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8" r:id="rId2"/>
    <p:sldId id="256" r:id="rId3"/>
    <p:sldId id="259" r:id="rId4"/>
    <p:sldId id="272" r:id="rId5"/>
    <p:sldId id="275" r:id="rId6"/>
    <p:sldId id="273" r:id="rId7"/>
    <p:sldId id="262" r:id="rId8"/>
    <p:sldId id="274" r:id="rId9"/>
    <p:sldId id="263" r:id="rId10"/>
    <p:sldId id="265" r:id="rId11"/>
    <p:sldId id="257" r:id="rId12"/>
    <p:sldId id="268" r:id="rId13"/>
    <p:sldId id="269" r:id="rId14"/>
    <p:sldId id="276" r:id="rId15"/>
    <p:sldId id="271" r:id="rId16"/>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sin título" id="{40071844-42AF-46CC-ADBE-A91C03016D77}">
          <p14:sldIdLst>
            <p14:sldId id="258"/>
            <p14:sldId id="256"/>
            <p14:sldId id="259"/>
            <p14:sldId id="272"/>
            <p14:sldId id="275"/>
            <p14:sldId id="273"/>
            <p14:sldId id="262"/>
            <p14:sldId id="274"/>
            <p14:sldId id="263"/>
            <p14:sldId id="265"/>
            <p14:sldId id="257"/>
            <p14:sldId id="268"/>
            <p14:sldId id="269"/>
            <p14:sldId id="276"/>
            <p14:sldId id="27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B4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400" autoAdjust="0"/>
  </p:normalViewPr>
  <p:slideViewPr>
    <p:cSldViewPr snapToGrid="0">
      <p:cViewPr varScale="1">
        <p:scale>
          <a:sx n="62" d="100"/>
          <a:sy n="62" d="100"/>
        </p:scale>
        <p:origin x="79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940FDBE-0F37-4295-8F3B-11B28B57B0EE}" type="datetimeFigureOut">
              <a:rPr lang="es-CO" smtClean="0"/>
              <a:t>25/11/2025</a:t>
            </a:fld>
            <a:endParaRPr lang="es-CO"/>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2EAA43-C611-4615-9951-B69933799DD8}" type="slidenum">
              <a:rPr lang="es-CO" smtClean="0"/>
              <a:t>‹Nº›</a:t>
            </a:fld>
            <a:endParaRPr lang="es-CO"/>
          </a:p>
        </p:txBody>
      </p:sp>
    </p:spTree>
    <p:extLst>
      <p:ext uri="{BB962C8B-B14F-4D97-AF65-F5344CB8AC3E}">
        <p14:creationId xmlns:p14="http://schemas.microsoft.com/office/powerpoint/2010/main" val="402230244"/>
      </p:ext>
    </p:extLst>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4BD5F3-D6BD-40B8-B356-F90ADBC4462C}" type="datetimeFigureOut">
              <a:rPr lang="es-CO" smtClean="0"/>
              <a:t>25/11/2025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546420-EDA6-436F-8402-BD380EE8529B}" type="slidenum">
              <a:rPr lang="es-CO" smtClean="0"/>
              <a:t>‹Nº›</a:t>
            </a:fld>
            <a:endParaRPr lang="es-CO"/>
          </a:p>
        </p:txBody>
      </p:sp>
    </p:spTree>
    <p:extLst>
      <p:ext uri="{BB962C8B-B14F-4D97-AF65-F5344CB8AC3E}">
        <p14:creationId xmlns:p14="http://schemas.microsoft.com/office/powerpoint/2010/main" val="1793896128"/>
      </p:ext>
    </p:extLst>
  </p:cSld>
  <p:clrMap bg1="lt1" tx1="dk1" bg2="lt2" tx2="dk2" accent1="accent1" accent2="accent2" accent3="accent3" accent4="accent4" accent5="accent5" accent6="accent6" hlink="hlink" folHlink="folHlink"/>
  <p:hf sldNum="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5F5F2-FCC5-4AEB-A4E3-E9E3997D2EA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4169F71-8FB3-23FF-7B2B-55594FD713D0}"/>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C9310A8E-F1CE-3344-3846-4F4D5B6CEBA6}"/>
              </a:ext>
            </a:extLst>
          </p:cNvPr>
          <p:cNvSpPr>
            <a:spLocks noGrp="1"/>
          </p:cNvSpPr>
          <p:nvPr>
            <p:ph type="body" idx="1"/>
          </p:nvPr>
        </p:nvSpPr>
        <p:spPr/>
        <p:txBody>
          <a:bodyPr/>
          <a:lstStyle/>
          <a:p>
            <a:endParaRPr lang="es-CO"/>
          </a:p>
        </p:txBody>
      </p:sp>
      <p:sp>
        <p:nvSpPr>
          <p:cNvPr id="5" name="Marcador de pie de página 4">
            <a:extLst>
              <a:ext uri="{FF2B5EF4-FFF2-40B4-BE49-F238E27FC236}">
                <a16:creationId xmlns:a16="http://schemas.microsoft.com/office/drawing/2014/main" id="{25E36766-3A1E-6F38-C714-221F436664B0}"/>
              </a:ext>
            </a:extLst>
          </p:cNvPr>
          <p:cNvSpPr>
            <a:spLocks noGrp="1"/>
          </p:cNvSpPr>
          <p:nvPr>
            <p:ph type="ftr" sz="quarter" idx="11"/>
          </p:nvPr>
        </p:nvSpPr>
        <p:spPr/>
        <p:txBody>
          <a:bodyPr/>
          <a:lstStyle/>
          <a:p>
            <a:endParaRPr lang="es-CO"/>
          </a:p>
        </p:txBody>
      </p:sp>
      <p:sp>
        <p:nvSpPr>
          <p:cNvPr id="6" name="Marcador de encabezado 5">
            <a:extLst>
              <a:ext uri="{FF2B5EF4-FFF2-40B4-BE49-F238E27FC236}">
                <a16:creationId xmlns:a16="http://schemas.microsoft.com/office/drawing/2014/main" id="{7FBE7D8E-66AB-8C6D-FEB9-DC677E6FAA23}"/>
              </a:ext>
            </a:extLst>
          </p:cNvPr>
          <p:cNvSpPr>
            <a:spLocks noGrp="1"/>
          </p:cNvSpPr>
          <p:nvPr>
            <p:ph type="hdr" sz="quarter" idx="12"/>
          </p:nvPr>
        </p:nvSpPr>
        <p:spPr/>
        <p:txBody>
          <a:bodyPr/>
          <a:lstStyle/>
          <a:p>
            <a:endParaRPr lang="es-CO"/>
          </a:p>
        </p:txBody>
      </p:sp>
    </p:spTree>
    <p:extLst>
      <p:ext uri="{BB962C8B-B14F-4D97-AF65-F5344CB8AC3E}">
        <p14:creationId xmlns:p14="http://schemas.microsoft.com/office/powerpoint/2010/main" val="3667954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480769"/>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3797" y="2566079"/>
            <a:ext cx="10515600" cy="800100"/>
          </a:xfrm>
          <a:prstGeom prst="rect">
            <a:avLst/>
          </a:prstGeom>
        </p:spPr>
        <p:txBody>
          <a:bodyPr vert="horz" lIns="91440" tIns="45720" rIns="91440" bIns="45720" rtlCol="0" anchor="ctr">
            <a:normAutofit/>
          </a:bodyPr>
          <a:lstStyle/>
          <a:p>
            <a:r>
              <a:rPr lang="es-ES" dirty="0"/>
              <a:t>Nombre de la presentación</a:t>
            </a:r>
            <a:endParaRPr lang="es-CO" dirty="0"/>
          </a:p>
        </p:txBody>
      </p:sp>
      <p:sp>
        <p:nvSpPr>
          <p:cNvPr id="3" name="Marcador de texto 2"/>
          <p:cNvSpPr>
            <a:spLocks noGrp="1"/>
          </p:cNvSpPr>
          <p:nvPr>
            <p:ph type="body" idx="1"/>
          </p:nvPr>
        </p:nvSpPr>
        <p:spPr>
          <a:xfrm>
            <a:off x="623797" y="3547154"/>
            <a:ext cx="7600950" cy="504825"/>
          </a:xfrm>
          <a:prstGeom prst="rect">
            <a:avLst/>
          </a:prstGeom>
        </p:spPr>
        <p:txBody>
          <a:bodyPr vert="horz" lIns="91440" tIns="45720" rIns="91440" bIns="45720" rtlCol="0">
            <a:normAutofit/>
          </a:bodyPr>
          <a:lstStyle/>
          <a:p>
            <a:pPr lvl="0"/>
            <a:r>
              <a:rPr lang="es-CO" dirty="0"/>
              <a:t>Subtítulo</a:t>
            </a:r>
          </a:p>
        </p:txBody>
      </p:sp>
      <p:graphicFrame>
        <p:nvGraphicFramePr>
          <p:cNvPr id="5" name="Tabla 4"/>
          <p:cNvGraphicFramePr>
            <a:graphicFrameLocks noGrp="1"/>
          </p:cNvGraphicFramePr>
          <p:nvPr userDrawn="1">
            <p:extLst>
              <p:ext uri="{D42A27DB-BD31-4B8C-83A1-F6EECF244321}">
                <p14:modId xmlns:p14="http://schemas.microsoft.com/office/powerpoint/2010/main" val="321178758"/>
              </p:ext>
            </p:extLst>
          </p:nvPr>
        </p:nvGraphicFramePr>
        <p:xfrm>
          <a:off x="141690" y="6160221"/>
          <a:ext cx="2232942" cy="560896"/>
        </p:xfrm>
        <a:graphic>
          <a:graphicData uri="http://schemas.openxmlformats.org/drawingml/2006/table">
            <a:tbl>
              <a:tblPr firstRow="1" firstCol="1" bandRow="1">
                <a:tableStyleId>{5C22544A-7EE6-4342-B048-85BDC9FD1C3A}</a:tableStyleId>
              </a:tblPr>
              <a:tblGrid>
                <a:gridCol w="2232942">
                  <a:extLst>
                    <a:ext uri="{9D8B030D-6E8A-4147-A177-3AD203B41FA5}">
                      <a16:colId xmlns:a16="http://schemas.microsoft.com/office/drawing/2014/main" val="20000"/>
                    </a:ext>
                  </a:extLst>
                </a:gridCol>
              </a:tblGrid>
              <a:tr h="352685">
                <a:tc>
                  <a:txBody>
                    <a:bodyPr/>
                    <a:lstStyle/>
                    <a:p>
                      <a:pPr algn="l">
                        <a:lnSpc>
                          <a:spcPct val="115000"/>
                        </a:lnSpc>
                        <a:spcAft>
                          <a:spcPts val="0"/>
                        </a:spcAft>
                      </a:pPr>
                      <a:r>
                        <a:rPr lang="es-CO" sz="800" kern="100" dirty="0">
                          <a:solidFill>
                            <a:schemeClr val="tx1"/>
                          </a:solidFill>
                          <a:effectLst/>
                        </a:rPr>
                        <a:t>Código: MP - CNEA - PO - 02 - FR - 15</a:t>
                      </a:r>
                    </a:p>
                    <a:p>
                      <a:pPr algn="l">
                        <a:lnSpc>
                          <a:spcPct val="115000"/>
                        </a:lnSpc>
                        <a:spcAft>
                          <a:spcPts val="0"/>
                        </a:spcAft>
                      </a:pPr>
                      <a:r>
                        <a:rPr lang="es-CO" sz="800" kern="100" dirty="0">
                          <a:solidFill>
                            <a:schemeClr val="tx1"/>
                          </a:solidFill>
                          <a:effectLst/>
                        </a:rPr>
                        <a:t>Versión: 05</a:t>
                      </a:r>
                    </a:p>
                    <a:p>
                      <a:pPr algn="l">
                        <a:lnSpc>
                          <a:spcPct val="115000"/>
                        </a:lnSpc>
                        <a:spcAft>
                          <a:spcPts val="0"/>
                        </a:spcAft>
                      </a:pPr>
                      <a:r>
                        <a:rPr lang="es-CO" sz="800" kern="100" dirty="0">
                          <a:solidFill>
                            <a:schemeClr val="tx1"/>
                          </a:solidFill>
                          <a:effectLst/>
                        </a:rPr>
                        <a:t>Fecha: 02 – 07 - 2024</a:t>
                      </a:r>
                      <a:endParaRPr lang="es-CO" sz="8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0"/>
                  </a:ext>
                </a:extLst>
              </a:tr>
              <a:tr h="126966">
                <a:tc>
                  <a:txBody>
                    <a:bodyPr/>
                    <a:lstStyle/>
                    <a:p>
                      <a:pPr algn="just">
                        <a:lnSpc>
                          <a:spcPct val="115000"/>
                        </a:lnSpc>
                        <a:spcAft>
                          <a:spcPts val="0"/>
                        </a:spcAft>
                      </a:pPr>
                      <a:r>
                        <a:rPr lang="es-CO" sz="900" kern="100" dirty="0">
                          <a:effectLst/>
                        </a:rPr>
                        <a:t> </a:t>
                      </a:r>
                      <a:endParaRPr lang="es-CO"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1"/>
                  </a:ext>
                </a:extLst>
              </a:tr>
            </a:tbl>
          </a:graphicData>
        </a:graphic>
      </p:graphicFrame>
      <p:sp>
        <p:nvSpPr>
          <p:cNvPr id="4" name="Rectángulo 3">
            <a:extLst>
              <a:ext uri="{FF2B5EF4-FFF2-40B4-BE49-F238E27FC236}">
                <a16:creationId xmlns:a16="http://schemas.microsoft.com/office/drawing/2014/main" id="{8CD36B10-E4D0-6152-3761-CDF8EE20F52B}"/>
              </a:ext>
            </a:extLst>
          </p:cNvPr>
          <p:cNvSpPr/>
          <p:nvPr userDrawn="1"/>
        </p:nvSpPr>
        <p:spPr>
          <a:xfrm>
            <a:off x="2147977" y="6160221"/>
            <a:ext cx="10044023" cy="378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Imagen 6" descr="Logotipo, nombre de la empresa&#10;&#10;Descripción generada automáticamente">
            <a:extLst>
              <a:ext uri="{FF2B5EF4-FFF2-40B4-BE49-F238E27FC236}">
                <a16:creationId xmlns:a16="http://schemas.microsoft.com/office/drawing/2014/main" id="{54A6A9C7-E6B9-82C6-AF4F-1BEDBBDF285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6071" y="316451"/>
            <a:ext cx="1651906" cy="924055"/>
          </a:xfrm>
          <a:prstGeom prst="rect">
            <a:avLst/>
          </a:prstGeom>
        </p:spPr>
      </p:pic>
    </p:spTree>
    <p:extLst>
      <p:ext uri="{BB962C8B-B14F-4D97-AF65-F5344CB8AC3E}">
        <p14:creationId xmlns:p14="http://schemas.microsoft.com/office/powerpoint/2010/main" val="621517162"/>
      </p:ext>
    </p:extLst>
  </p:cSld>
  <p:clrMap bg1="lt1" tx1="dk1" bg2="lt2" tx2="dk2" accent1="accent1" accent2="accent2" accent3="accent3" accent4="accent4" accent5="accent5" accent6="accent6" hlink="hlink" folHlink="folHlink"/>
  <p:sldLayoutIdLst>
    <p:sldLayoutId id="2147483649" r:id="rId1"/>
  </p:sldLayoutIdLst>
  <p:transition spd="slow">
    <p:wipe/>
  </p:transition>
  <p:hf sldNum="0" hdr="0" dt="0"/>
  <p:txStyles>
    <p:title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599854" y="2551837"/>
            <a:ext cx="9306272" cy="1754326"/>
          </a:xfrm>
          <a:prstGeom prst="rect">
            <a:avLst/>
          </a:prstGeom>
        </p:spPr>
        <p:txBody>
          <a:bodyPr wrap="square">
            <a:spAutoFit/>
          </a:bodyPr>
          <a:lstStyle/>
          <a:p>
            <a:pPr algn="ctr"/>
            <a:r>
              <a:rPr lang="es-MX" sz="3600" b="1" dirty="0">
                <a:latin typeface="Arial" panose="020B0604020202020204" pitchFamily="34" charset="0"/>
                <a:cs typeface="Arial" panose="020B0604020202020204" pitchFamily="34" charset="0"/>
              </a:rPr>
              <a:t>“GENERALIDADES INTERRELACIÓN REGISTRO CATASTRO”</a:t>
            </a:r>
          </a:p>
          <a:p>
            <a:pPr algn="ctr"/>
            <a:endParaRPr lang="es-CO"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401890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redondeado 1"/>
          <p:cNvSpPr/>
          <p:nvPr/>
        </p:nvSpPr>
        <p:spPr>
          <a:xfrm>
            <a:off x="1768415" y="1224950"/>
            <a:ext cx="9635705" cy="130258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ü"/>
            </a:pPr>
            <a:r>
              <a:rPr lang="es-MX" sz="1600" dirty="0">
                <a:solidFill>
                  <a:schemeClr val="tx1"/>
                </a:solidFill>
                <a:latin typeface="Arial" panose="020B0604020202020204" pitchFamily="34" charset="0"/>
                <a:cs typeface="Arial" panose="020B0604020202020204" pitchFamily="34" charset="0"/>
              </a:rPr>
              <a:t>Plataforma de Interoperabilidad (PDI), liderada por la Agencia Nacional Digital y operada mediante la plataforma X-Road: Esta plataforma ha permitido habilitar el consumo de datos jurídicos básicos entre la Superintendencia de Notariado y Registro (SNR), el Instituto Geográfico Agustín Codazzi (IGAC) y el Departamento Nacional de Planeación (DNP).</a:t>
            </a:r>
            <a:endParaRPr lang="es-CO" sz="1600" dirty="0">
              <a:solidFill>
                <a:schemeClr val="tx1"/>
              </a:solidFill>
              <a:latin typeface="Arial" panose="020B0604020202020204" pitchFamily="34" charset="0"/>
              <a:cs typeface="Arial" panose="020B0604020202020204" pitchFamily="34" charset="0"/>
            </a:endParaRPr>
          </a:p>
        </p:txBody>
      </p:sp>
      <p:sp>
        <p:nvSpPr>
          <p:cNvPr id="4" name="Rectángulo redondeado 3"/>
          <p:cNvSpPr/>
          <p:nvPr/>
        </p:nvSpPr>
        <p:spPr>
          <a:xfrm>
            <a:off x="1768415" y="2817961"/>
            <a:ext cx="9635705" cy="1302589"/>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ü"/>
            </a:pPr>
            <a:r>
              <a:rPr lang="es-MX" sz="1600" dirty="0">
                <a:solidFill>
                  <a:schemeClr val="tx1"/>
                </a:solidFill>
                <a:latin typeface="Arial" panose="020B0604020202020204" pitchFamily="34" charset="0"/>
                <a:cs typeface="Arial" panose="020B0604020202020204" pitchFamily="34" charset="0"/>
              </a:rPr>
              <a:t>De igual manera, se cuenta con el Sistema de Interrelación Catastro-Registro (SICRE), desarrollado por el IGAC con base en la información registral de la SNR entregada</a:t>
            </a:r>
            <a:endParaRPr lang="es-CO" sz="1600" dirty="0">
              <a:solidFill>
                <a:schemeClr val="tx1"/>
              </a:solidFill>
              <a:latin typeface="Arial" panose="020B0604020202020204" pitchFamily="34" charset="0"/>
              <a:cs typeface="Arial" panose="020B0604020202020204" pitchFamily="34" charset="0"/>
            </a:endParaRPr>
          </a:p>
        </p:txBody>
      </p:sp>
      <p:sp>
        <p:nvSpPr>
          <p:cNvPr id="5" name="Rectángulo redondeado 4"/>
          <p:cNvSpPr/>
          <p:nvPr/>
        </p:nvSpPr>
        <p:spPr>
          <a:xfrm>
            <a:off x="1768414" y="4410972"/>
            <a:ext cx="9635705" cy="130258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ü"/>
            </a:pPr>
            <a:r>
              <a:rPr lang="es-MX" sz="1600" dirty="0">
                <a:solidFill>
                  <a:schemeClr val="tx1"/>
                </a:solidFill>
                <a:latin typeface="Arial" panose="020B0604020202020204" pitchFamily="34" charset="0"/>
                <a:cs typeface="Arial" panose="020B0604020202020204" pitchFamily="34" charset="0"/>
              </a:rPr>
              <a:t>Existen discrepancias entre áreas y linderos registrales y catastrales, se da aplicabilidad a la Resolución Conjunta SNR 11344 – IGAC 1101 de 2020, en cumplimiento del Decreto 148 de 2020. La SNR en virtud de esta norma orienta y apoya a las Oficinas de Registro de instrumentos Públicos en temas técnicos cuando se radican actos administrativos que resuelven los procedimientos catastrales con efectos registrales. </a:t>
            </a:r>
            <a:endParaRPr lang="es-CO"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634239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253848" y="433121"/>
            <a:ext cx="9351818" cy="861774"/>
          </a:xfrm>
          <a:prstGeom prst="rect">
            <a:avLst/>
          </a:prstGeom>
        </p:spPr>
        <p:txBody>
          <a:bodyPr wrap="square">
            <a:spAutoFit/>
          </a:bodyPr>
          <a:lstStyle/>
          <a:p>
            <a:pPr algn="just"/>
            <a:r>
              <a:rPr lang="es-MX" dirty="0"/>
              <a:t>• </a:t>
            </a:r>
            <a:r>
              <a:rPr lang="es-MX" sz="1400" b="1" dirty="0">
                <a:latin typeface="Arial" panose="020B0604020202020204" pitchFamily="34" charset="0"/>
                <a:cs typeface="Arial" panose="020B0604020202020204" pitchFamily="34" charset="0"/>
              </a:rPr>
              <a:t>PARTICIPACIÓN EN EL DESARROLLO SOBRE LA IMPLEMENTACIÓN Y MANTENIMIENTO DE PROCESOS ASOCIADOS A LA POLÍTICA DE CATASTRO MULTIPROPÓSITO EN EL MARCO DEL SISTEMA SICRE, RDM Y MODELO LAM_ COL</a:t>
            </a:r>
            <a:r>
              <a:rPr lang="es-MX" b="1" dirty="0">
                <a:latin typeface="Arial" panose="020B0604020202020204" pitchFamily="34" charset="0"/>
                <a:cs typeface="Arial" panose="020B0604020202020204" pitchFamily="34" charset="0"/>
              </a:rPr>
              <a:t>.</a:t>
            </a:r>
            <a:endParaRPr lang="es-CO" b="1" dirty="0">
              <a:latin typeface="Arial" panose="020B0604020202020204" pitchFamily="34" charset="0"/>
              <a:cs typeface="Arial" panose="020B0604020202020204" pitchFamily="34" charset="0"/>
            </a:endParaRPr>
          </a:p>
        </p:txBody>
      </p:sp>
      <p:pic>
        <p:nvPicPr>
          <p:cNvPr id="3" name="Imagen 2">
            <a:extLst>
              <a:ext uri="{FF2B5EF4-FFF2-40B4-BE49-F238E27FC236}">
                <a16:creationId xmlns:a16="http://schemas.microsoft.com/office/drawing/2014/main" id="{3C595FFF-6AA9-2E7E-D1C7-1B50495C3C42}"/>
              </a:ext>
            </a:extLst>
          </p:cNvPr>
          <p:cNvPicPr>
            <a:picLocks noChangeAspect="1"/>
          </p:cNvPicPr>
          <p:nvPr/>
        </p:nvPicPr>
        <p:blipFill>
          <a:blip r:embed="rId2"/>
          <a:stretch>
            <a:fillRect/>
          </a:stretch>
        </p:blipFill>
        <p:spPr>
          <a:xfrm>
            <a:off x="2544851" y="2125157"/>
            <a:ext cx="7214762" cy="3758059"/>
          </a:xfrm>
          <a:prstGeom prst="rect">
            <a:avLst/>
          </a:prstGeom>
        </p:spPr>
      </p:pic>
      <p:sp>
        <p:nvSpPr>
          <p:cNvPr id="4" name="Rectángulo redondeado 3"/>
          <p:cNvSpPr/>
          <p:nvPr/>
        </p:nvSpPr>
        <p:spPr>
          <a:xfrm>
            <a:off x="2751826" y="1392843"/>
            <a:ext cx="6374920" cy="517585"/>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solidFill>
              </a:rPr>
              <a:t>PROYECTO SICRE </a:t>
            </a:r>
            <a:endParaRPr lang="es-CO" b="1" dirty="0">
              <a:solidFill>
                <a:schemeClr val="tx1"/>
              </a:solidFill>
            </a:endParaRPr>
          </a:p>
        </p:txBody>
      </p:sp>
    </p:spTree>
    <p:extLst>
      <p:ext uri="{BB962C8B-B14F-4D97-AF65-F5344CB8AC3E}">
        <p14:creationId xmlns:p14="http://schemas.microsoft.com/office/powerpoint/2010/main" val="2815363027"/>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redondeado 1"/>
          <p:cNvSpPr/>
          <p:nvPr/>
        </p:nvSpPr>
        <p:spPr>
          <a:xfrm>
            <a:off x="2959373" y="301925"/>
            <a:ext cx="6521569" cy="5779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solidFill>
              </a:rPr>
              <a:t>QUE ES EL LADM _ COL?</a:t>
            </a:r>
            <a:endParaRPr lang="es-CO" b="1" dirty="0">
              <a:solidFill>
                <a:schemeClr val="tx1"/>
              </a:solidFill>
            </a:endParaRPr>
          </a:p>
        </p:txBody>
      </p:sp>
      <p:sp>
        <p:nvSpPr>
          <p:cNvPr id="3" name="Rectángulo redondeado 2"/>
          <p:cNvSpPr/>
          <p:nvPr/>
        </p:nvSpPr>
        <p:spPr>
          <a:xfrm>
            <a:off x="1564028" y="1149022"/>
            <a:ext cx="9851366" cy="486529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sz="1400" dirty="0">
                <a:solidFill>
                  <a:schemeClr val="tx1"/>
                </a:solidFill>
                <a:latin typeface="Arial" panose="020B0604020202020204" pitchFamily="34" charset="0"/>
                <a:cs typeface="Arial" panose="020B0604020202020204" pitchFamily="34" charset="0"/>
              </a:rPr>
              <a:t>Es un modelo conceptual internacional LADM (</a:t>
            </a:r>
            <a:r>
              <a:rPr lang="es-MX" sz="1400" dirty="0" err="1">
                <a:solidFill>
                  <a:schemeClr val="tx1"/>
                </a:solidFill>
                <a:latin typeface="Arial" panose="020B0604020202020204" pitchFamily="34" charset="0"/>
                <a:cs typeface="Arial" panose="020B0604020202020204" pitchFamily="34" charset="0"/>
              </a:rPr>
              <a:t>Land</a:t>
            </a:r>
            <a:r>
              <a:rPr lang="es-MX" sz="1400" dirty="0">
                <a:solidFill>
                  <a:schemeClr val="tx1"/>
                </a:solidFill>
                <a:latin typeface="Arial" panose="020B0604020202020204" pitchFamily="34" charset="0"/>
                <a:cs typeface="Arial" panose="020B0604020202020204" pitchFamily="34" charset="0"/>
              </a:rPr>
              <a:t> </a:t>
            </a:r>
            <a:r>
              <a:rPr lang="es-MX" sz="1400" dirty="0" err="1">
                <a:solidFill>
                  <a:schemeClr val="tx1"/>
                </a:solidFill>
                <a:latin typeface="Arial" panose="020B0604020202020204" pitchFamily="34" charset="0"/>
                <a:cs typeface="Arial" panose="020B0604020202020204" pitchFamily="34" charset="0"/>
              </a:rPr>
              <a:t>Administration</a:t>
            </a:r>
            <a:r>
              <a:rPr lang="es-MX" sz="1400" dirty="0">
                <a:solidFill>
                  <a:schemeClr val="tx1"/>
                </a:solidFill>
                <a:latin typeface="Arial" panose="020B0604020202020204" pitchFamily="34" charset="0"/>
                <a:cs typeface="Arial" panose="020B0604020202020204" pitchFamily="34" charset="0"/>
              </a:rPr>
              <a:t> </a:t>
            </a:r>
            <a:r>
              <a:rPr lang="es-MX" sz="1400" dirty="0" err="1">
                <a:solidFill>
                  <a:schemeClr val="tx1"/>
                </a:solidFill>
                <a:latin typeface="Arial" panose="020B0604020202020204" pitchFamily="34" charset="0"/>
                <a:cs typeface="Arial" panose="020B0604020202020204" pitchFamily="34" charset="0"/>
              </a:rPr>
              <a:t>Domain</a:t>
            </a:r>
            <a:r>
              <a:rPr lang="es-MX" sz="1400" dirty="0">
                <a:solidFill>
                  <a:schemeClr val="tx1"/>
                </a:solidFill>
                <a:latin typeface="Arial" panose="020B0604020202020204" pitchFamily="34" charset="0"/>
                <a:cs typeface="Arial" panose="020B0604020202020204" pitchFamily="34" charset="0"/>
              </a:rPr>
              <a:t> </a:t>
            </a:r>
            <a:r>
              <a:rPr lang="es-MX" sz="1400" dirty="0" err="1">
                <a:solidFill>
                  <a:schemeClr val="tx1"/>
                </a:solidFill>
                <a:latin typeface="Arial" panose="020B0604020202020204" pitchFamily="34" charset="0"/>
                <a:cs typeface="Arial" panose="020B0604020202020204" pitchFamily="34" charset="0"/>
              </a:rPr>
              <a:t>Model</a:t>
            </a:r>
            <a:r>
              <a:rPr lang="es-MX" sz="1400" dirty="0">
                <a:solidFill>
                  <a:schemeClr val="tx1"/>
                </a:solidFill>
                <a:latin typeface="Arial" panose="020B0604020202020204" pitchFamily="34" charset="0"/>
                <a:cs typeface="Arial" panose="020B0604020202020204" pitchFamily="34" charset="0"/>
              </a:rPr>
              <a:t>) — norma ISO 19152 de 2012 — para la administración de tierras en Colombia. </a:t>
            </a:r>
          </a:p>
          <a:p>
            <a:pPr algn="ctr"/>
            <a:endParaRPr lang="es-MX" sz="1400" dirty="0">
              <a:solidFill>
                <a:schemeClr val="tx1"/>
              </a:solidFill>
              <a:latin typeface="Arial" panose="020B0604020202020204" pitchFamily="34" charset="0"/>
              <a:cs typeface="Arial" panose="020B0604020202020204" pitchFamily="34" charset="0"/>
            </a:endParaRPr>
          </a:p>
          <a:p>
            <a:pPr algn="just"/>
            <a:r>
              <a:rPr lang="es-MX" sz="1400" dirty="0">
                <a:solidFill>
                  <a:schemeClr val="tx1"/>
                </a:solidFill>
                <a:latin typeface="Arial" panose="020B0604020202020204" pitchFamily="34" charset="0"/>
                <a:cs typeface="Arial" panose="020B0604020202020204" pitchFamily="34" charset="0"/>
              </a:rPr>
              <a:t>Está estructurado en tres niveles:</a:t>
            </a:r>
          </a:p>
          <a:p>
            <a:pPr algn="just"/>
            <a:endParaRPr lang="es-MX" sz="1400" dirty="0">
              <a:solidFill>
                <a:schemeClr val="tx1"/>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MX" sz="1400" dirty="0">
                <a:solidFill>
                  <a:schemeClr val="tx1"/>
                </a:solidFill>
                <a:latin typeface="Arial" panose="020B0604020202020204" pitchFamily="34" charset="0"/>
                <a:cs typeface="Arial" panose="020B0604020202020204" pitchFamily="34" charset="0"/>
              </a:rPr>
              <a:t>Modelo Núcleo: los elementos mínimos comunes para definir la realidad del territorio (objetos legales, derechos, responsabilidades, etc.). </a:t>
            </a:r>
          </a:p>
          <a:p>
            <a:pPr marL="285750" indent="-285750" algn="just">
              <a:buFont typeface="Arial" panose="020B0604020202020204" pitchFamily="34" charset="0"/>
              <a:buChar char="•"/>
            </a:pPr>
            <a:r>
              <a:rPr lang="es-MX" sz="1400" dirty="0">
                <a:solidFill>
                  <a:schemeClr val="tx1"/>
                </a:solidFill>
                <a:latin typeface="Arial" panose="020B0604020202020204" pitchFamily="34" charset="0"/>
                <a:cs typeface="Arial" panose="020B0604020202020204" pitchFamily="34" charset="0"/>
              </a:rPr>
              <a:t>Modelos Extendidos: adaptaciones del Núcleo para temáticas específicas (por ejemplo catastro‑registro) manteniendo conformidad con ISO 19152. Antiguo </a:t>
            </a:r>
          </a:p>
          <a:p>
            <a:pPr marL="285750" indent="-285750" algn="just">
              <a:buFont typeface="Arial" panose="020B0604020202020204" pitchFamily="34" charset="0"/>
              <a:buChar char="•"/>
            </a:pPr>
            <a:r>
              <a:rPr lang="es-MX" sz="1400" dirty="0">
                <a:solidFill>
                  <a:schemeClr val="tx1"/>
                </a:solidFill>
                <a:latin typeface="Arial" panose="020B0604020202020204" pitchFamily="34" charset="0"/>
                <a:cs typeface="Arial" panose="020B0604020202020204" pitchFamily="34" charset="0"/>
              </a:rPr>
              <a:t>Modelos de Aplicación: implementaciones concretas del modelo extendido adaptadas a procesos operativos específicos. </a:t>
            </a:r>
          </a:p>
          <a:p>
            <a:pPr algn="just"/>
            <a:endParaRPr lang="es-MX" sz="1400" dirty="0">
              <a:solidFill>
                <a:schemeClr val="tx1"/>
              </a:solidFill>
              <a:latin typeface="Arial" panose="020B0604020202020204" pitchFamily="34" charset="0"/>
              <a:cs typeface="Arial" panose="020B0604020202020204" pitchFamily="34" charset="0"/>
            </a:endParaRPr>
          </a:p>
          <a:p>
            <a:pPr algn="just"/>
            <a:r>
              <a:rPr lang="es-MX" sz="1400" dirty="0">
                <a:solidFill>
                  <a:schemeClr val="tx1"/>
                </a:solidFill>
                <a:latin typeface="Arial" panose="020B0604020202020204" pitchFamily="34" charset="0"/>
                <a:cs typeface="Arial" panose="020B0604020202020204" pitchFamily="34" charset="0"/>
              </a:rPr>
              <a:t>El IGAC, junto a la SNR, han adoptado versiones específicas del LADM_COL para el catastro‑registro instrumento que proporciona la estructura semántica y ontológica (clases, atributos, relaciones y otros) para describir los predios, los derechos, las responsabilidades, los objetos espaciales etc. Esto para permitir la interoperabilidad de la información catastral y registral en Colombia, mediante un lenguaje común, datos estandarizados, y facilitar que distintas entidades usen la misma base semántica</a:t>
            </a:r>
            <a:endParaRPr lang="es-CO" sz="1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3171483"/>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redondeado 1"/>
          <p:cNvSpPr/>
          <p:nvPr/>
        </p:nvSpPr>
        <p:spPr>
          <a:xfrm>
            <a:off x="2268747" y="741872"/>
            <a:ext cx="8640679" cy="405441"/>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solidFill>
              </a:rPr>
              <a:t>QUE ES EL RDM?</a:t>
            </a:r>
            <a:endParaRPr lang="es-CO" b="1" dirty="0">
              <a:solidFill>
                <a:schemeClr val="tx1"/>
              </a:solidFill>
            </a:endParaRPr>
          </a:p>
        </p:txBody>
      </p:sp>
      <p:sp>
        <p:nvSpPr>
          <p:cNvPr id="3" name="Rectángulo redondeado 2"/>
          <p:cNvSpPr/>
          <p:nvPr/>
        </p:nvSpPr>
        <p:spPr>
          <a:xfrm>
            <a:off x="992038" y="1431984"/>
            <a:ext cx="11076317" cy="42959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O" dirty="0">
                <a:solidFill>
                  <a:schemeClr val="tx1"/>
                </a:solidFill>
                <a:latin typeface="Arial" panose="020B0604020202020204" pitchFamily="34" charset="0"/>
                <a:cs typeface="Arial" panose="020B0604020202020204" pitchFamily="34" charset="0"/>
              </a:rPr>
              <a:t>El Repositorio de Datos Maestro - RDM, es un sistema que contendrá toda la información catastral y registral del país, en donde conceptualmente, se encontrará la verdad final de los bienes inmuebles del territorio nacional, siendo el gran avance de la implementación de la política de catastro multipropósito, mediante el cual, se logrará la seguridad jurídica de los bienes inmuebles, proveer los insumos necesarios para la toma de decisiones e impulsar la implementación del sistema de administración del territorio SAT.</a:t>
            </a:r>
          </a:p>
          <a:p>
            <a:pPr algn="just"/>
            <a:endParaRPr lang="es-CO" dirty="0">
              <a:solidFill>
                <a:schemeClr val="tx1"/>
              </a:solidFill>
              <a:latin typeface="Arial" panose="020B0604020202020204" pitchFamily="34" charset="0"/>
              <a:cs typeface="Arial" panose="020B0604020202020204" pitchFamily="34" charset="0"/>
            </a:endParaRPr>
          </a:p>
          <a:p>
            <a:pPr algn="just"/>
            <a:r>
              <a:rPr lang="es-CO" dirty="0">
                <a:solidFill>
                  <a:schemeClr val="tx1"/>
                </a:solidFill>
                <a:latin typeface="Arial" panose="020B0604020202020204" pitchFamily="34" charset="0"/>
                <a:cs typeface="Arial" panose="020B0604020202020204" pitchFamily="34" charset="0"/>
              </a:rPr>
              <a:t>El RDM se consolida como el logro de un objetivo contenido en el CONPES 3951 de 2018, que estableció como reto al IGAC y la SNR el diseñar, implementar y poner en operación un sistema que consignara los datos más importantes de los bienes inmuebles. El trabajo mancomunado entre la SNR y el IGAC, con apoyo del DNP permitieron al día de hoy, tener este gran avance que traerá grandes beneficios al país, permitiendo así mismo que diversos actores gubernamentales tomen decisiones.</a:t>
            </a:r>
          </a:p>
          <a:p>
            <a:pPr algn="just"/>
            <a:endParaRPr lang="es-CO" sz="1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1185201"/>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398D1-B2B4-5FBA-0D8C-FE1A90E32B89}"/>
            </a:ext>
          </a:extLst>
        </p:cNvPr>
        <p:cNvGrpSpPr/>
        <p:nvPr/>
      </p:nvGrpSpPr>
      <p:grpSpPr>
        <a:xfrm>
          <a:off x="0" y="0"/>
          <a:ext cx="0" cy="0"/>
          <a:chOff x="0" y="0"/>
          <a:chExt cx="0" cy="0"/>
        </a:xfrm>
      </p:grpSpPr>
      <p:sp>
        <p:nvSpPr>
          <p:cNvPr id="2" name="Rectángulo redondeado 1">
            <a:extLst>
              <a:ext uri="{FF2B5EF4-FFF2-40B4-BE49-F238E27FC236}">
                <a16:creationId xmlns:a16="http://schemas.microsoft.com/office/drawing/2014/main" id="{BC75835B-8A83-1D0C-1C68-EC360EA07002}"/>
              </a:ext>
            </a:extLst>
          </p:cNvPr>
          <p:cNvSpPr/>
          <p:nvPr/>
        </p:nvSpPr>
        <p:spPr>
          <a:xfrm>
            <a:off x="2268747" y="741872"/>
            <a:ext cx="9187132" cy="405441"/>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solidFill>
              </a:rPr>
              <a:t>EL RDM </a:t>
            </a:r>
            <a:endParaRPr lang="es-CO" b="1" dirty="0">
              <a:solidFill>
                <a:schemeClr val="tx1"/>
              </a:solidFill>
            </a:endParaRPr>
          </a:p>
        </p:txBody>
      </p:sp>
      <p:sp>
        <p:nvSpPr>
          <p:cNvPr id="3" name="Rectángulo redondeado 2">
            <a:extLst>
              <a:ext uri="{FF2B5EF4-FFF2-40B4-BE49-F238E27FC236}">
                <a16:creationId xmlns:a16="http://schemas.microsoft.com/office/drawing/2014/main" id="{44B3ABF5-6D55-9EE2-C980-F81DEC13D741}"/>
              </a:ext>
            </a:extLst>
          </p:cNvPr>
          <p:cNvSpPr/>
          <p:nvPr/>
        </p:nvSpPr>
        <p:spPr>
          <a:xfrm>
            <a:off x="5214796" y="1422176"/>
            <a:ext cx="6376885" cy="451689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lgn="just">
              <a:buFont typeface="Arial" panose="020B0604020202020204" pitchFamily="34" charset="0"/>
              <a:buChar char="•"/>
            </a:pPr>
            <a:r>
              <a:rPr lang="es-CO" dirty="0">
                <a:solidFill>
                  <a:schemeClr val="tx1"/>
                </a:solidFill>
                <a:latin typeface="Arial" panose="020B0604020202020204" pitchFamily="34" charset="0"/>
                <a:cs typeface="Arial" panose="020B0604020202020204" pitchFamily="34" charset="0"/>
              </a:rPr>
              <a:t>El objetivo final de esta herramienta está dirigida a la gestión pública, apoyando la toma de decisiones de parte de entes gubernamentales y la formulación e implementación de diversas políticas públicas de ordenamiento del suelo.</a:t>
            </a:r>
          </a:p>
          <a:p>
            <a:pPr marL="285750" lvl="0" indent="-285750" algn="just">
              <a:buFont typeface="Arial" panose="020B0604020202020204" pitchFamily="34" charset="0"/>
              <a:buChar char="•"/>
            </a:pPr>
            <a:r>
              <a:rPr lang="es-CO" dirty="0">
                <a:solidFill>
                  <a:schemeClr val="tx1"/>
                </a:solidFill>
                <a:latin typeface="Arial" panose="020B0604020202020204" pitchFamily="34" charset="0"/>
                <a:cs typeface="Arial" panose="020B0604020202020204" pitchFamily="34" charset="0"/>
              </a:rPr>
              <a:t>Centraliza la información del Catastro y del Registro, eliminando el trabajo separado entre entidades y creando una fuente única de información para la toma de decisiones.  </a:t>
            </a:r>
          </a:p>
          <a:p>
            <a:pPr marL="285750" lvl="0" indent="-285750" algn="just">
              <a:buFont typeface="Arial" panose="020B0604020202020204" pitchFamily="34" charset="0"/>
              <a:buChar char="•"/>
            </a:pPr>
            <a:r>
              <a:rPr lang="es-CO" dirty="0">
                <a:solidFill>
                  <a:schemeClr val="tx1"/>
                </a:solidFill>
                <a:latin typeface="Arial" panose="020B0604020202020204" pitchFamily="34" charset="0"/>
                <a:cs typeface="Arial" panose="020B0604020202020204" pitchFamily="34" charset="0"/>
              </a:rPr>
              <a:t>Además, las entidades públicas cuentan con funciones avanzadas como la Consulta Unificada de Catastro-Registro, reportes técnicos y jurídicos, tableros de control con estadísticas y la visualización de objetos territoriales como parques naturales, territorios colectivos y zonas de fondeo.</a:t>
            </a:r>
          </a:p>
          <a:p>
            <a:pPr algn="just"/>
            <a:endParaRPr lang="es-CO" sz="1400" dirty="0">
              <a:solidFill>
                <a:schemeClr val="tx1"/>
              </a:solidFill>
              <a:latin typeface="Arial" panose="020B0604020202020204" pitchFamily="34" charset="0"/>
              <a:cs typeface="Arial" panose="020B0604020202020204" pitchFamily="34" charset="0"/>
            </a:endParaRPr>
          </a:p>
        </p:txBody>
      </p:sp>
      <p:sp>
        <p:nvSpPr>
          <p:cNvPr id="4" name="Rectángulo redondeado 2">
            <a:extLst>
              <a:ext uri="{FF2B5EF4-FFF2-40B4-BE49-F238E27FC236}">
                <a16:creationId xmlns:a16="http://schemas.microsoft.com/office/drawing/2014/main" id="{600C72E8-6A21-0011-0527-718FF8ABE945}"/>
              </a:ext>
            </a:extLst>
          </p:cNvPr>
          <p:cNvSpPr/>
          <p:nvPr/>
        </p:nvSpPr>
        <p:spPr>
          <a:xfrm>
            <a:off x="1443205" y="1519543"/>
            <a:ext cx="3499988" cy="410121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dirty="0">
                <a:solidFill>
                  <a:schemeClr val="tx1"/>
                </a:solidFill>
                <a:latin typeface="Arial" panose="020B0604020202020204" pitchFamily="34" charset="0"/>
                <a:cs typeface="Arial" panose="020B0604020202020204" pitchFamily="34" charset="0"/>
              </a:rPr>
              <a:t>Desde la perspectiva funcional, el RDM integra:</a:t>
            </a:r>
          </a:p>
          <a:p>
            <a:endParaRPr lang="es-CO" dirty="0">
              <a:solidFill>
                <a:schemeClr val="tx1"/>
              </a:solidFill>
              <a:latin typeface="Arial" panose="020B0604020202020204" pitchFamily="34" charset="0"/>
              <a:cs typeface="Arial" panose="020B0604020202020204" pitchFamily="34" charset="0"/>
            </a:endParaRPr>
          </a:p>
          <a:p>
            <a:pPr lvl="0"/>
            <a:r>
              <a:rPr lang="es-CO" dirty="0">
                <a:solidFill>
                  <a:schemeClr val="tx1"/>
                </a:solidFill>
                <a:latin typeface="Arial" panose="020B0604020202020204" pitchFamily="34" charset="0"/>
                <a:cs typeface="Arial" panose="020B0604020202020204" pitchFamily="34" charset="0"/>
              </a:rPr>
              <a:t>Identificación y geometría predial;</a:t>
            </a:r>
          </a:p>
          <a:p>
            <a:pPr lvl="0"/>
            <a:r>
              <a:rPr lang="es-CO" dirty="0">
                <a:solidFill>
                  <a:schemeClr val="tx1"/>
                </a:solidFill>
                <a:latin typeface="Arial" panose="020B0604020202020204" pitchFamily="34" charset="0"/>
                <a:cs typeface="Arial" panose="020B0604020202020204" pitchFamily="34" charset="0"/>
              </a:rPr>
              <a:t>Atributos físicos y económicos; </a:t>
            </a:r>
          </a:p>
          <a:p>
            <a:pPr lvl="0"/>
            <a:r>
              <a:rPr lang="es-CO" dirty="0">
                <a:solidFill>
                  <a:schemeClr val="tx1"/>
                </a:solidFill>
                <a:latin typeface="Arial" panose="020B0604020202020204" pitchFamily="34" charset="0"/>
                <a:cs typeface="Arial" panose="020B0604020202020204" pitchFamily="34" charset="0"/>
              </a:rPr>
              <a:t>Vínculos jurídicos (personas y DRR) y</a:t>
            </a:r>
          </a:p>
          <a:p>
            <a:pPr lvl="0"/>
            <a:r>
              <a:rPr lang="es-CO" dirty="0">
                <a:solidFill>
                  <a:schemeClr val="tx1"/>
                </a:solidFill>
                <a:latin typeface="Arial" panose="020B0604020202020204" pitchFamily="34" charset="0"/>
                <a:cs typeface="Arial" panose="020B0604020202020204" pitchFamily="34" charset="0"/>
              </a:rPr>
              <a:t>Objetos de cartografía básica y objetos territoriales que otras entidades publican. </a:t>
            </a:r>
          </a:p>
          <a:p>
            <a:pPr algn="just"/>
            <a:endParaRPr lang="es-CO" sz="1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0338975"/>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926306" y="2967335"/>
            <a:ext cx="8339399" cy="923330"/>
          </a:xfrm>
          <a:prstGeom prst="rect">
            <a:avLst/>
          </a:prstGeom>
          <a:noFill/>
        </p:spPr>
        <p:txBody>
          <a:bodyPr wrap="none" lIns="91440" tIns="45720" rIns="91440" bIns="45720">
            <a:spAutoFit/>
          </a:bodyPr>
          <a:lstStyle/>
          <a:p>
            <a:pPr algn="ctr"/>
            <a:r>
              <a:rPr lang="es-E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GRACIAS POR SU ATENCIÓN </a:t>
            </a:r>
          </a:p>
        </p:txBody>
      </p:sp>
    </p:spTree>
    <p:extLst>
      <p:ext uri="{BB962C8B-B14F-4D97-AF65-F5344CB8AC3E}">
        <p14:creationId xmlns:p14="http://schemas.microsoft.com/office/powerpoint/2010/main" val="19691272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9EBBE-27EE-93A7-7C23-B0807091FA7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50799DC-02DF-1E23-8F37-B070A3A33C1C}"/>
              </a:ext>
            </a:extLst>
          </p:cNvPr>
          <p:cNvSpPr>
            <a:spLocks noGrp="1"/>
          </p:cNvSpPr>
          <p:nvPr>
            <p:ph type="ctrTitle" idx="4294967295"/>
          </p:nvPr>
        </p:nvSpPr>
        <p:spPr>
          <a:xfrm>
            <a:off x="2078176" y="109363"/>
            <a:ext cx="9609513" cy="1217497"/>
          </a:xfrm>
        </p:spPr>
        <p:txBody>
          <a:bodyPr>
            <a:normAutofit fontScale="90000"/>
          </a:bodyPr>
          <a:lstStyle/>
          <a:p>
            <a:pPr algn="ctr"/>
            <a:r>
              <a:rPr lang="es-MX" sz="3600" dirty="0"/>
              <a:t>MARCO GENERAL DE LA POLÍTICA DE  CATASTRO CON ENFOQUE MULTIPROPÓSITO</a:t>
            </a:r>
            <a:endParaRPr lang="es-CO" sz="3600" dirty="0"/>
          </a:p>
        </p:txBody>
      </p:sp>
      <p:sp>
        <p:nvSpPr>
          <p:cNvPr id="4" name="Subtítulo 2">
            <a:extLst>
              <a:ext uri="{FF2B5EF4-FFF2-40B4-BE49-F238E27FC236}">
                <a16:creationId xmlns:a16="http://schemas.microsoft.com/office/drawing/2014/main" id="{28E70624-9C99-F586-2909-E7766A0C7545}"/>
              </a:ext>
            </a:extLst>
          </p:cNvPr>
          <p:cNvSpPr txBox="1">
            <a:spLocks/>
          </p:cNvSpPr>
          <p:nvPr/>
        </p:nvSpPr>
        <p:spPr>
          <a:xfrm>
            <a:off x="269299" y="2472286"/>
            <a:ext cx="2344189" cy="37961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MX" sz="2000" dirty="0">
                <a:solidFill>
                  <a:schemeClr val="bg2">
                    <a:lumMod val="25000"/>
                  </a:schemeClr>
                </a:solidFill>
              </a:rPr>
              <a:t>ANTECEDENTES</a:t>
            </a:r>
            <a:r>
              <a:rPr lang="es-MX" sz="1200" b="1" dirty="0"/>
              <a:t>  </a:t>
            </a:r>
            <a:endParaRPr lang="es-CO" sz="1200" b="1" dirty="0"/>
          </a:p>
        </p:txBody>
      </p:sp>
      <p:pic>
        <p:nvPicPr>
          <p:cNvPr id="5" name="Imagen 4">
            <a:extLst>
              <a:ext uri="{FF2B5EF4-FFF2-40B4-BE49-F238E27FC236}">
                <a16:creationId xmlns:a16="http://schemas.microsoft.com/office/drawing/2014/main" id="{49ACEF70-CF3B-197F-453A-D331B67C8B94}"/>
              </a:ext>
            </a:extLst>
          </p:cNvPr>
          <p:cNvPicPr>
            <a:picLocks noChangeAspect="1"/>
          </p:cNvPicPr>
          <p:nvPr/>
        </p:nvPicPr>
        <p:blipFill>
          <a:blip r:embed="rId3">
            <a:duotone>
              <a:schemeClr val="accent5">
                <a:shade val="45000"/>
                <a:satMod val="135000"/>
              </a:schemeClr>
              <a:prstClr val="white"/>
            </a:duotone>
          </a:blip>
          <a:stretch>
            <a:fillRect/>
          </a:stretch>
        </p:blipFill>
        <p:spPr>
          <a:xfrm>
            <a:off x="503777" y="3241966"/>
            <a:ext cx="1716171" cy="947650"/>
          </a:xfrm>
          <a:prstGeom prst="rect">
            <a:avLst/>
          </a:prstGeom>
        </p:spPr>
      </p:pic>
      <p:sp>
        <p:nvSpPr>
          <p:cNvPr id="8" name="Subtítulo 2">
            <a:extLst>
              <a:ext uri="{FF2B5EF4-FFF2-40B4-BE49-F238E27FC236}">
                <a16:creationId xmlns:a16="http://schemas.microsoft.com/office/drawing/2014/main" id="{5308A118-8B06-2003-4E94-F19D9277973F}"/>
              </a:ext>
            </a:extLst>
          </p:cNvPr>
          <p:cNvSpPr txBox="1">
            <a:spLocks/>
          </p:cNvSpPr>
          <p:nvPr/>
        </p:nvSpPr>
        <p:spPr>
          <a:xfrm>
            <a:off x="2859579" y="1472651"/>
            <a:ext cx="8728364" cy="46455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algn="just">
              <a:buFont typeface="Arial" panose="020B0604020202020204" pitchFamily="34" charset="0"/>
              <a:buChar char="•"/>
            </a:pPr>
            <a:endParaRPr lang="es-MX" sz="1400" b="1" u="sng" dirty="0">
              <a:solidFill>
                <a:schemeClr val="bg2">
                  <a:lumMod val="25000"/>
                </a:schemeClr>
              </a:solidFill>
            </a:endParaRPr>
          </a:p>
          <a:p>
            <a:pPr marL="171450" indent="-171450" algn="just">
              <a:buFont typeface="Arial" panose="020B0604020202020204" pitchFamily="34" charset="0"/>
              <a:buChar char="•"/>
            </a:pPr>
            <a:r>
              <a:rPr lang="es-MX" sz="1400" b="1" u="sng" dirty="0">
                <a:solidFill>
                  <a:schemeClr val="bg2">
                    <a:lumMod val="25000"/>
                  </a:schemeClr>
                </a:solidFill>
              </a:rPr>
              <a:t>ACUERDO DE PAZ</a:t>
            </a:r>
            <a:r>
              <a:rPr lang="es-MX" sz="1400" dirty="0">
                <a:solidFill>
                  <a:schemeClr val="bg2">
                    <a:lumMod val="25000"/>
                  </a:schemeClr>
                </a:solidFill>
              </a:rPr>
              <a:t>: PUNTO1- La Reforma Rural Integral “RRI”. refiere al catastro multipropósito  como un instrumento para dar seguridad a la propiedad. adelantar programas de ordenamiento social de la propiedad y tomar decisiones de política pública sobre planeación social, económica y ambiental de los territorios. </a:t>
            </a:r>
          </a:p>
          <a:p>
            <a:pPr marL="171450" indent="-171450" algn="just">
              <a:buFont typeface="Arial" panose="020B0604020202020204" pitchFamily="34" charset="0"/>
              <a:buChar char="•"/>
            </a:pPr>
            <a:r>
              <a:rPr lang="es-MX" sz="1400" b="1" u="sng" dirty="0">
                <a:solidFill>
                  <a:schemeClr val="bg2">
                    <a:lumMod val="25000"/>
                  </a:schemeClr>
                </a:solidFill>
              </a:rPr>
              <a:t>CONPES 3859 de 2016</a:t>
            </a:r>
            <a:r>
              <a:rPr lang="es-MX" sz="1400" b="1" dirty="0">
                <a:solidFill>
                  <a:schemeClr val="bg2">
                    <a:lumMod val="25000"/>
                  </a:schemeClr>
                </a:solidFill>
              </a:rPr>
              <a:t>: </a:t>
            </a:r>
            <a:r>
              <a:rPr lang="es-MX" sz="1400" dirty="0">
                <a:solidFill>
                  <a:schemeClr val="bg2">
                    <a:lumMod val="25000"/>
                  </a:schemeClr>
                </a:solidFill>
              </a:rPr>
              <a:t>Política para la adopción e implementación de un catastro multipropósito rural-urbano (DNP 2016) donde planteaba una estrategia para la implementación de la política pública de catastro multipropósito</a:t>
            </a:r>
            <a:r>
              <a:rPr lang="es-MX" sz="1400" b="1" dirty="0">
                <a:solidFill>
                  <a:schemeClr val="bg2">
                    <a:lumMod val="25000"/>
                  </a:schemeClr>
                </a:solidFill>
              </a:rPr>
              <a:t>. </a:t>
            </a:r>
          </a:p>
          <a:p>
            <a:pPr marL="171450" indent="-171450" algn="just">
              <a:buFont typeface="Arial" panose="020B0604020202020204" pitchFamily="34" charset="0"/>
              <a:buChar char="•"/>
            </a:pPr>
            <a:r>
              <a:rPr lang="es-MX" sz="1400" b="1" u="sng" dirty="0">
                <a:solidFill>
                  <a:schemeClr val="bg2">
                    <a:lumMod val="25000"/>
                  </a:schemeClr>
                </a:solidFill>
              </a:rPr>
              <a:t>CONPES 3958 de 2019:</a:t>
            </a:r>
            <a:r>
              <a:rPr lang="es-MX" sz="1400" b="1" dirty="0">
                <a:solidFill>
                  <a:schemeClr val="bg2">
                    <a:lumMod val="25000"/>
                  </a:schemeClr>
                </a:solidFill>
              </a:rPr>
              <a:t> </a:t>
            </a:r>
            <a:r>
              <a:rPr lang="es-MX" sz="1400" dirty="0">
                <a:solidFill>
                  <a:schemeClr val="bg2">
                    <a:lumMod val="25000"/>
                  </a:schemeClr>
                </a:solidFill>
              </a:rPr>
              <a:t>Estrategia para la implementación de la política pública de catastro multipropósito, encaminado a superar las limitaciones presentadas en desarrollo de lo definido en el anterior CONPES.</a:t>
            </a:r>
          </a:p>
          <a:p>
            <a:pPr algn="just"/>
            <a:r>
              <a:rPr lang="es-MX" sz="1400" b="1" dirty="0">
                <a:solidFill>
                  <a:schemeClr val="bg2">
                    <a:lumMod val="25000"/>
                  </a:schemeClr>
                </a:solidFill>
              </a:rPr>
              <a:t>                                                                       	          -  Ley  1955 del 2019- SERVICIO PUBLICO </a:t>
            </a:r>
          </a:p>
          <a:p>
            <a:pPr algn="just"/>
            <a:r>
              <a:rPr lang="es-MX" sz="1400" b="1" dirty="0">
                <a:solidFill>
                  <a:schemeClr val="bg2">
                    <a:lumMod val="25000"/>
                  </a:schemeClr>
                </a:solidFill>
              </a:rPr>
              <a:t>PLANES NACIONALES DE DESARROLLO   			                 </a:t>
            </a:r>
          </a:p>
          <a:p>
            <a:pPr algn="just"/>
            <a:r>
              <a:rPr lang="es-MX" sz="1400" b="1" dirty="0">
                <a:solidFill>
                  <a:schemeClr val="bg2">
                    <a:lumMod val="25000"/>
                  </a:schemeClr>
                </a:solidFill>
              </a:rPr>
              <a:t>				         -   Ley  2294 del 2023 Modifica el artículo 79 de La 				              Ley 1955 de 2019</a:t>
            </a:r>
            <a:endParaRPr lang="es-CO" sz="1400" b="1" dirty="0">
              <a:solidFill>
                <a:schemeClr val="bg2">
                  <a:lumMod val="25000"/>
                </a:schemeClr>
              </a:solidFill>
            </a:endParaRPr>
          </a:p>
        </p:txBody>
      </p:sp>
      <p:sp>
        <p:nvSpPr>
          <p:cNvPr id="9" name="Cerrar llave 8">
            <a:extLst>
              <a:ext uri="{FF2B5EF4-FFF2-40B4-BE49-F238E27FC236}">
                <a16:creationId xmlns:a16="http://schemas.microsoft.com/office/drawing/2014/main" id="{80ABAF3E-E227-CC56-458A-766F18EDA009}"/>
              </a:ext>
            </a:extLst>
          </p:cNvPr>
          <p:cNvSpPr/>
          <p:nvPr/>
        </p:nvSpPr>
        <p:spPr>
          <a:xfrm>
            <a:off x="2219948" y="1472651"/>
            <a:ext cx="483328" cy="455407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10" name="Cerrar llave 9">
            <a:extLst>
              <a:ext uri="{FF2B5EF4-FFF2-40B4-BE49-F238E27FC236}">
                <a16:creationId xmlns:a16="http://schemas.microsoft.com/office/drawing/2014/main" id="{2E3733F8-0C44-37A1-D2D3-BEFB3C4793BC}"/>
              </a:ext>
            </a:extLst>
          </p:cNvPr>
          <p:cNvSpPr/>
          <p:nvPr/>
        </p:nvSpPr>
        <p:spPr>
          <a:xfrm>
            <a:off x="6558736" y="4472247"/>
            <a:ext cx="399017" cy="1271847"/>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1813644322"/>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3">
            <a:extLst>
              <a:ext uri="{FF2B5EF4-FFF2-40B4-BE49-F238E27FC236}">
                <a16:creationId xmlns:a16="http://schemas.microsoft.com/office/drawing/2014/main" id="{B2656ACB-0E25-5AE5-477D-8B4ACE9C9D48}"/>
              </a:ext>
            </a:extLst>
          </p:cNvPr>
          <p:cNvSpPr txBox="1">
            <a:spLocks/>
          </p:cNvSpPr>
          <p:nvPr/>
        </p:nvSpPr>
        <p:spPr>
          <a:xfrm>
            <a:off x="600673" y="1548479"/>
            <a:ext cx="3566160" cy="623454"/>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br>
              <a:rPr lang="es-CO" sz="3200" dirty="0"/>
            </a:br>
            <a:r>
              <a:rPr lang="es-CO" sz="2400" dirty="0">
                <a:solidFill>
                  <a:schemeClr val="bg2">
                    <a:lumMod val="25000"/>
                  </a:schemeClr>
                </a:solidFill>
                <a:highlight>
                  <a:srgbClr val="FFFFFF"/>
                </a:highlight>
                <a:latin typeface="Work Sans" pitchFamily="2" charset="77"/>
              </a:rPr>
              <a:t>Ley 2294 de 2023</a:t>
            </a:r>
            <a:br>
              <a:rPr lang="es-CO" sz="3200" dirty="0">
                <a:solidFill>
                  <a:srgbClr val="333333"/>
                </a:solidFill>
                <a:highlight>
                  <a:srgbClr val="FFFFFF"/>
                </a:highlight>
                <a:latin typeface="Work Sans" pitchFamily="2" charset="77"/>
              </a:rPr>
            </a:br>
            <a:endParaRPr lang="es-CO" sz="3200" dirty="0"/>
          </a:p>
        </p:txBody>
      </p:sp>
      <p:sp>
        <p:nvSpPr>
          <p:cNvPr id="4" name="Elipse 3"/>
          <p:cNvSpPr/>
          <p:nvPr/>
        </p:nvSpPr>
        <p:spPr>
          <a:xfrm>
            <a:off x="3213705" y="33392"/>
            <a:ext cx="4587404" cy="1562210"/>
          </a:xfrm>
          <a:prstGeom prst="ellipse">
            <a:avLst/>
          </a:prstGeom>
          <a:solidFill>
            <a:srgbClr val="83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dirty="0">
                <a:solidFill>
                  <a:schemeClr val="tx1"/>
                </a:solidFill>
              </a:rPr>
              <a:t>    </a:t>
            </a:r>
            <a:r>
              <a:rPr lang="es-MX" sz="1600" dirty="0">
                <a:solidFill>
                  <a:schemeClr val="tx1"/>
                </a:solidFill>
              </a:rPr>
              <a:t>1. Intervención Física de los Libros y  antecedentes registrales- Migración Jurídica y depuración de errores registrales.</a:t>
            </a:r>
            <a:endParaRPr lang="es-CO" sz="1600" dirty="0">
              <a:solidFill>
                <a:schemeClr val="tx1"/>
              </a:solidFill>
            </a:endParaRPr>
          </a:p>
        </p:txBody>
      </p:sp>
      <p:sp>
        <p:nvSpPr>
          <p:cNvPr id="5" name="Freeform 43"/>
          <p:cNvSpPr/>
          <p:nvPr/>
        </p:nvSpPr>
        <p:spPr>
          <a:xfrm>
            <a:off x="1850684" y="2459472"/>
            <a:ext cx="1455764" cy="956476"/>
          </a:xfrm>
          <a:custGeom>
            <a:avLst/>
            <a:gdLst/>
            <a:ahLst/>
            <a:cxnLst/>
            <a:rect l="l" t="t" r="r" b="b"/>
            <a:pathLst>
              <a:path w="4618653" h="4114800">
                <a:moveTo>
                  <a:pt x="0" y="0"/>
                </a:moveTo>
                <a:lnTo>
                  <a:pt x="4618653" y="0"/>
                </a:lnTo>
                <a:lnTo>
                  <a:pt x="461865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s-CO"/>
          </a:p>
        </p:txBody>
      </p:sp>
      <p:sp>
        <p:nvSpPr>
          <p:cNvPr id="7" name="Freeform 17"/>
          <p:cNvSpPr/>
          <p:nvPr/>
        </p:nvSpPr>
        <p:spPr>
          <a:xfrm>
            <a:off x="5893907" y="1051883"/>
            <a:ext cx="465513" cy="357447"/>
          </a:xfrm>
          <a:custGeom>
            <a:avLst/>
            <a:gdLst/>
            <a:ahLst/>
            <a:cxnLst/>
            <a:rect l="l" t="t" r="r" b="b"/>
            <a:pathLst>
              <a:path w="696763" h="757352">
                <a:moveTo>
                  <a:pt x="0" y="0"/>
                </a:moveTo>
                <a:lnTo>
                  <a:pt x="696763" y="0"/>
                </a:lnTo>
                <a:lnTo>
                  <a:pt x="696763" y="757352"/>
                </a:lnTo>
                <a:lnTo>
                  <a:pt x="0" y="75735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CO"/>
          </a:p>
        </p:txBody>
      </p:sp>
      <p:sp>
        <p:nvSpPr>
          <p:cNvPr id="9" name="Elipse 8"/>
          <p:cNvSpPr/>
          <p:nvPr/>
        </p:nvSpPr>
        <p:spPr>
          <a:xfrm>
            <a:off x="7445085" y="1595602"/>
            <a:ext cx="4611485" cy="189031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sz="1600" dirty="0">
                <a:solidFill>
                  <a:schemeClr val="tx1"/>
                </a:solidFill>
              </a:rPr>
              <a:t>2. Desarrollo de sistema misional  para interoperar la información registral y </a:t>
            </a:r>
            <a:r>
              <a:rPr lang="es-MX" sz="1600" dirty="0" err="1">
                <a:solidFill>
                  <a:schemeClr val="tx1"/>
                </a:solidFill>
              </a:rPr>
              <a:t>catatsral</a:t>
            </a:r>
            <a:r>
              <a:rPr lang="es-MX" sz="1600" dirty="0">
                <a:solidFill>
                  <a:schemeClr val="tx1"/>
                </a:solidFill>
              </a:rPr>
              <a:t>.</a:t>
            </a:r>
            <a:endParaRPr lang="es-CO" sz="1600" dirty="0">
              <a:solidFill>
                <a:schemeClr val="tx1"/>
              </a:solidFill>
            </a:endParaRPr>
          </a:p>
        </p:txBody>
      </p:sp>
      <p:sp>
        <p:nvSpPr>
          <p:cNvPr id="10" name="Freeform 64"/>
          <p:cNvSpPr/>
          <p:nvPr/>
        </p:nvSpPr>
        <p:spPr>
          <a:xfrm>
            <a:off x="9496104" y="2913913"/>
            <a:ext cx="509445" cy="502035"/>
          </a:xfrm>
          <a:custGeom>
            <a:avLst/>
            <a:gdLst/>
            <a:ahLst/>
            <a:cxnLst/>
            <a:rect l="l" t="t" r="r" b="b"/>
            <a:pathLst>
              <a:path w="509445" h="502035">
                <a:moveTo>
                  <a:pt x="0" y="0"/>
                </a:moveTo>
                <a:lnTo>
                  <a:pt x="509445" y="0"/>
                </a:lnTo>
                <a:lnTo>
                  <a:pt x="509445" y="502035"/>
                </a:lnTo>
                <a:lnTo>
                  <a:pt x="0" y="50203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s-CO"/>
          </a:p>
        </p:txBody>
      </p:sp>
      <p:sp>
        <p:nvSpPr>
          <p:cNvPr id="11" name="Elipse 10"/>
          <p:cNvSpPr/>
          <p:nvPr/>
        </p:nvSpPr>
        <p:spPr>
          <a:xfrm>
            <a:off x="367431" y="3909080"/>
            <a:ext cx="5692548" cy="2198078"/>
          </a:xfrm>
          <a:prstGeom prst="ellipse">
            <a:avLst/>
          </a:prstGeom>
          <a:solidFill>
            <a:srgbClr val="83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dirty="0">
                <a:solidFill>
                  <a:schemeClr val="tx1"/>
                </a:solidFill>
              </a:rPr>
              <a:t>     </a:t>
            </a:r>
            <a:r>
              <a:rPr lang="es-MX" sz="1600" dirty="0">
                <a:solidFill>
                  <a:schemeClr val="bg2">
                    <a:lumMod val="25000"/>
                  </a:schemeClr>
                </a:solidFill>
              </a:rPr>
              <a:t>3. "Identificar y corregir las inconsistencias entre la información del catastro y del registro, para que esta sirva como base en la planificación del territorio, fortalezca las finanzas municipales y aumente la seguridad jurídica sobre la propiedad inmobiliaria."</a:t>
            </a:r>
            <a:endParaRPr lang="es-CO" sz="1600" dirty="0">
              <a:solidFill>
                <a:schemeClr val="bg2">
                  <a:lumMod val="25000"/>
                </a:schemeClr>
              </a:solidFill>
            </a:endParaRPr>
          </a:p>
        </p:txBody>
      </p:sp>
      <p:sp>
        <p:nvSpPr>
          <p:cNvPr id="12" name="Flecha cuádruple 11"/>
          <p:cNvSpPr/>
          <p:nvPr/>
        </p:nvSpPr>
        <p:spPr>
          <a:xfrm>
            <a:off x="4322931" y="2136861"/>
            <a:ext cx="2510700" cy="1586536"/>
          </a:xfrm>
          <a:prstGeom prst="quad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t>LA SNR ARTICULO 54</a:t>
            </a:r>
            <a:endParaRPr lang="es-CO" dirty="0"/>
          </a:p>
        </p:txBody>
      </p:sp>
      <p:sp>
        <p:nvSpPr>
          <p:cNvPr id="13" name="Freeform 20"/>
          <p:cNvSpPr/>
          <p:nvPr/>
        </p:nvSpPr>
        <p:spPr>
          <a:xfrm>
            <a:off x="760075" y="4748726"/>
            <a:ext cx="482213" cy="518784"/>
          </a:xfrm>
          <a:custGeom>
            <a:avLst/>
            <a:gdLst/>
            <a:ahLst/>
            <a:cxnLst/>
            <a:rect l="l" t="t" r="r" b="b"/>
            <a:pathLst>
              <a:path w="1598645" h="1587676">
                <a:moveTo>
                  <a:pt x="0" y="0"/>
                </a:moveTo>
                <a:lnTo>
                  <a:pt x="1598645" y="0"/>
                </a:lnTo>
                <a:lnTo>
                  <a:pt x="1598645" y="1587676"/>
                </a:lnTo>
                <a:lnTo>
                  <a:pt x="0" y="158767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s-CO"/>
          </a:p>
        </p:txBody>
      </p:sp>
      <p:sp>
        <p:nvSpPr>
          <p:cNvPr id="14" name="Freeform 27"/>
          <p:cNvSpPr/>
          <p:nvPr/>
        </p:nvSpPr>
        <p:spPr>
          <a:xfrm>
            <a:off x="783883" y="4897594"/>
            <a:ext cx="217299" cy="221049"/>
          </a:xfrm>
          <a:custGeom>
            <a:avLst/>
            <a:gdLst/>
            <a:ahLst/>
            <a:cxnLst/>
            <a:rect l="l" t="t" r="r" b="b"/>
            <a:pathLst>
              <a:path w="651468" h="775062">
                <a:moveTo>
                  <a:pt x="0" y="0"/>
                </a:moveTo>
                <a:lnTo>
                  <a:pt x="651469" y="0"/>
                </a:lnTo>
                <a:lnTo>
                  <a:pt x="651469" y="775062"/>
                </a:lnTo>
                <a:lnTo>
                  <a:pt x="0" y="77506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CO"/>
          </a:p>
        </p:txBody>
      </p:sp>
      <p:sp>
        <p:nvSpPr>
          <p:cNvPr id="15" name="Elipse 14"/>
          <p:cNvSpPr/>
          <p:nvPr/>
        </p:nvSpPr>
        <p:spPr>
          <a:xfrm>
            <a:off x="6505469" y="4062959"/>
            <a:ext cx="5184915" cy="189031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sz="1600" dirty="0">
                <a:solidFill>
                  <a:schemeClr val="tx1"/>
                </a:solidFill>
              </a:rPr>
              <a:t>4. Vigila y controla la prestación de servicio catastral, a los gestores catastrales, operadores y usuarios del sistema , garantiza el cumplimiento adecuado de la función Catastral</a:t>
            </a:r>
            <a:endParaRPr lang="es-CO" sz="1600" dirty="0">
              <a:solidFill>
                <a:schemeClr val="tx1"/>
              </a:solidFill>
            </a:endParaRPr>
          </a:p>
        </p:txBody>
      </p:sp>
      <p:sp>
        <p:nvSpPr>
          <p:cNvPr id="16" name="Freeform 17"/>
          <p:cNvSpPr/>
          <p:nvPr/>
        </p:nvSpPr>
        <p:spPr>
          <a:xfrm>
            <a:off x="6828905" y="4733498"/>
            <a:ext cx="457200" cy="513392"/>
          </a:xfrm>
          <a:custGeom>
            <a:avLst/>
            <a:gdLst/>
            <a:ahLst/>
            <a:cxnLst/>
            <a:rect l="l" t="t" r="r" b="b"/>
            <a:pathLst>
              <a:path w="2529072" h="2529072">
                <a:moveTo>
                  <a:pt x="0" y="0"/>
                </a:moveTo>
                <a:lnTo>
                  <a:pt x="2529072" y="0"/>
                </a:lnTo>
                <a:lnTo>
                  <a:pt x="2529072" y="2529072"/>
                </a:lnTo>
                <a:lnTo>
                  <a:pt x="0" y="252907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s-CO"/>
          </a:p>
        </p:txBody>
      </p:sp>
    </p:spTree>
    <p:extLst>
      <p:ext uri="{BB962C8B-B14F-4D97-AF65-F5344CB8AC3E}">
        <p14:creationId xmlns:p14="http://schemas.microsoft.com/office/powerpoint/2010/main" val="3618173408"/>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B2756-F602-B32D-A4FB-191A4CDEEFD0}"/>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7204A1F2-7A57-655A-30AC-9F3BBD51FA3D}"/>
              </a:ext>
            </a:extLst>
          </p:cNvPr>
          <p:cNvSpPr/>
          <p:nvPr/>
        </p:nvSpPr>
        <p:spPr>
          <a:xfrm>
            <a:off x="772563" y="1615857"/>
            <a:ext cx="10334626" cy="3970318"/>
          </a:xfrm>
          <a:prstGeom prst="rect">
            <a:avLst/>
          </a:prstGeom>
        </p:spPr>
        <p:txBody>
          <a:bodyPr wrap="square">
            <a:spAutoFit/>
          </a:bodyPr>
          <a:lstStyle/>
          <a:p>
            <a:pPr algn="just"/>
            <a:r>
              <a:rPr lang="es-ES" b="1" dirty="0">
                <a:latin typeface="Arial" panose="020B0604020202020204" pitchFamily="34" charset="0"/>
                <a:cs typeface="Arial" panose="020B0604020202020204" pitchFamily="34" charset="0"/>
              </a:rPr>
              <a:t>¿QUÉ ES INTERRELACIÓN?</a:t>
            </a:r>
          </a:p>
          <a:p>
            <a:pPr algn="just"/>
            <a:endParaRPr lang="es-ES" dirty="0">
              <a:latin typeface="Arial" panose="020B0604020202020204" pitchFamily="34" charset="0"/>
              <a:cs typeface="Arial" panose="020B0604020202020204" pitchFamily="34" charset="0"/>
            </a:endParaRPr>
          </a:p>
          <a:p>
            <a:pPr algn="just"/>
            <a:r>
              <a:rPr lang="es-ES" dirty="0">
                <a:latin typeface="Arial" panose="020B0604020202020204" pitchFamily="34" charset="0"/>
                <a:cs typeface="Arial" panose="020B0604020202020204" pitchFamily="34" charset="0"/>
              </a:rPr>
              <a:t>Se define como el nivel de correspondencia de la información catastral y registral, que permite a través del NUPRE avanzar en los hitos de interoperabilidad y seguridad jurídica del Catastro Multipropósito. </a:t>
            </a:r>
          </a:p>
          <a:p>
            <a:pPr algn="just"/>
            <a:endParaRPr lang="es-ES" dirty="0">
              <a:latin typeface="Arial" panose="020B0604020202020204" pitchFamily="34" charset="0"/>
              <a:cs typeface="Arial" panose="020B0604020202020204" pitchFamily="34" charset="0"/>
            </a:endParaRPr>
          </a:p>
          <a:p>
            <a:pPr algn="just"/>
            <a:r>
              <a:rPr lang="es-ES" b="1" dirty="0">
                <a:latin typeface="Arial" panose="020B0604020202020204" pitchFamily="34" charset="0"/>
                <a:cs typeface="Arial" panose="020B0604020202020204" pitchFamily="34" charset="0"/>
              </a:rPr>
              <a:t>¿QUÉ ES EL NUPRE?</a:t>
            </a:r>
          </a:p>
          <a:p>
            <a:pPr algn="just"/>
            <a:endParaRPr lang="es-ES" dirty="0">
              <a:latin typeface="Arial" panose="020B0604020202020204" pitchFamily="34" charset="0"/>
              <a:cs typeface="Arial" panose="020B0604020202020204" pitchFamily="34" charset="0"/>
            </a:endParaRPr>
          </a:p>
          <a:p>
            <a:pPr algn="just"/>
            <a:r>
              <a:rPr lang="es-MX" dirty="0">
                <a:latin typeface="Arial" panose="020B0604020202020204" pitchFamily="34" charset="0"/>
                <a:cs typeface="Arial" panose="020B0604020202020204" pitchFamily="34" charset="0"/>
              </a:rPr>
              <a:t>Es un código único para identificar los inmuebles tanto en los sistemas de información catastral como registral. El NUPRE no implicará la supresión de la numeración catastral ni registral asociada a la cédula catastral, ni a la matrícula inmobiliaria actual.  </a:t>
            </a:r>
            <a:endParaRPr lang="es-ES" dirty="0">
              <a:latin typeface="Arial" panose="020B0604020202020204" pitchFamily="34" charset="0"/>
              <a:cs typeface="Arial" panose="020B0604020202020204" pitchFamily="34" charset="0"/>
            </a:endParaRPr>
          </a:p>
          <a:p>
            <a:pPr algn="just"/>
            <a:endParaRPr lang="es-ES" dirty="0">
              <a:latin typeface="Arial" panose="020B0604020202020204" pitchFamily="34" charset="0"/>
              <a:cs typeface="Arial" panose="020B0604020202020204" pitchFamily="34" charset="0"/>
            </a:endParaRPr>
          </a:p>
          <a:p>
            <a:pPr algn="ctr"/>
            <a:endParaRPr lang="es-CO"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7972660"/>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DA981-BC7A-B358-EE0E-933C2080798D}"/>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128A533A-FACA-A05B-B4E1-A8EB521B726B}"/>
              </a:ext>
            </a:extLst>
          </p:cNvPr>
          <p:cNvSpPr/>
          <p:nvPr/>
        </p:nvSpPr>
        <p:spPr>
          <a:xfrm>
            <a:off x="745403" y="1225689"/>
            <a:ext cx="10334626" cy="5909310"/>
          </a:xfrm>
          <a:prstGeom prst="rect">
            <a:avLst/>
          </a:prstGeom>
        </p:spPr>
        <p:txBody>
          <a:bodyPr wrap="square">
            <a:spAutoFit/>
          </a:bodyPr>
          <a:lstStyle/>
          <a:p>
            <a:pPr algn="just"/>
            <a:r>
              <a:rPr lang="es-ES" b="1" dirty="0">
                <a:latin typeface="Arial" panose="020B0604020202020204" pitchFamily="34" charset="0"/>
                <a:cs typeface="Arial" panose="020B0604020202020204" pitchFamily="34" charset="0"/>
              </a:rPr>
              <a:t>BENEFICIOS DE LA INTERRELACIÓN</a:t>
            </a:r>
          </a:p>
          <a:p>
            <a:pPr algn="just"/>
            <a:endParaRPr lang="es-ES"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dirty="0">
                <a:latin typeface="Arial" panose="020B0604020202020204" pitchFamily="34" charset="0"/>
                <a:cs typeface="Arial" panose="020B0604020202020204" pitchFamily="34" charset="0"/>
              </a:rPr>
              <a:t>Mejor gestión e identificación de todos los activos inmobiliarios del país</a:t>
            </a:r>
          </a:p>
          <a:p>
            <a:pPr algn="just"/>
            <a:endParaRPr lang="es-ES"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dirty="0">
                <a:latin typeface="Arial" panose="020B0604020202020204" pitchFamily="34" charset="0"/>
                <a:cs typeface="Arial" panose="020B0604020202020204" pitchFamily="34" charset="0"/>
              </a:rPr>
              <a:t>Permite la implementación de un sistema catastral multipropósito completo, actualizado, confiable, consistente con el sistema de registro de la propiedad inmueble, e integrado con otros sistemas de información.</a:t>
            </a:r>
          </a:p>
          <a:p>
            <a:pPr marL="285750" indent="-285750" algn="just">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dirty="0">
                <a:latin typeface="Arial" panose="020B0604020202020204" pitchFamily="34" charset="0"/>
                <a:cs typeface="Arial" panose="020B0604020202020204" pitchFamily="34" charset="0"/>
              </a:rPr>
              <a:t>Brindar seguridad jurídica a los bienes inmuebles.</a:t>
            </a:r>
          </a:p>
          <a:p>
            <a:pPr marL="285750" indent="-285750" algn="just">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dirty="0">
                <a:latin typeface="Arial" panose="020B0604020202020204" pitchFamily="34" charset="0"/>
                <a:cs typeface="Arial" panose="020B0604020202020204" pitchFamily="34" charset="0"/>
              </a:rPr>
              <a:t>Facilitar la interoperabilidad  de la información de los predios con otros sistemas de información, logrando así la implementación del catastro multipropósito.</a:t>
            </a:r>
          </a:p>
          <a:p>
            <a:pPr algn="just"/>
            <a:endParaRPr lang="es-ES"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dirty="0">
                <a:latin typeface="Arial" panose="020B0604020202020204" pitchFamily="34" charset="0"/>
                <a:cs typeface="Arial" panose="020B0604020202020204" pitchFamily="34" charset="0"/>
              </a:rPr>
              <a:t>Implementar el NUPRE (Número Único predial Registral) como código único para identificar los inmuebles tanto en los sistemas de información catastral como registral.</a:t>
            </a:r>
          </a:p>
          <a:p>
            <a:pPr algn="just"/>
            <a:endParaRPr lang="es-ES"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dirty="0">
                <a:latin typeface="Arial" panose="020B0604020202020204" pitchFamily="34" charset="0"/>
                <a:cs typeface="Arial" panose="020B0604020202020204" pitchFamily="34" charset="0"/>
              </a:rPr>
              <a:t>Permite brindar un servicio más eficiente al ciudadano.</a:t>
            </a:r>
            <a:endParaRPr lang="es-CO" dirty="0">
              <a:latin typeface="Arial" panose="020B0604020202020204" pitchFamily="34" charset="0"/>
              <a:cs typeface="Arial" panose="020B0604020202020204" pitchFamily="34" charset="0"/>
            </a:endParaRPr>
          </a:p>
          <a:p>
            <a:pPr algn="just"/>
            <a:r>
              <a:rPr lang="es-MX" dirty="0">
                <a:latin typeface="Arial" panose="020B0604020202020204" pitchFamily="34" charset="0"/>
                <a:cs typeface="Arial" panose="020B0604020202020204" pitchFamily="34" charset="0"/>
              </a:rPr>
              <a:t> </a:t>
            </a:r>
            <a:endParaRPr lang="es-ES" dirty="0">
              <a:latin typeface="Arial" panose="020B0604020202020204" pitchFamily="34" charset="0"/>
              <a:cs typeface="Arial" panose="020B0604020202020204" pitchFamily="34" charset="0"/>
            </a:endParaRPr>
          </a:p>
          <a:p>
            <a:pPr algn="just"/>
            <a:endParaRPr lang="es-ES" dirty="0">
              <a:latin typeface="Arial" panose="020B0604020202020204" pitchFamily="34" charset="0"/>
              <a:cs typeface="Arial" panose="020B0604020202020204" pitchFamily="34" charset="0"/>
            </a:endParaRPr>
          </a:p>
          <a:p>
            <a:pPr algn="ctr"/>
            <a:endParaRPr lang="es-CO"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142301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508731-62D1-579A-315E-94CF01E29228}"/>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5A692E39-1C8A-0889-5247-5FA6A6F2C833}"/>
              </a:ext>
            </a:extLst>
          </p:cNvPr>
          <p:cNvSpPr/>
          <p:nvPr/>
        </p:nvSpPr>
        <p:spPr>
          <a:xfrm>
            <a:off x="609600" y="1113562"/>
            <a:ext cx="10334626" cy="4801314"/>
          </a:xfrm>
          <a:prstGeom prst="rect">
            <a:avLst/>
          </a:prstGeom>
        </p:spPr>
        <p:txBody>
          <a:bodyPr wrap="square">
            <a:spAutoFit/>
          </a:bodyPr>
          <a:lstStyle/>
          <a:p>
            <a:pPr algn="just"/>
            <a:endParaRPr lang="es-ES" b="1" dirty="0"/>
          </a:p>
          <a:p>
            <a:pPr algn="just"/>
            <a:r>
              <a:rPr lang="es-ES" b="1" dirty="0">
                <a:latin typeface="Arial" panose="020B0604020202020204" pitchFamily="34" charset="0"/>
                <a:cs typeface="Arial" panose="020B0604020202020204" pitchFamily="34" charset="0"/>
              </a:rPr>
              <a:t>MARCO NORMATIVO PARA LA INTERRELACIÓN</a:t>
            </a:r>
          </a:p>
          <a:p>
            <a:pPr algn="just"/>
            <a:endParaRPr lang="es-ES"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q"/>
            </a:pPr>
            <a:r>
              <a:rPr lang="es-ES" dirty="0">
                <a:latin typeface="Arial" panose="020B0604020202020204" pitchFamily="34" charset="0"/>
                <a:cs typeface="Arial" panose="020B0604020202020204" pitchFamily="34" charset="0"/>
              </a:rPr>
              <a:t>DECRETO 1711 DE 1984: Por el cual se dictan normas sobre interrelación de registro catastro y se tecnifica y reorganiza administrativamente el registro de instrumentos públicos</a:t>
            </a:r>
          </a:p>
          <a:p>
            <a:pPr algn="just"/>
            <a:endParaRPr lang="es-ES"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q"/>
            </a:pPr>
            <a:r>
              <a:rPr lang="es-ES" dirty="0">
                <a:latin typeface="Arial" panose="020B0604020202020204" pitchFamily="34" charset="0"/>
                <a:cs typeface="Arial" panose="020B0604020202020204" pitchFamily="34" charset="0"/>
              </a:rPr>
              <a:t>ARTÍCULO 65 Y 66 DE LA LEY 1579 DE 2012:  Interrelación Registro Catastro y números catastrales en los folios de matrícula inmobiliaria.</a:t>
            </a:r>
          </a:p>
          <a:p>
            <a:pPr algn="just"/>
            <a:endParaRPr lang="es-ES"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q"/>
            </a:pPr>
            <a:r>
              <a:rPr lang="es-ES" dirty="0">
                <a:latin typeface="Arial" panose="020B0604020202020204" pitchFamily="34" charset="0"/>
                <a:cs typeface="Arial" panose="020B0604020202020204" pitchFamily="34" charset="0"/>
              </a:rPr>
              <a:t>RESOLUCION SNR No. 09089 DE 2020: Por la cual se establece el procedimiento de incorporación y/o actualización de identificadores catastrales (chip, referencia catastral, código del sector y/o nomenclatura) en los folios de matricula inmobiliaria.</a:t>
            </a:r>
          </a:p>
          <a:p>
            <a:pPr algn="just"/>
            <a:endParaRPr lang="es-ES"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q"/>
            </a:pPr>
            <a:r>
              <a:rPr lang="es-MX" dirty="0">
                <a:solidFill>
                  <a:schemeClr val="bg2">
                    <a:lumMod val="25000"/>
                  </a:schemeClr>
                </a:solidFill>
                <a:latin typeface="Arial" panose="020B0604020202020204" pitchFamily="34" charset="0"/>
                <a:ea typeface="Calibri" panose="020F0502020204030204" pitchFamily="34" charset="0"/>
                <a:cs typeface="Arial" panose="020B0604020202020204" pitchFamily="34" charset="0"/>
              </a:rPr>
              <a:t>Resolución Conjunta SNR 05346 IGAC 662 de 22 de mayo de 2024 a</a:t>
            </a:r>
            <a:r>
              <a:rPr lang="es-CO" dirty="0" err="1">
                <a:solidFill>
                  <a:schemeClr val="bg2">
                    <a:lumMod val="25000"/>
                  </a:schemeClr>
                </a:solidFill>
                <a:latin typeface="Arial" panose="020B0604020202020204" pitchFamily="34" charset="0"/>
                <a:ea typeface="Calibri" panose="020F0502020204030204" pitchFamily="34" charset="0"/>
                <a:cs typeface="Arial" panose="020B0604020202020204" pitchFamily="34" charset="0"/>
              </a:rPr>
              <a:t>dopta</a:t>
            </a:r>
            <a:r>
              <a:rPr lang="es-CO" dirty="0">
                <a:solidFill>
                  <a:schemeClr val="bg2">
                    <a:lumMod val="25000"/>
                  </a:schemeClr>
                </a:solidFill>
                <a:latin typeface="Arial" panose="020B0604020202020204" pitchFamily="34" charset="0"/>
                <a:ea typeface="Calibri" panose="020F0502020204030204" pitchFamily="34" charset="0"/>
                <a:cs typeface="Arial" panose="020B0604020202020204" pitchFamily="34" charset="0"/>
              </a:rPr>
              <a:t> el Modelo Extendido de Catastro Registro LADM_COL</a:t>
            </a:r>
          </a:p>
          <a:p>
            <a:pPr algn="ctr"/>
            <a:endParaRPr lang="es-CO"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1251813"/>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366513" y="792410"/>
            <a:ext cx="6096000" cy="646331"/>
          </a:xfrm>
          <a:prstGeom prst="rect">
            <a:avLst/>
          </a:prstGeom>
        </p:spPr>
        <p:txBody>
          <a:bodyPr>
            <a:spAutoFit/>
          </a:bodyPr>
          <a:lstStyle/>
          <a:p>
            <a:pPr lvl="0" algn="ctr"/>
            <a:r>
              <a:rPr lang="es-ES" b="1" dirty="0">
                <a:latin typeface="Arial" panose="020B0604020202020204" pitchFamily="34" charset="0"/>
                <a:cs typeface="Arial" panose="020B0604020202020204" pitchFamily="34" charset="0"/>
              </a:rPr>
              <a:t>MECANISMOS SNR PARA LA INTERRELACIÓN CON GESTORES CATASTRALES</a:t>
            </a:r>
            <a:endParaRPr lang="en-US" dirty="0">
              <a:latin typeface="Arial" panose="020B0604020202020204" pitchFamily="34" charset="0"/>
              <a:cs typeface="Arial" panose="020B0604020202020204" pitchFamily="34" charset="0"/>
            </a:endParaRPr>
          </a:p>
        </p:txBody>
      </p:sp>
      <p:grpSp>
        <p:nvGrpSpPr>
          <p:cNvPr id="4" name="Grupo 3"/>
          <p:cNvGrpSpPr/>
          <p:nvPr/>
        </p:nvGrpSpPr>
        <p:grpSpPr>
          <a:xfrm>
            <a:off x="6038491" y="1452005"/>
            <a:ext cx="5443267" cy="2050319"/>
            <a:chOff x="1795705" y="-73847"/>
            <a:chExt cx="2066668" cy="1991205"/>
          </a:xfrm>
        </p:grpSpPr>
        <p:sp>
          <p:nvSpPr>
            <p:cNvPr id="5" name="Elipse 4"/>
            <p:cNvSpPr/>
            <p:nvPr/>
          </p:nvSpPr>
          <p:spPr>
            <a:xfrm>
              <a:off x="1795705" y="-73847"/>
              <a:ext cx="2066668" cy="1991205"/>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s-CO"/>
            </a:p>
          </p:txBody>
        </p:sp>
        <p:sp>
          <p:nvSpPr>
            <p:cNvPr id="6" name="Elipse 4"/>
            <p:cNvSpPr/>
            <p:nvPr/>
          </p:nvSpPr>
          <p:spPr>
            <a:xfrm>
              <a:off x="2098362" y="217757"/>
              <a:ext cx="1461354" cy="140799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lvl="0" algn="just" defTabSz="400050">
                <a:lnSpc>
                  <a:spcPct val="90000"/>
                </a:lnSpc>
                <a:spcBef>
                  <a:spcPct val="0"/>
                </a:spcBef>
                <a:spcAft>
                  <a:spcPct val="35000"/>
                </a:spcAft>
              </a:pPr>
              <a:r>
                <a:rPr lang="es-MX" sz="1400" dirty="0">
                  <a:solidFill>
                    <a:schemeClr val="tx1"/>
                  </a:solidFill>
                  <a:latin typeface="Arial" panose="020B0604020202020204" pitchFamily="34" charset="0"/>
                  <a:cs typeface="Arial" panose="020B0604020202020204" pitchFamily="34" charset="0"/>
                </a:rPr>
                <a:t>Con el fin de que la SNR actualice los Folios de Matrícula Inmobiliaria (FMI) con la información de las variables catastrales de los predios ubicados en los municipios.</a:t>
              </a:r>
              <a:endParaRPr lang="en-US" sz="1400" kern="1200" dirty="0">
                <a:solidFill>
                  <a:schemeClr val="tx1"/>
                </a:solidFill>
                <a:latin typeface="Arial" panose="020B0604020202020204" pitchFamily="34" charset="0"/>
                <a:cs typeface="Arial" panose="020B0604020202020204" pitchFamily="34" charset="0"/>
              </a:endParaRPr>
            </a:p>
          </p:txBody>
        </p:sp>
      </p:grpSp>
      <p:grpSp>
        <p:nvGrpSpPr>
          <p:cNvPr id="7" name="Grupo 6"/>
          <p:cNvGrpSpPr/>
          <p:nvPr/>
        </p:nvGrpSpPr>
        <p:grpSpPr>
          <a:xfrm>
            <a:off x="6107502" y="3734571"/>
            <a:ext cx="5374256" cy="2157271"/>
            <a:chOff x="4558425" y="4446005"/>
            <a:chExt cx="2080618" cy="2164482"/>
          </a:xfrm>
        </p:grpSpPr>
        <p:sp>
          <p:nvSpPr>
            <p:cNvPr id="8" name="Elipse 7"/>
            <p:cNvSpPr/>
            <p:nvPr/>
          </p:nvSpPr>
          <p:spPr>
            <a:xfrm>
              <a:off x="4558425" y="4446005"/>
              <a:ext cx="2080618" cy="216448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s-CO"/>
            </a:p>
          </p:txBody>
        </p:sp>
        <p:sp>
          <p:nvSpPr>
            <p:cNvPr id="9" name="Elipse 4"/>
            <p:cNvSpPr/>
            <p:nvPr/>
          </p:nvSpPr>
          <p:spPr>
            <a:xfrm>
              <a:off x="4746313" y="5020511"/>
              <a:ext cx="1778094" cy="11990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lvl="0" algn="just" defTabSz="400050">
                <a:lnSpc>
                  <a:spcPct val="90000"/>
                </a:lnSpc>
                <a:spcBef>
                  <a:spcPct val="0"/>
                </a:spcBef>
                <a:spcAft>
                  <a:spcPct val="35000"/>
                </a:spcAft>
              </a:pPr>
              <a:r>
                <a:rPr lang="es-ES" sz="1400" dirty="0">
                  <a:solidFill>
                    <a:schemeClr val="tx1"/>
                  </a:solidFill>
                  <a:latin typeface="Arial" panose="020B0604020202020204" pitchFamily="34" charset="0"/>
                  <a:cs typeface="Arial" panose="020B0604020202020204" pitchFamily="34" charset="0"/>
                </a:rPr>
                <a:t>Tienen como propósito que los Gestores Catastrales  utilicen la información suministrada por la SNR para mantener  actualizada  la  información  de  los  bienes  inmuebles  que conforman  la  base  de  datos  catastral  en  su  aspecto  físico,  jurídico  y  económico.</a:t>
              </a:r>
              <a:endParaRPr lang="es-MX" sz="1400" dirty="0">
                <a:solidFill>
                  <a:schemeClr val="tx1"/>
                </a:solidFill>
                <a:latin typeface="Arial" panose="020B0604020202020204" pitchFamily="34" charset="0"/>
                <a:cs typeface="Arial" panose="020B0604020202020204" pitchFamily="34" charset="0"/>
              </a:endParaRPr>
            </a:p>
          </p:txBody>
        </p:sp>
      </p:grpSp>
      <p:sp>
        <p:nvSpPr>
          <p:cNvPr id="10" name="Rectángulo redondeado 9"/>
          <p:cNvSpPr/>
          <p:nvPr/>
        </p:nvSpPr>
        <p:spPr>
          <a:xfrm>
            <a:off x="939957" y="1801319"/>
            <a:ext cx="4141794" cy="167277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s-ES" dirty="0">
                <a:solidFill>
                  <a:schemeClr val="tx1"/>
                </a:solidFill>
                <a:latin typeface="Arial" panose="020B0604020202020204" pitchFamily="34" charset="0"/>
                <a:cs typeface="Arial" panose="020B0604020202020204" pitchFamily="34" charset="0"/>
              </a:rPr>
              <a:t>Suscripción de convenios interadministrativos y protocolos de interrelación con los gestores catastrales</a:t>
            </a:r>
            <a:endParaRPr lang="en-US" dirty="0">
              <a:solidFill>
                <a:schemeClr val="tx1"/>
              </a:solidFill>
              <a:latin typeface="Arial" panose="020B0604020202020204" pitchFamily="34" charset="0"/>
              <a:cs typeface="Arial" panose="020B0604020202020204" pitchFamily="34" charset="0"/>
            </a:endParaRPr>
          </a:p>
        </p:txBody>
      </p:sp>
      <p:sp>
        <p:nvSpPr>
          <p:cNvPr id="11" name="Flecha a la derecha con muesca 10"/>
          <p:cNvSpPr/>
          <p:nvPr/>
        </p:nvSpPr>
        <p:spPr>
          <a:xfrm>
            <a:off x="5304848" y="2992288"/>
            <a:ext cx="1052422" cy="481809"/>
          </a:xfrm>
          <a:prstGeom prst="notched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Rectángulo redondeado 12"/>
          <p:cNvSpPr/>
          <p:nvPr/>
        </p:nvSpPr>
        <p:spPr>
          <a:xfrm>
            <a:off x="939957" y="3734571"/>
            <a:ext cx="4141794" cy="189847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s-ES" sz="1400" dirty="0">
                <a:solidFill>
                  <a:schemeClr val="tx1"/>
                </a:solidFill>
                <a:latin typeface="Arial" panose="020B0604020202020204" pitchFamily="34" charset="0"/>
                <a:cs typeface="Arial" panose="020B0604020202020204" pitchFamily="34" charset="0"/>
              </a:rPr>
              <a:t>25 Convenios  interadministrativos con Gestores Catastrales dentro de los cuales esta el </a:t>
            </a:r>
            <a:r>
              <a:rPr lang="es-ES" sz="1400" b="1" dirty="0">
                <a:solidFill>
                  <a:schemeClr val="tx1"/>
                </a:solidFill>
                <a:latin typeface="Arial" panose="020B0604020202020204" pitchFamily="34" charset="0"/>
                <a:cs typeface="Arial" panose="020B0604020202020204" pitchFamily="34" charset="0"/>
              </a:rPr>
              <a:t>Convenio 069 del 15 de enero del 2024</a:t>
            </a:r>
            <a:r>
              <a:rPr lang="es-ES" sz="1400" dirty="0">
                <a:solidFill>
                  <a:schemeClr val="tx1"/>
                </a:solidFill>
                <a:latin typeface="Arial" panose="020B0604020202020204" pitchFamily="34" charset="0"/>
                <a:cs typeface="Arial" panose="020B0604020202020204" pitchFamily="34" charset="0"/>
              </a:rPr>
              <a:t> hasta el 30 de diciembre del 2026 suscrito con el IGAC.</a:t>
            </a:r>
            <a:endParaRPr lang="en-US" sz="1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29180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7D112-83E5-C93F-70EA-B338CED70437}"/>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1AD6D8C2-B1D9-8977-6435-BB3E2D9CD9A1}"/>
              </a:ext>
            </a:extLst>
          </p:cNvPr>
          <p:cNvSpPr/>
          <p:nvPr/>
        </p:nvSpPr>
        <p:spPr>
          <a:xfrm>
            <a:off x="2520421" y="502699"/>
            <a:ext cx="6096000" cy="369332"/>
          </a:xfrm>
          <a:prstGeom prst="rect">
            <a:avLst/>
          </a:prstGeom>
        </p:spPr>
        <p:txBody>
          <a:bodyPr>
            <a:spAutoFit/>
          </a:bodyPr>
          <a:lstStyle/>
          <a:p>
            <a:pPr lvl="0" algn="ctr"/>
            <a:r>
              <a:rPr lang="es-ES" b="1" dirty="0">
                <a:latin typeface="Arial" panose="020B0604020202020204" pitchFamily="34" charset="0"/>
                <a:cs typeface="Arial" panose="020B0604020202020204" pitchFamily="34" charset="0"/>
              </a:rPr>
              <a:t>Convenios vigentes SNR – Gestores Catastrales </a:t>
            </a:r>
            <a:endParaRPr lang="en-US" dirty="0">
              <a:latin typeface="Arial" panose="020B0604020202020204" pitchFamily="34" charset="0"/>
              <a:cs typeface="Arial" panose="020B0604020202020204" pitchFamily="34" charset="0"/>
            </a:endParaRPr>
          </a:p>
        </p:txBody>
      </p:sp>
      <p:graphicFrame>
        <p:nvGraphicFramePr>
          <p:cNvPr id="3" name="Tabla 2">
            <a:extLst>
              <a:ext uri="{FF2B5EF4-FFF2-40B4-BE49-F238E27FC236}">
                <a16:creationId xmlns:a16="http://schemas.microsoft.com/office/drawing/2014/main" id="{3E8A6C88-527A-61CD-8A6E-45276423A4BA}"/>
              </a:ext>
            </a:extLst>
          </p:cNvPr>
          <p:cNvGraphicFramePr>
            <a:graphicFrameLocks noGrp="1"/>
          </p:cNvGraphicFramePr>
          <p:nvPr>
            <p:extLst>
              <p:ext uri="{D42A27DB-BD31-4B8C-83A1-F6EECF244321}">
                <p14:modId xmlns:p14="http://schemas.microsoft.com/office/powerpoint/2010/main" val="532492187"/>
              </p:ext>
            </p:extLst>
          </p:nvPr>
        </p:nvGraphicFramePr>
        <p:xfrm>
          <a:off x="2833735" y="971620"/>
          <a:ext cx="6007881" cy="5158372"/>
        </p:xfrm>
        <a:graphic>
          <a:graphicData uri="http://schemas.openxmlformats.org/drawingml/2006/table">
            <a:tbl>
              <a:tblPr firstRow="1" firstCol="1" bandRow="1">
                <a:tableStyleId>{5C22544A-7EE6-4342-B048-85BDC9FD1C3A}</a:tableStyleId>
              </a:tblPr>
              <a:tblGrid>
                <a:gridCol w="624688">
                  <a:extLst>
                    <a:ext uri="{9D8B030D-6E8A-4147-A177-3AD203B41FA5}">
                      <a16:colId xmlns:a16="http://schemas.microsoft.com/office/drawing/2014/main" val="1284208358"/>
                    </a:ext>
                  </a:extLst>
                </a:gridCol>
                <a:gridCol w="3521798">
                  <a:extLst>
                    <a:ext uri="{9D8B030D-6E8A-4147-A177-3AD203B41FA5}">
                      <a16:colId xmlns:a16="http://schemas.microsoft.com/office/drawing/2014/main" val="922825391"/>
                    </a:ext>
                  </a:extLst>
                </a:gridCol>
                <a:gridCol w="1861395">
                  <a:extLst>
                    <a:ext uri="{9D8B030D-6E8A-4147-A177-3AD203B41FA5}">
                      <a16:colId xmlns:a16="http://schemas.microsoft.com/office/drawing/2014/main" val="3469570459"/>
                    </a:ext>
                  </a:extLst>
                </a:gridCol>
              </a:tblGrid>
              <a:tr h="182286">
                <a:tc>
                  <a:txBody>
                    <a:bodyPr/>
                    <a:lstStyle/>
                    <a:p>
                      <a:pPr algn="ctr">
                        <a:lnSpc>
                          <a:spcPct val="107000"/>
                        </a:lnSpc>
                        <a:spcAft>
                          <a:spcPts val="800"/>
                        </a:spcAft>
                        <a:buNone/>
                      </a:pPr>
                      <a:r>
                        <a:rPr lang="es-CO" sz="900" dirty="0">
                          <a:effectLst/>
                        </a:rPr>
                        <a:t>No</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Gestor Catastral</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No de Convenio </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1200198389"/>
                  </a:ext>
                </a:extLst>
              </a:tr>
              <a:tr h="182286">
                <a:tc>
                  <a:txBody>
                    <a:bodyPr/>
                    <a:lstStyle/>
                    <a:p>
                      <a:pPr algn="ctr">
                        <a:lnSpc>
                          <a:spcPct val="107000"/>
                        </a:lnSpc>
                        <a:spcAft>
                          <a:spcPts val="800"/>
                        </a:spcAft>
                        <a:buNone/>
                      </a:pPr>
                      <a:r>
                        <a:rPr lang="es-CO" sz="900">
                          <a:effectLst/>
                        </a:rPr>
                        <a:t>1</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Unidad Administrativa Especial Catastro Distrital - UAECD-</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06 del 26 de junio de 2019</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3601839529"/>
                  </a:ext>
                </a:extLst>
              </a:tr>
              <a:tr h="182286">
                <a:tc>
                  <a:txBody>
                    <a:bodyPr/>
                    <a:lstStyle/>
                    <a:p>
                      <a:pPr algn="ctr">
                        <a:lnSpc>
                          <a:spcPct val="107000"/>
                        </a:lnSpc>
                        <a:spcAft>
                          <a:spcPts val="800"/>
                        </a:spcAft>
                        <a:buNone/>
                      </a:pPr>
                      <a:r>
                        <a:rPr lang="es-CO" sz="900" dirty="0">
                          <a:effectLst/>
                        </a:rPr>
                        <a:t>2</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Área Metropolitana Centro Occidente - AMCO -</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082 del 16 de Julio de 2020</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728463616"/>
                  </a:ext>
                </a:extLst>
              </a:tr>
              <a:tr h="182286">
                <a:tc>
                  <a:txBody>
                    <a:bodyPr/>
                    <a:lstStyle/>
                    <a:p>
                      <a:pPr algn="ctr">
                        <a:lnSpc>
                          <a:spcPct val="107000"/>
                        </a:lnSpc>
                        <a:spcAft>
                          <a:spcPts val="800"/>
                        </a:spcAft>
                        <a:buNone/>
                      </a:pPr>
                      <a:r>
                        <a:rPr lang="es-CO" sz="900">
                          <a:effectLst/>
                        </a:rPr>
                        <a:t>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Municipio de Soacha a través de la Secretaría de Planeación y Ordenamiento Territorial </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 223 del 17 de noviembre de 2020</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160141160"/>
                  </a:ext>
                </a:extLst>
              </a:tr>
              <a:tr h="182286">
                <a:tc>
                  <a:txBody>
                    <a:bodyPr/>
                    <a:lstStyle/>
                    <a:p>
                      <a:pPr algn="ctr">
                        <a:lnSpc>
                          <a:spcPct val="107000"/>
                        </a:lnSpc>
                        <a:spcAft>
                          <a:spcPts val="800"/>
                        </a:spcAft>
                        <a:buNone/>
                      </a:pPr>
                      <a:r>
                        <a:rPr lang="es-CO" sz="900" dirty="0">
                          <a:effectLst/>
                        </a:rPr>
                        <a:t>4</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Unidad Administrativa Especial de Catastro del Departamento del Valle del Cauca</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271 del 29 de diciembre de 2020</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1918053081"/>
                  </a:ext>
                </a:extLst>
              </a:tr>
              <a:tr h="182286">
                <a:tc>
                  <a:txBody>
                    <a:bodyPr/>
                    <a:lstStyle/>
                    <a:p>
                      <a:pPr algn="ctr">
                        <a:lnSpc>
                          <a:spcPct val="107000"/>
                        </a:lnSpc>
                        <a:spcAft>
                          <a:spcPts val="800"/>
                        </a:spcAft>
                        <a:buNone/>
                      </a:pPr>
                      <a:r>
                        <a:rPr lang="es-CO" sz="900">
                          <a:effectLst/>
                        </a:rPr>
                        <a:t>5</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Asociación de Municipios del Catatumbo, Provincia de Ocaña y Sur del Cesar- </a:t>
                      </a:r>
                      <a:r>
                        <a:rPr lang="es-CO" sz="900" dirty="0" err="1">
                          <a:effectLst/>
                        </a:rPr>
                        <a:t>Asomunicipios</a:t>
                      </a:r>
                      <a:r>
                        <a:rPr lang="es-CO" sz="900" dirty="0">
                          <a:effectLst/>
                        </a:rPr>
                        <a:t>-</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CI 060 de diciembre de 2022</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2029495610"/>
                  </a:ext>
                </a:extLst>
              </a:tr>
              <a:tr h="182286">
                <a:tc>
                  <a:txBody>
                    <a:bodyPr/>
                    <a:lstStyle/>
                    <a:p>
                      <a:pPr algn="ctr">
                        <a:lnSpc>
                          <a:spcPct val="107000"/>
                        </a:lnSpc>
                        <a:spcAft>
                          <a:spcPts val="800"/>
                        </a:spcAft>
                        <a:buNone/>
                      </a:pPr>
                      <a:r>
                        <a:rPr lang="es-CO" sz="900">
                          <a:effectLst/>
                        </a:rPr>
                        <a:t>6</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Asociación de Municipios del Oriente Antioqueño– MASORA-</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016 de abril de 2023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759730010"/>
                  </a:ext>
                </a:extLst>
              </a:tr>
              <a:tr h="182286">
                <a:tc>
                  <a:txBody>
                    <a:bodyPr/>
                    <a:lstStyle/>
                    <a:p>
                      <a:pPr algn="ctr">
                        <a:lnSpc>
                          <a:spcPct val="107000"/>
                        </a:lnSpc>
                        <a:spcAft>
                          <a:spcPts val="800"/>
                        </a:spcAft>
                        <a:buNone/>
                      </a:pPr>
                      <a:r>
                        <a:rPr lang="es-CO" sz="900" dirty="0">
                          <a:effectLst/>
                        </a:rPr>
                        <a:t>7</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Gestor Catastral Municipio de Sincelejo</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017 de abril de 2023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978230059"/>
                  </a:ext>
                </a:extLst>
              </a:tr>
              <a:tr h="182286">
                <a:tc>
                  <a:txBody>
                    <a:bodyPr/>
                    <a:lstStyle/>
                    <a:p>
                      <a:pPr algn="ctr">
                        <a:lnSpc>
                          <a:spcPct val="107000"/>
                        </a:lnSpc>
                        <a:spcAft>
                          <a:spcPts val="800"/>
                        </a:spcAft>
                        <a:buNone/>
                      </a:pPr>
                      <a:r>
                        <a:rPr lang="es-CO" sz="900">
                          <a:effectLst/>
                        </a:rPr>
                        <a:t>8</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Gestor Catastral del Área Metropolitana del Valle de Aburra -AMVA- </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 018 de  abril de 2023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2912275068"/>
                  </a:ext>
                </a:extLst>
              </a:tr>
              <a:tr h="182286">
                <a:tc>
                  <a:txBody>
                    <a:bodyPr/>
                    <a:lstStyle/>
                    <a:p>
                      <a:pPr algn="ctr">
                        <a:lnSpc>
                          <a:spcPct val="107000"/>
                        </a:lnSpc>
                        <a:spcAft>
                          <a:spcPts val="800"/>
                        </a:spcAft>
                        <a:buNone/>
                      </a:pPr>
                      <a:r>
                        <a:rPr lang="es-CO" sz="900">
                          <a:effectLst/>
                        </a:rPr>
                        <a:t>9</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Gestor Catastral Municipio de Fusagasugá</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019 de abril de 2023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524061030"/>
                  </a:ext>
                </a:extLst>
              </a:tr>
              <a:tr h="182286">
                <a:tc>
                  <a:txBody>
                    <a:bodyPr/>
                    <a:lstStyle/>
                    <a:p>
                      <a:pPr algn="ctr">
                        <a:lnSpc>
                          <a:spcPct val="107000"/>
                        </a:lnSpc>
                        <a:spcAft>
                          <a:spcPts val="800"/>
                        </a:spcAft>
                        <a:buNone/>
                      </a:pPr>
                      <a:r>
                        <a:rPr lang="es-CO" sz="900">
                          <a:effectLst/>
                        </a:rPr>
                        <a:t>10</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Agencia Catastral de Cundinamarca-ACC-</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035 de mayo de 2023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3856865819"/>
                  </a:ext>
                </a:extLst>
              </a:tr>
              <a:tr h="182286">
                <a:tc>
                  <a:txBody>
                    <a:bodyPr/>
                    <a:lstStyle/>
                    <a:p>
                      <a:pPr algn="ctr">
                        <a:lnSpc>
                          <a:spcPct val="107000"/>
                        </a:lnSpc>
                        <a:spcAft>
                          <a:spcPts val="800"/>
                        </a:spcAft>
                        <a:buNone/>
                      </a:pPr>
                      <a:r>
                        <a:rPr lang="es-CO" sz="900" dirty="0">
                          <a:effectLst/>
                        </a:rPr>
                        <a:t>11</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Gestor Catastral Municipio de Envigado</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055 de junio de 2023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1425366179"/>
                  </a:ext>
                </a:extLst>
              </a:tr>
              <a:tr h="182286">
                <a:tc>
                  <a:txBody>
                    <a:bodyPr/>
                    <a:lstStyle/>
                    <a:p>
                      <a:pPr algn="ctr">
                        <a:lnSpc>
                          <a:spcPct val="107000"/>
                        </a:lnSpc>
                        <a:spcAft>
                          <a:spcPts val="800"/>
                        </a:spcAft>
                        <a:buNone/>
                      </a:pPr>
                      <a:r>
                        <a:rPr lang="es-CO" sz="900">
                          <a:effectLst/>
                        </a:rPr>
                        <a:t>12</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Gestor Catastral Área Metropolitana de Barranquilla</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059 de junio de 2023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855931091"/>
                  </a:ext>
                </a:extLst>
              </a:tr>
              <a:tr h="182286">
                <a:tc>
                  <a:txBody>
                    <a:bodyPr/>
                    <a:lstStyle/>
                    <a:p>
                      <a:pPr algn="ctr">
                        <a:lnSpc>
                          <a:spcPct val="107000"/>
                        </a:lnSpc>
                        <a:spcAft>
                          <a:spcPts val="800"/>
                        </a:spcAft>
                        <a:buNone/>
                      </a:pPr>
                      <a:r>
                        <a:rPr lang="es-CO" sz="900">
                          <a:effectLst/>
                        </a:rPr>
                        <a:t>13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Instituto Geográfico Agustín Codazzi -IGAC</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069 de  diciembre de 2023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3491757065"/>
                  </a:ext>
                </a:extLst>
              </a:tr>
              <a:tr h="182286">
                <a:tc>
                  <a:txBody>
                    <a:bodyPr/>
                    <a:lstStyle/>
                    <a:p>
                      <a:pPr algn="ctr">
                        <a:lnSpc>
                          <a:spcPct val="107000"/>
                        </a:lnSpc>
                        <a:spcAft>
                          <a:spcPts val="800"/>
                        </a:spcAft>
                        <a:buNone/>
                      </a:pPr>
                      <a:r>
                        <a:rPr lang="es-CO" sz="900">
                          <a:effectLst/>
                        </a:rPr>
                        <a:t>14</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Distrito Especial, Industrial y Portuario de Barranquilla </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CI024 de mayo de 2024</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2680211214"/>
                  </a:ext>
                </a:extLst>
              </a:tr>
              <a:tr h="182286">
                <a:tc>
                  <a:txBody>
                    <a:bodyPr/>
                    <a:lstStyle/>
                    <a:p>
                      <a:pPr algn="ctr">
                        <a:lnSpc>
                          <a:spcPct val="107000"/>
                        </a:lnSpc>
                        <a:spcAft>
                          <a:spcPts val="800"/>
                        </a:spcAft>
                        <a:buNone/>
                      </a:pPr>
                      <a:r>
                        <a:rPr lang="es-CO" sz="900">
                          <a:effectLst/>
                        </a:rPr>
                        <a:t>15</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Gestor Catastral Municipio de Tunja</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CI027 de  junio de 2024</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2795660582"/>
                  </a:ext>
                </a:extLst>
              </a:tr>
              <a:tr h="182286">
                <a:tc>
                  <a:txBody>
                    <a:bodyPr/>
                    <a:lstStyle/>
                    <a:p>
                      <a:pPr algn="ctr">
                        <a:lnSpc>
                          <a:spcPct val="107000"/>
                        </a:lnSpc>
                        <a:spcAft>
                          <a:spcPts val="800"/>
                        </a:spcAft>
                        <a:buNone/>
                      </a:pPr>
                      <a:r>
                        <a:rPr lang="es-CO" sz="900">
                          <a:effectLst/>
                        </a:rPr>
                        <a:t>16</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Gestor Catastral Municipio de Valledupar </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CI064 de  junio de 2024</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589785599"/>
                  </a:ext>
                </a:extLst>
              </a:tr>
              <a:tr h="182286">
                <a:tc>
                  <a:txBody>
                    <a:bodyPr/>
                    <a:lstStyle/>
                    <a:p>
                      <a:pPr algn="ctr">
                        <a:lnSpc>
                          <a:spcPct val="107000"/>
                        </a:lnSpc>
                        <a:spcAft>
                          <a:spcPts val="800"/>
                        </a:spcAft>
                        <a:buNone/>
                      </a:pPr>
                      <a:r>
                        <a:rPr lang="es-CO" sz="900">
                          <a:effectLst/>
                        </a:rPr>
                        <a:t>17</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Gestor Catastral Municipio de Girardot</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CI067 de junio de 2024</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3378059711"/>
                  </a:ext>
                </a:extLst>
              </a:tr>
              <a:tr h="182286">
                <a:tc>
                  <a:txBody>
                    <a:bodyPr/>
                    <a:lstStyle/>
                    <a:p>
                      <a:pPr algn="ctr">
                        <a:lnSpc>
                          <a:spcPct val="107000"/>
                        </a:lnSpc>
                        <a:spcAft>
                          <a:spcPts val="800"/>
                        </a:spcAft>
                        <a:buNone/>
                      </a:pPr>
                      <a:r>
                        <a:rPr lang="es-CO" sz="900">
                          <a:effectLst/>
                        </a:rPr>
                        <a:t>18</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Gestor Catastral Municipio de Marinilla</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CI068 de junio de 2024</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4099348326"/>
                  </a:ext>
                </a:extLst>
              </a:tr>
              <a:tr h="182286">
                <a:tc>
                  <a:txBody>
                    <a:bodyPr/>
                    <a:lstStyle/>
                    <a:p>
                      <a:pPr algn="ctr">
                        <a:lnSpc>
                          <a:spcPct val="107000"/>
                        </a:lnSpc>
                        <a:spcAft>
                          <a:spcPts val="800"/>
                        </a:spcAft>
                        <a:buNone/>
                      </a:pPr>
                      <a:r>
                        <a:rPr lang="es-CO" sz="900">
                          <a:effectLst/>
                        </a:rPr>
                        <a:t>19</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Gestor Catastral Municipio de Cota</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CI053 de junio de 2024</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1473601382"/>
                  </a:ext>
                </a:extLst>
              </a:tr>
              <a:tr h="182286">
                <a:tc>
                  <a:txBody>
                    <a:bodyPr/>
                    <a:lstStyle/>
                    <a:p>
                      <a:pPr algn="ctr">
                        <a:lnSpc>
                          <a:spcPct val="107000"/>
                        </a:lnSpc>
                        <a:spcAft>
                          <a:spcPts val="800"/>
                        </a:spcAft>
                        <a:buNone/>
                      </a:pPr>
                      <a:r>
                        <a:rPr lang="es-CO" sz="900">
                          <a:effectLst/>
                        </a:rPr>
                        <a:t>20</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Gestor Catastral Municipio de Rionegro Antioquia </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CI065 de junio de 2024</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2509624133"/>
                  </a:ext>
                </a:extLst>
              </a:tr>
              <a:tr h="182286">
                <a:tc>
                  <a:txBody>
                    <a:bodyPr/>
                    <a:lstStyle/>
                    <a:p>
                      <a:pPr algn="ctr">
                        <a:lnSpc>
                          <a:spcPct val="107000"/>
                        </a:lnSpc>
                        <a:spcAft>
                          <a:spcPts val="800"/>
                        </a:spcAft>
                        <a:buNone/>
                      </a:pPr>
                      <a:r>
                        <a:rPr lang="es-CO" sz="900">
                          <a:effectLst/>
                        </a:rPr>
                        <a:t>21</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Gestor Catastral Municipio de Garzón-Huila</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CI066 de julio de 2024</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1486895286"/>
                  </a:ext>
                </a:extLst>
              </a:tr>
              <a:tr h="182286">
                <a:tc>
                  <a:txBody>
                    <a:bodyPr/>
                    <a:lstStyle/>
                    <a:p>
                      <a:pPr algn="ctr">
                        <a:lnSpc>
                          <a:spcPct val="107000"/>
                        </a:lnSpc>
                        <a:spcAft>
                          <a:spcPts val="800"/>
                        </a:spcAft>
                        <a:buNone/>
                      </a:pPr>
                      <a:r>
                        <a:rPr lang="es-CO" sz="900">
                          <a:effectLst/>
                        </a:rPr>
                        <a:t>22</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Municipio de Floridablanca - Santander</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CI0127 de septiembre de 2024</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426155033"/>
                  </a:ext>
                </a:extLst>
              </a:tr>
              <a:tr h="229231">
                <a:tc>
                  <a:txBody>
                    <a:bodyPr/>
                    <a:lstStyle/>
                    <a:p>
                      <a:pPr algn="ctr">
                        <a:lnSpc>
                          <a:spcPct val="107000"/>
                        </a:lnSpc>
                        <a:spcAft>
                          <a:spcPts val="800"/>
                        </a:spcAft>
                        <a:buNone/>
                      </a:pPr>
                      <a:r>
                        <a:rPr lang="es-CO" sz="900">
                          <a:effectLst/>
                        </a:rPr>
                        <a:t>23</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Departamento Administrativo de Hacienda de Santiago de Cali a través de la Subdirección de Catastro </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CI206 de diciembre de 2024</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2736709051"/>
                  </a:ext>
                </a:extLst>
              </a:tr>
              <a:tr h="182286">
                <a:tc>
                  <a:txBody>
                    <a:bodyPr/>
                    <a:lstStyle/>
                    <a:p>
                      <a:pPr algn="ctr">
                        <a:lnSpc>
                          <a:spcPct val="107000"/>
                        </a:lnSpc>
                        <a:spcAft>
                          <a:spcPts val="800"/>
                        </a:spcAft>
                        <a:buNone/>
                      </a:pPr>
                      <a:r>
                        <a:rPr lang="es-CO" sz="900">
                          <a:effectLst/>
                        </a:rPr>
                        <a:t>24</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a:effectLst/>
                        </a:rPr>
                        <a:t>Gestor Catastral Municipio de Florencia Caquetá</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CI0211 de diciembre de 2024</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3712220129"/>
                  </a:ext>
                </a:extLst>
              </a:tr>
              <a:tr h="182286">
                <a:tc>
                  <a:txBody>
                    <a:bodyPr/>
                    <a:lstStyle/>
                    <a:p>
                      <a:pPr algn="ctr">
                        <a:lnSpc>
                          <a:spcPct val="107000"/>
                        </a:lnSpc>
                        <a:spcAft>
                          <a:spcPts val="800"/>
                        </a:spcAft>
                        <a:buNone/>
                      </a:pPr>
                      <a:r>
                        <a:rPr lang="es-CO" sz="900">
                          <a:effectLst/>
                        </a:rPr>
                        <a:t>25</a:t>
                      </a:r>
                      <a:endParaRPr lang="es-CO" sz="90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Gestor Catastral Municipio de Ibagué</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tc>
                  <a:txBody>
                    <a:bodyPr/>
                    <a:lstStyle/>
                    <a:p>
                      <a:pPr algn="ctr">
                        <a:lnSpc>
                          <a:spcPct val="107000"/>
                        </a:lnSpc>
                        <a:spcAft>
                          <a:spcPts val="800"/>
                        </a:spcAft>
                        <a:buNone/>
                      </a:pPr>
                      <a:r>
                        <a:rPr lang="es-CO" sz="900" dirty="0">
                          <a:effectLst/>
                        </a:rPr>
                        <a:t>CI0214 de diciembre de 2024</a:t>
                      </a:r>
                      <a:endParaRPr lang="es-CO" sz="900" dirty="0">
                        <a:effectLst/>
                        <a:latin typeface="Calibri" panose="020F0502020204030204" pitchFamily="34" charset="0"/>
                        <a:ea typeface="Calibri" panose="020F0502020204030204" pitchFamily="34" charset="0"/>
                        <a:cs typeface="Arial" panose="020B0604020202020204" pitchFamily="34" charset="0"/>
                      </a:endParaRPr>
                    </a:p>
                  </a:txBody>
                  <a:tcPr marL="1605" marR="1605" marT="0" marB="0" anchor="ctr"/>
                </a:tc>
                <a:extLst>
                  <a:ext uri="{0D108BD9-81ED-4DB2-BD59-A6C34878D82A}">
                    <a16:rowId xmlns:a16="http://schemas.microsoft.com/office/drawing/2014/main" val="2686002099"/>
                  </a:ext>
                </a:extLst>
              </a:tr>
            </a:tbl>
          </a:graphicData>
        </a:graphic>
      </p:graphicFrame>
    </p:spTree>
    <p:extLst>
      <p:ext uri="{BB962C8B-B14F-4D97-AF65-F5344CB8AC3E}">
        <p14:creationId xmlns:p14="http://schemas.microsoft.com/office/powerpoint/2010/main" val="166276977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redondeado 1"/>
          <p:cNvSpPr/>
          <p:nvPr/>
        </p:nvSpPr>
        <p:spPr>
          <a:xfrm>
            <a:off x="595222" y="2579298"/>
            <a:ext cx="2863970" cy="117319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solidFill>
              </a:rPr>
              <a:t>INTERRELACIÓN REGISTRO CON IGAC</a:t>
            </a:r>
            <a:endParaRPr lang="es-CO" b="1" dirty="0">
              <a:solidFill>
                <a:schemeClr val="tx1"/>
              </a:solidFill>
            </a:endParaRPr>
          </a:p>
        </p:txBody>
      </p:sp>
      <p:graphicFrame>
        <p:nvGraphicFramePr>
          <p:cNvPr id="3" name="Tabla 2">
            <a:extLst>
              <a:ext uri="{FF2B5EF4-FFF2-40B4-BE49-F238E27FC236}">
                <a16:creationId xmlns:a16="http://schemas.microsoft.com/office/drawing/2014/main" id="{B6E54281-0FB7-B5FC-7687-ECC1ED8167E4}"/>
              </a:ext>
            </a:extLst>
          </p:cNvPr>
          <p:cNvGraphicFramePr>
            <a:graphicFrameLocks noGrp="1"/>
          </p:cNvGraphicFramePr>
          <p:nvPr>
            <p:extLst>
              <p:ext uri="{D42A27DB-BD31-4B8C-83A1-F6EECF244321}">
                <p14:modId xmlns:p14="http://schemas.microsoft.com/office/powerpoint/2010/main" val="3246042963"/>
              </p:ext>
            </p:extLst>
          </p:nvPr>
        </p:nvGraphicFramePr>
        <p:xfrm>
          <a:off x="3700732" y="1047226"/>
          <a:ext cx="7875917" cy="4760161"/>
        </p:xfrm>
        <a:graphic>
          <a:graphicData uri="http://schemas.openxmlformats.org/drawingml/2006/table">
            <a:tbl>
              <a:tblPr>
                <a:tableStyleId>{9D7B26C5-4107-4FEC-AEDC-1716B250A1EF}</a:tableStyleId>
              </a:tblPr>
              <a:tblGrid>
                <a:gridCol w="1988095">
                  <a:extLst>
                    <a:ext uri="{9D8B030D-6E8A-4147-A177-3AD203B41FA5}">
                      <a16:colId xmlns:a16="http://schemas.microsoft.com/office/drawing/2014/main" val="20000"/>
                    </a:ext>
                  </a:extLst>
                </a:gridCol>
                <a:gridCol w="5887822">
                  <a:extLst>
                    <a:ext uri="{9D8B030D-6E8A-4147-A177-3AD203B41FA5}">
                      <a16:colId xmlns:a16="http://schemas.microsoft.com/office/drawing/2014/main" val="20001"/>
                    </a:ext>
                  </a:extLst>
                </a:gridCol>
              </a:tblGrid>
              <a:tr h="642223">
                <a:tc>
                  <a:txBody>
                    <a:bodyPr/>
                    <a:lstStyle/>
                    <a:p>
                      <a:pPr fontAlgn="t"/>
                      <a:r>
                        <a:rPr lang="es-CO" sz="1300" dirty="0">
                          <a:effectLst/>
                          <a:latin typeface="Arial" panose="020B0604020202020204" pitchFamily="34" charset="0"/>
                          <a:cs typeface="Arial" panose="020B0604020202020204" pitchFamily="34" charset="0"/>
                        </a:rPr>
                        <a:t>Servicios desarrollados</a:t>
                      </a:r>
                    </a:p>
                  </a:txBody>
                  <a:tcPr marL="109607" marR="109607" marT="109607" marB="109607"/>
                </a:tc>
                <a:tc>
                  <a:txBody>
                    <a:bodyPr/>
                    <a:lstStyle/>
                    <a:p>
                      <a:pPr fontAlgn="t"/>
                      <a:r>
                        <a:rPr lang="es-ES" sz="1300" dirty="0">
                          <a:effectLst/>
                          <a:latin typeface="Arial" panose="020B0604020202020204" pitchFamily="34" charset="0"/>
                          <a:cs typeface="Arial" panose="020B0604020202020204" pitchFamily="34" charset="0"/>
                        </a:rPr>
                        <a:t>¿Qué hace el servicio desarrollado por SNR?</a:t>
                      </a:r>
                    </a:p>
                  </a:txBody>
                  <a:tcPr marL="109607" marR="109607" marT="109607" marB="109607"/>
                </a:tc>
                <a:extLst>
                  <a:ext uri="{0D108BD9-81ED-4DB2-BD59-A6C34878D82A}">
                    <a16:rowId xmlns:a16="http://schemas.microsoft.com/office/drawing/2014/main" val="10000"/>
                  </a:ext>
                </a:extLst>
              </a:tr>
              <a:tr h="835854">
                <a:tc>
                  <a:txBody>
                    <a:bodyPr/>
                    <a:lstStyle/>
                    <a:p>
                      <a:pPr fontAlgn="t"/>
                      <a:r>
                        <a:rPr lang="es-CO" sz="1300">
                          <a:effectLst/>
                          <a:latin typeface="Arial" panose="020B0604020202020204" pitchFamily="34" charset="0"/>
                          <a:cs typeface="Arial" panose="020B0604020202020204" pitchFamily="34" charset="0"/>
                        </a:rPr>
                        <a:t>1.Consulta de Propietarios Segregados</a:t>
                      </a:r>
                    </a:p>
                  </a:txBody>
                  <a:tcPr marL="109607" marR="109607" marT="109607" marB="109607"/>
                </a:tc>
                <a:tc>
                  <a:txBody>
                    <a:bodyPr/>
                    <a:lstStyle/>
                    <a:p>
                      <a:pPr algn="just" fontAlgn="t"/>
                      <a:r>
                        <a:rPr lang="es-ES" sz="1300" dirty="0">
                          <a:effectLst/>
                          <a:latin typeface="Arial" panose="020B0604020202020204" pitchFamily="34" charset="0"/>
                          <a:cs typeface="Arial" panose="020B0604020202020204" pitchFamily="34" charset="0"/>
                        </a:rPr>
                        <a:t>Información referente a cambios en los predios (segregaciones y/o mutaciones) del último propietario del bien inmueble y la información de la transferencia hecha y con cabida y linderos.</a:t>
                      </a:r>
                    </a:p>
                  </a:txBody>
                  <a:tcPr marL="109607" marR="109607" marT="109607" marB="109607"/>
                </a:tc>
                <a:extLst>
                  <a:ext uri="{0D108BD9-81ED-4DB2-BD59-A6C34878D82A}">
                    <a16:rowId xmlns:a16="http://schemas.microsoft.com/office/drawing/2014/main" val="10001"/>
                  </a:ext>
                </a:extLst>
              </a:tr>
              <a:tr h="835854">
                <a:tc>
                  <a:txBody>
                    <a:bodyPr/>
                    <a:lstStyle/>
                    <a:p>
                      <a:pPr fontAlgn="t"/>
                      <a:r>
                        <a:rPr lang="es-CO" sz="1300" dirty="0">
                          <a:effectLst/>
                          <a:latin typeface="Arial" panose="020B0604020202020204" pitchFamily="34" charset="0"/>
                          <a:cs typeface="Arial" panose="020B0604020202020204" pitchFamily="34" charset="0"/>
                        </a:rPr>
                        <a:t>2.Actualización Catastral</a:t>
                      </a:r>
                    </a:p>
                  </a:txBody>
                  <a:tcPr marL="109607" marR="109607" marT="109607" marB="109607"/>
                </a:tc>
                <a:tc>
                  <a:txBody>
                    <a:bodyPr/>
                    <a:lstStyle/>
                    <a:p>
                      <a:pPr fontAlgn="t"/>
                      <a:r>
                        <a:rPr lang="es-ES" sz="1300" dirty="0">
                          <a:effectLst/>
                          <a:latin typeface="Arial" panose="020B0604020202020204" pitchFamily="34" charset="0"/>
                          <a:cs typeface="Arial" panose="020B0604020202020204" pitchFamily="34" charset="0"/>
                        </a:rPr>
                        <a:t>Permite la actualización de datos catastrales en los sistemas de información registrales, puntualmente sobre los datos de: número predial nuevo, número predial antiguo, dirección, avalúo.</a:t>
                      </a:r>
                    </a:p>
                  </a:txBody>
                  <a:tcPr marL="109607" marR="109607" marT="109607" marB="109607"/>
                </a:tc>
                <a:extLst>
                  <a:ext uri="{0D108BD9-81ED-4DB2-BD59-A6C34878D82A}">
                    <a16:rowId xmlns:a16="http://schemas.microsoft.com/office/drawing/2014/main" val="10002"/>
                  </a:ext>
                </a:extLst>
              </a:tr>
              <a:tr h="1223115">
                <a:tc>
                  <a:txBody>
                    <a:bodyPr/>
                    <a:lstStyle/>
                    <a:p>
                      <a:pPr fontAlgn="t"/>
                      <a:r>
                        <a:rPr lang="es-CO" sz="1300" dirty="0">
                          <a:effectLst/>
                          <a:latin typeface="Arial" panose="020B0604020202020204" pitchFamily="34" charset="0"/>
                          <a:cs typeface="Arial" panose="020B0604020202020204" pitchFamily="34" charset="0"/>
                        </a:rPr>
                        <a:t>3.Consulta de novedades masivas (por rango de fecha)</a:t>
                      </a:r>
                    </a:p>
                  </a:txBody>
                  <a:tcPr marL="109607" marR="109607" marT="109607" marB="109607"/>
                </a:tc>
                <a:tc>
                  <a:txBody>
                    <a:bodyPr/>
                    <a:lstStyle/>
                    <a:p>
                      <a:pPr algn="just" fontAlgn="t"/>
                      <a:r>
                        <a:rPr lang="es-ES" sz="1300" dirty="0">
                          <a:effectLst/>
                          <a:latin typeface="Arial" panose="020B0604020202020204" pitchFamily="34" charset="0"/>
                          <a:cs typeface="Arial" panose="020B0604020202020204" pitchFamily="34" charset="0"/>
                        </a:rPr>
                        <a:t>Agiliza procesos de actualización de matrículas inmobiliarias entre el IGAC y la SNR, este servicio retorna un listado de matrículas, con transacciones en firme realizadas en los sistemas de información registral de la SNR acuerdo con un rango de fechas, en donde se filtran las fechas en las que queda en firme la transacción.</a:t>
                      </a:r>
                    </a:p>
                  </a:txBody>
                  <a:tcPr marL="109607" marR="109607" marT="109607" marB="109607"/>
                </a:tc>
                <a:extLst>
                  <a:ext uri="{0D108BD9-81ED-4DB2-BD59-A6C34878D82A}">
                    <a16:rowId xmlns:a16="http://schemas.microsoft.com/office/drawing/2014/main" val="10003"/>
                  </a:ext>
                </a:extLst>
              </a:tr>
              <a:tr h="1223115">
                <a:tc>
                  <a:txBody>
                    <a:bodyPr/>
                    <a:lstStyle/>
                    <a:p>
                      <a:pPr fontAlgn="t"/>
                      <a:r>
                        <a:rPr lang="es-CO" sz="1300">
                          <a:effectLst/>
                          <a:latin typeface="Arial" panose="020B0604020202020204" pitchFamily="34" charset="0"/>
                          <a:cs typeface="Arial" panose="020B0604020202020204" pitchFamily="34" charset="0"/>
                        </a:rPr>
                        <a:t>4.Consulta de Modelo de Intercambio Registral (folio uno a uno)</a:t>
                      </a:r>
                    </a:p>
                  </a:txBody>
                  <a:tcPr marL="109607" marR="109607" marT="109607" marB="109607"/>
                </a:tc>
                <a:tc>
                  <a:txBody>
                    <a:bodyPr/>
                    <a:lstStyle/>
                    <a:p>
                      <a:pPr fontAlgn="t"/>
                      <a:r>
                        <a:rPr lang="es-ES" sz="1300" dirty="0">
                          <a:effectLst/>
                          <a:latin typeface="Arial" panose="020B0604020202020204" pitchFamily="34" charset="0"/>
                          <a:cs typeface="Arial" panose="020B0604020202020204" pitchFamily="34" charset="0"/>
                        </a:rPr>
                        <a:t>Consulta puntal de la información registral disponible en los sistemas de información de información SIR y Folio de la SNR, de acuerdo con diferentes criterios de búsqueda {NUPRE, Matrícula Inmobiliaria, Número Predial Antiguo, Número Predial Nuevo} basado en el modelo de aplicación de intercambio catastro y registro V1.0.</a:t>
                      </a:r>
                    </a:p>
                  </a:txBody>
                  <a:tcPr marL="109607" marR="109607" marT="109607" marB="109607"/>
                </a:tc>
                <a:extLst>
                  <a:ext uri="{0D108BD9-81ED-4DB2-BD59-A6C34878D82A}">
                    <a16:rowId xmlns:a16="http://schemas.microsoft.com/office/drawing/2014/main" val="10004"/>
                  </a:ext>
                </a:extLst>
              </a:tr>
            </a:tbl>
          </a:graphicData>
        </a:graphic>
      </p:graphicFrame>
      <p:sp>
        <p:nvSpPr>
          <p:cNvPr id="4" name="Rectángulo redondeado 1">
            <a:extLst>
              <a:ext uri="{FF2B5EF4-FFF2-40B4-BE49-F238E27FC236}">
                <a16:creationId xmlns:a16="http://schemas.microsoft.com/office/drawing/2014/main" id="{2ED72D41-B656-7A83-95A4-B1FD414BFA24}"/>
              </a:ext>
            </a:extLst>
          </p:cNvPr>
          <p:cNvSpPr/>
          <p:nvPr/>
        </p:nvSpPr>
        <p:spPr>
          <a:xfrm>
            <a:off x="4599159" y="199176"/>
            <a:ext cx="4734963" cy="703194"/>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solidFill>
              </a:rPr>
              <a:t>DESARROLLOS TECNOLÓGICOS</a:t>
            </a:r>
            <a:endParaRPr lang="es-CO" b="1" dirty="0">
              <a:solidFill>
                <a:schemeClr val="tx1"/>
              </a:solidFill>
            </a:endParaRPr>
          </a:p>
        </p:txBody>
      </p:sp>
    </p:spTree>
    <p:extLst>
      <p:ext uri="{BB962C8B-B14F-4D97-AF65-F5344CB8AC3E}">
        <p14:creationId xmlns:p14="http://schemas.microsoft.com/office/powerpoint/2010/main" val="69314514"/>
      </p:ext>
    </p:extLst>
  </p:cSld>
  <p:clrMapOvr>
    <a:masterClrMapping/>
  </p:clrMapOvr>
  <p:transition spd="slow">
    <p:wipe/>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878</TotalTime>
  <Words>2042</Words>
  <Application>Microsoft Office PowerPoint</Application>
  <PresentationFormat>Panorámica</PresentationFormat>
  <Paragraphs>173</Paragraphs>
  <Slides>15</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15</vt:i4>
      </vt:variant>
    </vt:vector>
  </HeadingPairs>
  <TitlesOfParts>
    <vt:vector size="21" baseType="lpstr">
      <vt:lpstr>Arial</vt:lpstr>
      <vt:lpstr>Calibri</vt:lpstr>
      <vt:lpstr>Times New Roman</vt:lpstr>
      <vt:lpstr>Wingdings</vt:lpstr>
      <vt:lpstr>Work Sans</vt:lpstr>
      <vt:lpstr>Tema de Office</vt:lpstr>
      <vt:lpstr>Presentación de PowerPoint</vt:lpstr>
      <vt:lpstr>MARCO GENERAL DE LA POLÍTICA DE  CATASTRO CON ENFOQUE MULTIPROPÓSITO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SNR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Nombre de presentación</dc:title>
  <dc:creator>Hernando Jose Uhia Matiz</dc:creator>
  <cp:lastModifiedBy>Jairo Ramirez Bemjumea</cp:lastModifiedBy>
  <cp:revision>63</cp:revision>
  <dcterms:created xsi:type="dcterms:W3CDTF">2023-05-24T13:38:54Z</dcterms:created>
  <dcterms:modified xsi:type="dcterms:W3CDTF">2025-11-25T14:30:03Z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21ec8a6-bbee-4b40-bdc1-9f8ab4bf789f_Enabled">
    <vt:lpwstr>true</vt:lpwstr>
  </property>
  <property fmtid="{D5CDD505-2E9C-101B-9397-08002B2CF9AE}" pid="3" name="MSIP_Label_821ec8a6-bbee-4b40-bdc1-9f8ab4bf789f_SetDate">
    <vt:lpwstr>2025-11-06T21:27:12Z</vt:lpwstr>
  </property>
  <property fmtid="{D5CDD505-2E9C-101B-9397-08002B2CF9AE}" pid="4" name="MSIP_Label_821ec8a6-bbee-4b40-bdc1-9f8ab4bf789f_Method">
    <vt:lpwstr>Standard</vt:lpwstr>
  </property>
  <property fmtid="{D5CDD505-2E9C-101B-9397-08002B2CF9AE}" pid="5" name="MSIP_Label_821ec8a6-bbee-4b40-bdc1-9f8ab4bf789f_Name">
    <vt:lpwstr>Verde - Público</vt:lpwstr>
  </property>
  <property fmtid="{D5CDD505-2E9C-101B-9397-08002B2CF9AE}" pid="6" name="MSIP_Label_821ec8a6-bbee-4b40-bdc1-9f8ab4bf789f_SiteId">
    <vt:lpwstr>9b1ecfaa-c675-42ee-b297-0eaeb51bcc4c</vt:lpwstr>
  </property>
  <property fmtid="{D5CDD505-2E9C-101B-9397-08002B2CF9AE}" pid="7" name="MSIP_Label_821ec8a6-bbee-4b40-bdc1-9f8ab4bf789f_ActionId">
    <vt:lpwstr>fe506732-b1eb-4cbe-9d66-3616162ad5ea</vt:lpwstr>
  </property>
  <property fmtid="{D5CDD505-2E9C-101B-9397-08002B2CF9AE}" pid="8" name="MSIP_Label_821ec8a6-bbee-4b40-bdc1-9f8ab4bf789f_ContentBits">
    <vt:lpwstr>0</vt:lpwstr>
  </property>
  <property fmtid="{D5CDD505-2E9C-101B-9397-08002B2CF9AE}" pid="9" name="MSIP_Label_821ec8a6-bbee-4b40-bdc1-9f8ab4bf789f_Tag">
    <vt:lpwstr>10, 3, 0, 1</vt:lpwstr>
  </property>
</Properties>
</file>