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4" r:id="rId5"/>
    <p:sldMasterId id="2147483696" r:id="rId6"/>
    <p:sldMasterId id="2147483708" r:id="rId7"/>
    <p:sldMasterId id="2147483720" r:id="rId8"/>
  </p:sldMasterIdLst>
  <p:notesMasterIdLst>
    <p:notesMasterId r:id="rId16"/>
  </p:notesMasterIdLst>
  <p:sldIdLst>
    <p:sldId id="334" r:id="rId9"/>
    <p:sldId id="384" r:id="rId10"/>
    <p:sldId id="385" r:id="rId11"/>
    <p:sldId id="386" r:id="rId12"/>
    <p:sldId id="373" r:id="rId13"/>
    <p:sldId id="387" r:id="rId14"/>
    <p:sldId id="344" r:id="rId15"/>
  </p:sldIdLst>
  <p:sldSz cx="9144000" cy="5143500" type="screen16x9"/>
  <p:notesSz cx="6858000" cy="9144000"/>
  <p:defaultTextStyle>
    <a:defPPr>
      <a:defRPr lang="es-CO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5768"/>
    <a:srgbClr val="29A9CB"/>
    <a:srgbClr val="00B9CC"/>
    <a:srgbClr val="FFFFFF"/>
    <a:srgbClr val="000000"/>
    <a:srgbClr val="042B41"/>
    <a:srgbClr val="A9DEED"/>
    <a:srgbClr val="F2B02B"/>
    <a:srgbClr val="D8102C"/>
    <a:srgbClr val="D90F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B2B780-3431-4235-8ADD-C4E5A722FC8B}" v="12" dt="2025-02-14T18:07:23.6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61" autoAdjust="0"/>
    <p:restoredTop sz="95223" autoAdjust="0"/>
  </p:normalViewPr>
  <p:slideViewPr>
    <p:cSldViewPr snapToGrid="0">
      <p:cViewPr>
        <p:scale>
          <a:sx n="110" d="100"/>
          <a:sy n="110" d="100"/>
        </p:scale>
        <p:origin x="-60" y="-21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Hoja_de_c_lculo_de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Hoja_de_c_lculo_de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Hoja_de_c_lculo_de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Hoja_de_c_lculo_de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pPr>
            <a:r>
              <a:rPr lang="es-CO">
                <a:solidFill>
                  <a:schemeClr val="bg1"/>
                </a:solidFill>
              </a:rPr>
              <a:t>OCUPACIÓN CAMAS PARA LA  ATENCION PEDIATRICA </a:t>
            </a:r>
            <a:endParaRPr lang="en-US">
              <a:solidFill>
                <a:schemeClr val="bg1"/>
              </a:solidFill>
            </a:endParaRPr>
          </a:p>
          <a:p>
            <a:pPr>
              <a:defRPr>
                <a:solidFill>
                  <a:schemeClr val="bg1"/>
                </a:solidFill>
              </a:defRPr>
            </a:pPr>
            <a:r>
              <a:rPr lang="es-CO">
                <a:solidFill>
                  <a:schemeClr val="bg1"/>
                </a:solidFill>
              </a:rPr>
              <a:t>HOSPITALARIA 2025 BOGOTA D.C.  </a:t>
            </a:r>
            <a:endParaRPr lang="en-US">
              <a:solidFill>
                <a:schemeClr val="bg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bg1"/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2091567181877149E-2"/>
          <c:y val="0.16495370924765393"/>
          <c:w val="0.93632256976194883"/>
          <c:h val="0.56888240237052767"/>
        </c:manualLayout>
      </c:layout>
      <c:lineChart>
        <c:grouping val="standard"/>
        <c:varyColors val="0"/>
        <c:ser>
          <c:idx val="0"/>
          <c:order val="0"/>
          <c:tx>
            <c:strRef>
              <c:f>'PEDIATRIA '!$AR$3</c:f>
              <c:strCache>
                <c:ptCount val="1"/>
                <c:pt idx="0">
                  <c:v>%
OCUPACION BASICO PEDIATRIA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0070C0"/>
              </a:solidFill>
              <a:ln w="1587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1A1-4780-9751-FE5E12782FB2}"/>
                </c:ext>
              </c:extLst>
            </c:dLbl>
            <c:dLbl>
              <c:idx val="44"/>
              <c:layout/>
              <c:tx>
                <c:rich>
                  <a:bodyPr/>
                  <a:lstStyle/>
                  <a:p>
                    <a:r>
                      <a:rPr lang="en-US"/>
                      <a:t>82%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1A1-4780-9751-FE5E12782FB2}"/>
                </c:ext>
              </c:extLst>
            </c:dLbl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'!$AP$4:$AQ$48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</c:lvl>
              </c:multiLvlStrCache>
            </c:multiLvlStrRef>
          </c:cat>
          <c:val>
            <c:numRef>
              <c:f>'PEDIATRIA '!$AR$4:$AR$48</c:f>
              <c:numCache>
                <c:formatCode>0%</c:formatCode>
                <c:ptCount val="45"/>
                <c:pt idx="0">
                  <c:v>0.50476839237057225</c:v>
                </c:pt>
                <c:pt idx="1">
                  <c:v>0.5061307901907357</c:v>
                </c:pt>
                <c:pt idx="2">
                  <c:v>0.53201634877384196</c:v>
                </c:pt>
                <c:pt idx="3">
                  <c:v>0.55994550408719346</c:v>
                </c:pt>
                <c:pt idx="4">
                  <c:v>0.58514986376021794</c:v>
                </c:pt>
                <c:pt idx="5">
                  <c:v>0.6110354223433242</c:v>
                </c:pt>
                <c:pt idx="6">
                  <c:v>0.63079019073569487</c:v>
                </c:pt>
                <c:pt idx="7">
                  <c:v>0.64918256130790186</c:v>
                </c:pt>
                <c:pt idx="8">
                  <c:v>0.68732970027247953</c:v>
                </c:pt>
                <c:pt idx="9">
                  <c:v>0.72547683923705719</c:v>
                </c:pt>
                <c:pt idx="10">
                  <c:v>0.70504087193460485</c:v>
                </c:pt>
                <c:pt idx="11">
                  <c:v>0.73160762942779289</c:v>
                </c:pt>
                <c:pt idx="12">
                  <c:v>0.74931880108991822</c:v>
                </c:pt>
                <c:pt idx="13">
                  <c:v>0.73433242506811991</c:v>
                </c:pt>
                <c:pt idx="14">
                  <c:v>0.75</c:v>
                </c:pt>
                <c:pt idx="15">
                  <c:v>0.75</c:v>
                </c:pt>
                <c:pt idx="16">
                  <c:v>0.76430517711171664</c:v>
                </c:pt>
                <c:pt idx="17">
                  <c:v>0.74931880108991822</c:v>
                </c:pt>
                <c:pt idx="18">
                  <c:v>0.75136239782016345</c:v>
                </c:pt>
                <c:pt idx="19">
                  <c:v>0.75476839237057225</c:v>
                </c:pt>
                <c:pt idx="20">
                  <c:v>0.76771117166212532</c:v>
                </c:pt>
                <c:pt idx="21">
                  <c:v>0.76907356948228878</c:v>
                </c:pt>
                <c:pt idx="22">
                  <c:v>0.75340599455040869</c:v>
                </c:pt>
                <c:pt idx="23">
                  <c:v>0.73910081743869205</c:v>
                </c:pt>
                <c:pt idx="24">
                  <c:v>0.76021798365122617</c:v>
                </c:pt>
                <c:pt idx="25">
                  <c:v>0.73841961852861038</c:v>
                </c:pt>
                <c:pt idx="26">
                  <c:v>0.74982817869415808</c:v>
                </c:pt>
                <c:pt idx="27">
                  <c:v>0.73470790378006878</c:v>
                </c:pt>
                <c:pt idx="28">
                  <c:v>0.7463917525773196</c:v>
                </c:pt>
                <c:pt idx="29">
                  <c:v>0.76357388316151198</c:v>
                </c:pt>
                <c:pt idx="30">
                  <c:v>0.7608247422680412</c:v>
                </c:pt>
                <c:pt idx="31">
                  <c:v>0.7312714776632302</c:v>
                </c:pt>
                <c:pt idx="32">
                  <c:v>0.7305841924398625</c:v>
                </c:pt>
                <c:pt idx="33">
                  <c:v>0.77113402061855674</c:v>
                </c:pt>
                <c:pt idx="34">
                  <c:v>0.78144329896907216</c:v>
                </c:pt>
                <c:pt idx="35">
                  <c:v>0.77869415807560138</c:v>
                </c:pt>
                <c:pt idx="36">
                  <c:v>0.78487972508591064</c:v>
                </c:pt>
                <c:pt idx="37">
                  <c:v>0.80481099656357391</c:v>
                </c:pt>
                <c:pt idx="38">
                  <c:v>0.79243986254295529</c:v>
                </c:pt>
                <c:pt idx="39">
                  <c:v>0.77457044673539521</c:v>
                </c:pt>
                <c:pt idx="40">
                  <c:v>0.78419243986254294</c:v>
                </c:pt>
                <c:pt idx="41">
                  <c:v>0.84261168384879725</c:v>
                </c:pt>
                <c:pt idx="42">
                  <c:v>0.82268041237113398</c:v>
                </c:pt>
                <c:pt idx="43">
                  <c:v>0.83161512027491413</c:v>
                </c:pt>
                <c:pt idx="44">
                  <c:v>0.82886597938144335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1A1-4780-9751-FE5E12782FB2}"/>
            </c:ext>
          </c:extLst>
        </c:ser>
        <c:ser>
          <c:idx val="1"/>
          <c:order val="1"/>
          <c:tx>
            <c:strRef>
              <c:f>'PEDIATRIA '!$AT$3</c:f>
              <c:strCache>
                <c:ptCount val="1"/>
                <c:pt idx="0">
                  <c:v>%
OCUPACION INTENSIVO PEDIATRIA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ED7D31"/>
              </a:solidFill>
              <a:ln w="15875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1A1-4780-9751-FE5E12782FB2}"/>
                </c:ext>
              </c:extLst>
            </c:dLbl>
            <c:dLbl>
              <c:idx val="44"/>
              <c:layout>
                <c:manualLayout>
                  <c:x val="-2.536701067161426E-2"/>
                  <c:y val="4.312963424874072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1A1-4780-9751-FE5E12782FB2}"/>
                </c:ext>
              </c:extLst>
            </c:dLbl>
            <c:spPr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'!$AP$4:$AQ$48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</c:lvl>
              </c:multiLvlStrCache>
            </c:multiLvlStrRef>
          </c:cat>
          <c:val>
            <c:numRef>
              <c:f>'PEDIATRIA '!$AT$4:$AT$48</c:f>
              <c:numCache>
                <c:formatCode>0%</c:formatCode>
                <c:ptCount val="45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0.75357142857142856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1A1-4780-9751-FE5E12782FB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297872"/>
        <c:axId val="162299120"/>
      </c:lineChart>
      <c:catAx>
        <c:axId val="162297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ysClr val="window" lastClr="FFFFF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9120"/>
        <c:crossesAt val="0"/>
        <c:auto val="1"/>
        <c:lblAlgn val="ctr"/>
        <c:lblOffset val="100"/>
        <c:noMultiLvlLbl val="0"/>
      </c:catAx>
      <c:valAx>
        <c:axId val="162299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ysClr val="window" lastClr="FFFFFF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7872"/>
        <c:crosses val="autoZero"/>
        <c:crossBetween val="midCat"/>
        <c:majorUnit val="0.1"/>
        <c:minorUnit val="1.0000000000000002E-2"/>
      </c:valAx>
      <c:spPr>
        <a:solidFill>
          <a:sysClr val="window" lastClr="FFFFFF"/>
        </a:solidFill>
        <a:ln>
          <a:noFill/>
        </a:ln>
        <a:effectLst/>
      </c:spPr>
    </c:plotArea>
    <c:legend>
      <c:legendPos val="b"/>
      <c:layout/>
      <c:overlay val="0"/>
      <c:spPr>
        <a:solidFill>
          <a:srgbClr val="145768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08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OCUPACION UCI PEDIATRICA 2025</a:t>
            </a:r>
          </a:p>
        </c:rich>
      </c:tx>
      <c:layout>
        <c:manualLayout>
          <c:xMode val="edge"/>
          <c:yMode val="edge"/>
          <c:x val="0.3596804461942257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8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'PEDIATRIA '!$U$3</c:f>
              <c:strCache>
                <c:ptCount val="1"/>
                <c:pt idx="0">
                  <c:v>CAMAS HABILITADAS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'PEDIATRIA '!$S$4:$T$48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</c:lvl>
              </c:multiLvlStrCache>
            </c:multiLvlStrRef>
          </c:cat>
          <c:val>
            <c:numRef>
              <c:f>'PEDIATRIA '!$U$4:$U$48</c:f>
              <c:numCache>
                <c:formatCode>#,##0</c:formatCode>
                <c:ptCount val="45"/>
                <c:pt idx="0">
                  <c:v>242</c:v>
                </c:pt>
                <c:pt idx="1">
                  <c:v>242</c:v>
                </c:pt>
                <c:pt idx="2">
                  <c:v>242</c:v>
                </c:pt>
                <c:pt idx="3">
                  <c:v>242</c:v>
                </c:pt>
                <c:pt idx="4">
                  <c:v>242</c:v>
                </c:pt>
                <c:pt idx="5">
                  <c:v>242</c:v>
                </c:pt>
                <c:pt idx="6">
                  <c:v>242</c:v>
                </c:pt>
                <c:pt idx="7">
                  <c:v>242</c:v>
                </c:pt>
                <c:pt idx="8">
                  <c:v>242</c:v>
                </c:pt>
                <c:pt idx="9">
                  <c:v>242</c:v>
                </c:pt>
                <c:pt idx="10">
                  <c:v>242</c:v>
                </c:pt>
                <c:pt idx="11">
                  <c:v>242</c:v>
                </c:pt>
                <c:pt idx="12">
                  <c:v>242</c:v>
                </c:pt>
                <c:pt idx="13">
                  <c:v>242</c:v>
                </c:pt>
                <c:pt idx="14">
                  <c:v>242</c:v>
                </c:pt>
                <c:pt idx="15">
                  <c:v>242</c:v>
                </c:pt>
                <c:pt idx="16">
                  <c:v>242</c:v>
                </c:pt>
                <c:pt idx="17">
                  <c:v>242</c:v>
                </c:pt>
                <c:pt idx="18">
                  <c:v>242</c:v>
                </c:pt>
                <c:pt idx="19">
                  <c:v>242</c:v>
                </c:pt>
                <c:pt idx="20">
                  <c:v>242</c:v>
                </c:pt>
                <c:pt idx="21">
                  <c:v>242</c:v>
                </c:pt>
                <c:pt idx="22">
                  <c:v>242</c:v>
                </c:pt>
                <c:pt idx="23">
                  <c:v>242</c:v>
                </c:pt>
                <c:pt idx="24">
                  <c:v>242</c:v>
                </c:pt>
                <c:pt idx="25">
                  <c:v>242</c:v>
                </c:pt>
                <c:pt idx="26">
                  <c:v>242</c:v>
                </c:pt>
                <c:pt idx="27">
                  <c:v>242</c:v>
                </c:pt>
                <c:pt idx="28">
                  <c:v>242</c:v>
                </c:pt>
                <c:pt idx="29">
                  <c:v>242</c:v>
                </c:pt>
                <c:pt idx="30">
                  <c:v>242</c:v>
                </c:pt>
                <c:pt idx="31">
                  <c:v>242</c:v>
                </c:pt>
                <c:pt idx="32">
                  <c:v>242</c:v>
                </c:pt>
                <c:pt idx="33">
                  <c:v>242</c:v>
                </c:pt>
                <c:pt idx="34">
                  <c:v>242</c:v>
                </c:pt>
                <c:pt idx="35">
                  <c:v>242</c:v>
                </c:pt>
                <c:pt idx="36">
                  <c:v>242</c:v>
                </c:pt>
                <c:pt idx="37">
                  <c:v>242</c:v>
                </c:pt>
                <c:pt idx="38">
                  <c:v>242</c:v>
                </c:pt>
                <c:pt idx="39">
                  <c:v>242</c:v>
                </c:pt>
                <c:pt idx="40">
                  <c:v>242</c:v>
                </c:pt>
                <c:pt idx="41">
                  <c:v>242</c:v>
                </c:pt>
                <c:pt idx="42">
                  <c:v>242</c:v>
                </c:pt>
                <c:pt idx="43">
                  <c:v>242</c:v>
                </c:pt>
                <c:pt idx="44">
                  <c:v>242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C-4F19-9AFA-E1D29D72DB88}"/>
            </c:ext>
          </c:extLst>
        </c:ser>
        <c:ser>
          <c:idx val="1"/>
          <c:order val="1"/>
          <c:tx>
            <c:strRef>
              <c:f>'PEDIATRIA '!$V$3</c:f>
              <c:strCache>
                <c:ptCount val="1"/>
                <c:pt idx="0">
                  <c:v>CAMAS OCUPADAS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'PEDIATRIA '!$S$4:$T$48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</c:lvl>
              </c:multiLvlStrCache>
            </c:multiLvlStrRef>
          </c:cat>
          <c:val>
            <c:numRef>
              <c:f>'PEDIATRIA '!$V$4:$V$48</c:f>
              <c:numCache>
                <c:formatCode>#,##0</c:formatCode>
                <c:ptCount val="45"/>
                <c:pt idx="0">
                  <c:v>150</c:v>
                </c:pt>
                <c:pt idx="1">
                  <c:v>159</c:v>
                </c:pt>
                <c:pt idx="2">
                  <c:v>159</c:v>
                </c:pt>
                <c:pt idx="3">
                  <c:v>150</c:v>
                </c:pt>
                <c:pt idx="4">
                  <c:v>145</c:v>
                </c:pt>
                <c:pt idx="5">
                  <c:v>136</c:v>
                </c:pt>
                <c:pt idx="6">
                  <c:v>141</c:v>
                </c:pt>
                <c:pt idx="7">
                  <c:v>161</c:v>
                </c:pt>
                <c:pt idx="8">
                  <c:v>158</c:v>
                </c:pt>
                <c:pt idx="9">
                  <c:v>158</c:v>
                </c:pt>
                <c:pt idx="10">
                  <c:v>160</c:v>
                </c:pt>
                <c:pt idx="11">
                  <c:v>155</c:v>
                </c:pt>
                <c:pt idx="12">
                  <c:v>169</c:v>
                </c:pt>
                <c:pt idx="13">
                  <c:v>164</c:v>
                </c:pt>
                <c:pt idx="14">
                  <c:v>172</c:v>
                </c:pt>
                <c:pt idx="15">
                  <c:v>167</c:v>
                </c:pt>
                <c:pt idx="16">
                  <c:v>177</c:v>
                </c:pt>
                <c:pt idx="17">
                  <c:v>171</c:v>
                </c:pt>
                <c:pt idx="18">
                  <c:v>168</c:v>
                </c:pt>
                <c:pt idx="19">
                  <c:v>166</c:v>
                </c:pt>
                <c:pt idx="20">
                  <c:v>167</c:v>
                </c:pt>
                <c:pt idx="21">
                  <c:v>163</c:v>
                </c:pt>
                <c:pt idx="22">
                  <c:v>159</c:v>
                </c:pt>
                <c:pt idx="23">
                  <c:v>161</c:v>
                </c:pt>
                <c:pt idx="24">
                  <c:v>154</c:v>
                </c:pt>
                <c:pt idx="25">
                  <c:v>158</c:v>
                </c:pt>
                <c:pt idx="26">
                  <c:v>124</c:v>
                </c:pt>
                <c:pt idx="27">
                  <c:v>134</c:v>
                </c:pt>
                <c:pt idx="28">
                  <c:v>165</c:v>
                </c:pt>
                <c:pt idx="29">
                  <c:v>174</c:v>
                </c:pt>
                <c:pt idx="30">
                  <c:v>172</c:v>
                </c:pt>
                <c:pt idx="31">
                  <c:v>159</c:v>
                </c:pt>
                <c:pt idx="32">
                  <c:v>174</c:v>
                </c:pt>
                <c:pt idx="33">
                  <c:v>165</c:v>
                </c:pt>
                <c:pt idx="34">
                  <c:v>169</c:v>
                </c:pt>
                <c:pt idx="35">
                  <c:v>172</c:v>
                </c:pt>
                <c:pt idx="36">
                  <c:v>187</c:v>
                </c:pt>
                <c:pt idx="37">
                  <c:v>178</c:v>
                </c:pt>
                <c:pt idx="38">
                  <c:v>163</c:v>
                </c:pt>
                <c:pt idx="39">
                  <c:v>164</c:v>
                </c:pt>
                <c:pt idx="40">
                  <c:v>172</c:v>
                </c:pt>
                <c:pt idx="41">
                  <c:v>182</c:v>
                </c:pt>
                <c:pt idx="42">
                  <c:v>191</c:v>
                </c:pt>
                <c:pt idx="43">
                  <c:v>176</c:v>
                </c:pt>
                <c:pt idx="44">
                  <c:v>173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DC-4F19-9AFA-E1D29D72DB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4978080"/>
        <c:axId val="1355569055"/>
      </c:barChart>
      <c:lineChart>
        <c:grouping val="standard"/>
        <c:varyColors val="0"/>
        <c:ser>
          <c:idx val="2"/>
          <c:order val="2"/>
          <c:tx>
            <c:strRef>
              <c:f>'PEDIATRIA '!$W$3</c:f>
              <c:strCache>
                <c:ptCount val="1"/>
                <c:pt idx="0">
                  <c:v>%
OCUPACION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44"/>
              <c:layout>
                <c:manualLayout>
                  <c:x val="-3.5355556072742794E-2"/>
                  <c:y val="-0.1352549803265483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D2DC-4F19-9AFA-E1D29D72DB88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05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'!$S$4:$T$48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</c:lvl>
              </c:multiLvlStrCache>
            </c:multiLvlStrRef>
          </c:cat>
          <c:val>
            <c:numRef>
              <c:f>'PEDIATRIA '!$W$4:$W$48</c:f>
              <c:numCache>
                <c:formatCode>0%</c:formatCode>
                <c:ptCount val="45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2DC-4F19-9AFA-E1D29D72DB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4968480"/>
        <c:axId val="1355564095"/>
      </c:lineChart>
      <c:catAx>
        <c:axId val="82497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5569055"/>
        <c:crosses val="autoZero"/>
        <c:auto val="1"/>
        <c:lblAlgn val="ctr"/>
        <c:lblOffset val="100"/>
        <c:noMultiLvlLbl val="0"/>
      </c:catAx>
      <c:valAx>
        <c:axId val="13555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78080"/>
        <c:crosses val="autoZero"/>
        <c:crossBetween val="between"/>
      </c:valAx>
      <c:valAx>
        <c:axId val="1355564095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68480"/>
        <c:crosses val="max"/>
        <c:crossBetween val="between"/>
      </c:valAx>
      <c:catAx>
        <c:axId val="824968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5564095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 sz="900" b="0" i="0" u="none" strike="noStrike" kern="1200" baseline="0">
          <a:solidFill>
            <a:schemeClr val="bg1"/>
          </a:solidFill>
          <a:latin typeface="+mn-lt"/>
          <a:ea typeface="+mn-ea"/>
          <a:cs typeface="+mn-cs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s-CO" sz="1200" b="1" i="0" baseline="0">
                <a:effectLst/>
                <a:latin typeface="Arial Narrow" panose="020B0606020202030204" pitchFamily="34" charset="0"/>
              </a:rPr>
              <a:t>TOTAL CAMAS DISPONIBLES Y OCUPADAS </a:t>
            </a:r>
          </a:p>
          <a:p>
            <a: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pPr>
            <a:r>
              <a:rPr lang="es-CO" sz="1200" b="1" i="0" baseline="0">
                <a:effectLst/>
                <a:latin typeface="Arial Narrow" panose="020B0606020202030204" pitchFamily="34" charset="0"/>
              </a:rPr>
              <a:t>HOSPITALIZACIÓN ADULTO AÑO 2025</a:t>
            </a:r>
            <a:endParaRPr lang="en-US" sz="1200">
              <a:effectLst/>
              <a:latin typeface="Arial Narrow" panose="020B0606020202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'CONSOLIDADO HOSPITALIZA'!$R$2</c:f>
              <c:strCache>
                <c:ptCount val="1"/>
                <c:pt idx="0">
                  <c:v>Camas Funcionales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FA1-4B51-97AC-85CD5431332E}"/>
                </c:ext>
              </c:extLst>
            </c:dLbl>
            <c:dLbl>
              <c:idx val="44"/>
              <c:layout/>
              <c:tx>
                <c:rich>
                  <a:bodyPr/>
                  <a:lstStyle/>
                  <a:p>
                    <a:r>
                      <a:rPr lang="en-US"/>
                      <a:t>7.365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FA1-4B51-97AC-85CD5431332E}"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HOSPITALIZA'!$P$3:$Q$47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</c:lvl>
              </c:multiLvlStrCache>
            </c:multiLvlStrRef>
          </c:cat>
          <c:val>
            <c:numRef>
              <c:f>'CONSOLIDADO HOSPITALIZA'!$R$3:$R$47</c:f>
              <c:numCache>
                <c:formatCode>#,##0</c:formatCode>
                <c:ptCount val="45"/>
                <c:pt idx="0">
                  <c:v>7317</c:v>
                </c:pt>
                <c:pt idx="1">
                  <c:v>7278</c:v>
                </c:pt>
                <c:pt idx="2">
                  <c:v>7291</c:v>
                </c:pt>
                <c:pt idx="3">
                  <c:v>7307</c:v>
                </c:pt>
                <c:pt idx="4">
                  <c:v>7309</c:v>
                </c:pt>
                <c:pt idx="5">
                  <c:v>7308</c:v>
                </c:pt>
                <c:pt idx="6">
                  <c:v>7311</c:v>
                </c:pt>
                <c:pt idx="7">
                  <c:v>7314</c:v>
                </c:pt>
                <c:pt idx="8">
                  <c:v>7312</c:v>
                </c:pt>
                <c:pt idx="9">
                  <c:v>7317</c:v>
                </c:pt>
                <c:pt idx="10">
                  <c:v>7327</c:v>
                </c:pt>
                <c:pt idx="11">
                  <c:v>7324</c:v>
                </c:pt>
                <c:pt idx="12">
                  <c:v>7289</c:v>
                </c:pt>
                <c:pt idx="13">
                  <c:v>7331</c:v>
                </c:pt>
                <c:pt idx="14">
                  <c:v>7328</c:v>
                </c:pt>
                <c:pt idx="15">
                  <c:v>7333</c:v>
                </c:pt>
                <c:pt idx="16">
                  <c:v>7336</c:v>
                </c:pt>
                <c:pt idx="17">
                  <c:v>7322</c:v>
                </c:pt>
                <c:pt idx="18">
                  <c:v>7328</c:v>
                </c:pt>
                <c:pt idx="19">
                  <c:v>7353</c:v>
                </c:pt>
                <c:pt idx="20">
                  <c:v>7329</c:v>
                </c:pt>
                <c:pt idx="21">
                  <c:v>7335</c:v>
                </c:pt>
                <c:pt idx="22">
                  <c:v>7338</c:v>
                </c:pt>
                <c:pt idx="23">
                  <c:v>7335</c:v>
                </c:pt>
                <c:pt idx="24">
                  <c:v>7336</c:v>
                </c:pt>
                <c:pt idx="25">
                  <c:v>7341</c:v>
                </c:pt>
                <c:pt idx="26">
                  <c:v>7343</c:v>
                </c:pt>
                <c:pt idx="27">
                  <c:v>7329</c:v>
                </c:pt>
                <c:pt idx="28">
                  <c:v>7331</c:v>
                </c:pt>
                <c:pt idx="29">
                  <c:v>7351</c:v>
                </c:pt>
                <c:pt idx="30">
                  <c:v>7348</c:v>
                </c:pt>
                <c:pt idx="31">
                  <c:v>7350</c:v>
                </c:pt>
                <c:pt idx="32">
                  <c:v>7318</c:v>
                </c:pt>
                <c:pt idx="33">
                  <c:v>7361</c:v>
                </c:pt>
                <c:pt idx="34">
                  <c:v>7353</c:v>
                </c:pt>
                <c:pt idx="35">
                  <c:v>7347</c:v>
                </c:pt>
                <c:pt idx="36">
                  <c:v>7367</c:v>
                </c:pt>
                <c:pt idx="37">
                  <c:v>7366</c:v>
                </c:pt>
                <c:pt idx="38">
                  <c:v>7354</c:v>
                </c:pt>
                <c:pt idx="39">
                  <c:v>7361</c:v>
                </c:pt>
                <c:pt idx="40">
                  <c:v>7376</c:v>
                </c:pt>
                <c:pt idx="41">
                  <c:v>7357</c:v>
                </c:pt>
                <c:pt idx="42">
                  <c:v>7350</c:v>
                </c:pt>
                <c:pt idx="43">
                  <c:v>7358</c:v>
                </c:pt>
                <c:pt idx="44">
                  <c:v>7367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FA1-4B51-97AC-85CD5431332E}"/>
            </c:ext>
          </c:extLst>
        </c:ser>
        <c:ser>
          <c:idx val="2"/>
          <c:order val="1"/>
          <c:tx>
            <c:strRef>
              <c:f>'CONSOLIDADO HOSPITALIZA'!$S$2</c:f>
              <c:strCache>
                <c:ptCount val="1"/>
                <c:pt idx="0">
                  <c:v>Camas Ocupadas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FA1-4B51-97AC-85CD5431332E}"/>
                </c:ext>
              </c:extLst>
            </c:dLbl>
            <c:dLbl>
              <c:idx val="44"/>
              <c:layout>
                <c:manualLayout>
                  <c:x val="-5.058724727058499E-3"/>
                  <c:y val="7.171340327769312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6.638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FA1-4B51-97AC-85CD5431332E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HOSPITALIZA'!$P$3:$Q$47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</c:lvl>
              </c:multiLvlStrCache>
            </c:multiLvlStrRef>
          </c:cat>
          <c:val>
            <c:numRef>
              <c:f>'CONSOLIDADO HOSPITALIZA'!$S$3:$S$47</c:f>
              <c:numCache>
                <c:formatCode>#,##0</c:formatCode>
                <c:ptCount val="45"/>
                <c:pt idx="0">
                  <c:v>5766</c:v>
                </c:pt>
                <c:pt idx="1">
                  <c:v>5747</c:v>
                </c:pt>
                <c:pt idx="2">
                  <c:v>5899</c:v>
                </c:pt>
                <c:pt idx="3">
                  <c:v>6107</c:v>
                </c:pt>
                <c:pt idx="4">
                  <c:v>6082</c:v>
                </c:pt>
                <c:pt idx="5">
                  <c:v>6096</c:v>
                </c:pt>
                <c:pt idx="6">
                  <c:v>6182</c:v>
                </c:pt>
                <c:pt idx="7">
                  <c:v>6170</c:v>
                </c:pt>
                <c:pt idx="8">
                  <c:v>6283</c:v>
                </c:pt>
                <c:pt idx="9">
                  <c:v>6453</c:v>
                </c:pt>
                <c:pt idx="10">
                  <c:v>6565</c:v>
                </c:pt>
                <c:pt idx="11">
                  <c:v>6556</c:v>
                </c:pt>
                <c:pt idx="12">
                  <c:v>6519</c:v>
                </c:pt>
                <c:pt idx="13">
                  <c:v>6608</c:v>
                </c:pt>
                <c:pt idx="14">
                  <c:v>6644</c:v>
                </c:pt>
                <c:pt idx="15">
                  <c:v>6725</c:v>
                </c:pt>
                <c:pt idx="16">
                  <c:v>6780</c:v>
                </c:pt>
                <c:pt idx="17">
                  <c:v>6705</c:v>
                </c:pt>
                <c:pt idx="18">
                  <c:v>6604</c:v>
                </c:pt>
                <c:pt idx="19">
                  <c:v>6586</c:v>
                </c:pt>
                <c:pt idx="20">
                  <c:v>6693</c:v>
                </c:pt>
                <c:pt idx="21">
                  <c:v>6805</c:v>
                </c:pt>
                <c:pt idx="22">
                  <c:v>6771</c:v>
                </c:pt>
                <c:pt idx="23">
                  <c:v>6734</c:v>
                </c:pt>
                <c:pt idx="24">
                  <c:v>6549</c:v>
                </c:pt>
                <c:pt idx="25">
                  <c:v>6503</c:v>
                </c:pt>
                <c:pt idx="26">
                  <c:v>6562</c:v>
                </c:pt>
                <c:pt idx="27">
                  <c:v>6528</c:v>
                </c:pt>
                <c:pt idx="28">
                  <c:v>6650</c:v>
                </c:pt>
                <c:pt idx="29">
                  <c:v>6749</c:v>
                </c:pt>
                <c:pt idx="30">
                  <c:v>6675</c:v>
                </c:pt>
                <c:pt idx="31">
                  <c:v>6644</c:v>
                </c:pt>
                <c:pt idx="32">
                  <c:v>6520</c:v>
                </c:pt>
                <c:pt idx="33">
                  <c:v>6542</c:v>
                </c:pt>
                <c:pt idx="34">
                  <c:v>6708</c:v>
                </c:pt>
                <c:pt idx="35">
                  <c:v>6735</c:v>
                </c:pt>
                <c:pt idx="36">
                  <c:v>6727</c:v>
                </c:pt>
                <c:pt idx="37">
                  <c:v>6731</c:v>
                </c:pt>
                <c:pt idx="38">
                  <c:v>6600</c:v>
                </c:pt>
                <c:pt idx="39">
                  <c:v>6614</c:v>
                </c:pt>
                <c:pt idx="40">
                  <c:v>6671</c:v>
                </c:pt>
                <c:pt idx="41">
                  <c:v>6701</c:v>
                </c:pt>
                <c:pt idx="42">
                  <c:v>6711</c:v>
                </c:pt>
                <c:pt idx="43">
                  <c:v>6712</c:v>
                </c:pt>
                <c:pt idx="44">
                  <c:v>6748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FA1-4B51-97AC-85CD543133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7870367"/>
        <c:axId val="467864543"/>
        <c:extLst/>
      </c:lineChart>
      <c:catAx>
        <c:axId val="4678703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4543"/>
        <c:crosses val="autoZero"/>
        <c:auto val="1"/>
        <c:lblAlgn val="ctr"/>
        <c:lblOffset val="100"/>
        <c:noMultiLvlLbl val="0"/>
      </c:catAx>
      <c:valAx>
        <c:axId val="467864543"/>
        <c:scaling>
          <c:orientation val="minMax"/>
          <c:min val="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70367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 b="1">
                <a:solidFill>
                  <a:schemeClr val="bg1"/>
                </a:solidFill>
                <a:latin typeface="Arial Narrow" panose="020B0606020202030204" pitchFamily="34" charset="0"/>
              </a:rPr>
              <a:t>% DE OCUPACIÓN HOSPITALIZACIÓN GENERAL 2025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'CONSOLIDADO HOSPITALIZA'!$T$2</c:f>
              <c:strCache>
                <c:ptCount val="1"/>
                <c:pt idx="0">
                  <c:v>% de Ocupación general</c:v>
                </c:pt>
              </c:strCache>
            </c:strRef>
          </c:tx>
          <c:spPr>
            <a:ln w="28575" cap="rnd">
              <a:solidFill>
                <a:schemeClr val="bg2">
                  <a:lumMod val="75000"/>
                </a:schemeClr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bg1">
                  <a:lumMod val="50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A97-406B-9662-C6C6410B8ADF}"/>
                </c:ext>
              </c:extLst>
            </c:dLbl>
            <c:dLbl>
              <c:idx val="44"/>
              <c:layout/>
              <c:tx>
                <c:rich>
                  <a:bodyPr/>
                  <a:lstStyle/>
                  <a:p>
                    <a:r>
                      <a:rPr lang="en-US"/>
                      <a:t>90.1%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A97-406B-9662-C6C6410B8ADF}"/>
                </c:ext>
              </c:extLst>
            </c:dLbl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HOSPITALIZA'!$P$3:$Q$47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</c:lvl>
              </c:multiLvlStrCache>
            </c:multiLvlStrRef>
          </c:cat>
          <c:val>
            <c:numRef>
              <c:f>'CONSOLIDADO HOSPITALIZA'!$T$3:$T$47</c:f>
              <c:numCache>
                <c:formatCode>0.0%</c:formatCode>
                <c:ptCount val="45"/>
                <c:pt idx="0">
                  <c:v>0.78802788027880277</c:v>
                </c:pt>
                <c:pt idx="1">
                  <c:v>0.78964001099203074</c:v>
                </c:pt>
                <c:pt idx="2">
                  <c:v>0.80907968728569468</c:v>
                </c:pt>
                <c:pt idx="3">
                  <c:v>0.83577391542356649</c:v>
                </c:pt>
                <c:pt idx="4">
                  <c:v>0.83212477767136406</c:v>
                </c:pt>
                <c:pt idx="5">
                  <c:v>0.83415435139573069</c:v>
                </c:pt>
                <c:pt idx="6">
                  <c:v>0.84599999999999997</c:v>
                </c:pt>
                <c:pt idx="7">
                  <c:v>0.84358764014219301</c:v>
                </c:pt>
                <c:pt idx="8">
                  <c:v>0.85927242888402622</c:v>
                </c:pt>
                <c:pt idx="9">
                  <c:v>0.88191881918819193</c:v>
                </c:pt>
                <c:pt idx="10">
                  <c:v>0.89600000000000002</c:v>
                </c:pt>
                <c:pt idx="11">
                  <c:v>0.89513926815947564</c:v>
                </c:pt>
                <c:pt idx="12">
                  <c:v>0.89436136644258468</c:v>
                </c:pt>
                <c:pt idx="13">
                  <c:v>0.90137771108989229</c:v>
                </c:pt>
                <c:pt idx="14">
                  <c:v>0.90665938864628826</c:v>
                </c:pt>
                <c:pt idx="15">
                  <c:v>0.91708714032456018</c:v>
                </c:pt>
                <c:pt idx="16">
                  <c:v>0.92420937840785167</c:v>
                </c:pt>
                <c:pt idx="17">
                  <c:v>0.91573340617317678</c:v>
                </c:pt>
                <c:pt idx="18">
                  <c:v>0.90120087336244536</c:v>
                </c:pt>
                <c:pt idx="19">
                  <c:v>0.89568883448932413</c:v>
                </c:pt>
                <c:pt idx="20">
                  <c:v>0.9132214490380679</c:v>
                </c:pt>
                <c:pt idx="21">
                  <c:v>0.92774369461486028</c:v>
                </c:pt>
                <c:pt idx="22">
                  <c:v>0.92273098937040066</c:v>
                </c:pt>
                <c:pt idx="23">
                  <c:v>0.91806407634628495</c:v>
                </c:pt>
                <c:pt idx="24">
                  <c:v>0.89272082878953107</c:v>
                </c:pt>
                <c:pt idx="25">
                  <c:v>0.88584661490260186</c:v>
                </c:pt>
                <c:pt idx="26">
                  <c:v>0.89364020155249901</c:v>
                </c:pt>
                <c:pt idx="27">
                  <c:v>0.89070814572247237</c:v>
                </c:pt>
                <c:pt idx="28">
                  <c:v>0.90710680671122634</c:v>
                </c:pt>
                <c:pt idx="29">
                  <c:v>0.91810638008434231</c:v>
                </c:pt>
                <c:pt idx="30">
                  <c:v>0.90841045182362545</c:v>
                </c:pt>
                <c:pt idx="31">
                  <c:v>0.90394557823129251</c:v>
                </c:pt>
                <c:pt idx="32">
                  <c:v>0.89095381251708117</c:v>
                </c:pt>
                <c:pt idx="33">
                  <c:v>0.88873794321423716</c:v>
                </c:pt>
                <c:pt idx="34">
                  <c:v>0.91228070175438591</c:v>
                </c:pt>
                <c:pt idx="35">
                  <c:v>0.91670069416088196</c:v>
                </c:pt>
                <c:pt idx="36">
                  <c:v>0.91312610289127194</c:v>
                </c:pt>
                <c:pt idx="37">
                  <c:v>0.91379310344827591</c:v>
                </c:pt>
                <c:pt idx="38">
                  <c:v>0.89747076420995375</c:v>
                </c:pt>
                <c:pt idx="39">
                  <c:v>0.89851922293166686</c:v>
                </c:pt>
                <c:pt idx="40">
                  <c:v>0.9044197396963124</c:v>
                </c:pt>
                <c:pt idx="41">
                  <c:v>0.91083322006252554</c:v>
                </c:pt>
                <c:pt idx="42">
                  <c:v>0.91306122448979588</c:v>
                </c:pt>
                <c:pt idx="43">
                  <c:v>0.91220440337048114</c:v>
                </c:pt>
                <c:pt idx="44">
                  <c:v>0.91597665264015204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A97-406B-9662-C6C6410B8A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0698303"/>
        <c:axId val="467865375"/>
        <c:extLst/>
      </c:lineChart>
      <c:catAx>
        <c:axId val="46069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5375"/>
        <c:crosses val="autoZero"/>
        <c:auto val="1"/>
        <c:lblAlgn val="ctr"/>
        <c:lblOffset val="100"/>
        <c:noMultiLvlLbl val="0"/>
      </c:catAx>
      <c:valAx>
        <c:axId val="467865375"/>
        <c:scaling>
          <c:orientation val="minMax"/>
          <c:max val="0.99"/>
          <c:min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698303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741C3-A46B-6749-80B9-34F433935532}" type="datetimeFigureOut">
              <a:rPr lang="x-none" smtClean="0"/>
              <a:t>2/15/2025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0FAED5-F571-9D42-87B7-2C8E6767E9DB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39727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FAED5-F571-9D42-87B7-2C8E6767E9DB}" type="slidenum">
              <a:rPr lang="x-none" smtClean="0"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88627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FAED5-F571-9D42-87B7-2C8E6767E9DB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63621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6562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84236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1543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6718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5779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622131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57529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422659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48290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38067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6932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890860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763431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103169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208735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086688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114373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276968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176691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076462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877982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00453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895606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888360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56917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6435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799684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5731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934822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916478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963747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666482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7904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54826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98798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710605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189666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725396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045853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92437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017596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070108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925037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17864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0122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574068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103770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859279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734291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702639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93219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7513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31249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82036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15/02/2025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8810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emf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" y="0"/>
            <a:ext cx="9141968" cy="5143500"/>
          </a:xfrm>
          <a:prstGeom prst="rect">
            <a:avLst/>
          </a:prstGeom>
        </p:spPr>
      </p:pic>
      <p:sp>
        <p:nvSpPr>
          <p:cNvPr id="3" name="Rectángulo 2"/>
          <p:cNvSpPr/>
          <p:nvPr userDrawn="1"/>
        </p:nvSpPr>
        <p:spPr>
          <a:xfrm>
            <a:off x="-10275" y="-20549"/>
            <a:ext cx="9236467" cy="5270643"/>
          </a:xfrm>
          <a:prstGeom prst="rect">
            <a:avLst/>
          </a:prstGeom>
          <a:solidFill>
            <a:srgbClr val="A9DE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DED8E0A-F644-4779-9B27-A6976548CD5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6922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" y="0"/>
            <a:ext cx="914196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01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496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DED8E0A-F644-4779-9B27-A6976548CD5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5801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8102958" y="3145866"/>
            <a:ext cx="1041042" cy="1997634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524625" cy="1493749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489950" y="4406780"/>
            <a:ext cx="552776" cy="62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27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101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120773" y="4280443"/>
            <a:ext cx="7519085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15/02/2025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11:00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, camas ocupadas: Aplicativo Corte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15/02/2025</a:t>
            </a:r>
            <a:r>
              <a:rPr kumimoji="0" lang="es-CO" sz="900" b="0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9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2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:02 </a:t>
            </a:r>
            <a:r>
              <a:rPr lang="pt-BR" sz="9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M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)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257300" y="1143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-311295" y="0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1600" b="1" noProof="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15 </a:t>
            </a:r>
            <a:r>
              <a:rPr lang="es-ES" sz="1600" b="1" noProof="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FEBRERO </a:t>
            </a: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DE 2025</a:t>
            </a:r>
            <a:endParaRPr kumimoji="0" lang="es-CO" sz="16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2C5948A-26B5-DABC-F355-0F54EFF7A0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649878"/>
              </p:ext>
            </p:extLst>
          </p:nvPr>
        </p:nvGraphicFramePr>
        <p:xfrm>
          <a:off x="1702656" y="1051449"/>
          <a:ext cx="4978400" cy="3102293"/>
        </p:xfrm>
        <a:graphic>
          <a:graphicData uri="http://schemas.openxmlformats.org/drawingml/2006/table">
            <a:tbl>
              <a:tblPr/>
              <a:tblGrid>
                <a:gridCol w="1714500">
                  <a:extLst>
                    <a:ext uri="{9D8B030D-6E8A-4147-A177-3AD203B41FA5}">
                      <a16:colId xmlns:a16="http://schemas.microsoft.com/office/drawing/2014/main" val="3042002205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740758079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426433723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2189476040"/>
                    </a:ext>
                  </a:extLst>
                </a:gridCol>
              </a:tblGrid>
              <a:tr h="34798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UCI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65402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043918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Ocupadas​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6835199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Reps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38726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448191"/>
                  </a:ext>
                </a:extLst>
              </a:tr>
              <a:tr h="26670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HOSPITALIZACION 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873221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273699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Hosp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1.195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883268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Hops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212691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% de Ocupación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072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6905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285213" y="4550270"/>
            <a:ext cx="7228770" cy="4847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15/02/2025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11:00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, camas ocupadas: Aplicativo Corte </a:t>
            </a:r>
            <a:r>
              <a:rPr lang="es-CO" sz="900" noProof="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15/02/2025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9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2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:02 PM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)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257300" y="1143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148570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1600" b="1" noProof="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15 </a:t>
            </a:r>
            <a:r>
              <a:rPr lang="es-ES" sz="1600" b="1" noProof="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FEBRERO </a:t>
            </a: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lt"/>
                <a:cs typeface="Arial"/>
                <a:sym typeface="Arial"/>
              </a:rPr>
              <a:t>DE 2025</a:t>
            </a:r>
            <a:endParaRPr kumimoji="0" lang="es-CO" sz="16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41633446"/>
              </p:ext>
            </p:extLst>
          </p:nvPr>
        </p:nvGraphicFramePr>
        <p:xfrm>
          <a:off x="285214" y="1013837"/>
          <a:ext cx="7559376" cy="3510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451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285213" y="4550270"/>
            <a:ext cx="70720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 Red privada: Información reportada por 23 sedes de IPS. Para UCI Pediátrica, con autorización transitoria en Bogotá. Corte </a:t>
            </a:r>
            <a:r>
              <a:rPr lang="es-CO" sz="900" noProof="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15/02/2025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, camas ocupadas:  Aplicativo SIRC Corte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15/02/2025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9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2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:02 PM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)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.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257300" y="1143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192514"/>
            <a:ext cx="914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MODELO EXPANSIÓN DISTRITAL UCI PEDIATRICA </a:t>
            </a:r>
            <a:b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ES" sz="2000" b="1" noProof="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15 </a:t>
            </a:r>
            <a:r>
              <a:rPr lang="es-ES" sz="2000" b="1" noProof="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FEBRERO </a:t>
            </a:r>
            <a:r>
              <a:rPr kumimoji="0" lang="es-MX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lt"/>
                <a:cs typeface="Arial"/>
                <a:sym typeface="Arial"/>
              </a:rPr>
              <a:t>DE 2025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8844852"/>
              </p:ext>
            </p:extLst>
          </p:nvPr>
        </p:nvGraphicFramePr>
        <p:xfrm>
          <a:off x="457469" y="819759"/>
          <a:ext cx="7387122" cy="3479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757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285213" y="4550270"/>
            <a:ext cx="70720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 Registro Especial de prestadores de Servicios de Salud- REPS. Sedes de IPS Priorizadas de  Red privada: Información 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reportada por 32 sedes de IPS. Para UCI Pediátrica, con autorización transitoria en Bogotá. Corte </a:t>
            </a:r>
            <a:r>
              <a:rPr lang="es-CO" sz="9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15/02/2025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, camas ocupadas:  Aplicativo SIRC Corte </a:t>
            </a:r>
            <a:r>
              <a:rPr lang="es-CO" sz="9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15/02/2025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900" dirty="0" smtClean="0">
                <a:solidFill>
                  <a:schemeClr val="tx1"/>
                </a:solidFill>
                <a:latin typeface="Arial Narrow" panose="020B0606020202030204" pitchFamily="34" charset="0"/>
                <a:ea typeface="+mn-lt"/>
                <a:cs typeface="Arial"/>
              </a:rPr>
              <a:t>2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:02 PM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)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.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257300" y="1143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192514"/>
            <a:ext cx="914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MODELO EXPANSIÓN DISTRITAL HOSPITALIZACIÓN PEDIATRICA </a:t>
            </a:r>
            <a:b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ES" sz="2000" b="1" noProof="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15 </a:t>
            </a:r>
            <a:r>
              <a:rPr lang="es-ES" sz="2000" b="1" noProof="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FEBRERO </a:t>
            </a:r>
            <a:r>
              <a:rPr kumimoji="0" lang="es-MX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DE 2025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8F3B352-C1A2-30CF-07D3-D2F148ABF5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85221" y="1181501"/>
            <a:ext cx="7072078" cy="325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676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217179" y="4471257"/>
            <a:ext cx="70720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defTabSz="342900">
              <a:defRPr/>
            </a:pPr>
            <a:r>
              <a:rPr lang="es-CO" sz="9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ES" sz="900" dirty="0">
                <a:latin typeface="Arial Narrow" panose="020B0606020202030204" pitchFamily="34" charset="0"/>
                <a:cs typeface="Arial"/>
              </a:rPr>
              <a:t>Aplicativo SIRC - 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C</a:t>
            </a:r>
            <a:r>
              <a:rPr lang="es-ES" sz="900" dirty="0">
                <a:latin typeface="Arial Narrow" panose="020B0606020202030204" pitchFamily="34" charset="0"/>
                <a:cs typeface="Arial"/>
              </a:rPr>
              <a:t>amas funcionales, camas asignadas, ocupadas totales y ocupadas Covid-19 de hospitalización general adulto, reportadas por las sedes de IPS de la ciudad de Bogotá, así:  61 IPS de Red privada y 22 IPS red Pública.</a:t>
            </a:r>
            <a:r>
              <a:rPr lang="es-MX" sz="9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 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Corte </a:t>
            </a:r>
            <a:r>
              <a:rPr lang="es-CO" sz="900" dirty="0" smtClean="0">
                <a:latin typeface="Arial Narrow" panose="020B0606020202030204" pitchFamily="34" charset="0"/>
                <a:cs typeface="Arial"/>
              </a:rPr>
              <a:t>15/02/2025 </a:t>
            </a:r>
            <a:r>
              <a:rPr lang="pt-BR" sz="9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9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2</a:t>
            </a:r>
            <a:r>
              <a:rPr lang="pt-BR" sz="9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:02 PM</a:t>
            </a:r>
            <a:r>
              <a:rPr lang="pt-BR" sz="9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)  </a:t>
            </a:r>
            <a:r>
              <a:rPr lang="es-CO" sz="900" b="1" dirty="0"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257300" y="1143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>
              <a:defRPr/>
            </a:pPr>
            <a:endParaRPr lang="es-CO" dirty="0">
              <a:solidFill>
                <a:srgbClr val="000000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86644"/>
            <a:ext cx="914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342900"/>
            <a:r>
              <a:rPr lang="es-ES" sz="20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DE HOSPITALIZACIÓN ADULTO BOGOTA D.C</a:t>
            </a:r>
          </a:p>
          <a:p>
            <a:pPr algn="ctr" defTabSz="342900"/>
            <a:r>
              <a:rPr lang="es-ES" sz="20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CAMAS FUNCIONALES </a:t>
            </a:r>
            <a:r>
              <a:rPr lang="es-ES" sz="2000" b="1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15 </a:t>
            </a:r>
            <a:r>
              <a:rPr lang="es-ES" sz="20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FEBRERO </a:t>
            </a:r>
            <a:r>
              <a:rPr lang="es-ES" sz="20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cs typeface="Arial"/>
              </a:rPr>
              <a:t>DE 2025</a:t>
            </a:r>
            <a:endParaRPr lang="es-CO" sz="2000" b="1" dirty="0"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00000000-0008-0000-02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75727824"/>
              </p:ext>
            </p:extLst>
          </p:nvPr>
        </p:nvGraphicFramePr>
        <p:xfrm>
          <a:off x="624517" y="822185"/>
          <a:ext cx="7361243" cy="2051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200-00000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7437403"/>
              </p:ext>
            </p:extLst>
          </p:nvPr>
        </p:nvGraphicFramePr>
        <p:xfrm>
          <a:off x="681123" y="2873828"/>
          <a:ext cx="7248030" cy="14763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8331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/>
          <p:cNvSpPr/>
          <p:nvPr/>
        </p:nvSpPr>
        <p:spPr>
          <a:xfrm>
            <a:off x="-125124" y="-30836"/>
            <a:ext cx="9269124" cy="5270643"/>
          </a:xfrm>
          <a:prstGeom prst="rect">
            <a:avLst/>
          </a:prstGeom>
          <a:solidFill>
            <a:srgbClr val="1457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/>
        </p:nvSpPr>
        <p:spPr>
          <a:xfrm>
            <a:off x="7250656" y="1600135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F2B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947648E-3AC9-499E-AD38-DFEC1D543A0C}"/>
              </a:ext>
            </a:extLst>
          </p:cNvPr>
          <p:cNvSpPr/>
          <p:nvPr/>
        </p:nvSpPr>
        <p:spPr>
          <a:xfrm>
            <a:off x="2178424" y="2191352"/>
            <a:ext cx="388001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7200" b="1" dirty="0">
                <a:ln w="0"/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Gracias</a:t>
            </a:r>
            <a:endParaRPr lang="es-ES" sz="7200" b="1" cap="none" spc="0" dirty="0">
              <a:ln w="0"/>
              <a:solidFill>
                <a:srgbClr val="FFFF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395D2B2-3D7A-4040-8091-653F64B26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560" y="3496614"/>
            <a:ext cx="1985099" cy="43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600406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0FC467963F1104D8F3BDFBC73242872" ma:contentTypeVersion="6" ma:contentTypeDescription="Crear nuevo documento." ma:contentTypeScope="" ma:versionID="54f348ef2e778cc8874e97a3699e880b">
  <xsd:schema xmlns:xsd="http://www.w3.org/2001/XMLSchema" xmlns:xs="http://www.w3.org/2001/XMLSchema" xmlns:p="http://schemas.microsoft.com/office/2006/metadata/properties" xmlns:ns2="8beb58c8-99f7-4ab5-b19f-8785418d891a" xmlns:ns3="114381e8-2157-48e5-8e4c-f6eb13d65076" targetNamespace="http://schemas.microsoft.com/office/2006/metadata/properties" ma:root="true" ma:fieldsID="9d92805789b212f3d5e09982383ea672" ns2:_="" ns3:_="">
    <xsd:import namespace="8beb58c8-99f7-4ab5-b19f-8785418d891a"/>
    <xsd:import namespace="114381e8-2157-48e5-8e4c-f6eb13d6507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eb58c8-99f7-4ab5-b19f-8785418d89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4381e8-2157-48e5-8e4c-f6eb13d6507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14381e8-2157-48e5-8e4c-f6eb13d65076">
      <UserInfo>
        <DisplayName>Valero, Manuel Fernando</DisplayName>
        <AccountId>45</AccountId>
        <AccountType/>
      </UserInfo>
    </SharedWithUsers>
    <MediaLengthInSeconds xmlns="8beb58c8-99f7-4ab5-b19f-8785418d891a" xsi:nil="true"/>
  </documentManagement>
</p:properties>
</file>

<file path=customXml/itemProps1.xml><?xml version="1.0" encoding="utf-8"?>
<ds:datastoreItem xmlns:ds="http://schemas.openxmlformats.org/officeDocument/2006/customXml" ds:itemID="{717EB878-EA65-42EC-BD64-1F78739D29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eb58c8-99f7-4ab5-b19f-8785418d891a"/>
    <ds:schemaRef ds:uri="114381e8-2157-48e5-8e4c-f6eb13d650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D6D8A74-9A36-4D83-A185-7A8A1A0EE7C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2AD49C-74C7-48E5-A1C8-DDE24EBC38FA}">
  <ds:schemaRefs>
    <ds:schemaRef ds:uri="http://schemas.microsoft.com/office/2006/metadata/properties"/>
    <ds:schemaRef ds:uri="114381e8-2157-48e5-8e4c-f6eb13d65076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8beb58c8-99f7-4ab5-b19f-8785418d891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17544</TotalTime>
  <Words>438</Words>
  <Application>Microsoft Office PowerPoint</Application>
  <PresentationFormat>Presentación en pantalla (16:9)</PresentationFormat>
  <Paragraphs>67</Paragraphs>
  <Slides>7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5</vt:i4>
      </vt:variant>
      <vt:variant>
        <vt:lpstr>Títulos de diapositiva</vt:lpstr>
      </vt:variant>
      <vt:variant>
        <vt:i4>7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Diseño personalizado</vt:lpstr>
      <vt:lpstr>1_Diseño personalizado</vt:lpstr>
      <vt:lpstr>2_Diseño personalizado</vt:lpstr>
      <vt:lpstr>3_Diseño personalizado</vt:lpstr>
      <vt:lpstr>4_Diseño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Tavera Riveros, Bryan Rober</dc:creator>
  <cp:lastModifiedBy>Usuario</cp:lastModifiedBy>
  <cp:revision>6925</cp:revision>
  <dcterms:created xsi:type="dcterms:W3CDTF">2020-01-15T19:55:08Z</dcterms:created>
  <dcterms:modified xsi:type="dcterms:W3CDTF">2025-02-16T02:12:50Z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0x010100B0FC467963F1104D8F3BDFBC73242872</vt:lpwstr>
  </property>
  <property fmtid="{D5CDD505-2E9C-101B-9397-08002B2CF9AE}" pid="3" name="Order">
    <vt:r8>5873700</vt:r8>
  </property>
  <property fmtid="{D5CDD505-2E9C-101B-9397-08002B2CF9AE}" pid="4" name="_ExtendedDescription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</Properties>
</file>