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2"/>
  </p:notesMasterIdLst>
  <p:handoutMasterIdLst>
    <p:handoutMasterId r:id="rId23"/>
  </p:handoutMasterIdLst>
  <p:sldIdLst>
    <p:sldId id="256" r:id="rId6"/>
    <p:sldId id="257" r:id="rId7"/>
    <p:sldId id="258" r:id="rId8"/>
    <p:sldId id="2346" r:id="rId9"/>
    <p:sldId id="2347" r:id="rId10"/>
    <p:sldId id="2354" r:id="rId11"/>
    <p:sldId id="2355" r:id="rId12"/>
    <p:sldId id="2348" r:id="rId13"/>
    <p:sldId id="2349" r:id="rId14"/>
    <p:sldId id="2350" r:id="rId15"/>
    <p:sldId id="2352" r:id="rId16"/>
    <p:sldId id="2351" r:id="rId17"/>
    <p:sldId id="2353" r:id="rId18"/>
    <p:sldId id="2356" r:id="rId19"/>
    <p:sldId id="2357" r:id="rId20"/>
    <p:sldId id="267" r:id="rId2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B2A5"/>
    <a:srgbClr val="2EA69B"/>
    <a:srgbClr val="575756"/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4666B9-37FA-8336-7285-B98514DDCC7D}" v="2" dt="2024-07-08T21:03:52.426"/>
    <p1510:client id="{93A3BEDD-1314-104E-3B3E-1E7E83E3E272}" v="1" dt="2024-07-08T21:09:46.5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94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26/05/2026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DE89D-46B6-48F0-9DD6-527E31F54FAE}" type="datetimeFigureOut">
              <a:rPr lang="es-CO" smtClean="0"/>
              <a:t>26/05/2026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40434-3598-4045-B86A-BF7C6EAE15B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8744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29306" y="2139929"/>
            <a:ext cx="1533387" cy="178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32B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32B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0131562-E8E7-2A9E-62EE-928830E132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090" t="24899"/>
          <a:stretch/>
        </p:blipFill>
        <p:spPr>
          <a:xfrm rot="5400000">
            <a:off x="1063894" y="-245748"/>
            <a:ext cx="245763" cy="237355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65F44FB-1CAA-9673-A90B-7FB17E77E8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-1090" t="24899"/>
          <a:stretch/>
        </p:blipFill>
        <p:spPr>
          <a:xfrm rot="16200000">
            <a:off x="10882342" y="4730194"/>
            <a:ext cx="245763" cy="237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32B2A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2709" y="159440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909" y="159440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0509" y="159440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92709" y="6251575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4909" y="6251575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50509" y="6251575"/>
            <a:ext cx="40658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26/05/2026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F15BEC-08C1-A18F-A5A6-A1693D759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ED5AFBD-053E-0FC7-D0DB-862637B9C2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615" t="13586" r="6224" b="13586"/>
          <a:stretch>
            <a:fillRect/>
          </a:stretch>
        </p:blipFill>
        <p:spPr>
          <a:xfrm>
            <a:off x="7000406" y="2141525"/>
            <a:ext cx="5191594" cy="357390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0D224D5-8837-E8B2-DA3E-EEB1D643A2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090" t="24899"/>
          <a:stretch/>
        </p:blipFill>
        <p:spPr>
          <a:xfrm rot="5400000">
            <a:off x="1595954" y="814221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A82C01E3-5B27-BC2F-0CF6-3E65295C3180}"/>
              </a:ext>
            </a:extLst>
          </p:cNvPr>
          <p:cNvSpPr txBox="1">
            <a:spLocks/>
          </p:cNvSpPr>
          <p:nvPr/>
        </p:nvSpPr>
        <p:spPr>
          <a:xfrm>
            <a:off x="1285072" y="269821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Estrategias de trabajo articulado</a:t>
            </a:r>
            <a:endParaRPr lang="es-ES" sz="2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8585A013-C37A-7684-DBEB-A8CC7406F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523" y="1399323"/>
            <a:ext cx="6404883" cy="50160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Mesas de coordinación entre salud pública y organizaciones comunitarias.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Jornadas educativas en territorios priorizados.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Capacitación conjunta a líderes comunitarios y personal sanitario.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Construcción participativa de mensajes preventivos.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Canales de referencia y contrarreferencia comunitaria.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Monitoreo conjunto de necesidades y alertas territoriales.</a:t>
            </a:r>
            <a:endParaRPr lang="es-CO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624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EA210-8A4A-9A1F-E31A-E9B0B201D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3BA9C26-1391-A788-D802-C5A6F320961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090" t="24899"/>
          <a:stretch/>
        </p:blipFill>
        <p:spPr>
          <a:xfrm rot="5400000">
            <a:off x="1595954" y="814221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F758BB63-97D7-272B-1C96-2EC6CBF2F482}"/>
              </a:ext>
            </a:extLst>
          </p:cNvPr>
          <p:cNvSpPr txBox="1">
            <a:spLocks/>
          </p:cNvSpPr>
          <p:nvPr/>
        </p:nvSpPr>
        <p:spPr>
          <a:xfrm>
            <a:off x="1285072" y="269821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Acciones de comunicación para la prevención</a:t>
            </a:r>
            <a:endParaRPr lang="es-ES" sz="2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CFD2E3D-A378-8F93-6244-E07B08E4F2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523" y="1399323"/>
            <a:ext cx="6704687" cy="50160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Difusión de mensajes claros y no estigmatizantes.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Uso de redes sociales y canales comunitarios.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Material educativo adaptado a diferentes públicos.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Campañas sobre: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Reconocimiento de síntomas.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Cuándo consultar.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Medidas de autocuidado.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Reducción de riesgos en contactos estrechos.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Participación de líderes y vocerías comunitarias.</a:t>
            </a:r>
            <a:endParaRPr lang="es-CO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C0F2860-D706-1C68-179E-94AF1CA8F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4023" y="1758603"/>
            <a:ext cx="4302178" cy="453685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17467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61DFB-2016-AC41-B2F1-2BFE36F74F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056279F6-ACA4-E6A3-7F9C-0A7CB784DD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3353" y="1888761"/>
            <a:ext cx="4731594" cy="411105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FBC875D-77FB-96F9-A869-D37B9F2B24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090" t="24899"/>
          <a:stretch/>
        </p:blipFill>
        <p:spPr>
          <a:xfrm rot="5400000">
            <a:off x="1595954" y="784242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9F9D1794-3FB6-2078-6ACA-9CC08EDA0ED6}"/>
              </a:ext>
            </a:extLst>
          </p:cNvPr>
          <p:cNvSpPr txBox="1">
            <a:spLocks/>
          </p:cNvSpPr>
          <p:nvPr/>
        </p:nvSpPr>
        <p:spPr>
          <a:xfrm>
            <a:off x="1285072" y="239842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Prevención sin estigma</a:t>
            </a:r>
            <a:endParaRPr lang="es-ES" sz="2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9B173787-5911-2AFB-A0B2-9057BEFFDA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414" y="1166939"/>
            <a:ext cx="6404883" cy="5477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 err="1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Mpox</a:t>
            </a: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puede afectar a cualquier persona.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 estigma limita la búsqueda de atención y aumenta el riesgo de transmisión.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 comunicación debe evitar: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Señalamientos.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Discriminación.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Lenguaje </a:t>
            </a:r>
            <a:r>
              <a:rPr lang="es-MX" altLang="es-CO" sz="2000" dirty="0" err="1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culpabilizante</a:t>
            </a: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 debe promover: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Empatía.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Confidencialidad.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Respeto.</a:t>
            </a:r>
          </a:p>
          <a:p>
            <a:pPr marL="1200150" lvl="2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Inclusión comunitaria.</a:t>
            </a:r>
            <a:endParaRPr lang="es-CO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046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041155-77F0-15B8-1C4C-0029CB1AE8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0E75AEE-5061-D767-59A9-4B9147C021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090" t="24899"/>
          <a:stretch/>
        </p:blipFill>
        <p:spPr>
          <a:xfrm rot="5400000">
            <a:off x="1375640" y="1413829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ED5E3141-893A-8D51-A760-E781F3C9B28B}"/>
              </a:ext>
            </a:extLst>
          </p:cNvPr>
          <p:cNvSpPr txBox="1">
            <a:spLocks/>
          </p:cNvSpPr>
          <p:nvPr/>
        </p:nvSpPr>
        <p:spPr>
          <a:xfrm>
            <a:off x="1064758" y="869429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Recordemos</a:t>
            </a:r>
            <a:endParaRPr lang="es-E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FECBA06A-F71E-5849-1BCF-CFB53BDF0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6262" y="1146347"/>
            <a:ext cx="5711253" cy="50160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 prevención de </a:t>
            </a:r>
            <a:r>
              <a:rPr lang="es-MX" altLang="es-CO" sz="2000" dirty="0" err="1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Mpox</a:t>
            </a: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requiere corresponsabilidad comunitaria e institucional.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 trabajo articulado mejora la detección temprana y reduce la transmisión.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Las organizaciones comunitarias son aliadas estratégicas para la salud pública.</a:t>
            </a:r>
          </a:p>
          <a:p>
            <a:pPr marL="45720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 información basada en evidencia y libre de estigma fortalece la respuesta sanitaria.</a:t>
            </a:r>
            <a:endParaRPr lang="es-CO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F6DB8AC-3D3E-61A7-4779-8D457FCBBF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946" r="18438"/>
          <a:stretch>
            <a:fillRect/>
          </a:stretch>
        </p:blipFill>
        <p:spPr>
          <a:xfrm>
            <a:off x="574623" y="2157365"/>
            <a:ext cx="4676931" cy="364551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198814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5B171-7736-6CF4-1CEB-86C6FE158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30217ED-3E2D-2D69-E9B9-E33C350740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090" t="24899"/>
          <a:stretch/>
        </p:blipFill>
        <p:spPr>
          <a:xfrm rot="5400000">
            <a:off x="1375640" y="1413829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8631B26D-EBDE-191D-DC1E-F2DC92A4A27E}"/>
              </a:ext>
            </a:extLst>
          </p:cNvPr>
          <p:cNvSpPr txBox="1">
            <a:spLocks/>
          </p:cNvSpPr>
          <p:nvPr/>
        </p:nvSpPr>
        <p:spPr>
          <a:xfrm>
            <a:off x="1064758" y="869429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Listado de asistencia</a:t>
            </a:r>
            <a:endParaRPr lang="es-E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A1AF3634-5618-B0FD-783B-550DA0856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6" t="35847" r="25883" b="14317"/>
          <a:stretch>
            <a:fillRect/>
          </a:stretch>
        </p:blipFill>
        <p:spPr>
          <a:xfrm>
            <a:off x="5651292" y="328969"/>
            <a:ext cx="6118483" cy="620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391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2BA49-ABA2-6E38-08A1-38C550149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286B79C-8282-FBA1-B755-D244658146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090" t="24899"/>
          <a:stretch/>
        </p:blipFill>
        <p:spPr>
          <a:xfrm rot="5400000">
            <a:off x="1375640" y="1413829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8BB9FD39-802F-7373-D22E-B34534A59EDF}"/>
              </a:ext>
            </a:extLst>
          </p:cNvPr>
          <p:cNvSpPr txBox="1">
            <a:spLocks/>
          </p:cNvSpPr>
          <p:nvPr/>
        </p:nvSpPr>
        <p:spPr>
          <a:xfrm>
            <a:off x="1064758" y="869429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Encuesta de percepción</a:t>
            </a:r>
            <a:endParaRPr lang="es-E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6C498A0-8F57-4B90-F829-D18EC0F865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55" t="35956" r="25750" b="14863"/>
          <a:stretch>
            <a:fillRect/>
          </a:stretch>
        </p:blipFill>
        <p:spPr>
          <a:xfrm>
            <a:off x="5833670" y="391425"/>
            <a:ext cx="5941270" cy="607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706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815548" y="2053652"/>
            <a:ext cx="8560904" cy="238343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MX" sz="4800" b="1" dirty="0">
                <a:solidFill>
                  <a:schemeClr val="bg1"/>
                </a:solidFill>
                <a:latin typeface="Verdana"/>
                <a:ea typeface="Verdana"/>
              </a:rPr>
              <a:t>Acciones de prevención para transmisión de </a:t>
            </a:r>
            <a:r>
              <a:rPr lang="es-MX" sz="4800" b="1" dirty="0" err="1">
                <a:solidFill>
                  <a:schemeClr val="bg1"/>
                </a:solidFill>
                <a:latin typeface="Verdana"/>
                <a:ea typeface="Verdana"/>
              </a:rPr>
              <a:t>Mpox</a:t>
            </a:r>
            <a:endParaRPr lang="es-ES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627DF14-09DB-CDFA-99A8-61E14E72B2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  <p:sp>
        <p:nvSpPr>
          <p:cNvPr id="3" name="Título 3">
            <a:extLst>
              <a:ext uri="{FF2B5EF4-FFF2-40B4-BE49-F238E27FC236}">
                <a16:creationId xmlns:a16="http://schemas.microsoft.com/office/drawing/2014/main" id="{611A28C1-F88B-B43C-80A3-471032F2A450}"/>
              </a:ext>
            </a:extLst>
          </p:cNvPr>
          <p:cNvSpPr txBox="1">
            <a:spLocks/>
          </p:cNvSpPr>
          <p:nvPr/>
        </p:nvSpPr>
        <p:spPr>
          <a:xfrm>
            <a:off x="1815548" y="4437089"/>
            <a:ext cx="8560904" cy="14015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s-MX" sz="2400" dirty="0">
                <a:solidFill>
                  <a:schemeClr val="bg1"/>
                </a:solidFill>
                <a:latin typeface="Verdana"/>
                <a:ea typeface="Verdana"/>
              </a:rPr>
              <a:t>Grupo Sexualidad, derechos sexuales y reproductivos</a:t>
            </a:r>
          </a:p>
          <a:p>
            <a:pPr>
              <a:lnSpc>
                <a:spcPct val="100000"/>
              </a:lnSpc>
            </a:pPr>
            <a:r>
              <a:rPr lang="es-MX" sz="2400" dirty="0">
                <a:solidFill>
                  <a:schemeClr val="bg1"/>
                </a:solidFill>
                <a:latin typeface="Verdana"/>
                <a:ea typeface="Verdana"/>
              </a:rPr>
              <a:t>Dirección de Promoción y Prevención</a:t>
            </a:r>
          </a:p>
          <a:p>
            <a:pPr>
              <a:lnSpc>
                <a:spcPct val="100000"/>
              </a:lnSpc>
            </a:pPr>
            <a:r>
              <a:rPr lang="es-MX" sz="2400" dirty="0">
                <a:solidFill>
                  <a:schemeClr val="bg1"/>
                </a:solidFill>
                <a:latin typeface="Verdana"/>
                <a:ea typeface="Verdana"/>
              </a:rPr>
              <a:t>Ministerio de Salud y Protección Social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FE7DE50B-DE02-DC8D-9C20-E0D68BE65F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090" t="24899"/>
          <a:stretch/>
        </p:blipFill>
        <p:spPr>
          <a:xfrm rot="5400000">
            <a:off x="1595954" y="1323890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3273F1D4-F4E8-E558-FA16-B26E3899BE69}"/>
              </a:ext>
            </a:extLst>
          </p:cNvPr>
          <p:cNvSpPr txBox="1">
            <a:spLocks/>
          </p:cNvSpPr>
          <p:nvPr/>
        </p:nvSpPr>
        <p:spPr>
          <a:xfrm>
            <a:off x="1285072" y="484995"/>
            <a:ext cx="9537826" cy="1461433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CO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¿Qué es </a:t>
            </a:r>
            <a:r>
              <a:rPr lang="es-CO" sz="24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Mpox</a:t>
            </a:r>
            <a:r>
              <a:rPr lang="es-CO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?</a:t>
            </a:r>
            <a:endParaRPr lang="es-E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43628D57-9A1D-C58B-AC2D-6B5C9EE05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534" y="1770823"/>
            <a:ext cx="6614745" cy="46166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altLang="es-CO" sz="2000" dirty="0" err="1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Mpox</a:t>
            </a: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es una enfermedad causada por un virus del género </a:t>
            </a:r>
            <a:r>
              <a:rPr lang="es-MX" altLang="es-CO" sz="2000" dirty="0" err="1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Orthopoxvirus</a:t>
            </a: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 transmisión ocurre principalmente por: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Contacto estrecho piel a piel.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Contacto con lesiones, fluidos corporales o costras.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Contacto prolongado cara a cara.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Uso compartido de objetos contaminados (ropa, sábanas, toallas).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endParaRPr lang="es-MX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 mayoría de los casos presentan síntomas leves o moderados; sin embargo, algunas personas pueden desarrollar complicaciones.</a:t>
            </a:r>
            <a:endParaRPr lang="es-CO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CF8033C-F9DD-46CB-406D-0E4EFAD170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8279" y="2218020"/>
            <a:ext cx="4154985" cy="4154985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99396BE-A5CE-E62E-1A83-227897AE7665}"/>
              </a:ext>
            </a:extLst>
          </p:cNvPr>
          <p:cNvSpPr/>
          <p:nvPr/>
        </p:nvSpPr>
        <p:spPr>
          <a:xfrm>
            <a:off x="1663908" y="3222885"/>
            <a:ext cx="5874371" cy="2000343"/>
          </a:xfrm>
          <a:prstGeom prst="rect">
            <a:avLst/>
          </a:prstGeom>
          <a:solidFill>
            <a:schemeClr val="bg1"/>
          </a:solidFill>
          <a:ln>
            <a:solidFill>
              <a:srgbClr val="32B2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860436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65B2D-87DE-3073-52A3-8D781F149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22AEC17-21FE-F924-E761-E825AD2E2A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090" t="24899"/>
          <a:stretch/>
        </p:blipFill>
        <p:spPr>
          <a:xfrm rot="5400000">
            <a:off x="1595954" y="1263931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1E5BC558-7F95-A479-FF96-2A22E18EFF97}"/>
              </a:ext>
            </a:extLst>
          </p:cNvPr>
          <p:cNvSpPr txBox="1">
            <a:spLocks/>
          </p:cNvSpPr>
          <p:nvPr/>
        </p:nvSpPr>
        <p:spPr>
          <a:xfrm>
            <a:off x="1285072" y="719531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Objetivo de las acciones de prevención</a:t>
            </a:r>
            <a:endParaRPr lang="es-ES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59EF050-09AF-0447-D0E0-43B7783F3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071" y="1812363"/>
            <a:ext cx="6479834" cy="42081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Reducir la transmisión comunitaria de </a:t>
            </a:r>
            <a:r>
              <a:rPr lang="es-MX" altLang="es-CO" sz="2000" dirty="0" err="1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Mpox</a:t>
            </a: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Fortalecer la detección temprana de casos.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Promover el acceso oportuno a servicios de salud.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Disminuir el estigma y la discriminación.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Fortalecer el trabajo conjunto entre el sector salud y la comunidad.</a:t>
            </a:r>
            <a:endParaRPr lang="es-CO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AD0C2D7-E687-A732-6360-6BD96D0C7A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0728" y="2018253"/>
            <a:ext cx="3676440" cy="367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863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472A0-DBC1-DB66-6CF2-3AAA557682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7469E6F2-0703-49AD-283D-50EAC94DB4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27" t="3035" r="14118"/>
          <a:stretch>
            <a:fillRect/>
          </a:stretch>
        </p:blipFill>
        <p:spPr>
          <a:xfrm>
            <a:off x="7180288" y="2183600"/>
            <a:ext cx="4737914" cy="383690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C5215F2-CDAF-9BEA-D2CC-71F0F0F505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090" t="24899"/>
          <a:stretch/>
        </p:blipFill>
        <p:spPr>
          <a:xfrm rot="5400000">
            <a:off x="1595954" y="1263931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DB86568D-AA73-717B-242F-27CDCA64C11C}"/>
              </a:ext>
            </a:extLst>
          </p:cNvPr>
          <p:cNvSpPr txBox="1">
            <a:spLocks/>
          </p:cNvSpPr>
          <p:nvPr/>
        </p:nvSpPr>
        <p:spPr>
          <a:xfrm>
            <a:off x="1285072" y="719531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Principios para la prevención de </a:t>
            </a:r>
            <a:r>
              <a:rPr lang="es-MX" sz="23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Mpox</a:t>
            </a:r>
            <a:endParaRPr lang="es-ES" sz="2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AA8CD119-9997-9434-FAB0-97193C46A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071" y="1812363"/>
            <a:ext cx="5895217" cy="42081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Enfoque de derechos humanos.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Comunicación clara, basada en evidencia.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Participación comunitaria activa.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Respeto por la diversidad sexual y de género.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Confidencialidad y trato digno.</a:t>
            </a:r>
          </a:p>
          <a:p>
            <a:pPr marL="285750" indent="-28575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Respuesta intersectorial y territorial.</a:t>
            </a:r>
            <a:endParaRPr lang="es-CO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921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5728EB-1240-346A-D81A-1F07FA62F3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C7A94A83-E940-088D-94F3-111AF231AA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796" y="1966517"/>
            <a:ext cx="4127293" cy="391941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DA04AD40-D9FD-1F76-EECC-19EFFA0A60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090" t="24899"/>
          <a:stretch/>
        </p:blipFill>
        <p:spPr>
          <a:xfrm rot="5400000">
            <a:off x="1595954" y="634346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89DE9FBF-FEBD-EEBA-74D2-4E36F4A10931}"/>
              </a:ext>
            </a:extLst>
          </p:cNvPr>
          <p:cNvSpPr txBox="1">
            <a:spLocks/>
          </p:cNvSpPr>
          <p:nvPr/>
        </p:nvSpPr>
        <p:spPr>
          <a:xfrm>
            <a:off x="1285072" y="89946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Medidas individuales de prevención</a:t>
            </a:r>
            <a:endParaRPr lang="es-ES" sz="2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9398A1A5-09D8-537D-A67B-1A4364F57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424" y="1181935"/>
            <a:ext cx="7184372" cy="52322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Evitar contacto directo con personas con síntomas.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Evitar el contacto piel a piel con personas que tengan lesiones, ampollas, costras o erupciones compatibles con </a:t>
            </a:r>
            <a:r>
              <a:rPr lang="es-MX" altLang="es-CO" sz="2000" dirty="0" err="1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Mpox</a:t>
            </a: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Evitar compartir objetos personales como: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toallas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ropa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sábanas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utensilios de cuidado personal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endParaRPr lang="es-MX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Higiene de manos: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Lavarse las manos frecuentemente con agua y jabón.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Usar alcohol </a:t>
            </a:r>
            <a:r>
              <a:rPr lang="es-MX" altLang="es-CO" sz="2000" dirty="0" err="1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glicerinado</a:t>
            </a: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cuando no haya acceso a lavado de manos.</a:t>
            </a:r>
          </a:p>
        </p:txBody>
      </p:sp>
    </p:spTree>
    <p:extLst>
      <p:ext uri="{BB962C8B-B14F-4D97-AF65-F5344CB8AC3E}">
        <p14:creationId xmlns:p14="http://schemas.microsoft.com/office/powerpoint/2010/main" val="1243774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E805C5-0972-E5D7-9961-8056E52A1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D6CB8EFA-2C42-3B79-BF1D-01361A6158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090" t="24899"/>
          <a:stretch/>
        </p:blipFill>
        <p:spPr>
          <a:xfrm rot="5400000">
            <a:off x="1595954" y="634346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588A6FF7-053B-97E6-AF9E-2A98221E97E4}"/>
              </a:ext>
            </a:extLst>
          </p:cNvPr>
          <p:cNvSpPr txBox="1">
            <a:spLocks/>
          </p:cNvSpPr>
          <p:nvPr/>
        </p:nvSpPr>
        <p:spPr>
          <a:xfrm>
            <a:off x="1285072" y="89946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Medidas individuales de prevención</a:t>
            </a:r>
            <a:endParaRPr lang="es-ES" sz="2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25FF5521-E187-ECC4-905B-8321DB99F8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524" y="1017043"/>
            <a:ext cx="7034470" cy="55399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Identificación temprana de síntomas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Consultar oportunamente a los servicios de salud ante: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lesiones en piel o mucosas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fiebre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ganglios inflamados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dolor muscular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malestar general</a:t>
            </a:r>
          </a:p>
          <a:p>
            <a:pPr marL="1200150" lvl="2" indent="-285750" algn="just">
              <a:buFont typeface="Arial" panose="020B0604020202020204" pitchFamily="34" charset="0"/>
              <a:buChar char="•"/>
            </a:pPr>
            <a:endParaRPr lang="es-MX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Reducción de riesgos en contactos estrechos: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Evitar contacto físico cercano si se presentan síntomas.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Limitar actividades que impliquen exposición directa a lesiones o fluidos corporales.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Mantener comunicación clara con parejas o contactos cercanos cuando exista sospecha de infección.</a:t>
            </a:r>
            <a:endParaRPr lang="es-CO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7D793B2-CE38-27AC-4B65-F8560EB2FA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796" y="1966517"/>
            <a:ext cx="4127293" cy="3919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31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C3E75D-B738-3DAC-51A0-A95DAE2F68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3DC0AD5C-F80B-0BEC-36DC-6DC316EC81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5147" b="16024"/>
          <a:stretch>
            <a:fillRect/>
          </a:stretch>
        </p:blipFill>
        <p:spPr>
          <a:xfrm>
            <a:off x="7330190" y="2669056"/>
            <a:ext cx="4861810" cy="3411076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26962D2-319A-BF9F-FA91-63BBC285B5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090" t="24899"/>
          <a:stretch/>
        </p:blipFill>
        <p:spPr>
          <a:xfrm rot="5400000">
            <a:off x="1595954" y="1099036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265CDCA0-DB66-F019-A52D-80D5FF9733EE}"/>
              </a:ext>
            </a:extLst>
          </p:cNvPr>
          <p:cNvSpPr txBox="1">
            <a:spLocks/>
          </p:cNvSpPr>
          <p:nvPr/>
        </p:nvSpPr>
        <p:spPr>
          <a:xfrm>
            <a:off x="1285072" y="554636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Rol de los profesionales de salud</a:t>
            </a:r>
            <a:endParaRPr lang="es-ES" sz="2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EF9F0183-D471-E13B-521E-EFEE14F588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5307" y="1527771"/>
            <a:ext cx="6404883" cy="4554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Identificación temprana de signos y síntomas.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Diagnóstico y notificación oportuna.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Educación en prevención y autocuidado.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Seguimiento clínico y orientación sobre aislamiento.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Identificación de contactos estrechos.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Reducción del estigma en los servicios de salud.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Articulación con actores comunitarios y territoriales.</a:t>
            </a:r>
            <a:endParaRPr lang="es-CO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888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66486-DBDC-AF67-189C-B41372524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6D197D4-8731-93F2-67E6-7CB6DF4242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475" t="7996" r="9784"/>
          <a:stretch>
            <a:fillRect/>
          </a:stretch>
        </p:blipFill>
        <p:spPr>
          <a:xfrm>
            <a:off x="7330190" y="1741471"/>
            <a:ext cx="4861810" cy="4468175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545BFC1-2F01-7993-8C03-D37F1FA7FD5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090" t="24899"/>
          <a:stretch/>
        </p:blipFill>
        <p:spPr>
          <a:xfrm rot="5400000">
            <a:off x="1595954" y="649335"/>
            <a:ext cx="71815" cy="693580"/>
          </a:xfrm>
          <a:prstGeom prst="rect">
            <a:avLst/>
          </a:prstGeom>
        </p:spPr>
      </p:pic>
      <p:sp>
        <p:nvSpPr>
          <p:cNvPr id="5" name="Título 3">
            <a:extLst>
              <a:ext uri="{FF2B5EF4-FFF2-40B4-BE49-F238E27FC236}">
                <a16:creationId xmlns:a16="http://schemas.microsoft.com/office/drawing/2014/main" id="{97BBC888-F28A-371E-1BE1-4EADE508ED9E}"/>
              </a:ext>
            </a:extLst>
          </p:cNvPr>
          <p:cNvSpPr txBox="1">
            <a:spLocks/>
          </p:cNvSpPr>
          <p:nvPr/>
        </p:nvSpPr>
        <p:spPr>
          <a:xfrm>
            <a:off x="1285072" y="104935"/>
            <a:ext cx="9537825" cy="927097"/>
          </a:xfrm>
          <a:prstGeom prst="rect">
            <a:avLst/>
          </a:prstGeom>
        </p:spPr>
        <p:txBody>
          <a:bodyPr vert="horz" lIns="0" tIns="0" rIns="0" bIns="0" rtlCol="0" anchor="ctr" anchorCtr="0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/>
            <a:r>
              <a:rPr lang="es-MX" sz="2300" b="1" dirty="0">
                <a:solidFill>
                  <a:schemeClr val="tx1">
                    <a:lumMod val="95000"/>
                    <a:lumOff val="5000"/>
                  </a:schemeClr>
                </a:solidFill>
                <a:latin typeface="Verdana"/>
                <a:ea typeface="Verdana"/>
              </a:rPr>
              <a:t>Rol de las organizaciones de base comunitaria</a:t>
            </a:r>
            <a:endParaRPr lang="es-ES" sz="23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D7D241CF-3D5B-194B-2E83-8A31681011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497" y="1186255"/>
            <a:ext cx="6404883" cy="54777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Difusión de información confiable y culturalmente pertinente.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Educación comunitaria y acompañamiento territorial.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Identificación de barreras de acceso a los servicios.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Promoción de prácticas de autocuidado.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Apoyo psicosocial y reducción del estigma.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Canalización de personas hacia los servicios de salud.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altLang="es-CO" sz="2000" dirty="0"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Fortalecimiento de redes comunitarias de prevención.</a:t>
            </a:r>
            <a:endParaRPr lang="es-CO" altLang="es-CO" sz="2000" dirty="0"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3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106FD891233B5488B4FF9BC494CC693" ma:contentTypeVersion="0" ma:contentTypeDescription="Crear nuevo documento." ma:contentTypeScope="" ma:versionID="a67aafbc372126298d559f269922e28d">
  <xsd:schema xmlns:xsd="http://www.w3.org/2001/XMLSchema" xmlns:xs="http://www.w3.org/2001/XMLSchema" xmlns:p="http://schemas.microsoft.com/office/2006/metadata/properties" xmlns:ns2="bc7fa6d9-f289-453f-8d65-26d024cbc172" targetNamespace="http://schemas.microsoft.com/office/2006/metadata/properties" ma:root="true" ma:fieldsID="bc80f1cccad2426700462eed9d71c73d" ns2:_="">
    <xsd:import namespace="bc7fa6d9-f289-453f-8d65-26d024cbc17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7fa6d9-f289-453f-8d65-26d024cbc17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9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entificador persistente" ma:description="Mantener el identificador al agregar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bc7fa6d9-f289-453f-8d65-26d024cbc172">SK56FQYSNTNA-1087641405-7</_dlc_DocId>
    <_dlc_DocIdUrl xmlns="bc7fa6d9-f289-453f-8d65-26d024cbc172">
      <Url>https://intranet.minsalud.gov.co/comunicaciones/_layouts/15/DocIdRedir.aspx?ID=SK56FQYSNTNA-1087641405-7</Url>
      <Description>SK56FQYSNTNA-1087641405-7</Description>
    </_dlc_DocIdUrl>
  </documentManagement>
</p:properties>
</file>

<file path=customXml/itemProps1.xml><?xml version="1.0" encoding="utf-8"?>
<ds:datastoreItem xmlns:ds="http://schemas.openxmlformats.org/officeDocument/2006/customXml" ds:itemID="{E521535B-6C38-41D3-80A9-AAA95DA62CE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BB73832-F2F0-4C18-B132-614F6F5BBE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7fa6d9-f289-453f-8d65-26d024cbc17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5553D2-470E-49E2-B4A2-037DBA5B4E5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6C8A2C4-D048-4F2B-B4A7-F97A213F10DA}">
  <ds:schemaRefs>
    <ds:schemaRef ds:uri="48593d66-5df3-4b93-a145-b99fc8b632bd"/>
    <ds:schemaRef ds:uri="c37a187a-6ed2-46cc-9f2d-fb5e4d70d708"/>
    <ds:schemaRef ds:uri="http://schemas.microsoft.com/office/2006/metadata/properties"/>
    <ds:schemaRef ds:uri="http://schemas.microsoft.com/office/infopath/2007/PartnerControls"/>
    <ds:schemaRef ds:uri="bc7fa6d9-f289-453f-8d65-26d024cbc17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653</Words>
  <Application>Microsoft Office PowerPoint</Application>
  <PresentationFormat>Panorámica</PresentationFormat>
  <Paragraphs>108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1" baseType="lpstr">
      <vt:lpstr>Aptos</vt:lpstr>
      <vt:lpstr>Arial</vt:lpstr>
      <vt:lpstr>Calibri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Alexander Riascos Oñate</cp:lastModifiedBy>
  <cp:revision>24</cp:revision>
  <dcterms:created xsi:type="dcterms:W3CDTF">2023-05-08T00:34:42Z</dcterms:created>
  <dcterms:modified xsi:type="dcterms:W3CDTF">2026-05-26T19:37:47Z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0x0101008106FD891233B5488B4FF9BC494CC693</vt:lpwstr>
  </property>
  <property fmtid="{D5CDD505-2E9C-101B-9397-08002B2CF9AE}" pid="3" name="Order">
    <vt:r8>1742400</vt:r8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TriggerFlowInfo">
    <vt:lpwstr/>
  </property>
  <property fmtid="{D5CDD505-2E9C-101B-9397-08002B2CF9AE}" pid="9" name="MediaServiceImageTags">
    <vt:lpwstr/>
  </property>
  <property fmtid="{D5CDD505-2E9C-101B-9397-08002B2CF9AE}" pid="10" name="_dlc_DocIdItemGuid">
    <vt:lpwstr>35006a51-6358-4882-9b0d-6aeb8b7d7e09</vt:lpwstr>
  </property>
</Properties>
</file>