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2" r:id="rId4"/>
    <p:sldId id="263" r:id="rId5"/>
    <p:sldId id="264" r:id="rId6"/>
    <p:sldId id="265" r:id="rId7"/>
    <p:sldId id="266" r:id="rId8"/>
    <p:sldId id="267" r:id="rId9"/>
    <p:sldId id="268" r:id="rId10"/>
    <p:sldId id="269" r:id="rId11"/>
    <p:sldId id="259" r:id="rId1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00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76"/>
    <p:restoredTop sz="94728"/>
  </p:normalViewPr>
  <p:slideViewPr>
    <p:cSldViewPr snapToGrid="0" snapToObjects="1">
      <p:cViewPr varScale="1">
        <p:scale>
          <a:sx n="66" d="100"/>
          <a:sy n="66" d="100"/>
        </p:scale>
        <p:origin x="66" y="10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4889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B34C1F13-89F7-9548-AD28-7CF8AE5F1F41}"/>
              </a:ext>
            </a:extLst>
          </p:cNvPr>
          <p:cNvPicPr>
            <a:picLocks noChangeAspect="1"/>
          </p:cNvPicPr>
          <p:nvPr userDrawn="1"/>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05318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0" y="0"/>
            <a:ext cx="12192000" cy="6858000"/>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882235" y="1478110"/>
            <a:ext cx="4622800" cy="2554545"/>
          </a:xfrm>
          <a:prstGeom prst="rect">
            <a:avLst/>
          </a:prstGeom>
          <a:noFill/>
        </p:spPr>
        <p:txBody>
          <a:bodyPr wrap="square" rtlCol="0">
            <a:spAutoFit/>
          </a:bodyPr>
          <a:lstStyle/>
          <a:p>
            <a:pPr algn="ctr"/>
            <a:r>
              <a:rPr lang="es-CO" sz="3200" b="1" dirty="0">
                <a:solidFill>
                  <a:schemeClr val="tx1">
                    <a:lumMod val="85000"/>
                    <a:lumOff val="15000"/>
                  </a:schemeClr>
                </a:solidFill>
              </a:rPr>
              <a:t>CONTRATO DE COMPRAVENTA </a:t>
            </a:r>
          </a:p>
          <a:p>
            <a:pPr algn="ctr"/>
            <a:r>
              <a:rPr lang="es-CO" sz="3200" b="1" dirty="0">
                <a:solidFill>
                  <a:schemeClr val="tx1">
                    <a:lumMod val="85000"/>
                    <a:lumOff val="15000"/>
                  </a:schemeClr>
                </a:solidFill>
              </a:rPr>
              <a:t>No. 837-2024</a:t>
            </a:r>
          </a:p>
          <a:p>
            <a:pPr algn="ctr"/>
            <a:endParaRPr lang="es-CO" sz="3200" b="1" dirty="0">
              <a:solidFill>
                <a:schemeClr val="tx1">
                  <a:lumMod val="85000"/>
                  <a:lumOff val="15000"/>
                </a:schemeClr>
              </a:solidFill>
            </a:endParaRPr>
          </a:p>
          <a:p>
            <a:pPr algn="ctr"/>
            <a:r>
              <a:rPr lang="es-CO" sz="3200" b="1" dirty="0">
                <a:solidFill>
                  <a:schemeClr val="tx1">
                    <a:lumMod val="85000"/>
                    <a:lumOff val="15000"/>
                  </a:schemeClr>
                </a:solidFill>
              </a:rPr>
              <a:t>AXXION S.A.S.</a:t>
            </a:r>
          </a:p>
        </p:txBody>
      </p:sp>
      <p:sp>
        <p:nvSpPr>
          <p:cNvPr id="9" name="CuadroTexto 8">
            <a:extLst>
              <a:ext uri="{FF2B5EF4-FFF2-40B4-BE49-F238E27FC236}">
                <a16:creationId xmlns:a16="http://schemas.microsoft.com/office/drawing/2014/main" id="{83947C71-6F72-6D40-AE75-85A488FA34F9}"/>
              </a:ext>
            </a:extLst>
          </p:cNvPr>
          <p:cNvSpPr txBox="1"/>
          <p:nvPr/>
        </p:nvSpPr>
        <p:spPr>
          <a:xfrm>
            <a:off x="6547073" y="4518284"/>
            <a:ext cx="5644927" cy="553998"/>
          </a:xfrm>
          <a:prstGeom prst="rect">
            <a:avLst/>
          </a:prstGeom>
          <a:noFill/>
        </p:spPr>
        <p:txBody>
          <a:bodyPr wrap="square" rtlCol="0">
            <a:spAutoFit/>
          </a:bodyPr>
          <a:lstStyle/>
          <a:p>
            <a:pPr algn="ctr"/>
            <a:r>
              <a:rPr lang="es-CO" sz="3000" dirty="0">
                <a:solidFill>
                  <a:schemeClr val="tx1">
                    <a:lumMod val="85000"/>
                    <a:lumOff val="15000"/>
                  </a:schemeClr>
                </a:solidFill>
              </a:rPr>
              <a:t>Alcaldía Local de Puente Aranda</a:t>
            </a:r>
          </a:p>
        </p:txBody>
      </p:sp>
    </p:spTree>
    <p:extLst>
      <p:ext uri="{BB962C8B-B14F-4D97-AF65-F5344CB8AC3E}">
        <p14:creationId xmlns:p14="http://schemas.microsoft.com/office/powerpoint/2010/main" val="3362556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24A1D-EC4A-9956-8392-CAD17FA02874}"/>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3716FAF5-226B-465C-E4F1-C30820BC1F71}"/>
              </a:ext>
            </a:extLst>
          </p:cNvPr>
          <p:cNvSpPr txBox="1"/>
          <p:nvPr/>
        </p:nvSpPr>
        <p:spPr>
          <a:xfrm>
            <a:off x="894080" y="843280"/>
            <a:ext cx="52019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Cronograma de ejecución</a:t>
            </a:r>
          </a:p>
        </p:txBody>
      </p:sp>
      <p:sp>
        <p:nvSpPr>
          <p:cNvPr id="3" name="CuadroTexto 2">
            <a:extLst>
              <a:ext uri="{FF2B5EF4-FFF2-40B4-BE49-F238E27FC236}">
                <a16:creationId xmlns:a16="http://schemas.microsoft.com/office/drawing/2014/main" id="{1AD36A99-0418-C000-3EEA-E92CF7720001}"/>
              </a:ext>
            </a:extLst>
          </p:cNvPr>
          <p:cNvSpPr txBox="1"/>
          <p:nvPr/>
        </p:nvSpPr>
        <p:spPr>
          <a:xfrm>
            <a:off x="894080" y="1397278"/>
            <a:ext cx="10403840" cy="1241558"/>
          </a:xfrm>
          <a:prstGeom prst="rect">
            <a:avLst/>
          </a:prstGeom>
          <a:noFill/>
        </p:spPr>
        <p:txBody>
          <a:bodyPr wrap="square" rtlCol="0">
            <a:spAutoFit/>
          </a:bodyPr>
          <a:lstStyle/>
          <a:p>
            <a:pPr algn="just"/>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marL="0" lvl="0" indent="0" algn="just" rtl="0">
              <a:spcBef>
                <a:spcPts val="0"/>
              </a:spcBef>
              <a:spcAft>
                <a:spcPts val="0"/>
              </a:spcAft>
              <a:buNone/>
            </a:pPr>
            <a:endParaRPr lang="es-MX" sz="2000" dirty="0">
              <a:solidFill>
                <a:schemeClr val="dk1"/>
              </a:solidFill>
              <a:latin typeface="Garamond" panose="02020404030301010803" pitchFamily="18" charset="0"/>
              <a:ea typeface="Lexend Deca"/>
              <a:cs typeface="Lexend Deca"/>
              <a:sym typeface="Lexend Deca"/>
            </a:endParaRPr>
          </a:p>
          <a:p>
            <a:pPr algn="just">
              <a:lnSpc>
                <a:spcPct val="20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pic>
        <p:nvPicPr>
          <p:cNvPr id="9" name="Imagen 8">
            <a:extLst>
              <a:ext uri="{FF2B5EF4-FFF2-40B4-BE49-F238E27FC236}">
                <a16:creationId xmlns:a16="http://schemas.microsoft.com/office/drawing/2014/main" id="{37AF2FA0-0492-B24D-0885-8839281F7BCA}"/>
              </a:ext>
            </a:extLst>
          </p:cNvPr>
          <p:cNvPicPr>
            <a:picLocks noChangeAspect="1"/>
          </p:cNvPicPr>
          <p:nvPr/>
        </p:nvPicPr>
        <p:blipFill>
          <a:blip r:embed="rId2"/>
          <a:stretch>
            <a:fillRect/>
          </a:stretch>
        </p:blipFill>
        <p:spPr>
          <a:xfrm>
            <a:off x="1981687" y="1982053"/>
            <a:ext cx="8702341" cy="3599542"/>
          </a:xfrm>
          <a:prstGeom prst="rect">
            <a:avLst/>
          </a:prstGeom>
        </p:spPr>
      </p:pic>
    </p:spTree>
    <p:extLst>
      <p:ext uri="{BB962C8B-B14F-4D97-AF65-F5344CB8AC3E}">
        <p14:creationId xmlns:p14="http://schemas.microsoft.com/office/powerpoint/2010/main" val="2077561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292CDC22-4079-8144-91B8-36261CA9052B}"/>
              </a:ext>
            </a:extLst>
          </p:cNvPr>
          <p:cNvGrpSpPr/>
          <p:nvPr/>
        </p:nvGrpSpPr>
        <p:grpSpPr>
          <a:xfrm>
            <a:off x="431597" y="0"/>
            <a:ext cx="11419027" cy="6858000"/>
            <a:chOff x="431597" y="0"/>
            <a:chExt cx="11419027" cy="6858000"/>
          </a:xfrm>
        </p:grpSpPr>
        <p:sp>
          <p:nvSpPr>
            <p:cNvPr id="5" name="Rectángulo 4">
              <a:extLst>
                <a:ext uri="{FF2B5EF4-FFF2-40B4-BE49-F238E27FC236}">
                  <a16:creationId xmlns:a16="http://schemas.microsoft.com/office/drawing/2014/main" id="{127A2614-B565-AE4A-8A11-A54AE128B630}"/>
                </a:ext>
              </a:extLst>
            </p:cNvPr>
            <p:cNvSpPr/>
            <p:nvPr/>
          </p:nvSpPr>
          <p:spPr>
            <a:xfrm>
              <a:off x="431597" y="0"/>
              <a:ext cx="1141902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 name="CuadroTexto 1">
              <a:extLst>
                <a:ext uri="{FF2B5EF4-FFF2-40B4-BE49-F238E27FC236}">
                  <a16:creationId xmlns:a16="http://schemas.microsoft.com/office/drawing/2014/main" id="{537B23AE-9181-EF43-BAC4-1A965405D1A6}"/>
                </a:ext>
              </a:extLst>
            </p:cNvPr>
            <p:cNvSpPr txBox="1"/>
            <p:nvPr/>
          </p:nvSpPr>
          <p:spPr>
            <a:xfrm>
              <a:off x="3645611" y="2782180"/>
              <a:ext cx="4622800" cy="1107996"/>
            </a:xfrm>
            <a:prstGeom prst="rect">
              <a:avLst/>
            </a:prstGeom>
            <a:noFill/>
          </p:spPr>
          <p:txBody>
            <a:bodyPr wrap="square" rtlCol="0">
              <a:spAutoFit/>
            </a:bodyPr>
            <a:lstStyle/>
            <a:p>
              <a:pPr algn="ctr"/>
              <a:r>
                <a:rPr lang="es-CO" sz="6600" b="1" dirty="0">
                  <a:solidFill>
                    <a:schemeClr val="accent4"/>
                  </a:solidFill>
                </a:rPr>
                <a:t>GRACIAS</a:t>
              </a:r>
            </a:p>
          </p:txBody>
        </p:sp>
        <p:pic>
          <p:nvPicPr>
            <p:cNvPr id="4" name="Imagen 3">
              <a:extLst>
                <a:ext uri="{FF2B5EF4-FFF2-40B4-BE49-F238E27FC236}">
                  <a16:creationId xmlns:a16="http://schemas.microsoft.com/office/drawing/2014/main" id="{B31C170F-31F9-CC46-A909-468C885F2107}"/>
                </a:ext>
              </a:extLst>
            </p:cNvPr>
            <p:cNvPicPr>
              <a:picLocks noChangeAspect="1"/>
            </p:cNvPicPr>
            <p:nvPr/>
          </p:nvPicPr>
          <p:blipFill>
            <a:blip r:embed="rId2"/>
            <a:stretch>
              <a:fillRect/>
            </a:stretch>
          </p:blipFill>
          <p:spPr>
            <a:xfrm>
              <a:off x="4895532" y="5123625"/>
              <a:ext cx="2122958" cy="1086165"/>
            </a:xfrm>
            <a:prstGeom prst="rect">
              <a:avLst/>
            </a:prstGeom>
          </p:spPr>
        </p:pic>
      </p:grpSp>
    </p:spTree>
    <p:extLst>
      <p:ext uri="{BB962C8B-B14F-4D97-AF65-F5344CB8AC3E}">
        <p14:creationId xmlns:p14="http://schemas.microsoft.com/office/powerpoint/2010/main" val="549017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894080" y="843280"/>
            <a:ext cx="3068320" cy="1046440"/>
          </a:xfrm>
          <a:prstGeom prst="rect">
            <a:avLst/>
          </a:prstGeom>
          <a:noFill/>
        </p:spPr>
        <p:txBody>
          <a:bodyPr wrap="square" rtlCol="0">
            <a:spAutoFit/>
          </a:bodyPr>
          <a:lstStyle/>
          <a:p>
            <a:r>
              <a:rPr lang="es-MX" sz="3200" b="1" dirty="0">
                <a:solidFill>
                  <a:srgbClr val="CC0000"/>
                </a:solidFill>
                <a:latin typeface="Oswald"/>
                <a:ea typeface="Oswald"/>
                <a:cs typeface="Oswald"/>
                <a:sym typeface="Oswald"/>
              </a:rPr>
              <a:t>AXXION S.A.S.</a:t>
            </a:r>
            <a:endParaRPr lang="es-CO" sz="3600" b="1" dirty="0">
              <a:solidFill>
                <a:srgbClr val="F60002"/>
              </a:solidFill>
            </a:endParaRPr>
          </a:p>
          <a:p>
            <a:endParaRPr lang="es-CO" sz="3000" b="1" dirty="0">
              <a:solidFill>
                <a:srgbClr val="F60002"/>
              </a:solidFill>
            </a:endParaRPr>
          </a:p>
        </p:txBody>
      </p:sp>
      <p:sp>
        <p:nvSpPr>
          <p:cNvPr id="3" name="CuadroTexto 2">
            <a:extLst>
              <a:ext uri="{FF2B5EF4-FFF2-40B4-BE49-F238E27FC236}">
                <a16:creationId xmlns:a16="http://schemas.microsoft.com/office/drawing/2014/main" id="{5651B248-503F-C44C-9116-B370C888BC8A}"/>
              </a:ext>
            </a:extLst>
          </p:cNvPr>
          <p:cNvSpPr txBox="1"/>
          <p:nvPr/>
        </p:nvSpPr>
        <p:spPr>
          <a:xfrm>
            <a:off x="894080" y="1397278"/>
            <a:ext cx="6348549" cy="3703771"/>
          </a:xfrm>
          <a:prstGeom prst="rect">
            <a:avLst/>
          </a:prstGeom>
          <a:noFill/>
        </p:spPr>
        <p:txBody>
          <a:bodyPr wrap="square" rtlCol="0">
            <a:spAutoFit/>
          </a:bodyPr>
          <a:lstStyle/>
          <a:p>
            <a:pPr marL="457200" indent="-457200" algn="just">
              <a:lnSpc>
                <a:spcPct val="200000"/>
              </a:lnSpc>
              <a:buFont typeface="+mj-lt"/>
              <a:buAutoNum type="arabicPeriod"/>
            </a:pPr>
            <a:r>
              <a:rPr lang="es-MX" sz="2000" dirty="0">
                <a:effectLst/>
                <a:latin typeface="Garamond" panose="02020404030301010803" pitchFamily="18" charset="0"/>
                <a:ea typeface="Calibri" panose="020F0502020204030204" pitchFamily="34" charset="0"/>
                <a:cs typeface="Times New Roman" panose="02020603050405020304" pitchFamily="18" charset="0"/>
              </a:rPr>
              <a:t>QUIENES SOMOS</a:t>
            </a:r>
          </a:p>
          <a:p>
            <a:pPr marL="457200" indent="-457200" algn="just">
              <a:lnSpc>
                <a:spcPct val="200000"/>
              </a:lnSpc>
              <a:buFont typeface="+mj-lt"/>
              <a:buAutoNum type="arabicPeriod"/>
            </a:pPr>
            <a:r>
              <a:rPr lang="es-MX" sz="2000" dirty="0">
                <a:effectLst/>
                <a:latin typeface="Garamond" panose="02020404030301010803" pitchFamily="18" charset="0"/>
                <a:ea typeface="Calibri" panose="020F0502020204030204" pitchFamily="34" charset="0"/>
                <a:cs typeface="Times New Roman" panose="02020603050405020304" pitchFamily="18" charset="0"/>
              </a:rPr>
              <a:t>NUESTRO OBJETIVO</a:t>
            </a:r>
          </a:p>
          <a:p>
            <a:pPr marL="457200" indent="-457200" algn="just">
              <a:lnSpc>
                <a:spcPct val="200000"/>
              </a:lnSpc>
              <a:buFont typeface="+mj-lt"/>
              <a:buAutoNum type="arabicPeriod"/>
            </a:pPr>
            <a:r>
              <a:rPr lang="es-MX" sz="2000" dirty="0">
                <a:effectLst/>
                <a:latin typeface="Garamond" panose="02020404030301010803" pitchFamily="18" charset="0"/>
                <a:ea typeface="Calibri" panose="020F0502020204030204" pitchFamily="34" charset="0"/>
                <a:cs typeface="Times New Roman" panose="02020603050405020304" pitchFamily="18" charset="0"/>
              </a:rPr>
              <a:t>VISIÓN</a:t>
            </a:r>
          </a:p>
          <a:p>
            <a:pPr marL="457200" indent="-457200" algn="just">
              <a:lnSpc>
                <a:spcPct val="200000"/>
              </a:lnSpc>
              <a:buFont typeface="+mj-lt"/>
              <a:buAutoNum type="arabicPeriod"/>
            </a:pPr>
            <a:r>
              <a:rPr lang="es-MX" sz="2000" dirty="0">
                <a:effectLst/>
                <a:latin typeface="Garamond" panose="02020404030301010803" pitchFamily="18" charset="0"/>
                <a:ea typeface="Calibri" panose="020F0502020204030204" pitchFamily="34" charset="0"/>
                <a:cs typeface="Times New Roman" panose="02020603050405020304" pitchFamily="18" charset="0"/>
              </a:rPr>
              <a:t>PORTAFOLIO</a:t>
            </a:r>
          </a:p>
          <a:p>
            <a:pPr marL="457200" indent="-457200" algn="just">
              <a:lnSpc>
                <a:spcPct val="200000"/>
              </a:lnSpc>
              <a:buFont typeface="+mj-lt"/>
              <a:buAutoNum type="arabicPeriod"/>
            </a:pPr>
            <a:r>
              <a:rPr lang="es-MX" sz="2000" dirty="0">
                <a:effectLst/>
                <a:latin typeface="Garamond" panose="02020404030301010803" pitchFamily="18" charset="0"/>
                <a:ea typeface="Calibri" panose="020F0502020204030204" pitchFamily="34" charset="0"/>
                <a:cs typeface="Times New Roman" panose="02020603050405020304" pitchFamily="18" charset="0"/>
              </a:rPr>
              <a:t>INFORMACIÓN CONTRACTUAL</a:t>
            </a:r>
          </a:p>
          <a:p>
            <a:pPr marL="457200" indent="-457200" algn="just">
              <a:lnSpc>
                <a:spcPct val="200000"/>
              </a:lnSpc>
              <a:buFont typeface="+mj-lt"/>
              <a:buAutoNum type="arabicPeriod"/>
            </a:pPr>
            <a:r>
              <a:rPr lang="es-MX" sz="2000" dirty="0">
                <a:effectLst/>
                <a:latin typeface="Garamond" panose="02020404030301010803" pitchFamily="18" charset="0"/>
                <a:ea typeface="Calibri" panose="020F0502020204030204" pitchFamily="34" charset="0"/>
                <a:cs typeface="Times New Roman" panose="02020603050405020304" pitchFamily="18" charset="0"/>
              </a:rPr>
              <a:t>GENERALIDADES</a:t>
            </a:r>
          </a:p>
        </p:txBody>
      </p:sp>
    </p:spTree>
    <p:extLst>
      <p:ext uri="{BB962C8B-B14F-4D97-AF65-F5344CB8AC3E}">
        <p14:creationId xmlns:p14="http://schemas.microsoft.com/office/powerpoint/2010/main" val="4272547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ACB44-F272-221F-8063-B745C63FB478}"/>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FFCC7A1B-0426-598E-00FA-F649D88D2692}"/>
              </a:ext>
            </a:extLst>
          </p:cNvPr>
          <p:cNvSpPr txBox="1"/>
          <p:nvPr/>
        </p:nvSpPr>
        <p:spPr>
          <a:xfrm>
            <a:off x="894080" y="843280"/>
            <a:ext cx="3068320" cy="523220"/>
          </a:xfrm>
          <a:prstGeom prst="rect">
            <a:avLst/>
          </a:prstGeom>
          <a:noFill/>
        </p:spPr>
        <p:txBody>
          <a:bodyPr wrap="square" rtlCol="0">
            <a:spAutoFit/>
          </a:bodyPr>
          <a:lstStyle/>
          <a:p>
            <a:r>
              <a:rPr lang="es-MX" sz="2800" b="1" dirty="0">
                <a:solidFill>
                  <a:srgbClr val="CC0000"/>
                </a:solidFill>
                <a:latin typeface="Oswald"/>
                <a:ea typeface="Oswald"/>
                <a:cs typeface="Oswald"/>
                <a:sym typeface="Oswald"/>
              </a:rPr>
              <a:t>AXXION S.A.S.</a:t>
            </a:r>
            <a:endParaRPr lang="es-CO" sz="3000" b="1" dirty="0">
              <a:solidFill>
                <a:srgbClr val="F60002"/>
              </a:solidFill>
            </a:endParaRPr>
          </a:p>
        </p:txBody>
      </p:sp>
      <p:sp>
        <p:nvSpPr>
          <p:cNvPr id="3" name="CuadroTexto 2">
            <a:extLst>
              <a:ext uri="{FF2B5EF4-FFF2-40B4-BE49-F238E27FC236}">
                <a16:creationId xmlns:a16="http://schemas.microsoft.com/office/drawing/2014/main" id="{6B7EEB42-8D02-60D3-07D9-2EC9375A23A0}"/>
              </a:ext>
            </a:extLst>
          </p:cNvPr>
          <p:cNvSpPr txBox="1"/>
          <p:nvPr/>
        </p:nvSpPr>
        <p:spPr>
          <a:xfrm>
            <a:off x="894080" y="1397278"/>
            <a:ext cx="10403840" cy="4780989"/>
          </a:xfrm>
          <a:prstGeom prst="rect">
            <a:avLst/>
          </a:prstGeom>
          <a:noFill/>
        </p:spPr>
        <p:txBody>
          <a:bodyPr wrap="square" rtlCol="0">
            <a:spAutoFit/>
          </a:bodyPr>
          <a:lstStyle/>
          <a:p>
            <a:pPr algn="just">
              <a:lnSpc>
                <a:spcPct val="150000"/>
              </a:lnSpc>
            </a:pPr>
            <a:r>
              <a:rPr lang="es-MX" sz="2000" dirty="0">
                <a:effectLst/>
                <a:latin typeface="Garamond" panose="02020404030301010803" pitchFamily="18" charset="0"/>
                <a:ea typeface="Calibri" panose="020F0502020204030204" pitchFamily="34" charset="0"/>
                <a:cs typeface="Times New Roman" panose="02020603050405020304" pitchFamily="18" charset="0"/>
              </a:rPr>
              <a:t>AXXION SAS, es una empresa de origen colombiano, integradora de servicios y equipos de tecnología audiovisual, electrónica, iluminación, computo, periféricos y seguridad, mobiliario, dotación infantil de primera infancia y adultos mayores, didácticos, literatura, entre otros con productos nuevos y de alta calidad para los sectores: Gobierno, industrial, comercial, militar, educación, salud, habitacional, de gobierno y de telecomunicaciones.</a:t>
            </a:r>
          </a:p>
          <a:p>
            <a:pPr algn="just">
              <a:lnSpc>
                <a:spcPct val="15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algn="just">
              <a:lnSpc>
                <a:spcPct val="150000"/>
              </a:lnSpc>
            </a:pPr>
            <a:r>
              <a:rPr lang="es-MX" sz="2000" dirty="0">
                <a:effectLst/>
                <a:latin typeface="Garamond" panose="02020404030301010803" pitchFamily="18" charset="0"/>
                <a:ea typeface="Calibri" panose="020F0502020204030204" pitchFamily="34" charset="0"/>
                <a:cs typeface="Times New Roman" panose="02020603050405020304" pitchFamily="18" charset="0"/>
              </a:rPr>
              <a:t>Nuestro objeto es facilitar y optimizar el proceso de adquisición de bienes y servicios, con soluciones que beneficien adecuadamente a nuestros clientes, con transparencia y cumplimiento de los requisitos legales y normativos.</a:t>
            </a:r>
          </a:p>
          <a:p>
            <a:pPr marL="457200" indent="-457200" algn="just">
              <a:lnSpc>
                <a:spcPct val="200000"/>
              </a:lnSpc>
              <a:buFont typeface="+mj-lt"/>
              <a:buAutoNum type="arabicPeriod"/>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40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CD456-59EE-2641-F85E-177B2EF1C978}"/>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B2486064-D874-929A-D678-1735F6AD9802}"/>
              </a:ext>
            </a:extLst>
          </p:cNvPr>
          <p:cNvSpPr txBox="1"/>
          <p:nvPr/>
        </p:nvSpPr>
        <p:spPr>
          <a:xfrm>
            <a:off x="894080" y="843280"/>
            <a:ext cx="30683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OBJETIVO</a:t>
            </a:r>
          </a:p>
        </p:txBody>
      </p:sp>
      <p:sp>
        <p:nvSpPr>
          <p:cNvPr id="3" name="CuadroTexto 2">
            <a:extLst>
              <a:ext uri="{FF2B5EF4-FFF2-40B4-BE49-F238E27FC236}">
                <a16:creationId xmlns:a16="http://schemas.microsoft.com/office/drawing/2014/main" id="{D33FD868-E71C-C8D6-9F0B-2B195240459B}"/>
              </a:ext>
            </a:extLst>
          </p:cNvPr>
          <p:cNvSpPr txBox="1"/>
          <p:nvPr/>
        </p:nvSpPr>
        <p:spPr>
          <a:xfrm>
            <a:off x="894080" y="1397278"/>
            <a:ext cx="10403840" cy="4665573"/>
          </a:xfrm>
          <a:prstGeom prst="rect">
            <a:avLst/>
          </a:prstGeom>
          <a:noFill/>
        </p:spPr>
        <p:txBody>
          <a:bodyPr wrap="square" rtlCol="0">
            <a:spAutoFit/>
          </a:bodyPr>
          <a:lstStyle/>
          <a:p>
            <a:pPr algn="just">
              <a:lnSpc>
                <a:spcPct val="150000"/>
              </a:lnSpc>
            </a:pPr>
            <a:r>
              <a:rPr lang="es-MX" sz="2000" dirty="0">
                <a:effectLst/>
                <a:latin typeface="Garamond" panose="02020404030301010803" pitchFamily="18" charset="0"/>
                <a:ea typeface="Calibri" panose="020F0502020204030204" pitchFamily="34" charset="0"/>
                <a:cs typeface="Times New Roman" panose="02020603050405020304" pitchFamily="18" charset="0"/>
              </a:rPr>
              <a:t>Cumplir a plena satisfacción con el objeto contractual que nos relaciona con la Administración Local de Puente Aranda, concurriendo con la tecnología comprometida, bajo la entrega de los bienes establecidos en las condiciones técnicas, respaldadas en productos y servicios profesionales de alta calidad y eficacia.</a:t>
            </a:r>
          </a:p>
          <a:p>
            <a:pPr algn="just">
              <a:lnSpc>
                <a:spcPct val="15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marL="342900" indent="-342900" algn="just">
              <a:lnSpc>
                <a:spcPct val="150000"/>
              </a:lnSpc>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Responsabilidad</a:t>
            </a:r>
          </a:p>
          <a:p>
            <a:pPr marL="342900" indent="-342900" algn="just">
              <a:lnSpc>
                <a:spcPct val="150000"/>
              </a:lnSpc>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Compromiso</a:t>
            </a:r>
          </a:p>
          <a:p>
            <a:pPr marL="342900" indent="-342900" algn="just">
              <a:lnSpc>
                <a:spcPct val="150000"/>
              </a:lnSpc>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Experiencia</a:t>
            </a:r>
          </a:p>
          <a:p>
            <a:pPr marL="342900" indent="-342900" algn="just">
              <a:lnSpc>
                <a:spcPct val="150000"/>
              </a:lnSpc>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Solidez</a:t>
            </a:r>
          </a:p>
          <a:p>
            <a:pPr algn="just">
              <a:lnSpc>
                <a:spcPct val="15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92301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68E57-B0DF-3504-76A9-455799455BB1}"/>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303D841A-84A7-D99F-25BC-CA1A1FB1BC81}"/>
              </a:ext>
            </a:extLst>
          </p:cNvPr>
          <p:cNvSpPr txBox="1"/>
          <p:nvPr/>
        </p:nvSpPr>
        <p:spPr>
          <a:xfrm>
            <a:off x="894080" y="843280"/>
            <a:ext cx="30683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VISIÓN</a:t>
            </a:r>
          </a:p>
        </p:txBody>
      </p:sp>
      <p:sp>
        <p:nvSpPr>
          <p:cNvPr id="3" name="CuadroTexto 2">
            <a:extLst>
              <a:ext uri="{FF2B5EF4-FFF2-40B4-BE49-F238E27FC236}">
                <a16:creationId xmlns:a16="http://schemas.microsoft.com/office/drawing/2014/main" id="{72CD52E5-5DA2-644F-2C07-2A632F789C45}"/>
              </a:ext>
            </a:extLst>
          </p:cNvPr>
          <p:cNvSpPr txBox="1"/>
          <p:nvPr/>
        </p:nvSpPr>
        <p:spPr>
          <a:xfrm>
            <a:off x="894080" y="1397278"/>
            <a:ext cx="10403840" cy="4203908"/>
          </a:xfrm>
          <a:prstGeom prst="rect">
            <a:avLst/>
          </a:prstGeom>
          <a:noFill/>
        </p:spPr>
        <p:txBody>
          <a:bodyPr wrap="square" rtlCol="0">
            <a:spAutoFit/>
          </a:bodyPr>
          <a:lstStyle/>
          <a:p>
            <a:pPr algn="just">
              <a:lnSpc>
                <a:spcPct val="150000"/>
              </a:lnSpc>
            </a:pPr>
            <a:r>
              <a:rPr lang="es-MX" sz="2000" dirty="0">
                <a:effectLst/>
                <a:latin typeface="Garamond" panose="02020404030301010803" pitchFamily="18" charset="0"/>
                <a:ea typeface="Calibri" panose="020F0502020204030204" pitchFamily="34" charset="0"/>
                <a:cs typeface="Times New Roman" panose="02020603050405020304" pitchFamily="18" charset="0"/>
              </a:rPr>
              <a:t>Satisfacer las necesidades de nuestros clientes, brindándoles soluciones integrales con compromiso, eficiencia e innovación.</a:t>
            </a:r>
          </a:p>
          <a:p>
            <a:pPr algn="just">
              <a:lnSpc>
                <a:spcPct val="15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algn="just">
              <a:lnSpc>
                <a:spcPct val="150000"/>
              </a:lnSpc>
            </a:pPr>
            <a:r>
              <a:rPr lang="es-MX" sz="2000" dirty="0">
                <a:effectLst/>
                <a:latin typeface="Garamond" panose="02020404030301010803" pitchFamily="18" charset="0"/>
                <a:ea typeface="Calibri" panose="020F0502020204030204" pitchFamily="34" charset="0"/>
                <a:cs typeface="Times New Roman" panose="02020603050405020304" pitchFamily="18" charset="0"/>
              </a:rPr>
              <a:t>Garantizando el mayor nivel de calidad e integridad en el desarrollo de nuestra gestión promoviendo los principios organizacionales y retribución justa de clientes, accionistas, colaboradores y de la sociedad.</a:t>
            </a:r>
          </a:p>
          <a:p>
            <a:pPr algn="just">
              <a:lnSpc>
                <a:spcPct val="15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algn="just">
              <a:lnSpc>
                <a:spcPct val="150000"/>
              </a:lnSpc>
            </a:pPr>
            <a:r>
              <a:rPr lang="es-MX" sz="2000" dirty="0">
                <a:effectLst/>
                <a:latin typeface="Garamond" panose="02020404030301010803" pitchFamily="18" charset="0"/>
                <a:ea typeface="Calibri" panose="020F0502020204030204" pitchFamily="34" charset="0"/>
                <a:cs typeface="Times New Roman" panose="02020603050405020304" pitchFamily="18" charset="0"/>
              </a:rPr>
              <a:t>Esto implica ser un referente de un entorno de licitación justo y competitivo, donde tanto compradores como proveedores puedan interactuar de manera efectiva y beneficiosa. </a:t>
            </a:r>
          </a:p>
          <a:p>
            <a:pPr algn="just">
              <a:lnSpc>
                <a:spcPct val="15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6935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6A70F-1813-BDB6-2AAF-112909EB1A95}"/>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32C85E5C-560A-27AF-496C-AA841E698C59}"/>
              </a:ext>
            </a:extLst>
          </p:cNvPr>
          <p:cNvSpPr txBox="1"/>
          <p:nvPr/>
        </p:nvSpPr>
        <p:spPr>
          <a:xfrm>
            <a:off x="894080" y="843280"/>
            <a:ext cx="30683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PORTAFOLIO</a:t>
            </a:r>
          </a:p>
        </p:txBody>
      </p:sp>
      <p:sp>
        <p:nvSpPr>
          <p:cNvPr id="3" name="CuadroTexto 2">
            <a:extLst>
              <a:ext uri="{FF2B5EF4-FFF2-40B4-BE49-F238E27FC236}">
                <a16:creationId xmlns:a16="http://schemas.microsoft.com/office/drawing/2014/main" id="{C556EF62-591B-6B4D-A74B-CE4B4EE2F315}"/>
              </a:ext>
            </a:extLst>
          </p:cNvPr>
          <p:cNvSpPr txBox="1"/>
          <p:nvPr/>
        </p:nvSpPr>
        <p:spPr>
          <a:xfrm>
            <a:off x="894080" y="1397278"/>
            <a:ext cx="10403840" cy="4627101"/>
          </a:xfrm>
          <a:prstGeom prst="rect">
            <a:avLst/>
          </a:prstGeom>
          <a:noFill/>
        </p:spPr>
        <p:txBody>
          <a:bodyPr wrap="square" rtlCol="0">
            <a:spAutoFit/>
          </a:bodyPr>
          <a:lstStyle/>
          <a:p>
            <a:pPr algn="just"/>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algn="just"/>
            <a:r>
              <a:rPr lang="es-MX" sz="2000" dirty="0">
                <a:effectLst/>
                <a:latin typeface="Garamond" panose="02020404030301010803" pitchFamily="18" charset="0"/>
                <a:ea typeface="Calibri" panose="020F0502020204030204" pitchFamily="34" charset="0"/>
                <a:cs typeface="Times New Roman" panose="02020603050405020304" pitchFamily="18" charset="0"/>
              </a:rPr>
              <a:t>Sistemas Audiovisuales</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Pantallas interactivas, videoconferencia</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Video Wall y pantallas led</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Audio y video profesional (Auditorios, emisoras, teatros, estudio de TV)</a:t>
            </a:r>
          </a:p>
          <a:p>
            <a:pPr algn="just"/>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algn="just"/>
            <a:r>
              <a:rPr lang="es-MX" sz="2000" dirty="0">
                <a:effectLst/>
                <a:latin typeface="Garamond" panose="02020404030301010803" pitchFamily="18" charset="0"/>
                <a:ea typeface="Calibri" panose="020F0502020204030204" pitchFamily="34" charset="0"/>
                <a:cs typeface="Times New Roman" panose="02020603050405020304" pitchFamily="18" charset="0"/>
              </a:rPr>
              <a:t>Educación:</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Aulas de bilingüismo, aulas interactivas</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Dotación Pedagógica, lúdica, mobiliario, literatura, cultural y Didáctica</a:t>
            </a:r>
          </a:p>
          <a:p>
            <a:pPr algn="just"/>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algn="just"/>
            <a:r>
              <a:rPr lang="es-MX" sz="2000" dirty="0">
                <a:effectLst/>
                <a:latin typeface="Garamond" panose="02020404030301010803" pitchFamily="18" charset="0"/>
                <a:ea typeface="Calibri" panose="020F0502020204030204" pitchFamily="34" charset="0"/>
                <a:cs typeface="Times New Roman" panose="02020603050405020304" pitchFamily="18" charset="0"/>
              </a:rPr>
              <a:t>Tecnología:</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Equipos de computo y periféricos</a:t>
            </a:r>
          </a:p>
          <a:p>
            <a:pPr marL="342900" indent="-342900" algn="just">
              <a:buFont typeface="Arial" panose="020B0604020202020204" pitchFamily="34" charset="0"/>
              <a:buChar char="•"/>
            </a:pPr>
            <a:r>
              <a:rPr lang="es-MX" sz="2000" dirty="0">
                <a:effectLst/>
                <a:latin typeface="Garamond" panose="02020404030301010803" pitchFamily="18" charset="0"/>
                <a:ea typeface="Calibri" panose="020F0502020204030204" pitchFamily="34" charset="0"/>
                <a:cs typeface="Times New Roman" panose="02020603050405020304" pitchFamily="18" charset="0"/>
              </a:rPr>
              <a:t>CCTV, control de acceso, atriles, kioscos</a:t>
            </a:r>
          </a:p>
          <a:p>
            <a:pPr algn="just">
              <a:lnSpc>
                <a:spcPct val="20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0687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DE2E5-3E06-766E-8FF1-EC9081F21BF3}"/>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EDC3D1C2-526B-7977-C025-5D12EF8F9C38}"/>
              </a:ext>
            </a:extLst>
          </p:cNvPr>
          <p:cNvSpPr txBox="1"/>
          <p:nvPr/>
        </p:nvSpPr>
        <p:spPr>
          <a:xfrm>
            <a:off x="894080" y="843280"/>
            <a:ext cx="52019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INFORMACIÓN CONTRACTUAL</a:t>
            </a:r>
          </a:p>
        </p:txBody>
      </p:sp>
      <p:sp>
        <p:nvSpPr>
          <p:cNvPr id="3" name="CuadroTexto 2">
            <a:extLst>
              <a:ext uri="{FF2B5EF4-FFF2-40B4-BE49-F238E27FC236}">
                <a16:creationId xmlns:a16="http://schemas.microsoft.com/office/drawing/2014/main" id="{3F544177-91AD-55DA-193D-EC93041ABC42}"/>
              </a:ext>
            </a:extLst>
          </p:cNvPr>
          <p:cNvSpPr txBox="1"/>
          <p:nvPr/>
        </p:nvSpPr>
        <p:spPr>
          <a:xfrm>
            <a:off x="894080" y="1397278"/>
            <a:ext cx="10403840" cy="4319324"/>
          </a:xfrm>
          <a:prstGeom prst="rect">
            <a:avLst/>
          </a:prstGeom>
          <a:noFill/>
        </p:spPr>
        <p:txBody>
          <a:bodyPr wrap="square" rtlCol="0">
            <a:spAutoFit/>
          </a:bodyPr>
          <a:lstStyle/>
          <a:p>
            <a:pPr algn="just">
              <a:lnSpc>
                <a:spcPct val="20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marL="0" lvl="0" indent="0" algn="just" rtl="0">
              <a:lnSpc>
                <a:spcPct val="200000"/>
              </a:lnSpc>
              <a:spcBef>
                <a:spcPts val="0"/>
              </a:spcBef>
              <a:spcAft>
                <a:spcPts val="0"/>
              </a:spcAft>
              <a:buNone/>
            </a:pPr>
            <a:r>
              <a:rPr lang="es-MX" sz="2000" dirty="0">
                <a:solidFill>
                  <a:schemeClr val="dk1"/>
                </a:solidFill>
                <a:latin typeface="Garamond" panose="02020404030301010803" pitchFamily="18" charset="0"/>
                <a:ea typeface="Lexend Deca"/>
                <a:cs typeface="Lexend Deca"/>
                <a:sym typeface="Lexend Deca"/>
              </a:rPr>
              <a:t>CONTRATO DE COMPRAVENTA 837-2024</a:t>
            </a:r>
          </a:p>
          <a:p>
            <a:pPr marL="0" lvl="0" indent="0" algn="just" rtl="0">
              <a:lnSpc>
                <a:spcPct val="200000"/>
              </a:lnSpc>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OBJETO:</a:t>
            </a:r>
            <a:r>
              <a:rPr lang="es-MX" sz="2000" dirty="0">
                <a:solidFill>
                  <a:schemeClr val="dk1"/>
                </a:solidFill>
                <a:latin typeface="Garamond" panose="02020404030301010803" pitchFamily="18" charset="0"/>
                <a:ea typeface="Lexend Deca"/>
                <a:cs typeface="Lexend Deca"/>
                <a:sym typeface="Lexend Deca"/>
              </a:rPr>
              <a:t> ADQUIRIR A TÍTULO DE COMPRAVENTA LOS ELEMENTOS REQUERIDOS PARA EL DESARROLLO Y COMPLEMENTO DE LAS ACCIONES ENMARCADAS EN LA DOTACIÓN DE SEDES CULTURALES PÚBLICAS DE LA LOCALIDAD DE PUENTE ARANDA</a:t>
            </a:r>
          </a:p>
          <a:p>
            <a:pPr algn="just">
              <a:lnSpc>
                <a:spcPct val="20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653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28D27-DA9E-6FAB-6BE7-5A4F47F43C95}"/>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A3C3B835-B5AA-DF4D-E3C1-DCFFDBD4D38B}"/>
              </a:ext>
            </a:extLst>
          </p:cNvPr>
          <p:cNvSpPr txBox="1"/>
          <p:nvPr/>
        </p:nvSpPr>
        <p:spPr>
          <a:xfrm>
            <a:off x="894080" y="683623"/>
            <a:ext cx="52019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INFORMACIÓN CONTRACTUAL</a:t>
            </a:r>
          </a:p>
        </p:txBody>
      </p:sp>
      <p:sp>
        <p:nvSpPr>
          <p:cNvPr id="3" name="CuadroTexto 2">
            <a:extLst>
              <a:ext uri="{FF2B5EF4-FFF2-40B4-BE49-F238E27FC236}">
                <a16:creationId xmlns:a16="http://schemas.microsoft.com/office/drawing/2014/main" id="{50AA5E6D-BFEB-A99C-E629-A1CD06443F25}"/>
              </a:ext>
            </a:extLst>
          </p:cNvPr>
          <p:cNvSpPr txBox="1"/>
          <p:nvPr/>
        </p:nvSpPr>
        <p:spPr>
          <a:xfrm>
            <a:off x="894080" y="1397278"/>
            <a:ext cx="10403840" cy="5550430"/>
          </a:xfrm>
          <a:prstGeom prst="rect">
            <a:avLst/>
          </a:prstGeom>
          <a:noFill/>
        </p:spPr>
        <p:txBody>
          <a:bodyPr wrap="square" rtlCol="0">
            <a:spAutoFit/>
          </a:bodyPr>
          <a:lstStyle/>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CONTRATANTE</a:t>
            </a:r>
            <a:r>
              <a:rPr lang="es-MX" sz="2000" dirty="0">
                <a:solidFill>
                  <a:schemeClr val="dk1"/>
                </a:solidFill>
                <a:latin typeface="Garamond" panose="02020404030301010803" pitchFamily="18" charset="0"/>
                <a:ea typeface="Lexend Deca"/>
                <a:cs typeface="Lexend Deca"/>
                <a:sym typeface="Lexend Deca"/>
              </a:rPr>
              <a:t>:		Fondo de Desarrollo Local de Puente Aranda</a:t>
            </a:r>
          </a:p>
          <a:p>
            <a:pPr marL="0" lvl="0" indent="0" algn="just" rtl="0">
              <a:spcBef>
                <a:spcPts val="0"/>
              </a:spcBef>
              <a:spcAft>
                <a:spcPts val="0"/>
              </a:spcAft>
              <a:buNone/>
            </a:pPr>
            <a:r>
              <a:rPr lang="es-MX" sz="2000" dirty="0">
                <a:solidFill>
                  <a:schemeClr val="dk1"/>
                </a:solidFill>
                <a:latin typeface="Garamond" panose="02020404030301010803" pitchFamily="18" charset="0"/>
                <a:ea typeface="Lexend Deca"/>
                <a:cs typeface="Lexend Deca"/>
                <a:sym typeface="Lexend Deca"/>
              </a:rPr>
              <a:t>				Alcaldía Local de Puente Aranda</a:t>
            </a:r>
          </a:p>
          <a:p>
            <a:pPr marL="0" lvl="0" indent="0" algn="just" rtl="0">
              <a:spcBef>
                <a:spcPts val="0"/>
              </a:spcBef>
              <a:spcAft>
                <a:spcPts val="0"/>
              </a:spcAft>
              <a:buNone/>
            </a:pPr>
            <a:endParaRPr lang="es-MX" sz="2000" dirty="0">
              <a:solidFill>
                <a:schemeClr val="dk1"/>
              </a:solidFill>
              <a:latin typeface="Garamond" panose="02020404030301010803" pitchFamily="18" charset="0"/>
              <a:ea typeface="Lexend Deca"/>
              <a:cs typeface="Lexend Deca"/>
              <a:sym typeface="Lexend Deca"/>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CONTRATISTA</a:t>
            </a:r>
            <a:r>
              <a:rPr lang="es-MX" sz="2000" dirty="0">
                <a:solidFill>
                  <a:schemeClr val="dk1"/>
                </a:solidFill>
                <a:latin typeface="Garamond" panose="02020404030301010803" pitchFamily="18" charset="0"/>
                <a:ea typeface="Lexend Deca"/>
                <a:cs typeface="Lexend Deca"/>
                <a:sym typeface="Lexend Deca"/>
              </a:rPr>
              <a:t>:		AXXION SAS</a:t>
            </a:r>
          </a:p>
          <a:p>
            <a:pPr marL="0" lvl="0" indent="0" algn="just" rtl="0">
              <a:spcBef>
                <a:spcPts val="0"/>
              </a:spcBef>
              <a:spcAft>
                <a:spcPts val="0"/>
              </a:spcAft>
              <a:buNone/>
            </a:pPr>
            <a:endParaRPr lang="es-MX" sz="2000" dirty="0">
              <a:solidFill>
                <a:schemeClr val="dk1"/>
              </a:solidFill>
              <a:latin typeface="Garamond" panose="02020404030301010803" pitchFamily="18" charset="0"/>
              <a:ea typeface="Lexend Deca"/>
              <a:cs typeface="Lexend Deca"/>
              <a:sym typeface="Lexend Deca"/>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FECHA DE INICIO</a:t>
            </a:r>
            <a:r>
              <a:rPr lang="es-MX" sz="2000" dirty="0">
                <a:solidFill>
                  <a:schemeClr val="dk1"/>
                </a:solidFill>
                <a:latin typeface="Garamond" panose="02020404030301010803" pitchFamily="18" charset="0"/>
                <a:ea typeface="Lexend Deca"/>
                <a:cs typeface="Lexend Deca"/>
                <a:sym typeface="Lexend Deca"/>
              </a:rPr>
              <a:t>:		09 de Enero de 2025</a:t>
            </a:r>
          </a:p>
          <a:p>
            <a:pPr marL="0" lvl="0" indent="0" algn="just" rtl="0">
              <a:spcBef>
                <a:spcPts val="0"/>
              </a:spcBef>
              <a:spcAft>
                <a:spcPts val="0"/>
              </a:spcAft>
              <a:buNone/>
            </a:pPr>
            <a:endParaRPr lang="es-MX" sz="2000" dirty="0">
              <a:solidFill>
                <a:schemeClr val="dk1"/>
              </a:solidFill>
              <a:latin typeface="Garamond" panose="02020404030301010803" pitchFamily="18" charset="0"/>
              <a:ea typeface="Lexend Deca"/>
              <a:cs typeface="Lexend Deca"/>
              <a:sym typeface="Lexend Deca"/>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PLAZO DE EJECUCIÓN</a:t>
            </a:r>
            <a:r>
              <a:rPr lang="es-MX" sz="2000" dirty="0">
                <a:solidFill>
                  <a:schemeClr val="dk1"/>
                </a:solidFill>
                <a:latin typeface="Garamond" panose="02020404030301010803" pitchFamily="18" charset="0"/>
                <a:ea typeface="Lexend Deca"/>
                <a:cs typeface="Lexend Deca"/>
                <a:sym typeface="Lexend Deca"/>
              </a:rPr>
              <a:t>: 	Tres (3) meses contados a partir de que se suscriba el acta de 					inicio.</a:t>
            </a:r>
          </a:p>
          <a:p>
            <a:pPr marL="0" lvl="0" indent="0" algn="just" rtl="0">
              <a:spcBef>
                <a:spcPts val="0"/>
              </a:spcBef>
              <a:spcAft>
                <a:spcPts val="0"/>
              </a:spcAft>
              <a:buNone/>
            </a:pPr>
            <a:endParaRPr lang="es-MX" sz="2000" dirty="0">
              <a:solidFill>
                <a:schemeClr val="dk1"/>
              </a:solidFill>
              <a:latin typeface="Garamond" panose="02020404030301010803" pitchFamily="18" charset="0"/>
              <a:ea typeface="Lexend Deca"/>
              <a:cs typeface="Lexend Deca"/>
              <a:sym typeface="Lexend Deca"/>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VALOR DEL CONTRATO</a:t>
            </a:r>
            <a:r>
              <a:rPr lang="es-MX" sz="2000" dirty="0">
                <a:solidFill>
                  <a:schemeClr val="dk1"/>
                </a:solidFill>
                <a:latin typeface="Garamond" panose="02020404030301010803" pitchFamily="18" charset="0"/>
                <a:ea typeface="Lexend Deca"/>
                <a:cs typeface="Lexend Deca"/>
                <a:sym typeface="Lexend Deca"/>
              </a:rPr>
              <a:t>:	$189.120.000</a:t>
            </a:r>
          </a:p>
          <a:p>
            <a:pPr marL="0" lvl="0" indent="0" algn="just" rtl="0">
              <a:spcBef>
                <a:spcPts val="0"/>
              </a:spcBef>
              <a:spcAft>
                <a:spcPts val="0"/>
              </a:spcAft>
              <a:buNone/>
            </a:pPr>
            <a:endParaRPr lang="es-MX" sz="2000" dirty="0">
              <a:solidFill>
                <a:schemeClr val="dk1"/>
              </a:solidFill>
              <a:latin typeface="Garamond" panose="02020404030301010803" pitchFamily="18" charset="0"/>
              <a:ea typeface="Lexend Deca"/>
              <a:cs typeface="Lexend Deca"/>
              <a:sym typeface="Lexend Deca"/>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VALOR ASIGNADO:		</a:t>
            </a:r>
            <a:r>
              <a:rPr lang="es-MX" sz="2000" dirty="0">
                <a:solidFill>
                  <a:schemeClr val="dk1"/>
                </a:solidFill>
                <a:latin typeface="Garamond" panose="02020404030301010803" pitchFamily="18" charset="0"/>
                <a:ea typeface="Lexend Deca"/>
                <a:cs typeface="Lexend Deca"/>
                <a:sym typeface="Lexend Deca"/>
              </a:rPr>
              <a:t>$ 91.913.897</a:t>
            </a:r>
          </a:p>
          <a:p>
            <a:pPr marL="0" lvl="0" indent="0" algn="just" rtl="0">
              <a:spcBef>
                <a:spcPts val="0"/>
              </a:spcBef>
              <a:spcAft>
                <a:spcPts val="0"/>
              </a:spcAft>
              <a:buNone/>
            </a:pPr>
            <a:endParaRPr lang="es-MX" sz="2000" b="1" dirty="0">
              <a:solidFill>
                <a:schemeClr val="dk1"/>
              </a:solidFill>
              <a:latin typeface="Garamond" panose="02020404030301010803" pitchFamily="18" charset="0"/>
              <a:ea typeface="Lexend Deca"/>
              <a:cs typeface="Lexend Deca"/>
              <a:sym typeface="Lexend Deca"/>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EXCEDENTE A MONTO AGOTABLE:  </a:t>
            </a:r>
            <a:r>
              <a:rPr lang="es-MX" sz="2000" dirty="0">
                <a:solidFill>
                  <a:schemeClr val="dk1"/>
                </a:solidFill>
                <a:latin typeface="Garamond" panose="02020404030301010803" pitchFamily="18" charset="0"/>
                <a:ea typeface="Lexend Deca"/>
                <a:cs typeface="Lexend Deca"/>
                <a:sym typeface="Lexend Deca"/>
              </a:rPr>
              <a:t>$ 97.206.103</a:t>
            </a:r>
          </a:p>
          <a:p>
            <a:pPr marL="0" lvl="0" indent="0" algn="just" rtl="0">
              <a:spcBef>
                <a:spcPts val="0"/>
              </a:spcBef>
              <a:spcAft>
                <a:spcPts val="0"/>
              </a:spcAft>
              <a:buNone/>
            </a:pPr>
            <a:endParaRPr lang="es-MX" sz="2000" b="1" dirty="0">
              <a:solidFill>
                <a:schemeClr val="dk1"/>
              </a:solidFill>
              <a:latin typeface="Garamond" panose="02020404030301010803" pitchFamily="18" charset="0"/>
              <a:ea typeface="Lexend Deca"/>
              <a:cs typeface="Lexend Deca"/>
              <a:sym typeface="Lexend Deca"/>
            </a:endParaRPr>
          </a:p>
          <a:p>
            <a:pPr algn="just">
              <a:lnSpc>
                <a:spcPct val="20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27432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24A1D-EC4A-9956-8392-CAD17FA02874}"/>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3716FAF5-226B-465C-E4F1-C30820BC1F71}"/>
              </a:ext>
            </a:extLst>
          </p:cNvPr>
          <p:cNvSpPr txBox="1"/>
          <p:nvPr/>
        </p:nvSpPr>
        <p:spPr>
          <a:xfrm>
            <a:off x="894080" y="843280"/>
            <a:ext cx="5201920" cy="584775"/>
          </a:xfrm>
          <a:prstGeom prst="rect">
            <a:avLst/>
          </a:prstGeom>
          <a:noFill/>
        </p:spPr>
        <p:txBody>
          <a:bodyPr wrap="square" rtlCol="0">
            <a:spAutoFit/>
          </a:bodyPr>
          <a:lstStyle/>
          <a:p>
            <a:pPr marL="0" lvl="0" indent="0" algn="l" rtl="0">
              <a:spcBef>
                <a:spcPts val="0"/>
              </a:spcBef>
              <a:spcAft>
                <a:spcPts val="0"/>
              </a:spcAft>
              <a:buNone/>
            </a:pPr>
            <a:r>
              <a:rPr lang="es-MX" sz="3200" b="1" dirty="0">
                <a:solidFill>
                  <a:srgbClr val="CC0000"/>
                </a:solidFill>
                <a:latin typeface="Oswald"/>
                <a:ea typeface="Oswald"/>
                <a:cs typeface="Oswald"/>
                <a:sym typeface="Oswald"/>
              </a:rPr>
              <a:t>Generalidades</a:t>
            </a:r>
          </a:p>
        </p:txBody>
      </p:sp>
      <p:sp>
        <p:nvSpPr>
          <p:cNvPr id="3" name="CuadroTexto 2">
            <a:extLst>
              <a:ext uri="{FF2B5EF4-FFF2-40B4-BE49-F238E27FC236}">
                <a16:creationId xmlns:a16="http://schemas.microsoft.com/office/drawing/2014/main" id="{1AD36A99-0418-C000-3EEA-E92CF7720001}"/>
              </a:ext>
            </a:extLst>
          </p:cNvPr>
          <p:cNvSpPr txBox="1"/>
          <p:nvPr/>
        </p:nvSpPr>
        <p:spPr>
          <a:xfrm>
            <a:off x="894080" y="1397278"/>
            <a:ext cx="10403840" cy="5242654"/>
          </a:xfrm>
          <a:prstGeom prst="rect">
            <a:avLst/>
          </a:prstGeom>
          <a:noFill/>
        </p:spPr>
        <p:txBody>
          <a:bodyPr wrap="square" rtlCol="0">
            <a:spAutoFit/>
          </a:bodyPr>
          <a:lstStyle/>
          <a:p>
            <a:pPr algn="just"/>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a:p>
            <a:pPr marL="0" lvl="0" indent="0" algn="just" rtl="0">
              <a:spcBef>
                <a:spcPts val="0"/>
              </a:spcBef>
              <a:spcAft>
                <a:spcPts val="0"/>
              </a:spcAft>
              <a:buNone/>
            </a:pPr>
            <a:r>
              <a:rPr lang="es-MX" sz="2000" b="1" dirty="0">
                <a:solidFill>
                  <a:schemeClr val="dk1"/>
                </a:solidFill>
                <a:latin typeface="Garamond" panose="02020404030301010803" pitchFamily="18" charset="0"/>
                <a:ea typeface="Lexend Deca"/>
                <a:cs typeface="Lexend Deca"/>
                <a:sym typeface="Lexend Deca"/>
              </a:rPr>
              <a:t>Actividades realizadas y en curso:</a:t>
            </a:r>
          </a:p>
          <a:p>
            <a:pPr marL="0" lvl="0" indent="0" algn="just" rtl="0">
              <a:spcBef>
                <a:spcPts val="0"/>
              </a:spcBef>
              <a:spcAft>
                <a:spcPts val="0"/>
              </a:spcAft>
              <a:buNone/>
            </a:pPr>
            <a:endParaRPr lang="es-MX" sz="2000" b="1" dirty="0">
              <a:solidFill>
                <a:schemeClr val="dk1"/>
              </a:solidFill>
              <a:latin typeface="Garamond" panose="02020404030301010803" pitchFamily="18" charset="0"/>
              <a:ea typeface="Lexend Deca"/>
              <a:cs typeface="Lexend Deca"/>
              <a:sym typeface="Lexend Deca"/>
            </a:endParaRP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Reunión inicial de presentación</a:t>
            </a: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Compromisos (Obligaciones especificas)</a:t>
            </a: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Verificación de las sedes culturales</a:t>
            </a: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Cronograma de actividades</a:t>
            </a: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Protocolo de comunicación</a:t>
            </a: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Presentación de fichas técnicas</a:t>
            </a:r>
          </a:p>
          <a:p>
            <a:pPr marL="342900" lvl="0" indent="-342900" algn="just" rtl="0">
              <a:spcBef>
                <a:spcPts val="0"/>
              </a:spcBef>
              <a:spcAft>
                <a:spcPts val="0"/>
              </a:spcAf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Verificación y aprobación de las fichas técnicas </a:t>
            </a:r>
          </a:p>
          <a:p>
            <a:pPr marL="342900" indent="-342900" algn="jus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Compra y alistamiento de los bienes (Etapa en curso)</a:t>
            </a:r>
          </a:p>
          <a:p>
            <a:pPr marL="342900" indent="-342900" algn="jus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Verificación de equipos a monto agotable (Etapa en curso)</a:t>
            </a:r>
          </a:p>
          <a:p>
            <a:pPr marL="342900" indent="-342900" algn="jus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Ingreso de bienes al almacén</a:t>
            </a:r>
          </a:p>
          <a:p>
            <a:pPr marL="342900" indent="-342900" algn="jus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Entrega de los bienes</a:t>
            </a:r>
          </a:p>
          <a:p>
            <a:pPr marL="342900" indent="-342900" algn="just">
              <a:buFont typeface="Arial" panose="020B0604020202020204" pitchFamily="34" charset="0"/>
              <a:buChar char="•"/>
            </a:pPr>
            <a:r>
              <a:rPr lang="es-MX" sz="2000" dirty="0">
                <a:solidFill>
                  <a:schemeClr val="dk1"/>
                </a:solidFill>
                <a:latin typeface="Garamond" panose="02020404030301010803" pitchFamily="18" charset="0"/>
                <a:ea typeface="Lexend Deca"/>
                <a:cs typeface="Lexend Deca"/>
                <a:sym typeface="Lexend Deca"/>
              </a:rPr>
              <a:t>Proceso documental y cierre del contrato</a:t>
            </a:r>
          </a:p>
          <a:p>
            <a:pPr algn="just">
              <a:lnSpc>
                <a:spcPct val="200000"/>
              </a:lnSpc>
            </a:pPr>
            <a:endParaRPr lang="es-MX" sz="2000" dirty="0">
              <a:effectLst/>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741367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513</TotalTime>
  <Words>551</Words>
  <Application>Microsoft Office PowerPoint</Application>
  <PresentationFormat>Panorámica</PresentationFormat>
  <Paragraphs>81</Paragraphs>
  <Slides>11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11</vt:i4>
      </vt:variant>
    </vt:vector>
  </HeadingPairs>
  <TitlesOfParts>
    <vt:vector size="16" baseType="lpstr">
      <vt:lpstr>Arial</vt:lpstr>
      <vt:lpstr>Calibri</vt:lpstr>
      <vt:lpstr>Garamond</vt:lpstr>
      <vt:lpstr>Oswald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Fadrian Cuadrado</cp:lastModifiedBy>
  <cp:revision>28</cp:revision>
  <dcterms:created xsi:type="dcterms:W3CDTF">2020-01-14T13:48:49Z</dcterms:created>
  <dcterms:modified xsi:type="dcterms:W3CDTF">2025-04-02T02:55:28Z</dcterms:modified>
</cp:coreProperties>
</file>