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Lst>
  <p:sldSz cy="6858000" cx="12192000"/>
  <p:notesSz cx="6858000" cy="9144000"/>
  <p:embeddedFontLst>
    <p:embeddedFont>
      <p:font typeface="Play"/>
      <p:regular r:id="rId55"/>
      <p:bold r:id="rId56"/>
    </p:embeddedFont>
    <p:embeddedFont>
      <p:font typeface="Raleway"/>
      <p:regular r:id="rId57"/>
      <p:bold r:id="rId58"/>
      <p:italic r:id="rId59"/>
      <p:boldItalic r:id="rId60"/>
    </p:embeddedFont>
    <p:embeddedFont>
      <p:font typeface="Raleway ExtraBold"/>
      <p:bold r:id="rId61"/>
      <p:boldItalic r:id="rId62"/>
    </p:embeddedFont>
    <p:embeddedFont>
      <p:font typeface="Roboto"/>
      <p:regular r:id="rId63"/>
      <p:bold r:id="rId64"/>
      <p:italic r:id="rId65"/>
      <p:boldItalic r:id="rId66"/>
    </p:embeddedFont>
    <p:embeddedFont>
      <p:font typeface="Montserrat Medium"/>
      <p:regular r:id="rId67"/>
      <p:bold r:id="rId68"/>
      <p:italic r:id="rId69"/>
      <p:boldItalic r:id="rId70"/>
    </p:embeddedFont>
    <p:embeddedFont>
      <p:font typeface="Raleway Black"/>
      <p:bold r:id="rId71"/>
      <p:boldItalic r:id="rId72"/>
    </p:embeddedFont>
    <p:embeddedFont>
      <p:font typeface="Candara"/>
      <p:regular r:id="rId73"/>
      <p:bold r:id="rId74"/>
      <p:italic r:id="rId75"/>
      <p:boldItalic r:id="rId76"/>
    </p:embeddedFont>
    <p:embeddedFont>
      <p:font typeface="Raleway Medium"/>
      <p:regular r:id="rId77"/>
      <p:bold r:id="rId78"/>
      <p:italic r:id="rId79"/>
      <p:boldItalic r:id="rId8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242">
          <p15:clr>
            <a:srgbClr val="747775"/>
          </p15:clr>
        </p15:guide>
      </p15:sldGuideLst>
    </p:ext>
    <p:ext uri="GoogleSlidesCustomDataVersion2">
      <go:slidesCustomData xmlns:go="http://customooxmlschemas.google.com/" r:id="rId81" roundtripDataSignature="AMtx7mhod42GlPyM2cOkf/cA7A40c2p5/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MARIA ALEJANDRA CHARRY VASQUEZ"/>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F25EE8A-3B1B-40E6-B6AB-FA0BABC421A8}">
  <a:tblStyle styleId="{EF25EE8A-3B1B-40E6-B6AB-FA0BABC421A8}"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42"/>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80" Type="http://schemas.openxmlformats.org/officeDocument/2006/relationships/font" Target="fonts/RalewayMedium-boldItalic.fntdata"/><Relationship Id="rId81" Type="http://customschemas.google.com/relationships/presentationmetadata" Target="meta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font" Target="fonts/Candara-regular.fntdata"/><Relationship Id="rId72" Type="http://schemas.openxmlformats.org/officeDocument/2006/relationships/font" Target="fonts/RalewayBlack-boldItalic.fntdata"/><Relationship Id="rId31" Type="http://schemas.openxmlformats.org/officeDocument/2006/relationships/slide" Target="slides/slide24.xml"/><Relationship Id="rId75" Type="http://schemas.openxmlformats.org/officeDocument/2006/relationships/font" Target="fonts/Candara-italic.fntdata"/><Relationship Id="rId30" Type="http://schemas.openxmlformats.org/officeDocument/2006/relationships/slide" Target="slides/slide23.xml"/><Relationship Id="rId74" Type="http://schemas.openxmlformats.org/officeDocument/2006/relationships/font" Target="fonts/Candara-bold.fntdata"/><Relationship Id="rId33" Type="http://schemas.openxmlformats.org/officeDocument/2006/relationships/slide" Target="slides/slide26.xml"/><Relationship Id="rId77" Type="http://schemas.openxmlformats.org/officeDocument/2006/relationships/font" Target="fonts/RalewayMedium-regular.fntdata"/><Relationship Id="rId32" Type="http://schemas.openxmlformats.org/officeDocument/2006/relationships/slide" Target="slides/slide25.xml"/><Relationship Id="rId76" Type="http://schemas.openxmlformats.org/officeDocument/2006/relationships/font" Target="fonts/Candara-boldItalic.fntdata"/><Relationship Id="rId35" Type="http://schemas.openxmlformats.org/officeDocument/2006/relationships/slide" Target="slides/slide28.xml"/><Relationship Id="rId79" Type="http://schemas.openxmlformats.org/officeDocument/2006/relationships/font" Target="fonts/RalewayMedium-italic.fntdata"/><Relationship Id="rId34" Type="http://schemas.openxmlformats.org/officeDocument/2006/relationships/slide" Target="slides/slide27.xml"/><Relationship Id="rId78" Type="http://schemas.openxmlformats.org/officeDocument/2006/relationships/font" Target="fonts/RalewayMedium-bold.fntdata"/><Relationship Id="rId71" Type="http://schemas.openxmlformats.org/officeDocument/2006/relationships/font" Target="fonts/RalewayBlack-bold.fntdata"/><Relationship Id="rId70" Type="http://schemas.openxmlformats.org/officeDocument/2006/relationships/font" Target="fonts/MontserratMedium-boldItalic.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font" Target="fonts/RalewayExtraBold-boldItalic.fntdata"/><Relationship Id="rId61" Type="http://schemas.openxmlformats.org/officeDocument/2006/relationships/font" Target="fonts/RalewayExtraBold-bold.fntdata"/><Relationship Id="rId20" Type="http://schemas.openxmlformats.org/officeDocument/2006/relationships/slide" Target="slides/slide13.xml"/><Relationship Id="rId64" Type="http://schemas.openxmlformats.org/officeDocument/2006/relationships/font" Target="fonts/Roboto-bold.fntdata"/><Relationship Id="rId63" Type="http://schemas.openxmlformats.org/officeDocument/2006/relationships/font" Target="fonts/Roboto-regular.fntdata"/><Relationship Id="rId22" Type="http://schemas.openxmlformats.org/officeDocument/2006/relationships/slide" Target="slides/slide15.xml"/><Relationship Id="rId66" Type="http://schemas.openxmlformats.org/officeDocument/2006/relationships/font" Target="fonts/Roboto-boldItalic.fntdata"/><Relationship Id="rId21" Type="http://schemas.openxmlformats.org/officeDocument/2006/relationships/slide" Target="slides/slide14.xml"/><Relationship Id="rId65" Type="http://schemas.openxmlformats.org/officeDocument/2006/relationships/font" Target="fonts/Roboto-italic.fntdata"/><Relationship Id="rId24" Type="http://schemas.openxmlformats.org/officeDocument/2006/relationships/slide" Target="slides/slide17.xml"/><Relationship Id="rId68" Type="http://schemas.openxmlformats.org/officeDocument/2006/relationships/font" Target="fonts/MontserratMedium-bold.fntdata"/><Relationship Id="rId23" Type="http://schemas.openxmlformats.org/officeDocument/2006/relationships/slide" Target="slides/slide16.xml"/><Relationship Id="rId67" Type="http://schemas.openxmlformats.org/officeDocument/2006/relationships/font" Target="fonts/MontserratMedium-regular.fntdata"/><Relationship Id="rId60" Type="http://schemas.openxmlformats.org/officeDocument/2006/relationships/font" Target="fonts/Raleway-boldItalic.fntdata"/><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MontserratMedium-italic.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font" Target="fonts/Play-regular.fntdata"/><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font" Target="fonts/Raleway-regular.fntdata"/><Relationship Id="rId12" Type="http://schemas.openxmlformats.org/officeDocument/2006/relationships/slide" Target="slides/slide5.xml"/><Relationship Id="rId56" Type="http://schemas.openxmlformats.org/officeDocument/2006/relationships/font" Target="fonts/Play-bold.fntdata"/><Relationship Id="rId15" Type="http://schemas.openxmlformats.org/officeDocument/2006/relationships/slide" Target="slides/slide8.xml"/><Relationship Id="rId59" Type="http://schemas.openxmlformats.org/officeDocument/2006/relationships/font" Target="fonts/Raleway-italic.fntdata"/><Relationship Id="rId14" Type="http://schemas.openxmlformats.org/officeDocument/2006/relationships/slide" Target="slides/slide7.xml"/><Relationship Id="rId58" Type="http://schemas.openxmlformats.org/officeDocument/2006/relationships/font" Target="fonts/Raleway-bold.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6-03-26T01:16:30.280">
    <p:pos x="323" y="2700"/>
    <p:text>La dependencia solicita que se reporte de manera anual</p:text>
    <p:extLst>
      <p:ext uri="{C676402C-5697-4E1C-873F-D02D1690AC5C}">
        <p15:threadingInfo timeZoneBias="0"/>
      </p:ext>
      <p:ext uri="http://customooxmlschemas.google.com/">
        <go:slidesCustomData xmlns:go="http://customooxmlschemas.google.com/" commentPostId="AAAB2f0nH0M"/>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06f169b425_1_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g306f169b425_1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9630c0eecf_8_11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0" name="Google Shape;260;g39630c0eecf_8_11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Esta administración tiene un compromiso claro: </a:t>
            </a:r>
            <a:r>
              <a:rPr b="1" lang="en-US" sz="1100">
                <a:latin typeface="Candara"/>
                <a:ea typeface="Candara"/>
                <a:cs typeface="Candara"/>
                <a:sym typeface="Candara"/>
              </a:rPr>
              <a:t>preparar a Bogotá para el cambio climático y mejorar la calidad de vida de sus habitantes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Para lograrlo, hemos estructurado una </a:t>
            </a:r>
            <a:r>
              <a:rPr b="1" lang="en-US" sz="1100">
                <a:latin typeface="Candara"/>
                <a:ea typeface="Candara"/>
                <a:cs typeface="Candara"/>
                <a:sym typeface="Candara"/>
              </a:rPr>
              <a:t>estrategia ambiental integral</a:t>
            </a:r>
            <a:r>
              <a:rPr lang="en-US" sz="1100">
                <a:latin typeface="Candara"/>
                <a:ea typeface="Candara"/>
                <a:cs typeface="Candara"/>
                <a:sym typeface="Candara"/>
              </a:rPr>
              <a:t> organizada en </a:t>
            </a:r>
            <a:r>
              <a:rPr b="1" lang="en-US" sz="1100">
                <a:latin typeface="Candara"/>
                <a:ea typeface="Candara"/>
                <a:cs typeface="Candara"/>
                <a:sym typeface="Candara"/>
              </a:rPr>
              <a:t>cuatro grandes objetivos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gestión de la Estructura Ecológica Principal</a:t>
            </a:r>
            <a:r>
              <a:rPr lang="en-US" sz="1100">
                <a:latin typeface="Candara"/>
                <a:ea typeface="Candara"/>
                <a:cs typeface="Candara"/>
                <a:sym typeface="Candara"/>
              </a:rPr>
              <a:t>, como base de la sostenibilidad del territorio, garantizando la conectividad ecológica y la provisión de servicios ambientales</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Intervención integral en los Cerros Orientales</a:t>
            </a:r>
            <a:r>
              <a:rPr lang="en-US" sz="1100">
                <a:latin typeface="Candara"/>
                <a:ea typeface="Candara"/>
                <a:cs typeface="Candara"/>
                <a:sym typeface="Candara"/>
              </a:rPr>
              <a:t>, mediante la restauración y conservación de este ecosistema estratégico que funciona como un pulmón de la ciudad.</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calidad ambiental</a:t>
            </a:r>
            <a:r>
              <a:rPr lang="en-US" sz="1100">
                <a:latin typeface="Candara"/>
                <a:ea typeface="Candara"/>
                <a:cs typeface="Candara"/>
                <a:sym typeface="Candara"/>
              </a:rPr>
              <a:t>, reduciendo la contaminación del aire, del agua y del suelo, con acciones focalizadas en el suroccidente de la ciudad y procesos de renaturalización urbana.</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Fortalecer la gestión integral del agua</a:t>
            </a:r>
            <a:r>
              <a:rPr lang="en-US" sz="1100">
                <a:latin typeface="Candara"/>
                <a:ea typeface="Candara"/>
                <a:cs typeface="Candara"/>
                <a:sym typeface="Candara"/>
              </a:rPr>
              <a:t>, a través del uso eficiente, la conservación de fuentes hídricas y la protección de ecosistemas estratégicos.</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highlight>
                  <a:schemeClr val="accent2"/>
                </a:highlight>
                <a:latin typeface="Candara"/>
                <a:ea typeface="Candara"/>
                <a:cs typeface="Candara"/>
                <a:sym typeface="Candara"/>
              </a:rPr>
              <a:t>A estos cuatro ejes se suma un </a:t>
            </a:r>
            <a:r>
              <a:rPr b="1" lang="en-US" sz="1100">
                <a:highlight>
                  <a:schemeClr val="accent2"/>
                </a:highlight>
                <a:latin typeface="Candara"/>
                <a:ea typeface="Candara"/>
                <a:cs typeface="Candara"/>
                <a:sym typeface="Candara"/>
              </a:rPr>
              <a:t>complemento esencial</a:t>
            </a:r>
            <a:r>
              <a:rPr lang="en-US" sz="1100">
                <a:highlight>
                  <a:schemeClr val="accent2"/>
                </a:highlight>
                <a:latin typeface="Candara"/>
                <a:ea typeface="Candara"/>
                <a:cs typeface="Candara"/>
                <a:sym typeface="Candara"/>
              </a:rPr>
              <a:t>: el </a:t>
            </a:r>
            <a:r>
              <a:rPr b="1" lang="en-US" sz="1100">
                <a:highlight>
                  <a:schemeClr val="accent2"/>
                </a:highlight>
                <a:latin typeface="Candara"/>
                <a:ea typeface="Candara"/>
                <a:cs typeface="Candara"/>
                <a:sym typeface="Candara"/>
              </a:rPr>
              <a:t>fortalecimiento de la autoridad ambiental</a:t>
            </a:r>
            <a:r>
              <a:rPr lang="en-US" sz="1100">
                <a:highlight>
                  <a:schemeClr val="accent2"/>
                </a:highlight>
                <a:latin typeface="Candara"/>
                <a:ea typeface="Candara"/>
                <a:cs typeface="Candara"/>
                <a:sym typeface="Candara"/>
              </a:rPr>
              <a:t>, que asegura la evaluación, el control y el seguimiento al deterioro de la calidad ambiental, garantizando el cumplimiento de la normativa, la prevención de impactos y la protección de la salud y el bienestar de la población.</a:t>
            </a:r>
            <a:endParaRPr sz="1100">
              <a:highlight>
                <a:schemeClr val="accent2"/>
              </a:highlight>
              <a:latin typeface="Candara"/>
              <a:ea typeface="Candara"/>
              <a:cs typeface="Candara"/>
              <a:sym typeface="Candara"/>
            </a:endParaRPr>
          </a:p>
          <a:p>
            <a:pPr indent="0" lvl="0" marL="0" rtl="0" algn="l">
              <a:lnSpc>
                <a:spcPct val="100000"/>
              </a:lnSpc>
              <a:spcBef>
                <a:spcPts val="0"/>
              </a:spcBef>
              <a:spcAft>
                <a:spcPts val="0"/>
              </a:spcAft>
              <a:buClr>
                <a:schemeClr val="dk1"/>
              </a:buClr>
              <a:buSzPts val="1400"/>
              <a:buFont typeface="Arial"/>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3ce9351f72f_0_2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 name="Google Shape;308;g3ce9351f72f_0_2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1000">
                <a:solidFill>
                  <a:schemeClr val="dk1"/>
                </a:solidFill>
                <a:highlight>
                  <a:srgbClr val="B6D7A8"/>
                </a:highlight>
                <a:latin typeface="Candara"/>
                <a:ea typeface="Candara"/>
                <a:cs typeface="Candara"/>
                <a:sym typeface="Candara"/>
              </a:rPr>
              <a:t>Número de hectáreas en procesos de restauración ecológica</a:t>
            </a:r>
            <a:endParaRPr b="1" sz="1000">
              <a:solidFill>
                <a:schemeClr val="dk1"/>
              </a:solidFill>
              <a:highlight>
                <a:srgbClr val="B6D7A8"/>
              </a:highlight>
              <a:latin typeface="Candara"/>
              <a:ea typeface="Candara"/>
              <a:cs typeface="Candara"/>
              <a:sym typeface="Candara"/>
            </a:endParaRPr>
          </a:p>
          <a:p>
            <a:pPr indent="-292100" lvl="0" marL="457200" rtl="0" algn="l">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 </a:t>
            </a:r>
            <a:r>
              <a:rPr b="1" lang="en-US" sz="1000">
                <a:solidFill>
                  <a:schemeClr val="dk1"/>
                </a:solidFill>
                <a:highlight>
                  <a:srgbClr val="FFE599"/>
                </a:highlight>
                <a:latin typeface="Candara"/>
                <a:ea typeface="Candara"/>
                <a:cs typeface="Candara"/>
                <a:sym typeface="Candara"/>
              </a:rPr>
              <a:t>2024</a:t>
            </a:r>
            <a:r>
              <a:rPr b="1" lang="en-US" sz="1000">
                <a:solidFill>
                  <a:schemeClr val="dk1"/>
                </a:solidFill>
                <a:latin typeface="Candara"/>
                <a:ea typeface="Candara"/>
                <a:cs typeface="Candara"/>
                <a:sym typeface="Candara"/>
              </a:rPr>
              <a:t> </a:t>
            </a:r>
            <a:r>
              <a:rPr lang="en-US" sz="1000">
                <a:solidFill>
                  <a:schemeClr val="dk1"/>
                </a:solidFill>
                <a:latin typeface="Candara"/>
                <a:ea typeface="Candara"/>
                <a:cs typeface="Candara"/>
                <a:sym typeface="Candara"/>
              </a:rPr>
              <a:t>se realizaron procesos de restauración en 903,1 ha de las 812,06 ha programadas.</a:t>
            </a:r>
            <a:endParaRPr sz="1000">
              <a:solidFill>
                <a:schemeClr val="dk1"/>
              </a:solidFill>
              <a:latin typeface="Candara"/>
              <a:ea typeface="Candara"/>
              <a:cs typeface="Candara"/>
              <a:sym typeface="Candara"/>
            </a:endParaRPr>
          </a:p>
          <a:p>
            <a:pPr indent="-292100" lvl="1" marL="914400" rtl="0" algn="l">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Siembra nueva: 212,1 ha (118,78 ha en Cerros Orientales y 93,28 en AIA).</a:t>
            </a:r>
            <a:endParaRPr sz="1000">
              <a:solidFill>
                <a:schemeClr val="dk1"/>
              </a:solidFill>
              <a:latin typeface="Candara"/>
              <a:ea typeface="Candara"/>
              <a:cs typeface="Candara"/>
              <a:sym typeface="Candara"/>
            </a:endParaRPr>
          </a:p>
          <a:p>
            <a:pPr indent="-292100" lvl="1" marL="914400" rtl="0" algn="l">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Mantenimiento: 691 ha </a:t>
            </a:r>
            <a:r>
              <a:rPr lang="en-US" sz="1000">
                <a:solidFill>
                  <a:schemeClr val="dk1"/>
                </a:solidFill>
                <a:latin typeface="Candara"/>
                <a:ea typeface="Candara"/>
                <a:cs typeface="Candara"/>
                <a:sym typeface="Candara"/>
              </a:rPr>
              <a:t>(370,87 ha en Cerros Orientales y 320,2 en AIA).</a:t>
            </a:r>
            <a:endParaRPr sz="1000">
              <a:solidFill>
                <a:schemeClr val="dk1"/>
              </a:solidFill>
              <a:latin typeface="Candara"/>
              <a:ea typeface="Candara"/>
              <a:cs typeface="Candara"/>
              <a:sym typeface="Candara"/>
            </a:endParaRPr>
          </a:p>
          <a:p>
            <a:pPr indent="-292100" lvl="0" marL="457200" rtl="0" algn="l">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 </a:t>
            </a:r>
            <a:r>
              <a:rPr b="1" lang="en-US" sz="1000">
                <a:solidFill>
                  <a:schemeClr val="dk1"/>
                </a:solidFill>
                <a:highlight>
                  <a:srgbClr val="FFE599"/>
                </a:highlight>
                <a:latin typeface="Candara"/>
                <a:ea typeface="Candara"/>
                <a:cs typeface="Candara"/>
                <a:sym typeface="Candara"/>
              </a:rPr>
              <a:t>2025</a:t>
            </a:r>
            <a:r>
              <a:rPr lang="en-US" sz="1000">
                <a:solidFill>
                  <a:schemeClr val="dk1"/>
                </a:solidFill>
                <a:latin typeface="Candara"/>
                <a:ea typeface="Candara"/>
                <a:cs typeface="Candara"/>
                <a:sym typeface="Candara"/>
              </a:rPr>
              <a:t> se realizaron proceso de restauración en 229,89 ha de las 846,32 ha programadas.</a:t>
            </a:r>
            <a:endParaRPr sz="1000">
              <a:solidFill>
                <a:schemeClr val="dk1"/>
              </a:solidFill>
              <a:latin typeface="Candara"/>
              <a:ea typeface="Candara"/>
              <a:cs typeface="Candara"/>
              <a:sym typeface="Candara"/>
            </a:endParaRPr>
          </a:p>
          <a:p>
            <a:pPr indent="-292100" lvl="1" marL="914400" rtl="0" algn="l">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Siembra nueva: 113,1 ha de las 246,32 ha programadas</a:t>
            </a:r>
            <a:r>
              <a:rPr lang="en-US" sz="1000">
                <a:solidFill>
                  <a:schemeClr val="dk1"/>
                </a:solidFill>
                <a:latin typeface="Candara"/>
                <a:ea typeface="Candara"/>
                <a:cs typeface="Candara"/>
                <a:sym typeface="Candara"/>
              </a:rPr>
              <a:t> (90,93 ha en Cerros Orientales y 22,15 en AIA).</a:t>
            </a:r>
            <a:endParaRPr sz="1000">
              <a:solidFill>
                <a:schemeClr val="dk1"/>
              </a:solidFill>
              <a:latin typeface="Candara"/>
              <a:ea typeface="Candara"/>
              <a:cs typeface="Candara"/>
              <a:sym typeface="Candara"/>
            </a:endParaRPr>
          </a:p>
          <a:p>
            <a:pPr indent="-292100" lvl="1" marL="914400" rtl="0" algn="l">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Mantenimiento: 116,8 ha de las 600 ha programadas </a:t>
            </a:r>
            <a:r>
              <a:rPr lang="en-US" sz="1000">
                <a:solidFill>
                  <a:schemeClr val="dk1"/>
                </a:solidFill>
                <a:latin typeface="Candara"/>
                <a:ea typeface="Candara"/>
                <a:cs typeface="Candara"/>
                <a:sym typeface="Candara"/>
              </a:rPr>
              <a:t>(22,81  ha en Cerros Orientales de las 370,87 ha iniciales y 94 en AIA de las 320,2 ha iniciales para mantenimiento).</a:t>
            </a:r>
            <a:endParaRPr sz="1000">
              <a:solidFill>
                <a:schemeClr val="dk1"/>
              </a:solidFill>
              <a:latin typeface="Candara"/>
              <a:ea typeface="Candara"/>
              <a:cs typeface="Candara"/>
              <a:sym typeface="Candara"/>
            </a:endParaRPr>
          </a:p>
          <a:p>
            <a:pPr indent="-292100" lvl="0" marL="457200" rtl="0" algn="l">
              <a:spcBef>
                <a:spcPts val="0"/>
              </a:spcBef>
              <a:spcAft>
                <a:spcPts val="0"/>
              </a:spcAft>
              <a:buClr>
                <a:schemeClr val="dk1"/>
              </a:buClr>
              <a:buSzPts val="1000"/>
              <a:buFont typeface="Candara"/>
              <a:buChar char="-"/>
            </a:pPr>
            <a:r>
              <a:rPr b="1" lang="en-US" sz="1000">
                <a:solidFill>
                  <a:schemeClr val="dk1"/>
                </a:solidFill>
                <a:highlight>
                  <a:srgbClr val="FFE599"/>
                </a:highlight>
                <a:latin typeface="Candara"/>
                <a:ea typeface="Candara"/>
                <a:cs typeface="Candara"/>
                <a:sym typeface="Candara"/>
              </a:rPr>
              <a:t>Entre 2024 y 2025</a:t>
            </a:r>
            <a:r>
              <a:rPr lang="en-US" sz="1000">
                <a:solidFill>
                  <a:schemeClr val="dk1"/>
                </a:solidFill>
                <a:latin typeface="Candara"/>
                <a:ea typeface="Candara"/>
                <a:cs typeface="Candara"/>
                <a:sym typeface="Candara"/>
              </a:rPr>
              <a:t> se realizaron procesos de restauración en 1.016,02 ha, de las cuales 325,1 ha son de siembra nueva y 691,03 ha de mantenimiento. </a:t>
            </a:r>
            <a:endParaRPr sz="1000">
              <a:solidFill>
                <a:schemeClr val="dk1"/>
              </a:solidFill>
              <a:latin typeface="Candara"/>
              <a:ea typeface="Candara"/>
              <a:cs typeface="Candara"/>
              <a:sym typeface="Candara"/>
            </a:endParaRPr>
          </a:p>
          <a:p>
            <a:pPr indent="-292100" lvl="0" marL="457200" rtl="0" algn="l">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 </a:t>
            </a:r>
            <a:r>
              <a:rPr b="1" lang="en-US" sz="1000">
                <a:solidFill>
                  <a:schemeClr val="dk1"/>
                </a:solidFill>
                <a:highlight>
                  <a:srgbClr val="FFE599"/>
                </a:highlight>
                <a:latin typeface="Candara"/>
                <a:ea typeface="Candara"/>
                <a:cs typeface="Candara"/>
                <a:sym typeface="Candara"/>
              </a:rPr>
              <a:t>2026</a:t>
            </a:r>
            <a:r>
              <a:rPr lang="en-US" sz="1000">
                <a:solidFill>
                  <a:schemeClr val="dk1"/>
                </a:solidFill>
                <a:latin typeface="Candara"/>
                <a:ea typeface="Candara"/>
                <a:cs typeface="Candara"/>
                <a:sym typeface="Candara"/>
              </a:rPr>
              <a:t> se realizarán procesos de restauración en 1.278,9 ha, de las cuales 678,9 ha son de siembra nueva y 600 ha en mantenimiento</a:t>
            </a:r>
            <a:endParaRPr sz="1000">
              <a:solidFill>
                <a:schemeClr val="dk1"/>
              </a:solidFill>
              <a:latin typeface="Candara"/>
              <a:ea typeface="Candara"/>
              <a:cs typeface="Candara"/>
              <a:sym typeface="Candara"/>
            </a:endParaRPr>
          </a:p>
          <a:p>
            <a:pPr indent="-292100" lvl="0" marL="457200" rtl="0" algn="l">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 </a:t>
            </a:r>
            <a:r>
              <a:rPr b="1" lang="en-US" sz="1000">
                <a:solidFill>
                  <a:schemeClr val="dk1"/>
                </a:solidFill>
                <a:highlight>
                  <a:srgbClr val="FFE599"/>
                </a:highlight>
                <a:latin typeface="Candara"/>
                <a:ea typeface="Candara"/>
                <a:cs typeface="Candara"/>
                <a:sym typeface="Candara"/>
              </a:rPr>
              <a:t>2027</a:t>
            </a:r>
            <a:r>
              <a:rPr lang="en-US" sz="1000">
                <a:solidFill>
                  <a:schemeClr val="dk1"/>
                </a:solidFill>
                <a:latin typeface="Candara"/>
                <a:ea typeface="Candara"/>
                <a:cs typeface="Candara"/>
                <a:sym typeface="Candara"/>
              </a:rPr>
              <a:t> se realizarán procesos de restauración en 1.124,14 ha, de las cuales 524,4 ha son de siembra nueva y 600 ha en mantenimiento</a:t>
            </a:r>
            <a:endParaRPr sz="1000">
              <a:solidFill>
                <a:schemeClr val="dk1"/>
              </a:solidFill>
              <a:latin typeface="Candara"/>
              <a:ea typeface="Candara"/>
              <a:cs typeface="Candara"/>
              <a:sym typeface="Candara"/>
            </a:endParaRPr>
          </a:p>
          <a:p>
            <a:pPr indent="-292100" lvl="0" marL="457200" rtl="0" algn="l">
              <a:spcBef>
                <a:spcPts val="0"/>
              </a:spcBef>
              <a:spcAft>
                <a:spcPts val="0"/>
              </a:spcAft>
              <a:buClr>
                <a:schemeClr val="dk1"/>
              </a:buClr>
              <a:buSzPts val="1000"/>
              <a:buFont typeface="Candara"/>
              <a:buChar char="-"/>
            </a:pPr>
            <a:r>
              <a:rPr lang="en-US" sz="1000">
                <a:solidFill>
                  <a:schemeClr val="dk1"/>
                </a:solidFill>
                <a:latin typeface="Candara"/>
                <a:ea typeface="Candara"/>
                <a:cs typeface="Candara"/>
                <a:sym typeface="Candara"/>
              </a:rPr>
              <a:t>Entre 2024 y 2027 se realizarán procesos de restauración en 2.219,5 ha, de las cuales 1.528,5 ha son de siembra nueva y 691 ha de mantenimiento.</a:t>
            </a:r>
            <a:endParaRPr sz="1000">
              <a:solidFill>
                <a:schemeClr val="dk1"/>
              </a:solidFill>
              <a:latin typeface="Candara"/>
              <a:ea typeface="Candara"/>
              <a:cs typeface="Candara"/>
              <a:sym typeface="Candar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3ce9351f72f_0_3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8" name="Google Shape;388;g3ce9351f72f_0_3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Candara"/>
              <a:ea typeface="Candara"/>
              <a:cs typeface="Candara"/>
              <a:sym typeface="Candar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3ce9351f72f_0_5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9" name="Google Shape;439;g3ce9351f72f_0_5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Candara"/>
              <a:ea typeface="Candara"/>
              <a:cs typeface="Candara"/>
              <a:sym typeface="Candar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366399a5469_3_1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6" name="Google Shape;526;g366399a5469_3_1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rPr b="1" lang="en-US" sz="900">
                <a:highlight>
                  <a:srgbClr val="B6D7A8"/>
                </a:highlight>
                <a:latin typeface="Candara"/>
                <a:ea typeface="Candara"/>
                <a:cs typeface="Candara"/>
                <a:sym typeface="Candara"/>
              </a:rPr>
              <a:t>Número de hectáreas del sistema distrital de áreas protegidas con manejo efectivo</a:t>
            </a:r>
            <a:endParaRPr b="1" sz="900">
              <a:highlight>
                <a:srgbClr val="B6D7A8"/>
              </a:highlight>
              <a:latin typeface="Candara"/>
              <a:ea typeface="Candara"/>
              <a:cs typeface="Candara"/>
              <a:sym typeface="Candara"/>
            </a:endParaRPr>
          </a:p>
          <a:p>
            <a:pPr indent="-285750" lvl="0" marL="457200" rtl="0" algn="l">
              <a:lnSpc>
                <a:spcPct val="100000"/>
              </a:lnSpc>
              <a:spcBef>
                <a:spcPts val="0"/>
              </a:spcBef>
              <a:spcAft>
                <a:spcPts val="0"/>
              </a:spcAft>
              <a:buSzPts val="900"/>
              <a:buFont typeface="Candara"/>
              <a:buChar char="-"/>
            </a:pPr>
            <a:r>
              <a:rPr lang="en-US" sz="900">
                <a:latin typeface="Candara"/>
                <a:ea typeface="Candara"/>
                <a:cs typeface="Candara"/>
                <a:sym typeface="Candara"/>
              </a:rPr>
              <a:t>La administración o </a:t>
            </a:r>
            <a:r>
              <a:rPr b="1" lang="en-US" sz="900">
                <a:latin typeface="Candara"/>
                <a:ea typeface="Candara"/>
                <a:cs typeface="Candara"/>
                <a:sym typeface="Candara"/>
              </a:rPr>
              <a:t>manejo efectivo</a:t>
            </a:r>
            <a:r>
              <a:rPr lang="en-US" sz="900">
                <a:latin typeface="Candara"/>
                <a:ea typeface="Candara"/>
                <a:cs typeface="Candara"/>
                <a:sym typeface="Candara"/>
              </a:rPr>
              <a:t> se refiere al</a:t>
            </a:r>
            <a:r>
              <a:rPr lang="en-US" sz="900" u="sng">
                <a:latin typeface="Candara"/>
                <a:ea typeface="Candara"/>
                <a:cs typeface="Candara"/>
                <a:sym typeface="Candara"/>
              </a:rPr>
              <a:t> logro de los objetivos de específicos de conservación</a:t>
            </a:r>
            <a:r>
              <a:rPr lang="en-US" sz="900">
                <a:latin typeface="Candara"/>
                <a:ea typeface="Candara"/>
                <a:cs typeface="Candara"/>
                <a:sym typeface="Candara"/>
              </a:rPr>
              <a:t>. Para conocer este avance se requiere que </a:t>
            </a:r>
            <a:r>
              <a:rPr b="1" lang="en-US" sz="900">
                <a:latin typeface="Candara"/>
                <a:ea typeface="Candara"/>
                <a:cs typeface="Candara"/>
                <a:sym typeface="Candara"/>
              </a:rPr>
              <a:t>cada área protegida</a:t>
            </a:r>
            <a:r>
              <a:rPr lang="en-US" sz="900">
                <a:latin typeface="Candara"/>
                <a:ea typeface="Candara"/>
                <a:cs typeface="Candara"/>
                <a:sym typeface="Candara"/>
              </a:rPr>
              <a:t> cuente primero con los </a:t>
            </a:r>
            <a:r>
              <a:rPr lang="en-US" sz="900" u="sng">
                <a:latin typeface="Candara"/>
                <a:ea typeface="Candara"/>
                <a:cs typeface="Candara"/>
                <a:sym typeface="Candara"/>
              </a:rPr>
              <a:t>elementos esenciales</a:t>
            </a:r>
            <a:r>
              <a:rPr lang="en-US" sz="900">
                <a:latin typeface="Candara"/>
                <a:ea typeface="Candara"/>
                <a:cs typeface="Candara"/>
                <a:sym typeface="Candara"/>
              </a:rPr>
              <a:t>: objetivos y objetos de conservación, límites, categoría de manejo, régimen de usos, gobernanza y nombre. Con base en estos elementos esenciales el área debe tener un</a:t>
            </a:r>
            <a:r>
              <a:rPr lang="en-US" sz="900" u="sng">
                <a:latin typeface="Candara"/>
                <a:ea typeface="Candara"/>
                <a:cs typeface="Candara"/>
                <a:sym typeface="Candara"/>
              </a:rPr>
              <a:t> instrumento de planificación del manejo </a:t>
            </a:r>
            <a:r>
              <a:rPr lang="en-US" sz="900">
                <a:latin typeface="Candara"/>
                <a:ea typeface="Candara"/>
                <a:cs typeface="Candara"/>
                <a:sym typeface="Candara"/>
              </a:rPr>
              <a:t>para toma de decisiones y evaluarse periódicamente el cambio en la efectividad al nivel de sitio y sistema.</a:t>
            </a:r>
            <a:endParaRPr sz="900">
              <a:latin typeface="Candara"/>
              <a:ea typeface="Candara"/>
              <a:cs typeface="Candara"/>
              <a:sym typeface="Candara"/>
            </a:endParaRPr>
          </a:p>
          <a:p>
            <a:pPr indent="0" lvl="0" marL="0" rtl="0" algn="l">
              <a:lnSpc>
                <a:spcPct val="100000"/>
              </a:lnSpc>
              <a:spcBef>
                <a:spcPts val="0"/>
              </a:spcBef>
              <a:spcAft>
                <a:spcPts val="0"/>
              </a:spcAft>
              <a:buNone/>
            </a:pPr>
            <a:r>
              <a:t/>
            </a:r>
            <a:endParaRPr sz="900">
              <a:latin typeface="Candara"/>
              <a:ea typeface="Candara"/>
              <a:cs typeface="Candara"/>
              <a:sym typeface="Candara"/>
            </a:endParaRPr>
          </a:p>
          <a:p>
            <a:pPr indent="0" lvl="0" marL="0" rtl="0" algn="l">
              <a:lnSpc>
                <a:spcPct val="100000"/>
              </a:lnSpc>
              <a:spcBef>
                <a:spcPts val="0"/>
              </a:spcBef>
              <a:spcAft>
                <a:spcPts val="0"/>
              </a:spcAft>
              <a:buNone/>
            </a:pPr>
            <a:r>
              <a:rPr b="1" lang="en-US" sz="900">
                <a:highlight>
                  <a:srgbClr val="D4E8C6"/>
                </a:highlight>
                <a:latin typeface="Candara"/>
                <a:ea typeface="Candara"/>
                <a:cs typeface="Candara"/>
                <a:sym typeface="Candara"/>
              </a:rPr>
              <a:t>Número de áreas protegidas con fichas técnicas con elementos esenciales elaboradas</a:t>
            </a:r>
            <a:endParaRPr b="1" sz="900">
              <a:highlight>
                <a:srgbClr val="D4E8C6"/>
              </a:highlight>
              <a:latin typeface="Candara"/>
              <a:ea typeface="Candara"/>
              <a:cs typeface="Candara"/>
              <a:sym typeface="Candara"/>
            </a:endParaRPr>
          </a:p>
          <a:p>
            <a:pPr indent="-285750" lvl="0" marL="457200" rtl="0" algn="l">
              <a:lnSpc>
                <a:spcPct val="100000"/>
              </a:lnSpc>
              <a:spcBef>
                <a:spcPts val="0"/>
              </a:spcBef>
              <a:spcAft>
                <a:spcPts val="0"/>
              </a:spcAft>
              <a:buSzPts val="900"/>
              <a:buFont typeface="Candara"/>
              <a:buChar char="-"/>
            </a:pPr>
            <a:r>
              <a:rPr lang="en-US" sz="900">
                <a:latin typeface="Candara"/>
                <a:ea typeface="Candara"/>
                <a:cs typeface="Candara"/>
                <a:sym typeface="Candara"/>
              </a:rPr>
              <a:t>En 2025 se elaboraron las fichas técnicas para las 32 áreas protegidas (13.215,78 ha).</a:t>
            </a:r>
            <a:endParaRPr sz="900">
              <a:latin typeface="Candara"/>
              <a:ea typeface="Candara"/>
              <a:cs typeface="Candara"/>
              <a:sym typeface="Candara"/>
            </a:endParaRPr>
          </a:p>
          <a:p>
            <a:pPr indent="0" lvl="0" marL="0" rtl="0" algn="l">
              <a:lnSpc>
                <a:spcPct val="100000"/>
              </a:lnSpc>
              <a:spcBef>
                <a:spcPts val="0"/>
              </a:spcBef>
              <a:spcAft>
                <a:spcPts val="0"/>
              </a:spcAft>
              <a:buNone/>
            </a:pPr>
            <a:r>
              <a:t/>
            </a:r>
            <a:endParaRPr sz="900">
              <a:latin typeface="Candara"/>
              <a:ea typeface="Candara"/>
              <a:cs typeface="Candara"/>
              <a:sym typeface="Candara"/>
            </a:endParaRPr>
          </a:p>
          <a:p>
            <a:pPr indent="0" lvl="0" marL="0" rtl="0" algn="l">
              <a:spcBef>
                <a:spcPts val="0"/>
              </a:spcBef>
              <a:spcAft>
                <a:spcPts val="0"/>
              </a:spcAft>
              <a:buNone/>
            </a:pPr>
            <a:r>
              <a:rPr b="1" lang="en-US" sz="900">
                <a:solidFill>
                  <a:schemeClr val="dk1"/>
                </a:solidFill>
                <a:highlight>
                  <a:srgbClr val="D4E8C6"/>
                </a:highlight>
                <a:latin typeface="Candara"/>
                <a:ea typeface="Candara"/>
                <a:cs typeface="Candara"/>
                <a:sym typeface="Candara"/>
              </a:rPr>
              <a:t>Número de evaluaciones de efectividad del manejo adelantadas a nivel sistema</a:t>
            </a:r>
            <a:endParaRPr b="1" sz="900">
              <a:solidFill>
                <a:schemeClr val="dk1"/>
              </a:solidFill>
              <a:highlight>
                <a:srgbClr val="D4E8C6"/>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En diciembre de 2025 y en el marco del convenio SDA - WWF Colombia, se terminó el primer análisis de efectividad para el Sistema Distrital de Áreas Protegidas, arrojando los primeros resultados sobre las oportunidades y limitantes que implica su gestión y administración.</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b="1" sz="900">
              <a:solidFill>
                <a:schemeClr val="dk1"/>
              </a:solidFill>
              <a:highlight>
                <a:srgbClr val="D4E8C6"/>
              </a:highlight>
              <a:latin typeface="Candara"/>
              <a:ea typeface="Candara"/>
              <a:cs typeface="Candara"/>
              <a:sym typeface="Candara"/>
            </a:endParaRPr>
          </a:p>
          <a:p>
            <a:pPr indent="0" lvl="0" marL="0" rtl="0" algn="l">
              <a:spcBef>
                <a:spcPts val="0"/>
              </a:spcBef>
              <a:spcAft>
                <a:spcPts val="0"/>
              </a:spcAft>
              <a:buNone/>
            </a:pPr>
            <a:r>
              <a:rPr b="1" lang="en-US" sz="900">
                <a:solidFill>
                  <a:schemeClr val="dk1"/>
                </a:solidFill>
                <a:highlight>
                  <a:srgbClr val="D4E8C6"/>
                </a:highlight>
                <a:latin typeface="Candara"/>
                <a:ea typeface="Candara"/>
                <a:cs typeface="Candara"/>
                <a:sym typeface="Candara"/>
              </a:rPr>
              <a:t>Número de evaluaciones de efectividad del manejo adelantadas a nivel sitio (área protegida)</a:t>
            </a:r>
            <a:endParaRPr b="1" sz="900">
              <a:solidFill>
                <a:schemeClr val="dk1"/>
              </a:solidFill>
              <a:highlight>
                <a:srgbClr val="D4E8C6"/>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Se avanzó en tres evaluaciones al nivel de área protegida (RDH de Tibanica, RDH de Capellanía y PDEM Soratama), realizadas revisando no solo las oportunidades y limitantes que existen para la planeación y administración efectiva de las áreas, sino igualmente ajustando la propuesta metodológica de evaluación de efectividad.</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En 2026 se continuará con las evaluaciones de las áreas protegidas </a:t>
            </a:r>
            <a:r>
              <a:rPr lang="en-US" sz="900">
                <a:solidFill>
                  <a:schemeClr val="dk1"/>
                </a:solidFill>
                <a:latin typeface="Candara"/>
                <a:ea typeface="Candara"/>
                <a:cs typeface="Candara"/>
                <a:sym typeface="Candara"/>
              </a:rPr>
              <a:t>RDH de Tibanica, RDH de Capellanía y PDEM Soratama. Sus resultados finales se reportan en 2026. </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De igual manera, en 2026 se adelantarán las evaluaciones de efectividad del manejo de las 29 áreas protegidas restantes, para completar 32 evaluaciones de efectividad del manejo, que equivale a 13.215,78 ha. </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Clr>
                <a:schemeClr val="dk1"/>
              </a:buClr>
              <a:buSzPts val="1100"/>
              <a:buFont typeface="Arial"/>
              <a:buNone/>
            </a:pPr>
            <a:r>
              <a:rPr b="1" lang="en-US" sz="900">
                <a:solidFill>
                  <a:schemeClr val="dk1"/>
                </a:solidFill>
                <a:highlight>
                  <a:srgbClr val="D4E8C6"/>
                </a:highlight>
                <a:latin typeface="Candara"/>
                <a:ea typeface="Candara"/>
                <a:cs typeface="Candara"/>
                <a:sym typeface="Candara"/>
              </a:rPr>
              <a:t>Número de áreas protegidas con plan de manejo formulado o  actualizado (adoptado por acto administrativo)</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Corresponden a los planes de manejo formulados o actualizados con la metodología estructurada e implementada hasta 2025. La actualización del plan de manejo de la RDH Capellanía cuenta con dicha metodología, la cual se adoptará en 2026. </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Se reporta de la siguiente manera:</a:t>
            </a:r>
            <a:endParaRPr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u="sng">
                <a:solidFill>
                  <a:schemeClr val="dk1"/>
                </a:solidFill>
                <a:latin typeface="Candara"/>
                <a:ea typeface="Candara"/>
                <a:cs typeface="Candara"/>
                <a:sym typeface="Candara"/>
              </a:rPr>
              <a:t>Reservas Distritales de Humedal</a:t>
            </a:r>
            <a:endParaRPr b="1" sz="900" u="sng">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latin typeface="Candara"/>
                <a:ea typeface="Candara"/>
                <a:cs typeface="Candara"/>
                <a:sym typeface="Candara"/>
              </a:rPr>
              <a:t>2024:</a:t>
            </a:r>
            <a:r>
              <a:rPr lang="en-US" sz="900">
                <a:solidFill>
                  <a:schemeClr val="dk1"/>
                </a:solidFill>
                <a:latin typeface="Candara"/>
                <a:ea typeface="Candara"/>
                <a:cs typeface="Candara"/>
                <a:sym typeface="Candara"/>
              </a:rPr>
              <a:t> Torca y </a:t>
            </a:r>
            <a:r>
              <a:rPr lang="en-US" sz="900">
                <a:solidFill>
                  <a:schemeClr val="dk1"/>
                </a:solidFill>
                <a:latin typeface="Candara"/>
                <a:ea typeface="Candara"/>
                <a:cs typeface="Candara"/>
                <a:sym typeface="Candara"/>
              </a:rPr>
              <a:t>Guaymaral</a:t>
            </a:r>
            <a:r>
              <a:rPr lang="en-US" sz="900">
                <a:solidFill>
                  <a:schemeClr val="dk1"/>
                </a:solidFill>
                <a:latin typeface="Candara"/>
                <a:ea typeface="Candara"/>
                <a:cs typeface="Candara"/>
                <a:sym typeface="Candara"/>
              </a:rPr>
              <a:t>, Santa María del Lago, La Vaca, Burro, Techo, Chiguasuque-La Isla, La Conejera, Juan Amarillo, Córdoba, Jaboque, , Meandro del Say, Complejo de Humedales El Tunjo y Salitre. Total: 13 RDH</a:t>
            </a:r>
            <a:r>
              <a:rPr b="1" lang="en-US" sz="900">
                <a:solidFill>
                  <a:schemeClr val="dk1"/>
                </a:solidFill>
                <a:latin typeface="Candara"/>
                <a:ea typeface="Candara"/>
                <a:cs typeface="Candara"/>
                <a:sym typeface="Candara"/>
              </a:rPr>
              <a:t> (778,90 ha).</a:t>
            </a:r>
            <a:endParaRPr b="1"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latin typeface="Candara"/>
                <a:ea typeface="Candara"/>
                <a:cs typeface="Candara"/>
                <a:sym typeface="Candara"/>
              </a:rPr>
              <a:t>2025:</a:t>
            </a:r>
            <a:r>
              <a:rPr lang="en-US" sz="900">
                <a:solidFill>
                  <a:schemeClr val="dk1"/>
                </a:solidFill>
                <a:latin typeface="Candara"/>
                <a:ea typeface="Candara"/>
                <a:cs typeface="Candara"/>
                <a:sym typeface="Candara"/>
              </a:rPr>
              <a:t> Tibanica</a:t>
            </a:r>
            <a:r>
              <a:rPr b="1" lang="en-US" sz="900">
                <a:solidFill>
                  <a:schemeClr val="dk1"/>
                </a:solidFill>
                <a:latin typeface="Candara"/>
                <a:ea typeface="Candara"/>
                <a:cs typeface="Candara"/>
                <a:sym typeface="Candara"/>
              </a:rPr>
              <a:t> (26,82 ha).</a:t>
            </a:r>
            <a:endParaRPr b="1"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latin typeface="Candara"/>
                <a:ea typeface="Candara"/>
                <a:cs typeface="Candara"/>
                <a:sym typeface="Candara"/>
              </a:rPr>
              <a:t>2026:</a:t>
            </a:r>
            <a:r>
              <a:rPr lang="en-US" sz="900">
                <a:solidFill>
                  <a:schemeClr val="dk1"/>
                </a:solidFill>
                <a:latin typeface="Candara"/>
                <a:ea typeface="Candara"/>
                <a:cs typeface="Candara"/>
                <a:sym typeface="Candara"/>
              </a:rPr>
              <a:t> Capellanía </a:t>
            </a:r>
            <a:r>
              <a:rPr b="1" lang="en-US" sz="900">
                <a:solidFill>
                  <a:schemeClr val="dk1"/>
                </a:solidFill>
                <a:latin typeface="Candara"/>
                <a:ea typeface="Candara"/>
                <a:cs typeface="Candara"/>
                <a:sym typeface="Candara"/>
              </a:rPr>
              <a:t>(29,32 ha). </a:t>
            </a:r>
            <a:endParaRPr b="1"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latin typeface="Candara"/>
                <a:ea typeface="Candara"/>
                <a:cs typeface="Candara"/>
                <a:sym typeface="Candara"/>
              </a:rPr>
              <a:t>TOTAL: 15 RDH (835,04 ha). </a:t>
            </a:r>
            <a:endParaRPr b="1" sz="900">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u="sng">
                <a:solidFill>
                  <a:schemeClr val="dk1"/>
                </a:solidFill>
                <a:latin typeface="Candara"/>
                <a:ea typeface="Candara"/>
                <a:cs typeface="Candara"/>
                <a:sym typeface="Candara"/>
              </a:rPr>
              <a:t>Parques Distritales Ecológicos de Montaña</a:t>
            </a:r>
            <a:endParaRPr b="1" sz="900" u="sng">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latin typeface="Candara"/>
                <a:ea typeface="Candara"/>
                <a:cs typeface="Candara"/>
                <a:sym typeface="Candara"/>
              </a:rPr>
              <a:t>2024:</a:t>
            </a:r>
            <a:r>
              <a:rPr lang="en-US" sz="900">
                <a:solidFill>
                  <a:schemeClr val="dk1"/>
                </a:solidFill>
                <a:latin typeface="Candara"/>
                <a:ea typeface="Candara"/>
                <a:cs typeface="Candara"/>
                <a:sym typeface="Candara"/>
              </a:rPr>
              <a:t> Entrenubes, Cerro Seco, Cerro de Torca. Total: 3 PDEM</a:t>
            </a:r>
            <a:r>
              <a:rPr b="1" lang="en-US" sz="900">
                <a:solidFill>
                  <a:schemeClr val="dk1"/>
                </a:solidFill>
                <a:latin typeface="Candara"/>
                <a:ea typeface="Candara"/>
                <a:cs typeface="Candara"/>
                <a:sym typeface="Candara"/>
              </a:rPr>
              <a:t> (922,28 ha).</a:t>
            </a:r>
            <a:endParaRPr b="1" sz="900">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latin typeface="Candara"/>
                <a:ea typeface="Candara"/>
                <a:cs typeface="Candara"/>
                <a:sym typeface="Candara"/>
              </a:rPr>
              <a:t>2025:</a:t>
            </a:r>
            <a:r>
              <a:rPr lang="en-US" sz="900">
                <a:solidFill>
                  <a:schemeClr val="dk1"/>
                </a:solidFill>
                <a:latin typeface="Candara"/>
                <a:ea typeface="Candara"/>
                <a:cs typeface="Candara"/>
                <a:sym typeface="Candara"/>
              </a:rPr>
              <a:t> Cerro de La Conejera.</a:t>
            </a:r>
            <a:r>
              <a:rPr b="1" lang="en-US" sz="900">
                <a:solidFill>
                  <a:schemeClr val="dk1"/>
                </a:solidFill>
                <a:latin typeface="Candara"/>
                <a:ea typeface="Candara"/>
                <a:cs typeface="Candara"/>
                <a:sym typeface="Candara"/>
              </a:rPr>
              <a:t> (193,09 ha).</a:t>
            </a:r>
            <a:endParaRPr b="1"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latin typeface="Candara"/>
                <a:ea typeface="Candara"/>
                <a:cs typeface="Candara"/>
                <a:sym typeface="Candara"/>
              </a:rPr>
              <a:t>TOTAL: 4 PDEM (1.115,37 ha). </a:t>
            </a:r>
            <a:endParaRPr b="1" sz="900">
              <a:solidFill>
                <a:schemeClr val="dk1"/>
              </a:solidFill>
              <a:latin typeface="Candara"/>
              <a:ea typeface="Candara"/>
              <a:cs typeface="Candara"/>
              <a:sym typeface="Candara"/>
            </a:endParaRPr>
          </a:p>
          <a:p>
            <a:pPr indent="0" lvl="0" marL="457200" rtl="0" algn="l">
              <a:spcBef>
                <a:spcPts val="0"/>
              </a:spcBef>
              <a:spcAft>
                <a:spcPts val="0"/>
              </a:spcAft>
              <a:buNone/>
            </a:pPr>
            <a:r>
              <a:t/>
            </a:r>
            <a:endParaRPr b="1"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highlight>
                  <a:srgbClr val="FFF2CC"/>
                </a:highlight>
                <a:latin typeface="Candara"/>
                <a:ea typeface="Candara"/>
                <a:cs typeface="Candara"/>
                <a:sym typeface="Candara"/>
              </a:rPr>
              <a:t>TOTAL RDH + PDEM (2024+2025): 19 áreas protegidas (1.950,41 ha).</a:t>
            </a:r>
            <a:endParaRPr b="1" sz="900">
              <a:solidFill>
                <a:schemeClr val="dk1"/>
              </a:solidFill>
              <a:highlight>
                <a:srgbClr val="FFF2CC"/>
              </a:highlight>
              <a:latin typeface="Candara"/>
              <a:ea typeface="Candara"/>
              <a:cs typeface="Candara"/>
              <a:sym typeface="Candara"/>
            </a:endParaRPr>
          </a:p>
          <a:p>
            <a:pPr indent="0" lvl="0" marL="0" rtl="0" algn="l">
              <a:spcBef>
                <a:spcPts val="0"/>
              </a:spcBef>
              <a:spcAft>
                <a:spcPts val="0"/>
              </a:spcAft>
              <a:buNone/>
            </a:pPr>
            <a:r>
              <a:t/>
            </a:r>
            <a:endParaRPr b="1" sz="900">
              <a:solidFill>
                <a:schemeClr val="dk1"/>
              </a:solidFill>
              <a:highlight>
                <a:srgbClr val="FFF2CC"/>
              </a:highlight>
              <a:latin typeface="Candara"/>
              <a:ea typeface="Candara"/>
              <a:cs typeface="Candara"/>
              <a:sym typeface="Candara"/>
            </a:endParaRPr>
          </a:p>
          <a:p>
            <a:pPr indent="0" lvl="0" marL="0" rtl="0" algn="l">
              <a:spcBef>
                <a:spcPts val="0"/>
              </a:spcBef>
              <a:spcAft>
                <a:spcPts val="0"/>
              </a:spcAft>
              <a:buClr>
                <a:schemeClr val="dk1"/>
              </a:buClr>
              <a:buSzPts val="1100"/>
              <a:buFont typeface="Arial"/>
              <a:buNone/>
            </a:pPr>
            <a:r>
              <a:rPr b="1" lang="en-US" sz="900">
                <a:solidFill>
                  <a:schemeClr val="dk1"/>
                </a:solidFill>
                <a:highlight>
                  <a:srgbClr val="D4E8C6"/>
                </a:highlight>
                <a:latin typeface="Candara"/>
                <a:ea typeface="Candara"/>
                <a:cs typeface="Candara"/>
                <a:sym typeface="Candara"/>
              </a:rPr>
              <a:t>Número de áreas protegidas con plan de manejo ajustado a los resultados de efectividad de manejo</a:t>
            </a:r>
            <a:endParaRPr b="1" sz="900">
              <a:solidFill>
                <a:schemeClr val="dk1"/>
              </a:solidFill>
              <a:highlight>
                <a:srgbClr val="D4E8C6"/>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Corresponden a los planes de manejo ajustados (aplica formulación o actualización de planes de manejo de áreas protegidas que no tenían instrumento) teniendo en cuenta la metodología estructurada en 2026, a partir de los resultados de las evaluaciones de efectividad del manejo a nivel de sistema y de sitio (por cada área protegida). </a:t>
            </a:r>
            <a:endParaRPr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u="sng">
                <a:solidFill>
                  <a:schemeClr val="dk1"/>
                </a:solidFill>
                <a:latin typeface="Candara"/>
                <a:ea typeface="Candara"/>
                <a:cs typeface="Candara"/>
                <a:sym typeface="Candara"/>
              </a:rPr>
              <a:t>Paisajes sostenibles</a:t>
            </a:r>
            <a:endParaRPr b="1" sz="900" u="sng">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latin typeface="Candara"/>
                <a:ea typeface="Candara"/>
                <a:cs typeface="Candara"/>
                <a:sym typeface="Candara"/>
              </a:rPr>
              <a:t>2026:</a:t>
            </a:r>
            <a:r>
              <a:rPr lang="en-US" sz="900">
                <a:solidFill>
                  <a:schemeClr val="dk1"/>
                </a:solidFill>
                <a:latin typeface="Candara"/>
                <a:ea typeface="Candara"/>
                <a:cs typeface="Candara"/>
                <a:sym typeface="Candara"/>
              </a:rPr>
              <a:t> Corredor Paso Colorado - Peñas Blancas, Pilar San Juan y Sumapaz. Total: 2 PS</a:t>
            </a:r>
            <a:r>
              <a:rPr b="1" lang="en-US" sz="900">
                <a:solidFill>
                  <a:schemeClr val="dk1"/>
                </a:solidFill>
                <a:latin typeface="Candara"/>
                <a:ea typeface="Candara"/>
                <a:cs typeface="Candara"/>
                <a:sym typeface="Candara"/>
              </a:rPr>
              <a:t> (4.805,50 ha).</a:t>
            </a:r>
            <a:endParaRPr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latin typeface="Candara"/>
                <a:ea typeface="Candara"/>
                <a:cs typeface="Candara"/>
                <a:sym typeface="Candara"/>
              </a:rPr>
              <a:t>2027:</a:t>
            </a:r>
            <a:r>
              <a:rPr lang="en-US" sz="900">
                <a:solidFill>
                  <a:schemeClr val="dk1"/>
                </a:solidFill>
                <a:latin typeface="Candara"/>
                <a:ea typeface="Candara"/>
                <a:cs typeface="Candara"/>
                <a:sym typeface="Candara"/>
              </a:rPr>
              <a:t> Agroparque La Requilina - El Uval, Agroparque Los Soches, Agroparque Quiba, Cuenca del Río Guayuriba, Santa Librada Bolonia. Total: 5 PS</a:t>
            </a:r>
            <a:r>
              <a:rPr b="1" lang="en-US" sz="900">
                <a:solidFill>
                  <a:schemeClr val="dk1"/>
                </a:solidFill>
                <a:latin typeface="Candara"/>
                <a:ea typeface="Candara"/>
                <a:cs typeface="Candara"/>
                <a:sym typeface="Candara"/>
              </a:rPr>
              <a:t> (6.148,44 ha).</a:t>
            </a:r>
            <a:endParaRPr b="1" sz="900">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latin typeface="Candara"/>
                <a:ea typeface="Candara"/>
                <a:cs typeface="Candara"/>
                <a:sym typeface="Candara"/>
              </a:rPr>
              <a:t>TOTAL: 7 PS (10.953,94 ha). </a:t>
            </a:r>
            <a:endParaRPr b="1" sz="900">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u="sng">
                <a:solidFill>
                  <a:schemeClr val="dk1"/>
                </a:solidFill>
                <a:latin typeface="Candara"/>
                <a:ea typeface="Candara"/>
                <a:cs typeface="Candara"/>
                <a:sym typeface="Candara"/>
              </a:rPr>
              <a:t>Reservas Distritales de Humedal</a:t>
            </a:r>
            <a:endParaRPr b="1" sz="900" u="sng">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latin typeface="Candara"/>
                <a:ea typeface="Candara"/>
                <a:cs typeface="Candara"/>
                <a:sym typeface="Candara"/>
              </a:rPr>
              <a:t>2026:</a:t>
            </a:r>
            <a:r>
              <a:rPr lang="en-US" sz="900">
                <a:solidFill>
                  <a:schemeClr val="dk1"/>
                </a:solidFill>
                <a:latin typeface="Candara"/>
                <a:ea typeface="Candara"/>
                <a:cs typeface="Candara"/>
                <a:sym typeface="Candara"/>
              </a:rPr>
              <a:t> Complejo de humedales El Tunjo, Córdoba Niza, Chiguasuque La isla, Jaboque, Juan Amarillo o Tibabuyes, La Vaca, Techo, Tibanica, Torca y Guaymaral, Burro, Tingua Azul. Total: 11 RDH</a:t>
            </a:r>
            <a:r>
              <a:rPr b="1" lang="en-US" sz="900">
                <a:solidFill>
                  <a:schemeClr val="dk1"/>
                </a:solidFill>
                <a:latin typeface="Candara"/>
                <a:ea typeface="Candara"/>
                <a:cs typeface="Candara"/>
                <a:sym typeface="Candara"/>
              </a:rPr>
              <a:t> (732,38 ha).</a:t>
            </a:r>
            <a:endParaRPr sz="900">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latin typeface="Candara"/>
                <a:ea typeface="Candara"/>
                <a:cs typeface="Candara"/>
                <a:sym typeface="Candara"/>
              </a:rPr>
              <a:t>2027:</a:t>
            </a:r>
            <a:r>
              <a:rPr lang="en-US" sz="900">
                <a:solidFill>
                  <a:schemeClr val="dk1"/>
                </a:solidFill>
                <a:latin typeface="Candara"/>
                <a:ea typeface="Candara"/>
                <a:cs typeface="Candara"/>
                <a:sym typeface="Candara"/>
              </a:rPr>
              <a:t> Capellanía o Cofradía, La Conejera, Santa María del Lago, Meandro del Say, Hyntiba Escritorio, Salitre. Total: 6 RDH </a:t>
            </a:r>
            <a:r>
              <a:rPr b="1" lang="en-US" sz="900">
                <a:solidFill>
                  <a:schemeClr val="dk1"/>
                </a:solidFill>
                <a:latin typeface="Candara"/>
                <a:ea typeface="Candara"/>
                <a:cs typeface="Candara"/>
                <a:sym typeface="Candara"/>
              </a:rPr>
              <a:t>(168,50 ha).</a:t>
            </a:r>
            <a:endParaRPr b="1" sz="900">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latin typeface="Candara"/>
                <a:ea typeface="Candara"/>
                <a:cs typeface="Candara"/>
                <a:sym typeface="Candara"/>
              </a:rPr>
              <a:t>TOTAL: 17 RDH (900,88 ha). </a:t>
            </a:r>
            <a:endParaRPr b="1" sz="900">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u="sng">
                <a:solidFill>
                  <a:schemeClr val="dk1"/>
                </a:solidFill>
                <a:latin typeface="Candara"/>
                <a:ea typeface="Candara"/>
                <a:cs typeface="Candara"/>
                <a:sym typeface="Candara"/>
              </a:rPr>
              <a:t>Parques Distritales Ecológicos de Montaña</a:t>
            </a:r>
            <a:endParaRPr b="1" sz="900" u="sng">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latin typeface="Candara"/>
                <a:ea typeface="Candara"/>
                <a:cs typeface="Candara"/>
                <a:sym typeface="Candara"/>
              </a:rPr>
              <a:t>2026:</a:t>
            </a:r>
            <a:r>
              <a:rPr lang="en-US" sz="900">
                <a:solidFill>
                  <a:schemeClr val="dk1"/>
                </a:solidFill>
                <a:latin typeface="Candara"/>
                <a:ea typeface="Candara"/>
                <a:cs typeface="Candara"/>
                <a:sym typeface="Candara"/>
              </a:rPr>
              <a:t> Cerro de  la Conejera, Cerro Seco, Entrenubes, Mirador de los  Nevados. Total: 4 PDEM</a:t>
            </a:r>
            <a:r>
              <a:rPr b="1" lang="en-US" sz="900">
                <a:solidFill>
                  <a:schemeClr val="dk1"/>
                </a:solidFill>
                <a:latin typeface="Candara"/>
                <a:ea typeface="Candara"/>
                <a:cs typeface="Candara"/>
                <a:sym typeface="Candara"/>
              </a:rPr>
              <a:t> (1.141,86 ha).</a:t>
            </a:r>
            <a:endParaRPr b="1" sz="900">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latin typeface="Candara"/>
                <a:ea typeface="Candara"/>
                <a:cs typeface="Candara"/>
                <a:sym typeface="Candara"/>
              </a:rPr>
              <a:t>2027:</a:t>
            </a:r>
            <a:r>
              <a:rPr lang="en-US" sz="900">
                <a:solidFill>
                  <a:schemeClr val="dk1"/>
                </a:solidFill>
                <a:latin typeface="Candara"/>
                <a:ea typeface="Candara"/>
                <a:cs typeface="Candara"/>
                <a:sym typeface="Candara"/>
              </a:rPr>
              <a:t> Cerro de Torca, Serranía del Zuque, Sierras del Chicó, Soratama. Total: 4 PDEM</a:t>
            </a:r>
            <a:r>
              <a:rPr b="1" lang="en-US" sz="900">
                <a:solidFill>
                  <a:schemeClr val="dk1"/>
                </a:solidFill>
                <a:latin typeface="Candara"/>
                <a:ea typeface="Candara"/>
                <a:cs typeface="Candara"/>
                <a:sym typeface="Candara"/>
              </a:rPr>
              <a:t> (219,10 ha).</a:t>
            </a:r>
            <a:endParaRPr b="1" sz="900">
              <a:solidFill>
                <a:schemeClr val="dk1"/>
              </a:solidFill>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latin typeface="Candara"/>
                <a:ea typeface="Candara"/>
                <a:cs typeface="Candara"/>
                <a:sym typeface="Candara"/>
              </a:rPr>
              <a:t>TOTAL: 8 PDEM (1.360,96 ha). </a:t>
            </a:r>
            <a:endParaRPr sz="900">
              <a:latin typeface="Candara"/>
              <a:ea typeface="Candara"/>
              <a:cs typeface="Candara"/>
              <a:sym typeface="Candara"/>
            </a:endParaRPr>
          </a:p>
          <a:p>
            <a:pPr indent="0" lvl="0" marL="0" rtl="0" algn="l">
              <a:lnSpc>
                <a:spcPct val="100000"/>
              </a:lnSpc>
              <a:spcBef>
                <a:spcPts val="0"/>
              </a:spcBef>
              <a:spcAft>
                <a:spcPts val="0"/>
              </a:spcAft>
              <a:buNone/>
            </a:pPr>
            <a:r>
              <a:t/>
            </a:r>
            <a:endParaRPr>
              <a:latin typeface="Candara"/>
              <a:ea typeface="Candara"/>
              <a:cs typeface="Candara"/>
              <a:sym typeface="Candara"/>
            </a:endParaRPr>
          </a:p>
          <a:p>
            <a:pPr indent="0" lvl="0" marL="457200" rtl="0" algn="l">
              <a:spcBef>
                <a:spcPts val="0"/>
              </a:spcBef>
              <a:spcAft>
                <a:spcPts val="0"/>
              </a:spcAft>
              <a:buClr>
                <a:schemeClr val="dk1"/>
              </a:buClr>
              <a:buSzPts val="1100"/>
              <a:buFont typeface="Arial"/>
              <a:buNone/>
            </a:pPr>
            <a:r>
              <a:rPr b="1" lang="en-US" sz="900">
                <a:solidFill>
                  <a:schemeClr val="dk1"/>
                </a:solidFill>
                <a:highlight>
                  <a:srgbClr val="FFF2CC"/>
                </a:highlight>
                <a:latin typeface="Candara"/>
                <a:ea typeface="Candara"/>
                <a:cs typeface="Candara"/>
                <a:sym typeface="Candara"/>
              </a:rPr>
              <a:t>TOTAL PS+RDH + PDEM (2026+2027): 32 áreas protegidas (13,215,78 ha).</a:t>
            </a:r>
            <a:endParaRPr>
              <a:latin typeface="Candara"/>
              <a:ea typeface="Candara"/>
              <a:cs typeface="Candara"/>
              <a:sym typeface="Candar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g39553e0e236_3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4" name="Google Shape;604;g39553e0e236_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900">
                <a:solidFill>
                  <a:schemeClr val="dk1"/>
                </a:solidFill>
                <a:highlight>
                  <a:srgbClr val="88BC23"/>
                </a:highlight>
                <a:latin typeface="Candara"/>
                <a:ea typeface="Candara"/>
                <a:cs typeface="Candara"/>
                <a:sym typeface="Candara"/>
              </a:rPr>
              <a:t>Hectáreas ofertadas para el mecanismo de transferencia de derechos de construcción</a:t>
            </a:r>
            <a:endParaRPr b="1" sz="900">
              <a:solidFill>
                <a:schemeClr val="dk1"/>
              </a:solidFill>
              <a:highlight>
                <a:srgbClr val="88BC23"/>
              </a:highlight>
              <a:latin typeface="Candara"/>
              <a:ea typeface="Candara"/>
              <a:cs typeface="Candara"/>
              <a:sym typeface="Candara"/>
            </a:endParaRPr>
          </a:p>
          <a:p>
            <a:pPr indent="0" lvl="0" marL="0" rtl="0" algn="l">
              <a:spcBef>
                <a:spcPts val="0"/>
              </a:spcBef>
              <a:spcAft>
                <a:spcPts val="0"/>
              </a:spcAft>
              <a:buNone/>
            </a:pPr>
            <a:r>
              <a:t/>
            </a:r>
            <a:endParaRPr b="1" sz="900">
              <a:solidFill>
                <a:schemeClr val="dk1"/>
              </a:solidFill>
              <a:highlight>
                <a:srgbClr val="88BC23"/>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b="1" lang="en-US" sz="900">
                <a:solidFill>
                  <a:schemeClr val="dk1"/>
                </a:solidFill>
                <a:highlight>
                  <a:srgbClr val="D4E8C6"/>
                </a:highlight>
                <a:latin typeface="Candara"/>
                <a:ea typeface="Candara"/>
                <a:cs typeface="Candara"/>
                <a:sym typeface="Candara"/>
              </a:rPr>
              <a:t>2024: Total de predios ofertados: 26 (207,50 ha)</a:t>
            </a:r>
            <a:endParaRPr b="1" sz="900">
              <a:solidFill>
                <a:schemeClr val="dk1"/>
              </a:solidFill>
              <a:highlight>
                <a:srgbClr val="D4E8C6"/>
              </a:highlight>
              <a:latin typeface="Candara"/>
              <a:ea typeface="Candara"/>
              <a:cs typeface="Candara"/>
              <a:sym typeface="Candara"/>
            </a:endParaRPr>
          </a:p>
          <a:p>
            <a:pPr indent="0" lvl="0" marL="0" rtl="0" algn="l">
              <a:spcBef>
                <a:spcPts val="0"/>
              </a:spcBef>
              <a:spcAft>
                <a:spcPts val="0"/>
              </a:spcAft>
              <a:buNone/>
            </a:pPr>
            <a:r>
              <a:rPr b="1" lang="en-US" sz="900" u="sng">
                <a:solidFill>
                  <a:schemeClr val="dk1"/>
                </a:solidFill>
                <a:latin typeface="Candara"/>
                <a:ea typeface="Candara"/>
                <a:cs typeface="Candara"/>
                <a:sym typeface="Candara"/>
              </a:rPr>
              <a:t>Zona generadora</a:t>
            </a:r>
            <a:endParaRPr b="1" sz="900" u="sng">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AutoNum type="arabicParenR"/>
            </a:pPr>
            <a:r>
              <a:rPr i="1" lang="en-US" sz="900">
                <a:solidFill>
                  <a:schemeClr val="dk1"/>
                </a:solidFill>
                <a:latin typeface="Candara"/>
                <a:ea typeface="Candara"/>
                <a:cs typeface="Candara"/>
                <a:sym typeface="Candara"/>
              </a:rPr>
              <a:t>Subzona de manejo y uso de importancia ambiental del POMCA del río Bogotá. </a:t>
            </a:r>
            <a:r>
              <a:rPr lang="en-US" sz="900">
                <a:solidFill>
                  <a:schemeClr val="dk1"/>
                </a:solidFill>
                <a:latin typeface="Candara"/>
                <a:ea typeface="Candara"/>
                <a:cs typeface="Candara"/>
                <a:sym typeface="Candara"/>
              </a:rPr>
              <a:t>Predios: 1. Área (Ha): 0,21 ha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AutoNum type="arabicParenR"/>
            </a:pPr>
            <a:r>
              <a:rPr i="1" lang="en-US" sz="900">
                <a:solidFill>
                  <a:schemeClr val="dk1"/>
                </a:solidFill>
                <a:latin typeface="Candara"/>
                <a:ea typeface="Candara"/>
                <a:cs typeface="Candara"/>
                <a:sym typeface="Candara"/>
              </a:rPr>
              <a:t>Reserva Forestal Productora del Norte de Bogotá Thomas Van Der Hammen. </a:t>
            </a:r>
            <a:r>
              <a:rPr lang="en-US" sz="900">
                <a:solidFill>
                  <a:schemeClr val="dk1"/>
                </a:solidFill>
                <a:latin typeface="Candara"/>
                <a:ea typeface="Candara"/>
                <a:cs typeface="Candara"/>
                <a:sym typeface="Candara"/>
              </a:rPr>
              <a:t>Predios: 18. Área (Ha): 183,29 ha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AutoNum type="arabicParenR"/>
            </a:pPr>
            <a:r>
              <a:rPr i="1" lang="en-US" sz="900">
                <a:solidFill>
                  <a:schemeClr val="dk1"/>
                </a:solidFill>
                <a:latin typeface="Candara"/>
                <a:ea typeface="Candara"/>
                <a:cs typeface="Candara"/>
                <a:sym typeface="Candara"/>
              </a:rPr>
              <a:t>Parques de bordes de los cerros orientales – AOPP. </a:t>
            </a:r>
            <a:r>
              <a:rPr lang="en-US" sz="900">
                <a:solidFill>
                  <a:schemeClr val="dk1"/>
                </a:solidFill>
                <a:latin typeface="Candara"/>
                <a:ea typeface="Candara"/>
                <a:cs typeface="Candara"/>
                <a:sym typeface="Candara"/>
              </a:rPr>
              <a:t>Predios: 7. Área (Ha): 24 ha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AutoNum type="arabicParenR"/>
            </a:pPr>
            <a:r>
              <a:rPr i="1" lang="en-US" sz="900">
                <a:solidFill>
                  <a:schemeClr val="dk1"/>
                </a:solidFill>
                <a:latin typeface="Candara"/>
                <a:ea typeface="Candara"/>
                <a:cs typeface="Candara"/>
                <a:sym typeface="Candara"/>
              </a:rPr>
              <a:t>Red de parques del río Bogotá. </a:t>
            </a:r>
            <a:r>
              <a:rPr lang="en-US" sz="900">
                <a:solidFill>
                  <a:schemeClr val="dk1"/>
                </a:solidFill>
                <a:latin typeface="Candara"/>
                <a:ea typeface="Candara"/>
                <a:cs typeface="Candara"/>
                <a:sym typeface="Candara"/>
              </a:rPr>
              <a:t>Predios: 0. Área (Ha): 0 ha</a:t>
            </a:r>
            <a:endParaRPr sz="900">
              <a:solidFill>
                <a:schemeClr val="dk1"/>
              </a:solidFill>
              <a:latin typeface="Candara"/>
              <a:ea typeface="Candara"/>
              <a:cs typeface="Candara"/>
              <a:sym typeface="Candara"/>
            </a:endParaRPr>
          </a:p>
          <a:p>
            <a:pPr indent="0" lvl="0" marL="457200" rtl="0" algn="l">
              <a:spcBef>
                <a:spcPts val="0"/>
              </a:spcBef>
              <a:spcAft>
                <a:spcPts val="0"/>
              </a:spcAft>
              <a:buNone/>
            </a:pPr>
            <a:r>
              <a:t/>
            </a:r>
            <a:endParaRPr b="1"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b="1" lang="en-US" sz="900">
                <a:solidFill>
                  <a:schemeClr val="dk1"/>
                </a:solidFill>
                <a:highlight>
                  <a:srgbClr val="D4E8C6"/>
                </a:highlight>
                <a:latin typeface="Candara"/>
                <a:ea typeface="Candara"/>
                <a:cs typeface="Candara"/>
                <a:sym typeface="Candara"/>
              </a:rPr>
              <a:t>2025: </a:t>
            </a:r>
            <a:r>
              <a:rPr b="1" lang="en-US" sz="900">
                <a:solidFill>
                  <a:schemeClr val="dk1"/>
                </a:solidFill>
                <a:highlight>
                  <a:srgbClr val="D4E8C6"/>
                </a:highlight>
                <a:latin typeface="Candara"/>
                <a:ea typeface="Candara"/>
                <a:cs typeface="Candara"/>
                <a:sym typeface="Candara"/>
              </a:rPr>
              <a:t>Total de predios ofertados: 12 (23,11 ha)</a:t>
            </a:r>
            <a:endParaRPr b="1" sz="900">
              <a:solidFill>
                <a:schemeClr val="dk1"/>
              </a:solidFill>
              <a:highlight>
                <a:srgbClr val="D4E8C6"/>
              </a:highlight>
              <a:latin typeface="Candara"/>
              <a:ea typeface="Candara"/>
              <a:cs typeface="Candara"/>
              <a:sym typeface="Candara"/>
            </a:endParaRPr>
          </a:p>
          <a:p>
            <a:pPr indent="0" lvl="0" marL="0" rtl="0" algn="l">
              <a:spcBef>
                <a:spcPts val="0"/>
              </a:spcBef>
              <a:spcAft>
                <a:spcPts val="0"/>
              </a:spcAft>
              <a:buNone/>
            </a:pPr>
            <a:r>
              <a:rPr b="1" lang="en-US" sz="900" u="sng">
                <a:solidFill>
                  <a:schemeClr val="dk1"/>
                </a:solidFill>
                <a:latin typeface="Candara"/>
                <a:ea typeface="Candara"/>
                <a:cs typeface="Candara"/>
                <a:sym typeface="Candara"/>
              </a:rPr>
              <a:t>Zona generadora</a:t>
            </a:r>
            <a:endParaRPr b="1" sz="900">
              <a:solidFill>
                <a:schemeClr val="dk1"/>
              </a:solidFill>
              <a:highlight>
                <a:srgbClr val="D4E8C6"/>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i="1" lang="en-US" sz="900">
                <a:solidFill>
                  <a:schemeClr val="dk1"/>
                </a:solidFill>
                <a:latin typeface="Candara"/>
                <a:ea typeface="Candara"/>
                <a:cs typeface="Candara"/>
                <a:sym typeface="Candara"/>
              </a:rPr>
              <a:t>Subzona de manejo y uso de importancia ambiental del POMCA del río Bogotá. </a:t>
            </a:r>
            <a:r>
              <a:rPr lang="en-US" sz="900">
                <a:solidFill>
                  <a:schemeClr val="dk1"/>
                </a:solidFill>
                <a:latin typeface="Candara"/>
                <a:ea typeface="Candara"/>
                <a:cs typeface="Candara"/>
                <a:sym typeface="Candara"/>
              </a:rPr>
              <a:t>Predios: 0. Área (Ha): 0 ha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i="1" lang="en-US" sz="900">
                <a:solidFill>
                  <a:schemeClr val="dk1"/>
                </a:solidFill>
                <a:latin typeface="Candara"/>
                <a:ea typeface="Candara"/>
                <a:cs typeface="Candara"/>
                <a:sym typeface="Candara"/>
              </a:rPr>
              <a:t>Reserva Forestal Productora del Norte de Bogotá Thomas Van Der Hammen. </a:t>
            </a:r>
            <a:r>
              <a:rPr lang="en-US" sz="900">
                <a:solidFill>
                  <a:schemeClr val="dk1"/>
                </a:solidFill>
                <a:latin typeface="Candara"/>
                <a:ea typeface="Candara"/>
                <a:cs typeface="Candara"/>
                <a:sym typeface="Candara"/>
              </a:rPr>
              <a:t>Predios: 8. Área (Ha): 16,19 ha.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i="1" lang="en-US" sz="900">
                <a:solidFill>
                  <a:schemeClr val="dk1"/>
                </a:solidFill>
                <a:latin typeface="Candara"/>
                <a:ea typeface="Candara"/>
                <a:cs typeface="Candara"/>
                <a:sym typeface="Candara"/>
              </a:rPr>
              <a:t>Parques de bordes de los cerros orientales – AOPP. </a:t>
            </a:r>
            <a:r>
              <a:rPr lang="en-US" sz="900">
                <a:solidFill>
                  <a:schemeClr val="dk1"/>
                </a:solidFill>
                <a:latin typeface="Candara"/>
                <a:ea typeface="Candara"/>
                <a:cs typeface="Candara"/>
                <a:sym typeface="Candara"/>
              </a:rPr>
              <a:t>Predios: 3. Área (Ha): 6,81 ha.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i="1" lang="en-US" sz="900">
                <a:solidFill>
                  <a:schemeClr val="dk1"/>
                </a:solidFill>
                <a:latin typeface="Candara"/>
                <a:ea typeface="Candara"/>
                <a:cs typeface="Candara"/>
                <a:sym typeface="Candara"/>
              </a:rPr>
              <a:t>Red de parques del río Bogotá. </a:t>
            </a:r>
            <a:r>
              <a:rPr lang="en-US" sz="900">
                <a:solidFill>
                  <a:schemeClr val="dk1"/>
                </a:solidFill>
                <a:latin typeface="Candara"/>
                <a:ea typeface="Candara"/>
                <a:cs typeface="Candara"/>
                <a:sym typeface="Candara"/>
              </a:rPr>
              <a:t>Predios: 1. Área (Ha): 0,11 ha. </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b="1" lang="en-US" sz="900">
                <a:solidFill>
                  <a:schemeClr val="dk1"/>
                </a:solidFill>
                <a:highlight>
                  <a:srgbClr val="D4E8C6"/>
                </a:highlight>
                <a:latin typeface="Candara"/>
                <a:ea typeface="Candara"/>
                <a:cs typeface="Candara"/>
                <a:sym typeface="Candara"/>
              </a:rPr>
              <a:t>2024+2025: Total de predios ofertados: 38 (230,61 ha)</a:t>
            </a:r>
            <a:endParaRPr b="1" sz="900">
              <a:solidFill>
                <a:schemeClr val="dk1"/>
              </a:solidFill>
              <a:highlight>
                <a:srgbClr val="D4E8C6"/>
              </a:highlight>
              <a:latin typeface="Candara"/>
              <a:ea typeface="Candara"/>
              <a:cs typeface="Candara"/>
              <a:sym typeface="Candara"/>
            </a:endParaRPr>
          </a:p>
          <a:p>
            <a:pPr indent="0" lvl="0" marL="0" rtl="0" algn="l">
              <a:spcBef>
                <a:spcPts val="0"/>
              </a:spcBef>
              <a:spcAft>
                <a:spcPts val="0"/>
              </a:spcAft>
              <a:buClr>
                <a:schemeClr val="dk1"/>
              </a:buClr>
              <a:buSzPts val="1100"/>
              <a:buFont typeface="Arial"/>
              <a:buNone/>
            </a:pPr>
            <a:r>
              <a:rPr b="1" lang="en-US" sz="900" u="sng">
                <a:solidFill>
                  <a:schemeClr val="dk1"/>
                </a:solidFill>
                <a:latin typeface="Candara"/>
                <a:ea typeface="Candara"/>
                <a:cs typeface="Candara"/>
                <a:sym typeface="Candara"/>
              </a:rPr>
              <a:t>Zona generadora</a:t>
            </a:r>
            <a:endParaRPr b="1" sz="900">
              <a:solidFill>
                <a:schemeClr val="dk1"/>
              </a:solidFill>
              <a:highlight>
                <a:srgbClr val="D4E8C6"/>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i="1" lang="en-US" sz="900">
                <a:solidFill>
                  <a:schemeClr val="dk1"/>
                </a:solidFill>
                <a:latin typeface="Candara"/>
                <a:ea typeface="Candara"/>
                <a:cs typeface="Candara"/>
                <a:sym typeface="Candara"/>
              </a:rPr>
              <a:t>Subzona de manejo y uso de importancia ambiental del POMCA del río Bogotá. </a:t>
            </a:r>
            <a:r>
              <a:rPr lang="en-US" sz="900">
                <a:solidFill>
                  <a:schemeClr val="dk1"/>
                </a:solidFill>
                <a:latin typeface="Candara"/>
                <a:ea typeface="Candara"/>
                <a:cs typeface="Candara"/>
                <a:sym typeface="Candara"/>
              </a:rPr>
              <a:t>Predios: 1. Área (Ha): 0,21 ha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i="1" lang="en-US" sz="900">
                <a:solidFill>
                  <a:schemeClr val="dk1"/>
                </a:solidFill>
                <a:latin typeface="Candara"/>
                <a:ea typeface="Candara"/>
                <a:cs typeface="Candara"/>
                <a:sym typeface="Candara"/>
              </a:rPr>
              <a:t>Reserva Forestal Productora del Norte de Bogotá Thomas Van Der Hammen. </a:t>
            </a:r>
            <a:r>
              <a:rPr lang="en-US" sz="900">
                <a:solidFill>
                  <a:schemeClr val="dk1"/>
                </a:solidFill>
                <a:latin typeface="Candara"/>
                <a:ea typeface="Candara"/>
                <a:cs typeface="Candara"/>
                <a:sym typeface="Candara"/>
              </a:rPr>
              <a:t>Predios: 26. Área (Ha): 199,48 ha.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i="1" lang="en-US" sz="900">
                <a:solidFill>
                  <a:schemeClr val="dk1"/>
                </a:solidFill>
                <a:latin typeface="Candara"/>
                <a:ea typeface="Candara"/>
                <a:cs typeface="Candara"/>
                <a:sym typeface="Candara"/>
              </a:rPr>
              <a:t>Parques de bordes de los cerros orientales – AOPP. </a:t>
            </a:r>
            <a:r>
              <a:rPr lang="en-US" sz="900">
                <a:solidFill>
                  <a:schemeClr val="dk1"/>
                </a:solidFill>
                <a:latin typeface="Candara"/>
                <a:ea typeface="Candara"/>
                <a:cs typeface="Candara"/>
                <a:sym typeface="Candara"/>
              </a:rPr>
              <a:t>Predios: 10. Área (Ha): 30,81 ha.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i="1" lang="en-US" sz="900">
                <a:solidFill>
                  <a:schemeClr val="dk1"/>
                </a:solidFill>
                <a:latin typeface="Candara"/>
                <a:ea typeface="Candara"/>
                <a:cs typeface="Candara"/>
                <a:sym typeface="Candara"/>
              </a:rPr>
              <a:t>Red de parques del río Bogotá. </a:t>
            </a:r>
            <a:r>
              <a:rPr lang="en-US" sz="900">
                <a:solidFill>
                  <a:schemeClr val="dk1"/>
                </a:solidFill>
                <a:latin typeface="Candara"/>
                <a:ea typeface="Candara"/>
                <a:cs typeface="Candara"/>
                <a:sym typeface="Candara"/>
              </a:rPr>
              <a:t>Predios: 1. Área (Ha): 0,11 ha. </a:t>
            </a:r>
            <a:endParaRPr sz="900">
              <a:solidFill>
                <a:schemeClr val="dk1"/>
              </a:solidFill>
              <a:latin typeface="Candara"/>
              <a:ea typeface="Candara"/>
              <a:cs typeface="Candara"/>
              <a:sym typeface="Candara"/>
            </a:endParaRPr>
          </a:p>
          <a:p>
            <a:pPr indent="0" lvl="0" marL="0" rtl="0" algn="l">
              <a:spcBef>
                <a:spcPts val="0"/>
              </a:spcBef>
              <a:spcAft>
                <a:spcPts val="0"/>
              </a:spcAft>
              <a:buClr>
                <a:schemeClr val="dk1"/>
              </a:buClr>
              <a:buSzPts val="1100"/>
              <a:buFont typeface="Arial"/>
              <a:buNone/>
            </a:pPr>
            <a:r>
              <a:t/>
            </a:r>
            <a:endParaRPr b="1" sz="900">
              <a:solidFill>
                <a:schemeClr val="dk1"/>
              </a:solidFill>
              <a:highlight>
                <a:srgbClr val="88BC23"/>
              </a:highlight>
              <a:latin typeface="Candara"/>
              <a:ea typeface="Candara"/>
              <a:cs typeface="Candara"/>
              <a:sym typeface="Candara"/>
            </a:endParaRPr>
          </a:p>
          <a:p>
            <a:pPr indent="0" lvl="0" marL="0" rtl="0" algn="l">
              <a:spcBef>
                <a:spcPts val="0"/>
              </a:spcBef>
              <a:spcAft>
                <a:spcPts val="0"/>
              </a:spcAft>
              <a:buNone/>
            </a:pPr>
            <a:r>
              <a:rPr b="1" lang="en-US" sz="900">
                <a:solidFill>
                  <a:schemeClr val="dk1"/>
                </a:solidFill>
                <a:highlight>
                  <a:srgbClr val="88BC23"/>
                </a:highlight>
                <a:latin typeface="Candara"/>
                <a:ea typeface="Candara"/>
                <a:cs typeface="Candara"/>
                <a:sym typeface="Candara"/>
              </a:rPr>
              <a:t>Hectáreas transferidas por medio del mecanismo de transferencia de derechos de construcción.</a:t>
            </a:r>
            <a:endParaRPr b="1" sz="900">
              <a:solidFill>
                <a:schemeClr val="dk1"/>
              </a:solidFill>
              <a:highlight>
                <a:srgbClr val="88BC23"/>
              </a:highlight>
              <a:latin typeface="Candara"/>
              <a:ea typeface="Candara"/>
              <a:cs typeface="Candara"/>
              <a:sym typeface="Candara"/>
            </a:endParaRPr>
          </a:p>
          <a:p>
            <a:pPr indent="0" lvl="0" marL="0" rtl="0" algn="l">
              <a:spcBef>
                <a:spcPts val="0"/>
              </a:spcBef>
              <a:spcAft>
                <a:spcPts val="0"/>
              </a:spcAft>
              <a:buClr>
                <a:schemeClr val="dk1"/>
              </a:buClr>
              <a:buSzPts val="1100"/>
              <a:buFont typeface="Arial"/>
              <a:buNone/>
            </a:pPr>
            <a:r>
              <a:t/>
            </a:r>
            <a:endParaRPr b="1" sz="900">
              <a:solidFill>
                <a:schemeClr val="dk1"/>
              </a:solidFill>
              <a:highlight>
                <a:srgbClr val="88BC23"/>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b="1" lang="en-US" sz="900">
                <a:solidFill>
                  <a:schemeClr val="dk1"/>
                </a:solidFill>
                <a:highlight>
                  <a:srgbClr val="D4E8C6"/>
                </a:highlight>
                <a:latin typeface="Candara"/>
                <a:ea typeface="Candara"/>
                <a:cs typeface="Candara"/>
                <a:sym typeface="Candara"/>
              </a:rPr>
              <a:t>2024: 0 ha</a:t>
            </a:r>
            <a:endParaRPr b="1" sz="900">
              <a:solidFill>
                <a:schemeClr val="dk1"/>
              </a:solidFill>
              <a:highlight>
                <a:srgbClr val="D4E8C6"/>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b="1" lang="en-US" sz="900">
                <a:solidFill>
                  <a:schemeClr val="dk1"/>
                </a:solidFill>
                <a:highlight>
                  <a:srgbClr val="D4E8C6"/>
                </a:highlight>
                <a:latin typeface="Candara"/>
                <a:ea typeface="Candara"/>
                <a:cs typeface="Candara"/>
                <a:sym typeface="Candara"/>
              </a:rPr>
              <a:t>2025: 9,6 ha</a:t>
            </a:r>
            <a:endParaRPr b="1" sz="900">
              <a:solidFill>
                <a:schemeClr val="dk1"/>
              </a:solidFill>
              <a:highlight>
                <a:srgbClr val="D4E8C6"/>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AutoNum type="arabicParenR"/>
            </a:pPr>
            <a:r>
              <a:rPr lang="en-US" sz="900">
                <a:latin typeface="Candara"/>
                <a:ea typeface="Candara"/>
                <a:cs typeface="Candara"/>
                <a:sym typeface="Candara"/>
              </a:rPr>
              <a:t>El 05/11/2025 se suscribió la </a:t>
            </a:r>
            <a:r>
              <a:rPr b="1" lang="en-US" sz="900">
                <a:latin typeface="Candara"/>
                <a:ea typeface="Candara"/>
                <a:cs typeface="Candara"/>
                <a:sym typeface="Candara"/>
              </a:rPr>
              <a:t>escritura pública 2909 de 2025</a:t>
            </a:r>
            <a:r>
              <a:rPr lang="en-US" sz="900">
                <a:latin typeface="Candara"/>
                <a:ea typeface="Candara"/>
                <a:cs typeface="Candara"/>
                <a:sym typeface="Candara"/>
              </a:rPr>
              <a:t> en la Notaría 15 del círculo de Bogotá, entre Arquitectura y Concreto S.A.S. y la Secretaría Distrital de Ambiente mediante la cual se adelantó la compraventa del primer predio mediante transferencia de derechos de construcción y desarrollo en el Distrito Capital.</a:t>
            </a:r>
            <a:endParaRPr sz="900">
              <a:latin typeface="Candara"/>
              <a:ea typeface="Candara"/>
              <a:cs typeface="Candara"/>
              <a:sym typeface="Candara"/>
            </a:endParaRPr>
          </a:p>
          <a:p>
            <a:pPr indent="-285750" lvl="0" marL="457200" rtl="0" algn="l">
              <a:spcBef>
                <a:spcPts val="0"/>
              </a:spcBef>
              <a:spcAft>
                <a:spcPts val="0"/>
              </a:spcAft>
              <a:buSzPts val="900"/>
              <a:buFont typeface="Candara"/>
              <a:buAutoNum type="arabicParenR"/>
            </a:pPr>
            <a:r>
              <a:rPr lang="en-US" sz="900">
                <a:latin typeface="Candara"/>
                <a:ea typeface="Candara"/>
                <a:cs typeface="Candara"/>
                <a:sym typeface="Candara"/>
              </a:rPr>
              <a:t>Predio identificado con el código TDTV-0001 y denominado Koralia I Lote 6, localizado en la </a:t>
            </a:r>
            <a:r>
              <a:rPr b="1" lang="en-US" sz="900">
                <a:latin typeface="Candara"/>
                <a:ea typeface="Candara"/>
                <a:cs typeface="Candara"/>
                <a:sym typeface="Candara"/>
              </a:rPr>
              <a:t>Reserva Forestal Thomas Van Der Hammen</a:t>
            </a:r>
            <a:r>
              <a:rPr lang="en-US" sz="900">
                <a:latin typeface="Candara"/>
                <a:ea typeface="Candara"/>
                <a:cs typeface="Candara"/>
                <a:sym typeface="Candara"/>
              </a:rPr>
              <a:t> y presenta un área de </a:t>
            </a:r>
            <a:r>
              <a:rPr b="1" lang="en-US" sz="900">
                <a:latin typeface="Candara"/>
                <a:ea typeface="Candara"/>
                <a:cs typeface="Candara"/>
                <a:sym typeface="Candara"/>
              </a:rPr>
              <a:t>96.435,98 m2 (9,6 ha).</a:t>
            </a:r>
            <a:endParaRPr b="1" sz="900">
              <a:latin typeface="Candara"/>
              <a:ea typeface="Candara"/>
              <a:cs typeface="Candara"/>
              <a:sym typeface="Candara"/>
            </a:endParaRPr>
          </a:p>
          <a:p>
            <a:pPr indent="-285750" lvl="0" marL="457200" rtl="0" algn="l">
              <a:spcBef>
                <a:spcPts val="0"/>
              </a:spcBef>
              <a:spcAft>
                <a:spcPts val="0"/>
              </a:spcAft>
              <a:buSzPts val="900"/>
              <a:buFont typeface="Candara"/>
              <a:buAutoNum type="arabicParenR"/>
            </a:pPr>
            <a:r>
              <a:rPr lang="en-US" sz="900">
                <a:latin typeface="Candara"/>
                <a:ea typeface="Candara"/>
                <a:cs typeface="Candara"/>
                <a:sym typeface="Candara"/>
              </a:rPr>
              <a:t>El Comité de Predios de la SDA en sesión ordinaria del 22/12/2025, autorizó la emisión de </a:t>
            </a:r>
            <a:r>
              <a:rPr b="1" lang="en-US" sz="900">
                <a:latin typeface="Candara"/>
                <a:ea typeface="Candara"/>
                <a:cs typeface="Candara"/>
                <a:sym typeface="Candara"/>
              </a:rPr>
              <a:t>19.769 certificados de derechos de construcción y desarrollo</a:t>
            </a:r>
            <a:r>
              <a:rPr lang="en-US" sz="900">
                <a:latin typeface="Candara"/>
                <a:ea typeface="Candara"/>
                <a:cs typeface="Candara"/>
                <a:sym typeface="Candara"/>
              </a:rPr>
              <a:t> para ser expedidos a Arquitectura y Concreto S.A.S.</a:t>
            </a:r>
            <a:endParaRPr sz="900">
              <a:latin typeface="Candara"/>
              <a:ea typeface="Candara"/>
              <a:cs typeface="Candara"/>
              <a:sym typeface="Candar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g366399a5469_1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4" name="Google Shape;664;g366399a5469_1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39630c0eecf_8_11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1" name="Google Shape;681;g39630c0eecf_8_11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Esta administración tiene un compromiso claro: </a:t>
            </a:r>
            <a:r>
              <a:rPr b="1" lang="en-US" sz="1100">
                <a:latin typeface="Candara"/>
                <a:ea typeface="Candara"/>
                <a:cs typeface="Candara"/>
                <a:sym typeface="Candara"/>
              </a:rPr>
              <a:t>preparar a Bogotá para el cambio climático y mejorar la calidad de vida de sus habitantes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Para lograrlo, hemos estructurado una </a:t>
            </a:r>
            <a:r>
              <a:rPr b="1" lang="en-US" sz="1100">
                <a:latin typeface="Candara"/>
                <a:ea typeface="Candara"/>
                <a:cs typeface="Candara"/>
                <a:sym typeface="Candara"/>
              </a:rPr>
              <a:t>estrategia ambiental integral</a:t>
            </a:r>
            <a:r>
              <a:rPr lang="en-US" sz="1100">
                <a:latin typeface="Candara"/>
                <a:ea typeface="Candara"/>
                <a:cs typeface="Candara"/>
                <a:sym typeface="Candara"/>
              </a:rPr>
              <a:t> organizada en </a:t>
            </a:r>
            <a:r>
              <a:rPr b="1" lang="en-US" sz="1100">
                <a:latin typeface="Candara"/>
                <a:ea typeface="Candara"/>
                <a:cs typeface="Candara"/>
                <a:sym typeface="Candara"/>
              </a:rPr>
              <a:t>cuatro grandes objetivos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gestión de la Estructura Ecológica Principal</a:t>
            </a:r>
            <a:r>
              <a:rPr lang="en-US" sz="1100">
                <a:latin typeface="Candara"/>
                <a:ea typeface="Candara"/>
                <a:cs typeface="Candara"/>
                <a:sym typeface="Candara"/>
              </a:rPr>
              <a:t>, como base de la sostenibilidad del territorio, garantizando la conectividad ecológica y la provisión de servicios ambientales</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Intervención integral en los Cerros Orientales</a:t>
            </a:r>
            <a:r>
              <a:rPr lang="en-US" sz="1100">
                <a:latin typeface="Candara"/>
                <a:ea typeface="Candara"/>
                <a:cs typeface="Candara"/>
                <a:sym typeface="Candara"/>
              </a:rPr>
              <a:t>, mediante la restauración y conservación de este ecosistema estratégico que funciona como un pulmón de la ciudad.</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calidad ambiental</a:t>
            </a:r>
            <a:r>
              <a:rPr lang="en-US" sz="1100">
                <a:latin typeface="Candara"/>
                <a:ea typeface="Candara"/>
                <a:cs typeface="Candara"/>
                <a:sym typeface="Candara"/>
              </a:rPr>
              <a:t>, reduciendo la contaminación del aire, del agua y del suelo, con acciones focalizadas en el suroccidente de la ciudad y procesos de renaturalización urbana.</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Fortalecer la gestión integral del agua</a:t>
            </a:r>
            <a:r>
              <a:rPr lang="en-US" sz="1100">
                <a:latin typeface="Candara"/>
                <a:ea typeface="Candara"/>
                <a:cs typeface="Candara"/>
                <a:sym typeface="Candara"/>
              </a:rPr>
              <a:t>, a través del uso eficiente, la conservación de fuentes hídricas y la protección de ecosistemas estratégicos.</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highlight>
                  <a:schemeClr val="accent2"/>
                </a:highlight>
                <a:latin typeface="Candara"/>
                <a:ea typeface="Candara"/>
                <a:cs typeface="Candara"/>
                <a:sym typeface="Candara"/>
              </a:rPr>
              <a:t>A estos cuatro ejes se suma un </a:t>
            </a:r>
            <a:r>
              <a:rPr b="1" lang="en-US" sz="1100">
                <a:highlight>
                  <a:schemeClr val="accent2"/>
                </a:highlight>
                <a:latin typeface="Candara"/>
                <a:ea typeface="Candara"/>
                <a:cs typeface="Candara"/>
                <a:sym typeface="Candara"/>
              </a:rPr>
              <a:t>complemento esencial</a:t>
            </a:r>
            <a:r>
              <a:rPr lang="en-US" sz="1100">
                <a:highlight>
                  <a:schemeClr val="accent2"/>
                </a:highlight>
                <a:latin typeface="Candara"/>
                <a:ea typeface="Candara"/>
                <a:cs typeface="Candara"/>
                <a:sym typeface="Candara"/>
              </a:rPr>
              <a:t>: el </a:t>
            </a:r>
            <a:r>
              <a:rPr b="1" lang="en-US" sz="1100">
                <a:highlight>
                  <a:schemeClr val="accent2"/>
                </a:highlight>
                <a:latin typeface="Candara"/>
                <a:ea typeface="Candara"/>
                <a:cs typeface="Candara"/>
                <a:sym typeface="Candara"/>
              </a:rPr>
              <a:t>fortalecimiento de la autoridad ambiental</a:t>
            </a:r>
            <a:r>
              <a:rPr lang="en-US" sz="1100">
                <a:highlight>
                  <a:schemeClr val="accent2"/>
                </a:highlight>
                <a:latin typeface="Candara"/>
                <a:ea typeface="Candara"/>
                <a:cs typeface="Candara"/>
                <a:sym typeface="Candara"/>
              </a:rPr>
              <a:t>, que asegura la evaluación, el control y el seguimiento al deterioro de la calidad ambiental, garantizando el cumplimiento de la normativa, la prevención de impactos y la protección de la salud y el bienestar de la población.</a:t>
            </a:r>
            <a:endParaRPr sz="1100">
              <a:highlight>
                <a:schemeClr val="accent2"/>
              </a:highlight>
              <a:latin typeface="Candara"/>
              <a:ea typeface="Candara"/>
              <a:cs typeface="Candara"/>
              <a:sym typeface="Candara"/>
            </a:endParaRPr>
          </a:p>
          <a:p>
            <a:pPr indent="0" lvl="0" marL="0" rtl="0" algn="l">
              <a:lnSpc>
                <a:spcPct val="100000"/>
              </a:lnSpc>
              <a:spcBef>
                <a:spcPts val="0"/>
              </a:spcBef>
              <a:spcAft>
                <a:spcPts val="0"/>
              </a:spcAft>
              <a:buClr>
                <a:schemeClr val="dk1"/>
              </a:buClr>
              <a:buSzPts val="1400"/>
              <a:buFont typeface="Arial"/>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7" name="Shape 727"/>
        <p:cNvGrpSpPr/>
        <p:nvPr/>
      </p:nvGrpSpPr>
      <p:grpSpPr>
        <a:xfrm>
          <a:off x="0" y="0"/>
          <a:ext cx="0" cy="0"/>
          <a:chOff x="0" y="0"/>
          <a:chExt cx="0" cy="0"/>
        </a:xfrm>
      </p:grpSpPr>
      <p:sp>
        <p:nvSpPr>
          <p:cNvPr id="728" name="Google Shape;728;g366399a5469_10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9" name="Google Shape;729;g366399a5469_1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900">
                <a:solidFill>
                  <a:schemeClr val="dk1"/>
                </a:solidFill>
                <a:highlight>
                  <a:srgbClr val="B6D7A8"/>
                </a:highlight>
                <a:latin typeface="Candara"/>
                <a:ea typeface="Candara"/>
                <a:cs typeface="Candara"/>
                <a:sym typeface="Candara"/>
              </a:rPr>
              <a:t>Número de hectáreas estratégicas para el recurso hídrico con instrumentos y estrategias de conservación (PSA)</a:t>
            </a:r>
            <a:endParaRPr b="1" sz="900">
              <a:solidFill>
                <a:schemeClr val="dk1"/>
              </a:solidFill>
              <a:highlight>
                <a:srgbClr val="B6D7A8"/>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Durante la vigencia 2025, en el marco del proyecto 8086, se desarrolló el</a:t>
            </a:r>
            <a:r>
              <a:rPr lang="en-US" sz="900" u="sng">
                <a:solidFill>
                  <a:schemeClr val="dk1"/>
                </a:solidFill>
                <a:latin typeface="Candara"/>
                <a:ea typeface="Candara"/>
                <a:cs typeface="Candara"/>
                <a:sym typeface="Candara"/>
              </a:rPr>
              <a:t> Convenio de Asociación SDA-20222019</a:t>
            </a:r>
            <a:r>
              <a:rPr lang="en-US" sz="900">
                <a:solidFill>
                  <a:schemeClr val="dk1"/>
                </a:solidFill>
                <a:latin typeface="Candara"/>
                <a:ea typeface="Candara"/>
                <a:cs typeface="Candara"/>
                <a:sym typeface="Candara"/>
              </a:rPr>
              <a:t> suscrito entre la Gobernación de Cundinamarca, Fundación Alianza Biocuenca y la Secretaría Distrital de Ambiente para la implementación de proyectos de Pago por Servicios Ambientales – PSA.</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Acuerdos vigentes hasta septiembre de 2025, abarcando </a:t>
            </a:r>
            <a:r>
              <a:rPr b="1" lang="en-US" sz="900">
                <a:solidFill>
                  <a:schemeClr val="dk1"/>
                </a:solidFill>
                <a:latin typeface="Candara"/>
                <a:ea typeface="Candara"/>
                <a:cs typeface="Candara"/>
                <a:sym typeface="Candara"/>
              </a:rPr>
              <a:t>3.705,54 hectáreas (707,6 ha anteriores 2024; 1.436,80 ha en 2024 y 1.561,14 ha en 2025).</a:t>
            </a:r>
            <a:endParaRPr b="1"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Con el </a:t>
            </a:r>
            <a:r>
              <a:rPr lang="en-US" sz="900" u="sng">
                <a:solidFill>
                  <a:schemeClr val="dk1"/>
                </a:solidFill>
                <a:latin typeface="Candara"/>
                <a:ea typeface="Candara"/>
                <a:cs typeface="Candara"/>
                <a:sym typeface="Candara"/>
              </a:rPr>
              <a:t>Convenio de Asociación SAD-CD-20251433</a:t>
            </a:r>
            <a:r>
              <a:rPr lang="en-US" sz="900">
                <a:solidFill>
                  <a:schemeClr val="dk1"/>
                </a:solidFill>
                <a:latin typeface="Candara"/>
                <a:ea typeface="Candara"/>
                <a:cs typeface="Candara"/>
                <a:sym typeface="Candara"/>
              </a:rPr>
              <a:t> con Conservación Internacional,</a:t>
            </a:r>
            <a:r>
              <a:rPr lang="en-US" sz="900">
                <a:solidFill>
                  <a:schemeClr val="dk1"/>
                </a:solidFill>
                <a:latin typeface="Candara"/>
                <a:ea typeface="Candara"/>
                <a:cs typeface="Candara"/>
                <a:sym typeface="Candara"/>
              </a:rPr>
              <a:t> vigente hasta el 31 de diciembre de 2027, se logró la suscripción de 17 acuerdos voluntarios individuales de conservación con pago por servicios ambientales en predios de la Bogotá rural de las localidades de Sumapaz (8), Usme (6) y Ciudad Bolívar (3), para la conservación de relictos de bosque altoandino y páramos, localizados en áreas estratégicas para el abastecimiento de agua en Bogotá, las cuales suman </a:t>
            </a:r>
            <a:r>
              <a:rPr b="1" lang="en-US" sz="900">
                <a:solidFill>
                  <a:schemeClr val="dk1"/>
                </a:solidFill>
                <a:latin typeface="Candara"/>
                <a:ea typeface="Candara"/>
                <a:cs typeface="Candara"/>
                <a:sym typeface="Candara"/>
              </a:rPr>
              <a:t>715 ha</a:t>
            </a:r>
            <a:r>
              <a:rPr lang="en-US" sz="900">
                <a:solidFill>
                  <a:schemeClr val="dk1"/>
                </a:solidFill>
                <a:latin typeface="Candara"/>
                <a:ea typeface="Candara"/>
                <a:cs typeface="Candara"/>
                <a:sym typeface="Candara"/>
              </a:rPr>
              <a:t>.</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Se cierra la vigencia 2025 con una intervención total de </a:t>
            </a:r>
            <a:r>
              <a:rPr b="1" lang="en-US" sz="900">
                <a:solidFill>
                  <a:schemeClr val="dk1"/>
                </a:solidFill>
                <a:latin typeface="Candara"/>
                <a:ea typeface="Candara"/>
                <a:cs typeface="Candara"/>
                <a:sym typeface="Candara"/>
              </a:rPr>
              <a:t>4.420,54 ha</a:t>
            </a:r>
            <a:r>
              <a:rPr lang="en-US" sz="900">
                <a:solidFill>
                  <a:schemeClr val="dk1"/>
                </a:solidFill>
                <a:latin typeface="Candara"/>
                <a:ea typeface="Candara"/>
                <a:cs typeface="Candara"/>
                <a:sym typeface="Candara"/>
              </a:rPr>
              <a:t> con acciones del Programa de Pago por Servicios Ambientales (PSA).</a:t>
            </a:r>
            <a:endParaRPr sz="900">
              <a:solidFill>
                <a:schemeClr val="dk1"/>
              </a:solidFill>
              <a:latin typeface="Candara"/>
              <a:ea typeface="Candara"/>
              <a:cs typeface="Candara"/>
              <a:sym typeface="Candara"/>
            </a:endParaRPr>
          </a:p>
          <a:p>
            <a:pPr indent="0" lvl="0" marL="45720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highlight>
                  <a:srgbClr val="B6D7A8"/>
                </a:highlight>
                <a:latin typeface="Candara"/>
                <a:ea typeface="Candara"/>
                <a:cs typeface="Candara"/>
                <a:sym typeface="Candara"/>
              </a:rPr>
              <a:t>Número de acuerdos de Pago por Servicios Ambientales (PSA) suscritos</a:t>
            </a:r>
            <a:endParaRPr b="1" sz="900">
              <a:solidFill>
                <a:schemeClr val="dk1"/>
              </a:solidFill>
              <a:highlight>
                <a:srgbClr val="B6D7A8"/>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Predios vinculados a los acuerdos de PSA</a:t>
            </a:r>
            <a:endParaRPr sz="900">
              <a:solidFill>
                <a:schemeClr val="dk1"/>
              </a:solidFill>
              <a:latin typeface="Candara"/>
              <a:ea typeface="Candara"/>
              <a:cs typeface="Candara"/>
              <a:sym typeface="Candara"/>
            </a:endParaRPr>
          </a:p>
          <a:p>
            <a:pPr indent="457200" lvl="0" marL="0" rtl="0" algn="l">
              <a:spcBef>
                <a:spcPts val="0"/>
              </a:spcBef>
              <a:spcAft>
                <a:spcPts val="0"/>
              </a:spcAft>
              <a:buNone/>
            </a:pPr>
            <a:r>
              <a:rPr b="1" lang="en-US" sz="900">
                <a:solidFill>
                  <a:schemeClr val="dk1"/>
                </a:solidFill>
                <a:latin typeface="Candara"/>
                <a:ea typeface="Candara"/>
                <a:cs typeface="Candara"/>
                <a:sym typeface="Candara"/>
              </a:rPr>
              <a:t>2024:</a:t>
            </a:r>
            <a:r>
              <a:rPr lang="en-US" sz="900">
                <a:solidFill>
                  <a:schemeClr val="dk1"/>
                </a:solidFill>
                <a:latin typeface="Candara"/>
                <a:ea typeface="Candara"/>
                <a:cs typeface="Candara"/>
                <a:sym typeface="Candara"/>
              </a:rPr>
              <a:t> 116 predios.</a:t>
            </a:r>
            <a:endParaRPr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latin typeface="Candara"/>
                <a:ea typeface="Candara"/>
                <a:cs typeface="Candara"/>
                <a:sym typeface="Candara"/>
              </a:rPr>
              <a:t>2025: </a:t>
            </a:r>
            <a:r>
              <a:rPr lang="en-US" sz="900">
                <a:solidFill>
                  <a:schemeClr val="dk1"/>
                </a:solidFill>
                <a:latin typeface="Candara"/>
                <a:ea typeface="Candara"/>
                <a:cs typeface="Candara"/>
                <a:sym typeface="Candara"/>
              </a:rPr>
              <a:t>21 predios.</a:t>
            </a:r>
            <a:endParaRPr sz="900">
              <a:solidFill>
                <a:schemeClr val="dk1"/>
              </a:solidFill>
              <a:latin typeface="Candara"/>
              <a:ea typeface="Candara"/>
              <a:cs typeface="Candara"/>
              <a:sym typeface="Candara"/>
            </a:endParaRPr>
          </a:p>
          <a:p>
            <a:pPr indent="0" lvl="0" marL="457200" rtl="0" algn="l">
              <a:spcBef>
                <a:spcPts val="0"/>
              </a:spcBef>
              <a:spcAft>
                <a:spcPts val="0"/>
              </a:spcAft>
              <a:buNone/>
            </a:pPr>
            <a:r>
              <a:rPr b="1" lang="en-US" sz="900">
                <a:solidFill>
                  <a:schemeClr val="dk1"/>
                </a:solidFill>
                <a:latin typeface="Candara"/>
                <a:ea typeface="Candara"/>
                <a:cs typeface="Candara"/>
                <a:sym typeface="Candara"/>
              </a:rPr>
              <a:t>Total 2024+2025: </a:t>
            </a:r>
            <a:r>
              <a:rPr lang="en-US" sz="900">
                <a:solidFill>
                  <a:schemeClr val="dk1"/>
                </a:solidFill>
                <a:latin typeface="Candara"/>
                <a:ea typeface="Candara"/>
                <a:cs typeface="Candara"/>
                <a:sym typeface="Candara"/>
              </a:rPr>
              <a:t>137 predios. 29 acuerdos. 123 familias.</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highlight>
                  <a:srgbClr val="B6D7A8"/>
                </a:highlight>
                <a:latin typeface="Candara"/>
                <a:ea typeface="Candara"/>
                <a:cs typeface="Candara"/>
                <a:sym typeface="Candara"/>
              </a:rPr>
              <a:t>Número de hectáreas de Pago por Servicios Ambientales (PSA) con seguimiento</a:t>
            </a:r>
            <a:endParaRPr b="1" sz="900">
              <a:solidFill>
                <a:schemeClr val="dk1"/>
              </a:solidFill>
              <a:highlight>
                <a:srgbClr val="B6D7A8"/>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Las actividades de seguimiento corresponden a visitas técnicas a cada uno de los predios que tienen áreas de conservación vinculadas a los acuerdos, en las que se verifica mediante recorrido a pie por el perímetro del área y con apoyo de sobrevuelo de dron, que las coberturas se mantengan en las condiciones iniciales en las que se encontraban al momento de suscribir el acuerdo y que se hayan realizado las acciones comprometidas en el acuerdo relacionadas con la restauración ecológica, implementación de aislamientos y otras acciones tendientes al mejoramiento de las actividades productivas hacia la sostenibilidad ambiental.</a:t>
            </a:r>
            <a:endParaRPr sz="900">
              <a:solidFill>
                <a:schemeClr val="dk1"/>
              </a:solidFill>
              <a:latin typeface="Candara"/>
              <a:ea typeface="Candara"/>
              <a:cs typeface="Candara"/>
              <a:sym typeface="Candar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g39553e0e236_4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3" name="Google Shape;813;g39553e0e236_4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latin typeface="Candara"/>
              <a:ea typeface="Candara"/>
              <a:cs typeface="Candara"/>
              <a:sym typeface="Candar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ca6554b689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g3ca6554b689_1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 name="Google Shape;124;g3ca6554b689_1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395b1e99419_1_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4" name="Google Shape;894;g395b1e99419_1_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latin typeface="Candara"/>
              <a:ea typeface="Candara"/>
              <a:cs typeface="Candara"/>
              <a:sym typeface="Candar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1" name="Shape 961"/>
        <p:cNvGrpSpPr/>
        <p:nvPr/>
      </p:nvGrpSpPr>
      <p:grpSpPr>
        <a:xfrm>
          <a:off x="0" y="0"/>
          <a:ext cx="0" cy="0"/>
          <a:chOff x="0" y="0"/>
          <a:chExt cx="0" cy="0"/>
        </a:xfrm>
      </p:grpSpPr>
      <p:sp>
        <p:nvSpPr>
          <p:cNvPr id="962" name="Google Shape;962;g395c10e5739_0_1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3" name="Google Shape;963;g395c10e5739_0_1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latin typeface="Candara"/>
              <a:ea typeface="Candara"/>
              <a:cs typeface="Candara"/>
              <a:sym typeface="Candar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0" name="Shape 1030"/>
        <p:cNvGrpSpPr/>
        <p:nvPr/>
      </p:nvGrpSpPr>
      <p:grpSpPr>
        <a:xfrm>
          <a:off x="0" y="0"/>
          <a:ext cx="0" cy="0"/>
          <a:chOff x="0" y="0"/>
          <a:chExt cx="0" cy="0"/>
        </a:xfrm>
      </p:grpSpPr>
      <p:sp>
        <p:nvSpPr>
          <p:cNvPr id="1031" name="Google Shape;1031;g3d23c2d98e5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2" name="Google Shape;1032;g3d23c2d98e5_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7" name="Shape 1047"/>
        <p:cNvGrpSpPr/>
        <p:nvPr/>
      </p:nvGrpSpPr>
      <p:grpSpPr>
        <a:xfrm>
          <a:off x="0" y="0"/>
          <a:ext cx="0" cy="0"/>
          <a:chOff x="0" y="0"/>
          <a:chExt cx="0" cy="0"/>
        </a:xfrm>
      </p:grpSpPr>
      <p:sp>
        <p:nvSpPr>
          <p:cNvPr id="1048" name="Google Shape;1048;g3d23c2d98e5_3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9" name="Google Shape;1049;g3d23c2d98e5_3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Esta administración tiene un compromiso claro: </a:t>
            </a:r>
            <a:r>
              <a:rPr b="1" lang="en-US" sz="1100">
                <a:latin typeface="Candara"/>
                <a:ea typeface="Candara"/>
                <a:cs typeface="Candara"/>
                <a:sym typeface="Candara"/>
              </a:rPr>
              <a:t>preparar a Bogotá para el cambio climático y mejorar la calidad de vida de sus habitantes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Para lograrlo, hemos estructurado una </a:t>
            </a:r>
            <a:r>
              <a:rPr b="1" lang="en-US" sz="1100">
                <a:latin typeface="Candara"/>
                <a:ea typeface="Candara"/>
                <a:cs typeface="Candara"/>
                <a:sym typeface="Candara"/>
              </a:rPr>
              <a:t>estrategia ambiental integral</a:t>
            </a:r>
            <a:r>
              <a:rPr lang="en-US" sz="1100">
                <a:latin typeface="Candara"/>
                <a:ea typeface="Candara"/>
                <a:cs typeface="Candara"/>
                <a:sym typeface="Candara"/>
              </a:rPr>
              <a:t> organizada en </a:t>
            </a:r>
            <a:r>
              <a:rPr b="1" lang="en-US" sz="1100">
                <a:latin typeface="Candara"/>
                <a:ea typeface="Candara"/>
                <a:cs typeface="Candara"/>
                <a:sym typeface="Candara"/>
              </a:rPr>
              <a:t>cuatro grandes objetivos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gestión de la Estructura Ecológica Principal</a:t>
            </a:r>
            <a:r>
              <a:rPr lang="en-US" sz="1100">
                <a:latin typeface="Candara"/>
                <a:ea typeface="Candara"/>
                <a:cs typeface="Candara"/>
                <a:sym typeface="Candara"/>
              </a:rPr>
              <a:t>, como base de la sostenibilidad del territorio, garantizando la conectividad ecológica y la provisión de servicios ambientales</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Intervención integral en los Cerros Orientales</a:t>
            </a:r>
            <a:r>
              <a:rPr lang="en-US" sz="1100">
                <a:latin typeface="Candara"/>
                <a:ea typeface="Candara"/>
                <a:cs typeface="Candara"/>
                <a:sym typeface="Candara"/>
              </a:rPr>
              <a:t>, mediante la restauración y conservación de este ecosistema estratégico que funciona como un pulmón de la ciudad.</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calidad ambiental</a:t>
            </a:r>
            <a:r>
              <a:rPr lang="en-US" sz="1100">
                <a:latin typeface="Candara"/>
                <a:ea typeface="Candara"/>
                <a:cs typeface="Candara"/>
                <a:sym typeface="Candara"/>
              </a:rPr>
              <a:t>, reduciendo la contaminación del aire, del agua y del suelo, con acciones focalizadas en el suroccidente de la ciudad y procesos de renaturalización urbana.</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Fortalecer la gestión integral del agua</a:t>
            </a:r>
            <a:r>
              <a:rPr lang="en-US" sz="1100">
                <a:latin typeface="Candara"/>
                <a:ea typeface="Candara"/>
                <a:cs typeface="Candara"/>
                <a:sym typeface="Candara"/>
              </a:rPr>
              <a:t>, a través del uso eficiente, la conservación de fuentes hídricas y la protección de ecosistemas estratégicos.</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highlight>
                  <a:schemeClr val="accent2"/>
                </a:highlight>
                <a:latin typeface="Candara"/>
                <a:ea typeface="Candara"/>
                <a:cs typeface="Candara"/>
                <a:sym typeface="Candara"/>
              </a:rPr>
              <a:t>A estos cuatro ejes se suma un </a:t>
            </a:r>
            <a:r>
              <a:rPr b="1" lang="en-US" sz="1100">
                <a:highlight>
                  <a:schemeClr val="accent2"/>
                </a:highlight>
                <a:latin typeface="Candara"/>
                <a:ea typeface="Candara"/>
                <a:cs typeface="Candara"/>
                <a:sym typeface="Candara"/>
              </a:rPr>
              <a:t>complemento esencial</a:t>
            </a:r>
            <a:r>
              <a:rPr lang="en-US" sz="1100">
                <a:highlight>
                  <a:schemeClr val="accent2"/>
                </a:highlight>
                <a:latin typeface="Candara"/>
                <a:ea typeface="Candara"/>
                <a:cs typeface="Candara"/>
                <a:sym typeface="Candara"/>
              </a:rPr>
              <a:t>: el </a:t>
            </a:r>
            <a:r>
              <a:rPr b="1" lang="en-US" sz="1100">
                <a:highlight>
                  <a:schemeClr val="accent2"/>
                </a:highlight>
                <a:latin typeface="Candara"/>
                <a:ea typeface="Candara"/>
                <a:cs typeface="Candara"/>
                <a:sym typeface="Candara"/>
              </a:rPr>
              <a:t>fortalecimiento de la autoridad ambiental</a:t>
            </a:r>
            <a:r>
              <a:rPr lang="en-US" sz="1100">
                <a:highlight>
                  <a:schemeClr val="accent2"/>
                </a:highlight>
                <a:latin typeface="Candara"/>
                <a:ea typeface="Candara"/>
                <a:cs typeface="Candara"/>
                <a:sym typeface="Candara"/>
              </a:rPr>
              <a:t>, que asegura la evaluación, el control y el seguimiento al deterioro de la calidad ambiental, garantizando el cumplimiento de la normativa, la prevención de impactos y la protección de la salud y el bienestar de la población.</a:t>
            </a:r>
            <a:endParaRPr sz="1100">
              <a:highlight>
                <a:schemeClr val="accent2"/>
              </a:highlight>
              <a:latin typeface="Candara"/>
              <a:ea typeface="Candara"/>
              <a:cs typeface="Candara"/>
              <a:sym typeface="Candara"/>
            </a:endParaRPr>
          </a:p>
          <a:p>
            <a:pPr indent="0" lvl="0" marL="0" rtl="0" algn="l">
              <a:lnSpc>
                <a:spcPct val="100000"/>
              </a:lnSpc>
              <a:spcBef>
                <a:spcPts val="0"/>
              </a:spcBef>
              <a:spcAft>
                <a:spcPts val="0"/>
              </a:spcAft>
              <a:buClr>
                <a:schemeClr val="dk1"/>
              </a:buClr>
              <a:buSzPts val="1400"/>
              <a:buFont typeface="Arial"/>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3d23c2d98e5_3_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7" name="Google Shape;1097;g3d23c2d98e5_3_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5" name="Shape 1125"/>
        <p:cNvGrpSpPr/>
        <p:nvPr/>
      </p:nvGrpSpPr>
      <p:grpSpPr>
        <a:xfrm>
          <a:off x="0" y="0"/>
          <a:ext cx="0" cy="0"/>
          <a:chOff x="0" y="0"/>
          <a:chExt cx="0" cy="0"/>
        </a:xfrm>
      </p:grpSpPr>
      <p:sp>
        <p:nvSpPr>
          <p:cNvPr id="1126" name="Google Shape;1126;g3d23c2d98e5_3_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7" name="Google Shape;1127;g3d23c2d98e5_3_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SzPts val="1100"/>
              <a:buNone/>
            </a:pPr>
            <a:r>
              <a:rPr lang="en-US">
                <a:highlight>
                  <a:srgbClr val="8DBC22"/>
                </a:highlight>
              </a:rPr>
              <a:t>Meta anterior:</a:t>
            </a:r>
            <a:r>
              <a:rPr b="1" lang="en-US"/>
              <a:t> </a:t>
            </a:r>
            <a:r>
              <a:rPr b="1" lang="en-US">
                <a:solidFill>
                  <a:schemeClr val="dk1"/>
                </a:solidFill>
              </a:rPr>
              <a:t>Impulsar el 93% de los Expedientes sancionatorios iniciados durante el cuatrienio 2024 - 2027</a:t>
            </a:r>
            <a:endParaRPr b="1">
              <a:solidFill>
                <a:schemeClr val="dk1"/>
              </a:solidFill>
            </a:endParaRPr>
          </a:p>
          <a:p>
            <a:pPr indent="0" lvl="0" marL="0" rtl="0" algn="just">
              <a:spcBef>
                <a:spcPts val="0"/>
              </a:spcBef>
              <a:spcAft>
                <a:spcPts val="0"/>
              </a:spcAft>
              <a:buSzPts val="1100"/>
              <a:buNone/>
            </a:pPr>
            <a:r>
              <a:t/>
            </a:r>
            <a:endParaRPr sz="800">
              <a:solidFill>
                <a:schemeClr val="dk1"/>
              </a:solidFill>
            </a:endParaRPr>
          </a:p>
          <a:p>
            <a:pPr indent="0" lvl="0" marL="0" rtl="0" algn="just">
              <a:spcBef>
                <a:spcPts val="0"/>
              </a:spcBef>
              <a:spcAft>
                <a:spcPts val="0"/>
              </a:spcAft>
              <a:buSzPts val="1100"/>
              <a:buNone/>
            </a:pPr>
            <a:r>
              <a:rPr lang="en-US">
                <a:solidFill>
                  <a:schemeClr val="dk1"/>
                </a:solidFill>
                <a:highlight>
                  <a:srgbClr val="8DBC22"/>
                </a:highlight>
              </a:rPr>
              <a:t>Justificación cambio de la meta:</a:t>
            </a:r>
            <a:endParaRPr sz="800">
              <a:solidFill>
                <a:schemeClr val="dk1"/>
              </a:solidFill>
            </a:endParaRPr>
          </a:p>
          <a:p>
            <a:pPr indent="0" lvl="0" marL="0" rtl="0" algn="just">
              <a:lnSpc>
                <a:spcPct val="115000"/>
              </a:lnSpc>
              <a:spcBef>
                <a:spcPts val="1200"/>
              </a:spcBef>
              <a:spcAft>
                <a:spcPts val="0"/>
              </a:spcAft>
              <a:buSzPts val="1100"/>
              <a:buNone/>
            </a:pPr>
            <a:r>
              <a:rPr lang="en-US" sz="900">
                <a:solidFill>
                  <a:schemeClr val="dk1"/>
                </a:solidFill>
              </a:rPr>
              <a:t>El cálculo de la meta se basó en el impulso de un 93% de expedientes sancionatorios: 15% y 78%. </a:t>
            </a:r>
            <a:endParaRPr sz="900">
              <a:solidFill>
                <a:schemeClr val="dk1"/>
              </a:solidFill>
            </a:endParaRPr>
          </a:p>
          <a:p>
            <a:pPr indent="0" lvl="0" marL="0" rtl="0" algn="just">
              <a:lnSpc>
                <a:spcPct val="115000"/>
              </a:lnSpc>
              <a:spcBef>
                <a:spcPts val="1200"/>
              </a:spcBef>
              <a:spcAft>
                <a:spcPts val="0"/>
              </a:spcAft>
              <a:buSzPts val="1100"/>
              <a:buNone/>
            </a:pPr>
            <a:r>
              <a:rPr lang="en-US" sz="900">
                <a:solidFill>
                  <a:schemeClr val="dk1"/>
                </a:solidFill>
              </a:rPr>
              <a:t>El 15% con decisión de fondo de los iniciados entre 2024 y 2025. Impulso para el 78% de los iniciados entre 2024 - 2027.</a:t>
            </a:r>
            <a:endParaRPr sz="900">
              <a:solidFill>
                <a:schemeClr val="dk1"/>
              </a:solidFill>
            </a:endParaRPr>
          </a:p>
          <a:p>
            <a:pPr indent="0" lvl="0" marL="0" rtl="0" algn="just">
              <a:lnSpc>
                <a:spcPct val="115000"/>
              </a:lnSpc>
              <a:spcBef>
                <a:spcPts val="1200"/>
              </a:spcBef>
              <a:spcAft>
                <a:spcPts val="1200"/>
              </a:spcAft>
              <a:buClr>
                <a:schemeClr val="dk1"/>
              </a:buClr>
              <a:buSzPts val="1100"/>
              <a:buFont typeface="Arial"/>
              <a:buNone/>
            </a:pPr>
            <a:r>
              <a:rPr lang="en-US" sz="900">
                <a:solidFill>
                  <a:schemeClr val="dk1"/>
                </a:solidFill>
              </a:rPr>
              <a:t>Respecto al impulso procesal o sea del 78%, la meta se basó sobre 11.484 expedientes de los expedientes del cuatrienio, que corresponde a una expectativa basada en los inicios de las vigencias anteriores al 2024 como referencia. Ahora bien, sólo para las vigencias 2024 - 2025 se iniciaron 2.985 expedientes, lo que evidencia que la base de cálculo es diferente a  la realidad actual de inicios de procesos sancionatorios. Por lo anterior, se propone recalcular la base sobre la realidad de los inicios del cuatrienio y tener metas más cercanas para el 2026 y 2027, que son 6.000 inicios para el cuatrienio, así las cosas el 93% de impulso corresponde </a:t>
            </a:r>
            <a:r>
              <a:rPr b="1" lang="en-US" sz="900">
                <a:solidFill>
                  <a:schemeClr val="dk1"/>
                </a:solidFill>
              </a:rPr>
              <a:t>a 5.580</a:t>
            </a:r>
            <a:r>
              <a:rPr lang="en-US" sz="900">
                <a:solidFill>
                  <a:schemeClr val="dk1"/>
                </a:solidFill>
              </a:rPr>
              <a:t> expedientes, número sobre los cuales se tiene un mejor control. </a:t>
            </a:r>
            <a:endParaRPr sz="800">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6" name="Shape 1166"/>
        <p:cNvGrpSpPr/>
        <p:nvPr/>
      </p:nvGrpSpPr>
      <p:grpSpPr>
        <a:xfrm>
          <a:off x="0" y="0"/>
          <a:ext cx="0" cy="0"/>
          <a:chOff x="0" y="0"/>
          <a:chExt cx="0" cy="0"/>
        </a:xfrm>
      </p:grpSpPr>
      <p:sp>
        <p:nvSpPr>
          <p:cNvPr id="1167" name="Google Shape;1167;g3d23c2d98e5_3_1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8" name="Google Shape;1168;g3d23c2d98e5_3_1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Recomendaciones: </a:t>
            </a:r>
            <a:r>
              <a:rPr lang="en-US">
                <a:solidFill>
                  <a:srgbClr val="444746"/>
                </a:solidFill>
              </a:rPr>
              <a:t>Dejar en la ficha del indicador, cuál es el soporte de los tiempos de 90 días</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6" name="Shape 1206"/>
        <p:cNvGrpSpPr/>
        <p:nvPr/>
      </p:nvGrpSpPr>
      <p:grpSpPr>
        <a:xfrm>
          <a:off x="0" y="0"/>
          <a:ext cx="0" cy="0"/>
          <a:chOff x="0" y="0"/>
          <a:chExt cx="0" cy="0"/>
        </a:xfrm>
      </p:grpSpPr>
      <p:sp>
        <p:nvSpPr>
          <p:cNvPr id="1207" name="Google Shape;1207;g3d23c2d98e5_3_1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8" name="Google Shape;1208;g3d23c2d98e5_3_1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Candara"/>
              <a:ea typeface="Candara"/>
              <a:cs typeface="Candara"/>
              <a:sym typeface="Candara"/>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7" name="Shape 1257"/>
        <p:cNvGrpSpPr/>
        <p:nvPr/>
      </p:nvGrpSpPr>
      <p:grpSpPr>
        <a:xfrm>
          <a:off x="0" y="0"/>
          <a:ext cx="0" cy="0"/>
          <a:chOff x="0" y="0"/>
          <a:chExt cx="0" cy="0"/>
        </a:xfrm>
      </p:grpSpPr>
      <p:sp>
        <p:nvSpPr>
          <p:cNvPr id="1258" name="Google Shape;1258;g3d23c2d98e5_3_2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9" name="Google Shape;1259;g3d23c2d98e5_3_2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sz="1200">
                <a:highlight>
                  <a:srgbClr val="8DBC22"/>
                </a:highlight>
              </a:rPr>
              <a:t>Meta anterior</a:t>
            </a:r>
            <a:r>
              <a:rPr lang="en-US" sz="1200">
                <a:highlight>
                  <a:schemeClr val="accent2"/>
                </a:highlight>
              </a:rPr>
              <a:t>:</a:t>
            </a:r>
            <a:r>
              <a:rPr lang="en-US" sz="1200"/>
              <a:t> </a:t>
            </a:r>
            <a:r>
              <a:rPr b="1" lang="en-US" sz="1200">
                <a:solidFill>
                  <a:schemeClr val="dk1"/>
                </a:solidFill>
              </a:rPr>
              <a:t>Resolver de fondo 31.178 trámites rezagados</a:t>
            </a:r>
            <a:endParaRPr b="1" sz="1200">
              <a:solidFill>
                <a:schemeClr val="dk1"/>
              </a:solidFill>
            </a:endParaRPr>
          </a:p>
          <a:p>
            <a:pPr indent="0" lvl="0" marL="0" rtl="0" algn="l">
              <a:lnSpc>
                <a:spcPct val="100000"/>
              </a:lnSpc>
              <a:spcBef>
                <a:spcPts val="0"/>
              </a:spcBef>
              <a:spcAft>
                <a:spcPts val="0"/>
              </a:spcAft>
              <a:buSzPts val="1100"/>
              <a:buNone/>
            </a:pPr>
            <a:r>
              <a:t/>
            </a:r>
            <a:endParaRPr b="1" sz="1200">
              <a:solidFill>
                <a:schemeClr val="dk1"/>
              </a:solidFill>
            </a:endParaRPr>
          </a:p>
          <a:p>
            <a:pPr indent="0" lvl="0" marL="0" rtl="0" algn="l">
              <a:lnSpc>
                <a:spcPct val="100000"/>
              </a:lnSpc>
              <a:spcBef>
                <a:spcPts val="0"/>
              </a:spcBef>
              <a:spcAft>
                <a:spcPts val="0"/>
              </a:spcAft>
              <a:buSzPts val="1100"/>
              <a:buNone/>
            </a:pPr>
            <a:r>
              <a:rPr b="1" lang="en-US" sz="1200">
                <a:solidFill>
                  <a:schemeClr val="dk1"/>
                </a:solidFill>
                <a:highlight>
                  <a:srgbClr val="8DBC22"/>
                </a:highlight>
              </a:rPr>
              <a:t>Justificación de cambio de la meta silvicultura:</a:t>
            </a:r>
            <a:endParaRPr b="1" sz="1200">
              <a:solidFill>
                <a:schemeClr val="dk1"/>
              </a:solidFill>
              <a:highlight>
                <a:srgbClr val="8DBC22"/>
              </a:highlight>
            </a:endParaRPr>
          </a:p>
          <a:p>
            <a:pPr indent="0" lvl="0" marL="0" rtl="0" algn="l">
              <a:lnSpc>
                <a:spcPct val="100000"/>
              </a:lnSpc>
              <a:spcBef>
                <a:spcPts val="0"/>
              </a:spcBef>
              <a:spcAft>
                <a:spcPts val="0"/>
              </a:spcAft>
              <a:buSzPts val="1100"/>
              <a:buNone/>
            </a:pPr>
            <a:r>
              <a:t/>
            </a:r>
            <a:endParaRPr b="1" sz="1200">
              <a:solidFill>
                <a:schemeClr val="dk1"/>
              </a:solidFill>
              <a:highlight>
                <a:schemeClr val="accent2"/>
              </a:highlight>
            </a:endParaRPr>
          </a:p>
          <a:p>
            <a:pPr indent="0" lvl="0" marL="0" rtl="0" algn="l">
              <a:spcBef>
                <a:spcPts val="0"/>
              </a:spcBef>
              <a:spcAft>
                <a:spcPts val="0"/>
              </a:spcAft>
              <a:buSzPts val="1100"/>
              <a:buNone/>
            </a:pPr>
            <a:r>
              <a:rPr lang="en-US" sz="1000">
                <a:solidFill>
                  <a:schemeClr val="dk1"/>
                </a:solidFill>
                <a:highlight>
                  <a:srgbClr val="88BC23"/>
                </a:highlight>
              </a:rPr>
              <a:t>Indicador: Número de autorizaciones de aprovechamiento silvicultural anteriores a 2024 con seguimiento:</a:t>
            </a:r>
            <a:endParaRPr sz="1000">
              <a:solidFill>
                <a:schemeClr val="dk1"/>
              </a:solidFill>
              <a:highlight>
                <a:srgbClr val="88BC23"/>
              </a:highlight>
            </a:endParaRPr>
          </a:p>
          <a:p>
            <a:pPr indent="0" lvl="0" marL="0" rtl="0" algn="just">
              <a:spcBef>
                <a:spcPts val="0"/>
              </a:spcBef>
              <a:spcAft>
                <a:spcPts val="0"/>
              </a:spcAft>
              <a:buSzPts val="1100"/>
              <a:buNone/>
            </a:pPr>
            <a:r>
              <a:rPr lang="en-US" sz="1000">
                <a:solidFill>
                  <a:schemeClr val="dk1"/>
                </a:solidFill>
                <a:highlight>
                  <a:srgbClr val="8DBC22"/>
                </a:highlight>
              </a:rPr>
              <a:t>Indicador: Número de trámites pendientes de evaluación de aprovechamiento forestal por obra resueltos de fondo:</a:t>
            </a:r>
            <a:endParaRPr sz="1000">
              <a:solidFill>
                <a:schemeClr val="dk1"/>
              </a:solidFill>
              <a:highlight>
                <a:srgbClr val="88BC23"/>
              </a:highlight>
            </a:endParaRPr>
          </a:p>
          <a:p>
            <a:pPr indent="0" lvl="0" marL="0" rtl="0" algn="l">
              <a:spcBef>
                <a:spcPts val="0"/>
              </a:spcBef>
              <a:spcAft>
                <a:spcPts val="0"/>
              </a:spcAft>
              <a:buSzPts val="1100"/>
              <a:buNone/>
            </a:pPr>
            <a:r>
              <a:t/>
            </a:r>
            <a:endParaRPr sz="1000">
              <a:solidFill>
                <a:schemeClr val="dk1"/>
              </a:solidFill>
            </a:endParaRPr>
          </a:p>
          <a:p>
            <a:pPr indent="0" lvl="0" marL="0" rtl="0" algn="l">
              <a:spcBef>
                <a:spcPts val="0"/>
              </a:spcBef>
              <a:spcAft>
                <a:spcPts val="0"/>
              </a:spcAft>
              <a:buSzPts val="1100"/>
              <a:buNone/>
            </a:pPr>
            <a:r>
              <a:rPr lang="en-US" sz="1000">
                <a:solidFill>
                  <a:schemeClr val="dk1"/>
                </a:solidFill>
              </a:rPr>
              <a:t>Se requiere ajuste en la redacción de la meta estratégica y en la  magnitud del indicador 1 de Silvicultura, teniendo en cuenta lo siguiente:</a:t>
            </a:r>
            <a:endParaRPr sz="1000">
              <a:solidFill>
                <a:schemeClr val="dk1"/>
              </a:solidFill>
            </a:endParaRPr>
          </a:p>
          <a:p>
            <a:pPr indent="0" lvl="0" marL="0" rtl="0" algn="l">
              <a:spcBef>
                <a:spcPts val="0"/>
              </a:spcBef>
              <a:spcAft>
                <a:spcPts val="0"/>
              </a:spcAft>
              <a:buSzPts val="1100"/>
              <a:buNone/>
            </a:pPr>
            <a:r>
              <a:t/>
            </a:r>
            <a:endParaRPr sz="1000">
              <a:solidFill>
                <a:schemeClr val="dk1"/>
              </a:solidFill>
            </a:endParaRPr>
          </a:p>
          <a:p>
            <a:pPr indent="0" lvl="0" marL="0" rtl="0" algn="l">
              <a:spcBef>
                <a:spcPts val="0"/>
              </a:spcBef>
              <a:spcAft>
                <a:spcPts val="0"/>
              </a:spcAft>
              <a:buSzPts val="1100"/>
              <a:buNone/>
            </a:pPr>
            <a:r>
              <a:rPr b="1" lang="en-US" sz="1000">
                <a:solidFill>
                  <a:schemeClr val="dk1"/>
                </a:solidFill>
              </a:rPr>
              <a:t>1</a:t>
            </a:r>
            <a:r>
              <a:rPr lang="en-US" sz="1000">
                <a:solidFill>
                  <a:schemeClr val="dk1"/>
                </a:solidFill>
              </a:rPr>
              <a:t>.Existe una orientación en la gestión de la subdirección de Silvicultura y su equipo de trabajo en el sentido de organizar la acciones y priorizar la atención oportuna de: </a:t>
            </a:r>
            <a:endParaRPr sz="1000">
              <a:solidFill>
                <a:schemeClr val="dk1"/>
              </a:solidFill>
            </a:endParaRPr>
          </a:p>
          <a:p>
            <a:pPr indent="0" lvl="0" marL="0" rtl="0" algn="l">
              <a:spcBef>
                <a:spcPts val="0"/>
              </a:spcBef>
              <a:spcAft>
                <a:spcPts val="0"/>
              </a:spcAft>
              <a:buSzPts val="1100"/>
              <a:buNone/>
            </a:pPr>
            <a:r>
              <a:t/>
            </a:r>
            <a:endParaRPr sz="1000">
              <a:solidFill>
                <a:schemeClr val="dk1"/>
              </a:solidFill>
            </a:endParaRPr>
          </a:p>
          <a:p>
            <a:pPr indent="0" lvl="0" marL="0" rtl="0" algn="l">
              <a:spcBef>
                <a:spcPts val="0"/>
              </a:spcBef>
              <a:spcAft>
                <a:spcPts val="0"/>
              </a:spcAft>
              <a:buSzPts val="1100"/>
              <a:buNone/>
            </a:pPr>
            <a:r>
              <a:rPr b="1" lang="en-US" sz="1000">
                <a:solidFill>
                  <a:schemeClr val="dk1"/>
                </a:solidFill>
              </a:rPr>
              <a:t>a</a:t>
            </a:r>
            <a:r>
              <a:rPr lang="en-US" sz="1000">
                <a:solidFill>
                  <a:schemeClr val="dk1"/>
                </a:solidFill>
              </a:rPr>
              <a:t>.Nuevos trámites PIDES como estrategia Distrital.</a:t>
            </a:r>
            <a:endParaRPr sz="1000">
              <a:solidFill>
                <a:schemeClr val="dk1"/>
              </a:solidFill>
            </a:endParaRPr>
          </a:p>
          <a:p>
            <a:pPr indent="0" lvl="0" marL="0" rtl="0" algn="l">
              <a:spcBef>
                <a:spcPts val="0"/>
              </a:spcBef>
              <a:spcAft>
                <a:spcPts val="0"/>
              </a:spcAft>
              <a:buSzPts val="1100"/>
              <a:buNone/>
            </a:pPr>
            <a:r>
              <a:rPr b="1" lang="en-US" sz="1000">
                <a:solidFill>
                  <a:schemeClr val="dk1"/>
                </a:solidFill>
              </a:rPr>
              <a:t>b.</a:t>
            </a:r>
            <a:r>
              <a:rPr lang="en-US" sz="1000">
                <a:solidFill>
                  <a:schemeClr val="dk1"/>
                </a:solidFill>
              </a:rPr>
              <a:t>Gestión efectiva de árboles y ramas en riesgo en el Distrito capital.</a:t>
            </a:r>
            <a:endParaRPr sz="1000">
              <a:solidFill>
                <a:schemeClr val="dk1"/>
              </a:solidFill>
            </a:endParaRPr>
          </a:p>
          <a:p>
            <a:pPr indent="0" lvl="0" marL="0" rtl="0" algn="l">
              <a:spcBef>
                <a:spcPts val="0"/>
              </a:spcBef>
              <a:spcAft>
                <a:spcPts val="0"/>
              </a:spcAft>
              <a:buSzPts val="1100"/>
              <a:buNone/>
            </a:pPr>
            <a:r>
              <a:rPr b="1" lang="en-US" sz="1000">
                <a:solidFill>
                  <a:schemeClr val="dk1"/>
                </a:solidFill>
              </a:rPr>
              <a:t>c</a:t>
            </a:r>
            <a:r>
              <a:rPr lang="en-US" sz="1000">
                <a:solidFill>
                  <a:schemeClr val="dk1"/>
                </a:solidFill>
              </a:rPr>
              <a:t>. Gestión y atención a Entes de control.</a:t>
            </a:r>
            <a:endParaRPr sz="1000">
              <a:solidFill>
                <a:schemeClr val="dk1"/>
              </a:solidFill>
            </a:endParaRPr>
          </a:p>
          <a:p>
            <a:pPr indent="0" lvl="0" marL="0" rtl="0" algn="l">
              <a:spcBef>
                <a:spcPts val="0"/>
              </a:spcBef>
              <a:spcAft>
                <a:spcPts val="0"/>
              </a:spcAft>
              <a:buSzPts val="1100"/>
              <a:buNone/>
            </a:pPr>
            <a:r>
              <a:rPr b="1" lang="en-US" sz="1000">
                <a:solidFill>
                  <a:schemeClr val="dk1"/>
                </a:solidFill>
              </a:rPr>
              <a:t>d</a:t>
            </a:r>
            <a:r>
              <a:rPr lang="en-US" sz="1000">
                <a:solidFill>
                  <a:schemeClr val="dk1"/>
                </a:solidFill>
              </a:rPr>
              <a:t>.Atención a Resoluciones.</a:t>
            </a:r>
            <a:endParaRPr sz="1000">
              <a:solidFill>
                <a:schemeClr val="dk1"/>
              </a:solidFill>
            </a:endParaRPr>
          </a:p>
          <a:p>
            <a:pPr indent="0" lvl="0" marL="0" rtl="0" algn="l">
              <a:spcBef>
                <a:spcPts val="0"/>
              </a:spcBef>
              <a:spcAft>
                <a:spcPts val="0"/>
              </a:spcAft>
              <a:buSzPts val="1100"/>
              <a:buNone/>
            </a:pPr>
            <a:r>
              <a:t/>
            </a:r>
            <a:endParaRPr sz="1000">
              <a:solidFill>
                <a:schemeClr val="dk1"/>
              </a:solidFill>
            </a:endParaRPr>
          </a:p>
          <a:p>
            <a:pPr indent="0" lvl="0" marL="0" rtl="0" algn="l">
              <a:spcBef>
                <a:spcPts val="0"/>
              </a:spcBef>
              <a:spcAft>
                <a:spcPts val="0"/>
              </a:spcAft>
              <a:buSzPts val="1100"/>
              <a:buNone/>
            </a:pPr>
            <a:r>
              <a:rPr b="1" lang="en-US" sz="1000">
                <a:solidFill>
                  <a:schemeClr val="dk1"/>
                </a:solidFill>
              </a:rPr>
              <a:t>NOTA: </a:t>
            </a:r>
            <a:r>
              <a:rPr lang="en-US" sz="1000">
                <a:solidFill>
                  <a:schemeClr val="dk1"/>
                </a:solidFill>
              </a:rPr>
              <a:t>La gestión de los trámites rezagados se seguirá adelantando con el equipo técnico disponible en la Subdirección de Silvicultura, en especial los relacionados con Pides los cuales alcanzan 48.</a:t>
            </a:r>
            <a:r>
              <a:rPr lang="en-US" sz="900">
                <a:solidFill>
                  <a:schemeClr val="dk1"/>
                </a:solidFill>
              </a:rPr>
              <a:t>Por lo anterior se propone un recalculó de la magnitud a  </a:t>
            </a:r>
            <a:r>
              <a:rPr b="1" lang="en-US" sz="900">
                <a:solidFill>
                  <a:schemeClr val="dk1"/>
                </a:solidFill>
              </a:rPr>
              <a:t>8.123</a:t>
            </a:r>
            <a:endParaRPr sz="1000">
              <a:solidFill>
                <a:schemeClr val="dk1"/>
              </a:solidFill>
              <a:highlight>
                <a:srgbClr val="8DBC22"/>
              </a:highlight>
            </a:endParaRPr>
          </a:p>
          <a:p>
            <a:pPr indent="0" lvl="0" marL="0" rtl="0" algn="just">
              <a:spcBef>
                <a:spcPts val="0"/>
              </a:spcBef>
              <a:spcAft>
                <a:spcPts val="0"/>
              </a:spcAft>
              <a:buSzPts val="1100"/>
              <a:buNone/>
            </a:pPr>
            <a:r>
              <a:t/>
            </a:r>
            <a:endParaRPr sz="1000">
              <a:solidFill>
                <a:schemeClr val="dk1"/>
              </a:solidFill>
            </a:endParaRPr>
          </a:p>
          <a:p>
            <a:pPr indent="0" lvl="0" marL="0" rtl="0" algn="l">
              <a:spcBef>
                <a:spcPts val="0"/>
              </a:spcBef>
              <a:spcAft>
                <a:spcPts val="0"/>
              </a:spcAft>
              <a:buSzPts val="1100"/>
              <a:buNone/>
            </a:pPr>
            <a:r>
              <a:rPr lang="en-US" sz="1000">
                <a:solidFill>
                  <a:schemeClr val="dk1"/>
                </a:solidFill>
              </a:rPr>
              <a:t>El cálculo inicial de la meta, contempló como requisitos habilitantes, la ejecución de varios procesos contractuales convenios en el año 2025, que no se lograron ejecutar. Por ello No se cuenta con la toda la capacidad para la actual vigencia 2026, para atender el número previsto de trámites.</a:t>
            </a:r>
            <a:endParaRPr sz="1000">
              <a:solidFill>
                <a:schemeClr val="dk1"/>
              </a:solidFill>
            </a:endParaRPr>
          </a:p>
          <a:p>
            <a:pPr indent="0" lvl="0" marL="0" rtl="0" algn="l">
              <a:spcBef>
                <a:spcPts val="0"/>
              </a:spcBef>
              <a:spcAft>
                <a:spcPts val="0"/>
              </a:spcAft>
              <a:buSzPts val="1100"/>
              <a:buNone/>
            </a:pPr>
            <a:r>
              <a:t/>
            </a:r>
            <a:endParaRPr sz="1000">
              <a:solidFill>
                <a:schemeClr val="dk1"/>
              </a:solidFill>
            </a:endParaRPr>
          </a:p>
          <a:p>
            <a:pPr indent="0" lvl="0" marL="0" rtl="0" algn="l">
              <a:spcBef>
                <a:spcPts val="0"/>
              </a:spcBef>
              <a:spcAft>
                <a:spcPts val="0"/>
              </a:spcAft>
              <a:buSzPts val="1100"/>
              <a:buNone/>
            </a:pPr>
            <a:r>
              <a:rPr b="1" lang="en-US" sz="900">
                <a:solidFill>
                  <a:schemeClr val="dk1"/>
                </a:solidFill>
              </a:rPr>
              <a:t>3</a:t>
            </a:r>
            <a:r>
              <a:rPr lang="en-US" sz="900">
                <a:solidFill>
                  <a:schemeClr val="dk1"/>
                </a:solidFill>
              </a:rPr>
              <a:t>. FONDIGER realizó un aporte importante en la gestión de la meta entre los años 2024-2025 contribuyendo con 73% en la atención de autorizaciones rezagadas como apoyo institucional. Para 2026 éste apoyo se verá reducido a un 25% debido a que el proyecto finaliza en el próximo mes de septiembre..</a:t>
            </a:r>
            <a:endParaRPr sz="900">
              <a:solidFill>
                <a:schemeClr val="dk1"/>
              </a:solidFill>
            </a:endParaRPr>
          </a:p>
          <a:p>
            <a:pPr indent="0" lvl="0" marL="0" rtl="0" algn="l">
              <a:spcBef>
                <a:spcPts val="0"/>
              </a:spcBef>
              <a:spcAft>
                <a:spcPts val="0"/>
              </a:spcAft>
              <a:buSzPts val="1100"/>
              <a:buNone/>
            </a:pPr>
            <a:r>
              <a:t/>
            </a:r>
            <a:endParaRPr sz="900">
              <a:solidFill>
                <a:schemeClr val="dk1"/>
              </a:solidFill>
              <a:highlight>
                <a:srgbClr val="8DBC22"/>
              </a:highlight>
            </a:endParaRPr>
          </a:p>
          <a:p>
            <a:pPr indent="0" lvl="0" marL="0" rtl="0" algn="l">
              <a:spcBef>
                <a:spcPts val="0"/>
              </a:spcBef>
              <a:spcAft>
                <a:spcPts val="0"/>
              </a:spcAft>
              <a:buSzPts val="1100"/>
              <a:buNone/>
            </a:pPr>
            <a:r>
              <a:rPr lang="en-US">
                <a:solidFill>
                  <a:schemeClr val="dk1"/>
                </a:solidFill>
                <a:highlight>
                  <a:srgbClr val="8DBC22"/>
                </a:highlight>
              </a:rPr>
              <a:t>Justificación cambio de la meta SCAAV</a:t>
            </a:r>
            <a:endParaRPr>
              <a:solidFill>
                <a:schemeClr val="dk1"/>
              </a:solidFill>
              <a:highlight>
                <a:srgbClr val="8DBC22"/>
              </a:highlight>
            </a:endParaRPr>
          </a:p>
          <a:p>
            <a:pPr indent="0" lvl="0" marL="0" rtl="0" algn="l">
              <a:spcBef>
                <a:spcPts val="0"/>
              </a:spcBef>
              <a:spcAft>
                <a:spcPts val="0"/>
              </a:spcAft>
              <a:buSzPts val="1100"/>
              <a:buNone/>
            </a:pPr>
            <a:r>
              <a:t/>
            </a:r>
            <a:endParaRPr>
              <a:solidFill>
                <a:schemeClr val="dk1"/>
              </a:solidFill>
            </a:endParaRPr>
          </a:p>
          <a:p>
            <a:pPr indent="0" lvl="0" marL="0" rtl="0" algn="just">
              <a:spcBef>
                <a:spcPts val="0"/>
              </a:spcBef>
              <a:spcAft>
                <a:spcPts val="0"/>
              </a:spcAft>
              <a:buSzPts val="1100"/>
              <a:buNone/>
            </a:pPr>
            <a:r>
              <a:rPr lang="en-US">
                <a:solidFill>
                  <a:schemeClr val="dk1"/>
                </a:solidFill>
                <a:highlight>
                  <a:srgbClr val="8DBC22"/>
                </a:highlight>
              </a:rPr>
              <a:t>Indicador: Número de solicitudes de registros de publicidad exterior visual evaluados, pertenecientes a vigencias anteriores a 2024</a:t>
            </a:r>
            <a:endParaRPr>
              <a:solidFill>
                <a:schemeClr val="dk1"/>
              </a:solidFill>
              <a:highlight>
                <a:srgbClr val="8DBC22"/>
              </a:highlight>
            </a:endParaRPr>
          </a:p>
          <a:p>
            <a:pPr indent="0" lvl="0" marL="0" rtl="0" algn="just">
              <a:spcBef>
                <a:spcPts val="0"/>
              </a:spcBef>
              <a:spcAft>
                <a:spcPts val="0"/>
              </a:spcAft>
              <a:buSzPts val="1100"/>
              <a:buNone/>
            </a:pPr>
            <a:r>
              <a:rPr lang="en-US">
                <a:solidFill>
                  <a:schemeClr val="dk1"/>
                </a:solidFill>
                <a:highlight>
                  <a:srgbClr val="8DBC22"/>
                </a:highlight>
              </a:rPr>
              <a:t>Indicadore: Número de trámites de evaluación y seguimiento de fuentes fijas y fuentes móviles resueltos de fondo, pertenecientes a vigencias anteriores a 2024</a:t>
            </a:r>
            <a:endParaRPr>
              <a:solidFill>
                <a:schemeClr val="dk1"/>
              </a:solidFill>
              <a:highlight>
                <a:srgbClr val="8DBC22"/>
              </a:highlight>
            </a:endParaRPr>
          </a:p>
          <a:p>
            <a:pPr indent="0" lvl="0" marL="0" rtl="0" algn="just">
              <a:spcBef>
                <a:spcPts val="0"/>
              </a:spcBef>
              <a:spcAft>
                <a:spcPts val="0"/>
              </a:spcAft>
              <a:buSzPts val="1100"/>
              <a:buNone/>
            </a:pPr>
            <a:r>
              <a:t/>
            </a:r>
            <a:endParaRPr>
              <a:solidFill>
                <a:schemeClr val="dk1"/>
              </a:solidFill>
              <a:highlight>
                <a:srgbClr val="8DBC22"/>
              </a:highlight>
            </a:endParaRPr>
          </a:p>
          <a:p>
            <a:pPr indent="0" lvl="0" marL="0" rtl="0" algn="just">
              <a:spcBef>
                <a:spcPts val="0"/>
              </a:spcBef>
              <a:spcAft>
                <a:spcPts val="0"/>
              </a:spcAft>
              <a:buSzPts val="1100"/>
              <a:buNone/>
            </a:pPr>
            <a:r>
              <a:rPr lang="en-US" sz="800">
                <a:solidFill>
                  <a:schemeClr val="dk1"/>
                </a:solidFill>
              </a:rPr>
              <a:t>Es necesario replantear la redacción de la meta para 2024 y 2025,  considerando que la </a:t>
            </a:r>
            <a:r>
              <a:rPr b="1" lang="en-US" sz="800">
                <a:solidFill>
                  <a:schemeClr val="dk1"/>
                </a:solidFill>
              </a:rPr>
              <a:t>proyección establecida, para el cuatrienio:</a:t>
            </a:r>
            <a:endParaRPr b="1" sz="800">
              <a:solidFill>
                <a:schemeClr val="dk1"/>
              </a:solidFill>
            </a:endParaRPr>
          </a:p>
          <a:p>
            <a:pPr indent="0" lvl="0" marL="0" rtl="0" algn="just">
              <a:spcBef>
                <a:spcPts val="0"/>
              </a:spcBef>
              <a:spcAft>
                <a:spcPts val="0"/>
              </a:spcAft>
              <a:buSzPts val="1100"/>
              <a:buNone/>
            </a:pPr>
            <a:r>
              <a:t/>
            </a:r>
            <a:endParaRPr b="1" sz="800">
              <a:solidFill>
                <a:schemeClr val="dk1"/>
              </a:solidFill>
            </a:endParaRPr>
          </a:p>
          <a:p>
            <a:pPr indent="0" lvl="0" marL="0" rtl="0" algn="just">
              <a:spcBef>
                <a:spcPts val="0"/>
              </a:spcBef>
              <a:spcAft>
                <a:spcPts val="0"/>
              </a:spcAft>
              <a:buSzPts val="1100"/>
              <a:buNone/>
            </a:pPr>
            <a:r>
              <a:rPr b="1" lang="en-US" sz="800">
                <a:solidFill>
                  <a:schemeClr val="dk1"/>
                </a:solidFill>
              </a:rPr>
              <a:t>1. En la vigencia 2025  fue superada ya que ingresaron 2.463 solicitudes y sólo se había programado 1.050 nuevas.</a:t>
            </a:r>
            <a:endParaRPr b="1" sz="800">
              <a:solidFill>
                <a:schemeClr val="dk1"/>
              </a:solidFill>
            </a:endParaRPr>
          </a:p>
          <a:p>
            <a:pPr indent="0" lvl="0" marL="0" rtl="0" algn="just">
              <a:spcBef>
                <a:spcPts val="0"/>
              </a:spcBef>
              <a:spcAft>
                <a:spcPts val="0"/>
              </a:spcAft>
              <a:buSzPts val="1100"/>
              <a:buNone/>
            </a:pPr>
            <a:r>
              <a:t/>
            </a:r>
            <a:endParaRPr b="1" sz="800">
              <a:solidFill>
                <a:schemeClr val="dk1"/>
              </a:solidFill>
            </a:endParaRPr>
          </a:p>
          <a:p>
            <a:pPr indent="0" lvl="0" marL="0" rtl="0" algn="just">
              <a:spcBef>
                <a:spcPts val="0"/>
              </a:spcBef>
              <a:spcAft>
                <a:spcPts val="0"/>
              </a:spcAft>
              <a:buSzPts val="1100"/>
              <a:buNone/>
            </a:pPr>
            <a:r>
              <a:rPr b="1" lang="en-US" sz="800">
                <a:solidFill>
                  <a:schemeClr val="dk1"/>
                </a:solidFill>
              </a:rPr>
              <a:t>2, En la vigencia 2026, considerando el período electoral también se superará la capacidad de las 1.050 solicitudes programadas.</a:t>
            </a:r>
            <a:endParaRPr b="1" sz="800">
              <a:solidFill>
                <a:schemeClr val="dk1"/>
              </a:solidFill>
            </a:endParaRPr>
          </a:p>
          <a:p>
            <a:pPr indent="0" lvl="0" marL="0" rtl="0" algn="just">
              <a:spcBef>
                <a:spcPts val="0"/>
              </a:spcBef>
              <a:spcAft>
                <a:spcPts val="0"/>
              </a:spcAft>
              <a:buSzPts val="1100"/>
              <a:buNone/>
            </a:pPr>
            <a:r>
              <a:t/>
            </a:r>
            <a:endParaRPr b="1" sz="800">
              <a:solidFill>
                <a:schemeClr val="dk1"/>
              </a:solidFill>
            </a:endParaRPr>
          </a:p>
          <a:p>
            <a:pPr indent="0" lvl="0" marL="0" rtl="0" algn="just">
              <a:spcBef>
                <a:spcPts val="0"/>
              </a:spcBef>
              <a:spcAft>
                <a:spcPts val="0"/>
              </a:spcAft>
              <a:buSzPts val="1100"/>
              <a:buNone/>
            </a:pPr>
            <a:r>
              <a:rPr b="1" lang="en-US" sz="800">
                <a:solidFill>
                  <a:schemeClr val="dk1"/>
                </a:solidFill>
              </a:rPr>
              <a:t>3. La contratación prevista en 2026, para apoyar la atención de las solicitudes, por disponibilidad de recursos No se realizó, lo que impacta la capacidad de atención.</a:t>
            </a:r>
            <a:endParaRPr b="1" sz="800">
              <a:solidFill>
                <a:schemeClr val="dk1"/>
              </a:solidFill>
            </a:endParaRPr>
          </a:p>
          <a:p>
            <a:pPr indent="0" lvl="0" marL="0" rtl="0" algn="just">
              <a:spcBef>
                <a:spcPts val="0"/>
              </a:spcBef>
              <a:spcAft>
                <a:spcPts val="0"/>
              </a:spcAft>
              <a:buSzPts val="1100"/>
              <a:buNone/>
            </a:pPr>
            <a:r>
              <a:t/>
            </a:r>
            <a:endParaRPr b="1" sz="800">
              <a:solidFill>
                <a:schemeClr val="dk1"/>
              </a:solidFill>
            </a:endParaRPr>
          </a:p>
          <a:p>
            <a:pPr indent="0" lvl="0" marL="0" rtl="0" algn="just">
              <a:spcBef>
                <a:spcPts val="0"/>
              </a:spcBef>
              <a:spcAft>
                <a:spcPts val="0"/>
              </a:spcAft>
              <a:buSzPts val="1100"/>
              <a:buNone/>
            </a:pPr>
            <a:r>
              <a:t/>
            </a:r>
            <a:endParaRPr b="1" sz="800">
              <a:solidFill>
                <a:schemeClr val="dk1"/>
              </a:solidFill>
            </a:endParaRPr>
          </a:p>
          <a:p>
            <a:pPr indent="0" lvl="0" marL="0" rtl="0" algn="just">
              <a:spcBef>
                <a:spcPts val="0"/>
              </a:spcBef>
              <a:spcAft>
                <a:spcPts val="0"/>
              </a:spcAft>
              <a:buSzPts val="1100"/>
              <a:buNone/>
            </a:pPr>
            <a:r>
              <a:rPr lang="en-US">
                <a:solidFill>
                  <a:schemeClr val="dk1"/>
                </a:solidFill>
                <a:highlight>
                  <a:srgbClr val="8DBC22"/>
                </a:highlight>
              </a:rPr>
              <a:t>indicador: </a:t>
            </a:r>
            <a:r>
              <a:rPr b="1" lang="en-US" sz="800">
                <a:solidFill>
                  <a:schemeClr val="dk1"/>
                </a:solidFill>
              </a:rPr>
              <a:t>Número de trámites de evaluación a fuentes fijas y móviles resueltos anteriores a 2024 y </a:t>
            </a:r>
            <a:r>
              <a:rPr lang="en-US" sz="800">
                <a:solidFill>
                  <a:schemeClr val="dk1"/>
                </a:solidFill>
              </a:rPr>
              <a:t>solicitudes vigencias  2025 - 2027</a:t>
            </a:r>
            <a:endParaRPr sz="800">
              <a:solidFill>
                <a:schemeClr val="dk1"/>
              </a:solidFill>
            </a:endParaRPr>
          </a:p>
          <a:p>
            <a:pPr indent="0" lvl="0" marL="0" rtl="0" algn="just">
              <a:spcBef>
                <a:spcPts val="0"/>
              </a:spcBef>
              <a:spcAft>
                <a:spcPts val="0"/>
              </a:spcAft>
              <a:buSzPts val="1100"/>
              <a:buNone/>
            </a:pPr>
            <a:r>
              <a:rPr b="1" lang="en-US" sz="800">
                <a:solidFill>
                  <a:schemeClr val="dk1"/>
                </a:solidFill>
              </a:rPr>
              <a:t>2024 35, 2025: 41, 2026 60 2027 45 total 181</a:t>
            </a:r>
            <a:endParaRPr b="1" sz="800">
              <a:solidFill>
                <a:schemeClr val="dk1"/>
              </a:solidFill>
            </a:endParaRPr>
          </a:p>
          <a:p>
            <a:pPr indent="0" lvl="0" marL="0" rtl="0" algn="just">
              <a:spcBef>
                <a:spcPts val="0"/>
              </a:spcBef>
              <a:spcAft>
                <a:spcPts val="0"/>
              </a:spcAft>
              <a:buSzPts val="1100"/>
              <a:buNone/>
            </a:pPr>
            <a:r>
              <a:rPr lang="en-US" sz="800">
                <a:solidFill>
                  <a:schemeClr val="dk1"/>
                </a:solidFill>
              </a:rPr>
              <a:t>Permiso emisión atmosférica fuentes fijas: </a:t>
            </a:r>
            <a:r>
              <a:rPr b="1" lang="en-US" sz="800">
                <a:solidFill>
                  <a:schemeClr val="dk1"/>
                </a:solidFill>
              </a:rPr>
              <a:t>12</a:t>
            </a:r>
            <a:endParaRPr b="1" sz="800">
              <a:solidFill>
                <a:schemeClr val="dk1"/>
              </a:solidFill>
            </a:endParaRPr>
          </a:p>
          <a:p>
            <a:pPr indent="0" lvl="0" marL="0" rtl="0" algn="just">
              <a:spcBef>
                <a:spcPts val="0"/>
              </a:spcBef>
              <a:spcAft>
                <a:spcPts val="0"/>
              </a:spcAft>
              <a:buSzPts val="1100"/>
              <a:buNone/>
            </a:pPr>
            <a:r>
              <a:rPr lang="en-US" sz="800">
                <a:solidFill>
                  <a:schemeClr val="dk1"/>
                </a:solidFill>
              </a:rPr>
              <a:t>Autorregulación ambiental fuentes móviles: </a:t>
            </a:r>
            <a:r>
              <a:rPr b="1" lang="en-US" sz="800">
                <a:solidFill>
                  <a:schemeClr val="dk1"/>
                </a:solidFill>
              </a:rPr>
              <a:t>19</a:t>
            </a:r>
            <a:endParaRPr b="1" sz="800">
              <a:solidFill>
                <a:schemeClr val="dk1"/>
              </a:solidFill>
            </a:endParaRPr>
          </a:p>
          <a:p>
            <a:pPr indent="0" lvl="0" marL="0" rtl="0" algn="just">
              <a:spcBef>
                <a:spcPts val="0"/>
              </a:spcBef>
              <a:spcAft>
                <a:spcPts val="0"/>
              </a:spcAft>
              <a:buSzPts val="1100"/>
              <a:buNone/>
            </a:pPr>
            <a:r>
              <a:rPr lang="en-US" sz="800">
                <a:solidFill>
                  <a:schemeClr val="dk1"/>
                </a:solidFill>
              </a:rPr>
              <a:t>Certificación Ambiental para habilitar CDA: </a:t>
            </a:r>
            <a:r>
              <a:rPr b="1" lang="en-US" sz="800">
                <a:solidFill>
                  <a:schemeClr val="dk1"/>
                </a:solidFill>
              </a:rPr>
              <a:t>4</a:t>
            </a:r>
            <a:endParaRPr sz="800">
              <a:solidFill>
                <a:schemeClr val="dk1"/>
              </a:solidFill>
            </a:endParaRPr>
          </a:p>
          <a:p>
            <a:pPr indent="0" lvl="0" marL="0" rtl="0" algn="just">
              <a:spcBef>
                <a:spcPts val="0"/>
              </a:spcBef>
              <a:spcAft>
                <a:spcPts val="0"/>
              </a:spcAft>
              <a:buSzPts val="1100"/>
              <a:buNone/>
            </a:pPr>
            <a:r>
              <a:t/>
            </a:r>
            <a:endParaRPr sz="800">
              <a:solidFill>
                <a:schemeClr val="dk1"/>
              </a:solidFill>
            </a:endParaRPr>
          </a:p>
          <a:p>
            <a:pPr indent="0" lvl="0" marL="0" rtl="0" algn="just">
              <a:spcBef>
                <a:spcPts val="0"/>
              </a:spcBef>
              <a:spcAft>
                <a:spcPts val="0"/>
              </a:spcAft>
              <a:buSzPts val="1100"/>
              <a:buNone/>
            </a:pPr>
            <a:r>
              <a:t/>
            </a:r>
            <a:endParaRPr sz="800">
              <a:solidFill>
                <a:schemeClr val="dk1"/>
              </a:solidFill>
            </a:endParaRPr>
          </a:p>
          <a:p>
            <a:pPr indent="0" lvl="0" marL="0" rtl="0" algn="just">
              <a:spcBef>
                <a:spcPts val="0"/>
              </a:spcBef>
              <a:spcAft>
                <a:spcPts val="0"/>
              </a:spcAft>
              <a:buSzPts val="1100"/>
              <a:buNone/>
            </a:pPr>
            <a:r>
              <a:rPr b="1" lang="en-US" sz="800">
                <a:solidFill>
                  <a:schemeClr val="dk1"/>
                </a:solidFill>
              </a:rPr>
              <a:t>Indicador: Número de trámites de seguimiento a fuentes fijas y móviles resueltos anteriores a 2024 y </a:t>
            </a:r>
            <a:r>
              <a:rPr lang="en-US" sz="800">
                <a:solidFill>
                  <a:schemeClr val="dk1"/>
                </a:solidFill>
              </a:rPr>
              <a:t>solicitudes vigencias  2025 - 2027</a:t>
            </a:r>
            <a:endParaRPr sz="800">
              <a:solidFill>
                <a:schemeClr val="dk1"/>
              </a:solidFill>
            </a:endParaRPr>
          </a:p>
          <a:p>
            <a:pPr indent="0" lvl="0" marL="0" rtl="0" algn="just">
              <a:spcBef>
                <a:spcPts val="0"/>
              </a:spcBef>
              <a:spcAft>
                <a:spcPts val="0"/>
              </a:spcAft>
              <a:buSzPts val="1100"/>
              <a:buNone/>
            </a:pPr>
            <a:r>
              <a:rPr b="1" lang="en-US" sz="800">
                <a:solidFill>
                  <a:schemeClr val="dk1"/>
                </a:solidFill>
              </a:rPr>
              <a:t>2024 45, 2025 13, 2026 85 y 2027 85 total 228</a:t>
            </a:r>
            <a:endParaRPr b="1" sz="800">
              <a:solidFill>
                <a:schemeClr val="dk1"/>
              </a:solidFill>
            </a:endParaRPr>
          </a:p>
          <a:p>
            <a:pPr indent="0" lvl="0" marL="0" rtl="0" algn="just">
              <a:spcBef>
                <a:spcPts val="0"/>
              </a:spcBef>
              <a:spcAft>
                <a:spcPts val="0"/>
              </a:spcAft>
              <a:buSzPts val="1100"/>
              <a:buNone/>
            </a:pPr>
            <a:r>
              <a:rPr lang="en-US" sz="800">
                <a:solidFill>
                  <a:schemeClr val="dk1"/>
                </a:solidFill>
              </a:rPr>
              <a:t>Permiso emisión atmosférica fuentes fijas: </a:t>
            </a:r>
            <a:r>
              <a:rPr b="1" lang="en-US" sz="800">
                <a:solidFill>
                  <a:schemeClr val="dk1"/>
                </a:solidFill>
              </a:rPr>
              <a:t>0</a:t>
            </a:r>
            <a:endParaRPr b="1" sz="800">
              <a:solidFill>
                <a:schemeClr val="dk1"/>
              </a:solidFill>
            </a:endParaRPr>
          </a:p>
          <a:p>
            <a:pPr indent="0" lvl="0" marL="0" rtl="0" algn="just">
              <a:spcBef>
                <a:spcPts val="0"/>
              </a:spcBef>
              <a:spcAft>
                <a:spcPts val="0"/>
              </a:spcAft>
              <a:buSzPts val="1100"/>
              <a:buNone/>
            </a:pPr>
            <a:r>
              <a:rPr lang="en-US" sz="800">
                <a:solidFill>
                  <a:schemeClr val="dk1"/>
                </a:solidFill>
              </a:rPr>
              <a:t>Autorregulación ambiental fuentes móviles: </a:t>
            </a:r>
            <a:r>
              <a:rPr b="1" lang="en-US" sz="800">
                <a:solidFill>
                  <a:schemeClr val="dk1"/>
                </a:solidFill>
              </a:rPr>
              <a:t>1</a:t>
            </a:r>
            <a:endParaRPr b="1" sz="800">
              <a:solidFill>
                <a:schemeClr val="dk1"/>
              </a:solidFill>
            </a:endParaRPr>
          </a:p>
          <a:p>
            <a:pPr indent="0" lvl="0" marL="0" rtl="0" algn="just">
              <a:spcBef>
                <a:spcPts val="0"/>
              </a:spcBef>
              <a:spcAft>
                <a:spcPts val="0"/>
              </a:spcAft>
              <a:buSzPts val="1100"/>
              <a:buNone/>
            </a:pPr>
            <a:r>
              <a:rPr lang="en-US" sz="800">
                <a:solidFill>
                  <a:schemeClr val="dk1"/>
                </a:solidFill>
              </a:rPr>
              <a:t>Certificación Ambiental para habilitar CDA: </a:t>
            </a:r>
            <a:r>
              <a:rPr b="1" lang="en-US" sz="800">
                <a:solidFill>
                  <a:schemeClr val="dk1"/>
                </a:solidFill>
              </a:rPr>
              <a:t>44</a:t>
            </a:r>
            <a:endParaRPr sz="800">
              <a:solidFill>
                <a:schemeClr val="dk1"/>
              </a:solidFill>
            </a:endParaRPr>
          </a:p>
          <a:p>
            <a:pPr indent="0" lvl="0" marL="0" rtl="0" algn="just">
              <a:spcBef>
                <a:spcPts val="0"/>
              </a:spcBef>
              <a:spcAft>
                <a:spcPts val="0"/>
              </a:spcAft>
              <a:buSzPts val="1100"/>
              <a:buNone/>
            </a:pPr>
            <a:r>
              <a:t/>
            </a:r>
            <a:endParaRPr sz="800">
              <a:solidFill>
                <a:schemeClr val="dk1"/>
              </a:solidFill>
            </a:endParaRPr>
          </a:p>
          <a:p>
            <a:pPr indent="0" lvl="0" marL="0" rtl="0" algn="just">
              <a:spcBef>
                <a:spcPts val="0"/>
              </a:spcBef>
              <a:spcAft>
                <a:spcPts val="0"/>
              </a:spcAft>
              <a:buClr>
                <a:schemeClr val="dk1"/>
              </a:buClr>
              <a:buSzPts val="1100"/>
              <a:buFont typeface="Arial"/>
              <a:buNone/>
            </a:pPr>
            <a:r>
              <a:t/>
            </a:r>
            <a:endParaRPr sz="800">
              <a:solidFill>
                <a:schemeClr val="dk1"/>
              </a:solidFill>
            </a:endParaRPr>
          </a:p>
          <a:p>
            <a:pPr indent="0" lvl="0" marL="0" rtl="0" algn="l">
              <a:lnSpc>
                <a:spcPct val="100000"/>
              </a:lnSpc>
              <a:spcBef>
                <a:spcPts val="0"/>
              </a:spcBef>
              <a:spcAft>
                <a:spcPts val="0"/>
              </a:spcAft>
              <a:buSzPts val="1100"/>
              <a:buNone/>
            </a:pPr>
            <a:r>
              <a:t/>
            </a:r>
            <a:endParaRPr b="1" sz="1200">
              <a:solidFill>
                <a:schemeClr val="dk1"/>
              </a:solidFill>
              <a:highlight>
                <a:schemeClr val="accent2"/>
              </a:highlight>
            </a:endParaRPr>
          </a:p>
          <a:p>
            <a:pPr indent="0" lvl="0" marL="0" rtl="0" algn="l">
              <a:lnSpc>
                <a:spcPct val="100000"/>
              </a:lnSpc>
              <a:spcBef>
                <a:spcPts val="0"/>
              </a:spcBef>
              <a:spcAft>
                <a:spcPts val="0"/>
              </a:spcAft>
              <a:buSzPts val="1100"/>
              <a:buNone/>
            </a:pPr>
            <a:r>
              <a:t/>
            </a:r>
            <a:endParaRPr b="1" sz="900">
              <a:solidFill>
                <a:schemeClr val="dk1"/>
              </a:solidFill>
              <a:highlight>
                <a:schemeClr val="accent2"/>
              </a:highlight>
            </a:endParaRPr>
          </a:p>
          <a:p>
            <a:pPr indent="0" lvl="0" marL="0" rtl="0" algn="l">
              <a:lnSpc>
                <a:spcPct val="100000"/>
              </a:lnSpc>
              <a:spcBef>
                <a:spcPts val="0"/>
              </a:spcBef>
              <a:spcAft>
                <a:spcPts val="0"/>
              </a:spcAft>
              <a:buSzPts val="1100"/>
              <a:buNone/>
            </a:pPr>
            <a:r>
              <a:t/>
            </a:r>
            <a:endParaRPr b="1" sz="900">
              <a:solidFill>
                <a:schemeClr val="dk1"/>
              </a:solidFill>
              <a:highlight>
                <a:schemeClr val="accent2"/>
              </a:highligh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9" name="Shape 1349"/>
        <p:cNvGrpSpPr/>
        <p:nvPr/>
      </p:nvGrpSpPr>
      <p:grpSpPr>
        <a:xfrm>
          <a:off x="0" y="0"/>
          <a:ext cx="0" cy="0"/>
          <a:chOff x="0" y="0"/>
          <a:chExt cx="0" cy="0"/>
        </a:xfrm>
      </p:grpSpPr>
      <p:sp>
        <p:nvSpPr>
          <p:cNvPr id="1350" name="Google Shape;1350;g3d23c2d98e5_3_3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1" name="Google Shape;1351;g3d23c2d98e5_3_3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Font typeface="Candara"/>
              <a:buChar char="●"/>
            </a:pPr>
            <a:r>
              <a:rPr b="1" lang="en-US">
                <a:solidFill>
                  <a:schemeClr val="dk1"/>
                </a:solidFill>
                <a:highlight>
                  <a:srgbClr val="B6D7A8"/>
                </a:highlight>
                <a:latin typeface="Candara"/>
                <a:ea typeface="Candara"/>
                <a:cs typeface="Candara"/>
                <a:sym typeface="Candara"/>
              </a:rPr>
              <a:t>El reporte de 2025 corresponde al último reporte del 2024, puesto que hasta el mes de abril se tiene el resultado para el 2025 por el PSMV</a:t>
            </a:r>
            <a:endParaRPr b="1">
              <a:solidFill>
                <a:schemeClr val="dk1"/>
              </a:solidFill>
              <a:highlight>
                <a:srgbClr val="FFF2CC"/>
              </a:highlight>
              <a:latin typeface="Candara"/>
              <a:ea typeface="Candara"/>
              <a:cs typeface="Candara"/>
              <a:sym typeface="Candara"/>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961f07a30d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 name="Google Shape;135;g3961f07a30d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Esta administración tiene un compromiso claro: </a:t>
            </a:r>
            <a:r>
              <a:rPr b="1" lang="en-US" sz="1100">
                <a:latin typeface="Candara"/>
                <a:ea typeface="Candara"/>
                <a:cs typeface="Candara"/>
                <a:sym typeface="Candara"/>
              </a:rPr>
              <a:t>preparar a Bogotá para el cambio climático y mejorar la calidad de vida de sus habitantes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Para lograrlo, hemos estructurado una </a:t>
            </a:r>
            <a:r>
              <a:rPr b="1" lang="en-US" sz="1100">
                <a:latin typeface="Candara"/>
                <a:ea typeface="Candara"/>
                <a:cs typeface="Candara"/>
                <a:sym typeface="Candara"/>
              </a:rPr>
              <a:t>estrategia ambiental integral</a:t>
            </a:r>
            <a:r>
              <a:rPr lang="en-US" sz="1100">
                <a:latin typeface="Candara"/>
                <a:ea typeface="Candara"/>
                <a:cs typeface="Candara"/>
                <a:sym typeface="Candara"/>
              </a:rPr>
              <a:t> organizada en </a:t>
            </a:r>
            <a:r>
              <a:rPr b="1" lang="en-US" sz="1100">
                <a:latin typeface="Candara"/>
                <a:ea typeface="Candara"/>
                <a:cs typeface="Candara"/>
                <a:sym typeface="Candara"/>
              </a:rPr>
              <a:t>cuatro grandes objetivos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gestión de la Estructura Ecológica Principal</a:t>
            </a:r>
            <a:r>
              <a:rPr lang="en-US" sz="1100">
                <a:latin typeface="Candara"/>
                <a:ea typeface="Candara"/>
                <a:cs typeface="Candara"/>
                <a:sym typeface="Candara"/>
              </a:rPr>
              <a:t>, como base de la sostenibilidad del territorio, garantizando la conectividad ecológica y la provisión de servicios ambientales</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Intervención integral en los Cerros Orientales</a:t>
            </a:r>
            <a:r>
              <a:rPr lang="en-US" sz="1100">
                <a:latin typeface="Candara"/>
                <a:ea typeface="Candara"/>
                <a:cs typeface="Candara"/>
                <a:sym typeface="Candara"/>
              </a:rPr>
              <a:t>, mediante la restauración y conservación de este ecosistema estratégico que funciona como un pulmón de la ciudad.</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calidad ambiental</a:t>
            </a:r>
            <a:r>
              <a:rPr lang="en-US" sz="1100">
                <a:latin typeface="Candara"/>
                <a:ea typeface="Candara"/>
                <a:cs typeface="Candara"/>
                <a:sym typeface="Candara"/>
              </a:rPr>
              <a:t>, reduciendo la contaminación del aire, del agua y del suelo, con acciones focalizadas en el suroccidente de la ciudad y procesos de renaturalización urbana.</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Fortalecer la gestión integral del agua</a:t>
            </a:r>
            <a:r>
              <a:rPr lang="en-US" sz="1100">
                <a:latin typeface="Candara"/>
                <a:ea typeface="Candara"/>
                <a:cs typeface="Candara"/>
                <a:sym typeface="Candara"/>
              </a:rPr>
              <a:t>, a través del uso eficiente, la conservación de fuentes hídricas y la protección de ecosistemas estratégicos.</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highlight>
                  <a:schemeClr val="accent2"/>
                </a:highlight>
                <a:latin typeface="Candara"/>
                <a:ea typeface="Candara"/>
                <a:cs typeface="Candara"/>
                <a:sym typeface="Candara"/>
              </a:rPr>
              <a:t>A estos cuatro ejes se suma un </a:t>
            </a:r>
            <a:r>
              <a:rPr b="1" lang="en-US" sz="1100">
                <a:highlight>
                  <a:schemeClr val="accent2"/>
                </a:highlight>
                <a:latin typeface="Candara"/>
                <a:ea typeface="Candara"/>
                <a:cs typeface="Candara"/>
                <a:sym typeface="Candara"/>
              </a:rPr>
              <a:t>complemento esencial</a:t>
            </a:r>
            <a:r>
              <a:rPr lang="en-US" sz="1100">
                <a:highlight>
                  <a:schemeClr val="accent2"/>
                </a:highlight>
                <a:latin typeface="Candara"/>
                <a:ea typeface="Candara"/>
                <a:cs typeface="Candara"/>
                <a:sym typeface="Candara"/>
              </a:rPr>
              <a:t>: el </a:t>
            </a:r>
            <a:r>
              <a:rPr b="1" lang="en-US" sz="1100">
                <a:highlight>
                  <a:schemeClr val="accent2"/>
                </a:highlight>
                <a:latin typeface="Candara"/>
                <a:ea typeface="Candara"/>
                <a:cs typeface="Candara"/>
                <a:sym typeface="Candara"/>
              </a:rPr>
              <a:t>fortalecimiento de la autoridad ambiental</a:t>
            </a:r>
            <a:r>
              <a:rPr lang="en-US" sz="1100">
                <a:highlight>
                  <a:schemeClr val="accent2"/>
                </a:highlight>
                <a:latin typeface="Candara"/>
                <a:ea typeface="Candara"/>
                <a:cs typeface="Candara"/>
                <a:sym typeface="Candara"/>
              </a:rPr>
              <a:t>, que asegura la evaluación, el control y el seguimiento al deterioro de la calidad ambiental, garantizando el cumplimiento de la normativa, la prevención de impactos y la protección de la salud y el bienestar de la población.</a:t>
            </a:r>
            <a:endParaRPr sz="1100">
              <a:highlight>
                <a:schemeClr val="accent2"/>
              </a:highlight>
              <a:latin typeface="Candara"/>
              <a:ea typeface="Candara"/>
              <a:cs typeface="Candara"/>
              <a:sym typeface="Candara"/>
            </a:endParaRPr>
          </a:p>
          <a:p>
            <a:pPr indent="0" lvl="0" marL="0" rtl="0" algn="l">
              <a:lnSpc>
                <a:spcPct val="100000"/>
              </a:lnSpc>
              <a:spcBef>
                <a:spcPts val="0"/>
              </a:spcBef>
              <a:spcAft>
                <a:spcPts val="0"/>
              </a:spcAft>
              <a:buClr>
                <a:schemeClr val="dk1"/>
              </a:buClr>
              <a:buSzPts val="1400"/>
              <a:buFont typeface="Arial"/>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9" name="Shape 1419"/>
        <p:cNvGrpSpPr/>
        <p:nvPr/>
      </p:nvGrpSpPr>
      <p:grpSpPr>
        <a:xfrm>
          <a:off x="0" y="0"/>
          <a:ext cx="0" cy="0"/>
          <a:chOff x="0" y="0"/>
          <a:chExt cx="0" cy="0"/>
        </a:xfrm>
      </p:grpSpPr>
      <p:sp>
        <p:nvSpPr>
          <p:cNvPr id="1420" name="Google Shape;1420;g3969808ccb1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21" name="Google Shape;1421;g3969808ccb1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Font typeface="Candara"/>
              <a:buChar char="●"/>
            </a:pPr>
            <a:r>
              <a:rPr b="1" lang="en-US">
                <a:solidFill>
                  <a:schemeClr val="dk1"/>
                </a:solidFill>
                <a:highlight>
                  <a:srgbClr val="B6D7A8"/>
                </a:highlight>
                <a:latin typeface="Candara"/>
                <a:ea typeface="Candara"/>
                <a:cs typeface="Candara"/>
                <a:sym typeface="Candara"/>
              </a:rPr>
              <a:t>El reporte de 2025 corresponde al último reporte del 2024, puesto que hasta el mes de abril se tiene el resultado para el 2025 por el PSMV</a:t>
            </a:r>
            <a:endParaRPr b="1">
              <a:solidFill>
                <a:schemeClr val="dk1"/>
              </a:solidFill>
              <a:highlight>
                <a:srgbClr val="FFF2CC"/>
              </a:highlight>
              <a:latin typeface="Candara"/>
              <a:ea typeface="Candara"/>
              <a:cs typeface="Candara"/>
              <a:sym typeface="Candara"/>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9" name="Shape 1479"/>
        <p:cNvGrpSpPr/>
        <p:nvPr/>
      </p:nvGrpSpPr>
      <p:grpSpPr>
        <a:xfrm>
          <a:off x="0" y="0"/>
          <a:ext cx="0" cy="0"/>
          <a:chOff x="0" y="0"/>
          <a:chExt cx="0" cy="0"/>
        </a:xfrm>
      </p:grpSpPr>
      <p:sp>
        <p:nvSpPr>
          <p:cNvPr id="1480" name="Google Shape;1480;g3d23c2d98e5_3_38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1" name="Google Shape;1481;g3d23c2d98e5_3_3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highlight>
                  <a:srgbClr val="8DBC22"/>
                </a:highlight>
              </a:rPr>
              <a:t>Meta anterior:</a:t>
            </a:r>
            <a:r>
              <a:rPr lang="en-US"/>
              <a:t> </a:t>
            </a:r>
            <a:r>
              <a:rPr lang="en-US">
                <a:solidFill>
                  <a:schemeClr val="dk1"/>
                </a:solidFill>
              </a:rPr>
              <a:t>Recuperar ambientalmente 134,98 hectáreas degradadas por minería que cuentan con instrumento ambiental</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Justificación de cambio: </a:t>
            </a:r>
            <a:r>
              <a:rPr lang="en-US" sz="800">
                <a:solidFill>
                  <a:schemeClr val="dk1"/>
                </a:solidFill>
              </a:rPr>
              <a:t>Considerando que la ejecución de los instrumentos ambientales asociados a restauración y recuperación de áreas afectadas por minería son responsabilidad del titular, y en consecuencia su ejecución no depende directamente de la SDA,  el cumplimiento de las hectáreas de la meta están sujetas al avance verificado por la AA en labores de seguimiento que conlleven a la declaratoria de cumplimiento, en ese sentido considerando el estado del arte actual, hay una probabilidad de finalización de 4 instrumentos ambientales que corresponden a  50</a:t>
            </a:r>
            <a:r>
              <a:rPr lang="en-US" sz="800">
                <a:solidFill>
                  <a:schemeClr val="dk1"/>
                </a:solidFill>
                <a:highlight>
                  <a:srgbClr val="FF9900"/>
                </a:highlight>
              </a:rPr>
              <a:t> hectáreas.</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5" name="Shape 1515"/>
        <p:cNvGrpSpPr/>
        <p:nvPr/>
      </p:nvGrpSpPr>
      <p:grpSpPr>
        <a:xfrm>
          <a:off x="0" y="0"/>
          <a:ext cx="0" cy="0"/>
          <a:chOff x="0" y="0"/>
          <a:chExt cx="0" cy="0"/>
        </a:xfrm>
      </p:grpSpPr>
      <p:sp>
        <p:nvSpPr>
          <p:cNvPr id="1516" name="Google Shape;1516;g3d23c2d98e5_3_4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7" name="Google Shape;1517;g3d23c2d98e5_3_4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b="1">
              <a:solidFill>
                <a:srgbClr val="3B4E1F"/>
              </a:solidFill>
              <a:highlight>
                <a:srgbClr val="B6D7A8"/>
              </a:highlight>
              <a:latin typeface="Candara"/>
              <a:ea typeface="Candara"/>
              <a:cs typeface="Candara"/>
              <a:sym typeface="Candara"/>
            </a:endParaRPr>
          </a:p>
          <a:p>
            <a:pPr indent="0" lvl="0" marL="0" rtl="0" algn="l">
              <a:lnSpc>
                <a:spcPct val="100000"/>
              </a:lnSpc>
              <a:spcBef>
                <a:spcPts val="0"/>
              </a:spcBef>
              <a:spcAft>
                <a:spcPts val="0"/>
              </a:spcAft>
              <a:buSzPts val="1100"/>
              <a:buNone/>
            </a:pPr>
            <a:r>
              <a:rPr b="1" lang="en-US">
                <a:solidFill>
                  <a:srgbClr val="3B4E1F"/>
                </a:solidFill>
                <a:highlight>
                  <a:srgbClr val="B6D7A8"/>
                </a:highlight>
                <a:latin typeface="Candara"/>
                <a:ea typeface="Candara"/>
                <a:cs typeface="Candara"/>
                <a:sym typeface="Candara"/>
              </a:rPr>
              <a:t>Meta anterior: </a:t>
            </a:r>
            <a:r>
              <a:rPr lang="en-US" sz="1000">
                <a:solidFill>
                  <a:schemeClr val="dk1"/>
                </a:solidFill>
              </a:rPr>
              <a:t>Reducir el riesgo ambiental en 1.001 predios con suelos potencialmente contaminados</a:t>
            </a:r>
            <a:endParaRPr b="1" sz="1300">
              <a:solidFill>
                <a:srgbClr val="3B4E1F"/>
              </a:solidFill>
              <a:highlight>
                <a:srgbClr val="B6D7A8"/>
              </a:highlight>
              <a:latin typeface="Candara"/>
              <a:ea typeface="Candara"/>
              <a:cs typeface="Candara"/>
              <a:sym typeface="Candara"/>
            </a:endParaRPr>
          </a:p>
          <a:p>
            <a:pPr indent="0" lvl="0" marL="0" rtl="0" algn="l">
              <a:lnSpc>
                <a:spcPct val="100000"/>
              </a:lnSpc>
              <a:spcBef>
                <a:spcPts val="0"/>
              </a:spcBef>
              <a:spcAft>
                <a:spcPts val="0"/>
              </a:spcAft>
              <a:buSzPts val="1100"/>
              <a:buNone/>
            </a:pPr>
            <a:r>
              <a:t/>
            </a:r>
            <a:endParaRPr b="1">
              <a:solidFill>
                <a:srgbClr val="3B4E1F"/>
              </a:solidFill>
              <a:highlight>
                <a:srgbClr val="B6D7A8"/>
              </a:highlight>
              <a:latin typeface="Candara"/>
              <a:ea typeface="Candara"/>
              <a:cs typeface="Candara"/>
              <a:sym typeface="Candara"/>
            </a:endParaRPr>
          </a:p>
          <a:p>
            <a:pPr indent="0" lvl="0" marL="0" rtl="0" algn="l">
              <a:lnSpc>
                <a:spcPct val="100000"/>
              </a:lnSpc>
              <a:spcBef>
                <a:spcPts val="0"/>
              </a:spcBef>
              <a:spcAft>
                <a:spcPts val="0"/>
              </a:spcAft>
              <a:buSzPts val="1100"/>
              <a:buNone/>
            </a:pPr>
            <a:r>
              <a:rPr b="1" lang="en-US">
                <a:solidFill>
                  <a:srgbClr val="3B4E1F"/>
                </a:solidFill>
                <a:highlight>
                  <a:srgbClr val="B6D7A8"/>
                </a:highlight>
                <a:latin typeface="Candara"/>
                <a:ea typeface="Candara"/>
                <a:cs typeface="Candara"/>
                <a:sym typeface="Candara"/>
              </a:rPr>
              <a:t>Justificacion de cambio de la meta: </a:t>
            </a:r>
            <a:r>
              <a:rPr lang="en-US" sz="800">
                <a:solidFill>
                  <a:schemeClr val="dk1"/>
                </a:solidFill>
              </a:rPr>
              <a:t>El universo de predios es variable, como quiera que responde a la dinámica de diagnóstico que es solicitada por los terceros a la SDA en materia de suelos contaminados en concordancia con el artículo 247 del Decreto 555 del 2021, es así como, se considera pertinente replantear la meta de acuerdo al universo actual que implica un incremento de 33 predios. (1034) </a:t>
            </a:r>
            <a:endParaRPr sz="800">
              <a:solidFill>
                <a:schemeClr val="dk1"/>
              </a:solidFill>
            </a:endParaRPr>
          </a:p>
          <a:p>
            <a:pPr indent="0" lvl="0" marL="0" rtl="0" algn="just">
              <a:spcBef>
                <a:spcPts val="0"/>
              </a:spcBef>
              <a:spcAft>
                <a:spcPts val="0"/>
              </a:spcAft>
              <a:buClr>
                <a:schemeClr val="dk1"/>
              </a:buClr>
              <a:buSzPts val="1100"/>
              <a:buFont typeface="Arial"/>
              <a:buNone/>
            </a:pPr>
            <a:r>
              <a:t/>
            </a:r>
            <a:endParaRPr sz="800">
              <a:solidFill>
                <a:schemeClr val="dk1"/>
              </a:solidFill>
            </a:endParaRPr>
          </a:p>
          <a:p>
            <a:pPr indent="0" lvl="0" marL="0" rtl="0" algn="just">
              <a:spcBef>
                <a:spcPts val="0"/>
              </a:spcBef>
              <a:spcAft>
                <a:spcPts val="0"/>
              </a:spcAft>
              <a:buClr>
                <a:schemeClr val="dk1"/>
              </a:buClr>
              <a:buSzPts val="1100"/>
              <a:buFont typeface="Arial"/>
              <a:buNone/>
            </a:pPr>
            <a:r>
              <a:t/>
            </a:r>
            <a:endParaRPr b="1">
              <a:solidFill>
                <a:srgbClr val="3B4E1F"/>
              </a:solidFill>
              <a:highlight>
                <a:srgbClr val="B6D7A8"/>
              </a:highlight>
              <a:latin typeface="Candara"/>
              <a:ea typeface="Candara"/>
              <a:cs typeface="Candara"/>
              <a:sym typeface="Candara"/>
            </a:endParaRPr>
          </a:p>
          <a:p>
            <a:pPr indent="0" lvl="0" marL="0" rtl="0" algn="l">
              <a:lnSpc>
                <a:spcPct val="100000"/>
              </a:lnSpc>
              <a:spcBef>
                <a:spcPts val="0"/>
              </a:spcBef>
              <a:spcAft>
                <a:spcPts val="0"/>
              </a:spcAft>
              <a:buSzPts val="1100"/>
              <a:buNone/>
            </a:pPr>
            <a:r>
              <a:t/>
            </a:r>
            <a:endParaRPr b="1">
              <a:solidFill>
                <a:srgbClr val="3B4E1F"/>
              </a:solidFill>
              <a:highlight>
                <a:srgbClr val="B6D7A8"/>
              </a:highlight>
              <a:latin typeface="Candara"/>
              <a:ea typeface="Candara"/>
              <a:cs typeface="Candara"/>
              <a:sym typeface="Candara"/>
            </a:endParaRPr>
          </a:p>
          <a:p>
            <a:pPr indent="0" lvl="0" marL="0" rtl="0" algn="l">
              <a:lnSpc>
                <a:spcPct val="100000"/>
              </a:lnSpc>
              <a:spcBef>
                <a:spcPts val="0"/>
              </a:spcBef>
              <a:spcAft>
                <a:spcPts val="0"/>
              </a:spcAft>
              <a:buSzPts val="1100"/>
              <a:buNone/>
            </a:pPr>
            <a:r>
              <a:t/>
            </a:r>
            <a:endParaRPr b="1">
              <a:solidFill>
                <a:srgbClr val="3B4E1F"/>
              </a:solidFill>
              <a:highlight>
                <a:srgbClr val="B6D7A8"/>
              </a:highlight>
              <a:latin typeface="Candara"/>
              <a:ea typeface="Candara"/>
              <a:cs typeface="Candara"/>
              <a:sym typeface="Candara"/>
            </a:endParaRPr>
          </a:p>
          <a:p>
            <a:pPr indent="0" lvl="0" marL="0" rtl="0" algn="l">
              <a:lnSpc>
                <a:spcPct val="100000"/>
              </a:lnSpc>
              <a:spcBef>
                <a:spcPts val="0"/>
              </a:spcBef>
              <a:spcAft>
                <a:spcPts val="0"/>
              </a:spcAft>
              <a:buSzPts val="1100"/>
              <a:buNone/>
            </a:pPr>
            <a:r>
              <a:rPr b="1" lang="en-US">
                <a:solidFill>
                  <a:srgbClr val="3B4E1F"/>
                </a:solidFill>
                <a:highlight>
                  <a:srgbClr val="B6D7A8"/>
                </a:highlight>
                <a:latin typeface="Candara"/>
                <a:ea typeface="Candara"/>
                <a:cs typeface="Candara"/>
                <a:sym typeface="Candara"/>
              </a:rPr>
              <a:t>Número de hectáreas afectadas por minería  recuperadas ambientalmente</a:t>
            </a:r>
            <a:endParaRPr b="1">
              <a:solidFill>
                <a:srgbClr val="3B4E1F"/>
              </a:solidFill>
              <a:highlight>
                <a:srgbClr val="B6D7A8"/>
              </a:highlight>
              <a:latin typeface="Candara"/>
              <a:ea typeface="Candara"/>
              <a:cs typeface="Candara"/>
              <a:sym typeface="Candara"/>
            </a:endParaRPr>
          </a:p>
          <a:p>
            <a:pPr indent="-298450" lvl="0" marL="457200" rtl="0" algn="l">
              <a:lnSpc>
                <a:spcPct val="100000"/>
              </a:lnSpc>
              <a:spcBef>
                <a:spcPts val="0"/>
              </a:spcBef>
              <a:spcAft>
                <a:spcPts val="0"/>
              </a:spcAft>
              <a:buClr>
                <a:srgbClr val="3B4E1F"/>
              </a:buClr>
              <a:buSzPts val="1100"/>
              <a:buFont typeface="Candara"/>
              <a:buChar char="-"/>
            </a:pPr>
            <a:r>
              <a:rPr lang="en-US">
                <a:solidFill>
                  <a:srgbClr val="3B4E1F"/>
                </a:solidFill>
                <a:latin typeface="Candara"/>
                <a:ea typeface="Candara"/>
                <a:cs typeface="Candara"/>
                <a:sym typeface="Candara"/>
                <a:extLst>
                  <a:ext uri="http://customooxmlschemas.google.com/">
                    <go:slidesCustomData xmlns:go="http://customooxmlschemas.google.com/" textRoundtripDataId="10"/>
                  </a:ext>
                </a:extLst>
              </a:rPr>
              <a:t>¿por qué no se ha avanzado?</a:t>
            </a:r>
            <a:endParaRPr>
              <a:solidFill>
                <a:srgbClr val="3B4E1F"/>
              </a:solidFill>
              <a:latin typeface="Candara"/>
              <a:ea typeface="Candara"/>
              <a:cs typeface="Candara"/>
              <a:sym typeface="Candara"/>
            </a:endParaRPr>
          </a:p>
          <a:p>
            <a:pPr indent="0" lvl="0" marL="0" rtl="0" algn="l">
              <a:lnSpc>
                <a:spcPct val="100000"/>
              </a:lnSpc>
              <a:spcBef>
                <a:spcPts val="0"/>
              </a:spcBef>
              <a:spcAft>
                <a:spcPts val="0"/>
              </a:spcAft>
              <a:buSzPts val="1100"/>
              <a:buNone/>
            </a:pPr>
            <a:r>
              <a:t/>
            </a:r>
            <a:endParaRPr>
              <a:solidFill>
                <a:srgbClr val="3B4E1F"/>
              </a:solidFill>
              <a:latin typeface="Candara"/>
              <a:ea typeface="Candara"/>
              <a:cs typeface="Candara"/>
              <a:sym typeface="Candara"/>
            </a:endParaRPr>
          </a:p>
          <a:p>
            <a:pPr indent="0" lvl="0" marL="0" rtl="0" algn="l">
              <a:lnSpc>
                <a:spcPct val="100000"/>
              </a:lnSpc>
              <a:spcBef>
                <a:spcPts val="0"/>
              </a:spcBef>
              <a:spcAft>
                <a:spcPts val="0"/>
              </a:spcAft>
              <a:buSzPts val="1100"/>
              <a:buNone/>
            </a:pPr>
            <a:r>
              <a:rPr b="1" lang="en-US">
                <a:solidFill>
                  <a:srgbClr val="3B4E1F"/>
                </a:solidFill>
                <a:highlight>
                  <a:srgbClr val="B6D7A8"/>
                </a:highlight>
                <a:latin typeface="Candara"/>
                <a:ea typeface="Candara"/>
                <a:cs typeface="Candara"/>
                <a:sym typeface="Candara"/>
              </a:rPr>
              <a:t>Número de hectáreas en áreas ambientalmente afectadas por minería con seguimiento al instrumento ambiental</a:t>
            </a:r>
            <a:endParaRPr b="1">
              <a:solidFill>
                <a:srgbClr val="3B4E1F"/>
              </a:solidFill>
              <a:highlight>
                <a:srgbClr val="B6D7A8"/>
              </a:highlight>
              <a:latin typeface="Candara"/>
              <a:ea typeface="Candara"/>
              <a:cs typeface="Candara"/>
              <a:sym typeface="Candara"/>
            </a:endParaRPr>
          </a:p>
          <a:p>
            <a:pPr indent="-298450" lvl="0" marL="457200" rtl="0" algn="l">
              <a:lnSpc>
                <a:spcPct val="100000"/>
              </a:lnSpc>
              <a:spcBef>
                <a:spcPts val="0"/>
              </a:spcBef>
              <a:spcAft>
                <a:spcPts val="0"/>
              </a:spcAft>
              <a:buClr>
                <a:srgbClr val="3B4E1F"/>
              </a:buClr>
              <a:buSzPts val="1100"/>
              <a:buFont typeface="Candara"/>
              <a:buChar char="-"/>
            </a:pPr>
            <a:r>
              <a:rPr lang="en-US">
                <a:solidFill>
                  <a:srgbClr val="3B4E1F"/>
                </a:solidFill>
                <a:latin typeface="Candara"/>
                <a:ea typeface="Candara"/>
                <a:cs typeface="Candara"/>
                <a:sym typeface="Candara"/>
              </a:rPr>
              <a:t>Para el 2025 se ha avanzado en 19,33 hectáreas con seguimiento al instrumento ambiental correspondientes al 55%</a:t>
            </a:r>
            <a:endParaRPr>
              <a:latin typeface="Candara"/>
              <a:ea typeface="Candara"/>
              <a:cs typeface="Candara"/>
              <a:sym typeface="Candara"/>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9" name="Shape 1569"/>
        <p:cNvGrpSpPr/>
        <p:nvPr/>
      </p:nvGrpSpPr>
      <p:grpSpPr>
        <a:xfrm>
          <a:off x="0" y="0"/>
          <a:ext cx="0" cy="0"/>
          <a:chOff x="0" y="0"/>
          <a:chExt cx="0" cy="0"/>
        </a:xfrm>
      </p:grpSpPr>
      <p:sp>
        <p:nvSpPr>
          <p:cNvPr id="1570" name="Google Shape;1570;g3d23c2d98e5_3_46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1" name="Google Shape;1571;g3d23c2d98e5_3_4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lang="en-US" sz="1200">
                <a:highlight>
                  <a:srgbClr val="8DBC22"/>
                </a:highlight>
                <a:latin typeface="Candara"/>
                <a:ea typeface="Candara"/>
                <a:cs typeface="Candara"/>
                <a:sym typeface="Candara"/>
              </a:rPr>
              <a:t>Meta Anterior:</a:t>
            </a:r>
            <a:r>
              <a:rPr lang="en-US" sz="1200">
                <a:latin typeface="Candara"/>
                <a:ea typeface="Candara"/>
                <a:cs typeface="Candara"/>
                <a:sym typeface="Candara"/>
              </a:rPr>
              <a:t> </a:t>
            </a:r>
            <a:r>
              <a:rPr lang="en-US" sz="1200"/>
              <a:t>Evitar la disposición inadecuada de 29.8 millones de toneladas de RCD, 24.000 toneladas de llantas y 77.000 toneladas de residuos hospitalarios</a:t>
            </a:r>
            <a:endParaRPr sz="1200">
              <a:latin typeface="Candara"/>
              <a:ea typeface="Candara"/>
              <a:cs typeface="Candara"/>
              <a:sym typeface="Candara"/>
            </a:endParaRPr>
          </a:p>
          <a:p>
            <a:pPr indent="0" lvl="0" marL="0" rtl="0" algn="just">
              <a:spcBef>
                <a:spcPts val="0"/>
              </a:spcBef>
              <a:spcAft>
                <a:spcPts val="0"/>
              </a:spcAft>
              <a:buNone/>
            </a:pPr>
            <a:r>
              <a:t/>
            </a:r>
            <a:endParaRPr sz="1200">
              <a:latin typeface="Candara"/>
              <a:ea typeface="Candara"/>
              <a:cs typeface="Candara"/>
              <a:sym typeface="Candara"/>
            </a:endParaRPr>
          </a:p>
          <a:p>
            <a:pPr indent="0" lvl="0" marL="0" rtl="0" algn="just">
              <a:spcBef>
                <a:spcPts val="0"/>
              </a:spcBef>
              <a:spcAft>
                <a:spcPts val="0"/>
              </a:spcAft>
              <a:buNone/>
            </a:pPr>
            <a:r>
              <a:rPr lang="en-US" sz="1200">
                <a:highlight>
                  <a:srgbClr val="8DBC22"/>
                </a:highlight>
                <a:latin typeface="Candara"/>
                <a:ea typeface="Candara"/>
                <a:cs typeface="Candara"/>
                <a:sym typeface="Candara"/>
              </a:rPr>
              <a:t>justificación de modificación de la meta: </a:t>
            </a:r>
            <a:endParaRPr sz="800">
              <a:solidFill>
                <a:schemeClr val="dk1"/>
              </a:solidFill>
            </a:endParaRPr>
          </a:p>
          <a:p>
            <a:pPr indent="0" lvl="0" marL="0" rtl="0" algn="l">
              <a:spcBef>
                <a:spcPts val="0"/>
              </a:spcBef>
              <a:spcAft>
                <a:spcPts val="0"/>
              </a:spcAft>
              <a:buNone/>
            </a:pPr>
            <a:r>
              <a:t/>
            </a:r>
            <a:endParaRPr sz="800">
              <a:solidFill>
                <a:schemeClr val="dk1"/>
              </a:solidFill>
            </a:endParaRPr>
          </a:p>
          <a:p>
            <a:pPr indent="0" lvl="0" marL="0" rtl="0" algn="just">
              <a:spcBef>
                <a:spcPts val="0"/>
              </a:spcBef>
              <a:spcAft>
                <a:spcPts val="0"/>
              </a:spcAft>
              <a:buNone/>
            </a:pPr>
            <a:r>
              <a:rPr b="1" lang="en-US" sz="800">
                <a:solidFill>
                  <a:schemeClr val="dk1"/>
                </a:solidFill>
              </a:rPr>
              <a:t>Meta: </a:t>
            </a:r>
            <a:r>
              <a:rPr lang="en-US" sz="800">
                <a:solidFill>
                  <a:schemeClr val="dk1"/>
                </a:solidFill>
              </a:rPr>
              <a:t> Considerando que el promedio reportado durante los años 2024 y 2025 fue de  7.585.890 toneladas de Residuos de Construcción y Demolición -RCD, Llantas y RESPEL hospitalarios, así como,  la disminución de  megaobras del Distrito, la reducción de la capacidad instalada de la SDA para ejecución de actuaciones de control y  la finalización del proyecto FONDIGER, se  determina necesario disminuir en un 30% el promedio de volumen reportado, para el caso, durante los años 2026 y 2027 se propone alcanzar 5.310.123 en cada vigencia. Así mismo, se estima que la meta esté  planteada para la totalidad del volumen controlado y no discriminado por corriente.</a:t>
            </a:r>
            <a:endParaRPr sz="800">
              <a:solidFill>
                <a:schemeClr val="dk1"/>
              </a:solidFill>
            </a:endParaRPr>
          </a:p>
          <a:p>
            <a:pPr indent="0" lvl="0" marL="0" rtl="0" algn="just">
              <a:spcBef>
                <a:spcPts val="0"/>
              </a:spcBef>
              <a:spcAft>
                <a:spcPts val="0"/>
              </a:spcAft>
              <a:buNone/>
            </a:pPr>
            <a:r>
              <a:rPr b="1" lang="en-US" sz="800">
                <a:solidFill>
                  <a:schemeClr val="dk1"/>
                </a:solidFill>
              </a:rPr>
              <a:t>Propuesta cambio Meta: Evitar la disposición inadecuada de 25.7 millones de toneladas de residuos especiales y peligrosos controladas o aprovechadas. (este incluiría la totalidad de las corrientes)</a:t>
            </a:r>
            <a:endParaRPr b="1" sz="800">
              <a:solidFill>
                <a:schemeClr val="dk1"/>
              </a:solidFill>
            </a:endParaRPr>
          </a:p>
          <a:p>
            <a:pPr indent="0" lvl="0" marL="0" rtl="0" algn="just">
              <a:spcBef>
                <a:spcPts val="0"/>
              </a:spcBef>
              <a:spcAft>
                <a:spcPts val="0"/>
              </a:spcAft>
              <a:buNone/>
            </a:pPr>
            <a:r>
              <a:t/>
            </a:r>
            <a:endParaRPr b="1" sz="800">
              <a:solidFill>
                <a:schemeClr val="dk1"/>
              </a:solidFill>
            </a:endParaRPr>
          </a:p>
          <a:p>
            <a:pPr indent="0" lvl="0" marL="0" rtl="0" algn="just">
              <a:spcBef>
                <a:spcPts val="0"/>
              </a:spcBef>
              <a:spcAft>
                <a:spcPts val="0"/>
              </a:spcAft>
              <a:buNone/>
            </a:pPr>
            <a:r>
              <a:rPr b="1" lang="en-US" sz="800">
                <a:solidFill>
                  <a:schemeClr val="dk1"/>
                </a:solidFill>
              </a:rPr>
              <a:t>Propuesta cambio Indicadores: Se propone la eliminación de los 4 indicadores asociados a puntos críticos y a áreas protegidas por funciones y  competencias,  así como aquellos que disgregan los resultados por corrientes, como quiera que no se puede hablar de aprovechamiento de RESPEL, por ejemplo.</a:t>
            </a:r>
            <a:r>
              <a:rPr lang="en-US" sz="800">
                <a:solidFill>
                  <a:schemeClr val="dk1"/>
                </a:solidFill>
              </a:rPr>
              <a:t> </a:t>
            </a:r>
            <a:endParaRPr sz="800">
              <a:solidFill>
                <a:schemeClr val="dk1"/>
              </a:solidFill>
            </a:endParaRPr>
          </a:p>
          <a:p>
            <a:pPr indent="0" lvl="0" marL="0" rtl="0" algn="just">
              <a:spcBef>
                <a:spcPts val="0"/>
              </a:spcBef>
              <a:spcAft>
                <a:spcPts val="0"/>
              </a:spcAft>
              <a:buNone/>
            </a:pPr>
            <a:r>
              <a:t/>
            </a:r>
            <a:endParaRPr b="1" sz="800">
              <a:solidFill>
                <a:schemeClr val="dk1"/>
              </a:solidFill>
            </a:endParaRPr>
          </a:p>
          <a:p>
            <a:pPr indent="0" lvl="0" marL="0" rtl="0" algn="just">
              <a:spcBef>
                <a:spcPts val="0"/>
              </a:spcBef>
              <a:spcAft>
                <a:spcPts val="0"/>
              </a:spcAft>
              <a:buNone/>
            </a:pPr>
            <a:r>
              <a:rPr b="1" lang="en-US" sz="800">
                <a:solidFill>
                  <a:schemeClr val="dk1"/>
                </a:solidFill>
              </a:rPr>
              <a:t>Propuesta Indicador:Número de toneladas de residuos especiales y peligrosos controladas o aprovechadas.</a:t>
            </a:r>
            <a:endParaRPr sz="1200">
              <a:highlight>
                <a:srgbClr val="8DBC22"/>
              </a:highlight>
              <a:latin typeface="Candara"/>
              <a:ea typeface="Candara"/>
              <a:cs typeface="Candara"/>
              <a:sym typeface="Candara"/>
            </a:endParaRPr>
          </a:p>
          <a:p>
            <a:pPr indent="0" lvl="0" marL="0" rtl="0" algn="just">
              <a:spcBef>
                <a:spcPts val="0"/>
              </a:spcBef>
              <a:spcAft>
                <a:spcPts val="0"/>
              </a:spcAft>
              <a:buNone/>
            </a:pPr>
            <a:r>
              <a:t/>
            </a:r>
            <a:endParaRPr sz="1200">
              <a:latin typeface="Candara"/>
              <a:ea typeface="Candara"/>
              <a:cs typeface="Candara"/>
              <a:sym typeface="Candara"/>
            </a:endParaRPr>
          </a:p>
          <a:p>
            <a:pPr indent="0" lvl="0" marL="0" rtl="0" algn="just">
              <a:spcBef>
                <a:spcPts val="0"/>
              </a:spcBef>
              <a:spcAft>
                <a:spcPts val="0"/>
              </a:spcAft>
              <a:buNone/>
            </a:pPr>
            <a:r>
              <a:rPr lang="en-US" sz="1200">
                <a:highlight>
                  <a:srgbClr val="8DBC22"/>
                </a:highlight>
                <a:latin typeface="Candara"/>
                <a:ea typeface="Candara"/>
                <a:cs typeface="Candara"/>
                <a:sym typeface="Candara"/>
              </a:rPr>
              <a:t>Indicadores: Los residuos peligrosos industriales se empiezan a contabilizar a partir del 2026.</a:t>
            </a:r>
            <a:endParaRPr sz="1200">
              <a:highlight>
                <a:srgbClr val="8DBC22"/>
              </a:highlight>
              <a:latin typeface="Candara"/>
              <a:ea typeface="Candara"/>
              <a:cs typeface="Candara"/>
              <a:sym typeface="Candara"/>
            </a:endParaRPr>
          </a:p>
          <a:p>
            <a:pPr indent="-298450" lvl="0" marL="457200" rtl="0" algn="l">
              <a:lnSpc>
                <a:spcPct val="100000"/>
              </a:lnSpc>
              <a:spcBef>
                <a:spcPts val="0"/>
              </a:spcBef>
              <a:spcAft>
                <a:spcPts val="0"/>
              </a:spcAft>
              <a:buSzPts val="1100"/>
              <a:buFont typeface="Candara"/>
              <a:buChar char="-"/>
            </a:pPr>
            <a:r>
              <a:t/>
            </a:r>
            <a:endParaRPr>
              <a:latin typeface="Candara"/>
              <a:ea typeface="Candara"/>
              <a:cs typeface="Candara"/>
              <a:sym typeface="Candara"/>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0" name="Shape 1650"/>
        <p:cNvGrpSpPr/>
        <p:nvPr/>
      </p:nvGrpSpPr>
      <p:grpSpPr>
        <a:xfrm>
          <a:off x="0" y="0"/>
          <a:ext cx="0" cy="0"/>
          <a:chOff x="0" y="0"/>
          <a:chExt cx="0" cy="0"/>
        </a:xfrm>
      </p:grpSpPr>
      <p:sp>
        <p:nvSpPr>
          <p:cNvPr id="1651" name="Google Shape;1651;g3d23c2d98e5_3_5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2" name="Google Shape;1652;g3d23c2d98e5_3_5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highlight>
                  <a:srgbClr val="8DBC22"/>
                </a:highlight>
                <a:latin typeface="Candara"/>
                <a:ea typeface="Candara"/>
                <a:cs typeface="Candara"/>
                <a:sym typeface="Candara"/>
              </a:rPr>
              <a:t>Meta anterior: </a:t>
            </a:r>
            <a:r>
              <a:rPr lang="en-US" sz="900">
                <a:solidFill>
                  <a:schemeClr val="dk1"/>
                </a:solidFill>
              </a:rPr>
              <a:t>Habilitar 2.000 sitios para la plantación de coberturas biodiversas principalmente arbolado y validar la plantación efectiva de 25.002 árboles a través de mecanismo de compensación</a:t>
            </a:r>
            <a:endParaRPr sz="900">
              <a:solidFill>
                <a:schemeClr val="dk1"/>
              </a:solidFill>
            </a:endParaRPr>
          </a:p>
          <a:p>
            <a:pPr indent="0" lvl="0" marL="0" rtl="0" algn="l">
              <a:spcBef>
                <a:spcPts val="400"/>
              </a:spcBef>
              <a:spcAft>
                <a:spcPts val="0"/>
              </a:spcAft>
              <a:buNone/>
            </a:pPr>
            <a:r>
              <a:t/>
            </a:r>
            <a:endParaRPr sz="900">
              <a:solidFill>
                <a:schemeClr val="dk1"/>
              </a:solidFill>
            </a:endParaRPr>
          </a:p>
          <a:p>
            <a:pPr indent="0" lvl="0" marL="0" rtl="0" algn="l">
              <a:spcBef>
                <a:spcPts val="400"/>
              </a:spcBef>
              <a:spcAft>
                <a:spcPts val="0"/>
              </a:spcAft>
              <a:buNone/>
            </a:pPr>
            <a:r>
              <a:rPr lang="en-US" sz="900">
                <a:solidFill>
                  <a:schemeClr val="dk1"/>
                </a:solidFill>
                <a:highlight>
                  <a:srgbClr val="8DBC22"/>
                </a:highlight>
              </a:rPr>
              <a:t>Justificación cambio de la meta: </a:t>
            </a:r>
            <a:r>
              <a:rPr b="1" lang="en-US" sz="900">
                <a:solidFill>
                  <a:schemeClr val="dk1"/>
                </a:solidFill>
              </a:rPr>
              <a:t>S</a:t>
            </a:r>
            <a:r>
              <a:rPr b="1" lang="en-US" sz="800">
                <a:solidFill>
                  <a:schemeClr val="dk1"/>
                </a:solidFill>
              </a:rPr>
              <a:t>e solicita ajustar la meta en lo correspondiente a eliminar el componente de habilitación de 2.000 sitios para plantación de coberturas, considerando:</a:t>
            </a:r>
            <a:endParaRPr b="1" sz="800">
              <a:solidFill>
                <a:schemeClr val="dk1"/>
              </a:solidFill>
            </a:endParaRPr>
          </a:p>
          <a:p>
            <a:pPr indent="-279400" lvl="0" marL="457200" rtl="0" algn="just">
              <a:lnSpc>
                <a:spcPct val="115000"/>
              </a:lnSpc>
              <a:spcBef>
                <a:spcPts val="1200"/>
              </a:spcBef>
              <a:spcAft>
                <a:spcPts val="0"/>
              </a:spcAft>
              <a:buClr>
                <a:schemeClr val="dk1"/>
              </a:buClr>
              <a:buSzPts val="800"/>
              <a:buAutoNum type="arabicPeriod"/>
            </a:pPr>
            <a:r>
              <a:rPr lang="en-US" sz="800">
                <a:solidFill>
                  <a:schemeClr val="dk1"/>
                </a:solidFill>
              </a:rPr>
              <a:t>Para esta meta, se planeó inicialmente la identificación y evaluación del catálogo de sitios para habilitación de compensaciones en el Distrito Capital, mediante un convenio con la Universidad Distrital, que no se concretó en 2025. En la vigencia 2026 ya no se cuenta con esta estrategia.</a:t>
            </a:r>
            <a:endParaRPr sz="800">
              <a:solidFill>
                <a:schemeClr val="dk1"/>
              </a:solidFill>
            </a:endParaRPr>
          </a:p>
          <a:p>
            <a:pPr indent="0" lvl="0" marL="457200" rtl="0" algn="just">
              <a:lnSpc>
                <a:spcPct val="115000"/>
              </a:lnSpc>
              <a:spcBef>
                <a:spcPts val="1200"/>
              </a:spcBef>
              <a:spcAft>
                <a:spcPts val="0"/>
              </a:spcAft>
              <a:buClr>
                <a:schemeClr val="dk1"/>
              </a:buClr>
              <a:buSzPts val="1100"/>
              <a:buFont typeface="Arial"/>
              <a:buNone/>
            </a:pPr>
            <a:r>
              <a:rPr b="1" lang="en-US" sz="800">
                <a:solidFill>
                  <a:schemeClr val="dk1"/>
                </a:solidFill>
              </a:rPr>
              <a:t>Propuesta: Modificar parcialmente la meta, eliminado la habilitación de 2000 sitios para plantación.</a:t>
            </a:r>
            <a:endParaRPr b="1" sz="800">
              <a:solidFill>
                <a:schemeClr val="dk1"/>
              </a:solidFill>
            </a:endParaRPr>
          </a:p>
          <a:p>
            <a:pPr indent="-279400" lvl="0" marL="457200" rtl="0" algn="just">
              <a:spcBef>
                <a:spcPts val="1200"/>
              </a:spcBef>
              <a:spcAft>
                <a:spcPts val="0"/>
              </a:spcAft>
              <a:buClr>
                <a:schemeClr val="dk1"/>
              </a:buClr>
              <a:buSzPts val="800"/>
              <a:buAutoNum type="arabicPeriod"/>
            </a:pPr>
            <a:r>
              <a:rPr lang="en-US" sz="800">
                <a:solidFill>
                  <a:schemeClr val="dk1"/>
                </a:solidFill>
              </a:rPr>
              <a:t>Con relación al indicador de número de árboles efectivamente plantados a través del mecanismo de compensación, se analizan las resoluciones otorgadas por permiso de aprovechamiento forestal/recursos disponibles de personal para la actividad, estableciendo un valor real de seguimiento para el año 2026.</a:t>
            </a:r>
            <a:endParaRPr sz="800">
              <a:solidFill>
                <a:schemeClr val="dk1"/>
              </a:solidFill>
            </a:endParaRPr>
          </a:p>
          <a:p>
            <a:pPr indent="0" lvl="0" marL="0" rtl="0" algn="just">
              <a:spcBef>
                <a:spcPts val="0"/>
              </a:spcBef>
              <a:spcAft>
                <a:spcPts val="0"/>
              </a:spcAft>
              <a:buNone/>
            </a:pPr>
            <a:r>
              <a:t/>
            </a:r>
            <a:endParaRPr sz="800">
              <a:solidFill>
                <a:schemeClr val="dk1"/>
              </a:solidFill>
            </a:endParaRPr>
          </a:p>
          <a:p>
            <a:pPr indent="0" lvl="0" marL="0" rtl="0" algn="just">
              <a:spcBef>
                <a:spcPts val="0"/>
              </a:spcBef>
              <a:spcAft>
                <a:spcPts val="0"/>
              </a:spcAft>
              <a:buNone/>
            </a:pPr>
            <a:r>
              <a:rPr b="1" lang="en-US" sz="800">
                <a:solidFill>
                  <a:schemeClr val="dk1"/>
                </a:solidFill>
                <a:highlight>
                  <a:srgbClr val="92D050"/>
                </a:highlight>
              </a:rPr>
              <a:t>Meta ajustada: 3.620 árboles a través de mecanismo de compensación. </a:t>
            </a:r>
            <a:endParaRPr b="1" sz="800">
              <a:solidFill>
                <a:schemeClr val="dk1"/>
              </a:solidFill>
              <a:highlight>
                <a:srgbClr val="92D050"/>
              </a:highlight>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6" name="Shape 1686"/>
        <p:cNvGrpSpPr/>
        <p:nvPr/>
      </p:nvGrpSpPr>
      <p:grpSpPr>
        <a:xfrm>
          <a:off x="0" y="0"/>
          <a:ext cx="0" cy="0"/>
          <a:chOff x="0" y="0"/>
          <a:chExt cx="0" cy="0"/>
        </a:xfrm>
      </p:grpSpPr>
      <p:sp>
        <p:nvSpPr>
          <p:cNvPr id="1687" name="Google Shape;1687;g3d23c2d98e5_3_5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8" name="Google Shape;1688;g3d23c2d98e5_3_5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highlight>
                  <a:srgbClr val="8DBC22"/>
                </a:highlight>
                <a:latin typeface="Candara"/>
                <a:ea typeface="Candara"/>
                <a:cs typeface="Candara"/>
                <a:sym typeface="Candara"/>
              </a:rPr>
              <a:t>Meta anterior:</a:t>
            </a:r>
            <a:r>
              <a:rPr lang="en-US">
                <a:solidFill>
                  <a:schemeClr val="dk1"/>
                </a:solidFill>
                <a:latin typeface="Candara"/>
                <a:ea typeface="Candara"/>
                <a:cs typeface="Candara"/>
                <a:sym typeface="Candara"/>
              </a:rPr>
              <a:t> </a:t>
            </a:r>
            <a:r>
              <a:rPr lang="en-US" sz="900">
                <a:solidFill>
                  <a:schemeClr val="dk1"/>
                </a:solidFill>
              </a:rPr>
              <a:t>Gestionar el Riesgo Potencial de Volcamiento y Caída de Ramas de 239.825 árboles gestionados.</a:t>
            </a:r>
            <a:endParaRPr sz="900">
              <a:solidFill>
                <a:schemeClr val="dk1"/>
              </a:solidFill>
            </a:endParaRPr>
          </a:p>
          <a:p>
            <a:pPr indent="0" lvl="0" marL="0" rtl="0" algn="l">
              <a:spcBef>
                <a:spcPts val="400"/>
              </a:spcBef>
              <a:spcAft>
                <a:spcPts val="0"/>
              </a:spcAft>
              <a:buNone/>
            </a:pPr>
            <a:r>
              <a:t/>
            </a:r>
            <a:endParaRPr sz="900">
              <a:solidFill>
                <a:schemeClr val="dk1"/>
              </a:solidFill>
            </a:endParaRPr>
          </a:p>
          <a:p>
            <a:pPr indent="0" lvl="0" marL="0" rtl="0" algn="l">
              <a:spcBef>
                <a:spcPts val="400"/>
              </a:spcBef>
              <a:spcAft>
                <a:spcPts val="0"/>
              </a:spcAft>
              <a:buNone/>
            </a:pPr>
            <a:r>
              <a:rPr lang="en-US" sz="900">
                <a:solidFill>
                  <a:schemeClr val="dk1"/>
                </a:solidFill>
                <a:highlight>
                  <a:srgbClr val="8DBC22"/>
                </a:highlight>
              </a:rPr>
              <a:t>Justificación cambio de la meta: </a:t>
            </a:r>
            <a:r>
              <a:rPr lang="en-US" sz="900">
                <a:solidFill>
                  <a:schemeClr val="dk1"/>
                </a:solidFill>
              </a:rPr>
              <a:t>Se ajusta el número  previsto de 239.825 a 144.648 árboles en el cuatrienio, por las siguientes razones: </a:t>
            </a:r>
            <a:endParaRPr sz="900">
              <a:solidFill>
                <a:schemeClr val="dk1"/>
              </a:solidFill>
            </a:endParaRPr>
          </a:p>
          <a:p>
            <a:pPr indent="0" lvl="0" marL="0" rtl="0" algn="just">
              <a:spcBef>
                <a:spcPts val="400"/>
              </a:spcBef>
              <a:spcAft>
                <a:spcPts val="0"/>
              </a:spcAft>
              <a:buClr>
                <a:schemeClr val="dk1"/>
              </a:buClr>
              <a:buFont typeface="Arial"/>
              <a:buNone/>
            </a:pPr>
            <a:r>
              <a:t/>
            </a:r>
            <a:endParaRPr b="1" sz="900">
              <a:solidFill>
                <a:schemeClr val="dk1"/>
              </a:solidFill>
              <a:highlight>
                <a:srgbClr val="F4CCCC"/>
              </a:highlight>
            </a:endParaRPr>
          </a:p>
          <a:p>
            <a:pPr indent="-285750" lvl="0" marL="457200" rtl="0" algn="just">
              <a:spcBef>
                <a:spcPts val="0"/>
              </a:spcBef>
              <a:spcAft>
                <a:spcPts val="0"/>
              </a:spcAft>
              <a:buClr>
                <a:schemeClr val="dk1"/>
              </a:buClr>
              <a:buSzPts val="900"/>
              <a:buAutoNum type="arabicPeriod"/>
            </a:pPr>
            <a:r>
              <a:rPr b="1" lang="en-US" sz="900">
                <a:solidFill>
                  <a:schemeClr val="dk1"/>
                </a:solidFill>
              </a:rPr>
              <a:t>Por los nuevos compromisos de gestión de la Subdirección de Silvicultura, se ha reorientado el equipo de trabajo para agilizar temas estratégicos de evaluación y atención de trámites y seguimiento a los permisos silviculturales.</a:t>
            </a:r>
            <a:endParaRPr b="1" sz="900">
              <a:solidFill>
                <a:schemeClr val="dk1"/>
              </a:solidFill>
            </a:endParaRPr>
          </a:p>
          <a:p>
            <a:pPr indent="-285750" lvl="0" marL="457200" rtl="0" algn="just">
              <a:spcBef>
                <a:spcPts val="0"/>
              </a:spcBef>
              <a:spcAft>
                <a:spcPts val="0"/>
              </a:spcAft>
              <a:buClr>
                <a:schemeClr val="dk1"/>
              </a:buClr>
              <a:buSzPts val="900"/>
              <a:buAutoNum type="arabicPeriod"/>
            </a:pPr>
            <a:r>
              <a:rPr b="1" lang="en-US" sz="900">
                <a:solidFill>
                  <a:schemeClr val="dk1"/>
                </a:solidFill>
              </a:rPr>
              <a:t>La meta estratégica, se apoya con la información y actividades del proyecto FONDIGER que aportó entre 2024 y 2025 un 73% en el cumplimiento de la misma. Para el año 2026 este proyecto sólo aportará el 25%, debido a su terminación programada para el mes septiembre. </a:t>
            </a:r>
            <a:endParaRPr b="1" sz="900">
              <a:solidFill>
                <a:schemeClr val="dk1"/>
              </a:solidFill>
            </a:endParaRPr>
          </a:p>
          <a:p>
            <a:pPr indent="-285750" lvl="0" marL="457200" rtl="0" algn="just">
              <a:spcBef>
                <a:spcPts val="0"/>
              </a:spcBef>
              <a:spcAft>
                <a:spcPts val="0"/>
              </a:spcAft>
              <a:buClr>
                <a:schemeClr val="dk1"/>
              </a:buClr>
              <a:buSzPts val="900"/>
              <a:buAutoNum type="arabicPeriod"/>
            </a:pPr>
            <a:r>
              <a:rPr b="1" lang="en-US" sz="900">
                <a:solidFill>
                  <a:schemeClr val="dk1"/>
                </a:solidFill>
              </a:rPr>
              <a:t>La atención a actividades de gestión de la meta inicialmente se  programó considerando el apoyo externo, mediante convenios especiales que no se lograron concretar. </a:t>
            </a:r>
            <a:endParaRPr sz="900">
              <a:solidFill>
                <a:schemeClr val="dk1"/>
              </a:solidFill>
              <a:highlight>
                <a:srgbClr val="8DBC22"/>
              </a:highlight>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1" name="Shape 1721"/>
        <p:cNvGrpSpPr/>
        <p:nvPr/>
      </p:nvGrpSpPr>
      <p:grpSpPr>
        <a:xfrm>
          <a:off x="0" y="0"/>
          <a:ext cx="0" cy="0"/>
          <a:chOff x="0" y="0"/>
          <a:chExt cx="0" cy="0"/>
        </a:xfrm>
      </p:grpSpPr>
      <p:sp>
        <p:nvSpPr>
          <p:cNvPr id="1722" name="Google Shape;1722;g3d23c2d98e5_3_6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3" name="Google Shape;1723;g3d23c2d98e5_3_6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900">
                <a:solidFill>
                  <a:schemeClr val="dk1"/>
                </a:solidFill>
                <a:highlight>
                  <a:srgbClr val="B6D7A8"/>
                </a:highlight>
                <a:latin typeface="Candara"/>
                <a:ea typeface="Candara"/>
                <a:cs typeface="Candara"/>
                <a:sym typeface="Candara"/>
              </a:rPr>
              <a:t>Porcentaje de la tasa promedio de animales silvestres liberados y reubicados</a:t>
            </a:r>
            <a:endParaRPr b="1" sz="900">
              <a:solidFill>
                <a:schemeClr val="dk1"/>
              </a:solidFill>
              <a:highlight>
                <a:srgbClr val="B6D7A8"/>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Corresponde a la </a:t>
            </a:r>
            <a:r>
              <a:rPr b="1" lang="en-US" sz="900">
                <a:solidFill>
                  <a:schemeClr val="dk1"/>
                </a:solidFill>
                <a:latin typeface="Candara"/>
                <a:ea typeface="Candara"/>
                <a:cs typeface="Candara"/>
                <a:sym typeface="Candara"/>
              </a:rPr>
              <a:t>relación anual</a:t>
            </a:r>
            <a:r>
              <a:rPr lang="en-US" sz="900">
                <a:solidFill>
                  <a:schemeClr val="dk1"/>
                </a:solidFill>
                <a:latin typeface="Candara"/>
                <a:ea typeface="Candara"/>
                <a:cs typeface="Candara"/>
                <a:sym typeface="Candara"/>
              </a:rPr>
              <a:t> que hay entre el </a:t>
            </a:r>
            <a:r>
              <a:rPr lang="en-US" sz="900" u="sng">
                <a:solidFill>
                  <a:schemeClr val="dk1"/>
                </a:solidFill>
                <a:latin typeface="Candara"/>
                <a:ea typeface="Candara"/>
                <a:cs typeface="Candara"/>
                <a:sym typeface="Candara"/>
              </a:rPr>
              <a:t>número de animales vivos que son liberados en su hábitat natural</a:t>
            </a:r>
            <a:r>
              <a:rPr lang="en-US" sz="900">
                <a:solidFill>
                  <a:schemeClr val="dk1"/>
                </a:solidFill>
                <a:latin typeface="Candara"/>
                <a:ea typeface="Candara"/>
                <a:cs typeface="Candara"/>
                <a:sym typeface="Candara"/>
              </a:rPr>
              <a:t> (dentro y fuera de la jurisdicción de la SDA) y</a:t>
            </a:r>
            <a:r>
              <a:rPr lang="en-US" sz="900" u="sng">
                <a:solidFill>
                  <a:schemeClr val="dk1"/>
                </a:solidFill>
                <a:latin typeface="Candara"/>
                <a:ea typeface="Candara"/>
                <a:cs typeface="Candara"/>
                <a:sym typeface="Candara"/>
              </a:rPr>
              <a:t> reubicados en instituciones especializadas que salvaguardan su vida y bienestar a largo plazo</a:t>
            </a:r>
            <a:r>
              <a:rPr lang="en-US" sz="900">
                <a:solidFill>
                  <a:schemeClr val="dk1"/>
                </a:solidFill>
                <a:latin typeface="Candara"/>
                <a:ea typeface="Candara"/>
                <a:cs typeface="Candara"/>
                <a:sym typeface="Candara"/>
              </a:rPr>
              <a:t>, respecto del </a:t>
            </a:r>
            <a:r>
              <a:rPr b="1" lang="en-US" sz="900">
                <a:solidFill>
                  <a:schemeClr val="dk1"/>
                </a:solidFill>
                <a:latin typeface="Candara"/>
                <a:ea typeface="Candara"/>
                <a:cs typeface="Candara"/>
                <a:sym typeface="Candara"/>
              </a:rPr>
              <a:t>número anual</a:t>
            </a:r>
            <a:r>
              <a:rPr lang="en-US" sz="900">
                <a:solidFill>
                  <a:schemeClr val="dk1"/>
                </a:solidFill>
                <a:latin typeface="Candara"/>
                <a:ea typeface="Candara"/>
                <a:cs typeface="Candara"/>
                <a:sym typeface="Candara"/>
              </a:rPr>
              <a:t> de</a:t>
            </a:r>
            <a:r>
              <a:rPr lang="en-US" sz="900" u="sng">
                <a:solidFill>
                  <a:schemeClr val="dk1"/>
                </a:solidFill>
                <a:latin typeface="Candara"/>
                <a:ea typeface="Candara"/>
                <a:cs typeface="Candara"/>
                <a:sym typeface="Candara"/>
              </a:rPr>
              <a:t> animales que ingresan vivos al Centro de Atención, Valoración y Rehabilitación de Flora y Fauna Silvestre</a:t>
            </a:r>
            <a:r>
              <a:rPr lang="en-US" sz="900">
                <a:solidFill>
                  <a:schemeClr val="dk1"/>
                </a:solidFill>
                <a:latin typeface="Candara"/>
                <a:ea typeface="Candara"/>
                <a:cs typeface="Candara"/>
                <a:sym typeface="Candara"/>
              </a:rPr>
              <a:t> (CAVRFFS-SDA) del Distrito y surten procesos de atención y/o rehabilitación con miras a una liberación o reubicación. </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Las cifras sólo contemplan </a:t>
            </a:r>
            <a:r>
              <a:rPr lang="en-US" sz="900" u="sng">
                <a:solidFill>
                  <a:schemeClr val="dk1"/>
                </a:solidFill>
                <a:latin typeface="Candara"/>
                <a:ea typeface="Candara"/>
                <a:cs typeface="Candara"/>
                <a:sym typeface="Candara"/>
              </a:rPr>
              <a:t>animales vivos recuperados, atendidos, rehabilitados, liberados y reubicados por la Secretaría Distrital de Ambiente</a:t>
            </a:r>
            <a:r>
              <a:rPr lang="en-US" sz="900">
                <a:solidFill>
                  <a:schemeClr val="dk1"/>
                </a:solidFill>
                <a:latin typeface="Candara"/>
                <a:ea typeface="Candara"/>
                <a:cs typeface="Candara"/>
                <a:sym typeface="Candara"/>
              </a:rPr>
              <a:t>, excluyendo las cifras de recuperación, liberación y reubicación de animales vivos atendidos por la Unidad de Rescate y Rehabilitación de Animales Silvestres - URRAS de la Universidad Nacional - sede Bogotá. </a:t>
            </a:r>
            <a:r>
              <a:rPr b="1" lang="en-US" sz="900">
                <a:solidFill>
                  <a:schemeClr val="dk1"/>
                </a:solidFill>
                <a:latin typeface="Candara"/>
                <a:ea typeface="Candara"/>
                <a:cs typeface="Candara"/>
                <a:sym typeface="Candara"/>
              </a:rPr>
              <a:t>Los animales vivos liberados y reubicados corresponden a los dispuestos durante el periodo de reporte, independientemente de si fueron recuperados el mismo mes o en meses o años anteriores</a:t>
            </a:r>
            <a:r>
              <a:rPr lang="en-US" sz="900">
                <a:solidFill>
                  <a:schemeClr val="dk1"/>
                </a:solidFill>
                <a:latin typeface="Candara"/>
                <a:ea typeface="Candara"/>
                <a:cs typeface="Candara"/>
                <a:sym typeface="Candara"/>
              </a:rPr>
              <a:t>.</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latin typeface="Candara"/>
                <a:ea typeface="Candara"/>
                <a:cs typeface="Candara"/>
                <a:sym typeface="Candara"/>
              </a:rPr>
              <a:t>Numerador:</a:t>
            </a:r>
            <a:r>
              <a:rPr lang="en-US" sz="900">
                <a:solidFill>
                  <a:schemeClr val="dk1"/>
                </a:solidFill>
                <a:latin typeface="Candara"/>
                <a:ea typeface="Candara"/>
                <a:cs typeface="Candara"/>
                <a:sym typeface="Candara"/>
              </a:rPr>
              <a:t> Número de animales vivos liberados y reubicados en Bogotá y otras zonas del país en la vigencia</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latin typeface="Candara"/>
                <a:ea typeface="Candara"/>
                <a:cs typeface="Candara"/>
                <a:sym typeface="Candara"/>
              </a:rPr>
              <a:t>Denominador:</a:t>
            </a:r>
            <a:r>
              <a:rPr lang="en-US" sz="900">
                <a:solidFill>
                  <a:schemeClr val="dk1"/>
                </a:solidFill>
                <a:latin typeface="Candara"/>
                <a:ea typeface="Candara"/>
                <a:cs typeface="Candara"/>
                <a:sym typeface="Candara"/>
              </a:rPr>
              <a:t> Número de animales vivos ingresados al CAVRFFS, efectivamente atendidos y rehabilitados.</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lang="en-US" sz="900">
                <a:solidFill>
                  <a:schemeClr val="dk1"/>
                </a:solidFill>
                <a:latin typeface="Candara"/>
                <a:ea typeface="Candara"/>
                <a:cs typeface="Candara"/>
                <a:sym typeface="Candara"/>
              </a:rPr>
              <a:t>El resultado dará la tasa de éxito anual de la vigencia</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latin typeface="Candara"/>
                <a:ea typeface="Candara"/>
                <a:cs typeface="Candara"/>
                <a:sym typeface="Candara"/>
              </a:rPr>
              <a:t>2024:</a:t>
            </a:r>
            <a:r>
              <a:rPr lang="en-US" sz="900">
                <a:solidFill>
                  <a:schemeClr val="dk1"/>
                </a:solidFill>
                <a:latin typeface="Candara"/>
                <a:ea typeface="Candara"/>
                <a:cs typeface="Candara"/>
                <a:sym typeface="Candara"/>
              </a:rPr>
              <a:t> 	3.416 animales vivos liberados y reubicados (2.488 animales liberados y reubicados en Bogotá + 928 animales liberados y reubicados fuera de Bogotá) respecto a 4.582 animales ingresados vivos al Centro de Fauna.</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latin typeface="Candara"/>
                <a:ea typeface="Candara"/>
                <a:cs typeface="Candara"/>
                <a:sym typeface="Candara"/>
              </a:rPr>
              <a:t>2025: </a:t>
            </a:r>
            <a:r>
              <a:rPr lang="en-US" sz="900">
                <a:solidFill>
                  <a:schemeClr val="dk1"/>
                </a:solidFill>
                <a:latin typeface="Candara"/>
                <a:ea typeface="Candara"/>
                <a:cs typeface="Candara"/>
                <a:sym typeface="Candara"/>
              </a:rPr>
              <a:t>	2.817 animales vivos liberados y reubicados  (2.243 animales liberados y reubicados en Bogotá + 574 animales liberados y reubicados fuera de Bogotá) respecto a 4.881 animales ingresados vivos al Centro de Fauna. </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lang="en-US" sz="900">
                <a:solidFill>
                  <a:schemeClr val="dk1"/>
                </a:solidFill>
                <a:latin typeface="Candara"/>
                <a:ea typeface="Candara"/>
                <a:cs typeface="Candara"/>
                <a:sym typeface="Candara"/>
              </a:rPr>
              <a:t>Durante la vigencia 2025, la Secretaría Distrital de Ambiente logró una tasa de éxito del 57,7% en la atención y rehabilitación de la fauna silvestre que está bajo su custodia. 4.881 animales silvestres ingresaron vivos al Centro de Atención, Valoración y Rehabilitación de Flora y Fauna Silvestre para su cuidado. Adicionalmente, 2.699 animales silvestres vivos retornaron al medio natural y 118, que no contaban con las aptitudes necesarias para sobrevivir en la vida silvestre, fueron reubicados en instituciones que salvaguardan su vida y bienestar a largo plazo.</a:t>
            </a:r>
            <a:endParaRPr sz="900">
              <a:solidFill>
                <a:schemeClr val="dk1"/>
              </a:solidFill>
              <a:latin typeface="Candara"/>
              <a:ea typeface="Candara"/>
              <a:cs typeface="Candara"/>
              <a:sym typeface="Candara"/>
            </a:endParaRPr>
          </a:p>
          <a:p>
            <a:pPr indent="0" lvl="0" marL="0" rtl="0" algn="l">
              <a:spcBef>
                <a:spcPts val="0"/>
              </a:spcBef>
              <a:spcAft>
                <a:spcPts val="400"/>
              </a:spcAft>
              <a:buClr>
                <a:schemeClr val="dk1"/>
              </a:buClr>
              <a:buSzPts val="935"/>
              <a:buFont typeface="Arial"/>
              <a:buNone/>
            </a:pPr>
            <a:r>
              <a:t/>
            </a:r>
            <a:endParaRPr sz="700">
              <a:solidFill>
                <a:schemeClr val="dk1"/>
              </a:solidFill>
              <a:latin typeface="Candara"/>
              <a:ea typeface="Candara"/>
              <a:cs typeface="Candara"/>
              <a:sym typeface="Candara"/>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5" name="Shape 1795"/>
        <p:cNvGrpSpPr/>
        <p:nvPr/>
      </p:nvGrpSpPr>
      <p:grpSpPr>
        <a:xfrm>
          <a:off x="0" y="0"/>
          <a:ext cx="0" cy="0"/>
          <a:chOff x="0" y="0"/>
          <a:chExt cx="0" cy="0"/>
        </a:xfrm>
      </p:grpSpPr>
      <p:sp>
        <p:nvSpPr>
          <p:cNvPr id="1796" name="Google Shape;1796;g3966daf218f_2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7" name="Google Shape;1797;g3966daf218f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900">
                <a:solidFill>
                  <a:schemeClr val="dk1"/>
                </a:solidFill>
                <a:highlight>
                  <a:srgbClr val="B6D7A8"/>
                </a:highlight>
                <a:latin typeface="Candara"/>
                <a:ea typeface="Candara"/>
                <a:cs typeface="Candara"/>
                <a:sym typeface="Candara"/>
              </a:rPr>
              <a:t>Porcentaje de la tasa promedio de animales silvestres liberados y reubicados</a:t>
            </a:r>
            <a:endParaRPr b="1" sz="900">
              <a:solidFill>
                <a:schemeClr val="dk1"/>
              </a:solidFill>
              <a:highlight>
                <a:srgbClr val="B6D7A8"/>
              </a:highlight>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Corresponde a la </a:t>
            </a:r>
            <a:r>
              <a:rPr b="1" lang="en-US" sz="900">
                <a:solidFill>
                  <a:schemeClr val="dk1"/>
                </a:solidFill>
                <a:latin typeface="Candara"/>
                <a:ea typeface="Candara"/>
                <a:cs typeface="Candara"/>
                <a:sym typeface="Candara"/>
              </a:rPr>
              <a:t>relación anual</a:t>
            </a:r>
            <a:r>
              <a:rPr lang="en-US" sz="900">
                <a:solidFill>
                  <a:schemeClr val="dk1"/>
                </a:solidFill>
                <a:latin typeface="Candara"/>
                <a:ea typeface="Candara"/>
                <a:cs typeface="Candara"/>
                <a:sym typeface="Candara"/>
              </a:rPr>
              <a:t> que hay entre el </a:t>
            </a:r>
            <a:r>
              <a:rPr lang="en-US" sz="900" u="sng">
                <a:solidFill>
                  <a:schemeClr val="dk1"/>
                </a:solidFill>
                <a:latin typeface="Candara"/>
                <a:ea typeface="Candara"/>
                <a:cs typeface="Candara"/>
                <a:sym typeface="Candara"/>
              </a:rPr>
              <a:t>número de animales vivos que son liberados en su hábitat natural</a:t>
            </a:r>
            <a:r>
              <a:rPr lang="en-US" sz="900">
                <a:solidFill>
                  <a:schemeClr val="dk1"/>
                </a:solidFill>
                <a:latin typeface="Candara"/>
                <a:ea typeface="Candara"/>
                <a:cs typeface="Candara"/>
                <a:sym typeface="Candara"/>
              </a:rPr>
              <a:t> (dentro y fuera de la jurisdicción de la SDA) y</a:t>
            </a:r>
            <a:r>
              <a:rPr lang="en-US" sz="900" u="sng">
                <a:solidFill>
                  <a:schemeClr val="dk1"/>
                </a:solidFill>
                <a:latin typeface="Candara"/>
                <a:ea typeface="Candara"/>
                <a:cs typeface="Candara"/>
                <a:sym typeface="Candara"/>
              </a:rPr>
              <a:t> reubicados en instituciones especializadas que salvaguardan su vida y bienestar a largo plazo</a:t>
            </a:r>
            <a:r>
              <a:rPr lang="en-US" sz="900">
                <a:solidFill>
                  <a:schemeClr val="dk1"/>
                </a:solidFill>
                <a:latin typeface="Candara"/>
                <a:ea typeface="Candara"/>
                <a:cs typeface="Candara"/>
                <a:sym typeface="Candara"/>
              </a:rPr>
              <a:t>, respecto del </a:t>
            </a:r>
            <a:r>
              <a:rPr b="1" lang="en-US" sz="900">
                <a:solidFill>
                  <a:schemeClr val="dk1"/>
                </a:solidFill>
                <a:latin typeface="Candara"/>
                <a:ea typeface="Candara"/>
                <a:cs typeface="Candara"/>
                <a:sym typeface="Candara"/>
              </a:rPr>
              <a:t>número anual</a:t>
            </a:r>
            <a:r>
              <a:rPr lang="en-US" sz="900">
                <a:solidFill>
                  <a:schemeClr val="dk1"/>
                </a:solidFill>
                <a:latin typeface="Candara"/>
                <a:ea typeface="Candara"/>
                <a:cs typeface="Candara"/>
                <a:sym typeface="Candara"/>
              </a:rPr>
              <a:t> de</a:t>
            </a:r>
            <a:r>
              <a:rPr lang="en-US" sz="900" u="sng">
                <a:solidFill>
                  <a:schemeClr val="dk1"/>
                </a:solidFill>
                <a:latin typeface="Candara"/>
                <a:ea typeface="Candara"/>
                <a:cs typeface="Candara"/>
                <a:sym typeface="Candara"/>
              </a:rPr>
              <a:t> animales que ingresan vivos al Centro de Atención, Valoración y Rehabilitación de Flora y Fauna Silvestre</a:t>
            </a:r>
            <a:r>
              <a:rPr lang="en-US" sz="900">
                <a:solidFill>
                  <a:schemeClr val="dk1"/>
                </a:solidFill>
                <a:latin typeface="Candara"/>
                <a:ea typeface="Candara"/>
                <a:cs typeface="Candara"/>
                <a:sym typeface="Candara"/>
              </a:rPr>
              <a:t> (CAVRFFS-SDA) del Distrito y surten procesos de atención y/o rehabilitación con miras a una liberación o reubicación. </a:t>
            </a:r>
            <a:endParaRPr sz="900">
              <a:solidFill>
                <a:schemeClr val="dk1"/>
              </a:solidFill>
              <a:latin typeface="Candara"/>
              <a:ea typeface="Candara"/>
              <a:cs typeface="Candara"/>
              <a:sym typeface="Candara"/>
            </a:endParaRPr>
          </a:p>
          <a:p>
            <a:pPr indent="-285750" lvl="0" marL="457200" rtl="0" algn="l">
              <a:spcBef>
                <a:spcPts val="0"/>
              </a:spcBef>
              <a:spcAft>
                <a:spcPts val="0"/>
              </a:spcAft>
              <a:buClr>
                <a:schemeClr val="dk1"/>
              </a:buClr>
              <a:buSzPts val="900"/>
              <a:buFont typeface="Candara"/>
              <a:buChar char="-"/>
            </a:pPr>
            <a:r>
              <a:rPr lang="en-US" sz="900">
                <a:solidFill>
                  <a:schemeClr val="dk1"/>
                </a:solidFill>
                <a:latin typeface="Candara"/>
                <a:ea typeface="Candara"/>
                <a:cs typeface="Candara"/>
                <a:sym typeface="Candara"/>
              </a:rPr>
              <a:t>Las cifras sólo contemplan </a:t>
            </a:r>
            <a:r>
              <a:rPr lang="en-US" sz="900" u="sng">
                <a:solidFill>
                  <a:schemeClr val="dk1"/>
                </a:solidFill>
                <a:latin typeface="Candara"/>
                <a:ea typeface="Candara"/>
                <a:cs typeface="Candara"/>
                <a:sym typeface="Candara"/>
              </a:rPr>
              <a:t>animales vivos recuperados, atendidos, rehabilitados, liberados y reubicados por la Secretaría Distrital de Ambiente</a:t>
            </a:r>
            <a:r>
              <a:rPr lang="en-US" sz="900">
                <a:solidFill>
                  <a:schemeClr val="dk1"/>
                </a:solidFill>
                <a:latin typeface="Candara"/>
                <a:ea typeface="Candara"/>
                <a:cs typeface="Candara"/>
                <a:sym typeface="Candara"/>
              </a:rPr>
              <a:t>, excluyendo las cifras de recuperación, liberación y reubicación de animales vivos atendidos por la Unidad de Rescate y Rehabilitación de Animales Silvestres - URRAS de la Universidad Nacional - sede Bogotá. </a:t>
            </a:r>
            <a:r>
              <a:rPr b="1" lang="en-US" sz="900">
                <a:solidFill>
                  <a:schemeClr val="dk1"/>
                </a:solidFill>
                <a:latin typeface="Candara"/>
                <a:ea typeface="Candara"/>
                <a:cs typeface="Candara"/>
                <a:sym typeface="Candara"/>
              </a:rPr>
              <a:t>Los animales vivos liberados y reubicados corresponden a los dispuestos durante el periodo de reporte, independientemente de si fueron recuperados el mismo mes o en meses o años anteriores</a:t>
            </a:r>
            <a:r>
              <a:rPr lang="en-US" sz="900">
                <a:solidFill>
                  <a:schemeClr val="dk1"/>
                </a:solidFill>
                <a:latin typeface="Candara"/>
                <a:ea typeface="Candara"/>
                <a:cs typeface="Candara"/>
                <a:sym typeface="Candara"/>
              </a:rPr>
              <a:t>.</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latin typeface="Candara"/>
                <a:ea typeface="Candara"/>
                <a:cs typeface="Candara"/>
                <a:sym typeface="Candara"/>
              </a:rPr>
              <a:t>Numerador:</a:t>
            </a:r>
            <a:r>
              <a:rPr lang="en-US" sz="900">
                <a:solidFill>
                  <a:schemeClr val="dk1"/>
                </a:solidFill>
                <a:latin typeface="Candara"/>
                <a:ea typeface="Candara"/>
                <a:cs typeface="Candara"/>
                <a:sym typeface="Candara"/>
              </a:rPr>
              <a:t> Número de animales vivos liberados y reubicados en Bogotá y otras zonas del país en la vigencia</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latin typeface="Candara"/>
                <a:ea typeface="Candara"/>
                <a:cs typeface="Candara"/>
                <a:sym typeface="Candara"/>
              </a:rPr>
              <a:t>Denominador:</a:t>
            </a:r>
            <a:r>
              <a:rPr lang="en-US" sz="900">
                <a:solidFill>
                  <a:schemeClr val="dk1"/>
                </a:solidFill>
                <a:latin typeface="Candara"/>
                <a:ea typeface="Candara"/>
                <a:cs typeface="Candara"/>
                <a:sym typeface="Candara"/>
              </a:rPr>
              <a:t> Número de animales vivos ingresados al CAVRFFS, efectivamente atendidos y rehabilitados.</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lang="en-US" sz="900">
                <a:solidFill>
                  <a:schemeClr val="dk1"/>
                </a:solidFill>
                <a:latin typeface="Candara"/>
                <a:ea typeface="Candara"/>
                <a:cs typeface="Candara"/>
                <a:sym typeface="Candara"/>
              </a:rPr>
              <a:t>El resultado dará la tasa de éxito anual de la vigencia</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latin typeface="Candara"/>
                <a:ea typeface="Candara"/>
                <a:cs typeface="Candara"/>
                <a:sym typeface="Candara"/>
              </a:rPr>
              <a:t>2024:</a:t>
            </a:r>
            <a:r>
              <a:rPr lang="en-US" sz="900">
                <a:solidFill>
                  <a:schemeClr val="dk1"/>
                </a:solidFill>
                <a:latin typeface="Candara"/>
                <a:ea typeface="Candara"/>
                <a:cs typeface="Candara"/>
                <a:sym typeface="Candara"/>
              </a:rPr>
              <a:t> 	3.416 animales vivos liberados y reubicados (2.488 animales liberados y reubicados en Bogotá + 928 animales liberados y reubicados fuera de Bogotá) respecto a 4.582 animales ingresados vivos al Centro de Fauna.</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b="1" lang="en-US" sz="900">
                <a:solidFill>
                  <a:schemeClr val="dk1"/>
                </a:solidFill>
                <a:latin typeface="Candara"/>
                <a:ea typeface="Candara"/>
                <a:cs typeface="Candara"/>
                <a:sym typeface="Candara"/>
              </a:rPr>
              <a:t>2025: </a:t>
            </a:r>
            <a:r>
              <a:rPr lang="en-US" sz="900">
                <a:solidFill>
                  <a:schemeClr val="dk1"/>
                </a:solidFill>
                <a:latin typeface="Candara"/>
                <a:ea typeface="Candara"/>
                <a:cs typeface="Candara"/>
                <a:sym typeface="Candara"/>
              </a:rPr>
              <a:t>	2.817 animales vivos liberados y reubicados  (2.243 animales liberados y reubicados en Bogotá + 574 animales liberados y reubicados fuera de Bogotá) respecto a 4.881 animales ingresados vivos al Centro de Fauna. </a:t>
            </a:r>
            <a:endParaRPr sz="900">
              <a:solidFill>
                <a:schemeClr val="dk1"/>
              </a:solidFill>
              <a:latin typeface="Candara"/>
              <a:ea typeface="Candara"/>
              <a:cs typeface="Candara"/>
              <a:sym typeface="Candara"/>
            </a:endParaRPr>
          </a:p>
          <a:p>
            <a:pPr indent="0" lvl="0" marL="0" rtl="0" algn="l">
              <a:spcBef>
                <a:spcPts val="0"/>
              </a:spcBef>
              <a:spcAft>
                <a:spcPts val="0"/>
              </a:spcAft>
              <a:buNone/>
            </a:pPr>
            <a:r>
              <a:t/>
            </a:r>
            <a:endParaRPr sz="900">
              <a:solidFill>
                <a:schemeClr val="dk1"/>
              </a:solidFill>
              <a:latin typeface="Candara"/>
              <a:ea typeface="Candara"/>
              <a:cs typeface="Candara"/>
              <a:sym typeface="Candara"/>
            </a:endParaRPr>
          </a:p>
          <a:p>
            <a:pPr indent="0" lvl="0" marL="0" rtl="0" algn="l">
              <a:spcBef>
                <a:spcPts val="0"/>
              </a:spcBef>
              <a:spcAft>
                <a:spcPts val="0"/>
              </a:spcAft>
              <a:buNone/>
            </a:pPr>
            <a:r>
              <a:rPr lang="en-US" sz="900">
                <a:solidFill>
                  <a:schemeClr val="dk1"/>
                </a:solidFill>
                <a:latin typeface="Candara"/>
                <a:ea typeface="Candara"/>
                <a:cs typeface="Candara"/>
                <a:sym typeface="Candara"/>
              </a:rPr>
              <a:t>Durante la vigencia 2025, la Secretaría Distrital de Ambiente logró una tasa de éxito del 57,7% en la atención y rehabilitación de la fauna silvestre que está bajo su custodia. 4.881 animales silvestres ingresaron vivos al Centro de Atención, Valoración y Rehabilitación de Flora y Fauna Silvestre para su cuidado. Adicionalmente, 2.699 animales silvestres vivos retornaron al medio natural y 118, que no contaban con las aptitudes necesarias para sobrevivir en la vida silvestre, fueron reubicados en instituciones que salvaguardan su vida y bienestar a largo plazo.</a:t>
            </a:r>
            <a:endParaRPr sz="900">
              <a:solidFill>
                <a:schemeClr val="dk1"/>
              </a:solidFill>
              <a:latin typeface="Candara"/>
              <a:ea typeface="Candara"/>
              <a:cs typeface="Candara"/>
              <a:sym typeface="Candara"/>
            </a:endParaRPr>
          </a:p>
          <a:p>
            <a:pPr indent="0" lvl="0" marL="0" rtl="0" algn="l">
              <a:spcBef>
                <a:spcPts val="0"/>
              </a:spcBef>
              <a:spcAft>
                <a:spcPts val="400"/>
              </a:spcAft>
              <a:buClr>
                <a:schemeClr val="dk1"/>
              </a:buClr>
              <a:buSzPts val="935"/>
              <a:buFont typeface="Arial"/>
              <a:buNone/>
            </a:pPr>
            <a:r>
              <a:t/>
            </a:r>
            <a:endParaRPr sz="700">
              <a:solidFill>
                <a:schemeClr val="dk1"/>
              </a:solidFill>
              <a:latin typeface="Candara"/>
              <a:ea typeface="Candara"/>
              <a:cs typeface="Candara"/>
              <a:sym typeface="Candara"/>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0" name="Shape 1870"/>
        <p:cNvGrpSpPr/>
        <p:nvPr/>
      </p:nvGrpSpPr>
      <p:grpSpPr>
        <a:xfrm>
          <a:off x="0" y="0"/>
          <a:ext cx="0" cy="0"/>
          <a:chOff x="0" y="0"/>
          <a:chExt cx="0" cy="0"/>
        </a:xfrm>
      </p:grpSpPr>
      <p:sp>
        <p:nvSpPr>
          <p:cNvPr id="1871" name="Google Shape;1871;g39630c0eecf_8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2" name="Google Shape;1872;g39630c0eecf_8_1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7" name="Shape 1887"/>
        <p:cNvGrpSpPr/>
        <p:nvPr/>
      </p:nvGrpSpPr>
      <p:grpSpPr>
        <a:xfrm>
          <a:off x="0" y="0"/>
          <a:ext cx="0" cy="0"/>
          <a:chOff x="0" y="0"/>
          <a:chExt cx="0" cy="0"/>
        </a:xfrm>
      </p:grpSpPr>
      <p:sp>
        <p:nvSpPr>
          <p:cNvPr id="1888" name="Google Shape;1888;g39630c0eecf_8_10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9" name="Google Shape;1889;g39630c0eecf_8_10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Esta administración tiene un compromiso claro: </a:t>
            </a:r>
            <a:r>
              <a:rPr b="1" lang="en-US" sz="1100">
                <a:latin typeface="Candara"/>
                <a:ea typeface="Candara"/>
                <a:cs typeface="Candara"/>
                <a:sym typeface="Candara"/>
              </a:rPr>
              <a:t>preparar a Bogotá para el cambio climático y mejorar la calidad de vida de sus habitantes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latin typeface="Candara"/>
                <a:ea typeface="Candara"/>
                <a:cs typeface="Candara"/>
                <a:sym typeface="Candara"/>
              </a:rPr>
              <a:t>Para lograrlo, hemos estructurado una </a:t>
            </a:r>
            <a:r>
              <a:rPr b="1" lang="en-US" sz="1100">
                <a:latin typeface="Candara"/>
                <a:ea typeface="Candara"/>
                <a:cs typeface="Candara"/>
                <a:sym typeface="Candara"/>
              </a:rPr>
              <a:t>estrategia ambiental integral</a:t>
            </a:r>
            <a:r>
              <a:rPr lang="en-US" sz="1100">
                <a:latin typeface="Candara"/>
                <a:ea typeface="Candara"/>
                <a:cs typeface="Candara"/>
                <a:sym typeface="Candara"/>
              </a:rPr>
              <a:t> organizada en </a:t>
            </a:r>
            <a:r>
              <a:rPr b="1" lang="en-US" sz="1100">
                <a:latin typeface="Candara"/>
                <a:ea typeface="Candara"/>
                <a:cs typeface="Candara"/>
                <a:sym typeface="Candara"/>
              </a:rPr>
              <a:t>cuatro grandes objetivos</a:t>
            </a:r>
            <a:r>
              <a:rPr lang="en-US" sz="1100">
                <a:latin typeface="Candara"/>
                <a:ea typeface="Candara"/>
                <a:cs typeface="Candara"/>
                <a:sym typeface="Candara"/>
              </a:rPr>
              <a:t>:</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gestión de la Estructura Ecológica Principal</a:t>
            </a:r>
            <a:r>
              <a:rPr lang="en-US" sz="1100">
                <a:latin typeface="Candara"/>
                <a:ea typeface="Candara"/>
                <a:cs typeface="Candara"/>
                <a:sym typeface="Candara"/>
              </a:rPr>
              <a:t>, como base de la sostenibilidad del territorio, garantizando la conectividad ecológica y la provisión de servicios ambientales</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Intervención integral en los Cerros Orientales</a:t>
            </a:r>
            <a:r>
              <a:rPr lang="en-US" sz="1100">
                <a:latin typeface="Candara"/>
                <a:ea typeface="Candara"/>
                <a:cs typeface="Candara"/>
                <a:sym typeface="Candara"/>
              </a:rPr>
              <a:t>, mediante la restauración y conservación de este ecosistema estratégico que funciona como un pulmón de la ciudad.</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Mejorar la calidad ambiental</a:t>
            </a:r>
            <a:r>
              <a:rPr lang="en-US" sz="1100">
                <a:latin typeface="Candara"/>
                <a:ea typeface="Candara"/>
                <a:cs typeface="Candara"/>
                <a:sym typeface="Candara"/>
              </a:rPr>
              <a:t>, reduciendo la contaminación del aire, del agua y del suelo, con acciones focalizadas en el suroccidente de la ciudad y procesos de renaturalización urbana.</a:t>
            </a:r>
            <a:endParaRPr sz="1100">
              <a:latin typeface="Candara"/>
              <a:ea typeface="Candara"/>
              <a:cs typeface="Candara"/>
              <a:sym typeface="Candara"/>
            </a:endParaRPr>
          </a:p>
          <a:p>
            <a:pPr indent="-298450" lvl="0" marL="457200" rtl="0" algn="l">
              <a:lnSpc>
                <a:spcPct val="100000"/>
              </a:lnSpc>
              <a:spcBef>
                <a:spcPts val="0"/>
              </a:spcBef>
              <a:spcAft>
                <a:spcPts val="0"/>
              </a:spcAft>
              <a:buClr>
                <a:schemeClr val="dk1"/>
              </a:buClr>
              <a:buSzPts val="1100"/>
              <a:buFont typeface="Candara"/>
              <a:buAutoNum type="arabicPeriod"/>
            </a:pPr>
            <a:r>
              <a:rPr b="1" lang="en-US" sz="1100">
                <a:latin typeface="Candara"/>
                <a:ea typeface="Candara"/>
                <a:cs typeface="Candara"/>
                <a:sym typeface="Candara"/>
              </a:rPr>
              <a:t>Fortalecer la gestión integral del agua</a:t>
            </a:r>
            <a:r>
              <a:rPr lang="en-US" sz="1100">
                <a:latin typeface="Candara"/>
                <a:ea typeface="Candara"/>
                <a:cs typeface="Candara"/>
                <a:sym typeface="Candara"/>
              </a:rPr>
              <a:t>, a través del uso eficiente, la conservación de fuentes hídricas y la protección de ecosistemas estratégicos.</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sz="1100">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rPr lang="en-US" sz="1100">
                <a:highlight>
                  <a:schemeClr val="accent2"/>
                </a:highlight>
                <a:latin typeface="Candara"/>
                <a:ea typeface="Candara"/>
                <a:cs typeface="Candara"/>
                <a:sym typeface="Candara"/>
              </a:rPr>
              <a:t>A estos cuatro ejes se suma un </a:t>
            </a:r>
            <a:r>
              <a:rPr b="1" lang="en-US" sz="1100">
                <a:highlight>
                  <a:schemeClr val="accent2"/>
                </a:highlight>
                <a:latin typeface="Candara"/>
                <a:ea typeface="Candara"/>
                <a:cs typeface="Candara"/>
                <a:sym typeface="Candara"/>
              </a:rPr>
              <a:t>complemento esencial</a:t>
            </a:r>
            <a:r>
              <a:rPr lang="en-US" sz="1100">
                <a:highlight>
                  <a:schemeClr val="accent2"/>
                </a:highlight>
                <a:latin typeface="Candara"/>
                <a:ea typeface="Candara"/>
                <a:cs typeface="Candara"/>
                <a:sym typeface="Candara"/>
              </a:rPr>
              <a:t>: el </a:t>
            </a:r>
            <a:r>
              <a:rPr b="1" lang="en-US" sz="1100">
                <a:highlight>
                  <a:schemeClr val="accent2"/>
                </a:highlight>
                <a:latin typeface="Candara"/>
                <a:ea typeface="Candara"/>
                <a:cs typeface="Candara"/>
                <a:sym typeface="Candara"/>
              </a:rPr>
              <a:t>fortalecimiento de la autoridad ambiental</a:t>
            </a:r>
            <a:r>
              <a:rPr lang="en-US" sz="1100">
                <a:highlight>
                  <a:schemeClr val="accent2"/>
                </a:highlight>
                <a:latin typeface="Candara"/>
                <a:ea typeface="Candara"/>
                <a:cs typeface="Candara"/>
                <a:sym typeface="Candara"/>
              </a:rPr>
              <a:t>, que asegura la evaluación, el control y el seguimiento al deterioro de la calidad ambiental, garantizando el cumplimiento de la normativa, la prevención de impactos y la protección de la salud y el bienestar de la población.</a:t>
            </a:r>
            <a:endParaRPr sz="1100">
              <a:highlight>
                <a:schemeClr val="accent2"/>
              </a:highlight>
              <a:latin typeface="Candara"/>
              <a:ea typeface="Candara"/>
              <a:cs typeface="Candara"/>
              <a:sym typeface="Candara"/>
            </a:endParaRPr>
          </a:p>
          <a:p>
            <a:pPr indent="0" lvl="0" marL="0" rtl="0" algn="l">
              <a:lnSpc>
                <a:spcPct val="100000"/>
              </a:lnSpc>
              <a:spcBef>
                <a:spcPts val="0"/>
              </a:spcBef>
              <a:spcAft>
                <a:spcPts val="0"/>
              </a:spcAft>
              <a:buClr>
                <a:schemeClr val="dk1"/>
              </a:buClr>
              <a:buSzPts val="1400"/>
              <a:buFont typeface="Arial"/>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cd61e6f00f_1_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cd61e6f00f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1000">
                <a:solidFill>
                  <a:schemeClr val="dk1"/>
                </a:solidFill>
                <a:highlight>
                  <a:schemeClr val="accent2"/>
                </a:highlight>
                <a:latin typeface="Calibri"/>
                <a:ea typeface="Calibri"/>
                <a:cs typeface="Calibri"/>
                <a:sym typeface="Calibri"/>
              </a:rPr>
              <a:t>Subsecretaría de Control ambiental:</a:t>
            </a:r>
            <a:endParaRPr b="1" sz="1000">
              <a:solidFill>
                <a:schemeClr val="dk1"/>
              </a:solidFill>
              <a:highlight>
                <a:schemeClr val="accent2"/>
              </a:highlight>
              <a:latin typeface="Calibri"/>
              <a:ea typeface="Calibri"/>
              <a:cs typeface="Calibri"/>
              <a:sym typeface="Calibri"/>
            </a:endParaRPr>
          </a:p>
          <a:p>
            <a:pPr indent="0" lvl="0" marL="0" rtl="0" algn="l">
              <a:lnSpc>
                <a:spcPct val="115000"/>
              </a:lnSpc>
              <a:spcBef>
                <a:spcPts val="0"/>
              </a:spcBef>
              <a:spcAft>
                <a:spcPts val="0"/>
              </a:spcAft>
              <a:buNone/>
            </a:pPr>
            <a:r>
              <a:rPr b="1" lang="en-US">
                <a:solidFill>
                  <a:schemeClr val="dk1"/>
                </a:solidFill>
              </a:rPr>
              <a:t>Metas claves de desempeño (legados): </a:t>
            </a:r>
            <a:endParaRPr b="1">
              <a:solidFill>
                <a:schemeClr val="dk1"/>
              </a:solidFill>
            </a:endParaRPr>
          </a:p>
          <a:p>
            <a:pPr indent="-285750" lvl="0" marL="457200" rtl="0" algn="l">
              <a:lnSpc>
                <a:spcPct val="115000"/>
              </a:lnSpc>
              <a:spcBef>
                <a:spcPts val="0"/>
              </a:spcBef>
              <a:spcAft>
                <a:spcPts val="0"/>
              </a:spcAft>
              <a:buSzPts val="900"/>
              <a:buChar char="●"/>
            </a:pPr>
            <a:r>
              <a:rPr lang="en-US" sz="900">
                <a:highlight>
                  <a:schemeClr val="accent4"/>
                </a:highlight>
              </a:rPr>
              <a:t>Verificar la recuperación ambiental de 50 hectáreas afectadas por minería que cuentan con instrumento ambiental</a:t>
            </a:r>
            <a:endParaRPr sz="900">
              <a:highlight>
                <a:schemeClr val="accent4"/>
              </a:highlight>
            </a:endParaRPr>
          </a:p>
          <a:p>
            <a:pPr indent="-285750" lvl="0" marL="457200" rtl="0" algn="l">
              <a:lnSpc>
                <a:spcPct val="115000"/>
              </a:lnSpc>
              <a:spcBef>
                <a:spcPts val="0"/>
              </a:spcBef>
              <a:spcAft>
                <a:spcPts val="0"/>
              </a:spcAft>
              <a:buSzPts val="900"/>
              <a:buChar char="●"/>
            </a:pPr>
            <a:r>
              <a:rPr lang="en-US" sz="900"/>
              <a:t>Disminuir en 8% la concentración del material particulado (PM10 y PM2.5)</a:t>
            </a:r>
            <a:endParaRPr sz="900"/>
          </a:p>
          <a:p>
            <a:pPr indent="-285750" lvl="0" marL="457200" rtl="0" algn="l">
              <a:lnSpc>
                <a:spcPct val="115000"/>
              </a:lnSpc>
              <a:spcBef>
                <a:spcPts val="0"/>
              </a:spcBef>
              <a:spcAft>
                <a:spcPts val="0"/>
              </a:spcAft>
              <a:buSzPts val="900"/>
              <a:buChar char="●"/>
            </a:pPr>
            <a:r>
              <a:rPr lang="en-US" sz="900"/>
              <a:t>Reducir en un 60 % la carga contaminante vertida a los ríos Torca, Salitre Fucha y Tunjuelo</a:t>
            </a:r>
            <a:endParaRPr sz="900"/>
          </a:p>
          <a:p>
            <a:pPr indent="-285750" lvl="0" marL="457200" rtl="0" algn="l">
              <a:lnSpc>
                <a:spcPct val="115000"/>
              </a:lnSpc>
              <a:spcBef>
                <a:spcPts val="0"/>
              </a:spcBef>
              <a:spcAft>
                <a:spcPts val="0"/>
              </a:spcAft>
              <a:buSzPts val="900"/>
              <a:buChar char="●"/>
            </a:pPr>
            <a:r>
              <a:rPr lang="en-US" sz="900"/>
              <a:t>Resolver de fondo 4.314 expedientes sancionatorios de más de diez años de antigüedad, en cumplimiento de la Ley 2387 de 2024</a:t>
            </a:r>
            <a:endParaRPr sz="900"/>
          </a:p>
          <a:p>
            <a:pPr indent="0" lvl="0" marL="0" rtl="0" algn="l">
              <a:lnSpc>
                <a:spcPct val="115000"/>
              </a:lnSpc>
              <a:spcBef>
                <a:spcPts val="0"/>
              </a:spcBef>
              <a:spcAft>
                <a:spcPts val="0"/>
              </a:spcAft>
              <a:buNone/>
            </a:pPr>
            <a:r>
              <a:t/>
            </a:r>
            <a:endParaRPr b="1">
              <a:solidFill>
                <a:schemeClr val="dk1"/>
              </a:solidFill>
            </a:endParaRPr>
          </a:p>
          <a:p>
            <a:pPr indent="0" lvl="0" marL="0" rtl="0" algn="l">
              <a:lnSpc>
                <a:spcPct val="115000"/>
              </a:lnSpc>
              <a:spcBef>
                <a:spcPts val="0"/>
              </a:spcBef>
              <a:spcAft>
                <a:spcPts val="0"/>
              </a:spcAft>
              <a:buNone/>
            </a:pPr>
            <a:r>
              <a:rPr b="1" lang="en-US">
                <a:solidFill>
                  <a:schemeClr val="dk1"/>
                </a:solidFill>
              </a:rPr>
              <a:t>Metas que requirieron ajustes en magnitud:</a:t>
            </a:r>
            <a:endParaRPr b="1">
              <a:solidFill>
                <a:schemeClr val="dk1"/>
              </a:solidFill>
            </a:endParaRPr>
          </a:p>
          <a:p>
            <a:pPr indent="-285750" lvl="0" marL="457200" rtl="0" algn="l">
              <a:lnSpc>
                <a:spcPct val="115000"/>
              </a:lnSpc>
              <a:spcBef>
                <a:spcPts val="0"/>
              </a:spcBef>
              <a:spcAft>
                <a:spcPts val="0"/>
              </a:spcAft>
              <a:buSzPts val="900"/>
              <a:buChar char="●"/>
            </a:pPr>
            <a:r>
              <a:rPr lang="en-US" sz="900">
                <a:highlight>
                  <a:schemeClr val="accent4"/>
                </a:highlight>
              </a:rPr>
              <a:t>Verificar la recuperación ambiental de 50 hectáreas afectadas por minería que cuentan con instrumento ambiental</a:t>
            </a:r>
            <a:endParaRPr sz="900">
              <a:highlight>
                <a:schemeClr val="accent4"/>
              </a:highlight>
            </a:endParaRPr>
          </a:p>
          <a:p>
            <a:pPr indent="-285750" lvl="0" marL="457200" rtl="0" algn="l">
              <a:lnSpc>
                <a:spcPct val="115000"/>
              </a:lnSpc>
              <a:spcBef>
                <a:spcPts val="0"/>
              </a:spcBef>
              <a:spcAft>
                <a:spcPts val="0"/>
              </a:spcAft>
              <a:buSzPts val="900"/>
              <a:buChar char="●"/>
            </a:pPr>
            <a:r>
              <a:rPr lang="en-US" sz="900"/>
              <a:t>Reducir el riesgo ambiental en 1.034 predios con suelos potencialmente contaminados</a:t>
            </a:r>
            <a:endParaRPr sz="900"/>
          </a:p>
          <a:p>
            <a:pPr indent="-285750" lvl="0" marL="457200" rtl="0" algn="l">
              <a:lnSpc>
                <a:spcPct val="115000"/>
              </a:lnSpc>
              <a:spcBef>
                <a:spcPts val="0"/>
              </a:spcBef>
              <a:spcAft>
                <a:spcPts val="0"/>
              </a:spcAft>
              <a:buSzPts val="900"/>
              <a:buChar char="●"/>
            </a:pPr>
            <a:r>
              <a:rPr lang="en-US" sz="900"/>
              <a:t>Validar la plantación efectiva de 3.620 árboles a través de mecanismo de compensación</a:t>
            </a:r>
            <a:endParaRPr sz="900"/>
          </a:p>
          <a:p>
            <a:pPr indent="-285750" lvl="0" marL="457200" rtl="0" algn="l">
              <a:lnSpc>
                <a:spcPct val="115000"/>
              </a:lnSpc>
              <a:spcBef>
                <a:spcPts val="0"/>
              </a:spcBef>
              <a:spcAft>
                <a:spcPts val="0"/>
              </a:spcAft>
              <a:buSzPts val="900"/>
              <a:buChar char="●"/>
            </a:pPr>
            <a:r>
              <a:rPr lang="en-US" sz="900"/>
              <a:t>Gestionar el riesgo potencial de volcamiento y caída de ramas de 144.648 árboles gestionados</a:t>
            </a:r>
            <a:endParaRPr sz="900"/>
          </a:p>
          <a:p>
            <a:pPr indent="-285750" lvl="0" marL="457200" rtl="0" algn="l">
              <a:lnSpc>
                <a:spcPct val="115000"/>
              </a:lnSpc>
              <a:spcBef>
                <a:spcPts val="0"/>
              </a:spcBef>
              <a:spcAft>
                <a:spcPts val="0"/>
              </a:spcAft>
              <a:buClr>
                <a:schemeClr val="dk1"/>
              </a:buClr>
              <a:buSzPts val="900"/>
              <a:buChar char="●"/>
            </a:pPr>
            <a:r>
              <a:rPr lang="en-US" sz="900">
                <a:solidFill>
                  <a:schemeClr val="dk1"/>
                </a:solidFill>
              </a:rPr>
              <a:t>Impulsar o resolver 5.580 de los expedientes sancionatorios iniciados durante el cuatrienio (2024-2027)</a:t>
            </a:r>
            <a:endParaRPr sz="900">
              <a:solidFill>
                <a:schemeClr val="dk1"/>
              </a:solidFill>
            </a:endParaRPr>
          </a:p>
          <a:p>
            <a:pPr indent="-285750" lvl="0" marL="457200" rtl="0" algn="l">
              <a:lnSpc>
                <a:spcPct val="115000"/>
              </a:lnSpc>
              <a:spcBef>
                <a:spcPts val="0"/>
              </a:spcBef>
              <a:spcAft>
                <a:spcPts val="0"/>
              </a:spcAft>
              <a:buClr>
                <a:schemeClr val="dk1"/>
              </a:buClr>
              <a:buSzPts val="900"/>
              <a:buChar char="●"/>
            </a:pPr>
            <a:r>
              <a:rPr lang="en-US" sz="900">
                <a:solidFill>
                  <a:schemeClr val="dk1"/>
                </a:solidFill>
              </a:rPr>
              <a:t>Evitar la disposición inadecuada de 25.7 millones de toneladas de Residuos Construcción y Demolición (RCD), llantas y residuos peligrosos hospitalarios e industriales</a:t>
            </a:r>
            <a:endParaRPr sz="900">
              <a:solidFill>
                <a:schemeClr val="dk1"/>
              </a:solidFill>
            </a:endParaRPr>
          </a:p>
          <a:p>
            <a:pPr indent="0" lvl="0" marL="0" rtl="0" algn="l">
              <a:lnSpc>
                <a:spcPct val="115000"/>
              </a:lnSpc>
              <a:spcBef>
                <a:spcPts val="0"/>
              </a:spcBef>
              <a:spcAft>
                <a:spcPts val="0"/>
              </a:spcAft>
              <a:buNone/>
            </a:pPr>
            <a:r>
              <a:t/>
            </a:r>
            <a:endParaRPr b="1" sz="1000">
              <a:solidFill>
                <a:schemeClr val="dk1"/>
              </a:solidFill>
              <a:highlight>
                <a:schemeClr val="accent2"/>
              </a:highlight>
              <a:latin typeface="Calibri"/>
              <a:ea typeface="Calibri"/>
              <a:cs typeface="Calibri"/>
              <a:sym typeface="Calibri"/>
            </a:endParaRPr>
          </a:p>
          <a:p>
            <a:pPr indent="0" lvl="0" marL="0" rtl="0" algn="l">
              <a:lnSpc>
                <a:spcPct val="115000"/>
              </a:lnSpc>
              <a:spcBef>
                <a:spcPts val="0"/>
              </a:spcBef>
              <a:spcAft>
                <a:spcPts val="0"/>
              </a:spcAft>
              <a:buNone/>
            </a:pPr>
            <a:r>
              <a:rPr b="1" lang="en-US" sz="1000">
                <a:solidFill>
                  <a:schemeClr val="dk1"/>
                </a:solidFill>
                <a:highlight>
                  <a:schemeClr val="accent2"/>
                </a:highlight>
                <a:latin typeface="Calibri"/>
                <a:ea typeface="Calibri"/>
                <a:cs typeface="Calibri"/>
                <a:sym typeface="Calibri"/>
              </a:rPr>
              <a:t>Subsecretaría de Gestión ambiental</a:t>
            </a:r>
            <a:endParaRPr b="1" sz="1000">
              <a:solidFill>
                <a:schemeClr val="dk1"/>
              </a:solidFill>
              <a:highlight>
                <a:schemeClr val="accent2"/>
              </a:highlight>
              <a:latin typeface="Calibri"/>
              <a:ea typeface="Calibri"/>
              <a:cs typeface="Calibri"/>
              <a:sym typeface="Calibri"/>
            </a:endParaRPr>
          </a:p>
          <a:p>
            <a:pPr indent="0" lvl="0" marL="0" rtl="0" algn="l">
              <a:lnSpc>
                <a:spcPct val="115000"/>
              </a:lnSpc>
              <a:spcBef>
                <a:spcPts val="0"/>
              </a:spcBef>
              <a:spcAft>
                <a:spcPts val="0"/>
              </a:spcAft>
              <a:buNone/>
            </a:pPr>
            <a:r>
              <a:rPr b="1" lang="en-US">
                <a:solidFill>
                  <a:schemeClr val="dk1"/>
                </a:solidFill>
              </a:rPr>
              <a:t>Metas claves de desempeño (legados): </a:t>
            </a:r>
            <a:endParaRPr b="1">
              <a:solidFill>
                <a:schemeClr val="dk1"/>
              </a:solidFill>
            </a:endParaRPr>
          </a:p>
          <a:p>
            <a:pPr indent="-285750" lvl="0" marL="457200" rtl="0" algn="l">
              <a:lnSpc>
                <a:spcPct val="115000"/>
              </a:lnSpc>
              <a:spcBef>
                <a:spcPts val="0"/>
              </a:spcBef>
              <a:spcAft>
                <a:spcPts val="0"/>
              </a:spcAft>
              <a:buSzPts val="900"/>
              <a:buChar char="●"/>
            </a:pPr>
            <a:r>
              <a:rPr lang="en-US" sz="900"/>
              <a:t>Restauración ecológica de 2.145 hectáreas en Cerros Orientales y áreas de importancia ambiental.</a:t>
            </a:r>
            <a:endParaRPr sz="900"/>
          </a:p>
          <a:p>
            <a:pPr indent="-285750" lvl="0" marL="457200" rtl="0" algn="l">
              <a:lnSpc>
                <a:spcPct val="115000"/>
              </a:lnSpc>
              <a:spcBef>
                <a:spcPts val="0"/>
              </a:spcBef>
              <a:spcAft>
                <a:spcPts val="0"/>
              </a:spcAft>
              <a:buSzPts val="900"/>
              <a:buChar char="●"/>
            </a:pPr>
            <a:r>
              <a:rPr lang="en-US" sz="900"/>
              <a:t>13.214,14 hectáreas de las áreas del Sistema Distrital de Áreas Protegidas incrementan su manejo efectivo</a:t>
            </a:r>
            <a:endParaRPr sz="900"/>
          </a:p>
          <a:p>
            <a:pPr indent="-285750" lvl="0" marL="457200" rtl="0" algn="l">
              <a:lnSpc>
                <a:spcPct val="115000"/>
              </a:lnSpc>
              <a:spcBef>
                <a:spcPts val="0"/>
              </a:spcBef>
              <a:spcAft>
                <a:spcPts val="0"/>
              </a:spcAft>
              <a:buSzPts val="900"/>
              <a:buChar char="●"/>
            </a:pPr>
            <a:r>
              <a:rPr lang="en-US" sz="900"/>
              <a:t>350 hectáreas en proceso de habilitación para realizar procesos de conservación en áreas de alta importancia ambiental, mediante el mecanismo de transferencia de derechos de construcción y desarrollo</a:t>
            </a:r>
            <a:endParaRPr sz="900"/>
          </a:p>
          <a:p>
            <a:pPr indent="-285750" lvl="0" marL="457200" rtl="0" algn="l">
              <a:lnSpc>
                <a:spcPct val="115000"/>
              </a:lnSpc>
              <a:spcBef>
                <a:spcPts val="0"/>
              </a:spcBef>
              <a:spcAft>
                <a:spcPts val="0"/>
              </a:spcAft>
              <a:buSzPts val="900"/>
              <a:buChar char="●"/>
            </a:pPr>
            <a:r>
              <a:rPr lang="en-US" sz="900"/>
              <a:t>Incrementar en 262.565 m2 las áreas renaturalizadas en la ciudad </a:t>
            </a:r>
            <a:r>
              <a:rPr lang="en-US" sz="900">
                <a:highlight>
                  <a:srgbClr val="FFFF00"/>
                </a:highlight>
              </a:rPr>
              <a:t>(cuenta  dos indicadores primarios)</a:t>
            </a:r>
            <a:endParaRPr sz="900">
              <a:highlight>
                <a:srgbClr val="FFFF00"/>
              </a:highlight>
            </a:endParaRPr>
          </a:p>
          <a:p>
            <a:pPr indent="-285750" lvl="0" marL="457200" rtl="0" algn="l">
              <a:lnSpc>
                <a:spcPct val="115000"/>
              </a:lnSpc>
              <a:spcBef>
                <a:spcPts val="0"/>
              </a:spcBef>
              <a:spcAft>
                <a:spcPts val="0"/>
              </a:spcAft>
              <a:buSzPts val="900"/>
              <a:buChar char="●"/>
            </a:pPr>
            <a:r>
              <a:rPr lang="en-US" sz="900"/>
              <a:t>Realizar procesos de conservación en 6.500 ha de zonas estratégicas para la conservación del recurso hídrico en la Bogotá región</a:t>
            </a:r>
            <a:endParaRPr sz="900"/>
          </a:p>
          <a:p>
            <a:pPr indent="-285750" lvl="0" marL="457200" rtl="0" algn="l">
              <a:lnSpc>
                <a:spcPct val="115000"/>
              </a:lnSpc>
              <a:spcBef>
                <a:spcPts val="0"/>
              </a:spcBef>
              <a:spcAft>
                <a:spcPts val="0"/>
              </a:spcAft>
              <a:buSzPts val="900"/>
              <a:buChar char="●"/>
            </a:pPr>
            <a:r>
              <a:rPr lang="en-US" sz="900"/>
              <a:t>525 proyectos en etapa de formulación y/o implementación que incluyen criterios de construcción, producción y consumo sostenible para ahorrar hasta un 25% en el consumo del agua al año 2027</a:t>
            </a:r>
            <a:endParaRPr sz="900"/>
          </a:p>
          <a:p>
            <a:pPr indent="0" lvl="0" marL="0" rtl="0" algn="l">
              <a:lnSpc>
                <a:spcPct val="115000"/>
              </a:lnSpc>
              <a:spcBef>
                <a:spcPts val="0"/>
              </a:spcBef>
              <a:spcAft>
                <a:spcPts val="0"/>
              </a:spcAft>
              <a:buNone/>
            </a:pPr>
            <a:r>
              <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a:solidFill>
                <a:schemeClr val="dk1"/>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5" name="Shape 1935"/>
        <p:cNvGrpSpPr/>
        <p:nvPr/>
      </p:nvGrpSpPr>
      <p:grpSpPr>
        <a:xfrm>
          <a:off x="0" y="0"/>
          <a:ext cx="0" cy="0"/>
          <a:chOff x="0" y="0"/>
          <a:chExt cx="0" cy="0"/>
        </a:xfrm>
      </p:grpSpPr>
      <p:sp>
        <p:nvSpPr>
          <p:cNvPr id="1936" name="Google Shape;1936;g3ce9351f72f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7" name="Google Shape;1937;g3ce9351f72f_0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a:solidFill>
                  <a:schemeClr val="dk1"/>
                </a:solidFill>
                <a:highlight>
                  <a:srgbClr val="B6D7A8"/>
                </a:highlight>
                <a:latin typeface="Candara"/>
                <a:ea typeface="Candara"/>
                <a:cs typeface="Candara"/>
                <a:sym typeface="Candara"/>
              </a:rPr>
              <a:t>Número de metros cuadrados de áreas renaturalizadas con coberturas biodiversas</a:t>
            </a:r>
            <a:endParaRPr b="1">
              <a:solidFill>
                <a:schemeClr val="dk1"/>
              </a:solidFill>
              <a:highlight>
                <a:srgbClr val="B6D7A8"/>
              </a:highlight>
              <a:latin typeface="Candara"/>
              <a:ea typeface="Candara"/>
              <a:cs typeface="Candara"/>
              <a:sym typeface="Candara"/>
            </a:endParaRPr>
          </a:p>
          <a:p>
            <a:pPr indent="0" lvl="0" marL="0" rtl="0" algn="l">
              <a:lnSpc>
                <a:spcPct val="100000"/>
              </a:lnSpc>
              <a:spcBef>
                <a:spcPts val="0"/>
              </a:spcBef>
              <a:spcAft>
                <a:spcPts val="0"/>
              </a:spcAft>
              <a:buClr>
                <a:schemeClr val="dk1"/>
              </a:buClr>
              <a:buSzPts val="1100"/>
              <a:buFont typeface="Arial"/>
              <a:buNone/>
            </a:pPr>
            <a:r>
              <a:t/>
            </a:r>
            <a:endParaRPr b="1">
              <a:solidFill>
                <a:schemeClr val="dk1"/>
              </a:solidFill>
              <a:highlight>
                <a:srgbClr val="B6D7A8"/>
              </a:highlight>
              <a:latin typeface="Candara"/>
              <a:ea typeface="Candara"/>
              <a:cs typeface="Candara"/>
              <a:sym typeface="Candara"/>
            </a:endParaRPr>
          </a:p>
          <a:p>
            <a:pPr indent="-298450" lvl="0" marL="457200" rtl="0" algn="l">
              <a:spcBef>
                <a:spcPts val="0"/>
              </a:spcBef>
              <a:spcAft>
                <a:spcPts val="0"/>
              </a:spcAft>
              <a:buClr>
                <a:schemeClr val="dk1"/>
              </a:buClr>
              <a:buSzPts val="1100"/>
              <a:buFont typeface="Candara"/>
              <a:buChar char="-"/>
            </a:pPr>
            <a:r>
              <a:rPr b="1" lang="en-US">
                <a:solidFill>
                  <a:schemeClr val="dk1"/>
                </a:solidFill>
                <a:latin typeface="Candara"/>
                <a:ea typeface="Candara"/>
                <a:cs typeface="Candara"/>
                <a:sym typeface="Candara"/>
              </a:rPr>
              <a:t>Techos verdes y jardines verticales:</a:t>
            </a:r>
            <a:r>
              <a:rPr lang="en-US">
                <a:solidFill>
                  <a:schemeClr val="dk1"/>
                </a:solidFill>
                <a:latin typeface="Candara"/>
                <a:ea typeface="Candara"/>
                <a:cs typeface="Candara"/>
                <a:sym typeface="Candara"/>
              </a:rPr>
              <a:t> intervenciones en edificaciones que incorporan cobertura vegetal con función ambiental, actualmente en proceso de implementación.</a:t>
            </a:r>
            <a:endParaRPr>
              <a:solidFill>
                <a:schemeClr val="dk1"/>
              </a:solidFill>
              <a:latin typeface="Candara"/>
              <a:ea typeface="Candara"/>
              <a:cs typeface="Candara"/>
              <a:sym typeface="Candara"/>
            </a:endParaRPr>
          </a:p>
          <a:p>
            <a:pPr indent="-298450" lvl="0" marL="457200" rtl="0" algn="l">
              <a:spcBef>
                <a:spcPts val="0"/>
              </a:spcBef>
              <a:spcAft>
                <a:spcPts val="0"/>
              </a:spcAft>
              <a:buClr>
                <a:schemeClr val="dk1"/>
              </a:buClr>
              <a:buSzPts val="1100"/>
              <a:buFont typeface="Candara"/>
              <a:buChar char="-"/>
            </a:pPr>
            <a:r>
              <a:rPr b="1" lang="en-US">
                <a:solidFill>
                  <a:schemeClr val="dk1"/>
                </a:solidFill>
                <a:latin typeface="Candara"/>
                <a:ea typeface="Candara"/>
                <a:cs typeface="Candara"/>
                <a:sym typeface="Candara"/>
              </a:rPr>
              <a:t>Sistemas Urbanos de Drenaje Sostenible (SUDS): </a:t>
            </a:r>
            <a:r>
              <a:rPr lang="en-US">
                <a:solidFill>
                  <a:schemeClr val="dk1"/>
                </a:solidFill>
                <a:latin typeface="Candara"/>
                <a:ea typeface="Candara"/>
                <a:cs typeface="Candara"/>
                <a:sym typeface="Candara"/>
              </a:rPr>
              <a:t>soluciones basadas en la naturaleza implementadas para mejorar infiltración, regulación hídrica y soporte vegetal, con acompañamiento técnico de la SDA.</a:t>
            </a:r>
            <a:endParaRPr b="1">
              <a:solidFill>
                <a:schemeClr val="dk1"/>
              </a:solidFill>
              <a:latin typeface="Candara"/>
              <a:ea typeface="Candara"/>
              <a:cs typeface="Candara"/>
              <a:sym typeface="Candara"/>
            </a:endParaRPr>
          </a:p>
          <a:p>
            <a:pPr indent="-298450" lvl="0" marL="457200" rtl="0" algn="l">
              <a:spcBef>
                <a:spcPts val="0"/>
              </a:spcBef>
              <a:spcAft>
                <a:spcPts val="0"/>
              </a:spcAft>
              <a:buClr>
                <a:schemeClr val="dk1"/>
              </a:buClr>
              <a:buSzPts val="1100"/>
              <a:buFont typeface="Candara"/>
              <a:buChar char="-"/>
            </a:pPr>
            <a:r>
              <a:rPr b="1" lang="en-US">
                <a:solidFill>
                  <a:schemeClr val="dk1"/>
                </a:solidFill>
                <a:latin typeface="Candara"/>
                <a:ea typeface="Candara"/>
                <a:cs typeface="Candara"/>
                <a:sym typeface="Candara"/>
              </a:rPr>
              <a:t>Reconversión de zonas duras a zonas verdes:</a:t>
            </a:r>
            <a:r>
              <a:rPr lang="en-US">
                <a:solidFill>
                  <a:schemeClr val="dk1"/>
                </a:solidFill>
                <a:latin typeface="Candara"/>
                <a:ea typeface="Candara"/>
                <a:cs typeface="Candara"/>
                <a:sym typeface="Candara"/>
              </a:rPr>
              <a:t> intervenciones gestionadas por la SDA y ejecutadas por sectores como Movilidad y Hábitat, orientadas a sustituir superficies impermeables por coberturas vegetales funcionales en el espacio urbano de su competencia.</a:t>
            </a:r>
            <a:endParaRPr>
              <a:solidFill>
                <a:schemeClr val="dk1"/>
              </a:solidFill>
              <a:latin typeface="Candara"/>
              <a:ea typeface="Candara"/>
              <a:cs typeface="Candara"/>
              <a:sym typeface="Candara"/>
            </a:endParaRPr>
          </a:p>
          <a:p>
            <a:pPr indent="-298450" lvl="0" marL="457200" rtl="0" algn="l">
              <a:spcBef>
                <a:spcPts val="0"/>
              </a:spcBef>
              <a:spcAft>
                <a:spcPts val="0"/>
              </a:spcAft>
              <a:buClr>
                <a:schemeClr val="dk1"/>
              </a:buClr>
              <a:buSzPts val="1100"/>
              <a:buFont typeface="Candara"/>
              <a:buChar char="-"/>
            </a:pPr>
            <a:r>
              <a:rPr b="1" lang="en-US">
                <a:solidFill>
                  <a:schemeClr val="dk1"/>
                </a:solidFill>
                <a:latin typeface="Candara"/>
                <a:ea typeface="Candara"/>
                <a:cs typeface="Candara"/>
                <a:sym typeface="Candara"/>
              </a:rPr>
              <a:t>Renaturalización ZUMA – fase de diseño:</a:t>
            </a:r>
            <a:r>
              <a:rPr lang="en-US">
                <a:solidFill>
                  <a:schemeClr val="dk1"/>
                </a:solidFill>
                <a:latin typeface="Candara"/>
                <a:ea typeface="Candara"/>
                <a:cs typeface="Candara"/>
                <a:sym typeface="Candara"/>
              </a:rPr>
              <a:t> áreas proyectadas en el marco de la Acción 5.2 del Plan de Acción ZUMA Bosa Apogeo, con definición técnica y delimitación espacial aprobada.</a:t>
            </a:r>
            <a:endParaRPr>
              <a:solidFill>
                <a:schemeClr val="dk1"/>
              </a:solidFill>
              <a:latin typeface="Candara"/>
              <a:ea typeface="Candara"/>
              <a:cs typeface="Candara"/>
              <a:sym typeface="Candara"/>
            </a:endParaRPr>
          </a:p>
          <a:p>
            <a:pPr indent="-298450" lvl="0" marL="457200" rtl="0" algn="l">
              <a:spcBef>
                <a:spcPts val="0"/>
              </a:spcBef>
              <a:spcAft>
                <a:spcPts val="0"/>
              </a:spcAft>
              <a:buClr>
                <a:schemeClr val="dk1"/>
              </a:buClr>
              <a:buSzPts val="1100"/>
              <a:buFont typeface="Candara"/>
              <a:buChar char="-"/>
            </a:pPr>
            <a:r>
              <a:rPr b="1" lang="en-US">
                <a:solidFill>
                  <a:schemeClr val="dk1"/>
                </a:solidFill>
                <a:latin typeface="Candara"/>
                <a:ea typeface="Candara"/>
                <a:cs typeface="Candara"/>
                <a:sym typeface="Candara"/>
              </a:rPr>
              <a:t>Renaturalización ZUMA – fase de implementación:</a:t>
            </a:r>
            <a:r>
              <a:rPr lang="en-US">
                <a:solidFill>
                  <a:schemeClr val="dk1"/>
                </a:solidFill>
                <a:latin typeface="Candara"/>
                <a:ea typeface="Candara"/>
                <a:cs typeface="Candara"/>
                <a:sym typeface="Candara"/>
              </a:rPr>
              <a:t> áreas en ejecución dentro de la Acción 5.2, con transformación física del suelo y establecimiento de coberturas vegetales.</a:t>
            </a:r>
            <a:endParaRPr>
              <a:solidFill>
                <a:schemeClr val="dk1"/>
              </a:solidFill>
              <a:latin typeface="Candara"/>
              <a:ea typeface="Candara"/>
              <a:cs typeface="Candara"/>
              <a:sym typeface="Candara"/>
            </a:endParaRPr>
          </a:p>
          <a:p>
            <a:pPr indent="0" lvl="0" marL="0" rtl="0" algn="l">
              <a:spcBef>
                <a:spcPts val="0"/>
              </a:spcBef>
              <a:spcAft>
                <a:spcPts val="0"/>
              </a:spcAft>
              <a:buNone/>
            </a:pPr>
            <a:r>
              <a:t/>
            </a:r>
            <a:endParaRPr>
              <a:solidFill>
                <a:schemeClr val="dk1"/>
              </a:solidFill>
              <a:latin typeface="Candara"/>
              <a:ea typeface="Candara"/>
              <a:cs typeface="Candara"/>
              <a:sym typeface="Candara"/>
            </a:endParaRPr>
          </a:p>
          <a:p>
            <a:pPr indent="0" lvl="0" marL="0" rtl="0" algn="l">
              <a:spcBef>
                <a:spcPts val="0"/>
              </a:spcBef>
              <a:spcAft>
                <a:spcPts val="0"/>
              </a:spcAft>
              <a:buClr>
                <a:schemeClr val="dk1"/>
              </a:buClr>
              <a:buSzPts val="1100"/>
              <a:buFont typeface="Arial"/>
              <a:buNone/>
            </a:pPr>
            <a:r>
              <a:rPr b="1" lang="en-US">
                <a:solidFill>
                  <a:schemeClr val="dk1"/>
                </a:solidFill>
                <a:highlight>
                  <a:srgbClr val="B6D7A8"/>
                </a:highlight>
                <a:latin typeface="Candara"/>
                <a:ea typeface="Candara"/>
                <a:cs typeface="Candara"/>
                <a:sym typeface="Candara"/>
              </a:rPr>
              <a:t>Número de metros cuadrados proyectados a ser renaturalizados en proyectos en etapa de diseño</a:t>
            </a:r>
            <a:endParaRPr>
              <a:solidFill>
                <a:schemeClr val="dk1"/>
              </a:solidFill>
              <a:latin typeface="Candara"/>
              <a:ea typeface="Candara"/>
              <a:cs typeface="Candara"/>
              <a:sym typeface="Candara"/>
            </a:endParaRPr>
          </a:p>
          <a:p>
            <a:pPr indent="0" lvl="0" marL="0" rtl="0" algn="l">
              <a:spcBef>
                <a:spcPts val="0"/>
              </a:spcBef>
              <a:spcAft>
                <a:spcPts val="0"/>
              </a:spcAft>
              <a:buNone/>
            </a:pPr>
            <a:r>
              <a:t/>
            </a:r>
            <a:endParaRPr>
              <a:solidFill>
                <a:schemeClr val="dk1"/>
              </a:solidFill>
              <a:latin typeface="Candara"/>
              <a:ea typeface="Candara"/>
              <a:cs typeface="Candara"/>
              <a:sym typeface="Candara"/>
            </a:endParaRPr>
          </a:p>
          <a:p>
            <a:pPr indent="-298450" lvl="0" marL="457200" rtl="0" algn="l">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El área reportada asociada a </a:t>
            </a:r>
            <a:r>
              <a:rPr b="1" lang="en-US">
                <a:solidFill>
                  <a:schemeClr val="dk1"/>
                </a:solidFill>
                <a:latin typeface="Candara"/>
                <a:ea typeface="Candara"/>
                <a:cs typeface="Candara"/>
                <a:sym typeface="Candara"/>
              </a:rPr>
              <a:t>materiales permeables</a:t>
            </a:r>
            <a:r>
              <a:rPr lang="en-US">
                <a:solidFill>
                  <a:schemeClr val="dk1"/>
                </a:solidFill>
                <a:latin typeface="Candara"/>
                <a:ea typeface="Candara"/>
                <a:cs typeface="Candara"/>
                <a:sym typeface="Candara"/>
              </a:rPr>
              <a:t> corresponde a proyectos en etapa de diseño que contemplan la incorporación de superficies con capacidad de infiltración y reducción de escorrentía, como parte de intervenciones de construcción o adecuación del espacio urbano.</a:t>
            </a:r>
            <a:endParaRPr>
              <a:solidFill>
                <a:schemeClr val="dk1"/>
              </a:solidFill>
              <a:latin typeface="Candara"/>
              <a:ea typeface="Candara"/>
              <a:cs typeface="Candara"/>
              <a:sym typeface="Candara"/>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8" name="Shape 2038"/>
        <p:cNvGrpSpPr/>
        <p:nvPr/>
      </p:nvGrpSpPr>
      <p:grpSpPr>
        <a:xfrm>
          <a:off x="0" y="0"/>
          <a:ext cx="0" cy="0"/>
          <a:chOff x="0" y="0"/>
          <a:chExt cx="0" cy="0"/>
        </a:xfrm>
      </p:grpSpPr>
      <p:sp>
        <p:nvSpPr>
          <p:cNvPr id="2039" name="Google Shape;2039;g39630c0eecf_8_2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40" name="Google Shape;2040;g39630c0eecf_8_2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latin typeface="Candara"/>
                <a:ea typeface="Candara"/>
                <a:cs typeface="Candara"/>
                <a:sym typeface="Candara"/>
              </a:rPr>
              <a:t>Las variables que aportan a la modelación son vías pavimentadas y mantenidas, las acciones de control y la renaturalización.</a:t>
            </a:r>
            <a:endParaRPr>
              <a:latin typeface="Candara"/>
              <a:ea typeface="Candara"/>
              <a:cs typeface="Candara"/>
              <a:sym typeface="Candara"/>
            </a:endParaRPr>
          </a:p>
          <a:p>
            <a:pPr indent="0" lvl="0" marL="0" rtl="0" algn="l">
              <a:lnSpc>
                <a:spcPct val="100000"/>
              </a:lnSpc>
              <a:spcBef>
                <a:spcPts val="0"/>
              </a:spcBef>
              <a:spcAft>
                <a:spcPts val="0"/>
              </a:spcAft>
              <a:buSzPts val="1100"/>
              <a:buNone/>
            </a:pPr>
            <a:r>
              <a:t/>
            </a:r>
            <a:endParaRPr>
              <a:latin typeface="Candara"/>
              <a:ea typeface="Candara"/>
              <a:cs typeface="Candara"/>
              <a:sym typeface="Candara"/>
            </a:endParaRPr>
          </a:p>
          <a:p>
            <a:pPr indent="0" lvl="0" marL="0" rtl="0" algn="l">
              <a:spcBef>
                <a:spcPts val="0"/>
              </a:spcBef>
              <a:spcAft>
                <a:spcPts val="0"/>
              </a:spcAft>
              <a:buClr>
                <a:schemeClr val="dk1"/>
              </a:buClr>
              <a:buSzPts val="1536"/>
              <a:buFont typeface="Arial"/>
              <a:buNone/>
            </a:pPr>
            <a:r>
              <a:rPr lang="en-US" sz="959">
                <a:solidFill>
                  <a:schemeClr val="dk1"/>
                </a:solidFill>
                <a:latin typeface="Candara"/>
                <a:ea typeface="Candara"/>
                <a:cs typeface="Candara"/>
                <a:sym typeface="Candara"/>
              </a:rPr>
              <a:t>Número de micro sensores instalados queda en la matriz pero no en la presentación</a:t>
            </a:r>
            <a:endParaRPr sz="959">
              <a:solidFill>
                <a:schemeClr val="dk1"/>
              </a:solidFill>
              <a:latin typeface="Candara"/>
              <a:ea typeface="Candara"/>
              <a:cs typeface="Candara"/>
              <a:sym typeface="Candara"/>
            </a:endParaRPr>
          </a:p>
          <a:p>
            <a:pPr indent="0" lvl="0" marL="0" rtl="0" algn="l">
              <a:lnSpc>
                <a:spcPct val="100000"/>
              </a:lnSpc>
              <a:spcBef>
                <a:spcPts val="0"/>
              </a:spcBef>
              <a:spcAft>
                <a:spcPts val="0"/>
              </a:spcAft>
              <a:buSzPts val="1100"/>
              <a:buNone/>
            </a:pPr>
            <a:r>
              <a:t/>
            </a:r>
            <a:endParaRPr>
              <a:latin typeface="Candara"/>
              <a:ea typeface="Candara"/>
              <a:cs typeface="Candara"/>
              <a:sym typeface="Candara"/>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7" name="Shape 2107"/>
        <p:cNvGrpSpPr/>
        <p:nvPr/>
      </p:nvGrpSpPr>
      <p:grpSpPr>
        <a:xfrm>
          <a:off x="0" y="0"/>
          <a:ext cx="0" cy="0"/>
          <a:chOff x="0" y="0"/>
          <a:chExt cx="0" cy="0"/>
        </a:xfrm>
      </p:grpSpPr>
      <p:sp>
        <p:nvSpPr>
          <p:cNvPr id="2108" name="Google Shape;2108;g39630c0eecf_8_3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9" name="Google Shape;2109;g39630c0eecf_8_3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US" sz="1000">
                <a:solidFill>
                  <a:srgbClr val="3B4E1F"/>
                </a:solidFill>
                <a:latin typeface="Candara"/>
                <a:ea typeface="Candara"/>
                <a:cs typeface="Candara"/>
                <a:sym typeface="Candara"/>
              </a:rPr>
              <a:t>Número de árboles plantados y Número de árboles mantenidos se quitan  en la presentación pero se dejan en los indicadores, así como </a:t>
            </a:r>
            <a:r>
              <a:rPr lang="en-US" sz="959">
                <a:solidFill>
                  <a:srgbClr val="3B4E1F"/>
                </a:solidFill>
                <a:latin typeface="Candara"/>
                <a:ea typeface="Candara"/>
                <a:cs typeface="Candara"/>
                <a:sym typeface="Candara"/>
              </a:rPr>
              <a:t> Número de huertas fortalecidas</a:t>
            </a:r>
            <a:endParaRPr sz="959">
              <a:solidFill>
                <a:srgbClr val="3B4E1F"/>
              </a:solidFill>
              <a:latin typeface="Candara"/>
              <a:ea typeface="Candara"/>
              <a:cs typeface="Candara"/>
              <a:sym typeface="Candara"/>
            </a:endParaRPr>
          </a:p>
          <a:p>
            <a:pPr indent="0" lvl="0" marL="457200" rtl="0" algn="l">
              <a:spcBef>
                <a:spcPts val="0"/>
              </a:spcBef>
              <a:spcAft>
                <a:spcPts val="0"/>
              </a:spcAft>
              <a:buNone/>
            </a:pPr>
            <a:r>
              <a:t/>
            </a:r>
            <a:endParaRPr sz="1000">
              <a:solidFill>
                <a:srgbClr val="3B4E1F"/>
              </a:solidFill>
              <a:latin typeface="Candara"/>
              <a:ea typeface="Candara"/>
              <a:cs typeface="Candara"/>
              <a:sym typeface="Candara"/>
            </a:endParaRPr>
          </a:p>
          <a:p>
            <a:pPr indent="-298450" lvl="0" marL="457200" rtl="0" algn="l">
              <a:lnSpc>
                <a:spcPct val="100000"/>
              </a:lnSpc>
              <a:spcBef>
                <a:spcPts val="0"/>
              </a:spcBef>
              <a:spcAft>
                <a:spcPts val="0"/>
              </a:spcAft>
              <a:buSzPts val="1100"/>
              <a:buFont typeface="Candara"/>
              <a:buChar char="-"/>
            </a:pPr>
            <a:r>
              <a:t/>
            </a:r>
            <a:endParaRPr>
              <a:latin typeface="Candara"/>
              <a:ea typeface="Candara"/>
              <a:cs typeface="Candara"/>
              <a:sym typeface="Candara"/>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8" name="Shape 2148"/>
        <p:cNvGrpSpPr/>
        <p:nvPr/>
      </p:nvGrpSpPr>
      <p:grpSpPr>
        <a:xfrm>
          <a:off x="0" y="0"/>
          <a:ext cx="0" cy="0"/>
          <a:chOff x="0" y="0"/>
          <a:chExt cx="0" cy="0"/>
        </a:xfrm>
      </p:grpSpPr>
      <p:sp>
        <p:nvSpPr>
          <p:cNvPr id="2149" name="Google Shape;2149;g396accb2e00_0_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0" name="Google Shape;2150;g396accb2e00_0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US" sz="1000">
                <a:solidFill>
                  <a:srgbClr val="3B4E1F"/>
                </a:solidFill>
                <a:latin typeface="Candara"/>
                <a:ea typeface="Candara"/>
                <a:cs typeface="Candara"/>
                <a:sym typeface="Candara"/>
              </a:rPr>
              <a:t>Número de árboles plantados y Número de árboles mantenidos se quitan  en la presentación pero se dejan en los indicadores, así como </a:t>
            </a:r>
            <a:r>
              <a:rPr lang="en-US" sz="959">
                <a:solidFill>
                  <a:srgbClr val="3B4E1F"/>
                </a:solidFill>
                <a:latin typeface="Candara"/>
                <a:ea typeface="Candara"/>
                <a:cs typeface="Candara"/>
                <a:sym typeface="Candara"/>
              </a:rPr>
              <a:t> Número de huertas fortalecidas</a:t>
            </a:r>
            <a:endParaRPr sz="959">
              <a:solidFill>
                <a:srgbClr val="3B4E1F"/>
              </a:solidFill>
              <a:latin typeface="Candara"/>
              <a:ea typeface="Candara"/>
              <a:cs typeface="Candara"/>
              <a:sym typeface="Candara"/>
            </a:endParaRPr>
          </a:p>
          <a:p>
            <a:pPr indent="0" lvl="0" marL="457200" rtl="0" algn="l">
              <a:spcBef>
                <a:spcPts val="0"/>
              </a:spcBef>
              <a:spcAft>
                <a:spcPts val="0"/>
              </a:spcAft>
              <a:buNone/>
            </a:pPr>
            <a:r>
              <a:t/>
            </a:r>
            <a:endParaRPr sz="1000">
              <a:solidFill>
                <a:srgbClr val="3B4E1F"/>
              </a:solidFill>
              <a:latin typeface="Candara"/>
              <a:ea typeface="Candara"/>
              <a:cs typeface="Candara"/>
              <a:sym typeface="Candara"/>
            </a:endParaRPr>
          </a:p>
          <a:p>
            <a:pPr indent="-298450" lvl="0" marL="457200" rtl="0" algn="l">
              <a:lnSpc>
                <a:spcPct val="100000"/>
              </a:lnSpc>
              <a:spcBef>
                <a:spcPts val="0"/>
              </a:spcBef>
              <a:spcAft>
                <a:spcPts val="0"/>
              </a:spcAft>
              <a:buSzPts val="1100"/>
              <a:buFont typeface="Candara"/>
              <a:buChar char="-"/>
            </a:pPr>
            <a:r>
              <a:t/>
            </a:r>
            <a:endParaRPr>
              <a:latin typeface="Candara"/>
              <a:ea typeface="Candara"/>
              <a:cs typeface="Candara"/>
              <a:sym typeface="Candara"/>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8" name="Shape 2208"/>
        <p:cNvGrpSpPr/>
        <p:nvPr/>
      </p:nvGrpSpPr>
      <p:grpSpPr>
        <a:xfrm>
          <a:off x="0" y="0"/>
          <a:ext cx="0" cy="0"/>
          <a:chOff x="0" y="0"/>
          <a:chExt cx="0" cy="0"/>
        </a:xfrm>
      </p:grpSpPr>
      <p:sp>
        <p:nvSpPr>
          <p:cNvPr id="2209" name="Google Shape;2209;g39630c0eecf_8_6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0" name="Google Shape;2210;g39630c0eecf_8_6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Font typeface="Candara"/>
              <a:buChar char="-"/>
            </a:pPr>
            <a:r>
              <a:t/>
            </a:r>
            <a:endParaRPr>
              <a:latin typeface="Candara"/>
              <a:ea typeface="Candara"/>
              <a:cs typeface="Candara"/>
              <a:sym typeface="Candara"/>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4" name="Shape 2264"/>
        <p:cNvGrpSpPr/>
        <p:nvPr/>
      </p:nvGrpSpPr>
      <p:grpSpPr>
        <a:xfrm>
          <a:off x="0" y="0"/>
          <a:ext cx="0" cy="0"/>
          <a:chOff x="0" y="0"/>
          <a:chExt cx="0" cy="0"/>
        </a:xfrm>
      </p:grpSpPr>
      <p:sp>
        <p:nvSpPr>
          <p:cNvPr id="2265" name="Google Shape;2265;g39630c0eecf_8_8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66" name="Google Shape;2266;g39630c0eecf_8_8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Font typeface="Candara"/>
              <a:buChar char="-"/>
            </a:pPr>
            <a:r>
              <a:t/>
            </a:r>
            <a:endParaRPr>
              <a:solidFill>
                <a:schemeClr val="dk1"/>
              </a:solidFill>
              <a:latin typeface="Candara"/>
              <a:ea typeface="Candara"/>
              <a:cs typeface="Candara"/>
              <a:sym typeface="Candara"/>
            </a:endParaRPr>
          </a:p>
          <a:p>
            <a:pPr indent="0" lvl="0" marL="0" rtl="0" algn="l">
              <a:spcBef>
                <a:spcPts val="0"/>
              </a:spcBef>
              <a:spcAft>
                <a:spcPts val="0"/>
              </a:spcAft>
              <a:buNone/>
            </a:pPr>
            <a:r>
              <a:t/>
            </a:r>
            <a:endParaRPr>
              <a:solidFill>
                <a:schemeClr val="dk1"/>
              </a:solidFill>
              <a:latin typeface="Candara"/>
              <a:ea typeface="Candara"/>
              <a:cs typeface="Candara"/>
              <a:sym typeface="Candara"/>
            </a:endParaRPr>
          </a:p>
          <a:p>
            <a:pPr indent="0" lvl="0" marL="0" rtl="0" algn="l">
              <a:spcBef>
                <a:spcPts val="0"/>
              </a:spcBef>
              <a:spcAft>
                <a:spcPts val="0"/>
              </a:spcAft>
              <a:buNone/>
            </a:pPr>
            <a:r>
              <a:rPr b="1" lang="en-US">
                <a:solidFill>
                  <a:schemeClr val="dk1"/>
                </a:solidFill>
                <a:highlight>
                  <a:srgbClr val="7BD5B5"/>
                </a:highlight>
                <a:latin typeface="Candara"/>
                <a:ea typeface="Candara"/>
                <a:cs typeface="Candara"/>
                <a:sym typeface="Candara"/>
              </a:rPr>
              <a:t>Dato 2027: </a:t>
            </a:r>
            <a:r>
              <a:rPr lang="en-US" sz="1050">
                <a:solidFill>
                  <a:srgbClr val="444746"/>
                </a:solidFill>
                <a:latin typeface="Roboto"/>
                <a:ea typeface="Roboto"/>
                <a:cs typeface="Roboto"/>
                <a:sym typeface="Roboto"/>
              </a:rPr>
              <a:t>Este dato corresponde al acumulado de los 60 que no se cumplieron en el 2025 y al dato inicial de 2027  el cual corresponde a 75.</a:t>
            </a:r>
            <a:endParaRPr sz="1050">
              <a:solidFill>
                <a:srgbClr val="444746"/>
              </a:solidFill>
              <a:latin typeface="Roboto"/>
              <a:ea typeface="Roboto"/>
              <a:cs typeface="Roboto"/>
              <a:sym typeface="Roboto"/>
            </a:endParaRPr>
          </a:p>
          <a:p>
            <a:pPr indent="0" lvl="0" marL="0" rtl="0" algn="l">
              <a:spcBef>
                <a:spcPts val="0"/>
              </a:spcBef>
              <a:spcAft>
                <a:spcPts val="0"/>
              </a:spcAft>
              <a:buNone/>
            </a:pPr>
            <a:r>
              <a:t/>
            </a:r>
            <a:endParaRPr sz="1050">
              <a:solidFill>
                <a:srgbClr val="444746"/>
              </a:solidFill>
              <a:latin typeface="Roboto"/>
              <a:ea typeface="Roboto"/>
              <a:cs typeface="Roboto"/>
              <a:sym typeface="Roboto"/>
            </a:endParaRPr>
          </a:p>
          <a:p>
            <a:pPr indent="0" lvl="0" marL="0" rtl="0" algn="l">
              <a:spcBef>
                <a:spcPts val="0"/>
              </a:spcBef>
              <a:spcAft>
                <a:spcPts val="0"/>
              </a:spcAft>
              <a:buNone/>
            </a:pPr>
            <a:r>
              <a:rPr b="1" lang="en-US">
                <a:solidFill>
                  <a:schemeClr val="dk1"/>
                </a:solidFill>
                <a:highlight>
                  <a:srgbClr val="7BD5B5"/>
                </a:highlight>
                <a:latin typeface="Raleway"/>
                <a:ea typeface="Raleway"/>
                <a:cs typeface="Raleway"/>
                <a:sym typeface="Raleway"/>
              </a:rPr>
              <a:t>Número de vehículos postulados a través de FONCARGA:  </a:t>
            </a:r>
            <a:r>
              <a:rPr lang="en-US">
                <a:solidFill>
                  <a:schemeClr val="dk1"/>
                </a:solidFill>
                <a:latin typeface="Raleway"/>
                <a:ea typeface="Raleway"/>
                <a:cs typeface="Raleway"/>
                <a:sym typeface="Raleway"/>
              </a:rPr>
              <a:t>Esta fase quiere decir </a:t>
            </a:r>
            <a:r>
              <a:rPr lang="en-US" sz="1050">
                <a:solidFill>
                  <a:srgbClr val="444746"/>
                </a:solidFill>
                <a:latin typeface="Raleway"/>
                <a:ea typeface="Raleway"/>
                <a:cs typeface="Raleway"/>
                <a:sym typeface="Raleway"/>
              </a:rPr>
              <a:t>el usuario inscribió y envió los documentos y está postulado pero no quiere decir que esté aprobado</a:t>
            </a:r>
            <a:endParaRPr sz="1050">
              <a:solidFill>
                <a:srgbClr val="444746"/>
              </a:solidFill>
              <a:latin typeface="Raleway"/>
              <a:ea typeface="Raleway"/>
              <a:cs typeface="Raleway"/>
              <a:sym typeface="Raleway"/>
            </a:endParaRPr>
          </a:p>
          <a:p>
            <a:pPr indent="0" lvl="0" marL="0" rtl="0" algn="l">
              <a:spcBef>
                <a:spcPts val="0"/>
              </a:spcBef>
              <a:spcAft>
                <a:spcPts val="0"/>
              </a:spcAft>
              <a:buNone/>
            </a:pPr>
            <a:r>
              <a:t/>
            </a:r>
            <a:endParaRPr sz="1050">
              <a:solidFill>
                <a:srgbClr val="444746"/>
              </a:solidFill>
              <a:latin typeface="Raleway"/>
              <a:ea typeface="Raleway"/>
              <a:cs typeface="Raleway"/>
              <a:sym typeface="Raleway"/>
            </a:endParaRPr>
          </a:p>
          <a:p>
            <a:pPr indent="0" lvl="0" marL="0" rtl="0" algn="l">
              <a:spcBef>
                <a:spcPts val="0"/>
              </a:spcBef>
              <a:spcAft>
                <a:spcPts val="0"/>
              </a:spcAft>
              <a:buNone/>
            </a:pPr>
            <a:r>
              <a:rPr b="1" lang="en-US">
                <a:solidFill>
                  <a:schemeClr val="dk1"/>
                </a:solidFill>
                <a:latin typeface="Raleway"/>
                <a:ea typeface="Raleway"/>
                <a:cs typeface="Raleway"/>
                <a:sym typeface="Raleway"/>
              </a:rPr>
              <a:t>Número de vehículos aprobados en etapa de postulación: </a:t>
            </a:r>
            <a:r>
              <a:rPr lang="en-US" sz="1050">
                <a:solidFill>
                  <a:srgbClr val="444746"/>
                </a:solidFill>
                <a:latin typeface="Roboto"/>
                <a:ea typeface="Roboto"/>
                <a:cs typeface="Roboto"/>
                <a:sym typeface="Roboto"/>
              </a:rPr>
              <a:t>Están en etapa de factura proforma</a:t>
            </a:r>
            <a:endParaRPr b="1" sz="750">
              <a:solidFill>
                <a:srgbClr val="444746"/>
              </a:solidFill>
              <a:latin typeface="Raleway"/>
              <a:ea typeface="Raleway"/>
              <a:cs typeface="Raleway"/>
              <a:sym typeface="Raleway"/>
            </a:endParaRPr>
          </a:p>
          <a:p>
            <a:pPr indent="0" lvl="0" marL="0" rtl="0" algn="l">
              <a:lnSpc>
                <a:spcPct val="115000"/>
              </a:lnSpc>
              <a:spcBef>
                <a:spcPts val="0"/>
              </a:spcBef>
              <a:spcAft>
                <a:spcPts val="0"/>
              </a:spcAft>
              <a:buNone/>
            </a:pPr>
            <a:r>
              <a:t/>
            </a:r>
            <a:endParaRPr sz="105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latin typeface="Candara"/>
              <a:ea typeface="Candara"/>
              <a:cs typeface="Candara"/>
              <a:sym typeface="Candara"/>
            </a:endParaRPr>
          </a:p>
          <a:p>
            <a:pPr indent="0" lvl="0" marL="0" rtl="0" algn="l">
              <a:spcBef>
                <a:spcPts val="0"/>
              </a:spcBef>
              <a:spcAft>
                <a:spcPts val="0"/>
              </a:spcAft>
              <a:buNone/>
            </a:pPr>
            <a:r>
              <a:t/>
            </a:r>
            <a:endParaRPr sz="1050">
              <a:solidFill>
                <a:srgbClr val="444746"/>
              </a:solidFill>
              <a:latin typeface="Roboto"/>
              <a:ea typeface="Roboto"/>
              <a:cs typeface="Roboto"/>
              <a:sym typeface="Roboto"/>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0" name="Shape 2330"/>
        <p:cNvGrpSpPr/>
        <p:nvPr/>
      </p:nvGrpSpPr>
      <p:grpSpPr>
        <a:xfrm>
          <a:off x="0" y="0"/>
          <a:ext cx="0" cy="0"/>
          <a:chOff x="0" y="0"/>
          <a:chExt cx="0" cy="0"/>
        </a:xfrm>
      </p:grpSpPr>
      <p:sp>
        <p:nvSpPr>
          <p:cNvPr id="2331" name="Google Shape;2331;g39630c0eecf_8_9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2" name="Google Shape;2332;g39630c0eecf_8_9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a:solidFill>
                  <a:schemeClr val="dk1"/>
                </a:solidFill>
                <a:highlight>
                  <a:srgbClr val="B6D7A8"/>
                </a:highlight>
                <a:latin typeface="Candara"/>
                <a:ea typeface="Candara"/>
                <a:cs typeface="Candara"/>
                <a:sym typeface="Candara"/>
              </a:rPr>
              <a:t>Porcentaje de avance en la estructuración del manual operativo de la Fiduciaria y lineamientos operativos</a:t>
            </a:r>
            <a:endParaRPr b="1">
              <a:solidFill>
                <a:schemeClr val="dk1"/>
              </a:solidFill>
              <a:highlight>
                <a:srgbClr val="B6D7A8"/>
              </a:highlight>
              <a:latin typeface="Candara"/>
              <a:ea typeface="Candara"/>
              <a:cs typeface="Candara"/>
              <a:sym typeface="Candara"/>
            </a:endParaRPr>
          </a:p>
          <a:p>
            <a:pPr indent="-298450" lvl="0" marL="457200" rtl="0" algn="l">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El manual operativo y lineamientos fueron entregados en el mes de junio de 2025.</a:t>
            </a:r>
            <a:endParaRPr>
              <a:solidFill>
                <a:schemeClr val="dk1"/>
              </a:solidFill>
              <a:latin typeface="Candara"/>
              <a:ea typeface="Candara"/>
              <a:cs typeface="Candara"/>
              <a:sym typeface="Candara"/>
            </a:endParaRPr>
          </a:p>
          <a:p>
            <a:pPr indent="0" lvl="0" marL="0" rtl="0" algn="l">
              <a:spcBef>
                <a:spcPts val="0"/>
              </a:spcBef>
              <a:spcAft>
                <a:spcPts val="0"/>
              </a:spcAft>
              <a:buClr>
                <a:schemeClr val="dk1"/>
              </a:buClr>
              <a:buSzPts val="1100"/>
              <a:buFont typeface="Arial"/>
              <a:buNone/>
            </a:pPr>
            <a:r>
              <a:t/>
            </a:r>
            <a:endParaRPr>
              <a:solidFill>
                <a:schemeClr val="dk1"/>
              </a:solidFill>
              <a:latin typeface="Candara"/>
              <a:ea typeface="Candara"/>
              <a:cs typeface="Candara"/>
              <a:sym typeface="Candara"/>
            </a:endParaRPr>
          </a:p>
          <a:p>
            <a:pPr indent="0" lvl="0" marL="0" rtl="0" algn="l">
              <a:spcBef>
                <a:spcPts val="0"/>
              </a:spcBef>
              <a:spcAft>
                <a:spcPts val="0"/>
              </a:spcAft>
              <a:buClr>
                <a:schemeClr val="dk1"/>
              </a:buClr>
              <a:buSzPts val="1100"/>
              <a:buFont typeface="Arial"/>
              <a:buNone/>
            </a:pPr>
            <a:r>
              <a:rPr b="1" lang="en-US">
                <a:solidFill>
                  <a:schemeClr val="dk1"/>
                </a:solidFill>
                <a:highlight>
                  <a:srgbClr val="B6D7A8"/>
                </a:highlight>
                <a:latin typeface="Candara"/>
                <a:ea typeface="Candara"/>
                <a:cs typeface="Candara"/>
                <a:sym typeface="Candara"/>
              </a:rPr>
              <a:t>Porcentaje de implementación de la estrategia de apadrinamiento con empresas para el FONCARGA.</a:t>
            </a:r>
            <a:endParaRPr b="1">
              <a:solidFill>
                <a:schemeClr val="dk1"/>
              </a:solidFill>
              <a:highlight>
                <a:srgbClr val="B6D7A8"/>
              </a:highlight>
              <a:latin typeface="Candara"/>
              <a:ea typeface="Candara"/>
              <a:cs typeface="Candara"/>
              <a:sym typeface="Candara"/>
            </a:endParaRPr>
          </a:p>
          <a:p>
            <a:pPr indent="-298450" lvl="0" marL="457200" rtl="0" algn="l">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La estrategia de apadrinamiento busca vincular a empresas de transporte y generadoras de carga para apoyar la modernización del parque automotor. Con ello, se facilita la inclusión de pequeños transportadores en operaciones formales, a través de la tercerización de servicios de quienes modernicen e inscriban su vehículo en el FONCARGA.</a:t>
            </a:r>
            <a:endParaRPr>
              <a:solidFill>
                <a:schemeClr val="dk1"/>
              </a:solidFill>
              <a:latin typeface="Candara"/>
              <a:ea typeface="Candara"/>
              <a:cs typeface="Candara"/>
              <a:sym typeface="Candara"/>
            </a:endParaRPr>
          </a:p>
          <a:p>
            <a:pPr indent="-298450" lvl="0" marL="457200" rtl="0" algn="l">
              <a:spcBef>
                <a:spcPts val="0"/>
              </a:spcBef>
              <a:spcAft>
                <a:spcPts val="0"/>
              </a:spcAft>
              <a:buClr>
                <a:schemeClr val="dk1"/>
              </a:buClr>
              <a:buSzPts val="1100"/>
              <a:buFont typeface="Candara"/>
              <a:buChar char="-"/>
            </a:pPr>
            <a:r>
              <a:rPr lang="en-US">
                <a:solidFill>
                  <a:schemeClr val="dk1"/>
                </a:solidFill>
                <a:latin typeface="Candara"/>
                <a:ea typeface="Candara"/>
                <a:cs typeface="Candara"/>
                <a:sym typeface="Candara"/>
              </a:rPr>
              <a:t>El 10% de la meta de 2025 se refiere a la formulación de la estrategia para ser implementada entre 2026 y 2027.</a:t>
            </a:r>
            <a:endParaRPr>
              <a:solidFill>
                <a:schemeClr val="dk1"/>
              </a:solidFill>
              <a:latin typeface="Candara"/>
              <a:ea typeface="Candara"/>
              <a:cs typeface="Candara"/>
              <a:sym typeface="Candara"/>
            </a:endParaRPr>
          </a:p>
          <a:p>
            <a:pPr indent="0" lvl="0" marL="0" rtl="0" algn="l">
              <a:spcBef>
                <a:spcPts val="0"/>
              </a:spcBef>
              <a:spcAft>
                <a:spcPts val="0"/>
              </a:spcAft>
              <a:buNone/>
            </a:pPr>
            <a:r>
              <a:t/>
            </a:r>
            <a:endParaRPr>
              <a:solidFill>
                <a:schemeClr val="dk1"/>
              </a:solidFill>
              <a:latin typeface="Candara"/>
              <a:ea typeface="Candara"/>
              <a:cs typeface="Candara"/>
              <a:sym typeface="Candara"/>
            </a:endParaRPr>
          </a:p>
          <a:p>
            <a:pPr indent="0" lvl="0" marL="0" rtl="0" algn="l">
              <a:spcBef>
                <a:spcPts val="0"/>
              </a:spcBef>
              <a:spcAft>
                <a:spcPts val="0"/>
              </a:spcAft>
              <a:buClr>
                <a:schemeClr val="dk1"/>
              </a:buClr>
              <a:buSzPts val="1400"/>
              <a:buFont typeface="Arial"/>
              <a:buNone/>
            </a:pPr>
            <a:r>
              <a:rPr b="1" lang="en-US" sz="1200">
                <a:solidFill>
                  <a:srgbClr val="3B4E1F"/>
                </a:solidFill>
                <a:highlight>
                  <a:srgbClr val="7BD5B5"/>
                </a:highlight>
                <a:latin typeface="Candara"/>
                <a:ea typeface="Candara"/>
                <a:cs typeface="Candara"/>
                <a:sym typeface="Candara"/>
              </a:rPr>
              <a:t>Porcentaje de vehículos apadrinados a través de FONCARGA</a:t>
            </a:r>
            <a:r>
              <a:rPr lang="en-US" sz="1200">
                <a:solidFill>
                  <a:srgbClr val="3B4E1F"/>
                </a:solidFill>
                <a:latin typeface="Candara"/>
                <a:ea typeface="Candara"/>
                <a:cs typeface="Candara"/>
                <a:sym typeface="Candara"/>
              </a:rPr>
              <a:t>: </a:t>
            </a:r>
            <a:r>
              <a:rPr lang="en-US" sz="1050">
                <a:solidFill>
                  <a:srgbClr val="444746"/>
                </a:solidFill>
                <a:highlight>
                  <a:srgbClr val="FFFFFF"/>
                </a:highlight>
                <a:latin typeface="Roboto"/>
                <a:ea typeface="Roboto"/>
                <a:cs typeface="Roboto"/>
                <a:sym typeface="Roboto"/>
              </a:rPr>
              <a:t>Es el 10% de los vehículos renovados es constante</a:t>
            </a:r>
            <a:endParaRPr>
              <a:solidFill>
                <a:schemeClr val="dk1"/>
              </a:solidFill>
              <a:latin typeface="Candara"/>
              <a:ea typeface="Candara"/>
              <a:cs typeface="Candara"/>
              <a:sym typeface="Candara"/>
            </a:endParaRPr>
          </a:p>
          <a:p>
            <a:pPr indent="0" lvl="0" marL="0" rtl="0" algn="l">
              <a:spcBef>
                <a:spcPts val="0"/>
              </a:spcBef>
              <a:spcAft>
                <a:spcPts val="0"/>
              </a:spcAft>
              <a:buNone/>
            </a:pPr>
            <a:r>
              <a:t/>
            </a:r>
            <a:endParaRPr>
              <a:latin typeface="Candara"/>
              <a:ea typeface="Candara"/>
              <a:cs typeface="Candara"/>
              <a:sym typeface="Candara"/>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0" name="Shape 2380"/>
        <p:cNvGrpSpPr/>
        <p:nvPr/>
      </p:nvGrpSpPr>
      <p:grpSpPr>
        <a:xfrm>
          <a:off x="0" y="0"/>
          <a:ext cx="0" cy="0"/>
          <a:chOff x="0" y="0"/>
          <a:chExt cx="0" cy="0"/>
        </a:xfrm>
      </p:grpSpPr>
      <p:sp>
        <p:nvSpPr>
          <p:cNvPr id="2381" name="Google Shape;238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82" name="Google Shape;238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cd61e6f00f_1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cd61e6f00f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cd61e6f00f_1_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cd61e6f00f_1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ce9351f72f_7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3ce9351f72f_7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ce9351f72f_7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3ce9351f72f_7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66399a5469_3_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g366399a5469_3_2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11" name="Shape 11"/>
        <p:cNvGrpSpPr/>
        <p:nvPr/>
      </p:nvGrpSpPr>
      <p:grpSpPr>
        <a:xfrm>
          <a:off x="0" y="0"/>
          <a:ext cx="0" cy="0"/>
          <a:chOff x="0" y="0"/>
          <a:chExt cx="0" cy="0"/>
        </a:xfrm>
      </p:grpSpPr>
      <p:sp>
        <p:nvSpPr>
          <p:cNvPr id="12" name="Google Shape;12;g3ce9351f72f_7_6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3" name="Google Shape;13;g3ce9351f72f_7_6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14" name="Google Shape;14;g3ce9351f72f_7_65"/>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5" name="Google Shape;15;g3ce9351f72f_7_65"/>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6" name="Google Shape;16;g3ce9351f72f_7_65"/>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58" name="Shape 58"/>
        <p:cNvGrpSpPr/>
        <p:nvPr/>
      </p:nvGrpSpPr>
      <p:grpSpPr>
        <a:xfrm>
          <a:off x="0" y="0"/>
          <a:ext cx="0" cy="0"/>
          <a:chOff x="0" y="0"/>
          <a:chExt cx="0" cy="0"/>
        </a:xfrm>
      </p:grpSpPr>
      <p:sp>
        <p:nvSpPr>
          <p:cNvPr id="59" name="Google Shape;59;g3ce9351f72f_7_112"/>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60" name="Google Shape;60;g3ce9351f72f_7_112"/>
          <p:cNvSpPr txBox="1"/>
          <p:nvPr>
            <p:ph idx="1" type="body"/>
          </p:nvPr>
        </p:nvSpPr>
        <p:spPr>
          <a:xfrm>
            <a:off x="839788" y="1681163"/>
            <a:ext cx="5157900" cy="8241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1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900"/>
              <a:buNone/>
              <a:defRPr b="1" sz="19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1" name="Google Shape;61;g3ce9351f72f_7_112"/>
          <p:cNvSpPr txBox="1"/>
          <p:nvPr>
            <p:ph idx="2" type="body"/>
          </p:nvPr>
        </p:nvSpPr>
        <p:spPr>
          <a:xfrm>
            <a:off x="839788" y="2505075"/>
            <a:ext cx="5157900" cy="36849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62" name="Google Shape;62;g3ce9351f72f_7_112"/>
          <p:cNvSpPr txBox="1"/>
          <p:nvPr>
            <p:ph idx="3" type="body"/>
          </p:nvPr>
        </p:nvSpPr>
        <p:spPr>
          <a:xfrm>
            <a:off x="6172200" y="1681163"/>
            <a:ext cx="5183100" cy="8241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1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900"/>
              <a:buNone/>
              <a:defRPr b="1" sz="19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3" name="Google Shape;63;g3ce9351f72f_7_112"/>
          <p:cNvSpPr txBox="1"/>
          <p:nvPr>
            <p:ph idx="4" type="body"/>
          </p:nvPr>
        </p:nvSpPr>
        <p:spPr>
          <a:xfrm>
            <a:off x="6172200" y="2505075"/>
            <a:ext cx="5183100" cy="36849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64" name="Google Shape;64;g3ce9351f72f_7_112"/>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65" name="Google Shape;65;g3ce9351f72f_7_112"/>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66" name="Google Shape;66;g3ce9351f72f_7_112"/>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67" name="Shape 67"/>
        <p:cNvGrpSpPr/>
        <p:nvPr/>
      </p:nvGrpSpPr>
      <p:grpSpPr>
        <a:xfrm>
          <a:off x="0" y="0"/>
          <a:ext cx="0" cy="0"/>
          <a:chOff x="0" y="0"/>
          <a:chExt cx="0" cy="0"/>
        </a:xfrm>
      </p:grpSpPr>
      <p:sp>
        <p:nvSpPr>
          <p:cNvPr id="68" name="Google Shape;68;g3ce9351f72f_7_12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69" name="Google Shape;69;g3ce9351f72f_7_121"/>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70" name="Google Shape;70;g3ce9351f72f_7_121"/>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71" name="Google Shape;71;g3ce9351f72f_7_121"/>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72" name="Shape 72"/>
        <p:cNvGrpSpPr/>
        <p:nvPr/>
      </p:nvGrpSpPr>
      <p:grpSpPr>
        <a:xfrm>
          <a:off x="0" y="0"/>
          <a:ext cx="0" cy="0"/>
          <a:chOff x="0" y="0"/>
          <a:chExt cx="0" cy="0"/>
        </a:xfrm>
      </p:grpSpPr>
      <p:sp>
        <p:nvSpPr>
          <p:cNvPr id="73" name="Google Shape;73;g3ce9351f72f_7_126"/>
          <p:cNvSpPr txBox="1"/>
          <p:nvPr>
            <p:ph type="title"/>
          </p:nvPr>
        </p:nvSpPr>
        <p:spPr>
          <a:xfrm>
            <a:off x="839788" y="457200"/>
            <a:ext cx="3932100" cy="160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74" name="Google Shape;74;g3ce9351f72f_7_126"/>
          <p:cNvSpPr txBox="1"/>
          <p:nvPr>
            <p:ph idx="1" type="body"/>
          </p:nvPr>
        </p:nvSpPr>
        <p:spPr>
          <a:xfrm>
            <a:off x="5183188" y="987425"/>
            <a:ext cx="6172500" cy="4873500"/>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1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75" name="Google Shape;75;g3ce9351f72f_7_126"/>
          <p:cNvSpPr txBox="1"/>
          <p:nvPr>
            <p:ph idx="2" type="body"/>
          </p:nvPr>
        </p:nvSpPr>
        <p:spPr>
          <a:xfrm>
            <a:off x="839788" y="2057400"/>
            <a:ext cx="3932100" cy="381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1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500"/>
              <a:buNone/>
              <a:defRPr sz="15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100"/>
              <a:buNone/>
              <a:defRPr sz="1100"/>
            </a:lvl4pPr>
            <a:lvl5pPr indent="-228600" lvl="4" marL="2286000" algn="l">
              <a:lnSpc>
                <a:spcPct val="90000"/>
              </a:lnSpc>
              <a:spcBef>
                <a:spcPts val="500"/>
              </a:spcBef>
              <a:spcAft>
                <a:spcPts val="0"/>
              </a:spcAft>
              <a:buClr>
                <a:schemeClr val="dk1"/>
              </a:buClr>
              <a:buSzPts val="1100"/>
              <a:buNone/>
              <a:defRPr sz="1100"/>
            </a:lvl5pPr>
            <a:lvl6pPr indent="-228600" lvl="5" marL="2743200" algn="l">
              <a:lnSpc>
                <a:spcPct val="90000"/>
              </a:lnSpc>
              <a:spcBef>
                <a:spcPts val="500"/>
              </a:spcBef>
              <a:spcAft>
                <a:spcPts val="0"/>
              </a:spcAft>
              <a:buClr>
                <a:schemeClr val="dk1"/>
              </a:buClr>
              <a:buSzPts val="1100"/>
              <a:buNone/>
              <a:defRPr sz="1100"/>
            </a:lvl6pPr>
            <a:lvl7pPr indent="-228600" lvl="6" marL="3200400" algn="l">
              <a:lnSpc>
                <a:spcPct val="90000"/>
              </a:lnSpc>
              <a:spcBef>
                <a:spcPts val="500"/>
              </a:spcBef>
              <a:spcAft>
                <a:spcPts val="0"/>
              </a:spcAft>
              <a:buClr>
                <a:schemeClr val="dk1"/>
              </a:buClr>
              <a:buSzPts val="1100"/>
              <a:buNone/>
              <a:defRPr sz="1100"/>
            </a:lvl7pPr>
            <a:lvl8pPr indent="-228600" lvl="7" marL="3657600" algn="l">
              <a:lnSpc>
                <a:spcPct val="90000"/>
              </a:lnSpc>
              <a:spcBef>
                <a:spcPts val="500"/>
              </a:spcBef>
              <a:spcAft>
                <a:spcPts val="0"/>
              </a:spcAft>
              <a:buClr>
                <a:schemeClr val="dk1"/>
              </a:buClr>
              <a:buSzPts val="1100"/>
              <a:buNone/>
              <a:defRPr sz="1100"/>
            </a:lvl8pPr>
            <a:lvl9pPr indent="-228600" lvl="8" marL="4114800" algn="l">
              <a:lnSpc>
                <a:spcPct val="90000"/>
              </a:lnSpc>
              <a:spcBef>
                <a:spcPts val="500"/>
              </a:spcBef>
              <a:spcAft>
                <a:spcPts val="0"/>
              </a:spcAft>
              <a:buClr>
                <a:schemeClr val="dk1"/>
              </a:buClr>
              <a:buSzPts val="1100"/>
              <a:buNone/>
              <a:defRPr sz="1100"/>
            </a:lvl9pPr>
          </a:lstStyle>
          <a:p/>
        </p:txBody>
      </p:sp>
      <p:sp>
        <p:nvSpPr>
          <p:cNvPr id="76" name="Google Shape;76;g3ce9351f72f_7_126"/>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77" name="Google Shape;77;g3ce9351f72f_7_126"/>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78" name="Google Shape;78;g3ce9351f72f_7_126"/>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79" name="Shape 79"/>
        <p:cNvGrpSpPr/>
        <p:nvPr/>
      </p:nvGrpSpPr>
      <p:grpSpPr>
        <a:xfrm>
          <a:off x="0" y="0"/>
          <a:ext cx="0" cy="0"/>
          <a:chOff x="0" y="0"/>
          <a:chExt cx="0" cy="0"/>
        </a:xfrm>
      </p:grpSpPr>
      <p:sp>
        <p:nvSpPr>
          <p:cNvPr id="80" name="Google Shape;80;g3ce9351f72f_7_133"/>
          <p:cNvSpPr txBox="1"/>
          <p:nvPr>
            <p:ph type="title"/>
          </p:nvPr>
        </p:nvSpPr>
        <p:spPr>
          <a:xfrm>
            <a:off x="839788" y="457200"/>
            <a:ext cx="3932100" cy="16005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81" name="Google Shape;81;g3ce9351f72f_7_133"/>
          <p:cNvSpPr/>
          <p:nvPr>
            <p:ph idx="2" type="pic"/>
          </p:nvPr>
        </p:nvSpPr>
        <p:spPr>
          <a:xfrm>
            <a:off x="5183188" y="987425"/>
            <a:ext cx="6172500" cy="4873500"/>
          </a:xfrm>
          <a:prstGeom prst="rect">
            <a:avLst/>
          </a:prstGeom>
          <a:noFill/>
          <a:ln>
            <a:noFill/>
          </a:ln>
        </p:spPr>
      </p:sp>
      <p:sp>
        <p:nvSpPr>
          <p:cNvPr id="82" name="Google Shape;82;g3ce9351f72f_7_133"/>
          <p:cNvSpPr txBox="1"/>
          <p:nvPr>
            <p:ph idx="1" type="body"/>
          </p:nvPr>
        </p:nvSpPr>
        <p:spPr>
          <a:xfrm>
            <a:off x="839788" y="2057400"/>
            <a:ext cx="3932100" cy="381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1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500"/>
              <a:buNone/>
              <a:defRPr sz="15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100"/>
              <a:buNone/>
              <a:defRPr sz="1100"/>
            </a:lvl4pPr>
            <a:lvl5pPr indent="-228600" lvl="4" marL="2286000" algn="l">
              <a:lnSpc>
                <a:spcPct val="90000"/>
              </a:lnSpc>
              <a:spcBef>
                <a:spcPts val="500"/>
              </a:spcBef>
              <a:spcAft>
                <a:spcPts val="0"/>
              </a:spcAft>
              <a:buClr>
                <a:schemeClr val="dk1"/>
              </a:buClr>
              <a:buSzPts val="1100"/>
              <a:buNone/>
              <a:defRPr sz="1100"/>
            </a:lvl5pPr>
            <a:lvl6pPr indent="-228600" lvl="5" marL="2743200" algn="l">
              <a:lnSpc>
                <a:spcPct val="90000"/>
              </a:lnSpc>
              <a:spcBef>
                <a:spcPts val="500"/>
              </a:spcBef>
              <a:spcAft>
                <a:spcPts val="0"/>
              </a:spcAft>
              <a:buClr>
                <a:schemeClr val="dk1"/>
              </a:buClr>
              <a:buSzPts val="1100"/>
              <a:buNone/>
              <a:defRPr sz="1100"/>
            </a:lvl6pPr>
            <a:lvl7pPr indent="-228600" lvl="6" marL="3200400" algn="l">
              <a:lnSpc>
                <a:spcPct val="90000"/>
              </a:lnSpc>
              <a:spcBef>
                <a:spcPts val="500"/>
              </a:spcBef>
              <a:spcAft>
                <a:spcPts val="0"/>
              </a:spcAft>
              <a:buClr>
                <a:schemeClr val="dk1"/>
              </a:buClr>
              <a:buSzPts val="1100"/>
              <a:buNone/>
              <a:defRPr sz="1100"/>
            </a:lvl7pPr>
            <a:lvl8pPr indent="-228600" lvl="7" marL="3657600" algn="l">
              <a:lnSpc>
                <a:spcPct val="90000"/>
              </a:lnSpc>
              <a:spcBef>
                <a:spcPts val="500"/>
              </a:spcBef>
              <a:spcAft>
                <a:spcPts val="0"/>
              </a:spcAft>
              <a:buClr>
                <a:schemeClr val="dk1"/>
              </a:buClr>
              <a:buSzPts val="1100"/>
              <a:buNone/>
              <a:defRPr sz="1100"/>
            </a:lvl8pPr>
            <a:lvl9pPr indent="-228600" lvl="8" marL="4114800" algn="l">
              <a:lnSpc>
                <a:spcPct val="90000"/>
              </a:lnSpc>
              <a:spcBef>
                <a:spcPts val="500"/>
              </a:spcBef>
              <a:spcAft>
                <a:spcPts val="0"/>
              </a:spcAft>
              <a:buClr>
                <a:schemeClr val="dk1"/>
              </a:buClr>
              <a:buSzPts val="1100"/>
              <a:buNone/>
              <a:defRPr sz="1100"/>
            </a:lvl9pPr>
          </a:lstStyle>
          <a:p/>
        </p:txBody>
      </p:sp>
      <p:sp>
        <p:nvSpPr>
          <p:cNvPr id="83" name="Google Shape;83;g3ce9351f72f_7_133"/>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84" name="Google Shape;84;g3ce9351f72f_7_133"/>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85" name="Google Shape;85;g3ce9351f72f_7_133"/>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86" name="Shape 86"/>
        <p:cNvGrpSpPr/>
        <p:nvPr/>
      </p:nvGrpSpPr>
      <p:grpSpPr>
        <a:xfrm>
          <a:off x="0" y="0"/>
          <a:ext cx="0" cy="0"/>
          <a:chOff x="0" y="0"/>
          <a:chExt cx="0" cy="0"/>
        </a:xfrm>
      </p:grpSpPr>
      <p:sp>
        <p:nvSpPr>
          <p:cNvPr id="87" name="Google Shape;87;g3ce9351f72f_7_14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88" name="Google Shape;88;g3ce9351f72f_7_140"/>
          <p:cNvSpPr txBox="1"/>
          <p:nvPr>
            <p:ph idx="1" type="body"/>
          </p:nvPr>
        </p:nvSpPr>
        <p:spPr>
          <a:xfrm rot="5400000">
            <a:off x="3920400" y="-1256575"/>
            <a:ext cx="4351200" cy="105156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89" name="Google Shape;89;g3ce9351f72f_7_140"/>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90" name="Google Shape;90;g3ce9351f72f_7_140"/>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91" name="Google Shape;91;g3ce9351f72f_7_140"/>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92" name="Shape 92"/>
        <p:cNvGrpSpPr/>
        <p:nvPr/>
      </p:nvGrpSpPr>
      <p:grpSpPr>
        <a:xfrm>
          <a:off x="0" y="0"/>
          <a:ext cx="0" cy="0"/>
          <a:chOff x="0" y="0"/>
          <a:chExt cx="0" cy="0"/>
        </a:xfrm>
      </p:grpSpPr>
      <p:sp>
        <p:nvSpPr>
          <p:cNvPr id="93" name="Google Shape;93;g3ce9351f72f_7_146"/>
          <p:cNvSpPr txBox="1"/>
          <p:nvPr>
            <p:ph type="title"/>
          </p:nvPr>
        </p:nvSpPr>
        <p:spPr>
          <a:xfrm rot="5400000">
            <a:off x="7133400" y="1956625"/>
            <a:ext cx="5811900"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94" name="Google Shape;94;g3ce9351f72f_7_146"/>
          <p:cNvSpPr txBox="1"/>
          <p:nvPr>
            <p:ph idx="1" type="body"/>
          </p:nvPr>
        </p:nvSpPr>
        <p:spPr>
          <a:xfrm rot="5400000">
            <a:off x="1799400" y="-596075"/>
            <a:ext cx="5811900" cy="77343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95" name="Google Shape;95;g3ce9351f72f_7_146"/>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96" name="Google Shape;96;g3ce9351f72f_7_146"/>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97" name="Google Shape;97;g3ce9351f72f_7_146"/>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1">
  <p:cSld name="1_Título y objetos">
    <p:spTree>
      <p:nvGrpSpPr>
        <p:cNvPr id="98" name="Shape 98"/>
        <p:cNvGrpSpPr/>
        <p:nvPr/>
      </p:nvGrpSpPr>
      <p:grpSpPr>
        <a:xfrm>
          <a:off x="0" y="0"/>
          <a:ext cx="0" cy="0"/>
          <a:chOff x="0" y="0"/>
          <a:chExt cx="0" cy="0"/>
        </a:xfrm>
      </p:grpSpPr>
      <p:pic>
        <p:nvPicPr>
          <p:cNvPr id="99" name="Google Shape;99;g3ce9351f72f_7_152"/>
          <p:cNvPicPr preferRelativeResize="0"/>
          <p:nvPr/>
        </p:nvPicPr>
        <p:blipFill rotWithShape="1">
          <a:blip r:embed="rId2">
            <a:alphaModFix amt="58999"/>
          </a:blip>
          <a:srcRect b="0" l="0" r="0" t="0"/>
          <a:stretch/>
        </p:blipFill>
        <p:spPr>
          <a:xfrm flipH="1">
            <a:off x="16329" y="0"/>
            <a:ext cx="12192000" cy="68580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0" name="Shape 100"/>
        <p:cNvGrpSpPr/>
        <p:nvPr/>
      </p:nvGrpSpPr>
      <p:grpSpPr>
        <a:xfrm>
          <a:off x="0" y="0"/>
          <a:ext cx="0" cy="0"/>
          <a:chOff x="0" y="0"/>
          <a:chExt cx="0" cy="0"/>
        </a:xfrm>
      </p:grpSpPr>
      <p:sp>
        <p:nvSpPr>
          <p:cNvPr id="101" name="Google Shape;101;g3ce9351f72f_7_154"/>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102" name="Google Shape;102;g3ce9351f72f_7_154"/>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103" name="Google Shape;103;g3ce9351f72f_7_154"/>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1 1 2 1 1">
  <p:cSld name="Título y objetos 1 1">
    <p:spTree>
      <p:nvGrpSpPr>
        <p:cNvPr id="104" name="Shape 104"/>
        <p:cNvGrpSpPr/>
        <p:nvPr/>
      </p:nvGrpSpPr>
      <p:grpSpPr>
        <a:xfrm>
          <a:off x="0" y="0"/>
          <a:ext cx="0" cy="0"/>
          <a:chOff x="0" y="0"/>
          <a:chExt cx="0" cy="0"/>
        </a:xfrm>
      </p:grpSpPr>
      <p:sp>
        <p:nvSpPr>
          <p:cNvPr id="105" name="Google Shape;105;g3961f07a30d_2_164"/>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marR="0" algn="l">
              <a:lnSpc>
                <a:spcPct val="90000"/>
              </a:lnSpc>
              <a:spcBef>
                <a:spcPts val="0"/>
              </a:spcBef>
              <a:spcAft>
                <a:spcPts val="0"/>
              </a:spcAft>
              <a:buClr>
                <a:schemeClr val="dk1"/>
              </a:buClr>
              <a:buSzPts val="1900"/>
              <a:buFont typeface="Arial"/>
              <a:buNone/>
              <a:defRPr b="0" i="0" sz="15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9pPr>
          </a:lstStyle>
          <a:p/>
        </p:txBody>
      </p:sp>
      <p:sp>
        <p:nvSpPr>
          <p:cNvPr id="106" name="Google Shape;106;g3961f07a30d_2_164"/>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9250" lvl="0" marL="457200" marR="0" algn="l">
              <a:lnSpc>
                <a:spcPct val="90000"/>
              </a:lnSpc>
              <a:spcBef>
                <a:spcPts val="1100"/>
              </a:spcBef>
              <a:spcAft>
                <a:spcPts val="0"/>
              </a:spcAft>
              <a:buClr>
                <a:schemeClr val="dk1"/>
              </a:buClr>
              <a:buSzPts val="1900"/>
              <a:buFont typeface="Arial"/>
              <a:buChar char="•"/>
              <a:defRPr b="0" i="0" sz="1500" u="none" cap="none" strike="noStrike">
                <a:solidFill>
                  <a:srgbClr val="000000"/>
                </a:solidFill>
                <a:latin typeface="Arial"/>
                <a:ea typeface="Arial"/>
                <a:cs typeface="Arial"/>
                <a:sym typeface="Arial"/>
              </a:defRPr>
            </a:lvl1pPr>
            <a:lvl2pPr indent="-349250" lvl="1" marL="914400" marR="0" algn="l">
              <a:lnSpc>
                <a:spcPct val="90000"/>
              </a:lnSpc>
              <a:spcBef>
                <a:spcPts val="500"/>
              </a:spcBef>
              <a:spcAft>
                <a:spcPts val="0"/>
              </a:spcAft>
              <a:buClr>
                <a:schemeClr val="dk1"/>
              </a:buClr>
              <a:buSzPts val="1900"/>
              <a:buFont typeface="Arial"/>
              <a:buChar char="•"/>
              <a:defRPr b="0" i="0" sz="1500" u="none" cap="none" strike="noStrike">
                <a:solidFill>
                  <a:srgbClr val="000000"/>
                </a:solidFill>
                <a:latin typeface="Arial"/>
                <a:ea typeface="Arial"/>
                <a:cs typeface="Arial"/>
                <a:sym typeface="Arial"/>
              </a:defRPr>
            </a:lvl2pPr>
            <a:lvl3pPr indent="-349250" lvl="2" marL="1371600" marR="0" algn="l">
              <a:lnSpc>
                <a:spcPct val="90000"/>
              </a:lnSpc>
              <a:spcBef>
                <a:spcPts val="500"/>
              </a:spcBef>
              <a:spcAft>
                <a:spcPts val="0"/>
              </a:spcAft>
              <a:buClr>
                <a:schemeClr val="dk1"/>
              </a:buClr>
              <a:buSzPts val="1900"/>
              <a:buFont typeface="Arial"/>
              <a:buChar char="•"/>
              <a:defRPr b="0" i="0" sz="1500" u="none" cap="none" strike="noStrike">
                <a:solidFill>
                  <a:srgbClr val="000000"/>
                </a:solidFill>
                <a:latin typeface="Arial"/>
                <a:ea typeface="Arial"/>
                <a:cs typeface="Arial"/>
                <a:sym typeface="Arial"/>
              </a:defRPr>
            </a:lvl3pPr>
            <a:lvl4pPr indent="-349250" lvl="3" marL="1828800" marR="0" algn="l">
              <a:lnSpc>
                <a:spcPct val="90000"/>
              </a:lnSpc>
              <a:spcBef>
                <a:spcPts val="500"/>
              </a:spcBef>
              <a:spcAft>
                <a:spcPts val="0"/>
              </a:spcAft>
              <a:buClr>
                <a:schemeClr val="dk1"/>
              </a:buClr>
              <a:buSzPts val="1900"/>
              <a:buFont typeface="Arial"/>
              <a:buChar char="•"/>
              <a:defRPr b="0" i="0" sz="1500" u="none" cap="none" strike="noStrike">
                <a:solidFill>
                  <a:srgbClr val="000000"/>
                </a:solidFill>
                <a:latin typeface="Arial"/>
                <a:ea typeface="Arial"/>
                <a:cs typeface="Arial"/>
                <a:sym typeface="Arial"/>
              </a:defRPr>
            </a:lvl4pPr>
            <a:lvl5pPr indent="-349250" lvl="4" marL="2286000" marR="0" algn="l">
              <a:lnSpc>
                <a:spcPct val="90000"/>
              </a:lnSpc>
              <a:spcBef>
                <a:spcPts val="500"/>
              </a:spcBef>
              <a:spcAft>
                <a:spcPts val="0"/>
              </a:spcAft>
              <a:buClr>
                <a:schemeClr val="dk1"/>
              </a:buClr>
              <a:buSzPts val="1900"/>
              <a:buFont typeface="Arial"/>
              <a:buChar char="•"/>
              <a:defRPr b="0" i="0" sz="1500" u="none" cap="none" strike="noStrike">
                <a:solidFill>
                  <a:srgbClr val="000000"/>
                </a:solidFill>
                <a:latin typeface="Arial"/>
                <a:ea typeface="Arial"/>
                <a:cs typeface="Arial"/>
                <a:sym typeface="Arial"/>
              </a:defRPr>
            </a:lvl5pPr>
            <a:lvl6pPr indent="-349250" lvl="5" marL="2743200" marR="0" algn="l">
              <a:lnSpc>
                <a:spcPct val="90000"/>
              </a:lnSpc>
              <a:spcBef>
                <a:spcPts val="500"/>
              </a:spcBef>
              <a:spcAft>
                <a:spcPts val="0"/>
              </a:spcAft>
              <a:buClr>
                <a:schemeClr val="dk1"/>
              </a:buClr>
              <a:buSzPts val="1900"/>
              <a:buFont typeface="Arial"/>
              <a:buChar char="•"/>
              <a:defRPr b="0" i="0" sz="1500" u="none" cap="none" strike="noStrike">
                <a:solidFill>
                  <a:srgbClr val="000000"/>
                </a:solidFill>
                <a:latin typeface="Arial"/>
                <a:ea typeface="Arial"/>
                <a:cs typeface="Arial"/>
                <a:sym typeface="Arial"/>
              </a:defRPr>
            </a:lvl6pPr>
            <a:lvl7pPr indent="-349250" lvl="6" marL="3200400" marR="0" algn="l">
              <a:lnSpc>
                <a:spcPct val="90000"/>
              </a:lnSpc>
              <a:spcBef>
                <a:spcPts val="500"/>
              </a:spcBef>
              <a:spcAft>
                <a:spcPts val="0"/>
              </a:spcAft>
              <a:buClr>
                <a:schemeClr val="dk1"/>
              </a:buClr>
              <a:buSzPts val="1900"/>
              <a:buFont typeface="Arial"/>
              <a:buChar char="•"/>
              <a:defRPr b="0" i="0" sz="1500" u="none" cap="none" strike="noStrike">
                <a:solidFill>
                  <a:srgbClr val="000000"/>
                </a:solidFill>
                <a:latin typeface="Arial"/>
                <a:ea typeface="Arial"/>
                <a:cs typeface="Arial"/>
                <a:sym typeface="Arial"/>
              </a:defRPr>
            </a:lvl7pPr>
            <a:lvl8pPr indent="-349250" lvl="7" marL="3657600" marR="0" algn="l">
              <a:lnSpc>
                <a:spcPct val="90000"/>
              </a:lnSpc>
              <a:spcBef>
                <a:spcPts val="500"/>
              </a:spcBef>
              <a:spcAft>
                <a:spcPts val="0"/>
              </a:spcAft>
              <a:buClr>
                <a:schemeClr val="dk1"/>
              </a:buClr>
              <a:buSzPts val="1900"/>
              <a:buFont typeface="Arial"/>
              <a:buChar char="•"/>
              <a:defRPr b="0" i="0" sz="1500" u="none" cap="none" strike="noStrike">
                <a:solidFill>
                  <a:srgbClr val="000000"/>
                </a:solidFill>
                <a:latin typeface="Arial"/>
                <a:ea typeface="Arial"/>
                <a:cs typeface="Arial"/>
                <a:sym typeface="Arial"/>
              </a:defRPr>
            </a:lvl8pPr>
            <a:lvl9pPr indent="-349250" lvl="8" marL="4114800" marR="0" algn="l">
              <a:lnSpc>
                <a:spcPct val="90000"/>
              </a:lnSpc>
              <a:spcBef>
                <a:spcPts val="500"/>
              </a:spcBef>
              <a:spcAft>
                <a:spcPts val="0"/>
              </a:spcAft>
              <a:buClr>
                <a:schemeClr val="dk1"/>
              </a:buClr>
              <a:buSzPts val="1900"/>
              <a:buFont typeface="Arial"/>
              <a:buChar char="•"/>
              <a:defRPr b="0" i="0" sz="1500" u="none" cap="none" strike="noStrike">
                <a:solidFill>
                  <a:srgbClr val="000000"/>
                </a:solidFill>
                <a:latin typeface="Arial"/>
                <a:ea typeface="Arial"/>
                <a:cs typeface="Arial"/>
                <a:sym typeface="Arial"/>
              </a:defRPr>
            </a:lvl9pPr>
          </a:lstStyle>
          <a:p/>
        </p:txBody>
      </p:sp>
      <p:sp>
        <p:nvSpPr>
          <p:cNvPr id="107" name="Google Shape;107;g3961f07a30d_2_164"/>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9pPr>
          </a:lstStyle>
          <a:p/>
        </p:txBody>
      </p:sp>
      <p:sp>
        <p:nvSpPr>
          <p:cNvPr id="108" name="Google Shape;108;g3961f07a30d_2_164"/>
          <p:cNvSpPr txBox="1"/>
          <p:nvPr>
            <p:ph idx="11" type="ftr"/>
          </p:nvPr>
        </p:nvSpPr>
        <p:spPr>
          <a:xfrm>
            <a:off x="4038600" y="6356351"/>
            <a:ext cx="4114800" cy="365100"/>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9pPr>
          </a:lstStyle>
          <a:p/>
        </p:txBody>
      </p:sp>
      <p:sp>
        <p:nvSpPr>
          <p:cNvPr id="109" name="Google Shape;109;g3961f07a30d_2_164"/>
          <p:cNvSpPr txBox="1"/>
          <p:nvPr>
            <p:ph idx="12" type="sldNum"/>
          </p:nvPr>
        </p:nvSpPr>
        <p:spPr>
          <a:xfrm>
            <a:off x="8610600" y="6356351"/>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17" name="Shape 17"/>
        <p:cNvGrpSpPr/>
        <p:nvPr/>
      </p:nvGrpSpPr>
      <p:grpSpPr>
        <a:xfrm>
          <a:off x="0" y="0"/>
          <a:ext cx="0" cy="0"/>
          <a:chOff x="0" y="0"/>
          <a:chExt cx="0" cy="0"/>
        </a:xfrm>
      </p:grpSpPr>
      <p:sp>
        <p:nvSpPr>
          <p:cNvPr id="18" name="Google Shape;18;g3ce9351f72f_7_71"/>
          <p:cNvSpPr txBox="1"/>
          <p:nvPr>
            <p:ph type="ctrTitle"/>
          </p:nvPr>
        </p:nvSpPr>
        <p:spPr>
          <a:xfrm>
            <a:off x="1524000" y="1122363"/>
            <a:ext cx="9144000" cy="2387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Play"/>
              <a:buNone/>
              <a:defRPr sz="6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19" name="Google Shape;19;g3ce9351f72f_7_71"/>
          <p:cNvSpPr txBox="1"/>
          <p:nvPr>
            <p:ph idx="1" type="subTitle"/>
          </p:nvPr>
        </p:nvSpPr>
        <p:spPr>
          <a:xfrm>
            <a:off x="1524000" y="3602039"/>
            <a:ext cx="9144000" cy="1655700"/>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1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900"/>
              <a:buNone/>
              <a:defRPr sz="19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0" name="Google Shape;20;g3ce9351f72f_7_71"/>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1" name="Google Shape;21;g3ce9351f72f_7_71"/>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2" name="Google Shape;22;g3ce9351f72f_7_71"/>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1_Title and Content 2_1">
    <p:spTree>
      <p:nvGrpSpPr>
        <p:cNvPr id="23" name="Shape 23"/>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24" name="Shape 24"/>
        <p:cNvGrpSpPr/>
        <p:nvPr/>
      </p:nvGrpSpPr>
      <p:grpSpPr>
        <a:xfrm>
          <a:off x="0" y="0"/>
          <a:ext cx="0" cy="0"/>
          <a:chOff x="0" y="0"/>
          <a:chExt cx="0" cy="0"/>
        </a:xfrm>
      </p:grpSpPr>
      <p:sp>
        <p:nvSpPr>
          <p:cNvPr id="25" name="Google Shape;25;g3ce9351f72f_7_78"/>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6" name="Google Shape;26;g3ce9351f72f_7_78"/>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27" name="Google Shape;27;g3ce9351f72f_7_78"/>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1">
  <p:cSld name="BLANK_1">
    <p:spTree>
      <p:nvGrpSpPr>
        <p:cNvPr id="28" name="Shape 28"/>
        <p:cNvGrpSpPr/>
        <p:nvPr/>
      </p:nvGrpSpPr>
      <p:grpSpPr>
        <a:xfrm>
          <a:off x="0" y="0"/>
          <a:ext cx="0" cy="0"/>
          <a:chOff x="0" y="0"/>
          <a:chExt cx="0" cy="0"/>
        </a:xfrm>
      </p:grpSpPr>
      <p:pic>
        <p:nvPicPr>
          <p:cNvPr id="29" name="Google Shape;29;g3ce9351f72f_7_82" title="Logo SDA Verd.png"/>
          <p:cNvPicPr preferRelativeResize="0"/>
          <p:nvPr/>
        </p:nvPicPr>
        <p:blipFill rotWithShape="1">
          <a:blip r:embed="rId2">
            <a:alphaModFix/>
          </a:blip>
          <a:srcRect b="0" l="0" r="0" t="0"/>
          <a:stretch/>
        </p:blipFill>
        <p:spPr>
          <a:xfrm>
            <a:off x="187675" y="6140775"/>
            <a:ext cx="2233851" cy="641351"/>
          </a:xfrm>
          <a:prstGeom prst="rect">
            <a:avLst/>
          </a:prstGeom>
          <a:noFill/>
          <a:ln>
            <a:noFill/>
          </a:ln>
        </p:spPr>
      </p:pic>
      <p:sp>
        <p:nvSpPr>
          <p:cNvPr id="30" name="Google Shape;30;g3ce9351f72f_7_82"/>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31" name="Google Shape;31;g3ce9351f72f_7_82"/>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32" name="Google Shape;32;g3ce9351f72f_7_82"/>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2">
  <p:cSld name="BLANK_2">
    <p:spTree>
      <p:nvGrpSpPr>
        <p:cNvPr id="33" name="Shape 33"/>
        <p:cNvGrpSpPr/>
        <p:nvPr/>
      </p:nvGrpSpPr>
      <p:grpSpPr>
        <a:xfrm>
          <a:off x="0" y="0"/>
          <a:ext cx="0" cy="0"/>
          <a:chOff x="0" y="0"/>
          <a:chExt cx="0" cy="0"/>
        </a:xfrm>
      </p:grpSpPr>
      <p:sp>
        <p:nvSpPr>
          <p:cNvPr id="34" name="Google Shape;34;g3ce9351f72f_7_87"/>
          <p:cNvSpPr/>
          <p:nvPr/>
        </p:nvSpPr>
        <p:spPr>
          <a:xfrm>
            <a:off x="0" y="0"/>
            <a:ext cx="12192000" cy="6858000"/>
          </a:xfrm>
          <a:prstGeom prst="rect">
            <a:avLst/>
          </a:prstGeom>
          <a:solidFill>
            <a:srgbClr val="196B24">
              <a:alpha val="84705"/>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pic>
        <p:nvPicPr>
          <p:cNvPr id="35" name="Google Shape;35;g3ce9351f72f_7_87"/>
          <p:cNvPicPr preferRelativeResize="0"/>
          <p:nvPr/>
        </p:nvPicPr>
        <p:blipFill rotWithShape="1">
          <a:blip r:embed="rId2">
            <a:alphaModFix/>
          </a:blip>
          <a:srcRect b="0" l="209" r="218" t="0"/>
          <a:stretch/>
        </p:blipFill>
        <p:spPr>
          <a:xfrm>
            <a:off x="9871425" y="6140775"/>
            <a:ext cx="2233851" cy="641351"/>
          </a:xfrm>
          <a:prstGeom prst="rect">
            <a:avLst/>
          </a:prstGeom>
          <a:noFill/>
          <a:ln>
            <a:noFill/>
          </a:ln>
        </p:spPr>
      </p:pic>
      <p:sp>
        <p:nvSpPr>
          <p:cNvPr id="36" name="Google Shape;36;g3ce9351f72f_7_87"/>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37" name="Google Shape;37;g3ce9351f72f_7_87"/>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38" name="Google Shape;38;g3ce9351f72f_7_87"/>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1 1">
  <p:cSld name="BLANK_1_1">
    <p:spTree>
      <p:nvGrpSpPr>
        <p:cNvPr id="39" name="Shape 39"/>
        <p:cNvGrpSpPr/>
        <p:nvPr/>
      </p:nvGrpSpPr>
      <p:grpSpPr>
        <a:xfrm>
          <a:off x="0" y="0"/>
          <a:ext cx="0" cy="0"/>
          <a:chOff x="0" y="0"/>
          <a:chExt cx="0" cy="0"/>
        </a:xfrm>
      </p:grpSpPr>
      <p:sp>
        <p:nvSpPr>
          <p:cNvPr id="40" name="Google Shape;40;g3ce9351f72f_7_93"/>
          <p:cNvSpPr/>
          <p:nvPr/>
        </p:nvSpPr>
        <p:spPr>
          <a:xfrm>
            <a:off x="0" y="0"/>
            <a:ext cx="12192000" cy="6858000"/>
          </a:xfrm>
          <a:prstGeom prst="rect">
            <a:avLst/>
          </a:prstGeom>
          <a:solidFill>
            <a:srgbClr val="196B24">
              <a:alpha val="84705"/>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pic>
        <p:nvPicPr>
          <p:cNvPr id="41" name="Google Shape;41;g3ce9351f72f_7_93"/>
          <p:cNvPicPr preferRelativeResize="0"/>
          <p:nvPr/>
        </p:nvPicPr>
        <p:blipFill rotWithShape="1">
          <a:blip r:embed="rId2">
            <a:alphaModFix/>
          </a:blip>
          <a:srcRect b="0" l="209" r="218" t="0"/>
          <a:stretch/>
        </p:blipFill>
        <p:spPr>
          <a:xfrm>
            <a:off x="187675" y="6140775"/>
            <a:ext cx="2233851" cy="641351"/>
          </a:xfrm>
          <a:prstGeom prst="rect">
            <a:avLst/>
          </a:prstGeom>
          <a:noFill/>
          <a:ln>
            <a:noFill/>
          </a:ln>
        </p:spPr>
      </p:pic>
      <p:sp>
        <p:nvSpPr>
          <p:cNvPr id="42" name="Google Shape;42;g3ce9351f72f_7_93"/>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43" name="Google Shape;43;g3ce9351f72f_7_93"/>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44" name="Google Shape;44;g3ce9351f72f_7_93"/>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45" name="Shape 45"/>
        <p:cNvGrpSpPr/>
        <p:nvPr/>
      </p:nvGrpSpPr>
      <p:grpSpPr>
        <a:xfrm>
          <a:off x="0" y="0"/>
          <a:ext cx="0" cy="0"/>
          <a:chOff x="0" y="0"/>
          <a:chExt cx="0" cy="0"/>
        </a:xfrm>
      </p:grpSpPr>
      <p:sp>
        <p:nvSpPr>
          <p:cNvPr id="46" name="Google Shape;46;g3ce9351f72f_7_99"/>
          <p:cNvSpPr txBox="1"/>
          <p:nvPr>
            <p:ph type="title"/>
          </p:nvPr>
        </p:nvSpPr>
        <p:spPr>
          <a:xfrm>
            <a:off x="831851" y="1709737"/>
            <a:ext cx="10515600" cy="28527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Play"/>
              <a:buNone/>
              <a:defRPr sz="6000"/>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47" name="Google Shape;47;g3ce9351f72f_7_99"/>
          <p:cNvSpPr txBox="1"/>
          <p:nvPr>
            <p:ph idx="1" type="body"/>
          </p:nvPr>
        </p:nvSpPr>
        <p:spPr>
          <a:xfrm>
            <a:off x="831851" y="4589463"/>
            <a:ext cx="10515600" cy="1500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100"/>
              </a:spcBef>
              <a:spcAft>
                <a:spcPts val="0"/>
              </a:spcAft>
              <a:buClr>
                <a:srgbClr val="757575"/>
              </a:buClr>
              <a:buSzPts val="2400"/>
              <a:buNone/>
              <a:defRPr sz="2400">
                <a:solidFill>
                  <a:srgbClr val="757575"/>
                </a:solidFill>
              </a:defRPr>
            </a:lvl1pPr>
            <a:lvl2pPr indent="-228600" lvl="1" marL="914400" algn="l">
              <a:lnSpc>
                <a:spcPct val="90000"/>
              </a:lnSpc>
              <a:spcBef>
                <a:spcPts val="500"/>
              </a:spcBef>
              <a:spcAft>
                <a:spcPts val="0"/>
              </a:spcAft>
              <a:buClr>
                <a:srgbClr val="757575"/>
              </a:buClr>
              <a:buSzPts val="2000"/>
              <a:buNone/>
              <a:defRPr sz="2000">
                <a:solidFill>
                  <a:srgbClr val="757575"/>
                </a:solidFill>
              </a:defRPr>
            </a:lvl2pPr>
            <a:lvl3pPr indent="-228600" lvl="2" marL="1371600" algn="l">
              <a:lnSpc>
                <a:spcPct val="90000"/>
              </a:lnSpc>
              <a:spcBef>
                <a:spcPts val="500"/>
              </a:spcBef>
              <a:spcAft>
                <a:spcPts val="0"/>
              </a:spcAft>
              <a:buClr>
                <a:srgbClr val="757575"/>
              </a:buClr>
              <a:buSzPts val="1900"/>
              <a:buNone/>
              <a:defRPr sz="1900">
                <a:solidFill>
                  <a:srgbClr val="757575"/>
                </a:solidFill>
              </a:defRPr>
            </a:lvl3pPr>
            <a:lvl4pPr indent="-228600" lvl="3" marL="1828800" algn="l">
              <a:lnSpc>
                <a:spcPct val="90000"/>
              </a:lnSpc>
              <a:spcBef>
                <a:spcPts val="500"/>
              </a:spcBef>
              <a:spcAft>
                <a:spcPts val="0"/>
              </a:spcAft>
              <a:buClr>
                <a:srgbClr val="757575"/>
              </a:buClr>
              <a:buSzPts val="1600"/>
              <a:buNone/>
              <a:defRPr sz="1600">
                <a:solidFill>
                  <a:srgbClr val="757575"/>
                </a:solidFill>
              </a:defRPr>
            </a:lvl4pPr>
            <a:lvl5pPr indent="-228600" lvl="4" marL="2286000" algn="l">
              <a:lnSpc>
                <a:spcPct val="90000"/>
              </a:lnSpc>
              <a:spcBef>
                <a:spcPts val="500"/>
              </a:spcBef>
              <a:spcAft>
                <a:spcPts val="0"/>
              </a:spcAft>
              <a:buClr>
                <a:srgbClr val="757575"/>
              </a:buClr>
              <a:buSzPts val="1600"/>
              <a:buNone/>
              <a:defRPr sz="1600">
                <a:solidFill>
                  <a:srgbClr val="757575"/>
                </a:solidFill>
              </a:defRPr>
            </a:lvl5pPr>
            <a:lvl6pPr indent="-228600" lvl="5" marL="2743200" algn="l">
              <a:lnSpc>
                <a:spcPct val="90000"/>
              </a:lnSpc>
              <a:spcBef>
                <a:spcPts val="500"/>
              </a:spcBef>
              <a:spcAft>
                <a:spcPts val="0"/>
              </a:spcAft>
              <a:buClr>
                <a:srgbClr val="757575"/>
              </a:buClr>
              <a:buSzPts val="1600"/>
              <a:buNone/>
              <a:defRPr sz="1600">
                <a:solidFill>
                  <a:srgbClr val="757575"/>
                </a:solidFill>
              </a:defRPr>
            </a:lvl6pPr>
            <a:lvl7pPr indent="-228600" lvl="6" marL="3200400" algn="l">
              <a:lnSpc>
                <a:spcPct val="90000"/>
              </a:lnSpc>
              <a:spcBef>
                <a:spcPts val="500"/>
              </a:spcBef>
              <a:spcAft>
                <a:spcPts val="0"/>
              </a:spcAft>
              <a:buClr>
                <a:srgbClr val="757575"/>
              </a:buClr>
              <a:buSzPts val="1600"/>
              <a:buNone/>
              <a:defRPr sz="1600">
                <a:solidFill>
                  <a:srgbClr val="757575"/>
                </a:solidFill>
              </a:defRPr>
            </a:lvl7pPr>
            <a:lvl8pPr indent="-228600" lvl="7" marL="3657600" algn="l">
              <a:lnSpc>
                <a:spcPct val="90000"/>
              </a:lnSpc>
              <a:spcBef>
                <a:spcPts val="500"/>
              </a:spcBef>
              <a:spcAft>
                <a:spcPts val="0"/>
              </a:spcAft>
              <a:buClr>
                <a:srgbClr val="757575"/>
              </a:buClr>
              <a:buSzPts val="1600"/>
              <a:buNone/>
              <a:defRPr sz="1600">
                <a:solidFill>
                  <a:srgbClr val="757575"/>
                </a:solidFill>
              </a:defRPr>
            </a:lvl8pPr>
            <a:lvl9pPr indent="-228600" lvl="8" marL="4114800" algn="l">
              <a:lnSpc>
                <a:spcPct val="90000"/>
              </a:lnSpc>
              <a:spcBef>
                <a:spcPts val="500"/>
              </a:spcBef>
              <a:spcAft>
                <a:spcPts val="0"/>
              </a:spcAft>
              <a:buClr>
                <a:srgbClr val="757575"/>
              </a:buClr>
              <a:buSzPts val="1600"/>
              <a:buNone/>
              <a:defRPr sz="1600">
                <a:solidFill>
                  <a:srgbClr val="757575"/>
                </a:solidFill>
              </a:defRPr>
            </a:lvl9pPr>
          </a:lstStyle>
          <a:p/>
        </p:txBody>
      </p:sp>
      <p:sp>
        <p:nvSpPr>
          <p:cNvPr id="48" name="Google Shape;48;g3ce9351f72f_7_99"/>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49" name="Google Shape;49;g3ce9351f72f_7_99"/>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50" name="Google Shape;50;g3ce9351f72f_7_99"/>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51" name="Shape 51"/>
        <p:cNvGrpSpPr/>
        <p:nvPr/>
      </p:nvGrpSpPr>
      <p:grpSpPr>
        <a:xfrm>
          <a:off x="0" y="0"/>
          <a:ext cx="0" cy="0"/>
          <a:chOff x="0" y="0"/>
          <a:chExt cx="0" cy="0"/>
        </a:xfrm>
      </p:grpSpPr>
      <p:sp>
        <p:nvSpPr>
          <p:cNvPr id="52" name="Google Shape;52;g3ce9351f72f_7_10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9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53" name="Google Shape;53;g3ce9351f72f_7_105"/>
          <p:cNvSpPr txBox="1"/>
          <p:nvPr>
            <p:ph idx="1" type="body"/>
          </p:nvPr>
        </p:nvSpPr>
        <p:spPr>
          <a:xfrm>
            <a:off x="838200" y="1825625"/>
            <a:ext cx="5181600" cy="435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54" name="Google Shape;54;g3ce9351f72f_7_105"/>
          <p:cNvSpPr txBox="1"/>
          <p:nvPr>
            <p:ph idx="2" type="body"/>
          </p:nvPr>
        </p:nvSpPr>
        <p:spPr>
          <a:xfrm>
            <a:off x="6172200" y="1825625"/>
            <a:ext cx="5181600" cy="4351200"/>
          </a:xfrm>
          <a:prstGeom prst="rect">
            <a:avLst/>
          </a:prstGeom>
          <a:noFill/>
          <a:ln>
            <a:noFill/>
          </a:ln>
        </p:spPr>
        <p:txBody>
          <a:bodyPr anchorCtr="0" anchor="t" bIns="45700" lIns="91425" spcFirstLastPara="1" rIns="91425" wrap="square" tIns="45700">
            <a:normAutofit/>
          </a:bodyPr>
          <a:lstStyle>
            <a:lvl1pPr indent="-349250" lvl="0" marL="457200" algn="l">
              <a:lnSpc>
                <a:spcPct val="90000"/>
              </a:lnSpc>
              <a:spcBef>
                <a:spcPts val="1100"/>
              </a:spcBef>
              <a:spcAft>
                <a:spcPts val="0"/>
              </a:spcAft>
              <a:buClr>
                <a:schemeClr val="dk1"/>
              </a:buClr>
              <a:buSzPts val="1900"/>
              <a:buChar char="•"/>
              <a:defRPr/>
            </a:lvl1pPr>
            <a:lvl2pPr indent="-349250" lvl="1" marL="914400" algn="l">
              <a:lnSpc>
                <a:spcPct val="90000"/>
              </a:lnSpc>
              <a:spcBef>
                <a:spcPts val="500"/>
              </a:spcBef>
              <a:spcAft>
                <a:spcPts val="0"/>
              </a:spcAft>
              <a:buClr>
                <a:schemeClr val="dk1"/>
              </a:buClr>
              <a:buSzPts val="1900"/>
              <a:buChar char="•"/>
              <a:defRPr/>
            </a:lvl2pPr>
            <a:lvl3pPr indent="-349250" lvl="2" marL="1371600" algn="l">
              <a:lnSpc>
                <a:spcPct val="90000"/>
              </a:lnSpc>
              <a:spcBef>
                <a:spcPts val="500"/>
              </a:spcBef>
              <a:spcAft>
                <a:spcPts val="0"/>
              </a:spcAft>
              <a:buClr>
                <a:schemeClr val="dk1"/>
              </a:buClr>
              <a:buSzPts val="1900"/>
              <a:buChar char="•"/>
              <a:defRPr/>
            </a:lvl3pPr>
            <a:lvl4pPr indent="-349250" lvl="3" marL="1828800" algn="l">
              <a:lnSpc>
                <a:spcPct val="90000"/>
              </a:lnSpc>
              <a:spcBef>
                <a:spcPts val="500"/>
              </a:spcBef>
              <a:spcAft>
                <a:spcPts val="0"/>
              </a:spcAft>
              <a:buClr>
                <a:schemeClr val="dk1"/>
              </a:buClr>
              <a:buSzPts val="1900"/>
              <a:buChar char="•"/>
              <a:defRPr/>
            </a:lvl4pPr>
            <a:lvl5pPr indent="-349250" lvl="4" marL="2286000" algn="l">
              <a:lnSpc>
                <a:spcPct val="90000"/>
              </a:lnSpc>
              <a:spcBef>
                <a:spcPts val="500"/>
              </a:spcBef>
              <a:spcAft>
                <a:spcPts val="0"/>
              </a:spcAft>
              <a:buClr>
                <a:schemeClr val="dk1"/>
              </a:buClr>
              <a:buSzPts val="1900"/>
              <a:buChar char="•"/>
              <a:defRPr/>
            </a:lvl5pPr>
            <a:lvl6pPr indent="-349250" lvl="5" marL="2743200" algn="l">
              <a:lnSpc>
                <a:spcPct val="90000"/>
              </a:lnSpc>
              <a:spcBef>
                <a:spcPts val="500"/>
              </a:spcBef>
              <a:spcAft>
                <a:spcPts val="0"/>
              </a:spcAft>
              <a:buClr>
                <a:schemeClr val="dk1"/>
              </a:buClr>
              <a:buSzPts val="1900"/>
              <a:buChar char="•"/>
              <a:defRPr/>
            </a:lvl6pPr>
            <a:lvl7pPr indent="-349250" lvl="6" marL="3200400" algn="l">
              <a:lnSpc>
                <a:spcPct val="90000"/>
              </a:lnSpc>
              <a:spcBef>
                <a:spcPts val="500"/>
              </a:spcBef>
              <a:spcAft>
                <a:spcPts val="0"/>
              </a:spcAft>
              <a:buClr>
                <a:schemeClr val="dk1"/>
              </a:buClr>
              <a:buSzPts val="1900"/>
              <a:buChar char="•"/>
              <a:defRPr/>
            </a:lvl7pPr>
            <a:lvl8pPr indent="-349250" lvl="7" marL="3657600" algn="l">
              <a:lnSpc>
                <a:spcPct val="90000"/>
              </a:lnSpc>
              <a:spcBef>
                <a:spcPts val="500"/>
              </a:spcBef>
              <a:spcAft>
                <a:spcPts val="0"/>
              </a:spcAft>
              <a:buClr>
                <a:schemeClr val="dk1"/>
              </a:buClr>
              <a:buSzPts val="1900"/>
              <a:buChar char="•"/>
              <a:defRPr/>
            </a:lvl8pPr>
            <a:lvl9pPr indent="-349250" lvl="8" marL="4114800" algn="l">
              <a:lnSpc>
                <a:spcPct val="90000"/>
              </a:lnSpc>
              <a:spcBef>
                <a:spcPts val="500"/>
              </a:spcBef>
              <a:spcAft>
                <a:spcPts val="0"/>
              </a:spcAft>
              <a:buClr>
                <a:schemeClr val="dk1"/>
              </a:buClr>
              <a:buSzPts val="1900"/>
              <a:buChar char="•"/>
              <a:defRPr/>
            </a:lvl9pPr>
          </a:lstStyle>
          <a:p/>
        </p:txBody>
      </p:sp>
      <p:sp>
        <p:nvSpPr>
          <p:cNvPr id="55" name="Google Shape;55;g3ce9351f72f_7_105"/>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56" name="Google Shape;56;g3ce9351f72f_7_105"/>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a:lvl1pPr>
            <a:lvl2pPr lvl="1" algn="l">
              <a:lnSpc>
                <a:spcPct val="100000"/>
              </a:lnSpc>
              <a:spcBef>
                <a:spcPts val="0"/>
              </a:spcBef>
              <a:spcAft>
                <a:spcPts val="0"/>
              </a:spcAft>
              <a:buSzPts val="1500"/>
              <a:buNone/>
              <a:defRPr/>
            </a:lvl2pPr>
            <a:lvl3pPr lvl="2" algn="l">
              <a:lnSpc>
                <a:spcPct val="100000"/>
              </a:lnSpc>
              <a:spcBef>
                <a:spcPts val="0"/>
              </a:spcBef>
              <a:spcAft>
                <a:spcPts val="0"/>
              </a:spcAft>
              <a:buSzPts val="1500"/>
              <a:buNone/>
              <a:defRPr/>
            </a:lvl3pPr>
            <a:lvl4pPr lvl="3" algn="l">
              <a:lnSpc>
                <a:spcPct val="100000"/>
              </a:lnSpc>
              <a:spcBef>
                <a:spcPts val="0"/>
              </a:spcBef>
              <a:spcAft>
                <a:spcPts val="0"/>
              </a:spcAft>
              <a:buSzPts val="1500"/>
              <a:buNone/>
              <a:defRPr/>
            </a:lvl4pPr>
            <a:lvl5pPr lvl="4" algn="l">
              <a:lnSpc>
                <a:spcPct val="100000"/>
              </a:lnSpc>
              <a:spcBef>
                <a:spcPts val="0"/>
              </a:spcBef>
              <a:spcAft>
                <a:spcPts val="0"/>
              </a:spcAft>
              <a:buSzPts val="1500"/>
              <a:buNone/>
              <a:defRPr/>
            </a:lvl5pPr>
            <a:lvl6pPr lvl="5" algn="l">
              <a:lnSpc>
                <a:spcPct val="100000"/>
              </a:lnSpc>
              <a:spcBef>
                <a:spcPts val="0"/>
              </a:spcBef>
              <a:spcAft>
                <a:spcPts val="0"/>
              </a:spcAft>
              <a:buSzPts val="1500"/>
              <a:buNone/>
              <a:defRPr/>
            </a:lvl6pPr>
            <a:lvl7pPr lvl="6" algn="l">
              <a:lnSpc>
                <a:spcPct val="100000"/>
              </a:lnSpc>
              <a:spcBef>
                <a:spcPts val="0"/>
              </a:spcBef>
              <a:spcAft>
                <a:spcPts val="0"/>
              </a:spcAft>
              <a:buSzPts val="1500"/>
              <a:buNone/>
              <a:defRPr/>
            </a:lvl7pPr>
            <a:lvl8pPr lvl="7" algn="l">
              <a:lnSpc>
                <a:spcPct val="100000"/>
              </a:lnSpc>
              <a:spcBef>
                <a:spcPts val="0"/>
              </a:spcBef>
              <a:spcAft>
                <a:spcPts val="0"/>
              </a:spcAft>
              <a:buSzPts val="1500"/>
              <a:buNone/>
              <a:defRPr/>
            </a:lvl8pPr>
            <a:lvl9pPr lvl="8" algn="l">
              <a:lnSpc>
                <a:spcPct val="100000"/>
              </a:lnSpc>
              <a:spcBef>
                <a:spcPts val="0"/>
              </a:spcBef>
              <a:spcAft>
                <a:spcPts val="0"/>
              </a:spcAft>
              <a:buSzPts val="1500"/>
              <a:buNone/>
              <a:defRPr/>
            </a:lvl9pPr>
          </a:lstStyle>
          <a:p/>
        </p:txBody>
      </p:sp>
      <p:sp>
        <p:nvSpPr>
          <p:cNvPr id="57" name="Google Shape;57;g3ce9351f72f_7_105"/>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2.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gif"/><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g3ce9351f72f_7_5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Play"/>
              <a:buNone/>
              <a:defRPr b="0" i="0" sz="4400" u="none" cap="none" strike="noStrike">
                <a:solidFill>
                  <a:schemeClr val="dk1"/>
                </a:solidFill>
                <a:latin typeface="Play"/>
                <a:ea typeface="Play"/>
                <a:cs typeface="Play"/>
                <a:sym typeface="Play"/>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rgbClr val="000000"/>
                </a:solidFill>
                <a:latin typeface="Arial"/>
                <a:ea typeface="Arial"/>
                <a:cs typeface="Arial"/>
                <a:sym typeface="Arial"/>
              </a:defRPr>
            </a:lvl9pPr>
          </a:lstStyle>
          <a:p/>
        </p:txBody>
      </p:sp>
      <p:sp>
        <p:nvSpPr>
          <p:cNvPr id="7" name="Google Shape;7;g3ce9351f72f_7_59"/>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1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9250" lvl="3" marL="18288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4pPr>
            <a:lvl5pPr indent="-349250" lvl="4" marL="22860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5pPr>
            <a:lvl6pPr indent="-349250" lvl="5" marL="27432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6pPr>
            <a:lvl7pPr indent="-349250" lvl="6" marL="32004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7pPr>
            <a:lvl8pPr indent="-349250" lvl="7" marL="36576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8pPr>
            <a:lvl9pPr indent="-349250" lvl="8" marL="4114800" marR="0" rtl="0" algn="l">
              <a:lnSpc>
                <a:spcPct val="90000"/>
              </a:lnSpc>
              <a:spcBef>
                <a:spcPts val="500"/>
              </a:spcBef>
              <a:spcAft>
                <a:spcPts val="0"/>
              </a:spcAft>
              <a:buClr>
                <a:schemeClr val="dk1"/>
              </a:buClr>
              <a:buSzPts val="1900"/>
              <a:buFont typeface="Arial"/>
              <a:buChar char="•"/>
              <a:defRPr b="0" i="0" sz="1900" u="none" cap="none" strike="noStrike">
                <a:solidFill>
                  <a:schemeClr val="dk1"/>
                </a:solidFill>
                <a:latin typeface="Arial"/>
                <a:ea typeface="Arial"/>
                <a:cs typeface="Arial"/>
                <a:sym typeface="Arial"/>
              </a:defRPr>
            </a:lvl9pPr>
          </a:lstStyle>
          <a:p/>
        </p:txBody>
      </p:sp>
      <p:sp>
        <p:nvSpPr>
          <p:cNvPr id="8" name="Google Shape;8;g3ce9351f72f_7_59"/>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500"/>
              <a:buFont typeface="Arial"/>
              <a:buNone/>
              <a:defRPr b="0" i="0" sz="12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9pPr>
          </a:lstStyle>
          <a:p/>
        </p:txBody>
      </p:sp>
      <p:sp>
        <p:nvSpPr>
          <p:cNvPr id="9" name="Google Shape;9;g3ce9351f72f_7_59"/>
          <p:cNvSpPr txBox="1"/>
          <p:nvPr>
            <p:ph idx="11" type="ftr"/>
          </p:nvPr>
        </p:nvSpPr>
        <p:spPr>
          <a:xfrm>
            <a:off x="4038600" y="6356351"/>
            <a:ext cx="32109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500"/>
              <a:buFont typeface="Arial"/>
              <a:buNone/>
              <a:defRPr b="0" i="0" sz="12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900" u="none" cap="none" strike="noStrike">
                <a:solidFill>
                  <a:schemeClr val="dk1"/>
                </a:solidFill>
                <a:latin typeface="Arial"/>
                <a:ea typeface="Arial"/>
                <a:cs typeface="Arial"/>
                <a:sym typeface="Arial"/>
              </a:defRPr>
            </a:lvl9pPr>
          </a:lstStyle>
          <a:p/>
        </p:txBody>
      </p:sp>
      <p:sp>
        <p:nvSpPr>
          <p:cNvPr id="10" name="Google Shape;10;g3ce9351f72f_7_59"/>
          <p:cNvSpPr txBox="1"/>
          <p:nvPr>
            <p:ph idx="12" type="sldNum"/>
          </p:nvPr>
        </p:nvSpPr>
        <p:spPr>
          <a:xfrm>
            <a:off x="7622825" y="6356351"/>
            <a:ext cx="13029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3.jp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comments" Target="../comments/comment1.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5.png"/><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5.png"/><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5.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5.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5.png"/><Relationship Id="rId4" Type="http://schemas.openxmlformats.org/officeDocument/2006/relationships/image" Target="../media/image1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5.png"/><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5.png"/><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9.xml"/><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7.xml"/><Relationship Id="rId3" Type="http://schemas.openxmlformats.org/officeDocument/2006/relationships/image" Target="../media/image23.jp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8.png"/><Relationship Id="rId6" Type="http://schemas.openxmlformats.org/officeDocument/2006/relationships/image" Target="../media/image5.png"/><Relationship Id="rId7" Type="http://schemas.openxmlformats.org/officeDocument/2006/relationships/image" Target="../media/image16.png"/><Relationship Id="rId8"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g306f169b425_1_39"/>
          <p:cNvSpPr txBox="1"/>
          <p:nvPr>
            <p:ph type="ctrTitle"/>
          </p:nvPr>
        </p:nvSpPr>
        <p:spPr>
          <a:xfrm>
            <a:off x="2293950" y="3988875"/>
            <a:ext cx="7686600" cy="21597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40760"/>
              <a:buFont typeface="Arial"/>
              <a:buNone/>
            </a:pPr>
            <a:r>
              <a:rPr b="1" lang="en-US" sz="4661">
                <a:solidFill>
                  <a:srgbClr val="009200"/>
                </a:solidFill>
                <a:latin typeface="Raleway"/>
                <a:ea typeface="Raleway"/>
                <a:cs typeface="Raleway"/>
                <a:sym typeface="Raleway"/>
              </a:rPr>
              <a:t>Indicadores estratégicos </a:t>
            </a:r>
            <a:r>
              <a:rPr b="1" lang="en-US" sz="4661">
                <a:solidFill>
                  <a:srgbClr val="009200"/>
                </a:solidFill>
                <a:latin typeface="Raleway"/>
                <a:ea typeface="Raleway"/>
                <a:cs typeface="Raleway"/>
                <a:sym typeface="Raleway"/>
              </a:rPr>
              <a:t>SDA</a:t>
            </a:r>
            <a:endParaRPr b="1" sz="4661">
              <a:solidFill>
                <a:srgbClr val="009200"/>
              </a:solidFill>
              <a:latin typeface="Raleway"/>
              <a:ea typeface="Raleway"/>
              <a:cs typeface="Raleway"/>
              <a:sym typeface="Raleway"/>
            </a:endParaRPr>
          </a:p>
          <a:p>
            <a:pPr indent="0" lvl="0" marL="0" rtl="0" algn="ctr">
              <a:lnSpc>
                <a:spcPct val="100000"/>
              </a:lnSpc>
              <a:spcBef>
                <a:spcPts val="0"/>
              </a:spcBef>
              <a:spcAft>
                <a:spcPts val="0"/>
              </a:spcAft>
              <a:buClr>
                <a:schemeClr val="dk1"/>
              </a:buClr>
              <a:buSzPct val="47497"/>
              <a:buFont typeface="Arial"/>
              <a:buNone/>
            </a:pPr>
            <a:r>
              <a:rPr lang="en-US" sz="4000">
                <a:solidFill>
                  <a:srgbClr val="009200"/>
                </a:solidFill>
                <a:latin typeface="Raleway"/>
                <a:ea typeface="Raleway"/>
                <a:cs typeface="Raleway"/>
                <a:sym typeface="Raleway"/>
              </a:rPr>
              <a:t>Programación y e</a:t>
            </a:r>
            <a:r>
              <a:rPr lang="en-US" sz="4000">
                <a:solidFill>
                  <a:srgbClr val="009200"/>
                </a:solidFill>
                <a:latin typeface="Raleway"/>
                <a:ea typeface="Raleway"/>
                <a:cs typeface="Raleway"/>
                <a:sym typeface="Raleway"/>
              </a:rPr>
              <a:t>stado de avance</a:t>
            </a:r>
            <a:endParaRPr sz="4000"/>
          </a:p>
        </p:txBody>
      </p:sp>
      <p:pic>
        <p:nvPicPr>
          <p:cNvPr id="115" name="Google Shape;115;g306f169b425_1_39" title="DJI_0056 (8).jpg"/>
          <p:cNvPicPr preferRelativeResize="0"/>
          <p:nvPr/>
        </p:nvPicPr>
        <p:blipFill rotWithShape="1">
          <a:blip r:embed="rId3">
            <a:alphaModFix/>
          </a:blip>
          <a:srcRect b="14506" l="0" r="0" t="23021"/>
          <a:stretch/>
        </p:blipFill>
        <p:spPr>
          <a:xfrm>
            <a:off x="0" y="12364"/>
            <a:ext cx="12192000" cy="4284386"/>
          </a:xfrm>
          <a:prstGeom prst="flowChartOffpageConnector">
            <a:avLst/>
          </a:prstGeom>
          <a:noFill/>
          <a:ln>
            <a:noFill/>
          </a:ln>
        </p:spPr>
      </p:pic>
      <p:sp>
        <p:nvSpPr>
          <p:cNvPr id="116" name="Google Shape;116;g306f169b425_1_39"/>
          <p:cNvSpPr/>
          <p:nvPr/>
        </p:nvSpPr>
        <p:spPr>
          <a:xfrm rot="10800000">
            <a:off x="3898175" y="66000"/>
            <a:ext cx="3476400" cy="4289400"/>
          </a:xfrm>
          <a:prstGeom prst="round2SameRect">
            <a:avLst>
              <a:gd fmla="val 50000" name="adj1"/>
              <a:gd fmla="val 0" name="adj2"/>
            </a:avLst>
          </a:prstGeom>
          <a:solidFill>
            <a:srgbClr val="1C4107">
              <a:alpha val="63290"/>
            </a:srgbClr>
          </a:solidFill>
          <a:ln>
            <a:noFill/>
          </a:ln>
          <a:effectLst>
            <a:outerShdw blurRad="55251" rotWithShape="0" algn="bl" dir="5400000" dist="18417">
              <a:srgbClr val="000000">
                <a:alpha val="50000"/>
              </a:srgbClr>
            </a:outerShdw>
          </a:effectLst>
        </p:spPr>
        <p:txBody>
          <a:bodyPr anchorCtr="0" anchor="ctr" bIns="44175" lIns="88400" spcFirstLastPara="1" rIns="88400" wrap="square" tIns="44175">
            <a:noAutofit/>
          </a:bodyPr>
          <a:lstStyle/>
          <a:p>
            <a:pPr indent="0" lvl="0" marL="0" marR="0" rtl="0" algn="ctr">
              <a:lnSpc>
                <a:spcPct val="100000"/>
              </a:lnSpc>
              <a:spcBef>
                <a:spcPts val="0"/>
              </a:spcBef>
              <a:spcAft>
                <a:spcPts val="0"/>
              </a:spcAft>
              <a:buNone/>
            </a:pPr>
            <a:r>
              <a:t/>
            </a:r>
            <a:endParaRPr b="1" sz="3480">
              <a:solidFill>
                <a:srgbClr val="FFFFFF"/>
              </a:solidFill>
              <a:latin typeface="Raleway"/>
              <a:ea typeface="Raleway"/>
              <a:cs typeface="Raleway"/>
              <a:sym typeface="Raleway"/>
            </a:endParaRPr>
          </a:p>
        </p:txBody>
      </p:sp>
      <p:pic>
        <p:nvPicPr>
          <p:cNvPr id="117" name="Google Shape;117;g306f169b425_1_39"/>
          <p:cNvPicPr preferRelativeResize="0"/>
          <p:nvPr/>
        </p:nvPicPr>
        <p:blipFill rotWithShape="1">
          <a:blip r:embed="rId4">
            <a:alphaModFix/>
          </a:blip>
          <a:srcRect b="0" l="0" r="0" t="0"/>
          <a:stretch/>
        </p:blipFill>
        <p:spPr>
          <a:xfrm rot="2011723">
            <a:off x="5468776" y="1313937"/>
            <a:ext cx="1903125" cy="3767525"/>
          </a:xfrm>
          <a:prstGeom prst="rect">
            <a:avLst/>
          </a:prstGeom>
          <a:noFill/>
          <a:ln>
            <a:noFill/>
          </a:ln>
        </p:spPr>
      </p:pic>
      <p:pic>
        <p:nvPicPr>
          <p:cNvPr id="118" name="Google Shape;118;g306f169b425_1_39"/>
          <p:cNvPicPr preferRelativeResize="0"/>
          <p:nvPr/>
        </p:nvPicPr>
        <p:blipFill rotWithShape="1">
          <a:blip r:embed="rId5">
            <a:alphaModFix/>
          </a:blip>
          <a:srcRect b="0" l="0" r="0" t="0"/>
          <a:stretch/>
        </p:blipFill>
        <p:spPr>
          <a:xfrm>
            <a:off x="2246209" y="-53268"/>
            <a:ext cx="4441118" cy="4557989"/>
          </a:xfrm>
          <a:prstGeom prst="rect">
            <a:avLst/>
          </a:prstGeom>
          <a:noFill/>
          <a:ln>
            <a:noFill/>
          </a:ln>
        </p:spPr>
      </p:pic>
      <p:pic>
        <p:nvPicPr>
          <p:cNvPr id="119" name="Google Shape;119;g306f169b425_1_39"/>
          <p:cNvPicPr preferRelativeResize="0"/>
          <p:nvPr/>
        </p:nvPicPr>
        <p:blipFill>
          <a:blip r:embed="rId4">
            <a:alphaModFix/>
          </a:blip>
          <a:stretch>
            <a:fillRect/>
          </a:stretch>
        </p:blipFill>
        <p:spPr>
          <a:xfrm rot="-2507700">
            <a:off x="2547771" y="874390"/>
            <a:ext cx="1903126" cy="3767582"/>
          </a:xfrm>
          <a:prstGeom prst="rect">
            <a:avLst/>
          </a:prstGeom>
          <a:noFill/>
          <a:ln>
            <a:noFill/>
          </a:ln>
        </p:spPr>
      </p:pic>
      <p:pic>
        <p:nvPicPr>
          <p:cNvPr id="120" name="Google Shape;120;g306f169b425_1_39"/>
          <p:cNvPicPr preferRelativeResize="0"/>
          <p:nvPr/>
        </p:nvPicPr>
        <p:blipFill rotWithShape="1">
          <a:blip r:embed="rId6">
            <a:alphaModFix/>
          </a:blip>
          <a:srcRect b="0" l="0" r="0" t="0"/>
          <a:stretch/>
        </p:blipFill>
        <p:spPr>
          <a:xfrm>
            <a:off x="4283016" y="262833"/>
            <a:ext cx="2518646" cy="79939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1" name="Shape 261"/>
        <p:cNvGrpSpPr/>
        <p:nvPr/>
      </p:nvGrpSpPr>
      <p:grpSpPr>
        <a:xfrm>
          <a:off x="0" y="0"/>
          <a:ext cx="0" cy="0"/>
          <a:chOff x="0" y="0"/>
          <a:chExt cx="0" cy="0"/>
        </a:xfrm>
      </p:grpSpPr>
      <p:pic>
        <p:nvPicPr>
          <p:cNvPr id="262" name="Google Shape;262;g39630c0eecf_8_1186"/>
          <p:cNvPicPr preferRelativeResize="0"/>
          <p:nvPr/>
        </p:nvPicPr>
        <p:blipFill rotWithShape="1">
          <a:blip r:embed="rId3">
            <a:alphaModFix/>
          </a:blip>
          <a:srcRect b="0" l="0" r="0" t="13006"/>
          <a:stretch/>
        </p:blipFill>
        <p:spPr>
          <a:xfrm>
            <a:off x="-124534" y="9000"/>
            <a:ext cx="12419573" cy="6858000"/>
          </a:xfrm>
          <a:prstGeom prst="rect">
            <a:avLst/>
          </a:prstGeom>
          <a:noFill/>
          <a:ln>
            <a:noFill/>
          </a:ln>
        </p:spPr>
      </p:pic>
      <p:sp>
        <p:nvSpPr>
          <p:cNvPr id="263" name="Google Shape;263;g39630c0eecf_8_1186"/>
          <p:cNvSpPr/>
          <p:nvPr/>
        </p:nvSpPr>
        <p:spPr>
          <a:xfrm>
            <a:off x="483442" y="5859929"/>
            <a:ext cx="35781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Generar información ambiental de calidad, disponible y oportuna para la ciudadanía y la toma de decisiones.</a:t>
            </a:r>
            <a:endParaRPr b="1" i="0" sz="1500" u="none" cap="none" strike="noStrike">
              <a:solidFill>
                <a:schemeClr val="dk1"/>
              </a:solidFill>
              <a:latin typeface="Raleway"/>
              <a:ea typeface="Raleway"/>
              <a:cs typeface="Raleway"/>
              <a:sym typeface="Raleway"/>
            </a:endParaRPr>
          </a:p>
        </p:txBody>
      </p:sp>
      <p:sp>
        <p:nvSpPr>
          <p:cNvPr id="264" name="Google Shape;264;g39630c0eecf_8_1186"/>
          <p:cNvSpPr/>
          <p:nvPr/>
        </p:nvSpPr>
        <p:spPr>
          <a:xfrm>
            <a:off x="4312716" y="5859929"/>
            <a:ext cx="3438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Diseñar e implementar estrategias para aumentar el posicionamiento, la cultura y la corresponsabilidad de la ciudadanía en temas ambientales.</a:t>
            </a:r>
            <a:endParaRPr b="0" i="0" sz="1300" u="none" cap="none" strike="noStrike">
              <a:solidFill>
                <a:schemeClr val="dk1"/>
              </a:solidFill>
              <a:latin typeface="Raleway"/>
              <a:ea typeface="Raleway"/>
              <a:cs typeface="Raleway"/>
              <a:sym typeface="Raleway"/>
            </a:endParaRPr>
          </a:p>
        </p:txBody>
      </p:sp>
      <p:sp>
        <p:nvSpPr>
          <p:cNvPr id="265" name="Google Shape;265;g39630c0eecf_8_1186"/>
          <p:cNvSpPr/>
          <p:nvPr/>
        </p:nvSpPr>
        <p:spPr>
          <a:xfrm>
            <a:off x="8170683" y="5859929"/>
            <a:ext cx="3483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Modernizar la estructura organizacional, administrativa y tecnológica de la Entidad, para responder a las necesidades ambientales y territoriales actuales.</a:t>
            </a:r>
            <a:endParaRPr b="1" i="0" sz="1300" u="none" cap="none" strike="noStrike">
              <a:solidFill>
                <a:schemeClr val="dk1"/>
              </a:solidFill>
              <a:latin typeface="Raleway"/>
              <a:ea typeface="Raleway"/>
              <a:cs typeface="Raleway"/>
              <a:sym typeface="Raleway"/>
            </a:endParaRPr>
          </a:p>
        </p:txBody>
      </p:sp>
      <p:sp>
        <p:nvSpPr>
          <p:cNvPr id="266" name="Google Shape;266;g39630c0eecf_8_1186"/>
          <p:cNvSpPr/>
          <p:nvPr/>
        </p:nvSpPr>
        <p:spPr>
          <a:xfrm>
            <a:off x="460225" y="3115300"/>
            <a:ext cx="11193900" cy="2519700"/>
          </a:xfrm>
          <a:prstGeom prst="roundRect">
            <a:avLst>
              <a:gd fmla="val 8324" name="adj"/>
            </a:avLst>
          </a:prstGeom>
          <a:noFill/>
          <a:ln cap="flat" cmpd="sng" w="12700">
            <a:solidFill>
              <a:srgbClr val="548135"/>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t/>
            </a:r>
            <a:endParaRPr b="0" i="0" sz="1500" u="none" cap="none" strike="noStrike">
              <a:solidFill>
                <a:srgbClr val="000000"/>
              </a:solidFill>
              <a:latin typeface="Arial"/>
              <a:ea typeface="Arial"/>
              <a:cs typeface="Arial"/>
              <a:sym typeface="Arial"/>
            </a:endParaRPr>
          </a:p>
        </p:txBody>
      </p:sp>
      <p:sp>
        <p:nvSpPr>
          <p:cNvPr id="267" name="Google Shape;267;g39630c0eecf_8_1186"/>
          <p:cNvSpPr/>
          <p:nvPr/>
        </p:nvSpPr>
        <p:spPr>
          <a:xfrm>
            <a:off x="6246559" y="3194200"/>
            <a:ext cx="2443500" cy="19191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268" name="Google Shape;268;g39630c0eecf_8_1186"/>
          <p:cNvSpPr/>
          <p:nvPr/>
        </p:nvSpPr>
        <p:spPr>
          <a:xfrm>
            <a:off x="3227779" y="3194175"/>
            <a:ext cx="2905200" cy="1919100"/>
          </a:xfrm>
          <a:prstGeom prst="roundRect">
            <a:avLst>
              <a:gd fmla="val 4354" name="adj"/>
            </a:avLst>
          </a:prstGeom>
          <a:solidFill>
            <a:srgbClr val="196B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269" name="Google Shape;269;g39630c0eecf_8_1186"/>
          <p:cNvSpPr/>
          <p:nvPr/>
        </p:nvSpPr>
        <p:spPr>
          <a:xfrm>
            <a:off x="588114" y="3194225"/>
            <a:ext cx="2566500" cy="1919100"/>
          </a:xfrm>
          <a:prstGeom prst="roundRect">
            <a:avLst>
              <a:gd fmla="val 4354" name="adj"/>
            </a:avLst>
          </a:prstGeom>
          <a:solidFill>
            <a:srgbClr val="54937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270" name="Google Shape;270;g39630c0eecf_8_1186"/>
          <p:cNvSpPr/>
          <p:nvPr/>
        </p:nvSpPr>
        <p:spPr>
          <a:xfrm>
            <a:off x="8870334" y="3194200"/>
            <a:ext cx="2666100" cy="19191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271" name="Google Shape;271;g39630c0eecf_8_1186"/>
          <p:cNvSpPr txBox="1"/>
          <p:nvPr/>
        </p:nvSpPr>
        <p:spPr>
          <a:xfrm>
            <a:off x="626868" y="3224100"/>
            <a:ext cx="2389500" cy="702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rgbClr val="FFFFFF"/>
                </a:solidFill>
                <a:latin typeface="Raleway Black"/>
                <a:ea typeface="Raleway Black"/>
                <a:cs typeface="Raleway Black"/>
                <a:sym typeface="Raleway Black"/>
              </a:rPr>
              <a:t>Mejorar la gestión de la Estructura Ecológica Principal</a:t>
            </a:r>
            <a:endParaRPr b="1" i="0" sz="1300" u="none" cap="none" strike="noStrike">
              <a:solidFill>
                <a:srgbClr val="FFFFFF"/>
              </a:solidFill>
              <a:latin typeface="Raleway Black"/>
              <a:ea typeface="Raleway Black"/>
              <a:cs typeface="Raleway Black"/>
              <a:sym typeface="Raleway Black"/>
            </a:endParaRPr>
          </a:p>
        </p:txBody>
      </p:sp>
      <p:sp>
        <p:nvSpPr>
          <p:cNvPr id="272" name="Google Shape;272;g39630c0eecf_8_1186"/>
          <p:cNvSpPr txBox="1"/>
          <p:nvPr/>
        </p:nvSpPr>
        <p:spPr>
          <a:xfrm>
            <a:off x="3298409" y="3223950"/>
            <a:ext cx="2666100" cy="6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chemeClr val="lt1"/>
                </a:solidFill>
                <a:latin typeface="Raleway Black"/>
                <a:ea typeface="Raleway Black"/>
                <a:cs typeface="Raleway Black"/>
                <a:sym typeface="Raleway Black"/>
              </a:rPr>
              <a:t>Intervenir de manera integral los Cerros Orientales</a:t>
            </a:r>
            <a:endParaRPr b="1" i="0" sz="1300" u="none" cap="none" strike="noStrike">
              <a:solidFill>
                <a:schemeClr val="lt1"/>
              </a:solidFill>
              <a:latin typeface="Raleway Black"/>
              <a:ea typeface="Raleway Black"/>
              <a:cs typeface="Raleway Black"/>
              <a:sym typeface="Raleway Black"/>
            </a:endParaRPr>
          </a:p>
          <a:p>
            <a:pPr indent="0" lvl="0" marL="0" marR="0" rtl="0" algn="ctr">
              <a:lnSpc>
                <a:spcPct val="100000"/>
              </a:lnSpc>
              <a:spcBef>
                <a:spcPts val="0"/>
              </a:spcBef>
              <a:spcAft>
                <a:spcPts val="0"/>
              </a:spcAft>
              <a:buClr>
                <a:schemeClr val="dk1"/>
              </a:buClr>
              <a:buSzPts val="1100"/>
              <a:buFont typeface="Arial"/>
              <a:buNone/>
            </a:pPr>
            <a:r>
              <a:t/>
            </a:r>
            <a:endParaRPr b="1" i="0" sz="1300" u="none" cap="none" strike="noStrike">
              <a:solidFill>
                <a:srgbClr val="FFFFFF"/>
              </a:solidFill>
              <a:latin typeface="Raleway Black"/>
              <a:ea typeface="Raleway Black"/>
              <a:cs typeface="Raleway Black"/>
              <a:sym typeface="Raleway Black"/>
            </a:endParaRPr>
          </a:p>
        </p:txBody>
      </p:sp>
      <p:sp>
        <p:nvSpPr>
          <p:cNvPr id="273" name="Google Shape;273;g39630c0eecf_8_1186"/>
          <p:cNvSpPr txBox="1"/>
          <p:nvPr/>
        </p:nvSpPr>
        <p:spPr>
          <a:xfrm>
            <a:off x="6305335" y="3224925"/>
            <a:ext cx="2224200" cy="627900"/>
          </a:xfrm>
          <a:prstGeom prst="rect">
            <a:avLst/>
          </a:prstGeom>
          <a:noFill/>
          <a:ln>
            <a:noFill/>
          </a:ln>
        </p:spPr>
        <p:txBody>
          <a:bodyPr anchorCtr="0" anchor="t" bIns="45700" lIns="91425" spcFirstLastPara="1" rIns="91425" wrap="square" tIns="45700">
            <a:normAutofit lnSpcReduction="20000"/>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Mejorar la calidad ambiental del suroccidente</a:t>
            </a:r>
            <a:endParaRPr b="0" i="0" sz="1400" u="none" cap="none" strike="noStrike">
              <a:solidFill>
                <a:srgbClr val="000000"/>
              </a:solidFill>
              <a:latin typeface="Arial"/>
              <a:ea typeface="Arial"/>
              <a:cs typeface="Arial"/>
              <a:sym typeface="Arial"/>
            </a:endParaRPr>
          </a:p>
        </p:txBody>
      </p:sp>
      <p:sp>
        <p:nvSpPr>
          <p:cNvPr id="274" name="Google Shape;274;g39630c0eecf_8_1186"/>
          <p:cNvSpPr txBox="1"/>
          <p:nvPr/>
        </p:nvSpPr>
        <p:spPr>
          <a:xfrm>
            <a:off x="8958068" y="3247475"/>
            <a:ext cx="2443500" cy="6513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Fortalecer la gestión integral del </a:t>
            </a:r>
            <a:r>
              <a:rPr b="1" i="0" lang="en-US" sz="1400" u="none" cap="none" strike="noStrike">
                <a:solidFill>
                  <a:schemeClr val="lt1"/>
                </a:solidFill>
                <a:latin typeface="Raleway Black"/>
                <a:ea typeface="Raleway Black"/>
                <a:cs typeface="Raleway Black"/>
                <a:sym typeface="Raleway Black"/>
              </a:rPr>
              <a:t>agua</a:t>
            </a:r>
            <a:endParaRPr b="0" i="0" sz="1400" u="none" cap="none" strike="noStrike">
              <a:solidFill>
                <a:srgbClr val="000000"/>
              </a:solidFill>
              <a:latin typeface="Arial"/>
              <a:ea typeface="Arial"/>
              <a:cs typeface="Arial"/>
              <a:sym typeface="Arial"/>
            </a:endParaRPr>
          </a:p>
        </p:txBody>
      </p:sp>
      <p:sp>
        <p:nvSpPr>
          <p:cNvPr id="275" name="Google Shape;275;g39630c0eecf_8_1186"/>
          <p:cNvSpPr txBox="1"/>
          <p:nvPr/>
        </p:nvSpPr>
        <p:spPr>
          <a:xfrm>
            <a:off x="3384730" y="3906175"/>
            <a:ext cx="2443500" cy="7572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b="1" i="0" lang="en-US" sz="1200" u="none" cap="none" strike="noStrike">
                <a:solidFill>
                  <a:schemeClr val="lt1"/>
                </a:solidFill>
                <a:latin typeface="Raleway"/>
                <a:ea typeface="Raleway"/>
                <a:cs typeface="Raleway"/>
                <a:sym typeface="Raleway"/>
              </a:rPr>
              <a:t>Plan de restauración ecológica</a:t>
            </a:r>
            <a:endParaRPr b="1" i="0" sz="1200" u="none" cap="none" strike="noStrike">
              <a:solidFill>
                <a:schemeClr val="lt1"/>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b="0" i="0" lang="en-US" sz="1200" u="none" cap="none" strike="noStrike">
                <a:solidFill>
                  <a:schemeClr val="lt1"/>
                </a:solidFill>
                <a:latin typeface="Raleway"/>
                <a:ea typeface="Raleway"/>
                <a:cs typeface="Raleway"/>
                <a:sym typeface="Raleway"/>
              </a:rPr>
              <a:t>Recuperación de áreas afectadas por minería</a:t>
            </a:r>
            <a:endParaRPr b="0" i="0" sz="1200" u="none" cap="none" strike="noStrike">
              <a:solidFill>
                <a:srgbClr val="FFFFFF"/>
              </a:solidFill>
              <a:latin typeface="Raleway"/>
              <a:ea typeface="Raleway"/>
              <a:cs typeface="Raleway"/>
              <a:sym typeface="Raleway"/>
            </a:endParaRPr>
          </a:p>
        </p:txBody>
      </p:sp>
      <p:sp>
        <p:nvSpPr>
          <p:cNvPr id="276" name="Google Shape;276;g39630c0eecf_8_1186"/>
          <p:cNvSpPr txBox="1"/>
          <p:nvPr/>
        </p:nvSpPr>
        <p:spPr>
          <a:xfrm>
            <a:off x="598647" y="3920788"/>
            <a:ext cx="2566500" cy="10896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chemeClr val="lt1"/>
                </a:solidFill>
                <a:latin typeface="Raleway"/>
                <a:ea typeface="Raleway"/>
                <a:cs typeface="Raleway"/>
                <a:sym typeface="Raleway"/>
              </a:rPr>
              <a:t>Restauración ecológica</a:t>
            </a:r>
            <a:endParaRPr i="0" sz="1200" u="none" cap="none" strike="noStrike">
              <a:solidFill>
                <a:srgbClr val="FFFFFF"/>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rgbClr val="FFFFFF"/>
                </a:solidFill>
                <a:latin typeface="Raleway"/>
                <a:ea typeface="Raleway"/>
                <a:cs typeface="Raleway"/>
                <a:sym typeface="Raleway"/>
              </a:rPr>
              <a:t>Transferencia de Derechos de Construcción</a:t>
            </a:r>
            <a:endParaRPr i="0" sz="1500" u="none" cap="none" strike="noStrike">
              <a:solidFill>
                <a:srgbClr val="000000"/>
              </a:solidFill>
            </a:endParaRPr>
          </a:p>
          <a:p>
            <a:pPr indent="-228600" lvl="0" marL="241300" marR="0" rtl="0" algn="l">
              <a:lnSpc>
                <a:spcPct val="90000"/>
              </a:lnSpc>
              <a:spcBef>
                <a:spcPts val="0"/>
              </a:spcBef>
              <a:spcAft>
                <a:spcPts val="0"/>
              </a:spcAft>
              <a:buClr>
                <a:schemeClr val="lt1"/>
              </a:buClr>
              <a:buSzPts val="1200"/>
              <a:buFont typeface="Raleway"/>
              <a:buChar char="○"/>
            </a:pPr>
            <a:r>
              <a:rPr b="0" i="0" lang="en-US" sz="1200" u="none" cap="none" strike="noStrike">
                <a:solidFill>
                  <a:schemeClr val="lt1"/>
                </a:solidFill>
                <a:latin typeface="Raleway"/>
                <a:ea typeface="Raleway"/>
                <a:cs typeface="Raleway"/>
                <a:sym typeface="Raleway"/>
              </a:rPr>
              <a:t>Manejo efectivo de las áreas protegidas.</a:t>
            </a:r>
            <a:endParaRPr b="0" i="0" sz="1200" u="none" cap="none" strike="noStrike">
              <a:solidFill>
                <a:schemeClr val="lt1"/>
              </a:solidFill>
              <a:latin typeface="Raleway"/>
              <a:ea typeface="Raleway"/>
              <a:cs typeface="Raleway"/>
              <a:sym typeface="Raleway"/>
            </a:endParaRPr>
          </a:p>
          <a:p>
            <a:pPr indent="0" lvl="0" marL="609600" marR="0" rtl="0" algn="l">
              <a:lnSpc>
                <a:spcPct val="90000"/>
              </a:lnSpc>
              <a:spcBef>
                <a:spcPts val="0"/>
              </a:spcBef>
              <a:spcAft>
                <a:spcPts val="0"/>
              </a:spcAft>
              <a:buClr>
                <a:srgbClr val="000000"/>
              </a:buClr>
              <a:buSzPts val="1200"/>
              <a:buFont typeface="Arial"/>
              <a:buNone/>
            </a:pPr>
            <a:r>
              <a:t/>
            </a:r>
            <a:endParaRPr b="0" i="0" sz="1200" u="none" cap="none" strike="noStrike">
              <a:solidFill>
                <a:srgbClr val="FFFFFF"/>
              </a:solidFill>
              <a:latin typeface="Raleway"/>
              <a:ea typeface="Raleway"/>
              <a:cs typeface="Raleway"/>
              <a:sym typeface="Raleway"/>
            </a:endParaRPr>
          </a:p>
        </p:txBody>
      </p:sp>
      <p:sp>
        <p:nvSpPr>
          <p:cNvPr id="277" name="Google Shape;277;g39630c0eecf_8_1186"/>
          <p:cNvSpPr txBox="1"/>
          <p:nvPr/>
        </p:nvSpPr>
        <p:spPr>
          <a:xfrm>
            <a:off x="6266543" y="3858775"/>
            <a:ext cx="2389500" cy="923400"/>
          </a:xfrm>
          <a:prstGeom prst="rect">
            <a:avLst/>
          </a:prstGeom>
          <a:noFill/>
          <a:ln>
            <a:noFill/>
          </a:ln>
        </p:spPr>
        <p:txBody>
          <a:bodyPr anchorCtr="0" anchor="t" bIns="45700" lIns="91425" spcFirstLastPara="1" rIns="91425" wrap="square" tIns="45700">
            <a:spAutoFit/>
          </a:bodyPr>
          <a:lstStyle/>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Renaturalización y reverdecimiento</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Zonas Urbanas por un Mejor Aire</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Foncarga.</a:t>
            </a:r>
            <a:endParaRPr b="1" i="0" sz="1200" u="none" cap="none" strike="noStrike">
              <a:solidFill>
                <a:schemeClr val="lt1"/>
              </a:solidFill>
              <a:latin typeface="Raleway"/>
              <a:ea typeface="Raleway"/>
              <a:cs typeface="Raleway"/>
              <a:sym typeface="Raleway"/>
            </a:endParaRPr>
          </a:p>
        </p:txBody>
      </p:sp>
      <p:sp>
        <p:nvSpPr>
          <p:cNvPr id="278" name="Google Shape;278;g39630c0eecf_8_1186"/>
          <p:cNvSpPr txBox="1"/>
          <p:nvPr/>
        </p:nvSpPr>
        <p:spPr>
          <a:xfrm>
            <a:off x="8920134" y="3764625"/>
            <a:ext cx="2566500" cy="1256100"/>
          </a:xfrm>
          <a:prstGeom prst="rect">
            <a:avLst/>
          </a:prstGeom>
          <a:noFill/>
          <a:ln>
            <a:noFill/>
          </a:ln>
        </p:spPr>
        <p:txBody>
          <a:bodyPr anchorCtr="0" anchor="t" bIns="45700" lIns="91425" spcFirstLastPara="1" rIns="91425" wrap="square" tIns="45700">
            <a:spAutoFit/>
          </a:bodyPr>
          <a:lstStyle/>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Restauración de las cuencas estratégicas que surten los 3 sistemas de abastecimiento de agua a Bogotá </a:t>
            </a:r>
            <a:endParaRPr b="1" i="0" sz="1200" u="none" cap="none" strike="noStrike">
              <a:solidFill>
                <a:schemeClr val="lt1"/>
              </a:solidFill>
              <a:latin typeface="Raleway"/>
              <a:ea typeface="Raleway"/>
              <a:cs typeface="Raleway"/>
              <a:sym typeface="Raleway"/>
            </a:endParaRPr>
          </a:p>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Proyectos de ecourbanismo con criterios para el uso eficiente del agua.</a:t>
            </a:r>
            <a:endParaRPr b="1" i="0" sz="1200" u="none" cap="none" strike="noStrike">
              <a:solidFill>
                <a:srgbClr val="FFFFFF"/>
              </a:solidFill>
              <a:latin typeface="Raleway"/>
              <a:ea typeface="Raleway"/>
              <a:cs typeface="Raleway"/>
              <a:sym typeface="Raleway"/>
            </a:endParaRPr>
          </a:p>
        </p:txBody>
      </p:sp>
      <p:sp>
        <p:nvSpPr>
          <p:cNvPr id="279" name="Google Shape;279;g39630c0eecf_8_1186"/>
          <p:cNvSpPr/>
          <p:nvPr/>
        </p:nvSpPr>
        <p:spPr>
          <a:xfrm>
            <a:off x="386316" y="2579400"/>
            <a:ext cx="11193900" cy="340500"/>
          </a:xfrm>
          <a:prstGeom prst="roundRect">
            <a:avLst>
              <a:gd fmla="val 16667" name="adj"/>
            </a:avLst>
          </a:prstGeom>
          <a:solidFill>
            <a:schemeClr val="lt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280" name="Google Shape;280;g39630c0eecf_8_1186"/>
          <p:cNvSpPr txBox="1"/>
          <p:nvPr/>
        </p:nvSpPr>
        <p:spPr>
          <a:xfrm>
            <a:off x="2069351" y="2575244"/>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Suelo</a:t>
            </a:r>
            <a:endParaRPr b="0" i="0" sz="1500" u="none" cap="none" strike="noStrike">
              <a:solidFill>
                <a:schemeClr val="dk1"/>
              </a:solidFill>
              <a:latin typeface="Arial"/>
              <a:ea typeface="Arial"/>
              <a:cs typeface="Arial"/>
              <a:sym typeface="Arial"/>
            </a:endParaRPr>
          </a:p>
        </p:txBody>
      </p:sp>
      <p:sp>
        <p:nvSpPr>
          <p:cNvPr id="281" name="Google Shape;281;g39630c0eecf_8_1186"/>
          <p:cNvSpPr txBox="1"/>
          <p:nvPr/>
        </p:nvSpPr>
        <p:spPr>
          <a:xfrm>
            <a:off x="5107914" y="2605763"/>
            <a:ext cx="1932300" cy="319500"/>
          </a:xfrm>
          <a:prstGeom prst="rect">
            <a:avLst/>
          </a:prstGeom>
          <a:noFill/>
          <a:ln>
            <a:noFill/>
          </a:ln>
        </p:spPr>
        <p:txBody>
          <a:bodyPr anchorCtr="0" anchor="t" bIns="45700" lIns="91425" spcFirstLastPara="1" rIns="91425" wrap="square" tIns="45700">
            <a:normAutofit/>
          </a:bodyPr>
          <a:lstStyle/>
          <a:p>
            <a:pPr indent="0" lvl="0" marL="0" marR="0" rtl="0" algn="ctr">
              <a:lnSpc>
                <a:spcPct val="70000"/>
              </a:lnSpc>
              <a:spcBef>
                <a:spcPts val="0"/>
              </a:spcBef>
              <a:spcAft>
                <a:spcPts val="0"/>
              </a:spcAft>
              <a:buClr>
                <a:srgbClr val="FFFFFF"/>
              </a:buClr>
              <a:buSzPts val="2000"/>
              <a:buFont typeface="Arial"/>
              <a:buNone/>
            </a:pPr>
            <a:r>
              <a:rPr b="1" i="0" lang="en-US" sz="1900" u="none" cap="none" strike="noStrike">
                <a:solidFill>
                  <a:schemeClr val="dk1"/>
                </a:solidFill>
                <a:latin typeface="Raleway Black"/>
                <a:ea typeface="Raleway Black"/>
                <a:cs typeface="Raleway Black"/>
                <a:sym typeface="Raleway Black"/>
              </a:rPr>
              <a:t>Aire</a:t>
            </a:r>
            <a:endParaRPr b="0" i="0" sz="900" u="none" cap="none" strike="noStrike">
              <a:solidFill>
                <a:schemeClr val="dk1"/>
              </a:solidFill>
              <a:latin typeface="Arial"/>
              <a:ea typeface="Arial"/>
              <a:cs typeface="Arial"/>
              <a:sym typeface="Arial"/>
            </a:endParaRPr>
          </a:p>
        </p:txBody>
      </p:sp>
      <p:sp>
        <p:nvSpPr>
          <p:cNvPr id="282" name="Google Shape;282;g39630c0eecf_8_1186"/>
          <p:cNvSpPr txBox="1"/>
          <p:nvPr/>
        </p:nvSpPr>
        <p:spPr>
          <a:xfrm>
            <a:off x="7903615" y="2588519"/>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Agua</a:t>
            </a:r>
            <a:endParaRPr b="0" i="0" sz="1500" u="none" cap="none" strike="noStrike">
              <a:solidFill>
                <a:schemeClr val="dk1"/>
              </a:solidFill>
              <a:latin typeface="Arial"/>
              <a:ea typeface="Arial"/>
              <a:cs typeface="Arial"/>
              <a:sym typeface="Arial"/>
            </a:endParaRPr>
          </a:p>
        </p:txBody>
      </p:sp>
      <p:grpSp>
        <p:nvGrpSpPr>
          <p:cNvPr id="283" name="Google Shape;283;g39630c0eecf_8_1186"/>
          <p:cNvGrpSpPr/>
          <p:nvPr/>
        </p:nvGrpSpPr>
        <p:grpSpPr>
          <a:xfrm>
            <a:off x="7786287" y="2431436"/>
            <a:ext cx="636431" cy="650978"/>
            <a:chOff x="10747192" y="578957"/>
            <a:chExt cx="682500" cy="698100"/>
          </a:xfrm>
        </p:grpSpPr>
        <p:sp>
          <p:nvSpPr>
            <p:cNvPr id="284" name="Google Shape;284;g39630c0eecf_8_1186"/>
            <p:cNvSpPr/>
            <p:nvPr/>
          </p:nvSpPr>
          <p:spPr>
            <a:xfrm>
              <a:off x="10747192" y="578957"/>
              <a:ext cx="682500" cy="698100"/>
            </a:xfrm>
            <a:prstGeom prst="ellipse">
              <a:avLst/>
            </a:prstGeom>
            <a:solidFill>
              <a:srgbClr val="4696E6"/>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285" name="Google Shape;285;g39630c0eecf_8_1186"/>
            <p:cNvPicPr preferRelativeResize="0"/>
            <p:nvPr/>
          </p:nvPicPr>
          <p:blipFill rotWithShape="1">
            <a:blip r:embed="rId4">
              <a:alphaModFix/>
            </a:blip>
            <a:srcRect b="0" l="0" r="0" t="0"/>
            <a:stretch/>
          </p:blipFill>
          <p:spPr>
            <a:xfrm>
              <a:off x="10781042" y="609806"/>
              <a:ext cx="614700" cy="614700"/>
            </a:xfrm>
            <a:prstGeom prst="rect">
              <a:avLst/>
            </a:prstGeom>
            <a:noFill/>
            <a:ln>
              <a:noFill/>
            </a:ln>
          </p:spPr>
        </p:pic>
      </p:grpSp>
      <p:grpSp>
        <p:nvGrpSpPr>
          <p:cNvPr id="286" name="Google Shape;286;g39630c0eecf_8_1186"/>
          <p:cNvGrpSpPr/>
          <p:nvPr/>
        </p:nvGrpSpPr>
        <p:grpSpPr>
          <a:xfrm>
            <a:off x="1829629" y="2443474"/>
            <a:ext cx="613772" cy="627801"/>
            <a:chOff x="4096109" y="2260088"/>
            <a:chExt cx="682500" cy="698100"/>
          </a:xfrm>
        </p:grpSpPr>
        <p:sp>
          <p:nvSpPr>
            <p:cNvPr id="287" name="Google Shape;287;g39630c0eecf_8_1186"/>
            <p:cNvSpPr/>
            <p:nvPr/>
          </p:nvSpPr>
          <p:spPr>
            <a:xfrm>
              <a:off x="4096109" y="2260088"/>
              <a:ext cx="682500" cy="698100"/>
            </a:xfrm>
            <a:prstGeom prst="ellipse">
              <a:avLst/>
            </a:prstGeom>
            <a:solidFill>
              <a:srgbClr val="C4721F"/>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288" name="Google Shape;288;g39630c0eecf_8_1186"/>
            <p:cNvPicPr preferRelativeResize="0"/>
            <p:nvPr/>
          </p:nvPicPr>
          <p:blipFill rotWithShape="1">
            <a:blip r:embed="rId5">
              <a:alphaModFix/>
            </a:blip>
            <a:srcRect b="0" l="0" r="0" t="0"/>
            <a:stretch/>
          </p:blipFill>
          <p:spPr>
            <a:xfrm>
              <a:off x="4189059" y="2369266"/>
              <a:ext cx="496500" cy="496500"/>
            </a:xfrm>
            <a:prstGeom prst="rect">
              <a:avLst/>
            </a:prstGeom>
            <a:noFill/>
            <a:ln>
              <a:noFill/>
            </a:ln>
          </p:spPr>
        </p:pic>
      </p:grpSp>
      <p:grpSp>
        <p:nvGrpSpPr>
          <p:cNvPr id="289" name="Google Shape;289;g39630c0eecf_8_1186"/>
          <p:cNvGrpSpPr/>
          <p:nvPr/>
        </p:nvGrpSpPr>
        <p:grpSpPr>
          <a:xfrm>
            <a:off x="5015497" y="2446445"/>
            <a:ext cx="613751" cy="632937"/>
            <a:chOff x="299572" y="5462223"/>
            <a:chExt cx="1081500" cy="1115700"/>
          </a:xfrm>
        </p:grpSpPr>
        <p:sp>
          <p:nvSpPr>
            <p:cNvPr id="290" name="Google Shape;290;g39630c0eecf_8_1186"/>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291" name="Google Shape;291;g39630c0eecf_8_1186"/>
            <p:cNvPicPr preferRelativeResize="0"/>
            <p:nvPr/>
          </p:nvPicPr>
          <p:blipFill rotWithShape="1">
            <a:blip r:embed="rId6">
              <a:alphaModFix/>
            </a:blip>
            <a:srcRect b="0" l="0" r="0" t="0"/>
            <a:stretch/>
          </p:blipFill>
          <p:spPr>
            <a:xfrm>
              <a:off x="424689" y="5604423"/>
              <a:ext cx="831284" cy="831300"/>
            </a:xfrm>
            <a:prstGeom prst="rect">
              <a:avLst/>
            </a:prstGeom>
            <a:noFill/>
            <a:ln>
              <a:noFill/>
            </a:ln>
          </p:spPr>
        </p:pic>
      </p:grpSp>
      <p:sp>
        <p:nvSpPr>
          <p:cNvPr id="292" name="Google Shape;292;g39630c0eecf_8_1186"/>
          <p:cNvSpPr txBox="1"/>
          <p:nvPr/>
        </p:nvSpPr>
        <p:spPr>
          <a:xfrm>
            <a:off x="1166211" y="5097704"/>
            <a:ext cx="9314400" cy="4941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FFFFFF"/>
              </a:buClr>
              <a:buSzPts val="2000"/>
              <a:buFont typeface="Arial"/>
              <a:buNone/>
            </a:pPr>
            <a:r>
              <a:rPr b="1" i="0" lang="en-US" sz="1700" u="none" cap="none" strike="noStrike">
                <a:solidFill>
                  <a:srgbClr val="275316"/>
                </a:solidFill>
                <a:latin typeface="Raleway"/>
                <a:ea typeface="Raleway"/>
                <a:cs typeface="Raleway"/>
                <a:sym typeface="Raleway"/>
              </a:rPr>
              <a:t>Evaluación, control y seguimiento al deterioro de la calidad ambiental</a:t>
            </a:r>
            <a:endParaRPr b="1" i="0" sz="1700" u="none" cap="none" strike="noStrike">
              <a:solidFill>
                <a:srgbClr val="275316"/>
              </a:solidFill>
              <a:latin typeface="Raleway"/>
              <a:ea typeface="Raleway"/>
              <a:cs typeface="Raleway"/>
              <a:sym typeface="Raleway"/>
            </a:endParaRPr>
          </a:p>
          <a:p>
            <a:pPr indent="-292100" lvl="0" marL="457200" rtl="0" algn="ctr">
              <a:lnSpc>
                <a:spcPct val="90000"/>
              </a:lnSpc>
              <a:spcBef>
                <a:spcPts val="0"/>
              </a:spcBef>
              <a:spcAft>
                <a:spcPts val="0"/>
              </a:spcAft>
              <a:buClr>
                <a:schemeClr val="lt1"/>
              </a:buClr>
              <a:buSzPts val="1200"/>
              <a:buFont typeface="Raleway"/>
              <a:buChar char="-"/>
            </a:pPr>
            <a:r>
              <a:rPr b="1" lang="en-US" sz="1200">
                <a:solidFill>
                  <a:schemeClr val="dk1"/>
                </a:solidFill>
                <a:latin typeface="Raleway"/>
                <a:ea typeface="Raleway"/>
                <a:cs typeface="Raleway"/>
                <a:sym typeface="Raleway"/>
              </a:rPr>
              <a:t>Evaluación y seguimiento de trámites/Gestión efectiva de la función sancionatoria y preventiva </a:t>
            </a:r>
            <a:endParaRPr b="1" sz="1700">
              <a:solidFill>
                <a:srgbClr val="275316"/>
              </a:solidFill>
              <a:latin typeface="Raleway"/>
              <a:ea typeface="Raleway"/>
              <a:cs typeface="Raleway"/>
              <a:sym typeface="Raleway"/>
            </a:endParaRPr>
          </a:p>
        </p:txBody>
      </p:sp>
      <p:sp>
        <p:nvSpPr>
          <p:cNvPr id="293" name="Google Shape;293;g39630c0eecf_8_1186"/>
          <p:cNvSpPr/>
          <p:nvPr/>
        </p:nvSpPr>
        <p:spPr>
          <a:xfrm rot="-5400000">
            <a:off x="21353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4" name="Google Shape;294;g39630c0eecf_8_1186"/>
          <p:cNvSpPr/>
          <p:nvPr/>
        </p:nvSpPr>
        <p:spPr>
          <a:xfrm rot="-5400000">
            <a:off x="5911441" y="5582054"/>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5" name="Google Shape;295;g39630c0eecf_8_1186"/>
          <p:cNvSpPr/>
          <p:nvPr/>
        </p:nvSpPr>
        <p:spPr>
          <a:xfrm rot="-5400000">
            <a:off x="97250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296" name="Google Shape;296;g39630c0eecf_8_1186"/>
          <p:cNvSpPr txBox="1"/>
          <p:nvPr/>
        </p:nvSpPr>
        <p:spPr>
          <a:xfrm>
            <a:off x="2828041" y="-17060"/>
            <a:ext cx="7031100" cy="1173000"/>
          </a:xfrm>
          <a:prstGeom prst="rect">
            <a:avLst/>
          </a:prstGeom>
          <a:noFill/>
          <a:ln>
            <a:noFill/>
          </a:ln>
        </p:spPr>
        <p:txBody>
          <a:bodyPr anchorCtr="0" anchor="b"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700"/>
              <a:buFont typeface="Arial"/>
              <a:buNone/>
            </a:pPr>
            <a:r>
              <a:rPr b="1" i="0" lang="en-US" sz="2600" u="none" cap="none" strike="noStrike">
                <a:solidFill>
                  <a:srgbClr val="698A52"/>
                </a:solidFill>
                <a:latin typeface="Raleway Black"/>
                <a:ea typeface="Raleway Black"/>
                <a:cs typeface="Raleway Black"/>
                <a:sym typeface="Raleway Black"/>
              </a:rPr>
              <a:t>Una Bogotá mejor preparada para enfrentar el cambio climático para el bienestar de su gente</a:t>
            </a:r>
            <a:endParaRPr b="1" i="0" sz="2600" u="none" cap="none" strike="noStrike">
              <a:solidFill>
                <a:srgbClr val="698A52"/>
              </a:solidFill>
              <a:latin typeface="Raleway Black"/>
              <a:ea typeface="Raleway Black"/>
              <a:cs typeface="Raleway Black"/>
              <a:sym typeface="Raleway Black"/>
            </a:endParaRPr>
          </a:p>
        </p:txBody>
      </p:sp>
      <p:sp>
        <p:nvSpPr>
          <p:cNvPr id="297" name="Google Shape;297;g39630c0eecf_8_1186"/>
          <p:cNvSpPr/>
          <p:nvPr/>
        </p:nvSpPr>
        <p:spPr>
          <a:xfrm>
            <a:off x="2448087" y="2115368"/>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Menos contaminación</a:t>
            </a:r>
            <a:endParaRPr b="0" i="0" sz="1500" u="none" cap="none" strike="noStrike">
              <a:solidFill>
                <a:srgbClr val="000000"/>
              </a:solidFill>
              <a:latin typeface="Arial"/>
              <a:ea typeface="Arial"/>
              <a:cs typeface="Arial"/>
              <a:sym typeface="Arial"/>
            </a:endParaRPr>
          </a:p>
        </p:txBody>
      </p:sp>
      <p:sp>
        <p:nvSpPr>
          <p:cNvPr id="298" name="Google Shape;298;g39630c0eecf_8_1186"/>
          <p:cNvSpPr/>
          <p:nvPr/>
        </p:nvSpPr>
        <p:spPr>
          <a:xfrm>
            <a:off x="2448087" y="1729053"/>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Más biodiversidad</a:t>
            </a:r>
            <a:endParaRPr b="0" i="0" sz="1500" u="none" cap="none" strike="noStrike">
              <a:solidFill>
                <a:srgbClr val="000000"/>
              </a:solidFill>
              <a:latin typeface="Arial"/>
              <a:ea typeface="Arial"/>
              <a:cs typeface="Arial"/>
              <a:sym typeface="Arial"/>
            </a:endParaRPr>
          </a:p>
        </p:txBody>
      </p:sp>
      <p:sp>
        <p:nvSpPr>
          <p:cNvPr id="299" name="Google Shape;299;g39630c0eecf_8_1186"/>
          <p:cNvSpPr/>
          <p:nvPr/>
        </p:nvSpPr>
        <p:spPr>
          <a:xfrm>
            <a:off x="4594959" y="1728931"/>
            <a:ext cx="275700" cy="275700"/>
          </a:xfrm>
          <a:prstGeom prst="mathPl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300" name="Google Shape;300;g39630c0eecf_8_1186"/>
          <p:cNvSpPr/>
          <p:nvPr/>
        </p:nvSpPr>
        <p:spPr>
          <a:xfrm>
            <a:off x="4374056" y="2154683"/>
            <a:ext cx="273300" cy="273300"/>
          </a:xfrm>
          <a:prstGeom prst="mathMin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301" name="Google Shape;301;g39630c0eecf_8_1186"/>
          <p:cNvSpPr/>
          <p:nvPr/>
        </p:nvSpPr>
        <p:spPr>
          <a:xfrm>
            <a:off x="2455423" y="1220983"/>
            <a:ext cx="7344900" cy="434100"/>
          </a:xfrm>
          <a:prstGeom prst="roundRect">
            <a:avLst>
              <a:gd fmla="val 18791" name="adj"/>
            </a:avLst>
          </a:prstGeom>
          <a:solidFill>
            <a:srgbClr val="548135"/>
          </a:solidFill>
          <a:ln>
            <a:noFill/>
          </a:ln>
        </p:spPr>
        <p:txBody>
          <a:bodyPr anchorCtr="0" anchor="ctr" bIns="45700" lIns="91425" spcFirstLastPara="1" rIns="91425" wrap="square" tIns="45700">
            <a:noAutofit/>
          </a:bodyPr>
          <a:lstStyle/>
          <a:p>
            <a:pPr indent="0" lvl="0" marL="457200" marR="0" rtl="0" algn="ctr">
              <a:lnSpc>
                <a:spcPct val="100000"/>
              </a:lnSpc>
              <a:spcBef>
                <a:spcPts val="0"/>
              </a:spcBef>
              <a:spcAft>
                <a:spcPts val="0"/>
              </a:spcAft>
              <a:buClr>
                <a:srgbClr val="000000"/>
              </a:buClr>
              <a:buSzPts val="1500"/>
              <a:buFont typeface="Arial"/>
              <a:buNone/>
            </a:pPr>
            <a:r>
              <a:rPr b="1" i="0" lang="en-US" sz="1500" u="none" cap="none" strike="noStrike">
                <a:solidFill>
                  <a:srgbClr val="FFFFFF"/>
                </a:solidFill>
                <a:latin typeface="Raleway"/>
                <a:ea typeface="Raleway"/>
                <a:cs typeface="Raleway"/>
                <a:sym typeface="Raleway"/>
              </a:rPr>
              <a:t>Reducir la vulnerabilidad de Bogotá a los impactos del cambio climático</a:t>
            </a:r>
            <a:endParaRPr b="0" i="0" sz="1500" u="none" cap="none" strike="noStrike">
              <a:solidFill>
                <a:srgbClr val="FFFFFF"/>
              </a:solidFill>
              <a:latin typeface="Raleway"/>
              <a:ea typeface="Raleway"/>
              <a:cs typeface="Raleway"/>
              <a:sym typeface="Raleway"/>
            </a:endParaRPr>
          </a:p>
        </p:txBody>
      </p:sp>
      <p:sp>
        <p:nvSpPr>
          <p:cNvPr id="302" name="Google Shape;302;g39630c0eecf_8_1186"/>
          <p:cNvSpPr/>
          <p:nvPr/>
        </p:nvSpPr>
        <p:spPr>
          <a:xfrm>
            <a:off x="2214250" y="112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1</a:t>
            </a:r>
            <a:endParaRPr b="1" sz="2200">
              <a:latin typeface="Raleway"/>
              <a:ea typeface="Raleway"/>
              <a:cs typeface="Raleway"/>
              <a:sym typeface="Raleway"/>
            </a:endParaRPr>
          </a:p>
        </p:txBody>
      </p:sp>
      <p:sp>
        <p:nvSpPr>
          <p:cNvPr id="303" name="Google Shape;303;g39630c0eecf_8_1186"/>
          <p:cNvSpPr/>
          <p:nvPr/>
        </p:nvSpPr>
        <p:spPr>
          <a:xfrm>
            <a:off x="161050" y="567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2</a:t>
            </a:r>
            <a:endParaRPr b="1" sz="2200">
              <a:latin typeface="Raleway"/>
              <a:ea typeface="Raleway"/>
              <a:cs typeface="Raleway"/>
              <a:sym typeface="Raleway"/>
            </a:endParaRPr>
          </a:p>
        </p:txBody>
      </p:sp>
      <p:sp>
        <p:nvSpPr>
          <p:cNvPr id="304" name="Google Shape;304;g39630c0eecf_8_1186"/>
          <p:cNvSpPr/>
          <p:nvPr/>
        </p:nvSpPr>
        <p:spPr>
          <a:xfrm>
            <a:off x="4061550" y="5691350"/>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3</a:t>
            </a:r>
            <a:endParaRPr b="1" sz="2200">
              <a:latin typeface="Raleway"/>
              <a:ea typeface="Raleway"/>
              <a:cs typeface="Raleway"/>
              <a:sym typeface="Raleway"/>
            </a:endParaRPr>
          </a:p>
        </p:txBody>
      </p:sp>
      <p:sp>
        <p:nvSpPr>
          <p:cNvPr id="305" name="Google Shape;305;g39630c0eecf_8_1186"/>
          <p:cNvSpPr/>
          <p:nvPr/>
        </p:nvSpPr>
        <p:spPr>
          <a:xfrm>
            <a:off x="7809650" y="5674074"/>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4</a:t>
            </a:r>
            <a:endParaRPr b="1" sz="2200">
              <a:latin typeface="Raleway"/>
              <a:ea typeface="Raleway"/>
              <a:cs typeface="Raleway"/>
              <a:sym typeface="Raleway"/>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3ce9351f72f_0_230"/>
          <p:cNvSpPr/>
          <p:nvPr/>
        </p:nvSpPr>
        <p:spPr>
          <a:xfrm>
            <a:off x="510587" y="2822078"/>
            <a:ext cx="11598000" cy="5541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11" name="Google Shape;311;g3ce9351f72f_0_230"/>
          <p:cNvSpPr txBox="1"/>
          <p:nvPr/>
        </p:nvSpPr>
        <p:spPr>
          <a:xfrm>
            <a:off x="504825" y="2280128"/>
            <a:ext cx="32934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312" name="Google Shape;312;g3ce9351f72f_0_230"/>
          <p:cNvSpPr txBox="1"/>
          <p:nvPr/>
        </p:nvSpPr>
        <p:spPr>
          <a:xfrm>
            <a:off x="3982757" y="436786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93,28</a:t>
            </a:r>
            <a:endParaRPr b="0" i="0" sz="1400" u="none" cap="none" strike="noStrike">
              <a:solidFill>
                <a:srgbClr val="FF0000"/>
              </a:solidFill>
              <a:latin typeface="Candara"/>
              <a:ea typeface="Candara"/>
              <a:cs typeface="Candara"/>
              <a:sym typeface="Candara"/>
            </a:endParaRPr>
          </a:p>
        </p:txBody>
      </p:sp>
      <p:sp>
        <p:nvSpPr>
          <p:cNvPr id="313" name="Google Shape;313;g3ce9351f72f_0_230"/>
          <p:cNvSpPr txBox="1"/>
          <p:nvPr/>
        </p:nvSpPr>
        <p:spPr>
          <a:xfrm>
            <a:off x="3982757" y="227705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314" name="Google Shape;314;g3ce9351f72f_0_230"/>
          <p:cNvSpPr txBox="1"/>
          <p:nvPr/>
        </p:nvSpPr>
        <p:spPr>
          <a:xfrm>
            <a:off x="5874907" y="436786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22,15</a:t>
            </a:r>
            <a:endParaRPr b="0" i="0" sz="1400" u="none" cap="none" strike="noStrike">
              <a:solidFill>
                <a:srgbClr val="FF0000"/>
              </a:solidFill>
              <a:latin typeface="Candara"/>
              <a:ea typeface="Candara"/>
              <a:cs typeface="Candara"/>
              <a:sym typeface="Candara"/>
            </a:endParaRPr>
          </a:p>
        </p:txBody>
      </p:sp>
      <p:sp>
        <p:nvSpPr>
          <p:cNvPr id="315" name="Google Shape;315;g3ce9351f72f_0_230"/>
          <p:cNvSpPr txBox="1"/>
          <p:nvPr/>
        </p:nvSpPr>
        <p:spPr>
          <a:xfrm>
            <a:off x="5874907" y="227705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316" name="Google Shape;316;g3ce9351f72f_0_230"/>
          <p:cNvSpPr txBox="1"/>
          <p:nvPr/>
        </p:nvSpPr>
        <p:spPr>
          <a:xfrm>
            <a:off x="7790839" y="436786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66,08</a:t>
            </a:r>
            <a:endParaRPr b="0" i="0" sz="1400" u="none" cap="none" strike="noStrike">
              <a:solidFill>
                <a:srgbClr val="FF0000"/>
              </a:solidFill>
              <a:latin typeface="Candara"/>
              <a:ea typeface="Candara"/>
              <a:cs typeface="Candara"/>
              <a:sym typeface="Candara"/>
            </a:endParaRPr>
          </a:p>
        </p:txBody>
      </p:sp>
      <p:sp>
        <p:nvSpPr>
          <p:cNvPr id="317" name="Google Shape;317;g3ce9351f72f_0_230"/>
          <p:cNvSpPr txBox="1"/>
          <p:nvPr/>
        </p:nvSpPr>
        <p:spPr>
          <a:xfrm>
            <a:off x="7790839" y="227705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318" name="Google Shape;318;g3ce9351f72f_0_230"/>
          <p:cNvSpPr txBox="1"/>
          <p:nvPr/>
        </p:nvSpPr>
        <p:spPr>
          <a:xfrm>
            <a:off x="8768589" y="436786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45,05</a:t>
            </a:r>
            <a:endParaRPr b="0" i="0" sz="1400" u="none" cap="none" strike="noStrike">
              <a:solidFill>
                <a:srgbClr val="FF0000"/>
              </a:solidFill>
              <a:latin typeface="Candara"/>
              <a:ea typeface="Candara"/>
              <a:cs typeface="Candara"/>
              <a:sym typeface="Candara"/>
            </a:endParaRPr>
          </a:p>
        </p:txBody>
      </p:sp>
      <p:sp>
        <p:nvSpPr>
          <p:cNvPr id="319" name="Google Shape;319;g3ce9351f72f_0_230"/>
          <p:cNvSpPr txBox="1"/>
          <p:nvPr/>
        </p:nvSpPr>
        <p:spPr>
          <a:xfrm>
            <a:off x="8768589" y="227705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320" name="Google Shape;320;g3ce9351f72f_0_230"/>
          <p:cNvSpPr txBox="1"/>
          <p:nvPr/>
        </p:nvSpPr>
        <p:spPr>
          <a:xfrm>
            <a:off x="9746339" y="4367864"/>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extLst>
                  <a:ext uri="http://customooxmlschemas.google.com/">
                    <go:slidesCustomData xmlns:go="http://customooxmlschemas.google.com/" textRoundtripDataId="1"/>
                  </a:ext>
                </a:extLst>
              </a:rPr>
              <a:t>226</a:t>
            </a:r>
            <a:r>
              <a:rPr lang="en-US" sz="1600">
                <a:solidFill>
                  <a:srgbClr val="3B4E1F"/>
                </a:solidFill>
                <a:latin typeface="Candara"/>
                <a:ea typeface="Candara"/>
                <a:cs typeface="Candara"/>
                <a:sym typeface="Candara"/>
              </a:rPr>
              <a:t>,56</a:t>
            </a:r>
            <a:endParaRPr b="0" i="0" sz="1400" u="none" cap="none" strike="noStrike">
              <a:solidFill>
                <a:srgbClr val="000000"/>
              </a:solidFill>
              <a:latin typeface="Candara"/>
              <a:ea typeface="Candara"/>
              <a:cs typeface="Candara"/>
              <a:sym typeface="Candara"/>
            </a:endParaRPr>
          </a:p>
        </p:txBody>
      </p:sp>
      <p:sp>
        <p:nvSpPr>
          <p:cNvPr id="321" name="Google Shape;321;g3ce9351f72f_0_230"/>
          <p:cNvSpPr txBox="1"/>
          <p:nvPr/>
        </p:nvSpPr>
        <p:spPr>
          <a:xfrm>
            <a:off x="9746339" y="2277055"/>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322" name="Google Shape;322;g3ce9351f72f_0_230"/>
          <p:cNvSpPr txBox="1"/>
          <p:nvPr/>
        </p:nvSpPr>
        <p:spPr>
          <a:xfrm>
            <a:off x="513851" y="4275618"/>
            <a:ext cx="3285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b="1" i="0" lang="en-US" sz="1200" u="none" cap="none" strike="noStrike">
                <a:solidFill>
                  <a:srgbClr val="3B4E1F"/>
                </a:solidFill>
                <a:latin typeface="Candara"/>
                <a:ea typeface="Candara"/>
                <a:cs typeface="Candara"/>
                <a:sym typeface="Candara"/>
              </a:rPr>
              <a:t>Número de hectáreas de siembra nueva en áreas </a:t>
            </a:r>
            <a:r>
              <a:rPr b="1" lang="en-US" sz="1200">
                <a:solidFill>
                  <a:srgbClr val="3B4E1F"/>
                </a:solidFill>
                <a:latin typeface="Candara"/>
                <a:ea typeface="Candara"/>
                <a:cs typeface="Candara"/>
                <a:sym typeface="Candara"/>
              </a:rPr>
              <a:t>de importancia ambiental</a:t>
            </a:r>
            <a:endParaRPr b="1" i="0" sz="1200" u="none" cap="none" strike="noStrike">
              <a:solidFill>
                <a:srgbClr val="000000"/>
              </a:solidFill>
              <a:latin typeface="Candara"/>
              <a:ea typeface="Candara"/>
              <a:cs typeface="Candara"/>
              <a:sym typeface="Candara"/>
            </a:endParaRPr>
          </a:p>
        </p:txBody>
      </p:sp>
      <p:sp>
        <p:nvSpPr>
          <p:cNvPr id="323" name="Google Shape;323;g3ce9351f72f_0_230"/>
          <p:cNvSpPr txBox="1"/>
          <p:nvPr/>
        </p:nvSpPr>
        <p:spPr>
          <a:xfrm>
            <a:off x="3982757" y="383681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118,78</a:t>
            </a:r>
            <a:endParaRPr b="0" i="0" sz="1400" u="none" cap="none" strike="noStrike">
              <a:solidFill>
                <a:srgbClr val="000000"/>
              </a:solidFill>
              <a:latin typeface="Candara"/>
              <a:ea typeface="Candara"/>
              <a:cs typeface="Candara"/>
              <a:sym typeface="Candara"/>
            </a:endParaRPr>
          </a:p>
        </p:txBody>
      </p:sp>
      <p:sp>
        <p:nvSpPr>
          <p:cNvPr id="324" name="Google Shape;324;g3ce9351f72f_0_230"/>
          <p:cNvSpPr txBox="1"/>
          <p:nvPr/>
        </p:nvSpPr>
        <p:spPr>
          <a:xfrm>
            <a:off x="5874907" y="383681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90,93</a:t>
            </a:r>
            <a:endParaRPr b="0" i="0" sz="1400" u="none" cap="none" strike="noStrike">
              <a:solidFill>
                <a:srgbClr val="000000"/>
              </a:solidFill>
              <a:latin typeface="Candara"/>
              <a:ea typeface="Candara"/>
              <a:cs typeface="Candara"/>
              <a:sym typeface="Candara"/>
            </a:endParaRPr>
          </a:p>
        </p:txBody>
      </p:sp>
      <p:sp>
        <p:nvSpPr>
          <p:cNvPr id="325" name="Google Shape;325;g3ce9351f72f_0_230"/>
          <p:cNvSpPr txBox="1"/>
          <p:nvPr/>
        </p:nvSpPr>
        <p:spPr>
          <a:xfrm>
            <a:off x="7790839" y="383681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672,85</a:t>
            </a:r>
            <a:endParaRPr b="0" i="0" sz="1400" u="none" cap="none" strike="noStrike">
              <a:solidFill>
                <a:srgbClr val="000000"/>
              </a:solidFill>
              <a:latin typeface="Candara"/>
              <a:ea typeface="Candara"/>
              <a:cs typeface="Candara"/>
              <a:sym typeface="Candara"/>
            </a:endParaRPr>
          </a:p>
        </p:txBody>
      </p:sp>
      <p:sp>
        <p:nvSpPr>
          <p:cNvPr id="326" name="Google Shape;326;g3ce9351f72f_0_230"/>
          <p:cNvSpPr txBox="1"/>
          <p:nvPr/>
        </p:nvSpPr>
        <p:spPr>
          <a:xfrm>
            <a:off x="8768589" y="383681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479,39</a:t>
            </a:r>
            <a:endParaRPr b="0" i="0" sz="1400" u="none" cap="none" strike="noStrike">
              <a:solidFill>
                <a:srgbClr val="000000"/>
              </a:solidFill>
              <a:latin typeface="Candara"/>
              <a:ea typeface="Candara"/>
              <a:cs typeface="Candara"/>
              <a:sym typeface="Candara"/>
            </a:endParaRPr>
          </a:p>
        </p:txBody>
      </p:sp>
      <p:sp>
        <p:nvSpPr>
          <p:cNvPr id="327" name="Google Shape;327;g3ce9351f72f_0_230"/>
          <p:cNvSpPr txBox="1"/>
          <p:nvPr/>
        </p:nvSpPr>
        <p:spPr>
          <a:xfrm>
            <a:off x="9746339" y="383681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1.3</a:t>
            </a:r>
            <a:r>
              <a:rPr lang="en-US" sz="1600">
                <a:solidFill>
                  <a:srgbClr val="3B4E1F"/>
                </a:solidFill>
                <a:latin typeface="Candara"/>
                <a:ea typeface="Candara"/>
                <a:cs typeface="Candara"/>
                <a:sym typeface="Candara"/>
              </a:rPr>
              <a:t>61,95</a:t>
            </a:r>
            <a:endParaRPr b="0" i="0" sz="1400" u="none" cap="none" strike="noStrike">
              <a:solidFill>
                <a:srgbClr val="000000"/>
              </a:solidFill>
              <a:latin typeface="Candara"/>
              <a:ea typeface="Candara"/>
              <a:cs typeface="Candara"/>
              <a:sym typeface="Candara"/>
            </a:endParaRPr>
          </a:p>
        </p:txBody>
      </p:sp>
      <p:sp>
        <p:nvSpPr>
          <p:cNvPr id="328" name="Google Shape;328;g3ce9351f72f_0_230"/>
          <p:cNvSpPr txBox="1"/>
          <p:nvPr/>
        </p:nvSpPr>
        <p:spPr>
          <a:xfrm>
            <a:off x="513851" y="3744575"/>
            <a:ext cx="3285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None/>
            </a:pPr>
            <a:r>
              <a:rPr b="1" lang="en-US" sz="1200">
                <a:solidFill>
                  <a:srgbClr val="3B4E1F"/>
                </a:solidFill>
                <a:latin typeface="Candara"/>
                <a:ea typeface="Candara"/>
                <a:cs typeface="Candara"/>
                <a:sym typeface="Candara"/>
              </a:rPr>
              <a:t> </a:t>
            </a:r>
            <a:r>
              <a:rPr b="1" i="0" lang="en-US" sz="1200" u="none" cap="none" strike="noStrike">
                <a:solidFill>
                  <a:srgbClr val="3B4E1F"/>
                </a:solidFill>
                <a:latin typeface="Candara"/>
                <a:ea typeface="Candara"/>
                <a:cs typeface="Candara"/>
                <a:sym typeface="Candara"/>
              </a:rPr>
              <a:t>Número de hectáreas de siembra nueva en Cerros Orientales</a:t>
            </a:r>
            <a:endParaRPr b="1" i="0" sz="1200" u="none" cap="none" strike="noStrike">
              <a:solidFill>
                <a:srgbClr val="000000"/>
              </a:solidFill>
              <a:latin typeface="Candara"/>
              <a:ea typeface="Candara"/>
              <a:cs typeface="Candara"/>
              <a:sym typeface="Candara"/>
            </a:endParaRPr>
          </a:p>
        </p:txBody>
      </p:sp>
      <p:sp>
        <p:nvSpPr>
          <p:cNvPr id="329" name="Google Shape;329;g3ce9351f72f_0_230"/>
          <p:cNvSpPr txBox="1"/>
          <p:nvPr/>
        </p:nvSpPr>
        <p:spPr>
          <a:xfrm>
            <a:off x="4938882" y="436786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en-US" sz="1600">
                <a:solidFill>
                  <a:srgbClr val="3B4E1F"/>
                </a:solidFill>
                <a:latin typeface="Candara"/>
                <a:ea typeface="Candara"/>
                <a:cs typeface="Candara"/>
                <a:sym typeface="Candara"/>
              </a:rPr>
              <a:t>93,28</a:t>
            </a:r>
            <a:endParaRPr b="1" sz="1600">
              <a:solidFill>
                <a:srgbClr val="3B4E1F"/>
              </a:solidFill>
              <a:latin typeface="Candara"/>
              <a:ea typeface="Candara"/>
              <a:cs typeface="Candara"/>
              <a:sym typeface="Candara"/>
            </a:endParaRPr>
          </a:p>
        </p:txBody>
      </p:sp>
      <p:sp>
        <p:nvSpPr>
          <p:cNvPr id="330" name="Google Shape;330;g3ce9351f72f_0_230"/>
          <p:cNvSpPr txBox="1"/>
          <p:nvPr/>
        </p:nvSpPr>
        <p:spPr>
          <a:xfrm>
            <a:off x="4938882" y="227705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331" name="Google Shape;331;g3ce9351f72f_0_230"/>
          <p:cNvSpPr txBox="1"/>
          <p:nvPr/>
        </p:nvSpPr>
        <p:spPr>
          <a:xfrm>
            <a:off x="4938882" y="383681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118,78</a:t>
            </a:r>
            <a:endParaRPr b="1" i="0" sz="1400" u="none" cap="none" strike="noStrike">
              <a:solidFill>
                <a:srgbClr val="000000"/>
              </a:solidFill>
              <a:latin typeface="Candara"/>
              <a:ea typeface="Candara"/>
              <a:cs typeface="Candara"/>
              <a:sym typeface="Candara"/>
            </a:endParaRPr>
          </a:p>
        </p:txBody>
      </p:sp>
      <p:sp>
        <p:nvSpPr>
          <p:cNvPr id="332" name="Google Shape;332;g3ce9351f72f_0_230"/>
          <p:cNvSpPr txBox="1"/>
          <p:nvPr/>
        </p:nvSpPr>
        <p:spPr>
          <a:xfrm>
            <a:off x="6843882" y="436786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sz="1600">
                <a:solidFill>
                  <a:srgbClr val="3B4E1F"/>
                </a:solidFill>
                <a:latin typeface="Candara"/>
                <a:ea typeface="Candara"/>
                <a:cs typeface="Candara"/>
                <a:sym typeface="Candara"/>
              </a:rPr>
              <a:t>22,15</a:t>
            </a:r>
            <a:endParaRPr b="1" sz="1600">
              <a:solidFill>
                <a:srgbClr val="3B4E1F"/>
              </a:solidFill>
              <a:latin typeface="Candara"/>
              <a:ea typeface="Candara"/>
              <a:cs typeface="Candara"/>
              <a:sym typeface="Candara"/>
            </a:endParaRPr>
          </a:p>
        </p:txBody>
      </p:sp>
      <p:sp>
        <p:nvSpPr>
          <p:cNvPr id="333" name="Google Shape;333;g3ce9351f72f_0_230"/>
          <p:cNvSpPr txBox="1"/>
          <p:nvPr/>
        </p:nvSpPr>
        <p:spPr>
          <a:xfrm>
            <a:off x="6843882" y="227705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334" name="Google Shape;334;g3ce9351f72f_0_230"/>
          <p:cNvSpPr txBox="1"/>
          <p:nvPr/>
        </p:nvSpPr>
        <p:spPr>
          <a:xfrm>
            <a:off x="6843882" y="383681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90,</a:t>
            </a:r>
            <a:r>
              <a:rPr b="1" lang="en-US" sz="1600">
                <a:solidFill>
                  <a:srgbClr val="3B4E1F"/>
                </a:solidFill>
                <a:latin typeface="Candara"/>
                <a:ea typeface="Candara"/>
                <a:cs typeface="Candara"/>
                <a:sym typeface="Candara"/>
              </a:rPr>
              <a:t>93</a:t>
            </a:r>
            <a:endParaRPr b="1" i="0" sz="1400" u="none" cap="none" strike="noStrike">
              <a:solidFill>
                <a:srgbClr val="000000"/>
              </a:solidFill>
              <a:latin typeface="Candara"/>
              <a:ea typeface="Candara"/>
              <a:cs typeface="Candara"/>
              <a:sym typeface="Candara"/>
            </a:endParaRPr>
          </a:p>
        </p:txBody>
      </p:sp>
      <p:sp>
        <p:nvSpPr>
          <p:cNvPr id="335" name="Google Shape;335;g3ce9351f72f_0_230"/>
          <p:cNvSpPr txBox="1"/>
          <p:nvPr/>
        </p:nvSpPr>
        <p:spPr>
          <a:xfrm>
            <a:off x="11140482" y="436786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115,6</a:t>
            </a:r>
            <a:endParaRPr b="1" sz="1600">
              <a:solidFill>
                <a:srgbClr val="3B4E1F"/>
              </a:solidFill>
              <a:latin typeface="Candara"/>
              <a:ea typeface="Candara"/>
              <a:cs typeface="Candara"/>
              <a:sym typeface="Candara"/>
            </a:endParaRPr>
          </a:p>
        </p:txBody>
      </p:sp>
      <p:sp>
        <p:nvSpPr>
          <p:cNvPr id="336" name="Google Shape;336;g3ce9351f72f_0_230"/>
          <p:cNvSpPr txBox="1"/>
          <p:nvPr/>
        </p:nvSpPr>
        <p:spPr>
          <a:xfrm>
            <a:off x="11140482" y="2277053"/>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337" name="Google Shape;337;g3ce9351f72f_0_230"/>
          <p:cNvSpPr txBox="1"/>
          <p:nvPr/>
        </p:nvSpPr>
        <p:spPr>
          <a:xfrm>
            <a:off x="11140482" y="383681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209,7</a:t>
            </a:r>
            <a:endParaRPr b="1" sz="1600">
              <a:solidFill>
                <a:srgbClr val="3B4E1F"/>
              </a:solidFill>
              <a:latin typeface="Candara"/>
              <a:ea typeface="Candara"/>
              <a:cs typeface="Candara"/>
              <a:sym typeface="Candara"/>
            </a:endParaRPr>
          </a:p>
        </p:txBody>
      </p:sp>
      <p:sp>
        <p:nvSpPr>
          <p:cNvPr id="338" name="Google Shape;338;g3ce9351f72f_0_230"/>
          <p:cNvSpPr txBox="1"/>
          <p:nvPr/>
        </p:nvSpPr>
        <p:spPr>
          <a:xfrm>
            <a:off x="3982757" y="289360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903,09</a:t>
            </a:r>
            <a:endParaRPr b="0" i="0" sz="1400" u="none" cap="none" strike="noStrike">
              <a:solidFill>
                <a:srgbClr val="000000"/>
              </a:solidFill>
              <a:latin typeface="Candara"/>
              <a:ea typeface="Candara"/>
              <a:cs typeface="Candara"/>
              <a:sym typeface="Candara"/>
            </a:endParaRPr>
          </a:p>
        </p:txBody>
      </p:sp>
      <p:sp>
        <p:nvSpPr>
          <p:cNvPr id="339" name="Google Shape;339;g3ce9351f72f_0_230"/>
          <p:cNvSpPr txBox="1"/>
          <p:nvPr/>
        </p:nvSpPr>
        <p:spPr>
          <a:xfrm>
            <a:off x="5874907" y="28798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113,08</a:t>
            </a:r>
            <a:endParaRPr b="0" i="0" sz="1400" u="none" cap="none" strike="noStrike">
              <a:solidFill>
                <a:srgbClr val="000000"/>
              </a:solidFill>
              <a:latin typeface="Candara"/>
              <a:ea typeface="Candara"/>
              <a:cs typeface="Candara"/>
              <a:sym typeface="Candara"/>
            </a:endParaRPr>
          </a:p>
        </p:txBody>
      </p:sp>
      <p:sp>
        <p:nvSpPr>
          <p:cNvPr id="340" name="Google Shape;340;g3ce9351f72f_0_230"/>
          <p:cNvSpPr txBox="1"/>
          <p:nvPr/>
        </p:nvSpPr>
        <p:spPr>
          <a:xfrm>
            <a:off x="7790839" y="28798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678,93*</a:t>
            </a:r>
            <a:endParaRPr b="0" i="0" sz="1400" u="none" cap="none" strike="noStrike">
              <a:solidFill>
                <a:srgbClr val="FF0000"/>
              </a:solidFill>
              <a:latin typeface="Candara"/>
              <a:ea typeface="Candara"/>
              <a:cs typeface="Candara"/>
              <a:sym typeface="Candara"/>
            </a:endParaRPr>
          </a:p>
        </p:txBody>
      </p:sp>
      <p:sp>
        <p:nvSpPr>
          <p:cNvPr id="341" name="Google Shape;341;g3ce9351f72f_0_230"/>
          <p:cNvSpPr txBox="1"/>
          <p:nvPr/>
        </p:nvSpPr>
        <p:spPr>
          <a:xfrm>
            <a:off x="8768589" y="28798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524,44*</a:t>
            </a:r>
            <a:endParaRPr b="0" i="0" sz="1400" u="none" cap="none" strike="noStrike">
              <a:solidFill>
                <a:srgbClr val="FF0000"/>
              </a:solidFill>
              <a:latin typeface="Candara"/>
              <a:ea typeface="Candara"/>
              <a:cs typeface="Candara"/>
              <a:sym typeface="Candara"/>
            </a:endParaRPr>
          </a:p>
        </p:txBody>
      </p:sp>
      <p:sp>
        <p:nvSpPr>
          <p:cNvPr id="342" name="Google Shape;342;g3ce9351f72f_0_230"/>
          <p:cNvSpPr txBox="1"/>
          <p:nvPr/>
        </p:nvSpPr>
        <p:spPr>
          <a:xfrm>
            <a:off x="9746339" y="2879804"/>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2.145,66</a:t>
            </a:r>
            <a:endParaRPr b="0" i="0" sz="1400" u="none" cap="none" strike="noStrike">
              <a:solidFill>
                <a:srgbClr val="000000"/>
              </a:solidFill>
              <a:latin typeface="Candara"/>
              <a:ea typeface="Candara"/>
              <a:cs typeface="Candara"/>
              <a:sym typeface="Candara"/>
            </a:endParaRPr>
          </a:p>
        </p:txBody>
      </p:sp>
      <p:sp>
        <p:nvSpPr>
          <p:cNvPr id="343" name="Google Shape;343;g3ce9351f72f_0_230"/>
          <p:cNvSpPr txBox="1"/>
          <p:nvPr/>
        </p:nvSpPr>
        <p:spPr>
          <a:xfrm>
            <a:off x="601675" y="2822078"/>
            <a:ext cx="3196500" cy="554100"/>
          </a:xfrm>
          <a:prstGeom prst="rect">
            <a:avLst/>
          </a:prstGeom>
          <a:noFill/>
          <a:ln>
            <a:noFill/>
          </a:ln>
        </p:spPr>
        <p:txBody>
          <a:bodyPr anchorCtr="0" anchor="t" bIns="91425" lIns="91425" spcFirstLastPara="1" rIns="91425" wrap="square" tIns="91425">
            <a:spAutoFit/>
          </a:bodyPr>
          <a:lstStyle/>
          <a:p>
            <a:pPr indent="0" lvl="0" marL="457200" marR="0" rtl="0" algn="ctr">
              <a:lnSpc>
                <a:spcPct val="100000"/>
              </a:lnSpc>
              <a:spcBef>
                <a:spcPts val="0"/>
              </a:spcBef>
              <a:spcAft>
                <a:spcPts val="0"/>
              </a:spcAft>
              <a:buNone/>
            </a:pPr>
            <a:r>
              <a:rPr b="1" lang="en-US" sz="1200">
                <a:solidFill>
                  <a:srgbClr val="274E13"/>
                </a:solidFill>
                <a:latin typeface="Candara"/>
                <a:ea typeface="Candara"/>
                <a:cs typeface="Candara"/>
                <a:sym typeface="Candara"/>
              </a:rPr>
              <a:t>Número de hectáreas en proceso de restauración ecológic</a:t>
            </a:r>
            <a:r>
              <a:rPr b="1" lang="en-US" sz="1200">
                <a:solidFill>
                  <a:srgbClr val="274E13"/>
                </a:solidFill>
                <a:latin typeface="Candara"/>
                <a:ea typeface="Candara"/>
                <a:cs typeface="Candara"/>
                <a:sym typeface="Candara"/>
              </a:rPr>
              <a:t>a</a:t>
            </a:r>
            <a:endParaRPr b="1" sz="1200">
              <a:solidFill>
                <a:srgbClr val="274E13"/>
              </a:solidFill>
              <a:latin typeface="Candara"/>
              <a:ea typeface="Candara"/>
              <a:cs typeface="Candara"/>
              <a:sym typeface="Candara"/>
            </a:endParaRPr>
          </a:p>
        </p:txBody>
      </p:sp>
      <p:sp>
        <p:nvSpPr>
          <p:cNvPr id="344" name="Google Shape;344;g3ce9351f72f_0_230"/>
          <p:cNvSpPr txBox="1"/>
          <p:nvPr/>
        </p:nvSpPr>
        <p:spPr>
          <a:xfrm>
            <a:off x="4938882" y="28798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903,09</a:t>
            </a:r>
            <a:endParaRPr b="1" i="0" sz="1400" u="none" cap="none" strike="noStrike">
              <a:solidFill>
                <a:srgbClr val="000000"/>
              </a:solidFill>
              <a:latin typeface="Candara"/>
              <a:ea typeface="Candara"/>
              <a:cs typeface="Candara"/>
              <a:sym typeface="Candara"/>
            </a:endParaRPr>
          </a:p>
        </p:txBody>
      </p:sp>
      <p:sp>
        <p:nvSpPr>
          <p:cNvPr id="345" name="Google Shape;345;g3ce9351f72f_0_230"/>
          <p:cNvSpPr txBox="1"/>
          <p:nvPr/>
        </p:nvSpPr>
        <p:spPr>
          <a:xfrm>
            <a:off x="6843882" y="28798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113,08*</a:t>
            </a:r>
            <a:endParaRPr b="1" i="0" sz="1400" u="none" cap="none" strike="noStrike">
              <a:solidFill>
                <a:srgbClr val="000000"/>
              </a:solidFill>
              <a:latin typeface="Candara"/>
              <a:ea typeface="Candara"/>
              <a:cs typeface="Candara"/>
              <a:sym typeface="Candara"/>
            </a:endParaRPr>
          </a:p>
        </p:txBody>
      </p:sp>
      <p:sp>
        <p:nvSpPr>
          <p:cNvPr id="346" name="Google Shape;346;g3ce9351f72f_0_230"/>
          <p:cNvSpPr txBox="1"/>
          <p:nvPr/>
        </p:nvSpPr>
        <p:spPr>
          <a:xfrm>
            <a:off x="11140482" y="28798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1.116,17</a:t>
            </a:r>
            <a:endParaRPr b="1" sz="1600">
              <a:solidFill>
                <a:srgbClr val="3B4E1F"/>
              </a:solidFill>
              <a:latin typeface="Candara"/>
              <a:ea typeface="Candara"/>
              <a:cs typeface="Candara"/>
              <a:sym typeface="Candara"/>
            </a:endParaRPr>
          </a:p>
        </p:txBody>
      </p:sp>
      <p:sp>
        <p:nvSpPr>
          <p:cNvPr id="347" name="Google Shape;347;g3ce9351f72f_0_230"/>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059">
                <a:solidFill>
                  <a:schemeClr val="dk1"/>
                </a:solidFill>
                <a:latin typeface="Raleway"/>
                <a:ea typeface="Raleway"/>
                <a:cs typeface="Raleway"/>
                <a:sym typeface="Raleway"/>
              </a:rPr>
              <a:t>Subdirección de Biodiversidad</a:t>
            </a:r>
            <a:endParaRPr b="0" i="0" sz="1006" u="none" cap="none" strike="noStrike">
              <a:solidFill>
                <a:srgbClr val="FFFFFF"/>
              </a:solidFill>
              <a:latin typeface="Arial"/>
              <a:ea typeface="Arial"/>
              <a:cs typeface="Arial"/>
              <a:sym typeface="Arial"/>
            </a:endParaRPr>
          </a:p>
        </p:txBody>
      </p:sp>
      <p:sp>
        <p:nvSpPr>
          <p:cNvPr id="348" name="Google Shape;348;g3ce9351f72f_0_230"/>
          <p:cNvSpPr txBox="1"/>
          <p:nvPr/>
        </p:nvSpPr>
        <p:spPr>
          <a:xfrm>
            <a:off x="337169" y="1463800"/>
            <a:ext cx="11679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t>
            </a:r>
            <a:r>
              <a:rPr b="1" lang="en-US" sz="1800">
                <a:solidFill>
                  <a:srgbClr val="009200"/>
                </a:solidFill>
                <a:latin typeface="Raleway"/>
                <a:ea typeface="Raleway"/>
                <a:cs typeface="Raleway"/>
                <a:sym typeface="Raleway"/>
              </a:rPr>
              <a:t>Restauración ecológica de 2.145 </a:t>
            </a:r>
            <a:r>
              <a:rPr b="1" lang="en-US" sz="1800">
                <a:solidFill>
                  <a:srgbClr val="009200"/>
                </a:solidFill>
                <a:latin typeface="Raleway"/>
                <a:ea typeface="Raleway"/>
                <a:cs typeface="Raleway"/>
                <a:sym typeface="Raleway"/>
                <a:extLst>
                  <a:ext uri="http://customooxmlschemas.google.com/">
                    <go:slidesCustomData xmlns:go="http://customooxmlschemas.google.com/" textRoundtripDataId="2"/>
                  </a:ext>
                </a:extLst>
              </a:rPr>
              <a:t>hectáreas</a:t>
            </a:r>
            <a:r>
              <a:rPr b="1" lang="en-US" sz="1800">
                <a:solidFill>
                  <a:srgbClr val="009200"/>
                </a:solidFill>
                <a:latin typeface="Raleway"/>
                <a:ea typeface="Raleway"/>
                <a:cs typeface="Raleway"/>
                <a:sym typeface="Raleway"/>
              </a:rPr>
              <a:t> en Cerros Orientales y áreas de importancia ambiental.</a:t>
            </a:r>
            <a:r>
              <a:rPr b="1" lang="en-US" sz="1800">
                <a:solidFill>
                  <a:srgbClr val="009200"/>
                </a:solidFill>
                <a:latin typeface="Raleway"/>
                <a:ea typeface="Raleway"/>
                <a:cs typeface="Raleway"/>
                <a:sym typeface="Raleway"/>
              </a:rPr>
              <a:t> </a:t>
            </a:r>
            <a:endParaRPr b="1" i="0" sz="1800" u="none" cap="none" strike="noStrike">
              <a:solidFill>
                <a:srgbClr val="000000"/>
              </a:solidFill>
            </a:endParaRPr>
          </a:p>
        </p:txBody>
      </p:sp>
      <p:grpSp>
        <p:nvGrpSpPr>
          <p:cNvPr id="349" name="Google Shape;349;g3ce9351f72f_0_230"/>
          <p:cNvGrpSpPr/>
          <p:nvPr/>
        </p:nvGrpSpPr>
        <p:grpSpPr>
          <a:xfrm>
            <a:off x="8590868" y="273587"/>
            <a:ext cx="413800" cy="416836"/>
            <a:chOff x="4096109" y="2260088"/>
            <a:chExt cx="682500" cy="698100"/>
          </a:xfrm>
        </p:grpSpPr>
        <p:sp>
          <p:nvSpPr>
            <p:cNvPr id="350" name="Google Shape;350;g3ce9351f72f_0_230"/>
            <p:cNvSpPr/>
            <p:nvPr/>
          </p:nvSpPr>
          <p:spPr>
            <a:xfrm>
              <a:off x="4096109" y="2260088"/>
              <a:ext cx="682500" cy="698100"/>
            </a:xfrm>
            <a:prstGeom prst="ellipse">
              <a:avLst/>
            </a:prstGeom>
            <a:solidFill>
              <a:srgbClr val="C4721F"/>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351" name="Google Shape;351;g3ce9351f72f_0_230"/>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352" name="Google Shape;352;g3ce9351f72f_0_230"/>
          <p:cNvGrpSpPr/>
          <p:nvPr/>
        </p:nvGrpSpPr>
        <p:grpSpPr>
          <a:xfrm>
            <a:off x="8100019" y="259342"/>
            <a:ext cx="413763" cy="405734"/>
            <a:chOff x="1253233" y="892444"/>
            <a:chExt cx="613800" cy="635748"/>
          </a:xfrm>
        </p:grpSpPr>
        <p:sp>
          <p:nvSpPr>
            <p:cNvPr id="353" name="Google Shape;353;g3ce9351f72f_0_230"/>
            <p:cNvSpPr/>
            <p:nvPr/>
          </p:nvSpPr>
          <p:spPr>
            <a:xfrm>
              <a:off x="1253233" y="892444"/>
              <a:ext cx="613800" cy="627900"/>
            </a:xfrm>
            <a:prstGeom prst="ellipse">
              <a:avLst/>
            </a:prstGeom>
            <a:solidFill>
              <a:srgbClr val="8DBC22"/>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354" name="Google Shape;354;g3ce9351f72f_0_230" title="robin_1230953 (2).png"/>
            <p:cNvPicPr preferRelativeResize="0"/>
            <p:nvPr/>
          </p:nvPicPr>
          <p:blipFill rotWithShape="1">
            <a:blip r:embed="rId4">
              <a:alphaModFix/>
            </a:blip>
            <a:srcRect b="0" l="0" r="0" t="0"/>
            <a:stretch/>
          </p:blipFill>
          <p:spPr>
            <a:xfrm>
              <a:off x="1286292" y="1004992"/>
              <a:ext cx="523150" cy="523200"/>
            </a:xfrm>
            <a:prstGeom prst="rect">
              <a:avLst/>
            </a:prstGeom>
            <a:noFill/>
            <a:ln>
              <a:noFill/>
            </a:ln>
          </p:spPr>
        </p:pic>
      </p:grpSp>
      <p:sp>
        <p:nvSpPr>
          <p:cNvPr id="355" name="Google Shape;355;g3ce9351f72f_0_230"/>
          <p:cNvSpPr txBox="1"/>
          <p:nvPr/>
        </p:nvSpPr>
        <p:spPr>
          <a:xfrm rot="-5400000">
            <a:off x="-405300" y="4986965"/>
            <a:ext cx="1578300" cy="400200"/>
          </a:xfrm>
          <a:prstGeom prst="rect">
            <a:avLst/>
          </a:prstGeom>
          <a:solidFill>
            <a:srgbClr val="92D050"/>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Siembras</a:t>
            </a:r>
            <a:r>
              <a:rPr b="1" i="0" lang="en-US" sz="1300" cap="none" strike="noStrike">
                <a:solidFill>
                  <a:srgbClr val="3B4E1F"/>
                </a:solidFill>
                <a:latin typeface="Candara"/>
                <a:ea typeface="Candara"/>
                <a:cs typeface="Candara"/>
                <a:sym typeface="Candara"/>
              </a:rPr>
              <a:t> </a:t>
            </a:r>
            <a:r>
              <a:rPr b="1" lang="en-US">
                <a:solidFill>
                  <a:srgbClr val="3B4E1F"/>
                </a:solidFill>
                <a:latin typeface="Candara"/>
                <a:ea typeface="Candara"/>
                <a:cs typeface="Candara"/>
                <a:sym typeface="Candara"/>
              </a:rPr>
              <a:t>nuevas</a:t>
            </a:r>
            <a:r>
              <a:rPr b="1" i="0" lang="en-US" sz="1300" cap="none" strike="noStrike">
                <a:solidFill>
                  <a:srgbClr val="3B4E1F"/>
                </a:solidFill>
                <a:latin typeface="Candara"/>
                <a:ea typeface="Candara"/>
                <a:cs typeface="Candara"/>
                <a:sym typeface="Candara"/>
              </a:rPr>
              <a:t> </a:t>
            </a:r>
            <a:endParaRPr b="1" i="0" sz="1300" cap="none" strike="noStrike">
              <a:solidFill>
                <a:srgbClr val="000000"/>
              </a:solidFill>
              <a:latin typeface="Candara"/>
              <a:ea typeface="Candara"/>
              <a:cs typeface="Candara"/>
              <a:sym typeface="Candara"/>
            </a:endParaRPr>
          </a:p>
        </p:txBody>
      </p:sp>
      <p:sp>
        <p:nvSpPr>
          <p:cNvPr id="356" name="Google Shape;356;g3ce9351f72f_0_230"/>
          <p:cNvSpPr txBox="1"/>
          <p:nvPr/>
        </p:nvSpPr>
        <p:spPr>
          <a:xfrm>
            <a:off x="3991770" y="496230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0,32</a:t>
            </a:r>
            <a:endParaRPr b="0" i="0" sz="1400" u="none" cap="none" strike="noStrike">
              <a:solidFill>
                <a:srgbClr val="000000"/>
              </a:solidFill>
              <a:latin typeface="Candara"/>
              <a:ea typeface="Candara"/>
              <a:cs typeface="Candara"/>
              <a:sym typeface="Candara"/>
            </a:endParaRPr>
          </a:p>
        </p:txBody>
      </p:sp>
      <p:sp>
        <p:nvSpPr>
          <p:cNvPr id="357" name="Google Shape;357;g3ce9351f72f_0_230"/>
          <p:cNvSpPr txBox="1"/>
          <p:nvPr/>
        </p:nvSpPr>
        <p:spPr>
          <a:xfrm>
            <a:off x="5883919" y="4948504"/>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1,4</a:t>
            </a:r>
            <a:endParaRPr b="0" i="0" sz="1400" u="none" cap="none" strike="noStrike">
              <a:solidFill>
                <a:srgbClr val="000000"/>
              </a:solidFill>
              <a:latin typeface="Candara"/>
              <a:ea typeface="Candara"/>
              <a:cs typeface="Candara"/>
              <a:sym typeface="Candara"/>
            </a:endParaRPr>
          </a:p>
        </p:txBody>
      </p:sp>
      <p:sp>
        <p:nvSpPr>
          <p:cNvPr id="358" name="Google Shape;358;g3ce9351f72f_0_230"/>
          <p:cNvSpPr txBox="1"/>
          <p:nvPr/>
        </p:nvSpPr>
        <p:spPr>
          <a:xfrm>
            <a:off x="7799852" y="4967554"/>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highlight>
                  <a:schemeClr val="lt1"/>
                </a:highlight>
                <a:latin typeface="Candara"/>
                <a:ea typeface="Candara"/>
                <a:cs typeface="Candara"/>
                <a:sym typeface="Candara"/>
              </a:rPr>
              <a:t>6</a:t>
            </a:r>
            <a:endParaRPr b="0" i="0" sz="1400" u="none" cap="none" strike="noStrike">
              <a:solidFill>
                <a:schemeClr val="dk1"/>
              </a:solidFill>
              <a:highlight>
                <a:schemeClr val="lt1"/>
              </a:highlight>
              <a:latin typeface="Candara"/>
              <a:ea typeface="Candara"/>
              <a:cs typeface="Candara"/>
              <a:sym typeface="Candara"/>
            </a:endParaRPr>
          </a:p>
        </p:txBody>
      </p:sp>
      <p:sp>
        <p:nvSpPr>
          <p:cNvPr id="359" name="Google Shape;359;g3ce9351f72f_0_230"/>
          <p:cNvSpPr txBox="1"/>
          <p:nvPr/>
        </p:nvSpPr>
        <p:spPr>
          <a:xfrm>
            <a:off x="8777602" y="4986604"/>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highlight>
                  <a:schemeClr val="lt1"/>
                </a:highlight>
                <a:latin typeface="Candara"/>
                <a:ea typeface="Candara"/>
                <a:cs typeface="Candara"/>
                <a:sym typeface="Candara"/>
              </a:rPr>
              <a:t>6</a:t>
            </a:r>
            <a:endParaRPr>
              <a:solidFill>
                <a:schemeClr val="dk1"/>
              </a:solidFill>
              <a:highlight>
                <a:schemeClr val="lt1"/>
              </a:highlight>
              <a:latin typeface="Candara"/>
              <a:ea typeface="Candara"/>
              <a:cs typeface="Candara"/>
              <a:sym typeface="Candara"/>
            </a:endParaRPr>
          </a:p>
        </p:txBody>
      </p:sp>
      <p:sp>
        <p:nvSpPr>
          <p:cNvPr id="360" name="Google Shape;360;g3ce9351f72f_0_230"/>
          <p:cNvSpPr txBox="1"/>
          <p:nvPr/>
        </p:nvSpPr>
        <p:spPr>
          <a:xfrm>
            <a:off x="9755352" y="4934897"/>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13,72</a:t>
            </a:r>
            <a:endParaRPr b="0" i="0" sz="1400" u="none" cap="none" strike="noStrike">
              <a:solidFill>
                <a:schemeClr val="dk1"/>
              </a:solidFill>
              <a:latin typeface="Candara"/>
              <a:ea typeface="Candara"/>
              <a:cs typeface="Candara"/>
              <a:sym typeface="Candara"/>
            </a:endParaRPr>
          </a:p>
        </p:txBody>
      </p:sp>
      <p:sp>
        <p:nvSpPr>
          <p:cNvPr id="361" name="Google Shape;361;g3ce9351f72f_0_230"/>
          <p:cNvSpPr txBox="1"/>
          <p:nvPr/>
        </p:nvSpPr>
        <p:spPr>
          <a:xfrm>
            <a:off x="522141" y="4856256"/>
            <a:ext cx="3285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DBC22"/>
                </a:solidFill>
                <a:latin typeface="Candara"/>
                <a:ea typeface="Candara"/>
                <a:cs typeface="Candara"/>
                <a:sym typeface="Candara"/>
              </a:rPr>
              <a:t>Número de hectáreas de siembra nueva en Reservas </a:t>
            </a:r>
            <a:r>
              <a:rPr lang="en-US" sz="1200">
                <a:solidFill>
                  <a:srgbClr val="8DBC22"/>
                </a:solidFill>
                <a:latin typeface="Candara"/>
                <a:ea typeface="Candara"/>
                <a:cs typeface="Candara"/>
                <a:sym typeface="Candara"/>
              </a:rPr>
              <a:t>Distritales</a:t>
            </a:r>
            <a:r>
              <a:rPr lang="en-US" sz="1200">
                <a:solidFill>
                  <a:srgbClr val="8DBC22"/>
                </a:solidFill>
                <a:latin typeface="Candara"/>
                <a:ea typeface="Candara"/>
                <a:cs typeface="Candara"/>
                <a:sym typeface="Candara"/>
              </a:rPr>
              <a:t> de Humedal</a:t>
            </a:r>
            <a:endParaRPr i="0" sz="1200" u="none" cap="none" strike="noStrike">
              <a:solidFill>
                <a:srgbClr val="8DBC22"/>
              </a:solidFill>
              <a:latin typeface="Candara"/>
              <a:ea typeface="Candara"/>
              <a:cs typeface="Candara"/>
              <a:sym typeface="Candara"/>
            </a:endParaRPr>
          </a:p>
        </p:txBody>
      </p:sp>
      <p:sp>
        <p:nvSpPr>
          <p:cNvPr id="362" name="Google Shape;362;g3ce9351f72f_0_230"/>
          <p:cNvSpPr txBox="1"/>
          <p:nvPr/>
        </p:nvSpPr>
        <p:spPr>
          <a:xfrm>
            <a:off x="4947895" y="49485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0,32</a:t>
            </a:r>
            <a:endParaRPr b="1" i="0" sz="1400" u="none" cap="none" strike="noStrike">
              <a:solidFill>
                <a:srgbClr val="000000"/>
              </a:solidFill>
              <a:latin typeface="Candara"/>
              <a:ea typeface="Candara"/>
              <a:cs typeface="Candara"/>
              <a:sym typeface="Candara"/>
            </a:endParaRPr>
          </a:p>
        </p:txBody>
      </p:sp>
      <p:sp>
        <p:nvSpPr>
          <p:cNvPr id="363" name="Google Shape;363;g3ce9351f72f_0_230"/>
          <p:cNvSpPr txBox="1"/>
          <p:nvPr/>
        </p:nvSpPr>
        <p:spPr>
          <a:xfrm>
            <a:off x="6852895" y="49485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1,4</a:t>
            </a:r>
            <a:endParaRPr b="1" sz="1600">
              <a:solidFill>
                <a:srgbClr val="3B4E1F"/>
              </a:solidFill>
              <a:latin typeface="Candara"/>
              <a:ea typeface="Candara"/>
              <a:cs typeface="Candara"/>
              <a:sym typeface="Candara"/>
            </a:endParaRPr>
          </a:p>
        </p:txBody>
      </p:sp>
      <p:sp>
        <p:nvSpPr>
          <p:cNvPr id="364" name="Google Shape;364;g3ce9351f72f_0_230"/>
          <p:cNvSpPr txBox="1"/>
          <p:nvPr/>
        </p:nvSpPr>
        <p:spPr>
          <a:xfrm>
            <a:off x="11149495" y="49485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1,72</a:t>
            </a:r>
            <a:endParaRPr b="1" sz="1600">
              <a:solidFill>
                <a:srgbClr val="3B4E1F"/>
              </a:solidFill>
              <a:latin typeface="Candara"/>
              <a:ea typeface="Candara"/>
              <a:cs typeface="Candara"/>
              <a:sym typeface="Candara"/>
            </a:endParaRPr>
          </a:p>
        </p:txBody>
      </p:sp>
      <p:sp>
        <p:nvSpPr>
          <p:cNvPr id="365" name="Google Shape;365;g3ce9351f72f_0_230"/>
          <p:cNvSpPr txBox="1"/>
          <p:nvPr/>
        </p:nvSpPr>
        <p:spPr>
          <a:xfrm>
            <a:off x="3991770" y="557190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7,16</a:t>
            </a:r>
            <a:endParaRPr b="0" i="0" sz="1400" u="none" cap="none" strike="noStrike">
              <a:solidFill>
                <a:srgbClr val="000000"/>
              </a:solidFill>
              <a:latin typeface="Candara"/>
              <a:ea typeface="Candara"/>
              <a:cs typeface="Candara"/>
              <a:sym typeface="Candara"/>
            </a:endParaRPr>
          </a:p>
        </p:txBody>
      </p:sp>
      <p:sp>
        <p:nvSpPr>
          <p:cNvPr id="366" name="Google Shape;366;g3ce9351f72f_0_230"/>
          <p:cNvSpPr txBox="1"/>
          <p:nvPr/>
        </p:nvSpPr>
        <p:spPr>
          <a:xfrm>
            <a:off x="5883919" y="55581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0,20</a:t>
            </a:r>
            <a:endParaRPr b="0" i="0" sz="1400" u="none" cap="none" strike="noStrike">
              <a:solidFill>
                <a:srgbClr val="000000"/>
              </a:solidFill>
              <a:latin typeface="Candara"/>
              <a:ea typeface="Candara"/>
              <a:cs typeface="Candara"/>
              <a:sym typeface="Candara"/>
            </a:endParaRPr>
          </a:p>
        </p:txBody>
      </p:sp>
      <p:sp>
        <p:nvSpPr>
          <p:cNvPr id="367" name="Google Shape;367;g3ce9351f72f_0_230"/>
          <p:cNvSpPr txBox="1"/>
          <p:nvPr/>
        </p:nvSpPr>
        <p:spPr>
          <a:xfrm>
            <a:off x="7799852" y="55581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25,44</a:t>
            </a:r>
            <a:endParaRPr b="0" i="0" sz="1400" u="none" cap="none" strike="noStrike">
              <a:solidFill>
                <a:srgbClr val="000000"/>
              </a:solidFill>
              <a:latin typeface="Candara"/>
              <a:ea typeface="Candara"/>
              <a:cs typeface="Candara"/>
              <a:sym typeface="Candara"/>
            </a:endParaRPr>
          </a:p>
        </p:txBody>
      </p:sp>
      <p:sp>
        <p:nvSpPr>
          <p:cNvPr id="368" name="Google Shape;368;g3ce9351f72f_0_230"/>
          <p:cNvSpPr txBox="1"/>
          <p:nvPr/>
        </p:nvSpPr>
        <p:spPr>
          <a:xfrm>
            <a:off x="8777602" y="55581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14,05</a:t>
            </a:r>
            <a:endParaRPr b="0" i="0" sz="1400" u="none" cap="none" strike="noStrike">
              <a:solidFill>
                <a:srgbClr val="000000"/>
              </a:solidFill>
              <a:latin typeface="Candara"/>
              <a:ea typeface="Candara"/>
              <a:cs typeface="Candara"/>
              <a:sym typeface="Candara"/>
            </a:endParaRPr>
          </a:p>
        </p:txBody>
      </p:sp>
      <p:sp>
        <p:nvSpPr>
          <p:cNvPr id="369" name="Google Shape;369;g3ce9351f72f_0_230"/>
          <p:cNvSpPr txBox="1"/>
          <p:nvPr/>
        </p:nvSpPr>
        <p:spPr>
          <a:xfrm>
            <a:off x="9755352" y="5558104"/>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46,85</a:t>
            </a:r>
            <a:endParaRPr b="0" i="0" sz="1400" u="none" cap="none" strike="noStrike">
              <a:solidFill>
                <a:schemeClr val="dk1"/>
              </a:solidFill>
              <a:latin typeface="Candara"/>
              <a:ea typeface="Candara"/>
              <a:cs typeface="Candara"/>
              <a:sym typeface="Candara"/>
            </a:endParaRPr>
          </a:p>
        </p:txBody>
      </p:sp>
      <p:sp>
        <p:nvSpPr>
          <p:cNvPr id="370" name="Google Shape;370;g3ce9351f72f_0_230"/>
          <p:cNvSpPr txBox="1"/>
          <p:nvPr/>
        </p:nvSpPr>
        <p:spPr>
          <a:xfrm>
            <a:off x="522141" y="5465854"/>
            <a:ext cx="3285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DBC22"/>
                </a:solidFill>
                <a:latin typeface="Candara"/>
                <a:ea typeface="Candara"/>
                <a:cs typeface="Candara"/>
                <a:sym typeface="Candara"/>
              </a:rPr>
              <a:t>Número de hectáreas de siembra nueva en </a:t>
            </a:r>
            <a:r>
              <a:rPr lang="en-US" sz="1200">
                <a:solidFill>
                  <a:srgbClr val="8DBC22"/>
                </a:solidFill>
                <a:latin typeface="Candara"/>
                <a:ea typeface="Candara"/>
                <a:cs typeface="Candara"/>
                <a:sym typeface="Candara"/>
              </a:rPr>
              <a:t>Parques Distritales Ecológicos de Montaña</a:t>
            </a:r>
            <a:endParaRPr i="0" sz="1200" u="none" cap="none" strike="noStrike">
              <a:solidFill>
                <a:srgbClr val="8DBC22"/>
              </a:solidFill>
              <a:latin typeface="Candara"/>
              <a:ea typeface="Candara"/>
              <a:cs typeface="Candara"/>
              <a:sym typeface="Candara"/>
            </a:endParaRPr>
          </a:p>
        </p:txBody>
      </p:sp>
      <p:sp>
        <p:nvSpPr>
          <p:cNvPr id="371" name="Google Shape;371;g3ce9351f72f_0_230"/>
          <p:cNvSpPr txBox="1"/>
          <p:nvPr/>
        </p:nvSpPr>
        <p:spPr>
          <a:xfrm>
            <a:off x="4947895" y="55581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7,16</a:t>
            </a:r>
            <a:endParaRPr b="1" i="0" sz="1400" u="none" cap="none" strike="noStrike">
              <a:solidFill>
                <a:srgbClr val="000000"/>
              </a:solidFill>
              <a:latin typeface="Candara"/>
              <a:ea typeface="Candara"/>
              <a:cs typeface="Candara"/>
              <a:sym typeface="Candara"/>
            </a:endParaRPr>
          </a:p>
        </p:txBody>
      </p:sp>
      <p:sp>
        <p:nvSpPr>
          <p:cNvPr id="372" name="Google Shape;372;g3ce9351f72f_0_230"/>
          <p:cNvSpPr txBox="1"/>
          <p:nvPr/>
        </p:nvSpPr>
        <p:spPr>
          <a:xfrm>
            <a:off x="6852895" y="55581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0,20</a:t>
            </a:r>
            <a:endParaRPr b="1" sz="1600">
              <a:solidFill>
                <a:srgbClr val="3B4E1F"/>
              </a:solidFill>
              <a:latin typeface="Candara"/>
              <a:ea typeface="Candara"/>
              <a:cs typeface="Candara"/>
              <a:sym typeface="Candara"/>
            </a:endParaRPr>
          </a:p>
        </p:txBody>
      </p:sp>
      <p:sp>
        <p:nvSpPr>
          <p:cNvPr id="373" name="Google Shape;373;g3ce9351f72f_0_230"/>
          <p:cNvSpPr txBox="1"/>
          <p:nvPr/>
        </p:nvSpPr>
        <p:spPr>
          <a:xfrm>
            <a:off x="11149495" y="55581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7,36</a:t>
            </a:r>
            <a:endParaRPr b="1" i="0" sz="1400" u="none" cap="none" strike="noStrike">
              <a:solidFill>
                <a:srgbClr val="000000"/>
              </a:solidFill>
              <a:latin typeface="Candara"/>
              <a:ea typeface="Candara"/>
              <a:cs typeface="Candara"/>
              <a:sym typeface="Candara"/>
            </a:endParaRPr>
          </a:p>
        </p:txBody>
      </p:sp>
      <p:sp>
        <p:nvSpPr>
          <p:cNvPr id="374" name="Google Shape;374;g3ce9351f72f_0_230"/>
          <p:cNvSpPr txBox="1"/>
          <p:nvPr/>
        </p:nvSpPr>
        <p:spPr>
          <a:xfrm>
            <a:off x="3991770" y="618150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2,04</a:t>
            </a:r>
            <a:endParaRPr b="0" i="0" sz="1400" u="none" cap="none" strike="noStrike">
              <a:solidFill>
                <a:srgbClr val="000000"/>
              </a:solidFill>
              <a:latin typeface="Candara"/>
              <a:ea typeface="Candara"/>
              <a:cs typeface="Candara"/>
              <a:sym typeface="Candara"/>
            </a:endParaRPr>
          </a:p>
        </p:txBody>
      </p:sp>
      <p:sp>
        <p:nvSpPr>
          <p:cNvPr id="375" name="Google Shape;375;g3ce9351f72f_0_230"/>
          <p:cNvSpPr txBox="1"/>
          <p:nvPr/>
        </p:nvSpPr>
        <p:spPr>
          <a:xfrm>
            <a:off x="5883919" y="61677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4,05</a:t>
            </a:r>
            <a:endParaRPr b="0" i="0" sz="1400" u="none" cap="none" strike="noStrike">
              <a:solidFill>
                <a:srgbClr val="000000"/>
              </a:solidFill>
              <a:latin typeface="Candara"/>
              <a:ea typeface="Candara"/>
              <a:cs typeface="Candara"/>
              <a:sym typeface="Candara"/>
            </a:endParaRPr>
          </a:p>
        </p:txBody>
      </p:sp>
      <p:sp>
        <p:nvSpPr>
          <p:cNvPr id="376" name="Google Shape;376;g3ce9351f72f_0_230"/>
          <p:cNvSpPr txBox="1"/>
          <p:nvPr/>
        </p:nvSpPr>
        <p:spPr>
          <a:xfrm>
            <a:off x="7799852" y="61677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9,64</a:t>
            </a:r>
            <a:endParaRPr b="0" i="0" sz="1400" u="none" cap="none" strike="noStrike">
              <a:solidFill>
                <a:srgbClr val="000000"/>
              </a:solidFill>
              <a:latin typeface="Candara"/>
              <a:ea typeface="Candara"/>
              <a:cs typeface="Candara"/>
              <a:sym typeface="Candara"/>
            </a:endParaRPr>
          </a:p>
        </p:txBody>
      </p:sp>
      <p:sp>
        <p:nvSpPr>
          <p:cNvPr id="377" name="Google Shape;377;g3ce9351f72f_0_230"/>
          <p:cNvSpPr txBox="1"/>
          <p:nvPr/>
        </p:nvSpPr>
        <p:spPr>
          <a:xfrm>
            <a:off x="8777602" y="61677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378" name="Google Shape;378;g3ce9351f72f_0_230"/>
          <p:cNvSpPr txBox="1"/>
          <p:nvPr/>
        </p:nvSpPr>
        <p:spPr>
          <a:xfrm>
            <a:off x="9755352" y="6167704"/>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15,73</a:t>
            </a:r>
            <a:endParaRPr b="0" i="0" sz="1400" u="none" cap="none" strike="noStrike">
              <a:solidFill>
                <a:schemeClr val="dk1"/>
              </a:solidFill>
              <a:latin typeface="Candara"/>
              <a:ea typeface="Candara"/>
              <a:cs typeface="Candara"/>
              <a:sym typeface="Candara"/>
            </a:endParaRPr>
          </a:p>
        </p:txBody>
      </p:sp>
      <p:sp>
        <p:nvSpPr>
          <p:cNvPr id="379" name="Google Shape;379;g3ce9351f72f_0_230"/>
          <p:cNvSpPr txBox="1"/>
          <p:nvPr/>
        </p:nvSpPr>
        <p:spPr>
          <a:xfrm>
            <a:off x="522141" y="6075452"/>
            <a:ext cx="3285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DBC22"/>
                </a:solidFill>
                <a:latin typeface="Candara"/>
                <a:ea typeface="Candara"/>
                <a:cs typeface="Candara"/>
                <a:sym typeface="Candara"/>
              </a:rPr>
              <a:t>Número de hectáreas de siembra nueva en la </a:t>
            </a:r>
            <a:r>
              <a:rPr lang="en-US" sz="1200">
                <a:solidFill>
                  <a:srgbClr val="8DBC22"/>
                </a:solidFill>
                <a:latin typeface="Candara"/>
                <a:ea typeface="Candara"/>
                <a:cs typeface="Candara"/>
                <a:sym typeface="Candara"/>
              </a:rPr>
              <a:t>Reserva Forestal Thomas van der Hammen</a:t>
            </a:r>
            <a:endParaRPr i="0" sz="1200" u="none" cap="none" strike="noStrike">
              <a:solidFill>
                <a:srgbClr val="8DBC22"/>
              </a:solidFill>
              <a:latin typeface="Candara"/>
              <a:ea typeface="Candara"/>
              <a:cs typeface="Candara"/>
              <a:sym typeface="Candara"/>
            </a:endParaRPr>
          </a:p>
        </p:txBody>
      </p:sp>
      <p:sp>
        <p:nvSpPr>
          <p:cNvPr id="380" name="Google Shape;380;g3ce9351f72f_0_230"/>
          <p:cNvSpPr txBox="1"/>
          <p:nvPr/>
        </p:nvSpPr>
        <p:spPr>
          <a:xfrm>
            <a:off x="4947895" y="61677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2,04</a:t>
            </a:r>
            <a:endParaRPr b="1" i="0" sz="1400" u="none" cap="none" strike="noStrike">
              <a:solidFill>
                <a:srgbClr val="000000"/>
              </a:solidFill>
              <a:latin typeface="Candara"/>
              <a:ea typeface="Candara"/>
              <a:cs typeface="Candara"/>
              <a:sym typeface="Candara"/>
            </a:endParaRPr>
          </a:p>
        </p:txBody>
      </p:sp>
      <p:sp>
        <p:nvSpPr>
          <p:cNvPr id="381" name="Google Shape;381;g3ce9351f72f_0_230"/>
          <p:cNvSpPr txBox="1"/>
          <p:nvPr/>
        </p:nvSpPr>
        <p:spPr>
          <a:xfrm>
            <a:off x="6852895" y="61677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4,05</a:t>
            </a:r>
            <a:endParaRPr b="1" i="0" sz="1400" u="none" cap="none" strike="noStrike">
              <a:solidFill>
                <a:srgbClr val="000000"/>
              </a:solidFill>
              <a:latin typeface="Candara"/>
              <a:ea typeface="Candara"/>
              <a:cs typeface="Candara"/>
              <a:sym typeface="Candara"/>
            </a:endParaRPr>
          </a:p>
        </p:txBody>
      </p:sp>
      <p:sp>
        <p:nvSpPr>
          <p:cNvPr id="382" name="Google Shape;382;g3ce9351f72f_0_230"/>
          <p:cNvSpPr txBox="1"/>
          <p:nvPr/>
        </p:nvSpPr>
        <p:spPr>
          <a:xfrm>
            <a:off x="11149495" y="61677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6,09</a:t>
            </a:r>
            <a:endParaRPr b="1" sz="1600">
              <a:solidFill>
                <a:srgbClr val="3B4E1F"/>
              </a:solidFill>
              <a:latin typeface="Candara"/>
              <a:ea typeface="Candara"/>
              <a:cs typeface="Candara"/>
              <a:sym typeface="Candara"/>
            </a:endParaRPr>
          </a:p>
        </p:txBody>
      </p:sp>
      <p:sp>
        <p:nvSpPr>
          <p:cNvPr id="383" name="Google Shape;383;g3ce9351f72f_0_230"/>
          <p:cNvSpPr txBox="1"/>
          <p:nvPr/>
        </p:nvSpPr>
        <p:spPr>
          <a:xfrm>
            <a:off x="6809950" y="3423141"/>
            <a:ext cx="52374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lang="en-US" sz="1000">
                <a:solidFill>
                  <a:srgbClr val="274E13"/>
                </a:solidFill>
                <a:latin typeface="Candara"/>
                <a:ea typeface="Candara"/>
                <a:cs typeface="Candara"/>
                <a:sym typeface="Candara"/>
              </a:rPr>
              <a:t>*Mantenimiento 2025: 116,80 ha de 691,03 ha. Proyección 2026 y 2027: 600 ha para cada año.</a:t>
            </a:r>
            <a:endParaRPr sz="1000">
              <a:solidFill>
                <a:srgbClr val="274E13"/>
              </a:solidFill>
              <a:latin typeface="Candara"/>
              <a:ea typeface="Candara"/>
              <a:cs typeface="Candara"/>
              <a:sym typeface="Candara"/>
            </a:endParaRPr>
          </a:p>
        </p:txBody>
      </p:sp>
      <p:sp>
        <p:nvSpPr>
          <p:cNvPr id="384" name="Google Shape;384;g3ce9351f72f_0_230"/>
          <p:cNvSpPr txBox="1"/>
          <p:nvPr/>
        </p:nvSpPr>
        <p:spPr>
          <a:xfrm>
            <a:off x="413369" y="9431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gestión de la Estructura Ecológica Principal</a:t>
            </a:r>
            <a:endParaRPr b="1" sz="2000">
              <a:solidFill>
                <a:schemeClr val="dk1"/>
              </a:solidFill>
              <a:latin typeface="Raleway"/>
              <a:ea typeface="Raleway"/>
              <a:cs typeface="Raleway"/>
              <a:sym typeface="Raleway"/>
            </a:endParaRPr>
          </a:p>
        </p:txBody>
      </p:sp>
      <p:sp>
        <p:nvSpPr>
          <p:cNvPr id="385" name="Google Shape;385;g3ce9351f72f_0_230"/>
          <p:cNvSpPr/>
          <p:nvPr/>
        </p:nvSpPr>
        <p:spPr>
          <a:xfrm>
            <a:off x="337164" y="391393"/>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Suelo y biodiversidad</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g3ce9351f72f_0_385"/>
          <p:cNvSpPr txBox="1"/>
          <p:nvPr/>
        </p:nvSpPr>
        <p:spPr>
          <a:xfrm>
            <a:off x="504825" y="2255375"/>
            <a:ext cx="32934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391" name="Google Shape;391;g3ce9351f72f_0_385"/>
          <p:cNvSpPr txBox="1"/>
          <p:nvPr/>
        </p:nvSpPr>
        <p:spPr>
          <a:xfrm>
            <a:off x="3982757" y="225230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392" name="Google Shape;392;g3ce9351f72f_0_385"/>
          <p:cNvSpPr txBox="1"/>
          <p:nvPr/>
        </p:nvSpPr>
        <p:spPr>
          <a:xfrm>
            <a:off x="5874907" y="225230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393" name="Google Shape;393;g3ce9351f72f_0_385"/>
          <p:cNvSpPr txBox="1"/>
          <p:nvPr/>
        </p:nvSpPr>
        <p:spPr>
          <a:xfrm>
            <a:off x="7790839" y="225230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394" name="Google Shape;394;g3ce9351f72f_0_385"/>
          <p:cNvSpPr txBox="1"/>
          <p:nvPr/>
        </p:nvSpPr>
        <p:spPr>
          <a:xfrm>
            <a:off x="8768589" y="225230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395" name="Google Shape;395;g3ce9351f72f_0_385"/>
          <p:cNvSpPr txBox="1"/>
          <p:nvPr/>
        </p:nvSpPr>
        <p:spPr>
          <a:xfrm>
            <a:off x="9746339" y="2252302"/>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396" name="Google Shape;396;g3ce9351f72f_0_385"/>
          <p:cNvSpPr txBox="1"/>
          <p:nvPr/>
        </p:nvSpPr>
        <p:spPr>
          <a:xfrm>
            <a:off x="4938882" y="2252302"/>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397" name="Google Shape;397;g3ce9351f72f_0_385"/>
          <p:cNvSpPr txBox="1"/>
          <p:nvPr/>
        </p:nvSpPr>
        <p:spPr>
          <a:xfrm>
            <a:off x="6843882" y="2252302"/>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398" name="Google Shape;398;g3ce9351f72f_0_385"/>
          <p:cNvSpPr txBox="1"/>
          <p:nvPr/>
        </p:nvSpPr>
        <p:spPr>
          <a:xfrm>
            <a:off x="11140482" y="2252300"/>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399" name="Google Shape;399;g3ce9351f72f_0_385"/>
          <p:cNvSpPr txBox="1"/>
          <p:nvPr/>
        </p:nvSpPr>
        <p:spPr>
          <a:xfrm>
            <a:off x="3975745" y="28104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80,72</a:t>
            </a:r>
            <a:endParaRPr b="0" i="0" sz="1400" u="none" cap="none" strike="noStrike">
              <a:solidFill>
                <a:srgbClr val="000000"/>
              </a:solidFill>
              <a:latin typeface="Candara"/>
              <a:ea typeface="Candara"/>
              <a:cs typeface="Candara"/>
              <a:sym typeface="Candara"/>
            </a:endParaRPr>
          </a:p>
        </p:txBody>
      </p:sp>
      <p:sp>
        <p:nvSpPr>
          <p:cNvPr id="400" name="Google Shape;400;g3ce9351f72f_0_385"/>
          <p:cNvSpPr txBox="1"/>
          <p:nvPr/>
        </p:nvSpPr>
        <p:spPr>
          <a:xfrm>
            <a:off x="5867894" y="28104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401" name="Google Shape;401;g3ce9351f72f_0_385"/>
          <p:cNvSpPr txBox="1"/>
          <p:nvPr/>
        </p:nvSpPr>
        <p:spPr>
          <a:xfrm>
            <a:off x="7783827" y="28104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402" name="Google Shape;402;g3ce9351f72f_0_385"/>
          <p:cNvSpPr txBox="1"/>
          <p:nvPr/>
        </p:nvSpPr>
        <p:spPr>
          <a:xfrm>
            <a:off x="8761577" y="28104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403" name="Google Shape;403;g3ce9351f72f_0_385"/>
          <p:cNvSpPr txBox="1"/>
          <p:nvPr/>
        </p:nvSpPr>
        <p:spPr>
          <a:xfrm>
            <a:off x="9739327" y="2810451"/>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80,72</a:t>
            </a:r>
            <a:endParaRPr b="0" i="0" sz="1400" u="none" cap="none" strike="noStrike">
              <a:solidFill>
                <a:schemeClr val="dk1"/>
              </a:solidFill>
              <a:latin typeface="Candara"/>
              <a:ea typeface="Candara"/>
              <a:cs typeface="Candara"/>
              <a:sym typeface="Candara"/>
            </a:endParaRPr>
          </a:p>
        </p:txBody>
      </p:sp>
      <p:sp>
        <p:nvSpPr>
          <p:cNvPr id="404" name="Google Shape;404;g3ce9351f72f_0_385"/>
          <p:cNvSpPr txBox="1"/>
          <p:nvPr/>
        </p:nvSpPr>
        <p:spPr>
          <a:xfrm>
            <a:off x="508305" y="2656550"/>
            <a:ext cx="32829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DBC22"/>
                </a:solidFill>
                <a:latin typeface="Candara"/>
                <a:ea typeface="Candara"/>
                <a:cs typeface="Candara"/>
                <a:sym typeface="Candara"/>
              </a:rPr>
              <a:t>Número de hectáreas de siembra nueva en la Reserva Forestal Protectora Productora de la Cuenca Alta del Río Bogotá</a:t>
            </a:r>
            <a:endParaRPr i="0" sz="1200" u="none" cap="none" strike="noStrike">
              <a:solidFill>
                <a:srgbClr val="8DBC22"/>
              </a:solidFill>
              <a:latin typeface="Candara"/>
              <a:ea typeface="Candara"/>
              <a:cs typeface="Candara"/>
              <a:sym typeface="Candara"/>
            </a:endParaRPr>
          </a:p>
        </p:txBody>
      </p:sp>
      <p:sp>
        <p:nvSpPr>
          <p:cNvPr id="405" name="Google Shape;405;g3ce9351f72f_0_385"/>
          <p:cNvSpPr txBox="1"/>
          <p:nvPr/>
        </p:nvSpPr>
        <p:spPr>
          <a:xfrm>
            <a:off x="4931870" y="28104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80,72</a:t>
            </a:r>
            <a:endParaRPr b="1" i="0" sz="1400" u="none" cap="none" strike="noStrike">
              <a:solidFill>
                <a:srgbClr val="000000"/>
              </a:solidFill>
              <a:latin typeface="Candara"/>
              <a:ea typeface="Candara"/>
              <a:cs typeface="Candara"/>
              <a:sym typeface="Candara"/>
            </a:endParaRPr>
          </a:p>
        </p:txBody>
      </p:sp>
      <p:sp>
        <p:nvSpPr>
          <p:cNvPr id="406" name="Google Shape;406;g3ce9351f72f_0_385"/>
          <p:cNvSpPr txBox="1"/>
          <p:nvPr/>
        </p:nvSpPr>
        <p:spPr>
          <a:xfrm>
            <a:off x="6836870" y="28104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sz="1600">
              <a:solidFill>
                <a:srgbClr val="3B4E1F"/>
              </a:solidFill>
              <a:latin typeface="Candara"/>
              <a:ea typeface="Candara"/>
              <a:cs typeface="Candara"/>
              <a:sym typeface="Candara"/>
            </a:endParaRPr>
          </a:p>
        </p:txBody>
      </p:sp>
      <p:sp>
        <p:nvSpPr>
          <p:cNvPr id="407" name="Google Shape;407;g3ce9351f72f_0_385"/>
          <p:cNvSpPr txBox="1"/>
          <p:nvPr/>
        </p:nvSpPr>
        <p:spPr>
          <a:xfrm>
            <a:off x="11133470" y="28104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80,72</a:t>
            </a:r>
            <a:endParaRPr b="1" sz="1600">
              <a:solidFill>
                <a:srgbClr val="3B4E1F"/>
              </a:solidFill>
              <a:latin typeface="Candara"/>
              <a:ea typeface="Candara"/>
              <a:cs typeface="Candara"/>
              <a:sym typeface="Candara"/>
            </a:endParaRPr>
          </a:p>
        </p:txBody>
      </p:sp>
      <p:sp>
        <p:nvSpPr>
          <p:cNvPr id="408" name="Google Shape;408;g3ce9351f72f_0_385"/>
          <p:cNvSpPr txBox="1"/>
          <p:nvPr/>
        </p:nvSpPr>
        <p:spPr>
          <a:xfrm>
            <a:off x="3970957" y="3449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3,04</a:t>
            </a:r>
            <a:endParaRPr b="0" i="0" sz="1400" u="none" cap="none" strike="noStrike">
              <a:solidFill>
                <a:srgbClr val="FF0000"/>
              </a:solidFill>
              <a:latin typeface="Candara"/>
              <a:ea typeface="Candara"/>
              <a:cs typeface="Candara"/>
              <a:sym typeface="Candara"/>
            </a:endParaRPr>
          </a:p>
        </p:txBody>
      </p:sp>
      <p:sp>
        <p:nvSpPr>
          <p:cNvPr id="409" name="Google Shape;409;g3ce9351f72f_0_385"/>
          <p:cNvSpPr txBox="1"/>
          <p:nvPr/>
        </p:nvSpPr>
        <p:spPr>
          <a:xfrm>
            <a:off x="5863107" y="3449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16,50</a:t>
            </a:r>
            <a:endParaRPr b="0" i="0" sz="1400" u="none" cap="none" strike="noStrike">
              <a:solidFill>
                <a:srgbClr val="FF0000"/>
              </a:solidFill>
              <a:latin typeface="Candara"/>
              <a:ea typeface="Candara"/>
              <a:cs typeface="Candara"/>
              <a:sym typeface="Candara"/>
            </a:endParaRPr>
          </a:p>
        </p:txBody>
      </p:sp>
      <p:sp>
        <p:nvSpPr>
          <p:cNvPr id="410" name="Google Shape;410;g3ce9351f72f_0_385"/>
          <p:cNvSpPr txBox="1"/>
          <p:nvPr/>
        </p:nvSpPr>
        <p:spPr>
          <a:xfrm>
            <a:off x="7779039" y="3449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25</a:t>
            </a:r>
            <a:endParaRPr b="0" i="0" sz="1400" u="none" cap="none" strike="noStrike">
              <a:solidFill>
                <a:srgbClr val="FF0000"/>
              </a:solidFill>
              <a:latin typeface="Candara"/>
              <a:ea typeface="Candara"/>
              <a:cs typeface="Candara"/>
              <a:sym typeface="Candara"/>
            </a:endParaRPr>
          </a:p>
        </p:txBody>
      </p:sp>
      <p:sp>
        <p:nvSpPr>
          <p:cNvPr id="411" name="Google Shape;411;g3ce9351f72f_0_385"/>
          <p:cNvSpPr txBox="1"/>
          <p:nvPr/>
        </p:nvSpPr>
        <p:spPr>
          <a:xfrm>
            <a:off x="8756789" y="3449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25</a:t>
            </a:r>
            <a:endParaRPr b="0" i="0" sz="1400" u="none" cap="none" strike="noStrike">
              <a:solidFill>
                <a:srgbClr val="FF0000"/>
              </a:solidFill>
              <a:latin typeface="Candara"/>
              <a:ea typeface="Candara"/>
              <a:cs typeface="Candara"/>
              <a:sym typeface="Candara"/>
            </a:endParaRPr>
          </a:p>
        </p:txBody>
      </p:sp>
      <p:sp>
        <p:nvSpPr>
          <p:cNvPr id="412" name="Google Shape;412;g3ce9351f72f_0_385"/>
          <p:cNvSpPr txBox="1"/>
          <p:nvPr/>
        </p:nvSpPr>
        <p:spPr>
          <a:xfrm>
            <a:off x="9734539" y="3449151"/>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69,54</a:t>
            </a:r>
            <a:endParaRPr b="0" i="0" sz="1400" u="none" cap="none" strike="noStrike">
              <a:solidFill>
                <a:schemeClr val="dk1"/>
              </a:solidFill>
              <a:latin typeface="Candara"/>
              <a:ea typeface="Candara"/>
              <a:cs typeface="Candara"/>
              <a:sym typeface="Candara"/>
            </a:endParaRPr>
          </a:p>
        </p:txBody>
      </p:sp>
      <p:sp>
        <p:nvSpPr>
          <p:cNvPr id="413" name="Google Shape;413;g3ce9351f72f_0_385"/>
          <p:cNvSpPr txBox="1"/>
          <p:nvPr/>
        </p:nvSpPr>
        <p:spPr>
          <a:xfrm>
            <a:off x="508305" y="3387652"/>
            <a:ext cx="32829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DBC22"/>
                </a:solidFill>
                <a:latin typeface="Candara"/>
                <a:ea typeface="Candara"/>
                <a:cs typeface="Candara"/>
                <a:sym typeface="Candara"/>
              </a:rPr>
              <a:t>Número de hectáreas de siembra nueva en otras áreas de importancia estratégica</a:t>
            </a:r>
            <a:endParaRPr i="0" sz="1200" u="none" cap="none" strike="noStrike">
              <a:solidFill>
                <a:srgbClr val="8DBC22"/>
              </a:solidFill>
              <a:latin typeface="Candara"/>
              <a:ea typeface="Candara"/>
              <a:cs typeface="Candara"/>
              <a:sym typeface="Candara"/>
            </a:endParaRPr>
          </a:p>
        </p:txBody>
      </p:sp>
      <p:sp>
        <p:nvSpPr>
          <p:cNvPr id="414" name="Google Shape;414;g3ce9351f72f_0_385"/>
          <p:cNvSpPr txBox="1"/>
          <p:nvPr/>
        </p:nvSpPr>
        <p:spPr>
          <a:xfrm>
            <a:off x="4927082" y="34491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3,04</a:t>
            </a:r>
            <a:endParaRPr b="1" i="0" sz="1400" u="none" cap="none" strike="noStrike">
              <a:solidFill>
                <a:srgbClr val="000000"/>
              </a:solidFill>
              <a:latin typeface="Candara"/>
              <a:ea typeface="Candara"/>
              <a:cs typeface="Candara"/>
              <a:sym typeface="Candara"/>
            </a:endParaRPr>
          </a:p>
        </p:txBody>
      </p:sp>
      <p:sp>
        <p:nvSpPr>
          <p:cNvPr id="415" name="Google Shape;415;g3ce9351f72f_0_385"/>
          <p:cNvSpPr txBox="1"/>
          <p:nvPr/>
        </p:nvSpPr>
        <p:spPr>
          <a:xfrm>
            <a:off x="6832082" y="34491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16,50</a:t>
            </a:r>
            <a:endParaRPr b="1" i="0" sz="1400" u="none" cap="none" strike="noStrike">
              <a:solidFill>
                <a:srgbClr val="000000"/>
              </a:solidFill>
              <a:latin typeface="Candara"/>
              <a:ea typeface="Candara"/>
              <a:cs typeface="Candara"/>
              <a:sym typeface="Candara"/>
            </a:endParaRPr>
          </a:p>
        </p:txBody>
      </p:sp>
      <p:sp>
        <p:nvSpPr>
          <p:cNvPr id="416" name="Google Shape;416;g3ce9351f72f_0_385"/>
          <p:cNvSpPr txBox="1"/>
          <p:nvPr/>
        </p:nvSpPr>
        <p:spPr>
          <a:xfrm>
            <a:off x="11128682" y="34491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19,54</a:t>
            </a:r>
            <a:endParaRPr b="1" i="0" sz="1400" u="none" cap="none" strike="noStrike">
              <a:solidFill>
                <a:srgbClr val="000000"/>
              </a:solidFill>
              <a:latin typeface="Candara"/>
              <a:ea typeface="Candara"/>
              <a:cs typeface="Candara"/>
              <a:sym typeface="Candara"/>
            </a:endParaRPr>
          </a:p>
        </p:txBody>
      </p:sp>
      <p:sp>
        <p:nvSpPr>
          <p:cNvPr id="417" name="Google Shape;417;g3ce9351f72f_0_385"/>
          <p:cNvSpPr txBox="1"/>
          <p:nvPr/>
        </p:nvSpPr>
        <p:spPr>
          <a:xfrm>
            <a:off x="497826" y="3992599"/>
            <a:ext cx="32829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b="1" i="0" lang="en-US" sz="1200" u="none" cap="none" strike="noStrike">
                <a:solidFill>
                  <a:srgbClr val="3B4E1F"/>
                </a:solidFill>
                <a:latin typeface="Candara"/>
                <a:ea typeface="Candara"/>
                <a:cs typeface="Candara"/>
                <a:sym typeface="Candara"/>
              </a:rPr>
              <a:t>Número de </a:t>
            </a:r>
            <a:r>
              <a:rPr b="1" lang="en-US" sz="1200">
                <a:solidFill>
                  <a:srgbClr val="3B4E1F"/>
                </a:solidFill>
                <a:latin typeface="Candara"/>
                <a:ea typeface="Candara"/>
                <a:cs typeface="Candara"/>
                <a:sym typeface="Candara"/>
              </a:rPr>
              <a:t>árboles sembrados por la SDA</a:t>
            </a:r>
            <a:endParaRPr b="1" i="0" sz="1200" u="none" cap="none" strike="noStrike">
              <a:solidFill>
                <a:srgbClr val="000000"/>
              </a:solidFill>
              <a:latin typeface="Candara"/>
              <a:ea typeface="Candara"/>
              <a:cs typeface="Candara"/>
              <a:sym typeface="Candara"/>
            </a:endParaRPr>
          </a:p>
        </p:txBody>
      </p:sp>
      <p:sp>
        <p:nvSpPr>
          <p:cNvPr id="418" name="Google Shape;418;g3ce9351f72f_0_385"/>
          <p:cNvSpPr txBox="1"/>
          <p:nvPr/>
        </p:nvSpPr>
        <p:spPr>
          <a:xfrm>
            <a:off x="3964345" y="399964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419" name="Google Shape;419;g3ce9351f72f_0_385"/>
          <p:cNvSpPr txBox="1"/>
          <p:nvPr/>
        </p:nvSpPr>
        <p:spPr>
          <a:xfrm>
            <a:off x="5856494" y="399964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420" name="Google Shape;420;g3ce9351f72f_0_385"/>
          <p:cNvSpPr txBox="1"/>
          <p:nvPr/>
        </p:nvSpPr>
        <p:spPr>
          <a:xfrm>
            <a:off x="7772427" y="399964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421" name="Google Shape;421;g3ce9351f72f_0_385"/>
          <p:cNvSpPr txBox="1"/>
          <p:nvPr/>
        </p:nvSpPr>
        <p:spPr>
          <a:xfrm>
            <a:off x="8750177" y="399964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422" name="Google Shape;422;g3ce9351f72f_0_385"/>
          <p:cNvSpPr txBox="1"/>
          <p:nvPr/>
        </p:nvSpPr>
        <p:spPr>
          <a:xfrm>
            <a:off x="9727927" y="3999646"/>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423" name="Google Shape;423;g3ce9351f72f_0_385"/>
          <p:cNvSpPr txBox="1"/>
          <p:nvPr/>
        </p:nvSpPr>
        <p:spPr>
          <a:xfrm>
            <a:off x="4920470" y="399964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105.871</a:t>
            </a:r>
            <a:endParaRPr b="1" i="0" sz="1600" u="none" cap="none" strike="noStrike">
              <a:solidFill>
                <a:srgbClr val="3B4E1F"/>
              </a:solidFill>
              <a:latin typeface="Candara"/>
              <a:ea typeface="Candara"/>
              <a:cs typeface="Candara"/>
              <a:sym typeface="Candara"/>
            </a:endParaRPr>
          </a:p>
        </p:txBody>
      </p:sp>
      <p:sp>
        <p:nvSpPr>
          <p:cNvPr id="424" name="Google Shape;424;g3ce9351f72f_0_385"/>
          <p:cNvSpPr txBox="1"/>
          <p:nvPr/>
        </p:nvSpPr>
        <p:spPr>
          <a:xfrm>
            <a:off x="6825470" y="399964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100.711</a:t>
            </a:r>
            <a:endParaRPr b="1" i="0" sz="1400" u="none" cap="none" strike="noStrike">
              <a:solidFill>
                <a:srgbClr val="000000"/>
              </a:solidFill>
              <a:latin typeface="Candara"/>
              <a:ea typeface="Candara"/>
              <a:cs typeface="Candara"/>
              <a:sym typeface="Candara"/>
            </a:endParaRPr>
          </a:p>
        </p:txBody>
      </p:sp>
      <p:sp>
        <p:nvSpPr>
          <p:cNvPr id="425" name="Google Shape;425;g3ce9351f72f_0_385"/>
          <p:cNvSpPr txBox="1"/>
          <p:nvPr/>
        </p:nvSpPr>
        <p:spPr>
          <a:xfrm>
            <a:off x="11122070" y="399964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206.582</a:t>
            </a:r>
            <a:endParaRPr b="1" i="0" sz="1400" u="none" cap="none" strike="noStrike">
              <a:solidFill>
                <a:srgbClr val="000000"/>
              </a:solidFill>
              <a:latin typeface="Candara"/>
              <a:ea typeface="Candara"/>
              <a:cs typeface="Candara"/>
              <a:sym typeface="Candara"/>
            </a:endParaRPr>
          </a:p>
        </p:txBody>
      </p:sp>
      <p:sp>
        <p:nvSpPr>
          <p:cNvPr id="426" name="Google Shape;426;g3ce9351f72f_0_385"/>
          <p:cNvSpPr txBox="1"/>
          <p:nvPr/>
        </p:nvSpPr>
        <p:spPr>
          <a:xfrm rot="-5400000">
            <a:off x="-405300" y="3310565"/>
            <a:ext cx="1578300" cy="400200"/>
          </a:xfrm>
          <a:prstGeom prst="rect">
            <a:avLst/>
          </a:prstGeom>
          <a:solidFill>
            <a:srgbClr val="92D050"/>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Siembras</a:t>
            </a:r>
            <a:r>
              <a:rPr b="1" i="0" lang="en-US" sz="1300" cap="none" strike="noStrike">
                <a:solidFill>
                  <a:srgbClr val="3B4E1F"/>
                </a:solidFill>
                <a:latin typeface="Candara"/>
                <a:ea typeface="Candara"/>
                <a:cs typeface="Candara"/>
                <a:sym typeface="Candara"/>
              </a:rPr>
              <a:t> </a:t>
            </a:r>
            <a:r>
              <a:rPr b="1" lang="en-US">
                <a:solidFill>
                  <a:srgbClr val="3B4E1F"/>
                </a:solidFill>
                <a:latin typeface="Candara"/>
                <a:ea typeface="Candara"/>
                <a:cs typeface="Candara"/>
                <a:sym typeface="Candara"/>
              </a:rPr>
              <a:t>nuevas</a:t>
            </a:r>
            <a:r>
              <a:rPr b="1" i="0" lang="en-US" sz="1300" cap="none" strike="noStrike">
                <a:solidFill>
                  <a:srgbClr val="3B4E1F"/>
                </a:solidFill>
                <a:latin typeface="Candara"/>
                <a:ea typeface="Candara"/>
                <a:cs typeface="Candara"/>
                <a:sym typeface="Candara"/>
              </a:rPr>
              <a:t> </a:t>
            </a:r>
            <a:endParaRPr b="1" i="0" sz="1300" cap="none" strike="noStrike">
              <a:solidFill>
                <a:srgbClr val="000000"/>
              </a:solidFill>
              <a:latin typeface="Candara"/>
              <a:ea typeface="Candara"/>
              <a:cs typeface="Candara"/>
              <a:sym typeface="Candara"/>
            </a:endParaRPr>
          </a:p>
        </p:txBody>
      </p:sp>
      <p:sp>
        <p:nvSpPr>
          <p:cNvPr id="427" name="Google Shape;427;g3ce9351f72f_0_385"/>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059">
                <a:solidFill>
                  <a:schemeClr val="dk1"/>
                </a:solidFill>
                <a:latin typeface="Raleway"/>
                <a:ea typeface="Raleway"/>
                <a:cs typeface="Raleway"/>
                <a:sym typeface="Raleway"/>
              </a:rPr>
              <a:t>Subdirección de Biodiversidad</a:t>
            </a:r>
            <a:endParaRPr b="0" i="0" sz="1006" u="none" cap="none" strike="noStrike">
              <a:solidFill>
                <a:srgbClr val="FFFFFF"/>
              </a:solidFill>
              <a:latin typeface="Arial"/>
              <a:ea typeface="Arial"/>
              <a:cs typeface="Arial"/>
              <a:sym typeface="Arial"/>
            </a:endParaRPr>
          </a:p>
        </p:txBody>
      </p:sp>
      <p:sp>
        <p:nvSpPr>
          <p:cNvPr id="428" name="Google Shape;428;g3ce9351f72f_0_385"/>
          <p:cNvSpPr txBox="1"/>
          <p:nvPr/>
        </p:nvSpPr>
        <p:spPr>
          <a:xfrm>
            <a:off x="337169" y="1559050"/>
            <a:ext cx="11679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US" sz="1800">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Restauración ecológica de 2.145 </a:t>
            </a:r>
            <a:r>
              <a:rPr b="1" lang="en-US" sz="1800">
                <a:solidFill>
                  <a:srgbClr val="009200"/>
                </a:solidFill>
                <a:latin typeface="Raleway"/>
                <a:ea typeface="Raleway"/>
                <a:cs typeface="Raleway"/>
                <a:sym typeface="Raleway"/>
                <a:extLst>
                  <a:ext uri="http://customooxmlschemas.google.com/">
                    <go:slidesCustomData xmlns:go="http://customooxmlschemas.google.com/" textRoundtripDataId="3"/>
                  </a:ext>
                </a:extLst>
              </a:rPr>
              <a:t>hectáreas</a:t>
            </a:r>
            <a:r>
              <a:rPr b="1" lang="en-US" sz="1800">
                <a:solidFill>
                  <a:srgbClr val="009200"/>
                </a:solidFill>
                <a:latin typeface="Raleway"/>
                <a:ea typeface="Raleway"/>
                <a:cs typeface="Raleway"/>
                <a:sym typeface="Raleway"/>
              </a:rPr>
              <a:t> en Cerros Orientales y áreas de importancia ambiental. </a:t>
            </a:r>
            <a:endParaRPr b="1" sz="1800">
              <a:solidFill>
                <a:schemeClr val="dk1"/>
              </a:solidFill>
            </a:endParaRPr>
          </a:p>
          <a:p>
            <a:pPr indent="0" lvl="0" marL="0" marR="0" rtl="0" algn="l">
              <a:lnSpc>
                <a:spcPct val="100000"/>
              </a:lnSpc>
              <a:spcBef>
                <a:spcPts val="0"/>
              </a:spcBef>
              <a:spcAft>
                <a:spcPts val="0"/>
              </a:spcAft>
              <a:buClr>
                <a:schemeClr val="dk1"/>
              </a:buClr>
              <a:buSzPts val="1100"/>
              <a:buFont typeface="Arial"/>
              <a:buNone/>
            </a:pPr>
            <a:r>
              <a:t/>
            </a:r>
            <a:endParaRPr sz="1800">
              <a:solidFill>
                <a:srgbClr val="009200"/>
              </a:solidFill>
              <a:latin typeface="Raleway Black"/>
              <a:ea typeface="Raleway Black"/>
              <a:cs typeface="Raleway Black"/>
              <a:sym typeface="Raleway Black"/>
            </a:endParaRPr>
          </a:p>
        </p:txBody>
      </p:sp>
      <p:grpSp>
        <p:nvGrpSpPr>
          <p:cNvPr id="429" name="Google Shape;429;g3ce9351f72f_0_385"/>
          <p:cNvGrpSpPr/>
          <p:nvPr/>
        </p:nvGrpSpPr>
        <p:grpSpPr>
          <a:xfrm>
            <a:off x="8590868" y="273587"/>
            <a:ext cx="413800" cy="416836"/>
            <a:chOff x="4096109" y="2260088"/>
            <a:chExt cx="682500" cy="698100"/>
          </a:xfrm>
        </p:grpSpPr>
        <p:sp>
          <p:nvSpPr>
            <p:cNvPr id="430" name="Google Shape;430;g3ce9351f72f_0_385"/>
            <p:cNvSpPr/>
            <p:nvPr/>
          </p:nvSpPr>
          <p:spPr>
            <a:xfrm>
              <a:off x="4096109" y="2260088"/>
              <a:ext cx="682500" cy="698100"/>
            </a:xfrm>
            <a:prstGeom prst="ellipse">
              <a:avLst/>
            </a:prstGeom>
            <a:solidFill>
              <a:srgbClr val="C4721F"/>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431" name="Google Shape;431;g3ce9351f72f_0_385"/>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432" name="Google Shape;432;g3ce9351f72f_0_385"/>
          <p:cNvGrpSpPr/>
          <p:nvPr/>
        </p:nvGrpSpPr>
        <p:grpSpPr>
          <a:xfrm>
            <a:off x="8100019" y="259342"/>
            <a:ext cx="413763" cy="405734"/>
            <a:chOff x="1253233" y="892444"/>
            <a:chExt cx="613800" cy="635748"/>
          </a:xfrm>
        </p:grpSpPr>
        <p:sp>
          <p:nvSpPr>
            <p:cNvPr id="433" name="Google Shape;433;g3ce9351f72f_0_385"/>
            <p:cNvSpPr/>
            <p:nvPr/>
          </p:nvSpPr>
          <p:spPr>
            <a:xfrm>
              <a:off x="1253233" y="892444"/>
              <a:ext cx="613800" cy="627900"/>
            </a:xfrm>
            <a:prstGeom prst="ellipse">
              <a:avLst/>
            </a:prstGeom>
            <a:solidFill>
              <a:srgbClr val="8DBC22"/>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434" name="Google Shape;434;g3ce9351f72f_0_385" title="robin_1230953 (2).png"/>
            <p:cNvPicPr preferRelativeResize="0"/>
            <p:nvPr/>
          </p:nvPicPr>
          <p:blipFill rotWithShape="1">
            <a:blip r:embed="rId4">
              <a:alphaModFix/>
            </a:blip>
            <a:srcRect b="0" l="0" r="0" t="0"/>
            <a:stretch/>
          </p:blipFill>
          <p:spPr>
            <a:xfrm>
              <a:off x="1286292" y="1004992"/>
              <a:ext cx="523150" cy="523200"/>
            </a:xfrm>
            <a:prstGeom prst="rect">
              <a:avLst/>
            </a:prstGeom>
            <a:noFill/>
            <a:ln>
              <a:noFill/>
            </a:ln>
          </p:spPr>
        </p:pic>
      </p:grpSp>
      <p:sp>
        <p:nvSpPr>
          <p:cNvPr id="435" name="Google Shape;435;g3ce9351f72f_0_385"/>
          <p:cNvSpPr txBox="1"/>
          <p:nvPr/>
        </p:nvSpPr>
        <p:spPr>
          <a:xfrm>
            <a:off x="413369" y="9431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gestión de la Estructura Ecológica Principal</a:t>
            </a:r>
            <a:endParaRPr b="1" sz="2000">
              <a:solidFill>
                <a:schemeClr val="dk1"/>
              </a:solidFill>
              <a:latin typeface="Raleway"/>
              <a:ea typeface="Raleway"/>
              <a:cs typeface="Raleway"/>
              <a:sym typeface="Raleway"/>
            </a:endParaRPr>
          </a:p>
        </p:txBody>
      </p:sp>
      <p:sp>
        <p:nvSpPr>
          <p:cNvPr id="436" name="Google Shape;436;g3ce9351f72f_0_385"/>
          <p:cNvSpPr/>
          <p:nvPr/>
        </p:nvSpPr>
        <p:spPr>
          <a:xfrm>
            <a:off x="337164" y="391393"/>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Suelo y biodiversidad</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g3ce9351f72f_0_564"/>
          <p:cNvSpPr txBox="1"/>
          <p:nvPr/>
        </p:nvSpPr>
        <p:spPr>
          <a:xfrm>
            <a:off x="504825" y="2179175"/>
            <a:ext cx="32934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442" name="Google Shape;442;g3ce9351f72f_0_564"/>
          <p:cNvSpPr txBox="1"/>
          <p:nvPr/>
        </p:nvSpPr>
        <p:spPr>
          <a:xfrm>
            <a:off x="3982757" y="217610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443" name="Google Shape;443;g3ce9351f72f_0_564"/>
          <p:cNvSpPr txBox="1"/>
          <p:nvPr/>
        </p:nvSpPr>
        <p:spPr>
          <a:xfrm>
            <a:off x="5874907" y="217610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444" name="Google Shape;444;g3ce9351f72f_0_564"/>
          <p:cNvSpPr txBox="1"/>
          <p:nvPr/>
        </p:nvSpPr>
        <p:spPr>
          <a:xfrm>
            <a:off x="7790839" y="217610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445" name="Google Shape;445;g3ce9351f72f_0_564"/>
          <p:cNvSpPr txBox="1"/>
          <p:nvPr/>
        </p:nvSpPr>
        <p:spPr>
          <a:xfrm>
            <a:off x="8768589" y="217610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446" name="Google Shape;446;g3ce9351f72f_0_564"/>
          <p:cNvSpPr txBox="1"/>
          <p:nvPr/>
        </p:nvSpPr>
        <p:spPr>
          <a:xfrm>
            <a:off x="9746339" y="2176102"/>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447" name="Google Shape;447;g3ce9351f72f_0_564"/>
          <p:cNvSpPr txBox="1"/>
          <p:nvPr/>
        </p:nvSpPr>
        <p:spPr>
          <a:xfrm>
            <a:off x="4938882" y="2176102"/>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448" name="Google Shape;448;g3ce9351f72f_0_564"/>
          <p:cNvSpPr txBox="1"/>
          <p:nvPr/>
        </p:nvSpPr>
        <p:spPr>
          <a:xfrm>
            <a:off x="6843882" y="2176102"/>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449" name="Google Shape;449;g3ce9351f72f_0_564"/>
          <p:cNvSpPr txBox="1"/>
          <p:nvPr/>
        </p:nvSpPr>
        <p:spPr>
          <a:xfrm>
            <a:off x="11140482" y="2176100"/>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450" name="Google Shape;450;g3ce9351f72f_0_564"/>
          <p:cNvSpPr txBox="1"/>
          <p:nvPr/>
        </p:nvSpPr>
        <p:spPr>
          <a:xfrm>
            <a:off x="3994795" y="433977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169,62</a:t>
            </a:r>
            <a:endParaRPr b="0" i="0" sz="1400" u="none" cap="none" strike="noStrike">
              <a:solidFill>
                <a:srgbClr val="000000"/>
              </a:solidFill>
              <a:latin typeface="Candara"/>
              <a:ea typeface="Candara"/>
              <a:cs typeface="Candara"/>
              <a:sym typeface="Candara"/>
            </a:endParaRPr>
          </a:p>
        </p:txBody>
      </p:sp>
      <p:sp>
        <p:nvSpPr>
          <p:cNvPr id="451" name="Google Shape;451;g3ce9351f72f_0_564"/>
          <p:cNvSpPr txBox="1"/>
          <p:nvPr/>
        </p:nvSpPr>
        <p:spPr>
          <a:xfrm>
            <a:off x="5886944" y="432597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27,76</a:t>
            </a:r>
            <a:endParaRPr b="0" i="0" sz="1400" u="none" cap="none" strike="noStrike">
              <a:solidFill>
                <a:srgbClr val="000000"/>
              </a:solidFill>
              <a:latin typeface="Candara"/>
              <a:ea typeface="Candara"/>
              <a:cs typeface="Candara"/>
              <a:sym typeface="Candara"/>
            </a:endParaRPr>
          </a:p>
        </p:txBody>
      </p:sp>
      <p:sp>
        <p:nvSpPr>
          <p:cNvPr id="452" name="Google Shape;452;g3ce9351f72f_0_564"/>
          <p:cNvSpPr txBox="1"/>
          <p:nvPr/>
        </p:nvSpPr>
        <p:spPr>
          <a:xfrm>
            <a:off x="7802877" y="432597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140,36</a:t>
            </a:r>
            <a:endParaRPr b="0" i="0" sz="1400" u="none" cap="none" strike="noStrike">
              <a:solidFill>
                <a:srgbClr val="000000"/>
              </a:solidFill>
              <a:latin typeface="Candara"/>
              <a:ea typeface="Candara"/>
              <a:cs typeface="Candara"/>
              <a:sym typeface="Candara"/>
            </a:endParaRPr>
          </a:p>
        </p:txBody>
      </p:sp>
      <p:sp>
        <p:nvSpPr>
          <p:cNvPr id="453" name="Google Shape;453;g3ce9351f72f_0_564"/>
          <p:cNvSpPr txBox="1"/>
          <p:nvPr/>
        </p:nvSpPr>
        <p:spPr>
          <a:xfrm>
            <a:off x="8780627" y="432597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140,36</a:t>
            </a:r>
            <a:endParaRPr b="0" i="0" sz="1400" u="none" cap="none" strike="noStrike">
              <a:solidFill>
                <a:srgbClr val="000000"/>
              </a:solidFill>
              <a:latin typeface="Candara"/>
              <a:ea typeface="Candara"/>
              <a:cs typeface="Candara"/>
              <a:sym typeface="Candara"/>
            </a:endParaRPr>
          </a:p>
        </p:txBody>
      </p:sp>
      <p:sp>
        <p:nvSpPr>
          <p:cNvPr id="454" name="Google Shape;454;g3ce9351f72f_0_564"/>
          <p:cNvSpPr txBox="1"/>
          <p:nvPr/>
        </p:nvSpPr>
        <p:spPr>
          <a:xfrm>
            <a:off x="9758377" y="4325976"/>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169,62</a:t>
            </a:r>
            <a:endParaRPr b="0" i="0" sz="1400" u="none" cap="none" strike="noStrike">
              <a:solidFill>
                <a:schemeClr val="dk1"/>
              </a:solidFill>
              <a:latin typeface="Candara"/>
              <a:ea typeface="Candara"/>
              <a:cs typeface="Candara"/>
              <a:sym typeface="Candara"/>
            </a:endParaRPr>
          </a:p>
        </p:txBody>
      </p:sp>
      <p:sp>
        <p:nvSpPr>
          <p:cNvPr id="455" name="Google Shape;455;g3ce9351f72f_0_564"/>
          <p:cNvSpPr txBox="1"/>
          <p:nvPr/>
        </p:nvSpPr>
        <p:spPr>
          <a:xfrm>
            <a:off x="535926" y="4233725"/>
            <a:ext cx="3276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8BC23"/>
                </a:solidFill>
                <a:latin typeface="Candara"/>
                <a:ea typeface="Candara"/>
                <a:cs typeface="Candara"/>
                <a:sym typeface="Candara"/>
              </a:rPr>
              <a:t>Número de hectáreas en mantenimiento en</a:t>
            </a:r>
            <a:r>
              <a:rPr lang="en-US" sz="1200">
                <a:solidFill>
                  <a:srgbClr val="88BC23"/>
                </a:solidFill>
                <a:latin typeface="Candara"/>
                <a:ea typeface="Candara"/>
                <a:cs typeface="Candara"/>
                <a:sym typeface="Candara"/>
              </a:rPr>
              <a:t> Parques Distritales Ecológicos de Montaña</a:t>
            </a:r>
            <a:endParaRPr i="0" sz="1200" u="none" cap="none" strike="noStrike">
              <a:solidFill>
                <a:srgbClr val="88BC23"/>
              </a:solidFill>
              <a:latin typeface="Candara"/>
              <a:ea typeface="Candara"/>
              <a:cs typeface="Candara"/>
              <a:sym typeface="Candara"/>
            </a:endParaRPr>
          </a:p>
        </p:txBody>
      </p:sp>
      <p:sp>
        <p:nvSpPr>
          <p:cNvPr id="456" name="Google Shape;456;g3ce9351f72f_0_564"/>
          <p:cNvSpPr txBox="1"/>
          <p:nvPr/>
        </p:nvSpPr>
        <p:spPr>
          <a:xfrm>
            <a:off x="4950920" y="432597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169,62</a:t>
            </a:r>
            <a:endParaRPr b="1" i="0" sz="1400" u="none" cap="none" strike="noStrike">
              <a:solidFill>
                <a:srgbClr val="000000"/>
              </a:solidFill>
              <a:latin typeface="Candara"/>
              <a:ea typeface="Candara"/>
              <a:cs typeface="Candara"/>
              <a:sym typeface="Candara"/>
            </a:endParaRPr>
          </a:p>
        </p:txBody>
      </p:sp>
      <p:sp>
        <p:nvSpPr>
          <p:cNvPr id="457" name="Google Shape;457;g3ce9351f72f_0_564"/>
          <p:cNvSpPr txBox="1"/>
          <p:nvPr/>
        </p:nvSpPr>
        <p:spPr>
          <a:xfrm>
            <a:off x="6855920" y="432597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27,76</a:t>
            </a:r>
            <a:endParaRPr b="1" sz="1600">
              <a:solidFill>
                <a:srgbClr val="3B4E1F"/>
              </a:solidFill>
              <a:latin typeface="Candara"/>
              <a:ea typeface="Candara"/>
              <a:cs typeface="Candara"/>
              <a:sym typeface="Candara"/>
            </a:endParaRPr>
          </a:p>
        </p:txBody>
      </p:sp>
      <p:sp>
        <p:nvSpPr>
          <p:cNvPr id="458" name="Google Shape;458;g3ce9351f72f_0_564"/>
          <p:cNvSpPr txBox="1"/>
          <p:nvPr/>
        </p:nvSpPr>
        <p:spPr>
          <a:xfrm>
            <a:off x="11152520" y="432597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197,38</a:t>
            </a:r>
            <a:endParaRPr b="1" i="0" sz="1400" u="none" cap="none" strike="noStrike">
              <a:solidFill>
                <a:srgbClr val="000000"/>
              </a:solidFill>
              <a:latin typeface="Candara"/>
              <a:ea typeface="Candara"/>
              <a:cs typeface="Candara"/>
              <a:sym typeface="Candara"/>
            </a:endParaRPr>
          </a:p>
        </p:txBody>
      </p:sp>
      <p:sp>
        <p:nvSpPr>
          <p:cNvPr id="459" name="Google Shape;459;g3ce9351f72f_0_564"/>
          <p:cNvSpPr txBox="1"/>
          <p:nvPr/>
        </p:nvSpPr>
        <p:spPr>
          <a:xfrm>
            <a:off x="3994795" y="494937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12,82</a:t>
            </a:r>
            <a:endParaRPr b="0" i="0" sz="1400" u="none" cap="none" strike="noStrike">
              <a:solidFill>
                <a:srgbClr val="000000"/>
              </a:solidFill>
              <a:latin typeface="Candara"/>
              <a:ea typeface="Candara"/>
              <a:cs typeface="Candara"/>
              <a:sym typeface="Candara"/>
            </a:endParaRPr>
          </a:p>
        </p:txBody>
      </p:sp>
      <p:sp>
        <p:nvSpPr>
          <p:cNvPr id="460" name="Google Shape;460;g3ce9351f72f_0_564"/>
          <p:cNvSpPr txBox="1"/>
          <p:nvPr/>
        </p:nvSpPr>
        <p:spPr>
          <a:xfrm>
            <a:off x="5886944" y="493557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0,39</a:t>
            </a:r>
            <a:endParaRPr b="0" i="0" sz="1400" u="none" cap="none" strike="noStrike">
              <a:solidFill>
                <a:srgbClr val="000000"/>
              </a:solidFill>
              <a:latin typeface="Candara"/>
              <a:ea typeface="Candara"/>
              <a:cs typeface="Candara"/>
              <a:sym typeface="Candara"/>
            </a:endParaRPr>
          </a:p>
        </p:txBody>
      </p:sp>
      <p:sp>
        <p:nvSpPr>
          <p:cNvPr id="461" name="Google Shape;461;g3ce9351f72f_0_564"/>
          <p:cNvSpPr txBox="1"/>
          <p:nvPr/>
        </p:nvSpPr>
        <p:spPr>
          <a:xfrm>
            <a:off x="7802877" y="493557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9,64</a:t>
            </a:r>
            <a:endParaRPr b="0" i="0" sz="1400" u="none" cap="none" strike="noStrike">
              <a:solidFill>
                <a:srgbClr val="000000"/>
              </a:solidFill>
              <a:latin typeface="Candara"/>
              <a:ea typeface="Candara"/>
              <a:cs typeface="Candara"/>
              <a:sym typeface="Candara"/>
            </a:endParaRPr>
          </a:p>
        </p:txBody>
      </p:sp>
      <p:sp>
        <p:nvSpPr>
          <p:cNvPr id="462" name="Google Shape;462;g3ce9351f72f_0_564"/>
          <p:cNvSpPr txBox="1"/>
          <p:nvPr/>
        </p:nvSpPr>
        <p:spPr>
          <a:xfrm>
            <a:off x="8780627" y="493557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9,64</a:t>
            </a:r>
            <a:endParaRPr b="0" i="0" sz="1400" u="none" cap="none" strike="noStrike">
              <a:solidFill>
                <a:srgbClr val="000000"/>
              </a:solidFill>
              <a:latin typeface="Candara"/>
              <a:ea typeface="Candara"/>
              <a:cs typeface="Candara"/>
              <a:sym typeface="Candara"/>
            </a:endParaRPr>
          </a:p>
        </p:txBody>
      </p:sp>
      <p:sp>
        <p:nvSpPr>
          <p:cNvPr id="463" name="Google Shape;463;g3ce9351f72f_0_564"/>
          <p:cNvSpPr txBox="1"/>
          <p:nvPr/>
        </p:nvSpPr>
        <p:spPr>
          <a:xfrm>
            <a:off x="9758377" y="4935576"/>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12,82</a:t>
            </a:r>
            <a:endParaRPr b="0" i="0" sz="1400" u="none" cap="none" strike="noStrike">
              <a:solidFill>
                <a:schemeClr val="dk1"/>
              </a:solidFill>
              <a:latin typeface="Candara"/>
              <a:ea typeface="Candara"/>
              <a:cs typeface="Candara"/>
              <a:sym typeface="Candara"/>
            </a:endParaRPr>
          </a:p>
        </p:txBody>
      </p:sp>
      <p:sp>
        <p:nvSpPr>
          <p:cNvPr id="464" name="Google Shape;464;g3ce9351f72f_0_564"/>
          <p:cNvSpPr txBox="1"/>
          <p:nvPr/>
        </p:nvSpPr>
        <p:spPr>
          <a:xfrm>
            <a:off x="535926" y="4843325"/>
            <a:ext cx="3276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8BC23"/>
                </a:solidFill>
                <a:latin typeface="Candara"/>
                <a:ea typeface="Candara"/>
                <a:cs typeface="Candara"/>
                <a:sym typeface="Candara"/>
              </a:rPr>
              <a:t>Número de hectáreas en mantenimiento en</a:t>
            </a:r>
            <a:r>
              <a:rPr lang="en-US" sz="1200">
                <a:solidFill>
                  <a:srgbClr val="88BC23"/>
                </a:solidFill>
                <a:latin typeface="Candara"/>
                <a:ea typeface="Candara"/>
                <a:cs typeface="Candara"/>
                <a:sym typeface="Candara"/>
              </a:rPr>
              <a:t> la Reserva Forestal Thomas van der Hammen</a:t>
            </a:r>
            <a:endParaRPr i="0" sz="1200" u="none" cap="none" strike="noStrike">
              <a:solidFill>
                <a:srgbClr val="88BC23"/>
              </a:solidFill>
              <a:latin typeface="Candara"/>
              <a:ea typeface="Candara"/>
              <a:cs typeface="Candara"/>
              <a:sym typeface="Candara"/>
            </a:endParaRPr>
          </a:p>
        </p:txBody>
      </p:sp>
      <p:sp>
        <p:nvSpPr>
          <p:cNvPr id="465" name="Google Shape;465;g3ce9351f72f_0_564"/>
          <p:cNvSpPr txBox="1"/>
          <p:nvPr/>
        </p:nvSpPr>
        <p:spPr>
          <a:xfrm>
            <a:off x="4950920" y="493557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12,82</a:t>
            </a:r>
            <a:endParaRPr b="1" i="0" sz="1400" u="none" cap="none" strike="noStrike">
              <a:solidFill>
                <a:srgbClr val="000000"/>
              </a:solidFill>
              <a:latin typeface="Candara"/>
              <a:ea typeface="Candara"/>
              <a:cs typeface="Candara"/>
              <a:sym typeface="Candara"/>
            </a:endParaRPr>
          </a:p>
        </p:txBody>
      </p:sp>
      <p:sp>
        <p:nvSpPr>
          <p:cNvPr id="466" name="Google Shape;466;g3ce9351f72f_0_564"/>
          <p:cNvSpPr txBox="1"/>
          <p:nvPr/>
        </p:nvSpPr>
        <p:spPr>
          <a:xfrm>
            <a:off x="6855920" y="493557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0,39</a:t>
            </a:r>
            <a:endParaRPr b="1" i="0" sz="1400" u="none" cap="none" strike="noStrike">
              <a:solidFill>
                <a:srgbClr val="000000"/>
              </a:solidFill>
              <a:latin typeface="Candara"/>
              <a:ea typeface="Candara"/>
              <a:cs typeface="Candara"/>
              <a:sym typeface="Candara"/>
            </a:endParaRPr>
          </a:p>
        </p:txBody>
      </p:sp>
      <p:sp>
        <p:nvSpPr>
          <p:cNvPr id="467" name="Google Shape;467;g3ce9351f72f_0_564"/>
          <p:cNvSpPr txBox="1"/>
          <p:nvPr/>
        </p:nvSpPr>
        <p:spPr>
          <a:xfrm>
            <a:off x="11152520" y="493557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13,21</a:t>
            </a:r>
            <a:endParaRPr b="1" sz="1600">
              <a:solidFill>
                <a:srgbClr val="3B4E1F"/>
              </a:solidFill>
              <a:latin typeface="Candara"/>
              <a:ea typeface="Candara"/>
              <a:cs typeface="Candara"/>
              <a:sym typeface="Candara"/>
            </a:endParaRPr>
          </a:p>
        </p:txBody>
      </p:sp>
      <p:sp>
        <p:nvSpPr>
          <p:cNvPr id="468" name="Google Shape;468;g3ce9351f72f_0_564"/>
          <p:cNvSpPr txBox="1"/>
          <p:nvPr/>
        </p:nvSpPr>
        <p:spPr>
          <a:xfrm>
            <a:off x="4013845" y="549650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10,62</a:t>
            </a:r>
            <a:endParaRPr b="0" i="0" sz="1400" u="none" cap="none" strike="noStrike">
              <a:solidFill>
                <a:srgbClr val="000000"/>
              </a:solidFill>
              <a:latin typeface="Candara"/>
              <a:ea typeface="Candara"/>
              <a:cs typeface="Candara"/>
              <a:sym typeface="Candara"/>
            </a:endParaRPr>
          </a:p>
        </p:txBody>
      </p:sp>
      <p:sp>
        <p:nvSpPr>
          <p:cNvPr id="469" name="Google Shape;469;g3ce9351f72f_0_564"/>
          <p:cNvSpPr txBox="1"/>
          <p:nvPr/>
        </p:nvSpPr>
        <p:spPr>
          <a:xfrm>
            <a:off x="5905994" y="549650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0,74</a:t>
            </a:r>
            <a:endParaRPr b="0" i="0" sz="1400" u="none" cap="none" strike="noStrike">
              <a:solidFill>
                <a:srgbClr val="000000"/>
              </a:solidFill>
              <a:latin typeface="Candara"/>
              <a:ea typeface="Candara"/>
              <a:cs typeface="Candara"/>
              <a:sym typeface="Candara"/>
            </a:endParaRPr>
          </a:p>
        </p:txBody>
      </p:sp>
      <p:sp>
        <p:nvSpPr>
          <p:cNvPr id="470" name="Google Shape;470;g3ce9351f72f_0_564"/>
          <p:cNvSpPr txBox="1"/>
          <p:nvPr/>
        </p:nvSpPr>
        <p:spPr>
          <a:xfrm>
            <a:off x="7821927" y="549650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471" name="Google Shape;471;g3ce9351f72f_0_564"/>
          <p:cNvSpPr txBox="1"/>
          <p:nvPr/>
        </p:nvSpPr>
        <p:spPr>
          <a:xfrm>
            <a:off x="8799677" y="549650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472" name="Google Shape;472;g3ce9351f72f_0_564"/>
          <p:cNvSpPr txBox="1"/>
          <p:nvPr/>
        </p:nvSpPr>
        <p:spPr>
          <a:xfrm>
            <a:off x="9777427" y="5496501"/>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10,62</a:t>
            </a:r>
            <a:endParaRPr b="0" i="0" sz="1400" u="none" cap="none" strike="noStrike">
              <a:solidFill>
                <a:schemeClr val="dk1"/>
              </a:solidFill>
              <a:latin typeface="Candara"/>
              <a:ea typeface="Candara"/>
              <a:cs typeface="Candara"/>
              <a:sym typeface="Candara"/>
            </a:endParaRPr>
          </a:p>
        </p:txBody>
      </p:sp>
      <p:sp>
        <p:nvSpPr>
          <p:cNvPr id="473" name="Google Shape;473;g3ce9351f72f_0_564"/>
          <p:cNvSpPr txBox="1"/>
          <p:nvPr/>
        </p:nvSpPr>
        <p:spPr>
          <a:xfrm>
            <a:off x="553401" y="5342600"/>
            <a:ext cx="32760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8BC23"/>
                </a:solidFill>
                <a:latin typeface="Candara"/>
                <a:ea typeface="Candara"/>
                <a:cs typeface="Candara"/>
                <a:sym typeface="Candara"/>
              </a:rPr>
              <a:t>Número de hectáreas en mantenimiento en</a:t>
            </a:r>
            <a:r>
              <a:rPr lang="en-US" sz="1200">
                <a:solidFill>
                  <a:srgbClr val="88BC23"/>
                </a:solidFill>
                <a:latin typeface="Candara"/>
                <a:ea typeface="Candara"/>
                <a:cs typeface="Candara"/>
                <a:sym typeface="Candara"/>
              </a:rPr>
              <a:t> en la Reserva Forestal Protectora Productora de la Cuenca Alta del Río Bogotá</a:t>
            </a:r>
            <a:endParaRPr i="0" sz="1200" u="none" cap="none" strike="noStrike">
              <a:solidFill>
                <a:srgbClr val="88BC23"/>
              </a:solidFill>
              <a:latin typeface="Candara"/>
              <a:ea typeface="Candara"/>
              <a:cs typeface="Candara"/>
              <a:sym typeface="Candara"/>
            </a:endParaRPr>
          </a:p>
        </p:txBody>
      </p:sp>
      <p:sp>
        <p:nvSpPr>
          <p:cNvPr id="474" name="Google Shape;474;g3ce9351f72f_0_564"/>
          <p:cNvSpPr txBox="1"/>
          <p:nvPr/>
        </p:nvSpPr>
        <p:spPr>
          <a:xfrm>
            <a:off x="4969970" y="549650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10,62</a:t>
            </a:r>
            <a:endParaRPr b="1" i="0" sz="1400" u="none" cap="none" strike="noStrike">
              <a:solidFill>
                <a:srgbClr val="000000"/>
              </a:solidFill>
              <a:latin typeface="Candara"/>
              <a:ea typeface="Candara"/>
              <a:cs typeface="Candara"/>
              <a:sym typeface="Candara"/>
            </a:endParaRPr>
          </a:p>
        </p:txBody>
      </p:sp>
      <p:sp>
        <p:nvSpPr>
          <p:cNvPr id="475" name="Google Shape;475;g3ce9351f72f_0_564"/>
          <p:cNvSpPr txBox="1"/>
          <p:nvPr/>
        </p:nvSpPr>
        <p:spPr>
          <a:xfrm>
            <a:off x="6874970" y="549650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0,74</a:t>
            </a:r>
            <a:endParaRPr sz="1600">
              <a:solidFill>
                <a:srgbClr val="3B4E1F"/>
              </a:solidFill>
              <a:latin typeface="Candara"/>
              <a:ea typeface="Candara"/>
              <a:cs typeface="Candara"/>
              <a:sym typeface="Candara"/>
            </a:endParaRPr>
          </a:p>
        </p:txBody>
      </p:sp>
      <p:sp>
        <p:nvSpPr>
          <p:cNvPr id="476" name="Google Shape;476;g3ce9351f72f_0_564"/>
          <p:cNvSpPr txBox="1"/>
          <p:nvPr/>
        </p:nvSpPr>
        <p:spPr>
          <a:xfrm>
            <a:off x="11171570" y="549650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11,36</a:t>
            </a:r>
            <a:endParaRPr b="1" sz="1600">
              <a:solidFill>
                <a:srgbClr val="3B4E1F"/>
              </a:solidFill>
              <a:latin typeface="Candara"/>
              <a:ea typeface="Candara"/>
              <a:cs typeface="Candara"/>
              <a:sym typeface="Candara"/>
            </a:endParaRPr>
          </a:p>
        </p:txBody>
      </p:sp>
      <p:sp>
        <p:nvSpPr>
          <p:cNvPr id="477" name="Google Shape;477;g3ce9351f72f_0_564"/>
          <p:cNvSpPr txBox="1"/>
          <p:nvPr/>
        </p:nvSpPr>
        <p:spPr>
          <a:xfrm>
            <a:off x="4009057" y="6116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97,06</a:t>
            </a:r>
            <a:endParaRPr b="0" i="0" sz="1400" u="none" cap="none" strike="noStrike">
              <a:solidFill>
                <a:srgbClr val="FF0000"/>
              </a:solidFill>
              <a:latin typeface="Candara"/>
              <a:ea typeface="Candara"/>
              <a:cs typeface="Candara"/>
              <a:sym typeface="Candara"/>
            </a:endParaRPr>
          </a:p>
        </p:txBody>
      </p:sp>
      <p:sp>
        <p:nvSpPr>
          <p:cNvPr id="478" name="Google Shape;478;g3ce9351f72f_0_564"/>
          <p:cNvSpPr txBox="1"/>
          <p:nvPr/>
        </p:nvSpPr>
        <p:spPr>
          <a:xfrm>
            <a:off x="5901207" y="6116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7,47</a:t>
            </a:r>
            <a:endParaRPr b="0" i="0" sz="1400" u="none" cap="none" strike="noStrike">
              <a:solidFill>
                <a:srgbClr val="FF0000"/>
              </a:solidFill>
              <a:latin typeface="Candara"/>
              <a:ea typeface="Candara"/>
              <a:cs typeface="Candara"/>
              <a:sym typeface="Candara"/>
            </a:endParaRPr>
          </a:p>
        </p:txBody>
      </p:sp>
      <p:sp>
        <p:nvSpPr>
          <p:cNvPr id="479" name="Google Shape;479;g3ce9351f72f_0_564"/>
          <p:cNvSpPr txBox="1"/>
          <p:nvPr/>
        </p:nvSpPr>
        <p:spPr>
          <a:xfrm>
            <a:off x="7817139" y="6116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480" name="Google Shape;480;g3ce9351f72f_0_564"/>
          <p:cNvSpPr txBox="1"/>
          <p:nvPr/>
        </p:nvSpPr>
        <p:spPr>
          <a:xfrm>
            <a:off x="8794889" y="6116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481" name="Google Shape;481;g3ce9351f72f_0_564"/>
          <p:cNvSpPr txBox="1"/>
          <p:nvPr/>
        </p:nvSpPr>
        <p:spPr>
          <a:xfrm>
            <a:off x="9772639" y="6116151"/>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97,06</a:t>
            </a:r>
            <a:endParaRPr b="0" i="0" sz="1400" u="none" cap="none" strike="noStrike">
              <a:solidFill>
                <a:schemeClr val="dk1"/>
              </a:solidFill>
              <a:latin typeface="Candara"/>
              <a:ea typeface="Candara"/>
              <a:cs typeface="Candara"/>
              <a:sym typeface="Candara"/>
            </a:endParaRPr>
          </a:p>
        </p:txBody>
      </p:sp>
      <p:sp>
        <p:nvSpPr>
          <p:cNvPr id="482" name="Google Shape;482;g3ce9351f72f_0_564"/>
          <p:cNvSpPr txBox="1"/>
          <p:nvPr/>
        </p:nvSpPr>
        <p:spPr>
          <a:xfrm>
            <a:off x="553401" y="6054650"/>
            <a:ext cx="3276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8BC23"/>
                </a:solidFill>
                <a:latin typeface="Candara"/>
                <a:ea typeface="Candara"/>
                <a:cs typeface="Candara"/>
                <a:sym typeface="Candara"/>
              </a:rPr>
              <a:t>Número de hectáreas en mantenimiento </a:t>
            </a:r>
            <a:r>
              <a:rPr lang="en-US" sz="1200">
                <a:solidFill>
                  <a:srgbClr val="88BC23"/>
                </a:solidFill>
                <a:latin typeface="Candara"/>
                <a:ea typeface="Candara"/>
                <a:cs typeface="Candara"/>
                <a:sym typeface="Candara"/>
              </a:rPr>
              <a:t>en otras áreas de importancia estratégica</a:t>
            </a:r>
            <a:endParaRPr i="0" sz="1200" u="none" cap="none" strike="noStrike">
              <a:solidFill>
                <a:srgbClr val="88BC23"/>
              </a:solidFill>
              <a:latin typeface="Candara"/>
              <a:ea typeface="Candara"/>
              <a:cs typeface="Candara"/>
              <a:sym typeface="Candara"/>
            </a:endParaRPr>
          </a:p>
        </p:txBody>
      </p:sp>
      <p:sp>
        <p:nvSpPr>
          <p:cNvPr id="483" name="Google Shape;483;g3ce9351f72f_0_564"/>
          <p:cNvSpPr txBox="1"/>
          <p:nvPr/>
        </p:nvSpPr>
        <p:spPr>
          <a:xfrm>
            <a:off x="4965182" y="61161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97,06</a:t>
            </a:r>
            <a:endParaRPr b="1" i="0" sz="1400" u="none" cap="none" strike="noStrike">
              <a:solidFill>
                <a:srgbClr val="000000"/>
              </a:solidFill>
              <a:latin typeface="Candara"/>
              <a:ea typeface="Candara"/>
              <a:cs typeface="Candara"/>
              <a:sym typeface="Candara"/>
            </a:endParaRPr>
          </a:p>
        </p:txBody>
      </p:sp>
      <p:sp>
        <p:nvSpPr>
          <p:cNvPr id="484" name="Google Shape;484;g3ce9351f72f_0_564"/>
          <p:cNvSpPr txBox="1"/>
          <p:nvPr/>
        </p:nvSpPr>
        <p:spPr>
          <a:xfrm>
            <a:off x="6870182" y="61161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7,47</a:t>
            </a:r>
            <a:endParaRPr b="1" i="0" sz="1400" u="none" cap="none" strike="noStrike">
              <a:solidFill>
                <a:srgbClr val="000000"/>
              </a:solidFill>
              <a:latin typeface="Candara"/>
              <a:ea typeface="Candara"/>
              <a:cs typeface="Candara"/>
              <a:sym typeface="Candara"/>
            </a:endParaRPr>
          </a:p>
        </p:txBody>
      </p:sp>
      <p:sp>
        <p:nvSpPr>
          <p:cNvPr id="485" name="Google Shape;485;g3ce9351f72f_0_564"/>
          <p:cNvSpPr txBox="1"/>
          <p:nvPr/>
        </p:nvSpPr>
        <p:spPr>
          <a:xfrm>
            <a:off x="11166782" y="61161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104,53</a:t>
            </a:r>
            <a:endParaRPr b="1" i="0" sz="1400" u="none" cap="none" strike="noStrike">
              <a:solidFill>
                <a:srgbClr val="000000"/>
              </a:solidFill>
              <a:latin typeface="Candara"/>
              <a:ea typeface="Candara"/>
              <a:cs typeface="Candara"/>
              <a:sym typeface="Candara"/>
            </a:endParaRPr>
          </a:p>
        </p:txBody>
      </p:sp>
      <p:sp>
        <p:nvSpPr>
          <p:cNvPr id="486" name="Google Shape;486;g3ce9351f72f_0_564"/>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059">
                <a:solidFill>
                  <a:schemeClr val="dk1"/>
                </a:solidFill>
                <a:latin typeface="Raleway"/>
                <a:ea typeface="Raleway"/>
                <a:cs typeface="Raleway"/>
                <a:sym typeface="Raleway"/>
              </a:rPr>
              <a:t>Subdirección de Biodiversidad</a:t>
            </a:r>
            <a:endParaRPr b="0" i="0" sz="1006" u="none" cap="none" strike="noStrike">
              <a:solidFill>
                <a:srgbClr val="FFFFFF"/>
              </a:solidFill>
              <a:latin typeface="Arial"/>
              <a:ea typeface="Arial"/>
              <a:cs typeface="Arial"/>
              <a:sym typeface="Arial"/>
            </a:endParaRPr>
          </a:p>
        </p:txBody>
      </p:sp>
      <p:sp>
        <p:nvSpPr>
          <p:cNvPr id="487" name="Google Shape;487;g3ce9351f72f_0_564"/>
          <p:cNvSpPr txBox="1"/>
          <p:nvPr/>
        </p:nvSpPr>
        <p:spPr>
          <a:xfrm>
            <a:off x="337169" y="1559050"/>
            <a:ext cx="11679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Restauración ecológica de 2.145 hectáreas en Cerros Orientales y áreas de importancia ambiental. </a:t>
            </a:r>
            <a:endParaRPr b="1" i="0" sz="1800" u="none" cap="none" strike="noStrike">
              <a:solidFill>
                <a:srgbClr val="000000"/>
              </a:solidFill>
            </a:endParaRPr>
          </a:p>
        </p:txBody>
      </p:sp>
      <p:grpSp>
        <p:nvGrpSpPr>
          <p:cNvPr id="488" name="Google Shape;488;g3ce9351f72f_0_564"/>
          <p:cNvGrpSpPr/>
          <p:nvPr/>
        </p:nvGrpSpPr>
        <p:grpSpPr>
          <a:xfrm>
            <a:off x="8590868" y="273587"/>
            <a:ext cx="413800" cy="416836"/>
            <a:chOff x="4096109" y="2260088"/>
            <a:chExt cx="682500" cy="698100"/>
          </a:xfrm>
        </p:grpSpPr>
        <p:sp>
          <p:nvSpPr>
            <p:cNvPr id="489" name="Google Shape;489;g3ce9351f72f_0_564"/>
            <p:cNvSpPr/>
            <p:nvPr/>
          </p:nvSpPr>
          <p:spPr>
            <a:xfrm>
              <a:off x="4096109" y="2260088"/>
              <a:ext cx="682500" cy="698100"/>
            </a:xfrm>
            <a:prstGeom prst="ellipse">
              <a:avLst/>
            </a:prstGeom>
            <a:solidFill>
              <a:srgbClr val="C4721F"/>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490" name="Google Shape;490;g3ce9351f72f_0_564"/>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491" name="Google Shape;491;g3ce9351f72f_0_564"/>
          <p:cNvGrpSpPr/>
          <p:nvPr/>
        </p:nvGrpSpPr>
        <p:grpSpPr>
          <a:xfrm>
            <a:off x="8100019" y="259342"/>
            <a:ext cx="413763" cy="405734"/>
            <a:chOff x="1253233" y="892444"/>
            <a:chExt cx="613800" cy="635748"/>
          </a:xfrm>
        </p:grpSpPr>
        <p:sp>
          <p:nvSpPr>
            <p:cNvPr id="492" name="Google Shape;492;g3ce9351f72f_0_564"/>
            <p:cNvSpPr/>
            <p:nvPr/>
          </p:nvSpPr>
          <p:spPr>
            <a:xfrm>
              <a:off x="1253233" y="892444"/>
              <a:ext cx="613800" cy="627900"/>
            </a:xfrm>
            <a:prstGeom prst="ellipse">
              <a:avLst/>
            </a:prstGeom>
            <a:solidFill>
              <a:srgbClr val="8DBC22"/>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493" name="Google Shape;493;g3ce9351f72f_0_564" title="robin_1230953 (2).png"/>
            <p:cNvPicPr preferRelativeResize="0"/>
            <p:nvPr/>
          </p:nvPicPr>
          <p:blipFill rotWithShape="1">
            <a:blip r:embed="rId4">
              <a:alphaModFix/>
            </a:blip>
            <a:srcRect b="0" l="0" r="0" t="0"/>
            <a:stretch/>
          </p:blipFill>
          <p:spPr>
            <a:xfrm>
              <a:off x="1286292" y="1004992"/>
              <a:ext cx="523150" cy="523200"/>
            </a:xfrm>
            <a:prstGeom prst="rect">
              <a:avLst/>
            </a:prstGeom>
            <a:noFill/>
            <a:ln>
              <a:noFill/>
            </a:ln>
          </p:spPr>
        </p:pic>
      </p:grpSp>
      <p:sp>
        <p:nvSpPr>
          <p:cNvPr id="494" name="Google Shape;494;g3ce9351f72f_0_564"/>
          <p:cNvSpPr txBox="1"/>
          <p:nvPr/>
        </p:nvSpPr>
        <p:spPr>
          <a:xfrm>
            <a:off x="413369" y="9431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gestión de la Estructura Ecológica Principal</a:t>
            </a:r>
            <a:endParaRPr b="1" sz="2000">
              <a:solidFill>
                <a:schemeClr val="dk1"/>
              </a:solidFill>
              <a:latin typeface="Raleway"/>
              <a:ea typeface="Raleway"/>
              <a:cs typeface="Raleway"/>
              <a:sym typeface="Raleway"/>
            </a:endParaRPr>
          </a:p>
        </p:txBody>
      </p:sp>
      <p:sp>
        <p:nvSpPr>
          <p:cNvPr id="495" name="Google Shape;495;g3ce9351f72f_0_564"/>
          <p:cNvSpPr txBox="1"/>
          <p:nvPr/>
        </p:nvSpPr>
        <p:spPr>
          <a:xfrm rot="-5400000">
            <a:off x="-412500" y="4393900"/>
            <a:ext cx="1592700" cy="415500"/>
          </a:xfrm>
          <a:prstGeom prst="rect">
            <a:avLst/>
          </a:prstGeom>
          <a:solidFill>
            <a:schemeClr val="accen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500">
                <a:solidFill>
                  <a:srgbClr val="3B4E1F"/>
                </a:solidFill>
                <a:latin typeface="Candara"/>
                <a:ea typeface="Candara"/>
                <a:cs typeface="Candara"/>
                <a:sym typeface="Candara"/>
              </a:rPr>
              <a:t>Mantenimiento</a:t>
            </a:r>
            <a:endParaRPr b="1" i="0" sz="1500" cap="none" strike="noStrike">
              <a:solidFill>
                <a:srgbClr val="000000"/>
              </a:solidFill>
              <a:latin typeface="Candara"/>
              <a:ea typeface="Candara"/>
              <a:cs typeface="Candara"/>
              <a:sym typeface="Candara"/>
            </a:endParaRPr>
          </a:p>
        </p:txBody>
      </p:sp>
      <p:sp>
        <p:nvSpPr>
          <p:cNvPr id="496" name="Google Shape;496;g3ce9351f72f_0_564"/>
          <p:cNvSpPr txBox="1"/>
          <p:nvPr/>
        </p:nvSpPr>
        <p:spPr>
          <a:xfrm>
            <a:off x="3972720" y="322013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320,02</a:t>
            </a:r>
            <a:endParaRPr b="0" i="0" sz="1400" u="none" cap="none" strike="noStrike">
              <a:solidFill>
                <a:srgbClr val="FF0000"/>
              </a:solidFill>
              <a:latin typeface="Candara"/>
              <a:ea typeface="Candara"/>
              <a:cs typeface="Candara"/>
              <a:sym typeface="Candara"/>
            </a:endParaRPr>
          </a:p>
        </p:txBody>
      </p:sp>
      <p:sp>
        <p:nvSpPr>
          <p:cNvPr id="497" name="Google Shape;497;g3ce9351f72f_0_564"/>
          <p:cNvSpPr txBox="1"/>
          <p:nvPr/>
        </p:nvSpPr>
        <p:spPr>
          <a:xfrm>
            <a:off x="5864869" y="322013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94,0</a:t>
            </a:r>
            <a:endParaRPr b="0" i="0" sz="1400" u="none" cap="none" strike="noStrike">
              <a:solidFill>
                <a:srgbClr val="FF0000"/>
              </a:solidFill>
              <a:latin typeface="Candara"/>
              <a:ea typeface="Candara"/>
              <a:cs typeface="Candara"/>
              <a:sym typeface="Candara"/>
            </a:endParaRPr>
          </a:p>
        </p:txBody>
      </p:sp>
      <p:sp>
        <p:nvSpPr>
          <p:cNvPr id="498" name="Google Shape;498;g3ce9351f72f_0_564"/>
          <p:cNvSpPr txBox="1"/>
          <p:nvPr/>
        </p:nvSpPr>
        <p:spPr>
          <a:xfrm>
            <a:off x="7780802" y="322013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250</a:t>
            </a:r>
            <a:endParaRPr b="0" i="0" sz="1400" u="none" cap="none" strike="noStrike">
              <a:solidFill>
                <a:srgbClr val="FF0000"/>
              </a:solidFill>
              <a:latin typeface="Candara"/>
              <a:ea typeface="Candara"/>
              <a:cs typeface="Candara"/>
              <a:sym typeface="Candara"/>
            </a:endParaRPr>
          </a:p>
        </p:txBody>
      </p:sp>
      <p:sp>
        <p:nvSpPr>
          <p:cNvPr id="499" name="Google Shape;499;g3ce9351f72f_0_564"/>
          <p:cNvSpPr txBox="1"/>
          <p:nvPr/>
        </p:nvSpPr>
        <p:spPr>
          <a:xfrm>
            <a:off x="8758552" y="322013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250</a:t>
            </a:r>
            <a:endParaRPr b="0" i="0" sz="1400" u="none" cap="none" strike="noStrike">
              <a:solidFill>
                <a:srgbClr val="FF0000"/>
              </a:solidFill>
              <a:latin typeface="Candara"/>
              <a:ea typeface="Candara"/>
              <a:cs typeface="Candara"/>
              <a:sym typeface="Candara"/>
            </a:endParaRPr>
          </a:p>
        </p:txBody>
      </p:sp>
      <p:sp>
        <p:nvSpPr>
          <p:cNvPr id="500" name="Google Shape;500;g3ce9351f72f_0_564"/>
          <p:cNvSpPr txBox="1"/>
          <p:nvPr/>
        </p:nvSpPr>
        <p:spPr>
          <a:xfrm>
            <a:off x="9736302" y="3220136"/>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320,02</a:t>
            </a:r>
            <a:endParaRPr b="0" i="0" sz="1400" u="none" cap="none" strike="noStrike">
              <a:solidFill>
                <a:srgbClr val="000000"/>
              </a:solidFill>
              <a:latin typeface="Candara"/>
              <a:ea typeface="Candara"/>
              <a:cs typeface="Candara"/>
              <a:sym typeface="Candara"/>
            </a:endParaRPr>
          </a:p>
        </p:txBody>
      </p:sp>
      <p:sp>
        <p:nvSpPr>
          <p:cNvPr id="501" name="Google Shape;501;g3ce9351f72f_0_564"/>
          <p:cNvSpPr txBox="1"/>
          <p:nvPr/>
        </p:nvSpPr>
        <p:spPr>
          <a:xfrm>
            <a:off x="524351" y="3127891"/>
            <a:ext cx="32655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Número de hectáreas en mantenimiento</a:t>
            </a:r>
            <a:r>
              <a:rPr b="0" i="0" lang="en-US" sz="1200" u="none" cap="none" strike="noStrike">
                <a:solidFill>
                  <a:srgbClr val="3B4E1F"/>
                </a:solidFill>
                <a:latin typeface="Candara"/>
                <a:ea typeface="Candara"/>
                <a:cs typeface="Candara"/>
                <a:sym typeface="Candara"/>
              </a:rPr>
              <a:t> en áreas </a:t>
            </a:r>
            <a:r>
              <a:rPr lang="en-US" sz="1200">
                <a:solidFill>
                  <a:srgbClr val="3B4E1F"/>
                </a:solidFill>
                <a:latin typeface="Candara"/>
                <a:ea typeface="Candara"/>
                <a:cs typeface="Candara"/>
                <a:sym typeface="Candara"/>
              </a:rPr>
              <a:t>de importancia ambiental</a:t>
            </a:r>
            <a:endParaRPr b="0" i="0" sz="1200" u="none" cap="none" strike="noStrike">
              <a:solidFill>
                <a:srgbClr val="000000"/>
              </a:solidFill>
              <a:latin typeface="Candara"/>
              <a:ea typeface="Candara"/>
              <a:cs typeface="Candara"/>
              <a:sym typeface="Candara"/>
            </a:endParaRPr>
          </a:p>
        </p:txBody>
      </p:sp>
      <p:sp>
        <p:nvSpPr>
          <p:cNvPr id="502" name="Google Shape;502;g3ce9351f72f_0_564"/>
          <p:cNvSpPr txBox="1"/>
          <p:nvPr/>
        </p:nvSpPr>
        <p:spPr>
          <a:xfrm>
            <a:off x="3972720" y="268909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370,87</a:t>
            </a:r>
            <a:endParaRPr b="0" i="0" sz="1400" u="none" cap="none" strike="noStrike">
              <a:solidFill>
                <a:srgbClr val="000000"/>
              </a:solidFill>
              <a:latin typeface="Candara"/>
              <a:ea typeface="Candara"/>
              <a:cs typeface="Candara"/>
              <a:sym typeface="Candara"/>
            </a:endParaRPr>
          </a:p>
        </p:txBody>
      </p:sp>
      <p:sp>
        <p:nvSpPr>
          <p:cNvPr id="503" name="Google Shape;503;g3ce9351f72f_0_564"/>
          <p:cNvSpPr txBox="1"/>
          <p:nvPr/>
        </p:nvSpPr>
        <p:spPr>
          <a:xfrm>
            <a:off x="5864869" y="268909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22,81</a:t>
            </a:r>
            <a:endParaRPr b="0" i="0" sz="1400" u="none" cap="none" strike="noStrike">
              <a:solidFill>
                <a:srgbClr val="000000"/>
              </a:solidFill>
              <a:latin typeface="Candara"/>
              <a:ea typeface="Candara"/>
              <a:cs typeface="Candara"/>
              <a:sym typeface="Candara"/>
            </a:endParaRPr>
          </a:p>
        </p:txBody>
      </p:sp>
      <p:sp>
        <p:nvSpPr>
          <p:cNvPr id="504" name="Google Shape;504;g3ce9351f72f_0_564"/>
          <p:cNvSpPr txBox="1"/>
          <p:nvPr/>
        </p:nvSpPr>
        <p:spPr>
          <a:xfrm>
            <a:off x="7780802" y="268909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350</a:t>
            </a:r>
            <a:endParaRPr b="0" i="0" sz="1400" u="none" cap="none" strike="noStrike">
              <a:solidFill>
                <a:srgbClr val="000000"/>
              </a:solidFill>
              <a:latin typeface="Candara"/>
              <a:ea typeface="Candara"/>
              <a:cs typeface="Candara"/>
              <a:sym typeface="Candara"/>
            </a:endParaRPr>
          </a:p>
        </p:txBody>
      </p:sp>
      <p:sp>
        <p:nvSpPr>
          <p:cNvPr id="505" name="Google Shape;505;g3ce9351f72f_0_564"/>
          <p:cNvSpPr txBox="1"/>
          <p:nvPr/>
        </p:nvSpPr>
        <p:spPr>
          <a:xfrm>
            <a:off x="8758552" y="268909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350</a:t>
            </a:r>
            <a:endParaRPr b="0" i="0" sz="1400" u="none" cap="none" strike="noStrike">
              <a:solidFill>
                <a:srgbClr val="000000"/>
              </a:solidFill>
              <a:latin typeface="Candara"/>
              <a:ea typeface="Candara"/>
              <a:cs typeface="Candara"/>
              <a:sym typeface="Candara"/>
            </a:endParaRPr>
          </a:p>
        </p:txBody>
      </p:sp>
      <p:sp>
        <p:nvSpPr>
          <p:cNvPr id="506" name="Google Shape;506;g3ce9351f72f_0_564"/>
          <p:cNvSpPr txBox="1"/>
          <p:nvPr/>
        </p:nvSpPr>
        <p:spPr>
          <a:xfrm>
            <a:off x="9736302" y="2689091"/>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370,81</a:t>
            </a:r>
            <a:endParaRPr b="0" i="0" sz="1400" u="none" cap="none" strike="noStrike">
              <a:solidFill>
                <a:srgbClr val="000000"/>
              </a:solidFill>
              <a:latin typeface="Candara"/>
              <a:ea typeface="Candara"/>
              <a:cs typeface="Candara"/>
              <a:sym typeface="Candara"/>
            </a:endParaRPr>
          </a:p>
        </p:txBody>
      </p:sp>
      <p:sp>
        <p:nvSpPr>
          <p:cNvPr id="507" name="Google Shape;507;g3ce9351f72f_0_564"/>
          <p:cNvSpPr txBox="1"/>
          <p:nvPr/>
        </p:nvSpPr>
        <p:spPr>
          <a:xfrm>
            <a:off x="524351" y="2596850"/>
            <a:ext cx="32655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Número</a:t>
            </a:r>
            <a:r>
              <a:rPr b="0" i="0" lang="en-US" sz="1200" u="none" cap="none" strike="noStrike">
                <a:solidFill>
                  <a:srgbClr val="3B4E1F"/>
                </a:solidFill>
                <a:latin typeface="Candara"/>
                <a:ea typeface="Candara"/>
                <a:cs typeface="Candara"/>
                <a:sym typeface="Candara"/>
              </a:rPr>
              <a:t> de hectáreas </a:t>
            </a:r>
            <a:r>
              <a:rPr lang="en-US" sz="1200">
                <a:solidFill>
                  <a:srgbClr val="3B4E1F"/>
                </a:solidFill>
                <a:latin typeface="Candara"/>
                <a:ea typeface="Candara"/>
                <a:cs typeface="Candara"/>
                <a:sym typeface="Candara"/>
              </a:rPr>
              <a:t>en mantenimiento</a:t>
            </a:r>
            <a:r>
              <a:rPr b="0" i="0" lang="en-US" sz="1200" u="none" cap="none" strike="noStrike">
                <a:solidFill>
                  <a:srgbClr val="3B4E1F"/>
                </a:solidFill>
                <a:latin typeface="Candara"/>
                <a:ea typeface="Candara"/>
                <a:cs typeface="Candara"/>
                <a:sym typeface="Candara"/>
              </a:rPr>
              <a:t> en Cerros Orientales</a:t>
            </a:r>
            <a:endParaRPr b="0" i="0" sz="1200" u="none" cap="none" strike="noStrike">
              <a:solidFill>
                <a:srgbClr val="000000"/>
              </a:solidFill>
              <a:latin typeface="Candara"/>
              <a:ea typeface="Candara"/>
              <a:cs typeface="Candara"/>
              <a:sym typeface="Candara"/>
            </a:endParaRPr>
          </a:p>
        </p:txBody>
      </p:sp>
      <p:sp>
        <p:nvSpPr>
          <p:cNvPr id="508" name="Google Shape;508;g3ce9351f72f_0_564"/>
          <p:cNvSpPr txBox="1"/>
          <p:nvPr/>
        </p:nvSpPr>
        <p:spPr>
          <a:xfrm>
            <a:off x="4928845" y="322013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en-US" sz="1600">
                <a:solidFill>
                  <a:srgbClr val="3B4E1F"/>
                </a:solidFill>
                <a:latin typeface="Candara"/>
                <a:ea typeface="Candara"/>
                <a:cs typeface="Candara"/>
                <a:sym typeface="Candara"/>
              </a:rPr>
              <a:t>320,02</a:t>
            </a:r>
            <a:endParaRPr b="1" sz="1600">
              <a:solidFill>
                <a:srgbClr val="3B4E1F"/>
              </a:solidFill>
              <a:latin typeface="Candara"/>
              <a:ea typeface="Candara"/>
              <a:cs typeface="Candara"/>
              <a:sym typeface="Candara"/>
            </a:endParaRPr>
          </a:p>
        </p:txBody>
      </p:sp>
      <p:sp>
        <p:nvSpPr>
          <p:cNvPr id="509" name="Google Shape;509;g3ce9351f72f_0_564"/>
          <p:cNvSpPr txBox="1"/>
          <p:nvPr/>
        </p:nvSpPr>
        <p:spPr>
          <a:xfrm>
            <a:off x="4928845" y="268909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370,87</a:t>
            </a:r>
            <a:endParaRPr b="1" i="0" sz="1400" u="none" cap="none" strike="noStrike">
              <a:solidFill>
                <a:srgbClr val="000000"/>
              </a:solidFill>
              <a:latin typeface="Candara"/>
              <a:ea typeface="Candara"/>
              <a:cs typeface="Candara"/>
              <a:sym typeface="Candara"/>
            </a:endParaRPr>
          </a:p>
        </p:txBody>
      </p:sp>
      <p:sp>
        <p:nvSpPr>
          <p:cNvPr id="510" name="Google Shape;510;g3ce9351f72f_0_564"/>
          <p:cNvSpPr txBox="1"/>
          <p:nvPr/>
        </p:nvSpPr>
        <p:spPr>
          <a:xfrm>
            <a:off x="6833845" y="322013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sz="1600">
                <a:solidFill>
                  <a:srgbClr val="3B4E1F"/>
                </a:solidFill>
                <a:latin typeface="Candara"/>
                <a:ea typeface="Candara"/>
                <a:cs typeface="Candara"/>
                <a:sym typeface="Candara"/>
              </a:rPr>
              <a:t>94,0</a:t>
            </a:r>
            <a:endParaRPr b="1" i="0" sz="1400" u="none" cap="none" strike="noStrike">
              <a:solidFill>
                <a:srgbClr val="000000"/>
              </a:solidFill>
              <a:latin typeface="Candara"/>
              <a:ea typeface="Candara"/>
              <a:cs typeface="Candara"/>
              <a:sym typeface="Candara"/>
            </a:endParaRPr>
          </a:p>
        </p:txBody>
      </p:sp>
      <p:sp>
        <p:nvSpPr>
          <p:cNvPr id="511" name="Google Shape;511;g3ce9351f72f_0_564"/>
          <p:cNvSpPr txBox="1"/>
          <p:nvPr/>
        </p:nvSpPr>
        <p:spPr>
          <a:xfrm>
            <a:off x="6833845" y="268909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22,81</a:t>
            </a:r>
            <a:endParaRPr b="1" i="0" sz="1400" u="none" cap="none" strike="noStrike">
              <a:solidFill>
                <a:srgbClr val="000000"/>
              </a:solidFill>
              <a:latin typeface="Candara"/>
              <a:ea typeface="Candara"/>
              <a:cs typeface="Candara"/>
              <a:sym typeface="Candara"/>
            </a:endParaRPr>
          </a:p>
        </p:txBody>
      </p:sp>
      <p:sp>
        <p:nvSpPr>
          <p:cNvPr id="512" name="Google Shape;512;g3ce9351f72f_0_564"/>
          <p:cNvSpPr txBox="1"/>
          <p:nvPr/>
        </p:nvSpPr>
        <p:spPr>
          <a:xfrm>
            <a:off x="11130445" y="322013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414,20</a:t>
            </a:r>
            <a:endParaRPr b="1" sz="1600">
              <a:solidFill>
                <a:srgbClr val="3B4E1F"/>
              </a:solidFill>
              <a:latin typeface="Candara"/>
              <a:ea typeface="Candara"/>
              <a:cs typeface="Candara"/>
              <a:sym typeface="Candara"/>
            </a:endParaRPr>
          </a:p>
        </p:txBody>
      </p:sp>
      <p:sp>
        <p:nvSpPr>
          <p:cNvPr id="513" name="Google Shape;513;g3ce9351f72f_0_564"/>
          <p:cNvSpPr txBox="1"/>
          <p:nvPr/>
        </p:nvSpPr>
        <p:spPr>
          <a:xfrm>
            <a:off x="11130445" y="268909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393,68</a:t>
            </a:r>
            <a:endParaRPr b="1" sz="1600">
              <a:solidFill>
                <a:srgbClr val="3B4E1F"/>
              </a:solidFill>
              <a:latin typeface="Candara"/>
              <a:ea typeface="Candara"/>
              <a:cs typeface="Candara"/>
              <a:sym typeface="Candara"/>
            </a:endParaRPr>
          </a:p>
        </p:txBody>
      </p:sp>
      <p:sp>
        <p:nvSpPr>
          <p:cNvPr id="514" name="Google Shape;514;g3ce9351f72f_0_564"/>
          <p:cNvSpPr txBox="1"/>
          <p:nvPr/>
        </p:nvSpPr>
        <p:spPr>
          <a:xfrm>
            <a:off x="3991770" y="380005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30,04</a:t>
            </a:r>
            <a:endParaRPr b="0" i="0" sz="1400" u="none" cap="none" strike="noStrike">
              <a:solidFill>
                <a:srgbClr val="000000"/>
              </a:solidFill>
              <a:latin typeface="Candara"/>
              <a:ea typeface="Candara"/>
              <a:cs typeface="Candara"/>
              <a:sym typeface="Candara"/>
            </a:endParaRPr>
          </a:p>
        </p:txBody>
      </p:sp>
      <p:sp>
        <p:nvSpPr>
          <p:cNvPr id="515" name="Google Shape;515;g3ce9351f72f_0_564"/>
          <p:cNvSpPr txBox="1"/>
          <p:nvPr/>
        </p:nvSpPr>
        <p:spPr>
          <a:xfrm>
            <a:off x="5883919" y="3786251"/>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57,64</a:t>
            </a:r>
            <a:endParaRPr b="0" i="0" sz="1400" u="none" cap="none" strike="noStrike">
              <a:solidFill>
                <a:srgbClr val="000000"/>
              </a:solidFill>
              <a:latin typeface="Candara"/>
              <a:ea typeface="Candara"/>
              <a:cs typeface="Candara"/>
              <a:sym typeface="Candara"/>
            </a:endParaRPr>
          </a:p>
        </p:txBody>
      </p:sp>
      <p:sp>
        <p:nvSpPr>
          <p:cNvPr id="516" name="Google Shape;516;g3ce9351f72f_0_564"/>
          <p:cNvSpPr txBox="1"/>
          <p:nvPr/>
        </p:nvSpPr>
        <p:spPr>
          <a:xfrm>
            <a:off x="7799852" y="3805301"/>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highlight>
                  <a:schemeClr val="lt1"/>
                </a:highlight>
                <a:latin typeface="Candara"/>
                <a:ea typeface="Candara"/>
                <a:cs typeface="Candara"/>
                <a:sym typeface="Candara"/>
              </a:rPr>
              <a:t>100</a:t>
            </a:r>
            <a:endParaRPr b="0" i="0" sz="1400" u="none" cap="none" strike="noStrike">
              <a:solidFill>
                <a:schemeClr val="dk1"/>
              </a:solidFill>
              <a:highlight>
                <a:schemeClr val="lt1"/>
              </a:highlight>
              <a:latin typeface="Candara"/>
              <a:ea typeface="Candara"/>
              <a:cs typeface="Candara"/>
              <a:sym typeface="Candara"/>
            </a:endParaRPr>
          </a:p>
        </p:txBody>
      </p:sp>
      <p:sp>
        <p:nvSpPr>
          <p:cNvPr id="517" name="Google Shape;517;g3ce9351f72f_0_564"/>
          <p:cNvSpPr txBox="1"/>
          <p:nvPr/>
        </p:nvSpPr>
        <p:spPr>
          <a:xfrm>
            <a:off x="8777602" y="3824351"/>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highlight>
                  <a:schemeClr val="lt1"/>
                </a:highlight>
                <a:latin typeface="Candara"/>
                <a:ea typeface="Candara"/>
                <a:cs typeface="Candara"/>
                <a:sym typeface="Candara"/>
              </a:rPr>
              <a:t>100</a:t>
            </a:r>
            <a:endParaRPr>
              <a:solidFill>
                <a:schemeClr val="dk1"/>
              </a:solidFill>
              <a:highlight>
                <a:schemeClr val="lt1"/>
              </a:highlight>
              <a:latin typeface="Candara"/>
              <a:ea typeface="Candara"/>
              <a:cs typeface="Candara"/>
              <a:sym typeface="Candara"/>
            </a:endParaRPr>
          </a:p>
        </p:txBody>
      </p:sp>
      <p:sp>
        <p:nvSpPr>
          <p:cNvPr id="518" name="Google Shape;518;g3ce9351f72f_0_564"/>
          <p:cNvSpPr txBox="1"/>
          <p:nvPr/>
        </p:nvSpPr>
        <p:spPr>
          <a:xfrm>
            <a:off x="9755352" y="3772644"/>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100</a:t>
            </a:r>
            <a:endParaRPr b="0" i="0" sz="1400" u="none" cap="none" strike="noStrike">
              <a:solidFill>
                <a:schemeClr val="dk1"/>
              </a:solidFill>
              <a:latin typeface="Candara"/>
              <a:ea typeface="Candara"/>
              <a:cs typeface="Candara"/>
              <a:sym typeface="Candara"/>
            </a:endParaRPr>
          </a:p>
        </p:txBody>
      </p:sp>
      <p:sp>
        <p:nvSpPr>
          <p:cNvPr id="519" name="Google Shape;519;g3ce9351f72f_0_564"/>
          <p:cNvSpPr txBox="1"/>
          <p:nvPr/>
        </p:nvSpPr>
        <p:spPr>
          <a:xfrm>
            <a:off x="541770" y="3694003"/>
            <a:ext cx="32655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200">
                <a:solidFill>
                  <a:srgbClr val="88BC23"/>
                </a:solidFill>
                <a:latin typeface="Candara"/>
                <a:ea typeface="Candara"/>
                <a:cs typeface="Candara"/>
                <a:sym typeface="Candara"/>
              </a:rPr>
              <a:t>Número de hectáreas en mantenimiento en Reservas Distritales de Humedal</a:t>
            </a:r>
            <a:endParaRPr i="0" sz="1200" u="none" cap="none" strike="noStrike">
              <a:solidFill>
                <a:srgbClr val="88BC23"/>
              </a:solidFill>
              <a:latin typeface="Candara"/>
              <a:ea typeface="Candara"/>
              <a:cs typeface="Candara"/>
              <a:sym typeface="Candara"/>
            </a:endParaRPr>
          </a:p>
        </p:txBody>
      </p:sp>
      <p:sp>
        <p:nvSpPr>
          <p:cNvPr id="520" name="Google Shape;520;g3ce9351f72f_0_564"/>
          <p:cNvSpPr txBox="1"/>
          <p:nvPr/>
        </p:nvSpPr>
        <p:spPr>
          <a:xfrm>
            <a:off x="4947895" y="37862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30,04</a:t>
            </a:r>
            <a:endParaRPr b="1" i="0" sz="1400" u="none" cap="none" strike="noStrike">
              <a:solidFill>
                <a:srgbClr val="000000"/>
              </a:solidFill>
              <a:latin typeface="Candara"/>
              <a:ea typeface="Candara"/>
              <a:cs typeface="Candara"/>
              <a:sym typeface="Candara"/>
            </a:endParaRPr>
          </a:p>
        </p:txBody>
      </p:sp>
      <p:sp>
        <p:nvSpPr>
          <p:cNvPr id="521" name="Google Shape;521;g3ce9351f72f_0_564"/>
          <p:cNvSpPr txBox="1"/>
          <p:nvPr/>
        </p:nvSpPr>
        <p:spPr>
          <a:xfrm>
            <a:off x="6852895" y="37862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57,64</a:t>
            </a:r>
            <a:endParaRPr b="1" sz="1600">
              <a:solidFill>
                <a:srgbClr val="3B4E1F"/>
              </a:solidFill>
              <a:latin typeface="Candara"/>
              <a:ea typeface="Candara"/>
              <a:cs typeface="Candara"/>
              <a:sym typeface="Candara"/>
            </a:endParaRPr>
          </a:p>
        </p:txBody>
      </p:sp>
      <p:sp>
        <p:nvSpPr>
          <p:cNvPr id="522" name="Google Shape;522;g3ce9351f72f_0_564"/>
          <p:cNvSpPr txBox="1"/>
          <p:nvPr/>
        </p:nvSpPr>
        <p:spPr>
          <a:xfrm>
            <a:off x="11149495" y="37862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87,68</a:t>
            </a:r>
            <a:endParaRPr b="1" sz="1600">
              <a:solidFill>
                <a:srgbClr val="3B4E1F"/>
              </a:solidFill>
              <a:latin typeface="Candara"/>
              <a:ea typeface="Candara"/>
              <a:cs typeface="Candara"/>
              <a:sym typeface="Candara"/>
            </a:endParaRPr>
          </a:p>
        </p:txBody>
      </p:sp>
      <p:sp>
        <p:nvSpPr>
          <p:cNvPr id="523" name="Google Shape;523;g3ce9351f72f_0_564"/>
          <p:cNvSpPr/>
          <p:nvPr/>
        </p:nvSpPr>
        <p:spPr>
          <a:xfrm>
            <a:off x="337164" y="391393"/>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Suelo y biodiversidad</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g366399a5469_3_142"/>
          <p:cNvSpPr/>
          <p:nvPr/>
        </p:nvSpPr>
        <p:spPr>
          <a:xfrm>
            <a:off x="418875" y="2676425"/>
            <a:ext cx="11598000" cy="5541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29" name="Google Shape;529;g366399a5469_3_142"/>
          <p:cNvSpPr txBox="1"/>
          <p:nvPr/>
        </p:nvSpPr>
        <p:spPr>
          <a:xfrm>
            <a:off x="3982757" y="2114330"/>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530" name="Google Shape;530;g366399a5469_3_142"/>
          <p:cNvSpPr txBox="1"/>
          <p:nvPr/>
        </p:nvSpPr>
        <p:spPr>
          <a:xfrm>
            <a:off x="5874907" y="2114330"/>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531" name="Google Shape;531;g366399a5469_3_142"/>
          <p:cNvSpPr txBox="1"/>
          <p:nvPr/>
        </p:nvSpPr>
        <p:spPr>
          <a:xfrm>
            <a:off x="7790839" y="2114330"/>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532" name="Google Shape;532;g366399a5469_3_142"/>
          <p:cNvSpPr txBox="1"/>
          <p:nvPr/>
        </p:nvSpPr>
        <p:spPr>
          <a:xfrm>
            <a:off x="8768589" y="2114330"/>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533" name="Google Shape;533;g366399a5469_3_142"/>
          <p:cNvSpPr txBox="1"/>
          <p:nvPr/>
        </p:nvSpPr>
        <p:spPr>
          <a:xfrm>
            <a:off x="9746339" y="2096013"/>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534" name="Google Shape;534;g366399a5469_3_142"/>
          <p:cNvSpPr txBox="1"/>
          <p:nvPr/>
        </p:nvSpPr>
        <p:spPr>
          <a:xfrm>
            <a:off x="3982757" y="275940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35" name="Google Shape;535;g366399a5469_3_142"/>
          <p:cNvSpPr txBox="1"/>
          <p:nvPr/>
        </p:nvSpPr>
        <p:spPr>
          <a:xfrm>
            <a:off x="5874907" y="275940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36" name="Google Shape;536;g366399a5469_3_142"/>
          <p:cNvSpPr txBox="1"/>
          <p:nvPr/>
        </p:nvSpPr>
        <p:spPr>
          <a:xfrm>
            <a:off x="7790839" y="2759409"/>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6.679,74</a:t>
            </a:r>
            <a:endParaRPr b="0" i="0" sz="1200" u="none" cap="none" strike="noStrike">
              <a:solidFill>
                <a:srgbClr val="000000"/>
              </a:solidFill>
              <a:latin typeface="Candara"/>
              <a:ea typeface="Candara"/>
              <a:cs typeface="Candara"/>
              <a:sym typeface="Candara"/>
            </a:endParaRPr>
          </a:p>
        </p:txBody>
      </p:sp>
      <p:sp>
        <p:nvSpPr>
          <p:cNvPr id="537" name="Google Shape;537;g366399a5469_3_142"/>
          <p:cNvSpPr txBox="1"/>
          <p:nvPr/>
        </p:nvSpPr>
        <p:spPr>
          <a:xfrm>
            <a:off x="8768589" y="2759409"/>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6.536,04</a:t>
            </a:r>
            <a:endParaRPr b="0" i="0" sz="1200" u="none" cap="none" strike="noStrike">
              <a:solidFill>
                <a:srgbClr val="000000"/>
              </a:solidFill>
              <a:latin typeface="Candara"/>
              <a:ea typeface="Candara"/>
              <a:cs typeface="Candara"/>
              <a:sym typeface="Candara"/>
            </a:endParaRPr>
          </a:p>
        </p:txBody>
      </p:sp>
      <p:sp>
        <p:nvSpPr>
          <p:cNvPr id="538" name="Google Shape;538;g366399a5469_3_142"/>
          <p:cNvSpPr txBox="1"/>
          <p:nvPr/>
        </p:nvSpPr>
        <p:spPr>
          <a:xfrm>
            <a:off x="9746339" y="275940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13.21</a:t>
            </a:r>
            <a:r>
              <a:rPr lang="en-US" sz="1600">
                <a:solidFill>
                  <a:srgbClr val="3B4E1F"/>
                </a:solidFill>
                <a:latin typeface="Candara"/>
                <a:ea typeface="Candara"/>
                <a:cs typeface="Candara"/>
                <a:sym typeface="Candara"/>
              </a:rPr>
              <a:t>5,78</a:t>
            </a:r>
            <a:endParaRPr b="0" i="0" sz="1600" u="none" cap="none" strike="noStrike">
              <a:solidFill>
                <a:srgbClr val="3B4E1F"/>
              </a:solidFill>
              <a:latin typeface="Candara"/>
              <a:ea typeface="Candara"/>
              <a:cs typeface="Candara"/>
              <a:sym typeface="Candara"/>
            </a:endParaRPr>
          </a:p>
        </p:txBody>
      </p:sp>
      <p:sp>
        <p:nvSpPr>
          <p:cNvPr id="539" name="Google Shape;539;g366399a5469_3_142"/>
          <p:cNvSpPr txBox="1"/>
          <p:nvPr/>
        </p:nvSpPr>
        <p:spPr>
          <a:xfrm>
            <a:off x="411525" y="2697909"/>
            <a:ext cx="3571200" cy="554100"/>
          </a:xfrm>
          <a:prstGeom prst="rect">
            <a:avLst/>
          </a:prstGeom>
          <a:noFill/>
          <a:ln>
            <a:noFill/>
          </a:ln>
        </p:spPr>
        <p:txBody>
          <a:bodyPr anchorCtr="0" anchor="t" bIns="91425" lIns="91425" spcFirstLastPara="1" rIns="91425" wrap="square" tIns="91425">
            <a:spAutoFit/>
          </a:bodyPr>
          <a:lstStyle/>
          <a:p>
            <a:pPr indent="0" lvl="0" marL="457200" marR="0" rtl="0" algn="ctr">
              <a:lnSpc>
                <a:spcPct val="100000"/>
              </a:lnSpc>
              <a:spcBef>
                <a:spcPts val="0"/>
              </a:spcBef>
              <a:spcAft>
                <a:spcPts val="0"/>
              </a:spcAft>
              <a:buNone/>
            </a:pPr>
            <a:r>
              <a:rPr b="1" lang="en-US" sz="1200">
                <a:solidFill>
                  <a:schemeClr val="dk1"/>
                </a:solidFill>
                <a:latin typeface="Candara"/>
                <a:ea typeface="Candara"/>
                <a:cs typeface="Candara"/>
                <a:sym typeface="Candara"/>
              </a:rPr>
              <a:t>Número de hectáreas del sistema distrital de áreas protegidas con manejo efectivo</a:t>
            </a:r>
            <a:endParaRPr b="0" i="0" sz="1200" u="none" cap="none" strike="noStrike">
              <a:solidFill>
                <a:schemeClr val="dk1"/>
              </a:solidFill>
              <a:latin typeface="Candara"/>
              <a:ea typeface="Candara"/>
              <a:cs typeface="Candara"/>
              <a:sym typeface="Candara"/>
            </a:endParaRPr>
          </a:p>
        </p:txBody>
      </p:sp>
      <p:sp>
        <p:nvSpPr>
          <p:cNvPr id="540" name="Google Shape;540;g366399a5469_3_142"/>
          <p:cNvSpPr txBox="1"/>
          <p:nvPr/>
        </p:nvSpPr>
        <p:spPr>
          <a:xfrm>
            <a:off x="4938882" y="2114330"/>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541" name="Google Shape;541;g366399a5469_3_142"/>
          <p:cNvSpPr txBox="1"/>
          <p:nvPr/>
        </p:nvSpPr>
        <p:spPr>
          <a:xfrm>
            <a:off x="4938882" y="2759409"/>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42" name="Google Shape;542;g366399a5469_3_142"/>
          <p:cNvSpPr txBox="1"/>
          <p:nvPr/>
        </p:nvSpPr>
        <p:spPr>
          <a:xfrm>
            <a:off x="6843882" y="2114330"/>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543" name="Google Shape;543;g366399a5469_3_142"/>
          <p:cNvSpPr txBox="1"/>
          <p:nvPr/>
        </p:nvSpPr>
        <p:spPr>
          <a:xfrm>
            <a:off x="6843882" y="2759409"/>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44" name="Google Shape;544;g366399a5469_3_142"/>
          <p:cNvSpPr txBox="1"/>
          <p:nvPr/>
        </p:nvSpPr>
        <p:spPr>
          <a:xfrm>
            <a:off x="11140482" y="2096010"/>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545" name="Google Shape;545;g366399a5469_3_142"/>
          <p:cNvSpPr txBox="1"/>
          <p:nvPr/>
        </p:nvSpPr>
        <p:spPr>
          <a:xfrm>
            <a:off x="11140482" y="275940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46" name="Google Shape;546;g366399a5469_3_142"/>
          <p:cNvSpPr txBox="1"/>
          <p:nvPr/>
        </p:nvSpPr>
        <p:spPr>
          <a:xfrm>
            <a:off x="411600" y="2023075"/>
            <a:ext cx="32952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547" name="Google Shape;547;g366399a5469_3_142"/>
          <p:cNvSpPr txBox="1"/>
          <p:nvPr/>
        </p:nvSpPr>
        <p:spPr>
          <a:xfrm>
            <a:off x="355763" y="4744297"/>
            <a:ext cx="36792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88BC23"/>
                </a:solidFill>
                <a:latin typeface="Candara"/>
                <a:ea typeface="Candara"/>
                <a:cs typeface="Candara"/>
                <a:sym typeface="Candara"/>
              </a:rPr>
              <a:t>Número de áreas protegidas con fichas técnicas con elementos esenciales elaboradas</a:t>
            </a:r>
            <a:endParaRPr>
              <a:solidFill>
                <a:srgbClr val="88BC23"/>
              </a:solidFill>
            </a:endParaRPr>
          </a:p>
        </p:txBody>
      </p:sp>
      <p:sp>
        <p:nvSpPr>
          <p:cNvPr id="548" name="Google Shape;548;g366399a5469_3_142"/>
          <p:cNvSpPr txBox="1"/>
          <p:nvPr/>
        </p:nvSpPr>
        <p:spPr>
          <a:xfrm>
            <a:off x="446815" y="5376468"/>
            <a:ext cx="35712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88BC23"/>
                </a:solidFill>
                <a:latin typeface="Candara"/>
                <a:ea typeface="Candara"/>
                <a:cs typeface="Candara"/>
                <a:sym typeface="Candara"/>
              </a:rPr>
              <a:t>Número de evaluaciones de efectividad del manejo adelantadas a nivel sistema</a:t>
            </a:r>
            <a:endParaRPr>
              <a:solidFill>
                <a:srgbClr val="88BC23"/>
              </a:solidFill>
            </a:endParaRPr>
          </a:p>
        </p:txBody>
      </p:sp>
      <p:sp>
        <p:nvSpPr>
          <p:cNvPr id="549" name="Google Shape;549;g366399a5469_3_142"/>
          <p:cNvSpPr txBox="1"/>
          <p:nvPr/>
        </p:nvSpPr>
        <p:spPr>
          <a:xfrm>
            <a:off x="4057617" y="484226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50" name="Google Shape;550;g366399a5469_3_142"/>
          <p:cNvSpPr txBox="1"/>
          <p:nvPr/>
        </p:nvSpPr>
        <p:spPr>
          <a:xfrm>
            <a:off x="5961083" y="481962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a:t>
            </a:r>
            <a:endParaRPr b="0" i="0" sz="1400" u="none" cap="none" strike="noStrike">
              <a:solidFill>
                <a:srgbClr val="000000"/>
              </a:solidFill>
              <a:latin typeface="Candara"/>
              <a:ea typeface="Candara"/>
              <a:cs typeface="Candara"/>
              <a:sym typeface="Candara"/>
            </a:endParaRPr>
          </a:p>
        </p:txBody>
      </p:sp>
      <p:sp>
        <p:nvSpPr>
          <p:cNvPr id="551" name="Google Shape;551;g366399a5469_3_142"/>
          <p:cNvSpPr txBox="1"/>
          <p:nvPr/>
        </p:nvSpPr>
        <p:spPr>
          <a:xfrm>
            <a:off x="7877015" y="481962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52" name="Google Shape;552;g366399a5469_3_142"/>
          <p:cNvSpPr txBox="1"/>
          <p:nvPr/>
        </p:nvSpPr>
        <p:spPr>
          <a:xfrm>
            <a:off x="8854765" y="481962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53" name="Google Shape;553;g366399a5469_3_142"/>
          <p:cNvSpPr txBox="1"/>
          <p:nvPr/>
        </p:nvSpPr>
        <p:spPr>
          <a:xfrm>
            <a:off x="9832515" y="481962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a:t>
            </a:r>
            <a:endParaRPr b="0" i="0" sz="1600" u="none" cap="none" strike="noStrike">
              <a:solidFill>
                <a:srgbClr val="3B4E1F"/>
              </a:solidFill>
              <a:latin typeface="Candara"/>
              <a:ea typeface="Candara"/>
              <a:cs typeface="Candara"/>
              <a:sym typeface="Candara"/>
            </a:endParaRPr>
          </a:p>
        </p:txBody>
      </p:sp>
      <p:sp>
        <p:nvSpPr>
          <p:cNvPr id="554" name="Google Shape;554;g366399a5469_3_142"/>
          <p:cNvSpPr txBox="1"/>
          <p:nvPr/>
        </p:nvSpPr>
        <p:spPr>
          <a:xfrm>
            <a:off x="5025058" y="4819629"/>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55" name="Google Shape;555;g366399a5469_3_142"/>
          <p:cNvSpPr txBox="1"/>
          <p:nvPr/>
        </p:nvSpPr>
        <p:spPr>
          <a:xfrm>
            <a:off x="6930058" y="481962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32</a:t>
            </a:r>
            <a:endParaRPr b="1" sz="1600">
              <a:solidFill>
                <a:srgbClr val="3B4E1F"/>
              </a:solidFill>
              <a:latin typeface="Candara"/>
              <a:ea typeface="Candara"/>
              <a:cs typeface="Candara"/>
              <a:sym typeface="Candara"/>
            </a:endParaRPr>
          </a:p>
        </p:txBody>
      </p:sp>
      <p:sp>
        <p:nvSpPr>
          <p:cNvPr id="556" name="Google Shape;556;g366399a5469_3_142"/>
          <p:cNvSpPr txBox="1"/>
          <p:nvPr/>
        </p:nvSpPr>
        <p:spPr>
          <a:xfrm>
            <a:off x="11184975" y="481962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32</a:t>
            </a:r>
            <a:endParaRPr b="1" i="0" sz="1400" u="none" cap="none" strike="noStrike">
              <a:solidFill>
                <a:srgbClr val="000000"/>
              </a:solidFill>
              <a:latin typeface="Candara"/>
              <a:ea typeface="Candara"/>
              <a:cs typeface="Candara"/>
              <a:sym typeface="Candara"/>
            </a:endParaRPr>
          </a:p>
        </p:txBody>
      </p:sp>
      <p:sp>
        <p:nvSpPr>
          <p:cNvPr id="557" name="Google Shape;557;g366399a5469_3_142"/>
          <p:cNvSpPr txBox="1"/>
          <p:nvPr/>
        </p:nvSpPr>
        <p:spPr>
          <a:xfrm>
            <a:off x="4057617" y="545135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58" name="Google Shape;558;g366399a5469_3_142"/>
          <p:cNvSpPr txBox="1"/>
          <p:nvPr/>
        </p:nvSpPr>
        <p:spPr>
          <a:xfrm>
            <a:off x="5961083" y="542871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a:t>
            </a:r>
            <a:endParaRPr b="0" i="0" sz="1400" u="none" cap="none" strike="noStrike">
              <a:solidFill>
                <a:srgbClr val="000000"/>
              </a:solidFill>
              <a:latin typeface="Candara"/>
              <a:ea typeface="Candara"/>
              <a:cs typeface="Candara"/>
              <a:sym typeface="Candara"/>
            </a:endParaRPr>
          </a:p>
        </p:txBody>
      </p:sp>
      <p:sp>
        <p:nvSpPr>
          <p:cNvPr id="559" name="Google Shape;559;g366399a5469_3_142"/>
          <p:cNvSpPr txBox="1"/>
          <p:nvPr/>
        </p:nvSpPr>
        <p:spPr>
          <a:xfrm>
            <a:off x="7877015" y="542871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60" name="Google Shape;560;g366399a5469_3_142"/>
          <p:cNvSpPr txBox="1"/>
          <p:nvPr/>
        </p:nvSpPr>
        <p:spPr>
          <a:xfrm>
            <a:off x="8854765" y="542871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a:t>
            </a:r>
            <a:endParaRPr b="0" i="0" sz="1400" u="none" cap="none" strike="noStrike">
              <a:solidFill>
                <a:srgbClr val="000000"/>
              </a:solidFill>
              <a:latin typeface="Candara"/>
              <a:ea typeface="Candara"/>
              <a:cs typeface="Candara"/>
              <a:sym typeface="Candara"/>
            </a:endParaRPr>
          </a:p>
        </p:txBody>
      </p:sp>
      <p:sp>
        <p:nvSpPr>
          <p:cNvPr id="561" name="Google Shape;561;g366399a5469_3_142"/>
          <p:cNvSpPr txBox="1"/>
          <p:nvPr/>
        </p:nvSpPr>
        <p:spPr>
          <a:xfrm>
            <a:off x="9832515" y="542871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a:t>
            </a:r>
            <a:endParaRPr b="0" i="0" sz="1600" u="none" cap="none" strike="noStrike">
              <a:solidFill>
                <a:srgbClr val="3B4E1F"/>
              </a:solidFill>
              <a:latin typeface="Candara"/>
              <a:ea typeface="Candara"/>
              <a:cs typeface="Candara"/>
              <a:sym typeface="Candara"/>
            </a:endParaRPr>
          </a:p>
        </p:txBody>
      </p:sp>
      <p:sp>
        <p:nvSpPr>
          <p:cNvPr id="562" name="Google Shape;562;g366399a5469_3_142"/>
          <p:cNvSpPr txBox="1"/>
          <p:nvPr/>
        </p:nvSpPr>
        <p:spPr>
          <a:xfrm>
            <a:off x="5025058" y="5428719"/>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63" name="Google Shape;563;g366399a5469_3_142"/>
          <p:cNvSpPr txBox="1"/>
          <p:nvPr/>
        </p:nvSpPr>
        <p:spPr>
          <a:xfrm>
            <a:off x="6930058" y="542871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a:t>
            </a:r>
            <a:endParaRPr b="1" sz="1600">
              <a:solidFill>
                <a:srgbClr val="3B4E1F"/>
              </a:solidFill>
              <a:latin typeface="Candara"/>
              <a:ea typeface="Candara"/>
              <a:cs typeface="Candara"/>
              <a:sym typeface="Candara"/>
            </a:endParaRPr>
          </a:p>
        </p:txBody>
      </p:sp>
      <p:sp>
        <p:nvSpPr>
          <p:cNvPr id="564" name="Google Shape;564;g366399a5469_3_142"/>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059">
                <a:solidFill>
                  <a:schemeClr val="dk1"/>
                </a:solidFill>
                <a:latin typeface="Raleway"/>
                <a:ea typeface="Raleway"/>
                <a:cs typeface="Raleway"/>
                <a:sym typeface="Raleway"/>
              </a:rPr>
              <a:t>Dirección de Áreas Protegidas</a:t>
            </a:r>
            <a:endParaRPr b="0" i="0" sz="1006" u="none" cap="none" strike="noStrike">
              <a:solidFill>
                <a:srgbClr val="FFFFFF"/>
              </a:solidFill>
              <a:latin typeface="Arial"/>
              <a:ea typeface="Arial"/>
              <a:cs typeface="Arial"/>
              <a:sym typeface="Arial"/>
            </a:endParaRPr>
          </a:p>
        </p:txBody>
      </p:sp>
      <p:sp>
        <p:nvSpPr>
          <p:cNvPr id="565" name="Google Shape;565;g366399a5469_3_142"/>
          <p:cNvSpPr txBox="1"/>
          <p:nvPr/>
        </p:nvSpPr>
        <p:spPr>
          <a:xfrm>
            <a:off x="337169" y="1499866"/>
            <a:ext cx="116760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t>
            </a:r>
            <a:r>
              <a:rPr b="1" lang="en-US" sz="1800">
                <a:solidFill>
                  <a:srgbClr val="009200"/>
                </a:solidFill>
                <a:latin typeface="Raleway"/>
                <a:ea typeface="Raleway"/>
                <a:cs typeface="Raleway"/>
                <a:sym typeface="Raleway"/>
              </a:rPr>
              <a:t>13.215,78 hectáreas de las áreas del Sistema Distrital de Áreas Protegidas incrementan su manejo efectivo.</a:t>
            </a:r>
            <a:r>
              <a:rPr b="1" lang="en-US" sz="1800">
                <a:solidFill>
                  <a:srgbClr val="009200"/>
                </a:solidFill>
                <a:latin typeface="Raleway"/>
                <a:ea typeface="Raleway"/>
                <a:cs typeface="Raleway"/>
                <a:sym typeface="Raleway"/>
              </a:rPr>
              <a:t> </a:t>
            </a:r>
            <a:endParaRPr b="1" i="0" sz="1800" u="none" cap="none" strike="noStrike">
              <a:solidFill>
                <a:srgbClr val="000000"/>
              </a:solidFill>
            </a:endParaRPr>
          </a:p>
        </p:txBody>
      </p:sp>
      <p:grpSp>
        <p:nvGrpSpPr>
          <p:cNvPr id="566" name="Google Shape;566;g366399a5469_3_142"/>
          <p:cNvGrpSpPr/>
          <p:nvPr/>
        </p:nvGrpSpPr>
        <p:grpSpPr>
          <a:xfrm>
            <a:off x="8590868" y="273587"/>
            <a:ext cx="413800" cy="416836"/>
            <a:chOff x="4096109" y="2260088"/>
            <a:chExt cx="682500" cy="698100"/>
          </a:xfrm>
        </p:grpSpPr>
        <p:sp>
          <p:nvSpPr>
            <p:cNvPr id="567" name="Google Shape;567;g366399a5469_3_142"/>
            <p:cNvSpPr/>
            <p:nvPr/>
          </p:nvSpPr>
          <p:spPr>
            <a:xfrm>
              <a:off x="4096109" y="2260088"/>
              <a:ext cx="682500" cy="698100"/>
            </a:xfrm>
            <a:prstGeom prst="ellipse">
              <a:avLst/>
            </a:prstGeom>
            <a:solidFill>
              <a:srgbClr val="C4721F"/>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568" name="Google Shape;568;g366399a5469_3_142"/>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569" name="Google Shape;569;g366399a5469_3_142"/>
          <p:cNvGrpSpPr/>
          <p:nvPr/>
        </p:nvGrpSpPr>
        <p:grpSpPr>
          <a:xfrm>
            <a:off x="8100019" y="259342"/>
            <a:ext cx="413763" cy="405734"/>
            <a:chOff x="1253233" y="892444"/>
            <a:chExt cx="613800" cy="635748"/>
          </a:xfrm>
        </p:grpSpPr>
        <p:sp>
          <p:nvSpPr>
            <p:cNvPr id="570" name="Google Shape;570;g366399a5469_3_142"/>
            <p:cNvSpPr/>
            <p:nvPr/>
          </p:nvSpPr>
          <p:spPr>
            <a:xfrm>
              <a:off x="1253233" y="892444"/>
              <a:ext cx="613800" cy="627900"/>
            </a:xfrm>
            <a:prstGeom prst="ellipse">
              <a:avLst/>
            </a:prstGeom>
            <a:solidFill>
              <a:srgbClr val="8DBC22"/>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571" name="Google Shape;571;g366399a5469_3_142" title="robin_1230953 (2).png"/>
            <p:cNvPicPr preferRelativeResize="0"/>
            <p:nvPr/>
          </p:nvPicPr>
          <p:blipFill rotWithShape="1">
            <a:blip r:embed="rId4">
              <a:alphaModFix/>
            </a:blip>
            <a:srcRect b="0" l="0" r="0" t="0"/>
            <a:stretch/>
          </p:blipFill>
          <p:spPr>
            <a:xfrm>
              <a:off x="1286292" y="1004992"/>
              <a:ext cx="523150" cy="523200"/>
            </a:xfrm>
            <a:prstGeom prst="rect">
              <a:avLst/>
            </a:prstGeom>
            <a:noFill/>
            <a:ln>
              <a:noFill/>
            </a:ln>
          </p:spPr>
        </p:pic>
      </p:grpSp>
      <p:sp>
        <p:nvSpPr>
          <p:cNvPr id="572" name="Google Shape;572;g366399a5469_3_142"/>
          <p:cNvSpPr txBox="1"/>
          <p:nvPr/>
        </p:nvSpPr>
        <p:spPr>
          <a:xfrm>
            <a:off x="308384" y="5972351"/>
            <a:ext cx="37068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88BC23"/>
                </a:solidFill>
                <a:latin typeface="Candara"/>
                <a:ea typeface="Candara"/>
                <a:cs typeface="Candara"/>
                <a:sym typeface="Candara"/>
              </a:rPr>
              <a:t>Número de evaluaciones de </a:t>
            </a:r>
            <a:r>
              <a:rPr lang="en-US" sz="1200">
                <a:solidFill>
                  <a:srgbClr val="88BC23"/>
                </a:solidFill>
                <a:latin typeface="Candara"/>
                <a:ea typeface="Candara"/>
                <a:cs typeface="Candara"/>
                <a:sym typeface="Candara"/>
              </a:rPr>
              <a:t>efectividad del manejo adelantadas a nivel sitio (área protegida)</a:t>
            </a:r>
            <a:endParaRPr>
              <a:solidFill>
                <a:srgbClr val="88BC23"/>
              </a:solidFill>
            </a:endParaRPr>
          </a:p>
        </p:txBody>
      </p:sp>
      <p:sp>
        <p:nvSpPr>
          <p:cNvPr id="573" name="Google Shape;573;g366399a5469_3_142"/>
          <p:cNvSpPr txBox="1"/>
          <p:nvPr/>
        </p:nvSpPr>
        <p:spPr>
          <a:xfrm>
            <a:off x="4049154" y="604575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74" name="Google Shape;574;g366399a5469_3_142"/>
          <p:cNvSpPr txBox="1"/>
          <p:nvPr/>
        </p:nvSpPr>
        <p:spPr>
          <a:xfrm>
            <a:off x="5952620" y="602312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75" name="Google Shape;575;g366399a5469_3_142"/>
          <p:cNvSpPr txBox="1"/>
          <p:nvPr/>
        </p:nvSpPr>
        <p:spPr>
          <a:xfrm>
            <a:off x="7868552" y="602312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a:t>
            </a:r>
            <a:endParaRPr b="0" i="0" sz="1400" u="none" cap="none" strike="noStrike">
              <a:solidFill>
                <a:srgbClr val="000000"/>
              </a:solidFill>
              <a:latin typeface="Candara"/>
              <a:ea typeface="Candara"/>
              <a:cs typeface="Candara"/>
              <a:sym typeface="Candara"/>
            </a:endParaRPr>
          </a:p>
        </p:txBody>
      </p:sp>
      <p:sp>
        <p:nvSpPr>
          <p:cNvPr id="576" name="Google Shape;576;g366399a5469_3_142"/>
          <p:cNvSpPr txBox="1"/>
          <p:nvPr/>
        </p:nvSpPr>
        <p:spPr>
          <a:xfrm>
            <a:off x="8846302" y="602312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77" name="Google Shape;577;g366399a5469_3_142"/>
          <p:cNvSpPr txBox="1"/>
          <p:nvPr/>
        </p:nvSpPr>
        <p:spPr>
          <a:xfrm>
            <a:off x="9824052" y="6023120"/>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3</a:t>
            </a:r>
            <a:r>
              <a:rPr lang="en-US" sz="1600">
                <a:solidFill>
                  <a:srgbClr val="3B4E1F"/>
                </a:solidFill>
                <a:latin typeface="Candara"/>
                <a:ea typeface="Candara"/>
                <a:cs typeface="Candara"/>
                <a:sym typeface="Candara"/>
              </a:rPr>
              <a:t>2</a:t>
            </a:r>
            <a:endParaRPr b="0" i="0" sz="1600" u="none" cap="none" strike="noStrike">
              <a:solidFill>
                <a:srgbClr val="3B4E1F"/>
              </a:solidFill>
              <a:latin typeface="Candara"/>
              <a:ea typeface="Candara"/>
              <a:cs typeface="Candara"/>
              <a:sym typeface="Candara"/>
            </a:endParaRPr>
          </a:p>
        </p:txBody>
      </p:sp>
      <p:sp>
        <p:nvSpPr>
          <p:cNvPr id="578" name="Google Shape;578;g366399a5469_3_142"/>
          <p:cNvSpPr txBox="1"/>
          <p:nvPr/>
        </p:nvSpPr>
        <p:spPr>
          <a:xfrm>
            <a:off x="5016595" y="6023120"/>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79" name="Google Shape;579;g366399a5469_3_142"/>
          <p:cNvSpPr txBox="1"/>
          <p:nvPr/>
        </p:nvSpPr>
        <p:spPr>
          <a:xfrm>
            <a:off x="6921595" y="6023120"/>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sz="1600">
              <a:solidFill>
                <a:srgbClr val="3B4E1F"/>
              </a:solidFill>
              <a:latin typeface="Candara"/>
              <a:ea typeface="Candara"/>
              <a:cs typeface="Candara"/>
              <a:sym typeface="Candara"/>
            </a:endParaRPr>
          </a:p>
        </p:txBody>
      </p:sp>
      <p:sp>
        <p:nvSpPr>
          <p:cNvPr id="580" name="Google Shape;580;g366399a5469_3_142"/>
          <p:cNvSpPr txBox="1"/>
          <p:nvPr/>
        </p:nvSpPr>
        <p:spPr>
          <a:xfrm>
            <a:off x="11172542" y="600752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81" name="Google Shape;581;g366399a5469_3_142"/>
          <p:cNvSpPr txBox="1"/>
          <p:nvPr/>
        </p:nvSpPr>
        <p:spPr>
          <a:xfrm>
            <a:off x="11182833" y="540659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a:t>
            </a:r>
            <a:endParaRPr b="1" sz="1600">
              <a:solidFill>
                <a:srgbClr val="3B4E1F"/>
              </a:solidFill>
              <a:latin typeface="Candara"/>
              <a:ea typeface="Candara"/>
              <a:cs typeface="Candara"/>
              <a:sym typeface="Candara"/>
            </a:endParaRPr>
          </a:p>
        </p:txBody>
      </p:sp>
      <p:sp>
        <p:nvSpPr>
          <p:cNvPr id="582" name="Google Shape;582;g366399a5469_3_142"/>
          <p:cNvSpPr txBox="1"/>
          <p:nvPr/>
        </p:nvSpPr>
        <p:spPr>
          <a:xfrm>
            <a:off x="413369" y="9431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gestión de la Estructura Ecológica Principal</a:t>
            </a:r>
            <a:endParaRPr b="1" sz="2000">
              <a:solidFill>
                <a:schemeClr val="dk1"/>
              </a:solidFill>
              <a:latin typeface="Raleway"/>
              <a:ea typeface="Raleway"/>
              <a:cs typeface="Raleway"/>
              <a:sym typeface="Raleway"/>
            </a:endParaRPr>
          </a:p>
        </p:txBody>
      </p:sp>
      <p:sp>
        <p:nvSpPr>
          <p:cNvPr id="583" name="Google Shape;583;g366399a5469_3_142"/>
          <p:cNvSpPr txBox="1"/>
          <p:nvPr/>
        </p:nvSpPr>
        <p:spPr>
          <a:xfrm>
            <a:off x="227451" y="3401149"/>
            <a:ext cx="3810900" cy="738900"/>
          </a:xfrm>
          <a:prstGeom prst="rect">
            <a:avLst/>
          </a:prstGeom>
          <a:noFill/>
          <a:ln>
            <a:noFill/>
          </a:ln>
        </p:spPr>
        <p:txBody>
          <a:bodyPr anchorCtr="0" anchor="t" bIns="91425" lIns="91425" spcFirstLastPara="1" rIns="91425" wrap="square" tIns="91425">
            <a:spAutoFit/>
          </a:bodyPr>
          <a:lstStyle/>
          <a:p>
            <a:pPr indent="0" lvl="0" marL="457200" rtl="0" algn="r">
              <a:spcBef>
                <a:spcPts val="0"/>
              </a:spcBef>
              <a:spcAft>
                <a:spcPts val="0"/>
              </a:spcAft>
              <a:buNone/>
            </a:pPr>
            <a:r>
              <a:rPr lang="en-US" sz="1200">
                <a:solidFill>
                  <a:schemeClr val="dk1"/>
                </a:solidFill>
                <a:latin typeface="Candara"/>
                <a:ea typeface="Candara"/>
                <a:cs typeface="Candara"/>
                <a:sym typeface="Candara"/>
              </a:rPr>
              <a:t>Número de áreas protegidas con plan de manejo ajustado a los resultados de efectividad de manejo</a:t>
            </a:r>
            <a:endParaRPr sz="1200">
              <a:solidFill>
                <a:schemeClr val="dk1"/>
              </a:solidFill>
              <a:latin typeface="Candara"/>
              <a:ea typeface="Candara"/>
              <a:cs typeface="Candara"/>
              <a:sym typeface="Candara"/>
            </a:endParaRPr>
          </a:p>
        </p:txBody>
      </p:sp>
      <p:sp>
        <p:nvSpPr>
          <p:cNvPr id="584" name="Google Shape;584;g366399a5469_3_142"/>
          <p:cNvSpPr txBox="1"/>
          <p:nvPr/>
        </p:nvSpPr>
        <p:spPr>
          <a:xfrm>
            <a:off x="4060613" y="352819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585" name="Google Shape;585;g366399a5469_3_142"/>
          <p:cNvSpPr txBox="1"/>
          <p:nvPr/>
        </p:nvSpPr>
        <p:spPr>
          <a:xfrm>
            <a:off x="5952763" y="352819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86" name="Google Shape;586;g366399a5469_3_142"/>
          <p:cNvSpPr txBox="1"/>
          <p:nvPr/>
        </p:nvSpPr>
        <p:spPr>
          <a:xfrm>
            <a:off x="7868695" y="352819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17</a:t>
            </a:r>
            <a:endParaRPr b="0" i="0" sz="1400" u="none" cap="none" strike="noStrike">
              <a:solidFill>
                <a:schemeClr val="dk1"/>
              </a:solidFill>
              <a:latin typeface="Candara"/>
              <a:ea typeface="Candara"/>
              <a:cs typeface="Candara"/>
              <a:sym typeface="Candara"/>
            </a:endParaRPr>
          </a:p>
        </p:txBody>
      </p:sp>
      <p:sp>
        <p:nvSpPr>
          <p:cNvPr id="587" name="Google Shape;587;g366399a5469_3_142"/>
          <p:cNvSpPr txBox="1"/>
          <p:nvPr/>
        </p:nvSpPr>
        <p:spPr>
          <a:xfrm>
            <a:off x="8846445" y="352819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15</a:t>
            </a:r>
            <a:endParaRPr b="0" i="0" sz="1400" u="none" cap="none" strike="noStrike">
              <a:solidFill>
                <a:schemeClr val="dk1"/>
              </a:solidFill>
              <a:latin typeface="Candara"/>
              <a:ea typeface="Candara"/>
              <a:cs typeface="Candara"/>
              <a:sym typeface="Candara"/>
            </a:endParaRPr>
          </a:p>
        </p:txBody>
      </p:sp>
      <p:sp>
        <p:nvSpPr>
          <p:cNvPr id="588" name="Google Shape;588;g366399a5469_3_142"/>
          <p:cNvSpPr txBox="1"/>
          <p:nvPr/>
        </p:nvSpPr>
        <p:spPr>
          <a:xfrm>
            <a:off x="9824195" y="3528193"/>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32</a:t>
            </a:r>
            <a:endParaRPr b="0" i="0" sz="1600" u="none" cap="none" strike="noStrike">
              <a:solidFill>
                <a:schemeClr val="dk1"/>
              </a:solidFill>
              <a:latin typeface="Candara"/>
              <a:ea typeface="Candara"/>
              <a:cs typeface="Candara"/>
              <a:sym typeface="Candara"/>
            </a:endParaRPr>
          </a:p>
        </p:txBody>
      </p:sp>
      <p:sp>
        <p:nvSpPr>
          <p:cNvPr id="589" name="Google Shape;589;g366399a5469_3_142"/>
          <p:cNvSpPr txBox="1"/>
          <p:nvPr/>
        </p:nvSpPr>
        <p:spPr>
          <a:xfrm>
            <a:off x="5016738" y="3528193"/>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90" name="Google Shape;590;g366399a5469_3_142"/>
          <p:cNvSpPr txBox="1"/>
          <p:nvPr/>
        </p:nvSpPr>
        <p:spPr>
          <a:xfrm>
            <a:off x="6921738" y="3528193"/>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91" name="Google Shape;591;g366399a5469_3_142"/>
          <p:cNvSpPr txBox="1"/>
          <p:nvPr/>
        </p:nvSpPr>
        <p:spPr>
          <a:xfrm>
            <a:off x="11184388" y="353951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592" name="Google Shape;592;g366399a5469_3_142"/>
          <p:cNvSpPr txBox="1"/>
          <p:nvPr/>
        </p:nvSpPr>
        <p:spPr>
          <a:xfrm>
            <a:off x="469788" y="4039486"/>
            <a:ext cx="3571200" cy="738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88BC23"/>
                </a:solidFill>
                <a:latin typeface="Candara"/>
                <a:ea typeface="Candara"/>
                <a:cs typeface="Candara"/>
                <a:sym typeface="Candara"/>
              </a:rPr>
              <a:t>Número de áreas protegidas con plan de manejo formulado o actualizado (adoptado por acto administrativo)</a:t>
            </a:r>
            <a:endParaRPr sz="1200">
              <a:solidFill>
                <a:srgbClr val="88BC23"/>
              </a:solidFill>
              <a:latin typeface="Candara"/>
              <a:ea typeface="Candara"/>
              <a:cs typeface="Candara"/>
              <a:sym typeface="Candara"/>
            </a:endParaRPr>
          </a:p>
        </p:txBody>
      </p:sp>
      <p:sp>
        <p:nvSpPr>
          <p:cNvPr id="593" name="Google Shape;593;g366399a5469_3_142"/>
          <p:cNvSpPr txBox="1"/>
          <p:nvPr/>
        </p:nvSpPr>
        <p:spPr>
          <a:xfrm>
            <a:off x="4051922" y="4170672"/>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16</a:t>
            </a:r>
            <a:endParaRPr b="0" i="0" sz="1400" u="none" cap="none" strike="noStrike">
              <a:solidFill>
                <a:srgbClr val="000000"/>
              </a:solidFill>
              <a:latin typeface="Candara"/>
              <a:ea typeface="Candara"/>
              <a:cs typeface="Candara"/>
              <a:sym typeface="Candara"/>
            </a:endParaRPr>
          </a:p>
        </p:txBody>
      </p:sp>
      <p:sp>
        <p:nvSpPr>
          <p:cNvPr id="594" name="Google Shape;594;g366399a5469_3_142"/>
          <p:cNvSpPr txBox="1"/>
          <p:nvPr/>
        </p:nvSpPr>
        <p:spPr>
          <a:xfrm>
            <a:off x="5944072" y="4170672"/>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2</a:t>
            </a:r>
            <a:endParaRPr i="0" sz="1400" u="none" cap="none" strike="noStrike">
              <a:solidFill>
                <a:srgbClr val="000000"/>
              </a:solidFill>
              <a:latin typeface="Candara"/>
              <a:ea typeface="Candara"/>
              <a:cs typeface="Candara"/>
              <a:sym typeface="Candara"/>
            </a:endParaRPr>
          </a:p>
        </p:txBody>
      </p:sp>
      <p:sp>
        <p:nvSpPr>
          <p:cNvPr id="595" name="Google Shape;595;g366399a5469_3_142"/>
          <p:cNvSpPr txBox="1"/>
          <p:nvPr/>
        </p:nvSpPr>
        <p:spPr>
          <a:xfrm>
            <a:off x="7860004" y="4170672"/>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a:t>
            </a:r>
            <a:endParaRPr b="0" i="0" sz="1400" u="none" cap="none" strike="noStrike">
              <a:solidFill>
                <a:schemeClr val="dk1"/>
              </a:solidFill>
              <a:latin typeface="Candara"/>
              <a:ea typeface="Candara"/>
              <a:cs typeface="Candara"/>
              <a:sym typeface="Candara"/>
            </a:endParaRPr>
          </a:p>
        </p:txBody>
      </p:sp>
      <p:sp>
        <p:nvSpPr>
          <p:cNvPr id="596" name="Google Shape;596;g366399a5469_3_142"/>
          <p:cNvSpPr txBox="1"/>
          <p:nvPr/>
        </p:nvSpPr>
        <p:spPr>
          <a:xfrm>
            <a:off x="8837754" y="4170672"/>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a:t>
            </a:r>
            <a:endParaRPr b="0" i="0" sz="1400" u="none" cap="none" strike="noStrike">
              <a:solidFill>
                <a:schemeClr val="dk1"/>
              </a:solidFill>
              <a:latin typeface="Candara"/>
              <a:ea typeface="Candara"/>
              <a:cs typeface="Candara"/>
              <a:sym typeface="Candara"/>
            </a:endParaRPr>
          </a:p>
        </p:txBody>
      </p:sp>
      <p:sp>
        <p:nvSpPr>
          <p:cNvPr id="597" name="Google Shape;597;g366399a5469_3_142"/>
          <p:cNvSpPr txBox="1"/>
          <p:nvPr/>
        </p:nvSpPr>
        <p:spPr>
          <a:xfrm>
            <a:off x="9815504" y="4170672"/>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19</a:t>
            </a:r>
            <a:endParaRPr b="0" i="0" sz="1600" u="none" cap="none" strike="noStrike">
              <a:solidFill>
                <a:schemeClr val="dk1"/>
              </a:solidFill>
              <a:latin typeface="Candara"/>
              <a:ea typeface="Candara"/>
              <a:cs typeface="Candara"/>
              <a:sym typeface="Candara"/>
            </a:endParaRPr>
          </a:p>
        </p:txBody>
      </p:sp>
      <p:sp>
        <p:nvSpPr>
          <p:cNvPr id="598" name="Google Shape;598;g366399a5469_3_142"/>
          <p:cNvSpPr txBox="1"/>
          <p:nvPr/>
        </p:nvSpPr>
        <p:spPr>
          <a:xfrm>
            <a:off x="5008047" y="417067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16</a:t>
            </a:r>
            <a:endParaRPr b="1" sz="1600">
              <a:solidFill>
                <a:srgbClr val="3B4E1F"/>
              </a:solidFill>
              <a:latin typeface="Candara"/>
              <a:ea typeface="Candara"/>
              <a:cs typeface="Candara"/>
              <a:sym typeface="Candara"/>
            </a:endParaRPr>
          </a:p>
        </p:txBody>
      </p:sp>
      <p:sp>
        <p:nvSpPr>
          <p:cNvPr id="599" name="Google Shape;599;g366399a5469_3_142"/>
          <p:cNvSpPr txBox="1"/>
          <p:nvPr/>
        </p:nvSpPr>
        <p:spPr>
          <a:xfrm>
            <a:off x="6913047" y="417067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a:t>
            </a:r>
            <a:endParaRPr b="1" sz="1600">
              <a:solidFill>
                <a:srgbClr val="3B4E1F"/>
              </a:solidFill>
              <a:latin typeface="Candara"/>
              <a:ea typeface="Candara"/>
              <a:cs typeface="Candara"/>
              <a:sym typeface="Candara"/>
            </a:endParaRPr>
          </a:p>
        </p:txBody>
      </p:sp>
      <p:sp>
        <p:nvSpPr>
          <p:cNvPr id="600" name="Google Shape;600;g366399a5469_3_142"/>
          <p:cNvSpPr txBox="1"/>
          <p:nvPr/>
        </p:nvSpPr>
        <p:spPr>
          <a:xfrm>
            <a:off x="11187013" y="417067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18</a:t>
            </a:r>
            <a:endParaRPr b="1" i="0" sz="1400" u="none" cap="none" strike="noStrike">
              <a:solidFill>
                <a:srgbClr val="000000"/>
              </a:solidFill>
              <a:latin typeface="Candara"/>
              <a:ea typeface="Candara"/>
              <a:cs typeface="Candara"/>
              <a:sym typeface="Candara"/>
            </a:endParaRPr>
          </a:p>
        </p:txBody>
      </p:sp>
      <p:sp>
        <p:nvSpPr>
          <p:cNvPr id="601" name="Google Shape;601;g366399a5469_3_142"/>
          <p:cNvSpPr/>
          <p:nvPr/>
        </p:nvSpPr>
        <p:spPr>
          <a:xfrm>
            <a:off x="337164" y="391393"/>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Suelo y biodiversidad</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g39553e0e236_3_0"/>
          <p:cNvSpPr/>
          <p:nvPr/>
        </p:nvSpPr>
        <p:spPr>
          <a:xfrm>
            <a:off x="342675" y="3059899"/>
            <a:ext cx="11685000" cy="6465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07" name="Google Shape;607;g39553e0e236_3_0"/>
          <p:cNvSpPr txBox="1"/>
          <p:nvPr/>
        </p:nvSpPr>
        <p:spPr>
          <a:xfrm>
            <a:off x="3896807" y="252562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608" name="Google Shape;608;g39553e0e236_3_0"/>
          <p:cNvSpPr txBox="1"/>
          <p:nvPr/>
        </p:nvSpPr>
        <p:spPr>
          <a:xfrm>
            <a:off x="5788957" y="252562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609" name="Google Shape;609;g39553e0e236_3_0"/>
          <p:cNvSpPr txBox="1"/>
          <p:nvPr/>
        </p:nvSpPr>
        <p:spPr>
          <a:xfrm>
            <a:off x="7704889" y="252562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610" name="Google Shape;610;g39553e0e236_3_0"/>
          <p:cNvSpPr txBox="1"/>
          <p:nvPr/>
        </p:nvSpPr>
        <p:spPr>
          <a:xfrm>
            <a:off x="8682639" y="252562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611" name="Google Shape;611;g39553e0e236_3_0"/>
          <p:cNvSpPr txBox="1"/>
          <p:nvPr/>
        </p:nvSpPr>
        <p:spPr>
          <a:xfrm>
            <a:off x="9660389" y="2525627"/>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612" name="Google Shape;612;g39553e0e236_3_0"/>
          <p:cNvSpPr txBox="1"/>
          <p:nvPr/>
        </p:nvSpPr>
        <p:spPr>
          <a:xfrm>
            <a:off x="3896807" y="319613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13" name="Google Shape;613;g39553e0e236_3_0"/>
          <p:cNvSpPr txBox="1"/>
          <p:nvPr/>
        </p:nvSpPr>
        <p:spPr>
          <a:xfrm>
            <a:off x="5788957" y="319613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85</a:t>
            </a:r>
            <a:endParaRPr b="0" i="0" sz="1400" u="none" cap="none" strike="noStrike">
              <a:solidFill>
                <a:srgbClr val="000000"/>
              </a:solidFill>
              <a:latin typeface="Candara"/>
              <a:ea typeface="Candara"/>
              <a:cs typeface="Candara"/>
              <a:sym typeface="Candara"/>
            </a:endParaRPr>
          </a:p>
        </p:txBody>
      </p:sp>
      <p:sp>
        <p:nvSpPr>
          <p:cNvPr id="614" name="Google Shape;614;g39553e0e236_3_0"/>
          <p:cNvSpPr txBox="1"/>
          <p:nvPr/>
        </p:nvSpPr>
        <p:spPr>
          <a:xfrm>
            <a:off x="7704889" y="319613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135</a:t>
            </a:r>
            <a:endParaRPr b="0" i="0" sz="1400" u="none" cap="none" strike="noStrike">
              <a:solidFill>
                <a:srgbClr val="000000"/>
              </a:solidFill>
              <a:latin typeface="Candara"/>
              <a:ea typeface="Candara"/>
              <a:cs typeface="Candara"/>
              <a:sym typeface="Candara"/>
            </a:endParaRPr>
          </a:p>
        </p:txBody>
      </p:sp>
      <p:sp>
        <p:nvSpPr>
          <p:cNvPr id="615" name="Google Shape;615;g39553e0e236_3_0"/>
          <p:cNvSpPr txBox="1"/>
          <p:nvPr/>
        </p:nvSpPr>
        <p:spPr>
          <a:xfrm>
            <a:off x="8682639" y="319613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130</a:t>
            </a:r>
            <a:endParaRPr b="0" i="0" sz="1400" u="none" cap="none" strike="noStrike">
              <a:solidFill>
                <a:srgbClr val="000000"/>
              </a:solidFill>
              <a:latin typeface="Candara"/>
              <a:ea typeface="Candara"/>
              <a:cs typeface="Candara"/>
              <a:sym typeface="Candara"/>
            </a:endParaRPr>
          </a:p>
        </p:txBody>
      </p:sp>
      <p:sp>
        <p:nvSpPr>
          <p:cNvPr id="616" name="Google Shape;616;g39553e0e236_3_0"/>
          <p:cNvSpPr txBox="1"/>
          <p:nvPr/>
        </p:nvSpPr>
        <p:spPr>
          <a:xfrm>
            <a:off x="9660389" y="3196137"/>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350</a:t>
            </a:r>
            <a:endParaRPr b="0" i="0" sz="1600" u="none" cap="none" strike="noStrike">
              <a:solidFill>
                <a:srgbClr val="3B4E1F"/>
              </a:solidFill>
              <a:latin typeface="Candara"/>
              <a:ea typeface="Candara"/>
              <a:cs typeface="Candara"/>
              <a:sym typeface="Candara"/>
            </a:endParaRPr>
          </a:p>
        </p:txBody>
      </p:sp>
      <p:sp>
        <p:nvSpPr>
          <p:cNvPr id="617" name="Google Shape;617;g39553e0e236_3_0"/>
          <p:cNvSpPr txBox="1"/>
          <p:nvPr/>
        </p:nvSpPr>
        <p:spPr>
          <a:xfrm>
            <a:off x="247950" y="3065337"/>
            <a:ext cx="3603300" cy="861900"/>
          </a:xfrm>
          <a:prstGeom prst="rect">
            <a:avLst/>
          </a:prstGeom>
          <a:noFill/>
          <a:ln>
            <a:noFill/>
          </a:ln>
        </p:spPr>
        <p:txBody>
          <a:bodyPr anchorCtr="0" anchor="t" bIns="91425" lIns="91425" spcFirstLastPara="1" rIns="91425" wrap="square" tIns="91425">
            <a:spAutoFit/>
          </a:bodyPr>
          <a:lstStyle/>
          <a:p>
            <a:pPr indent="0" lvl="0" marL="457200" marR="0" rtl="0" algn="ctr">
              <a:lnSpc>
                <a:spcPct val="100000"/>
              </a:lnSpc>
              <a:spcBef>
                <a:spcPts val="0"/>
              </a:spcBef>
              <a:spcAft>
                <a:spcPts val="0"/>
              </a:spcAft>
              <a:buNone/>
            </a:pPr>
            <a:r>
              <a:rPr b="1" lang="en-US" sz="1100">
                <a:solidFill>
                  <a:schemeClr val="dk1"/>
                </a:solidFill>
                <a:latin typeface="Candara"/>
                <a:ea typeface="Candara"/>
                <a:cs typeface="Candara"/>
                <a:sym typeface="Candara"/>
              </a:rPr>
              <a:t>Número de hectáreas en proceso de habilitación por medio del mecanismo de transferencia de derechos de construcción con acciones de conservación</a:t>
            </a:r>
            <a:endParaRPr b="1" i="0" u="none" cap="none" strike="noStrike">
              <a:solidFill>
                <a:schemeClr val="dk1"/>
              </a:solidFill>
              <a:latin typeface="Candara"/>
              <a:ea typeface="Candara"/>
              <a:cs typeface="Candara"/>
              <a:sym typeface="Candara"/>
            </a:endParaRPr>
          </a:p>
        </p:txBody>
      </p:sp>
      <p:sp>
        <p:nvSpPr>
          <p:cNvPr id="618" name="Google Shape;618;g39553e0e236_3_0"/>
          <p:cNvSpPr txBox="1"/>
          <p:nvPr/>
        </p:nvSpPr>
        <p:spPr>
          <a:xfrm>
            <a:off x="4852932" y="252562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619" name="Google Shape;619;g39553e0e236_3_0"/>
          <p:cNvSpPr txBox="1"/>
          <p:nvPr/>
        </p:nvSpPr>
        <p:spPr>
          <a:xfrm>
            <a:off x="4852932" y="3196137"/>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620" name="Google Shape;620;g39553e0e236_3_0"/>
          <p:cNvSpPr txBox="1"/>
          <p:nvPr/>
        </p:nvSpPr>
        <p:spPr>
          <a:xfrm>
            <a:off x="6757932" y="252562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621" name="Google Shape;621;g39553e0e236_3_0"/>
          <p:cNvSpPr txBox="1"/>
          <p:nvPr/>
        </p:nvSpPr>
        <p:spPr>
          <a:xfrm>
            <a:off x="6757932" y="3196137"/>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en-US" sz="1600">
                <a:solidFill>
                  <a:srgbClr val="3B4E1F"/>
                </a:solidFill>
                <a:latin typeface="Candara"/>
                <a:ea typeface="Candara"/>
                <a:cs typeface="Candara"/>
                <a:sym typeface="Candara"/>
              </a:rPr>
              <a:t>91,6</a:t>
            </a:r>
            <a:endParaRPr b="1" sz="1600">
              <a:solidFill>
                <a:srgbClr val="3B4E1F"/>
              </a:solidFill>
              <a:latin typeface="Candara"/>
              <a:ea typeface="Candara"/>
              <a:cs typeface="Candara"/>
              <a:sym typeface="Candara"/>
            </a:endParaRPr>
          </a:p>
        </p:txBody>
      </p:sp>
      <p:sp>
        <p:nvSpPr>
          <p:cNvPr id="622" name="Google Shape;622;g39553e0e236_3_0"/>
          <p:cNvSpPr txBox="1"/>
          <p:nvPr/>
        </p:nvSpPr>
        <p:spPr>
          <a:xfrm>
            <a:off x="11050981" y="2525625"/>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623" name="Google Shape;623;g39553e0e236_3_0"/>
          <p:cNvSpPr txBox="1"/>
          <p:nvPr/>
        </p:nvSpPr>
        <p:spPr>
          <a:xfrm>
            <a:off x="11050981" y="3196137"/>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91,6</a:t>
            </a:r>
            <a:endParaRPr b="1" i="0" sz="1400" u="none" cap="none" strike="noStrike">
              <a:solidFill>
                <a:srgbClr val="000000"/>
              </a:solidFill>
              <a:latin typeface="Candara"/>
              <a:ea typeface="Candara"/>
              <a:cs typeface="Candara"/>
              <a:sym typeface="Candara"/>
            </a:endParaRPr>
          </a:p>
        </p:txBody>
      </p:sp>
      <p:sp>
        <p:nvSpPr>
          <p:cNvPr id="624" name="Google Shape;624;g39553e0e236_3_0"/>
          <p:cNvSpPr txBox="1"/>
          <p:nvPr/>
        </p:nvSpPr>
        <p:spPr>
          <a:xfrm>
            <a:off x="-131675" y="2525626"/>
            <a:ext cx="37068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625" name="Google Shape;625;g39553e0e236_3_0"/>
          <p:cNvSpPr txBox="1"/>
          <p:nvPr/>
        </p:nvSpPr>
        <p:spPr>
          <a:xfrm>
            <a:off x="256175" y="3866629"/>
            <a:ext cx="3603300" cy="523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100">
                <a:solidFill>
                  <a:srgbClr val="FF0000"/>
                </a:solidFill>
                <a:latin typeface="Candara"/>
                <a:ea typeface="Candara"/>
                <a:cs typeface="Candara"/>
                <a:sym typeface="Candara"/>
              </a:rPr>
              <a:t>Número de certificados de derechos de construcción y desarrollo expedidos</a:t>
            </a:r>
            <a:endParaRPr>
              <a:solidFill>
                <a:srgbClr val="FF0000"/>
              </a:solidFill>
            </a:endParaRPr>
          </a:p>
        </p:txBody>
      </p:sp>
      <p:sp>
        <p:nvSpPr>
          <p:cNvPr id="626" name="Google Shape;626;g39553e0e236_3_0"/>
          <p:cNvSpPr txBox="1"/>
          <p:nvPr/>
        </p:nvSpPr>
        <p:spPr>
          <a:xfrm>
            <a:off x="3897918" y="391267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27" name="Google Shape;627;g39553e0e236_3_0"/>
          <p:cNvSpPr txBox="1"/>
          <p:nvPr/>
        </p:nvSpPr>
        <p:spPr>
          <a:xfrm>
            <a:off x="5790068" y="3928129"/>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28" name="Google Shape;628;g39553e0e236_3_0"/>
          <p:cNvSpPr txBox="1"/>
          <p:nvPr/>
        </p:nvSpPr>
        <p:spPr>
          <a:xfrm>
            <a:off x="7706000" y="391267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30.231</a:t>
            </a:r>
            <a:endParaRPr b="0" i="0" sz="1400" u="none" cap="none" strike="noStrike">
              <a:solidFill>
                <a:srgbClr val="000000"/>
              </a:solidFill>
              <a:latin typeface="Candara"/>
              <a:ea typeface="Candara"/>
              <a:cs typeface="Candara"/>
              <a:sym typeface="Candara"/>
            </a:endParaRPr>
          </a:p>
        </p:txBody>
      </p:sp>
      <p:sp>
        <p:nvSpPr>
          <p:cNvPr id="629" name="Google Shape;629;g39553e0e236_3_0"/>
          <p:cNvSpPr txBox="1"/>
          <p:nvPr/>
        </p:nvSpPr>
        <p:spPr>
          <a:xfrm>
            <a:off x="8683750" y="391267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50.000</a:t>
            </a:r>
            <a:endParaRPr b="0" i="0" sz="1400" u="none" cap="none" strike="noStrike">
              <a:solidFill>
                <a:srgbClr val="000000"/>
              </a:solidFill>
              <a:latin typeface="Candara"/>
              <a:ea typeface="Candara"/>
              <a:cs typeface="Candara"/>
              <a:sym typeface="Candara"/>
            </a:endParaRPr>
          </a:p>
        </p:txBody>
      </p:sp>
      <p:sp>
        <p:nvSpPr>
          <p:cNvPr id="630" name="Google Shape;630;g39553e0e236_3_0"/>
          <p:cNvSpPr txBox="1"/>
          <p:nvPr/>
        </p:nvSpPr>
        <p:spPr>
          <a:xfrm>
            <a:off x="9661500" y="391267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100.000</a:t>
            </a:r>
            <a:endParaRPr b="0" i="0" sz="1600" u="none" cap="none" strike="noStrike">
              <a:solidFill>
                <a:srgbClr val="3B4E1F"/>
              </a:solidFill>
              <a:latin typeface="Candara"/>
              <a:ea typeface="Candara"/>
              <a:cs typeface="Candara"/>
              <a:sym typeface="Candara"/>
            </a:endParaRPr>
          </a:p>
        </p:txBody>
      </p:sp>
      <p:sp>
        <p:nvSpPr>
          <p:cNvPr id="631" name="Google Shape;631;g39553e0e236_3_0"/>
          <p:cNvSpPr txBox="1"/>
          <p:nvPr/>
        </p:nvSpPr>
        <p:spPr>
          <a:xfrm>
            <a:off x="4854043" y="3912679"/>
            <a:ext cx="876600" cy="431100"/>
          </a:xfrm>
          <a:prstGeom prst="rect">
            <a:avLst/>
          </a:prstGeom>
          <a:solidFill>
            <a:srgbClr val="F3F3F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632" name="Google Shape;632;g39553e0e236_3_0"/>
          <p:cNvSpPr txBox="1"/>
          <p:nvPr/>
        </p:nvSpPr>
        <p:spPr>
          <a:xfrm>
            <a:off x="6759043" y="391267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sz="1600">
                <a:solidFill>
                  <a:srgbClr val="3B4E1F"/>
                </a:solidFill>
                <a:latin typeface="Candara"/>
                <a:ea typeface="Candara"/>
                <a:cs typeface="Candara"/>
                <a:sym typeface="Candara"/>
              </a:rPr>
              <a:t>1</a:t>
            </a:r>
            <a:r>
              <a:rPr b="1" lang="en-US" sz="1600">
                <a:solidFill>
                  <a:srgbClr val="3B4E1F"/>
                </a:solidFill>
                <a:latin typeface="Candara"/>
                <a:ea typeface="Candara"/>
                <a:cs typeface="Candara"/>
                <a:sym typeface="Candara"/>
              </a:rPr>
              <a:t>9.</a:t>
            </a:r>
            <a:r>
              <a:rPr b="1" lang="en-US" sz="1600">
                <a:solidFill>
                  <a:srgbClr val="3B4E1F"/>
                </a:solidFill>
                <a:latin typeface="Candara"/>
                <a:ea typeface="Candara"/>
                <a:cs typeface="Candara"/>
                <a:sym typeface="Candara"/>
              </a:rPr>
              <a:t>769</a:t>
            </a:r>
            <a:endParaRPr b="1" sz="1343">
              <a:solidFill>
                <a:srgbClr val="3B4E1F"/>
              </a:solidFill>
              <a:latin typeface="Candara"/>
              <a:ea typeface="Candara"/>
              <a:cs typeface="Candara"/>
              <a:sym typeface="Candara"/>
            </a:endParaRPr>
          </a:p>
        </p:txBody>
      </p:sp>
      <p:sp>
        <p:nvSpPr>
          <p:cNvPr id="633" name="Google Shape;633;g39553e0e236_3_0"/>
          <p:cNvSpPr txBox="1"/>
          <p:nvPr/>
        </p:nvSpPr>
        <p:spPr>
          <a:xfrm>
            <a:off x="11059206" y="3912679"/>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19.769</a:t>
            </a:r>
            <a:endParaRPr b="1" i="0" sz="1400" u="none" cap="none" strike="noStrike">
              <a:solidFill>
                <a:srgbClr val="000000"/>
              </a:solidFill>
              <a:latin typeface="Candara"/>
              <a:ea typeface="Candara"/>
              <a:cs typeface="Candara"/>
              <a:sym typeface="Candara"/>
            </a:endParaRPr>
          </a:p>
        </p:txBody>
      </p:sp>
      <p:sp>
        <p:nvSpPr>
          <p:cNvPr id="634" name="Google Shape;634;g39553e0e236_3_0"/>
          <p:cNvSpPr txBox="1"/>
          <p:nvPr/>
        </p:nvSpPr>
        <p:spPr>
          <a:xfrm>
            <a:off x="252063" y="4449202"/>
            <a:ext cx="3603300" cy="523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100">
                <a:solidFill>
                  <a:schemeClr val="dk1"/>
                </a:solidFill>
                <a:latin typeface="Candara"/>
                <a:ea typeface="Candara"/>
                <a:cs typeface="Candara"/>
                <a:sym typeface="Candara"/>
              </a:rPr>
              <a:t>Porcentaje de avance en la modificación del Decreto Distrital 626 de 2023</a:t>
            </a:r>
            <a:endParaRPr>
              <a:solidFill>
                <a:schemeClr val="dk1"/>
              </a:solidFill>
            </a:endParaRPr>
          </a:p>
        </p:txBody>
      </p:sp>
      <p:sp>
        <p:nvSpPr>
          <p:cNvPr id="635" name="Google Shape;635;g39553e0e236_3_0"/>
          <p:cNvSpPr txBox="1"/>
          <p:nvPr/>
        </p:nvSpPr>
        <p:spPr>
          <a:xfrm>
            <a:off x="3886717" y="449525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36" name="Google Shape;636;g39553e0e236_3_0"/>
          <p:cNvSpPr txBox="1"/>
          <p:nvPr/>
        </p:nvSpPr>
        <p:spPr>
          <a:xfrm>
            <a:off x="5778867" y="4510702"/>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1</a:t>
            </a:r>
            <a:r>
              <a:rPr lang="en-US">
                <a:latin typeface="Candara"/>
                <a:ea typeface="Candara"/>
                <a:cs typeface="Candara"/>
                <a:sym typeface="Candara"/>
              </a:rPr>
              <a:t>00%</a:t>
            </a:r>
            <a:endParaRPr b="0" i="0" sz="1400" u="none" cap="none" strike="noStrike">
              <a:solidFill>
                <a:srgbClr val="000000"/>
              </a:solidFill>
              <a:latin typeface="Candara"/>
              <a:ea typeface="Candara"/>
              <a:cs typeface="Candara"/>
              <a:sym typeface="Candara"/>
            </a:endParaRPr>
          </a:p>
        </p:txBody>
      </p:sp>
      <p:sp>
        <p:nvSpPr>
          <p:cNvPr id="637" name="Google Shape;637;g39553e0e236_3_0"/>
          <p:cNvSpPr txBox="1"/>
          <p:nvPr/>
        </p:nvSpPr>
        <p:spPr>
          <a:xfrm>
            <a:off x="7694799" y="449525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38" name="Google Shape;638;g39553e0e236_3_0"/>
          <p:cNvSpPr txBox="1"/>
          <p:nvPr/>
        </p:nvSpPr>
        <p:spPr>
          <a:xfrm>
            <a:off x="8672549" y="449525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39" name="Google Shape;639;g39553e0e236_3_0"/>
          <p:cNvSpPr txBox="1"/>
          <p:nvPr/>
        </p:nvSpPr>
        <p:spPr>
          <a:xfrm>
            <a:off x="9650299" y="4495252"/>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a:t>
            </a:r>
            <a:endParaRPr b="0" i="0" sz="1600" u="none" cap="none" strike="noStrike">
              <a:solidFill>
                <a:srgbClr val="3B4E1F"/>
              </a:solidFill>
              <a:latin typeface="Candara"/>
              <a:ea typeface="Candara"/>
              <a:cs typeface="Candara"/>
              <a:sym typeface="Candara"/>
            </a:endParaRPr>
          </a:p>
        </p:txBody>
      </p:sp>
      <p:sp>
        <p:nvSpPr>
          <p:cNvPr id="640" name="Google Shape;640;g39553e0e236_3_0"/>
          <p:cNvSpPr txBox="1"/>
          <p:nvPr/>
        </p:nvSpPr>
        <p:spPr>
          <a:xfrm>
            <a:off x="4842842" y="4495252"/>
            <a:ext cx="876600" cy="431100"/>
          </a:xfrm>
          <a:prstGeom prst="rect">
            <a:avLst/>
          </a:prstGeom>
          <a:solidFill>
            <a:srgbClr val="F3F3F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641" name="Google Shape;641;g39553e0e236_3_0"/>
          <p:cNvSpPr txBox="1"/>
          <p:nvPr/>
        </p:nvSpPr>
        <p:spPr>
          <a:xfrm>
            <a:off x="6747842" y="449525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sz="1600">
                <a:solidFill>
                  <a:srgbClr val="3B4E1F"/>
                </a:solidFill>
                <a:latin typeface="Candara"/>
                <a:ea typeface="Candara"/>
                <a:cs typeface="Candara"/>
                <a:sym typeface="Candara"/>
              </a:rPr>
              <a:t>100%</a:t>
            </a:r>
            <a:endParaRPr b="1" sz="1600">
              <a:solidFill>
                <a:srgbClr val="3B4E1F"/>
              </a:solidFill>
              <a:latin typeface="Candara"/>
              <a:ea typeface="Candara"/>
              <a:cs typeface="Candara"/>
              <a:sym typeface="Candara"/>
            </a:endParaRPr>
          </a:p>
        </p:txBody>
      </p:sp>
      <p:sp>
        <p:nvSpPr>
          <p:cNvPr id="642" name="Google Shape;642;g39553e0e236_3_0"/>
          <p:cNvSpPr txBox="1"/>
          <p:nvPr/>
        </p:nvSpPr>
        <p:spPr>
          <a:xfrm>
            <a:off x="11055094" y="4495252"/>
            <a:ext cx="876600" cy="431100"/>
          </a:xfrm>
          <a:prstGeom prst="rect">
            <a:avLst/>
          </a:prstGeom>
          <a:solidFill>
            <a:srgbClr val="F3F3F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100%</a:t>
            </a:r>
            <a:endParaRPr b="1" i="0" sz="1400" u="none" cap="none" strike="noStrike">
              <a:solidFill>
                <a:srgbClr val="000000"/>
              </a:solidFill>
              <a:latin typeface="Candara"/>
              <a:ea typeface="Candara"/>
              <a:cs typeface="Candara"/>
              <a:sym typeface="Candara"/>
            </a:endParaRPr>
          </a:p>
        </p:txBody>
      </p:sp>
      <p:sp>
        <p:nvSpPr>
          <p:cNvPr id="643" name="Google Shape;643;g39553e0e236_3_0"/>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059">
                <a:solidFill>
                  <a:schemeClr val="dk1"/>
                </a:solidFill>
                <a:latin typeface="Raleway"/>
                <a:ea typeface="Raleway"/>
                <a:cs typeface="Raleway"/>
                <a:sym typeface="Raleway"/>
              </a:rPr>
              <a:t>Dirección de Gestión Ambiental</a:t>
            </a:r>
            <a:endParaRPr b="0" i="0" sz="1006" u="none" cap="none" strike="noStrike">
              <a:solidFill>
                <a:srgbClr val="FFFFFF"/>
              </a:solidFill>
              <a:latin typeface="Arial"/>
              <a:ea typeface="Arial"/>
              <a:cs typeface="Arial"/>
              <a:sym typeface="Arial"/>
            </a:endParaRPr>
          </a:p>
        </p:txBody>
      </p:sp>
      <p:sp>
        <p:nvSpPr>
          <p:cNvPr id="644" name="Google Shape;644;g39553e0e236_3_0"/>
          <p:cNvSpPr txBox="1"/>
          <p:nvPr/>
        </p:nvSpPr>
        <p:spPr>
          <a:xfrm>
            <a:off x="337169" y="1635250"/>
            <a:ext cx="116850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t>
            </a:r>
            <a:r>
              <a:rPr b="1" lang="en-US" sz="1800">
                <a:solidFill>
                  <a:srgbClr val="009200"/>
                </a:solidFill>
                <a:latin typeface="Candara"/>
                <a:ea typeface="Candara"/>
                <a:cs typeface="Candara"/>
                <a:sym typeface="Candara"/>
              </a:rPr>
              <a:t>350 hectáreas en proceso de habilitación para realizar procesos de conservación en áreas de alta importancia ambiental, mediante el mecanismo de transferencia de derechos de construcción y desarrollo</a:t>
            </a:r>
            <a:r>
              <a:rPr b="1" lang="en-US" sz="1800">
                <a:solidFill>
                  <a:srgbClr val="009200"/>
                </a:solidFill>
                <a:latin typeface="Raleway"/>
                <a:ea typeface="Raleway"/>
                <a:cs typeface="Raleway"/>
                <a:sym typeface="Raleway"/>
              </a:rPr>
              <a:t> </a:t>
            </a:r>
            <a:endParaRPr b="1" i="0" sz="1800" u="none" cap="none" strike="noStrike">
              <a:solidFill>
                <a:srgbClr val="000000"/>
              </a:solidFill>
            </a:endParaRPr>
          </a:p>
        </p:txBody>
      </p:sp>
      <p:grpSp>
        <p:nvGrpSpPr>
          <p:cNvPr id="645" name="Google Shape;645;g39553e0e236_3_0"/>
          <p:cNvGrpSpPr/>
          <p:nvPr/>
        </p:nvGrpSpPr>
        <p:grpSpPr>
          <a:xfrm>
            <a:off x="8590868" y="273587"/>
            <a:ext cx="413800" cy="416836"/>
            <a:chOff x="4096109" y="2260088"/>
            <a:chExt cx="682500" cy="698100"/>
          </a:xfrm>
        </p:grpSpPr>
        <p:sp>
          <p:nvSpPr>
            <p:cNvPr id="646" name="Google Shape;646;g39553e0e236_3_0"/>
            <p:cNvSpPr/>
            <p:nvPr/>
          </p:nvSpPr>
          <p:spPr>
            <a:xfrm>
              <a:off x="4096109" y="2260088"/>
              <a:ext cx="682500" cy="698100"/>
            </a:xfrm>
            <a:prstGeom prst="ellipse">
              <a:avLst/>
            </a:prstGeom>
            <a:solidFill>
              <a:srgbClr val="C4721F"/>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647" name="Google Shape;647;g39553e0e236_3_0"/>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648" name="Google Shape;648;g39553e0e236_3_0"/>
          <p:cNvGrpSpPr/>
          <p:nvPr/>
        </p:nvGrpSpPr>
        <p:grpSpPr>
          <a:xfrm>
            <a:off x="8100019" y="259342"/>
            <a:ext cx="413763" cy="405734"/>
            <a:chOff x="1253233" y="892444"/>
            <a:chExt cx="613800" cy="635748"/>
          </a:xfrm>
        </p:grpSpPr>
        <p:sp>
          <p:nvSpPr>
            <p:cNvPr id="649" name="Google Shape;649;g39553e0e236_3_0"/>
            <p:cNvSpPr/>
            <p:nvPr/>
          </p:nvSpPr>
          <p:spPr>
            <a:xfrm>
              <a:off x="1253233" y="892444"/>
              <a:ext cx="613800" cy="627900"/>
            </a:xfrm>
            <a:prstGeom prst="ellipse">
              <a:avLst/>
            </a:prstGeom>
            <a:solidFill>
              <a:srgbClr val="8DBC22"/>
            </a:solidFill>
            <a:ln cap="flat" cmpd="sng" w="37200">
              <a:solidFill>
                <a:srgbClr val="FFFFFF"/>
              </a:solidFill>
              <a:prstDash val="solid"/>
              <a:round/>
              <a:headEnd len="sm" w="sm" type="none"/>
              <a:tailEnd len="sm" w="sm" type="none"/>
            </a:ln>
          </p:spPr>
          <p:txBody>
            <a:bodyPr anchorCtr="0" anchor="ctr" bIns="66925" lIns="66925" spcFirstLastPara="1" rIns="66925" wrap="square" tIns="66925">
              <a:noAutofit/>
            </a:bodyPr>
            <a:lstStyle/>
            <a:p>
              <a:pPr indent="0" lvl="0" marL="0" marR="0" rtl="0" algn="ctr">
                <a:lnSpc>
                  <a:spcPct val="100000"/>
                </a:lnSpc>
                <a:spcBef>
                  <a:spcPts val="0"/>
                </a:spcBef>
                <a:spcAft>
                  <a:spcPts val="0"/>
                </a:spcAft>
                <a:buClr>
                  <a:srgbClr val="000000"/>
                </a:buClr>
                <a:buSzPts val="1098"/>
                <a:buFont typeface="Arial"/>
                <a:buNone/>
              </a:pPr>
              <a:r>
                <a:t/>
              </a:r>
              <a:endParaRPr b="0" i="0" sz="1098" u="none" cap="none" strike="noStrike">
                <a:solidFill>
                  <a:srgbClr val="000000"/>
                </a:solidFill>
                <a:latin typeface="Montserrat Medium"/>
                <a:ea typeface="Montserrat Medium"/>
                <a:cs typeface="Montserrat Medium"/>
                <a:sym typeface="Montserrat Medium"/>
              </a:endParaRPr>
            </a:p>
          </p:txBody>
        </p:sp>
        <p:pic>
          <p:nvPicPr>
            <p:cNvPr id="650" name="Google Shape;650;g39553e0e236_3_0" title="robin_1230953 (2).png"/>
            <p:cNvPicPr preferRelativeResize="0"/>
            <p:nvPr/>
          </p:nvPicPr>
          <p:blipFill rotWithShape="1">
            <a:blip r:embed="rId4">
              <a:alphaModFix/>
            </a:blip>
            <a:srcRect b="0" l="0" r="0" t="0"/>
            <a:stretch/>
          </p:blipFill>
          <p:spPr>
            <a:xfrm>
              <a:off x="1286292" y="1004992"/>
              <a:ext cx="523150" cy="523200"/>
            </a:xfrm>
            <a:prstGeom prst="rect">
              <a:avLst/>
            </a:prstGeom>
            <a:noFill/>
            <a:ln>
              <a:noFill/>
            </a:ln>
          </p:spPr>
        </p:pic>
      </p:grpSp>
      <p:sp>
        <p:nvSpPr>
          <p:cNvPr id="651" name="Google Shape;651;g39553e0e236_3_0"/>
          <p:cNvSpPr txBox="1"/>
          <p:nvPr/>
        </p:nvSpPr>
        <p:spPr>
          <a:xfrm>
            <a:off x="413369" y="9431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gestión de la Estructura Ecológica Principal</a:t>
            </a:r>
            <a:endParaRPr b="1" sz="2000">
              <a:solidFill>
                <a:schemeClr val="dk1"/>
              </a:solidFill>
              <a:latin typeface="Raleway"/>
              <a:ea typeface="Raleway"/>
              <a:cs typeface="Raleway"/>
              <a:sym typeface="Raleway"/>
            </a:endParaRPr>
          </a:p>
        </p:txBody>
      </p:sp>
      <p:sp>
        <p:nvSpPr>
          <p:cNvPr id="652" name="Google Shape;652;g39553e0e236_3_0"/>
          <p:cNvSpPr/>
          <p:nvPr/>
        </p:nvSpPr>
        <p:spPr>
          <a:xfrm>
            <a:off x="337164" y="391393"/>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Suelo y biodiversidad</a:t>
            </a:r>
            <a:endParaRPr b="0" i="0" sz="1200" u="none" cap="none" strike="noStrike">
              <a:solidFill>
                <a:srgbClr val="FFFFFF"/>
              </a:solidFill>
              <a:latin typeface="Arial"/>
              <a:ea typeface="Arial"/>
              <a:cs typeface="Arial"/>
              <a:sym typeface="Arial"/>
            </a:endParaRPr>
          </a:p>
        </p:txBody>
      </p:sp>
      <p:sp>
        <p:nvSpPr>
          <p:cNvPr id="653" name="Google Shape;653;g39553e0e236_3_0"/>
          <p:cNvSpPr txBox="1"/>
          <p:nvPr/>
        </p:nvSpPr>
        <p:spPr>
          <a:xfrm>
            <a:off x="260298" y="4972394"/>
            <a:ext cx="3603300" cy="523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100">
                <a:solidFill>
                  <a:srgbClr val="FF0000"/>
                </a:solidFill>
                <a:latin typeface="Candara"/>
                <a:ea typeface="Candara"/>
                <a:cs typeface="Candara"/>
                <a:sym typeface="Candara"/>
              </a:rPr>
              <a:t>Número de de hectáreas transferidas mediante el mecanismo de transferencia de derechos de construcción </a:t>
            </a:r>
            <a:endParaRPr>
              <a:solidFill>
                <a:srgbClr val="FF0000"/>
              </a:solidFill>
            </a:endParaRPr>
          </a:p>
        </p:txBody>
      </p:sp>
      <p:sp>
        <p:nvSpPr>
          <p:cNvPr id="654" name="Google Shape;654;g39553e0e236_3_0"/>
          <p:cNvSpPr txBox="1"/>
          <p:nvPr/>
        </p:nvSpPr>
        <p:spPr>
          <a:xfrm>
            <a:off x="3902041" y="498041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55" name="Google Shape;655;g39553e0e236_3_0"/>
          <p:cNvSpPr txBox="1"/>
          <p:nvPr/>
        </p:nvSpPr>
        <p:spPr>
          <a:xfrm>
            <a:off x="5794191" y="499586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56" name="Google Shape;656;g39553e0e236_3_0"/>
          <p:cNvSpPr txBox="1"/>
          <p:nvPr/>
        </p:nvSpPr>
        <p:spPr>
          <a:xfrm>
            <a:off x="7710123" y="498041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57" name="Google Shape;657;g39553e0e236_3_0"/>
          <p:cNvSpPr txBox="1"/>
          <p:nvPr/>
        </p:nvSpPr>
        <p:spPr>
          <a:xfrm>
            <a:off x="8687873" y="498041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658" name="Google Shape;658;g39553e0e236_3_0"/>
          <p:cNvSpPr txBox="1"/>
          <p:nvPr/>
        </p:nvSpPr>
        <p:spPr>
          <a:xfrm>
            <a:off x="9665623" y="4980415"/>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600" u="none" cap="none" strike="noStrike">
              <a:solidFill>
                <a:srgbClr val="3B4E1F"/>
              </a:solidFill>
              <a:latin typeface="Candara"/>
              <a:ea typeface="Candara"/>
              <a:cs typeface="Candara"/>
              <a:sym typeface="Candara"/>
            </a:endParaRPr>
          </a:p>
        </p:txBody>
      </p:sp>
      <p:sp>
        <p:nvSpPr>
          <p:cNvPr id="659" name="Google Shape;659;g39553e0e236_3_0"/>
          <p:cNvSpPr txBox="1"/>
          <p:nvPr/>
        </p:nvSpPr>
        <p:spPr>
          <a:xfrm>
            <a:off x="4858166" y="4980415"/>
            <a:ext cx="876600" cy="431100"/>
          </a:xfrm>
          <a:prstGeom prst="rect">
            <a:avLst/>
          </a:prstGeom>
          <a:solidFill>
            <a:srgbClr val="F3F3F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660" name="Google Shape;660;g39553e0e236_3_0"/>
          <p:cNvSpPr txBox="1"/>
          <p:nvPr/>
        </p:nvSpPr>
        <p:spPr>
          <a:xfrm>
            <a:off x="6763166" y="498041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None/>
            </a:pPr>
            <a:r>
              <a:rPr b="1" lang="en-US" sz="1600">
                <a:solidFill>
                  <a:srgbClr val="3B4E1F"/>
                </a:solidFill>
                <a:latin typeface="Candara"/>
                <a:ea typeface="Candara"/>
                <a:cs typeface="Candara"/>
                <a:sym typeface="Candara"/>
              </a:rPr>
              <a:t>9,6</a:t>
            </a:r>
            <a:endParaRPr b="1" sz="1600">
              <a:solidFill>
                <a:srgbClr val="3B4E1F"/>
              </a:solidFill>
              <a:latin typeface="Candara"/>
              <a:ea typeface="Candara"/>
              <a:cs typeface="Candara"/>
              <a:sym typeface="Candara"/>
            </a:endParaRPr>
          </a:p>
        </p:txBody>
      </p:sp>
      <p:sp>
        <p:nvSpPr>
          <p:cNvPr id="661" name="Google Shape;661;g39553e0e236_3_0"/>
          <p:cNvSpPr txBox="1"/>
          <p:nvPr/>
        </p:nvSpPr>
        <p:spPr>
          <a:xfrm>
            <a:off x="11063329" y="498041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pic>
        <p:nvPicPr>
          <p:cNvPr id="666" name="Google Shape;666;g366399a5469_10_0" title="fondo.png"/>
          <p:cNvPicPr preferRelativeResize="0"/>
          <p:nvPr/>
        </p:nvPicPr>
        <p:blipFill rotWithShape="1">
          <a:blip r:embed="rId3">
            <a:alphaModFix amt="23000"/>
          </a:blip>
          <a:srcRect b="-23410" l="11730" r="-11730" t="46047"/>
          <a:stretch/>
        </p:blipFill>
        <p:spPr>
          <a:xfrm>
            <a:off x="0" y="71850"/>
            <a:ext cx="12192000" cy="6286463"/>
          </a:xfrm>
          <a:prstGeom prst="rect">
            <a:avLst/>
          </a:prstGeom>
          <a:noFill/>
          <a:ln>
            <a:noFill/>
          </a:ln>
        </p:spPr>
      </p:pic>
      <p:sp>
        <p:nvSpPr>
          <p:cNvPr id="667" name="Google Shape;667;g366399a5469_10_0"/>
          <p:cNvSpPr/>
          <p:nvPr/>
        </p:nvSpPr>
        <p:spPr>
          <a:xfrm>
            <a:off x="1014275" y="1326375"/>
            <a:ext cx="10251900" cy="3604500"/>
          </a:xfrm>
          <a:prstGeom prst="round2DiagRect">
            <a:avLst>
              <a:gd fmla="val 16667" name="adj1"/>
              <a:gd fmla="val 0" name="adj2"/>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endParaRPr>
          </a:p>
        </p:txBody>
      </p:sp>
      <p:pic>
        <p:nvPicPr>
          <p:cNvPr id="668" name="Google Shape;668;g366399a5469_10_0"/>
          <p:cNvPicPr preferRelativeResize="0"/>
          <p:nvPr/>
        </p:nvPicPr>
        <p:blipFill rotWithShape="1">
          <a:blip r:embed="rId4">
            <a:alphaModFix amt="60000"/>
          </a:blip>
          <a:srcRect b="6603" l="6606" r="-19333" t="-2849"/>
          <a:stretch/>
        </p:blipFill>
        <p:spPr>
          <a:xfrm>
            <a:off x="0" y="257475"/>
            <a:ext cx="12192002" cy="6600526"/>
          </a:xfrm>
          <a:prstGeom prst="rect">
            <a:avLst/>
          </a:prstGeom>
          <a:noFill/>
          <a:ln>
            <a:noFill/>
          </a:ln>
        </p:spPr>
      </p:pic>
      <p:pic>
        <p:nvPicPr>
          <p:cNvPr id="669" name="Google Shape;669;g366399a5469_10_0"/>
          <p:cNvPicPr preferRelativeResize="0"/>
          <p:nvPr/>
        </p:nvPicPr>
        <p:blipFill rotWithShape="1">
          <a:blip r:embed="rId5">
            <a:alphaModFix/>
          </a:blip>
          <a:srcRect b="10762" l="0" r="0" t="0"/>
          <a:stretch/>
        </p:blipFill>
        <p:spPr>
          <a:xfrm>
            <a:off x="8383449" y="3253500"/>
            <a:ext cx="3788448" cy="3604500"/>
          </a:xfrm>
          <a:prstGeom prst="rect">
            <a:avLst/>
          </a:prstGeom>
          <a:noFill/>
          <a:ln>
            <a:noFill/>
          </a:ln>
        </p:spPr>
      </p:pic>
      <p:sp>
        <p:nvSpPr>
          <p:cNvPr id="670" name="Google Shape;670;g366399a5469_10_0"/>
          <p:cNvSpPr txBox="1"/>
          <p:nvPr/>
        </p:nvSpPr>
        <p:spPr>
          <a:xfrm>
            <a:off x="3803683" y="1626467"/>
            <a:ext cx="4877100" cy="677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Raleway"/>
                <a:ea typeface="Raleway"/>
                <a:cs typeface="Raleway"/>
                <a:sym typeface="Raleway"/>
              </a:rPr>
              <a:t>Indicadores</a:t>
            </a:r>
            <a:endParaRPr b="0" i="0" sz="2800" u="none" cap="none" strike="noStrike">
              <a:solidFill>
                <a:schemeClr val="lt1"/>
              </a:solidFill>
              <a:latin typeface="Arial"/>
              <a:ea typeface="Arial"/>
              <a:cs typeface="Arial"/>
              <a:sym typeface="Arial"/>
            </a:endParaRPr>
          </a:p>
        </p:txBody>
      </p:sp>
      <p:cxnSp>
        <p:nvCxnSpPr>
          <p:cNvPr id="671" name="Google Shape;671;g366399a5469_10_0"/>
          <p:cNvCxnSpPr/>
          <p:nvPr/>
        </p:nvCxnSpPr>
        <p:spPr>
          <a:xfrm>
            <a:off x="1474575" y="2835525"/>
            <a:ext cx="8761800" cy="0"/>
          </a:xfrm>
          <a:prstGeom prst="straightConnector1">
            <a:avLst/>
          </a:prstGeom>
          <a:noFill/>
          <a:ln cap="flat" cmpd="sng" w="12700">
            <a:solidFill>
              <a:schemeClr val="lt1"/>
            </a:solidFill>
            <a:prstDash val="solid"/>
            <a:round/>
            <a:headEnd len="med" w="med" type="oval"/>
            <a:tailEnd len="med" w="med" type="oval"/>
          </a:ln>
        </p:spPr>
      </p:cxnSp>
      <p:grpSp>
        <p:nvGrpSpPr>
          <p:cNvPr id="672" name="Google Shape;672;g366399a5469_10_0"/>
          <p:cNvGrpSpPr/>
          <p:nvPr/>
        </p:nvGrpSpPr>
        <p:grpSpPr>
          <a:xfrm>
            <a:off x="4571673" y="4591695"/>
            <a:ext cx="3250776" cy="837293"/>
            <a:chOff x="9243152" y="5918017"/>
            <a:chExt cx="2666100" cy="686700"/>
          </a:xfrm>
        </p:grpSpPr>
        <p:sp>
          <p:nvSpPr>
            <p:cNvPr id="673" name="Google Shape;673;g366399a5469_10_0"/>
            <p:cNvSpPr/>
            <p:nvPr/>
          </p:nvSpPr>
          <p:spPr>
            <a:xfrm>
              <a:off x="9243152" y="5918017"/>
              <a:ext cx="2666100" cy="6867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74" name="Google Shape;674;g366399a5469_10_0"/>
            <p:cNvPicPr preferRelativeResize="0"/>
            <p:nvPr/>
          </p:nvPicPr>
          <p:blipFill rotWithShape="1">
            <a:blip r:embed="rId6">
              <a:alphaModFix/>
            </a:blip>
            <a:srcRect b="0" l="0" r="0" t="0"/>
            <a:stretch/>
          </p:blipFill>
          <p:spPr>
            <a:xfrm>
              <a:off x="9481964" y="5998629"/>
              <a:ext cx="2096765" cy="484852"/>
            </a:xfrm>
            <a:prstGeom prst="rect">
              <a:avLst/>
            </a:prstGeom>
            <a:noFill/>
            <a:ln>
              <a:noFill/>
            </a:ln>
          </p:spPr>
        </p:pic>
      </p:grpSp>
      <p:sp>
        <p:nvSpPr>
          <p:cNvPr id="675" name="Google Shape;675;g366399a5469_10_0"/>
          <p:cNvSpPr txBox="1"/>
          <p:nvPr/>
        </p:nvSpPr>
        <p:spPr>
          <a:xfrm>
            <a:off x="1474575" y="3290800"/>
            <a:ext cx="9234600" cy="8310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Clr>
                <a:schemeClr val="dk1"/>
              </a:buClr>
              <a:buSzPts val="1100"/>
              <a:buFont typeface="Arial"/>
              <a:buNone/>
            </a:pPr>
            <a:r>
              <a:rPr b="1" lang="en-US" sz="3800">
                <a:solidFill>
                  <a:schemeClr val="lt1"/>
                </a:solidFill>
                <a:latin typeface="Raleway"/>
                <a:ea typeface="Raleway"/>
                <a:cs typeface="Raleway"/>
                <a:sym typeface="Raleway"/>
              </a:rPr>
              <a:t>Fortalecer la gestión integral del agua</a:t>
            </a:r>
            <a:endParaRPr b="1" sz="3800">
              <a:solidFill>
                <a:schemeClr val="lt1"/>
              </a:solidFill>
              <a:latin typeface="Raleway"/>
              <a:ea typeface="Raleway"/>
              <a:cs typeface="Raleway"/>
              <a:sym typeface="Raleway"/>
            </a:endParaRPr>
          </a:p>
        </p:txBody>
      </p:sp>
      <p:grpSp>
        <p:nvGrpSpPr>
          <p:cNvPr id="676" name="Google Shape;676;g366399a5469_10_0"/>
          <p:cNvGrpSpPr/>
          <p:nvPr/>
        </p:nvGrpSpPr>
        <p:grpSpPr>
          <a:xfrm>
            <a:off x="5547765" y="2456005"/>
            <a:ext cx="968058" cy="990185"/>
            <a:chOff x="10747192" y="578957"/>
            <a:chExt cx="682500" cy="698100"/>
          </a:xfrm>
        </p:grpSpPr>
        <p:sp>
          <p:nvSpPr>
            <p:cNvPr id="677" name="Google Shape;677;g366399a5469_10_0"/>
            <p:cNvSpPr/>
            <p:nvPr/>
          </p:nvSpPr>
          <p:spPr>
            <a:xfrm>
              <a:off x="10747192" y="578957"/>
              <a:ext cx="682500" cy="698100"/>
            </a:xfrm>
            <a:prstGeom prst="ellipse">
              <a:avLst/>
            </a:prstGeom>
            <a:solidFill>
              <a:srgbClr val="4696E6"/>
            </a:solidFill>
            <a:ln cap="flat" cmpd="sng" w="77275">
              <a:solidFill>
                <a:srgbClr val="FFFFFF"/>
              </a:solidFill>
              <a:prstDash val="solid"/>
              <a:round/>
              <a:headEnd len="sm" w="sm" type="none"/>
              <a:tailEnd len="sm" w="sm" type="none"/>
            </a:ln>
          </p:spPr>
          <p:txBody>
            <a:bodyPr anchorCtr="0" anchor="ctr" bIns="139050" lIns="139050" spcFirstLastPara="1" rIns="139050" wrap="square" tIns="139050">
              <a:noAutofit/>
            </a:bodyPr>
            <a:lstStyle/>
            <a:p>
              <a:pPr indent="0" lvl="0" marL="0" marR="0" rtl="0" algn="ctr">
                <a:lnSpc>
                  <a:spcPct val="100000"/>
                </a:lnSpc>
                <a:spcBef>
                  <a:spcPts val="0"/>
                </a:spcBef>
                <a:spcAft>
                  <a:spcPts val="0"/>
                </a:spcAft>
                <a:buClr>
                  <a:srgbClr val="000000"/>
                </a:buClr>
                <a:buSzPts val="2282"/>
                <a:buFont typeface="Arial"/>
                <a:buNone/>
              </a:pPr>
              <a:r>
                <a:t/>
              </a:r>
              <a:endParaRPr b="0" i="0" sz="2281" u="none" cap="none" strike="noStrike">
                <a:solidFill>
                  <a:srgbClr val="000000"/>
                </a:solidFill>
                <a:latin typeface="Montserrat Medium"/>
                <a:ea typeface="Montserrat Medium"/>
                <a:cs typeface="Montserrat Medium"/>
                <a:sym typeface="Montserrat Medium"/>
              </a:endParaRPr>
            </a:p>
          </p:txBody>
        </p:sp>
        <p:pic>
          <p:nvPicPr>
            <p:cNvPr id="678" name="Google Shape;678;g366399a5469_10_0"/>
            <p:cNvPicPr preferRelativeResize="0"/>
            <p:nvPr/>
          </p:nvPicPr>
          <p:blipFill rotWithShape="1">
            <a:blip r:embed="rId7">
              <a:alphaModFix/>
            </a:blip>
            <a:srcRect b="0" l="0" r="0" t="0"/>
            <a:stretch/>
          </p:blipFill>
          <p:spPr>
            <a:xfrm>
              <a:off x="10781089" y="591844"/>
              <a:ext cx="614700" cy="614700"/>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82" name="Shape 682"/>
        <p:cNvGrpSpPr/>
        <p:nvPr/>
      </p:nvGrpSpPr>
      <p:grpSpPr>
        <a:xfrm>
          <a:off x="0" y="0"/>
          <a:ext cx="0" cy="0"/>
          <a:chOff x="0" y="0"/>
          <a:chExt cx="0" cy="0"/>
        </a:xfrm>
      </p:grpSpPr>
      <p:pic>
        <p:nvPicPr>
          <p:cNvPr id="683" name="Google Shape;683;g39630c0eecf_8_1139"/>
          <p:cNvPicPr preferRelativeResize="0"/>
          <p:nvPr/>
        </p:nvPicPr>
        <p:blipFill rotWithShape="1">
          <a:blip r:embed="rId3">
            <a:alphaModFix/>
          </a:blip>
          <a:srcRect b="0" l="0" r="0" t="13006"/>
          <a:stretch/>
        </p:blipFill>
        <p:spPr>
          <a:xfrm>
            <a:off x="-124534" y="9000"/>
            <a:ext cx="12419573" cy="6858000"/>
          </a:xfrm>
          <a:prstGeom prst="rect">
            <a:avLst/>
          </a:prstGeom>
          <a:noFill/>
          <a:ln>
            <a:noFill/>
          </a:ln>
        </p:spPr>
      </p:pic>
      <p:sp>
        <p:nvSpPr>
          <p:cNvPr id="684" name="Google Shape;684;g39630c0eecf_8_1139"/>
          <p:cNvSpPr/>
          <p:nvPr/>
        </p:nvSpPr>
        <p:spPr>
          <a:xfrm>
            <a:off x="483442" y="5859929"/>
            <a:ext cx="35781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Generar información ambiental de calidad, disponible y oportuna para la ciudadanía y la toma de decisiones.</a:t>
            </a:r>
            <a:endParaRPr b="1" i="0" sz="1500" u="none" cap="none" strike="noStrike">
              <a:solidFill>
                <a:schemeClr val="dk1"/>
              </a:solidFill>
              <a:latin typeface="Raleway"/>
              <a:ea typeface="Raleway"/>
              <a:cs typeface="Raleway"/>
              <a:sym typeface="Raleway"/>
            </a:endParaRPr>
          </a:p>
        </p:txBody>
      </p:sp>
      <p:sp>
        <p:nvSpPr>
          <p:cNvPr id="685" name="Google Shape;685;g39630c0eecf_8_1139"/>
          <p:cNvSpPr/>
          <p:nvPr/>
        </p:nvSpPr>
        <p:spPr>
          <a:xfrm>
            <a:off x="4312716" y="5859929"/>
            <a:ext cx="3438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Diseñar e implementar estrategias para aumentar el posicionamiento, la cultura y la corresponsabilidad de la ciudadanía en temas ambientales.</a:t>
            </a:r>
            <a:endParaRPr b="0" i="0" sz="1300" u="none" cap="none" strike="noStrike">
              <a:solidFill>
                <a:schemeClr val="dk1"/>
              </a:solidFill>
              <a:latin typeface="Raleway"/>
              <a:ea typeface="Raleway"/>
              <a:cs typeface="Raleway"/>
              <a:sym typeface="Raleway"/>
            </a:endParaRPr>
          </a:p>
        </p:txBody>
      </p:sp>
      <p:sp>
        <p:nvSpPr>
          <p:cNvPr id="686" name="Google Shape;686;g39630c0eecf_8_1139"/>
          <p:cNvSpPr/>
          <p:nvPr/>
        </p:nvSpPr>
        <p:spPr>
          <a:xfrm>
            <a:off x="8170683" y="5859929"/>
            <a:ext cx="3483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Modernizar la estructura organizacional, administrativa y tecnológica de la Entidad, para responder a las necesidades ambientales y territoriales actuales.</a:t>
            </a:r>
            <a:endParaRPr b="1" i="0" sz="1300" u="none" cap="none" strike="noStrike">
              <a:solidFill>
                <a:schemeClr val="dk1"/>
              </a:solidFill>
              <a:latin typeface="Raleway"/>
              <a:ea typeface="Raleway"/>
              <a:cs typeface="Raleway"/>
              <a:sym typeface="Raleway"/>
            </a:endParaRPr>
          </a:p>
        </p:txBody>
      </p:sp>
      <p:sp>
        <p:nvSpPr>
          <p:cNvPr id="687" name="Google Shape;687;g39630c0eecf_8_1139"/>
          <p:cNvSpPr/>
          <p:nvPr/>
        </p:nvSpPr>
        <p:spPr>
          <a:xfrm>
            <a:off x="460225" y="3115300"/>
            <a:ext cx="11193900" cy="2519700"/>
          </a:xfrm>
          <a:prstGeom prst="roundRect">
            <a:avLst>
              <a:gd fmla="val 8324" name="adj"/>
            </a:avLst>
          </a:prstGeom>
          <a:noFill/>
          <a:ln cap="flat" cmpd="sng" w="12700">
            <a:solidFill>
              <a:srgbClr val="548135"/>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t/>
            </a:r>
            <a:endParaRPr b="0" i="0" sz="1500" u="none" cap="none" strike="noStrike">
              <a:solidFill>
                <a:srgbClr val="000000"/>
              </a:solidFill>
              <a:latin typeface="Arial"/>
              <a:ea typeface="Arial"/>
              <a:cs typeface="Arial"/>
              <a:sym typeface="Arial"/>
            </a:endParaRPr>
          </a:p>
        </p:txBody>
      </p:sp>
      <p:sp>
        <p:nvSpPr>
          <p:cNvPr id="688" name="Google Shape;688;g39630c0eecf_8_1139"/>
          <p:cNvSpPr/>
          <p:nvPr/>
        </p:nvSpPr>
        <p:spPr>
          <a:xfrm>
            <a:off x="6246559" y="3194200"/>
            <a:ext cx="2443500" cy="19191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689" name="Google Shape;689;g39630c0eecf_8_1139"/>
          <p:cNvSpPr/>
          <p:nvPr/>
        </p:nvSpPr>
        <p:spPr>
          <a:xfrm>
            <a:off x="3227779" y="3194175"/>
            <a:ext cx="2905200" cy="19191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690" name="Google Shape;690;g39630c0eecf_8_1139"/>
          <p:cNvSpPr/>
          <p:nvPr/>
        </p:nvSpPr>
        <p:spPr>
          <a:xfrm>
            <a:off x="588114" y="3194225"/>
            <a:ext cx="2566500" cy="19191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691" name="Google Shape;691;g39630c0eecf_8_1139"/>
          <p:cNvSpPr/>
          <p:nvPr/>
        </p:nvSpPr>
        <p:spPr>
          <a:xfrm>
            <a:off x="8870334" y="3194200"/>
            <a:ext cx="2666100" cy="1919100"/>
          </a:xfrm>
          <a:prstGeom prst="roundRect">
            <a:avLst>
              <a:gd fmla="val 4354" name="adj"/>
            </a:avLst>
          </a:prstGeom>
          <a:solidFill>
            <a:srgbClr val="8DBC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692" name="Google Shape;692;g39630c0eecf_8_1139"/>
          <p:cNvSpPr txBox="1"/>
          <p:nvPr/>
        </p:nvSpPr>
        <p:spPr>
          <a:xfrm>
            <a:off x="626868" y="3224100"/>
            <a:ext cx="2389500" cy="702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rgbClr val="FFFFFF"/>
                </a:solidFill>
                <a:latin typeface="Raleway Black"/>
                <a:ea typeface="Raleway Black"/>
                <a:cs typeface="Raleway Black"/>
                <a:sym typeface="Raleway Black"/>
              </a:rPr>
              <a:t>Mejorar la gestión de la Estructura Ecológica Principal</a:t>
            </a:r>
            <a:endParaRPr b="1" i="0" sz="1300" u="none" cap="none" strike="noStrike">
              <a:solidFill>
                <a:srgbClr val="FFFFFF"/>
              </a:solidFill>
              <a:latin typeface="Raleway Black"/>
              <a:ea typeface="Raleway Black"/>
              <a:cs typeface="Raleway Black"/>
              <a:sym typeface="Raleway Black"/>
            </a:endParaRPr>
          </a:p>
        </p:txBody>
      </p:sp>
      <p:sp>
        <p:nvSpPr>
          <p:cNvPr id="693" name="Google Shape;693;g39630c0eecf_8_1139"/>
          <p:cNvSpPr txBox="1"/>
          <p:nvPr/>
        </p:nvSpPr>
        <p:spPr>
          <a:xfrm>
            <a:off x="3298409" y="3223950"/>
            <a:ext cx="2666100" cy="6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chemeClr val="lt1"/>
                </a:solidFill>
                <a:latin typeface="Raleway Black"/>
                <a:ea typeface="Raleway Black"/>
                <a:cs typeface="Raleway Black"/>
                <a:sym typeface="Raleway Black"/>
              </a:rPr>
              <a:t>Intervenir de manera integral los Cerros Orientales</a:t>
            </a:r>
            <a:endParaRPr b="1" i="0" sz="1300" u="none" cap="none" strike="noStrike">
              <a:solidFill>
                <a:schemeClr val="lt1"/>
              </a:solidFill>
              <a:latin typeface="Raleway Black"/>
              <a:ea typeface="Raleway Black"/>
              <a:cs typeface="Raleway Black"/>
              <a:sym typeface="Raleway Black"/>
            </a:endParaRPr>
          </a:p>
          <a:p>
            <a:pPr indent="0" lvl="0" marL="0" marR="0" rtl="0" algn="ctr">
              <a:lnSpc>
                <a:spcPct val="100000"/>
              </a:lnSpc>
              <a:spcBef>
                <a:spcPts val="0"/>
              </a:spcBef>
              <a:spcAft>
                <a:spcPts val="0"/>
              </a:spcAft>
              <a:buClr>
                <a:schemeClr val="dk1"/>
              </a:buClr>
              <a:buSzPts val="1100"/>
              <a:buFont typeface="Arial"/>
              <a:buNone/>
            </a:pPr>
            <a:r>
              <a:t/>
            </a:r>
            <a:endParaRPr b="1" i="0" sz="1300" u="none" cap="none" strike="noStrike">
              <a:solidFill>
                <a:srgbClr val="FFFFFF"/>
              </a:solidFill>
              <a:latin typeface="Raleway Black"/>
              <a:ea typeface="Raleway Black"/>
              <a:cs typeface="Raleway Black"/>
              <a:sym typeface="Raleway Black"/>
            </a:endParaRPr>
          </a:p>
        </p:txBody>
      </p:sp>
      <p:sp>
        <p:nvSpPr>
          <p:cNvPr id="694" name="Google Shape;694;g39630c0eecf_8_1139"/>
          <p:cNvSpPr txBox="1"/>
          <p:nvPr/>
        </p:nvSpPr>
        <p:spPr>
          <a:xfrm>
            <a:off x="6305335" y="3224925"/>
            <a:ext cx="2224200" cy="627900"/>
          </a:xfrm>
          <a:prstGeom prst="rect">
            <a:avLst/>
          </a:prstGeom>
          <a:noFill/>
          <a:ln>
            <a:noFill/>
          </a:ln>
        </p:spPr>
        <p:txBody>
          <a:bodyPr anchorCtr="0" anchor="t" bIns="45700" lIns="91425" spcFirstLastPara="1" rIns="91425" wrap="square" tIns="45700">
            <a:normAutofit lnSpcReduction="20000"/>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Mejorar la calidad ambiental del suroccidente</a:t>
            </a:r>
            <a:endParaRPr b="0" i="0" sz="1400" u="none" cap="none" strike="noStrike">
              <a:solidFill>
                <a:srgbClr val="000000"/>
              </a:solidFill>
              <a:latin typeface="Arial"/>
              <a:ea typeface="Arial"/>
              <a:cs typeface="Arial"/>
              <a:sym typeface="Arial"/>
            </a:endParaRPr>
          </a:p>
        </p:txBody>
      </p:sp>
      <p:sp>
        <p:nvSpPr>
          <p:cNvPr id="695" name="Google Shape;695;g39630c0eecf_8_1139"/>
          <p:cNvSpPr txBox="1"/>
          <p:nvPr/>
        </p:nvSpPr>
        <p:spPr>
          <a:xfrm>
            <a:off x="8958068" y="3247475"/>
            <a:ext cx="2443500" cy="6513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Fortalecer la gestión integral del </a:t>
            </a:r>
            <a:r>
              <a:rPr b="1" i="0" lang="en-US" sz="1400" u="none" cap="none" strike="noStrike">
                <a:solidFill>
                  <a:schemeClr val="lt1"/>
                </a:solidFill>
                <a:latin typeface="Raleway Black"/>
                <a:ea typeface="Raleway Black"/>
                <a:cs typeface="Raleway Black"/>
                <a:sym typeface="Raleway Black"/>
              </a:rPr>
              <a:t>agua</a:t>
            </a:r>
            <a:endParaRPr b="0" i="0" sz="1400" u="none" cap="none" strike="noStrike">
              <a:solidFill>
                <a:srgbClr val="000000"/>
              </a:solidFill>
              <a:latin typeface="Arial"/>
              <a:ea typeface="Arial"/>
              <a:cs typeface="Arial"/>
              <a:sym typeface="Arial"/>
            </a:endParaRPr>
          </a:p>
        </p:txBody>
      </p:sp>
      <p:sp>
        <p:nvSpPr>
          <p:cNvPr id="696" name="Google Shape;696;g39630c0eecf_8_1139"/>
          <p:cNvSpPr txBox="1"/>
          <p:nvPr/>
        </p:nvSpPr>
        <p:spPr>
          <a:xfrm>
            <a:off x="3384730" y="3906175"/>
            <a:ext cx="2443500" cy="7572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b="1" i="0" lang="en-US" sz="1200" u="none" cap="none" strike="noStrike">
                <a:solidFill>
                  <a:schemeClr val="lt1"/>
                </a:solidFill>
                <a:latin typeface="Raleway"/>
                <a:ea typeface="Raleway"/>
                <a:cs typeface="Raleway"/>
                <a:sym typeface="Raleway"/>
              </a:rPr>
              <a:t>Plan de restauración ecológica</a:t>
            </a:r>
            <a:endParaRPr b="1" i="0" sz="1200" u="none" cap="none" strike="noStrike">
              <a:solidFill>
                <a:schemeClr val="lt1"/>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b="0" i="0" lang="en-US" sz="1200" u="none" cap="none" strike="noStrike">
                <a:solidFill>
                  <a:schemeClr val="lt1"/>
                </a:solidFill>
                <a:latin typeface="Raleway"/>
                <a:ea typeface="Raleway"/>
                <a:cs typeface="Raleway"/>
                <a:sym typeface="Raleway"/>
              </a:rPr>
              <a:t>Recuperación de áreas afectadas por minería</a:t>
            </a:r>
            <a:endParaRPr b="0" i="0" sz="1200" u="none" cap="none" strike="noStrike">
              <a:solidFill>
                <a:srgbClr val="FFFFFF"/>
              </a:solidFill>
              <a:latin typeface="Raleway"/>
              <a:ea typeface="Raleway"/>
              <a:cs typeface="Raleway"/>
              <a:sym typeface="Raleway"/>
            </a:endParaRPr>
          </a:p>
        </p:txBody>
      </p:sp>
      <p:sp>
        <p:nvSpPr>
          <p:cNvPr id="697" name="Google Shape;697;g39630c0eecf_8_1139"/>
          <p:cNvSpPr txBox="1"/>
          <p:nvPr/>
        </p:nvSpPr>
        <p:spPr>
          <a:xfrm>
            <a:off x="598647" y="3920788"/>
            <a:ext cx="2566500" cy="10896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chemeClr val="lt1"/>
                </a:solidFill>
                <a:latin typeface="Raleway"/>
                <a:ea typeface="Raleway"/>
                <a:cs typeface="Raleway"/>
                <a:sym typeface="Raleway"/>
              </a:rPr>
              <a:t>Restauración ecológica</a:t>
            </a:r>
            <a:endParaRPr i="0" sz="1200" u="none" cap="none" strike="noStrike">
              <a:solidFill>
                <a:srgbClr val="FFFFFF"/>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rgbClr val="FFFFFF"/>
                </a:solidFill>
                <a:latin typeface="Raleway"/>
                <a:ea typeface="Raleway"/>
                <a:cs typeface="Raleway"/>
                <a:sym typeface="Raleway"/>
              </a:rPr>
              <a:t>Transferencia de Derechos de Construcción</a:t>
            </a:r>
            <a:endParaRPr i="0" sz="1500" u="none" cap="none" strike="noStrike">
              <a:solidFill>
                <a:srgbClr val="000000"/>
              </a:solidFill>
            </a:endParaRPr>
          </a:p>
          <a:p>
            <a:pPr indent="-228600" lvl="0" marL="241300" marR="0" rtl="0" algn="l">
              <a:lnSpc>
                <a:spcPct val="90000"/>
              </a:lnSpc>
              <a:spcBef>
                <a:spcPts val="0"/>
              </a:spcBef>
              <a:spcAft>
                <a:spcPts val="0"/>
              </a:spcAft>
              <a:buClr>
                <a:schemeClr val="lt1"/>
              </a:buClr>
              <a:buSzPts val="1200"/>
              <a:buFont typeface="Raleway"/>
              <a:buChar char="○"/>
            </a:pPr>
            <a:r>
              <a:rPr b="0" i="0" lang="en-US" sz="1200" u="none" cap="none" strike="noStrike">
                <a:solidFill>
                  <a:schemeClr val="lt1"/>
                </a:solidFill>
                <a:latin typeface="Raleway"/>
                <a:ea typeface="Raleway"/>
                <a:cs typeface="Raleway"/>
                <a:sym typeface="Raleway"/>
              </a:rPr>
              <a:t>Manejo efectivo de las áreas protegidas.</a:t>
            </a:r>
            <a:endParaRPr b="0" i="0" sz="1200" u="none" cap="none" strike="noStrike">
              <a:solidFill>
                <a:schemeClr val="lt1"/>
              </a:solidFill>
              <a:latin typeface="Raleway"/>
              <a:ea typeface="Raleway"/>
              <a:cs typeface="Raleway"/>
              <a:sym typeface="Raleway"/>
            </a:endParaRPr>
          </a:p>
          <a:p>
            <a:pPr indent="0" lvl="0" marL="609600" marR="0" rtl="0" algn="l">
              <a:lnSpc>
                <a:spcPct val="90000"/>
              </a:lnSpc>
              <a:spcBef>
                <a:spcPts val="0"/>
              </a:spcBef>
              <a:spcAft>
                <a:spcPts val="0"/>
              </a:spcAft>
              <a:buClr>
                <a:srgbClr val="000000"/>
              </a:buClr>
              <a:buSzPts val="1200"/>
              <a:buFont typeface="Arial"/>
              <a:buNone/>
            </a:pPr>
            <a:r>
              <a:t/>
            </a:r>
            <a:endParaRPr b="0" i="0" sz="1200" u="none" cap="none" strike="noStrike">
              <a:solidFill>
                <a:srgbClr val="FFFFFF"/>
              </a:solidFill>
              <a:latin typeface="Raleway"/>
              <a:ea typeface="Raleway"/>
              <a:cs typeface="Raleway"/>
              <a:sym typeface="Raleway"/>
            </a:endParaRPr>
          </a:p>
        </p:txBody>
      </p:sp>
      <p:sp>
        <p:nvSpPr>
          <p:cNvPr id="698" name="Google Shape;698;g39630c0eecf_8_1139"/>
          <p:cNvSpPr txBox="1"/>
          <p:nvPr/>
        </p:nvSpPr>
        <p:spPr>
          <a:xfrm>
            <a:off x="6266543" y="3858775"/>
            <a:ext cx="2389500" cy="923400"/>
          </a:xfrm>
          <a:prstGeom prst="rect">
            <a:avLst/>
          </a:prstGeom>
          <a:noFill/>
          <a:ln>
            <a:noFill/>
          </a:ln>
        </p:spPr>
        <p:txBody>
          <a:bodyPr anchorCtr="0" anchor="t" bIns="45700" lIns="91425" spcFirstLastPara="1" rIns="91425" wrap="square" tIns="45700">
            <a:spAutoFit/>
          </a:bodyPr>
          <a:lstStyle/>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Renaturalización y reverdecimiento</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Zonas Urbanas por un Mejor Aire</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Foncarga.</a:t>
            </a:r>
            <a:endParaRPr b="1" i="0" sz="1200" u="none" cap="none" strike="noStrike">
              <a:solidFill>
                <a:schemeClr val="lt1"/>
              </a:solidFill>
              <a:latin typeface="Raleway"/>
              <a:ea typeface="Raleway"/>
              <a:cs typeface="Raleway"/>
              <a:sym typeface="Raleway"/>
            </a:endParaRPr>
          </a:p>
        </p:txBody>
      </p:sp>
      <p:sp>
        <p:nvSpPr>
          <p:cNvPr id="699" name="Google Shape;699;g39630c0eecf_8_1139"/>
          <p:cNvSpPr txBox="1"/>
          <p:nvPr/>
        </p:nvSpPr>
        <p:spPr>
          <a:xfrm>
            <a:off x="8920134" y="3764625"/>
            <a:ext cx="2566500" cy="1256100"/>
          </a:xfrm>
          <a:prstGeom prst="rect">
            <a:avLst/>
          </a:prstGeom>
          <a:noFill/>
          <a:ln>
            <a:noFill/>
          </a:ln>
        </p:spPr>
        <p:txBody>
          <a:bodyPr anchorCtr="0" anchor="t" bIns="45700" lIns="91425" spcFirstLastPara="1" rIns="91425" wrap="square" tIns="45700">
            <a:spAutoFit/>
          </a:bodyPr>
          <a:lstStyle/>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Restauración de las cuencas estratégicas que surten los 3 sistemas de abastecimiento de agua a Bogotá </a:t>
            </a:r>
            <a:endParaRPr b="1" i="0" sz="1200" u="none" cap="none" strike="noStrike">
              <a:solidFill>
                <a:schemeClr val="lt1"/>
              </a:solidFill>
              <a:latin typeface="Raleway"/>
              <a:ea typeface="Raleway"/>
              <a:cs typeface="Raleway"/>
              <a:sym typeface="Raleway"/>
            </a:endParaRPr>
          </a:p>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Proyectos de ecourbanismo con criterios para el uso eficiente del agua.</a:t>
            </a:r>
            <a:endParaRPr b="1" i="0" sz="1200" u="none" cap="none" strike="noStrike">
              <a:solidFill>
                <a:srgbClr val="FFFFFF"/>
              </a:solidFill>
              <a:latin typeface="Raleway"/>
              <a:ea typeface="Raleway"/>
              <a:cs typeface="Raleway"/>
              <a:sym typeface="Raleway"/>
            </a:endParaRPr>
          </a:p>
        </p:txBody>
      </p:sp>
      <p:sp>
        <p:nvSpPr>
          <p:cNvPr id="700" name="Google Shape;700;g39630c0eecf_8_1139"/>
          <p:cNvSpPr/>
          <p:nvPr/>
        </p:nvSpPr>
        <p:spPr>
          <a:xfrm>
            <a:off x="386316" y="2579400"/>
            <a:ext cx="11193900" cy="340500"/>
          </a:xfrm>
          <a:prstGeom prst="roundRect">
            <a:avLst>
              <a:gd fmla="val 16667" name="adj"/>
            </a:avLst>
          </a:prstGeom>
          <a:solidFill>
            <a:schemeClr val="lt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701" name="Google Shape;701;g39630c0eecf_8_1139"/>
          <p:cNvSpPr txBox="1"/>
          <p:nvPr/>
        </p:nvSpPr>
        <p:spPr>
          <a:xfrm>
            <a:off x="2069351" y="2575244"/>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Suelo</a:t>
            </a:r>
            <a:endParaRPr b="0" i="0" sz="1500" u="none" cap="none" strike="noStrike">
              <a:solidFill>
                <a:schemeClr val="dk1"/>
              </a:solidFill>
              <a:latin typeface="Arial"/>
              <a:ea typeface="Arial"/>
              <a:cs typeface="Arial"/>
              <a:sym typeface="Arial"/>
            </a:endParaRPr>
          </a:p>
        </p:txBody>
      </p:sp>
      <p:sp>
        <p:nvSpPr>
          <p:cNvPr id="702" name="Google Shape;702;g39630c0eecf_8_1139"/>
          <p:cNvSpPr txBox="1"/>
          <p:nvPr/>
        </p:nvSpPr>
        <p:spPr>
          <a:xfrm>
            <a:off x="5107914" y="2605763"/>
            <a:ext cx="1932300" cy="319500"/>
          </a:xfrm>
          <a:prstGeom prst="rect">
            <a:avLst/>
          </a:prstGeom>
          <a:noFill/>
          <a:ln>
            <a:noFill/>
          </a:ln>
        </p:spPr>
        <p:txBody>
          <a:bodyPr anchorCtr="0" anchor="t" bIns="45700" lIns="91425" spcFirstLastPara="1" rIns="91425" wrap="square" tIns="45700">
            <a:normAutofit/>
          </a:bodyPr>
          <a:lstStyle/>
          <a:p>
            <a:pPr indent="0" lvl="0" marL="0" marR="0" rtl="0" algn="ctr">
              <a:lnSpc>
                <a:spcPct val="70000"/>
              </a:lnSpc>
              <a:spcBef>
                <a:spcPts val="0"/>
              </a:spcBef>
              <a:spcAft>
                <a:spcPts val="0"/>
              </a:spcAft>
              <a:buClr>
                <a:srgbClr val="FFFFFF"/>
              </a:buClr>
              <a:buSzPts val="2000"/>
              <a:buFont typeface="Arial"/>
              <a:buNone/>
            </a:pPr>
            <a:r>
              <a:rPr b="1" i="0" lang="en-US" sz="1900" u="none" cap="none" strike="noStrike">
                <a:solidFill>
                  <a:schemeClr val="dk1"/>
                </a:solidFill>
                <a:latin typeface="Raleway Black"/>
                <a:ea typeface="Raleway Black"/>
                <a:cs typeface="Raleway Black"/>
                <a:sym typeface="Raleway Black"/>
              </a:rPr>
              <a:t>Aire</a:t>
            </a:r>
            <a:endParaRPr b="0" i="0" sz="900" u="none" cap="none" strike="noStrike">
              <a:solidFill>
                <a:schemeClr val="dk1"/>
              </a:solidFill>
              <a:latin typeface="Arial"/>
              <a:ea typeface="Arial"/>
              <a:cs typeface="Arial"/>
              <a:sym typeface="Arial"/>
            </a:endParaRPr>
          </a:p>
        </p:txBody>
      </p:sp>
      <p:sp>
        <p:nvSpPr>
          <p:cNvPr id="703" name="Google Shape;703;g39630c0eecf_8_1139"/>
          <p:cNvSpPr txBox="1"/>
          <p:nvPr/>
        </p:nvSpPr>
        <p:spPr>
          <a:xfrm>
            <a:off x="7903615" y="2588519"/>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Agua</a:t>
            </a:r>
            <a:endParaRPr b="0" i="0" sz="1500" u="none" cap="none" strike="noStrike">
              <a:solidFill>
                <a:schemeClr val="dk1"/>
              </a:solidFill>
              <a:latin typeface="Arial"/>
              <a:ea typeface="Arial"/>
              <a:cs typeface="Arial"/>
              <a:sym typeface="Arial"/>
            </a:endParaRPr>
          </a:p>
        </p:txBody>
      </p:sp>
      <p:grpSp>
        <p:nvGrpSpPr>
          <p:cNvPr id="704" name="Google Shape;704;g39630c0eecf_8_1139"/>
          <p:cNvGrpSpPr/>
          <p:nvPr/>
        </p:nvGrpSpPr>
        <p:grpSpPr>
          <a:xfrm>
            <a:off x="7786287" y="2431436"/>
            <a:ext cx="636431" cy="650978"/>
            <a:chOff x="10747192" y="578957"/>
            <a:chExt cx="682500" cy="698100"/>
          </a:xfrm>
        </p:grpSpPr>
        <p:sp>
          <p:nvSpPr>
            <p:cNvPr id="705" name="Google Shape;705;g39630c0eecf_8_1139"/>
            <p:cNvSpPr/>
            <p:nvPr/>
          </p:nvSpPr>
          <p:spPr>
            <a:xfrm>
              <a:off x="10747192" y="578957"/>
              <a:ext cx="682500" cy="698100"/>
            </a:xfrm>
            <a:prstGeom prst="ellipse">
              <a:avLst/>
            </a:prstGeom>
            <a:solidFill>
              <a:srgbClr val="4696E6"/>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706" name="Google Shape;706;g39630c0eecf_8_1139"/>
            <p:cNvPicPr preferRelativeResize="0"/>
            <p:nvPr/>
          </p:nvPicPr>
          <p:blipFill rotWithShape="1">
            <a:blip r:embed="rId4">
              <a:alphaModFix/>
            </a:blip>
            <a:srcRect b="0" l="0" r="0" t="0"/>
            <a:stretch/>
          </p:blipFill>
          <p:spPr>
            <a:xfrm>
              <a:off x="10781042" y="609806"/>
              <a:ext cx="614700" cy="614700"/>
            </a:xfrm>
            <a:prstGeom prst="rect">
              <a:avLst/>
            </a:prstGeom>
            <a:noFill/>
            <a:ln>
              <a:noFill/>
            </a:ln>
          </p:spPr>
        </p:pic>
      </p:grpSp>
      <p:grpSp>
        <p:nvGrpSpPr>
          <p:cNvPr id="707" name="Google Shape;707;g39630c0eecf_8_1139"/>
          <p:cNvGrpSpPr/>
          <p:nvPr/>
        </p:nvGrpSpPr>
        <p:grpSpPr>
          <a:xfrm>
            <a:off x="1829629" y="2443474"/>
            <a:ext cx="613772" cy="627801"/>
            <a:chOff x="4096109" y="2260088"/>
            <a:chExt cx="682500" cy="698100"/>
          </a:xfrm>
        </p:grpSpPr>
        <p:sp>
          <p:nvSpPr>
            <p:cNvPr id="708" name="Google Shape;708;g39630c0eecf_8_1139"/>
            <p:cNvSpPr/>
            <p:nvPr/>
          </p:nvSpPr>
          <p:spPr>
            <a:xfrm>
              <a:off x="4096109" y="2260088"/>
              <a:ext cx="682500" cy="698100"/>
            </a:xfrm>
            <a:prstGeom prst="ellipse">
              <a:avLst/>
            </a:prstGeom>
            <a:solidFill>
              <a:srgbClr val="C4721F"/>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709" name="Google Shape;709;g39630c0eecf_8_1139"/>
            <p:cNvPicPr preferRelativeResize="0"/>
            <p:nvPr/>
          </p:nvPicPr>
          <p:blipFill rotWithShape="1">
            <a:blip r:embed="rId5">
              <a:alphaModFix/>
            </a:blip>
            <a:srcRect b="0" l="0" r="0" t="0"/>
            <a:stretch/>
          </p:blipFill>
          <p:spPr>
            <a:xfrm>
              <a:off x="4189059" y="2369266"/>
              <a:ext cx="496500" cy="496500"/>
            </a:xfrm>
            <a:prstGeom prst="rect">
              <a:avLst/>
            </a:prstGeom>
            <a:noFill/>
            <a:ln>
              <a:noFill/>
            </a:ln>
          </p:spPr>
        </p:pic>
      </p:grpSp>
      <p:grpSp>
        <p:nvGrpSpPr>
          <p:cNvPr id="710" name="Google Shape;710;g39630c0eecf_8_1139"/>
          <p:cNvGrpSpPr/>
          <p:nvPr/>
        </p:nvGrpSpPr>
        <p:grpSpPr>
          <a:xfrm>
            <a:off x="5015497" y="2446445"/>
            <a:ext cx="613751" cy="632937"/>
            <a:chOff x="299572" y="5462223"/>
            <a:chExt cx="1081500" cy="1115700"/>
          </a:xfrm>
        </p:grpSpPr>
        <p:sp>
          <p:nvSpPr>
            <p:cNvPr id="711" name="Google Shape;711;g39630c0eecf_8_1139"/>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712" name="Google Shape;712;g39630c0eecf_8_1139"/>
            <p:cNvPicPr preferRelativeResize="0"/>
            <p:nvPr/>
          </p:nvPicPr>
          <p:blipFill rotWithShape="1">
            <a:blip r:embed="rId6">
              <a:alphaModFix/>
            </a:blip>
            <a:srcRect b="0" l="0" r="0" t="0"/>
            <a:stretch/>
          </p:blipFill>
          <p:spPr>
            <a:xfrm>
              <a:off x="424689" y="5604423"/>
              <a:ext cx="831284" cy="831300"/>
            </a:xfrm>
            <a:prstGeom prst="rect">
              <a:avLst/>
            </a:prstGeom>
            <a:noFill/>
            <a:ln>
              <a:noFill/>
            </a:ln>
          </p:spPr>
        </p:pic>
      </p:grpSp>
      <p:sp>
        <p:nvSpPr>
          <p:cNvPr id="713" name="Google Shape;713;g39630c0eecf_8_1139"/>
          <p:cNvSpPr txBox="1"/>
          <p:nvPr/>
        </p:nvSpPr>
        <p:spPr>
          <a:xfrm>
            <a:off x="1166211" y="5097704"/>
            <a:ext cx="9314400" cy="4941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FFFFFF"/>
              </a:buClr>
              <a:buSzPts val="2000"/>
              <a:buFont typeface="Arial"/>
              <a:buNone/>
            </a:pPr>
            <a:r>
              <a:rPr b="1" i="0" lang="en-US" sz="1700" u="none" cap="none" strike="noStrike">
                <a:solidFill>
                  <a:srgbClr val="275316"/>
                </a:solidFill>
                <a:latin typeface="Raleway"/>
                <a:ea typeface="Raleway"/>
                <a:cs typeface="Raleway"/>
                <a:sym typeface="Raleway"/>
              </a:rPr>
              <a:t>Evaluación, control y seguimiento al deterioro de la calidad ambiental</a:t>
            </a:r>
            <a:endParaRPr b="1" i="0" sz="1700" u="none" cap="none" strike="noStrike">
              <a:solidFill>
                <a:srgbClr val="275316"/>
              </a:solidFill>
              <a:latin typeface="Raleway"/>
              <a:ea typeface="Raleway"/>
              <a:cs typeface="Raleway"/>
              <a:sym typeface="Raleway"/>
            </a:endParaRPr>
          </a:p>
          <a:p>
            <a:pPr indent="-292100" lvl="0" marL="457200" rtl="0" algn="ctr">
              <a:lnSpc>
                <a:spcPct val="90000"/>
              </a:lnSpc>
              <a:spcBef>
                <a:spcPts val="0"/>
              </a:spcBef>
              <a:spcAft>
                <a:spcPts val="0"/>
              </a:spcAft>
              <a:buClr>
                <a:schemeClr val="lt1"/>
              </a:buClr>
              <a:buSzPts val="1200"/>
              <a:buFont typeface="Raleway"/>
              <a:buChar char="-"/>
            </a:pPr>
            <a:r>
              <a:rPr b="1" lang="en-US" sz="1200">
                <a:solidFill>
                  <a:schemeClr val="dk1"/>
                </a:solidFill>
                <a:latin typeface="Raleway"/>
                <a:ea typeface="Raleway"/>
                <a:cs typeface="Raleway"/>
                <a:sym typeface="Raleway"/>
              </a:rPr>
              <a:t>Evaluación y seguimiento de trámites/Gestión efectiva de la función sancionatoria y preventiva </a:t>
            </a:r>
            <a:endParaRPr b="1" sz="1700">
              <a:solidFill>
                <a:srgbClr val="275316"/>
              </a:solidFill>
              <a:latin typeface="Raleway"/>
              <a:ea typeface="Raleway"/>
              <a:cs typeface="Raleway"/>
              <a:sym typeface="Raleway"/>
            </a:endParaRPr>
          </a:p>
        </p:txBody>
      </p:sp>
      <p:sp>
        <p:nvSpPr>
          <p:cNvPr id="714" name="Google Shape;714;g39630c0eecf_8_1139"/>
          <p:cNvSpPr/>
          <p:nvPr/>
        </p:nvSpPr>
        <p:spPr>
          <a:xfrm rot="-5400000">
            <a:off x="21353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715" name="Google Shape;715;g39630c0eecf_8_1139"/>
          <p:cNvSpPr/>
          <p:nvPr/>
        </p:nvSpPr>
        <p:spPr>
          <a:xfrm rot="-5400000">
            <a:off x="5911441" y="5582054"/>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716" name="Google Shape;716;g39630c0eecf_8_1139"/>
          <p:cNvSpPr/>
          <p:nvPr/>
        </p:nvSpPr>
        <p:spPr>
          <a:xfrm rot="-5400000">
            <a:off x="97250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717" name="Google Shape;717;g39630c0eecf_8_1139"/>
          <p:cNvSpPr txBox="1"/>
          <p:nvPr/>
        </p:nvSpPr>
        <p:spPr>
          <a:xfrm>
            <a:off x="2828041" y="-17060"/>
            <a:ext cx="7031100" cy="1173000"/>
          </a:xfrm>
          <a:prstGeom prst="rect">
            <a:avLst/>
          </a:prstGeom>
          <a:noFill/>
          <a:ln>
            <a:noFill/>
          </a:ln>
        </p:spPr>
        <p:txBody>
          <a:bodyPr anchorCtr="0" anchor="b"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700"/>
              <a:buFont typeface="Arial"/>
              <a:buNone/>
            </a:pPr>
            <a:r>
              <a:rPr b="1" i="0" lang="en-US" sz="2600" u="none" cap="none" strike="noStrike">
                <a:solidFill>
                  <a:srgbClr val="698A52"/>
                </a:solidFill>
                <a:latin typeface="Raleway Black"/>
                <a:ea typeface="Raleway Black"/>
                <a:cs typeface="Raleway Black"/>
                <a:sym typeface="Raleway Black"/>
              </a:rPr>
              <a:t>Una Bogotá mejor preparada para enfrentar el cambio climático para el bienestar de su gente</a:t>
            </a:r>
            <a:endParaRPr b="1" i="0" sz="2600" u="none" cap="none" strike="noStrike">
              <a:solidFill>
                <a:srgbClr val="698A52"/>
              </a:solidFill>
              <a:latin typeface="Raleway Black"/>
              <a:ea typeface="Raleway Black"/>
              <a:cs typeface="Raleway Black"/>
              <a:sym typeface="Raleway Black"/>
            </a:endParaRPr>
          </a:p>
        </p:txBody>
      </p:sp>
      <p:sp>
        <p:nvSpPr>
          <p:cNvPr id="718" name="Google Shape;718;g39630c0eecf_8_1139"/>
          <p:cNvSpPr/>
          <p:nvPr/>
        </p:nvSpPr>
        <p:spPr>
          <a:xfrm>
            <a:off x="2448087" y="2115368"/>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Menos contaminación</a:t>
            </a:r>
            <a:endParaRPr b="0" i="0" sz="1500" u="none" cap="none" strike="noStrike">
              <a:solidFill>
                <a:srgbClr val="000000"/>
              </a:solidFill>
              <a:latin typeface="Arial"/>
              <a:ea typeface="Arial"/>
              <a:cs typeface="Arial"/>
              <a:sym typeface="Arial"/>
            </a:endParaRPr>
          </a:p>
        </p:txBody>
      </p:sp>
      <p:sp>
        <p:nvSpPr>
          <p:cNvPr id="719" name="Google Shape;719;g39630c0eecf_8_1139"/>
          <p:cNvSpPr/>
          <p:nvPr/>
        </p:nvSpPr>
        <p:spPr>
          <a:xfrm>
            <a:off x="2448087" y="1729053"/>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Más biodiversidad</a:t>
            </a:r>
            <a:endParaRPr b="0" i="0" sz="1500" u="none" cap="none" strike="noStrike">
              <a:solidFill>
                <a:srgbClr val="000000"/>
              </a:solidFill>
              <a:latin typeface="Arial"/>
              <a:ea typeface="Arial"/>
              <a:cs typeface="Arial"/>
              <a:sym typeface="Arial"/>
            </a:endParaRPr>
          </a:p>
        </p:txBody>
      </p:sp>
      <p:sp>
        <p:nvSpPr>
          <p:cNvPr id="720" name="Google Shape;720;g39630c0eecf_8_1139"/>
          <p:cNvSpPr/>
          <p:nvPr/>
        </p:nvSpPr>
        <p:spPr>
          <a:xfrm>
            <a:off x="4594959" y="1728931"/>
            <a:ext cx="275700" cy="275700"/>
          </a:xfrm>
          <a:prstGeom prst="mathPl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721" name="Google Shape;721;g39630c0eecf_8_1139"/>
          <p:cNvSpPr/>
          <p:nvPr/>
        </p:nvSpPr>
        <p:spPr>
          <a:xfrm>
            <a:off x="4374056" y="2154683"/>
            <a:ext cx="273300" cy="273300"/>
          </a:xfrm>
          <a:prstGeom prst="mathMin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722" name="Google Shape;722;g39630c0eecf_8_1139"/>
          <p:cNvSpPr/>
          <p:nvPr/>
        </p:nvSpPr>
        <p:spPr>
          <a:xfrm>
            <a:off x="2455423" y="1220983"/>
            <a:ext cx="7344900" cy="434100"/>
          </a:xfrm>
          <a:prstGeom prst="roundRect">
            <a:avLst>
              <a:gd fmla="val 18791" name="adj"/>
            </a:avLst>
          </a:prstGeom>
          <a:solidFill>
            <a:srgbClr val="548135"/>
          </a:solidFill>
          <a:ln>
            <a:noFill/>
          </a:ln>
        </p:spPr>
        <p:txBody>
          <a:bodyPr anchorCtr="0" anchor="ctr" bIns="45700" lIns="91425" spcFirstLastPara="1" rIns="91425" wrap="square" tIns="45700">
            <a:noAutofit/>
          </a:bodyPr>
          <a:lstStyle/>
          <a:p>
            <a:pPr indent="0" lvl="0" marL="457200" marR="0" rtl="0" algn="ctr">
              <a:lnSpc>
                <a:spcPct val="100000"/>
              </a:lnSpc>
              <a:spcBef>
                <a:spcPts val="0"/>
              </a:spcBef>
              <a:spcAft>
                <a:spcPts val="0"/>
              </a:spcAft>
              <a:buClr>
                <a:srgbClr val="000000"/>
              </a:buClr>
              <a:buSzPts val="1500"/>
              <a:buFont typeface="Arial"/>
              <a:buNone/>
            </a:pPr>
            <a:r>
              <a:rPr b="1" i="0" lang="en-US" sz="1500" u="none" cap="none" strike="noStrike">
                <a:solidFill>
                  <a:srgbClr val="FFFFFF"/>
                </a:solidFill>
                <a:latin typeface="Raleway"/>
                <a:ea typeface="Raleway"/>
                <a:cs typeface="Raleway"/>
                <a:sym typeface="Raleway"/>
              </a:rPr>
              <a:t>Reducir la vulnerabilidad de Bogotá a los impactos del cambio climático</a:t>
            </a:r>
            <a:endParaRPr b="0" i="0" sz="1500" u="none" cap="none" strike="noStrike">
              <a:solidFill>
                <a:srgbClr val="FFFFFF"/>
              </a:solidFill>
              <a:latin typeface="Raleway"/>
              <a:ea typeface="Raleway"/>
              <a:cs typeface="Raleway"/>
              <a:sym typeface="Raleway"/>
            </a:endParaRPr>
          </a:p>
        </p:txBody>
      </p:sp>
      <p:sp>
        <p:nvSpPr>
          <p:cNvPr id="723" name="Google Shape;723;g39630c0eecf_8_1139"/>
          <p:cNvSpPr/>
          <p:nvPr/>
        </p:nvSpPr>
        <p:spPr>
          <a:xfrm>
            <a:off x="2214250" y="112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1</a:t>
            </a:r>
            <a:endParaRPr b="1" sz="2200">
              <a:latin typeface="Raleway"/>
              <a:ea typeface="Raleway"/>
              <a:cs typeface="Raleway"/>
              <a:sym typeface="Raleway"/>
            </a:endParaRPr>
          </a:p>
        </p:txBody>
      </p:sp>
      <p:sp>
        <p:nvSpPr>
          <p:cNvPr id="724" name="Google Shape;724;g39630c0eecf_8_1139"/>
          <p:cNvSpPr/>
          <p:nvPr/>
        </p:nvSpPr>
        <p:spPr>
          <a:xfrm>
            <a:off x="161050" y="567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2</a:t>
            </a:r>
            <a:endParaRPr b="1" sz="2200">
              <a:latin typeface="Raleway"/>
              <a:ea typeface="Raleway"/>
              <a:cs typeface="Raleway"/>
              <a:sym typeface="Raleway"/>
            </a:endParaRPr>
          </a:p>
        </p:txBody>
      </p:sp>
      <p:sp>
        <p:nvSpPr>
          <p:cNvPr id="725" name="Google Shape;725;g39630c0eecf_8_1139"/>
          <p:cNvSpPr/>
          <p:nvPr/>
        </p:nvSpPr>
        <p:spPr>
          <a:xfrm>
            <a:off x="4061550" y="5691350"/>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3</a:t>
            </a:r>
            <a:endParaRPr b="1" sz="2200">
              <a:latin typeface="Raleway"/>
              <a:ea typeface="Raleway"/>
              <a:cs typeface="Raleway"/>
              <a:sym typeface="Raleway"/>
            </a:endParaRPr>
          </a:p>
        </p:txBody>
      </p:sp>
      <p:sp>
        <p:nvSpPr>
          <p:cNvPr id="726" name="Google Shape;726;g39630c0eecf_8_1139"/>
          <p:cNvSpPr/>
          <p:nvPr/>
        </p:nvSpPr>
        <p:spPr>
          <a:xfrm>
            <a:off x="7809650" y="5674074"/>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4</a:t>
            </a:r>
            <a:endParaRPr b="1" sz="2200">
              <a:latin typeface="Raleway"/>
              <a:ea typeface="Raleway"/>
              <a:cs typeface="Raleway"/>
              <a:sym typeface="Raleway"/>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g366399a5469_10_12"/>
          <p:cNvSpPr/>
          <p:nvPr/>
        </p:nvSpPr>
        <p:spPr>
          <a:xfrm>
            <a:off x="224650" y="2776255"/>
            <a:ext cx="11792400" cy="7389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32" name="Google Shape;732;g366399a5469_10_12"/>
          <p:cNvSpPr txBox="1"/>
          <p:nvPr/>
        </p:nvSpPr>
        <p:spPr>
          <a:xfrm>
            <a:off x="3982757" y="2205306"/>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733" name="Google Shape;733;g366399a5469_10_12"/>
          <p:cNvSpPr txBox="1"/>
          <p:nvPr/>
        </p:nvSpPr>
        <p:spPr>
          <a:xfrm>
            <a:off x="5874907" y="2205306"/>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734" name="Google Shape;734;g366399a5469_10_12"/>
          <p:cNvSpPr txBox="1"/>
          <p:nvPr/>
        </p:nvSpPr>
        <p:spPr>
          <a:xfrm>
            <a:off x="7790839" y="2205306"/>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735" name="Google Shape;735;g366399a5469_10_12"/>
          <p:cNvSpPr txBox="1"/>
          <p:nvPr/>
        </p:nvSpPr>
        <p:spPr>
          <a:xfrm>
            <a:off x="8768589" y="2205306"/>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736" name="Google Shape;736;g366399a5469_10_12"/>
          <p:cNvSpPr txBox="1"/>
          <p:nvPr/>
        </p:nvSpPr>
        <p:spPr>
          <a:xfrm>
            <a:off x="9746339" y="2205306"/>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737" name="Google Shape;737;g366399a5469_10_12"/>
          <p:cNvSpPr txBox="1"/>
          <p:nvPr/>
        </p:nvSpPr>
        <p:spPr>
          <a:xfrm>
            <a:off x="3982757" y="290756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2.144,4</a:t>
            </a:r>
            <a:endParaRPr b="0" i="0" u="none" cap="none" strike="noStrike">
              <a:solidFill>
                <a:srgbClr val="000000"/>
              </a:solidFill>
              <a:latin typeface="Candara"/>
              <a:ea typeface="Candara"/>
              <a:cs typeface="Candara"/>
              <a:sym typeface="Candara"/>
            </a:endParaRPr>
          </a:p>
        </p:txBody>
      </p:sp>
      <p:sp>
        <p:nvSpPr>
          <p:cNvPr id="738" name="Google Shape;738;g366399a5469_10_12"/>
          <p:cNvSpPr txBox="1"/>
          <p:nvPr/>
        </p:nvSpPr>
        <p:spPr>
          <a:xfrm>
            <a:off x="5874907" y="2907568"/>
            <a:ext cx="8766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2.276,1</a:t>
            </a:r>
            <a:endParaRPr b="0" i="0" u="none" cap="none" strike="noStrike">
              <a:solidFill>
                <a:srgbClr val="000000"/>
              </a:solidFill>
              <a:latin typeface="Candara"/>
              <a:ea typeface="Candara"/>
              <a:cs typeface="Candara"/>
              <a:sym typeface="Candara"/>
            </a:endParaRPr>
          </a:p>
        </p:txBody>
      </p:sp>
      <p:sp>
        <p:nvSpPr>
          <p:cNvPr id="739" name="Google Shape;739;g366399a5469_10_12"/>
          <p:cNvSpPr txBox="1"/>
          <p:nvPr/>
        </p:nvSpPr>
        <p:spPr>
          <a:xfrm>
            <a:off x="7847989" y="290756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u="none" cap="none" strike="noStrike">
                <a:solidFill>
                  <a:srgbClr val="3B4E1F"/>
                </a:solidFill>
                <a:latin typeface="Candara"/>
                <a:ea typeface="Candara"/>
                <a:cs typeface="Candara"/>
                <a:sym typeface="Candara"/>
              </a:rPr>
              <a:t>2.</a:t>
            </a:r>
            <a:r>
              <a:rPr b="1" lang="en-US">
                <a:solidFill>
                  <a:srgbClr val="3B4E1F"/>
                </a:solidFill>
                <a:latin typeface="Candara"/>
                <a:ea typeface="Candara"/>
                <a:cs typeface="Candara"/>
                <a:sym typeface="Candara"/>
              </a:rPr>
              <a:t>787,1</a:t>
            </a:r>
            <a:endParaRPr b="1" i="0" u="none" cap="none" strike="noStrike">
              <a:solidFill>
                <a:srgbClr val="000000"/>
              </a:solidFill>
              <a:latin typeface="Candara"/>
              <a:ea typeface="Candara"/>
              <a:cs typeface="Candara"/>
              <a:sym typeface="Candara"/>
            </a:endParaRPr>
          </a:p>
        </p:txBody>
      </p:sp>
      <p:sp>
        <p:nvSpPr>
          <p:cNvPr id="740" name="Google Shape;740;g366399a5469_10_12"/>
          <p:cNvSpPr txBox="1"/>
          <p:nvPr/>
        </p:nvSpPr>
        <p:spPr>
          <a:xfrm>
            <a:off x="8768589" y="290756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41" name="Google Shape;741;g366399a5469_10_12"/>
          <p:cNvSpPr txBox="1"/>
          <p:nvPr/>
        </p:nvSpPr>
        <p:spPr>
          <a:xfrm>
            <a:off x="9746339" y="2907568"/>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7.207,</a:t>
            </a:r>
            <a:r>
              <a:rPr b="1" lang="en-US">
                <a:solidFill>
                  <a:srgbClr val="3B4E1F"/>
                </a:solidFill>
                <a:latin typeface="Candara"/>
                <a:ea typeface="Candara"/>
                <a:cs typeface="Candara"/>
                <a:sym typeface="Candara"/>
              </a:rPr>
              <a:t>6</a:t>
            </a:r>
            <a:endParaRPr b="1" i="0" u="none" cap="none" strike="noStrike">
              <a:solidFill>
                <a:srgbClr val="000000"/>
              </a:solidFill>
              <a:latin typeface="Candara"/>
              <a:ea typeface="Candara"/>
              <a:cs typeface="Candara"/>
              <a:sym typeface="Candara"/>
            </a:endParaRPr>
          </a:p>
        </p:txBody>
      </p:sp>
      <p:sp>
        <p:nvSpPr>
          <p:cNvPr id="742" name="Google Shape;742;g366399a5469_10_12"/>
          <p:cNvSpPr txBox="1"/>
          <p:nvPr/>
        </p:nvSpPr>
        <p:spPr>
          <a:xfrm>
            <a:off x="184500" y="2753668"/>
            <a:ext cx="35712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chemeClr val="dk1"/>
                </a:solidFill>
                <a:latin typeface="Candara"/>
                <a:ea typeface="Candara"/>
                <a:cs typeface="Candara"/>
                <a:sym typeface="Candara"/>
              </a:rPr>
              <a:t>Número de hectáreas estratégicas para el recurso hídrico con instrumentos y estrategias de conservación (PSA)</a:t>
            </a:r>
            <a:endParaRPr b="0" i="0" sz="1200" u="none" cap="none" strike="noStrike">
              <a:solidFill>
                <a:schemeClr val="dk1"/>
              </a:solidFill>
              <a:latin typeface="Candara"/>
              <a:ea typeface="Candara"/>
              <a:cs typeface="Candara"/>
              <a:sym typeface="Candara"/>
            </a:endParaRPr>
          </a:p>
        </p:txBody>
      </p:sp>
      <p:sp>
        <p:nvSpPr>
          <p:cNvPr id="743" name="Google Shape;743;g366399a5469_10_12"/>
          <p:cNvSpPr txBox="1"/>
          <p:nvPr/>
        </p:nvSpPr>
        <p:spPr>
          <a:xfrm>
            <a:off x="4938882" y="2205306"/>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744" name="Google Shape;744;g366399a5469_10_12"/>
          <p:cNvSpPr txBox="1"/>
          <p:nvPr/>
        </p:nvSpPr>
        <p:spPr>
          <a:xfrm>
            <a:off x="4938882" y="2932061"/>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2.144,4</a:t>
            </a:r>
            <a:endParaRPr b="1">
              <a:solidFill>
                <a:srgbClr val="3B4E1F"/>
              </a:solidFill>
              <a:latin typeface="Candara"/>
              <a:ea typeface="Candara"/>
              <a:cs typeface="Candara"/>
              <a:sym typeface="Candara"/>
            </a:endParaRPr>
          </a:p>
        </p:txBody>
      </p:sp>
      <p:sp>
        <p:nvSpPr>
          <p:cNvPr id="745" name="Google Shape;745;g366399a5469_10_12"/>
          <p:cNvSpPr txBox="1"/>
          <p:nvPr/>
        </p:nvSpPr>
        <p:spPr>
          <a:xfrm>
            <a:off x="6843882" y="2205306"/>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746" name="Google Shape;746;g366399a5469_10_12"/>
          <p:cNvSpPr txBox="1"/>
          <p:nvPr/>
        </p:nvSpPr>
        <p:spPr>
          <a:xfrm>
            <a:off x="6843882" y="2907568"/>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2.276,1</a:t>
            </a:r>
            <a:endParaRPr b="1" i="0" u="none" cap="none" strike="noStrike">
              <a:solidFill>
                <a:srgbClr val="000000"/>
              </a:solidFill>
              <a:latin typeface="Candara"/>
              <a:ea typeface="Candara"/>
              <a:cs typeface="Candara"/>
              <a:sym typeface="Candara"/>
            </a:endParaRPr>
          </a:p>
        </p:txBody>
      </p:sp>
      <p:sp>
        <p:nvSpPr>
          <p:cNvPr id="747" name="Google Shape;747;g366399a5469_10_12"/>
          <p:cNvSpPr txBox="1"/>
          <p:nvPr/>
        </p:nvSpPr>
        <p:spPr>
          <a:xfrm>
            <a:off x="11140482" y="2205304"/>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748" name="Google Shape;748;g366399a5469_10_12"/>
          <p:cNvSpPr txBox="1"/>
          <p:nvPr/>
        </p:nvSpPr>
        <p:spPr>
          <a:xfrm>
            <a:off x="11140482" y="2907568"/>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4.420,5</a:t>
            </a:r>
            <a:endParaRPr b="1" i="0" u="none" cap="none" strike="noStrike">
              <a:solidFill>
                <a:srgbClr val="000000"/>
              </a:solidFill>
              <a:latin typeface="Candara"/>
              <a:ea typeface="Candara"/>
              <a:cs typeface="Candara"/>
              <a:sym typeface="Candara"/>
            </a:endParaRPr>
          </a:p>
        </p:txBody>
      </p:sp>
      <p:sp>
        <p:nvSpPr>
          <p:cNvPr id="749" name="Google Shape;749;g366399a5469_10_12"/>
          <p:cNvSpPr txBox="1"/>
          <p:nvPr/>
        </p:nvSpPr>
        <p:spPr>
          <a:xfrm>
            <a:off x="0" y="2173120"/>
            <a:ext cx="37068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750" name="Google Shape;750;g366399a5469_10_12"/>
          <p:cNvSpPr txBox="1"/>
          <p:nvPr/>
        </p:nvSpPr>
        <p:spPr>
          <a:xfrm>
            <a:off x="404808" y="6066558"/>
            <a:ext cx="33027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Número de hectáreas de Pago por Servicios Ambientales (PSA) con seguimiento</a:t>
            </a:r>
            <a:endParaRPr/>
          </a:p>
        </p:txBody>
      </p:sp>
      <p:sp>
        <p:nvSpPr>
          <p:cNvPr id="751" name="Google Shape;751;g366399a5469_10_12"/>
          <p:cNvSpPr txBox="1"/>
          <p:nvPr/>
        </p:nvSpPr>
        <p:spPr>
          <a:xfrm>
            <a:off x="3931765" y="612806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2.144,4</a:t>
            </a:r>
            <a:endParaRPr b="0" i="0" u="none" cap="none" strike="noStrike">
              <a:solidFill>
                <a:schemeClr val="dk1"/>
              </a:solidFill>
              <a:latin typeface="Candara"/>
              <a:ea typeface="Candara"/>
              <a:cs typeface="Candara"/>
              <a:sym typeface="Candara"/>
            </a:endParaRPr>
          </a:p>
        </p:txBody>
      </p:sp>
      <p:sp>
        <p:nvSpPr>
          <p:cNvPr id="752" name="Google Shape;752;g366399a5469_10_12"/>
          <p:cNvSpPr txBox="1"/>
          <p:nvPr/>
        </p:nvSpPr>
        <p:spPr>
          <a:xfrm>
            <a:off x="4930415" y="6128068"/>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chemeClr val="dk1"/>
                </a:solidFill>
                <a:latin typeface="Candara"/>
                <a:ea typeface="Candara"/>
                <a:cs typeface="Candara"/>
                <a:sym typeface="Candara"/>
              </a:rPr>
              <a:t>2.144,4</a:t>
            </a:r>
            <a:endParaRPr b="1">
              <a:solidFill>
                <a:schemeClr val="dk1"/>
              </a:solidFill>
              <a:latin typeface="Candara"/>
              <a:ea typeface="Candara"/>
              <a:cs typeface="Candara"/>
              <a:sym typeface="Candara"/>
            </a:endParaRPr>
          </a:p>
        </p:txBody>
      </p:sp>
      <p:sp>
        <p:nvSpPr>
          <p:cNvPr id="753" name="Google Shape;753;g366399a5469_10_12"/>
          <p:cNvSpPr txBox="1"/>
          <p:nvPr/>
        </p:nvSpPr>
        <p:spPr>
          <a:xfrm>
            <a:off x="5909572" y="612806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3.705,5</a:t>
            </a:r>
            <a:endParaRPr b="0" i="0" u="none" cap="none" strike="noStrike">
              <a:solidFill>
                <a:srgbClr val="000000"/>
              </a:solidFill>
              <a:latin typeface="Candara"/>
              <a:ea typeface="Candara"/>
              <a:cs typeface="Candara"/>
              <a:sym typeface="Candara"/>
            </a:endParaRPr>
          </a:p>
        </p:txBody>
      </p:sp>
      <p:sp>
        <p:nvSpPr>
          <p:cNvPr id="754" name="Google Shape;754;g366399a5469_10_12"/>
          <p:cNvSpPr txBox="1"/>
          <p:nvPr/>
        </p:nvSpPr>
        <p:spPr>
          <a:xfrm>
            <a:off x="6835408" y="6128068"/>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a:solidFill>
                  <a:srgbClr val="3B4E1F"/>
                </a:solidFill>
                <a:latin typeface="Candara"/>
                <a:ea typeface="Candara"/>
                <a:cs typeface="Candara"/>
                <a:sym typeface="Candara"/>
              </a:rPr>
              <a:t>3.705,5</a:t>
            </a:r>
            <a:endParaRPr b="1">
              <a:solidFill>
                <a:srgbClr val="3B4E1F"/>
              </a:solidFill>
              <a:latin typeface="Candara"/>
              <a:ea typeface="Candara"/>
              <a:cs typeface="Candara"/>
              <a:sym typeface="Candara"/>
            </a:endParaRPr>
          </a:p>
        </p:txBody>
      </p:sp>
      <p:sp>
        <p:nvSpPr>
          <p:cNvPr id="755" name="Google Shape;755;g366399a5469_10_12"/>
          <p:cNvSpPr txBox="1"/>
          <p:nvPr/>
        </p:nvSpPr>
        <p:spPr>
          <a:xfrm>
            <a:off x="7830247" y="612806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3.502,1</a:t>
            </a:r>
            <a:endParaRPr b="0" i="0" u="none" cap="none" strike="noStrike">
              <a:solidFill>
                <a:schemeClr val="dk1"/>
              </a:solidFill>
              <a:latin typeface="Candara"/>
              <a:ea typeface="Candara"/>
              <a:cs typeface="Candara"/>
              <a:sym typeface="Candara"/>
            </a:endParaRPr>
          </a:p>
        </p:txBody>
      </p:sp>
      <p:sp>
        <p:nvSpPr>
          <p:cNvPr id="756" name="Google Shape;756;g366399a5469_10_12"/>
          <p:cNvSpPr txBox="1"/>
          <p:nvPr/>
        </p:nvSpPr>
        <p:spPr>
          <a:xfrm>
            <a:off x="8760453" y="6128068"/>
            <a:ext cx="8766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a:solidFill>
                  <a:schemeClr val="dk1"/>
                </a:solidFill>
                <a:latin typeface="Candara"/>
                <a:ea typeface="Candara"/>
                <a:cs typeface="Candara"/>
                <a:sym typeface="Candara"/>
              </a:rPr>
              <a:t>3.502,1</a:t>
            </a:r>
            <a:endParaRPr b="0" i="0" u="none" cap="none" strike="noStrike">
              <a:solidFill>
                <a:schemeClr val="dk1"/>
              </a:solidFill>
              <a:latin typeface="Candara"/>
              <a:ea typeface="Candara"/>
              <a:cs typeface="Candara"/>
              <a:sym typeface="Candara"/>
            </a:endParaRPr>
          </a:p>
        </p:txBody>
      </p:sp>
      <p:sp>
        <p:nvSpPr>
          <p:cNvPr id="757" name="Google Shape;757;g366399a5469_10_12"/>
          <p:cNvSpPr txBox="1"/>
          <p:nvPr/>
        </p:nvSpPr>
        <p:spPr>
          <a:xfrm>
            <a:off x="9737885" y="6128068"/>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7.207,6</a:t>
            </a:r>
            <a:endParaRPr b="0" i="0" u="none" cap="none" strike="noStrike">
              <a:solidFill>
                <a:srgbClr val="000000"/>
              </a:solidFill>
              <a:latin typeface="Candara"/>
              <a:ea typeface="Candara"/>
              <a:cs typeface="Candara"/>
              <a:sym typeface="Candara"/>
            </a:endParaRPr>
          </a:p>
        </p:txBody>
      </p:sp>
      <p:sp>
        <p:nvSpPr>
          <p:cNvPr id="758" name="Google Shape;758;g366399a5469_10_12"/>
          <p:cNvSpPr txBox="1"/>
          <p:nvPr/>
        </p:nvSpPr>
        <p:spPr>
          <a:xfrm>
            <a:off x="11132028" y="6128068"/>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3.705,5</a:t>
            </a:r>
            <a:endParaRPr b="1" i="0" u="none" cap="none" strike="noStrike">
              <a:solidFill>
                <a:srgbClr val="000000"/>
              </a:solidFill>
              <a:latin typeface="Candara"/>
              <a:ea typeface="Candara"/>
              <a:cs typeface="Candara"/>
              <a:sym typeface="Candara"/>
            </a:endParaRPr>
          </a:p>
        </p:txBody>
      </p:sp>
      <p:sp>
        <p:nvSpPr>
          <p:cNvPr id="759" name="Google Shape;759;g366399a5469_10_12"/>
          <p:cNvSpPr txBox="1"/>
          <p:nvPr/>
        </p:nvSpPr>
        <p:spPr>
          <a:xfrm>
            <a:off x="361304" y="3502793"/>
            <a:ext cx="3348300" cy="738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Número de hectáreas de </a:t>
            </a:r>
            <a:r>
              <a:rPr lang="en-US" sz="1200">
                <a:solidFill>
                  <a:srgbClr val="3B4E1F"/>
                </a:solidFill>
                <a:latin typeface="Candara"/>
                <a:ea typeface="Candara"/>
                <a:cs typeface="Candara"/>
                <a:sym typeface="Candara"/>
              </a:rPr>
              <a:t>Pago por Servicios Ambientales (PSA) </a:t>
            </a:r>
            <a:r>
              <a:rPr lang="en-US" sz="1200">
                <a:solidFill>
                  <a:srgbClr val="3B4E1F"/>
                </a:solidFill>
                <a:latin typeface="Candara"/>
                <a:ea typeface="Candara"/>
                <a:cs typeface="Candara"/>
                <a:sym typeface="Candara"/>
              </a:rPr>
              <a:t>con procesos de restauraci</a:t>
            </a:r>
            <a:r>
              <a:rPr lang="en-US" sz="1200">
                <a:solidFill>
                  <a:srgbClr val="3B4E1F"/>
                </a:solidFill>
                <a:latin typeface="Candara"/>
                <a:ea typeface="Candara"/>
                <a:cs typeface="Candara"/>
                <a:sym typeface="Candara"/>
              </a:rPr>
              <a:t>ón ecológica</a:t>
            </a:r>
            <a:endParaRPr/>
          </a:p>
        </p:txBody>
      </p:sp>
      <p:sp>
        <p:nvSpPr>
          <p:cNvPr id="760" name="Google Shape;760;g366399a5469_10_12"/>
          <p:cNvSpPr txBox="1"/>
          <p:nvPr/>
        </p:nvSpPr>
        <p:spPr>
          <a:xfrm>
            <a:off x="421478" y="4117292"/>
            <a:ext cx="33027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Número de hectáreas de P</a:t>
            </a:r>
            <a:r>
              <a:rPr lang="en-US" sz="1200">
                <a:solidFill>
                  <a:srgbClr val="3B4E1F"/>
                </a:solidFill>
                <a:latin typeface="Candara"/>
                <a:ea typeface="Candara"/>
                <a:cs typeface="Candara"/>
                <a:sym typeface="Candara"/>
              </a:rPr>
              <a:t>ago por Servicios Ambientales (PSA) </a:t>
            </a:r>
            <a:r>
              <a:rPr lang="en-US" sz="1200">
                <a:solidFill>
                  <a:srgbClr val="3B4E1F"/>
                </a:solidFill>
                <a:latin typeface="Candara"/>
                <a:ea typeface="Candara"/>
                <a:cs typeface="Candara"/>
                <a:sym typeface="Candara"/>
              </a:rPr>
              <a:t>con preservaci</a:t>
            </a:r>
            <a:r>
              <a:rPr lang="en-US" sz="1200">
                <a:solidFill>
                  <a:srgbClr val="3B4E1F"/>
                </a:solidFill>
                <a:latin typeface="Candara"/>
                <a:ea typeface="Candara"/>
                <a:cs typeface="Candara"/>
                <a:sym typeface="Candara"/>
              </a:rPr>
              <a:t>ón</a:t>
            </a:r>
            <a:endParaRPr/>
          </a:p>
        </p:txBody>
      </p:sp>
      <p:sp>
        <p:nvSpPr>
          <p:cNvPr id="761" name="Google Shape;761;g366399a5469_10_12"/>
          <p:cNvSpPr txBox="1"/>
          <p:nvPr/>
        </p:nvSpPr>
        <p:spPr>
          <a:xfrm>
            <a:off x="3952786" y="362144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62" name="Google Shape;762;g366399a5469_10_12"/>
          <p:cNvSpPr txBox="1"/>
          <p:nvPr/>
        </p:nvSpPr>
        <p:spPr>
          <a:xfrm>
            <a:off x="4951436" y="3621443"/>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15,7</a:t>
            </a:r>
            <a:endParaRPr b="1">
              <a:solidFill>
                <a:srgbClr val="3B4E1F"/>
              </a:solidFill>
              <a:latin typeface="Candara"/>
              <a:ea typeface="Candara"/>
              <a:cs typeface="Candara"/>
              <a:sym typeface="Candara"/>
            </a:endParaRPr>
          </a:p>
        </p:txBody>
      </p:sp>
      <p:sp>
        <p:nvSpPr>
          <p:cNvPr id="763" name="Google Shape;763;g366399a5469_10_12"/>
          <p:cNvSpPr txBox="1"/>
          <p:nvPr/>
        </p:nvSpPr>
        <p:spPr>
          <a:xfrm>
            <a:off x="5930593" y="362144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64" name="Google Shape;764;g366399a5469_10_12"/>
          <p:cNvSpPr txBox="1"/>
          <p:nvPr/>
        </p:nvSpPr>
        <p:spPr>
          <a:xfrm>
            <a:off x="6856429" y="3621443"/>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8,5</a:t>
            </a:r>
            <a:endParaRPr b="1">
              <a:solidFill>
                <a:srgbClr val="3B4E1F"/>
              </a:solidFill>
              <a:latin typeface="Candara"/>
              <a:ea typeface="Candara"/>
              <a:cs typeface="Candara"/>
              <a:sym typeface="Candara"/>
            </a:endParaRPr>
          </a:p>
        </p:txBody>
      </p:sp>
      <p:sp>
        <p:nvSpPr>
          <p:cNvPr id="765" name="Google Shape;765;g366399a5469_10_12"/>
          <p:cNvSpPr txBox="1"/>
          <p:nvPr/>
        </p:nvSpPr>
        <p:spPr>
          <a:xfrm>
            <a:off x="7908418" y="362144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66" name="Google Shape;766;g366399a5469_10_12"/>
          <p:cNvSpPr txBox="1"/>
          <p:nvPr/>
        </p:nvSpPr>
        <p:spPr>
          <a:xfrm>
            <a:off x="8781474" y="362144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67" name="Google Shape;767;g366399a5469_10_12"/>
          <p:cNvSpPr txBox="1"/>
          <p:nvPr/>
        </p:nvSpPr>
        <p:spPr>
          <a:xfrm>
            <a:off x="9758906" y="3621443"/>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68" name="Google Shape;768;g366399a5469_10_12"/>
          <p:cNvSpPr txBox="1"/>
          <p:nvPr/>
        </p:nvSpPr>
        <p:spPr>
          <a:xfrm>
            <a:off x="11153049" y="3621443"/>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24,2</a:t>
            </a:r>
            <a:endParaRPr b="1">
              <a:solidFill>
                <a:srgbClr val="3B4E1F"/>
              </a:solidFill>
              <a:latin typeface="Candara"/>
              <a:ea typeface="Candara"/>
              <a:cs typeface="Candara"/>
              <a:sym typeface="Candara"/>
            </a:endParaRPr>
          </a:p>
        </p:txBody>
      </p:sp>
      <p:sp>
        <p:nvSpPr>
          <p:cNvPr id="769" name="Google Shape;769;g366399a5469_10_12"/>
          <p:cNvSpPr txBox="1"/>
          <p:nvPr/>
        </p:nvSpPr>
        <p:spPr>
          <a:xfrm>
            <a:off x="3952786" y="4143542"/>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70" name="Google Shape;770;g366399a5469_10_12"/>
          <p:cNvSpPr txBox="1"/>
          <p:nvPr/>
        </p:nvSpPr>
        <p:spPr>
          <a:xfrm>
            <a:off x="4951436" y="4143542"/>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2.128,7</a:t>
            </a:r>
            <a:endParaRPr b="1">
              <a:solidFill>
                <a:srgbClr val="3B4E1F"/>
              </a:solidFill>
              <a:latin typeface="Candara"/>
              <a:ea typeface="Candara"/>
              <a:cs typeface="Candara"/>
              <a:sym typeface="Candara"/>
            </a:endParaRPr>
          </a:p>
        </p:txBody>
      </p:sp>
      <p:sp>
        <p:nvSpPr>
          <p:cNvPr id="771" name="Google Shape;771;g366399a5469_10_12"/>
          <p:cNvSpPr txBox="1"/>
          <p:nvPr/>
        </p:nvSpPr>
        <p:spPr>
          <a:xfrm>
            <a:off x="5911543" y="4162592"/>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72" name="Google Shape;772;g366399a5469_10_12"/>
          <p:cNvSpPr txBox="1"/>
          <p:nvPr/>
        </p:nvSpPr>
        <p:spPr>
          <a:xfrm>
            <a:off x="6856429" y="4143542"/>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2.267,6</a:t>
            </a:r>
            <a:endParaRPr b="1">
              <a:solidFill>
                <a:srgbClr val="3B4E1F"/>
              </a:solidFill>
              <a:latin typeface="Candara"/>
              <a:ea typeface="Candara"/>
              <a:cs typeface="Candara"/>
              <a:sym typeface="Candara"/>
            </a:endParaRPr>
          </a:p>
        </p:txBody>
      </p:sp>
      <p:sp>
        <p:nvSpPr>
          <p:cNvPr id="773" name="Google Shape;773;g366399a5469_10_12"/>
          <p:cNvSpPr txBox="1"/>
          <p:nvPr/>
        </p:nvSpPr>
        <p:spPr>
          <a:xfrm>
            <a:off x="7908418" y="4143542"/>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74" name="Google Shape;774;g366399a5469_10_12"/>
          <p:cNvSpPr txBox="1"/>
          <p:nvPr/>
        </p:nvSpPr>
        <p:spPr>
          <a:xfrm>
            <a:off x="8781474" y="4143542"/>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75" name="Google Shape;775;g366399a5469_10_12"/>
          <p:cNvSpPr txBox="1"/>
          <p:nvPr/>
        </p:nvSpPr>
        <p:spPr>
          <a:xfrm>
            <a:off x="9758906" y="4143542"/>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76" name="Google Shape;776;g366399a5469_10_12"/>
          <p:cNvSpPr txBox="1"/>
          <p:nvPr/>
        </p:nvSpPr>
        <p:spPr>
          <a:xfrm>
            <a:off x="11153049" y="4162592"/>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b="1" lang="en-US">
                <a:solidFill>
                  <a:srgbClr val="3B4E1F"/>
                </a:solidFill>
                <a:latin typeface="Candara"/>
                <a:ea typeface="Candara"/>
                <a:cs typeface="Candara"/>
                <a:sym typeface="Candara"/>
              </a:rPr>
              <a:t>4.396,3</a:t>
            </a:r>
            <a:endParaRPr b="1">
              <a:solidFill>
                <a:srgbClr val="3B4E1F"/>
              </a:solidFill>
              <a:latin typeface="Candara"/>
              <a:ea typeface="Candara"/>
              <a:cs typeface="Candara"/>
              <a:sym typeface="Candara"/>
            </a:endParaRPr>
          </a:p>
        </p:txBody>
      </p:sp>
      <p:sp>
        <p:nvSpPr>
          <p:cNvPr id="777" name="Google Shape;777;g366399a5469_10_12"/>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059">
                <a:solidFill>
                  <a:schemeClr val="dk1"/>
                </a:solidFill>
                <a:latin typeface="Raleway"/>
                <a:ea typeface="Raleway"/>
                <a:cs typeface="Raleway"/>
                <a:sym typeface="Raleway"/>
              </a:rPr>
              <a:t>Subdirección de Biodiversidad</a:t>
            </a:r>
            <a:endParaRPr b="0" i="0" sz="1006" u="none" cap="none" strike="noStrike">
              <a:solidFill>
                <a:srgbClr val="FFFFFF"/>
              </a:solidFill>
              <a:latin typeface="Arial"/>
              <a:ea typeface="Arial"/>
              <a:cs typeface="Arial"/>
              <a:sym typeface="Arial"/>
            </a:endParaRPr>
          </a:p>
        </p:txBody>
      </p:sp>
      <p:sp>
        <p:nvSpPr>
          <p:cNvPr id="778" name="Google Shape;778;g366399a5469_10_12"/>
          <p:cNvSpPr txBox="1"/>
          <p:nvPr/>
        </p:nvSpPr>
        <p:spPr>
          <a:xfrm>
            <a:off x="337169" y="1482850"/>
            <a:ext cx="116760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t>
            </a:r>
            <a:r>
              <a:rPr b="1" lang="en-US" sz="1800">
                <a:solidFill>
                  <a:srgbClr val="009200"/>
                </a:solidFill>
                <a:latin typeface="Raleway"/>
                <a:ea typeface="Raleway"/>
                <a:cs typeface="Raleway"/>
                <a:sym typeface="Raleway"/>
              </a:rPr>
              <a:t>Realizar procesos de conservación en 7.207,60 ha de zonas estratégicas para la conservación del recurso hídrico en la Bogotá región</a:t>
            </a:r>
            <a:r>
              <a:rPr b="1" lang="en-US" sz="1800">
                <a:solidFill>
                  <a:srgbClr val="009200"/>
                </a:solidFill>
                <a:latin typeface="Raleway"/>
                <a:ea typeface="Raleway"/>
                <a:cs typeface="Raleway"/>
                <a:sym typeface="Raleway"/>
              </a:rPr>
              <a:t> </a:t>
            </a:r>
            <a:endParaRPr b="1" i="0" sz="1800" u="none" cap="none" strike="noStrike">
              <a:solidFill>
                <a:srgbClr val="000000"/>
              </a:solidFill>
            </a:endParaRPr>
          </a:p>
        </p:txBody>
      </p:sp>
      <p:grpSp>
        <p:nvGrpSpPr>
          <p:cNvPr id="779" name="Google Shape;779;g366399a5469_10_12"/>
          <p:cNvGrpSpPr/>
          <p:nvPr/>
        </p:nvGrpSpPr>
        <p:grpSpPr>
          <a:xfrm>
            <a:off x="8522629" y="215126"/>
            <a:ext cx="486076" cy="497257"/>
            <a:chOff x="10747192" y="578957"/>
            <a:chExt cx="682500" cy="698100"/>
          </a:xfrm>
        </p:grpSpPr>
        <p:sp>
          <p:nvSpPr>
            <p:cNvPr id="780" name="Google Shape;780;g366399a5469_10_12"/>
            <p:cNvSpPr/>
            <p:nvPr/>
          </p:nvSpPr>
          <p:spPr>
            <a:xfrm>
              <a:off x="10747192" y="578957"/>
              <a:ext cx="682500" cy="698100"/>
            </a:xfrm>
            <a:prstGeom prst="ellipse">
              <a:avLst/>
            </a:prstGeom>
            <a:solidFill>
              <a:srgbClr val="4696E6"/>
            </a:solidFill>
            <a:ln cap="flat" cmpd="sng" w="38800">
              <a:solidFill>
                <a:srgbClr val="FFFFFF"/>
              </a:solidFill>
              <a:prstDash val="solid"/>
              <a:round/>
              <a:headEnd len="sm" w="sm" type="none"/>
              <a:tailEnd len="sm" w="sm" type="none"/>
            </a:ln>
          </p:spPr>
          <p:txBody>
            <a:bodyPr anchorCtr="0" anchor="ctr" bIns="69825" lIns="69825" spcFirstLastPara="1" rIns="69825" wrap="square" tIns="69825">
              <a:noAutofit/>
            </a:bodyPr>
            <a:lstStyle/>
            <a:p>
              <a:pPr indent="0" lvl="0" marL="0" marR="0" rtl="0" algn="ctr">
                <a:lnSpc>
                  <a:spcPct val="100000"/>
                </a:lnSpc>
                <a:spcBef>
                  <a:spcPts val="0"/>
                </a:spcBef>
                <a:spcAft>
                  <a:spcPts val="0"/>
                </a:spcAft>
                <a:buClr>
                  <a:srgbClr val="000000"/>
                </a:buClr>
                <a:buSzPts val="1146"/>
                <a:buFont typeface="Arial"/>
                <a:buNone/>
              </a:pPr>
              <a:r>
                <a:t/>
              </a:r>
              <a:endParaRPr b="0" i="0" sz="1145" u="none" cap="none" strike="noStrike">
                <a:solidFill>
                  <a:srgbClr val="000000"/>
                </a:solidFill>
                <a:latin typeface="Montserrat Medium"/>
                <a:ea typeface="Montserrat Medium"/>
                <a:cs typeface="Montserrat Medium"/>
                <a:sym typeface="Montserrat Medium"/>
              </a:endParaRPr>
            </a:p>
          </p:txBody>
        </p:sp>
        <p:pic>
          <p:nvPicPr>
            <p:cNvPr id="781" name="Google Shape;781;g366399a5469_10_12"/>
            <p:cNvPicPr preferRelativeResize="0"/>
            <p:nvPr/>
          </p:nvPicPr>
          <p:blipFill rotWithShape="1">
            <a:blip r:embed="rId3">
              <a:alphaModFix/>
            </a:blip>
            <a:srcRect b="0" l="0" r="0" t="0"/>
            <a:stretch/>
          </p:blipFill>
          <p:spPr>
            <a:xfrm>
              <a:off x="10781089" y="591844"/>
              <a:ext cx="614700" cy="614700"/>
            </a:xfrm>
            <a:prstGeom prst="rect">
              <a:avLst/>
            </a:prstGeom>
            <a:noFill/>
            <a:ln>
              <a:noFill/>
            </a:ln>
          </p:spPr>
        </p:pic>
      </p:grpSp>
      <p:sp>
        <p:nvSpPr>
          <p:cNvPr id="782" name="Google Shape;782;g366399a5469_10_12"/>
          <p:cNvSpPr txBox="1"/>
          <p:nvPr/>
        </p:nvSpPr>
        <p:spPr>
          <a:xfrm>
            <a:off x="413369" y="9431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Fortalecer la gestión integral del agua</a:t>
            </a:r>
            <a:endParaRPr b="1" sz="2000">
              <a:solidFill>
                <a:schemeClr val="dk1"/>
              </a:solidFill>
              <a:latin typeface="Raleway"/>
              <a:ea typeface="Raleway"/>
              <a:cs typeface="Raleway"/>
              <a:sym typeface="Raleway"/>
            </a:endParaRPr>
          </a:p>
        </p:txBody>
      </p:sp>
      <p:sp>
        <p:nvSpPr>
          <p:cNvPr id="783" name="Google Shape;783;g366399a5469_10_12"/>
          <p:cNvSpPr/>
          <p:nvPr/>
        </p:nvSpPr>
        <p:spPr>
          <a:xfrm>
            <a:off x="337164" y="391393"/>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Agua</a:t>
            </a:r>
            <a:endParaRPr b="0" i="0" sz="1200" u="none" cap="none" strike="noStrike">
              <a:solidFill>
                <a:srgbClr val="FFFFFF"/>
              </a:solidFill>
              <a:latin typeface="Arial"/>
              <a:ea typeface="Arial"/>
              <a:cs typeface="Arial"/>
              <a:sym typeface="Arial"/>
            </a:endParaRPr>
          </a:p>
        </p:txBody>
      </p:sp>
      <p:sp>
        <p:nvSpPr>
          <p:cNvPr id="784" name="Google Shape;784;g366399a5469_10_12"/>
          <p:cNvSpPr txBox="1"/>
          <p:nvPr/>
        </p:nvSpPr>
        <p:spPr>
          <a:xfrm>
            <a:off x="409042" y="5562792"/>
            <a:ext cx="33027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Número de hectáreas de Pago por Servicios Ambientales (PSA) suscritos durante la vigencia</a:t>
            </a:r>
            <a:endParaRPr/>
          </a:p>
        </p:txBody>
      </p:sp>
      <p:sp>
        <p:nvSpPr>
          <p:cNvPr id="785" name="Google Shape;785;g366399a5469_10_12"/>
          <p:cNvSpPr txBox="1"/>
          <p:nvPr/>
        </p:nvSpPr>
        <p:spPr>
          <a:xfrm>
            <a:off x="3935999" y="5624301"/>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1.436,8</a:t>
            </a:r>
            <a:endParaRPr b="0" i="0" u="none" cap="none" strike="noStrike">
              <a:solidFill>
                <a:schemeClr val="dk1"/>
              </a:solidFill>
              <a:latin typeface="Candara"/>
              <a:ea typeface="Candara"/>
              <a:cs typeface="Candara"/>
              <a:sym typeface="Candara"/>
            </a:endParaRPr>
          </a:p>
        </p:txBody>
      </p:sp>
      <p:sp>
        <p:nvSpPr>
          <p:cNvPr id="786" name="Google Shape;786;g366399a5469_10_12"/>
          <p:cNvSpPr txBox="1"/>
          <p:nvPr/>
        </p:nvSpPr>
        <p:spPr>
          <a:xfrm>
            <a:off x="4934649" y="5624301"/>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chemeClr val="dk1"/>
                </a:solidFill>
                <a:latin typeface="Candara"/>
                <a:ea typeface="Candara"/>
                <a:cs typeface="Candara"/>
                <a:sym typeface="Candara"/>
              </a:rPr>
              <a:t>1.436,8</a:t>
            </a:r>
            <a:endParaRPr b="1">
              <a:solidFill>
                <a:schemeClr val="dk1"/>
              </a:solidFill>
              <a:latin typeface="Candara"/>
              <a:ea typeface="Candara"/>
              <a:cs typeface="Candara"/>
              <a:sym typeface="Candara"/>
            </a:endParaRPr>
          </a:p>
        </p:txBody>
      </p:sp>
      <p:sp>
        <p:nvSpPr>
          <p:cNvPr id="787" name="Google Shape;787;g366399a5469_10_12"/>
          <p:cNvSpPr txBox="1"/>
          <p:nvPr/>
        </p:nvSpPr>
        <p:spPr>
          <a:xfrm>
            <a:off x="5913806" y="5624301"/>
            <a:ext cx="8766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a:solidFill>
                  <a:srgbClr val="3B4E1F"/>
                </a:solidFill>
                <a:latin typeface="Candara"/>
                <a:ea typeface="Candara"/>
                <a:cs typeface="Candara"/>
                <a:sym typeface="Candara"/>
              </a:rPr>
              <a:t>2.276,1</a:t>
            </a:r>
            <a:endParaRPr>
              <a:solidFill>
                <a:srgbClr val="3B4E1F"/>
              </a:solidFill>
              <a:latin typeface="Candara"/>
              <a:ea typeface="Candara"/>
              <a:cs typeface="Candara"/>
              <a:sym typeface="Candara"/>
            </a:endParaRPr>
          </a:p>
        </p:txBody>
      </p:sp>
      <p:sp>
        <p:nvSpPr>
          <p:cNvPr id="788" name="Google Shape;788;g366399a5469_10_12"/>
          <p:cNvSpPr txBox="1"/>
          <p:nvPr/>
        </p:nvSpPr>
        <p:spPr>
          <a:xfrm>
            <a:off x="6839641" y="5624301"/>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2.276,1</a:t>
            </a:r>
            <a:endParaRPr b="1">
              <a:solidFill>
                <a:srgbClr val="3B4E1F"/>
              </a:solidFill>
              <a:latin typeface="Candara"/>
              <a:ea typeface="Candara"/>
              <a:cs typeface="Candara"/>
              <a:sym typeface="Candara"/>
            </a:endParaRPr>
          </a:p>
        </p:txBody>
      </p:sp>
      <p:sp>
        <p:nvSpPr>
          <p:cNvPr id="789" name="Google Shape;789;g366399a5469_10_12"/>
          <p:cNvSpPr txBox="1"/>
          <p:nvPr/>
        </p:nvSpPr>
        <p:spPr>
          <a:xfrm>
            <a:off x="7834481" y="5624301"/>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2.787,1</a:t>
            </a:r>
            <a:endParaRPr b="0" i="0" u="none" cap="none" strike="noStrike">
              <a:solidFill>
                <a:schemeClr val="dk1"/>
              </a:solidFill>
              <a:latin typeface="Candara"/>
              <a:ea typeface="Candara"/>
              <a:cs typeface="Candara"/>
              <a:sym typeface="Candara"/>
            </a:endParaRPr>
          </a:p>
        </p:txBody>
      </p:sp>
      <p:sp>
        <p:nvSpPr>
          <p:cNvPr id="790" name="Google Shape;790;g366399a5469_10_12"/>
          <p:cNvSpPr txBox="1"/>
          <p:nvPr/>
        </p:nvSpPr>
        <p:spPr>
          <a:xfrm>
            <a:off x="8764687" y="5624301"/>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a:t>
            </a:r>
            <a:endParaRPr b="0" i="0" u="none" cap="none" strike="noStrike">
              <a:solidFill>
                <a:schemeClr val="dk1"/>
              </a:solidFill>
              <a:latin typeface="Candara"/>
              <a:ea typeface="Candara"/>
              <a:cs typeface="Candara"/>
              <a:sym typeface="Candara"/>
            </a:endParaRPr>
          </a:p>
        </p:txBody>
      </p:sp>
      <p:sp>
        <p:nvSpPr>
          <p:cNvPr id="791" name="Google Shape;791;g366399a5469_10_12"/>
          <p:cNvSpPr txBox="1"/>
          <p:nvPr/>
        </p:nvSpPr>
        <p:spPr>
          <a:xfrm>
            <a:off x="9742118" y="5624301"/>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6.500</a:t>
            </a:r>
            <a:endParaRPr b="0" i="0" u="none" cap="none" strike="noStrike">
              <a:solidFill>
                <a:srgbClr val="000000"/>
              </a:solidFill>
              <a:latin typeface="Candara"/>
              <a:ea typeface="Candara"/>
              <a:cs typeface="Candara"/>
              <a:sym typeface="Candara"/>
            </a:endParaRPr>
          </a:p>
        </p:txBody>
      </p:sp>
      <p:sp>
        <p:nvSpPr>
          <p:cNvPr id="792" name="Google Shape;792;g366399a5469_10_12"/>
          <p:cNvSpPr txBox="1"/>
          <p:nvPr/>
        </p:nvSpPr>
        <p:spPr>
          <a:xfrm>
            <a:off x="11136261" y="5624301"/>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3.712,9</a:t>
            </a:r>
            <a:endParaRPr b="1" i="0" u="none" cap="none" strike="noStrike">
              <a:solidFill>
                <a:srgbClr val="000000"/>
              </a:solidFill>
              <a:latin typeface="Candara"/>
              <a:ea typeface="Candara"/>
              <a:cs typeface="Candara"/>
              <a:sym typeface="Candara"/>
            </a:endParaRPr>
          </a:p>
        </p:txBody>
      </p:sp>
      <p:sp>
        <p:nvSpPr>
          <p:cNvPr id="793" name="Google Shape;793;g366399a5469_10_12"/>
          <p:cNvSpPr txBox="1"/>
          <p:nvPr/>
        </p:nvSpPr>
        <p:spPr>
          <a:xfrm>
            <a:off x="407434" y="5065317"/>
            <a:ext cx="33027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Número de familias beneficiadas por Pago por Servicios Ambientales (PSA)</a:t>
            </a:r>
            <a:endParaRPr/>
          </a:p>
        </p:txBody>
      </p:sp>
      <p:sp>
        <p:nvSpPr>
          <p:cNvPr id="794" name="Google Shape;794;g366399a5469_10_12"/>
          <p:cNvSpPr txBox="1"/>
          <p:nvPr/>
        </p:nvSpPr>
        <p:spPr>
          <a:xfrm>
            <a:off x="3935643" y="5128257"/>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95" name="Google Shape;795;g366399a5469_10_12"/>
          <p:cNvSpPr txBox="1"/>
          <p:nvPr/>
        </p:nvSpPr>
        <p:spPr>
          <a:xfrm>
            <a:off x="4940415" y="5126807"/>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106</a:t>
            </a:r>
            <a:endParaRPr b="1">
              <a:solidFill>
                <a:srgbClr val="3B4E1F"/>
              </a:solidFill>
              <a:latin typeface="Candara"/>
              <a:ea typeface="Candara"/>
              <a:cs typeface="Candara"/>
              <a:sym typeface="Candara"/>
            </a:endParaRPr>
          </a:p>
        </p:txBody>
      </p:sp>
      <p:sp>
        <p:nvSpPr>
          <p:cNvPr id="796" name="Google Shape;796;g366399a5469_10_12"/>
          <p:cNvSpPr txBox="1"/>
          <p:nvPr/>
        </p:nvSpPr>
        <p:spPr>
          <a:xfrm>
            <a:off x="5934611" y="5126807"/>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97" name="Google Shape;797;g366399a5469_10_12"/>
          <p:cNvSpPr txBox="1"/>
          <p:nvPr/>
        </p:nvSpPr>
        <p:spPr>
          <a:xfrm>
            <a:off x="6853692" y="5126807"/>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17</a:t>
            </a:r>
            <a:endParaRPr b="1">
              <a:solidFill>
                <a:srgbClr val="3B4E1F"/>
              </a:solidFill>
              <a:latin typeface="Candara"/>
              <a:ea typeface="Candara"/>
              <a:cs typeface="Candara"/>
              <a:sym typeface="Candara"/>
            </a:endParaRPr>
          </a:p>
        </p:txBody>
      </p:sp>
      <p:sp>
        <p:nvSpPr>
          <p:cNvPr id="798" name="Google Shape;798;g366399a5469_10_12"/>
          <p:cNvSpPr txBox="1"/>
          <p:nvPr/>
        </p:nvSpPr>
        <p:spPr>
          <a:xfrm>
            <a:off x="7874472" y="5126807"/>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799" name="Google Shape;799;g366399a5469_10_12"/>
          <p:cNvSpPr txBox="1"/>
          <p:nvPr/>
        </p:nvSpPr>
        <p:spPr>
          <a:xfrm>
            <a:off x="8788872" y="5126807"/>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800" name="Google Shape;800;g366399a5469_10_12"/>
          <p:cNvSpPr txBox="1"/>
          <p:nvPr/>
        </p:nvSpPr>
        <p:spPr>
          <a:xfrm>
            <a:off x="9743885" y="5126807"/>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801" name="Google Shape;801;g366399a5469_10_12"/>
          <p:cNvSpPr txBox="1"/>
          <p:nvPr/>
        </p:nvSpPr>
        <p:spPr>
          <a:xfrm>
            <a:off x="11138028" y="5126807"/>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123</a:t>
            </a:r>
            <a:endParaRPr b="1">
              <a:solidFill>
                <a:srgbClr val="3B4E1F"/>
              </a:solidFill>
              <a:latin typeface="Candara"/>
              <a:ea typeface="Candara"/>
              <a:cs typeface="Candara"/>
              <a:sym typeface="Candara"/>
            </a:endParaRPr>
          </a:p>
        </p:txBody>
      </p:sp>
      <p:sp>
        <p:nvSpPr>
          <p:cNvPr id="802" name="Google Shape;802;g366399a5469_10_12"/>
          <p:cNvSpPr txBox="1"/>
          <p:nvPr/>
        </p:nvSpPr>
        <p:spPr>
          <a:xfrm>
            <a:off x="394049" y="4573738"/>
            <a:ext cx="33027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Número de acuerdos de Pago por Servicios Ambientales (PSA) suscritos</a:t>
            </a:r>
            <a:endParaRPr/>
          </a:p>
        </p:txBody>
      </p:sp>
      <p:sp>
        <p:nvSpPr>
          <p:cNvPr id="803" name="Google Shape;803;g366399a5469_10_12"/>
          <p:cNvSpPr txBox="1"/>
          <p:nvPr/>
        </p:nvSpPr>
        <p:spPr>
          <a:xfrm>
            <a:off x="3944107" y="4636650"/>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804" name="Google Shape;804;g366399a5469_10_12"/>
          <p:cNvSpPr txBox="1"/>
          <p:nvPr/>
        </p:nvSpPr>
        <p:spPr>
          <a:xfrm>
            <a:off x="4942757" y="4636650"/>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12</a:t>
            </a:r>
            <a:endParaRPr b="1">
              <a:solidFill>
                <a:srgbClr val="3B4E1F"/>
              </a:solidFill>
              <a:latin typeface="Candara"/>
              <a:ea typeface="Candara"/>
              <a:cs typeface="Candara"/>
              <a:sym typeface="Candara"/>
            </a:endParaRPr>
          </a:p>
        </p:txBody>
      </p:sp>
      <p:sp>
        <p:nvSpPr>
          <p:cNvPr id="805" name="Google Shape;805;g366399a5469_10_12"/>
          <p:cNvSpPr txBox="1"/>
          <p:nvPr/>
        </p:nvSpPr>
        <p:spPr>
          <a:xfrm>
            <a:off x="5921914" y="4636650"/>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806" name="Google Shape;806;g366399a5469_10_12"/>
          <p:cNvSpPr txBox="1"/>
          <p:nvPr/>
        </p:nvSpPr>
        <p:spPr>
          <a:xfrm>
            <a:off x="6847750" y="4636650"/>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17</a:t>
            </a:r>
            <a:endParaRPr b="1">
              <a:solidFill>
                <a:srgbClr val="3B4E1F"/>
              </a:solidFill>
              <a:latin typeface="Candara"/>
              <a:ea typeface="Candara"/>
              <a:cs typeface="Candara"/>
              <a:sym typeface="Candara"/>
            </a:endParaRPr>
          </a:p>
        </p:txBody>
      </p:sp>
      <p:sp>
        <p:nvSpPr>
          <p:cNvPr id="807" name="Google Shape;807;g366399a5469_10_12"/>
          <p:cNvSpPr txBox="1"/>
          <p:nvPr/>
        </p:nvSpPr>
        <p:spPr>
          <a:xfrm>
            <a:off x="7880689" y="4636650"/>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808" name="Google Shape;808;g366399a5469_10_12"/>
          <p:cNvSpPr txBox="1"/>
          <p:nvPr/>
        </p:nvSpPr>
        <p:spPr>
          <a:xfrm>
            <a:off x="8772795" y="4636650"/>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809" name="Google Shape;809;g366399a5469_10_12"/>
          <p:cNvSpPr txBox="1"/>
          <p:nvPr/>
        </p:nvSpPr>
        <p:spPr>
          <a:xfrm>
            <a:off x="9750227" y="4636650"/>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u="none" cap="none" strike="noStrike">
              <a:solidFill>
                <a:srgbClr val="000000"/>
              </a:solidFill>
              <a:latin typeface="Candara"/>
              <a:ea typeface="Candara"/>
              <a:cs typeface="Candara"/>
              <a:sym typeface="Candara"/>
            </a:endParaRPr>
          </a:p>
        </p:txBody>
      </p:sp>
      <p:sp>
        <p:nvSpPr>
          <p:cNvPr id="810" name="Google Shape;810;g366399a5469_10_12"/>
          <p:cNvSpPr txBox="1"/>
          <p:nvPr/>
        </p:nvSpPr>
        <p:spPr>
          <a:xfrm>
            <a:off x="11144370" y="4636650"/>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1" lang="en-US">
                <a:solidFill>
                  <a:srgbClr val="3B4E1F"/>
                </a:solidFill>
                <a:latin typeface="Candara"/>
                <a:ea typeface="Candara"/>
                <a:cs typeface="Candara"/>
                <a:sym typeface="Candara"/>
              </a:rPr>
              <a:t>29</a:t>
            </a:r>
            <a:endParaRPr b="1">
              <a:solidFill>
                <a:srgbClr val="3B4E1F"/>
              </a:solidFill>
              <a:latin typeface="Candara"/>
              <a:ea typeface="Candara"/>
              <a:cs typeface="Candara"/>
              <a:sym typeface="Candara"/>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4" name="Shape 814"/>
        <p:cNvGrpSpPr/>
        <p:nvPr/>
      </p:nvGrpSpPr>
      <p:grpSpPr>
        <a:xfrm>
          <a:off x="0" y="0"/>
          <a:ext cx="0" cy="0"/>
          <a:chOff x="0" y="0"/>
          <a:chExt cx="0" cy="0"/>
        </a:xfrm>
      </p:grpSpPr>
      <p:sp>
        <p:nvSpPr>
          <p:cNvPr id="815" name="Google Shape;815;g39553e0e236_4_0"/>
          <p:cNvSpPr/>
          <p:nvPr/>
        </p:nvSpPr>
        <p:spPr>
          <a:xfrm>
            <a:off x="224650" y="2557238"/>
            <a:ext cx="11792400" cy="6465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16" name="Google Shape;816;g39553e0e236_4_0"/>
          <p:cNvSpPr txBox="1"/>
          <p:nvPr/>
        </p:nvSpPr>
        <p:spPr>
          <a:xfrm>
            <a:off x="9170900" y="215137"/>
            <a:ext cx="4335000" cy="554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2000"/>
              <a:buFont typeface="Arial"/>
              <a:buNone/>
            </a:pPr>
            <a:r>
              <a:t/>
            </a:r>
            <a:endParaRPr b="1" sz="2000">
              <a:solidFill>
                <a:schemeClr val="dk1"/>
              </a:solidFill>
              <a:latin typeface="Raleway"/>
              <a:ea typeface="Raleway"/>
              <a:cs typeface="Raleway"/>
              <a:sym typeface="Raleway"/>
            </a:endParaRPr>
          </a:p>
        </p:txBody>
      </p:sp>
      <p:sp>
        <p:nvSpPr>
          <p:cNvPr id="817" name="Google Shape;817;g39553e0e236_4_0"/>
          <p:cNvSpPr txBox="1"/>
          <p:nvPr/>
        </p:nvSpPr>
        <p:spPr>
          <a:xfrm>
            <a:off x="4042105" y="205233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818" name="Google Shape;818;g39553e0e236_4_0"/>
          <p:cNvSpPr txBox="1"/>
          <p:nvPr/>
        </p:nvSpPr>
        <p:spPr>
          <a:xfrm>
            <a:off x="5947907" y="205233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819" name="Google Shape;819;g39553e0e236_4_0"/>
          <p:cNvSpPr txBox="1"/>
          <p:nvPr/>
        </p:nvSpPr>
        <p:spPr>
          <a:xfrm>
            <a:off x="7863839" y="205233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820" name="Google Shape;820;g39553e0e236_4_0"/>
          <p:cNvSpPr txBox="1"/>
          <p:nvPr/>
        </p:nvSpPr>
        <p:spPr>
          <a:xfrm>
            <a:off x="8841589" y="205233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821" name="Google Shape;821;g39553e0e236_4_0"/>
          <p:cNvSpPr txBox="1"/>
          <p:nvPr/>
        </p:nvSpPr>
        <p:spPr>
          <a:xfrm>
            <a:off x="9819339" y="2052333"/>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822" name="Google Shape;822;g39553e0e236_4_0"/>
          <p:cNvSpPr txBox="1"/>
          <p:nvPr/>
        </p:nvSpPr>
        <p:spPr>
          <a:xfrm>
            <a:off x="4042105" y="263645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105</a:t>
            </a:r>
            <a:endParaRPr b="0" i="0" sz="1400" u="none" cap="none" strike="noStrike">
              <a:solidFill>
                <a:srgbClr val="000000"/>
              </a:solidFill>
              <a:latin typeface="Candara"/>
              <a:ea typeface="Candara"/>
              <a:cs typeface="Candara"/>
              <a:sym typeface="Candara"/>
            </a:endParaRPr>
          </a:p>
        </p:txBody>
      </p:sp>
      <p:sp>
        <p:nvSpPr>
          <p:cNvPr id="823" name="Google Shape;823;g39553e0e236_4_0"/>
          <p:cNvSpPr txBox="1"/>
          <p:nvPr/>
        </p:nvSpPr>
        <p:spPr>
          <a:xfrm>
            <a:off x="5947907" y="263645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140</a:t>
            </a:r>
            <a:endParaRPr b="0" i="0" sz="1400" u="none" cap="none" strike="noStrike">
              <a:solidFill>
                <a:srgbClr val="000000"/>
              </a:solidFill>
              <a:latin typeface="Candara"/>
              <a:ea typeface="Candara"/>
              <a:cs typeface="Candara"/>
              <a:sym typeface="Candara"/>
            </a:endParaRPr>
          </a:p>
        </p:txBody>
      </p:sp>
      <p:sp>
        <p:nvSpPr>
          <p:cNvPr id="824" name="Google Shape;824;g39553e0e236_4_0"/>
          <p:cNvSpPr txBox="1"/>
          <p:nvPr/>
        </p:nvSpPr>
        <p:spPr>
          <a:xfrm>
            <a:off x="7863839" y="263645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140</a:t>
            </a:r>
            <a:endParaRPr b="0" i="0" sz="1400" u="none" cap="none" strike="noStrike">
              <a:solidFill>
                <a:srgbClr val="000000"/>
              </a:solidFill>
              <a:latin typeface="Candara"/>
              <a:ea typeface="Candara"/>
              <a:cs typeface="Candara"/>
              <a:sym typeface="Candara"/>
            </a:endParaRPr>
          </a:p>
        </p:txBody>
      </p:sp>
      <p:sp>
        <p:nvSpPr>
          <p:cNvPr id="825" name="Google Shape;825;g39553e0e236_4_0"/>
          <p:cNvSpPr txBox="1"/>
          <p:nvPr/>
        </p:nvSpPr>
        <p:spPr>
          <a:xfrm>
            <a:off x="8841589" y="263645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140</a:t>
            </a:r>
            <a:endParaRPr b="0" i="0" sz="1400" u="none" cap="none" strike="noStrike">
              <a:solidFill>
                <a:srgbClr val="000000"/>
              </a:solidFill>
              <a:latin typeface="Candara"/>
              <a:ea typeface="Candara"/>
              <a:cs typeface="Candara"/>
              <a:sym typeface="Candara"/>
            </a:endParaRPr>
          </a:p>
        </p:txBody>
      </p:sp>
      <p:sp>
        <p:nvSpPr>
          <p:cNvPr id="826" name="Google Shape;826;g39553e0e236_4_0"/>
          <p:cNvSpPr txBox="1"/>
          <p:nvPr/>
        </p:nvSpPr>
        <p:spPr>
          <a:xfrm>
            <a:off x="9819339" y="2636455"/>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525</a:t>
            </a:r>
            <a:endParaRPr b="0" i="0" sz="1400" u="none" cap="none" strike="noStrike">
              <a:solidFill>
                <a:srgbClr val="000000"/>
              </a:solidFill>
              <a:latin typeface="Candara"/>
              <a:ea typeface="Candara"/>
              <a:cs typeface="Candara"/>
              <a:sym typeface="Candara"/>
            </a:endParaRPr>
          </a:p>
        </p:txBody>
      </p:sp>
      <p:sp>
        <p:nvSpPr>
          <p:cNvPr id="827" name="Google Shape;827;g39553e0e236_4_0"/>
          <p:cNvSpPr txBox="1"/>
          <p:nvPr/>
        </p:nvSpPr>
        <p:spPr>
          <a:xfrm>
            <a:off x="641850" y="2574955"/>
            <a:ext cx="3327300" cy="738900"/>
          </a:xfrm>
          <a:prstGeom prst="rect">
            <a:avLst/>
          </a:prstGeom>
          <a:noFill/>
          <a:ln>
            <a:noFill/>
          </a:ln>
        </p:spPr>
        <p:txBody>
          <a:bodyPr anchorCtr="0" anchor="t" bIns="91425" lIns="91425" spcFirstLastPara="1" rIns="91425" wrap="square" tIns="91425">
            <a:spAutoFit/>
          </a:bodyPr>
          <a:lstStyle/>
          <a:p>
            <a:pPr indent="-304800" lvl="0" marL="457200" marR="0" rtl="0" algn="r">
              <a:lnSpc>
                <a:spcPct val="100000"/>
              </a:lnSpc>
              <a:spcBef>
                <a:spcPts val="0"/>
              </a:spcBef>
              <a:spcAft>
                <a:spcPts val="0"/>
              </a:spcAft>
              <a:buClr>
                <a:srgbClr val="196B24"/>
              </a:buClr>
              <a:buSzPts val="1200"/>
              <a:buFont typeface="Candara"/>
              <a:buAutoNum type="arabicPeriod"/>
            </a:pPr>
            <a:r>
              <a:rPr b="1" i="0" lang="en-US" sz="1200" u="none" cap="none" strike="noStrike">
                <a:solidFill>
                  <a:srgbClr val="196B24"/>
                </a:solidFill>
                <a:latin typeface="Candara"/>
                <a:ea typeface="Candara"/>
                <a:cs typeface="Candara"/>
                <a:sym typeface="Candara"/>
              </a:rPr>
              <a:t>Número de proyectos que incluyen ahorro y uso eficiente de  agua en sus diferentes etapas</a:t>
            </a:r>
            <a:endParaRPr b="1" i="0" sz="1200" u="none" cap="none" strike="noStrike">
              <a:solidFill>
                <a:srgbClr val="196B24"/>
              </a:solidFill>
              <a:latin typeface="Candara"/>
              <a:ea typeface="Candara"/>
              <a:cs typeface="Candara"/>
              <a:sym typeface="Candara"/>
            </a:endParaRPr>
          </a:p>
        </p:txBody>
      </p:sp>
      <p:sp>
        <p:nvSpPr>
          <p:cNvPr id="828" name="Google Shape;828;g39553e0e236_4_0"/>
          <p:cNvSpPr txBox="1"/>
          <p:nvPr/>
        </p:nvSpPr>
        <p:spPr>
          <a:xfrm>
            <a:off x="5011882" y="2052333"/>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829" name="Google Shape;829;g39553e0e236_4_0"/>
          <p:cNvSpPr txBox="1"/>
          <p:nvPr/>
        </p:nvSpPr>
        <p:spPr>
          <a:xfrm>
            <a:off x="4994674" y="263645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105</a:t>
            </a:r>
            <a:endParaRPr b="1" i="0" sz="1400" u="none" cap="none" strike="noStrike">
              <a:solidFill>
                <a:srgbClr val="000000"/>
              </a:solidFill>
              <a:latin typeface="Candara"/>
              <a:ea typeface="Candara"/>
              <a:cs typeface="Candara"/>
              <a:sym typeface="Candara"/>
            </a:endParaRPr>
          </a:p>
        </p:txBody>
      </p:sp>
      <p:sp>
        <p:nvSpPr>
          <p:cNvPr id="830" name="Google Shape;830;g39553e0e236_4_0"/>
          <p:cNvSpPr txBox="1"/>
          <p:nvPr/>
        </p:nvSpPr>
        <p:spPr>
          <a:xfrm>
            <a:off x="6916882" y="2052333"/>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831" name="Google Shape;831;g39553e0e236_4_0"/>
          <p:cNvSpPr txBox="1"/>
          <p:nvPr/>
        </p:nvSpPr>
        <p:spPr>
          <a:xfrm>
            <a:off x="6916882" y="263645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173</a:t>
            </a:r>
            <a:endParaRPr b="1" i="0" sz="1400" u="none" cap="none" strike="noStrike">
              <a:solidFill>
                <a:srgbClr val="000000"/>
              </a:solidFill>
              <a:latin typeface="Candara"/>
              <a:ea typeface="Candara"/>
              <a:cs typeface="Candara"/>
              <a:sym typeface="Candara"/>
            </a:endParaRPr>
          </a:p>
        </p:txBody>
      </p:sp>
      <p:sp>
        <p:nvSpPr>
          <p:cNvPr id="832" name="Google Shape;832;g39553e0e236_4_0"/>
          <p:cNvSpPr txBox="1"/>
          <p:nvPr/>
        </p:nvSpPr>
        <p:spPr>
          <a:xfrm>
            <a:off x="11213482" y="2052331"/>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833" name="Google Shape;833;g39553e0e236_4_0"/>
          <p:cNvSpPr txBox="1"/>
          <p:nvPr/>
        </p:nvSpPr>
        <p:spPr>
          <a:xfrm>
            <a:off x="11213482" y="263645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278</a:t>
            </a:r>
            <a:endParaRPr b="1" i="0" sz="1400" u="none" cap="none" strike="noStrike">
              <a:solidFill>
                <a:srgbClr val="000000"/>
              </a:solidFill>
              <a:latin typeface="Candara"/>
              <a:ea typeface="Candara"/>
              <a:cs typeface="Candara"/>
              <a:sym typeface="Candara"/>
            </a:endParaRPr>
          </a:p>
        </p:txBody>
      </p:sp>
      <p:sp>
        <p:nvSpPr>
          <p:cNvPr id="834" name="Google Shape;834;g39553e0e236_4_0"/>
          <p:cNvSpPr txBox="1"/>
          <p:nvPr/>
        </p:nvSpPr>
        <p:spPr>
          <a:xfrm>
            <a:off x="550350" y="2069295"/>
            <a:ext cx="34188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835" name="Google Shape;835;g39553e0e236_4_0"/>
          <p:cNvSpPr txBox="1"/>
          <p:nvPr/>
        </p:nvSpPr>
        <p:spPr>
          <a:xfrm>
            <a:off x="776150" y="3883070"/>
            <a:ext cx="3203100" cy="738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1.2 </a:t>
            </a:r>
            <a:r>
              <a:rPr lang="en-US" sz="1200">
                <a:solidFill>
                  <a:srgbClr val="3B4E1F"/>
                </a:solidFill>
                <a:latin typeface="Candara"/>
                <a:ea typeface="Candara"/>
                <a:cs typeface="Candara"/>
                <a:sym typeface="Candara"/>
              </a:rPr>
              <a:t>Número de proyectos que incorporan criterios de </a:t>
            </a:r>
            <a:r>
              <a:rPr b="1" lang="en-US" sz="1200">
                <a:solidFill>
                  <a:srgbClr val="3B4E1F"/>
                </a:solidFill>
                <a:latin typeface="Candara"/>
                <a:ea typeface="Candara"/>
                <a:cs typeface="Candara"/>
                <a:sym typeface="Candara"/>
              </a:rPr>
              <a:t>producción y consumo sostenible</a:t>
            </a:r>
            <a:r>
              <a:rPr lang="en-US" sz="1200">
                <a:solidFill>
                  <a:srgbClr val="3B4E1F"/>
                </a:solidFill>
                <a:latin typeface="Candara"/>
                <a:ea typeface="Candara"/>
                <a:cs typeface="Candara"/>
                <a:sym typeface="Candara"/>
              </a:rPr>
              <a:t> (mensual)</a:t>
            </a:r>
            <a:endParaRPr/>
          </a:p>
        </p:txBody>
      </p:sp>
      <p:sp>
        <p:nvSpPr>
          <p:cNvPr id="836" name="Google Shape;836;g39553e0e236_4_0"/>
          <p:cNvSpPr txBox="1"/>
          <p:nvPr/>
        </p:nvSpPr>
        <p:spPr>
          <a:xfrm>
            <a:off x="4052130" y="394457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a:t>
            </a:r>
            <a:r>
              <a:rPr lang="en-US" sz="1600">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837" name="Google Shape;837;g39553e0e236_4_0"/>
          <p:cNvSpPr txBox="1"/>
          <p:nvPr/>
        </p:nvSpPr>
        <p:spPr>
          <a:xfrm>
            <a:off x="5943755" y="394457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a:t>
            </a:r>
            <a:r>
              <a:rPr lang="en-US" sz="1600">
                <a:solidFill>
                  <a:srgbClr val="3B4E1F"/>
                </a:solidFill>
                <a:latin typeface="Candara"/>
                <a:ea typeface="Candara"/>
                <a:cs typeface="Candara"/>
                <a:sym typeface="Candara"/>
              </a:rPr>
              <a:t>0</a:t>
            </a:r>
            <a:r>
              <a:rPr b="0" i="0" lang="en-US" sz="1600" u="none" cap="none" strike="noStrike">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838" name="Google Shape;838;g39553e0e236_4_0"/>
          <p:cNvSpPr txBox="1"/>
          <p:nvPr/>
        </p:nvSpPr>
        <p:spPr>
          <a:xfrm>
            <a:off x="7860212" y="394457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a:t>
            </a:r>
            <a:r>
              <a:rPr lang="en-US" sz="1600">
                <a:solidFill>
                  <a:srgbClr val="3B4E1F"/>
                </a:solidFill>
                <a:latin typeface="Candara"/>
                <a:ea typeface="Candara"/>
                <a:cs typeface="Candara"/>
                <a:sym typeface="Candara"/>
              </a:rPr>
              <a:t>0</a:t>
            </a:r>
            <a:r>
              <a:rPr b="0" i="0" lang="en-US" sz="1600" u="none" cap="none" strike="noStrike">
                <a:solidFill>
                  <a:srgbClr val="3B4E1F"/>
                </a:solidFill>
                <a:latin typeface="Candara"/>
                <a:ea typeface="Candara"/>
                <a:cs typeface="Candara"/>
                <a:sym typeface="Candara"/>
              </a:rPr>
              <a:t>0</a:t>
            </a:r>
            <a:endParaRPr b="0" i="0" sz="1400" u="none" cap="none" strike="noStrike">
              <a:solidFill>
                <a:srgbClr val="000000"/>
              </a:solidFill>
              <a:latin typeface="Candara"/>
              <a:ea typeface="Candara"/>
              <a:cs typeface="Candara"/>
              <a:sym typeface="Candara"/>
            </a:endParaRPr>
          </a:p>
        </p:txBody>
      </p:sp>
      <p:sp>
        <p:nvSpPr>
          <p:cNvPr id="839" name="Google Shape;839;g39553e0e236_4_0"/>
          <p:cNvSpPr txBox="1"/>
          <p:nvPr/>
        </p:nvSpPr>
        <p:spPr>
          <a:xfrm>
            <a:off x="8837962" y="394457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a:t>
            </a:r>
            <a:endParaRPr b="0" i="0" sz="1400" u="none" cap="none" strike="noStrike">
              <a:solidFill>
                <a:srgbClr val="000000"/>
              </a:solidFill>
              <a:latin typeface="Candara"/>
              <a:ea typeface="Candara"/>
              <a:cs typeface="Candara"/>
              <a:sym typeface="Candara"/>
            </a:endParaRPr>
          </a:p>
        </p:txBody>
      </p:sp>
      <p:sp>
        <p:nvSpPr>
          <p:cNvPr id="840" name="Google Shape;840;g39553e0e236_4_0"/>
          <p:cNvSpPr txBox="1"/>
          <p:nvPr/>
        </p:nvSpPr>
        <p:spPr>
          <a:xfrm>
            <a:off x="9815712" y="3944578"/>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400</a:t>
            </a:r>
            <a:endParaRPr b="0" i="0" sz="1400" u="none" cap="none" strike="noStrike">
              <a:solidFill>
                <a:srgbClr val="000000"/>
              </a:solidFill>
              <a:latin typeface="Candara"/>
              <a:ea typeface="Candara"/>
              <a:cs typeface="Candara"/>
              <a:sym typeface="Candara"/>
            </a:endParaRPr>
          </a:p>
        </p:txBody>
      </p:sp>
      <p:sp>
        <p:nvSpPr>
          <p:cNvPr id="841" name="Google Shape;841;g39553e0e236_4_0"/>
          <p:cNvSpPr txBox="1"/>
          <p:nvPr/>
        </p:nvSpPr>
        <p:spPr>
          <a:xfrm>
            <a:off x="5004699" y="394457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100</a:t>
            </a:r>
            <a:endParaRPr b="1" sz="1600">
              <a:solidFill>
                <a:srgbClr val="3B4E1F"/>
              </a:solidFill>
              <a:latin typeface="Candara"/>
              <a:ea typeface="Candara"/>
              <a:cs typeface="Candara"/>
              <a:sym typeface="Candara"/>
            </a:endParaRPr>
          </a:p>
        </p:txBody>
      </p:sp>
      <p:sp>
        <p:nvSpPr>
          <p:cNvPr id="842" name="Google Shape;842;g39553e0e236_4_0"/>
          <p:cNvSpPr txBox="1"/>
          <p:nvPr/>
        </p:nvSpPr>
        <p:spPr>
          <a:xfrm>
            <a:off x="6913255" y="394457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102</a:t>
            </a:r>
            <a:endParaRPr b="1" sz="1600">
              <a:solidFill>
                <a:srgbClr val="3B4E1F"/>
              </a:solidFill>
              <a:latin typeface="Candara"/>
              <a:ea typeface="Candara"/>
              <a:cs typeface="Candara"/>
              <a:sym typeface="Candara"/>
            </a:endParaRPr>
          </a:p>
        </p:txBody>
      </p:sp>
      <p:sp>
        <p:nvSpPr>
          <p:cNvPr id="843" name="Google Shape;843;g39553e0e236_4_0"/>
          <p:cNvSpPr txBox="1"/>
          <p:nvPr/>
        </p:nvSpPr>
        <p:spPr>
          <a:xfrm>
            <a:off x="11209855" y="394457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202</a:t>
            </a:r>
            <a:endParaRPr b="1" i="0" sz="1400" u="none" cap="none" strike="noStrike">
              <a:solidFill>
                <a:srgbClr val="000000"/>
              </a:solidFill>
              <a:latin typeface="Candara"/>
              <a:ea typeface="Candara"/>
              <a:cs typeface="Candara"/>
              <a:sym typeface="Candara"/>
            </a:endParaRPr>
          </a:p>
        </p:txBody>
      </p:sp>
      <p:sp>
        <p:nvSpPr>
          <p:cNvPr id="844" name="Google Shape;844;g39553e0e236_4_0"/>
          <p:cNvSpPr txBox="1"/>
          <p:nvPr/>
        </p:nvSpPr>
        <p:spPr>
          <a:xfrm>
            <a:off x="643313" y="5191206"/>
            <a:ext cx="3327300" cy="738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1.2.1 m3 de agua ahorrados en etapa de implementación en proyectos de producción </a:t>
            </a:r>
            <a:r>
              <a:rPr lang="en-US" sz="1200">
                <a:solidFill>
                  <a:srgbClr val="3B4E1F"/>
                </a:solidFill>
                <a:latin typeface="Candara"/>
                <a:ea typeface="Candara"/>
                <a:cs typeface="Candara"/>
                <a:sym typeface="Candara"/>
              </a:rPr>
              <a:t>sostenible (Anual)</a:t>
            </a:r>
            <a:endParaRPr>
              <a:solidFill>
                <a:schemeClr val="dk1"/>
              </a:solidFill>
            </a:endParaRPr>
          </a:p>
        </p:txBody>
      </p:sp>
      <p:sp>
        <p:nvSpPr>
          <p:cNvPr id="845" name="Google Shape;845;g39553e0e236_4_0"/>
          <p:cNvSpPr txBox="1"/>
          <p:nvPr/>
        </p:nvSpPr>
        <p:spPr>
          <a:xfrm>
            <a:off x="4043568" y="527511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t/>
            </a:r>
            <a:endParaRPr sz="1600">
              <a:solidFill>
                <a:srgbClr val="3B4E1F"/>
              </a:solidFill>
              <a:latin typeface="Candara"/>
              <a:ea typeface="Candara"/>
              <a:cs typeface="Candara"/>
              <a:sym typeface="Candara"/>
            </a:endParaRPr>
          </a:p>
        </p:txBody>
      </p:sp>
      <p:sp>
        <p:nvSpPr>
          <p:cNvPr id="846" name="Google Shape;846;g39553e0e236_4_0"/>
          <p:cNvSpPr txBox="1"/>
          <p:nvPr/>
        </p:nvSpPr>
        <p:spPr>
          <a:xfrm>
            <a:off x="7851650" y="527511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43.714</a:t>
            </a:r>
            <a:endParaRPr sz="1600">
              <a:solidFill>
                <a:srgbClr val="3B4E1F"/>
              </a:solidFill>
              <a:latin typeface="Candara"/>
              <a:ea typeface="Candara"/>
              <a:cs typeface="Candara"/>
              <a:sym typeface="Candara"/>
            </a:endParaRPr>
          </a:p>
        </p:txBody>
      </p:sp>
      <p:sp>
        <p:nvSpPr>
          <p:cNvPr id="847" name="Google Shape;847;g39553e0e236_4_0"/>
          <p:cNvSpPr txBox="1"/>
          <p:nvPr/>
        </p:nvSpPr>
        <p:spPr>
          <a:xfrm>
            <a:off x="8829400" y="527511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43.714</a:t>
            </a:r>
            <a:endParaRPr sz="1600">
              <a:solidFill>
                <a:srgbClr val="3B4E1F"/>
              </a:solidFill>
              <a:latin typeface="Candara"/>
              <a:ea typeface="Candara"/>
              <a:cs typeface="Candara"/>
              <a:sym typeface="Candara"/>
            </a:endParaRPr>
          </a:p>
        </p:txBody>
      </p:sp>
      <p:sp>
        <p:nvSpPr>
          <p:cNvPr id="848" name="Google Shape;848;g39553e0e236_4_0"/>
          <p:cNvSpPr txBox="1"/>
          <p:nvPr/>
        </p:nvSpPr>
        <p:spPr>
          <a:xfrm>
            <a:off x="9807150" y="5275117"/>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147.122,052</a:t>
            </a:r>
            <a:endParaRPr sz="1600">
              <a:solidFill>
                <a:srgbClr val="3B4E1F"/>
              </a:solidFill>
              <a:latin typeface="Candara"/>
              <a:ea typeface="Candara"/>
              <a:cs typeface="Candara"/>
              <a:sym typeface="Candara"/>
            </a:endParaRPr>
          </a:p>
        </p:txBody>
      </p:sp>
      <p:sp>
        <p:nvSpPr>
          <p:cNvPr id="849" name="Google Shape;849;g39553e0e236_4_0"/>
          <p:cNvSpPr txBox="1"/>
          <p:nvPr/>
        </p:nvSpPr>
        <p:spPr>
          <a:xfrm>
            <a:off x="4919637" y="5275109"/>
            <a:ext cx="1029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15.980,05</a:t>
            </a:r>
            <a:endParaRPr sz="1600">
              <a:solidFill>
                <a:srgbClr val="3B4E1F"/>
              </a:solidFill>
              <a:latin typeface="Candara"/>
              <a:ea typeface="Candara"/>
              <a:cs typeface="Candara"/>
              <a:sym typeface="Candara"/>
            </a:endParaRPr>
          </a:p>
        </p:txBody>
      </p:sp>
      <p:sp>
        <p:nvSpPr>
          <p:cNvPr id="850" name="Google Shape;850;g39553e0e236_4_0"/>
          <p:cNvSpPr txBox="1"/>
          <p:nvPr/>
        </p:nvSpPr>
        <p:spPr>
          <a:xfrm>
            <a:off x="6904693" y="527511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43.714</a:t>
            </a:r>
            <a:endParaRPr sz="1600">
              <a:solidFill>
                <a:srgbClr val="3B4E1F"/>
              </a:solidFill>
              <a:latin typeface="Candara"/>
              <a:ea typeface="Candara"/>
              <a:cs typeface="Candara"/>
              <a:sym typeface="Candara"/>
            </a:endParaRPr>
          </a:p>
        </p:txBody>
      </p:sp>
      <p:sp>
        <p:nvSpPr>
          <p:cNvPr id="851" name="Google Shape;851;g39553e0e236_4_0"/>
          <p:cNvSpPr txBox="1"/>
          <p:nvPr/>
        </p:nvSpPr>
        <p:spPr>
          <a:xfrm>
            <a:off x="11201293" y="5275117"/>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59.694</a:t>
            </a:r>
            <a:endParaRPr b="1" sz="1600">
              <a:solidFill>
                <a:srgbClr val="3B4E1F"/>
              </a:solidFill>
              <a:latin typeface="Candara"/>
              <a:ea typeface="Candara"/>
              <a:cs typeface="Candara"/>
              <a:sym typeface="Candara"/>
            </a:endParaRPr>
          </a:p>
        </p:txBody>
      </p:sp>
      <p:sp>
        <p:nvSpPr>
          <p:cNvPr id="852" name="Google Shape;852;g39553e0e236_4_0"/>
          <p:cNvSpPr txBox="1"/>
          <p:nvPr/>
        </p:nvSpPr>
        <p:spPr>
          <a:xfrm>
            <a:off x="5990093" y="525301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53" name="Google Shape;853;g39553e0e236_4_0"/>
          <p:cNvSpPr txBox="1"/>
          <p:nvPr/>
        </p:nvSpPr>
        <p:spPr>
          <a:xfrm>
            <a:off x="4043568" y="525301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54" name="Google Shape;854;g39553e0e236_4_0"/>
          <p:cNvSpPr txBox="1"/>
          <p:nvPr/>
        </p:nvSpPr>
        <p:spPr>
          <a:xfrm>
            <a:off x="772825" y="3235020"/>
            <a:ext cx="3203100" cy="738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1.1. </a:t>
            </a:r>
            <a:r>
              <a:rPr lang="en-US" sz="1200">
                <a:solidFill>
                  <a:srgbClr val="3B4E1F"/>
                </a:solidFill>
                <a:latin typeface="Candara"/>
                <a:ea typeface="Candara"/>
                <a:cs typeface="Candara"/>
                <a:sym typeface="Candara"/>
              </a:rPr>
              <a:t>Número de proyectos arquitectónicos y urbanos que incorporan</a:t>
            </a:r>
            <a:r>
              <a:rPr b="1" lang="en-US" sz="1200">
                <a:solidFill>
                  <a:srgbClr val="3B4E1F"/>
                </a:solidFill>
                <a:latin typeface="Candara"/>
                <a:ea typeface="Candara"/>
                <a:cs typeface="Candara"/>
                <a:sym typeface="Candara"/>
              </a:rPr>
              <a:t> criterios de ecourbanismo y construcción sostenible</a:t>
            </a:r>
            <a:endParaRPr b="1"/>
          </a:p>
        </p:txBody>
      </p:sp>
      <p:sp>
        <p:nvSpPr>
          <p:cNvPr id="855" name="Google Shape;855;g39553e0e236_4_0"/>
          <p:cNvSpPr txBox="1"/>
          <p:nvPr/>
        </p:nvSpPr>
        <p:spPr>
          <a:xfrm>
            <a:off x="4055445" y="338893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5</a:t>
            </a:r>
            <a:endParaRPr b="0" i="0" sz="1400" u="none" cap="none" strike="noStrike">
              <a:solidFill>
                <a:srgbClr val="000000"/>
              </a:solidFill>
              <a:latin typeface="Candara"/>
              <a:ea typeface="Candara"/>
              <a:cs typeface="Candara"/>
              <a:sym typeface="Candara"/>
            </a:endParaRPr>
          </a:p>
        </p:txBody>
      </p:sp>
      <p:sp>
        <p:nvSpPr>
          <p:cNvPr id="856" name="Google Shape;856;g39553e0e236_4_0"/>
          <p:cNvSpPr txBox="1"/>
          <p:nvPr/>
        </p:nvSpPr>
        <p:spPr>
          <a:xfrm>
            <a:off x="5947595" y="338893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40</a:t>
            </a:r>
            <a:endParaRPr b="0" i="0" sz="1400" u="none" cap="none" strike="noStrike">
              <a:solidFill>
                <a:srgbClr val="000000"/>
              </a:solidFill>
              <a:latin typeface="Candara"/>
              <a:ea typeface="Candara"/>
              <a:cs typeface="Candara"/>
              <a:sym typeface="Candara"/>
            </a:endParaRPr>
          </a:p>
        </p:txBody>
      </p:sp>
      <p:sp>
        <p:nvSpPr>
          <p:cNvPr id="857" name="Google Shape;857;g39553e0e236_4_0"/>
          <p:cNvSpPr txBox="1"/>
          <p:nvPr/>
        </p:nvSpPr>
        <p:spPr>
          <a:xfrm>
            <a:off x="7863527" y="338893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40</a:t>
            </a:r>
            <a:endParaRPr b="0" i="0" sz="1400" u="none" cap="none" strike="noStrike">
              <a:solidFill>
                <a:srgbClr val="000000"/>
              </a:solidFill>
              <a:latin typeface="Candara"/>
              <a:ea typeface="Candara"/>
              <a:cs typeface="Candara"/>
              <a:sym typeface="Candara"/>
            </a:endParaRPr>
          </a:p>
        </p:txBody>
      </p:sp>
      <p:sp>
        <p:nvSpPr>
          <p:cNvPr id="858" name="Google Shape;858;g39553e0e236_4_0"/>
          <p:cNvSpPr txBox="1"/>
          <p:nvPr/>
        </p:nvSpPr>
        <p:spPr>
          <a:xfrm>
            <a:off x="8841277" y="338893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a:t>
            </a:r>
            <a:endParaRPr b="0" i="0" sz="1400" u="none" cap="none" strike="noStrike">
              <a:solidFill>
                <a:srgbClr val="000000"/>
              </a:solidFill>
              <a:latin typeface="Candara"/>
              <a:ea typeface="Candara"/>
              <a:cs typeface="Candara"/>
              <a:sym typeface="Candara"/>
            </a:endParaRPr>
          </a:p>
        </p:txBody>
      </p:sp>
      <p:sp>
        <p:nvSpPr>
          <p:cNvPr id="859" name="Google Shape;859;g39553e0e236_4_0"/>
          <p:cNvSpPr txBox="1"/>
          <p:nvPr/>
        </p:nvSpPr>
        <p:spPr>
          <a:xfrm>
            <a:off x="9819027" y="3388932"/>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125</a:t>
            </a:r>
            <a:endParaRPr b="0" i="0" sz="1400" u="none" cap="none" strike="noStrike">
              <a:solidFill>
                <a:srgbClr val="000000"/>
              </a:solidFill>
              <a:latin typeface="Candara"/>
              <a:ea typeface="Candara"/>
              <a:cs typeface="Candara"/>
              <a:sym typeface="Candara"/>
            </a:endParaRPr>
          </a:p>
        </p:txBody>
      </p:sp>
      <p:sp>
        <p:nvSpPr>
          <p:cNvPr id="860" name="Google Shape;860;g39553e0e236_4_0"/>
          <p:cNvSpPr txBox="1"/>
          <p:nvPr/>
        </p:nvSpPr>
        <p:spPr>
          <a:xfrm>
            <a:off x="5011570" y="338893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5</a:t>
            </a:r>
            <a:endParaRPr b="1" sz="1600">
              <a:solidFill>
                <a:srgbClr val="3B4E1F"/>
              </a:solidFill>
              <a:latin typeface="Candara"/>
              <a:ea typeface="Candara"/>
              <a:cs typeface="Candara"/>
              <a:sym typeface="Candara"/>
            </a:endParaRPr>
          </a:p>
        </p:txBody>
      </p:sp>
      <p:sp>
        <p:nvSpPr>
          <p:cNvPr id="861" name="Google Shape;861;g39553e0e236_4_0"/>
          <p:cNvSpPr txBox="1"/>
          <p:nvPr/>
        </p:nvSpPr>
        <p:spPr>
          <a:xfrm>
            <a:off x="6916570" y="338893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68</a:t>
            </a:r>
            <a:endParaRPr b="1" i="0" sz="1400" u="none" cap="none" strike="noStrike">
              <a:solidFill>
                <a:srgbClr val="000000"/>
              </a:solidFill>
              <a:latin typeface="Candara"/>
              <a:ea typeface="Candara"/>
              <a:cs typeface="Candara"/>
              <a:sym typeface="Candara"/>
            </a:endParaRPr>
          </a:p>
        </p:txBody>
      </p:sp>
      <p:sp>
        <p:nvSpPr>
          <p:cNvPr id="862" name="Google Shape;862;g39553e0e236_4_0"/>
          <p:cNvSpPr txBox="1"/>
          <p:nvPr/>
        </p:nvSpPr>
        <p:spPr>
          <a:xfrm>
            <a:off x="11213170" y="338893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73</a:t>
            </a:r>
            <a:endParaRPr b="1" sz="1600">
              <a:solidFill>
                <a:srgbClr val="3B4E1F"/>
              </a:solidFill>
              <a:latin typeface="Candara"/>
              <a:ea typeface="Candara"/>
              <a:cs typeface="Candara"/>
              <a:sym typeface="Candara"/>
            </a:endParaRPr>
          </a:p>
        </p:txBody>
      </p:sp>
      <p:sp>
        <p:nvSpPr>
          <p:cNvPr id="863" name="Google Shape;863;g39553e0e236_4_0"/>
          <p:cNvSpPr/>
          <p:nvPr/>
        </p:nvSpPr>
        <p:spPr>
          <a:xfrm rot="-5400000">
            <a:off x="-154575" y="3675407"/>
            <a:ext cx="1292700" cy="544200"/>
          </a:xfrm>
          <a:prstGeom prst="rect">
            <a:avLst/>
          </a:prstGeom>
          <a:solidFill>
            <a:schemeClr val="lt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US" sz="1200">
                <a:solidFill>
                  <a:srgbClr val="3B4E1F"/>
                </a:solidFill>
                <a:latin typeface="Candara"/>
                <a:ea typeface="Candara"/>
                <a:cs typeface="Candara"/>
                <a:sym typeface="Candara"/>
              </a:rPr>
              <a:t>Desagregado</a:t>
            </a:r>
            <a:r>
              <a:rPr lang="en-US" sz="1200">
                <a:solidFill>
                  <a:srgbClr val="3B4E1F"/>
                </a:solidFill>
                <a:latin typeface="Candara"/>
                <a:ea typeface="Candara"/>
                <a:cs typeface="Candara"/>
                <a:sym typeface="Candara"/>
              </a:rPr>
              <a:t> tipo de proyecto</a:t>
            </a:r>
            <a:endParaRPr sz="1200">
              <a:solidFill>
                <a:srgbClr val="3B4E1F"/>
              </a:solidFill>
              <a:latin typeface="Candara"/>
              <a:ea typeface="Candara"/>
              <a:cs typeface="Candara"/>
              <a:sym typeface="Candara"/>
            </a:endParaRPr>
          </a:p>
        </p:txBody>
      </p:sp>
      <p:sp>
        <p:nvSpPr>
          <p:cNvPr id="864" name="Google Shape;864;g39553e0e236_4_0"/>
          <p:cNvSpPr txBox="1"/>
          <p:nvPr/>
        </p:nvSpPr>
        <p:spPr>
          <a:xfrm>
            <a:off x="646214" y="5753793"/>
            <a:ext cx="3327300" cy="738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1.1.2 </a:t>
            </a:r>
            <a:r>
              <a:rPr lang="en-US" sz="1200">
                <a:solidFill>
                  <a:srgbClr val="3B4E1F"/>
                </a:solidFill>
                <a:latin typeface="Candara"/>
                <a:ea typeface="Candara"/>
                <a:cs typeface="Candara"/>
                <a:sym typeface="Candara"/>
              </a:rPr>
              <a:t>Número m3 de agua ahorrados en etapa de implementación en proyectos de </a:t>
            </a:r>
            <a:r>
              <a:rPr b="1" lang="en-US" sz="1200">
                <a:solidFill>
                  <a:srgbClr val="3B4E1F"/>
                </a:solidFill>
                <a:latin typeface="Candara"/>
                <a:ea typeface="Candara"/>
                <a:cs typeface="Candara"/>
                <a:sym typeface="Candara"/>
              </a:rPr>
              <a:t>construcción </a:t>
            </a:r>
            <a:r>
              <a:rPr lang="en-US" sz="1200">
                <a:solidFill>
                  <a:srgbClr val="3B4E1F"/>
                </a:solidFill>
                <a:latin typeface="Candara"/>
                <a:ea typeface="Candara"/>
                <a:cs typeface="Candara"/>
                <a:sym typeface="Candara"/>
              </a:rPr>
              <a:t>sostenible (Anual)</a:t>
            </a:r>
            <a:endParaRPr>
              <a:solidFill>
                <a:schemeClr val="dk1"/>
              </a:solidFill>
            </a:endParaRPr>
          </a:p>
        </p:txBody>
      </p:sp>
      <p:sp>
        <p:nvSpPr>
          <p:cNvPr id="865" name="Google Shape;865;g39553e0e236_4_0"/>
          <p:cNvSpPr txBox="1"/>
          <p:nvPr/>
        </p:nvSpPr>
        <p:spPr>
          <a:xfrm>
            <a:off x="4046469" y="583770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t/>
            </a:r>
            <a:endParaRPr sz="1600">
              <a:solidFill>
                <a:srgbClr val="3B4E1F"/>
              </a:solidFill>
              <a:latin typeface="Candara"/>
              <a:ea typeface="Candara"/>
              <a:cs typeface="Candara"/>
              <a:sym typeface="Candara"/>
            </a:endParaRPr>
          </a:p>
        </p:txBody>
      </p:sp>
      <p:sp>
        <p:nvSpPr>
          <p:cNvPr id="866" name="Google Shape;866;g39553e0e236_4_0"/>
          <p:cNvSpPr txBox="1"/>
          <p:nvPr/>
        </p:nvSpPr>
        <p:spPr>
          <a:xfrm>
            <a:off x="7854551" y="583770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2.696</a:t>
            </a:r>
            <a:endParaRPr sz="1600">
              <a:solidFill>
                <a:srgbClr val="3B4E1F"/>
              </a:solidFill>
              <a:latin typeface="Candara"/>
              <a:ea typeface="Candara"/>
              <a:cs typeface="Candara"/>
              <a:sym typeface="Candara"/>
            </a:endParaRPr>
          </a:p>
        </p:txBody>
      </p:sp>
      <p:sp>
        <p:nvSpPr>
          <p:cNvPr id="867" name="Google Shape;867;g39553e0e236_4_0"/>
          <p:cNvSpPr txBox="1"/>
          <p:nvPr/>
        </p:nvSpPr>
        <p:spPr>
          <a:xfrm>
            <a:off x="8832301" y="583770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2.696</a:t>
            </a:r>
            <a:endParaRPr sz="1600">
              <a:solidFill>
                <a:srgbClr val="3B4E1F"/>
              </a:solidFill>
              <a:latin typeface="Candara"/>
              <a:ea typeface="Candara"/>
              <a:cs typeface="Candara"/>
              <a:sym typeface="Candara"/>
            </a:endParaRPr>
          </a:p>
        </p:txBody>
      </p:sp>
      <p:sp>
        <p:nvSpPr>
          <p:cNvPr id="868" name="Google Shape;868;g39553e0e236_4_0"/>
          <p:cNvSpPr txBox="1"/>
          <p:nvPr/>
        </p:nvSpPr>
        <p:spPr>
          <a:xfrm>
            <a:off x="9810051" y="5837705"/>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7.312</a:t>
            </a:r>
            <a:endParaRPr sz="1600">
              <a:solidFill>
                <a:srgbClr val="3B4E1F"/>
              </a:solidFill>
              <a:latin typeface="Candara"/>
              <a:ea typeface="Candara"/>
              <a:cs typeface="Candara"/>
              <a:sym typeface="Candara"/>
            </a:endParaRPr>
          </a:p>
        </p:txBody>
      </p:sp>
      <p:sp>
        <p:nvSpPr>
          <p:cNvPr id="869" name="Google Shape;869;g39553e0e236_4_0"/>
          <p:cNvSpPr txBox="1"/>
          <p:nvPr/>
        </p:nvSpPr>
        <p:spPr>
          <a:xfrm>
            <a:off x="4922538" y="5837696"/>
            <a:ext cx="1029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960</a:t>
            </a:r>
            <a:endParaRPr b="1" sz="1600">
              <a:solidFill>
                <a:srgbClr val="3B4E1F"/>
              </a:solidFill>
              <a:latin typeface="Candara"/>
              <a:ea typeface="Candara"/>
              <a:cs typeface="Candara"/>
              <a:sym typeface="Candara"/>
            </a:endParaRPr>
          </a:p>
        </p:txBody>
      </p:sp>
      <p:sp>
        <p:nvSpPr>
          <p:cNvPr id="870" name="Google Shape;870;g39553e0e236_4_0"/>
          <p:cNvSpPr txBox="1"/>
          <p:nvPr/>
        </p:nvSpPr>
        <p:spPr>
          <a:xfrm>
            <a:off x="6907594" y="583770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960</a:t>
            </a:r>
            <a:endParaRPr sz="1600">
              <a:solidFill>
                <a:srgbClr val="3B4E1F"/>
              </a:solidFill>
              <a:latin typeface="Candara"/>
              <a:ea typeface="Candara"/>
              <a:cs typeface="Candara"/>
              <a:sym typeface="Candara"/>
            </a:endParaRPr>
          </a:p>
        </p:txBody>
      </p:sp>
      <p:sp>
        <p:nvSpPr>
          <p:cNvPr id="871" name="Google Shape;871;g39553e0e236_4_0"/>
          <p:cNvSpPr txBox="1"/>
          <p:nvPr/>
        </p:nvSpPr>
        <p:spPr>
          <a:xfrm>
            <a:off x="11204194" y="583770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1.920</a:t>
            </a:r>
            <a:endParaRPr b="1" sz="1600">
              <a:solidFill>
                <a:srgbClr val="3B4E1F"/>
              </a:solidFill>
              <a:latin typeface="Candara"/>
              <a:ea typeface="Candara"/>
              <a:cs typeface="Candara"/>
              <a:sym typeface="Candara"/>
            </a:endParaRPr>
          </a:p>
        </p:txBody>
      </p:sp>
      <p:sp>
        <p:nvSpPr>
          <p:cNvPr id="872" name="Google Shape;872;g39553e0e236_4_0"/>
          <p:cNvSpPr txBox="1"/>
          <p:nvPr/>
        </p:nvSpPr>
        <p:spPr>
          <a:xfrm>
            <a:off x="5992994" y="581560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73" name="Google Shape;873;g39553e0e236_4_0"/>
          <p:cNvSpPr txBox="1"/>
          <p:nvPr/>
        </p:nvSpPr>
        <p:spPr>
          <a:xfrm>
            <a:off x="4046469" y="581560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74" name="Google Shape;874;g39553e0e236_4_0"/>
          <p:cNvSpPr/>
          <p:nvPr/>
        </p:nvSpPr>
        <p:spPr>
          <a:xfrm rot="-5400000">
            <a:off x="-397125" y="5378075"/>
            <a:ext cx="1788600" cy="518100"/>
          </a:xfrm>
          <a:prstGeom prst="rect">
            <a:avLst/>
          </a:prstGeom>
          <a:solidFill>
            <a:schemeClr val="lt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US" sz="1200">
                <a:solidFill>
                  <a:srgbClr val="3B4E1F"/>
                </a:solidFill>
                <a:latin typeface="Candara"/>
                <a:ea typeface="Candara"/>
                <a:cs typeface="Candara"/>
                <a:sym typeface="Candara"/>
              </a:rPr>
              <a:t>Desagregado ahorro de agua</a:t>
            </a:r>
            <a:endParaRPr sz="1200">
              <a:solidFill>
                <a:srgbClr val="3B4E1F"/>
              </a:solidFill>
              <a:latin typeface="Candara"/>
              <a:ea typeface="Candara"/>
              <a:cs typeface="Candara"/>
              <a:sym typeface="Candara"/>
            </a:endParaRPr>
          </a:p>
        </p:txBody>
      </p:sp>
      <p:sp>
        <p:nvSpPr>
          <p:cNvPr id="875" name="Google Shape;875;g39553e0e236_4_0"/>
          <p:cNvSpPr txBox="1"/>
          <p:nvPr/>
        </p:nvSpPr>
        <p:spPr>
          <a:xfrm>
            <a:off x="597501" y="4725504"/>
            <a:ext cx="3418800" cy="523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100">
                <a:solidFill>
                  <a:srgbClr val="3B4E1F"/>
                </a:solidFill>
                <a:latin typeface="Candara"/>
                <a:ea typeface="Candara"/>
                <a:cs typeface="Candara"/>
                <a:sym typeface="Candara"/>
              </a:rPr>
              <a:t>1.1.1 </a:t>
            </a:r>
            <a:r>
              <a:rPr lang="en-US" sz="1100">
                <a:solidFill>
                  <a:srgbClr val="3B4E1F"/>
                </a:solidFill>
                <a:latin typeface="Candara"/>
                <a:ea typeface="Candara"/>
                <a:cs typeface="Candara"/>
                <a:sym typeface="Candara"/>
              </a:rPr>
              <a:t>Número de proyectos de construcción en etapa diseño con ahorro de agua del 25% (mensual)</a:t>
            </a:r>
            <a:endParaRPr sz="1300"/>
          </a:p>
        </p:txBody>
      </p:sp>
      <p:sp>
        <p:nvSpPr>
          <p:cNvPr id="876" name="Google Shape;876;g39553e0e236_4_0"/>
          <p:cNvSpPr txBox="1"/>
          <p:nvPr/>
        </p:nvSpPr>
        <p:spPr>
          <a:xfrm>
            <a:off x="4092269" y="473198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77" name="Google Shape;877;g39553e0e236_4_0"/>
          <p:cNvSpPr txBox="1"/>
          <p:nvPr/>
        </p:nvSpPr>
        <p:spPr>
          <a:xfrm>
            <a:off x="5911469" y="473198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78" name="Google Shape;878;g39553e0e236_4_0"/>
          <p:cNvSpPr txBox="1"/>
          <p:nvPr/>
        </p:nvSpPr>
        <p:spPr>
          <a:xfrm>
            <a:off x="7900351" y="4731980"/>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15</a:t>
            </a:r>
            <a:endParaRPr sz="1600">
              <a:solidFill>
                <a:srgbClr val="3B4E1F"/>
              </a:solidFill>
              <a:latin typeface="Candara"/>
              <a:ea typeface="Candara"/>
              <a:cs typeface="Candara"/>
              <a:sym typeface="Candara"/>
            </a:endParaRPr>
          </a:p>
        </p:txBody>
      </p:sp>
      <p:sp>
        <p:nvSpPr>
          <p:cNvPr id="879" name="Google Shape;879;g39553e0e236_4_0"/>
          <p:cNvSpPr txBox="1"/>
          <p:nvPr/>
        </p:nvSpPr>
        <p:spPr>
          <a:xfrm>
            <a:off x="8878101" y="4731980"/>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15</a:t>
            </a:r>
            <a:endParaRPr sz="1600">
              <a:solidFill>
                <a:srgbClr val="3B4E1F"/>
              </a:solidFill>
              <a:latin typeface="Candara"/>
              <a:ea typeface="Candara"/>
              <a:cs typeface="Candara"/>
              <a:sym typeface="Candara"/>
            </a:endParaRPr>
          </a:p>
        </p:txBody>
      </p:sp>
      <p:sp>
        <p:nvSpPr>
          <p:cNvPr id="880" name="Google Shape;880;g39553e0e236_4_0"/>
          <p:cNvSpPr txBox="1"/>
          <p:nvPr/>
        </p:nvSpPr>
        <p:spPr>
          <a:xfrm>
            <a:off x="9855851" y="4731980"/>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45</a:t>
            </a:r>
            <a:endParaRPr sz="1600">
              <a:solidFill>
                <a:srgbClr val="3B4E1F"/>
              </a:solidFill>
              <a:latin typeface="Candara"/>
              <a:ea typeface="Candara"/>
              <a:cs typeface="Candara"/>
              <a:sym typeface="Candara"/>
            </a:endParaRPr>
          </a:p>
        </p:txBody>
      </p:sp>
      <p:sp>
        <p:nvSpPr>
          <p:cNvPr id="881" name="Google Shape;881;g39553e0e236_4_0"/>
          <p:cNvSpPr txBox="1"/>
          <p:nvPr/>
        </p:nvSpPr>
        <p:spPr>
          <a:xfrm>
            <a:off x="5044838" y="473198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882" name="Google Shape;882;g39553e0e236_4_0"/>
          <p:cNvSpPr txBox="1"/>
          <p:nvPr/>
        </p:nvSpPr>
        <p:spPr>
          <a:xfrm>
            <a:off x="6953394" y="473198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a:t>
            </a:r>
            <a:endParaRPr sz="1600">
              <a:solidFill>
                <a:srgbClr val="3B4E1F"/>
              </a:solidFill>
              <a:latin typeface="Candara"/>
              <a:ea typeface="Candara"/>
              <a:cs typeface="Candara"/>
              <a:sym typeface="Candara"/>
            </a:endParaRPr>
          </a:p>
        </p:txBody>
      </p:sp>
      <p:sp>
        <p:nvSpPr>
          <p:cNvPr id="883" name="Google Shape;883;g39553e0e236_4_0"/>
          <p:cNvSpPr txBox="1"/>
          <p:nvPr/>
        </p:nvSpPr>
        <p:spPr>
          <a:xfrm>
            <a:off x="11249994" y="473198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15</a:t>
            </a:r>
            <a:endParaRPr sz="1600">
              <a:solidFill>
                <a:srgbClr val="3B4E1F"/>
              </a:solidFill>
              <a:latin typeface="Candara"/>
              <a:ea typeface="Candara"/>
              <a:cs typeface="Candara"/>
              <a:sym typeface="Candara"/>
            </a:endParaRPr>
          </a:p>
        </p:txBody>
      </p:sp>
      <p:sp>
        <p:nvSpPr>
          <p:cNvPr id="884" name="Google Shape;884;g39553e0e236_4_0"/>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000">
                <a:solidFill>
                  <a:schemeClr val="dk1"/>
                </a:solidFill>
                <a:latin typeface="Raleway"/>
                <a:ea typeface="Raleway"/>
                <a:cs typeface="Raleway"/>
                <a:sym typeface="Raleway"/>
              </a:rPr>
              <a:t>Subdirección de Ecourbanismo y Gestión Ambiental Empresarial</a:t>
            </a:r>
            <a:endParaRPr b="0" i="0" sz="706" u="none" cap="none" strike="noStrike">
              <a:solidFill>
                <a:srgbClr val="FFFFFF"/>
              </a:solidFill>
              <a:latin typeface="Arial"/>
              <a:ea typeface="Arial"/>
              <a:cs typeface="Arial"/>
              <a:sym typeface="Arial"/>
            </a:endParaRPr>
          </a:p>
        </p:txBody>
      </p:sp>
      <p:sp>
        <p:nvSpPr>
          <p:cNvPr id="885" name="Google Shape;885;g39553e0e236_4_0"/>
          <p:cNvSpPr txBox="1"/>
          <p:nvPr/>
        </p:nvSpPr>
        <p:spPr>
          <a:xfrm>
            <a:off x="337169" y="1254250"/>
            <a:ext cx="117288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t>
            </a:r>
            <a:r>
              <a:rPr b="1" lang="en-US" sz="1800">
                <a:solidFill>
                  <a:srgbClr val="009200"/>
                </a:solidFill>
                <a:latin typeface="Raleway"/>
                <a:ea typeface="Raleway"/>
                <a:cs typeface="Raleway"/>
                <a:sym typeface="Raleway"/>
              </a:rPr>
              <a:t>Ahorrar en promedio hasta un 25% anual, en el </a:t>
            </a:r>
            <a:r>
              <a:rPr b="1" lang="en-US" sz="1800">
                <a:solidFill>
                  <a:srgbClr val="009200"/>
                </a:solidFill>
                <a:latin typeface="Raleway"/>
                <a:ea typeface="Raleway"/>
                <a:cs typeface="Raleway"/>
                <a:sym typeface="Raleway"/>
                <a:extLst>
                  <a:ext uri="http://customooxmlschemas.google.com/">
                    <go:slidesCustomData xmlns:go="http://customooxmlschemas.google.com/" textRoundtripDataId="4"/>
                  </a:ext>
                </a:extLst>
              </a:rPr>
              <a:t>consumo</a:t>
            </a:r>
            <a:r>
              <a:rPr b="1" lang="en-US" sz="1800">
                <a:solidFill>
                  <a:srgbClr val="009200"/>
                </a:solidFill>
                <a:latin typeface="Raleway"/>
                <a:ea typeface="Raleway"/>
                <a:cs typeface="Raleway"/>
                <a:sym typeface="Raleway"/>
              </a:rPr>
              <a:t> de agua en 525 proyectos en etapa de formulación y/o implementación que incluyen criterios de construcción, producción y consumo sostenible.</a:t>
            </a:r>
            <a:r>
              <a:rPr b="1" lang="en-US" sz="1800">
                <a:solidFill>
                  <a:srgbClr val="009200"/>
                </a:solidFill>
                <a:latin typeface="Raleway"/>
                <a:ea typeface="Raleway"/>
                <a:cs typeface="Raleway"/>
                <a:sym typeface="Raleway"/>
              </a:rPr>
              <a:t> </a:t>
            </a:r>
            <a:endParaRPr b="1" i="0" sz="1800" u="none" cap="none" strike="noStrike">
              <a:solidFill>
                <a:srgbClr val="000000"/>
              </a:solidFill>
            </a:endParaRPr>
          </a:p>
        </p:txBody>
      </p:sp>
      <p:grpSp>
        <p:nvGrpSpPr>
          <p:cNvPr id="886" name="Google Shape;886;g39553e0e236_4_0"/>
          <p:cNvGrpSpPr/>
          <p:nvPr/>
        </p:nvGrpSpPr>
        <p:grpSpPr>
          <a:xfrm>
            <a:off x="8392029" y="215126"/>
            <a:ext cx="486076" cy="497257"/>
            <a:chOff x="10747192" y="578957"/>
            <a:chExt cx="682500" cy="698100"/>
          </a:xfrm>
        </p:grpSpPr>
        <p:sp>
          <p:nvSpPr>
            <p:cNvPr id="887" name="Google Shape;887;g39553e0e236_4_0"/>
            <p:cNvSpPr/>
            <p:nvPr/>
          </p:nvSpPr>
          <p:spPr>
            <a:xfrm>
              <a:off x="10747192" y="578957"/>
              <a:ext cx="682500" cy="698100"/>
            </a:xfrm>
            <a:prstGeom prst="ellipse">
              <a:avLst/>
            </a:prstGeom>
            <a:solidFill>
              <a:srgbClr val="4696E6"/>
            </a:solidFill>
            <a:ln cap="flat" cmpd="sng" w="38800">
              <a:solidFill>
                <a:srgbClr val="FFFFFF"/>
              </a:solidFill>
              <a:prstDash val="solid"/>
              <a:round/>
              <a:headEnd len="sm" w="sm" type="none"/>
              <a:tailEnd len="sm" w="sm" type="none"/>
            </a:ln>
          </p:spPr>
          <p:txBody>
            <a:bodyPr anchorCtr="0" anchor="ctr" bIns="69825" lIns="69825" spcFirstLastPara="1" rIns="69825" wrap="square" tIns="69825">
              <a:noAutofit/>
            </a:bodyPr>
            <a:lstStyle/>
            <a:p>
              <a:pPr indent="0" lvl="0" marL="0" marR="0" rtl="0" algn="ctr">
                <a:lnSpc>
                  <a:spcPct val="100000"/>
                </a:lnSpc>
                <a:spcBef>
                  <a:spcPts val="0"/>
                </a:spcBef>
                <a:spcAft>
                  <a:spcPts val="0"/>
                </a:spcAft>
                <a:buClr>
                  <a:srgbClr val="000000"/>
                </a:buClr>
                <a:buSzPts val="1146"/>
                <a:buFont typeface="Arial"/>
                <a:buNone/>
              </a:pPr>
              <a:r>
                <a:t/>
              </a:r>
              <a:endParaRPr b="0" i="0" sz="1145" u="none" cap="none" strike="noStrike">
                <a:solidFill>
                  <a:srgbClr val="000000"/>
                </a:solidFill>
                <a:latin typeface="Montserrat Medium"/>
                <a:ea typeface="Montserrat Medium"/>
                <a:cs typeface="Montserrat Medium"/>
                <a:sym typeface="Montserrat Medium"/>
              </a:endParaRPr>
            </a:p>
          </p:txBody>
        </p:sp>
        <p:pic>
          <p:nvPicPr>
            <p:cNvPr id="888" name="Google Shape;888;g39553e0e236_4_0"/>
            <p:cNvPicPr preferRelativeResize="0"/>
            <p:nvPr/>
          </p:nvPicPr>
          <p:blipFill rotWithShape="1">
            <a:blip r:embed="rId3">
              <a:alphaModFix/>
            </a:blip>
            <a:srcRect b="0" l="0" r="0" t="0"/>
            <a:stretch/>
          </p:blipFill>
          <p:spPr>
            <a:xfrm>
              <a:off x="10781089" y="591844"/>
              <a:ext cx="614700" cy="614700"/>
            </a:xfrm>
            <a:prstGeom prst="rect">
              <a:avLst/>
            </a:prstGeom>
            <a:noFill/>
            <a:ln>
              <a:noFill/>
            </a:ln>
          </p:spPr>
        </p:pic>
      </p:grpSp>
      <p:sp>
        <p:nvSpPr>
          <p:cNvPr id="889" name="Google Shape;889;g39553e0e236_4_0"/>
          <p:cNvSpPr txBox="1"/>
          <p:nvPr/>
        </p:nvSpPr>
        <p:spPr>
          <a:xfrm>
            <a:off x="5571800" y="209800"/>
            <a:ext cx="2102400" cy="507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b="0" i="0" sz="800" u="none" cap="none" strike="noStrike">
              <a:solidFill>
                <a:schemeClr val="lt1"/>
              </a:solidFill>
              <a:latin typeface="Arial"/>
              <a:ea typeface="Arial"/>
              <a:cs typeface="Arial"/>
              <a:sym typeface="Arial"/>
            </a:endParaRPr>
          </a:p>
        </p:txBody>
      </p:sp>
      <p:sp>
        <p:nvSpPr>
          <p:cNvPr id="890" name="Google Shape;890;g39553e0e236_4_0"/>
          <p:cNvSpPr txBox="1"/>
          <p:nvPr/>
        </p:nvSpPr>
        <p:spPr>
          <a:xfrm>
            <a:off x="413369" y="7907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Fortalecer la gestión integral del agua</a:t>
            </a:r>
            <a:endParaRPr b="1" sz="2000">
              <a:solidFill>
                <a:schemeClr val="dk1"/>
              </a:solidFill>
              <a:latin typeface="Raleway"/>
              <a:ea typeface="Raleway"/>
              <a:cs typeface="Raleway"/>
              <a:sym typeface="Raleway"/>
            </a:endParaRPr>
          </a:p>
        </p:txBody>
      </p:sp>
      <p:sp>
        <p:nvSpPr>
          <p:cNvPr id="891" name="Google Shape;891;g39553e0e236_4_0"/>
          <p:cNvSpPr/>
          <p:nvPr/>
        </p:nvSpPr>
        <p:spPr>
          <a:xfrm>
            <a:off x="337164" y="238993"/>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Agua</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pic>
        <p:nvPicPr>
          <p:cNvPr id="126" name="Google Shape;126;g3ca6554b689_1_6" title="IMG_2363 2.png"/>
          <p:cNvPicPr preferRelativeResize="0"/>
          <p:nvPr/>
        </p:nvPicPr>
        <p:blipFill rotWithShape="1">
          <a:blip r:embed="rId3">
            <a:alphaModFix amt="97000"/>
          </a:blip>
          <a:srcRect b="658" l="-291" r="-16042" t="1159"/>
          <a:stretch/>
        </p:blipFill>
        <p:spPr>
          <a:xfrm>
            <a:off x="-44425" y="0"/>
            <a:ext cx="12192000" cy="6857999"/>
          </a:xfrm>
          <a:prstGeom prst="rect">
            <a:avLst/>
          </a:prstGeom>
          <a:noFill/>
          <a:ln>
            <a:noFill/>
          </a:ln>
        </p:spPr>
      </p:pic>
      <p:sp>
        <p:nvSpPr>
          <p:cNvPr id="127" name="Google Shape;127;g3ca6554b689_1_6"/>
          <p:cNvSpPr/>
          <p:nvPr/>
        </p:nvSpPr>
        <p:spPr>
          <a:xfrm>
            <a:off x="970850" y="2463400"/>
            <a:ext cx="9839100" cy="3225000"/>
          </a:xfrm>
          <a:prstGeom prst="round2DiagRect">
            <a:avLst>
              <a:gd fmla="val 13793" name="adj1"/>
              <a:gd fmla="val 0" name="adj2"/>
            </a:avLst>
          </a:prstGeom>
          <a:solidFill>
            <a:srgbClr val="FFFFFF"/>
          </a:solidFill>
          <a:ln>
            <a:noFill/>
          </a:ln>
          <a:effectLst>
            <a:outerShdw blurRad="418840" rotWithShape="0" algn="bl" dir="5400000" dist="18615">
              <a:srgbClr val="000000">
                <a:alpha val="32000"/>
              </a:srgbClr>
            </a:outerShdw>
          </a:effectLst>
        </p:spPr>
        <p:txBody>
          <a:bodyPr anchorCtr="0" anchor="ctr" bIns="63675" lIns="63675" spcFirstLastPara="1" rIns="63675" wrap="square" tIns="63675">
            <a:noAutofit/>
          </a:bodyPr>
          <a:lstStyle/>
          <a:p>
            <a:pPr indent="0" lvl="0" marL="0" rtl="0" algn="ctr">
              <a:spcBef>
                <a:spcPts val="0"/>
              </a:spcBef>
              <a:spcAft>
                <a:spcPts val="0"/>
              </a:spcAft>
              <a:buClr>
                <a:schemeClr val="dk1"/>
              </a:buClr>
              <a:buSzPts val="1100"/>
              <a:buFont typeface="Arial"/>
              <a:buNone/>
            </a:pPr>
            <a:r>
              <a:rPr b="1" lang="en-US" sz="2700">
                <a:solidFill>
                  <a:schemeClr val="lt1"/>
                </a:solidFill>
                <a:latin typeface="Raleway"/>
                <a:ea typeface="Raleway"/>
                <a:cs typeface="Raleway"/>
                <a:sym typeface="Raleway"/>
              </a:rPr>
              <a:t>Mejorar la gestión de la Estructura Ecológica Principal</a:t>
            </a:r>
            <a:endParaRPr b="1" sz="2700">
              <a:solidFill>
                <a:schemeClr val="lt1"/>
              </a:solidFill>
              <a:latin typeface="Raleway"/>
              <a:ea typeface="Raleway"/>
              <a:cs typeface="Raleway"/>
              <a:sym typeface="Raleway"/>
            </a:endParaRPr>
          </a:p>
          <a:p>
            <a:pPr indent="0" lvl="0" marL="0" marR="0" rtl="0" algn="l">
              <a:lnSpc>
                <a:spcPct val="90000"/>
              </a:lnSpc>
              <a:spcBef>
                <a:spcPts val="1000"/>
              </a:spcBef>
              <a:spcAft>
                <a:spcPts val="0"/>
              </a:spcAft>
              <a:buNone/>
            </a:pPr>
            <a:r>
              <a:t/>
            </a:r>
            <a:endParaRPr sz="2000">
              <a:solidFill>
                <a:srgbClr val="33440C"/>
              </a:solidFill>
            </a:endParaRPr>
          </a:p>
        </p:txBody>
      </p:sp>
      <p:sp>
        <p:nvSpPr>
          <p:cNvPr id="128" name="Google Shape;128;g3ca6554b689_1_6"/>
          <p:cNvSpPr/>
          <p:nvPr/>
        </p:nvSpPr>
        <p:spPr>
          <a:xfrm>
            <a:off x="2068302" y="1004225"/>
            <a:ext cx="7933800" cy="956700"/>
          </a:xfrm>
          <a:prstGeom prst="round2DiagRect">
            <a:avLst>
              <a:gd fmla="val 46470" name="adj1"/>
              <a:gd fmla="val 0" name="adj2"/>
            </a:avLst>
          </a:prstGeom>
          <a:solidFill>
            <a:srgbClr val="196B24"/>
          </a:solidFill>
          <a:ln>
            <a:noFill/>
          </a:ln>
        </p:spPr>
        <p:txBody>
          <a:bodyPr anchorCtr="0" anchor="ctr" bIns="63675" lIns="63675" spcFirstLastPara="1" rIns="63675" wrap="square" tIns="63675">
            <a:noAutofit/>
          </a:bodyPr>
          <a:lstStyle/>
          <a:p>
            <a:pPr indent="0" lvl="0" marL="0" rtl="0" algn="ctr">
              <a:spcBef>
                <a:spcPts val="0"/>
              </a:spcBef>
              <a:spcAft>
                <a:spcPts val="0"/>
              </a:spcAft>
              <a:buClr>
                <a:schemeClr val="dk1"/>
              </a:buClr>
              <a:buFont typeface="Arial"/>
              <a:buNone/>
            </a:pPr>
            <a:r>
              <a:rPr lang="en-US" sz="4100">
                <a:solidFill>
                  <a:schemeClr val="lt1"/>
                </a:solidFill>
                <a:latin typeface="Raleway ExtraBold"/>
                <a:ea typeface="Raleway ExtraBold"/>
                <a:cs typeface="Raleway ExtraBold"/>
                <a:sym typeface="Raleway ExtraBold"/>
              </a:rPr>
              <a:t>Contenido</a:t>
            </a:r>
            <a:endParaRPr b="1" i="0" sz="1323" u="none" cap="none" strike="noStrike">
              <a:solidFill>
                <a:schemeClr val="lt1"/>
              </a:solidFill>
              <a:latin typeface="Raleway"/>
              <a:ea typeface="Raleway"/>
              <a:cs typeface="Raleway"/>
              <a:sym typeface="Raleway"/>
            </a:endParaRPr>
          </a:p>
        </p:txBody>
      </p:sp>
      <p:sp>
        <p:nvSpPr>
          <p:cNvPr id="129" name="Google Shape;129;g3ca6554b689_1_6"/>
          <p:cNvSpPr txBox="1"/>
          <p:nvPr/>
        </p:nvSpPr>
        <p:spPr>
          <a:xfrm>
            <a:off x="1923500" y="2710925"/>
            <a:ext cx="8353800" cy="5034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1000"/>
              </a:spcBef>
              <a:spcAft>
                <a:spcPts val="0"/>
              </a:spcAft>
              <a:buNone/>
            </a:pPr>
            <a:r>
              <a:rPr b="1" lang="en-US" sz="2300">
                <a:solidFill>
                  <a:srgbClr val="33440C"/>
                </a:solidFill>
                <a:latin typeface="Raleway"/>
                <a:ea typeface="Raleway"/>
                <a:cs typeface="Raleway"/>
                <a:sym typeface="Raleway"/>
              </a:rPr>
              <a:t>Indicadores estratégicos Secretaría Distrital de Ambiente.</a:t>
            </a:r>
            <a:endParaRPr b="1" sz="1700"/>
          </a:p>
        </p:txBody>
      </p:sp>
      <p:pic>
        <p:nvPicPr>
          <p:cNvPr id="130" name="Google Shape;130;g3ca6554b689_1_6"/>
          <p:cNvPicPr preferRelativeResize="0"/>
          <p:nvPr/>
        </p:nvPicPr>
        <p:blipFill rotWithShape="1">
          <a:blip r:embed="rId4">
            <a:alphaModFix/>
          </a:blip>
          <a:srcRect b="0" l="0" r="0" t="0"/>
          <a:stretch/>
        </p:blipFill>
        <p:spPr>
          <a:xfrm rot="3565983">
            <a:off x="10275122" y="3889850"/>
            <a:ext cx="1332332" cy="2637551"/>
          </a:xfrm>
          <a:prstGeom prst="rect">
            <a:avLst/>
          </a:prstGeom>
          <a:noFill/>
          <a:ln>
            <a:noFill/>
          </a:ln>
        </p:spPr>
      </p:pic>
      <p:pic>
        <p:nvPicPr>
          <p:cNvPr id="131" name="Google Shape;131;g3ca6554b689_1_6"/>
          <p:cNvPicPr preferRelativeResize="0"/>
          <p:nvPr/>
        </p:nvPicPr>
        <p:blipFill rotWithShape="1">
          <a:blip r:embed="rId4">
            <a:alphaModFix/>
          </a:blip>
          <a:srcRect b="0" l="0" r="0" t="0"/>
          <a:stretch/>
        </p:blipFill>
        <p:spPr>
          <a:xfrm rot="2562786">
            <a:off x="9284967" y="1247391"/>
            <a:ext cx="644780" cy="1276440"/>
          </a:xfrm>
          <a:prstGeom prst="rect">
            <a:avLst/>
          </a:prstGeom>
          <a:noFill/>
          <a:ln>
            <a:noFill/>
          </a:ln>
        </p:spPr>
      </p:pic>
      <p:sp>
        <p:nvSpPr>
          <p:cNvPr id="132" name="Google Shape;132;g3ca6554b689_1_6"/>
          <p:cNvSpPr txBox="1"/>
          <p:nvPr/>
        </p:nvSpPr>
        <p:spPr>
          <a:xfrm>
            <a:off x="2076650" y="3214325"/>
            <a:ext cx="7627500" cy="2179500"/>
          </a:xfrm>
          <a:prstGeom prst="rect">
            <a:avLst/>
          </a:prstGeom>
          <a:noFill/>
          <a:ln>
            <a:noFill/>
          </a:ln>
        </p:spPr>
        <p:txBody>
          <a:bodyPr anchorCtr="0" anchor="t" bIns="91425" lIns="91425" spcFirstLastPara="1" rIns="91425" wrap="square" tIns="91425">
            <a:spAutoFit/>
          </a:bodyPr>
          <a:lstStyle/>
          <a:p>
            <a:pPr indent="-393700" lvl="0" marL="457200" rtl="0" algn="l">
              <a:lnSpc>
                <a:spcPct val="90000"/>
              </a:lnSpc>
              <a:spcBef>
                <a:spcPts val="1000"/>
              </a:spcBef>
              <a:spcAft>
                <a:spcPts val="0"/>
              </a:spcAft>
              <a:buClr>
                <a:srgbClr val="33440C"/>
              </a:buClr>
              <a:buSzPts val="2600"/>
              <a:buFont typeface="Raleway"/>
              <a:buAutoNum type="arabicPeriod"/>
            </a:pPr>
            <a:r>
              <a:rPr b="1" lang="en-US" sz="2000">
                <a:solidFill>
                  <a:srgbClr val="33440C"/>
                </a:solidFill>
                <a:latin typeface="Raleway"/>
                <a:ea typeface="Raleway"/>
                <a:cs typeface="Raleway"/>
                <a:sym typeface="Raleway"/>
              </a:rPr>
              <a:t>Mejorar la gestión de la Estructura Ecológica Principal - Intervenir de manera integral los Cerros Orientales</a:t>
            </a:r>
            <a:endParaRPr b="1" sz="2000">
              <a:solidFill>
                <a:srgbClr val="33440C"/>
              </a:solidFill>
              <a:latin typeface="Raleway"/>
              <a:ea typeface="Raleway"/>
              <a:cs typeface="Raleway"/>
              <a:sym typeface="Raleway"/>
            </a:endParaRPr>
          </a:p>
          <a:p>
            <a:pPr indent="-393700" lvl="0" marL="457200" rtl="0" algn="l">
              <a:lnSpc>
                <a:spcPct val="90000"/>
              </a:lnSpc>
              <a:spcBef>
                <a:spcPts val="0"/>
              </a:spcBef>
              <a:spcAft>
                <a:spcPts val="0"/>
              </a:spcAft>
              <a:buClr>
                <a:srgbClr val="33440C"/>
              </a:buClr>
              <a:buSzPts val="2600"/>
              <a:buFont typeface="Raleway"/>
              <a:buAutoNum type="arabicPeriod"/>
            </a:pPr>
            <a:r>
              <a:rPr b="1" lang="en-US" sz="2000">
                <a:solidFill>
                  <a:srgbClr val="33440C"/>
                </a:solidFill>
                <a:latin typeface="Raleway"/>
                <a:ea typeface="Raleway"/>
                <a:cs typeface="Raleway"/>
                <a:sym typeface="Raleway"/>
              </a:rPr>
              <a:t>Fortalecer la gestión integral del agua</a:t>
            </a:r>
            <a:endParaRPr b="1" sz="2000">
              <a:solidFill>
                <a:srgbClr val="33440C"/>
              </a:solidFill>
              <a:latin typeface="Raleway"/>
              <a:ea typeface="Raleway"/>
              <a:cs typeface="Raleway"/>
              <a:sym typeface="Raleway"/>
            </a:endParaRPr>
          </a:p>
          <a:p>
            <a:pPr indent="-393700" lvl="0" marL="457200" rtl="0" algn="l">
              <a:lnSpc>
                <a:spcPct val="90000"/>
              </a:lnSpc>
              <a:spcBef>
                <a:spcPts val="0"/>
              </a:spcBef>
              <a:spcAft>
                <a:spcPts val="0"/>
              </a:spcAft>
              <a:buClr>
                <a:srgbClr val="33440C"/>
              </a:buClr>
              <a:buSzPts val="2600"/>
              <a:buFont typeface="Raleway"/>
              <a:buAutoNum type="arabicPeriod"/>
            </a:pPr>
            <a:r>
              <a:rPr b="1" lang="en-US" sz="2000">
                <a:solidFill>
                  <a:srgbClr val="33440C"/>
                </a:solidFill>
                <a:latin typeface="Raleway"/>
                <a:ea typeface="Raleway"/>
                <a:cs typeface="Raleway"/>
                <a:sym typeface="Raleway"/>
              </a:rPr>
              <a:t>Mejorar la calidad ambiental del suroccidente</a:t>
            </a:r>
            <a:endParaRPr b="1" sz="2000">
              <a:solidFill>
                <a:srgbClr val="33440C"/>
              </a:solidFill>
              <a:latin typeface="Raleway"/>
              <a:ea typeface="Raleway"/>
              <a:cs typeface="Raleway"/>
              <a:sym typeface="Raleway"/>
            </a:endParaRPr>
          </a:p>
          <a:p>
            <a:pPr indent="-393700" lvl="0" marL="457200" rtl="0" algn="l">
              <a:lnSpc>
                <a:spcPct val="90000"/>
              </a:lnSpc>
              <a:spcBef>
                <a:spcPts val="0"/>
              </a:spcBef>
              <a:spcAft>
                <a:spcPts val="0"/>
              </a:spcAft>
              <a:buClr>
                <a:srgbClr val="33440C"/>
              </a:buClr>
              <a:buSzPts val="2600"/>
              <a:buFont typeface="Raleway"/>
              <a:buAutoNum type="arabicPeriod"/>
            </a:pPr>
            <a:r>
              <a:rPr b="1" lang="en-US" sz="2000">
                <a:solidFill>
                  <a:srgbClr val="33440C"/>
                </a:solidFill>
                <a:latin typeface="Raleway"/>
                <a:ea typeface="Raleway"/>
                <a:cs typeface="Raleway"/>
                <a:sym typeface="Raleway"/>
              </a:rPr>
              <a:t>Evaluación, control y seguimiento al deterioro de la calidad ambiental</a:t>
            </a:r>
            <a:endParaRPr b="1" sz="2000">
              <a:solidFill>
                <a:srgbClr val="33440C"/>
              </a:solidFill>
              <a:latin typeface="Raleway"/>
              <a:ea typeface="Raleway"/>
              <a:cs typeface="Raleway"/>
              <a:sym typeface="Raleway"/>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g395b1e99419_1_40"/>
          <p:cNvSpPr txBox="1"/>
          <p:nvPr/>
        </p:nvSpPr>
        <p:spPr>
          <a:xfrm>
            <a:off x="4010933" y="21521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897" name="Google Shape;897;g395b1e99419_1_40"/>
          <p:cNvSpPr txBox="1"/>
          <p:nvPr/>
        </p:nvSpPr>
        <p:spPr>
          <a:xfrm>
            <a:off x="5903083" y="21521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898" name="Google Shape;898;g395b1e99419_1_40"/>
          <p:cNvSpPr txBox="1"/>
          <p:nvPr/>
        </p:nvSpPr>
        <p:spPr>
          <a:xfrm>
            <a:off x="7819015" y="21521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899" name="Google Shape;899;g395b1e99419_1_40"/>
          <p:cNvSpPr txBox="1"/>
          <p:nvPr/>
        </p:nvSpPr>
        <p:spPr>
          <a:xfrm>
            <a:off x="8796765" y="21521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900" name="Google Shape;900;g395b1e99419_1_40"/>
          <p:cNvSpPr txBox="1"/>
          <p:nvPr/>
        </p:nvSpPr>
        <p:spPr>
          <a:xfrm>
            <a:off x="9774515" y="2152185"/>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901" name="Google Shape;901;g395b1e99419_1_40"/>
          <p:cNvSpPr txBox="1"/>
          <p:nvPr/>
        </p:nvSpPr>
        <p:spPr>
          <a:xfrm>
            <a:off x="4967058" y="215218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902" name="Google Shape;902;g395b1e99419_1_40"/>
          <p:cNvSpPr txBox="1"/>
          <p:nvPr/>
        </p:nvSpPr>
        <p:spPr>
          <a:xfrm>
            <a:off x="6872058" y="215218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903" name="Google Shape;903;g395b1e99419_1_40"/>
          <p:cNvSpPr txBox="1"/>
          <p:nvPr/>
        </p:nvSpPr>
        <p:spPr>
          <a:xfrm>
            <a:off x="11168658" y="2152183"/>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904" name="Google Shape;904;g395b1e99419_1_40"/>
          <p:cNvSpPr txBox="1"/>
          <p:nvPr/>
        </p:nvSpPr>
        <p:spPr>
          <a:xfrm>
            <a:off x="505527" y="2169147"/>
            <a:ext cx="34188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905" name="Google Shape;905;g395b1e99419_1_40"/>
          <p:cNvSpPr txBox="1"/>
          <p:nvPr/>
        </p:nvSpPr>
        <p:spPr>
          <a:xfrm>
            <a:off x="924327" y="2571674"/>
            <a:ext cx="3000000" cy="738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1.1.3 </a:t>
            </a:r>
            <a:r>
              <a:rPr lang="en-US" sz="1200">
                <a:solidFill>
                  <a:srgbClr val="3B4E1F"/>
                </a:solidFill>
                <a:latin typeface="Candara"/>
                <a:ea typeface="Candara"/>
                <a:cs typeface="Candara"/>
                <a:sym typeface="Candara"/>
              </a:rPr>
              <a:t>Número</a:t>
            </a:r>
            <a:r>
              <a:rPr lang="en-US" sz="1200">
                <a:solidFill>
                  <a:srgbClr val="3B4E1F"/>
                </a:solidFill>
                <a:latin typeface="Candara"/>
                <a:ea typeface="Candara"/>
                <a:cs typeface="Candara"/>
                <a:sym typeface="Candara"/>
              </a:rPr>
              <a:t> de proyectos de construcción sostenible en etapa diseño con ahorro de energía del 15% (mensual)</a:t>
            </a:r>
            <a:endParaRPr/>
          </a:p>
        </p:txBody>
      </p:sp>
      <p:sp>
        <p:nvSpPr>
          <p:cNvPr id="906" name="Google Shape;906;g395b1e99419_1_40"/>
          <p:cNvSpPr txBox="1"/>
          <p:nvPr/>
        </p:nvSpPr>
        <p:spPr>
          <a:xfrm>
            <a:off x="4047394" y="279542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07" name="Google Shape;907;g395b1e99419_1_40"/>
          <p:cNvSpPr txBox="1"/>
          <p:nvPr/>
        </p:nvSpPr>
        <p:spPr>
          <a:xfrm>
            <a:off x="5866594" y="279542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08" name="Google Shape;908;g395b1e99419_1_40"/>
          <p:cNvSpPr txBox="1"/>
          <p:nvPr/>
        </p:nvSpPr>
        <p:spPr>
          <a:xfrm>
            <a:off x="7805364" y="2795421"/>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909" name="Google Shape;909;g395b1e99419_1_40"/>
          <p:cNvSpPr txBox="1"/>
          <p:nvPr/>
        </p:nvSpPr>
        <p:spPr>
          <a:xfrm>
            <a:off x="8783114" y="2795421"/>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910" name="Google Shape;910;g395b1e99419_1_40"/>
          <p:cNvSpPr txBox="1"/>
          <p:nvPr/>
        </p:nvSpPr>
        <p:spPr>
          <a:xfrm>
            <a:off x="9760864" y="2795421"/>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125</a:t>
            </a:r>
            <a:endParaRPr sz="1600">
              <a:solidFill>
                <a:srgbClr val="3B4E1F"/>
              </a:solidFill>
              <a:latin typeface="Candara"/>
              <a:ea typeface="Candara"/>
              <a:cs typeface="Candara"/>
              <a:sym typeface="Candara"/>
            </a:endParaRPr>
          </a:p>
        </p:txBody>
      </p:sp>
      <p:sp>
        <p:nvSpPr>
          <p:cNvPr id="911" name="Google Shape;911;g395b1e99419_1_40"/>
          <p:cNvSpPr txBox="1"/>
          <p:nvPr/>
        </p:nvSpPr>
        <p:spPr>
          <a:xfrm>
            <a:off x="4949851" y="279542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a:t>
            </a:r>
            <a:endParaRPr sz="1600">
              <a:solidFill>
                <a:srgbClr val="3B4E1F"/>
              </a:solidFill>
              <a:latin typeface="Candara"/>
              <a:ea typeface="Candara"/>
              <a:cs typeface="Candara"/>
              <a:sym typeface="Candara"/>
            </a:endParaRPr>
          </a:p>
        </p:txBody>
      </p:sp>
      <p:sp>
        <p:nvSpPr>
          <p:cNvPr id="912" name="Google Shape;912;g395b1e99419_1_40"/>
          <p:cNvSpPr txBox="1"/>
          <p:nvPr/>
        </p:nvSpPr>
        <p:spPr>
          <a:xfrm>
            <a:off x="6858407" y="279542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913" name="Google Shape;913;g395b1e99419_1_40"/>
          <p:cNvSpPr txBox="1"/>
          <p:nvPr/>
        </p:nvSpPr>
        <p:spPr>
          <a:xfrm>
            <a:off x="11155007" y="279542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45</a:t>
            </a:r>
            <a:endParaRPr sz="1600">
              <a:solidFill>
                <a:srgbClr val="3B4E1F"/>
              </a:solidFill>
              <a:latin typeface="Candara"/>
              <a:ea typeface="Candara"/>
              <a:cs typeface="Candara"/>
              <a:sym typeface="Candara"/>
            </a:endParaRPr>
          </a:p>
        </p:txBody>
      </p:sp>
      <p:sp>
        <p:nvSpPr>
          <p:cNvPr id="914" name="Google Shape;914;g395b1e99419_1_40"/>
          <p:cNvSpPr txBox="1"/>
          <p:nvPr/>
        </p:nvSpPr>
        <p:spPr>
          <a:xfrm>
            <a:off x="924327" y="5752871"/>
            <a:ext cx="3000000" cy="6927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None/>
            </a:pPr>
            <a:r>
              <a:rPr lang="en-US" sz="1100">
                <a:solidFill>
                  <a:srgbClr val="3B4E1F"/>
                </a:solidFill>
                <a:latin typeface="Candara"/>
                <a:ea typeface="Candara"/>
                <a:cs typeface="Candara"/>
                <a:sym typeface="Candara"/>
              </a:rPr>
              <a:t>1.1.5 Porcentaje del peso total de residuos de construcción y demolición aprovechados (mensual)</a:t>
            </a:r>
            <a:endParaRPr sz="1300"/>
          </a:p>
        </p:txBody>
      </p:sp>
      <p:sp>
        <p:nvSpPr>
          <p:cNvPr id="915" name="Google Shape;915;g395b1e99419_1_40"/>
          <p:cNvSpPr txBox="1"/>
          <p:nvPr/>
        </p:nvSpPr>
        <p:spPr>
          <a:xfrm>
            <a:off x="4071228" y="584636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16" name="Google Shape;916;g395b1e99419_1_40"/>
          <p:cNvSpPr txBox="1"/>
          <p:nvPr/>
        </p:nvSpPr>
        <p:spPr>
          <a:xfrm>
            <a:off x="5890428" y="584636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17" name="Google Shape;917;g395b1e99419_1_40"/>
          <p:cNvSpPr txBox="1"/>
          <p:nvPr/>
        </p:nvSpPr>
        <p:spPr>
          <a:xfrm>
            <a:off x="7829198" y="5846361"/>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50</a:t>
            </a:r>
            <a:endParaRPr sz="1600">
              <a:solidFill>
                <a:srgbClr val="3B4E1F"/>
              </a:solidFill>
              <a:latin typeface="Candara"/>
              <a:ea typeface="Candara"/>
              <a:cs typeface="Candara"/>
              <a:sym typeface="Candara"/>
            </a:endParaRPr>
          </a:p>
        </p:txBody>
      </p:sp>
      <p:sp>
        <p:nvSpPr>
          <p:cNvPr id="918" name="Google Shape;918;g395b1e99419_1_40"/>
          <p:cNvSpPr txBox="1"/>
          <p:nvPr/>
        </p:nvSpPr>
        <p:spPr>
          <a:xfrm>
            <a:off x="8806948" y="5846361"/>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55</a:t>
            </a:r>
            <a:endParaRPr sz="1600">
              <a:solidFill>
                <a:srgbClr val="3B4E1F"/>
              </a:solidFill>
              <a:latin typeface="Candara"/>
              <a:ea typeface="Candara"/>
              <a:cs typeface="Candara"/>
              <a:sym typeface="Candara"/>
            </a:endParaRPr>
          </a:p>
        </p:txBody>
      </p:sp>
      <p:sp>
        <p:nvSpPr>
          <p:cNvPr id="919" name="Google Shape;919;g395b1e99419_1_40"/>
          <p:cNvSpPr txBox="1"/>
          <p:nvPr/>
        </p:nvSpPr>
        <p:spPr>
          <a:xfrm>
            <a:off x="9784698" y="5846361"/>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175</a:t>
            </a:r>
            <a:endParaRPr sz="1600">
              <a:solidFill>
                <a:srgbClr val="3B4E1F"/>
              </a:solidFill>
              <a:latin typeface="Candara"/>
              <a:ea typeface="Candara"/>
              <a:cs typeface="Candara"/>
              <a:sym typeface="Candara"/>
            </a:endParaRPr>
          </a:p>
        </p:txBody>
      </p:sp>
      <p:sp>
        <p:nvSpPr>
          <p:cNvPr id="920" name="Google Shape;920;g395b1e99419_1_40"/>
          <p:cNvSpPr txBox="1"/>
          <p:nvPr/>
        </p:nvSpPr>
        <p:spPr>
          <a:xfrm>
            <a:off x="4973684" y="584636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30</a:t>
            </a:r>
            <a:endParaRPr sz="1600">
              <a:solidFill>
                <a:srgbClr val="3B4E1F"/>
              </a:solidFill>
              <a:latin typeface="Candara"/>
              <a:ea typeface="Candara"/>
              <a:cs typeface="Candara"/>
              <a:sym typeface="Candara"/>
            </a:endParaRPr>
          </a:p>
        </p:txBody>
      </p:sp>
      <p:sp>
        <p:nvSpPr>
          <p:cNvPr id="921" name="Google Shape;921;g395b1e99419_1_40"/>
          <p:cNvSpPr txBox="1"/>
          <p:nvPr/>
        </p:nvSpPr>
        <p:spPr>
          <a:xfrm>
            <a:off x="6882241" y="584636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922" name="Google Shape;922;g395b1e99419_1_40"/>
          <p:cNvSpPr txBox="1"/>
          <p:nvPr/>
        </p:nvSpPr>
        <p:spPr>
          <a:xfrm>
            <a:off x="11178841" y="584636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70</a:t>
            </a:r>
            <a:endParaRPr sz="1600">
              <a:solidFill>
                <a:srgbClr val="3B4E1F"/>
              </a:solidFill>
              <a:latin typeface="Candara"/>
              <a:ea typeface="Candara"/>
              <a:cs typeface="Candara"/>
              <a:sym typeface="Candara"/>
            </a:endParaRPr>
          </a:p>
        </p:txBody>
      </p:sp>
      <p:sp>
        <p:nvSpPr>
          <p:cNvPr id="923" name="Google Shape;923;g395b1e99419_1_40"/>
          <p:cNvSpPr txBox="1"/>
          <p:nvPr/>
        </p:nvSpPr>
        <p:spPr>
          <a:xfrm>
            <a:off x="952225" y="3356431"/>
            <a:ext cx="3000000" cy="738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1.2.2 </a:t>
            </a:r>
            <a:r>
              <a:rPr lang="en-US" sz="1200">
                <a:solidFill>
                  <a:srgbClr val="3B4E1F"/>
                </a:solidFill>
                <a:latin typeface="Candara"/>
                <a:ea typeface="Candara"/>
                <a:cs typeface="Candara"/>
                <a:sym typeface="Candara"/>
              </a:rPr>
              <a:t>KWh ahorrados en la etapa de implementación en proyectos de producción sostenible (Anual)</a:t>
            </a:r>
            <a:endParaRPr/>
          </a:p>
        </p:txBody>
      </p:sp>
      <p:sp>
        <p:nvSpPr>
          <p:cNvPr id="924" name="Google Shape;924;g395b1e99419_1_40"/>
          <p:cNvSpPr txBox="1"/>
          <p:nvPr/>
        </p:nvSpPr>
        <p:spPr>
          <a:xfrm>
            <a:off x="4025180" y="351033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25" name="Google Shape;925;g395b1e99419_1_40"/>
          <p:cNvSpPr txBox="1"/>
          <p:nvPr/>
        </p:nvSpPr>
        <p:spPr>
          <a:xfrm>
            <a:off x="5844380" y="351033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26" name="Google Shape;926;g395b1e99419_1_40"/>
          <p:cNvSpPr txBox="1"/>
          <p:nvPr/>
        </p:nvSpPr>
        <p:spPr>
          <a:xfrm>
            <a:off x="7833262" y="3510339"/>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20.699</a:t>
            </a:r>
            <a:endParaRPr sz="1600">
              <a:solidFill>
                <a:srgbClr val="3B4E1F"/>
              </a:solidFill>
              <a:latin typeface="Candara"/>
              <a:ea typeface="Candara"/>
              <a:cs typeface="Candara"/>
              <a:sym typeface="Candara"/>
            </a:endParaRPr>
          </a:p>
        </p:txBody>
      </p:sp>
      <p:sp>
        <p:nvSpPr>
          <p:cNvPr id="927" name="Google Shape;927;g395b1e99419_1_40"/>
          <p:cNvSpPr txBox="1"/>
          <p:nvPr/>
        </p:nvSpPr>
        <p:spPr>
          <a:xfrm>
            <a:off x="8811012" y="3510339"/>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20.699</a:t>
            </a:r>
            <a:endParaRPr sz="1600">
              <a:solidFill>
                <a:srgbClr val="3B4E1F"/>
              </a:solidFill>
              <a:latin typeface="Candara"/>
              <a:ea typeface="Candara"/>
              <a:cs typeface="Candara"/>
              <a:sym typeface="Candara"/>
            </a:endParaRPr>
          </a:p>
        </p:txBody>
      </p:sp>
      <p:sp>
        <p:nvSpPr>
          <p:cNvPr id="928" name="Google Shape;928;g395b1e99419_1_40"/>
          <p:cNvSpPr txBox="1"/>
          <p:nvPr/>
        </p:nvSpPr>
        <p:spPr>
          <a:xfrm>
            <a:off x="9788762" y="351033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74.722</a:t>
            </a:r>
            <a:endParaRPr sz="1600">
              <a:solidFill>
                <a:srgbClr val="3B4E1F"/>
              </a:solidFill>
              <a:latin typeface="Candara"/>
              <a:ea typeface="Candara"/>
              <a:cs typeface="Candara"/>
              <a:sym typeface="Candara"/>
            </a:endParaRPr>
          </a:p>
        </p:txBody>
      </p:sp>
      <p:sp>
        <p:nvSpPr>
          <p:cNvPr id="929" name="Google Shape;929;g395b1e99419_1_40"/>
          <p:cNvSpPr txBox="1"/>
          <p:nvPr/>
        </p:nvSpPr>
        <p:spPr>
          <a:xfrm>
            <a:off x="4977749" y="351033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a:t>
            </a:r>
            <a:r>
              <a:rPr b="1" lang="en-US" sz="1600">
                <a:solidFill>
                  <a:srgbClr val="3B4E1F"/>
                </a:solidFill>
                <a:latin typeface="Candara"/>
                <a:ea typeface="Candara"/>
                <a:cs typeface="Candara"/>
                <a:sym typeface="Candara"/>
              </a:rPr>
              <a:t>625</a:t>
            </a:r>
            <a:endParaRPr sz="1600">
              <a:solidFill>
                <a:srgbClr val="3B4E1F"/>
              </a:solidFill>
              <a:latin typeface="Candara"/>
              <a:ea typeface="Candara"/>
              <a:cs typeface="Candara"/>
              <a:sym typeface="Candara"/>
            </a:endParaRPr>
          </a:p>
        </p:txBody>
      </p:sp>
      <p:sp>
        <p:nvSpPr>
          <p:cNvPr id="930" name="Google Shape;930;g395b1e99419_1_40"/>
          <p:cNvSpPr txBox="1"/>
          <p:nvPr/>
        </p:nvSpPr>
        <p:spPr>
          <a:xfrm>
            <a:off x="6886305" y="351033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20.699</a:t>
            </a:r>
            <a:endParaRPr sz="1600">
              <a:solidFill>
                <a:srgbClr val="3B4E1F"/>
              </a:solidFill>
              <a:latin typeface="Candara"/>
              <a:ea typeface="Candara"/>
              <a:cs typeface="Candara"/>
              <a:sym typeface="Candara"/>
            </a:endParaRPr>
          </a:p>
        </p:txBody>
      </p:sp>
      <p:sp>
        <p:nvSpPr>
          <p:cNvPr id="931" name="Google Shape;931;g395b1e99419_1_40"/>
          <p:cNvSpPr txBox="1"/>
          <p:nvPr/>
        </p:nvSpPr>
        <p:spPr>
          <a:xfrm>
            <a:off x="11182905" y="351033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33.324</a:t>
            </a:r>
            <a:endParaRPr sz="1600">
              <a:solidFill>
                <a:srgbClr val="3B4E1F"/>
              </a:solidFill>
              <a:latin typeface="Candara"/>
              <a:ea typeface="Candara"/>
              <a:cs typeface="Candara"/>
              <a:sym typeface="Candara"/>
            </a:endParaRPr>
          </a:p>
        </p:txBody>
      </p:sp>
      <p:sp>
        <p:nvSpPr>
          <p:cNvPr id="932" name="Google Shape;932;g395b1e99419_1_40"/>
          <p:cNvSpPr txBox="1"/>
          <p:nvPr/>
        </p:nvSpPr>
        <p:spPr>
          <a:xfrm>
            <a:off x="924322" y="4854934"/>
            <a:ext cx="3000000" cy="923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1.2.3 </a:t>
            </a:r>
            <a:r>
              <a:rPr lang="en-US" sz="1200">
                <a:solidFill>
                  <a:srgbClr val="3B4E1F"/>
                </a:solidFill>
                <a:latin typeface="Candara"/>
                <a:ea typeface="Candara"/>
                <a:cs typeface="Candara"/>
                <a:sym typeface="Candara"/>
              </a:rPr>
              <a:t>Kg de materiales ahorrados (materias primas y residuos aprovechables) en la etapa de implementación de proyectos de producción sostenible (Anual)</a:t>
            </a:r>
            <a:endParaRPr/>
          </a:p>
        </p:txBody>
      </p:sp>
      <p:sp>
        <p:nvSpPr>
          <p:cNvPr id="933" name="Google Shape;933;g395b1e99419_1_40"/>
          <p:cNvSpPr txBox="1"/>
          <p:nvPr/>
        </p:nvSpPr>
        <p:spPr>
          <a:xfrm>
            <a:off x="4075293" y="5213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34" name="Google Shape;934;g395b1e99419_1_40"/>
          <p:cNvSpPr txBox="1"/>
          <p:nvPr/>
        </p:nvSpPr>
        <p:spPr>
          <a:xfrm>
            <a:off x="5894493" y="52131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35" name="Google Shape;935;g395b1e99419_1_40"/>
          <p:cNvSpPr txBox="1"/>
          <p:nvPr/>
        </p:nvSpPr>
        <p:spPr>
          <a:xfrm>
            <a:off x="7833262" y="5213151"/>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158.857</a:t>
            </a:r>
            <a:endParaRPr sz="1600">
              <a:solidFill>
                <a:srgbClr val="3B4E1F"/>
              </a:solidFill>
              <a:latin typeface="Candara"/>
              <a:ea typeface="Candara"/>
              <a:cs typeface="Candara"/>
              <a:sym typeface="Candara"/>
            </a:endParaRPr>
          </a:p>
        </p:txBody>
      </p:sp>
      <p:sp>
        <p:nvSpPr>
          <p:cNvPr id="936" name="Google Shape;936;g395b1e99419_1_40"/>
          <p:cNvSpPr txBox="1"/>
          <p:nvPr/>
        </p:nvSpPr>
        <p:spPr>
          <a:xfrm>
            <a:off x="8811012" y="5213151"/>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158.857</a:t>
            </a:r>
            <a:endParaRPr sz="1600">
              <a:solidFill>
                <a:srgbClr val="3B4E1F"/>
              </a:solidFill>
              <a:latin typeface="Candara"/>
              <a:ea typeface="Candara"/>
              <a:cs typeface="Candara"/>
              <a:sym typeface="Candara"/>
            </a:endParaRPr>
          </a:p>
        </p:txBody>
      </p:sp>
      <p:sp>
        <p:nvSpPr>
          <p:cNvPr id="937" name="Google Shape;937;g395b1e99419_1_40"/>
          <p:cNvSpPr txBox="1"/>
          <p:nvPr/>
        </p:nvSpPr>
        <p:spPr>
          <a:xfrm>
            <a:off x="9788762" y="5213151"/>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484.756</a:t>
            </a:r>
            <a:endParaRPr sz="1600">
              <a:solidFill>
                <a:srgbClr val="3B4E1F"/>
              </a:solidFill>
              <a:latin typeface="Candara"/>
              <a:ea typeface="Candara"/>
              <a:cs typeface="Candara"/>
              <a:sym typeface="Candara"/>
            </a:endParaRPr>
          </a:p>
        </p:txBody>
      </p:sp>
      <p:sp>
        <p:nvSpPr>
          <p:cNvPr id="938" name="Google Shape;938;g395b1e99419_1_40"/>
          <p:cNvSpPr txBox="1"/>
          <p:nvPr/>
        </p:nvSpPr>
        <p:spPr>
          <a:xfrm>
            <a:off x="4977749" y="52131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a:t>
            </a:r>
            <a:r>
              <a:rPr b="1" lang="en-US" sz="1600">
                <a:solidFill>
                  <a:srgbClr val="3B4E1F"/>
                </a:solidFill>
                <a:latin typeface="Candara"/>
                <a:ea typeface="Candara"/>
                <a:cs typeface="Candara"/>
                <a:sym typeface="Candara"/>
              </a:rPr>
              <a:t>185</a:t>
            </a:r>
            <a:endParaRPr sz="1600">
              <a:solidFill>
                <a:srgbClr val="3B4E1F"/>
              </a:solidFill>
              <a:latin typeface="Candara"/>
              <a:ea typeface="Candara"/>
              <a:cs typeface="Candara"/>
              <a:sym typeface="Candara"/>
            </a:endParaRPr>
          </a:p>
        </p:txBody>
      </p:sp>
      <p:sp>
        <p:nvSpPr>
          <p:cNvPr id="939" name="Google Shape;939;g395b1e99419_1_40"/>
          <p:cNvSpPr txBox="1"/>
          <p:nvPr/>
        </p:nvSpPr>
        <p:spPr>
          <a:xfrm>
            <a:off x="6886305" y="5213151"/>
            <a:ext cx="876600" cy="431100"/>
          </a:xfrm>
          <a:prstGeom prst="rect">
            <a:avLst/>
          </a:prstGeom>
          <a:solidFill>
            <a:srgbClr val="F3F3F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158.857</a:t>
            </a:r>
            <a:endParaRPr sz="1600">
              <a:solidFill>
                <a:srgbClr val="3B4E1F"/>
              </a:solidFill>
              <a:latin typeface="Candara"/>
              <a:ea typeface="Candara"/>
              <a:cs typeface="Candara"/>
              <a:sym typeface="Candara"/>
            </a:endParaRPr>
          </a:p>
        </p:txBody>
      </p:sp>
      <p:sp>
        <p:nvSpPr>
          <p:cNvPr id="940" name="Google Shape;940;g395b1e99419_1_40"/>
          <p:cNvSpPr txBox="1"/>
          <p:nvPr/>
        </p:nvSpPr>
        <p:spPr>
          <a:xfrm>
            <a:off x="11182905" y="5213151"/>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167.042</a:t>
            </a:r>
            <a:endParaRPr b="1" sz="1600">
              <a:solidFill>
                <a:srgbClr val="3B4E1F"/>
              </a:solidFill>
              <a:latin typeface="Candara"/>
              <a:ea typeface="Candara"/>
              <a:cs typeface="Candara"/>
              <a:sym typeface="Candara"/>
            </a:endParaRPr>
          </a:p>
        </p:txBody>
      </p:sp>
      <p:sp>
        <p:nvSpPr>
          <p:cNvPr id="941" name="Google Shape;941;g395b1e99419_1_40"/>
          <p:cNvSpPr txBox="1"/>
          <p:nvPr/>
        </p:nvSpPr>
        <p:spPr>
          <a:xfrm>
            <a:off x="952227" y="4071002"/>
            <a:ext cx="30000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None/>
            </a:pPr>
            <a:r>
              <a:rPr lang="en-US" sz="1200">
                <a:solidFill>
                  <a:srgbClr val="3B4E1F"/>
                </a:solidFill>
                <a:latin typeface="Candara"/>
                <a:ea typeface="Candara"/>
                <a:cs typeface="Candara"/>
                <a:sym typeface="Candara"/>
              </a:rPr>
              <a:t>1.1.4 </a:t>
            </a:r>
            <a:r>
              <a:rPr lang="en-US" sz="1200">
                <a:solidFill>
                  <a:srgbClr val="3B4E1F"/>
                </a:solidFill>
                <a:latin typeface="Candara"/>
                <a:ea typeface="Candara"/>
                <a:cs typeface="Candara"/>
                <a:sym typeface="Candara"/>
              </a:rPr>
              <a:t>KWh ahorrados en la etapa de implementación en proyectos de construcción sostenible (Anual)</a:t>
            </a:r>
            <a:endParaRPr/>
          </a:p>
        </p:txBody>
      </p:sp>
      <p:sp>
        <p:nvSpPr>
          <p:cNvPr id="942" name="Google Shape;942;g395b1e99419_1_40"/>
          <p:cNvSpPr txBox="1"/>
          <p:nvPr/>
        </p:nvSpPr>
        <p:spPr>
          <a:xfrm>
            <a:off x="4092405" y="416829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43" name="Google Shape;943;g395b1e99419_1_40"/>
          <p:cNvSpPr txBox="1"/>
          <p:nvPr/>
        </p:nvSpPr>
        <p:spPr>
          <a:xfrm>
            <a:off x="5911605" y="416829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44" name="Google Shape;944;g395b1e99419_1_40"/>
          <p:cNvSpPr txBox="1"/>
          <p:nvPr/>
        </p:nvSpPr>
        <p:spPr>
          <a:xfrm>
            <a:off x="7850374" y="4168292"/>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404.319</a:t>
            </a:r>
            <a:endParaRPr sz="1600">
              <a:solidFill>
                <a:srgbClr val="3B4E1F"/>
              </a:solidFill>
              <a:latin typeface="Candara"/>
              <a:ea typeface="Candara"/>
              <a:cs typeface="Candara"/>
              <a:sym typeface="Candara"/>
            </a:endParaRPr>
          </a:p>
        </p:txBody>
      </p:sp>
      <p:sp>
        <p:nvSpPr>
          <p:cNvPr id="945" name="Google Shape;945;g395b1e99419_1_40"/>
          <p:cNvSpPr txBox="1"/>
          <p:nvPr/>
        </p:nvSpPr>
        <p:spPr>
          <a:xfrm>
            <a:off x="8828124" y="4168292"/>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5</a:t>
            </a:r>
            <a:r>
              <a:rPr lang="en-US" sz="1600">
                <a:solidFill>
                  <a:srgbClr val="3B4E1F"/>
                </a:solidFill>
                <a:latin typeface="Candara"/>
                <a:ea typeface="Candara"/>
                <a:cs typeface="Candara"/>
                <a:sym typeface="Candara"/>
              </a:rPr>
              <a:t>75.358</a:t>
            </a:r>
            <a:endParaRPr sz="1600">
              <a:solidFill>
                <a:srgbClr val="3B4E1F"/>
              </a:solidFill>
              <a:latin typeface="Candara"/>
              <a:ea typeface="Candara"/>
              <a:cs typeface="Candara"/>
              <a:sym typeface="Candara"/>
            </a:endParaRPr>
          </a:p>
        </p:txBody>
      </p:sp>
      <p:sp>
        <p:nvSpPr>
          <p:cNvPr id="946" name="Google Shape;946;g395b1e99419_1_40"/>
          <p:cNvSpPr txBox="1"/>
          <p:nvPr/>
        </p:nvSpPr>
        <p:spPr>
          <a:xfrm>
            <a:off x="9805874" y="4168292"/>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1.329.597</a:t>
            </a:r>
            <a:endParaRPr sz="1600">
              <a:solidFill>
                <a:srgbClr val="3B4E1F"/>
              </a:solidFill>
              <a:latin typeface="Candara"/>
              <a:ea typeface="Candara"/>
              <a:cs typeface="Candara"/>
              <a:sym typeface="Candara"/>
            </a:endParaRPr>
          </a:p>
        </p:txBody>
      </p:sp>
      <p:sp>
        <p:nvSpPr>
          <p:cNvPr id="947" name="Google Shape;947;g395b1e99419_1_40"/>
          <p:cNvSpPr txBox="1"/>
          <p:nvPr/>
        </p:nvSpPr>
        <p:spPr>
          <a:xfrm>
            <a:off x="4994861" y="416829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116.640</a:t>
            </a:r>
            <a:endParaRPr sz="1600">
              <a:solidFill>
                <a:srgbClr val="3B4E1F"/>
              </a:solidFill>
              <a:latin typeface="Candara"/>
              <a:ea typeface="Candara"/>
              <a:cs typeface="Candara"/>
              <a:sym typeface="Candara"/>
            </a:endParaRPr>
          </a:p>
        </p:txBody>
      </p:sp>
      <p:sp>
        <p:nvSpPr>
          <p:cNvPr id="948" name="Google Shape;948;g395b1e99419_1_40"/>
          <p:cNvSpPr txBox="1"/>
          <p:nvPr/>
        </p:nvSpPr>
        <p:spPr>
          <a:xfrm>
            <a:off x="6903417" y="416829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233.280</a:t>
            </a:r>
            <a:endParaRPr sz="1600">
              <a:solidFill>
                <a:srgbClr val="3B4E1F"/>
              </a:solidFill>
              <a:latin typeface="Candara"/>
              <a:ea typeface="Candara"/>
              <a:cs typeface="Candara"/>
              <a:sym typeface="Candara"/>
            </a:endParaRPr>
          </a:p>
        </p:txBody>
      </p:sp>
      <p:sp>
        <p:nvSpPr>
          <p:cNvPr id="949" name="Google Shape;949;g395b1e99419_1_40"/>
          <p:cNvSpPr txBox="1"/>
          <p:nvPr/>
        </p:nvSpPr>
        <p:spPr>
          <a:xfrm>
            <a:off x="11200017" y="416829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349.920</a:t>
            </a:r>
            <a:endParaRPr sz="1600">
              <a:solidFill>
                <a:srgbClr val="3B4E1F"/>
              </a:solidFill>
              <a:latin typeface="Candara"/>
              <a:ea typeface="Candara"/>
              <a:cs typeface="Candara"/>
              <a:sym typeface="Candara"/>
            </a:endParaRPr>
          </a:p>
        </p:txBody>
      </p:sp>
      <p:sp>
        <p:nvSpPr>
          <p:cNvPr id="950" name="Google Shape;950;g395b1e99419_1_40"/>
          <p:cNvSpPr/>
          <p:nvPr/>
        </p:nvSpPr>
        <p:spPr>
          <a:xfrm rot="-5400000">
            <a:off x="-300975" y="3395077"/>
            <a:ext cx="2114700" cy="518100"/>
          </a:xfrm>
          <a:prstGeom prst="rect">
            <a:avLst/>
          </a:prstGeom>
          <a:solidFill>
            <a:schemeClr val="lt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US" sz="1200">
                <a:solidFill>
                  <a:srgbClr val="3B4E1F"/>
                </a:solidFill>
                <a:latin typeface="Candara"/>
                <a:ea typeface="Candara"/>
                <a:cs typeface="Candara"/>
                <a:sym typeface="Candara"/>
              </a:rPr>
              <a:t>Desagregado ahorro de energ</a:t>
            </a:r>
            <a:r>
              <a:rPr lang="en-US" sz="1200">
                <a:solidFill>
                  <a:srgbClr val="3B4E1F"/>
                </a:solidFill>
                <a:latin typeface="Candara"/>
                <a:ea typeface="Candara"/>
                <a:cs typeface="Candara"/>
                <a:sym typeface="Candara"/>
              </a:rPr>
              <a:t>ía</a:t>
            </a:r>
            <a:endParaRPr sz="1200">
              <a:solidFill>
                <a:srgbClr val="3B4E1F"/>
              </a:solidFill>
              <a:latin typeface="Candara"/>
              <a:ea typeface="Candara"/>
              <a:cs typeface="Candara"/>
              <a:sym typeface="Candara"/>
            </a:endParaRPr>
          </a:p>
        </p:txBody>
      </p:sp>
      <p:sp>
        <p:nvSpPr>
          <p:cNvPr id="951" name="Google Shape;951;g395b1e99419_1_40"/>
          <p:cNvSpPr/>
          <p:nvPr/>
        </p:nvSpPr>
        <p:spPr>
          <a:xfrm rot="-5400000">
            <a:off x="6350" y="5379475"/>
            <a:ext cx="1547700" cy="518100"/>
          </a:xfrm>
          <a:prstGeom prst="rect">
            <a:avLst/>
          </a:prstGeom>
          <a:solidFill>
            <a:schemeClr val="lt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US" sz="1200">
                <a:solidFill>
                  <a:srgbClr val="3B4E1F"/>
                </a:solidFill>
                <a:latin typeface="Candara"/>
                <a:ea typeface="Candara"/>
                <a:cs typeface="Candara"/>
                <a:sym typeface="Candara"/>
              </a:rPr>
              <a:t>Desagregado materiales y residuos</a:t>
            </a:r>
            <a:endParaRPr sz="1200">
              <a:solidFill>
                <a:srgbClr val="3B4E1F"/>
              </a:solidFill>
              <a:latin typeface="Candara"/>
              <a:ea typeface="Candara"/>
              <a:cs typeface="Candara"/>
              <a:sym typeface="Candara"/>
            </a:endParaRPr>
          </a:p>
        </p:txBody>
      </p:sp>
      <p:sp>
        <p:nvSpPr>
          <p:cNvPr id="952" name="Google Shape;952;g395b1e99419_1_40"/>
          <p:cNvSpPr txBox="1"/>
          <p:nvPr/>
        </p:nvSpPr>
        <p:spPr>
          <a:xfrm>
            <a:off x="9170900" y="215137"/>
            <a:ext cx="4335000" cy="554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2000"/>
              <a:buFont typeface="Arial"/>
              <a:buNone/>
            </a:pPr>
            <a:r>
              <a:t/>
            </a:r>
            <a:endParaRPr b="1" sz="2000">
              <a:solidFill>
                <a:schemeClr val="dk1"/>
              </a:solidFill>
              <a:latin typeface="Raleway"/>
              <a:ea typeface="Raleway"/>
              <a:cs typeface="Raleway"/>
              <a:sym typeface="Raleway"/>
            </a:endParaRPr>
          </a:p>
        </p:txBody>
      </p:sp>
      <p:sp>
        <p:nvSpPr>
          <p:cNvPr id="953" name="Google Shape;953;g395b1e99419_1_40"/>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000">
                <a:solidFill>
                  <a:schemeClr val="dk1"/>
                </a:solidFill>
                <a:latin typeface="Raleway"/>
                <a:ea typeface="Raleway"/>
                <a:cs typeface="Raleway"/>
                <a:sym typeface="Raleway"/>
              </a:rPr>
              <a:t>Subdirección de Ecourbanismo y Gestión Ambiental Empresarial</a:t>
            </a:r>
            <a:endParaRPr b="0" i="0" sz="706" u="none" cap="none" strike="noStrike">
              <a:solidFill>
                <a:srgbClr val="FFFFFF"/>
              </a:solidFill>
              <a:latin typeface="Arial"/>
              <a:ea typeface="Arial"/>
              <a:cs typeface="Arial"/>
              <a:sym typeface="Arial"/>
            </a:endParaRPr>
          </a:p>
        </p:txBody>
      </p:sp>
      <p:grpSp>
        <p:nvGrpSpPr>
          <p:cNvPr id="954" name="Google Shape;954;g395b1e99419_1_40"/>
          <p:cNvGrpSpPr/>
          <p:nvPr/>
        </p:nvGrpSpPr>
        <p:grpSpPr>
          <a:xfrm>
            <a:off x="8392029" y="215126"/>
            <a:ext cx="486076" cy="497257"/>
            <a:chOff x="10747192" y="578957"/>
            <a:chExt cx="682500" cy="698100"/>
          </a:xfrm>
        </p:grpSpPr>
        <p:sp>
          <p:nvSpPr>
            <p:cNvPr id="955" name="Google Shape;955;g395b1e99419_1_40"/>
            <p:cNvSpPr/>
            <p:nvPr/>
          </p:nvSpPr>
          <p:spPr>
            <a:xfrm>
              <a:off x="10747192" y="578957"/>
              <a:ext cx="682500" cy="698100"/>
            </a:xfrm>
            <a:prstGeom prst="ellipse">
              <a:avLst/>
            </a:prstGeom>
            <a:solidFill>
              <a:srgbClr val="4696E6"/>
            </a:solidFill>
            <a:ln cap="flat" cmpd="sng" w="38800">
              <a:solidFill>
                <a:srgbClr val="FFFFFF"/>
              </a:solidFill>
              <a:prstDash val="solid"/>
              <a:round/>
              <a:headEnd len="sm" w="sm" type="none"/>
              <a:tailEnd len="sm" w="sm" type="none"/>
            </a:ln>
          </p:spPr>
          <p:txBody>
            <a:bodyPr anchorCtr="0" anchor="ctr" bIns="69825" lIns="69825" spcFirstLastPara="1" rIns="69825" wrap="square" tIns="69825">
              <a:noAutofit/>
            </a:bodyPr>
            <a:lstStyle/>
            <a:p>
              <a:pPr indent="0" lvl="0" marL="0" marR="0" rtl="0" algn="ctr">
                <a:lnSpc>
                  <a:spcPct val="100000"/>
                </a:lnSpc>
                <a:spcBef>
                  <a:spcPts val="0"/>
                </a:spcBef>
                <a:spcAft>
                  <a:spcPts val="0"/>
                </a:spcAft>
                <a:buClr>
                  <a:srgbClr val="000000"/>
                </a:buClr>
                <a:buSzPts val="1146"/>
                <a:buFont typeface="Arial"/>
                <a:buNone/>
              </a:pPr>
              <a:r>
                <a:t/>
              </a:r>
              <a:endParaRPr b="0" i="0" sz="1145" u="none" cap="none" strike="noStrike">
                <a:solidFill>
                  <a:srgbClr val="000000"/>
                </a:solidFill>
                <a:latin typeface="Montserrat Medium"/>
                <a:ea typeface="Montserrat Medium"/>
                <a:cs typeface="Montserrat Medium"/>
                <a:sym typeface="Montserrat Medium"/>
              </a:endParaRPr>
            </a:p>
          </p:txBody>
        </p:sp>
        <p:pic>
          <p:nvPicPr>
            <p:cNvPr id="956" name="Google Shape;956;g395b1e99419_1_40"/>
            <p:cNvPicPr preferRelativeResize="0"/>
            <p:nvPr/>
          </p:nvPicPr>
          <p:blipFill rotWithShape="1">
            <a:blip r:embed="rId3">
              <a:alphaModFix/>
            </a:blip>
            <a:srcRect b="0" l="0" r="0" t="0"/>
            <a:stretch/>
          </p:blipFill>
          <p:spPr>
            <a:xfrm>
              <a:off x="10781089" y="591844"/>
              <a:ext cx="614700" cy="614700"/>
            </a:xfrm>
            <a:prstGeom prst="rect">
              <a:avLst/>
            </a:prstGeom>
            <a:noFill/>
            <a:ln>
              <a:noFill/>
            </a:ln>
          </p:spPr>
        </p:pic>
      </p:grpSp>
      <p:sp>
        <p:nvSpPr>
          <p:cNvPr id="957" name="Google Shape;957;g395b1e99419_1_40"/>
          <p:cNvSpPr txBox="1"/>
          <p:nvPr/>
        </p:nvSpPr>
        <p:spPr>
          <a:xfrm>
            <a:off x="5571800" y="209800"/>
            <a:ext cx="2102400" cy="507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b="0" i="0" sz="800" u="none" cap="none" strike="noStrike">
              <a:solidFill>
                <a:schemeClr val="lt1"/>
              </a:solidFill>
              <a:latin typeface="Arial"/>
              <a:ea typeface="Arial"/>
              <a:cs typeface="Arial"/>
              <a:sym typeface="Arial"/>
            </a:endParaRPr>
          </a:p>
        </p:txBody>
      </p:sp>
      <p:sp>
        <p:nvSpPr>
          <p:cNvPr id="958" name="Google Shape;958;g395b1e99419_1_40"/>
          <p:cNvSpPr txBox="1"/>
          <p:nvPr/>
        </p:nvSpPr>
        <p:spPr>
          <a:xfrm>
            <a:off x="337169" y="1254250"/>
            <a:ext cx="117288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Ahorrar en promedio hasta un 25% anual, en el </a:t>
            </a:r>
            <a:r>
              <a:rPr b="1" lang="en-US" sz="1800">
                <a:solidFill>
                  <a:srgbClr val="009200"/>
                </a:solidFill>
                <a:latin typeface="Raleway"/>
                <a:ea typeface="Raleway"/>
                <a:cs typeface="Raleway"/>
                <a:sym typeface="Raleway"/>
                <a:extLst>
                  <a:ext uri="http://customooxmlschemas.google.com/">
                    <go:slidesCustomData xmlns:go="http://customooxmlschemas.google.com/" textRoundtripDataId="5"/>
                  </a:ext>
                </a:extLst>
              </a:rPr>
              <a:t>consumo</a:t>
            </a:r>
            <a:r>
              <a:rPr b="1" lang="en-US" sz="1800">
                <a:solidFill>
                  <a:srgbClr val="009200"/>
                </a:solidFill>
                <a:latin typeface="Raleway"/>
                <a:ea typeface="Raleway"/>
                <a:cs typeface="Raleway"/>
                <a:sym typeface="Raleway"/>
              </a:rPr>
              <a:t> de agua en 525 proyectos en etapa de formulación y/o implementación que incluyen criterios de construcción, producción y consumo sostenible. </a:t>
            </a:r>
            <a:endParaRPr b="1" i="0" sz="1800" u="none" cap="none" strike="noStrike">
              <a:solidFill>
                <a:srgbClr val="000000"/>
              </a:solidFill>
            </a:endParaRPr>
          </a:p>
        </p:txBody>
      </p:sp>
      <p:sp>
        <p:nvSpPr>
          <p:cNvPr id="959" name="Google Shape;959;g395b1e99419_1_40"/>
          <p:cNvSpPr txBox="1"/>
          <p:nvPr/>
        </p:nvSpPr>
        <p:spPr>
          <a:xfrm>
            <a:off x="413369" y="7907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Fortalecer la gestión integral del agua</a:t>
            </a:r>
            <a:endParaRPr b="1" sz="2000">
              <a:solidFill>
                <a:schemeClr val="dk1"/>
              </a:solidFill>
              <a:latin typeface="Raleway"/>
              <a:ea typeface="Raleway"/>
              <a:cs typeface="Raleway"/>
              <a:sym typeface="Raleway"/>
            </a:endParaRPr>
          </a:p>
        </p:txBody>
      </p:sp>
      <p:sp>
        <p:nvSpPr>
          <p:cNvPr id="960" name="Google Shape;960;g395b1e99419_1_40"/>
          <p:cNvSpPr/>
          <p:nvPr/>
        </p:nvSpPr>
        <p:spPr>
          <a:xfrm>
            <a:off x="337164" y="238993"/>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Agua</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4" name="Shape 964"/>
        <p:cNvGrpSpPr/>
        <p:nvPr/>
      </p:nvGrpSpPr>
      <p:grpSpPr>
        <a:xfrm>
          <a:off x="0" y="0"/>
          <a:ext cx="0" cy="0"/>
          <a:chOff x="0" y="0"/>
          <a:chExt cx="0" cy="0"/>
        </a:xfrm>
      </p:grpSpPr>
      <p:sp>
        <p:nvSpPr>
          <p:cNvPr id="965" name="Google Shape;965;g395c10e5739_0_150"/>
          <p:cNvSpPr txBox="1"/>
          <p:nvPr/>
        </p:nvSpPr>
        <p:spPr>
          <a:xfrm>
            <a:off x="4010933" y="21521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966" name="Google Shape;966;g395c10e5739_0_150"/>
          <p:cNvSpPr txBox="1"/>
          <p:nvPr/>
        </p:nvSpPr>
        <p:spPr>
          <a:xfrm>
            <a:off x="5903083" y="21521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967" name="Google Shape;967;g395c10e5739_0_150"/>
          <p:cNvSpPr txBox="1"/>
          <p:nvPr/>
        </p:nvSpPr>
        <p:spPr>
          <a:xfrm>
            <a:off x="7819015" y="21521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968" name="Google Shape;968;g395c10e5739_0_150"/>
          <p:cNvSpPr txBox="1"/>
          <p:nvPr/>
        </p:nvSpPr>
        <p:spPr>
          <a:xfrm>
            <a:off x="8796765" y="21521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969" name="Google Shape;969;g395c10e5739_0_150"/>
          <p:cNvSpPr txBox="1"/>
          <p:nvPr/>
        </p:nvSpPr>
        <p:spPr>
          <a:xfrm>
            <a:off x="9774515" y="2152185"/>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970" name="Google Shape;970;g395c10e5739_0_150"/>
          <p:cNvSpPr txBox="1"/>
          <p:nvPr/>
        </p:nvSpPr>
        <p:spPr>
          <a:xfrm>
            <a:off x="4967058" y="215218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971" name="Google Shape;971;g395c10e5739_0_150"/>
          <p:cNvSpPr txBox="1"/>
          <p:nvPr/>
        </p:nvSpPr>
        <p:spPr>
          <a:xfrm>
            <a:off x="6872058" y="215218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972" name="Google Shape;972;g395c10e5739_0_150"/>
          <p:cNvSpPr txBox="1"/>
          <p:nvPr/>
        </p:nvSpPr>
        <p:spPr>
          <a:xfrm>
            <a:off x="11168658" y="2152183"/>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973" name="Google Shape;973;g395c10e5739_0_150"/>
          <p:cNvSpPr txBox="1"/>
          <p:nvPr/>
        </p:nvSpPr>
        <p:spPr>
          <a:xfrm>
            <a:off x="505527" y="2169147"/>
            <a:ext cx="34188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974" name="Google Shape;974;g395c10e5739_0_150"/>
          <p:cNvSpPr txBox="1"/>
          <p:nvPr/>
        </p:nvSpPr>
        <p:spPr>
          <a:xfrm>
            <a:off x="505527" y="2662218"/>
            <a:ext cx="3418800" cy="692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100">
                <a:solidFill>
                  <a:srgbClr val="3B4E1F"/>
                </a:solidFill>
                <a:latin typeface="Candara"/>
                <a:ea typeface="Candara"/>
                <a:cs typeface="Candara"/>
                <a:sym typeface="Candara"/>
              </a:rPr>
              <a:t>1.2.4 </a:t>
            </a:r>
            <a:r>
              <a:rPr lang="en-US" sz="1100">
                <a:solidFill>
                  <a:srgbClr val="3B4E1F"/>
                </a:solidFill>
                <a:latin typeface="Candara"/>
                <a:ea typeface="Candara"/>
                <a:cs typeface="Candara"/>
                <a:sym typeface="Candara"/>
              </a:rPr>
              <a:t>Número </a:t>
            </a:r>
            <a:r>
              <a:rPr lang="en-US" sz="1100">
                <a:solidFill>
                  <a:srgbClr val="3B4E1F"/>
                </a:solidFill>
                <a:latin typeface="Candara"/>
                <a:ea typeface="Candara"/>
                <a:cs typeface="Candara"/>
                <a:sym typeface="Candara"/>
              </a:rPr>
              <a:t>de Toneladas de Aceite Vegetal Usado (AVU) Gestionado y Aprovechado en Bogotá D.C (Anual)</a:t>
            </a:r>
            <a:endParaRPr b="1" sz="1300"/>
          </a:p>
        </p:txBody>
      </p:sp>
      <p:sp>
        <p:nvSpPr>
          <p:cNvPr id="975" name="Google Shape;975;g395c10e5739_0_150"/>
          <p:cNvSpPr txBox="1"/>
          <p:nvPr/>
        </p:nvSpPr>
        <p:spPr>
          <a:xfrm>
            <a:off x="4003845" y="281611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976" name="Google Shape;976;g395c10e5739_0_150"/>
          <p:cNvSpPr txBox="1"/>
          <p:nvPr/>
        </p:nvSpPr>
        <p:spPr>
          <a:xfrm>
            <a:off x="5880144" y="281611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977" name="Google Shape;977;g395c10e5739_0_150"/>
          <p:cNvSpPr txBox="1"/>
          <p:nvPr/>
        </p:nvSpPr>
        <p:spPr>
          <a:xfrm>
            <a:off x="7811927" y="281611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2.238,27</a:t>
            </a:r>
            <a:endParaRPr b="0" i="0" sz="1400" u="none" cap="none" strike="noStrike">
              <a:solidFill>
                <a:srgbClr val="000000"/>
              </a:solidFill>
              <a:latin typeface="Candara"/>
              <a:ea typeface="Candara"/>
              <a:cs typeface="Candara"/>
              <a:sym typeface="Candara"/>
            </a:endParaRPr>
          </a:p>
        </p:txBody>
      </p:sp>
      <p:sp>
        <p:nvSpPr>
          <p:cNvPr id="978" name="Google Shape;978;g395c10e5739_0_150"/>
          <p:cNvSpPr txBox="1"/>
          <p:nvPr/>
        </p:nvSpPr>
        <p:spPr>
          <a:xfrm>
            <a:off x="8789677" y="281611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2.650</a:t>
            </a:r>
            <a:endParaRPr b="0" i="0" sz="1400" u="none" cap="none" strike="noStrike">
              <a:solidFill>
                <a:srgbClr val="000000"/>
              </a:solidFill>
              <a:latin typeface="Candara"/>
              <a:ea typeface="Candara"/>
              <a:cs typeface="Candara"/>
              <a:sym typeface="Candara"/>
            </a:endParaRPr>
          </a:p>
        </p:txBody>
      </p:sp>
      <p:sp>
        <p:nvSpPr>
          <p:cNvPr id="979" name="Google Shape;979;g395c10e5739_0_150"/>
          <p:cNvSpPr txBox="1"/>
          <p:nvPr/>
        </p:nvSpPr>
        <p:spPr>
          <a:xfrm>
            <a:off x="9767427" y="2816118"/>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9.290,19</a:t>
            </a:r>
            <a:endParaRPr b="0" i="0" sz="1400" u="none" cap="none" strike="noStrike">
              <a:solidFill>
                <a:srgbClr val="000000"/>
              </a:solidFill>
              <a:latin typeface="Candara"/>
              <a:ea typeface="Candara"/>
              <a:cs typeface="Candara"/>
              <a:sym typeface="Candara"/>
            </a:endParaRPr>
          </a:p>
        </p:txBody>
      </p:sp>
      <p:sp>
        <p:nvSpPr>
          <p:cNvPr id="980" name="Google Shape;980;g395c10e5739_0_150"/>
          <p:cNvSpPr txBox="1"/>
          <p:nvPr/>
        </p:nvSpPr>
        <p:spPr>
          <a:xfrm>
            <a:off x="4949851" y="281611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1.842,29</a:t>
            </a:r>
            <a:endParaRPr b="1" i="0" sz="1400" u="none" cap="none" strike="noStrike">
              <a:solidFill>
                <a:srgbClr val="000000"/>
              </a:solidFill>
              <a:latin typeface="Candara"/>
              <a:ea typeface="Candara"/>
              <a:cs typeface="Candara"/>
              <a:sym typeface="Candara"/>
            </a:endParaRPr>
          </a:p>
        </p:txBody>
      </p:sp>
      <p:sp>
        <p:nvSpPr>
          <p:cNvPr id="981" name="Google Shape;981;g395c10e5739_0_150"/>
          <p:cNvSpPr txBox="1"/>
          <p:nvPr/>
        </p:nvSpPr>
        <p:spPr>
          <a:xfrm>
            <a:off x="6711976" y="2816118"/>
            <a:ext cx="1029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2.559,63</a:t>
            </a:r>
            <a:endParaRPr b="1" i="0" sz="1400" u="none" cap="none" strike="noStrike">
              <a:solidFill>
                <a:srgbClr val="000000"/>
              </a:solidFill>
              <a:latin typeface="Candara"/>
              <a:ea typeface="Candara"/>
              <a:cs typeface="Candara"/>
              <a:sym typeface="Candara"/>
            </a:endParaRPr>
          </a:p>
        </p:txBody>
      </p:sp>
      <p:sp>
        <p:nvSpPr>
          <p:cNvPr id="982" name="Google Shape;982;g395c10e5739_0_150"/>
          <p:cNvSpPr txBox="1"/>
          <p:nvPr/>
        </p:nvSpPr>
        <p:spPr>
          <a:xfrm>
            <a:off x="11013921" y="2816118"/>
            <a:ext cx="1029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4.401,93</a:t>
            </a:r>
            <a:endParaRPr b="1" i="0" sz="1400" u="none" cap="none" strike="noStrike">
              <a:solidFill>
                <a:srgbClr val="000000"/>
              </a:solidFill>
              <a:latin typeface="Candara"/>
              <a:ea typeface="Candara"/>
              <a:cs typeface="Candara"/>
              <a:sym typeface="Candara"/>
            </a:endParaRPr>
          </a:p>
        </p:txBody>
      </p:sp>
      <p:sp>
        <p:nvSpPr>
          <p:cNvPr id="983" name="Google Shape;983;g395c10e5739_0_150"/>
          <p:cNvSpPr txBox="1"/>
          <p:nvPr/>
        </p:nvSpPr>
        <p:spPr>
          <a:xfrm>
            <a:off x="597027" y="3376753"/>
            <a:ext cx="3327300" cy="738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1.2.5 </a:t>
            </a:r>
            <a:r>
              <a:rPr lang="en-US" sz="1200">
                <a:solidFill>
                  <a:srgbClr val="3B4E1F"/>
                </a:solidFill>
                <a:latin typeface="Candara"/>
                <a:ea typeface="Candara"/>
                <a:cs typeface="Candara"/>
                <a:sym typeface="Candara"/>
              </a:rPr>
              <a:t>Número</a:t>
            </a:r>
            <a:r>
              <a:rPr lang="en-US" sz="1200">
                <a:solidFill>
                  <a:srgbClr val="3B4E1F"/>
                </a:solidFill>
                <a:latin typeface="Candara"/>
                <a:ea typeface="Candara"/>
                <a:cs typeface="Candara"/>
                <a:sym typeface="Candara"/>
              </a:rPr>
              <a:t> de Tonelada de residuos de manejo diferenciado Gestionado y Aprovechado en Bogotá</a:t>
            </a:r>
            <a:r>
              <a:rPr lang="en-US" sz="1200">
                <a:solidFill>
                  <a:srgbClr val="3B4E1F"/>
                </a:solidFill>
                <a:latin typeface="Candara"/>
                <a:ea typeface="Candara"/>
                <a:cs typeface="Candara"/>
                <a:sym typeface="Candara"/>
              </a:rPr>
              <a:t> (Anual)</a:t>
            </a:r>
            <a:endParaRPr>
              <a:solidFill>
                <a:schemeClr val="dk1"/>
              </a:solidFill>
            </a:endParaRPr>
          </a:p>
        </p:txBody>
      </p:sp>
      <p:sp>
        <p:nvSpPr>
          <p:cNvPr id="984" name="Google Shape;984;g395c10e5739_0_150"/>
          <p:cNvSpPr txBox="1"/>
          <p:nvPr/>
        </p:nvSpPr>
        <p:spPr>
          <a:xfrm>
            <a:off x="3997282" y="346066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t/>
            </a:r>
            <a:endParaRPr sz="1600">
              <a:solidFill>
                <a:srgbClr val="3B4E1F"/>
              </a:solidFill>
              <a:latin typeface="Candara"/>
              <a:ea typeface="Candara"/>
              <a:cs typeface="Candara"/>
              <a:sym typeface="Candara"/>
            </a:endParaRPr>
          </a:p>
        </p:txBody>
      </p:sp>
      <p:sp>
        <p:nvSpPr>
          <p:cNvPr id="985" name="Google Shape;985;g395c10e5739_0_150"/>
          <p:cNvSpPr txBox="1"/>
          <p:nvPr/>
        </p:nvSpPr>
        <p:spPr>
          <a:xfrm>
            <a:off x="7805364" y="346066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170</a:t>
            </a:r>
            <a:endParaRPr sz="1600">
              <a:solidFill>
                <a:srgbClr val="3B4E1F"/>
              </a:solidFill>
              <a:latin typeface="Candara"/>
              <a:ea typeface="Candara"/>
              <a:cs typeface="Candara"/>
              <a:sym typeface="Candara"/>
            </a:endParaRPr>
          </a:p>
        </p:txBody>
      </p:sp>
      <p:sp>
        <p:nvSpPr>
          <p:cNvPr id="986" name="Google Shape;986;g395c10e5739_0_150"/>
          <p:cNvSpPr txBox="1"/>
          <p:nvPr/>
        </p:nvSpPr>
        <p:spPr>
          <a:xfrm>
            <a:off x="8783114" y="346066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180</a:t>
            </a:r>
            <a:endParaRPr sz="1600">
              <a:solidFill>
                <a:srgbClr val="3B4E1F"/>
              </a:solidFill>
              <a:latin typeface="Candara"/>
              <a:ea typeface="Candara"/>
              <a:cs typeface="Candara"/>
              <a:sym typeface="Candara"/>
            </a:endParaRPr>
          </a:p>
        </p:txBody>
      </p:sp>
      <p:sp>
        <p:nvSpPr>
          <p:cNvPr id="987" name="Google Shape;987;g395c10e5739_0_150"/>
          <p:cNvSpPr txBox="1"/>
          <p:nvPr/>
        </p:nvSpPr>
        <p:spPr>
          <a:xfrm>
            <a:off x="9760864" y="3460665"/>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580,9</a:t>
            </a:r>
            <a:endParaRPr sz="1600">
              <a:solidFill>
                <a:srgbClr val="3B4E1F"/>
              </a:solidFill>
              <a:latin typeface="Candara"/>
              <a:ea typeface="Candara"/>
              <a:cs typeface="Candara"/>
              <a:sym typeface="Candara"/>
            </a:endParaRPr>
          </a:p>
        </p:txBody>
      </p:sp>
      <p:sp>
        <p:nvSpPr>
          <p:cNvPr id="988" name="Google Shape;988;g395c10e5739_0_150"/>
          <p:cNvSpPr txBox="1"/>
          <p:nvPr/>
        </p:nvSpPr>
        <p:spPr>
          <a:xfrm>
            <a:off x="4873351" y="3460656"/>
            <a:ext cx="1029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72,1</a:t>
            </a:r>
            <a:endParaRPr sz="1600">
              <a:solidFill>
                <a:srgbClr val="3B4E1F"/>
              </a:solidFill>
              <a:latin typeface="Candara"/>
              <a:ea typeface="Candara"/>
              <a:cs typeface="Candara"/>
              <a:sym typeface="Candara"/>
            </a:endParaRPr>
          </a:p>
        </p:txBody>
      </p:sp>
      <p:sp>
        <p:nvSpPr>
          <p:cNvPr id="989" name="Google Shape;989;g395c10e5739_0_150"/>
          <p:cNvSpPr txBox="1"/>
          <p:nvPr/>
        </p:nvSpPr>
        <p:spPr>
          <a:xfrm>
            <a:off x="6858407" y="346066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158,8</a:t>
            </a:r>
            <a:endParaRPr sz="1600">
              <a:solidFill>
                <a:srgbClr val="3B4E1F"/>
              </a:solidFill>
              <a:latin typeface="Candara"/>
              <a:ea typeface="Candara"/>
              <a:cs typeface="Candara"/>
              <a:sym typeface="Candara"/>
            </a:endParaRPr>
          </a:p>
        </p:txBody>
      </p:sp>
      <p:sp>
        <p:nvSpPr>
          <p:cNvPr id="990" name="Google Shape;990;g395c10e5739_0_150"/>
          <p:cNvSpPr txBox="1"/>
          <p:nvPr/>
        </p:nvSpPr>
        <p:spPr>
          <a:xfrm>
            <a:off x="11090421" y="346066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230,9</a:t>
            </a:r>
            <a:endParaRPr b="1" sz="1600">
              <a:solidFill>
                <a:srgbClr val="3B4E1F"/>
              </a:solidFill>
              <a:latin typeface="Candara"/>
              <a:ea typeface="Candara"/>
              <a:cs typeface="Candara"/>
              <a:sym typeface="Candara"/>
            </a:endParaRPr>
          </a:p>
        </p:txBody>
      </p:sp>
      <p:sp>
        <p:nvSpPr>
          <p:cNvPr id="991" name="Google Shape;991;g395c10e5739_0_150"/>
          <p:cNvSpPr txBox="1"/>
          <p:nvPr/>
        </p:nvSpPr>
        <p:spPr>
          <a:xfrm>
            <a:off x="924327" y="4049213"/>
            <a:ext cx="30000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1.2.6 </a:t>
            </a:r>
            <a:r>
              <a:rPr lang="en-US" sz="1200">
                <a:solidFill>
                  <a:srgbClr val="3B4E1F"/>
                </a:solidFill>
                <a:latin typeface="Candara"/>
                <a:ea typeface="Candara"/>
                <a:cs typeface="Candara"/>
                <a:sym typeface="Candara"/>
              </a:rPr>
              <a:t>Número de </a:t>
            </a:r>
            <a:r>
              <a:rPr lang="en-US" sz="1200">
                <a:solidFill>
                  <a:srgbClr val="3B4E1F"/>
                </a:solidFill>
                <a:latin typeface="Candara"/>
                <a:ea typeface="Candara"/>
                <a:cs typeface="Candara"/>
                <a:sym typeface="Candara"/>
              </a:rPr>
              <a:t>Toneladas gestionadas de biomasa residual (Anual)</a:t>
            </a:r>
            <a:endParaRPr/>
          </a:p>
        </p:txBody>
      </p:sp>
      <p:sp>
        <p:nvSpPr>
          <p:cNvPr id="992" name="Google Shape;992;g395c10e5739_0_150"/>
          <p:cNvSpPr txBox="1"/>
          <p:nvPr/>
        </p:nvSpPr>
        <p:spPr>
          <a:xfrm>
            <a:off x="3997282" y="415431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93" name="Google Shape;993;g395c10e5739_0_150"/>
          <p:cNvSpPr txBox="1"/>
          <p:nvPr/>
        </p:nvSpPr>
        <p:spPr>
          <a:xfrm>
            <a:off x="5880144" y="415431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994" name="Google Shape;994;g395c10e5739_0_150"/>
          <p:cNvSpPr txBox="1"/>
          <p:nvPr/>
        </p:nvSpPr>
        <p:spPr>
          <a:xfrm>
            <a:off x="7805364" y="4154310"/>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4.573</a:t>
            </a:r>
            <a:endParaRPr sz="1600">
              <a:solidFill>
                <a:srgbClr val="3B4E1F"/>
              </a:solidFill>
              <a:latin typeface="Candara"/>
              <a:ea typeface="Candara"/>
              <a:cs typeface="Candara"/>
              <a:sym typeface="Candara"/>
            </a:endParaRPr>
          </a:p>
        </p:txBody>
      </p:sp>
      <p:sp>
        <p:nvSpPr>
          <p:cNvPr id="995" name="Google Shape;995;g395c10e5739_0_150"/>
          <p:cNvSpPr txBox="1"/>
          <p:nvPr/>
        </p:nvSpPr>
        <p:spPr>
          <a:xfrm>
            <a:off x="8783114" y="4154310"/>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5.259</a:t>
            </a:r>
            <a:endParaRPr sz="1600">
              <a:solidFill>
                <a:srgbClr val="3B4E1F"/>
              </a:solidFill>
              <a:latin typeface="Candara"/>
              <a:ea typeface="Candara"/>
              <a:cs typeface="Candara"/>
              <a:sym typeface="Candara"/>
            </a:endParaRPr>
          </a:p>
        </p:txBody>
      </p:sp>
      <p:sp>
        <p:nvSpPr>
          <p:cNvPr id="996" name="Google Shape;996;g395c10e5739_0_150"/>
          <p:cNvSpPr txBox="1"/>
          <p:nvPr/>
        </p:nvSpPr>
        <p:spPr>
          <a:xfrm>
            <a:off x="9760864" y="4154310"/>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16.777</a:t>
            </a:r>
            <a:endParaRPr sz="1600">
              <a:solidFill>
                <a:srgbClr val="3B4E1F"/>
              </a:solidFill>
              <a:latin typeface="Candara"/>
              <a:ea typeface="Candara"/>
              <a:cs typeface="Candara"/>
              <a:sym typeface="Candara"/>
            </a:endParaRPr>
          </a:p>
        </p:txBody>
      </p:sp>
      <p:sp>
        <p:nvSpPr>
          <p:cNvPr id="997" name="Google Shape;997;g395c10e5739_0_150"/>
          <p:cNvSpPr txBox="1"/>
          <p:nvPr/>
        </p:nvSpPr>
        <p:spPr>
          <a:xfrm>
            <a:off x="4949851" y="415431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2.969</a:t>
            </a:r>
            <a:endParaRPr sz="1600">
              <a:solidFill>
                <a:srgbClr val="3B4E1F"/>
              </a:solidFill>
              <a:latin typeface="Candara"/>
              <a:ea typeface="Candara"/>
              <a:cs typeface="Candara"/>
              <a:sym typeface="Candara"/>
            </a:endParaRPr>
          </a:p>
        </p:txBody>
      </p:sp>
      <p:sp>
        <p:nvSpPr>
          <p:cNvPr id="998" name="Google Shape;998;g395c10e5739_0_150"/>
          <p:cNvSpPr txBox="1"/>
          <p:nvPr/>
        </p:nvSpPr>
        <p:spPr>
          <a:xfrm>
            <a:off x="6858407" y="415431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3.976</a:t>
            </a:r>
            <a:endParaRPr sz="1600">
              <a:solidFill>
                <a:srgbClr val="3B4E1F"/>
              </a:solidFill>
              <a:latin typeface="Candara"/>
              <a:ea typeface="Candara"/>
              <a:cs typeface="Candara"/>
              <a:sym typeface="Candara"/>
            </a:endParaRPr>
          </a:p>
        </p:txBody>
      </p:sp>
      <p:sp>
        <p:nvSpPr>
          <p:cNvPr id="999" name="Google Shape;999;g395c10e5739_0_150"/>
          <p:cNvSpPr txBox="1"/>
          <p:nvPr/>
        </p:nvSpPr>
        <p:spPr>
          <a:xfrm>
            <a:off x="11090421" y="415431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6.945</a:t>
            </a:r>
            <a:endParaRPr sz="1600">
              <a:solidFill>
                <a:srgbClr val="3B4E1F"/>
              </a:solidFill>
              <a:latin typeface="Candara"/>
              <a:ea typeface="Candara"/>
              <a:cs typeface="Candara"/>
              <a:sym typeface="Candara"/>
            </a:endParaRPr>
          </a:p>
        </p:txBody>
      </p:sp>
      <p:sp>
        <p:nvSpPr>
          <p:cNvPr id="1000" name="Google Shape;1000;g395c10e5739_0_150"/>
          <p:cNvSpPr txBox="1"/>
          <p:nvPr/>
        </p:nvSpPr>
        <p:spPr>
          <a:xfrm>
            <a:off x="5880144" y="343856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1001" name="Google Shape;1001;g395c10e5739_0_150"/>
          <p:cNvSpPr txBox="1"/>
          <p:nvPr/>
        </p:nvSpPr>
        <p:spPr>
          <a:xfrm>
            <a:off x="3997282" y="343856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1002" name="Google Shape;1002;g395c10e5739_0_150"/>
          <p:cNvSpPr txBox="1"/>
          <p:nvPr/>
        </p:nvSpPr>
        <p:spPr>
          <a:xfrm>
            <a:off x="924327" y="4688680"/>
            <a:ext cx="30000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1.2.7 </a:t>
            </a:r>
            <a:r>
              <a:rPr lang="en-US" sz="1200">
                <a:solidFill>
                  <a:srgbClr val="3B4E1F"/>
                </a:solidFill>
                <a:latin typeface="Candara"/>
                <a:ea typeface="Candara"/>
                <a:cs typeface="Candara"/>
                <a:sym typeface="Candara"/>
              </a:rPr>
              <a:t>Número de </a:t>
            </a:r>
            <a:r>
              <a:rPr lang="en-US" sz="1200">
                <a:solidFill>
                  <a:srgbClr val="3B4E1F"/>
                </a:solidFill>
                <a:latin typeface="Candara"/>
                <a:ea typeface="Candara"/>
                <a:cs typeface="Candara"/>
                <a:sym typeface="Candara"/>
              </a:rPr>
              <a:t>Toneladas de envases y empaques gestionados (Anual)</a:t>
            </a:r>
            <a:endParaRPr/>
          </a:p>
        </p:txBody>
      </p:sp>
      <p:sp>
        <p:nvSpPr>
          <p:cNvPr id="1003" name="Google Shape;1003;g395c10e5739_0_150"/>
          <p:cNvSpPr txBox="1"/>
          <p:nvPr/>
        </p:nvSpPr>
        <p:spPr>
          <a:xfrm>
            <a:off x="4047394" y="482277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1004" name="Google Shape;1004;g395c10e5739_0_150"/>
          <p:cNvSpPr txBox="1"/>
          <p:nvPr/>
        </p:nvSpPr>
        <p:spPr>
          <a:xfrm>
            <a:off x="5880144" y="482277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1005" name="Google Shape;1005;g395c10e5739_0_150"/>
          <p:cNvSpPr txBox="1"/>
          <p:nvPr/>
        </p:nvSpPr>
        <p:spPr>
          <a:xfrm>
            <a:off x="7805364" y="4822779"/>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2.011</a:t>
            </a:r>
            <a:endParaRPr sz="1600">
              <a:solidFill>
                <a:srgbClr val="3B4E1F"/>
              </a:solidFill>
              <a:latin typeface="Candara"/>
              <a:ea typeface="Candara"/>
              <a:cs typeface="Candara"/>
              <a:sym typeface="Candara"/>
            </a:endParaRPr>
          </a:p>
        </p:txBody>
      </p:sp>
      <p:sp>
        <p:nvSpPr>
          <p:cNvPr id="1006" name="Google Shape;1006;g395c10e5739_0_150"/>
          <p:cNvSpPr txBox="1"/>
          <p:nvPr/>
        </p:nvSpPr>
        <p:spPr>
          <a:xfrm>
            <a:off x="8783114" y="4822779"/>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2.313</a:t>
            </a:r>
            <a:endParaRPr sz="1600">
              <a:solidFill>
                <a:srgbClr val="3B4E1F"/>
              </a:solidFill>
              <a:latin typeface="Candara"/>
              <a:ea typeface="Candara"/>
              <a:cs typeface="Candara"/>
              <a:sym typeface="Candara"/>
            </a:endParaRPr>
          </a:p>
        </p:txBody>
      </p:sp>
      <p:sp>
        <p:nvSpPr>
          <p:cNvPr id="1007" name="Google Shape;1007;g395c10e5739_0_150"/>
          <p:cNvSpPr txBox="1"/>
          <p:nvPr/>
        </p:nvSpPr>
        <p:spPr>
          <a:xfrm>
            <a:off x="9760864" y="482277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6.585</a:t>
            </a:r>
            <a:endParaRPr sz="1600">
              <a:solidFill>
                <a:srgbClr val="3B4E1F"/>
              </a:solidFill>
              <a:latin typeface="Candara"/>
              <a:ea typeface="Candara"/>
              <a:cs typeface="Candara"/>
              <a:sym typeface="Candara"/>
            </a:endParaRPr>
          </a:p>
        </p:txBody>
      </p:sp>
      <p:sp>
        <p:nvSpPr>
          <p:cNvPr id="1008" name="Google Shape;1008;g395c10e5739_0_150"/>
          <p:cNvSpPr txBox="1"/>
          <p:nvPr/>
        </p:nvSpPr>
        <p:spPr>
          <a:xfrm>
            <a:off x="4949851" y="482277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512</a:t>
            </a:r>
            <a:endParaRPr sz="1600">
              <a:solidFill>
                <a:srgbClr val="3B4E1F"/>
              </a:solidFill>
              <a:latin typeface="Candara"/>
              <a:ea typeface="Candara"/>
              <a:cs typeface="Candara"/>
              <a:sym typeface="Candara"/>
            </a:endParaRPr>
          </a:p>
        </p:txBody>
      </p:sp>
      <p:sp>
        <p:nvSpPr>
          <p:cNvPr id="1009" name="Google Shape;1009;g395c10e5739_0_150"/>
          <p:cNvSpPr txBox="1"/>
          <p:nvPr/>
        </p:nvSpPr>
        <p:spPr>
          <a:xfrm>
            <a:off x="6858407" y="482277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1.749</a:t>
            </a:r>
            <a:endParaRPr sz="1600">
              <a:solidFill>
                <a:srgbClr val="3B4E1F"/>
              </a:solidFill>
              <a:latin typeface="Candara"/>
              <a:ea typeface="Candara"/>
              <a:cs typeface="Candara"/>
              <a:sym typeface="Candara"/>
            </a:endParaRPr>
          </a:p>
        </p:txBody>
      </p:sp>
      <p:sp>
        <p:nvSpPr>
          <p:cNvPr id="1010" name="Google Shape;1010;g395c10e5739_0_150"/>
          <p:cNvSpPr txBox="1"/>
          <p:nvPr/>
        </p:nvSpPr>
        <p:spPr>
          <a:xfrm>
            <a:off x="11090421" y="482277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2.261</a:t>
            </a:r>
            <a:endParaRPr sz="1600">
              <a:solidFill>
                <a:srgbClr val="3B4E1F"/>
              </a:solidFill>
              <a:latin typeface="Candara"/>
              <a:ea typeface="Candara"/>
              <a:cs typeface="Candara"/>
              <a:sym typeface="Candara"/>
            </a:endParaRPr>
          </a:p>
        </p:txBody>
      </p:sp>
      <p:sp>
        <p:nvSpPr>
          <p:cNvPr id="1011" name="Google Shape;1011;g395c10e5739_0_150"/>
          <p:cNvSpPr txBox="1"/>
          <p:nvPr/>
        </p:nvSpPr>
        <p:spPr>
          <a:xfrm>
            <a:off x="924327" y="5427583"/>
            <a:ext cx="3000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None/>
            </a:pPr>
            <a:r>
              <a:rPr lang="en-US" sz="1200">
                <a:solidFill>
                  <a:srgbClr val="3B4E1F"/>
                </a:solidFill>
                <a:latin typeface="Candara"/>
                <a:ea typeface="Candara"/>
                <a:cs typeface="Candara"/>
                <a:sym typeface="Candara"/>
              </a:rPr>
              <a:t>1.2.8 </a:t>
            </a:r>
            <a:r>
              <a:rPr lang="en-US" sz="1200">
                <a:solidFill>
                  <a:srgbClr val="3B4E1F"/>
                </a:solidFill>
                <a:latin typeface="Candara"/>
                <a:ea typeface="Candara"/>
                <a:cs typeface="Candara"/>
                <a:sym typeface="Candara"/>
              </a:rPr>
              <a:t>Número de Toneladas gestionadas de prendas en desuso </a:t>
            </a:r>
            <a:r>
              <a:rPr lang="en-US" sz="1200">
                <a:solidFill>
                  <a:srgbClr val="3B4E1F"/>
                </a:solidFill>
                <a:latin typeface="Candara"/>
                <a:ea typeface="Candara"/>
                <a:cs typeface="Candara"/>
                <a:sym typeface="Candara"/>
              </a:rPr>
              <a:t>(Anual)</a:t>
            </a:r>
            <a:endParaRPr/>
          </a:p>
        </p:txBody>
      </p:sp>
      <p:sp>
        <p:nvSpPr>
          <p:cNvPr id="1012" name="Google Shape;1012;g395c10e5739_0_150"/>
          <p:cNvSpPr txBox="1"/>
          <p:nvPr/>
        </p:nvSpPr>
        <p:spPr>
          <a:xfrm>
            <a:off x="4064505" y="552487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1013" name="Google Shape;1013;g395c10e5739_0_150"/>
          <p:cNvSpPr txBox="1"/>
          <p:nvPr/>
        </p:nvSpPr>
        <p:spPr>
          <a:xfrm>
            <a:off x="5880144" y="552487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sz="1600">
              <a:solidFill>
                <a:srgbClr val="3B4E1F"/>
              </a:solidFill>
              <a:latin typeface="Candara"/>
              <a:ea typeface="Candara"/>
              <a:cs typeface="Candara"/>
              <a:sym typeface="Candara"/>
            </a:endParaRPr>
          </a:p>
        </p:txBody>
      </p:sp>
      <p:sp>
        <p:nvSpPr>
          <p:cNvPr id="1014" name="Google Shape;1014;g395c10e5739_0_150"/>
          <p:cNvSpPr txBox="1"/>
          <p:nvPr/>
        </p:nvSpPr>
        <p:spPr>
          <a:xfrm>
            <a:off x="7822474" y="5524872"/>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78</a:t>
            </a:r>
            <a:endParaRPr sz="1600">
              <a:solidFill>
                <a:srgbClr val="3B4E1F"/>
              </a:solidFill>
              <a:latin typeface="Candara"/>
              <a:ea typeface="Candara"/>
              <a:cs typeface="Candara"/>
              <a:sym typeface="Candara"/>
            </a:endParaRPr>
          </a:p>
        </p:txBody>
      </p:sp>
      <p:sp>
        <p:nvSpPr>
          <p:cNvPr id="1015" name="Google Shape;1015;g395c10e5739_0_150"/>
          <p:cNvSpPr txBox="1"/>
          <p:nvPr/>
        </p:nvSpPr>
        <p:spPr>
          <a:xfrm>
            <a:off x="8800224" y="5524872"/>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600">
                <a:solidFill>
                  <a:srgbClr val="3B4E1F"/>
                </a:solidFill>
                <a:latin typeface="Candara"/>
                <a:ea typeface="Candara"/>
                <a:cs typeface="Candara"/>
                <a:sym typeface="Candara"/>
              </a:rPr>
              <a:t>93</a:t>
            </a:r>
            <a:endParaRPr sz="1600">
              <a:solidFill>
                <a:srgbClr val="3B4E1F"/>
              </a:solidFill>
              <a:latin typeface="Candara"/>
              <a:ea typeface="Candara"/>
              <a:cs typeface="Candara"/>
              <a:sym typeface="Candara"/>
            </a:endParaRPr>
          </a:p>
        </p:txBody>
      </p:sp>
      <p:sp>
        <p:nvSpPr>
          <p:cNvPr id="1016" name="Google Shape;1016;g395c10e5739_0_150"/>
          <p:cNvSpPr txBox="1"/>
          <p:nvPr/>
        </p:nvSpPr>
        <p:spPr>
          <a:xfrm>
            <a:off x="9777974" y="5524872"/>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276</a:t>
            </a:r>
            <a:endParaRPr sz="1600">
              <a:solidFill>
                <a:srgbClr val="3B4E1F"/>
              </a:solidFill>
              <a:latin typeface="Candara"/>
              <a:ea typeface="Candara"/>
              <a:cs typeface="Candara"/>
              <a:sym typeface="Candara"/>
            </a:endParaRPr>
          </a:p>
        </p:txBody>
      </p:sp>
      <p:sp>
        <p:nvSpPr>
          <p:cNvPr id="1017" name="Google Shape;1017;g395c10e5739_0_150"/>
          <p:cNvSpPr txBox="1"/>
          <p:nvPr/>
        </p:nvSpPr>
        <p:spPr>
          <a:xfrm>
            <a:off x="4949851" y="552487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40</a:t>
            </a:r>
            <a:endParaRPr sz="1600">
              <a:solidFill>
                <a:srgbClr val="3B4E1F"/>
              </a:solidFill>
              <a:latin typeface="Candara"/>
              <a:ea typeface="Candara"/>
              <a:cs typeface="Candara"/>
              <a:sym typeface="Candara"/>
            </a:endParaRPr>
          </a:p>
        </p:txBody>
      </p:sp>
      <p:sp>
        <p:nvSpPr>
          <p:cNvPr id="1018" name="Google Shape;1018;g395c10e5739_0_150"/>
          <p:cNvSpPr txBox="1"/>
          <p:nvPr/>
        </p:nvSpPr>
        <p:spPr>
          <a:xfrm>
            <a:off x="6875517" y="552487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endParaRPr sz="1600">
              <a:solidFill>
                <a:srgbClr val="3B4E1F"/>
              </a:solidFill>
              <a:latin typeface="Candara"/>
              <a:ea typeface="Candara"/>
              <a:cs typeface="Candara"/>
              <a:sym typeface="Candara"/>
            </a:endParaRPr>
          </a:p>
        </p:txBody>
      </p:sp>
      <p:sp>
        <p:nvSpPr>
          <p:cNvPr id="1019" name="Google Shape;1019;g395c10e5739_0_150"/>
          <p:cNvSpPr txBox="1"/>
          <p:nvPr/>
        </p:nvSpPr>
        <p:spPr>
          <a:xfrm>
            <a:off x="11090421" y="552487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105</a:t>
            </a:r>
            <a:endParaRPr sz="1600">
              <a:solidFill>
                <a:srgbClr val="3B4E1F"/>
              </a:solidFill>
              <a:latin typeface="Candara"/>
              <a:ea typeface="Candara"/>
              <a:cs typeface="Candara"/>
              <a:sym typeface="Candara"/>
            </a:endParaRPr>
          </a:p>
        </p:txBody>
      </p:sp>
      <p:sp>
        <p:nvSpPr>
          <p:cNvPr id="1020" name="Google Shape;1020;g395c10e5739_0_150"/>
          <p:cNvSpPr/>
          <p:nvPr/>
        </p:nvSpPr>
        <p:spPr>
          <a:xfrm rot="-5400000">
            <a:off x="-1270925" y="4132725"/>
            <a:ext cx="3292800" cy="518100"/>
          </a:xfrm>
          <a:prstGeom prst="rect">
            <a:avLst/>
          </a:prstGeom>
          <a:solidFill>
            <a:schemeClr val="lt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US" sz="1200">
                <a:solidFill>
                  <a:srgbClr val="3B4E1F"/>
                </a:solidFill>
                <a:latin typeface="Candara"/>
                <a:ea typeface="Candara"/>
                <a:cs typeface="Candara"/>
                <a:sym typeface="Candara"/>
              </a:rPr>
              <a:t>Desagregado materiales  residuos</a:t>
            </a:r>
            <a:endParaRPr sz="1200">
              <a:solidFill>
                <a:srgbClr val="3B4E1F"/>
              </a:solidFill>
              <a:latin typeface="Candara"/>
              <a:ea typeface="Candara"/>
              <a:cs typeface="Candara"/>
              <a:sym typeface="Candara"/>
            </a:endParaRPr>
          </a:p>
        </p:txBody>
      </p:sp>
      <p:sp>
        <p:nvSpPr>
          <p:cNvPr id="1021" name="Google Shape;1021;g395c10e5739_0_150"/>
          <p:cNvSpPr txBox="1"/>
          <p:nvPr/>
        </p:nvSpPr>
        <p:spPr>
          <a:xfrm>
            <a:off x="9170900" y="215137"/>
            <a:ext cx="4335000" cy="554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2000"/>
              <a:buFont typeface="Arial"/>
              <a:buNone/>
            </a:pPr>
            <a:r>
              <a:t/>
            </a:r>
            <a:endParaRPr b="1" sz="2000">
              <a:solidFill>
                <a:schemeClr val="dk1"/>
              </a:solidFill>
              <a:latin typeface="Raleway"/>
              <a:ea typeface="Raleway"/>
              <a:cs typeface="Raleway"/>
              <a:sym typeface="Raleway"/>
            </a:endParaRPr>
          </a:p>
        </p:txBody>
      </p:sp>
      <p:sp>
        <p:nvSpPr>
          <p:cNvPr id="1022" name="Google Shape;1022;g395c10e5739_0_150"/>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000">
                <a:solidFill>
                  <a:schemeClr val="dk1"/>
                </a:solidFill>
                <a:latin typeface="Raleway"/>
                <a:ea typeface="Raleway"/>
                <a:cs typeface="Raleway"/>
                <a:sym typeface="Raleway"/>
              </a:rPr>
              <a:t>Subdirección de Ecourbanismo y Gestión Ambiental Empresarial</a:t>
            </a:r>
            <a:endParaRPr b="0" i="0" sz="706" u="none" cap="none" strike="noStrike">
              <a:solidFill>
                <a:srgbClr val="FFFFFF"/>
              </a:solidFill>
              <a:latin typeface="Arial"/>
              <a:ea typeface="Arial"/>
              <a:cs typeface="Arial"/>
              <a:sym typeface="Arial"/>
            </a:endParaRPr>
          </a:p>
        </p:txBody>
      </p:sp>
      <p:grpSp>
        <p:nvGrpSpPr>
          <p:cNvPr id="1023" name="Google Shape;1023;g395c10e5739_0_150"/>
          <p:cNvGrpSpPr/>
          <p:nvPr/>
        </p:nvGrpSpPr>
        <p:grpSpPr>
          <a:xfrm>
            <a:off x="8392029" y="215126"/>
            <a:ext cx="486076" cy="497257"/>
            <a:chOff x="10747192" y="578957"/>
            <a:chExt cx="682500" cy="698100"/>
          </a:xfrm>
        </p:grpSpPr>
        <p:sp>
          <p:nvSpPr>
            <p:cNvPr id="1024" name="Google Shape;1024;g395c10e5739_0_150"/>
            <p:cNvSpPr/>
            <p:nvPr/>
          </p:nvSpPr>
          <p:spPr>
            <a:xfrm>
              <a:off x="10747192" y="578957"/>
              <a:ext cx="682500" cy="698100"/>
            </a:xfrm>
            <a:prstGeom prst="ellipse">
              <a:avLst/>
            </a:prstGeom>
            <a:solidFill>
              <a:srgbClr val="4696E6"/>
            </a:solidFill>
            <a:ln cap="flat" cmpd="sng" w="38800">
              <a:solidFill>
                <a:srgbClr val="FFFFFF"/>
              </a:solidFill>
              <a:prstDash val="solid"/>
              <a:round/>
              <a:headEnd len="sm" w="sm" type="none"/>
              <a:tailEnd len="sm" w="sm" type="none"/>
            </a:ln>
          </p:spPr>
          <p:txBody>
            <a:bodyPr anchorCtr="0" anchor="ctr" bIns="69825" lIns="69825" spcFirstLastPara="1" rIns="69825" wrap="square" tIns="69825">
              <a:noAutofit/>
            </a:bodyPr>
            <a:lstStyle/>
            <a:p>
              <a:pPr indent="0" lvl="0" marL="0" marR="0" rtl="0" algn="ctr">
                <a:lnSpc>
                  <a:spcPct val="100000"/>
                </a:lnSpc>
                <a:spcBef>
                  <a:spcPts val="0"/>
                </a:spcBef>
                <a:spcAft>
                  <a:spcPts val="0"/>
                </a:spcAft>
                <a:buClr>
                  <a:srgbClr val="000000"/>
                </a:buClr>
                <a:buSzPts val="1146"/>
                <a:buFont typeface="Arial"/>
                <a:buNone/>
              </a:pPr>
              <a:r>
                <a:t/>
              </a:r>
              <a:endParaRPr b="0" i="0" sz="1145" u="none" cap="none" strike="noStrike">
                <a:solidFill>
                  <a:srgbClr val="000000"/>
                </a:solidFill>
                <a:latin typeface="Montserrat Medium"/>
                <a:ea typeface="Montserrat Medium"/>
                <a:cs typeface="Montserrat Medium"/>
                <a:sym typeface="Montserrat Medium"/>
              </a:endParaRPr>
            </a:p>
          </p:txBody>
        </p:sp>
        <p:pic>
          <p:nvPicPr>
            <p:cNvPr id="1025" name="Google Shape;1025;g395c10e5739_0_150"/>
            <p:cNvPicPr preferRelativeResize="0"/>
            <p:nvPr/>
          </p:nvPicPr>
          <p:blipFill rotWithShape="1">
            <a:blip r:embed="rId3">
              <a:alphaModFix/>
            </a:blip>
            <a:srcRect b="0" l="0" r="0" t="0"/>
            <a:stretch/>
          </p:blipFill>
          <p:spPr>
            <a:xfrm>
              <a:off x="10781089" y="591844"/>
              <a:ext cx="614700" cy="614700"/>
            </a:xfrm>
            <a:prstGeom prst="rect">
              <a:avLst/>
            </a:prstGeom>
            <a:noFill/>
            <a:ln>
              <a:noFill/>
            </a:ln>
          </p:spPr>
        </p:pic>
      </p:grpSp>
      <p:sp>
        <p:nvSpPr>
          <p:cNvPr id="1026" name="Google Shape;1026;g395c10e5739_0_150"/>
          <p:cNvSpPr txBox="1"/>
          <p:nvPr/>
        </p:nvSpPr>
        <p:spPr>
          <a:xfrm>
            <a:off x="5571800" y="209800"/>
            <a:ext cx="2102400" cy="507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b="0" i="0" sz="800" u="none" cap="none" strike="noStrike">
              <a:solidFill>
                <a:schemeClr val="lt1"/>
              </a:solidFill>
              <a:latin typeface="Arial"/>
              <a:ea typeface="Arial"/>
              <a:cs typeface="Arial"/>
              <a:sym typeface="Arial"/>
            </a:endParaRPr>
          </a:p>
        </p:txBody>
      </p:sp>
      <p:sp>
        <p:nvSpPr>
          <p:cNvPr id="1027" name="Google Shape;1027;g395c10e5739_0_150"/>
          <p:cNvSpPr txBox="1"/>
          <p:nvPr/>
        </p:nvSpPr>
        <p:spPr>
          <a:xfrm>
            <a:off x="337169" y="1254250"/>
            <a:ext cx="117288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Ahorrar en promedio hasta un 25% anual, en el </a:t>
            </a:r>
            <a:r>
              <a:rPr b="1" lang="en-US" sz="1800">
                <a:solidFill>
                  <a:srgbClr val="009200"/>
                </a:solidFill>
                <a:latin typeface="Raleway"/>
                <a:ea typeface="Raleway"/>
                <a:cs typeface="Raleway"/>
                <a:sym typeface="Raleway"/>
                <a:extLst>
                  <a:ext uri="http://customooxmlschemas.google.com/">
                    <go:slidesCustomData xmlns:go="http://customooxmlschemas.google.com/" textRoundtripDataId="6"/>
                  </a:ext>
                </a:extLst>
              </a:rPr>
              <a:t>consumo</a:t>
            </a:r>
            <a:r>
              <a:rPr b="1" lang="en-US" sz="1800">
                <a:solidFill>
                  <a:srgbClr val="009200"/>
                </a:solidFill>
                <a:latin typeface="Raleway"/>
                <a:ea typeface="Raleway"/>
                <a:cs typeface="Raleway"/>
                <a:sym typeface="Raleway"/>
              </a:rPr>
              <a:t> de agua en 525 proyectos en etapa de formulación y/o implementación que incluyen criterios de construcción, producción y consumo sostenible. </a:t>
            </a:r>
            <a:endParaRPr b="1" i="0" sz="1800" u="none" cap="none" strike="noStrike">
              <a:solidFill>
                <a:srgbClr val="000000"/>
              </a:solidFill>
            </a:endParaRPr>
          </a:p>
        </p:txBody>
      </p:sp>
      <p:sp>
        <p:nvSpPr>
          <p:cNvPr id="1028" name="Google Shape;1028;g395c10e5739_0_150"/>
          <p:cNvSpPr txBox="1"/>
          <p:nvPr/>
        </p:nvSpPr>
        <p:spPr>
          <a:xfrm>
            <a:off x="413369" y="7907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Fortalecer la gestión integral del agua</a:t>
            </a:r>
            <a:endParaRPr b="1" sz="2000">
              <a:solidFill>
                <a:schemeClr val="dk1"/>
              </a:solidFill>
              <a:latin typeface="Raleway"/>
              <a:ea typeface="Raleway"/>
              <a:cs typeface="Raleway"/>
              <a:sym typeface="Raleway"/>
            </a:endParaRPr>
          </a:p>
        </p:txBody>
      </p:sp>
      <p:sp>
        <p:nvSpPr>
          <p:cNvPr id="1029" name="Google Shape;1029;g395c10e5739_0_150"/>
          <p:cNvSpPr/>
          <p:nvPr/>
        </p:nvSpPr>
        <p:spPr>
          <a:xfrm>
            <a:off x="337164" y="238993"/>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Agua</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3" name="Shape 1033"/>
        <p:cNvGrpSpPr/>
        <p:nvPr/>
      </p:nvGrpSpPr>
      <p:grpSpPr>
        <a:xfrm>
          <a:off x="0" y="0"/>
          <a:ext cx="0" cy="0"/>
          <a:chOff x="0" y="0"/>
          <a:chExt cx="0" cy="0"/>
        </a:xfrm>
      </p:grpSpPr>
      <p:pic>
        <p:nvPicPr>
          <p:cNvPr id="1034" name="Google Shape;1034;g3d23c2d98e5_3_0" title="fondo.png"/>
          <p:cNvPicPr preferRelativeResize="0"/>
          <p:nvPr/>
        </p:nvPicPr>
        <p:blipFill rotWithShape="1">
          <a:blip r:embed="rId3">
            <a:alphaModFix amt="23000"/>
          </a:blip>
          <a:srcRect b="-23410" l="11730" r="-11730" t="46047"/>
          <a:stretch/>
        </p:blipFill>
        <p:spPr>
          <a:xfrm>
            <a:off x="0" y="71850"/>
            <a:ext cx="12192000" cy="6286463"/>
          </a:xfrm>
          <a:prstGeom prst="rect">
            <a:avLst/>
          </a:prstGeom>
          <a:noFill/>
          <a:ln>
            <a:noFill/>
          </a:ln>
        </p:spPr>
      </p:pic>
      <p:sp>
        <p:nvSpPr>
          <p:cNvPr id="1035" name="Google Shape;1035;g3d23c2d98e5_3_0"/>
          <p:cNvSpPr/>
          <p:nvPr/>
        </p:nvSpPr>
        <p:spPr>
          <a:xfrm>
            <a:off x="1014275" y="1326375"/>
            <a:ext cx="10251900" cy="3604500"/>
          </a:xfrm>
          <a:prstGeom prst="round2DiagRect">
            <a:avLst>
              <a:gd fmla="val 16667" name="adj1"/>
              <a:gd fmla="val 0" name="adj2"/>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endParaRPr>
          </a:p>
        </p:txBody>
      </p:sp>
      <p:pic>
        <p:nvPicPr>
          <p:cNvPr id="1036" name="Google Shape;1036;g3d23c2d98e5_3_0"/>
          <p:cNvPicPr preferRelativeResize="0"/>
          <p:nvPr/>
        </p:nvPicPr>
        <p:blipFill rotWithShape="1">
          <a:blip r:embed="rId4">
            <a:alphaModFix amt="60000"/>
          </a:blip>
          <a:srcRect b="6603" l="6606" r="-19333" t="-2849"/>
          <a:stretch/>
        </p:blipFill>
        <p:spPr>
          <a:xfrm>
            <a:off x="0" y="257475"/>
            <a:ext cx="12192002" cy="6600526"/>
          </a:xfrm>
          <a:prstGeom prst="rect">
            <a:avLst/>
          </a:prstGeom>
          <a:noFill/>
          <a:ln>
            <a:noFill/>
          </a:ln>
        </p:spPr>
      </p:pic>
      <p:pic>
        <p:nvPicPr>
          <p:cNvPr id="1037" name="Google Shape;1037;g3d23c2d98e5_3_0"/>
          <p:cNvPicPr preferRelativeResize="0"/>
          <p:nvPr/>
        </p:nvPicPr>
        <p:blipFill rotWithShape="1">
          <a:blip r:embed="rId5">
            <a:alphaModFix/>
          </a:blip>
          <a:srcRect b="10762" l="0" r="0" t="0"/>
          <a:stretch/>
        </p:blipFill>
        <p:spPr>
          <a:xfrm>
            <a:off x="8383449" y="3253500"/>
            <a:ext cx="3788448" cy="3604500"/>
          </a:xfrm>
          <a:prstGeom prst="rect">
            <a:avLst/>
          </a:prstGeom>
          <a:noFill/>
          <a:ln>
            <a:noFill/>
          </a:ln>
        </p:spPr>
      </p:pic>
      <p:sp>
        <p:nvSpPr>
          <p:cNvPr id="1038" name="Google Shape;1038;g3d23c2d98e5_3_0"/>
          <p:cNvSpPr txBox="1"/>
          <p:nvPr/>
        </p:nvSpPr>
        <p:spPr>
          <a:xfrm>
            <a:off x="3803683" y="1626467"/>
            <a:ext cx="4877100" cy="677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Raleway"/>
                <a:ea typeface="Raleway"/>
                <a:cs typeface="Raleway"/>
                <a:sym typeface="Raleway"/>
              </a:rPr>
              <a:t>Indicadores</a:t>
            </a:r>
            <a:endParaRPr b="0" i="0" sz="2800" u="none" cap="none" strike="noStrike">
              <a:solidFill>
                <a:schemeClr val="lt1"/>
              </a:solidFill>
              <a:latin typeface="Arial"/>
              <a:ea typeface="Arial"/>
              <a:cs typeface="Arial"/>
              <a:sym typeface="Arial"/>
            </a:endParaRPr>
          </a:p>
        </p:txBody>
      </p:sp>
      <p:cxnSp>
        <p:nvCxnSpPr>
          <p:cNvPr id="1039" name="Google Shape;1039;g3d23c2d98e5_3_0"/>
          <p:cNvCxnSpPr/>
          <p:nvPr/>
        </p:nvCxnSpPr>
        <p:spPr>
          <a:xfrm>
            <a:off x="1474575" y="2835525"/>
            <a:ext cx="9413700" cy="4500"/>
          </a:xfrm>
          <a:prstGeom prst="straightConnector1">
            <a:avLst/>
          </a:prstGeom>
          <a:noFill/>
          <a:ln cap="flat" cmpd="sng" w="12700">
            <a:solidFill>
              <a:schemeClr val="lt1"/>
            </a:solidFill>
            <a:prstDash val="solid"/>
            <a:round/>
            <a:headEnd len="med" w="med" type="oval"/>
            <a:tailEnd len="med" w="med" type="oval"/>
          </a:ln>
        </p:spPr>
      </p:cxnSp>
      <p:grpSp>
        <p:nvGrpSpPr>
          <p:cNvPr id="1040" name="Google Shape;1040;g3d23c2d98e5_3_0"/>
          <p:cNvGrpSpPr/>
          <p:nvPr/>
        </p:nvGrpSpPr>
        <p:grpSpPr>
          <a:xfrm>
            <a:off x="4571673" y="4591695"/>
            <a:ext cx="3250776" cy="837293"/>
            <a:chOff x="9243152" y="5918017"/>
            <a:chExt cx="2666100" cy="686700"/>
          </a:xfrm>
        </p:grpSpPr>
        <p:sp>
          <p:nvSpPr>
            <p:cNvPr id="1041" name="Google Shape;1041;g3d23c2d98e5_3_0"/>
            <p:cNvSpPr/>
            <p:nvPr/>
          </p:nvSpPr>
          <p:spPr>
            <a:xfrm>
              <a:off x="9243152" y="5918017"/>
              <a:ext cx="2666100" cy="6867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42" name="Google Shape;1042;g3d23c2d98e5_3_0"/>
            <p:cNvPicPr preferRelativeResize="0"/>
            <p:nvPr/>
          </p:nvPicPr>
          <p:blipFill rotWithShape="1">
            <a:blip r:embed="rId6">
              <a:alphaModFix/>
            </a:blip>
            <a:srcRect b="0" l="0" r="0" t="0"/>
            <a:stretch/>
          </p:blipFill>
          <p:spPr>
            <a:xfrm>
              <a:off x="9481964" y="5998629"/>
              <a:ext cx="2096765" cy="484852"/>
            </a:xfrm>
            <a:prstGeom prst="rect">
              <a:avLst/>
            </a:prstGeom>
            <a:noFill/>
            <a:ln>
              <a:noFill/>
            </a:ln>
          </p:spPr>
        </p:pic>
      </p:grpSp>
      <p:grpSp>
        <p:nvGrpSpPr>
          <p:cNvPr id="1043" name="Google Shape;1043;g3d23c2d98e5_3_0"/>
          <p:cNvGrpSpPr/>
          <p:nvPr/>
        </p:nvGrpSpPr>
        <p:grpSpPr>
          <a:xfrm>
            <a:off x="5607074" y="2359036"/>
            <a:ext cx="977845" cy="1008432"/>
            <a:chOff x="5113198" y="3057481"/>
            <a:chExt cx="613800" cy="633000"/>
          </a:xfrm>
        </p:grpSpPr>
        <p:sp>
          <p:nvSpPr>
            <p:cNvPr id="1044" name="Google Shape;1044;g3d23c2d98e5_3_0"/>
            <p:cNvSpPr/>
            <p:nvPr/>
          </p:nvSpPr>
          <p:spPr>
            <a:xfrm>
              <a:off x="5113198" y="3057481"/>
              <a:ext cx="613800" cy="633000"/>
            </a:xfrm>
            <a:prstGeom prst="ellipse">
              <a:avLst/>
            </a:prstGeom>
            <a:solidFill>
              <a:schemeClr val="lt2"/>
            </a:solidFill>
            <a:ln cap="flat" cmpd="sng" w="80925">
              <a:solidFill>
                <a:srgbClr val="FFFFFF"/>
              </a:solidFill>
              <a:prstDash val="solid"/>
              <a:round/>
              <a:headEnd len="sm" w="sm" type="none"/>
              <a:tailEnd len="sm" w="sm" type="none"/>
            </a:ln>
          </p:spPr>
          <p:txBody>
            <a:bodyPr anchorCtr="0" anchor="ctr" bIns="145650" lIns="145650" spcFirstLastPara="1" rIns="145650" wrap="square" tIns="145650">
              <a:noAutofit/>
            </a:bodyPr>
            <a:lstStyle/>
            <a:p>
              <a:pPr indent="0" lvl="0" marL="0" marR="0" rtl="0" algn="ctr">
                <a:lnSpc>
                  <a:spcPct val="100000"/>
                </a:lnSpc>
                <a:spcBef>
                  <a:spcPts val="0"/>
                </a:spcBef>
                <a:spcAft>
                  <a:spcPts val="0"/>
                </a:spcAft>
                <a:buClr>
                  <a:srgbClr val="000000"/>
                </a:buClr>
                <a:buSzPts val="2390"/>
                <a:buFont typeface="Arial"/>
                <a:buNone/>
              </a:pPr>
              <a:r>
                <a:t/>
              </a:r>
              <a:endParaRPr b="0" i="0" sz="2389" u="none" cap="none" strike="noStrike">
                <a:solidFill>
                  <a:srgbClr val="000000"/>
                </a:solidFill>
                <a:latin typeface="Montserrat Medium"/>
                <a:ea typeface="Montserrat Medium"/>
                <a:cs typeface="Montserrat Medium"/>
                <a:sym typeface="Montserrat Medium"/>
              </a:endParaRPr>
            </a:p>
          </p:txBody>
        </p:sp>
        <p:pic>
          <p:nvPicPr>
            <p:cNvPr id="1045" name="Google Shape;1045;g3d23c2d98e5_3_0" title="save_1231962.png"/>
            <p:cNvPicPr preferRelativeResize="0"/>
            <p:nvPr/>
          </p:nvPicPr>
          <p:blipFill rotWithShape="1">
            <a:blip r:embed="rId7">
              <a:alphaModFix/>
            </a:blip>
            <a:srcRect b="0" l="0" r="0" t="0"/>
            <a:stretch/>
          </p:blipFill>
          <p:spPr>
            <a:xfrm>
              <a:off x="5158500" y="3112375"/>
              <a:ext cx="523150" cy="523150"/>
            </a:xfrm>
            <a:prstGeom prst="rect">
              <a:avLst/>
            </a:prstGeom>
            <a:noFill/>
            <a:ln>
              <a:noFill/>
            </a:ln>
          </p:spPr>
        </p:pic>
      </p:grpSp>
      <p:sp>
        <p:nvSpPr>
          <p:cNvPr id="1046" name="Google Shape;1046;g3d23c2d98e5_3_0"/>
          <p:cNvSpPr txBox="1"/>
          <p:nvPr/>
        </p:nvSpPr>
        <p:spPr>
          <a:xfrm>
            <a:off x="1474575" y="3367475"/>
            <a:ext cx="9517200" cy="1200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Clr>
                <a:schemeClr val="dk1"/>
              </a:buClr>
              <a:buSzPts val="1100"/>
              <a:buFont typeface="Arial"/>
              <a:buNone/>
            </a:pPr>
            <a:r>
              <a:rPr b="1" lang="en-US" sz="3100">
                <a:solidFill>
                  <a:schemeClr val="lt1"/>
                </a:solidFill>
                <a:latin typeface="Raleway"/>
                <a:ea typeface="Raleway"/>
                <a:cs typeface="Raleway"/>
                <a:sym typeface="Raleway"/>
              </a:rPr>
              <a:t>Línea: Evaluación, control y seguimiento al deterioro de la calidad ambiental</a:t>
            </a:r>
            <a:endParaRPr b="1" sz="3100">
              <a:solidFill>
                <a:schemeClr val="lt1"/>
              </a:solidFill>
              <a:latin typeface="Raleway"/>
              <a:ea typeface="Raleway"/>
              <a:cs typeface="Raleway"/>
              <a:sym typeface="Raleway"/>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50" name="Shape 1050"/>
        <p:cNvGrpSpPr/>
        <p:nvPr/>
      </p:nvGrpSpPr>
      <p:grpSpPr>
        <a:xfrm>
          <a:off x="0" y="0"/>
          <a:ext cx="0" cy="0"/>
          <a:chOff x="0" y="0"/>
          <a:chExt cx="0" cy="0"/>
        </a:xfrm>
      </p:grpSpPr>
      <p:pic>
        <p:nvPicPr>
          <p:cNvPr id="1051" name="Google Shape;1051;g3d23c2d98e5_3_16"/>
          <p:cNvPicPr preferRelativeResize="0"/>
          <p:nvPr/>
        </p:nvPicPr>
        <p:blipFill rotWithShape="1">
          <a:blip r:embed="rId3">
            <a:alphaModFix/>
          </a:blip>
          <a:srcRect b="0" l="0" r="0" t="13006"/>
          <a:stretch/>
        </p:blipFill>
        <p:spPr>
          <a:xfrm>
            <a:off x="-124534" y="9000"/>
            <a:ext cx="12419573" cy="6858000"/>
          </a:xfrm>
          <a:prstGeom prst="rect">
            <a:avLst/>
          </a:prstGeom>
          <a:noFill/>
          <a:ln>
            <a:noFill/>
          </a:ln>
        </p:spPr>
      </p:pic>
      <p:sp>
        <p:nvSpPr>
          <p:cNvPr id="1052" name="Google Shape;1052;g3d23c2d98e5_3_16"/>
          <p:cNvSpPr/>
          <p:nvPr/>
        </p:nvSpPr>
        <p:spPr>
          <a:xfrm>
            <a:off x="483442" y="5859929"/>
            <a:ext cx="35781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Generar información ambiental de calidad, disponible y oportuna para la ciudadanía y la toma de decisiones.</a:t>
            </a:r>
            <a:endParaRPr b="1" i="0" sz="1500" u="none" cap="none" strike="noStrike">
              <a:solidFill>
                <a:schemeClr val="dk1"/>
              </a:solidFill>
              <a:latin typeface="Raleway"/>
              <a:ea typeface="Raleway"/>
              <a:cs typeface="Raleway"/>
              <a:sym typeface="Raleway"/>
            </a:endParaRPr>
          </a:p>
        </p:txBody>
      </p:sp>
      <p:sp>
        <p:nvSpPr>
          <p:cNvPr id="1053" name="Google Shape;1053;g3d23c2d98e5_3_16"/>
          <p:cNvSpPr/>
          <p:nvPr/>
        </p:nvSpPr>
        <p:spPr>
          <a:xfrm>
            <a:off x="4312716" y="5859929"/>
            <a:ext cx="3438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Diseñar e implementar estrategias para aumentar el posicionamiento, la cultura y la corresponsabilidad de la ciudadanía en temas ambientales.</a:t>
            </a:r>
            <a:endParaRPr b="0" i="0" sz="1300" u="none" cap="none" strike="noStrike">
              <a:solidFill>
                <a:schemeClr val="dk1"/>
              </a:solidFill>
              <a:latin typeface="Raleway"/>
              <a:ea typeface="Raleway"/>
              <a:cs typeface="Raleway"/>
              <a:sym typeface="Raleway"/>
            </a:endParaRPr>
          </a:p>
        </p:txBody>
      </p:sp>
      <p:sp>
        <p:nvSpPr>
          <p:cNvPr id="1054" name="Google Shape;1054;g3d23c2d98e5_3_16"/>
          <p:cNvSpPr/>
          <p:nvPr/>
        </p:nvSpPr>
        <p:spPr>
          <a:xfrm>
            <a:off x="8170683" y="5859929"/>
            <a:ext cx="3483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Modernizar la estructura organizacional, administrativa y tecnológica de la Entidad, para responder a las necesidades ambientales y territoriales actuales.</a:t>
            </a:r>
            <a:endParaRPr b="1" i="0" sz="1300" u="none" cap="none" strike="noStrike">
              <a:solidFill>
                <a:schemeClr val="dk1"/>
              </a:solidFill>
              <a:latin typeface="Raleway"/>
              <a:ea typeface="Raleway"/>
              <a:cs typeface="Raleway"/>
              <a:sym typeface="Raleway"/>
            </a:endParaRPr>
          </a:p>
        </p:txBody>
      </p:sp>
      <p:sp>
        <p:nvSpPr>
          <p:cNvPr id="1055" name="Google Shape;1055;g3d23c2d98e5_3_16"/>
          <p:cNvSpPr/>
          <p:nvPr/>
        </p:nvSpPr>
        <p:spPr>
          <a:xfrm>
            <a:off x="460225" y="3115300"/>
            <a:ext cx="11193900" cy="2519700"/>
          </a:xfrm>
          <a:prstGeom prst="roundRect">
            <a:avLst>
              <a:gd fmla="val 8324" name="adj"/>
            </a:avLst>
          </a:prstGeom>
          <a:noFill/>
          <a:ln cap="flat" cmpd="sng" w="12700">
            <a:solidFill>
              <a:srgbClr val="548135"/>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t/>
            </a:r>
            <a:endParaRPr b="0" i="0" sz="1500" u="none" cap="none" strike="noStrike">
              <a:solidFill>
                <a:srgbClr val="000000"/>
              </a:solidFill>
              <a:latin typeface="Arial"/>
              <a:ea typeface="Arial"/>
              <a:cs typeface="Arial"/>
              <a:sym typeface="Arial"/>
            </a:endParaRPr>
          </a:p>
        </p:txBody>
      </p:sp>
      <p:sp>
        <p:nvSpPr>
          <p:cNvPr id="1056" name="Google Shape;1056;g3d23c2d98e5_3_16"/>
          <p:cNvSpPr/>
          <p:nvPr/>
        </p:nvSpPr>
        <p:spPr>
          <a:xfrm>
            <a:off x="6246560" y="3194199"/>
            <a:ext cx="2443500" cy="18162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057" name="Google Shape;1057;g3d23c2d98e5_3_16"/>
          <p:cNvSpPr/>
          <p:nvPr/>
        </p:nvSpPr>
        <p:spPr>
          <a:xfrm>
            <a:off x="3227785" y="3194175"/>
            <a:ext cx="2905200" cy="18162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058" name="Google Shape;1058;g3d23c2d98e5_3_16"/>
          <p:cNvSpPr/>
          <p:nvPr/>
        </p:nvSpPr>
        <p:spPr>
          <a:xfrm>
            <a:off x="588125" y="3194222"/>
            <a:ext cx="2566500" cy="18162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059" name="Google Shape;1059;g3d23c2d98e5_3_16"/>
          <p:cNvSpPr/>
          <p:nvPr/>
        </p:nvSpPr>
        <p:spPr>
          <a:xfrm>
            <a:off x="8870330" y="3194199"/>
            <a:ext cx="2666100" cy="18162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060" name="Google Shape;1060;g3d23c2d98e5_3_16"/>
          <p:cNvSpPr txBox="1"/>
          <p:nvPr/>
        </p:nvSpPr>
        <p:spPr>
          <a:xfrm>
            <a:off x="626868" y="3224100"/>
            <a:ext cx="2389500" cy="702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rgbClr val="FFFFFF"/>
                </a:solidFill>
                <a:latin typeface="Raleway Black"/>
                <a:ea typeface="Raleway Black"/>
                <a:cs typeface="Raleway Black"/>
                <a:sym typeface="Raleway Black"/>
              </a:rPr>
              <a:t>Mejorar la gestión de la Estructura Ecológica Principal</a:t>
            </a:r>
            <a:endParaRPr b="1" i="0" sz="1300" u="none" cap="none" strike="noStrike">
              <a:solidFill>
                <a:srgbClr val="FFFFFF"/>
              </a:solidFill>
              <a:latin typeface="Raleway Black"/>
              <a:ea typeface="Raleway Black"/>
              <a:cs typeface="Raleway Black"/>
              <a:sym typeface="Raleway Black"/>
            </a:endParaRPr>
          </a:p>
        </p:txBody>
      </p:sp>
      <p:sp>
        <p:nvSpPr>
          <p:cNvPr id="1061" name="Google Shape;1061;g3d23c2d98e5_3_16"/>
          <p:cNvSpPr txBox="1"/>
          <p:nvPr/>
        </p:nvSpPr>
        <p:spPr>
          <a:xfrm>
            <a:off x="3298409" y="3223950"/>
            <a:ext cx="2666100" cy="6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chemeClr val="lt1"/>
                </a:solidFill>
                <a:latin typeface="Raleway Black"/>
                <a:ea typeface="Raleway Black"/>
                <a:cs typeface="Raleway Black"/>
                <a:sym typeface="Raleway Black"/>
              </a:rPr>
              <a:t>Intervenir de manera integral los Cerros Orientales</a:t>
            </a:r>
            <a:endParaRPr b="1" i="0" sz="1300" u="none" cap="none" strike="noStrike">
              <a:solidFill>
                <a:schemeClr val="lt1"/>
              </a:solidFill>
              <a:latin typeface="Raleway Black"/>
              <a:ea typeface="Raleway Black"/>
              <a:cs typeface="Raleway Black"/>
              <a:sym typeface="Raleway Black"/>
            </a:endParaRPr>
          </a:p>
          <a:p>
            <a:pPr indent="0" lvl="0" marL="0" marR="0" rtl="0" algn="ctr">
              <a:lnSpc>
                <a:spcPct val="100000"/>
              </a:lnSpc>
              <a:spcBef>
                <a:spcPts val="0"/>
              </a:spcBef>
              <a:spcAft>
                <a:spcPts val="0"/>
              </a:spcAft>
              <a:buClr>
                <a:schemeClr val="dk1"/>
              </a:buClr>
              <a:buSzPts val="1100"/>
              <a:buFont typeface="Arial"/>
              <a:buNone/>
            </a:pPr>
            <a:r>
              <a:t/>
            </a:r>
            <a:endParaRPr b="1" i="0" sz="1300" u="none" cap="none" strike="noStrike">
              <a:solidFill>
                <a:srgbClr val="FFFFFF"/>
              </a:solidFill>
              <a:latin typeface="Raleway Black"/>
              <a:ea typeface="Raleway Black"/>
              <a:cs typeface="Raleway Black"/>
              <a:sym typeface="Raleway Black"/>
            </a:endParaRPr>
          </a:p>
        </p:txBody>
      </p:sp>
      <p:sp>
        <p:nvSpPr>
          <p:cNvPr id="1062" name="Google Shape;1062;g3d23c2d98e5_3_16"/>
          <p:cNvSpPr txBox="1"/>
          <p:nvPr/>
        </p:nvSpPr>
        <p:spPr>
          <a:xfrm>
            <a:off x="6305335" y="3224925"/>
            <a:ext cx="2224200" cy="627900"/>
          </a:xfrm>
          <a:prstGeom prst="rect">
            <a:avLst/>
          </a:prstGeom>
          <a:noFill/>
          <a:ln>
            <a:noFill/>
          </a:ln>
        </p:spPr>
        <p:txBody>
          <a:bodyPr anchorCtr="0" anchor="t" bIns="45700" lIns="91425" spcFirstLastPara="1" rIns="91425" wrap="square" tIns="45700">
            <a:normAutofit lnSpcReduction="20000"/>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Mejorar la calidad ambiental del suroccidente</a:t>
            </a:r>
            <a:endParaRPr b="0" i="0" sz="1400" u="none" cap="none" strike="noStrike">
              <a:solidFill>
                <a:srgbClr val="000000"/>
              </a:solidFill>
              <a:latin typeface="Arial"/>
              <a:ea typeface="Arial"/>
              <a:cs typeface="Arial"/>
              <a:sym typeface="Arial"/>
            </a:endParaRPr>
          </a:p>
        </p:txBody>
      </p:sp>
      <p:sp>
        <p:nvSpPr>
          <p:cNvPr id="1063" name="Google Shape;1063;g3d23c2d98e5_3_16"/>
          <p:cNvSpPr txBox="1"/>
          <p:nvPr/>
        </p:nvSpPr>
        <p:spPr>
          <a:xfrm>
            <a:off x="8958068" y="3247475"/>
            <a:ext cx="2443500" cy="6513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Fortalecer la gestión integral del </a:t>
            </a:r>
            <a:r>
              <a:rPr b="1" i="0" lang="en-US" sz="1400" u="none" cap="none" strike="noStrike">
                <a:solidFill>
                  <a:schemeClr val="lt1"/>
                </a:solidFill>
                <a:latin typeface="Raleway Black"/>
                <a:ea typeface="Raleway Black"/>
                <a:cs typeface="Raleway Black"/>
                <a:sym typeface="Raleway Black"/>
              </a:rPr>
              <a:t>agua</a:t>
            </a:r>
            <a:endParaRPr b="0" i="0" sz="1400" u="none" cap="none" strike="noStrike">
              <a:solidFill>
                <a:srgbClr val="000000"/>
              </a:solidFill>
              <a:latin typeface="Arial"/>
              <a:ea typeface="Arial"/>
              <a:cs typeface="Arial"/>
              <a:sym typeface="Arial"/>
            </a:endParaRPr>
          </a:p>
        </p:txBody>
      </p:sp>
      <p:sp>
        <p:nvSpPr>
          <p:cNvPr id="1064" name="Google Shape;1064;g3d23c2d98e5_3_16"/>
          <p:cNvSpPr txBox="1"/>
          <p:nvPr/>
        </p:nvSpPr>
        <p:spPr>
          <a:xfrm>
            <a:off x="3384730" y="3906175"/>
            <a:ext cx="2443500" cy="7572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b="1" i="0" lang="en-US" sz="1200" u="none" cap="none" strike="noStrike">
                <a:solidFill>
                  <a:schemeClr val="lt1"/>
                </a:solidFill>
                <a:latin typeface="Raleway"/>
                <a:ea typeface="Raleway"/>
                <a:cs typeface="Raleway"/>
                <a:sym typeface="Raleway"/>
              </a:rPr>
              <a:t>Plan de restauración ecológica</a:t>
            </a:r>
            <a:endParaRPr b="1" i="0" sz="1200" u="none" cap="none" strike="noStrike">
              <a:solidFill>
                <a:schemeClr val="lt1"/>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b="0" i="0" lang="en-US" sz="1200" u="none" cap="none" strike="noStrike">
                <a:solidFill>
                  <a:schemeClr val="lt1"/>
                </a:solidFill>
                <a:latin typeface="Raleway"/>
                <a:ea typeface="Raleway"/>
                <a:cs typeface="Raleway"/>
                <a:sym typeface="Raleway"/>
              </a:rPr>
              <a:t>Recuperación de áreas afectadas por minería</a:t>
            </a:r>
            <a:endParaRPr b="0" i="0" sz="1200" u="none" cap="none" strike="noStrike">
              <a:solidFill>
                <a:srgbClr val="FFFFFF"/>
              </a:solidFill>
              <a:latin typeface="Raleway"/>
              <a:ea typeface="Raleway"/>
              <a:cs typeface="Raleway"/>
              <a:sym typeface="Raleway"/>
            </a:endParaRPr>
          </a:p>
        </p:txBody>
      </p:sp>
      <p:sp>
        <p:nvSpPr>
          <p:cNvPr id="1065" name="Google Shape;1065;g3d23c2d98e5_3_16"/>
          <p:cNvSpPr txBox="1"/>
          <p:nvPr/>
        </p:nvSpPr>
        <p:spPr>
          <a:xfrm>
            <a:off x="598647" y="3920788"/>
            <a:ext cx="2566500" cy="10896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chemeClr val="lt1"/>
                </a:solidFill>
                <a:latin typeface="Raleway"/>
                <a:ea typeface="Raleway"/>
                <a:cs typeface="Raleway"/>
                <a:sym typeface="Raleway"/>
              </a:rPr>
              <a:t>Restauración ecológica</a:t>
            </a:r>
            <a:endParaRPr i="0" sz="1200" u="none" cap="none" strike="noStrike">
              <a:solidFill>
                <a:srgbClr val="FFFFFF"/>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rgbClr val="FFFFFF"/>
                </a:solidFill>
                <a:latin typeface="Raleway"/>
                <a:ea typeface="Raleway"/>
                <a:cs typeface="Raleway"/>
                <a:sym typeface="Raleway"/>
              </a:rPr>
              <a:t>Transferencia de Derechos de Construcción</a:t>
            </a:r>
            <a:endParaRPr i="0" sz="1500" u="none" cap="none" strike="noStrike">
              <a:solidFill>
                <a:srgbClr val="000000"/>
              </a:solidFill>
            </a:endParaRPr>
          </a:p>
          <a:p>
            <a:pPr indent="-228600" lvl="0" marL="241300" marR="0" rtl="0" algn="l">
              <a:lnSpc>
                <a:spcPct val="90000"/>
              </a:lnSpc>
              <a:spcBef>
                <a:spcPts val="0"/>
              </a:spcBef>
              <a:spcAft>
                <a:spcPts val="0"/>
              </a:spcAft>
              <a:buClr>
                <a:schemeClr val="lt1"/>
              </a:buClr>
              <a:buSzPts val="1200"/>
              <a:buFont typeface="Raleway"/>
              <a:buChar char="○"/>
            </a:pPr>
            <a:r>
              <a:rPr b="0" i="0" lang="en-US" sz="1200" u="none" cap="none" strike="noStrike">
                <a:solidFill>
                  <a:schemeClr val="lt1"/>
                </a:solidFill>
                <a:latin typeface="Raleway"/>
                <a:ea typeface="Raleway"/>
                <a:cs typeface="Raleway"/>
                <a:sym typeface="Raleway"/>
              </a:rPr>
              <a:t>Manejo efectivo de las áreas protegidas.</a:t>
            </a:r>
            <a:endParaRPr b="0" i="0" sz="1200" u="none" cap="none" strike="noStrike">
              <a:solidFill>
                <a:schemeClr val="lt1"/>
              </a:solidFill>
              <a:latin typeface="Raleway"/>
              <a:ea typeface="Raleway"/>
              <a:cs typeface="Raleway"/>
              <a:sym typeface="Raleway"/>
            </a:endParaRPr>
          </a:p>
          <a:p>
            <a:pPr indent="0" lvl="0" marL="609600" marR="0" rtl="0" algn="l">
              <a:lnSpc>
                <a:spcPct val="90000"/>
              </a:lnSpc>
              <a:spcBef>
                <a:spcPts val="0"/>
              </a:spcBef>
              <a:spcAft>
                <a:spcPts val="0"/>
              </a:spcAft>
              <a:buClr>
                <a:srgbClr val="000000"/>
              </a:buClr>
              <a:buSzPts val="1200"/>
              <a:buFont typeface="Arial"/>
              <a:buNone/>
            </a:pPr>
            <a:r>
              <a:t/>
            </a:r>
            <a:endParaRPr b="0" i="0" sz="1200" u="none" cap="none" strike="noStrike">
              <a:solidFill>
                <a:srgbClr val="FFFFFF"/>
              </a:solidFill>
              <a:latin typeface="Raleway"/>
              <a:ea typeface="Raleway"/>
              <a:cs typeface="Raleway"/>
              <a:sym typeface="Raleway"/>
            </a:endParaRPr>
          </a:p>
        </p:txBody>
      </p:sp>
      <p:sp>
        <p:nvSpPr>
          <p:cNvPr id="1066" name="Google Shape;1066;g3d23c2d98e5_3_16"/>
          <p:cNvSpPr txBox="1"/>
          <p:nvPr/>
        </p:nvSpPr>
        <p:spPr>
          <a:xfrm>
            <a:off x="6266543" y="3858775"/>
            <a:ext cx="2389500" cy="923400"/>
          </a:xfrm>
          <a:prstGeom prst="rect">
            <a:avLst/>
          </a:prstGeom>
          <a:noFill/>
          <a:ln>
            <a:noFill/>
          </a:ln>
        </p:spPr>
        <p:txBody>
          <a:bodyPr anchorCtr="0" anchor="t" bIns="45700" lIns="91425" spcFirstLastPara="1" rIns="91425" wrap="square" tIns="45700">
            <a:spAutoFit/>
          </a:bodyPr>
          <a:lstStyle/>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Renaturalización y reverdecimiento</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Zonas Urbanas por un Mejor Aire</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Foncarga.</a:t>
            </a:r>
            <a:endParaRPr b="1" i="0" sz="1200" u="none" cap="none" strike="noStrike">
              <a:solidFill>
                <a:schemeClr val="lt1"/>
              </a:solidFill>
              <a:latin typeface="Raleway"/>
              <a:ea typeface="Raleway"/>
              <a:cs typeface="Raleway"/>
              <a:sym typeface="Raleway"/>
            </a:endParaRPr>
          </a:p>
        </p:txBody>
      </p:sp>
      <p:sp>
        <p:nvSpPr>
          <p:cNvPr id="1067" name="Google Shape;1067;g3d23c2d98e5_3_16"/>
          <p:cNvSpPr txBox="1"/>
          <p:nvPr/>
        </p:nvSpPr>
        <p:spPr>
          <a:xfrm>
            <a:off x="8920134" y="3764625"/>
            <a:ext cx="2566500" cy="1256100"/>
          </a:xfrm>
          <a:prstGeom prst="rect">
            <a:avLst/>
          </a:prstGeom>
          <a:noFill/>
          <a:ln>
            <a:noFill/>
          </a:ln>
        </p:spPr>
        <p:txBody>
          <a:bodyPr anchorCtr="0" anchor="t" bIns="45700" lIns="91425" spcFirstLastPara="1" rIns="91425" wrap="square" tIns="45700">
            <a:spAutoFit/>
          </a:bodyPr>
          <a:lstStyle/>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Restauración de las cuencas estratégicas que surten los 3 sistemas de abastecimiento de agua a Bogotá </a:t>
            </a:r>
            <a:endParaRPr b="1" i="0" sz="1200" u="none" cap="none" strike="noStrike">
              <a:solidFill>
                <a:schemeClr val="lt1"/>
              </a:solidFill>
              <a:latin typeface="Raleway"/>
              <a:ea typeface="Raleway"/>
              <a:cs typeface="Raleway"/>
              <a:sym typeface="Raleway"/>
            </a:endParaRPr>
          </a:p>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Proyectos de ecourbanismo con criterios para el uso eficiente del agua.</a:t>
            </a:r>
            <a:endParaRPr b="1" i="0" sz="1200" u="none" cap="none" strike="noStrike">
              <a:solidFill>
                <a:srgbClr val="FFFFFF"/>
              </a:solidFill>
              <a:latin typeface="Raleway"/>
              <a:ea typeface="Raleway"/>
              <a:cs typeface="Raleway"/>
              <a:sym typeface="Raleway"/>
            </a:endParaRPr>
          </a:p>
        </p:txBody>
      </p:sp>
      <p:sp>
        <p:nvSpPr>
          <p:cNvPr id="1068" name="Google Shape;1068;g3d23c2d98e5_3_16"/>
          <p:cNvSpPr/>
          <p:nvPr/>
        </p:nvSpPr>
        <p:spPr>
          <a:xfrm>
            <a:off x="386316" y="2579400"/>
            <a:ext cx="11193900" cy="340500"/>
          </a:xfrm>
          <a:prstGeom prst="roundRect">
            <a:avLst>
              <a:gd fmla="val 16667" name="adj"/>
            </a:avLst>
          </a:prstGeom>
          <a:solidFill>
            <a:schemeClr val="lt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069" name="Google Shape;1069;g3d23c2d98e5_3_16"/>
          <p:cNvSpPr txBox="1"/>
          <p:nvPr/>
        </p:nvSpPr>
        <p:spPr>
          <a:xfrm>
            <a:off x="2069351" y="2575244"/>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Suelo</a:t>
            </a:r>
            <a:endParaRPr b="0" i="0" sz="1500" u="none" cap="none" strike="noStrike">
              <a:solidFill>
                <a:schemeClr val="dk1"/>
              </a:solidFill>
              <a:latin typeface="Arial"/>
              <a:ea typeface="Arial"/>
              <a:cs typeface="Arial"/>
              <a:sym typeface="Arial"/>
            </a:endParaRPr>
          </a:p>
        </p:txBody>
      </p:sp>
      <p:sp>
        <p:nvSpPr>
          <p:cNvPr id="1070" name="Google Shape;1070;g3d23c2d98e5_3_16"/>
          <p:cNvSpPr txBox="1"/>
          <p:nvPr/>
        </p:nvSpPr>
        <p:spPr>
          <a:xfrm>
            <a:off x="5107914" y="2605763"/>
            <a:ext cx="1932300" cy="319500"/>
          </a:xfrm>
          <a:prstGeom prst="rect">
            <a:avLst/>
          </a:prstGeom>
          <a:noFill/>
          <a:ln>
            <a:noFill/>
          </a:ln>
        </p:spPr>
        <p:txBody>
          <a:bodyPr anchorCtr="0" anchor="t" bIns="45700" lIns="91425" spcFirstLastPara="1" rIns="91425" wrap="square" tIns="45700">
            <a:normAutofit/>
          </a:bodyPr>
          <a:lstStyle/>
          <a:p>
            <a:pPr indent="0" lvl="0" marL="0" marR="0" rtl="0" algn="ctr">
              <a:lnSpc>
                <a:spcPct val="70000"/>
              </a:lnSpc>
              <a:spcBef>
                <a:spcPts val="0"/>
              </a:spcBef>
              <a:spcAft>
                <a:spcPts val="0"/>
              </a:spcAft>
              <a:buClr>
                <a:srgbClr val="FFFFFF"/>
              </a:buClr>
              <a:buSzPts val="2000"/>
              <a:buFont typeface="Arial"/>
              <a:buNone/>
            </a:pPr>
            <a:r>
              <a:rPr b="1" i="0" lang="en-US" sz="1900" u="none" cap="none" strike="noStrike">
                <a:solidFill>
                  <a:schemeClr val="dk1"/>
                </a:solidFill>
                <a:latin typeface="Raleway Black"/>
                <a:ea typeface="Raleway Black"/>
                <a:cs typeface="Raleway Black"/>
                <a:sym typeface="Raleway Black"/>
              </a:rPr>
              <a:t>Aire</a:t>
            </a:r>
            <a:endParaRPr b="0" i="0" sz="900" u="none" cap="none" strike="noStrike">
              <a:solidFill>
                <a:schemeClr val="dk1"/>
              </a:solidFill>
              <a:latin typeface="Arial"/>
              <a:ea typeface="Arial"/>
              <a:cs typeface="Arial"/>
              <a:sym typeface="Arial"/>
            </a:endParaRPr>
          </a:p>
        </p:txBody>
      </p:sp>
      <p:sp>
        <p:nvSpPr>
          <p:cNvPr id="1071" name="Google Shape;1071;g3d23c2d98e5_3_16"/>
          <p:cNvSpPr txBox="1"/>
          <p:nvPr/>
        </p:nvSpPr>
        <p:spPr>
          <a:xfrm>
            <a:off x="7903615" y="2588519"/>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Agua</a:t>
            </a:r>
            <a:endParaRPr b="0" i="0" sz="1500" u="none" cap="none" strike="noStrike">
              <a:solidFill>
                <a:schemeClr val="dk1"/>
              </a:solidFill>
              <a:latin typeface="Arial"/>
              <a:ea typeface="Arial"/>
              <a:cs typeface="Arial"/>
              <a:sym typeface="Arial"/>
            </a:endParaRPr>
          </a:p>
        </p:txBody>
      </p:sp>
      <p:grpSp>
        <p:nvGrpSpPr>
          <p:cNvPr id="1072" name="Google Shape;1072;g3d23c2d98e5_3_16"/>
          <p:cNvGrpSpPr/>
          <p:nvPr/>
        </p:nvGrpSpPr>
        <p:grpSpPr>
          <a:xfrm>
            <a:off x="7786287" y="2431436"/>
            <a:ext cx="636431" cy="650978"/>
            <a:chOff x="10747192" y="578957"/>
            <a:chExt cx="682500" cy="698100"/>
          </a:xfrm>
        </p:grpSpPr>
        <p:sp>
          <p:nvSpPr>
            <p:cNvPr id="1073" name="Google Shape;1073;g3d23c2d98e5_3_16"/>
            <p:cNvSpPr/>
            <p:nvPr/>
          </p:nvSpPr>
          <p:spPr>
            <a:xfrm>
              <a:off x="10747192" y="578957"/>
              <a:ext cx="682500" cy="698100"/>
            </a:xfrm>
            <a:prstGeom prst="ellipse">
              <a:avLst/>
            </a:prstGeom>
            <a:solidFill>
              <a:srgbClr val="4696E6"/>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1074" name="Google Shape;1074;g3d23c2d98e5_3_16"/>
            <p:cNvPicPr preferRelativeResize="0"/>
            <p:nvPr/>
          </p:nvPicPr>
          <p:blipFill rotWithShape="1">
            <a:blip r:embed="rId4">
              <a:alphaModFix/>
            </a:blip>
            <a:srcRect b="0" l="0" r="0" t="0"/>
            <a:stretch/>
          </p:blipFill>
          <p:spPr>
            <a:xfrm>
              <a:off x="10781042" y="609806"/>
              <a:ext cx="614700" cy="614700"/>
            </a:xfrm>
            <a:prstGeom prst="rect">
              <a:avLst/>
            </a:prstGeom>
            <a:noFill/>
            <a:ln>
              <a:noFill/>
            </a:ln>
          </p:spPr>
        </p:pic>
      </p:grpSp>
      <p:grpSp>
        <p:nvGrpSpPr>
          <p:cNvPr id="1075" name="Google Shape;1075;g3d23c2d98e5_3_16"/>
          <p:cNvGrpSpPr/>
          <p:nvPr/>
        </p:nvGrpSpPr>
        <p:grpSpPr>
          <a:xfrm>
            <a:off x="1829629" y="2443474"/>
            <a:ext cx="613772" cy="627801"/>
            <a:chOff x="4096109" y="2260088"/>
            <a:chExt cx="682500" cy="698100"/>
          </a:xfrm>
        </p:grpSpPr>
        <p:sp>
          <p:nvSpPr>
            <p:cNvPr id="1076" name="Google Shape;1076;g3d23c2d98e5_3_16"/>
            <p:cNvSpPr/>
            <p:nvPr/>
          </p:nvSpPr>
          <p:spPr>
            <a:xfrm>
              <a:off x="4096109" y="2260088"/>
              <a:ext cx="682500" cy="698100"/>
            </a:xfrm>
            <a:prstGeom prst="ellipse">
              <a:avLst/>
            </a:prstGeom>
            <a:solidFill>
              <a:srgbClr val="C4721F"/>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1077" name="Google Shape;1077;g3d23c2d98e5_3_16"/>
            <p:cNvPicPr preferRelativeResize="0"/>
            <p:nvPr/>
          </p:nvPicPr>
          <p:blipFill rotWithShape="1">
            <a:blip r:embed="rId5">
              <a:alphaModFix/>
            </a:blip>
            <a:srcRect b="0" l="0" r="0" t="0"/>
            <a:stretch/>
          </p:blipFill>
          <p:spPr>
            <a:xfrm>
              <a:off x="4189059" y="2369266"/>
              <a:ext cx="496500" cy="496500"/>
            </a:xfrm>
            <a:prstGeom prst="rect">
              <a:avLst/>
            </a:prstGeom>
            <a:noFill/>
            <a:ln>
              <a:noFill/>
            </a:ln>
          </p:spPr>
        </p:pic>
      </p:grpSp>
      <p:grpSp>
        <p:nvGrpSpPr>
          <p:cNvPr id="1078" name="Google Shape;1078;g3d23c2d98e5_3_16"/>
          <p:cNvGrpSpPr/>
          <p:nvPr/>
        </p:nvGrpSpPr>
        <p:grpSpPr>
          <a:xfrm>
            <a:off x="5015497" y="2446445"/>
            <a:ext cx="613751" cy="632937"/>
            <a:chOff x="299572" y="5462223"/>
            <a:chExt cx="1081500" cy="1115700"/>
          </a:xfrm>
        </p:grpSpPr>
        <p:sp>
          <p:nvSpPr>
            <p:cNvPr id="1079" name="Google Shape;1079;g3d23c2d98e5_3_16"/>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1080" name="Google Shape;1080;g3d23c2d98e5_3_16"/>
            <p:cNvPicPr preferRelativeResize="0"/>
            <p:nvPr/>
          </p:nvPicPr>
          <p:blipFill rotWithShape="1">
            <a:blip r:embed="rId6">
              <a:alphaModFix/>
            </a:blip>
            <a:srcRect b="0" l="0" r="0" t="0"/>
            <a:stretch/>
          </p:blipFill>
          <p:spPr>
            <a:xfrm>
              <a:off x="424689" y="5604423"/>
              <a:ext cx="831284" cy="831300"/>
            </a:xfrm>
            <a:prstGeom prst="rect">
              <a:avLst/>
            </a:prstGeom>
            <a:noFill/>
            <a:ln>
              <a:noFill/>
            </a:ln>
          </p:spPr>
        </p:pic>
      </p:grpSp>
      <p:sp>
        <p:nvSpPr>
          <p:cNvPr id="1081" name="Google Shape;1081;g3d23c2d98e5_3_16"/>
          <p:cNvSpPr txBox="1"/>
          <p:nvPr/>
        </p:nvSpPr>
        <p:spPr>
          <a:xfrm>
            <a:off x="1166211" y="5097704"/>
            <a:ext cx="9314400" cy="466200"/>
          </a:xfrm>
          <a:prstGeom prst="rect">
            <a:avLst/>
          </a:prstGeom>
          <a:solidFill>
            <a:srgbClr val="8DBC22"/>
          </a:solid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FFFFFF"/>
              </a:buClr>
              <a:buSzPts val="2000"/>
              <a:buFont typeface="Arial"/>
              <a:buNone/>
            </a:pPr>
            <a:r>
              <a:rPr b="1" i="0" lang="en-US" sz="1600" u="none" cap="none" strike="noStrike">
                <a:solidFill>
                  <a:srgbClr val="275316"/>
                </a:solidFill>
                <a:latin typeface="Raleway"/>
                <a:ea typeface="Raleway"/>
                <a:cs typeface="Raleway"/>
                <a:sym typeface="Raleway"/>
              </a:rPr>
              <a:t>Evaluación, control y seguimiento al deterioro de la calidad ambiental</a:t>
            </a:r>
            <a:endParaRPr b="1" i="0" sz="1600" u="none" cap="none" strike="noStrike">
              <a:solidFill>
                <a:srgbClr val="275316"/>
              </a:solidFill>
              <a:latin typeface="Raleway"/>
              <a:ea typeface="Raleway"/>
              <a:cs typeface="Raleway"/>
              <a:sym typeface="Raleway"/>
            </a:endParaRPr>
          </a:p>
          <a:p>
            <a:pPr indent="0" lvl="0" marL="457200" rtl="0" algn="ctr">
              <a:lnSpc>
                <a:spcPct val="90000"/>
              </a:lnSpc>
              <a:spcBef>
                <a:spcPts val="0"/>
              </a:spcBef>
              <a:spcAft>
                <a:spcPts val="0"/>
              </a:spcAft>
              <a:buNone/>
            </a:pPr>
            <a:r>
              <a:rPr b="1" lang="en-US" sz="1100">
                <a:solidFill>
                  <a:schemeClr val="dk1"/>
                </a:solidFill>
                <a:latin typeface="Raleway"/>
                <a:ea typeface="Raleway"/>
                <a:cs typeface="Raleway"/>
                <a:sym typeface="Raleway"/>
              </a:rPr>
              <a:t>Evaluación y seguimiento de trámites/Gestión efectiva de la función sancionatoria y preventiva </a:t>
            </a:r>
            <a:endParaRPr b="1" sz="1600">
              <a:solidFill>
                <a:srgbClr val="275316"/>
              </a:solidFill>
              <a:latin typeface="Raleway"/>
              <a:ea typeface="Raleway"/>
              <a:cs typeface="Raleway"/>
              <a:sym typeface="Raleway"/>
            </a:endParaRPr>
          </a:p>
        </p:txBody>
      </p:sp>
      <p:sp>
        <p:nvSpPr>
          <p:cNvPr id="1082" name="Google Shape;1082;g3d23c2d98e5_3_16"/>
          <p:cNvSpPr/>
          <p:nvPr/>
        </p:nvSpPr>
        <p:spPr>
          <a:xfrm rot="-5400000">
            <a:off x="21353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083" name="Google Shape;1083;g3d23c2d98e5_3_16"/>
          <p:cNvSpPr/>
          <p:nvPr/>
        </p:nvSpPr>
        <p:spPr>
          <a:xfrm rot="-5400000">
            <a:off x="5911441" y="5582054"/>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084" name="Google Shape;1084;g3d23c2d98e5_3_16"/>
          <p:cNvSpPr/>
          <p:nvPr/>
        </p:nvSpPr>
        <p:spPr>
          <a:xfrm rot="-5400000">
            <a:off x="97250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085" name="Google Shape;1085;g3d23c2d98e5_3_16"/>
          <p:cNvSpPr txBox="1"/>
          <p:nvPr/>
        </p:nvSpPr>
        <p:spPr>
          <a:xfrm>
            <a:off x="2828041" y="-17060"/>
            <a:ext cx="7031100" cy="1173000"/>
          </a:xfrm>
          <a:prstGeom prst="rect">
            <a:avLst/>
          </a:prstGeom>
          <a:noFill/>
          <a:ln>
            <a:noFill/>
          </a:ln>
        </p:spPr>
        <p:txBody>
          <a:bodyPr anchorCtr="0" anchor="b"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700"/>
              <a:buFont typeface="Arial"/>
              <a:buNone/>
            </a:pPr>
            <a:r>
              <a:rPr b="1" i="0" lang="en-US" sz="2600" u="none" cap="none" strike="noStrike">
                <a:solidFill>
                  <a:srgbClr val="698A52"/>
                </a:solidFill>
                <a:latin typeface="Raleway Black"/>
                <a:ea typeface="Raleway Black"/>
                <a:cs typeface="Raleway Black"/>
                <a:sym typeface="Raleway Black"/>
              </a:rPr>
              <a:t>Una Bogotá mejor preparada para enfrentar el cambio climático para el bienestar de su gente</a:t>
            </a:r>
            <a:endParaRPr b="1" i="0" sz="2600" u="none" cap="none" strike="noStrike">
              <a:solidFill>
                <a:srgbClr val="698A52"/>
              </a:solidFill>
              <a:latin typeface="Raleway Black"/>
              <a:ea typeface="Raleway Black"/>
              <a:cs typeface="Raleway Black"/>
              <a:sym typeface="Raleway Black"/>
            </a:endParaRPr>
          </a:p>
        </p:txBody>
      </p:sp>
      <p:sp>
        <p:nvSpPr>
          <p:cNvPr id="1086" name="Google Shape;1086;g3d23c2d98e5_3_16"/>
          <p:cNvSpPr/>
          <p:nvPr/>
        </p:nvSpPr>
        <p:spPr>
          <a:xfrm>
            <a:off x="2448087" y="2115368"/>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Menos contaminación</a:t>
            </a:r>
            <a:endParaRPr b="0" i="0" sz="1500" u="none" cap="none" strike="noStrike">
              <a:solidFill>
                <a:srgbClr val="000000"/>
              </a:solidFill>
              <a:latin typeface="Arial"/>
              <a:ea typeface="Arial"/>
              <a:cs typeface="Arial"/>
              <a:sym typeface="Arial"/>
            </a:endParaRPr>
          </a:p>
        </p:txBody>
      </p:sp>
      <p:sp>
        <p:nvSpPr>
          <p:cNvPr id="1087" name="Google Shape;1087;g3d23c2d98e5_3_16"/>
          <p:cNvSpPr/>
          <p:nvPr/>
        </p:nvSpPr>
        <p:spPr>
          <a:xfrm>
            <a:off x="2448087" y="1729053"/>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Más biodiversidad</a:t>
            </a:r>
            <a:endParaRPr b="0" i="0" sz="1500" u="none" cap="none" strike="noStrike">
              <a:solidFill>
                <a:srgbClr val="000000"/>
              </a:solidFill>
              <a:latin typeface="Arial"/>
              <a:ea typeface="Arial"/>
              <a:cs typeface="Arial"/>
              <a:sym typeface="Arial"/>
            </a:endParaRPr>
          </a:p>
        </p:txBody>
      </p:sp>
      <p:sp>
        <p:nvSpPr>
          <p:cNvPr id="1088" name="Google Shape;1088;g3d23c2d98e5_3_16"/>
          <p:cNvSpPr/>
          <p:nvPr/>
        </p:nvSpPr>
        <p:spPr>
          <a:xfrm>
            <a:off x="4594959" y="1728931"/>
            <a:ext cx="275700" cy="275700"/>
          </a:xfrm>
          <a:prstGeom prst="mathPl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089" name="Google Shape;1089;g3d23c2d98e5_3_16"/>
          <p:cNvSpPr/>
          <p:nvPr/>
        </p:nvSpPr>
        <p:spPr>
          <a:xfrm>
            <a:off x="4374056" y="2154683"/>
            <a:ext cx="273300" cy="273300"/>
          </a:xfrm>
          <a:prstGeom prst="mathMin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090" name="Google Shape;1090;g3d23c2d98e5_3_16"/>
          <p:cNvSpPr/>
          <p:nvPr/>
        </p:nvSpPr>
        <p:spPr>
          <a:xfrm>
            <a:off x="2455423" y="1220983"/>
            <a:ext cx="7344900" cy="434100"/>
          </a:xfrm>
          <a:prstGeom prst="roundRect">
            <a:avLst>
              <a:gd fmla="val 18791" name="adj"/>
            </a:avLst>
          </a:prstGeom>
          <a:solidFill>
            <a:srgbClr val="548135"/>
          </a:solidFill>
          <a:ln>
            <a:noFill/>
          </a:ln>
        </p:spPr>
        <p:txBody>
          <a:bodyPr anchorCtr="0" anchor="ctr" bIns="45700" lIns="91425" spcFirstLastPara="1" rIns="91425" wrap="square" tIns="45700">
            <a:noAutofit/>
          </a:bodyPr>
          <a:lstStyle/>
          <a:p>
            <a:pPr indent="0" lvl="0" marL="457200" marR="0" rtl="0" algn="ctr">
              <a:lnSpc>
                <a:spcPct val="100000"/>
              </a:lnSpc>
              <a:spcBef>
                <a:spcPts val="0"/>
              </a:spcBef>
              <a:spcAft>
                <a:spcPts val="0"/>
              </a:spcAft>
              <a:buClr>
                <a:srgbClr val="000000"/>
              </a:buClr>
              <a:buSzPts val="1500"/>
              <a:buFont typeface="Arial"/>
              <a:buNone/>
            </a:pPr>
            <a:r>
              <a:rPr b="1" i="0" lang="en-US" sz="1500" u="none" cap="none" strike="noStrike">
                <a:solidFill>
                  <a:srgbClr val="FFFFFF"/>
                </a:solidFill>
                <a:latin typeface="Raleway"/>
                <a:ea typeface="Raleway"/>
                <a:cs typeface="Raleway"/>
                <a:sym typeface="Raleway"/>
              </a:rPr>
              <a:t>Reducir la vulnerabilidad de Bogotá a los impactos del cambio climático</a:t>
            </a:r>
            <a:endParaRPr b="0" i="0" sz="1500" u="none" cap="none" strike="noStrike">
              <a:solidFill>
                <a:srgbClr val="FFFFFF"/>
              </a:solidFill>
              <a:latin typeface="Raleway"/>
              <a:ea typeface="Raleway"/>
              <a:cs typeface="Raleway"/>
              <a:sym typeface="Raleway"/>
            </a:endParaRPr>
          </a:p>
        </p:txBody>
      </p:sp>
      <p:sp>
        <p:nvSpPr>
          <p:cNvPr id="1091" name="Google Shape;1091;g3d23c2d98e5_3_16"/>
          <p:cNvSpPr/>
          <p:nvPr/>
        </p:nvSpPr>
        <p:spPr>
          <a:xfrm>
            <a:off x="2214250" y="112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1</a:t>
            </a:r>
            <a:endParaRPr b="1" sz="2200">
              <a:latin typeface="Raleway"/>
              <a:ea typeface="Raleway"/>
              <a:cs typeface="Raleway"/>
              <a:sym typeface="Raleway"/>
            </a:endParaRPr>
          </a:p>
        </p:txBody>
      </p:sp>
      <p:sp>
        <p:nvSpPr>
          <p:cNvPr id="1092" name="Google Shape;1092;g3d23c2d98e5_3_16"/>
          <p:cNvSpPr/>
          <p:nvPr/>
        </p:nvSpPr>
        <p:spPr>
          <a:xfrm>
            <a:off x="161050" y="567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2</a:t>
            </a:r>
            <a:endParaRPr b="1" sz="2200">
              <a:latin typeface="Raleway"/>
              <a:ea typeface="Raleway"/>
              <a:cs typeface="Raleway"/>
              <a:sym typeface="Raleway"/>
            </a:endParaRPr>
          </a:p>
        </p:txBody>
      </p:sp>
      <p:sp>
        <p:nvSpPr>
          <p:cNvPr id="1093" name="Google Shape;1093;g3d23c2d98e5_3_16"/>
          <p:cNvSpPr/>
          <p:nvPr/>
        </p:nvSpPr>
        <p:spPr>
          <a:xfrm>
            <a:off x="4061550" y="5691350"/>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3</a:t>
            </a:r>
            <a:endParaRPr b="1" sz="2200">
              <a:latin typeface="Raleway"/>
              <a:ea typeface="Raleway"/>
              <a:cs typeface="Raleway"/>
              <a:sym typeface="Raleway"/>
            </a:endParaRPr>
          </a:p>
        </p:txBody>
      </p:sp>
      <p:sp>
        <p:nvSpPr>
          <p:cNvPr id="1094" name="Google Shape;1094;g3d23c2d98e5_3_16"/>
          <p:cNvSpPr/>
          <p:nvPr/>
        </p:nvSpPr>
        <p:spPr>
          <a:xfrm>
            <a:off x="7809650" y="5674074"/>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4</a:t>
            </a:r>
            <a:endParaRPr b="1" sz="2200">
              <a:latin typeface="Raleway"/>
              <a:ea typeface="Raleway"/>
              <a:cs typeface="Raleway"/>
              <a:sym typeface="Raleway"/>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g3d23c2d98e5_3_63"/>
          <p:cNvSpPr/>
          <p:nvPr/>
        </p:nvSpPr>
        <p:spPr>
          <a:xfrm>
            <a:off x="276000" y="3659075"/>
            <a:ext cx="11859000" cy="6465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00" name="Google Shape;1100;g3d23c2d98e5_3_63"/>
          <p:cNvSpPr txBox="1"/>
          <p:nvPr/>
        </p:nvSpPr>
        <p:spPr>
          <a:xfrm>
            <a:off x="4091736" y="376678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92</a:t>
            </a:r>
            <a:endParaRPr b="0" i="0" sz="1400" u="none" cap="none" strike="noStrike">
              <a:solidFill>
                <a:srgbClr val="000000"/>
              </a:solidFill>
              <a:latin typeface="Candara"/>
              <a:ea typeface="Candara"/>
              <a:cs typeface="Candara"/>
              <a:sym typeface="Candara"/>
            </a:endParaRPr>
          </a:p>
        </p:txBody>
      </p:sp>
      <p:sp>
        <p:nvSpPr>
          <p:cNvPr id="1101" name="Google Shape;1101;g3d23c2d98e5_3_63"/>
          <p:cNvSpPr txBox="1"/>
          <p:nvPr/>
        </p:nvSpPr>
        <p:spPr>
          <a:xfrm>
            <a:off x="5983886" y="376678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120</a:t>
            </a:r>
            <a:endParaRPr b="0" i="0" sz="1600" u="none" cap="none" strike="noStrike">
              <a:solidFill>
                <a:srgbClr val="3B4E1F"/>
              </a:solidFill>
              <a:latin typeface="Candara"/>
              <a:ea typeface="Candara"/>
              <a:cs typeface="Candara"/>
              <a:sym typeface="Candara"/>
            </a:endParaRPr>
          </a:p>
        </p:txBody>
      </p:sp>
      <p:sp>
        <p:nvSpPr>
          <p:cNvPr id="1102" name="Google Shape;1102;g3d23c2d98e5_3_63"/>
          <p:cNvSpPr txBox="1"/>
          <p:nvPr/>
        </p:nvSpPr>
        <p:spPr>
          <a:xfrm>
            <a:off x="7899818" y="376678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2.038</a:t>
            </a:r>
            <a:endParaRPr b="0" i="0" sz="1400" u="none" cap="none" strike="noStrike">
              <a:solidFill>
                <a:srgbClr val="000000"/>
              </a:solidFill>
              <a:latin typeface="Candara"/>
              <a:ea typeface="Candara"/>
              <a:cs typeface="Candara"/>
              <a:sym typeface="Candara"/>
            </a:endParaRPr>
          </a:p>
        </p:txBody>
      </p:sp>
      <p:sp>
        <p:nvSpPr>
          <p:cNvPr id="1103" name="Google Shape;1103;g3d23c2d98e5_3_63"/>
          <p:cNvSpPr txBox="1"/>
          <p:nvPr/>
        </p:nvSpPr>
        <p:spPr>
          <a:xfrm>
            <a:off x="8877568" y="376678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2.064</a:t>
            </a:r>
            <a:endParaRPr b="0" i="0" sz="1400" u="none" cap="none" strike="noStrike">
              <a:solidFill>
                <a:srgbClr val="000000"/>
              </a:solidFill>
              <a:latin typeface="Candara"/>
              <a:ea typeface="Candara"/>
              <a:cs typeface="Candara"/>
              <a:sym typeface="Candara"/>
            </a:endParaRPr>
          </a:p>
        </p:txBody>
      </p:sp>
      <p:sp>
        <p:nvSpPr>
          <p:cNvPr id="1104" name="Google Shape;1104;g3d23c2d98e5_3_63"/>
          <p:cNvSpPr txBox="1"/>
          <p:nvPr/>
        </p:nvSpPr>
        <p:spPr>
          <a:xfrm>
            <a:off x="9855318" y="3766786"/>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4.314</a:t>
            </a:r>
            <a:endParaRPr b="0" i="0" sz="1600" u="none" cap="none" strike="noStrike">
              <a:solidFill>
                <a:srgbClr val="3B4E1F"/>
              </a:solidFill>
              <a:latin typeface="Candara"/>
              <a:ea typeface="Candara"/>
              <a:cs typeface="Candara"/>
              <a:sym typeface="Candara"/>
            </a:endParaRPr>
          </a:p>
        </p:txBody>
      </p:sp>
      <p:sp>
        <p:nvSpPr>
          <p:cNvPr id="1105" name="Google Shape;1105;g3d23c2d98e5_3_63"/>
          <p:cNvSpPr txBox="1"/>
          <p:nvPr/>
        </p:nvSpPr>
        <p:spPr>
          <a:xfrm>
            <a:off x="259114" y="3705286"/>
            <a:ext cx="3442500" cy="738900"/>
          </a:xfrm>
          <a:prstGeom prst="rect">
            <a:avLst/>
          </a:prstGeom>
          <a:noFill/>
          <a:ln>
            <a:noFill/>
          </a:ln>
        </p:spPr>
        <p:txBody>
          <a:bodyPr anchorCtr="0" anchor="t" bIns="91425" lIns="91425" spcFirstLastPara="1" rIns="91425" wrap="square" tIns="91425">
            <a:spAutoFit/>
          </a:bodyPr>
          <a:lstStyle/>
          <a:p>
            <a:pPr indent="-304800" lvl="0" marL="457200" rtl="0" algn="r">
              <a:spcBef>
                <a:spcPts val="0"/>
              </a:spcBef>
              <a:spcAft>
                <a:spcPts val="0"/>
              </a:spcAft>
              <a:buClr>
                <a:schemeClr val="dk1"/>
              </a:buClr>
              <a:buSzPts val="1200"/>
              <a:buFont typeface="Candara"/>
              <a:buAutoNum type="arabicPeriod"/>
            </a:pPr>
            <a:r>
              <a:rPr lang="en-US" sz="1200">
                <a:solidFill>
                  <a:schemeClr val="dk1"/>
                </a:solidFill>
                <a:latin typeface="Candara"/>
                <a:ea typeface="Candara"/>
                <a:cs typeface="Candara"/>
                <a:sym typeface="Candara"/>
              </a:rPr>
              <a:t>Número de expedientes sancionatorios resueltos de fondo en cumplimiento de la Ley 2387 de 2024</a:t>
            </a:r>
            <a:endParaRPr sz="1200">
              <a:solidFill>
                <a:schemeClr val="dk1"/>
              </a:solidFill>
            </a:endParaRPr>
          </a:p>
        </p:txBody>
      </p:sp>
      <p:sp>
        <p:nvSpPr>
          <p:cNvPr id="1106" name="Google Shape;1106;g3d23c2d98e5_3_63"/>
          <p:cNvSpPr txBox="1"/>
          <p:nvPr/>
        </p:nvSpPr>
        <p:spPr>
          <a:xfrm>
            <a:off x="4015536" y="306856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107" name="Google Shape;1107;g3d23c2d98e5_3_63"/>
          <p:cNvSpPr txBox="1"/>
          <p:nvPr/>
        </p:nvSpPr>
        <p:spPr>
          <a:xfrm>
            <a:off x="5907686" y="306856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108" name="Google Shape;1108;g3d23c2d98e5_3_63"/>
          <p:cNvSpPr txBox="1"/>
          <p:nvPr/>
        </p:nvSpPr>
        <p:spPr>
          <a:xfrm>
            <a:off x="7823618" y="306856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109" name="Google Shape;1109;g3d23c2d98e5_3_63"/>
          <p:cNvSpPr txBox="1"/>
          <p:nvPr/>
        </p:nvSpPr>
        <p:spPr>
          <a:xfrm>
            <a:off x="8801368" y="306856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110" name="Google Shape;1110;g3d23c2d98e5_3_63"/>
          <p:cNvSpPr txBox="1"/>
          <p:nvPr/>
        </p:nvSpPr>
        <p:spPr>
          <a:xfrm>
            <a:off x="9779118" y="3068565"/>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111" name="Google Shape;1111;g3d23c2d98e5_3_63"/>
          <p:cNvSpPr txBox="1"/>
          <p:nvPr/>
        </p:nvSpPr>
        <p:spPr>
          <a:xfrm>
            <a:off x="4971661" y="306856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112" name="Google Shape;1112;g3d23c2d98e5_3_63"/>
          <p:cNvSpPr txBox="1"/>
          <p:nvPr/>
        </p:nvSpPr>
        <p:spPr>
          <a:xfrm>
            <a:off x="6876661" y="306856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113" name="Google Shape;1113;g3d23c2d98e5_3_63"/>
          <p:cNvSpPr txBox="1"/>
          <p:nvPr/>
        </p:nvSpPr>
        <p:spPr>
          <a:xfrm>
            <a:off x="11139643" y="3068563"/>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114" name="Google Shape;1114;g3d23c2d98e5_3_63"/>
          <p:cNvSpPr txBox="1"/>
          <p:nvPr/>
        </p:nvSpPr>
        <p:spPr>
          <a:xfrm>
            <a:off x="5037823" y="376678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92</a:t>
            </a:r>
            <a:endParaRPr b="1" i="0" sz="1400" u="none" cap="none" strike="noStrike">
              <a:solidFill>
                <a:srgbClr val="000000"/>
              </a:solidFill>
              <a:latin typeface="Candara"/>
              <a:ea typeface="Candara"/>
              <a:cs typeface="Candara"/>
              <a:sym typeface="Candara"/>
            </a:endParaRPr>
          </a:p>
        </p:txBody>
      </p:sp>
      <p:sp>
        <p:nvSpPr>
          <p:cNvPr id="1115" name="Google Shape;1115;g3d23c2d98e5_3_63"/>
          <p:cNvSpPr txBox="1"/>
          <p:nvPr/>
        </p:nvSpPr>
        <p:spPr>
          <a:xfrm>
            <a:off x="11182225" y="376678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212</a:t>
            </a:r>
            <a:endParaRPr b="1" i="0" sz="1400" u="none" cap="none" strike="noStrike">
              <a:solidFill>
                <a:srgbClr val="000000"/>
              </a:solidFill>
              <a:latin typeface="Candara"/>
              <a:ea typeface="Candara"/>
              <a:cs typeface="Candara"/>
              <a:sym typeface="Candara"/>
            </a:endParaRPr>
          </a:p>
        </p:txBody>
      </p:sp>
      <p:sp>
        <p:nvSpPr>
          <p:cNvPr id="1116" name="Google Shape;1116;g3d23c2d98e5_3_63"/>
          <p:cNvSpPr txBox="1"/>
          <p:nvPr/>
        </p:nvSpPr>
        <p:spPr>
          <a:xfrm>
            <a:off x="259174" y="2947100"/>
            <a:ext cx="3442500" cy="6465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117" name="Google Shape;1117;g3d23c2d98e5_3_63"/>
          <p:cNvSpPr txBox="1"/>
          <p:nvPr/>
        </p:nvSpPr>
        <p:spPr>
          <a:xfrm>
            <a:off x="6929923" y="376678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120</a:t>
            </a:r>
            <a:endParaRPr b="1" i="0" sz="1400" u="none" cap="none" strike="noStrike">
              <a:solidFill>
                <a:srgbClr val="000000"/>
              </a:solidFill>
              <a:latin typeface="Candara"/>
              <a:ea typeface="Candara"/>
              <a:cs typeface="Candara"/>
              <a:sym typeface="Candara"/>
            </a:endParaRPr>
          </a:p>
        </p:txBody>
      </p:sp>
      <p:sp>
        <p:nvSpPr>
          <p:cNvPr id="1118" name="Google Shape;1118;g3d23c2d98e5_3_63"/>
          <p:cNvSpPr/>
          <p:nvPr/>
        </p:nvSpPr>
        <p:spPr>
          <a:xfrm>
            <a:off x="8688864" y="5909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Dirección de Procesos Sancionatorios</a:t>
            </a:r>
            <a:endParaRPr b="1" sz="700">
              <a:solidFill>
                <a:schemeClr val="dk1"/>
              </a:solidFill>
              <a:latin typeface="Raleway"/>
              <a:ea typeface="Raleway"/>
              <a:cs typeface="Raleway"/>
              <a:sym typeface="Raleway"/>
            </a:endParaRPr>
          </a:p>
        </p:txBody>
      </p:sp>
      <p:sp>
        <p:nvSpPr>
          <p:cNvPr id="1119" name="Google Shape;1119;g3d23c2d98e5_3_63"/>
          <p:cNvSpPr txBox="1"/>
          <p:nvPr/>
        </p:nvSpPr>
        <p:spPr>
          <a:xfrm>
            <a:off x="413394" y="2050625"/>
            <a:ext cx="11578800" cy="76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2000" u="none" cap="none" strike="noStrike">
                <a:solidFill>
                  <a:srgbClr val="009200"/>
                </a:solidFill>
                <a:latin typeface="Raleway Black"/>
                <a:ea typeface="Raleway Black"/>
                <a:cs typeface="Raleway Black"/>
                <a:sym typeface="Raleway Black"/>
              </a:rPr>
              <a:t>Meta</a:t>
            </a:r>
            <a:r>
              <a:rPr lang="en-US" sz="2000">
                <a:solidFill>
                  <a:srgbClr val="009200"/>
                </a:solidFill>
                <a:latin typeface="Raleway Black"/>
                <a:ea typeface="Raleway Black"/>
                <a:cs typeface="Raleway Black"/>
                <a:sym typeface="Raleway Black"/>
              </a:rPr>
              <a:t>: </a:t>
            </a:r>
            <a:r>
              <a:rPr lang="en-US" sz="1800">
                <a:solidFill>
                  <a:srgbClr val="009200"/>
                </a:solidFill>
                <a:latin typeface="Raleway Medium"/>
                <a:ea typeface="Raleway Medium"/>
                <a:cs typeface="Raleway Medium"/>
                <a:sym typeface="Raleway Medium"/>
              </a:rPr>
              <a:t>Resolver de fondo 4.314 expedientes sancionatorios de más de diez años de antigüedad, en cumplimiento de la Ley 2387 de 2024.</a:t>
            </a:r>
            <a:endParaRPr sz="2000">
              <a:solidFill>
                <a:srgbClr val="009200"/>
              </a:solidFill>
              <a:latin typeface="Raleway Black"/>
              <a:ea typeface="Raleway Black"/>
              <a:cs typeface="Raleway Black"/>
              <a:sym typeface="Raleway Black"/>
            </a:endParaRPr>
          </a:p>
        </p:txBody>
      </p:sp>
      <p:grpSp>
        <p:nvGrpSpPr>
          <p:cNvPr id="1120" name="Google Shape;1120;g3d23c2d98e5_3_63"/>
          <p:cNvGrpSpPr/>
          <p:nvPr/>
        </p:nvGrpSpPr>
        <p:grpSpPr>
          <a:xfrm>
            <a:off x="8284516" y="489952"/>
            <a:ext cx="541619" cy="554131"/>
            <a:chOff x="10756124" y="339106"/>
            <a:chExt cx="636300" cy="651000"/>
          </a:xfrm>
        </p:grpSpPr>
        <p:sp>
          <p:nvSpPr>
            <p:cNvPr id="1121" name="Google Shape;1121;g3d23c2d98e5_3_63"/>
            <p:cNvSpPr/>
            <p:nvPr/>
          </p:nvSpPr>
          <p:spPr>
            <a:xfrm>
              <a:off x="10756124" y="339106"/>
              <a:ext cx="636300" cy="651000"/>
            </a:xfrm>
            <a:prstGeom prst="ellipse">
              <a:avLst/>
            </a:prstGeom>
            <a:solidFill>
              <a:srgbClr val="D9D9D9"/>
            </a:solidFill>
            <a:ln cap="flat" cmpd="sng" w="43250">
              <a:solidFill>
                <a:srgbClr val="FFFFFF"/>
              </a:solidFill>
              <a:prstDash val="solid"/>
              <a:round/>
              <a:headEnd len="sm" w="sm" type="none"/>
              <a:tailEnd len="sm" w="sm" type="none"/>
            </a:ln>
          </p:spPr>
          <p:txBody>
            <a:bodyPr anchorCtr="0" anchor="ctr" bIns="77825" lIns="77825" spcFirstLastPara="1" rIns="77825" wrap="square" tIns="77825">
              <a:noAutofit/>
            </a:bodyPr>
            <a:lstStyle/>
            <a:p>
              <a:pPr indent="0" lvl="0" marL="0" marR="0" rtl="0" algn="ctr">
                <a:lnSpc>
                  <a:spcPct val="100000"/>
                </a:lnSpc>
                <a:spcBef>
                  <a:spcPts val="0"/>
                </a:spcBef>
                <a:spcAft>
                  <a:spcPts val="0"/>
                </a:spcAft>
                <a:buClr>
                  <a:srgbClr val="000000"/>
                </a:buClr>
                <a:buSzPts val="1277"/>
                <a:buFont typeface="Arial"/>
                <a:buNone/>
              </a:pPr>
              <a:r>
                <a:t/>
              </a:r>
              <a:endParaRPr b="0" i="0" sz="1276" u="none" cap="none" strike="noStrike">
                <a:solidFill>
                  <a:srgbClr val="000000"/>
                </a:solidFill>
                <a:latin typeface="Montserrat Medium"/>
                <a:ea typeface="Montserrat Medium"/>
                <a:cs typeface="Montserrat Medium"/>
                <a:sym typeface="Montserrat Medium"/>
              </a:endParaRPr>
            </a:p>
          </p:txBody>
        </p:sp>
        <p:pic>
          <p:nvPicPr>
            <p:cNvPr id="1122" name="Google Shape;1122;g3d23c2d98e5_3_63" title="save_1231962.png"/>
            <p:cNvPicPr preferRelativeResize="0"/>
            <p:nvPr/>
          </p:nvPicPr>
          <p:blipFill rotWithShape="1">
            <a:blip r:embed="rId3">
              <a:alphaModFix/>
            </a:blip>
            <a:srcRect b="0" l="0" r="0" t="0"/>
            <a:stretch/>
          </p:blipFill>
          <p:spPr>
            <a:xfrm>
              <a:off x="10800225" y="403012"/>
              <a:ext cx="523150" cy="523150"/>
            </a:xfrm>
            <a:prstGeom prst="rect">
              <a:avLst/>
            </a:prstGeom>
            <a:noFill/>
            <a:ln>
              <a:noFill/>
            </a:ln>
          </p:spPr>
        </p:pic>
      </p:grpSp>
      <p:sp>
        <p:nvSpPr>
          <p:cNvPr id="1123" name="Google Shape;1123;g3d23c2d98e5_3_63"/>
          <p:cNvSpPr txBox="1"/>
          <p:nvPr/>
        </p:nvSpPr>
        <p:spPr>
          <a:xfrm>
            <a:off x="413369" y="13241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
        <p:nvSpPr>
          <p:cNvPr id="1124" name="Google Shape;1124;g3d23c2d98e5_3_63"/>
          <p:cNvSpPr/>
          <p:nvPr/>
        </p:nvSpPr>
        <p:spPr>
          <a:xfrm>
            <a:off x="432664" y="5909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Autoridad Ambiental</a:t>
            </a:r>
            <a:endParaRPr b="1" sz="700">
              <a:solidFill>
                <a:schemeClr val="dk1"/>
              </a:solidFill>
              <a:latin typeface="Raleway"/>
              <a:ea typeface="Raleway"/>
              <a:cs typeface="Raleway"/>
              <a:sym typeface="Raleway"/>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8" name="Shape 1128"/>
        <p:cNvGrpSpPr/>
        <p:nvPr/>
      </p:nvGrpSpPr>
      <p:grpSpPr>
        <a:xfrm>
          <a:off x="0" y="0"/>
          <a:ext cx="0" cy="0"/>
          <a:chOff x="0" y="0"/>
          <a:chExt cx="0" cy="0"/>
        </a:xfrm>
      </p:grpSpPr>
      <p:sp>
        <p:nvSpPr>
          <p:cNvPr id="1129" name="Google Shape;1129;g3d23c2d98e5_3_92"/>
          <p:cNvSpPr/>
          <p:nvPr/>
        </p:nvSpPr>
        <p:spPr>
          <a:xfrm>
            <a:off x="199800" y="3440750"/>
            <a:ext cx="11792400" cy="6465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30" name="Google Shape;1130;g3d23c2d98e5_3_92"/>
          <p:cNvSpPr/>
          <p:nvPr/>
        </p:nvSpPr>
        <p:spPr>
          <a:xfrm>
            <a:off x="199800" y="4287700"/>
            <a:ext cx="11792400" cy="7389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31" name="Google Shape;1131;g3d23c2d98e5_3_92"/>
          <p:cNvSpPr txBox="1"/>
          <p:nvPr/>
        </p:nvSpPr>
        <p:spPr>
          <a:xfrm>
            <a:off x="4083599" y="2824795"/>
            <a:ext cx="8574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132" name="Google Shape;1132;g3d23c2d98e5_3_92"/>
          <p:cNvSpPr txBox="1"/>
          <p:nvPr/>
        </p:nvSpPr>
        <p:spPr>
          <a:xfrm>
            <a:off x="5934306" y="2824795"/>
            <a:ext cx="8574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133" name="Google Shape;1133;g3d23c2d98e5_3_92"/>
          <p:cNvSpPr txBox="1"/>
          <p:nvPr/>
        </p:nvSpPr>
        <p:spPr>
          <a:xfrm>
            <a:off x="7808274" y="2824795"/>
            <a:ext cx="8574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134" name="Google Shape;1134;g3d23c2d98e5_3_92"/>
          <p:cNvSpPr txBox="1"/>
          <p:nvPr/>
        </p:nvSpPr>
        <p:spPr>
          <a:xfrm>
            <a:off x="8764609" y="2824795"/>
            <a:ext cx="8574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135" name="Google Shape;1135;g3d23c2d98e5_3_92"/>
          <p:cNvSpPr txBox="1"/>
          <p:nvPr/>
        </p:nvSpPr>
        <p:spPr>
          <a:xfrm>
            <a:off x="9720943" y="2824795"/>
            <a:ext cx="12648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136" name="Google Shape;1136;g3d23c2d98e5_3_92"/>
          <p:cNvSpPr txBox="1"/>
          <p:nvPr/>
        </p:nvSpPr>
        <p:spPr>
          <a:xfrm>
            <a:off x="4083599" y="3541335"/>
            <a:ext cx="8574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a:t>
            </a:r>
            <a:r>
              <a:rPr lang="en-US" sz="1600">
                <a:solidFill>
                  <a:srgbClr val="3B4E1F"/>
                </a:solidFill>
                <a:latin typeface="Candara"/>
                <a:ea typeface="Candara"/>
                <a:cs typeface="Candara"/>
                <a:sym typeface="Candara"/>
              </a:rPr>
              <a:t>1</a:t>
            </a:r>
            <a:r>
              <a:rPr b="0" i="0" lang="en-US" sz="1600" u="none" cap="none" strike="noStrike">
                <a:solidFill>
                  <a:srgbClr val="3B4E1F"/>
                </a:solidFill>
                <a:latin typeface="Candara"/>
                <a:ea typeface="Candara"/>
                <a:cs typeface="Candara"/>
                <a:sym typeface="Candara"/>
              </a:rPr>
              <a:t>53</a:t>
            </a:r>
            <a:endParaRPr b="0" i="0" sz="1400" u="none" cap="none" strike="noStrike">
              <a:solidFill>
                <a:srgbClr val="000000"/>
              </a:solidFill>
              <a:latin typeface="Candara"/>
              <a:ea typeface="Candara"/>
              <a:cs typeface="Candara"/>
              <a:sym typeface="Candara"/>
            </a:endParaRPr>
          </a:p>
        </p:txBody>
      </p:sp>
      <p:sp>
        <p:nvSpPr>
          <p:cNvPr id="1137" name="Google Shape;1137;g3d23c2d98e5_3_92"/>
          <p:cNvSpPr txBox="1"/>
          <p:nvPr/>
        </p:nvSpPr>
        <p:spPr>
          <a:xfrm>
            <a:off x="5934306" y="3541335"/>
            <a:ext cx="8574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1.832</a:t>
            </a:r>
            <a:endParaRPr b="0" i="0" sz="1400" u="none" cap="none" strike="noStrike">
              <a:solidFill>
                <a:srgbClr val="000000"/>
              </a:solidFill>
              <a:latin typeface="Candara"/>
              <a:ea typeface="Candara"/>
              <a:cs typeface="Candara"/>
              <a:sym typeface="Candara"/>
            </a:endParaRPr>
          </a:p>
        </p:txBody>
      </p:sp>
      <p:sp>
        <p:nvSpPr>
          <p:cNvPr id="1138" name="Google Shape;1138;g3d23c2d98e5_3_92"/>
          <p:cNvSpPr txBox="1"/>
          <p:nvPr/>
        </p:nvSpPr>
        <p:spPr>
          <a:xfrm>
            <a:off x="7808274" y="3541335"/>
            <a:ext cx="8574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  </a:t>
            </a:r>
            <a:r>
              <a:rPr lang="en-US" sz="1600">
                <a:solidFill>
                  <a:srgbClr val="3B4E1F"/>
                </a:solidFill>
                <a:latin typeface="Candara"/>
                <a:ea typeface="Candara"/>
                <a:cs typeface="Candara"/>
                <a:sym typeface="Candara"/>
              </a:rPr>
              <a:t>1.147</a:t>
            </a:r>
            <a:endParaRPr b="0" i="0" sz="1400" u="none" cap="none" strike="noStrike">
              <a:solidFill>
                <a:srgbClr val="000000"/>
              </a:solidFill>
              <a:latin typeface="Candara"/>
              <a:ea typeface="Candara"/>
              <a:cs typeface="Candara"/>
              <a:sym typeface="Candara"/>
            </a:endParaRPr>
          </a:p>
        </p:txBody>
      </p:sp>
      <p:sp>
        <p:nvSpPr>
          <p:cNvPr id="1139" name="Google Shape;1139;g3d23c2d98e5_3_92"/>
          <p:cNvSpPr txBox="1"/>
          <p:nvPr/>
        </p:nvSpPr>
        <p:spPr>
          <a:xfrm>
            <a:off x="8764609" y="3541335"/>
            <a:ext cx="8574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lang="en-US" sz="1600">
                <a:solidFill>
                  <a:schemeClr val="dk1"/>
                </a:solidFill>
                <a:latin typeface="Candara"/>
                <a:ea typeface="Candara"/>
                <a:cs typeface="Candara"/>
                <a:sym typeface="Candara"/>
              </a:rPr>
              <a:t>1.000</a:t>
            </a:r>
            <a:endParaRPr b="0" i="0" sz="1400" u="none" cap="none" strike="noStrike">
              <a:solidFill>
                <a:schemeClr val="dk1"/>
              </a:solidFill>
              <a:latin typeface="Candara"/>
              <a:ea typeface="Candara"/>
              <a:cs typeface="Candara"/>
              <a:sym typeface="Candara"/>
            </a:endParaRPr>
          </a:p>
        </p:txBody>
      </p:sp>
      <p:sp>
        <p:nvSpPr>
          <p:cNvPr id="1140" name="Google Shape;1140;g3d23c2d98e5_3_92"/>
          <p:cNvSpPr txBox="1"/>
          <p:nvPr/>
        </p:nvSpPr>
        <p:spPr>
          <a:xfrm>
            <a:off x="9720943" y="3541335"/>
            <a:ext cx="12648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5.132</a:t>
            </a:r>
            <a:endParaRPr b="0" i="0" sz="1400" u="none" cap="none" strike="noStrike">
              <a:solidFill>
                <a:srgbClr val="000000"/>
              </a:solidFill>
              <a:latin typeface="Candara"/>
              <a:ea typeface="Candara"/>
              <a:cs typeface="Candara"/>
              <a:sym typeface="Candara"/>
            </a:endParaRPr>
          </a:p>
        </p:txBody>
      </p:sp>
      <p:sp>
        <p:nvSpPr>
          <p:cNvPr id="1141" name="Google Shape;1141;g3d23c2d98e5_3_92"/>
          <p:cNvSpPr txBox="1"/>
          <p:nvPr/>
        </p:nvSpPr>
        <p:spPr>
          <a:xfrm>
            <a:off x="512873" y="3387434"/>
            <a:ext cx="33561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chemeClr val="dk1"/>
              </a:buClr>
              <a:buSzPts val="800"/>
              <a:buFont typeface="Arial"/>
              <a:buNone/>
            </a:pPr>
            <a:r>
              <a:rPr lang="en-US" sz="1200">
                <a:solidFill>
                  <a:schemeClr val="dk1"/>
                </a:solidFill>
                <a:latin typeface="Candara"/>
                <a:ea typeface="Candara"/>
                <a:cs typeface="Candara"/>
                <a:sym typeface="Candara"/>
              </a:rPr>
              <a:t>1.</a:t>
            </a:r>
            <a:r>
              <a:rPr lang="en-US" sz="1200">
                <a:solidFill>
                  <a:schemeClr val="dk1"/>
                </a:solidFill>
                <a:latin typeface="Candara"/>
                <a:ea typeface="Candara"/>
                <a:cs typeface="Candara"/>
                <a:sym typeface="Candara"/>
              </a:rPr>
              <a:t>Número de expedientes del cuatrienio con impulso procesal en los procesos sancionatorios del cuatrienio (trimestral)</a:t>
            </a:r>
            <a:endParaRPr b="0" i="0" sz="1200" u="none" cap="none" strike="noStrike">
              <a:solidFill>
                <a:schemeClr val="dk1"/>
              </a:solidFill>
              <a:latin typeface="Candara"/>
              <a:ea typeface="Candara"/>
              <a:cs typeface="Candara"/>
              <a:sym typeface="Candara"/>
            </a:endParaRPr>
          </a:p>
        </p:txBody>
      </p:sp>
      <p:sp>
        <p:nvSpPr>
          <p:cNvPr id="1142" name="Google Shape;1142;g3d23c2d98e5_3_92"/>
          <p:cNvSpPr txBox="1"/>
          <p:nvPr/>
        </p:nvSpPr>
        <p:spPr>
          <a:xfrm>
            <a:off x="5018783" y="2824795"/>
            <a:ext cx="8574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143" name="Google Shape;1143;g3d23c2d98e5_3_92"/>
          <p:cNvSpPr txBox="1"/>
          <p:nvPr/>
        </p:nvSpPr>
        <p:spPr>
          <a:xfrm>
            <a:off x="5018783" y="3541335"/>
            <a:ext cx="8574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1.153</a:t>
            </a:r>
            <a:endParaRPr b="1" i="0" sz="1400" u="none" cap="none" strike="noStrike">
              <a:solidFill>
                <a:srgbClr val="000000"/>
              </a:solidFill>
              <a:latin typeface="Candara"/>
              <a:ea typeface="Candara"/>
              <a:cs typeface="Candara"/>
              <a:sym typeface="Candara"/>
            </a:endParaRPr>
          </a:p>
        </p:txBody>
      </p:sp>
      <p:sp>
        <p:nvSpPr>
          <p:cNvPr id="1144" name="Google Shape;1144;g3d23c2d98e5_3_92"/>
          <p:cNvSpPr txBox="1"/>
          <p:nvPr/>
        </p:nvSpPr>
        <p:spPr>
          <a:xfrm>
            <a:off x="6882058" y="2824795"/>
            <a:ext cx="8574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145" name="Google Shape;1145;g3d23c2d98e5_3_92"/>
          <p:cNvSpPr txBox="1"/>
          <p:nvPr/>
        </p:nvSpPr>
        <p:spPr>
          <a:xfrm>
            <a:off x="11084551" y="2824793"/>
            <a:ext cx="8574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146" name="Google Shape;1146;g3d23c2d98e5_3_92"/>
          <p:cNvSpPr txBox="1"/>
          <p:nvPr/>
        </p:nvSpPr>
        <p:spPr>
          <a:xfrm>
            <a:off x="11084551" y="3541335"/>
            <a:ext cx="8574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2.985</a:t>
            </a:r>
            <a:endParaRPr b="1" i="0" sz="1400" u="none" cap="none" strike="noStrike">
              <a:solidFill>
                <a:srgbClr val="000000"/>
              </a:solidFill>
              <a:latin typeface="Candara"/>
              <a:ea typeface="Candara"/>
              <a:cs typeface="Candara"/>
              <a:sym typeface="Candara"/>
            </a:endParaRPr>
          </a:p>
        </p:txBody>
      </p:sp>
      <p:sp>
        <p:nvSpPr>
          <p:cNvPr id="1147" name="Google Shape;1147;g3d23c2d98e5_3_92"/>
          <p:cNvSpPr txBox="1"/>
          <p:nvPr/>
        </p:nvSpPr>
        <p:spPr>
          <a:xfrm>
            <a:off x="120892" y="2664973"/>
            <a:ext cx="3625500" cy="6465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148" name="Google Shape;1148;g3d23c2d98e5_3_92"/>
          <p:cNvSpPr txBox="1"/>
          <p:nvPr/>
        </p:nvSpPr>
        <p:spPr>
          <a:xfrm>
            <a:off x="512873" y="4287727"/>
            <a:ext cx="33561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chemeClr val="dk1"/>
                </a:solidFill>
                <a:latin typeface="Candara"/>
                <a:ea typeface="Candara"/>
                <a:cs typeface="Candara"/>
                <a:sym typeface="Candara"/>
              </a:rPr>
              <a:t>2.</a:t>
            </a:r>
            <a:r>
              <a:rPr lang="en-US" sz="1200">
                <a:solidFill>
                  <a:schemeClr val="dk1"/>
                </a:solidFill>
                <a:latin typeface="Candara"/>
                <a:ea typeface="Candara"/>
                <a:cs typeface="Candara"/>
                <a:sym typeface="Candara"/>
              </a:rPr>
              <a:t>Número de expedientes del cuatrienio con decisión de fondo en los procesos sancionatorios iniciados en las vigencias 2024 -2025  (anual)</a:t>
            </a:r>
            <a:endParaRPr b="0" i="0" sz="1200" u="none" cap="none" strike="noStrike">
              <a:solidFill>
                <a:schemeClr val="dk1"/>
              </a:solidFill>
              <a:latin typeface="Candara"/>
              <a:ea typeface="Candara"/>
              <a:cs typeface="Candara"/>
              <a:sym typeface="Candara"/>
            </a:endParaRPr>
          </a:p>
        </p:txBody>
      </p:sp>
      <p:sp>
        <p:nvSpPr>
          <p:cNvPr id="1149" name="Google Shape;1149;g3d23c2d98e5_3_92"/>
          <p:cNvSpPr txBox="1"/>
          <p:nvPr/>
        </p:nvSpPr>
        <p:spPr>
          <a:xfrm>
            <a:off x="4091240" y="4441627"/>
            <a:ext cx="857400" cy="431100"/>
          </a:xfrm>
          <a:prstGeom prst="rect">
            <a:avLst/>
          </a:prstGeom>
          <a:solidFill>
            <a:schemeClr val="lt1"/>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150" name="Google Shape;1150;g3d23c2d98e5_3_92"/>
          <p:cNvSpPr txBox="1"/>
          <p:nvPr/>
        </p:nvSpPr>
        <p:spPr>
          <a:xfrm>
            <a:off x="7815915" y="4441627"/>
            <a:ext cx="8574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224</a:t>
            </a:r>
            <a:endParaRPr b="0" i="0" sz="1400" u="none" cap="none" strike="noStrike">
              <a:solidFill>
                <a:srgbClr val="000000"/>
              </a:solidFill>
              <a:latin typeface="Candara"/>
              <a:ea typeface="Candara"/>
              <a:cs typeface="Candara"/>
              <a:sym typeface="Candara"/>
            </a:endParaRPr>
          </a:p>
        </p:txBody>
      </p:sp>
      <p:sp>
        <p:nvSpPr>
          <p:cNvPr id="1151" name="Google Shape;1151;g3d23c2d98e5_3_92"/>
          <p:cNvSpPr txBox="1"/>
          <p:nvPr/>
        </p:nvSpPr>
        <p:spPr>
          <a:xfrm>
            <a:off x="8772250" y="4441627"/>
            <a:ext cx="8574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224</a:t>
            </a:r>
            <a:endParaRPr b="0" i="0" sz="1400" u="none" cap="none" strike="noStrike">
              <a:solidFill>
                <a:srgbClr val="000000"/>
              </a:solidFill>
              <a:latin typeface="Candara"/>
              <a:ea typeface="Candara"/>
              <a:cs typeface="Candara"/>
              <a:sym typeface="Candara"/>
            </a:endParaRPr>
          </a:p>
        </p:txBody>
      </p:sp>
      <p:sp>
        <p:nvSpPr>
          <p:cNvPr id="1152" name="Google Shape;1152;g3d23c2d98e5_3_92"/>
          <p:cNvSpPr txBox="1"/>
          <p:nvPr/>
        </p:nvSpPr>
        <p:spPr>
          <a:xfrm>
            <a:off x="9728584" y="4457077"/>
            <a:ext cx="12648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448</a:t>
            </a:r>
            <a:endParaRPr b="0" i="0" sz="1400" u="none" cap="none" strike="noStrike">
              <a:solidFill>
                <a:srgbClr val="000000"/>
              </a:solidFill>
              <a:latin typeface="Candara"/>
              <a:ea typeface="Candara"/>
              <a:cs typeface="Candara"/>
              <a:sym typeface="Candara"/>
            </a:endParaRPr>
          </a:p>
        </p:txBody>
      </p:sp>
      <p:sp>
        <p:nvSpPr>
          <p:cNvPr id="1153" name="Google Shape;1153;g3d23c2d98e5_3_92"/>
          <p:cNvSpPr txBox="1"/>
          <p:nvPr/>
        </p:nvSpPr>
        <p:spPr>
          <a:xfrm>
            <a:off x="5026424" y="4441627"/>
            <a:ext cx="857400" cy="431100"/>
          </a:xfrm>
          <a:prstGeom prst="rect">
            <a:avLst/>
          </a:prstGeom>
          <a:solidFill>
            <a:srgbClr val="F3F3F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154" name="Google Shape;1154;g3d23c2d98e5_3_92"/>
          <p:cNvSpPr txBox="1"/>
          <p:nvPr/>
        </p:nvSpPr>
        <p:spPr>
          <a:xfrm>
            <a:off x="11008154" y="4454102"/>
            <a:ext cx="857400" cy="431100"/>
          </a:xfrm>
          <a:prstGeom prst="rect">
            <a:avLst/>
          </a:prstGeom>
          <a:solidFill>
            <a:srgbClr val="F3F3F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0</a:t>
            </a:r>
            <a:endParaRPr b="1" i="0" sz="1600" u="none" cap="none" strike="noStrike">
              <a:solidFill>
                <a:srgbClr val="3B4E1F"/>
              </a:solidFill>
              <a:latin typeface="Candara"/>
              <a:ea typeface="Candara"/>
              <a:cs typeface="Candara"/>
              <a:sym typeface="Candara"/>
            </a:endParaRPr>
          </a:p>
        </p:txBody>
      </p:sp>
      <p:sp>
        <p:nvSpPr>
          <p:cNvPr id="1155" name="Google Shape;1155;g3d23c2d98e5_3_92"/>
          <p:cNvSpPr txBox="1"/>
          <p:nvPr/>
        </p:nvSpPr>
        <p:spPr>
          <a:xfrm>
            <a:off x="5989377" y="4441627"/>
            <a:ext cx="857400" cy="431100"/>
          </a:xfrm>
          <a:prstGeom prst="rect">
            <a:avLst/>
          </a:prstGeom>
          <a:solidFill>
            <a:schemeClr val="lt1"/>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156" name="Google Shape;1156;g3d23c2d98e5_3_92"/>
          <p:cNvSpPr txBox="1"/>
          <p:nvPr/>
        </p:nvSpPr>
        <p:spPr>
          <a:xfrm>
            <a:off x="6924560" y="4441627"/>
            <a:ext cx="857400" cy="431100"/>
          </a:xfrm>
          <a:prstGeom prst="rect">
            <a:avLst/>
          </a:prstGeom>
          <a:solidFill>
            <a:srgbClr val="F3F3F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157" name="Google Shape;1157;g3d23c2d98e5_3_92"/>
          <p:cNvSpPr txBox="1"/>
          <p:nvPr/>
        </p:nvSpPr>
        <p:spPr>
          <a:xfrm>
            <a:off x="6871287" y="3554706"/>
            <a:ext cx="8574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b="1" lang="en-US" sz="1600">
                <a:solidFill>
                  <a:srgbClr val="3B4E1F"/>
                </a:solidFill>
                <a:latin typeface="Candara"/>
                <a:ea typeface="Candara"/>
                <a:cs typeface="Candara"/>
                <a:sym typeface="Candara"/>
              </a:rPr>
              <a:t>1.832</a:t>
            </a:r>
            <a:endParaRPr b="1" i="0" sz="1400" u="none" cap="none" strike="noStrike">
              <a:solidFill>
                <a:srgbClr val="000000"/>
              </a:solidFill>
              <a:latin typeface="Candara"/>
              <a:ea typeface="Candara"/>
              <a:cs typeface="Candara"/>
              <a:sym typeface="Candara"/>
            </a:endParaRPr>
          </a:p>
        </p:txBody>
      </p:sp>
      <p:sp>
        <p:nvSpPr>
          <p:cNvPr id="1158" name="Google Shape;1158;g3d23c2d98e5_3_92"/>
          <p:cNvSpPr/>
          <p:nvPr/>
        </p:nvSpPr>
        <p:spPr>
          <a:xfrm>
            <a:off x="8688864" y="5147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Dirección de Procesos Sancionatorios</a:t>
            </a:r>
            <a:endParaRPr b="1" sz="700">
              <a:solidFill>
                <a:schemeClr val="dk1"/>
              </a:solidFill>
              <a:latin typeface="Raleway"/>
              <a:ea typeface="Raleway"/>
              <a:cs typeface="Raleway"/>
              <a:sym typeface="Raleway"/>
            </a:endParaRPr>
          </a:p>
        </p:txBody>
      </p:sp>
      <p:sp>
        <p:nvSpPr>
          <p:cNvPr id="1159" name="Google Shape;1159;g3d23c2d98e5_3_92"/>
          <p:cNvSpPr txBox="1"/>
          <p:nvPr/>
        </p:nvSpPr>
        <p:spPr>
          <a:xfrm>
            <a:off x="557243" y="1857525"/>
            <a:ext cx="113847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Impulsar o resolver 5.580 de los expedientes sancionatorios iniciados durante el cuatrienio (2024-2027) </a:t>
            </a:r>
            <a:endParaRPr b="1" i="0" sz="1800" u="none" cap="none" strike="noStrike">
              <a:solidFill>
                <a:srgbClr val="000000"/>
              </a:solidFill>
            </a:endParaRPr>
          </a:p>
        </p:txBody>
      </p:sp>
      <p:grpSp>
        <p:nvGrpSpPr>
          <p:cNvPr id="1160" name="Google Shape;1160;g3d23c2d98e5_3_92"/>
          <p:cNvGrpSpPr/>
          <p:nvPr/>
        </p:nvGrpSpPr>
        <p:grpSpPr>
          <a:xfrm>
            <a:off x="8284516" y="413752"/>
            <a:ext cx="541619" cy="554131"/>
            <a:chOff x="10756124" y="339106"/>
            <a:chExt cx="636300" cy="651000"/>
          </a:xfrm>
        </p:grpSpPr>
        <p:sp>
          <p:nvSpPr>
            <p:cNvPr id="1161" name="Google Shape;1161;g3d23c2d98e5_3_92"/>
            <p:cNvSpPr/>
            <p:nvPr/>
          </p:nvSpPr>
          <p:spPr>
            <a:xfrm>
              <a:off x="10756124" y="339106"/>
              <a:ext cx="636300" cy="651000"/>
            </a:xfrm>
            <a:prstGeom prst="ellipse">
              <a:avLst/>
            </a:prstGeom>
            <a:solidFill>
              <a:srgbClr val="D9D9D9"/>
            </a:solidFill>
            <a:ln cap="flat" cmpd="sng" w="43250">
              <a:solidFill>
                <a:srgbClr val="FFFFFF"/>
              </a:solidFill>
              <a:prstDash val="solid"/>
              <a:round/>
              <a:headEnd len="sm" w="sm" type="none"/>
              <a:tailEnd len="sm" w="sm" type="none"/>
            </a:ln>
          </p:spPr>
          <p:txBody>
            <a:bodyPr anchorCtr="0" anchor="ctr" bIns="77825" lIns="77825" spcFirstLastPara="1" rIns="77825" wrap="square" tIns="77825">
              <a:noAutofit/>
            </a:bodyPr>
            <a:lstStyle/>
            <a:p>
              <a:pPr indent="0" lvl="0" marL="0" marR="0" rtl="0" algn="ctr">
                <a:lnSpc>
                  <a:spcPct val="100000"/>
                </a:lnSpc>
                <a:spcBef>
                  <a:spcPts val="0"/>
                </a:spcBef>
                <a:spcAft>
                  <a:spcPts val="0"/>
                </a:spcAft>
                <a:buClr>
                  <a:srgbClr val="000000"/>
                </a:buClr>
                <a:buSzPts val="1277"/>
                <a:buFont typeface="Arial"/>
                <a:buNone/>
              </a:pPr>
              <a:r>
                <a:t/>
              </a:r>
              <a:endParaRPr b="0" i="0" sz="1276" u="none" cap="none" strike="noStrike">
                <a:solidFill>
                  <a:srgbClr val="000000"/>
                </a:solidFill>
                <a:latin typeface="Montserrat Medium"/>
                <a:ea typeface="Montserrat Medium"/>
                <a:cs typeface="Montserrat Medium"/>
                <a:sym typeface="Montserrat Medium"/>
              </a:endParaRPr>
            </a:p>
          </p:txBody>
        </p:sp>
        <p:pic>
          <p:nvPicPr>
            <p:cNvPr id="1162" name="Google Shape;1162;g3d23c2d98e5_3_92" title="save_1231962.png"/>
            <p:cNvPicPr preferRelativeResize="0"/>
            <p:nvPr/>
          </p:nvPicPr>
          <p:blipFill rotWithShape="1">
            <a:blip r:embed="rId4">
              <a:alphaModFix/>
            </a:blip>
            <a:srcRect b="0" l="0" r="0" t="0"/>
            <a:stretch/>
          </p:blipFill>
          <p:spPr>
            <a:xfrm>
              <a:off x="10800225" y="403012"/>
              <a:ext cx="523150" cy="523150"/>
            </a:xfrm>
            <a:prstGeom prst="rect">
              <a:avLst/>
            </a:prstGeom>
            <a:noFill/>
            <a:ln>
              <a:noFill/>
            </a:ln>
          </p:spPr>
        </p:pic>
      </p:grpSp>
      <p:sp>
        <p:nvSpPr>
          <p:cNvPr id="1163" name="Google Shape;1163;g3d23c2d98e5_3_92"/>
          <p:cNvSpPr txBox="1"/>
          <p:nvPr/>
        </p:nvSpPr>
        <p:spPr>
          <a:xfrm>
            <a:off x="5571800" y="209800"/>
            <a:ext cx="2102400" cy="507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b="0" i="0" sz="800" u="none" cap="none" strike="noStrike">
              <a:solidFill>
                <a:schemeClr val="lt1"/>
              </a:solidFill>
              <a:latin typeface="Arial"/>
              <a:ea typeface="Arial"/>
              <a:cs typeface="Arial"/>
              <a:sym typeface="Arial"/>
            </a:endParaRPr>
          </a:p>
        </p:txBody>
      </p:sp>
      <p:sp>
        <p:nvSpPr>
          <p:cNvPr id="1164" name="Google Shape;1164;g3d23c2d98e5_3_92"/>
          <p:cNvSpPr txBox="1"/>
          <p:nvPr/>
        </p:nvSpPr>
        <p:spPr>
          <a:xfrm>
            <a:off x="413369" y="12479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
        <p:nvSpPr>
          <p:cNvPr id="1165" name="Google Shape;1165;g3d23c2d98e5_3_92"/>
          <p:cNvSpPr/>
          <p:nvPr/>
        </p:nvSpPr>
        <p:spPr>
          <a:xfrm>
            <a:off x="432664" y="5909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Autoridad Ambiental</a:t>
            </a:r>
            <a:endParaRPr b="1" sz="700">
              <a:solidFill>
                <a:schemeClr val="dk1"/>
              </a:solidFill>
              <a:latin typeface="Raleway"/>
              <a:ea typeface="Raleway"/>
              <a:cs typeface="Raleway"/>
              <a:sym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9" name="Shape 1169"/>
        <p:cNvGrpSpPr/>
        <p:nvPr/>
      </p:nvGrpSpPr>
      <p:grpSpPr>
        <a:xfrm>
          <a:off x="0" y="0"/>
          <a:ext cx="0" cy="0"/>
          <a:chOff x="0" y="0"/>
          <a:chExt cx="0" cy="0"/>
        </a:xfrm>
      </p:grpSpPr>
      <p:sp>
        <p:nvSpPr>
          <p:cNvPr id="1170" name="Google Shape;1170;g3d23c2d98e5_3_132"/>
          <p:cNvSpPr/>
          <p:nvPr/>
        </p:nvSpPr>
        <p:spPr>
          <a:xfrm>
            <a:off x="199800" y="3078502"/>
            <a:ext cx="11792400" cy="7389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71" name="Google Shape;1171;g3d23c2d98e5_3_132"/>
          <p:cNvSpPr txBox="1"/>
          <p:nvPr/>
        </p:nvSpPr>
        <p:spPr>
          <a:xfrm>
            <a:off x="3885164" y="323240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a:t>
            </a:r>
            <a:endParaRPr b="0" i="0" sz="1400" u="none" cap="none" strike="noStrike">
              <a:solidFill>
                <a:srgbClr val="000000"/>
              </a:solidFill>
              <a:latin typeface="Candara"/>
              <a:ea typeface="Candara"/>
              <a:cs typeface="Candara"/>
              <a:sym typeface="Candara"/>
            </a:endParaRPr>
          </a:p>
        </p:txBody>
      </p:sp>
      <p:sp>
        <p:nvSpPr>
          <p:cNvPr id="1172" name="Google Shape;1172;g3d23c2d98e5_3_132"/>
          <p:cNvSpPr txBox="1"/>
          <p:nvPr/>
        </p:nvSpPr>
        <p:spPr>
          <a:xfrm>
            <a:off x="5742233" y="323240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100%</a:t>
            </a:r>
            <a:endParaRPr b="0" i="0" sz="1600" u="none" cap="none" strike="noStrike">
              <a:solidFill>
                <a:srgbClr val="3B4E1F"/>
              </a:solidFill>
              <a:latin typeface="Candara"/>
              <a:ea typeface="Candara"/>
              <a:cs typeface="Candara"/>
              <a:sym typeface="Candara"/>
            </a:endParaRPr>
          </a:p>
        </p:txBody>
      </p:sp>
      <p:sp>
        <p:nvSpPr>
          <p:cNvPr id="1173" name="Google Shape;1173;g3d23c2d98e5_3_132"/>
          <p:cNvSpPr txBox="1"/>
          <p:nvPr/>
        </p:nvSpPr>
        <p:spPr>
          <a:xfrm>
            <a:off x="7658165" y="323240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100%</a:t>
            </a:r>
            <a:endParaRPr b="0" i="0" sz="1400" u="none" cap="none" strike="noStrike">
              <a:solidFill>
                <a:srgbClr val="000000"/>
              </a:solidFill>
              <a:latin typeface="Candara"/>
              <a:ea typeface="Candara"/>
              <a:cs typeface="Candara"/>
              <a:sym typeface="Candara"/>
            </a:endParaRPr>
          </a:p>
        </p:txBody>
      </p:sp>
      <p:sp>
        <p:nvSpPr>
          <p:cNvPr id="1174" name="Google Shape;1174;g3d23c2d98e5_3_132"/>
          <p:cNvSpPr txBox="1"/>
          <p:nvPr/>
        </p:nvSpPr>
        <p:spPr>
          <a:xfrm>
            <a:off x="8635915" y="323240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100%</a:t>
            </a:r>
            <a:endParaRPr b="0" i="0" sz="1400" u="none" cap="none" strike="noStrike">
              <a:solidFill>
                <a:srgbClr val="000000"/>
              </a:solidFill>
              <a:latin typeface="Candara"/>
              <a:ea typeface="Candara"/>
              <a:cs typeface="Candara"/>
              <a:sym typeface="Candara"/>
            </a:endParaRPr>
          </a:p>
        </p:txBody>
      </p:sp>
      <p:sp>
        <p:nvSpPr>
          <p:cNvPr id="1175" name="Google Shape;1175;g3d23c2d98e5_3_132"/>
          <p:cNvSpPr txBox="1"/>
          <p:nvPr/>
        </p:nvSpPr>
        <p:spPr>
          <a:xfrm>
            <a:off x="9613665" y="3232408"/>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100%</a:t>
            </a:r>
            <a:endParaRPr b="0" i="0" sz="1600" u="none" cap="none" strike="noStrike">
              <a:solidFill>
                <a:srgbClr val="3B4E1F"/>
              </a:solidFill>
              <a:latin typeface="Candara"/>
              <a:ea typeface="Candara"/>
              <a:cs typeface="Candara"/>
              <a:sym typeface="Candara"/>
            </a:endParaRPr>
          </a:p>
        </p:txBody>
      </p:sp>
      <p:sp>
        <p:nvSpPr>
          <p:cNvPr id="1176" name="Google Shape;1176;g3d23c2d98e5_3_132"/>
          <p:cNvSpPr txBox="1"/>
          <p:nvPr/>
        </p:nvSpPr>
        <p:spPr>
          <a:xfrm>
            <a:off x="562003" y="3170900"/>
            <a:ext cx="3174000" cy="554100"/>
          </a:xfrm>
          <a:prstGeom prst="rect">
            <a:avLst/>
          </a:prstGeom>
          <a:noFill/>
          <a:ln>
            <a:noFill/>
          </a:ln>
        </p:spPr>
        <p:txBody>
          <a:bodyPr anchorCtr="0" anchor="t" bIns="91425" lIns="91425" spcFirstLastPara="1" rIns="91425" wrap="square" tIns="91425">
            <a:spAutoFit/>
          </a:bodyPr>
          <a:lstStyle/>
          <a:p>
            <a:pPr indent="-304800" lvl="0" marL="457200" rtl="0" algn="r">
              <a:spcBef>
                <a:spcPts val="0"/>
              </a:spcBef>
              <a:spcAft>
                <a:spcPts val="0"/>
              </a:spcAft>
              <a:buClr>
                <a:schemeClr val="dk1"/>
              </a:buClr>
              <a:buSzPts val="1200"/>
              <a:buFont typeface="Candara"/>
              <a:buAutoNum type="arabicPeriod"/>
            </a:pPr>
            <a:r>
              <a:rPr lang="en-US" sz="1200">
                <a:solidFill>
                  <a:schemeClr val="dk1"/>
                </a:solidFill>
                <a:latin typeface="Candara"/>
                <a:ea typeface="Candara"/>
                <a:cs typeface="Candara"/>
                <a:sym typeface="Candara"/>
              </a:rPr>
              <a:t>Porcentaje de evaluación de licencias ambientales en los tiempos de ley</a:t>
            </a:r>
            <a:endParaRPr sz="1200">
              <a:solidFill>
                <a:schemeClr val="dk1"/>
              </a:solidFill>
            </a:endParaRPr>
          </a:p>
        </p:txBody>
      </p:sp>
      <p:sp>
        <p:nvSpPr>
          <p:cNvPr id="1177" name="Google Shape;1177;g3d23c2d98e5_3_132"/>
          <p:cNvSpPr txBox="1"/>
          <p:nvPr/>
        </p:nvSpPr>
        <p:spPr>
          <a:xfrm>
            <a:off x="3850083" y="2538454"/>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178" name="Google Shape;1178;g3d23c2d98e5_3_132"/>
          <p:cNvSpPr txBox="1"/>
          <p:nvPr/>
        </p:nvSpPr>
        <p:spPr>
          <a:xfrm>
            <a:off x="5742233" y="2538454"/>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179" name="Google Shape;1179;g3d23c2d98e5_3_132"/>
          <p:cNvSpPr txBox="1"/>
          <p:nvPr/>
        </p:nvSpPr>
        <p:spPr>
          <a:xfrm>
            <a:off x="7658165" y="2538454"/>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180" name="Google Shape;1180;g3d23c2d98e5_3_132"/>
          <p:cNvSpPr txBox="1"/>
          <p:nvPr/>
        </p:nvSpPr>
        <p:spPr>
          <a:xfrm>
            <a:off x="8635915" y="2538454"/>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181" name="Google Shape;1181;g3d23c2d98e5_3_132"/>
          <p:cNvSpPr txBox="1"/>
          <p:nvPr/>
        </p:nvSpPr>
        <p:spPr>
          <a:xfrm>
            <a:off x="9613665" y="2538454"/>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182" name="Google Shape;1182;g3d23c2d98e5_3_132"/>
          <p:cNvSpPr txBox="1"/>
          <p:nvPr/>
        </p:nvSpPr>
        <p:spPr>
          <a:xfrm>
            <a:off x="4806208" y="2538454"/>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183" name="Google Shape;1183;g3d23c2d98e5_3_132"/>
          <p:cNvSpPr txBox="1"/>
          <p:nvPr/>
        </p:nvSpPr>
        <p:spPr>
          <a:xfrm>
            <a:off x="6711208" y="2538454"/>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184" name="Google Shape;1184;g3d23c2d98e5_3_132"/>
          <p:cNvSpPr txBox="1"/>
          <p:nvPr/>
        </p:nvSpPr>
        <p:spPr>
          <a:xfrm>
            <a:off x="11007808" y="2538452"/>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185" name="Google Shape;1185;g3d23c2d98e5_3_132"/>
          <p:cNvSpPr txBox="1"/>
          <p:nvPr/>
        </p:nvSpPr>
        <p:spPr>
          <a:xfrm>
            <a:off x="4841289" y="323240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100%</a:t>
            </a:r>
            <a:endParaRPr b="1" i="0" sz="1400" u="none" cap="none" strike="noStrike">
              <a:solidFill>
                <a:srgbClr val="000000"/>
              </a:solidFill>
              <a:latin typeface="Candara"/>
              <a:ea typeface="Candara"/>
              <a:cs typeface="Candara"/>
              <a:sym typeface="Candara"/>
            </a:endParaRPr>
          </a:p>
        </p:txBody>
      </p:sp>
      <p:sp>
        <p:nvSpPr>
          <p:cNvPr id="1186" name="Google Shape;1186;g3d23c2d98e5_3_132"/>
          <p:cNvSpPr txBox="1"/>
          <p:nvPr/>
        </p:nvSpPr>
        <p:spPr>
          <a:xfrm>
            <a:off x="6700208" y="323240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100%</a:t>
            </a:r>
            <a:endParaRPr b="1" i="0" sz="1400" u="none" cap="none" strike="noStrike">
              <a:solidFill>
                <a:srgbClr val="000000"/>
              </a:solidFill>
              <a:latin typeface="Candara"/>
              <a:ea typeface="Candara"/>
              <a:cs typeface="Candara"/>
              <a:sym typeface="Candara"/>
            </a:endParaRPr>
          </a:p>
        </p:txBody>
      </p:sp>
      <p:sp>
        <p:nvSpPr>
          <p:cNvPr id="1187" name="Google Shape;1187;g3d23c2d98e5_3_132"/>
          <p:cNvSpPr txBox="1"/>
          <p:nvPr/>
        </p:nvSpPr>
        <p:spPr>
          <a:xfrm>
            <a:off x="11007808" y="323240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100%</a:t>
            </a:r>
            <a:endParaRPr b="1" i="0" sz="1400" u="none" cap="none" strike="noStrike">
              <a:solidFill>
                <a:srgbClr val="000000"/>
              </a:solidFill>
              <a:latin typeface="Candara"/>
              <a:ea typeface="Candara"/>
              <a:cs typeface="Candara"/>
              <a:sym typeface="Candara"/>
            </a:endParaRPr>
          </a:p>
        </p:txBody>
      </p:sp>
      <p:sp>
        <p:nvSpPr>
          <p:cNvPr id="1188" name="Google Shape;1188;g3d23c2d98e5_3_132"/>
          <p:cNvSpPr txBox="1"/>
          <p:nvPr/>
        </p:nvSpPr>
        <p:spPr>
          <a:xfrm>
            <a:off x="373303" y="2538450"/>
            <a:ext cx="33627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189" name="Google Shape;1189;g3d23c2d98e5_3_132"/>
          <p:cNvSpPr txBox="1"/>
          <p:nvPr/>
        </p:nvSpPr>
        <p:spPr>
          <a:xfrm>
            <a:off x="289903" y="4038060"/>
            <a:ext cx="34461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rgbClr val="3B4E1F"/>
                </a:solidFill>
                <a:latin typeface="Candara"/>
                <a:ea typeface="Candara"/>
                <a:cs typeface="Candara"/>
                <a:sym typeface="Candara"/>
              </a:rPr>
              <a:t>1.1 Número de solicitudes de licencias y/o modificación en proceso de evaluación</a:t>
            </a:r>
            <a:endParaRPr sz="1200"/>
          </a:p>
        </p:txBody>
      </p:sp>
      <p:sp>
        <p:nvSpPr>
          <p:cNvPr id="1190" name="Google Shape;1190;g3d23c2d98e5_3_132"/>
          <p:cNvSpPr txBox="1"/>
          <p:nvPr/>
        </p:nvSpPr>
        <p:spPr>
          <a:xfrm>
            <a:off x="3877725" y="404453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191" name="Google Shape;1191;g3d23c2d98e5_3_132"/>
          <p:cNvSpPr txBox="1"/>
          <p:nvPr/>
        </p:nvSpPr>
        <p:spPr>
          <a:xfrm>
            <a:off x="5769875" y="404453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600" u="none" cap="none" strike="noStrike">
              <a:solidFill>
                <a:srgbClr val="3B4E1F"/>
              </a:solidFill>
              <a:latin typeface="Candara"/>
              <a:ea typeface="Candara"/>
              <a:cs typeface="Candara"/>
              <a:sym typeface="Candara"/>
            </a:endParaRPr>
          </a:p>
        </p:txBody>
      </p:sp>
      <p:sp>
        <p:nvSpPr>
          <p:cNvPr id="1192" name="Google Shape;1192;g3d23c2d98e5_3_132"/>
          <p:cNvSpPr txBox="1"/>
          <p:nvPr/>
        </p:nvSpPr>
        <p:spPr>
          <a:xfrm>
            <a:off x="4833850" y="4044530"/>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7</a:t>
            </a:r>
            <a:endParaRPr b="1" i="0" sz="1400" u="none" cap="none" strike="noStrike">
              <a:solidFill>
                <a:srgbClr val="000000"/>
              </a:solidFill>
              <a:latin typeface="Candara"/>
              <a:ea typeface="Candara"/>
              <a:cs typeface="Candara"/>
              <a:sym typeface="Candara"/>
            </a:endParaRPr>
          </a:p>
        </p:txBody>
      </p:sp>
      <p:sp>
        <p:nvSpPr>
          <p:cNvPr id="1193" name="Google Shape;1193;g3d23c2d98e5_3_132"/>
          <p:cNvSpPr txBox="1"/>
          <p:nvPr/>
        </p:nvSpPr>
        <p:spPr>
          <a:xfrm>
            <a:off x="6738850" y="4044530"/>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a:t>
            </a:r>
            <a:endParaRPr b="1" sz="1600">
              <a:solidFill>
                <a:srgbClr val="3B4E1F"/>
              </a:solidFill>
              <a:latin typeface="Candara"/>
              <a:ea typeface="Candara"/>
              <a:cs typeface="Candara"/>
              <a:sym typeface="Candara"/>
            </a:endParaRPr>
          </a:p>
        </p:txBody>
      </p:sp>
      <p:sp>
        <p:nvSpPr>
          <p:cNvPr id="1194" name="Google Shape;1194;g3d23c2d98e5_3_132"/>
          <p:cNvSpPr txBox="1"/>
          <p:nvPr/>
        </p:nvSpPr>
        <p:spPr>
          <a:xfrm>
            <a:off x="7708241" y="404453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195" name="Google Shape;1195;g3d23c2d98e5_3_132"/>
          <p:cNvSpPr txBox="1"/>
          <p:nvPr/>
        </p:nvSpPr>
        <p:spPr>
          <a:xfrm>
            <a:off x="9825866" y="404453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600" u="none" cap="none" strike="noStrike">
              <a:solidFill>
                <a:srgbClr val="3B4E1F"/>
              </a:solidFill>
              <a:latin typeface="Candara"/>
              <a:ea typeface="Candara"/>
              <a:cs typeface="Candara"/>
              <a:sym typeface="Candara"/>
            </a:endParaRPr>
          </a:p>
        </p:txBody>
      </p:sp>
      <p:sp>
        <p:nvSpPr>
          <p:cNvPr id="1196" name="Google Shape;1196;g3d23c2d98e5_3_132"/>
          <p:cNvSpPr txBox="1"/>
          <p:nvPr/>
        </p:nvSpPr>
        <p:spPr>
          <a:xfrm>
            <a:off x="8677616" y="4044530"/>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197" name="Google Shape;1197;g3d23c2d98e5_3_132"/>
          <p:cNvSpPr txBox="1"/>
          <p:nvPr/>
        </p:nvSpPr>
        <p:spPr>
          <a:xfrm>
            <a:off x="11035466" y="4044530"/>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16</a:t>
            </a:r>
            <a:endParaRPr b="1" i="0" sz="1400" u="none" cap="none" strike="noStrike">
              <a:solidFill>
                <a:srgbClr val="000000"/>
              </a:solidFill>
              <a:latin typeface="Candara"/>
              <a:ea typeface="Candara"/>
              <a:cs typeface="Candara"/>
              <a:sym typeface="Candara"/>
            </a:endParaRPr>
          </a:p>
        </p:txBody>
      </p:sp>
      <p:sp>
        <p:nvSpPr>
          <p:cNvPr id="1198" name="Google Shape;1198;g3d23c2d98e5_3_132"/>
          <p:cNvSpPr txBox="1"/>
          <p:nvPr/>
        </p:nvSpPr>
        <p:spPr>
          <a:xfrm>
            <a:off x="9170900" y="215137"/>
            <a:ext cx="4335000" cy="554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2000"/>
              <a:buFont typeface="Arial"/>
              <a:buNone/>
            </a:pPr>
            <a:r>
              <a:t/>
            </a:r>
            <a:endParaRPr b="1" sz="2000">
              <a:solidFill>
                <a:schemeClr val="dk1"/>
              </a:solidFill>
              <a:latin typeface="Raleway"/>
              <a:ea typeface="Raleway"/>
              <a:cs typeface="Raleway"/>
              <a:sym typeface="Raleway"/>
            </a:endParaRPr>
          </a:p>
        </p:txBody>
      </p:sp>
      <p:sp>
        <p:nvSpPr>
          <p:cNvPr id="1199" name="Google Shape;1199;g3d23c2d98e5_3_132"/>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Dirección de Control Ambiental</a:t>
            </a:r>
            <a:endParaRPr b="1" sz="1200">
              <a:solidFill>
                <a:schemeClr val="dk1"/>
              </a:solidFill>
              <a:latin typeface="Raleway"/>
              <a:ea typeface="Raleway"/>
              <a:cs typeface="Raleway"/>
              <a:sym typeface="Raleway"/>
            </a:endParaRPr>
          </a:p>
        </p:txBody>
      </p:sp>
      <p:sp>
        <p:nvSpPr>
          <p:cNvPr id="1200" name="Google Shape;1200;g3d23c2d98e5_3_132"/>
          <p:cNvSpPr txBox="1"/>
          <p:nvPr/>
        </p:nvSpPr>
        <p:spPr>
          <a:xfrm>
            <a:off x="557243" y="1933725"/>
            <a:ext cx="11327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Realizar el 100% de evaluaciones de licencia ambiental en los tiempos de ley </a:t>
            </a:r>
            <a:endParaRPr b="1" i="0" sz="1800" u="none" cap="none" strike="noStrike">
              <a:solidFill>
                <a:srgbClr val="000000"/>
              </a:solidFill>
            </a:endParaRPr>
          </a:p>
        </p:txBody>
      </p:sp>
      <p:grpSp>
        <p:nvGrpSpPr>
          <p:cNvPr id="1201" name="Google Shape;1201;g3d23c2d98e5_3_132"/>
          <p:cNvGrpSpPr/>
          <p:nvPr/>
        </p:nvGrpSpPr>
        <p:grpSpPr>
          <a:xfrm>
            <a:off x="8284516" y="185152"/>
            <a:ext cx="541619" cy="554131"/>
            <a:chOff x="10756124" y="339106"/>
            <a:chExt cx="636300" cy="651000"/>
          </a:xfrm>
        </p:grpSpPr>
        <p:sp>
          <p:nvSpPr>
            <p:cNvPr id="1202" name="Google Shape;1202;g3d23c2d98e5_3_132"/>
            <p:cNvSpPr/>
            <p:nvPr/>
          </p:nvSpPr>
          <p:spPr>
            <a:xfrm>
              <a:off x="10756124" y="339106"/>
              <a:ext cx="636300" cy="651000"/>
            </a:xfrm>
            <a:prstGeom prst="ellipse">
              <a:avLst/>
            </a:prstGeom>
            <a:solidFill>
              <a:srgbClr val="D9D9D9"/>
            </a:solidFill>
            <a:ln cap="flat" cmpd="sng" w="43250">
              <a:solidFill>
                <a:srgbClr val="FFFFFF"/>
              </a:solidFill>
              <a:prstDash val="solid"/>
              <a:round/>
              <a:headEnd len="sm" w="sm" type="none"/>
              <a:tailEnd len="sm" w="sm" type="none"/>
            </a:ln>
          </p:spPr>
          <p:txBody>
            <a:bodyPr anchorCtr="0" anchor="ctr" bIns="77825" lIns="77825" spcFirstLastPara="1" rIns="77825" wrap="square" tIns="77825">
              <a:noAutofit/>
            </a:bodyPr>
            <a:lstStyle/>
            <a:p>
              <a:pPr indent="0" lvl="0" marL="0" marR="0" rtl="0" algn="ctr">
                <a:lnSpc>
                  <a:spcPct val="100000"/>
                </a:lnSpc>
                <a:spcBef>
                  <a:spcPts val="0"/>
                </a:spcBef>
                <a:spcAft>
                  <a:spcPts val="0"/>
                </a:spcAft>
                <a:buClr>
                  <a:srgbClr val="000000"/>
                </a:buClr>
                <a:buSzPts val="1277"/>
                <a:buFont typeface="Arial"/>
                <a:buNone/>
              </a:pPr>
              <a:r>
                <a:t/>
              </a:r>
              <a:endParaRPr b="0" i="0" sz="1276" u="none" cap="none" strike="noStrike">
                <a:solidFill>
                  <a:srgbClr val="000000"/>
                </a:solidFill>
                <a:latin typeface="Montserrat Medium"/>
                <a:ea typeface="Montserrat Medium"/>
                <a:cs typeface="Montserrat Medium"/>
                <a:sym typeface="Montserrat Medium"/>
              </a:endParaRPr>
            </a:p>
          </p:txBody>
        </p:sp>
        <p:pic>
          <p:nvPicPr>
            <p:cNvPr id="1203" name="Google Shape;1203;g3d23c2d98e5_3_132" title="save_1231962.png"/>
            <p:cNvPicPr preferRelativeResize="0"/>
            <p:nvPr/>
          </p:nvPicPr>
          <p:blipFill rotWithShape="1">
            <a:blip r:embed="rId3">
              <a:alphaModFix/>
            </a:blip>
            <a:srcRect b="0" l="0" r="0" t="0"/>
            <a:stretch/>
          </p:blipFill>
          <p:spPr>
            <a:xfrm>
              <a:off x="10800225" y="403012"/>
              <a:ext cx="523150" cy="523150"/>
            </a:xfrm>
            <a:prstGeom prst="rect">
              <a:avLst/>
            </a:prstGeom>
            <a:noFill/>
            <a:ln>
              <a:noFill/>
            </a:ln>
          </p:spPr>
        </p:pic>
      </p:grpSp>
      <p:sp>
        <p:nvSpPr>
          <p:cNvPr id="1204" name="Google Shape;1204;g3d23c2d98e5_3_132"/>
          <p:cNvSpPr txBox="1"/>
          <p:nvPr/>
        </p:nvSpPr>
        <p:spPr>
          <a:xfrm>
            <a:off x="413369" y="12479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
        <p:nvSpPr>
          <p:cNvPr id="1205" name="Google Shape;1205;g3d23c2d98e5_3_132"/>
          <p:cNvSpPr/>
          <p:nvPr/>
        </p:nvSpPr>
        <p:spPr>
          <a:xfrm>
            <a:off x="432664" y="5909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Autoridad Ambiental</a:t>
            </a:r>
            <a:endParaRPr b="1" sz="700">
              <a:solidFill>
                <a:schemeClr val="dk1"/>
              </a:solidFill>
              <a:latin typeface="Raleway"/>
              <a:ea typeface="Raleway"/>
              <a:cs typeface="Raleway"/>
              <a:sym typeface="Raleway"/>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9" name="Shape 1209"/>
        <p:cNvGrpSpPr/>
        <p:nvPr/>
      </p:nvGrpSpPr>
      <p:grpSpPr>
        <a:xfrm>
          <a:off x="0" y="0"/>
          <a:ext cx="0" cy="0"/>
          <a:chOff x="0" y="0"/>
          <a:chExt cx="0" cy="0"/>
        </a:xfrm>
      </p:grpSpPr>
      <p:sp>
        <p:nvSpPr>
          <p:cNvPr id="1210" name="Google Shape;1210;g3d23c2d98e5_3_171"/>
          <p:cNvSpPr/>
          <p:nvPr/>
        </p:nvSpPr>
        <p:spPr>
          <a:xfrm>
            <a:off x="301675" y="2886663"/>
            <a:ext cx="11792400" cy="7389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11" name="Google Shape;1211;g3d23c2d98e5_3_171"/>
          <p:cNvSpPr/>
          <p:nvPr/>
        </p:nvSpPr>
        <p:spPr>
          <a:xfrm>
            <a:off x="301675" y="5027910"/>
            <a:ext cx="11792400" cy="7389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12" name="Google Shape;1212;g3d23c2d98e5_3_171"/>
          <p:cNvSpPr txBox="1"/>
          <p:nvPr/>
        </p:nvSpPr>
        <p:spPr>
          <a:xfrm>
            <a:off x="383850" y="2882263"/>
            <a:ext cx="32232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chemeClr val="dk1"/>
                </a:solidFill>
                <a:latin typeface="Candara"/>
                <a:ea typeface="Candara"/>
                <a:cs typeface="Candara"/>
                <a:sym typeface="Candara"/>
              </a:rPr>
              <a:t>2. Número de proyectos licenciados con seguimiento por medio del Índice de Desempeño Ambiental (IDA)</a:t>
            </a:r>
            <a:endParaRPr b="0" i="0" sz="1200" u="none" cap="none" strike="noStrike">
              <a:solidFill>
                <a:schemeClr val="dk1"/>
              </a:solidFill>
              <a:latin typeface="Candara"/>
              <a:ea typeface="Candara"/>
              <a:cs typeface="Candara"/>
              <a:sym typeface="Candara"/>
            </a:endParaRPr>
          </a:p>
        </p:txBody>
      </p:sp>
      <p:sp>
        <p:nvSpPr>
          <p:cNvPr id="1213" name="Google Shape;1213;g3d23c2d98e5_3_171"/>
          <p:cNvSpPr txBox="1"/>
          <p:nvPr/>
        </p:nvSpPr>
        <p:spPr>
          <a:xfrm>
            <a:off x="3856313" y="310354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214" name="Google Shape;1214;g3d23c2d98e5_3_171"/>
          <p:cNvSpPr txBox="1"/>
          <p:nvPr/>
        </p:nvSpPr>
        <p:spPr>
          <a:xfrm>
            <a:off x="5748463" y="310354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600" u="none" cap="none" strike="noStrike">
              <a:solidFill>
                <a:srgbClr val="3B4E1F"/>
              </a:solidFill>
              <a:latin typeface="Candara"/>
              <a:ea typeface="Candara"/>
              <a:cs typeface="Candara"/>
              <a:sym typeface="Candara"/>
            </a:endParaRPr>
          </a:p>
        </p:txBody>
      </p:sp>
      <p:sp>
        <p:nvSpPr>
          <p:cNvPr id="1215" name="Google Shape;1215;g3d23c2d98e5_3_171"/>
          <p:cNvSpPr txBox="1"/>
          <p:nvPr/>
        </p:nvSpPr>
        <p:spPr>
          <a:xfrm>
            <a:off x="7664395" y="310354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18</a:t>
            </a:r>
            <a:endParaRPr b="0" i="0" sz="1400" u="none" cap="none" strike="noStrike">
              <a:solidFill>
                <a:srgbClr val="000000"/>
              </a:solidFill>
              <a:latin typeface="Candara"/>
              <a:ea typeface="Candara"/>
              <a:cs typeface="Candara"/>
              <a:sym typeface="Candara"/>
            </a:endParaRPr>
          </a:p>
        </p:txBody>
      </p:sp>
      <p:sp>
        <p:nvSpPr>
          <p:cNvPr id="1216" name="Google Shape;1216;g3d23c2d98e5_3_171"/>
          <p:cNvSpPr txBox="1"/>
          <p:nvPr/>
        </p:nvSpPr>
        <p:spPr>
          <a:xfrm>
            <a:off x="8642145" y="310354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a:t>
            </a:r>
            <a:endParaRPr b="0" i="0" sz="1400" u="none" cap="none" strike="noStrike">
              <a:solidFill>
                <a:srgbClr val="000000"/>
              </a:solidFill>
              <a:latin typeface="Candara"/>
              <a:ea typeface="Candara"/>
              <a:cs typeface="Candara"/>
              <a:sym typeface="Candara"/>
            </a:endParaRPr>
          </a:p>
        </p:txBody>
      </p:sp>
      <p:sp>
        <p:nvSpPr>
          <p:cNvPr id="1217" name="Google Shape;1217;g3d23c2d98e5_3_171"/>
          <p:cNvSpPr txBox="1"/>
          <p:nvPr/>
        </p:nvSpPr>
        <p:spPr>
          <a:xfrm>
            <a:off x="9619895" y="3111341"/>
            <a:ext cx="12930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US" sz="1500" u="none" cap="none" strike="noStrike">
                <a:solidFill>
                  <a:srgbClr val="3B4E1F"/>
                </a:solidFill>
                <a:latin typeface="Candara"/>
                <a:ea typeface="Candara"/>
                <a:cs typeface="Candara"/>
                <a:sym typeface="Candara"/>
              </a:rPr>
              <a:t>36</a:t>
            </a:r>
            <a:endParaRPr b="0" i="0" sz="1500" u="none" cap="none" strike="noStrike">
              <a:solidFill>
                <a:srgbClr val="3B4E1F"/>
              </a:solidFill>
              <a:latin typeface="Candara"/>
              <a:ea typeface="Candara"/>
              <a:cs typeface="Candara"/>
              <a:sym typeface="Candara"/>
            </a:endParaRPr>
          </a:p>
        </p:txBody>
      </p:sp>
      <p:sp>
        <p:nvSpPr>
          <p:cNvPr id="1218" name="Google Shape;1218;g3d23c2d98e5_3_171"/>
          <p:cNvSpPr txBox="1"/>
          <p:nvPr/>
        </p:nvSpPr>
        <p:spPr>
          <a:xfrm>
            <a:off x="4812438" y="3103541"/>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219" name="Google Shape;1219;g3d23c2d98e5_3_171"/>
          <p:cNvSpPr txBox="1"/>
          <p:nvPr/>
        </p:nvSpPr>
        <p:spPr>
          <a:xfrm>
            <a:off x="6717438" y="3103541"/>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220" name="Google Shape;1220;g3d23c2d98e5_3_171"/>
          <p:cNvSpPr txBox="1"/>
          <p:nvPr/>
        </p:nvSpPr>
        <p:spPr>
          <a:xfrm>
            <a:off x="11014038" y="3103541"/>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0</a:t>
            </a:r>
            <a:endParaRPr b="1" i="0" sz="1400" u="none" cap="none" strike="noStrike">
              <a:solidFill>
                <a:srgbClr val="000000"/>
              </a:solidFill>
              <a:latin typeface="Candara"/>
              <a:ea typeface="Candara"/>
              <a:cs typeface="Candara"/>
              <a:sym typeface="Candara"/>
            </a:endParaRPr>
          </a:p>
        </p:txBody>
      </p:sp>
      <p:sp>
        <p:nvSpPr>
          <p:cNvPr id="1221" name="Google Shape;1221;g3d23c2d98e5_3_171"/>
          <p:cNvSpPr txBox="1"/>
          <p:nvPr/>
        </p:nvSpPr>
        <p:spPr>
          <a:xfrm>
            <a:off x="-109828" y="2380879"/>
            <a:ext cx="37068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222" name="Google Shape;1222;g3d23c2d98e5_3_171"/>
          <p:cNvSpPr txBox="1"/>
          <p:nvPr/>
        </p:nvSpPr>
        <p:spPr>
          <a:xfrm>
            <a:off x="3890840" y="2403730"/>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223" name="Google Shape;1223;g3d23c2d98e5_3_171"/>
          <p:cNvSpPr txBox="1"/>
          <p:nvPr/>
        </p:nvSpPr>
        <p:spPr>
          <a:xfrm>
            <a:off x="5782990" y="2403730"/>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224" name="Google Shape;1224;g3d23c2d98e5_3_171"/>
          <p:cNvSpPr txBox="1"/>
          <p:nvPr/>
        </p:nvSpPr>
        <p:spPr>
          <a:xfrm>
            <a:off x="7698922" y="2403730"/>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225" name="Google Shape;1225;g3d23c2d98e5_3_171"/>
          <p:cNvSpPr txBox="1"/>
          <p:nvPr/>
        </p:nvSpPr>
        <p:spPr>
          <a:xfrm>
            <a:off x="8676672" y="2403730"/>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226" name="Google Shape;1226;g3d23c2d98e5_3_171"/>
          <p:cNvSpPr txBox="1"/>
          <p:nvPr/>
        </p:nvSpPr>
        <p:spPr>
          <a:xfrm>
            <a:off x="9654422" y="2403730"/>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227" name="Google Shape;1227;g3d23c2d98e5_3_171"/>
          <p:cNvSpPr txBox="1"/>
          <p:nvPr/>
        </p:nvSpPr>
        <p:spPr>
          <a:xfrm>
            <a:off x="4846965" y="2403730"/>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228" name="Google Shape;1228;g3d23c2d98e5_3_171"/>
          <p:cNvSpPr txBox="1"/>
          <p:nvPr/>
        </p:nvSpPr>
        <p:spPr>
          <a:xfrm>
            <a:off x="6751965" y="2403730"/>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229" name="Google Shape;1229;g3d23c2d98e5_3_171"/>
          <p:cNvSpPr txBox="1"/>
          <p:nvPr/>
        </p:nvSpPr>
        <p:spPr>
          <a:xfrm>
            <a:off x="11048565" y="2403728"/>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230" name="Google Shape;1230;g3d23c2d98e5_3_171"/>
          <p:cNvSpPr txBox="1"/>
          <p:nvPr/>
        </p:nvSpPr>
        <p:spPr>
          <a:xfrm>
            <a:off x="-29510" y="4412302"/>
            <a:ext cx="37068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231" name="Google Shape;1231;g3d23c2d98e5_3_171"/>
          <p:cNvSpPr txBox="1"/>
          <p:nvPr/>
        </p:nvSpPr>
        <p:spPr>
          <a:xfrm>
            <a:off x="3971157" y="443515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232" name="Google Shape;1232;g3d23c2d98e5_3_171"/>
          <p:cNvSpPr txBox="1"/>
          <p:nvPr/>
        </p:nvSpPr>
        <p:spPr>
          <a:xfrm>
            <a:off x="5863307" y="443515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233" name="Google Shape;1233;g3d23c2d98e5_3_171"/>
          <p:cNvSpPr txBox="1"/>
          <p:nvPr/>
        </p:nvSpPr>
        <p:spPr>
          <a:xfrm>
            <a:off x="7779239" y="443515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234" name="Google Shape;1234;g3d23c2d98e5_3_171"/>
          <p:cNvSpPr txBox="1"/>
          <p:nvPr/>
        </p:nvSpPr>
        <p:spPr>
          <a:xfrm>
            <a:off x="8756989" y="443515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235" name="Google Shape;1235;g3d23c2d98e5_3_171"/>
          <p:cNvSpPr txBox="1"/>
          <p:nvPr/>
        </p:nvSpPr>
        <p:spPr>
          <a:xfrm>
            <a:off x="9734739" y="4435153"/>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236" name="Google Shape;1236;g3d23c2d98e5_3_171"/>
          <p:cNvSpPr txBox="1"/>
          <p:nvPr/>
        </p:nvSpPr>
        <p:spPr>
          <a:xfrm>
            <a:off x="4927282" y="4435153"/>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237" name="Google Shape;1237;g3d23c2d98e5_3_171"/>
          <p:cNvSpPr txBox="1"/>
          <p:nvPr/>
        </p:nvSpPr>
        <p:spPr>
          <a:xfrm>
            <a:off x="6832282" y="4435153"/>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238" name="Google Shape;1238;g3d23c2d98e5_3_171"/>
          <p:cNvSpPr txBox="1"/>
          <p:nvPr/>
        </p:nvSpPr>
        <p:spPr>
          <a:xfrm>
            <a:off x="11128882" y="4435151"/>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239" name="Google Shape;1239;g3d23c2d98e5_3_171"/>
          <p:cNvSpPr txBox="1"/>
          <p:nvPr/>
        </p:nvSpPr>
        <p:spPr>
          <a:xfrm>
            <a:off x="248574" y="5083547"/>
            <a:ext cx="33585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chemeClr val="dk1"/>
                </a:solidFill>
                <a:latin typeface="Candara"/>
                <a:ea typeface="Candara"/>
                <a:cs typeface="Candara"/>
                <a:sym typeface="Candara"/>
              </a:rPr>
              <a:t>3. </a:t>
            </a:r>
            <a:r>
              <a:rPr b="0" i="0" lang="en-US" sz="1200" u="none" cap="none" strike="noStrike">
                <a:solidFill>
                  <a:schemeClr val="dk1"/>
                </a:solidFill>
                <a:latin typeface="Candara"/>
                <a:ea typeface="Candara"/>
                <a:cs typeface="Candara"/>
                <a:sym typeface="Candara"/>
              </a:rPr>
              <a:t>Número de proyectos licenciados con seguimiento ordinario</a:t>
            </a:r>
            <a:endParaRPr b="0" i="0" sz="1200" u="none" cap="none" strike="noStrike">
              <a:solidFill>
                <a:schemeClr val="dk1"/>
              </a:solidFill>
              <a:latin typeface="Candara"/>
              <a:ea typeface="Candara"/>
              <a:cs typeface="Candara"/>
              <a:sym typeface="Candara"/>
            </a:endParaRPr>
          </a:p>
        </p:txBody>
      </p:sp>
      <p:sp>
        <p:nvSpPr>
          <p:cNvPr id="1240" name="Google Shape;1240;g3d23c2d98e5_3_171"/>
          <p:cNvSpPr txBox="1"/>
          <p:nvPr/>
        </p:nvSpPr>
        <p:spPr>
          <a:xfrm>
            <a:off x="4013207" y="516048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8</a:t>
            </a:r>
            <a:endParaRPr b="0" i="0" sz="1400" u="none" cap="none" strike="noStrike">
              <a:solidFill>
                <a:srgbClr val="000000"/>
              </a:solidFill>
              <a:latin typeface="Candara"/>
              <a:ea typeface="Candara"/>
              <a:cs typeface="Candara"/>
              <a:sym typeface="Candara"/>
            </a:endParaRPr>
          </a:p>
        </p:txBody>
      </p:sp>
      <p:sp>
        <p:nvSpPr>
          <p:cNvPr id="1241" name="Google Shape;1241;g3d23c2d98e5_3_171"/>
          <p:cNvSpPr txBox="1"/>
          <p:nvPr/>
        </p:nvSpPr>
        <p:spPr>
          <a:xfrm>
            <a:off x="5905357" y="516048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8</a:t>
            </a:r>
            <a:endParaRPr b="0" i="0" sz="1600" u="none" cap="none" strike="noStrike">
              <a:solidFill>
                <a:srgbClr val="3B4E1F"/>
              </a:solidFill>
              <a:latin typeface="Candara"/>
              <a:ea typeface="Candara"/>
              <a:cs typeface="Candara"/>
              <a:sym typeface="Candara"/>
            </a:endParaRPr>
          </a:p>
        </p:txBody>
      </p:sp>
      <p:sp>
        <p:nvSpPr>
          <p:cNvPr id="1242" name="Google Shape;1242;g3d23c2d98e5_3_171"/>
          <p:cNvSpPr txBox="1"/>
          <p:nvPr/>
        </p:nvSpPr>
        <p:spPr>
          <a:xfrm>
            <a:off x="7821289" y="516048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30</a:t>
            </a:r>
            <a:endParaRPr b="0" i="0" sz="1400" u="none" cap="none" strike="noStrike">
              <a:solidFill>
                <a:srgbClr val="000000"/>
              </a:solidFill>
              <a:latin typeface="Candara"/>
              <a:ea typeface="Candara"/>
              <a:cs typeface="Candara"/>
              <a:sym typeface="Candara"/>
            </a:endParaRPr>
          </a:p>
        </p:txBody>
      </p:sp>
      <p:sp>
        <p:nvSpPr>
          <p:cNvPr id="1243" name="Google Shape;1243;g3d23c2d98e5_3_171"/>
          <p:cNvSpPr txBox="1"/>
          <p:nvPr/>
        </p:nvSpPr>
        <p:spPr>
          <a:xfrm>
            <a:off x="8799039" y="516048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61</a:t>
            </a:r>
            <a:endParaRPr b="0" i="0" sz="1400" u="none" cap="none" strike="noStrike">
              <a:solidFill>
                <a:srgbClr val="000000"/>
              </a:solidFill>
              <a:latin typeface="Candara"/>
              <a:ea typeface="Candara"/>
              <a:cs typeface="Candara"/>
              <a:sym typeface="Candara"/>
            </a:endParaRPr>
          </a:p>
        </p:txBody>
      </p:sp>
      <p:sp>
        <p:nvSpPr>
          <p:cNvPr id="1244" name="Google Shape;1244;g3d23c2d98e5_3_171"/>
          <p:cNvSpPr txBox="1"/>
          <p:nvPr/>
        </p:nvSpPr>
        <p:spPr>
          <a:xfrm>
            <a:off x="9776789" y="5168280"/>
            <a:ext cx="12930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extLst>
                  <a:ext uri="http://customooxmlschemas.google.com/">
                    <go:slidesCustomData xmlns:go="http://customooxmlschemas.google.com/" textRoundtripDataId="7"/>
                  </a:ext>
                </a:extLst>
              </a:rPr>
              <a:t>10</a:t>
            </a:r>
            <a:r>
              <a:rPr lang="en-US" sz="1500">
                <a:solidFill>
                  <a:srgbClr val="3B4E1F"/>
                </a:solidFill>
                <a:latin typeface="Candara"/>
                <a:ea typeface="Candara"/>
                <a:cs typeface="Candara"/>
                <a:sym typeface="Candara"/>
              </a:rPr>
              <a:t>7</a:t>
            </a:r>
            <a:endParaRPr b="0" i="0" sz="1500" u="none" cap="none" strike="noStrike">
              <a:solidFill>
                <a:srgbClr val="3B4E1F"/>
              </a:solidFill>
              <a:latin typeface="Candara"/>
              <a:ea typeface="Candara"/>
              <a:cs typeface="Candara"/>
              <a:sym typeface="Candara"/>
            </a:endParaRPr>
          </a:p>
        </p:txBody>
      </p:sp>
      <p:sp>
        <p:nvSpPr>
          <p:cNvPr id="1245" name="Google Shape;1245;g3d23c2d98e5_3_171"/>
          <p:cNvSpPr txBox="1"/>
          <p:nvPr/>
        </p:nvSpPr>
        <p:spPr>
          <a:xfrm>
            <a:off x="4969332" y="516048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8</a:t>
            </a:r>
            <a:endParaRPr b="1" i="0" sz="1400" u="none" cap="none" strike="noStrike">
              <a:solidFill>
                <a:srgbClr val="000000"/>
              </a:solidFill>
              <a:latin typeface="Candara"/>
              <a:ea typeface="Candara"/>
              <a:cs typeface="Candara"/>
              <a:sym typeface="Candara"/>
            </a:endParaRPr>
          </a:p>
        </p:txBody>
      </p:sp>
      <p:sp>
        <p:nvSpPr>
          <p:cNvPr id="1246" name="Google Shape;1246;g3d23c2d98e5_3_171"/>
          <p:cNvSpPr txBox="1"/>
          <p:nvPr/>
        </p:nvSpPr>
        <p:spPr>
          <a:xfrm>
            <a:off x="6874332" y="5160480"/>
            <a:ext cx="876600" cy="4311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6</a:t>
            </a:r>
            <a:endParaRPr b="1" i="0" sz="1400" u="none" cap="none" strike="noStrike">
              <a:solidFill>
                <a:srgbClr val="000000"/>
              </a:solidFill>
              <a:latin typeface="Candara"/>
              <a:ea typeface="Candara"/>
              <a:cs typeface="Candara"/>
              <a:sym typeface="Candara"/>
            </a:endParaRPr>
          </a:p>
        </p:txBody>
      </p:sp>
      <p:sp>
        <p:nvSpPr>
          <p:cNvPr id="1247" name="Google Shape;1247;g3d23c2d98e5_3_171"/>
          <p:cNvSpPr txBox="1"/>
          <p:nvPr/>
        </p:nvSpPr>
        <p:spPr>
          <a:xfrm>
            <a:off x="11126108" y="5160480"/>
            <a:ext cx="876600" cy="4311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14</a:t>
            </a:r>
            <a:endParaRPr b="1" sz="1600">
              <a:solidFill>
                <a:srgbClr val="3B4E1F"/>
              </a:solidFill>
              <a:latin typeface="Candara"/>
              <a:ea typeface="Candara"/>
              <a:cs typeface="Candara"/>
              <a:sym typeface="Candara"/>
            </a:endParaRPr>
          </a:p>
        </p:txBody>
      </p:sp>
      <p:sp>
        <p:nvSpPr>
          <p:cNvPr id="1248" name="Google Shape;1248;g3d23c2d98e5_3_171"/>
          <p:cNvSpPr txBox="1"/>
          <p:nvPr/>
        </p:nvSpPr>
        <p:spPr>
          <a:xfrm>
            <a:off x="9170900" y="215137"/>
            <a:ext cx="4335000" cy="554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2000"/>
              <a:buFont typeface="Arial"/>
              <a:buNone/>
            </a:pPr>
            <a:r>
              <a:t/>
            </a:r>
            <a:endParaRPr b="1" sz="2000">
              <a:solidFill>
                <a:schemeClr val="dk1"/>
              </a:solidFill>
              <a:latin typeface="Raleway"/>
              <a:ea typeface="Raleway"/>
              <a:cs typeface="Raleway"/>
              <a:sym typeface="Raleway"/>
            </a:endParaRPr>
          </a:p>
        </p:txBody>
      </p:sp>
      <p:sp>
        <p:nvSpPr>
          <p:cNvPr id="1249" name="Google Shape;1249;g3d23c2d98e5_3_171"/>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Dirección de Control Ambiental</a:t>
            </a:r>
            <a:endParaRPr b="1" sz="1200">
              <a:solidFill>
                <a:schemeClr val="dk1"/>
              </a:solidFill>
              <a:latin typeface="Raleway"/>
              <a:ea typeface="Raleway"/>
              <a:cs typeface="Raleway"/>
              <a:sym typeface="Raleway"/>
            </a:endParaRPr>
          </a:p>
        </p:txBody>
      </p:sp>
      <p:sp>
        <p:nvSpPr>
          <p:cNvPr id="1250" name="Google Shape;1250;g3d23c2d98e5_3_171"/>
          <p:cNvSpPr txBox="1"/>
          <p:nvPr/>
        </p:nvSpPr>
        <p:spPr>
          <a:xfrm>
            <a:off x="557244" y="1702163"/>
            <a:ext cx="114798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Realizar</a:t>
            </a:r>
            <a:r>
              <a:rPr lang="en-US" sz="1800">
                <a:solidFill>
                  <a:srgbClr val="009200"/>
                </a:solidFill>
                <a:latin typeface="Raleway"/>
                <a:ea typeface="Raleway"/>
                <a:cs typeface="Raleway"/>
                <a:sym typeface="Raleway"/>
              </a:rPr>
              <a:t> </a:t>
            </a:r>
            <a:r>
              <a:rPr b="1" lang="en-US" sz="1800">
                <a:solidFill>
                  <a:srgbClr val="009200"/>
                </a:solidFill>
                <a:latin typeface="Raleway"/>
                <a:ea typeface="Raleway"/>
                <a:cs typeface="Raleway"/>
                <a:sym typeface="Raleway"/>
              </a:rPr>
              <a:t>el seguimiento al 25% de los proyectos licenciados mediante el Índice de Desempeño Ambiental </a:t>
            </a:r>
            <a:endParaRPr b="1" i="0" sz="1800" u="none" cap="none" strike="noStrike">
              <a:solidFill>
                <a:srgbClr val="000000"/>
              </a:solidFill>
            </a:endParaRPr>
          </a:p>
        </p:txBody>
      </p:sp>
      <p:grpSp>
        <p:nvGrpSpPr>
          <p:cNvPr id="1251" name="Google Shape;1251;g3d23c2d98e5_3_171"/>
          <p:cNvGrpSpPr/>
          <p:nvPr/>
        </p:nvGrpSpPr>
        <p:grpSpPr>
          <a:xfrm>
            <a:off x="8284516" y="185152"/>
            <a:ext cx="541619" cy="554131"/>
            <a:chOff x="10756124" y="339106"/>
            <a:chExt cx="636300" cy="651000"/>
          </a:xfrm>
        </p:grpSpPr>
        <p:sp>
          <p:nvSpPr>
            <p:cNvPr id="1252" name="Google Shape;1252;g3d23c2d98e5_3_171"/>
            <p:cNvSpPr/>
            <p:nvPr/>
          </p:nvSpPr>
          <p:spPr>
            <a:xfrm>
              <a:off x="10756124" y="339106"/>
              <a:ext cx="636300" cy="651000"/>
            </a:xfrm>
            <a:prstGeom prst="ellipse">
              <a:avLst/>
            </a:prstGeom>
            <a:solidFill>
              <a:srgbClr val="D9D9D9"/>
            </a:solidFill>
            <a:ln cap="flat" cmpd="sng" w="43250">
              <a:solidFill>
                <a:srgbClr val="FFFFFF"/>
              </a:solidFill>
              <a:prstDash val="solid"/>
              <a:round/>
              <a:headEnd len="sm" w="sm" type="none"/>
              <a:tailEnd len="sm" w="sm" type="none"/>
            </a:ln>
          </p:spPr>
          <p:txBody>
            <a:bodyPr anchorCtr="0" anchor="ctr" bIns="77825" lIns="77825" spcFirstLastPara="1" rIns="77825" wrap="square" tIns="77825">
              <a:noAutofit/>
            </a:bodyPr>
            <a:lstStyle/>
            <a:p>
              <a:pPr indent="0" lvl="0" marL="0" marR="0" rtl="0" algn="ctr">
                <a:lnSpc>
                  <a:spcPct val="100000"/>
                </a:lnSpc>
                <a:spcBef>
                  <a:spcPts val="0"/>
                </a:spcBef>
                <a:spcAft>
                  <a:spcPts val="0"/>
                </a:spcAft>
                <a:buClr>
                  <a:srgbClr val="000000"/>
                </a:buClr>
                <a:buSzPts val="1277"/>
                <a:buFont typeface="Arial"/>
                <a:buNone/>
              </a:pPr>
              <a:r>
                <a:t/>
              </a:r>
              <a:endParaRPr b="0" i="0" sz="1276" u="none" cap="none" strike="noStrike">
                <a:solidFill>
                  <a:srgbClr val="000000"/>
                </a:solidFill>
                <a:latin typeface="Montserrat Medium"/>
                <a:ea typeface="Montserrat Medium"/>
                <a:cs typeface="Montserrat Medium"/>
                <a:sym typeface="Montserrat Medium"/>
              </a:endParaRPr>
            </a:p>
          </p:txBody>
        </p:sp>
        <p:pic>
          <p:nvPicPr>
            <p:cNvPr id="1253" name="Google Shape;1253;g3d23c2d98e5_3_171" title="save_1231962.png"/>
            <p:cNvPicPr preferRelativeResize="0"/>
            <p:nvPr/>
          </p:nvPicPr>
          <p:blipFill rotWithShape="1">
            <a:blip r:embed="rId3">
              <a:alphaModFix/>
            </a:blip>
            <a:srcRect b="0" l="0" r="0" t="0"/>
            <a:stretch/>
          </p:blipFill>
          <p:spPr>
            <a:xfrm>
              <a:off x="10800225" y="403012"/>
              <a:ext cx="523150" cy="523150"/>
            </a:xfrm>
            <a:prstGeom prst="rect">
              <a:avLst/>
            </a:prstGeom>
            <a:noFill/>
            <a:ln>
              <a:noFill/>
            </a:ln>
          </p:spPr>
        </p:pic>
      </p:grpSp>
      <p:sp>
        <p:nvSpPr>
          <p:cNvPr id="1254" name="Google Shape;1254;g3d23c2d98e5_3_171"/>
          <p:cNvSpPr txBox="1"/>
          <p:nvPr/>
        </p:nvSpPr>
        <p:spPr>
          <a:xfrm>
            <a:off x="553197" y="3886813"/>
            <a:ext cx="114798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Realizar el seguimiento ordinario al 75% de los proyectos licenciados (sin IDA) </a:t>
            </a:r>
            <a:endParaRPr b="1" i="0" sz="1800" u="none" cap="none" strike="noStrike">
              <a:solidFill>
                <a:srgbClr val="000000"/>
              </a:solidFill>
            </a:endParaRPr>
          </a:p>
        </p:txBody>
      </p:sp>
      <p:sp>
        <p:nvSpPr>
          <p:cNvPr id="1255" name="Google Shape;1255;g3d23c2d98e5_3_171"/>
          <p:cNvSpPr txBox="1"/>
          <p:nvPr/>
        </p:nvSpPr>
        <p:spPr>
          <a:xfrm>
            <a:off x="413369" y="1185363"/>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
        <p:nvSpPr>
          <p:cNvPr id="1256" name="Google Shape;1256;g3d23c2d98e5_3_171"/>
          <p:cNvSpPr/>
          <p:nvPr/>
        </p:nvSpPr>
        <p:spPr>
          <a:xfrm>
            <a:off x="432664" y="3623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Autoridad Ambiental</a:t>
            </a:r>
            <a:endParaRPr b="1" sz="700">
              <a:solidFill>
                <a:schemeClr val="dk1"/>
              </a:solidFill>
              <a:latin typeface="Raleway"/>
              <a:ea typeface="Raleway"/>
              <a:cs typeface="Raleway"/>
              <a:sym typeface="Raleway"/>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0" name="Shape 1260"/>
        <p:cNvGrpSpPr/>
        <p:nvPr/>
      </p:nvGrpSpPr>
      <p:grpSpPr>
        <a:xfrm>
          <a:off x="0" y="0"/>
          <a:ext cx="0" cy="0"/>
          <a:chOff x="0" y="0"/>
          <a:chExt cx="0" cy="0"/>
        </a:xfrm>
      </p:grpSpPr>
      <p:sp>
        <p:nvSpPr>
          <p:cNvPr id="1261" name="Google Shape;1261;g3d23c2d98e5_3_221"/>
          <p:cNvSpPr/>
          <p:nvPr/>
        </p:nvSpPr>
        <p:spPr>
          <a:xfrm>
            <a:off x="301675" y="2358700"/>
            <a:ext cx="11792400" cy="6825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62" name="Google Shape;1262;g3d23c2d98e5_3_221"/>
          <p:cNvSpPr txBox="1"/>
          <p:nvPr/>
        </p:nvSpPr>
        <p:spPr>
          <a:xfrm>
            <a:off x="718558" y="5571782"/>
            <a:ext cx="3242700" cy="524700"/>
          </a:xfrm>
          <a:prstGeom prst="rect">
            <a:avLst/>
          </a:prstGeom>
          <a:solidFill>
            <a:schemeClr val="lt1"/>
          </a:solidFill>
          <a:ln>
            <a:noFill/>
          </a:ln>
        </p:spPr>
        <p:txBody>
          <a:bodyPr anchorCtr="0" anchor="t" bIns="86600" lIns="86600" spcFirstLastPara="1" rIns="86600" wrap="square" tIns="86600">
            <a:spAutoFit/>
          </a:bodyPr>
          <a:lstStyle/>
          <a:p>
            <a:pPr indent="0" lvl="0" marL="0" rtl="0" algn="r">
              <a:spcBef>
                <a:spcPts val="0"/>
              </a:spcBef>
              <a:spcAft>
                <a:spcPts val="0"/>
              </a:spcAft>
              <a:buClr>
                <a:schemeClr val="dk1"/>
              </a:buClr>
              <a:buSzPts val="1100"/>
              <a:buFont typeface="Arial"/>
              <a:buNone/>
            </a:pPr>
            <a:r>
              <a:rPr lang="en-US" sz="1136">
                <a:solidFill>
                  <a:schemeClr val="dk1"/>
                </a:solidFill>
                <a:latin typeface="Candara"/>
                <a:ea typeface="Candara"/>
                <a:cs typeface="Candara"/>
                <a:sym typeface="Candara"/>
              </a:rPr>
              <a:t>1.5.</a:t>
            </a:r>
            <a:r>
              <a:rPr lang="en-US" sz="1136">
                <a:solidFill>
                  <a:schemeClr val="dk1"/>
                </a:solidFill>
                <a:latin typeface="Candara"/>
                <a:ea typeface="Candara"/>
                <a:cs typeface="Candara"/>
                <a:sym typeface="Candara"/>
              </a:rPr>
              <a:t>Número de trámites de </a:t>
            </a:r>
            <a:r>
              <a:rPr b="1" lang="en-US" sz="1136">
                <a:solidFill>
                  <a:schemeClr val="dk1"/>
                </a:solidFill>
                <a:latin typeface="Candara"/>
                <a:ea typeface="Candara"/>
                <a:cs typeface="Candara"/>
                <a:sym typeface="Candara"/>
              </a:rPr>
              <a:t>evaluación </a:t>
            </a:r>
            <a:r>
              <a:rPr lang="en-US" sz="1136">
                <a:solidFill>
                  <a:schemeClr val="dk1"/>
                </a:solidFill>
                <a:latin typeface="Candara"/>
                <a:ea typeface="Candara"/>
                <a:cs typeface="Candara"/>
                <a:sym typeface="Candara"/>
              </a:rPr>
              <a:t>a fuentes fijas y móviles resueltos* </a:t>
            </a:r>
            <a:endParaRPr b="0" i="0" sz="1136" u="none" cap="none" strike="noStrike">
              <a:solidFill>
                <a:schemeClr val="dk1"/>
              </a:solidFill>
              <a:latin typeface="Candara"/>
              <a:ea typeface="Candara"/>
              <a:cs typeface="Candara"/>
              <a:sym typeface="Candara"/>
            </a:endParaRPr>
          </a:p>
        </p:txBody>
      </p:sp>
      <p:sp>
        <p:nvSpPr>
          <p:cNvPr id="1263" name="Google Shape;1263;g3d23c2d98e5_3_221"/>
          <p:cNvSpPr txBox="1"/>
          <p:nvPr/>
        </p:nvSpPr>
        <p:spPr>
          <a:xfrm>
            <a:off x="718558" y="4354935"/>
            <a:ext cx="3242700" cy="699900"/>
          </a:xfrm>
          <a:prstGeom prst="rect">
            <a:avLst/>
          </a:prstGeom>
          <a:solidFill>
            <a:schemeClr val="lt1"/>
          </a:solidFill>
          <a:ln>
            <a:noFill/>
          </a:ln>
        </p:spPr>
        <p:txBody>
          <a:bodyPr anchorCtr="0" anchor="t" bIns="86600" lIns="86600" spcFirstLastPara="1" rIns="86600" wrap="square" tIns="86600">
            <a:spAutoFit/>
          </a:bodyPr>
          <a:lstStyle/>
          <a:p>
            <a:pPr indent="0" lvl="0" marL="0" marR="0" rtl="0" algn="r">
              <a:lnSpc>
                <a:spcPct val="100000"/>
              </a:lnSpc>
              <a:spcBef>
                <a:spcPts val="0"/>
              </a:spcBef>
              <a:spcAft>
                <a:spcPts val="0"/>
              </a:spcAft>
              <a:buClr>
                <a:srgbClr val="000000"/>
              </a:buClr>
              <a:buSzPts val="1326"/>
              <a:buFont typeface="Arial"/>
              <a:buNone/>
            </a:pPr>
            <a:r>
              <a:rPr lang="en-US" sz="1136">
                <a:solidFill>
                  <a:schemeClr val="dk1"/>
                </a:solidFill>
                <a:latin typeface="Candara"/>
                <a:ea typeface="Candara"/>
                <a:cs typeface="Candara"/>
                <a:sym typeface="Candara"/>
              </a:rPr>
              <a:t>1.3.</a:t>
            </a:r>
            <a:r>
              <a:rPr lang="en-US" sz="1136">
                <a:solidFill>
                  <a:schemeClr val="dk1"/>
                </a:solidFill>
                <a:latin typeface="Candara"/>
                <a:ea typeface="Candara"/>
                <a:cs typeface="Candara"/>
                <a:sym typeface="Candara"/>
              </a:rPr>
              <a:t>Número de solicitudes de registros de publicidad exterior visual resueltas (anteriores a 2024)</a:t>
            </a:r>
            <a:endParaRPr b="0" i="0" sz="1136" u="none" cap="none" strike="noStrike">
              <a:solidFill>
                <a:schemeClr val="dk1"/>
              </a:solidFill>
              <a:latin typeface="Candara"/>
              <a:ea typeface="Candara"/>
              <a:cs typeface="Candara"/>
              <a:sym typeface="Candara"/>
            </a:endParaRPr>
          </a:p>
        </p:txBody>
      </p:sp>
      <p:sp>
        <p:nvSpPr>
          <p:cNvPr id="1264" name="Google Shape;1264;g3d23c2d98e5_3_221"/>
          <p:cNvSpPr/>
          <p:nvPr/>
        </p:nvSpPr>
        <p:spPr>
          <a:xfrm>
            <a:off x="326575" y="4422025"/>
            <a:ext cx="423600" cy="2339100"/>
          </a:xfrm>
          <a:prstGeom prst="rect">
            <a:avLst/>
          </a:prstGeom>
          <a:solidFill>
            <a:srgbClr val="F3F3F3"/>
          </a:solidFill>
          <a:ln>
            <a:noFill/>
          </a:ln>
        </p:spPr>
        <p:txBody>
          <a:bodyPr anchorCtr="0" anchor="t" bIns="86600" lIns="86600" spcFirstLastPara="1" rIns="86600" wrap="square" tIns="86600">
            <a:noAutofit/>
          </a:bodyPr>
          <a:lstStyle/>
          <a:p>
            <a:pPr indent="0" lvl="0" marL="0" rtl="0" algn="ctr">
              <a:spcBef>
                <a:spcPts val="0"/>
              </a:spcBef>
              <a:spcAft>
                <a:spcPts val="0"/>
              </a:spcAft>
              <a:buNone/>
            </a:pPr>
            <a:r>
              <a:t/>
            </a:r>
            <a:endParaRPr sz="1326"/>
          </a:p>
        </p:txBody>
      </p:sp>
      <p:sp>
        <p:nvSpPr>
          <p:cNvPr id="1265" name="Google Shape;1265;g3d23c2d98e5_3_221"/>
          <p:cNvSpPr/>
          <p:nvPr/>
        </p:nvSpPr>
        <p:spPr>
          <a:xfrm>
            <a:off x="323450" y="3118351"/>
            <a:ext cx="423600" cy="1147500"/>
          </a:xfrm>
          <a:prstGeom prst="rect">
            <a:avLst/>
          </a:prstGeom>
          <a:solidFill>
            <a:srgbClr val="F3F3F3"/>
          </a:solidFill>
          <a:ln>
            <a:noFill/>
          </a:ln>
        </p:spPr>
        <p:txBody>
          <a:bodyPr anchorCtr="0" anchor="ctr" bIns="86600" lIns="86600" spcFirstLastPara="1" rIns="86600" wrap="square" tIns="86600">
            <a:noAutofit/>
          </a:bodyPr>
          <a:lstStyle/>
          <a:p>
            <a:pPr indent="0" lvl="0" marL="0" rtl="0" algn="ctr">
              <a:spcBef>
                <a:spcPts val="0"/>
              </a:spcBef>
              <a:spcAft>
                <a:spcPts val="0"/>
              </a:spcAft>
              <a:buNone/>
            </a:pPr>
            <a:r>
              <a:t/>
            </a:r>
            <a:endParaRPr sz="1326"/>
          </a:p>
        </p:txBody>
      </p:sp>
      <p:sp>
        <p:nvSpPr>
          <p:cNvPr id="1266" name="Google Shape;1266;g3d23c2d98e5_3_221"/>
          <p:cNvSpPr txBox="1"/>
          <p:nvPr/>
        </p:nvSpPr>
        <p:spPr>
          <a:xfrm>
            <a:off x="450311" y="1841408"/>
            <a:ext cx="3511200" cy="408300"/>
          </a:xfrm>
          <a:prstGeom prst="rect">
            <a:avLst/>
          </a:prstGeom>
          <a:noFill/>
          <a:ln>
            <a:noFill/>
          </a:ln>
        </p:spPr>
        <p:txBody>
          <a:bodyPr anchorCtr="0" anchor="ctr" bIns="86600" lIns="86600" spcFirstLastPara="1" rIns="86600" wrap="square" tIns="86600">
            <a:noAutofit/>
          </a:bodyPr>
          <a:lstStyle/>
          <a:p>
            <a:pPr indent="0" lvl="0" marL="0" marR="0" rtl="0" algn="r">
              <a:lnSpc>
                <a:spcPct val="100000"/>
              </a:lnSpc>
              <a:spcBef>
                <a:spcPts val="0"/>
              </a:spcBef>
              <a:spcAft>
                <a:spcPts val="0"/>
              </a:spcAft>
              <a:buClr>
                <a:srgbClr val="000000"/>
              </a:buClr>
              <a:buSzPts val="1516"/>
              <a:buFont typeface="Arial"/>
              <a:buNone/>
            </a:pPr>
            <a:r>
              <a:rPr b="1" i="0" lang="en-US" sz="1515" u="none" cap="none" strike="noStrike">
                <a:solidFill>
                  <a:srgbClr val="3B4E1F"/>
                </a:solidFill>
                <a:latin typeface="Candara"/>
                <a:ea typeface="Candara"/>
                <a:cs typeface="Candara"/>
                <a:sym typeface="Candara"/>
              </a:rPr>
              <a:t>Indicadores</a:t>
            </a:r>
            <a:endParaRPr b="1" i="0" sz="1515" u="none" cap="none" strike="noStrike">
              <a:solidFill>
                <a:srgbClr val="3B4E1F"/>
              </a:solidFill>
              <a:latin typeface="Candara"/>
              <a:ea typeface="Candara"/>
              <a:cs typeface="Candara"/>
              <a:sym typeface="Candara"/>
            </a:endParaRPr>
          </a:p>
        </p:txBody>
      </p:sp>
      <p:sp>
        <p:nvSpPr>
          <p:cNvPr id="1267" name="Google Shape;1267;g3d23c2d98e5_3_221"/>
          <p:cNvSpPr txBox="1"/>
          <p:nvPr/>
        </p:nvSpPr>
        <p:spPr>
          <a:xfrm>
            <a:off x="4109050" y="1880528"/>
            <a:ext cx="830400" cy="4083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i="0" lang="en-US" sz="1515" u="none" cap="none" strike="noStrike">
                <a:solidFill>
                  <a:srgbClr val="3B4E1F"/>
                </a:solidFill>
                <a:latin typeface="Candara"/>
                <a:ea typeface="Candara"/>
                <a:cs typeface="Candara"/>
                <a:sym typeface="Candara"/>
              </a:rPr>
              <a:t>2024</a:t>
            </a:r>
            <a:endParaRPr b="1" i="0" sz="1326" u="none" cap="none" strike="noStrike">
              <a:solidFill>
                <a:srgbClr val="000000"/>
              </a:solidFill>
              <a:latin typeface="Candara"/>
              <a:ea typeface="Candara"/>
              <a:cs typeface="Candara"/>
              <a:sym typeface="Candara"/>
            </a:endParaRPr>
          </a:p>
        </p:txBody>
      </p:sp>
      <p:sp>
        <p:nvSpPr>
          <p:cNvPr id="1268" name="Google Shape;1268;g3d23c2d98e5_3_221"/>
          <p:cNvSpPr txBox="1"/>
          <p:nvPr/>
        </p:nvSpPr>
        <p:spPr>
          <a:xfrm>
            <a:off x="5912554" y="1880528"/>
            <a:ext cx="830400" cy="4083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i="0" lang="en-US" sz="1515" u="none" cap="none" strike="noStrike">
                <a:solidFill>
                  <a:srgbClr val="3B4E1F"/>
                </a:solidFill>
                <a:latin typeface="Candara"/>
                <a:ea typeface="Candara"/>
                <a:cs typeface="Candara"/>
                <a:sym typeface="Candara"/>
              </a:rPr>
              <a:t>2025</a:t>
            </a:r>
            <a:endParaRPr b="1" i="0" sz="1326" u="none" cap="none" strike="noStrike">
              <a:solidFill>
                <a:srgbClr val="000000"/>
              </a:solidFill>
              <a:latin typeface="Candara"/>
              <a:ea typeface="Candara"/>
              <a:cs typeface="Candara"/>
              <a:sym typeface="Candara"/>
            </a:endParaRPr>
          </a:p>
        </p:txBody>
      </p:sp>
      <p:sp>
        <p:nvSpPr>
          <p:cNvPr id="1269" name="Google Shape;1269;g3d23c2d98e5_3_221"/>
          <p:cNvSpPr txBox="1"/>
          <p:nvPr/>
        </p:nvSpPr>
        <p:spPr>
          <a:xfrm>
            <a:off x="7725997" y="1880528"/>
            <a:ext cx="830400" cy="4083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i="0" lang="en-US" sz="1515" u="none" cap="none" strike="noStrike">
                <a:solidFill>
                  <a:srgbClr val="3B4E1F"/>
                </a:solidFill>
                <a:latin typeface="Candara"/>
                <a:ea typeface="Candara"/>
                <a:cs typeface="Candara"/>
                <a:sym typeface="Candara"/>
              </a:rPr>
              <a:t>2026</a:t>
            </a:r>
            <a:endParaRPr b="1" i="0" sz="1326" u="none" cap="none" strike="noStrike">
              <a:solidFill>
                <a:srgbClr val="000000"/>
              </a:solidFill>
              <a:latin typeface="Candara"/>
              <a:ea typeface="Candara"/>
              <a:cs typeface="Candara"/>
              <a:sym typeface="Candara"/>
            </a:endParaRPr>
          </a:p>
        </p:txBody>
      </p:sp>
      <p:sp>
        <p:nvSpPr>
          <p:cNvPr id="1270" name="Google Shape;1270;g3d23c2d98e5_3_221"/>
          <p:cNvSpPr txBox="1"/>
          <p:nvPr/>
        </p:nvSpPr>
        <p:spPr>
          <a:xfrm>
            <a:off x="8673929" y="1880528"/>
            <a:ext cx="830400" cy="4083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i="0" lang="en-US" sz="1515" u="none" cap="none" strike="noStrike">
                <a:solidFill>
                  <a:srgbClr val="3B4E1F"/>
                </a:solidFill>
                <a:latin typeface="Candara"/>
                <a:ea typeface="Candara"/>
                <a:cs typeface="Candara"/>
                <a:sym typeface="Candara"/>
              </a:rPr>
              <a:t>2027</a:t>
            </a:r>
            <a:endParaRPr b="1" i="0" sz="1326" u="none" cap="none" strike="noStrike">
              <a:solidFill>
                <a:srgbClr val="000000"/>
              </a:solidFill>
              <a:latin typeface="Candara"/>
              <a:ea typeface="Candara"/>
              <a:cs typeface="Candara"/>
              <a:sym typeface="Candara"/>
            </a:endParaRPr>
          </a:p>
        </p:txBody>
      </p:sp>
      <p:sp>
        <p:nvSpPr>
          <p:cNvPr id="1271" name="Google Shape;1271;g3d23c2d98e5_3_221"/>
          <p:cNvSpPr txBox="1"/>
          <p:nvPr/>
        </p:nvSpPr>
        <p:spPr>
          <a:xfrm>
            <a:off x="9560490" y="1880528"/>
            <a:ext cx="1224600" cy="4083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i="0" lang="en-US" sz="1515" u="none" cap="none" strike="noStrike">
                <a:solidFill>
                  <a:srgbClr val="3B4E1F"/>
                </a:solidFill>
                <a:latin typeface="Candara"/>
                <a:ea typeface="Candara"/>
                <a:cs typeface="Candara"/>
                <a:sym typeface="Candara"/>
              </a:rPr>
              <a:t>Total</a:t>
            </a:r>
            <a:endParaRPr b="1" i="0" sz="1326" u="none" cap="none" strike="noStrike">
              <a:solidFill>
                <a:srgbClr val="000000"/>
              </a:solidFill>
              <a:latin typeface="Candara"/>
              <a:ea typeface="Candara"/>
              <a:cs typeface="Candara"/>
              <a:sym typeface="Candara"/>
            </a:endParaRPr>
          </a:p>
        </p:txBody>
      </p:sp>
      <p:sp>
        <p:nvSpPr>
          <p:cNvPr id="1272" name="Google Shape;1272;g3d23c2d98e5_3_221"/>
          <p:cNvSpPr txBox="1"/>
          <p:nvPr/>
        </p:nvSpPr>
        <p:spPr>
          <a:xfrm>
            <a:off x="5012742" y="1880528"/>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i="0" lang="en-US" sz="1420" u="none" cap="none" strike="noStrike">
                <a:solidFill>
                  <a:srgbClr val="3B4E1F"/>
                </a:solidFill>
                <a:latin typeface="Candara"/>
                <a:ea typeface="Candara"/>
                <a:cs typeface="Candara"/>
                <a:sym typeface="Candara"/>
              </a:rPr>
              <a:t>Avance</a:t>
            </a:r>
            <a:endParaRPr b="1" i="0" sz="1231" u="none" cap="none" strike="noStrike">
              <a:solidFill>
                <a:srgbClr val="000000"/>
              </a:solidFill>
              <a:latin typeface="Candara"/>
              <a:ea typeface="Candara"/>
              <a:cs typeface="Candara"/>
              <a:sym typeface="Candara"/>
            </a:endParaRPr>
          </a:p>
        </p:txBody>
      </p:sp>
      <p:sp>
        <p:nvSpPr>
          <p:cNvPr id="1273" name="Google Shape;1273;g3d23c2d98e5_3_221"/>
          <p:cNvSpPr txBox="1"/>
          <p:nvPr/>
        </p:nvSpPr>
        <p:spPr>
          <a:xfrm>
            <a:off x="6813964" y="1880528"/>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i="0" lang="en-US" sz="1420" u="none" cap="none" strike="noStrike">
                <a:solidFill>
                  <a:srgbClr val="3B4E1F"/>
                </a:solidFill>
                <a:latin typeface="Candara"/>
                <a:ea typeface="Candara"/>
                <a:cs typeface="Candara"/>
                <a:sym typeface="Candara"/>
              </a:rPr>
              <a:t>Avance</a:t>
            </a:r>
            <a:endParaRPr b="1" i="0" sz="1231" u="none" cap="none" strike="noStrike">
              <a:solidFill>
                <a:srgbClr val="000000"/>
              </a:solidFill>
              <a:latin typeface="Candara"/>
              <a:ea typeface="Candara"/>
              <a:cs typeface="Candara"/>
              <a:sym typeface="Candara"/>
            </a:endParaRPr>
          </a:p>
        </p:txBody>
      </p:sp>
      <p:sp>
        <p:nvSpPr>
          <p:cNvPr id="1274" name="Google Shape;1274;g3d23c2d98e5_3_221"/>
          <p:cNvSpPr txBox="1"/>
          <p:nvPr/>
        </p:nvSpPr>
        <p:spPr>
          <a:xfrm>
            <a:off x="10877909" y="1880526"/>
            <a:ext cx="830400" cy="408300"/>
          </a:xfrm>
          <a:prstGeom prst="rect">
            <a:avLst/>
          </a:prstGeom>
          <a:solidFill>
            <a:srgbClr val="B6D7A8"/>
          </a:solidFill>
          <a:ln>
            <a:noFill/>
          </a:ln>
        </p:spPr>
        <p:txBody>
          <a:bodyPr anchorCtr="0" anchor="t" bIns="86600" lIns="86600" spcFirstLastPara="1" rIns="86600" wrap="square" tIns="86600">
            <a:noAutofit/>
          </a:bodyPr>
          <a:lstStyle/>
          <a:p>
            <a:pPr indent="0" lvl="0" marL="0" marR="0" rtl="0" algn="ctr">
              <a:lnSpc>
                <a:spcPct val="100000"/>
              </a:lnSpc>
              <a:spcBef>
                <a:spcPts val="0"/>
              </a:spcBef>
              <a:spcAft>
                <a:spcPts val="0"/>
              </a:spcAft>
              <a:buClr>
                <a:srgbClr val="000000"/>
              </a:buClr>
              <a:buSzPts val="852"/>
              <a:buFont typeface="Arial"/>
              <a:buNone/>
            </a:pPr>
            <a:r>
              <a:rPr b="1" i="0" lang="en-US" sz="852" u="none" cap="none" strike="noStrike">
                <a:solidFill>
                  <a:srgbClr val="3B4E1F"/>
                </a:solidFill>
                <a:latin typeface="Candara"/>
                <a:ea typeface="Candara"/>
                <a:cs typeface="Candara"/>
                <a:sym typeface="Candara"/>
              </a:rPr>
              <a:t>Avance acumulado</a:t>
            </a:r>
            <a:endParaRPr b="1" i="0" sz="663" u="none" cap="none" strike="noStrike">
              <a:solidFill>
                <a:srgbClr val="000000"/>
              </a:solidFill>
              <a:latin typeface="Candara"/>
              <a:ea typeface="Candara"/>
              <a:cs typeface="Candara"/>
              <a:sym typeface="Candara"/>
            </a:endParaRPr>
          </a:p>
        </p:txBody>
      </p:sp>
      <p:sp>
        <p:nvSpPr>
          <p:cNvPr id="1275" name="Google Shape;1275;g3d23c2d98e5_3_221"/>
          <p:cNvSpPr txBox="1"/>
          <p:nvPr/>
        </p:nvSpPr>
        <p:spPr>
          <a:xfrm>
            <a:off x="224376" y="2358692"/>
            <a:ext cx="3736800" cy="696600"/>
          </a:xfrm>
          <a:prstGeom prst="rect">
            <a:avLst/>
          </a:prstGeom>
          <a:noFill/>
          <a:ln>
            <a:noFill/>
          </a:ln>
        </p:spPr>
        <p:txBody>
          <a:bodyPr anchorCtr="0" anchor="t" bIns="86600" lIns="86600" spcFirstLastPara="1" rIns="86600" wrap="square" tIns="86600">
            <a:spAutoFit/>
          </a:bodyPr>
          <a:lstStyle/>
          <a:p>
            <a:pPr indent="0" lvl="0" marL="0" marR="0" rtl="0" algn="r">
              <a:lnSpc>
                <a:spcPct val="100000"/>
              </a:lnSpc>
              <a:spcBef>
                <a:spcPts val="0"/>
              </a:spcBef>
              <a:spcAft>
                <a:spcPts val="0"/>
              </a:spcAft>
              <a:buClr>
                <a:srgbClr val="000000"/>
              </a:buClr>
              <a:buSzPts val="1231"/>
              <a:buFont typeface="Arial"/>
              <a:buNone/>
            </a:pPr>
            <a:r>
              <a:rPr b="1" lang="en-US" sz="1126">
                <a:solidFill>
                  <a:schemeClr val="dk1"/>
                </a:solidFill>
                <a:latin typeface="Candara"/>
                <a:ea typeface="Candara"/>
                <a:cs typeface="Candara"/>
                <a:sym typeface="Candara"/>
              </a:rPr>
              <a:t>1.</a:t>
            </a:r>
            <a:r>
              <a:rPr b="1" lang="en-US" sz="1126">
                <a:solidFill>
                  <a:schemeClr val="dk1"/>
                </a:solidFill>
                <a:latin typeface="Candara"/>
                <a:ea typeface="Candara"/>
                <a:cs typeface="Candara"/>
                <a:sym typeface="Candara"/>
              </a:rPr>
              <a:t>N</a:t>
            </a:r>
            <a:r>
              <a:rPr b="1" lang="en-US" sz="1126">
                <a:solidFill>
                  <a:schemeClr val="dk1"/>
                </a:solidFill>
                <a:latin typeface="Candara"/>
                <a:ea typeface="Candara"/>
                <a:cs typeface="Candara"/>
                <a:sym typeface="Candara"/>
                <a:extLst>
                  <a:ext uri="http://customooxmlschemas.google.com/">
                    <go:slidesCustomData xmlns:go="http://customooxmlschemas.google.com/" textRoundtripDataId="8"/>
                  </a:ext>
                </a:extLst>
              </a:rPr>
              <a:t>úmero de trámites </a:t>
            </a:r>
            <a:r>
              <a:rPr b="1" lang="en-US" sz="1126">
                <a:solidFill>
                  <a:schemeClr val="dk1"/>
                </a:solidFill>
                <a:latin typeface="Candara"/>
                <a:ea typeface="Candara"/>
                <a:cs typeface="Candara"/>
                <a:sym typeface="Candara"/>
              </a:rPr>
              <a:t> y autorizaciones resueltas de fondo, rezagados anteriores al 2024 así como las nuevas solicitudes vigencias a 2024 - 2027 </a:t>
            </a:r>
            <a:r>
              <a:rPr lang="en-US" sz="1136">
                <a:solidFill>
                  <a:schemeClr val="dk1"/>
                </a:solidFill>
                <a:latin typeface="Candara"/>
                <a:ea typeface="Candara"/>
                <a:cs typeface="Candara"/>
                <a:sym typeface="Candara"/>
                <a:extLst>
                  <a:ext uri="http://customooxmlschemas.google.com/">
                    <go:slidesCustomData xmlns:go="http://customooxmlschemas.google.com/" textRoundtripDataId="9"/>
                  </a:ext>
                </a:extLst>
              </a:rPr>
              <a:t> </a:t>
            </a:r>
            <a:endParaRPr b="0" i="0" sz="1136" u="none" cap="none" strike="noStrike">
              <a:solidFill>
                <a:schemeClr val="dk1"/>
              </a:solidFill>
              <a:latin typeface="Candara"/>
              <a:ea typeface="Candara"/>
              <a:cs typeface="Candara"/>
              <a:sym typeface="Candara"/>
            </a:endParaRPr>
          </a:p>
        </p:txBody>
      </p:sp>
      <p:sp>
        <p:nvSpPr>
          <p:cNvPr id="1276" name="Google Shape;1276;g3d23c2d98e5_3_221"/>
          <p:cNvSpPr txBox="1"/>
          <p:nvPr/>
        </p:nvSpPr>
        <p:spPr>
          <a:xfrm>
            <a:off x="5912554" y="2467773"/>
            <a:ext cx="830400" cy="408300"/>
          </a:xfrm>
          <a:prstGeom prst="rect">
            <a:avLst/>
          </a:prstGeom>
          <a:no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lang="en-US" sz="1515">
                <a:solidFill>
                  <a:srgbClr val="3B4E1F"/>
                </a:solidFill>
                <a:latin typeface="Candara"/>
                <a:ea typeface="Candara"/>
                <a:cs typeface="Candara"/>
                <a:sym typeface="Candara"/>
              </a:rPr>
              <a:t>6.190</a:t>
            </a:r>
            <a:endParaRPr b="0" i="0" sz="1515" u="none" cap="none" strike="noStrike">
              <a:solidFill>
                <a:srgbClr val="3B4E1F"/>
              </a:solidFill>
              <a:latin typeface="Candara"/>
              <a:ea typeface="Candara"/>
              <a:cs typeface="Candara"/>
              <a:sym typeface="Candara"/>
            </a:endParaRPr>
          </a:p>
        </p:txBody>
      </p:sp>
      <p:sp>
        <p:nvSpPr>
          <p:cNvPr id="1277" name="Google Shape;1277;g3d23c2d98e5_3_221"/>
          <p:cNvSpPr txBox="1"/>
          <p:nvPr/>
        </p:nvSpPr>
        <p:spPr>
          <a:xfrm>
            <a:off x="7725997" y="2467773"/>
            <a:ext cx="830400" cy="408300"/>
          </a:xfrm>
          <a:prstGeom prst="rect">
            <a:avLst/>
          </a:prstGeom>
          <a:no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lang="en-US" sz="1515">
                <a:solidFill>
                  <a:srgbClr val="3B4E1F"/>
                </a:solidFill>
                <a:latin typeface="Candara"/>
                <a:ea typeface="Candara"/>
                <a:cs typeface="Candara"/>
                <a:sym typeface="Candara"/>
              </a:rPr>
              <a:t>5.386</a:t>
            </a:r>
            <a:endParaRPr b="0" i="0" sz="1326" u="none" cap="none" strike="noStrike">
              <a:solidFill>
                <a:srgbClr val="000000"/>
              </a:solidFill>
              <a:latin typeface="Candara"/>
              <a:ea typeface="Candara"/>
              <a:cs typeface="Candara"/>
              <a:sym typeface="Candara"/>
            </a:endParaRPr>
          </a:p>
        </p:txBody>
      </p:sp>
      <p:sp>
        <p:nvSpPr>
          <p:cNvPr id="1278" name="Google Shape;1278;g3d23c2d98e5_3_221"/>
          <p:cNvSpPr txBox="1"/>
          <p:nvPr/>
        </p:nvSpPr>
        <p:spPr>
          <a:xfrm>
            <a:off x="8673929" y="2467773"/>
            <a:ext cx="830400" cy="408300"/>
          </a:xfrm>
          <a:prstGeom prst="rect">
            <a:avLst/>
          </a:prstGeom>
          <a:no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lang="en-US" sz="1515">
                <a:solidFill>
                  <a:srgbClr val="3B4E1F"/>
                </a:solidFill>
                <a:latin typeface="Candara"/>
                <a:ea typeface="Candara"/>
                <a:cs typeface="Candara"/>
                <a:sym typeface="Candara"/>
              </a:rPr>
              <a:t>3.702</a:t>
            </a:r>
            <a:endParaRPr b="0" i="0" sz="1326" u="none" cap="none" strike="noStrike">
              <a:solidFill>
                <a:srgbClr val="000000"/>
              </a:solidFill>
              <a:latin typeface="Candara"/>
              <a:ea typeface="Candara"/>
              <a:cs typeface="Candara"/>
              <a:sym typeface="Candara"/>
            </a:endParaRPr>
          </a:p>
        </p:txBody>
      </p:sp>
      <p:sp>
        <p:nvSpPr>
          <p:cNvPr id="1279" name="Google Shape;1279;g3d23c2d98e5_3_221"/>
          <p:cNvSpPr txBox="1"/>
          <p:nvPr/>
        </p:nvSpPr>
        <p:spPr>
          <a:xfrm>
            <a:off x="9560490" y="2475162"/>
            <a:ext cx="1224600" cy="393600"/>
          </a:xfrm>
          <a:prstGeom prst="rect">
            <a:avLst/>
          </a:prstGeom>
          <a:no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lang="en-US" sz="1420">
                <a:solidFill>
                  <a:srgbClr val="3B4E1F"/>
                </a:solidFill>
                <a:latin typeface="Candara"/>
                <a:ea typeface="Candara"/>
                <a:cs typeface="Candara"/>
                <a:sym typeface="Candara"/>
              </a:rPr>
              <a:t>16.009</a:t>
            </a:r>
            <a:endParaRPr b="0" i="0" sz="1420" u="none" cap="none" strike="noStrike">
              <a:solidFill>
                <a:srgbClr val="3B4E1F"/>
              </a:solidFill>
              <a:latin typeface="Candara"/>
              <a:ea typeface="Candara"/>
              <a:cs typeface="Candara"/>
              <a:sym typeface="Candara"/>
            </a:endParaRPr>
          </a:p>
        </p:txBody>
      </p:sp>
      <p:sp>
        <p:nvSpPr>
          <p:cNvPr id="1280" name="Google Shape;1280;g3d23c2d98e5_3_221"/>
          <p:cNvSpPr txBox="1"/>
          <p:nvPr/>
        </p:nvSpPr>
        <p:spPr>
          <a:xfrm>
            <a:off x="6813964" y="2467773"/>
            <a:ext cx="830400" cy="4083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lang="en-US" sz="1515">
                <a:solidFill>
                  <a:srgbClr val="3B4E1F"/>
                </a:solidFill>
                <a:latin typeface="Candara"/>
                <a:ea typeface="Candara"/>
                <a:cs typeface="Candara"/>
                <a:sym typeface="Candara"/>
              </a:rPr>
              <a:t>7.495</a:t>
            </a:r>
            <a:endParaRPr b="1" sz="1420">
              <a:solidFill>
                <a:srgbClr val="3B4E1F"/>
              </a:solidFill>
              <a:latin typeface="Candara"/>
              <a:ea typeface="Candara"/>
              <a:cs typeface="Candara"/>
              <a:sym typeface="Candara"/>
            </a:endParaRPr>
          </a:p>
        </p:txBody>
      </p:sp>
      <p:sp>
        <p:nvSpPr>
          <p:cNvPr id="1281" name="Google Shape;1281;g3d23c2d98e5_3_221"/>
          <p:cNvSpPr txBox="1"/>
          <p:nvPr/>
        </p:nvSpPr>
        <p:spPr>
          <a:xfrm>
            <a:off x="10877909" y="2467773"/>
            <a:ext cx="830400" cy="393600"/>
          </a:xfrm>
          <a:prstGeom prst="rect">
            <a:avLst/>
          </a:prstGeom>
          <a:solidFill>
            <a:srgbClr val="B6D7A8"/>
          </a:solidFill>
          <a:ln>
            <a:noFill/>
          </a:ln>
        </p:spPr>
        <p:txBody>
          <a:bodyPr anchorCtr="0" anchor="t" bIns="86600" lIns="86600" spcFirstLastPara="1" rIns="86600" wrap="square" tIns="86600">
            <a:no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8.226</a:t>
            </a:r>
            <a:endParaRPr b="1" i="0" sz="1326" u="none" cap="none" strike="noStrike">
              <a:solidFill>
                <a:srgbClr val="000000"/>
              </a:solidFill>
              <a:latin typeface="Candara"/>
              <a:ea typeface="Candara"/>
              <a:cs typeface="Candara"/>
              <a:sym typeface="Candara"/>
            </a:endParaRPr>
          </a:p>
        </p:txBody>
      </p:sp>
      <p:sp>
        <p:nvSpPr>
          <p:cNvPr id="1282" name="Google Shape;1282;g3d23c2d98e5_3_221"/>
          <p:cNvSpPr txBox="1"/>
          <p:nvPr/>
        </p:nvSpPr>
        <p:spPr>
          <a:xfrm>
            <a:off x="450049" y="3086200"/>
            <a:ext cx="3511200" cy="699900"/>
          </a:xfrm>
          <a:prstGeom prst="rect">
            <a:avLst/>
          </a:prstGeom>
          <a:noFill/>
          <a:ln>
            <a:noFill/>
          </a:ln>
        </p:spPr>
        <p:txBody>
          <a:bodyPr anchorCtr="0" anchor="t" bIns="86600" lIns="86600" spcFirstLastPara="1" rIns="86600" wrap="square" tIns="86600">
            <a:spAutoFit/>
          </a:bodyPr>
          <a:lstStyle/>
          <a:p>
            <a:pPr indent="0" lvl="0" marL="457200" marR="0" rtl="0" algn="r">
              <a:lnSpc>
                <a:spcPct val="100000"/>
              </a:lnSpc>
              <a:spcBef>
                <a:spcPts val="0"/>
              </a:spcBef>
              <a:spcAft>
                <a:spcPts val="0"/>
              </a:spcAft>
              <a:buNone/>
            </a:pPr>
            <a:r>
              <a:rPr lang="en-US" sz="1136">
                <a:solidFill>
                  <a:schemeClr val="dk1"/>
                </a:solidFill>
                <a:latin typeface="Candara"/>
                <a:ea typeface="Candara"/>
                <a:cs typeface="Candara"/>
                <a:sym typeface="Candara"/>
              </a:rPr>
              <a:t>1.1.</a:t>
            </a:r>
            <a:r>
              <a:rPr lang="en-US" sz="1136">
                <a:solidFill>
                  <a:schemeClr val="dk1"/>
                </a:solidFill>
                <a:latin typeface="Candara"/>
                <a:ea typeface="Candara"/>
                <a:cs typeface="Candara"/>
                <a:sym typeface="Candara"/>
              </a:rPr>
              <a:t>Número de trámites de aprovechamiento forestal por obras y seguimientos resueltos, anteriores al 2024. </a:t>
            </a:r>
            <a:endParaRPr b="0" i="0" sz="1136" u="none" cap="none" strike="noStrike">
              <a:solidFill>
                <a:schemeClr val="dk1"/>
              </a:solidFill>
              <a:latin typeface="Candara"/>
              <a:ea typeface="Candara"/>
              <a:cs typeface="Candara"/>
              <a:sym typeface="Candara"/>
            </a:endParaRPr>
          </a:p>
        </p:txBody>
      </p:sp>
      <p:sp>
        <p:nvSpPr>
          <p:cNvPr id="1283" name="Google Shape;1283;g3d23c2d98e5_3_221"/>
          <p:cNvSpPr txBox="1"/>
          <p:nvPr/>
        </p:nvSpPr>
        <p:spPr>
          <a:xfrm>
            <a:off x="4109050" y="3231981"/>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647</a:t>
            </a:r>
            <a:endParaRPr b="1" i="0" sz="1326" u="none" cap="none" strike="noStrike">
              <a:solidFill>
                <a:srgbClr val="000000"/>
              </a:solidFill>
              <a:latin typeface="Candara"/>
              <a:ea typeface="Candara"/>
              <a:cs typeface="Candara"/>
              <a:sym typeface="Candara"/>
            </a:endParaRPr>
          </a:p>
        </p:txBody>
      </p:sp>
      <p:sp>
        <p:nvSpPr>
          <p:cNvPr id="1284" name="Google Shape;1284;g3d23c2d98e5_3_221"/>
          <p:cNvSpPr txBox="1"/>
          <p:nvPr/>
        </p:nvSpPr>
        <p:spPr>
          <a:xfrm>
            <a:off x="5012742" y="3231981"/>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647</a:t>
            </a:r>
            <a:endParaRPr b="1" sz="1420">
              <a:solidFill>
                <a:srgbClr val="3B4E1F"/>
              </a:solidFill>
              <a:latin typeface="Candara"/>
              <a:ea typeface="Candara"/>
              <a:cs typeface="Candara"/>
              <a:sym typeface="Candara"/>
            </a:endParaRPr>
          </a:p>
        </p:txBody>
      </p:sp>
      <p:sp>
        <p:nvSpPr>
          <p:cNvPr id="1285" name="Google Shape;1285;g3d23c2d98e5_3_221"/>
          <p:cNvSpPr txBox="1"/>
          <p:nvPr/>
        </p:nvSpPr>
        <p:spPr>
          <a:xfrm>
            <a:off x="7725997" y="3246615"/>
            <a:ext cx="830400" cy="378900"/>
          </a:xfrm>
          <a:prstGeom prst="rect">
            <a:avLst/>
          </a:prstGeom>
          <a:solidFill>
            <a:srgbClr val="EFEFEF"/>
          </a:solidFill>
          <a:ln>
            <a:noFill/>
          </a:ln>
        </p:spPr>
        <p:txBody>
          <a:bodyPr anchorCtr="0" anchor="t" bIns="86600" lIns="86600" spcFirstLastPara="1" rIns="86600" wrap="square" tIns="86600">
            <a:spAutoFit/>
          </a:bodyPr>
          <a:lstStyle/>
          <a:p>
            <a:pPr indent="0" lvl="0" marL="0" rtl="0" algn="ctr">
              <a:spcBef>
                <a:spcPts val="0"/>
              </a:spcBef>
              <a:spcAft>
                <a:spcPts val="0"/>
              </a:spcAft>
              <a:buClr>
                <a:srgbClr val="000000"/>
              </a:buClr>
              <a:buSzPts val="1516"/>
              <a:buFont typeface="Arial"/>
              <a:buNone/>
            </a:pPr>
            <a:r>
              <a:rPr b="1" lang="en-US" sz="1326">
                <a:latin typeface="Candara"/>
                <a:ea typeface="Candara"/>
                <a:cs typeface="Candara"/>
                <a:sym typeface="Candara"/>
              </a:rPr>
              <a:t>2.724</a:t>
            </a:r>
            <a:endParaRPr b="1" i="0" sz="1326" u="none" cap="none" strike="noStrike">
              <a:solidFill>
                <a:srgbClr val="000000"/>
              </a:solidFill>
              <a:latin typeface="Candara"/>
              <a:ea typeface="Candara"/>
              <a:cs typeface="Candara"/>
              <a:sym typeface="Candara"/>
            </a:endParaRPr>
          </a:p>
        </p:txBody>
      </p:sp>
      <p:sp>
        <p:nvSpPr>
          <p:cNvPr id="1286" name="Google Shape;1286;g3d23c2d98e5_3_221"/>
          <p:cNvSpPr txBox="1"/>
          <p:nvPr/>
        </p:nvSpPr>
        <p:spPr>
          <a:xfrm>
            <a:off x="8673929" y="3231981"/>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954</a:t>
            </a:r>
            <a:endParaRPr b="1" i="0" sz="1326" u="none" cap="none" strike="noStrike">
              <a:solidFill>
                <a:srgbClr val="000000"/>
              </a:solidFill>
              <a:latin typeface="Candara"/>
              <a:ea typeface="Candara"/>
              <a:cs typeface="Candara"/>
              <a:sym typeface="Candara"/>
            </a:endParaRPr>
          </a:p>
        </p:txBody>
      </p:sp>
      <p:sp>
        <p:nvSpPr>
          <p:cNvPr id="1287" name="Google Shape;1287;g3d23c2d98e5_3_221"/>
          <p:cNvSpPr txBox="1"/>
          <p:nvPr/>
        </p:nvSpPr>
        <p:spPr>
          <a:xfrm>
            <a:off x="9757697" y="3231981"/>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8.374</a:t>
            </a:r>
            <a:endParaRPr b="1" i="0" sz="1326" u="none" cap="none" strike="noStrike">
              <a:solidFill>
                <a:srgbClr val="000000"/>
              </a:solidFill>
              <a:latin typeface="Candara"/>
              <a:ea typeface="Candara"/>
              <a:cs typeface="Candara"/>
              <a:sym typeface="Candara"/>
            </a:endParaRPr>
          </a:p>
        </p:txBody>
      </p:sp>
      <p:sp>
        <p:nvSpPr>
          <p:cNvPr id="1288" name="Google Shape;1288;g3d23c2d98e5_3_221"/>
          <p:cNvSpPr txBox="1"/>
          <p:nvPr/>
        </p:nvSpPr>
        <p:spPr>
          <a:xfrm>
            <a:off x="10877909" y="3239369"/>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4.696</a:t>
            </a:r>
            <a:endParaRPr b="1" sz="1420">
              <a:solidFill>
                <a:srgbClr val="3B4E1F"/>
              </a:solidFill>
              <a:latin typeface="Candara"/>
              <a:ea typeface="Candara"/>
              <a:cs typeface="Candara"/>
              <a:sym typeface="Candara"/>
            </a:endParaRPr>
          </a:p>
        </p:txBody>
      </p:sp>
      <p:sp>
        <p:nvSpPr>
          <p:cNvPr id="1289" name="Google Shape;1289;g3d23c2d98e5_3_221"/>
          <p:cNvSpPr txBox="1"/>
          <p:nvPr/>
        </p:nvSpPr>
        <p:spPr>
          <a:xfrm>
            <a:off x="5912554" y="3231981"/>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4.049</a:t>
            </a:r>
            <a:endParaRPr b="1" i="0" sz="1326" u="none" cap="none" strike="noStrike">
              <a:solidFill>
                <a:srgbClr val="000000"/>
              </a:solidFill>
              <a:latin typeface="Candara"/>
              <a:ea typeface="Candara"/>
              <a:cs typeface="Candara"/>
              <a:sym typeface="Candara"/>
            </a:endParaRPr>
          </a:p>
        </p:txBody>
      </p:sp>
      <p:sp>
        <p:nvSpPr>
          <p:cNvPr id="1290" name="Google Shape;1290;g3d23c2d98e5_3_221"/>
          <p:cNvSpPr txBox="1"/>
          <p:nvPr/>
        </p:nvSpPr>
        <p:spPr>
          <a:xfrm>
            <a:off x="4109050" y="4427285"/>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rtl="0" algn="ctr">
              <a:spcBef>
                <a:spcPts val="0"/>
              </a:spcBef>
              <a:spcAft>
                <a:spcPts val="0"/>
              </a:spcAft>
              <a:buClr>
                <a:schemeClr val="dk1"/>
              </a:buClr>
              <a:buSzPts val="1516"/>
              <a:buFont typeface="Arial"/>
              <a:buNone/>
            </a:pPr>
            <a:r>
              <a:rPr b="1" lang="en-US" sz="1515">
                <a:solidFill>
                  <a:srgbClr val="3B4E1F"/>
                </a:solidFill>
                <a:latin typeface="Candara"/>
                <a:ea typeface="Candara"/>
                <a:cs typeface="Candara"/>
                <a:sym typeface="Candara"/>
              </a:rPr>
              <a:t>-</a:t>
            </a:r>
            <a:endParaRPr b="1" i="0" sz="1326" u="none" cap="none" strike="noStrike">
              <a:solidFill>
                <a:srgbClr val="000000"/>
              </a:solidFill>
              <a:latin typeface="Candara"/>
              <a:ea typeface="Candara"/>
              <a:cs typeface="Candara"/>
              <a:sym typeface="Candara"/>
            </a:endParaRPr>
          </a:p>
        </p:txBody>
      </p:sp>
      <p:sp>
        <p:nvSpPr>
          <p:cNvPr id="1291" name="Google Shape;1291;g3d23c2d98e5_3_221"/>
          <p:cNvSpPr txBox="1"/>
          <p:nvPr/>
        </p:nvSpPr>
        <p:spPr>
          <a:xfrm>
            <a:off x="7725997" y="4427285"/>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rtl="0" algn="ctr">
              <a:spcBef>
                <a:spcPts val="0"/>
              </a:spcBef>
              <a:spcAft>
                <a:spcPts val="0"/>
              </a:spcAft>
              <a:buClr>
                <a:schemeClr val="dk1"/>
              </a:buClr>
              <a:buSzPts val="1516"/>
              <a:buFont typeface="Arial"/>
              <a:buNone/>
            </a:pPr>
            <a:r>
              <a:rPr b="1" lang="en-US" sz="1515">
                <a:solidFill>
                  <a:srgbClr val="3B4E1F"/>
                </a:solidFill>
                <a:latin typeface="Candara"/>
                <a:ea typeface="Candara"/>
                <a:cs typeface="Candara"/>
                <a:sym typeface="Candara"/>
              </a:rPr>
              <a:t>1.359</a:t>
            </a:r>
            <a:endParaRPr b="1" i="0" sz="1326" u="none" cap="none" strike="noStrike">
              <a:solidFill>
                <a:srgbClr val="000000"/>
              </a:solidFill>
              <a:latin typeface="Candara"/>
              <a:ea typeface="Candara"/>
              <a:cs typeface="Candara"/>
              <a:sym typeface="Candara"/>
            </a:endParaRPr>
          </a:p>
        </p:txBody>
      </p:sp>
      <p:sp>
        <p:nvSpPr>
          <p:cNvPr id="1292" name="Google Shape;1292;g3d23c2d98e5_3_221"/>
          <p:cNvSpPr txBox="1"/>
          <p:nvPr/>
        </p:nvSpPr>
        <p:spPr>
          <a:xfrm>
            <a:off x="8673929" y="4427285"/>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rtl="0" algn="ctr">
              <a:spcBef>
                <a:spcPts val="0"/>
              </a:spcBef>
              <a:spcAft>
                <a:spcPts val="0"/>
              </a:spcAft>
              <a:buClr>
                <a:schemeClr val="dk1"/>
              </a:buClr>
              <a:buSzPts val="1516"/>
              <a:buFont typeface="Arial"/>
              <a:buNone/>
            </a:pPr>
            <a:r>
              <a:rPr b="1" lang="en-US" sz="1515">
                <a:solidFill>
                  <a:srgbClr val="3B4E1F"/>
                </a:solidFill>
                <a:latin typeface="Candara"/>
                <a:ea typeface="Candara"/>
                <a:cs typeface="Candara"/>
                <a:sym typeface="Candara"/>
              </a:rPr>
              <a:t>1.359</a:t>
            </a:r>
            <a:endParaRPr b="1" i="0" sz="1326" u="none" cap="none" strike="noStrike">
              <a:solidFill>
                <a:srgbClr val="000000"/>
              </a:solidFill>
              <a:latin typeface="Candara"/>
              <a:ea typeface="Candara"/>
              <a:cs typeface="Candara"/>
              <a:sym typeface="Candara"/>
            </a:endParaRPr>
          </a:p>
        </p:txBody>
      </p:sp>
      <p:sp>
        <p:nvSpPr>
          <p:cNvPr id="1293" name="Google Shape;1293;g3d23c2d98e5_3_221"/>
          <p:cNvSpPr txBox="1"/>
          <p:nvPr/>
        </p:nvSpPr>
        <p:spPr>
          <a:xfrm>
            <a:off x="9769632" y="4427285"/>
            <a:ext cx="806400" cy="408300"/>
          </a:xfrm>
          <a:prstGeom prst="rect">
            <a:avLst/>
          </a:prstGeom>
          <a:solidFill>
            <a:srgbClr val="EFEFEF"/>
          </a:solidFill>
          <a:ln>
            <a:noFill/>
          </a:ln>
        </p:spPr>
        <p:txBody>
          <a:bodyPr anchorCtr="0" anchor="t" bIns="86600" lIns="86600" spcFirstLastPara="1" rIns="86600" wrap="square" tIns="86600">
            <a:spAutoFit/>
          </a:bodyPr>
          <a:lstStyle/>
          <a:p>
            <a:pPr indent="0" lvl="0" marL="0" rtl="0" algn="ctr">
              <a:spcBef>
                <a:spcPts val="0"/>
              </a:spcBef>
              <a:spcAft>
                <a:spcPts val="0"/>
              </a:spcAft>
              <a:buNone/>
            </a:pPr>
            <a:r>
              <a:rPr b="1" lang="en-US" sz="1515">
                <a:solidFill>
                  <a:srgbClr val="3B4E1F"/>
                </a:solidFill>
                <a:latin typeface="Candara"/>
                <a:ea typeface="Candara"/>
                <a:cs typeface="Candara"/>
                <a:sym typeface="Candara"/>
              </a:rPr>
              <a:t>3.398</a:t>
            </a:r>
            <a:endParaRPr b="1" sz="1515">
              <a:solidFill>
                <a:srgbClr val="3B4E1F"/>
              </a:solidFill>
              <a:latin typeface="Candara"/>
              <a:ea typeface="Candara"/>
              <a:cs typeface="Candara"/>
              <a:sym typeface="Candara"/>
            </a:endParaRPr>
          </a:p>
        </p:txBody>
      </p:sp>
      <p:sp>
        <p:nvSpPr>
          <p:cNvPr id="1294" name="Google Shape;1294;g3d23c2d98e5_3_221"/>
          <p:cNvSpPr txBox="1"/>
          <p:nvPr/>
        </p:nvSpPr>
        <p:spPr>
          <a:xfrm>
            <a:off x="5912554" y="4427285"/>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680</a:t>
            </a:r>
            <a:endParaRPr b="1" i="0" sz="1326" u="none" cap="none" strike="noStrike">
              <a:solidFill>
                <a:srgbClr val="000000"/>
              </a:solidFill>
              <a:latin typeface="Candara"/>
              <a:ea typeface="Candara"/>
              <a:cs typeface="Candara"/>
              <a:sym typeface="Candara"/>
            </a:endParaRPr>
          </a:p>
        </p:txBody>
      </p:sp>
      <p:sp>
        <p:nvSpPr>
          <p:cNvPr id="1295" name="Google Shape;1295;g3d23c2d98e5_3_221"/>
          <p:cNvSpPr txBox="1"/>
          <p:nvPr/>
        </p:nvSpPr>
        <p:spPr>
          <a:xfrm>
            <a:off x="6813964" y="4427285"/>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 </a:t>
            </a:r>
            <a:endParaRPr b="1" i="0" sz="1326" u="none" cap="none" strike="noStrike">
              <a:solidFill>
                <a:srgbClr val="000000"/>
              </a:solidFill>
              <a:latin typeface="Candara"/>
              <a:ea typeface="Candara"/>
              <a:cs typeface="Candara"/>
              <a:sym typeface="Candara"/>
            </a:endParaRPr>
          </a:p>
        </p:txBody>
      </p:sp>
      <p:sp>
        <p:nvSpPr>
          <p:cNvPr id="1296" name="Google Shape;1296;g3d23c2d98e5_3_221"/>
          <p:cNvSpPr txBox="1"/>
          <p:nvPr/>
        </p:nvSpPr>
        <p:spPr>
          <a:xfrm>
            <a:off x="4109050" y="5629982"/>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a:t>
            </a:r>
            <a:endParaRPr b="1" i="0" sz="1326" u="none" cap="none" strike="noStrike">
              <a:solidFill>
                <a:srgbClr val="000000"/>
              </a:solidFill>
              <a:latin typeface="Candara"/>
              <a:ea typeface="Candara"/>
              <a:cs typeface="Candara"/>
              <a:sym typeface="Candara"/>
            </a:endParaRPr>
          </a:p>
        </p:txBody>
      </p:sp>
      <p:sp>
        <p:nvSpPr>
          <p:cNvPr id="1297" name="Google Shape;1297;g3d23c2d98e5_3_221"/>
          <p:cNvSpPr txBox="1"/>
          <p:nvPr/>
        </p:nvSpPr>
        <p:spPr>
          <a:xfrm>
            <a:off x="5012742" y="5629982"/>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a:t>
            </a:r>
            <a:endParaRPr b="1" i="0" sz="1326" u="none" cap="none" strike="noStrike">
              <a:solidFill>
                <a:srgbClr val="000000"/>
              </a:solidFill>
              <a:latin typeface="Candara"/>
              <a:ea typeface="Candara"/>
              <a:cs typeface="Candara"/>
              <a:sym typeface="Candara"/>
            </a:endParaRPr>
          </a:p>
        </p:txBody>
      </p:sp>
      <p:sp>
        <p:nvSpPr>
          <p:cNvPr id="1298" name="Google Shape;1298;g3d23c2d98e5_3_221"/>
          <p:cNvSpPr txBox="1"/>
          <p:nvPr/>
        </p:nvSpPr>
        <p:spPr>
          <a:xfrm>
            <a:off x="7725997" y="5629982"/>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60</a:t>
            </a:r>
            <a:endParaRPr b="1" i="0" sz="1326" u="none" cap="none" strike="noStrike">
              <a:solidFill>
                <a:srgbClr val="000000"/>
              </a:solidFill>
              <a:latin typeface="Candara"/>
              <a:ea typeface="Candara"/>
              <a:cs typeface="Candara"/>
              <a:sym typeface="Candara"/>
            </a:endParaRPr>
          </a:p>
        </p:txBody>
      </p:sp>
      <p:sp>
        <p:nvSpPr>
          <p:cNvPr id="1299" name="Google Shape;1299;g3d23c2d98e5_3_221"/>
          <p:cNvSpPr txBox="1"/>
          <p:nvPr/>
        </p:nvSpPr>
        <p:spPr>
          <a:xfrm>
            <a:off x="8673929" y="5629982"/>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45</a:t>
            </a:r>
            <a:endParaRPr b="1" i="0" sz="1326" u="none" cap="none" strike="noStrike">
              <a:solidFill>
                <a:srgbClr val="000000"/>
              </a:solidFill>
              <a:latin typeface="Candara"/>
              <a:ea typeface="Candara"/>
              <a:cs typeface="Candara"/>
              <a:sym typeface="Candara"/>
            </a:endParaRPr>
          </a:p>
        </p:txBody>
      </p:sp>
      <p:sp>
        <p:nvSpPr>
          <p:cNvPr id="1300" name="Google Shape;1300;g3d23c2d98e5_3_221"/>
          <p:cNvSpPr txBox="1"/>
          <p:nvPr/>
        </p:nvSpPr>
        <p:spPr>
          <a:xfrm>
            <a:off x="9757697" y="5629982"/>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181</a:t>
            </a:r>
            <a:endParaRPr b="1" i="0" sz="1326" u="none" cap="none" strike="noStrike">
              <a:solidFill>
                <a:srgbClr val="000000"/>
              </a:solidFill>
              <a:latin typeface="Candara"/>
              <a:ea typeface="Candara"/>
              <a:cs typeface="Candara"/>
              <a:sym typeface="Candara"/>
            </a:endParaRPr>
          </a:p>
        </p:txBody>
      </p:sp>
      <p:sp>
        <p:nvSpPr>
          <p:cNvPr id="1301" name="Google Shape;1301;g3d23c2d98e5_3_221"/>
          <p:cNvSpPr txBox="1"/>
          <p:nvPr/>
        </p:nvSpPr>
        <p:spPr>
          <a:xfrm>
            <a:off x="10877909" y="5637332"/>
            <a:ext cx="830400" cy="393600"/>
          </a:xfrm>
          <a:prstGeom prst="rect">
            <a:avLst/>
          </a:prstGeom>
          <a:solidFill>
            <a:srgbClr val="EAD1DC"/>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24</a:t>
            </a:r>
            <a:endParaRPr b="1" sz="1420">
              <a:solidFill>
                <a:srgbClr val="3B4E1F"/>
              </a:solidFill>
              <a:latin typeface="Candara"/>
              <a:ea typeface="Candara"/>
              <a:cs typeface="Candara"/>
              <a:sym typeface="Candara"/>
            </a:endParaRPr>
          </a:p>
        </p:txBody>
      </p:sp>
      <p:sp>
        <p:nvSpPr>
          <p:cNvPr id="1302" name="Google Shape;1302;g3d23c2d98e5_3_221"/>
          <p:cNvSpPr txBox="1"/>
          <p:nvPr/>
        </p:nvSpPr>
        <p:spPr>
          <a:xfrm>
            <a:off x="5912554" y="5629982"/>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76</a:t>
            </a:r>
            <a:endParaRPr b="1" i="0" sz="1326" u="none" cap="none" strike="noStrike">
              <a:solidFill>
                <a:srgbClr val="000000"/>
              </a:solidFill>
              <a:latin typeface="Candara"/>
              <a:ea typeface="Candara"/>
              <a:cs typeface="Candara"/>
              <a:sym typeface="Candara"/>
            </a:endParaRPr>
          </a:p>
        </p:txBody>
      </p:sp>
      <p:sp>
        <p:nvSpPr>
          <p:cNvPr id="1303" name="Google Shape;1303;g3d23c2d98e5_3_221"/>
          <p:cNvSpPr txBox="1"/>
          <p:nvPr/>
        </p:nvSpPr>
        <p:spPr>
          <a:xfrm>
            <a:off x="6813964" y="5637332"/>
            <a:ext cx="830400" cy="393600"/>
          </a:xfrm>
          <a:prstGeom prst="rect">
            <a:avLst/>
          </a:prstGeom>
          <a:solidFill>
            <a:srgbClr val="EAD1DC"/>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24</a:t>
            </a:r>
            <a:endParaRPr b="1" sz="1420">
              <a:solidFill>
                <a:srgbClr val="3B4E1F"/>
              </a:solidFill>
              <a:latin typeface="Candara"/>
              <a:ea typeface="Candara"/>
              <a:cs typeface="Candara"/>
              <a:sym typeface="Candara"/>
            </a:endParaRPr>
          </a:p>
        </p:txBody>
      </p:sp>
      <p:sp>
        <p:nvSpPr>
          <p:cNvPr id="1304" name="Google Shape;1304;g3d23c2d98e5_3_221"/>
          <p:cNvSpPr txBox="1"/>
          <p:nvPr/>
        </p:nvSpPr>
        <p:spPr>
          <a:xfrm>
            <a:off x="6819271" y="4422027"/>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680</a:t>
            </a:r>
            <a:endParaRPr b="1" sz="1420">
              <a:solidFill>
                <a:srgbClr val="3B4E1F"/>
              </a:solidFill>
              <a:latin typeface="Candara"/>
              <a:ea typeface="Candara"/>
              <a:cs typeface="Candara"/>
              <a:sym typeface="Candara"/>
            </a:endParaRPr>
          </a:p>
        </p:txBody>
      </p:sp>
      <p:sp>
        <p:nvSpPr>
          <p:cNvPr id="1305" name="Google Shape;1305;g3d23c2d98e5_3_221"/>
          <p:cNvSpPr txBox="1"/>
          <p:nvPr/>
        </p:nvSpPr>
        <p:spPr>
          <a:xfrm>
            <a:off x="10877909" y="4446048"/>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680</a:t>
            </a:r>
            <a:endParaRPr b="1" sz="1420">
              <a:solidFill>
                <a:srgbClr val="3B4E1F"/>
              </a:solidFill>
              <a:latin typeface="Candara"/>
              <a:ea typeface="Candara"/>
              <a:cs typeface="Candara"/>
              <a:sym typeface="Candara"/>
            </a:endParaRPr>
          </a:p>
        </p:txBody>
      </p:sp>
      <p:sp>
        <p:nvSpPr>
          <p:cNvPr id="1306" name="Google Shape;1306;g3d23c2d98e5_3_221"/>
          <p:cNvSpPr txBox="1"/>
          <p:nvPr/>
        </p:nvSpPr>
        <p:spPr>
          <a:xfrm>
            <a:off x="4096642" y="3753936"/>
            <a:ext cx="830400" cy="3789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326">
                <a:latin typeface="Candara"/>
                <a:ea typeface="Candara"/>
                <a:cs typeface="Candara"/>
                <a:sym typeface="Candara"/>
              </a:rPr>
              <a:t>84</a:t>
            </a:r>
            <a:endParaRPr b="1" i="0" sz="1326" u="none" cap="none" strike="noStrike">
              <a:solidFill>
                <a:srgbClr val="000000"/>
              </a:solidFill>
              <a:latin typeface="Candara"/>
              <a:ea typeface="Candara"/>
              <a:cs typeface="Candara"/>
              <a:sym typeface="Candara"/>
            </a:endParaRPr>
          </a:p>
        </p:txBody>
      </p:sp>
      <p:sp>
        <p:nvSpPr>
          <p:cNvPr id="1307" name="Google Shape;1307;g3d23c2d98e5_3_221"/>
          <p:cNvSpPr txBox="1"/>
          <p:nvPr/>
        </p:nvSpPr>
        <p:spPr>
          <a:xfrm>
            <a:off x="7713589" y="3753936"/>
            <a:ext cx="830400" cy="3789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326">
                <a:latin typeface="Candara"/>
                <a:ea typeface="Candara"/>
                <a:cs typeface="Candara"/>
                <a:sym typeface="Candara"/>
              </a:rPr>
              <a:t>108</a:t>
            </a:r>
            <a:endParaRPr b="1" i="0" sz="1326" u="none" cap="none" strike="noStrike">
              <a:solidFill>
                <a:srgbClr val="000000"/>
              </a:solidFill>
              <a:latin typeface="Candara"/>
              <a:ea typeface="Candara"/>
              <a:cs typeface="Candara"/>
              <a:sym typeface="Candara"/>
            </a:endParaRPr>
          </a:p>
        </p:txBody>
      </p:sp>
      <p:sp>
        <p:nvSpPr>
          <p:cNvPr id="1308" name="Google Shape;1308;g3d23c2d98e5_3_221"/>
          <p:cNvSpPr txBox="1"/>
          <p:nvPr/>
        </p:nvSpPr>
        <p:spPr>
          <a:xfrm>
            <a:off x="8661521" y="3753936"/>
            <a:ext cx="830400" cy="3789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326">
                <a:latin typeface="Candara"/>
                <a:ea typeface="Candara"/>
                <a:cs typeface="Candara"/>
                <a:sym typeface="Candara"/>
              </a:rPr>
              <a:t>209</a:t>
            </a:r>
            <a:endParaRPr b="1" i="0" sz="1326" u="none" cap="none" strike="noStrike">
              <a:solidFill>
                <a:srgbClr val="000000"/>
              </a:solidFill>
              <a:latin typeface="Candara"/>
              <a:ea typeface="Candara"/>
              <a:cs typeface="Candara"/>
              <a:sym typeface="Candara"/>
            </a:endParaRPr>
          </a:p>
        </p:txBody>
      </p:sp>
      <p:sp>
        <p:nvSpPr>
          <p:cNvPr id="1309" name="Google Shape;1309;g3d23c2d98e5_3_221"/>
          <p:cNvSpPr txBox="1"/>
          <p:nvPr/>
        </p:nvSpPr>
        <p:spPr>
          <a:xfrm>
            <a:off x="9745289" y="3753936"/>
            <a:ext cx="830400" cy="3789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326">
                <a:latin typeface="Candara"/>
                <a:ea typeface="Candara"/>
                <a:cs typeface="Candara"/>
                <a:sym typeface="Candara"/>
              </a:rPr>
              <a:t>678</a:t>
            </a:r>
            <a:endParaRPr b="1" i="0" sz="1326" u="none" cap="none" strike="noStrike">
              <a:solidFill>
                <a:srgbClr val="000000"/>
              </a:solidFill>
              <a:latin typeface="Candara"/>
              <a:ea typeface="Candara"/>
              <a:cs typeface="Candara"/>
              <a:sym typeface="Candara"/>
            </a:endParaRPr>
          </a:p>
        </p:txBody>
      </p:sp>
      <p:sp>
        <p:nvSpPr>
          <p:cNvPr id="1310" name="Google Shape;1310;g3d23c2d98e5_3_221"/>
          <p:cNvSpPr txBox="1"/>
          <p:nvPr/>
        </p:nvSpPr>
        <p:spPr>
          <a:xfrm>
            <a:off x="10865501" y="3761286"/>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361</a:t>
            </a:r>
            <a:endParaRPr b="1" sz="1420">
              <a:solidFill>
                <a:srgbClr val="3B4E1F"/>
              </a:solidFill>
              <a:latin typeface="Candara"/>
              <a:ea typeface="Candara"/>
              <a:cs typeface="Candara"/>
              <a:sym typeface="Candara"/>
            </a:endParaRPr>
          </a:p>
        </p:txBody>
      </p:sp>
      <p:sp>
        <p:nvSpPr>
          <p:cNvPr id="1311" name="Google Shape;1311;g3d23c2d98e5_3_221"/>
          <p:cNvSpPr txBox="1"/>
          <p:nvPr/>
        </p:nvSpPr>
        <p:spPr>
          <a:xfrm>
            <a:off x="5900145" y="3753936"/>
            <a:ext cx="830400" cy="3789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326">
                <a:latin typeface="Candara"/>
                <a:ea typeface="Candara"/>
                <a:cs typeface="Candara"/>
                <a:sym typeface="Candara"/>
              </a:rPr>
              <a:t>277</a:t>
            </a:r>
            <a:endParaRPr b="1" i="0" sz="1326" u="none" cap="none" strike="noStrike">
              <a:solidFill>
                <a:srgbClr val="000000"/>
              </a:solidFill>
              <a:latin typeface="Candara"/>
              <a:ea typeface="Candara"/>
              <a:cs typeface="Candara"/>
              <a:sym typeface="Candara"/>
            </a:endParaRPr>
          </a:p>
        </p:txBody>
      </p:sp>
      <p:sp>
        <p:nvSpPr>
          <p:cNvPr id="1312" name="Google Shape;1312;g3d23c2d98e5_3_221"/>
          <p:cNvSpPr txBox="1"/>
          <p:nvPr/>
        </p:nvSpPr>
        <p:spPr>
          <a:xfrm>
            <a:off x="6813964" y="3239369"/>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4.049</a:t>
            </a:r>
            <a:endParaRPr b="1" sz="1420">
              <a:solidFill>
                <a:srgbClr val="3B4E1F"/>
              </a:solidFill>
              <a:latin typeface="Candara"/>
              <a:ea typeface="Candara"/>
              <a:cs typeface="Candara"/>
              <a:sym typeface="Candara"/>
            </a:endParaRPr>
          </a:p>
        </p:txBody>
      </p:sp>
      <p:sp>
        <p:nvSpPr>
          <p:cNvPr id="1313" name="Google Shape;1313;g3d23c2d98e5_3_221"/>
          <p:cNvSpPr txBox="1"/>
          <p:nvPr/>
        </p:nvSpPr>
        <p:spPr>
          <a:xfrm>
            <a:off x="718558" y="4955704"/>
            <a:ext cx="3242700" cy="699900"/>
          </a:xfrm>
          <a:prstGeom prst="rect">
            <a:avLst/>
          </a:prstGeom>
          <a:noFill/>
          <a:ln>
            <a:noFill/>
          </a:ln>
        </p:spPr>
        <p:txBody>
          <a:bodyPr anchorCtr="0" anchor="t" bIns="86600" lIns="86600" spcFirstLastPara="1" rIns="86600" wrap="square" tIns="86600">
            <a:spAutoFit/>
          </a:bodyPr>
          <a:lstStyle/>
          <a:p>
            <a:pPr indent="0" lvl="0" marL="0" marR="0" rtl="0" algn="r">
              <a:lnSpc>
                <a:spcPct val="100000"/>
              </a:lnSpc>
              <a:spcBef>
                <a:spcPts val="0"/>
              </a:spcBef>
              <a:spcAft>
                <a:spcPts val="0"/>
              </a:spcAft>
              <a:buClr>
                <a:srgbClr val="000000"/>
              </a:buClr>
              <a:buSzPts val="1326"/>
              <a:buFont typeface="Arial"/>
              <a:buNone/>
            </a:pPr>
            <a:r>
              <a:rPr lang="en-US" sz="1136">
                <a:solidFill>
                  <a:schemeClr val="dk1"/>
                </a:solidFill>
                <a:latin typeface="Candara"/>
                <a:ea typeface="Candara"/>
                <a:cs typeface="Candara"/>
                <a:sym typeface="Candara"/>
              </a:rPr>
              <a:t>1.4.</a:t>
            </a:r>
            <a:r>
              <a:rPr lang="en-US" sz="1136">
                <a:solidFill>
                  <a:schemeClr val="dk1"/>
                </a:solidFill>
                <a:latin typeface="Candara"/>
                <a:ea typeface="Candara"/>
                <a:cs typeface="Candara"/>
                <a:sym typeface="Candara"/>
              </a:rPr>
              <a:t>Número de solicitudes de registro de publicidad exterior visual resultas (vigencia  2024-2027) </a:t>
            </a:r>
            <a:endParaRPr b="0" i="0" sz="1136" u="none" cap="none" strike="noStrike">
              <a:solidFill>
                <a:schemeClr val="dk1"/>
              </a:solidFill>
              <a:latin typeface="Candara"/>
              <a:ea typeface="Candara"/>
              <a:cs typeface="Candara"/>
              <a:sym typeface="Candara"/>
            </a:endParaRPr>
          </a:p>
        </p:txBody>
      </p:sp>
      <p:sp>
        <p:nvSpPr>
          <p:cNvPr id="1314" name="Google Shape;1314;g3d23c2d98e5_3_221"/>
          <p:cNvSpPr txBox="1"/>
          <p:nvPr/>
        </p:nvSpPr>
        <p:spPr>
          <a:xfrm>
            <a:off x="5912554" y="4995550"/>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1.050</a:t>
            </a:r>
            <a:endParaRPr b="1" i="0" sz="1326" u="none" cap="none" strike="noStrike">
              <a:solidFill>
                <a:srgbClr val="000000"/>
              </a:solidFill>
              <a:latin typeface="Candara"/>
              <a:ea typeface="Candara"/>
              <a:cs typeface="Candara"/>
              <a:sym typeface="Candara"/>
            </a:endParaRPr>
          </a:p>
        </p:txBody>
      </p:sp>
      <p:sp>
        <p:nvSpPr>
          <p:cNvPr id="1315" name="Google Shape;1315;g3d23c2d98e5_3_221"/>
          <p:cNvSpPr txBox="1"/>
          <p:nvPr/>
        </p:nvSpPr>
        <p:spPr>
          <a:xfrm>
            <a:off x="6813964" y="4988848"/>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2.463</a:t>
            </a:r>
            <a:endParaRPr b="1" sz="1420">
              <a:solidFill>
                <a:srgbClr val="3B4E1F"/>
              </a:solidFill>
              <a:latin typeface="Candara"/>
              <a:ea typeface="Candara"/>
              <a:cs typeface="Candara"/>
              <a:sym typeface="Candara"/>
            </a:endParaRPr>
          </a:p>
        </p:txBody>
      </p:sp>
      <p:sp>
        <p:nvSpPr>
          <p:cNvPr id="1316" name="Google Shape;1316;g3d23c2d98e5_3_221"/>
          <p:cNvSpPr txBox="1"/>
          <p:nvPr/>
        </p:nvSpPr>
        <p:spPr>
          <a:xfrm>
            <a:off x="7725997" y="4996023"/>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1.050</a:t>
            </a:r>
            <a:endParaRPr b="1" i="0" sz="1326" u="none" cap="none" strike="noStrike">
              <a:solidFill>
                <a:srgbClr val="000000"/>
              </a:solidFill>
              <a:latin typeface="Candara"/>
              <a:ea typeface="Candara"/>
              <a:cs typeface="Candara"/>
              <a:sym typeface="Candara"/>
            </a:endParaRPr>
          </a:p>
        </p:txBody>
      </p:sp>
      <p:sp>
        <p:nvSpPr>
          <p:cNvPr id="1317" name="Google Shape;1317;g3d23c2d98e5_3_221"/>
          <p:cNvSpPr txBox="1"/>
          <p:nvPr/>
        </p:nvSpPr>
        <p:spPr>
          <a:xfrm>
            <a:off x="8673929" y="4996023"/>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1.050</a:t>
            </a:r>
            <a:endParaRPr b="1" i="0" sz="1326" u="none" cap="none" strike="noStrike">
              <a:solidFill>
                <a:srgbClr val="000000"/>
              </a:solidFill>
              <a:latin typeface="Candara"/>
              <a:ea typeface="Candara"/>
              <a:cs typeface="Candara"/>
              <a:sym typeface="Candara"/>
            </a:endParaRPr>
          </a:p>
        </p:txBody>
      </p:sp>
      <p:sp>
        <p:nvSpPr>
          <p:cNvPr id="1318" name="Google Shape;1318;g3d23c2d98e5_3_221"/>
          <p:cNvSpPr txBox="1"/>
          <p:nvPr/>
        </p:nvSpPr>
        <p:spPr>
          <a:xfrm>
            <a:off x="10877909" y="5003412"/>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2.463</a:t>
            </a:r>
            <a:endParaRPr b="1" sz="1420">
              <a:solidFill>
                <a:srgbClr val="3B4E1F"/>
              </a:solidFill>
              <a:latin typeface="Candara"/>
              <a:ea typeface="Candara"/>
              <a:cs typeface="Candara"/>
              <a:sym typeface="Candara"/>
            </a:endParaRPr>
          </a:p>
        </p:txBody>
      </p:sp>
      <p:sp>
        <p:nvSpPr>
          <p:cNvPr id="1319" name="Google Shape;1319;g3d23c2d98e5_3_221"/>
          <p:cNvSpPr txBox="1"/>
          <p:nvPr/>
        </p:nvSpPr>
        <p:spPr>
          <a:xfrm>
            <a:off x="9757697" y="4996045"/>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3.150</a:t>
            </a:r>
            <a:endParaRPr b="1" i="0" sz="1326" u="none" cap="none" strike="noStrike">
              <a:solidFill>
                <a:srgbClr val="000000"/>
              </a:solidFill>
              <a:latin typeface="Candara"/>
              <a:ea typeface="Candara"/>
              <a:cs typeface="Candara"/>
              <a:sym typeface="Candara"/>
            </a:endParaRPr>
          </a:p>
        </p:txBody>
      </p:sp>
      <p:sp>
        <p:nvSpPr>
          <p:cNvPr id="1320" name="Google Shape;1320;g3d23c2d98e5_3_221"/>
          <p:cNvSpPr txBox="1"/>
          <p:nvPr/>
        </p:nvSpPr>
        <p:spPr>
          <a:xfrm>
            <a:off x="4109050" y="4996041"/>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a:t>
            </a:r>
            <a:endParaRPr b="1" i="0" sz="1326" u="none" cap="none" strike="noStrike">
              <a:solidFill>
                <a:srgbClr val="000000"/>
              </a:solidFill>
              <a:latin typeface="Candara"/>
              <a:ea typeface="Candara"/>
              <a:cs typeface="Candara"/>
              <a:sym typeface="Candara"/>
            </a:endParaRPr>
          </a:p>
        </p:txBody>
      </p:sp>
      <p:sp>
        <p:nvSpPr>
          <p:cNvPr id="1321" name="Google Shape;1321;g3d23c2d98e5_3_221"/>
          <p:cNvSpPr txBox="1"/>
          <p:nvPr/>
        </p:nvSpPr>
        <p:spPr>
          <a:xfrm>
            <a:off x="6801556" y="3761286"/>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277</a:t>
            </a:r>
            <a:endParaRPr b="1" sz="1420">
              <a:solidFill>
                <a:srgbClr val="3B4E1F"/>
              </a:solidFill>
              <a:latin typeface="Candara"/>
              <a:ea typeface="Candara"/>
              <a:cs typeface="Candara"/>
              <a:sym typeface="Candara"/>
            </a:endParaRPr>
          </a:p>
        </p:txBody>
      </p:sp>
      <p:sp>
        <p:nvSpPr>
          <p:cNvPr id="1322" name="Google Shape;1322;g3d23c2d98e5_3_221"/>
          <p:cNvSpPr txBox="1"/>
          <p:nvPr/>
        </p:nvSpPr>
        <p:spPr>
          <a:xfrm>
            <a:off x="4107463" y="2489341"/>
            <a:ext cx="830400" cy="408300"/>
          </a:xfrm>
          <a:prstGeom prst="rect">
            <a:avLst/>
          </a:prstGeom>
          <a:solidFill>
            <a:srgbClr val="EFEFEF"/>
          </a:solidFill>
          <a:ln>
            <a:noFill/>
          </a:ln>
          <a:effectLst>
            <a:outerShdw blurRad="54132" rotWithShape="0" algn="bl" dir="5400000" dist="18044">
              <a:srgbClr val="000000">
                <a:alpha val="50000"/>
              </a:srgbClr>
            </a:outerShdw>
          </a:effectLst>
        </p:spPr>
        <p:txBody>
          <a:bodyPr anchorCtr="0" anchor="t" bIns="86600" lIns="86600" spcFirstLastPara="1" rIns="86600" wrap="square" tIns="86600">
            <a:spAutoFit/>
          </a:bodyPr>
          <a:lstStyle/>
          <a:p>
            <a:pPr indent="0" lvl="0" marL="0" rtl="0" algn="ctr">
              <a:spcBef>
                <a:spcPts val="0"/>
              </a:spcBef>
              <a:spcAft>
                <a:spcPts val="0"/>
              </a:spcAft>
              <a:buClr>
                <a:schemeClr val="dk1"/>
              </a:buClr>
              <a:buSzPts val="1516"/>
              <a:buFont typeface="Arial"/>
              <a:buNone/>
            </a:pPr>
            <a:r>
              <a:rPr b="1" lang="en-US" sz="1515">
                <a:solidFill>
                  <a:srgbClr val="3B4E1F"/>
                </a:solidFill>
                <a:latin typeface="Candara"/>
                <a:ea typeface="Candara"/>
                <a:cs typeface="Candara"/>
                <a:sym typeface="Candara"/>
              </a:rPr>
              <a:t>731</a:t>
            </a:r>
            <a:endParaRPr b="1" i="0" sz="1326" u="none" cap="none" strike="noStrike">
              <a:solidFill>
                <a:srgbClr val="000000"/>
              </a:solidFill>
              <a:latin typeface="Candara"/>
              <a:ea typeface="Candara"/>
              <a:cs typeface="Candara"/>
              <a:sym typeface="Candara"/>
            </a:endParaRPr>
          </a:p>
        </p:txBody>
      </p:sp>
      <p:sp>
        <p:nvSpPr>
          <p:cNvPr id="1323" name="Google Shape;1323;g3d23c2d98e5_3_221"/>
          <p:cNvSpPr txBox="1"/>
          <p:nvPr/>
        </p:nvSpPr>
        <p:spPr>
          <a:xfrm>
            <a:off x="5011156" y="2489341"/>
            <a:ext cx="830400" cy="4083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lang="en-US" sz="1515">
                <a:solidFill>
                  <a:srgbClr val="3B4E1F"/>
                </a:solidFill>
                <a:latin typeface="Candara"/>
                <a:ea typeface="Candara"/>
                <a:cs typeface="Candara"/>
                <a:sym typeface="Candara"/>
              </a:rPr>
              <a:t>731</a:t>
            </a:r>
            <a:endParaRPr sz="1515">
              <a:solidFill>
                <a:srgbClr val="3B4E1F"/>
              </a:solidFill>
              <a:latin typeface="Candara"/>
              <a:ea typeface="Candara"/>
              <a:cs typeface="Candara"/>
              <a:sym typeface="Candara"/>
            </a:endParaRPr>
          </a:p>
        </p:txBody>
      </p:sp>
      <p:sp>
        <p:nvSpPr>
          <p:cNvPr id="1324" name="Google Shape;1324;g3d23c2d98e5_3_221"/>
          <p:cNvSpPr txBox="1"/>
          <p:nvPr/>
        </p:nvSpPr>
        <p:spPr>
          <a:xfrm>
            <a:off x="5010807" y="4996664"/>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a:t>
            </a:r>
            <a:endParaRPr b="1" i="0" sz="1326" u="none" cap="none" strike="noStrike">
              <a:solidFill>
                <a:srgbClr val="000000"/>
              </a:solidFill>
              <a:latin typeface="Candara"/>
              <a:ea typeface="Candara"/>
              <a:cs typeface="Candara"/>
              <a:sym typeface="Candara"/>
            </a:endParaRPr>
          </a:p>
        </p:txBody>
      </p:sp>
      <p:sp>
        <p:nvSpPr>
          <p:cNvPr id="1325" name="Google Shape;1325;g3d23c2d98e5_3_221"/>
          <p:cNvSpPr txBox="1"/>
          <p:nvPr/>
        </p:nvSpPr>
        <p:spPr>
          <a:xfrm rot="-5397304">
            <a:off x="-22325" y="3418789"/>
            <a:ext cx="1147500" cy="392100"/>
          </a:xfrm>
          <a:prstGeom prst="rect">
            <a:avLst/>
          </a:prstGeom>
          <a:noFill/>
          <a:ln>
            <a:noFill/>
          </a:ln>
        </p:spPr>
        <p:txBody>
          <a:bodyPr anchorCtr="0" anchor="t" bIns="115475" lIns="115475" spcFirstLastPara="1" rIns="115475" wrap="square" tIns="115475">
            <a:spAutoFit/>
          </a:bodyPr>
          <a:lstStyle/>
          <a:p>
            <a:pPr indent="0" lvl="0" marL="0" marR="0" rtl="0" algn="l">
              <a:lnSpc>
                <a:spcPct val="115000"/>
              </a:lnSpc>
              <a:spcBef>
                <a:spcPts val="0"/>
              </a:spcBef>
              <a:spcAft>
                <a:spcPts val="0"/>
              </a:spcAft>
              <a:buClr>
                <a:srgbClr val="000000"/>
              </a:buClr>
              <a:buSzPts val="1894"/>
              <a:buFont typeface="Arial"/>
              <a:buNone/>
            </a:pPr>
            <a:r>
              <a:rPr b="1" lang="en-US" sz="1031">
                <a:solidFill>
                  <a:schemeClr val="dk1"/>
                </a:solidFill>
                <a:latin typeface="Raleway"/>
                <a:ea typeface="Raleway"/>
                <a:cs typeface="Raleway"/>
                <a:sym typeface="Raleway"/>
              </a:rPr>
              <a:t>S. SiIvicuItura</a:t>
            </a:r>
            <a:endParaRPr b="1" i="0" sz="1031" u="none" cap="none" strike="noStrike">
              <a:solidFill>
                <a:schemeClr val="dk1"/>
              </a:solidFill>
              <a:latin typeface="Raleway"/>
              <a:ea typeface="Raleway"/>
              <a:cs typeface="Raleway"/>
              <a:sym typeface="Raleway"/>
            </a:endParaRPr>
          </a:p>
        </p:txBody>
      </p:sp>
      <p:sp>
        <p:nvSpPr>
          <p:cNvPr id="1326" name="Google Shape;1326;g3d23c2d98e5_3_221"/>
          <p:cNvSpPr txBox="1"/>
          <p:nvPr/>
        </p:nvSpPr>
        <p:spPr>
          <a:xfrm rot="-5397642">
            <a:off x="-308300" y="5235738"/>
            <a:ext cx="1749600" cy="422700"/>
          </a:xfrm>
          <a:prstGeom prst="rect">
            <a:avLst/>
          </a:prstGeom>
          <a:noFill/>
          <a:ln>
            <a:noFill/>
          </a:ln>
        </p:spPr>
        <p:txBody>
          <a:bodyPr anchorCtr="0" anchor="t" bIns="115475" lIns="115475" spcFirstLastPara="1" rIns="115475" wrap="square" tIns="115475">
            <a:spAutoFit/>
          </a:bodyPr>
          <a:lstStyle/>
          <a:p>
            <a:pPr indent="0" lvl="0" marL="0" marR="0" rtl="0" algn="l">
              <a:lnSpc>
                <a:spcPct val="115000"/>
              </a:lnSpc>
              <a:spcBef>
                <a:spcPts val="0"/>
              </a:spcBef>
              <a:spcAft>
                <a:spcPts val="0"/>
              </a:spcAft>
              <a:buClr>
                <a:srgbClr val="000000"/>
              </a:buClr>
              <a:buSzPts val="1894"/>
              <a:buFont typeface="Arial"/>
              <a:buNone/>
            </a:pPr>
            <a:r>
              <a:rPr b="1" lang="en-US" sz="1231">
                <a:solidFill>
                  <a:schemeClr val="dk1"/>
                </a:solidFill>
                <a:latin typeface="Raleway"/>
                <a:ea typeface="Raleway"/>
                <a:cs typeface="Raleway"/>
                <a:sym typeface="Raleway"/>
              </a:rPr>
              <a:t>          SCAAV</a:t>
            </a:r>
            <a:endParaRPr b="1" i="0" sz="1231" u="none" cap="none" strike="noStrike">
              <a:solidFill>
                <a:schemeClr val="dk1"/>
              </a:solidFill>
              <a:latin typeface="Raleway"/>
              <a:ea typeface="Raleway"/>
              <a:cs typeface="Raleway"/>
              <a:sym typeface="Raleway"/>
            </a:endParaRPr>
          </a:p>
        </p:txBody>
      </p:sp>
      <p:sp>
        <p:nvSpPr>
          <p:cNvPr id="1327" name="Google Shape;1327;g3d23c2d98e5_3_221"/>
          <p:cNvSpPr txBox="1"/>
          <p:nvPr/>
        </p:nvSpPr>
        <p:spPr>
          <a:xfrm>
            <a:off x="4998399" y="3753936"/>
            <a:ext cx="830400" cy="393600"/>
          </a:xfrm>
          <a:prstGeom prst="rect">
            <a:avLst/>
          </a:prstGeom>
          <a:solidFill>
            <a:srgbClr val="B6D7A8"/>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84</a:t>
            </a:r>
            <a:endParaRPr b="1" sz="1420">
              <a:solidFill>
                <a:srgbClr val="3B4E1F"/>
              </a:solidFill>
              <a:latin typeface="Candara"/>
              <a:ea typeface="Candara"/>
              <a:cs typeface="Candara"/>
              <a:sym typeface="Candara"/>
            </a:endParaRPr>
          </a:p>
        </p:txBody>
      </p:sp>
      <p:sp>
        <p:nvSpPr>
          <p:cNvPr id="1328" name="Google Shape;1328;g3d23c2d98e5_3_221"/>
          <p:cNvSpPr txBox="1"/>
          <p:nvPr/>
        </p:nvSpPr>
        <p:spPr>
          <a:xfrm>
            <a:off x="5010807" y="4427285"/>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rtl="0" algn="ctr">
              <a:spcBef>
                <a:spcPts val="0"/>
              </a:spcBef>
              <a:spcAft>
                <a:spcPts val="0"/>
              </a:spcAft>
              <a:buClr>
                <a:schemeClr val="dk1"/>
              </a:buClr>
              <a:buSzPts val="1516"/>
              <a:buFont typeface="Arial"/>
              <a:buNone/>
            </a:pPr>
            <a:r>
              <a:rPr b="1" lang="en-US" sz="1515">
                <a:solidFill>
                  <a:srgbClr val="3B4E1F"/>
                </a:solidFill>
                <a:latin typeface="Candara"/>
                <a:ea typeface="Candara"/>
                <a:cs typeface="Candara"/>
                <a:sym typeface="Candara"/>
              </a:rPr>
              <a:t>-</a:t>
            </a:r>
            <a:endParaRPr b="1" i="0" sz="1326" u="none" cap="none" strike="noStrike">
              <a:solidFill>
                <a:srgbClr val="000000"/>
              </a:solidFill>
              <a:latin typeface="Candara"/>
              <a:ea typeface="Candara"/>
              <a:cs typeface="Candara"/>
              <a:sym typeface="Candara"/>
            </a:endParaRPr>
          </a:p>
        </p:txBody>
      </p:sp>
      <p:sp>
        <p:nvSpPr>
          <p:cNvPr id="1329" name="Google Shape;1329;g3d23c2d98e5_3_221"/>
          <p:cNvSpPr/>
          <p:nvPr/>
        </p:nvSpPr>
        <p:spPr>
          <a:xfrm>
            <a:off x="7789973" y="286125"/>
            <a:ext cx="25281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Subdirección de Silvicultura</a:t>
            </a:r>
            <a:endParaRPr b="1" sz="1100">
              <a:solidFill>
                <a:schemeClr val="dk1"/>
              </a:solidFill>
              <a:latin typeface="Raleway"/>
              <a:ea typeface="Raleway"/>
              <a:cs typeface="Raleway"/>
              <a:sym typeface="Raleway"/>
            </a:endParaRPr>
          </a:p>
        </p:txBody>
      </p:sp>
      <p:sp>
        <p:nvSpPr>
          <p:cNvPr id="1330" name="Google Shape;1330;g3d23c2d98e5_3_221"/>
          <p:cNvSpPr txBox="1"/>
          <p:nvPr/>
        </p:nvSpPr>
        <p:spPr>
          <a:xfrm>
            <a:off x="432675" y="1231325"/>
            <a:ext cx="115149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Resolver de fondo trámites y autorizaciones rezagados anteriores al 2024 y las nuevas solicitudes allegadas en las vigencias 2024-2027 para un total de </a:t>
            </a:r>
            <a:r>
              <a:rPr b="1" lang="en-US" sz="1800">
                <a:solidFill>
                  <a:srgbClr val="009200"/>
                </a:solidFill>
                <a:highlight>
                  <a:schemeClr val="lt1"/>
                </a:highlight>
                <a:latin typeface="Raleway"/>
                <a:ea typeface="Raleway"/>
                <a:cs typeface="Raleway"/>
                <a:sym typeface="Raleway"/>
              </a:rPr>
              <a:t>16.009</a:t>
            </a:r>
            <a:r>
              <a:rPr b="1" lang="en-US" sz="1800">
                <a:solidFill>
                  <a:srgbClr val="009200"/>
                </a:solidFill>
                <a:latin typeface="Raleway"/>
                <a:ea typeface="Raleway"/>
                <a:cs typeface="Raleway"/>
                <a:sym typeface="Raleway"/>
              </a:rPr>
              <a:t> </a:t>
            </a:r>
            <a:endParaRPr b="1" i="0" sz="1800" u="none" cap="none" strike="noStrike">
              <a:solidFill>
                <a:srgbClr val="000000"/>
              </a:solidFill>
            </a:endParaRPr>
          </a:p>
        </p:txBody>
      </p:sp>
      <p:grpSp>
        <p:nvGrpSpPr>
          <p:cNvPr id="1331" name="Google Shape;1331;g3d23c2d98e5_3_221"/>
          <p:cNvGrpSpPr/>
          <p:nvPr/>
        </p:nvGrpSpPr>
        <p:grpSpPr>
          <a:xfrm>
            <a:off x="7334641" y="185152"/>
            <a:ext cx="541619" cy="554131"/>
            <a:chOff x="10756124" y="339106"/>
            <a:chExt cx="636300" cy="651000"/>
          </a:xfrm>
        </p:grpSpPr>
        <p:sp>
          <p:nvSpPr>
            <p:cNvPr id="1332" name="Google Shape;1332;g3d23c2d98e5_3_221"/>
            <p:cNvSpPr/>
            <p:nvPr/>
          </p:nvSpPr>
          <p:spPr>
            <a:xfrm>
              <a:off x="10756124" y="339106"/>
              <a:ext cx="636300" cy="651000"/>
            </a:xfrm>
            <a:prstGeom prst="ellipse">
              <a:avLst/>
            </a:prstGeom>
            <a:solidFill>
              <a:srgbClr val="D9D9D9"/>
            </a:solidFill>
            <a:ln cap="flat" cmpd="sng" w="43250">
              <a:solidFill>
                <a:srgbClr val="FFFFFF"/>
              </a:solidFill>
              <a:prstDash val="solid"/>
              <a:round/>
              <a:headEnd len="sm" w="sm" type="none"/>
              <a:tailEnd len="sm" w="sm" type="none"/>
            </a:ln>
          </p:spPr>
          <p:txBody>
            <a:bodyPr anchorCtr="0" anchor="ctr" bIns="77825" lIns="77825" spcFirstLastPara="1" rIns="77825" wrap="square" tIns="77825">
              <a:noAutofit/>
            </a:bodyPr>
            <a:lstStyle/>
            <a:p>
              <a:pPr indent="0" lvl="0" marL="0" marR="0" rtl="0" algn="ctr">
                <a:lnSpc>
                  <a:spcPct val="100000"/>
                </a:lnSpc>
                <a:spcBef>
                  <a:spcPts val="0"/>
                </a:spcBef>
                <a:spcAft>
                  <a:spcPts val="0"/>
                </a:spcAft>
                <a:buClr>
                  <a:srgbClr val="000000"/>
                </a:buClr>
                <a:buSzPts val="1277"/>
                <a:buFont typeface="Arial"/>
                <a:buNone/>
              </a:pPr>
              <a:r>
                <a:t/>
              </a:r>
              <a:endParaRPr b="0" i="0" sz="1276" u="none" cap="none" strike="noStrike">
                <a:solidFill>
                  <a:srgbClr val="000000"/>
                </a:solidFill>
                <a:latin typeface="Montserrat Medium"/>
                <a:ea typeface="Montserrat Medium"/>
                <a:cs typeface="Montserrat Medium"/>
                <a:sym typeface="Montserrat Medium"/>
              </a:endParaRPr>
            </a:p>
          </p:txBody>
        </p:sp>
        <p:pic>
          <p:nvPicPr>
            <p:cNvPr id="1333" name="Google Shape;1333;g3d23c2d98e5_3_221" title="save_1231962.png"/>
            <p:cNvPicPr preferRelativeResize="0"/>
            <p:nvPr/>
          </p:nvPicPr>
          <p:blipFill rotWithShape="1">
            <a:blip r:embed="rId3">
              <a:alphaModFix/>
            </a:blip>
            <a:srcRect b="0" l="0" r="0" t="0"/>
            <a:stretch/>
          </p:blipFill>
          <p:spPr>
            <a:xfrm>
              <a:off x="10800225" y="403012"/>
              <a:ext cx="523150" cy="523150"/>
            </a:xfrm>
            <a:prstGeom prst="rect">
              <a:avLst/>
            </a:prstGeom>
            <a:noFill/>
            <a:ln>
              <a:noFill/>
            </a:ln>
          </p:spPr>
        </p:pic>
      </p:grpSp>
      <p:sp>
        <p:nvSpPr>
          <p:cNvPr id="1334" name="Google Shape;1334;g3d23c2d98e5_3_221"/>
          <p:cNvSpPr/>
          <p:nvPr/>
        </p:nvSpPr>
        <p:spPr>
          <a:xfrm>
            <a:off x="10355999" y="286125"/>
            <a:ext cx="12930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SCAAV</a:t>
            </a:r>
            <a:endParaRPr b="1" sz="1100">
              <a:solidFill>
                <a:schemeClr val="dk1"/>
              </a:solidFill>
              <a:latin typeface="Raleway"/>
              <a:ea typeface="Raleway"/>
              <a:cs typeface="Raleway"/>
              <a:sym typeface="Raleway"/>
            </a:endParaRPr>
          </a:p>
        </p:txBody>
      </p:sp>
      <p:sp>
        <p:nvSpPr>
          <p:cNvPr id="1335" name="Google Shape;1335;g3d23c2d98e5_3_221"/>
          <p:cNvSpPr txBox="1"/>
          <p:nvPr/>
        </p:nvSpPr>
        <p:spPr>
          <a:xfrm>
            <a:off x="738883" y="6126655"/>
            <a:ext cx="3242700" cy="524700"/>
          </a:xfrm>
          <a:prstGeom prst="rect">
            <a:avLst/>
          </a:prstGeom>
          <a:solidFill>
            <a:schemeClr val="lt1"/>
          </a:solidFill>
          <a:ln>
            <a:noFill/>
          </a:ln>
        </p:spPr>
        <p:txBody>
          <a:bodyPr anchorCtr="0" anchor="t" bIns="86600" lIns="86600" spcFirstLastPara="1" rIns="86600" wrap="square" tIns="86600">
            <a:spAutoFit/>
          </a:bodyPr>
          <a:lstStyle/>
          <a:p>
            <a:pPr indent="0" lvl="0" marL="0" rtl="0" algn="r">
              <a:spcBef>
                <a:spcPts val="0"/>
              </a:spcBef>
              <a:spcAft>
                <a:spcPts val="0"/>
              </a:spcAft>
              <a:buClr>
                <a:schemeClr val="dk1"/>
              </a:buClr>
              <a:buSzPts val="1100"/>
              <a:buFont typeface="Arial"/>
              <a:buNone/>
            </a:pPr>
            <a:r>
              <a:rPr lang="en-US" sz="1136">
                <a:solidFill>
                  <a:schemeClr val="dk1"/>
                </a:solidFill>
                <a:latin typeface="Candara"/>
                <a:ea typeface="Candara"/>
                <a:cs typeface="Candara"/>
                <a:sym typeface="Candara"/>
              </a:rPr>
              <a:t>1.6.</a:t>
            </a:r>
            <a:r>
              <a:rPr lang="en-US" sz="1136">
                <a:solidFill>
                  <a:schemeClr val="dk1"/>
                </a:solidFill>
                <a:latin typeface="Candara"/>
                <a:ea typeface="Candara"/>
                <a:cs typeface="Candara"/>
                <a:sym typeface="Candara"/>
              </a:rPr>
              <a:t>Número de trámites de </a:t>
            </a:r>
            <a:r>
              <a:rPr b="1" lang="en-US" sz="1136">
                <a:solidFill>
                  <a:schemeClr val="dk1"/>
                </a:solidFill>
                <a:latin typeface="Candara"/>
                <a:ea typeface="Candara"/>
                <a:cs typeface="Candara"/>
                <a:sym typeface="Candara"/>
              </a:rPr>
              <a:t>seguimiento </a:t>
            </a:r>
            <a:r>
              <a:rPr lang="en-US" sz="1136">
                <a:solidFill>
                  <a:schemeClr val="dk1"/>
                </a:solidFill>
                <a:latin typeface="Candara"/>
                <a:ea typeface="Candara"/>
                <a:cs typeface="Candara"/>
                <a:sym typeface="Candara"/>
              </a:rPr>
              <a:t>a fuentes fijas y móviles realizados* </a:t>
            </a:r>
            <a:endParaRPr sz="1136">
              <a:solidFill>
                <a:schemeClr val="dk1"/>
              </a:solidFill>
              <a:latin typeface="Candara"/>
              <a:ea typeface="Candara"/>
              <a:cs typeface="Candara"/>
              <a:sym typeface="Candara"/>
            </a:endParaRPr>
          </a:p>
        </p:txBody>
      </p:sp>
      <p:sp>
        <p:nvSpPr>
          <p:cNvPr id="1336" name="Google Shape;1336;g3d23c2d98e5_3_221"/>
          <p:cNvSpPr txBox="1"/>
          <p:nvPr/>
        </p:nvSpPr>
        <p:spPr>
          <a:xfrm>
            <a:off x="4111574" y="6239214"/>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a:t>
            </a:r>
            <a:endParaRPr b="1" i="0" sz="1326" u="none" cap="none" strike="noStrike">
              <a:solidFill>
                <a:srgbClr val="000000"/>
              </a:solidFill>
              <a:latin typeface="Candara"/>
              <a:ea typeface="Candara"/>
              <a:cs typeface="Candara"/>
              <a:sym typeface="Candara"/>
            </a:endParaRPr>
          </a:p>
        </p:txBody>
      </p:sp>
      <p:sp>
        <p:nvSpPr>
          <p:cNvPr id="1337" name="Google Shape;1337;g3d23c2d98e5_3_221"/>
          <p:cNvSpPr txBox="1"/>
          <p:nvPr/>
        </p:nvSpPr>
        <p:spPr>
          <a:xfrm>
            <a:off x="5015266" y="6249798"/>
            <a:ext cx="830400" cy="3789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326">
                <a:latin typeface="Candara"/>
                <a:ea typeface="Candara"/>
                <a:cs typeface="Candara"/>
                <a:sym typeface="Candara"/>
              </a:rPr>
              <a:t>-</a:t>
            </a:r>
            <a:endParaRPr b="1" sz="1326">
              <a:latin typeface="Candara"/>
              <a:ea typeface="Candara"/>
              <a:cs typeface="Candara"/>
              <a:sym typeface="Candara"/>
            </a:endParaRPr>
          </a:p>
        </p:txBody>
      </p:sp>
      <p:sp>
        <p:nvSpPr>
          <p:cNvPr id="1338" name="Google Shape;1338;g3d23c2d98e5_3_221"/>
          <p:cNvSpPr txBox="1"/>
          <p:nvPr/>
        </p:nvSpPr>
        <p:spPr>
          <a:xfrm>
            <a:off x="7728522" y="6249798"/>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85</a:t>
            </a:r>
            <a:endParaRPr b="1" i="0" sz="1326" u="none" cap="none" strike="noStrike">
              <a:solidFill>
                <a:srgbClr val="000000"/>
              </a:solidFill>
              <a:latin typeface="Candara"/>
              <a:ea typeface="Candara"/>
              <a:cs typeface="Candara"/>
              <a:sym typeface="Candara"/>
            </a:endParaRPr>
          </a:p>
        </p:txBody>
      </p:sp>
      <p:sp>
        <p:nvSpPr>
          <p:cNvPr id="1339" name="Google Shape;1339;g3d23c2d98e5_3_221"/>
          <p:cNvSpPr txBox="1"/>
          <p:nvPr/>
        </p:nvSpPr>
        <p:spPr>
          <a:xfrm>
            <a:off x="8676453" y="6249798"/>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85</a:t>
            </a:r>
            <a:endParaRPr b="1" i="0" sz="1326" u="none" cap="none" strike="noStrike">
              <a:solidFill>
                <a:srgbClr val="000000"/>
              </a:solidFill>
              <a:latin typeface="Candara"/>
              <a:ea typeface="Candara"/>
              <a:cs typeface="Candara"/>
              <a:sym typeface="Candara"/>
            </a:endParaRPr>
          </a:p>
        </p:txBody>
      </p:sp>
      <p:sp>
        <p:nvSpPr>
          <p:cNvPr id="1340" name="Google Shape;1340;g3d23c2d98e5_3_221"/>
          <p:cNvSpPr txBox="1"/>
          <p:nvPr/>
        </p:nvSpPr>
        <p:spPr>
          <a:xfrm>
            <a:off x="9760221" y="6249798"/>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228</a:t>
            </a:r>
            <a:endParaRPr b="1" i="0" sz="1326" u="none" cap="none" strike="noStrike">
              <a:solidFill>
                <a:srgbClr val="000000"/>
              </a:solidFill>
              <a:latin typeface="Candara"/>
              <a:ea typeface="Candara"/>
              <a:cs typeface="Candara"/>
              <a:sym typeface="Candara"/>
            </a:endParaRPr>
          </a:p>
        </p:txBody>
      </p:sp>
      <p:sp>
        <p:nvSpPr>
          <p:cNvPr id="1341" name="Google Shape;1341;g3d23c2d98e5_3_221"/>
          <p:cNvSpPr txBox="1"/>
          <p:nvPr/>
        </p:nvSpPr>
        <p:spPr>
          <a:xfrm>
            <a:off x="10880433" y="6257148"/>
            <a:ext cx="830400" cy="393600"/>
          </a:xfrm>
          <a:prstGeom prst="rect">
            <a:avLst/>
          </a:prstGeom>
          <a:solidFill>
            <a:srgbClr val="EAD1DC"/>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2</a:t>
            </a:r>
            <a:endParaRPr b="1" sz="1420">
              <a:solidFill>
                <a:srgbClr val="3B4E1F"/>
              </a:solidFill>
              <a:latin typeface="Candara"/>
              <a:ea typeface="Candara"/>
              <a:cs typeface="Candara"/>
              <a:sym typeface="Candara"/>
            </a:endParaRPr>
          </a:p>
        </p:txBody>
      </p:sp>
      <p:sp>
        <p:nvSpPr>
          <p:cNvPr id="1342" name="Google Shape;1342;g3d23c2d98e5_3_221"/>
          <p:cNvSpPr txBox="1"/>
          <p:nvPr/>
        </p:nvSpPr>
        <p:spPr>
          <a:xfrm>
            <a:off x="5915078" y="6249798"/>
            <a:ext cx="830400" cy="408300"/>
          </a:xfrm>
          <a:prstGeom prst="rect">
            <a:avLst/>
          </a:prstGeom>
          <a:solidFill>
            <a:srgbClr val="EFEFEF"/>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516"/>
              <a:buFont typeface="Arial"/>
              <a:buNone/>
            </a:pPr>
            <a:r>
              <a:rPr b="1" lang="en-US" sz="1515">
                <a:solidFill>
                  <a:srgbClr val="3B4E1F"/>
                </a:solidFill>
                <a:latin typeface="Candara"/>
                <a:ea typeface="Candara"/>
                <a:cs typeface="Candara"/>
                <a:sym typeface="Candara"/>
              </a:rPr>
              <a:t>58</a:t>
            </a:r>
            <a:endParaRPr b="1" i="0" sz="1326" u="none" cap="none" strike="noStrike">
              <a:solidFill>
                <a:srgbClr val="000000"/>
              </a:solidFill>
              <a:latin typeface="Candara"/>
              <a:ea typeface="Candara"/>
              <a:cs typeface="Candara"/>
              <a:sym typeface="Candara"/>
            </a:endParaRPr>
          </a:p>
        </p:txBody>
      </p:sp>
      <p:sp>
        <p:nvSpPr>
          <p:cNvPr id="1343" name="Google Shape;1343;g3d23c2d98e5_3_221"/>
          <p:cNvSpPr txBox="1"/>
          <p:nvPr/>
        </p:nvSpPr>
        <p:spPr>
          <a:xfrm>
            <a:off x="6816489" y="6257148"/>
            <a:ext cx="830400" cy="393600"/>
          </a:xfrm>
          <a:prstGeom prst="rect">
            <a:avLst/>
          </a:prstGeom>
          <a:solidFill>
            <a:srgbClr val="EAD1DC"/>
          </a:solidFill>
          <a:ln>
            <a:noFill/>
          </a:ln>
        </p:spPr>
        <p:txBody>
          <a:bodyPr anchorCtr="0" anchor="t" bIns="86600" lIns="86600" spcFirstLastPara="1" rIns="86600" wrap="square" tIns="86600">
            <a:spAutoFit/>
          </a:bodyPr>
          <a:lstStyle/>
          <a:p>
            <a:pPr indent="0" lvl="0" marL="0" marR="0" rtl="0" algn="ctr">
              <a:lnSpc>
                <a:spcPct val="100000"/>
              </a:lnSpc>
              <a:spcBef>
                <a:spcPts val="0"/>
              </a:spcBef>
              <a:spcAft>
                <a:spcPts val="0"/>
              </a:spcAft>
              <a:buClr>
                <a:srgbClr val="000000"/>
              </a:buClr>
              <a:buSzPts val="1421"/>
              <a:buFont typeface="Arial"/>
              <a:buNone/>
            </a:pPr>
            <a:r>
              <a:rPr b="1" lang="en-US" sz="1420">
                <a:solidFill>
                  <a:srgbClr val="3B4E1F"/>
                </a:solidFill>
                <a:latin typeface="Candara"/>
                <a:ea typeface="Candara"/>
                <a:cs typeface="Candara"/>
                <a:sym typeface="Candara"/>
              </a:rPr>
              <a:t>2</a:t>
            </a:r>
            <a:endParaRPr b="1" sz="1420">
              <a:solidFill>
                <a:srgbClr val="3B4E1F"/>
              </a:solidFill>
              <a:latin typeface="Candara"/>
              <a:ea typeface="Candara"/>
              <a:cs typeface="Candara"/>
              <a:sym typeface="Candara"/>
            </a:endParaRPr>
          </a:p>
        </p:txBody>
      </p:sp>
      <p:sp>
        <p:nvSpPr>
          <p:cNvPr id="1344" name="Google Shape;1344;g3d23c2d98e5_3_221"/>
          <p:cNvSpPr txBox="1"/>
          <p:nvPr/>
        </p:nvSpPr>
        <p:spPr>
          <a:xfrm>
            <a:off x="524383" y="3589783"/>
            <a:ext cx="3462300" cy="699900"/>
          </a:xfrm>
          <a:prstGeom prst="rect">
            <a:avLst/>
          </a:prstGeom>
          <a:noFill/>
          <a:ln>
            <a:noFill/>
          </a:ln>
        </p:spPr>
        <p:txBody>
          <a:bodyPr anchorCtr="0" anchor="t" bIns="86600" lIns="86600" spcFirstLastPara="1" rIns="86600" wrap="square" tIns="86600">
            <a:spAutoFit/>
          </a:bodyPr>
          <a:lstStyle/>
          <a:p>
            <a:pPr indent="0" lvl="0" marL="0" marR="0" rtl="0" algn="r">
              <a:lnSpc>
                <a:spcPct val="100000"/>
              </a:lnSpc>
              <a:spcBef>
                <a:spcPts val="0"/>
              </a:spcBef>
              <a:spcAft>
                <a:spcPts val="0"/>
              </a:spcAft>
              <a:buClr>
                <a:srgbClr val="000000"/>
              </a:buClr>
              <a:buSzPts val="1326"/>
              <a:buFont typeface="Arial"/>
              <a:buNone/>
            </a:pPr>
            <a:r>
              <a:rPr lang="en-US" sz="1136">
                <a:solidFill>
                  <a:schemeClr val="dk1"/>
                </a:solidFill>
                <a:latin typeface="Candara"/>
                <a:ea typeface="Candara"/>
                <a:cs typeface="Candara"/>
                <a:sym typeface="Candara"/>
              </a:rPr>
              <a:t>1.2.</a:t>
            </a:r>
            <a:r>
              <a:rPr lang="en-US" sz="1136">
                <a:solidFill>
                  <a:schemeClr val="dk1"/>
                </a:solidFill>
                <a:latin typeface="Candara"/>
                <a:ea typeface="Candara"/>
                <a:cs typeface="Candara"/>
                <a:sym typeface="Candara"/>
              </a:rPr>
              <a:t>Número de trámites de evaluación por aprovechamiento forestal de obra y manejo  silvicultural resueltos en las vigencias 2024 - 2027 </a:t>
            </a:r>
            <a:endParaRPr b="0" i="0" sz="1136" u="none" cap="none" strike="noStrike">
              <a:solidFill>
                <a:schemeClr val="dk1"/>
              </a:solidFill>
              <a:latin typeface="Candara"/>
              <a:ea typeface="Candara"/>
              <a:cs typeface="Candara"/>
              <a:sym typeface="Candara"/>
            </a:endParaRPr>
          </a:p>
        </p:txBody>
      </p:sp>
      <p:sp>
        <p:nvSpPr>
          <p:cNvPr id="1345" name="Google Shape;1345;g3d23c2d98e5_3_221"/>
          <p:cNvSpPr txBox="1"/>
          <p:nvPr/>
        </p:nvSpPr>
        <p:spPr>
          <a:xfrm>
            <a:off x="200525" y="6575725"/>
            <a:ext cx="3736800" cy="319200"/>
          </a:xfrm>
          <a:prstGeom prst="rect">
            <a:avLst/>
          </a:prstGeom>
          <a:noFill/>
          <a:ln>
            <a:noFill/>
          </a:ln>
        </p:spPr>
        <p:txBody>
          <a:bodyPr anchorCtr="0" anchor="t" bIns="86600" lIns="86600" spcFirstLastPara="1" rIns="86600" wrap="square" tIns="86600">
            <a:spAutoFit/>
          </a:bodyPr>
          <a:lstStyle/>
          <a:p>
            <a:pPr indent="0" lvl="0" marL="457200" rtl="0" algn="r">
              <a:spcBef>
                <a:spcPts val="0"/>
              </a:spcBef>
              <a:spcAft>
                <a:spcPts val="0"/>
              </a:spcAft>
              <a:buNone/>
            </a:pPr>
            <a:r>
              <a:rPr lang="en-US" sz="936">
                <a:solidFill>
                  <a:schemeClr val="dk1"/>
                </a:solidFill>
                <a:latin typeface="Candara"/>
                <a:ea typeface="Candara"/>
                <a:cs typeface="Candara"/>
                <a:sym typeface="Candara"/>
              </a:rPr>
              <a:t>.*De vigencias anteriores a 2024 y solicitudes  2024 - 2027</a:t>
            </a:r>
            <a:endParaRPr sz="936">
              <a:solidFill>
                <a:schemeClr val="dk1"/>
              </a:solidFill>
              <a:latin typeface="Candara"/>
              <a:ea typeface="Candara"/>
              <a:cs typeface="Candara"/>
              <a:sym typeface="Candara"/>
            </a:endParaRPr>
          </a:p>
        </p:txBody>
      </p:sp>
      <p:sp>
        <p:nvSpPr>
          <p:cNvPr id="1346" name="Google Shape;1346;g3d23c2d98e5_3_221"/>
          <p:cNvSpPr txBox="1"/>
          <p:nvPr/>
        </p:nvSpPr>
        <p:spPr>
          <a:xfrm>
            <a:off x="413369" y="804363"/>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
        <p:nvSpPr>
          <p:cNvPr id="1347" name="Google Shape;1347;g3d23c2d98e5_3_221"/>
          <p:cNvSpPr/>
          <p:nvPr/>
        </p:nvSpPr>
        <p:spPr>
          <a:xfrm>
            <a:off x="432664" y="3623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Autoridad Ambiental</a:t>
            </a:r>
            <a:endParaRPr b="1" sz="700">
              <a:solidFill>
                <a:schemeClr val="dk1"/>
              </a:solidFill>
              <a:latin typeface="Raleway"/>
              <a:ea typeface="Raleway"/>
              <a:cs typeface="Raleway"/>
              <a:sym typeface="Raleway"/>
            </a:endParaRPr>
          </a:p>
        </p:txBody>
      </p:sp>
      <p:cxnSp>
        <p:nvCxnSpPr>
          <p:cNvPr id="1348" name="Google Shape;1348;g3d23c2d98e5_3_221"/>
          <p:cNvCxnSpPr/>
          <p:nvPr/>
        </p:nvCxnSpPr>
        <p:spPr>
          <a:xfrm flipH="1" rot="10800000">
            <a:off x="131950" y="4284018"/>
            <a:ext cx="11816100" cy="59400"/>
          </a:xfrm>
          <a:prstGeom prst="straightConnector1">
            <a:avLst/>
          </a:prstGeom>
          <a:noFill/>
          <a:ln cap="flat" cmpd="sng" w="9525">
            <a:solidFill>
              <a:schemeClr val="dk2"/>
            </a:solidFill>
            <a:prstDash val="lgDash"/>
            <a:round/>
            <a:headEnd len="med" w="med" type="none"/>
            <a:tailEnd len="med" w="med"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2" name="Shape 1352"/>
        <p:cNvGrpSpPr/>
        <p:nvPr/>
      </p:nvGrpSpPr>
      <p:grpSpPr>
        <a:xfrm>
          <a:off x="0" y="0"/>
          <a:ext cx="0" cy="0"/>
          <a:chOff x="0" y="0"/>
          <a:chExt cx="0" cy="0"/>
        </a:xfrm>
      </p:grpSpPr>
      <p:sp>
        <p:nvSpPr>
          <p:cNvPr id="1353" name="Google Shape;1353;g3d23c2d98e5_3_311"/>
          <p:cNvSpPr/>
          <p:nvPr/>
        </p:nvSpPr>
        <p:spPr>
          <a:xfrm>
            <a:off x="199800" y="2416800"/>
            <a:ext cx="11895900" cy="7389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54" name="Google Shape;1354;g3d23c2d98e5_3_311"/>
          <p:cNvSpPr txBox="1"/>
          <p:nvPr/>
        </p:nvSpPr>
        <p:spPr>
          <a:xfrm>
            <a:off x="351431" y="1935911"/>
            <a:ext cx="3298500" cy="360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355" name="Google Shape;1355;g3d23c2d98e5_3_311"/>
          <p:cNvSpPr txBox="1"/>
          <p:nvPr/>
        </p:nvSpPr>
        <p:spPr>
          <a:xfrm>
            <a:off x="3872144" y="190989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356" name="Google Shape;1356;g3d23c2d98e5_3_311"/>
          <p:cNvSpPr txBox="1"/>
          <p:nvPr/>
        </p:nvSpPr>
        <p:spPr>
          <a:xfrm>
            <a:off x="5827088" y="190989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357" name="Google Shape;1357;g3d23c2d98e5_3_311"/>
          <p:cNvSpPr txBox="1"/>
          <p:nvPr/>
        </p:nvSpPr>
        <p:spPr>
          <a:xfrm>
            <a:off x="7701110" y="190989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358" name="Google Shape;1358;g3d23c2d98e5_3_311"/>
          <p:cNvSpPr txBox="1"/>
          <p:nvPr/>
        </p:nvSpPr>
        <p:spPr>
          <a:xfrm>
            <a:off x="8667753" y="190989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359" name="Google Shape;1359;g3d23c2d98e5_3_311"/>
          <p:cNvSpPr txBox="1"/>
          <p:nvPr/>
        </p:nvSpPr>
        <p:spPr>
          <a:xfrm>
            <a:off x="9673116" y="1909897"/>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360" name="Google Shape;1360;g3d23c2d98e5_3_311"/>
          <p:cNvSpPr txBox="1"/>
          <p:nvPr/>
        </p:nvSpPr>
        <p:spPr>
          <a:xfrm>
            <a:off x="3873297" y="261300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270</a:t>
            </a:r>
            <a:endParaRPr b="0" i="0" sz="1400" u="none" cap="none" strike="noStrike">
              <a:solidFill>
                <a:srgbClr val="000000"/>
              </a:solidFill>
              <a:latin typeface="Candara"/>
              <a:ea typeface="Candara"/>
              <a:cs typeface="Candara"/>
              <a:sym typeface="Candara"/>
            </a:endParaRPr>
          </a:p>
        </p:txBody>
      </p:sp>
      <p:sp>
        <p:nvSpPr>
          <p:cNvPr id="1361" name="Google Shape;1361;g3d23c2d98e5_3_311"/>
          <p:cNvSpPr txBox="1"/>
          <p:nvPr/>
        </p:nvSpPr>
        <p:spPr>
          <a:xfrm>
            <a:off x="5827088" y="261300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2</a:t>
            </a:r>
            <a:r>
              <a:rPr lang="en-US" sz="1600">
                <a:solidFill>
                  <a:srgbClr val="3B4E1F"/>
                </a:solidFill>
                <a:latin typeface="Candara"/>
                <a:ea typeface="Candara"/>
                <a:cs typeface="Candara"/>
                <a:sym typeface="Candara"/>
              </a:rPr>
              <a:t>33</a:t>
            </a:r>
            <a:endParaRPr b="0" i="0" sz="1400" u="none" cap="none" strike="noStrike">
              <a:solidFill>
                <a:srgbClr val="000000"/>
              </a:solidFill>
              <a:latin typeface="Candara"/>
              <a:ea typeface="Candara"/>
              <a:cs typeface="Candara"/>
              <a:sym typeface="Candara"/>
            </a:endParaRPr>
          </a:p>
        </p:txBody>
      </p:sp>
      <p:sp>
        <p:nvSpPr>
          <p:cNvPr id="1362" name="Google Shape;1362;g3d23c2d98e5_3_311"/>
          <p:cNvSpPr txBox="1"/>
          <p:nvPr/>
        </p:nvSpPr>
        <p:spPr>
          <a:xfrm>
            <a:off x="7701110" y="261300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210,8</a:t>
            </a:r>
            <a:endParaRPr b="0" i="0" sz="1400" u="none" cap="none" strike="noStrike">
              <a:solidFill>
                <a:srgbClr val="000000"/>
              </a:solidFill>
              <a:latin typeface="Candara"/>
              <a:ea typeface="Candara"/>
              <a:cs typeface="Candara"/>
              <a:sym typeface="Candara"/>
            </a:endParaRPr>
          </a:p>
        </p:txBody>
      </p:sp>
      <p:sp>
        <p:nvSpPr>
          <p:cNvPr id="1363" name="Google Shape;1363;g3d23c2d98e5_3_311"/>
          <p:cNvSpPr txBox="1"/>
          <p:nvPr/>
        </p:nvSpPr>
        <p:spPr>
          <a:xfrm>
            <a:off x="8667753" y="261300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108,1</a:t>
            </a:r>
            <a:endParaRPr b="0" i="0" sz="1400" u="none" cap="none" strike="noStrike">
              <a:solidFill>
                <a:srgbClr val="000000"/>
              </a:solidFill>
              <a:latin typeface="Candara"/>
              <a:ea typeface="Candara"/>
              <a:cs typeface="Candara"/>
              <a:sym typeface="Candara"/>
            </a:endParaRPr>
          </a:p>
        </p:txBody>
      </p:sp>
      <p:sp>
        <p:nvSpPr>
          <p:cNvPr id="1364" name="Google Shape;1364;g3d23c2d98e5_3_311"/>
          <p:cNvSpPr txBox="1"/>
          <p:nvPr/>
        </p:nvSpPr>
        <p:spPr>
          <a:xfrm>
            <a:off x="9673116" y="261300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108,1</a:t>
            </a:r>
            <a:endParaRPr b="0" i="0" sz="1400" u="none" cap="none" strike="noStrike">
              <a:solidFill>
                <a:srgbClr val="000000"/>
              </a:solidFill>
              <a:latin typeface="Candara"/>
              <a:ea typeface="Candara"/>
              <a:cs typeface="Candara"/>
              <a:sym typeface="Candara"/>
            </a:endParaRPr>
          </a:p>
        </p:txBody>
      </p:sp>
      <p:sp>
        <p:nvSpPr>
          <p:cNvPr id="1365" name="Google Shape;1365;g3d23c2d98e5_3_311"/>
          <p:cNvSpPr txBox="1"/>
          <p:nvPr/>
        </p:nvSpPr>
        <p:spPr>
          <a:xfrm>
            <a:off x="146175" y="2450324"/>
            <a:ext cx="3423600" cy="738900"/>
          </a:xfrm>
          <a:prstGeom prst="rect">
            <a:avLst/>
          </a:prstGeom>
          <a:noFill/>
          <a:ln>
            <a:noFill/>
          </a:ln>
        </p:spPr>
        <p:txBody>
          <a:bodyPr anchorCtr="0" anchor="t" bIns="91425" lIns="91425" spcFirstLastPara="1" rIns="91425" wrap="square" tIns="91425">
            <a:spAutoFit/>
          </a:bodyPr>
          <a:lstStyle/>
          <a:p>
            <a:pPr indent="0" lvl="0" marL="457200" marR="0" rtl="0" algn="r">
              <a:lnSpc>
                <a:spcPct val="100000"/>
              </a:lnSpc>
              <a:spcBef>
                <a:spcPts val="0"/>
              </a:spcBef>
              <a:spcAft>
                <a:spcPts val="0"/>
              </a:spcAft>
              <a:buNone/>
            </a:pPr>
            <a:r>
              <a:rPr lang="en-US" sz="1200">
                <a:solidFill>
                  <a:schemeClr val="dk1"/>
                </a:solidFill>
                <a:latin typeface="Candara"/>
                <a:ea typeface="Candara"/>
                <a:cs typeface="Candara"/>
                <a:sym typeface="Candara"/>
              </a:rPr>
              <a:t>1.</a:t>
            </a:r>
            <a:r>
              <a:rPr lang="en-US" sz="1200">
                <a:solidFill>
                  <a:schemeClr val="dk1"/>
                </a:solidFill>
                <a:latin typeface="Candara"/>
                <a:ea typeface="Candara"/>
                <a:cs typeface="Candara"/>
                <a:sym typeface="Candara"/>
              </a:rPr>
              <a:t>Número de toneladas estimadas de carga contaminante vertidas en los ríos de Bogotá</a:t>
            </a:r>
            <a:endParaRPr b="0" i="0" sz="1200" u="none" cap="none" strike="noStrike">
              <a:solidFill>
                <a:schemeClr val="dk1"/>
              </a:solidFill>
              <a:latin typeface="Candara"/>
              <a:ea typeface="Candara"/>
              <a:cs typeface="Candara"/>
              <a:sym typeface="Candara"/>
            </a:endParaRPr>
          </a:p>
        </p:txBody>
      </p:sp>
      <p:sp>
        <p:nvSpPr>
          <p:cNvPr id="1366" name="Google Shape;1366;g3d23c2d98e5_3_311"/>
          <p:cNvSpPr txBox="1"/>
          <p:nvPr/>
        </p:nvSpPr>
        <p:spPr>
          <a:xfrm>
            <a:off x="4877285" y="190989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367" name="Google Shape;1367;g3d23c2d98e5_3_311"/>
          <p:cNvSpPr txBox="1"/>
          <p:nvPr/>
        </p:nvSpPr>
        <p:spPr>
          <a:xfrm>
            <a:off x="4877285" y="261300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270,7</a:t>
            </a:r>
            <a:endParaRPr b="1" i="0" sz="1400" u="none" cap="none" strike="noStrike">
              <a:solidFill>
                <a:srgbClr val="000000"/>
              </a:solidFill>
              <a:latin typeface="Candara"/>
              <a:ea typeface="Candara"/>
              <a:cs typeface="Candara"/>
              <a:sym typeface="Candara"/>
            </a:endParaRPr>
          </a:p>
        </p:txBody>
      </p:sp>
      <p:sp>
        <p:nvSpPr>
          <p:cNvPr id="1368" name="Google Shape;1368;g3d23c2d98e5_3_311"/>
          <p:cNvSpPr txBox="1"/>
          <p:nvPr/>
        </p:nvSpPr>
        <p:spPr>
          <a:xfrm>
            <a:off x="6747863" y="190989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369" name="Google Shape;1369;g3d23c2d98e5_3_311"/>
          <p:cNvSpPr txBox="1"/>
          <p:nvPr/>
        </p:nvSpPr>
        <p:spPr>
          <a:xfrm>
            <a:off x="11032108" y="1909895"/>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370" name="Google Shape;1370;g3d23c2d98e5_3_311"/>
          <p:cNvSpPr txBox="1"/>
          <p:nvPr/>
        </p:nvSpPr>
        <p:spPr>
          <a:xfrm>
            <a:off x="11032108" y="2613009"/>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270*</a:t>
            </a:r>
            <a:endParaRPr b="1" i="0" sz="1400" u="none" cap="none" strike="noStrike">
              <a:solidFill>
                <a:srgbClr val="000000"/>
              </a:solidFill>
              <a:latin typeface="Candara"/>
              <a:ea typeface="Candara"/>
              <a:cs typeface="Candara"/>
              <a:sym typeface="Candara"/>
            </a:endParaRPr>
          </a:p>
        </p:txBody>
      </p:sp>
      <p:sp>
        <p:nvSpPr>
          <p:cNvPr id="1371" name="Google Shape;1371;g3d23c2d98e5_3_311"/>
          <p:cNvSpPr txBox="1"/>
          <p:nvPr/>
        </p:nvSpPr>
        <p:spPr>
          <a:xfrm>
            <a:off x="146175" y="3369735"/>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1.1. </a:t>
            </a:r>
            <a:r>
              <a:rPr lang="en-US" sz="1200">
                <a:solidFill>
                  <a:srgbClr val="3B4E1F"/>
                </a:solidFill>
                <a:latin typeface="Candara"/>
                <a:ea typeface="Candara"/>
                <a:cs typeface="Candara"/>
                <a:sym typeface="Candara"/>
              </a:rPr>
              <a:t>Número de toneladas estimadas de carga contaminante vertidas en el río Torca</a:t>
            </a:r>
            <a:endParaRPr b="0" i="0" sz="1200" u="none" cap="none" strike="noStrike">
              <a:solidFill>
                <a:srgbClr val="3B4E1F"/>
              </a:solidFill>
              <a:latin typeface="Candara"/>
              <a:ea typeface="Candara"/>
              <a:cs typeface="Candara"/>
              <a:sym typeface="Candara"/>
            </a:endParaRPr>
          </a:p>
        </p:txBody>
      </p:sp>
      <p:sp>
        <p:nvSpPr>
          <p:cNvPr id="1372" name="Google Shape;1372;g3d23c2d98e5_3_311"/>
          <p:cNvSpPr txBox="1"/>
          <p:nvPr/>
        </p:nvSpPr>
        <p:spPr>
          <a:xfrm>
            <a:off x="3873297" y="34312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b="1" lang="en-US" sz="1600">
                <a:solidFill>
                  <a:srgbClr val="3B4E1F"/>
                </a:solidFill>
                <a:latin typeface="Candara"/>
                <a:ea typeface="Candara"/>
                <a:cs typeface="Candara"/>
                <a:sym typeface="Candara"/>
              </a:rPr>
              <a:t>2</a:t>
            </a:r>
            <a:endParaRPr b="1" sz="1600">
              <a:solidFill>
                <a:srgbClr val="3B4E1F"/>
              </a:solidFill>
              <a:latin typeface="Candara"/>
              <a:ea typeface="Candara"/>
              <a:cs typeface="Candara"/>
              <a:sym typeface="Candara"/>
            </a:endParaRPr>
          </a:p>
        </p:txBody>
      </p:sp>
      <p:sp>
        <p:nvSpPr>
          <p:cNvPr id="1373" name="Google Shape;1373;g3d23c2d98e5_3_311"/>
          <p:cNvSpPr txBox="1"/>
          <p:nvPr/>
        </p:nvSpPr>
        <p:spPr>
          <a:xfrm>
            <a:off x="4877285" y="343123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2,3</a:t>
            </a:r>
            <a:endParaRPr b="1" i="0" sz="1400" u="none" cap="none" strike="noStrike">
              <a:solidFill>
                <a:srgbClr val="000000"/>
              </a:solidFill>
              <a:latin typeface="Candara"/>
              <a:ea typeface="Candara"/>
              <a:cs typeface="Candara"/>
              <a:sym typeface="Candara"/>
            </a:endParaRPr>
          </a:p>
        </p:txBody>
      </p:sp>
      <p:sp>
        <p:nvSpPr>
          <p:cNvPr id="1374" name="Google Shape;1374;g3d23c2d98e5_3_311"/>
          <p:cNvSpPr txBox="1"/>
          <p:nvPr/>
        </p:nvSpPr>
        <p:spPr>
          <a:xfrm>
            <a:off x="5827088" y="34312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a:t>
            </a:r>
            <a:endParaRPr b="0" i="0" sz="1400" u="none" cap="none" strike="noStrike">
              <a:solidFill>
                <a:srgbClr val="FF0000"/>
              </a:solidFill>
              <a:latin typeface="Candara"/>
              <a:ea typeface="Candara"/>
              <a:cs typeface="Candara"/>
              <a:sym typeface="Candara"/>
            </a:endParaRPr>
          </a:p>
        </p:txBody>
      </p:sp>
      <p:sp>
        <p:nvSpPr>
          <p:cNvPr id="1375" name="Google Shape;1375;g3d23c2d98e5_3_311"/>
          <p:cNvSpPr txBox="1"/>
          <p:nvPr/>
        </p:nvSpPr>
        <p:spPr>
          <a:xfrm>
            <a:off x="6747863" y="3446685"/>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FF0000"/>
                </a:solidFill>
                <a:latin typeface="Candara"/>
                <a:ea typeface="Candara"/>
                <a:cs typeface="Candara"/>
                <a:sym typeface="Candara"/>
              </a:rPr>
              <a:t>2,7</a:t>
            </a:r>
            <a:endParaRPr b="1" i="0" sz="1400" u="none" cap="none" strike="noStrike">
              <a:solidFill>
                <a:srgbClr val="FF0000"/>
              </a:solidFill>
              <a:latin typeface="Candara"/>
              <a:ea typeface="Candara"/>
              <a:cs typeface="Candara"/>
              <a:sym typeface="Candara"/>
            </a:endParaRPr>
          </a:p>
        </p:txBody>
      </p:sp>
      <p:sp>
        <p:nvSpPr>
          <p:cNvPr id="1376" name="Google Shape;1376;g3d23c2d98e5_3_311"/>
          <p:cNvSpPr txBox="1"/>
          <p:nvPr/>
        </p:nvSpPr>
        <p:spPr>
          <a:xfrm>
            <a:off x="8667753" y="34312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2,7</a:t>
            </a:r>
            <a:endParaRPr b="0" i="0" sz="1400" u="none" cap="none" strike="noStrike">
              <a:solidFill>
                <a:srgbClr val="FF0000"/>
              </a:solidFill>
              <a:latin typeface="Candara"/>
              <a:ea typeface="Candara"/>
              <a:cs typeface="Candara"/>
              <a:sym typeface="Candara"/>
            </a:endParaRPr>
          </a:p>
        </p:txBody>
      </p:sp>
      <p:sp>
        <p:nvSpPr>
          <p:cNvPr id="1377" name="Google Shape;1377;g3d23c2d98e5_3_311"/>
          <p:cNvSpPr txBox="1"/>
          <p:nvPr/>
        </p:nvSpPr>
        <p:spPr>
          <a:xfrm>
            <a:off x="9673116" y="3431235"/>
            <a:ext cx="12930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FF0000"/>
                </a:solidFill>
                <a:latin typeface="Candara"/>
                <a:ea typeface="Candara"/>
                <a:cs typeface="Candara"/>
                <a:sym typeface="Candara"/>
              </a:rPr>
              <a:t>7,4</a:t>
            </a:r>
            <a:endParaRPr b="0" i="0" sz="1400" u="none" cap="none" strike="noStrike">
              <a:solidFill>
                <a:srgbClr val="FF0000"/>
              </a:solidFill>
              <a:latin typeface="Candara"/>
              <a:ea typeface="Candara"/>
              <a:cs typeface="Candara"/>
              <a:sym typeface="Candara"/>
            </a:endParaRPr>
          </a:p>
        </p:txBody>
      </p:sp>
      <p:sp>
        <p:nvSpPr>
          <p:cNvPr id="1378" name="Google Shape;1378;g3d23c2d98e5_3_311"/>
          <p:cNvSpPr txBox="1"/>
          <p:nvPr/>
        </p:nvSpPr>
        <p:spPr>
          <a:xfrm>
            <a:off x="6747863" y="2614047"/>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274,5</a:t>
            </a:r>
            <a:endParaRPr b="1" i="0" sz="1400" u="none" cap="none" strike="noStrike">
              <a:solidFill>
                <a:srgbClr val="000000"/>
              </a:solidFill>
              <a:latin typeface="Candara"/>
              <a:ea typeface="Candara"/>
              <a:cs typeface="Candara"/>
              <a:sym typeface="Candara"/>
            </a:endParaRPr>
          </a:p>
        </p:txBody>
      </p:sp>
      <p:sp>
        <p:nvSpPr>
          <p:cNvPr id="1379" name="Google Shape;1379;g3d23c2d98e5_3_311"/>
          <p:cNvSpPr txBox="1"/>
          <p:nvPr/>
        </p:nvSpPr>
        <p:spPr>
          <a:xfrm>
            <a:off x="7701110" y="34312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2,7</a:t>
            </a:r>
            <a:endParaRPr b="0" i="0" sz="1400" u="none" cap="none" strike="noStrike">
              <a:solidFill>
                <a:srgbClr val="FF0000"/>
              </a:solidFill>
              <a:latin typeface="Candara"/>
              <a:ea typeface="Candara"/>
              <a:cs typeface="Candara"/>
              <a:sym typeface="Candara"/>
            </a:endParaRPr>
          </a:p>
        </p:txBody>
      </p:sp>
      <p:sp>
        <p:nvSpPr>
          <p:cNvPr id="1380" name="Google Shape;1380;g3d23c2d98e5_3_311"/>
          <p:cNvSpPr txBox="1"/>
          <p:nvPr/>
        </p:nvSpPr>
        <p:spPr>
          <a:xfrm>
            <a:off x="291151" y="6037100"/>
            <a:ext cx="116097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3B4E1F"/>
              </a:solidFill>
              <a:latin typeface="Candara"/>
              <a:ea typeface="Candara"/>
              <a:cs typeface="Candara"/>
              <a:sym typeface="Candara"/>
            </a:endParaRPr>
          </a:p>
        </p:txBody>
      </p:sp>
      <p:sp>
        <p:nvSpPr>
          <p:cNvPr id="1381" name="Google Shape;1381;g3d23c2d98e5_3_311"/>
          <p:cNvSpPr/>
          <p:nvPr/>
        </p:nvSpPr>
        <p:spPr>
          <a:xfrm>
            <a:off x="253500" y="6081350"/>
            <a:ext cx="11685000" cy="360000"/>
          </a:xfrm>
          <a:prstGeom prst="round2DiagRect">
            <a:avLst>
              <a:gd fmla="val 36695" name="adj1"/>
              <a:gd fmla="val 0" name="adj2"/>
            </a:avLst>
          </a:prstGeom>
          <a:solidFill>
            <a:srgbClr val="FFE599"/>
          </a:solidFill>
          <a:ln>
            <a:noFill/>
          </a:ln>
          <a:effectLst>
            <a:outerShdw blurRad="228600" rotWithShape="0" algn="bl" dir="5400000" dist="19050">
              <a:srgbClr val="000000">
                <a:alpha val="27840"/>
              </a:srgbClr>
            </a:outerShdw>
          </a:effectLst>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US" sz="1200">
                <a:solidFill>
                  <a:srgbClr val="3B4E1F"/>
                </a:solidFill>
                <a:latin typeface="Candara"/>
                <a:ea typeface="Candara"/>
                <a:cs typeface="Candara"/>
                <a:sym typeface="Candara"/>
              </a:rPr>
              <a:t>*El reporte anual se actualiza en el mes de abril, los tres primeros meses se mantiene el resultado de la vigencia anterior.</a:t>
            </a:r>
            <a:endParaRPr b="1" sz="1300">
              <a:solidFill>
                <a:srgbClr val="783F04"/>
              </a:solidFill>
              <a:latin typeface="Candara"/>
              <a:ea typeface="Candara"/>
              <a:cs typeface="Candara"/>
              <a:sym typeface="Candara"/>
            </a:endParaRPr>
          </a:p>
        </p:txBody>
      </p:sp>
      <p:sp>
        <p:nvSpPr>
          <p:cNvPr id="1382" name="Google Shape;1382;g3d23c2d98e5_3_311"/>
          <p:cNvSpPr txBox="1"/>
          <p:nvPr/>
        </p:nvSpPr>
        <p:spPr>
          <a:xfrm>
            <a:off x="9170900" y="215137"/>
            <a:ext cx="4335000" cy="554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2000"/>
              <a:buFont typeface="Arial"/>
              <a:buNone/>
            </a:pPr>
            <a:r>
              <a:t/>
            </a:r>
            <a:endParaRPr b="1" sz="2000">
              <a:solidFill>
                <a:schemeClr val="dk1"/>
              </a:solidFill>
              <a:latin typeface="Raleway"/>
              <a:ea typeface="Raleway"/>
              <a:cs typeface="Raleway"/>
              <a:sym typeface="Raleway"/>
            </a:endParaRPr>
          </a:p>
        </p:txBody>
      </p:sp>
      <p:sp>
        <p:nvSpPr>
          <p:cNvPr id="1383" name="Google Shape;1383;g3d23c2d98e5_3_311"/>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Subdirección de Recurso Hídrico</a:t>
            </a:r>
            <a:endParaRPr b="0" i="0" sz="1200" u="none" cap="none" strike="noStrike">
              <a:solidFill>
                <a:srgbClr val="FFFFFF"/>
              </a:solidFill>
              <a:latin typeface="Arial"/>
              <a:ea typeface="Arial"/>
              <a:cs typeface="Arial"/>
              <a:sym typeface="Arial"/>
            </a:endParaRPr>
          </a:p>
        </p:txBody>
      </p:sp>
      <p:sp>
        <p:nvSpPr>
          <p:cNvPr id="1384" name="Google Shape;1384;g3d23c2d98e5_3_311"/>
          <p:cNvSpPr txBox="1"/>
          <p:nvPr/>
        </p:nvSpPr>
        <p:spPr>
          <a:xfrm>
            <a:off x="408244" y="1245425"/>
            <a:ext cx="115788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Controlar la reducción del 60 % de la carga contaminante vertida a los ríos Torca, Salitre,  Fucha y Tunjuelo </a:t>
            </a:r>
            <a:endParaRPr b="1" i="0" sz="1800" u="none" cap="none" strike="noStrike">
              <a:solidFill>
                <a:srgbClr val="000000"/>
              </a:solidFill>
            </a:endParaRPr>
          </a:p>
        </p:txBody>
      </p:sp>
      <p:grpSp>
        <p:nvGrpSpPr>
          <p:cNvPr id="1385" name="Google Shape;1385;g3d23c2d98e5_3_311"/>
          <p:cNvGrpSpPr/>
          <p:nvPr/>
        </p:nvGrpSpPr>
        <p:grpSpPr>
          <a:xfrm>
            <a:off x="8392029" y="215126"/>
            <a:ext cx="486076" cy="497257"/>
            <a:chOff x="10747192" y="578957"/>
            <a:chExt cx="682500" cy="698100"/>
          </a:xfrm>
        </p:grpSpPr>
        <p:sp>
          <p:nvSpPr>
            <p:cNvPr id="1386" name="Google Shape;1386;g3d23c2d98e5_3_311"/>
            <p:cNvSpPr/>
            <p:nvPr/>
          </p:nvSpPr>
          <p:spPr>
            <a:xfrm>
              <a:off x="10747192" y="578957"/>
              <a:ext cx="682500" cy="698100"/>
            </a:xfrm>
            <a:prstGeom prst="ellipse">
              <a:avLst/>
            </a:prstGeom>
            <a:solidFill>
              <a:srgbClr val="4696E6"/>
            </a:solidFill>
            <a:ln cap="flat" cmpd="sng" w="38800">
              <a:solidFill>
                <a:srgbClr val="FFFFFF"/>
              </a:solidFill>
              <a:prstDash val="solid"/>
              <a:round/>
              <a:headEnd len="sm" w="sm" type="none"/>
              <a:tailEnd len="sm" w="sm" type="none"/>
            </a:ln>
          </p:spPr>
          <p:txBody>
            <a:bodyPr anchorCtr="0" anchor="ctr" bIns="69825" lIns="69825" spcFirstLastPara="1" rIns="69825" wrap="square" tIns="69825">
              <a:noAutofit/>
            </a:bodyPr>
            <a:lstStyle/>
            <a:p>
              <a:pPr indent="0" lvl="0" marL="0" marR="0" rtl="0" algn="ctr">
                <a:lnSpc>
                  <a:spcPct val="100000"/>
                </a:lnSpc>
                <a:spcBef>
                  <a:spcPts val="0"/>
                </a:spcBef>
                <a:spcAft>
                  <a:spcPts val="0"/>
                </a:spcAft>
                <a:buClr>
                  <a:srgbClr val="000000"/>
                </a:buClr>
                <a:buSzPts val="1146"/>
                <a:buFont typeface="Arial"/>
                <a:buNone/>
              </a:pPr>
              <a:r>
                <a:t/>
              </a:r>
              <a:endParaRPr b="0" i="0" sz="1145" u="none" cap="none" strike="noStrike">
                <a:solidFill>
                  <a:srgbClr val="000000"/>
                </a:solidFill>
                <a:latin typeface="Montserrat Medium"/>
                <a:ea typeface="Montserrat Medium"/>
                <a:cs typeface="Montserrat Medium"/>
                <a:sym typeface="Montserrat Medium"/>
              </a:endParaRPr>
            </a:p>
          </p:txBody>
        </p:sp>
        <p:pic>
          <p:nvPicPr>
            <p:cNvPr id="1387" name="Google Shape;1387;g3d23c2d98e5_3_311"/>
            <p:cNvPicPr preferRelativeResize="0"/>
            <p:nvPr/>
          </p:nvPicPr>
          <p:blipFill rotWithShape="1">
            <a:blip r:embed="rId3">
              <a:alphaModFix/>
            </a:blip>
            <a:srcRect b="0" l="0" r="0" t="0"/>
            <a:stretch/>
          </p:blipFill>
          <p:spPr>
            <a:xfrm>
              <a:off x="10781089" y="591844"/>
              <a:ext cx="614700" cy="614700"/>
            </a:xfrm>
            <a:prstGeom prst="rect">
              <a:avLst/>
            </a:prstGeom>
            <a:noFill/>
            <a:ln>
              <a:noFill/>
            </a:ln>
          </p:spPr>
        </p:pic>
      </p:grpSp>
      <p:sp>
        <p:nvSpPr>
          <p:cNvPr id="1388" name="Google Shape;1388;g3d23c2d98e5_3_311"/>
          <p:cNvSpPr txBox="1"/>
          <p:nvPr/>
        </p:nvSpPr>
        <p:spPr>
          <a:xfrm>
            <a:off x="5571800" y="209800"/>
            <a:ext cx="2102400" cy="507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b="0" i="0" sz="800" u="none" cap="none" strike="noStrike">
              <a:solidFill>
                <a:schemeClr val="lt1"/>
              </a:solidFill>
              <a:latin typeface="Arial"/>
              <a:ea typeface="Arial"/>
              <a:cs typeface="Arial"/>
              <a:sym typeface="Arial"/>
            </a:endParaRPr>
          </a:p>
        </p:txBody>
      </p:sp>
      <p:sp>
        <p:nvSpPr>
          <p:cNvPr id="1389" name="Google Shape;1389;g3d23c2d98e5_3_311"/>
          <p:cNvSpPr/>
          <p:nvPr/>
        </p:nvSpPr>
        <p:spPr>
          <a:xfrm>
            <a:off x="432664" y="2861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Agua</a:t>
            </a:r>
            <a:endParaRPr b="1" sz="700">
              <a:solidFill>
                <a:schemeClr val="dk1"/>
              </a:solidFill>
              <a:latin typeface="Raleway"/>
              <a:ea typeface="Raleway"/>
              <a:cs typeface="Raleway"/>
              <a:sym typeface="Raleway"/>
            </a:endParaRPr>
          </a:p>
        </p:txBody>
      </p:sp>
      <p:sp>
        <p:nvSpPr>
          <p:cNvPr id="1390" name="Google Shape;1390;g3d23c2d98e5_3_311"/>
          <p:cNvSpPr txBox="1"/>
          <p:nvPr/>
        </p:nvSpPr>
        <p:spPr>
          <a:xfrm>
            <a:off x="146175" y="3979335"/>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1.2. </a:t>
            </a:r>
            <a:r>
              <a:rPr lang="en-US" sz="1200">
                <a:solidFill>
                  <a:srgbClr val="3B4E1F"/>
                </a:solidFill>
                <a:latin typeface="Candara"/>
                <a:ea typeface="Candara"/>
                <a:cs typeface="Candara"/>
                <a:sym typeface="Candara"/>
              </a:rPr>
              <a:t>Número de toneladas estimadas de carga contaminante vertidas en el río Salitre</a:t>
            </a:r>
            <a:endParaRPr b="0" i="0" sz="1200" u="none" cap="none" strike="noStrike">
              <a:solidFill>
                <a:srgbClr val="3B4E1F"/>
              </a:solidFill>
              <a:latin typeface="Candara"/>
              <a:ea typeface="Candara"/>
              <a:cs typeface="Candara"/>
              <a:sym typeface="Candara"/>
            </a:endParaRPr>
          </a:p>
        </p:txBody>
      </p:sp>
      <p:sp>
        <p:nvSpPr>
          <p:cNvPr id="1391" name="Google Shape;1391;g3d23c2d98e5_3_311"/>
          <p:cNvSpPr txBox="1"/>
          <p:nvPr/>
        </p:nvSpPr>
        <p:spPr>
          <a:xfrm>
            <a:off x="146175" y="4665135"/>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1.3. </a:t>
            </a:r>
            <a:r>
              <a:rPr lang="en-US" sz="1200">
                <a:solidFill>
                  <a:srgbClr val="3B4E1F"/>
                </a:solidFill>
                <a:latin typeface="Candara"/>
                <a:ea typeface="Candara"/>
                <a:cs typeface="Candara"/>
                <a:sym typeface="Candara"/>
              </a:rPr>
              <a:t>Número de toneladas estimadas de carga contaminante vertidas en el río Fucha</a:t>
            </a:r>
            <a:endParaRPr b="0" i="0" sz="1200" u="none" cap="none" strike="noStrike">
              <a:solidFill>
                <a:srgbClr val="3B4E1F"/>
              </a:solidFill>
              <a:latin typeface="Candara"/>
              <a:ea typeface="Candara"/>
              <a:cs typeface="Candara"/>
              <a:sym typeface="Candara"/>
            </a:endParaRPr>
          </a:p>
        </p:txBody>
      </p:sp>
      <p:sp>
        <p:nvSpPr>
          <p:cNvPr id="1392" name="Google Shape;1392;g3d23c2d98e5_3_311"/>
          <p:cNvSpPr txBox="1"/>
          <p:nvPr/>
        </p:nvSpPr>
        <p:spPr>
          <a:xfrm>
            <a:off x="146175" y="5274735"/>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1.4. </a:t>
            </a:r>
            <a:r>
              <a:rPr lang="en-US" sz="1200">
                <a:solidFill>
                  <a:srgbClr val="3B4E1F"/>
                </a:solidFill>
                <a:latin typeface="Candara"/>
                <a:ea typeface="Candara"/>
                <a:cs typeface="Candara"/>
                <a:sym typeface="Candara"/>
              </a:rPr>
              <a:t>Número de toneladas estimadas de carga contaminante vertidas en el río Tunjuelo</a:t>
            </a:r>
            <a:endParaRPr b="0" i="0" sz="1200" u="none" cap="none" strike="noStrike">
              <a:solidFill>
                <a:srgbClr val="3B4E1F"/>
              </a:solidFill>
              <a:latin typeface="Candara"/>
              <a:ea typeface="Candara"/>
              <a:cs typeface="Candara"/>
              <a:sym typeface="Candara"/>
            </a:endParaRPr>
          </a:p>
        </p:txBody>
      </p:sp>
      <p:sp>
        <p:nvSpPr>
          <p:cNvPr id="1393" name="Google Shape;1393;g3d23c2d98e5_3_311"/>
          <p:cNvSpPr txBox="1"/>
          <p:nvPr/>
        </p:nvSpPr>
        <p:spPr>
          <a:xfrm>
            <a:off x="3873297" y="40408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28</a:t>
            </a:r>
            <a:endParaRPr b="0" i="0" sz="1400" u="none" cap="none" strike="noStrike">
              <a:solidFill>
                <a:srgbClr val="000000"/>
              </a:solidFill>
              <a:latin typeface="Candara"/>
              <a:ea typeface="Candara"/>
              <a:cs typeface="Candara"/>
              <a:sym typeface="Candara"/>
            </a:endParaRPr>
          </a:p>
        </p:txBody>
      </p:sp>
      <p:sp>
        <p:nvSpPr>
          <p:cNvPr id="1394" name="Google Shape;1394;g3d23c2d98e5_3_311"/>
          <p:cNvSpPr txBox="1"/>
          <p:nvPr/>
        </p:nvSpPr>
        <p:spPr>
          <a:xfrm>
            <a:off x="4877285" y="404083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28,1</a:t>
            </a:r>
            <a:endParaRPr b="1" i="0" sz="1400" u="none" cap="none" strike="noStrike">
              <a:solidFill>
                <a:srgbClr val="000000"/>
              </a:solidFill>
              <a:latin typeface="Candara"/>
              <a:ea typeface="Candara"/>
              <a:cs typeface="Candara"/>
              <a:sym typeface="Candara"/>
            </a:endParaRPr>
          </a:p>
        </p:txBody>
      </p:sp>
      <p:sp>
        <p:nvSpPr>
          <p:cNvPr id="1395" name="Google Shape;1395;g3d23c2d98e5_3_311"/>
          <p:cNvSpPr txBox="1"/>
          <p:nvPr/>
        </p:nvSpPr>
        <p:spPr>
          <a:xfrm>
            <a:off x="5827088" y="40408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a:t>
            </a:r>
            <a:endParaRPr b="0" i="0" sz="1400" u="none" cap="none" strike="noStrike">
              <a:solidFill>
                <a:srgbClr val="FF0000"/>
              </a:solidFill>
              <a:latin typeface="Candara"/>
              <a:ea typeface="Candara"/>
              <a:cs typeface="Candara"/>
              <a:sym typeface="Candara"/>
            </a:endParaRPr>
          </a:p>
        </p:txBody>
      </p:sp>
      <p:sp>
        <p:nvSpPr>
          <p:cNvPr id="1396" name="Google Shape;1396;g3d23c2d98e5_3_311"/>
          <p:cNvSpPr txBox="1"/>
          <p:nvPr/>
        </p:nvSpPr>
        <p:spPr>
          <a:xfrm>
            <a:off x="6747863" y="4056285"/>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FF0000"/>
                </a:solidFill>
                <a:latin typeface="Candara"/>
                <a:ea typeface="Candara"/>
                <a:cs typeface="Candara"/>
                <a:sym typeface="Candara"/>
              </a:rPr>
              <a:t>27,9</a:t>
            </a:r>
            <a:endParaRPr b="1" i="0" sz="1400" u="none" cap="none" strike="noStrike">
              <a:solidFill>
                <a:srgbClr val="FF0000"/>
              </a:solidFill>
              <a:latin typeface="Candara"/>
              <a:ea typeface="Candara"/>
              <a:cs typeface="Candara"/>
              <a:sym typeface="Candara"/>
            </a:endParaRPr>
          </a:p>
        </p:txBody>
      </p:sp>
      <p:sp>
        <p:nvSpPr>
          <p:cNvPr id="1397" name="Google Shape;1397;g3d23c2d98e5_3_311"/>
          <p:cNvSpPr txBox="1"/>
          <p:nvPr/>
        </p:nvSpPr>
        <p:spPr>
          <a:xfrm>
            <a:off x="8667753" y="40408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24</a:t>
            </a:r>
            <a:endParaRPr b="0" i="0" sz="1400" u="none" cap="none" strike="noStrike">
              <a:solidFill>
                <a:srgbClr val="FF0000"/>
              </a:solidFill>
              <a:latin typeface="Candara"/>
              <a:ea typeface="Candara"/>
              <a:cs typeface="Candara"/>
              <a:sym typeface="Candara"/>
            </a:endParaRPr>
          </a:p>
        </p:txBody>
      </p:sp>
      <p:sp>
        <p:nvSpPr>
          <p:cNvPr id="1398" name="Google Shape;1398;g3d23c2d98e5_3_311"/>
          <p:cNvSpPr txBox="1"/>
          <p:nvPr/>
        </p:nvSpPr>
        <p:spPr>
          <a:xfrm>
            <a:off x="9673116" y="4040835"/>
            <a:ext cx="12930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FF0000"/>
                </a:solidFill>
                <a:latin typeface="Candara"/>
                <a:ea typeface="Candara"/>
                <a:cs typeface="Candara"/>
                <a:sym typeface="Candara"/>
              </a:rPr>
              <a:t>74,8</a:t>
            </a:r>
            <a:endParaRPr b="0" i="0" sz="1400" u="none" cap="none" strike="noStrike">
              <a:solidFill>
                <a:srgbClr val="FF0000"/>
              </a:solidFill>
              <a:latin typeface="Candara"/>
              <a:ea typeface="Candara"/>
              <a:cs typeface="Candara"/>
              <a:sym typeface="Candara"/>
            </a:endParaRPr>
          </a:p>
        </p:txBody>
      </p:sp>
      <p:sp>
        <p:nvSpPr>
          <p:cNvPr id="1399" name="Google Shape;1399;g3d23c2d98e5_3_311"/>
          <p:cNvSpPr txBox="1"/>
          <p:nvPr/>
        </p:nvSpPr>
        <p:spPr>
          <a:xfrm>
            <a:off x="7701110" y="40408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22,8</a:t>
            </a:r>
            <a:endParaRPr b="0" i="0" sz="1400" u="none" cap="none" strike="noStrike">
              <a:solidFill>
                <a:srgbClr val="FF0000"/>
              </a:solidFill>
              <a:latin typeface="Candara"/>
              <a:ea typeface="Candara"/>
              <a:cs typeface="Candara"/>
              <a:sym typeface="Candara"/>
            </a:endParaRPr>
          </a:p>
        </p:txBody>
      </p:sp>
      <p:sp>
        <p:nvSpPr>
          <p:cNvPr id="1400" name="Google Shape;1400;g3d23c2d98e5_3_311"/>
          <p:cNvSpPr txBox="1"/>
          <p:nvPr/>
        </p:nvSpPr>
        <p:spPr>
          <a:xfrm>
            <a:off x="3873297" y="47266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111</a:t>
            </a:r>
            <a:endParaRPr b="0" i="0" sz="1400" u="none" cap="none" strike="noStrike">
              <a:solidFill>
                <a:srgbClr val="000000"/>
              </a:solidFill>
              <a:latin typeface="Candara"/>
              <a:ea typeface="Candara"/>
              <a:cs typeface="Candara"/>
              <a:sym typeface="Candara"/>
            </a:endParaRPr>
          </a:p>
        </p:txBody>
      </p:sp>
      <p:sp>
        <p:nvSpPr>
          <p:cNvPr id="1401" name="Google Shape;1401;g3d23c2d98e5_3_311"/>
          <p:cNvSpPr txBox="1"/>
          <p:nvPr/>
        </p:nvSpPr>
        <p:spPr>
          <a:xfrm>
            <a:off x="4877285" y="472663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111,5</a:t>
            </a:r>
            <a:endParaRPr b="1" i="0" sz="1400" u="none" cap="none" strike="noStrike">
              <a:solidFill>
                <a:srgbClr val="000000"/>
              </a:solidFill>
              <a:latin typeface="Candara"/>
              <a:ea typeface="Candara"/>
              <a:cs typeface="Candara"/>
              <a:sym typeface="Candara"/>
            </a:endParaRPr>
          </a:p>
        </p:txBody>
      </p:sp>
      <p:sp>
        <p:nvSpPr>
          <p:cNvPr id="1402" name="Google Shape;1402;g3d23c2d98e5_3_311"/>
          <p:cNvSpPr txBox="1"/>
          <p:nvPr/>
        </p:nvSpPr>
        <p:spPr>
          <a:xfrm>
            <a:off x="5827088" y="47266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a:t>
            </a:r>
            <a:endParaRPr b="0" i="0" sz="1400" u="none" cap="none" strike="noStrike">
              <a:solidFill>
                <a:srgbClr val="FF0000"/>
              </a:solidFill>
              <a:latin typeface="Candara"/>
              <a:ea typeface="Candara"/>
              <a:cs typeface="Candara"/>
              <a:sym typeface="Candara"/>
            </a:endParaRPr>
          </a:p>
        </p:txBody>
      </p:sp>
      <p:sp>
        <p:nvSpPr>
          <p:cNvPr id="1403" name="Google Shape;1403;g3d23c2d98e5_3_311"/>
          <p:cNvSpPr txBox="1"/>
          <p:nvPr/>
        </p:nvSpPr>
        <p:spPr>
          <a:xfrm>
            <a:off x="6747863" y="4742085"/>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FF0000"/>
                </a:solidFill>
                <a:latin typeface="Candara"/>
                <a:ea typeface="Candara"/>
                <a:cs typeface="Candara"/>
                <a:sym typeface="Candara"/>
              </a:rPr>
              <a:t>113,6</a:t>
            </a:r>
            <a:endParaRPr b="1" i="0" sz="1400" u="none" cap="none" strike="noStrike">
              <a:solidFill>
                <a:srgbClr val="FF0000"/>
              </a:solidFill>
              <a:latin typeface="Candara"/>
              <a:ea typeface="Candara"/>
              <a:cs typeface="Candara"/>
              <a:sym typeface="Candara"/>
            </a:endParaRPr>
          </a:p>
        </p:txBody>
      </p:sp>
      <p:sp>
        <p:nvSpPr>
          <p:cNvPr id="1404" name="Google Shape;1404;g3d23c2d98e5_3_311"/>
          <p:cNvSpPr txBox="1"/>
          <p:nvPr/>
        </p:nvSpPr>
        <p:spPr>
          <a:xfrm>
            <a:off x="8667753" y="47266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43,4</a:t>
            </a:r>
            <a:endParaRPr b="0" i="0" sz="1400" u="none" cap="none" strike="noStrike">
              <a:solidFill>
                <a:srgbClr val="FF0000"/>
              </a:solidFill>
              <a:latin typeface="Candara"/>
              <a:ea typeface="Candara"/>
              <a:cs typeface="Candara"/>
              <a:sym typeface="Candara"/>
            </a:endParaRPr>
          </a:p>
        </p:txBody>
      </p:sp>
      <p:sp>
        <p:nvSpPr>
          <p:cNvPr id="1405" name="Google Shape;1405;g3d23c2d98e5_3_311"/>
          <p:cNvSpPr txBox="1"/>
          <p:nvPr/>
        </p:nvSpPr>
        <p:spPr>
          <a:xfrm>
            <a:off x="9673116" y="4726635"/>
            <a:ext cx="12930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FF0000"/>
                </a:solidFill>
                <a:latin typeface="Candara"/>
                <a:ea typeface="Candara"/>
                <a:cs typeface="Candara"/>
                <a:sym typeface="Candara"/>
              </a:rPr>
              <a:t>239,7</a:t>
            </a:r>
            <a:endParaRPr b="0" i="0" sz="1400" u="none" cap="none" strike="noStrike">
              <a:solidFill>
                <a:srgbClr val="FF0000"/>
              </a:solidFill>
              <a:latin typeface="Candara"/>
              <a:ea typeface="Candara"/>
              <a:cs typeface="Candara"/>
              <a:sym typeface="Candara"/>
            </a:endParaRPr>
          </a:p>
        </p:txBody>
      </p:sp>
      <p:sp>
        <p:nvSpPr>
          <p:cNvPr id="1406" name="Google Shape;1406;g3d23c2d98e5_3_311"/>
          <p:cNvSpPr txBox="1"/>
          <p:nvPr/>
        </p:nvSpPr>
        <p:spPr>
          <a:xfrm>
            <a:off x="7701110" y="47266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85</a:t>
            </a:r>
            <a:r>
              <a:rPr lang="en-US" sz="1600">
                <a:solidFill>
                  <a:srgbClr val="FF0000"/>
                </a:solidFill>
                <a:latin typeface="Candara"/>
                <a:ea typeface="Candara"/>
                <a:cs typeface="Candara"/>
                <a:sym typeface="Candara"/>
              </a:rPr>
              <a:t>,3</a:t>
            </a:r>
            <a:endParaRPr b="0" i="0" sz="1400" u="none" cap="none" strike="noStrike">
              <a:solidFill>
                <a:srgbClr val="FF0000"/>
              </a:solidFill>
              <a:latin typeface="Candara"/>
              <a:ea typeface="Candara"/>
              <a:cs typeface="Candara"/>
              <a:sym typeface="Candara"/>
            </a:endParaRPr>
          </a:p>
        </p:txBody>
      </p:sp>
      <p:sp>
        <p:nvSpPr>
          <p:cNvPr id="1407" name="Google Shape;1407;g3d23c2d98e5_3_311"/>
          <p:cNvSpPr txBox="1"/>
          <p:nvPr/>
        </p:nvSpPr>
        <p:spPr>
          <a:xfrm>
            <a:off x="3873297" y="53362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129</a:t>
            </a:r>
            <a:endParaRPr b="0" i="0" sz="1400" u="none" cap="none" strike="noStrike">
              <a:solidFill>
                <a:srgbClr val="000000"/>
              </a:solidFill>
              <a:latin typeface="Candara"/>
              <a:ea typeface="Candara"/>
              <a:cs typeface="Candara"/>
              <a:sym typeface="Candara"/>
            </a:endParaRPr>
          </a:p>
        </p:txBody>
      </p:sp>
      <p:sp>
        <p:nvSpPr>
          <p:cNvPr id="1408" name="Google Shape;1408;g3d23c2d98e5_3_311"/>
          <p:cNvSpPr txBox="1"/>
          <p:nvPr/>
        </p:nvSpPr>
        <p:spPr>
          <a:xfrm>
            <a:off x="4877285" y="533623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128,7</a:t>
            </a:r>
            <a:endParaRPr b="1" i="0" sz="1400" u="none" cap="none" strike="noStrike">
              <a:solidFill>
                <a:srgbClr val="000000"/>
              </a:solidFill>
              <a:latin typeface="Candara"/>
              <a:ea typeface="Candara"/>
              <a:cs typeface="Candara"/>
              <a:sym typeface="Candara"/>
            </a:endParaRPr>
          </a:p>
        </p:txBody>
      </p:sp>
      <p:sp>
        <p:nvSpPr>
          <p:cNvPr id="1409" name="Google Shape;1409;g3d23c2d98e5_3_311"/>
          <p:cNvSpPr txBox="1"/>
          <p:nvPr/>
        </p:nvSpPr>
        <p:spPr>
          <a:xfrm>
            <a:off x="5827088" y="53362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a:t>
            </a:r>
            <a:endParaRPr b="0" i="0" sz="1400" u="none" cap="none" strike="noStrike">
              <a:solidFill>
                <a:srgbClr val="FF0000"/>
              </a:solidFill>
              <a:latin typeface="Candara"/>
              <a:ea typeface="Candara"/>
              <a:cs typeface="Candara"/>
              <a:sym typeface="Candara"/>
            </a:endParaRPr>
          </a:p>
        </p:txBody>
      </p:sp>
      <p:sp>
        <p:nvSpPr>
          <p:cNvPr id="1410" name="Google Shape;1410;g3d23c2d98e5_3_311"/>
          <p:cNvSpPr txBox="1"/>
          <p:nvPr/>
        </p:nvSpPr>
        <p:spPr>
          <a:xfrm>
            <a:off x="6747863" y="5351685"/>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FF0000"/>
                </a:solidFill>
                <a:latin typeface="Candara"/>
                <a:ea typeface="Candara"/>
                <a:cs typeface="Candara"/>
                <a:sym typeface="Candara"/>
              </a:rPr>
              <a:t>130,3</a:t>
            </a:r>
            <a:endParaRPr b="1" i="0" sz="1400" u="none" cap="none" strike="noStrike">
              <a:solidFill>
                <a:srgbClr val="FF0000"/>
              </a:solidFill>
              <a:latin typeface="Candara"/>
              <a:ea typeface="Candara"/>
              <a:cs typeface="Candara"/>
              <a:sym typeface="Candara"/>
            </a:endParaRPr>
          </a:p>
        </p:txBody>
      </p:sp>
      <p:sp>
        <p:nvSpPr>
          <p:cNvPr id="1411" name="Google Shape;1411;g3d23c2d98e5_3_311"/>
          <p:cNvSpPr txBox="1"/>
          <p:nvPr/>
        </p:nvSpPr>
        <p:spPr>
          <a:xfrm>
            <a:off x="8667753" y="53362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38</a:t>
            </a:r>
            <a:endParaRPr b="0" i="0" sz="1400" u="none" cap="none" strike="noStrike">
              <a:solidFill>
                <a:srgbClr val="FF0000"/>
              </a:solidFill>
              <a:latin typeface="Candara"/>
              <a:ea typeface="Candara"/>
              <a:cs typeface="Candara"/>
              <a:sym typeface="Candara"/>
            </a:endParaRPr>
          </a:p>
        </p:txBody>
      </p:sp>
      <p:sp>
        <p:nvSpPr>
          <p:cNvPr id="1412" name="Google Shape;1412;g3d23c2d98e5_3_311"/>
          <p:cNvSpPr txBox="1"/>
          <p:nvPr/>
        </p:nvSpPr>
        <p:spPr>
          <a:xfrm>
            <a:off x="9673116" y="5336235"/>
            <a:ext cx="12930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FF0000"/>
                </a:solidFill>
                <a:latin typeface="Candara"/>
                <a:ea typeface="Candara"/>
                <a:cs typeface="Candara"/>
                <a:sym typeface="Candara"/>
              </a:rPr>
              <a:t>267,1</a:t>
            </a:r>
            <a:endParaRPr b="0" i="0" sz="1400" u="none" cap="none" strike="noStrike">
              <a:solidFill>
                <a:srgbClr val="FF0000"/>
              </a:solidFill>
              <a:latin typeface="Candara"/>
              <a:ea typeface="Candara"/>
              <a:cs typeface="Candara"/>
              <a:sym typeface="Candara"/>
            </a:endParaRPr>
          </a:p>
        </p:txBody>
      </p:sp>
      <p:sp>
        <p:nvSpPr>
          <p:cNvPr id="1413" name="Google Shape;1413;g3d23c2d98e5_3_311"/>
          <p:cNvSpPr txBox="1"/>
          <p:nvPr/>
        </p:nvSpPr>
        <p:spPr>
          <a:xfrm>
            <a:off x="7701110" y="53362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FF0000"/>
                </a:solidFill>
                <a:latin typeface="Candara"/>
                <a:ea typeface="Candara"/>
                <a:cs typeface="Candara"/>
                <a:sym typeface="Candara"/>
              </a:rPr>
              <a:t>100,1</a:t>
            </a:r>
            <a:endParaRPr b="0" i="0" sz="1400" u="none" cap="none" strike="noStrike">
              <a:solidFill>
                <a:srgbClr val="FF0000"/>
              </a:solidFill>
              <a:latin typeface="Candara"/>
              <a:ea typeface="Candara"/>
              <a:cs typeface="Candara"/>
              <a:sym typeface="Candara"/>
            </a:endParaRPr>
          </a:p>
        </p:txBody>
      </p:sp>
      <p:sp>
        <p:nvSpPr>
          <p:cNvPr id="1414" name="Google Shape;1414;g3d23c2d98e5_3_311"/>
          <p:cNvSpPr txBox="1"/>
          <p:nvPr/>
        </p:nvSpPr>
        <p:spPr>
          <a:xfrm>
            <a:off x="413369" y="791046"/>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
        <p:nvSpPr>
          <p:cNvPr id="1415" name="Google Shape;1415;g3d23c2d98e5_3_311"/>
          <p:cNvSpPr txBox="1"/>
          <p:nvPr/>
        </p:nvSpPr>
        <p:spPr>
          <a:xfrm>
            <a:off x="11032108" y="3428360"/>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FF0000"/>
                </a:solidFill>
                <a:latin typeface="Candara"/>
                <a:ea typeface="Candara"/>
                <a:cs typeface="Candara"/>
                <a:sym typeface="Candara"/>
              </a:rPr>
              <a:t>5</a:t>
            </a:r>
            <a:endParaRPr b="1" i="0" sz="1400" u="none" cap="none" strike="noStrike">
              <a:solidFill>
                <a:srgbClr val="FF0000"/>
              </a:solidFill>
              <a:latin typeface="Candara"/>
              <a:ea typeface="Candara"/>
              <a:cs typeface="Candara"/>
              <a:sym typeface="Candara"/>
            </a:endParaRPr>
          </a:p>
        </p:txBody>
      </p:sp>
      <p:sp>
        <p:nvSpPr>
          <p:cNvPr id="1416" name="Google Shape;1416;g3d23c2d98e5_3_311"/>
          <p:cNvSpPr txBox="1"/>
          <p:nvPr/>
        </p:nvSpPr>
        <p:spPr>
          <a:xfrm>
            <a:off x="11032108" y="4037960"/>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FF0000"/>
                </a:solidFill>
                <a:latin typeface="Candara"/>
                <a:ea typeface="Candara"/>
                <a:cs typeface="Candara"/>
                <a:sym typeface="Candara"/>
              </a:rPr>
              <a:t>56</a:t>
            </a:r>
            <a:endParaRPr b="1" i="0" sz="1400" u="none" cap="none" strike="noStrike">
              <a:solidFill>
                <a:srgbClr val="FF0000"/>
              </a:solidFill>
              <a:latin typeface="Candara"/>
              <a:ea typeface="Candara"/>
              <a:cs typeface="Candara"/>
              <a:sym typeface="Candara"/>
            </a:endParaRPr>
          </a:p>
        </p:txBody>
      </p:sp>
      <p:sp>
        <p:nvSpPr>
          <p:cNvPr id="1417" name="Google Shape;1417;g3d23c2d98e5_3_311"/>
          <p:cNvSpPr txBox="1"/>
          <p:nvPr/>
        </p:nvSpPr>
        <p:spPr>
          <a:xfrm>
            <a:off x="11032108" y="4723760"/>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FF0000"/>
                </a:solidFill>
                <a:latin typeface="Candara"/>
                <a:ea typeface="Candara"/>
                <a:cs typeface="Candara"/>
                <a:sym typeface="Candara"/>
              </a:rPr>
              <a:t>225,1</a:t>
            </a:r>
            <a:endParaRPr b="1" i="0" sz="1400" u="none" cap="none" strike="noStrike">
              <a:solidFill>
                <a:srgbClr val="FF0000"/>
              </a:solidFill>
              <a:latin typeface="Candara"/>
              <a:ea typeface="Candara"/>
              <a:cs typeface="Candara"/>
              <a:sym typeface="Candara"/>
            </a:endParaRPr>
          </a:p>
        </p:txBody>
      </p:sp>
      <p:sp>
        <p:nvSpPr>
          <p:cNvPr id="1418" name="Google Shape;1418;g3d23c2d98e5_3_311"/>
          <p:cNvSpPr txBox="1"/>
          <p:nvPr/>
        </p:nvSpPr>
        <p:spPr>
          <a:xfrm>
            <a:off x="11032108" y="5333360"/>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FF0000"/>
                </a:solidFill>
                <a:latin typeface="Candara"/>
                <a:ea typeface="Candara"/>
                <a:cs typeface="Candara"/>
                <a:sym typeface="Candara"/>
              </a:rPr>
              <a:t>259</a:t>
            </a:r>
            <a:endParaRPr b="1" i="0" sz="1400" u="none" cap="none" strike="noStrike">
              <a:solidFill>
                <a:srgbClr val="FF0000"/>
              </a:solidFill>
              <a:latin typeface="Candara"/>
              <a:ea typeface="Candara"/>
              <a:cs typeface="Candara"/>
              <a:sym typeface="Candar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6" name="Shape 136"/>
        <p:cNvGrpSpPr/>
        <p:nvPr/>
      </p:nvGrpSpPr>
      <p:grpSpPr>
        <a:xfrm>
          <a:off x="0" y="0"/>
          <a:ext cx="0" cy="0"/>
          <a:chOff x="0" y="0"/>
          <a:chExt cx="0" cy="0"/>
        </a:xfrm>
      </p:grpSpPr>
      <p:pic>
        <p:nvPicPr>
          <p:cNvPr id="137" name="Google Shape;137;g3961f07a30d_2_0"/>
          <p:cNvPicPr preferRelativeResize="0"/>
          <p:nvPr/>
        </p:nvPicPr>
        <p:blipFill rotWithShape="1">
          <a:blip r:embed="rId3">
            <a:alphaModFix/>
          </a:blip>
          <a:srcRect b="0" l="0" r="0" t="13006"/>
          <a:stretch/>
        </p:blipFill>
        <p:spPr>
          <a:xfrm>
            <a:off x="-124534" y="9000"/>
            <a:ext cx="12419573" cy="6858000"/>
          </a:xfrm>
          <a:prstGeom prst="rect">
            <a:avLst/>
          </a:prstGeom>
          <a:noFill/>
          <a:ln>
            <a:noFill/>
          </a:ln>
        </p:spPr>
      </p:pic>
      <p:sp>
        <p:nvSpPr>
          <p:cNvPr id="138" name="Google Shape;138;g3961f07a30d_2_0"/>
          <p:cNvSpPr/>
          <p:nvPr/>
        </p:nvSpPr>
        <p:spPr>
          <a:xfrm>
            <a:off x="483442" y="5859929"/>
            <a:ext cx="35781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Generar información ambiental de calidad, disponible y oportuna para la ciudadanía y la toma de decisiones.</a:t>
            </a:r>
            <a:endParaRPr b="1" i="0" sz="1500" u="none" cap="none" strike="noStrike">
              <a:solidFill>
                <a:schemeClr val="dk1"/>
              </a:solidFill>
              <a:latin typeface="Raleway"/>
              <a:ea typeface="Raleway"/>
              <a:cs typeface="Raleway"/>
              <a:sym typeface="Raleway"/>
            </a:endParaRPr>
          </a:p>
        </p:txBody>
      </p:sp>
      <p:sp>
        <p:nvSpPr>
          <p:cNvPr id="139" name="Google Shape;139;g3961f07a30d_2_0"/>
          <p:cNvSpPr/>
          <p:nvPr/>
        </p:nvSpPr>
        <p:spPr>
          <a:xfrm>
            <a:off x="4312716" y="5859929"/>
            <a:ext cx="3438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Diseñar e implementar estrategias para aumentar el posicionamiento, la cultura y la corresponsabilidad de la ciudadanía en temas ambientales.</a:t>
            </a:r>
            <a:endParaRPr b="0" i="0" sz="1300" u="none" cap="none" strike="noStrike">
              <a:solidFill>
                <a:schemeClr val="dk1"/>
              </a:solidFill>
              <a:latin typeface="Raleway"/>
              <a:ea typeface="Raleway"/>
              <a:cs typeface="Raleway"/>
              <a:sym typeface="Raleway"/>
            </a:endParaRPr>
          </a:p>
        </p:txBody>
      </p:sp>
      <p:sp>
        <p:nvSpPr>
          <p:cNvPr id="140" name="Google Shape;140;g3961f07a30d_2_0"/>
          <p:cNvSpPr/>
          <p:nvPr/>
        </p:nvSpPr>
        <p:spPr>
          <a:xfrm>
            <a:off x="8170683" y="5859929"/>
            <a:ext cx="3483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Modernizar la estructura organizacional, administrativa y tecnológica de la Entidad, para responder a las necesidades ambientales y territoriales actuales.</a:t>
            </a:r>
            <a:endParaRPr b="1" i="0" sz="1300" u="none" cap="none" strike="noStrike">
              <a:solidFill>
                <a:schemeClr val="dk1"/>
              </a:solidFill>
              <a:latin typeface="Raleway"/>
              <a:ea typeface="Raleway"/>
              <a:cs typeface="Raleway"/>
              <a:sym typeface="Raleway"/>
            </a:endParaRPr>
          </a:p>
        </p:txBody>
      </p:sp>
      <p:sp>
        <p:nvSpPr>
          <p:cNvPr id="141" name="Google Shape;141;g3961f07a30d_2_0"/>
          <p:cNvSpPr/>
          <p:nvPr/>
        </p:nvSpPr>
        <p:spPr>
          <a:xfrm>
            <a:off x="460225" y="3115300"/>
            <a:ext cx="11193900" cy="2519700"/>
          </a:xfrm>
          <a:prstGeom prst="roundRect">
            <a:avLst>
              <a:gd fmla="val 8324" name="adj"/>
            </a:avLst>
          </a:prstGeom>
          <a:noFill/>
          <a:ln cap="flat" cmpd="sng" w="12700">
            <a:solidFill>
              <a:srgbClr val="548135"/>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t/>
            </a:r>
            <a:endParaRPr b="0" i="0" sz="1500" u="none" cap="none" strike="noStrike">
              <a:solidFill>
                <a:srgbClr val="000000"/>
              </a:solidFill>
              <a:latin typeface="Arial"/>
              <a:ea typeface="Arial"/>
              <a:cs typeface="Arial"/>
              <a:sym typeface="Arial"/>
            </a:endParaRPr>
          </a:p>
        </p:txBody>
      </p:sp>
      <p:sp>
        <p:nvSpPr>
          <p:cNvPr id="142" name="Google Shape;142;g3961f07a30d_2_0"/>
          <p:cNvSpPr/>
          <p:nvPr/>
        </p:nvSpPr>
        <p:spPr>
          <a:xfrm>
            <a:off x="6246559" y="3194200"/>
            <a:ext cx="2443500" cy="1919100"/>
          </a:xfrm>
          <a:prstGeom prst="roundRect">
            <a:avLst>
              <a:gd fmla="val 4354" name="adj"/>
            </a:avLst>
          </a:prstGeom>
          <a:solidFill>
            <a:srgbClr val="6E913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43" name="Google Shape;143;g3961f07a30d_2_0"/>
          <p:cNvSpPr/>
          <p:nvPr/>
        </p:nvSpPr>
        <p:spPr>
          <a:xfrm>
            <a:off x="3227779" y="3194175"/>
            <a:ext cx="2905200" cy="1919100"/>
          </a:xfrm>
          <a:prstGeom prst="roundRect">
            <a:avLst>
              <a:gd fmla="val 4354" name="adj"/>
            </a:avLst>
          </a:prstGeom>
          <a:solidFill>
            <a:srgbClr val="196B2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44" name="Google Shape;144;g3961f07a30d_2_0"/>
          <p:cNvSpPr/>
          <p:nvPr/>
        </p:nvSpPr>
        <p:spPr>
          <a:xfrm>
            <a:off x="588114" y="3194225"/>
            <a:ext cx="2566500" cy="1919100"/>
          </a:xfrm>
          <a:prstGeom prst="roundRect">
            <a:avLst>
              <a:gd fmla="val 4354" name="adj"/>
            </a:avLst>
          </a:prstGeom>
          <a:solidFill>
            <a:srgbClr val="54937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45" name="Google Shape;145;g3961f07a30d_2_0"/>
          <p:cNvSpPr/>
          <p:nvPr/>
        </p:nvSpPr>
        <p:spPr>
          <a:xfrm>
            <a:off x="8870334" y="3194200"/>
            <a:ext cx="2666100" cy="1919100"/>
          </a:xfrm>
          <a:prstGeom prst="roundRect">
            <a:avLst>
              <a:gd fmla="val 4354" name="adj"/>
            </a:avLst>
          </a:prstGeom>
          <a:solidFill>
            <a:srgbClr val="8DBC2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46" name="Google Shape;146;g3961f07a30d_2_0"/>
          <p:cNvSpPr txBox="1"/>
          <p:nvPr/>
        </p:nvSpPr>
        <p:spPr>
          <a:xfrm>
            <a:off x="626868" y="3224100"/>
            <a:ext cx="2389500" cy="702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rgbClr val="FFFFFF"/>
                </a:solidFill>
                <a:latin typeface="Raleway Black"/>
                <a:ea typeface="Raleway Black"/>
                <a:cs typeface="Raleway Black"/>
                <a:sym typeface="Raleway Black"/>
              </a:rPr>
              <a:t>Mejorar la gestión de la Estructura Ecológica Principal</a:t>
            </a:r>
            <a:endParaRPr b="1" i="0" sz="1300" u="none" cap="none" strike="noStrike">
              <a:solidFill>
                <a:srgbClr val="FFFFFF"/>
              </a:solidFill>
              <a:latin typeface="Raleway Black"/>
              <a:ea typeface="Raleway Black"/>
              <a:cs typeface="Raleway Black"/>
              <a:sym typeface="Raleway Black"/>
            </a:endParaRPr>
          </a:p>
        </p:txBody>
      </p:sp>
      <p:sp>
        <p:nvSpPr>
          <p:cNvPr id="147" name="Google Shape;147;g3961f07a30d_2_0"/>
          <p:cNvSpPr txBox="1"/>
          <p:nvPr/>
        </p:nvSpPr>
        <p:spPr>
          <a:xfrm>
            <a:off x="3298409" y="3223950"/>
            <a:ext cx="2666100" cy="6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chemeClr val="lt1"/>
                </a:solidFill>
                <a:latin typeface="Raleway Black"/>
                <a:ea typeface="Raleway Black"/>
                <a:cs typeface="Raleway Black"/>
                <a:sym typeface="Raleway Black"/>
              </a:rPr>
              <a:t>Intervenir de manera integral los Cerros Orientales</a:t>
            </a:r>
            <a:endParaRPr b="1" i="0" sz="1300" u="none" cap="none" strike="noStrike">
              <a:solidFill>
                <a:schemeClr val="lt1"/>
              </a:solidFill>
              <a:latin typeface="Raleway Black"/>
              <a:ea typeface="Raleway Black"/>
              <a:cs typeface="Raleway Black"/>
              <a:sym typeface="Raleway Black"/>
            </a:endParaRPr>
          </a:p>
          <a:p>
            <a:pPr indent="0" lvl="0" marL="0" marR="0" rtl="0" algn="ctr">
              <a:lnSpc>
                <a:spcPct val="100000"/>
              </a:lnSpc>
              <a:spcBef>
                <a:spcPts val="0"/>
              </a:spcBef>
              <a:spcAft>
                <a:spcPts val="0"/>
              </a:spcAft>
              <a:buClr>
                <a:schemeClr val="dk1"/>
              </a:buClr>
              <a:buSzPts val="1100"/>
              <a:buFont typeface="Arial"/>
              <a:buNone/>
            </a:pPr>
            <a:r>
              <a:t/>
            </a:r>
            <a:endParaRPr b="1" i="0" sz="1300" u="none" cap="none" strike="noStrike">
              <a:solidFill>
                <a:srgbClr val="FFFFFF"/>
              </a:solidFill>
              <a:latin typeface="Raleway Black"/>
              <a:ea typeface="Raleway Black"/>
              <a:cs typeface="Raleway Black"/>
              <a:sym typeface="Raleway Black"/>
            </a:endParaRPr>
          </a:p>
        </p:txBody>
      </p:sp>
      <p:sp>
        <p:nvSpPr>
          <p:cNvPr id="148" name="Google Shape;148;g3961f07a30d_2_0"/>
          <p:cNvSpPr txBox="1"/>
          <p:nvPr/>
        </p:nvSpPr>
        <p:spPr>
          <a:xfrm>
            <a:off x="6305335" y="3224925"/>
            <a:ext cx="2224200" cy="627900"/>
          </a:xfrm>
          <a:prstGeom prst="rect">
            <a:avLst/>
          </a:prstGeom>
          <a:noFill/>
          <a:ln>
            <a:noFill/>
          </a:ln>
        </p:spPr>
        <p:txBody>
          <a:bodyPr anchorCtr="0" anchor="t" bIns="45700" lIns="91425" spcFirstLastPara="1" rIns="91425" wrap="square" tIns="45700">
            <a:normAutofit lnSpcReduction="20000"/>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Mejorar la calidad ambiental del suroccidente</a:t>
            </a:r>
            <a:endParaRPr b="0" i="0" sz="1400" u="none" cap="none" strike="noStrike">
              <a:solidFill>
                <a:srgbClr val="000000"/>
              </a:solidFill>
              <a:latin typeface="Arial"/>
              <a:ea typeface="Arial"/>
              <a:cs typeface="Arial"/>
              <a:sym typeface="Arial"/>
            </a:endParaRPr>
          </a:p>
        </p:txBody>
      </p:sp>
      <p:sp>
        <p:nvSpPr>
          <p:cNvPr id="149" name="Google Shape;149;g3961f07a30d_2_0"/>
          <p:cNvSpPr txBox="1"/>
          <p:nvPr/>
        </p:nvSpPr>
        <p:spPr>
          <a:xfrm>
            <a:off x="8958068" y="3247475"/>
            <a:ext cx="2443500" cy="6513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Fortalecer la gestión integral del </a:t>
            </a:r>
            <a:r>
              <a:rPr b="1" i="0" lang="en-US" sz="1400" u="none" cap="none" strike="noStrike">
                <a:solidFill>
                  <a:schemeClr val="lt1"/>
                </a:solidFill>
                <a:latin typeface="Raleway Black"/>
                <a:ea typeface="Raleway Black"/>
                <a:cs typeface="Raleway Black"/>
                <a:sym typeface="Raleway Black"/>
              </a:rPr>
              <a:t>agua</a:t>
            </a:r>
            <a:endParaRPr b="0" i="0" sz="1400" u="none" cap="none" strike="noStrike">
              <a:solidFill>
                <a:srgbClr val="000000"/>
              </a:solidFill>
              <a:latin typeface="Arial"/>
              <a:ea typeface="Arial"/>
              <a:cs typeface="Arial"/>
              <a:sym typeface="Arial"/>
            </a:endParaRPr>
          </a:p>
        </p:txBody>
      </p:sp>
      <p:sp>
        <p:nvSpPr>
          <p:cNvPr id="150" name="Google Shape;150;g3961f07a30d_2_0"/>
          <p:cNvSpPr txBox="1"/>
          <p:nvPr/>
        </p:nvSpPr>
        <p:spPr>
          <a:xfrm>
            <a:off x="3384730" y="3906175"/>
            <a:ext cx="2443500" cy="7572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b="1" i="0" lang="en-US" sz="1200" u="none" cap="none" strike="noStrike">
                <a:solidFill>
                  <a:schemeClr val="lt1"/>
                </a:solidFill>
                <a:latin typeface="Raleway"/>
                <a:ea typeface="Raleway"/>
                <a:cs typeface="Raleway"/>
                <a:sym typeface="Raleway"/>
              </a:rPr>
              <a:t>Plan de restauración ecológica</a:t>
            </a:r>
            <a:endParaRPr b="1" i="0" sz="1200" u="none" cap="none" strike="noStrike">
              <a:solidFill>
                <a:schemeClr val="lt1"/>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b="0" i="0" lang="en-US" sz="1200" u="none" cap="none" strike="noStrike">
                <a:solidFill>
                  <a:schemeClr val="lt1"/>
                </a:solidFill>
                <a:latin typeface="Raleway"/>
                <a:ea typeface="Raleway"/>
                <a:cs typeface="Raleway"/>
                <a:sym typeface="Raleway"/>
              </a:rPr>
              <a:t>Recuperación de áreas afectadas por minería</a:t>
            </a:r>
            <a:endParaRPr b="0" i="0" sz="1200" u="none" cap="none" strike="noStrike">
              <a:solidFill>
                <a:srgbClr val="FFFFFF"/>
              </a:solidFill>
              <a:latin typeface="Raleway"/>
              <a:ea typeface="Raleway"/>
              <a:cs typeface="Raleway"/>
              <a:sym typeface="Raleway"/>
            </a:endParaRPr>
          </a:p>
        </p:txBody>
      </p:sp>
      <p:sp>
        <p:nvSpPr>
          <p:cNvPr id="151" name="Google Shape;151;g3961f07a30d_2_0"/>
          <p:cNvSpPr txBox="1"/>
          <p:nvPr/>
        </p:nvSpPr>
        <p:spPr>
          <a:xfrm>
            <a:off x="598647" y="3920788"/>
            <a:ext cx="2566500" cy="10896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chemeClr val="lt1"/>
                </a:solidFill>
                <a:latin typeface="Raleway"/>
                <a:ea typeface="Raleway"/>
                <a:cs typeface="Raleway"/>
                <a:sym typeface="Raleway"/>
              </a:rPr>
              <a:t>Restauración ecológica</a:t>
            </a:r>
            <a:endParaRPr i="0" sz="1200" u="none" cap="none" strike="noStrike">
              <a:solidFill>
                <a:srgbClr val="FFFFFF"/>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rgbClr val="FFFFFF"/>
                </a:solidFill>
                <a:latin typeface="Raleway"/>
                <a:ea typeface="Raleway"/>
                <a:cs typeface="Raleway"/>
                <a:sym typeface="Raleway"/>
              </a:rPr>
              <a:t>Transferencia de Derechos de Construcción</a:t>
            </a:r>
            <a:endParaRPr i="0" sz="1500" u="none" cap="none" strike="noStrike">
              <a:solidFill>
                <a:srgbClr val="000000"/>
              </a:solidFill>
            </a:endParaRPr>
          </a:p>
          <a:p>
            <a:pPr indent="-228600" lvl="0" marL="241300" marR="0" rtl="0" algn="l">
              <a:lnSpc>
                <a:spcPct val="90000"/>
              </a:lnSpc>
              <a:spcBef>
                <a:spcPts val="0"/>
              </a:spcBef>
              <a:spcAft>
                <a:spcPts val="0"/>
              </a:spcAft>
              <a:buClr>
                <a:schemeClr val="lt1"/>
              </a:buClr>
              <a:buSzPts val="1200"/>
              <a:buFont typeface="Raleway"/>
              <a:buChar char="○"/>
            </a:pPr>
            <a:r>
              <a:rPr b="0" i="0" lang="en-US" sz="1200" u="none" cap="none" strike="noStrike">
                <a:solidFill>
                  <a:schemeClr val="lt1"/>
                </a:solidFill>
                <a:latin typeface="Raleway"/>
                <a:ea typeface="Raleway"/>
                <a:cs typeface="Raleway"/>
                <a:sym typeface="Raleway"/>
              </a:rPr>
              <a:t>Manejo efectivo de las áreas protegidas.</a:t>
            </a:r>
            <a:endParaRPr b="0" i="0" sz="1200" u="none" cap="none" strike="noStrike">
              <a:solidFill>
                <a:schemeClr val="lt1"/>
              </a:solidFill>
              <a:latin typeface="Raleway"/>
              <a:ea typeface="Raleway"/>
              <a:cs typeface="Raleway"/>
              <a:sym typeface="Raleway"/>
            </a:endParaRPr>
          </a:p>
          <a:p>
            <a:pPr indent="0" lvl="0" marL="609600" marR="0" rtl="0" algn="l">
              <a:lnSpc>
                <a:spcPct val="90000"/>
              </a:lnSpc>
              <a:spcBef>
                <a:spcPts val="0"/>
              </a:spcBef>
              <a:spcAft>
                <a:spcPts val="0"/>
              </a:spcAft>
              <a:buClr>
                <a:srgbClr val="000000"/>
              </a:buClr>
              <a:buSzPts val="1200"/>
              <a:buFont typeface="Arial"/>
              <a:buNone/>
            </a:pPr>
            <a:r>
              <a:t/>
            </a:r>
            <a:endParaRPr b="0" i="0" sz="1200" u="none" cap="none" strike="noStrike">
              <a:solidFill>
                <a:srgbClr val="FFFFFF"/>
              </a:solidFill>
              <a:latin typeface="Raleway"/>
              <a:ea typeface="Raleway"/>
              <a:cs typeface="Raleway"/>
              <a:sym typeface="Raleway"/>
            </a:endParaRPr>
          </a:p>
        </p:txBody>
      </p:sp>
      <p:sp>
        <p:nvSpPr>
          <p:cNvPr id="152" name="Google Shape;152;g3961f07a30d_2_0"/>
          <p:cNvSpPr txBox="1"/>
          <p:nvPr/>
        </p:nvSpPr>
        <p:spPr>
          <a:xfrm>
            <a:off x="6266543" y="3858775"/>
            <a:ext cx="2389500" cy="923400"/>
          </a:xfrm>
          <a:prstGeom prst="rect">
            <a:avLst/>
          </a:prstGeom>
          <a:noFill/>
          <a:ln>
            <a:noFill/>
          </a:ln>
        </p:spPr>
        <p:txBody>
          <a:bodyPr anchorCtr="0" anchor="t" bIns="45700" lIns="91425" spcFirstLastPara="1" rIns="91425" wrap="square" tIns="45700">
            <a:spAutoFit/>
          </a:bodyPr>
          <a:lstStyle/>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Renaturalización y reverdecimiento</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Zonas Urbanas por un Mejor Aire</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Foncarga.</a:t>
            </a:r>
            <a:endParaRPr b="1" i="0" sz="1200" u="none" cap="none" strike="noStrike">
              <a:solidFill>
                <a:schemeClr val="lt1"/>
              </a:solidFill>
              <a:latin typeface="Raleway"/>
              <a:ea typeface="Raleway"/>
              <a:cs typeface="Raleway"/>
              <a:sym typeface="Raleway"/>
            </a:endParaRPr>
          </a:p>
        </p:txBody>
      </p:sp>
      <p:sp>
        <p:nvSpPr>
          <p:cNvPr id="153" name="Google Shape;153;g3961f07a30d_2_0"/>
          <p:cNvSpPr txBox="1"/>
          <p:nvPr/>
        </p:nvSpPr>
        <p:spPr>
          <a:xfrm>
            <a:off x="8920134" y="3764625"/>
            <a:ext cx="2566500" cy="1256100"/>
          </a:xfrm>
          <a:prstGeom prst="rect">
            <a:avLst/>
          </a:prstGeom>
          <a:noFill/>
          <a:ln>
            <a:noFill/>
          </a:ln>
        </p:spPr>
        <p:txBody>
          <a:bodyPr anchorCtr="0" anchor="t" bIns="45700" lIns="91425" spcFirstLastPara="1" rIns="91425" wrap="square" tIns="45700">
            <a:spAutoFit/>
          </a:bodyPr>
          <a:lstStyle/>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Restauración de las cuencas estratégicas que surten los 3 sistemas de abastecimiento de agua a Bogotá </a:t>
            </a:r>
            <a:endParaRPr b="1" i="0" sz="1200" u="none" cap="none" strike="noStrike">
              <a:solidFill>
                <a:schemeClr val="lt1"/>
              </a:solidFill>
              <a:latin typeface="Raleway"/>
              <a:ea typeface="Raleway"/>
              <a:cs typeface="Raleway"/>
              <a:sym typeface="Raleway"/>
            </a:endParaRPr>
          </a:p>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Proyectos de ecourbanismo con criterios para el uso eficiente del agua.</a:t>
            </a:r>
            <a:endParaRPr b="1" i="0" sz="1200" u="none" cap="none" strike="noStrike">
              <a:solidFill>
                <a:srgbClr val="FFFFFF"/>
              </a:solidFill>
              <a:latin typeface="Raleway"/>
              <a:ea typeface="Raleway"/>
              <a:cs typeface="Raleway"/>
              <a:sym typeface="Raleway"/>
            </a:endParaRPr>
          </a:p>
        </p:txBody>
      </p:sp>
      <p:sp>
        <p:nvSpPr>
          <p:cNvPr id="154" name="Google Shape;154;g3961f07a30d_2_0"/>
          <p:cNvSpPr/>
          <p:nvPr/>
        </p:nvSpPr>
        <p:spPr>
          <a:xfrm>
            <a:off x="386316" y="2579400"/>
            <a:ext cx="11193900" cy="340500"/>
          </a:xfrm>
          <a:prstGeom prst="roundRect">
            <a:avLst>
              <a:gd fmla="val 16667" name="adj"/>
            </a:avLst>
          </a:prstGeom>
          <a:solidFill>
            <a:schemeClr val="lt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55" name="Google Shape;155;g3961f07a30d_2_0"/>
          <p:cNvSpPr txBox="1"/>
          <p:nvPr/>
        </p:nvSpPr>
        <p:spPr>
          <a:xfrm>
            <a:off x="2069351" y="2575244"/>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Suelo</a:t>
            </a:r>
            <a:endParaRPr b="0" i="0" sz="1500" u="none" cap="none" strike="noStrike">
              <a:solidFill>
                <a:schemeClr val="dk1"/>
              </a:solidFill>
              <a:latin typeface="Arial"/>
              <a:ea typeface="Arial"/>
              <a:cs typeface="Arial"/>
              <a:sym typeface="Arial"/>
            </a:endParaRPr>
          </a:p>
        </p:txBody>
      </p:sp>
      <p:sp>
        <p:nvSpPr>
          <p:cNvPr id="156" name="Google Shape;156;g3961f07a30d_2_0"/>
          <p:cNvSpPr txBox="1"/>
          <p:nvPr/>
        </p:nvSpPr>
        <p:spPr>
          <a:xfrm>
            <a:off x="5107914" y="2605763"/>
            <a:ext cx="1932300" cy="319500"/>
          </a:xfrm>
          <a:prstGeom prst="rect">
            <a:avLst/>
          </a:prstGeom>
          <a:noFill/>
          <a:ln>
            <a:noFill/>
          </a:ln>
        </p:spPr>
        <p:txBody>
          <a:bodyPr anchorCtr="0" anchor="t" bIns="45700" lIns="91425" spcFirstLastPara="1" rIns="91425" wrap="square" tIns="45700">
            <a:normAutofit/>
          </a:bodyPr>
          <a:lstStyle/>
          <a:p>
            <a:pPr indent="0" lvl="0" marL="0" marR="0" rtl="0" algn="ctr">
              <a:lnSpc>
                <a:spcPct val="70000"/>
              </a:lnSpc>
              <a:spcBef>
                <a:spcPts val="0"/>
              </a:spcBef>
              <a:spcAft>
                <a:spcPts val="0"/>
              </a:spcAft>
              <a:buClr>
                <a:srgbClr val="FFFFFF"/>
              </a:buClr>
              <a:buSzPts val="2000"/>
              <a:buFont typeface="Arial"/>
              <a:buNone/>
            </a:pPr>
            <a:r>
              <a:rPr b="1" i="0" lang="en-US" sz="1900" u="none" cap="none" strike="noStrike">
                <a:solidFill>
                  <a:schemeClr val="dk1"/>
                </a:solidFill>
                <a:latin typeface="Raleway Black"/>
                <a:ea typeface="Raleway Black"/>
                <a:cs typeface="Raleway Black"/>
                <a:sym typeface="Raleway Black"/>
              </a:rPr>
              <a:t>Aire</a:t>
            </a:r>
            <a:endParaRPr b="0" i="0" sz="900" u="none" cap="none" strike="noStrike">
              <a:solidFill>
                <a:schemeClr val="dk1"/>
              </a:solidFill>
              <a:latin typeface="Arial"/>
              <a:ea typeface="Arial"/>
              <a:cs typeface="Arial"/>
              <a:sym typeface="Arial"/>
            </a:endParaRPr>
          </a:p>
        </p:txBody>
      </p:sp>
      <p:sp>
        <p:nvSpPr>
          <p:cNvPr id="157" name="Google Shape;157;g3961f07a30d_2_0"/>
          <p:cNvSpPr txBox="1"/>
          <p:nvPr/>
        </p:nvSpPr>
        <p:spPr>
          <a:xfrm>
            <a:off x="7903615" y="2588519"/>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Agua</a:t>
            </a:r>
            <a:endParaRPr b="0" i="0" sz="1500" u="none" cap="none" strike="noStrike">
              <a:solidFill>
                <a:schemeClr val="dk1"/>
              </a:solidFill>
              <a:latin typeface="Arial"/>
              <a:ea typeface="Arial"/>
              <a:cs typeface="Arial"/>
              <a:sym typeface="Arial"/>
            </a:endParaRPr>
          </a:p>
        </p:txBody>
      </p:sp>
      <p:grpSp>
        <p:nvGrpSpPr>
          <p:cNvPr id="158" name="Google Shape;158;g3961f07a30d_2_0"/>
          <p:cNvGrpSpPr/>
          <p:nvPr/>
        </p:nvGrpSpPr>
        <p:grpSpPr>
          <a:xfrm>
            <a:off x="7786287" y="2431436"/>
            <a:ext cx="636431" cy="650978"/>
            <a:chOff x="10747192" y="578957"/>
            <a:chExt cx="682500" cy="698100"/>
          </a:xfrm>
        </p:grpSpPr>
        <p:sp>
          <p:nvSpPr>
            <p:cNvPr id="159" name="Google Shape;159;g3961f07a30d_2_0"/>
            <p:cNvSpPr/>
            <p:nvPr/>
          </p:nvSpPr>
          <p:spPr>
            <a:xfrm>
              <a:off x="10747192" y="578957"/>
              <a:ext cx="682500" cy="698100"/>
            </a:xfrm>
            <a:prstGeom prst="ellipse">
              <a:avLst/>
            </a:prstGeom>
            <a:solidFill>
              <a:srgbClr val="4696E6"/>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160" name="Google Shape;160;g3961f07a30d_2_0"/>
            <p:cNvPicPr preferRelativeResize="0"/>
            <p:nvPr/>
          </p:nvPicPr>
          <p:blipFill rotWithShape="1">
            <a:blip r:embed="rId4">
              <a:alphaModFix/>
            </a:blip>
            <a:srcRect b="0" l="0" r="0" t="0"/>
            <a:stretch/>
          </p:blipFill>
          <p:spPr>
            <a:xfrm>
              <a:off x="10781042" y="609806"/>
              <a:ext cx="614700" cy="614700"/>
            </a:xfrm>
            <a:prstGeom prst="rect">
              <a:avLst/>
            </a:prstGeom>
            <a:noFill/>
            <a:ln>
              <a:noFill/>
            </a:ln>
          </p:spPr>
        </p:pic>
      </p:grpSp>
      <p:grpSp>
        <p:nvGrpSpPr>
          <p:cNvPr id="161" name="Google Shape;161;g3961f07a30d_2_0"/>
          <p:cNvGrpSpPr/>
          <p:nvPr/>
        </p:nvGrpSpPr>
        <p:grpSpPr>
          <a:xfrm>
            <a:off x="1829629" y="2443474"/>
            <a:ext cx="613772" cy="627801"/>
            <a:chOff x="4096109" y="2260088"/>
            <a:chExt cx="682500" cy="698100"/>
          </a:xfrm>
        </p:grpSpPr>
        <p:sp>
          <p:nvSpPr>
            <p:cNvPr id="162" name="Google Shape;162;g3961f07a30d_2_0"/>
            <p:cNvSpPr/>
            <p:nvPr/>
          </p:nvSpPr>
          <p:spPr>
            <a:xfrm>
              <a:off x="4096109" y="2260088"/>
              <a:ext cx="682500" cy="698100"/>
            </a:xfrm>
            <a:prstGeom prst="ellipse">
              <a:avLst/>
            </a:prstGeom>
            <a:solidFill>
              <a:srgbClr val="C4721F"/>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163" name="Google Shape;163;g3961f07a30d_2_0"/>
            <p:cNvPicPr preferRelativeResize="0"/>
            <p:nvPr/>
          </p:nvPicPr>
          <p:blipFill rotWithShape="1">
            <a:blip r:embed="rId5">
              <a:alphaModFix/>
            </a:blip>
            <a:srcRect b="0" l="0" r="0" t="0"/>
            <a:stretch/>
          </p:blipFill>
          <p:spPr>
            <a:xfrm>
              <a:off x="4189059" y="2369266"/>
              <a:ext cx="496500" cy="496500"/>
            </a:xfrm>
            <a:prstGeom prst="rect">
              <a:avLst/>
            </a:prstGeom>
            <a:noFill/>
            <a:ln>
              <a:noFill/>
            </a:ln>
          </p:spPr>
        </p:pic>
      </p:grpSp>
      <p:grpSp>
        <p:nvGrpSpPr>
          <p:cNvPr id="164" name="Google Shape;164;g3961f07a30d_2_0"/>
          <p:cNvGrpSpPr/>
          <p:nvPr/>
        </p:nvGrpSpPr>
        <p:grpSpPr>
          <a:xfrm>
            <a:off x="5015497" y="2446445"/>
            <a:ext cx="613751" cy="632937"/>
            <a:chOff x="299572" y="5462223"/>
            <a:chExt cx="1081500" cy="1115700"/>
          </a:xfrm>
        </p:grpSpPr>
        <p:sp>
          <p:nvSpPr>
            <p:cNvPr id="165" name="Google Shape;165;g3961f07a30d_2_0"/>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166" name="Google Shape;166;g3961f07a30d_2_0"/>
            <p:cNvPicPr preferRelativeResize="0"/>
            <p:nvPr/>
          </p:nvPicPr>
          <p:blipFill rotWithShape="1">
            <a:blip r:embed="rId6">
              <a:alphaModFix/>
            </a:blip>
            <a:srcRect b="0" l="0" r="0" t="0"/>
            <a:stretch/>
          </p:blipFill>
          <p:spPr>
            <a:xfrm>
              <a:off x="424689" y="5604423"/>
              <a:ext cx="831284" cy="831300"/>
            </a:xfrm>
            <a:prstGeom prst="rect">
              <a:avLst/>
            </a:prstGeom>
            <a:noFill/>
            <a:ln>
              <a:noFill/>
            </a:ln>
          </p:spPr>
        </p:pic>
      </p:grpSp>
      <p:sp>
        <p:nvSpPr>
          <p:cNvPr id="167" name="Google Shape;167;g3961f07a30d_2_0"/>
          <p:cNvSpPr txBox="1"/>
          <p:nvPr/>
        </p:nvSpPr>
        <p:spPr>
          <a:xfrm>
            <a:off x="1166211" y="5097704"/>
            <a:ext cx="9314400" cy="3279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FFFFFF"/>
              </a:buClr>
              <a:buSzPts val="2000"/>
              <a:buFont typeface="Arial"/>
              <a:buNone/>
            </a:pPr>
            <a:r>
              <a:rPr b="1" i="0" lang="en-US" sz="1700" u="none" cap="none" strike="noStrike">
                <a:solidFill>
                  <a:srgbClr val="275316"/>
                </a:solidFill>
                <a:latin typeface="Raleway"/>
                <a:ea typeface="Raleway"/>
                <a:cs typeface="Raleway"/>
                <a:sym typeface="Raleway"/>
              </a:rPr>
              <a:t>Evaluación, control y seguimiento al deterioro de la calidad ambiental</a:t>
            </a:r>
            <a:endParaRPr b="0" i="0" sz="1700" u="none" cap="none" strike="noStrike">
              <a:solidFill>
                <a:srgbClr val="275316"/>
              </a:solidFill>
              <a:latin typeface="Arial"/>
              <a:ea typeface="Arial"/>
              <a:cs typeface="Arial"/>
              <a:sym typeface="Arial"/>
            </a:endParaRPr>
          </a:p>
        </p:txBody>
      </p:sp>
      <p:sp>
        <p:nvSpPr>
          <p:cNvPr id="168" name="Google Shape;168;g3961f07a30d_2_0"/>
          <p:cNvSpPr/>
          <p:nvPr/>
        </p:nvSpPr>
        <p:spPr>
          <a:xfrm rot="-5400000">
            <a:off x="21353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69" name="Google Shape;169;g3961f07a30d_2_0"/>
          <p:cNvSpPr/>
          <p:nvPr/>
        </p:nvSpPr>
        <p:spPr>
          <a:xfrm rot="-5400000">
            <a:off x="5911441" y="5582054"/>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70" name="Google Shape;170;g3961f07a30d_2_0"/>
          <p:cNvSpPr/>
          <p:nvPr/>
        </p:nvSpPr>
        <p:spPr>
          <a:xfrm rot="-5400000">
            <a:off x="97250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71" name="Google Shape;171;g3961f07a30d_2_0"/>
          <p:cNvSpPr txBox="1"/>
          <p:nvPr/>
        </p:nvSpPr>
        <p:spPr>
          <a:xfrm>
            <a:off x="2828041" y="-17060"/>
            <a:ext cx="7031100" cy="1173000"/>
          </a:xfrm>
          <a:prstGeom prst="rect">
            <a:avLst/>
          </a:prstGeom>
          <a:noFill/>
          <a:ln>
            <a:noFill/>
          </a:ln>
        </p:spPr>
        <p:txBody>
          <a:bodyPr anchorCtr="0" anchor="b"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700"/>
              <a:buFont typeface="Arial"/>
              <a:buNone/>
            </a:pPr>
            <a:r>
              <a:rPr b="1" i="0" lang="en-US" sz="2600" u="none" cap="none" strike="noStrike">
                <a:solidFill>
                  <a:srgbClr val="698A52"/>
                </a:solidFill>
                <a:latin typeface="Raleway Black"/>
                <a:ea typeface="Raleway Black"/>
                <a:cs typeface="Raleway Black"/>
                <a:sym typeface="Raleway Black"/>
              </a:rPr>
              <a:t>Una Bogotá mejor preparada para enfrentar el cambio climático para el bienestar de su gente</a:t>
            </a:r>
            <a:endParaRPr b="1" i="0" sz="2600" u="none" cap="none" strike="noStrike">
              <a:solidFill>
                <a:srgbClr val="698A52"/>
              </a:solidFill>
              <a:latin typeface="Raleway Black"/>
              <a:ea typeface="Raleway Black"/>
              <a:cs typeface="Raleway Black"/>
              <a:sym typeface="Raleway Black"/>
            </a:endParaRPr>
          </a:p>
        </p:txBody>
      </p:sp>
      <p:sp>
        <p:nvSpPr>
          <p:cNvPr id="172" name="Google Shape;172;g3961f07a30d_2_0"/>
          <p:cNvSpPr/>
          <p:nvPr/>
        </p:nvSpPr>
        <p:spPr>
          <a:xfrm>
            <a:off x="2448087" y="2115368"/>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Menos contaminación</a:t>
            </a:r>
            <a:endParaRPr b="0" i="0" sz="1500" u="none" cap="none" strike="noStrike">
              <a:solidFill>
                <a:srgbClr val="000000"/>
              </a:solidFill>
              <a:latin typeface="Arial"/>
              <a:ea typeface="Arial"/>
              <a:cs typeface="Arial"/>
              <a:sym typeface="Arial"/>
            </a:endParaRPr>
          </a:p>
        </p:txBody>
      </p:sp>
      <p:sp>
        <p:nvSpPr>
          <p:cNvPr id="173" name="Google Shape;173;g3961f07a30d_2_0"/>
          <p:cNvSpPr/>
          <p:nvPr/>
        </p:nvSpPr>
        <p:spPr>
          <a:xfrm>
            <a:off x="2448087" y="1729053"/>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Más biodiversidad</a:t>
            </a:r>
            <a:endParaRPr b="0" i="0" sz="1500" u="none" cap="none" strike="noStrike">
              <a:solidFill>
                <a:srgbClr val="000000"/>
              </a:solidFill>
              <a:latin typeface="Arial"/>
              <a:ea typeface="Arial"/>
              <a:cs typeface="Arial"/>
              <a:sym typeface="Arial"/>
            </a:endParaRPr>
          </a:p>
        </p:txBody>
      </p:sp>
      <p:sp>
        <p:nvSpPr>
          <p:cNvPr id="174" name="Google Shape;174;g3961f07a30d_2_0"/>
          <p:cNvSpPr/>
          <p:nvPr/>
        </p:nvSpPr>
        <p:spPr>
          <a:xfrm>
            <a:off x="4594959" y="1728931"/>
            <a:ext cx="275700" cy="275700"/>
          </a:xfrm>
          <a:prstGeom prst="mathPl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75" name="Google Shape;175;g3961f07a30d_2_0"/>
          <p:cNvSpPr/>
          <p:nvPr/>
        </p:nvSpPr>
        <p:spPr>
          <a:xfrm>
            <a:off x="4374056" y="2154683"/>
            <a:ext cx="273300" cy="273300"/>
          </a:xfrm>
          <a:prstGeom prst="mathMin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76" name="Google Shape;176;g3961f07a30d_2_0"/>
          <p:cNvSpPr/>
          <p:nvPr/>
        </p:nvSpPr>
        <p:spPr>
          <a:xfrm>
            <a:off x="2455423" y="1220983"/>
            <a:ext cx="7344900" cy="434100"/>
          </a:xfrm>
          <a:prstGeom prst="roundRect">
            <a:avLst>
              <a:gd fmla="val 18791" name="adj"/>
            </a:avLst>
          </a:prstGeom>
          <a:solidFill>
            <a:srgbClr val="548135"/>
          </a:solidFill>
          <a:ln>
            <a:noFill/>
          </a:ln>
        </p:spPr>
        <p:txBody>
          <a:bodyPr anchorCtr="0" anchor="ctr" bIns="45700" lIns="91425" spcFirstLastPara="1" rIns="91425" wrap="square" tIns="45700">
            <a:noAutofit/>
          </a:bodyPr>
          <a:lstStyle/>
          <a:p>
            <a:pPr indent="0" lvl="0" marL="457200" marR="0" rtl="0" algn="ctr">
              <a:lnSpc>
                <a:spcPct val="100000"/>
              </a:lnSpc>
              <a:spcBef>
                <a:spcPts val="0"/>
              </a:spcBef>
              <a:spcAft>
                <a:spcPts val="0"/>
              </a:spcAft>
              <a:buClr>
                <a:srgbClr val="000000"/>
              </a:buClr>
              <a:buSzPts val="1500"/>
              <a:buFont typeface="Arial"/>
              <a:buNone/>
            </a:pPr>
            <a:r>
              <a:rPr b="1" i="0" lang="en-US" sz="1500" u="none" cap="none" strike="noStrike">
                <a:solidFill>
                  <a:srgbClr val="FFFFFF"/>
                </a:solidFill>
                <a:latin typeface="Raleway"/>
                <a:ea typeface="Raleway"/>
                <a:cs typeface="Raleway"/>
                <a:sym typeface="Raleway"/>
              </a:rPr>
              <a:t>Reducir la vulnerabilidad de Bogotá a los impactos del cambio climático</a:t>
            </a:r>
            <a:endParaRPr b="0" i="0" sz="1500" u="none" cap="none" strike="noStrike">
              <a:solidFill>
                <a:srgbClr val="FFFFFF"/>
              </a:solidFill>
              <a:latin typeface="Raleway"/>
              <a:ea typeface="Raleway"/>
              <a:cs typeface="Raleway"/>
              <a:sym typeface="Raleway"/>
            </a:endParaRPr>
          </a:p>
        </p:txBody>
      </p:sp>
      <p:sp>
        <p:nvSpPr>
          <p:cNvPr id="177" name="Google Shape;177;g3961f07a30d_2_0"/>
          <p:cNvSpPr txBox="1"/>
          <p:nvPr/>
        </p:nvSpPr>
        <p:spPr>
          <a:xfrm>
            <a:off x="592876" y="5261584"/>
            <a:ext cx="10780800" cy="412500"/>
          </a:xfrm>
          <a:prstGeom prst="rect">
            <a:avLst/>
          </a:prstGeom>
          <a:noFill/>
          <a:ln>
            <a:noFill/>
          </a:ln>
        </p:spPr>
        <p:txBody>
          <a:bodyPr anchorCtr="0" anchor="t" bIns="121900" lIns="121900" spcFirstLastPara="1" rIns="121900" wrap="square" tIns="121900">
            <a:spAutoFit/>
          </a:bodyPr>
          <a:lstStyle/>
          <a:p>
            <a:pPr indent="-292100" lvl="0" marL="457200" marR="0" rtl="0" algn="ctr">
              <a:lnSpc>
                <a:spcPct val="90000"/>
              </a:lnSpc>
              <a:spcBef>
                <a:spcPts val="0"/>
              </a:spcBef>
              <a:spcAft>
                <a:spcPts val="0"/>
              </a:spcAft>
              <a:buClr>
                <a:srgbClr val="FFFFFF"/>
              </a:buClr>
              <a:buSzPts val="1200"/>
              <a:buFont typeface="Raleway"/>
              <a:buChar char="-"/>
            </a:pPr>
            <a:r>
              <a:rPr b="1" i="0" lang="en-US" sz="1200" u="none" cap="none" strike="noStrike">
                <a:solidFill>
                  <a:srgbClr val="000000"/>
                </a:solidFill>
                <a:latin typeface="Raleway"/>
                <a:ea typeface="Raleway"/>
                <a:cs typeface="Raleway"/>
                <a:sym typeface="Raleway"/>
              </a:rPr>
              <a:t>Evaluación y seguimiento de trámites/</a:t>
            </a:r>
            <a:r>
              <a:rPr b="1" i="0" lang="en-US" sz="1200" u="none" cap="none" strike="noStrike">
                <a:solidFill>
                  <a:schemeClr val="dk1"/>
                </a:solidFill>
                <a:latin typeface="Raleway"/>
                <a:ea typeface="Raleway"/>
                <a:cs typeface="Raleway"/>
                <a:sym typeface="Raleway"/>
              </a:rPr>
              <a:t>Gestión efectiva de la función sancionatoria y preventiva </a:t>
            </a:r>
            <a:endParaRPr b="1" i="0" sz="1200" u="none" cap="none" strike="noStrike">
              <a:solidFill>
                <a:srgbClr val="000000"/>
              </a:solidFill>
              <a:latin typeface="Raleway"/>
              <a:ea typeface="Raleway"/>
              <a:cs typeface="Raleway"/>
              <a:sym typeface="Raleway"/>
            </a:endParaRPr>
          </a:p>
        </p:txBody>
      </p:sp>
      <p:sp>
        <p:nvSpPr>
          <p:cNvPr id="178" name="Google Shape;178;g3961f07a30d_2_0"/>
          <p:cNvSpPr/>
          <p:nvPr/>
        </p:nvSpPr>
        <p:spPr>
          <a:xfrm>
            <a:off x="2214250" y="112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1</a:t>
            </a:r>
            <a:endParaRPr b="1" sz="2200">
              <a:latin typeface="Raleway"/>
              <a:ea typeface="Raleway"/>
              <a:cs typeface="Raleway"/>
              <a:sym typeface="Raleway"/>
            </a:endParaRPr>
          </a:p>
        </p:txBody>
      </p:sp>
      <p:sp>
        <p:nvSpPr>
          <p:cNvPr id="179" name="Google Shape;179;g3961f07a30d_2_0"/>
          <p:cNvSpPr/>
          <p:nvPr/>
        </p:nvSpPr>
        <p:spPr>
          <a:xfrm>
            <a:off x="161050" y="567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2</a:t>
            </a:r>
            <a:endParaRPr b="1" sz="2200">
              <a:latin typeface="Raleway"/>
              <a:ea typeface="Raleway"/>
              <a:cs typeface="Raleway"/>
              <a:sym typeface="Raleway"/>
            </a:endParaRPr>
          </a:p>
        </p:txBody>
      </p:sp>
      <p:sp>
        <p:nvSpPr>
          <p:cNvPr id="180" name="Google Shape;180;g3961f07a30d_2_0"/>
          <p:cNvSpPr/>
          <p:nvPr/>
        </p:nvSpPr>
        <p:spPr>
          <a:xfrm>
            <a:off x="4061550" y="5691350"/>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3</a:t>
            </a:r>
            <a:endParaRPr b="1" sz="2200">
              <a:latin typeface="Raleway"/>
              <a:ea typeface="Raleway"/>
              <a:cs typeface="Raleway"/>
              <a:sym typeface="Raleway"/>
            </a:endParaRPr>
          </a:p>
        </p:txBody>
      </p:sp>
      <p:sp>
        <p:nvSpPr>
          <p:cNvPr id="181" name="Google Shape;181;g3961f07a30d_2_0"/>
          <p:cNvSpPr/>
          <p:nvPr/>
        </p:nvSpPr>
        <p:spPr>
          <a:xfrm>
            <a:off x="7809650" y="5674074"/>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4</a:t>
            </a:r>
            <a:endParaRPr b="1" sz="2200">
              <a:latin typeface="Raleway"/>
              <a:ea typeface="Raleway"/>
              <a:cs typeface="Raleway"/>
              <a:sym typeface="Raleway"/>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22" name="Shape 1422"/>
        <p:cNvGrpSpPr/>
        <p:nvPr/>
      </p:nvGrpSpPr>
      <p:grpSpPr>
        <a:xfrm>
          <a:off x="0" y="0"/>
          <a:ext cx="0" cy="0"/>
          <a:chOff x="0" y="0"/>
          <a:chExt cx="0" cy="0"/>
        </a:xfrm>
      </p:grpSpPr>
      <p:sp>
        <p:nvSpPr>
          <p:cNvPr id="1423" name="Google Shape;1423;g3969808ccb1_1_0"/>
          <p:cNvSpPr txBox="1"/>
          <p:nvPr/>
        </p:nvSpPr>
        <p:spPr>
          <a:xfrm>
            <a:off x="351431" y="1935911"/>
            <a:ext cx="3298500" cy="360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424" name="Google Shape;1424;g3969808ccb1_1_0"/>
          <p:cNvSpPr txBox="1"/>
          <p:nvPr/>
        </p:nvSpPr>
        <p:spPr>
          <a:xfrm>
            <a:off x="444550" y="1099925"/>
            <a:ext cx="109287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800"/>
              <a:buFont typeface="Arial"/>
              <a:buNone/>
            </a:pPr>
            <a:r>
              <a:rPr b="1" lang="en-US" sz="1800">
                <a:solidFill>
                  <a:srgbClr val="009200"/>
                </a:solidFill>
                <a:latin typeface="Raleway"/>
                <a:ea typeface="Raleway"/>
                <a:cs typeface="Raleway"/>
                <a:sym typeface="Raleway"/>
              </a:rPr>
              <a:t>Reducir en un 60 % las toneladas de carga contaminante vertida a los ríos Torca, Salitre,  Fucha y Tunjuelo</a:t>
            </a:r>
            <a:endParaRPr b="1" i="0" sz="1800" u="none" cap="none" strike="noStrike">
              <a:solidFill>
                <a:srgbClr val="009200"/>
              </a:solidFill>
              <a:latin typeface="Raleway"/>
              <a:ea typeface="Raleway"/>
              <a:cs typeface="Raleway"/>
              <a:sym typeface="Raleway"/>
            </a:endParaRPr>
          </a:p>
        </p:txBody>
      </p:sp>
      <p:sp>
        <p:nvSpPr>
          <p:cNvPr id="1425" name="Google Shape;1425;g3969808ccb1_1_0"/>
          <p:cNvSpPr txBox="1"/>
          <p:nvPr/>
        </p:nvSpPr>
        <p:spPr>
          <a:xfrm>
            <a:off x="3872144" y="190989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426" name="Google Shape;1426;g3969808ccb1_1_0"/>
          <p:cNvSpPr txBox="1"/>
          <p:nvPr/>
        </p:nvSpPr>
        <p:spPr>
          <a:xfrm>
            <a:off x="5827088" y="190989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427" name="Google Shape;1427;g3969808ccb1_1_0"/>
          <p:cNvSpPr txBox="1"/>
          <p:nvPr/>
        </p:nvSpPr>
        <p:spPr>
          <a:xfrm>
            <a:off x="7701110" y="190989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428" name="Google Shape;1428;g3969808ccb1_1_0"/>
          <p:cNvSpPr txBox="1"/>
          <p:nvPr/>
        </p:nvSpPr>
        <p:spPr>
          <a:xfrm>
            <a:off x="8667753" y="190989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429" name="Google Shape;1429;g3969808ccb1_1_0"/>
          <p:cNvSpPr txBox="1"/>
          <p:nvPr/>
        </p:nvSpPr>
        <p:spPr>
          <a:xfrm>
            <a:off x="9673116" y="1909897"/>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430" name="Google Shape;1430;g3969808ccb1_1_0"/>
          <p:cNvSpPr txBox="1"/>
          <p:nvPr/>
        </p:nvSpPr>
        <p:spPr>
          <a:xfrm>
            <a:off x="4877285" y="190989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431" name="Google Shape;1431;g3969808ccb1_1_0"/>
          <p:cNvSpPr txBox="1"/>
          <p:nvPr/>
        </p:nvSpPr>
        <p:spPr>
          <a:xfrm>
            <a:off x="6747863" y="190989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432" name="Google Shape;1432;g3969808ccb1_1_0"/>
          <p:cNvSpPr txBox="1"/>
          <p:nvPr/>
        </p:nvSpPr>
        <p:spPr>
          <a:xfrm>
            <a:off x="11053431" y="1909895"/>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433" name="Google Shape;1433;g3969808ccb1_1_0"/>
          <p:cNvSpPr txBox="1"/>
          <p:nvPr/>
        </p:nvSpPr>
        <p:spPr>
          <a:xfrm>
            <a:off x="146175" y="2618986"/>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1.5 </a:t>
            </a:r>
            <a:r>
              <a:rPr lang="en-US" sz="1200">
                <a:solidFill>
                  <a:srgbClr val="3B4E1F"/>
                </a:solidFill>
                <a:latin typeface="Candara"/>
                <a:ea typeface="Candara"/>
                <a:cs typeface="Candara"/>
                <a:sym typeface="Candara"/>
              </a:rPr>
              <a:t>Número de monitoreos del estado del recurso hídrico (mensual)</a:t>
            </a:r>
            <a:endParaRPr b="0" i="0" sz="1200" u="none" cap="none" strike="noStrike">
              <a:solidFill>
                <a:srgbClr val="3B4E1F"/>
              </a:solidFill>
              <a:latin typeface="Candara"/>
              <a:ea typeface="Candara"/>
              <a:cs typeface="Candara"/>
              <a:sym typeface="Candara"/>
            </a:endParaRPr>
          </a:p>
        </p:txBody>
      </p:sp>
      <p:sp>
        <p:nvSpPr>
          <p:cNvPr id="1434" name="Google Shape;1434;g3969808ccb1_1_0"/>
          <p:cNvSpPr txBox="1"/>
          <p:nvPr/>
        </p:nvSpPr>
        <p:spPr>
          <a:xfrm>
            <a:off x="3873297" y="268048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743</a:t>
            </a:r>
            <a:endParaRPr b="0" i="0" sz="1400" u="none" cap="none" strike="noStrike">
              <a:solidFill>
                <a:srgbClr val="000000"/>
              </a:solidFill>
              <a:latin typeface="Candara"/>
              <a:ea typeface="Candara"/>
              <a:cs typeface="Candara"/>
              <a:sym typeface="Candara"/>
            </a:endParaRPr>
          </a:p>
        </p:txBody>
      </p:sp>
      <p:sp>
        <p:nvSpPr>
          <p:cNvPr id="1435" name="Google Shape;1435;g3969808ccb1_1_0"/>
          <p:cNvSpPr txBox="1"/>
          <p:nvPr/>
        </p:nvSpPr>
        <p:spPr>
          <a:xfrm>
            <a:off x="4877285" y="268048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743</a:t>
            </a:r>
            <a:endParaRPr b="1" i="0" sz="1400" u="none" cap="none" strike="noStrike">
              <a:solidFill>
                <a:srgbClr val="000000"/>
              </a:solidFill>
              <a:latin typeface="Candara"/>
              <a:ea typeface="Candara"/>
              <a:cs typeface="Candara"/>
              <a:sym typeface="Candara"/>
            </a:endParaRPr>
          </a:p>
        </p:txBody>
      </p:sp>
      <p:sp>
        <p:nvSpPr>
          <p:cNvPr id="1436" name="Google Shape;1436;g3969808ccb1_1_0"/>
          <p:cNvSpPr txBox="1"/>
          <p:nvPr/>
        </p:nvSpPr>
        <p:spPr>
          <a:xfrm>
            <a:off x="5827088" y="268048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1.575</a:t>
            </a:r>
            <a:endParaRPr b="0" i="0" sz="1400" u="none" cap="none" strike="noStrike">
              <a:solidFill>
                <a:srgbClr val="000000"/>
              </a:solidFill>
              <a:latin typeface="Candara"/>
              <a:ea typeface="Candara"/>
              <a:cs typeface="Candara"/>
              <a:sym typeface="Candara"/>
            </a:endParaRPr>
          </a:p>
        </p:txBody>
      </p:sp>
      <p:sp>
        <p:nvSpPr>
          <p:cNvPr id="1437" name="Google Shape;1437;g3969808ccb1_1_0"/>
          <p:cNvSpPr txBox="1"/>
          <p:nvPr/>
        </p:nvSpPr>
        <p:spPr>
          <a:xfrm>
            <a:off x="6747863" y="2680486"/>
            <a:ext cx="876600" cy="4311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a:t>
            </a:r>
            <a:r>
              <a:rPr b="1" lang="en-US">
                <a:latin typeface="Candara"/>
                <a:ea typeface="Candara"/>
                <a:cs typeface="Candara"/>
                <a:sym typeface="Candara"/>
              </a:rPr>
              <a:t>288</a:t>
            </a:r>
            <a:endParaRPr b="1" i="0" sz="1400" u="none" cap="none" strike="noStrike">
              <a:solidFill>
                <a:srgbClr val="000000"/>
              </a:solidFill>
              <a:latin typeface="Candara"/>
              <a:ea typeface="Candara"/>
              <a:cs typeface="Candara"/>
              <a:sym typeface="Candara"/>
            </a:endParaRPr>
          </a:p>
        </p:txBody>
      </p:sp>
      <p:sp>
        <p:nvSpPr>
          <p:cNvPr id="1438" name="Google Shape;1438;g3969808ccb1_1_0"/>
          <p:cNvSpPr txBox="1"/>
          <p:nvPr/>
        </p:nvSpPr>
        <p:spPr>
          <a:xfrm>
            <a:off x="8667753" y="268048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1.661</a:t>
            </a:r>
            <a:endParaRPr b="0" i="0" sz="1400" u="none" cap="none" strike="noStrike">
              <a:solidFill>
                <a:srgbClr val="000000"/>
              </a:solidFill>
              <a:latin typeface="Candara"/>
              <a:ea typeface="Candara"/>
              <a:cs typeface="Candara"/>
              <a:sym typeface="Candara"/>
            </a:endParaRPr>
          </a:p>
        </p:txBody>
      </p:sp>
      <p:sp>
        <p:nvSpPr>
          <p:cNvPr id="1439" name="Google Shape;1439;g3969808ccb1_1_0"/>
          <p:cNvSpPr txBox="1"/>
          <p:nvPr/>
        </p:nvSpPr>
        <p:spPr>
          <a:xfrm>
            <a:off x="9673116" y="2680486"/>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5.624</a:t>
            </a:r>
            <a:endParaRPr b="0" i="0" sz="1400" u="none" cap="none" strike="noStrike">
              <a:solidFill>
                <a:srgbClr val="000000"/>
              </a:solidFill>
              <a:latin typeface="Candara"/>
              <a:ea typeface="Candara"/>
              <a:cs typeface="Candara"/>
              <a:sym typeface="Candara"/>
            </a:endParaRPr>
          </a:p>
        </p:txBody>
      </p:sp>
      <p:sp>
        <p:nvSpPr>
          <p:cNvPr id="1440" name="Google Shape;1440;g3969808ccb1_1_0"/>
          <p:cNvSpPr txBox="1"/>
          <p:nvPr/>
        </p:nvSpPr>
        <p:spPr>
          <a:xfrm>
            <a:off x="11053431" y="2680486"/>
            <a:ext cx="876600" cy="4311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2.031</a:t>
            </a:r>
            <a:endParaRPr b="1" sz="1600">
              <a:solidFill>
                <a:srgbClr val="3B4E1F"/>
              </a:solidFill>
              <a:latin typeface="Candara"/>
              <a:ea typeface="Candara"/>
              <a:cs typeface="Candara"/>
              <a:sym typeface="Candara"/>
            </a:endParaRPr>
          </a:p>
        </p:txBody>
      </p:sp>
      <p:sp>
        <p:nvSpPr>
          <p:cNvPr id="1441" name="Google Shape;1441;g3969808ccb1_1_0"/>
          <p:cNvSpPr txBox="1"/>
          <p:nvPr/>
        </p:nvSpPr>
        <p:spPr>
          <a:xfrm>
            <a:off x="146175" y="4520155"/>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1.8 </a:t>
            </a:r>
            <a:r>
              <a:rPr lang="en-US" sz="1200">
                <a:solidFill>
                  <a:srgbClr val="3B4E1F"/>
                </a:solidFill>
                <a:latin typeface="Candara"/>
                <a:ea typeface="Candara"/>
                <a:cs typeface="Candara"/>
                <a:sym typeface="Candara"/>
              </a:rPr>
              <a:t>Número de informes de  seguimiento  PSMV (Anual)</a:t>
            </a:r>
            <a:endParaRPr b="0" i="0" sz="1200" u="none" cap="none" strike="noStrike">
              <a:solidFill>
                <a:srgbClr val="3B4E1F"/>
              </a:solidFill>
              <a:latin typeface="Candara"/>
              <a:ea typeface="Candara"/>
              <a:cs typeface="Candara"/>
              <a:sym typeface="Candara"/>
            </a:endParaRPr>
          </a:p>
        </p:txBody>
      </p:sp>
      <p:sp>
        <p:nvSpPr>
          <p:cNvPr id="1442" name="Google Shape;1442;g3969808ccb1_1_0"/>
          <p:cNvSpPr txBox="1"/>
          <p:nvPr/>
        </p:nvSpPr>
        <p:spPr>
          <a:xfrm>
            <a:off x="146175" y="3291106"/>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1.6 </a:t>
            </a:r>
            <a:r>
              <a:rPr lang="en-US" sz="1200">
                <a:solidFill>
                  <a:srgbClr val="3B4E1F"/>
                </a:solidFill>
                <a:latin typeface="Candara"/>
                <a:ea typeface="Candara"/>
                <a:cs typeface="Candara"/>
                <a:sym typeface="Candara"/>
              </a:rPr>
              <a:t>Número de permisos de vertimientos evaluados (trimestral)</a:t>
            </a:r>
            <a:endParaRPr b="0" i="0" sz="1200" u="none" cap="none" strike="noStrike">
              <a:solidFill>
                <a:srgbClr val="3B4E1F"/>
              </a:solidFill>
              <a:latin typeface="Candara"/>
              <a:ea typeface="Candara"/>
              <a:cs typeface="Candara"/>
              <a:sym typeface="Candara"/>
            </a:endParaRPr>
          </a:p>
        </p:txBody>
      </p:sp>
      <p:sp>
        <p:nvSpPr>
          <p:cNvPr id="1443" name="Google Shape;1443;g3969808ccb1_1_0"/>
          <p:cNvSpPr txBox="1"/>
          <p:nvPr/>
        </p:nvSpPr>
        <p:spPr>
          <a:xfrm>
            <a:off x="146175" y="3917308"/>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1.7 </a:t>
            </a:r>
            <a:r>
              <a:rPr lang="en-US" sz="1200">
                <a:solidFill>
                  <a:srgbClr val="3B4E1F"/>
                </a:solidFill>
                <a:latin typeface="Candara"/>
                <a:ea typeface="Candara"/>
                <a:cs typeface="Candara"/>
                <a:sym typeface="Candara"/>
              </a:rPr>
              <a:t>Número de controles al sistema de alcantarillado (mensual) </a:t>
            </a:r>
            <a:endParaRPr b="0" i="0" sz="1200" u="none" cap="none" strike="noStrike">
              <a:solidFill>
                <a:srgbClr val="3B4E1F"/>
              </a:solidFill>
              <a:latin typeface="Candara"/>
              <a:ea typeface="Candara"/>
              <a:cs typeface="Candara"/>
              <a:sym typeface="Candara"/>
            </a:endParaRPr>
          </a:p>
        </p:txBody>
      </p:sp>
      <p:sp>
        <p:nvSpPr>
          <p:cNvPr id="1444" name="Google Shape;1444;g3969808ccb1_1_0"/>
          <p:cNvSpPr txBox="1"/>
          <p:nvPr/>
        </p:nvSpPr>
        <p:spPr>
          <a:xfrm>
            <a:off x="5827088" y="397880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1200</a:t>
            </a:r>
            <a:endParaRPr b="0" i="0" sz="1400" u="none" cap="none" strike="noStrike">
              <a:solidFill>
                <a:srgbClr val="000000"/>
              </a:solidFill>
              <a:latin typeface="Candara"/>
              <a:ea typeface="Candara"/>
              <a:cs typeface="Candara"/>
              <a:sym typeface="Candara"/>
            </a:endParaRPr>
          </a:p>
        </p:txBody>
      </p:sp>
      <p:sp>
        <p:nvSpPr>
          <p:cNvPr id="1445" name="Google Shape;1445;g3969808ccb1_1_0"/>
          <p:cNvSpPr txBox="1"/>
          <p:nvPr/>
        </p:nvSpPr>
        <p:spPr>
          <a:xfrm>
            <a:off x="7701110" y="397880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1200</a:t>
            </a:r>
            <a:endParaRPr b="0" i="0" sz="1400" u="none" cap="none" strike="noStrike">
              <a:solidFill>
                <a:srgbClr val="000000"/>
              </a:solidFill>
              <a:latin typeface="Candara"/>
              <a:ea typeface="Candara"/>
              <a:cs typeface="Candara"/>
              <a:sym typeface="Candara"/>
            </a:endParaRPr>
          </a:p>
        </p:txBody>
      </p:sp>
      <p:sp>
        <p:nvSpPr>
          <p:cNvPr id="1446" name="Google Shape;1446;g3969808ccb1_1_0"/>
          <p:cNvSpPr txBox="1"/>
          <p:nvPr/>
        </p:nvSpPr>
        <p:spPr>
          <a:xfrm>
            <a:off x="8667753" y="397880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1200</a:t>
            </a:r>
            <a:endParaRPr b="0" i="0" sz="1400" u="none" cap="none" strike="noStrike">
              <a:solidFill>
                <a:srgbClr val="000000"/>
              </a:solidFill>
              <a:latin typeface="Candara"/>
              <a:ea typeface="Candara"/>
              <a:cs typeface="Candara"/>
              <a:sym typeface="Candara"/>
            </a:endParaRPr>
          </a:p>
        </p:txBody>
      </p:sp>
      <p:sp>
        <p:nvSpPr>
          <p:cNvPr id="1447" name="Google Shape;1447;g3969808ccb1_1_0"/>
          <p:cNvSpPr txBox="1"/>
          <p:nvPr/>
        </p:nvSpPr>
        <p:spPr>
          <a:xfrm>
            <a:off x="9673116" y="3978808"/>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3600</a:t>
            </a:r>
            <a:endParaRPr b="0" i="0" sz="1400" u="none" cap="none" strike="noStrike">
              <a:solidFill>
                <a:srgbClr val="000000"/>
              </a:solidFill>
              <a:latin typeface="Candara"/>
              <a:ea typeface="Candara"/>
              <a:cs typeface="Candara"/>
              <a:sym typeface="Candara"/>
            </a:endParaRPr>
          </a:p>
        </p:txBody>
      </p:sp>
      <p:sp>
        <p:nvSpPr>
          <p:cNvPr id="1448" name="Google Shape;1448;g3969808ccb1_1_0"/>
          <p:cNvSpPr txBox="1"/>
          <p:nvPr/>
        </p:nvSpPr>
        <p:spPr>
          <a:xfrm>
            <a:off x="3873297" y="459710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2</a:t>
            </a:r>
            <a:endParaRPr b="0" i="0" sz="1400" u="none" cap="none" strike="noStrike">
              <a:solidFill>
                <a:srgbClr val="000000"/>
              </a:solidFill>
              <a:latin typeface="Candara"/>
              <a:ea typeface="Candara"/>
              <a:cs typeface="Candara"/>
              <a:sym typeface="Candara"/>
            </a:endParaRPr>
          </a:p>
        </p:txBody>
      </p:sp>
      <p:sp>
        <p:nvSpPr>
          <p:cNvPr id="1449" name="Google Shape;1449;g3969808ccb1_1_0"/>
          <p:cNvSpPr txBox="1"/>
          <p:nvPr/>
        </p:nvSpPr>
        <p:spPr>
          <a:xfrm>
            <a:off x="4877285" y="4597105"/>
            <a:ext cx="876600" cy="4002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latin typeface="Candara"/>
                <a:ea typeface="Candara"/>
                <a:cs typeface="Candara"/>
                <a:sym typeface="Candara"/>
              </a:rPr>
              <a:t>0</a:t>
            </a:r>
            <a:endParaRPr b="1" i="0" sz="1400" u="none" cap="none" strike="noStrike">
              <a:solidFill>
                <a:srgbClr val="000000"/>
              </a:solidFill>
              <a:latin typeface="Candara"/>
              <a:ea typeface="Candara"/>
              <a:cs typeface="Candara"/>
              <a:sym typeface="Candara"/>
            </a:endParaRPr>
          </a:p>
        </p:txBody>
      </p:sp>
      <p:sp>
        <p:nvSpPr>
          <p:cNvPr id="1450" name="Google Shape;1450;g3969808ccb1_1_0"/>
          <p:cNvSpPr txBox="1"/>
          <p:nvPr/>
        </p:nvSpPr>
        <p:spPr>
          <a:xfrm>
            <a:off x="5827088" y="459710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latin typeface="Candara"/>
                <a:ea typeface="Candara"/>
                <a:cs typeface="Candara"/>
                <a:sym typeface="Candara"/>
              </a:rPr>
              <a:t>2</a:t>
            </a:r>
            <a:endParaRPr b="0" i="0" sz="1400" u="none" cap="none" strike="noStrike">
              <a:solidFill>
                <a:srgbClr val="000000"/>
              </a:solidFill>
              <a:latin typeface="Candara"/>
              <a:ea typeface="Candara"/>
              <a:cs typeface="Candara"/>
              <a:sym typeface="Candara"/>
            </a:endParaRPr>
          </a:p>
        </p:txBody>
      </p:sp>
      <p:sp>
        <p:nvSpPr>
          <p:cNvPr id="1451" name="Google Shape;1451;g3969808ccb1_1_0"/>
          <p:cNvSpPr txBox="1"/>
          <p:nvPr/>
        </p:nvSpPr>
        <p:spPr>
          <a:xfrm>
            <a:off x="6747863" y="4597105"/>
            <a:ext cx="876600" cy="4002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latin typeface="Candara"/>
                <a:ea typeface="Candara"/>
                <a:cs typeface="Candara"/>
                <a:sym typeface="Candara"/>
              </a:rPr>
              <a:t>0</a:t>
            </a:r>
            <a:endParaRPr b="1" i="0" sz="1400" u="none" cap="none" strike="noStrike">
              <a:solidFill>
                <a:srgbClr val="000000"/>
              </a:solidFill>
              <a:latin typeface="Candara"/>
              <a:ea typeface="Candara"/>
              <a:cs typeface="Candara"/>
              <a:sym typeface="Candara"/>
            </a:endParaRPr>
          </a:p>
        </p:txBody>
      </p:sp>
      <p:sp>
        <p:nvSpPr>
          <p:cNvPr id="1452" name="Google Shape;1452;g3969808ccb1_1_0"/>
          <p:cNvSpPr txBox="1"/>
          <p:nvPr/>
        </p:nvSpPr>
        <p:spPr>
          <a:xfrm>
            <a:off x="7701110" y="458165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a:t>
            </a:r>
            <a:endParaRPr b="0" i="0" sz="1400" u="none" cap="none" strike="noStrike">
              <a:solidFill>
                <a:srgbClr val="000000"/>
              </a:solidFill>
              <a:latin typeface="Candara"/>
              <a:ea typeface="Candara"/>
              <a:cs typeface="Candara"/>
              <a:sym typeface="Candara"/>
            </a:endParaRPr>
          </a:p>
        </p:txBody>
      </p:sp>
      <p:sp>
        <p:nvSpPr>
          <p:cNvPr id="1453" name="Google Shape;1453;g3969808ccb1_1_0"/>
          <p:cNvSpPr txBox="1"/>
          <p:nvPr/>
        </p:nvSpPr>
        <p:spPr>
          <a:xfrm>
            <a:off x="9673116" y="4597105"/>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t/>
            </a:r>
            <a:endParaRPr b="0" i="0" sz="1400" u="none" cap="none" strike="noStrike">
              <a:solidFill>
                <a:srgbClr val="000000"/>
              </a:solidFill>
              <a:latin typeface="Candara"/>
              <a:ea typeface="Candara"/>
              <a:cs typeface="Candara"/>
              <a:sym typeface="Candara"/>
            </a:endParaRPr>
          </a:p>
        </p:txBody>
      </p:sp>
      <p:sp>
        <p:nvSpPr>
          <p:cNvPr id="1454" name="Google Shape;1454;g3969808ccb1_1_0"/>
          <p:cNvSpPr txBox="1"/>
          <p:nvPr/>
        </p:nvSpPr>
        <p:spPr>
          <a:xfrm>
            <a:off x="4877285" y="3368056"/>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latin typeface="Candara"/>
                <a:ea typeface="Candara"/>
                <a:cs typeface="Candara"/>
                <a:sym typeface="Candara"/>
              </a:rPr>
              <a:t>19</a:t>
            </a:r>
            <a:endParaRPr b="1" i="0" sz="1400" u="none" cap="none" strike="noStrike">
              <a:solidFill>
                <a:srgbClr val="000000"/>
              </a:solidFill>
              <a:latin typeface="Candara"/>
              <a:ea typeface="Candara"/>
              <a:cs typeface="Candara"/>
              <a:sym typeface="Candara"/>
            </a:endParaRPr>
          </a:p>
        </p:txBody>
      </p:sp>
      <p:sp>
        <p:nvSpPr>
          <p:cNvPr id="1455" name="Google Shape;1455;g3969808ccb1_1_0"/>
          <p:cNvSpPr txBox="1"/>
          <p:nvPr/>
        </p:nvSpPr>
        <p:spPr>
          <a:xfrm>
            <a:off x="6747863" y="3368056"/>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latin typeface="Candara"/>
                <a:ea typeface="Candara"/>
                <a:cs typeface="Candara"/>
                <a:sym typeface="Candara"/>
              </a:rPr>
              <a:t>27</a:t>
            </a:r>
            <a:endParaRPr b="1" i="0" sz="1400" u="none" cap="none" strike="noStrike">
              <a:solidFill>
                <a:srgbClr val="000000"/>
              </a:solidFill>
              <a:latin typeface="Candara"/>
              <a:ea typeface="Candara"/>
              <a:cs typeface="Candara"/>
              <a:sym typeface="Candara"/>
            </a:endParaRPr>
          </a:p>
        </p:txBody>
      </p:sp>
      <p:sp>
        <p:nvSpPr>
          <p:cNvPr id="1456" name="Google Shape;1456;g3969808ccb1_1_0"/>
          <p:cNvSpPr txBox="1"/>
          <p:nvPr/>
        </p:nvSpPr>
        <p:spPr>
          <a:xfrm>
            <a:off x="3873297" y="3352606"/>
            <a:ext cx="876600" cy="431100"/>
          </a:xfrm>
          <a:prstGeom prst="rect">
            <a:avLst/>
          </a:prstGeom>
          <a:solidFill>
            <a:schemeClr val="lt1"/>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457" name="Google Shape;1457;g3969808ccb1_1_0"/>
          <p:cNvSpPr txBox="1"/>
          <p:nvPr/>
        </p:nvSpPr>
        <p:spPr>
          <a:xfrm>
            <a:off x="5827088" y="335260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458" name="Google Shape;1458;g3969808ccb1_1_0"/>
          <p:cNvSpPr txBox="1"/>
          <p:nvPr/>
        </p:nvSpPr>
        <p:spPr>
          <a:xfrm>
            <a:off x="9881316" y="458165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a:t>
            </a:r>
            <a:endParaRPr b="0" i="0" sz="1400" u="none" cap="none" strike="noStrike">
              <a:solidFill>
                <a:srgbClr val="000000"/>
              </a:solidFill>
              <a:latin typeface="Candara"/>
              <a:ea typeface="Candara"/>
              <a:cs typeface="Candara"/>
              <a:sym typeface="Candara"/>
            </a:endParaRPr>
          </a:p>
        </p:txBody>
      </p:sp>
      <p:sp>
        <p:nvSpPr>
          <p:cNvPr id="1459" name="Google Shape;1459;g3969808ccb1_1_0"/>
          <p:cNvSpPr txBox="1"/>
          <p:nvPr/>
        </p:nvSpPr>
        <p:spPr>
          <a:xfrm>
            <a:off x="7701110" y="335260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460" name="Google Shape;1460;g3969808ccb1_1_0"/>
          <p:cNvSpPr txBox="1"/>
          <p:nvPr/>
        </p:nvSpPr>
        <p:spPr>
          <a:xfrm>
            <a:off x="11040256" y="335260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latin typeface="Candara"/>
                <a:ea typeface="Candara"/>
                <a:cs typeface="Candara"/>
                <a:sym typeface="Candara"/>
              </a:rPr>
              <a:t>46</a:t>
            </a:r>
            <a:endParaRPr b="1" i="0" sz="1600" u="none" cap="none" strike="noStrike">
              <a:solidFill>
                <a:srgbClr val="000000"/>
              </a:solidFill>
              <a:latin typeface="Candara"/>
              <a:ea typeface="Candara"/>
              <a:cs typeface="Candara"/>
              <a:sym typeface="Candara"/>
            </a:endParaRPr>
          </a:p>
        </p:txBody>
      </p:sp>
      <p:sp>
        <p:nvSpPr>
          <p:cNvPr id="1461" name="Google Shape;1461;g3969808ccb1_1_0"/>
          <p:cNvSpPr txBox="1"/>
          <p:nvPr/>
        </p:nvSpPr>
        <p:spPr>
          <a:xfrm>
            <a:off x="6747863" y="3978808"/>
            <a:ext cx="876600" cy="4002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latin typeface="Candara"/>
                <a:ea typeface="Candara"/>
                <a:cs typeface="Candara"/>
                <a:sym typeface="Candara"/>
              </a:rPr>
              <a:t>1100</a:t>
            </a:r>
            <a:endParaRPr b="1" sz="1600">
              <a:solidFill>
                <a:srgbClr val="3B4E1F"/>
              </a:solidFill>
              <a:latin typeface="Candara"/>
              <a:ea typeface="Candara"/>
              <a:cs typeface="Candara"/>
              <a:sym typeface="Candara"/>
            </a:endParaRPr>
          </a:p>
        </p:txBody>
      </p:sp>
      <p:sp>
        <p:nvSpPr>
          <p:cNvPr id="1462" name="Google Shape;1462;g3969808ccb1_1_0"/>
          <p:cNvSpPr txBox="1"/>
          <p:nvPr/>
        </p:nvSpPr>
        <p:spPr>
          <a:xfrm>
            <a:off x="8667753" y="458165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463" name="Google Shape;1463;g3969808ccb1_1_0"/>
          <p:cNvSpPr txBox="1"/>
          <p:nvPr/>
        </p:nvSpPr>
        <p:spPr>
          <a:xfrm>
            <a:off x="8667753" y="335260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464" name="Google Shape;1464;g3969808ccb1_1_0"/>
          <p:cNvSpPr txBox="1"/>
          <p:nvPr/>
        </p:nvSpPr>
        <p:spPr>
          <a:xfrm>
            <a:off x="7701110" y="268048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highlight>
                  <a:schemeClr val="lt1"/>
                </a:highlight>
                <a:latin typeface="Candara"/>
                <a:ea typeface="Candara"/>
                <a:cs typeface="Candara"/>
                <a:sym typeface="Candara"/>
              </a:rPr>
              <a:t>1.645</a:t>
            </a:r>
            <a:endParaRPr b="0" i="0" sz="1400" u="none" cap="none" strike="noStrike">
              <a:solidFill>
                <a:srgbClr val="000000"/>
              </a:solidFill>
              <a:highlight>
                <a:schemeClr val="lt1"/>
              </a:highlight>
              <a:latin typeface="Candara"/>
              <a:ea typeface="Candara"/>
              <a:cs typeface="Candara"/>
              <a:sym typeface="Candara"/>
            </a:endParaRPr>
          </a:p>
        </p:txBody>
      </p:sp>
      <p:sp>
        <p:nvSpPr>
          <p:cNvPr id="1465" name="Google Shape;1465;g3969808ccb1_1_0"/>
          <p:cNvSpPr txBox="1"/>
          <p:nvPr/>
        </p:nvSpPr>
        <p:spPr>
          <a:xfrm>
            <a:off x="3873297" y="3978808"/>
            <a:ext cx="876600" cy="431100"/>
          </a:xfrm>
          <a:prstGeom prst="rect">
            <a:avLst/>
          </a:prstGeom>
          <a:solidFill>
            <a:schemeClr val="lt1"/>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466" name="Google Shape;1466;g3969808ccb1_1_0"/>
          <p:cNvSpPr txBox="1"/>
          <p:nvPr/>
        </p:nvSpPr>
        <p:spPr>
          <a:xfrm>
            <a:off x="4873857" y="3978808"/>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467" name="Google Shape;1467;g3969808ccb1_1_0"/>
          <p:cNvSpPr txBox="1"/>
          <p:nvPr/>
        </p:nvSpPr>
        <p:spPr>
          <a:xfrm>
            <a:off x="11043894" y="3978808"/>
            <a:ext cx="876600" cy="4311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1100</a:t>
            </a:r>
            <a:endParaRPr b="1" i="0" sz="1600" u="none" cap="none" strike="noStrike">
              <a:solidFill>
                <a:srgbClr val="000000"/>
              </a:solidFill>
              <a:latin typeface="Candara"/>
              <a:ea typeface="Candara"/>
              <a:cs typeface="Candara"/>
              <a:sym typeface="Candara"/>
            </a:endParaRPr>
          </a:p>
        </p:txBody>
      </p:sp>
      <p:sp>
        <p:nvSpPr>
          <p:cNvPr id="1468" name="Google Shape;1468;g3969808ccb1_1_0"/>
          <p:cNvSpPr txBox="1"/>
          <p:nvPr/>
        </p:nvSpPr>
        <p:spPr>
          <a:xfrm>
            <a:off x="9881316" y="335260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469" name="Google Shape;1469;g3969808ccb1_1_0"/>
          <p:cNvSpPr txBox="1"/>
          <p:nvPr/>
        </p:nvSpPr>
        <p:spPr>
          <a:xfrm>
            <a:off x="11021959" y="4634526"/>
            <a:ext cx="876600" cy="4002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latin typeface="Candara"/>
                <a:ea typeface="Candara"/>
                <a:cs typeface="Candara"/>
                <a:sym typeface="Candara"/>
              </a:rPr>
              <a:t>0</a:t>
            </a:r>
            <a:endParaRPr b="1" i="0" sz="1400" u="none" cap="none" strike="noStrike">
              <a:solidFill>
                <a:srgbClr val="000000"/>
              </a:solidFill>
              <a:latin typeface="Candara"/>
              <a:ea typeface="Candara"/>
              <a:cs typeface="Candara"/>
              <a:sym typeface="Candara"/>
            </a:endParaRPr>
          </a:p>
        </p:txBody>
      </p:sp>
      <p:sp>
        <p:nvSpPr>
          <p:cNvPr id="1470" name="Google Shape;1470;g3969808ccb1_1_0"/>
          <p:cNvSpPr txBox="1"/>
          <p:nvPr/>
        </p:nvSpPr>
        <p:spPr>
          <a:xfrm>
            <a:off x="291151" y="6037100"/>
            <a:ext cx="116097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3B4E1F"/>
              </a:solidFill>
              <a:latin typeface="Candara"/>
              <a:ea typeface="Candara"/>
              <a:cs typeface="Candara"/>
              <a:sym typeface="Candara"/>
            </a:endParaRPr>
          </a:p>
        </p:txBody>
      </p:sp>
      <p:sp>
        <p:nvSpPr>
          <p:cNvPr id="1471" name="Google Shape;1471;g3969808ccb1_1_0"/>
          <p:cNvSpPr/>
          <p:nvPr/>
        </p:nvSpPr>
        <p:spPr>
          <a:xfrm>
            <a:off x="253500" y="6024200"/>
            <a:ext cx="11685000" cy="360000"/>
          </a:xfrm>
          <a:prstGeom prst="round2DiagRect">
            <a:avLst>
              <a:gd fmla="val 36695" name="adj1"/>
              <a:gd fmla="val 0" name="adj2"/>
            </a:avLst>
          </a:prstGeom>
          <a:solidFill>
            <a:srgbClr val="FFE599"/>
          </a:solidFill>
          <a:ln>
            <a:noFill/>
          </a:ln>
          <a:effectLst>
            <a:outerShdw blurRad="228600" rotWithShape="0" algn="bl" dir="5400000" dist="19050">
              <a:srgbClr val="000000">
                <a:alpha val="27840"/>
              </a:srgbClr>
            </a:outerShdw>
          </a:effectLst>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US" sz="1200">
                <a:solidFill>
                  <a:srgbClr val="3B4E1F"/>
                </a:solidFill>
                <a:latin typeface="Candara"/>
                <a:ea typeface="Candara"/>
                <a:cs typeface="Candara"/>
                <a:sym typeface="Candara"/>
              </a:rPr>
              <a:t>*El reporte anual se actualiza en el mes de abril, los tres primeros meses se mantiene el resultado de la vigencia anterior.</a:t>
            </a:r>
            <a:endParaRPr b="1" sz="1300">
              <a:solidFill>
                <a:srgbClr val="783F04"/>
              </a:solidFill>
              <a:latin typeface="Candara"/>
              <a:ea typeface="Candara"/>
              <a:cs typeface="Candara"/>
              <a:sym typeface="Candara"/>
            </a:endParaRPr>
          </a:p>
        </p:txBody>
      </p:sp>
      <p:sp>
        <p:nvSpPr>
          <p:cNvPr id="1472" name="Google Shape;1472;g3969808ccb1_1_0"/>
          <p:cNvSpPr txBox="1"/>
          <p:nvPr/>
        </p:nvSpPr>
        <p:spPr>
          <a:xfrm>
            <a:off x="9170900" y="215137"/>
            <a:ext cx="4335000" cy="554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2000"/>
              <a:buFont typeface="Arial"/>
              <a:buNone/>
            </a:pPr>
            <a:r>
              <a:t/>
            </a:r>
            <a:endParaRPr b="1" sz="2000">
              <a:solidFill>
                <a:schemeClr val="dk1"/>
              </a:solidFill>
              <a:latin typeface="Raleway"/>
              <a:ea typeface="Raleway"/>
              <a:cs typeface="Raleway"/>
              <a:sym typeface="Raleway"/>
            </a:endParaRPr>
          </a:p>
        </p:txBody>
      </p:sp>
      <p:sp>
        <p:nvSpPr>
          <p:cNvPr id="1473" name="Google Shape;1473;g3969808ccb1_1_0"/>
          <p:cNvSpPr/>
          <p:nvPr/>
        </p:nvSpPr>
        <p:spPr>
          <a:xfrm>
            <a:off x="8688864" y="2861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Subdirección de Recurso Hídrico</a:t>
            </a:r>
            <a:endParaRPr b="0" i="0" sz="1200" u="none" cap="none" strike="noStrike">
              <a:solidFill>
                <a:srgbClr val="FFFFFF"/>
              </a:solidFill>
              <a:latin typeface="Arial"/>
              <a:ea typeface="Arial"/>
              <a:cs typeface="Arial"/>
              <a:sym typeface="Arial"/>
            </a:endParaRPr>
          </a:p>
        </p:txBody>
      </p:sp>
      <p:sp>
        <p:nvSpPr>
          <p:cNvPr id="1474" name="Google Shape;1474;g3969808ccb1_1_0"/>
          <p:cNvSpPr txBox="1"/>
          <p:nvPr/>
        </p:nvSpPr>
        <p:spPr>
          <a:xfrm>
            <a:off x="408217" y="559634"/>
            <a:ext cx="33510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3000" u="none" cap="none" strike="noStrike">
                <a:solidFill>
                  <a:srgbClr val="009200"/>
                </a:solidFill>
                <a:latin typeface="Raleway Black"/>
                <a:ea typeface="Raleway Black"/>
                <a:cs typeface="Raleway Black"/>
                <a:sym typeface="Raleway Black"/>
              </a:rPr>
              <a:t>Meta </a:t>
            </a:r>
            <a:r>
              <a:rPr b="1" lang="en-US" sz="3000">
                <a:solidFill>
                  <a:srgbClr val="009200"/>
                </a:solidFill>
                <a:latin typeface="Raleway"/>
                <a:ea typeface="Raleway"/>
                <a:cs typeface="Raleway"/>
                <a:sym typeface="Raleway"/>
              </a:rPr>
              <a:t>estratégica </a:t>
            </a:r>
            <a:endParaRPr b="1" i="0" sz="1700" u="none" cap="none" strike="noStrike">
              <a:solidFill>
                <a:srgbClr val="000000"/>
              </a:solidFill>
            </a:endParaRPr>
          </a:p>
        </p:txBody>
      </p:sp>
      <p:grpSp>
        <p:nvGrpSpPr>
          <p:cNvPr id="1475" name="Google Shape;1475;g3969808ccb1_1_0"/>
          <p:cNvGrpSpPr/>
          <p:nvPr/>
        </p:nvGrpSpPr>
        <p:grpSpPr>
          <a:xfrm>
            <a:off x="8392029" y="215126"/>
            <a:ext cx="486076" cy="497257"/>
            <a:chOff x="10747192" y="578957"/>
            <a:chExt cx="682500" cy="698100"/>
          </a:xfrm>
        </p:grpSpPr>
        <p:sp>
          <p:nvSpPr>
            <p:cNvPr id="1476" name="Google Shape;1476;g3969808ccb1_1_0"/>
            <p:cNvSpPr/>
            <p:nvPr/>
          </p:nvSpPr>
          <p:spPr>
            <a:xfrm>
              <a:off x="10747192" y="578957"/>
              <a:ext cx="682500" cy="698100"/>
            </a:xfrm>
            <a:prstGeom prst="ellipse">
              <a:avLst/>
            </a:prstGeom>
            <a:solidFill>
              <a:srgbClr val="4696E6"/>
            </a:solidFill>
            <a:ln cap="flat" cmpd="sng" w="38800">
              <a:solidFill>
                <a:srgbClr val="FFFFFF"/>
              </a:solidFill>
              <a:prstDash val="solid"/>
              <a:round/>
              <a:headEnd len="sm" w="sm" type="none"/>
              <a:tailEnd len="sm" w="sm" type="none"/>
            </a:ln>
          </p:spPr>
          <p:txBody>
            <a:bodyPr anchorCtr="0" anchor="ctr" bIns="69825" lIns="69825" spcFirstLastPara="1" rIns="69825" wrap="square" tIns="69825">
              <a:noAutofit/>
            </a:bodyPr>
            <a:lstStyle/>
            <a:p>
              <a:pPr indent="0" lvl="0" marL="0" marR="0" rtl="0" algn="ctr">
                <a:lnSpc>
                  <a:spcPct val="100000"/>
                </a:lnSpc>
                <a:spcBef>
                  <a:spcPts val="0"/>
                </a:spcBef>
                <a:spcAft>
                  <a:spcPts val="0"/>
                </a:spcAft>
                <a:buClr>
                  <a:srgbClr val="000000"/>
                </a:buClr>
                <a:buSzPts val="1146"/>
                <a:buFont typeface="Arial"/>
                <a:buNone/>
              </a:pPr>
              <a:r>
                <a:t/>
              </a:r>
              <a:endParaRPr b="0" i="0" sz="1145" u="none" cap="none" strike="noStrike">
                <a:solidFill>
                  <a:srgbClr val="000000"/>
                </a:solidFill>
                <a:latin typeface="Montserrat Medium"/>
                <a:ea typeface="Montserrat Medium"/>
                <a:cs typeface="Montserrat Medium"/>
                <a:sym typeface="Montserrat Medium"/>
              </a:endParaRPr>
            </a:p>
          </p:txBody>
        </p:sp>
        <p:pic>
          <p:nvPicPr>
            <p:cNvPr id="1477" name="Google Shape;1477;g3969808ccb1_1_0"/>
            <p:cNvPicPr preferRelativeResize="0"/>
            <p:nvPr/>
          </p:nvPicPr>
          <p:blipFill rotWithShape="1">
            <a:blip r:embed="rId3">
              <a:alphaModFix/>
            </a:blip>
            <a:srcRect b="0" l="0" r="0" t="0"/>
            <a:stretch/>
          </p:blipFill>
          <p:spPr>
            <a:xfrm>
              <a:off x="10781089" y="591844"/>
              <a:ext cx="614700" cy="614700"/>
            </a:xfrm>
            <a:prstGeom prst="rect">
              <a:avLst/>
            </a:prstGeom>
            <a:noFill/>
            <a:ln>
              <a:noFill/>
            </a:ln>
          </p:spPr>
        </p:pic>
      </p:grpSp>
      <p:sp>
        <p:nvSpPr>
          <p:cNvPr id="1478" name="Google Shape;1478;g3969808ccb1_1_0"/>
          <p:cNvSpPr txBox="1"/>
          <p:nvPr/>
        </p:nvSpPr>
        <p:spPr>
          <a:xfrm>
            <a:off x="5571800" y="209800"/>
            <a:ext cx="2102400" cy="507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2100">
                <a:solidFill>
                  <a:schemeClr val="lt1"/>
                </a:solidFill>
                <a:latin typeface="Raleway Black"/>
                <a:ea typeface="Raleway Black"/>
                <a:cs typeface="Raleway Black"/>
                <a:sym typeface="Raleway Black"/>
              </a:rPr>
              <a:t>DESPUÉS</a:t>
            </a:r>
            <a:endParaRPr b="0" i="0" sz="800" u="none" cap="none" strike="noStrik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2" name="Shape 1482"/>
        <p:cNvGrpSpPr/>
        <p:nvPr/>
      </p:nvGrpSpPr>
      <p:grpSpPr>
        <a:xfrm>
          <a:off x="0" y="0"/>
          <a:ext cx="0" cy="0"/>
          <a:chOff x="0" y="0"/>
          <a:chExt cx="0" cy="0"/>
        </a:xfrm>
      </p:grpSpPr>
      <p:sp>
        <p:nvSpPr>
          <p:cNvPr id="1483" name="Google Shape;1483;g3d23c2d98e5_3_380"/>
          <p:cNvSpPr/>
          <p:nvPr/>
        </p:nvSpPr>
        <p:spPr>
          <a:xfrm>
            <a:off x="145200" y="3343300"/>
            <a:ext cx="11901600" cy="5541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84" name="Google Shape;1484;g3d23c2d98e5_3_380"/>
          <p:cNvSpPr txBox="1"/>
          <p:nvPr/>
        </p:nvSpPr>
        <p:spPr>
          <a:xfrm>
            <a:off x="-107363" y="2543600"/>
            <a:ext cx="3706800" cy="6396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485" name="Google Shape;1485;g3d23c2d98e5_3_380"/>
          <p:cNvSpPr txBox="1"/>
          <p:nvPr/>
        </p:nvSpPr>
        <p:spPr>
          <a:xfrm>
            <a:off x="3982757" y="275210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486" name="Google Shape;1486;g3d23c2d98e5_3_380"/>
          <p:cNvSpPr txBox="1"/>
          <p:nvPr/>
        </p:nvSpPr>
        <p:spPr>
          <a:xfrm>
            <a:off x="5874907" y="275210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487" name="Google Shape;1487;g3d23c2d98e5_3_380"/>
          <p:cNvSpPr txBox="1"/>
          <p:nvPr/>
        </p:nvSpPr>
        <p:spPr>
          <a:xfrm>
            <a:off x="7790839" y="275210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488" name="Google Shape;1488;g3d23c2d98e5_3_380"/>
          <p:cNvSpPr txBox="1"/>
          <p:nvPr/>
        </p:nvSpPr>
        <p:spPr>
          <a:xfrm>
            <a:off x="8768589" y="275210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489" name="Google Shape;1489;g3d23c2d98e5_3_380"/>
          <p:cNvSpPr txBox="1"/>
          <p:nvPr/>
        </p:nvSpPr>
        <p:spPr>
          <a:xfrm>
            <a:off x="9746339" y="2752103"/>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490" name="Google Shape;1490;g3d23c2d98e5_3_380"/>
          <p:cNvSpPr txBox="1"/>
          <p:nvPr/>
        </p:nvSpPr>
        <p:spPr>
          <a:xfrm>
            <a:off x="3982757" y="343332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491" name="Google Shape;1491;g3d23c2d98e5_3_380"/>
          <p:cNvSpPr txBox="1"/>
          <p:nvPr/>
        </p:nvSpPr>
        <p:spPr>
          <a:xfrm>
            <a:off x="7790857" y="343332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a:t>
            </a:r>
            <a:endParaRPr b="0" i="0" sz="1600" u="none" cap="none" strike="noStrike">
              <a:solidFill>
                <a:srgbClr val="3B4E1F"/>
              </a:solidFill>
              <a:latin typeface="Candara"/>
              <a:ea typeface="Candara"/>
              <a:cs typeface="Candara"/>
              <a:sym typeface="Candara"/>
            </a:endParaRPr>
          </a:p>
        </p:txBody>
      </p:sp>
      <p:sp>
        <p:nvSpPr>
          <p:cNvPr id="1492" name="Google Shape;1492;g3d23c2d98e5_3_380"/>
          <p:cNvSpPr txBox="1"/>
          <p:nvPr/>
        </p:nvSpPr>
        <p:spPr>
          <a:xfrm>
            <a:off x="8768589" y="3413726"/>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t/>
            </a:r>
            <a:endParaRPr b="0" i="0" sz="1400" u="none" cap="none" strike="noStrike">
              <a:solidFill>
                <a:srgbClr val="000000"/>
              </a:solidFill>
              <a:latin typeface="Candara"/>
              <a:ea typeface="Candara"/>
              <a:cs typeface="Candara"/>
              <a:sym typeface="Candara"/>
            </a:endParaRPr>
          </a:p>
        </p:txBody>
      </p:sp>
      <p:sp>
        <p:nvSpPr>
          <p:cNvPr id="1493" name="Google Shape;1493;g3d23c2d98e5_3_380"/>
          <p:cNvSpPr txBox="1"/>
          <p:nvPr/>
        </p:nvSpPr>
        <p:spPr>
          <a:xfrm>
            <a:off x="9746339" y="3433326"/>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50</a:t>
            </a:r>
            <a:endParaRPr b="0" i="0" sz="1600" u="none" cap="none" strike="noStrike">
              <a:solidFill>
                <a:srgbClr val="3B4E1F"/>
              </a:solidFill>
              <a:latin typeface="Candara"/>
              <a:ea typeface="Candara"/>
              <a:cs typeface="Candara"/>
              <a:sym typeface="Candara"/>
            </a:endParaRPr>
          </a:p>
        </p:txBody>
      </p:sp>
      <p:sp>
        <p:nvSpPr>
          <p:cNvPr id="1494" name="Google Shape;1494;g3d23c2d98e5_3_380"/>
          <p:cNvSpPr txBox="1"/>
          <p:nvPr/>
        </p:nvSpPr>
        <p:spPr>
          <a:xfrm>
            <a:off x="324900" y="3310336"/>
            <a:ext cx="33513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chemeClr val="dk1"/>
                </a:solidFill>
                <a:latin typeface="Candara"/>
                <a:ea typeface="Candara"/>
                <a:cs typeface="Candara"/>
                <a:sym typeface="Candara"/>
              </a:rPr>
              <a:t>1</a:t>
            </a:r>
            <a:r>
              <a:rPr lang="en-US" sz="1200">
                <a:solidFill>
                  <a:schemeClr val="dk1"/>
                </a:solidFill>
                <a:latin typeface="Candara"/>
                <a:ea typeface="Candara"/>
                <a:cs typeface="Candara"/>
                <a:sym typeface="Candara"/>
              </a:rPr>
              <a:t>. </a:t>
            </a:r>
            <a:r>
              <a:rPr b="0" i="0" lang="en-US" sz="1200" u="none" cap="none" strike="noStrike">
                <a:solidFill>
                  <a:schemeClr val="dk1"/>
                </a:solidFill>
                <a:latin typeface="Candara"/>
                <a:ea typeface="Candara"/>
                <a:cs typeface="Candara"/>
                <a:sym typeface="Candara"/>
              </a:rPr>
              <a:t>Número de hectáreas verificadas </a:t>
            </a:r>
            <a:r>
              <a:rPr lang="en-US" sz="1200">
                <a:solidFill>
                  <a:schemeClr val="dk1"/>
                </a:solidFill>
                <a:latin typeface="Candara"/>
                <a:ea typeface="Candara"/>
                <a:cs typeface="Candara"/>
                <a:sym typeface="Candara"/>
              </a:rPr>
              <a:t>que tuvieron </a:t>
            </a:r>
            <a:r>
              <a:rPr b="0" i="0" lang="en-US" sz="1200" u="none" cap="none" strike="noStrike">
                <a:solidFill>
                  <a:schemeClr val="dk1"/>
                </a:solidFill>
                <a:latin typeface="Candara"/>
                <a:ea typeface="Candara"/>
                <a:cs typeface="Candara"/>
                <a:sym typeface="Candara"/>
              </a:rPr>
              <a:t>recuperación ambiental </a:t>
            </a:r>
            <a:r>
              <a:rPr lang="en-US" sz="1200">
                <a:solidFill>
                  <a:schemeClr val="dk1"/>
                </a:solidFill>
                <a:latin typeface="Candara"/>
                <a:ea typeface="Candara"/>
                <a:cs typeface="Candara"/>
                <a:sym typeface="Candara"/>
              </a:rPr>
              <a:t>por minería </a:t>
            </a:r>
            <a:endParaRPr b="0" i="0" sz="1200" u="none" cap="none" strike="noStrike">
              <a:solidFill>
                <a:schemeClr val="dk1"/>
              </a:solidFill>
              <a:latin typeface="Candara"/>
              <a:ea typeface="Candara"/>
              <a:cs typeface="Candara"/>
              <a:sym typeface="Candara"/>
            </a:endParaRPr>
          </a:p>
        </p:txBody>
      </p:sp>
      <p:sp>
        <p:nvSpPr>
          <p:cNvPr id="1495" name="Google Shape;1495;g3d23c2d98e5_3_380"/>
          <p:cNvSpPr txBox="1"/>
          <p:nvPr/>
        </p:nvSpPr>
        <p:spPr>
          <a:xfrm>
            <a:off x="4938882" y="2752103"/>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496" name="Google Shape;1496;g3d23c2d98e5_3_380"/>
          <p:cNvSpPr txBox="1"/>
          <p:nvPr/>
        </p:nvSpPr>
        <p:spPr>
          <a:xfrm>
            <a:off x="4938882" y="3433326"/>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497" name="Google Shape;1497;g3d23c2d98e5_3_380"/>
          <p:cNvSpPr txBox="1"/>
          <p:nvPr/>
        </p:nvSpPr>
        <p:spPr>
          <a:xfrm>
            <a:off x="6843882" y="2752103"/>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498" name="Google Shape;1498;g3d23c2d98e5_3_380"/>
          <p:cNvSpPr txBox="1"/>
          <p:nvPr/>
        </p:nvSpPr>
        <p:spPr>
          <a:xfrm>
            <a:off x="11140482" y="2752101"/>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499" name="Google Shape;1499;g3d23c2d98e5_3_380"/>
          <p:cNvSpPr txBox="1"/>
          <p:nvPr/>
        </p:nvSpPr>
        <p:spPr>
          <a:xfrm>
            <a:off x="11140491" y="3433326"/>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sz="1600">
              <a:solidFill>
                <a:srgbClr val="3B4E1F"/>
              </a:solidFill>
              <a:latin typeface="Candara"/>
              <a:ea typeface="Candara"/>
              <a:cs typeface="Candara"/>
              <a:sym typeface="Candara"/>
            </a:endParaRPr>
          </a:p>
        </p:txBody>
      </p:sp>
      <p:sp>
        <p:nvSpPr>
          <p:cNvPr id="1500" name="Google Shape;1500;g3d23c2d98e5_3_380"/>
          <p:cNvSpPr txBox="1"/>
          <p:nvPr/>
        </p:nvSpPr>
        <p:spPr>
          <a:xfrm>
            <a:off x="-3937925" y="3160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1501" name="Google Shape;1501;g3d23c2d98e5_3_380"/>
          <p:cNvSpPr txBox="1"/>
          <p:nvPr/>
        </p:nvSpPr>
        <p:spPr>
          <a:xfrm>
            <a:off x="5885882" y="343332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502" name="Google Shape;1502;g3d23c2d98e5_3_380"/>
          <p:cNvSpPr txBox="1"/>
          <p:nvPr/>
        </p:nvSpPr>
        <p:spPr>
          <a:xfrm>
            <a:off x="6838370" y="3433326"/>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03" name="Google Shape;1503;g3d23c2d98e5_3_380"/>
          <p:cNvSpPr txBox="1"/>
          <p:nvPr/>
        </p:nvSpPr>
        <p:spPr>
          <a:xfrm>
            <a:off x="8717970" y="343332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25</a:t>
            </a:r>
            <a:endParaRPr b="0" i="0" sz="1600" u="none" cap="none" strike="noStrike">
              <a:solidFill>
                <a:srgbClr val="3B4E1F"/>
              </a:solidFill>
              <a:latin typeface="Candara"/>
              <a:ea typeface="Candara"/>
              <a:cs typeface="Candara"/>
              <a:sym typeface="Candara"/>
            </a:endParaRPr>
          </a:p>
        </p:txBody>
      </p:sp>
      <p:sp>
        <p:nvSpPr>
          <p:cNvPr id="1504" name="Google Shape;1504;g3d23c2d98e5_3_380"/>
          <p:cNvSpPr txBox="1"/>
          <p:nvPr/>
        </p:nvSpPr>
        <p:spPr>
          <a:xfrm>
            <a:off x="557244" y="1784500"/>
            <a:ext cx="114600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Seguimiento a la recuperación ambiental de 50 hectáreas afectadas por minería que cuentan con instrumento ambiental </a:t>
            </a:r>
            <a:endParaRPr b="1" i="0" sz="1800" u="none" cap="none" strike="noStrike">
              <a:solidFill>
                <a:srgbClr val="000000"/>
              </a:solidFill>
            </a:endParaRPr>
          </a:p>
        </p:txBody>
      </p:sp>
      <p:sp>
        <p:nvSpPr>
          <p:cNvPr id="1505" name="Google Shape;1505;g3d23c2d98e5_3_380"/>
          <p:cNvSpPr/>
          <p:nvPr/>
        </p:nvSpPr>
        <p:spPr>
          <a:xfrm>
            <a:off x="8757325" y="249900"/>
            <a:ext cx="29355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Subdirección de Recurso Suelo</a:t>
            </a:r>
            <a:endParaRPr b="1" sz="1200">
              <a:solidFill>
                <a:schemeClr val="dk1"/>
              </a:solidFill>
              <a:latin typeface="Raleway"/>
              <a:ea typeface="Raleway"/>
              <a:cs typeface="Raleway"/>
              <a:sym typeface="Raleway"/>
            </a:endParaRPr>
          </a:p>
        </p:txBody>
      </p:sp>
      <p:grpSp>
        <p:nvGrpSpPr>
          <p:cNvPr id="1506" name="Google Shape;1506;g3d23c2d98e5_3_380"/>
          <p:cNvGrpSpPr/>
          <p:nvPr/>
        </p:nvGrpSpPr>
        <p:grpSpPr>
          <a:xfrm>
            <a:off x="8038747" y="195163"/>
            <a:ext cx="964749" cy="461673"/>
            <a:chOff x="10362985" y="253494"/>
            <a:chExt cx="1336773" cy="639702"/>
          </a:xfrm>
        </p:grpSpPr>
        <p:grpSp>
          <p:nvGrpSpPr>
            <p:cNvPr id="1507" name="Google Shape;1507;g3d23c2d98e5_3_380"/>
            <p:cNvGrpSpPr/>
            <p:nvPr/>
          </p:nvGrpSpPr>
          <p:grpSpPr>
            <a:xfrm>
              <a:off x="10362985" y="265395"/>
              <a:ext cx="613772" cy="627801"/>
              <a:chOff x="4096109" y="2260088"/>
              <a:chExt cx="682500" cy="698100"/>
            </a:xfrm>
          </p:grpSpPr>
          <p:sp>
            <p:nvSpPr>
              <p:cNvPr id="1508" name="Google Shape;1508;g3d23c2d98e5_3_380"/>
              <p:cNvSpPr/>
              <p:nvPr/>
            </p:nvSpPr>
            <p:spPr>
              <a:xfrm>
                <a:off x="4096109" y="2260088"/>
                <a:ext cx="682500" cy="698100"/>
              </a:xfrm>
              <a:prstGeom prst="ellipse">
                <a:avLst/>
              </a:prstGeom>
              <a:solidFill>
                <a:srgbClr val="C4721F"/>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509" name="Google Shape;1509;g3d23c2d98e5_3_380"/>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1510" name="Google Shape;1510;g3d23c2d98e5_3_380"/>
            <p:cNvGrpSpPr/>
            <p:nvPr/>
          </p:nvGrpSpPr>
          <p:grpSpPr>
            <a:xfrm>
              <a:off x="11084999" y="253494"/>
              <a:ext cx="614759" cy="627900"/>
              <a:chOff x="1252274" y="892444"/>
              <a:chExt cx="614759" cy="627900"/>
            </a:xfrm>
          </p:grpSpPr>
          <p:sp>
            <p:nvSpPr>
              <p:cNvPr id="1511" name="Google Shape;1511;g3d23c2d98e5_3_380"/>
              <p:cNvSpPr/>
              <p:nvPr/>
            </p:nvSpPr>
            <p:spPr>
              <a:xfrm>
                <a:off x="1253233" y="892444"/>
                <a:ext cx="613800" cy="627900"/>
              </a:xfrm>
              <a:prstGeom prst="ellipse">
                <a:avLst/>
              </a:prstGeom>
              <a:solidFill>
                <a:srgbClr val="8DBC22"/>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512" name="Google Shape;1512;g3d23c2d98e5_3_380" title="robin_1230953 (2).png"/>
              <p:cNvPicPr preferRelativeResize="0"/>
              <p:nvPr/>
            </p:nvPicPr>
            <p:blipFill rotWithShape="1">
              <a:blip r:embed="rId4">
                <a:alphaModFix/>
              </a:blip>
              <a:srcRect b="0" l="0" r="0" t="0"/>
              <a:stretch/>
            </p:blipFill>
            <p:spPr>
              <a:xfrm>
                <a:off x="1252274" y="970974"/>
                <a:ext cx="523150" cy="523200"/>
              </a:xfrm>
              <a:prstGeom prst="rect">
                <a:avLst/>
              </a:prstGeom>
              <a:noFill/>
              <a:ln>
                <a:noFill/>
              </a:ln>
            </p:spPr>
          </p:pic>
        </p:grpSp>
      </p:grpSp>
      <p:sp>
        <p:nvSpPr>
          <p:cNvPr id="1513" name="Google Shape;1513;g3d23c2d98e5_3_380"/>
          <p:cNvSpPr/>
          <p:nvPr/>
        </p:nvSpPr>
        <p:spPr>
          <a:xfrm>
            <a:off x="432664" y="2861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Suelo</a:t>
            </a:r>
            <a:endParaRPr b="1" sz="700">
              <a:solidFill>
                <a:schemeClr val="dk1"/>
              </a:solidFill>
              <a:latin typeface="Raleway"/>
              <a:ea typeface="Raleway"/>
              <a:cs typeface="Raleway"/>
              <a:sym typeface="Raleway"/>
            </a:endParaRPr>
          </a:p>
        </p:txBody>
      </p:sp>
      <p:sp>
        <p:nvSpPr>
          <p:cNvPr id="1514" name="Google Shape;1514;g3d23c2d98e5_3_380"/>
          <p:cNvSpPr txBox="1"/>
          <p:nvPr/>
        </p:nvSpPr>
        <p:spPr>
          <a:xfrm>
            <a:off x="413369" y="1185363"/>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8" name="Shape 1518"/>
        <p:cNvGrpSpPr/>
        <p:nvPr/>
      </p:nvGrpSpPr>
      <p:grpSpPr>
        <a:xfrm>
          <a:off x="0" y="0"/>
          <a:ext cx="0" cy="0"/>
          <a:chOff x="0" y="0"/>
          <a:chExt cx="0" cy="0"/>
        </a:xfrm>
      </p:grpSpPr>
      <p:sp>
        <p:nvSpPr>
          <p:cNvPr id="1519" name="Google Shape;1519;g3d23c2d98e5_3_415"/>
          <p:cNvSpPr/>
          <p:nvPr/>
        </p:nvSpPr>
        <p:spPr>
          <a:xfrm>
            <a:off x="145200" y="3064925"/>
            <a:ext cx="11901600" cy="5541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20" name="Google Shape;1520;g3d23c2d98e5_3_415"/>
          <p:cNvSpPr txBox="1"/>
          <p:nvPr/>
        </p:nvSpPr>
        <p:spPr>
          <a:xfrm>
            <a:off x="3945191" y="311876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157</a:t>
            </a:r>
            <a:endParaRPr b="0" i="0" sz="1400" u="none" cap="none" strike="noStrike">
              <a:solidFill>
                <a:srgbClr val="000000"/>
              </a:solidFill>
              <a:latin typeface="Candara"/>
              <a:ea typeface="Candara"/>
              <a:cs typeface="Candara"/>
              <a:sym typeface="Candara"/>
            </a:endParaRPr>
          </a:p>
        </p:txBody>
      </p:sp>
      <p:sp>
        <p:nvSpPr>
          <p:cNvPr id="1521" name="Google Shape;1521;g3d23c2d98e5_3_415"/>
          <p:cNvSpPr txBox="1"/>
          <p:nvPr/>
        </p:nvSpPr>
        <p:spPr>
          <a:xfrm>
            <a:off x="5847564" y="311876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366</a:t>
            </a:r>
            <a:endParaRPr b="0" i="0" sz="1600" u="none" cap="none" strike="noStrike">
              <a:solidFill>
                <a:srgbClr val="3B4E1F"/>
              </a:solidFill>
              <a:latin typeface="Candara"/>
              <a:ea typeface="Candara"/>
              <a:cs typeface="Candara"/>
              <a:sym typeface="Candara"/>
            </a:endParaRPr>
          </a:p>
        </p:txBody>
      </p:sp>
      <p:sp>
        <p:nvSpPr>
          <p:cNvPr id="1522" name="Google Shape;1522;g3d23c2d98e5_3_415"/>
          <p:cNvSpPr txBox="1"/>
          <p:nvPr/>
        </p:nvSpPr>
        <p:spPr>
          <a:xfrm>
            <a:off x="7764111" y="311876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271</a:t>
            </a:r>
            <a:endParaRPr b="0" i="0" sz="1400" u="none" cap="none" strike="noStrike">
              <a:solidFill>
                <a:srgbClr val="000000"/>
              </a:solidFill>
              <a:latin typeface="Candara"/>
              <a:ea typeface="Candara"/>
              <a:cs typeface="Candara"/>
              <a:sym typeface="Candara"/>
            </a:endParaRPr>
          </a:p>
        </p:txBody>
      </p:sp>
      <p:sp>
        <p:nvSpPr>
          <p:cNvPr id="1523" name="Google Shape;1523;g3d23c2d98e5_3_415"/>
          <p:cNvSpPr txBox="1"/>
          <p:nvPr/>
        </p:nvSpPr>
        <p:spPr>
          <a:xfrm>
            <a:off x="8733741" y="311876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240</a:t>
            </a:r>
            <a:endParaRPr b="0" i="0" sz="1400" u="none" cap="none" strike="noStrike">
              <a:solidFill>
                <a:srgbClr val="000000"/>
              </a:solidFill>
              <a:latin typeface="Candara"/>
              <a:ea typeface="Candara"/>
              <a:cs typeface="Candara"/>
              <a:sym typeface="Candara"/>
            </a:endParaRPr>
          </a:p>
        </p:txBody>
      </p:sp>
      <p:sp>
        <p:nvSpPr>
          <p:cNvPr id="1524" name="Google Shape;1524;g3d23c2d98e5_3_415"/>
          <p:cNvSpPr txBox="1"/>
          <p:nvPr/>
        </p:nvSpPr>
        <p:spPr>
          <a:xfrm>
            <a:off x="9676088" y="3118764"/>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1.034</a:t>
            </a:r>
            <a:endParaRPr b="0" i="0" sz="1600" u="none" cap="none" strike="noStrike">
              <a:solidFill>
                <a:srgbClr val="3B4E1F"/>
              </a:solidFill>
              <a:latin typeface="Candara"/>
              <a:ea typeface="Candara"/>
              <a:cs typeface="Candara"/>
              <a:sym typeface="Candara"/>
            </a:endParaRPr>
          </a:p>
        </p:txBody>
      </p:sp>
      <p:sp>
        <p:nvSpPr>
          <p:cNvPr id="1525" name="Google Shape;1525;g3d23c2d98e5_3_415"/>
          <p:cNvSpPr txBox="1"/>
          <p:nvPr/>
        </p:nvSpPr>
        <p:spPr>
          <a:xfrm>
            <a:off x="11029419" y="3118764"/>
            <a:ext cx="876600" cy="3849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lang="en-US" sz="1300">
                <a:latin typeface="Candara"/>
                <a:ea typeface="Candara"/>
                <a:cs typeface="Candara"/>
                <a:sym typeface="Candara"/>
              </a:rPr>
              <a:t>523</a:t>
            </a:r>
            <a:endParaRPr b="1" i="0" sz="1400" u="none" cap="none" strike="noStrike">
              <a:solidFill>
                <a:srgbClr val="000000"/>
              </a:solidFill>
              <a:latin typeface="Candara"/>
              <a:ea typeface="Candara"/>
              <a:cs typeface="Candara"/>
              <a:sym typeface="Candara"/>
            </a:endParaRPr>
          </a:p>
        </p:txBody>
      </p:sp>
      <p:sp>
        <p:nvSpPr>
          <p:cNvPr id="1526" name="Google Shape;1526;g3d23c2d98e5_3_415"/>
          <p:cNvSpPr/>
          <p:nvPr/>
        </p:nvSpPr>
        <p:spPr>
          <a:xfrm>
            <a:off x="341019" y="3014514"/>
            <a:ext cx="3479700" cy="639600"/>
          </a:xfrm>
          <a:prstGeom prst="roundRect">
            <a:avLst>
              <a:gd fmla="val 16667" name="adj"/>
            </a:avLst>
          </a:prstGeom>
          <a:noFill/>
          <a:ln>
            <a:noFill/>
          </a:ln>
        </p:spPr>
        <p:txBody>
          <a:bodyPr anchorCtr="0" anchor="ctr" bIns="91425" lIns="91425" spcFirstLastPara="1" rIns="91425" wrap="square" tIns="91425">
            <a:noAutofit/>
          </a:bodyPr>
          <a:lstStyle/>
          <a:p>
            <a:pPr indent="-304800" lvl="0" marL="457200" marR="0" rtl="0" algn="r">
              <a:lnSpc>
                <a:spcPct val="100000"/>
              </a:lnSpc>
              <a:spcBef>
                <a:spcPts val="0"/>
              </a:spcBef>
              <a:spcAft>
                <a:spcPts val="0"/>
              </a:spcAft>
              <a:buClr>
                <a:schemeClr val="dk1"/>
              </a:buClr>
              <a:buSzPts val="1200"/>
              <a:buFont typeface="Candara"/>
              <a:buAutoNum type="arabicPeriod"/>
            </a:pPr>
            <a:r>
              <a:rPr lang="en-US" sz="1200">
                <a:solidFill>
                  <a:schemeClr val="dk1"/>
                </a:solidFill>
                <a:latin typeface="Candara"/>
                <a:ea typeface="Candara"/>
                <a:cs typeface="Candara"/>
                <a:sym typeface="Candara"/>
              </a:rPr>
              <a:t>Número de predios con suelos potencialmente contaminados en categoría de riesgo aceptable</a:t>
            </a:r>
            <a:endParaRPr b="0" i="0" sz="1200" u="none" cap="none" strike="noStrike">
              <a:solidFill>
                <a:schemeClr val="dk1"/>
              </a:solidFill>
              <a:latin typeface="Candara"/>
              <a:ea typeface="Candara"/>
              <a:cs typeface="Candara"/>
              <a:sym typeface="Candara"/>
            </a:endParaRPr>
          </a:p>
        </p:txBody>
      </p:sp>
      <p:sp>
        <p:nvSpPr>
          <p:cNvPr id="1527" name="Google Shape;1527;g3d23c2d98e5_3_415"/>
          <p:cNvSpPr txBox="1"/>
          <p:nvPr/>
        </p:nvSpPr>
        <p:spPr>
          <a:xfrm>
            <a:off x="4909985" y="3126564"/>
            <a:ext cx="876600" cy="4155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lang="en-US" sz="1500">
                <a:solidFill>
                  <a:srgbClr val="3B4E1F"/>
                </a:solidFill>
                <a:latin typeface="Candara"/>
                <a:ea typeface="Candara"/>
                <a:cs typeface="Candara"/>
                <a:sym typeface="Candara"/>
              </a:rPr>
              <a:t>157</a:t>
            </a:r>
            <a:endParaRPr b="1" i="0" sz="1300" u="none" cap="none" strike="noStrike">
              <a:solidFill>
                <a:srgbClr val="000000"/>
              </a:solidFill>
              <a:latin typeface="Candara"/>
              <a:ea typeface="Candara"/>
              <a:cs typeface="Candara"/>
              <a:sym typeface="Candara"/>
            </a:endParaRPr>
          </a:p>
        </p:txBody>
      </p:sp>
      <p:sp>
        <p:nvSpPr>
          <p:cNvPr id="1528" name="Google Shape;1528;g3d23c2d98e5_3_415"/>
          <p:cNvSpPr txBox="1"/>
          <p:nvPr/>
        </p:nvSpPr>
        <p:spPr>
          <a:xfrm>
            <a:off x="6838229" y="3126564"/>
            <a:ext cx="876600" cy="4155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lang="en-US" sz="1500">
                <a:solidFill>
                  <a:srgbClr val="3B4E1F"/>
                </a:solidFill>
                <a:latin typeface="Candara"/>
                <a:ea typeface="Candara"/>
                <a:cs typeface="Candara"/>
                <a:sym typeface="Candara"/>
              </a:rPr>
              <a:t>366</a:t>
            </a:r>
            <a:endParaRPr b="1" i="0" sz="1300" u="none" cap="none" strike="noStrike">
              <a:solidFill>
                <a:srgbClr val="000000"/>
              </a:solidFill>
              <a:latin typeface="Candara"/>
              <a:ea typeface="Candara"/>
              <a:cs typeface="Candara"/>
              <a:sym typeface="Candara"/>
            </a:endParaRPr>
          </a:p>
        </p:txBody>
      </p:sp>
      <p:sp>
        <p:nvSpPr>
          <p:cNvPr id="1529" name="Google Shape;1529;g3d23c2d98e5_3_415"/>
          <p:cNvSpPr txBox="1"/>
          <p:nvPr/>
        </p:nvSpPr>
        <p:spPr>
          <a:xfrm>
            <a:off x="3945191" y="252738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530" name="Google Shape;1530;g3d23c2d98e5_3_415"/>
          <p:cNvSpPr txBox="1"/>
          <p:nvPr/>
        </p:nvSpPr>
        <p:spPr>
          <a:xfrm>
            <a:off x="5847564" y="252738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531" name="Google Shape;1531;g3d23c2d98e5_3_415"/>
          <p:cNvSpPr txBox="1"/>
          <p:nvPr/>
        </p:nvSpPr>
        <p:spPr>
          <a:xfrm>
            <a:off x="7764111" y="252738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532" name="Google Shape;1532;g3d23c2d98e5_3_415"/>
          <p:cNvSpPr txBox="1"/>
          <p:nvPr/>
        </p:nvSpPr>
        <p:spPr>
          <a:xfrm>
            <a:off x="8733741" y="252738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533" name="Google Shape;1533;g3d23c2d98e5_3_415"/>
          <p:cNvSpPr txBox="1"/>
          <p:nvPr/>
        </p:nvSpPr>
        <p:spPr>
          <a:xfrm>
            <a:off x="9676088" y="2527387"/>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534" name="Google Shape;1534;g3d23c2d98e5_3_415"/>
          <p:cNvSpPr txBox="1"/>
          <p:nvPr/>
        </p:nvSpPr>
        <p:spPr>
          <a:xfrm>
            <a:off x="4909985" y="253518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535" name="Google Shape;1535;g3d23c2d98e5_3_415"/>
          <p:cNvSpPr txBox="1"/>
          <p:nvPr/>
        </p:nvSpPr>
        <p:spPr>
          <a:xfrm>
            <a:off x="6838229" y="253518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536" name="Google Shape;1536;g3d23c2d98e5_3_415"/>
          <p:cNvSpPr txBox="1"/>
          <p:nvPr/>
        </p:nvSpPr>
        <p:spPr>
          <a:xfrm>
            <a:off x="11029410" y="2527387"/>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537" name="Google Shape;1537;g3d23c2d98e5_3_415"/>
          <p:cNvSpPr txBox="1"/>
          <p:nvPr/>
        </p:nvSpPr>
        <p:spPr>
          <a:xfrm>
            <a:off x="82149" y="2562937"/>
            <a:ext cx="3706800" cy="3600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538" name="Google Shape;1538;g3d23c2d98e5_3_415"/>
          <p:cNvSpPr txBox="1"/>
          <p:nvPr/>
        </p:nvSpPr>
        <p:spPr>
          <a:xfrm>
            <a:off x="-3937925" y="3160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1539" name="Google Shape;1539;g3d23c2d98e5_3_415"/>
          <p:cNvSpPr txBox="1"/>
          <p:nvPr/>
        </p:nvSpPr>
        <p:spPr>
          <a:xfrm>
            <a:off x="557243" y="1708300"/>
            <a:ext cx="11364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Controlar el riesgo ambiental en 1.034 predios con suelos potencialmente contaminados </a:t>
            </a:r>
            <a:endParaRPr b="1" i="0" sz="1800" u="none" cap="none" strike="noStrike">
              <a:solidFill>
                <a:srgbClr val="000000"/>
              </a:solidFill>
            </a:endParaRPr>
          </a:p>
        </p:txBody>
      </p:sp>
      <p:sp>
        <p:nvSpPr>
          <p:cNvPr id="1540" name="Google Shape;1540;g3d23c2d98e5_3_415"/>
          <p:cNvSpPr/>
          <p:nvPr/>
        </p:nvSpPr>
        <p:spPr>
          <a:xfrm>
            <a:off x="8757325" y="249900"/>
            <a:ext cx="29355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Subdirección de Recurso Suelo</a:t>
            </a:r>
            <a:endParaRPr b="1" sz="1200">
              <a:solidFill>
                <a:schemeClr val="dk1"/>
              </a:solidFill>
              <a:latin typeface="Raleway"/>
              <a:ea typeface="Raleway"/>
              <a:cs typeface="Raleway"/>
              <a:sym typeface="Raleway"/>
            </a:endParaRPr>
          </a:p>
        </p:txBody>
      </p:sp>
      <p:grpSp>
        <p:nvGrpSpPr>
          <p:cNvPr id="1541" name="Google Shape;1541;g3d23c2d98e5_3_415"/>
          <p:cNvGrpSpPr/>
          <p:nvPr/>
        </p:nvGrpSpPr>
        <p:grpSpPr>
          <a:xfrm>
            <a:off x="8038747" y="195163"/>
            <a:ext cx="964749" cy="461673"/>
            <a:chOff x="10362985" y="253494"/>
            <a:chExt cx="1336773" cy="639702"/>
          </a:xfrm>
        </p:grpSpPr>
        <p:grpSp>
          <p:nvGrpSpPr>
            <p:cNvPr id="1542" name="Google Shape;1542;g3d23c2d98e5_3_415"/>
            <p:cNvGrpSpPr/>
            <p:nvPr/>
          </p:nvGrpSpPr>
          <p:grpSpPr>
            <a:xfrm>
              <a:off x="10362985" y="265395"/>
              <a:ext cx="613772" cy="627801"/>
              <a:chOff x="4096109" y="2260088"/>
              <a:chExt cx="682500" cy="698100"/>
            </a:xfrm>
          </p:grpSpPr>
          <p:sp>
            <p:nvSpPr>
              <p:cNvPr id="1543" name="Google Shape;1543;g3d23c2d98e5_3_415"/>
              <p:cNvSpPr/>
              <p:nvPr/>
            </p:nvSpPr>
            <p:spPr>
              <a:xfrm>
                <a:off x="4096109" y="2260088"/>
                <a:ext cx="682500" cy="698100"/>
              </a:xfrm>
              <a:prstGeom prst="ellipse">
                <a:avLst/>
              </a:prstGeom>
              <a:solidFill>
                <a:srgbClr val="C4721F"/>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544" name="Google Shape;1544;g3d23c2d98e5_3_415"/>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1545" name="Google Shape;1545;g3d23c2d98e5_3_415"/>
            <p:cNvGrpSpPr/>
            <p:nvPr/>
          </p:nvGrpSpPr>
          <p:grpSpPr>
            <a:xfrm>
              <a:off x="11084999" y="253494"/>
              <a:ext cx="614759" cy="627900"/>
              <a:chOff x="1252274" y="892444"/>
              <a:chExt cx="614759" cy="627900"/>
            </a:xfrm>
          </p:grpSpPr>
          <p:sp>
            <p:nvSpPr>
              <p:cNvPr id="1546" name="Google Shape;1546;g3d23c2d98e5_3_415"/>
              <p:cNvSpPr/>
              <p:nvPr/>
            </p:nvSpPr>
            <p:spPr>
              <a:xfrm>
                <a:off x="1253233" y="892444"/>
                <a:ext cx="613800" cy="627900"/>
              </a:xfrm>
              <a:prstGeom prst="ellipse">
                <a:avLst/>
              </a:prstGeom>
              <a:solidFill>
                <a:srgbClr val="8DBC22"/>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547" name="Google Shape;1547;g3d23c2d98e5_3_415" title="robin_1230953 (2).png"/>
              <p:cNvPicPr preferRelativeResize="0"/>
              <p:nvPr/>
            </p:nvPicPr>
            <p:blipFill rotWithShape="1">
              <a:blip r:embed="rId4">
                <a:alphaModFix/>
              </a:blip>
              <a:srcRect b="0" l="0" r="0" t="0"/>
              <a:stretch/>
            </p:blipFill>
            <p:spPr>
              <a:xfrm>
                <a:off x="1252274" y="970974"/>
                <a:ext cx="523150" cy="523200"/>
              </a:xfrm>
              <a:prstGeom prst="rect">
                <a:avLst/>
              </a:prstGeom>
              <a:noFill/>
              <a:ln>
                <a:noFill/>
              </a:ln>
            </p:spPr>
          </p:pic>
        </p:grpSp>
      </p:grpSp>
      <p:sp>
        <p:nvSpPr>
          <p:cNvPr id="1548" name="Google Shape;1548;g3d23c2d98e5_3_415"/>
          <p:cNvSpPr txBox="1"/>
          <p:nvPr/>
        </p:nvSpPr>
        <p:spPr>
          <a:xfrm>
            <a:off x="189910" y="4531496"/>
            <a:ext cx="35712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1.2. </a:t>
            </a:r>
            <a:r>
              <a:rPr lang="en-US" sz="1200">
                <a:solidFill>
                  <a:srgbClr val="3B4E1F"/>
                </a:solidFill>
                <a:latin typeface="Candara"/>
                <a:ea typeface="Candara"/>
                <a:cs typeface="Candara"/>
                <a:sym typeface="Candara"/>
              </a:rPr>
              <a:t>Número de predios en categoría de riesgo aceptable potencialmente afectados  por  actividades de tipo industrial</a:t>
            </a:r>
            <a:endParaRPr b="0" i="0" sz="1200" u="none" cap="none" strike="noStrike">
              <a:solidFill>
                <a:srgbClr val="000000"/>
              </a:solidFill>
              <a:latin typeface="Arial"/>
              <a:ea typeface="Arial"/>
              <a:cs typeface="Arial"/>
              <a:sym typeface="Arial"/>
            </a:endParaRPr>
          </a:p>
        </p:txBody>
      </p:sp>
      <p:sp>
        <p:nvSpPr>
          <p:cNvPr id="1549" name="Google Shape;1549;g3d23c2d98e5_3_415"/>
          <p:cNvSpPr txBox="1"/>
          <p:nvPr/>
        </p:nvSpPr>
        <p:spPr>
          <a:xfrm>
            <a:off x="212939" y="3744080"/>
            <a:ext cx="35712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1.1. </a:t>
            </a:r>
            <a:r>
              <a:rPr lang="en-US" sz="1200">
                <a:solidFill>
                  <a:srgbClr val="3B4E1F"/>
                </a:solidFill>
                <a:latin typeface="Candara"/>
                <a:ea typeface="Candara"/>
                <a:cs typeface="Candara"/>
                <a:sym typeface="Candara"/>
              </a:rPr>
              <a:t>Número de predios en categoría de riesgo aceptable potencialmente afectados  por  almacenamiento y distribución de hidrocarburos.</a:t>
            </a:r>
            <a:endParaRPr b="0" i="0" sz="1200" u="none" cap="none" strike="noStrike">
              <a:solidFill>
                <a:srgbClr val="000000"/>
              </a:solidFill>
              <a:latin typeface="Arial"/>
              <a:ea typeface="Arial"/>
              <a:cs typeface="Arial"/>
              <a:sym typeface="Arial"/>
            </a:endParaRPr>
          </a:p>
        </p:txBody>
      </p:sp>
      <p:sp>
        <p:nvSpPr>
          <p:cNvPr id="1550" name="Google Shape;1550;g3d23c2d98e5_3_415"/>
          <p:cNvSpPr txBox="1"/>
          <p:nvPr/>
        </p:nvSpPr>
        <p:spPr>
          <a:xfrm>
            <a:off x="3945191" y="3797970"/>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51" name="Google Shape;1551;g3d23c2d98e5_3_415"/>
          <p:cNvSpPr txBox="1"/>
          <p:nvPr/>
        </p:nvSpPr>
        <p:spPr>
          <a:xfrm>
            <a:off x="3945191" y="459299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52" name="Google Shape;1552;g3d23c2d98e5_3_415"/>
          <p:cNvSpPr txBox="1"/>
          <p:nvPr/>
        </p:nvSpPr>
        <p:spPr>
          <a:xfrm>
            <a:off x="4946801" y="379797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t/>
            </a:r>
            <a:endParaRPr b="0" i="0" sz="1400" u="none" cap="none" strike="noStrike">
              <a:solidFill>
                <a:srgbClr val="000000"/>
              </a:solidFill>
              <a:latin typeface="Candara"/>
              <a:ea typeface="Candara"/>
              <a:cs typeface="Candara"/>
              <a:sym typeface="Candara"/>
            </a:endParaRPr>
          </a:p>
        </p:txBody>
      </p:sp>
      <p:sp>
        <p:nvSpPr>
          <p:cNvPr id="1553" name="Google Shape;1553;g3d23c2d98e5_3_415"/>
          <p:cNvSpPr txBox="1"/>
          <p:nvPr/>
        </p:nvSpPr>
        <p:spPr>
          <a:xfrm>
            <a:off x="4909985" y="4592996"/>
            <a:ext cx="876600" cy="4155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lang="en-US" sz="1500">
                <a:solidFill>
                  <a:srgbClr val="3B4E1F"/>
                </a:solidFill>
                <a:latin typeface="Candara"/>
                <a:ea typeface="Candara"/>
                <a:cs typeface="Candara"/>
                <a:sym typeface="Candara"/>
              </a:rPr>
              <a:t>81</a:t>
            </a:r>
            <a:endParaRPr b="0" i="0" sz="1400" u="none" cap="none" strike="noStrike">
              <a:solidFill>
                <a:srgbClr val="000000"/>
              </a:solidFill>
              <a:latin typeface="Candara"/>
              <a:ea typeface="Candara"/>
              <a:cs typeface="Candara"/>
              <a:sym typeface="Candara"/>
            </a:endParaRPr>
          </a:p>
        </p:txBody>
      </p:sp>
      <p:sp>
        <p:nvSpPr>
          <p:cNvPr id="1554" name="Google Shape;1554;g3d23c2d98e5_3_415"/>
          <p:cNvSpPr txBox="1"/>
          <p:nvPr/>
        </p:nvSpPr>
        <p:spPr>
          <a:xfrm>
            <a:off x="5847564" y="3820033"/>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55" name="Google Shape;1555;g3d23c2d98e5_3_415"/>
          <p:cNvSpPr txBox="1"/>
          <p:nvPr/>
        </p:nvSpPr>
        <p:spPr>
          <a:xfrm>
            <a:off x="5847564" y="459299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56" name="Google Shape;1556;g3d23c2d98e5_3_415"/>
          <p:cNvSpPr txBox="1"/>
          <p:nvPr/>
        </p:nvSpPr>
        <p:spPr>
          <a:xfrm>
            <a:off x="6838229" y="3820038"/>
            <a:ext cx="876600" cy="4155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lang="en-US" sz="1500">
                <a:solidFill>
                  <a:srgbClr val="3B4E1F"/>
                </a:solidFill>
                <a:latin typeface="Candara"/>
                <a:ea typeface="Candara"/>
                <a:cs typeface="Candara"/>
                <a:sym typeface="Candara"/>
              </a:rPr>
              <a:t>247</a:t>
            </a:r>
            <a:endParaRPr b="1" sz="1500">
              <a:solidFill>
                <a:srgbClr val="3B4E1F"/>
              </a:solidFill>
              <a:latin typeface="Candara"/>
              <a:ea typeface="Candara"/>
              <a:cs typeface="Candara"/>
              <a:sym typeface="Candara"/>
            </a:endParaRPr>
          </a:p>
        </p:txBody>
      </p:sp>
      <p:sp>
        <p:nvSpPr>
          <p:cNvPr id="1557" name="Google Shape;1557;g3d23c2d98e5_3_415"/>
          <p:cNvSpPr txBox="1"/>
          <p:nvPr/>
        </p:nvSpPr>
        <p:spPr>
          <a:xfrm>
            <a:off x="6838229" y="4592996"/>
            <a:ext cx="876600" cy="4155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lang="en-US" sz="1500">
                <a:solidFill>
                  <a:srgbClr val="3B4E1F"/>
                </a:solidFill>
                <a:latin typeface="Candara"/>
                <a:ea typeface="Candara"/>
                <a:cs typeface="Candara"/>
                <a:sym typeface="Candara"/>
              </a:rPr>
              <a:t>119</a:t>
            </a:r>
            <a:endParaRPr b="0" i="0" sz="1400" u="none" cap="none" strike="noStrike">
              <a:solidFill>
                <a:srgbClr val="000000"/>
              </a:solidFill>
              <a:latin typeface="Candara"/>
              <a:ea typeface="Candara"/>
              <a:cs typeface="Candara"/>
              <a:sym typeface="Candara"/>
            </a:endParaRPr>
          </a:p>
        </p:txBody>
      </p:sp>
      <p:sp>
        <p:nvSpPr>
          <p:cNvPr id="1558" name="Google Shape;1558;g3d23c2d98e5_3_415"/>
          <p:cNvSpPr txBox="1"/>
          <p:nvPr/>
        </p:nvSpPr>
        <p:spPr>
          <a:xfrm>
            <a:off x="7764111" y="3839727"/>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59" name="Google Shape;1559;g3d23c2d98e5_3_415"/>
          <p:cNvSpPr txBox="1"/>
          <p:nvPr/>
        </p:nvSpPr>
        <p:spPr>
          <a:xfrm>
            <a:off x="7764111" y="459299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60" name="Google Shape;1560;g3d23c2d98e5_3_415"/>
          <p:cNvSpPr txBox="1"/>
          <p:nvPr/>
        </p:nvSpPr>
        <p:spPr>
          <a:xfrm>
            <a:off x="8733741" y="383971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61" name="Google Shape;1561;g3d23c2d98e5_3_415"/>
          <p:cNvSpPr txBox="1"/>
          <p:nvPr/>
        </p:nvSpPr>
        <p:spPr>
          <a:xfrm>
            <a:off x="8733741" y="459299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62" name="Google Shape;1562;g3d23c2d98e5_3_415"/>
          <p:cNvSpPr txBox="1"/>
          <p:nvPr/>
        </p:nvSpPr>
        <p:spPr>
          <a:xfrm>
            <a:off x="4909985" y="3782538"/>
            <a:ext cx="876600" cy="4155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lang="en-US" sz="1500">
                <a:solidFill>
                  <a:srgbClr val="3B4E1F"/>
                </a:solidFill>
                <a:latin typeface="Candara"/>
                <a:ea typeface="Candara"/>
                <a:cs typeface="Candara"/>
                <a:sym typeface="Candara"/>
              </a:rPr>
              <a:t>76</a:t>
            </a:r>
            <a:endParaRPr b="0" i="0" sz="1400" u="none" cap="none" strike="noStrike">
              <a:solidFill>
                <a:srgbClr val="000000"/>
              </a:solidFill>
              <a:latin typeface="Candara"/>
              <a:ea typeface="Candara"/>
              <a:cs typeface="Candara"/>
              <a:sym typeface="Candara"/>
            </a:endParaRPr>
          </a:p>
        </p:txBody>
      </p:sp>
      <p:sp>
        <p:nvSpPr>
          <p:cNvPr id="1563" name="Google Shape;1563;g3d23c2d98e5_3_415"/>
          <p:cNvSpPr txBox="1"/>
          <p:nvPr/>
        </p:nvSpPr>
        <p:spPr>
          <a:xfrm>
            <a:off x="11044480" y="383973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323</a:t>
            </a:r>
            <a:endParaRPr b="0" i="0" sz="1400" u="none" cap="none" strike="noStrike">
              <a:solidFill>
                <a:srgbClr val="000000"/>
              </a:solidFill>
              <a:latin typeface="Candara"/>
              <a:ea typeface="Candara"/>
              <a:cs typeface="Candara"/>
              <a:sym typeface="Candara"/>
            </a:endParaRPr>
          </a:p>
        </p:txBody>
      </p:sp>
      <p:sp>
        <p:nvSpPr>
          <p:cNvPr id="1564" name="Google Shape;1564;g3d23c2d98e5_3_415"/>
          <p:cNvSpPr txBox="1"/>
          <p:nvPr/>
        </p:nvSpPr>
        <p:spPr>
          <a:xfrm>
            <a:off x="11044480" y="459299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200</a:t>
            </a:r>
            <a:endParaRPr b="0" i="0" sz="1400" u="none" cap="none" strike="noStrike">
              <a:solidFill>
                <a:srgbClr val="000000"/>
              </a:solidFill>
              <a:latin typeface="Candara"/>
              <a:ea typeface="Candara"/>
              <a:cs typeface="Candara"/>
              <a:sym typeface="Candara"/>
            </a:endParaRPr>
          </a:p>
        </p:txBody>
      </p:sp>
      <p:sp>
        <p:nvSpPr>
          <p:cNvPr id="1565" name="Google Shape;1565;g3d23c2d98e5_3_415"/>
          <p:cNvSpPr txBox="1"/>
          <p:nvPr/>
        </p:nvSpPr>
        <p:spPr>
          <a:xfrm>
            <a:off x="9884288" y="3849177"/>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66" name="Google Shape;1566;g3d23c2d98e5_3_415"/>
          <p:cNvSpPr txBox="1"/>
          <p:nvPr/>
        </p:nvSpPr>
        <p:spPr>
          <a:xfrm>
            <a:off x="9884288" y="459299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567" name="Google Shape;1567;g3d23c2d98e5_3_415"/>
          <p:cNvSpPr/>
          <p:nvPr/>
        </p:nvSpPr>
        <p:spPr>
          <a:xfrm>
            <a:off x="432664" y="2861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Suelo</a:t>
            </a:r>
            <a:endParaRPr b="1" sz="700">
              <a:solidFill>
                <a:schemeClr val="dk1"/>
              </a:solidFill>
              <a:latin typeface="Raleway"/>
              <a:ea typeface="Raleway"/>
              <a:cs typeface="Raleway"/>
              <a:sym typeface="Raleway"/>
            </a:endParaRPr>
          </a:p>
        </p:txBody>
      </p:sp>
      <p:sp>
        <p:nvSpPr>
          <p:cNvPr id="1568" name="Google Shape;1568;g3d23c2d98e5_3_415"/>
          <p:cNvSpPr txBox="1"/>
          <p:nvPr/>
        </p:nvSpPr>
        <p:spPr>
          <a:xfrm>
            <a:off x="413369" y="1109163"/>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2" name="Shape 1572"/>
        <p:cNvGrpSpPr/>
        <p:nvPr/>
      </p:nvGrpSpPr>
      <p:grpSpPr>
        <a:xfrm>
          <a:off x="0" y="0"/>
          <a:ext cx="0" cy="0"/>
          <a:chOff x="0" y="0"/>
          <a:chExt cx="0" cy="0"/>
        </a:xfrm>
      </p:grpSpPr>
      <p:sp>
        <p:nvSpPr>
          <p:cNvPr id="1573" name="Google Shape;1573;g3d23c2d98e5_3_468"/>
          <p:cNvSpPr/>
          <p:nvPr/>
        </p:nvSpPr>
        <p:spPr>
          <a:xfrm>
            <a:off x="141725" y="2785476"/>
            <a:ext cx="11901600" cy="6156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74" name="Google Shape;1574;g3d23c2d98e5_3_468"/>
          <p:cNvSpPr txBox="1"/>
          <p:nvPr/>
        </p:nvSpPr>
        <p:spPr>
          <a:xfrm>
            <a:off x="254050" y="2268700"/>
            <a:ext cx="34236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575" name="Google Shape;1575;g3d23c2d98e5_3_468"/>
          <p:cNvSpPr txBox="1"/>
          <p:nvPr/>
        </p:nvSpPr>
        <p:spPr>
          <a:xfrm>
            <a:off x="3906557" y="226875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576" name="Google Shape;1576;g3d23c2d98e5_3_468"/>
          <p:cNvSpPr txBox="1"/>
          <p:nvPr/>
        </p:nvSpPr>
        <p:spPr>
          <a:xfrm>
            <a:off x="5795738" y="226875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577" name="Google Shape;1577;g3d23c2d98e5_3_468"/>
          <p:cNvSpPr txBox="1"/>
          <p:nvPr/>
        </p:nvSpPr>
        <p:spPr>
          <a:xfrm>
            <a:off x="7762110" y="226875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578" name="Google Shape;1578;g3d23c2d98e5_3_468"/>
          <p:cNvSpPr txBox="1"/>
          <p:nvPr/>
        </p:nvSpPr>
        <p:spPr>
          <a:xfrm>
            <a:off x="8761707" y="2268753"/>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579" name="Google Shape;1579;g3d23c2d98e5_3_468"/>
          <p:cNvSpPr txBox="1"/>
          <p:nvPr/>
        </p:nvSpPr>
        <p:spPr>
          <a:xfrm>
            <a:off x="9670139" y="2268753"/>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580" name="Google Shape;1580;g3d23c2d98e5_3_468"/>
          <p:cNvSpPr txBox="1"/>
          <p:nvPr/>
        </p:nvSpPr>
        <p:spPr>
          <a:xfrm>
            <a:off x="3906557" y="2930676"/>
            <a:ext cx="8766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300">
                <a:solidFill>
                  <a:srgbClr val="3B4E1F"/>
                </a:solidFill>
                <a:latin typeface="Candara"/>
                <a:ea typeface="Candara"/>
                <a:cs typeface="Candara"/>
                <a:sym typeface="Candara"/>
              </a:rPr>
              <a:t>8.902.662</a:t>
            </a:r>
            <a:endParaRPr b="0" i="0" sz="1100" u="none" cap="none" strike="noStrike">
              <a:solidFill>
                <a:srgbClr val="000000"/>
              </a:solidFill>
              <a:latin typeface="Candara"/>
              <a:ea typeface="Candara"/>
              <a:cs typeface="Candara"/>
              <a:sym typeface="Candara"/>
            </a:endParaRPr>
          </a:p>
        </p:txBody>
      </p:sp>
      <p:sp>
        <p:nvSpPr>
          <p:cNvPr id="1581" name="Google Shape;1581;g3d23c2d98e5_3_468"/>
          <p:cNvSpPr txBox="1"/>
          <p:nvPr/>
        </p:nvSpPr>
        <p:spPr>
          <a:xfrm>
            <a:off x="5795738" y="2930676"/>
            <a:ext cx="8766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300">
                <a:solidFill>
                  <a:srgbClr val="3B4E1F"/>
                </a:solidFill>
                <a:latin typeface="Candara"/>
                <a:ea typeface="Candara"/>
                <a:cs typeface="Candara"/>
                <a:sym typeface="Candara"/>
              </a:rPr>
              <a:t>7.001.000</a:t>
            </a:r>
            <a:endParaRPr b="0" i="0" sz="1300" u="none" cap="none" strike="noStrike">
              <a:solidFill>
                <a:srgbClr val="3B4E1F"/>
              </a:solidFill>
              <a:latin typeface="Candara"/>
              <a:ea typeface="Candara"/>
              <a:cs typeface="Candara"/>
              <a:sym typeface="Candara"/>
            </a:endParaRPr>
          </a:p>
        </p:txBody>
      </p:sp>
      <p:sp>
        <p:nvSpPr>
          <p:cNvPr id="1582" name="Google Shape;1582;g3d23c2d98e5_3_468"/>
          <p:cNvSpPr txBox="1"/>
          <p:nvPr/>
        </p:nvSpPr>
        <p:spPr>
          <a:xfrm>
            <a:off x="7762110" y="2938476"/>
            <a:ext cx="8766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5.310.122</a:t>
            </a:r>
            <a:endParaRPr b="0" i="0" sz="1000" u="none" cap="none" strike="noStrike">
              <a:solidFill>
                <a:srgbClr val="000000"/>
              </a:solidFill>
              <a:latin typeface="Candara"/>
              <a:ea typeface="Candara"/>
              <a:cs typeface="Candara"/>
              <a:sym typeface="Candara"/>
            </a:endParaRPr>
          </a:p>
        </p:txBody>
      </p:sp>
      <p:sp>
        <p:nvSpPr>
          <p:cNvPr id="1583" name="Google Shape;1583;g3d23c2d98e5_3_468"/>
          <p:cNvSpPr txBox="1"/>
          <p:nvPr/>
        </p:nvSpPr>
        <p:spPr>
          <a:xfrm>
            <a:off x="9670139" y="2915376"/>
            <a:ext cx="12930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25.792.022</a:t>
            </a:r>
            <a:endParaRPr b="0" i="0" sz="1500" u="none" cap="none" strike="noStrike">
              <a:solidFill>
                <a:srgbClr val="3B4E1F"/>
              </a:solidFill>
              <a:latin typeface="Candara"/>
              <a:ea typeface="Candara"/>
              <a:cs typeface="Candara"/>
              <a:sym typeface="Candara"/>
            </a:endParaRPr>
          </a:p>
        </p:txBody>
      </p:sp>
      <p:sp>
        <p:nvSpPr>
          <p:cNvPr id="1584" name="Google Shape;1584;g3d23c2d98e5_3_468"/>
          <p:cNvSpPr txBox="1"/>
          <p:nvPr/>
        </p:nvSpPr>
        <p:spPr>
          <a:xfrm>
            <a:off x="254050" y="2753676"/>
            <a:ext cx="3423600" cy="738900"/>
          </a:xfrm>
          <a:prstGeom prst="rect">
            <a:avLst/>
          </a:prstGeom>
          <a:noFill/>
          <a:ln>
            <a:noFill/>
          </a:ln>
        </p:spPr>
        <p:txBody>
          <a:bodyPr anchorCtr="0" anchor="t" bIns="91425" lIns="91425" spcFirstLastPara="1" rIns="91425" wrap="square" tIns="91425">
            <a:spAutoFit/>
          </a:bodyPr>
          <a:lstStyle/>
          <a:p>
            <a:pPr indent="-304800" lvl="0" marL="457200" marR="0" rtl="0" algn="r">
              <a:lnSpc>
                <a:spcPct val="100000"/>
              </a:lnSpc>
              <a:spcBef>
                <a:spcPts val="0"/>
              </a:spcBef>
              <a:spcAft>
                <a:spcPts val="0"/>
              </a:spcAft>
              <a:buClr>
                <a:schemeClr val="dk1"/>
              </a:buClr>
              <a:buSzPts val="1200"/>
              <a:buFont typeface="Candara"/>
              <a:buAutoNum type="arabicPeriod"/>
            </a:pPr>
            <a:r>
              <a:rPr lang="en-US" sz="1200">
                <a:solidFill>
                  <a:schemeClr val="dk1"/>
                </a:solidFill>
                <a:latin typeface="Candara"/>
                <a:ea typeface="Candara"/>
                <a:cs typeface="Candara"/>
                <a:sym typeface="Candara"/>
              </a:rPr>
              <a:t>Número de toneladas de residuos especiales y peligrosos controladas para aprovechamiento o disposición</a:t>
            </a:r>
            <a:endParaRPr b="0" i="0" sz="1200" u="none" cap="none" strike="noStrike">
              <a:solidFill>
                <a:schemeClr val="dk1"/>
              </a:solidFill>
              <a:latin typeface="Candara"/>
              <a:ea typeface="Candara"/>
              <a:cs typeface="Candara"/>
              <a:sym typeface="Candara"/>
            </a:endParaRPr>
          </a:p>
        </p:txBody>
      </p:sp>
      <p:sp>
        <p:nvSpPr>
          <p:cNvPr id="1585" name="Google Shape;1585;g3d23c2d98e5_3_468"/>
          <p:cNvSpPr txBox="1"/>
          <p:nvPr/>
        </p:nvSpPr>
        <p:spPr>
          <a:xfrm>
            <a:off x="4865585" y="2268753"/>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586" name="Google Shape;1586;g3d23c2d98e5_3_468"/>
          <p:cNvSpPr txBox="1"/>
          <p:nvPr/>
        </p:nvSpPr>
        <p:spPr>
          <a:xfrm>
            <a:off x="6774220" y="2268753"/>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587" name="Google Shape;1587;g3d23c2d98e5_3_468"/>
          <p:cNvSpPr txBox="1"/>
          <p:nvPr/>
        </p:nvSpPr>
        <p:spPr>
          <a:xfrm>
            <a:off x="11035802" y="2268751"/>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588" name="Google Shape;1588;g3d23c2d98e5_3_468"/>
          <p:cNvSpPr txBox="1"/>
          <p:nvPr/>
        </p:nvSpPr>
        <p:spPr>
          <a:xfrm>
            <a:off x="6774220" y="2930676"/>
            <a:ext cx="876600" cy="3849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6.269.116</a:t>
            </a:r>
            <a:endParaRPr b="1" i="0" sz="1100" u="none" cap="none" strike="noStrike">
              <a:solidFill>
                <a:srgbClr val="000000"/>
              </a:solidFill>
              <a:latin typeface="Candara"/>
              <a:ea typeface="Candara"/>
              <a:cs typeface="Candara"/>
              <a:sym typeface="Candara"/>
            </a:endParaRPr>
          </a:p>
        </p:txBody>
      </p:sp>
      <p:sp>
        <p:nvSpPr>
          <p:cNvPr id="1589" name="Google Shape;1589;g3d23c2d98e5_3_468"/>
          <p:cNvSpPr txBox="1"/>
          <p:nvPr/>
        </p:nvSpPr>
        <p:spPr>
          <a:xfrm>
            <a:off x="11035802" y="2930676"/>
            <a:ext cx="876600" cy="369300"/>
          </a:xfrm>
          <a:prstGeom prst="rect">
            <a:avLst/>
          </a:prstGeom>
          <a:solidFill>
            <a:srgbClr val="FFF2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15.171.778</a:t>
            </a:r>
            <a:endParaRPr b="1" i="0" sz="1100" u="none" cap="none" strike="noStrike">
              <a:solidFill>
                <a:srgbClr val="000000"/>
              </a:solidFill>
              <a:latin typeface="Candara"/>
              <a:ea typeface="Candara"/>
              <a:cs typeface="Candara"/>
              <a:sym typeface="Candara"/>
            </a:endParaRPr>
          </a:p>
        </p:txBody>
      </p:sp>
      <p:sp>
        <p:nvSpPr>
          <p:cNvPr id="1590" name="Google Shape;1590;g3d23c2d98e5_3_468"/>
          <p:cNvSpPr txBox="1"/>
          <p:nvPr/>
        </p:nvSpPr>
        <p:spPr>
          <a:xfrm>
            <a:off x="-3937925" y="3160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1591" name="Google Shape;1591;g3d23c2d98e5_3_468"/>
          <p:cNvSpPr txBox="1"/>
          <p:nvPr/>
        </p:nvSpPr>
        <p:spPr>
          <a:xfrm>
            <a:off x="4865585" y="2930676"/>
            <a:ext cx="876600" cy="3849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lang="en-US" sz="1300">
                <a:solidFill>
                  <a:srgbClr val="3B4E1F"/>
                </a:solidFill>
                <a:latin typeface="Candara"/>
                <a:ea typeface="Candara"/>
                <a:cs typeface="Candara"/>
                <a:sym typeface="Candara"/>
              </a:rPr>
              <a:t>8.902.662</a:t>
            </a:r>
            <a:endParaRPr b="1" i="0" sz="1100" u="none" cap="none" strike="noStrike">
              <a:solidFill>
                <a:srgbClr val="000000"/>
              </a:solidFill>
              <a:latin typeface="Candara"/>
              <a:ea typeface="Candara"/>
              <a:cs typeface="Candara"/>
              <a:sym typeface="Candara"/>
            </a:endParaRPr>
          </a:p>
        </p:txBody>
      </p:sp>
      <p:sp>
        <p:nvSpPr>
          <p:cNvPr id="1592" name="Google Shape;1592;g3d23c2d98e5_3_468"/>
          <p:cNvSpPr txBox="1"/>
          <p:nvPr/>
        </p:nvSpPr>
        <p:spPr>
          <a:xfrm>
            <a:off x="262503" y="5763707"/>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1.5. </a:t>
            </a:r>
            <a:r>
              <a:rPr lang="en-US" sz="1200">
                <a:solidFill>
                  <a:srgbClr val="3B4E1F"/>
                </a:solidFill>
                <a:latin typeface="Candara"/>
                <a:ea typeface="Candara"/>
                <a:cs typeface="Candara"/>
                <a:sym typeface="Candara"/>
              </a:rPr>
              <a:t>Número de toneladas de residuos de llantas controladas para aprovechamiento  </a:t>
            </a:r>
            <a:endParaRPr b="0" i="0" sz="1200" u="none" cap="none" strike="noStrike">
              <a:solidFill>
                <a:srgbClr val="3B4E1F"/>
              </a:solidFill>
              <a:latin typeface="Candara"/>
              <a:ea typeface="Candara"/>
              <a:cs typeface="Candara"/>
              <a:sym typeface="Candara"/>
            </a:endParaRPr>
          </a:p>
        </p:txBody>
      </p:sp>
      <p:sp>
        <p:nvSpPr>
          <p:cNvPr id="1593" name="Google Shape;1593;g3d23c2d98e5_3_468"/>
          <p:cNvSpPr txBox="1"/>
          <p:nvPr/>
        </p:nvSpPr>
        <p:spPr>
          <a:xfrm>
            <a:off x="254050" y="3425169"/>
            <a:ext cx="34236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1.1. </a:t>
            </a:r>
            <a:r>
              <a:rPr lang="en-US" sz="1200">
                <a:solidFill>
                  <a:srgbClr val="3B4E1F"/>
                </a:solidFill>
                <a:latin typeface="Candara"/>
                <a:ea typeface="Candara"/>
                <a:cs typeface="Candara"/>
                <a:sym typeface="Candara"/>
              </a:rPr>
              <a:t>Número de toneladas de Residuos Construcción y Demolición controlados para aprovechamiento </a:t>
            </a:r>
            <a:endParaRPr b="0" i="0" sz="1200" u="none" cap="none" strike="noStrike">
              <a:solidFill>
                <a:srgbClr val="3B4E1F"/>
              </a:solidFill>
              <a:latin typeface="Candara"/>
              <a:ea typeface="Candara"/>
              <a:cs typeface="Candara"/>
              <a:sym typeface="Candara"/>
            </a:endParaRPr>
          </a:p>
        </p:txBody>
      </p:sp>
      <p:sp>
        <p:nvSpPr>
          <p:cNvPr id="1594" name="Google Shape;1594;g3d23c2d98e5_3_468"/>
          <p:cNvSpPr txBox="1"/>
          <p:nvPr/>
        </p:nvSpPr>
        <p:spPr>
          <a:xfrm>
            <a:off x="254038" y="4531252"/>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1.3. </a:t>
            </a:r>
            <a:r>
              <a:rPr lang="en-US" sz="1200">
                <a:solidFill>
                  <a:srgbClr val="3B4E1F"/>
                </a:solidFill>
                <a:latin typeface="Candara"/>
                <a:ea typeface="Candara"/>
                <a:cs typeface="Candara"/>
                <a:sym typeface="Candara"/>
              </a:rPr>
              <a:t>Número de toneladas de residuos peligrosos hospitalarios controlados para disposición</a:t>
            </a:r>
            <a:endParaRPr b="0" i="0" sz="1200" u="none" cap="none" strike="noStrike">
              <a:solidFill>
                <a:srgbClr val="3B4E1F"/>
              </a:solidFill>
              <a:latin typeface="Candara"/>
              <a:ea typeface="Candara"/>
              <a:cs typeface="Candara"/>
              <a:sym typeface="Candara"/>
            </a:endParaRPr>
          </a:p>
        </p:txBody>
      </p:sp>
      <p:sp>
        <p:nvSpPr>
          <p:cNvPr id="1595" name="Google Shape;1595;g3d23c2d98e5_3_468"/>
          <p:cNvSpPr txBox="1"/>
          <p:nvPr/>
        </p:nvSpPr>
        <p:spPr>
          <a:xfrm>
            <a:off x="6782674" y="5848307"/>
            <a:ext cx="876600" cy="3849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4.806</a:t>
            </a:r>
            <a:endParaRPr b="1" i="0" sz="1100" u="none" cap="none" strike="noStrike">
              <a:solidFill>
                <a:srgbClr val="000000"/>
              </a:solidFill>
              <a:latin typeface="Candara"/>
              <a:ea typeface="Candara"/>
              <a:cs typeface="Candara"/>
              <a:sym typeface="Candara"/>
            </a:endParaRPr>
          </a:p>
        </p:txBody>
      </p:sp>
      <p:sp>
        <p:nvSpPr>
          <p:cNvPr id="1596" name="Google Shape;1596;g3d23c2d98e5_3_468"/>
          <p:cNvSpPr txBox="1"/>
          <p:nvPr/>
        </p:nvSpPr>
        <p:spPr>
          <a:xfrm>
            <a:off x="4874039" y="5856107"/>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200">
                <a:solidFill>
                  <a:srgbClr val="3B4E1F"/>
                </a:solidFill>
                <a:latin typeface="Candara"/>
                <a:ea typeface="Candara"/>
                <a:cs typeface="Candara"/>
                <a:sym typeface="Candara"/>
              </a:rPr>
              <a:t>6.234</a:t>
            </a:r>
            <a:endParaRPr b="1" i="0" sz="1100" u="none" cap="none" strike="noStrike">
              <a:solidFill>
                <a:srgbClr val="000000"/>
              </a:solidFill>
              <a:latin typeface="Candara"/>
              <a:ea typeface="Candara"/>
              <a:cs typeface="Candara"/>
              <a:sym typeface="Candara"/>
            </a:endParaRPr>
          </a:p>
        </p:txBody>
      </p:sp>
      <p:sp>
        <p:nvSpPr>
          <p:cNvPr id="1597" name="Google Shape;1597;g3d23c2d98e5_3_468"/>
          <p:cNvSpPr txBox="1"/>
          <p:nvPr/>
        </p:nvSpPr>
        <p:spPr>
          <a:xfrm>
            <a:off x="4865585" y="3536459"/>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200">
                <a:solidFill>
                  <a:srgbClr val="3B4E1F"/>
                </a:solidFill>
                <a:latin typeface="Candara"/>
                <a:ea typeface="Candara"/>
                <a:cs typeface="Candara"/>
                <a:sym typeface="Candara"/>
              </a:rPr>
              <a:t>3.436.764</a:t>
            </a:r>
            <a:endParaRPr b="1" i="0" sz="1100" u="none" cap="none" strike="noStrike">
              <a:solidFill>
                <a:srgbClr val="000000"/>
              </a:solidFill>
              <a:latin typeface="Candara"/>
              <a:ea typeface="Candara"/>
              <a:cs typeface="Candara"/>
              <a:sym typeface="Candara"/>
            </a:endParaRPr>
          </a:p>
        </p:txBody>
      </p:sp>
      <p:sp>
        <p:nvSpPr>
          <p:cNvPr id="1598" name="Google Shape;1598;g3d23c2d98e5_3_468"/>
          <p:cNvSpPr txBox="1"/>
          <p:nvPr/>
        </p:nvSpPr>
        <p:spPr>
          <a:xfrm>
            <a:off x="6774208" y="4635335"/>
            <a:ext cx="876600" cy="3849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11.888</a:t>
            </a:r>
            <a:endParaRPr b="1" i="0" sz="1100" u="none" cap="none" strike="noStrike">
              <a:solidFill>
                <a:srgbClr val="000000"/>
              </a:solidFill>
              <a:latin typeface="Candara"/>
              <a:ea typeface="Candara"/>
              <a:cs typeface="Candara"/>
              <a:sym typeface="Candara"/>
            </a:endParaRPr>
          </a:p>
        </p:txBody>
      </p:sp>
      <p:sp>
        <p:nvSpPr>
          <p:cNvPr id="1599" name="Google Shape;1599;g3d23c2d98e5_3_468"/>
          <p:cNvSpPr txBox="1"/>
          <p:nvPr/>
        </p:nvSpPr>
        <p:spPr>
          <a:xfrm>
            <a:off x="4865573" y="4643135"/>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200">
                <a:solidFill>
                  <a:srgbClr val="3B4E1F"/>
                </a:solidFill>
                <a:latin typeface="Candara"/>
                <a:ea typeface="Candara"/>
                <a:cs typeface="Candara"/>
                <a:sym typeface="Candara"/>
              </a:rPr>
              <a:t>17.394</a:t>
            </a:r>
            <a:endParaRPr b="1" sz="1300">
              <a:solidFill>
                <a:srgbClr val="3B4E1F"/>
              </a:solidFill>
              <a:latin typeface="Candara"/>
              <a:ea typeface="Candara"/>
              <a:cs typeface="Candara"/>
              <a:sym typeface="Candara"/>
            </a:endParaRPr>
          </a:p>
        </p:txBody>
      </p:sp>
      <p:sp>
        <p:nvSpPr>
          <p:cNvPr id="1600" name="Google Shape;1600;g3d23c2d98e5_3_468"/>
          <p:cNvSpPr txBox="1"/>
          <p:nvPr/>
        </p:nvSpPr>
        <p:spPr>
          <a:xfrm>
            <a:off x="254038" y="5161432"/>
            <a:ext cx="3423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1.4. </a:t>
            </a:r>
            <a:r>
              <a:rPr lang="en-US" sz="1200">
                <a:solidFill>
                  <a:srgbClr val="3B4E1F"/>
                </a:solidFill>
                <a:latin typeface="Candara"/>
                <a:ea typeface="Candara"/>
                <a:cs typeface="Candara"/>
                <a:sym typeface="Candara"/>
              </a:rPr>
              <a:t>Número de toneladas de residuos peligrosos industriales controlados para disposición</a:t>
            </a:r>
            <a:endParaRPr b="0" i="0" sz="1200" u="none" cap="none" strike="noStrike">
              <a:solidFill>
                <a:srgbClr val="3B4E1F"/>
              </a:solidFill>
              <a:latin typeface="Candara"/>
              <a:ea typeface="Candara"/>
              <a:cs typeface="Candara"/>
              <a:sym typeface="Candara"/>
            </a:endParaRPr>
          </a:p>
        </p:txBody>
      </p:sp>
      <p:sp>
        <p:nvSpPr>
          <p:cNvPr id="1601" name="Google Shape;1601;g3d23c2d98e5_3_468"/>
          <p:cNvSpPr txBox="1"/>
          <p:nvPr/>
        </p:nvSpPr>
        <p:spPr>
          <a:xfrm>
            <a:off x="254050" y="3977161"/>
            <a:ext cx="34236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1.2. </a:t>
            </a:r>
            <a:r>
              <a:rPr lang="en-US" sz="1200">
                <a:solidFill>
                  <a:srgbClr val="3B4E1F"/>
                </a:solidFill>
                <a:latin typeface="Candara"/>
                <a:ea typeface="Candara"/>
                <a:cs typeface="Candara"/>
                <a:sym typeface="Candara"/>
              </a:rPr>
              <a:t>Número de toneladas de Residuos Construcción y Demolición controlados para disposición</a:t>
            </a:r>
            <a:endParaRPr b="0" i="0" sz="1200" u="none" cap="none" strike="noStrike">
              <a:solidFill>
                <a:srgbClr val="3B4E1F"/>
              </a:solidFill>
              <a:latin typeface="Candara"/>
              <a:ea typeface="Candara"/>
              <a:cs typeface="Candara"/>
              <a:sym typeface="Candara"/>
            </a:endParaRPr>
          </a:p>
        </p:txBody>
      </p:sp>
      <p:sp>
        <p:nvSpPr>
          <p:cNvPr id="1602" name="Google Shape;1602;g3d23c2d98e5_3_468"/>
          <p:cNvSpPr txBox="1"/>
          <p:nvPr/>
        </p:nvSpPr>
        <p:spPr>
          <a:xfrm>
            <a:off x="8761707" y="2938476"/>
            <a:ext cx="8766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4.578.238</a:t>
            </a:r>
            <a:endParaRPr b="0" i="0" sz="1000" u="none" cap="none" strike="noStrike">
              <a:solidFill>
                <a:srgbClr val="000000"/>
              </a:solidFill>
              <a:latin typeface="Candara"/>
              <a:ea typeface="Candara"/>
              <a:cs typeface="Candara"/>
              <a:sym typeface="Candara"/>
            </a:endParaRPr>
          </a:p>
        </p:txBody>
      </p:sp>
      <p:sp>
        <p:nvSpPr>
          <p:cNvPr id="1603" name="Google Shape;1603;g3d23c2d98e5_3_468"/>
          <p:cNvSpPr txBox="1"/>
          <p:nvPr/>
        </p:nvSpPr>
        <p:spPr>
          <a:xfrm>
            <a:off x="3811889" y="3544208"/>
            <a:ext cx="8766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3.436.764</a:t>
            </a:r>
            <a:endParaRPr b="0" i="0" sz="1000" u="none" cap="none" strike="noStrike">
              <a:solidFill>
                <a:srgbClr val="000000"/>
              </a:solidFill>
              <a:latin typeface="Candara"/>
              <a:ea typeface="Candara"/>
              <a:cs typeface="Candara"/>
              <a:sym typeface="Candara"/>
            </a:endParaRPr>
          </a:p>
        </p:txBody>
      </p:sp>
      <p:sp>
        <p:nvSpPr>
          <p:cNvPr id="1604" name="Google Shape;1604;g3d23c2d98e5_3_468"/>
          <p:cNvSpPr txBox="1"/>
          <p:nvPr/>
        </p:nvSpPr>
        <p:spPr>
          <a:xfrm>
            <a:off x="5795738" y="3536458"/>
            <a:ext cx="876600" cy="338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t/>
            </a:r>
            <a:endParaRPr b="0" i="0" sz="1000" u="none" cap="none" strike="noStrike">
              <a:solidFill>
                <a:srgbClr val="000000"/>
              </a:solidFill>
              <a:latin typeface="Candara"/>
              <a:ea typeface="Candara"/>
              <a:cs typeface="Candara"/>
              <a:sym typeface="Candara"/>
            </a:endParaRPr>
          </a:p>
        </p:txBody>
      </p:sp>
      <p:sp>
        <p:nvSpPr>
          <p:cNvPr id="1605" name="Google Shape;1605;g3d23c2d98e5_3_468"/>
          <p:cNvSpPr txBox="1"/>
          <p:nvPr/>
        </p:nvSpPr>
        <p:spPr>
          <a:xfrm>
            <a:off x="6774220" y="3541525"/>
            <a:ext cx="876600" cy="3849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2.525.708</a:t>
            </a:r>
            <a:endParaRPr b="1" i="0" sz="1100" u="none" cap="none" strike="noStrike">
              <a:solidFill>
                <a:srgbClr val="000000"/>
              </a:solidFill>
              <a:latin typeface="Candara"/>
              <a:ea typeface="Candara"/>
              <a:cs typeface="Candara"/>
              <a:sym typeface="Candara"/>
            </a:endParaRPr>
          </a:p>
        </p:txBody>
      </p:sp>
      <p:sp>
        <p:nvSpPr>
          <p:cNvPr id="1606" name="Google Shape;1606;g3d23c2d98e5_3_468"/>
          <p:cNvSpPr txBox="1"/>
          <p:nvPr/>
        </p:nvSpPr>
        <p:spPr>
          <a:xfrm>
            <a:off x="3811889" y="4075841"/>
            <a:ext cx="8766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5.442.270</a:t>
            </a:r>
            <a:endParaRPr b="0" i="0" sz="1000" u="none" cap="none" strike="noStrike">
              <a:solidFill>
                <a:srgbClr val="000000"/>
              </a:solidFill>
              <a:latin typeface="Candara"/>
              <a:ea typeface="Candara"/>
              <a:cs typeface="Candara"/>
              <a:sym typeface="Candara"/>
            </a:endParaRPr>
          </a:p>
        </p:txBody>
      </p:sp>
      <p:sp>
        <p:nvSpPr>
          <p:cNvPr id="1607" name="Google Shape;1607;g3d23c2d98e5_3_468"/>
          <p:cNvSpPr txBox="1"/>
          <p:nvPr/>
        </p:nvSpPr>
        <p:spPr>
          <a:xfrm>
            <a:off x="4865585" y="4080376"/>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lang="en-US" sz="1200">
                <a:solidFill>
                  <a:srgbClr val="3B4E1F"/>
                </a:solidFill>
                <a:latin typeface="Candara"/>
                <a:ea typeface="Candara"/>
                <a:cs typeface="Candara"/>
                <a:sym typeface="Candara"/>
              </a:rPr>
              <a:t>5.442.270</a:t>
            </a:r>
            <a:endParaRPr b="1" i="0" sz="1100" u="none" cap="none" strike="noStrike">
              <a:solidFill>
                <a:srgbClr val="000000"/>
              </a:solidFill>
              <a:latin typeface="Candara"/>
              <a:ea typeface="Candara"/>
              <a:cs typeface="Candara"/>
              <a:sym typeface="Candara"/>
            </a:endParaRPr>
          </a:p>
        </p:txBody>
      </p:sp>
      <p:sp>
        <p:nvSpPr>
          <p:cNvPr id="1608" name="Google Shape;1608;g3d23c2d98e5_3_468"/>
          <p:cNvSpPr txBox="1"/>
          <p:nvPr/>
        </p:nvSpPr>
        <p:spPr>
          <a:xfrm>
            <a:off x="5795738" y="3549335"/>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3.750.000</a:t>
            </a:r>
            <a:endParaRPr/>
          </a:p>
        </p:txBody>
      </p:sp>
      <p:sp>
        <p:nvSpPr>
          <p:cNvPr id="1609" name="Google Shape;1609;g3d23c2d98e5_3_468"/>
          <p:cNvSpPr txBox="1"/>
          <p:nvPr/>
        </p:nvSpPr>
        <p:spPr>
          <a:xfrm>
            <a:off x="5795738" y="4065077"/>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3.225.000</a:t>
            </a:r>
            <a:endParaRPr/>
          </a:p>
        </p:txBody>
      </p:sp>
      <p:sp>
        <p:nvSpPr>
          <p:cNvPr id="1610" name="Google Shape;1610;g3d23c2d98e5_3_468"/>
          <p:cNvSpPr txBox="1"/>
          <p:nvPr/>
        </p:nvSpPr>
        <p:spPr>
          <a:xfrm>
            <a:off x="6774220" y="4082904"/>
            <a:ext cx="876600" cy="3849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3.726.714</a:t>
            </a:r>
            <a:endParaRPr b="1" i="0" sz="1100" u="none" cap="none" strike="noStrike">
              <a:solidFill>
                <a:srgbClr val="000000"/>
              </a:solidFill>
              <a:latin typeface="Candara"/>
              <a:ea typeface="Candara"/>
              <a:cs typeface="Candara"/>
              <a:sym typeface="Candara"/>
            </a:endParaRPr>
          </a:p>
        </p:txBody>
      </p:sp>
      <p:sp>
        <p:nvSpPr>
          <p:cNvPr id="1611" name="Google Shape;1611;g3d23c2d98e5_3_468"/>
          <p:cNvSpPr txBox="1"/>
          <p:nvPr/>
        </p:nvSpPr>
        <p:spPr>
          <a:xfrm>
            <a:off x="3825430" y="5856107"/>
            <a:ext cx="8766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6.234</a:t>
            </a:r>
            <a:endParaRPr b="0" i="0" sz="1000" u="none" cap="none" strike="noStrike">
              <a:solidFill>
                <a:srgbClr val="000000"/>
              </a:solidFill>
              <a:latin typeface="Candara"/>
              <a:ea typeface="Candara"/>
              <a:cs typeface="Candara"/>
              <a:sym typeface="Candara"/>
            </a:endParaRPr>
          </a:p>
        </p:txBody>
      </p:sp>
      <p:sp>
        <p:nvSpPr>
          <p:cNvPr id="1612" name="Google Shape;1612;g3d23c2d98e5_3_468"/>
          <p:cNvSpPr txBox="1"/>
          <p:nvPr/>
        </p:nvSpPr>
        <p:spPr>
          <a:xfrm>
            <a:off x="3846381" y="4643135"/>
            <a:ext cx="8766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17.394</a:t>
            </a:r>
            <a:endParaRPr b="0" i="0" sz="1000" u="none" cap="none" strike="noStrike">
              <a:solidFill>
                <a:srgbClr val="000000"/>
              </a:solidFill>
              <a:latin typeface="Candara"/>
              <a:ea typeface="Candara"/>
              <a:cs typeface="Candara"/>
              <a:sym typeface="Candara"/>
            </a:endParaRPr>
          </a:p>
        </p:txBody>
      </p:sp>
      <p:sp>
        <p:nvSpPr>
          <p:cNvPr id="1613" name="Google Shape;1613;g3d23c2d98e5_3_468"/>
          <p:cNvSpPr txBox="1"/>
          <p:nvPr/>
        </p:nvSpPr>
        <p:spPr>
          <a:xfrm>
            <a:off x="3846397" y="5246032"/>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14" name="Google Shape;1614;g3d23c2d98e5_3_468"/>
          <p:cNvSpPr txBox="1"/>
          <p:nvPr/>
        </p:nvSpPr>
        <p:spPr>
          <a:xfrm>
            <a:off x="4865573" y="5246032"/>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15" name="Google Shape;1615;g3d23c2d98e5_3_468"/>
          <p:cNvSpPr txBox="1"/>
          <p:nvPr/>
        </p:nvSpPr>
        <p:spPr>
          <a:xfrm>
            <a:off x="5804191" y="5856107"/>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6.000</a:t>
            </a:r>
            <a:endParaRPr/>
          </a:p>
        </p:txBody>
      </p:sp>
      <p:sp>
        <p:nvSpPr>
          <p:cNvPr id="1616" name="Google Shape;1616;g3d23c2d98e5_3_468"/>
          <p:cNvSpPr txBox="1"/>
          <p:nvPr/>
        </p:nvSpPr>
        <p:spPr>
          <a:xfrm>
            <a:off x="5795726" y="4643135"/>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20.000</a:t>
            </a:r>
            <a:endParaRPr/>
          </a:p>
        </p:txBody>
      </p:sp>
      <p:sp>
        <p:nvSpPr>
          <p:cNvPr id="1617" name="Google Shape;1617;g3d23c2d98e5_3_468"/>
          <p:cNvSpPr txBox="1"/>
          <p:nvPr/>
        </p:nvSpPr>
        <p:spPr>
          <a:xfrm>
            <a:off x="5795726" y="5246032"/>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18" name="Google Shape;1618;g3d23c2d98e5_3_468"/>
          <p:cNvSpPr txBox="1"/>
          <p:nvPr/>
        </p:nvSpPr>
        <p:spPr>
          <a:xfrm>
            <a:off x="6774208" y="5246032"/>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19" name="Google Shape;1619;g3d23c2d98e5_3_468"/>
          <p:cNvSpPr txBox="1"/>
          <p:nvPr/>
        </p:nvSpPr>
        <p:spPr>
          <a:xfrm>
            <a:off x="7762110" y="3545446"/>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20" name="Google Shape;1620;g3d23c2d98e5_3_468"/>
          <p:cNvSpPr txBox="1"/>
          <p:nvPr/>
        </p:nvSpPr>
        <p:spPr>
          <a:xfrm>
            <a:off x="8761707" y="3545446"/>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21" name="Google Shape;1621;g3d23c2d98e5_3_468"/>
          <p:cNvSpPr txBox="1"/>
          <p:nvPr/>
        </p:nvSpPr>
        <p:spPr>
          <a:xfrm>
            <a:off x="9878339" y="3545446"/>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22" name="Google Shape;1622;g3d23c2d98e5_3_468"/>
          <p:cNvSpPr txBox="1"/>
          <p:nvPr/>
        </p:nvSpPr>
        <p:spPr>
          <a:xfrm>
            <a:off x="7762110" y="4105583"/>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23" name="Google Shape;1623;g3d23c2d98e5_3_468"/>
          <p:cNvSpPr txBox="1"/>
          <p:nvPr/>
        </p:nvSpPr>
        <p:spPr>
          <a:xfrm>
            <a:off x="8761707" y="4105583"/>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24" name="Google Shape;1624;g3d23c2d98e5_3_468"/>
          <p:cNvSpPr txBox="1"/>
          <p:nvPr/>
        </p:nvSpPr>
        <p:spPr>
          <a:xfrm>
            <a:off x="9878339" y="4105583"/>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25" name="Google Shape;1625;g3d23c2d98e5_3_468"/>
          <p:cNvSpPr txBox="1"/>
          <p:nvPr/>
        </p:nvSpPr>
        <p:spPr>
          <a:xfrm>
            <a:off x="7770563" y="5848307"/>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26" name="Google Shape;1626;g3d23c2d98e5_3_468"/>
          <p:cNvSpPr txBox="1"/>
          <p:nvPr/>
        </p:nvSpPr>
        <p:spPr>
          <a:xfrm>
            <a:off x="7762097" y="4635335"/>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27" name="Google Shape;1627;g3d23c2d98e5_3_468"/>
          <p:cNvSpPr txBox="1"/>
          <p:nvPr/>
        </p:nvSpPr>
        <p:spPr>
          <a:xfrm>
            <a:off x="7762097" y="5246032"/>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28" name="Google Shape;1628;g3d23c2d98e5_3_468"/>
          <p:cNvSpPr txBox="1"/>
          <p:nvPr/>
        </p:nvSpPr>
        <p:spPr>
          <a:xfrm>
            <a:off x="11035802" y="4141316"/>
            <a:ext cx="876600" cy="3849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200">
                <a:solidFill>
                  <a:srgbClr val="3B4E1F"/>
                </a:solidFill>
                <a:latin typeface="Candara"/>
                <a:ea typeface="Candara"/>
                <a:cs typeface="Candara"/>
                <a:sym typeface="Candara"/>
              </a:rPr>
              <a:t>9.168.</a:t>
            </a:r>
            <a:r>
              <a:rPr b="1" lang="en-US" sz="1300">
                <a:solidFill>
                  <a:srgbClr val="3B4E1F"/>
                </a:solidFill>
                <a:latin typeface="Candara"/>
                <a:ea typeface="Candara"/>
                <a:cs typeface="Candara"/>
                <a:sym typeface="Candara"/>
              </a:rPr>
              <a:t>984</a:t>
            </a:r>
            <a:endParaRPr/>
          </a:p>
        </p:txBody>
      </p:sp>
      <p:sp>
        <p:nvSpPr>
          <p:cNvPr id="1629" name="Google Shape;1629;g3d23c2d98e5_3_468"/>
          <p:cNvSpPr txBox="1"/>
          <p:nvPr/>
        </p:nvSpPr>
        <p:spPr>
          <a:xfrm>
            <a:off x="11035802" y="3558453"/>
            <a:ext cx="876600" cy="369300"/>
          </a:xfrm>
          <a:prstGeom prst="rect">
            <a:avLst/>
          </a:prstGeom>
          <a:solidFill>
            <a:srgbClr val="FFF2CC"/>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5.962.472</a:t>
            </a:r>
            <a:endParaRPr/>
          </a:p>
        </p:txBody>
      </p:sp>
      <p:sp>
        <p:nvSpPr>
          <p:cNvPr id="1630" name="Google Shape;1630;g3d23c2d98e5_3_468"/>
          <p:cNvSpPr txBox="1"/>
          <p:nvPr/>
        </p:nvSpPr>
        <p:spPr>
          <a:xfrm>
            <a:off x="11044255" y="5856107"/>
            <a:ext cx="876600" cy="369300"/>
          </a:xfrm>
          <a:prstGeom prst="rect">
            <a:avLst/>
          </a:prstGeom>
          <a:solidFill>
            <a:srgbClr val="FFF2CC"/>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11.040</a:t>
            </a:r>
            <a:endParaRPr/>
          </a:p>
        </p:txBody>
      </p:sp>
      <p:sp>
        <p:nvSpPr>
          <p:cNvPr id="1631" name="Google Shape;1631;g3d23c2d98e5_3_468"/>
          <p:cNvSpPr txBox="1"/>
          <p:nvPr/>
        </p:nvSpPr>
        <p:spPr>
          <a:xfrm>
            <a:off x="11035790" y="4643135"/>
            <a:ext cx="876600" cy="369300"/>
          </a:xfrm>
          <a:prstGeom prst="rect">
            <a:avLst/>
          </a:prstGeom>
          <a:solidFill>
            <a:srgbClr val="FFF2CC"/>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29.282</a:t>
            </a:r>
            <a:endParaRPr/>
          </a:p>
        </p:txBody>
      </p:sp>
      <p:sp>
        <p:nvSpPr>
          <p:cNvPr id="1632" name="Google Shape;1632;g3d23c2d98e5_3_468"/>
          <p:cNvSpPr txBox="1"/>
          <p:nvPr/>
        </p:nvSpPr>
        <p:spPr>
          <a:xfrm>
            <a:off x="8770160" y="5848307"/>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33" name="Google Shape;1633;g3d23c2d98e5_3_468"/>
          <p:cNvSpPr txBox="1"/>
          <p:nvPr/>
        </p:nvSpPr>
        <p:spPr>
          <a:xfrm>
            <a:off x="8761695" y="4635335"/>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34" name="Google Shape;1634;g3d23c2d98e5_3_468"/>
          <p:cNvSpPr txBox="1"/>
          <p:nvPr/>
        </p:nvSpPr>
        <p:spPr>
          <a:xfrm>
            <a:off x="9886792" y="5848307"/>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35" name="Google Shape;1635;g3d23c2d98e5_3_468"/>
          <p:cNvSpPr txBox="1"/>
          <p:nvPr/>
        </p:nvSpPr>
        <p:spPr>
          <a:xfrm>
            <a:off x="9878327" y="4635335"/>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36" name="Google Shape;1636;g3d23c2d98e5_3_468"/>
          <p:cNvSpPr txBox="1"/>
          <p:nvPr/>
        </p:nvSpPr>
        <p:spPr>
          <a:xfrm>
            <a:off x="8761695" y="5246032"/>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37" name="Google Shape;1637;g3d23c2d98e5_3_468"/>
          <p:cNvSpPr txBox="1"/>
          <p:nvPr/>
        </p:nvSpPr>
        <p:spPr>
          <a:xfrm>
            <a:off x="9878327" y="5246032"/>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38" name="Google Shape;1638;g3d23c2d98e5_3_468"/>
          <p:cNvSpPr txBox="1"/>
          <p:nvPr/>
        </p:nvSpPr>
        <p:spPr>
          <a:xfrm>
            <a:off x="11030852" y="5255557"/>
            <a:ext cx="876600" cy="3849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a:t>
            </a:r>
            <a:endParaRPr b="1" i="0" sz="1100" u="none" cap="none" strike="noStrike">
              <a:solidFill>
                <a:srgbClr val="000000"/>
              </a:solidFill>
              <a:latin typeface="Candara"/>
              <a:ea typeface="Candara"/>
              <a:cs typeface="Candara"/>
              <a:sym typeface="Candara"/>
            </a:endParaRPr>
          </a:p>
        </p:txBody>
      </p:sp>
      <p:sp>
        <p:nvSpPr>
          <p:cNvPr id="1639" name="Google Shape;1639;g3d23c2d98e5_3_468"/>
          <p:cNvSpPr txBox="1"/>
          <p:nvPr/>
        </p:nvSpPr>
        <p:spPr>
          <a:xfrm>
            <a:off x="557244" y="1557025"/>
            <a:ext cx="114861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Evitar la disposición inadecuada de 25.7 millones de toneladas de Residuos Construcción y Demolición (RCD), llantas y residuos peligrosos hospitalarios e industriales </a:t>
            </a:r>
            <a:endParaRPr b="1" i="0" sz="1800" u="none" cap="none" strike="noStrike">
              <a:solidFill>
                <a:srgbClr val="000000"/>
              </a:solidFill>
            </a:endParaRPr>
          </a:p>
        </p:txBody>
      </p:sp>
      <p:sp>
        <p:nvSpPr>
          <p:cNvPr id="1640" name="Google Shape;1640;g3d23c2d98e5_3_468"/>
          <p:cNvSpPr/>
          <p:nvPr/>
        </p:nvSpPr>
        <p:spPr>
          <a:xfrm>
            <a:off x="8757325" y="249900"/>
            <a:ext cx="29355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Subdirección de Recurso Suelo</a:t>
            </a:r>
            <a:endParaRPr b="1" sz="1200">
              <a:solidFill>
                <a:schemeClr val="dk1"/>
              </a:solidFill>
              <a:latin typeface="Raleway"/>
              <a:ea typeface="Raleway"/>
              <a:cs typeface="Raleway"/>
              <a:sym typeface="Raleway"/>
            </a:endParaRPr>
          </a:p>
        </p:txBody>
      </p:sp>
      <p:grpSp>
        <p:nvGrpSpPr>
          <p:cNvPr id="1641" name="Google Shape;1641;g3d23c2d98e5_3_468"/>
          <p:cNvGrpSpPr/>
          <p:nvPr/>
        </p:nvGrpSpPr>
        <p:grpSpPr>
          <a:xfrm>
            <a:off x="8038747" y="195163"/>
            <a:ext cx="964749" cy="461673"/>
            <a:chOff x="10362985" y="253494"/>
            <a:chExt cx="1336773" cy="639702"/>
          </a:xfrm>
        </p:grpSpPr>
        <p:grpSp>
          <p:nvGrpSpPr>
            <p:cNvPr id="1642" name="Google Shape;1642;g3d23c2d98e5_3_468"/>
            <p:cNvGrpSpPr/>
            <p:nvPr/>
          </p:nvGrpSpPr>
          <p:grpSpPr>
            <a:xfrm>
              <a:off x="10362985" y="265395"/>
              <a:ext cx="613772" cy="627801"/>
              <a:chOff x="4096109" y="2260088"/>
              <a:chExt cx="682500" cy="698100"/>
            </a:xfrm>
          </p:grpSpPr>
          <p:sp>
            <p:nvSpPr>
              <p:cNvPr id="1643" name="Google Shape;1643;g3d23c2d98e5_3_468"/>
              <p:cNvSpPr/>
              <p:nvPr/>
            </p:nvSpPr>
            <p:spPr>
              <a:xfrm>
                <a:off x="4096109" y="2260088"/>
                <a:ext cx="682500" cy="698100"/>
              </a:xfrm>
              <a:prstGeom prst="ellipse">
                <a:avLst/>
              </a:prstGeom>
              <a:solidFill>
                <a:srgbClr val="C4721F"/>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644" name="Google Shape;1644;g3d23c2d98e5_3_468"/>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1645" name="Google Shape;1645;g3d23c2d98e5_3_468"/>
            <p:cNvGrpSpPr/>
            <p:nvPr/>
          </p:nvGrpSpPr>
          <p:grpSpPr>
            <a:xfrm>
              <a:off x="11084999" y="253494"/>
              <a:ext cx="614759" cy="627900"/>
              <a:chOff x="1252274" y="892444"/>
              <a:chExt cx="614759" cy="627900"/>
            </a:xfrm>
          </p:grpSpPr>
          <p:sp>
            <p:nvSpPr>
              <p:cNvPr id="1646" name="Google Shape;1646;g3d23c2d98e5_3_468"/>
              <p:cNvSpPr/>
              <p:nvPr/>
            </p:nvSpPr>
            <p:spPr>
              <a:xfrm>
                <a:off x="1253233" y="892444"/>
                <a:ext cx="613800" cy="627900"/>
              </a:xfrm>
              <a:prstGeom prst="ellipse">
                <a:avLst/>
              </a:prstGeom>
              <a:solidFill>
                <a:srgbClr val="8DBC22"/>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647" name="Google Shape;1647;g3d23c2d98e5_3_468" title="robin_1230953 (2).png"/>
              <p:cNvPicPr preferRelativeResize="0"/>
              <p:nvPr/>
            </p:nvPicPr>
            <p:blipFill rotWithShape="1">
              <a:blip r:embed="rId4">
                <a:alphaModFix/>
              </a:blip>
              <a:srcRect b="0" l="0" r="0" t="0"/>
              <a:stretch/>
            </p:blipFill>
            <p:spPr>
              <a:xfrm>
                <a:off x="1252274" y="970974"/>
                <a:ext cx="523150" cy="523200"/>
              </a:xfrm>
              <a:prstGeom prst="rect">
                <a:avLst/>
              </a:prstGeom>
              <a:noFill/>
              <a:ln>
                <a:noFill/>
              </a:ln>
            </p:spPr>
          </p:pic>
        </p:grpSp>
      </p:grpSp>
      <p:sp>
        <p:nvSpPr>
          <p:cNvPr id="1648" name="Google Shape;1648;g3d23c2d98e5_3_468"/>
          <p:cNvSpPr/>
          <p:nvPr/>
        </p:nvSpPr>
        <p:spPr>
          <a:xfrm>
            <a:off x="432664" y="2861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Suelo</a:t>
            </a:r>
            <a:endParaRPr b="1" sz="700">
              <a:solidFill>
                <a:schemeClr val="dk1"/>
              </a:solidFill>
              <a:latin typeface="Raleway"/>
              <a:ea typeface="Raleway"/>
              <a:cs typeface="Raleway"/>
              <a:sym typeface="Raleway"/>
            </a:endParaRPr>
          </a:p>
        </p:txBody>
      </p:sp>
      <p:sp>
        <p:nvSpPr>
          <p:cNvPr id="1649" name="Google Shape;1649;g3d23c2d98e5_3_468"/>
          <p:cNvSpPr txBox="1"/>
          <p:nvPr/>
        </p:nvSpPr>
        <p:spPr>
          <a:xfrm>
            <a:off x="413369" y="956763"/>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3" name="Shape 1653"/>
        <p:cNvGrpSpPr/>
        <p:nvPr/>
      </p:nvGrpSpPr>
      <p:grpSpPr>
        <a:xfrm>
          <a:off x="0" y="0"/>
          <a:ext cx="0" cy="0"/>
          <a:chOff x="0" y="0"/>
          <a:chExt cx="0" cy="0"/>
        </a:xfrm>
      </p:grpSpPr>
      <p:sp>
        <p:nvSpPr>
          <p:cNvPr id="1654" name="Google Shape;1654;g3d23c2d98e5_3_548"/>
          <p:cNvSpPr/>
          <p:nvPr/>
        </p:nvSpPr>
        <p:spPr>
          <a:xfrm>
            <a:off x="145200" y="3258225"/>
            <a:ext cx="11980800" cy="6465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55" name="Google Shape;1655;g3d23c2d98e5_3_548"/>
          <p:cNvSpPr txBox="1"/>
          <p:nvPr/>
        </p:nvSpPr>
        <p:spPr>
          <a:xfrm>
            <a:off x="195525" y="3263378"/>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chemeClr val="dk1"/>
                </a:solidFill>
                <a:latin typeface="Candara"/>
                <a:ea typeface="Candara"/>
                <a:cs typeface="Candara"/>
                <a:sym typeface="Candara"/>
              </a:rPr>
              <a:t>1</a:t>
            </a:r>
            <a:r>
              <a:rPr lang="en-US" sz="1200">
                <a:solidFill>
                  <a:schemeClr val="dk1"/>
                </a:solidFill>
                <a:latin typeface="Candara"/>
                <a:ea typeface="Candara"/>
                <a:cs typeface="Candara"/>
                <a:sym typeface="Candara"/>
              </a:rPr>
              <a:t>. Número de árboles efectivamente plantados a través del mecanismo de compensación</a:t>
            </a:r>
            <a:endParaRPr b="0" i="0" sz="1200" u="none" cap="none" strike="noStrike">
              <a:solidFill>
                <a:schemeClr val="dk1"/>
              </a:solidFill>
              <a:latin typeface="Arial"/>
              <a:ea typeface="Arial"/>
              <a:cs typeface="Arial"/>
              <a:sym typeface="Arial"/>
            </a:endParaRPr>
          </a:p>
        </p:txBody>
      </p:sp>
      <p:sp>
        <p:nvSpPr>
          <p:cNvPr id="1656" name="Google Shape;1656;g3d23c2d98e5_3_548"/>
          <p:cNvSpPr txBox="1"/>
          <p:nvPr/>
        </p:nvSpPr>
        <p:spPr>
          <a:xfrm>
            <a:off x="4038357" y="332487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657" name="Google Shape;1657;g3d23c2d98e5_3_548"/>
          <p:cNvSpPr txBox="1"/>
          <p:nvPr/>
        </p:nvSpPr>
        <p:spPr>
          <a:xfrm>
            <a:off x="9835889" y="3332678"/>
            <a:ext cx="12930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3B4E1F"/>
              </a:solidFill>
              <a:latin typeface="Candara"/>
              <a:ea typeface="Candara"/>
              <a:cs typeface="Candara"/>
              <a:sym typeface="Candara"/>
            </a:endParaRPr>
          </a:p>
        </p:txBody>
      </p:sp>
      <p:sp>
        <p:nvSpPr>
          <p:cNvPr id="1658" name="Google Shape;1658;g3d23c2d98e5_3_548"/>
          <p:cNvSpPr txBox="1"/>
          <p:nvPr/>
        </p:nvSpPr>
        <p:spPr>
          <a:xfrm>
            <a:off x="5029756" y="3324878"/>
            <a:ext cx="876600" cy="4311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659" name="Google Shape;1659;g3d23c2d98e5_3_548"/>
          <p:cNvSpPr txBox="1"/>
          <p:nvPr/>
        </p:nvSpPr>
        <p:spPr>
          <a:xfrm>
            <a:off x="6932903" y="332487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20</a:t>
            </a:r>
            <a:endParaRPr b="1" i="0" sz="1400" u="none" cap="none" strike="noStrike">
              <a:solidFill>
                <a:srgbClr val="000000"/>
              </a:solidFill>
              <a:latin typeface="Candara"/>
              <a:ea typeface="Candara"/>
              <a:cs typeface="Candara"/>
              <a:sym typeface="Candara"/>
            </a:endParaRPr>
          </a:p>
        </p:txBody>
      </p:sp>
      <p:sp>
        <p:nvSpPr>
          <p:cNvPr id="1660" name="Google Shape;1660;g3d23c2d98e5_3_548"/>
          <p:cNvSpPr txBox="1"/>
          <p:nvPr/>
        </p:nvSpPr>
        <p:spPr>
          <a:xfrm>
            <a:off x="11196082" y="332487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20</a:t>
            </a:r>
            <a:endParaRPr b="1" i="0" sz="1400" u="none" cap="none" strike="noStrike">
              <a:solidFill>
                <a:srgbClr val="000000"/>
              </a:solidFill>
              <a:latin typeface="Candara"/>
              <a:ea typeface="Candara"/>
              <a:cs typeface="Candara"/>
              <a:sym typeface="Candara"/>
            </a:endParaRPr>
          </a:p>
        </p:txBody>
      </p:sp>
      <p:sp>
        <p:nvSpPr>
          <p:cNvPr id="1661" name="Google Shape;1661;g3d23c2d98e5_3_548"/>
          <p:cNvSpPr txBox="1"/>
          <p:nvPr/>
        </p:nvSpPr>
        <p:spPr>
          <a:xfrm>
            <a:off x="-9" y="2485724"/>
            <a:ext cx="3706800" cy="6465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662" name="Google Shape;1662;g3d23c2d98e5_3_548"/>
          <p:cNvSpPr txBox="1"/>
          <p:nvPr/>
        </p:nvSpPr>
        <p:spPr>
          <a:xfrm>
            <a:off x="4091736" y="26895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663" name="Google Shape;1663;g3d23c2d98e5_3_548"/>
          <p:cNvSpPr txBox="1"/>
          <p:nvPr/>
        </p:nvSpPr>
        <p:spPr>
          <a:xfrm>
            <a:off x="5983886" y="26895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664" name="Google Shape;1664;g3d23c2d98e5_3_548"/>
          <p:cNvSpPr txBox="1"/>
          <p:nvPr/>
        </p:nvSpPr>
        <p:spPr>
          <a:xfrm>
            <a:off x="7899818" y="26895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665" name="Google Shape;1665;g3d23c2d98e5_3_548"/>
          <p:cNvSpPr txBox="1"/>
          <p:nvPr/>
        </p:nvSpPr>
        <p:spPr>
          <a:xfrm>
            <a:off x="8877568" y="268958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666" name="Google Shape;1666;g3d23c2d98e5_3_548"/>
          <p:cNvSpPr txBox="1"/>
          <p:nvPr/>
        </p:nvSpPr>
        <p:spPr>
          <a:xfrm>
            <a:off x="9855318" y="2689585"/>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667" name="Google Shape;1667;g3d23c2d98e5_3_548"/>
          <p:cNvSpPr txBox="1"/>
          <p:nvPr/>
        </p:nvSpPr>
        <p:spPr>
          <a:xfrm>
            <a:off x="5047861" y="268958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668" name="Google Shape;1668;g3d23c2d98e5_3_548"/>
          <p:cNvSpPr txBox="1"/>
          <p:nvPr/>
        </p:nvSpPr>
        <p:spPr>
          <a:xfrm>
            <a:off x="6952861" y="268958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669" name="Google Shape;1669;g3d23c2d98e5_3_548"/>
          <p:cNvSpPr txBox="1"/>
          <p:nvPr/>
        </p:nvSpPr>
        <p:spPr>
          <a:xfrm>
            <a:off x="11249461" y="2689583"/>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670" name="Google Shape;1670;g3d23c2d98e5_3_548"/>
          <p:cNvSpPr txBox="1"/>
          <p:nvPr/>
        </p:nvSpPr>
        <p:spPr>
          <a:xfrm>
            <a:off x="5981331" y="3324878"/>
            <a:ext cx="876600" cy="4311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20</a:t>
            </a:r>
            <a:endParaRPr b="1" i="0" sz="1400" u="none" cap="none" strike="noStrike">
              <a:solidFill>
                <a:srgbClr val="000000"/>
              </a:solidFill>
              <a:latin typeface="Candara"/>
              <a:ea typeface="Candara"/>
              <a:cs typeface="Candara"/>
              <a:sym typeface="Candara"/>
            </a:endParaRPr>
          </a:p>
        </p:txBody>
      </p:sp>
      <p:sp>
        <p:nvSpPr>
          <p:cNvPr id="1671" name="Google Shape;1671;g3d23c2d98e5_3_548"/>
          <p:cNvSpPr txBox="1"/>
          <p:nvPr/>
        </p:nvSpPr>
        <p:spPr>
          <a:xfrm>
            <a:off x="7908619" y="3350628"/>
            <a:ext cx="876600" cy="4311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1.800</a:t>
            </a:r>
            <a:endParaRPr b="1" i="0" sz="1400" u="none" cap="none" strike="noStrike">
              <a:solidFill>
                <a:srgbClr val="000000"/>
              </a:solidFill>
              <a:latin typeface="Candara"/>
              <a:ea typeface="Candara"/>
              <a:cs typeface="Candara"/>
              <a:sym typeface="Candara"/>
            </a:endParaRPr>
          </a:p>
        </p:txBody>
      </p:sp>
      <p:sp>
        <p:nvSpPr>
          <p:cNvPr id="1672" name="Google Shape;1672;g3d23c2d98e5_3_548"/>
          <p:cNvSpPr txBox="1"/>
          <p:nvPr/>
        </p:nvSpPr>
        <p:spPr>
          <a:xfrm>
            <a:off x="8872269" y="3350628"/>
            <a:ext cx="876600" cy="4311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1.800</a:t>
            </a:r>
            <a:endParaRPr b="1" i="0" sz="1400" u="none" cap="none" strike="noStrike">
              <a:solidFill>
                <a:srgbClr val="000000"/>
              </a:solidFill>
              <a:latin typeface="Candara"/>
              <a:ea typeface="Candara"/>
              <a:cs typeface="Candara"/>
              <a:sym typeface="Candara"/>
            </a:endParaRPr>
          </a:p>
        </p:txBody>
      </p:sp>
      <p:sp>
        <p:nvSpPr>
          <p:cNvPr id="1673" name="Google Shape;1673;g3d23c2d98e5_3_548"/>
          <p:cNvSpPr txBox="1"/>
          <p:nvPr/>
        </p:nvSpPr>
        <p:spPr>
          <a:xfrm>
            <a:off x="10034181" y="3350628"/>
            <a:ext cx="876600" cy="4311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3.620</a:t>
            </a:r>
            <a:endParaRPr b="1" i="0" sz="1400" u="none" cap="none" strike="noStrike">
              <a:solidFill>
                <a:srgbClr val="000000"/>
              </a:solidFill>
              <a:latin typeface="Candara"/>
              <a:ea typeface="Candara"/>
              <a:cs typeface="Candara"/>
              <a:sym typeface="Candara"/>
            </a:endParaRPr>
          </a:p>
        </p:txBody>
      </p:sp>
      <p:sp>
        <p:nvSpPr>
          <p:cNvPr id="1674" name="Google Shape;1674;g3d23c2d98e5_3_548"/>
          <p:cNvSpPr txBox="1"/>
          <p:nvPr/>
        </p:nvSpPr>
        <p:spPr>
          <a:xfrm>
            <a:off x="557244" y="1861825"/>
            <a:ext cx="11443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Validar la plantación efectiva de 3.620 árboles a través de mecanismo de compensación </a:t>
            </a:r>
            <a:endParaRPr b="1" i="0" sz="1800" u="none" cap="none" strike="noStrike">
              <a:solidFill>
                <a:srgbClr val="000000"/>
              </a:solidFill>
            </a:endParaRPr>
          </a:p>
        </p:txBody>
      </p:sp>
      <p:sp>
        <p:nvSpPr>
          <p:cNvPr id="1675" name="Google Shape;1675;g3d23c2d98e5_3_548"/>
          <p:cNvSpPr/>
          <p:nvPr/>
        </p:nvSpPr>
        <p:spPr>
          <a:xfrm>
            <a:off x="8757325" y="249900"/>
            <a:ext cx="29355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Subdirección Silvicultura</a:t>
            </a:r>
            <a:endParaRPr b="1" sz="1200">
              <a:solidFill>
                <a:schemeClr val="dk1"/>
              </a:solidFill>
              <a:latin typeface="Raleway"/>
              <a:ea typeface="Raleway"/>
              <a:cs typeface="Raleway"/>
              <a:sym typeface="Raleway"/>
            </a:endParaRPr>
          </a:p>
        </p:txBody>
      </p:sp>
      <p:grpSp>
        <p:nvGrpSpPr>
          <p:cNvPr id="1676" name="Google Shape;1676;g3d23c2d98e5_3_548"/>
          <p:cNvGrpSpPr/>
          <p:nvPr/>
        </p:nvGrpSpPr>
        <p:grpSpPr>
          <a:xfrm>
            <a:off x="8038747" y="195163"/>
            <a:ext cx="964749" cy="461673"/>
            <a:chOff x="10362985" y="253494"/>
            <a:chExt cx="1336773" cy="639702"/>
          </a:xfrm>
        </p:grpSpPr>
        <p:grpSp>
          <p:nvGrpSpPr>
            <p:cNvPr id="1677" name="Google Shape;1677;g3d23c2d98e5_3_548"/>
            <p:cNvGrpSpPr/>
            <p:nvPr/>
          </p:nvGrpSpPr>
          <p:grpSpPr>
            <a:xfrm>
              <a:off x="10362985" y="265395"/>
              <a:ext cx="613772" cy="627801"/>
              <a:chOff x="4096109" y="2260088"/>
              <a:chExt cx="682500" cy="698100"/>
            </a:xfrm>
          </p:grpSpPr>
          <p:sp>
            <p:nvSpPr>
              <p:cNvPr id="1678" name="Google Shape;1678;g3d23c2d98e5_3_548"/>
              <p:cNvSpPr/>
              <p:nvPr/>
            </p:nvSpPr>
            <p:spPr>
              <a:xfrm>
                <a:off x="4096109" y="2260088"/>
                <a:ext cx="682500" cy="698100"/>
              </a:xfrm>
              <a:prstGeom prst="ellipse">
                <a:avLst/>
              </a:prstGeom>
              <a:solidFill>
                <a:srgbClr val="C4721F"/>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679" name="Google Shape;1679;g3d23c2d98e5_3_548"/>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1680" name="Google Shape;1680;g3d23c2d98e5_3_548"/>
            <p:cNvGrpSpPr/>
            <p:nvPr/>
          </p:nvGrpSpPr>
          <p:grpSpPr>
            <a:xfrm>
              <a:off x="11084999" y="253494"/>
              <a:ext cx="614759" cy="627900"/>
              <a:chOff x="1252274" y="892444"/>
              <a:chExt cx="614759" cy="627900"/>
            </a:xfrm>
          </p:grpSpPr>
          <p:sp>
            <p:nvSpPr>
              <p:cNvPr id="1681" name="Google Shape;1681;g3d23c2d98e5_3_548"/>
              <p:cNvSpPr/>
              <p:nvPr/>
            </p:nvSpPr>
            <p:spPr>
              <a:xfrm>
                <a:off x="1253233" y="892444"/>
                <a:ext cx="613800" cy="627900"/>
              </a:xfrm>
              <a:prstGeom prst="ellipse">
                <a:avLst/>
              </a:prstGeom>
              <a:solidFill>
                <a:srgbClr val="8DBC22"/>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682" name="Google Shape;1682;g3d23c2d98e5_3_548" title="robin_1230953 (2).png"/>
              <p:cNvPicPr preferRelativeResize="0"/>
              <p:nvPr/>
            </p:nvPicPr>
            <p:blipFill rotWithShape="1">
              <a:blip r:embed="rId4">
                <a:alphaModFix/>
              </a:blip>
              <a:srcRect b="0" l="0" r="0" t="0"/>
              <a:stretch/>
            </p:blipFill>
            <p:spPr>
              <a:xfrm>
                <a:off x="1252274" y="970974"/>
                <a:ext cx="523150" cy="523200"/>
              </a:xfrm>
              <a:prstGeom prst="rect">
                <a:avLst/>
              </a:prstGeom>
              <a:noFill/>
              <a:ln>
                <a:noFill/>
              </a:ln>
            </p:spPr>
          </p:pic>
        </p:grpSp>
      </p:grpSp>
      <p:sp>
        <p:nvSpPr>
          <p:cNvPr id="1683" name="Google Shape;1683;g3d23c2d98e5_3_548"/>
          <p:cNvSpPr/>
          <p:nvPr/>
        </p:nvSpPr>
        <p:spPr>
          <a:xfrm>
            <a:off x="432664" y="2861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Biodiversidad</a:t>
            </a:r>
            <a:endParaRPr b="1" sz="700">
              <a:solidFill>
                <a:schemeClr val="dk1"/>
              </a:solidFill>
              <a:latin typeface="Raleway"/>
              <a:ea typeface="Raleway"/>
              <a:cs typeface="Raleway"/>
              <a:sym typeface="Raleway"/>
            </a:endParaRPr>
          </a:p>
        </p:txBody>
      </p:sp>
      <p:sp>
        <p:nvSpPr>
          <p:cNvPr id="1684" name="Google Shape;1684;g3d23c2d98e5_3_548"/>
          <p:cNvSpPr txBox="1"/>
          <p:nvPr/>
        </p:nvSpPr>
        <p:spPr>
          <a:xfrm>
            <a:off x="9003475" y="735725"/>
            <a:ext cx="26892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Bienes y servicios</a:t>
            </a:r>
            <a:endParaRPr b="1" i="0" sz="1300" u="none" cap="none" strike="noStrike">
              <a:solidFill>
                <a:srgbClr val="000000"/>
              </a:solidFill>
              <a:latin typeface="Candara"/>
              <a:ea typeface="Candara"/>
              <a:cs typeface="Candara"/>
              <a:sym typeface="Candara"/>
            </a:endParaRPr>
          </a:p>
        </p:txBody>
      </p:sp>
      <p:sp>
        <p:nvSpPr>
          <p:cNvPr id="1685" name="Google Shape;1685;g3d23c2d98e5_3_548"/>
          <p:cNvSpPr txBox="1"/>
          <p:nvPr/>
        </p:nvSpPr>
        <p:spPr>
          <a:xfrm>
            <a:off x="413369" y="1274879"/>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9" name="Shape 1689"/>
        <p:cNvGrpSpPr/>
        <p:nvPr/>
      </p:nvGrpSpPr>
      <p:grpSpPr>
        <a:xfrm>
          <a:off x="0" y="0"/>
          <a:ext cx="0" cy="0"/>
          <a:chOff x="0" y="0"/>
          <a:chExt cx="0" cy="0"/>
        </a:xfrm>
      </p:grpSpPr>
      <p:sp>
        <p:nvSpPr>
          <p:cNvPr id="1690" name="Google Shape;1690;g3d23c2d98e5_3_583"/>
          <p:cNvSpPr/>
          <p:nvPr/>
        </p:nvSpPr>
        <p:spPr>
          <a:xfrm>
            <a:off x="145200" y="3145275"/>
            <a:ext cx="11901600" cy="6465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91" name="Google Shape;1691;g3d23c2d98e5_3_583"/>
          <p:cNvSpPr txBox="1"/>
          <p:nvPr/>
        </p:nvSpPr>
        <p:spPr>
          <a:xfrm>
            <a:off x="104659" y="3191000"/>
            <a:ext cx="3246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1</a:t>
            </a:r>
            <a:r>
              <a:rPr lang="en-US" sz="1200">
                <a:solidFill>
                  <a:srgbClr val="3B4E1F"/>
                </a:solidFill>
                <a:latin typeface="Candara"/>
                <a:ea typeface="Candara"/>
                <a:cs typeface="Candara"/>
                <a:sym typeface="Candara"/>
              </a:rPr>
              <a:t>. Número de árboles en potencial riesgo de volcamiento o caída de ramas </a:t>
            </a:r>
            <a:r>
              <a:rPr lang="en-US" sz="1200">
                <a:solidFill>
                  <a:srgbClr val="3B4E1F"/>
                </a:solidFill>
                <a:latin typeface="Candara"/>
                <a:ea typeface="Candara"/>
                <a:cs typeface="Candara"/>
                <a:sym typeface="Candara"/>
                <a:extLst>
                  <a:ext uri="http://customooxmlschemas.google.com/">
                    <go:slidesCustomData xmlns:go="http://customooxmlschemas.google.com/" textRoundtripDataId="11"/>
                  </a:ext>
                </a:extLst>
              </a:rPr>
              <a:t>gestionados</a:t>
            </a:r>
            <a:endParaRPr b="0" i="0" sz="1200" u="none" cap="none" strike="noStrike">
              <a:solidFill>
                <a:schemeClr val="dk1"/>
              </a:solidFill>
              <a:latin typeface="Arial"/>
              <a:ea typeface="Arial"/>
              <a:cs typeface="Arial"/>
              <a:sym typeface="Arial"/>
            </a:endParaRPr>
          </a:p>
        </p:txBody>
      </p:sp>
      <p:sp>
        <p:nvSpPr>
          <p:cNvPr id="1692" name="Google Shape;1692;g3d23c2d98e5_3_583"/>
          <p:cNvSpPr txBox="1"/>
          <p:nvPr/>
        </p:nvSpPr>
        <p:spPr>
          <a:xfrm>
            <a:off x="3823020" y="326438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7.894</a:t>
            </a:r>
            <a:endParaRPr sz="1600">
              <a:solidFill>
                <a:srgbClr val="3B4E1F"/>
              </a:solidFill>
              <a:latin typeface="Candara"/>
              <a:ea typeface="Candara"/>
              <a:cs typeface="Candara"/>
              <a:sym typeface="Candara"/>
            </a:endParaRPr>
          </a:p>
        </p:txBody>
      </p:sp>
      <p:sp>
        <p:nvSpPr>
          <p:cNvPr id="1693" name="Google Shape;1693;g3d23c2d98e5_3_583"/>
          <p:cNvSpPr txBox="1"/>
          <p:nvPr/>
        </p:nvSpPr>
        <p:spPr>
          <a:xfrm>
            <a:off x="5715170" y="3264383"/>
            <a:ext cx="876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b="1" lang="en-US" sz="1600">
                <a:solidFill>
                  <a:srgbClr val="3B4E1F"/>
                </a:solidFill>
                <a:latin typeface="Candara"/>
                <a:ea typeface="Candara"/>
                <a:cs typeface="Candara"/>
                <a:sym typeface="Candara"/>
              </a:rPr>
              <a:t>46.754</a:t>
            </a:r>
            <a:endParaRPr b="1">
              <a:solidFill>
                <a:schemeClr val="dk1"/>
              </a:solidFill>
              <a:latin typeface="Candara"/>
              <a:ea typeface="Candara"/>
              <a:cs typeface="Candara"/>
              <a:sym typeface="Candara"/>
            </a:endParaRPr>
          </a:p>
          <a:p>
            <a:pPr indent="0" lvl="0" marL="0" marR="0" rtl="0" algn="ctr">
              <a:lnSpc>
                <a:spcPct val="100000"/>
              </a:lnSpc>
              <a:spcBef>
                <a:spcPts val="0"/>
              </a:spcBef>
              <a:spcAft>
                <a:spcPts val="0"/>
              </a:spcAft>
              <a:buClr>
                <a:srgbClr val="000000"/>
              </a:buClr>
              <a:buSzPts val="1600"/>
              <a:buFont typeface="Arial"/>
              <a:buNone/>
            </a:pPr>
            <a:r>
              <a:t/>
            </a:r>
            <a:endParaRPr sz="1600">
              <a:solidFill>
                <a:srgbClr val="3B4E1F"/>
              </a:solidFill>
              <a:latin typeface="Candara"/>
              <a:ea typeface="Candara"/>
              <a:cs typeface="Candara"/>
              <a:sym typeface="Candara"/>
            </a:endParaRPr>
          </a:p>
        </p:txBody>
      </p:sp>
      <p:sp>
        <p:nvSpPr>
          <p:cNvPr id="1694" name="Google Shape;1694;g3d23c2d98e5_3_583"/>
          <p:cNvSpPr txBox="1"/>
          <p:nvPr/>
        </p:nvSpPr>
        <p:spPr>
          <a:xfrm>
            <a:off x="7686941" y="326438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35.000</a:t>
            </a:r>
            <a:endParaRPr b="0" i="0" sz="1400" u="none" cap="none" strike="noStrike">
              <a:solidFill>
                <a:srgbClr val="000000"/>
              </a:solidFill>
              <a:latin typeface="Candara"/>
              <a:ea typeface="Candara"/>
              <a:cs typeface="Candara"/>
              <a:sym typeface="Candara"/>
            </a:endParaRPr>
          </a:p>
        </p:txBody>
      </p:sp>
      <p:sp>
        <p:nvSpPr>
          <p:cNvPr id="1695" name="Google Shape;1695;g3d23c2d98e5_3_583"/>
          <p:cNvSpPr txBox="1"/>
          <p:nvPr/>
        </p:nvSpPr>
        <p:spPr>
          <a:xfrm>
            <a:off x="8608852" y="326438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55.000</a:t>
            </a:r>
            <a:endParaRPr b="0" i="0" sz="1400" u="none" cap="none" strike="noStrike">
              <a:solidFill>
                <a:srgbClr val="000000"/>
              </a:solidFill>
              <a:latin typeface="Candara"/>
              <a:ea typeface="Candara"/>
              <a:cs typeface="Candara"/>
              <a:sym typeface="Candara"/>
            </a:endParaRPr>
          </a:p>
        </p:txBody>
      </p:sp>
      <p:sp>
        <p:nvSpPr>
          <p:cNvPr id="1696" name="Google Shape;1696;g3d23c2d98e5_3_583"/>
          <p:cNvSpPr txBox="1"/>
          <p:nvPr/>
        </p:nvSpPr>
        <p:spPr>
          <a:xfrm>
            <a:off x="9586602" y="3272183"/>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extLst>
                  <a:ext uri="http://customooxmlschemas.google.com/">
                    <go:slidesCustomData xmlns:go="http://customooxmlschemas.google.com/" textRoundtripDataId="12"/>
                  </a:ext>
                </a:extLst>
              </a:rPr>
              <a:t>144</a:t>
            </a:r>
            <a:r>
              <a:rPr lang="en-US" sz="1600">
                <a:solidFill>
                  <a:srgbClr val="3B4E1F"/>
                </a:solidFill>
                <a:latin typeface="Candara"/>
                <a:ea typeface="Candara"/>
                <a:cs typeface="Candara"/>
                <a:sym typeface="Candara"/>
              </a:rPr>
              <a:t>.648</a:t>
            </a:r>
            <a:endParaRPr sz="1600">
              <a:solidFill>
                <a:srgbClr val="3B4E1F"/>
              </a:solidFill>
              <a:latin typeface="Candara"/>
              <a:ea typeface="Candara"/>
              <a:cs typeface="Candara"/>
              <a:sym typeface="Candara"/>
            </a:endParaRPr>
          </a:p>
        </p:txBody>
      </p:sp>
      <p:sp>
        <p:nvSpPr>
          <p:cNvPr id="1697" name="Google Shape;1697;g3d23c2d98e5_3_583"/>
          <p:cNvSpPr txBox="1"/>
          <p:nvPr/>
        </p:nvSpPr>
        <p:spPr>
          <a:xfrm>
            <a:off x="4779145" y="3264383"/>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7.894</a:t>
            </a:r>
            <a:endParaRPr b="1" i="0" sz="1400" u="none" cap="none" strike="noStrike">
              <a:solidFill>
                <a:srgbClr val="000000"/>
              </a:solidFill>
              <a:latin typeface="Candara"/>
              <a:ea typeface="Candara"/>
              <a:cs typeface="Candara"/>
              <a:sym typeface="Candara"/>
            </a:endParaRPr>
          </a:p>
        </p:txBody>
      </p:sp>
      <p:sp>
        <p:nvSpPr>
          <p:cNvPr id="1698" name="Google Shape;1698;g3d23c2d98e5_3_583"/>
          <p:cNvSpPr txBox="1"/>
          <p:nvPr/>
        </p:nvSpPr>
        <p:spPr>
          <a:xfrm>
            <a:off x="10980745" y="3264383"/>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54.648</a:t>
            </a:r>
            <a:endParaRPr b="1" i="0" sz="1400" u="none" cap="none" strike="noStrike">
              <a:solidFill>
                <a:srgbClr val="000000"/>
              </a:solidFill>
              <a:latin typeface="Candara"/>
              <a:ea typeface="Candara"/>
              <a:cs typeface="Candara"/>
              <a:sym typeface="Candara"/>
            </a:endParaRPr>
          </a:p>
        </p:txBody>
      </p:sp>
      <p:sp>
        <p:nvSpPr>
          <p:cNvPr id="1699" name="Google Shape;1699;g3d23c2d98e5_3_583"/>
          <p:cNvSpPr txBox="1"/>
          <p:nvPr/>
        </p:nvSpPr>
        <p:spPr>
          <a:xfrm>
            <a:off x="-355541" y="2496786"/>
            <a:ext cx="3706800" cy="6465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1700" name="Google Shape;1700;g3d23c2d98e5_3_583"/>
          <p:cNvSpPr txBox="1"/>
          <p:nvPr/>
        </p:nvSpPr>
        <p:spPr>
          <a:xfrm>
            <a:off x="3859474" y="261714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701" name="Google Shape;1701;g3d23c2d98e5_3_583"/>
          <p:cNvSpPr txBox="1"/>
          <p:nvPr/>
        </p:nvSpPr>
        <p:spPr>
          <a:xfrm>
            <a:off x="5751624" y="261714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702" name="Google Shape;1702;g3d23c2d98e5_3_583"/>
          <p:cNvSpPr txBox="1"/>
          <p:nvPr/>
        </p:nvSpPr>
        <p:spPr>
          <a:xfrm>
            <a:off x="7686941" y="261714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703" name="Google Shape;1703;g3d23c2d98e5_3_583"/>
          <p:cNvSpPr txBox="1"/>
          <p:nvPr/>
        </p:nvSpPr>
        <p:spPr>
          <a:xfrm>
            <a:off x="8645306" y="2617147"/>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704" name="Google Shape;1704;g3d23c2d98e5_3_583"/>
          <p:cNvSpPr txBox="1"/>
          <p:nvPr/>
        </p:nvSpPr>
        <p:spPr>
          <a:xfrm>
            <a:off x="9623056" y="2617147"/>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705" name="Google Shape;1705;g3d23c2d98e5_3_583"/>
          <p:cNvSpPr txBox="1"/>
          <p:nvPr/>
        </p:nvSpPr>
        <p:spPr>
          <a:xfrm>
            <a:off x="4815599" y="261714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706" name="Google Shape;1706;g3d23c2d98e5_3_583"/>
          <p:cNvSpPr txBox="1"/>
          <p:nvPr/>
        </p:nvSpPr>
        <p:spPr>
          <a:xfrm>
            <a:off x="6720599" y="2617147"/>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707" name="Google Shape;1707;g3d23c2d98e5_3_583"/>
          <p:cNvSpPr txBox="1"/>
          <p:nvPr/>
        </p:nvSpPr>
        <p:spPr>
          <a:xfrm>
            <a:off x="11017199" y="2617145"/>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708" name="Google Shape;1708;g3d23c2d98e5_3_583"/>
          <p:cNvSpPr txBox="1"/>
          <p:nvPr/>
        </p:nvSpPr>
        <p:spPr>
          <a:xfrm>
            <a:off x="6736745" y="3264383"/>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46.754</a:t>
            </a:r>
            <a:endParaRPr b="1" i="0" sz="1400" u="none" cap="none" strike="noStrike">
              <a:solidFill>
                <a:srgbClr val="000000"/>
              </a:solidFill>
              <a:latin typeface="Candara"/>
              <a:ea typeface="Candara"/>
              <a:cs typeface="Candara"/>
              <a:sym typeface="Candara"/>
            </a:endParaRPr>
          </a:p>
        </p:txBody>
      </p:sp>
      <p:sp>
        <p:nvSpPr>
          <p:cNvPr id="1709" name="Google Shape;1709;g3d23c2d98e5_3_583"/>
          <p:cNvSpPr txBox="1"/>
          <p:nvPr/>
        </p:nvSpPr>
        <p:spPr>
          <a:xfrm>
            <a:off x="557244" y="1861825"/>
            <a:ext cx="11489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Gestionar el riesgo potencial de volcamiento y caída de ramas de 144.648 árboles gestionados </a:t>
            </a:r>
            <a:endParaRPr b="1" i="0" sz="1800" u="none" cap="none" strike="noStrike">
              <a:solidFill>
                <a:srgbClr val="000000"/>
              </a:solidFill>
            </a:endParaRPr>
          </a:p>
        </p:txBody>
      </p:sp>
      <p:sp>
        <p:nvSpPr>
          <p:cNvPr id="1710" name="Google Shape;1710;g3d23c2d98e5_3_583"/>
          <p:cNvSpPr/>
          <p:nvPr/>
        </p:nvSpPr>
        <p:spPr>
          <a:xfrm>
            <a:off x="8757325" y="249900"/>
            <a:ext cx="29355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Subdirección Silvicultura</a:t>
            </a:r>
            <a:endParaRPr b="1" sz="1200">
              <a:solidFill>
                <a:schemeClr val="dk1"/>
              </a:solidFill>
              <a:latin typeface="Raleway"/>
              <a:ea typeface="Raleway"/>
              <a:cs typeface="Raleway"/>
              <a:sym typeface="Raleway"/>
            </a:endParaRPr>
          </a:p>
        </p:txBody>
      </p:sp>
      <p:grpSp>
        <p:nvGrpSpPr>
          <p:cNvPr id="1711" name="Google Shape;1711;g3d23c2d98e5_3_583"/>
          <p:cNvGrpSpPr/>
          <p:nvPr/>
        </p:nvGrpSpPr>
        <p:grpSpPr>
          <a:xfrm>
            <a:off x="8038747" y="195163"/>
            <a:ext cx="964749" cy="461673"/>
            <a:chOff x="10362985" y="253494"/>
            <a:chExt cx="1336773" cy="639702"/>
          </a:xfrm>
        </p:grpSpPr>
        <p:grpSp>
          <p:nvGrpSpPr>
            <p:cNvPr id="1712" name="Google Shape;1712;g3d23c2d98e5_3_583"/>
            <p:cNvGrpSpPr/>
            <p:nvPr/>
          </p:nvGrpSpPr>
          <p:grpSpPr>
            <a:xfrm>
              <a:off x="10362985" y="265395"/>
              <a:ext cx="613772" cy="627801"/>
              <a:chOff x="4096109" y="2260088"/>
              <a:chExt cx="682500" cy="698100"/>
            </a:xfrm>
          </p:grpSpPr>
          <p:sp>
            <p:nvSpPr>
              <p:cNvPr id="1713" name="Google Shape;1713;g3d23c2d98e5_3_583"/>
              <p:cNvSpPr/>
              <p:nvPr/>
            </p:nvSpPr>
            <p:spPr>
              <a:xfrm>
                <a:off x="4096109" y="2260088"/>
                <a:ext cx="682500" cy="698100"/>
              </a:xfrm>
              <a:prstGeom prst="ellipse">
                <a:avLst/>
              </a:prstGeom>
              <a:solidFill>
                <a:srgbClr val="C4721F"/>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714" name="Google Shape;1714;g3d23c2d98e5_3_583"/>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1715" name="Google Shape;1715;g3d23c2d98e5_3_583"/>
            <p:cNvGrpSpPr/>
            <p:nvPr/>
          </p:nvGrpSpPr>
          <p:grpSpPr>
            <a:xfrm>
              <a:off x="11084999" y="253494"/>
              <a:ext cx="614759" cy="627900"/>
              <a:chOff x="1252274" y="892444"/>
              <a:chExt cx="614759" cy="627900"/>
            </a:xfrm>
          </p:grpSpPr>
          <p:sp>
            <p:nvSpPr>
              <p:cNvPr id="1716" name="Google Shape;1716;g3d23c2d98e5_3_583"/>
              <p:cNvSpPr/>
              <p:nvPr/>
            </p:nvSpPr>
            <p:spPr>
              <a:xfrm>
                <a:off x="1253233" y="892444"/>
                <a:ext cx="613800" cy="627900"/>
              </a:xfrm>
              <a:prstGeom prst="ellipse">
                <a:avLst/>
              </a:prstGeom>
              <a:solidFill>
                <a:srgbClr val="8DBC22"/>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717" name="Google Shape;1717;g3d23c2d98e5_3_583" title="robin_1230953 (2).png"/>
              <p:cNvPicPr preferRelativeResize="0"/>
              <p:nvPr/>
            </p:nvPicPr>
            <p:blipFill rotWithShape="1">
              <a:blip r:embed="rId4">
                <a:alphaModFix/>
              </a:blip>
              <a:srcRect b="0" l="0" r="0" t="0"/>
              <a:stretch/>
            </p:blipFill>
            <p:spPr>
              <a:xfrm>
                <a:off x="1252274" y="970974"/>
                <a:ext cx="523150" cy="523200"/>
              </a:xfrm>
              <a:prstGeom prst="rect">
                <a:avLst/>
              </a:prstGeom>
              <a:noFill/>
              <a:ln>
                <a:noFill/>
              </a:ln>
            </p:spPr>
          </p:pic>
        </p:grpSp>
      </p:grpSp>
      <p:sp>
        <p:nvSpPr>
          <p:cNvPr id="1718" name="Google Shape;1718;g3d23c2d98e5_3_583"/>
          <p:cNvSpPr/>
          <p:nvPr/>
        </p:nvSpPr>
        <p:spPr>
          <a:xfrm>
            <a:off x="432664" y="286105"/>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Biodiversidad</a:t>
            </a:r>
            <a:endParaRPr b="1" sz="700">
              <a:solidFill>
                <a:schemeClr val="dk1"/>
              </a:solidFill>
              <a:latin typeface="Raleway"/>
              <a:ea typeface="Raleway"/>
              <a:cs typeface="Raleway"/>
              <a:sym typeface="Raleway"/>
            </a:endParaRPr>
          </a:p>
        </p:txBody>
      </p:sp>
      <p:sp>
        <p:nvSpPr>
          <p:cNvPr id="1719" name="Google Shape;1719;g3d23c2d98e5_3_583"/>
          <p:cNvSpPr txBox="1"/>
          <p:nvPr/>
        </p:nvSpPr>
        <p:spPr>
          <a:xfrm>
            <a:off x="9003475" y="735725"/>
            <a:ext cx="26892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300">
                <a:solidFill>
                  <a:srgbClr val="3B4E1F"/>
                </a:solidFill>
                <a:latin typeface="Candara"/>
                <a:ea typeface="Candara"/>
                <a:cs typeface="Candara"/>
                <a:sym typeface="Candara"/>
              </a:rPr>
              <a:t>Bienes y servicios</a:t>
            </a:r>
            <a:endParaRPr b="1" i="0" sz="1300" u="none" cap="none" strike="noStrike">
              <a:solidFill>
                <a:srgbClr val="000000"/>
              </a:solidFill>
              <a:latin typeface="Candara"/>
              <a:ea typeface="Candara"/>
              <a:cs typeface="Candara"/>
              <a:sym typeface="Candara"/>
            </a:endParaRPr>
          </a:p>
        </p:txBody>
      </p:sp>
      <p:sp>
        <p:nvSpPr>
          <p:cNvPr id="1720" name="Google Shape;1720;g3d23c2d98e5_3_583"/>
          <p:cNvSpPr txBox="1"/>
          <p:nvPr/>
        </p:nvSpPr>
        <p:spPr>
          <a:xfrm>
            <a:off x="413369" y="1198679"/>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724" name="Shape 1724"/>
        <p:cNvGrpSpPr/>
        <p:nvPr/>
      </p:nvGrpSpPr>
      <p:grpSpPr>
        <a:xfrm>
          <a:off x="0" y="0"/>
          <a:ext cx="0" cy="0"/>
          <a:chOff x="0" y="0"/>
          <a:chExt cx="0" cy="0"/>
        </a:xfrm>
      </p:grpSpPr>
      <p:sp>
        <p:nvSpPr>
          <p:cNvPr id="1725" name="Google Shape;1725;g3d23c2d98e5_3_617"/>
          <p:cNvSpPr/>
          <p:nvPr/>
        </p:nvSpPr>
        <p:spPr>
          <a:xfrm>
            <a:off x="103125" y="2923032"/>
            <a:ext cx="11901600" cy="4926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26" name="Google Shape;1726;g3d23c2d98e5_3_617"/>
          <p:cNvSpPr/>
          <p:nvPr/>
        </p:nvSpPr>
        <p:spPr>
          <a:xfrm>
            <a:off x="160275" y="5639648"/>
            <a:ext cx="11901600" cy="4926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27" name="Google Shape;1727;g3d23c2d98e5_3_617"/>
          <p:cNvSpPr txBox="1"/>
          <p:nvPr/>
        </p:nvSpPr>
        <p:spPr>
          <a:xfrm>
            <a:off x="105350" y="2878366"/>
            <a:ext cx="3571200" cy="554100"/>
          </a:xfrm>
          <a:prstGeom prst="rect">
            <a:avLst/>
          </a:prstGeom>
          <a:noFill/>
          <a:ln>
            <a:noFill/>
          </a:ln>
        </p:spPr>
        <p:txBody>
          <a:bodyPr anchorCtr="0" anchor="t" bIns="91425" lIns="91425" spcFirstLastPara="1" rIns="91425" wrap="square" tIns="91425">
            <a:spAutoFit/>
          </a:bodyPr>
          <a:lstStyle/>
          <a:p>
            <a:pPr indent="-304800" lvl="0" marL="457200" marR="0" rtl="0" algn="r">
              <a:lnSpc>
                <a:spcPct val="100000"/>
              </a:lnSpc>
              <a:spcBef>
                <a:spcPts val="0"/>
              </a:spcBef>
              <a:spcAft>
                <a:spcPts val="0"/>
              </a:spcAft>
              <a:buClr>
                <a:schemeClr val="dk1"/>
              </a:buClr>
              <a:buSzPts val="1200"/>
              <a:buFont typeface="Candara"/>
              <a:buAutoNum type="arabicPeriod"/>
            </a:pPr>
            <a:r>
              <a:rPr lang="en-US" sz="1200">
                <a:solidFill>
                  <a:schemeClr val="dk1"/>
                </a:solidFill>
                <a:latin typeface="Candara"/>
                <a:ea typeface="Candara"/>
                <a:cs typeface="Candara"/>
                <a:sym typeface="Candara"/>
              </a:rPr>
              <a:t>Porcentaje de la tasa promedio de animales silvestres liberados y reubicados</a:t>
            </a:r>
            <a:endParaRPr b="0" i="0" sz="1200" u="none" cap="none" strike="noStrike">
              <a:solidFill>
                <a:schemeClr val="dk1"/>
              </a:solidFill>
              <a:latin typeface="Arial"/>
              <a:ea typeface="Arial"/>
              <a:cs typeface="Arial"/>
              <a:sym typeface="Arial"/>
            </a:endParaRPr>
          </a:p>
        </p:txBody>
      </p:sp>
      <p:sp>
        <p:nvSpPr>
          <p:cNvPr id="1728" name="Google Shape;1728;g3d23c2d98e5_3_617"/>
          <p:cNvSpPr txBox="1"/>
          <p:nvPr/>
        </p:nvSpPr>
        <p:spPr>
          <a:xfrm>
            <a:off x="123988" y="5593454"/>
            <a:ext cx="3496200" cy="554100"/>
          </a:xfrm>
          <a:prstGeom prst="rect">
            <a:avLst/>
          </a:prstGeom>
          <a:noFill/>
          <a:ln>
            <a:noFill/>
          </a:ln>
        </p:spPr>
        <p:txBody>
          <a:bodyPr anchorCtr="0" anchor="t" bIns="91425" lIns="91425" spcFirstLastPara="1" rIns="91425" wrap="square" tIns="91425">
            <a:spAutoFit/>
          </a:bodyPr>
          <a:lstStyle/>
          <a:p>
            <a:pPr indent="0" lvl="0" marL="457200" marR="0" rtl="0" algn="r">
              <a:lnSpc>
                <a:spcPct val="100000"/>
              </a:lnSpc>
              <a:spcBef>
                <a:spcPts val="0"/>
              </a:spcBef>
              <a:spcAft>
                <a:spcPts val="0"/>
              </a:spcAft>
              <a:buNone/>
            </a:pPr>
            <a:r>
              <a:rPr lang="en-US" sz="1200">
                <a:solidFill>
                  <a:schemeClr val="dk1"/>
                </a:solidFill>
                <a:latin typeface="Candara"/>
                <a:ea typeface="Candara"/>
                <a:cs typeface="Candara"/>
                <a:sym typeface="Candara"/>
              </a:rPr>
              <a:t>2. </a:t>
            </a:r>
            <a:r>
              <a:rPr lang="en-US" sz="1200">
                <a:solidFill>
                  <a:schemeClr val="dk1"/>
                </a:solidFill>
                <a:latin typeface="Candara"/>
                <a:ea typeface="Candara"/>
                <a:cs typeface="Candara"/>
                <a:sym typeface="Candara"/>
              </a:rPr>
              <a:t>Número de animales silvestres y productos de tráfico ilegal incautados</a:t>
            </a:r>
            <a:endParaRPr b="0" i="0" sz="1200" u="none" cap="none" strike="noStrike">
              <a:solidFill>
                <a:schemeClr val="dk1"/>
              </a:solidFill>
              <a:latin typeface="Arial"/>
              <a:ea typeface="Arial"/>
              <a:cs typeface="Arial"/>
              <a:sym typeface="Arial"/>
            </a:endParaRPr>
          </a:p>
        </p:txBody>
      </p:sp>
      <p:sp>
        <p:nvSpPr>
          <p:cNvPr id="1729" name="Google Shape;1729;g3d23c2d98e5_3_617"/>
          <p:cNvSpPr txBox="1"/>
          <p:nvPr/>
        </p:nvSpPr>
        <p:spPr>
          <a:xfrm>
            <a:off x="3988762" y="295531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6</a:t>
            </a:r>
            <a:r>
              <a:rPr lang="en-US" sz="1600">
                <a:solidFill>
                  <a:srgbClr val="3B4E1F"/>
                </a:solidFill>
                <a:latin typeface="Candara"/>
                <a:ea typeface="Candara"/>
                <a:cs typeface="Candara"/>
                <a:sym typeface="Candara"/>
              </a:rPr>
              <a:t>5</a:t>
            </a: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730" name="Google Shape;1730;g3d23c2d98e5_3_617"/>
          <p:cNvSpPr txBox="1"/>
          <p:nvPr/>
        </p:nvSpPr>
        <p:spPr>
          <a:xfrm>
            <a:off x="5880912" y="295531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r>
              <a:rPr b="0" i="0" lang="en-US" sz="1600" u="none" cap="none" strike="noStrike">
                <a:solidFill>
                  <a:srgbClr val="3B4E1F"/>
                </a:solidFill>
                <a:latin typeface="Candara"/>
                <a:ea typeface="Candara"/>
                <a:cs typeface="Candara"/>
                <a:sym typeface="Candara"/>
              </a:rPr>
              <a:t>%</a:t>
            </a:r>
            <a:endParaRPr b="0" i="0" sz="1600" u="none" cap="none" strike="noStrike">
              <a:solidFill>
                <a:srgbClr val="3B4E1F"/>
              </a:solidFill>
              <a:latin typeface="Candara"/>
              <a:ea typeface="Candara"/>
              <a:cs typeface="Candara"/>
              <a:sym typeface="Candara"/>
            </a:endParaRPr>
          </a:p>
        </p:txBody>
      </p:sp>
      <p:sp>
        <p:nvSpPr>
          <p:cNvPr id="1731" name="Google Shape;1731;g3d23c2d98e5_3_617"/>
          <p:cNvSpPr txBox="1"/>
          <p:nvPr/>
        </p:nvSpPr>
        <p:spPr>
          <a:xfrm>
            <a:off x="7796844" y="295531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endParaRPr sz="1600">
              <a:solidFill>
                <a:srgbClr val="3B4E1F"/>
              </a:solidFill>
              <a:latin typeface="Candara"/>
              <a:ea typeface="Candara"/>
              <a:cs typeface="Candara"/>
              <a:sym typeface="Candara"/>
            </a:endParaRPr>
          </a:p>
        </p:txBody>
      </p:sp>
      <p:sp>
        <p:nvSpPr>
          <p:cNvPr id="1732" name="Google Shape;1732;g3d23c2d98e5_3_617"/>
          <p:cNvSpPr txBox="1"/>
          <p:nvPr/>
        </p:nvSpPr>
        <p:spPr>
          <a:xfrm>
            <a:off x="8774594" y="295531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endParaRPr b="0" i="0" sz="1400" u="none" cap="none" strike="noStrike">
              <a:solidFill>
                <a:srgbClr val="000000"/>
              </a:solidFill>
              <a:latin typeface="Candara"/>
              <a:ea typeface="Candara"/>
              <a:cs typeface="Candara"/>
              <a:sym typeface="Candara"/>
            </a:endParaRPr>
          </a:p>
        </p:txBody>
      </p:sp>
      <p:sp>
        <p:nvSpPr>
          <p:cNvPr id="1733" name="Google Shape;1733;g3d23c2d98e5_3_617"/>
          <p:cNvSpPr txBox="1"/>
          <p:nvPr/>
        </p:nvSpPr>
        <p:spPr>
          <a:xfrm>
            <a:off x="9752344" y="2963116"/>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lang="en-US" sz="1600">
                <a:solidFill>
                  <a:srgbClr val="3B4E1F"/>
                </a:solidFill>
                <a:latin typeface="Candara"/>
                <a:ea typeface="Candara"/>
                <a:cs typeface="Candara"/>
                <a:sym typeface="Candara"/>
              </a:rPr>
              <a:t>65</a:t>
            </a:r>
            <a:r>
              <a:rPr b="0" i="0" lang="en-US" sz="1600" u="none" cap="none" strike="noStrike">
                <a:solidFill>
                  <a:srgbClr val="3B4E1F"/>
                </a:solidFill>
                <a:latin typeface="Candara"/>
                <a:ea typeface="Candara"/>
                <a:cs typeface="Candara"/>
                <a:sym typeface="Candara"/>
              </a:rPr>
              <a:t>%</a:t>
            </a:r>
            <a:endParaRPr b="0" i="0" sz="1600" u="none" cap="none" strike="noStrike">
              <a:solidFill>
                <a:srgbClr val="3B4E1F"/>
              </a:solidFill>
              <a:latin typeface="Candara"/>
              <a:ea typeface="Candara"/>
              <a:cs typeface="Candara"/>
              <a:sym typeface="Candara"/>
            </a:endParaRPr>
          </a:p>
        </p:txBody>
      </p:sp>
      <p:sp>
        <p:nvSpPr>
          <p:cNvPr id="1734" name="Google Shape;1734;g3d23c2d98e5_3_617"/>
          <p:cNvSpPr txBox="1"/>
          <p:nvPr/>
        </p:nvSpPr>
        <p:spPr>
          <a:xfrm>
            <a:off x="4955721" y="295531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74,6</a:t>
            </a: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735" name="Google Shape;1735;g3d23c2d98e5_3_617"/>
          <p:cNvSpPr txBox="1"/>
          <p:nvPr/>
        </p:nvSpPr>
        <p:spPr>
          <a:xfrm>
            <a:off x="6849887" y="2955316"/>
            <a:ext cx="876600" cy="4311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57,7</a:t>
            </a: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736" name="Google Shape;1736;g3d23c2d98e5_3_617"/>
          <p:cNvSpPr txBox="1"/>
          <p:nvPr/>
        </p:nvSpPr>
        <p:spPr>
          <a:xfrm>
            <a:off x="11146487" y="295531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66%</a:t>
            </a:r>
            <a:endParaRPr b="1" i="0" sz="1400" u="none" cap="none" strike="noStrike">
              <a:solidFill>
                <a:srgbClr val="000000"/>
              </a:solidFill>
              <a:latin typeface="Candara"/>
              <a:ea typeface="Candara"/>
              <a:cs typeface="Candara"/>
              <a:sym typeface="Candara"/>
            </a:endParaRPr>
          </a:p>
        </p:txBody>
      </p:sp>
      <p:sp>
        <p:nvSpPr>
          <p:cNvPr id="1737" name="Google Shape;1737;g3d23c2d98e5_3_617"/>
          <p:cNvSpPr txBox="1"/>
          <p:nvPr/>
        </p:nvSpPr>
        <p:spPr>
          <a:xfrm>
            <a:off x="4014093" y="56704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805</a:t>
            </a:r>
            <a:endParaRPr b="0" i="0" sz="1400" u="none" cap="none" strike="noStrike">
              <a:solidFill>
                <a:srgbClr val="000000"/>
              </a:solidFill>
              <a:latin typeface="Candara"/>
              <a:ea typeface="Candara"/>
              <a:cs typeface="Candara"/>
              <a:sym typeface="Candara"/>
            </a:endParaRPr>
          </a:p>
        </p:txBody>
      </p:sp>
      <p:sp>
        <p:nvSpPr>
          <p:cNvPr id="1738" name="Google Shape;1738;g3d23c2d98e5_3_617"/>
          <p:cNvSpPr txBox="1"/>
          <p:nvPr/>
        </p:nvSpPr>
        <p:spPr>
          <a:xfrm>
            <a:off x="5947656" y="56704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1.035</a:t>
            </a:r>
            <a:endParaRPr b="0" i="0" sz="1600" u="none" cap="none" strike="noStrike">
              <a:solidFill>
                <a:srgbClr val="3B4E1F"/>
              </a:solidFill>
              <a:latin typeface="Candara"/>
              <a:ea typeface="Candara"/>
              <a:cs typeface="Candara"/>
              <a:sym typeface="Candara"/>
            </a:endParaRPr>
          </a:p>
        </p:txBody>
      </p:sp>
      <p:sp>
        <p:nvSpPr>
          <p:cNvPr id="1739" name="Google Shape;1739;g3d23c2d98e5_3_617"/>
          <p:cNvSpPr txBox="1"/>
          <p:nvPr/>
        </p:nvSpPr>
        <p:spPr>
          <a:xfrm>
            <a:off x="7863588" y="56704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777</a:t>
            </a:r>
            <a:endParaRPr sz="1600">
              <a:solidFill>
                <a:srgbClr val="3B4E1F"/>
              </a:solidFill>
              <a:latin typeface="Candara"/>
              <a:ea typeface="Candara"/>
              <a:cs typeface="Candara"/>
              <a:sym typeface="Candara"/>
            </a:endParaRPr>
          </a:p>
        </p:txBody>
      </p:sp>
      <p:sp>
        <p:nvSpPr>
          <p:cNvPr id="1740" name="Google Shape;1740;g3d23c2d98e5_3_617"/>
          <p:cNvSpPr txBox="1"/>
          <p:nvPr/>
        </p:nvSpPr>
        <p:spPr>
          <a:xfrm>
            <a:off x="8868947" y="56704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777</a:t>
            </a:r>
            <a:endParaRPr b="0" i="0" sz="1400" u="none" cap="none" strike="noStrike">
              <a:solidFill>
                <a:srgbClr val="000000"/>
              </a:solidFill>
              <a:latin typeface="Candara"/>
              <a:ea typeface="Candara"/>
              <a:cs typeface="Candara"/>
              <a:sym typeface="Candara"/>
            </a:endParaRPr>
          </a:p>
        </p:txBody>
      </p:sp>
      <p:sp>
        <p:nvSpPr>
          <p:cNvPr id="1741" name="Google Shape;1741;g3d23c2d98e5_3_617"/>
          <p:cNvSpPr txBox="1"/>
          <p:nvPr/>
        </p:nvSpPr>
        <p:spPr>
          <a:xfrm>
            <a:off x="9805284" y="5678204"/>
            <a:ext cx="12930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rPr>
              <a:t>3.394</a:t>
            </a:r>
            <a:endParaRPr b="0" i="0" sz="1500" u="none" cap="none" strike="noStrike">
              <a:solidFill>
                <a:srgbClr val="3B4E1F"/>
              </a:solidFill>
              <a:latin typeface="Candara"/>
              <a:ea typeface="Candara"/>
              <a:cs typeface="Candara"/>
              <a:sym typeface="Candara"/>
            </a:endParaRPr>
          </a:p>
        </p:txBody>
      </p:sp>
      <p:sp>
        <p:nvSpPr>
          <p:cNvPr id="1742" name="Google Shape;1742;g3d23c2d98e5_3_617"/>
          <p:cNvSpPr txBox="1"/>
          <p:nvPr/>
        </p:nvSpPr>
        <p:spPr>
          <a:xfrm>
            <a:off x="5011631" y="56704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805</a:t>
            </a:r>
            <a:endParaRPr b="1" i="0" sz="1400" u="none" cap="none" strike="noStrike">
              <a:solidFill>
                <a:srgbClr val="000000"/>
              </a:solidFill>
              <a:latin typeface="Candara"/>
              <a:ea typeface="Candara"/>
              <a:cs typeface="Candara"/>
              <a:sym typeface="Candara"/>
            </a:endParaRPr>
          </a:p>
        </p:txBody>
      </p:sp>
      <p:sp>
        <p:nvSpPr>
          <p:cNvPr id="1743" name="Google Shape;1743;g3d23c2d98e5_3_617"/>
          <p:cNvSpPr txBox="1"/>
          <p:nvPr/>
        </p:nvSpPr>
        <p:spPr>
          <a:xfrm>
            <a:off x="6902827" y="56704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1.046</a:t>
            </a:r>
            <a:endParaRPr b="1" i="0" sz="1400" u="none" cap="none" strike="noStrike">
              <a:solidFill>
                <a:srgbClr val="000000"/>
              </a:solidFill>
              <a:latin typeface="Candara"/>
              <a:ea typeface="Candara"/>
              <a:cs typeface="Candara"/>
              <a:sym typeface="Candara"/>
            </a:endParaRPr>
          </a:p>
        </p:txBody>
      </p:sp>
      <p:sp>
        <p:nvSpPr>
          <p:cNvPr id="1744" name="Google Shape;1744;g3d23c2d98e5_3_617"/>
          <p:cNvSpPr txBox="1"/>
          <p:nvPr/>
        </p:nvSpPr>
        <p:spPr>
          <a:xfrm>
            <a:off x="11111770" y="56704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1.851</a:t>
            </a:r>
            <a:endParaRPr sz="1600">
              <a:solidFill>
                <a:srgbClr val="3B4E1F"/>
              </a:solidFill>
              <a:latin typeface="Candara"/>
              <a:ea typeface="Candara"/>
              <a:cs typeface="Candara"/>
              <a:sym typeface="Candara"/>
            </a:endParaRPr>
          </a:p>
        </p:txBody>
      </p:sp>
      <p:sp>
        <p:nvSpPr>
          <p:cNvPr id="1745" name="Google Shape;1745;g3d23c2d98e5_3_617"/>
          <p:cNvSpPr txBox="1"/>
          <p:nvPr/>
        </p:nvSpPr>
        <p:spPr>
          <a:xfrm>
            <a:off x="-90184" y="2285495"/>
            <a:ext cx="3706800" cy="6465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r>
              <a:rPr b="1" lang="en-US" sz="1600">
                <a:solidFill>
                  <a:srgbClr val="3B4E1F"/>
                </a:solidFill>
                <a:latin typeface="Candara"/>
                <a:ea typeface="Candara"/>
                <a:cs typeface="Candara"/>
                <a:sym typeface="Candara"/>
              </a:rPr>
              <a:t>*</a:t>
            </a:r>
            <a:endParaRPr b="1" i="0" sz="1600" u="none" cap="none" strike="noStrike">
              <a:solidFill>
                <a:srgbClr val="3B4E1F"/>
              </a:solidFill>
              <a:latin typeface="Candara"/>
              <a:ea typeface="Candara"/>
              <a:cs typeface="Candara"/>
              <a:sym typeface="Candara"/>
            </a:endParaRPr>
          </a:p>
        </p:txBody>
      </p:sp>
      <p:sp>
        <p:nvSpPr>
          <p:cNvPr id="1746" name="Google Shape;1746;g3d23c2d98e5_3_617"/>
          <p:cNvSpPr txBox="1"/>
          <p:nvPr/>
        </p:nvSpPr>
        <p:spPr>
          <a:xfrm>
            <a:off x="4001561" y="240100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747" name="Google Shape;1747;g3d23c2d98e5_3_617"/>
          <p:cNvSpPr txBox="1"/>
          <p:nvPr/>
        </p:nvSpPr>
        <p:spPr>
          <a:xfrm>
            <a:off x="5893711" y="240100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748" name="Google Shape;1748;g3d23c2d98e5_3_617"/>
          <p:cNvSpPr txBox="1"/>
          <p:nvPr/>
        </p:nvSpPr>
        <p:spPr>
          <a:xfrm>
            <a:off x="7809643" y="240100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749" name="Google Shape;1749;g3d23c2d98e5_3_617"/>
          <p:cNvSpPr txBox="1"/>
          <p:nvPr/>
        </p:nvSpPr>
        <p:spPr>
          <a:xfrm>
            <a:off x="8787393" y="240100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750" name="Google Shape;1750;g3d23c2d98e5_3_617"/>
          <p:cNvSpPr txBox="1"/>
          <p:nvPr/>
        </p:nvSpPr>
        <p:spPr>
          <a:xfrm>
            <a:off x="9765143" y="2401005"/>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751" name="Google Shape;1751;g3d23c2d98e5_3_617"/>
          <p:cNvSpPr txBox="1"/>
          <p:nvPr/>
        </p:nvSpPr>
        <p:spPr>
          <a:xfrm>
            <a:off x="4957686" y="240100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752" name="Google Shape;1752;g3d23c2d98e5_3_617"/>
          <p:cNvSpPr txBox="1"/>
          <p:nvPr/>
        </p:nvSpPr>
        <p:spPr>
          <a:xfrm>
            <a:off x="6862686" y="240100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753" name="Google Shape;1753;g3d23c2d98e5_3_617"/>
          <p:cNvSpPr txBox="1"/>
          <p:nvPr/>
        </p:nvSpPr>
        <p:spPr>
          <a:xfrm>
            <a:off x="11159286" y="2401003"/>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754" name="Google Shape;1754;g3d23c2d98e5_3_617"/>
          <p:cNvSpPr txBox="1"/>
          <p:nvPr/>
        </p:nvSpPr>
        <p:spPr>
          <a:xfrm>
            <a:off x="123863" y="4106930"/>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1.2 </a:t>
            </a:r>
            <a:r>
              <a:rPr lang="en-US" sz="1200">
                <a:solidFill>
                  <a:srgbClr val="3B4E1F"/>
                </a:solidFill>
                <a:latin typeface="Candara"/>
                <a:ea typeface="Candara"/>
                <a:cs typeface="Candara"/>
                <a:sym typeface="Candara"/>
              </a:rPr>
              <a:t>Número de animales silvestres vivos liberados y reubicados en Bogotá </a:t>
            </a:r>
            <a:endParaRPr b="0" i="0" sz="1200" u="none" cap="none" strike="noStrike">
              <a:solidFill>
                <a:srgbClr val="000000"/>
              </a:solidFill>
              <a:latin typeface="Arial"/>
              <a:ea typeface="Arial"/>
              <a:cs typeface="Arial"/>
              <a:sym typeface="Arial"/>
            </a:endParaRPr>
          </a:p>
        </p:txBody>
      </p:sp>
      <p:sp>
        <p:nvSpPr>
          <p:cNvPr id="1755" name="Google Shape;1755;g3d23c2d98e5_3_617"/>
          <p:cNvSpPr txBox="1"/>
          <p:nvPr/>
        </p:nvSpPr>
        <p:spPr>
          <a:xfrm>
            <a:off x="109587" y="4656068"/>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1.3 </a:t>
            </a:r>
            <a:r>
              <a:rPr lang="en-US" sz="1200">
                <a:solidFill>
                  <a:srgbClr val="3B4E1F"/>
                </a:solidFill>
                <a:latin typeface="Candara"/>
                <a:ea typeface="Candara"/>
                <a:cs typeface="Candara"/>
                <a:sym typeface="Candara"/>
              </a:rPr>
              <a:t>Número de animales silvestres vivos liberados y reubicados fuera de Bogotá</a:t>
            </a:r>
            <a:endParaRPr b="0" i="0" sz="1200" u="none" cap="none" strike="noStrike">
              <a:solidFill>
                <a:srgbClr val="000000"/>
              </a:solidFill>
              <a:latin typeface="Arial"/>
              <a:ea typeface="Arial"/>
              <a:cs typeface="Arial"/>
              <a:sym typeface="Arial"/>
            </a:endParaRPr>
          </a:p>
        </p:txBody>
      </p:sp>
      <p:sp>
        <p:nvSpPr>
          <p:cNvPr id="1756" name="Google Shape;1756;g3d23c2d98e5_3_617"/>
          <p:cNvSpPr txBox="1"/>
          <p:nvPr/>
        </p:nvSpPr>
        <p:spPr>
          <a:xfrm>
            <a:off x="4023500" y="413309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2.488</a:t>
            </a:r>
            <a:endParaRPr i="0" sz="1400" u="none" cap="none" strike="noStrike">
              <a:solidFill>
                <a:srgbClr val="000000"/>
              </a:solidFill>
              <a:latin typeface="Candara"/>
              <a:ea typeface="Candara"/>
              <a:cs typeface="Candara"/>
              <a:sym typeface="Candara"/>
            </a:endParaRPr>
          </a:p>
        </p:txBody>
      </p:sp>
      <p:sp>
        <p:nvSpPr>
          <p:cNvPr id="1757" name="Google Shape;1757;g3d23c2d98e5_3_617"/>
          <p:cNvSpPr txBox="1"/>
          <p:nvPr/>
        </p:nvSpPr>
        <p:spPr>
          <a:xfrm>
            <a:off x="4032415" y="473105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928</a:t>
            </a:r>
            <a:endParaRPr i="0" sz="1400" u="none" cap="none" strike="noStrike">
              <a:solidFill>
                <a:srgbClr val="000000"/>
              </a:solidFill>
              <a:latin typeface="Candara"/>
              <a:ea typeface="Candara"/>
              <a:cs typeface="Candara"/>
              <a:sym typeface="Candara"/>
            </a:endParaRPr>
          </a:p>
        </p:txBody>
      </p:sp>
      <p:sp>
        <p:nvSpPr>
          <p:cNvPr id="1758" name="Google Shape;1758;g3d23c2d98e5_3_617"/>
          <p:cNvSpPr txBox="1"/>
          <p:nvPr/>
        </p:nvSpPr>
        <p:spPr>
          <a:xfrm>
            <a:off x="5002037" y="4148696"/>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t/>
            </a:r>
            <a:endParaRPr b="0" i="0" sz="1400" u="none" cap="none" strike="noStrike">
              <a:solidFill>
                <a:srgbClr val="000000"/>
              </a:solidFill>
              <a:latin typeface="Candara"/>
              <a:ea typeface="Candara"/>
              <a:cs typeface="Candara"/>
              <a:sym typeface="Candara"/>
            </a:endParaRPr>
          </a:p>
        </p:txBody>
      </p:sp>
      <p:sp>
        <p:nvSpPr>
          <p:cNvPr id="1759" name="Google Shape;1759;g3d23c2d98e5_3_617"/>
          <p:cNvSpPr txBox="1"/>
          <p:nvPr/>
        </p:nvSpPr>
        <p:spPr>
          <a:xfrm>
            <a:off x="4995787" y="473235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928</a:t>
            </a:r>
            <a:endParaRPr b="1" sz="1600">
              <a:solidFill>
                <a:srgbClr val="3B4E1F"/>
              </a:solidFill>
              <a:latin typeface="Candara"/>
              <a:ea typeface="Candara"/>
              <a:cs typeface="Candara"/>
              <a:sym typeface="Candara"/>
            </a:endParaRPr>
          </a:p>
        </p:txBody>
      </p:sp>
      <p:sp>
        <p:nvSpPr>
          <p:cNvPr id="1760" name="Google Shape;1760;g3d23c2d98e5_3_617"/>
          <p:cNvSpPr txBox="1"/>
          <p:nvPr/>
        </p:nvSpPr>
        <p:spPr>
          <a:xfrm>
            <a:off x="5936737" y="4155159"/>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2.243</a:t>
            </a:r>
            <a:endParaRPr i="0" sz="1400" u="none" cap="none" strike="noStrike">
              <a:solidFill>
                <a:srgbClr val="000000"/>
              </a:solidFill>
              <a:latin typeface="Candara"/>
              <a:ea typeface="Candara"/>
              <a:cs typeface="Candara"/>
              <a:sym typeface="Candara"/>
            </a:endParaRPr>
          </a:p>
        </p:txBody>
      </p:sp>
      <p:sp>
        <p:nvSpPr>
          <p:cNvPr id="1761" name="Google Shape;1761;g3d23c2d98e5_3_617"/>
          <p:cNvSpPr txBox="1"/>
          <p:nvPr/>
        </p:nvSpPr>
        <p:spPr>
          <a:xfrm>
            <a:off x="5945651" y="4734068"/>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574</a:t>
            </a:r>
            <a:endParaRPr i="0" sz="1400" u="none" cap="none" strike="noStrike">
              <a:solidFill>
                <a:srgbClr val="000000"/>
              </a:solidFill>
              <a:latin typeface="Candara"/>
              <a:ea typeface="Candara"/>
              <a:cs typeface="Candara"/>
              <a:sym typeface="Candara"/>
            </a:endParaRPr>
          </a:p>
        </p:txBody>
      </p:sp>
      <p:sp>
        <p:nvSpPr>
          <p:cNvPr id="1762" name="Google Shape;1762;g3d23c2d98e5_3_617"/>
          <p:cNvSpPr txBox="1"/>
          <p:nvPr/>
        </p:nvSpPr>
        <p:spPr>
          <a:xfrm>
            <a:off x="6873812" y="414766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2.243</a:t>
            </a:r>
            <a:endParaRPr b="1" sz="1600">
              <a:solidFill>
                <a:srgbClr val="3B4E1F"/>
              </a:solidFill>
              <a:latin typeface="Candara"/>
              <a:ea typeface="Candara"/>
              <a:cs typeface="Candara"/>
              <a:sym typeface="Candara"/>
            </a:endParaRPr>
          </a:p>
        </p:txBody>
      </p:sp>
      <p:sp>
        <p:nvSpPr>
          <p:cNvPr id="1763" name="Google Shape;1763;g3d23c2d98e5_3_617"/>
          <p:cNvSpPr txBox="1"/>
          <p:nvPr/>
        </p:nvSpPr>
        <p:spPr>
          <a:xfrm>
            <a:off x="6867550" y="473535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574</a:t>
            </a:r>
            <a:endParaRPr b="1" sz="1600">
              <a:solidFill>
                <a:srgbClr val="3B4E1F"/>
              </a:solidFill>
              <a:latin typeface="Candara"/>
              <a:ea typeface="Candara"/>
              <a:cs typeface="Candara"/>
              <a:sym typeface="Candara"/>
            </a:endParaRPr>
          </a:p>
        </p:txBody>
      </p:sp>
      <p:sp>
        <p:nvSpPr>
          <p:cNvPr id="1764" name="Google Shape;1764;g3d23c2d98e5_3_617"/>
          <p:cNvSpPr txBox="1"/>
          <p:nvPr/>
        </p:nvSpPr>
        <p:spPr>
          <a:xfrm>
            <a:off x="7821241" y="4151762"/>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2.366</a:t>
            </a:r>
            <a:endParaRPr i="0" sz="1400" u="none" cap="none" strike="noStrike">
              <a:solidFill>
                <a:srgbClr val="000000"/>
              </a:solidFill>
              <a:latin typeface="Candara"/>
              <a:ea typeface="Candara"/>
              <a:cs typeface="Candara"/>
              <a:sym typeface="Candara"/>
            </a:endParaRPr>
          </a:p>
        </p:txBody>
      </p:sp>
      <p:sp>
        <p:nvSpPr>
          <p:cNvPr id="1765" name="Google Shape;1765;g3d23c2d98e5_3_617"/>
          <p:cNvSpPr txBox="1"/>
          <p:nvPr/>
        </p:nvSpPr>
        <p:spPr>
          <a:xfrm>
            <a:off x="7830156" y="4734712"/>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751</a:t>
            </a:r>
            <a:endParaRPr i="0" sz="1400" u="none" cap="none" strike="noStrike">
              <a:solidFill>
                <a:srgbClr val="000000"/>
              </a:solidFill>
              <a:latin typeface="Candara"/>
              <a:ea typeface="Candara"/>
              <a:cs typeface="Candara"/>
              <a:sym typeface="Candara"/>
            </a:endParaRPr>
          </a:p>
        </p:txBody>
      </p:sp>
      <p:sp>
        <p:nvSpPr>
          <p:cNvPr id="1766" name="Google Shape;1766;g3d23c2d98e5_3_617"/>
          <p:cNvSpPr txBox="1"/>
          <p:nvPr/>
        </p:nvSpPr>
        <p:spPr>
          <a:xfrm>
            <a:off x="8837179" y="4151750"/>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2.366</a:t>
            </a:r>
            <a:endParaRPr i="0" sz="1400" u="none" cap="none" strike="noStrike">
              <a:solidFill>
                <a:srgbClr val="000000"/>
              </a:solidFill>
              <a:latin typeface="Candara"/>
              <a:ea typeface="Candara"/>
              <a:cs typeface="Candara"/>
              <a:sym typeface="Candara"/>
            </a:endParaRPr>
          </a:p>
        </p:txBody>
      </p:sp>
      <p:sp>
        <p:nvSpPr>
          <p:cNvPr id="1767" name="Google Shape;1767;g3d23c2d98e5_3_617"/>
          <p:cNvSpPr txBox="1"/>
          <p:nvPr/>
        </p:nvSpPr>
        <p:spPr>
          <a:xfrm>
            <a:off x="8846093" y="4734700"/>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751</a:t>
            </a:r>
            <a:endParaRPr i="0" sz="1400" u="none" cap="none" strike="noStrike">
              <a:solidFill>
                <a:srgbClr val="000000"/>
              </a:solidFill>
              <a:latin typeface="Candara"/>
              <a:ea typeface="Candara"/>
              <a:cs typeface="Candara"/>
              <a:sym typeface="Candara"/>
            </a:endParaRPr>
          </a:p>
        </p:txBody>
      </p:sp>
      <p:sp>
        <p:nvSpPr>
          <p:cNvPr id="1768" name="Google Shape;1768;g3d23c2d98e5_3_617"/>
          <p:cNvSpPr txBox="1"/>
          <p:nvPr/>
        </p:nvSpPr>
        <p:spPr>
          <a:xfrm>
            <a:off x="4972262" y="414582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2.488</a:t>
            </a:r>
            <a:endParaRPr b="1" sz="1600">
              <a:solidFill>
                <a:srgbClr val="3B4E1F"/>
              </a:solidFill>
              <a:latin typeface="Candara"/>
              <a:ea typeface="Candara"/>
              <a:cs typeface="Candara"/>
              <a:sym typeface="Candara"/>
            </a:endParaRPr>
          </a:p>
        </p:txBody>
      </p:sp>
      <p:sp>
        <p:nvSpPr>
          <p:cNvPr id="1769" name="Google Shape;1769;g3d23c2d98e5_3_617"/>
          <p:cNvSpPr txBox="1"/>
          <p:nvPr/>
        </p:nvSpPr>
        <p:spPr>
          <a:xfrm>
            <a:off x="11140537" y="416736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4.731</a:t>
            </a:r>
            <a:endParaRPr b="1" sz="1600">
              <a:solidFill>
                <a:srgbClr val="3B4E1F"/>
              </a:solidFill>
              <a:latin typeface="Candara"/>
              <a:ea typeface="Candara"/>
              <a:cs typeface="Candara"/>
              <a:sym typeface="Candara"/>
            </a:endParaRPr>
          </a:p>
        </p:txBody>
      </p:sp>
      <p:sp>
        <p:nvSpPr>
          <p:cNvPr id="1770" name="Google Shape;1770;g3d23c2d98e5_3_617"/>
          <p:cNvSpPr txBox="1"/>
          <p:nvPr/>
        </p:nvSpPr>
        <p:spPr>
          <a:xfrm>
            <a:off x="11134287" y="471696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1.502</a:t>
            </a:r>
            <a:endParaRPr b="1" i="0" sz="1400" u="none" cap="none" strike="noStrike">
              <a:solidFill>
                <a:srgbClr val="000000"/>
              </a:solidFill>
              <a:latin typeface="Candara"/>
              <a:ea typeface="Candara"/>
              <a:cs typeface="Candara"/>
              <a:sym typeface="Candara"/>
            </a:endParaRPr>
          </a:p>
        </p:txBody>
      </p:sp>
      <p:sp>
        <p:nvSpPr>
          <p:cNvPr id="1771" name="Google Shape;1771;g3d23c2d98e5_3_617"/>
          <p:cNvSpPr txBox="1"/>
          <p:nvPr/>
        </p:nvSpPr>
        <p:spPr>
          <a:xfrm>
            <a:off x="9987566" y="4161212"/>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9.463</a:t>
            </a:r>
            <a:endParaRPr b="1" i="0" sz="1400" u="none" cap="none" strike="noStrike">
              <a:solidFill>
                <a:srgbClr val="000000"/>
              </a:solidFill>
              <a:latin typeface="Candara"/>
              <a:ea typeface="Candara"/>
              <a:cs typeface="Candara"/>
              <a:sym typeface="Candara"/>
            </a:endParaRPr>
          </a:p>
        </p:txBody>
      </p:sp>
      <p:sp>
        <p:nvSpPr>
          <p:cNvPr id="1772" name="Google Shape;1772;g3d23c2d98e5_3_617"/>
          <p:cNvSpPr txBox="1"/>
          <p:nvPr/>
        </p:nvSpPr>
        <p:spPr>
          <a:xfrm>
            <a:off x="9977431" y="4725112"/>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3.004</a:t>
            </a:r>
            <a:endParaRPr b="1" i="0" sz="1400" u="none" cap="none" strike="noStrike">
              <a:solidFill>
                <a:srgbClr val="000000"/>
              </a:solidFill>
              <a:latin typeface="Candara"/>
              <a:ea typeface="Candara"/>
              <a:cs typeface="Candara"/>
              <a:sym typeface="Candara"/>
            </a:endParaRPr>
          </a:p>
        </p:txBody>
      </p:sp>
      <p:sp>
        <p:nvSpPr>
          <p:cNvPr id="1773" name="Google Shape;1773;g3d23c2d98e5_3_617"/>
          <p:cNvSpPr txBox="1"/>
          <p:nvPr/>
        </p:nvSpPr>
        <p:spPr>
          <a:xfrm>
            <a:off x="557223" y="1563675"/>
            <a:ext cx="114660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Lograr una tasa de éxito promedio del 65% en la atención y rehabilitación de la fauna silvestre liberada y reubicada bajo custodia de la Secretaría Distrital de Ambiente</a:t>
            </a:r>
            <a:endParaRPr b="1" sz="1800">
              <a:solidFill>
                <a:srgbClr val="009200"/>
              </a:solidFill>
              <a:latin typeface="Raleway"/>
              <a:ea typeface="Raleway"/>
              <a:cs typeface="Raleway"/>
              <a:sym typeface="Raleway"/>
            </a:endParaRPr>
          </a:p>
        </p:txBody>
      </p:sp>
      <p:sp>
        <p:nvSpPr>
          <p:cNvPr id="1774" name="Google Shape;1774;g3d23c2d98e5_3_617"/>
          <p:cNvSpPr/>
          <p:nvPr/>
        </p:nvSpPr>
        <p:spPr>
          <a:xfrm>
            <a:off x="9573575" y="230850"/>
            <a:ext cx="2157600" cy="400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Subdirección de Flora y Fauna Silvestre</a:t>
            </a:r>
            <a:endParaRPr b="1" sz="1100">
              <a:solidFill>
                <a:schemeClr val="dk1"/>
              </a:solidFill>
              <a:latin typeface="Raleway"/>
              <a:ea typeface="Raleway"/>
              <a:cs typeface="Raleway"/>
              <a:sym typeface="Raleway"/>
            </a:endParaRPr>
          </a:p>
        </p:txBody>
      </p:sp>
      <p:grpSp>
        <p:nvGrpSpPr>
          <p:cNvPr id="1775" name="Google Shape;1775;g3d23c2d98e5_3_617"/>
          <p:cNvGrpSpPr/>
          <p:nvPr/>
        </p:nvGrpSpPr>
        <p:grpSpPr>
          <a:xfrm>
            <a:off x="8570722" y="195163"/>
            <a:ext cx="964749" cy="461673"/>
            <a:chOff x="10362985" y="253494"/>
            <a:chExt cx="1336773" cy="639702"/>
          </a:xfrm>
        </p:grpSpPr>
        <p:grpSp>
          <p:nvGrpSpPr>
            <p:cNvPr id="1776" name="Google Shape;1776;g3d23c2d98e5_3_617"/>
            <p:cNvGrpSpPr/>
            <p:nvPr/>
          </p:nvGrpSpPr>
          <p:grpSpPr>
            <a:xfrm>
              <a:off x="10362985" y="265395"/>
              <a:ext cx="613772" cy="627801"/>
              <a:chOff x="4096109" y="2260088"/>
              <a:chExt cx="682500" cy="698100"/>
            </a:xfrm>
          </p:grpSpPr>
          <p:sp>
            <p:nvSpPr>
              <p:cNvPr id="1777" name="Google Shape;1777;g3d23c2d98e5_3_617"/>
              <p:cNvSpPr/>
              <p:nvPr/>
            </p:nvSpPr>
            <p:spPr>
              <a:xfrm>
                <a:off x="4096109" y="2260088"/>
                <a:ext cx="682500" cy="698100"/>
              </a:xfrm>
              <a:prstGeom prst="ellipse">
                <a:avLst/>
              </a:prstGeom>
              <a:solidFill>
                <a:srgbClr val="C4721F"/>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778" name="Google Shape;1778;g3d23c2d98e5_3_617"/>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1779" name="Google Shape;1779;g3d23c2d98e5_3_617"/>
            <p:cNvGrpSpPr/>
            <p:nvPr/>
          </p:nvGrpSpPr>
          <p:grpSpPr>
            <a:xfrm>
              <a:off x="11084999" y="253494"/>
              <a:ext cx="614759" cy="627900"/>
              <a:chOff x="1252274" y="892444"/>
              <a:chExt cx="614759" cy="627900"/>
            </a:xfrm>
          </p:grpSpPr>
          <p:sp>
            <p:nvSpPr>
              <p:cNvPr id="1780" name="Google Shape;1780;g3d23c2d98e5_3_617"/>
              <p:cNvSpPr/>
              <p:nvPr/>
            </p:nvSpPr>
            <p:spPr>
              <a:xfrm>
                <a:off x="1253233" y="892444"/>
                <a:ext cx="613800" cy="627900"/>
              </a:xfrm>
              <a:prstGeom prst="ellipse">
                <a:avLst/>
              </a:prstGeom>
              <a:solidFill>
                <a:srgbClr val="8DBC22"/>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781" name="Google Shape;1781;g3d23c2d98e5_3_617" title="robin_1230953 (2).png"/>
              <p:cNvPicPr preferRelativeResize="0"/>
              <p:nvPr/>
            </p:nvPicPr>
            <p:blipFill rotWithShape="1">
              <a:blip r:embed="rId4">
                <a:alphaModFix/>
              </a:blip>
              <a:srcRect b="0" l="0" r="0" t="0"/>
              <a:stretch/>
            </p:blipFill>
            <p:spPr>
              <a:xfrm>
                <a:off x="1252274" y="970974"/>
                <a:ext cx="523150" cy="523200"/>
              </a:xfrm>
              <a:prstGeom prst="rect">
                <a:avLst/>
              </a:prstGeom>
              <a:noFill/>
              <a:ln>
                <a:noFill/>
              </a:ln>
            </p:spPr>
          </p:pic>
        </p:grpSp>
      </p:grpSp>
      <p:sp>
        <p:nvSpPr>
          <p:cNvPr id="1782" name="Google Shape;1782;g3d23c2d98e5_3_617"/>
          <p:cNvSpPr txBox="1"/>
          <p:nvPr/>
        </p:nvSpPr>
        <p:spPr>
          <a:xfrm>
            <a:off x="160275" y="6300250"/>
            <a:ext cx="10133100" cy="369300"/>
          </a:xfrm>
          <a:prstGeom prst="rect">
            <a:avLst/>
          </a:prstGeom>
          <a:noFill/>
          <a:ln>
            <a:noFill/>
          </a:ln>
        </p:spPr>
        <p:txBody>
          <a:bodyPr anchorCtr="0" anchor="t" bIns="91425" lIns="91425" spcFirstLastPara="1" rIns="91425" wrap="square" tIns="91425">
            <a:spAutoFit/>
          </a:bodyPr>
          <a:lstStyle/>
          <a:p>
            <a:pPr indent="0" lvl="0" marL="457200" marR="0" rtl="0" algn="ctr">
              <a:lnSpc>
                <a:spcPct val="100000"/>
              </a:lnSpc>
              <a:spcBef>
                <a:spcPts val="0"/>
              </a:spcBef>
              <a:spcAft>
                <a:spcPts val="0"/>
              </a:spcAft>
              <a:buNone/>
            </a:pPr>
            <a:r>
              <a:rPr lang="en-US" sz="1200">
                <a:solidFill>
                  <a:schemeClr val="dk1"/>
                </a:solidFill>
                <a:latin typeface="Candara"/>
                <a:ea typeface="Candara"/>
                <a:cs typeface="Candara"/>
                <a:sym typeface="Candara"/>
              </a:rPr>
              <a:t>* Los subindicadores asociados a la tasa de éxito corresponden a indicadores nuevos, que responden a demanda y por tanto, son muy variables.</a:t>
            </a:r>
            <a:endParaRPr b="0" i="0" sz="1200" u="none" cap="none" strike="noStrike">
              <a:solidFill>
                <a:schemeClr val="dk1"/>
              </a:solidFill>
              <a:latin typeface="Arial"/>
              <a:ea typeface="Arial"/>
              <a:cs typeface="Arial"/>
              <a:sym typeface="Arial"/>
            </a:endParaRPr>
          </a:p>
        </p:txBody>
      </p:sp>
      <p:sp>
        <p:nvSpPr>
          <p:cNvPr id="1783" name="Google Shape;1783;g3d23c2d98e5_3_617"/>
          <p:cNvSpPr txBox="1"/>
          <p:nvPr/>
        </p:nvSpPr>
        <p:spPr>
          <a:xfrm>
            <a:off x="481023" y="5145358"/>
            <a:ext cx="11563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Evitar el tráfico ilegal de 3.394 individuos y productos de animales silvestres</a:t>
            </a:r>
            <a:endParaRPr b="1" sz="1800">
              <a:solidFill>
                <a:srgbClr val="009200"/>
              </a:solidFill>
              <a:latin typeface="Raleway"/>
              <a:ea typeface="Raleway"/>
              <a:cs typeface="Raleway"/>
              <a:sym typeface="Raleway"/>
            </a:endParaRPr>
          </a:p>
        </p:txBody>
      </p:sp>
      <p:sp>
        <p:nvSpPr>
          <p:cNvPr id="1784" name="Google Shape;1784;g3d23c2d98e5_3_617"/>
          <p:cNvSpPr/>
          <p:nvPr/>
        </p:nvSpPr>
        <p:spPr>
          <a:xfrm>
            <a:off x="432664" y="283146"/>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Biodiversidad</a:t>
            </a:r>
            <a:endParaRPr b="1" sz="700">
              <a:solidFill>
                <a:schemeClr val="dk1"/>
              </a:solidFill>
              <a:latin typeface="Raleway"/>
              <a:ea typeface="Raleway"/>
              <a:cs typeface="Raleway"/>
              <a:sym typeface="Raleway"/>
            </a:endParaRPr>
          </a:p>
        </p:txBody>
      </p:sp>
      <p:sp>
        <p:nvSpPr>
          <p:cNvPr id="1785" name="Google Shape;1785;g3d23c2d98e5_3_617"/>
          <p:cNvSpPr txBox="1"/>
          <p:nvPr/>
        </p:nvSpPr>
        <p:spPr>
          <a:xfrm>
            <a:off x="125504" y="3540085"/>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1.1 </a:t>
            </a:r>
            <a:r>
              <a:rPr lang="en-US" sz="1200">
                <a:solidFill>
                  <a:srgbClr val="3B4E1F"/>
                </a:solidFill>
                <a:latin typeface="Candara"/>
                <a:ea typeface="Candara"/>
                <a:cs typeface="Candara"/>
                <a:sym typeface="Candara"/>
              </a:rPr>
              <a:t>Número de animales vivos ingresados al Centro de Fauna, efectivamente atendidos y rehabilitados</a:t>
            </a:r>
            <a:endParaRPr b="0" i="0" sz="1200" u="none" cap="none" strike="noStrike">
              <a:solidFill>
                <a:srgbClr val="000000"/>
              </a:solidFill>
              <a:latin typeface="Arial"/>
              <a:ea typeface="Arial"/>
              <a:cs typeface="Arial"/>
              <a:sym typeface="Arial"/>
            </a:endParaRPr>
          </a:p>
        </p:txBody>
      </p:sp>
      <p:sp>
        <p:nvSpPr>
          <p:cNvPr id="1786" name="Google Shape;1786;g3d23c2d98e5_3_617"/>
          <p:cNvSpPr txBox="1"/>
          <p:nvPr/>
        </p:nvSpPr>
        <p:spPr>
          <a:xfrm>
            <a:off x="4037645" y="3573813"/>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4.582</a:t>
            </a:r>
            <a:endParaRPr i="0" sz="1400" u="none" cap="none" strike="noStrike">
              <a:solidFill>
                <a:srgbClr val="000000"/>
              </a:solidFill>
              <a:latin typeface="Candara"/>
              <a:ea typeface="Candara"/>
              <a:cs typeface="Candara"/>
              <a:sym typeface="Candara"/>
            </a:endParaRPr>
          </a:p>
        </p:txBody>
      </p:sp>
      <p:sp>
        <p:nvSpPr>
          <p:cNvPr id="1787" name="Google Shape;1787;g3d23c2d98e5_3_617"/>
          <p:cNvSpPr txBox="1"/>
          <p:nvPr/>
        </p:nvSpPr>
        <p:spPr>
          <a:xfrm>
            <a:off x="5001018" y="3575113"/>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4.582</a:t>
            </a:r>
            <a:endParaRPr b="1" sz="1600">
              <a:solidFill>
                <a:srgbClr val="3B4E1F"/>
              </a:solidFill>
              <a:latin typeface="Candara"/>
              <a:ea typeface="Candara"/>
              <a:cs typeface="Candara"/>
              <a:sym typeface="Candara"/>
            </a:endParaRPr>
          </a:p>
        </p:txBody>
      </p:sp>
      <p:sp>
        <p:nvSpPr>
          <p:cNvPr id="1788" name="Google Shape;1788;g3d23c2d98e5_3_617"/>
          <p:cNvSpPr txBox="1"/>
          <p:nvPr/>
        </p:nvSpPr>
        <p:spPr>
          <a:xfrm>
            <a:off x="5950882" y="3576827"/>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4.881</a:t>
            </a:r>
            <a:endParaRPr i="0" sz="1400" u="none" cap="none" strike="noStrike">
              <a:solidFill>
                <a:srgbClr val="000000"/>
              </a:solidFill>
              <a:latin typeface="Candara"/>
              <a:ea typeface="Candara"/>
              <a:cs typeface="Candara"/>
              <a:sym typeface="Candara"/>
            </a:endParaRPr>
          </a:p>
        </p:txBody>
      </p:sp>
      <p:sp>
        <p:nvSpPr>
          <p:cNvPr id="1789" name="Google Shape;1789;g3d23c2d98e5_3_617"/>
          <p:cNvSpPr txBox="1"/>
          <p:nvPr/>
        </p:nvSpPr>
        <p:spPr>
          <a:xfrm>
            <a:off x="6872781" y="3578117"/>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4.881</a:t>
            </a:r>
            <a:endParaRPr b="1" sz="1600">
              <a:solidFill>
                <a:srgbClr val="3B4E1F"/>
              </a:solidFill>
              <a:latin typeface="Candara"/>
              <a:ea typeface="Candara"/>
              <a:cs typeface="Candara"/>
              <a:sym typeface="Candara"/>
            </a:endParaRPr>
          </a:p>
        </p:txBody>
      </p:sp>
      <p:sp>
        <p:nvSpPr>
          <p:cNvPr id="1790" name="Google Shape;1790;g3d23c2d98e5_3_617"/>
          <p:cNvSpPr txBox="1"/>
          <p:nvPr/>
        </p:nvSpPr>
        <p:spPr>
          <a:xfrm>
            <a:off x="7835387" y="3577471"/>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4.732</a:t>
            </a:r>
            <a:endParaRPr i="0" sz="1400" u="none" cap="none" strike="noStrike">
              <a:solidFill>
                <a:srgbClr val="000000"/>
              </a:solidFill>
              <a:latin typeface="Candara"/>
              <a:ea typeface="Candara"/>
              <a:cs typeface="Candara"/>
              <a:sym typeface="Candara"/>
            </a:endParaRPr>
          </a:p>
        </p:txBody>
      </p:sp>
      <p:sp>
        <p:nvSpPr>
          <p:cNvPr id="1791" name="Google Shape;1791;g3d23c2d98e5_3_617"/>
          <p:cNvSpPr txBox="1"/>
          <p:nvPr/>
        </p:nvSpPr>
        <p:spPr>
          <a:xfrm>
            <a:off x="8851324" y="3577458"/>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4.732</a:t>
            </a:r>
            <a:endParaRPr i="0" sz="1400" u="none" cap="none" strike="noStrike">
              <a:solidFill>
                <a:srgbClr val="000000"/>
              </a:solidFill>
              <a:latin typeface="Candara"/>
              <a:ea typeface="Candara"/>
              <a:cs typeface="Candara"/>
              <a:sym typeface="Candara"/>
            </a:endParaRPr>
          </a:p>
        </p:txBody>
      </p:sp>
      <p:sp>
        <p:nvSpPr>
          <p:cNvPr id="1792" name="Google Shape;1792;g3d23c2d98e5_3_617"/>
          <p:cNvSpPr txBox="1"/>
          <p:nvPr/>
        </p:nvSpPr>
        <p:spPr>
          <a:xfrm>
            <a:off x="11139518" y="3559727"/>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9.463</a:t>
            </a:r>
            <a:endParaRPr b="1" i="0" sz="1400" u="none" cap="none" strike="noStrike">
              <a:solidFill>
                <a:srgbClr val="000000"/>
              </a:solidFill>
              <a:latin typeface="Candara"/>
              <a:ea typeface="Candara"/>
              <a:cs typeface="Candara"/>
              <a:sym typeface="Candara"/>
            </a:endParaRPr>
          </a:p>
        </p:txBody>
      </p:sp>
      <p:sp>
        <p:nvSpPr>
          <p:cNvPr id="1793" name="Google Shape;1793;g3d23c2d98e5_3_617"/>
          <p:cNvSpPr txBox="1"/>
          <p:nvPr/>
        </p:nvSpPr>
        <p:spPr>
          <a:xfrm>
            <a:off x="9982662" y="3567871"/>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18.927</a:t>
            </a:r>
            <a:endParaRPr b="1" i="0" sz="1400" u="none" cap="none" strike="noStrike">
              <a:solidFill>
                <a:srgbClr val="000000"/>
              </a:solidFill>
              <a:latin typeface="Candara"/>
              <a:ea typeface="Candara"/>
              <a:cs typeface="Candara"/>
              <a:sym typeface="Candara"/>
            </a:endParaRPr>
          </a:p>
        </p:txBody>
      </p:sp>
      <p:sp>
        <p:nvSpPr>
          <p:cNvPr id="1794" name="Google Shape;1794;g3d23c2d98e5_3_617"/>
          <p:cNvSpPr txBox="1"/>
          <p:nvPr/>
        </p:nvSpPr>
        <p:spPr>
          <a:xfrm>
            <a:off x="413369" y="970079"/>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8" name="Shape 1798"/>
        <p:cNvGrpSpPr/>
        <p:nvPr/>
      </p:nvGrpSpPr>
      <p:grpSpPr>
        <a:xfrm>
          <a:off x="0" y="0"/>
          <a:ext cx="0" cy="0"/>
          <a:chOff x="0" y="0"/>
          <a:chExt cx="0" cy="0"/>
        </a:xfrm>
      </p:grpSpPr>
      <p:sp>
        <p:nvSpPr>
          <p:cNvPr id="1799" name="Google Shape;1799;g3966daf218f_2_0"/>
          <p:cNvSpPr/>
          <p:nvPr/>
        </p:nvSpPr>
        <p:spPr>
          <a:xfrm>
            <a:off x="103125" y="2923032"/>
            <a:ext cx="11901600" cy="4926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00" name="Google Shape;1800;g3966daf218f_2_0"/>
          <p:cNvSpPr/>
          <p:nvPr/>
        </p:nvSpPr>
        <p:spPr>
          <a:xfrm>
            <a:off x="160275" y="5639648"/>
            <a:ext cx="11901600" cy="4926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01" name="Google Shape;1801;g3966daf218f_2_0"/>
          <p:cNvSpPr txBox="1"/>
          <p:nvPr/>
        </p:nvSpPr>
        <p:spPr>
          <a:xfrm>
            <a:off x="105350" y="2878366"/>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chemeClr val="dk1"/>
                </a:solidFill>
                <a:latin typeface="Candara"/>
                <a:ea typeface="Candara"/>
                <a:cs typeface="Candara"/>
                <a:sym typeface="Candara"/>
              </a:rPr>
              <a:t>1. Porcentaje de la tasa promedio de animales silvestres liberados y reubicados</a:t>
            </a:r>
            <a:endParaRPr b="0" i="0" sz="1200" u="none" cap="none" strike="noStrike">
              <a:solidFill>
                <a:schemeClr val="dk1"/>
              </a:solidFill>
              <a:latin typeface="Arial"/>
              <a:ea typeface="Arial"/>
              <a:cs typeface="Arial"/>
              <a:sym typeface="Arial"/>
            </a:endParaRPr>
          </a:p>
        </p:txBody>
      </p:sp>
      <p:sp>
        <p:nvSpPr>
          <p:cNvPr id="1802" name="Google Shape;1802;g3966daf218f_2_0"/>
          <p:cNvSpPr txBox="1"/>
          <p:nvPr/>
        </p:nvSpPr>
        <p:spPr>
          <a:xfrm>
            <a:off x="123988" y="5593454"/>
            <a:ext cx="3496200" cy="554100"/>
          </a:xfrm>
          <a:prstGeom prst="rect">
            <a:avLst/>
          </a:prstGeom>
          <a:noFill/>
          <a:ln>
            <a:noFill/>
          </a:ln>
        </p:spPr>
        <p:txBody>
          <a:bodyPr anchorCtr="0" anchor="t" bIns="91425" lIns="91425" spcFirstLastPara="1" rIns="91425" wrap="square" tIns="91425">
            <a:spAutoFit/>
          </a:bodyPr>
          <a:lstStyle/>
          <a:p>
            <a:pPr indent="0" lvl="0" marL="457200" marR="0" rtl="0" algn="r">
              <a:lnSpc>
                <a:spcPct val="100000"/>
              </a:lnSpc>
              <a:spcBef>
                <a:spcPts val="0"/>
              </a:spcBef>
              <a:spcAft>
                <a:spcPts val="0"/>
              </a:spcAft>
              <a:buNone/>
            </a:pPr>
            <a:r>
              <a:rPr lang="en-US" sz="1200">
                <a:solidFill>
                  <a:schemeClr val="dk1"/>
                </a:solidFill>
                <a:latin typeface="Candara"/>
                <a:ea typeface="Candara"/>
                <a:cs typeface="Candara"/>
                <a:sym typeface="Candara"/>
              </a:rPr>
              <a:t>2. Número de animales silvestres y productos de tráfico ilegal incautados</a:t>
            </a:r>
            <a:endParaRPr b="0" i="0" sz="1200" u="none" cap="none" strike="noStrike">
              <a:solidFill>
                <a:schemeClr val="dk1"/>
              </a:solidFill>
              <a:latin typeface="Arial"/>
              <a:ea typeface="Arial"/>
              <a:cs typeface="Arial"/>
              <a:sym typeface="Arial"/>
            </a:endParaRPr>
          </a:p>
        </p:txBody>
      </p:sp>
      <p:sp>
        <p:nvSpPr>
          <p:cNvPr id="1803" name="Google Shape;1803;g3966daf218f_2_0"/>
          <p:cNvSpPr txBox="1"/>
          <p:nvPr/>
        </p:nvSpPr>
        <p:spPr>
          <a:xfrm>
            <a:off x="3988762" y="295531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6</a:t>
            </a:r>
            <a:r>
              <a:rPr lang="en-US" sz="1600">
                <a:solidFill>
                  <a:srgbClr val="3B4E1F"/>
                </a:solidFill>
                <a:latin typeface="Candara"/>
                <a:ea typeface="Candara"/>
                <a:cs typeface="Candara"/>
                <a:sym typeface="Candara"/>
              </a:rPr>
              <a:t>5</a:t>
            </a: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1804" name="Google Shape;1804;g3966daf218f_2_0"/>
          <p:cNvSpPr txBox="1"/>
          <p:nvPr/>
        </p:nvSpPr>
        <p:spPr>
          <a:xfrm>
            <a:off x="5880912" y="295531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r>
              <a:rPr b="0" i="0" lang="en-US" sz="1600" u="none" cap="none" strike="noStrike">
                <a:solidFill>
                  <a:srgbClr val="3B4E1F"/>
                </a:solidFill>
                <a:latin typeface="Candara"/>
                <a:ea typeface="Candara"/>
                <a:cs typeface="Candara"/>
                <a:sym typeface="Candara"/>
              </a:rPr>
              <a:t>%</a:t>
            </a:r>
            <a:endParaRPr b="0" i="0" sz="1600" u="none" cap="none" strike="noStrike">
              <a:solidFill>
                <a:srgbClr val="3B4E1F"/>
              </a:solidFill>
              <a:latin typeface="Candara"/>
              <a:ea typeface="Candara"/>
              <a:cs typeface="Candara"/>
              <a:sym typeface="Candara"/>
            </a:endParaRPr>
          </a:p>
        </p:txBody>
      </p:sp>
      <p:sp>
        <p:nvSpPr>
          <p:cNvPr id="1805" name="Google Shape;1805;g3966daf218f_2_0"/>
          <p:cNvSpPr txBox="1"/>
          <p:nvPr/>
        </p:nvSpPr>
        <p:spPr>
          <a:xfrm>
            <a:off x="7796844" y="295531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endParaRPr sz="1600">
              <a:solidFill>
                <a:srgbClr val="3B4E1F"/>
              </a:solidFill>
              <a:latin typeface="Candara"/>
              <a:ea typeface="Candara"/>
              <a:cs typeface="Candara"/>
              <a:sym typeface="Candara"/>
            </a:endParaRPr>
          </a:p>
        </p:txBody>
      </p:sp>
      <p:sp>
        <p:nvSpPr>
          <p:cNvPr id="1806" name="Google Shape;1806;g3966daf218f_2_0"/>
          <p:cNvSpPr txBox="1"/>
          <p:nvPr/>
        </p:nvSpPr>
        <p:spPr>
          <a:xfrm>
            <a:off x="8774594" y="295531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65%</a:t>
            </a:r>
            <a:endParaRPr b="0" i="0" sz="1400" u="none" cap="none" strike="noStrike">
              <a:solidFill>
                <a:srgbClr val="000000"/>
              </a:solidFill>
              <a:latin typeface="Candara"/>
              <a:ea typeface="Candara"/>
              <a:cs typeface="Candara"/>
              <a:sym typeface="Candara"/>
            </a:endParaRPr>
          </a:p>
        </p:txBody>
      </p:sp>
      <p:sp>
        <p:nvSpPr>
          <p:cNvPr id="1807" name="Google Shape;1807;g3966daf218f_2_0"/>
          <p:cNvSpPr txBox="1"/>
          <p:nvPr/>
        </p:nvSpPr>
        <p:spPr>
          <a:xfrm>
            <a:off x="9752344" y="2963116"/>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lang="en-US" sz="1600">
                <a:solidFill>
                  <a:srgbClr val="3B4E1F"/>
                </a:solidFill>
                <a:latin typeface="Candara"/>
                <a:ea typeface="Candara"/>
                <a:cs typeface="Candara"/>
                <a:sym typeface="Candara"/>
              </a:rPr>
              <a:t>65</a:t>
            </a:r>
            <a:r>
              <a:rPr b="0" i="0" lang="en-US" sz="1600" u="none" cap="none" strike="noStrike">
                <a:solidFill>
                  <a:srgbClr val="3B4E1F"/>
                </a:solidFill>
                <a:latin typeface="Candara"/>
                <a:ea typeface="Candara"/>
                <a:cs typeface="Candara"/>
                <a:sym typeface="Candara"/>
              </a:rPr>
              <a:t>%</a:t>
            </a:r>
            <a:endParaRPr b="0" i="0" sz="1600" u="none" cap="none" strike="noStrike">
              <a:solidFill>
                <a:srgbClr val="3B4E1F"/>
              </a:solidFill>
              <a:latin typeface="Candara"/>
              <a:ea typeface="Candara"/>
              <a:cs typeface="Candara"/>
              <a:sym typeface="Candara"/>
            </a:endParaRPr>
          </a:p>
        </p:txBody>
      </p:sp>
      <p:sp>
        <p:nvSpPr>
          <p:cNvPr id="1808" name="Google Shape;1808;g3966daf218f_2_0"/>
          <p:cNvSpPr txBox="1"/>
          <p:nvPr/>
        </p:nvSpPr>
        <p:spPr>
          <a:xfrm>
            <a:off x="4955721" y="295531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74,6</a:t>
            </a: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809" name="Google Shape;1809;g3966daf218f_2_0"/>
          <p:cNvSpPr txBox="1"/>
          <p:nvPr/>
        </p:nvSpPr>
        <p:spPr>
          <a:xfrm>
            <a:off x="6849887" y="2955316"/>
            <a:ext cx="876600" cy="4311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57,7</a:t>
            </a: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810" name="Google Shape;1810;g3966daf218f_2_0"/>
          <p:cNvSpPr txBox="1"/>
          <p:nvPr/>
        </p:nvSpPr>
        <p:spPr>
          <a:xfrm>
            <a:off x="11146487" y="2955316"/>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66%</a:t>
            </a:r>
            <a:endParaRPr b="1" i="0" sz="1400" u="none" cap="none" strike="noStrike">
              <a:solidFill>
                <a:srgbClr val="000000"/>
              </a:solidFill>
              <a:latin typeface="Candara"/>
              <a:ea typeface="Candara"/>
              <a:cs typeface="Candara"/>
              <a:sym typeface="Candara"/>
            </a:endParaRPr>
          </a:p>
        </p:txBody>
      </p:sp>
      <p:sp>
        <p:nvSpPr>
          <p:cNvPr id="1811" name="Google Shape;1811;g3966daf218f_2_0"/>
          <p:cNvSpPr txBox="1"/>
          <p:nvPr/>
        </p:nvSpPr>
        <p:spPr>
          <a:xfrm>
            <a:off x="4014093" y="56704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805</a:t>
            </a:r>
            <a:endParaRPr b="0" i="0" sz="1400" u="none" cap="none" strike="noStrike">
              <a:solidFill>
                <a:srgbClr val="000000"/>
              </a:solidFill>
              <a:latin typeface="Candara"/>
              <a:ea typeface="Candara"/>
              <a:cs typeface="Candara"/>
              <a:sym typeface="Candara"/>
            </a:endParaRPr>
          </a:p>
        </p:txBody>
      </p:sp>
      <p:sp>
        <p:nvSpPr>
          <p:cNvPr id="1812" name="Google Shape;1812;g3966daf218f_2_0"/>
          <p:cNvSpPr txBox="1"/>
          <p:nvPr/>
        </p:nvSpPr>
        <p:spPr>
          <a:xfrm>
            <a:off x="5947656" y="56704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1.035</a:t>
            </a:r>
            <a:endParaRPr b="0" i="0" sz="1600" u="none" cap="none" strike="noStrike">
              <a:solidFill>
                <a:srgbClr val="3B4E1F"/>
              </a:solidFill>
              <a:latin typeface="Candara"/>
              <a:ea typeface="Candara"/>
              <a:cs typeface="Candara"/>
              <a:sym typeface="Candara"/>
            </a:endParaRPr>
          </a:p>
        </p:txBody>
      </p:sp>
      <p:sp>
        <p:nvSpPr>
          <p:cNvPr id="1813" name="Google Shape;1813;g3966daf218f_2_0"/>
          <p:cNvSpPr txBox="1"/>
          <p:nvPr/>
        </p:nvSpPr>
        <p:spPr>
          <a:xfrm>
            <a:off x="7863588" y="56704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777</a:t>
            </a:r>
            <a:endParaRPr sz="1600">
              <a:solidFill>
                <a:srgbClr val="3B4E1F"/>
              </a:solidFill>
              <a:latin typeface="Candara"/>
              <a:ea typeface="Candara"/>
              <a:cs typeface="Candara"/>
              <a:sym typeface="Candara"/>
            </a:endParaRPr>
          </a:p>
        </p:txBody>
      </p:sp>
      <p:sp>
        <p:nvSpPr>
          <p:cNvPr id="1814" name="Google Shape;1814;g3966daf218f_2_0"/>
          <p:cNvSpPr txBox="1"/>
          <p:nvPr/>
        </p:nvSpPr>
        <p:spPr>
          <a:xfrm>
            <a:off x="8868947" y="567040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777</a:t>
            </a:r>
            <a:endParaRPr b="0" i="0" sz="1400" u="none" cap="none" strike="noStrike">
              <a:solidFill>
                <a:srgbClr val="000000"/>
              </a:solidFill>
              <a:latin typeface="Candara"/>
              <a:ea typeface="Candara"/>
              <a:cs typeface="Candara"/>
              <a:sym typeface="Candara"/>
            </a:endParaRPr>
          </a:p>
        </p:txBody>
      </p:sp>
      <p:sp>
        <p:nvSpPr>
          <p:cNvPr id="1815" name="Google Shape;1815;g3966daf218f_2_0"/>
          <p:cNvSpPr txBox="1"/>
          <p:nvPr/>
        </p:nvSpPr>
        <p:spPr>
          <a:xfrm>
            <a:off x="9805284" y="5678204"/>
            <a:ext cx="1293000" cy="41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lang="en-US" sz="1500">
                <a:solidFill>
                  <a:srgbClr val="3B4E1F"/>
                </a:solidFill>
                <a:latin typeface="Candara"/>
                <a:ea typeface="Candara"/>
                <a:cs typeface="Candara"/>
                <a:sym typeface="Candara"/>
              </a:rPr>
              <a:t>3.394</a:t>
            </a:r>
            <a:endParaRPr b="0" i="0" sz="1500" u="none" cap="none" strike="noStrike">
              <a:solidFill>
                <a:srgbClr val="3B4E1F"/>
              </a:solidFill>
              <a:latin typeface="Candara"/>
              <a:ea typeface="Candara"/>
              <a:cs typeface="Candara"/>
              <a:sym typeface="Candara"/>
            </a:endParaRPr>
          </a:p>
        </p:txBody>
      </p:sp>
      <p:sp>
        <p:nvSpPr>
          <p:cNvPr id="1816" name="Google Shape;1816;g3966daf218f_2_0"/>
          <p:cNvSpPr txBox="1"/>
          <p:nvPr/>
        </p:nvSpPr>
        <p:spPr>
          <a:xfrm>
            <a:off x="5011631" y="56704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805</a:t>
            </a:r>
            <a:endParaRPr b="1" i="0" sz="1400" u="none" cap="none" strike="noStrike">
              <a:solidFill>
                <a:srgbClr val="000000"/>
              </a:solidFill>
              <a:latin typeface="Candara"/>
              <a:ea typeface="Candara"/>
              <a:cs typeface="Candara"/>
              <a:sym typeface="Candara"/>
            </a:endParaRPr>
          </a:p>
        </p:txBody>
      </p:sp>
      <p:sp>
        <p:nvSpPr>
          <p:cNvPr id="1817" name="Google Shape;1817;g3966daf218f_2_0"/>
          <p:cNvSpPr txBox="1"/>
          <p:nvPr/>
        </p:nvSpPr>
        <p:spPr>
          <a:xfrm>
            <a:off x="6902827" y="56704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1.046</a:t>
            </a:r>
            <a:endParaRPr b="1" i="0" sz="1400" u="none" cap="none" strike="noStrike">
              <a:solidFill>
                <a:srgbClr val="000000"/>
              </a:solidFill>
              <a:latin typeface="Candara"/>
              <a:ea typeface="Candara"/>
              <a:cs typeface="Candara"/>
              <a:sym typeface="Candara"/>
            </a:endParaRPr>
          </a:p>
        </p:txBody>
      </p:sp>
      <p:sp>
        <p:nvSpPr>
          <p:cNvPr id="1818" name="Google Shape;1818;g3966daf218f_2_0"/>
          <p:cNvSpPr txBox="1"/>
          <p:nvPr/>
        </p:nvSpPr>
        <p:spPr>
          <a:xfrm>
            <a:off x="11111770" y="5670404"/>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1.851</a:t>
            </a:r>
            <a:endParaRPr sz="1600">
              <a:solidFill>
                <a:srgbClr val="3B4E1F"/>
              </a:solidFill>
              <a:latin typeface="Candara"/>
              <a:ea typeface="Candara"/>
              <a:cs typeface="Candara"/>
              <a:sym typeface="Candara"/>
            </a:endParaRPr>
          </a:p>
        </p:txBody>
      </p:sp>
      <p:sp>
        <p:nvSpPr>
          <p:cNvPr id="1819" name="Google Shape;1819;g3966daf218f_2_0"/>
          <p:cNvSpPr txBox="1"/>
          <p:nvPr/>
        </p:nvSpPr>
        <p:spPr>
          <a:xfrm>
            <a:off x="-90184" y="2285495"/>
            <a:ext cx="3706800" cy="6465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r>
              <a:rPr b="1" lang="en-US" sz="1600">
                <a:solidFill>
                  <a:srgbClr val="3B4E1F"/>
                </a:solidFill>
                <a:latin typeface="Candara"/>
                <a:ea typeface="Candara"/>
                <a:cs typeface="Candara"/>
                <a:sym typeface="Candara"/>
              </a:rPr>
              <a:t>*</a:t>
            </a:r>
            <a:endParaRPr b="1" i="0" sz="1600" u="none" cap="none" strike="noStrike">
              <a:solidFill>
                <a:srgbClr val="3B4E1F"/>
              </a:solidFill>
              <a:latin typeface="Candara"/>
              <a:ea typeface="Candara"/>
              <a:cs typeface="Candara"/>
              <a:sym typeface="Candara"/>
            </a:endParaRPr>
          </a:p>
        </p:txBody>
      </p:sp>
      <p:sp>
        <p:nvSpPr>
          <p:cNvPr id="1820" name="Google Shape;1820;g3966daf218f_2_0"/>
          <p:cNvSpPr txBox="1"/>
          <p:nvPr/>
        </p:nvSpPr>
        <p:spPr>
          <a:xfrm>
            <a:off x="4001561" y="240100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1821" name="Google Shape;1821;g3966daf218f_2_0"/>
          <p:cNvSpPr txBox="1"/>
          <p:nvPr/>
        </p:nvSpPr>
        <p:spPr>
          <a:xfrm>
            <a:off x="5893711" y="240100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1822" name="Google Shape;1822;g3966daf218f_2_0"/>
          <p:cNvSpPr txBox="1"/>
          <p:nvPr/>
        </p:nvSpPr>
        <p:spPr>
          <a:xfrm>
            <a:off x="7809643" y="240100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1823" name="Google Shape;1823;g3966daf218f_2_0"/>
          <p:cNvSpPr txBox="1"/>
          <p:nvPr/>
        </p:nvSpPr>
        <p:spPr>
          <a:xfrm>
            <a:off x="8787393" y="2401005"/>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1824" name="Google Shape;1824;g3966daf218f_2_0"/>
          <p:cNvSpPr txBox="1"/>
          <p:nvPr/>
        </p:nvSpPr>
        <p:spPr>
          <a:xfrm>
            <a:off x="9765143" y="2401005"/>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1825" name="Google Shape;1825;g3966daf218f_2_0"/>
          <p:cNvSpPr txBox="1"/>
          <p:nvPr/>
        </p:nvSpPr>
        <p:spPr>
          <a:xfrm>
            <a:off x="4957686" y="240100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826" name="Google Shape;1826;g3966daf218f_2_0"/>
          <p:cNvSpPr txBox="1"/>
          <p:nvPr/>
        </p:nvSpPr>
        <p:spPr>
          <a:xfrm>
            <a:off x="6862686" y="2401005"/>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1827" name="Google Shape;1827;g3966daf218f_2_0"/>
          <p:cNvSpPr txBox="1"/>
          <p:nvPr/>
        </p:nvSpPr>
        <p:spPr>
          <a:xfrm>
            <a:off x="11159286" y="2401003"/>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1828" name="Google Shape;1828;g3966daf218f_2_0"/>
          <p:cNvSpPr txBox="1"/>
          <p:nvPr/>
        </p:nvSpPr>
        <p:spPr>
          <a:xfrm>
            <a:off x="123863" y="4106930"/>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1.2 Número de animales silvestres vivos liberados y reubicados en Bogotá </a:t>
            </a:r>
            <a:endParaRPr b="0" i="0" sz="1200" u="none" cap="none" strike="noStrike">
              <a:solidFill>
                <a:srgbClr val="000000"/>
              </a:solidFill>
              <a:latin typeface="Arial"/>
              <a:ea typeface="Arial"/>
              <a:cs typeface="Arial"/>
              <a:sym typeface="Arial"/>
            </a:endParaRPr>
          </a:p>
        </p:txBody>
      </p:sp>
      <p:sp>
        <p:nvSpPr>
          <p:cNvPr id="1829" name="Google Shape;1829;g3966daf218f_2_0"/>
          <p:cNvSpPr txBox="1"/>
          <p:nvPr/>
        </p:nvSpPr>
        <p:spPr>
          <a:xfrm>
            <a:off x="109587" y="4656068"/>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1.3 Número de animales silvestres vivos liberados y reubicados fuera de Bogotá</a:t>
            </a:r>
            <a:endParaRPr b="0" i="0" sz="1200" u="none" cap="none" strike="noStrike">
              <a:solidFill>
                <a:srgbClr val="000000"/>
              </a:solidFill>
              <a:latin typeface="Arial"/>
              <a:ea typeface="Arial"/>
              <a:cs typeface="Arial"/>
              <a:sym typeface="Arial"/>
            </a:endParaRPr>
          </a:p>
        </p:txBody>
      </p:sp>
      <p:sp>
        <p:nvSpPr>
          <p:cNvPr id="1830" name="Google Shape;1830;g3966daf218f_2_0"/>
          <p:cNvSpPr txBox="1"/>
          <p:nvPr/>
        </p:nvSpPr>
        <p:spPr>
          <a:xfrm>
            <a:off x="4023500" y="4133096"/>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31" name="Google Shape;1831;g3966daf218f_2_0"/>
          <p:cNvSpPr txBox="1"/>
          <p:nvPr/>
        </p:nvSpPr>
        <p:spPr>
          <a:xfrm>
            <a:off x="4032415" y="473105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32" name="Google Shape;1832;g3966daf218f_2_0"/>
          <p:cNvSpPr txBox="1"/>
          <p:nvPr/>
        </p:nvSpPr>
        <p:spPr>
          <a:xfrm>
            <a:off x="5002037" y="4148696"/>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t/>
            </a:r>
            <a:endParaRPr b="0" i="0" sz="1400" u="none" cap="none" strike="noStrike">
              <a:solidFill>
                <a:srgbClr val="000000"/>
              </a:solidFill>
              <a:latin typeface="Candara"/>
              <a:ea typeface="Candara"/>
              <a:cs typeface="Candara"/>
              <a:sym typeface="Candara"/>
            </a:endParaRPr>
          </a:p>
        </p:txBody>
      </p:sp>
      <p:sp>
        <p:nvSpPr>
          <p:cNvPr id="1833" name="Google Shape;1833;g3966daf218f_2_0"/>
          <p:cNvSpPr txBox="1"/>
          <p:nvPr/>
        </p:nvSpPr>
        <p:spPr>
          <a:xfrm>
            <a:off x="4995787" y="4732355"/>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928</a:t>
            </a:r>
            <a:endParaRPr b="1" sz="1600">
              <a:solidFill>
                <a:srgbClr val="3B4E1F"/>
              </a:solidFill>
              <a:latin typeface="Candara"/>
              <a:ea typeface="Candara"/>
              <a:cs typeface="Candara"/>
              <a:sym typeface="Candara"/>
            </a:endParaRPr>
          </a:p>
        </p:txBody>
      </p:sp>
      <p:sp>
        <p:nvSpPr>
          <p:cNvPr id="1834" name="Google Shape;1834;g3966daf218f_2_0"/>
          <p:cNvSpPr txBox="1"/>
          <p:nvPr/>
        </p:nvSpPr>
        <p:spPr>
          <a:xfrm>
            <a:off x="5936737" y="4155159"/>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35" name="Google Shape;1835;g3966daf218f_2_0"/>
          <p:cNvSpPr txBox="1"/>
          <p:nvPr/>
        </p:nvSpPr>
        <p:spPr>
          <a:xfrm>
            <a:off x="5945651" y="4734068"/>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36" name="Google Shape;1836;g3966daf218f_2_0"/>
          <p:cNvSpPr txBox="1"/>
          <p:nvPr/>
        </p:nvSpPr>
        <p:spPr>
          <a:xfrm>
            <a:off x="6873812" y="414766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2.243</a:t>
            </a:r>
            <a:endParaRPr b="1" sz="1600">
              <a:solidFill>
                <a:srgbClr val="3B4E1F"/>
              </a:solidFill>
              <a:latin typeface="Candara"/>
              <a:ea typeface="Candara"/>
              <a:cs typeface="Candara"/>
              <a:sym typeface="Candara"/>
            </a:endParaRPr>
          </a:p>
        </p:txBody>
      </p:sp>
      <p:sp>
        <p:nvSpPr>
          <p:cNvPr id="1837" name="Google Shape;1837;g3966daf218f_2_0"/>
          <p:cNvSpPr txBox="1"/>
          <p:nvPr/>
        </p:nvSpPr>
        <p:spPr>
          <a:xfrm>
            <a:off x="6867550" y="473535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574</a:t>
            </a:r>
            <a:endParaRPr b="1" sz="1600">
              <a:solidFill>
                <a:srgbClr val="3B4E1F"/>
              </a:solidFill>
              <a:latin typeface="Candara"/>
              <a:ea typeface="Candara"/>
              <a:cs typeface="Candara"/>
              <a:sym typeface="Candara"/>
            </a:endParaRPr>
          </a:p>
        </p:txBody>
      </p:sp>
      <p:sp>
        <p:nvSpPr>
          <p:cNvPr id="1838" name="Google Shape;1838;g3966daf218f_2_0"/>
          <p:cNvSpPr txBox="1"/>
          <p:nvPr/>
        </p:nvSpPr>
        <p:spPr>
          <a:xfrm>
            <a:off x="7821241" y="4151762"/>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39" name="Google Shape;1839;g3966daf218f_2_0"/>
          <p:cNvSpPr txBox="1"/>
          <p:nvPr/>
        </p:nvSpPr>
        <p:spPr>
          <a:xfrm>
            <a:off x="7830156" y="4734712"/>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40" name="Google Shape;1840;g3966daf218f_2_0"/>
          <p:cNvSpPr txBox="1"/>
          <p:nvPr/>
        </p:nvSpPr>
        <p:spPr>
          <a:xfrm>
            <a:off x="8837179" y="4151750"/>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41" name="Google Shape;1841;g3966daf218f_2_0"/>
          <p:cNvSpPr txBox="1"/>
          <p:nvPr/>
        </p:nvSpPr>
        <p:spPr>
          <a:xfrm>
            <a:off x="8846093" y="4734700"/>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42" name="Google Shape;1842;g3966daf218f_2_0"/>
          <p:cNvSpPr txBox="1"/>
          <p:nvPr/>
        </p:nvSpPr>
        <p:spPr>
          <a:xfrm>
            <a:off x="4972262" y="414582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2.488</a:t>
            </a:r>
            <a:endParaRPr b="1" sz="1600">
              <a:solidFill>
                <a:srgbClr val="3B4E1F"/>
              </a:solidFill>
              <a:latin typeface="Candara"/>
              <a:ea typeface="Candara"/>
              <a:cs typeface="Candara"/>
              <a:sym typeface="Candara"/>
            </a:endParaRPr>
          </a:p>
        </p:txBody>
      </p:sp>
      <p:sp>
        <p:nvSpPr>
          <p:cNvPr id="1843" name="Google Shape;1843;g3966daf218f_2_0"/>
          <p:cNvSpPr txBox="1"/>
          <p:nvPr/>
        </p:nvSpPr>
        <p:spPr>
          <a:xfrm>
            <a:off x="11140537" y="416736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4.731</a:t>
            </a:r>
            <a:endParaRPr b="1" sz="1600">
              <a:solidFill>
                <a:srgbClr val="3B4E1F"/>
              </a:solidFill>
              <a:latin typeface="Candara"/>
              <a:ea typeface="Candara"/>
              <a:cs typeface="Candara"/>
              <a:sym typeface="Candara"/>
            </a:endParaRPr>
          </a:p>
        </p:txBody>
      </p:sp>
      <p:sp>
        <p:nvSpPr>
          <p:cNvPr id="1844" name="Google Shape;1844;g3966daf218f_2_0"/>
          <p:cNvSpPr txBox="1"/>
          <p:nvPr/>
        </p:nvSpPr>
        <p:spPr>
          <a:xfrm>
            <a:off x="11134287" y="471696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1.502</a:t>
            </a:r>
            <a:endParaRPr b="1" i="0" sz="1400" u="none" cap="none" strike="noStrike">
              <a:solidFill>
                <a:srgbClr val="000000"/>
              </a:solidFill>
              <a:latin typeface="Candara"/>
              <a:ea typeface="Candara"/>
              <a:cs typeface="Candara"/>
              <a:sym typeface="Candara"/>
            </a:endParaRPr>
          </a:p>
        </p:txBody>
      </p:sp>
      <p:sp>
        <p:nvSpPr>
          <p:cNvPr id="1845" name="Google Shape;1845;g3966daf218f_2_0"/>
          <p:cNvSpPr txBox="1"/>
          <p:nvPr/>
        </p:nvSpPr>
        <p:spPr>
          <a:xfrm>
            <a:off x="9987566" y="4161212"/>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846" name="Google Shape;1846;g3966daf218f_2_0"/>
          <p:cNvSpPr txBox="1"/>
          <p:nvPr/>
        </p:nvSpPr>
        <p:spPr>
          <a:xfrm>
            <a:off x="9977431" y="4725112"/>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847" name="Google Shape;1847;g3966daf218f_2_0"/>
          <p:cNvSpPr txBox="1"/>
          <p:nvPr/>
        </p:nvSpPr>
        <p:spPr>
          <a:xfrm>
            <a:off x="557223" y="1563675"/>
            <a:ext cx="114660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Lograr una tasa de éxito promedio del 65% en la atención y rehabilitación de la fauna silvestre liberada y reubicada bajo custodia de la Secretaría Distrital de Ambiente</a:t>
            </a:r>
            <a:endParaRPr b="1" sz="1800">
              <a:solidFill>
                <a:srgbClr val="009200"/>
              </a:solidFill>
              <a:latin typeface="Raleway"/>
              <a:ea typeface="Raleway"/>
              <a:cs typeface="Raleway"/>
              <a:sym typeface="Raleway"/>
            </a:endParaRPr>
          </a:p>
        </p:txBody>
      </p:sp>
      <p:sp>
        <p:nvSpPr>
          <p:cNvPr id="1848" name="Google Shape;1848;g3966daf218f_2_0"/>
          <p:cNvSpPr/>
          <p:nvPr/>
        </p:nvSpPr>
        <p:spPr>
          <a:xfrm>
            <a:off x="9573575" y="230850"/>
            <a:ext cx="2157600" cy="400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Subdirección de Flora y Fauna Silvestre</a:t>
            </a:r>
            <a:endParaRPr b="1" sz="1100">
              <a:solidFill>
                <a:schemeClr val="dk1"/>
              </a:solidFill>
              <a:latin typeface="Raleway"/>
              <a:ea typeface="Raleway"/>
              <a:cs typeface="Raleway"/>
              <a:sym typeface="Raleway"/>
            </a:endParaRPr>
          </a:p>
        </p:txBody>
      </p:sp>
      <p:grpSp>
        <p:nvGrpSpPr>
          <p:cNvPr id="1849" name="Google Shape;1849;g3966daf218f_2_0"/>
          <p:cNvGrpSpPr/>
          <p:nvPr/>
        </p:nvGrpSpPr>
        <p:grpSpPr>
          <a:xfrm>
            <a:off x="8570722" y="195163"/>
            <a:ext cx="964749" cy="461673"/>
            <a:chOff x="10362985" y="253494"/>
            <a:chExt cx="1336773" cy="639702"/>
          </a:xfrm>
        </p:grpSpPr>
        <p:grpSp>
          <p:nvGrpSpPr>
            <p:cNvPr id="1850" name="Google Shape;1850;g3966daf218f_2_0"/>
            <p:cNvGrpSpPr/>
            <p:nvPr/>
          </p:nvGrpSpPr>
          <p:grpSpPr>
            <a:xfrm>
              <a:off x="10362985" y="265395"/>
              <a:ext cx="613772" cy="627801"/>
              <a:chOff x="4096109" y="2260088"/>
              <a:chExt cx="682500" cy="698100"/>
            </a:xfrm>
          </p:grpSpPr>
          <p:sp>
            <p:nvSpPr>
              <p:cNvPr id="1851" name="Google Shape;1851;g3966daf218f_2_0"/>
              <p:cNvSpPr/>
              <p:nvPr/>
            </p:nvSpPr>
            <p:spPr>
              <a:xfrm>
                <a:off x="4096109" y="2260088"/>
                <a:ext cx="682500" cy="698100"/>
              </a:xfrm>
              <a:prstGeom prst="ellipse">
                <a:avLst/>
              </a:prstGeom>
              <a:solidFill>
                <a:srgbClr val="C4721F"/>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852" name="Google Shape;1852;g3966daf218f_2_0"/>
              <p:cNvPicPr preferRelativeResize="0"/>
              <p:nvPr/>
            </p:nvPicPr>
            <p:blipFill rotWithShape="1">
              <a:blip r:embed="rId3">
                <a:alphaModFix/>
              </a:blip>
              <a:srcRect b="0" l="0" r="0" t="0"/>
              <a:stretch/>
            </p:blipFill>
            <p:spPr>
              <a:xfrm>
                <a:off x="4189059" y="2369266"/>
                <a:ext cx="496500" cy="496500"/>
              </a:xfrm>
              <a:prstGeom prst="rect">
                <a:avLst/>
              </a:prstGeom>
              <a:noFill/>
              <a:ln>
                <a:noFill/>
              </a:ln>
            </p:spPr>
          </p:pic>
        </p:grpSp>
        <p:grpSp>
          <p:nvGrpSpPr>
            <p:cNvPr id="1853" name="Google Shape;1853;g3966daf218f_2_0"/>
            <p:cNvGrpSpPr/>
            <p:nvPr/>
          </p:nvGrpSpPr>
          <p:grpSpPr>
            <a:xfrm>
              <a:off x="11084999" y="253494"/>
              <a:ext cx="614759" cy="627900"/>
              <a:chOff x="1252274" y="892444"/>
              <a:chExt cx="614759" cy="627900"/>
            </a:xfrm>
          </p:grpSpPr>
          <p:sp>
            <p:nvSpPr>
              <p:cNvPr id="1854" name="Google Shape;1854;g3966daf218f_2_0"/>
              <p:cNvSpPr/>
              <p:nvPr/>
            </p:nvSpPr>
            <p:spPr>
              <a:xfrm>
                <a:off x="1253233" y="892444"/>
                <a:ext cx="613800" cy="627900"/>
              </a:xfrm>
              <a:prstGeom prst="ellipse">
                <a:avLst/>
              </a:prstGeom>
              <a:solidFill>
                <a:srgbClr val="8DBC22"/>
              </a:solidFill>
              <a:ln cap="flat" cmpd="sng" w="36675">
                <a:solidFill>
                  <a:srgbClr val="FFFFFF"/>
                </a:solidFill>
                <a:prstDash val="solid"/>
                <a:round/>
                <a:headEnd len="sm" w="sm" type="none"/>
                <a:tailEnd len="sm" w="sm" type="none"/>
              </a:ln>
            </p:spPr>
            <p:txBody>
              <a:bodyPr anchorCtr="0" anchor="ctr" bIns="65975" lIns="65975" spcFirstLastPara="1" rIns="65975" wrap="square" tIns="65975">
                <a:noAutofit/>
              </a:bodyPr>
              <a:lstStyle/>
              <a:p>
                <a:pPr indent="0" lvl="0" marL="0" marR="0" rtl="0" algn="ctr">
                  <a:lnSpc>
                    <a:spcPct val="100000"/>
                  </a:lnSpc>
                  <a:spcBef>
                    <a:spcPts val="0"/>
                  </a:spcBef>
                  <a:spcAft>
                    <a:spcPts val="0"/>
                  </a:spcAft>
                  <a:buClr>
                    <a:srgbClr val="000000"/>
                  </a:buClr>
                  <a:buSzPts val="1083"/>
                  <a:buFont typeface="Arial"/>
                  <a:buNone/>
                </a:pPr>
                <a:r>
                  <a:t/>
                </a:r>
                <a:endParaRPr b="0" i="0" sz="1082" u="none" cap="none" strike="noStrike">
                  <a:solidFill>
                    <a:srgbClr val="000000"/>
                  </a:solidFill>
                  <a:latin typeface="Montserrat Medium"/>
                  <a:ea typeface="Montserrat Medium"/>
                  <a:cs typeface="Montserrat Medium"/>
                  <a:sym typeface="Montserrat Medium"/>
                </a:endParaRPr>
              </a:p>
            </p:txBody>
          </p:sp>
          <p:pic>
            <p:nvPicPr>
              <p:cNvPr id="1855" name="Google Shape;1855;g3966daf218f_2_0" title="robin_1230953 (2).png"/>
              <p:cNvPicPr preferRelativeResize="0"/>
              <p:nvPr/>
            </p:nvPicPr>
            <p:blipFill rotWithShape="1">
              <a:blip r:embed="rId4">
                <a:alphaModFix/>
              </a:blip>
              <a:srcRect b="0" l="0" r="0" t="0"/>
              <a:stretch/>
            </p:blipFill>
            <p:spPr>
              <a:xfrm>
                <a:off x="1252274" y="970974"/>
                <a:ext cx="523150" cy="523200"/>
              </a:xfrm>
              <a:prstGeom prst="rect">
                <a:avLst/>
              </a:prstGeom>
              <a:noFill/>
              <a:ln>
                <a:noFill/>
              </a:ln>
            </p:spPr>
          </p:pic>
        </p:grpSp>
      </p:grpSp>
      <p:sp>
        <p:nvSpPr>
          <p:cNvPr id="1856" name="Google Shape;1856;g3966daf218f_2_0"/>
          <p:cNvSpPr txBox="1"/>
          <p:nvPr/>
        </p:nvSpPr>
        <p:spPr>
          <a:xfrm>
            <a:off x="160275" y="6300250"/>
            <a:ext cx="10133100" cy="369300"/>
          </a:xfrm>
          <a:prstGeom prst="rect">
            <a:avLst/>
          </a:prstGeom>
          <a:noFill/>
          <a:ln>
            <a:noFill/>
          </a:ln>
        </p:spPr>
        <p:txBody>
          <a:bodyPr anchorCtr="0" anchor="t" bIns="91425" lIns="91425" spcFirstLastPara="1" rIns="91425" wrap="square" tIns="91425">
            <a:spAutoFit/>
          </a:bodyPr>
          <a:lstStyle/>
          <a:p>
            <a:pPr indent="0" lvl="0" marL="457200" marR="0" rtl="0" algn="ctr">
              <a:lnSpc>
                <a:spcPct val="100000"/>
              </a:lnSpc>
              <a:spcBef>
                <a:spcPts val="0"/>
              </a:spcBef>
              <a:spcAft>
                <a:spcPts val="0"/>
              </a:spcAft>
              <a:buNone/>
            </a:pPr>
            <a:r>
              <a:rPr lang="en-US" sz="1200">
                <a:solidFill>
                  <a:schemeClr val="dk1"/>
                </a:solidFill>
                <a:latin typeface="Candara"/>
                <a:ea typeface="Candara"/>
                <a:cs typeface="Candara"/>
                <a:sym typeface="Candara"/>
              </a:rPr>
              <a:t>* Los subindicadores asociados a la Tasa de éxito corresponden a indicadores nuevos, que responden a demanda y por tanto, son muy variables.</a:t>
            </a:r>
            <a:endParaRPr b="0" i="0" sz="1200" u="none" cap="none" strike="noStrike">
              <a:solidFill>
                <a:schemeClr val="dk1"/>
              </a:solidFill>
              <a:latin typeface="Arial"/>
              <a:ea typeface="Arial"/>
              <a:cs typeface="Arial"/>
              <a:sym typeface="Arial"/>
            </a:endParaRPr>
          </a:p>
        </p:txBody>
      </p:sp>
      <p:sp>
        <p:nvSpPr>
          <p:cNvPr id="1857" name="Google Shape;1857;g3966daf218f_2_0"/>
          <p:cNvSpPr txBox="1"/>
          <p:nvPr/>
        </p:nvSpPr>
        <p:spPr>
          <a:xfrm>
            <a:off x="481023" y="5145358"/>
            <a:ext cx="11563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Evitar el tráfico ilegal de 3.394 individuos y productos de animales silvestres</a:t>
            </a:r>
            <a:endParaRPr b="1" sz="1800">
              <a:solidFill>
                <a:srgbClr val="009200"/>
              </a:solidFill>
              <a:latin typeface="Raleway"/>
              <a:ea typeface="Raleway"/>
              <a:cs typeface="Raleway"/>
              <a:sym typeface="Raleway"/>
            </a:endParaRPr>
          </a:p>
        </p:txBody>
      </p:sp>
      <p:sp>
        <p:nvSpPr>
          <p:cNvPr id="1858" name="Google Shape;1858;g3966daf218f_2_0"/>
          <p:cNvSpPr/>
          <p:nvPr/>
        </p:nvSpPr>
        <p:spPr>
          <a:xfrm>
            <a:off x="432664" y="283146"/>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200">
                <a:solidFill>
                  <a:schemeClr val="dk1"/>
                </a:solidFill>
                <a:latin typeface="Raleway"/>
                <a:ea typeface="Raleway"/>
                <a:cs typeface="Raleway"/>
                <a:sym typeface="Raleway"/>
              </a:rPr>
              <a:t>Biodiversidad</a:t>
            </a:r>
            <a:endParaRPr b="1" sz="700">
              <a:solidFill>
                <a:schemeClr val="dk1"/>
              </a:solidFill>
              <a:latin typeface="Raleway"/>
              <a:ea typeface="Raleway"/>
              <a:cs typeface="Raleway"/>
              <a:sym typeface="Raleway"/>
            </a:endParaRPr>
          </a:p>
        </p:txBody>
      </p:sp>
      <p:sp>
        <p:nvSpPr>
          <p:cNvPr id="1859" name="Google Shape;1859;g3966daf218f_2_0"/>
          <p:cNvSpPr txBox="1"/>
          <p:nvPr/>
        </p:nvSpPr>
        <p:spPr>
          <a:xfrm>
            <a:off x="125504" y="3540085"/>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300"/>
              <a:buFont typeface="Arial"/>
              <a:buNone/>
            </a:pPr>
            <a:r>
              <a:rPr lang="en-US" sz="1200">
                <a:solidFill>
                  <a:srgbClr val="3B4E1F"/>
                </a:solidFill>
                <a:latin typeface="Candara"/>
                <a:ea typeface="Candara"/>
                <a:cs typeface="Candara"/>
                <a:sym typeface="Candara"/>
              </a:rPr>
              <a:t>1.1 Número de animales vivos ingresados al Centro de Fauna, efectivamente atendidos y rehabilitados</a:t>
            </a:r>
            <a:endParaRPr b="0" i="0" sz="1200" u="none" cap="none" strike="noStrike">
              <a:solidFill>
                <a:srgbClr val="000000"/>
              </a:solidFill>
              <a:latin typeface="Arial"/>
              <a:ea typeface="Arial"/>
              <a:cs typeface="Arial"/>
              <a:sym typeface="Arial"/>
            </a:endParaRPr>
          </a:p>
        </p:txBody>
      </p:sp>
      <p:sp>
        <p:nvSpPr>
          <p:cNvPr id="1860" name="Google Shape;1860;g3966daf218f_2_0"/>
          <p:cNvSpPr txBox="1"/>
          <p:nvPr/>
        </p:nvSpPr>
        <p:spPr>
          <a:xfrm>
            <a:off x="4037645" y="3573813"/>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61" name="Google Shape;1861;g3966daf218f_2_0"/>
          <p:cNvSpPr txBox="1"/>
          <p:nvPr/>
        </p:nvSpPr>
        <p:spPr>
          <a:xfrm>
            <a:off x="5001018" y="3575113"/>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4.582</a:t>
            </a:r>
            <a:endParaRPr b="1" sz="1600">
              <a:solidFill>
                <a:srgbClr val="3B4E1F"/>
              </a:solidFill>
              <a:latin typeface="Candara"/>
              <a:ea typeface="Candara"/>
              <a:cs typeface="Candara"/>
              <a:sym typeface="Candara"/>
            </a:endParaRPr>
          </a:p>
        </p:txBody>
      </p:sp>
      <p:sp>
        <p:nvSpPr>
          <p:cNvPr id="1862" name="Google Shape;1862;g3966daf218f_2_0"/>
          <p:cNvSpPr txBox="1"/>
          <p:nvPr/>
        </p:nvSpPr>
        <p:spPr>
          <a:xfrm>
            <a:off x="5950882" y="3576827"/>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63" name="Google Shape;1863;g3966daf218f_2_0"/>
          <p:cNvSpPr txBox="1"/>
          <p:nvPr/>
        </p:nvSpPr>
        <p:spPr>
          <a:xfrm>
            <a:off x="6872781" y="3578117"/>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4.881</a:t>
            </a:r>
            <a:endParaRPr b="1" sz="1600">
              <a:solidFill>
                <a:srgbClr val="3B4E1F"/>
              </a:solidFill>
              <a:latin typeface="Candara"/>
              <a:ea typeface="Candara"/>
              <a:cs typeface="Candara"/>
              <a:sym typeface="Candara"/>
            </a:endParaRPr>
          </a:p>
        </p:txBody>
      </p:sp>
      <p:sp>
        <p:nvSpPr>
          <p:cNvPr id="1864" name="Google Shape;1864;g3966daf218f_2_0"/>
          <p:cNvSpPr txBox="1"/>
          <p:nvPr/>
        </p:nvSpPr>
        <p:spPr>
          <a:xfrm>
            <a:off x="7835387" y="3577471"/>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65" name="Google Shape;1865;g3966daf218f_2_0"/>
          <p:cNvSpPr txBox="1"/>
          <p:nvPr/>
        </p:nvSpPr>
        <p:spPr>
          <a:xfrm>
            <a:off x="8851324" y="3577458"/>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i="0" sz="1400" u="none" cap="none" strike="noStrike">
              <a:solidFill>
                <a:srgbClr val="000000"/>
              </a:solidFill>
              <a:latin typeface="Candara"/>
              <a:ea typeface="Candara"/>
              <a:cs typeface="Candara"/>
              <a:sym typeface="Candara"/>
            </a:endParaRPr>
          </a:p>
        </p:txBody>
      </p:sp>
      <p:sp>
        <p:nvSpPr>
          <p:cNvPr id="1866" name="Google Shape;1866;g3966daf218f_2_0"/>
          <p:cNvSpPr txBox="1"/>
          <p:nvPr/>
        </p:nvSpPr>
        <p:spPr>
          <a:xfrm>
            <a:off x="11139518" y="3559727"/>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9.463</a:t>
            </a:r>
            <a:endParaRPr b="1" i="0" sz="1400" u="none" cap="none" strike="noStrike">
              <a:solidFill>
                <a:srgbClr val="000000"/>
              </a:solidFill>
              <a:latin typeface="Candara"/>
              <a:ea typeface="Candara"/>
              <a:cs typeface="Candara"/>
              <a:sym typeface="Candara"/>
            </a:endParaRPr>
          </a:p>
        </p:txBody>
      </p:sp>
      <p:sp>
        <p:nvSpPr>
          <p:cNvPr id="1867" name="Google Shape;1867;g3966daf218f_2_0"/>
          <p:cNvSpPr txBox="1"/>
          <p:nvPr/>
        </p:nvSpPr>
        <p:spPr>
          <a:xfrm>
            <a:off x="9982662" y="3567871"/>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1868" name="Google Shape;1868;g3966daf218f_2_0"/>
          <p:cNvSpPr txBox="1"/>
          <p:nvPr/>
        </p:nvSpPr>
        <p:spPr>
          <a:xfrm>
            <a:off x="413369" y="970079"/>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Evaluación, control y seguimiento al deterioro de la calidad ambiental</a:t>
            </a:r>
            <a:endParaRPr b="1" sz="2000">
              <a:solidFill>
                <a:schemeClr val="dk1"/>
              </a:solidFill>
              <a:latin typeface="Raleway"/>
              <a:ea typeface="Raleway"/>
              <a:cs typeface="Raleway"/>
              <a:sym typeface="Raleway"/>
            </a:endParaRPr>
          </a:p>
        </p:txBody>
      </p:sp>
      <p:sp>
        <p:nvSpPr>
          <p:cNvPr id="1869" name="Google Shape;1869;g3966daf218f_2_0"/>
          <p:cNvSpPr txBox="1"/>
          <p:nvPr/>
        </p:nvSpPr>
        <p:spPr>
          <a:xfrm>
            <a:off x="4310225" y="342450"/>
            <a:ext cx="2985300" cy="41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800">
                <a:solidFill>
                  <a:schemeClr val="dk1"/>
                </a:solidFill>
              </a:rPr>
              <a:t>Después</a:t>
            </a:r>
            <a:endParaRPr sz="2800">
              <a:solidFill>
                <a:schemeClr val="dk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3" name="Shape 1873"/>
        <p:cNvGrpSpPr/>
        <p:nvPr/>
      </p:nvGrpSpPr>
      <p:grpSpPr>
        <a:xfrm>
          <a:off x="0" y="0"/>
          <a:ext cx="0" cy="0"/>
          <a:chOff x="0" y="0"/>
          <a:chExt cx="0" cy="0"/>
        </a:xfrm>
      </p:grpSpPr>
      <p:pic>
        <p:nvPicPr>
          <p:cNvPr id="1874" name="Google Shape;1874;g39630c0eecf_8_125" title="fondo.png"/>
          <p:cNvPicPr preferRelativeResize="0"/>
          <p:nvPr/>
        </p:nvPicPr>
        <p:blipFill rotWithShape="1">
          <a:blip r:embed="rId3">
            <a:alphaModFix amt="23000"/>
          </a:blip>
          <a:srcRect b="-23410" l="11730" r="-11730" t="46047"/>
          <a:stretch/>
        </p:blipFill>
        <p:spPr>
          <a:xfrm>
            <a:off x="0" y="71850"/>
            <a:ext cx="12192000" cy="6286463"/>
          </a:xfrm>
          <a:prstGeom prst="rect">
            <a:avLst/>
          </a:prstGeom>
          <a:noFill/>
          <a:ln>
            <a:noFill/>
          </a:ln>
        </p:spPr>
      </p:pic>
      <p:sp>
        <p:nvSpPr>
          <p:cNvPr id="1875" name="Google Shape;1875;g39630c0eecf_8_125"/>
          <p:cNvSpPr/>
          <p:nvPr/>
        </p:nvSpPr>
        <p:spPr>
          <a:xfrm>
            <a:off x="1014275" y="1326375"/>
            <a:ext cx="10251900" cy="3604500"/>
          </a:xfrm>
          <a:prstGeom prst="round2DiagRect">
            <a:avLst>
              <a:gd fmla="val 16667" name="adj1"/>
              <a:gd fmla="val 0" name="adj2"/>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endParaRPr>
          </a:p>
        </p:txBody>
      </p:sp>
      <p:pic>
        <p:nvPicPr>
          <p:cNvPr id="1876" name="Google Shape;1876;g39630c0eecf_8_125"/>
          <p:cNvPicPr preferRelativeResize="0"/>
          <p:nvPr/>
        </p:nvPicPr>
        <p:blipFill rotWithShape="1">
          <a:blip r:embed="rId4">
            <a:alphaModFix amt="60000"/>
          </a:blip>
          <a:srcRect b="6603" l="6606" r="-19333" t="-2849"/>
          <a:stretch/>
        </p:blipFill>
        <p:spPr>
          <a:xfrm>
            <a:off x="0" y="257475"/>
            <a:ext cx="12192002" cy="6600526"/>
          </a:xfrm>
          <a:prstGeom prst="rect">
            <a:avLst/>
          </a:prstGeom>
          <a:noFill/>
          <a:ln>
            <a:noFill/>
          </a:ln>
        </p:spPr>
      </p:pic>
      <p:pic>
        <p:nvPicPr>
          <p:cNvPr id="1877" name="Google Shape;1877;g39630c0eecf_8_125"/>
          <p:cNvPicPr preferRelativeResize="0"/>
          <p:nvPr/>
        </p:nvPicPr>
        <p:blipFill rotWithShape="1">
          <a:blip r:embed="rId5">
            <a:alphaModFix/>
          </a:blip>
          <a:srcRect b="10762" l="0" r="0" t="0"/>
          <a:stretch/>
        </p:blipFill>
        <p:spPr>
          <a:xfrm>
            <a:off x="8383449" y="3253500"/>
            <a:ext cx="3788448" cy="3604500"/>
          </a:xfrm>
          <a:prstGeom prst="rect">
            <a:avLst/>
          </a:prstGeom>
          <a:noFill/>
          <a:ln>
            <a:noFill/>
          </a:ln>
        </p:spPr>
      </p:pic>
      <p:sp>
        <p:nvSpPr>
          <p:cNvPr id="1878" name="Google Shape;1878;g39630c0eecf_8_125"/>
          <p:cNvSpPr txBox="1"/>
          <p:nvPr/>
        </p:nvSpPr>
        <p:spPr>
          <a:xfrm>
            <a:off x="3803683" y="1626467"/>
            <a:ext cx="4877100" cy="677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Raleway"/>
                <a:ea typeface="Raleway"/>
                <a:cs typeface="Raleway"/>
                <a:sym typeface="Raleway"/>
              </a:rPr>
              <a:t>Indicadores</a:t>
            </a:r>
            <a:endParaRPr b="0" i="0" sz="2800" u="none" cap="none" strike="noStrike">
              <a:solidFill>
                <a:schemeClr val="lt1"/>
              </a:solidFill>
              <a:latin typeface="Arial"/>
              <a:ea typeface="Arial"/>
              <a:cs typeface="Arial"/>
              <a:sym typeface="Arial"/>
            </a:endParaRPr>
          </a:p>
        </p:txBody>
      </p:sp>
      <p:cxnSp>
        <p:nvCxnSpPr>
          <p:cNvPr id="1879" name="Google Shape;1879;g39630c0eecf_8_125"/>
          <p:cNvCxnSpPr/>
          <p:nvPr/>
        </p:nvCxnSpPr>
        <p:spPr>
          <a:xfrm>
            <a:off x="1474575" y="2835525"/>
            <a:ext cx="8761800" cy="0"/>
          </a:xfrm>
          <a:prstGeom prst="straightConnector1">
            <a:avLst/>
          </a:prstGeom>
          <a:noFill/>
          <a:ln cap="flat" cmpd="sng" w="12700">
            <a:solidFill>
              <a:schemeClr val="lt1"/>
            </a:solidFill>
            <a:prstDash val="solid"/>
            <a:round/>
            <a:headEnd len="med" w="med" type="oval"/>
            <a:tailEnd len="med" w="med" type="oval"/>
          </a:ln>
        </p:spPr>
      </p:cxnSp>
      <p:grpSp>
        <p:nvGrpSpPr>
          <p:cNvPr id="1880" name="Google Shape;1880;g39630c0eecf_8_125"/>
          <p:cNvGrpSpPr/>
          <p:nvPr/>
        </p:nvGrpSpPr>
        <p:grpSpPr>
          <a:xfrm>
            <a:off x="4571673" y="4591695"/>
            <a:ext cx="3250776" cy="837293"/>
            <a:chOff x="9243152" y="5918017"/>
            <a:chExt cx="2666100" cy="686700"/>
          </a:xfrm>
        </p:grpSpPr>
        <p:sp>
          <p:nvSpPr>
            <p:cNvPr id="1881" name="Google Shape;1881;g39630c0eecf_8_125"/>
            <p:cNvSpPr/>
            <p:nvPr/>
          </p:nvSpPr>
          <p:spPr>
            <a:xfrm>
              <a:off x="9243152" y="5918017"/>
              <a:ext cx="2666100" cy="6867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82" name="Google Shape;1882;g39630c0eecf_8_125"/>
            <p:cNvPicPr preferRelativeResize="0"/>
            <p:nvPr/>
          </p:nvPicPr>
          <p:blipFill rotWithShape="1">
            <a:blip r:embed="rId6">
              <a:alphaModFix/>
            </a:blip>
            <a:srcRect b="0" l="0" r="0" t="0"/>
            <a:stretch/>
          </p:blipFill>
          <p:spPr>
            <a:xfrm>
              <a:off x="9481964" y="5998629"/>
              <a:ext cx="2096765" cy="484852"/>
            </a:xfrm>
            <a:prstGeom prst="rect">
              <a:avLst/>
            </a:prstGeom>
            <a:noFill/>
            <a:ln>
              <a:noFill/>
            </a:ln>
          </p:spPr>
        </p:pic>
      </p:grpSp>
      <p:sp>
        <p:nvSpPr>
          <p:cNvPr id="1883" name="Google Shape;1883;g39630c0eecf_8_125"/>
          <p:cNvSpPr txBox="1"/>
          <p:nvPr/>
        </p:nvSpPr>
        <p:spPr>
          <a:xfrm>
            <a:off x="1474575" y="3205725"/>
            <a:ext cx="9383400" cy="15699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Clr>
                <a:schemeClr val="dk1"/>
              </a:buClr>
              <a:buSzPts val="1100"/>
              <a:buFont typeface="Arial"/>
              <a:buNone/>
            </a:pPr>
            <a:r>
              <a:rPr b="1" lang="en-US" sz="4300">
                <a:solidFill>
                  <a:schemeClr val="lt1"/>
                </a:solidFill>
                <a:latin typeface="Raleway"/>
                <a:ea typeface="Raleway"/>
                <a:cs typeface="Raleway"/>
                <a:sym typeface="Raleway"/>
              </a:rPr>
              <a:t>Mejorar la calidad ambiental del suroccidente</a:t>
            </a:r>
            <a:endParaRPr b="1" sz="4300">
              <a:solidFill>
                <a:schemeClr val="lt1"/>
              </a:solidFill>
              <a:latin typeface="Raleway"/>
              <a:ea typeface="Raleway"/>
              <a:cs typeface="Raleway"/>
              <a:sym typeface="Raleway"/>
            </a:endParaRPr>
          </a:p>
        </p:txBody>
      </p:sp>
      <p:grpSp>
        <p:nvGrpSpPr>
          <p:cNvPr id="1884" name="Google Shape;1884;g39630c0eecf_8_125"/>
          <p:cNvGrpSpPr/>
          <p:nvPr/>
        </p:nvGrpSpPr>
        <p:grpSpPr>
          <a:xfrm>
            <a:off x="5687512" y="2383323"/>
            <a:ext cx="1019097" cy="1050989"/>
            <a:chOff x="299572" y="5462223"/>
            <a:chExt cx="1081500" cy="1115700"/>
          </a:xfrm>
        </p:grpSpPr>
        <p:sp>
          <p:nvSpPr>
            <p:cNvPr id="1885" name="Google Shape;1885;g39630c0eecf_8_125"/>
            <p:cNvSpPr/>
            <p:nvPr/>
          </p:nvSpPr>
          <p:spPr>
            <a:xfrm>
              <a:off x="299572" y="5462223"/>
              <a:ext cx="1081500" cy="1115700"/>
            </a:xfrm>
            <a:prstGeom prst="ellipse">
              <a:avLst/>
            </a:prstGeom>
            <a:solidFill>
              <a:srgbClr val="7BD5B5"/>
            </a:solidFill>
            <a:ln cap="flat" cmpd="sng" w="84350">
              <a:solidFill>
                <a:srgbClr val="FFFFFF"/>
              </a:solidFill>
              <a:prstDash val="solid"/>
              <a:round/>
              <a:headEnd len="sm" w="sm" type="none"/>
              <a:tailEnd len="sm" w="sm" type="none"/>
            </a:ln>
          </p:spPr>
          <p:txBody>
            <a:bodyPr anchorCtr="0" anchor="ctr" bIns="151800" lIns="151800" spcFirstLastPara="1" rIns="151800" wrap="square" tIns="151800">
              <a:noAutofit/>
            </a:bodyPr>
            <a:lstStyle/>
            <a:p>
              <a:pPr indent="0" lvl="0" marL="0" marR="0" rtl="0" algn="ctr">
                <a:lnSpc>
                  <a:spcPct val="100000"/>
                </a:lnSpc>
                <a:spcBef>
                  <a:spcPts val="0"/>
                </a:spcBef>
                <a:spcAft>
                  <a:spcPts val="0"/>
                </a:spcAft>
                <a:buClr>
                  <a:srgbClr val="000000"/>
                </a:buClr>
                <a:buSzPts val="2491"/>
                <a:buFont typeface="Arial"/>
                <a:buNone/>
              </a:pPr>
              <a:r>
                <a:t/>
              </a:r>
              <a:endParaRPr b="0" i="0" sz="2490" u="none" cap="none" strike="noStrike">
                <a:solidFill>
                  <a:srgbClr val="000000"/>
                </a:solidFill>
                <a:latin typeface="Montserrat Medium"/>
                <a:ea typeface="Montserrat Medium"/>
                <a:cs typeface="Montserrat Medium"/>
                <a:sym typeface="Montserrat Medium"/>
              </a:endParaRPr>
            </a:p>
          </p:txBody>
        </p:sp>
        <p:pic>
          <p:nvPicPr>
            <p:cNvPr id="1886" name="Google Shape;1886;g39630c0eecf_8_125"/>
            <p:cNvPicPr preferRelativeResize="0"/>
            <p:nvPr/>
          </p:nvPicPr>
          <p:blipFill rotWithShape="1">
            <a:blip r:embed="rId7">
              <a:alphaModFix/>
            </a:blip>
            <a:srcRect b="0" l="0" r="0" t="0"/>
            <a:stretch/>
          </p:blipFill>
          <p:spPr>
            <a:xfrm>
              <a:off x="424689" y="5604423"/>
              <a:ext cx="831284" cy="831300"/>
            </a:xfrm>
            <a:prstGeom prst="rect">
              <a:avLst/>
            </a:prstGeom>
            <a:noFill/>
            <a:ln>
              <a:noFill/>
            </a:ln>
          </p:spPr>
        </p:pic>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90" name="Shape 1890"/>
        <p:cNvGrpSpPr/>
        <p:nvPr/>
      </p:nvGrpSpPr>
      <p:grpSpPr>
        <a:xfrm>
          <a:off x="0" y="0"/>
          <a:ext cx="0" cy="0"/>
          <a:chOff x="0" y="0"/>
          <a:chExt cx="0" cy="0"/>
        </a:xfrm>
      </p:grpSpPr>
      <p:pic>
        <p:nvPicPr>
          <p:cNvPr id="1891" name="Google Shape;1891;g39630c0eecf_8_1092"/>
          <p:cNvPicPr preferRelativeResize="0"/>
          <p:nvPr/>
        </p:nvPicPr>
        <p:blipFill rotWithShape="1">
          <a:blip r:embed="rId3">
            <a:alphaModFix/>
          </a:blip>
          <a:srcRect b="0" l="0" r="0" t="13006"/>
          <a:stretch/>
        </p:blipFill>
        <p:spPr>
          <a:xfrm>
            <a:off x="-124534" y="9000"/>
            <a:ext cx="12419573" cy="6858000"/>
          </a:xfrm>
          <a:prstGeom prst="rect">
            <a:avLst/>
          </a:prstGeom>
          <a:noFill/>
          <a:ln>
            <a:noFill/>
          </a:ln>
        </p:spPr>
      </p:pic>
      <p:sp>
        <p:nvSpPr>
          <p:cNvPr id="1892" name="Google Shape;1892;g39630c0eecf_8_1092"/>
          <p:cNvSpPr/>
          <p:nvPr/>
        </p:nvSpPr>
        <p:spPr>
          <a:xfrm>
            <a:off x="483442" y="5859929"/>
            <a:ext cx="35781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Generar información ambiental de calidad, disponible y oportuna para la ciudadanía y la toma de decisiones.</a:t>
            </a:r>
            <a:endParaRPr b="1" i="0" sz="1500" u="none" cap="none" strike="noStrike">
              <a:solidFill>
                <a:schemeClr val="dk1"/>
              </a:solidFill>
              <a:latin typeface="Raleway"/>
              <a:ea typeface="Raleway"/>
              <a:cs typeface="Raleway"/>
              <a:sym typeface="Raleway"/>
            </a:endParaRPr>
          </a:p>
        </p:txBody>
      </p:sp>
      <p:sp>
        <p:nvSpPr>
          <p:cNvPr id="1893" name="Google Shape;1893;g39630c0eecf_8_1092"/>
          <p:cNvSpPr/>
          <p:nvPr/>
        </p:nvSpPr>
        <p:spPr>
          <a:xfrm>
            <a:off x="4312716" y="5859929"/>
            <a:ext cx="3438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Diseñar e implementar estrategias para aumentar el posicionamiento, la cultura y la corresponsabilidad de la ciudadanía en temas ambientales.</a:t>
            </a:r>
            <a:endParaRPr b="0" i="0" sz="1300" u="none" cap="none" strike="noStrike">
              <a:solidFill>
                <a:schemeClr val="dk1"/>
              </a:solidFill>
              <a:latin typeface="Raleway"/>
              <a:ea typeface="Raleway"/>
              <a:cs typeface="Raleway"/>
              <a:sym typeface="Raleway"/>
            </a:endParaRPr>
          </a:p>
        </p:txBody>
      </p:sp>
      <p:sp>
        <p:nvSpPr>
          <p:cNvPr id="1894" name="Google Shape;1894;g39630c0eecf_8_1092"/>
          <p:cNvSpPr/>
          <p:nvPr/>
        </p:nvSpPr>
        <p:spPr>
          <a:xfrm>
            <a:off x="8170683" y="5859929"/>
            <a:ext cx="3483300" cy="923700"/>
          </a:xfrm>
          <a:prstGeom prst="roundRect">
            <a:avLst>
              <a:gd fmla="val 18791" name="adj"/>
            </a:avLst>
          </a:prstGeom>
          <a:noFill/>
          <a:ln cap="flat" cmpd="sng" w="12700">
            <a:solidFill>
              <a:srgbClr val="548135"/>
            </a:solidFill>
            <a:prstDash val="dot"/>
            <a:round/>
            <a:headEnd len="sm" w="sm" type="none"/>
            <a:tailEnd len="sm" w="sm" type="none"/>
          </a:ln>
        </p:spPr>
        <p:txBody>
          <a:bodyPr anchorCtr="0" anchor="ctr" bIns="45700" lIns="91425" spcFirstLastPara="1" rIns="91425" wrap="square" tIns="137150">
            <a:noAutofit/>
          </a:bodyPr>
          <a:lstStyle/>
          <a:p>
            <a:pPr indent="0" lvl="0" marL="0" marR="0" rtl="0" algn="ctr">
              <a:lnSpc>
                <a:spcPct val="115000"/>
              </a:lnSpc>
              <a:spcBef>
                <a:spcPts val="0"/>
              </a:spcBef>
              <a:spcAft>
                <a:spcPts val="0"/>
              </a:spcAft>
              <a:buClr>
                <a:schemeClr val="dk1"/>
              </a:buClr>
              <a:buSzPts val="900"/>
              <a:buFont typeface="Arial"/>
              <a:buNone/>
            </a:pPr>
            <a:r>
              <a:rPr b="1" i="0" lang="en-US" sz="1100" u="none" cap="none" strike="noStrike">
                <a:solidFill>
                  <a:schemeClr val="dk1"/>
                </a:solidFill>
                <a:latin typeface="Raleway"/>
                <a:ea typeface="Raleway"/>
                <a:cs typeface="Raleway"/>
                <a:sym typeface="Raleway"/>
              </a:rPr>
              <a:t>Modernizar la estructura organizacional, administrativa y tecnológica de la Entidad, para responder a las necesidades ambientales y territoriales actuales.</a:t>
            </a:r>
            <a:endParaRPr b="1" i="0" sz="1300" u="none" cap="none" strike="noStrike">
              <a:solidFill>
                <a:schemeClr val="dk1"/>
              </a:solidFill>
              <a:latin typeface="Raleway"/>
              <a:ea typeface="Raleway"/>
              <a:cs typeface="Raleway"/>
              <a:sym typeface="Raleway"/>
            </a:endParaRPr>
          </a:p>
        </p:txBody>
      </p:sp>
      <p:sp>
        <p:nvSpPr>
          <p:cNvPr id="1895" name="Google Shape;1895;g39630c0eecf_8_1092"/>
          <p:cNvSpPr/>
          <p:nvPr/>
        </p:nvSpPr>
        <p:spPr>
          <a:xfrm>
            <a:off x="460225" y="3115300"/>
            <a:ext cx="11193900" cy="2519700"/>
          </a:xfrm>
          <a:prstGeom prst="roundRect">
            <a:avLst>
              <a:gd fmla="val 8324" name="adj"/>
            </a:avLst>
          </a:prstGeom>
          <a:noFill/>
          <a:ln cap="flat" cmpd="sng" w="12700">
            <a:solidFill>
              <a:srgbClr val="548135"/>
            </a:solidFill>
            <a:prstDash val="dot"/>
            <a:round/>
            <a:headEnd len="sm" w="sm" type="none"/>
            <a:tailEnd len="sm" w="sm" type="none"/>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t/>
            </a:r>
            <a:endParaRPr b="0" i="0" sz="1500" u="none" cap="none" strike="noStrike">
              <a:solidFill>
                <a:srgbClr val="000000"/>
              </a:solidFill>
              <a:latin typeface="Arial"/>
              <a:ea typeface="Arial"/>
              <a:cs typeface="Arial"/>
              <a:sym typeface="Arial"/>
            </a:endParaRPr>
          </a:p>
        </p:txBody>
      </p:sp>
      <p:sp>
        <p:nvSpPr>
          <p:cNvPr id="1896" name="Google Shape;1896;g39630c0eecf_8_1092"/>
          <p:cNvSpPr/>
          <p:nvPr/>
        </p:nvSpPr>
        <p:spPr>
          <a:xfrm>
            <a:off x="6246559" y="3194200"/>
            <a:ext cx="2443500" cy="1919100"/>
          </a:xfrm>
          <a:prstGeom prst="roundRect">
            <a:avLst>
              <a:gd fmla="val 4354" name="adj"/>
            </a:avLst>
          </a:prstGeom>
          <a:solidFill>
            <a:srgbClr val="6E913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897" name="Google Shape;1897;g39630c0eecf_8_1092"/>
          <p:cNvSpPr/>
          <p:nvPr/>
        </p:nvSpPr>
        <p:spPr>
          <a:xfrm>
            <a:off x="3227779" y="3194175"/>
            <a:ext cx="2905200" cy="19191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898" name="Google Shape;1898;g39630c0eecf_8_1092"/>
          <p:cNvSpPr/>
          <p:nvPr/>
        </p:nvSpPr>
        <p:spPr>
          <a:xfrm>
            <a:off x="588114" y="3194225"/>
            <a:ext cx="2566500" cy="19191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899" name="Google Shape;1899;g39630c0eecf_8_1092"/>
          <p:cNvSpPr/>
          <p:nvPr/>
        </p:nvSpPr>
        <p:spPr>
          <a:xfrm>
            <a:off x="8870334" y="3194200"/>
            <a:ext cx="2666100" cy="1919100"/>
          </a:xfrm>
          <a:prstGeom prst="roundRect">
            <a:avLst>
              <a:gd fmla="val 4354" name="adj"/>
            </a:avLst>
          </a:prstGeom>
          <a:solidFill>
            <a:srgbClr val="B6D7A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900" name="Google Shape;1900;g39630c0eecf_8_1092"/>
          <p:cNvSpPr txBox="1"/>
          <p:nvPr/>
        </p:nvSpPr>
        <p:spPr>
          <a:xfrm>
            <a:off x="626868" y="3224100"/>
            <a:ext cx="2389500" cy="702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rgbClr val="FFFFFF"/>
                </a:solidFill>
                <a:latin typeface="Raleway Black"/>
                <a:ea typeface="Raleway Black"/>
                <a:cs typeface="Raleway Black"/>
                <a:sym typeface="Raleway Black"/>
              </a:rPr>
              <a:t>Mejorar la gestión de la Estructura Ecológica Principal</a:t>
            </a:r>
            <a:endParaRPr b="1" i="0" sz="1300" u="none" cap="none" strike="noStrike">
              <a:solidFill>
                <a:srgbClr val="FFFFFF"/>
              </a:solidFill>
              <a:latin typeface="Raleway Black"/>
              <a:ea typeface="Raleway Black"/>
              <a:cs typeface="Raleway Black"/>
              <a:sym typeface="Raleway Black"/>
            </a:endParaRPr>
          </a:p>
        </p:txBody>
      </p:sp>
      <p:sp>
        <p:nvSpPr>
          <p:cNvPr id="1901" name="Google Shape;1901;g39630c0eecf_8_1092"/>
          <p:cNvSpPr txBox="1"/>
          <p:nvPr/>
        </p:nvSpPr>
        <p:spPr>
          <a:xfrm>
            <a:off x="3298409" y="3223950"/>
            <a:ext cx="2666100" cy="65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100"/>
              <a:buFont typeface="Arial"/>
              <a:buNone/>
            </a:pPr>
            <a:r>
              <a:rPr b="1" i="0" lang="en-US" sz="1300" u="none" cap="none" strike="noStrike">
                <a:solidFill>
                  <a:schemeClr val="lt1"/>
                </a:solidFill>
                <a:latin typeface="Raleway Black"/>
                <a:ea typeface="Raleway Black"/>
                <a:cs typeface="Raleway Black"/>
                <a:sym typeface="Raleway Black"/>
              </a:rPr>
              <a:t>Intervenir de manera integral los Cerros Orientales</a:t>
            </a:r>
            <a:endParaRPr b="1" i="0" sz="1300" u="none" cap="none" strike="noStrike">
              <a:solidFill>
                <a:schemeClr val="lt1"/>
              </a:solidFill>
              <a:latin typeface="Raleway Black"/>
              <a:ea typeface="Raleway Black"/>
              <a:cs typeface="Raleway Black"/>
              <a:sym typeface="Raleway Black"/>
            </a:endParaRPr>
          </a:p>
          <a:p>
            <a:pPr indent="0" lvl="0" marL="0" marR="0" rtl="0" algn="ctr">
              <a:lnSpc>
                <a:spcPct val="100000"/>
              </a:lnSpc>
              <a:spcBef>
                <a:spcPts val="0"/>
              </a:spcBef>
              <a:spcAft>
                <a:spcPts val="0"/>
              </a:spcAft>
              <a:buClr>
                <a:schemeClr val="dk1"/>
              </a:buClr>
              <a:buSzPts val="1100"/>
              <a:buFont typeface="Arial"/>
              <a:buNone/>
            </a:pPr>
            <a:r>
              <a:t/>
            </a:r>
            <a:endParaRPr b="1" i="0" sz="1300" u="none" cap="none" strike="noStrike">
              <a:solidFill>
                <a:srgbClr val="FFFFFF"/>
              </a:solidFill>
              <a:latin typeface="Raleway Black"/>
              <a:ea typeface="Raleway Black"/>
              <a:cs typeface="Raleway Black"/>
              <a:sym typeface="Raleway Black"/>
            </a:endParaRPr>
          </a:p>
        </p:txBody>
      </p:sp>
      <p:sp>
        <p:nvSpPr>
          <p:cNvPr id="1902" name="Google Shape;1902;g39630c0eecf_8_1092"/>
          <p:cNvSpPr txBox="1"/>
          <p:nvPr/>
        </p:nvSpPr>
        <p:spPr>
          <a:xfrm>
            <a:off x="6305335" y="3224925"/>
            <a:ext cx="2224200" cy="627900"/>
          </a:xfrm>
          <a:prstGeom prst="rect">
            <a:avLst/>
          </a:prstGeom>
          <a:noFill/>
          <a:ln>
            <a:noFill/>
          </a:ln>
        </p:spPr>
        <p:txBody>
          <a:bodyPr anchorCtr="0" anchor="t" bIns="45700" lIns="91425" spcFirstLastPara="1" rIns="91425" wrap="square" tIns="45700">
            <a:normAutofit lnSpcReduction="20000"/>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Mejorar la calidad ambiental del suroccidente</a:t>
            </a:r>
            <a:endParaRPr b="0" i="0" sz="1400" u="none" cap="none" strike="noStrike">
              <a:solidFill>
                <a:srgbClr val="000000"/>
              </a:solidFill>
              <a:latin typeface="Arial"/>
              <a:ea typeface="Arial"/>
              <a:cs typeface="Arial"/>
              <a:sym typeface="Arial"/>
            </a:endParaRPr>
          </a:p>
        </p:txBody>
      </p:sp>
      <p:sp>
        <p:nvSpPr>
          <p:cNvPr id="1903" name="Google Shape;1903;g39630c0eecf_8_1092"/>
          <p:cNvSpPr txBox="1"/>
          <p:nvPr/>
        </p:nvSpPr>
        <p:spPr>
          <a:xfrm>
            <a:off x="8958068" y="3247475"/>
            <a:ext cx="2443500" cy="6513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rgbClr val="FFFFFF"/>
              </a:buClr>
              <a:buSzPts val="2400"/>
              <a:buFont typeface="Arial"/>
              <a:buNone/>
            </a:pPr>
            <a:r>
              <a:rPr b="1" i="0" lang="en-US" sz="1400" u="none" cap="none" strike="noStrike">
                <a:solidFill>
                  <a:srgbClr val="FFFFFF"/>
                </a:solidFill>
                <a:latin typeface="Raleway Black"/>
                <a:ea typeface="Raleway Black"/>
                <a:cs typeface="Raleway Black"/>
                <a:sym typeface="Raleway Black"/>
              </a:rPr>
              <a:t>Fortalecer la gestión integral del </a:t>
            </a:r>
            <a:r>
              <a:rPr b="1" i="0" lang="en-US" sz="1400" u="none" cap="none" strike="noStrike">
                <a:solidFill>
                  <a:schemeClr val="lt1"/>
                </a:solidFill>
                <a:latin typeface="Raleway Black"/>
                <a:ea typeface="Raleway Black"/>
                <a:cs typeface="Raleway Black"/>
                <a:sym typeface="Raleway Black"/>
              </a:rPr>
              <a:t>agua</a:t>
            </a:r>
            <a:endParaRPr b="0" i="0" sz="1400" u="none" cap="none" strike="noStrike">
              <a:solidFill>
                <a:srgbClr val="000000"/>
              </a:solidFill>
              <a:latin typeface="Arial"/>
              <a:ea typeface="Arial"/>
              <a:cs typeface="Arial"/>
              <a:sym typeface="Arial"/>
            </a:endParaRPr>
          </a:p>
        </p:txBody>
      </p:sp>
      <p:sp>
        <p:nvSpPr>
          <p:cNvPr id="1904" name="Google Shape;1904;g39630c0eecf_8_1092"/>
          <p:cNvSpPr txBox="1"/>
          <p:nvPr/>
        </p:nvSpPr>
        <p:spPr>
          <a:xfrm>
            <a:off x="3384730" y="3906175"/>
            <a:ext cx="2443500" cy="7572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b="1" i="0" lang="en-US" sz="1200" u="none" cap="none" strike="noStrike">
                <a:solidFill>
                  <a:schemeClr val="lt1"/>
                </a:solidFill>
                <a:latin typeface="Raleway"/>
                <a:ea typeface="Raleway"/>
                <a:cs typeface="Raleway"/>
                <a:sym typeface="Raleway"/>
              </a:rPr>
              <a:t>Plan de restauración ecológica</a:t>
            </a:r>
            <a:endParaRPr b="1" i="0" sz="1200" u="none" cap="none" strike="noStrike">
              <a:solidFill>
                <a:schemeClr val="lt1"/>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b="0" i="0" lang="en-US" sz="1200" u="none" cap="none" strike="noStrike">
                <a:solidFill>
                  <a:schemeClr val="lt1"/>
                </a:solidFill>
                <a:latin typeface="Raleway"/>
                <a:ea typeface="Raleway"/>
                <a:cs typeface="Raleway"/>
                <a:sym typeface="Raleway"/>
              </a:rPr>
              <a:t>Recuperación de áreas afectadas por minería</a:t>
            </a:r>
            <a:endParaRPr b="0" i="0" sz="1200" u="none" cap="none" strike="noStrike">
              <a:solidFill>
                <a:srgbClr val="FFFFFF"/>
              </a:solidFill>
              <a:latin typeface="Raleway"/>
              <a:ea typeface="Raleway"/>
              <a:cs typeface="Raleway"/>
              <a:sym typeface="Raleway"/>
            </a:endParaRPr>
          </a:p>
        </p:txBody>
      </p:sp>
      <p:sp>
        <p:nvSpPr>
          <p:cNvPr id="1905" name="Google Shape;1905;g39630c0eecf_8_1092"/>
          <p:cNvSpPr txBox="1"/>
          <p:nvPr/>
        </p:nvSpPr>
        <p:spPr>
          <a:xfrm>
            <a:off x="598647" y="3920788"/>
            <a:ext cx="2566500" cy="1089600"/>
          </a:xfrm>
          <a:prstGeom prst="rect">
            <a:avLst/>
          </a:prstGeom>
          <a:noFill/>
          <a:ln>
            <a:noFill/>
          </a:ln>
        </p:spPr>
        <p:txBody>
          <a:bodyPr anchorCtr="0" anchor="t" bIns="45700" lIns="91425" spcFirstLastPara="1" rIns="91425" wrap="square" tIns="45700">
            <a:spAutoFit/>
          </a:bodyPr>
          <a:lstStyle/>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chemeClr val="lt1"/>
                </a:solidFill>
                <a:latin typeface="Raleway"/>
                <a:ea typeface="Raleway"/>
                <a:cs typeface="Raleway"/>
                <a:sym typeface="Raleway"/>
              </a:rPr>
              <a:t>Restauración ecológica</a:t>
            </a:r>
            <a:endParaRPr i="0" sz="1200" u="none" cap="none" strike="noStrike">
              <a:solidFill>
                <a:srgbClr val="FFFFFF"/>
              </a:solidFill>
              <a:latin typeface="Raleway"/>
              <a:ea typeface="Raleway"/>
              <a:cs typeface="Raleway"/>
              <a:sym typeface="Raleway"/>
            </a:endParaRPr>
          </a:p>
          <a:p>
            <a:pPr indent="-228600" lvl="0" marL="241300" marR="0" rtl="0" algn="l">
              <a:lnSpc>
                <a:spcPct val="90000"/>
              </a:lnSpc>
              <a:spcBef>
                <a:spcPts val="0"/>
              </a:spcBef>
              <a:spcAft>
                <a:spcPts val="0"/>
              </a:spcAft>
              <a:buClr>
                <a:srgbClr val="FFFFFF"/>
              </a:buClr>
              <a:buSzPts val="1200"/>
              <a:buFont typeface="Raleway"/>
              <a:buChar char="○"/>
            </a:pPr>
            <a:r>
              <a:rPr i="0" lang="en-US" sz="1200" u="none" cap="none" strike="noStrike">
                <a:solidFill>
                  <a:srgbClr val="FFFFFF"/>
                </a:solidFill>
                <a:latin typeface="Raleway"/>
                <a:ea typeface="Raleway"/>
                <a:cs typeface="Raleway"/>
                <a:sym typeface="Raleway"/>
              </a:rPr>
              <a:t>Transferencia de Derechos de Construcción</a:t>
            </a:r>
            <a:endParaRPr i="0" sz="1500" u="none" cap="none" strike="noStrike">
              <a:solidFill>
                <a:srgbClr val="000000"/>
              </a:solidFill>
            </a:endParaRPr>
          </a:p>
          <a:p>
            <a:pPr indent="-228600" lvl="0" marL="241300" marR="0" rtl="0" algn="l">
              <a:lnSpc>
                <a:spcPct val="90000"/>
              </a:lnSpc>
              <a:spcBef>
                <a:spcPts val="0"/>
              </a:spcBef>
              <a:spcAft>
                <a:spcPts val="0"/>
              </a:spcAft>
              <a:buClr>
                <a:schemeClr val="lt1"/>
              </a:buClr>
              <a:buSzPts val="1200"/>
              <a:buFont typeface="Raleway"/>
              <a:buChar char="○"/>
            </a:pPr>
            <a:r>
              <a:rPr b="0" i="0" lang="en-US" sz="1200" u="none" cap="none" strike="noStrike">
                <a:solidFill>
                  <a:schemeClr val="lt1"/>
                </a:solidFill>
                <a:latin typeface="Raleway"/>
                <a:ea typeface="Raleway"/>
                <a:cs typeface="Raleway"/>
                <a:sym typeface="Raleway"/>
              </a:rPr>
              <a:t>Manejo efectivo de las áreas protegidas.</a:t>
            </a:r>
            <a:endParaRPr b="0" i="0" sz="1200" u="none" cap="none" strike="noStrike">
              <a:solidFill>
                <a:schemeClr val="lt1"/>
              </a:solidFill>
              <a:latin typeface="Raleway"/>
              <a:ea typeface="Raleway"/>
              <a:cs typeface="Raleway"/>
              <a:sym typeface="Raleway"/>
            </a:endParaRPr>
          </a:p>
          <a:p>
            <a:pPr indent="0" lvl="0" marL="609600" marR="0" rtl="0" algn="l">
              <a:lnSpc>
                <a:spcPct val="90000"/>
              </a:lnSpc>
              <a:spcBef>
                <a:spcPts val="0"/>
              </a:spcBef>
              <a:spcAft>
                <a:spcPts val="0"/>
              </a:spcAft>
              <a:buClr>
                <a:srgbClr val="000000"/>
              </a:buClr>
              <a:buSzPts val="1200"/>
              <a:buFont typeface="Arial"/>
              <a:buNone/>
            </a:pPr>
            <a:r>
              <a:t/>
            </a:r>
            <a:endParaRPr b="0" i="0" sz="1200" u="none" cap="none" strike="noStrike">
              <a:solidFill>
                <a:srgbClr val="FFFFFF"/>
              </a:solidFill>
              <a:latin typeface="Raleway"/>
              <a:ea typeface="Raleway"/>
              <a:cs typeface="Raleway"/>
              <a:sym typeface="Raleway"/>
            </a:endParaRPr>
          </a:p>
        </p:txBody>
      </p:sp>
      <p:sp>
        <p:nvSpPr>
          <p:cNvPr id="1906" name="Google Shape;1906;g39630c0eecf_8_1092"/>
          <p:cNvSpPr txBox="1"/>
          <p:nvPr/>
        </p:nvSpPr>
        <p:spPr>
          <a:xfrm>
            <a:off x="6266543" y="3858775"/>
            <a:ext cx="2389500" cy="923400"/>
          </a:xfrm>
          <a:prstGeom prst="rect">
            <a:avLst/>
          </a:prstGeom>
          <a:noFill/>
          <a:ln>
            <a:noFill/>
          </a:ln>
        </p:spPr>
        <p:txBody>
          <a:bodyPr anchorCtr="0" anchor="t" bIns="45700" lIns="91425" spcFirstLastPara="1" rIns="91425" wrap="square" tIns="45700">
            <a:spAutoFit/>
          </a:bodyPr>
          <a:lstStyle/>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Renaturalización y reverdecimiento</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Zonas Urbanas por un Mejor Aire</a:t>
            </a:r>
            <a:endParaRPr b="1" i="0" sz="1200" u="none" cap="none" strike="noStrike">
              <a:solidFill>
                <a:schemeClr val="lt1"/>
              </a:solidFill>
              <a:latin typeface="Raleway"/>
              <a:ea typeface="Raleway"/>
              <a:cs typeface="Raleway"/>
              <a:sym typeface="Raleway"/>
            </a:endParaRPr>
          </a:p>
          <a:p>
            <a:pPr indent="-256200" lvl="0" marL="360000"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Foncarga.</a:t>
            </a:r>
            <a:endParaRPr b="1" i="0" sz="1200" u="none" cap="none" strike="noStrike">
              <a:solidFill>
                <a:schemeClr val="lt1"/>
              </a:solidFill>
              <a:latin typeface="Raleway"/>
              <a:ea typeface="Raleway"/>
              <a:cs typeface="Raleway"/>
              <a:sym typeface="Raleway"/>
            </a:endParaRPr>
          </a:p>
        </p:txBody>
      </p:sp>
      <p:sp>
        <p:nvSpPr>
          <p:cNvPr id="1907" name="Google Shape;1907;g39630c0eecf_8_1092"/>
          <p:cNvSpPr txBox="1"/>
          <p:nvPr/>
        </p:nvSpPr>
        <p:spPr>
          <a:xfrm>
            <a:off x="8920134" y="3764625"/>
            <a:ext cx="2566500" cy="1256100"/>
          </a:xfrm>
          <a:prstGeom prst="rect">
            <a:avLst/>
          </a:prstGeom>
          <a:noFill/>
          <a:ln>
            <a:noFill/>
          </a:ln>
        </p:spPr>
        <p:txBody>
          <a:bodyPr anchorCtr="0" anchor="t" bIns="45700" lIns="91425" spcFirstLastPara="1" rIns="91425" wrap="square" tIns="45700">
            <a:spAutoFit/>
          </a:bodyPr>
          <a:lstStyle/>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Restauración de las cuencas estratégicas que surten los 3 sistemas de abastecimiento de agua a Bogotá </a:t>
            </a:r>
            <a:endParaRPr b="1" i="0" sz="1200" u="none" cap="none" strike="noStrike">
              <a:solidFill>
                <a:schemeClr val="lt1"/>
              </a:solidFill>
              <a:latin typeface="Raleway"/>
              <a:ea typeface="Raleway"/>
              <a:cs typeface="Raleway"/>
              <a:sym typeface="Raleway"/>
            </a:endParaRPr>
          </a:p>
          <a:p>
            <a:pPr indent="-179999" lvl="0" marL="179999" marR="0" rtl="0" algn="l">
              <a:lnSpc>
                <a:spcPct val="90000"/>
              </a:lnSpc>
              <a:spcBef>
                <a:spcPts val="0"/>
              </a:spcBef>
              <a:spcAft>
                <a:spcPts val="0"/>
              </a:spcAft>
              <a:buClr>
                <a:schemeClr val="lt1"/>
              </a:buClr>
              <a:buSzPts val="1200"/>
              <a:buFont typeface="Raleway"/>
              <a:buChar char="○"/>
            </a:pPr>
            <a:r>
              <a:rPr b="1" i="0" lang="en-US" sz="1200" u="none" cap="none" strike="noStrike">
                <a:solidFill>
                  <a:schemeClr val="lt1"/>
                </a:solidFill>
                <a:latin typeface="Raleway"/>
                <a:ea typeface="Raleway"/>
                <a:cs typeface="Raleway"/>
                <a:sym typeface="Raleway"/>
              </a:rPr>
              <a:t>Proyectos de ecourbanismo con criterios para el uso eficiente del agua.</a:t>
            </a:r>
            <a:endParaRPr b="1" i="0" sz="1200" u="none" cap="none" strike="noStrike">
              <a:solidFill>
                <a:srgbClr val="FFFFFF"/>
              </a:solidFill>
              <a:latin typeface="Raleway"/>
              <a:ea typeface="Raleway"/>
              <a:cs typeface="Raleway"/>
              <a:sym typeface="Raleway"/>
            </a:endParaRPr>
          </a:p>
        </p:txBody>
      </p:sp>
      <p:sp>
        <p:nvSpPr>
          <p:cNvPr id="1908" name="Google Shape;1908;g39630c0eecf_8_1092"/>
          <p:cNvSpPr/>
          <p:nvPr/>
        </p:nvSpPr>
        <p:spPr>
          <a:xfrm>
            <a:off x="386316" y="2579400"/>
            <a:ext cx="11193900" cy="340500"/>
          </a:xfrm>
          <a:prstGeom prst="roundRect">
            <a:avLst>
              <a:gd fmla="val 16667" name="adj"/>
            </a:avLst>
          </a:prstGeom>
          <a:solidFill>
            <a:schemeClr val="lt1"/>
          </a:solidFill>
          <a:ln cap="flat" cmpd="sng" w="127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909" name="Google Shape;1909;g39630c0eecf_8_1092"/>
          <p:cNvSpPr txBox="1"/>
          <p:nvPr/>
        </p:nvSpPr>
        <p:spPr>
          <a:xfrm>
            <a:off x="2069351" y="2575244"/>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Suelo</a:t>
            </a:r>
            <a:endParaRPr b="0" i="0" sz="1500" u="none" cap="none" strike="noStrike">
              <a:solidFill>
                <a:schemeClr val="dk1"/>
              </a:solidFill>
              <a:latin typeface="Arial"/>
              <a:ea typeface="Arial"/>
              <a:cs typeface="Arial"/>
              <a:sym typeface="Arial"/>
            </a:endParaRPr>
          </a:p>
        </p:txBody>
      </p:sp>
      <p:sp>
        <p:nvSpPr>
          <p:cNvPr id="1910" name="Google Shape;1910;g39630c0eecf_8_1092"/>
          <p:cNvSpPr txBox="1"/>
          <p:nvPr/>
        </p:nvSpPr>
        <p:spPr>
          <a:xfrm>
            <a:off x="5107914" y="2605763"/>
            <a:ext cx="1932300" cy="319500"/>
          </a:xfrm>
          <a:prstGeom prst="rect">
            <a:avLst/>
          </a:prstGeom>
          <a:noFill/>
          <a:ln>
            <a:noFill/>
          </a:ln>
        </p:spPr>
        <p:txBody>
          <a:bodyPr anchorCtr="0" anchor="t" bIns="45700" lIns="91425" spcFirstLastPara="1" rIns="91425" wrap="square" tIns="45700">
            <a:normAutofit/>
          </a:bodyPr>
          <a:lstStyle/>
          <a:p>
            <a:pPr indent="0" lvl="0" marL="0" marR="0" rtl="0" algn="ctr">
              <a:lnSpc>
                <a:spcPct val="70000"/>
              </a:lnSpc>
              <a:spcBef>
                <a:spcPts val="0"/>
              </a:spcBef>
              <a:spcAft>
                <a:spcPts val="0"/>
              </a:spcAft>
              <a:buClr>
                <a:srgbClr val="FFFFFF"/>
              </a:buClr>
              <a:buSzPts val="2000"/>
              <a:buFont typeface="Arial"/>
              <a:buNone/>
            </a:pPr>
            <a:r>
              <a:rPr b="1" i="0" lang="en-US" sz="1900" u="none" cap="none" strike="noStrike">
                <a:solidFill>
                  <a:schemeClr val="dk1"/>
                </a:solidFill>
                <a:latin typeface="Raleway Black"/>
                <a:ea typeface="Raleway Black"/>
                <a:cs typeface="Raleway Black"/>
                <a:sym typeface="Raleway Black"/>
              </a:rPr>
              <a:t>Aire</a:t>
            </a:r>
            <a:endParaRPr b="0" i="0" sz="900" u="none" cap="none" strike="noStrike">
              <a:solidFill>
                <a:schemeClr val="dk1"/>
              </a:solidFill>
              <a:latin typeface="Arial"/>
              <a:ea typeface="Arial"/>
              <a:cs typeface="Arial"/>
              <a:sym typeface="Arial"/>
            </a:endParaRPr>
          </a:p>
        </p:txBody>
      </p:sp>
      <p:sp>
        <p:nvSpPr>
          <p:cNvPr id="1911" name="Google Shape;1911;g39630c0eecf_8_1092"/>
          <p:cNvSpPr txBox="1"/>
          <p:nvPr/>
        </p:nvSpPr>
        <p:spPr>
          <a:xfrm>
            <a:off x="7903615" y="2588519"/>
            <a:ext cx="1932300" cy="336900"/>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ctr">
              <a:lnSpc>
                <a:spcPct val="90000"/>
              </a:lnSpc>
              <a:spcBef>
                <a:spcPts val="0"/>
              </a:spcBef>
              <a:spcAft>
                <a:spcPts val="0"/>
              </a:spcAft>
              <a:buClr>
                <a:srgbClr val="FFFFFF"/>
              </a:buClr>
              <a:buSzPct val="100000"/>
              <a:buFont typeface="Arial"/>
              <a:buNone/>
            </a:pPr>
            <a:r>
              <a:rPr b="1" i="0" lang="en-US" sz="2400" u="none" cap="none" strike="noStrike">
                <a:solidFill>
                  <a:schemeClr val="dk1"/>
                </a:solidFill>
                <a:latin typeface="Raleway Black"/>
                <a:ea typeface="Raleway Black"/>
                <a:cs typeface="Raleway Black"/>
                <a:sym typeface="Raleway Black"/>
              </a:rPr>
              <a:t>Agua</a:t>
            </a:r>
            <a:endParaRPr b="0" i="0" sz="1500" u="none" cap="none" strike="noStrike">
              <a:solidFill>
                <a:schemeClr val="dk1"/>
              </a:solidFill>
              <a:latin typeface="Arial"/>
              <a:ea typeface="Arial"/>
              <a:cs typeface="Arial"/>
              <a:sym typeface="Arial"/>
            </a:endParaRPr>
          </a:p>
        </p:txBody>
      </p:sp>
      <p:grpSp>
        <p:nvGrpSpPr>
          <p:cNvPr id="1912" name="Google Shape;1912;g39630c0eecf_8_1092"/>
          <p:cNvGrpSpPr/>
          <p:nvPr/>
        </p:nvGrpSpPr>
        <p:grpSpPr>
          <a:xfrm>
            <a:off x="7786287" y="2431436"/>
            <a:ext cx="636431" cy="650978"/>
            <a:chOff x="10747192" y="578957"/>
            <a:chExt cx="682500" cy="698100"/>
          </a:xfrm>
        </p:grpSpPr>
        <p:sp>
          <p:nvSpPr>
            <p:cNvPr id="1913" name="Google Shape;1913;g39630c0eecf_8_1092"/>
            <p:cNvSpPr/>
            <p:nvPr/>
          </p:nvSpPr>
          <p:spPr>
            <a:xfrm>
              <a:off x="10747192" y="578957"/>
              <a:ext cx="682500" cy="698100"/>
            </a:xfrm>
            <a:prstGeom prst="ellipse">
              <a:avLst/>
            </a:prstGeom>
            <a:solidFill>
              <a:srgbClr val="4696E6"/>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1914" name="Google Shape;1914;g39630c0eecf_8_1092"/>
            <p:cNvPicPr preferRelativeResize="0"/>
            <p:nvPr/>
          </p:nvPicPr>
          <p:blipFill rotWithShape="1">
            <a:blip r:embed="rId4">
              <a:alphaModFix/>
            </a:blip>
            <a:srcRect b="0" l="0" r="0" t="0"/>
            <a:stretch/>
          </p:blipFill>
          <p:spPr>
            <a:xfrm>
              <a:off x="10781042" y="609806"/>
              <a:ext cx="614700" cy="614700"/>
            </a:xfrm>
            <a:prstGeom prst="rect">
              <a:avLst/>
            </a:prstGeom>
            <a:noFill/>
            <a:ln>
              <a:noFill/>
            </a:ln>
          </p:spPr>
        </p:pic>
      </p:grpSp>
      <p:grpSp>
        <p:nvGrpSpPr>
          <p:cNvPr id="1915" name="Google Shape;1915;g39630c0eecf_8_1092"/>
          <p:cNvGrpSpPr/>
          <p:nvPr/>
        </p:nvGrpSpPr>
        <p:grpSpPr>
          <a:xfrm>
            <a:off x="1829629" y="2443474"/>
            <a:ext cx="613772" cy="627801"/>
            <a:chOff x="4096109" y="2260088"/>
            <a:chExt cx="682500" cy="698100"/>
          </a:xfrm>
        </p:grpSpPr>
        <p:sp>
          <p:nvSpPr>
            <p:cNvPr id="1916" name="Google Shape;1916;g39630c0eecf_8_1092"/>
            <p:cNvSpPr/>
            <p:nvPr/>
          </p:nvSpPr>
          <p:spPr>
            <a:xfrm>
              <a:off x="4096109" y="2260088"/>
              <a:ext cx="682500" cy="698100"/>
            </a:xfrm>
            <a:prstGeom prst="ellipse">
              <a:avLst/>
            </a:prstGeom>
            <a:solidFill>
              <a:srgbClr val="C4721F"/>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1917" name="Google Shape;1917;g39630c0eecf_8_1092"/>
            <p:cNvPicPr preferRelativeResize="0"/>
            <p:nvPr/>
          </p:nvPicPr>
          <p:blipFill rotWithShape="1">
            <a:blip r:embed="rId5">
              <a:alphaModFix/>
            </a:blip>
            <a:srcRect b="0" l="0" r="0" t="0"/>
            <a:stretch/>
          </p:blipFill>
          <p:spPr>
            <a:xfrm>
              <a:off x="4189059" y="2369266"/>
              <a:ext cx="496500" cy="496500"/>
            </a:xfrm>
            <a:prstGeom prst="rect">
              <a:avLst/>
            </a:prstGeom>
            <a:noFill/>
            <a:ln>
              <a:noFill/>
            </a:ln>
          </p:spPr>
        </p:pic>
      </p:grpSp>
      <p:grpSp>
        <p:nvGrpSpPr>
          <p:cNvPr id="1918" name="Google Shape;1918;g39630c0eecf_8_1092"/>
          <p:cNvGrpSpPr/>
          <p:nvPr/>
        </p:nvGrpSpPr>
        <p:grpSpPr>
          <a:xfrm>
            <a:off x="5015497" y="2446445"/>
            <a:ext cx="613751" cy="632937"/>
            <a:chOff x="299572" y="5462223"/>
            <a:chExt cx="1081500" cy="1115700"/>
          </a:xfrm>
        </p:grpSpPr>
        <p:sp>
          <p:nvSpPr>
            <p:cNvPr id="1919" name="Google Shape;1919;g39630c0eecf_8_1092"/>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1920" name="Google Shape;1920;g39630c0eecf_8_1092"/>
            <p:cNvPicPr preferRelativeResize="0"/>
            <p:nvPr/>
          </p:nvPicPr>
          <p:blipFill rotWithShape="1">
            <a:blip r:embed="rId6">
              <a:alphaModFix/>
            </a:blip>
            <a:srcRect b="0" l="0" r="0" t="0"/>
            <a:stretch/>
          </p:blipFill>
          <p:spPr>
            <a:xfrm>
              <a:off x="424689" y="5604423"/>
              <a:ext cx="831284" cy="831300"/>
            </a:xfrm>
            <a:prstGeom prst="rect">
              <a:avLst/>
            </a:prstGeom>
            <a:noFill/>
            <a:ln>
              <a:noFill/>
            </a:ln>
          </p:spPr>
        </p:pic>
      </p:grpSp>
      <p:sp>
        <p:nvSpPr>
          <p:cNvPr id="1921" name="Google Shape;1921;g39630c0eecf_8_1092"/>
          <p:cNvSpPr txBox="1"/>
          <p:nvPr/>
        </p:nvSpPr>
        <p:spPr>
          <a:xfrm>
            <a:off x="1166211" y="5097704"/>
            <a:ext cx="9314400" cy="4941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FFFFFF"/>
              </a:buClr>
              <a:buSzPts val="2000"/>
              <a:buFont typeface="Arial"/>
              <a:buNone/>
            </a:pPr>
            <a:r>
              <a:rPr b="1" i="0" lang="en-US" sz="1700" u="none" cap="none" strike="noStrike">
                <a:solidFill>
                  <a:srgbClr val="275316"/>
                </a:solidFill>
                <a:latin typeface="Raleway"/>
                <a:ea typeface="Raleway"/>
                <a:cs typeface="Raleway"/>
                <a:sym typeface="Raleway"/>
              </a:rPr>
              <a:t>Evaluación, control y seguimiento al deterioro de la calidad ambiental</a:t>
            </a:r>
            <a:endParaRPr b="1" i="0" sz="1700" u="none" cap="none" strike="noStrike">
              <a:solidFill>
                <a:srgbClr val="275316"/>
              </a:solidFill>
              <a:latin typeface="Raleway"/>
              <a:ea typeface="Raleway"/>
              <a:cs typeface="Raleway"/>
              <a:sym typeface="Raleway"/>
            </a:endParaRPr>
          </a:p>
          <a:p>
            <a:pPr indent="-292100" lvl="0" marL="457200" rtl="0" algn="ctr">
              <a:lnSpc>
                <a:spcPct val="90000"/>
              </a:lnSpc>
              <a:spcBef>
                <a:spcPts val="0"/>
              </a:spcBef>
              <a:spcAft>
                <a:spcPts val="0"/>
              </a:spcAft>
              <a:buClr>
                <a:schemeClr val="lt1"/>
              </a:buClr>
              <a:buSzPts val="1200"/>
              <a:buFont typeface="Raleway"/>
              <a:buChar char="-"/>
            </a:pPr>
            <a:r>
              <a:rPr b="1" lang="en-US" sz="1200">
                <a:solidFill>
                  <a:schemeClr val="dk1"/>
                </a:solidFill>
                <a:latin typeface="Raleway"/>
                <a:ea typeface="Raleway"/>
                <a:cs typeface="Raleway"/>
                <a:sym typeface="Raleway"/>
              </a:rPr>
              <a:t>Evaluación y seguimiento de trámites/Gestión efectiva de la función sancionatoria y preventiva </a:t>
            </a:r>
            <a:endParaRPr b="1" sz="1700">
              <a:solidFill>
                <a:srgbClr val="275316"/>
              </a:solidFill>
              <a:latin typeface="Raleway"/>
              <a:ea typeface="Raleway"/>
              <a:cs typeface="Raleway"/>
              <a:sym typeface="Raleway"/>
            </a:endParaRPr>
          </a:p>
        </p:txBody>
      </p:sp>
      <p:sp>
        <p:nvSpPr>
          <p:cNvPr id="1922" name="Google Shape;1922;g39630c0eecf_8_1092"/>
          <p:cNvSpPr/>
          <p:nvPr/>
        </p:nvSpPr>
        <p:spPr>
          <a:xfrm rot="-5400000">
            <a:off x="21353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923" name="Google Shape;1923;g39630c0eecf_8_1092"/>
          <p:cNvSpPr/>
          <p:nvPr/>
        </p:nvSpPr>
        <p:spPr>
          <a:xfrm rot="-5400000">
            <a:off x="5911441" y="5582054"/>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924" name="Google Shape;1924;g39630c0eecf_8_1092"/>
          <p:cNvSpPr/>
          <p:nvPr/>
        </p:nvSpPr>
        <p:spPr>
          <a:xfrm rot="-5400000">
            <a:off x="9725041" y="5594521"/>
            <a:ext cx="225600" cy="306300"/>
          </a:xfrm>
          <a:prstGeom prst="leftArrow">
            <a:avLst>
              <a:gd fmla="val 50000" name="adj1"/>
              <a:gd fmla="val 52052" name="adj2"/>
            </a:avLst>
          </a:prstGeom>
          <a:solidFill>
            <a:srgbClr val="5B9F3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Arial"/>
              <a:ea typeface="Arial"/>
              <a:cs typeface="Arial"/>
              <a:sym typeface="Arial"/>
            </a:endParaRPr>
          </a:p>
        </p:txBody>
      </p:sp>
      <p:sp>
        <p:nvSpPr>
          <p:cNvPr id="1925" name="Google Shape;1925;g39630c0eecf_8_1092"/>
          <p:cNvSpPr txBox="1"/>
          <p:nvPr/>
        </p:nvSpPr>
        <p:spPr>
          <a:xfrm>
            <a:off x="2828041" y="-17060"/>
            <a:ext cx="7031100" cy="1173000"/>
          </a:xfrm>
          <a:prstGeom prst="rect">
            <a:avLst/>
          </a:prstGeom>
          <a:noFill/>
          <a:ln>
            <a:noFill/>
          </a:ln>
        </p:spPr>
        <p:txBody>
          <a:bodyPr anchorCtr="0" anchor="b" bIns="45700" lIns="91425" spcFirstLastPara="1" rIns="91425" wrap="square" tIns="45700">
            <a:spAutoFit/>
          </a:bodyPr>
          <a:lstStyle/>
          <a:p>
            <a:pPr indent="0" lvl="0" marL="0" marR="0" rtl="0" algn="ctr">
              <a:lnSpc>
                <a:spcPct val="90000"/>
              </a:lnSpc>
              <a:spcBef>
                <a:spcPts val="0"/>
              </a:spcBef>
              <a:spcAft>
                <a:spcPts val="0"/>
              </a:spcAft>
              <a:buClr>
                <a:srgbClr val="000000"/>
              </a:buClr>
              <a:buSzPts val="2700"/>
              <a:buFont typeface="Arial"/>
              <a:buNone/>
            </a:pPr>
            <a:r>
              <a:rPr b="1" i="0" lang="en-US" sz="2600" u="none" cap="none" strike="noStrike">
                <a:solidFill>
                  <a:srgbClr val="698A52"/>
                </a:solidFill>
                <a:latin typeface="Raleway Black"/>
                <a:ea typeface="Raleway Black"/>
                <a:cs typeface="Raleway Black"/>
                <a:sym typeface="Raleway Black"/>
              </a:rPr>
              <a:t>Una Bogotá mejor preparada para enfrentar el cambio climático para el bienestar de su gente</a:t>
            </a:r>
            <a:endParaRPr b="1" i="0" sz="2600" u="none" cap="none" strike="noStrike">
              <a:solidFill>
                <a:srgbClr val="698A52"/>
              </a:solidFill>
              <a:latin typeface="Raleway Black"/>
              <a:ea typeface="Raleway Black"/>
              <a:cs typeface="Raleway Black"/>
              <a:sym typeface="Raleway Black"/>
            </a:endParaRPr>
          </a:p>
        </p:txBody>
      </p:sp>
      <p:sp>
        <p:nvSpPr>
          <p:cNvPr id="1926" name="Google Shape;1926;g39630c0eecf_8_1092"/>
          <p:cNvSpPr/>
          <p:nvPr/>
        </p:nvSpPr>
        <p:spPr>
          <a:xfrm>
            <a:off x="2448087" y="2115368"/>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Menos contaminación</a:t>
            </a:r>
            <a:endParaRPr b="0" i="0" sz="1500" u="none" cap="none" strike="noStrike">
              <a:solidFill>
                <a:srgbClr val="000000"/>
              </a:solidFill>
              <a:latin typeface="Arial"/>
              <a:ea typeface="Arial"/>
              <a:cs typeface="Arial"/>
              <a:sym typeface="Arial"/>
            </a:endParaRPr>
          </a:p>
        </p:txBody>
      </p:sp>
      <p:sp>
        <p:nvSpPr>
          <p:cNvPr id="1927" name="Google Shape;1927;g39630c0eecf_8_1092"/>
          <p:cNvSpPr/>
          <p:nvPr/>
        </p:nvSpPr>
        <p:spPr>
          <a:xfrm>
            <a:off x="2448087" y="1729053"/>
            <a:ext cx="7344900" cy="319500"/>
          </a:xfrm>
          <a:prstGeom prst="roundRect">
            <a:avLst>
              <a:gd fmla="val 16667" name="adj"/>
            </a:avLst>
          </a:prstGeom>
          <a:solidFill>
            <a:srgbClr val="7CD6B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275316"/>
              </a:buClr>
              <a:buSzPts val="2000"/>
              <a:buFont typeface="Arial"/>
              <a:buNone/>
            </a:pPr>
            <a:r>
              <a:rPr b="0" i="0" lang="en-US" sz="2000" u="none" cap="none" strike="noStrike">
                <a:solidFill>
                  <a:srgbClr val="275316"/>
                </a:solidFill>
                <a:latin typeface="Raleway"/>
                <a:ea typeface="Raleway"/>
                <a:cs typeface="Raleway"/>
                <a:sym typeface="Raleway"/>
              </a:rPr>
              <a:t>Más biodiversidad</a:t>
            </a:r>
            <a:endParaRPr b="0" i="0" sz="1500" u="none" cap="none" strike="noStrike">
              <a:solidFill>
                <a:srgbClr val="000000"/>
              </a:solidFill>
              <a:latin typeface="Arial"/>
              <a:ea typeface="Arial"/>
              <a:cs typeface="Arial"/>
              <a:sym typeface="Arial"/>
            </a:endParaRPr>
          </a:p>
        </p:txBody>
      </p:sp>
      <p:sp>
        <p:nvSpPr>
          <p:cNvPr id="1928" name="Google Shape;1928;g39630c0eecf_8_1092"/>
          <p:cNvSpPr/>
          <p:nvPr/>
        </p:nvSpPr>
        <p:spPr>
          <a:xfrm>
            <a:off x="4594959" y="1728931"/>
            <a:ext cx="275700" cy="275700"/>
          </a:xfrm>
          <a:prstGeom prst="mathPl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929" name="Google Shape;1929;g39630c0eecf_8_1092"/>
          <p:cNvSpPr/>
          <p:nvPr/>
        </p:nvSpPr>
        <p:spPr>
          <a:xfrm>
            <a:off x="4374056" y="2154683"/>
            <a:ext cx="273300" cy="273300"/>
          </a:xfrm>
          <a:prstGeom prst="mathMinus">
            <a:avLst>
              <a:gd fmla="val 23520" name="adj1"/>
            </a:avLst>
          </a:prstGeom>
          <a:solidFill>
            <a:srgbClr val="27531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FFFFFF"/>
              </a:solidFill>
              <a:latin typeface="Arial"/>
              <a:ea typeface="Arial"/>
              <a:cs typeface="Arial"/>
              <a:sym typeface="Arial"/>
            </a:endParaRPr>
          </a:p>
        </p:txBody>
      </p:sp>
      <p:sp>
        <p:nvSpPr>
          <p:cNvPr id="1930" name="Google Shape;1930;g39630c0eecf_8_1092"/>
          <p:cNvSpPr/>
          <p:nvPr/>
        </p:nvSpPr>
        <p:spPr>
          <a:xfrm>
            <a:off x="2455423" y="1220983"/>
            <a:ext cx="7344900" cy="434100"/>
          </a:xfrm>
          <a:prstGeom prst="roundRect">
            <a:avLst>
              <a:gd fmla="val 18791" name="adj"/>
            </a:avLst>
          </a:prstGeom>
          <a:solidFill>
            <a:srgbClr val="548135"/>
          </a:solidFill>
          <a:ln>
            <a:noFill/>
          </a:ln>
        </p:spPr>
        <p:txBody>
          <a:bodyPr anchorCtr="0" anchor="ctr" bIns="45700" lIns="91425" spcFirstLastPara="1" rIns="91425" wrap="square" tIns="45700">
            <a:noAutofit/>
          </a:bodyPr>
          <a:lstStyle/>
          <a:p>
            <a:pPr indent="0" lvl="0" marL="457200" marR="0" rtl="0" algn="ctr">
              <a:lnSpc>
                <a:spcPct val="100000"/>
              </a:lnSpc>
              <a:spcBef>
                <a:spcPts val="0"/>
              </a:spcBef>
              <a:spcAft>
                <a:spcPts val="0"/>
              </a:spcAft>
              <a:buClr>
                <a:srgbClr val="000000"/>
              </a:buClr>
              <a:buSzPts val="1500"/>
              <a:buFont typeface="Arial"/>
              <a:buNone/>
            </a:pPr>
            <a:r>
              <a:rPr b="1" i="0" lang="en-US" sz="1500" u="none" cap="none" strike="noStrike">
                <a:solidFill>
                  <a:srgbClr val="FFFFFF"/>
                </a:solidFill>
                <a:latin typeface="Raleway"/>
                <a:ea typeface="Raleway"/>
                <a:cs typeface="Raleway"/>
                <a:sym typeface="Raleway"/>
              </a:rPr>
              <a:t>Reducir la vulnerabilidad de Bogotá a los impactos del cambio climático</a:t>
            </a:r>
            <a:endParaRPr b="0" i="0" sz="1500" u="none" cap="none" strike="noStrike">
              <a:solidFill>
                <a:srgbClr val="FFFFFF"/>
              </a:solidFill>
              <a:latin typeface="Raleway"/>
              <a:ea typeface="Raleway"/>
              <a:cs typeface="Raleway"/>
              <a:sym typeface="Raleway"/>
            </a:endParaRPr>
          </a:p>
        </p:txBody>
      </p:sp>
      <p:sp>
        <p:nvSpPr>
          <p:cNvPr id="1931" name="Google Shape;1931;g39630c0eecf_8_1092"/>
          <p:cNvSpPr/>
          <p:nvPr/>
        </p:nvSpPr>
        <p:spPr>
          <a:xfrm>
            <a:off x="2214250" y="112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1</a:t>
            </a:r>
            <a:endParaRPr b="1" sz="2200">
              <a:latin typeface="Raleway"/>
              <a:ea typeface="Raleway"/>
              <a:cs typeface="Raleway"/>
              <a:sym typeface="Raleway"/>
            </a:endParaRPr>
          </a:p>
        </p:txBody>
      </p:sp>
      <p:sp>
        <p:nvSpPr>
          <p:cNvPr id="1932" name="Google Shape;1932;g39630c0eecf_8_1092"/>
          <p:cNvSpPr/>
          <p:nvPr/>
        </p:nvSpPr>
        <p:spPr>
          <a:xfrm>
            <a:off x="161050" y="5674075"/>
            <a:ext cx="613800" cy="6279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2</a:t>
            </a:r>
            <a:endParaRPr b="1" sz="2200">
              <a:latin typeface="Raleway"/>
              <a:ea typeface="Raleway"/>
              <a:cs typeface="Raleway"/>
              <a:sym typeface="Raleway"/>
            </a:endParaRPr>
          </a:p>
        </p:txBody>
      </p:sp>
      <p:sp>
        <p:nvSpPr>
          <p:cNvPr id="1933" name="Google Shape;1933;g39630c0eecf_8_1092"/>
          <p:cNvSpPr/>
          <p:nvPr/>
        </p:nvSpPr>
        <p:spPr>
          <a:xfrm>
            <a:off x="4061550" y="5691350"/>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3</a:t>
            </a:r>
            <a:endParaRPr b="1" sz="2200">
              <a:latin typeface="Raleway"/>
              <a:ea typeface="Raleway"/>
              <a:cs typeface="Raleway"/>
              <a:sym typeface="Raleway"/>
            </a:endParaRPr>
          </a:p>
        </p:txBody>
      </p:sp>
      <p:sp>
        <p:nvSpPr>
          <p:cNvPr id="1934" name="Google Shape;1934;g39630c0eecf_8_1092"/>
          <p:cNvSpPr/>
          <p:nvPr/>
        </p:nvSpPr>
        <p:spPr>
          <a:xfrm>
            <a:off x="7809650" y="5674074"/>
            <a:ext cx="613800" cy="586200"/>
          </a:xfrm>
          <a:prstGeom prst="ellipse">
            <a:avLst/>
          </a:prstGeom>
          <a:solidFill>
            <a:srgbClr val="FEFDF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200">
                <a:latin typeface="Raleway"/>
                <a:ea typeface="Raleway"/>
                <a:cs typeface="Raleway"/>
                <a:sym typeface="Raleway"/>
              </a:rPr>
              <a:t>4</a:t>
            </a:r>
            <a:endParaRPr b="1" sz="2200">
              <a:latin typeface="Raleway"/>
              <a:ea typeface="Raleway"/>
              <a:cs typeface="Raleway"/>
              <a:sym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pic>
        <p:nvPicPr>
          <p:cNvPr id="186" name="Google Shape;186;g3cd61e6f00f_1_44" title="fondo.png"/>
          <p:cNvPicPr preferRelativeResize="0"/>
          <p:nvPr/>
        </p:nvPicPr>
        <p:blipFill rotWithShape="1">
          <a:blip r:embed="rId3">
            <a:alphaModFix amt="23000"/>
          </a:blip>
          <a:srcRect b="-8433" l="12990" r="-12990" t="31069"/>
          <a:stretch/>
        </p:blipFill>
        <p:spPr>
          <a:xfrm>
            <a:off x="0" y="71850"/>
            <a:ext cx="12192000" cy="6286463"/>
          </a:xfrm>
          <a:prstGeom prst="rect">
            <a:avLst/>
          </a:prstGeom>
          <a:noFill/>
          <a:ln>
            <a:noFill/>
          </a:ln>
        </p:spPr>
      </p:pic>
      <p:pic>
        <p:nvPicPr>
          <p:cNvPr id="187" name="Google Shape;187;g3cd61e6f00f_1_44"/>
          <p:cNvPicPr preferRelativeResize="0"/>
          <p:nvPr/>
        </p:nvPicPr>
        <p:blipFill rotWithShape="1">
          <a:blip r:embed="rId4">
            <a:alphaModFix amt="60000"/>
          </a:blip>
          <a:srcRect b="6603" l="6606" r="-19333" t="-2849"/>
          <a:stretch/>
        </p:blipFill>
        <p:spPr>
          <a:xfrm>
            <a:off x="0" y="257475"/>
            <a:ext cx="12192002" cy="6600526"/>
          </a:xfrm>
          <a:prstGeom prst="rect">
            <a:avLst/>
          </a:prstGeom>
          <a:noFill/>
          <a:ln>
            <a:noFill/>
          </a:ln>
        </p:spPr>
      </p:pic>
      <p:graphicFrame>
        <p:nvGraphicFramePr>
          <p:cNvPr id="188" name="Google Shape;188;g3cd61e6f00f_1_44"/>
          <p:cNvGraphicFramePr/>
          <p:nvPr/>
        </p:nvGraphicFramePr>
        <p:xfrm>
          <a:off x="951125" y="1903075"/>
          <a:ext cx="3000000" cy="3000000"/>
        </p:xfrm>
        <a:graphic>
          <a:graphicData uri="http://schemas.openxmlformats.org/drawingml/2006/table">
            <a:tbl>
              <a:tblPr>
                <a:noFill/>
                <a:tableStyleId>{EF25EE8A-3B1B-40E6-B6AB-FA0BABC421A8}</a:tableStyleId>
              </a:tblPr>
              <a:tblGrid>
                <a:gridCol w="1728600"/>
                <a:gridCol w="1728600"/>
                <a:gridCol w="1728600"/>
                <a:gridCol w="1503875"/>
                <a:gridCol w="1728600"/>
                <a:gridCol w="1590300"/>
              </a:tblGrid>
              <a:tr h="911825">
                <a:tc>
                  <a:txBody>
                    <a:bodyPr/>
                    <a:lstStyle/>
                    <a:p>
                      <a:pPr indent="0" lvl="0" marL="0" rtl="0" algn="ctr">
                        <a:lnSpc>
                          <a:spcPct val="115000"/>
                        </a:lnSpc>
                        <a:spcBef>
                          <a:spcPts val="0"/>
                        </a:spcBef>
                        <a:spcAft>
                          <a:spcPts val="0"/>
                        </a:spcAft>
                        <a:buNone/>
                      </a:pPr>
                      <a:r>
                        <a:rPr b="1" lang="en-US" sz="1300">
                          <a:solidFill>
                            <a:schemeClr val="lt1"/>
                          </a:solidFill>
                          <a:latin typeface="Raleway"/>
                          <a:ea typeface="Raleway"/>
                          <a:cs typeface="Raleway"/>
                          <a:sym typeface="Raleway"/>
                        </a:rPr>
                        <a:t>Subsecretaria</a:t>
                      </a:r>
                      <a:endParaRPr b="1" sz="1300">
                        <a:solidFill>
                          <a:schemeClr val="lt1"/>
                        </a:solidFill>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274E13"/>
                    </a:solidFill>
                  </a:tcPr>
                </a:tc>
                <a:tc>
                  <a:txBody>
                    <a:bodyPr/>
                    <a:lstStyle/>
                    <a:p>
                      <a:pPr indent="0" lvl="0" marL="0" rtl="0" algn="ctr">
                        <a:lnSpc>
                          <a:spcPct val="115000"/>
                        </a:lnSpc>
                        <a:spcBef>
                          <a:spcPts val="0"/>
                        </a:spcBef>
                        <a:spcAft>
                          <a:spcPts val="0"/>
                        </a:spcAft>
                        <a:buNone/>
                      </a:pPr>
                      <a:r>
                        <a:rPr b="1" lang="en-US" sz="1300">
                          <a:solidFill>
                            <a:schemeClr val="lt1"/>
                          </a:solidFill>
                          <a:latin typeface="Raleway"/>
                          <a:ea typeface="Raleway"/>
                          <a:cs typeface="Raleway"/>
                          <a:sym typeface="Raleway"/>
                        </a:rPr>
                        <a:t>Metas Estrategicas</a:t>
                      </a:r>
                      <a:endParaRPr b="1" sz="1300">
                        <a:solidFill>
                          <a:schemeClr val="lt1"/>
                        </a:solidFill>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274E13"/>
                    </a:solidFill>
                  </a:tcPr>
                </a:tc>
                <a:tc>
                  <a:txBody>
                    <a:bodyPr/>
                    <a:lstStyle/>
                    <a:p>
                      <a:pPr indent="0" lvl="0" marL="0" rtl="0" algn="ctr">
                        <a:lnSpc>
                          <a:spcPct val="115000"/>
                        </a:lnSpc>
                        <a:spcBef>
                          <a:spcPts val="0"/>
                        </a:spcBef>
                        <a:spcAft>
                          <a:spcPts val="0"/>
                        </a:spcAft>
                        <a:buNone/>
                      </a:pPr>
                      <a:r>
                        <a:rPr b="1" lang="en-US" sz="1300">
                          <a:solidFill>
                            <a:schemeClr val="lt1"/>
                          </a:solidFill>
                          <a:latin typeface="Raleway"/>
                          <a:ea typeface="Raleway"/>
                          <a:cs typeface="Raleway"/>
                          <a:sym typeface="Raleway"/>
                        </a:rPr>
                        <a:t>indicadores primarios</a:t>
                      </a:r>
                      <a:endParaRPr b="1" sz="1300">
                        <a:solidFill>
                          <a:schemeClr val="lt1"/>
                        </a:solidFill>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274E13"/>
                    </a:solidFill>
                  </a:tcPr>
                </a:tc>
                <a:tc>
                  <a:txBody>
                    <a:bodyPr/>
                    <a:lstStyle/>
                    <a:p>
                      <a:pPr indent="0" lvl="0" marL="0" rtl="0" algn="ctr">
                        <a:lnSpc>
                          <a:spcPct val="115000"/>
                        </a:lnSpc>
                        <a:spcBef>
                          <a:spcPts val="0"/>
                        </a:spcBef>
                        <a:spcAft>
                          <a:spcPts val="0"/>
                        </a:spcAft>
                        <a:buNone/>
                      </a:pPr>
                      <a:r>
                        <a:rPr b="1" lang="en-US" sz="1300">
                          <a:solidFill>
                            <a:schemeClr val="lt1"/>
                          </a:solidFill>
                          <a:latin typeface="Raleway"/>
                          <a:ea typeface="Raleway"/>
                          <a:cs typeface="Raleway"/>
                          <a:sym typeface="Raleway"/>
                        </a:rPr>
                        <a:t>Indicadores </a:t>
                      </a:r>
                      <a:r>
                        <a:rPr b="1" lang="en-US" sz="1300">
                          <a:solidFill>
                            <a:schemeClr val="lt1"/>
                          </a:solidFill>
                          <a:latin typeface="Raleway"/>
                          <a:ea typeface="Raleway"/>
                          <a:cs typeface="Raleway"/>
                          <a:sym typeface="Raleway"/>
                        </a:rPr>
                        <a:t>Secundarios</a:t>
                      </a:r>
                      <a:endParaRPr b="1" sz="1300">
                        <a:solidFill>
                          <a:schemeClr val="lt1"/>
                        </a:solidFill>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274E13"/>
                    </a:solidFill>
                  </a:tcPr>
                </a:tc>
                <a:tc>
                  <a:txBody>
                    <a:bodyPr/>
                    <a:lstStyle/>
                    <a:p>
                      <a:pPr indent="0" lvl="0" marL="0" rtl="0" algn="ctr">
                        <a:lnSpc>
                          <a:spcPct val="115000"/>
                        </a:lnSpc>
                        <a:spcBef>
                          <a:spcPts val="0"/>
                        </a:spcBef>
                        <a:spcAft>
                          <a:spcPts val="0"/>
                        </a:spcAft>
                        <a:buNone/>
                      </a:pPr>
                      <a:r>
                        <a:rPr b="1" lang="en-US" sz="1300">
                          <a:solidFill>
                            <a:schemeClr val="lt1"/>
                          </a:solidFill>
                          <a:latin typeface="Raleway"/>
                          <a:ea typeface="Raleway"/>
                          <a:cs typeface="Raleway"/>
                          <a:sym typeface="Raleway"/>
                        </a:rPr>
                        <a:t>Metas claves de desempeño (legados)</a:t>
                      </a:r>
                      <a:endParaRPr b="1" sz="1300">
                        <a:solidFill>
                          <a:schemeClr val="lt1"/>
                        </a:solidFill>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274E13"/>
                    </a:solidFill>
                  </a:tcPr>
                </a:tc>
                <a:tc>
                  <a:txBody>
                    <a:bodyPr/>
                    <a:lstStyle/>
                    <a:p>
                      <a:pPr indent="0" lvl="0" marL="0" rtl="0" algn="ctr">
                        <a:lnSpc>
                          <a:spcPct val="115000"/>
                        </a:lnSpc>
                        <a:spcBef>
                          <a:spcPts val="0"/>
                        </a:spcBef>
                        <a:spcAft>
                          <a:spcPts val="0"/>
                        </a:spcAft>
                        <a:buNone/>
                      </a:pPr>
                      <a:r>
                        <a:rPr b="1" lang="en-US" sz="1300">
                          <a:solidFill>
                            <a:schemeClr val="lt1"/>
                          </a:solidFill>
                          <a:latin typeface="Raleway"/>
                          <a:ea typeface="Raleway"/>
                          <a:cs typeface="Raleway"/>
                          <a:sym typeface="Raleway"/>
                        </a:rPr>
                        <a:t>Metas que requirieron ajustes en magnitud</a:t>
                      </a:r>
                      <a:endParaRPr b="1" sz="1300">
                        <a:solidFill>
                          <a:schemeClr val="lt1"/>
                        </a:solidFill>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274E13"/>
                    </a:solidFill>
                  </a:tcPr>
                </a:tc>
              </a:tr>
              <a:tr h="1181325">
                <a:tc>
                  <a:txBody>
                    <a:bodyPr/>
                    <a:lstStyle/>
                    <a:p>
                      <a:pPr indent="0" lvl="0" marL="0" rtl="0" algn="ctr">
                        <a:lnSpc>
                          <a:spcPct val="115000"/>
                        </a:lnSpc>
                        <a:spcBef>
                          <a:spcPts val="0"/>
                        </a:spcBef>
                        <a:spcAft>
                          <a:spcPts val="0"/>
                        </a:spcAft>
                        <a:buNone/>
                      </a:pPr>
                      <a:r>
                        <a:rPr b="1" lang="en-US">
                          <a:latin typeface="Raleway"/>
                          <a:ea typeface="Raleway"/>
                          <a:cs typeface="Raleway"/>
                          <a:sym typeface="Raleway"/>
                        </a:rPr>
                        <a:t>Subsecretaría</a:t>
                      </a:r>
                      <a:r>
                        <a:rPr b="1" lang="en-US">
                          <a:latin typeface="Raleway"/>
                          <a:ea typeface="Raleway"/>
                          <a:cs typeface="Raleway"/>
                          <a:sym typeface="Raleway"/>
                        </a:rPr>
                        <a:t> de Control ambie</a:t>
                      </a:r>
                      <a:r>
                        <a:rPr b="1" lang="en-US">
                          <a:latin typeface="Raleway"/>
                          <a:ea typeface="Raleway"/>
                          <a:cs typeface="Raleway"/>
                          <a:sym typeface="Raleway"/>
                        </a:rPr>
                        <a:t>ntal</a:t>
                      </a:r>
                      <a:endParaRPr b="1">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lang="en-US" sz="2800">
                          <a:latin typeface="Raleway"/>
                          <a:ea typeface="Raleway"/>
                          <a:cs typeface="Raleway"/>
                          <a:sym typeface="Raleway"/>
                        </a:rPr>
                        <a:t>16</a:t>
                      </a:r>
                      <a:endParaRPr sz="2800">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en-US" sz="2800">
                          <a:latin typeface="Raleway"/>
                          <a:ea typeface="Raleway"/>
                          <a:cs typeface="Raleway"/>
                          <a:sym typeface="Raleway"/>
                        </a:rPr>
                        <a:t>17</a:t>
                      </a:r>
                      <a:endParaRPr sz="2800">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en-US" sz="2800">
                          <a:latin typeface="Raleway"/>
                          <a:ea typeface="Raleway"/>
                          <a:cs typeface="Raleway"/>
                          <a:sym typeface="Raleway"/>
                        </a:rPr>
                        <a:t>43</a:t>
                      </a:r>
                      <a:endParaRPr sz="2800">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en-US" sz="2800">
                          <a:latin typeface="Raleway"/>
                          <a:ea typeface="Raleway"/>
                          <a:cs typeface="Raleway"/>
                          <a:sym typeface="Raleway"/>
                        </a:rPr>
                        <a:t>5</a:t>
                      </a:r>
                      <a:endParaRPr sz="2800">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en-US" sz="2800">
                          <a:latin typeface="Raleway"/>
                          <a:ea typeface="Raleway"/>
                          <a:cs typeface="Raleway"/>
                          <a:sym typeface="Raleway"/>
                        </a:rPr>
                        <a:t>6</a:t>
                      </a:r>
                      <a:endParaRPr sz="2800">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r>
              <a:tr h="1181325">
                <a:tc>
                  <a:txBody>
                    <a:bodyPr/>
                    <a:lstStyle/>
                    <a:p>
                      <a:pPr indent="0" lvl="0" marL="0" rtl="0" algn="ctr">
                        <a:lnSpc>
                          <a:spcPct val="115000"/>
                        </a:lnSpc>
                        <a:spcBef>
                          <a:spcPts val="0"/>
                        </a:spcBef>
                        <a:spcAft>
                          <a:spcPts val="0"/>
                        </a:spcAft>
                        <a:buNone/>
                      </a:pPr>
                      <a:r>
                        <a:rPr b="1" lang="en-US">
                          <a:latin typeface="Raleway"/>
                          <a:ea typeface="Raleway"/>
                          <a:cs typeface="Raleway"/>
                          <a:sym typeface="Raleway"/>
                        </a:rPr>
                        <a:t>Subsecretaría</a:t>
                      </a:r>
                      <a:r>
                        <a:rPr b="1" lang="en-US">
                          <a:latin typeface="Raleway"/>
                          <a:ea typeface="Raleway"/>
                          <a:cs typeface="Raleway"/>
                          <a:sym typeface="Raleway"/>
                        </a:rPr>
                        <a:t> de Gestión ambiental</a:t>
                      </a:r>
                      <a:endParaRPr b="1">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lang="en-US" sz="2800">
                          <a:solidFill>
                            <a:srgbClr val="FF0000"/>
                          </a:solidFill>
                          <a:latin typeface="Raleway"/>
                          <a:ea typeface="Raleway"/>
                          <a:cs typeface="Raleway"/>
                          <a:sym typeface="Raleway"/>
                        </a:rPr>
                        <a:t>6</a:t>
                      </a:r>
                      <a:endParaRPr sz="2800">
                        <a:solidFill>
                          <a:srgbClr val="FF0000"/>
                        </a:solidFill>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c>
                  <a:txBody>
                    <a:bodyPr/>
                    <a:lstStyle/>
                    <a:p>
                      <a:pPr indent="0" lvl="0" marL="0" rtl="0" algn="l">
                        <a:spcBef>
                          <a:spcPts val="0"/>
                        </a:spcBef>
                        <a:spcAft>
                          <a:spcPts val="0"/>
                        </a:spcAft>
                        <a:buNone/>
                      </a:pPr>
                      <a:r>
                        <a:t/>
                      </a:r>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c>
                  <a:txBody>
                    <a:bodyPr/>
                    <a:lstStyle/>
                    <a:p>
                      <a:pPr indent="0" lvl="0" marL="0" rtl="0" algn="l">
                        <a:spcBef>
                          <a:spcPts val="0"/>
                        </a:spcBef>
                        <a:spcAft>
                          <a:spcPts val="0"/>
                        </a:spcAft>
                        <a:buNone/>
                      </a:pPr>
                      <a:r>
                        <a:t/>
                      </a:r>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c>
                  <a:txBody>
                    <a:bodyPr/>
                    <a:lstStyle/>
                    <a:p>
                      <a:pPr indent="0" lvl="0" marL="0" rtl="0" algn="l">
                        <a:spcBef>
                          <a:spcPts val="0"/>
                        </a:spcBef>
                        <a:spcAft>
                          <a:spcPts val="0"/>
                        </a:spcAft>
                        <a:buNone/>
                      </a:pPr>
                      <a:r>
                        <a:t/>
                      </a:r>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c>
                  <a:txBody>
                    <a:bodyPr/>
                    <a:lstStyle/>
                    <a:p>
                      <a:pPr indent="0" lvl="0" marL="0" rtl="0" algn="ctr">
                        <a:lnSpc>
                          <a:spcPct val="115000"/>
                        </a:lnSpc>
                        <a:spcBef>
                          <a:spcPts val="0"/>
                        </a:spcBef>
                        <a:spcAft>
                          <a:spcPts val="0"/>
                        </a:spcAft>
                        <a:buNone/>
                      </a:pPr>
                      <a:r>
                        <a:rPr lang="en-US" sz="2800">
                          <a:solidFill>
                            <a:srgbClr val="FF0000"/>
                          </a:solidFill>
                          <a:latin typeface="Raleway"/>
                          <a:ea typeface="Raleway"/>
                          <a:cs typeface="Raleway"/>
                          <a:sym typeface="Raleway"/>
                        </a:rPr>
                        <a:t>0</a:t>
                      </a:r>
                      <a:endParaRPr sz="2800">
                        <a:solidFill>
                          <a:srgbClr val="FF0000"/>
                        </a:solidFill>
                        <a:latin typeface="Raleway"/>
                        <a:ea typeface="Raleway"/>
                        <a:cs typeface="Raleway"/>
                        <a:sym typeface="Raleway"/>
                      </a:endParaRPr>
                    </a:p>
                  </a:txBody>
                  <a:tcPr marT="91425" marB="91425" marR="28575" marL="28575" anchor="ctr">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FFFFFF"/>
                    </a:solidFill>
                  </a:tcPr>
                </a:tc>
              </a:tr>
              <a:tr h="584675">
                <a:tc>
                  <a:txBody>
                    <a:bodyPr/>
                    <a:lstStyle/>
                    <a:p>
                      <a:pPr indent="0" lvl="0" marL="0" rtl="0" algn="ctr">
                        <a:lnSpc>
                          <a:spcPct val="115000"/>
                        </a:lnSpc>
                        <a:spcBef>
                          <a:spcPts val="0"/>
                        </a:spcBef>
                        <a:spcAft>
                          <a:spcPts val="0"/>
                        </a:spcAft>
                        <a:buNone/>
                      </a:pPr>
                      <a:r>
                        <a:rPr b="1" lang="en-US">
                          <a:latin typeface="Raleway"/>
                          <a:ea typeface="Raleway"/>
                          <a:cs typeface="Raleway"/>
                          <a:sym typeface="Raleway"/>
                        </a:rPr>
                        <a:t>Total</a:t>
                      </a:r>
                      <a:endParaRPr b="1" sz="1300">
                        <a:latin typeface="Raleway"/>
                        <a:ea typeface="Raleway"/>
                        <a:cs typeface="Raleway"/>
                        <a:sym typeface="Raleway"/>
                      </a:endParaRPr>
                    </a:p>
                  </a:txBody>
                  <a:tcPr marT="91425" marB="91425" marR="28575" marL="28575" anchor="b">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2700">
                          <a:latin typeface="Raleway"/>
                          <a:ea typeface="Raleway"/>
                          <a:cs typeface="Raleway"/>
                          <a:sym typeface="Raleway"/>
                        </a:rPr>
                        <a:t>22</a:t>
                      </a:r>
                      <a:endParaRPr b="1" sz="2700">
                        <a:latin typeface="Raleway"/>
                        <a:ea typeface="Raleway"/>
                        <a:cs typeface="Raleway"/>
                        <a:sym typeface="Raleway"/>
                      </a:endParaRPr>
                    </a:p>
                  </a:txBody>
                  <a:tcPr marT="91425" marB="91425" marR="28575" marL="28575" anchor="b">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2700">
                          <a:solidFill>
                            <a:srgbClr val="FF0000"/>
                          </a:solidFill>
                          <a:latin typeface="Raleway"/>
                          <a:ea typeface="Raleway"/>
                          <a:cs typeface="Raleway"/>
                          <a:sym typeface="Raleway"/>
                        </a:rPr>
                        <a:t>28</a:t>
                      </a:r>
                      <a:endParaRPr b="1" sz="2700">
                        <a:solidFill>
                          <a:srgbClr val="FF0000"/>
                        </a:solidFill>
                        <a:latin typeface="Raleway"/>
                        <a:ea typeface="Raleway"/>
                        <a:cs typeface="Raleway"/>
                        <a:sym typeface="Raleway"/>
                      </a:endParaRPr>
                    </a:p>
                  </a:txBody>
                  <a:tcPr marT="91425" marB="91425" marR="28575" marL="28575" anchor="b">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2700">
                          <a:solidFill>
                            <a:srgbClr val="FF0000"/>
                          </a:solidFill>
                          <a:latin typeface="Raleway"/>
                          <a:ea typeface="Raleway"/>
                          <a:cs typeface="Raleway"/>
                          <a:sym typeface="Raleway"/>
                        </a:rPr>
                        <a:t>90</a:t>
                      </a:r>
                      <a:endParaRPr b="1" sz="2700">
                        <a:solidFill>
                          <a:srgbClr val="FF0000"/>
                        </a:solidFill>
                        <a:latin typeface="Raleway"/>
                        <a:ea typeface="Raleway"/>
                        <a:cs typeface="Raleway"/>
                        <a:sym typeface="Raleway"/>
                      </a:endParaRPr>
                    </a:p>
                  </a:txBody>
                  <a:tcPr marT="91425" marB="91425" marR="28575" marL="28575" anchor="b">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2700">
                          <a:solidFill>
                            <a:srgbClr val="FF0000"/>
                          </a:solidFill>
                          <a:latin typeface="Raleway"/>
                          <a:ea typeface="Raleway"/>
                          <a:cs typeface="Raleway"/>
                          <a:sym typeface="Raleway"/>
                        </a:rPr>
                        <a:t>11</a:t>
                      </a:r>
                      <a:endParaRPr b="1" sz="2700">
                        <a:solidFill>
                          <a:srgbClr val="FF0000"/>
                        </a:solidFill>
                        <a:latin typeface="Raleway"/>
                        <a:ea typeface="Raleway"/>
                        <a:cs typeface="Raleway"/>
                        <a:sym typeface="Raleway"/>
                      </a:endParaRPr>
                    </a:p>
                  </a:txBody>
                  <a:tcPr marT="91425" marB="91425" marR="28575" marL="28575" anchor="b">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2700">
                          <a:solidFill>
                            <a:srgbClr val="FF0000"/>
                          </a:solidFill>
                          <a:latin typeface="Raleway"/>
                          <a:ea typeface="Raleway"/>
                          <a:cs typeface="Raleway"/>
                          <a:sym typeface="Raleway"/>
                        </a:rPr>
                        <a:t>6</a:t>
                      </a:r>
                      <a:endParaRPr b="1" sz="2700">
                        <a:solidFill>
                          <a:srgbClr val="FF0000"/>
                        </a:solidFill>
                        <a:latin typeface="Raleway"/>
                        <a:ea typeface="Raleway"/>
                        <a:cs typeface="Raleway"/>
                        <a:sym typeface="Raleway"/>
                      </a:endParaRPr>
                    </a:p>
                  </a:txBody>
                  <a:tcPr marT="91425" marB="91425" marR="28575" marL="28575" anchor="b">
                    <a:lnL cap="flat" cmpd="sng" w="11900">
                      <a:solidFill>
                        <a:srgbClr val="666666"/>
                      </a:solidFill>
                      <a:prstDash val="dot"/>
                      <a:round/>
                      <a:headEnd len="sm" w="sm" type="none"/>
                      <a:tailEnd len="sm" w="sm" type="none"/>
                    </a:lnL>
                    <a:lnR cap="flat" cmpd="sng" w="11900">
                      <a:solidFill>
                        <a:srgbClr val="666666"/>
                      </a:solidFill>
                      <a:prstDash val="dot"/>
                      <a:round/>
                      <a:headEnd len="sm" w="sm" type="none"/>
                      <a:tailEnd len="sm" w="sm" type="none"/>
                    </a:lnR>
                    <a:lnT cap="flat" cmpd="sng" w="11900">
                      <a:solidFill>
                        <a:srgbClr val="666666"/>
                      </a:solidFill>
                      <a:prstDash val="dot"/>
                      <a:round/>
                      <a:headEnd len="sm" w="sm" type="none"/>
                      <a:tailEnd len="sm" w="sm" type="none"/>
                    </a:lnT>
                    <a:lnB cap="flat" cmpd="sng" w="11900">
                      <a:solidFill>
                        <a:srgbClr val="666666"/>
                      </a:solidFill>
                      <a:prstDash val="dot"/>
                      <a:round/>
                      <a:headEnd len="sm" w="sm" type="none"/>
                      <a:tailEnd len="sm" w="sm" type="none"/>
                    </a:lnB>
                    <a:solidFill>
                      <a:srgbClr val="8DBC22"/>
                    </a:solidFill>
                  </a:tcPr>
                </a:tc>
              </a:tr>
            </a:tbl>
          </a:graphicData>
        </a:graphic>
      </p:graphicFrame>
      <p:sp>
        <p:nvSpPr>
          <p:cNvPr id="189" name="Google Shape;189;g3cd61e6f00f_1_44"/>
          <p:cNvSpPr txBox="1"/>
          <p:nvPr/>
        </p:nvSpPr>
        <p:spPr>
          <a:xfrm>
            <a:off x="787325" y="229971"/>
            <a:ext cx="9048300" cy="600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700">
                <a:solidFill>
                  <a:srgbClr val="009200"/>
                </a:solidFill>
                <a:latin typeface="Raleway Black"/>
                <a:ea typeface="Raleway Black"/>
                <a:cs typeface="Raleway Black"/>
                <a:sym typeface="Raleway Black"/>
              </a:rPr>
              <a:t>Metas estratégicas -</a:t>
            </a:r>
            <a:r>
              <a:rPr lang="en-US" sz="2700">
                <a:solidFill>
                  <a:srgbClr val="009200"/>
                </a:solidFill>
                <a:latin typeface="Raleway"/>
                <a:ea typeface="Raleway"/>
                <a:cs typeface="Raleway"/>
                <a:sym typeface="Raleway"/>
              </a:rPr>
              <a:t> SDA</a:t>
            </a:r>
            <a:endParaRPr i="0" sz="1400" u="none" cap="none" strike="noStrike">
              <a:solidFill>
                <a:srgbClr val="000000"/>
              </a:solidFill>
            </a:endParaRPr>
          </a:p>
        </p:txBody>
      </p:sp>
      <p:sp>
        <p:nvSpPr>
          <p:cNvPr id="190" name="Google Shape;190;g3cd61e6f00f_1_44"/>
          <p:cNvSpPr/>
          <p:nvPr/>
        </p:nvSpPr>
        <p:spPr>
          <a:xfrm>
            <a:off x="601675" y="374498"/>
            <a:ext cx="101100" cy="360000"/>
          </a:xfrm>
          <a:prstGeom prst="roundRect">
            <a:avLst>
              <a:gd fmla="val 50000" name="adj"/>
            </a:avLst>
          </a:prstGeom>
          <a:solidFill>
            <a:srgbClr val="0092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91" name="Google Shape;191;g3cd61e6f00f_1_44"/>
          <p:cNvSpPr/>
          <p:nvPr/>
        </p:nvSpPr>
        <p:spPr>
          <a:xfrm>
            <a:off x="3572438" y="1546763"/>
            <a:ext cx="4872300" cy="398700"/>
          </a:xfrm>
          <a:prstGeom prst="roundRect">
            <a:avLst>
              <a:gd fmla="val 50000" name="adj"/>
            </a:avLst>
          </a:prstGeom>
          <a:solidFill>
            <a:schemeClr val="lt1"/>
          </a:solidFill>
          <a:ln>
            <a:noFill/>
          </a:ln>
          <a:effectLst>
            <a:outerShdw blurRad="1714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2300">
                <a:solidFill>
                  <a:schemeClr val="dk1"/>
                </a:solidFill>
                <a:latin typeface="Raleway Black"/>
                <a:ea typeface="Raleway Black"/>
                <a:cs typeface="Raleway Black"/>
                <a:sym typeface="Raleway Black"/>
              </a:rPr>
              <a:t>Balance General</a:t>
            </a:r>
            <a:endParaRPr/>
          </a:p>
        </p:txBody>
      </p:sp>
      <p:pic>
        <p:nvPicPr>
          <p:cNvPr id="192" name="Google Shape;192;g3cd61e6f00f_1_44"/>
          <p:cNvPicPr preferRelativeResize="0"/>
          <p:nvPr/>
        </p:nvPicPr>
        <p:blipFill rotWithShape="1">
          <a:blip r:embed="rId5">
            <a:alphaModFix/>
          </a:blip>
          <a:srcRect b="0" l="0" r="0" t="0"/>
          <a:stretch/>
        </p:blipFill>
        <p:spPr>
          <a:xfrm rot="2562786">
            <a:off x="10646642" y="4977791"/>
            <a:ext cx="644780" cy="127644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8" name="Shape 1938"/>
        <p:cNvGrpSpPr/>
        <p:nvPr/>
      </p:nvGrpSpPr>
      <p:grpSpPr>
        <a:xfrm>
          <a:off x="0" y="0"/>
          <a:ext cx="0" cy="0"/>
          <a:chOff x="0" y="0"/>
          <a:chExt cx="0" cy="0"/>
        </a:xfrm>
      </p:grpSpPr>
      <p:sp>
        <p:nvSpPr>
          <p:cNvPr id="1939" name="Google Shape;1939;g3ce9351f72f_0_3"/>
          <p:cNvSpPr/>
          <p:nvPr/>
        </p:nvSpPr>
        <p:spPr>
          <a:xfrm>
            <a:off x="301675" y="2010844"/>
            <a:ext cx="11526300" cy="600300"/>
          </a:xfrm>
          <a:prstGeom prst="round2DiagRect">
            <a:avLst>
              <a:gd fmla="val 35738" name="adj1"/>
              <a:gd fmla="val 0" name="adj2"/>
            </a:avLst>
          </a:prstGeom>
          <a:solidFill>
            <a:srgbClr val="D9D9D9"/>
          </a:solidFill>
          <a:ln>
            <a:noFill/>
          </a:ln>
          <a:effectLst>
            <a:outerShdw blurRad="167582" rotWithShape="0" algn="bl" dir="5400000" dist="18620">
              <a:srgbClr val="000000">
                <a:alpha val="21000"/>
              </a:srgbClr>
            </a:outerShdw>
          </a:effectLst>
        </p:spPr>
        <p:txBody>
          <a:bodyPr anchorCtr="0" anchor="ctr" bIns="89375" lIns="89375" spcFirstLastPara="1" rIns="89375" wrap="square" tIns="89375">
            <a:noAutofit/>
          </a:bodyPr>
          <a:lstStyle/>
          <a:p>
            <a:pPr indent="0" lvl="0" marL="0" rtl="0" algn="ctr">
              <a:spcBef>
                <a:spcPts val="0"/>
              </a:spcBef>
              <a:spcAft>
                <a:spcPts val="0"/>
              </a:spcAft>
              <a:buNone/>
            </a:pPr>
            <a:r>
              <a:t/>
            </a:r>
            <a:endParaRPr sz="1368"/>
          </a:p>
        </p:txBody>
      </p:sp>
      <p:sp>
        <p:nvSpPr>
          <p:cNvPr id="1940" name="Google Shape;1940;g3ce9351f72f_0_3"/>
          <p:cNvSpPr/>
          <p:nvPr/>
        </p:nvSpPr>
        <p:spPr>
          <a:xfrm>
            <a:off x="301675" y="5105400"/>
            <a:ext cx="11526300" cy="600300"/>
          </a:xfrm>
          <a:prstGeom prst="round2DiagRect">
            <a:avLst>
              <a:gd fmla="val 35738" name="adj1"/>
              <a:gd fmla="val 0" name="adj2"/>
            </a:avLst>
          </a:prstGeom>
          <a:solidFill>
            <a:srgbClr val="D9D9D9"/>
          </a:solidFill>
          <a:ln>
            <a:noFill/>
          </a:ln>
          <a:effectLst>
            <a:outerShdw blurRad="167582" rotWithShape="0" algn="bl" dir="5400000" dist="18620">
              <a:srgbClr val="000000">
                <a:alpha val="21000"/>
              </a:srgbClr>
            </a:outerShdw>
          </a:effectLst>
        </p:spPr>
        <p:txBody>
          <a:bodyPr anchorCtr="0" anchor="ctr" bIns="89375" lIns="89375" spcFirstLastPara="1" rIns="89375" wrap="square" tIns="89375">
            <a:noAutofit/>
          </a:bodyPr>
          <a:lstStyle/>
          <a:p>
            <a:pPr indent="0" lvl="0" marL="0" rtl="0" algn="ctr">
              <a:spcBef>
                <a:spcPts val="0"/>
              </a:spcBef>
              <a:spcAft>
                <a:spcPts val="0"/>
              </a:spcAft>
              <a:buNone/>
            </a:pPr>
            <a:r>
              <a:t/>
            </a:r>
            <a:endParaRPr sz="1368"/>
          </a:p>
        </p:txBody>
      </p:sp>
      <p:sp>
        <p:nvSpPr>
          <p:cNvPr id="1941" name="Google Shape;1941;g3ce9351f72f_0_3"/>
          <p:cNvSpPr txBox="1"/>
          <p:nvPr/>
        </p:nvSpPr>
        <p:spPr>
          <a:xfrm>
            <a:off x="3907296" y="1541177"/>
            <a:ext cx="831000" cy="408600"/>
          </a:xfrm>
          <a:prstGeom prst="rect">
            <a:avLst/>
          </a:prstGeom>
          <a:solidFill>
            <a:srgbClr val="B6D7A8"/>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i="0" lang="en-US" sz="1516" u="none" cap="none" strike="noStrike">
                <a:solidFill>
                  <a:srgbClr val="3B4E1F"/>
                </a:solidFill>
                <a:latin typeface="Candara"/>
                <a:ea typeface="Candara"/>
                <a:cs typeface="Candara"/>
                <a:sym typeface="Candara"/>
              </a:rPr>
              <a:t>2024</a:t>
            </a:r>
            <a:endParaRPr b="1" i="0" sz="1327" u="none" cap="none" strike="noStrike">
              <a:solidFill>
                <a:srgbClr val="000000"/>
              </a:solidFill>
              <a:latin typeface="Candara"/>
              <a:ea typeface="Candara"/>
              <a:cs typeface="Candara"/>
              <a:sym typeface="Candara"/>
            </a:endParaRPr>
          </a:p>
        </p:txBody>
      </p:sp>
      <p:sp>
        <p:nvSpPr>
          <p:cNvPr id="1942" name="Google Shape;1942;g3ce9351f72f_0_3"/>
          <p:cNvSpPr txBox="1"/>
          <p:nvPr/>
        </p:nvSpPr>
        <p:spPr>
          <a:xfrm>
            <a:off x="5701193" y="1541177"/>
            <a:ext cx="831000" cy="408600"/>
          </a:xfrm>
          <a:prstGeom prst="rect">
            <a:avLst/>
          </a:prstGeom>
          <a:solidFill>
            <a:srgbClr val="B6D7A8"/>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i="0" lang="en-US" sz="1516" u="none" cap="none" strike="noStrike">
                <a:solidFill>
                  <a:srgbClr val="3B4E1F"/>
                </a:solidFill>
                <a:latin typeface="Candara"/>
                <a:ea typeface="Candara"/>
                <a:cs typeface="Candara"/>
                <a:sym typeface="Candara"/>
              </a:rPr>
              <a:t>2025</a:t>
            </a:r>
            <a:endParaRPr b="1" i="0" sz="1327" u="none" cap="none" strike="noStrike">
              <a:solidFill>
                <a:srgbClr val="000000"/>
              </a:solidFill>
              <a:latin typeface="Candara"/>
              <a:ea typeface="Candara"/>
              <a:cs typeface="Candara"/>
              <a:sym typeface="Candara"/>
            </a:endParaRPr>
          </a:p>
        </p:txBody>
      </p:sp>
      <p:sp>
        <p:nvSpPr>
          <p:cNvPr id="1943" name="Google Shape;1943;g3ce9351f72f_0_3"/>
          <p:cNvSpPr txBox="1"/>
          <p:nvPr/>
        </p:nvSpPr>
        <p:spPr>
          <a:xfrm>
            <a:off x="7517638" y="1541177"/>
            <a:ext cx="831000" cy="408600"/>
          </a:xfrm>
          <a:prstGeom prst="rect">
            <a:avLst/>
          </a:prstGeom>
          <a:solidFill>
            <a:srgbClr val="B6D7A8"/>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i="0" lang="en-US" sz="1516" u="none" cap="none" strike="noStrike">
                <a:solidFill>
                  <a:srgbClr val="3B4E1F"/>
                </a:solidFill>
                <a:latin typeface="Candara"/>
                <a:ea typeface="Candara"/>
                <a:cs typeface="Candara"/>
                <a:sym typeface="Candara"/>
              </a:rPr>
              <a:t>2026</a:t>
            </a:r>
            <a:endParaRPr b="1" i="0" sz="1327" u="none" cap="none" strike="noStrike">
              <a:solidFill>
                <a:srgbClr val="000000"/>
              </a:solidFill>
              <a:latin typeface="Candara"/>
              <a:ea typeface="Candara"/>
              <a:cs typeface="Candara"/>
              <a:sym typeface="Candara"/>
            </a:endParaRPr>
          </a:p>
        </p:txBody>
      </p:sp>
      <p:sp>
        <p:nvSpPr>
          <p:cNvPr id="1944" name="Google Shape;1944;g3ce9351f72f_0_3"/>
          <p:cNvSpPr txBox="1"/>
          <p:nvPr/>
        </p:nvSpPr>
        <p:spPr>
          <a:xfrm>
            <a:off x="8444617" y="1541177"/>
            <a:ext cx="831000" cy="408600"/>
          </a:xfrm>
          <a:prstGeom prst="rect">
            <a:avLst/>
          </a:prstGeom>
          <a:solidFill>
            <a:srgbClr val="B6D7A8"/>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i="0" lang="en-US" sz="1516" u="none" cap="none" strike="noStrike">
                <a:solidFill>
                  <a:srgbClr val="3B4E1F"/>
                </a:solidFill>
                <a:latin typeface="Candara"/>
                <a:ea typeface="Candara"/>
                <a:cs typeface="Candara"/>
                <a:sym typeface="Candara"/>
              </a:rPr>
              <a:t>2027</a:t>
            </a:r>
            <a:endParaRPr b="1" i="0" sz="1327" u="none" cap="none" strike="noStrike">
              <a:solidFill>
                <a:srgbClr val="000000"/>
              </a:solidFill>
              <a:latin typeface="Candara"/>
              <a:ea typeface="Candara"/>
              <a:cs typeface="Candara"/>
              <a:sym typeface="Candara"/>
            </a:endParaRPr>
          </a:p>
        </p:txBody>
      </p:sp>
      <p:sp>
        <p:nvSpPr>
          <p:cNvPr id="1945" name="Google Shape;1945;g3ce9351f72f_0_3"/>
          <p:cNvSpPr txBox="1"/>
          <p:nvPr/>
        </p:nvSpPr>
        <p:spPr>
          <a:xfrm>
            <a:off x="9371596" y="1541177"/>
            <a:ext cx="1226100" cy="408600"/>
          </a:xfrm>
          <a:prstGeom prst="rect">
            <a:avLst/>
          </a:prstGeom>
          <a:solidFill>
            <a:srgbClr val="B6D7A8"/>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i="0" lang="en-US" sz="1516" u="none" cap="none" strike="noStrike">
                <a:solidFill>
                  <a:srgbClr val="3B4E1F"/>
                </a:solidFill>
                <a:latin typeface="Candara"/>
                <a:ea typeface="Candara"/>
                <a:cs typeface="Candara"/>
                <a:sym typeface="Candara"/>
              </a:rPr>
              <a:t>Total</a:t>
            </a:r>
            <a:endParaRPr b="1" i="0" sz="1327" u="none" cap="none" strike="noStrike">
              <a:solidFill>
                <a:srgbClr val="000000"/>
              </a:solidFill>
              <a:latin typeface="Candara"/>
              <a:ea typeface="Candara"/>
              <a:cs typeface="Candara"/>
              <a:sym typeface="Candara"/>
            </a:endParaRPr>
          </a:p>
        </p:txBody>
      </p:sp>
      <p:sp>
        <p:nvSpPr>
          <p:cNvPr id="1946" name="Google Shape;1946;g3ce9351f72f_0_3"/>
          <p:cNvSpPr txBox="1"/>
          <p:nvPr/>
        </p:nvSpPr>
        <p:spPr>
          <a:xfrm>
            <a:off x="4813773" y="1541177"/>
            <a:ext cx="831000" cy="393900"/>
          </a:xfrm>
          <a:prstGeom prst="rect">
            <a:avLst/>
          </a:prstGeom>
          <a:solidFill>
            <a:srgbClr val="B6D7A8"/>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422"/>
              <a:buFont typeface="Arial"/>
              <a:buNone/>
            </a:pPr>
            <a:r>
              <a:rPr b="1" i="0" lang="en-US" sz="1422" u="none" cap="none" strike="noStrike">
                <a:solidFill>
                  <a:srgbClr val="3B4E1F"/>
                </a:solidFill>
                <a:latin typeface="Candara"/>
                <a:ea typeface="Candara"/>
                <a:cs typeface="Candara"/>
                <a:sym typeface="Candara"/>
              </a:rPr>
              <a:t>Avance</a:t>
            </a:r>
            <a:endParaRPr b="1" i="0" sz="1232" u="none" cap="none" strike="noStrike">
              <a:solidFill>
                <a:srgbClr val="000000"/>
              </a:solidFill>
              <a:latin typeface="Candara"/>
              <a:ea typeface="Candara"/>
              <a:cs typeface="Candara"/>
              <a:sym typeface="Candara"/>
            </a:endParaRPr>
          </a:p>
        </p:txBody>
      </p:sp>
      <p:sp>
        <p:nvSpPr>
          <p:cNvPr id="1947" name="Google Shape;1947;g3ce9351f72f_0_3"/>
          <p:cNvSpPr txBox="1"/>
          <p:nvPr/>
        </p:nvSpPr>
        <p:spPr>
          <a:xfrm>
            <a:off x="6619853" y="1541177"/>
            <a:ext cx="831000" cy="393900"/>
          </a:xfrm>
          <a:prstGeom prst="rect">
            <a:avLst/>
          </a:prstGeom>
          <a:solidFill>
            <a:srgbClr val="B6D7A8"/>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422"/>
              <a:buFont typeface="Arial"/>
              <a:buNone/>
            </a:pPr>
            <a:r>
              <a:rPr b="1" i="0" lang="en-US" sz="1422" u="none" cap="none" strike="noStrike">
                <a:solidFill>
                  <a:srgbClr val="3B4E1F"/>
                </a:solidFill>
                <a:latin typeface="Candara"/>
                <a:ea typeface="Candara"/>
                <a:cs typeface="Candara"/>
                <a:sym typeface="Candara"/>
              </a:rPr>
              <a:t>Avance</a:t>
            </a:r>
            <a:endParaRPr b="1" i="0" sz="1232" u="none" cap="none" strike="noStrike">
              <a:solidFill>
                <a:srgbClr val="000000"/>
              </a:solidFill>
              <a:latin typeface="Candara"/>
              <a:ea typeface="Candara"/>
              <a:cs typeface="Candara"/>
              <a:sym typeface="Candara"/>
            </a:endParaRPr>
          </a:p>
        </p:txBody>
      </p:sp>
      <p:sp>
        <p:nvSpPr>
          <p:cNvPr id="1948" name="Google Shape;1948;g3ce9351f72f_0_3"/>
          <p:cNvSpPr txBox="1"/>
          <p:nvPr/>
        </p:nvSpPr>
        <p:spPr>
          <a:xfrm>
            <a:off x="10693346" y="1541175"/>
            <a:ext cx="831000" cy="408900"/>
          </a:xfrm>
          <a:prstGeom prst="rect">
            <a:avLst/>
          </a:prstGeom>
          <a:solidFill>
            <a:srgbClr val="B6D7A8"/>
          </a:solidFill>
          <a:ln>
            <a:noFill/>
          </a:ln>
        </p:spPr>
        <p:txBody>
          <a:bodyPr anchorCtr="0" anchor="t" bIns="86675" lIns="86675" spcFirstLastPara="1" rIns="86675" wrap="square" tIns="86675">
            <a:noAutofit/>
          </a:bodyPr>
          <a:lstStyle/>
          <a:p>
            <a:pPr indent="0" lvl="0" marL="0" marR="0" rtl="0" algn="ctr">
              <a:lnSpc>
                <a:spcPct val="100000"/>
              </a:lnSpc>
              <a:spcBef>
                <a:spcPts val="0"/>
              </a:spcBef>
              <a:spcAft>
                <a:spcPts val="0"/>
              </a:spcAft>
              <a:buClr>
                <a:srgbClr val="000000"/>
              </a:buClr>
              <a:buSzPts val="853"/>
              <a:buFont typeface="Arial"/>
              <a:buNone/>
            </a:pPr>
            <a:r>
              <a:rPr b="1" i="0" lang="en-US" sz="853" u="none" cap="none" strike="noStrike">
                <a:solidFill>
                  <a:srgbClr val="3B4E1F"/>
                </a:solidFill>
                <a:latin typeface="Candara"/>
                <a:ea typeface="Candara"/>
                <a:cs typeface="Candara"/>
                <a:sym typeface="Candara"/>
              </a:rPr>
              <a:t>Avance acumulado</a:t>
            </a:r>
            <a:endParaRPr b="1" i="0" sz="663" u="none" cap="none" strike="noStrike">
              <a:solidFill>
                <a:srgbClr val="000000"/>
              </a:solidFill>
              <a:latin typeface="Candara"/>
              <a:ea typeface="Candara"/>
              <a:cs typeface="Candara"/>
              <a:sym typeface="Candara"/>
            </a:endParaRPr>
          </a:p>
        </p:txBody>
      </p:sp>
      <p:sp>
        <p:nvSpPr>
          <p:cNvPr id="1949" name="Google Shape;1949;g3ce9351f72f_0_3"/>
          <p:cNvSpPr txBox="1"/>
          <p:nvPr/>
        </p:nvSpPr>
        <p:spPr>
          <a:xfrm>
            <a:off x="657751" y="1948584"/>
            <a:ext cx="3129900" cy="744300"/>
          </a:xfrm>
          <a:prstGeom prst="rect">
            <a:avLst/>
          </a:prstGeom>
          <a:noFill/>
          <a:ln>
            <a:noFill/>
          </a:ln>
        </p:spPr>
        <p:txBody>
          <a:bodyPr anchorCtr="0" anchor="t" bIns="86675" lIns="86675" spcFirstLastPara="1" rIns="86675" wrap="square" tIns="86675">
            <a:spAutoFit/>
          </a:bodyPr>
          <a:lstStyle/>
          <a:p>
            <a:pPr indent="-306863" lvl="0" marL="457200" marR="0" rtl="0" algn="r">
              <a:lnSpc>
                <a:spcPct val="100000"/>
              </a:lnSpc>
              <a:spcBef>
                <a:spcPts val="0"/>
              </a:spcBef>
              <a:spcAft>
                <a:spcPts val="0"/>
              </a:spcAft>
              <a:buClr>
                <a:schemeClr val="dk1"/>
              </a:buClr>
              <a:buSzPts val="1233"/>
              <a:buFont typeface="Candara"/>
              <a:buAutoNum type="arabicPeriod"/>
            </a:pPr>
            <a:r>
              <a:rPr lang="en-US" sz="1232">
                <a:solidFill>
                  <a:schemeClr val="dk1"/>
                </a:solidFill>
                <a:latin typeface="Candara"/>
                <a:ea typeface="Candara"/>
                <a:cs typeface="Candara"/>
                <a:sym typeface="Candara"/>
              </a:rPr>
              <a:t>Número de metros cuadrados de áreas renaturalizadas con coberturas biodiversas</a:t>
            </a:r>
            <a:endParaRPr b="0" i="0" sz="1232" u="none" cap="none" strike="noStrike">
              <a:solidFill>
                <a:schemeClr val="dk1"/>
              </a:solidFill>
              <a:latin typeface="Candara"/>
              <a:ea typeface="Candara"/>
              <a:cs typeface="Candara"/>
              <a:sym typeface="Candara"/>
            </a:endParaRPr>
          </a:p>
        </p:txBody>
      </p:sp>
      <p:sp>
        <p:nvSpPr>
          <p:cNvPr id="1950" name="Google Shape;1950;g3ce9351f72f_0_3"/>
          <p:cNvSpPr txBox="1"/>
          <p:nvPr/>
        </p:nvSpPr>
        <p:spPr>
          <a:xfrm>
            <a:off x="3907296" y="2115449"/>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17.433</a:t>
            </a:r>
            <a:endParaRPr b="0" i="0" sz="1327" u="none" cap="none" strike="noStrike">
              <a:solidFill>
                <a:srgbClr val="000000"/>
              </a:solidFill>
              <a:latin typeface="Candara"/>
              <a:ea typeface="Candara"/>
              <a:cs typeface="Candara"/>
              <a:sym typeface="Candara"/>
            </a:endParaRPr>
          </a:p>
        </p:txBody>
      </p:sp>
      <p:sp>
        <p:nvSpPr>
          <p:cNvPr id="1951" name="Google Shape;1951;g3ce9351f72f_0_3"/>
          <p:cNvSpPr txBox="1"/>
          <p:nvPr/>
        </p:nvSpPr>
        <p:spPr>
          <a:xfrm>
            <a:off x="5701193" y="2115449"/>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12.115</a:t>
            </a:r>
            <a:endParaRPr b="0" i="0" sz="1327" u="none" cap="none" strike="noStrike">
              <a:solidFill>
                <a:srgbClr val="000000"/>
              </a:solidFill>
              <a:latin typeface="Candara"/>
              <a:ea typeface="Candara"/>
              <a:cs typeface="Candara"/>
              <a:sym typeface="Candara"/>
            </a:endParaRPr>
          </a:p>
        </p:txBody>
      </p:sp>
      <p:sp>
        <p:nvSpPr>
          <p:cNvPr id="1952" name="Google Shape;1952;g3ce9351f72f_0_3"/>
          <p:cNvSpPr txBox="1"/>
          <p:nvPr/>
        </p:nvSpPr>
        <p:spPr>
          <a:xfrm>
            <a:off x="7517638" y="2115449"/>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23.130</a:t>
            </a:r>
            <a:endParaRPr b="0" i="0" sz="1327" u="none" cap="none" strike="noStrike">
              <a:solidFill>
                <a:srgbClr val="000000"/>
              </a:solidFill>
              <a:latin typeface="Candara"/>
              <a:ea typeface="Candara"/>
              <a:cs typeface="Candara"/>
              <a:sym typeface="Candara"/>
            </a:endParaRPr>
          </a:p>
        </p:txBody>
      </p:sp>
      <p:sp>
        <p:nvSpPr>
          <p:cNvPr id="1953" name="Google Shape;1953;g3ce9351f72f_0_3"/>
          <p:cNvSpPr txBox="1"/>
          <p:nvPr/>
        </p:nvSpPr>
        <p:spPr>
          <a:xfrm>
            <a:off x="8444617" y="2115449"/>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21.317</a:t>
            </a:r>
            <a:endParaRPr b="0" i="0" sz="1327" u="none" cap="none" strike="noStrike">
              <a:solidFill>
                <a:srgbClr val="000000"/>
              </a:solidFill>
              <a:latin typeface="Candara"/>
              <a:ea typeface="Candara"/>
              <a:cs typeface="Candara"/>
              <a:sym typeface="Candara"/>
            </a:endParaRPr>
          </a:p>
        </p:txBody>
      </p:sp>
      <p:sp>
        <p:nvSpPr>
          <p:cNvPr id="1954" name="Google Shape;1954;g3ce9351f72f_0_3"/>
          <p:cNvSpPr txBox="1"/>
          <p:nvPr/>
        </p:nvSpPr>
        <p:spPr>
          <a:xfrm>
            <a:off x="9371596" y="2115449"/>
            <a:ext cx="12261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73.995</a:t>
            </a:r>
            <a:endParaRPr b="1" i="0" sz="1327" u="none" cap="none" strike="noStrike">
              <a:solidFill>
                <a:srgbClr val="000000"/>
              </a:solidFill>
              <a:latin typeface="Candara"/>
              <a:ea typeface="Candara"/>
              <a:cs typeface="Candara"/>
              <a:sym typeface="Candara"/>
            </a:endParaRPr>
          </a:p>
        </p:txBody>
      </p:sp>
      <p:sp>
        <p:nvSpPr>
          <p:cNvPr id="1955" name="Google Shape;1955;g3ce9351f72f_0_3"/>
          <p:cNvSpPr txBox="1"/>
          <p:nvPr/>
        </p:nvSpPr>
        <p:spPr>
          <a:xfrm>
            <a:off x="4813773" y="2115449"/>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17.433</a:t>
            </a:r>
            <a:endParaRPr b="1" i="0" sz="1516" u="none" cap="none" strike="noStrike">
              <a:solidFill>
                <a:srgbClr val="3B4E1F"/>
              </a:solidFill>
              <a:latin typeface="Candara"/>
              <a:ea typeface="Candara"/>
              <a:cs typeface="Candara"/>
              <a:sym typeface="Candara"/>
            </a:endParaRPr>
          </a:p>
        </p:txBody>
      </p:sp>
      <p:sp>
        <p:nvSpPr>
          <p:cNvPr id="1956" name="Google Shape;1956;g3ce9351f72f_0_3"/>
          <p:cNvSpPr txBox="1"/>
          <p:nvPr/>
        </p:nvSpPr>
        <p:spPr>
          <a:xfrm>
            <a:off x="6619853" y="2115449"/>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12.115</a:t>
            </a:r>
            <a:endParaRPr b="1" sz="1516">
              <a:solidFill>
                <a:srgbClr val="3B4E1F"/>
              </a:solidFill>
              <a:latin typeface="Candara"/>
              <a:ea typeface="Candara"/>
              <a:cs typeface="Candara"/>
              <a:sym typeface="Candara"/>
            </a:endParaRPr>
          </a:p>
        </p:txBody>
      </p:sp>
      <p:sp>
        <p:nvSpPr>
          <p:cNvPr id="1957" name="Google Shape;1957;g3ce9351f72f_0_3"/>
          <p:cNvSpPr txBox="1"/>
          <p:nvPr/>
        </p:nvSpPr>
        <p:spPr>
          <a:xfrm>
            <a:off x="10693346" y="2115449"/>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29.548</a:t>
            </a:r>
            <a:endParaRPr b="1" i="0" sz="1327" u="none" cap="none" strike="noStrike">
              <a:solidFill>
                <a:srgbClr val="000000"/>
              </a:solidFill>
              <a:latin typeface="Candara"/>
              <a:ea typeface="Candara"/>
              <a:cs typeface="Candara"/>
              <a:sym typeface="Candara"/>
            </a:endParaRPr>
          </a:p>
        </p:txBody>
      </p:sp>
      <p:sp>
        <p:nvSpPr>
          <p:cNvPr id="1958" name="Google Shape;1958;g3ce9351f72f_0_3"/>
          <p:cNvSpPr txBox="1"/>
          <p:nvPr/>
        </p:nvSpPr>
        <p:spPr>
          <a:xfrm>
            <a:off x="306269" y="1557258"/>
            <a:ext cx="3385800" cy="408900"/>
          </a:xfrm>
          <a:prstGeom prst="rect">
            <a:avLst/>
          </a:prstGeom>
          <a:noFill/>
          <a:ln>
            <a:noFill/>
          </a:ln>
        </p:spPr>
        <p:txBody>
          <a:bodyPr anchorCtr="0" anchor="ctr" bIns="86675" lIns="86675" spcFirstLastPara="1" rIns="86675" wrap="square" tIns="86675">
            <a:noAutofit/>
          </a:bodyPr>
          <a:lstStyle/>
          <a:p>
            <a:pPr indent="0" lvl="0" marL="0" marR="0" rtl="0" algn="r">
              <a:lnSpc>
                <a:spcPct val="100000"/>
              </a:lnSpc>
              <a:spcBef>
                <a:spcPts val="0"/>
              </a:spcBef>
              <a:spcAft>
                <a:spcPts val="0"/>
              </a:spcAft>
              <a:buClr>
                <a:srgbClr val="000000"/>
              </a:buClr>
              <a:buSzPts val="1517"/>
              <a:buFont typeface="Arial"/>
              <a:buNone/>
            </a:pPr>
            <a:r>
              <a:rPr b="1" i="0" lang="en-US" sz="1516" u="none" cap="none" strike="noStrike">
                <a:solidFill>
                  <a:srgbClr val="3B4E1F"/>
                </a:solidFill>
                <a:latin typeface="Candara"/>
                <a:ea typeface="Candara"/>
                <a:cs typeface="Candara"/>
                <a:sym typeface="Candara"/>
              </a:rPr>
              <a:t>Indicadores</a:t>
            </a:r>
            <a:endParaRPr b="1" i="0" sz="1516" u="none" cap="none" strike="noStrike">
              <a:solidFill>
                <a:srgbClr val="3B4E1F"/>
              </a:solidFill>
              <a:latin typeface="Candara"/>
              <a:ea typeface="Candara"/>
              <a:cs typeface="Candara"/>
              <a:sym typeface="Candara"/>
            </a:endParaRPr>
          </a:p>
        </p:txBody>
      </p:sp>
      <p:sp>
        <p:nvSpPr>
          <p:cNvPr id="1959" name="Google Shape;1959;g3ce9351f72f_0_3"/>
          <p:cNvSpPr txBox="1"/>
          <p:nvPr/>
        </p:nvSpPr>
        <p:spPr>
          <a:xfrm>
            <a:off x="627239" y="5033187"/>
            <a:ext cx="3129900" cy="744300"/>
          </a:xfrm>
          <a:prstGeom prst="rect">
            <a:avLst/>
          </a:prstGeom>
          <a:noFill/>
          <a:ln>
            <a:noFill/>
          </a:ln>
        </p:spPr>
        <p:txBody>
          <a:bodyPr anchorCtr="0" anchor="t" bIns="86675" lIns="86675" spcFirstLastPara="1" rIns="86675" wrap="square" tIns="86675">
            <a:spAutoFit/>
          </a:bodyPr>
          <a:lstStyle/>
          <a:p>
            <a:pPr indent="0" lvl="0" marL="0" marR="0" rtl="0" algn="r">
              <a:lnSpc>
                <a:spcPct val="100000"/>
              </a:lnSpc>
              <a:spcBef>
                <a:spcPts val="0"/>
              </a:spcBef>
              <a:spcAft>
                <a:spcPts val="0"/>
              </a:spcAft>
              <a:buClr>
                <a:srgbClr val="000000"/>
              </a:buClr>
              <a:buSzPts val="1327"/>
              <a:buFont typeface="Arial"/>
              <a:buNone/>
            </a:pPr>
            <a:r>
              <a:rPr lang="en-US" sz="1232">
                <a:solidFill>
                  <a:schemeClr val="dk1"/>
                </a:solidFill>
                <a:latin typeface="Candara"/>
                <a:ea typeface="Candara"/>
                <a:cs typeface="Candara"/>
                <a:sym typeface="Candara"/>
              </a:rPr>
              <a:t>2. Número de metros cuadrados proyectados a ser renaturalizados en proyectos en etapa de diseño</a:t>
            </a:r>
            <a:endParaRPr b="0" i="0" sz="1232" u="none" cap="none" strike="noStrike">
              <a:solidFill>
                <a:schemeClr val="dk1"/>
              </a:solidFill>
              <a:latin typeface="Candara"/>
              <a:ea typeface="Candara"/>
              <a:cs typeface="Candara"/>
              <a:sym typeface="Candara"/>
            </a:endParaRPr>
          </a:p>
        </p:txBody>
      </p:sp>
      <p:sp>
        <p:nvSpPr>
          <p:cNvPr id="1960" name="Google Shape;1960;g3ce9351f72f_0_3"/>
          <p:cNvSpPr txBox="1"/>
          <p:nvPr/>
        </p:nvSpPr>
        <p:spPr>
          <a:xfrm>
            <a:off x="3927585" y="5183396"/>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7.135</a:t>
            </a:r>
            <a:endParaRPr b="0" i="0" sz="1327" u="none" cap="none" strike="noStrike">
              <a:solidFill>
                <a:srgbClr val="000000"/>
              </a:solidFill>
              <a:latin typeface="Candara"/>
              <a:ea typeface="Candara"/>
              <a:cs typeface="Candara"/>
              <a:sym typeface="Candara"/>
            </a:endParaRPr>
          </a:p>
        </p:txBody>
      </p:sp>
      <p:sp>
        <p:nvSpPr>
          <p:cNvPr id="1961" name="Google Shape;1961;g3ce9351f72f_0_3"/>
          <p:cNvSpPr txBox="1"/>
          <p:nvPr/>
        </p:nvSpPr>
        <p:spPr>
          <a:xfrm>
            <a:off x="5721482" y="5183396"/>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115.866</a:t>
            </a:r>
            <a:endParaRPr b="0" i="0" sz="1327" u="none" cap="none" strike="noStrike">
              <a:solidFill>
                <a:srgbClr val="000000"/>
              </a:solidFill>
              <a:latin typeface="Candara"/>
              <a:ea typeface="Candara"/>
              <a:cs typeface="Candara"/>
              <a:sym typeface="Candara"/>
            </a:endParaRPr>
          </a:p>
        </p:txBody>
      </p:sp>
      <p:sp>
        <p:nvSpPr>
          <p:cNvPr id="1962" name="Google Shape;1962;g3ce9351f72f_0_3"/>
          <p:cNvSpPr txBox="1"/>
          <p:nvPr/>
        </p:nvSpPr>
        <p:spPr>
          <a:xfrm>
            <a:off x="7537927" y="5183396"/>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123.412</a:t>
            </a:r>
            <a:endParaRPr b="0" i="0" sz="1327" u="none" cap="none" strike="noStrike">
              <a:solidFill>
                <a:srgbClr val="000000"/>
              </a:solidFill>
              <a:latin typeface="Candara"/>
              <a:ea typeface="Candara"/>
              <a:cs typeface="Candara"/>
              <a:sym typeface="Candara"/>
            </a:endParaRPr>
          </a:p>
        </p:txBody>
      </p:sp>
      <p:sp>
        <p:nvSpPr>
          <p:cNvPr id="1963" name="Google Shape;1963;g3ce9351f72f_0_3"/>
          <p:cNvSpPr txBox="1"/>
          <p:nvPr/>
        </p:nvSpPr>
        <p:spPr>
          <a:xfrm>
            <a:off x="8464906" y="5183396"/>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7.000</a:t>
            </a:r>
            <a:endParaRPr b="0" i="0" sz="1327" u="none" cap="none" strike="noStrike">
              <a:solidFill>
                <a:srgbClr val="000000"/>
              </a:solidFill>
              <a:latin typeface="Candara"/>
              <a:ea typeface="Candara"/>
              <a:cs typeface="Candara"/>
              <a:sym typeface="Candara"/>
            </a:endParaRPr>
          </a:p>
        </p:txBody>
      </p:sp>
      <p:sp>
        <p:nvSpPr>
          <p:cNvPr id="1964" name="Google Shape;1964;g3ce9351f72f_0_3"/>
          <p:cNvSpPr txBox="1"/>
          <p:nvPr/>
        </p:nvSpPr>
        <p:spPr>
          <a:xfrm>
            <a:off x="9391885" y="5183396"/>
            <a:ext cx="12261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253.413</a:t>
            </a:r>
            <a:endParaRPr b="1" i="0" sz="1327" u="none" cap="none" strike="noStrike">
              <a:solidFill>
                <a:srgbClr val="000000"/>
              </a:solidFill>
              <a:latin typeface="Candara"/>
              <a:ea typeface="Candara"/>
              <a:cs typeface="Candara"/>
              <a:sym typeface="Candara"/>
            </a:endParaRPr>
          </a:p>
        </p:txBody>
      </p:sp>
      <p:sp>
        <p:nvSpPr>
          <p:cNvPr id="1965" name="Google Shape;1965;g3ce9351f72f_0_3"/>
          <p:cNvSpPr txBox="1"/>
          <p:nvPr/>
        </p:nvSpPr>
        <p:spPr>
          <a:xfrm>
            <a:off x="4834062" y="5183396"/>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7.135</a:t>
            </a:r>
            <a:endParaRPr b="1" i="0" sz="1516" u="none" cap="none" strike="noStrike">
              <a:solidFill>
                <a:srgbClr val="3B4E1F"/>
              </a:solidFill>
              <a:latin typeface="Candara"/>
              <a:ea typeface="Candara"/>
              <a:cs typeface="Candara"/>
              <a:sym typeface="Candara"/>
            </a:endParaRPr>
          </a:p>
        </p:txBody>
      </p:sp>
      <p:sp>
        <p:nvSpPr>
          <p:cNvPr id="1966" name="Google Shape;1966;g3ce9351f72f_0_3"/>
          <p:cNvSpPr txBox="1"/>
          <p:nvPr/>
        </p:nvSpPr>
        <p:spPr>
          <a:xfrm>
            <a:off x="6640142" y="5183396"/>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115.866</a:t>
            </a:r>
            <a:endParaRPr b="1" sz="1516">
              <a:solidFill>
                <a:srgbClr val="3B4E1F"/>
              </a:solidFill>
              <a:latin typeface="Candara"/>
              <a:ea typeface="Candara"/>
              <a:cs typeface="Candara"/>
              <a:sym typeface="Candara"/>
            </a:endParaRPr>
          </a:p>
        </p:txBody>
      </p:sp>
      <p:sp>
        <p:nvSpPr>
          <p:cNvPr id="1967" name="Google Shape;1967;g3ce9351f72f_0_3"/>
          <p:cNvSpPr txBox="1"/>
          <p:nvPr/>
        </p:nvSpPr>
        <p:spPr>
          <a:xfrm>
            <a:off x="10713635" y="5183396"/>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123.001</a:t>
            </a:r>
            <a:endParaRPr b="1" i="0" sz="1327" u="none" cap="none" strike="noStrike">
              <a:solidFill>
                <a:srgbClr val="000000"/>
              </a:solidFill>
              <a:latin typeface="Candara"/>
              <a:ea typeface="Candara"/>
              <a:cs typeface="Candara"/>
              <a:sym typeface="Candara"/>
            </a:endParaRPr>
          </a:p>
        </p:txBody>
      </p:sp>
      <p:sp>
        <p:nvSpPr>
          <p:cNvPr id="1968" name="Google Shape;1968;g3ce9351f72f_0_3"/>
          <p:cNvSpPr txBox="1"/>
          <p:nvPr/>
        </p:nvSpPr>
        <p:spPr>
          <a:xfrm>
            <a:off x="653904" y="2610156"/>
            <a:ext cx="3129900" cy="698100"/>
          </a:xfrm>
          <a:prstGeom prst="rect">
            <a:avLst/>
          </a:prstGeom>
          <a:noFill/>
          <a:ln>
            <a:noFill/>
          </a:ln>
        </p:spPr>
        <p:txBody>
          <a:bodyPr anchorCtr="0" anchor="t" bIns="86675" lIns="86675" spcFirstLastPara="1" rIns="86675" wrap="square" tIns="86675">
            <a:spAutoFit/>
          </a:bodyPr>
          <a:lstStyle/>
          <a:p>
            <a:pPr indent="0" lvl="0" marL="457200" rtl="0" algn="r">
              <a:spcBef>
                <a:spcPts val="0"/>
              </a:spcBef>
              <a:spcAft>
                <a:spcPts val="0"/>
              </a:spcAft>
              <a:buNone/>
            </a:pPr>
            <a:r>
              <a:rPr lang="en-US" sz="1132">
                <a:solidFill>
                  <a:schemeClr val="dk1"/>
                </a:solidFill>
                <a:latin typeface="Candara"/>
                <a:ea typeface="Candara"/>
                <a:cs typeface="Candara"/>
                <a:sym typeface="Candara"/>
              </a:rPr>
              <a:t>1.1 </a:t>
            </a:r>
            <a:r>
              <a:rPr lang="en-US" sz="1132">
                <a:solidFill>
                  <a:schemeClr val="dk1"/>
                </a:solidFill>
                <a:latin typeface="Candara"/>
                <a:ea typeface="Candara"/>
                <a:cs typeface="Candara"/>
                <a:sym typeface="Candara"/>
              </a:rPr>
              <a:t>Número de metros cuadrados de sistemas urbanos de drenaje sostenible (SUDS)</a:t>
            </a:r>
            <a:endParaRPr b="0" i="0" sz="1132" u="none" cap="none" strike="noStrike">
              <a:solidFill>
                <a:schemeClr val="dk1"/>
              </a:solidFill>
              <a:latin typeface="Candara"/>
              <a:ea typeface="Candara"/>
              <a:cs typeface="Candara"/>
              <a:sym typeface="Candara"/>
            </a:endParaRPr>
          </a:p>
        </p:txBody>
      </p:sp>
      <p:sp>
        <p:nvSpPr>
          <p:cNvPr id="1969" name="Google Shape;1969;g3ce9351f72f_0_3"/>
          <p:cNvSpPr txBox="1"/>
          <p:nvPr/>
        </p:nvSpPr>
        <p:spPr>
          <a:xfrm>
            <a:off x="3938559" y="2667525"/>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1970" name="Google Shape;1970;g3ce9351f72f_0_3"/>
          <p:cNvSpPr txBox="1"/>
          <p:nvPr/>
        </p:nvSpPr>
        <p:spPr>
          <a:xfrm>
            <a:off x="5732456" y="2667525"/>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2.7</a:t>
            </a:r>
            <a:r>
              <a:rPr lang="en-US" sz="1516">
                <a:solidFill>
                  <a:srgbClr val="3B4E1F"/>
                </a:solidFill>
                <a:latin typeface="Candara"/>
                <a:ea typeface="Candara"/>
                <a:cs typeface="Candara"/>
                <a:sym typeface="Candara"/>
              </a:rPr>
              <a:t>69</a:t>
            </a:r>
            <a:endParaRPr b="0" i="0" sz="1327" u="none" cap="none" strike="noStrike">
              <a:solidFill>
                <a:srgbClr val="000000"/>
              </a:solidFill>
              <a:latin typeface="Candara"/>
              <a:ea typeface="Candara"/>
              <a:cs typeface="Candara"/>
              <a:sym typeface="Candara"/>
            </a:endParaRPr>
          </a:p>
        </p:txBody>
      </p:sp>
      <p:sp>
        <p:nvSpPr>
          <p:cNvPr id="1971" name="Google Shape;1971;g3ce9351f72f_0_3"/>
          <p:cNvSpPr txBox="1"/>
          <p:nvPr/>
        </p:nvSpPr>
        <p:spPr>
          <a:xfrm>
            <a:off x="7548901" y="2667525"/>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2.500</a:t>
            </a:r>
            <a:endParaRPr b="0" i="0" sz="1327" u="none" cap="none" strike="noStrike">
              <a:solidFill>
                <a:srgbClr val="000000"/>
              </a:solidFill>
              <a:latin typeface="Candara"/>
              <a:ea typeface="Candara"/>
              <a:cs typeface="Candara"/>
              <a:sym typeface="Candara"/>
            </a:endParaRPr>
          </a:p>
        </p:txBody>
      </p:sp>
      <p:sp>
        <p:nvSpPr>
          <p:cNvPr id="1972" name="Google Shape;1972;g3ce9351f72f_0_3"/>
          <p:cNvSpPr txBox="1"/>
          <p:nvPr/>
        </p:nvSpPr>
        <p:spPr>
          <a:xfrm>
            <a:off x="8475880" y="2667525"/>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600</a:t>
            </a:r>
            <a:endParaRPr b="0" i="0" sz="1327" u="none" cap="none" strike="noStrike">
              <a:solidFill>
                <a:srgbClr val="000000"/>
              </a:solidFill>
              <a:latin typeface="Candara"/>
              <a:ea typeface="Candara"/>
              <a:cs typeface="Candara"/>
              <a:sym typeface="Candara"/>
            </a:endParaRPr>
          </a:p>
        </p:txBody>
      </p:sp>
      <p:sp>
        <p:nvSpPr>
          <p:cNvPr id="1973" name="Google Shape;1973;g3ce9351f72f_0_3"/>
          <p:cNvSpPr txBox="1"/>
          <p:nvPr/>
        </p:nvSpPr>
        <p:spPr>
          <a:xfrm>
            <a:off x="9402859" y="2667525"/>
            <a:ext cx="12261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5.869</a:t>
            </a:r>
            <a:endParaRPr b="0" i="0" sz="1327" u="none" cap="none" strike="noStrike">
              <a:solidFill>
                <a:srgbClr val="000000"/>
              </a:solidFill>
              <a:latin typeface="Candara"/>
              <a:ea typeface="Candara"/>
              <a:cs typeface="Candara"/>
              <a:sym typeface="Candara"/>
            </a:endParaRPr>
          </a:p>
        </p:txBody>
      </p:sp>
      <p:sp>
        <p:nvSpPr>
          <p:cNvPr id="1974" name="Google Shape;1974;g3ce9351f72f_0_3"/>
          <p:cNvSpPr txBox="1"/>
          <p:nvPr/>
        </p:nvSpPr>
        <p:spPr>
          <a:xfrm>
            <a:off x="4845036" y="2667525"/>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975" name="Google Shape;1975;g3ce9351f72f_0_3"/>
          <p:cNvSpPr txBox="1"/>
          <p:nvPr/>
        </p:nvSpPr>
        <p:spPr>
          <a:xfrm>
            <a:off x="6651116" y="2667525"/>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2.769</a:t>
            </a:r>
            <a:endParaRPr b="1" sz="1516">
              <a:solidFill>
                <a:srgbClr val="3B4E1F"/>
              </a:solidFill>
              <a:latin typeface="Candara"/>
              <a:ea typeface="Candara"/>
              <a:cs typeface="Candara"/>
              <a:sym typeface="Candara"/>
            </a:endParaRPr>
          </a:p>
        </p:txBody>
      </p:sp>
      <p:sp>
        <p:nvSpPr>
          <p:cNvPr id="1976" name="Google Shape;1976;g3ce9351f72f_0_3"/>
          <p:cNvSpPr txBox="1"/>
          <p:nvPr/>
        </p:nvSpPr>
        <p:spPr>
          <a:xfrm>
            <a:off x="10724609" y="2667525"/>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2.769</a:t>
            </a:r>
            <a:endParaRPr b="1" i="0" sz="1327" u="none" cap="none" strike="noStrike">
              <a:solidFill>
                <a:srgbClr val="000000"/>
              </a:solidFill>
              <a:latin typeface="Candara"/>
              <a:ea typeface="Candara"/>
              <a:cs typeface="Candara"/>
              <a:sym typeface="Candara"/>
            </a:endParaRPr>
          </a:p>
        </p:txBody>
      </p:sp>
      <p:sp>
        <p:nvSpPr>
          <p:cNvPr id="1977" name="Google Shape;1977;g3ce9351f72f_0_3"/>
          <p:cNvSpPr txBox="1"/>
          <p:nvPr/>
        </p:nvSpPr>
        <p:spPr>
          <a:xfrm>
            <a:off x="663254" y="3119865"/>
            <a:ext cx="3129900" cy="523800"/>
          </a:xfrm>
          <a:prstGeom prst="rect">
            <a:avLst/>
          </a:prstGeom>
          <a:noFill/>
          <a:ln>
            <a:noFill/>
          </a:ln>
        </p:spPr>
        <p:txBody>
          <a:bodyPr anchorCtr="0" anchor="t" bIns="86675" lIns="86675" spcFirstLastPara="1" rIns="86675" wrap="square" tIns="86675">
            <a:spAutoFit/>
          </a:bodyPr>
          <a:lstStyle/>
          <a:p>
            <a:pPr indent="0" lvl="0" marL="0" rtl="0" algn="r">
              <a:spcBef>
                <a:spcPts val="0"/>
              </a:spcBef>
              <a:spcAft>
                <a:spcPts val="0"/>
              </a:spcAft>
              <a:buClr>
                <a:schemeClr val="dk1"/>
              </a:buClr>
              <a:buSzPts val="1043"/>
              <a:buFont typeface="Arial"/>
              <a:buNone/>
            </a:pPr>
            <a:r>
              <a:rPr lang="en-US" sz="1132">
                <a:solidFill>
                  <a:schemeClr val="dk1"/>
                </a:solidFill>
                <a:latin typeface="Candara"/>
                <a:ea typeface="Candara"/>
                <a:cs typeface="Candara"/>
                <a:sym typeface="Candara"/>
              </a:rPr>
              <a:t>1.2 </a:t>
            </a:r>
            <a:r>
              <a:rPr lang="en-US" sz="1132">
                <a:solidFill>
                  <a:schemeClr val="dk1"/>
                </a:solidFill>
                <a:latin typeface="Candara"/>
                <a:ea typeface="Candara"/>
                <a:cs typeface="Candara"/>
                <a:sym typeface="Candara"/>
              </a:rPr>
              <a:t>Número de metros cuadrados de t</a:t>
            </a:r>
            <a:r>
              <a:rPr lang="en-US" sz="1132">
                <a:solidFill>
                  <a:schemeClr val="dk1"/>
                </a:solidFill>
                <a:latin typeface="Candara"/>
                <a:ea typeface="Candara"/>
                <a:cs typeface="Candara"/>
                <a:sym typeface="Candara"/>
              </a:rPr>
              <a:t>echos verdes y jardines verticales</a:t>
            </a:r>
            <a:endParaRPr b="0" i="0" sz="1132" u="none" cap="none" strike="noStrike">
              <a:solidFill>
                <a:schemeClr val="dk1"/>
              </a:solidFill>
              <a:latin typeface="Candara"/>
              <a:ea typeface="Candara"/>
              <a:cs typeface="Candara"/>
              <a:sym typeface="Candara"/>
            </a:endParaRPr>
          </a:p>
        </p:txBody>
      </p:sp>
      <p:sp>
        <p:nvSpPr>
          <p:cNvPr id="1978" name="Google Shape;1978;g3ce9351f72f_0_3"/>
          <p:cNvSpPr txBox="1"/>
          <p:nvPr/>
        </p:nvSpPr>
        <p:spPr>
          <a:xfrm>
            <a:off x="3947909" y="3177234"/>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17.433</a:t>
            </a:r>
            <a:endParaRPr b="0" i="0" sz="1327" u="none" cap="none" strike="noStrike">
              <a:solidFill>
                <a:srgbClr val="000000"/>
              </a:solidFill>
              <a:latin typeface="Candara"/>
              <a:ea typeface="Candara"/>
              <a:cs typeface="Candara"/>
              <a:sym typeface="Candara"/>
            </a:endParaRPr>
          </a:p>
        </p:txBody>
      </p:sp>
      <p:sp>
        <p:nvSpPr>
          <p:cNvPr id="1979" name="Google Shape;1979;g3ce9351f72f_0_3"/>
          <p:cNvSpPr txBox="1"/>
          <p:nvPr/>
        </p:nvSpPr>
        <p:spPr>
          <a:xfrm>
            <a:off x="5741807" y="3177234"/>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9.346</a:t>
            </a:r>
            <a:endParaRPr b="0" i="0" sz="1327" u="none" cap="none" strike="noStrike">
              <a:solidFill>
                <a:srgbClr val="000000"/>
              </a:solidFill>
              <a:latin typeface="Candara"/>
              <a:ea typeface="Candara"/>
              <a:cs typeface="Candara"/>
              <a:sym typeface="Candara"/>
            </a:endParaRPr>
          </a:p>
        </p:txBody>
      </p:sp>
      <p:sp>
        <p:nvSpPr>
          <p:cNvPr id="1980" name="Google Shape;1980;g3ce9351f72f_0_3"/>
          <p:cNvSpPr txBox="1"/>
          <p:nvPr/>
        </p:nvSpPr>
        <p:spPr>
          <a:xfrm>
            <a:off x="7558251" y="3177234"/>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10.000</a:t>
            </a:r>
            <a:endParaRPr b="0" i="0" sz="1327" u="none" cap="none" strike="noStrike">
              <a:solidFill>
                <a:srgbClr val="000000"/>
              </a:solidFill>
              <a:latin typeface="Candara"/>
              <a:ea typeface="Candara"/>
              <a:cs typeface="Candara"/>
              <a:sym typeface="Candara"/>
            </a:endParaRPr>
          </a:p>
        </p:txBody>
      </p:sp>
      <p:sp>
        <p:nvSpPr>
          <p:cNvPr id="1981" name="Google Shape;1981;g3ce9351f72f_0_3"/>
          <p:cNvSpPr txBox="1"/>
          <p:nvPr/>
        </p:nvSpPr>
        <p:spPr>
          <a:xfrm>
            <a:off x="8485230" y="3177234"/>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2.913</a:t>
            </a:r>
            <a:endParaRPr b="0" i="0" sz="1327" u="none" cap="none" strike="noStrike">
              <a:solidFill>
                <a:srgbClr val="000000"/>
              </a:solidFill>
              <a:latin typeface="Candara"/>
              <a:ea typeface="Candara"/>
              <a:cs typeface="Candara"/>
              <a:sym typeface="Candara"/>
            </a:endParaRPr>
          </a:p>
        </p:txBody>
      </p:sp>
      <p:sp>
        <p:nvSpPr>
          <p:cNvPr id="1982" name="Google Shape;1982;g3ce9351f72f_0_3"/>
          <p:cNvSpPr txBox="1"/>
          <p:nvPr/>
        </p:nvSpPr>
        <p:spPr>
          <a:xfrm>
            <a:off x="9412209" y="3177234"/>
            <a:ext cx="1226100" cy="6420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39.692</a:t>
            </a:r>
            <a:endParaRPr sz="1327">
              <a:latin typeface="Candara"/>
              <a:ea typeface="Candara"/>
              <a:cs typeface="Candara"/>
              <a:sym typeface="Candara"/>
            </a:endParaRPr>
          </a:p>
          <a:p>
            <a:pPr indent="0" lvl="0" marL="0" marR="0" rtl="0" algn="ctr">
              <a:lnSpc>
                <a:spcPct val="100000"/>
              </a:lnSpc>
              <a:spcBef>
                <a:spcPts val="0"/>
              </a:spcBef>
              <a:spcAft>
                <a:spcPts val="0"/>
              </a:spcAft>
              <a:buClr>
                <a:srgbClr val="000000"/>
              </a:buClr>
              <a:buSzPts val="1517"/>
              <a:buFont typeface="Arial"/>
              <a:buNone/>
            </a:pPr>
            <a:r>
              <a:t/>
            </a:r>
            <a:endParaRPr sz="1516">
              <a:solidFill>
                <a:srgbClr val="3B4E1F"/>
              </a:solidFill>
              <a:latin typeface="Candara"/>
              <a:ea typeface="Candara"/>
              <a:cs typeface="Candara"/>
              <a:sym typeface="Candara"/>
            </a:endParaRPr>
          </a:p>
        </p:txBody>
      </p:sp>
      <p:sp>
        <p:nvSpPr>
          <p:cNvPr id="1983" name="Google Shape;1983;g3ce9351f72f_0_3"/>
          <p:cNvSpPr txBox="1"/>
          <p:nvPr/>
        </p:nvSpPr>
        <p:spPr>
          <a:xfrm>
            <a:off x="4854386" y="3177234"/>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17.433</a:t>
            </a:r>
            <a:endParaRPr b="1" sz="1516">
              <a:solidFill>
                <a:srgbClr val="3B4E1F"/>
              </a:solidFill>
              <a:latin typeface="Candara"/>
              <a:ea typeface="Candara"/>
              <a:cs typeface="Candara"/>
              <a:sym typeface="Candara"/>
            </a:endParaRPr>
          </a:p>
        </p:txBody>
      </p:sp>
      <p:sp>
        <p:nvSpPr>
          <p:cNvPr id="1984" name="Google Shape;1984;g3ce9351f72f_0_3"/>
          <p:cNvSpPr txBox="1"/>
          <p:nvPr/>
        </p:nvSpPr>
        <p:spPr>
          <a:xfrm>
            <a:off x="6660466" y="3177234"/>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9.346</a:t>
            </a:r>
            <a:endParaRPr b="1" sz="1516">
              <a:solidFill>
                <a:srgbClr val="3B4E1F"/>
              </a:solidFill>
              <a:latin typeface="Candara"/>
              <a:ea typeface="Candara"/>
              <a:cs typeface="Candara"/>
              <a:sym typeface="Candara"/>
            </a:endParaRPr>
          </a:p>
        </p:txBody>
      </p:sp>
      <p:sp>
        <p:nvSpPr>
          <p:cNvPr id="1985" name="Google Shape;1985;g3ce9351f72f_0_3"/>
          <p:cNvSpPr txBox="1"/>
          <p:nvPr/>
        </p:nvSpPr>
        <p:spPr>
          <a:xfrm>
            <a:off x="10733959" y="3177234"/>
            <a:ext cx="831000" cy="408600"/>
          </a:xfrm>
          <a:prstGeom prst="rect">
            <a:avLst/>
          </a:prstGeom>
          <a:solidFill>
            <a:srgbClr val="D9EAD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26.779</a:t>
            </a:r>
            <a:endParaRPr b="1" i="0" sz="1327" u="none" cap="none" strike="noStrike">
              <a:solidFill>
                <a:srgbClr val="000000"/>
              </a:solidFill>
              <a:latin typeface="Candara"/>
              <a:ea typeface="Candara"/>
              <a:cs typeface="Candara"/>
              <a:sym typeface="Candara"/>
            </a:endParaRPr>
          </a:p>
        </p:txBody>
      </p:sp>
      <p:sp>
        <p:nvSpPr>
          <p:cNvPr id="1986" name="Google Shape;1986;g3ce9351f72f_0_3"/>
          <p:cNvSpPr txBox="1"/>
          <p:nvPr/>
        </p:nvSpPr>
        <p:spPr>
          <a:xfrm>
            <a:off x="659035" y="3634682"/>
            <a:ext cx="3129900" cy="554400"/>
          </a:xfrm>
          <a:prstGeom prst="rect">
            <a:avLst/>
          </a:prstGeom>
          <a:noFill/>
          <a:ln>
            <a:noFill/>
          </a:ln>
        </p:spPr>
        <p:txBody>
          <a:bodyPr anchorCtr="0" anchor="t" bIns="86675" lIns="86675" spcFirstLastPara="1" rIns="86675" wrap="square" tIns="86675">
            <a:spAutoFit/>
          </a:bodyPr>
          <a:lstStyle/>
          <a:p>
            <a:pPr indent="0" lvl="0" marL="0" rtl="0" algn="r">
              <a:spcBef>
                <a:spcPts val="0"/>
              </a:spcBef>
              <a:spcAft>
                <a:spcPts val="0"/>
              </a:spcAft>
              <a:buClr>
                <a:schemeClr val="dk1"/>
              </a:buClr>
              <a:buSzPts val="1043"/>
              <a:buFont typeface="Arial"/>
              <a:buNone/>
            </a:pPr>
            <a:r>
              <a:rPr lang="en-US" sz="1232">
                <a:solidFill>
                  <a:schemeClr val="dk1"/>
                </a:solidFill>
                <a:latin typeface="Candara"/>
                <a:ea typeface="Candara"/>
                <a:cs typeface="Candara"/>
                <a:sym typeface="Candara"/>
              </a:rPr>
              <a:t>1.3 Reconversión zona dura a verde por otros sectores </a:t>
            </a:r>
            <a:endParaRPr b="0" i="0" sz="1232" u="none" cap="none" strike="noStrike">
              <a:solidFill>
                <a:schemeClr val="dk1"/>
              </a:solidFill>
              <a:latin typeface="Candara"/>
              <a:ea typeface="Candara"/>
              <a:cs typeface="Candara"/>
              <a:sym typeface="Candara"/>
            </a:endParaRPr>
          </a:p>
        </p:txBody>
      </p:sp>
      <p:sp>
        <p:nvSpPr>
          <p:cNvPr id="1987" name="Google Shape;1987;g3ce9351f72f_0_3"/>
          <p:cNvSpPr txBox="1"/>
          <p:nvPr/>
        </p:nvSpPr>
        <p:spPr>
          <a:xfrm>
            <a:off x="3943690" y="3692051"/>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1988" name="Google Shape;1988;g3ce9351f72f_0_3"/>
          <p:cNvSpPr txBox="1"/>
          <p:nvPr/>
        </p:nvSpPr>
        <p:spPr>
          <a:xfrm>
            <a:off x="5737588" y="3692051"/>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1989" name="Google Shape;1989;g3ce9351f72f_0_3"/>
          <p:cNvSpPr txBox="1"/>
          <p:nvPr/>
        </p:nvSpPr>
        <p:spPr>
          <a:xfrm>
            <a:off x="7554032" y="3692051"/>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5.125</a:t>
            </a:r>
            <a:endParaRPr b="0" i="0" sz="1327" u="none" cap="none" strike="noStrike">
              <a:solidFill>
                <a:srgbClr val="000000"/>
              </a:solidFill>
              <a:latin typeface="Candara"/>
              <a:ea typeface="Candara"/>
              <a:cs typeface="Candara"/>
              <a:sym typeface="Candara"/>
            </a:endParaRPr>
          </a:p>
        </p:txBody>
      </p:sp>
      <p:sp>
        <p:nvSpPr>
          <p:cNvPr id="1990" name="Google Shape;1990;g3ce9351f72f_0_3"/>
          <p:cNvSpPr txBox="1"/>
          <p:nvPr/>
        </p:nvSpPr>
        <p:spPr>
          <a:xfrm>
            <a:off x="8481011" y="3692051"/>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5.125</a:t>
            </a:r>
            <a:endParaRPr b="0" i="0" sz="1327" u="none" cap="none" strike="noStrike">
              <a:solidFill>
                <a:srgbClr val="000000"/>
              </a:solidFill>
              <a:latin typeface="Candara"/>
              <a:ea typeface="Candara"/>
              <a:cs typeface="Candara"/>
              <a:sym typeface="Candara"/>
            </a:endParaRPr>
          </a:p>
        </p:txBody>
      </p:sp>
      <p:sp>
        <p:nvSpPr>
          <p:cNvPr id="1991" name="Google Shape;1991;g3ce9351f72f_0_3"/>
          <p:cNvSpPr txBox="1"/>
          <p:nvPr/>
        </p:nvSpPr>
        <p:spPr>
          <a:xfrm>
            <a:off x="9407990" y="3692051"/>
            <a:ext cx="12261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10.250</a:t>
            </a:r>
            <a:endParaRPr b="0" i="0" sz="1327" u="none" cap="none" strike="noStrike">
              <a:solidFill>
                <a:srgbClr val="000000"/>
              </a:solidFill>
              <a:latin typeface="Candara"/>
              <a:ea typeface="Candara"/>
              <a:cs typeface="Candara"/>
              <a:sym typeface="Candara"/>
            </a:endParaRPr>
          </a:p>
        </p:txBody>
      </p:sp>
      <p:sp>
        <p:nvSpPr>
          <p:cNvPr id="1992" name="Google Shape;1992;g3ce9351f72f_0_3"/>
          <p:cNvSpPr txBox="1"/>
          <p:nvPr/>
        </p:nvSpPr>
        <p:spPr>
          <a:xfrm>
            <a:off x="4850167" y="3692051"/>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993" name="Google Shape;1993;g3ce9351f72f_0_3"/>
          <p:cNvSpPr txBox="1"/>
          <p:nvPr/>
        </p:nvSpPr>
        <p:spPr>
          <a:xfrm>
            <a:off x="6656247" y="3692051"/>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994" name="Google Shape;1994;g3ce9351f72f_0_3"/>
          <p:cNvSpPr txBox="1"/>
          <p:nvPr/>
        </p:nvSpPr>
        <p:spPr>
          <a:xfrm>
            <a:off x="10729740" y="3692051"/>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1995" name="Google Shape;1995;g3ce9351f72f_0_3"/>
          <p:cNvSpPr txBox="1"/>
          <p:nvPr/>
        </p:nvSpPr>
        <p:spPr>
          <a:xfrm>
            <a:off x="668113" y="4113839"/>
            <a:ext cx="3129900" cy="554400"/>
          </a:xfrm>
          <a:prstGeom prst="rect">
            <a:avLst/>
          </a:prstGeom>
          <a:noFill/>
          <a:ln>
            <a:noFill/>
          </a:ln>
        </p:spPr>
        <p:txBody>
          <a:bodyPr anchorCtr="0" anchor="t" bIns="86675" lIns="86675" spcFirstLastPara="1" rIns="86675" wrap="square" tIns="86675">
            <a:spAutoFit/>
          </a:bodyPr>
          <a:lstStyle/>
          <a:p>
            <a:pPr indent="0" lvl="0" marL="0" rtl="0" algn="r">
              <a:spcBef>
                <a:spcPts val="0"/>
              </a:spcBef>
              <a:spcAft>
                <a:spcPts val="0"/>
              </a:spcAft>
              <a:buClr>
                <a:schemeClr val="dk1"/>
              </a:buClr>
              <a:buSzPts val="1043"/>
              <a:buFont typeface="Arial"/>
              <a:buNone/>
            </a:pPr>
            <a:r>
              <a:rPr lang="en-US" sz="1232">
                <a:solidFill>
                  <a:schemeClr val="dk1"/>
                </a:solidFill>
                <a:latin typeface="Candara"/>
                <a:ea typeface="Candara"/>
                <a:cs typeface="Candara"/>
                <a:sym typeface="Candara"/>
              </a:rPr>
              <a:t>1.4 Reconversión zona dura a verde lideradas por SDA</a:t>
            </a:r>
            <a:r>
              <a:rPr lang="en-US" sz="1232">
                <a:solidFill>
                  <a:schemeClr val="dk1"/>
                </a:solidFill>
                <a:latin typeface="Candara"/>
                <a:ea typeface="Candara"/>
                <a:cs typeface="Candara"/>
                <a:sym typeface="Candara"/>
              </a:rPr>
              <a:t> </a:t>
            </a:r>
            <a:endParaRPr b="0" i="0" sz="1232" u="none" cap="none" strike="noStrike">
              <a:solidFill>
                <a:schemeClr val="dk1"/>
              </a:solidFill>
              <a:latin typeface="Candara"/>
              <a:ea typeface="Candara"/>
              <a:cs typeface="Candara"/>
              <a:sym typeface="Candara"/>
            </a:endParaRPr>
          </a:p>
        </p:txBody>
      </p:sp>
      <p:sp>
        <p:nvSpPr>
          <p:cNvPr id="1996" name="Google Shape;1996;g3ce9351f72f_0_3"/>
          <p:cNvSpPr txBox="1"/>
          <p:nvPr/>
        </p:nvSpPr>
        <p:spPr>
          <a:xfrm>
            <a:off x="3952768" y="4171208"/>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1997" name="Google Shape;1997;g3ce9351f72f_0_3"/>
          <p:cNvSpPr txBox="1"/>
          <p:nvPr/>
        </p:nvSpPr>
        <p:spPr>
          <a:xfrm>
            <a:off x="5746665" y="4171208"/>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1998" name="Google Shape;1998;g3ce9351f72f_0_3"/>
          <p:cNvSpPr txBox="1"/>
          <p:nvPr/>
        </p:nvSpPr>
        <p:spPr>
          <a:xfrm>
            <a:off x="7563110" y="4171208"/>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3.686</a:t>
            </a:r>
            <a:endParaRPr b="0" i="0" sz="1327" u="none" cap="none" strike="noStrike">
              <a:solidFill>
                <a:srgbClr val="000000"/>
              </a:solidFill>
              <a:latin typeface="Candara"/>
              <a:ea typeface="Candara"/>
              <a:cs typeface="Candara"/>
              <a:sym typeface="Candara"/>
            </a:endParaRPr>
          </a:p>
        </p:txBody>
      </p:sp>
      <p:sp>
        <p:nvSpPr>
          <p:cNvPr id="1999" name="Google Shape;1999;g3ce9351f72f_0_3"/>
          <p:cNvSpPr txBox="1"/>
          <p:nvPr/>
        </p:nvSpPr>
        <p:spPr>
          <a:xfrm>
            <a:off x="8490089" y="4171208"/>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4.550</a:t>
            </a:r>
            <a:endParaRPr b="0" i="0" sz="1327" u="none" cap="none" strike="noStrike">
              <a:solidFill>
                <a:srgbClr val="000000"/>
              </a:solidFill>
              <a:latin typeface="Candara"/>
              <a:ea typeface="Candara"/>
              <a:cs typeface="Candara"/>
              <a:sym typeface="Candara"/>
            </a:endParaRPr>
          </a:p>
        </p:txBody>
      </p:sp>
      <p:sp>
        <p:nvSpPr>
          <p:cNvPr id="2000" name="Google Shape;2000;g3ce9351f72f_0_3"/>
          <p:cNvSpPr txBox="1"/>
          <p:nvPr/>
        </p:nvSpPr>
        <p:spPr>
          <a:xfrm>
            <a:off x="9417068" y="4171208"/>
            <a:ext cx="12261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8.236</a:t>
            </a:r>
            <a:endParaRPr b="0" i="0" sz="1327" u="none" cap="none" strike="noStrike">
              <a:solidFill>
                <a:srgbClr val="000000"/>
              </a:solidFill>
              <a:latin typeface="Candara"/>
              <a:ea typeface="Candara"/>
              <a:cs typeface="Candara"/>
              <a:sym typeface="Candara"/>
            </a:endParaRPr>
          </a:p>
        </p:txBody>
      </p:sp>
      <p:sp>
        <p:nvSpPr>
          <p:cNvPr id="2001" name="Google Shape;2001;g3ce9351f72f_0_3"/>
          <p:cNvSpPr txBox="1"/>
          <p:nvPr/>
        </p:nvSpPr>
        <p:spPr>
          <a:xfrm>
            <a:off x="4859245" y="4171208"/>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2002" name="Google Shape;2002;g3ce9351f72f_0_3"/>
          <p:cNvSpPr txBox="1"/>
          <p:nvPr/>
        </p:nvSpPr>
        <p:spPr>
          <a:xfrm>
            <a:off x="6665325" y="4171208"/>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2003" name="Google Shape;2003;g3ce9351f72f_0_3"/>
          <p:cNvSpPr txBox="1"/>
          <p:nvPr/>
        </p:nvSpPr>
        <p:spPr>
          <a:xfrm>
            <a:off x="10738818" y="4171208"/>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2004" name="Google Shape;2004;g3ce9351f72f_0_3"/>
          <p:cNvSpPr txBox="1"/>
          <p:nvPr/>
        </p:nvSpPr>
        <p:spPr>
          <a:xfrm>
            <a:off x="665956" y="4580944"/>
            <a:ext cx="3129900" cy="554400"/>
          </a:xfrm>
          <a:prstGeom prst="rect">
            <a:avLst/>
          </a:prstGeom>
          <a:noFill/>
          <a:ln>
            <a:noFill/>
          </a:ln>
        </p:spPr>
        <p:txBody>
          <a:bodyPr anchorCtr="0" anchor="t" bIns="86675" lIns="86675" spcFirstLastPara="1" rIns="86675" wrap="square" tIns="86675">
            <a:spAutoFit/>
          </a:bodyPr>
          <a:lstStyle/>
          <a:p>
            <a:pPr indent="0" lvl="0" marL="0" rtl="0" algn="r">
              <a:spcBef>
                <a:spcPts val="0"/>
              </a:spcBef>
              <a:spcAft>
                <a:spcPts val="0"/>
              </a:spcAft>
              <a:buClr>
                <a:schemeClr val="dk1"/>
              </a:buClr>
              <a:buSzPts val="1043"/>
              <a:buFont typeface="Arial"/>
              <a:buNone/>
            </a:pPr>
            <a:r>
              <a:rPr lang="en-US" sz="1232">
                <a:solidFill>
                  <a:schemeClr val="dk1"/>
                </a:solidFill>
                <a:latin typeface="Candara"/>
                <a:ea typeface="Candara"/>
                <a:cs typeface="Candara"/>
                <a:sym typeface="Candara"/>
              </a:rPr>
              <a:t>1.5 Reconversión zona dura a verde lideradas por SDA (ZUMA) </a:t>
            </a:r>
            <a:r>
              <a:rPr lang="en-US" sz="1232">
                <a:solidFill>
                  <a:schemeClr val="dk1"/>
                </a:solidFill>
                <a:latin typeface="Candara"/>
                <a:ea typeface="Candara"/>
                <a:cs typeface="Candara"/>
                <a:sym typeface="Candara"/>
              </a:rPr>
              <a:t> </a:t>
            </a:r>
            <a:endParaRPr b="0" i="0" sz="1232" u="none" cap="none" strike="noStrike">
              <a:solidFill>
                <a:schemeClr val="dk1"/>
              </a:solidFill>
              <a:latin typeface="Candara"/>
              <a:ea typeface="Candara"/>
              <a:cs typeface="Candara"/>
              <a:sym typeface="Candara"/>
            </a:endParaRPr>
          </a:p>
        </p:txBody>
      </p:sp>
      <p:sp>
        <p:nvSpPr>
          <p:cNvPr id="2005" name="Google Shape;2005;g3ce9351f72f_0_3"/>
          <p:cNvSpPr txBox="1"/>
          <p:nvPr/>
        </p:nvSpPr>
        <p:spPr>
          <a:xfrm>
            <a:off x="3950611" y="4638313"/>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2006" name="Google Shape;2006;g3ce9351f72f_0_3"/>
          <p:cNvSpPr txBox="1"/>
          <p:nvPr/>
        </p:nvSpPr>
        <p:spPr>
          <a:xfrm>
            <a:off x="5744509" y="4638313"/>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2007" name="Google Shape;2007;g3ce9351f72f_0_3"/>
          <p:cNvSpPr txBox="1"/>
          <p:nvPr/>
        </p:nvSpPr>
        <p:spPr>
          <a:xfrm>
            <a:off x="7560953" y="4638313"/>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1.819</a:t>
            </a:r>
            <a:endParaRPr b="0" i="0" sz="1327" u="none" cap="none" strike="noStrike">
              <a:solidFill>
                <a:srgbClr val="000000"/>
              </a:solidFill>
              <a:latin typeface="Candara"/>
              <a:ea typeface="Candara"/>
              <a:cs typeface="Candara"/>
              <a:sym typeface="Candara"/>
            </a:endParaRPr>
          </a:p>
        </p:txBody>
      </p:sp>
      <p:sp>
        <p:nvSpPr>
          <p:cNvPr id="2008" name="Google Shape;2008;g3ce9351f72f_0_3"/>
          <p:cNvSpPr txBox="1"/>
          <p:nvPr/>
        </p:nvSpPr>
        <p:spPr>
          <a:xfrm>
            <a:off x="8487932" y="4638313"/>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8.129</a:t>
            </a:r>
            <a:endParaRPr b="0" i="0" sz="1327" u="none" cap="none" strike="noStrike">
              <a:solidFill>
                <a:srgbClr val="000000"/>
              </a:solidFill>
              <a:latin typeface="Candara"/>
              <a:ea typeface="Candara"/>
              <a:cs typeface="Candara"/>
              <a:sym typeface="Candara"/>
            </a:endParaRPr>
          </a:p>
        </p:txBody>
      </p:sp>
      <p:sp>
        <p:nvSpPr>
          <p:cNvPr id="2009" name="Google Shape;2009;g3ce9351f72f_0_3"/>
          <p:cNvSpPr txBox="1"/>
          <p:nvPr/>
        </p:nvSpPr>
        <p:spPr>
          <a:xfrm>
            <a:off x="9414911" y="4638313"/>
            <a:ext cx="12261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9.948</a:t>
            </a:r>
            <a:endParaRPr b="0" i="0" sz="1327" u="none" cap="none" strike="noStrike">
              <a:solidFill>
                <a:srgbClr val="000000"/>
              </a:solidFill>
              <a:latin typeface="Candara"/>
              <a:ea typeface="Candara"/>
              <a:cs typeface="Candara"/>
              <a:sym typeface="Candara"/>
            </a:endParaRPr>
          </a:p>
        </p:txBody>
      </p:sp>
      <p:sp>
        <p:nvSpPr>
          <p:cNvPr id="2010" name="Google Shape;2010;g3ce9351f72f_0_3"/>
          <p:cNvSpPr txBox="1"/>
          <p:nvPr/>
        </p:nvSpPr>
        <p:spPr>
          <a:xfrm>
            <a:off x="4857088" y="4638313"/>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2011" name="Google Shape;2011;g3ce9351f72f_0_3"/>
          <p:cNvSpPr txBox="1"/>
          <p:nvPr/>
        </p:nvSpPr>
        <p:spPr>
          <a:xfrm>
            <a:off x="6663168" y="4638313"/>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2012" name="Google Shape;2012;g3ce9351f72f_0_3"/>
          <p:cNvSpPr txBox="1"/>
          <p:nvPr/>
        </p:nvSpPr>
        <p:spPr>
          <a:xfrm>
            <a:off x="10736661" y="4638313"/>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chemeClr val="dk1"/>
              </a:buClr>
              <a:buSzPts val="1517"/>
              <a:buFont typeface="Arial"/>
              <a:buNone/>
            </a:pPr>
            <a:r>
              <a:rPr lang="en-US" sz="1516">
                <a:solidFill>
                  <a:srgbClr val="3B4E1F"/>
                </a:solidFill>
                <a:latin typeface="Candara"/>
                <a:ea typeface="Candara"/>
                <a:cs typeface="Candara"/>
                <a:sym typeface="Candara"/>
              </a:rPr>
              <a:t>-</a:t>
            </a:r>
            <a:endParaRPr sz="1516">
              <a:solidFill>
                <a:srgbClr val="3B4E1F"/>
              </a:solidFill>
              <a:latin typeface="Candara"/>
              <a:ea typeface="Candara"/>
              <a:cs typeface="Candara"/>
              <a:sym typeface="Candara"/>
            </a:endParaRPr>
          </a:p>
        </p:txBody>
      </p:sp>
      <p:sp>
        <p:nvSpPr>
          <p:cNvPr id="2013" name="Google Shape;2013;g3ce9351f72f_0_3"/>
          <p:cNvSpPr txBox="1"/>
          <p:nvPr/>
        </p:nvSpPr>
        <p:spPr>
          <a:xfrm>
            <a:off x="547206" y="5819478"/>
            <a:ext cx="3211200" cy="523800"/>
          </a:xfrm>
          <a:prstGeom prst="rect">
            <a:avLst/>
          </a:prstGeom>
          <a:noFill/>
          <a:ln>
            <a:noFill/>
          </a:ln>
        </p:spPr>
        <p:txBody>
          <a:bodyPr anchorCtr="0" anchor="t" bIns="86675" lIns="86675" spcFirstLastPara="1" rIns="86675" wrap="square" tIns="86675">
            <a:spAutoFit/>
          </a:bodyPr>
          <a:lstStyle/>
          <a:p>
            <a:pPr indent="0" lvl="0" marL="0" rtl="0" algn="r">
              <a:spcBef>
                <a:spcPts val="0"/>
              </a:spcBef>
              <a:spcAft>
                <a:spcPts val="0"/>
              </a:spcAft>
              <a:buNone/>
            </a:pPr>
            <a:r>
              <a:rPr lang="en-US" sz="1132">
                <a:solidFill>
                  <a:srgbClr val="3B4E1F"/>
                </a:solidFill>
                <a:latin typeface="Candara"/>
                <a:ea typeface="Candara"/>
                <a:cs typeface="Candara"/>
                <a:sym typeface="Candara"/>
              </a:rPr>
              <a:t>2.1 </a:t>
            </a:r>
            <a:r>
              <a:rPr lang="en-US" sz="1132">
                <a:solidFill>
                  <a:srgbClr val="3B4E1F"/>
                </a:solidFill>
                <a:latin typeface="Candara"/>
                <a:ea typeface="Candara"/>
                <a:cs typeface="Candara"/>
                <a:sym typeface="Candara"/>
              </a:rPr>
              <a:t>Porcentaje de avance en la adopción del plan de renaturalización urbana</a:t>
            </a:r>
            <a:endParaRPr sz="1227"/>
          </a:p>
        </p:txBody>
      </p:sp>
      <p:sp>
        <p:nvSpPr>
          <p:cNvPr id="2014" name="Google Shape;2014;g3ce9351f72f_0_3"/>
          <p:cNvSpPr txBox="1"/>
          <p:nvPr/>
        </p:nvSpPr>
        <p:spPr>
          <a:xfrm>
            <a:off x="3965409" y="5834314"/>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2015" name="Google Shape;2015;g3ce9351f72f_0_3"/>
          <p:cNvSpPr txBox="1"/>
          <p:nvPr/>
        </p:nvSpPr>
        <p:spPr>
          <a:xfrm>
            <a:off x="5759307" y="5834314"/>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2016" name="Google Shape;2016;g3ce9351f72f_0_3"/>
          <p:cNvSpPr txBox="1"/>
          <p:nvPr/>
        </p:nvSpPr>
        <p:spPr>
          <a:xfrm>
            <a:off x="7575751" y="5834314"/>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0" i="0" lang="en-US" sz="1516" u="none" cap="none" strike="noStrike">
                <a:solidFill>
                  <a:srgbClr val="3B4E1F"/>
                </a:solidFill>
                <a:latin typeface="Candara"/>
                <a:ea typeface="Candara"/>
                <a:cs typeface="Candara"/>
                <a:sym typeface="Candara"/>
              </a:rPr>
              <a:t>1</a:t>
            </a:r>
            <a:r>
              <a:rPr lang="en-US" sz="1516">
                <a:solidFill>
                  <a:srgbClr val="3B4E1F"/>
                </a:solidFill>
                <a:latin typeface="Candara"/>
                <a:ea typeface="Candara"/>
                <a:cs typeface="Candara"/>
                <a:sym typeface="Candara"/>
              </a:rPr>
              <a:t>00%</a:t>
            </a:r>
            <a:endParaRPr b="0" i="0" sz="1327" u="none" cap="none" strike="noStrike">
              <a:solidFill>
                <a:srgbClr val="000000"/>
              </a:solidFill>
              <a:latin typeface="Candara"/>
              <a:ea typeface="Candara"/>
              <a:cs typeface="Candara"/>
              <a:sym typeface="Candara"/>
            </a:endParaRPr>
          </a:p>
        </p:txBody>
      </p:sp>
      <p:sp>
        <p:nvSpPr>
          <p:cNvPr id="2017" name="Google Shape;2017;g3ce9351f72f_0_3"/>
          <p:cNvSpPr txBox="1"/>
          <p:nvPr/>
        </p:nvSpPr>
        <p:spPr>
          <a:xfrm>
            <a:off x="8502730" y="5834314"/>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2018" name="Google Shape;2018;g3ce9351f72f_0_3"/>
          <p:cNvSpPr txBox="1"/>
          <p:nvPr/>
        </p:nvSpPr>
        <p:spPr>
          <a:xfrm>
            <a:off x="9410659" y="5834314"/>
            <a:ext cx="12261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100%</a:t>
            </a:r>
            <a:endParaRPr b="0" i="0" sz="1327" u="none" cap="none" strike="noStrike">
              <a:solidFill>
                <a:srgbClr val="000000"/>
              </a:solidFill>
              <a:latin typeface="Candara"/>
              <a:ea typeface="Candara"/>
              <a:cs typeface="Candara"/>
              <a:sym typeface="Candara"/>
            </a:endParaRPr>
          </a:p>
        </p:txBody>
      </p:sp>
      <p:sp>
        <p:nvSpPr>
          <p:cNvPr id="2019" name="Google Shape;2019;g3ce9351f72f_0_3"/>
          <p:cNvSpPr txBox="1"/>
          <p:nvPr/>
        </p:nvSpPr>
        <p:spPr>
          <a:xfrm>
            <a:off x="6667526" y="5834314"/>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a:t>
            </a:r>
            <a:endParaRPr b="1" i="0" sz="1327" u="none" cap="none" strike="noStrike">
              <a:solidFill>
                <a:srgbClr val="000000"/>
              </a:solidFill>
              <a:latin typeface="Candara"/>
              <a:ea typeface="Candara"/>
              <a:cs typeface="Candara"/>
              <a:sym typeface="Candara"/>
            </a:endParaRPr>
          </a:p>
        </p:txBody>
      </p:sp>
      <p:sp>
        <p:nvSpPr>
          <p:cNvPr id="2020" name="Google Shape;2020;g3ce9351f72f_0_3"/>
          <p:cNvSpPr txBox="1"/>
          <p:nvPr/>
        </p:nvSpPr>
        <p:spPr>
          <a:xfrm>
            <a:off x="10751459" y="5834314"/>
            <a:ext cx="831000" cy="408600"/>
          </a:xfrm>
          <a:prstGeom prst="rect">
            <a:avLst/>
          </a:prstGeom>
          <a:solidFill>
            <a:srgbClr val="F3F3F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0</a:t>
            </a:r>
            <a:endParaRPr b="1" i="0" sz="1327" u="none" cap="none" strike="noStrike">
              <a:solidFill>
                <a:srgbClr val="000000"/>
              </a:solidFill>
              <a:latin typeface="Candara"/>
              <a:ea typeface="Candara"/>
              <a:cs typeface="Candara"/>
              <a:sym typeface="Candara"/>
            </a:endParaRPr>
          </a:p>
        </p:txBody>
      </p:sp>
      <p:sp>
        <p:nvSpPr>
          <p:cNvPr id="2021" name="Google Shape;2021;g3ce9351f72f_0_3"/>
          <p:cNvSpPr txBox="1"/>
          <p:nvPr/>
        </p:nvSpPr>
        <p:spPr>
          <a:xfrm>
            <a:off x="4862358" y="5834314"/>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a:t>
            </a:r>
            <a:endParaRPr b="1" i="0" sz="1327" u="none" cap="none" strike="noStrike">
              <a:solidFill>
                <a:srgbClr val="000000"/>
              </a:solidFill>
              <a:latin typeface="Candara"/>
              <a:ea typeface="Candara"/>
              <a:cs typeface="Candara"/>
              <a:sym typeface="Candara"/>
            </a:endParaRPr>
          </a:p>
        </p:txBody>
      </p:sp>
      <p:sp>
        <p:nvSpPr>
          <p:cNvPr id="2022" name="Google Shape;2022;g3ce9351f72f_0_3"/>
          <p:cNvSpPr txBox="1"/>
          <p:nvPr/>
        </p:nvSpPr>
        <p:spPr>
          <a:xfrm>
            <a:off x="301680" y="6231294"/>
            <a:ext cx="3475200" cy="685800"/>
          </a:xfrm>
          <a:prstGeom prst="rect">
            <a:avLst/>
          </a:prstGeom>
          <a:noFill/>
          <a:ln>
            <a:noFill/>
          </a:ln>
        </p:spPr>
        <p:txBody>
          <a:bodyPr anchorCtr="0" anchor="t" bIns="86675" lIns="86675" spcFirstLastPara="1" rIns="86675" wrap="square" tIns="86675">
            <a:spAutoFit/>
          </a:bodyPr>
          <a:lstStyle/>
          <a:p>
            <a:pPr indent="0" lvl="0" marL="0" marR="0" rtl="0" algn="r">
              <a:lnSpc>
                <a:spcPct val="100000"/>
              </a:lnSpc>
              <a:spcBef>
                <a:spcPts val="0"/>
              </a:spcBef>
              <a:spcAft>
                <a:spcPts val="0"/>
              </a:spcAft>
              <a:buNone/>
            </a:pPr>
            <a:r>
              <a:rPr lang="en-US" sz="1042">
                <a:solidFill>
                  <a:schemeClr val="dk1"/>
                </a:solidFill>
                <a:latin typeface="Candara"/>
                <a:ea typeface="Candara"/>
                <a:cs typeface="Candara"/>
                <a:sym typeface="Candara"/>
              </a:rPr>
              <a:t>2.2 </a:t>
            </a:r>
            <a:r>
              <a:rPr lang="en-US" sz="1042">
                <a:solidFill>
                  <a:schemeClr val="dk1"/>
                </a:solidFill>
                <a:latin typeface="Candara"/>
                <a:ea typeface="Candara"/>
                <a:cs typeface="Candara"/>
                <a:sym typeface="Candara"/>
              </a:rPr>
              <a:t>Porcentaje de avance en la formulación del documento </a:t>
            </a:r>
            <a:r>
              <a:rPr lang="en-US" sz="1137">
                <a:solidFill>
                  <a:srgbClr val="3B4E1F"/>
                </a:solidFill>
                <a:latin typeface="Candara"/>
                <a:ea typeface="Candara"/>
                <a:cs typeface="Candara"/>
                <a:sym typeface="Candara"/>
              </a:rPr>
              <a:t>de</a:t>
            </a:r>
            <a:r>
              <a:rPr lang="en-US" sz="1042">
                <a:solidFill>
                  <a:schemeClr val="dk1"/>
                </a:solidFill>
                <a:latin typeface="Candara"/>
                <a:ea typeface="Candara"/>
                <a:cs typeface="Candara"/>
                <a:sym typeface="Candara"/>
              </a:rPr>
              <a:t> Plan de Renaturalización Urbana y la Estrategia de </a:t>
            </a:r>
            <a:r>
              <a:rPr lang="en-US" sz="1137">
                <a:solidFill>
                  <a:srgbClr val="3B4E1F"/>
                </a:solidFill>
                <a:latin typeface="Candara"/>
                <a:ea typeface="Candara"/>
                <a:cs typeface="Candara"/>
                <a:sym typeface="Candara"/>
              </a:rPr>
              <a:t>Renovación</a:t>
            </a:r>
            <a:r>
              <a:rPr lang="en-US" sz="1042">
                <a:solidFill>
                  <a:schemeClr val="dk1"/>
                </a:solidFill>
                <a:latin typeface="Candara"/>
                <a:ea typeface="Candara"/>
                <a:cs typeface="Candara"/>
                <a:sym typeface="Candara"/>
              </a:rPr>
              <a:t> Urbana Verde</a:t>
            </a:r>
            <a:endParaRPr sz="1137">
              <a:solidFill>
                <a:schemeClr val="dk1"/>
              </a:solidFill>
            </a:endParaRPr>
          </a:p>
        </p:txBody>
      </p:sp>
      <p:sp>
        <p:nvSpPr>
          <p:cNvPr id="2023" name="Google Shape;2023;g3ce9351f72f_0_3"/>
          <p:cNvSpPr txBox="1"/>
          <p:nvPr/>
        </p:nvSpPr>
        <p:spPr>
          <a:xfrm>
            <a:off x="3961341" y="6377206"/>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2024" name="Google Shape;2024;g3ce9351f72f_0_3"/>
          <p:cNvSpPr txBox="1"/>
          <p:nvPr/>
        </p:nvSpPr>
        <p:spPr>
          <a:xfrm>
            <a:off x="4858290" y="6377206"/>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a:t>
            </a:r>
            <a:endParaRPr b="1" i="0" sz="1327" u="none" cap="none" strike="noStrike">
              <a:solidFill>
                <a:srgbClr val="000000"/>
              </a:solidFill>
              <a:latin typeface="Candara"/>
              <a:ea typeface="Candara"/>
              <a:cs typeface="Candara"/>
              <a:sym typeface="Candara"/>
            </a:endParaRPr>
          </a:p>
        </p:txBody>
      </p:sp>
      <p:sp>
        <p:nvSpPr>
          <p:cNvPr id="2025" name="Google Shape;2025;g3ce9351f72f_0_3"/>
          <p:cNvSpPr txBox="1"/>
          <p:nvPr/>
        </p:nvSpPr>
        <p:spPr>
          <a:xfrm>
            <a:off x="5792542" y="6377206"/>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0" i="0" lang="en-US" sz="1516" u="none" cap="none" strike="noStrike">
                <a:solidFill>
                  <a:srgbClr val="3B4E1F"/>
                </a:solidFill>
                <a:latin typeface="Candara"/>
                <a:ea typeface="Candara"/>
                <a:cs typeface="Candara"/>
                <a:sym typeface="Candara"/>
              </a:rPr>
              <a:t>1</a:t>
            </a:r>
            <a:r>
              <a:rPr lang="en-US" sz="1516">
                <a:solidFill>
                  <a:srgbClr val="3B4E1F"/>
                </a:solidFill>
                <a:latin typeface="Candara"/>
                <a:ea typeface="Candara"/>
                <a:cs typeface="Candara"/>
                <a:sym typeface="Candara"/>
              </a:rPr>
              <a:t>00%</a:t>
            </a:r>
            <a:endParaRPr b="0" i="0" sz="1327" u="none" cap="none" strike="noStrike">
              <a:solidFill>
                <a:srgbClr val="000000"/>
              </a:solidFill>
              <a:latin typeface="Candara"/>
              <a:ea typeface="Candara"/>
              <a:cs typeface="Candara"/>
              <a:sym typeface="Candara"/>
            </a:endParaRPr>
          </a:p>
        </p:txBody>
      </p:sp>
      <p:sp>
        <p:nvSpPr>
          <p:cNvPr id="2026" name="Google Shape;2026;g3ce9351f72f_0_3"/>
          <p:cNvSpPr txBox="1"/>
          <p:nvPr/>
        </p:nvSpPr>
        <p:spPr>
          <a:xfrm>
            <a:off x="6672723" y="6377206"/>
            <a:ext cx="831000" cy="408600"/>
          </a:xfrm>
          <a:prstGeom prst="rect">
            <a:avLst/>
          </a:prstGeom>
          <a:solidFill>
            <a:srgbClr val="F3F3F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83%</a:t>
            </a:r>
            <a:endParaRPr b="1" i="0" sz="1327" u="none" cap="none" strike="noStrike">
              <a:solidFill>
                <a:srgbClr val="000000"/>
              </a:solidFill>
              <a:latin typeface="Candara"/>
              <a:ea typeface="Candara"/>
              <a:cs typeface="Candara"/>
              <a:sym typeface="Candara"/>
            </a:endParaRPr>
          </a:p>
        </p:txBody>
      </p:sp>
      <p:sp>
        <p:nvSpPr>
          <p:cNvPr id="2027" name="Google Shape;2027;g3ce9351f72f_0_3"/>
          <p:cNvSpPr txBox="1"/>
          <p:nvPr/>
        </p:nvSpPr>
        <p:spPr>
          <a:xfrm>
            <a:off x="10746216" y="6377206"/>
            <a:ext cx="831000" cy="408600"/>
          </a:xfrm>
          <a:prstGeom prst="rect">
            <a:avLst/>
          </a:prstGeom>
          <a:solidFill>
            <a:srgbClr val="F3F3F3"/>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83%</a:t>
            </a:r>
            <a:endParaRPr b="1" i="0" sz="1327" u="none" cap="none" strike="noStrike">
              <a:solidFill>
                <a:srgbClr val="000000"/>
              </a:solidFill>
              <a:latin typeface="Candara"/>
              <a:ea typeface="Candara"/>
              <a:cs typeface="Candara"/>
              <a:sym typeface="Candara"/>
            </a:endParaRPr>
          </a:p>
        </p:txBody>
      </p:sp>
      <p:sp>
        <p:nvSpPr>
          <p:cNvPr id="2028" name="Google Shape;2028;g3ce9351f72f_0_3"/>
          <p:cNvSpPr txBox="1"/>
          <p:nvPr/>
        </p:nvSpPr>
        <p:spPr>
          <a:xfrm>
            <a:off x="9622440" y="6377206"/>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100%</a:t>
            </a:r>
            <a:endParaRPr b="1" i="0" sz="1327" u="none" cap="none" strike="noStrike">
              <a:solidFill>
                <a:srgbClr val="000000"/>
              </a:solidFill>
              <a:latin typeface="Candara"/>
              <a:ea typeface="Candara"/>
              <a:cs typeface="Candara"/>
              <a:sym typeface="Candara"/>
            </a:endParaRPr>
          </a:p>
        </p:txBody>
      </p:sp>
      <p:sp>
        <p:nvSpPr>
          <p:cNvPr id="2029" name="Google Shape;2029;g3ce9351f72f_0_3"/>
          <p:cNvSpPr txBox="1"/>
          <p:nvPr/>
        </p:nvSpPr>
        <p:spPr>
          <a:xfrm>
            <a:off x="7589044" y="6378427"/>
            <a:ext cx="831000" cy="408600"/>
          </a:xfrm>
          <a:prstGeom prst="rect">
            <a:avLst/>
          </a:prstGeom>
          <a:no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lang="en-US" sz="1516">
                <a:solidFill>
                  <a:srgbClr val="3B4E1F"/>
                </a:solidFill>
                <a:latin typeface="Candara"/>
                <a:ea typeface="Candara"/>
                <a:cs typeface="Candara"/>
                <a:sym typeface="Candara"/>
              </a:rPr>
              <a:t>17</a:t>
            </a:r>
            <a:r>
              <a:rPr lang="en-US" sz="1516">
                <a:solidFill>
                  <a:srgbClr val="3B4E1F"/>
                </a:solidFill>
                <a:latin typeface="Candara"/>
                <a:ea typeface="Candara"/>
                <a:cs typeface="Candara"/>
                <a:sym typeface="Candara"/>
              </a:rPr>
              <a:t>%</a:t>
            </a:r>
            <a:endParaRPr b="0" i="0" sz="1327" u="none" cap="none" strike="noStrike">
              <a:solidFill>
                <a:srgbClr val="000000"/>
              </a:solidFill>
              <a:latin typeface="Candara"/>
              <a:ea typeface="Candara"/>
              <a:cs typeface="Candara"/>
              <a:sym typeface="Candara"/>
            </a:endParaRPr>
          </a:p>
        </p:txBody>
      </p:sp>
      <p:sp>
        <p:nvSpPr>
          <p:cNvPr id="2030" name="Google Shape;2030;g3ce9351f72f_0_3"/>
          <p:cNvSpPr txBox="1"/>
          <p:nvPr/>
        </p:nvSpPr>
        <p:spPr>
          <a:xfrm>
            <a:off x="8515388" y="6385276"/>
            <a:ext cx="831000" cy="408600"/>
          </a:xfrm>
          <a:prstGeom prst="rect">
            <a:avLst/>
          </a:prstGeom>
          <a:solidFill>
            <a:srgbClr val="EFEFEF"/>
          </a:solidFill>
          <a:ln>
            <a:noFill/>
          </a:ln>
        </p:spPr>
        <p:txBody>
          <a:bodyPr anchorCtr="0" anchor="t" bIns="86675" lIns="86675" spcFirstLastPara="1" rIns="86675" wrap="square" tIns="86675">
            <a:spAutoFit/>
          </a:bodyPr>
          <a:lstStyle/>
          <a:p>
            <a:pPr indent="0" lvl="0" marL="0" marR="0" rtl="0" algn="ctr">
              <a:lnSpc>
                <a:spcPct val="100000"/>
              </a:lnSpc>
              <a:spcBef>
                <a:spcPts val="0"/>
              </a:spcBef>
              <a:spcAft>
                <a:spcPts val="0"/>
              </a:spcAft>
              <a:buClr>
                <a:srgbClr val="000000"/>
              </a:buClr>
              <a:buSzPts val="1517"/>
              <a:buFont typeface="Arial"/>
              <a:buNone/>
            </a:pPr>
            <a:r>
              <a:rPr b="1" lang="en-US" sz="1516">
                <a:solidFill>
                  <a:srgbClr val="3B4E1F"/>
                </a:solidFill>
                <a:latin typeface="Candara"/>
                <a:ea typeface="Candara"/>
                <a:cs typeface="Candara"/>
                <a:sym typeface="Candara"/>
              </a:rPr>
              <a:t>-</a:t>
            </a:r>
            <a:endParaRPr b="1" i="0" sz="1327" u="none" cap="none" strike="noStrike">
              <a:solidFill>
                <a:srgbClr val="000000"/>
              </a:solidFill>
              <a:latin typeface="Candara"/>
              <a:ea typeface="Candara"/>
              <a:cs typeface="Candara"/>
              <a:sym typeface="Candara"/>
            </a:endParaRPr>
          </a:p>
        </p:txBody>
      </p:sp>
      <p:sp>
        <p:nvSpPr>
          <p:cNvPr id="2031" name="Google Shape;2031;g3ce9351f72f_0_3"/>
          <p:cNvSpPr/>
          <p:nvPr/>
        </p:nvSpPr>
        <p:spPr>
          <a:xfrm>
            <a:off x="8688864" y="209918"/>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000">
                <a:solidFill>
                  <a:schemeClr val="dk1"/>
                </a:solidFill>
                <a:latin typeface="Raleway"/>
                <a:ea typeface="Raleway"/>
                <a:cs typeface="Raleway"/>
                <a:sym typeface="Raleway"/>
              </a:rPr>
              <a:t>Subdirección de Ecourbanismo y Gestión Ambiental Empresarial</a:t>
            </a:r>
            <a:endParaRPr b="0" i="0" sz="706" u="none" cap="none" strike="noStrike">
              <a:solidFill>
                <a:srgbClr val="FFFFFF"/>
              </a:solidFill>
              <a:latin typeface="Arial"/>
              <a:ea typeface="Arial"/>
              <a:cs typeface="Arial"/>
              <a:sym typeface="Arial"/>
            </a:endParaRPr>
          </a:p>
        </p:txBody>
      </p:sp>
      <p:sp>
        <p:nvSpPr>
          <p:cNvPr id="2032" name="Google Shape;2032;g3ce9351f72f_0_3"/>
          <p:cNvSpPr txBox="1"/>
          <p:nvPr/>
        </p:nvSpPr>
        <p:spPr>
          <a:xfrm>
            <a:off x="337169" y="1085350"/>
            <a:ext cx="115263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t>
            </a:r>
            <a:r>
              <a:rPr b="1" lang="en-US" sz="1800">
                <a:solidFill>
                  <a:srgbClr val="009200"/>
                </a:solidFill>
                <a:latin typeface="Raleway"/>
                <a:ea typeface="Raleway"/>
                <a:cs typeface="Raleway"/>
                <a:sym typeface="Raleway"/>
              </a:rPr>
              <a:t>Incrementar en 327.408 m2 las áreas renaturalizadas en la ciudad</a:t>
            </a:r>
            <a:endParaRPr b="1" sz="1800">
              <a:solidFill>
                <a:srgbClr val="009200"/>
              </a:solidFill>
              <a:latin typeface="Raleway"/>
              <a:ea typeface="Raleway"/>
              <a:cs typeface="Raleway"/>
              <a:sym typeface="Raleway"/>
            </a:endParaRPr>
          </a:p>
        </p:txBody>
      </p:sp>
      <p:grpSp>
        <p:nvGrpSpPr>
          <p:cNvPr id="2033" name="Google Shape;2033;g3ce9351f72f_0_3"/>
          <p:cNvGrpSpPr/>
          <p:nvPr/>
        </p:nvGrpSpPr>
        <p:grpSpPr>
          <a:xfrm>
            <a:off x="8392029" y="138926"/>
            <a:ext cx="486076" cy="497257"/>
            <a:chOff x="10747192" y="578957"/>
            <a:chExt cx="682500" cy="698100"/>
          </a:xfrm>
        </p:grpSpPr>
        <p:sp>
          <p:nvSpPr>
            <p:cNvPr id="2034" name="Google Shape;2034;g3ce9351f72f_0_3"/>
            <p:cNvSpPr/>
            <p:nvPr/>
          </p:nvSpPr>
          <p:spPr>
            <a:xfrm>
              <a:off x="10747192" y="578957"/>
              <a:ext cx="682500" cy="698100"/>
            </a:xfrm>
            <a:prstGeom prst="ellipse">
              <a:avLst/>
            </a:prstGeom>
            <a:solidFill>
              <a:srgbClr val="4696E6"/>
            </a:solidFill>
            <a:ln cap="flat" cmpd="sng" w="38800">
              <a:solidFill>
                <a:srgbClr val="FFFFFF"/>
              </a:solidFill>
              <a:prstDash val="solid"/>
              <a:round/>
              <a:headEnd len="sm" w="sm" type="none"/>
              <a:tailEnd len="sm" w="sm" type="none"/>
            </a:ln>
          </p:spPr>
          <p:txBody>
            <a:bodyPr anchorCtr="0" anchor="ctr" bIns="69825" lIns="69825" spcFirstLastPara="1" rIns="69825" wrap="square" tIns="69825">
              <a:noAutofit/>
            </a:bodyPr>
            <a:lstStyle/>
            <a:p>
              <a:pPr indent="0" lvl="0" marL="0" marR="0" rtl="0" algn="ctr">
                <a:lnSpc>
                  <a:spcPct val="100000"/>
                </a:lnSpc>
                <a:spcBef>
                  <a:spcPts val="0"/>
                </a:spcBef>
                <a:spcAft>
                  <a:spcPts val="0"/>
                </a:spcAft>
                <a:buClr>
                  <a:srgbClr val="000000"/>
                </a:buClr>
                <a:buSzPts val="1146"/>
                <a:buFont typeface="Arial"/>
                <a:buNone/>
              </a:pPr>
              <a:r>
                <a:t/>
              </a:r>
              <a:endParaRPr b="0" i="0" sz="1145" u="none" cap="none" strike="noStrike">
                <a:solidFill>
                  <a:srgbClr val="000000"/>
                </a:solidFill>
                <a:latin typeface="Montserrat Medium"/>
                <a:ea typeface="Montserrat Medium"/>
                <a:cs typeface="Montserrat Medium"/>
                <a:sym typeface="Montserrat Medium"/>
              </a:endParaRPr>
            </a:p>
          </p:txBody>
        </p:sp>
        <p:pic>
          <p:nvPicPr>
            <p:cNvPr id="2035" name="Google Shape;2035;g3ce9351f72f_0_3"/>
            <p:cNvPicPr preferRelativeResize="0"/>
            <p:nvPr/>
          </p:nvPicPr>
          <p:blipFill rotWithShape="1">
            <a:blip r:embed="rId3">
              <a:alphaModFix/>
            </a:blip>
            <a:srcRect b="0" l="0" r="0" t="0"/>
            <a:stretch/>
          </p:blipFill>
          <p:spPr>
            <a:xfrm>
              <a:off x="10781089" y="591844"/>
              <a:ext cx="614700" cy="614700"/>
            </a:xfrm>
            <a:prstGeom prst="rect">
              <a:avLst/>
            </a:prstGeom>
            <a:noFill/>
            <a:ln>
              <a:noFill/>
            </a:ln>
          </p:spPr>
        </p:pic>
      </p:grpSp>
      <p:sp>
        <p:nvSpPr>
          <p:cNvPr id="2036" name="Google Shape;2036;g3ce9351f72f_0_3"/>
          <p:cNvSpPr txBox="1"/>
          <p:nvPr/>
        </p:nvSpPr>
        <p:spPr>
          <a:xfrm>
            <a:off x="413369" y="6383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calidad ambiental del suroccidente</a:t>
            </a:r>
            <a:endParaRPr b="1" sz="2000">
              <a:solidFill>
                <a:schemeClr val="dk1"/>
              </a:solidFill>
              <a:latin typeface="Raleway"/>
              <a:ea typeface="Raleway"/>
              <a:cs typeface="Raleway"/>
              <a:sym typeface="Raleway"/>
            </a:endParaRPr>
          </a:p>
        </p:txBody>
      </p:sp>
      <p:sp>
        <p:nvSpPr>
          <p:cNvPr id="2037" name="Google Shape;2037;g3ce9351f72f_0_3"/>
          <p:cNvSpPr/>
          <p:nvPr/>
        </p:nvSpPr>
        <p:spPr>
          <a:xfrm>
            <a:off x="337164" y="202742"/>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Aire</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1" name="Shape 2041"/>
        <p:cNvGrpSpPr/>
        <p:nvPr/>
      </p:nvGrpSpPr>
      <p:grpSpPr>
        <a:xfrm>
          <a:off x="0" y="0"/>
          <a:ext cx="0" cy="0"/>
          <a:chOff x="0" y="0"/>
          <a:chExt cx="0" cy="0"/>
        </a:xfrm>
      </p:grpSpPr>
      <p:sp>
        <p:nvSpPr>
          <p:cNvPr id="2042" name="Google Shape;2042;g39630c0eecf_8_250"/>
          <p:cNvSpPr/>
          <p:nvPr/>
        </p:nvSpPr>
        <p:spPr>
          <a:xfrm>
            <a:off x="334500" y="3102303"/>
            <a:ext cx="11792400" cy="4926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43" name="Google Shape;2043;g39630c0eecf_8_250"/>
          <p:cNvSpPr txBox="1"/>
          <p:nvPr/>
        </p:nvSpPr>
        <p:spPr>
          <a:xfrm>
            <a:off x="62975" y="2614886"/>
            <a:ext cx="3706800" cy="4002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2044" name="Google Shape;2044;g39630c0eecf_8_250"/>
          <p:cNvSpPr txBox="1"/>
          <p:nvPr/>
        </p:nvSpPr>
        <p:spPr>
          <a:xfrm>
            <a:off x="4001658" y="258399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2045" name="Google Shape;2045;g39630c0eecf_8_250"/>
          <p:cNvSpPr txBox="1"/>
          <p:nvPr/>
        </p:nvSpPr>
        <p:spPr>
          <a:xfrm>
            <a:off x="5903745" y="258399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2046" name="Google Shape;2046;g39630c0eecf_8_250"/>
          <p:cNvSpPr txBox="1"/>
          <p:nvPr/>
        </p:nvSpPr>
        <p:spPr>
          <a:xfrm>
            <a:off x="7837377" y="258399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2047" name="Google Shape;2047;g39630c0eecf_8_250"/>
          <p:cNvSpPr txBox="1"/>
          <p:nvPr/>
        </p:nvSpPr>
        <p:spPr>
          <a:xfrm>
            <a:off x="8789845" y="2583992"/>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2048" name="Google Shape;2048;g39630c0eecf_8_250"/>
          <p:cNvSpPr txBox="1"/>
          <p:nvPr/>
        </p:nvSpPr>
        <p:spPr>
          <a:xfrm>
            <a:off x="9742302" y="2583992"/>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2049" name="Google Shape;2049;g39630c0eecf_8_250"/>
          <p:cNvSpPr txBox="1"/>
          <p:nvPr/>
        </p:nvSpPr>
        <p:spPr>
          <a:xfrm>
            <a:off x="4001658" y="372340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050" name="Google Shape;2050;g39630c0eecf_8_250"/>
          <p:cNvSpPr txBox="1"/>
          <p:nvPr/>
        </p:nvSpPr>
        <p:spPr>
          <a:xfrm>
            <a:off x="1433500" y="4240775"/>
            <a:ext cx="2470200" cy="3387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1.2 </a:t>
            </a:r>
            <a:r>
              <a:rPr lang="en-US" sz="1000">
                <a:solidFill>
                  <a:srgbClr val="3B4E1F"/>
                </a:solidFill>
                <a:latin typeface="Candara"/>
                <a:ea typeface="Candara"/>
                <a:cs typeface="Candara"/>
                <a:sym typeface="Candara"/>
              </a:rPr>
              <a:t>Metros cuadrados </a:t>
            </a:r>
            <a:r>
              <a:rPr b="0" i="0" lang="en-US" sz="1000" u="none" cap="none" strike="noStrike">
                <a:solidFill>
                  <a:srgbClr val="3B4E1F"/>
                </a:solidFill>
                <a:latin typeface="Candara"/>
                <a:ea typeface="Candara"/>
                <a:cs typeface="Candara"/>
                <a:sym typeface="Candara"/>
              </a:rPr>
              <a:t>de vías mantenidas</a:t>
            </a:r>
            <a:endParaRPr b="0" i="0" sz="1000" u="none" cap="none" strike="noStrike">
              <a:solidFill>
                <a:srgbClr val="000000"/>
              </a:solidFill>
              <a:latin typeface="Candara"/>
              <a:ea typeface="Candara"/>
              <a:cs typeface="Candara"/>
              <a:sym typeface="Candara"/>
            </a:endParaRPr>
          </a:p>
        </p:txBody>
      </p:sp>
      <p:sp>
        <p:nvSpPr>
          <p:cNvPr id="2051" name="Google Shape;2051;g39630c0eecf_8_250"/>
          <p:cNvSpPr txBox="1"/>
          <p:nvPr/>
        </p:nvSpPr>
        <p:spPr>
          <a:xfrm>
            <a:off x="4001658" y="421003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052" name="Google Shape;2052;g39630c0eecf_8_250"/>
          <p:cNvSpPr txBox="1"/>
          <p:nvPr/>
        </p:nvSpPr>
        <p:spPr>
          <a:xfrm>
            <a:off x="5903745" y="372340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053" name="Google Shape;2053;g39630c0eecf_8_250"/>
          <p:cNvSpPr txBox="1"/>
          <p:nvPr/>
        </p:nvSpPr>
        <p:spPr>
          <a:xfrm>
            <a:off x="5903745" y="421003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054" name="Google Shape;2054;g39630c0eecf_8_250"/>
          <p:cNvSpPr txBox="1"/>
          <p:nvPr/>
        </p:nvSpPr>
        <p:spPr>
          <a:xfrm>
            <a:off x="7864206" y="4233135"/>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US" sz="1100" u="none" cap="none" strike="noStrike">
                <a:solidFill>
                  <a:srgbClr val="3B4E1F"/>
                </a:solidFill>
                <a:latin typeface="Candara"/>
                <a:ea typeface="Candara"/>
                <a:cs typeface="Candara"/>
                <a:sym typeface="Candara"/>
              </a:rPr>
              <a:t>Por definir</a:t>
            </a:r>
            <a:endParaRPr b="0" i="0" sz="1200" u="none" cap="none" strike="noStrike">
              <a:solidFill>
                <a:srgbClr val="000000"/>
              </a:solidFill>
              <a:latin typeface="Candara"/>
              <a:ea typeface="Candara"/>
              <a:cs typeface="Candara"/>
              <a:sym typeface="Candara"/>
            </a:endParaRPr>
          </a:p>
        </p:txBody>
      </p:sp>
      <p:sp>
        <p:nvSpPr>
          <p:cNvPr id="2055" name="Google Shape;2055;g39630c0eecf_8_250"/>
          <p:cNvSpPr txBox="1"/>
          <p:nvPr/>
        </p:nvSpPr>
        <p:spPr>
          <a:xfrm>
            <a:off x="8789845" y="3719208"/>
            <a:ext cx="8766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1300">
                <a:solidFill>
                  <a:srgbClr val="3B4E1F"/>
                </a:solidFill>
                <a:latin typeface="Candara"/>
                <a:ea typeface="Candara"/>
                <a:cs typeface="Candara"/>
                <a:sym typeface="Candara"/>
              </a:rPr>
              <a:t>13.600</a:t>
            </a:r>
            <a:endParaRPr b="0" i="0" sz="1300" u="none" cap="none" strike="noStrike">
              <a:solidFill>
                <a:srgbClr val="000000"/>
              </a:solidFill>
              <a:latin typeface="Candara"/>
              <a:ea typeface="Candara"/>
              <a:cs typeface="Candara"/>
              <a:sym typeface="Candara"/>
            </a:endParaRPr>
          </a:p>
        </p:txBody>
      </p:sp>
      <p:sp>
        <p:nvSpPr>
          <p:cNvPr id="2056" name="Google Shape;2056;g39630c0eecf_8_250"/>
          <p:cNvSpPr txBox="1"/>
          <p:nvPr/>
        </p:nvSpPr>
        <p:spPr>
          <a:xfrm>
            <a:off x="1762300" y="3723400"/>
            <a:ext cx="2141400" cy="492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1.1 Metros cuadrados </a:t>
            </a:r>
            <a:r>
              <a:rPr b="0" i="0" lang="en-US" sz="1000" u="none" cap="none" strike="noStrike">
                <a:solidFill>
                  <a:srgbClr val="3B4E1F"/>
                </a:solidFill>
                <a:latin typeface="Candara"/>
                <a:ea typeface="Candara"/>
                <a:cs typeface="Candara"/>
                <a:sym typeface="Candara"/>
              </a:rPr>
              <a:t> de vías pavimentadas</a:t>
            </a:r>
            <a:endParaRPr b="0" i="0" sz="1000" u="none" cap="none" strike="noStrike">
              <a:solidFill>
                <a:srgbClr val="000000"/>
              </a:solidFill>
              <a:latin typeface="Candara"/>
              <a:ea typeface="Candara"/>
              <a:cs typeface="Candara"/>
              <a:sym typeface="Candara"/>
            </a:endParaRPr>
          </a:p>
        </p:txBody>
      </p:sp>
      <p:sp>
        <p:nvSpPr>
          <p:cNvPr id="2057" name="Google Shape;2057;g39630c0eecf_8_250"/>
          <p:cNvSpPr txBox="1"/>
          <p:nvPr/>
        </p:nvSpPr>
        <p:spPr>
          <a:xfrm>
            <a:off x="4954511" y="2583992"/>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2058" name="Google Shape;2058;g39630c0eecf_8_250"/>
          <p:cNvSpPr txBox="1"/>
          <p:nvPr/>
        </p:nvSpPr>
        <p:spPr>
          <a:xfrm>
            <a:off x="4954511" y="3723408"/>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u="none" cap="none" strike="noStrike">
                <a:solidFill>
                  <a:srgbClr val="3B4E1F"/>
                </a:solidFill>
                <a:latin typeface="Candara"/>
                <a:ea typeface="Candara"/>
                <a:cs typeface="Candara"/>
                <a:sym typeface="Candara"/>
              </a:rPr>
              <a:t>-</a:t>
            </a:r>
            <a:endParaRPr b="1" i="0" sz="1200" u="none" cap="none" strike="noStrike">
              <a:solidFill>
                <a:srgbClr val="000000"/>
              </a:solidFill>
              <a:latin typeface="Candara"/>
              <a:ea typeface="Candara"/>
              <a:cs typeface="Candara"/>
              <a:sym typeface="Candara"/>
            </a:endParaRPr>
          </a:p>
        </p:txBody>
      </p:sp>
      <p:sp>
        <p:nvSpPr>
          <p:cNvPr id="2059" name="Google Shape;2059;g39630c0eecf_8_250"/>
          <p:cNvSpPr txBox="1"/>
          <p:nvPr/>
        </p:nvSpPr>
        <p:spPr>
          <a:xfrm>
            <a:off x="4954511" y="4210035"/>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u="none" cap="none" strike="noStrike">
                <a:solidFill>
                  <a:srgbClr val="3B4E1F"/>
                </a:solidFill>
                <a:latin typeface="Candara"/>
                <a:ea typeface="Candara"/>
                <a:cs typeface="Candara"/>
                <a:sym typeface="Candara"/>
              </a:rPr>
              <a:t>-</a:t>
            </a:r>
            <a:endParaRPr b="1" i="0" sz="1200" u="none" cap="none" strike="noStrike">
              <a:solidFill>
                <a:srgbClr val="000000"/>
              </a:solidFill>
              <a:latin typeface="Candara"/>
              <a:ea typeface="Candara"/>
              <a:cs typeface="Candara"/>
              <a:sym typeface="Candara"/>
            </a:endParaRPr>
          </a:p>
        </p:txBody>
      </p:sp>
      <p:sp>
        <p:nvSpPr>
          <p:cNvPr id="2060" name="Google Shape;2060;g39630c0eecf_8_250"/>
          <p:cNvSpPr txBox="1"/>
          <p:nvPr/>
        </p:nvSpPr>
        <p:spPr>
          <a:xfrm>
            <a:off x="6862503" y="2583992"/>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2061" name="Google Shape;2061;g39630c0eecf_8_250"/>
          <p:cNvSpPr txBox="1"/>
          <p:nvPr/>
        </p:nvSpPr>
        <p:spPr>
          <a:xfrm>
            <a:off x="6862503" y="3723408"/>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a:t>
            </a:r>
            <a:endParaRPr b="1" i="0" sz="1200" u="none" cap="none" strike="noStrike">
              <a:solidFill>
                <a:srgbClr val="000000"/>
              </a:solidFill>
              <a:latin typeface="Candara"/>
              <a:ea typeface="Candara"/>
              <a:cs typeface="Candara"/>
              <a:sym typeface="Candara"/>
            </a:endParaRPr>
          </a:p>
        </p:txBody>
      </p:sp>
      <p:sp>
        <p:nvSpPr>
          <p:cNvPr id="2062" name="Google Shape;2062;g39630c0eecf_8_250"/>
          <p:cNvSpPr txBox="1"/>
          <p:nvPr/>
        </p:nvSpPr>
        <p:spPr>
          <a:xfrm>
            <a:off x="6862503" y="4210035"/>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b="1" lang="en-US">
                <a:solidFill>
                  <a:srgbClr val="3B4E1F"/>
                </a:solidFill>
                <a:latin typeface="Candara"/>
                <a:ea typeface="Candara"/>
                <a:cs typeface="Candara"/>
                <a:sym typeface="Candara"/>
              </a:rPr>
              <a:t>1.997,99</a:t>
            </a:r>
            <a:endParaRPr b="1">
              <a:solidFill>
                <a:srgbClr val="3B4E1F"/>
              </a:solidFill>
              <a:latin typeface="Candara"/>
              <a:ea typeface="Candara"/>
              <a:cs typeface="Candara"/>
              <a:sym typeface="Candara"/>
            </a:endParaRPr>
          </a:p>
        </p:txBody>
      </p:sp>
      <p:sp>
        <p:nvSpPr>
          <p:cNvPr id="2063" name="Google Shape;2063;g39630c0eecf_8_250"/>
          <p:cNvSpPr txBox="1"/>
          <p:nvPr/>
        </p:nvSpPr>
        <p:spPr>
          <a:xfrm>
            <a:off x="11210445" y="2583990"/>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2064" name="Google Shape;2064;g39630c0eecf_8_250"/>
          <p:cNvSpPr txBox="1"/>
          <p:nvPr/>
        </p:nvSpPr>
        <p:spPr>
          <a:xfrm>
            <a:off x="11213223" y="3723408"/>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a:t>
            </a:r>
            <a:endParaRPr b="1" i="0" sz="1200" u="none" cap="none" strike="noStrike">
              <a:solidFill>
                <a:srgbClr val="000000"/>
              </a:solidFill>
              <a:latin typeface="Candara"/>
              <a:ea typeface="Candara"/>
              <a:cs typeface="Candara"/>
              <a:sym typeface="Candara"/>
            </a:endParaRPr>
          </a:p>
        </p:txBody>
      </p:sp>
      <p:sp>
        <p:nvSpPr>
          <p:cNvPr id="2065" name="Google Shape;2065;g39630c0eecf_8_250"/>
          <p:cNvSpPr txBox="1"/>
          <p:nvPr/>
        </p:nvSpPr>
        <p:spPr>
          <a:xfrm>
            <a:off x="11213223" y="4210035"/>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b="1" lang="en-US">
                <a:solidFill>
                  <a:srgbClr val="3B4E1F"/>
                </a:solidFill>
                <a:latin typeface="Candara"/>
                <a:ea typeface="Candara"/>
                <a:cs typeface="Candara"/>
                <a:sym typeface="Candara"/>
              </a:rPr>
              <a:t>1.997,99</a:t>
            </a:r>
            <a:endParaRPr b="1">
              <a:solidFill>
                <a:srgbClr val="3B4E1F"/>
              </a:solidFill>
              <a:latin typeface="Candara"/>
              <a:ea typeface="Candara"/>
              <a:cs typeface="Candara"/>
              <a:sym typeface="Candara"/>
            </a:endParaRPr>
          </a:p>
        </p:txBody>
      </p:sp>
      <p:sp>
        <p:nvSpPr>
          <p:cNvPr id="2066" name="Google Shape;2066;g39630c0eecf_8_250"/>
          <p:cNvSpPr txBox="1"/>
          <p:nvPr/>
        </p:nvSpPr>
        <p:spPr>
          <a:xfrm>
            <a:off x="9938045" y="4233135"/>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US" sz="1100" u="none" cap="none" strike="noStrike">
                <a:solidFill>
                  <a:srgbClr val="3B4E1F"/>
                </a:solidFill>
                <a:latin typeface="Candara"/>
                <a:ea typeface="Candara"/>
                <a:cs typeface="Candara"/>
                <a:sym typeface="Candara"/>
              </a:rPr>
              <a:t>Por definir</a:t>
            </a:r>
            <a:endParaRPr b="0" i="0" sz="1200" u="none" cap="none" strike="noStrike">
              <a:solidFill>
                <a:srgbClr val="000000"/>
              </a:solidFill>
              <a:latin typeface="Candara"/>
              <a:ea typeface="Candara"/>
              <a:cs typeface="Candara"/>
              <a:sym typeface="Candara"/>
            </a:endParaRPr>
          </a:p>
        </p:txBody>
      </p:sp>
      <p:sp>
        <p:nvSpPr>
          <p:cNvPr id="2067" name="Google Shape;2067;g39630c0eecf_8_250"/>
          <p:cNvSpPr txBox="1"/>
          <p:nvPr/>
        </p:nvSpPr>
        <p:spPr>
          <a:xfrm>
            <a:off x="9938045" y="3693132"/>
            <a:ext cx="8766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1300">
                <a:solidFill>
                  <a:srgbClr val="3B4E1F"/>
                </a:solidFill>
                <a:latin typeface="Candara"/>
                <a:ea typeface="Candara"/>
                <a:cs typeface="Candara"/>
                <a:sym typeface="Candara"/>
              </a:rPr>
              <a:t>13.600</a:t>
            </a:r>
            <a:endParaRPr b="0" i="0" sz="1300" u="none" cap="none" strike="noStrike">
              <a:solidFill>
                <a:srgbClr val="000000"/>
              </a:solidFill>
              <a:latin typeface="Candara"/>
              <a:ea typeface="Candara"/>
              <a:cs typeface="Candara"/>
              <a:sym typeface="Candara"/>
            </a:endParaRPr>
          </a:p>
        </p:txBody>
      </p:sp>
      <p:sp>
        <p:nvSpPr>
          <p:cNvPr id="2068" name="Google Shape;2068;g39630c0eecf_8_250"/>
          <p:cNvSpPr txBox="1"/>
          <p:nvPr/>
        </p:nvSpPr>
        <p:spPr>
          <a:xfrm>
            <a:off x="8789845" y="4233135"/>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US" sz="1100" u="none" cap="none" strike="noStrike">
                <a:solidFill>
                  <a:srgbClr val="3B4E1F"/>
                </a:solidFill>
                <a:latin typeface="Candara"/>
                <a:ea typeface="Candara"/>
                <a:cs typeface="Candara"/>
                <a:sym typeface="Candara"/>
              </a:rPr>
              <a:t>Por definir</a:t>
            </a:r>
            <a:endParaRPr b="0" i="0" sz="1200" u="none" cap="none" strike="noStrike">
              <a:solidFill>
                <a:srgbClr val="000000"/>
              </a:solidFill>
              <a:latin typeface="Candara"/>
              <a:ea typeface="Candara"/>
              <a:cs typeface="Candara"/>
              <a:sym typeface="Candara"/>
            </a:endParaRPr>
          </a:p>
        </p:txBody>
      </p:sp>
      <p:sp>
        <p:nvSpPr>
          <p:cNvPr id="2069" name="Google Shape;2069;g39630c0eecf_8_250"/>
          <p:cNvSpPr txBox="1"/>
          <p:nvPr/>
        </p:nvSpPr>
        <p:spPr>
          <a:xfrm>
            <a:off x="4001658" y="314853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070" name="Google Shape;2070;g39630c0eecf_8_250"/>
          <p:cNvSpPr txBox="1"/>
          <p:nvPr/>
        </p:nvSpPr>
        <p:spPr>
          <a:xfrm>
            <a:off x="294325" y="3102333"/>
            <a:ext cx="3571200" cy="646500"/>
          </a:xfrm>
          <a:prstGeom prst="rect">
            <a:avLst/>
          </a:prstGeom>
          <a:noFill/>
          <a:ln>
            <a:noFill/>
          </a:ln>
        </p:spPr>
        <p:txBody>
          <a:bodyPr anchorCtr="0" anchor="t" bIns="91425" lIns="91425" spcFirstLastPara="1" rIns="91425" wrap="square" tIns="91425">
            <a:spAutoFit/>
          </a:bodyPr>
          <a:lstStyle/>
          <a:p>
            <a:pPr indent="-292100" lvl="0" marL="457200" rtl="0" algn="r">
              <a:spcBef>
                <a:spcPts val="0"/>
              </a:spcBef>
              <a:spcAft>
                <a:spcPts val="0"/>
              </a:spcAft>
              <a:buClr>
                <a:schemeClr val="dk1"/>
              </a:buClr>
              <a:buSzPts val="1000"/>
              <a:buFont typeface="Candara"/>
              <a:buAutoNum type="arabicPeriod"/>
            </a:pPr>
            <a:r>
              <a:rPr b="1" lang="en-US" sz="1000">
                <a:solidFill>
                  <a:schemeClr val="dk1"/>
                </a:solidFill>
                <a:latin typeface="Candara"/>
                <a:ea typeface="Candara"/>
                <a:cs typeface="Candara"/>
                <a:sym typeface="Candara"/>
              </a:rPr>
              <a:t>Porcentaje de disminución en las emisiones  del material particulado (PM10 y PM2.5) en la ZUMA Bosa - Apogeo</a:t>
            </a:r>
            <a:endParaRPr b="0" i="0" sz="1000" u="none" cap="none" strike="noStrike">
              <a:solidFill>
                <a:schemeClr val="dk1"/>
              </a:solidFill>
              <a:latin typeface="Candara"/>
              <a:ea typeface="Candara"/>
              <a:cs typeface="Candara"/>
              <a:sym typeface="Candara"/>
            </a:endParaRPr>
          </a:p>
        </p:txBody>
      </p:sp>
      <p:sp>
        <p:nvSpPr>
          <p:cNvPr id="2071" name="Google Shape;2071;g39630c0eecf_8_250"/>
          <p:cNvSpPr txBox="1"/>
          <p:nvPr/>
        </p:nvSpPr>
        <p:spPr>
          <a:xfrm>
            <a:off x="4954511" y="3148533"/>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u="none" cap="none" strike="noStrike">
                <a:solidFill>
                  <a:srgbClr val="3B4E1F"/>
                </a:solidFill>
                <a:latin typeface="Candara"/>
                <a:ea typeface="Candara"/>
                <a:cs typeface="Candara"/>
                <a:sym typeface="Candara"/>
              </a:rPr>
              <a:t>-</a:t>
            </a:r>
            <a:endParaRPr b="1" i="0" sz="1200" u="none" cap="none" strike="noStrike">
              <a:solidFill>
                <a:srgbClr val="000000"/>
              </a:solidFill>
              <a:latin typeface="Candara"/>
              <a:ea typeface="Candara"/>
              <a:cs typeface="Candara"/>
              <a:sym typeface="Candara"/>
            </a:endParaRPr>
          </a:p>
        </p:txBody>
      </p:sp>
      <p:sp>
        <p:nvSpPr>
          <p:cNvPr id="2072" name="Google Shape;2072;g39630c0eecf_8_250"/>
          <p:cNvSpPr txBox="1"/>
          <p:nvPr/>
        </p:nvSpPr>
        <p:spPr>
          <a:xfrm>
            <a:off x="11210445" y="3148533"/>
            <a:ext cx="876600" cy="4002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a:t>
            </a:r>
            <a:endParaRPr b="1" i="0" sz="1200" u="none" cap="none" strike="noStrike">
              <a:solidFill>
                <a:srgbClr val="000000"/>
              </a:solidFill>
              <a:latin typeface="Candara"/>
              <a:ea typeface="Candara"/>
              <a:cs typeface="Candara"/>
              <a:sym typeface="Candara"/>
            </a:endParaRPr>
          </a:p>
        </p:txBody>
      </p:sp>
      <p:sp>
        <p:nvSpPr>
          <p:cNvPr id="2073" name="Google Shape;2073;g39630c0eecf_8_250"/>
          <p:cNvSpPr txBox="1"/>
          <p:nvPr/>
        </p:nvSpPr>
        <p:spPr>
          <a:xfrm>
            <a:off x="5903745" y="3176245"/>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US" sz="1100" u="none" cap="none" strike="noStrike">
                <a:solidFill>
                  <a:srgbClr val="3B4E1F"/>
                </a:solidFill>
                <a:latin typeface="Candara"/>
                <a:ea typeface="Candara"/>
                <a:cs typeface="Candara"/>
                <a:sym typeface="Candara"/>
              </a:rPr>
              <a:t>Por definir</a:t>
            </a:r>
            <a:endParaRPr b="0" i="0" sz="1200" u="none" cap="none" strike="noStrike">
              <a:solidFill>
                <a:srgbClr val="000000"/>
              </a:solidFill>
              <a:latin typeface="Candara"/>
              <a:ea typeface="Candara"/>
              <a:cs typeface="Candara"/>
              <a:sym typeface="Candara"/>
            </a:endParaRPr>
          </a:p>
        </p:txBody>
      </p:sp>
      <p:sp>
        <p:nvSpPr>
          <p:cNvPr id="2074" name="Google Shape;2074;g39630c0eecf_8_250"/>
          <p:cNvSpPr txBox="1"/>
          <p:nvPr/>
        </p:nvSpPr>
        <p:spPr>
          <a:xfrm>
            <a:off x="7837377" y="3171633"/>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US" sz="1100" u="none" cap="none" strike="noStrike">
                <a:solidFill>
                  <a:srgbClr val="3B4E1F"/>
                </a:solidFill>
                <a:latin typeface="Candara"/>
                <a:ea typeface="Candara"/>
                <a:cs typeface="Candara"/>
                <a:sym typeface="Candara"/>
              </a:rPr>
              <a:t>Por definir</a:t>
            </a:r>
            <a:endParaRPr b="0" i="0" sz="1200" u="none" cap="none" strike="noStrike">
              <a:solidFill>
                <a:srgbClr val="000000"/>
              </a:solidFill>
              <a:latin typeface="Candara"/>
              <a:ea typeface="Candara"/>
              <a:cs typeface="Candara"/>
              <a:sym typeface="Candara"/>
            </a:endParaRPr>
          </a:p>
        </p:txBody>
      </p:sp>
      <p:sp>
        <p:nvSpPr>
          <p:cNvPr id="2075" name="Google Shape;2075;g39630c0eecf_8_250"/>
          <p:cNvSpPr txBox="1"/>
          <p:nvPr/>
        </p:nvSpPr>
        <p:spPr>
          <a:xfrm>
            <a:off x="8789845" y="3171633"/>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US" sz="1100" u="none" cap="none" strike="noStrike">
                <a:solidFill>
                  <a:srgbClr val="3B4E1F"/>
                </a:solidFill>
                <a:latin typeface="Candara"/>
                <a:ea typeface="Candara"/>
                <a:cs typeface="Candara"/>
                <a:sym typeface="Candara"/>
              </a:rPr>
              <a:t>Por definir</a:t>
            </a:r>
            <a:endParaRPr b="0" i="0" sz="1200" u="none" cap="none" strike="noStrike">
              <a:solidFill>
                <a:srgbClr val="000000"/>
              </a:solidFill>
              <a:latin typeface="Candara"/>
              <a:ea typeface="Candara"/>
              <a:cs typeface="Candara"/>
              <a:sym typeface="Candara"/>
            </a:endParaRPr>
          </a:p>
        </p:txBody>
      </p:sp>
      <p:sp>
        <p:nvSpPr>
          <p:cNvPr id="2076" name="Google Shape;2076;g39630c0eecf_8_250"/>
          <p:cNvSpPr txBox="1"/>
          <p:nvPr/>
        </p:nvSpPr>
        <p:spPr>
          <a:xfrm>
            <a:off x="9950502" y="3171633"/>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US" sz="1100" u="none" cap="none" strike="noStrike">
                <a:solidFill>
                  <a:srgbClr val="3B4E1F"/>
                </a:solidFill>
                <a:latin typeface="Candara"/>
                <a:ea typeface="Candara"/>
                <a:cs typeface="Candara"/>
                <a:sym typeface="Candara"/>
              </a:rPr>
              <a:t>Por definir</a:t>
            </a:r>
            <a:endParaRPr b="0" i="0" sz="1200" u="none" cap="none" strike="noStrike">
              <a:solidFill>
                <a:srgbClr val="000000"/>
              </a:solidFill>
              <a:latin typeface="Candara"/>
              <a:ea typeface="Candara"/>
              <a:cs typeface="Candara"/>
              <a:sym typeface="Candara"/>
            </a:endParaRPr>
          </a:p>
        </p:txBody>
      </p:sp>
      <p:sp>
        <p:nvSpPr>
          <p:cNvPr id="2077" name="Google Shape;2077;g39630c0eecf_8_250"/>
          <p:cNvSpPr txBox="1"/>
          <p:nvPr/>
        </p:nvSpPr>
        <p:spPr>
          <a:xfrm>
            <a:off x="6862503" y="3153145"/>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u="none" cap="none" strike="noStrike">
                <a:solidFill>
                  <a:srgbClr val="3B4E1F"/>
                </a:solidFill>
                <a:latin typeface="Candara"/>
                <a:ea typeface="Candara"/>
                <a:cs typeface="Candara"/>
                <a:sym typeface="Candara"/>
              </a:rPr>
              <a:t>-</a:t>
            </a:r>
            <a:endParaRPr b="1" i="0" sz="1200" u="none" cap="none" strike="noStrike">
              <a:solidFill>
                <a:srgbClr val="000000"/>
              </a:solidFill>
              <a:latin typeface="Candara"/>
              <a:ea typeface="Candara"/>
              <a:cs typeface="Candara"/>
              <a:sym typeface="Candara"/>
            </a:endParaRPr>
          </a:p>
        </p:txBody>
      </p:sp>
      <p:sp>
        <p:nvSpPr>
          <p:cNvPr id="2078" name="Google Shape;2078;g39630c0eecf_8_250"/>
          <p:cNvSpPr txBox="1"/>
          <p:nvPr/>
        </p:nvSpPr>
        <p:spPr>
          <a:xfrm>
            <a:off x="557244" y="1491475"/>
            <a:ext cx="11529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t>
            </a:r>
            <a:r>
              <a:rPr b="1" lang="en-US" sz="1800">
                <a:solidFill>
                  <a:srgbClr val="009200"/>
                </a:solidFill>
                <a:latin typeface="Raleway"/>
                <a:ea typeface="Raleway"/>
                <a:cs typeface="Raleway"/>
                <a:sym typeface="Raleway"/>
              </a:rPr>
              <a:t>Disminuir en xx% las emisiones de material particulado (PM10 y PM2.5) en la ZUMA Bosa - Apogeo </a:t>
            </a:r>
            <a:endParaRPr b="1" sz="1800">
              <a:solidFill>
                <a:srgbClr val="009200"/>
              </a:solidFill>
              <a:latin typeface="Raleway"/>
              <a:ea typeface="Raleway"/>
              <a:cs typeface="Raleway"/>
              <a:sym typeface="Raleway"/>
            </a:endParaRPr>
          </a:p>
        </p:txBody>
      </p:sp>
      <p:sp>
        <p:nvSpPr>
          <p:cNvPr id="2079" name="Google Shape;2079;g39630c0eecf_8_250"/>
          <p:cNvSpPr/>
          <p:nvPr/>
        </p:nvSpPr>
        <p:spPr>
          <a:xfrm>
            <a:off x="10021950" y="286125"/>
            <a:ext cx="16923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SCAAV</a:t>
            </a:r>
            <a:endParaRPr b="1" sz="1100">
              <a:solidFill>
                <a:schemeClr val="dk1"/>
              </a:solidFill>
              <a:latin typeface="Raleway"/>
              <a:ea typeface="Raleway"/>
              <a:cs typeface="Raleway"/>
              <a:sym typeface="Raleway"/>
            </a:endParaRPr>
          </a:p>
        </p:txBody>
      </p:sp>
      <p:grpSp>
        <p:nvGrpSpPr>
          <p:cNvPr id="2080" name="Google Shape;2080;g39630c0eecf_8_250"/>
          <p:cNvGrpSpPr/>
          <p:nvPr/>
        </p:nvGrpSpPr>
        <p:grpSpPr>
          <a:xfrm>
            <a:off x="9553761" y="109529"/>
            <a:ext cx="613751" cy="632937"/>
            <a:chOff x="299572" y="5462223"/>
            <a:chExt cx="1081500" cy="1115700"/>
          </a:xfrm>
        </p:grpSpPr>
        <p:sp>
          <p:nvSpPr>
            <p:cNvPr id="2081" name="Google Shape;2081;g39630c0eecf_8_250"/>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2082" name="Google Shape;2082;g39630c0eecf_8_250"/>
            <p:cNvPicPr preferRelativeResize="0"/>
            <p:nvPr/>
          </p:nvPicPr>
          <p:blipFill rotWithShape="1">
            <a:blip r:embed="rId3">
              <a:alphaModFix/>
            </a:blip>
            <a:srcRect b="0" l="0" r="0" t="0"/>
            <a:stretch/>
          </p:blipFill>
          <p:spPr>
            <a:xfrm>
              <a:off x="424689" y="5604423"/>
              <a:ext cx="831284" cy="831300"/>
            </a:xfrm>
            <a:prstGeom prst="rect">
              <a:avLst/>
            </a:prstGeom>
            <a:noFill/>
            <a:ln>
              <a:noFill/>
            </a:ln>
          </p:spPr>
        </p:pic>
      </p:grpSp>
      <p:sp>
        <p:nvSpPr>
          <p:cNvPr id="2083" name="Google Shape;2083;g39630c0eecf_8_250"/>
          <p:cNvSpPr/>
          <p:nvPr/>
        </p:nvSpPr>
        <p:spPr>
          <a:xfrm rot="-5400000">
            <a:off x="625025" y="3953836"/>
            <a:ext cx="861000" cy="454800"/>
          </a:xfrm>
          <a:prstGeom prst="rect">
            <a:avLst/>
          </a:prstGeom>
          <a:solidFill>
            <a:schemeClr val="lt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US" sz="1200">
                <a:solidFill>
                  <a:srgbClr val="3B4E1F"/>
                </a:solidFill>
                <a:latin typeface="Candara"/>
                <a:ea typeface="Candara"/>
                <a:cs typeface="Candara"/>
                <a:sym typeface="Candara"/>
              </a:rPr>
              <a:t>Vías</a:t>
            </a:r>
            <a:endParaRPr sz="1200">
              <a:solidFill>
                <a:srgbClr val="3B4E1F"/>
              </a:solidFill>
              <a:latin typeface="Candara"/>
              <a:ea typeface="Candara"/>
              <a:cs typeface="Candara"/>
              <a:sym typeface="Candara"/>
            </a:endParaRPr>
          </a:p>
        </p:txBody>
      </p:sp>
      <p:sp>
        <p:nvSpPr>
          <p:cNvPr id="2084" name="Google Shape;2084;g39630c0eecf_8_250"/>
          <p:cNvSpPr txBox="1"/>
          <p:nvPr/>
        </p:nvSpPr>
        <p:spPr>
          <a:xfrm>
            <a:off x="413369" y="7907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calidad ambiental del suroccidente</a:t>
            </a:r>
            <a:endParaRPr b="1" sz="2000">
              <a:solidFill>
                <a:schemeClr val="dk1"/>
              </a:solidFill>
              <a:latin typeface="Raleway"/>
              <a:ea typeface="Raleway"/>
              <a:cs typeface="Raleway"/>
              <a:sym typeface="Raleway"/>
            </a:endParaRPr>
          </a:p>
        </p:txBody>
      </p:sp>
      <p:sp>
        <p:nvSpPr>
          <p:cNvPr id="2085" name="Google Shape;2085;g39630c0eecf_8_250"/>
          <p:cNvSpPr/>
          <p:nvPr/>
        </p:nvSpPr>
        <p:spPr>
          <a:xfrm>
            <a:off x="337164" y="341826"/>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Aire</a:t>
            </a:r>
            <a:endParaRPr b="0" i="0" sz="1200" u="none" cap="none" strike="noStrike">
              <a:solidFill>
                <a:srgbClr val="FFFFFF"/>
              </a:solidFill>
              <a:latin typeface="Arial"/>
              <a:ea typeface="Arial"/>
              <a:cs typeface="Arial"/>
              <a:sym typeface="Arial"/>
            </a:endParaRPr>
          </a:p>
        </p:txBody>
      </p:sp>
      <p:sp>
        <p:nvSpPr>
          <p:cNvPr id="2086" name="Google Shape;2086;g39630c0eecf_8_250"/>
          <p:cNvSpPr txBox="1"/>
          <p:nvPr/>
        </p:nvSpPr>
        <p:spPr>
          <a:xfrm>
            <a:off x="4019208" y="4910682"/>
            <a:ext cx="841500" cy="384000"/>
          </a:xfrm>
          <a:prstGeom prst="rect">
            <a:avLst/>
          </a:prstGeom>
          <a:no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0" i="0" lang="en-US" sz="1343" u="none" cap="none" strike="noStrike">
                <a:solidFill>
                  <a:srgbClr val="3B4E1F"/>
                </a:solidFill>
                <a:latin typeface="Candara"/>
                <a:ea typeface="Candara"/>
                <a:cs typeface="Candara"/>
                <a:sym typeface="Candara"/>
              </a:rPr>
              <a:t>-</a:t>
            </a:r>
            <a:endParaRPr b="0" i="0" sz="1151" u="none" cap="none" strike="noStrike">
              <a:solidFill>
                <a:srgbClr val="000000"/>
              </a:solidFill>
              <a:latin typeface="Candara"/>
              <a:ea typeface="Candara"/>
              <a:cs typeface="Candara"/>
              <a:sym typeface="Candara"/>
            </a:endParaRPr>
          </a:p>
        </p:txBody>
      </p:sp>
      <p:sp>
        <p:nvSpPr>
          <p:cNvPr id="2087" name="Google Shape;2087;g39630c0eecf_8_250"/>
          <p:cNvSpPr txBox="1"/>
          <p:nvPr/>
        </p:nvSpPr>
        <p:spPr>
          <a:xfrm>
            <a:off x="4019208" y="5794288"/>
            <a:ext cx="841500" cy="384000"/>
          </a:xfrm>
          <a:prstGeom prst="rect">
            <a:avLst/>
          </a:prstGeom>
          <a:no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0" i="0" lang="en-US" sz="1343" u="none" cap="none" strike="noStrike">
                <a:solidFill>
                  <a:srgbClr val="3B4E1F"/>
                </a:solidFill>
                <a:latin typeface="Candara"/>
                <a:ea typeface="Candara"/>
                <a:cs typeface="Candara"/>
                <a:sym typeface="Candara"/>
              </a:rPr>
              <a:t>-</a:t>
            </a:r>
            <a:endParaRPr b="0" i="0" sz="1151" u="none" cap="none" strike="noStrike">
              <a:solidFill>
                <a:srgbClr val="000000"/>
              </a:solidFill>
              <a:latin typeface="Candara"/>
              <a:ea typeface="Candara"/>
              <a:cs typeface="Candara"/>
              <a:sym typeface="Candara"/>
            </a:endParaRPr>
          </a:p>
        </p:txBody>
      </p:sp>
      <p:sp>
        <p:nvSpPr>
          <p:cNvPr id="2088" name="Google Shape;2088;g39630c0eecf_8_250"/>
          <p:cNvSpPr txBox="1"/>
          <p:nvPr/>
        </p:nvSpPr>
        <p:spPr>
          <a:xfrm>
            <a:off x="7881756" y="4932732"/>
            <a:ext cx="841500" cy="377400"/>
          </a:xfrm>
          <a:prstGeom prst="rect">
            <a:avLst/>
          </a:prstGeom>
          <a:no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248"/>
              <a:buFont typeface="Arial"/>
              <a:buNone/>
            </a:pPr>
            <a:r>
              <a:rPr lang="en-US" sz="1300">
                <a:solidFill>
                  <a:srgbClr val="3B4E1F"/>
                </a:solidFill>
                <a:latin typeface="Candara"/>
                <a:ea typeface="Candara"/>
                <a:cs typeface="Candara"/>
                <a:sym typeface="Candara"/>
              </a:rPr>
              <a:t>10</a:t>
            </a:r>
            <a:endParaRPr b="0" i="0" sz="1300" u="none" cap="none" strike="noStrike">
              <a:solidFill>
                <a:srgbClr val="000000"/>
              </a:solidFill>
              <a:latin typeface="Candara"/>
              <a:ea typeface="Candara"/>
              <a:cs typeface="Candara"/>
              <a:sym typeface="Candara"/>
            </a:endParaRPr>
          </a:p>
        </p:txBody>
      </p:sp>
      <p:sp>
        <p:nvSpPr>
          <p:cNvPr id="2089" name="Google Shape;2089;g39630c0eecf_8_250"/>
          <p:cNvSpPr txBox="1"/>
          <p:nvPr/>
        </p:nvSpPr>
        <p:spPr>
          <a:xfrm>
            <a:off x="8832874" y="4932732"/>
            <a:ext cx="841500" cy="377400"/>
          </a:xfrm>
          <a:prstGeom prst="rect">
            <a:avLst/>
          </a:prstGeom>
          <a:no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chemeClr val="dk1"/>
              </a:buClr>
              <a:buSzPts val="1056"/>
              <a:buFont typeface="Arial"/>
              <a:buNone/>
            </a:pPr>
            <a:r>
              <a:rPr lang="en-US" sz="1300">
                <a:solidFill>
                  <a:srgbClr val="3B4E1F"/>
                </a:solidFill>
                <a:latin typeface="Candara"/>
                <a:ea typeface="Candara"/>
                <a:cs typeface="Candara"/>
                <a:sym typeface="Candara"/>
              </a:rPr>
              <a:t>12</a:t>
            </a:r>
            <a:endParaRPr b="0" i="0" sz="1300" u="none" cap="none" strike="noStrike">
              <a:solidFill>
                <a:srgbClr val="000000"/>
              </a:solidFill>
              <a:latin typeface="Candara"/>
              <a:ea typeface="Candara"/>
              <a:cs typeface="Candara"/>
              <a:sym typeface="Candara"/>
            </a:endParaRPr>
          </a:p>
        </p:txBody>
      </p:sp>
      <p:sp>
        <p:nvSpPr>
          <p:cNvPr id="2090" name="Google Shape;2090;g39630c0eecf_8_250"/>
          <p:cNvSpPr txBox="1"/>
          <p:nvPr/>
        </p:nvSpPr>
        <p:spPr>
          <a:xfrm>
            <a:off x="4972061" y="4910682"/>
            <a:ext cx="841500" cy="384000"/>
          </a:xfrm>
          <a:prstGeom prst="rect">
            <a:avLst/>
          </a:prstGeom>
          <a:solidFill>
            <a:srgbClr val="D9D9D9"/>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343" u="none" cap="none" strike="noStrike">
                <a:solidFill>
                  <a:srgbClr val="3B4E1F"/>
                </a:solidFill>
                <a:latin typeface="Candara"/>
                <a:ea typeface="Candara"/>
                <a:cs typeface="Candara"/>
                <a:sym typeface="Candara"/>
              </a:rPr>
              <a:t>-</a:t>
            </a:r>
            <a:endParaRPr b="1" i="0" sz="1151" u="none" cap="none" strike="noStrike">
              <a:solidFill>
                <a:srgbClr val="000000"/>
              </a:solidFill>
              <a:latin typeface="Candara"/>
              <a:ea typeface="Candara"/>
              <a:cs typeface="Candara"/>
              <a:sym typeface="Candara"/>
            </a:endParaRPr>
          </a:p>
        </p:txBody>
      </p:sp>
      <p:sp>
        <p:nvSpPr>
          <p:cNvPr id="2091" name="Google Shape;2091;g39630c0eecf_8_250"/>
          <p:cNvSpPr txBox="1"/>
          <p:nvPr/>
        </p:nvSpPr>
        <p:spPr>
          <a:xfrm>
            <a:off x="11230773" y="4910682"/>
            <a:ext cx="841500" cy="377400"/>
          </a:xfrm>
          <a:prstGeom prst="rect">
            <a:avLst/>
          </a:prstGeom>
          <a:solidFill>
            <a:srgbClr val="D9EAD3"/>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lang="en-US" sz="1300">
                <a:solidFill>
                  <a:srgbClr val="3B4E1F"/>
                </a:solidFill>
                <a:latin typeface="Candara"/>
                <a:ea typeface="Candara"/>
                <a:cs typeface="Candara"/>
                <a:sym typeface="Candara"/>
              </a:rPr>
              <a:t>7</a:t>
            </a:r>
            <a:endParaRPr b="1" sz="1300">
              <a:solidFill>
                <a:srgbClr val="3B4E1F"/>
              </a:solidFill>
              <a:latin typeface="Candara"/>
              <a:ea typeface="Candara"/>
              <a:cs typeface="Candara"/>
              <a:sym typeface="Candara"/>
            </a:endParaRPr>
          </a:p>
        </p:txBody>
      </p:sp>
      <p:sp>
        <p:nvSpPr>
          <p:cNvPr id="2092" name="Google Shape;2092;g39630c0eecf_8_250"/>
          <p:cNvSpPr txBox="1"/>
          <p:nvPr/>
        </p:nvSpPr>
        <p:spPr>
          <a:xfrm>
            <a:off x="9955595" y="4932732"/>
            <a:ext cx="841500" cy="377400"/>
          </a:xfrm>
          <a:prstGeom prst="rect">
            <a:avLst/>
          </a:prstGeom>
          <a:no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chemeClr val="dk1"/>
              </a:buClr>
              <a:buSzPts val="1056"/>
              <a:buFont typeface="Arial"/>
              <a:buNone/>
            </a:pPr>
            <a:r>
              <a:rPr lang="en-US" sz="1300">
                <a:solidFill>
                  <a:srgbClr val="3B4E1F"/>
                </a:solidFill>
                <a:latin typeface="Candara"/>
                <a:ea typeface="Candara"/>
                <a:cs typeface="Candara"/>
                <a:sym typeface="Candara"/>
              </a:rPr>
              <a:t>29</a:t>
            </a:r>
            <a:endParaRPr b="0" i="0" sz="1300" u="none" cap="none" strike="noStrike">
              <a:solidFill>
                <a:srgbClr val="000000"/>
              </a:solidFill>
              <a:latin typeface="Candara"/>
              <a:ea typeface="Candara"/>
              <a:cs typeface="Candara"/>
              <a:sym typeface="Candara"/>
            </a:endParaRPr>
          </a:p>
        </p:txBody>
      </p:sp>
      <p:sp>
        <p:nvSpPr>
          <p:cNvPr id="2093" name="Google Shape;2093;g39630c0eecf_8_250"/>
          <p:cNvSpPr txBox="1"/>
          <p:nvPr/>
        </p:nvSpPr>
        <p:spPr>
          <a:xfrm>
            <a:off x="1433500" y="4940233"/>
            <a:ext cx="2470200" cy="472800"/>
          </a:xfrm>
          <a:prstGeom prst="rect">
            <a:avLst/>
          </a:prstGeom>
          <a:noFill/>
          <a:ln>
            <a:noFill/>
          </a:ln>
        </p:spPr>
        <p:txBody>
          <a:bodyPr anchorCtr="0" anchor="t" bIns="87750" lIns="87750" spcFirstLastPara="1" rIns="87750" wrap="square" tIns="87750">
            <a:spAutoFit/>
          </a:bodyPr>
          <a:lstStyle/>
          <a:p>
            <a:pPr indent="0" lvl="0" marL="0" rtl="0" algn="r">
              <a:spcBef>
                <a:spcPts val="0"/>
              </a:spcBef>
              <a:spcAft>
                <a:spcPts val="0"/>
              </a:spcAft>
              <a:buNone/>
            </a:pPr>
            <a:r>
              <a:rPr lang="en-US" sz="959">
                <a:solidFill>
                  <a:schemeClr val="dk1"/>
                </a:solidFill>
                <a:latin typeface="Candara"/>
                <a:ea typeface="Candara"/>
                <a:cs typeface="Candara"/>
                <a:sym typeface="Candara"/>
              </a:rPr>
              <a:t>1.3 </a:t>
            </a:r>
            <a:r>
              <a:rPr lang="en-US" sz="959">
                <a:solidFill>
                  <a:schemeClr val="dk1"/>
                </a:solidFill>
                <a:latin typeface="Candara"/>
                <a:ea typeface="Candara"/>
                <a:cs typeface="Candara"/>
                <a:sym typeface="Candara"/>
              </a:rPr>
              <a:t>Número de visitas de control a fuentes Fijas </a:t>
            </a:r>
            <a:endParaRPr sz="959">
              <a:solidFill>
                <a:schemeClr val="dk1"/>
              </a:solidFill>
              <a:latin typeface="Candara"/>
              <a:ea typeface="Candara"/>
              <a:cs typeface="Candara"/>
              <a:sym typeface="Candara"/>
            </a:endParaRPr>
          </a:p>
        </p:txBody>
      </p:sp>
      <p:sp>
        <p:nvSpPr>
          <p:cNvPr id="2094" name="Google Shape;2094;g39630c0eecf_8_250"/>
          <p:cNvSpPr txBox="1"/>
          <p:nvPr/>
        </p:nvSpPr>
        <p:spPr>
          <a:xfrm>
            <a:off x="5921295" y="4910682"/>
            <a:ext cx="841500" cy="384000"/>
          </a:xfrm>
          <a:prstGeom prst="rect">
            <a:avLst/>
          </a:prstGeom>
          <a:no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0" i="0" lang="en-US" sz="1343" u="none" cap="none" strike="noStrike">
                <a:solidFill>
                  <a:srgbClr val="3B4E1F"/>
                </a:solidFill>
                <a:latin typeface="Candara"/>
                <a:ea typeface="Candara"/>
                <a:cs typeface="Candara"/>
                <a:sym typeface="Candara"/>
              </a:rPr>
              <a:t>-</a:t>
            </a:r>
            <a:endParaRPr b="0" i="0" sz="1151" u="none" cap="none" strike="noStrike">
              <a:solidFill>
                <a:srgbClr val="000000"/>
              </a:solidFill>
              <a:latin typeface="Candara"/>
              <a:ea typeface="Candara"/>
              <a:cs typeface="Candara"/>
              <a:sym typeface="Candara"/>
            </a:endParaRPr>
          </a:p>
        </p:txBody>
      </p:sp>
      <p:sp>
        <p:nvSpPr>
          <p:cNvPr id="2095" name="Google Shape;2095;g39630c0eecf_8_250"/>
          <p:cNvSpPr txBox="1"/>
          <p:nvPr/>
        </p:nvSpPr>
        <p:spPr>
          <a:xfrm>
            <a:off x="6880053" y="4910682"/>
            <a:ext cx="841500" cy="377400"/>
          </a:xfrm>
          <a:prstGeom prst="rect">
            <a:avLst/>
          </a:prstGeom>
          <a:solidFill>
            <a:srgbClr val="D9EAD3"/>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lang="en-US" sz="1300">
                <a:solidFill>
                  <a:srgbClr val="3B4E1F"/>
                </a:solidFill>
                <a:latin typeface="Candara"/>
                <a:ea typeface="Candara"/>
                <a:cs typeface="Candara"/>
                <a:sym typeface="Candara"/>
              </a:rPr>
              <a:t>7</a:t>
            </a:r>
            <a:endParaRPr b="1" sz="1300">
              <a:solidFill>
                <a:srgbClr val="3B4E1F"/>
              </a:solidFill>
              <a:latin typeface="Candara"/>
              <a:ea typeface="Candara"/>
              <a:cs typeface="Candara"/>
              <a:sym typeface="Candara"/>
            </a:endParaRPr>
          </a:p>
        </p:txBody>
      </p:sp>
      <p:sp>
        <p:nvSpPr>
          <p:cNvPr id="2096" name="Google Shape;2096;g39630c0eecf_8_250"/>
          <p:cNvSpPr txBox="1"/>
          <p:nvPr/>
        </p:nvSpPr>
        <p:spPr>
          <a:xfrm>
            <a:off x="1433500" y="5620646"/>
            <a:ext cx="2470200" cy="324900"/>
          </a:xfrm>
          <a:prstGeom prst="rect">
            <a:avLst/>
          </a:prstGeom>
          <a:noFill/>
          <a:ln>
            <a:noFill/>
          </a:ln>
        </p:spPr>
        <p:txBody>
          <a:bodyPr anchorCtr="0" anchor="t" bIns="87750" lIns="87750" spcFirstLastPara="1" rIns="87750" wrap="square" tIns="87750">
            <a:spAutoFit/>
          </a:bodyPr>
          <a:lstStyle/>
          <a:p>
            <a:pPr indent="0" lvl="0" marL="0" rtl="0" algn="r">
              <a:spcBef>
                <a:spcPts val="0"/>
              </a:spcBef>
              <a:spcAft>
                <a:spcPts val="0"/>
              </a:spcAft>
              <a:buNone/>
            </a:pPr>
            <a:r>
              <a:rPr lang="en-US" sz="959">
                <a:solidFill>
                  <a:schemeClr val="dk1"/>
                </a:solidFill>
                <a:latin typeface="Candara"/>
                <a:ea typeface="Candara"/>
                <a:cs typeface="Candara"/>
                <a:sym typeface="Candara"/>
              </a:rPr>
              <a:t>1.4 </a:t>
            </a:r>
            <a:r>
              <a:rPr lang="en-US" sz="959">
                <a:solidFill>
                  <a:schemeClr val="dk1"/>
                </a:solidFill>
                <a:latin typeface="Candara"/>
                <a:ea typeface="Candara"/>
                <a:cs typeface="Candara"/>
                <a:sym typeface="Candara"/>
              </a:rPr>
              <a:t>Número de controles a fuentes móviles </a:t>
            </a:r>
            <a:endParaRPr sz="959">
              <a:solidFill>
                <a:schemeClr val="dk1"/>
              </a:solidFill>
              <a:latin typeface="Candara"/>
              <a:ea typeface="Candara"/>
              <a:cs typeface="Candara"/>
              <a:sym typeface="Candara"/>
            </a:endParaRPr>
          </a:p>
        </p:txBody>
      </p:sp>
      <p:sp>
        <p:nvSpPr>
          <p:cNvPr id="2097" name="Google Shape;2097;g39630c0eecf_8_250"/>
          <p:cNvSpPr txBox="1"/>
          <p:nvPr/>
        </p:nvSpPr>
        <p:spPr>
          <a:xfrm>
            <a:off x="4019208" y="5591088"/>
            <a:ext cx="841500" cy="3840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43">
                <a:solidFill>
                  <a:srgbClr val="3B4E1F"/>
                </a:solidFill>
                <a:latin typeface="Candara"/>
                <a:ea typeface="Candara"/>
                <a:cs typeface="Candara"/>
                <a:sym typeface="Candara"/>
              </a:rPr>
              <a:t>-</a:t>
            </a:r>
            <a:endParaRPr sz="1151">
              <a:latin typeface="Candara"/>
              <a:ea typeface="Candara"/>
              <a:cs typeface="Candara"/>
              <a:sym typeface="Candara"/>
            </a:endParaRPr>
          </a:p>
        </p:txBody>
      </p:sp>
      <p:sp>
        <p:nvSpPr>
          <p:cNvPr id="2098" name="Google Shape;2098;g39630c0eecf_8_250"/>
          <p:cNvSpPr txBox="1"/>
          <p:nvPr/>
        </p:nvSpPr>
        <p:spPr>
          <a:xfrm>
            <a:off x="4972061" y="5591088"/>
            <a:ext cx="841500" cy="384000"/>
          </a:xfrm>
          <a:prstGeom prst="rect">
            <a:avLst/>
          </a:prstGeom>
          <a:solidFill>
            <a:srgbClr val="D9D9D9"/>
          </a:solidFill>
          <a:ln>
            <a:noFill/>
          </a:ln>
        </p:spPr>
        <p:txBody>
          <a:bodyPr anchorCtr="0" anchor="t" bIns="87750" lIns="87750" spcFirstLastPara="1" rIns="87750" wrap="square" tIns="87750">
            <a:spAutoFit/>
          </a:bodyPr>
          <a:lstStyle/>
          <a:p>
            <a:pPr indent="0" lvl="0" marL="0" rtl="0" algn="ctr">
              <a:spcBef>
                <a:spcPts val="0"/>
              </a:spcBef>
              <a:spcAft>
                <a:spcPts val="0"/>
              </a:spcAft>
              <a:buNone/>
            </a:pPr>
            <a:r>
              <a:rPr b="1" lang="en-US" sz="1343">
                <a:solidFill>
                  <a:srgbClr val="3B4E1F"/>
                </a:solidFill>
                <a:latin typeface="Candara"/>
                <a:ea typeface="Candara"/>
                <a:cs typeface="Candara"/>
                <a:sym typeface="Candara"/>
              </a:rPr>
              <a:t>-</a:t>
            </a:r>
            <a:endParaRPr b="1" sz="1343">
              <a:solidFill>
                <a:srgbClr val="3B4E1F"/>
              </a:solidFill>
              <a:latin typeface="Candara"/>
              <a:ea typeface="Candara"/>
              <a:cs typeface="Candara"/>
              <a:sym typeface="Candara"/>
            </a:endParaRPr>
          </a:p>
        </p:txBody>
      </p:sp>
      <p:sp>
        <p:nvSpPr>
          <p:cNvPr id="2099" name="Google Shape;2099;g39630c0eecf_8_250"/>
          <p:cNvSpPr txBox="1"/>
          <p:nvPr/>
        </p:nvSpPr>
        <p:spPr>
          <a:xfrm>
            <a:off x="7881756" y="5613138"/>
            <a:ext cx="841500" cy="3774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9</a:t>
            </a:r>
            <a:r>
              <a:rPr lang="en-US" sz="1300">
                <a:solidFill>
                  <a:srgbClr val="3B4E1F"/>
                </a:solidFill>
                <a:latin typeface="Candara"/>
                <a:ea typeface="Candara"/>
                <a:cs typeface="Candara"/>
                <a:sym typeface="Candara"/>
              </a:rPr>
              <a:t>0</a:t>
            </a:r>
            <a:endParaRPr sz="1300">
              <a:latin typeface="Candara"/>
              <a:ea typeface="Candara"/>
              <a:cs typeface="Candara"/>
              <a:sym typeface="Candara"/>
            </a:endParaRPr>
          </a:p>
        </p:txBody>
      </p:sp>
      <p:sp>
        <p:nvSpPr>
          <p:cNvPr id="2100" name="Google Shape;2100;g39630c0eecf_8_250"/>
          <p:cNvSpPr txBox="1"/>
          <p:nvPr/>
        </p:nvSpPr>
        <p:spPr>
          <a:xfrm>
            <a:off x="8832874" y="5613138"/>
            <a:ext cx="841500" cy="3774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100</a:t>
            </a:r>
            <a:endParaRPr sz="1300">
              <a:latin typeface="Candara"/>
              <a:ea typeface="Candara"/>
              <a:cs typeface="Candara"/>
              <a:sym typeface="Candara"/>
            </a:endParaRPr>
          </a:p>
        </p:txBody>
      </p:sp>
      <p:sp>
        <p:nvSpPr>
          <p:cNvPr id="2101" name="Google Shape;2101;g39630c0eecf_8_250"/>
          <p:cNvSpPr txBox="1"/>
          <p:nvPr/>
        </p:nvSpPr>
        <p:spPr>
          <a:xfrm>
            <a:off x="9955595" y="5613138"/>
            <a:ext cx="841500" cy="3774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240</a:t>
            </a:r>
            <a:endParaRPr sz="1300">
              <a:latin typeface="Candara"/>
              <a:ea typeface="Candara"/>
              <a:cs typeface="Candara"/>
              <a:sym typeface="Candara"/>
            </a:endParaRPr>
          </a:p>
        </p:txBody>
      </p:sp>
      <p:sp>
        <p:nvSpPr>
          <p:cNvPr id="2102" name="Google Shape;2102;g39630c0eecf_8_250"/>
          <p:cNvSpPr txBox="1"/>
          <p:nvPr/>
        </p:nvSpPr>
        <p:spPr>
          <a:xfrm>
            <a:off x="5921295" y="5591088"/>
            <a:ext cx="841500" cy="3840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43">
                <a:solidFill>
                  <a:srgbClr val="3B4E1F"/>
                </a:solidFill>
                <a:latin typeface="Candara"/>
                <a:ea typeface="Candara"/>
                <a:cs typeface="Candara"/>
                <a:sym typeface="Candara"/>
              </a:rPr>
              <a:t>50</a:t>
            </a:r>
            <a:endParaRPr sz="1151">
              <a:latin typeface="Candara"/>
              <a:ea typeface="Candara"/>
              <a:cs typeface="Candara"/>
              <a:sym typeface="Candara"/>
            </a:endParaRPr>
          </a:p>
        </p:txBody>
      </p:sp>
      <p:sp>
        <p:nvSpPr>
          <p:cNvPr id="2103" name="Google Shape;2103;g39630c0eecf_8_250"/>
          <p:cNvSpPr txBox="1"/>
          <p:nvPr/>
        </p:nvSpPr>
        <p:spPr>
          <a:xfrm>
            <a:off x="6880053" y="5591088"/>
            <a:ext cx="841500" cy="377400"/>
          </a:xfrm>
          <a:prstGeom prst="rect">
            <a:avLst/>
          </a:prstGeom>
          <a:solidFill>
            <a:srgbClr val="D9EAD3"/>
          </a:solidFill>
          <a:ln>
            <a:noFill/>
          </a:ln>
        </p:spPr>
        <p:txBody>
          <a:bodyPr anchorCtr="0" anchor="t" bIns="87750" lIns="87750" spcFirstLastPara="1" rIns="87750" wrap="square" tIns="87750">
            <a:spAutoFit/>
          </a:bodyPr>
          <a:lstStyle/>
          <a:p>
            <a:pPr indent="0" lvl="0" marL="0" rtl="0" algn="ctr">
              <a:spcBef>
                <a:spcPts val="0"/>
              </a:spcBef>
              <a:spcAft>
                <a:spcPts val="0"/>
              </a:spcAft>
              <a:buNone/>
            </a:pPr>
            <a:r>
              <a:rPr b="1" lang="en-US" sz="1300">
                <a:solidFill>
                  <a:srgbClr val="3B4E1F"/>
                </a:solidFill>
                <a:latin typeface="Candara"/>
                <a:ea typeface="Candara"/>
                <a:cs typeface="Candara"/>
                <a:sym typeface="Candara"/>
              </a:rPr>
              <a:t>87</a:t>
            </a:r>
            <a:endParaRPr b="1" sz="1300">
              <a:latin typeface="Candara"/>
              <a:ea typeface="Candara"/>
              <a:cs typeface="Candara"/>
              <a:sym typeface="Candara"/>
            </a:endParaRPr>
          </a:p>
        </p:txBody>
      </p:sp>
      <p:sp>
        <p:nvSpPr>
          <p:cNvPr id="2104" name="Google Shape;2104;g39630c0eecf_8_250"/>
          <p:cNvSpPr txBox="1"/>
          <p:nvPr/>
        </p:nvSpPr>
        <p:spPr>
          <a:xfrm>
            <a:off x="11230773" y="5591088"/>
            <a:ext cx="841500" cy="377400"/>
          </a:xfrm>
          <a:prstGeom prst="rect">
            <a:avLst/>
          </a:prstGeom>
          <a:solidFill>
            <a:srgbClr val="D9EAD3"/>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None/>
            </a:pPr>
            <a:r>
              <a:rPr b="1" lang="en-US" sz="1300">
                <a:solidFill>
                  <a:srgbClr val="3B4E1F"/>
                </a:solidFill>
                <a:latin typeface="Candara"/>
                <a:ea typeface="Candara"/>
                <a:cs typeface="Candara"/>
                <a:sym typeface="Candara"/>
              </a:rPr>
              <a:t>87</a:t>
            </a:r>
            <a:endParaRPr b="1" sz="1300">
              <a:latin typeface="Candara"/>
              <a:ea typeface="Candara"/>
              <a:cs typeface="Candara"/>
              <a:sym typeface="Candara"/>
            </a:endParaRPr>
          </a:p>
        </p:txBody>
      </p:sp>
      <p:sp>
        <p:nvSpPr>
          <p:cNvPr id="2105" name="Google Shape;2105;g39630c0eecf_8_250"/>
          <p:cNvSpPr/>
          <p:nvPr/>
        </p:nvSpPr>
        <p:spPr>
          <a:xfrm rot="-5400000">
            <a:off x="356225" y="5231975"/>
            <a:ext cx="1398600" cy="447300"/>
          </a:xfrm>
          <a:prstGeom prst="rect">
            <a:avLst/>
          </a:prstGeom>
          <a:solidFill>
            <a:schemeClr val="lt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US" sz="1200">
                <a:solidFill>
                  <a:srgbClr val="3B4E1F"/>
                </a:solidFill>
                <a:latin typeface="Candara"/>
                <a:ea typeface="Candara"/>
                <a:cs typeface="Candara"/>
                <a:sym typeface="Candara"/>
              </a:rPr>
              <a:t>Control ambiental</a:t>
            </a:r>
            <a:endParaRPr sz="1200">
              <a:solidFill>
                <a:srgbClr val="3B4E1F"/>
              </a:solidFill>
              <a:latin typeface="Candara"/>
              <a:ea typeface="Candara"/>
              <a:cs typeface="Candara"/>
              <a:sym typeface="Candara"/>
            </a:endParaRPr>
          </a:p>
        </p:txBody>
      </p:sp>
      <p:sp>
        <p:nvSpPr>
          <p:cNvPr id="2106" name="Google Shape;2106;g39630c0eecf_8_250"/>
          <p:cNvSpPr txBox="1"/>
          <p:nvPr/>
        </p:nvSpPr>
        <p:spPr>
          <a:xfrm>
            <a:off x="7864206" y="3727808"/>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lang="en-US" sz="1100">
                <a:solidFill>
                  <a:srgbClr val="3B4E1F"/>
                </a:solidFill>
                <a:latin typeface="Candara"/>
                <a:ea typeface="Candara"/>
                <a:cs typeface="Candara"/>
                <a:sym typeface="Candara"/>
              </a:rPr>
              <a:t>-</a:t>
            </a:r>
            <a:endParaRPr b="0" i="0" sz="900" u="none" cap="none" strike="noStrike">
              <a:solidFill>
                <a:srgbClr val="000000"/>
              </a:solidFill>
              <a:latin typeface="Candara"/>
              <a:ea typeface="Candara"/>
              <a:cs typeface="Candara"/>
              <a:sym typeface="Candara"/>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0" name="Shape 2110"/>
        <p:cNvGrpSpPr/>
        <p:nvPr/>
      </p:nvGrpSpPr>
      <p:grpSpPr>
        <a:xfrm>
          <a:off x="0" y="0"/>
          <a:ext cx="0" cy="0"/>
          <a:chOff x="0" y="0"/>
          <a:chExt cx="0" cy="0"/>
        </a:xfrm>
      </p:grpSpPr>
      <p:sp>
        <p:nvSpPr>
          <p:cNvPr id="2111" name="Google Shape;2111;g39630c0eecf_8_339"/>
          <p:cNvSpPr txBox="1"/>
          <p:nvPr/>
        </p:nvSpPr>
        <p:spPr>
          <a:xfrm>
            <a:off x="498200" y="2754309"/>
            <a:ext cx="3558000" cy="384300"/>
          </a:xfrm>
          <a:prstGeom prst="rect">
            <a:avLst/>
          </a:prstGeom>
          <a:noFill/>
          <a:ln>
            <a:noFill/>
          </a:ln>
        </p:spPr>
        <p:txBody>
          <a:bodyPr anchorCtr="0" anchor="ctr" bIns="87750" lIns="87750" spcFirstLastPara="1" rIns="87750" wrap="square" tIns="87750">
            <a:noAutofit/>
          </a:bodyPr>
          <a:lstStyle/>
          <a:p>
            <a:pPr indent="0" lvl="0" marL="0" marR="0" rtl="0" algn="r">
              <a:lnSpc>
                <a:spcPct val="100000"/>
              </a:lnSpc>
              <a:spcBef>
                <a:spcPts val="0"/>
              </a:spcBef>
              <a:spcAft>
                <a:spcPts val="0"/>
              </a:spcAft>
              <a:buClr>
                <a:srgbClr val="000000"/>
              </a:buClr>
              <a:buSzPts val="1536"/>
              <a:buFont typeface="Arial"/>
              <a:buNone/>
            </a:pPr>
            <a:r>
              <a:rPr i="0" lang="en-US" sz="1535" u="none" cap="none" strike="noStrike">
                <a:solidFill>
                  <a:schemeClr val="dk1"/>
                </a:solidFill>
                <a:latin typeface="Candara"/>
                <a:ea typeface="Candara"/>
                <a:cs typeface="Candara"/>
                <a:sym typeface="Candara"/>
              </a:rPr>
              <a:t>Indicadores</a:t>
            </a:r>
            <a:endParaRPr i="0" sz="1535" u="none" cap="none" strike="noStrike">
              <a:solidFill>
                <a:schemeClr val="dk1"/>
              </a:solidFill>
              <a:latin typeface="Candara"/>
              <a:ea typeface="Candara"/>
              <a:cs typeface="Candara"/>
              <a:sym typeface="Candara"/>
            </a:endParaRPr>
          </a:p>
        </p:txBody>
      </p:sp>
      <p:sp>
        <p:nvSpPr>
          <p:cNvPr id="2112" name="Google Shape;2112;g39630c0eecf_8_339"/>
          <p:cNvSpPr txBox="1"/>
          <p:nvPr/>
        </p:nvSpPr>
        <p:spPr>
          <a:xfrm>
            <a:off x="4171963" y="2724654"/>
            <a:ext cx="8415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2024</a:t>
            </a:r>
            <a:endParaRPr b="1" i="0" sz="1343" u="none" cap="none" strike="noStrike">
              <a:solidFill>
                <a:srgbClr val="000000"/>
              </a:solidFill>
              <a:latin typeface="Candara"/>
              <a:ea typeface="Candara"/>
              <a:cs typeface="Candara"/>
              <a:sym typeface="Candara"/>
            </a:endParaRPr>
          </a:p>
        </p:txBody>
      </p:sp>
      <p:sp>
        <p:nvSpPr>
          <p:cNvPr id="2113" name="Google Shape;2113;g39630c0eecf_8_339"/>
          <p:cNvSpPr txBox="1"/>
          <p:nvPr/>
        </p:nvSpPr>
        <p:spPr>
          <a:xfrm>
            <a:off x="5987905" y="2724654"/>
            <a:ext cx="8415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2025</a:t>
            </a:r>
            <a:endParaRPr b="1" i="0" sz="1343" u="none" cap="none" strike="noStrike">
              <a:solidFill>
                <a:srgbClr val="000000"/>
              </a:solidFill>
              <a:latin typeface="Candara"/>
              <a:ea typeface="Candara"/>
              <a:cs typeface="Candara"/>
              <a:sym typeface="Candara"/>
            </a:endParaRPr>
          </a:p>
        </p:txBody>
      </p:sp>
      <p:sp>
        <p:nvSpPr>
          <p:cNvPr id="2114" name="Google Shape;2114;g39630c0eecf_8_339"/>
          <p:cNvSpPr txBox="1"/>
          <p:nvPr/>
        </p:nvSpPr>
        <p:spPr>
          <a:xfrm>
            <a:off x="7849935" y="2724654"/>
            <a:ext cx="8415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2026</a:t>
            </a:r>
            <a:endParaRPr b="1" i="0" sz="1343" u="none" cap="none" strike="noStrike">
              <a:solidFill>
                <a:srgbClr val="000000"/>
              </a:solidFill>
              <a:latin typeface="Candara"/>
              <a:ea typeface="Candara"/>
              <a:cs typeface="Candara"/>
              <a:sym typeface="Candara"/>
            </a:endParaRPr>
          </a:p>
        </p:txBody>
      </p:sp>
      <p:sp>
        <p:nvSpPr>
          <p:cNvPr id="2115" name="Google Shape;2115;g39630c0eecf_8_339"/>
          <p:cNvSpPr txBox="1"/>
          <p:nvPr/>
        </p:nvSpPr>
        <p:spPr>
          <a:xfrm>
            <a:off x="8756674" y="2724654"/>
            <a:ext cx="8415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2027</a:t>
            </a:r>
            <a:endParaRPr b="1" i="0" sz="1343" u="none" cap="none" strike="noStrike">
              <a:solidFill>
                <a:srgbClr val="000000"/>
              </a:solidFill>
              <a:latin typeface="Candara"/>
              <a:ea typeface="Candara"/>
              <a:cs typeface="Candara"/>
              <a:sym typeface="Candara"/>
            </a:endParaRPr>
          </a:p>
        </p:txBody>
      </p:sp>
      <p:sp>
        <p:nvSpPr>
          <p:cNvPr id="2116" name="Google Shape;2116;g39630c0eecf_8_339"/>
          <p:cNvSpPr txBox="1"/>
          <p:nvPr/>
        </p:nvSpPr>
        <p:spPr>
          <a:xfrm>
            <a:off x="9649589" y="2724654"/>
            <a:ext cx="12411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Total</a:t>
            </a:r>
            <a:endParaRPr b="1" i="0" sz="1343" u="none" cap="none" strike="noStrike">
              <a:solidFill>
                <a:srgbClr val="000000"/>
              </a:solidFill>
              <a:latin typeface="Candara"/>
              <a:ea typeface="Candara"/>
              <a:cs typeface="Candara"/>
              <a:sym typeface="Candara"/>
            </a:endParaRPr>
          </a:p>
        </p:txBody>
      </p:sp>
      <p:sp>
        <p:nvSpPr>
          <p:cNvPr id="2117" name="Google Shape;2117;g39630c0eecf_8_339"/>
          <p:cNvSpPr txBox="1"/>
          <p:nvPr/>
        </p:nvSpPr>
        <p:spPr>
          <a:xfrm>
            <a:off x="5051145" y="2724654"/>
            <a:ext cx="841500" cy="3990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440"/>
              <a:buFont typeface="Arial"/>
              <a:buNone/>
            </a:pPr>
            <a:r>
              <a:rPr b="1" i="0" lang="en-US" sz="1439" u="none" cap="none" strike="noStrike">
                <a:solidFill>
                  <a:srgbClr val="3B4E1F"/>
                </a:solidFill>
                <a:latin typeface="Candara"/>
                <a:ea typeface="Candara"/>
                <a:cs typeface="Candara"/>
                <a:sym typeface="Candara"/>
              </a:rPr>
              <a:t>Avance</a:t>
            </a:r>
            <a:endParaRPr b="1" i="0" sz="1247" u="none" cap="none" strike="noStrike">
              <a:solidFill>
                <a:srgbClr val="000000"/>
              </a:solidFill>
              <a:latin typeface="Candara"/>
              <a:ea typeface="Candara"/>
              <a:cs typeface="Candara"/>
              <a:sym typeface="Candara"/>
            </a:endParaRPr>
          </a:p>
        </p:txBody>
      </p:sp>
      <p:sp>
        <p:nvSpPr>
          <p:cNvPr id="2118" name="Google Shape;2118;g39630c0eecf_8_339"/>
          <p:cNvSpPr txBox="1"/>
          <p:nvPr/>
        </p:nvSpPr>
        <p:spPr>
          <a:xfrm>
            <a:off x="6903553" y="2724654"/>
            <a:ext cx="841500" cy="3990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440"/>
              <a:buFont typeface="Arial"/>
              <a:buNone/>
            </a:pPr>
            <a:r>
              <a:rPr b="1" i="0" lang="en-US" sz="1439" u="none" cap="none" strike="noStrike">
                <a:solidFill>
                  <a:srgbClr val="3B4E1F"/>
                </a:solidFill>
                <a:latin typeface="Candara"/>
                <a:ea typeface="Candara"/>
                <a:cs typeface="Candara"/>
                <a:sym typeface="Candara"/>
              </a:rPr>
              <a:t>Avance</a:t>
            </a:r>
            <a:endParaRPr b="1" i="0" sz="1247" u="none" cap="none" strike="noStrike">
              <a:solidFill>
                <a:srgbClr val="000000"/>
              </a:solidFill>
              <a:latin typeface="Candara"/>
              <a:ea typeface="Candara"/>
              <a:cs typeface="Candara"/>
              <a:sym typeface="Candara"/>
            </a:endParaRPr>
          </a:p>
        </p:txBody>
      </p:sp>
      <p:sp>
        <p:nvSpPr>
          <p:cNvPr id="2119" name="Google Shape;2119;g39630c0eecf_8_339"/>
          <p:cNvSpPr txBox="1"/>
          <p:nvPr/>
        </p:nvSpPr>
        <p:spPr>
          <a:xfrm>
            <a:off x="11022501" y="2724652"/>
            <a:ext cx="841500" cy="414000"/>
          </a:xfrm>
          <a:prstGeom prst="rect">
            <a:avLst/>
          </a:prstGeom>
          <a:solidFill>
            <a:srgbClr val="B6D7A8"/>
          </a:solidFill>
          <a:ln>
            <a:noFill/>
          </a:ln>
        </p:spPr>
        <p:txBody>
          <a:bodyPr anchorCtr="0" anchor="t" bIns="87750" lIns="87750" spcFirstLastPara="1" rIns="87750" wrap="square" tIns="87750">
            <a:noAutofit/>
          </a:bodyPr>
          <a:lstStyle/>
          <a:p>
            <a:pPr indent="0" lvl="0" marL="0" marR="0" rtl="0" algn="ctr">
              <a:lnSpc>
                <a:spcPct val="100000"/>
              </a:lnSpc>
              <a:spcBef>
                <a:spcPts val="0"/>
              </a:spcBef>
              <a:spcAft>
                <a:spcPts val="0"/>
              </a:spcAft>
              <a:buClr>
                <a:srgbClr val="000000"/>
              </a:buClr>
              <a:buSzPts val="864"/>
              <a:buFont typeface="Arial"/>
              <a:buNone/>
            </a:pPr>
            <a:r>
              <a:rPr b="1" i="0" lang="en-US" sz="863" u="none" cap="none" strike="noStrike">
                <a:solidFill>
                  <a:srgbClr val="3B4E1F"/>
                </a:solidFill>
                <a:latin typeface="Candara"/>
                <a:ea typeface="Candara"/>
                <a:cs typeface="Candara"/>
                <a:sym typeface="Candara"/>
              </a:rPr>
              <a:t>Avance acumulado</a:t>
            </a:r>
            <a:endParaRPr b="1" i="0" sz="671" u="none" cap="none" strike="noStrike">
              <a:solidFill>
                <a:srgbClr val="000000"/>
              </a:solidFill>
              <a:latin typeface="Candara"/>
              <a:ea typeface="Candara"/>
              <a:cs typeface="Candara"/>
              <a:sym typeface="Candara"/>
            </a:endParaRPr>
          </a:p>
        </p:txBody>
      </p:sp>
      <p:sp>
        <p:nvSpPr>
          <p:cNvPr id="2120" name="Google Shape;2120;g39630c0eecf_8_339"/>
          <p:cNvSpPr/>
          <p:nvPr/>
        </p:nvSpPr>
        <p:spPr>
          <a:xfrm>
            <a:off x="10021950" y="286125"/>
            <a:ext cx="16923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SCAVV</a:t>
            </a:r>
            <a:endParaRPr b="1" sz="1100">
              <a:solidFill>
                <a:schemeClr val="dk1"/>
              </a:solidFill>
              <a:latin typeface="Raleway"/>
              <a:ea typeface="Raleway"/>
              <a:cs typeface="Raleway"/>
              <a:sym typeface="Raleway"/>
            </a:endParaRPr>
          </a:p>
        </p:txBody>
      </p:sp>
      <p:grpSp>
        <p:nvGrpSpPr>
          <p:cNvPr id="2121" name="Google Shape;2121;g39630c0eecf_8_339"/>
          <p:cNvGrpSpPr/>
          <p:nvPr/>
        </p:nvGrpSpPr>
        <p:grpSpPr>
          <a:xfrm>
            <a:off x="9553761" y="109529"/>
            <a:ext cx="613751" cy="632937"/>
            <a:chOff x="299572" y="5462223"/>
            <a:chExt cx="1081500" cy="1115700"/>
          </a:xfrm>
        </p:grpSpPr>
        <p:sp>
          <p:nvSpPr>
            <p:cNvPr id="2122" name="Google Shape;2122;g39630c0eecf_8_339"/>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2123" name="Google Shape;2123;g39630c0eecf_8_339"/>
            <p:cNvPicPr preferRelativeResize="0"/>
            <p:nvPr/>
          </p:nvPicPr>
          <p:blipFill rotWithShape="1">
            <a:blip r:embed="rId3">
              <a:alphaModFix/>
            </a:blip>
            <a:srcRect b="0" l="0" r="0" t="0"/>
            <a:stretch/>
          </p:blipFill>
          <p:spPr>
            <a:xfrm>
              <a:off x="424689" y="5604423"/>
              <a:ext cx="831284" cy="831300"/>
            </a:xfrm>
            <a:prstGeom prst="rect">
              <a:avLst/>
            </a:prstGeom>
            <a:noFill/>
            <a:ln>
              <a:noFill/>
            </a:ln>
          </p:spPr>
        </p:pic>
      </p:grpSp>
      <p:sp>
        <p:nvSpPr>
          <p:cNvPr id="2124" name="Google Shape;2124;g39630c0eecf_8_339"/>
          <p:cNvSpPr txBox="1"/>
          <p:nvPr/>
        </p:nvSpPr>
        <p:spPr>
          <a:xfrm>
            <a:off x="413369" y="7907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calidad ambiental del suroccidente</a:t>
            </a:r>
            <a:endParaRPr b="1" sz="2000">
              <a:solidFill>
                <a:schemeClr val="dk1"/>
              </a:solidFill>
              <a:latin typeface="Raleway"/>
              <a:ea typeface="Raleway"/>
              <a:cs typeface="Raleway"/>
              <a:sym typeface="Raleway"/>
            </a:endParaRPr>
          </a:p>
        </p:txBody>
      </p:sp>
      <p:sp>
        <p:nvSpPr>
          <p:cNvPr id="2125" name="Google Shape;2125;g39630c0eecf_8_339"/>
          <p:cNvSpPr/>
          <p:nvPr/>
        </p:nvSpPr>
        <p:spPr>
          <a:xfrm>
            <a:off x="337164" y="341826"/>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Aire</a:t>
            </a:r>
            <a:endParaRPr b="0" i="0" sz="1200" u="none" cap="none" strike="noStrike">
              <a:solidFill>
                <a:srgbClr val="FFFFFF"/>
              </a:solidFill>
              <a:latin typeface="Arial"/>
              <a:ea typeface="Arial"/>
              <a:cs typeface="Arial"/>
              <a:sym typeface="Arial"/>
            </a:endParaRPr>
          </a:p>
        </p:txBody>
      </p:sp>
      <p:sp>
        <p:nvSpPr>
          <p:cNvPr id="2126" name="Google Shape;2126;g39630c0eecf_8_339"/>
          <p:cNvSpPr txBox="1"/>
          <p:nvPr/>
        </p:nvSpPr>
        <p:spPr>
          <a:xfrm>
            <a:off x="8841447" y="3860150"/>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112</a:t>
            </a:r>
            <a:endParaRPr b="0" i="0" sz="1200" u="none" cap="none" strike="noStrike">
              <a:solidFill>
                <a:srgbClr val="000000"/>
              </a:solidFill>
              <a:latin typeface="Candara"/>
              <a:ea typeface="Candara"/>
              <a:cs typeface="Candara"/>
              <a:sym typeface="Candara"/>
            </a:endParaRPr>
          </a:p>
        </p:txBody>
      </p:sp>
      <p:sp>
        <p:nvSpPr>
          <p:cNvPr id="2127" name="Google Shape;2127;g39630c0eecf_8_339"/>
          <p:cNvSpPr txBox="1"/>
          <p:nvPr/>
        </p:nvSpPr>
        <p:spPr>
          <a:xfrm>
            <a:off x="1918170" y="3867800"/>
            <a:ext cx="2186100" cy="492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600"/>
              <a:buFont typeface="Arial"/>
              <a:buNone/>
            </a:pPr>
            <a:r>
              <a:rPr lang="en-US" sz="1000">
                <a:solidFill>
                  <a:srgbClr val="3B4E1F"/>
                </a:solidFill>
                <a:latin typeface="Candara"/>
                <a:ea typeface="Candara"/>
                <a:cs typeface="Candara"/>
                <a:sym typeface="Candara"/>
              </a:rPr>
              <a:t>1.5 </a:t>
            </a:r>
            <a:r>
              <a:rPr b="0" i="0" lang="en-US" sz="1000" u="none" cap="none" strike="noStrike">
                <a:solidFill>
                  <a:srgbClr val="3B4E1F"/>
                </a:solidFill>
                <a:latin typeface="Candara"/>
                <a:ea typeface="Candara"/>
                <a:cs typeface="Candara"/>
                <a:sym typeface="Candara"/>
              </a:rPr>
              <a:t>m2 de jardines urbanos mantenidos</a:t>
            </a:r>
            <a:endParaRPr b="0" i="0" sz="1000" u="none" cap="none" strike="noStrike">
              <a:solidFill>
                <a:srgbClr val="3B4E1F"/>
              </a:solidFill>
              <a:latin typeface="Candara"/>
              <a:ea typeface="Candara"/>
              <a:cs typeface="Candara"/>
              <a:sym typeface="Candara"/>
            </a:endParaRPr>
          </a:p>
        </p:txBody>
      </p:sp>
      <p:sp>
        <p:nvSpPr>
          <p:cNvPr id="2128" name="Google Shape;2128;g39630c0eecf_8_339"/>
          <p:cNvSpPr txBox="1"/>
          <p:nvPr/>
        </p:nvSpPr>
        <p:spPr>
          <a:xfrm>
            <a:off x="4132835" y="3837050"/>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129" name="Google Shape;2129;g39630c0eecf_8_339"/>
          <p:cNvSpPr txBox="1"/>
          <p:nvPr/>
        </p:nvSpPr>
        <p:spPr>
          <a:xfrm>
            <a:off x="5985022" y="3837050"/>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112</a:t>
            </a:r>
            <a:endParaRPr b="0" i="0" sz="1200" u="none" cap="none" strike="noStrike">
              <a:solidFill>
                <a:srgbClr val="000000"/>
              </a:solidFill>
              <a:latin typeface="Candara"/>
              <a:ea typeface="Candara"/>
              <a:cs typeface="Candara"/>
              <a:sym typeface="Candara"/>
            </a:endParaRPr>
          </a:p>
        </p:txBody>
      </p:sp>
      <p:sp>
        <p:nvSpPr>
          <p:cNvPr id="2130" name="Google Shape;2130;g39630c0eecf_8_339"/>
          <p:cNvSpPr txBox="1"/>
          <p:nvPr/>
        </p:nvSpPr>
        <p:spPr>
          <a:xfrm>
            <a:off x="7842970" y="3860150"/>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t/>
            </a:r>
            <a:endParaRPr b="0" i="0" sz="1100" u="none" cap="none" strike="noStrike">
              <a:solidFill>
                <a:srgbClr val="3B4E1F"/>
              </a:solidFill>
              <a:latin typeface="Candara"/>
              <a:ea typeface="Candara"/>
              <a:cs typeface="Candara"/>
              <a:sym typeface="Candara"/>
            </a:endParaRPr>
          </a:p>
        </p:txBody>
      </p:sp>
      <p:sp>
        <p:nvSpPr>
          <p:cNvPr id="2131" name="Google Shape;2131;g39630c0eecf_8_339"/>
          <p:cNvSpPr txBox="1"/>
          <p:nvPr/>
        </p:nvSpPr>
        <p:spPr>
          <a:xfrm>
            <a:off x="9631714" y="3837050"/>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andara"/>
                <a:ea typeface="Candara"/>
                <a:cs typeface="Candara"/>
                <a:sym typeface="Candara"/>
              </a:rPr>
              <a:t>112</a:t>
            </a:r>
            <a:endParaRPr b="0" i="0" sz="1200" u="none" cap="none" strike="noStrike">
              <a:solidFill>
                <a:schemeClr val="dk1"/>
              </a:solidFill>
              <a:latin typeface="Candara"/>
              <a:ea typeface="Candara"/>
              <a:cs typeface="Candara"/>
              <a:sym typeface="Candara"/>
            </a:endParaRPr>
          </a:p>
        </p:txBody>
      </p:sp>
      <p:sp>
        <p:nvSpPr>
          <p:cNvPr id="2132" name="Google Shape;2132;g39630c0eecf_8_339"/>
          <p:cNvSpPr txBox="1"/>
          <p:nvPr/>
        </p:nvSpPr>
        <p:spPr>
          <a:xfrm>
            <a:off x="5059225" y="3837050"/>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u="none" cap="none" strike="noStrike">
                <a:solidFill>
                  <a:srgbClr val="3B4E1F"/>
                </a:solidFill>
                <a:latin typeface="Candara"/>
                <a:ea typeface="Candara"/>
                <a:cs typeface="Candara"/>
                <a:sym typeface="Candara"/>
              </a:rPr>
              <a:t>-</a:t>
            </a:r>
            <a:endParaRPr b="1" i="0" u="none" cap="none" strike="noStrike">
              <a:solidFill>
                <a:srgbClr val="3B4E1F"/>
              </a:solidFill>
              <a:latin typeface="Candara"/>
              <a:ea typeface="Candara"/>
              <a:cs typeface="Candara"/>
              <a:sym typeface="Candara"/>
            </a:endParaRPr>
          </a:p>
        </p:txBody>
      </p:sp>
      <p:sp>
        <p:nvSpPr>
          <p:cNvPr id="2133" name="Google Shape;2133;g39630c0eecf_8_339"/>
          <p:cNvSpPr txBox="1"/>
          <p:nvPr/>
        </p:nvSpPr>
        <p:spPr>
          <a:xfrm>
            <a:off x="6901370" y="3837050"/>
            <a:ext cx="876600" cy="4002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a:solidFill>
                  <a:srgbClr val="3B4E1F"/>
                </a:solidFill>
                <a:latin typeface="Candara"/>
                <a:ea typeface="Candara"/>
                <a:cs typeface="Candara"/>
                <a:sym typeface="Candara"/>
              </a:rPr>
              <a:t>112</a:t>
            </a:r>
            <a:endParaRPr b="1" i="0" sz="1200" u="none" cap="none" strike="noStrike">
              <a:solidFill>
                <a:srgbClr val="000000"/>
              </a:solidFill>
              <a:latin typeface="Candara"/>
              <a:ea typeface="Candara"/>
              <a:cs typeface="Candara"/>
              <a:sym typeface="Candara"/>
            </a:endParaRPr>
          </a:p>
        </p:txBody>
      </p:sp>
      <p:sp>
        <p:nvSpPr>
          <p:cNvPr id="2134" name="Google Shape;2134;g39630c0eecf_8_339"/>
          <p:cNvSpPr txBox="1"/>
          <p:nvPr/>
        </p:nvSpPr>
        <p:spPr>
          <a:xfrm>
            <a:off x="11013029" y="3852500"/>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200">
                <a:latin typeface="Candara"/>
                <a:ea typeface="Candara"/>
                <a:cs typeface="Candara"/>
                <a:sym typeface="Candara"/>
              </a:rPr>
              <a:t>112</a:t>
            </a:r>
            <a:endParaRPr b="1" sz="1200">
              <a:latin typeface="Candara"/>
              <a:ea typeface="Candara"/>
              <a:cs typeface="Candara"/>
              <a:sym typeface="Candara"/>
            </a:endParaRPr>
          </a:p>
        </p:txBody>
      </p:sp>
      <p:sp>
        <p:nvSpPr>
          <p:cNvPr id="2135" name="Google Shape;2135;g39630c0eecf_8_339"/>
          <p:cNvSpPr txBox="1"/>
          <p:nvPr/>
        </p:nvSpPr>
        <p:spPr>
          <a:xfrm>
            <a:off x="7842970" y="3837050"/>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andara"/>
                <a:ea typeface="Candara"/>
                <a:cs typeface="Candara"/>
                <a:sym typeface="Candara"/>
              </a:rPr>
              <a:t>112</a:t>
            </a:r>
            <a:endParaRPr b="0" i="0" sz="1200" u="none" cap="none" strike="noStrike">
              <a:solidFill>
                <a:schemeClr val="dk1"/>
              </a:solidFill>
              <a:latin typeface="Candara"/>
              <a:ea typeface="Candara"/>
              <a:cs typeface="Candara"/>
              <a:sym typeface="Candara"/>
            </a:endParaRPr>
          </a:p>
        </p:txBody>
      </p:sp>
      <p:sp>
        <p:nvSpPr>
          <p:cNvPr id="2136" name="Google Shape;2136;g39630c0eecf_8_339"/>
          <p:cNvSpPr/>
          <p:nvPr/>
        </p:nvSpPr>
        <p:spPr>
          <a:xfrm rot="-5400000">
            <a:off x="-151287" y="3903121"/>
            <a:ext cx="1781700" cy="447300"/>
          </a:xfrm>
          <a:prstGeom prst="rect">
            <a:avLst/>
          </a:prstGeom>
          <a:solidFill>
            <a:schemeClr val="lt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US" sz="1200">
                <a:solidFill>
                  <a:srgbClr val="3B4E1F"/>
                </a:solidFill>
                <a:latin typeface="Candara"/>
                <a:ea typeface="Candara"/>
                <a:cs typeface="Candara"/>
                <a:sym typeface="Candara"/>
              </a:rPr>
              <a:t>Reverdecimiento</a:t>
            </a:r>
            <a:endParaRPr sz="1200">
              <a:solidFill>
                <a:srgbClr val="3B4E1F"/>
              </a:solidFill>
              <a:latin typeface="Candara"/>
              <a:ea typeface="Candara"/>
              <a:cs typeface="Candara"/>
              <a:sym typeface="Candara"/>
            </a:endParaRPr>
          </a:p>
        </p:txBody>
      </p:sp>
      <p:sp>
        <p:nvSpPr>
          <p:cNvPr id="2137" name="Google Shape;2137;g39630c0eecf_8_339"/>
          <p:cNvSpPr/>
          <p:nvPr/>
        </p:nvSpPr>
        <p:spPr>
          <a:xfrm rot="-5400000">
            <a:off x="55475" y="5639088"/>
            <a:ext cx="1376100" cy="447300"/>
          </a:xfrm>
          <a:prstGeom prst="rect">
            <a:avLst/>
          </a:prstGeom>
          <a:solidFill>
            <a:schemeClr val="lt2"/>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US" sz="1200">
                <a:solidFill>
                  <a:srgbClr val="3B4E1F"/>
                </a:solidFill>
                <a:latin typeface="Candara"/>
                <a:ea typeface="Candara"/>
                <a:cs typeface="Candara"/>
                <a:sym typeface="Candara"/>
              </a:rPr>
              <a:t>Renaturalización</a:t>
            </a:r>
            <a:endParaRPr sz="1200">
              <a:solidFill>
                <a:srgbClr val="3B4E1F"/>
              </a:solidFill>
              <a:latin typeface="Candara"/>
              <a:ea typeface="Candara"/>
              <a:cs typeface="Candara"/>
              <a:sym typeface="Candara"/>
            </a:endParaRPr>
          </a:p>
        </p:txBody>
      </p:sp>
      <p:sp>
        <p:nvSpPr>
          <p:cNvPr id="2138" name="Google Shape;2138;g39630c0eecf_8_339"/>
          <p:cNvSpPr txBox="1"/>
          <p:nvPr/>
        </p:nvSpPr>
        <p:spPr>
          <a:xfrm>
            <a:off x="1487975" y="5700955"/>
            <a:ext cx="2589900" cy="472800"/>
          </a:xfrm>
          <a:prstGeom prst="rect">
            <a:avLst/>
          </a:prstGeom>
          <a:noFill/>
          <a:ln>
            <a:noFill/>
          </a:ln>
        </p:spPr>
        <p:txBody>
          <a:bodyPr anchorCtr="0" anchor="t" bIns="87750" lIns="87750" spcFirstLastPara="1" rIns="87750" wrap="square" tIns="87750">
            <a:spAutoFit/>
          </a:bodyPr>
          <a:lstStyle/>
          <a:p>
            <a:pPr indent="0" lvl="0" marL="0" rtl="0" algn="r">
              <a:spcBef>
                <a:spcPts val="0"/>
              </a:spcBef>
              <a:spcAft>
                <a:spcPts val="0"/>
              </a:spcAft>
              <a:buNone/>
            </a:pPr>
            <a:r>
              <a:rPr lang="en-US" sz="959">
                <a:solidFill>
                  <a:schemeClr val="dk1"/>
                </a:solidFill>
                <a:latin typeface="Candara"/>
                <a:ea typeface="Candara"/>
                <a:cs typeface="Candara"/>
                <a:sym typeface="Candara"/>
              </a:rPr>
              <a:t>1.6  Número de m</a:t>
            </a:r>
            <a:r>
              <a:rPr baseline="30000" lang="en-US" sz="959">
                <a:solidFill>
                  <a:schemeClr val="dk1"/>
                </a:solidFill>
                <a:latin typeface="Candara"/>
                <a:ea typeface="Candara"/>
                <a:cs typeface="Candara"/>
                <a:sym typeface="Candara"/>
              </a:rPr>
              <a:t>2</a:t>
            </a:r>
            <a:r>
              <a:rPr lang="en-US" sz="959">
                <a:solidFill>
                  <a:schemeClr val="dk1"/>
                </a:solidFill>
                <a:latin typeface="Candara"/>
                <a:ea typeface="Candara"/>
                <a:cs typeface="Candara"/>
                <a:sym typeface="Candara"/>
              </a:rPr>
              <a:t> de áreas renaturalizadas en la ZUMA </a:t>
            </a:r>
            <a:r>
              <a:rPr lang="en-US" sz="959">
                <a:solidFill>
                  <a:schemeClr val="dk1"/>
                </a:solidFill>
                <a:latin typeface="Candara"/>
                <a:ea typeface="Candara"/>
                <a:cs typeface="Candara"/>
                <a:sym typeface="Candara"/>
                <a:extLst>
                  <a:ext uri="http://customooxmlschemas.google.com/">
                    <go:slidesCustomData xmlns:go="http://customooxmlschemas.google.com/" textRoundtripDataId="13"/>
                  </a:ext>
                </a:extLst>
              </a:rPr>
              <a:t>Bosa</a:t>
            </a:r>
            <a:r>
              <a:rPr lang="en-US" sz="959">
                <a:solidFill>
                  <a:schemeClr val="dk1"/>
                </a:solidFill>
                <a:latin typeface="Candara"/>
                <a:ea typeface="Candara"/>
                <a:cs typeface="Candara"/>
                <a:sym typeface="Candara"/>
              </a:rPr>
              <a:t>-Apogeo</a:t>
            </a:r>
            <a:endParaRPr sz="959">
              <a:solidFill>
                <a:schemeClr val="dk1"/>
              </a:solidFill>
              <a:latin typeface="Candara"/>
              <a:ea typeface="Candara"/>
              <a:cs typeface="Candara"/>
              <a:sym typeface="Candara"/>
            </a:endParaRPr>
          </a:p>
        </p:txBody>
      </p:sp>
      <p:sp>
        <p:nvSpPr>
          <p:cNvPr id="2139" name="Google Shape;2139;g39630c0eecf_8_339"/>
          <p:cNvSpPr txBox="1"/>
          <p:nvPr/>
        </p:nvSpPr>
        <p:spPr>
          <a:xfrm>
            <a:off x="7874120" y="5748655"/>
            <a:ext cx="841500" cy="3774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1.819</a:t>
            </a:r>
            <a:endParaRPr sz="1300">
              <a:latin typeface="Candara"/>
              <a:ea typeface="Candara"/>
              <a:cs typeface="Candara"/>
              <a:sym typeface="Candara"/>
            </a:endParaRPr>
          </a:p>
        </p:txBody>
      </p:sp>
      <p:sp>
        <p:nvSpPr>
          <p:cNvPr id="2140" name="Google Shape;2140;g39630c0eecf_8_339"/>
          <p:cNvSpPr txBox="1"/>
          <p:nvPr/>
        </p:nvSpPr>
        <p:spPr>
          <a:xfrm>
            <a:off x="4163985" y="5745355"/>
            <a:ext cx="841500" cy="3840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43">
                <a:solidFill>
                  <a:srgbClr val="3B4E1F"/>
                </a:solidFill>
                <a:latin typeface="Candara"/>
                <a:ea typeface="Candara"/>
                <a:cs typeface="Candara"/>
                <a:sym typeface="Candara"/>
              </a:rPr>
              <a:t>-</a:t>
            </a:r>
            <a:endParaRPr sz="1151">
              <a:latin typeface="Candara"/>
              <a:ea typeface="Candara"/>
              <a:cs typeface="Candara"/>
              <a:sym typeface="Candara"/>
            </a:endParaRPr>
          </a:p>
        </p:txBody>
      </p:sp>
      <p:sp>
        <p:nvSpPr>
          <p:cNvPr id="2141" name="Google Shape;2141;g39630c0eecf_8_339"/>
          <p:cNvSpPr txBox="1"/>
          <p:nvPr/>
        </p:nvSpPr>
        <p:spPr>
          <a:xfrm>
            <a:off x="5090375" y="5745355"/>
            <a:ext cx="841500" cy="384000"/>
          </a:xfrm>
          <a:prstGeom prst="rect">
            <a:avLst/>
          </a:prstGeom>
          <a:solidFill>
            <a:srgbClr val="D9D9D9"/>
          </a:solidFill>
          <a:ln>
            <a:noFill/>
          </a:ln>
        </p:spPr>
        <p:txBody>
          <a:bodyPr anchorCtr="0" anchor="t" bIns="87750" lIns="87750" spcFirstLastPara="1" rIns="87750" wrap="square" tIns="87750">
            <a:spAutoFit/>
          </a:bodyPr>
          <a:lstStyle/>
          <a:p>
            <a:pPr indent="0" lvl="0" marL="0" rtl="0" algn="ctr">
              <a:spcBef>
                <a:spcPts val="0"/>
              </a:spcBef>
              <a:spcAft>
                <a:spcPts val="0"/>
              </a:spcAft>
              <a:buNone/>
            </a:pPr>
            <a:r>
              <a:rPr b="1" lang="en-US" sz="1343">
                <a:solidFill>
                  <a:srgbClr val="3B4E1F"/>
                </a:solidFill>
                <a:latin typeface="Candara"/>
                <a:ea typeface="Candara"/>
                <a:cs typeface="Candara"/>
                <a:sym typeface="Candara"/>
              </a:rPr>
              <a:t>-</a:t>
            </a:r>
            <a:endParaRPr b="1" sz="1343">
              <a:solidFill>
                <a:srgbClr val="3B4E1F"/>
              </a:solidFill>
              <a:latin typeface="Candara"/>
              <a:ea typeface="Candara"/>
              <a:cs typeface="Candara"/>
              <a:sym typeface="Candara"/>
            </a:endParaRPr>
          </a:p>
        </p:txBody>
      </p:sp>
      <p:sp>
        <p:nvSpPr>
          <p:cNvPr id="2142" name="Google Shape;2142;g39630c0eecf_8_339"/>
          <p:cNvSpPr txBox="1"/>
          <p:nvPr/>
        </p:nvSpPr>
        <p:spPr>
          <a:xfrm>
            <a:off x="8872597" y="5748655"/>
            <a:ext cx="841500" cy="3774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8.129</a:t>
            </a:r>
            <a:endParaRPr sz="1300">
              <a:latin typeface="Candara"/>
              <a:ea typeface="Candara"/>
              <a:cs typeface="Candara"/>
              <a:sym typeface="Candara"/>
            </a:endParaRPr>
          </a:p>
        </p:txBody>
      </p:sp>
      <p:sp>
        <p:nvSpPr>
          <p:cNvPr id="2143" name="Google Shape;2143;g39630c0eecf_8_339"/>
          <p:cNvSpPr txBox="1"/>
          <p:nvPr/>
        </p:nvSpPr>
        <p:spPr>
          <a:xfrm>
            <a:off x="9871064" y="5748655"/>
            <a:ext cx="841500" cy="3774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10.352</a:t>
            </a:r>
            <a:endParaRPr sz="1300">
              <a:latin typeface="Candara"/>
              <a:ea typeface="Candara"/>
              <a:cs typeface="Candara"/>
              <a:sym typeface="Candara"/>
            </a:endParaRPr>
          </a:p>
        </p:txBody>
      </p:sp>
      <p:sp>
        <p:nvSpPr>
          <p:cNvPr id="2144" name="Google Shape;2144;g39630c0eecf_8_339"/>
          <p:cNvSpPr txBox="1"/>
          <p:nvPr/>
        </p:nvSpPr>
        <p:spPr>
          <a:xfrm>
            <a:off x="6016172" y="5748655"/>
            <a:ext cx="841500" cy="377400"/>
          </a:xfrm>
          <a:prstGeom prst="rect">
            <a:avLst/>
          </a:prstGeom>
          <a:noFill/>
          <a:ln>
            <a:noFill/>
          </a:ln>
        </p:spPr>
        <p:txBody>
          <a:bodyPr anchorCtr="0" anchor="t" bIns="87750" lIns="87750" spcFirstLastPara="1" rIns="87750" wrap="square" tIns="87750">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404</a:t>
            </a:r>
            <a:endParaRPr sz="1300">
              <a:latin typeface="Candara"/>
              <a:ea typeface="Candara"/>
              <a:cs typeface="Candara"/>
              <a:sym typeface="Candara"/>
            </a:endParaRPr>
          </a:p>
        </p:txBody>
      </p:sp>
      <p:sp>
        <p:nvSpPr>
          <p:cNvPr id="2145" name="Google Shape;2145;g39630c0eecf_8_339"/>
          <p:cNvSpPr txBox="1"/>
          <p:nvPr/>
        </p:nvSpPr>
        <p:spPr>
          <a:xfrm>
            <a:off x="6932520" y="5748655"/>
            <a:ext cx="841500" cy="377400"/>
          </a:xfrm>
          <a:prstGeom prst="rect">
            <a:avLst/>
          </a:prstGeom>
          <a:solidFill>
            <a:srgbClr val="F4CCCC"/>
          </a:solidFill>
          <a:ln>
            <a:noFill/>
          </a:ln>
        </p:spPr>
        <p:txBody>
          <a:bodyPr anchorCtr="0" anchor="t" bIns="87750" lIns="87750" spcFirstLastPara="1" rIns="87750" wrap="square" tIns="87750">
            <a:spAutoFit/>
          </a:bodyPr>
          <a:lstStyle/>
          <a:p>
            <a:pPr indent="0" lvl="0" marL="0" rtl="0" algn="ctr">
              <a:spcBef>
                <a:spcPts val="0"/>
              </a:spcBef>
              <a:spcAft>
                <a:spcPts val="0"/>
              </a:spcAft>
              <a:buNone/>
            </a:pPr>
            <a:r>
              <a:rPr b="1" lang="en-US" sz="1300">
                <a:solidFill>
                  <a:srgbClr val="3B4E1F"/>
                </a:solidFill>
                <a:latin typeface="Candara"/>
                <a:ea typeface="Candara"/>
                <a:cs typeface="Candara"/>
                <a:sym typeface="Candara"/>
              </a:rPr>
              <a:t>0</a:t>
            </a:r>
            <a:endParaRPr b="1" sz="1300">
              <a:latin typeface="Candara"/>
              <a:ea typeface="Candara"/>
              <a:cs typeface="Candara"/>
              <a:sym typeface="Candara"/>
            </a:endParaRPr>
          </a:p>
        </p:txBody>
      </p:sp>
      <p:sp>
        <p:nvSpPr>
          <p:cNvPr id="2146" name="Google Shape;2146;g39630c0eecf_8_339"/>
          <p:cNvSpPr txBox="1"/>
          <p:nvPr/>
        </p:nvSpPr>
        <p:spPr>
          <a:xfrm>
            <a:off x="11044179" y="5745355"/>
            <a:ext cx="841500" cy="384000"/>
          </a:xfrm>
          <a:prstGeom prst="rect">
            <a:avLst/>
          </a:prstGeom>
          <a:solidFill>
            <a:srgbClr val="F4CCCC"/>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None/>
            </a:pPr>
            <a:r>
              <a:rPr b="1" lang="en-US" sz="1343">
                <a:solidFill>
                  <a:srgbClr val="3B4E1F"/>
                </a:solidFill>
                <a:latin typeface="Candara"/>
                <a:ea typeface="Candara"/>
                <a:cs typeface="Candara"/>
                <a:sym typeface="Candara"/>
              </a:rPr>
              <a:t>0</a:t>
            </a:r>
            <a:endParaRPr b="1" sz="1151">
              <a:latin typeface="Candara"/>
              <a:ea typeface="Candara"/>
              <a:cs typeface="Candara"/>
              <a:sym typeface="Candara"/>
            </a:endParaRPr>
          </a:p>
        </p:txBody>
      </p:sp>
      <p:sp>
        <p:nvSpPr>
          <p:cNvPr id="2147" name="Google Shape;2147;g39630c0eecf_8_339"/>
          <p:cNvSpPr txBox="1"/>
          <p:nvPr/>
        </p:nvSpPr>
        <p:spPr>
          <a:xfrm>
            <a:off x="557244" y="1491475"/>
            <a:ext cx="11529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Disminuir en xx% las emisiones de material particulado (PM10 y PM2.5) en la ZUMA Bosa - Apogeo </a:t>
            </a:r>
            <a:endParaRPr b="1" sz="1800">
              <a:solidFill>
                <a:srgbClr val="009200"/>
              </a:solidFill>
              <a:latin typeface="Raleway"/>
              <a:ea typeface="Raleway"/>
              <a:cs typeface="Raleway"/>
              <a:sym typeface="Raleway"/>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151" name="Shape 2151"/>
        <p:cNvGrpSpPr/>
        <p:nvPr/>
      </p:nvGrpSpPr>
      <p:grpSpPr>
        <a:xfrm>
          <a:off x="0" y="0"/>
          <a:ext cx="0" cy="0"/>
          <a:chOff x="0" y="0"/>
          <a:chExt cx="0" cy="0"/>
        </a:xfrm>
      </p:grpSpPr>
      <p:sp>
        <p:nvSpPr>
          <p:cNvPr id="2152" name="Google Shape;2152;g396accb2e00_0_13"/>
          <p:cNvSpPr txBox="1"/>
          <p:nvPr/>
        </p:nvSpPr>
        <p:spPr>
          <a:xfrm>
            <a:off x="498200" y="2754309"/>
            <a:ext cx="3558000" cy="384300"/>
          </a:xfrm>
          <a:prstGeom prst="rect">
            <a:avLst/>
          </a:prstGeom>
          <a:noFill/>
          <a:ln>
            <a:noFill/>
          </a:ln>
        </p:spPr>
        <p:txBody>
          <a:bodyPr anchorCtr="0" anchor="ctr" bIns="87750" lIns="87750" spcFirstLastPara="1" rIns="87750" wrap="square" tIns="87750">
            <a:noAutofit/>
          </a:bodyPr>
          <a:lstStyle/>
          <a:p>
            <a:pPr indent="0" lvl="0" marL="0" marR="0" rtl="0" algn="r">
              <a:lnSpc>
                <a:spcPct val="100000"/>
              </a:lnSpc>
              <a:spcBef>
                <a:spcPts val="0"/>
              </a:spcBef>
              <a:spcAft>
                <a:spcPts val="0"/>
              </a:spcAft>
              <a:buClr>
                <a:srgbClr val="000000"/>
              </a:buClr>
              <a:buSzPts val="1536"/>
              <a:buFont typeface="Arial"/>
              <a:buNone/>
            </a:pPr>
            <a:r>
              <a:rPr i="0" lang="en-US" sz="1535" u="none" cap="none" strike="noStrike">
                <a:solidFill>
                  <a:schemeClr val="dk1"/>
                </a:solidFill>
                <a:latin typeface="Candara"/>
                <a:ea typeface="Candara"/>
                <a:cs typeface="Candara"/>
                <a:sym typeface="Candara"/>
              </a:rPr>
              <a:t>Indicadores</a:t>
            </a:r>
            <a:endParaRPr i="0" sz="1535" u="none" cap="none" strike="noStrike">
              <a:solidFill>
                <a:schemeClr val="dk1"/>
              </a:solidFill>
              <a:latin typeface="Candara"/>
              <a:ea typeface="Candara"/>
              <a:cs typeface="Candara"/>
              <a:sym typeface="Candara"/>
            </a:endParaRPr>
          </a:p>
        </p:txBody>
      </p:sp>
      <p:sp>
        <p:nvSpPr>
          <p:cNvPr id="2153" name="Google Shape;2153;g396accb2e00_0_13"/>
          <p:cNvSpPr txBox="1"/>
          <p:nvPr/>
        </p:nvSpPr>
        <p:spPr>
          <a:xfrm>
            <a:off x="4171963" y="2724654"/>
            <a:ext cx="8415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2024</a:t>
            </a:r>
            <a:endParaRPr b="1" i="0" sz="1343" u="none" cap="none" strike="noStrike">
              <a:solidFill>
                <a:srgbClr val="000000"/>
              </a:solidFill>
              <a:latin typeface="Candara"/>
              <a:ea typeface="Candara"/>
              <a:cs typeface="Candara"/>
              <a:sym typeface="Candara"/>
            </a:endParaRPr>
          </a:p>
        </p:txBody>
      </p:sp>
      <p:sp>
        <p:nvSpPr>
          <p:cNvPr id="2154" name="Google Shape;2154;g396accb2e00_0_13"/>
          <p:cNvSpPr txBox="1"/>
          <p:nvPr/>
        </p:nvSpPr>
        <p:spPr>
          <a:xfrm>
            <a:off x="5987905" y="2724654"/>
            <a:ext cx="8415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2025</a:t>
            </a:r>
            <a:endParaRPr b="1" i="0" sz="1343" u="none" cap="none" strike="noStrike">
              <a:solidFill>
                <a:srgbClr val="000000"/>
              </a:solidFill>
              <a:latin typeface="Candara"/>
              <a:ea typeface="Candara"/>
              <a:cs typeface="Candara"/>
              <a:sym typeface="Candara"/>
            </a:endParaRPr>
          </a:p>
        </p:txBody>
      </p:sp>
      <p:sp>
        <p:nvSpPr>
          <p:cNvPr id="2155" name="Google Shape;2155;g396accb2e00_0_13"/>
          <p:cNvSpPr txBox="1"/>
          <p:nvPr/>
        </p:nvSpPr>
        <p:spPr>
          <a:xfrm>
            <a:off x="7884170" y="2724654"/>
            <a:ext cx="8415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2026</a:t>
            </a:r>
            <a:endParaRPr b="1" i="0" sz="1343" u="none" cap="none" strike="noStrike">
              <a:solidFill>
                <a:srgbClr val="000000"/>
              </a:solidFill>
              <a:latin typeface="Candara"/>
              <a:ea typeface="Candara"/>
              <a:cs typeface="Candara"/>
              <a:sym typeface="Candara"/>
            </a:endParaRPr>
          </a:p>
        </p:txBody>
      </p:sp>
      <p:sp>
        <p:nvSpPr>
          <p:cNvPr id="2156" name="Google Shape;2156;g396accb2e00_0_13"/>
          <p:cNvSpPr txBox="1"/>
          <p:nvPr/>
        </p:nvSpPr>
        <p:spPr>
          <a:xfrm>
            <a:off x="8840260" y="2724654"/>
            <a:ext cx="8415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2027</a:t>
            </a:r>
            <a:endParaRPr b="1" i="0" sz="1343" u="none" cap="none" strike="noStrike">
              <a:solidFill>
                <a:srgbClr val="000000"/>
              </a:solidFill>
              <a:latin typeface="Candara"/>
              <a:ea typeface="Candara"/>
              <a:cs typeface="Candara"/>
              <a:sym typeface="Candara"/>
            </a:endParaRPr>
          </a:p>
        </p:txBody>
      </p:sp>
      <p:sp>
        <p:nvSpPr>
          <p:cNvPr id="2157" name="Google Shape;2157;g396accb2e00_0_13"/>
          <p:cNvSpPr txBox="1"/>
          <p:nvPr/>
        </p:nvSpPr>
        <p:spPr>
          <a:xfrm>
            <a:off x="9780705" y="2724654"/>
            <a:ext cx="1241100" cy="4137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536"/>
              <a:buFont typeface="Arial"/>
              <a:buNone/>
            </a:pPr>
            <a:r>
              <a:rPr b="1" i="0" lang="en-US" sz="1535" u="none" cap="none" strike="noStrike">
                <a:solidFill>
                  <a:srgbClr val="3B4E1F"/>
                </a:solidFill>
                <a:latin typeface="Candara"/>
                <a:ea typeface="Candara"/>
                <a:cs typeface="Candara"/>
                <a:sym typeface="Candara"/>
              </a:rPr>
              <a:t>Total</a:t>
            </a:r>
            <a:endParaRPr b="1" i="0" sz="1343" u="none" cap="none" strike="noStrike">
              <a:solidFill>
                <a:srgbClr val="000000"/>
              </a:solidFill>
              <a:latin typeface="Candara"/>
              <a:ea typeface="Candara"/>
              <a:cs typeface="Candara"/>
              <a:sym typeface="Candara"/>
            </a:endParaRPr>
          </a:p>
        </p:txBody>
      </p:sp>
      <p:sp>
        <p:nvSpPr>
          <p:cNvPr id="2158" name="Google Shape;2158;g396accb2e00_0_13"/>
          <p:cNvSpPr txBox="1"/>
          <p:nvPr/>
        </p:nvSpPr>
        <p:spPr>
          <a:xfrm>
            <a:off x="5096385" y="2724654"/>
            <a:ext cx="841500" cy="3990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440"/>
              <a:buFont typeface="Arial"/>
              <a:buNone/>
            </a:pPr>
            <a:r>
              <a:rPr b="1" i="0" lang="en-US" sz="1439" u="none" cap="none" strike="noStrike">
                <a:solidFill>
                  <a:srgbClr val="3B4E1F"/>
                </a:solidFill>
                <a:latin typeface="Candara"/>
                <a:ea typeface="Candara"/>
                <a:cs typeface="Candara"/>
                <a:sym typeface="Candara"/>
              </a:rPr>
              <a:t>Avance</a:t>
            </a:r>
            <a:endParaRPr b="1" i="0" sz="1247" u="none" cap="none" strike="noStrike">
              <a:solidFill>
                <a:srgbClr val="000000"/>
              </a:solidFill>
              <a:latin typeface="Candara"/>
              <a:ea typeface="Candara"/>
              <a:cs typeface="Candara"/>
              <a:sym typeface="Candara"/>
            </a:endParaRPr>
          </a:p>
        </p:txBody>
      </p:sp>
      <p:sp>
        <p:nvSpPr>
          <p:cNvPr id="2159" name="Google Shape;2159;g396accb2e00_0_13"/>
          <p:cNvSpPr txBox="1"/>
          <p:nvPr/>
        </p:nvSpPr>
        <p:spPr>
          <a:xfrm>
            <a:off x="6903553" y="2724654"/>
            <a:ext cx="841500" cy="399000"/>
          </a:xfrm>
          <a:prstGeom prst="rect">
            <a:avLst/>
          </a:prstGeom>
          <a:solidFill>
            <a:srgbClr val="B6D7A8"/>
          </a:solidFill>
          <a:ln>
            <a:noFill/>
          </a:ln>
        </p:spPr>
        <p:txBody>
          <a:bodyPr anchorCtr="0" anchor="t" bIns="87750" lIns="87750" spcFirstLastPara="1" rIns="87750" wrap="square" tIns="87750">
            <a:spAutoFit/>
          </a:bodyPr>
          <a:lstStyle/>
          <a:p>
            <a:pPr indent="0" lvl="0" marL="0" marR="0" rtl="0" algn="ctr">
              <a:lnSpc>
                <a:spcPct val="100000"/>
              </a:lnSpc>
              <a:spcBef>
                <a:spcPts val="0"/>
              </a:spcBef>
              <a:spcAft>
                <a:spcPts val="0"/>
              </a:spcAft>
              <a:buClr>
                <a:srgbClr val="000000"/>
              </a:buClr>
              <a:buSzPts val="1440"/>
              <a:buFont typeface="Arial"/>
              <a:buNone/>
            </a:pPr>
            <a:r>
              <a:rPr b="1" i="0" lang="en-US" sz="1439" u="none" cap="none" strike="noStrike">
                <a:solidFill>
                  <a:srgbClr val="3B4E1F"/>
                </a:solidFill>
                <a:latin typeface="Candara"/>
                <a:ea typeface="Candara"/>
                <a:cs typeface="Candara"/>
                <a:sym typeface="Candara"/>
              </a:rPr>
              <a:t>Avance</a:t>
            </a:r>
            <a:endParaRPr b="1" i="0" sz="1247" u="none" cap="none" strike="noStrike">
              <a:solidFill>
                <a:srgbClr val="000000"/>
              </a:solidFill>
              <a:latin typeface="Candara"/>
              <a:ea typeface="Candara"/>
              <a:cs typeface="Candara"/>
              <a:sym typeface="Candara"/>
            </a:endParaRPr>
          </a:p>
        </p:txBody>
      </p:sp>
      <p:sp>
        <p:nvSpPr>
          <p:cNvPr id="2160" name="Google Shape;2160;g396accb2e00_0_13"/>
          <p:cNvSpPr txBox="1"/>
          <p:nvPr/>
        </p:nvSpPr>
        <p:spPr>
          <a:xfrm>
            <a:off x="11054229" y="2724652"/>
            <a:ext cx="841500" cy="414000"/>
          </a:xfrm>
          <a:prstGeom prst="rect">
            <a:avLst/>
          </a:prstGeom>
          <a:solidFill>
            <a:srgbClr val="B6D7A8"/>
          </a:solidFill>
          <a:ln>
            <a:noFill/>
          </a:ln>
        </p:spPr>
        <p:txBody>
          <a:bodyPr anchorCtr="0" anchor="t" bIns="87750" lIns="87750" spcFirstLastPara="1" rIns="87750" wrap="square" tIns="87750">
            <a:noAutofit/>
          </a:bodyPr>
          <a:lstStyle/>
          <a:p>
            <a:pPr indent="0" lvl="0" marL="0" marR="0" rtl="0" algn="ctr">
              <a:lnSpc>
                <a:spcPct val="100000"/>
              </a:lnSpc>
              <a:spcBef>
                <a:spcPts val="0"/>
              </a:spcBef>
              <a:spcAft>
                <a:spcPts val="0"/>
              </a:spcAft>
              <a:buClr>
                <a:srgbClr val="000000"/>
              </a:buClr>
              <a:buSzPts val="864"/>
              <a:buFont typeface="Arial"/>
              <a:buNone/>
            </a:pPr>
            <a:r>
              <a:rPr b="1" i="0" lang="en-US" sz="863" u="none" cap="none" strike="noStrike">
                <a:solidFill>
                  <a:srgbClr val="3B4E1F"/>
                </a:solidFill>
                <a:latin typeface="Candara"/>
                <a:ea typeface="Candara"/>
                <a:cs typeface="Candara"/>
                <a:sym typeface="Candara"/>
              </a:rPr>
              <a:t>Avance acumulado</a:t>
            </a:r>
            <a:endParaRPr b="1" i="0" sz="671" u="none" cap="none" strike="noStrike">
              <a:solidFill>
                <a:srgbClr val="000000"/>
              </a:solidFill>
              <a:latin typeface="Candara"/>
              <a:ea typeface="Candara"/>
              <a:cs typeface="Candara"/>
              <a:sym typeface="Candara"/>
            </a:endParaRPr>
          </a:p>
        </p:txBody>
      </p:sp>
      <p:sp>
        <p:nvSpPr>
          <p:cNvPr id="2161" name="Google Shape;2161;g396accb2e00_0_13"/>
          <p:cNvSpPr/>
          <p:nvPr/>
        </p:nvSpPr>
        <p:spPr>
          <a:xfrm>
            <a:off x="10021950" y="286125"/>
            <a:ext cx="16923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SCAVV</a:t>
            </a:r>
            <a:endParaRPr b="1" sz="1100">
              <a:solidFill>
                <a:schemeClr val="dk1"/>
              </a:solidFill>
              <a:latin typeface="Raleway"/>
              <a:ea typeface="Raleway"/>
              <a:cs typeface="Raleway"/>
              <a:sym typeface="Raleway"/>
            </a:endParaRPr>
          </a:p>
        </p:txBody>
      </p:sp>
      <p:grpSp>
        <p:nvGrpSpPr>
          <p:cNvPr id="2162" name="Google Shape;2162;g396accb2e00_0_13"/>
          <p:cNvGrpSpPr/>
          <p:nvPr/>
        </p:nvGrpSpPr>
        <p:grpSpPr>
          <a:xfrm>
            <a:off x="9553761" y="109529"/>
            <a:ext cx="613751" cy="632937"/>
            <a:chOff x="299572" y="5462223"/>
            <a:chExt cx="1081500" cy="1115700"/>
          </a:xfrm>
        </p:grpSpPr>
        <p:sp>
          <p:nvSpPr>
            <p:cNvPr id="2163" name="Google Shape;2163;g396accb2e00_0_13"/>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2164" name="Google Shape;2164;g396accb2e00_0_13"/>
            <p:cNvPicPr preferRelativeResize="0"/>
            <p:nvPr/>
          </p:nvPicPr>
          <p:blipFill rotWithShape="1">
            <a:blip r:embed="rId3">
              <a:alphaModFix/>
            </a:blip>
            <a:srcRect b="0" l="0" r="0" t="0"/>
            <a:stretch/>
          </p:blipFill>
          <p:spPr>
            <a:xfrm>
              <a:off x="424689" y="5604423"/>
              <a:ext cx="831284" cy="831300"/>
            </a:xfrm>
            <a:prstGeom prst="rect">
              <a:avLst/>
            </a:prstGeom>
            <a:noFill/>
            <a:ln>
              <a:noFill/>
            </a:ln>
          </p:spPr>
        </p:pic>
      </p:grpSp>
      <p:sp>
        <p:nvSpPr>
          <p:cNvPr id="2165" name="Google Shape;2165;g396accb2e00_0_13"/>
          <p:cNvSpPr txBox="1"/>
          <p:nvPr/>
        </p:nvSpPr>
        <p:spPr>
          <a:xfrm>
            <a:off x="413369" y="7907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calidad ambiental del suroccidente</a:t>
            </a:r>
            <a:endParaRPr b="1" sz="2000">
              <a:solidFill>
                <a:schemeClr val="dk1"/>
              </a:solidFill>
              <a:latin typeface="Raleway"/>
              <a:ea typeface="Raleway"/>
              <a:cs typeface="Raleway"/>
              <a:sym typeface="Raleway"/>
            </a:endParaRPr>
          </a:p>
        </p:txBody>
      </p:sp>
      <p:sp>
        <p:nvSpPr>
          <p:cNvPr id="2166" name="Google Shape;2166;g396accb2e00_0_13"/>
          <p:cNvSpPr/>
          <p:nvPr/>
        </p:nvSpPr>
        <p:spPr>
          <a:xfrm>
            <a:off x="337164" y="341826"/>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Aire</a:t>
            </a:r>
            <a:endParaRPr b="0" i="0" sz="1200" u="none" cap="none" strike="noStrike">
              <a:solidFill>
                <a:srgbClr val="FFFFFF"/>
              </a:solidFill>
              <a:latin typeface="Arial"/>
              <a:ea typeface="Arial"/>
              <a:cs typeface="Arial"/>
              <a:sym typeface="Arial"/>
            </a:endParaRPr>
          </a:p>
        </p:txBody>
      </p:sp>
      <p:sp>
        <p:nvSpPr>
          <p:cNvPr id="2167" name="Google Shape;2167;g396accb2e00_0_13"/>
          <p:cNvSpPr txBox="1"/>
          <p:nvPr/>
        </p:nvSpPr>
        <p:spPr>
          <a:xfrm>
            <a:off x="1805927" y="3711614"/>
            <a:ext cx="2186100" cy="480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Clr>
                <a:schemeClr val="dk1"/>
              </a:buClr>
              <a:buSzPts val="1536"/>
              <a:buFont typeface="Arial"/>
              <a:buNone/>
            </a:pPr>
            <a:r>
              <a:rPr lang="en-US" sz="959">
                <a:solidFill>
                  <a:schemeClr val="dk1"/>
                </a:solidFill>
                <a:latin typeface="Candara"/>
                <a:ea typeface="Candara"/>
                <a:cs typeface="Candara"/>
                <a:sym typeface="Candara"/>
              </a:rPr>
              <a:t>1.7 </a:t>
            </a:r>
            <a:r>
              <a:rPr lang="en-US" sz="959">
                <a:solidFill>
                  <a:schemeClr val="dk1"/>
                </a:solidFill>
                <a:latin typeface="Candara"/>
                <a:ea typeface="Candara"/>
                <a:cs typeface="Candara"/>
                <a:sym typeface="Candara"/>
              </a:rPr>
              <a:t>Número de micro sensores instalados</a:t>
            </a:r>
            <a:endParaRPr b="0" i="0" sz="1000" u="none" cap="none" strike="noStrike">
              <a:solidFill>
                <a:srgbClr val="3B4E1F"/>
              </a:solidFill>
              <a:latin typeface="Candara"/>
              <a:ea typeface="Candara"/>
              <a:cs typeface="Candara"/>
              <a:sym typeface="Candara"/>
            </a:endParaRPr>
          </a:p>
        </p:txBody>
      </p:sp>
      <p:sp>
        <p:nvSpPr>
          <p:cNvPr id="2168" name="Google Shape;2168;g396accb2e00_0_13"/>
          <p:cNvSpPr txBox="1"/>
          <p:nvPr/>
        </p:nvSpPr>
        <p:spPr>
          <a:xfrm>
            <a:off x="557244" y="1491475"/>
            <a:ext cx="11529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Disminuir en xx% las emisiones de material particulado (PM10 y PM2.5) en la ZUMA Bosa - Apogeo </a:t>
            </a:r>
            <a:endParaRPr b="1" sz="1800">
              <a:solidFill>
                <a:srgbClr val="009200"/>
              </a:solidFill>
              <a:latin typeface="Raleway"/>
              <a:ea typeface="Raleway"/>
              <a:cs typeface="Raleway"/>
              <a:sym typeface="Raleway"/>
            </a:endParaRPr>
          </a:p>
        </p:txBody>
      </p:sp>
      <p:sp>
        <p:nvSpPr>
          <p:cNvPr id="2169" name="Google Shape;2169;g396accb2e00_0_13"/>
          <p:cNvSpPr txBox="1"/>
          <p:nvPr/>
        </p:nvSpPr>
        <p:spPr>
          <a:xfrm>
            <a:off x="992027" y="4344839"/>
            <a:ext cx="3000000" cy="338700"/>
          </a:xfrm>
          <a:prstGeom prst="rect">
            <a:avLst/>
          </a:prstGeom>
          <a:noFill/>
          <a:ln>
            <a:noFill/>
          </a:ln>
        </p:spPr>
        <p:txBody>
          <a:bodyPr anchorCtr="0" anchor="t" bIns="91425" lIns="91425" spcFirstLastPara="1" rIns="91425" wrap="square" tIns="91425">
            <a:spAutoFit/>
          </a:bodyPr>
          <a:lstStyle/>
          <a:p>
            <a:pPr indent="0" lvl="0" marL="457200" rtl="0" algn="r">
              <a:spcBef>
                <a:spcPts val="0"/>
              </a:spcBef>
              <a:spcAft>
                <a:spcPts val="0"/>
              </a:spcAft>
              <a:buNone/>
            </a:pPr>
            <a:r>
              <a:rPr lang="en-US" sz="1000">
                <a:solidFill>
                  <a:srgbClr val="3B4E1F"/>
                </a:solidFill>
                <a:latin typeface="Candara"/>
                <a:ea typeface="Candara"/>
                <a:cs typeface="Candara"/>
                <a:sym typeface="Candara"/>
              </a:rPr>
              <a:t>1.8 </a:t>
            </a:r>
            <a:r>
              <a:rPr lang="en-US" sz="1000">
                <a:solidFill>
                  <a:srgbClr val="3B4E1F"/>
                </a:solidFill>
                <a:latin typeface="Candara"/>
                <a:ea typeface="Candara"/>
                <a:cs typeface="Candara"/>
                <a:sym typeface="Candara"/>
              </a:rPr>
              <a:t>Número de árboles plantados</a:t>
            </a:r>
            <a:endParaRPr/>
          </a:p>
        </p:txBody>
      </p:sp>
      <p:sp>
        <p:nvSpPr>
          <p:cNvPr id="2170" name="Google Shape;2170;g396accb2e00_0_13"/>
          <p:cNvSpPr txBox="1"/>
          <p:nvPr/>
        </p:nvSpPr>
        <p:spPr>
          <a:xfrm>
            <a:off x="992027" y="4955360"/>
            <a:ext cx="3000000" cy="338700"/>
          </a:xfrm>
          <a:prstGeom prst="rect">
            <a:avLst/>
          </a:prstGeom>
          <a:noFill/>
          <a:ln>
            <a:noFill/>
          </a:ln>
        </p:spPr>
        <p:txBody>
          <a:bodyPr anchorCtr="0" anchor="t" bIns="91425" lIns="91425" spcFirstLastPara="1" rIns="91425" wrap="square" tIns="91425">
            <a:spAutoFit/>
          </a:bodyPr>
          <a:lstStyle/>
          <a:p>
            <a:pPr indent="0" lvl="0" marL="457200" rtl="0" algn="r">
              <a:spcBef>
                <a:spcPts val="0"/>
              </a:spcBef>
              <a:spcAft>
                <a:spcPts val="0"/>
              </a:spcAft>
              <a:buNone/>
            </a:pPr>
            <a:r>
              <a:rPr lang="en-US" sz="1000">
                <a:solidFill>
                  <a:srgbClr val="3B4E1F"/>
                </a:solidFill>
                <a:latin typeface="Candara"/>
                <a:ea typeface="Candara"/>
                <a:cs typeface="Candara"/>
                <a:sym typeface="Candara"/>
              </a:rPr>
              <a:t>1.9 </a:t>
            </a:r>
            <a:r>
              <a:rPr lang="en-US" sz="1000">
                <a:solidFill>
                  <a:srgbClr val="3B4E1F"/>
                </a:solidFill>
                <a:latin typeface="Candara"/>
                <a:ea typeface="Candara"/>
                <a:cs typeface="Candara"/>
                <a:sym typeface="Candara"/>
              </a:rPr>
              <a:t> Número de árboles mantenidos </a:t>
            </a:r>
            <a:endParaRPr>
              <a:solidFill>
                <a:schemeClr val="dk1"/>
              </a:solidFill>
            </a:endParaRPr>
          </a:p>
        </p:txBody>
      </p:sp>
      <p:sp>
        <p:nvSpPr>
          <p:cNvPr id="2171" name="Google Shape;2171;g396accb2e00_0_13"/>
          <p:cNvSpPr txBox="1"/>
          <p:nvPr/>
        </p:nvSpPr>
        <p:spPr>
          <a:xfrm>
            <a:off x="1039327" y="5519814"/>
            <a:ext cx="3000000" cy="332400"/>
          </a:xfrm>
          <a:prstGeom prst="rect">
            <a:avLst/>
          </a:prstGeom>
          <a:noFill/>
          <a:ln>
            <a:noFill/>
          </a:ln>
        </p:spPr>
        <p:txBody>
          <a:bodyPr anchorCtr="0" anchor="t" bIns="91425" lIns="91425" spcFirstLastPara="1" rIns="91425" wrap="square" tIns="91425">
            <a:spAutoFit/>
          </a:bodyPr>
          <a:lstStyle/>
          <a:p>
            <a:pPr indent="0" lvl="0" marL="457200" rtl="0" algn="r">
              <a:spcBef>
                <a:spcPts val="0"/>
              </a:spcBef>
              <a:spcAft>
                <a:spcPts val="0"/>
              </a:spcAft>
              <a:buNone/>
            </a:pPr>
            <a:r>
              <a:rPr lang="en-US" sz="959">
                <a:solidFill>
                  <a:srgbClr val="3B4E1F"/>
                </a:solidFill>
                <a:latin typeface="Candara"/>
                <a:ea typeface="Candara"/>
                <a:cs typeface="Candara"/>
                <a:sym typeface="Candara"/>
              </a:rPr>
              <a:t>1.10 </a:t>
            </a:r>
            <a:r>
              <a:rPr lang="en-US" sz="959">
                <a:solidFill>
                  <a:srgbClr val="3B4E1F"/>
                </a:solidFill>
                <a:latin typeface="Candara"/>
                <a:ea typeface="Candara"/>
                <a:cs typeface="Candara"/>
                <a:sym typeface="Candara"/>
              </a:rPr>
              <a:t>Número de huertas fortalecidas</a:t>
            </a:r>
            <a:endParaRPr/>
          </a:p>
        </p:txBody>
      </p:sp>
      <p:sp>
        <p:nvSpPr>
          <p:cNvPr id="2172" name="Google Shape;2172;g396accb2e00_0_13"/>
          <p:cNvSpPr txBox="1"/>
          <p:nvPr/>
        </p:nvSpPr>
        <p:spPr>
          <a:xfrm>
            <a:off x="8822710" y="3732875"/>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173" name="Google Shape;2173;g396accb2e00_0_13"/>
          <p:cNvSpPr txBox="1"/>
          <p:nvPr/>
        </p:nvSpPr>
        <p:spPr>
          <a:xfrm>
            <a:off x="4132835" y="370977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5</a:t>
            </a:r>
            <a:endParaRPr b="0" i="0" sz="1200" u="none" cap="none" strike="noStrike">
              <a:solidFill>
                <a:srgbClr val="000000"/>
              </a:solidFill>
              <a:latin typeface="Candara"/>
              <a:ea typeface="Candara"/>
              <a:cs typeface="Candara"/>
              <a:sym typeface="Candara"/>
            </a:endParaRPr>
          </a:p>
        </p:txBody>
      </p:sp>
      <p:sp>
        <p:nvSpPr>
          <p:cNvPr id="2174" name="Google Shape;2174;g396accb2e00_0_13"/>
          <p:cNvSpPr txBox="1"/>
          <p:nvPr/>
        </p:nvSpPr>
        <p:spPr>
          <a:xfrm>
            <a:off x="5985022" y="370977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4</a:t>
            </a:r>
            <a:endParaRPr b="0" i="0" sz="1200" u="none" cap="none" strike="noStrike">
              <a:solidFill>
                <a:srgbClr val="000000"/>
              </a:solidFill>
              <a:latin typeface="Candara"/>
              <a:ea typeface="Candara"/>
              <a:cs typeface="Candara"/>
              <a:sym typeface="Candara"/>
            </a:endParaRPr>
          </a:p>
        </p:txBody>
      </p:sp>
      <p:sp>
        <p:nvSpPr>
          <p:cNvPr id="2175" name="Google Shape;2175;g396accb2e00_0_13"/>
          <p:cNvSpPr txBox="1"/>
          <p:nvPr/>
        </p:nvSpPr>
        <p:spPr>
          <a:xfrm>
            <a:off x="7866620" y="3732875"/>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t/>
            </a:r>
            <a:endParaRPr b="0" i="0" sz="1100" u="none" cap="none" strike="noStrike">
              <a:solidFill>
                <a:srgbClr val="3B4E1F"/>
              </a:solidFill>
              <a:latin typeface="Candara"/>
              <a:ea typeface="Candara"/>
              <a:cs typeface="Candara"/>
              <a:sym typeface="Candara"/>
            </a:endParaRPr>
          </a:p>
        </p:txBody>
      </p:sp>
      <p:sp>
        <p:nvSpPr>
          <p:cNvPr id="2176" name="Google Shape;2176;g396accb2e00_0_13"/>
          <p:cNvSpPr txBox="1"/>
          <p:nvPr/>
        </p:nvSpPr>
        <p:spPr>
          <a:xfrm>
            <a:off x="9754755" y="3709775"/>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andara"/>
                <a:ea typeface="Candara"/>
                <a:cs typeface="Candara"/>
                <a:sym typeface="Candara"/>
              </a:rPr>
              <a:t>11</a:t>
            </a:r>
            <a:endParaRPr b="0" i="0" sz="1200" u="none" cap="none" strike="noStrike">
              <a:solidFill>
                <a:schemeClr val="dk1"/>
              </a:solidFill>
              <a:latin typeface="Candara"/>
              <a:ea typeface="Candara"/>
              <a:cs typeface="Candara"/>
              <a:sym typeface="Candara"/>
            </a:endParaRPr>
          </a:p>
        </p:txBody>
      </p:sp>
      <p:sp>
        <p:nvSpPr>
          <p:cNvPr id="2177" name="Google Shape;2177;g396accb2e00_0_13"/>
          <p:cNvSpPr txBox="1"/>
          <p:nvPr/>
        </p:nvSpPr>
        <p:spPr>
          <a:xfrm>
            <a:off x="5078835" y="3709775"/>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200">
                <a:latin typeface="Candara"/>
                <a:ea typeface="Candara"/>
                <a:cs typeface="Candara"/>
                <a:sym typeface="Candara"/>
              </a:rPr>
              <a:t>5</a:t>
            </a:r>
            <a:endParaRPr b="1" sz="1200">
              <a:latin typeface="Candara"/>
              <a:ea typeface="Candara"/>
              <a:cs typeface="Candara"/>
              <a:sym typeface="Candara"/>
            </a:endParaRPr>
          </a:p>
        </p:txBody>
      </p:sp>
      <p:sp>
        <p:nvSpPr>
          <p:cNvPr id="2178" name="Google Shape;2178;g396accb2e00_0_13"/>
          <p:cNvSpPr txBox="1"/>
          <p:nvPr/>
        </p:nvSpPr>
        <p:spPr>
          <a:xfrm>
            <a:off x="6901370" y="3709775"/>
            <a:ext cx="876600" cy="3693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200">
                <a:latin typeface="Candara"/>
                <a:ea typeface="Candara"/>
                <a:cs typeface="Candara"/>
                <a:sym typeface="Candara"/>
              </a:rPr>
              <a:t>2</a:t>
            </a:r>
            <a:endParaRPr b="1" i="0" sz="1200" u="none" cap="none" strike="noStrike">
              <a:solidFill>
                <a:srgbClr val="000000"/>
              </a:solidFill>
              <a:latin typeface="Candara"/>
              <a:ea typeface="Candara"/>
              <a:cs typeface="Candara"/>
              <a:sym typeface="Candara"/>
            </a:endParaRPr>
          </a:p>
        </p:txBody>
      </p:sp>
      <p:sp>
        <p:nvSpPr>
          <p:cNvPr id="2179" name="Google Shape;2179;g396accb2e00_0_13"/>
          <p:cNvSpPr txBox="1"/>
          <p:nvPr/>
        </p:nvSpPr>
        <p:spPr>
          <a:xfrm>
            <a:off x="11036679" y="3725225"/>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200">
                <a:latin typeface="Candara"/>
                <a:ea typeface="Candara"/>
                <a:cs typeface="Candara"/>
                <a:sym typeface="Candara"/>
              </a:rPr>
              <a:t>7</a:t>
            </a:r>
            <a:endParaRPr b="1" sz="1200">
              <a:latin typeface="Candara"/>
              <a:ea typeface="Candara"/>
              <a:cs typeface="Candara"/>
              <a:sym typeface="Candara"/>
            </a:endParaRPr>
          </a:p>
        </p:txBody>
      </p:sp>
      <p:sp>
        <p:nvSpPr>
          <p:cNvPr id="2180" name="Google Shape;2180;g396accb2e00_0_13"/>
          <p:cNvSpPr txBox="1"/>
          <p:nvPr/>
        </p:nvSpPr>
        <p:spPr>
          <a:xfrm>
            <a:off x="7866620" y="370977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andara"/>
                <a:ea typeface="Candara"/>
                <a:cs typeface="Candara"/>
                <a:sym typeface="Candara"/>
              </a:rPr>
              <a:t>2</a:t>
            </a:r>
            <a:endParaRPr b="0" i="0" sz="1200" u="none" cap="none" strike="noStrike">
              <a:solidFill>
                <a:schemeClr val="dk1"/>
              </a:solidFill>
              <a:latin typeface="Candara"/>
              <a:ea typeface="Candara"/>
              <a:cs typeface="Candara"/>
              <a:sym typeface="Candara"/>
            </a:endParaRPr>
          </a:p>
        </p:txBody>
      </p:sp>
      <p:sp>
        <p:nvSpPr>
          <p:cNvPr id="2181" name="Google Shape;2181;g396accb2e00_0_13"/>
          <p:cNvSpPr txBox="1"/>
          <p:nvPr/>
        </p:nvSpPr>
        <p:spPr>
          <a:xfrm>
            <a:off x="8822710" y="433718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30</a:t>
            </a:r>
            <a:endParaRPr b="0" i="0" sz="1200" u="none" cap="none" strike="noStrike">
              <a:solidFill>
                <a:srgbClr val="000000"/>
              </a:solidFill>
              <a:latin typeface="Candara"/>
              <a:ea typeface="Candara"/>
              <a:cs typeface="Candara"/>
              <a:sym typeface="Candara"/>
            </a:endParaRPr>
          </a:p>
        </p:txBody>
      </p:sp>
      <p:sp>
        <p:nvSpPr>
          <p:cNvPr id="2182" name="Google Shape;2182;g396accb2e00_0_13"/>
          <p:cNvSpPr txBox="1"/>
          <p:nvPr/>
        </p:nvSpPr>
        <p:spPr>
          <a:xfrm>
            <a:off x="4132835" y="431408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183" name="Google Shape;2183;g396accb2e00_0_13"/>
          <p:cNvSpPr txBox="1"/>
          <p:nvPr/>
        </p:nvSpPr>
        <p:spPr>
          <a:xfrm>
            <a:off x="5985022" y="431408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rgbClr val="3B4E1F"/>
                </a:solidFill>
                <a:latin typeface="Candara"/>
                <a:ea typeface="Candara"/>
                <a:cs typeface="Candara"/>
                <a:sym typeface="Candara"/>
              </a:rPr>
              <a:t>250</a:t>
            </a:r>
            <a:endParaRPr b="0" i="0" sz="1200" u="none" cap="none" strike="noStrike">
              <a:solidFill>
                <a:srgbClr val="000000"/>
              </a:solidFill>
              <a:latin typeface="Candara"/>
              <a:ea typeface="Candara"/>
              <a:cs typeface="Candara"/>
              <a:sym typeface="Candara"/>
            </a:endParaRPr>
          </a:p>
        </p:txBody>
      </p:sp>
      <p:sp>
        <p:nvSpPr>
          <p:cNvPr id="2184" name="Google Shape;2184;g396accb2e00_0_13"/>
          <p:cNvSpPr txBox="1"/>
          <p:nvPr/>
        </p:nvSpPr>
        <p:spPr>
          <a:xfrm>
            <a:off x="7866620" y="4337188"/>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t/>
            </a:r>
            <a:endParaRPr b="0" i="0" sz="1100" u="none" cap="none" strike="noStrike">
              <a:solidFill>
                <a:srgbClr val="3B4E1F"/>
              </a:solidFill>
              <a:latin typeface="Candara"/>
              <a:ea typeface="Candara"/>
              <a:cs typeface="Candara"/>
              <a:sym typeface="Candara"/>
            </a:endParaRPr>
          </a:p>
        </p:txBody>
      </p:sp>
      <p:sp>
        <p:nvSpPr>
          <p:cNvPr id="2185" name="Google Shape;2185;g396accb2e00_0_13"/>
          <p:cNvSpPr txBox="1"/>
          <p:nvPr/>
        </p:nvSpPr>
        <p:spPr>
          <a:xfrm>
            <a:off x="9754755" y="4314088"/>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345</a:t>
            </a:r>
            <a:endParaRPr b="0" i="0" sz="1200" u="none" cap="none" strike="noStrike">
              <a:solidFill>
                <a:schemeClr val="dk1"/>
              </a:solidFill>
              <a:latin typeface="Candara"/>
              <a:ea typeface="Candara"/>
              <a:cs typeface="Candara"/>
              <a:sym typeface="Candara"/>
            </a:endParaRPr>
          </a:p>
        </p:txBody>
      </p:sp>
      <p:sp>
        <p:nvSpPr>
          <p:cNvPr id="2186" name="Google Shape;2186;g396accb2e00_0_13"/>
          <p:cNvSpPr txBox="1"/>
          <p:nvPr/>
        </p:nvSpPr>
        <p:spPr>
          <a:xfrm>
            <a:off x="5078835" y="4314088"/>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u="none" cap="none" strike="noStrike">
                <a:solidFill>
                  <a:srgbClr val="3B4E1F"/>
                </a:solidFill>
                <a:latin typeface="Candara"/>
                <a:ea typeface="Candara"/>
                <a:cs typeface="Candara"/>
                <a:sym typeface="Candara"/>
              </a:rPr>
              <a:t>-</a:t>
            </a:r>
            <a:endParaRPr b="1" i="0" u="none" cap="none" strike="noStrike">
              <a:solidFill>
                <a:srgbClr val="3B4E1F"/>
              </a:solidFill>
              <a:latin typeface="Candara"/>
              <a:ea typeface="Candara"/>
              <a:cs typeface="Candara"/>
              <a:sym typeface="Candara"/>
            </a:endParaRPr>
          </a:p>
        </p:txBody>
      </p:sp>
      <p:sp>
        <p:nvSpPr>
          <p:cNvPr id="2187" name="Google Shape;2187;g396accb2e00_0_13"/>
          <p:cNvSpPr txBox="1"/>
          <p:nvPr/>
        </p:nvSpPr>
        <p:spPr>
          <a:xfrm>
            <a:off x="6901370" y="4314088"/>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200">
                <a:latin typeface="Candara"/>
                <a:ea typeface="Candara"/>
                <a:cs typeface="Candara"/>
                <a:sym typeface="Candara"/>
              </a:rPr>
              <a:t>344</a:t>
            </a:r>
            <a:endParaRPr b="1" i="0" sz="1200" u="none" cap="none" strike="noStrike">
              <a:solidFill>
                <a:srgbClr val="000000"/>
              </a:solidFill>
              <a:latin typeface="Candara"/>
              <a:ea typeface="Candara"/>
              <a:cs typeface="Candara"/>
              <a:sym typeface="Candara"/>
            </a:endParaRPr>
          </a:p>
        </p:txBody>
      </p:sp>
      <p:sp>
        <p:nvSpPr>
          <p:cNvPr id="2188" name="Google Shape;2188;g396accb2e00_0_13"/>
          <p:cNvSpPr txBox="1"/>
          <p:nvPr/>
        </p:nvSpPr>
        <p:spPr>
          <a:xfrm>
            <a:off x="11036679" y="4329538"/>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200">
                <a:latin typeface="Candara"/>
                <a:ea typeface="Candara"/>
                <a:cs typeface="Candara"/>
                <a:sym typeface="Candara"/>
              </a:rPr>
              <a:t>344</a:t>
            </a:r>
            <a:endParaRPr b="1" sz="1200">
              <a:latin typeface="Candara"/>
              <a:ea typeface="Candara"/>
              <a:cs typeface="Candara"/>
              <a:sym typeface="Candara"/>
            </a:endParaRPr>
          </a:p>
        </p:txBody>
      </p:sp>
      <p:sp>
        <p:nvSpPr>
          <p:cNvPr id="2189" name="Google Shape;2189;g396accb2e00_0_13"/>
          <p:cNvSpPr txBox="1"/>
          <p:nvPr/>
        </p:nvSpPr>
        <p:spPr>
          <a:xfrm>
            <a:off x="7866620" y="4314088"/>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65</a:t>
            </a:r>
            <a:endParaRPr>
              <a:solidFill>
                <a:schemeClr val="dk1"/>
              </a:solidFill>
              <a:latin typeface="Candara"/>
              <a:ea typeface="Candara"/>
              <a:cs typeface="Candara"/>
              <a:sym typeface="Candara"/>
            </a:endParaRPr>
          </a:p>
        </p:txBody>
      </p:sp>
      <p:sp>
        <p:nvSpPr>
          <p:cNvPr id="2190" name="Google Shape;2190;g396accb2e00_0_13"/>
          <p:cNvSpPr txBox="1"/>
          <p:nvPr/>
        </p:nvSpPr>
        <p:spPr>
          <a:xfrm>
            <a:off x="8822710" y="5509025"/>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191" name="Google Shape;2191;g396accb2e00_0_13"/>
          <p:cNvSpPr txBox="1"/>
          <p:nvPr/>
        </p:nvSpPr>
        <p:spPr>
          <a:xfrm>
            <a:off x="4180135" y="548592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192" name="Google Shape;2192;g396accb2e00_0_13"/>
          <p:cNvSpPr txBox="1"/>
          <p:nvPr/>
        </p:nvSpPr>
        <p:spPr>
          <a:xfrm>
            <a:off x="6032322" y="548592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1</a:t>
            </a:r>
            <a:r>
              <a:rPr lang="en-US">
                <a:solidFill>
                  <a:srgbClr val="3B4E1F"/>
                </a:solidFill>
                <a:latin typeface="Candara"/>
                <a:ea typeface="Candara"/>
                <a:cs typeface="Candara"/>
                <a:sym typeface="Candara"/>
              </a:rPr>
              <a:t>7</a:t>
            </a:r>
            <a:endParaRPr b="0" i="0" sz="1200" u="none" cap="none" strike="noStrike">
              <a:solidFill>
                <a:srgbClr val="000000"/>
              </a:solidFill>
              <a:latin typeface="Candara"/>
              <a:ea typeface="Candara"/>
              <a:cs typeface="Candara"/>
              <a:sym typeface="Candara"/>
            </a:endParaRPr>
          </a:p>
        </p:txBody>
      </p:sp>
      <p:sp>
        <p:nvSpPr>
          <p:cNvPr id="2193" name="Google Shape;2193;g396accb2e00_0_13"/>
          <p:cNvSpPr txBox="1"/>
          <p:nvPr/>
        </p:nvSpPr>
        <p:spPr>
          <a:xfrm>
            <a:off x="7866620" y="5509025"/>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t/>
            </a:r>
            <a:endParaRPr b="0" i="0" sz="1100" u="none" cap="none" strike="noStrike">
              <a:solidFill>
                <a:srgbClr val="3B4E1F"/>
              </a:solidFill>
              <a:latin typeface="Candara"/>
              <a:ea typeface="Candara"/>
              <a:cs typeface="Candara"/>
              <a:sym typeface="Candara"/>
            </a:endParaRPr>
          </a:p>
        </p:txBody>
      </p:sp>
      <p:sp>
        <p:nvSpPr>
          <p:cNvPr id="2194" name="Google Shape;2194;g396accb2e00_0_13"/>
          <p:cNvSpPr txBox="1"/>
          <p:nvPr/>
        </p:nvSpPr>
        <p:spPr>
          <a:xfrm>
            <a:off x="9754755" y="5485925"/>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30</a:t>
            </a:r>
            <a:endParaRPr b="0" i="0" sz="1200" u="none" cap="none" strike="noStrike">
              <a:solidFill>
                <a:schemeClr val="dk1"/>
              </a:solidFill>
              <a:latin typeface="Candara"/>
              <a:ea typeface="Candara"/>
              <a:cs typeface="Candara"/>
              <a:sym typeface="Candara"/>
            </a:endParaRPr>
          </a:p>
        </p:txBody>
      </p:sp>
      <p:sp>
        <p:nvSpPr>
          <p:cNvPr id="2195" name="Google Shape;2195;g396accb2e00_0_13"/>
          <p:cNvSpPr txBox="1"/>
          <p:nvPr/>
        </p:nvSpPr>
        <p:spPr>
          <a:xfrm>
            <a:off x="5078835" y="5485925"/>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u="none" cap="none" strike="noStrike">
                <a:solidFill>
                  <a:srgbClr val="3B4E1F"/>
                </a:solidFill>
                <a:latin typeface="Candara"/>
                <a:ea typeface="Candara"/>
                <a:cs typeface="Candara"/>
                <a:sym typeface="Candara"/>
              </a:rPr>
              <a:t>-</a:t>
            </a:r>
            <a:endParaRPr b="1" i="0" u="none" cap="none" strike="noStrike">
              <a:solidFill>
                <a:srgbClr val="3B4E1F"/>
              </a:solidFill>
              <a:latin typeface="Candara"/>
              <a:ea typeface="Candara"/>
              <a:cs typeface="Candara"/>
              <a:sym typeface="Candara"/>
            </a:endParaRPr>
          </a:p>
        </p:txBody>
      </p:sp>
      <p:sp>
        <p:nvSpPr>
          <p:cNvPr id="2196" name="Google Shape;2196;g396accb2e00_0_13"/>
          <p:cNvSpPr txBox="1"/>
          <p:nvPr/>
        </p:nvSpPr>
        <p:spPr>
          <a:xfrm>
            <a:off x="6891874" y="5485925"/>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200">
                <a:latin typeface="Candara"/>
                <a:ea typeface="Candara"/>
                <a:cs typeface="Candara"/>
                <a:sym typeface="Candara"/>
              </a:rPr>
              <a:t>17</a:t>
            </a:r>
            <a:endParaRPr b="1" i="0" sz="1200" u="none" cap="none" strike="noStrike">
              <a:solidFill>
                <a:srgbClr val="000000"/>
              </a:solidFill>
              <a:latin typeface="Candara"/>
              <a:ea typeface="Candara"/>
              <a:cs typeface="Candara"/>
              <a:sym typeface="Candara"/>
            </a:endParaRPr>
          </a:p>
        </p:txBody>
      </p:sp>
      <p:sp>
        <p:nvSpPr>
          <p:cNvPr id="2197" name="Google Shape;2197;g396accb2e00_0_13"/>
          <p:cNvSpPr txBox="1"/>
          <p:nvPr/>
        </p:nvSpPr>
        <p:spPr>
          <a:xfrm>
            <a:off x="11036679" y="5501375"/>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200">
                <a:latin typeface="Candara"/>
                <a:ea typeface="Candara"/>
                <a:cs typeface="Candara"/>
                <a:sym typeface="Candara"/>
              </a:rPr>
              <a:t>17</a:t>
            </a:r>
            <a:endParaRPr b="1" sz="1200">
              <a:latin typeface="Candara"/>
              <a:ea typeface="Candara"/>
              <a:cs typeface="Candara"/>
              <a:sym typeface="Candara"/>
            </a:endParaRPr>
          </a:p>
        </p:txBody>
      </p:sp>
      <p:sp>
        <p:nvSpPr>
          <p:cNvPr id="2198" name="Google Shape;2198;g396accb2e00_0_13"/>
          <p:cNvSpPr txBox="1"/>
          <p:nvPr/>
        </p:nvSpPr>
        <p:spPr>
          <a:xfrm>
            <a:off x="7866620" y="5485925"/>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13</a:t>
            </a:r>
            <a:endParaRPr b="0" i="0" sz="1200" u="none" cap="none" strike="noStrike">
              <a:solidFill>
                <a:schemeClr val="dk1"/>
              </a:solidFill>
              <a:latin typeface="Candara"/>
              <a:ea typeface="Candara"/>
              <a:cs typeface="Candara"/>
              <a:sym typeface="Candara"/>
            </a:endParaRPr>
          </a:p>
        </p:txBody>
      </p:sp>
      <p:sp>
        <p:nvSpPr>
          <p:cNvPr id="2199" name="Google Shape;2199;g396accb2e00_0_13"/>
          <p:cNvSpPr txBox="1"/>
          <p:nvPr/>
        </p:nvSpPr>
        <p:spPr>
          <a:xfrm>
            <a:off x="8822710" y="4941513"/>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lang="en-US" sz="1100">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200" name="Google Shape;2200;g396accb2e00_0_13"/>
          <p:cNvSpPr txBox="1"/>
          <p:nvPr/>
        </p:nvSpPr>
        <p:spPr>
          <a:xfrm>
            <a:off x="4132835" y="491841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a:t>
            </a:r>
            <a:endParaRPr b="0" i="0" sz="1200" u="none" cap="none" strike="noStrike">
              <a:solidFill>
                <a:srgbClr val="000000"/>
              </a:solidFill>
              <a:latin typeface="Candara"/>
              <a:ea typeface="Candara"/>
              <a:cs typeface="Candara"/>
              <a:sym typeface="Candara"/>
            </a:endParaRPr>
          </a:p>
        </p:txBody>
      </p:sp>
      <p:sp>
        <p:nvSpPr>
          <p:cNvPr id="2201" name="Google Shape;2201;g396accb2e00_0_13"/>
          <p:cNvSpPr txBox="1"/>
          <p:nvPr/>
        </p:nvSpPr>
        <p:spPr>
          <a:xfrm>
            <a:off x="5985022" y="491841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rgbClr val="3B4E1F"/>
                </a:solidFill>
                <a:latin typeface="Candara"/>
                <a:ea typeface="Candara"/>
                <a:cs typeface="Candara"/>
                <a:sym typeface="Candara"/>
              </a:rPr>
              <a:t>1</a:t>
            </a:r>
            <a:r>
              <a:rPr lang="en-US">
                <a:solidFill>
                  <a:srgbClr val="3B4E1F"/>
                </a:solidFill>
                <a:latin typeface="Candara"/>
                <a:ea typeface="Candara"/>
                <a:cs typeface="Candara"/>
                <a:sym typeface="Candara"/>
              </a:rPr>
              <a:t>50</a:t>
            </a:r>
            <a:endParaRPr b="0" i="0" sz="1200" u="none" cap="none" strike="noStrike">
              <a:solidFill>
                <a:srgbClr val="000000"/>
              </a:solidFill>
              <a:latin typeface="Candara"/>
              <a:ea typeface="Candara"/>
              <a:cs typeface="Candara"/>
              <a:sym typeface="Candara"/>
            </a:endParaRPr>
          </a:p>
        </p:txBody>
      </p:sp>
      <p:sp>
        <p:nvSpPr>
          <p:cNvPr id="2202" name="Google Shape;2202;g396accb2e00_0_13"/>
          <p:cNvSpPr txBox="1"/>
          <p:nvPr/>
        </p:nvSpPr>
        <p:spPr>
          <a:xfrm>
            <a:off x="7866620" y="4941513"/>
            <a:ext cx="876600" cy="35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t/>
            </a:r>
            <a:endParaRPr b="0" i="0" sz="1100" u="none" cap="none" strike="noStrike">
              <a:solidFill>
                <a:srgbClr val="3B4E1F"/>
              </a:solidFill>
              <a:latin typeface="Candara"/>
              <a:ea typeface="Candara"/>
              <a:cs typeface="Candara"/>
              <a:sym typeface="Candara"/>
            </a:endParaRPr>
          </a:p>
        </p:txBody>
      </p:sp>
      <p:sp>
        <p:nvSpPr>
          <p:cNvPr id="2203" name="Google Shape;2203;g396accb2e00_0_13"/>
          <p:cNvSpPr txBox="1"/>
          <p:nvPr/>
        </p:nvSpPr>
        <p:spPr>
          <a:xfrm>
            <a:off x="9754755" y="4918413"/>
            <a:ext cx="12930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a:solidFill>
                  <a:schemeClr val="dk1"/>
                </a:solidFill>
                <a:latin typeface="Candara"/>
                <a:ea typeface="Candara"/>
                <a:cs typeface="Candara"/>
                <a:sym typeface="Candara"/>
              </a:rPr>
              <a:t>1.790</a:t>
            </a:r>
            <a:endParaRPr>
              <a:solidFill>
                <a:schemeClr val="dk1"/>
              </a:solidFill>
              <a:latin typeface="Candara"/>
              <a:ea typeface="Candara"/>
              <a:cs typeface="Candara"/>
              <a:sym typeface="Candara"/>
            </a:endParaRPr>
          </a:p>
        </p:txBody>
      </p:sp>
      <p:sp>
        <p:nvSpPr>
          <p:cNvPr id="2204" name="Google Shape;2204;g396accb2e00_0_13"/>
          <p:cNvSpPr txBox="1"/>
          <p:nvPr/>
        </p:nvSpPr>
        <p:spPr>
          <a:xfrm>
            <a:off x="5078835" y="4918413"/>
            <a:ext cx="876600" cy="4002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u="none" cap="none" strike="noStrike">
                <a:solidFill>
                  <a:srgbClr val="3B4E1F"/>
                </a:solidFill>
                <a:latin typeface="Candara"/>
                <a:ea typeface="Candara"/>
                <a:cs typeface="Candara"/>
                <a:sym typeface="Candara"/>
              </a:rPr>
              <a:t>-</a:t>
            </a:r>
            <a:endParaRPr b="1" i="0" u="none" cap="none" strike="noStrike">
              <a:solidFill>
                <a:srgbClr val="3B4E1F"/>
              </a:solidFill>
              <a:latin typeface="Candara"/>
              <a:ea typeface="Candara"/>
              <a:cs typeface="Candara"/>
              <a:sym typeface="Candara"/>
            </a:endParaRPr>
          </a:p>
        </p:txBody>
      </p:sp>
      <p:sp>
        <p:nvSpPr>
          <p:cNvPr id="2205" name="Google Shape;2205;g396accb2e00_0_13"/>
          <p:cNvSpPr txBox="1"/>
          <p:nvPr/>
        </p:nvSpPr>
        <p:spPr>
          <a:xfrm>
            <a:off x="6901370" y="4918413"/>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200">
                <a:latin typeface="Candara"/>
                <a:ea typeface="Candara"/>
                <a:cs typeface="Candara"/>
                <a:sym typeface="Candara"/>
              </a:rPr>
              <a:t>1.346</a:t>
            </a:r>
            <a:endParaRPr b="1" i="0" sz="1200" u="none" cap="none" strike="noStrike">
              <a:solidFill>
                <a:srgbClr val="000000"/>
              </a:solidFill>
              <a:latin typeface="Candara"/>
              <a:ea typeface="Candara"/>
              <a:cs typeface="Candara"/>
              <a:sym typeface="Candara"/>
            </a:endParaRPr>
          </a:p>
        </p:txBody>
      </p:sp>
      <p:sp>
        <p:nvSpPr>
          <p:cNvPr id="2206" name="Google Shape;2206;g396accb2e00_0_13"/>
          <p:cNvSpPr txBox="1"/>
          <p:nvPr/>
        </p:nvSpPr>
        <p:spPr>
          <a:xfrm>
            <a:off x="11036679" y="4933863"/>
            <a:ext cx="876600" cy="3693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600"/>
              <a:buFont typeface="Arial"/>
              <a:buNone/>
            </a:pPr>
            <a:r>
              <a:rPr b="1" lang="en-US" sz="1200">
                <a:solidFill>
                  <a:schemeClr val="dk1"/>
                </a:solidFill>
                <a:latin typeface="Candara"/>
                <a:ea typeface="Candara"/>
                <a:cs typeface="Candara"/>
                <a:sym typeface="Candara"/>
              </a:rPr>
              <a:t>1.346</a:t>
            </a:r>
            <a:endParaRPr b="1" sz="1200">
              <a:latin typeface="Candara"/>
              <a:ea typeface="Candara"/>
              <a:cs typeface="Candara"/>
              <a:sym typeface="Candara"/>
            </a:endParaRPr>
          </a:p>
        </p:txBody>
      </p:sp>
      <p:sp>
        <p:nvSpPr>
          <p:cNvPr id="2207" name="Google Shape;2207;g396accb2e00_0_13"/>
          <p:cNvSpPr txBox="1"/>
          <p:nvPr/>
        </p:nvSpPr>
        <p:spPr>
          <a:xfrm>
            <a:off x="7866620" y="4918413"/>
            <a:ext cx="876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u="none" cap="none" strike="noStrike">
                <a:solidFill>
                  <a:schemeClr val="dk1"/>
                </a:solidFill>
                <a:latin typeface="Candara"/>
                <a:ea typeface="Candara"/>
                <a:cs typeface="Candara"/>
                <a:sym typeface="Candara"/>
              </a:rPr>
              <a:t>1.</a:t>
            </a:r>
            <a:r>
              <a:rPr lang="en-US">
                <a:solidFill>
                  <a:schemeClr val="dk1"/>
                </a:solidFill>
                <a:latin typeface="Candara"/>
                <a:ea typeface="Candara"/>
                <a:cs typeface="Candara"/>
                <a:sym typeface="Candara"/>
              </a:rPr>
              <a:t>640</a:t>
            </a:r>
            <a:endParaRPr b="0" i="0" sz="1200" u="none" cap="none" strike="noStrike">
              <a:solidFill>
                <a:schemeClr val="dk1"/>
              </a:solidFill>
              <a:latin typeface="Candara"/>
              <a:ea typeface="Candara"/>
              <a:cs typeface="Candara"/>
              <a:sym typeface="Candara"/>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211" name="Shape 2211"/>
        <p:cNvGrpSpPr/>
        <p:nvPr/>
      </p:nvGrpSpPr>
      <p:grpSpPr>
        <a:xfrm>
          <a:off x="0" y="0"/>
          <a:ext cx="0" cy="0"/>
          <a:chOff x="0" y="0"/>
          <a:chExt cx="0" cy="0"/>
        </a:xfrm>
      </p:grpSpPr>
      <p:sp>
        <p:nvSpPr>
          <p:cNvPr id="2212" name="Google Shape;2212;g39630c0eecf_8_671"/>
          <p:cNvSpPr txBox="1"/>
          <p:nvPr/>
        </p:nvSpPr>
        <p:spPr>
          <a:xfrm>
            <a:off x="0" y="2219784"/>
            <a:ext cx="3706800" cy="6330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2213" name="Google Shape;2213;g39630c0eecf_8_671"/>
          <p:cNvSpPr txBox="1"/>
          <p:nvPr/>
        </p:nvSpPr>
        <p:spPr>
          <a:xfrm>
            <a:off x="3982757" y="2303646"/>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2214" name="Google Shape;2214;g39630c0eecf_8_671"/>
          <p:cNvSpPr txBox="1"/>
          <p:nvPr/>
        </p:nvSpPr>
        <p:spPr>
          <a:xfrm>
            <a:off x="5894228" y="2303646"/>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2215" name="Google Shape;2215;g39630c0eecf_8_671"/>
          <p:cNvSpPr txBox="1"/>
          <p:nvPr/>
        </p:nvSpPr>
        <p:spPr>
          <a:xfrm>
            <a:off x="7892838" y="2303646"/>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2216" name="Google Shape;2216;g39630c0eecf_8_671"/>
          <p:cNvSpPr txBox="1"/>
          <p:nvPr/>
        </p:nvSpPr>
        <p:spPr>
          <a:xfrm>
            <a:off x="8819196" y="2303646"/>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2217" name="Google Shape;2217;g39630c0eecf_8_671"/>
          <p:cNvSpPr txBox="1"/>
          <p:nvPr/>
        </p:nvSpPr>
        <p:spPr>
          <a:xfrm>
            <a:off x="9746347" y="2303646"/>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2218" name="Google Shape;2218;g39630c0eecf_8_671"/>
          <p:cNvSpPr txBox="1"/>
          <p:nvPr/>
        </p:nvSpPr>
        <p:spPr>
          <a:xfrm>
            <a:off x="3982760" y="364685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19" name="Google Shape;2219;g39630c0eecf_8_671"/>
          <p:cNvSpPr txBox="1"/>
          <p:nvPr/>
        </p:nvSpPr>
        <p:spPr>
          <a:xfrm>
            <a:off x="8819196" y="366194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20" name="Google Shape;2220;g39630c0eecf_8_671"/>
          <p:cNvSpPr txBox="1"/>
          <p:nvPr/>
        </p:nvSpPr>
        <p:spPr>
          <a:xfrm>
            <a:off x="9746347" y="364685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a:t>
            </a:r>
            <a:endParaRPr b="0" i="0" sz="1400" u="none" cap="none" strike="noStrike">
              <a:solidFill>
                <a:srgbClr val="000000"/>
              </a:solidFill>
              <a:latin typeface="Candara"/>
              <a:ea typeface="Candara"/>
              <a:cs typeface="Candara"/>
              <a:sym typeface="Candara"/>
            </a:endParaRPr>
          </a:p>
        </p:txBody>
      </p:sp>
      <p:sp>
        <p:nvSpPr>
          <p:cNvPr id="2221" name="Google Shape;2221;g39630c0eecf_8_671"/>
          <p:cNvSpPr txBox="1"/>
          <p:nvPr/>
        </p:nvSpPr>
        <p:spPr>
          <a:xfrm>
            <a:off x="184500" y="3561259"/>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1.1 </a:t>
            </a:r>
            <a:r>
              <a:rPr lang="en-US" sz="1200">
                <a:solidFill>
                  <a:srgbClr val="3B4E1F"/>
                </a:solidFill>
                <a:latin typeface="Candara"/>
                <a:ea typeface="Candara"/>
                <a:cs typeface="Candara"/>
                <a:sym typeface="Candara"/>
              </a:rPr>
              <a:t>Número de actos administrativos para  declaración de nueva ZUMA</a:t>
            </a:r>
            <a:endParaRPr b="0" i="0" sz="1200" u="none" cap="none" strike="noStrike">
              <a:solidFill>
                <a:srgbClr val="3B4E1F"/>
              </a:solidFill>
              <a:latin typeface="Candara"/>
              <a:ea typeface="Candara"/>
              <a:cs typeface="Candara"/>
              <a:sym typeface="Candara"/>
            </a:endParaRPr>
          </a:p>
        </p:txBody>
      </p:sp>
      <p:sp>
        <p:nvSpPr>
          <p:cNvPr id="2222" name="Google Shape;2222;g39630c0eecf_8_671"/>
          <p:cNvSpPr txBox="1"/>
          <p:nvPr/>
        </p:nvSpPr>
        <p:spPr>
          <a:xfrm>
            <a:off x="4938882" y="2303646"/>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2223" name="Google Shape;2223;g39630c0eecf_8_671"/>
          <p:cNvSpPr txBox="1"/>
          <p:nvPr/>
        </p:nvSpPr>
        <p:spPr>
          <a:xfrm>
            <a:off x="4966122" y="3631259"/>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24" name="Google Shape;2224;g39630c0eecf_8_671"/>
          <p:cNvSpPr txBox="1"/>
          <p:nvPr/>
        </p:nvSpPr>
        <p:spPr>
          <a:xfrm>
            <a:off x="6883579" y="2303646"/>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2225" name="Google Shape;2225;g39630c0eecf_8_671"/>
          <p:cNvSpPr txBox="1"/>
          <p:nvPr/>
        </p:nvSpPr>
        <p:spPr>
          <a:xfrm>
            <a:off x="11148190" y="2303644"/>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2226" name="Google Shape;2226;g39630c0eecf_8_671"/>
          <p:cNvSpPr txBox="1"/>
          <p:nvPr/>
        </p:nvSpPr>
        <p:spPr>
          <a:xfrm>
            <a:off x="11148190" y="3644934"/>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27" name="Google Shape;2227;g39630c0eecf_8_671"/>
          <p:cNvSpPr txBox="1"/>
          <p:nvPr/>
        </p:nvSpPr>
        <p:spPr>
          <a:xfrm>
            <a:off x="5894228" y="3646851"/>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28" name="Google Shape;2228;g39630c0eecf_8_671"/>
          <p:cNvSpPr txBox="1"/>
          <p:nvPr/>
        </p:nvSpPr>
        <p:spPr>
          <a:xfrm>
            <a:off x="6883579" y="3646851"/>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29" name="Google Shape;2229;g39630c0eecf_8_671"/>
          <p:cNvSpPr txBox="1"/>
          <p:nvPr/>
        </p:nvSpPr>
        <p:spPr>
          <a:xfrm>
            <a:off x="7892838" y="364685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a:t>
            </a:r>
            <a:endParaRPr b="0" i="0" sz="1400" u="none" cap="none" strike="noStrike">
              <a:solidFill>
                <a:srgbClr val="000000"/>
              </a:solidFill>
              <a:latin typeface="Candara"/>
              <a:ea typeface="Candara"/>
              <a:cs typeface="Candara"/>
              <a:sym typeface="Candara"/>
            </a:endParaRPr>
          </a:p>
        </p:txBody>
      </p:sp>
      <p:sp>
        <p:nvSpPr>
          <p:cNvPr id="2230" name="Google Shape;2230;g39630c0eecf_8_671"/>
          <p:cNvSpPr txBox="1"/>
          <p:nvPr/>
        </p:nvSpPr>
        <p:spPr>
          <a:xfrm>
            <a:off x="3982760" y="294881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31" name="Google Shape;2231;g39630c0eecf_8_671"/>
          <p:cNvSpPr txBox="1"/>
          <p:nvPr/>
        </p:nvSpPr>
        <p:spPr>
          <a:xfrm>
            <a:off x="8819196" y="294688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100%</a:t>
            </a:r>
            <a:endParaRPr b="0" i="0" sz="1400" u="none" cap="none" strike="noStrike">
              <a:solidFill>
                <a:srgbClr val="000000"/>
              </a:solidFill>
              <a:latin typeface="Candara"/>
              <a:ea typeface="Candara"/>
              <a:cs typeface="Candara"/>
              <a:sym typeface="Candara"/>
            </a:endParaRPr>
          </a:p>
        </p:txBody>
      </p:sp>
      <p:sp>
        <p:nvSpPr>
          <p:cNvPr id="2232" name="Google Shape;2232;g39630c0eecf_8_671"/>
          <p:cNvSpPr txBox="1"/>
          <p:nvPr/>
        </p:nvSpPr>
        <p:spPr>
          <a:xfrm>
            <a:off x="9746347" y="2948813"/>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100%</a:t>
            </a:r>
            <a:endParaRPr b="0" i="0" sz="1400" u="none" cap="none" strike="noStrike">
              <a:solidFill>
                <a:srgbClr val="000000"/>
              </a:solidFill>
              <a:latin typeface="Candara"/>
              <a:ea typeface="Candara"/>
              <a:cs typeface="Candara"/>
              <a:sym typeface="Candara"/>
            </a:endParaRPr>
          </a:p>
        </p:txBody>
      </p:sp>
      <p:sp>
        <p:nvSpPr>
          <p:cNvPr id="2233" name="Google Shape;2233;g39630c0eecf_8_671"/>
          <p:cNvSpPr txBox="1"/>
          <p:nvPr/>
        </p:nvSpPr>
        <p:spPr>
          <a:xfrm>
            <a:off x="179602" y="2912966"/>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b="1" lang="en-US" sz="1200">
                <a:solidFill>
                  <a:srgbClr val="009200"/>
                </a:solidFill>
                <a:latin typeface="Candara"/>
                <a:ea typeface="Candara"/>
                <a:cs typeface="Candara"/>
                <a:sym typeface="Candara"/>
              </a:rPr>
              <a:t>1. </a:t>
            </a:r>
            <a:r>
              <a:rPr b="1" lang="en-US" sz="1200">
                <a:solidFill>
                  <a:srgbClr val="009200"/>
                </a:solidFill>
                <a:latin typeface="Candara"/>
                <a:ea typeface="Candara"/>
                <a:cs typeface="Candara"/>
                <a:sym typeface="Candara"/>
              </a:rPr>
              <a:t>Porcentaje de avance en implementación de las acciones de la  nueva ZUMA a 2027</a:t>
            </a:r>
            <a:endParaRPr b="1" i="0" sz="1200" u="none" cap="none" strike="noStrike">
              <a:solidFill>
                <a:srgbClr val="009200"/>
              </a:solidFill>
              <a:latin typeface="Candara"/>
              <a:ea typeface="Candara"/>
              <a:cs typeface="Candara"/>
              <a:sym typeface="Candara"/>
            </a:endParaRPr>
          </a:p>
        </p:txBody>
      </p:sp>
      <p:sp>
        <p:nvSpPr>
          <p:cNvPr id="2234" name="Google Shape;2234;g39630c0eecf_8_671"/>
          <p:cNvSpPr txBox="1"/>
          <p:nvPr/>
        </p:nvSpPr>
        <p:spPr>
          <a:xfrm>
            <a:off x="4966122" y="2933213"/>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35" name="Google Shape;2235;g39630c0eecf_8_671"/>
          <p:cNvSpPr txBox="1"/>
          <p:nvPr/>
        </p:nvSpPr>
        <p:spPr>
          <a:xfrm>
            <a:off x="11148190" y="2946888"/>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36" name="Google Shape;2236;g39630c0eecf_8_671"/>
          <p:cNvSpPr txBox="1"/>
          <p:nvPr/>
        </p:nvSpPr>
        <p:spPr>
          <a:xfrm>
            <a:off x="5894228" y="2948805"/>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37" name="Google Shape;2237;g39630c0eecf_8_671"/>
          <p:cNvSpPr txBox="1"/>
          <p:nvPr/>
        </p:nvSpPr>
        <p:spPr>
          <a:xfrm>
            <a:off x="6883579" y="2948805"/>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38" name="Google Shape;2238;g39630c0eecf_8_671"/>
          <p:cNvSpPr txBox="1"/>
          <p:nvPr/>
        </p:nvSpPr>
        <p:spPr>
          <a:xfrm>
            <a:off x="7892838" y="2948806"/>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74</a:t>
            </a: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39" name="Google Shape;2239;g39630c0eecf_8_671"/>
          <p:cNvSpPr txBox="1"/>
          <p:nvPr/>
        </p:nvSpPr>
        <p:spPr>
          <a:xfrm>
            <a:off x="184504" y="4311618"/>
            <a:ext cx="35712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1.2 </a:t>
            </a:r>
            <a:r>
              <a:rPr lang="en-US" sz="1200">
                <a:solidFill>
                  <a:srgbClr val="3B4E1F"/>
                </a:solidFill>
                <a:latin typeface="Candara"/>
                <a:ea typeface="Candara"/>
                <a:cs typeface="Candara"/>
                <a:sym typeface="Candara"/>
              </a:rPr>
              <a:t>Número de  diagnósticos elaborados</a:t>
            </a:r>
            <a:endParaRPr b="0" i="0" sz="1200" u="none" cap="none" strike="noStrike">
              <a:solidFill>
                <a:srgbClr val="3B4E1F"/>
              </a:solidFill>
              <a:latin typeface="Candara"/>
              <a:ea typeface="Candara"/>
              <a:cs typeface="Candara"/>
              <a:sym typeface="Candara"/>
            </a:endParaRPr>
          </a:p>
        </p:txBody>
      </p:sp>
      <p:sp>
        <p:nvSpPr>
          <p:cNvPr id="2240" name="Google Shape;2240;g39630c0eecf_8_671"/>
          <p:cNvSpPr txBox="1"/>
          <p:nvPr/>
        </p:nvSpPr>
        <p:spPr>
          <a:xfrm>
            <a:off x="184504" y="4913774"/>
            <a:ext cx="35712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1.3 </a:t>
            </a:r>
            <a:r>
              <a:rPr lang="en-US" sz="1200">
                <a:solidFill>
                  <a:srgbClr val="3B4E1F"/>
                </a:solidFill>
                <a:latin typeface="Candara"/>
                <a:ea typeface="Candara"/>
                <a:cs typeface="Candara"/>
                <a:sym typeface="Candara"/>
              </a:rPr>
              <a:t>Número de Plan acción formulado</a:t>
            </a:r>
            <a:endParaRPr b="0" i="0" sz="1200" u="none" cap="none" strike="noStrike">
              <a:solidFill>
                <a:srgbClr val="3B4E1F"/>
              </a:solidFill>
              <a:latin typeface="Candara"/>
              <a:ea typeface="Candara"/>
              <a:cs typeface="Candara"/>
              <a:sym typeface="Candara"/>
            </a:endParaRPr>
          </a:p>
        </p:txBody>
      </p:sp>
      <p:sp>
        <p:nvSpPr>
          <p:cNvPr id="2241" name="Google Shape;2241;g39630c0eecf_8_671"/>
          <p:cNvSpPr txBox="1"/>
          <p:nvPr/>
        </p:nvSpPr>
        <p:spPr>
          <a:xfrm>
            <a:off x="7892838" y="4240227"/>
            <a:ext cx="876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1</a:t>
            </a:r>
            <a:endParaRPr sz="1300">
              <a:latin typeface="Candara"/>
              <a:ea typeface="Candara"/>
              <a:cs typeface="Candara"/>
              <a:sym typeface="Candara"/>
            </a:endParaRPr>
          </a:p>
        </p:txBody>
      </p:sp>
      <p:sp>
        <p:nvSpPr>
          <p:cNvPr id="2242" name="Google Shape;2242;g39630c0eecf_8_671"/>
          <p:cNvSpPr txBox="1"/>
          <p:nvPr/>
        </p:nvSpPr>
        <p:spPr>
          <a:xfrm>
            <a:off x="8874846" y="4940399"/>
            <a:ext cx="7653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1</a:t>
            </a:r>
            <a:endParaRPr sz="1300">
              <a:latin typeface="Candara"/>
              <a:ea typeface="Candara"/>
              <a:cs typeface="Candara"/>
              <a:sym typeface="Candara"/>
            </a:endParaRPr>
          </a:p>
        </p:txBody>
      </p:sp>
      <p:sp>
        <p:nvSpPr>
          <p:cNvPr id="2243" name="Google Shape;2243;g39630c0eecf_8_671"/>
          <p:cNvSpPr txBox="1"/>
          <p:nvPr/>
        </p:nvSpPr>
        <p:spPr>
          <a:xfrm>
            <a:off x="3982760" y="422448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44" name="Google Shape;2244;g39630c0eecf_8_671"/>
          <p:cNvSpPr txBox="1"/>
          <p:nvPr/>
        </p:nvSpPr>
        <p:spPr>
          <a:xfrm>
            <a:off x="4966122" y="4208882"/>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45" name="Google Shape;2245;g39630c0eecf_8_671"/>
          <p:cNvSpPr txBox="1"/>
          <p:nvPr/>
        </p:nvSpPr>
        <p:spPr>
          <a:xfrm>
            <a:off x="5894228" y="422447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46" name="Google Shape;2246;g39630c0eecf_8_671"/>
          <p:cNvSpPr txBox="1"/>
          <p:nvPr/>
        </p:nvSpPr>
        <p:spPr>
          <a:xfrm>
            <a:off x="6883579" y="4224474"/>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47" name="Google Shape;2247;g39630c0eecf_8_671"/>
          <p:cNvSpPr txBox="1"/>
          <p:nvPr/>
        </p:nvSpPr>
        <p:spPr>
          <a:xfrm>
            <a:off x="3982760" y="5005282"/>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48" name="Google Shape;2248;g39630c0eecf_8_671"/>
          <p:cNvSpPr txBox="1"/>
          <p:nvPr/>
        </p:nvSpPr>
        <p:spPr>
          <a:xfrm>
            <a:off x="4966122" y="4989682"/>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49" name="Google Shape;2249;g39630c0eecf_8_671"/>
          <p:cNvSpPr txBox="1"/>
          <p:nvPr/>
        </p:nvSpPr>
        <p:spPr>
          <a:xfrm>
            <a:off x="5894228" y="5005274"/>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50" name="Google Shape;2250;g39630c0eecf_8_671"/>
          <p:cNvSpPr txBox="1"/>
          <p:nvPr/>
        </p:nvSpPr>
        <p:spPr>
          <a:xfrm>
            <a:off x="6883579" y="5005274"/>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51" name="Google Shape;2251;g39630c0eecf_8_671"/>
          <p:cNvSpPr txBox="1"/>
          <p:nvPr/>
        </p:nvSpPr>
        <p:spPr>
          <a:xfrm>
            <a:off x="9954547" y="4237177"/>
            <a:ext cx="876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1</a:t>
            </a:r>
            <a:endParaRPr sz="1300">
              <a:latin typeface="Candara"/>
              <a:ea typeface="Candara"/>
              <a:cs typeface="Candara"/>
              <a:sym typeface="Candara"/>
            </a:endParaRPr>
          </a:p>
        </p:txBody>
      </p:sp>
      <p:sp>
        <p:nvSpPr>
          <p:cNvPr id="2252" name="Google Shape;2252;g39630c0eecf_8_671"/>
          <p:cNvSpPr txBox="1"/>
          <p:nvPr/>
        </p:nvSpPr>
        <p:spPr>
          <a:xfrm>
            <a:off x="9954547" y="4952004"/>
            <a:ext cx="876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1</a:t>
            </a:r>
            <a:endParaRPr sz="1300">
              <a:latin typeface="Candara"/>
              <a:ea typeface="Candara"/>
              <a:cs typeface="Candara"/>
              <a:sym typeface="Candara"/>
            </a:endParaRPr>
          </a:p>
        </p:txBody>
      </p:sp>
      <p:sp>
        <p:nvSpPr>
          <p:cNvPr id="2253" name="Google Shape;2253;g39630c0eecf_8_671"/>
          <p:cNvSpPr txBox="1"/>
          <p:nvPr/>
        </p:nvSpPr>
        <p:spPr>
          <a:xfrm>
            <a:off x="8819196" y="429059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54" name="Google Shape;2254;g39630c0eecf_8_671"/>
          <p:cNvSpPr txBox="1"/>
          <p:nvPr/>
        </p:nvSpPr>
        <p:spPr>
          <a:xfrm>
            <a:off x="7892838" y="499004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255" name="Google Shape;2255;g39630c0eecf_8_671"/>
          <p:cNvSpPr txBox="1"/>
          <p:nvPr/>
        </p:nvSpPr>
        <p:spPr>
          <a:xfrm>
            <a:off x="11148190" y="4327035"/>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56" name="Google Shape;2256;g39630c0eecf_8_671"/>
          <p:cNvSpPr txBox="1"/>
          <p:nvPr/>
        </p:nvSpPr>
        <p:spPr>
          <a:xfrm>
            <a:off x="11148190" y="4977237"/>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257" name="Google Shape;2257;g39630c0eecf_8_671"/>
          <p:cNvSpPr/>
          <p:nvPr/>
        </p:nvSpPr>
        <p:spPr>
          <a:xfrm>
            <a:off x="10021950" y="286125"/>
            <a:ext cx="16923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SCAVV</a:t>
            </a:r>
            <a:endParaRPr b="1" sz="1100">
              <a:solidFill>
                <a:schemeClr val="dk1"/>
              </a:solidFill>
              <a:latin typeface="Raleway"/>
              <a:ea typeface="Raleway"/>
              <a:cs typeface="Raleway"/>
              <a:sym typeface="Raleway"/>
            </a:endParaRPr>
          </a:p>
        </p:txBody>
      </p:sp>
      <p:grpSp>
        <p:nvGrpSpPr>
          <p:cNvPr id="2258" name="Google Shape;2258;g39630c0eecf_8_671"/>
          <p:cNvGrpSpPr/>
          <p:nvPr/>
        </p:nvGrpSpPr>
        <p:grpSpPr>
          <a:xfrm>
            <a:off x="9553761" y="109529"/>
            <a:ext cx="613751" cy="632937"/>
            <a:chOff x="299572" y="5462223"/>
            <a:chExt cx="1081500" cy="1115700"/>
          </a:xfrm>
        </p:grpSpPr>
        <p:sp>
          <p:nvSpPr>
            <p:cNvPr id="2259" name="Google Shape;2259;g39630c0eecf_8_671"/>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2260" name="Google Shape;2260;g39630c0eecf_8_671"/>
            <p:cNvPicPr preferRelativeResize="0"/>
            <p:nvPr/>
          </p:nvPicPr>
          <p:blipFill rotWithShape="1">
            <a:blip r:embed="rId3">
              <a:alphaModFix/>
            </a:blip>
            <a:srcRect b="0" l="0" r="0" t="0"/>
            <a:stretch/>
          </p:blipFill>
          <p:spPr>
            <a:xfrm>
              <a:off x="424689" y="5604423"/>
              <a:ext cx="831284" cy="831300"/>
            </a:xfrm>
            <a:prstGeom prst="rect">
              <a:avLst/>
            </a:prstGeom>
            <a:noFill/>
            <a:ln>
              <a:noFill/>
            </a:ln>
          </p:spPr>
        </p:pic>
      </p:grpSp>
      <p:sp>
        <p:nvSpPr>
          <p:cNvPr id="2261" name="Google Shape;2261;g39630c0eecf_8_671"/>
          <p:cNvSpPr txBox="1"/>
          <p:nvPr/>
        </p:nvSpPr>
        <p:spPr>
          <a:xfrm>
            <a:off x="582644" y="1451525"/>
            <a:ext cx="11529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Declarar una nueva Zona Urbana por un Mejor Aire y formular su plan de acción</a:t>
            </a:r>
            <a:endParaRPr b="1" sz="1800">
              <a:solidFill>
                <a:srgbClr val="009200"/>
              </a:solidFill>
              <a:latin typeface="Raleway"/>
              <a:ea typeface="Raleway"/>
              <a:cs typeface="Raleway"/>
              <a:sym typeface="Raleway"/>
            </a:endParaRPr>
          </a:p>
        </p:txBody>
      </p:sp>
      <p:sp>
        <p:nvSpPr>
          <p:cNvPr id="2262" name="Google Shape;2262;g39630c0eecf_8_671"/>
          <p:cNvSpPr txBox="1"/>
          <p:nvPr/>
        </p:nvSpPr>
        <p:spPr>
          <a:xfrm>
            <a:off x="413369" y="7907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calidad ambiental del suroccidente</a:t>
            </a:r>
            <a:endParaRPr b="1" sz="2000">
              <a:solidFill>
                <a:schemeClr val="dk1"/>
              </a:solidFill>
              <a:latin typeface="Raleway"/>
              <a:ea typeface="Raleway"/>
              <a:cs typeface="Raleway"/>
              <a:sym typeface="Raleway"/>
            </a:endParaRPr>
          </a:p>
        </p:txBody>
      </p:sp>
      <p:sp>
        <p:nvSpPr>
          <p:cNvPr id="2263" name="Google Shape;2263;g39630c0eecf_8_671"/>
          <p:cNvSpPr/>
          <p:nvPr/>
        </p:nvSpPr>
        <p:spPr>
          <a:xfrm>
            <a:off x="337164" y="341826"/>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Aire</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7" name="Shape 2267"/>
        <p:cNvGrpSpPr/>
        <p:nvPr/>
      </p:nvGrpSpPr>
      <p:grpSpPr>
        <a:xfrm>
          <a:off x="0" y="0"/>
          <a:ext cx="0" cy="0"/>
          <a:chOff x="0" y="0"/>
          <a:chExt cx="0" cy="0"/>
        </a:xfrm>
      </p:grpSpPr>
      <p:sp>
        <p:nvSpPr>
          <p:cNvPr id="2268" name="Google Shape;2268;g39630c0eecf_8_816"/>
          <p:cNvSpPr/>
          <p:nvPr/>
        </p:nvSpPr>
        <p:spPr>
          <a:xfrm>
            <a:off x="185675" y="2831300"/>
            <a:ext cx="11901600" cy="492600"/>
          </a:xfrm>
          <a:prstGeom prst="round2DiagRect">
            <a:avLst>
              <a:gd fmla="val 35738" name="adj1"/>
              <a:gd fmla="val 0" name="adj2"/>
            </a:avLst>
          </a:prstGeom>
          <a:solidFill>
            <a:srgbClr val="D9D9D9"/>
          </a:solidFill>
          <a:ln>
            <a:noFill/>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69" name="Google Shape;2269;g39630c0eecf_8_816"/>
          <p:cNvSpPr txBox="1"/>
          <p:nvPr/>
        </p:nvSpPr>
        <p:spPr>
          <a:xfrm>
            <a:off x="184500" y="2287648"/>
            <a:ext cx="3706800" cy="461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US" sz="1600">
                <a:solidFill>
                  <a:srgbClr val="3B4E1F"/>
                </a:solidFill>
                <a:latin typeface="Candara"/>
                <a:ea typeface="Candara"/>
                <a:cs typeface="Candara"/>
                <a:sym typeface="Candara"/>
              </a:rPr>
              <a:t>Indicadores</a:t>
            </a:r>
            <a:endParaRPr b="1" sz="1600">
              <a:solidFill>
                <a:srgbClr val="3B4E1F"/>
              </a:solidFill>
              <a:latin typeface="Candara"/>
              <a:ea typeface="Candara"/>
              <a:cs typeface="Candara"/>
              <a:sym typeface="Candara"/>
            </a:endParaRPr>
          </a:p>
        </p:txBody>
      </p:sp>
      <p:sp>
        <p:nvSpPr>
          <p:cNvPr id="2270" name="Google Shape;2270;g39630c0eecf_8_816"/>
          <p:cNvSpPr txBox="1"/>
          <p:nvPr/>
        </p:nvSpPr>
        <p:spPr>
          <a:xfrm>
            <a:off x="3993622" y="2291938"/>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2024</a:t>
            </a:r>
            <a:endParaRPr b="1">
              <a:latin typeface="Candara"/>
              <a:ea typeface="Candara"/>
              <a:cs typeface="Candara"/>
              <a:sym typeface="Candara"/>
            </a:endParaRPr>
          </a:p>
        </p:txBody>
      </p:sp>
      <p:sp>
        <p:nvSpPr>
          <p:cNvPr id="2271" name="Google Shape;2271;g39630c0eecf_8_816"/>
          <p:cNvSpPr txBox="1"/>
          <p:nvPr/>
        </p:nvSpPr>
        <p:spPr>
          <a:xfrm>
            <a:off x="5874907" y="2291938"/>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2025</a:t>
            </a:r>
            <a:endParaRPr b="1">
              <a:latin typeface="Candara"/>
              <a:ea typeface="Candara"/>
              <a:cs typeface="Candara"/>
              <a:sym typeface="Candara"/>
            </a:endParaRPr>
          </a:p>
        </p:txBody>
      </p:sp>
      <p:sp>
        <p:nvSpPr>
          <p:cNvPr id="2272" name="Google Shape;2272;g39630c0eecf_8_816"/>
          <p:cNvSpPr txBox="1"/>
          <p:nvPr/>
        </p:nvSpPr>
        <p:spPr>
          <a:xfrm>
            <a:off x="7790839" y="2291938"/>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2026</a:t>
            </a:r>
            <a:endParaRPr b="1">
              <a:latin typeface="Candara"/>
              <a:ea typeface="Candara"/>
              <a:cs typeface="Candara"/>
              <a:sym typeface="Candara"/>
            </a:endParaRPr>
          </a:p>
        </p:txBody>
      </p:sp>
      <p:sp>
        <p:nvSpPr>
          <p:cNvPr id="2273" name="Google Shape;2273;g39630c0eecf_8_816"/>
          <p:cNvSpPr txBox="1"/>
          <p:nvPr/>
        </p:nvSpPr>
        <p:spPr>
          <a:xfrm>
            <a:off x="8768589" y="2291938"/>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2027</a:t>
            </a:r>
            <a:endParaRPr b="1">
              <a:latin typeface="Candara"/>
              <a:ea typeface="Candara"/>
              <a:cs typeface="Candara"/>
              <a:sym typeface="Candara"/>
            </a:endParaRPr>
          </a:p>
        </p:txBody>
      </p:sp>
      <p:sp>
        <p:nvSpPr>
          <p:cNvPr id="2274" name="Google Shape;2274;g39630c0eecf_8_816"/>
          <p:cNvSpPr txBox="1"/>
          <p:nvPr/>
        </p:nvSpPr>
        <p:spPr>
          <a:xfrm>
            <a:off x="9746339" y="2253838"/>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Total</a:t>
            </a:r>
            <a:endParaRPr b="1">
              <a:latin typeface="Candara"/>
              <a:ea typeface="Candara"/>
              <a:cs typeface="Candara"/>
              <a:sym typeface="Candara"/>
            </a:endParaRPr>
          </a:p>
        </p:txBody>
      </p:sp>
      <p:sp>
        <p:nvSpPr>
          <p:cNvPr id="2275" name="Google Shape;2275;g39630c0eecf_8_816"/>
          <p:cNvSpPr txBox="1"/>
          <p:nvPr/>
        </p:nvSpPr>
        <p:spPr>
          <a:xfrm>
            <a:off x="3987247" y="4378190"/>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276" name="Google Shape;2276;g39630c0eecf_8_816"/>
          <p:cNvSpPr txBox="1"/>
          <p:nvPr/>
        </p:nvSpPr>
        <p:spPr>
          <a:xfrm>
            <a:off x="7784464" y="4409090"/>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a:t>
            </a:r>
            <a:endParaRPr sz="1000">
              <a:latin typeface="Candara"/>
              <a:ea typeface="Candara"/>
              <a:cs typeface="Candara"/>
              <a:sym typeface="Candara"/>
            </a:endParaRPr>
          </a:p>
        </p:txBody>
      </p:sp>
      <p:sp>
        <p:nvSpPr>
          <p:cNvPr id="2277" name="Google Shape;2277;g39630c0eecf_8_816"/>
          <p:cNvSpPr txBox="1"/>
          <p:nvPr/>
        </p:nvSpPr>
        <p:spPr>
          <a:xfrm>
            <a:off x="4938882" y="2291938"/>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500">
                <a:solidFill>
                  <a:srgbClr val="3B4E1F"/>
                </a:solidFill>
                <a:latin typeface="Candara"/>
                <a:ea typeface="Candara"/>
                <a:cs typeface="Candara"/>
                <a:sym typeface="Candara"/>
              </a:rPr>
              <a:t>Avance</a:t>
            </a:r>
            <a:endParaRPr b="1" sz="1300">
              <a:latin typeface="Candara"/>
              <a:ea typeface="Candara"/>
              <a:cs typeface="Candara"/>
              <a:sym typeface="Candara"/>
            </a:endParaRPr>
          </a:p>
        </p:txBody>
      </p:sp>
      <p:sp>
        <p:nvSpPr>
          <p:cNvPr id="2278" name="Google Shape;2278;g39630c0eecf_8_816"/>
          <p:cNvSpPr txBox="1"/>
          <p:nvPr/>
        </p:nvSpPr>
        <p:spPr>
          <a:xfrm>
            <a:off x="4866807" y="4378190"/>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a:t>
            </a:r>
            <a:endParaRPr b="1">
              <a:latin typeface="Candara"/>
              <a:ea typeface="Candara"/>
              <a:cs typeface="Candara"/>
              <a:sym typeface="Candara"/>
            </a:endParaRPr>
          </a:p>
        </p:txBody>
      </p:sp>
      <p:sp>
        <p:nvSpPr>
          <p:cNvPr id="2279" name="Google Shape;2279;g39630c0eecf_8_816"/>
          <p:cNvSpPr txBox="1"/>
          <p:nvPr/>
        </p:nvSpPr>
        <p:spPr>
          <a:xfrm>
            <a:off x="6843882" y="2291938"/>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500">
                <a:solidFill>
                  <a:srgbClr val="3B4E1F"/>
                </a:solidFill>
                <a:latin typeface="Candara"/>
                <a:ea typeface="Candara"/>
                <a:cs typeface="Candara"/>
                <a:sym typeface="Candara"/>
              </a:rPr>
              <a:t>Avance</a:t>
            </a:r>
            <a:endParaRPr b="1" sz="1300">
              <a:latin typeface="Candara"/>
              <a:ea typeface="Candara"/>
              <a:cs typeface="Candara"/>
              <a:sym typeface="Candara"/>
            </a:endParaRPr>
          </a:p>
        </p:txBody>
      </p:sp>
      <p:sp>
        <p:nvSpPr>
          <p:cNvPr id="2280" name="Google Shape;2280;g39630c0eecf_8_816"/>
          <p:cNvSpPr txBox="1"/>
          <p:nvPr/>
        </p:nvSpPr>
        <p:spPr>
          <a:xfrm>
            <a:off x="6904907" y="437819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chemeClr val="dk1"/>
                </a:solidFill>
                <a:latin typeface="Candara"/>
                <a:ea typeface="Candara"/>
                <a:cs typeface="Candara"/>
                <a:sym typeface="Candara"/>
              </a:rPr>
              <a:t>105</a:t>
            </a:r>
            <a:endParaRPr b="1">
              <a:solidFill>
                <a:schemeClr val="dk1"/>
              </a:solidFill>
              <a:latin typeface="Candara"/>
              <a:ea typeface="Candara"/>
              <a:cs typeface="Candara"/>
              <a:sym typeface="Candara"/>
            </a:endParaRPr>
          </a:p>
        </p:txBody>
      </p:sp>
      <p:sp>
        <p:nvSpPr>
          <p:cNvPr id="2281" name="Google Shape;2281;g39630c0eecf_8_816"/>
          <p:cNvSpPr txBox="1"/>
          <p:nvPr/>
        </p:nvSpPr>
        <p:spPr>
          <a:xfrm>
            <a:off x="11162828" y="2253836"/>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900">
                <a:solidFill>
                  <a:srgbClr val="3B4E1F"/>
                </a:solidFill>
                <a:latin typeface="Candara"/>
                <a:ea typeface="Candara"/>
                <a:cs typeface="Candara"/>
                <a:sym typeface="Candara"/>
              </a:rPr>
              <a:t>Avance acumulado</a:t>
            </a:r>
            <a:endParaRPr b="1" sz="700">
              <a:latin typeface="Candara"/>
              <a:ea typeface="Candara"/>
              <a:cs typeface="Candara"/>
              <a:sym typeface="Candara"/>
            </a:endParaRPr>
          </a:p>
        </p:txBody>
      </p:sp>
      <p:sp>
        <p:nvSpPr>
          <p:cNvPr id="2282" name="Google Shape;2282;g39630c0eecf_8_816"/>
          <p:cNvSpPr txBox="1"/>
          <p:nvPr/>
        </p:nvSpPr>
        <p:spPr>
          <a:xfrm>
            <a:off x="11156453" y="4378190"/>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105</a:t>
            </a:r>
            <a:endParaRPr b="1">
              <a:latin typeface="Candara"/>
              <a:ea typeface="Candara"/>
              <a:cs typeface="Candara"/>
              <a:sym typeface="Candara"/>
            </a:endParaRPr>
          </a:p>
        </p:txBody>
      </p:sp>
      <p:sp>
        <p:nvSpPr>
          <p:cNvPr id="2283" name="Google Shape;2283;g39630c0eecf_8_816"/>
          <p:cNvSpPr txBox="1"/>
          <p:nvPr/>
        </p:nvSpPr>
        <p:spPr>
          <a:xfrm>
            <a:off x="3993622" y="5957158"/>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284" name="Google Shape;2284;g39630c0eecf_8_816"/>
          <p:cNvSpPr txBox="1"/>
          <p:nvPr/>
        </p:nvSpPr>
        <p:spPr>
          <a:xfrm>
            <a:off x="4873182" y="5957158"/>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a:t>
            </a:r>
            <a:endParaRPr b="1" sz="1600">
              <a:solidFill>
                <a:srgbClr val="3B4E1F"/>
              </a:solidFill>
              <a:latin typeface="Candara"/>
              <a:ea typeface="Candara"/>
              <a:cs typeface="Candara"/>
              <a:sym typeface="Candara"/>
            </a:endParaRPr>
          </a:p>
        </p:txBody>
      </p:sp>
      <p:sp>
        <p:nvSpPr>
          <p:cNvPr id="2285" name="Google Shape;2285;g39630c0eecf_8_816"/>
          <p:cNvSpPr txBox="1"/>
          <p:nvPr/>
        </p:nvSpPr>
        <p:spPr>
          <a:xfrm>
            <a:off x="6898257" y="595715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chemeClr val="dk1"/>
                </a:solidFill>
                <a:latin typeface="Candara"/>
                <a:ea typeface="Candara"/>
                <a:cs typeface="Candara"/>
                <a:sym typeface="Candara"/>
              </a:rPr>
              <a:t>2</a:t>
            </a:r>
            <a:endParaRPr b="1">
              <a:solidFill>
                <a:schemeClr val="dk1"/>
              </a:solidFill>
              <a:latin typeface="Candara"/>
              <a:ea typeface="Candara"/>
              <a:cs typeface="Candara"/>
              <a:sym typeface="Candara"/>
            </a:endParaRPr>
          </a:p>
        </p:txBody>
      </p:sp>
      <p:sp>
        <p:nvSpPr>
          <p:cNvPr id="2286" name="Google Shape;2286;g39630c0eecf_8_816"/>
          <p:cNvSpPr txBox="1"/>
          <p:nvPr/>
        </p:nvSpPr>
        <p:spPr>
          <a:xfrm>
            <a:off x="11162828" y="5957158"/>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2</a:t>
            </a:r>
            <a:endParaRPr b="1">
              <a:latin typeface="Candara"/>
              <a:ea typeface="Candara"/>
              <a:cs typeface="Candara"/>
              <a:sym typeface="Candara"/>
            </a:endParaRPr>
          </a:p>
        </p:txBody>
      </p:sp>
      <p:sp>
        <p:nvSpPr>
          <p:cNvPr id="2287" name="Google Shape;2287;g39630c0eecf_8_816"/>
          <p:cNvSpPr txBox="1"/>
          <p:nvPr/>
        </p:nvSpPr>
        <p:spPr>
          <a:xfrm>
            <a:off x="189106" y="4393640"/>
            <a:ext cx="3645900" cy="6156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a:solidFill>
                  <a:schemeClr val="dk1"/>
                </a:solidFill>
                <a:latin typeface="Candara"/>
                <a:ea typeface="Candara"/>
                <a:cs typeface="Candara"/>
                <a:sym typeface="Candara"/>
              </a:rPr>
              <a:t>1.2 </a:t>
            </a:r>
            <a:r>
              <a:rPr lang="en-US">
                <a:solidFill>
                  <a:schemeClr val="dk1"/>
                </a:solidFill>
                <a:latin typeface="Candara"/>
                <a:ea typeface="Candara"/>
                <a:cs typeface="Candara"/>
                <a:sym typeface="Candara"/>
              </a:rPr>
              <a:t>Número de vehículos de transporte de carga inscritos</a:t>
            </a:r>
            <a:endParaRPr>
              <a:solidFill>
                <a:schemeClr val="dk1"/>
              </a:solidFill>
              <a:latin typeface="Candara"/>
              <a:ea typeface="Candara"/>
              <a:cs typeface="Candara"/>
              <a:sym typeface="Candara"/>
            </a:endParaRPr>
          </a:p>
        </p:txBody>
      </p:sp>
      <p:sp>
        <p:nvSpPr>
          <p:cNvPr id="2288" name="Google Shape;2288;g39630c0eecf_8_816"/>
          <p:cNvSpPr txBox="1"/>
          <p:nvPr/>
        </p:nvSpPr>
        <p:spPr>
          <a:xfrm>
            <a:off x="189106" y="5004627"/>
            <a:ext cx="3645900" cy="6156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a:solidFill>
                  <a:schemeClr val="dk1"/>
                </a:solidFill>
                <a:latin typeface="Candara"/>
                <a:ea typeface="Candara"/>
                <a:cs typeface="Candara"/>
                <a:sym typeface="Candara"/>
              </a:rPr>
              <a:t>1.3 </a:t>
            </a:r>
            <a:r>
              <a:rPr lang="en-US">
                <a:solidFill>
                  <a:schemeClr val="dk1"/>
                </a:solidFill>
                <a:latin typeface="Candara"/>
                <a:ea typeface="Candara"/>
                <a:cs typeface="Candara"/>
                <a:sym typeface="Candara"/>
              </a:rPr>
              <a:t>Número de vehículos en proceso de evaluación</a:t>
            </a:r>
            <a:endParaRPr>
              <a:solidFill>
                <a:schemeClr val="dk1"/>
              </a:solidFill>
              <a:latin typeface="Candara"/>
              <a:ea typeface="Candara"/>
              <a:cs typeface="Candara"/>
              <a:sym typeface="Candara"/>
            </a:endParaRPr>
          </a:p>
        </p:txBody>
      </p:sp>
      <p:sp>
        <p:nvSpPr>
          <p:cNvPr id="2289" name="Google Shape;2289;g39630c0eecf_8_816"/>
          <p:cNvSpPr txBox="1"/>
          <p:nvPr/>
        </p:nvSpPr>
        <p:spPr>
          <a:xfrm>
            <a:off x="195481" y="5972608"/>
            <a:ext cx="3645900" cy="6156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a:solidFill>
                  <a:schemeClr val="dk1"/>
                </a:solidFill>
                <a:latin typeface="Candara"/>
                <a:ea typeface="Candara"/>
                <a:cs typeface="Candara"/>
                <a:sym typeface="Candara"/>
              </a:rPr>
              <a:t>1.4 </a:t>
            </a:r>
            <a:r>
              <a:rPr lang="en-US">
                <a:solidFill>
                  <a:schemeClr val="dk1"/>
                </a:solidFill>
                <a:latin typeface="Candara"/>
                <a:ea typeface="Candara"/>
                <a:cs typeface="Candara"/>
                <a:sym typeface="Candara"/>
              </a:rPr>
              <a:t>Número de vehículos con concepto favorable</a:t>
            </a:r>
            <a:endParaRPr>
              <a:solidFill>
                <a:schemeClr val="dk1"/>
              </a:solidFill>
              <a:latin typeface="Candara"/>
              <a:ea typeface="Candara"/>
              <a:cs typeface="Candara"/>
              <a:sym typeface="Candara"/>
            </a:endParaRPr>
          </a:p>
        </p:txBody>
      </p:sp>
      <p:sp>
        <p:nvSpPr>
          <p:cNvPr id="2290" name="Google Shape;2290;g39630c0eecf_8_816"/>
          <p:cNvSpPr txBox="1"/>
          <p:nvPr/>
        </p:nvSpPr>
        <p:spPr>
          <a:xfrm>
            <a:off x="3987247" y="5096877"/>
            <a:ext cx="8766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600">
                <a:solidFill>
                  <a:srgbClr val="3B4E1F"/>
                </a:solidFill>
                <a:latin typeface="Candara"/>
                <a:ea typeface="Candara"/>
                <a:cs typeface="Candara"/>
                <a:sym typeface="Candara"/>
              </a:rPr>
              <a:t>-</a:t>
            </a:r>
            <a:endParaRPr>
              <a:latin typeface="Candara"/>
              <a:ea typeface="Candara"/>
              <a:cs typeface="Candara"/>
              <a:sym typeface="Candara"/>
            </a:endParaRPr>
          </a:p>
        </p:txBody>
      </p:sp>
      <p:sp>
        <p:nvSpPr>
          <p:cNvPr id="2291" name="Google Shape;2291;g39630c0eecf_8_816"/>
          <p:cNvSpPr txBox="1"/>
          <p:nvPr/>
        </p:nvSpPr>
        <p:spPr>
          <a:xfrm>
            <a:off x="4866807" y="5096877"/>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a:t>
            </a:r>
            <a:endParaRPr b="1" sz="1600">
              <a:solidFill>
                <a:srgbClr val="3B4E1F"/>
              </a:solidFill>
              <a:latin typeface="Candara"/>
              <a:ea typeface="Candara"/>
              <a:cs typeface="Candara"/>
              <a:sym typeface="Candara"/>
            </a:endParaRPr>
          </a:p>
        </p:txBody>
      </p:sp>
      <p:sp>
        <p:nvSpPr>
          <p:cNvPr id="2292" name="Google Shape;2292;g39630c0eecf_8_816"/>
          <p:cNvSpPr txBox="1"/>
          <p:nvPr/>
        </p:nvSpPr>
        <p:spPr>
          <a:xfrm>
            <a:off x="6903957" y="5096877"/>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chemeClr val="dk1"/>
                </a:solidFill>
                <a:latin typeface="Candara"/>
                <a:ea typeface="Candara"/>
                <a:cs typeface="Candara"/>
                <a:sym typeface="Candara"/>
              </a:rPr>
              <a:t>7</a:t>
            </a:r>
            <a:endParaRPr b="1">
              <a:solidFill>
                <a:schemeClr val="dk1"/>
              </a:solidFill>
              <a:latin typeface="Candara"/>
              <a:ea typeface="Candara"/>
              <a:cs typeface="Candara"/>
              <a:sym typeface="Candara"/>
            </a:endParaRPr>
          </a:p>
        </p:txBody>
      </p:sp>
      <p:sp>
        <p:nvSpPr>
          <p:cNvPr id="2293" name="Google Shape;2293;g39630c0eecf_8_816"/>
          <p:cNvSpPr txBox="1"/>
          <p:nvPr/>
        </p:nvSpPr>
        <p:spPr>
          <a:xfrm>
            <a:off x="11156453" y="5096877"/>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600">
                <a:solidFill>
                  <a:srgbClr val="3B4E1F"/>
                </a:solidFill>
                <a:latin typeface="Candara"/>
                <a:ea typeface="Candara"/>
                <a:cs typeface="Candara"/>
                <a:sym typeface="Candara"/>
              </a:rPr>
              <a:t>7</a:t>
            </a:r>
            <a:endParaRPr b="1">
              <a:latin typeface="Candara"/>
              <a:ea typeface="Candara"/>
              <a:cs typeface="Candara"/>
              <a:sym typeface="Candara"/>
            </a:endParaRPr>
          </a:p>
        </p:txBody>
      </p:sp>
      <p:sp>
        <p:nvSpPr>
          <p:cNvPr id="2294" name="Google Shape;2294;g39630c0eecf_8_816"/>
          <p:cNvSpPr txBox="1"/>
          <p:nvPr/>
        </p:nvSpPr>
        <p:spPr>
          <a:xfrm>
            <a:off x="8775064" y="4409090"/>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a:t>
            </a:r>
            <a:endParaRPr sz="1000">
              <a:latin typeface="Candara"/>
              <a:ea typeface="Candara"/>
              <a:cs typeface="Candara"/>
              <a:sym typeface="Candara"/>
            </a:endParaRPr>
          </a:p>
        </p:txBody>
      </p:sp>
      <p:sp>
        <p:nvSpPr>
          <p:cNvPr id="2295" name="Google Shape;2295;g39630c0eecf_8_816"/>
          <p:cNvSpPr txBox="1"/>
          <p:nvPr/>
        </p:nvSpPr>
        <p:spPr>
          <a:xfrm>
            <a:off x="9994264" y="4409090"/>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a:t>
            </a:r>
            <a:endParaRPr sz="1000">
              <a:latin typeface="Candara"/>
              <a:ea typeface="Candara"/>
              <a:cs typeface="Candara"/>
              <a:sym typeface="Candara"/>
            </a:endParaRPr>
          </a:p>
        </p:txBody>
      </p:sp>
      <p:sp>
        <p:nvSpPr>
          <p:cNvPr id="2296" name="Google Shape;2296;g39630c0eecf_8_816"/>
          <p:cNvSpPr txBox="1"/>
          <p:nvPr/>
        </p:nvSpPr>
        <p:spPr>
          <a:xfrm>
            <a:off x="5852907" y="4426099"/>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a:t>
            </a:r>
            <a:endParaRPr sz="1000">
              <a:latin typeface="Candara"/>
              <a:ea typeface="Candara"/>
              <a:cs typeface="Candara"/>
              <a:sym typeface="Candara"/>
            </a:endParaRPr>
          </a:p>
        </p:txBody>
      </p:sp>
      <p:sp>
        <p:nvSpPr>
          <p:cNvPr id="2297" name="Google Shape;2297;g39630c0eecf_8_816"/>
          <p:cNvSpPr txBox="1"/>
          <p:nvPr/>
        </p:nvSpPr>
        <p:spPr>
          <a:xfrm>
            <a:off x="5885382" y="5127777"/>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a:t>
            </a:r>
            <a:endParaRPr sz="1000">
              <a:latin typeface="Candara"/>
              <a:ea typeface="Candara"/>
              <a:cs typeface="Candara"/>
              <a:sym typeface="Candara"/>
            </a:endParaRPr>
          </a:p>
        </p:txBody>
      </p:sp>
      <p:sp>
        <p:nvSpPr>
          <p:cNvPr id="2298" name="Google Shape;2298;g39630c0eecf_8_816"/>
          <p:cNvSpPr txBox="1"/>
          <p:nvPr/>
        </p:nvSpPr>
        <p:spPr>
          <a:xfrm>
            <a:off x="5891077" y="5987175"/>
            <a:ext cx="8766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200">
                <a:solidFill>
                  <a:srgbClr val="3B4E1F"/>
                </a:solidFill>
                <a:latin typeface="Candara"/>
                <a:ea typeface="Candara"/>
                <a:cs typeface="Candara"/>
                <a:sym typeface="Candara"/>
              </a:rPr>
              <a:t>-</a:t>
            </a:r>
            <a:endParaRPr sz="1000">
              <a:latin typeface="Candara"/>
              <a:ea typeface="Candara"/>
              <a:cs typeface="Candara"/>
              <a:sym typeface="Candara"/>
            </a:endParaRPr>
          </a:p>
        </p:txBody>
      </p:sp>
      <p:sp>
        <p:nvSpPr>
          <p:cNvPr id="2299" name="Google Shape;2299;g39630c0eecf_8_816"/>
          <p:cNvSpPr txBox="1"/>
          <p:nvPr/>
        </p:nvSpPr>
        <p:spPr>
          <a:xfrm>
            <a:off x="7835498" y="5119977"/>
            <a:ext cx="876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a:t>
            </a:r>
            <a:endParaRPr sz="1300">
              <a:latin typeface="Candara"/>
              <a:ea typeface="Candara"/>
              <a:cs typeface="Candara"/>
              <a:sym typeface="Candara"/>
            </a:endParaRPr>
          </a:p>
        </p:txBody>
      </p:sp>
      <p:sp>
        <p:nvSpPr>
          <p:cNvPr id="2300" name="Google Shape;2300;g39630c0eecf_8_816"/>
          <p:cNvSpPr txBox="1"/>
          <p:nvPr/>
        </p:nvSpPr>
        <p:spPr>
          <a:xfrm>
            <a:off x="8779111" y="5119977"/>
            <a:ext cx="876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a:t>
            </a:r>
            <a:endParaRPr sz="1300">
              <a:latin typeface="Candara"/>
              <a:ea typeface="Candara"/>
              <a:cs typeface="Candara"/>
              <a:sym typeface="Candara"/>
            </a:endParaRPr>
          </a:p>
        </p:txBody>
      </p:sp>
      <p:sp>
        <p:nvSpPr>
          <p:cNvPr id="2301" name="Google Shape;2301;g39630c0eecf_8_816"/>
          <p:cNvSpPr txBox="1"/>
          <p:nvPr/>
        </p:nvSpPr>
        <p:spPr>
          <a:xfrm>
            <a:off x="7890711" y="5929431"/>
            <a:ext cx="876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a:t>
            </a:r>
            <a:endParaRPr sz="1300">
              <a:latin typeface="Candara"/>
              <a:ea typeface="Candara"/>
              <a:cs typeface="Candara"/>
              <a:sym typeface="Candara"/>
            </a:endParaRPr>
          </a:p>
        </p:txBody>
      </p:sp>
      <p:sp>
        <p:nvSpPr>
          <p:cNvPr id="2302" name="Google Shape;2302;g39630c0eecf_8_816"/>
          <p:cNvSpPr txBox="1"/>
          <p:nvPr/>
        </p:nvSpPr>
        <p:spPr>
          <a:xfrm>
            <a:off x="8834323" y="5929431"/>
            <a:ext cx="876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a:t>
            </a:r>
            <a:endParaRPr sz="1300">
              <a:latin typeface="Candara"/>
              <a:ea typeface="Candara"/>
              <a:cs typeface="Candara"/>
              <a:sym typeface="Candara"/>
            </a:endParaRPr>
          </a:p>
        </p:txBody>
      </p:sp>
      <p:sp>
        <p:nvSpPr>
          <p:cNvPr id="2303" name="Google Shape;2303;g39630c0eecf_8_816"/>
          <p:cNvSpPr txBox="1"/>
          <p:nvPr/>
        </p:nvSpPr>
        <p:spPr>
          <a:xfrm>
            <a:off x="9918028" y="5119977"/>
            <a:ext cx="876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a:t>
            </a:r>
            <a:endParaRPr sz="1300">
              <a:latin typeface="Candara"/>
              <a:ea typeface="Candara"/>
              <a:cs typeface="Candara"/>
              <a:sym typeface="Candara"/>
            </a:endParaRPr>
          </a:p>
        </p:txBody>
      </p:sp>
      <p:sp>
        <p:nvSpPr>
          <p:cNvPr id="2304" name="Google Shape;2304;g39630c0eecf_8_816"/>
          <p:cNvSpPr txBox="1"/>
          <p:nvPr/>
        </p:nvSpPr>
        <p:spPr>
          <a:xfrm>
            <a:off x="9973241" y="5962769"/>
            <a:ext cx="876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300">
                <a:solidFill>
                  <a:srgbClr val="3B4E1F"/>
                </a:solidFill>
                <a:latin typeface="Candara"/>
                <a:ea typeface="Candara"/>
                <a:cs typeface="Candara"/>
                <a:sym typeface="Candara"/>
              </a:rPr>
              <a:t>-</a:t>
            </a:r>
            <a:endParaRPr sz="1300">
              <a:latin typeface="Candara"/>
              <a:ea typeface="Candara"/>
              <a:cs typeface="Candara"/>
              <a:sym typeface="Candara"/>
            </a:endParaRPr>
          </a:p>
        </p:txBody>
      </p:sp>
      <p:sp>
        <p:nvSpPr>
          <p:cNvPr id="2305" name="Google Shape;2305;g39630c0eecf_8_816"/>
          <p:cNvSpPr/>
          <p:nvPr/>
        </p:nvSpPr>
        <p:spPr>
          <a:xfrm>
            <a:off x="10000650" y="249900"/>
            <a:ext cx="16923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SCAVV</a:t>
            </a:r>
            <a:endParaRPr b="1" sz="1100">
              <a:solidFill>
                <a:schemeClr val="dk1"/>
              </a:solidFill>
              <a:latin typeface="Raleway"/>
              <a:ea typeface="Raleway"/>
              <a:cs typeface="Raleway"/>
              <a:sym typeface="Raleway"/>
            </a:endParaRPr>
          </a:p>
        </p:txBody>
      </p:sp>
      <p:grpSp>
        <p:nvGrpSpPr>
          <p:cNvPr id="2306" name="Google Shape;2306;g39630c0eecf_8_816"/>
          <p:cNvGrpSpPr/>
          <p:nvPr/>
        </p:nvGrpSpPr>
        <p:grpSpPr>
          <a:xfrm>
            <a:off x="9553761" y="109529"/>
            <a:ext cx="613751" cy="632937"/>
            <a:chOff x="299572" y="5462223"/>
            <a:chExt cx="1081500" cy="1115700"/>
          </a:xfrm>
        </p:grpSpPr>
        <p:sp>
          <p:nvSpPr>
            <p:cNvPr id="2307" name="Google Shape;2307;g39630c0eecf_8_816"/>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2308" name="Google Shape;2308;g39630c0eecf_8_816"/>
            <p:cNvPicPr preferRelativeResize="0"/>
            <p:nvPr/>
          </p:nvPicPr>
          <p:blipFill rotWithShape="1">
            <a:blip r:embed="rId3">
              <a:alphaModFix/>
            </a:blip>
            <a:srcRect b="0" l="0" r="0" t="0"/>
            <a:stretch/>
          </p:blipFill>
          <p:spPr>
            <a:xfrm>
              <a:off x="424689" y="5604423"/>
              <a:ext cx="831284" cy="831300"/>
            </a:xfrm>
            <a:prstGeom prst="rect">
              <a:avLst/>
            </a:prstGeom>
            <a:noFill/>
            <a:ln>
              <a:noFill/>
            </a:ln>
          </p:spPr>
        </p:pic>
      </p:grpSp>
      <p:sp>
        <p:nvSpPr>
          <p:cNvPr id="2309" name="Google Shape;2309;g39630c0eecf_8_816"/>
          <p:cNvSpPr txBox="1"/>
          <p:nvPr/>
        </p:nvSpPr>
        <p:spPr>
          <a:xfrm>
            <a:off x="157375" y="2775147"/>
            <a:ext cx="3645900" cy="738900"/>
          </a:xfrm>
          <a:prstGeom prst="rect">
            <a:avLst/>
          </a:prstGeom>
          <a:noFill/>
          <a:ln>
            <a:noFill/>
          </a:ln>
        </p:spPr>
        <p:txBody>
          <a:bodyPr anchorCtr="0" anchor="t" bIns="91425" lIns="91425" spcFirstLastPara="1" rIns="91425" wrap="square" tIns="91425">
            <a:spAutoFit/>
          </a:bodyPr>
          <a:lstStyle/>
          <a:p>
            <a:pPr indent="-304800" lvl="0" marL="457200" marR="0" rtl="0" algn="r">
              <a:lnSpc>
                <a:spcPct val="100000"/>
              </a:lnSpc>
              <a:spcBef>
                <a:spcPts val="0"/>
              </a:spcBef>
              <a:spcAft>
                <a:spcPts val="0"/>
              </a:spcAft>
              <a:buClr>
                <a:schemeClr val="dk1"/>
              </a:buClr>
              <a:buSzPts val="1200"/>
              <a:buFont typeface="Candara"/>
              <a:buAutoNum type="arabicPeriod"/>
            </a:pPr>
            <a:r>
              <a:rPr b="1" lang="en-US" sz="1200">
                <a:solidFill>
                  <a:schemeClr val="dk1"/>
                </a:solidFill>
                <a:latin typeface="Candara"/>
                <a:ea typeface="Candara"/>
                <a:cs typeface="Candara"/>
                <a:sym typeface="Candara"/>
              </a:rPr>
              <a:t>Número de toneladas </a:t>
            </a:r>
            <a:r>
              <a:rPr b="1" lang="en-US" sz="1200">
                <a:solidFill>
                  <a:schemeClr val="dk1"/>
                </a:solidFill>
                <a:latin typeface="Candara"/>
                <a:ea typeface="Candara"/>
                <a:cs typeface="Candara"/>
                <a:sym typeface="Candara"/>
                <a:extLst>
                  <a:ext uri="http://customooxmlschemas.google.com/">
                    <go:slidesCustomData xmlns:go="http://customooxmlschemas.google.com/" textRoundtripDataId="14"/>
                  </a:ext>
                </a:extLst>
              </a:rPr>
              <a:t> de emisiones evitadas por año de PM2.5  a través del FONCARGA </a:t>
            </a:r>
            <a:endParaRPr b="1" sz="1200">
              <a:solidFill>
                <a:schemeClr val="dk1"/>
              </a:solidFill>
              <a:latin typeface="Candara"/>
              <a:ea typeface="Candara"/>
              <a:cs typeface="Candara"/>
              <a:sym typeface="Candara"/>
            </a:endParaRPr>
          </a:p>
          <a:p>
            <a:pPr indent="0" lvl="0" marL="0" marR="0" rtl="0" algn="r">
              <a:lnSpc>
                <a:spcPct val="100000"/>
              </a:lnSpc>
              <a:spcBef>
                <a:spcPts val="0"/>
              </a:spcBef>
              <a:spcAft>
                <a:spcPts val="0"/>
              </a:spcAft>
              <a:buClr>
                <a:srgbClr val="000000"/>
              </a:buClr>
              <a:buSzPts val="1400"/>
              <a:buFont typeface="Arial"/>
              <a:buNone/>
            </a:pPr>
            <a:r>
              <a:t/>
            </a:r>
            <a:endParaRPr b="1" sz="1200">
              <a:solidFill>
                <a:schemeClr val="dk1"/>
              </a:solidFill>
              <a:latin typeface="Candara"/>
              <a:ea typeface="Candara"/>
              <a:cs typeface="Candara"/>
              <a:sym typeface="Candara"/>
            </a:endParaRPr>
          </a:p>
        </p:txBody>
      </p:sp>
      <p:sp>
        <p:nvSpPr>
          <p:cNvPr id="2310" name="Google Shape;2310;g39630c0eecf_8_816"/>
          <p:cNvSpPr txBox="1"/>
          <p:nvPr/>
        </p:nvSpPr>
        <p:spPr>
          <a:xfrm>
            <a:off x="3993622" y="286698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11" name="Google Shape;2311;g39630c0eecf_8_816"/>
          <p:cNvSpPr txBox="1"/>
          <p:nvPr/>
        </p:nvSpPr>
        <p:spPr>
          <a:xfrm>
            <a:off x="5893564" y="281618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12" name="Google Shape;2312;g39630c0eecf_8_816"/>
          <p:cNvSpPr txBox="1"/>
          <p:nvPr/>
        </p:nvSpPr>
        <p:spPr>
          <a:xfrm>
            <a:off x="7908715" y="284158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1,3</a:t>
            </a:r>
            <a:endParaRPr b="0" i="0" sz="1400" u="none" cap="none" strike="noStrike">
              <a:solidFill>
                <a:srgbClr val="000000"/>
              </a:solidFill>
              <a:latin typeface="Candara"/>
              <a:ea typeface="Candara"/>
              <a:cs typeface="Candara"/>
              <a:sym typeface="Candara"/>
            </a:endParaRPr>
          </a:p>
        </p:txBody>
      </p:sp>
      <p:sp>
        <p:nvSpPr>
          <p:cNvPr id="2313" name="Google Shape;2313;g39630c0eecf_8_816"/>
          <p:cNvSpPr txBox="1"/>
          <p:nvPr/>
        </p:nvSpPr>
        <p:spPr>
          <a:xfrm>
            <a:off x="8872938" y="284158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2,9</a:t>
            </a:r>
            <a:endParaRPr b="0" i="0" sz="1400" u="none" cap="none" strike="noStrike">
              <a:solidFill>
                <a:srgbClr val="000000"/>
              </a:solidFill>
              <a:latin typeface="Candara"/>
              <a:ea typeface="Candara"/>
              <a:cs typeface="Candara"/>
              <a:sym typeface="Candara"/>
            </a:endParaRPr>
          </a:p>
        </p:txBody>
      </p:sp>
      <p:sp>
        <p:nvSpPr>
          <p:cNvPr id="2314" name="Google Shape;2314;g39630c0eecf_8_816"/>
          <p:cNvSpPr txBox="1"/>
          <p:nvPr/>
        </p:nvSpPr>
        <p:spPr>
          <a:xfrm>
            <a:off x="9837161" y="2841583"/>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4,2</a:t>
            </a:r>
            <a:endParaRPr b="0" i="0" sz="1400" u="none" cap="none" strike="noStrike">
              <a:solidFill>
                <a:srgbClr val="000000"/>
              </a:solidFill>
              <a:latin typeface="Candara"/>
              <a:ea typeface="Candara"/>
              <a:cs typeface="Candara"/>
              <a:sym typeface="Candara"/>
            </a:endParaRPr>
          </a:p>
        </p:txBody>
      </p:sp>
      <p:sp>
        <p:nvSpPr>
          <p:cNvPr id="2315" name="Google Shape;2315;g39630c0eecf_8_816"/>
          <p:cNvSpPr txBox="1"/>
          <p:nvPr/>
        </p:nvSpPr>
        <p:spPr>
          <a:xfrm>
            <a:off x="4916959" y="2841583"/>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600" u="none" cap="none" strike="noStrike">
              <a:solidFill>
                <a:srgbClr val="3B4E1F"/>
              </a:solidFill>
              <a:latin typeface="Candara"/>
              <a:ea typeface="Candara"/>
              <a:cs typeface="Candara"/>
              <a:sym typeface="Candara"/>
            </a:endParaRPr>
          </a:p>
        </p:txBody>
      </p:sp>
      <p:sp>
        <p:nvSpPr>
          <p:cNvPr id="2316" name="Google Shape;2316;g39630c0eecf_8_816"/>
          <p:cNvSpPr txBox="1"/>
          <p:nvPr/>
        </p:nvSpPr>
        <p:spPr>
          <a:xfrm>
            <a:off x="6962447" y="2855799"/>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a:t>
            </a:r>
            <a:endParaRPr b="1" sz="1600">
              <a:solidFill>
                <a:srgbClr val="3B4E1F"/>
              </a:solidFill>
              <a:latin typeface="Candara"/>
              <a:ea typeface="Candara"/>
              <a:cs typeface="Candara"/>
              <a:sym typeface="Candara"/>
            </a:endParaRPr>
          </a:p>
        </p:txBody>
      </p:sp>
      <p:sp>
        <p:nvSpPr>
          <p:cNvPr id="2317" name="Google Shape;2317;g39630c0eecf_8_816"/>
          <p:cNvSpPr txBox="1"/>
          <p:nvPr/>
        </p:nvSpPr>
        <p:spPr>
          <a:xfrm>
            <a:off x="11213628" y="2841583"/>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0</a:t>
            </a:r>
            <a:endParaRPr b="1" i="0" sz="1400" u="none" cap="none" strike="noStrike">
              <a:solidFill>
                <a:srgbClr val="000000"/>
              </a:solidFill>
              <a:latin typeface="Candara"/>
              <a:ea typeface="Candara"/>
              <a:cs typeface="Candara"/>
              <a:sym typeface="Candara"/>
            </a:endParaRPr>
          </a:p>
        </p:txBody>
      </p:sp>
      <p:sp>
        <p:nvSpPr>
          <p:cNvPr id="2318" name="Google Shape;2318;g39630c0eecf_8_816"/>
          <p:cNvSpPr txBox="1"/>
          <p:nvPr/>
        </p:nvSpPr>
        <p:spPr>
          <a:xfrm>
            <a:off x="548244" y="1537725"/>
            <a:ext cx="11529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t>
            </a:r>
            <a:r>
              <a:rPr b="1" lang="en-US" sz="1800">
                <a:solidFill>
                  <a:srgbClr val="009200"/>
                </a:solidFill>
                <a:latin typeface="Raleway"/>
                <a:ea typeface="Raleway"/>
                <a:cs typeface="Raleway"/>
                <a:sym typeface="Raleway"/>
              </a:rPr>
              <a:t>Evitar la emisión de 4,2 Ton de PM2.5 a través del FONCARGA para 2027.</a:t>
            </a:r>
            <a:endParaRPr b="1" sz="1800">
              <a:solidFill>
                <a:srgbClr val="009200"/>
              </a:solidFill>
              <a:latin typeface="Raleway"/>
              <a:ea typeface="Raleway"/>
              <a:cs typeface="Raleway"/>
              <a:sym typeface="Raleway"/>
            </a:endParaRPr>
          </a:p>
        </p:txBody>
      </p:sp>
      <p:sp>
        <p:nvSpPr>
          <p:cNvPr id="2319" name="Google Shape;2319;g39630c0eecf_8_816"/>
          <p:cNvSpPr txBox="1"/>
          <p:nvPr/>
        </p:nvSpPr>
        <p:spPr>
          <a:xfrm>
            <a:off x="413369" y="7907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calidad ambiental del suroccidente</a:t>
            </a:r>
            <a:endParaRPr b="1" sz="2000">
              <a:solidFill>
                <a:schemeClr val="dk1"/>
              </a:solidFill>
              <a:latin typeface="Raleway"/>
              <a:ea typeface="Raleway"/>
              <a:cs typeface="Raleway"/>
              <a:sym typeface="Raleway"/>
            </a:endParaRPr>
          </a:p>
        </p:txBody>
      </p:sp>
      <p:sp>
        <p:nvSpPr>
          <p:cNvPr id="2320" name="Google Shape;2320;g39630c0eecf_8_816"/>
          <p:cNvSpPr/>
          <p:nvPr/>
        </p:nvSpPr>
        <p:spPr>
          <a:xfrm>
            <a:off x="337164" y="341826"/>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Aire</a:t>
            </a:r>
            <a:endParaRPr b="0" i="0" sz="1200" u="none" cap="none" strike="noStrike">
              <a:solidFill>
                <a:srgbClr val="FFFFFF"/>
              </a:solidFill>
              <a:latin typeface="Arial"/>
              <a:ea typeface="Arial"/>
              <a:cs typeface="Arial"/>
              <a:sym typeface="Arial"/>
            </a:endParaRPr>
          </a:p>
        </p:txBody>
      </p:sp>
      <p:sp>
        <p:nvSpPr>
          <p:cNvPr id="2321" name="Google Shape;2321;g39630c0eecf_8_816"/>
          <p:cNvSpPr txBox="1"/>
          <p:nvPr/>
        </p:nvSpPr>
        <p:spPr>
          <a:xfrm>
            <a:off x="195481" y="3542042"/>
            <a:ext cx="36459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a:solidFill>
                  <a:schemeClr val="dk1"/>
                </a:solidFill>
                <a:latin typeface="Candara"/>
                <a:ea typeface="Candara"/>
                <a:cs typeface="Candara"/>
                <a:sym typeface="Candara"/>
              </a:rPr>
              <a:t>1.1 Número de vehículos de transporte de carga renovados</a:t>
            </a:r>
            <a:endParaRPr i="0" sz="1200" u="none" cap="none" strike="noStrike">
              <a:solidFill>
                <a:schemeClr val="dk1"/>
              </a:solidFill>
              <a:latin typeface="Candara"/>
              <a:ea typeface="Candara"/>
              <a:cs typeface="Candara"/>
              <a:sym typeface="Candara"/>
            </a:endParaRPr>
          </a:p>
        </p:txBody>
      </p:sp>
      <p:sp>
        <p:nvSpPr>
          <p:cNvPr id="2322" name="Google Shape;2322;g39630c0eecf_8_816"/>
          <p:cNvSpPr txBox="1"/>
          <p:nvPr/>
        </p:nvSpPr>
        <p:spPr>
          <a:xfrm>
            <a:off x="3993622" y="361069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23" name="Google Shape;2323;g39630c0eecf_8_816"/>
          <p:cNvSpPr txBox="1"/>
          <p:nvPr/>
        </p:nvSpPr>
        <p:spPr>
          <a:xfrm>
            <a:off x="5860961" y="361069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60</a:t>
            </a:r>
            <a:endParaRPr b="0" i="0" sz="1400" u="none" cap="none" strike="noStrike">
              <a:solidFill>
                <a:srgbClr val="000000"/>
              </a:solidFill>
              <a:latin typeface="Candara"/>
              <a:ea typeface="Candara"/>
              <a:cs typeface="Candara"/>
              <a:sym typeface="Candara"/>
            </a:endParaRPr>
          </a:p>
        </p:txBody>
      </p:sp>
      <p:sp>
        <p:nvSpPr>
          <p:cNvPr id="2324" name="Google Shape;2324;g39630c0eecf_8_816"/>
          <p:cNvSpPr txBox="1"/>
          <p:nvPr/>
        </p:nvSpPr>
        <p:spPr>
          <a:xfrm>
            <a:off x="7876112" y="361069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60</a:t>
            </a:r>
            <a:endParaRPr b="0" i="0" sz="1400" u="none" cap="none" strike="noStrike">
              <a:solidFill>
                <a:srgbClr val="000000"/>
              </a:solidFill>
              <a:latin typeface="Candara"/>
              <a:ea typeface="Candara"/>
              <a:cs typeface="Candara"/>
              <a:sym typeface="Candara"/>
            </a:endParaRPr>
          </a:p>
        </p:txBody>
      </p:sp>
      <p:sp>
        <p:nvSpPr>
          <p:cNvPr id="2325" name="Google Shape;2325;g39630c0eecf_8_816"/>
          <p:cNvSpPr txBox="1"/>
          <p:nvPr/>
        </p:nvSpPr>
        <p:spPr>
          <a:xfrm>
            <a:off x="8840335" y="3610697"/>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75</a:t>
            </a:r>
            <a:endParaRPr b="0" i="0" sz="1400" u="none" cap="none" strike="noStrike">
              <a:solidFill>
                <a:srgbClr val="000000"/>
              </a:solidFill>
              <a:latin typeface="Candara"/>
              <a:ea typeface="Candara"/>
              <a:cs typeface="Candara"/>
              <a:sym typeface="Candara"/>
            </a:endParaRPr>
          </a:p>
        </p:txBody>
      </p:sp>
      <p:sp>
        <p:nvSpPr>
          <p:cNvPr id="2326" name="Google Shape;2326;g39630c0eecf_8_816"/>
          <p:cNvSpPr txBox="1"/>
          <p:nvPr/>
        </p:nvSpPr>
        <p:spPr>
          <a:xfrm>
            <a:off x="9804558" y="3610697"/>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195</a:t>
            </a:r>
            <a:endParaRPr b="0" i="0" sz="1400" u="none" cap="none" strike="noStrike">
              <a:solidFill>
                <a:srgbClr val="000000"/>
              </a:solidFill>
              <a:latin typeface="Candara"/>
              <a:ea typeface="Candara"/>
              <a:cs typeface="Candara"/>
              <a:sym typeface="Candara"/>
            </a:endParaRPr>
          </a:p>
        </p:txBody>
      </p:sp>
      <p:sp>
        <p:nvSpPr>
          <p:cNvPr id="2327" name="Google Shape;2327;g39630c0eecf_8_816"/>
          <p:cNvSpPr txBox="1"/>
          <p:nvPr/>
        </p:nvSpPr>
        <p:spPr>
          <a:xfrm>
            <a:off x="4884356" y="3610697"/>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600" u="none" cap="none" strike="noStrike">
              <a:solidFill>
                <a:srgbClr val="3B4E1F"/>
              </a:solidFill>
              <a:latin typeface="Candara"/>
              <a:ea typeface="Candara"/>
              <a:cs typeface="Candara"/>
              <a:sym typeface="Candara"/>
            </a:endParaRPr>
          </a:p>
        </p:txBody>
      </p:sp>
      <p:sp>
        <p:nvSpPr>
          <p:cNvPr id="2328" name="Google Shape;2328;g39630c0eecf_8_816"/>
          <p:cNvSpPr txBox="1"/>
          <p:nvPr/>
        </p:nvSpPr>
        <p:spPr>
          <a:xfrm>
            <a:off x="6915628" y="3610697"/>
            <a:ext cx="876600" cy="4311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0</a:t>
            </a:r>
            <a:endParaRPr b="1" i="0" sz="1400" u="none" cap="none" strike="noStrike">
              <a:solidFill>
                <a:srgbClr val="000000"/>
              </a:solidFill>
              <a:latin typeface="Candara"/>
              <a:ea typeface="Candara"/>
              <a:cs typeface="Candara"/>
              <a:sym typeface="Candara"/>
            </a:endParaRPr>
          </a:p>
        </p:txBody>
      </p:sp>
      <p:sp>
        <p:nvSpPr>
          <p:cNvPr id="2329" name="Google Shape;2329;g39630c0eecf_8_816"/>
          <p:cNvSpPr txBox="1"/>
          <p:nvPr/>
        </p:nvSpPr>
        <p:spPr>
          <a:xfrm>
            <a:off x="11162828" y="3610697"/>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0</a:t>
            </a:r>
            <a:endParaRPr b="1" i="0" sz="1400" u="none" cap="none" strike="noStrike">
              <a:solidFill>
                <a:srgbClr val="000000"/>
              </a:solidFill>
              <a:latin typeface="Candara"/>
              <a:ea typeface="Candara"/>
              <a:cs typeface="Candara"/>
              <a:sym typeface="Candara"/>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333" name="Shape 2333"/>
        <p:cNvGrpSpPr/>
        <p:nvPr/>
      </p:nvGrpSpPr>
      <p:grpSpPr>
        <a:xfrm>
          <a:off x="0" y="0"/>
          <a:ext cx="0" cy="0"/>
          <a:chOff x="0" y="0"/>
          <a:chExt cx="0" cy="0"/>
        </a:xfrm>
      </p:grpSpPr>
      <p:sp>
        <p:nvSpPr>
          <p:cNvPr id="2334" name="Google Shape;2334;g39630c0eecf_8_963"/>
          <p:cNvSpPr txBox="1"/>
          <p:nvPr/>
        </p:nvSpPr>
        <p:spPr>
          <a:xfrm>
            <a:off x="199950" y="2804727"/>
            <a:ext cx="3706800" cy="4926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Indicadores</a:t>
            </a:r>
            <a:endParaRPr b="1" i="0" sz="1600" u="none" cap="none" strike="noStrike">
              <a:solidFill>
                <a:srgbClr val="3B4E1F"/>
              </a:solidFill>
              <a:latin typeface="Candara"/>
              <a:ea typeface="Candara"/>
              <a:cs typeface="Candara"/>
              <a:sym typeface="Candara"/>
            </a:endParaRPr>
          </a:p>
        </p:txBody>
      </p:sp>
      <p:sp>
        <p:nvSpPr>
          <p:cNvPr id="2335" name="Google Shape;2335;g39630c0eecf_8_963"/>
          <p:cNvSpPr txBox="1"/>
          <p:nvPr/>
        </p:nvSpPr>
        <p:spPr>
          <a:xfrm>
            <a:off x="3971710" y="2831234"/>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2024</a:t>
            </a:r>
            <a:endParaRPr b="1" i="0" sz="1400" u="none" cap="none" strike="noStrike">
              <a:solidFill>
                <a:srgbClr val="000000"/>
              </a:solidFill>
              <a:latin typeface="Candara"/>
              <a:ea typeface="Candara"/>
              <a:cs typeface="Candara"/>
              <a:sym typeface="Candara"/>
            </a:endParaRPr>
          </a:p>
        </p:txBody>
      </p:sp>
      <p:sp>
        <p:nvSpPr>
          <p:cNvPr id="2336" name="Google Shape;2336;g39630c0eecf_8_963"/>
          <p:cNvSpPr txBox="1"/>
          <p:nvPr/>
        </p:nvSpPr>
        <p:spPr>
          <a:xfrm>
            <a:off x="5877387" y="2831234"/>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2025</a:t>
            </a:r>
            <a:endParaRPr b="1" i="0" sz="1400" u="none" cap="none" strike="noStrike">
              <a:solidFill>
                <a:srgbClr val="000000"/>
              </a:solidFill>
              <a:latin typeface="Candara"/>
              <a:ea typeface="Candara"/>
              <a:cs typeface="Candara"/>
              <a:sym typeface="Candara"/>
            </a:endParaRPr>
          </a:p>
        </p:txBody>
      </p:sp>
      <p:sp>
        <p:nvSpPr>
          <p:cNvPr id="2337" name="Google Shape;2337;g39630c0eecf_8_963"/>
          <p:cNvSpPr txBox="1"/>
          <p:nvPr/>
        </p:nvSpPr>
        <p:spPr>
          <a:xfrm>
            <a:off x="7793319" y="2831234"/>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2026</a:t>
            </a:r>
            <a:endParaRPr b="1" i="0" sz="1400" u="none" cap="none" strike="noStrike">
              <a:solidFill>
                <a:srgbClr val="000000"/>
              </a:solidFill>
              <a:latin typeface="Candara"/>
              <a:ea typeface="Candara"/>
              <a:cs typeface="Candara"/>
              <a:sym typeface="Candara"/>
            </a:endParaRPr>
          </a:p>
        </p:txBody>
      </p:sp>
      <p:sp>
        <p:nvSpPr>
          <p:cNvPr id="2338" name="Google Shape;2338;g39630c0eecf_8_963"/>
          <p:cNvSpPr txBox="1"/>
          <p:nvPr/>
        </p:nvSpPr>
        <p:spPr>
          <a:xfrm>
            <a:off x="8757542" y="2831234"/>
            <a:ext cx="8766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2027</a:t>
            </a:r>
            <a:endParaRPr b="1" i="0" sz="1400" u="none" cap="none" strike="noStrike">
              <a:solidFill>
                <a:srgbClr val="000000"/>
              </a:solidFill>
              <a:latin typeface="Candara"/>
              <a:ea typeface="Candara"/>
              <a:cs typeface="Candara"/>
              <a:sym typeface="Candara"/>
            </a:endParaRPr>
          </a:p>
        </p:txBody>
      </p:sp>
      <p:sp>
        <p:nvSpPr>
          <p:cNvPr id="2339" name="Google Shape;2339;g39630c0eecf_8_963"/>
          <p:cNvSpPr txBox="1"/>
          <p:nvPr/>
        </p:nvSpPr>
        <p:spPr>
          <a:xfrm>
            <a:off x="9721766" y="2831234"/>
            <a:ext cx="1293000" cy="4311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Total</a:t>
            </a:r>
            <a:endParaRPr b="1" i="0" sz="1400" u="none" cap="none" strike="noStrike">
              <a:solidFill>
                <a:srgbClr val="000000"/>
              </a:solidFill>
              <a:latin typeface="Candara"/>
              <a:ea typeface="Candara"/>
              <a:cs typeface="Candara"/>
              <a:sym typeface="Candara"/>
            </a:endParaRPr>
          </a:p>
        </p:txBody>
      </p:sp>
      <p:sp>
        <p:nvSpPr>
          <p:cNvPr id="2340" name="Google Shape;2340;g39630c0eecf_8_963"/>
          <p:cNvSpPr txBox="1"/>
          <p:nvPr/>
        </p:nvSpPr>
        <p:spPr>
          <a:xfrm>
            <a:off x="3971710" y="359932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41" name="Google Shape;2341;g39630c0eecf_8_963"/>
          <p:cNvSpPr txBox="1"/>
          <p:nvPr/>
        </p:nvSpPr>
        <p:spPr>
          <a:xfrm>
            <a:off x="5877387" y="359932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100%</a:t>
            </a:r>
            <a:endParaRPr b="0" i="0" sz="1400" u="none" cap="none" strike="noStrike">
              <a:solidFill>
                <a:srgbClr val="000000"/>
              </a:solidFill>
              <a:latin typeface="Candara"/>
              <a:ea typeface="Candara"/>
              <a:cs typeface="Candara"/>
              <a:sym typeface="Candara"/>
            </a:endParaRPr>
          </a:p>
        </p:txBody>
      </p:sp>
      <p:sp>
        <p:nvSpPr>
          <p:cNvPr id="2342" name="Google Shape;2342;g39630c0eecf_8_963"/>
          <p:cNvSpPr txBox="1"/>
          <p:nvPr/>
        </p:nvSpPr>
        <p:spPr>
          <a:xfrm>
            <a:off x="7793319" y="359932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43" name="Google Shape;2343;g39630c0eecf_8_963"/>
          <p:cNvSpPr txBox="1"/>
          <p:nvPr/>
        </p:nvSpPr>
        <p:spPr>
          <a:xfrm>
            <a:off x="8757542" y="359932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44" name="Google Shape;2344;g39630c0eecf_8_963"/>
          <p:cNvSpPr txBox="1"/>
          <p:nvPr/>
        </p:nvSpPr>
        <p:spPr>
          <a:xfrm>
            <a:off x="9721766" y="3599329"/>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100%</a:t>
            </a:r>
            <a:endParaRPr b="0" i="0" sz="1400" u="none" cap="none" strike="noStrike">
              <a:solidFill>
                <a:srgbClr val="000000"/>
              </a:solidFill>
              <a:latin typeface="Candara"/>
              <a:ea typeface="Candara"/>
              <a:cs typeface="Candara"/>
              <a:sym typeface="Candara"/>
            </a:endParaRPr>
          </a:p>
        </p:txBody>
      </p:sp>
      <p:sp>
        <p:nvSpPr>
          <p:cNvPr id="2345" name="Google Shape;2345;g39630c0eecf_8_963"/>
          <p:cNvSpPr txBox="1"/>
          <p:nvPr/>
        </p:nvSpPr>
        <p:spPr>
          <a:xfrm>
            <a:off x="335550" y="3445429"/>
            <a:ext cx="3571200" cy="738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1.6 </a:t>
            </a:r>
            <a:r>
              <a:rPr b="0" i="0" lang="en-US" sz="1200" u="none" cap="none" strike="noStrike">
                <a:solidFill>
                  <a:srgbClr val="3B4E1F"/>
                </a:solidFill>
                <a:latin typeface="Candara"/>
                <a:ea typeface="Candara"/>
                <a:cs typeface="Candara"/>
                <a:sym typeface="Candara"/>
              </a:rPr>
              <a:t>Porcentaje de avance en la estructuración del manual operativo de la Fiduciaria y lineamientos operativos</a:t>
            </a:r>
            <a:endParaRPr b="0" i="0" sz="1200" u="none" cap="none" strike="noStrike">
              <a:solidFill>
                <a:srgbClr val="000000"/>
              </a:solidFill>
              <a:latin typeface="Candara"/>
              <a:ea typeface="Candara"/>
              <a:cs typeface="Candara"/>
              <a:sym typeface="Candara"/>
            </a:endParaRPr>
          </a:p>
        </p:txBody>
      </p:sp>
      <p:sp>
        <p:nvSpPr>
          <p:cNvPr id="2346" name="Google Shape;2346;g39630c0eecf_8_963"/>
          <p:cNvSpPr txBox="1"/>
          <p:nvPr/>
        </p:nvSpPr>
        <p:spPr>
          <a:xfrm>
            <a:off x="4900782" y="2831234"/>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2347" name="Google Shape;2347;g39630c0eecf_8_963"/>
          <p:cNvSpPr txBox="1"/>
          <p:nvPr/>
        </p:nvSpPr>
        <p:spPr>
          <a:xfrm>
            <a:off x="4900782" y="3599329"/>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400" u="none" cap="none" strike="noStrike">
              <a:solidFill>
                <a:srgbClr val="000000"/>
              </a:solidFill>
              <a:latin typeface="Candara"/>
              <a:ea typeface="Candara"/>
              <a:cs typeface="Candara"/>
              <a:sym typeface="Candara"/>
            </a:endParaRPr>
          </a:p>
        </p:txBody>
      </p:sp>
      <p:sp>
        <p:nvSpPr>
          <p:cNvPr id="2348" name="Google Shape;2348;g39630c0eecf_8_963"/>
          <p:cNvSpPr txBox="1"/>
          <p:nvPr/>
        </p:nvSpPr>
        <p:spPr>
          <a:xfrm>
            <a:off x="6832835" y="2831234"/>
            <a:ext cx="876600" cy="415500"/>
          </a:xfrm>
          <a:prstGeom prst="rect">
            <a:avLst/>
          </a:prstGeom>
          <a:solidFill>
            <a:srgbClr val="B6D7A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3B4E1F"/>
                </a:solidFill>
                <a:latin typeface="Candara"/>
                <a:ea typeface="Candara"/>
                <a:cs typeface="Candara"/>
                <a:sym typeface="Candara"/>
              </a:rPr>
              <a:t>Avance</a:t>
            </a:r>
            <a:endParaRPr b="1" i="0" sz="1300" u="none" cap="none" strike="noStrike">
              <a:solidFill>
                <a:srgbClr val="000000"/>
              </a:solidFill>
              <a:latin typeface="Candara"/>
              <a:ea typeface="Candara"/>
              <a:cs typeface="Candara"/>
              <a:sym typeface="Candara"/>
            </a:endParaRPr>
          </a:p>
        </p:txBody>
      </p:sp>
      <p:sp>
        <p:nvSpPr>
          <p:cNvPr id="2349" name="Google Shape;2349;g39630c0eecf_8_963"/>
          <p:cNvSpPr txBox="1"/>
          <p:nvPr/>
        </p:nvSpPr>
        <p:spPr>
          <a:xfrm>
            <a:off x="6832835" y="3599329"/>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100%</a:t>
            </a:r>
            <a:endParaRPr b="1" i="0" sz="1400" u="none" cap="none" strike="noStrike">
              <a:solidFill>
                <a:srgbClr val="000000"/>
              </a:solidFill>
              <a:latin typeface="Candara"/>
              <a:ea typeface="Candara"/>
              <a:cs typeface="Candara"/>
              <a:sym typeface="Candara"/>
            </a:endParaRPr>
          </a:p>
        </p:txBody>
      </p:sp>
      <p:sp>
        <p:nvSpPr>
          <p:cNvPr id="2350" name="Google Shape;2350;g39630c0eecf_8_963"/>
          <p:cNvSpPr txBox="1"/>
          <p:nvPr/>
        </p:nvSpPr>
        <p:spPr>
          <a:xfrm>
            <a:off x="11102382" y="2831232"/>
            <a:ext cx="876600" cy="4311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3B4E1F"/>
                </a:solidFill>
                <a:latin typeface="Candara"/>
                <a:ea typeface="Candara"/>
                <a:cs typeface="Candara"/>
                <a:sym typeface="Candara"/>
              </a:rPr>
              <a:t>Avance acumulado</a:t>
            </a:r>
            <a:endParaRPr b="1" i="0" sz="700" u="none" cap="none" strike="noStrike">
              <a:solidFill>
                <a:srgbClr val="000000"/>
              </a:solidFill>
              <a:latin typeface="Candara"/>
              <a:ea typeface="Candara"/>
              <a:cs typeface="Candara"/>
              <a:sym typeface="Candara"/>
            </a:endParaRPr>
          </a:p>
        </p:txBody>
      </p:sp>
      <p:sp>
        <p:nvSpPr>
          <p:cNvPr id="2351" name="Google Shape;2351;g39630c0eecf_8_963"/>
          <p:cNvSpPr txBox="1"/>
          <p:nvPr/>
        </p:nvSpPr>
        <p:spPr>
          <a:xfrm>
            <a:off x="11102382" y="3599329"/>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100%</a:t>
            </a:r>
            <a:endParaRPr b="1" i="0" sz="1400" u="none" cap="none" strike="noStrike">
              <a:solidFill>
                <a:srgbClr val="000000"/>
              </a:solidFill>
              <a:latin typeface="Candara"/>
              <a:ea typeface="Candara"/>
              <a:cs typeface="Candara"/>
              <a:sym typeface="Candara"/>
            </a:endParaRPr>
          </a:p>
        </p:txBody>
      </p:sp>
      <p:sp>
        <p:nvSpPr>
          <p:cNvPr id="2352" name="Google Shape;2352;g39630c0eecf_8_963"/>
          <p:cNvSpPr txBox="1"/>
          <p:nvPr/>
        </p:nvSpPr>
        <p:spPr>
          <a:xfrm>
            <a:off x="335550" y="4139478"/>
            <a:ext cx="3571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1.7 </a:t>
            </a:r>
            <a:r>
              <a:rPr b="0" i="0" lang="en-US" sz="1200" u="none" cap="none" strike="noStrike">
                <a:solidFill>
                  <a:srgbClr val="3B4E1F"/>
                </a:solidFill>
                <a:latin typeface="Candara"/>
                <a:ea typeface="Candara"/>
                <a:cs typeface="Candara"/>
                <a:sym typeface="Candara"/>
              </a:rPr>
              <a:t>Porcentaje de </a:t>
            </a:r>
            <a:r>
              <a:rPr lang="en-US" sz="1200">
                <a:solidFill>
                  <a:srgbClr val="3B4E1F"/>
                </a:solidFill>
                <a:latin typeface="Candara"/>
                <a:ea typeface="Candara"/>
                <a:cs typeface="Candara"/>
                <a:sym typeface="Candara"/>
              </a:rPr>
              <a:t>vehículos apadrinados</a:t>
            </a:r>
            <a:r>
              <a:rPr b="0" i="0" lang="en-US" sz="1200" u="none" cap="none" strike="noStrike">
                <a:solidFill>
                  <a:srgbClr val="3B4E1F"/>
                </a:solidFill>
                <a:latin typeface="Candara"/>
                <a:ea typeface="Candara"/>
                <a:cs typeface="Candara"/>
                <a:sym typeface="Candara"/>
              </a:rPr>
              <a:t> </a:t>
            </a:r>
            <a:r>
              <a:rPr lang="en-US" sz="1200">
                <a:solidFill>
                  <a:srgbClr val="3B4E1F"/>
                </a:solidFill>
                <a:latin typeface="Candara"/>
                <a:ea typeface="Candara"/>
                <a:cs typeface="Candara"/>
                <a:sym typeface="Candara"/>
              </a:rPr>
              <a:t>a través de</a:t>
            </a:r>
            <a:r>
              <a:rPr b="0" i="0" lang="en-US" sz="1200" u="none" cap="none" strike="noStrike">
                <a:solidFill>
                  <a:srgbClr val="3B4E1F"/>
                </a:solidFill>
                <a:latin typeface="Candara"/>
                <a:ea typeface="Candara"/>
                <a:cs typeface="Candara"/>
                <a:sym typeface="Candara"/>
              </a:rPr>
              <a:t> FONCARGA.</a:t>
            </a:r>
            <a:endParaRPr b="0" i="0" sz="1200" u="none" cap="none" strike="noStrike">
              <a:solidFill>
                <a:srgbClr val="000000"/>
              </a:solidFill>
              <a:latin typeface="Candara"/>
              <a:ea typeface="Candara"/>
              <a:cs typeface="Candara"/>
              <a:sym typeface="Candara"/>
            </a:endParaRPr>
          </a:p>
        </p:txBody>
      </p:sp>
      <p:sp>
        <p:nvSpPr>
          <p:cNvPr id="2353" name="Google Shape;2353;g39630c0eecf_8_963"/>
          <p:cNvSpPr txBox="1"/>
          <p:nvPr/>
        </p:nvSpPr>
        <p:spPr>
          <a:xfrm>
            <a:off x="3971710" y="420097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54" name="Google Shape;2354;g39630c0eecf_8_963"/>
          <p:cNvSpPr txBox="1"/>
          <p:nvPr/>
        </p:nvSpPr>
        <p:spPr>
          <a:xfrm>
            <a:off x="5877387" y="420097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a:t>
            </a:r>
            <a:endParaRPr b="0" i="0" sz="1400" u="none" cap="none" strike="noStrike">
              <a:solidFill>
                <a:srgbClr val="000000"/>
              </a:solidFill>
              <a:latin typeface="Candara"/>
              <a:ea typeface="Candara"/>
              <a:cs typeface="Candara"/>
              <a:sym typeface="Candara"/>
            </a:endParaRPr>
          </a:p>
        </p:txBody>
      </p:sp>
      <p:sp>
        <p:nvSpPr>
          <p:cNvPr id="2355" name="Google Shape;2355;g39630c0eecf_8_963"/>
          <p:cNvSpPr txBox="1"/>
          <p:nvPr/>
        </p:nvSpPr>
        <p:spPr>
          <a:xfrm>
            <a:off x="7793319" y="420097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a:t>
            </a: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56" name="Google Shape;2356;g39630c0eecf_8_963"/>
          <p:cNvSpPr txBox="1"/>
          <p:nvPr/>
        </p:nvSpPr>
        <p:spPr>
          <a:xfrm>
            <a:off x="8757542" y="4200978"/>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10</a:t>
            </a: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57" name="Google Shape;2357;g39630c0eecf_8_963"/>
          <p:cNvSpPr txBox="1"/>
          <p:nvPr/>
        </p:nvSpPr>
        <p:spPr>
          <a:xfrm>
            <a:off x="9721766" y="4200978"/>
            <a:ext cx="12930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10%</a:t>
            </a:r>
            <a:endParaRPr b="0" i="0" sz="1400" u="none" cap="none" strike="noStrike">
              <a:solidFill>
                <a:srgbClr val="000000"/>
              </a:solidFill>
              <a:latin typeface="Candara"/>
              <a:ea typeface="Candara"/>
              <a:cs typeface="Candara"/>
              <a:sym typeface="Candara"/>
            </a:endParaRPr>
          </a:p>
        </p:txBody>
      </p:sp>
      <p:sp>
        <p:nvSpPr>
          <p:cNvPr id="2358" name="Google Shape;2358;g39630c0eecf_8_963"/>
          <p:cNvSpPr txBox="1"/>
          <p:nvPr/>
        </p:nvSpPr>
        <p:spPr>
          <a:xfrm>
            <a:off x="4900782" y="4200978"/>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600" u="none" cap="none" strike="noStrike">
              <a:solidFill>
                <a:srgbClr val="3B4E1F"/>
              </a:solidFill>
              <a:latin typeface="Candara"/>
              <a:ea typeface="Candara"/>
              <a:cs typeface="Candara"/>
              <a:sym typeface="Candara"/>
            </a:endParaRPr>
          </a:p>
        </p:txBody>
      </p:sp>
      <p:sp>
        <p:nvSpPr>
          <p:cNvPr id="2359" name="Google Shape;2359;g39630c0eecf_8_963"/>
          <p:cNvSpPr txBox="1"/>
          <p:nvPr/>
        </p:nvSpPr>
        <p:spPr>
          <a:xfrm>
            <a:off x="6832835" y="4200978"/>
            <a:ext cx="876600" cy="431100"/>
          </a:xfrm>
          <a:prstGeom prst="rect">
            <a:avLst/>
          </a:prstGeom>
          <a:solidFill>
            <a:srgbClr val="F4CCCC"/>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0%</a:t>
            </a:r>
            <a:endParaRPr b="1" i="0" sz="1400" u="none" cap="none" strike="noStrike">
              <a:solidFill>
                <a:srgbClr val="000000"/>
              </a:solidFill>
              <a:latin typeface="Candara"/>
              <a:ea typeface="Candara"/>
              <a:cs typeface="Candara"/>
              <a:sym typeface="Candara"/>
            </a:endParaRPr>
          </a:p>
        </p:txBody>
      </p:sp>
      <p:sp>
        <p:nvSpPr>
          <p:cNvPr id="2360" name="Google Shape;2360;g39630c0eecf_8_963"/>
          <p:cNvSpPr txBox="1"/>
          <p:nvPr/>
        </p:nvSpPr>
        <p:spPr>
          <a:xfrm>
            <a:off x="11102382" y="4200978"/>
            <a:ext cx="876600" cy="431100"/>
          </a:xfrm>
          <a:prstGeom prst="rect">
            <a:avLst/>
          </a:prstGeom>
          <a:solidFill>
            <a:srgbClr val="EFEFEF"/>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0%</a:t>
            </a:r>
            <a:endParaRPr b="1" i="0" sz="1400" u="none" cap="none" strike="noStrike">
              <a:solidFill>
                <a:srgbClr val="000000"/>
              </a:solidFill>
              <a:latin typeface="Candara"/>
              <a:ea typeface="Candara"/>
              <a:cs typeface="Candara"/>
              <a:sym typeface="Candara"/>
            </a:endParaRPr>
          </a:p>
        </p:txBody>
      </p:sp>
      <p:sp>
        <p:nvSpPr>
          <p:cNvPr id="2361" name="Google Shape;2361;g39630c0eecf_8_963"/>
          <p:cNvSpPr txBox="1"/>
          <p:nvPr/>
        </p:nvSpPr>
        <p:spPr>
          <a:xfrm>
            <a:off x="906750" y="4832038"/>
            <a:ext cx="30000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lang="en-US" sz="1200">
                <a:solidFill>
                  <a:srgbClr val="3B4E1F"/>
                </a:solidFill>
                <a:latin typeface="Candara"/>
                <a:ea typeface="Candara"/>
                <a:cs typeface="Candara"/>
                <a:sym typeface="Candara"/>
              </a:rPr>
              <a:t>1.8 </a:t>
            </a:r>
            <a:r>
              <a:rPr lang="en-US" sz="1200">
                <a:solidFill>
                  <a:srgbClr val="3B4E1F"/>
                </a:solidFill>
                <a:latin typeface="Candara"/>
                <a:ea typeface="Candara"/>
                <a:cs typeface="Candara"/>
                <a:sym typeface="Candara"/>
              </a:rPr>
              <a:t>Número de campañas informativas FONCARGA</a:t>
            </a:r>
            <a:endParaRPr sz="1200">
              <a:solidFill>
                <a:srgbClr val="3B4E1F"/>
              </a:solidFill>
              <a:latin typeface="Candara"/>
              <a:ea typeface="Candara"/>
              <a:cs typeface="Candara"/>
              <a:sym typeface="Candara"/>
            </a:endParaRPr>
          </a:p>
        </p:txBody>
      </p:sp>
      <p:sp>
        <p:nvSpPr>
          <p:cNvPr id="2362" name="Google Shape;2362;g39630c0eecf_8_963"/>
          <p:cNvSpPr txBox="1"/>
          <p:nvPr/>
        </p:nvSpPr>
        <p:spPr>
          <a:xfrm>
            <a:off x="3965360" y="4889159"/>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63" name="Google Shape;2363;g39630c0eecf_8_963"/>
          <p:cNvSpPr txBox="1"/>
          <p:nvPr/>
        </p:nvSpPr>
        <p:spPr>
          <a:xfrm>
            <a:off x="4894432" y="4889159"/>
            <a:ext cx="876600" cy="431100"/>
          </a:xfrm>
          <a:prstGeom prst="rect">
            <a:avLst/>
          </a:prstGeom>
          <a:solidFill>
            <a:srgbClr val="D9D9D9"/>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rgbClr val="3B4E1F"/>
                </a:solidFill>
                <a:latin typeface="Candara"/>
                <a:ea typeface="Candara"/>
                <a:cs typeface="Candara"/>
                <a:sym typeface="Candara"/>
              </a:rPr>
              <a:t>-</a:t>
            </a:r>
            <a:endParaRPr b="1" i="0" sz="1600" u="none" cap="none" strike="noStrike">
              <a:solidFill>
                <a:srgbClr val="3B4E1F"/>
              </a:solidFill>
              <a:latin typeface="Candara"/>
              <a:ea typeface="Candara"/>
              <a:cs typeface="Candara"/>
              <a:sym typeface="Candara"/>
            </a:endParaRPr>
          </a:p>
        </p:txBody>
      </p:sp>
      <p:sp>
        <p:nvSpPr>
          <p:cNvPr id="2364" name="Google Shape;2364;g39630c0eecf_8_963"/>
          <p:cNvSpPr txBox="1"/>
          <p:nvPr/>
        </p:nvSpPr>
        <p:spPr>
          <a:xfrm>
            <a:off x="5877387" y="488915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endParaRPr b="0" i="0" sz="1400" u="none" cap="none" strike="noStrike">
              <a:solidFill>
                <a:srgbClr val="000000"/>
              </a:solidFill>
              <a:latin typeface="Candara"/>
              <a:ea typeface="Candara"/>
              <a:cs typeface="Candara"/>
              <a:sym typeface="Candara"/>
            </a:endParaRPr>
          </a:p>
        </p:txBody>
      </p:sp>
      <p:sp>
        <p:nvSpPr>
          <p:cNvPr id="2365" name="Google Shape;2365;g39630c0eecf_8_963"/>
          <p:cNvSpPr txBox="1"/>
          <p:nvPr/>
        </p:nvSpPr>
        <p:spPr>
          <a:xfrm>
            <a:off x="6846329" y="488282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a:t>
            </a:r>
            <a:endParaRPr b="1" i="0" sz="1400" u="none" cap="none" strike="noStrike">
              <a:solidFill>
                <a:srgbClr val="000000"/>
              </a:solidFill>
              <a:latin typeface="Candara"/>
              <a:ea typeface="Candara"/>
              <a:cs typeface="Candara"/>
              <a:sym typeface="Candara"/>
            </a:endParaRPr>
          </a:p>
        </p:txBody>
      </p:sp>
      <p:sp>
        <p:nvSpPr>
          <p:cNvPr id="2366" name="Google Shape;2366;g39630c0eecf_8_963"/>
          <p:cNvSpPr txBox="1"/>
          <p:nvPr/>
        </p:nvSpPr>
        <p:spPr>
          <a:xfrm>
            <a:off x="11102379" y="4889172"/>
            <a:ext cx="876600" cy="431100"/>
          </a:xfrm>
          <a:prstGeom prst="rect">
            <a:avLst/>
          </a:prstGeom>
          <a:solidFill>
            <a:srgbClr val="D9EAD3"/>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4</a:t>
            </a:r>
            <a:endParaRPr b="1" i="0" sz="1400" u="none" cap="none" strike="noStrike">
              <a:solidFill>
                <a:srgbClr val="000000"/>
              </a:solidFill>
              <a:latin typeface="Candara"/>
              <a:ea typeface="Candara"/>
              <a:cs typeface="Candara"/>
              <a:sym typeface="Candara"/>
            </a:endParaRPr>
          </a:p>
        </p:txBody>
      </p:sp>
      <p:sp>
        <p:nvSpPr>
          <p:cNvPr id="2367" name="Google Shape;2367;g39630c0eecf_8_963"/>
          <p:cNvSpPr txBox="1"/>
          <p:nvPr/>
        </p:nvSpPr>
        <p:spPr>
          <a:xfrm>
            <a:off x="7812924" y="4889153"/>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endParaRPr b="0" i="0" sz="1400" u="none" cap="none" strike="noStrike">
              <a:solidFill>
                <a:srgbClr val="000000"/>
              </a:solidFill>
              <a:latin typeface="Candara"/>
              <a:ea typeface="Candara"/>
              <a:cs typeface="Candara"/>
              <a:sym typeface="Candara"/>
            </a:endParaRPr>
          </a:p>
        </p:txBody>
      </p:sp>
      <p:sp>
        <p:nvSpPr>
          <p:cNvPr id="2368" name="Google Shape;2368;g39630c0eecf_8_963"/>
          <p:cNvSpPr txBox="1"/>
          <p:nvPr/>
        </p:nvSpPr>
        <p:spPr>
          <a:xfrm>
            <a:off x="8737706" y="490264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a:t>
            </a:r>
            <a:endParaRPr b="0" i="0" sz="1400" u="none" cap="none" strike="noStrike">
              <a:solidFill>
                <a:srgbClr val="000000"/>
              </a:solidFill>
              <a:latin typeface="Candara"/>
              <a:ea typeface="Candara"/>
              <a:cs typeface="Candara"/>
              <a:sym typeface="Candara"/>
            </a:endParaRPr>
          </a:p>
        </p:txBody>
      </p:sp>
      <p:sp>
        <p:nvSpPr>
          <p:cNvPr id="2369" name="Google Shape;2369;g39630c0eecf_8_963"/>
          <p:cNvSpPr txBox="1"/>
          <p:nvPr/>
        </p:nvSpPr>
        <p:spPr>
          <a:xfrm>
            <a:off x="9929981" y="4902640"/>
            <a:ext cx="876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lang="en-US" sz="1600">
                <a:solidFill>
                  <a:srgbClr val="3B4E1F"/>
                </a:solidFill>
                <a:latin typeface="Candara"/>
                <a:ea typeface="Candara"/>
                <a:cs typeface="Candara"/>
                <a:sym typeface="Candara"/>
              </a:rPr>
              <a:t>4</a:t>
            </a:r>
            <a:endParaRPr b="0" i="0" sz="1400" u="none" cap="none" strike="noStrike">
              <a:solidFill>
                <a:srgbClr val="000000"/>
              </a:solidFill>
              <a:latin typeface="Candara"/>
              <a:ea typeface="Candara"/>
              <a:cs typeface="Candara"/>
              <a:sym typeface="Candara"/>
            </a:endParaRPr>
          </a:p>
        </p:txBody>
      </p:sp>
      <p:sp>
        <p:nvSpPr>
          <p:cNvPr id="2370" name="Google Shape;2370;g39630c0eecf_8_963"/>
          <p:cNvSpPr/>
          <p:nvPr/>
        </p:nvSpPr>
        <p:spPr>
          <a:xfrm>
            <a:off x="10000650" y="249900"/>
            <a:ext cx="16923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00000"/>
              </a:lnSpc>
              <a:spcBef>
                <a:spcPts val="0"/>
              </a:spcBef>
              <a:spcAft>
                <a:spcPts val="0"/>
              </a:spcAft>
              <a:buClr>
                <a:schemeClr val="dk1"/>
              </a:buClr>
              <a:buSzPts val="2000"/>
              <a:buFont typeface="Arial"/>
              <a:buNone/>
            </a:pPr>
            <a:r>
              <a:rPr b="1" lang="en-US" sz="1100">
                <a:solidFill>
                  <a:schemeClr val="dk1"/>
                </a:solidFill>
                <a:latin typeface="Raleway"/>
                <a:ea typeface="Raleway"/>
                <a:cs typeface="Raleway"/>
                <a:sym typeface="Raleway"/>
              </a:rPr>
              <a:t>SCAVV</a:t>
            </a:r>
            <a:endParaRPr b="1" sz="1100">
              <a:solidFill>
                <a:schemeClr val="dk1"/>
              </a:solidFill>
              <a:latin typeface="Raleway"/>
              <a:ea typeface="Raleway"/>
              <a:cs typeface="Raleway"/>
              <a:sym typeface="Raleway"/>
            </a:endParaRPr>
          </a:p>
        </p:txBody>
      </p:sp>
      <p:grpSp>
        <p:nvGrpSpPr>
          <p:cNvPr id="2371" name="Google Shape;2371;g39630c0eecf_8_963"/>
          <p:cNvGrpSpPr/>
          <p:nvPr/>
        </p:nvGrpSpPr>
        <p:grpSpPr>
          <a:xfrm>
            <a:off x="9553761" y="109529"/>
            <a:ext cx="613751" cy="632937"/>
            <a:chOff x="299572" y="5462223"/>
            <a:chExt cx="1081500" cy="1115700"/>
          </a:xfrm>
        </p:grpSpPr>
        <p:sp>
          <p:nvSpPr>
            <p:cNvPr id="2372" name="Google Shape;2372;g39630c0eecf_8_963"/>
            <p:cNvSpPr/>
            <p:nvPr/>
          </p:nvSpPr>
          <p:spPr>
            <a:xfrm>
              <a:off x="299572" y="5462223"/>
              <a:ext cx="1081500" cy="1115700"/>
            </a:xfrm>
            <a:prstGeom prst="ellipse">
              <a:avLst/>
            </a:prstGeom>
            <a:solidFill>
              <a:srgbClr val="7BD5B5"/>
            </a:solidFill>
            <a:ln cap="flat" cmpd="sng" w="508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Montserrat Medium"/>
                <a:ea typeface="Montserrat Medium"/>
                <a:cs typeface="Montserrat Medium"/>
                <a:sym typeface="Montserrat Medium"/>
              </a:endParaRPr>
            </a:p>
          </p:txBody>
        </p:sp>
        <p:pic>
          <p:nvPicPr>
            <p:cNvPr id="2373" name="Google Shape;2373;g39630c0eecf_8_963"/>
            <p:cNvPicPr preferRelativeResize="0"/>
            <p:nvPr/>
          </p:nvPicPr>
          <p:blipFill rotWithShape="1">
            <a:blip r:embed="rId3">
              <a:alphaModFix/>
            </a:blip>
            <a:srcRect b="0" l="0" r="0" t="0"/>
            <a:stretch/>
          </p:blipFill>
          <p:spPr>
            <a:xfrm>
              <a:off x="424689" y="5604423"/>
              <a:ext cx="831284" cy="831300"/>
            </a:xfrm>
            <a:prstGeom prst="rect">
              <a:avLst/>
            </a:prstGeom>
            <a:noFill/>
            <a:ln>
              <a:noFill/>
            </a:ln>
          </p:spPr>
        </p:pic>
      </p:grpSp>
      <p:sp>
        <p:nvSpPr>
          <p:cNvPr id="2374" name="Google Shape;2374;g39630c0eecf_8_963"/>
          <p:cNvSpPr/>
          <p:nvPr/>
        </p:nvSpPr>
        <p:spPr>
          <a:xfrm>
            <a:off x="3963100" y="2085138"/>
            <a:ext cx="8021400" cy="554100"/>
          </a:xfrm>
          <a:prstGeom prst="round2DiagRect">
            <a:avLst>
              <a:gd fmla="val 35738" name="adj1"/>
              <a:gd fmla="val 0" name="adj2"/>
            </a:avLst>
          </a:prstGeom>
          <a:solidFill>
            <a:schemeClr val="lt1"/>
          </a:solidFill>
          <a:ln cap="flat" cmpd="sng" w="19050">
            <a:solidFill>
              <a:srgbClr val="274E13"/>
            </a:solidFill>
            <a:prstDash val="dash"/>
            <a:round/>
            <a:headEnd len="sm" w="sm" type="none"/>
            <a:tailEnd len="sm" w="sm" type="none"/>
          </a:ln>
          <a:effectLst>
            <a:outerShdw blurRad="171450" rotWithShape="0" algn="bl" dir="5400000" dist="19050">
              <a:srgbClr val="000000">
                <a:alpha val="21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75" name="Google Shape;2375;g39630c0eecf_8_963"/>
          <p:cNvSpPr txBox="1"/>
          <p:nvPr/>
        </p:nvSpPr>
        <p:spPr>
          <a:xfrm>
            <a:off x="160283" y="2183051"/>
            <a:ext cx="3706800" cy="4311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b="1" lang="en-US" sz="1600">
                <a:solidFill>
                  <a:srgbClr val="3B4E1F"/>
                </a:solidFill>
                <a:latin typeface="Candara"/>
                <a:ea typeface="Candara"/>
                <a:cs typeface="Candara"/>
                <a:sym typeface="Candara"/>
              </a:rPr>
              <a:t>Meta estratégica intermedia</a:t>
            </a:r>
            <a:endParaRPr b="1" i="0" sz="1600" u="none" cap="none" strike="noStrike">
              <a:solidFill>
                <a:srgbClr val="3B4E1F"/>
              </a:solidFill>
              <a:latin typeface="Candara"/>
              <a:ea typeface="Candara"/>
              <a:cs typeface="Candara"/>
              <a:sym typeface="Candara"/>
            </a:endParaRPr>
          </a:p>
        </p:txBody>
      </p:sp>
      <p:sp>
        <p:nvSpPr>
          <p:cNvPr id="2376" name="Google Shape;2376;g39630c0eecf_8_963"/>
          <p:cNvSpPr txBox="1"/>
          <p:nvPr/>
        </p:nvSpPr>
        <p:spPr>
          <a:xfrm>
            <a:off x="4099875" y="2142613"/>
            <a:ext cx="7157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lang="en-US">
                <a:solidFill>
                  <a:schemeClr val="dk1"/>
                </a:solidFill>
                <a:latin typeface="Candara"/>
                <a:ea typeface="Candara"/>
                <a:cs typeface="Candara"/>
                <a:sym typeface="Candara"/>
              </a:rPr>
              <a:t>Evitar la emisión de </a:t>
            </a:r>
            <a:r>
              <a:rPr b="1" lang="en-US">
                <a:solidFill>
                  <a:schemeClr val="dk1"/>
                </a:solidFill>
                <a:latin typeface="Candara"/>
                <a:ea typeface="Candara"/>
                <a:cs typeface="Candara"/>
                <a:sym typeface="Candara"/>
                <a:extLst>
                  <a:ext uri="http://customooxmlschemas.google.com/">
                    <go:slidesCustomData xmlns:go="http://customooxmlschemas.google.com/" textRoundtripDataId="15"/>
                  </a:ext>
                </a:extLst>
              </a:rPr>
              <a:t> 4,2 Ton de PM2.5  a través del FONCARGA para 2027</a:t>
            </a:r>
            <a:r>
              <a:rPr b="1" lang="en-US">
                <a:solidFill>
                  <a:schemeClr val="dk1"/>
                </a:solidFill>
                <a:latin typeface="Candara"/>
                <a:ea typeface="Candara"/>
                <a:cs typeface="Candara"/>
                <a:sym typeface="Candara"/>
              </a:rPr>
              <a:t>.</a:t>
            </a:r>
            <a:endParaRPr b="1">
              <a:solidFill>
                <a:schemeClr val="dk1"/>
              </a:solidFill>
              <a:latin typeface="Candara"/>
              <a:ea typeface="Candara"/>
              <a:cs typeface="Candara"/>
              <a:sym typeface="Candara"/>
            </a:endParaRPr>
          </a:p>
        </p:txBody>
      </p:sp>
      <p:sp>
        <p:nvSpPr>
          <p:cNvPr id="2377" name="Google Shape;2377;g39630c0eecf_8_963"/>
          <p:cNvSpPr txBox="1"/>
          <p:nvPr/>
        </p:nvSpPr>
        <p:spPr>
          <a:xfrm>
            <a:off x="557244" y="1375325"/>
            <a:ext cx="11529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800" u="none" cap="none" strike="noStrike">
                <a:solidFill>
                  <a:srgbClr val="009200"/>
                </a:solidFill>
                <a:latin typeface="Raleway Black"/>
                <a:ea typeface="Raleway Black"/>
                <a:cs typeface="Raleway Black"/>
                <a:sym typeface="Raleway Black"/>
              </a:rPr>
              <a:t>Meta</a:t>
            </a:r>
            <a:r>
              <a:rPr b="1" lang="en-US" sz="1800">
                <a:solidFill>
                  <a:srgbClr val="009200"/>
                </a:solidFill>
                <a:latin typeface="Raleway"/>
                <a:ea typeface="Raleway"/>
                <a:cs typeface="Raleway"/>
                <a:sym typeface="Raleway"/>
              </a:rPr>
              <a:t>: </a:t>
            </a:r>
            <a:r>
              <a:rPr b="1" lang="en-US" sz="1800">
                <a:solidFill>
                  <a:srgbClr val="009200"/>
                </a:solidFill>
                <a:latin typeface="Raleway"/>
                <a:ea typeface="Raleway"/>
                <a:cs typeface="Raleway"/>
                <a:sym typeface="Raleway"/>
              </a:rPr>
              <a:t> Evitar la emisión de  4,2 Ton de PM2.5  a través del FONCARGA para 2027.</a:t>
            </a:r>
            <a:r>
              <a:rPr b="1" lang="en-US" sz="1800">
                <a:solidFill>
                  <a:srgbClr val="009200"/>
                </a:solidFill>
                <a:latin typeface="Raleway"/>
                <a:ea typeface="Raleway"/>
                <a:cs typeface="Raleway"/>
                <a:sym typeface="Raleway"/>
              </a:rPr>
              <a:t> </a:t>
            </a:r>
            <a:endParaRPr b="1" i="0" sz="1800" u="none" cap="none" strike="noStrike">
              <a:solidFill>
                <a:srgbClr val="000000"/>
              </a:solidFill>
            </a:endParaRPr>
          </a:p>
        </p:txBody>
      </p:sp>
      <p:sp>
        <p:nvSpPr>
          <p:cNvPr id="2378" name="Google Shape;2378;g39630c0eecf_8_963"/>
          <p:cNvSpPr txBox="1"/>
          <p:nvPr/>
        </p:nvSpPr>
        <p:spPr>
          <a:xfrm>
            <a:off x="413369" y="790725"/>
            <a:ext cx="11578800" cy="4926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000">
                <a:solidFill>
                  <a:schemeClr val="dk1"/>
                </a:solidFill>
                <a:latin typeface="Raleway Medium"/>
                <a:ea typeface="Raleway Medium"/>
                <a:cs typeface="Raleway Medium"/>
                <a:sym typeface="Raleway Medium"/>
              </a:rPr>
              <a:t>Línea: </a:t>
            </a:r>
            <a:r>
              <a:rPr b="1" lang="en-US" sz="2000">
                <a:solidFill>
                  <a:schemeClr val="dk1"/>
                </a:solidFill>
                <a:latin typeface="Raleway"/>
                <a:ea typeface="Raleway"/>
                <a:cs typeface="Raleway"/>
                <a:sym typeface="Raleway"/>
              </a:rPr>
              <a:t>Mejorar la calidad ambiental del suroccidente</a:t>
            </a:r>
            <a:endParaRPr b="1" sz="2000">
              <a:solidFill>
                <a:schemeClr val="dk1"/>
              </a:solidFill>
              <a:latin typeface="Raleway"/>
              <a:ea typeface="Raleway"/>
              <a:cs typeface="Raleway"/>
              <a:sym typeface="Raleway"/>
            </a:endParaRPr>
          </a:p>
        </p:txBody>
      </p:sp>
      <p:sp>
        <p:nvSpPr>
          <p:cNvPr id="2379" name="Google Shape;2379;g39630c0eecf_8_963"/>
          <p:cNvSpPr/>
          <p:nvPr/>
        </p:nvSpPr>
        <p:spPr>
          <a:xfrm>
            <a:off x="337164" y="341826"/>
            <a:ext cx="3095400" cy="352200"/>
          </a:xfrm>
          <a:prstGeom prst="round2SameRect">
            <a:avLst>
              <a:gd fmla="val 44211" name="adj1"/>
              <a:gd fmla="val 47267" name="adj2"/>
            </a:avLst>
          </a:prstGeom>
          <a:solidFill>
            <a:schemeClr val="lt1"/>
          </a:solidFill>
          <a:ln>
            <a:noFill/>
          </a:ln>
          <a:effectLst>
            <a:outerShdw blurRad="40352" rotWithShape="0" algn="bl" dir="5400000" dist="13451">
              <a:srgbClr val="000000">
                <a:alpha val="49800"/>
              </a:srgbClr>
            </a:outerShdw>
          </a:effectLst>
        </p:spPr>
        <p:txBody>
          <a:bodyPr anchorCtr="0" anchor="ctr" bIns="32275" lIns="64550" spcFirstLastPara="1" rIns="64550" wrap="square" tIns="32275">
            <a:noAutofit/>
          </a:bodyPr>
          <a:lstStyle/>
          <a:p>
            <a:pPr indent="0" lvl="0" marL="0" rtl="0" algn="ctr">
              <a:lnSpc>
                <a:spcPct val="115000"/>
              </a:lnSpc>
              <a:spcBef>
                <a:spcPts val="0"/>
              </a:spcBef>
              <a:spcAft>
                <a:spcPts val="0"/>
              </a:spcAft>
              <a:buClr>
                <a:schemeClr val="dk1"/>
              </a:buClr>
              <a:buSzPts val="1059"/>
              <a:buFont typeface="Arial"/>
              <a:buNone/>
            </a:pPr>
            <a:r>
              <a:rPr b="1" lang="en-US" sz="1200">
                <a:solidFill>
                  <a:schemeClr val="dk1"/>
                </a:solidFill>
                <a:latin typeface="Raleway"/>
                <a:ea typeface="Raleway"/>
                <a:cs typeface="Raleway"/>
                <a:sym typeface="Raleway"/>
              </a:rPr>
              <a:t>Aire</a:t>
            </a:r>
            <a:endParaRPr b="0" i="0" sz="1200" u="none" cap="none" strike="noStrike">
              <a:solidFill>
                <a:srgbClr val="FFFFFF"/>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3" name="Shape 2383"/>
        <p:cNvGrpSpPr/>
        <p:nvPr/>
      </p:nvGrpSpPr>
      <p:grpSpPr>
        <a:xfrm>
          <a:off x="0" y="0"/>
          <a:ext cx="0" cy="0"/>
          <a:chOff x="0" y="0"/>
          <a:chExt cx="0" cy="0"/>
        </a:xfrm>
      </p:grpSpPr>
      <p:sp>
        <p:nvSpPr>
          <p:cNvPr id="2384" name="Google Shape;2384;p4"/>
          <p:cNvSpPr txBox="1"/>
          <p:nvPr/>
        </p:nvSpPr>
        <p:spPr>
          <a:xfrm>
            <a:off x="1253744" y="1295437"/>
            <a:ext cx="11393400" cy="2744700"/>
          </a:xfrm>
          <a:prstGeom prst="rect">
            <a:avLst/>
          </a:prstGeom>
          <a:noFill/>
          <a:ln>
            <a:noFill/>
          </a:ln>
        </p:spPr>
        <p:txBody>
          <a:bodyPr anchorCtr="0" anchor="ctr" bIns="45825" lIns="91700" spcFirstLastPara="1" rIns="91700" wrap="square" tIns="45825">
            <a:normAutofit/>
          </a:bodyPr>
          <a:lstStyle/>
          <a:p>
            <a:pPr indent="0" lvl="0" marL="0" rtl="0" algn="l">
              <a:lnSpc>
                <a:spcPct val="90000"/>
              </a:lnSpc>
              <a:spcBef>
                <a:spcPts val="0"/>
              </a:spcBef>
              <a:spcAft>
                <a:spcPts val="0"/>
              </a:spcAft>
              <a:buNone/>
            </a:pPr>
            <a:r>
              <a:rPr lang="en-US" sz="4412">
                <a:solidFill>
                  <a:srgbClr val="000000"/>
                </a:solidFill>
                <a:latin typeface="Play"/>
                <a:ea typeface="Play"/>
                <a:cs typeface="Play"/>
                <a:sym typeface="Play"/>
              </a:rPr>
              <a:t>Campaña MIPG </a:t>
            </a:r>
            <a:endParaRPr sz="4412">
              <a:solidFill>
                <a:srgbClr val="000000"/>
              </a:solidFill>
              <a:latin typeface="Play"/>
              <a:ea typeface="Play"/>
              <a:cs typeface="Play"/>
              <a:sym typeface="Play"/>
            </a:endParaRPr>
          </a:p>
        </p:txBody>
      </p:sp>
      <p:pic>
        <p:nvPicPr>
          <p:cNvPr id="2385" name="Google Shape;2385;p4" title="DJI_0056 (8).jpg"/>
          <p:cNvPicPr preferRelativeResize="0"/>
          <p:nvPr/>
        </p:nvPicPr>
        <p:blipFill rotWithShape="1">
          <a:blip r:embed="rId3">
            <a:alphaModFix/>
          </a:blip>
          <a:srcRect b="14506" l="0" r="0" t="23021"/>
          <a:stretch/>
        </p:blipFill>
        <p:spPr>
          <a:xfrm>
            <a:off x="0" y="-52415"/>
            <a:ext cx="12226782" cy="4296627"/>
          </a:xfrm>
          <a:prstGeom prst="flowChartOffpageConnector">
            <a:avLst/>
          </a:prstGeom>
          <a:noFill/>
          <a:ln>
            <a:noFill/>
          </a:ln>
        </p:spPr>
      </p:pic>
      <p:sp>
        <p:nvSpPr>
          <p:cNvPr id="2386" name="Google Shape;2386;p4"/>
          <p:cNvSpPr/>
          <p:nvPr/>
        </p:nvSpPr>
        <p:spPr>
          <a:xfrm rot="10800000">
            <a:off x="4043462" y="-76433"/>
            <a:ext cx="3606300" cy="4597200"/>
          </a:xfrm>
          <a:prstGeom prst="round2SameRect">
            <a:avLst>
              <a:gd fmla="val 50000" name="adj1"/>
              <a:gd fmla="val 0" name="adj2"/>
            </a:avLst>
          </a:prstGeom>
          <a:solidFill>
            <a:srgbClr val="1C4107">
              <a:alpha val="63290"/>
            </a:srgbClr>
          </a:solidFill>
          <a:ln>
            <a:noFill/>
          </a:ln>
          <a:effectLst>
            <a:outerShdw blurRad="57313" rotWithShape="0" algn="bl" dir="5400000" dist="19104">
              <a:srgbClr val="000000">
                <a:alpha val="50000"/>
              </a:srgbClr>
            </a:outerShdw>
          </a:effectLst>
        </p:spPr>
        <p:txBody>
          <a:bodyPr anchorCtr="0" anchor="ctr" bIns="45825" lIns="91700" spcFirstLastPara="1" rIns="91700" wrap="square" tIns="45825">
            <a:noAutofit/>
          </a:bodyPr>
          <a:lstStyle/>
          <a:p>
            <a:pPr indent="0" lvl="0" marL="0" marR="0" rtl="0" algn="ctr">
              <a:lnSpc>
                <a:spcPct val="100000"/>
              </a:lnSpc>
              <a:spcBef>
                <a:spcPts val="0"/>
              </a:spcBef>
              <a:spcAft>
                <a:spcPts val="0"/>
              </a:spcAft>
              <a:buNone/>
            </a:pPr>
            <a:r>
              <a:t/>
            </a:r>
            <a:endParaRPr b="1" sz="3610">
              <a:solidFill>
                <a:srgbClr val="FFFFFF"/>
              </a:solidFill>
              <a:latin typeface="Raleway"/>
              <a:ea typeface="Raleway"/>
              <a:cs typeface="Raleway"/>
              <a:sym typeface="Raleway"/>
            </a:endParaRPr>
          </a:p>
        </p:txBody>
      </p:sp>
      <p:pic>
        <p:nvPicPr>
          <p:cNvPr id="2387" name="Google Shape;2387;p4"/>
          <p:cNvPicPr preferRelativeResize="0"/>
          <p:nvPr/>
        </p:nvPicPr>
        <p:blipFill rotWithShape="1">
          <a:blip r:embed="rId4">
            <a:alphaModFix/>
          </a:blip>
          <a:srcRect b="0" l="0" r="0" t="0"/>
          <a:stretch/>
        </p:blipFill>
        <p:spPr>
          <a:xfrm rot="2011724">
            <a:off x="5672851" y="1365810"/>
            <a:ext cx="1974138" cy="3908106"/>
          </a:xfrm>
          <a:prstGeom prst="rect">
            <a:avLst/>
          </a:prstGeom>
          <a:noFill/>
          <a:ln>
            <a:noFill/>
          </a:ln>
        </p:spPr>
      </p:pic>
      <p:pic>
        <p:nvPicPr>
          <p:cNvPr id="2388" name="Google Shape;2388;p4"/>
          <p:cNvPicPr preferRelativeResize="0"/>
          <p:nvPr/>
        </p:nvPicPr>
        <p:blipFill rotWithShape="1">
          <a:blip r:embed="rId5">
            <a:alphaModFix/>
          </a:blip>
          <a:srcRect b="0" l="0" r="0" t="0"/>
          <a:stretch/>
        </p:blipFill>
        <p:spPr>
          <a:xfrm>
            <a:off x="2330029" y="-52412"/>
            <a:ext cx="4606834" cy="4728067"/>
          </a:xfrm>
          <a:prstGeom prst="rect">
            <a:avLst/>
          </a:prstGeom>
          <a:noFill/>
          <a:ln>
            <a:noFill/>
          </a:ln>
        </p:spPr>
      </p:pic>
      <p:pic>
        <p:nvPicPr>
          <p:cNvPr id="2389" name="Google Shape;2389;p4"/>
          <p:cNvPicPr preferRelativeResize="0"/>
          <p:nvPr/>
        </p:nvPicPr>
        <p:blipFill rotWithShape="1">
          <a:blip r:embed="rId4">
            <a:alphaModFix/>
          </a:blip>
          <a:srcRect b="0" l="0" r="0" t="0"/>
          <a:stretch/>
        </p:blipFill>
        <p:spPr>
          <a:xfrm rot="-2507699">
            <a:off x="3566284" y="1265315"/>
            <a:ext cx="1974139" cy="3908104"/>
          </a:xfrm>
          <a:prstGeom prst="rect">
            <a:avLst/>
          </a:prstGeom>
          <a:noFill/>
          <a:ln>
            <a:noFill/>
          </a:ln>
        </p:spPr>
      </p:pic>
      <p:pic>
        <p:nvPicPr>
          <p:cNvPr id="2390" name="Google Shape;2390;p4"/>
          <p:cNvPicPr preferRelativeResize="0"/>
          <p:nvPr/>
        </p:nvPicPr>
        <p:blipFill rotWithShape="1">
          <a:blip r:embed="rId6">
            <a:alphaModFix/>
          </a:blip>
          <a:srcRect b="0" l="0" r="0" t="0"/>
          <a:stretch/>
        </p:blipFill>
        <p:spPr>
          <a:xfrm>
            <a:off x="4442841" y="275484"/>
            <a:ext cx="2612623" cy="829223"/>
          </a:xfrm>
          <a:prstGeom prst="rect">
            <a:avLst/>
          </a:prstGeom>
          <a:noFill/>
          <a:ln>
            <a:noFill/>
          </a:ln>
        </p:spPr>
      </p:pic>
      <p:sp>
        <p:nvSpPr>
          <p:cNvPr id="2391" name="Google Shape;2391;p4"/>
          <p:cNvSpPr txBox="1"/>
          <p:nvPr>
            <p:ph idx="4294967295" type="ctrTitle"/>
          </p:nvPr>
        </p:nvSpPr>
        <p:spPr>
          <a:xfrm>
            <a:off x="3663713" y="4759599"/>
            <a:ext cx="5565900" cy="15159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577515"/>
              </a:buClr>
              <a:buSzPts val="8000"/>
              <a:buFont typeface="Calibri"/>
              <a:buNone/>
            </a:pPr>
            <a:r>
              <a:rPr b="1" lang="en-US" sz="8500">
                <a:solidFill>
                  <a:srgbClr val="274E13"/>
                </a:solidFill>
                <a:latin typeface="Raleway"/>
                <a:ea typeface="Raleway"/>
                <a:cs typeface="Raleway"/>
                <a:sym typeface="Raleway"/>
              </a:rPr>
              <a:t>¡Gracias!</a:t>
            </a:r>
            <a:endParaRPr b="1" sz="8500">
              <a:solidFill>
                <a:srgbClr val="274E13"/>
              </a:solidFill>
              <a:latin typeface="Raleway"/>
              <a:ea typeface="Raleway"/>
              <a:cs typeface="Raleway"/>
              <a:sym typeface="Raleway"/>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pic>
        <p:nvPicPr>
          <p:cNvPr id="197" name="Google Shape;197;g3cd61e6f00f_1_29" title="fondo.png"/>
          <p:cNvPicPr preferRelativeResize="0"/>
          <p:nvPr/>
        </p:nvPicPr>
        <p:blipFill rotWithShape="1">
          <a:blip r:embed="rId3">
            <a:alphaModFix amt="23000"/>
          </a:blip>
          <a:srcRect b="-8433" l="12990" r="-12990" t="31069"/>
          <a:stretch/>
        </p:blipFill>
        <p:spPr>
          <a:xfrm>
            <a:off x="0" y="71850"/>
            <a:ext cx="12192000" cy="6286463"/>
          </a:xfrm>
          <a:prstGeom prst="rect">
            <a:avLst/>
          </a:prstGeom>
          <a:noFill/>
          <a:ln>
            <a:noFill/>
          </a:ln>
        </p:spPr>
      </p:pic>
      <p:pic>
        <p:nvPicPr>
          <p:cNvPr id="198" name="Google Shape;198;g3cd61e6f00f_1_29"/>
          <p:cNvPicPr preferRelativeResize="0"/>
          <p:nvPr/>
        </p:nvPicPr>
        <p:blipFill rotWithShape="1">
          <a:blip r:embed="rId4">
            <a:alphaModFix amt="60000"/>
          </a:blip>
          <a:srcRect b="6603" l="6606" r="-19333" t="-2849"/>
          <a:stretch/>
        </p:blipFill>
        <p:spPr>
          <a:xfrm>
            <a:off x="0" y="257475"/>
            <a:ext cx="12192002" cy="6600526"/>
          </a:xfrm>
          <a:prstGeom prst="rect">
            <a:avLst/>
          </a:prstGeom>
          <a:noFill/>
          <a:ln>
            <a:noFill/>
          </a:ln>
        </p:spPr>
      </p:pic>
      <p:graphicFrame>
        <p:nvGraphicFramePr>
          <p:cNvPr id="199" name="Google Shape;199;g3cd61e6f00f_1_29"/>
          <p:cNvGraphicFramePr/>
          <p:nvPr/>
        </p:nvGraphicFramePr>
        <p:xfrm>
          <a:off x="658175" y="830265"/>
          <a:ext cx="3000000" cy="3000000"/>
        </p:xfrm>
        <a:graphic>
          <a:graphicData uri="http://schemas.openxmlformats.org/drawingml/2006/table">
            <a:tbl>
              <a:tblPr>
                <a:noFill/>
                <a:tableStyleId>{EF25EE8A-3B1B-40E6-B6AB-FA0BABC421A8}</a:tableStyleId>
              </a:tblPr>
              <a:tblGrid>
                <a:gridCol w="695975"/>
                <a:gridCol w="1022550"/>
                <a:gridCol w="2173375"/>
                <a:gridCol w="1908150"/>
                <a:gridCol w="725000"/>
                <a:gridCol w="768275"/>
                <a:gridCol w="417550"/>
                <a:gridCol w="862950"/>
                <a:gridCol w="825825"/>
                <a:gridCol w="844400"/>
                <a:gridCol w="723750"/>
              </a:tblGrid>
              <a:tr h="675650">
                <a:tc>
                  <a:txBody>
                    <a:bodyPr/>
                    <a:lstStyle/>
                    <a:p>
                      <a:pPr indent="0" lvl="0" marL="0" rtl="0" algn="ctr">
                        <a:lnSpc>
                          <a:spcPct val="115000"/>
                        </a:lnSpc>
                        <a:spcBef>
                          <a:spcPts val="0"/>
                        </a:spcBef>
                        <a:spcAft>
                          <a:spcPts val="0"/>
                        </a:spcAft>
                        <a:buNone/>
                      </a:pPr>
                      <a:r>
                        <a:rPr b="1" lang="en-US" sz="900">
                          <a:latin typeface="Raleway"/>
                          <a:ea typeface="Raleway"/>
                          <a:cs typeface="Raleway"/>
                          <a:sym typeface="Raleway"/>
                        </a:rPr>
                        <a:t>Subsecretaria</a:t>
                      </a:r>
                      <a:endParaRPr b="1" sz="9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900">
                          <a:latin typeface="Raleway"/>
                          <a:ea typeface="Raleway"/>
                          <a:cs typeface="Raleway"/>
                          <a:sym typeface="Raleway"/>
                        </a:rPr>
                        <a:t>Dirección o subdirección</a:t>
                      </a:r>
                      <a:endParaRPr b="1" sz="9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900">
                          <a:solidFill>
                            <a:schemeClr val="dk1"/>
                          </a:solidFill>
                          <a:latin typeface="Raleway"/>
                          <a:ea typeface="Raleway"/>
                          <a:cs typeface="Raleway"/>
                          <a:sym typeface="Raleway"/>
                        </a:rPr>
                        <a:t>Meta estratégica</a:t>
                      </a:r>
                      <a:endParaRPr b="1" sz="9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t/>
                      </a:r>
                      <a:endParaRPr sz="900">
                        <a:solidFill>
                          <a:schemeClr val="dk1"/>
                        </a:solidFill>
                        <a:latin typeface="Raleway"/>
                        <a:ea typeface="Raleway"/>
                        <a:cs typeface="Raleway"/>
                        <a:sym typeface="Raleway"/>
                      </a:endParaRPr>
                    </a:p>
                    <a:p>
                      <a:pPr indent="0" lvl="0" marL="0" rtl="0" algn="ctr">
                        <a:lnSpc>
                          <a:spcPct val="115000"/>
                        </a:lnSpc>
                        <a:spcBef>
                          <a:spcPts val="0"/>
                        </a:spcBef>
                        <a:spcAft>
                          <a:spcPts val="0"/>
                        </a:spcAft>
                        <a:buNone/>
                      </a:pPr>
                      <a:r>
                        <a:rPr b="1" lang="en-US" sz="900">
                          <a:solidFill>
                            <a:schemeClr val="dk1"/>
                          </a:solidFill>
                          <a:latin typeface="Raleway"/>
                          <a:ea typeface="Raleway"/>
                          <a:cs typeface="Raleway"/>
                          <a:sym typeface="Raleway"/>
                        </a:rPr>
                        <a:t>indicador</a:t>
                      </a:r>
                      <a:endParaRPr b="1" sz="9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900">
                          <a:solidFill>
                            <a:schemeClr val="dk1"/>
                          </a:solidFill>
                          <a:latin typeface="Raleway"/>
                          <a:ea typeface="Raleway"/>
                          <a:cs typeface="Raleway"/>
                          <a:sym typeface="Raleway"/>
                        </a:rPr>
                        <a:t>Meta clave de desempeño o </a:t>
                      </a:r>
                      <a:r>
                        <a:rPr b="1" lang="en-US" sz="900">
                          <a:solidFill>
                            <a:schemeClr val="dk1"/>
                          </a:solidFill>
                          <a:latin typeface="Raleway"/>
                          <a:ea typeface="Raleway"/>
                          <a:cs typeface="Raleway"/>
                          <a:sym typeface="Raleway"/>
                        </a:rPr>
                        <a:t>Legados</a:t>
                      </a:r>
                      <a:endParaRPr b="1" sz="9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900">
                          <a:solidFill>
                            <a:schemeClr val="dk1"/>
                          </a:solidFill>
                          <a:latin typeface="Raleway"/>
                          <a:ea typeface="Raleway"/>
                          <a:cs typeface="Raleway"/>
                          <a:sym typeface="Raleway"/>
                        </a:rPr>
                        <a:t>Indicadores </a:t>
                      </a:r>
                      <a:r>
                        <a:rPr b="1" lang="en-US" sz="900">
                          <a:solidFill>
                            <a:schemeClr val="dk1"/>
                          </a:solidFill>
                          <a:latin typeface="Raleway"/>
                          <a:ea typeface="Raleway"/>
                          <a:cs typeface="Raleway"/>
                          <a:sym typeface="Raleway"/>
                        </a:rPr>
                        <a:t>Secundarios</a:t>
                      </a:r>
                      <a:endParaRPr b="1" sz="9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900">
                          <a:solidFill>
                            <a:schemeClr val="dk1"/>
                          </a:solidFill>
                          <a:latin typeface="Raleway"/>
                          <a:ea typeface="Raleway"/>
                          <a:cs typeface="Raleway"/>
                          <a:sym typeface="Raleway"/>
                        </a:rPr>
                        <a:t>Cierre 2025</a:t>
                      </a:r>
                      <a:endParaRPr b="1" sz="9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900">
                          <a:solidFill>
                            <a:schemeClr val="dk1"/>
                          </a:solidFill>
                          <a:latin typeface="Raleway"/>
                          <a:ea typeface="Raleway"/>
                          <a:cs typeface="Raleway"/>
                          <a:sym typeface="Raleway"/>
                        </a:rPr>
                        <a:t>Programación Anual 2026</a:t>
                      </a:r>
                      <a:endParaRPr b="1" sz="9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900">
                          <a:solidFill>
                            <a:schemeClr val="dk1"/>
                          </a:solidFill>
                          <a:latin typeface="Raleway"/>
                          <a:ea typeface="Raleway"/>
                          <a:cs typeface="Raleway"/>
                          <a:sym typeface="Raleway"/>
                        </a:rPr>
                        <a:t>Programación Mensual 2026</a:t>
                      </a:r>
                      <a:endParaRPr b="1" sz="9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900">
                          <a:solidFill>
                            <a:schemeClr val="dk1"/>
                          </a:solidFill>
                          <a:latin typeface="Raleway"/>
                          <a:ea typeface="Raleway"/>
                          <a:cs typeface="Raleway"/>
                          <a:sym typeface="Raleway"/>
                        </a:rPr>
                        <a:t>Reporte enero febrero 2026</a:t>
                      </a:r>
                      <a:endParaRPr b="1" sz="9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900">
                          <a:solidFill>
                            <a:schemeClr val="dk1"/>
                          </a:solidFill>
                          <a:latin typeface="Raleway"/>
                          <a:ea typeface="Raleway"/>
                          <a:cs typeface="Raleway"/>
                          <a:sym typeface="Raleway"/>
                        </a:rPr>
                        <a:t> </a:t>
                      </a:r>
                      <a:r>
                        <a:rPr b="1" lang="en-US" sz="900">
                          <a:solidFill>
                            <a:schemeClr val="dk1"/>
                          </a:solidFill>
                          <a:latin typeface="Raleway"/>
                          <a:ea typeface="Raleway"/>
                          <a:cs typeface="Raleway"/>
                          <a:sym typeface="Raleway"/>
                        </a:rPr>
                        <a:t>Programación </a:t>
                      </a:r>
                      <a:r>
                        <a:rPr b="1" lang="en-US" sz="900">
                          <a:solidFill>
                            <a:schemeClr val="dk1"/>
                          </a:solidFill>
                          <a:latin typeface="Raleway"/>
                          <a:ea typeface="Raleway"/>
                          <a:cs typeface="Raleway"/>
                          <a:sym typeface="Raleway"/>
                        </a:rPr>
                        <a:t>2027</a:t>
                      </a:r>
                      <a:endParaRPr b="1" sz="9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8DBC22"/>
                    </a:solidFill>
                  </a:tcPr>
                </a:tc>
              </a:tr>
              <a:tr h="517775">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Subdirección de Biodiversidad</a:t>
                      </a:r>
                      <a:endParaRPr b="1"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Restauración ecológica de 2.145 hectáreas en Cerros Orientales y áreas de importancia ambiental.</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Número de hectáreas en proceso de restauración ecológica</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15</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r>
              <a:tr h="675650">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Dirección de Áreas Protegidas</a:t>
                      </a:r>
                      <a:endParaRPr b="1"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13.214,14 hectáreas de las áreas del Sistema Distrital de Áreas Protegidas incrementan su manejo efectivo</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Número de hectáreas del sistema distrital de áreas protegidas con manejo efectivo</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5</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None/>
                      </a:pPr>
                      <a:r>
                        <a:rPr b="1" lang="en-US" sz="1200">
                          <a:solidFill>
                            <a:schemeClr val="dk1"/>
                          </a:solidFill>
                          <a:latin typeface="Raleway"/>
                          <a:ea typeface="Raleway"/>
                          <a:cs typeface="Raleway"/>
                          <a:sym typeface="Raleway"/>
                        </a:rPr>
                        <a:t>N/A</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r>
              <a:tr h="991425">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Dirección de Gestión Ambiental</a:t>
                      </a:r>
                      <a:endParaRPr b="1"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350 hectáreas en proceso de habilitación para realizar procesos de conservación en áreas de alta importancia ambiental, mediante el mecanismo de transferencia de derechos de construcción y desarrollo</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Número de hectáreas en proceso de habilitación por medio del mecanismo de transferencia de derechos de construcción con acciones de conservación</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2</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Clr>
                          <a:schemeClr val="dk1"/>
                        </a:buClr>
                        <a:buSzPts val="1100"/>
                        <a:buFont typeface="Arial"/>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Clr>
                          <a:schemeClr val="dk1"/>
                        </a:buClr>
                        <a:buSzPts val="1100"/>
                        <a:buFont typeface="Arial"/>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r>
              <a:tr h="833525">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Subdirección de Ecourbanismo y Gestión Ambiental Empresarial</a:t>
                      </a:r>
                      <a:endParaRPr b="1"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Incrementar en 262.565 m2 las áreas renaturalizadas en la ciudad</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Número de metros cuadrados de áreas renaturalizadas con coberturas biodiversas</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7</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Clr>
                          <a:schemeClr val="dk1"/>
                        </a:buClr>
                        <a:buSzPts val="1100"/>
                        <a:buFont typeface="Arial"/>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Clr>
                          <a:schemeClr val="dk1"/>
                        </a:buClr>
                        <a:buSzPts val="1100"/>
                        <a:buFont typeface="Arial"/>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r>
              <a:tr h="839175">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Subdirección de Biodiversidad</a:t>
                      </a:r>
                      <a:endParaRPr b="1"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Realizar procesos de conservación en 6.500 ha de zonas estratégicas para la conservación del recurso hídrico en la Bogotá región</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Número de hectáreas estratégicas para el recurso hídrico con instrumentos y estrategias de conservación (PSA)</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5</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Clr>
                          <a:schemeClr val="dk1"/>
                        </a:buClr>
                        <a:buSzPts val="1100"/>
                        <a:buFont typeface="Arial"/>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r>
              <a:tr h="991425">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SGA</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Subdirección de Ecourbanismo y Gestión Ambiental Empresarial</a:t>
                      </a:r>
                      <a:endParaRPr b="1"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Ahorrar en promedio hasta un 25%  anual, en el </a:t>
                      </a:r>
                      <a:r>
                        <a:rPr lang="en-US" sz="800">
                          <a:latin typeface="Raleway"/>
                          <a:ea typeface="Raleway"/>
                          <a:cs typeface="Raleway"/>
                          <a:sym typeface="Raleway"/>
                          <a:extLst>
                            <a:ext uri="http://customooxmlschemas.google.com/">
                              <go:slidesCustomData xmlns:go="http://customooxmlschemas.google.com/" textRoundtripDataId="0"/>
                            </a:ext>
                          </a:extLst>
                        </a:rPr>
                        <a:t>consumo</a:t>
                      </a:r>
                      <a:r>
                        <a:rPr lang="en-US" sz="800">
                          <a:latin typeface="Raleway"/>
                          <a:ea typeface="Raleway"/>
                          <a:cs typeface="Raleway"/>
                          <a:sym typeface="Raleway"/>
                        </a:rPr>
                        <a:t> de agua en 525 proyectos en etapa de formulación y/o implementación que incluyen criterios de construcción, producción y consumo sostenible.</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800">
                          <a:latin typeface="Raleway"/>
                          <a:ea typeface="Raleway"/>
                          <a:cs typeface="Raleway"/>
                          <a:sym typeface="Raleway"/>
                        </a:rPr>
                        <a:t>Número de proyectos en etapa de formulación y/o implementación que incluyen criterios de construcción, producción y consumo sostenible para ahorrar en el consumo del agua</a:t>
                      </a:r>
                      <a:endParaRPr sz="800">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15</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c>
                  <a:txBody>
                    <a:bodyPr/>
                    <a:lstStyle/>
                    <a:p>
                      <a:pPr indent="0" lvl="0" marL="0" rtl="0" algn="ctr">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434343"/>
                      </a:solidFill>
                      <a:prstDash val="dot"/>
                      <a:round/>
                      <a:headEnd len="sm" w="sm" type="none"/>
                      <a:tailEnd len="sm" w="sm" type="none"/>
                    </a:lnL>
                    <a:lnR cap="flat" cmpd="sng" w="11900">
                      <a:solidFill>
                        <a:srgbClr val="434343"/>
                      </a:solidFill>
                      <a:prstDash val="dot"/>
                      <a:round/>
                      <a:headEnd len="sm" w="sm" type="none"/>
                      <a:tailEnd len="sm" w="sm" type="none"/>
                    </a:lnR>
                    <a:lnT cap="flat" cmpd="sng" w="11900">
                      <a:solidFill>
                        <a:srgbClr val="434343"/>
                      </a:solidFill>
                      <a:prstDash val="dot"/>
                      <a:round/>
                      <a:headEnd len="sm" w="sm" type="none"/>
                      <a:tailEnd len="sm" w="sm" type="none"/>
                    </a:lnT>
                    <a:lnB cap="flat" cmpd="sng" w="11900">
                      <a:solidFill>
                        <a:srgbClr val="434343"/>
                      </a:solidFill>
                      <a:prstDash val="dot"/>
                      <a:round/>
                      <a:headEnd len="sm" w="sm" type="none"/>
                      <a:tailEnd len="sm" w="sm" type="none"/>
                    </a:lnB>
                    <a:solidFill>
                      <a:schemeClr val="lt1"/>
                    </a:solidFill>
                  </a:tcPr>
                </a:tc>
              </a:tr>
            </a:tbl>
          </a:graphicData>
        </a:graphic>
      </p:graphicFrame>
      <p:sp>
        <p:nvSpPr>
          <p:cNvPr id="200" name="Google Shape;200;g3cd61e6f00f_1_29"/>
          <p:cNvSpPr txBox="1"/>
          <p:nvPr/>
        </p:nvSpPr>
        <p:spPr>
          <a:xfrm>
            <a:off x="674450" y="138246"/>
            <a:ext cx="9048300" cy="600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700">
                <a:solidFill>
                  <a:srgbClr val="009200"/>
                </a:solidFill>
                <a:latin typeface="Raleway Black"/>
                <a:ea typeface="Raleway Black"/>
                <a:cs typeface="Raleway Black"/>
                <a:sym typeface="Raleway Black"/>
              </a:rPr>
              <a:t>Metas estratégicas -</a:t>
            </a:r>
            <a:r>
              <a:rPr lang="en-US" sz="2700">
                <a:solidFill>
                  <a:srgbClr val="009200"/>
                </a:solidFill>
                <a:latin typeface="Raleway"/>
                <a:ea typeface="Raleway"/>
                <a:cs typeface="Raleway"/>
                <a:sym typeface="Raleway"/>
              </a:rPr>
              <a:t> SGA</a:t>
            </a:r>
            <a:endParaRPr i="0" sz="1400" u="none" cap="none" strike="noStrike">
              <a:solidFill>
                <a:srgbClr val="000000"/>
              </a:solidFill>
            </a:endParaRPr>
          </a:p>
        </p:txBody>
      </p:sp>
      <p:sp>
        <p:nvSpPr>
          <p:cNvPr id="201" name="Google Shape;201;g3cd61e6f00f_1_29"/>
          <p:cNvSpPr/>
          <p:nvPr/>
        </p:nvSpPr>
        <p:spPr>
          <a:xfrm>
            <a:off x="488800" y="282773"/>
            <a:ext cx="101100" cy="360000"/>
          </a:xfrm>
          <a:prstGeom prst="roundRect">
            <a:avLst>
              <a:gd fmla="val 50000" name="adj"/>
            </a:avLst>
          </a:prstGeom>
          <a:solidFill>
            <a:srgbClr val="0092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g3cd61e6f00f_1_67" title="fondo.png"/>
          <p:cNvPicPr preferRelativeResize="0"/>
          <p:nvPr/>
        </p:nvPicPr>
        <p:blipFill rotWithShape="1">
          <a:blip r:embed="rId3">
            <a:alphaModFix amt="23000"/>
          </a:blip>
          <a:srcRect b="-8433" l="12990" r="-12990" t="31069"/>
          <a:stretch/>
        </p:blipFill>
        <p:spPr>
          <a:xfrm>
            <a:off x="0" y="71850"/>
            <a:ext cx="12192000" cy="6286463"/>
          </a:xfrm>
          <a:prstGeom prst="rect">
            <a:avLst/>
          </a:prstGeom>
          <a:noFill/>
          <a:ln>
            <a:noFill/>
          </a:ln>
        </p:spPr>
      </p:pic>
      <p:pic>
        <p:nvPicPr>
          <p:cNvPr id="207" name="Google Shape;207;g3cd61e6f00f_1_67"/>
          <p:cNvPicPr preferRelativeResize="0"/>
          <p:nvPr/>
        </p:nvPicPr>
        <p:blipFill rotWithShape="1">
          <a:blip r:embed="rId4">
            <a:alphaModFix amt="60000"/>
          </a:blip>
          <a:srcRect b="6603" l="6606" r="-19333" t="-2849"/>
          <a:stretch/>
        </p:blipFill>
        <p:spPr>
          <a:xfrm>
            <a:off x="0" y="128738"/>
            <a:ext cx="12192002" cy="6600526"/>
          </a:xfrm>
          <a:prstGeom prst="rect">
            <a:avLst/>
          </a:prstGeom>
          <a:noFill/>
          <a:ln>
            <a:noFill/>
          </a:ln>
        </p:spPr>
      </p:pic>
      <p:graphicFrame>
        <p:nvGraphicFramePr>
          <p:cNvPr id="208" name="Google Shape;208;g3cd61e6f00f_1_67"/>
          <p:cNvGraphicFramePr/>
          <p:nvPr/>
        </p:nvGraphicFramePr>
        <p:xfrm>
          <a:off x="406450" y="672138"/>
          <a:ext cx="3000000" cy="3000000"/>
        </p:xfrm>
        <a:graphic>
          <a:graphicData uri="http://schemas.openxmlformats.org/drawingml/2006/table">
            <a:tbl>
              <a:tblPr>
                <a:noFill/>
                <a:tableStyleId>{EF25EE8A-3B1B-40E6-B6AB-FA0BABC421A8}</a:tableStyleId>
              </a:tblPr>
              <a:tblGrid>
                <a:gridCol w="1040375"/>
                <a:gridCol w="1040375"/>
                <a:gridCol w="1040375"/>
                <a:gridCol w="1040375"/>
                <a:gridCol w="1040375"/>
                <a:gridCol w="1040375"/>
                <a:gridCol w="1040375"/>
                <a:gridCol w="1040375"/>
                <a:gridCol w="1040375"/>
                <a:gridCol w="1040375"/>
                <a:gridCol w="1040375"/>
              </a:tblGrid>
              <a:tr h="551900">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Subsecretaria</a:t>
                      </a:r>
                      <a:endParaRPr b="1" sz="8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Dirección o subdirección</a:t>
                      </a:r>
                      <a:endParaRPr b="1" sz="8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Meta estratégica</a:t>
                      </a:r>
                      <a:endParaRPr b="1" sz="8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indicador</a:t>
                      </a:r>
                      <a:endParaRPr b="1" sz="8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Meta clave de desempeño o </a:t>
                      </a:r>
                      <a:r>
                        <a:rPr b="1" lang="en-US" sz="800">
                          <a:latin typeface="Raleway"/>
                          <a:ea typeface="Raleway"/>
                          <a:cs typeface="Raleway"/>
                          <a:sym typeface="Raleway"/>
                        </a:rPr>
                        <a:t>Legados</a:t>
                      </a:r>
                      <a:endParaRPr b="1" sz="8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Indicadores </a:t>
                      </a:r>
                      <a:r>
                        <a:rPr b="1" lang="en-US" sz="800">
                          <a:latin typeface="Raleway"/>
                          <a:ea typeface="Raleway"/>
                          <a:cs typeface="Raleway"/>
                          <a:sym typeface="Raleway"/>
                        </a:rPr>
                        <a:t>Secundarios</a:t>
                      </a:r>
                      <a:endParaRPr b="1" sz="8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Cierre </a:t>
                      </a:r>
                      <a:r>
                        <a:rPr b="1" lang="en-US" sz="800">
                          <a:solidFill>
                            <a:schemeClr val="dk1"/>
                          </a:solidFill>
                          <a:latin typeface="Raleway"/>
                          <a:ea typeface="Raleway"/>
                          <a:cs typeface="Raleway"/>
                          <a:sym typeface="Raleway"/>
                        </a:rPr>
                        <a:t>2025</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Programación Anual 2026</a:t>
                      </a:r>
                      <a:endParaRPr b="1" sz="8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Programación Mensual 2026</a:t>
                      </a:r>
                      <a:endParaRPr b="1" sz="8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Reporte enero febrero 2026</a:t>
                      </a:r>
                      <a:endParaRPr b="1" sz="8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chemeClr val="dk1"/>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latin typeface="Raleway"/>
                          <a:ea typeface="Raleway"/>
                          <a:cs typeface="Raleway"/>
                          <a:sym typeface="Raleway"/>
                        </a:rPr>
                        <a:t>Programación</a:t>
                      </a:r>
                      <a:r>
                        <a:rPr b="1" lang="en-US" sz="800">
                          <a:latin typeface="Raleway"/>
                          <a:ea typeface="Raleway"/>
                          <a:cs typeface="Raleway"/>
                          <a:sym typeface="Raleway"/>
                        </a:rPr>
                        <a:t> anual 20</a:t>
                      </a:r>
                      <a:r>
                        <a:rPr b="1" lang="en-US" sz="800">
                          <a:solidFill>
                            <a:schemeClr val="dk1"/>
                          </a:solidFill>
                          <a:latin typeface="Raleway"/>
                          <a:ea typeface="Raleway"/>
                          <a:cs typeface="Raleway"/>
                          <a:sym typeface="Raleway"/>
                        </a:rPr>
                        <a:t>27</a:t>
                      </a:r>
                      <a:endParaRPr b="1" sz="800">
                        <a:solidFill>
                          <a:schemeClr val="dk1"/>
                        </a:solidFill>
                        <a:latin typeface="Raleway"/>
                        <a:ea typeface="Raleway"/>
                        <a:cs typeface="Raleway"/>
                        <a:sym typeface="Raleway"/>
                      </a:endParaRPr>
                    </a:p>
                  </a:txBody>
                  <a:tcPr marT="91425" marB="91425" marR="28575" marL="28575" anchor="ctr">
                    <a:lnL cap="flat" cmpd="sng" w="11900">
                      <a:solidFill>
                        <a:schemeClr val="dk1"/>
                      </a:solidFill>
                      <a:prstDash val="dot"/>
                      <a:round/>
                      <a:headEnd len="sm" w="sm" type="none"/>
                      <a:tailEnd len="sm" w="sm" type="none"/>
                    </a:lnL>
                    <a:lnR cap="flat" cmpd="sng" w="11900">
                      <a:solidFill>
                        <a:schemeClr val="dk1"/>
                      </a:solidFill>
                      <a:prstDash val="dot"/>
                      <a:round/>
                      <a:headEnd len="sm" w="sm" type="none"/>
                      <a:tailEnd len="sm" w="sm" type="none"/>
                    </a:lnR>
                    <a:lnT cap="flat" cmpd="sng" w="11900">
                      <a:solidFill>
                        <a:schemeClr val="dk1"/>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r>
              <a:tr h="826575">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del Recurso Suelo</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Seguimiento a </a:t>
                      </a:r>
                      <a:r>
                        <a:rPr lang="en-US" sz="700">
                          <a:latin typeface="Raleway"/>
                          <a:ea typeface="Raleway"/>
                          <a:cs typeface="Raleway"/>
                          <a:sym typeface="Raleway"/>
                        </a:rPr>
                        <a:t> la recuperación ambiental de 50 hectáreas afectadas por minería que cuentan con instrumento ambiental</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F1C232"/>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hectáreas en áreas afectadas por minería recuperadas ambientalmente</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0</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200">
                          <a:solidFill>
                            <a:schemeClr val="dk1"/>
                          </a:solidFill>
                          <a:latin typeface="Raleway"/>
                          <a:ea typeface="Raleway"/>
                          <a:cs typeface="Raleway"/>
                          <a:sym typeface="Raleway"/>
                        </a:rPr>
                        <a:t>         N/A</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716025">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del Recurso Suelo</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Reducir el riesgo ambiental en 1.034 predios con suelos potencialmente contaminados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F1C232"/>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predios con suelos potencialmente contaminados en categoría de riesgo aceptable</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2</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115825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del Recurso Suelo</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marR="0" rtl="0" algn="ctr">
                        <a:lnSpc>
                          <a:spcPct val="115000"/>
                        </a:lnSpc>
                        <a:spcBef>
                          <a:spcPts val="0"/>
                        </a:spcBef>
                        <a:spcAft>
                          <a:spcPts val="0"/>
                        </a:spcAft>
                        <a:buNone/>
                      </a:pPr>
                      <a:r>
                        <a:rPr lang="en-US" sz="700">
                          <a:latin typeface="Raleway"/>
                          <a:ea typeface="Raleway"/>
                          <a:cs typeface="Raleway"/>
                          <a:sym typeface="Raleway"/>
                        </a:rPr>
                        <a:t>Evitar la disposición inadecuada de 25.7 millones de toneladas de Residuos Construcción y Demolición (RCD), llantas y residuos peligrosos hospitalarios e industriales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F1C232"/>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toneladas de residuos especiales y peligrosos controladas y aprovechadas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5</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605475">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 Flora y Fauna Silvestre</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Evitar el tráfico ilegal de 3.394 individuos y productos de animales silvestres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animales silvestres y productos de tráfico ilegal incautados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0</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8DBC22"/>
                        </a:solidFill>
                        <a:latin typeface="Raleway"/>
                        <a:ea typeface="Raleway"/>
                        <a:cs typeface="Raleway"/>
                        <a:sym typeface="Raleway"/>
                      </a:endParaRPr>
                    </a:p>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(mensual)</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FF0000"/>
                          </a:solidFill>
                          <a:latin typeface="Raleway"/>
                          <a:ea typeface="Raleway"/>
                          <a:cs typeface="Raleway"/>
                          <a:sym typeface="Raleway"/>
                        </a:rPr>
                        <a:t>No</a:t>
                      </a:r>
                      <a:endParaRPr b="1" sz="12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716025">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 Silvicultura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marR="0" rtl="0" algn="ctr">
                        <a:lnSpc>
                          <a:spcPct val="115000"/>
                        </a:lnSpc>
                        <a:spcBef>
                          <a:spcPts val="0"/>
                        </a:spcBef>
                        <a:spcAft>
                          <a:spcPts val="0"/>
                        </a:spcAft>
                        <a:buNone/>
                      </a:pPr>
                      <a:r>
                        <a:rPr lang="en-US" sz="700">
                          <a:latin typeface="Raleway"/>
                          <a:ea typeface="Raleway"/>
                          <a:cs typeface="Raleway"/>
                          <a:sym typeface="Raleway"/>
                        </a:rPr>
                        <a:t>Validar la plantación efectiva de 3.620 árboles a través de mecanismo de compensación</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F1C232"/>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árboles efectivamente plantados a través del mecanismo de compensación</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0</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716025">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 Silvicultura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marR="0" rtl="0" algn="ctr">
                        <a:lnSpc>
                          <a:spcPct val="115000"/>
                        </a:lnSpc>
                        <a:spcBef>
                          <a:spcPts val="0"/>
                        </a:spcBef>
                        <a:spcAft>
                          <a:spcPts val="0"/>
                        </a:spcAft>
                        <a:buNone/>
                      </a:pPr>
                      <a:r>
                        <a:rPr lang="en-US" sz="700">
                          <a:latin typeface="Raleway"/>
                          <a:ea typeface="Raleway"/>
                          <a:cs typeface="Raleway"/>
                          <a:sym typeface="Raleway"/>
                        </a:rPr>
                        <a:t>Gestionar el riesgo potencial de volcamiento y caída de ramas de 144.648 árboles gestionados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F1C232"/>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árboles en potencial riesgo de volcamiento o caída de ramas gestionados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0</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bl>
          </a:graphicData>
        </a:graphic>
      </p:graphicFrame>
      <p:sp>
        <p:nvSpPr>
          <p:cNvPr id="209" name="Google Shape;209;g3cd61e6f00f_1_67"/>
          <p:cNvSpPr/>
          <p:nvPr/>
        </p:nvSpPr>
        <p:spPr>
          <a:xfrm rot="5400000">
            <a:off x="5603875" y="6141675"/>
            <a:ext cx="160200" cy="852300"/>
          </a:xfrm>
          <a:prstGeom prst="chevron">
            <a:avLst>
              <a:gd fmla="val 67979" name="adj"/>
            </a:avLst>
          </a:prstGeom>
          <a:solidFill>
            <a:schemeClr val="lt1"/>
          </a:solidFill>
          <a:ln>
            <a:noFill/>
          </a:ln>
          <a:effectLst>
            <a:outerShdw blurRad="142875" rotWithShape="0" algn="bl" dir="5400000" dist="19050">
              <a:srgbClr val="000000">
                <a:alpha val="4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10" name="Google Shape;210;g3cd61e6f00f_1_67"/>
          <p:cNvPicPr preferRelativeResize="0"/>
          <p:nvPr/>
        </p:nvPicPr>
        <p:blipFill rotWithShape="1">
          <a:blip r:embed="rId5">
            <a:alphaModFix/>
          </a:blip>
          <a:srcRect b="0" l="0" r="0" t="0"/>
          <a:stretch/>
        </p:blipFill>
        <p:spPr>
          <a:xfrm rot="-4319930">
            <a:off x="11276042" y="6017742"/>
            <a:ext cx="644780" cy="1276439"/>
          </a:xfrm>
          <a:prstGeom prst="rect">
            <a:avLst/>
          </a:prstGeom>
          <a:noFill/>
          <a:ln>
            <a:noFill/>
          </a:ln>
        </p:spPr>
      </p:pic>
      <p:sp>
        <p:nvSpPr>
          <p:cNvPr id="211" name="Google Shape;211;g3cd61e6f00f_1_67"/>
          <p:cNvSpPr txBox="1"/>
          <p:nvPr/>
        </p:nvSpPr>
        <p:spPr>
          <a:xfrm>
            <a:off x="787325" y="71846"/>
            <a:ext cx="9048300" cy="600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700">
                <a:solidFill>
                  <a:srgbClr val="009200"/>
                </a:solidFill>
                <a:latin typeface="Raleway Black"/>
                <a:ea typeface="Raleway Black"/>
                <a:cs typeface="Raleway Black"/>
                <a:sym typeface="Raleway Black"/>
              </a:rPr>
              <a:t>Metas estratégicas -</a:t>
            </a:r>
            <a:r>
              <a:rPr lang="en-US" sz="2700">
                <a:solidFill>
                  <a:srgbClr val="009200"/>
                </a:solidFill>
                <a:latin typeface="Raleway"/>
                <a:ea typeface="Raleway"/>
                <a:cs typeface="Raleway"/>
                <a:sym typeface="Raleway"/>
              </a:rPr>
              <a:t> SCA</a:t>
            </a:r>
            <a:endParaRPr i="0" sz="1400" u="none" cap="none" strike="noStrike">
              <a:solidFill>
                <a:srgbClr val="000000"/>
              </a:solidFill>
            </a:endParaRPr>
          </a:p>
        </p:txBody>
      </p:sp>
      <p:sp>
        <p:nvSpPr>
          <p:cNvPr id="212" name="Google Shape;212;g3cd61e6f00f_1_67"/>
          <p:cNvSpPr/>
          <p:nvPr/>
        </p:nvSpPr>
        <p:spPr>
          <a:xfrm>
            <a:off x="601675" y="216373"/>
            <a:ext cx="101100" cy="360000"/>
          </a:xfrm>
          <a:prstGeom prst="roundRect">
            <a:avLst>
              <a:gd fmla="val 50000" name="adj"/>
            </a:avLst>
          </a:prstGeom>
          <a:solidFill>
            <a:srgbClr val="0092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13" name="Google Shape;213;g3cd61e6f00f_1_67"/>
          <p:cNvSpPr/>
          <p:nvPr/>
        </p:nvSpPr>
        <p:spPr>
          <a:xfrm>
            <a:off x="6560250" y="225900"/>
            <a:ext cx="367500" cy="2586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t/>
            </a:r>
            <a:endParaRPr sz="700">
              <a:latin typeface="Raleway"/>
              <a:ea typeface="Raleway"/>
              <a:cs typeface="Raleway"/>
              <a:sym typeface="Raleway"/>
            </a:endParaRPr>
          </a:p>
        </p:txBody>
      </p:sp>
      <p:sp>
        <p:nvSpPr>
          <p:cNvPr id="214" name="Google Shape;214;g3cd61e6f00f_1_67"/>
          <p:cNvSpPr txBox="1"/>
          <p:nvPr/>
        </p:nvSpPr>
        <p:spPr>
          <a:xfrm>
            <a:off x="7078450" y="177868"/>
            <a:ext cx="3495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rgbClr val="009200"/>
                </a:solidFill>
                <a:latin typeface="Raleway Black"/>
                <a:ea typeface="Raleway Black"/>
                <a:cs typeface="Raleway Black"/>
                <a:sym typeface="Raleway Black"/>
              </a:rPr>
              <a:t>Metas </a:t>
            </a:r>
            <a:r>
              <a:rPr lang="en-US" sz="1100">
                <a:solidFill>
                  <a:srgbClr val="009200"/>
                </a:solidFill>
                <a:latin typeface="Raleway Black"/>
                <a:ea typeface="Raleway Black"/>
                <a:cs typeface="Raleway Black"/>
                <a:sym typeface="Raleway Black"/>
              </a:rPr>
              <a:t>estratégicas</a:t>
            </a:r>
            <a:r>
              <a:rPr lang="en-US" sz="1100">
                <a:solidFill>
                  <a:srgbClr val="009200"/>
                </a:solidFill>
                <a:latin typeface="Raleway Black"/>
                <a:ea typeface="Raleway Black"/>
                <a:cs typeface="Raleway Black"/>
                <a:sym typeface="Raleway Black"/>
              </a:rPr>
              <a:t> con cambio de magnitud</a:t>
            </a:r>
            <a:endParaRPr b="1" sz="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pic>
        <p:nvPicPr>
          <p:cNvPr id="219" name="Google Shape;219;g3ce9351f72f_7_7" title="fondo.png"/>
          <p:cNvPicPr preferRelativeResize="0"/>
          <p:nvPr/>
        </p:nvPicPr>
        <p:blipFill rotWithShape="1">
          <a:blip r:embed="rId3">
            <a:alphaModFix amt="23000"/>
          </a:blip>
          <a:srcRect b="-8433" l="12990" r="-12990" t="31069"/>
          <a:stretch/>
        </p:blipFill>
        <p:spPr>
          <a:xfrm>
            <a:off x="0" y="71850"/>
            <a:ext cx="12192000" cy="6286463"/>
          </a:xfrm>
          <a:prstGeom prst="rect">
            <a:avLst/>
          </a:prstGeom>
          <a:noFill/>
          <a:ln>
            <a:noFill/>
          </a:ln>
        </p:spPr>
      </p:pic>
      <p:pic>
        <p:nvPicPr>
          <p:cNvPr id="220" name="Google Shape;220;g3ce9351f72f_7_7"/>
          <p:cNvPicPr preferRelativeResize="0"/>
          <p:nvPr/>
        </p:nvPicPr>
        <p:blipFill rotWithShape="1">
          <a:blip r:embed="rId4">
            <a:alphaModFix amt="60000"/>
          </a:blip>
          <a:srcRect b="6603" l="6606" r="-19333" t="-2849"/>
          <a:stretch/>
        </p:blipFill>
        <p:spPr>
          <a:xfrm>
            <a:off x="0" y="257475"/>
            <a:ext cx="12192002" cy="6600526"/>
          </a:xfrm>
          <a:prstGeom prst="rect">
            <a:avLst/>
          </a:prstGeom>
          <a:noFill/>
          <a:ln>
            <a:noFill/>
          </a:ln>
        </p:spPr>
      </p:pic>
      <p:graphicFrame>
        <p:nvGraphicFramePr>
          <p:cNvPr id="221" name="Google Shape;221;g3ce9351f72f_7_7"/>
          <p:cNvGraphicFramePr/>
          <p:nvPr/>
        </p:nvGraphicFramePr>
        <p:xfrm>
          <a:off x="383850" y="710925"/>
          <a:ext cx="3000000" cy="3000000"/>
        </p:xfrm>
        <a:graphic>
          <a:graphicData uri="http://schemas.openxmlformats.org/drawingml/2006/table">
            <a:tbl>
              <a:tblPr>
                <a:noFill/>
                <a:tableStyleId>{EF25EE8A-3B1B-40E6-B6AB-FA0BABC421A8}</a:tableStyleId>
              </a:tblPr>
              <a:tblGrid>
                <a:gridCol w="1029050"/>
                <a:gridCol w="872550"/>
                <a:gridCol w="1185550"/>
                <a:gridCol w="1029050"/>
                <a:gridCol w="1029050"/>
                <a:gridCol w="1029050"/>
                <a:gridCol w="1029050"/>
                <a:gridCol w="1029050"/>
                <a:gridCol w="1029050"/>
                <a:gridCol w="1029050"/>
                <a:gridCol w="1029050"/>
              </a:tblGrid>
              <a:tr h="574825">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Subsecretaria</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Dirección o subdirección</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Meta estratégica</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indicador</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Meta clave de desempeño o Legados</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Indicadores Secundarios</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Cierre 2025</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Programación Anual 2026</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Programación Mensual/</a:t>
                      </a:r>
                      <a:r>
                        <a:rPr b="1" lang="en-US" sz="800">
                          <a:solidFill>
                            <a:schemeClr val="dk1"/>
                          </a:solidFill>
                          <a:latin typeface="Raleway"/>
                          <a:ea typeface="Raleway"/>
                          <a:cs typeface="Raleway"/>
                          <a:sym typeface="Raleway"/>
                        </a:rPr>
                        <a:t>trimestral</a:t>
                      </a:r>
                      <a:r>
                        <a:rPr b="1" lang="en-US" sz="800">
                          <a:solidFill>
                            <a:schemeClr val="dk1"/>
                          </a:solidFill>
                          <a:latin typeface="Raleway"/>
                          <a:ea typeface="Raleway"/>
                          <a:cs typeface="Raleway"/>
                          <a:sym typeface="Raleway"/>
                        </a:rPr>
                        <a:t> 2026</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Reporte enero febrero 2026</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Programación </a:t>
                      </a:r>
                      <a:r>
                        <a:rPr b="1" lang="en-US" sz="800">
                          <a:solidFill>
                            <a:schemeClr val="dk1"/>
                          </a:solidFill>
                          <a:latin typeface="Raleway"/>
                          <a:ea typeface="Raleway"/>
                          <a:cs typeface="Raleway"/>
                          <a:sym typeface="Raleway"/>
                        </a:rPr>
                        <a:t>Anual</a:t>
                      </a:r>
                      <a:r>
                        <a:rPr b="1" lang="en-US" sz="800">
                          <a:solidFill>
                            <a:schemeClr val="dk1"/>
                          </a:solidFill>
                          <a:latin typeface="Raleway"/>
                          <a:ea typeface="Raleway"/>
                          <a:cs typeface="Raleway"/>
                          <a:sym typeface="Raleway"/>
                        </a:rPr>
                        <a:t> 2027</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r>
              <a:tr h="63750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 Flora y Fauna Silvestre</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Lograr una tasa de éxito promedio del 65% en la atención y rehabilitación de la fauna silvestre liberada y reubicada bajo custodia de la Secretaría Distrital de Ambiente</a:t>
                      </a:r>
                      <a:r>
                        <a:rPr lang="en-US" sz="700">
                          <a:latin typeface="Raleway"/>
                          <a:ea typeface="Raleway"/>
                          <a:cs typeface="Raleway"/>
                          <a:sym typeface="Raleway"/>
                        </a:rPr>
                        <a:t>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Porcentaje de la tasa promedio de animales silvestres liberados o reubicados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3</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8DBC22"/>
                        </a:solidFill>
                        <a:latin typeface="Raleway"/>
                        <a:ea typeface="Raleway"/>
                        <a:cs typeface="Raleway"/>
                        <a:sym typeface="Raleway"/>
                      </a:endParaRPr>
                    </a:p>
                    <a:p>
                      <a:pPr indent="0" lvl="0" marL="0" rtl="0" algn="ctr">
                        <a:lnSpc>
                          <a:spcPct val="115000"/>
                        </a:lnSpc>
                        <a:spcBef>
                          <a:spcPts val="0"/>
                        </a:spcBef>
                        <a:spcAft>
                          <a:spcPts val="0"/>
                        </a:spcAft>
                        <a:buNone/>
                      </a:pPr>
                      <a:r>
                        <a:rPr b="1" lang="en-US" sz="800">
                          <a:solidFill>
                            <a:srgbClr val="8DBC22"/>
                          </a:solidFill>
                          <a:latin typeface="Raleway"/>
                          <a:ea typeface="Raleway"/>
                          <a:cs typeface="Raleway"/>
                          <a:sym typeface="Raleway"/>
                        </a:rPr>
                        <a:t>(mensual)</a:t>
                      </a:r>
                      <a:endParaRPr b="1" sz="12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8DBC22"/>
                        </a:solidFill>
                        <a:latin typeface="Raleway"/>
                        <a:ea typeface="Raleway"/>
                        <a:cs typeface="Raleway"/>
                        <a:sym typeface="Raleway"/>
                      </a:endParaRPr>
                    </a:p>
                    <a:p>
                      <a:pPr indent="0" lvl="0" marL="0" rtl="0" algn="ctr">
                        <a:lnSpc>
                          <a:spcPct val="115000"/>
                        </a:lnSpc>
                        <a:spcBef>
                          <a:spcPts val="0"/>
                        </a:spcBef>
                        <a:spcAft>
                          <a:spcPts val="0"/>
                        </a:spcAft>
                        <a:buNone/>
                      </a:pPr>
                      <a:r>
                        <a:rPr b="1" lang="en-US" sz="800">
                          <a:solidFill>
                            <a:srgbClr val="8DBC22"/>
                          </a:solidFill>
                          <a:latin typeface="Raleway"/>
                          <a:ea typeface="Raleway"/>
                          <a:cs typeface="Raleway"/>
                          <a:sym typeface="Raleway"/>
                        </a:rPr>
                        <a:t>(mensual)</a:t>
                      </a:r>
                      <a:endParaRPr b="1" sz="12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63750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 Calidad del Aire, Auditiva y Visual</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Disminuir en xx% las emisiones de material particulado (PM10 y PM2.5) en la ZUMA Bosa - Apogeo</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Porcentaje de disminución en la concentración del material particulado (PM10 y PM2.5) en la ZUMA Bosa - Apogeo</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14</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FF0000"/>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63750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 Calidad del Aire, Auditiva y Visual</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Clr>
                          <a:schemeClr val="dk1"/>
                        </a:buClr>
                        <a:buSzPts val="1100"/>
                        <a:buFont typeface="Arial"/>
                        <a:buNone/>
                      </a:pPr>
                      <a:r>
                        <a:rPr lang="en-US" sz="700">
                          <a:solidFill>
                            <a:schemeClr val="dk1"/>
                          </a:solidFill>
                          <a:latin typeface="Raleway"/>
                          <a:ea typeface="Raleway"/>
                          <a:cs typeface="Raleway"/>
                          <a:sym typeface="Raleway"/>
                        </a:rPr>
                        <a:t>Evitar la emisión de 4,2 Ton de PM2.5 a través del FONCARGA para 2027.</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toneladas de emisiones evitadas por año de PM2.5 a través del FONCARGA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4</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FF0000"/>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75390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b="1"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del Recurso Hídrico</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Reducir en un 60 % la carga contaminante vertida a los ríos Torca, Salitre Fucha y Tunjuelo</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toneladas estimadas de carga contaminante vertidas en los ríos de Bogotá</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8</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98670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Dirección de Procesos Sancionatorios</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Resolver de fondo 4.314 expedientes sancionatorios de más de diez años de antigüedad, en cumplimiento de la Ley 2387 de 2024</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expedientes sancionatorios resueltos de fondo en cumplimiento de la Ley 2387 de 2024</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0</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Si</a:t>
                      </a:r>
                      <a:endParaRPr b="1" sz="12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 </a:t>
                      </a:r>
                      <a:endParaRPr b="1" sz="1200">
                        <a:solidFill>
                          <a:srgbClr val="8DBC22"/>
                        </a:solidFill>
                        <a:latin typeface="Raleway"/>
                        <a:ea typeface="Raleway"/>
                        <a:cs typeface="Raleway"/>
                        <a:sym typeface="Raleway"/>
                      </a:endParaRPr>
                    </a:p>
                    <a:p>
                      <a:pPr indent="0" lvl="0" marL="0" rtl="0" algn="ctr">
                        <a:lnSpc>
                          <a:spcPct val="115000"/>
                        </a:lnSpc>
                        <a:spcBef>
                          <a:spcPts val="0"/>
                        </a:spcBef>
                        <a:spcAft>
                          <a:spcPts val="0"/>
                        </a:spcAft>
                        <a:buNone/>
                      </a:pPr>
                      <a:r>
                        <a:rPr b="1" lang="en-US" sz="800">
                          <a:solidFill>
                            <a:srgbClr val="8DBC22"/>
                          </a:solidFill>
                          <a:latin typeface="Raleway"/>
                          <a:ea typeface="Raleway"/>
                          <a:cs typeface="Raleway"/>
                          <a:sym typeface="Raleway"/>
                        </a:rPr>
                        <a:t>(septiembre y </a:t>
                      </a:r>
                      <a:r>
                        <a:rPr b="1" lang="en-US" sz="800">
                          <a:solidFill>
                            <a:srgbClr val="8DBC22"/>
                          </a:solidFill>
                          <a:latin typeface="Raleway"/>
                          <a:ea typeface="Raleway"/>
                          <a:cs typeface="Raleway"/>
                          <a:sym typeface="Raleway"/>
                        </a:rPr>
                        <a:t>diciembre</a:t>
                      </a:r>
                      <a:r>
                        <a:rPr b="1" lang="en-US" sz="800">
                          <a:solidFill>
                            <a:srgbClr val="8DBC22"/>
                          </a:solidFill>
                          <a:latin typeface="Raleway"/>
                          <a:ea typeface="Raleway"/>
                          <a:cs typeface="Raleway"/>
                          <a:sym typeface="Raleway"/>
                        </a:rPr>
                        <a:t>)</a:t>
                      </a:r>
                      <a:endParaRPr b="1" sz="800">
                        <a:solidFill>
                          <a:srgbClr val="8DBC22"/>
                        </a:solidFill>
                        <a:latin typeface="Raleway"/>
                        <a:ea typeface="Raleway"/>
                        <a:cs typeface="Raleway"/>
                        <a:sym typeface="Raleway"/>
                      </a:endParaRPr>
                    </a:p>
                    <a:p>
                      <a:pPr indent="0" lvl="0" marL="0" rtl="0" algn="ctr">
                        <a:lnSpc>
                          <a:spcPct val="115000"/>
                        </a:lnSpc>
                        <a:spcBef>
                          <a:spcPts val="0"/>
                        </a:spcBef>
                        <a:spcAft>
                          <a:spcPts val="0"/>
                        </a:spcAft>
                        <a:buNone/>
                      </a:pPr>
                      <a:r>
                        <a:t/>
                      </a:r>
                      <a:endParaRPr b="1" sz="8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N/A</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marR="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8DBC22"/>
                        </a:solidFill>
                        <a:latin typeface="Raleway"/>
                        <a:ea typeface="Raleway"/>
                        <a:cs typeface="Raleway"/>
                        <a:sym typeface="Raleway"/>
                      </a:endParaRPr>
                    </a:p>
                    <a:p>
                      <a:pPr indent="0" lvl="0" marL="0" marR="0" rtl="0" algn="ctr">
                        <a:lnSpc>
                          <a:spcPct val="115000"/>
                        </a:lnSpc>
                        <a:spcBef>
                          <a:spcPts val="0"/>
                        </a:spcBef>
                        <a:spcAft>
                          <a:spcPts val="0"/>
                        </a:spcAft>
                        <a:buNone/>
                      </a:pPr>
                      <a:r>
                        <a:rPr b="1" lang="en-US" sz="900">
                          <a:solidFill>
                            <a:srgbClr val="8DBC22"/>
                          </a:solidFill>
                          <a:latin typeface="Raleway"/>
                          <a:ea typeface="Raleway"/>
                          <a:cs typeface="Raleway"/>
                          <a:sym typeface="Raleway"/>
                        </a:rPr>
                        <a:t>(junio y </a:t>
                      </a:r>
                      <a:r>
                        <a:rPr b="1" lang="en-US" sz="900">
                          <a:solidFill>
                            <a:srgbClr val="8DBC22"/>
                          </a:solidFill>
                          <a:latin typeface="Raleway"/>
                          <a:ea typeface="Raleway"/>
                          <a:cs typeface="Raleway"/>
                          <a:sym typeface="Raleway"/>
                        </a:rPr>
                        <a:t>diciembre</a:t>
                      </a:r>
                      <a:r>
                        <a:rPr b="1" lang="en-US" sz="900">
                          <a:solidFill>
                            <a:srgbClr val="8DBC22"/>
                          </a:solidFill>
                          <a:latin typeface="Raleway"/>
                          <a:ea typeface="Raleway"/>
                          <a:cs typeface="Raleway"/>
                          <a:sym typeface="Raleway"/>
                        </a:rPr>
                        <a:t>)</a:t>
                      </a:r>
                      <a:endParaRPr b="1" sz="9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63750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Dirección de Control Ambiental</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Realizar el 100% de evaluaciones de licencia ambiental en los tiempos de ley</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Porcentaje de evaluación de licencias ambientales en los tiempos de ley</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1</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bl>
          </a:graphicData>
        </a:graphic>
      </p:graphicFrame>
      <p:sp>
        <p:nvSpPr>
          <p:cNvPr id="222" name="Google Shape;222;g3ce9351f72f_7_7"/>
          <p:cNvSpPr/>
          <p:nvPr/>
        </p:nvSpPr>
        <p:spPr>
          <a:xfrm rot="5400000">
            <a:off x="5494950" y="6185150"/>
            <a:ext cx="177600" cy="944700"/>
          </a:xfrm>
          <a:prstGeom prst="chevron">
            <a:avLst>
              <a:gd fmla="val 67979" name="adj"/>
            </a:avLst>
          </a:prstGeom>
          <a:solidFill>
            <a:schemeClr val="lt1"/>
          </a:solidFill>
          <a:ln>
            <a:noFill/>
          </a:ln>
          <a:effectLst>
            <a:outerShdw blurRad="142875" rotWithShape="0" algn="bl" dir="5400000" dist="19050">
              <a:srgbClr val="000000">
                <a:alpha val="4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23" name="Google Shape;223;g3ce9351f72f_7_7"/>
          <p:cNvPicPr preferRelativeResize="0"/>
          <p:nvPr/>
        </p:nvPicPr>
        <p:blipFill rotWithShape="1">
          <a:blip r:embed="rId5">
            <a:alphaModFix/>
          </a:blip>
          <a:srcRect b="0" l="0" r="0" t="0"/>
          <a:stretch/>
        </p:blipFill>
        <p:spPr>
          <a:xfrm rot="-2323954">
            <a:off x="11614192" y="-416734"/>
            <a:ext cx="644780" cy="1276440"/>
          </a:xfrm>
          <a:prstGeom prst="rect">
            <a:avLst/>
          </a:prstGeom>
          <a:noFill/>
          <a:ln>
            <a:noFill/>
          </a:ln>
        </p:spPr>
      </p:pic>
      <p:sp>
        <p:nvSpPr>
          <p:cNvPr id="224" name="Google Shape;224;g3ce9351f72f_7_7"/>
          <p:cNvSpPr txBox="1"/>
          <p:nvPr/>
        </p:nvSpPr>
        <p:spPr>
          <a:xfrm>
            <a:off x="787325" y="-103056"/>
            <a:ext cx="90483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200">
                <a:solidFill>
                  <a:srgbClr val="009200"/>
                </a:solidFill>
                <a:latin typeface="Raleway Black"/>
                <a:ea typeface="Raleway Black"/>
                <a:cs typeface="Raleway Black"/>
                <a:sym typeface="Raleway Black"/>
              </a:rPr>
              <a:t>Metas estratégicas -</a:t>
            </a:r>
            <a:r>
              <a:rPr lang="en-US" sz="2200">
                <a:solidFill>
                  <a:srgbClr val="009200"/>
                </a:solidFill>
                <a:latin typeface="Raleway"/>
                <a:ea typeface="Raleway"/>
                <a:cs typeface="Raleway"/>
                <a:sym typeface="Raleway"/>
              </a:rPr>
              <a:t> SCA</a:t>
            </a:r>
            <a:endParaRPr i="0" sz="900" u="none" cap="none" strike="noStrike">
              <a:solidFill>
                <a:srgbClr val="000000"/>
              </a:solidFill>
            </a:endParaRPr>
          </a:p>
        </p:txBody>
      </p:sp>
      <p:sp>
        <p:nvSpPr>
          <p:cNvPr id="225" name="Google Shape;225;g3ce9351f72f_7_7"/>
          <p:cNvSpPr/>
          <p:nvPr/>
        </p:nvSpPr>
        <p:spPr>
          <a:xfrm>
            <a:off x="601675" y="41471"/>
            <a:ext cx="101100" cy="360000"/>
          </a:xfrm>
          <a:prstGeom prst="roundRect">
            <a:avLst>
              <a:gd fmla="val 50000" name="adj"/>
            </a:avLst>
          </a:prstGeom>
          <a:solidFill>
            <a:srgbClr val="0092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pic>
        <p:nvPicPr>
          <p:cNvPr id="230" name="Google Shape;230;g3ce9351f72f_7_15" title="fondo.png"/>
          <p:cNvPicPr preferRelativeResize="0"/>
          <p:nvPr/>
        </p:nvPicPr>
        <p:blipFill rotWithShape="1">
          <a:blip r:embed="rId3">
            <a:alphaModFix amt="23000"/>
          </a:blip>
          <a:srcRect b="-8433" l="12990" r="-12990" t="31069"/>
          <a:stretch/>
        </p:blipFill>
        <p:spPr>
          <a:xfrm>
            <a:off x="0" y="71850"/>
            <a:ext cx="12192000" cy="6286463"/>
          </a:xfrm>
          <a:prstGeom prst="rect">
            <a:avLst/>
          </a:prstGeom>
          <a:noFill/>
          <a:ln>
            <a:noFill/>
          </a:ln>
        </p:spPr>
      </p:pic>
      <p:pic>
        <p:nvPicPr>
          <p:cNvPr id="231" name="Google Shape;231;g3ce9351f72f_7_15"/>
          <p:cNvPicPr preferRelativeResize="0"/>
          <p:nvPr/>
        </p:nvPicPr>
        <p:blipFill rotWithShape="1">
          <a:blip r:embed="rId4">
            <a:alphaModFix amt="60000"/>
          </a:blip>
          <a:srcRect b="6603" l="6606" r="-19333" t="-2849"/>
          <a:stretch/>
        </p:blipFill>
        <p:spPr>
          <a:xfrm>
            <a:off x="0" y="257475"/>
            <a:ext cx="12192002" cy="6600526"/>
          </a:xfrm>
          <a:prstGeom prst="rect">
            <a:avLst/>
          </a:prstGeom>
          <a:noFill/>
          <a:ln>
            <a:noFill/>
          </a:ln>
        </p:spPr>
      </p:pic>
      <p:graphicFrame>
        <p:nvGraphicFramePr>
          <p:cNvPr id="232" name="Google Shape;232;g3ce9351f72f_7_15"/>
          <p:cNvGraphicFramePr/>
          <p:nvPr/>
        </p:nvGraphicFramePr>
        <p:xfrm>
          <a:off x="405675" y="638475"/>
          <a:ext cx="3000000" cy="3000000"/>
        </p:xfrm>
        <a:graphic>
          <a:graphicData uri="http://schemas.openxmlformats.org/drawingml/2006/table">
            <a:tbl>
              <a:tblPr>
                <a:noFill/>
                <a:tableStyleId>{EF25EE8A-3B1B-40E6-B6AB-FA0BABC421A8}</a:tableStyleId>
              </a:tblPr>
              <a:tblGrid>
                <a:gridCol w="1042300"/>
                <a:gridCol w="1042300"/>
                <a:gridCol w="1042300"/>
                <a:gridCol w="1042300"/>
                <a:gridCol w="1042300"/>
                <a:gridCol w="1042300"/>
                <a:gridCol w="1042300"/>
                <a:gridCol w="1042300"/>
                <a:gridCol w="1042300"/>
                <a:gridCol w="1042300"/>
                <a:gridCol w="1042300"/>
              </a:tblGrid>
              <a:tr h="624250">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Subsecretaria</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Dirección o subdirección</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Meta estratégica</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indicador</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Meta clave de desempeño o Legados</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Indicadores Secundarios</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Cierre 2025</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Programación Anual 2026</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Programación Mensual 2026</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Reporte enero febrero 2026</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c>
                  <a:txBody>
                    <a:bodyPr/>
                    <a:lstStyle/>
                    <a:p>
                      <a:pPr indent="0" lvl="0" marL="0" rtl="0" algn="ctr">
                        <a:lnSpc>
                          <a:spcPct val="115000"/>
                        </a:lnSpc>
                        <a:spcBef>
                          <a:spcPts val="0"/>
                        </a:spcBef>
                        <a:spcAft>
                          <a:spcPts val="0"/>
                        </a:spcAft>
                        <a:buNone/>
                      </a:pPr>
                      <a:r>
                        <a:rPr b="1" lang="en-US" sz="800">
                          <a:solidFill>
                            <a:schemeClr val="dk1"/>
                          </a:solidFill>
                          <a:latin typeface="Raleway"/>
                          <a:ea typeface="Raleway"/>
                          <a:cs typeface="Raleway"/>
                          <a:sym typeface="Raleway"/>
                        </a:rPr>
                        <a:t>Programación Anual 2027</a:t>
                      </a:r>
                      <a:endParaRPr b="1" sz="8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8DBC22"/>
                    </a:solidFill>
                  </a:tcPr>
                </a:tc>
              </a:tr>
              <a:tr h="86435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Dirección de Control Ambiental</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Realizar el seguimiento al 25% de los proyectos licenciados mediante el Índice de Desempeño Ambiental</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proyectos licenciados con seguimiento por medio del Índice de Desempeño Ambiental (IDA)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0</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spcBef>
                          <a:spcPts val="0"/>
                        </a:spcBef>
                        <a:spcAft>
                          <a:spcPts val="0"/>
                        </a:spcAft>
                        <a:buNone/>
                      </a:pPr>
                      <a:r>
                        <a:rPr b="1" lang="en-US" sz="1200">
                          <a:solidFill>
                            <a:schemeClr val="dk1"/>
                          </a:solidFill>
                          <a:latin typeface="Raleway"/>
                          <a:ea typeface="Raleway"/>
                          <a:cs typeface="Raleway"/>
                          <a:sym typeface="Raleway"/>
                        </a:rPr>
                        <a:t>N/A</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63315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Dirección de Control Ambiental</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Realizar el seguimiento ordinario al 75% de los proyectos licenciados a 2024 (sin IDA)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proyectos licenciados con seguimiento ordinario</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0</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979950">
                <a:tc>
                  <a:txBody>
                    <a:bodyPr/>
                    <a:lstStyle/>
                    <a:p>
                      <a:pPr indent="0" lvl="0" marL="0" rtl="0" algn="ctr">
                        <a:lnSpc>
                          <a:spcPct val="115000"/>
                        </a:lnSpc>
                        <a:spcBef>
                          <a:spcPts val="0"/>
                        </a:spcBef>
                        <a:spcAft>
                          <a:spcPts val="0"/>
                        </a:spcAft>
                        <a:buNone/>
                      </a:pPr>
                      <a:r>
                        <a:rPr lang="en-US" sz="700">
                          <a:solidFill>
                            <a:schemeClr val="dk1"/>
                          </a:solidFill>
                          <a:latin typeface="Raleway"/>
                          <a:ea typeface="Raleway"/>
                          <a:cs typeface="Raleway"/>
                          <a:sym typeface="Raleway"/>
                        </a:rPr>
                        <a:t>SCA</a:t>
                      </a:r>
                      <a:endParaRPr sz="7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solidFill>
                            <a:schemeClr val="dk1"/>
                          </a:solidFill>
                          <a:latin typeface="Raleway"/>
                          <a:ea typeface="Raleway"/>
                          <a:cs typeface="Raleway"/>
                          <a:sym typeface="Raleway"/>
                        </a:rPr>
                        <a:t>Dirección de Procesos Sancionatorios</a:t>
                      </a:r>
                      <a:endParaRPr sz="7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marR="0" rtl="0" algn="ctr">
                        <a:lnSpc>
                          <a:spcPct val="115000"/>
                        </a:lnSpc>
                        <a:spcBef>
                          <a:spcPts val="0"/>
                        </a:spcBef>
                        <a:spcAft>
                          <a:spcPts val="0"/>
                        </a:spcAft>
                        <a:buNone/>
                      </a:pPr>
                      <a:r>
                        <a:rPr lang="en-US" sz="700">
                          <a:solidFill>
                            <a:schemeClr val="dk1"/>
                          </a:solidFill>
                          <a:latin typeface="Raleway"/>
                          <a:ea typeface="Raleway"/>
                          <a:cs typeface="Raleway"/>
                          <a:sym typeface="Raleway"/>
                        </a:rPr>
                        <a:t>Impulsar o resolver 5.580 de los expedientes sancionatorios iniciados durante el cuatrienio (2024-2027)</a:t>
                      </a:r>
                      <a:endParaRPr sz="7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F1C232"/>
                    </a:solidFill>
                  </a:tcPr>
                </a:tc>
                <a:tc>
                  <a:txBody>
                    <a:bodyPr/>
                    <a:lstStyle/>
                    <a:p>
                      <a:pPr indent="0" lvl="0" marL="0" rtl="0" algn="ctr">
                        <a:lnSpc>
                          <a:spcPct val="115000"/>
                        </a:lnSpc>
                        <a:spcBef>
                          <a:spcPts val="0"/>
                        </a:spcBef>
                        <a:spcAft>
                          <a:spcPts val="0"/>
                        </a:spcAft>
                        <a:buNone/>
                      </a:pPr>
                      <a:r>
                        <a:rPr lang="en-US" sz="700">
                          <a:solidFill>
                            <a:schemeClr val="dk1"/>
                          </a:solidFill>
                          <a:latin typeface="Raleway"/>
                          <a:ea typeface="Raleway"/>
                          <a:cs typeface="Raleway"/>
                          <a:sym typeface="Raleway"/>
                        </a:rPr>
                        <a:t>Número de expedientes del cuatrienio con impulso procesal en los procesos sancionatorios del cuatrienio</a:t>
                      </a:r>
                      <a:endParaRPr sz="7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0</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Si</a:t>
                      </a:r>
                      <a:endParaRPr b="1" sz="12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8DBC22"/>
                        </a:solidFill>
                        <a:latin typeface="Raleway"/>
                        <a:ea typeface="Raleway"/>
                        <a:cs typeface="Raleway"/>
                        <a:sym typeface="Raleway"/>
                      </a:endParaRPr>
                    </a:p>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(trimestral)</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N/A</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rgbClr val="8DBC22"/>
                        </a:solidFill>
                        <a:latin typeface="Raleway"/>
                        <a:ea typeface="Raleway"/>
                        <a:cs typeface="Raleway"/>
                        <a:sym typeface="Raleway"/>
                      </a:endParaRPr>
                    </a:p>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(trimestral)</a:t>
                      </a:r>
                      <a:endParaRPr b="1" sz="12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1095550">
                <a:tc>
                  <a:txBody>
                    <a:bodyPr/>
                    <a:lstStyle/>
                    <a:p>
                      <a:pPr indent="0" lvl="0" marL="0" rtl="0" algn="ctr">
                        <a:lnSpc>
                          <a:spcPct val="115000"/>
                        </a:lnSpc>
                        <a:spcBef>
                          <a:spcPts val="0"/>
                        </a:spcBef>
                        <a:spcAft>
                          <a:spcPts val="0"/>
                        </a:spcAft>
                        <a:buNone/>
                      </a:pPr>
                      <a:r>
                        <a:rPr lang="en-US" sz="700">
                          <a:solidFill>
                            <a:schemeClr val="dk1"/>
                          </a:solidFill>
                          <a:latin typeface="Raleway"/>
                          <a:ea typeface="Raleway"/>
                          <a:cs typeface="Raleway"/>
                          <a:sym typeface="Raleway"/>
                        </a:rPr>
                        <a:t>SCA</a:t>
                      </a:r>
                      <a:endParaRPr sz="7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solidFill>
                            <a:schemeClr val="dk1"/>
                          </a:solidFill>
                          <a:latin typeface="Raleway"/>
                          <a:ea typeface="Raleway"/>
                          <a:cs typeface="Raleway"/>
                          <a:sym typeface="Raleway"/>
                        </a:rPr>
                        <a:t>Dirección de Procesos Sancionatorios</a:t>
                      </a:r>
                      <a:endParaRPr sz="7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marR="0" rtl="0" algn="ctr">
                        <a:lnSpc>
                          <a:spcPct val="115000"/>
                        </a:lnSpc>
                        <a:spcBef>
                          <a:spcPts val="0"/>
                        </a:spcBef>
                        <a:spcAft>
                          <a:spcPts val="0"/>
                        </a:spcAft>
                        <a:buNone/>
                      </a:pPr>
                      <a:r>
                        <a:rPr lang="en-US" sz="700">
                          <a:solidFill>
                            <a:schemeClr val="dk1"/>
                          </a:solidFill>
                          <a:latin typeface="Raleway"/>
                          <a:ea typeface="Raleway"/>
                          <a:cs typeface="Raleway"/>
                          <a:sym typeface="Raleway"/>
                        </a:rPr>
                        <a:t>Impulsar o resolver 5.580 de los expedientes sancionatorios iniciados durante el cuatrienio (2024-2027)</a:t>
                      </a:r>
                      <a:endParaRPr sz="7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F1C232"/>
                    </a:solidFill>
                  </a:tcPr>
                </a:tc>
                <a:tc>
                  <a:txBody>
                    <a:bodyPr/>
                    <a:lstStyle/>
                    <a:p>
                      <a:pPr indent="0" lvl="0" marL="0" rtl="0" algn="ctr">
                        <a:lnSpc>
                          <a:spcPct val="115000"/>
                        </a:lnSpc>
                        <a:spcBef>
                          <a:spcPts val="0"/>
                        </a:spcBef>
                        <a:spcAft>
                          <a:spcPts val="0"/>
                        </a:spcAft>
                        <a:buNone/>
                      </a:pPr>
                      <a:r>
                        <a:rPr lang="en-US" sz="700">
                          <a:solidFill>
                            <a:schemeClr val="dk1"/>
                          </a:solidFill>
                          <a:latin typeface="Raleway"/>
                          <a:ea typeface="Raleway"/>
                          <a:cs typeface="Raleway"/>
                          <a:sym typeface="Raleway"/>
                        </a:rPr>
                        <a:t>Número de expedientes del cuatrienio con decisión de fondo en los procesos sancionatorios iniciados en las vigencias 2024 -2025</a:t>
                      </a:r>
                      <a:endParaRPr sz="7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0</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Si</a:t>
                      </a:r>
                      <a:endParaRPr b="1" sz="12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chemeClr val="dk1"/>
                          </a:solidFill>
                          <a:latin typeface="Raleway"/>
                          <a:ea typeface="Raleway"/>
                          <a:cs typeface="Raleway"/>
                          <a:sym typeface="Raleway"/>
                        </a:rPr>
                        <a:t>N/A</a:t>
                      </a:r>
                      <a:endParaRPr b="1" sz="1200">
                        <a:solidFill>
                          <a:schemeClr val="dk1"/>
                        </a:solidFill>
                        <a:latin typeface="Raleway"/>
                        <a:ea typeface="Raleway"/>
                        <a:cs typeface="Raleway"/>
                        <a:sym typeface="Raleway"/>
                      </a:endParaRPr>
                    </a:p>
                    <a:p>
                      <a:pPr indent="0" lvl="0" marL="0" rtl="0" algn="ctr">
                        <a:lnSpc>
                          <a:spcPct val="115000"/>
                        </a:lnSpc>
                        <a:spcBef>
                          <a:spcPts val="0"/>
                        </a:spcBef>
                        <a:spcAft>
                          <a:spcPts val="0"/>
                        </a:spcAft>
                        <a:buClr>
                          <a:schemeClr val="dk1"/>
                        </a:buClr>
                        <a:buSzPts val="1100"/>
                        <a:buFont typeface="Arial"/>
                        <a:buNone/>
                      </a:pPr>
                      <a:r>
                        <a:rPr b="1" lang="en-US" sz="1200">
                          <a:solidFill>
                            <a:schemeClr val="dk1"/>
                          </a:solidFill>
                          <a:latin typeface="Raleway"/>
                          <a:ea typeface="Raleway"/>
                          <a:cs typeface="Raleway"/>
                          <a:sym typeface="Raleway"/>
                        </a:rPr>
                        <a:t>(Anual)</a:t>
                      </a:r>
                      <a:endParaRPr b="1" sz="12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N/A</a:t>
                      </a:r>
                      <a:endParaRPr b="1" sz="1200">
                        <a:solidFill>
                          <a:schemeClr val="dk1"/>
                        </a:solidFill>
                        <a:latin typeface="Raleway"/>
                        <a:ea typeface="Raleway"/>
                        <a:cs typeface="Raleway"/>
                        <a:sym typeface="Raleway"/>
                      </a:endParaRPr>
                    </a:p>
                    <a:p>
                      <a:pPr indent="0" lvl="0" marL="0" rtl="0" algn="ctr">
                        <a:lnSpc>
                          <a:spcPct val="115000"/>
                        </a:lnSpc>
                        <a:spcBef>
                          <a:spcPts val="0"/>
                        </a:spcBef>
                        <a:spcAft>
                          <a:spcPts val="0"/>
                        </a:spcAft>
                        <a:buClr>
                          <a:schemeClr val="dk1"/>
                        </a:buClr>
                        <a:buSzPts val="1100"/>
                        <a:buFont typeface="Arial"/>
                        <a:buNone/>
                      </a:pPr>
                      <a:r>
                        <a:rPr b="1" lang="en-US" sz="1200">
                          <a:solidFill>
                            <a:schemeClr val="dk1"/>
                          </a:solidFill>
                          <a:latin typeface="Raleway"/>
                          <a:ea typeface="Raleway"/>
                          <a:cs typeface="Raleway"/>
                          <a:sym typeface="Raleway"/>
                        </a:rPr>
                        <a:t>(Anual)</a:t>
                      </a:r>
                      <a:endParaRPr b="1" sz="1200">
                        <a:solidFill>
                          <a:srgbClr val="8DBC22"/>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r h="864350">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SCA</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Subdirección de Silvicultura</a:t>
                      </a:r>
                      <a:endParaRPr sz="700">
                        <a:latin typeface="Raleway"/>
                        <a:ea typeface="Raleway"/>
                        <a:cs typeface="Raleway"/>
                        <a:sym typeface="Raleway"/>
                      </a:endParaRPr>
                    </a:p>
                    <a:p>
                      <a:pPr indent="0" lvl="0" marL="0" rtl="0" algn="ctr">
                        <a:lnSpc>
                          <a:spcPct val="115000"/>
                        </a:lnSpc>
                        <a:spcBef>
                          <a:spcPts val="0"/>
                        </a:spcBef>
                        <a:spcAft>
                          <a:spcPts val="0"/>
                        </a:spcAft>
                        <a:buNone/>
                      </a:pPr>
                      <a:r>
                        <a:t/>
                      </a:r>
                      <a:endParaRPr sz="700">
                        <a:latin typeface="Raleway"/>
                        <a:ea typeface="Raleway"/>
                        <a:cs typeface="Raleway"/>
                        <a:sym typeface="Raleway"/>
                      </a:endParaRPr>
                    </a:p>
                    <a:p>
                      <a:pPr indent="0" lvl="0" marL="0" rtl="0" algn="ctr">
                        <a:lnSpc>
                          <a:spcPct val="115000"/>
                        </a:lnSpc>
                        <a:spcBef>
                          <a:spcPts val="0"/>
                        </a:spcBef>
                        <a:spcAft>
                          <a:spcPts val="0"/>
                        </a:spcAft>
                        <a:buNone/>
                      </a:pPr>
                      <a:r>
                        <a:rPr lang="en-US" sz="700">
                          <a:latin typeface="Raleway"/>
                          <a:ea typeface="Raleway"/>
                          <a:cs typeface="Raleway"/>
                          <a:sym typeface="Raleway"/>
                        </a:rPr>
                        <a:t>Subdirección de Calidad del Aire, Auditiva y Visual</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marR="0" rtl="0" algn="ctr">
                        <a:lnSpc>
                          <a:spcPct val="115000"/>
                        </a:lnSpc>
                        <a:spcBef>
                          <a:spcPts val="0"/>
                        </a:spcBef>
                        <a:spcAft>
                          <a:spcPts val="0"/>
                        </a:spcAft>
                        <a:buNone/>
                      </a:pPr>
                      <a:r>
                        <a:rPr lang="en-US" sz="700">
                          <a:latin typeface="Raleway"/>
                          <a:ea typeface="Raleway"/>
                          <a:cs typeface="Raleway"/>
                          <a:sym typeface="Raleway"/>
                        </a:rPr>
                        <a:t>Resolver de fondo trámites y autorizaciones rezagados anteriores al 2024 y las nuevas solicitudes allegadas en las vigencias 2024-2027 para un total de 16.009</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lang="en-US" sz="700">
                          <a:latin typeface="Raleway"/>
                          <a:ea typeface="Raleway"/>
                          <a:cs typeface="Raleway"/>
                          <a:sym typeface="Raleway"/>
                        </a:rPr>
                        <a:t>Número de trámites y autorizaciones resueltas de fondo, rezagados anteriores al 2024 así como las nuevas solicitudes vigencias a 2024 - 2027</a:t>
                      </a:r>
                      <a:endParaRPr sz="700">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rgbClr val="EFEFEF"/>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No</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chemeClr val="dk1"/>
                          </a:solidFill>
                          <a:latin typeface="Raleway"/>
                          <a:ea typeface="Raleway"/>
                          <a:cs typeface="Raleway"/>
                          <a:sym typeface="Raleway"/>
                        </a:rPr>
                        <a:t>6</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8DBC22"/>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None/>
                      </a:pPr>
                      <a:r>
                        <a:rPr b="1" lang="en-US" sz="1200">
                          <a:solidFill>
                            <a:srgbClr val="FF0000"/>
                          </a:solidFill>
                          <a:latin typeface="Raleway"/>
                          <a:ea typeface="Raleway"/>
                          <a:cs typeface="Raleway"/>
                          <a:sym typeface="Raleway"/>
                        </a:rPr>
                        <a:t>No</a:t>
                      </a:r>
                      <a:endParaRPr b="1" sz="1200">
                        <a:solidFill>
                          <a:srgbClr val="FF0000"/>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c>
                  <a:txBody>
                    <a:bodyPr/>
                    <a:lstStyle/>
                    <a:p>
                      <a:pPr indent="0" lvl="0" marL="0" rtl="0" algn="ctr">
                        <a:lnSpc>
                          <a:spcPct val="115000"/>
                        </a:lnSpc>
                        <a:spcBef>
                          <a:spcPts val="0"/>
                        </a:spcBef>
                        <a:spcAft>
                          <a:spcPts val="0"/>
                        </a:spcAft>
                        <a:buClr>
                          <a:schemeClr val="dk1"/>
                        </a:buClr>
                        <a:buSzPts val="1100"/>
                        <a:buFont typeface="Arial"/>
                        <a:buNone/>
                      </a:pPr>
                      <a:r>
                        <a:rPr b="1" lang="en-US" sz="1200">
                          <a:solidFill>
                            <a:srgbClr val="8DBC22"/>
                          </a:solidFill>
                          <a:latin typeface="Raleway"/>
                          <a:ea typeface="Raleway"/>
                          <a:cs typeface="Raleway"/>
                          <a:sym typeface="Raleway"/>
                        </a:rPr>
                        <a:t>Si</a:t>
                      </a:r>
                      <a:endParaRPr b="1" sz="1200">
                        <a:solidFill>
                          <a:schemeClr val="dk1"/>
                        </a:solidFill>
                        <a:latin typeface="Raleway"/>
                        <a:ea typeface="Raleway"/>
                        <a:cs typeface="Raleway"/>
                        <a:sym typeface="Raleway"/>
                      </a:endParaRPr>
                    </a:p>
                  </a:txBody>
                  <a:tcPr marT="91425" marB="91425" marR="28575" marL="28575" anchor="ctr">
                    <a:lnL cap="flat" cmpd="sng" w="11900">
                      <a:solidFill>
                        <a:srgbClr val="000000"/>
                      </a:solidFill>
                      <a:prstDash val="dot"/>
                      <a:round/>
                      <a:headEnd len="sm" w="sm" type="none"/>
                      <a:tailEnd len="sm" w="sm" type="none"/>
                    </a:lnL>
                    <a:lnR cap="flat" cmpd="sng" w="11900">
                      <a:solidFill>
                        <a:srgbClr val="000000"/>
                      </a:solidFill>
                      <a:prstDash val="dot"/>
                      <a:round/>
                      <a:headEnd len="sm" w="sm" type="none"/>
                      <a:tailEnd len="sm" w="sm" type="none"/>
                    </a:lnR>
                    <a:lnT cap="flat" cmpd="sng" w="11900">
                      <a:solidFill>
                        <a:srgbClr val="000000"/>
                      </a:solidFill>
                      <a:prstDash val="dot"/>
                      <a:round/>
                      <a:headEnd len="sm" w="sm" type="none"/>
                      <a:tailEnd len="sm" w="sm" type="none"/>
                    </a:lnT>
                    <a:lnB cap="flat" cmpd="sng" w="11900">
                      <a:solidFill>
                        <a:srgbClr val="000000"/>
                      </a:solidFill>
                      <a:prstDash val="dot"/>
                      <a:round/>
                      <a:headEnd len="sm" w="sm" type="none"/>
                      <a:tailEnd len="sm" w="sm" type="none"/>
                    </a:lnB>
                    <a:solidFill>
                      <a:schemeClr val="lt1"/>
                    </a:solidFill>
                  </a:tcPr>
                </a:tc>
              </a:tr>
            </a:tbl>
          </a:graphicData>
        </a:graphic>
      </p:graphicFrame>
      <p:pic>
        <p:nvPicPr>
          <p:cNvPr id="233" name="Google Shape;233;g3ce9351f72f_7_15"/>
          <p:cNvPicPr preferRelativeResize="0"/>
          <p:nvPr/>
        </p:nvPicPr>
        <p:blipFill rotWithShape="1">
          <a:blip r:embed="rId5">
            <a:alphaModFix/>
          </a:blip>
          <a:srcRect b="0" l="0" r="0" t="0"/>
          <a:stretch/>
        </p:blipFill>
        <p:spPr>
          <a:xfrm rot="2878676">
            <a:off x="402817" y="5596667"/>
            <a:ext cx="644781" cy="1276437"/>
          </a:xfrm>
          <a:prstGeom prst="rect">
            <a:avLst/>
          </a:prstGeom>
          <a:noFill/>
          <a:ln>
            <a:noFill/>
          </a:ln>
        </p:spPr>
      </p:pic>
      <p:sp>
        <p:nvSpPr>
          <p:cNvPr id="234" name="Google Shape;234;g3ce9351f72f_7_15"/>
          <p:cNvSpPr txBox="1"/>
          <p:nvPr/>
        </p:nvSpPr>
        <p:spPr>
          <a:xfrm>
            <a:off x="787325" y="71846"/>
            <a:ext cx="90483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2200">
                <a:solidFill>
                  <a:srgbClr val="009200"/>
                </a:solidFill>
                <a:latin typeface="Raleway Black"/>
                <a:ea typeface="Raleway Black"/>
                <a:cs typeface="Raleway Black"/>
                <a:sym typeface="Raleway Black"/>
              </a:rPr>
              <a:t>Metas estratégicas -</a:t>
            </a:r>
            <a:r>
              <a:rPr lang="en-US" sz="2200">
                <a:solidFill>
                  <a:srgbClr val="009200"/>
                </a:solidFill>
                <a:latin typeface="Raleway"/>
                <a:ea typeface="Raleway"/>
                <a:cs typeface="Raleway"/>
                <a:sym typeface="Raleway"/>
              </a:rPr>
              <a:t> SCA</a:t>
            </a:r>
            <a:endParaRPr i="0" sz="900" u="none" cap="none" strike="noStrike">
              <a:solidFill>
                <a:srgbClr val="000000"/>
              </a:solidFill>
            </a:endParaRPr>
          </a:p>
        </p:txBody>
      </p:sp>
      <p:sp>
        <p:nvSpPr>
          <p:cNvPr id="235" name="Google Shape;235;g3ce9351f72f_7_15"/>
          <p:cNvSpPr/>
          <p:nvPr/>
        </p:nvSpPr>
        <p:spPr>
          <a:xfrm>
            <a:off x="601675" y="216373"/>
            <a:ext cx="101100" cy="360000"/>
          </a:xfrm>
          <a:prstGeom prst="roundRect">
            <a:avLst>
              <a:gd fmla="val 50000" name="adj"/>
            </a:avLst>
          </a:prstGeom>
          <a:solidFill>
            <a:srgbClr val="00920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36" name="Google Shape;236;g3ce9351f72f_7_15"/>
          <p:cNvSpPr/>
          <p:nvPr/>
        </p:nvSpPr>
        <p:spPr>
          <a:xfrm>
            <a:off x="6560250" y="225900"/>
            <a:ext cx="367500" cy="258600"/>
          </a:xfrm>
          <a:prstGeom prst="roundRect">
            <a:avLst>
              <a:gd fmla="val 16667" name="adj"/>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t/>
            </a:r>
            <a:endParaRPr sz="700">
              <a:latin typeface="Raleway"/>
              <a:ea typeface="Raleway"/>
              <a:cs typeface="Raleway"/>
              <a:sym typeface="Raleway"/>
            </a:endParaRPr>
          </a:p>
        </p:txBody>
      </p:sp>
      <p:sp>
        <p:nvSpPr>
          <p:cNvPr id="237" name="Google Shape;237;g3ce9351f72f_7_15"/>
          <p:cNvSpPr txBox="1"/>
          <p:nvPr/>
        </p:nvSpPr>
        <p:spPr>
          <a:xfrm>
            <a:off x="7078450" y="177868"/>
            <a:ext cx="34959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100">
                <a:solidFill>
                  <a:srgbClr val="009200"/>
                </a:solidFill>
                <a:latin typeface="Raleway Black"/>
                <a:ea typeface="Raleway Black"/>
                <a:cs typeface="Raleway Black"/>
                <a:sym typeface="Raleway Black"/>
              </a:rPr>
              <a:t>Metas estratégicas con cambio de magnitud</a:t>
            </a:r>
            <a:endParaRPr b="1" sz="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g366399a5469_3_298" title="fondo.png"/>
          <p:cNvPicPr preferRelativeResize="0"/>
          <p:nvPr/>
        </p:nvPicPr>
        <p:blipFill rotWithShape="1">
          <a:blip r:embed="rId3">
            <a:alphaModFix amt="23000"/>
          </a:blip>
          <a:srcRect b="-23410" l="11730" r="-11730" t="46047"/>
          <a:stretch/>
        </p:blipFill>
        <p:spPr>
          <a:xfrm>
            <a:off x="0" y="71850"/>
            <a:ext cx="12192000" cy="6286463"/>
          </a:xfrm>
          <a:prstGeom prst="rect">
            <a:avLst/>
          </a:prstGeom>
          <a:noFill/>
          <a:ln>
            <a:noFill/>
          </a:ln>
        </p:spPr>
      </p:pic>
      <p:sp>
        <p:nvSpPr>
          <p:cNvPr id="243" name="Google Shape;243;g366399a5469_3_298"/>
          <p:cNvSpPr/>
          <p:nvPr/>
        </p:nvSpPr>
        <p:spPr>
          <a:xfrm>
            <a:off x="1014275" y="1326375"/>
            <a:ext cx="10251900" cy="3604500"/>
          </a:xfrm>
          <a:prstGeom prst="round2DiagRect">
            <a:avLst>
              <a:gd fmla="val 16667" name="adj1"/>
              <a:gd fmla="val 0" name="adj2"/>
            </a:avLst>
          </a:prstGeom>
          <a:solidFill>
            <a:srgbClr val="38761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endParaRPr>
          </a:p>
        </p:txBody>
      </p:sp>
      <p:pic>
        <p:nvPicPr>
          <p:cNvPr id="244" name="Google Shape;244;g366399a5469_3_298"/>
          <p:cNvPicPr preferRelativeResize="0"/>
          <p:nvPr/>
        </p:nvPicPr>
        <p:blipFill rotWithShape="1">
          <a:blip r:embed="rId4">
            <a:alphaModFix amt="60000"/>
          </a:blip>
          <a:srcRect b="6603" l="6606" r="-19333" t="-2849"/>
          <a:stretch/>
        </p:blipFill>
        <p:spPr>
          <a:xfrm>
            <a:off x="0" y="257475"/>
            <a:ext cx="12192002" cy="6600526"/>
          </a:xfrm>
          <a:prstGeom prst="rect">
            <a:avLst/>
          </a:prstGeom>
          <a:noFill/>
          <a:ln>
            <a:noFill/>
          </a:ln>
        </p:spPr>
      </p:pic>
      <p:pic>
        <p:nvPicPr>
          <p:cNvPr id="245" name="Google Shape;245;g366399a5469_3_298"/>
          <p:cNvPicPr preferRelativeResize="0"/>
          <p:nvPr/>
        </p:nvPicPr>
        <p:blipFill rotWithShape="1">
          <a:blip r:embed="rId5">
            <a:alphaModFix/>
          </a:blip>
          <a:srcRect b="10761" l="0" r="0" t="0"/>
          <a:stretch/>
        </p:blipFill>
        <p:spPr>
          <a:xfrm>
            <a:off x="8383449" y="3253500"/>
            <a:ext cx="3788448" cy="3604500"/>
          </a:xfrm>
          <a:prstGeom prst="rect">
            <a:avLst/>
          </a:prstGeom>
          <a:noFill/>
          <a:ln>
            <a:noFill/>
          </a:ln>
        </p:spPr>
      </p:pic>
      <p:sp>
        <p:nvSpPr>
          <p:cNvPr id="246" name="Google Shape;246;g366399a5469_3_298"/>
          <p:cNvSpPr txBox="1"/>
          <p:nvPr/>
        </p:nvSpPr>
        <p:spPr>
          <a:xfrm>
            <a:off x="1474575" y="3259400"/>
            <a:ext cx="9242400" cy="10773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Clr>
                <a:schemeClr val="dk1"/>
              </a:buClr>
              <a:buSzPts val="1100"/>
              <a:buFont typeface="Arial"/>
              <a:buNone/>
            </a:pPr>
            <a:r>
              <a:rPr b="1" lang="en-US" sz="2700">
                <a:solidFill>
                  <a:schemeClr val="lt1"/>
                </a:solidFill>
                <a:latin typeface="Raleway"/>
                <a:ea typeface="Raleway"/>
                <a:cs typeface="Raleway"/>
                <a:sym typeface="Raleway"/>
              </a:rPr>
              <a:t>Mejorar la gestión de la Estructura Ecológica Principal</a:t>
            </a:r>
            <a:endParaRPr b="1" sz="2700">
              <a:solidFill>
                <a:schemeClr val="lt1"/>
              </a:solidFill>
              <a:latin typeface="Raleway"/>
              <a:ea typeface="Raleway"/>
              <a:cs typeface="Raleway"/>
              <a:sym typeface="Raleway"/>
            </a:endParaRPr>
          </a:p>
          <a:p>
            <a:pPr indent="0" lvl="0" marL="0" rtl="0" algn="ctr">
              <a:spcBef>
                <a:spcPts val="0"/>
              </a:spcBef>
              <a:spcAft>
                <a:spcPts val="0"/>
              </a:spcAft>
              <a:buClr>
                <a:schemeClr val="dk1"/>
              </a:buClr>
              <a:buSzPts val="1100"/>
              <a:buFont typeface="Arial"/>
              <a:buNone/>
            </a:pPr>
            <a:r>
              <a:rPr b="1" lang="en-US" sz="2700">
                <a:solidFill>
                  <a:schemeClr val="lt1"/>
                </a:solidFill>
                <a:latin typeface="Raleway"/>
                <a:ea typeface="Raleway"/>
                <a:cs typeface="Raleway"/>
                <a:sym typeface="Raleway"/>
              </a:rPr>
              <a:t>Intervenir de manera integral los Cerros Orientales</a:t>
            </a:r>
            <a:endParaRPr b="1" sz="2700">
              <a:solidFill>
                <a:schemeClr val="lt1"/>
              </a:solidFill>
              <a:latin typeface="Raleway"/>
              <a:ea typeface="Raleway"/>
              <a:cs typeface="Raleway"/>
              <a:sym typeface="Raleway"/>
            </a:endParaRPr>
          </a:p>
        </p:txBody>
      </p:sp>
      <p:sp>
        <p:nvSpPr>
          <p:cNvPr id="247" name="Google Shape;247;g366399a5469_3_298"/>
          <p:cNvSpPr txBox="1"/>
          <p:nvPr/>
        </p:nvSpPr>
        <p:spPr>
          <a:xfrm>
            <a:off x="3803683" y="1626467"/>
            <a:ext cx="4877100" cy="677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Raleway"/>
                <a:ea typeface="Raleway"/>
                <a:cs typeface="Raleway"/>
                <a:sym typeface="Raleway"/>
              </a:rPr>
              <a:t>Indicadores</a:t>
            </a:r>
            <a:endParaRPr b="0" i="0" sz="2800" u="none" cap="none" strike="noStrike">
              <a:solidFill>
                <a:schemeClr val="lt1"/>
              </a:solidFill>
              <a:latin typeface="Arial"/>
              <a:ea typeface="Arial"/>
              <a:cs typeface="Arial"/>
              <a:sym typeface="Arial"/>
            </a:endParaRPr>
          </a:p>
        </p:txBody>
      </p:sp>
      <p:cxnSp>
        <p:nvCxnSpPr>
          <p:cNvPr id="248" name="Google Shape;248;g366399a5469_3_298"/>
          <p:cNvCxnSpPr/>
          <p:nvPr/>
        </p:nvCxnSpPr>
        <p:spPr>
          <a:xfrm>
            <a:off x="1474575" y="2835525"/>
            <a:ext cx="8761800" cy="0"/>
          </a:xfrm>
          <a:prstGeom prst="straightConnector1">
            <a:avLst/>
          </a:prstGeom>
          <a:noFill/>
          <a:ln cap="flat" cmpd="sng" w="12700">
            <a:solidFill>
              <a:schemeClr val="lt1"/>
            </a:solidFill>
            <a:prstDash val="solid"/>
            <a:round/>
            <a:headEnd len="med" w="med" type="oval"/>
            <a:tailEnd len="med" w="med" type="oval"/>
          </a:ln>
        </p:spPr>
      </p:cxnSp>
      <p:grpSp>
        <p:nvGrpSpPr>
          <p:cNvPr id="249" name="Google Shape;249;g366399a5469_3_298"/>
          <p:cNvGrpSpPr/>
          <p:nvPr/>
        </p:nvGrpSpPr>
        <p:grpSpPr>
          <a:xfrm>
            <a:off x="5194751" y="2345885"/>
            <a:ext cx="868276" cy="888123"/>
            <a:chOff x="4096109" y="2260088"/>
            <a:chExt cx="682500" cy="698100"/>
          </a:xfrm>
        </p:grpSpPr>
        <p:sp>
          <p:nvSpPr>
            <p:cNvPr id="250" name="Google Shape;250;g366399a5469_3_298"/>
            <p:cNvSpPr/>
            <p:nvPr/>
          </p:nvSpPr>
          <p:spPr>
            <a:xfrm>
              <a:off x="4096109" y="2260088"/>
              <a:ext cx="682500" cy="698100"/>
            </a:xfrm>
            <a:prstGeom prst="ellipse">
              <a:avLst/>
            </a:prstGeom>
            <a:solidFill>
              <a:srgbClr val="C4721F"/>
            </a:solidFill>
            <a:ln cap="flat" cmpd="sng" w="71875">
              <a:solidFill>
                <a:srgbClr val="FFFFFF"/>
              </a:solidFill>
              <a:prstDash val="solid"/>
              <a:round/>
              <a:headEnd len="sm" w="sm" type="none"/>
              <a:tailEnd len="sm" w="sm" type="none"/>
            </a:ln>
          </p:spPr>
          <p:txBody>
            <a:bodyPr anchorCtr="0" anchor="ctr" bIns="129325" lIns="129325" spcFirstLastPara="1" rIns="129325" wrap="square" tIns="129325">
              <a:noAutofit/>
            </a:bodyPr>
            <a:lstStyle/>
            <a:p>
              <a:pPr indent="0" lvl="0" marL="0" marR="0" rtl="0" algn="ctr">
                <a:lnSpc>
                  <a:spcPct val="100000"/>
                </a:lnSpc>
                <a:spcBef>
                  <a:spcPts val="0"/>
                </a:spcBef>
                <a:spcAft>
                  <a:spcPts val="0"/>
                </a:spcAft>
                <a:buClr>
                  <a:srgbClr val="000000"/>
                </a:buClr>
                <a:buSzPts val="2122"/>
                <a:buFont typeface="Arial"/>
                <a:buNone/>
              </a:pPr>
              <a:r>
                <a:t/>
              </a:r>
              <a:endParaRPr b="0" i="0" sz="2121" u="none" cap="none" strike="noStrike">
                <a:solidFill>
                  <a:srgbClr val="000000"/>
                </a:solidFill>
                <a:latin typeface="Montserrat Medium"/>
                <a:ea typeface="Montserrat Medium"/>
                <a:cs typeface="Montserrat Medium"/>
                <a:sym typeface="Montserrat Medium"/>
              </a:endParaRPr>
            </a:p>
          </p:txBody>
        </p:sp>
        <p:pic>
          <p:nvPicPr>
            <p:cNvPr id="251" name="Google Shape;251;g366399a5469_3_298"/>
            <p:cNvPicPr preferRelativeResize="0"/>
            <p:nvPr/>
          </p:nvPicPr>
          <p:blipFill rotWithShape="1">
            <a:blip r:embed="rId6">
              <a:alphaModFix/>
            </a:blip>
            <a:srcRect b="0" l="0" r="0" t="0"/>
            <a:stretch/>
          </p:blipFill>
          <p:spPr>
            <a:xfrm>
              <a:off x="4189059" y="2369266"/>
              <a:ext cx="496500" cy="496500"/>
            </a:xfrm>
            <a:prstGeom prst="rect">
              <a:avLst/>
            </a:prstGeom>
            <a:noFill/>
            <a:ln>
              <a:noFill/>
            </a:ln>
          </p:spPr>
        </p:pic>
      </p:grpSp>
      <p:grpSp>
        <p:nvGrpSpPr>
          <p:cNvPr id="252" name="Google Shape;252;g366399a5469_3_298"/>
          <p:cNvGrpSpPr/>
          <p:nvPr/>
        </p:nvGrpSpPr>
        <p:grpSpPr>
          <a:xfrm>
            <a:off x="6216062" y="2328983"/>
            <a:ext cx="869638" cy="888227"/>
            <a:chOff x="1252274" y="892444"/>
            <a:chExt cx="614759" cy="627900"/>
          </a:xfrm>
        </p:grpSpPr>
        <p:sp>
          <p:nvSpPr>
            <p:cNvPr id="253" name="Google Shape;253;g366399a5469_3_298"/>
            <p:cNvSpPr/>
            <p:nvPr/>
          </p:nvSpPr>
          <p:spPr>
            <a:xfrm>
              <a:off x="1253233" y="892444"/>
              <a:ext cx="613800" cy="627900"/>
            </a:xfrm>
            <a:prstGeom prst="ellipse">
              <a:avLst/>
            </a:prstGeom>
            <a:solidFill>
              <a:srgbClr val="8DBC22"/>
            </a:solidFill>
            <a:ln cap="flat" cmpd="sng" w="71875">
              <a:solidFill>
                <a:srgbClr val="FFFFFF"/>
              </a:solidFill>
              <a:prstDash val="solid"/>
              <a:round/>
              <a:headEnd len="sm" w="sm" type="none"/>
              <a:tailEnd len="sm" w="sm" type="none"/>
            </a:ln>
          </p:spPr>
          <p:txBody>
            <a:bodyPr anchorCtr="0" anchor="ctr" bIns="129325" lIns="129325" spcFirstLastPara="1" rIns="129325" wrap="square" tIns="129325">
              <a:noAutofit/>
            </a:bodyPr>
            <a:lstStyle/>
            <a:p>
              <a:pPr indent="0" lvl="0" marL="0" marR="0" rtl="0" algn="ctr">
                <a:lnSpc>
                  <a:spcPct val="100000"/>
                </a:lnSpc>
                <a:spcBef>
                  <a:spcPts val="0"/>
                </a:spcBef>
                <a:spcAft>
                  <a:spcPts val="0"/>
                </a:spcAft>
                <a:buClr>
                  <a:srgbClr val="000000"/>
                </a:buClr>
                <a:buSzPts val="2122"/>
                <a:buFont typeface="Arial"/>
                <a:buNone/>
              </a:pPr>
              <a:r>
                <a:t/>
              </a:r>
              <a:endParaRPr b="0" i="0" sz="2121" u="none" cap="none" strike="noStrike">
                <a:solidFill>
                  <a:srgbClr val="000000"/>
                </a:solidFill>
                <a:latin typeface="Montserrat Medium"/>
                <a:ea typeface="Montserrat Medium"/>
                <a:cs typeface="Montserrat Medium"/>
                <a:sym typeface="Montserrat Medium"/>
              </a:endParaRPr>
            </a:p>
          </p:txBody>
        </p:sp>
        <p:pic>
          <p:nvPicPr>
            <p:cNvPr id="254" name="Google Shape;254;g366399a5469_3_298" title="robin_1230953 (2).png"/>
            <p:cNvPicPr preferRelativeResize="0"/>
            <p:nvPr/>
          </p:nvPicPr>
          <p:blipFill rotWithShape="1">
            <a:blip r:embed="rId7">
              <a:alphaModFix/>
            </a:blip>
            <a:srcRect b="0" l="0" r="0" t="0"/>
            <a:stretch/>
          </p:blipFill>
          <p:spPr>
            <a:xfrm>
              <a:off x="1252274" y="970974"/>
              <a:ext cx="523150" cy="523200"/>
            </a:xfrm>
            <a:prstGeom prst="rect">
              <a:avLst/>
            </a:prstGeom>
            <a:noFill/>
            <a:ln>
              <a:noFill/>
            </a:ln>
          </p:spPr>
        </p:pic>
      </p:grpSp>
      <p:grpSp>
        <p:nvGrpSpPr>
          <p:cNvPr id="255" name="Google Shape;255;g366399a5469_3_298"/>
          <p:cNvGrpSpPr/>
          <p:nvPr/>
        </p:nvGrpSpPr>
        <p:grpSpPr>
          <a:xfrm>
            <a:off x="4571673" y="4591695"/>
            <a:ext cx="3250776" cy="837293"/>
            <a:chOff x="9243152" y="5918017"/>
            <a:chExt cx="2666100" cy="686700"/>
          </a:xfrm>
        </p:grpSpPr>
        <p:sp>
          <p:nvSpPr>
            <p:cNvPr id="256" name="Google Shape;256;g366399a5469_3_298"/>
            <p:cNvSpPr/>
            <p:nvPr/>
          </p:nvSpPr>
          <p:spPr>
            <a:xfrm>
              <a:off x="9243152" y="5918017"/>
              <a:ext cx="2666100" cy="6867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57" name="Google Shape;257;g366399a5469_3_298"/>
            <p:cNvPicPr preferRelativeResize="0"/>
            <p:nvPr/>
          </p:nvPicPr>
          <p:blipFill rotWithShape="1">
            <a:blip r:embed="rId8">
              <a:alphaModFix/>
            </a:blip>
            <a:srcRect b="0" l="0" r="0" t="0"/>
            <a:stretch/>
          </p:blipFill>
          <p:spPr>
            <a:xfrm>
              <a:off x="9481964" y="5998629"/>
              <a:ext cx="2096765" cy="484852"/>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2024-01-30T14:53:26Z</dcterms:created>
  <dc:creator>LEONARDO.GIL</dc:creator>
</cp:coreProperties>
</file>