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3"/>
  </p:notesMasterIdLst>
  <p:sldIdLst>
    <p:sldId id="259" r:id="rId2"/>
    <p:sldId id="5818" r:id="rId3"/>
    <p:sldId id="5819" r:id="rId4"/>
    <p:sldId id="5822" r:id="rId5"/>
    <p:sldId id="5842" r:id="rId6"/>
    <p:sldId id="5823" r:id="rId7"/>
    <p:sldId id="5831" r:id="rId8"/>
    <p:sldId id="5840" r:id="rId9"/>
    <p:sldId id="5847" r:id="rId10"/>
    <p:sldId id="5845" r:id="rId11"/>
    <p:sldId id="5817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90000"/>
    <a:srgbClr val="800000"/>
    <a:srgbClr val="0D5EFF"/>
    <a:srgbClr val="993300"/>
    <a:srgbClr val="6196FF"/>
    <a:srgbClr val="FFCD2D"/>
    <a:srgbClr val="4382FF"/>
    <a:srgbClr val="D3DE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9" autoAdjust="0"/>
    <p:restoredTop sz="93487" autoAdjust="0"/>
  </p:normalViewPr>
  <p:slideViewPr>
    <p:cSldViewPr snapToGrid="0" showGuides="1">
      <p:cViewPr varScale="1">
        <p:scale>
          <a:sx n="68" d="100"/>
          <a:sy n="68" d="100"/>
        </p:scale>
        <p:origin x="522" y="7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81B7B-D781-4B9F-81EE-8D4B85DCEA98}" type="datetimeFigureOut">
              <a:rPr lang="es-CO" smtClean="0"/>
              <a:t>3/06/2026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8FF0D8-5195-48DC-8476-5A2330F64603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6501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FF0D8-5195-48DC-8476-5A2330F64603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0231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3F717-5C3D-505A-0AF1-8BB70FDBF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FCA980F-627C-6ABA-9558-2D959CB0E5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C036578-C4E1-572D-CE2A-A4579C08CC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D45D15-2ED7-6980-D051-E31E428390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8FF0D8-5195-48DC-8476-5A2330F64603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9327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>
  <p:cSld name="Diapositiva de título">
    <p:bg>
      <p:bgPr>
        <a:solidFill>
          <a:srgbClr val="2D6DF3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8A262D64-6FF4-B85E-367D-6FD119E1E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4618" y="71967"/>
            <a:ext cx="732367" cy="524933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fld id="{633FE764-AE18-492B-95E6-86030C661DC1}" type="slidenum">
              <a:rPr lang="es-CO" altLang="es-CO" sz="933" smtClean="0">
                <a:solidFill>
                  <a:srgbClr val="0054BC"/>
                </a:solidFill>
                <a:latin typeface="Work Sans" charset="0"/>
                <a:sym typeface="Work Sans" charset="0"/>
              </a:rPr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  <a:defRPr/>
              </a:pPr>
              <a:t>‹Nº›</a:t>
            </a:fld>
            <a:endParaRPr lang="es-CO" altLang="es-CO" sz="933">
              <a:solidFill>
                <a:srgbClr val="0054BC"/>
              </a:solidFill>
              <a:latin typeface="Work Sans" charset="0"/>
              <a:sym typeface="Work Sans" charset="0"/>
            </a:endParaRPr>
          </a:p>
        </p:txBody>
      </p:sp>
      <p:sp>
        <p:nvSpPr>
          <p:cNvPr id="3" name="Google Shape;13;p2">
            <a:extLst>
              <a:ext uri="{FF2B5EF4-FFF2-40B4-BE49-F238E27FC236}">
                <a16:creationId xmlns:a16="http://schemas.microsoft.com/office/drawing/2014/main" id="{CB121717-BF96-C299-9E99-36FEDC099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4618" y="-29633"/>
            <a:ext cx="732367" cy="524933"/>
          </a:xfrm>
          <a:prstGeom prst="rect">
            <a:avLst/>
          </a:prstGeom>
          <a:noFill/>
          <a:ln>
            <a:noFill/>
          </a:ln>
        </p:spPr>
        <p:txBody>
          <a:bodyPr lIns="121900" tIns="121900" rIns="121900" bIns="121900" anchor="ctr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/>
            </a:pPr>
            <a:fld id="{7162AEAC-F855-46FF-8F20-54DE6D13CA16}" type="slidenum">
              <a:rPr lang="es-CO" altLang="es-CO" sz="933" smtClean="0">
                <a:solidFill>
                  <a:srgbClr val="FFFFFF"/>
                </a:solidFill>
                <a:latin typeface="Work Sans" charset="0"/>
                <a:sym typeface="Work Sans" charset="0"/>
              </a:rPr>
              <a:pPr algn="r" eaLnBrk="1" hangingPunct="1">
                <a:buClr>
                  <a:srgbClr val="000000"/>
                </a:buClr>
                <a:buFont typeface="Arial" panose="020B0604020202020204" pitchFamily="34" charset="0"/>
                <a:buNone/>
                <a:defRPr/>
              </a:pPr>
              <a:t>‹Nº›</a:t>
            </a:fld>
            <a:endParaRPr lang="es-CO" altLang="es-CO" sz="933">
              <a:solidFill>
                <a:srgbClr val="FFFFFF"/>
              </a:solidFill>
              <a:latin typeface="Work Sans" charset="0"/>
              <a:sym typeface="Work Sans" charset="0"/>
            </a:endParaRPr>
          </a:p>
        </p:txBody>
      </p:sp>
      <p:sp>
        <p:nvSpPr>
          <p:cNvPr id="4" name="Google Shape;14;p2">
            <a:extLst>
              <a:ext uri="{FF2B5EF4-FFF2-40B4-BE49-F238E27FC236}">
                <a16:creationId xmlns:a16="http://schemas.microsoft.com/office/drawing/2014/main" id="{75D1F891-0A3D-64F3-B233-89223557E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4467" y="0"/>
            <a:ext cx="355388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21900" tIns="60933" rIns="121900" bIns="60933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endParaRPr lang="es-CO" altLang="es-CO" sz="1867">
              <a:solidFill>
                <a:srgbClr val="FFFFFF"/>
              </a:solidFill>
              <a:ea typeface="+mn-ea"/>
            </a:endParaRPr>
          </a:p>
        </p:txBody>
      </p:sp>
      <p:pic>
        <p:nvPicPr>
          <p:cNvPr id="5" name="Imagen 14">
            <a:extLst>
              <a:ext uri="{FF2B5EF4-FFF2-40B4-BE49-F238E27FC236}">
                <a16:creationId xmlns:a16="http://schemas.microsoft.com/office/drawing/2014/main" id="{FD1692A3-9375-7BA1-E706-7E1E9B56D3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334" y="2978151"/>
            <a:ext cx="5583767" cy="109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3518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14229A-417D-7C4B-BB6A-3EE740DF0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0F6D0-6462-4A67-B925-C21049E9A88F}" type="datetime1">
              <a:rPr lang="es-CO"/>
              <a:pPr>
                <a:defRPr/>
              </a:pPr>
              <a:t>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DEFFB7-2E0E-318A-4EC2-CF3B8F7B9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Elaboro: DCFR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121CAA-3B29-E0E7-56EA-F8427810F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87813-D1EB-44C6-A512-44C18E636704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946556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>
            <a:extLst>
              <a:ext uri="{FF2B5EF4-FFF2-40B4-BE49-F238E27FC236}">
                <a16:creationId xmlns:a16="http://schemas.microsoft.com/office/drawing/2014/main" id="{124B03D0-6C7A-615B-9F4B-E47681C660CD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5" tIns="34275" rIns="68575" bIns="3427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ES" altLang="es-CO">
              <a:sym typeface="Arial" panose="020B0604020202020204" pitchFamily="34" charset="0"/>
            </a:endParaRPr>
          </a:p>
        </p:txBody>
      </p:sp>
      <p:sp>
        <p:nvSpPr>
          <p:cNvPr id="1027" name="Google Shape;7;p1">
            <a:extLst>
              <a:ext uri="{FF2B5EF4-FFF2-40B4-BE49-F238E27FC236}">
                <a16:creationId xmlns:a16="http://schemas.microsoft.com/office/drawing/2014/main" id="{4CA4C3E3-1D96-EA9B-8D52-FD1BAFF83CC2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5" tIns="34275" rIns="68575" bIns="34275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altLang="es-CO">
              <a:sym typeface="Arial" panose="020B0604020202020204" pitchFamily="34" charset="0"/>
            </a:endParaRPr>
          </a:p>
        </p:txBody>
      </p:sp>
      <p:sp>
        <p:nvSpPr>
          <p:cNvPr id="1028" name="Google Shape;8;p1">
            <a:extLst>
              <a:ext uri="{FF2B5EF4-FFF2-40B4-BE49-F238E27FC236}">
                <a16:creationId xmlns:a16="http://schemas.microsoft.com/office/drawing/2014/main" id="{8D26AA33-EF30-AAE9-98E1-EDD8972CA816}"/>
              </a:ext>
            </a:extLst>
          </p:cNvPr>
          <p:cNvSpPr txBox="1">
            <a:spLocks noGrp="1"/>
          </p:cNvSpPr>
          <p:nvPr>
            <p:ph type="dt" idx="10"/>
          </p:nvPr>
        </p:nvSpPr>
        <p:spPr bwMode="auto">
          <a:xfrm>
            <a:off x="838200" y="6356351"/>
            <a:ext cx="2743200" cy="366183"/>
          </a:xfrm>
          <a:prstGeom prst="rect">
            <a:avLst/>
          </a:prstGeom>
          <a:noFill/>
          <a:ln>
            <a:noFill/>
          </a:ln>
        </p:spPr>
        <p:txBody>
          <a:bodyPr vert="horz" wrap="square" lIns="68575" tIns="34275" rIns="68575" bIns="34275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charset="0"/>
              <a:buNone/>
              <a:defRPr sz="1200">
                <a:solidFill>
                  <a:srgbClr val="888E9D"/>
                </a:solidFill>
                <a:latin typeface="Work Sans" charset="0"/>
                <a:ea typeface="ＭＳ Ｐゴシック" charset="0"/>
                <a:cs typeface="Work Sans" charset="0"/>
                <a:sym typeface="Work Sans" charset="0"/>
              </a:defRPr>
            </a:lvl1pPr>
            <a:lvl2pPr marL="990575" indent="-380990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2pPr>
            <a:lvl3pPr marL="1523962" indent="-304792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3pPr>
            <a:lvl4pPr marL="2133547" indent="-304792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4pPr>
            <a:lvl5pPr marL="2743131" indent="-304792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5pPr>
            <a:lvl6pPr marL="3352716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6pPr>
            <a:lvl7pPr marL="3962301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7pPr>
            <a:lvl8pPr marL="4571886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8pPr>
            <a:lvl9pPr marL="5181470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es-CO"/>
          </a:p>
        </p:txBody>
      </p:sp>
      <p:sp>
        <p:nvSpPr>
          <p:cNvPr id="1029" name="Google Shape;9;p1">
            <a:extLst>
              <a:ext uri="{FF2B5EF4-FFF2-40B4-BE49-F238E27FC236}">
                <a16:creationId xmlns:a16="http://schemas.microsoft.com/office/drawing/2014/main" id="{063A56B2-1E9F-B77B-7A8E-AC3848700B60}"/>
              </a:ext>
            </a:extLst>
          </p:cNvPr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1"/>
            <a:ext cx="4114800" cy="366183"/>
          </a:xfrm>
          <a:prstGeom prst="rect">
            <a:avLst/>
          </a:prstGeom>
          <a:noFill/>
          <a:ln>
            <a:noFill/>
          </a:ln>
        </p:spPr>
        <p:txBody>
          <a:bodyPr vert="horz" wrap="square" lIns="68575" tIns="34275" rIns="68575" bIns="342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Font typeface="Arial" charset="0"/>
              <a:buNone/>
              <a:defRPr sz="1200">
                <a:solidFill>
                  <a:srgbClr val="888E9D"/>
                </a:solidFill>
                <a:latin typeface="Work Sans" charset="0"/>
                <a:ea typeface="ＭＳ Ｐゴシック" charset="0"/>
                <a:cs typeface="Work Sans" charset="0"/>
                <a:sym typeface="Work Sans" charset="0"/>
              </a:defRPr>
            </a:lvl1pPr>
            <a:lvl2pPr marL="990575" indent="-380990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2pPr>
            <a:lvl3pPr marL="1523962" indent="-304792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3pPr>
            <a:lvl4pPr marL="2133547" indent="-304792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4pPr>
            <a:lvl5pPr marL="2743131" indent="-304792"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5pPr>
            <a:lvl6pPr marL="3352716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6pPr>
            <a:lvl7pPr marL="3962301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7pPr>
            <a:lvl8pPr marL="4571886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8pPr>
            <a:lvl9pPr marL="5181470" indent="-304792" eaLnBrk="0" fontAlgn="base" hangingPunct="0">
              <a:spcBef>
                <a:spcPct val="0"/>
              </a:spcBef>
              <a:spcAft>
                <a:spcPct val="0"/>
              </a:spcAft>
              <a:defRPr sz="1867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  <a:sym typeface="Arial" charset="0"/>
              </a:defRPr>
            </a:lvl9pPr>
          </a:lstStyle>
          <a:p>
            <a:pPr>
              <a:defRPr/>
            </a:pPr>
            <a:endParaRPr lang="es-CO"/>
          </a:p>
        </p:txBody>
      </p:sp>
      <p:sp>
        <p:nvSpPr>
          <p:cNvPr id="1030" name="Google Shape;10;p1">
            <a:extLst>
              <a:ext uri="{FF2B5EF4-FFF2-40B4-BE49-F238E27FC236}">
                <a16:creationId xmlns:a16="http://schemas.microsoft.com/office/drawing/2014/main" id="{6C2DAD8A-3857-C50C-7A47-D18A93A0A20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1"/>
            <a:ext cx="2743200" cy="366183"/>
          </a:xfrm>
          <a:prstGeom prst="rect">
            <a:avLst/>
          </a:prstGeom>
          <a:noFill/>
          <a:ln>
            <a:noFill/>
          </a:ln>
        </p:spPr>
        <p:txBody>
          <a:bodyPr vert="horz" wrap="square" lIns="68575" tIns="34275" rIns="68575" bIns="342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>
                <a:solidFill>
                  <a:srgbClr val="888E9D"/>
                </a:solidFill>
                <a:latin typeface="Work Sans" charset="0"/>
                <a:sym typeface="Work Sans" charset="0"/>
              </a:defRPr>
            </a:lvl1pPr>
          </a:lstStyle>
          <a:p>
            <a:pPr>
              <a:defRPr/>
            </a:pPr>
            <a:fld id="{DBBF85DE-F670-4C77-A072-DFFA54245CA2}" type="slidenum">
              <a:rPr lang="es-CO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41144263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MS PGothic" panose="020B0600070205080204" pitchFamily="34" charset="-128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MS PGothic" panose="020B0600070205080204" pitchFamily="34" charset="-128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MS PGothic" panose="020B0600070205080204" pitchFamily="34" charset="-128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MS PGothic" panose="020B0600070205080204" pitchFamily="34" charset="-128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MS PGothic" panose="020B0600070205080204" pitchFamily="34" charset="-128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457189" indent="-457189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MS PGothic" panose="020B0600070205080204" pitchFamily="34" charset="-128"/>
          <a:cs typeface="Arial"/>
          <a:sym typeface="Arial" panose="020B0604020202020204" pitchFamily="34" charset="0"/>
        </a:defRPr>
      </a:lvl1pPr>
      <a:lvl2pPr marL="990575" lvl="1" indent="-38099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marL="1523962" lvl="2" indent="-30479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marL="2133547" lvl="3" indent="-30479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marL="2743131" lvl="4" indent="-30479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867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0D5E144E-C7CD-B243-BBF0-1512A6A7DA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E01E8F77-6A8B-179C-6ED7-406B4CE6E0E3}"/>
              </a:ext>
            </a:extLst>
          </p:cNvPr>
          <p:cNvSpPr/>
          <p:nvPr/>
        </p:nvSpPr>
        <p:spPr>
          <a:xfrm>
            <a:off x="1290036" y="3142377"/>
            <a:ext cx="9611926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DIRECCION de RIESGOS LABORALES</a:t>
            </a:r>
          </a:p>
          <a:p>
            <a:pPr algn="ctr"/>
            <a:r>
              <a:rPr lang="es-ES" sz="4000" b="1" cap="none" spc="0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Grupo de Promoción &amp; Prevención</a:t>
            </a:r>
          </a:p>
          <a:p>
            <a:pPr algn="ctr"/>
            <a:r>
              <a:rPr lang="es-ES" sz="4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Comisiones Sectoriales</a:t>
            </a:r>
          </a:p>
          <a:p>
            <a:pPr algn="ctr"/>
            <a:r>
              <a:rPr lang="es-ES" sz="4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CS CONSTRUCCIÓN  2026</a:t>
            </a:r>
          </a:p>
          <a:p>
            <a:pPr algn="ctr"/>
            <a:endParaRPr lang="es-ES" sz="4000" b="1" cap="none" spc="0" dirty="0">
              <a:ln w="0"/>
              <a:solidFill>
                <a:srgbClr val="8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24BCC6D-B89A-EA44-B129-6A2688817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968" y="1033755"/>
            <a:ext cx="2034062" cy="175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14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D860F-D5D6-9540-A2DA-0F87F38EC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69B26F75-82BE-77A1-70A0-8196689FD7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C4A6102-965A-55D1-C857-85590DFB3F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32" y="152566"/>
            <a:ext cx="1174346" cy="1012367"/>
          </a:xfrm>
          <a:prstGeom prst="rect">
            <a:avLst/>
          </a:prstGeom>
        </p:spPr>
      </p:pic>
      <p:sp>
        <p:nvSpPr>
          <p:cNvPr id="5" name="Paralelogramo 4">
            <a:extLst>
              <a:ext uri="{FF2B5EF4-FFF2-40B4-BE49-F238E27FC236}">
                <a16:creationId xmlns:a16="http://schemas.microsoft.com/office/drawing/2014/main" id="{3720C029-D421-889C-C036-AF3C8C4742AC}"/>
              </a:ext>
            </a:extLst>
          </p:cNvPr>
          <p:cNvSpPr/>
          <p:nvPr/>
        </p:nvSpPr>
        <p:spPr>
          <a:xfrm rot="10800000">
            <a:off x="5943600" y="258625"/>
            <a:ext cx="6460542" cy="437114"/>
          </a:xfrm>
          <a:prstGeom prst="parallelogram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E980B1-CE85-4446-8E1E-4E52BDE3DCA6}"/>
              </a:ext>
            </a:extLst>
          </p:cNvPr>
          <p:cNvSpPr txBox="1"/>
          <p:nvPr/>
        </p:nvSpPr>
        <p:spPr>
          <a:xfrm>
            <a:off x="6665843" y="326408"/>
            <a:ext cx="5526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b="1" dirty="0">
                <a:solidFill>
                  <a:schemeClr val="bg1"/>
                </a:solidFill>
              </a:rPr>
              <a:t>6. PROPOSICIONES &amp; VARIOS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03647C2-6540-B15E-A197-C56CE3C11397}"/>
              </a:ext>
            </a:extLst>
          </p:cNvPr>
          <p:cNvSpPr txBox="1"/>
          <p:nvPr/>
        </p:nvSpPr>
        <p:spPr>
          <a:xfrm>
            <a:off x="1831709" y="1841231"/>
            <a:ext cx="8817535" cy="1470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ES" b="1" dirty="0">
              <a:ln w="0"/>
              <a:solidFill>
                <a:srgbClr val="8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ESPACIO PARA DEBATIR Y PROPONER ACTIVIDADES POR PARTE DE LA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COMISIÓN NACIONAL DE SEGURIDAD Y SALUD EN EL TRABAJO – CNSST  DEL SECTOR DE LA CONSTRUCCIÓN 2026</a:t>
            </a:r>
            <a:endParaRPr lang="es-ES" sz="1800" b="1" kern="100" dirty="0">
              <a:solidFill>
                <a:srgbClr val="0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376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0D5E144E-C7CD-B243-BBF0-1512A6A7DA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E01E8F77-6A8B-179C-6ED7-406B4CE6E0E3}"/>
              </a:ext>
            </a:extLst>
          </p:cNvPr>
          <p:cNvSpPr/>
          <p:nvPr/>
        </p:nvSpPr>
        <p:spPr>
          <a:xfrm>
            <a:off x="1290036" y="1490008"/>
            <a:ext cx="961192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DIRECCION de RIESGOS LABORALES</a:t>
            </a:r>
          </a:p>
          <a:p>
            <a:pPr algn="ctr"/>
            <a:r>
              <a:rPr lang="es-ES" sz="4000" b="1" cap="none" spc="0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Grupo de Promoción &amp; Prevención</a:t>
            </a:r>
          </a:p>
          <a:p>
            <a:pPr algn="ctr"/>
            <a:r>
              <a:rPr lang="es-ES" sz="4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Comisiones Sectoriales 2026</a:t>
            </a:r>
            <a:endParaRPr lang="es-ES" sz="4000" b="1" cap="none" spc="0" dirty="0">
              <a:ln w="0"/>
              <a:solidFill>
                <a:srgbClr val="8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6" name="Imagen 1" descr="Texto&#10;&#10;Descripción generada automáticamente">
            <a:extLst>
              <a:ext uri="{FF2B5EF4-FFF2-40B4-BE49-F238E27FC236}">
                <a16:creationId xmlns:a16="http://schemas.microsoft.com/office/drawing/2014/main" id="{1AAFF54B-A740-66B5-4E8C-0D7DA5468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370" y="3769324"/>
            <a:ext cx="5341260" cy="1779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116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64AF8-2D12-1420-A321-39830AEA3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833D828D-3B26-BC33-101A-781E936DA9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BAE8C6E-5353-F872-0243-8B854472D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32" y="152566"/>
            <a:ext cx="1174346" cy="101236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375A6D6-8FCF-1BBC-7EFA-877C70B669F3}"/>
              </a:ext>
            </a:extLst>
          </p:cNvPr>
          <p:cNvSpPr txBox="1"/>
          <p:nvPr/>
        </p:nvSpPr>
        <p:spPr>
          <a:xfrm>
            <a:off x="1308295" y="1164933"/>
            <a:ext cx="9226209" cy="3251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2ª REUNION ORDINARIA COMISIÓN NACIONAL DE SEGURIDAD Y SALUD EN EL TRABAJO – CNSST  DEL SECTOR DE LA CONSTRUCCIÓN 2026</a:t>
            </a:r>
            <a:endParaRPr lang="es-ES" sz="1800" b="1" kern="100" dirty="0">
              <a:solidFill>
                <a:srgbClr val="0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s-ES" sz="1800" b="1" u="sng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ORDEN del DIA</a:t>
            </a:r>
            <a:endParaRPr lang="es-ES" sz="1800" b="1" kern="100" dirty="0">
              <a:solidFill>
                <a:srgbClr val="0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s-ES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Saludo secretari</a:t>
            </a:r>
            <a:r>
              <a:rPr lang="es-ES" i="1" kern="100" dirty="0">
                <a:solidFill>
                  <a:srgbClr val="0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 </a:t>
            </a:r>
            <a:r>
              <a:rPr lang="es-ES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técnico Juan Manuel Rojas Moreno.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s-ES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Verificación y llamado a lista Quorum integrantes principales y/o suplentes según resolución 3710 de 2019.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s-ES" i="1" kern="100" dirty="0">
                <a:solidFill>
                  <a:srgbClr val="0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Lectura y aprobación del acta anterior primera reunión de la comisión</a:t>
            </a:r>
            <a:r>
              <a:rPr lang="es-ES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s-ES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Mesas de Trabajo P</a:t>
            </a:r>
            <a:r>
              <a:rPr lang="es-ES" i="1" kern="100" dirty="0">
                <a:solidFill>
                  <a:srgbClr val="0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ropuestas </a:t>
            </a:r>
            <a:endParaRPr lang="es-ES" sz="1800" i="1" kern="100" dirty="0">
              <a:solidFill>
                <a:srgbClr val="000000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s-ES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Resumen Capacitación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ES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Proposiciones &amp; varios.</a:t>
            </a:r>
          </a:p>
        </p:txBody>
      </p:sp>
    </p:spTree>
    <p:extLst>
      <p:ext uri="{BB962C8B-B14F-4D97-AF65-F5344CB8AC3E}">
        <p14:creationId xmlns:p14="http://schemas.microsoft.com/office/powerpoint/2010/main" val="391690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F08D4B4-DD03-5C70-8646-A6160543D330}"/>
              </a:ext>
            </a:extLst>
          </p:cNvPr>
          <p:cNvSpPr/>
          <p:nvPr/>
        </p:nvSpPr>
        <p:spPr>
          <a:xfrm>
            <a:off x="1955410" y="2302581"/>
            <a:ext cx="806078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 Saludo secretario técnico Juan Manuel Rojas Moreno.</a:t>
            </a:r>
          </a:p>
          <a:p>
            <a:pPr algn="ctr"/>
            <a:endParaRPr lang="es-ES" sz="4800" b="1" cap="none" spc="0" dirty="0">
              <a:ln w="0"/>
              <a:solidFill>
                <a:srgbClr val="8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7A04C6A-6875-CEAB-4B18-7FD2E43A8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56" y="231896"/>
            <a:ext cx="2034062" cy="175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492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AF883-D5C5-E481-67B9-C79E989EC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A184781F-965F-0804-2239-1C2DFCFA64E1}"/>
              </a:ext>
            </a:extLst>
          </p:cNvPr>
          <p:cNvSpPr/>
          <p:nvPr/>
        </p:nvSpPr>
        <p:spPr>
          <a:xfrm>
            <a:off x="234462" y="11279"/>
            <a:ext cx="117418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2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Verificación y llamado a lista Quorum integrantes principales y/o suplentes según resolución 3710 de 2019.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8CEE081B-553C-0C5E-491D-D031279FDB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20746"/>
              </p:ext>
            </p:extLst>
          </p:nvPr>
        </p:nvGraphicFramePr>
        <p:xfrm>
          <a:off x="225082" y="719165"/>
          <a:ext cx="11741835" cy="5419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885">
                  <a:extLst>
                    <a:ext uri="{9D8B030D-6E8A-4147-A177-3AD203B41FA5}">
                      <a16:colId xmlns:a16="http://schemas.microsoft.com/office/drawing/2014/main" val="2392615978"/>
                    </a:ext>
                  </a:extLst>
                </a:gridCol>
                <a:gridCol w="4994030">
                  <a:extLst>
                    <a:ext uri="{9D8B030D-6E8A-4147-A177-3AD203B41FA5}">
                      <a16:colId xmlns:a16="http://schemas.microsoft.com/office/drawing/2014/main" val="3660719094"/>
                    </a:ext>
                  </a:extLst>
                </a:gridCol>
                <a:gridCol w="4450080">
                  <a:extLst>
                    <a:ext uri="{9D8B030D-6E8A-4147-A177-3AD203B41FA5}">
                      <a16:colId xmlns:a16="http://schemas.microsoft.com/office/drawing/2014/main" val="2494459535"/>
                    </a:ext>
                  </a:extLst>
                </a:gridCol>
                <a:gridCol w="642425">
                  <a:extLst>
                    <a:ext uri="{9D8B030D-6E8A-4147-A177-3AD203B41FA5}">
                      <a16:colId xmlns:a16="http://schemas.microsoft.com/office/drawing/2014/main" val="253398677"/>
                    </a:ext>
                  </a:extLst>
                </a:gridCol>
                <a:gridCol w="1125415">
                  <a:extLst>
                    <a:ext uri="{9D8B030D-6E8A-4147-A177-3AD203B41FA5}">
                      <a16:colId xmlns:a16="http://schemas.microsoft.com/office/drawing/2014/main" val="2992899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000000"/>
                          </a:solidFill>
                          <a:latin typeface="+mn-lt"/>
                        </a:rPr>
                        <a:t>No.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Integrantes (Art. 26 - Res. 3710-2019)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Entidad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No.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PRESENTE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052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Director de Riesgos Laborales Del Ministerio del Trabajo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Ministerio del Trabajo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070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Subdirector de Riesgos Laborales del Ministerio de Salud y Protección Social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Ministerio de Salud y Protección Social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42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Subdirector de asistencia técnica de Ministerio de Vivienda, Ciudad y Territorio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Ministerio de Vivienda, Ciudad y Territorio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918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Vicepresidente de Planeación, Riegos, y Entorno de la Agencia Nacional de Infraestructura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Agencia Nacional de Infraestructura ANI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SI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37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CAMACOL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Camacol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85146"/>
                  </a:ext>
                </a:extLst>
              </a:tr>
              <a:tr h="256010">
                <a:tc rowSpan="2"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Representantes de empresas del sector de la construcción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ANDI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6.1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5865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ACOPI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46512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Representantes de las confederaciones sindicales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Confederación de Trabajadores de Colombia - CTC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7.1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NO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725864"/>
                  </a:ext>
                </a:extLst>
              </a:tr>
              <a:tr h="242977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Confederación General de Trabajo - CGT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911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Central Unitaria de Trabajadores de Colombia - CUT 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7.3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NO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362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 Administradora de Riesgos Laborares Pública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ARL POSITIVA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SI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555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 Administradora de Riesgos Laborales Privadas 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FASECOLDA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SI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087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las instituciones de educación superior con programas de SST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UNAD 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74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las sociedades o asociaciones científicas relacionadas con la seguridad y salud en el trabajo.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Asociación Colombiana de Sociedades Científicas – ACSC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72276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DB31B552-47D9-D7EF-CDA5-1EA3F534648E}"/>
              </a:ext>
            </a:extLst>
          </p:cNvPr>
          <p:cNvSpPr txBox="1"/>
          <p:nvPr/>
        </p:nvSpPr>
        <p:spPr>
          <a:xfrm>
            <a:off x="225081" y="6157586"/>
            <a:ext cx="4942451" cy="62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</a:pPr>
            <a:r>
              <a:rPr lang="es-ES" sz="1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 1: Total de Entidades que integran la comisión 11</a:t>
            </a:r>
          </a:p>
          <a:p>
            <a:pPr>
              <a:spcAft>
                <a:spcPts val="800"/>
              </a:spcAft>
              <a:buNone/>
            </a:pPr>
            <a:r>
              <a:rPr lang="es-ES" sz="1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 2: Numero de Integrantes de la comisión: 14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D4E1CB2-C268-F517-28DF-6C115955C46E}"/>
              </a:ext>
            </a:extLst>
          </p:cNvPr>
          <p:cNvSpPr txBox="1"/>
          <p:nvPr/>
        </p:nvSpPr>
        <p:spPr>
          <a:xfrm>
            <a:off x="5167533" y="6211669"/>
            <a:ext cx="68087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</a:pPr>
            <a:r>
              <a:rPr lang="es-ES" sz="1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 3:  Quórum de acuerdo con la Res. 3710 de 2019 Artículo 11. se tendrá en cuenta la mitad más uno de los votos de la totalidad de las entidades participantes</a:t>
            </a:r>
          </a:p>
        </p:txBody>
      </p:sp>
    </p:spTree>
    <p:extLst>
      <p:ext uri="{BB962C8B-B14F-4D97-AF65-F5344CB8AC3E}">
        <p14:creationId xmlns:p14="http://schemas.microsoft.com/office/powerpoint/2010/main" val="4207681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500E0-D3BB-59EF-BEFD-3A083A458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50AE729A-85DD-9985-9098-8981A7F99C4F}"/>
              </a:ext>
            </a:extLst>
          </p:cNvPr>
          <p:cNvSpPr/>
          <p:nvPr/>
        </p:nvSpPr>
        <p:spPr>
          <a:xfrm>
            <a:off x="0" y="0"/>
            <a:ext cx="117418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2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Verificación y llamado a lista Quorum integrantes principales y/o suplentes según resolución 3710 de 2019.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0E26E62-D2B2-4429-81EA-B3C9EC777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577943"/>
              </p:ext>
            </p:extLst>
          </p:nvPr>
        </p:nvGraphicFramePr>
        <p:xfrm>
          <a:off x="225082" y="689668"/>
          <a:ext cx="11741835" cy="5851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885">
                  <a:extLst>
                    <a:ext uri="{9D8B030D-6E8A-4147-A177-3AD203B41FA5}">
                      <a16:colId xmlns:a16="http://schemas.microsoft.com/office/drawing/2014/main" val="2392615978"/>
                    </a:ext>
                  </a:extLst>
                </a:gridCol>
                <a:gridCol w="4928381">
                  <a:extLst>
                    <a:ext uri="{9D8B030D-6E8A-4147-A177-3AD203B41FA5}">
                      <a16:colId xmlns:a16="http://schemas.microsoft.com/office/drawing/2014/main" val="3660719094"/>
                    </a:ext>
                  </a:extLst>
                </a:gridCol>
                <a:gridCol w="2883877">
                  <a:extLst>
                    <a:ext uri="{9D8B030D-6E8A-4147-A177-3AD203B41FA5}">
                      <a16:colId xmlns:a16="http://schemas.microsoft.com/office/drawing/2014/main" val="2494459535"/>
                    </a:ext>
                  </a:extLst>
                </a:gridCol>
                <a:gridCol w="745587">
                  <a:extLst>
                    <a:ext uri="{9D8B030D-6E8A-4147-A177-3AD203B41FA5}">
                      <a16:colId xmlns:a16="http://schemas.microsoft.com/office/drawing/2014/main" val="253398677"/>
                    </a:ext>
                  </a:extLst>
                </a:gridCol>
                <a:gridCol w="2654105">
                  <a:extLst>
                    <a:ext uri="{9D8B030D-6E8A-4147-A177-3AD203B41FA5}">
                      <a16:colId xmlns:a16="http://schemas.microsoft.com/office/drawing/2014/main" val="2992899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000000"/>
                          </a:solidFill>
                          <a:latin typeface="+mn-lt"/>
                        </a:rPr>
                        <a:t>No.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Integrantes (Art. 26 - Res. 3710-2019)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Entidad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No.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Nombre</a:t>
                      </a:r>
                      <a:endParaRPr lang="es-ES" sz="140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052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Director de Riesgos Laborales Del Ministerio del Trabajo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Ministerio del Trabajo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Wilmar Julián Rincón Mariño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070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Subdirector de Riesgos Laborales del Ministerio de Salud y Protección Social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Ministerio de Salud y Protección Social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Fanny </a:t>
                      </a:r>
                      <a:r>
                        <a:rPr lang="es-ES" sz="1400" kern="0" dirty="0" err="1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Grajalez</a:t>
                      </a:r>
                      <a:endParaRPr lang="es-ES" sz="1400" kern="1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42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Subdirector de asistencia técnica de Ministerio de Vivienda, Ciudad y Territorio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Ministerio de Vivienda, Ciudad y Territorio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Esmeralda Monroy </a:t>
                      </a:r>
                      <a:endParaRPr lang="es-ES" sz="1400" kern="1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918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Vicepresidente de Planeación, Riegos, y Entorno de la Agencia Nacional de Infraestructura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Agencia Nacional de Infraestructura ANI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OSCAR FLÓREZ MORENO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373344"/>
                  </a:ext>
                </a:extLst>
              </a:tr>
              <a:tr h="308639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CAMACOL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Camacol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Katherine Bobadilla Cruz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85146"/>
                  </a:ext>
                </a:extLst>
              </a:tr>
              <a:tr h="256010">
                <a:tc rowSpan="2"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Representantes de empresas del sector de la construcción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ANDI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6.1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1400" b="0" i="0" u="none" strike="noStrike" kern="0" cap="non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  <a:sym typeface="Arial"/>
                        </a:rPr>
                        <a:t>Jorge H. Estrada </a:t>
                      </a:r>
                      <a:endParaRPr lang="es-ES" sz="1400" b="0" i="0" u="none" strike="noStrike" kern="100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5865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ACOPI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6.2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1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Osiris Meriño García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4465121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Representantes de las confederaciones sindicales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Confederación de Trabajadores de Colombia - CTC</a:t>
                      </a:r>
                      <a:endParaRPr lang="es-ES" sz="1400" kern="1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7.1</a:t>
                      </a:r>
                      <a:endParaRPr lang="es-ES" sz="1400" kern="1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100" dirty="0" err="1">
                          <a:solidFill>
                            <a:srgbClr val="FF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xxxxxx</a:t>
                      </a:r>
                      <a:endParaRPr lang="es-ES" sz="1400" kern="1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725864"/>
                  </a:ext>
                </a:extLst>
              </a:tr>
              <a:tr h="242977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Confederación General de Trabajo - CGT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7.2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1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José Ángel Peña Nivia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9113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Central Unitaria de Trabajadores de Colombia - CUT </a:t>
                      </a:r>
                      <a:endParaRPr lang="es-ES" sz="1400" kern="1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7.3</a:t>
                      </a:r>
                      <a:endParaRPr lang="es-ES" sz="1400" kern="10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Deivis Rodríguez </a:t>
                      </a:r>
                      <a:endParaRPr lang="es-ES" sz="1400" kern="1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362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 Administradora de Riesgos Laborares Pública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ARL POSITIVA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Luis Alfredo Velandia Bacca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555798"/>
                  </a:ext>
                </a:extLst>
              </a:tr>
              <a:tr h="387367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 Administradora de Riesgos Laborales Privadas 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FASECOLDA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ES" sz="1400" kern="1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087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las instituciones de educación superior con programas de SST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UNAD 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Myriam Leonor Torres </a:t>
                      </a:r>
                      <a:r>
                        <a:rPr lang="es-ES" sz="1400" kern="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Perez</a:t>
                      </a: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74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latin typeface="+mj-lt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Representante de las sociedades o asociaciones científicas relacionadas con la seguridad y salud en el trabajo.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Asociación Colombiana de Sociedades Científicas – ACSC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ES" sz="1400" kern="1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400" kern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Bernardo Hernández Castillo </a:t>
                      </a:r>
                      <a:endParaRPr lang="es-ES" sz="1400" kern="100" dirty="0">
                        <a:solidFill>
                          <a:srgbClr val="FF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72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292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9DFA0-3BFD-CD40-A4A2-055AE77CB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FABF66A1-A330-7976-2B6D-3C0927D72D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sp>
        <p:nvSpPr>
          <p:cNvPr id="5" name="Paralelogramo 4">
            <a:extLst>
              <a:ext uri="{FF2B5EF4-FFF2-40B4-BE49-F238E27FC236}">
                <a16:creationId xmlns:a16="http://schemas.microsoft.com/office/drawing/2014/main" id="{5DA6C133-3E04-C387-ACCB-39DC12581888}"/>
              </a:ext>
            </a:extLst>
          </p:cNvPr>
          <p:cNvSpPr/>
          <p:nvPr/>
        </p:nvSpPr>
        <p:spPr>
          <a:xfrm rot="10800000">
            <a:off x="2771334" y="91459"/>
            <a:ext cx="9347325" cy="541587"/>
          </a:xfrm>
          <a:prstGeom prst="parallelogram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D693555-9861-D73C-F896-706A99C96899}"/>
              </a:ext>
            </a:extLst>
          </p:cNvPr>
          <p:cNvSpPr txBox="1"/>
          <p:nvPr/>
        </p:nvSpPr>
        <p:spPr>
          <a:xfrm>
            <a:off x="2082018" y="152566"/>
            <a:ext cx="9632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b="1" dirty="0">
                <a:solidFill>
                  <a:schemeClr val="bg1"/>
                </a:solidFill>
              </a:rPr>
              <a:t>3. </a:t>
            </a:r>
            <a:r>
              <a:rPr lang="es-ES" b="1" dirty="0">
                <a:solidFill>
                  <a:schemeClr val="bg1"/>
                </a:solidFill>
              </a:rPr>
              <a:t>Lectura y aprobación del acta anterior primera reunión de la comisión</a:t>
            </a:r>
            <a:endParaRPr lang="es-CO" b="1" dirty="0">
              <a:solidFill>
                <a:schemeClr val="bg1"/>
              </a:solidFill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AFE8E50-8161-36FE-BEA7-E584C68EC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32" y="152566"/>
            <a:ext cx="1174346" cy="101236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F8D96BA-44CB-A01A-D496-2092D713A7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769" t="12230" r="31807" b="4740"/>
          <a:stretch>
            <a:fillRect/>
          </a:stretch>
        </p:blipFill>
        <p:spPr>
          <a:xfrm>
            <a:off x="3263705" y="784417"/>
            <a:ext cx="5050302" cy="569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98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85AAE-623F-5CF3-0E10-576B9D285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9BEAD819-1CAD-9C4A-FFEB-673BEDD8F0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E29B4AC-ED1D-86B7-6E33-A002DFEF0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32" y="152566"/>
            <a:ext cx="1174346" cy="101236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62DFB04B-27D3-747A-3CF3-68AB04DAF5BB}"/>
              </a:ext>
            </a:extLst>
          </p:cNvPr>
          <p:cNvSpPr/>
          <p:nvPr/>
        </p:nvSpPr>
        <p:spPr>
          <a:xfrm>
            <a:off x="2422094" y="1064864"/>
            <a:ext cx="766588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3000" b="1" dirty="0">
                <a:ln w="0"/>
                <a:solidFill>
                  <a:srgbClr val="8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COMPROMISOS  – MESAS DE TRABAJO</a:t>
            </a:r>
            <a:endParaRPr lang="es-ES" sz="3000" b="1" cap="none" spc="0" dirty="0">
              <a:ln w="0"/>
              <a:solidFill>
                <a:srgbClr val="8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Paralelogramo 4">
            <a:extLst>
              <a:ext uri="{FF2B5EF4-FFF2-40B4-BE49-F238E27FC236}">
                <a16:creationId xmlns:a16="http://schemas.microsoft.com/office/drawing/2014/main" id="{C4082CC7-1461-1AC7-627D-000FA33C484D}"/>
              </a:ext>
            </a:extLst>
          </p:cNvPr>
          <p:cNvSpPr/>
          <p:nvPr/>
        </p:nvSpPr>
        <p:spPr>
          <a:xfrm rot="10800000">
            <a:off x="5943600" y="258625"/>
            <a:ext cx="6460542" cy="437114"/>
          </a:xfrm>
          <a:prstGeom prst="parallelogram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162A61F-1747-32B2-A181-9C149F6CC03A}"/>
              </a:ext>
            </a:extLst>
          </p:cNvPr>
          <p:cNvSpPr txBox="1"/>
          <p:nvPr/>
        </p:nvSpPr>
        <p:spPr>
          <a:xfrm>
            <a:off x="6665843" y="326408"/>
            <a:ext cx="5526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chemeClr val="bg1"/>
                </a:solidFill>
              </a:rPr>
              <a:t>4. Mesas de Trabajo Propuestas </a:t>
            </a:r>
          </a:p>
          <a:p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CBA1226-74D8-0C17-7FA4-77953067C41D}"/>
              </a:ext>
            </a:extLst>
          </p:cNvPr>
          <p:cNvSpPr txBox="1"/>
          <p:nvPr/>
        </p:nvSpPr>
        <p:spPr>
          <a:xfrm>
            <a:off x="4587899" y="1915083"/>
            <a:ext cx="3127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</a:rPr>
              <a:t>Promoción de la cultura de prevención y capacitación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A81155A-ABA2-9E3E-57D4-9ECE0F8BBF50}"/>
              </a:ext>
            </a:extLst>
          </p:cNvPr>
          <p:cNvSpPr txBox="1"/>
          <p:nvPr/>
        </p:nvSpPr>
        <p:spPr>
          <a:xfrm>
            <a:off x="685800" y="1810147"/>
            <a:ext cx="96680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 Propone por parte del Director de riesgos laborales Mesa de Trabajo, Asunto tratar temas Normativos actualización guías y resoluciones para el día 17 de Junio del 2026</a:t>
            </a:r>
            <a:endParaRPr lang="es-ES" sz="2000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0E062E3-E35E-AF45-F780-83F336F054EC}"/>
              </a:ext>
            </a:extLst>
          </p:cNvPr>
          <p:cNvSpPr txBox="1"/>
          <p:nvPr/>
        </p:nvSpPr>
        <p:spPr>
          <a:xfrm>
            <a:off x="685800" y="2728416"/>
            <a:ext cx="966802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Temas a Tratar en la Mesa de Trabajo:</a:t>
            </a:r>
          </a:p>
          <a:p>
            <a:endParaRPr lang="es-CO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s-ES" dirty="0"/>
              <a:t>Coordinar con el Dr. Antonio González asesor externo de Positiva el cual  propone la actualización y o revisión de la resolución 4252.  </a:t>
            </a:r>
          </a:p>
          <a:p>
            <a:pPr marL="285750" indent="-285750">
              <a:buFontTx/>
              <a:buChar char="-"/>
            </a:pPr>
            <a:endParaRPr lang="es-ES" dirty="0"/>
          </a:p>
          <a:p>
            <a:pPr marL="285750" indent="-285750">
              <a:buFontTx/>
              <a:buChar char="-"/>
            </a:pPr>
            <a:r>
              <a:rPr lang="es-ES" dirty="0"/>
              <a:t>Coordinar con el Dr. Carlos Ariza el cual propone retomar la iniciativa para la formulación de la Guía de Excavaciones para que sea una resolución.</a:t>
            </a:r>
          </a:p>
          <a:p>
            <a:pPr marL="285750" indent="-285750">
              <a:buFontTx/>
              <a:buChar char="-"/>
            </a:pPr>
            <a:endParaRPr lang="es-ES" dirty="0"/>
          </a:p>
          <a:p>
            <a:r>
              <a:rPr lang="es-ES" dirty="0"/>
              <a:t>- Coordinar con el Dr. Carlos Ariza el cual propone que las actividades de </a:t>
            </a:r>
            <a:r>
              <a:rPr lang="es-ES" dirty="0" err="1"/>
              <a:t>Izaje</a:t>
            </a:r>
            <a:r>
              <a:rPr lang="es-ES" dirty="0"/>
              <a:t> de cargas requiere la elaboración de una resolución que la reglamente. 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89758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B753C-998B-2447-97FB-6472C1CD8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7863CC62-ABCF-8FC2-6F8C-09E7B76DDA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DB111C3-7243-7656-EE19-59A0FAACA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32" y="152566"/>
            <a:ext cx="1174346" cy="101236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EE1D1CE-FE31-BBF2-9AA3-B2DB57E3CA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184" y="0"/>
            <a:ext cx="1260000" cy="1260000"/>
          </a:xfrm>
          <a:prstGeom prst="rect">
            <a:avLst/>
          </a:prstGeom>
        </p:spPr>
      </p:pic>
      <p:sp>
        <p:nvSpPr>
          <p:cNvPr id="2" name="Paralelogramo 1">
            <a:extLst>
              <a:ext uri="{FF2B5EF4-FFF2-40B4-BE49-F238E27FC236}">
                <a16:creationId xmlns:a16="http://schemas.microsoft.com/office/drawing/2014/main" id="{11AA2D5B-A37F-DE04-6BDB-99CE06596802}"/>
              </a:ext>
            </a:extLst>
          </p:cNvPr>
          <p:cNvSpPr/>
          <p:nvPr/>
        </p:nvSpPr>
        <p:spPr>
          <a:xfrm rot="10800000">
            <a:off x="2475348" y="239075"/>
            <a:ext cx="7241299" cy="369333"/>
          </a:xfrm>
          <a:prstGeom prst="parallelogram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9C991B8-9865-6086-9F39-E97BA4649DB4}"/>
              </a:ext>
            </a:extLst>
          </p:cNvPr>
          <p:cNvSpPr txBox="1"/>
          <p:nvPr/>
        </p:nvSpPr>
        <p:spPr>
          <a:xfrm>
            <a:off x="2475348" y="239077"/>
            <a:ext cx="71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</a:rPr>
              <a:t>5. Resumen Capacitación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D4B6A82-C0A4-6FF0-70C3-7F2DF816CF18}"/>
              </a:ext>
            </a:extLst>
          </p:cNvPr>
          <p:cNvSpPr txBox="1"/>
          <p:nvPr/>
        </p:nvSpPr>
        <p:spPr>
          <a:xfrm>
            <a:off x="2475348" y="1694860"/>
            <a:ext cx="5303520" cy="3892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</a:rPr>
              <a:t>Objetivo General</a:t>
            </a:r>
          </a:p>
          <a:p>
            <a:endParaRPr lang="es-MX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es-MX" dirty="0">
                <a:solidFill>
                  <a:schemeClr val="bg1"/>
                </a:solidFill>
              </a:rPr>
              <a:t>Fortalecer en el personal de obra la cultura del orden y el aseo como factor crítico de prevención de accidentes laborales, mediante la apropiación de conceptos, normativa aplicable y prácticas operativas verificables, en cumplimiento del SG-SST.</a:t>
            </a:r>
          </a:p>
          <a:p>
            <a:pPr algn="just">
              <a:lnSpc>
                <a:spcPct val="200000"/>
              </a:lnSpc>
            </a:pP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8FBCCAA2-40C9-1CB3-1770-DF4A0BF96FCC}"/>
              </a:ext>
            </a:extLst>
          </p:cNvPr>
          <p:cNvSpPr/>
          <p:nvPr/>
        </p:nvSpPr>
        <p:spPr>
          <a:xfrm>
            <a:off x="9347200" y="6075680"/>
            <a:ext cx="2143760" cy="4838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E93E81B-E183-4970-6118-B1D6D30AC517}"/>
              </a:ext>
            </a:extLst>
          </p:cNvPr>
          <p:cNvSpPr txBox="1"/>
          <p:nvPr/>
        </p:nvSpPr>
        <p:spPr>
          <a:xfrm>
            <a:off x="1488978" y="1447423"/>
            <a:ext cx="9634437" cy="3889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buNone/>
            </a:pPr>
            <a:r>
              <a:rPr lang="es-CO" b="1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Capacitación: Exigibilidad del Derecho a la Seguridad y Salud en el Trabajo </a:t>
            </a:r>
          </a:p>
          <a:p>
            <a:pPr>
              <a:lnSpc>
                <a:spcPct val="150000"/>
              </a:lnSpc>
              <a:spcAft>
                <a:spcPts val="800"/>
              </a:spcAft>
              <a:buNone/>
            </a:pPr>
            <a:r>
              <a:rPr lang="es-MX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Fecha: </a:t>
            </a:r>
            <a:r>
              <a:rPr lang="es-MX" sz="1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27 de mayo del 2026</a:t>
            </a:r>
          </a:p>
          <a:p>
            <a:pPr>
              <a:lnSpc>
                <a:spcPct val="150000"/>
              </a:lnSpc>
              <a:spcAft>
                <a:spcPts val="800"/>
              </a:spcAft>
              <a:buNone/>
            </a:pPr>
            <a:r>
              <a:rPr lang="es-MX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- Objetivo: </a:t>
            </a:r>
            <a:r>
              <a:rPr lang="es-MX" sz="1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Brindar a los participantes herramientas conceptuales y prácticas para reconocer la Seguridad y Salud en el Trabajo como un derecho fundamental, así como identificar los mecanismos institucionales y legales que permiten su exigibilidad.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es-MX" sz="1800" i="1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Invitada: </a:t>
            </a:r>
            <a:r>
              <a:rPr lang="es-MX" sz="1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Jenny García Varón </a:t>
            </a:r>
            <a:endParaRPr lang="es-MX" kern="100" dirty="0">
              <a:solidFill>
                <a:srgbClr val="000000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es-MX" i="1" kern="100" dirty="0">
                <a:solidFill>
                  <a:srgbClr val="0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Asistentes: </a:t>
            </a:r>
            <a:r>
              <a:rPr lang="es-MX" kern="100" dirty="0">
                <a:solidFill>
                  <a:srgbClr val="0000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124 personas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es-MX" sz="18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Duración: 1 h y 30 minutos</a:t>
            </a:r>
          </a:p>
        </p:txBody>
      </p:sp>
    </p:spTree>
    <p:extLst>
      <p:ext uri="{BB962C8B-B14F-4D97-AF65-F5344CB8AC3E}">
        <p14:creationId xmlns:p14="http://schemas.microsoft.com/office/powerpoint/2010/main" val="572502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07A4C-65F3-6F04-8CC8-E58049727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5878896C-A597-12C8-BA8B-A3A0B08036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127" b="9823"/>
          <a:stretch/>
        </p:blipFill>
        <p:spPr>
          <a:xfrm>
            <a:off x="0" y="6627181"/>
            <a:ext cx="12192000" cy="23081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F1D09F9-2839-D54C-B7C7-FBC6AF148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23" y="98005"/>
            <a:ext cx="865426" cy="74605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C78BF2F-3808-22F0-0BC2-FF11B14F43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6763" y="-43707"/>
            <a:ext cx="1055077" cy="1055077"/>
          </a:xfrm>
          <a:prstGeom prst="rect">
            <a:avLst/>
          </a:prstGeom>
        </p:spPr>
      </p:pic>
      <p:sp>
        <p:nvSpPr>
          <p:cNvPr id="2" name="Paralelogramo 1">
            <a:extLst>
              <a:ext uri="{FF2B5EF4-FFF2-40B4-BE49-F238E27FC236}">
                <a16:creationId xmlns:a16="http://schemas.microsoft.com/office/drawing/2014/main" id="{B4768937-EFFC-29EB-6B2A-690991BF80AF}"/>
              </a:ext>
            </a:extLst>
          </p:cNvPr>
          <p:cNvSpPr/>
          <p:nvPr/>
        </p:nvSpPr>
        <p:spPr>
          <a:xfrm rot="10800000">
            <a:off x="2475348" y="239075"/>
            <a:ext cx="7241299" cy="369333"/>
          </a:xfrm>
          <a:prstGeom prst="parallelogram">
            <a:avLst/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00138AE-22C7-C3FE-85AA-83A9CFA33EAA}"/>
              </a:ext>
            </a:extLst>
          </p:cNvPr>
          <p:cNvSpPr txBox="1"/>
          <p:nvPr/>
        </p:nvSpPr>
        <p:spPr>
          <a:xfrm>
            <a:off x="2475348" y="239077"/>
            <a:ext cx="7189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</a:rPr>
              <a:t>5.1. Capacitación Propuesta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6711E8B6-501C-CC47-834F-B34BB98D7297}"/>
              </a:ext>
            </a:extLst>
          </p:cNvPr>
          <p:cNvSpPr txBox="1"/>
          <p:nvPr/>
        </p:nvSpPr>
        <p:spPr>
          <a:xfrm>
            <a:off x="2475348" y="1694860"/>
            <a:ext cx="5303520" cy="3892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</a:rPr>
              <a:t>Objetivo General</a:t>
            </a:r>
          </a:p>
          <a:p>
            <a:endParaRPr lang="es-MX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es-MX" dirty="0">
                <a:solidFill>
                  <a:schemeClr val="bg1"/>
                </a:solidFill>
              </a:rPr>
              <a:t>Fortalecer en el personal de obra la cultura del orden y el aseo como factor crítico de prevención de accidentes laborales, mediante la apropiación de conceptos, normativa aplicable y prácticas operativas verificables, en cumplimiento del SG-SST.</a:t>
            </a:r>
          </a:p>
          <a:p>
            <a:pPr algn="just">
              <a:lnSpc>
                <a:spcPct val="200000"/>
              </a:lnSpc>
            </a:pP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A32B46DD-8714-9B5B-ADD6-DBE6BDFC91D9}"/>
              </a:ext>
            </a:extLst>
          </p:cNvPr>
          <p:cNvSpPr/>
          <p:nvPr/>
        </p:nvSpPr>
        <p:spPr>
          <a:xfrm>
            <a:off x="9347200" y="6075680"/>
            <a:ext cx="2143760" cy="4838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F466D57-AF62-A29E-D314-4933747DD1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7068" y="826883"/>
            <a:ext cx="10165176" cy="574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195877"/>
      </p:ext>
    </p:extLst>
  </p:cSld>
  <p:clrMapOvr>
    <a:masterClrMapping/>
  </p:clrMapOvr>
</p:sld>
</file>

<file path=ppt/theme/theme1.xml><?xml version="1.0" encoding="utf-8"?>
<a:theme xmlns:a="http://schemas.openxmlformats.org/drawingml/2006/main" name="1_Presidencia de Colomba">
  <a:themeElements>
    <a:clrScheme name="Presidencia">
      <a:dk1>
        <a:srgbClr val="073763"/>
      </a:dk1>
      <a:lt1>
        <a:srgbClr val="FFFFFF"/>
      </a:lt1>
      <a:dk2>
        <a:srgbClr val="3C78D8"/>
      </a:dk2>
      <a:lt2>
        <a:srgbClr val="A4C2F4"/>
      </a:lt2>
      <a:accent1>
        <a:srgbClr val="E4EDFE"/>
      </a:accent1>
      <a:accent2>
        <a:srgbClr val="B7CFFF"/>
      </a:accent2>
      <a:accent3>
        <a:srgbClr val="88ACF8"/>
      </a:accent3>
      <a:accent4>
        <a:srgbClr val="5B8BFF"/>
      </a:accent4>
      <a:accent5>
        <a:srgbClr val="6D98FF"/>
      </a:accent5>
      <a:accent6>
        <a:srgbClr val="2A54A7"/>
      </a:accent6>
      <a:hlink>
        <a:srgbClr val="F45721"/>
      </a:hlink>
      <a:folHlink>
        <a:srgbClr val="FFA0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4762D47BA716143B4230A5A4C844B43" ma:contentTypeVersion="16" ma:contentTypeDescription="Crear nuevo documento." ma:contentTypeScope="" ma:versionID="086c449f1a8a202a068100228a2d6b28">
  <xsd:schema xmlns:xsd="http://www.w3.org/2001/XMLSchema" xmlns:xs="http://www.w3.org/2001/XMLSchema" xmlns:p="http://schemas.microsoft.com/office/2006/metadata/properties" xmlns:ns2="1aff1d46-d1cb-4e16-9142-9945c36cf7b2" xmlns:ns3="2dbfb9dd-0c54-4efa-b72e-d29126a08b72" targetNamespace="http://schemas.microsoft.com/office/2006/metadata/properties" ma:root="true" ma:fieldsID="ac67acd3beb097417684e33eb285ab18" ns2:_="" ns3:_="">
    <xsd:import namespace="1aff1d46-d1cb-4e16-9142-9945c36cf7b2"/>
    <xsd:import namespace="2dbfb9dd-0c54-4efa-b72e-d29126a08b7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DateTaken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BillingMetadata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ff1d46-d1cb-4e16-9142-9945c36cf7b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ad108288-4109-41ae-b6b3-32412d12c090}" ma:internalName="TaxCatchAll" ma:showField="CatchAllData" ma:web="1aff1d46-d1cb-4e16-9142-9945c36cf7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bfb9dd-0c54-4efa-b72e-d29126a08b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eb497b82-10e8-49ac-9a6b-e9d7c17760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dbfb9dd-0c54-4efa-b72e-d29126a08b72">
      <Terms xmlns="http://schemas.microsoft.com/office/infopath/2007/PartnerControls"/>
    </lcf76f155ced4ddcb4097134ff3c332f>
    <TaxCatchAll xmlns="1aff1d46-d1cb-4e16-9142-9945c36cf7b2" xsi:nil="true"/>
  </documentManagement>
</p:properties>
</file>

<file path=customXml/itemProps1.xml><?xml version="1.0" encoding="utf-8"?>
<ds:datastoreItem xmlns:ds="http://schemas.openxmlformats.org/officeDocument/2006/customXml" ds:itemID="{829AC77E-8E10-43EA-8AE3-4C18A958C81C}"/>
</file>

<file path=customXml/itemProps2.xml><?xml version="1.0" encoding="utf-8"?>
<ds:datastoreItem xmlns:ds="http://schemas.openxmlformats.org/officeDocument/2006/customXml" ds:itemID="{BBAB2329-ADD6-4159-8E98-40B3AA865EC9}"/>
</file>

<file path=customXml/itemProps3.xml><?xml version="1.0" encoding="utf-8"?>
<ds:datastoreItem xmlns:ds="http://schemas.openxmlformats.org/officeDocument/2006/customXml" ds:itemID="{DE22F740-EEBF-4596-8062-847ADF50A7EA}"/>
</file>

<file path=docProps/app.xml><?xml version="1.0" encoding="utf-8"?>
<Properties xmlns="http://schemas.openxmlformats.org/officeDocument/2006/extended-properties" xmlns:vt="http://schemas.openxmlformats.org/officeDocument/2006/docPropsVTypes">
  <TotalTime>22046</TotalTime>
  <Words>1017</Words>
  <Application>Microsoft Office PowerPoint</Application>
  <PresentationFormat>Panorámica</PresentationFormat>
  <Paragraphs>190</Paragraphs>
  <Slides>11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Aptos</vt:lpstr>
      <vt:lpstr>Arial</vt:lpstr>
      <vt:lpstr>Calibri</vt:lpstr>
      <vt:lpstr>Work Sans</vt:lpstr>
      <vt:lpstr>1_Presidencia de Colomba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Responsabilidad Ocupacional</dc:creator>
  <cp:lastModifiedBy>USUARIO</cp:lastModifiedBy>
  <cp:revision>169</cp:revision>
  <dcterms:created xsi:type="dcterms:W3CDTF">2020-07-25T22:02:25Z</dcterms:created>
  <dcterms:modified xsi:type="dcterms:W3CDTF">2026-06-03T13:35:33Z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0x010100F4762D47BA716143B4230A5A4C844B43</vt:lpwstr>
  </property>
</Properties>
</file>