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285" r:id="rId3"/>
    <p:sldId id="306" r:id="rId4"/>
    <p:sldId id="286" r:id="rId5"/>
    <p:sldId id="288" r:id="rId6"/>
    <p:sldId id="297" r:id="rId7"/>
    <p:sldId id="307" r:id="rId8"/>
    <p:sldId id="289" r:id="rId9"/>
    <p:sldId id="291" r:id="rId10"/>
    <p:sldId id="309" r:id="rId11"/>
    <p:sldId id="292" r:id="rId12"/>
    <p:sldId id="308" r:id="rId13"/>
    <p:sldId id="296" r:id="rId14"/>
    <p:sldId id="303" r:id="rId15"/>
    <p:sldId id="298" r:id="rId16"/>
    <p:sldId id="304" r:id="rId17"/>
    <p:sldId id="300" r:id="rId18"/>
    <p:sldId id="302" r:id="rId19"/>
    <p:sldId id="299" r:id="rId20"/>
    <p:sldId id="301" r:id="rId21"/>
    <p:sldId id="305" r:id="rId22"/>
    <p:sldId id="293" r:id="rId23"/>
    <p:sldId id="294" r:id="rId24"/>
    <p:sldId id="280" r:id="rId25"/>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721" autoAdjust="0"/>
    <p:restoredTop sz="94660"/>
  </p:normalViewPr>
  <p:slideViewPr>
    <p:cSldViewPr snapToGrid="0">
      <p:cViewPr varScale="1">
        <p:scale>
          <a:sx n="104" d="100"/>
          <a:sy n="104" d="100"/>
        </p:scale>
        <p:origin x="344" y="200"/>
      </p:cViewPr>
      <p:guideLst/>
    </p:cSldViewPr>
  </p:slideViewPr>
  <p:notesTextViewPr>
    <p:cViewPr>
      <p:scale>
        <a:sx n="1" d="1"/>
        <a:sy n="1" d="1"/>
      </p:scale>
      <p:origin x="0" y="0"/>
    </p:cViewPr>
  </p:notesTextViewPr>
  <p:notesViewPr>
    <p:cSldViewPr snapToGrid="0">
      <p:cViewPr varScale="1">
        <p:scale>
          <a:sx n="78" d="100"/>
          <a:sy n="78" d="100"/>
        </p:scale>
        <p:origin x="3952"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161999-FDB3-0742-B39C-1620D79FBC81}" type="datetimeFigureOut">
              <a:rPr lang="es-CO" smtClean="0"/>
              <a:t>22/05/26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D0FFA3-AB91-7243-9683-7E5F99F4D9C5}" type="slidenum">
              <a:rPr lang="es-CO" smtClean="0"/>
              <a:t>‹Nº›</a:t>
            </a:fld>
            <a:endParaRPr lang="es-CO"/>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70D0FFA3-AB91-7243-9683-7E5F99F4D9C5}" type="slidenum">
              <a:rPr lang="es-CO" smtClean="0"/>
              <a:t>11</a:t>
            </a:fld>
            <a:endParaRPr lang="es-CO"/>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hasCustomPrompt="1"/>
          </p:nvPr>
        </p:nvSpPr>
        <p:spPr>
          <a:xfrm>
            <a:off x="4592782" y="1794309"/>
            <a:ext cx="7148945" cy="2387600"/>
          </a:xfrm>
        </p:spPr>
        <p:txBody>
          <a:bodyPr anchor="b">
            <a:noAutofit/>
          </a:bodyPr>
          <a:lstStyle>
            <a:lvl1pPr algn="l">
              <a:defRPr sz="6000">
                <a:solidFill>
                  <a:schemeClr val="bg1"/>
                </a:solidFill>
              </a:defRPr>
            </a:lvl1pPr>
          </a:lstStyle>
          <a:p>
            <a:r>
              <a:rPr lang="es-ES" dirty="0"/>
              <a:t>HAGA CLIC PARA MODIFICAR EL ESTILO DE TÍTULO DEL PATRÓN</a:t>
            </a:r>
            <a:endParaRPr lang="es-CO" dirty="0"/>
          </a:p>
        </p:txBody>
      </p:sp>
      <p:sp>
        <p:nvSpPr>
          <p:cNvPr id="3" name="Subtítulo 2"/>
          <p:cNvSpPr>
            <a:spLocks noGrp="1"/>
          </p:cNvSpPr>
          <p:nvPr>
            <p:ph type="subTitle" idx="1" hasCustomPrompt="1"/>
          </p:nvPr>
        </p:nvSpPr>
        <p:spPr>
          <a:xfrm>
            <a:off x="4592782" y="4273984"/>
            <a:ext cx="7148944" cy="49198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contenid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dirty="0"/>
          </a:p>
        </p:txBody>
      </p:sp>
      <p:sp>
        <p:nvSpPr>
          <p:cNvPr id="3" name="Marcador de contenido 2"/>
          <p:cNvSpPr>
            <a:spLocks noGrp="1"/>
          </p:cNvSpPr>
          <p:nvPr>
            <p:ph idx="1" hasCustomPrompt="1"/>
          </p:nvPr>
        </p:nvSpPr>
        <p:spPr>
          <a:xfrm>
            <a:off x="838200" y="1825625"/>
            <a:ext cx="10515600" cy="4208030"/>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ítulo 1"/>
          <p:cNvSpPr>
            <a:spLocks noGrp="1"/>
          </p:cNvSpPr>
          <p:nvPr>
            <p:ph type="title"/>
          </p:nvPr>
        </p:nvSpPr>
        <p:spPr>
          <a:xfrm>
            <a:off x="838200" y="2429453"/>
            <a:ext cx="10515600" cy="1325563"/>
          </a:xfrm>
        </p:spPr>
        <p:txBody>
          <a:bodyPr/>
          <a:lstStyle>
            <a:lvl1pPr>
              <a:defRPr>
                <a:solidFill>
                  <a:schemeClr val="bg1"/>
                </a:solidFill>
              </a:defRPr>
            </a:lvl1pPr>
          </a:lstStyle>
          <a:p>
            <a:r>
              <a:rPr lang="es-ES"/>
              <a:t>Haga clic para modificar el estilo de título del patrón</a:t>
            </a:r>
            <a:endParaRPr lang="es-CO" dirty="0"/>
          </a:p>
        </p:txBody>
      </p:sp>
      <p:sp>
        <p:nvSpPr>
          <p:cNvPr id="8" name="Marcador de contenido 2"/>
          <p:cNvSpPr>
            <a:spLocks noGrp="1"/>
          </p:cNvSpPr>
          <p:nvPr>
            <p:ph idx="1" hasCustomPrompt="1"/>
          </p:nvPr>
        </p:nvSpPr>
        <p:spPr>
          <a:xfrm>
            <a:off x="838200" y="3858491"/>
            <a:ext cx="10515600" cy="217516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Imagenes amplia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Cier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CO"/>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44AE5D-A3A0-4552-B685-B756B85087F4}" type="slidenum">
              <a:rPr lang="es-CO" smtClean="0"/>
              <a:t>‹Nº›</a:t>
            </a:fld>
            <a:endParaRPr lang="es-C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funcionpublica.gov.co/eva/gestornormativo/norma.php?i=48320#_ftn15"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funcionpublica.gov.co/eva/gestornormativo/norma.php?i=48320#_ftn23"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pPr algn="ctr"/>
            <a:r>
              <a:rPr lang="es-CO" sz="4000" dirty="0">
                <a:latin typeface="Arial" panose="020B0604020202020204" pitchFamily="34" charset="0"/>
                <a:ea typeface="Arial" panose="020B0604020202020204" pitchFamily="34" charset="0"/>
                <a:cs typeface="Arial" panose="020B0604020202020204" pitchFamily="34" charset="0"/>
              </a:rPr>
              <a:t>MODIFICACIONES CONTRATUALES </a:t>
            </a:r>
          </a:p>
        </p:txBody>
      </p:sp>
      <p:sp>
        <p:nvSpPr>
          <p:cNvPr id="3" name="Subtítulo 2"/>
          <p:cNvSpPr>
            <a:spLocks noGrp="1"/>
          </p:cNvSpPr>
          <p:nvPr>
            <p:ph type="subTitle" idx="1"/>
          </p:nvPr>
        </p:nvSpPr>
        <p:spPr>
          <a:xfrm>
            <a:off x="5091952" y="4267199"/>
            <a:ext cx="6113929" cy="753035"/>
          </a:xfrm>
        </p:spPr>
        <p:txBody>
          <a:bodyPr>
            <a:normAutofit lnSpcReduction="10000"/>
          </a:bodyPr>
          <a:lstStyle/>
          <a:p>
            <a:pPr algn="ctr"/>
            <a:r>
              <a:rPr lang="es-CO" sz="2000" dirty="0">
                <a:latin typeface="Arial" panose="020B0604020202020204" pitchFamily="34" charset="0"/>
                <a:ea typeface="Arial" panose="020B0604020202020204" pitchFamily="34" charset="0"/>
                <a:cs typeface="Arial" panose="020B0604020202020204" pitchFamily="34" charset="0"/>
              </a:rPr>
              <a:t>CLINICA JURÍDICA </a:t>
            </a:r>
          </a:p>
          <a:p>
            <a:pPr algn="ctr"/>
            <a:r>
              <a:rPr lang="es-CO" sz="2000" dirty="0">
                <a:latin typeface="Arial" panose="020B0604020202020204" pitchFamily="34" charset="0"/>
                <a:ea typeface="Arial" panose="020B0604020202020204" pitchFamily="34" charset="0"/>
                <a:cs typeface="Arial" panose="020B0604020202020204" pitchFamily="34" charset="0"/>
              </a:rPr>
              <a:t>22 DE MAYO DE 2026</a:t>
            </a:r>
          </a:p>
        </p:txBody>
      </p:sp>
      <p:sp>
        <p:nvSpPr>
          <p:cNvPr id="6" name="CuadroTexto 5"/>
          <p:cNvSpPr txBox="1"/>
          <p:nvPr/>
        </p:nvSpPr>
        <p:spPr>
          <a:xfrm>
            <a:off x="44144" y="6673334"/>
            <a:ext cx="704039" cy="184666"/>
          </a:xfrm>
          <a:prstGeom prst="rect">
            <a:avLst/>
          </a:prstGeom>
          <a:noFill/>
        </p:spPr>
        <p:txBody>
          <a:bodyPr wrap="none" rtlCol="0">
            <a:spAutoFit/>
          </a:bodyPr>
          <a:lstStyle/>
          <a:p>
            <a:r>
              <a:rPr lang="es-CO" sz="600" dirty="0">
                <a:solidFill>
                  <a:schemeClr val="bg1"/>
                </a:solidFill>
                <a:latin typeface="Arial" panose="020B0604020202020204" pitchFamily="34" charset="0"/>
                <a:cs typeface="Arial" panose="020B0604020202020204" pitchFamily="34" charset="0"/>
              </a:rPr>
              <a:t>PG02-PL04 V1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altLang="es-MX"/>
              <a:t>LÍMITES DE LAS MODIFICACIONES CONTRACTUALES </a:t>
            </a:r>
          </a:p>
        </p:txBody>
      </p:sp>
      <p:sp>
        <p:nvSpPr>
          <p:cNvPr id="3" name="Marcador de posición de contenido 2"/>
          <p:cNvSpPr>
            <a:spLocks noGrp="1"/>
          </p:cNvSpPr>
          <p:nvPr>
            <p:ph idx="1"/>
          </p:nvPr>
        </p:nvSpPr>
        <p:spPr>
          <a:xfrm>
            <a:off x="838200" y="1545590"/>
            <a:ext cx="10515600" cy="4606290"/>
          </a:xfrm>
        </p:spPr>
        <p:txBody>
          <a:bodyPr>
            <a:noAutofit/>
          </a:bodyPr>
          <a:lstStyle/>
          <a:p>
            <a:pPr algn="just">
              <a:buFont typeface="Wingdings" panose="05000000000000000000" charset="0"/>
              <a:buChar char="ü"/>
            </a:pPr>
            <a:r>
              <a:rPr lang="en-US" altLang="es-MX" sz="2000" b="1">
                <a:solidFill>
                  <a:srgbClr val="000000"/>
                </a:solidFill>
                <a:latin typeface="Arial" panose="020B0604020202020204" pitchFamily="34" charset="0"/>
                <a:ea typeface="+mj-ea"/>
                <a:cs typeface="Arial" panose="020B0604020202020204" pitchFamily="34" charset="0"/>
              </a:rPr>
              <a:t>l</a:t>
            </a:r>
            <a:r>
              <a:rPr lang="en-US" altLang="en-US" sz="2000" b="1">
                <a:solidFill>
                  <a:srgbClr val="000000"/>
                </a:solidFill>
                <a:latin typeface="Arial" panose="020B0604020202020204" pitchFamily="34" charset="0"/>
                <a:ea typeface="+mj-ea"/>
                <a:cs typeface="Arial" panose="020B0604020202020204" pitchFamily="34" charset="0"/>
              </a:rPr>
              <a:t>í</a:t>
            </a:r>
            <a:r>
              <a:rPr lang="en-US" altLang="es-MX" sz="2000" b="1">
                <a:solidFill>
                  <a:srgbClr val="000000"/>
                </a:solidFill>
                <a:latin typeface="Arial" panose="020B0604020202020204" pitchFamily="34" charset="0"/>
                <a:ea typeface="+mj-ea"/>
                <a:cs typeface="Arial" panose="020B0604020202020204" pitchFamily="34" charset="0"/>
              </a:rPr>
              <a:t>mites de orden temporal est</a:t>
            </a:r>
            <a:r>
              <a:rPr lang="en-US" altLang="en-US" sz="2000" b="1">
                <a:solidFill>
                  <a:srgbClr val="000000"/>
                </a:solidFill>
                <a:latin typeface="Arial" panose="020B0604020202020204" pitchFamily="34" charset="0"/>
                <a:ea typeface="+mj-ea"/>
                <a:cs typeface="Arial" panose="020B0604020202020204" pitchFamily="34" charset="0"/>
              </a:rPr>
              <a:t>á</a:t>
            </a:r>
            <a:r>
              <a:rPr lang="en-US" altLang="es-MX" sz="2000" b="1">
                <a:solidFill>
                  <a:srgbClr val="000000"/>
                </a:solidFill>
                <a:latin typeface="Arial" panose="020B0604020202020204" pitchFamily="34" charset="0"/>
                <a:ea typeface="+mj-ea"/>
                <a:cs typeface="Arial" panose="020B0604020202020204" pitchFamily="34" charset="0"/>
              </a:rPr>
              <a:t>n comprendidos</a:t>
            </a:r>
            <a:r>
              <a:rPr lang="es-CO" altLang="en-US" sz="2000">
                <a:solidFill>
                  <a:srgbClr val="000000"/>
                </a:solidFill>
                <a:latin typeface="Arial" panose="020B0604020202020204" pitchFamily="34" charset="0"/>
                <a:ea typeface="+mj-ea"/>
                <a:cs typeface="Arial" panose="020B0604020202020204" pitchFamily="34" charset="0"/>
              </a:rPr>
              <a:t>, </a:t>
            </a:r>
            <a:r>
              <a:rPr lang="es-CO" altLang="es-MX" sz="2000">
                <a:solidFill>
                  <a:srgbClr val="000000"/>
                </a:solidFill>
                <a:latin typeface="Arial" panose="020B0604020202020204" pitchFamily="34" charset="0"/>
                <a:ea typeface="+mj-ea"/>
                <a:cs typeface="Arial" panose="020B0604020202020204" pitchFamily="34" charset="0"/>
              </a:rPr>
              <a:t> i)</a:t>
            </a:r>
            <a:r>
              <a:rPr lang="en-US" altLang="es-MX" sz="2000">
                <a:solidFill>
                  <a:srgbClr val="000000"/>
                </a:solidFill>
                <a:latin typeface="Arial" panose="020B0604020202020204" pitchFamily="34" charset="0"/>
                <a:ea typeface="+mj-ea"/>
                <a:cs typeface="Arial" panose="020B0604020202020204" pitchFamily="34" charset="0"/>
              </a:rPr>
              <a:t> vigencia del contrato, pues no podr</a:t>
            </a:r>
            <a:r>
              <a:rPr lang="en-US" altLang="en-US" sz="2000">
                <a:solidFill>
                  <a:srgbClr val="000000"/>
                </a:solidFill>
                <a:latin typeface="Arial" panose="020B0604020202020204" pitchFamily="34" charset="0"/>
                <a:ea typeface="+mj-ea"/>
                <a:cs typeface="Arial" panose="020B0604020202020204" pitchFamily="34" charset="0"/>
              </a:rPr>
              <a:t>í</a:t>
            </a:r>
            <a:r>
              <a:rPr lang="en-US" altLang="es-MX" sz="2000">
                <a:solidFill>
                  <a:srgbClr val="000000"/>
                </a:solidFill>
                <a:latin typeface="Arial" panose="020B0604020202020204" pitchFamily="34" charset="0"/>
                <a:ea typeface="+mj-ea"/>
                <a:cs typeface="Arial" panose="020B0604020202020204" pitchFamily="34" charset="0"/>
              </a:rPr>
              <a:t>a modificarse un contrato cuyo plazo ha culminado y; ii) la prohibici</a:t>
            </a:r>
            <a:r>
              <a:rPr lang="en-US" altLang="en-US" sz="2000">
                <a:solidFill>
                  <a:srgbClr val="000000"/>
                </a:solidFill>
                <a:latin typeface="Arial" panose="020B0604020202020204" pitchFamily="34" charset="0"/>
                <a:ea typeface="+mj-ea"/>
                <a:cs typeface="Arial" panose="020B0604020202020204" pitchFamily="34" charset="0"/>
              </a:rPr>
              <a:t>ó</a:t>
            </a:r>
            <a:r>
              <a:rPr lang="en-US" altLang="es-MX" sz="2000">
                <a:solidFill>
                  <a:srgbClr val="000000"/>
                </a:solidFill>
                <a:latin typeface="Arial" panose="020B0604020202020204" pitchFamily="34" charset="0"/>
                <a:ea typeface="+mj-ea"/>
                <a:cs typeface="Arial" panose="020B0604020202020204" pitchFamily="34" charset="0"/>
              </a:rPr>
              <a:t>n de consagrar pr</a:t>
            </a:r>
            <a:r>
              <a:rPr lang="en-US" altLang="en-US" sz="2000">
                <a:solidFill>
                  <a:srgbClr val="000000"/>
                </a:solidFill>
                <a:latin typeface="Arial" panose="020B0604020202020204" pitchFamily="34" charset="0"/>
                <a:ea typeface="+mj-ea"/>
                <a:cs typeface="Arial" panose="020B0604020202020204" pitchFamily="34" charset="0"/>
              </a:rPr>
              <a:t>ó</a:t>
            </a:r>
            <a:r>
              <a:rPr lang="en-US" altLang="es-MX" sz="2000">
                <a:solidFill>
                  <a:srgbClr val="000000"/>
                </a:solidFill>
                <a:latin typeface="Arial" panose="020B0604020202020204" pitchFamily="34" charset="0"/>
                <a:ea typeface="+mj-ea"/>
                <a:cs typeface="Arial" panose="020B0604020202020204" pitchFamily="34" charset="0"/>
              </a:rPr>
              <a:t>rrogas autom</a:t>
            </a:r>
            <a:r>
              <a:rPr lang="en-US" altLang="en-US" sz="2000">
                <a:solidFill>
                  <a:srgbClr val="000000"/>
                </a:solidFill>
                <a:latin typeface="Arial" panose="020B0604020202020204" pitchFamily="34" charset="0"/>
                <a:ea typeface="+mj-ea"/>
                <a:cs typeface="Arial" panose="020B0604020202020204" pitchFamily="34" charset="0"/>
              </a:rPr>
              <a:t>á</a:t>
            </a:r>
            <a:r>
              <a:rPr lang="en-US" altLang="es-MX" sz="2000">
                <a:solidFill>
                  <a:srgbClr val="000000"/>
                </a:solidFill>
                <a:latin typeface="Arial" panose="020B0604020202020204" pitchFamily="34" charset="0"/>
                <a:ea typeface="+mj-ea"/>
                <a:cs typeface="Arial" panose="020B0604020202020204" pitchFamily="34" charset="0"/>
              </a:rPr>
              <a:t>ticas, sucesivas o indefinidas, en tanto resultan contrarias al derecho esencial de la libertad de competencia. </a:t>
            </a:r>
          </a:p>
          <a:p>
            <a:pPr algn="just">
              <a:buFont typeface="Wingdings" panose="05000000000000000000" charset="0"/>
              <a:buChar char="ü"/>
            </a:pPr>
            <a:r>
              <a:rPr lang="en-US" altLang="es-MX" sz="2000" b="1">
                <a:solidFill>
                  <a:srgbClr val="000000"/>
                </a:solidFill>
                <a:latin typeface="Arial" panose="020B0604020202020204" pitchFamily="34" charset="0"/>
                <a:ea typeface="+mj-ea"/>
                <a:cs typeface="Arial" panose="020B0604020202020204" pitchFamily="34" charset="0"/>
              </a:rPr>
              <a:t>límites de orden formal,</a:t>
            </a:r>
            <a:r>
              <a:rPr lang="en-US" altLang="es-MX" sz="2000">
                <a:solidFill>
                  <a:srgbClr val="000000"/>
                </a:solidFill>
                <a:latin typeface="Arial" panose="020B0604020202020204" pitchFamily="34" charset="0"/>
                <a:ea typeface="+mj-ea"/>
                <a:cs typeface="Arial" panose="020B0604020202020204" pitchFamily="34" charset="0"/>
              </a:rPr>
              <a:t>debe se</a:t>
            </a:r>
            <a:r>
              <a:rPr lang="en-US" altLang="en-US" sz="2000">
                <a:solidFill>
                  <a:srgbClr val="000000"/>
                </a:solidFill>
                <a:latin typeface="Arial" panose="020B0604020202020204" pitchFamily="34" charset="0"/>
                <a:ea typeface="+mj-ea"/>
                <a:cs typeface="Arial" panose="020B0604020202020204" pitchFamily="34" charset="0"/>
              </a:rPr>
              <a:t>ñ</a:t>
            </a:r>
            <a:r>
              <a:rPr lang="en-US" altLang="es-MX" sz="2000">
                <a:solidFill>
                  <a:srgbClr val="000000"/>
                </a:solidFill>
                <a:latin typeface="Arial" panose="020B0604020202020204" pitchFamily="34" charset="0"/>
                <a:ea typeface="+mj-ea"/>
                <a:cs typeface="Arial" panose="020B0604020202020204" pitchFamily="34" charset="0"/>
              </a:rPr>
              <a:t>alarse que, por un lado, es necesario que, la modificaci</a:t>
            </a:r>
            <a:r>
              <a:rPr lang="en-US" altLang="en-US" sz="2000">
                <a:solidFill>
                  <a:srgbClr val="000000"/>
                </a:solidFill>
                <a:latin typeface="Arial" panose="020B0604020202020204" pitchFamily="34" charset="0"/>
                <a:ea typeface="+mj-ea"/>
                <a:cs typeface="Arial" panose="020B0604020202020204" pitchFamily="34" charset="0"/>
              </a:rPr>
              <a:t>ó</a:t>
            </a:r>
            <a:r>
              <a:rPr lang="en-US" altLang="es-MX" sz="2000">
                <a:solidFill>
                  <a:srgbClr val="000000"/>
                </a:solidFill>
                <a:latin typeface="Arial" panose="020B0604020202020204" pitchFamily="34" charset="0"/>
                <a:ea typeface="+mj-ea"/>
                <a:cs typeface="Arial" panose="020B0604020202020204" pitchFamily="34" charset="0"/>
              </a:rPr>
              <a:t>n de los contratos conste por escrito, dado el car</a:t>
            </a:r>
            <a:r>
              <a:rPr lang="en-US" altLang="en-US" sz="2000">
                <a:solidFill>
                  <a:srgbClr val="000000"/>
                </a:solidFill>
                <a:latin typeface="Arial" panose="020B0604020202020204" pitchFamily="34" charset="0"/>
                <a:ea typeface="+mj-ea"/>
                <a:cs typeface="Arial" panose="020B0604020202020204" pitchFamily="34" charset="0"/>
              </a:rPr>
              <a:t>á</a:t>
            </a:r>
            <a:r>
              <a:rPr lang="en-US" altLang="es-MX" sz="2000">
                <a:solidFill>
                  <a:srgbClr val="000000"/>
                </a:solidFill>
                <a:latin typeface="Arial" panose="020B0604020202020204" pitchFamily="34" charset="0"/>
                <a:ea typeface="+mj-ea"/>
                <a:cs typeface="Arial" panose="020B0604020202020204" pitchFamily="34" charset="0"/>
              </a:rPr>
              <a:t>cter solemne del contrato estatal y que sea suscrito por el jefe o representante legal o su delegado,</a:t>
            </a:r>
          </a:p>
          <a:p>
            <a:pPr algn="just">
              <a:buFont typeface="Wingdings" panose="05000000000000000000" charset="0"/>
              <a:buChar char="ü"/>
            </a:pPr>
            <a:r>
              <a:rPr lang="en-US" altLang="es-MX" sz="2000" b="1">
                <a:solidFill>
                  <a:srgbClr val="000000"/>
                </a:solidFill>
                <a:latin typeface="Arial" panose="020B0604020202020204" pitchFamily="34" charset="0"/>
                <a:ea typeface="+mj-ea"/>
                <a:cs typeface="Arial" panose="020B0604020202020204" pitchFamily="34" charset="0"/>
              </a:rPr>
              <a:t>Los l</a:t>
            </a:r>
            <a:r>
              <a:rPr lang="en-US" altLang="en-US" sz="2000" b="1">
                <a:solidFill>
                  <a:srgbClr val="000000"/>
                </a:solidFill>
                <a:latin typeface="Arial" panose="020B0604020202020204" pitchFamily="34" charset="0"/>
                <a:ea typeface="+mj-ea"/>
                <a:cs typeface="Arial" panose="020B0604020202020204" pitchFamily="34" charset="0"/>
              </a:rPr>
              <a:t>í</a:t>
            </a:r>
            <a:r>
              <a:rPr lang="en-US" altLang="es-MX" sz="2000" b="1">
                <a:solidFill>
                  <a:srgbClr val="000000"/>
                </a:solidFill>
                <a:latin typeface="Arial" panose="020B0604020202020204" pitchFamily="34" charset="0"/>
                <a:ea typeface="+mj-ea"/>
                <a:cs typeface="Arial" panose="020B0604020202020204" pitchFamily="34" charset="0"/>
              </a:rPr>
              <a:t>mites materiales</a:t>
            </a:r>
            <a:r>
              <a:rPr lang="es-CO" altLang="en-US" sz="2000" b="1">
                <a:solidFill>
                  <a:srgbClr val="000000"/>
                </a:solidFill>
                <a:latin typeface="Arial" panose="020B0604020202020204" pitchFamily="34" charset="0"/>
                <a:ea typeface="+mj-ea"/>
                <a:cs typeface="Arial" panose="020B0604020202020204" pitchFamily="34" charset="0"/>
              </a:rPr>
              <a:t>,</a:t>
            </a:r>
            <a:r>
              <a:rPr lang="es-CO" altLang="en-US" sz="2000">
                <a:solidFill>
                  <a:srgbClr val="000000"/>
                </a:solidFill>
                <a:latin typeface="Arial" panose="020B0604020202020204" pitchFamily="34" charset="0"/>
                <a:ea typeface="+mj-ea"/>
                <a:cs typeface="Arial" panose="020B0604020202020204" pitchFamily="34" charset="0"/>
              </a:rPr>
              <a:t> </a:t>
            </a:r>
            <a:r>
              <a:rPr lang="en-US" altLang="es-MX" sz="2000">
                <a:solidFill>
                  <a:srgbClr val="000000"/>
                </a:solidFill>
                <a:latin typeface="Arial" panose="020B0604020202020204" pitchFamily="34" charset="0"/>
                <a:ea typeface="+mj-ea"/>
                <a:cs typeface="Arial" panose="020B0604020202020204" pitchFamily="34" charset="0"/>
              </a:rPr>
              <a:t>corresponden a la prohibici</a:t>
            </a:r>
            <a:r>
              <a:rPr lang="en-US" altLang="en-US" sz="2000">
                <a:solidFill>
                  <a:srgbClr val="000000"/>
                </a:solidFill>
                <a:latin typeface="Arial" panose="020B0604020202020204" pitchFamily="34" charset="0"/>
                <a:ea typeface="+mj-ea"/>
                <a:cs typeface="Arial" panose="020B0604020202020204" pitchFamily="34" charset="0"/>
              </a:rPr>
              <a:t>ó</a:t>
            </a:r>
            <a:r>
              <a:rPr lang="en-US" altLang="es-MX" sz="2000">
                <a:solidFill>
                  <a:srgbClr val="000000"/>
                </a:solidFill>
                <a:latin typeface="Arial" panose="020B0604020202020204" pitchFamily="34" charset="0"/>
                <a:ea typeface="+mj-ea"/>
                <a:cs typeface="Arial" panose="020B0604020202020204" pitchFamily="34" charset="0"/>
              </a:rPr>
              <a:t>n de modificar las condiciones sustanciales del contrato, que se presentar</a:t>
            </a:r>
            <a:r>
              <a:rPr lang="en-US" altLang="en-US" sz="2000">
                <a:solidFill>
                  <a:srgbClr val="000000"/>
                </a:solidFill>
                <a:latin typeface="Arial" panose="020B0604020202020204" pitchFamily="34" charset="0"/>
                <a:ea typeface="+mj-ea"/>
                <a:cs typeface="Arial" panose="020B0604020202020204" pitchFamily="34" charset="0"/>
              </a:rPr>
              <a:t>á </a:t>
            </a:r>
            <a:r>
              <a:rPr lang="en-US" altLang="es-MX" sz="2000">
                <a:solidFill>
                  <a:srgbClr val="000000"/>
                </a:solidFill>
                <a:latin typeface="Arial" panose="020B0604020202020204" pitchFamily="34" charset="0"/>
                <a:ea typeface="+mj-ea"/>
                <a:cs typeface="Arial" panose="020B0604020202020204" pitchFamily="34" charset="0"/>
              </a:rPr>
              <a:t>en los casos en que se incluyan elementos que, “habiendo figurado en el procedimiento inicial, hubiera permitido la participaci</a:t>
            </a:r>
            <a:r>
              <a:rPr lang="en-US" altLang="en-US" sz="2000">
                <a:solidFill>
                  <a:srgbClr val="000000"/>
                </a:solidFill>
                <a:latin typeface="Arial" panose="020B0604020202020204" pitchFamily="34" charset="0"/>
                <a:ea typeface="+mj-ea"/>
                <a:cs typeface="Arial" panose="020B0604020202020204" pitchFamily="34" charset="0"/>
              </a:rPr>
              <a:t>ó</a:t>
            </a:r>
            <a:r>
              <a:rPr lang="en-US" altLang="es-MX" sz="2000">
                <a:solidFill>
                  <a:srgbClr val="000000"/>
                </a:solidFill>
                <a:latin typeface="Arial" panose="020B0604020202020204" pitchFamily="34" charset="0"/>
                <a:ea typeface="+mj-ea"/>
                <a:cs typeface="Arial" panose="020B0604020202020204" pitchFamily="34" charset="0"/>
              </a:rPr>
              <a:t>n de otros interesados aparte de los inicialmente</a:t>
            </a:r>
            <a:r>
              <a:rPr lang="es-CO" altLang="en-US" sz="2000">
                <a:solidFill>
                  <a:srgbClr val="000000"/>
                </a:solidFill>
                <a:latin typeface="Arial" panose="020B0604020202020204" pitchFamily="34" charset="0"/>
                <a:ea typeface="+mj-ea"/>
                <a:cs typeface="Arial" panose="020B0604020202020204" pitchFamily="34" charset="0"/>
              </a:rPr>
              <a:t> </a:t>
            </a:r>
            <a:r>
              <a:rPr lang="en-US" altLang="es-MX" sz="2000">
                <a:solidFill>
                  <a:srgbClr val="000000"/>
                </a:solidFill>
                <a:latin typeface="Arial" panose="020B0604020202020204" pitchFamily="34" charset="0"/>
                <a:ea typeface="+mj-ea"/>
                <a:cs typeface="Arial" panose="020B0604020202020204" pitchFamily="34" charset="0"/>
              </a:rPr>
              <a:t>admitidos, o seleccionar una oferta distinta de la inicialmente seleccionada”. </a:t>
            </a:r>
          </a:p>
          <a:p>
            <a:pPr algn="just">
              <a:buFont typeface="Wingdings" panose="05000000000000000000" charset="0"/>
              <a:buChar char="ü"/>
            </a:pPr>
            <a:r>
              <a:rPr lang="en-US" altLang="es-MX" sz="2000" b="1">
                <a:solidFill>
                  <a:srgbClr val="000000"/>
                </a:solidFill>
                <a:latin typeface="Arial" panose="020B0604020202020204" pitchFamily="34" charset="0"/>
                <a:ea typeface="+mj-ea"/>
                <a:cs typeface="Arial" panose="020B0604020202020204" pitchFamily="34" charset="0"/>
              </a:rPr>
              <a:t> los l</a:t>
            </a:r>
            <a:r>
              <a:rPr lang="en-US" altLang="en-US" sz="2000" b="1">
                <a:solidFill>
                  <a:srgbClr val="000000"/>
                </a:solidFill>
                <a:latin typeface="Arial" panose="020B0604020202020204" pitchFamily="34" charset="0"/>
                <a:ea typeface="+mj-ea"/>
                <a:cs typeface="Arial" panose="020B0604020202020204" pitchFamily="34" charset="0"/>
              </a:rPr>
              <a:t>í</a:t>
            </a:r>
            <a:r>
              <a:rPr lang="en-US" altLang="es-MX" sz="2000" b="1">
                <a:solidFill>
                  <a:srgbClr val="000000"/>
                </a:solidFill>
                <a:latin typeface="Arial" panose="020B0604020202020204" pitchFamily="34" charset="0"/>
                <a:ea typeface="+mj-ea"/>
                <a:cs typeface="Arial" panose="020B0604020202020204" pitchFamily="34" charset="0"/>
              </a:rPr>
              <a:t>mites axiol</a:t>
            </a:r>
            <a:r>
              <a:rPr lang="en-US" altLang="en-US" sz="2000" b="1">
                <a:solidFill>
                  <a:srgbClr val="000000"/>
                </a:solidFill>
                <a:latin typeface="Arial" panose="020B0604020202020204" pitchFamily="34" charset="0"/>
                <a:ea typeface="+mj-ea"/>
                <a:cs typeface="Arial" panose="020B0604020202020204" pitchFamily="34" charset="0"/>
              </a:rPr>
              <a:t>ó</a:t>
            </a:r>
            <a:r>
              <a:rPr lang="en-US" altLang="es-MX" sz="2000" b="1">
                <a:solidFill>
                  <a:srgbClr val="000000"/>
                </a:solidFill>
                <a:latin typeface="Arial" panose="020B0604020202020204" pitchFamily="34" charset="0"/>
                <a:ea typeface="+mj-ea"/>
                <a:cs typeface="Arial" panose="020B0604020202020204" pitchFamily="34" charset="0"/>
              </a:rPr>
              <a:t>gicos</a:t>
            </a:r>
            <a:r>
              <a:rPr lang="en-US" altLang="es-MX" sz="2000">
                <a:solidFill>
                  <a:srgbClr val="000000"/>
                </a:solidFill>
                <a:latin typeface="Arial" panose="020B0604020202020204" pitchFamily="34" charset="0"/>
                <a:ea typeface="+mj-ea"/>
                <a:cs typeface="Arial" panose="020B0604020202020204" pitchFamily="34" charset="0"/>
              </a:rPr>
              <a:t>, los cuales se fundan en la necesidad de preservar los principios de igualdad, transparencia, libertad de concurrencia, selecci</a:t>
            </a:r>
            <a:r>
              <a:rPr lang="en-US" altLang="en-US" sz="2000">
                <a:solidFill>
                  <a:srgbClr val="000000"/>
                </a:solidFill>
                <a:latin typeface="Arial" panose="020B0604020202020204" pitchFamily="34" charset="0"/>
                <a:ea typeface="+mj-ea"/>
                <a:cs typeface="Arial" panose="020B0604020202020204" pitchFamily="34" charset="0"/>
              </a:rPr>
              <a:t>ó</a:t>
            </a:r>
            <a:r>
              <a:rPr lang="en-US" altLang="es-MX" sz="2000">
                <a:solidFill>
                  <a:srgbClr val="000000"/>
                </a:solidFill>
                <a:latin typeface="Arial" panose="020B0604020202020204" pitchFamily="34" charset="0"/>
                <a:ea typeface="+mj-ea"/>
                <a:cs typeface="Arial" panose="020B0604020202020204" pitchFamily="34" charset="0"/>
              </a:rPr>
              <a:t>n objetiva y planeaci</a:t>
            </a:r>
            <a:r>
              <a:rPr lang="en-US" altLang="en-US" sz="2000">
                <a:solidFill>
                  <a:srgbClr val="000000"/>
                </a:solidFill>
                <a:latin typeface="Arial" panose="020B0604020202020204" pitchFamily="34" charset="0"/>
                <a:ea typeface="+mj-ea"/>
                <a:cs typeface="Arial" panose="020B0604020202020204" pitchFamily="34" charset="0"/>
              </a:rPr>
              <a:t>ó</a:t>
            </a:r>
            <a:r>
              <a:rPr lang="en-US" altLang="es-MX" sz="2000">
                <a:solidFill>
                  <a:srgbClr val="000000"/>
                </a:solidFill>
                <a:latin typeface="Arial" panose="020B0604020202020204" pitchFamily="34" charset="0"/>
                <a:ea typeface="+mj-ea"/>
                <a:cs typeface="Arial" panose="020B0604020202020204" pitchFamily="34" charset="0"/>
              </a:rPr>
              <a:t>n</a:t>
            </a:r>
            <a:r>
              <a:rPr lang="es-CO" altLang="en-US" sz="1200">
                <a:solidFill>
                  <a:srgbClr val="000000"/>
                </a:solidFill>
                <a:latin typeface="Arial" panose="020B0604020202020204" pitchFamily="34" charset="0"/>
                <a:ea typeface="+mj-ea"/>
                <a:cs typeface="Arial" panose="020B0604020202020204" pitchFamily="34" charset="0"/>
              </a:rPr>
              <a:t>1</a:t>
            </a:r>
          </a:p>
          <a:p>
            <a:pPr marL="0" indent="0" algn="just">
              <a:buFont typeface="Wingdings" panose="05000000000000000000" charset="0"/>
              <a:buNone/>
            </a:pPr>
            <a:r>
              <a:rPr lang="es-CO" altLang="en-US" sz="1200">
                <a:solidFill>
                  <a:srgbClr val="000000"/>
                </a:solidFill>
                <a:latin typeface="Arial" panose="020B0604020202020204" pitchFamily="34" charset="0"/>
                <a:ea typeface="+mj-ea"/>
                <a:cs typeface="Arial" panose="020B0604020202020204" pitchFamily="34" charset="0"/>
              </a:rPr>
              <a:t>1</a:t>
            </a:r>
            <a:r>
              <a:rPr lang="es-CO" altLang="en-US" sz="900">
                <a:solidFill>
                  <a:srgbClr val="000000"/>
                </a:solidFill>
                <a:latin typeface="Arial" panose="020B0604020202020204" pitchFamily="34" charset="0"/>
                <a:ea typeface="+mj-ea"/>
                <a:cs typeface="Arial" panose="020B0604020202020204" pitchFamily="34" charset="0"/>
              </a:rPr>
              <a:t>. </a:t>
            </a:r>
            <a:r>
              <a:rPr lang="en-US" altLang="es-MX" sz="900">
                <a:solidFill>
                  <a:srgbClr val="000000"/>
                </a:solidFill>
                <a:latin typeface="Arial" panose="020B0604020202020204" pitchFamily="34" charset="0"/>
                <a:ea typeface="+mj-ea"/>
                <a:cs typeface="Arial" panose="020B0604020202020204" pitchFamily="34" charset="0"/>
              </a:rPr>
              <a:t>ANCP-CCE, Concepto C-384 de 2025 (Rad. P20250330003029). Relator</a:t>
            </a:r>
            <a:r>
              <a:rPr lang="en-US" altLang="en-US" sz="900">
                <a:solidFill>
                  <a:srgbClr val="000000"/>
                </a:solidFill>
                <a:latin typeface="Arial" panose="020B0604020202020204" pitchFamily="34" charset="0"/>
                <a:ea typeface="+mj-ea"/>
                <a:cs typeface="Arial" panose="020B0604020202020204" pitchFamily="34" charset="0"/>
              </a:rPr>
              <a:t>í</a:t>
            </a:r>
            <a:r>
              <a:rPr lang="en-US" altLang="es-MX" sz="900">
                <a:solidFill>
                  <a:srgbClr val="000000"/>
                </a:solidFill>
                <a:latin typeface="Arial" panose="020B0604020202020204" pitchFamily="34" charset="0"/>
                <a:ea typeface="+mj-ea"/>
                <a:cs typeface="Arial" panose="020B0604020202020204" pitchFamily="34" charset="0"/>
              </a:rPr>
              <a:t>a de la Agencia Nacional de Contrataci</a:t>
            </a:r>
            <a:r>
              <a:rPr lang="en-US" altLang="en-US" sz="900">
                <a:solidFill>
                  <a:srgbClr val="000000"/>
                </a:solidFill>
                <a:latin typeface="Arial" panose="020B0604020202020204" pitchFamily="34" charset="0"/>
                <a:ea typeface="+mj-ea"/>
                <a:cs typeface="Arial" panose="020B0604020202020204" pitchFamily="34" charset="0"/>
              </a:rPr>
              <a:t>ó</a:t>
            </a:r>
            <a:r>
              <a:rPr lang="en-US" altLang="es-MX" sz="900">
                <a:solidFill>
                  <a:srgbClr val="000000"/>
                </a:solidFill>
                <a:latin typeface="Arial" panose="020B0604020202020204" pitchFamily="34" charset="0"/>
                <a:ea typeface="+mj-ea"/>
                <a:cs typeface="Arial" panose="020B0604020202020204" pitchFamily="34" charset="0"/>
              </a:rPr>
              <a:t>n P</a:t>
            </a:r>
            <a:r>
              <a:rPr lang="en-US" altLang="en-US" sz="900">
                <a:solidFill>
                  <a:srgbClr val="000000"/>
                </a:solidFill>
                <a:latin typeface="Arial" panose="020B0604020202020204" pitchFamily="34" charset="0"/>
                <a:ea typeface="+mj-ea"/>
                <a:cs typeface="Arial" panose="020B0604020202020204" pitchFamily="34" charset="0"/>
              </a:rPr>
              <a:t>ú</a:t>
            </a:r>
            <a:r>
              <a:rPr lang="en-US" altLang="es-MX" sz="900">
                <a:solidFill>
                  <a:srgbClr val="000000"/>
                </a:solidFill>
                <a:latin typeface="Arial" panose="020B0604020202020204" pitchFamily="34" charset="0"/>
                <a:ea typeface="+mj-ea"/>
                <a:cs typeface="Arial" panose="020B0604020202020204" pitchFamily="34" charset="0"/>
              </a:rPr>
              <a:t>blica.</a:t>
            </a:r>
          </a:p>
          <a:p>
            <a:pPr algn="just">
              <a:buFont typeface="Wingdings" panose="05000000000000000000" charset="0"/>
              <a:buChar char="ü"/>
            </a:pPr>
            <a:endParaRPr lang="en-US" altLang="es-MX" sz="900" b="1">
              <a:solidFill>
                <a:schemeClr val="tx1"/>
              </a:solidFill>
              <a:latin typeface="Arial" panose="020B0604020202020204" pitchFamily="34" charset="0"/>
              <a:ea typeface="+mj-ea"/>
              <a:cs typeface="Arial" panose="020B0604020202020204" pitchFamily="34" charset="0"/>
            </a:endParaRPr>
          </a:p>
          <a:p>
            <a:pPr marL="0" indent="0" algn="just">
              <a:buNone/>
            </a:pPr>
            <a:endParaRPr lang="en-US" altLang="es-MX" sz="900" b="1">
              <a:solidFill>
                <a:schemeClr val="tx1"/>
              </a:solidFill>
              <a:latin typeface="Arial" panose="020B0604020202020204" pitchFamily="34" charset="0"/>
              <a:ea typeface="+mj-ea"/>
              <a:cs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99" name="Rectangle 8198"/>
          <p:cNvSpPr>
            <a:spLocks noGrp="1" noRot="1" noChangeAspect="1" noMove="1" noResize="1" noEditPoints="1" noAdjustHandles="1" noChangeArrowheads="1" noChangeShapeType="1" noTextEdit="1"/>
          </p:cNvSpPr>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p:cNvSpPr>
            <a:spLocks noGrp="1"/>
          </p:cNvSpPr>
          <p:nvPr>
            <p:ph type="title"/>
          </p:nvPr>
        </p:nvSpPr>
        <p:spPr>
          <a:xfrm>
            <a:off x="572493" y="238540"/>
            <a:ext cx="8138370" cy="1219924"/>
          </a:xfrm>
        </p:spPr>
        <p:txBody>
          <a:bodyPr anchor="b">
            <a:normAutofit/>
          </a:bodyPr>
          <a:lstStyle/>
          <a:p>
            <a:r>
              <a:rPr lang="es-CO" sz="3200" dirty="0"/>
              <a:t>TIPOS DE MODIFICACIONES CONTRACTUALES BILATERALES </a:t>
            </a:r>
          </a:p>
        </p:txBody>
      </p:sp>
      <p:sp>
        <p:nvSpPr>
          <p:cNvPr id="8201" name="sketchy line"/>
          <p:cNvSpPr>
            <a:spLocks noGrp="1" noRot="1" noChangeAspect="1" noMove="1" noResize="1" noEditPoints="1" noAdjustHandles="1" noChangeArrowheads="1" noChangeShapeType="1" noTextEdit="1"/>
          </p:cNvSpPr>
          <p:nvPr/>
        </p:nvSpPr>
        <p:spPr>
          <a:xfrm>
            <a:off x="572493" y="1681544"/>
            <a:ext cx="10972800" cy="18288"/>
          </a:xfrm>
          <a:custGeom>
            <a:avLst/>
            <a:gdLst>
              <a:gd name="csX0" fmla="*/ 0 w 10972800"/>
              <a:gd name="csY0" fmla="*/ 0 h 18288"/>
              <a:gd name="csX1" fmla="*/ 356616 w 10972800"/>
              <a:gd name="csY1" fmla="*/ 0 h 18288"/>
              <a:gd name="csX2" fmla="*/ 1042416 w 10972800"/>
              <a:gd name="csY2" fmla="*/ 0 h 18288"/>
              <a:gd name="csX3" fmla="*/ 1947672 w 10972800"/>
              <a:gd name="csY3" fmla="*/ 0 h 18288"/>
              <a:gd name="csX4" fmla="*/ 2633472 w 10972800"/>
              <a:gd name="csY4" fmla="*/ 0 h 18288"/>
              <a:gd name="csX5" fmla="*/ 2990088 w 10972800"/>
              <a:gd name="csY5" fmla="*/ 0 h 18288"/>
              <a:gd name="csX6" fmla="*/ 3456432 w 10972800"/>
              <a:gd name="csY6" fmla="*/ 0 h 18288"/>
              <a:gd name="csX7" fmla="*/ 4361688 w 10972800"/>
              <a:gd name="csY7" fmla="*/ 0 h 18288"/>
              <a:gd name="csX8" fmla="*/ 5266944 w 10972800"/>
              <a:gd name="csY8" fmla="*/ 0 h 18288"/>
              <a:gd name="csX9" fmla="*/ 6172200 w 10972800"/>
              <a:gd name="csY9" fmla="*/ 0 h 18288"/>
              <a:gd name="csX10" fmla="*/ 6528816 w 10972800"/>
              <a:gd name="csY10" fmla="*/ 0 h 18288"/>
              <a:gd name="csX11" fmla="*/ 7214616 w 10972800"/>
              <a:gd name="csY11" fmla="*/ 0 h 18288"/>
              <a:gd name="csX12" fmla="*/ 7790688 w 10972800"/>
              <a:gd name="csY12" fmla="*/ 0 h 18288"/>
              <a:gd name="csX13" fmla="*/ 8147304 w 10972800"/>
              <a:gd name="csY13" fmla="*/ 0 h 18288"/>
              <a:gd name="csX14" fmla="*/ 9052560 w 10972800"/>
              <a:gd name="csY14" fmla="*/ 0 h 18288"/>
              <a:gd name="csX15" fmla="*/ 9409176 w 10972800"/>
              <a:gd name="csY15" fmla="*/ 0 h 18288"/>
              <a:gd name="csX16" fmla="*/ 9765792 w 10972800"/>
              <a:gd name="csY16" fmla="*/ 0 h 18288"/>
              <a:gd name="csX17" fmla="*/ 10341864 w 10972800"/>
              <a:gd name="csY17" fmla="*/ 0 h 18288"/>
              <a:gd name="csX18" fmla="*/ 10972800 w 10972800"/>
              <a:gd name="csY18" fmla="*/ 0 h 18288"/>
              <a:gd name="csX19" fmla="*/ 10972800 w 10972800"/>
              <a:gd name="csY19" fmla="*/ 18288 h 18288"/>
              <a:gd name="csX20" fmla="*/ 10177272 w 10972800"/>
              <a:gd name="csY20" fmla="*/ 18288 h 18288"/>
              <a:gd name="csX21" fmla="*/ 9820656 w 10972800"/>
              <a:gd name="csY21" fmla="*/ 18288 h 18288"/>
              <a:gd name="csX22" fmla="*/ 9464040 w 10972800"/>
              <a:gd name="csY22" fmla="*/ 18288 h 18288"/>
              <a:gd name="csX23" fmla="*/ 8778240 w 10972800"/>
              <a:gd name="csY23" fmla="*/ 18288 h 18288"/>
              <a:gd name="csX24" fmla="*/ 8421624 w 10972800"/>
              <a:gd name="csY24" fmla="*/ 18288 h 18288"/>
              <a:gd name="csX25" fmla="*/ 7735824 w 10972800"/>
              <a:gd name="csY25" fmla="*/ 18288 h 18288"/>
              <a:gd name="csX26" fmla="*/ 6940296 w 10972800"/>
              <a:gd name="csY26" fmla="*/ 18288 h 18288"/>
              <a:gd name="csX27" fmla="*/ 6254496 w 10972800"/>
              <a:gd name="csY27" fmla="*/ 18288 h 18288"/>
              <a:gd name="csX28" fmla="*/ 5458968 w 10972800"/>
              <a:gd name="csY28" fmla="*/ 18288 h 18288"/>
              <a:gd name="csX29" fmla="*/ 4663440 w 10972800"/>
              <a:gd name="csY29" fmla="*/ 18288 h 18288"/>
              <a:gd name="csX30" fmla="*/ 4306824 w 10972800"/>
              <a:gd name="csY30" fmla="*/ 18288 h 18288"/>
              <a:gd name="csX31" fmla="*/ 3840480 w 10972800"/>
              <a:gd name="csY31" fmla="*/ 18288 h 18288"/>
              <a:gd name="csX32" fmla="*/ 3264408 w 10972800"/>
              <a:gd name="csY32" fmla="*/ 18288 h 18288"/>
              <a:gd name="csX33" fmla="*/ 2578608 w 10972800"/>
              <a:gd name="csY33" fmla="*/ 18288 h 18288"/>
              <a:gd name="csX34" fmla="*/ 1673352 w 10972800"/>
              <a:gd name="csY34" fmla="*/ 18288 h 18288"/>
              <a:gd name="csX35" fmla="*/ 877824 w 10972800"/>
              <a:gd name="csY35" fmla="*/ 18288 h 18288"/>
              <a:gd name="csX36" fmla="*/ 0 w 10972800"/>
              <a:gd name="csY36" fmla="*/ 18288 h 18288"/>
              <a:gd name="csX37" fmla="*/ 0 w 10972800"/>
              <a:gd name="csY37"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p:cNvSpPr>
            <a:spLocks noGrp="1"/>
          </p:cNvSpPr>
          <p:nvPr>
            <p:ph idx="1"/>
          </p:nvPr>
        </p:nvSpPr>
        <p:spPr>
          <a:xfrm>
            <a:off x="572493" y="1715292"/>
            <a:ext cx="6713552" cy="4475196"/>
          </a:xfrm>
        </p:spPr>
        <p:txBody>
          <a:bodyPr anchor="t">
            <a:normAutofit fontScale="32500" lnSpcReduction="20000"/>
          </a:bodyPr>
          <a:lstStyle/>
          <a:p>
            <a:pPr marL="0" indent="0">
              <a:buNone/>
            </a:pPr>
            <a:r>
              <a:rPr lang="es-CO" sz="7400" b="1" dirty="0">
                <a:solidFill>
                  <a:schemeClr val="tx1"/>
                </a:solidFill>
                <a:latin typeface="+mj-lt"/>
                <a:ea typeface="+mj-ea"/>
                <a:cs typeface="+mj-cs"/>
              </a:rPr>
              <a:t>ADICIÓN</a:t>
            </a:r>
          </a:p>
          <a:p>
            <a:pPr marL="0" indent="0" algn="just">
              <a:buNone/>
            </a:pPr>
            <a:r>
              <a:rPr lang="en-US" altLang="es-MX" sz="4400" dirty="0">
                <a:solidFill>
                  <a:srgbClr val="000000"/>
                </a:solidFill>
                <a:latin typeface="Arial" panose="020B0604020202020204" pitchFamily="34" charset="0"/>
                <a:cs typeface="Arial" panose="020B0604020202020204" pitchFamily="34" charset="0"/>
              </a:rPr>
              <a:t>La </a:t>
            </a:r>
            <a:r>
              <a:rPr lang="en-US" altLang="es-MX" sz="4400" dirty="0" err="1">
                <a:solidFill>
                  <a:srgbClr val="000000"/>
                </a:solidFill>
                <a:latin typeface="Arial" panose="020B0604020202020204" pitchFamily="34" charset="0"/>
                <a:cs typeface="Arial" panose="020B0604020202020204" pitchFamily="34" charset="0"/>
              </a:rPr>
              <a:t>ejecuci</a:t>
            </a:r>
            <a:r>
              <a:rPr lang="en-US" altLang="en-US" sz="4400" dirty="0" err="1">
                <a:solidFill>
                  <a:srgbClr val="000000"/>
                </a:solidFill>
                <a:latin typeface="Arial" panose="020B0604020202020204" pitchFamily="34" charset="0"/>
                <a:cs typeface="Arial" panose="020B0604020202020204" pitchFamily="34" charset="0"/>
              </a:rPr>
              <a:t>ó</a:t>
            </a:r>
            <a:r>
              <a:rPr lang="en-US" altLang="es-MX" sz="4400" dirty="0" err="1">
                <a:solidFill>
                  <a:srgbClr val="000000"/>
                </a:solidFill>
                <a:latin typeface="Arial" panose="020B0604020202020204" pitchFamily="34" charset="0"/>
                <a:cs typeface="Arial" panose="020B0604020202020204" pitchFamily="34" charset="0"/>
              </a:rPr>
              <a:t>n</a:t>
            </a:r>
            <a:r>
              <a:rPr lang="en-US" altLang="es-MX" sz="4400" dirty="0">
                <a:solidFill>
                  <a:srgbClr val="000000"/>
                </a:solidFill>
                <a:latin typeface="Arial" panose="020B0604020202020204" pitchFamily="34" charset="0"/>
                <a:cs typeface="Arial" panose="020B0604020202020204" pitchFamily="34" charset="0"/>
              </a:rPr>
              <a:t> de </a:t>
            </a:r>
            <a:r>
              <a:rPr lang="en-US" altLang="es-MX" sz="4400" dirty="0" err="1">
                <a:solidFill>
                  <a:srgbClr val="000000"/>
                </a:solidFill>
                <a:latin typeface="Arial" panose="020B0604020202020204" pitchFamily="34" charset="0"/>
                <a:cs typeface="Arial" panose="020B0604020202020204" pitchFamily="34" charset="0"/>
              </a:rPr>
              <a:t>los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contratos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estatales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est</a:t>
            </a:r>
            <a:r>
              <a:rPr lang="en-US" altLang="en-US" sz="4400" dirty="0" err="1">
                <a:solidFill>
                  <a:srgbClr val="000000"/>
                </a:solidFill>
                <a:latin typeface="Arial" panose="020B0604020202020204" pitchFamily="34" charset="0"/>
                <a:cs typeface="Arial" panose="020B0604020202020204" pitchFamily="34" charset="0"/>
              </a:rPr>
              <a:t>á</a:t>
            </a:r>
            <a:r>
              <a:rPr lang="en-US" altLang="en-US"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sujeta</a:t>
            </a:r>
            <a:r>
              <a:rPr lang="en-US" altLang="es-MX" sz="4400" dirty="0">
                <a:solidFill>
                  <a:srgbClr val="000000"/>
                </a:solidFill>
                <a:latin typeface="Arial" panose="020B0604020202020204" pitchFamily="34" charset="0"/>
                <a:cs typeface="Arial" panose="020B0604020202020204" pitchFamily="34" charset="0"/>
              </a:rPr>
              <a:t> a </a:t>
            </a:r>
            <a:r>
              <a:rPr lang="en-US" altLang="es-MX" sz="4400" dirty="0" err="1">
                <a:solidFill>
                  <a:srgbClr val="000000"/>
                </a:solidFill>
                <a:latin typeface="Arial" panose="020B0604020202020204" pitchFamily="34" charset="0"/>
                <a:cs typeface="Arial" panose="020B0604020202020204" pitchFamily="34" charset="0"/>
              </a:rPr>
              <a:t>los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cambios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propios</a:t>
            </a:r>
            <a:r>
              <a:rPr lang="en-US" altLang="es-MX" sz="4400" dirty="0">
                <a:solidFill>
                  <a:srgbClr val="000000"/>
                </a:solidFill>
                <a:latin typeface="Arial" panose="020B0604020202020204" pitchFamily="34" charset="0"/>
                <a:cs typeface="Arial" panose="020B0604020202020204" pitchFamily="34" charset="0"/>
              </a:rPr>
              <a:t> del paso del </a:t>
            </a:r>
            <a:r>
              <a:rPr lang="en-US" altLang="es-MX" sz="4400" dirty="0" err="1">
                <a:solidFill>
                  <a:srgbClr val="000000"/>
                </a:solidFill>
                <a:latin typeface="Arial" panose="020B0604020202020204" pitchFamily="34" charset="0"/>
                <a:cs typeface="Arial" panose="020B0604020202020204" pitchFamily="34" charset="0"/>
              </a:rPr>
              <a:t>tiempo</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As</a:t>
            </a:r>
            <a:r>
              <a:rPr lang="en-US" altLang="en-US" sz="4400" dirty="0" err="1">
                <a:solidFill>
                  <a:srgbClr val="000000"/>
                </a:solidFill>
                <a:latin typeface="Arial" panose="020B0604020202020204" pitchFamily="34" charset="0"/>
                <a:cs typeface="Arial" panose="020B0604020202020204" pitchFamily="34" charset="0"/>
              </a:rPr>
              <a:t>í</a:t>
            </a:r>
            <a:r>
              <a:rPr lang="en-US" altLang="en-US"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durante</a:t>
            </a:r>
            <a:r>
              <a:rPr lang="en-US" altLang="es-MX" sz="4400" dirty="0">
                <a:solidFill>
                  <a:srgbClr val="000000"/>
                </a:solidFill>
                <a:latin typeface="Arial" panose="020B0604020202020204" pitchFamily="34" charset="0"/>
                <a:cs typeface="Arial" panose="020B0604020202020204" pitchFamily="34" charset="0"/>
              </a:rPr>
              <a:t> la </a:t>
            </a:r>
            <a:r>
              <a:rPr lang="en-US" altLang="es-MX" sz="4400" dirty="0" err="1">
                <a:solidFill>
                  <a:srgbClr val="000000"/>
                </a:solidFill>
                <a:latin typeface="Arial" panose="020B0604020202020204" pitchFamily="34" charset="0"/>
                <a:cs typeface="Arial" panose="020B0604020202020204" pitchFamily="34" charset="0"/>
              </a:rPr>
              <a:t>etapa</a:t>
            </a:r>
            <a:r>
              <a:rPr lang="en-US" altLang="es-MX" sz="4400" dirty="0">
                <a:solidFill>
                  <a:srgbClr val="000000"/>
                </a:solidFill>
                <a:latin typeface="Arial" panose="020B0604020202020204" pitchFamily="34" charset="0"/>
                <a:cs typeface="Arial" panose="020B0604020202020204" pitchFamily="34" charset="0"/>
              </a:rPr>
              <a:t> de </a:t>
            </a:r>
            <a:r>
              <a:rPr lang="en-US" altLang="es-MX" sz="4400" dirty="0" err="1">
                <a:solidFill>
                  <a:srgbClr val="000000"/>
                </a:solidFill>
                <a:latin typeface="Arial" panose="020B0604020202020204" pitchFamily="34" charset="0"/>
                <a:cs typeface="Arial" panose="020B0604020202020204" pitchFamily="34" charset="0"/>
              </a:rPr>
              <a:t>planeaci</a:t>
            </a:r>
            <a:r>
              <a:rPr lang="en-US" altLang="en-US" sz="4400" dirty="0" err="1">
                <a:solidFill>
                  <a:srgbClr val="000000"/>
                </a:solidFill>
                <a:latin typeface="Arial" panose="020B0604020202020204" pitchFamily="34" charset="0"/>
                <a:cs typeface="Arial" panose="020B0604020202020204" pitchFamily="34" charset="0"/>
              </a:rPr>
              <a:t>ó</a:t>
            </a:r>
            <a:r>
              <a:rPr lang="en-US" altLang="es-MX" sz="4400" dirty="0" err="1">
                <a:solidFill>
                  <a:srgbClr val="000000"/>
                </a:solidFill>
                <a:latin typeface="Arial" panose="020B0604020202020204" pitchFamily="34" charset="0"/>
                <a:cs typeface="Arial" panose="020B0604020202020204" pitchFamily="34" charset="0"/>
              </a:rPr>
              <a:t>n</a:t>
            </a:r>
            <a:r>
              <a:rPr lang="en-US" altLang="es-MX" sz="4400" dirty="0">
                <a:solidFill>
                  <a:srgbClr val="000000"/>
                </a:solidFill>
                <a:latin typeface="Arial" panose="020B0604020202020204" pitchFamily="34" charset="0"/>
                <a:cs typeface="Arial" panose="020B0604020202020204" pitchFamily="34" charset="0"/>
              </a:rPr>
              <a:t>, las </a:t>
            </a:r>
            <a:r>
              <a:rPr lang="en-US" altLang="es-MX" sz="4400" dirty="0" err="1">
                <a:solidFill>
                  <a:srgbClr val="000000"/>
                </a:solidFill>
                <a:latin typeface="Arial" panose="020B0604020202020204" pitchFamily="34" charset="0"/>
                <a:cs typeface="Arial" panose="020B0604020202020204" pitchFamily="34" charset="0"/>
              </a:rPr>
              <a:t>entidades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p</a:t>
            </a:r>
            <a:r>
              <a:rPr lang="en-US" altLang="en-US" sz="4400" dirty="0" err="1">
                <a:solidFill>
                  <a:srgbClr val="000000"/>
                </a:solidFill>
                <a:latin typeface="Arial" panose="020B0604020202020204" pitchFamily="34" charset="0"/>
                <a:cs typeface="Arial" panose="020B0604020202020204" pitchFamily="34" charset="0"/>
              </a:rPr>
              <a:t>ú</a:t>
            </a:r>
            <a:r>
              <a:rPr lang="en-US" altLang="es-MX" sz="4400" dirty="0" err="1">
                <a:solidFill>
                  <a:srgbClr val="000000"/>
                </a:solidFill>
                <a:latin typeface="Arial" panose="020B0604020202020204" pitchFamily="34" charset="0"/>
                <a:cs typeface="Arial" panose="020B0604020202020204" pitchFamily="34" charset="0"/>
              </a:rPr>
              <a:t>blicas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estiman</a:t>
            </a:r>
            <a:r>
              <a:rPr lang="en-US" altLang="es-MX" sz="4400" dirty="0">
                <a:solidFill>
                  <a:srgbClr val="000000"/>
                </a:solidFill>
                <a:latin typeface="Arial" panose="020B0604020202020204" pitchFamily="34" charset="0"/>
                <a:cs typeface="Arial" panose="020B0604020202020204" pitchFamily="34" charset="0"/>
              </a:rPr>
              <a:t> y </a:t>
            </a:r>
            <a:r>
              <a:rPr lang="en-US" altLang="es-MX" sz="4400" dirty="0" err="1">
                <a:solidFill>
                  <a:srgbClr val="000000"/>
                </a:solidFill>
                <a:latin typeface="Arial" panose="020B0604020202020204" pitchFamily="34" charset="0"/>
                <a:cs typeface="Arial" panose="020B0604020202020204" pitchFamily="34" charset="0"/>
              </a:rPr>
              <a:t>determinan</a:t>
            </a:r>
            <a:r>
              <a:rPr lang="en-US" altLang="es-MX" sz="4400" dirty="0">
                <a:solidFill>
                  <a:srgbClr val="000000"/>
                </a:solidFill>
                <a:latin typeface="Arial" panose="020B0604020202020204" pitchFamily="34" charset="0"/>
                <a:cs typeface="Arial" panose="020B0604020202020204" pitchFamily="34" charset="0"/>
              </a:rPr>
              <a:t> las </a:t>
            </a:r>
            <a:r>
              <a:rPr lang="en-US" altLang="es-MX" sz="4400" dirty="0" err="1">
                <a:solidFill>
                  <a:srgbClr val="000000"/>
                </a:solidFill>
                <a:latin typeface="Arial" panose="020B0604020202020204" pitchFamily="34" charset="0"/>
                <a:cs typeface="Arial" panose="020B0604020202020204" pitchFamily="34" charset="0"/>
              </a:rPr>
              <a:t>prestaciones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que</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demanda</a:t>
            </a:r>
            <a:r>
              <a:rPr lang="en-US" altLang="es-MX" sz="4400" dirty="0">
                <a:solidFill>
                  <a:srgbClr val="000000"/>
                </a:solidFill>
                <a:latin typeface="Arial" panose="020B0604020202020204" pitchFamily="34" charset="0"/>
                <a:cs typeface="Arial" panose="020B0604020202020204" pitchFamily="34" charset="0"/>
              </a:rPr>
              <a:t> la </a:t>
            </a:r>
            <a:r>
              <a:rPr lang="en-US" altLang="es-MX" sz="4400" dirty="0" err="1">
                <a:solidFill>
                  <a:srgbClr val="000000"/>
                </a:solidFill>
                <a:latin typeface="Arial" panose="020B0604020202020204" pitchFamily="34" charset="0"/>
                <a:cs typeface="Arial" panose="020B0604020202020204" pitchFamily="34" charset="0"/>
              </a:rPr>
              <a:t>satisfacci</a:t>
            </a:r>
            <a:r>
              <a:rPr lang="en-US" altLang="en-US" sz="4400" dirty="0" err="1">
                <a:solidFill>
                  <a:srgbClr val="000000"/>
                </a:solidFill>
                <a:latin typeface="Arial" panose="020B0604020202020204" pitchFamily="34" charset="0"/>
                <a:cs typeface="Arial" panose="020B0604020202020204" pitchFamily="34" charset="0"/>
              </a:rPr>
              <a:t>ó</a:t>
            </a:r>
            <a:r>
              <a:rPr lang="en-US" altLang="es-MX" sz="4400" dirty="0" err="1">
                <a:solidFill>
                  <a:srgbClr val="000000"/>
                </a:solidFill>
                <a:latin typeface="Arial" panose="020B0604020202020204" pitchFamily="34" charset="0"/>
                <a:cs typeface="Arial" panose="020B0604020202020204" pitchFamily="34" charset="0"/>
              </a:rPr>
              <a:t>n</a:t>
            </a:r>
            <a:r>
              <a:rPr lang="en-US" altLang="es-MX" sz="4400" dirty="0">
                <a:solidFill>
                  <a:srgbClr val="000000"/>
                </a:solidFill>
                <a:latin typeface="Arial" panose="020B0604020202020204" pitchFamily="34" charset="0"/>
                <a:cs typeface="Arial" panose="020B0604020202020204" pitchFamily="34" charset="0"/>
              </a:rPr>
              <a:t> de la </a:t>
            </a:r>
            <a:r>
              <a:rPr lang="en-US" altLang="es-MX" sz="4400" dirty="0" err="1">
                <a:solidFill>
                  <a:srgbClr val="000000"/>
                </a:solidFill>
                <a:latin typeface="Arial" panose="020B0604020202020204" pitchFamily="34" charset="0"/>
                <a:cs typeface="Arial" panose="020B0604020202020204" pitchFamily="34" charset="0"/>
              </a:rPr>
              <a:t>necesidad</a:t>
            </a:r>
            <a:r>
              <a:rPr lang="en-US" altLang="es-MX" sz="4400" dirty="0">
                <a:solidFill>
                  <a:srgbClr val="000000"/>
                </a:solidFill>
                <a:latin typeface="Arial" panose="020B0604020202020204" pitchFamily="34" charset="0"/>
                <a:cs typeface="Arial" panose="020B0604020202020204" pitchFamily="34" charset="0"/>
              </a:rPr>
              <a:t> de </a:t>
            </a:r>
            <a:r>
              <a:rPr lang="en-US" altLang="es-MX" sz="4400" dirty="0" err="1">
                <a:solidFill>
                  <a:srgbClr val="000000"/>
                </a:solidFill>
                <a:latin typeface="Arial" panose="020B0604020202020204" pitchFamily="34" charset="0"/>
                <a:cs typeface="Arial" panose="020B0604020202020204" pitchFamily="34" charset="0"/>
              </a:rPr>
              <a:t>inter</a:t>
            </a:r>
            <a:r>
              <a:rPr lang="en-US" altLang="en-US" sz="4400" dirty="0" err="1">
                <a:solidFill>
                  <a:srgbClr val="000000"/>
                </a:solidFill>
                <a:latin typeface="Arial" panose="020B0604020202020204" pitchFamily="34" charset="0"/>
                <a:cs typeface="Arial" panose="020B0604020202020204" pitchFamily="34" charset="0"/>
              </a:rPr>
              <a:t>é</a:t>
            </a:r>
            <a:r>
              <a:rPr lang="en-US" altLang="es-MX" sz="4400" dirty="0" err="1">
                <a:solidFill>
                  <a:srgbClr val="000000"/>
                </a:solidFill>
                <a:latin typeface="Arial" panose="020B0604020202020204" pitchFamily="34" charset="0"/>
                <a:cs typeface="Arial" panose="020B0604020202020204" pitchFamily="34" charset="0"/>
              </a:rPr>
              <a:t>s</a:t>
            </a:r>
            <a:r>
              <a:rPr lang="en-US" altLang="es-MX" sz="4400" dirty="0">
                <a:solidFill>
                  <a:srgbClr val="000000"/>
                </a:solidFill>
                <a:latin typeface="Arial" panose="020B0604020202020204" pitchFamily="34" charset="0"/>
                <a:cs typeface="Arial" panose="020B0604020202020204" pitchFamily="34" charset="0"/>
              </a:rPr>
              <a:t> colectivo </a:t>
            </a:r>
            <a:r>
              <a:rPr lang="en-US" altLang="es-MX" sz="4400" dirty="0" err="1">
                <a:solidFill>
                  <a:srgbClr val="000000"/>
                </a:solidFill>
                <a:latin typeface="Arial" panose="020B0604020202020204" pitchFamily="34" charset="0"/>
                <a:cs typeface="Arial" panose="020B0604020202020204" pitchFamily="34" charset="0"/>
              </a:rPr>
              <a:t>que</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pretende</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satisfacer</a:t>
            </a:r>
            <a:r>
              <a:rPr lang="en-US" altLang="es-MX" sz="4400" dirty="0">
                <a:solidFill>
                  <a:srgbClr val="000000"/>
                </a:solidFill>
                <a:latin typeface="Arial" panose="020B0604020202020204" pitchFamily="34" charset="0"/>
                <a:cs typeface="Arial" panose="020B0604020202020204" pitchFamily="34" charset="0"/>
              </a:rPr>
              <a:t>. No obstante, </a:t>
            </a:r>
            <a:r>
              <a:rPr lang="en-US" altLang="es-MX" sz="4400" dirty="0" err="1">
                <a:solidFill>
                  <a:srgbClr val="000000"/>
                </a:solidFill>
                <a:latin typeface="Arial" panose="020B0604020202020204" pitchFamily="34" charset="0"/>
                <a:cs typeface="Arial" panose="020B0604020202020204" pitchFamily="34" charset="0"/>
              </a:rPr>
              <a:t>durante</a:t>
            </a:r>
            <a:r>
              <a:rPr lang="en-US" altLang="es-MX" sz="4400" dirty="0">
                <a:solidFill>
                  <a:srgbClr val="000000"/>
                </a:solidFill>
                <a:latin typeface="Arial" panose="020B0604020202020204" pitchFamily="34" charset="0"/>
                <a:cs typeface="Arial" panose="020B0604020202020204" pitchFamily="34" charset="0"/>
              </a:rPr>
              <a:t> la </a:t>
            </a:r>
            <a:r>
              <a:rPr lang="en-US" altLang="es-MX" sz="4400" dirty="0" err="1">
                <a:solidFill>
                  <a:srgbClr val="000000"/>
                </a:solidFill>
                <a:latin typeface="Arial" panose="020B0604020202020204" pitchFamily="34" charset="0"/>
                <a:cs typeface="Arial" panose="020B0604020202020204" pitchFamily="34" charset="0"/>
              </a:rPr>
              <a:t>ejecuci</a:t>
            </a:r>
            <a:r>
              <a:rPr lang="en-US" altLang="en-US" sz="4400" dirty="0" err="1">
                <a:solidFill>
                  <a:srgbClr val="000000"/>
                </a:solidFill>
                <a:latin typeface="Arial" panose="020B0604020202020204" pitchFamily="34" charset="0"/>
                <a:cs typeface="Arial" panose="020B0604020202020204" pitchFamily="34" charset="0"/>
              </a:rPr>
              <a:t>ó</a:t>
            </a:r>
            <a:r>
              <a:rPr lang="en-US" altLang="es-MX" sz="4400" dirty="0" err="1">
                <a:solidFill>
                  <a:srgbClr val="000000"/>
                </a:solidFill>
                <a:latin typeface="Arial" panose="020B0604020202020204" pitchFamily="34" charset="0"/>
                <a:cs typeface="Arial" panose="020B0604020202020204" pitchFamily="34" charset="0"/>
              </a:rPr>
              <a:t>n</a:t>
            </a:r>
            <a:r>
              <a:rPr lang="en-US" altLang="es-MX" sz="4400" dirty="0">
                <a:solidFill>
                  <a:srgbClr val="000000"/>
                </a:solidFill>
                <a:latin typeface="Arial" panose="020B0604020202020204" pitchFamily="34" charset="0"/>
                <a:cs typeface="Arial" panose="020B0604020202020204" pitchFamily="34" charset="0"/>
              </a:rPr>
              <a:t> del </a:t>
            </a:r>
            <a:r>
              <a:rPr lang="en-US" altLang="es-MX" sz="4400" dirty="0" err="1">
                <a:solidFill>
                  <a:srgbClr val="000000"/>
                </a:solidFill>
                <a:latin typeface="Arial" panose="020B0604020202020204" pitchFamily="34" charset="0"/>
                <a:cs typeface="Arial" panose="020B0604020202020204" pitchFamily="34" charset="0"/>
              </a:rPr>
              <a:t>contrato</a:t>
            </a:r>
            <a:r>
              <a:rPr lang="en-US" altLang="es-MX" sz="4400" dirty="0">
                <a:solidFill>
                  <a:srgbClr val="000000"/>
                </a:solidFill>
                <a:latin typeface="Arial" panose="020B0604020202020204" pitchFamily="34" charset="0"/>
                <a:cs typeface="Arial" panose="020B0604020202020204" pitchFamily="34" charset="0"/>
              </a:rPr>
              <a:t>, las partes </a:t>
            </a:r>
            <a:r>
              <a:rPr lang="en-US" altLang="es-MX" sz="4400" dirty="0" err="1">
                <a:solidFill>
                  <a:srgbClr val="000000"/>
                </a:solidFill>
                <a:latin typeface="Arial" panose="020B0604020202020204" pitchFamily="34" charset="0"/>
                <a:cs typeface="Arial" panose="020B0604020202020204" pitchFamily="34" charset="0"/>
              </a:rPr>
              <a:t>identifican</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alguna</a:t>
            </a:r>
            <a:r>
              <a:rPr lang="en-US" altLang="es-MX" sz="4400" dirty="0">
                <a:solidFill>
                  <a:srgbClr val="000000"/>
                </a:solidFill>
                <a:latin typeface="Arial" panose="020B0604020202020204" pitchFamily="34" charset="0"/>
                <a:cs typeface="Arial" panose="020B0604020202020204" pitchFamily="34" charset="0"/>
              </a:rPr>
              <a:t> de las </a:t>
            </a:r>
            <a:r>
              <a:rPr lang="en-US" altLang="es-MX" sz="4400" dirty="0" err="1">
                <a:solidFill>
                  <a:srgbClr val="000000"/>
                </a:solidFill>
                <a:latin typeface="Arial" panose="020B0604020202020204" pitchFamily="34" charset="0"/>
                <a:cs typeface="Arial" panose="020B0604020202020204" pitchFamily="34" charset="0"/>
              </a:rPr>
              <a:t>siguientes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situaciones</a:t>
            </a:r>
            <a:r>
              <a:rPr lang="en-US" altLang="es-MX" sz="4400" dirty="0">
                <a:solidFill>
                  <a:srgbClr val="000000"/>
                </a:solidFill>
                <a:latin typeface="Arial" panose="020B0604020202020204" pitchFamily="34" charset="0"/>
                <a:cs typeface="Arial" panose="020B0604020202020204" pitchFamily="34" charset="0"/>
              </a:rPr>
              <a:t>: </a:t>
            </a:r>
          </a:p>
          <a:p>
            <a:pPr marL="0" indent="0" algn="just">
              <a:buNone/>
            </a:pPr>
            <a:r>
              <a:rPr lang="en-US" altLang="es-MX" sz="4400" b="1" dirty="0" err="1">
                <a:solidFill>
                  <a:srgbClr val="000000"/>
                </a:solidFill>
                <a:latin typeface="Arial" panose="020B0604020202020204" pitchFamily="34" charset="0"/>
                <a:cs typeface="Arial" panose="020B0604020202020204" pitchFamily="34" charset="0"/>
              </a:rPr>
              <a:t>i</a:t>
            </a:r>
            <a:r>
              <a:rPr lang="en-US" altLang="es-MX" sz="4400" b="1" dirty="0">
                <a:solidFill>
                  <a:srgbClr val="000000"/>
                </a:solidFill>
                <a:latin typeface="Arial" panose="020B0604020202020204" pitchFamily="34" charset="0"/>
                <a:cs typeface="Arial" panose="020B0604020202020204" pitchFamily="34" charset="0"/>
              </a:rPr>
              <a:t>) </a:t>
            </a:r>
            <a:r>
              <a:rPr lang="en-US" altLang="es-MX" sz="4400" dirty="0">
                <a:solidFill>
                  <a:srgbClr val="000000"/>
                </a:solidFill>
                <a:latin typeface="Arial" panose="020B0604020202020204" pitchFamily="34" charset="0"/>
                <a:cs typeface="Arial" panose="020B0604020202020204" pitchFamily="34" charset="0"/>
              </a:rPr>
              <a:t>la </a:t>
            </a:r>
            <a:r>
              <a:rPr lang="en-US" altLang="es-MX" sz="4400" dirty="0" err="1">
                <a:solidFill>
                  <a:srgbClr val="000000"/>
                </a:solidFill>
                <a:latin typeface="Arial" panose="020B0604020202020204" pitchFamily="34" charset="0"/>
                <a:cs typeface="Arial" panose="020B0604020202020204" pitchFamily="34" charset="0"/>
              </a:rPr>
              <a:t>necesidad</a:t>
            </a:r>
            <a:r>
              <a:rPr lang="en-US" altLang="es-MX" sz="4400" dirty="0">
                <a:solidFill>
                  <a:srgbClr val="000000"/>
                </a:solidFill>
                <a:latin typeface="Arial" panose="020B0604020202020204" pitchFamily="34" charset="0"/>
                <a:cs typeface="Arial" panose="020B0604020202020204" pitchFamily="34" charset="0"/>
              </a:rPr>
              <a:t> de </a:t>
            </a:r>
            <a:r>
              <a:rPr lang="en-US" altLang="es-MX" sz="4400" dirty="0" err="1">
                <a:solidFill>
                  <a:srgbClr val="000000"/>
                </a:solidFill>
                <a:latin typeface="Arial" panose="020B0604020202020204" pitchFamily="34" charset="0"/>
                <a:cs typeface="Arial" panose="020B0604020202020204" pitchFamily="34" charset="0"/>
              </a:rPr>
              <a:t>mayores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cantidades</a:t>
            </a:r>
            <a:r>
              <a:rPr lang="en-US" altLang="es-MX" sz="4400" dirty="0">
                <a:solidFill>
                  <a:srgbClr val="000000"/>
                </a:solidFill>
                <a:latin typeface="Arial" panose="020B0604020202020204" pitchFamily="34" charset="0"/>
                <a:cs typeface="Arial" panose="020B0604020202020204" pitchFamily="34" charset="0"/>
              </a:rPr>
              <a:t> de </a:t>
            </a:r>
            <a:r>
              <a:rPr lang="en-US" altLang="es-MX" sz="4400" dirty="0" err="1">
                <a:solidFill>
                  <a:srgbClr val="000000"/>
                </a:solidFill>
                <a:latin typeface="Arial" panose="020B0604020202020204" pitchFamily="34" charset="0"/>
                <a:cs typeface="Arial" panose="020B0604020202020204" pitchFamily="34" charset="0"/>
              </a:rPr>
              <a:t>bienes</a:t>
            </a:r>
            <a:r>
              <a:rPr lang="en-US" altLang="es-MX" sz="4400" dirty="0">
                <a:solidFill>
                  <a:srgbClr val="000000"/>
                </a:solidFill>
                <a:latin typeface="Arial" panose="020B0604020202020204" pitchFamily="34" charset="0"/>
                <a:cs typeface="Arial" panose="020B0604020202020204" pitchFamily="34" charset="0"/>
              </a:rPr>
              <a:t> o </a:t>
            </a:r>
            <a:r>
              <a:rPr lang="en-US" altLang="es-MX" sz="4400" dirty="0" err="1">
                <a:solidFill>
                  <a:srgbClr val="000000"/>
                </a:solidFill>
                <a:latin typeface="Arial" panose="020B0604020202020204" pitchFamily="34" charset="0"/>
                <a:cs typeface="Arial" panose="020B0604020202020204" pitchFamily="34" charset="0"/>
              </a:rPr>
              <a:t>actividades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inicialmente</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previstos</a:t>
            </a:r>
            <a:r>
              <a:rPr lang="en-US" altLang="es-MX" sz="4400" dirty="0">
                <a:solidFill>
                  <a:srgbClr val="000000"/>
                </a:solidFill>
                <a:latin typeface="Arial" panose="020B0604020202020204" pitchFamily="34" charset="0"/>
                <a:cs typeface="Arial" panose="020B0604020202020204" pitchFamily="34" charset="0"/>
              </a:rPr>
              <a:t>, a lo </a:t>
            </a:r>
            <a:r>
              <a:rPr lang="en-US" altLang="es-MX" sz="4400" dirty="0" err="1">
                <a:solidFill>
                  <a:srgbClr val="000000"/>
                </a:solidFill>
                <a:latin typeface="Arial" panose="020B0604020202020204" pitchFamily="34" charset="0"/>
                <a:cs typeface="Arial" panose="020B0604020202020204" pitchFamily="34" charset="0"/>
              </a:rPr>
              <a:t>que</a:t>
            </a:r>
            <a:r>
              <a:rPr lang="en-US" altLang="es-MX" sz="4400" dirty="0">
                <a:solidFill>
                  <a:srgbClr val="000000"/>
                </a:solidFill>
                <a:latin typeface="Arial" panose="020B0604020202020204" pitchFamily="34" charset="0"/>
                <a:cs typeface="Arial" panose="020B0604020202020204" pitchFamily="34" charset="0"/>
              </a:rPr>
              <a:t> se le </a:t>
            </a:r>
            <a:r>
              <a:rPr lang="en-US" altLang="es-MX" sz="4400" dirty="0" err="1">
                <a:solidFill>
                  <a:srgbClr val="000000"/>
                </a:solidFill>
                <a:latin typeface="Arial" panose="020B0604020202020204" pitchFamily="34" charset="0"/>
                <a:cs typeface="Arial" panose="020B0604020202020204" pitchFamily="34" charset="0"/>
              </a:rPr>
              <a:t>conoce</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como</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mayores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cantidades</a:t>
            </a:r>
            <a:r>
              <a:rPr lang="en-US" altLang="es-MX" sz="4400" dirty="0">
                <a:solidFill>
                  <a:srgbClr val="000000"/>
                </a:solidFill>
                <a:latin typeface="Arial" panose="020B0604020202020204" pitchFamily="34" charset="0"/>
                <a:cs typeface="Arial" panose="020B0604020202020204" pitchFamily="34" charset="0"/>
              </a:rPr>
              <a:t> de </a:t>
            </a:r>
            <a:r>
              <a:rPr lang="en-US" altLang="es-MX" sz="4400" dirty="0" err="1">
                <a:solidFill>
                  <a:srgbClr val="000000"/>
                </a:solidFill>
                <a:latin typeface="Arial" panose="020B0604020202020204" pitchFamily="34" charset="0"/>
                <a:cs typeface="Arial" panose="020B0604020202020204" pitchFamily="34" charset="0"/>
              </a:rPr>
              <a:t>obra</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obras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adicionales</a:t>
            </a:r>
            <a:r>
              <a:rPr lang="en-US" altLang="es-MX" sz="4400" dirty="0">
                <a:solidFill>
                  <a:srgbClr val="000000"/>
                </a:solidFill>
                <a:latin typeface="Arial" panose="020B0604020202020204" pitchFamily="34" charset="0"/>
                <a:cs typeface="Arial" panose="020B0604020202020204" pitchFamily="34" charset="0"/>
              </a:rPr>
              <a:t>” o </a:t>
            </a:r>
            <a:r>
              <a:rPr lang="en-US" altLang="es-MX" sz="4400" dirty="0" err="1">
                <a:solidFill>
                  <a:srgbClr val="000000"/>
                </a:solidFill>
                <a:latin typeface="Arial" panose="020B0604020202020204" pitchFamily="34" charset="0"/>
                <a:cs typeface="Arial" panose="020B0604020202020204" pitchFamily="34" charset="0"/>
              </a:rPr>
              <a:t>adici</a:t>
            </a:r>
            <a:r>
              <a:rPr lang="en-US" altLang="en-US" sz="4400" dirty="0" err="1">
                <a:solidFill>
                  <a:srgbClr val="000000"/>
                </a:solidFill>
                <a:latin typeface="Arial" panose="020B0604020202020204" pitchFamily="34" charset="0"/>
                <a:cs typeface="Arial" panose="020B0604020202020204" pitchFamily="34" charset="0"/>
              </a:rPr>
              <a:t>ó</a:t>
            </a:r>
            <a:r>
              <a:rPr lang="en-US" altLang="es-MX" sz="4400" dirty="0" err="1">
                <a:solidFill>
                  <a:srgbClr val="000000"/>
                </a:solidFill>
                <a:latin typeface="Arial" panose="020B0604020202020204" pitchFamily="34" charset="0"/>
                <a:cs typeface="Arial" panose="020B0604020202020204" pitchFamily="34" charset="0"/>
              </a:rPr>
              <a:t>n</a:t>
            </a:r>
            <a:r>
              <a:rPr lang="en-US" altLang="es-MX" sz="4400" dirty="0">
                <a:solidFill>
                  <a:srgbClr val="000000"/>
                </a:solidFill>
                <a:latin typeface="Arial" panose="020B0604020202020204" pitchFamily="34" charset="0"/>
                <a:cs typeface="Arial" panose="020B0604020202020204" pitchFamily="34" charset="0"/>
              </a:rPr>
              <a:t> de “</a:t>
            </a:r>
            <a:r>
              <a:rPr lang="en-US" altLang="en-US" sz="4400" dirty="0" err="1">
                <a:solidFill>
                  <a:srgbClr val="000000"/>
                </a:solidFill>
                <a:latin typeface="Arial" panose="020B0604020202020204" pitchFamily="34" charset="0"/>
                <a:cs typeface="Arial" panose="020B0604020202020204" pitchFamily="34" charset="0"/>
              </a:rPr>
              <a:t>í</a:t>
            </a:r>
            <a:r>
              <a:rPr lang="en-US" altLang="es-MX" sz="4400" dirty="0" err="1">
                <a:solidFill>
                  <a:srgbClr val="000000"/>
                </a:solidFill>
                <a:latin typeface="Arial" panose="020B0604020202020204" pitchFamily="34" charset="0"/>
                <a:cs typeface="Arial" panose="020B0604020202020204" pitchFamily="34" charset="0"/>
              </a:rPr>
              <a:t>tems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contractuales</a:t>
            </a:r>
            <a:r>
              <a:rPr lang="en-US" altLang="es-MX" sz="4400" dirty="0">
                <a:solidFill>
                  <a:srgbClr val="000000"/>
                </a:solidFill>
                <a:latin typeface="Arial" panose="020B0604020202020204" pitchFamily="34" charset="0"/>
                <a:cs typeface="Arial" panose="020B0604020202020204" pitchFamily="34" charset="0"/>
              </a:rPr>
              <a:t>”; </a:t>
            </a:r>
          </a:p>
          <a:p>
            <a:pPr marL="0" indent="0" algn="just">
              <a:buNone/>
            </a:pPr>
            <a:r>
              <a:rPr lang="en-US" altLang="es-MX" sz="4400" b="1" dirty="0">
                <a:solidFill>
                  <a:srgbClr val="000000"/>
                </a:solidFill>
                <a:latin typeface="Arial" panose="020B0604020202020204" pitchFamily="34" charset="0"/>
                <a:cs typeface="Arial" panose="020B0604020202020204" pitchFamily="34" charset="0"/>
              </a:rPr>
              <a:t>ii) </a:t>
            </a:r>
            <a:r>
              <a:rPr lang="en-US" altLang="es-MX" sz="4400" dirty="0">
                <a:solidFill>
                  <a:srgbClr val="000000"/>
                </a:solidFill>
                <a:latin typeface="Arial" panose="020B0604020202020204" pitchFamily="34" charset="0"/>
                <a:cs typeface="Arial" panose="020B0604020202020204" pitchFamily="34" charset="0"/>
              </a:rPr>
              <a:t>la </a:t>
            </a:r>
            <a:r>
              <a:rPr lang="en-US" altLang="es-MX" sz="4400" dirty="0" err="1">
                <a:solidFill>
                  <a:srgbClr val="000000"/>
                </a:solidFill>
                <a:latin typeface="Arial" panose="020B0604020202020204" pitchFamily="34" charset="0"/>
                <a:cs typeface="Arial" panose="020B0604020202020204" pitchFamily="34" charset="0"/>
              </a:rPr>
              <a:t>necesidad</a:t>
            </a:r>
            <a:r>
              <a:rPr lang="en-US" altLang="es-MX" sz="4400" dirty="0">
                <a:solidFill>
                  <a:srgbClr val="000000"/>
                </a:solidFill>
                <a:latin typeface="Arial" panose="020B0604020202020204" pitchFamily="34" charset="0"/>
                <a:cs typeface="Arial" panose="020B0604020202020204" pitchFamily="34" charset="0"/>
              </a:rPr>
              <a:t> de </a:t>
            </a:r>
            <a:r>
              <a:rPr lang="en-US" altLang="es-MX" sz="4400" dirty="0" err="1">
                <a:solidFill>
                  <a:srgbClr val="000000"/>
                </a:solidFill>
                <a:latin typeface="Arial" panose="020B0604020202020204" pitchFamily="34" charset="0"/>
                <a:cs typeface="Arial" panose="020B0604020202020204" pitchFamily="34" charset="0"/>
              </a:rPr>
              <a:t>ampliar</a:t>
            </a:r>
            <a:r>
              <a:rPr lang="en-US" altLang="es-MX" sz="4400" dirty="0">
                <a:solidFill>
                  <a:srgbClr val="000000"/>
                </a:solidFill>
                <a:latin typeface="Arial" panose="020B0604020202020204" pitchFamily="34" charset="0"/>
                <a:cs typeface="Arial" panose="020B0604020202020204" pitchFamily="34" charset="0"/>
              </a:rPr>
              <a:t> las </a:t>
            </a:r>
            <a:r>
              <a:rPr lang="en-US" altLang="es-MX" sz="4400" dirty="0" err="1">
                <a:solidFill>
                  <a:srgbClr val="000000"/>
                </a:solidFill>
                <a:latin typeface="Arial" panose="020B0604020202020204" pitchFamily="34" charset="0"/>
                <a:cs typeface="Arial" panose="020B0604020202020204" pitchFamily="34" charset="0"/>
              </a:rPr>
              <a:t>prestaciones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contractuales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mediante</a:t>
            </a:r>
            <a:r>
              <a:rPr lang="en-US" altLang="es-MX" sz="4400" dirty="0">
                <a:solidFill>
                  <a:srgbClr val="000000"/>
                </a:solidFill>
                <a:latin typeface="Arial" panose="020B0604020202020204" pitchFamily="34" charset="0"/>
                <a:cs typeface="Arial" panose="020B0604020202020204" pitchFamily="34" charset="0"/>
              </a:rPr>
              <a:t> la </a:t>
            </a:r>
            <a:r>
              <a:rPr lang="en-US" altLang="es-MX" sz="4400" dirty="0" err="1">
                <a:solidFill>
                  <a:srgbClr val="000000"/>
                </a:solidFill>
                <a:latin typeface="Arial" panose="020B0604020202020204" pitchFamily="34" charset="0"/>
                <a:cs typeface="Arial" panose="020B0604020202020204" pitchFamily="34" charset="0"/>
              </a:rPr>
              <a:t>ejecuci</a:t>
            </a:r>
            <a:r>
              <a:rPr lang="en-US" altLang="en-US" sz="4400" dirty="0" err="1">
                <a:solidFill>
                  <a:srgbClr val="000000"/>
                </a:solidFill>
                <a:latin typeface="Arial" panose="020B0604020202020204" pitchFamily="34" charset="0"/>
                <a:cs typeface="Arial" panose="020B0604020202020204" pitchFamily="34" charset="0"/>
              </a:rPr>
              <a:t>ó</a:t>
            </a:r>
            <a:r>
              <a:rPr lang="en-US" altLang="es-MX" sz="4400" dirty="0" err="1">
                <a:solidFill>
                  <a:srgbClr val="000000"/>
                </a:solidFill>
                <a:latin typeface="Arial" panose="020B0604020202020204" pitchFamily="34" charset="0"/>
                <a:cs typeface="Arial" panose="020B0604020202020204" pitchFamily="34" charset="0"/>
              </a:rPr>
              <a:t>n</a:t>
            </a:r>
            <a:r>
              <a:rPr lang="en-US" altLang="es-MX" sz="4400" dirty="0">
                <a:solidFill>
                  <a:srgbClr val="000000"/>
                </a:solidFill>
                <a:latin typeface="Arial" panose="020B0604020202020204" pitchFamily="34" charset="0"/>
                <a:cs typeface="Arial" panose="020B0604020202020204" pitchFamily="34" charset="0"/>
              </a:rPr>
              <a:t> de </a:t>
            </a:r>
            <a:r>
              <a:rPr lang="en-US" altLang="es-MX" sz="4400" dirty="0" err="1">
                <a:solidFill>
                  <a:srgbClr val="000000"/>
                </a:solidFill>
                <a:latin typeface="Arial" panose="020B0604020202020204" pitchFamily="34" charset="0"/>
                <a:cs typeface="Arial" panose="020B0604020202020204" pitchFamily="34" charset="0"/>
              </a:rPr>
              <a:t>nuevos</a:t>
            </a:r>
            <a:r>
              <a:rPr lang="en-US" altLang="es-MX" sz="4400" dirty="0">
                <a:solidFill>
                  <a:srgbClr val="000000"/>
                </a:solidFill>
                <a:latin typeface="Arial" panose="020B0604020202020204" pitchFamily="34" charset="0"/>
                <a:cs typeface="Arial" panose="020B0604020202020204" pitchFamily="34" charset="0"/>
              </a:rPr>
              <a:t> </a:t>
            </a:r>
            <a:r>
              <a:rPr lang="en-US" altLang="en-US" sz="4400" dirty="0" err="1">
                <a:solidFill>
                  <a:srgbClr val="000000"/>
                </a:solidFill>
                <a:latin typeface="Arial" panose="020B0604020202020204" pitchFamily="34" charset="0"/>
                <a:cs typeface="Arial" panose="020B0604020202020204" pitchFamily="34" charset="0"/>
              </a:rPr>
              <a:t>í</a:t>
            </a:r>
            <a:r>
              <a:rPr lang="en-US" altLang="es-MX" sz="4400" dirty="0" err="1">
                <a:solidFill>
                  <a:srgbClr val="000000"/>
                </a:solidFill>
                <a:latin typeface="Arial" panose="020B0604020202020204" pitchFamily="34" charset="0"/>
                <a:cs typeface="Arial" panose="020B0604020202020204" pitchFamily="34" charset="0"/>
              </a:rPr>
              <a:t>tems</a:t>
            </a:r>
            <a:r>
              <a:rPr lang="en-US" altLang="es-MX" sz="4400" dirty="0">
                <a:solidFill>
                  <a:srgbClr val="000000"/>
                </a:solidFill>
                <a:latin typeface="Arial" panose="020B0604020202020204" pitchFamily="34" charset="0"/>
                <a:cs typeface="Arial" panose="020B0604020202020204" pitchFamily="34" charset="0"/>
              </a:rPr>
              <a:t> o </a:t>
            </a:r>
            <a:r>
              <a:rPr lang="en-US" altLang="es-MX" sz="4400" dirty="0" err="1">
                <a:solidFill>
                  <a:srgbClr val="000000"/>
                </a:solidFill>
                <a:latin typeface="Arial" panose="020B0604020202020204" pitchFamily="34" charset="0"/>
                <a:cs typeface="Arial" panose="020B0604020202020204" pitchFamily="34" charset="0"/>
              </a:rPr>
              <a:t>actividades</a:t>
            </a:r>
            <a:r>
              <a:rPr lang="en-US" altLang="es-MX" sz="4400" dirty="0">
                <a:solidFill>
                  <a:srgbClr val="000000"/>
                </a:solidFill>
                <a:latin typeface="Arial" panose="020B0604020202020204" pitchFamily="34" charset="0"/>
                <a:cs typeface="Arial" panose="020B0604020202020204" pitchFamily="34" charset="0"/>
              </a:rPr>
              <a:t>, no </a:t>
            </a:r>
            <a:r>
              <a:rPr lang="en-US" altLang="es-MX" sz="4400" dirty="0" err="1">
                <a:solidFill>
                  <a:srgbClr val="000000"/>
                </a:solidFill>
                <a:latin typeface="Arial" panose="020B0604020202020204" pitchFamily="34" charset="0"/>
                <a:cs typeface="Arial" panose="020B0604020202020204" pitchFamily="34" charset="0"/>
              </a:rPr>
              <a:t>incluidos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en</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el</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contrato</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inicial</a:t>
            </a:r>
            <a:r>
              <a:rPr lang="es-CO" altLang="en-US" sz="4400" dirty="0">
                <a:solidFill>
                  <a:srgbClr val="000000"/>
                </a:solidFill>
                <a:latin typeface="Arial" panose="020B0604020202020204" pitchFamily="34" charset="0"/>
                <a:cs typeface="Arial" panose="020B0604020202020204" pitchFamily="34" charset="0"/>
              </a:rPr>
              <a:t> </a:t>
            </a:r>
            <a:r>
              <a:rPr lang="en-US" altLang="es-MX" sz="4400" dirty="0">
                <a:solidFill>
                  <a:srgbClr val="000000"/>
                </a:solidFill>
                <a:latin typeface="Arial" panose="020B0604020202020204" pitchFamily="34" charset="0"/>
                <a:cs typeface="Arial" panose="020B0604020202020204" pitchFamily="34" charset="0"/>
              </a:rPr>
              <a:t>, para lo </a:t>
            </a:r>
            <a:r>
              <a:rPr lang="en-US" altLang="es-MX" sz="4400" dirty="0" err="1">
                <a:solidFill>
                  <a:srgbClr val="000000"/>
                </a:solidFill>
                <a:latin typeface="Arial" panose="020B0604020202020204" pitchFamily="34" charset="0"/>
                <a:cs typeface="Arial" panose="020B0604020202020204" pitchFamily="34" charset="0"/>
              </a:rPr>
              <a:t>que</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en</a:t>
            </a:r>
            <a:r>
              <a:rPr lang="en-US" altLang="es-MX" sz="4400" dirty="0">
                <a:solidFill>
                  <a:srgbClr val="000000"/>
                </a:solidFill>
                <a:latin typeface="Arial" panose="020B0604020202020204" pitchFamily="34" charset="0"/>
                <a:cs typeface="Arial" panose="020B0604020202020204" pitchFamily="34" charset="0"/>
              </a:rPr>
              <a:t> la </a:t>
            </a:r>
            <a:r>
              <a:rPr lang="en-US" altLang="es-MX" sz="4400" dirty="0" err="1">
                <a:solidFill>
                  <a:srgbClr val="000000"/>
                </a:solidFill>
                <a:latin typeface="Arial" panose="020B0604020202020204" pitchFamily="34" charset="0"/>
                <a:cs typeface="Arial" panose="020B0604020202020204" pitchFamily="34" charset="0"/>
              </a:rPr>
              <a:t>pr</a:t>
            </a:r>
            <a:r>
              <a:rPr lang="en-US" altLang="en-US" sz="4400" dirty="0" err="1">
                <a:solidFill>
                  <a:srgbClr val="000000"/>
                </a:solidFill>
                <a:latin typeface="Arial" panose="020B0604020202020204" pitchFamily="34" charset="0"/>
                <a:cs typeface="Arial" panose="020B0604020202020204" pitchFamily="34" charset="0"/>
              </a:rPr>
              <a:t>á</a:t>
            </a:r>
            <a:r>
              <a:rPr lang="en-US" altLang="es-MX" sz="4400" dirty="0" err="1">
                <a:solidFill>
                  <a:srgbClr val="000000"/>
                </a:solidFill>
                <a:latin typeface="Arial" panose="020B0604020202020204" pitchFamily="34" charset="0"/>
                <a:cs typeface="Arial" panose="020B0604020202020204" pitchFamily="34" charset="0"/>
              </a:rPr>
              <a:t>ctica</a:t>
            </a:r>
            <a:r>
              <a:rPr lang="en-US" altLang="es-MX" sz="4400" dirty="0">
                <a:solidFill>
                  <a:srgbClr val="000000"/>
                </a:solidFill>
                <a:latin typeface="Arial" panose="020B0604020202020204" pitchFamily="34" charset="0"/>
                <a:cs typeface="Arial" panose="020B0604020202020204" pitchFamily="34" charset="0"/>
              </a:rPr>
              <a:t> las </a:t>
            </a:r>
            <a:r>
              <a:rPr lang="en-US" altLang="es-MX" sz="4400" dirty="0" err="1">
                <a:solidFill>
                  <a:srgbClr val="000000"/>
                </a:solidFill>
                <a:latin typeface="Arial" panose="020B0604020202020204" pitchFamily="34" charset="0"/>
                <a:cs typeface="Arial" panose="020B0604020202020204" pitchFamily="34" charset="0"/>
              </a:rPr>
              <a:t>entidades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ejecutan</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obras</a:t>
            </a:r>
            <a:r>
              <a:rPr lang="en-US" altLang="es-MX" sz="4400" dirty="0">
                <a:solidFill>
                  <a:srgbClr val="000000"/>
                </a:solidFill>
                <a:latin typeface="Arial" panose="020B0604020202020204" pitchFamily="34" charset="0"/>
                <a:cs typeface="Arial" panose="020B0604020202020204" pitchFamily="34" charset="0"/>
              </a:rPr>
              <a:t> extra” o “</a:t>
            </a:r>
            <a:r>
              <a:rPr lang="en-US" altLang="es-MX" sz="4400" dirty="0" err="1">
                <a:solidFill>
                  <a:srgbClr val="000000"/>
                </a:solidFill>
                <a:latin typeface="Arial" panose="020B0604020202020204" pitchFamily="34" charset="0"/>
                <a:cs typeface="Arial" panose="020B0604020202020204" pitchFamily="34" charset="0"/>
              </a:rPr>
              <a:t>ampl</a:t>
            </a:r>
            <a:r>
              <a:rPr lang="en-US" altLang="en-US" sz="4400" dirty="0" err="1">
                <a:solidFill>
                  <a:srgbClr val="000000"/>
                </a:solidFill>
                <a:latin typeface="Arial" panose="020B0604020202020204" pitchFamily="34" charset="0"/>
                <a:cs typeface="Arial" panose="020B0604020202020204" pitchFamily="34" charset="0"/>
              </a:rPr>
              <a:t>í</a:t>
            </a:r>
            <a:r>
              <a:rPr lang="en-US" altLang="es-MX" sz="4400" dirty="0" err="1">
                <a:solidFill>
                  <a:srgbClr val="000000"/>
                </a:solidFill>
                <a:latin typeface="Arial" panose="020B0604020202020204" pitchFamily="34" charset="0"/>
                <a:cs typeface="Arial" panose="020B0604020202020204" pitchFamily="34" charset="0"/>
              </a:rPr>
              <a:t>an</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el</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alcance</a:t>
            </a:r>
            <a:r>
              <a:rPr lang="en-US" altLang="es-MX" sz="4400" dirty="0">
                <a:solidFill>
                  <a:srgbClr val="000000"/>
                </a:solidFill>
                <a:latin typeface="Arial" panose="020B0604020202020204" pitchFamily="34" charset="0"/>
                <a:cs typeface="Arial" panose="020B0604020202020204" pitchFamily="34" charset="0"/>
              </a:rPr>
              <a:t>” del </a:t>
            </a:r>
            <a:r>
              <a:rPr lang="en-US" altLang="es-MX" sz="4400" dirty="0" err="1">
                <a:solidFill>
                  <a:srgbClr val="000000"/>
                </a:solidFill>
                <a:latin typeface="Arial" panose="020B0604020202020204" pitchFamily="34" charset="0"/>
                <a:cs typeface="Arial" panose="020B0604020202020204" pitchFamily="34" charset="0"/>
              </a:rPr>
              <a:t>contrato</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mediante</a:t>
            </a:r>
            <a:r>
              <a:rPr lang="en-US" altLang="es-MX" sz="4400" dirty="0">
                <a:solidFill>
                  <a:srgbClr val="000000"/>
                </a:solidFill>
                <a:latin typeface="Arial" panose="020B0604020202020204" pitchFamily="34" charset="0"/>
                <a:cs typeface="Arial" panose="020B0604020202020204" pitchFamily="34" charset="0"/>
              </a:rPr>
              <a:t> la </a:t>
            </a:r>
            <a:r>
              <a:rPr lang="en-US" altLang="es-MX" sz="4400" dirty="0" err="1">
                <a:solidFill>
                  <a:srgbClr val="000000"/>
                </a:solidFill>
                <a:latin typeface="Arial" panose="020B0604020202020204" pitchFamily="34" charset="0"/>
                <a:cs typeface="Arial" panose="020B0604020202020204" pitchFamily="34" charset="0"/>
              </a:rPr>
              <a:t>celebraci</a:t>
            </a:r>
            <a:r>
              <a:rPr lang="en-US" altLang="en-US" sz="4400" dirty="0" err="1">
                <a:solidFill>
                  <a:srgbClr val="000000"/>
                </a:solidFill>
                <a:latin typeface="Arial" panose="020B0604020202020204" pitchFamily="34" charset="0"/>
                <a:cs typeface="Arial" panose="020B0604020202020204" pitchFamily="34" charset="0"/>
              </a:rPr>
              <a:t>ó</a:t>
            </a:r>
            <a:r>
              <a:rPr lang="en-US" altLang="es-MX" sz="4400" dirty="0" err="1">
                <a:solidFill>
                  <a:srgbClr val="000000"/>
                </a:solidFill>
                <a:latin typeface="Arial" panose="020B0604020202020204" pitchFamily="34" charset="0"/>
                <a:cs typeface="Arial" panose="020B0604020202020204" pitchFamily="34" charset="0"/>
              </a:rPr>
              <a:t>n</a:t>
            </a:r>
            <a:r>
              <a:rPr lang="en-US" altLang="es-MX" sz="4400" dirty="0">
                <a:solidFill>
                  <a:srgbClr val="000000"/>
                </a:solidFill>
                <a:latin typeface="Arial" panose="020B0604020202020204" pitchFamily="34" charset="0"/>
                <a:cs typeface="Arial" panose="020B0604020202020204" pitchFamily="34" charset="0"/>
              </a:rPr>
              <a:t> de un “</a:t>
            </a:r>
            <a:r>
              <a:rPr lang="en-US" altLang="es-MX" sz="4400" dirty="0" err="1">
                <a:solidFill>
                  <a:srgbClr val="000000"/>
                </a:solidFill>
                <a:latin typeface="Arial" panose="020B0604020202020204" pitchFamily="34" charset="0"/>
                <a:cs typeface="Arial" panose="020B0604020202020204" pitchFamily="34" charset="0"/>
              </a:rPr>
              <a:t>contrato</a:t>
            </a:r>
            <a:r>
              <a:rPr lang="en-US" altLang="es-MX" sz="4400" dirty="0">
                <a:solidFill>
                  <a:srgbClr val="000000"/>
                </a:solidFill>
                <a:latin typeface="Arial" panose="020B0604020202020204" pitchFamily="34" charset="0"/>
                <a:cs typeface="Arial" panose="020B0604020202020204" pitchFamily="34" charset="0"/>
              </a:rPr>
              <a:t> adicional</a:t>
            </a:r>
            <a:r>
              <a:rPr lang="en-US" altLang="es-MX" sz="3075" dirty="0">
                <a:solidFill>
                  <a:srgbClr val="000000"/>
                </a:solidFill>
                <a:latin typeface="Arial" panose="020B0604020202020204" pitchFamily="34" charset="0"/>
                <a:cs typeface="Arial" panose="020B0604020202020204" pitchFamily="34" charset="0"/>
              </a:rPr>
              <a:t>”</a:t>
            </a:r>
            <a:r>
              <a:rPr lang="es-CO" altLang="en-US" sz="2460" dirty="0">
                <a:solidFill>
                  <a:srgbClr val="000000"/>
                </a:solidFill>
                <a:latin typeface="Arial" panose="020B0604020202020204" pitchFamily="34" charset="0"/>
                <a:cs typeface="Arial" panose="020B0604020202020204" pitchFamily="34" charset="0"/>
              </a:rPr>
              <a:t>2</a:t>
            </a:r>
            <a:endParaRPr lang="en-US" altLang="es-MX" sz="3075" b="1" dirty="0">
              <a:solidFill>
                <a:srgbClr val="000000"/>
              </a:solidFill>
              <a:latin typeface="Arial" panose="020B0604020202020204" pitchFamily="34" charset="0"/>
              <a:cs typeface="Arial" panose="020B0604020202020204" pitchFamily="34" charset="0"/>
            </a:endParaRPr>
          </a:p>
          <a:p>
            <a:pPr marL="0" indent="0" algn="just">
              <a:buNone/>
            </a:pPr>
            <a:endParaRPr lang="es-CO" altLang="en-US" sz="4400" dirty="0">
              <a:solidFill>
                <a:srgbClr val="000000"/>
              </a:solidFill>
              <a:highlight>
                <a:srgbClr val="FFFF00"/>
              </a:highlight>
              <a:latin typeface="Arial" panose="020B0604020202020204" pitchFamily="34" charset="0"/>
              <a:cs typeface="Arial" panose="020B0604020202020204" pitchFamily="34" charset="0"/>
            </a:endParaRPr>
          </a:p>
          <a:p>
            <a:pPr marL="0" indent="0" algn="just">
              <a:buNone/>
            </a:pPr>
            <a:r>
              <a:rPr lang="es-CO" altLang="en-US" sz="4400" dirty="0">
                <a:solidFill>
                  <a:srgbClr val="000000"/>
                </a:solidFill>
                <a:latin typeface="Arial" panose="020B0604020202020204" pitchFamily="34" charset="0"/>
                <a:cs typeface="Arial" panose="020B0604020202020204" pitchFamily="34" charset="0"/>
              </a:rPr>
              <a:t>E</a:t>
            </a:r>
            <a:r>
              <a:rPr lang="en-US" altLang="es-MX" sz="4400" dirty="0">
                <a:solidFill>
                  <a:srgbClr val="000000"/>
                </a:solidFill>
                <a:latin typeface="Arial" panose="020B0604020202020204" pitchFamily="34" charset="0"/>
                <a:cs typeface="Arial" panose="020B0604020202020204" pitchFamily="34" charset="0"/>
              </a:rPr>
              <a:t>l </a:t>
            </a:r>
            <a:r>
              <a:rPr lang="en-US" altLang="es-MX" sz="4400" dirty="0" err="1">
                <a:solidFill>
                  <a:srgbClr val="000000"/>
                </a:solidFill>
                <a:latin typeface="Arial" panose="020B0604020202020204" pitchFamily="34" charset="0"/>
                <a:cs typeface="Arial" panose="020B0604020202020204" pitchFamily="34" charset="0"/>
              </a:rPr>
              <a:t>l</a:t>
            </a:r>
            <a:r>
              <a:rPr lang="en-US" altLang="en-US" sz="4400" dirty="0" err="1">
                <a:solidFill>
                  <a:srgbClr val="000000"/>
                </a:solidFill>
                <a:latin typeface="Arial" panose="020B0604020202020204" pitchFamily="34" charset="0"/>
                <a:cs typeface="Arial" panose="020B0604020202020204" pitchFamily="34" charset="0"/>
              </a:rPr>
              <a:t>í</a:t>
            </a:r>
            <a:r>
              <a:rPr lang="en-US" altLang="es-MX" sz="4400" dirty="0" err="1">
                <a:solidFill>
                  <a:srgbClr val="000000"/>
                </a:solidFill>
                <a:latin typeface="Arial" panose="020B0604020202020204" pitchFamily="34" charset="0"/>
                <a:cs typeface="Arial" panose="020B0604020202020204" pitchFamily="34" charset="0"/>
              </a:rPr>
              <a:t>mite</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previsto</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en</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el</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par</a:t>
            </a:r>
            <a:r>
              <a:rPr lang="en-US" altLang="en-US" sz="4400" dirty="0" err="1">
                <a:solidFill>
                  <a:srgbClr val="000000"/>
                </a:solidFill>
                <a:latin typeface="Arial" panose="020B0604020202020204" pitchFamily="34" charset="0"/>
                <a:cs typeface="Arial" panose="020B0604020202020204" pitchFamily="34" charset="0"/>
              </a:rPr>
              <a:t>á</a:t>
            </a:r>
            <a:r>
              <a:rPr lang="en-US" altLang="es-MX" sz="4400" dirty="0" err="1">
                <a:solidFill>
                  <a:srgbClr val="000000"/>
                </a:solidFill>
                <a:latin typeface="Arial" panose="020B0604020202020204" pitchFamily="34" charset="0"/>
                <a:cs typeface="Arial" panose="020B0604020202020204" pitchFamily="34" charset="0"/>
              </a:rPr>
              <a:t>grafo</a:t>
            </a:r>
            <a:r>
              <a:rPr lang="en-US" altLang="es-MX" sz="4400" dirty="0">
                <a:solidFill>
                  <a:srgbClr val="000000"/>
                </a:solidFill>
                <a:latin typeface="Arial" panose="020B0604020202020204" pitchFamily="34" charset="0"/>
                <a:cs typeface="Arial" panose="020B0604020202020204" pitchFamily="34" charset="0"/>
              </a:rPr>
              <a:t> del </a:t>
            </a:r>
            <a:r>
              <a:rPr lang="en-US" altLang="es-MX" sz="4400" dirty="0" err="1">
                <a:solidFill>
                  <a:srgbClr val="000000"/>
                </a:solidFill>
                <a:latin typeface="Arial" panose="020B0604020202020204" pitchFamily="34" charset="0"/>
                <a:cs typeface="Arial" panose="020B0604020202020204" pitchFamily="34" charset="0"/>
              </a:rPr>
              <a:t>art</a:t>
            </a:r>
            <a:r>
              <a:rPr lang="en-US" altLang="en-US" sz="4400" dirty="0" err="1">
                <a:solidFill>
                  <a:srgbClr val="000000"/>
                </a:solidFill>
                <a:latin typeface="Arial" panose="020B0604020202020204" pitchFamily="34" charset="0"/>
                <a:cs typeface="Arial" panose="020B0604020202020204" pitchFamily="34" charset="0"/>
              </a:rPr>
              <a:t>í</a:t>
            </a:r>
            <a:r>
              <a:rPr lang="en-US" altLang="es-MX" sz="4400" dirty="0" err="1">
                <a:solidFill>
                  <a:srgbClr val="000000"/>
                </a:solidFill>
                <a:latin typeface="Arial" panose="020B0604020202020204" pitchFamily="34" charset="0"/>
                <a:cs typeface="Arial" panose="020B0604020202020204" pitchFamily="34" charset="0"/>
              </a:rPr>
              <a:t>culo</a:t>
            </a:r>
            <a:r>
              <a:rPr lang="en-US" altLang="es-MX" sz="4400" dirty="0">
                <a:solidFill>
                  <a:srgbClr val="000000"/>
                </a:solidFill>
                <a:latin typeface="Arial" panose="020B0604020202020204" pitchFamily="34" charset="0"/>
                <a:cs typeface="Arial" panose="020B0604020202020204" pitchFamily="34" charset="0"/>
              </a:rPr>
              <a:t> 40 de la Ley 80 de 1993: “Los </a:t>
            </a:r>
            <a:r>
              <a:rPr lang="en-US" altLang="es-MX" sz="4400" dirty="0" err="1">
                <a:solidFill>
                  <a:srgbClr val="000000"/>
                </a:solidFill>
                <a:latin typeface="Arial" panose="020B0604020202020204" pitchFamily="34" charset="0"/>
                <a:cs typeface="Arial" panose="020B0604020202020204" pitchFamily="34" charset="0"/>
              </a:rPr>
              <a:t>contratos</a:t>
            </a:r>
            <a:r>
              <a:rPr lang="en-US" altLang="es-MX" sz="4400" dirty="0">
                <a:solidFill>
                  <a:srgbClr val="000000"/>
                </a:solidFill>
                <a:latin typeface="Arial" panose="020B0604020202020204" pitchFamily="34" charset="0"/>
                <a:cs typeface="Arial" panose="020B0604020202020204" pitchFamily="34" charset="0"/>
              </a:rPr>
              <a:t> no </a:t>
            </a:r>
            <a:r>
              <a:rPr lang="en-US" altLang="es-MX" sz="4400" dirty="0" err="1">
                <a:solidFill>
                  <a:srgbClr val="000000"/>
                </a:solidFill>
                <a:latin typeface="Arial" panose="020B0604020202020204" pitchFamily="34" charset="0"/>
                <a:cs typeface="Arial" panose="020B0604020202020204" pitchFamily="34" charset="0"/>
              </a:rPr>
              <a:t>podr</a:t>
            </a:r>
            <a:r>
              <a:rPr lang="en-US" altLang="en-US" sz="4400" dirty="0" err="1">
                <a:solidFill>
                  <a:srgbClr val="000000"/>
                </a:solidFill>
                <a:latin typeface="Arial" panose="020B0604020202020204" pitchFamily="34" charset="0"/>
                <a:cs typeface="Arial" panose="020B0604020202020204" pitchFamily="34" charset="0"/>
              </a:rPr>
              <a:t>á</a:t>
            </a:r>
            <a:r>
              <a:rPr lang="en-US" altLang="es-MX" sz="4400" dirty="0" err="1">
                <a:solidFill>
                  <a:srgbClr val="000000"/>
                </a:solidFill>
                <a:latin typeface="Arial" panose="020B0604020202020204" pitchFamily="34" charset="0"/>
                <a:cs typeface="Arial" panose="020B0604020202020204" pitchFamily="34" charset="0"/>
              </a:rPr>
              <a:t>n</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adicionarse</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en</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m</a:t>
            </a:r>
            <a:r>
              <a:rPr lang="en-US" altLang="en-US" sz="4400" dirty="0" err="1">
                <a:solidFill>
                  <a:srgbClr val="000000"/>
                </a:solidFill>
                <a:latin typeface="Arial" panose="020B0604020202020204" pitchFamily="34" charset="0"/>
                <a:cs typeface="Arial" panose="020B0604020202020204" pitchFamily="34" charset="0"/>
              </a:rPr>
              <a:t>á</a:t>
            </a:r>
            <a:r>
              <a:rPr lang="en-US" altLang="es-MX" sz="4400" dirty="0" err="1">
                <a:solidFill>
                  <a:srgbClr val="000000"/>
                </a:solidFill>
                <a:latin typeface="Arial" panose="020B0604020202020204" pitchFamily="34" charset="0"/>
                <a:cs typeface="Arial" panose="020B0604020202020204" pitchFamily="34" charset="0"/>
              </a:rPr>
              <a:t>s</a:t>
            </a:r>
            <a:r>
              <a:rPr lang="en-US" altLang="es-MX" sz="4400" dirty="0">
                <a:solidFill>
                  <a:srgbClr val="000000"/>
                </a:solidFill>
                <a:latin typeface="Arial" panose="020B0604020202020204" pitchFamily="34" charset="0"/>
                <a:cs typeface="Arial" panose="020B0604020202020204" pitchFamily="34" charset="0"/>
              </a:rPr>
              <a:t> del </a:t>
            </a:r>
            <a:r>
              <a:rPr lang="en-US" altLang="es-MX" sz="4400" dirty="0" err="1">
                <a:solidFill>
                  <a:srgbClr val="000000"/>
                </a:solidFill>
                <a:latin typeface="Arial" panose="020B0604020202020204" pitchFamily="34" charset="0"/>
                <a:cs typeface="Arial" panose="020B0604020202020204" pitchFamily="34" charset="0"/>
              </a:rPr>
              <a:t>cincuenta</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por</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ciento</a:t>
            </a:r>
            <a:r>
              <a:rPr lang="en-US" altLang="es-MX" sz="4400" dirty="0">
                <a:solidFill>
                  <a:srgbClr val="000000"/>
                </a:solidFill>
                <a:latin typeface="Arial" panose="020B0604020202020204" pitchFamily="34" charset="0"/>
                <a:cs typeface="Arial" panose="020B0604020202020204" pitchFamily="34" charset="0"/>
              </a:rPr>
              <a:t> (50%) de </a:t>
            </a:r>
            <a:r>
              <a:rPr lang="en-US" altLang="es-MX" sz="4400" dirty="0" err="1">
                <a:solidFill>
                  <a:srgbClr val="000000"/>
                </a:solidFill>
                <a:latin typeface="Arial" panose="020B0604020202020204" pitchFamily="34" charset="0"/>
                <a:cs typeface="Arial" panose="020B0604020202020204" pitchFamily="34" charset="0"/>
              </a:rPr>
              <a:t>su</a:t>
            </a:r>
            <a:r>
              <a:rPr lang="en-US" altLang="es-MX" sz="4400" dirty="0">
                <a:solidFill>
                  <a:srgbClr val="000000"/>
                </a:solidFill>
                <a:latin typeface="Arial" panose="020B0604020202020204" pitchFamily="34" charset="0"/>
                <a:cs typeface="Arial" panose="020B0604020202020204" pitchFamily="34" charset="0"/>
              </a:rPr>
              <a:t> valor </a:t>
            </a:r>
            <a:r>
              <a:rPr lang="en-US" altLang="es-MX" sz="4400" dirty="0" err="1">
                <a:solidFill>
                  <a:srgbClr val="000000"/>
                </a:solidFill>
                <a:latin typeface="Arial" panose="020B0604020202020204" pitchFamily="34" charset="0"/>
                <a:cs typeface="Arial" panose="020B0604020202020204" pitchFamily="34" charset="0"/>
              </a:rPr>
              <a:t>inicial</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expresado</a:t>
            </a:r>
            <a:r>
              <a:rPr lang="en-US" altLang="es-MX" sz="4400" dirty="0">
                <a:solidFill>
                  <a:srgbClr val="000000"/>
                </a:solidFill>
                <a:latin typeface="Arial" panose="020B0604020202020204" pitchFamily="34" charset="0"/>
                <a:cs typeface="Arial" panose="020B0604020202020204" pitchFamily="34" charset="0"/>
              </a:rPr>
              <a:t> </a:t>
            </a:r>
            <a:r>
              <a:rPr lang="en-US" altLang="en-US" sz="4400" dirty="0" err="1">
                <a:solidFill>
                  <a:srgbClr val="000000"/>
                </a:solidFill>
                <a:latin typeface="Arial" panose="020B0604020202020204" pitchFamily="34" charset="0"/>
                <a:cs typeface="Arial" panose="020B0604020202020204" pitchFamily="34" charset="0"/>
              </a:rPr>
              <a:t>é</a:t>
            </a:r>
            <a:r>
              <a:rPr lang="en-US" altLang="es-MX" sz="4400" dirty="0" err="1">
                <a:solidFill>
                  <a:srgbClr val="000000"/>
                </a:solidFill>
                <a:latin typeface="Arial" panose="020B0604020202020204" pitchFamily="34" charset="0"/>
                <a:cs typeface="Arial" panose="020B0604020202020204" pitchFamily="34" charset="0"/>
              </a:rPr>
              <a:t>ste</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en</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salarios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m</a:t>
            </a:r>
            <a:r>
              <a:rPr lang="en-US" altLang="en-US" sz="4400" dirty="0" err="1">
                <a:solidFill>
                  <a:srgbClr val="000000"/>
                </a:solidFill>
                <a:latin typeface="Arial" panose="020B0604020202020204" pitchFamily="34" charset="0"/>
                <a:cs typeface="Arial" panose="020B0604020202020204" pitchFamily="34" charset="0"/>
              </a:rPr>
              <a:t>í</a:t>
            </a:r>
            <a:r>
              <a:rPr lang="en-US" altLang="es-MX" sz="4400" dirty="0" err="1">
                <a:solidFill>
                  <a:srgbClr val="000000"/>
                </a:solidFill>
                <a:latin typeface="Arial" panose="020B0604020202020204" pitchFamily="34" charset="0"/>
                <a:cs typeface="Arial" panose="020B0604020202020204" pitchFamily="34" charset="0"/>
              </a:rPr>
              <a:t>nimos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legales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mensuales</a:t>
            </a:r>
            <a:endParaRPr lang="en-US" altLang="es-MX" sz="4400" dirty="0">
              <a:solidFill>
                <a:srgbClr val="000000"/>
              </a:solidFill>
              <a:latin typeface="Arial" panose="020B0604020202020204" pitchFamily="34" charset="0"/>
              <a:cs typeface="Arial" panose="020B0604020202020204" pitchFamily="34" charset="0"/>
            </a:endParaRPr>
          </a:p>
          <a:p>
            <a:pPr marL="0" indent="0" algn="just">
              <a:buNone/>
            </a:pPr>
            <a:r>
              <a:rPr lang="en-US" altLang="es-MX" sz="4400" dirty="0">
                <a:solidFill>
                  <a:srgbClr val="000000"/>
                </a:solidFill>
                <a:latin typeface="Arial" panose="020B0604020202020204" pitchFamily="34" charset="0"/>
                <a:cs typeface="Arial" panose="020B0604020202020204" pitchFamily="34" charset="0"/>
              </a:rPr>
              <a:t>Para </a:t>
            </a:r>
            <a:r>
              <a:rPr lang="en-US" altLang="es-MX" sz="4400" dirty="0" err="1">
                <a:solidFill>
                  <a:srgbClr val="000000"/>
                </a:solidFill>
                <a:latin typeface="Arial" panose="020B0604020202020204" pitchFamily="34" charset="0"/>
                <a:cs typeface="Arial" panose="020B0604020202020204" pitchFamily="34" charset="0"/>
              </a:rPr>
              <a:t>el</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caso</a:t>
            </a:r>
            <a:r>
              <a:rPr lang="en-US" altLang="es-MX" sz="4400" dirty="0">
                <a:solidFill>
                  <a:srgbClr val="000000"/>
                </a:solidFill>
                <a:latin typeface="Arial" panose="020B0604020202020204" pitchFamily="34" charset="0"/>
                <a:cs typeface="Arial" panose="020B0604020202020204" pitchFamily="34" charset="0"/>
              </a:rPr>
              <a:t> de las </a:t>
            </a:r>
            <a:r>
              <a:rPr lang="en-US" altLang="es-MX" sz="4400" dirty="0" err="1">
                <a:solidFill>
                  <a:srgbClr val="000000"/>
                </a:solidFill>
                <a:latin typeface="Arial" panose="020B0604020202020204" pitchFamily="34" charset="0"/>
                <a:cs typeface="Arial" panose="020B0604020202020204" pitchFamily="34" charset="0"/>
              </a:rPr>
              <a:t>interventor</a:t>
            </a:r>
            <a:r>
              <a:rPr lang="en-US" altLang="en-US" sz="4400" dirty="0" err="1">
                <a:solidFill>
                  <a:srgbClr val="000000"/>
                </a:solidFill>
                <a:latin typeface="Arial" panose="020B0604020202020204" pitchFamily="34" charset="0"/>
                <a:cs typeface="Arial" panose="020B0604020202020204" pitchFamily="34" charset="0"/>
              </a:rPr>
              <a:t>í</a:t>
            </a:r>
            <a:r>
              <a:rPr lang="en-US" altLang="es-MX" sz="4400" dirty="0" err="1">
                <a:solidFill>
                  <a:srgbClr val="000000"/>
                </a:solidFill>
                <a:latin typeface="Arial" panose="020B0604020202020204" pitchFamily="34" charset="0"/>
                <a:cs typeface="Arial" panose="020B0604020202020204" pitchFamily="34" charset="0"/>
              </a:rPr>
              <a:t>as</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debe</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tenerse</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en</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cuenta</a:t>
            </a:r>
            <a:r>
              <a:rPr lang="en-US" altLang="es-MX" sz="4400" dirty="0">
                <a:solidFill>
                  <a:srgbClr val="000000"/>
                </a:solidFill>
                <a:latin typeface="Arial" panose="020B0604020202020204" pitchFamily="34" charset="0"/>
                <a:cs typeface="Arial" panose="020B0604020202020204" pitchFamily="34" charset="0"/>
              </a:rPr>
              <a:t> la </a:t>
            </a:r>
            <a:r>
              <a:rPr lang="en-US" altLang="es-MX" sz="4400" dirty="0" err="1">
                <a:solidFill>
                  <a:srgbClr val="000000"/>
                </a:solidFill>
                <a:latin typeface="Arial" panose="020B0604020202020204" pitchFamily="34" charset="0"/>
                <a:cs typeface="Arial" panose="020B0604020202020204" pitchFamily="34" charset="0"/>
              </a:rPr>
              <a:t>regla</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establecida</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en</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el</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art</a:t>
            </a:r>
            <a:r>
              <a:rPr lang="en-US" altLang="en-US" sz="4400" dirty="0" err="1">
                <a:solidFill>
                  <a:srgbClr val="000000"/>
                </a:solidFill>
                <a:latin typeface="Arial" panose="020B0604020202020204" pitchFamily="34" charset="0"/>
                <a:cs typeface="Arial" panose="020B0604020202020204" pitchFamily="34" charset="0"/>
              </a:rPr>
              <a:t>í</a:t>
            </a:r>
            <a:r>
              <a:rPr lang="en-US" altLang="es-MX" sz="4400" dirty="0" err="1">
                <a:solidFill>
                  <a:srgbClr val="000000"/>
                </a:solidFill>
                <a:latin typeface="Arial" panose="020B0604020202020204" pitchFamily="34" charset="0"/>
                <a:cs typeface="Arial" panose="020B0604020202020204" pitchFamily="34" charset="0"/>
              </a:rPr>
              <a:t>culo</a:t>
            </a:r>
            <a:r>
              <a:rPr lang="en-US" altLang="es-MX" sz="4400" dirty="0">
                <a:solidFill>
                  <a:srgbClr val="000000"/>
                </a:solidFill>
                <a:latin typeface="Arial" panose="020B0604020202020204" pitchFamily="34" charset="0"/>
                <a:cs typeface="Arial" panose="020B0604020202020204" pitchFamily="34" charset="0"/>
              </a:rPr>
              <a:t> 85 de la Ley 1474 de 2011, o la norma </a:t>
            </a:r>
            <a:r>
              <a:rPr lang="en-US" altLang="es-MX" sz="4400" dirty="0" err="1">
                <a:solidFill>
                  <a:srgbClr val="000000"/>
                </a:solidFill>
                <a:latin typeface="Arial" panose="020B0604020202020204" pitchFamily="34" charset="0"/>
                <a:cs typeface="Arial" panose="020B0604020202020204" pitchFamily="34" charset="0"/>
              </a:rPr>
              <a:t>que</a:t>
            </a:r>
            <a:r>
              <a:rPr lang="en-US" altLang="es-MX" sz="4400" dirty="0">
                <a:solidFill>
                  <a:srgbClr val="000000"/>
                </a:solidFill>
                <a:latin typeface="Arial" panose="020B0604020202020204" pitchFamily="34" charset="0"/>
                <a:cs typeface="Arial" panose="020B0604020202020204" pitchFamily="34" charset="0"/>
              </a:rPr>
              <a:t> lo </a:t>
            </a:r>
            <a:r>
              <a:rPr lang="en-US" altLang="es-MX" sz="4400" dirty="0" err="1">
                <a:solidFill>
                  <a:srgbClr val="000000"/>
                </a:solidFill>
                <a:latin typeface="Arial" panose="020B0604020202020204" pitchFamily="34" charset="0"/>
                <a:cs typeface="Arial" panose="020B0604020202020204" pitchFamily="34" charset="0"/>
              </a:rPr>
              <a:t>modifique</a:t>
            </a:r>
            <a:r>
              <a:rPr lang="en-US" altLang="es-MX" sz="4400" dirty="0">
                <a:solidFill>
                  <a:srgbClr val="000000"/>
                </a:solidFill>
                <a:latin typeface="Arial" panose="020B0604020202020204" pitchFamily="34" charset="0"/>
                <a:cs typeface="Arial" panose="020B0604020202020204" pitchFamily="34" charset="0"/>
              </a:rPr>
              <a:t>, </a:t>
            </a:r>
            <a:r>
              <a:rPr lang="en-US" altLang="es-MX" sz="4400" dirty="0" err="1">
                <a:solidFill>
                  <a:srgbClr val="000000"/>
                </a:solidFill>
                <a:latin typeface="Arial" panose="020B0604020202020204" pitchFamily="34" charset="0"/>
                <a:cs typeface="Arial" panose="020B0604020202020204" pitchFamily="34" charset="0"/>
              </a:rPr>
              <a:t>adicione</a:t>
            </a:r>
            <a:r>
              <a:rPr lang="en-US" altLang="es-MX" sz="4400" dirty="0">
                <a:solidFill>
                  <a:srgbClr val="000000"/>
                </a:solidFill>
                <a:latin typeface="Arial" panose="020B0604020202020204" pitchFamily="34" charset="0"/>
                <a:cs typeface="Arial" panose="020B0604020202020204" pitchFamily="34" charset="0"/>
              </a:rPr>
              <a:t> o </a:t>
            </a:r>
            <a:r>
              <a:rPr lang="en-US" altLang="es-MX" sz="4400" dirty="0" err="1">
                <a:solidFill>
                  <a:srgbClr val="000000"/>
                </a:solidFill>
                <a:latin typeface="Arial" panose="020B0604020202020204" pitchFamily="34" charset="0"/>
                <a:cs typeface="Arial" panose="020B0604020202020204" pitchFamily="34" charset="0"/>
              </a:rPr>
              <a:t>sustituya</a:t>
            </a:r>
            <a:r>
              <a:rPr lang="en-US" altLang="es-MX" sz="4400" dirty="0">
                <a:solidFill>
                  <a:srgbClr val="000000"/>
                </a:solidFill>
                <a:latin typeface="Arial" panose="020B0604020202020204" pitchFamily="34" charset="0"/>
                <a:cs typeface="Arial" panose="020B0604020202020204" pitchFamily="34" charset="0"/>
              </a:rPr>
              <a:t>. </a:t>
            </a:r>
          </a:p>
          <a:p>
            <a:pPr marL="0" indent="0" algn="just">
              <a:buNone/>
            </a:pPr>
            <a:endParaRPr lang="en-US" altLang="es-MX" sz="2200" dirty="0">
              <a:solidFill>
                <a:srgbClr val="000000"/>
              </a:solidFill>
              <a:highlight>
                <a:srgbClr val="FFFF00"/>
              </a:highlight>
              <a:latin typeface="Arial" panose="020B0604020202020204" pitchFamily="34" charset="0"/>
              <a:cs typeface="Arial" panose="020B0604020202020204" pitchFamily="34" charset="0"/>
            </a:endParaRPr>
          </a:p>
          <a:p>
            <a:pPr marL="0" indent="0" algn="just">
              <a:buNone/>
            </a:pPr>
            <a:r>
              <a:rPr lang="es-CO" altLang="en-US" sz="2200" dirty="0">
                <a:solidFill>
                  <a:srgbClr val="000000"/>
                </a:solidFill>
                <a:latin typeface="Arial" panose="020B0604020202020204" pitchFamily="34" charset="0"/>
                <a:cs typeface="Arial" panose="020B0604020202020204" pitchFamily="34" charset="0"/>
              </a:rPr>
              <a:t>2. </a:t>
            </a:r>
            <a:r>
              <a:rPr lang="en-US" altLang="es-MX" sz="2200" dirty="0">
                <a:solidFill>
                  <a:srgbClr val="000000"/>
                </a:solidFill>
                <a:latin typeface="Arial" panose="020B0604020202020204" pitchFamily="34" charset="0"/>
                <a:cs typeface="Arial" panose="020B0604020202020204" pitchFamily="34" charset="0"/>
              </a:rPr>
              <a:t> </a:t>
            </a:r>
            <a:r>
              <a:rPr lang="es-CO" altLang="es-CO" sz="2200" b="1" dirty="0">
                <a:solidFill>
                  <a:srgbClr val="000000"/>
                </a:solidFill>
                <a:latin typeface="Arial" panose="020B0604020202020204" pitchFamily="34" charset="0"/>
                <a:cs typeface="Arial" panose="020B0604020202020204" pitchFamily="34" charset="0"/>
              </a:rPr>
              <a:t>Fuente:</a:t>
            </a:r>
            <a:r>
              <a:rPr lang="es-CO" altLang="es-CO" sz="2200" dirty="0">
                <a:solidFill>
                  <a:srgbClr val="000000"/>
                </a:solidFill>
                <a:latin typeface="Arial" panose="020B0604020202020204" pitchFamily="34" charset="0"/>
                <a:cs typeface="Arial" panose="020B0604020202020204" pitchFamily="34" charset="0"/>
              </a:rPr>
              <a:t> ANCP - Colombia Compra Eficiente, Concepto C-308 del 28 de abril de 2025</a:t>
            </a:r>
            <a:endParaRPr lang="en-US" altLang="es-MX" sz="2200" dirty="0">
              <a:solidFill>
                <a:srgbClr val="000000"/>
              </a:solidFill>
              <a:latin typeface="Arial" panose="020B0604020202020204" pitchFamily="34" charset="0"/>
              <a:cs typeface="Arial" panose="020B0604020202020204" pitchFamily="34" charset="0"/>
            </a:endParaRPr>
          </a:p>
          <a:p>
            <a:pPr marL="0" indent="0">
              <a:buNone/>
            </a:pPr>
            <a:endParaRPr lang="es-CO" altLang="en-US" sz="1000" dirty="0">
              <a:highlight>
                <a:srgbClr val="FFFF00"/>
              </a:highlight>
              <a:latin typeface="Arial" panose="020B0604020202020204" pitchFamily="34" charset="0"/>
              <a:cs typeface="Arial" panose="020B0604020202020204" pitchFamily="34" charset="0"/>
            </a:endParaRPr>
          </a:p>
          <a:p>
            <a:pPr marL="0" indent="0">
              <a:buNone/>
            </a:pPr>
            <a:endParaRPr lang="en-US" altLang="es-MX" sz="1000" dirty="0">
              <a:highlight>
                <a:srgbClr val="FFFF00"/>
              </a:highlight>
              <a:latin typeface="Arial" panose="020B0604020202020204" pitchFamily="34" charset="0"/>
              <a:cs typeface="Arial" panose="020B0604020202020204" pitchFamily="34" charset="0"/>
            </a:endParaRPr>
          </a:p>
          <a:p>
            <a:pPr marL="0" indent="0">
              <a:buNone/>
            </a:pPr>
            <a:endParaRPr lang="en-US" altLang="es-MX" sz="1000" dirty="0">
              <a:highlight>
                <a:srgbClr val="FFFF00"/>
              </a:highlight>
              <a:latin typeface="Arial" panose="020B0604020202020204" pitchFamily="34" charset="0"/>
              <a:cs typeface="Arial" panose="020B0604020202020204" pitchFamily="34" charset="0"/>
            </a:endParaRPr>
          </a:p>
          <a:p>
            <a:endParaRPr lang="es-CO" sz="1000" dirty="0">
              <a:highlight>
                <a:srgbClr val="FFFF00"/>
              </a:highlight>
            </a:endParaRPr>
          </a:p>
          <a:p>
            <a:pPr marL="0" indent="0">
              <a:buNone/>
            </a:pPr>
            <a:endParaRPr lang="es-CO" sz="1000" dirty="0"/>
          </a:p>
          <a:p>
            <a:pPr marL="0" indent="0">
              <a:buNone/>
            </a:pPr>
            <a:endParaRPr lang="es-CO" sz="1000" dirty="0"/>
          </a:p>
        </p:txBody>
      </p:sp>
      <p:pic>
        <p:nvPicPr>
          <p:cNvPr id="8194" name="Picture 2" descr="Bolsa De Dinero Con Monedas Y Efectivo Ilustración De Dibujos Animados  Financieros Para Uso Comercial PNG ,dibujos Clipart De Efectivo, Clipart De  Dinero, Clipart De Bolsa PNG Imagen para Descarga Gratuita |"/>
          <p:cNvPicPr>
            <a:picLocks noChangeAspect="1" noChangeArrowheads="1"/>
          </p:cNvPicPr>
          <p:nvPr/>
        </p:nvPicPr>
        <p:blipFill>
          <a:blip r:embed="rId3">
            <a:extLst>
              <a:ext uri="{28A0092B-C50C-407E-A947-70E740481C1C}">
                <a14:useLocalDpi xmlns:a14="http://schemas.microsoft.com/office/drawing/2010/main" val="0"/>
              </a:ext>
            </a:extLst>
          </a:blip>
          <a:srcRect l="2407" r="1385" b="-3"/>
          <a:stretch>
            <a:fillRect/>
          </a:stretch>
        </p:blipFill>
        <p:spPr bwMode="auto">
          <a:xfrm>
            <a:off x="7972925" y="2112264"/>
            <a:ext cx="3162533" cy="3287273"/>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3"/>
          <p:cNvSpPr txBox="1"/>
          <p:nvPr/>
        </p:nvSpPr>
        <p:spPr>
          <a:xfrm>
            <a:off x="13154526" y="8550442"/>
            <a:ext cx="184731" cy="369332"/>
          </a:xfrm>
          <a:prstGeom prst="rect">
            <a:avLst/>
          </a:prstGeom>
          <a:noFill/>
        </p:spPr>
        <p:txBody>
          <a:bodyPr wrap="none" rtlCol="0">
            <a:spAutoFit/>
          </a:bodyPr>
          <a:lstStyle/>
          <a:p>
            <a:endParaRPr lang="es-CO"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altLang="es-MX"/>
              <a:t>CALCULO DE LA ADICIÓN EN SMLMV </a:t>
            </a:r>
          </a:p>
        </p:txBody>
      </p:sp>
      <p:pic>
        <p:nvPicPr>
          <p:cNvPr id="3" name="Imagen 2">
            <a:extLst>
              <a:ext uri="{FF2B5EF4-FFF2-40B4-BE49-F238E27FC236}">
                <a16:creationId xmlns:a16="http://schemas.microsoft.com/office/drawing/2014/main" id="{669C9836-F280-DCBC-2AFD-1569E54B6F09}"/>
              </a:ext>
            </a:extLst>
          </p:cNvPr>
          <p:cNvPicPr>
            <a:picLocks noChangeAspect="1"/>
          </p:cNvPicPr>
          <p:nvPr/>
        </p:nvPicPr>
        <p:blipFill>
          <a:blip r:embed="rId2"/>
          <a:stretch>
            <a:fillRect/>
          </a:stretch>
        </p:blipFill>
        <p:spPr>
          <a:xfrm>
            <a:off x="2483708" y="1557810"/>
            <a:ext cx="6590442" cy="427871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223" name="Rectangle 9222"/>
          <p:cNvSpPr>
            <a:spLocks noGrp="1" noRot="1" noChangeAspect="1" noMove="1" noResize="1" noEditPoints="1" noAdjustHandles="1" noChangeArrowheads="1" noChangeShapeType="1" noTextEdit="1"/>
          </p:cNvSpPr>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5" name="sketchy line"/>
          <p:cNvSpPr>
            <a:spLocks noGrp="1" noRot="1" noChangeAspect="1" noMove="1" noResize="1" noEditPoints="1" noAdjustHandles="1" noChangeArrowheads="1" noChangeShapeType="1" noTextEdit="1"/>
          </p:cNvSpPr>
          <p:nvPr/>
        </p:nvSpPr>
        <p:spPr>
          <a:xfrm>
            <a:off x="572493" y="1681544"/>
            <a:ext cx="10972800" cy="18288"/>
          </a:xfrm>
          <a:custGeom>
            <a:avLst/>
            <a:gdLst>
              <a:gd name="csX0" fmla="*/ 0 w 10972800"/>
              <a:gd name="csY0" fmla="*/ 0 h 18288"/>
              <a:gd name="csX1" fmla="*/ 356616 w 10972800"/>
              <a:gd name="csY1" fmla="*/ 0 h 18288"/>
              <a:gd name="csX2" fmla="*/ 1042416 w 10972800"/>
              <a:gd name="csY2" fmla="*/ 0 h 18288"/>
              <a:gd name="csX3" fmla="*/ 1947672 w 10972800"/>
              <a:gd name="csY3" fmla="*/ 0 h 18288"/>
              <a:gd name="csX4" fmla="*/ 2633472 w 10972800"/>
              <a:gd name="csY4" fmla="*/ 0 h 18288"/>
              <a:gd name="csX5" fmla="*/ 2990088 w 10972800"/>
              <a:gd name="csY5" fmla="*/ 0 h 18288"/>
              <a:gd name="csX6" fmla="*/ 3456432 w 10972800"/>
              <a:gd name="csY6" fmla="*/ 0 h 18288"/>
              <a:gd name="csX7" fmla="*/ 4361688 w 10972800"/>
              <a:gd name="csY7" fmla="*/ 0 h 18288"/>
              <a:gd name="csX8" fmla="*/ 5266944 w 10972800"/>
              <a:gd name="csY8" fmla="*/ 0 h 18288"/>
              <a:gd name="csX9" fmla="*/ 6172200 w 10972800"/>
              <a:gd name="csY9" fmla="*/ 0 h 18288"/>
              <a:gd name="csX10" fmla="*/ 6528816 w 10972800"/>
              <a:gd name="csY10" fmla="*/ 0 h 18288"/>
              <a:gd name="csX11" fmla="*/ 7214616 w 10972800"/>
              <a:gd name="csY11" fmla="*/ 0 h 18288"/>
              <a:gd name="csX12" fmla="*/ 7790688 w 10972800"/>
              <a:gd name="csY12" fmla="*/ 0 h 18288"/>
              <a:gd name="csX13" fmla="*/ 8147304 w 10972800"/>
              <a:gd name="csY13" fmla="*/ 0 h 18288"/>
              <a:gd name="csX14" fmla="*/ 9052560 w 10972800"/>
              <a:gd name="csY14" fmla="*/ 0 h 18288"/>
              <a:gd name="csX15" fmla="*/ 9409176 w 10972800"/>
              <a:gd name="csY15" fmla="*/ 0 h 18288"/>
              <a:gd name="csX16" fmla="*/ 9765792 w 10972800"/>
              <a:gd name="csY16" fmla="*/ 0 h 18288"/>
              <a:gd name="csX17" fmla="*/ 10341864 w 10972800"/>
              <a:gd name="csY17" fmla="*/ 0 h 18288"/>
              <a:gd name="csX18" fmla="*/ 10972800 w 10972800"/>
              <a:gd name="csY18" fmla="*/ 0 h 18288"/>
              <a:gd name="csX19" fmla="*/ 10972800 w 10972800"/>
              <a:gd name="csY19" fmla="*/ 18288 h 18288"/>
              <a:gd name="csX20" fmla="*/ 10177272 w 10972800"/>
              <a:gd name="csY20" fmla="*/ 18288 h 18288"/>
              <a:gd name="csX21" fmla="*/ 9820656 w 10972800"/>
              <a:gd name="csY21" fmla="*/ 18288 h 18288"/>
              <a:gd name="csX22" fmla="*/ 9464040 w 10972800"/>
              <a:gd name="csY22" fmla="*/ 18288 h 18288"/>
              <a:gd name="csX23" fmla="*/ 8778240 w 10972800"/>
              <a:gd name="csY23" fmla="*/ 18288 h 18288"/>
              <a:gd name="csX24" fmla="*/ 8421624 w 10972800"/>
              <a:gd name="csY24" fmla="*/ 18288 h 18288"/>
              <a:gd name="csX25" fmla="*/ 7735824 w 10972800"/>
              <a:gd name="csY25" fmla="*/ 18288 h 18288"/>
              <a:gd name="csX26" fmla="*/ 6940296 w 10972800"/>
              <a:gd name="csY26" fmla="*/ 18288 h 18288"/>
              <a:gd name="csX27" fmla="*/ 6254496 w 10972800"/>
              <a:gd name="csY27" fmla="*/ 18288 h 18288"/>
              <a:gd name="csX28" fmla="*/ 5458968 w 10972800"/>
              <a:gd name="csY28" fmla="*/ 18288 h 18288"/>
              <a:gd name="csX29" fmla="*/ 4663440 w 10972800"/>
              <a:gd name="csY29" fmla="*/ 18288 h 18288"/>
              <a:gd name="csX30" fmla="*/ 4306824 w 10972800"/>
              <a:gd name="csY30" fmla="*/ 18288 h 18288"/>
              <a:gd name="csX31" fmla="*/ 3840480 w 10972800"/>
              <a:gd name="csY31" fmla="*/ 18288 h 18288"/>
              <a:gd name="csX32" fmla="*/ 3264408 w 10972800"/>
              <a:gd name="csY32" fmla="*/ 18288 h 18288"/>
              <a:gd name="csX33" fmla="*/ 2578608 w 10972800"/>
              <a:gd name="csY33" fmla="*/ 18288 h 18288"/>
              <a:gd name="csX34" fmla="*/ 1673352 w 10972800"/>
              <a:gd name="csY34" fmla="*/ 18288 h 18288"/>
              <a:gd name="csX35" fmla="*/ 877824 w 10972800"/>
              <a:gd name="csY35" fmla="*/ 18288 h 18288"/>
              <a:gd name="csX36" fmla="*/ 0 w 10972800"/>
              <a:gd name="csY36" fmla="*/ 18288 h 18288"/>
              <a:gd name="csX37" fmla="*/ 0 w 10972800"/>
              <a:gd name="csY37"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posición de contenido 2"/>
          <p:cNvSpPr>
            <a:spLocks noGrp="1"/>
          </p:cNvSpPr>
          <p:nvPr>
            <p:ph idx="1"/>
          </p:nvPr>
        </p:nvSpPr>
        <p:spPr>
          <a:xfrm>
            <a:off x="572493" y="2071316"/>
            <a:ext cx="6713552" cy="4119172"/>
          </a:xfrm>
        </p:spPr>
        <p:txBody>
          <a:bodyPr anchor="t">
            <a:normAutofit lnSpcReduction="10000"/>
          </a:bodyPr>
          <a:lstStyle/>
          <a:p>
            <a:pPr marL="0" indent="0">
              <a:buNone/>
            </a:pPr>
            <a:endParaRPr lang="es-CO" sz="1700" b="1" dirty="0">
              <a:latin typeface="Arial" panose="020B0604020202020204" pitchFamily="34" charset="0"/>
              <a:ea typeface="+mj-ea"/>
              <a:cs typeface="Arial" panose="020B0604020202020204" pitchFamily="34" charset="0"/>
            </a:endParaRPr>
          </a:p>
          <a:p>
            <a:pPr marL="0" indent="0">
              <a:lnSpc>
                <a:spcPct val="70000"/>
              </a:lnSpc>
              <a:buNone/>
            </a:pPr>
            <a:r>
              <a:rPr lang="es-CO" sz="2400" b="1" dirty="0">
                <a:solidFill>
                  <a:schemeClr val="tx1"/>
                </a:solidFill>
                <a:latin typeface="+mj-lt"/>
                <a:ea typeface="+mj-ea"/>
                <a:cs typeface="+mj-cs"/>
              </a:rPr>
              <a:t>PRÓRROGA</a:t>
            </a:r>
          </a:p>
          <a:p>
            <a:pPr marL="0" indent="0" algn="just">
              <a:buNone/>
            </a:pPr>
            <a:r>
              <a:rPr lang="es-CO" altLang="en-US" sz="2000" dirty="0">
                <a:solidFill>
                  <a:srgbClr val="000000"/>
                </a:solidFill>
                <a:latin typeface="Arial" panose="020B0604020202020204" pitchFamily="34" charset="0"/>
                <a:ea typeface="Microsoft YaHei" panose="020B0503020204020204" charset="-122"/>
                <a:cs typeface="Arial" panose="020B0604020202020204" pitchFamily="34" charset="0"/>
              </a:rPr>
              <a:t>Es la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modificaci</a:t>
            </a:r>
            <a:r>
              <a:rPr lang="en-US" altLang="en-US" sz="2000" dirty="0" err="1">
                <a:solidFill>
                  <a:srgbClr val="000000"/>
                </a:solidFill>
                <a:latin typeface="Arial" panose="020B0604020202020204" pitchFamily="34" charset="0"/>
                <a:ea typeface="Microsoft YaHei" panose="020B0503020204020204" charset="-122"/>
                <a:cs typeface="Arial" panose="020B0604020202020204" pitchFamily="34" charset="0"/>
              </a:rPr>
              <a:t>ó</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n</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que</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las partes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acuerdan</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de uno de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los</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elementos</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del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contrato</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como</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es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el</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plazo</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en</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el</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sentido</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de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ampliarlo</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o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extenderlo</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Sin embargo,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en</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la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medida</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en</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que</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una</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vez</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prorrogado</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el</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contrato</a:t>
            </a:r>
            <a:r>
              <a:rPr lang="es-CO" altLang="en-US"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este</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contin</a:t>
            </a:r>
            <a:r>
              <a:rPr lang="en-US" altLang="en-US" sz="2000" dirty="0" err="1">
                <a:solidFill>
                  <a:srgbClr val="000000"/>
                </a:solidFill>
                <a:latin typeface="Arial" panose="020B0604020202020204" pitchFamily="34" charset="0"/>
                <a:ea typeface="Microsoft YaHei" panose="020B0503020204020204" charset="-122"/>
                <a:cs typeface="Arial" panose="020B0604020202020204" pitchFamily="34" charset="0"/>
              </a:rPr>
              <a:t>ú</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a</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generando</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obligaciones</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(y derechos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correlativos</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entre las partes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por</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un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tiempo</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adicional</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la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pr</a:t>
            </a:r>
            <a:r>
              <a:rPr lang="en-US" altLang="en-US" sz="2000" dirty="0" err="1">
                <a:solidFill>
                  <a:srgbClr val="000000"/>
                </a:solidFill>
                <a:latin typeface="Arial" panose="020B0604020202020204" pitchFamily="34" charset="0"/>
                <a:ea typeface="Microsoft YaHei" panose="020B0503020204020204" charset="-122"/>
                <a:cs typeface="Arial" panose="020B0604020202020204" pitchFamily="34" charset="0"/>
              </a:rPr>
              <a:t>ó</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rroga</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del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contrato</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puede</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entenderse</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desde</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una</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perspectiva</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m</a:t>
            </a:r>
            <a:r>
              <a:rPr lang="en-US" altLang="en-US" sz="2000" dirty="0" err="1">
                <a:solidFill>
                  <a:srgbClr val="000000"/>
                </a:solidFill>
                <a:latin typeface="Arial" panose="020B0604020202020204" pitchFamily="34" charset="0"/>
                <a:ea typeface="Microsoft YaHei" panose="020B0503020204020204" charset="-122"/>
                <a:cs typeface="Arial" panose="020B0604020202020204" pitchFamily="34" charset="0"/>
              </a:rPr>
              <a:t>á</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s</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profunda,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como</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la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renovaci</a:t>
            </a:r>
            <a:r>
              <a:rPr lang="en-US" altLang="en-US" sz="2000" dirty="0" err="1">
                <a:solidFill>
                  <a:srgbClr val="000000"/>
                </a:solidFill>
                <a:latin typeface="Arial" panose="020B0604020202020204" pitchFamily="34" charset="0"/>
                <a:ea typeface="Microsoft YaHei" panose="020B0503020204020204" charset="-122"/>
                <a:cs typeface="Arial" panose="020B0604020202020204" pitchFamily="34" charset="0"/>
              </a:rPr>
              <a:t>ó</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n</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del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consentimiento</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o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acuerdo</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de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voluntades</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que</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las partes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expresaron</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inicialmente</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al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celebrar</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el</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contrato</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en</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relaci</a:t>
            </a:r>
            <a:r>
              <a:rPr lang="en-US" altLang="en-US" sz="2000" dirty="0" err="1">
                <a:solidFill>
                  <a:srgbClr val="000000"/>
                </a:solidFill>
                <a:latin typeface="Arial" panose="020B0604020202020204" pitchFamily="34" charset="0"/>
                <a:ea typeface="Microsoft YaHei" panose="020B0503020204020204" charset="-122"/>
                <a:cs typeface="Arial" panose="020B0604020202020204" pitchFamily="34" charset="0"/>
              </a:rPr>
              <a:t>ó</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n</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con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el</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objeto</a:t>
            </a:r>
            <a:r>
              <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rPr>
              <a:t> del </a:t>
            </a:r>
            <a:r>
              <a:rPr lang="en-US" altLang="es-MX" sz="2000" dirty="0" err="1">
                <a:solidFill>
                  <a:srgbClr val="000000"/>
                </a:solidFill>
                <a:latin typeface="Arial" panose="020B0604020202020204" pitchFamily="34" charset="0"/>
                <a:ea typeface="Microsoft YaHei" panose="020B0503020204020204" charset="-122"/>
                <a:cs typeface="Arial" panose="020B0604020202020204" pitchFamily="34" charset="0"/>
              </a:rPr>
              <a:t>mismo</a:t>
            </a:r>
            <a:endParaRPr lang="en-US" altLang="es-MX" sz="2000" dirty="0">
              <a:solidFill>
                <a:srgbClr val="000000"/>
              </a:solidFill>
              <a:latin typeface="Arial" panose="020B0604020202020204" pitchFamily="34" charset="0"/>
              <a:ea typeface="Microsoft YaHei" panose="020B0503020204020204" charset="-122"/>
              <a:cs typeface="Arial" panose="020B0604020202020204" pitchFamily="34" charset="0"/>
            </a:endParaRPr>
          </a:p>
          <a:p>
            <a:pPr marL="0" indent="0" algn="just">
              <a:buNone/>
            </a:pPr>
            <a:r>
              <a:rPr lang="es-CO" altLang="en-US" sz="2000" dirty="0">
                <a:solidFill>
                  <a:srgbClr val="000000"/>
                </a:solidFill>
                <a:latin typeface="Arial" panose="020B0604020202020204" pitchFamily="34" charset="0"/>
                <a:ea typeface="Microsoft YaHei" panose="020B0503020204020204" charset="-122"/>
                <a:cs typeface="Arial" panose="020B0604020202020204" pitchFamily="34" charset="0"/>
              </a:rPr>
              <a:t>Esta modificación sólo podrá realizarse mientras este vigente el contrato. </a:t>
            </a:r>
          </a:p>
          <a:p>
            <a:pPr marL="0" indent="0">
              <a:buNone/>
            </a:pPr>
            <a:endParaRPr lang="es-CO" altLang="en-US" sz="1700" dirty="0">
              <a:latin typeface="Arial" panose="020B0604020202020204" pitchFamily="34" charset="0"/>
              <a:ea typeface="Microsoft YaHei" panose="020B0503020204020204" charset="-122"/>
              <a:cs typeface="Arial" panose="020B0604020202020204" pitchFamily="34" charset="0"/>
            </a:endParaRPr>
          </a:p>
          <a:p>
            <a:pPr marL="0">
              <a:buClrTx/>
              <a:buSzTx/>
              <a:buNone/>
            </a:pPr>
            <a:endParaRPr lang="es-CO" sz="1700" b="1" dirty="0">
              <a:latin typeface="+mj-lt"/>
              <a:ea typeface="+mj-ea"/>
              <a:cs typeface="+mj-cs"/>
            </a:endParaRPr>
          </a:p>
          <a:p>
            <a:pPr marL="0">
              <a:buClrTx/>
              <a:buSzTx/>
              <a:buNone/>
            </a:pPr>
            <a:endParaRPr lang="es-CO" sz="1700" b="1" dirty="0">
              <a:latin typeface="+mj-lt"/>
              <a:ea typeface="+mj-ea"/>
              <a:cs typeface="+mj-cs"/>
            </a:endParaRPr>
          </a:p>
        </p:txBody>
      </p:sp>
      <p:pic>
        <p:nvPicPr>
          <p:cNvPr id="9218" name="Picture 2" descr="Fecha Límite, Gestión Del Tiempo, Concepto Vectorial Ilustración del Vector - Ilustración de oficina, papel: 56826753"/>
          <p:cNvPicPr>
            <a:picLocks noChangeAspect="1" noChangeArrowheads="1"/>
          </p:cNvPicPr>
          <p:nvPr/>
        </p:nvPicPr>
        <p:blipFill>
          <a:blip r:embed="rId2">
            <a:extLst>
              <a:ext uri="{28A0092B-C50C-407E-A947-70E740481C1C}">
                <a14:useLocalDpi xmlns:a14="http://schemas.microsoft.com/office/drawing/2010/main" val="0"/>
              </a:ext>
            </a:extLst>
          </a:blip>
          <a:srcRect t="119" r="-2" b="1567"/>
          <a:stretch>
            <a:fillRect/>
          </a:stretch>
        </p:blipFill>
        <p:spPr bwMode="auto">
          <a:xfrm>
            <a:off x="7675658" y="2093976"/>
            <a:ext cx="3941064" cy="40965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347" name="Rectangle 14342"/>
          <p:cNvSpPr>
            <a:spLocks noGrp="1" noRot="1" noChangeAspect="1" noMove="1" noResize="1" noEditPoints="1" noAdjustHandles="1" noChangeArrowheads="1" noChangeShapeType="1" noTextEdit="1"/>
          </p:cNvSpPr>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p:cNvSpPr>
            <a:spLocks noGrp="1"/>
          </p:cNvSpPr>
          <p:nvPr>
            <p:ph type="title"/>
          </p:nvPr>
        </p:nvSpPr>
        <p:spPr>
          <a:xfrm>
            <a:off x="572493" y="238539"/>
            <a:ext cx="11018520" cy="1434415"/>
          </a:xfrm>
        </p:spPr>
        <p:txBody>
          <a:bodyPr anchor="b">
            <a:normAutofit/>
          </a:bodyPr>
          <a:lstStyle/>
          <a:p>
            <a:r>
              <a:rPr lang="es-CO" sz="4600" dirty="0"/>
              <a:t>MODIFICACIONES UNILATERALES </a:t>
            </a:r>
            <a:br>
              <a:rPr lang="es-CO" sz="4600" dirty="0"/>
            </a:br>
            <a:r>
              <a:rPr lang="es-CO" sz="4600" dirty="0"/>
              <a:t>POTESTAD EXORBITANTE</a:t>
            </a:r>
          </a:p>
        </p:txBody>
      </p:sp>
      <p:sp>
        <p:nvSpPr>
          <p:cNvPr id="14348" name="sketchy line"/>
          <p:cNvSpPr>
            <a:spLocks noGrp="1" noRot="1" noChangeAspect="1" noMove="1" noResize="1" noEditPoints="1" noAdjustHandles="1" noChangeArrowheads="1" noChangeShapeType="1" noTextEdit="1"/>
          </p:cNvSpPr>
          <p:nvPr/>
        </p:nvSpPr>
        <p:spPr>
          <a:xfrm>
            <a:off x="572493" y="1681544"/>
            <a:ext cx="10972800" cy="18288"/>
          </a:xfrm>
          <a:custGeom>
            <a:avLst/>
            <a:gdLst>
              <a:gd name="csX0" fmla="*/ 0 w 10972800"/>
              <a:gd name="csY0" fmla="*/ 0 h 18288"/>
              <a:gd name="csX1" fmla="*/ 356616 w 10972800"/>
              <a:gd name="csY1" fmla="*/ 0 h 18288"/>
              <a:gd name="csX2" fmla="*/ 1042416 w 10972800"/>
              <a:gd name="csY2" fmla="*/ 0 h 18288"/>
              <a:gd name="csX3" fmla="*/ 1947672 w 10972800"/>
              <a:gd name="csY3" fmla="*/ 0 h 18288"/>
              <a:gd name="csX4" fmla="*/ 2633472 w 10972800"/>
              <a:gd name="csY4" fmla="*/ 0 h 18288"/>
              <a:gd name="csX5" fmla="*/ 2990088 w 10972800"/>
              <a:gd name="csY5" fmla="*/ 0 h 18288"/>
              <a:gd name="csX6" fmla="*/ 3456432 w 10972800"/>
              <a:gd name="csY6" fmla="*/ 0 h 18288"/>
              <a:gd name="csX7" fmla="*/ 4361688 w 10972800"/>
              <a:gd name="csY7" fmla="*/ 0 h 18288"/>
              <a:gd name="csX8" fmla="*/ 5266944 w 10972800"/>
              <a:gd name="csY8" fmla="*/ 0 h 18288"/>
              <a:gd name="csX9" fmla="*/ 6172200 w 10972800"/>
              <a:gd name="csY9" fmla="*/ 0 h 18288"/>
              <a:gd name="csX10" fmla="*/ 6528816 w 10972800"/>
              <a:gd name="csY10" fmla="*/ 0 h 18288"/>
              <a:gd name="csX11" fmla="*/ 7214616 w 10972800"/>
              <a:gd name="csY11" fmla="*/ 0 h 18288"/>
              <a:gd name="csX12" fmla="*/ 7790688 w 10972800"/>
              <a:gd name="csY12" fmla="*/ 0 h 18288"/>
              <a:gd name="csX13" fmla="*/ 8147304 w 10972800"/>
              <a:gd name="csY13" fmla="*/ 0 h 18288"/>
              <a:gd name="csX14" fmla="*/ 9052560 w 10972800"/>
              <a:gd name="csY14" fmla="*/ 0 h 18288"/>
              <a:gd name="csX15" fmla="*/ 9409176 w 10972800"/>
              <a:gd name="csY15" fmla="*/ 0 h 18288"/>
              <a:gd name="csX16" fmla="*/ 9765792 w 10972800"/>
              <a:gd name="csY16" fmla="*/ 0 h 18288"/>
              <a:gd name="csX17" fmla="*/ 10341864 w 10972800"/>
              <a:gd name="csY17" fmla="*/ 0 h 18288"/>
              <a:gd name="csX18" fmla="*/ 10972800 w 10972800"/>
              <a:gd name="csY18" fmla="*/ 0 h 18288"/>
              <a:gd name="csX19" fmla="*/ 10972800 w 10972800"/>
              <a:gd name="csY19" fmla="*/ 18288 h 18288"/>
              <a:gd name="csX20" fmla="*/ 10177272 w 10972800"/>
              <a:gd name="csY20" fmla="*/ 18288 h 18288"/>
              <a:gd name="csX21" fmla="*/ 9820656 w 10972800"/>
              <a:gd name="csY21" fmla="*/ 18288 h 18288"/>
              <a:gd name="csX22" fmla="*/ 9464040 w 10972800"/>
              <a:gd name="csY22" fmla="*/ 18288 h 18288"/>
              <a:gd name="csX23" fmla="*/ 8778240 w 10972800"/>
              <a:gd name="csY23" fmla="*/ 18288 h 18288"/>
              <a:gd name="csX24" fmla="*/ 8421624 w 10972800"/>
              <a:gd name="csY24" fmla="*/ 18288 h 18288"/>
              <a:gd name="csX25" fmla="*/ 7735824 w 10972800"/>
              <a:gd name="csY25" fmla="*/ 18288 h 18288"/>
              <a:gd name="csX26" fmla="*/ 6940296 w 10972800"/>
              <a:gd name="csY26" fmla="*/ 18288 h 18288"/>
              <a:gd name="csX27" fmla="*/ 6254496 w 10972800"/>
              <a:gd name="csY27" fmla="*/ 18288 h 18288"/>
              <a:gd name="csX28" fmla="*/ 5458968 w 10972800"/>
              <a:gd name="csY28" fmla="*/ 18288 h 18288"/>
              <a:gd name="csX29" fmla="*/ 4663440 w 10972800"/>
              <a:gd name="csY29" fmla="*/ 18288 h 18288"/>
              <a:gd name="csX30" fmla="*/ 4306824 w 10972800"/>
              <a:gd name="csY30" fmla="*/ 18288 h 18288"/>
              <a:gd name="csX31" fmla="*/ 3840480 w 10972800"/>
              <a:gd name="csY31" fmla="*/ 18288 h 18288"/>
              <a:gd name="csX32" fmla="*/ 3264408 w 10972800"/>
              <a:gd name="csY32" fmla="*/ 18288 h 18288"/>
              <a:gd name="csX33" fmla="*/ 2578608 w 10972800"/>
              <a:gd name="csY33" fmla="*/ 18288 h 18288"/>
              <a:gd name="csX34" fmla="*/ 1673352 w 10972800"/>
              <a:gd name="csY34" fmla="*/ 18288 h 18288"/>
              <a:gd name="csX35" fmla="*/ 877824 w 10972800"/>
              <a:gd name="csY35" fmla="*/ 18288 h 18288"/>
              <a:gd name="csX36" fmla="*/ 0 w 10972800"/>
              <a:gd name="csY36" fmla="*/ 18288 h 18288"/>
              <a:gd name="csX37" fmla="*/ 0 w 10972800"/>
              <a:gd name="csY37"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1"/>
          <p:cNvSpPr>
            <a:spLocks noGrp="1" noChangeArrowheads="1"/>
          </p:cNvSpPr>
          <p:nvPr>
            <p:ph idx="1"/>
          </p:nvPr>
        </p:nvSpPr>
        <p:spPr bwMode="auto">
          <a:xfrm>
            <a:off x="572493" y="2071316"/>
            <a:ext cx="6713552" cy="4119172"/>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t" anchorCtr="0" compatLnSpc="1">
            <a:normAutofit fontScale="85000" lnSpcReduction="20000"/>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spcBef>
                <a:spcPct val="0"/>
              </a:spcBef>
              <a:spcAft>
                <a:spcPts val="600"/>
              </a:spcAft>
              <a:buClrTx/>
              <a:buSzTx/>
              <a:buFontTx/>
              <a:buNone/>
            </a:pPr>
            <a:r>
              <a:rPr lang="es-CO" altLang="es-CO" sz="2200" b="1" dirty="0">
                <a:solidFill>
                  <a:srgbClr val="000000"/>
                </a:solidFill>
                <a:latin typeface="+mj-lt"/>
                <a:ea typeface="+mj-ea"/>
                <a:cs typeface="+mj-cs"/>
              </a:rPr>
              <a:t>LEY 80 DE 1993 ART 16 </a:t>
            </a:r>
          </a:p>
          <a:p>
            <a:pPr marL="0" marR="0" lvl="0" indent="0" algn="just" defTabSz="914400" rtl="0" eaLnBrk="0" fontAlgn="base" latinLnBrk="0" hangingPunct="0">
              <a:spcBef>
                <a:spcPct val="0"/>
              </a:spcBef>
              <a:spcAft>
                <a:spcPts val="600"/>
              </a:spcAft>
              <a:buClrTx/>
              <a:buSzTx/>
              <a:buFontTx/>
              <a:buNone/>
            </a:pPr>
            <a:endParaRPr lang="es-CO" altLang="es-CO" sz="2200" b="1" dirty="0">
              <a:solidFill>
                <a:srgbClr val="000000"/>
              </a:solidFill>
              <a:latin typeface="+mj-lt"/>
              <a:ea typeface="+mj-ea"/>
              <a:cs typeface="+mj-cs"/>
            </a:endParaRPr>
          </a:p>
          <a:p>
            <a:pPr marL="0" marR="0" lvl="0" indent="0" algn="just" defTabSz="914400" rtl="0" eaLnBrk="0" fontAlgn="base" latinLnBrk="0" hangingPunct="0">
              <a:spcBef>
                <a:spcPct val="0"/>
              </a:spcBef>
              <a:spcAft>
                <a:spcPts val="600"/>
              </a:spcAft>
              <a:buClrTx/>
              <a:buSzTx/>
              <a:buFontTx/>
              <a:buNone/>
            </a:pPr>
            <a:r>
              <a:rPr kumimoji="0" lang="es-CO" altLang="es-CO" sz="2200" b="0" i="0" u="none" strike="noStrike" cap="none" normalizeH="0" baseline="0" dirty="0">
                <a:ln>
                  <a:noFill/>
                </a:ln>
                <a:solidFill>
                  <a:srgbClr val="000000"/>
                </a:solidFill>
                <a:effectLst/>
                <a:cs typeface="Arial" panose="020B0604020202020204" pitchFamily="34" charset="0"/>
              </a:rPr>
              <a:t>Si durante la ejecución del contrato y para evitar la </a:t>
            </a:r>
            <a:r>
              <a:rPr kumimoji="0" lang="es-CO" altLang="es-CO" sz="2200" b="1" i="0" u="none" strike="noStrike" cap="none" normalizeH="0" baseline="0" dirty="0">
                <a:ln>
                  <a:noFill/>
                </a:ln>
                <a:solidFill>
                  <a:srgbClr val="000000"/>
                </a:solidFill>
                <a:effectLst/>
                <a:cs typeface="Arial" panose="020B0604020202020204" pitchFamily="34" charset="0"/>
              </a:rPr>
              <a:t>paralización o la afectación grave del servicio público </a:t>
            </a:r>
            <a:r>
              <a:rPr kumimoji="0" lang="es-CO" altLang="es-CO" sz="2200" b="0" i="0" u="none" strike="noStrike" cap="none" normalizeH="0" baseline="0" dirty="0">
                <a:ln>
                  <a:noFill/>
                </a:ln>
                <a:solidFill>
                  <a:srgbClr val="000000"/>
                </a:solidFill>
                <a:effectLst/>
                <a:cs typeface="Arial" panose="020B0604020202020204" pitchFamily="34" charset="0"/>
              </a:rPr>
              <a:t>que se deba satisfacer con él, fuere necesario introducir variaciones en el contrato y previamente las partes no llegan al acuerdo respectivo, la entidad en acto administrativo debidamente motivado, lo modificará mediante la supresión o adición de obras, trabajos, suministros o servicios.</a:t>
            </a:r>
          </a:p>
          <a:p>
            <a:pPr marL="0" marR="0" lvl="0" indent="0" algn="just" defTabSz="914400" rtl="0" eaLnBrk="0" fontAlgn="base" latinLnBrk="0" hangingPunct="0">
              <a:spcBef>
                <a:spcPct val="0"/>
              </a:spcBef>
              <a:spcAft>
                <a:spcPts val="600"/>
              </a:spcAft>
              <a:buClrTx/>
              <a:buSzTx/>
              <a:buFontTx/>
              <a:buNone/>
            </a:pPr>
            <a:endParaRPr kumimoji="0" lang="es-CO" altLang="es-CO" sz="2200" b="0" i="0" u="none" strike="noStrike" cap="none" normalizeH="0" baseline="0" dirty="0">
              <a:ln>
                <a:noFill/>
              </a:ln>
              <a:solidFill>
                <a:srgbClr val="000000"/>
              </a:solidFill>
              <a:effectLst/>
              <a:cs typeface="Arial" panose="020B0604020202020204" pitchFamily="34" charset="0"/>
            </a:endParaRPr>
          </a:p>
          <a:p>
            <a:pPr marL="0" marR="0" lvl="0" indent="0" algn="just" defTabSz="914400" rtl="0" eaLnBrk="0" fontAlgn="base" latinLnBrk="0" hangingPunct="0">
              <a:spcBef>
                <a:spcPct val="0"/>
              </a:spcBef>
              <a:spcAft>
                <a:spcPts val="600"/>
              </a:spcAft>
              <a:buClrTx/>
              <a:buSzTx/>
              <a:buFontTx/>
              <a:buNone/>
            </a:pPr>
            <a:r>
              <a:rPr kumimoji="0" lang="es-CO" altLang="es-CO" sz="2200" b="0" i="0" u="none" strike="noStrike" cap="none" normalizeH="0" baseline="0" dirty="0">
                <a:ln>
                  <a:noFill/>
                </a:ln>
                <a:solidFill>
                  <a:srgbClr val="000000"/>
                </a:solidFill>
                <a:effectLst/>
                <a:cs typeface="Arial" panose="020B0604020202020204" pitchFamily="34" charset="0"/>
              </a:rPr>
              <a:t>Si las modificaciones alteran el valor del contrato en veinte por ciento (20%) o más del valor inicial, </a:t>
            </a:r>
            <a:r>
              <a:rPr kumimoji="0" lang="es-CO" altLang="es-CO" sz="2200" b="1" i="0" u="sng" strike="noStrike" cap="none" normalizeH="0" baseline="0" dirty="0">
                <a:ln>
                  <a:noFill/>
                </a:ln>
                <a:solidFill>
                  <a:srgbClr val="000000"/>
                </a:solidFill>
                <a:effectLst/>
                <a:cs typeface="Arial" panose="020B0604020202020204" pitchFamily="34" charset="0"/>
              </a:rPr>
              <a:t>el contratista podrá renunciar a la continuación de la ejecución. </a:t>
            </a:r>
          </a:p>
          <a:p>
            <a:pPr marL="0" marR="0" lvl="0" indent="0" algn="just" defTabSz="914400" rtl="0" eaLnBrk="0" fontAlgn="base" latinLnBrk="0" hangingPunct="0">
              <a:spcBef>
                <a:spcPct val="0"/>
              </a:spcBef>
              <a:spcAft>
                <a:spcPts val="600"/>
              </a:spcAft>
              <a:buClrTx/>
              <a:buSzTx/>
              <a:buFontTx/>
              <a:buNone/>
            </a:pPr>
            <a:endParaRPr lang="es-CO" altLang="es-CO" sz="2400" dirty="0">
              <a:solidFill>
                <a:srgbClr val="000000"/>
              </a:solidFill>
              <a:cs typeface="Arial" panose="020B0604020202020204" pitchFamily="34" charset="0"/>
            </a:endParaRPr>
          </a:p>
          <a:p>
            <a:pPr marL="0" marR="0" lvl="0" indent="0" algn="just" defTabSz="914400" rtl="0" eaLnBrk="0" fontAlgn="base" latinLnBrk="0" hangingPunct="0">
              <a:spcBef>
                <a:spcPct val="0"/>
              </a:spcBef>
              <a:spcAft>
                <a:spcPts val="600"/>
              </a:spcAft>
              <a:buClrTx/>
              <a:buSzTx/>
              <a:buFontTx/>
              <a:buNone/>
            </a:pPr>
            <a:endParaRPr lang="es-CO" altLang="es-CO" sz="3000" b="1" dirty="0">
              <a:latin typeface="+mj-lt"/>
              <a:ea typeface="+mj-ea"/>
              <a:cs typeface="+mj-cs"/>
            </a:endParaRPr>
          </a:p>
          <a:p>
            <a:pPr marL="0" marR="0" lvl="0" indent="0" algn="just" defTabSz="914400" rtl="0" eaLnBrk="0" fontAlgn="base" latinLnBrk="0" hangingPunct="0">
              <a:spcBef>
                <a:spcPct val="0"/>
              </a:spcBef>
              <a:spcAft>
                <a:spcPts val="600"/>
              </a:spcAft>
              <a:buClrTx/>
              <a:buSzTx/>
              <a:buFontTx/>
              <a:buNone/>
            </a:pPr>
            <a:r>
              <a:rPr lang="es-CO" altLang="es-CO" sz="3000" b="1" dirty="0">
                <a:latin typeface="+mj-lt"/>
                <a:ea typeface="+mj-ea"/>
                <a:cs typeface="+mj-cs"/>
              </a:rPr>
              <a:t>TERMINACIÓN UNILATERAL ART 17 LEY 80 DE 1993. </a:t>
            </a:r>
          </a:p>
        </p:txBody>
      </p:sp>
      <p:pic>
        <p:nvPicPr>
          <p:cNvPr id="14338" name="Picture 2" descr="Poderes del Estado - Qué es, historia ..."/>
          <p:cNvPicPr>
            <a:picLocks noChangeAspect="1" noChangeArrowheads="1"/>
          </p:cNvPicPr>
          <p:nvPr/>
        </p:nvPicPr>
        <p:blipFill>
          <a:blip r:embed="rId2">
            <a:extLst>
              <a:ext uri="{28A0092B-C50C-407E-A947-70E740481C1C}">
                <a14:useLocalDpi xmlns:a14="http://schemas.microsoft.com/office/drawing/2010/main" val="0"/>
              </a:ext>
            </a:extLst>
          </a:blip>
          <a:srcRect l="14635" r="9692" b="-2"/>
          <a:stretch>
            <a:fillRect/>
          </a:stretch>
        </p:blipFill>
        <p:spPr bwMode="auto">
          <a:xfrm>
            <a:off x="7675658" y="2093976"/>
            <a:ext cx="3941064" cy="40965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47" name="Rectangle 10246"/>
          <p:cNvSpPr>
            <a:spLocks noGrp="1" noRot="1" noChangeAspect="1" noMove="1" noResize="1" noEditPoints="1" noAdjustHandles="1" noChangeArrowheads="1" noChangeShapeType="1" noTextEdit="1"/>
          </p:cNvSpPr>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p:cNvSpPr>
            <a:spLocks noGrp="1"/>
          </p:cNvSpPr>
          <p:nvPr>
            <p:ph idx="1"/>
          </p:nvPr>
        </p:nvSpPr>
        <p:spPr>
          <a:xfrm>
            <a:off x="838200" y="495902"/>
            <a:ext cx="5387967" cy="5326731"/>
          </a:xfrm>
        </p:spPr>
        <p:txBody>
          <a:bodyPr>
            <a:normAutofit fontScale="82500" lnSpcReduction="20000"/>
          </a:bodyPr>
          <a:lstStyle/>
          <a:p>
            <a:pPr marL="0" indent="0" algn="ctr">
              <a:lnSpc>
                <a:spcPct val="70000"/>
              </a:lnSpc>
              <a:buNone/>
            </a:pPr>
            <a:endParaRPr lang="es-CO" sz="3200" b="1" dirty="0">
              <a:solidFill>
                <a:schemeClr val="tx1"/>
              </a:solidFill>
              <a:latin typeface="Arial" panose="020B0604020202020204" pitchFamily="34" charset="0"/>
              <a:ea typeface="+mj-ea"/>
              <a:cs typeface="Arial" panose="020B0604020202020204" pitchFamily="34" charset="0"/>
            </a:endParaRPr>
          </a:p>
          <a:p>
            <a:pPr marL="0" indent="0" algn="ctr">
              <a:lnSpc>
                <a:spcPct val="70000"/>
              </a:lnSpc>
              <a:buNone/>
            </a:pPr>
            <a:r>
              <a:rPr lang="es-CO" sz="3200" b="1" dirty="0">
                <a:solidFill>
                  <a:schemeClr val="tx1"/>
                </a:solidFill>
                <a:latin typeface="Arial" panose="020B0604020202020204" pitchFamily="34" charset="0"/>
                <a:ea typeface="+mj-ea"/>
                <a:cs typeface="Arial" panose="020B0604020202020204" pitchFamily="34" charset="0"/>
              </a:rPr>
              <a:t>CESIÓN</a:t>
            </a:r>
          </a:p>
          <a:p>
            <a:pPr marL="0" indent="0" algn="just">
              <a:buNone/>
            </a:pPr>
            <a:endParaRPr lang="es-CO" sz="2000" dirty="0">
              <a:latin typeface="Arial" panose="020B0604020202020204" pitchFamily="34" charset="0"/>
              <a:cs typeface="Arial" panose="020B0604020202020204" pitchFamily="34" charset="0"/>
            </a:endParaRPr>
          </a:p>
          <a:p>
            <a:pPr marL="0" indent="0" algn="just">
              <a:buNone/>
            </a:pPr>
            <a:r>
              <a:rPr lang="es-CO" sz="2000" dirty="0">
                <a:solidFill>
                  <a:srgbClr val="000000"/>
                </a:solidFill>
                <a:latin typeface="Arial" panose="020B0604020202020204" pitchFamily="34" charset="0"/>
                <a:cs typeface="Arial" panose="020B0604020202020204" pitchFamily="34" charset="0"/>
              </a:rPr>
              <a:t>La cesión del contrato o sustitución contractual en los negocios de ejecución sucesiva es el traspaso de los derechos y obligaciones que emanan de un contrato. </a:t>
            </a:r>
          </a:p>
          <a:p>
            <a:pPr marL="0" indent="0" algn="just">
              <a:buNone/>
            </a:pPr>
            <a:r>
              <a:rPr lang="es-CO" sz="2000" dirty="0">
                <a:solidFill>
                  <a:srgbClr val="000000"/>
                </a:solidFill>
                <a:latin typeface="Arial" panose="020B0604020202020204" pitchFamily="34" charset="0"/>
                <a:cs typeface="Arial" panose="020B0604020202020204" pitchFamily="34" charset="0"/>
              </a:rPr>
              <a:t>Acuerdo entre  </a:t>
            </a:r>
            <a:r>
              <a:rPr lang="es-CO" sz="2000" b="1" dirty="0">
                <a:solidFill>
                  <a:srgbClr val="000000"/>
                </a:solidFill>
                <a:latin typeface="Arial" panose="020B0604020202020204" pitchFamily="34" charset="0"/>
                <a:cs typeface="Arial" panose="020B0604020202020204" pitchFamily="34" charset="0"/>
              </a:rPr>
              <a:t>CEDENTE</a:t>
            </a:r>
            <a:r>
              <a:rPr lang="es-CO" sz="2000" dirty="0">
                <a:solidFill>
                  <a:srgbClr val="000000"/>
                </a:solidFill>
                <a:latin typeface="Arial" panose="020B0604020202020204" pitchFamily="34" charset="0"/>
                <a:cs typeface="Arial" panose="020B0604020202020204" pitchFamily="34" charset="0"/>
              </a:rPr>
              <a:t> (quien cede) y </a:t>
            </a:r>
            <a:r>
              <a:rPr lang="es-CO" sz="2000" b="1" dirty="0">
                <a:solidFill>
                  <a:srgbClr val="000000"/>
                </a:solidFill>
                <a:latin typeface="Arial" panose="020B0604020202020204" pitchFamily="34" charset="0"/>
                <a:cs typeface="Arial" panose="020B0604020202020204" pitchFamily="34" charset="0"/>
              </a:rPr>
              <a:t>CESIONARIO</a:t>
            </a:r>
            <a:r>
              <a:rPr lang="es-CO" sz="2000" dirty="0">
                <a:solidFill>
                  <a:srgbClr val="000000"/>
                </a:solidFill>
                <a:latin typeface="Arial" panose="020B0604020202020204" pitchFamily="34" charset="0"/>
                <a:cs typeface="Arial" panose="020B0604020202020204" pitchFamily="34" charset="0"/>
              </a:rPr>
              <a:t> ( quien sustituye). Art 887. CC</a:t>
            </a:r>
          </a:p>
          <a:p>
            <a:pPr marL="0" indent="0" algn="just">
              <a:buNone/>
            </a:pPr>
            <a:endParaRPr lang="es-CO" sz="2000" dirty="0">
              <a:solidFill>
                <a:srgbClr val="000000"/>
              </a:solidFill>
              <a:latin typeface="Arial" panose="020B0604020202020204" pitchFamily="34" charset="0"/>
              <a:cs typeface="Arial" panose="020B0604020202020204" pitchFamily="34" charset="0"/>
            </a:endParaRPr>
          </a:p>
          <a:p>
            <a:pPr marL="0" indent="0" algn="just">
              <a:buNone/>
            </a:pPr>
            <a:r>
              <a:rPr lang="es-CO" sz="2000" b="1" dirty="0">
                <a:solidFill>
                  <a:srgbClr val="000000"/>
                </a:solidFill>
                <a:latin typeface="Arial" panose="020B0604020202020204" pitchFamily="34" charset="0"/>
                <a:cs typeface="Arial" panose="020B0604020202020204" pitchFamily="34" charset="0"/>
              </a:rPr>
              <a:t>El Consejo de Estado ha precisado como requisitos de la cesión del contrato estatal los siguientes: </a:t>
            </a:r>
          </a:p>
          <a:p>
            <a:pPr marL="457200" indent="-457200" algn="just">
              <a:buAutoNum type="arabicPeriod"/>
            </a:pPr>
            <a:r>
              <a:rPr lang="es-CO" sz="2000" dirty="0">
                <a:solidFill>
                  <a:srgbClr val="000000"/>
                </a:solidFill>
                <a:latin typeface="Arial" panose="020B0604020202020204" pitchFamily="34" charset="0"/>
                <a:cs typeface="Arial" panose="020B0604020202020204" pitchFamily="34" charset="0"/>
              </a:rPr>
              <a:t>Debe recaer en un tercero.</a:t>
            </a:r>
          </a:p>
          <a:p>
            <a:pPr marL="457200" indent="-457200" algn="just">
              <a:buAutoNum type="arabicPeriod"/>
            </a:pPr>
            <a:r>
              <a:rPr lang="es-CO" sz="2000" dirty="0">
                <a:solidFill>
                  <a:srgbClr val="000000"/>
                </a:solidFill>
                <a:latin typeface="Arial" panose="020B0604020202020204" pitchFamily="34" charset="0"/>
                <a:cs typeface="Arial" panose="020B0604020202020204" pitchFamily="34" charset="0"/>
              </a:rPr>
              <a:t>El cesionario debe tener capacidad jurídica para continuar con la ejecución del objeto contractual y no estar incurso en causales de inhabilidad e incompatibilidad para contratar.</a:t>
            </a:r>
          </a:p>
          <a:p>
            <a:pPr marL="457200" indent="-457200" algn="just">
              <a:buAutoNum type="arabicPeriod"/>
            </a:pPr>
            <a:r>
              <a:rPr lang="es-CO" sz="2000" dirty="0">
                <a:solidFill>
                  <a:srgbClr val="000000"/>
                </a:solidFill>
                <a:latin typeface="Arial" panose="020B0604020202020204" pitchFamily="34" charset="0"/>
                <a:cs typeface="Arial" panose="020B0604020202020204" pitchFamily="34" charset="0"/>
              </a:rPr>
              <a:t>El cesionario debe contar con capacidad técnica, económica y financiera suficientes para el cumplimiento de las obligaciones emanadas del contrato cedido. </a:t>
            </a:r>
          </a:p>
          <a:p>
            <a:pPr marL="0" indent="0" algn="just">
              <a:buNone/>
            </a:pPr>
            <a:endParaRPr lang="es-CO" sz="2000" dirty="0">
              <a:solidFill>
                <a:srgbClr val="000000"/>
              </a:solidFill>
              <a:latin typeface="Arial" panose="020B0604020202020204" pitchFamily="34" charset="0"/>
              <a:cs typeface="Arial" panose="020B0604020202020204" pitchFamily="34" charset="0"/>
            </a:endParaRPr>
          </a:p>
          <a:p>
            <a:pPr marL="0" indent="0" algn="just">
              <a:buNone/>
            </a:pPr>
            <a:endParaRPr lang="es-CO" sz="2000" dirty="0">
              <a:solidFill>
                <a:srgbClr val="000000"/>
              </a:solidFill>
              <a:latin typeface="Arial" panose="020B0604020202020204" pitchFamily="34" charset="0"/>
              <a:cs typeface="Arial" panose="020B0604020202020204" pitchFamily="34" charset="0"/>
            </a:endParaRPr>
          </a:p>
          <a:p>
            <a:pPr marL="0" indent="0">
              <a:buNone/>
            </a:pPr>
            <a:endParaRPr lang="es-CO" sz="2000" dirty="0"/>
          </a:p>
        </p:txBody>
      </p:sp>
      <p:pic>
        <p:nvPicPr>
          <p:cNvPr id="10242" name="Picture 2" descr="Qué es la cesión de derechos de un inmueble? | Yave.mx"/>
          <p:cNvPicPr>
            <a:picLocks noChangeAspect="1" noChangeArrowheads="1"/>
          </p:cNvPicPr>
          <p:nvPr/>
        </p:nvPicPr>
        <p:blipFill>
          <a:blip r:embed="rId2">
            <a:extLst>
              <a:ext uri="{28A0092B-C50C-407E-A947-70E740481C1C}">
                <a14:useLocalDpi xmlns:a14="http://schemas.microsoft.com/office/drawing/2010/main" val="0"/>
              </a:ext>
            </a:extLst>
          </a:blip>
          <a:srcRect l="3568" r="9486"/>
          <a:stretch>
            <a:fillRect/>
          </a:stretch>
        </p:blipFill>
        <p:spPr bwMode="auto">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a:t>¿EN QUE CASOS OPERA LA CESIÓN?</a:t>
            </a:r>
          </a:p>
        </p:txBody>
      </p:sp>
      <p:sp>
        <p:nvSpPr>
          <p:cNvPr id="3" name="Marcador de contenido 2"/>
          <p:cNvSpPr>
            <a:spLocks noGrp="1"/>
          </p:cNvSpPr>
          <p:nvPr>
            <p:ph idx="1"/>
          </p:nvPr>
        </p:nvSpPr>
        <p:spPr/>
        <p:txBody>
          <a:bodyPr>
            <a:normAutofit/>
          </a:bodyPr>
          <a:lstStyle/>
          <a:p>
            <a:pPr algn="just">
              <a:buFont typeface="Wingdings" panose="05000000000000000000" pitchFamily="2" charset="2"/>
              <a:buChar char="ü"/>
            </a:pPr>
            <a:r>
              <a:rPr lang="es-CO" sz="2400" dirty="0">
                <a:solidFill>
                  <a:srgbClr val="000000"/>
                </a:solidFill>
                <a:latin typeface="Arial" panose="020B0604020202020204" pitchFamily="34" charset="0"/>
                <a:cs typeface="Arial" panose="020B0604020202020204" pitchFamily="34" charset="0"/>
              </a:rPr>
              <a:t> Cuando durante la ejecución el contratista no se encuentre en capacidad de ejecutar el contrato.</a:t>
            </a:r>
          </a:p>
          <a:p>
            <a:pPr marL="0" indent="0" algn="just">
              <a:buNone/>
            </a:pPr>
            <a:endParaRPr lang="es-CO" sz="2400" dirty="0">
              <a:solidFill>
                <a:srgbClr val="000000"/>
              </a:solidFill>
              <a:latin typeface="Arial" panose="020B0604020202020204" pitchFamily="34" charset="0"/>
              <a:cs typeface="Arial" panose="020B0604020202020204" pitchFamily="34" charset="0"/>
            </a:endParaRPr>
          </a:p>
          <a:p>
            <a:pPr algn="just">
              <a:buFont typeface="Wingdings" panose="05000000000000000000" pitchFamily="2" charset="2"/>
              <a:buChar char="ü"/>
            </a:pPr>
            <a:r>
              <a:rPr lang="es-CO" sz="2400" dirty="0">
                <a:solidFill>
                  <a:srgbClr val="000000"/>
                </a:solidFill>
                <a:latin typeface="Arial" panose="020B0604020202020204" pitchFamily="34" charset="0"/>
                <a:cs typeface="Arial" panose="020B0604020202020204" pitchFamily="34" charset="0"/>
              </a:rPr>
              <a:t>Cuando al contratista miembro de consorcio o unión temporal, le sobreviene un inhabilidad o incompatibilidad, debe ceder el contrato o su participación según sea el caso. Art 9 ley 80. </a:t>
            </a:r>
          </a:p>
          <a:p>
            <a:pPr marL="0" indent="0" algn="just">
              <a:buNone/>
            </a:pPr>
            <a:r>
              <a:rPr lang="es-CO" sz="2400" dirty="0">
                <a:solidFill>
                  <a:srgbClr val="000000"/>
                </a:solidFill>
                <a:latin typeface="Arial" panose="020B0604020202020204" pitchFamily="34" charset="0"/>
                <a:cs typeface="Arial" panose="020B0604020202020204" pitchFamily="34" charset="0"/>
              </a:rPr>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84" name="Rectangle 7183"/>
          <p:cNvSpPr>
            <a:spLocks noGrp="1" noRot="1" noChangeAspect="1" noMove="1" noResize="1" noEditPoints="1" noAdjustHandles="1" noChangeArrowheads="1" noChangeShapeType="1" noTextEdit="1"/>
          </p:cNvSpPr>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p:cNvSpPr>
            <a:spLocks noGrp="1"/>
          </p:cNvSpPr>
          <p:nvPr>
            <p:ph type="title"/>
          </p:nvPr>
        </p:nvSpPr>
        <p:spPr>
          <a:xfrm>
            <a:off x="572493" y="238539"/>
            <a:ext cx="11018520" cy="1434415"/>
          </a:xfrm>
        </p:spPr>
        <p:txBody>
          <a:bodyPr anchor="b">
            <a:normAutofit/>
          </a:bodyPr>
          <a:lstStyle/>
          <a:p>
            <a:r>
              <a:rPr lang="es-CO" sz="4600"/>
              <a:t>CESIÓN DE CRÉDITO O  DE DERECHOS ECONÓMICOS </a:t>
            </a:r>
          </a:p>
        </p:txBody>
      </p:sp>
      <p:sp>
        <p:nvSpPr>
          <p:cNvPr id="7186" name="sketchy line"/>
          <p:cNvSpPr>
            <a:spLocks noGrp="1" noRot="1" noChangeAspect="1" noMove="1" noResize="1" noEditPoints="1" noAdjustHandles="1" noChangeArrowheads="1" noChangeShapeType="1" noTextEdit="1"/>
          </p:cNvSpPr>
          <p:nvPr/>
        </p:nvSpPr>
        <p:spPr>
          <a:xfrm>
            <a:off x="572493" y="1681544"/>
            <a:ext cx="10972800" cy="18288"/>
          </a:xfrm>
          <a:custGeom>
            <a:avLst/>
            <a:gdLst>
              <a:gd name="csX0" fmla="*/ 0 w 10972800"/>
              <a:gd name="csY0" fmla="*/ 0 h 18288"/>
              <a:gd name="csX1" fmla="*/ 356616 w 10972800"/>
              <a:gd name="csY1" fmla="*/ 0 h 18288"/>
              <a:gd name="csX2" fmla="*/ 1042416 w 10972800"/>
              <a:gd name="csY2" fmla="*/ 0 h 18288"/>
              <a:gd name="csX3" fmla="*/ 1947672 w 10972800"/>
              <a:gd name="csY3" fmla="*/ 0 h 18288"/>
              <a:gd name="csX4" fmla="*/ 2633472 w 10972800"/>
              <a:gd name="csY4" fmla="*/ 0 h 18288"/>
              <a:gd name="csX5" fmla="*/ 2990088 w 10972800"/>
              <a:gd name="csY5" fmla="*/ 0 h 18288"/>
              <a:gd name="csX6" fmla="*/ 3456432 w 10972800"/>
              <a:gd name="csY6" fmla="*/ 0 h 18288"/>
              <a:gd name="csX7" fmla="*/ 4361688 w 10972800"/>
              <a:gd name="csY7" fmla="*/ 0 h 18288"/>
              <a:gd name="csX8" fmla="*/ 5266944 w 10972800"/>
              <a:gd name="csY8" fmla="*/ 0 h 18288"/>
              <a:gd name="csX9" fmla="*/ 6172200 w 10972800"/>
              <a:gd name="csY9" fmla="*/ 0 h 18288"/>
              <a:gd name="csX10" fmla="*/ 6528816 w 10972800"/>
              <a:gd name="csY10" fmla="*/ 0 h 18288"/>
              <a:gd name="csX11" fmla="*/ 7214616 w 10972800"/>
              <a:gd name="csY11" fmla="*/ 0 h 18288"/>
              <a:gd name="csX12" fmla="*/ 7790688 w 10972800"/>
              <a:gd name="csY12" fmla="*/ 0 h 18288"/>
              <a:gd name="csX13" fmla="*/ 8147304 w 10972800"/>
              <a:gd name="csY13" fmla="*/ 0 h 18288"/>
              <a:gd name="csX14" fmla="*/ 9052560 w 10972800"/>
              <a:gd name="csY14" fmla="*/ 0 h 18288"/>
              <a:gd name="csX15" fmla="*/ 9409176 w 10972800"/>
              <a:gd name="csY15" fmla="*/ 0 h 18288"/>
              <a:gd name="csX16" fmla="*/ 9765792 w 10972800"/>
              <a:gd name="csY16" fmla="*/ 0 h 18288"/>
              <a:gd name="csX17" fmla="*/ 10341864 w 10972800"/>
              <a:gd name="csY17" fmla="*/ 0 h 18288"/>
              <a:gd name="csX18" fmla="*/ 10972800 w 10972800"/>
              <a:gd name="csY18" fmla="*/ 0 h 18288"/>
              <a:gd name="csX19" fmla="*/ 10972800 w 10972800"/>
              <a:gd name="csY19" fmla="*/ 18288 h 18288"/>
              <a:gd name="csX20" fmla="*/ 10177272 w 10972800"/>
              <a:gd name="csY20" fmla="*/ 18288 h 18288"/>
              <a:gd name="csX21" fmla="*/ 9820656 w 10972800"/>
              <a:gd name="csY21" fmla="*/ 18288 h 18288"/>
              <a:gd name="csX22" fmla="*/ 9464040 w 10972800"/>
              <a:gd name="csY22" fmla="*/ 18288 h 18288"/>
              <a:gd name="csX23" fmla="*/ 8778240 w 10972800"/>
              <a:gd name="csY23" fmla="*/ 18288 h 18288"/>
              <a:gd name="csX24" fmla="*/ 8421624 w 10972800"/>
              <a:gd name="csY24" fmla="*/ 18288 h 18288"/>
              <a:gd name="csX25" fmla="*/ 7735824 w 10972800"/>
              <a:gd name="csY25" fmla="*/ 18288 h 18288"/>
              <a:gd name="csX26" fmla="*/ 6940296 w 10972800"/>
              <a:gd name="csY26" fmla="*/ 18288 h 18288"/>
              <a:gd name="csX27" fmla="*/ 6254496 w 10972800"/>
              <a:gd name="csY27" fmla="*/ 18288 h 18288"/>
              <a:gd name="csX28" fmla="*/ 5458968 w 10972800"/>
              <a:gd name="csY28" fmla="*/ 18288 h 18288"/>
              <a:gd name="csX29" fmla="*/ 4663440 w 10972800"/>
              <a:gd name="csY29" fmla="*/ 18288 h 18288"/>
              <a:gd name="csX30" fmla="*/ 4306824 w 10972800"/>
              <a:gd name="csY30" fmla="*/ 18288 h 18288"/>
              <a:gd name="csX31" fmla="*/ 3840480 w 10972800"/>
              <a:gd name="csY31" fmla="*/ 18288 h 18288"/>
              <a:gd name="csX32" fmla="*/ 3264408 w 10972800"/>
              <a:gd name="csY32" fmla="*/ 18288 h 18288"/>
              <a:gd name="csX33" fmla="*/ 2578608 w 10972800"/>
              <a:gd name="csY33" fmla="*/ 18288 h 18288"/>
              <a:gd name="csX34" fmla="*/ 1673352 w 10972800"/>
              <a:gd name="csY34" fmla="*/ 18288 h 18288"/>
              <a:gd name="csX35" fmla="*/ 877824 w 10972800"/>
              <a:gd name="csY35" fmla="*/ 18288 h 18288"/>
              <a:gd name="csX36" fmla="*/ 0 w 10972800"/>
              <a:gd name="csY36" fmla="*/ 18288 h 18288"/>
              <a:gd name="csX37" fmla="*/ 0 w 10972800"/>
              <a:gd name="csY37"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1"/>
          <p:cNvSpPr>
            <a:spLocks noGrp="1" noChangeArrowheads="1"/>
          </p:cNvSpPr>
          <p:nvPr>
            <p:ph idx="1"/>
          </p:nvPr>
        </p:nvSpPr>
        <p:spPr bwMode="auto">
          <a:xfrm>
            <a:off x="572493" y="2071316"/>
            <a:ext cx="6713552" cy="4119172"/>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t" anchorCtr="0" compatLnSpc="1">
            <a:normAutofit/>
          </a:bodyPr>
          <a:lstStyle/>
          <a:p>
            <a:pPr marL="0" marR="0" lvl="0" indent="0" algn="just" defTabSz="914400" rtl="0" eaLnBrk="0" fontAlgn="base" latinLnBrk="0" hangingPunct="0">
              <a:spcBef>
                <a:spcPct val="0"/>
              </a:spcBef>
              <a:spcAft>
                <a:spcPts val="600"/>
              </a:spcAft>
              <a:buClrTx/>
              <a:buSzTx/>
              <a:buNone/>
            </a:pPr>
            <a:endParaRPr kumimoji="0" lang="es-CO" altLang="es-CO" sz="1400" b="0" i="0" u="none" strike="noStrike" cap="none" normalizeH="0" baseline="0" dirty="0">
              <a:ln>
                <a:noFill/>
              </a:ln>
              <a:solidFill>
                <a:srgbClr val="000000"/>
              </a:solidFill>
              <a:effectLst/>
              <a:latin typeface="Arial" panose="020B0604020202020204" pitchFamily="34" charset="0"/>
            </a:endParaRPr>
          </a:p>
          <a:p>
            <a:pPr marL="0" marR="0" lvl="0" indent="0" algn="just" defTabSz="914400" rtl="0" eaLnBrk="0" fontAlgn="base" latinLnBrk="0" hangingPunct="0">
              <a:spcBef>
                <a:spcPct val="0"/>
              </a:spcBef>
              <a:spcAft>
                <a:spcPts val="600"/>
              </a:spcAft>
              <a:buClrTx/>
              <a:buSzTx/>
              <a:buNone/>
            </a:pPr>
            <a:endParaRPr lang="es-CO" altLang="es-CO" sz="1400" dirty="0">
              <a:solidFill>
                <a:srgbClr val="000000"/>
              </a:solidFill>
              <a:latin typeface="Arial" panose="020B0604020202020204" pitchFamily="34" charset="0"/>
            </a:endParaRPr>
          </a:p>
          <a:p>
            <a:pPr marL="0" marR="0" lvl="0" indent="0" algn="just" defTabSz="914400" rtl="0" eaLnBrk="0" fontAlgn="base" latinLnBrk="0" hangingPunct="0">
              <a:spcBef>
                <a:spcPct val="0"/>
              </a:spcBef>
              <a:spcAft>
                <a:spcPts val="600"/>
              </a:spcAft>
              <a:buClrTx/>
              <a:buSzTx/>
              <a:buNone/>
            </a:pPr>
            <a:r>
              <a:rPr kumimoji="0" lang="es-CO" altLang="es-CO" sz="1400" b="0" i="0" u="none" strike="noStrike" cap="none" normalizeH="0" baseline="0" dirty="0">
                <a:ln>
                  <a:noFill/>
                </a:ln>
                <a:solidFill>
                  <a:srgbClr val="000000"/>
                </a:solidFill>
                <a:effectLst/>
                <a:latin typeface="Arial" panose="020B0604020202020204" pitchFamily="34" charset="0"/>
              </a:rPr>
              <a:t>ART 1959 Código Civil  </a:t>
            </a:r>
            <a:r>
              <a:rPr lang="es-CO" altLang="es-CO" sz="1400" i="1" dirty="0">
                <a:solidFill>
                  <a:srgbClr val="000000"/>
                </a:solidFill>
                <a:latin typeface="Arial" panose="020B0604020202020204" pitchFamily="34" charset="0"/>
              </a:rPr>
              <a:t>"La cesión de un crédito, a cualquier título que se haga, no tendrá efecto entre el cedente y el cesionario sino en virtud de la entrega del título. Pero si el crédito que se cede no consta en documento, la cesión puede hacerse otorgándose uno por el cedente al cesionario, y en este caso la notificación de que trata el artículo 1961 debe hacerse con exhibición de dicho documento".</a:t>
            </a:r>
            <a:endParaRPr lang="es-CO" altLang="es-CO" sz="1400" dirty="0">
              <a:solidFill>
                <a:srgbClr val="000000"/>
              </a:solidFill>
              <a:latin typeface="Arial" panose="020B0604020202020204" pitchFamily="34" charset="0"/>
            </a:endParaRPr>
          </a:p>
          <a:p>
            <a:pPr marL="0" marR="0" lvl="0" indent="0" algn="just" defTabSz="914400" rtl="0" eaLnBrk="0" fontAlgn="base" latinLnBrk="0" hangingPunct="0">
              <a:spcBef>
                <a:spcPct val="0"/>
              </a:spcBef>
              <a:spcAft>
                <a:spcPts val="600"/>
              </a:spcAft>
              <a:buClrTx/>
              <a:buSzTx/>
              <a:buNone/>
            </a:pPr>
            <a:endParaRPr kumimoji="0" lang="es-CO" altLang="es-CO" sz="1400" b="0" i="0" u="none" strike="noStrike" cap="none" normalizeH="0" baseline="0" dirty="0">
              <a:ln>
                <a:noFill/>
              </a:ln>
              <a:solidFill>
                <a:srgbClr val="000000"/>
              </a:solidFill>
              <a:effectLst/>
              <a:latin typeface="Arial" panose="020B0604020202020204" pitchFamily="34" charset="0"/>
            </a:endParaRPr>
          </a:p>
          <a:p>
            <a:pPr marL="0" marR="0" lvl="0" indent="0" algn="just" defTabSz="914400" rtl="0" eaLnBrk="0" fontAlgn="base" latinLnBrk="0" hangingPunct="0">
              <a:spcBef>
                <a:spcPct val="0"/>
              </a:spcBef>
              <a:spcAft>
                <a:spcPts val="600"/>
              </a:spcAft>
              <a:buClrTx/>
              <a:buSzTx/>
              <a:buNone/>
            </a:pPr>
            <a:r>
              <a:rPr kumimoji="0" lang="es-CO" altLang="es-CO" sz="1400" b="0" i="0" u="none" strike="noStrike" cap="none" normalizeH="0" baseline="0" dirty="0">
                <a:ln>
                  <a:noFill/>
                </a:ln>
                <a:solidFill>
                  <a:srgbClr val="000000"/>
                </a:solidFill>
                <a:effectLst/>
                <a:latin typeface="Arial" panose="020B0604020202020204" pitchFamily="34" charset="0"/>
              </a:rPr>
              <a:t>El contratista original sigue ejecutando el contrato, pero le transfiere a un tercero (banco, fondo de </a:t>
            </a:r>
            <a:r>
              <a:rPr kumimoji="0" lang="es-CO" altLang="es-CO" sz="1400" b="0" i="0" u="none" strike="noStrike" cap="none" normalizeH="0" baseline="0" dirty="0" err="1">
                <a:ln>
                  <a:noFill/>
                </a:ln>
                <a:solidFill>
                  <a:srgbClr val="000000"/>
                </a:solidFill>
                <a:effectLst/>
                <a:latin typeface="Arial" panose="020B0604020202020204" pitchFamily="34" charset="0"/>
              </a:rPr>
              <a:t>factoring</a:t>
            </a:r>
            <a:r>
              <a:rPr kumimoji="0" lang="es-CO" altLang="es-CO" sz="1400" b="0" i="0" u="none" strike="noStrike" cap="none" normalizeH="0" baseline="0" dirty="0">
                <a:ln>
                  <a:noFill/>
                </a:ln>
                <a:solidFill>
                  <a:srgbClr val="000000"/>
                </a:solidFill>
                <a:effectLst/>
                <a:latin typeface="Arial" panose="020B0604020202020204" pitchFamily="34" charset="0"/>
              </a:rPr>
              <a:t> o proveedor) </a:t>
            </a:r>
            <a:r>
              <a:rPr kumimoji="0" lang="es-CO" altLang="es-CO" sz="1400" b="1" i="0" u="none" strike="noStrike" cap="none" normalizeH="0" baseline="0" dirty="0">
                <a:ln>
                  <a:noFill/>
                </a:ln>
                <a:solidFill>
                  <a:srgbClr val="000000"/>
                </a:solidFill>
                <a:effectLst/>
                <a:latin typeface="Arial" panose="020B0604020202020204" pitchFamily="34" charset="0"/>
              </a:rPr>
              <a:t>únicamente el derecho a recibir los pagos</a:t>
            </a:r>
            <a:r>
              <a:rPr kumimoji="0" lang="es-CO" altLang="es-CO" sz="1400" b="0" i="0" u="none" strike="noStrike" cap="none" normalizeH="0" baseline="0" dirty="0">
                <a:ln>
                  <a:noFill/>
                </a:ln>
                <a:solidFill>
                  <a:srgbClr val="000000"/>
                </a:solidFill>
                <a:effectLst/>
                <a:latin typeface="Arial" panose="020B0604020202020204" pitchFamily="34" charset="0"/>
              </a:rPr>
              <a:t> futuros de la entidad.</a:t>
            </a:r>
          </a:p>
          <a:p>
            <a:pPr marL="0" marR="0" lvl="0" indent="0" algn="just" defTabSz="914400" rtl="0" eaLnBrk="0" fontAlgn="base" latinLnBrk="0" hangingPunct="0">
              <a:spcBef>
                <a:spcPct val="0"/>
              </a:spcBef>
              <a:spcAft>
                <a:spcPts val="600"/>
              </a:spcAft>
              <a:buClrTx/>
              <a:buSzTx/>
              <a:buNone/>
            </a:pPr>
            <a:endParaRPr kumimoji="0" lang="es-CO" altLang="es-CO" sz="1400" b="1" i="0" u="none" strike="noStrike" cap="none" normalizeH="0" baseline="0" dirty="0">
              <a:ln>
                <a:noFill/>
              </a:ln>
              <a:solidFill>
                <a:srgbClr val="000000"/>
              </a:solidFill>
              <a:effectLst/>
              <a:latin typeface="Arial" panose="020B0604020202020204" pitchFamily="34" charset="0"/>
            </a:endParaRPr>
          </a:p>
          <a:p>
            <a:pPr marL="0" marR="0" lvl="0" indent="0" algn="just" defTabSz="914400" rtl="0" eaLnBrk="0" fontAlgn="base" latinLnBrk="0" hangingPunct="0">
              <a:spcBef>
                <a:spcPct val="0"/>
              </a:spcBef>
              <a:spcAft>
                <a:spcPts val="600"/>
              </a:spcAft>
              <a:buClrTx/>
              <a:buSzTx/>
              <a:buNone/>
            </a:pPr>
            <a:r>
              <a:rPr lang="es-CO" altLang="es-CO" sz="1400" b="1" dirty="0">
                <a:solidFill>
                  <a:srgbClr val="000000"/>
                </a:solidFill>
                <a:latin typeface="+mj-lt"/>
                <a:ea typeface="+mj-ea"/>
                <a:cs typeface="+mj-cs"/>
              </a:rPr>
              <a:t>REQUISITO LEGAL</a:t>
            </a:r>
            <a:r>
              <a:rPr kumimoji="0" lang="es-CO" altLang="es-CO" sz="1400" b="1" i="0" u="none" strike="noStrike" cap="none" normalizeH="0" baseline="0" dirty="0">
                <a:ln>
                  <a:noFill/>
                </a:ln>
                <a:solidFill>
                  <a:srgbClr val="000000"/>
                </a:solidFill>
                <a:effectLst/>
                <a:latin typeface="Arial" panose="020B0604020202020204" pitchFamily="34" charset="0"/>
              </a:rPr>
              <a:t>:</a:t>
            </a:r>
            <a:r>
              <a:rPr kumimoji="0" lang="es-CO" altLang="es-CO" sz="1400" b="0" i="0" u="none" strike="noStrike" cap="none" normalizeH="0" baseline="0" dirty="0">
                <a:ln>
                  <a:noFill/>
                </a:ln>
                <a:solidFill>
                  <a:srgbClr val="000000"/>
                </a:solidFill>
                <a:effectLst/>
                <a:latin typeface="Arial" panose="020B0604020202020204" pitchFamily="34" charset="0"/>
              </a:rPr>
              <a:t> Es un negocio de derecho privado. </a:t>
            </a:r>
            <a:r>
              <a:rPr kumimoji="0" lang="es-CO" altLang="es-CO" sz="1400" b="1" i="0" u="none" strike="noStrike" cap="none" normalizeH="0" baseline="0" dirty="0">
                <a:ln>
                  <a:noFill/>
                </a:ln>
                <a:solidFill>
                  <a:srgbClr val="000000"/>
                </a:solidFill>
                <a:effectLst/>
                <a:latin typeface="Arial" panose="020B0604020202020204" pitchFamily="34" charset="0"/>
              </a:rPr>
              <a:t>No requiere autorización de la entidad</a:t>
            </a:r>
            <a:r>
              <a:rPr kumimoji="0" lang="es-CO" altLang="es-CO" sz="1400" b="0" i="0" u="none" strike="noStrike" cap="none" normalizeH="0" baseline="0" dirty="0">
                <a:ln>
                  <a:noFill/>
                </a:ln>
                <a:solidFill>
                  <a:srgbClr val="000000"/>
                </a:solidFill>
                <a:effectLst/>
                <a:latin typeface="Arial" panose="020B0604020202020204" pitchFamily="34" charset="0"/>
              </a:rPr>
              <a:t>, solo notificación formal de la transferencia del crédito.</a:t>
            </a:r>
          </a:p>
          <a:p>
            <a:pPr marL="0" marR="0" lvl="0" indent="0" algn="just" defTabSz="914400" rtl="0" eaLnBrk="0" fontAlgn="base" latinLnBrk="0" hangingPunct="0">
              <a:spcBef>
                <a:spcPct val="0"/>
              </a:spcBef>
              <a:spcAft>
                <a:spcPts val="600"/>
              </a:spcAft>
              <a:buClrTx/>
              <a:buSzTx/>
              <a:buNone/>
            </a:pPr>
            <a:endParaRPr kumimoji="0" lang="es-CO" altLang="es-CO" sz="1400" b="0" i="0" u="none" strike="noStrike" cap="none" normalizeH="0" baseline="0" dirty="0">
              <a:ln>
                <a:noFill/>
              </a:ln>
              <a:solidFill>
                <a:srgbClr val="000000"/>
              </a:solidFill>
              <a:effectLst/>
              <a:latin typeface="Arial" panose="020B0604020202020204" pitchFamily="34" charset="0"/>
            </a:endParaRPr>
          </a:p>
          <a:p>
            <a:pPr marL="0" marR="0" lvl="0" indent="0" algn="just" defTabSz="914400" rtl="0" eaLnBrk="0" fontAlgn="base" latinLnBrk="0" hangingPunct="0">
              <a:spcBef>
                <a:spcPct val="0"/>
              </a:spcBef>
              <a:spcAft>
                <a:spcPts val="600"/>
              </a:spcAft>
              <a:buClrTx/>
              <a:buSzTx/>
              <a:buNone/>
            </a:pPr>
            <a:r>
              <a:rPr lang="es-CO" altLang="es-CO" sz="1400" b="1" dirty="0">
                <a:solidFill>
                  <a:srgbClr val="000000"/>
                </a:solidFill>
                <a:latin typeface="+mj-lt"/>
                <a:ea typeface="+mj-ea"/>
                <a:cs typeface="+mj-cs"/>
              </a:rPr>
              <a:t>CONSECUENCIA: </a:t>
            </a:r>
            <a:r>
              <a:rPr kumimoji="0" lang="es-CO" altLang="es-CO" sz="1400" b="0" i="0" u="none" strike="noStrike" cap="none" normalizeH="0" baseline="0" dirty="0">
                <a:ln>
                  <a:noFill/>
                </a:ln>
                <a:solidFill>
                  <a:srgbClr val="000000"/>
                </a:solidFill>
                <a:effectLst/>
                <a:latin typeface="Arial" panose="020B0604020202020204" pitchFamily="34" charset="0"/>
              </a:rPr>
              <a:t>La entidad sigue exigiendo la ejecución al contratista, pero debe pagarle obligatoriamente al tercero (cesionario)</a:t>
            </a:r>
            <a:r>
              <a:rPr kumimoji="0" lang="es-CO" altLang="es-CO" sz="1400" b="0" i="0" u="none" strike="noStrike" cap="none" normalizeH="0" baseline="0" dirty="0">
                <a:ln>
                  <a:noFill/>
                </a:ln>
                <a:effectLst/>
                <a:latin typeface="Arial" panose="020B0604020202020204" pitchFamily="34" charset="0"/>
              </a:rPr>
              <a:t>.</a:t>
            </a:r>
          </a:p>
          <a:p>
            <a:pPr marL="0" marR="0" lvl="0" indent="0" algn="just" defTabSz="914400" rtl="0" eaLnBrk="0" fontAlgn="base" latinLnBrk="0" hangingPunct="0">
              <a:spcBef>
                <a:spcPct val="0"/>
              </a:spcBef>
              <a:spcAft>
                <a:spcPts val="600"/>
              </a:spcAft>
              <a:buClrTx/>
              <a:buSzTx/>
              <a:buFontTx/>
              <a:buNone/>
            </a:pPr>
            <a:endParaRPr kumimoji="0" lang="es-CO" altLang="es-CO" sz="1400" b="0" i="0" u="none" strike="noStrike" cap="none" normalizeH="0" baseline="0" dirty="0">
              <a:ln>
                <a:noFill/>
              </a:ln>
              <a:effectLst/>
              <a:latin typeface="Arial" panose="020B0604020202020204" pitchFamily="34" charset="0"/>
            </a:endParaRPr>
          </a:p>
        </p:txBody>
      </p:sp>
      <p:pic>
        <p:nvPicPr>
          <p:cNvPr id="7174" name="Picture 6" descr="Cesión de Derechos Económicos con ..."/>
          <p:cNvPicPr>
            <a:picLocks noChangeAspect="1" noChangeArrowheads="1"/>
          </p:cNvPicPr>
          <p:nvPr/>
        </p:nvPicPr>
        <p:blipFill>
          <a:blip r:embed="rId2">
            <a:extLst>
              <a:ext uri="{28A0092B-C50C-407E-A947-70E740481C1C}">
                <a14:useLocalDpi xmlns:a14="http://schemas.microsoft.com/office/drawing/2010/main" val="0"/>
              </a:ext>
            </a:extLst>
          </a:blip>
          <a:srcRect l="18768" r="17210" b="-1"/>
          <a:stretch>
            <a:fillRect/>
          </a:stretch>
        </p:blipFill>
        <p:spPr bwMode="auto">
          <a:xfrm>
            <a:off x="7675658" y="2093976"/>
            <a:ext cx="3941064" cy="40965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838200" y="660400"/>
            <a:ext cx="10515600" cy="5373255"/>
          </a:xfrm>
        </p:spPr>
        <p:txBody>
          <a:bodyPr/>
          <a:lstStyle/>
          <a:p>
            <a:pPr marL="0" indent="0" algn="ctr">
              <a:buNone/>
            </a:pPr>
            <a:r>
              <a:rPr lang="es-CO" sz="4400" b="1" dirty="0">
                <a:solidFill>
                  <a:schemeClr val="tx1"/>
                </a:solidFill>
                <a:latin typeface="+mj-lt"/>
                <a:ea typeface="+mj-ea"/>
                <a:cs typeface="+mj-cs"/>
              </a:rPr>
              <a:t>SUJETOS DE LA CESIÓN DE DERECHOS </a:t>
            </a:r>
          </a:p>
        </p:txBody>
      </p:sp>
      <p:sp>
        <p:nvSpPr>
          <p:cNvPr id="5" name="Estrella de 7 puntas 4"/>
          <p:cNvSpPr/>
          <p:nvPr/>
        </p:nvSpPr>
        <p:spPr>
          <a:xfrm>
            <a:off x="457200" y="1709305"/>
            <a:ext cx="3708400" cy="2146300"/>
          </a:xfrm>
          <a:prstGeom prst="star7">
            <a:avLst/>
          </a:prstGeom>
          <a:solidFill>
            <a:schemeClr val="tx2">
              <a:lumMod val="90000"/>
              <a:lumOff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latin typeface="Arial" panose="020B0604020202020204" pitchFamily="34" charset="0"/>
                <a:cs typeface="Arial" panose="020B0604020202020204" pitchFamily="34" charset="0"/>
              </a:rPr>
              <a:t>CEDENTE</a:t>
            </a:r>
          </a:p>
          <a:p>
            <a:pPr algn="ctr"/>
            <a:r>
              <a:rPr lang="es-CO" sz="1600" dirty="0">
                <a:latin typeface="Arial" panose="020B0604020202020204" pitchFamily="34" charset="0"/>
                <a:cs typeface="Arial" panose="020B0604020202020204" pitchFamily="34" charset="0"/>
              </a:rPr>
              <a:t>(CONTRATISTA)</a:t>
            </a:r>
          </a:p>
        </p:txBody>
      </p:sp>
      <p:sp>
        <p:nvSpPr>
          <p:cNvPr id="7" name="Estrella de 7 puntas 6"/>
          <p:cNvSpPr/>
          <p:nvPr/>
        </p:nvSpPr>
        <p:spPr>
          <a:xfrm>
            <a:off x="3276600" y="4330700"/>
            <a:ext cx="4076700" cy="2247900"/>
          </a:xfrm>
          <a:prstGeom prst="star7">
            <a:avLst/>
          </a:prstGeom>
          <a:solidFill>
            <a:schemeClr val="tx2">
              <a:lumMod val="90000"/>
              <a:lumOff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latin typeface="Arial" panose="020B0604020202020204" pitchFamily="34" charset="0"/>
                <a:cs typeface="Arial" panose="020B0604020202020204" pitchFamily="34" charset="0"/>
              </a:rPr>
              <a:t>DEUDOR </a:t>
            </a:r>
          </a:p>
          <a:p>
            <a:pPr algn="ctr"/>
            <a:r>
              <a:rPr lang="es-CO" sz="1600" dirty="0">
                <a:latin typeface="Arial" panose="020B0604020202020204" pitchFamily="34" charset="0"/>
                <a:cs typeface="Arial" panose="020B0604020202020204" pitchFamily="34" charset="0"/>
              </a:rPr>
              <a:t>(ENTIDAD ESTATAL)</a:t>
            </a:r>
          </a:p>
        </p:txBody>
      </p:sp>
      <p:sp>
        <p:nvSpPr>
          <p:cNvPr id="8" name="Estrella de 7 puntas 7"/>
          <p:cNvSpPr/>
          <p:nvPr/>
        </p:nvSpPr>
        <p:spPr>
          <a:xfrm>
            <a:off x="5994402" y="1765300"/>
            <a:ext cx="3708400" cy="2146300"/>
          </a:xfrm>
          <a:prstGeom prst="star7">
            <a:avLst/>
          </a:prstGeom>
          <a:solidFill>
            <a:schemeClr val="tx2">
              <a:lumMod val="90000"/>
              <a:lumOff val="1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latin typeface="Arial" panose="020B0604020202020204" pitchFamily="34" charset="0"/>
                <a:cs typeface="Arial" panose="020B0604020202020204" pitchFamily="34" charset="0"/>
              </a:rPr>
              <a:t>CESIONARIO </a:t>
            </a:r>
          </a:p>
          <a:p>
            <a:pPr algn="ctr"/>
            <a:r>
              <a:rPr lang="es-CO" sz="1600" dirty="0">
                <a:latin typeface="Arial" panose="020B0604020202020204" pitchFamily="34" charset="0"/>
                <a:cs typeface="Arial" panose="020B0604020202020204" pitchFamily="34" charset="0"/>
              </a:rPr>
              <a:t>(TERCERO)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295" name="Rectangle 12294"/>
          <p:cNvSpPr>
            <a:spLocks noGrp="1" noRot="1" noChangeAspect="1" noMove="1" noResize="1" noEditPoints="1" noAdjustHandles="1" noChangeArrowheads="1" noChangeShapeType="1" noTextEdit="1"/>
          </p:cNvSpPr>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97" name="sketchy line"/>
          <p:cNvSpPr>
            <a:spLocks noGrp="1" noRot="1" noChangeAspect="1" noMove="1" noResize="1" noEditPoints="1" noAdjustHandles="1" noChangeArrowheads="1" noChangeShapeType="1" noTextEdit="1"/>
          </p:cNvSpPr>
          <p:nvPr/>
        </p:nvSpPr>
        <p:spPr>
          <a:xfrm>
            <a:off x="572493" y="1681544"/>
            <a:ext cx="10972800" cy="18288"/>
          </a:xfrm>
          <a:custGeom>
            <a:avLst/>
            <a:gdLst>
              <a:gd name="csX0" fmla="*/ 0 w 10972800"/>
              <a:gd name="csY0" fmla="*/ 0 h 18288"/>
              <a:gd name="csX1" fmla="*/ 356616 w 10972800"/>
              <a:gd name="csY1" fmla="*/ 0 h 18288"/>
              <a:gd name="csX2" fmla="*/ 1042416 w 10972800"/>
              <a:gd name="csY2" fmla="*/ 0 h 18288"/>
              <a:gd name="csX3" fmla="*/ 1947672 w 10972800"/>
              <a:gd name="csY3" fmla="*/ 0 h 18288"/>
              <a:gd name="csX4" fmla="*/ 2633472 w 10972800"/>
              <a:gd name="csY4" fmla="*/ 0 h 18288"/>
              <a:gd name="csX5" fmla="*/ 2990088 w 10972800"/>
              <a:gd name="csY5" fmla="*/ 0 h 18288"/>
              <a:gd name="csX6" fmla="*/ 3456432 w 10972800"/>
              <a:gd name="csY6" fmla="*/ 0 h 18288"/>
              <a:gd name="csX7" fmla="*/ 4361688 w 10972800"/>
              <a:gd name="csY7" fmla="*/ 0 h 18288"/>
              <a:gd name="csX8" fmla="*/ 5266944 w 10972800"/>
              <a:gd name="csY8" fmla="*/ 0 h 18288"/>
              <a:gd name="csX9" fmla="*/ 6172200 w 10972800"/>
              <a:gd name="csY9" fmla="*/ 0 h 18288"/>
              <a:gd name="csX10" fmla="*/ 6528816 w 10972800"/>
              <a:gd name="csY10" fmla="*/ 0 h 18288"/>
              <a:gd name="csX11" fmla="*/ 7214616 w 10972800"/>
              <a:gd name="csY11" fmla="*/ 0 h 18288"/>
              <a:gd name="csX12" fmla="*/ 7790688 w 10972800"/>
              <a:gd name="csY12" fmla="*/ 0 h 18288"/>
              <a:gd name="csX13" fmla="*/ 8147304 w 10972800"/>
              <a:gd name="csY13" fmla="*/ 0 h 18288"/>
              <a:gd name="csX14" fmla="*/ 9052560 w 10972800"/>
              <a:gd name="csY14" fmla="*/ 0 h 18288"/>
              <a:gd name="csX15" fmla="*/ 9409176 w 10972800"/>
              <a:gd name="csY15" fmla="*/ 0 h 18288"/>
              <a:gd name="csX16" fmla="*/ 9765792 w 10972800"/>
              <a:gd name="csY16" fmla="*/ 0 h 18288"/>
              <a:gd name="csX17" fmla="*/ 10341864 w 10972800"/>
              <a:gd name="csY17" fmla="*/ 0 h 18288"/>
              <a:gd name="csX18" fmla="*/ 10972800 w 10972800"/>
              <a:gd name="csY18" fmla="*/ 0 h 18288"/>
              <a:gd name="csX19" fmla="*/ 10972800 w 10972800"/>
              <a:gd name="csY19" fmla="*/ 18288 h 18288"/>
              <a:gd name="csX20" fmla="*/ 10177272 w 10972800"/>
              <a:gd name="csY20" fmla="*/ 18288 h 18288"/>
              <a:gd name="csX21" fmla="*/ 9820656 w 10972800"/>
              <a:gd name="csY21" fmla="*/ 18288 h 18288"/>
              <a:gd name="csX22" fmla="*/ 9464040 w 10972800"/>
              <a:gd name="csY22" fmla="*/ 18288 h 18288"/>
              <a:gd name="csX23" fmla="*/ 8778240 w 10972800"/>
              <a:gd name="csY23" fmla="*/ 18288 h 18288"/>
              <a:gd name="csX24" fmla="*/ 8421624 w 10972800"/>
              <a:gd name="csY24" fmla="*/ 18288 h 18288"/>
              <a:gd name="csX25" fmla="*/ 7735824 w 10972800"/>
              <a:gd name="csY25" fmla="*/ 18288 h 18288"/>
              <a:gd name="csX26" fmla="*/ 6940296 w 10972800"/>
              <a:gd name="csY26" fmla="*/ 18288 h 18288"/>
              <a:gd name="csX27" fmla="*/ 6254496 w 10972800"/>
              <a:gd name="csY27" fmla="*/ 18288 h 18288"/>
              <a:gd name="csX28" fmla="*/ 5458968 w 10972800"/>
              <a:gd name="csY28" fmla="*/ 18288 h 18288"/>
              <a:gd name="csX29" fmla="*/ 4663440 w 10972800"/>
              <a:gd name="csY29" fmla="*/ 18288 h 18288"/>
              <a:gd name="csX30" fmla="*/ 4306824 w 10972800"/>
              <a:gd name="csY30" fmla="*/ 18288 h 18288"/>
              <a:gd name="csX31" fmla="*/ 3840480 w 10972800"/>
              <a:gd name="csY31" fmla="*/ 18288 h 18288"/>
              <a:gd name="csX32" fmla="*/ 3264408 w 10972800"/>
              <a:gd name="csY32" fmla="*/ 18288 h 18288"/>
              <a:gd name="csX33" fmla="*/ 2578608 w 10972800"/>
              <a:gd name="csY33" fmla="*/ 18288 h 18288"/>
              <a:gd name="csX34" fmla="*/ 1673352 w 10972800"/>
              <a:gd name="csY34" fmla="*/ 18288 h 18288"/>
              <a:gd name="csX35" fmla="*/ 877824 w 10972800"/>
              <a:gd name="csY35" fmla="*/ 18288 h 18288"/>
              <a:gd name="csX36" fmla="*/ 0 w 10972800"/>
              <a:gd name="csY36" fmla="*/ 18288 h 18288"/>
              <a:gd name="csX37" fmla="*/ 0 w 10972800"/>
              <a:gd name="csY37"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p:cNvSpPr>
            <a:spLocks noGrp="1"/>
          </p:cNvSpPr>
          <p:nvPr>
            <p:ph idx="1"/>
          </p:nvPr>
        </p:nvSpPr>
        <p:spPr>
          <a:xfrm>
            <a:off x="572493" y="2071316"/>
            <a:ext cx="6713552" cy="4119172"/>
          </a:xfrm>
        </p:spPr>
        <p:txBody>
          <a:bodyPr anchor="t">
            <a:normAutofit/>
          </a:bodyPr>
          <a:lstStyle/>
          <a:p>
            <a:pPr marL="0" indent="0" algn="ctr">
              <a:buNone/>
            </a:pPr>
            <a:r>
              <a:rPr lang="es-CO" sz="2400" b="1" dirty="0">
                <a:solidFill>
                  <a:schemeClr val="tx1"/>
                </a:solidFill>
                <a:latin typeface="Arial" panose="020B0604020202020204" pitchFamily="34" charset="0"/>
                <a:ea typeface="+mj-ea"/>
                <a:cs typeface="Arial" panose="020B0604020202020204" pitchFamily="34" charset="0"/>
              </a:rPr>
              <a:t>SUSPENSIÓN</a:t>
            </a:r>
            <a:r>
              <a:rPr lang="es-CO" sz="1700" b="1" dirty="0">
                <a:latin typeface="Arial" panose="020B0604020202020204" pitchFamily="34" charset="0"/>
                <a:cs typeface="Arial" panose="020B0604020202020204" pitchFamily="34" charset="0"/>
              </a:rPr>
              <a:t> </a:t>
            </a:r>
          </a:p>
          <a:p>
            <a:pPr marL="0" indent="0" algn="just">
              <a:buNone/>
            </a:pPr>
            <a:r>
              <a:rPr lang="es-CO" sz="1700" dirty="0">
                <a:solidFill>
                  <a:srgbClr val="000000"/>
                </a:solidFill>
                <a:latin typeface="Arial" panose="020B0604020202020204" pitchFamily="34" charset="0"/>
                <a:cs typeface="Arial" panose="020B0604020202020204" pitchFamily="34" charset="0"/>
              </a:rPr>
              <a:t>La suspensión es la medida por la cual se acuerda el cese provisional de la ejecución del contrato, por la ocurrencia de circunstancias que lo impiden o lo dificultan. Las razones de aquella pueden ser de orden técnico, jurídico o económico. […] </a:t>
            </a:r>
          </a:p>
          <a:p>
            <a:pPr marL="0" indent="0" algn="just">
              <a:buNone/>
            </a:pPr>
            <a:r>
              <a:rPr lang="es-CO" sz="1700" dirty="0">
                <a:solidFill>
                  <a:srgbClr val="000000"/>
                </a:solidFill>
                <a:latin typeface="Arial" panose="020B0604020202020204" pitchFamily="34" charset="0"/>
                <a:cs typeface="Arial" panose="020B0604020202020204" pitchFamily="34" charset="0"/>
              </a:rPr>
              <a:t>No se hacen exigibles determinadas obligaciones y el plazo que los contratantes tienen para cumplirlas no transcurre.</a:t>
            </a:r>
          </a:p>
          <a:p>
            <a:pPr marL="0" indent="0" algn="just">
              <a:buNone/>
            </a:pPr>
            <a:endParaRPr lang="es-CO" sz="1700" dirty="0">
              <a:solidFill>
                <a:srgbClr val="000000"/>
              </a:solidFill>
              <a:latin typeface="Arial" panose="020B0604020202020204" pitchFamily="34" charset="0"/>
              <a:cs typeface="Arial" panose="020B0604020202020204" pitchFamily="34" charset="0"/>
            </a:endParaRPr>
          </a:p>
          <a:p>
            <a:pPr marL="0" indent="0" algn="just">
              <a:buNone/>
            </a:pPr>
            <a:r>
              <a:rPr lang="es-CO" sz="1700" dirty="0">
                <a:solidFill>
                  <a:srgbClr val="000000"/>
                </a:solidFill>
                <a:latin typeface="Arial" panose="020B0604020202020204" pitchFamily="34" charset="0"/>
                <a:cs typeface="Arial" panose="020B0604020202020204" pitchFamily="34" charset="0"/>
              </a:rPr>
              <a:t>Al reanudar el cumplimiento de las obligaciones, el vencimiento del plazo que inicialmente estipularon las partes se posterga por un término igual al que duró la suspensión, es decir, se altera la fecha de terminación del contrato.</a:t>
            </a:r>
          </a:p>
          <a:p>
            <a:pPr marL="0" indent="0">
              <a:buNone/>
            </a:pPr>
            <a:endParaRPr lang="es-CO" sz="1700" dirty="0">
              <a:latin typeface="Arial" panose="020B0604020202020204" pitchFamily="34" charset="0"/>
              <a:cs typeface="Arial" panose="020B0604020202020204" pitchFamily="34" charset="0"/>
            </a:endParaRPr>
          </a:p>
        </p:txBody>
      </p:sp>
      <p:pic>
        <p:nvPicPr>
          <p:cNvPr id="12290" name="Picture 2" descr="Suspender contrato de trabajo ..."/>
          <p:cNvPicPr>
            <a:picLocks noChangeAspect="1" noChangeArrowheads="1"/>
          </p:cNvPicPr>
          <p:nvPr/>
        </p:nvPicPr>
        <p:blipFill>
          <a:blip r:embed="rId2">
            <a:extLst>
              <a:ext uri="{28A0092B-C50C-407E-A947-70E740481C1C}">
                <a14:useLocalDpi xmlns:a14="http://schemas.microsoft.com/office/drawing/2010/main" val="0"/>
              </a:ext>
            </a:extLst>
          </a:blip>
          <a:srcRect l="21147" r="20598" b="2"/>
          <a:stretch>
            <a:fillRect/>
          </a:stretch>
        </p:blipFill>
        <p:spPr bwMode="auto">
          <a:xfrm>
            <a:off x="7675658" y="2093976"/>
            <a:ext cx="3941064" cy="40965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1"/>
          <p:cNvSpPr>
            <a:spLocks noGrp="1" noChangeArrowheads="1"/>
          </p:cNvSpPr>
          <p:nvPr>
            <p:ph idx="1"/>
          </p:nvPr>
        </p:nvSpPr>
        <p:spPr bwMode="auto">
          <a:xfrm>
            <a:off x="578678" y="503442"/>
            <a:ext cx="5854206" cy="6442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lvl="0" indent="0" algn="just" eaLnBrk="0" fontAlgn="base" hangingPunct="0">
              <a:lnSpc>
                <a:spcPct val="100000"/>
              </a:lnSpc>
              <a:spcBef>
                <a:spcPct val="0"/>
              </a:spcBef>
              <a:spcAft>
                <a:spcPct val="0"/>
              </a:spcAft>
              <a:buNone/>
            </a:pPr>
            <a:r>
              <a:rPr kumimoji="0" lang="es-CO" altLang="es-CO" sz="24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El Estatuto General de Contratación de la Administración Pública </a:t>
            </a:r>
            <a:r>
              <a:rPr lang="es-CO" sz="2400" b="1" dirty="0">
                <a:solidFill>
                  <a:srgbClr val="000000"/>
                </a:solidFill>
                <a:latin typeface="Arial" panose="020B0604020202020204" pitchFamily="34" charset="0"/>
                <a:cs typeface="Arial" panose="020B0604020202020204" pitchFamily="34" charset="0"/>
              </a:rPr>
              <a:t>contenido en las Leyes 80 de 1993 y 1150 de 2007</a:t>
            </a:r>
            <a:r>
              <a:rPr lang="es-CO" sz="2400" dirty="0">
                <a:solidFill>
                  <a:srgbClr val="000000"/>
                </a:solidFill>
                <a:latin typeface="Arial" panose="020B0604020202020204" pitchFamily="34" charset="0"/>
                <a:cs typeface="Arial" panose="020B0604020202020204" pitchFamily="34" charset="0"/>
              </a:rPr>
              <a:t>, así como en las normas que las han modificado y las reglamentan, no establecen una regulación expresa sobre la posibilidad de modificar los contratos celebrados por las Entidades Estatales, salvo la potestad de modificación unilateral en cierto tipo de contratos y la regulación que fija los porcentajes límite para adicionar los valores inicialmente pactados. </a:t>
            </a:r>
          </a:p>
          <a:p>
            <a:pPr marL="0" lvl="0" indent="0" algn="just">
              <a:buNone/>
            </a:pPr>
            <a:endParaRPr lang="es-CO" sz="2000" dirty="0">
              <a:solidFill>
                <a:srgbClr val="000000"/>
              </a:solidFill>
              <a:latin typeface="Arial" panose="020B0604020202020204" pitchFamily="34" charset="0"/>
              <a:cs typeface="Arial" panose="020B0604020202020204" pitchFamily="34" charset="0"/>
            </a:endParaRPr>
          </a:p>
          <a:p>
            <a:pPr marL="0" lvl="0" indent="0" algn="just">
              <a:buNone/>
            </a:pPr>
            <a:endParaRPr lang="es-CO" sz="2000" dirty="0">
              <a:solidFill>
                <a:srgbClr val="000000"/>
              </a:solidFill>
              <a:latin typeface="Arial" panose="020B0604020202020204" pitchFamily="34" charset="0"/>
              <a:cs typeface="Arial" panose="020B0604020202020204" pitchFamily="34" charset="0"/>
            </a:endParaRPr>
          </a:p>
          <a:p>
            <a:pPr marL="0" lvl="0" indent="0" algn="ctr" eaLnBrk="0" fontAlgn="base" hangingPunct="0">
              <a:lnSpc>
                <a:spcPct val="100000"/>
              </a:lnSpc>
              <a:spcBef>
                <a:spcPct val="0"/>
              </a:spcBef>
              <a:spcAft>
                <a:spcPct val="0"/>
              </a:spcAft>
              <a:buNone/>
            </a:pPr>
            <a:endParaRPr kumimoji="0" lang="es-CO" altLang="es-CO" sz="24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p>
            <a:pPr marL="0" lvl="0" indent="0" algn="ctr" eaLnBrk="0" fontAlgn="base" hangingPunct="0">
              <a:lnSpc>
                <a:spcPct val="100000"/>
              </a:lnSpc>
              <a:spcBef>
                <a:spcPct val="0"/>
              </a:spcBef>
              <a:spcAft>
                <a:spcPct val="0"/>
              </a:spcAft>
              <a:buNone/>
            </a:pPr>
            <a:endParaRPr kumimoji="0" lang="es-CO" altLang="es-CO" sz="24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p:txBody>
      </p:sp>
      <p:pic>
        <p:nvPicPr>
          <p:cNvPr id="3076" name="Picture 4" descr="concepto de ley. hay muchos libros y escalas de justicia en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9979" y="994611"/>
            <a:ext cx="4471737" cy="3577389"/>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838200" y="423081"/>
            <a:ext cx="10515600" cy="5610574"/>
          </a:xfrm>
        </p:spPr>
        <p:txBody>
          <a:bodyPr>
            <a:normAutofit fontScale="92500" lnSpcReduction="20000"/>
          </a:bodyPr>
          <a:lstStyle/>
          <a:p>
            <a:pPr marL="0" indent="0" algn="ctr">
              <a:buNone/>
            </a:pPr>
            <a:r>
              <a:rPr lang="es-CO" b="1" dirty="0">
                <a:solidFill>
                  <a:schemeClr val="tx1"/>
                </a:solidFill>
                <a:latin typeface="Arial" panose="020B0604020202020204" pitchFamily="34" charset="0"/>
                <a:cs typeface="Arial" panose="020B0604020202020204" pitchFamily="34" charset="0"/>
              </a:rPr>
              <a:t>REQUISITOS MÍNIMOS </a:t>
            </a:r>
          </a:p>
          <a:p>
            <a:pPr marL="0" indent="0" algn="ctr">
              <a:buNone/>
            </a:pPr>
            <a:endParaRPr lang="es-CO" b="1" dirty="0">
              <a:solidFill>
                <a:schemeClr val="tx1"/>
              </a:solidFill>
              <a:latin typeface="Arial" panose="020B0604020202020204" pitchFamily="34" charset="0"/>
              <a:cs typeface="Arial" panose="020B0604020202020204" pitchFamily="34" charset="0"/>
            </a:endParaRPr>
          </a:p>
          <a:p>
            <a:pPr marL="0" indent="0" algn="just">
              <a:buNone/>
            </a:pPr>
            <a:r>
              <a:rPr lang="es-CO" sz="2400" dirty="0">
                <a:solidFill>
                  <a:srgbClr val="000000"/>
                </a:solidFill>
                <a:latin typeface="Arial" panose="020B0604020202020204" pitchFamily="34" charset="0"/>
                <a:cs typeface="Arial" panose="020B0604020202020204" pitchFamily="34" charset="0"/>
              </a:rPr>
              <a:t>“Las partes contratantes deberán en cada caso concreto: </a:t>
            </a:r>
          </a:p>
          <a:p>
            <a:pPr marL="514350" indent="-514350" algn="just">
              <a:buAutoNum type="romanLcParenBoth"/>
            </a:pPr>
            <a:r>
              <a:rPr lang="es-CO" sz="2400" dirty="0">
                <a:solidFill>
                  <a:srgbClr val="000000"/>
                </a:solidFill>
                <a:latin typeface="Arial" panose="020B0604020202020204" pitchFamily="34" charset="0"/>
                <a:cs typeface="Arial" panose="020B0604020202020204" pitchFamily="34" charset="0"/>
              </a:rPr>
              <a:t>ponderar que la naturaleza del contrato estatal admita la posibilidad de suspenderlo, </a:t>
            </a:r>
          </a:p>
          <a:p>
            <a:pPr marL="514350" indent="-514350" algn="just">
              <a:buAutoNum type="romanLcParenBoth"/>
            </a:pPr>
            <a:r>
              <a:rPr lang="es-CO" sz="2400" dirty="0">
                <a:solidFill>
                  <a:srgbClr val="000000"/>
                </a:solidFill>
                <a:latin typeface="Arial" panose="020B0604020202020204" pitchFamily="34" charset="0"/>
                <a:cs typeface="Arial" panose="020B0604020202020204" pitchFamily="34" charset="0"/>
              </a:rPr>
              <a:t>verificar que lo que se pacte no esté prohibido expresamente en la ley ni resulte contrario al orden público y a las buenas costumbres, </a:t>
            </a:r>
          </a:p>
          <a:p>
            <a:pPr marL="514350" indent="-514350" algn="just">
              <a:buAutoNum type="romanLcParenBoth"/>
            </a:pPr>
            <a:r>
              <a:rPr lang="es-CO" sz="2400" dirty="0">
                <a:solidFill>
                  <a:srgbClr val="000000"/>
                </a:solidFill>
                <a:latin typeface="Arial" panose="020B0604020202020204" pitchFamily="34" charset="0"/>
                <a:cs typeface="Arial" panose="020B0604020202020204" pitchFamily="34" charset="0"/>
              </a:rPr>
              <a:t>garantizar que la suspensión tenga por objeto la consecución del interés general y el cumplimiento de los fines estatales.</a:t>
            </a:r>
          </a:p>
          <a:p>
            <a:pPr marL="514350" indent="-514350" algn="just">
              <a:buAutoNum type="romanLcParenBoth"/>
            </a:pPr>
            <a:r>
              <a:rPr lang="es-CO" sz="2400" dirty="0">
                <a:solidFill>
                  <a:srgbClr val="000000"/>
                </a:solidFill>
                <a:latin typeface="Arial" panose="020B0604020202020204" pitchFamily="34" charset="0"/>
                <a:cs typeface="Arial" panose="020B0604020202020204" pitchFamily="34" charset="0"/>
              </a:rPr>
              <a:t>demostrar y justificar que su ocurrencia obedece a razones de fuerza mayor, o caso fortuito, o que procura la satisfacción del interés público. (…) La suspensión temporal del contrato estatal requiere la concurrencia de la voluntad de los contratistas, lo que excluye la posibilidad de declararla unilateralmente</a:t>
            </a:r>
            <a:r>
              <a:rPr lang="es-CO" sz="800" dirty="0">
                <a:solidFill>
                  <a:srgbClr val="000000"/>
                </a:solidFill>
                <a:latin typeface="Arial" panose="020B0604020202020204" pitchFamily="34" charset="0"/>
                <a:cs typeface="Arial" panose="020B0604020202020204" pitchFamily="34" charset="0"/>
              </a:rPr>
              <a:t>4</a:t>
            </a:r>
          </a:p>
          <a:p>
            <a:pPr marL="514350" indent="-514350" algn="just">
              <a:buAutoNum type="romanLcParenBoth"/>
            </a:pPr>
            <a:endParaRPr lang="es-CO" sz="800" dirty="0">
              <a:solidFill>
                <a:srgbClr val="000000"/>
              </a:solidFill>
              <a:latin typeface="Arial" panose="020B0604020202020204" pitchFamily="34" charset="0"/>
              <a:cs typeface="Arial" panose="020B0604020202020204" pitchFamily="34" charset="0"/>
            </a:endParaRPr>
          </a:p>
          <a:p>
            <a:pPr marL="514350" indent="-514350" algn="just">
              <a:buAutoNum type="romanLcParenBoth"/>
            </a:pPr>
            <a:endParaRPr lang="es-CO" sz="800" dirty="0">
              <a:solidFill>
                <a:srgbClr val="000000"/>
              </a:solidFill>
              <a:latin typeface="Arial" panose="020B0604020202020204" pitchFamily="34" charset="0"/>
              <a:cs typeface="Arial" panose="020B0604020202020204" pitchFamily="34" charset="0"/>
            </a:endParaRPr>
          </a:p>
          <a:p>
            <a:pPr marL="514350" indent="-514350" algn="just">
              <a:buAutoNum type="romanLcParenBoth"/>
            </a:pPr>
            <a:endParaRPr lang="es-CO" sz="800" dirty="0">
              <a:solidFill>
                <a:srgbClr val="000000"/>
              </a:solidFill>
              <a:latin typeface="Arial" panose="020B0604020202020204" pitchFamily="34" charset="0"/>
              <a:cs typeface="Arial" panose="020B0604020202020204" pitchFamily="34" charset="0"/>
            </a:endParaRPr>
          </a:p>
          <a:p>
            <a:pPr marL="514350" indent="-514350" algn="just">
              <a:buAutoNum type="romanLcParenBoth"/>
            </a:pPr>
            <a:endParaRPr lang="es-CO" sz="800" dirty="0">
              <a:solidFill>
                <a:srgbClr val="000000"/>
              </a:solidFill>
              <a:latin typeface="Arial" panose="020B0604020202020204" pitchFamily="34" charset="0"/>
              <a:cs typeface="Arial" panose="020B0604020202020204" pitchFamily="34" charset="0"/>
            </a:endParaRPr>
          </a:p>
          <a:p>
            <a:pPr marL="0" indent="0" algn="just">
              <a:buNone/>
            </a:pPr>
            <a:r>
              <a:rPr lang="es-CO" sz="800" dirty="0">
                <a:solidFill>
                  <a:srgbClr val="000000"/>
                </a:solidFill>
                <a:latin typeface="Arial" panose="020B0604020202020204" pitchFamily="34" charset="0"/>
                <a:cs typeface="Arial" panose="020B0604020202020204" pitchFamily="34" charset="0"/>
              </a:rPr>
              <a:t>4. </a:t>
            </a:r>
            <a:r>
              <a:rPr lang="es-CO" sz="1100" dirty="0">
                <a:solidFill>
                  <a:srgbClr val="000000"/>
                </a:solidFill>
              </a:rPr>
              <a:t>Agencia Nacional de Contratación Pública – Colombia Compra Eficiente [ANCP-CCE]. (2024). </a:t>
            </a:r>
            <a:r>
              <a:rPr lang="es-CO" sz="1100" i="1" dirty="0">
                <a:solidFill>
                  <a:srgbClr val="000000"/>
                </a:solidFill>
              </a:rPr>
              <a:t>Concepto C-495 de 2024</a:t>
            </a:r>
            <a:r>
              <a:rPr lang="es-CO" sz="1100" dirty="0">
                <a:solidFill>
                  <a:srgbClr val="000000"/>
                </a:solidFill>
              </a:rPr>
              <a:t>. Sistema de Relatoría. </a:t>
            </a:r>
          </a:p>
          <a:p>
            <a:pPr marL="0" indent="0" algn="just">
              <a:buNone/>
            </a:pPr>
            <a:endParaRPr lang="es-CO" sz="800" dirty="0">
              <a:solidFill>
                <a:srgbClr val="000000"/>
              </a:solidFill>
              <a:latin typeface="Arial" panose="020B0604020202020204" pitchFamily="34" charset="0"/>
              <a:cs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a:t>CARACTERÍSTICAS </a:t>
            </a:r>
          </a:p>
        </p:txBody>
      </p:sp>
      <p:sp>
        <p:nvSpPr>
          <p:cNvPr id="3" name="Marcador de contenido 2"/>
          <p:cNvSpPr>
            <a:spLocks noGrp="1"/>
          </p:cNvSpPr>
          <p:nvPr>
            <p:ph idx="1"/>
          </p:nvPr>
        </p:nvSpPr>
        <p:spPr>
          <a:xfrm>
            <a:off x="635000" y="1690688"/>
            <a:ext cx="10515600" cy="4208030"/>
          </a:xfrm>
        </p:spPr>
        <p:txBody>
          <a:bodyPr>
            <a:normAutofit/>
          </a:bodyPr>
          <a:lstStyle/>
          <a:p>
            <a:pPr lvl="1">
              <a:buFont typeface="Wingdings" panose="05000000000000000000" pitchFamily="2" charset="2"/>
              <a:buChar char="ü"/>
            </a:pPr>
            <a:r>
              <a:rPr lang="es-CO" sz="2000" dirty="0">
                <a:solidFill>
                  <a:srgbClr val="000000"/>
                </a:solidFill>
                <a:latin typeface="Arial" panose="020B0604020202020204" pitchFamily="34" charset="0"/>
                <a:cs typeface="Arial" panose="020B0604020202020204" pitchFamily="34" charset="0"/>
              </a:rPr>
              <a:t>Subsiste el vínculo contractual.</a:t>
            </a:r>
          </a:p>
          <a:p>
            <a:pPr lvl="1">
              <a:buFont typeface="Wingdings" panose="05000000000000000000" pitchFamily="2" charset="2"/>
              <a:buChar char="ü"/>
            </a:pPr>
            <a:r>
              <a:rPr lang="es-CO" sz="2000" dirty="0">
                <a:solidFill>
                  <a:srgbClr val="000000"/>
                </a:solidFill>
                <a:latin typeface="Arial" panose="020B0604020202020204" pitchFamily="34" charset="0"/>
                <a:cs typeface="Arial" panose="020B0604020202020204" pitchFamily="34" charset="0"/>
              </a:rPr>
              <a:t>Por regla general, pueden pactarse en cualquier tipo de contrato estatal. </a:t>
            </a:r>
          </a:p>
          <a:p>
            <a:pPr lvl="1">
              <a:buFont typeface="Wingdings" panose="05000000000000000000" pitchFamily="2" charset="2"/>
              <a:buChar char="ü"/>
            </a:pPr>
            <a:r>
              <a:rPr lang="es-CO" sz="2000" dirty="0">
                <a:solidFill>
                  <a:srgbClr val="000000"/>
                </a:solidFill>
                <a:latin typeface="Arial" panose="020B0604020202020204" pitchFamily="34" charset="0"/>
                <a:cs typeface="Arial" panose="020B0604020202020204" pitchFamily="34" charset="0"/>
              </a:rPr>
              <a:t>Puede ser total o parcial y afecta las obligaciones que las partes les resulta temporalmente imposible de cumplir.</a:t>
            </a:r>
          </a:p>
          <a:p>
            <a:pPr marL="457200" lvl="1" indent="0">
              <a:buNone/>
            </a:pPr>
            <a:endParaRPr lang="es-CO" sz="2000" b="1" dirty="0">
              <a:solidFill>
                <a:schemeClr val="tx1"/>
              </a:solidFill>
              <a:latin typeface="Arial" panose="020B0604020202020204" pitchFamily="34" charset="0"/>
              <a:ea typeface="+mj-ea"/>
              <a:cs typeface="Arial" panose="020B0604020202020204" pitchFamily="34" charset="0"/>
            </a:endParaRPr>
          </a:p>
          <a:p>
            <a:pPr marL="457200" lvl="1" indent="0">
              <a:buNone/>
            </a:pPr>
            <a:r>
              <a:rPr lang="es-CO" sz="4400" b="1" dirty="0">
                <a:solidFill>
                  <a:schemeClr val="tx1"/>
                </a:solidFill>
                <a:latin typeface="+mj-lt"/>
                <a:ea typeface="+mj-ea"/>
                <a:cs typeface="+mj-cs"/>
              </a:rPr>
              <a:t>CAUSALES </a:t>
            </a:r>
          </a:p>
          <a:p>
            <a:pPr marL="457200" lvl="1" indent="0">
              <a:buNone/>
            </a:pPr>
            <a:endParaRPr lang="es-CO" sz="4400" b="1" dirty="0">
              <a:solidFill>
                <a:srgbClr val="000000"/>
              </a:solidFill>
              <a:latin typeface="+mj-lt"/>
              <a:ea typeface="+mj-ea"/>
              <a:cs typeface="+mj-cs"/>
            </a:endParaRPr>
          </a:p>
          <a:p>
            <a:pPr lvl="1">
              <a:buFont typeface="Wingdings" panose="05000000000000000000" pitchFamily="2" charset="2"/>
              <a:buChar char="v"/>
            </a:pPr>
            <a:r>
              <a:rPr lang="es-CO" sz="2000" dirty="0">
                <a:solidFill>
                  <a:srgbClr val="000000"/>
                </a:solidFill>
                <a:latin typeface="Arial" panose="020B0604020202020204" pitchFamily="34" charset="0"/>
                <a:cs typeface="Arial" panose="020B0604020202020204" pitchFamily="34" charset="0"/>
              </a:rPr>
              <a:t>Situación transitorias constitutivas de fuerza mayor y caso fortuito.</a:t>
            </a:r>
          </a:p>
          <a:p>
            <a:pPr lvl="1">
              <a:buFont typeface="Wingdings" panose="05000000000000000000" pitchFamily="2" charset="2"/>
              <a:buChar char="v"/>
            </a:pPr>
            <a:r>
              <a:rPr lang="es-CO" sz="2000" dirty="0">
                <a:solidFill>
                  <a:srgbClr val="000000"/>
                </a:solidFill>
                <a:latin typeface="Arial" panose="020B0604020202020204" pitchFamily="34" charset="0"/>
                <a:cs typeface="Arial" panose="020B0604020202020204" pitchFamily="34" charset="0"/>
              </a:rPr>
              <a:t>Procura del interés público</a:t>
            </a:r>
          </a:p>
          <a:p>
            <a:pPr marL="457200" lvl="1" indent="0">
              <a:buNone/>
            </a:pPr>
            <a:endParaRPr lang="es-CO" sz="2000" dirty="0">
              <a:latin typeface="Arial" panose="020B0604020202020204" pitchFamily="34" charset="0"/>
              <a:cs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319" name="Rectangle 13318"/>
          <p:cNvSpPr>
            <a:spLocks noGrp="1" noRot="1" noChangeAspect="1" noMove="1" noResize="1" noEditPoints="1" noAdjustHandles="1" noChangeArrowheads="1" noChangeShapeType="1" noTextEdit="1"/>
          </p:cNvSpPr>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p:cNvSpPr>
            <a:spLocks noGrp="1"/>
          </p:cNvSpPr>
          <p:nvPr>
            <p:ph type="title"/>
          </p:nvPr>
        </p:nvSpPr>
        <p:spPr>
          <a:xfrm>
            <a:off x="572493" y="238539"/>
            <a:ext cx="11018520" cy="1434415"/>
          </a:xfrm>
        </p:spPr>
        <p:txBody>
          <a:bodyPr anchor="b">
            <a:normAutofit/>
          </a:bodyPr>
          <a:lstStyle/>
          <a:p>
            <a:r>
              <a:rPr lang="es-CO" sz="5000"/>
              <a:t>TERMINACIÓN ANTICIPADA MUTUO ACUERDO </a:t>
            </a:r>
          </a:p>
        </p:txBody>
      </p:sp>
      <p:sp>
        <p:nvSpPr>
          <p:cNvPr id="13321" name="sketchy line"/>
          <p:cNvSpPr>
            <a:spLocks noGrp="1" noRot="1" noChangeAspect="1" noMove="1" noResize="1" noEditPoints="1" noAdjustHandles="1" noChangeArrowheads="1" noChangeShapeType="1" noTextEdit="1"/>
          </p:cNvSpPr>
          <p:nvPr/>
        </p:nvSpPr>
        <p:spPr>
          <a:xfrm>
            <a:off x="572493" y="1681544"/>
            <a:ext cx="10972800" cy="18288"/>
          </a:xfrm>
          <a:custGeom>
            <a:avLst/>
            <a:gdLst>
              <a:gd name="csX0" fmla="*/ 0 w 10972800"/>
              <a:gd name="csY0" fmla="*/ 0 h 18288"/>
              <a:gd name="csX1" fmla="*/ 356616 w 10972800"/>
              <a:gd name="csY1" fmla="*/ 0 h 18288"/>
              <a:gd name="csX2" fmla="*/ 1042416 w 10972800"/>
              <a:gd name="csY2" fmla="*/ 0 h 18288"/>
              <a:gd name="csX3" fmla="*/ 1947672 w 10972800"/>
              <a:gd name="csY3" fmla="*/ 0 h 18288"/>
              <a:gd name="csX4" fmla="*/ 2633472 w 10972800"/>
              <a:gd name="csY4" fmla="*/ 0 h 18288"/>
              <a:gd name="csX5" fmla="*/ 2990088 w 10972800"/>
              <a:gd name="csY5" fmla="*/ 0 h 18288"/>
              <a:gd name="csX6" fmla="*/ 3456432 w 10972800"/>
              <a:gd name="csY6" fmla="*/ 0 h 18288"/>
              <a:gd name="csX7" fmla="*/ 4361688 w 10972800"/>
              <a:gd name="csY7" fmla="*/ 0 h 18288"/>
              <a:gd name="csX8" fmla="*/ 5266944 w 10972800"/>
              <a:gd name="csY8" fmla="*/ 0 h 18288"/>
              <a:gd name="csX9" fmla="*/ 6172200 w 10972800"/>
              <a:gd name="csY9" fmla="*/ 0 h 18288"/>
              <a:gd name="csX10" fmla="*/ 6528816 w 10972800"/>
              <a:gd name="csY10" fmla="*/ 0 h 18288"/>
              <a:gd name="csX11" fmla="*/ 7214616 w 10972800"/>
              <a:gd name="csY11" fmla="*/ 0 h 18288"/>
              <a:gd name="csX12" fmla="*/ 7790688 w 10972800"/>
              <a:gd name="csY12" fmla="*/ 0 h 18288"/>
              <a:gd name="csX13" fmla="*/ 8147304 w 10972800"/>
              <a:gd name="csY13" fmla="*/ 0 h 18288"/>
              <a:gd name="csX14" fmla="*/ 9052560 w 10972800"/>
              <a:gd name="csY14" fmla="*/ 0 h 18288"/>
              <a:gd name="csX15" fmla="*/ 9409176 w 10972800"/>
              <a:gd name="csY15" fmla="*/ 0 h 18288"/>
              <a:gd name="csX16" fmla="*/ 9765792 w 10972800"/>
              <a:gd name="csY16" fmla="*/ 0 h 18288"/>
              <a:gd name="csX17" fmla="*/ 10341864 w 10972800"/>
              <a:gd name="csY17" fmla="*/ 0 h 18288"/>
              <a:gd name="csX18" fmla="*/ 10972800 w 10972800"/>
              <a:gd name="csY18" fmla="*/ 0 h 18288"/>
              <a:gd name="csX19" fmla="*/ 10972800 w 10972800"/>
              <a:gd name="csY19" fmla="*/ 18288 h 18288"/>
              <a:gd name="csX20" fmla="*/ 10177272 w 10972800"/>
              <a:gd name="csY20" fmla="*/ 18288 h 18288"/>
              <a:gd name="csX21" fmla="*/ 9820656 w 10972800"/>
              <a:gd name="csY21" fmla="*/ 18288 h 18288"/>
              <a:gd name="csX22" fmla="*/ 9464040 w 10972800"/>
              <a:gd name="csY22" fmla="*/ 18288 h 18288"/>
              <a:gd name="csX23" fmla="*/ 8778240 w 10972800"/>
              <a:gd name="csY23" fmla="*/ 18288 h 18288"/>
              <a:gd name="csX24" fmla="*/ 8421624 w 10972800"/>
              <a:gd name="csY24" fmla="*/ 18288 h 18288"/>
              <a:gd name="csX25" fmla="*/ 7735824 w 10972800"/>
              <a:gd name="csY25" fmla="*/ 18288 h 18288"/>
              <a:gd name="csX26" fmla="*/ 6940296 w 10972800"/>
              <a:gd name="csY26" fmla="*/ 18288 h 18288"/>
              <a:gd name="csX27" fmla="*/ 6254496 w 10972800"/>
              <a:gd name="csY27" fmla="*/ 18288 h 18288"/>
              <a:gd name="csX28" fmla="*/ 5458968 w 10972800"/>
              <a:gd name="csY28" fmla="*/ 18288 h 18288"/>
              <a:gd name="csX29" fmla="*/ 4663440 w 10972800"/>
              <a:gd name="csY29" fmla="*/ 18288 h 18288"/>
              <a:gd name="csX30" fmla="*/ 4306824 w 10972800"/>
              <a:gd name="csY30" fmla="*/ 18288 h 18288"/>
              <a:gd name="csX31" fmla="*/ 3840480 w 10972800"/>
              <a:gd name="csY31" fmla="*/ 18288 h 18288"/>
              <a:gd name="csX32" fmla="*/ 3264408 w 10972800"/>
              <a:gd name="csY32" fmla="*/ 18288 h 18288"/>
              <a:gd name="csX33" fmla="*/ 2578608 w 10972800"/>
              <a:gd name="csY33" fmla="*/ 18288 h 18288"/>
              <a:gd name="csX34" fmla="*/ 1673352 w 10972800"/>
              <a:gd name="csY34" fmla="*/ 18288 h 18288"/>
              <a:gd name="csX35" fmla="*/ 877824 w 10972800"/>
              <a:gd name="csY35" fmla="*/ 18288 h 18288"/>
              <a:gd name="csX36" fmla="*/ 0 w 10972800"/>
              <a:gd name="csY36" fmla="*/ 18288 h 18288"/>
              <a:gd name="csX37" fmla="*/ 0 w 10972800"/>
              <a:gd name="csY37"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p:cNvSpPr>
            <a:spLocks noGrp="1"/>
          </p:cNvSpPr>
          <p:nvPr>
            <p:ph idx="1"/>
          </p:nvPr>
        </p:nvSpPr>
        <p:spPr>
          <a:xfrm>
            <a:off x="572493" y="2071316"/>
            <a:ext cx="6713552" cy="4119172"/>
          </a:xfrm>
        </p:spPr>
        <p:txBody>
          <a:bodyPr anchor="t">
            <a:normAutofit/>
          </a:bodyPr>
          <a:lstStyle/>
          <a:p>
            <a:pPr marL="0" indent="0" algn="just">
              <a:buNone/>
            </a:pPr>
            <a:r>
              <a:rPr lang="es-CO" sz="2200" dirty="0">
                <a:solidFill>
                  <a:srgbClr val="000000"/>
                </a:solidFill>
                <a:latin typeface="Arial" panose="020B0604020202020204" pitchFamily="34" charset="0"/>
                <a:cs typeface="Arial" panose="020B0604020202020204" pitchFamily="34" charset="0"/>
              </a:rPr>
              <a:t>La terminación anticipada de mutuo acuerdo es una práctica común en la contratación estatal a la que se acude cuando el contratista manifiesta a la Entidad Estatal contratante su voluntad de no continuar con la ejecución del contrato. </a:t>
            </a:r>
          </a:p>
          <a:p>
            <a:pPr marL="0" indent="0" algn="just">
              <a:buNone/>
            </a:pPr>
            <a:r>
              <a:rPr lang="es-CO" sz="2200" dirty="0">
                <a:solidFill>
                  <a:srgbClr val="000000"/>
                </a:solidFill>
                <a:latin typeface="Arial" panose="020B0604020202020204" pitchFamily="34" charset="0"/>
                <a:cs typeface="Arial" panose="020B0604020202020204" pitchFamily="34" charset="0"/>
              </a:rPr>
              <a:t>Esto implica que, en ejercicio de la autonomía de la voluntad la entidad estatal contratante y el contratista convengan la terminación anticipada del contrato.</a:t>
            </a:r>
          </a:p>
          <a:p>
            <a:pPr marL="0" indent="0">
              <a:buNone/>
            </a:pPr>
            <a:endParaRPr lang="es-CO" sz="2200" dirty="0">
              <a:latin typeface="Arial" panose="020B0604020202020204" pitchFamily="34" charset="0"/>
              <a:cs typeface="Arial" panose="020B0604020202020204" pitchFamily="34" charset="0"/>
            </a:endParaRPr>
          </a:p>
        </p:txBody>
      </p:sp>
      <p:pic>
        <p:nvPicPr>
          <p:cNvPr id="13314" name="Picture 2" descr="Terminación del contrato de trabajo por mutuo acuerdo – Gerencie.com"/>
          <p:cNvPicPr>
            <a:picLocks noChangeAspect="1" noChangeArrowheads="1"/>
          </p:cNvPicPr>
          <p:nvPr/>
        </p:nvPicPr>
        <p:blipFill>
          <a:blip r:embed="rId2">
            <a:extLst>
              <a:ext uri="{28A0092B-C50C-407E-A947-70E740481C1C}">
                <a14:useLocalDpi xmlns:a14="http://schemas.microsoft.com/office/drawing/2010/main" val="0"/>
              </a:ext>
            </a:extLst>
          </a:blip>
          <a:srcRect l="20681" r="31220" b="7"/>
          <a:stretch>
            <a:fillRect/>
          </a:stretch>
        </p:blipFill>
        <p:spPr bwMode="auto">
          <a:xfrm>
            <a:off x="7675658" y="2093976"/>
            <a:ext cx="3941064" cy="40965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838200" y="824547"/>
            <a:ext cx="10515600" cy="5209108"/>
          </a:xfrm>
        </p:spPr>
        <p:txBody>
          <a:bodyPr/>
          <a:lstStyle/>
          <a:p>
            <a:pPr marL="0" indent="0" algn="just">
              <a:buNone/>
            </a:pPr>
            <a:r>
              <a:rPr lang="en-US" altLang="en-US" sz="3600" dirty="0">
                <a:solidFill>
                  <a:srgbClr val="000000"/>
                </a:solidFill>
                <a:latin typeface="Arial" panose="020B0604020202020204" pitchFamily="34" charset="0"/>
                <a:cs typeface="Arial" panose="020B0604020202020204" pitchFamily="34" charset="0"/>
              </a:rPr>
              <a:t>La</a:t>
            </a:r>
            <a:r>
              <a:rPr lang="en-US" altLang="es-MX" sz="3600" dirty="0">
                <a:solidFill>
                  <a:srgbClr val="000000"/>
                </a:solidFill>
                <a:latin typeface="Arial" panose="020B0604020202020204" pitchFamily="34" charset="0"/>
                <a:cs typeface="Arial" panose="020B0604020202020204" pitchFamily="34" charset="0"/>
              </a:rPr>
              <a:t> modificaci</a:t>
            </a:r>
            <a:r>
              <a:rPr lang="en-US" altLang="en-US" sz="3600" dirty="0">
                <a:solidFill>
                  <a:srgbClr val="000000"/>
                </a:solidFill>
                <a:latin typeface="Arial" panose="020B0604020202020204" pitchFamily="34" charset="0"/>
                <a:cs typeface="Arial" panose="020B0604020202020204" pitchFamily="34" charset="0"/>
              </a:rPr>
              <a:t>ó</a:t>
            </a:r>
            <a:r>
              <a:rPr lang="en-US" altLang="es-MX" sz="3600" dirty="0">
                <a:solidFill>
                  <a:srgbClr val="000000"/>
                </a:solidFill>
                <a:latin typeface="Arial" panose="020B0604020202020204" pitchFamily="34" charset="0"/>
                <a:cs typeface="Arial" panose="020B0604020202020204" pitchFamily="34" charset="0"/>
              </a:rPr>
              <a:t>n contractual es competencia exclusiva del Ordenador del gasto, por tanto, la supervisi</a:t>
            </a:r>
            <a:r>
              <a:rPr lang="en-US" altLang="en-US" sz="3600" dirty="0">
                <a:solidFill>
                  <a:srgbClr val="000000"/>
                </a:solidFill>
                <a:latin typeface="Arial" panose="020B0604020202020204" pitchFamily="34" charset="0"/>
                <a:cs typeface="Arial" panose="020B0604020202020204" pitchFamily="34" charset="0"/>
              </a:rPr>
              <a:t>ó</a:t>
            </a:r>
            <a:r>
              <a:rPr lang="en-US" altLang="es-MX" sz="3600" dirty="0">
                <a:solidFill>
                  <a:srgbClr val="000000"/>
                </a:solidFill>
                <a:latin typeface="Arial" panose="020B0604020202020204" pitchFamily="34" charset="0"/>
                <a:cs typeface="Arial" panose="020B0604020202020204" pitchFamily="34" charset="0"/>
              </a:rPr>
              <a:t>n ni la interventor</a:t>
            </a:r>
            <a:r>
              <a:rPr lang="en-US" altLang="en-US" sz="3600" dirty="0">
                <a:solidFill>
                  <a:srgbClr val="000000"/>
                </a:solidFill>
                <a:latin typeface="Arial" panose="020B0604020202020204" pitchFamily="34" charset="0"/>
                <a:cs typeface="Arial" panose="020B0604020202020204" pitchFamily="34" charset="0"/>
              </a:rPr>
              <a:t>í</a:t>
            </a:r>
            <a:r>
              <a:rPr lang="en-US" altLang="es-MX" sz="3600" dirty="0">
                <a:solidFill>
                  <a:srgbClr val="000000"/>
                </a:solidFill>
                <a:latin typeface="Arial" panose="020B0604020202020204" pitchFamily="34" charset="0"/>
                <a:cs typeface="Arial" panose="020B0604020202020204" pitchFamily="34" charset="0"/>
              </a:rPr>
              <a:t>a pueden autorizar modificaciones contractuales, ni permitir al contratista la ejecuci</a:t>
            </a:r>
            <a:r>
              <a:rPr lang="en-US" altLang="en-US" sz="3600" dirty="0">
                <a:solidFill>
                  <a:srgbClr val="000000"/>
                </a:solidFill>
                <a:latin typeface="Arial" panose="020B0604020202020204" pitchFamily="34" charset="0"/>
                <a:cs typeface="Arial" panose="020B0604020202020204" pitchFamily="34" charset="0"/>
              </a:rPr>
              <a:t>ó</a:t>
            </a:r>
            <a:r>
              <a:rPr lang="en-US" altLang="es-MX" sz="3600" dirty="0">
                <a:solidFill>
                  <a:srgbClr val="000000"/>
                </a:solidFill>
                <a:latin typeface="Arial" panose="020B0604020202020204" pitchFamily="34" charset="0"/>
                <a:cs typeface="Arial" panose="020B0604020202020204" pitchFamily="34" charset="0"/>
              </a:rPr>
              <a:t>n del contrato en condiciones distintas a las pactadas en el contrato.</a:t>
            </a:r>
          </a:p>
        </p:txBody>
      </p:sp>
      <p:pic>
        <p:nvPicPr>
          <p:cNvPr id="4" name="Imagen 3"/>
          <p:cNvPicPr/>
          <p:nvPr/>
        </p:nvPicPr>
        <p:blipFill>
          <a:blip r:embed="rId2"/>
          <a:stretch>
            <a:fillRect/>
          </a:stretch>
        </p:blipFill>
        <p:spPr>
          <a:xfrm>
            <a:off x="4104640" y="4328478"/>
            <a:ext cx="2533650" cy="174307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255886" y="2008112"/>
            <a:ext cx="5985036" cy="2215991"/>
          </a:xfrm>
          <a:prstGeom prst="rect">
            <a:avLst/>
          </a:prstGeom>
          <a:noFill/>
        </p:spPr>
        <p:txBody>
          <a:bodyPr wrap="none" lIns="91440" tIns="45720" rIns="91440" bIns="45720">
            <a:spAutoFit/>
          </a:bodyPr>
          <a:lstStyle/>
          <a:p>
            <a:pPr algn="ctr"/>
            <a:r>
              <a:rPr lang="es-ES" sz="138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GRACIAS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a:t>     Principio de Mutabilidad vs. Pacta Sunt </a:t>
            </a:r>
            <a:r>
              <a:rPr lang="es-CO" dirty="0" err="1"/>
              <a:t>Servanda</a:t>
            </a:r>
            <a:br>
              <a:rPr lang="es-CO" dirty="0"/>
            </a:br>
            <a:endParaRPr lang="es-CO" dirty="0"/>
          </a:p>
        </p:txBody>
      </p:sp>
      <p:sp>
        <p:nvSpPr>
          <p:cNvPr id="4" name="Rectangle 1"/>
          <p:cNvSpPr>
            <a:spLocks noGrp="1" noChangeArrowheads="1"/>
          </p:cNvSpPr>
          <p:nvPr>
            <p:ph idx="1"/>
          </p:nvPr>
        </p:nvSpPr>
        <p:spPr bwMode="auto">
          <a:xfrm>
            <a:off x="1915296" y="1603073"/>
            <a:ext cx="8513807" cy="438129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117438"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lvl="0" indent="0" algn="ctr">
              <a:buNone/>
            </a:pPr>
            <a:br>
              <a:rPr kumimoji="0" lang="es-CO" altLang="es-CO" sz="2200" b="1" i="0" u="none" strike="noStrike" cap="none" normalizeH="0" baseline="0" dirty="0">
                <a:ln>
                  <a:noFill/>
                </a:ln>
                <a:solidFill>
                  <a:srgbClr val="00695C"/>
                </a:solidFill>
                <a:effectLst/>
                <a:latin typeface="Playfair Display" pitchFamily="2" charset="77"/>
              </a:rPr>
            </a:br>
            <a:r>
              <a:rPr kumimoji="0" lang="es-CO" altLang="es-CO" sz="2200" b="1" u="none" strike="noStrike" cap="none" normalizeH="0" baseline="0" dirty="0">
                <a:ln>
                  <a:noFill/>
                </a:ln>
                <a:solidFill>
                  <a:srgbClr val="00695C"/>
                </a:solidFill>
                <a:effectLst/>
                <a:latin typeface="Playfair Display" pitchFamily="2" charset="77"/>
              </a:rPr>
              <a:t>REGLA GENERAL</a:t>
            </a:r>
          </a:p>
          <a:p>
            <a:pPr marL="0" lvl="0" indent="0" algn="just">
              <a:buNone/>
            </a:pPr>
            <a:endParaRPr lang="es-CO" sz="2200" b="1" dirty="0">
              <a:solidFill>
                <a:srgbClr val="00695C"/>
              </a:solidFill>
              <a:latin typeface="Playfair Display" pitchFamily="2" charset="77"/>
              <a:cs typeface="Arial" panose="020B0604020202020204" pitchFamily="34" charset="0"/>
            </a:endParaRPr>
          </a:p>
          <a:p>
            <a:pPr marL="0" lvl="0" indent="0" algn="just">
              <a:buNone/>
            </a:pPr>
            <a:r>
              <a:rPr lang="es-CO" sz="2400" dirty="0">
                <a:solidFill>
                  <a:srgbClr val="000000"/>
                </a:solidFill>
                <a:cs typeface="Arial" panose="020B0604020202020204" pitchFamily="34" charset="0"/>
              </a:rPr>
              <a:t>En el derecho privado impera el </a:t>
            </a:r>
            <a:r>
              <a:rPr lang="es-CO" sz="2400" b="1" i="1" dirty="0">
                <a:solidFill>
                  <a:srgbClr val="000000"/>
                </a:solidFill>
                <a:cs typeface="Arial" panose="020B0604020202020204" pitchFamily="34" charset="0"/>
              </a:rPr>
              <a:t>pacta sunt </a:t>
            </a:r>
            <a:r>
              <a:rPr lang="es-CO" sz="2400" b="1" i="1" dirty="0" err="1">
                <a:solidFill>
                  <a:srgbClr val="000000"/>
                </a:solidFill>
                <a:cs typeface="Arial" panose="020B0604020202020204" pitchFamily="34" charset="0"/>
              </a:rPr>
              <a:t>servanda</a:t>
            </a:r>
            <a:r>
              <a:rPr lang="es-CO" sz="2400" b="1" dirty="0">
                <a:solidFill>
                  <a:srgbClr val="000000"/>
                </a:solidFill>
                <a:cs typeface="Arial" panose="020B0604020202020204" pitchFamily="34" charset="0"/>
              </a:rPr>
              <a:t> </a:t>
            </a:r>
            <a:r>
              <a:rPr lang="es-CO" sz="2400" dirty="0">
                <a:solidFill>
                  <a:srgbClr val="000000"/>
                </a:solidFill>
                <a:cs typeface="Arial" panose="020B0604020202020204" pitchFamily="34" charset="0"/>
              </a:rPr>
              <a:t>(lo pactado se cumple y es ley para las partes).</a:t>
            </a:r>
          </a:p>
          <a:p>
            <a:pPr marL="0" lvl="0" indent="0" algn="ctr">
              <a:lnSpc>
                <a:spcPct val="100000"/>
              </a:lnSpc>
              <a:buNone/>
            </a:pPr>
            <a:endParaRPr lang="es-CO" sz="2200" b="1" dirty="0">
              <a:solidFill>
                <a:srgbClr val="00695C"/>
              </a:solidFill>
              <a:latin typeface="Playfair Display" pitchFamily="2" charset="77"/>
            </a:endParaRPr>
          </a:p>
          <a:p>
            <a:pPr marL="0" lvl="0" indent="0" algn="ctr">
              <a:lnSpc>
                <a:spcPct val="100000"/>
              </a:lnSpc>
              <a:buNone/>
            </a:pPr>
            <a:r>
              <a:rPr lang="es-CO" sz="2200" b="1" dirty="0">
                <a:solidFill>
                  <a:srgbClr val="00695C"/>
                </a:solidFill>
                <a:latin typeface="Playfair Display" pitchFamily="2" charset="77"/>
              </a:rPr>
              <a:t>LA EXCEPCIÓN </a:t>
            </a:r>
            <a:endParaRPr lang="es-CO" sz="2400" b="1" dirty="0">
              <a:solidFill>
                <a:srgbClr val="000000"/>
              </a:solidFill>
              <a:latin typeface="Playfair Display" pitchFamily="2" charset="77"/>
              <a:cs typeface="Arial" panose="020B0604020202020204" pitchFamily="34" charset="0"/>
            </a:endParaRPr>
          </a:p>
          <a:p>
            <a:pPr marL="0" lvl="0" indent="0" algn="ctr">
              <a:lnSpc>
                <a:spcPct val="100000"/>
              </a:lnSpc>
              <a:buNone/>
            </a:pPr>
            <a:endParaRPr lang="es-CO" altLang="es-CO" sz="2200" b="1" dirty="0">
              <a:solidFill>
                <a:srgbClr val="00695C"/>
              </a:solidFill>
              <a:latin typeface="Playfair Display" pitchFamily="2" charset="77"/>
            </a:endParaRPr>
          </a:p>
          <a:p>
            <a:pPr marL="0" lvl="0" indent="0" algn="just">
              <a:buNone/>
            </a:pPr>
            <a:r>
              <a:rPr lang="es-CO" sz="2400" dirty="0">
                <a:solidFill>
                  <a:srgbClr val="000000"/>
                </a:solidFill>
                <a:cs typeface="Arial" panose="020B0604020202020204" pitchFamily="34" charset="0"/>
              </a:rPr>
              <a:t>En la contratación estatal rige el principio de </a:t>
            </a:r>
            <a:r>
              <a:rPr lang="es-CO" sz="2400" b="1" dirty="0">
                <a:solidFill>
                  <a:srgbClr val="000000"/>
                </a:solidFill>
                <a:cs typeface="Arial" panose="020B0604020202020204" pitchFamily="34" charset="0"/>
              </a:rPr>
              <a:t>mutabilidad</a:t>
            </a:r>
            <a:r>
              <a:rPr lang="es-CO" sz="2400" dirty="0">
                <a:solidFill>
                  <a:srgbClr val="000000"/>
                </a:solidFill>
                <a:cs typeface="Arial" panose="020B0604020202020204" pitchFamily="34" charset="0"/>
              </a:rPr>
              <a:t>. El contrato no es de estático; se puede adaptar porque el fin último es la </a:t>
            </a:r>
            <a:r>
              <a:rPr lang="es-CO" sz="2400" b="1" dirty="0">
                <a:solidFill>
                  <a:srgbClr val="000000"/>
                </a:solidFill>
                <a:cs typeface="Arial" panose="020B0604020202020204" pitchFamily="34" charset="0"/>
              </a:rPr>
              <a:t>satisfacción del interés general</a:t>
            </a:r>
            <a:r>
              <a:rPr lang="es-CO" sz="2400" dirty="0">
                <a:solidFill>
                  <a:srgbClr val="000000"/>
                </a:solidFill>
                <a:cs typeface="Arial" panose="020B0604020202020204" pitchFamily="34" charset="0"/>
              </a:rPr>
              <a:t> y la continuidad del servicio público.</a:t>
            </a:r>
          </a:p>
          <a:p>
            <a:pPr marL="0" marR="0" lvl="0" indent="0" algn="ctr" defTabSz="914400" rtl="0" eaLnBrk="0" fontAlgn="base" latinLnBrk="0" hangingPunct="0">
              <a:lnSpc>
                <a:spcPct val="100000"/>
              </a:lnSpc>
              <a:spcBef>
                <a:spcPct val="0"/>
              </a:spcBef>
              <a:spcAft>
                <a:spcPct val="0"/>
              </a:spcAft>
              <a:buClrTx/>
              <a:buSzTx/>
              <a:buFontTx/>
              <a:buNone/>
            </a:pPr>
            <a:endParaRPr kumimoji="0" lang="es-CO" altLang="es-CO" sz="2200" b="1" i="0" u="none" strike="noStrike" cap="none" normalizeH="0" baseline="0" dirty="0">
              <a:ln>
                <a:noFill/>
              </a:ln>
              <a:solidFill>
                <a:srgbClr val="00695C"/>
              </a:solidFill>
              <a:effectLst/>
              <a:latin typeface="Playfair Display" pitchFamily="2" charset="77"/>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a:t>SENTENCIA C-300-2012 CORTE CONSTITUCIONAL </a:t>
            </a:r>
          </a:p>
        </p:txBody>
      </p:sp>
      <p:sp>
        <p:nvSpPr>
          <p:cNvPr id="3" name="Marcador de contenido 2"/>
          <p:cNvSpPr>
            <a:spLocks noGrp="1"/>
          </p:cNvSpPr>
          <p:nvPr>
            <p:ph idx="1"/>
          </p:nvPr>
        </p:nvSpPr>
        <p:spPr>
          <a:xfrm>
            <a:off x="838200" y="1690688"/>
            <a:ext cx="6270158" cy="3956350"/>
          </a:xfrm>
        </p:spPr>
        <p:txBody>
          <a:bodyPr>
            <a:normAutofit fontScale="50000" lnSpcReduction="20000"/>
          </a:bodyPr>
          <a:lstStyle/>
          <a:p>
            <a:pPr marL="0" indent="0">
              <a:buFont typeface="Wingdings" panose="05000000000000000000" charset="0"/>
              <a:buNone/>
            </a:pPr>
            <a:endParaRPr lang="es-CO" sz="3810" dirty="0">
              <a:solidFill>
                <a:srgbClr val="000000"/>
              </a:solidFill>
              <a:latin typeface="Arial" panose="020B0604020202020204" pitchFamily="34" charset="0"/>
              <a:cs typeface="Arial" panose="020B0604020202020204" pitchFamily="34" charset="0"/>
            </a:endParaRPr>
          </a:p>
          <a:p>
            <a:pPr algn="just">
              <a:buFont typeface="Wingdings" panose="05000000000000000000" charset="0"/>
              <a:buChar char="Ø"/>
            </a:pPr>
            <a:endParaRPr lang="es-CO" sz="3810" dirty="0">
              <a:solidFill>
                <a:srgbClr val="000000"/>
              </a:solidFill>
              <a:latin typeface="Arial" panose="020B0604020202020204" pitchFamily="34" charset="0"/>
              <a:cs typeface="Arial" panose="020B0604020202020204" pitchFamily="34" charset="0"/>
            </a:endParaRPr>
          </a:p>
          <a:p>
            <a:pPr algn="just">
              <a:buFont typeface="Wingdings" panose="05000000000000000000" charset="0"/>
              <a:buChar char="Ø"/>
            </a:pPr>
            <a:r>
              <a:rPr lang="es-CO" sz="3810" dirty="0">
                <a:solidFill>
                  <a:srgbClr val="000000"/>
                </a:solidFill>
                <a:latin typeface="Arial" panose="020B0604020202020204" pitchFamily="34" charset="0"/>
                <a:cs typeface="Arial" panose="020B0604020202020204" pitchFamily="34" charset="0"/>
              </a:rPr>
              <a:t>La modificación de los contratos  debe obedecer a una causa real y cierta autorizada en la ley, sustentada y probada, y acorde con los fines estatales.</a:t>
            </a:r>
          </a:p>
          <a:p>
            <a:pPr algn="just">
              <a:buFont typeface="Wingdings" panose="05000000000000000000" charset="0"/>
              <a:buChar char="Ø"/>
            </a:pPr>
            <a:r>
              <a:rPr lang="es-CO" sz="3810" dirty="0">
                <a:solidFill>
                  <a:srgbClr val="000000"/>
                </a:solidFill>
                <a:latin typeface="Arial" panose="020B0604020202020204" pitchFamily="34" charset="0"/>
                <a:cs typeface="Arial" panose="020B0604020202020204" pitchFamily="34" charset="0"/>
              </a:rPr>
              <a:t>La modificación de los contratos estatales es especialmente importante en aquellos por naturaleza </a:t>
            </a:r>
            <a:r>
              <a:rPr lang="es-CO" sz="3810" b="1" dirty="0">
                <a:solidFill>
                  <a:srgbClr val="000000"/>
                </a:solidFill>
                <a:latin typeface="Arial" panose="020B0604020202020204" pitchFamily="34" charset="0"/>
                <a:cs typeface="Arial" panose="020B0604020202020204" pitchFamily="34" charset="0"/>
              </a:rPr>
              <a:t>incompletos</a:t>
            </a:r>
            <a:r>
              <a:rPr lang="es-CO" sz="3810" dirty="0">
                <a:solidFill>
                  <a:srgbClr val="000000"/>
                </a:solidFill>
                <a:latin typeface="Arial" panose="020B0604020202020204" pitchFamily="34" charset="0"/>
                <a:cs typeface="Arial" panose="020B0604020202020204" pitchFamily="34" charset="0"/>
              </a:rPr>
              <a:t>, es decir, </a:t>
            </a:r>
            <a:r>
              <a:rPr lang="es-CO" sz="3810" b="1" dirty="0">
                <a:solidFill>
                  <a:srgbClr val="000000"/>
                </a:solidFill>
                <a:latin typeface="Arial" panose="020B0604020202020204" pitchFamily="34" charset="0"/>
                <a:cs typeface="Arial" panose="020B0604020202020204" pitchFamily="34" charset="0"/>
              </a:rPr>
              <a:t>(i) </a:t>
            </a:r>
            <a:r>
              <a:rPr lang="es-CO" sz="3810" dirty="0">
                <a:solidFill>
                  <a:srgbClr val="000000"/>
                </a:solidFill>
                <a:latin typeface="Arial" panose="020B0604020202020204" pitchFamily="34" charset="0"/>
                <a:cs typeface="Arial" panose="020B0604020202020204" pitchFamily="34" charset="0"/>
              </a:rPr>
              <a:t>los afectados por asimetrías de información que impiden la previsión de todas las contingencias que pueden afectar su ejecución, y </a:t>
            </a:r>
            <a:r>
              <a:rPr lang="es-CO" sz="3810" b="1" dirty="0">
                <a:solidFill>
                  <a:srgbClr val="000000"/>
                </a:solidFill>
                <a:latin typeface="Arial" panose="020B0604020202020204" pitchFamily="34" charset="0"/>
                <a:cs typeface="Arial" panose="020B0604020202020204" pitchFamily="34" charset="0"/>
              </a:rPr>
              <a:t>(</a:t>
            </a:r>
            <a:r>
              <a:rPr lang="es-CO" sz="3810" b="1" dirty="0" err="1">
                <a:solidFill>
                  <a:srgbClr val="000000"/>
                </a:solidFill>
                <a:latin typeface="Arial" panose="020B0604020202020204" pitchFamily="34" charset="0"/>
                <a:cs typeface="Arial" panose="020B0604020202020204" pitchFamily="34" charset="0"/>
              </a:rPr>
              <a:t>ii</a:t>
            </a:r>
            <a:r>
              <a:rPr lang="es-CO" sz="3810" b="1" dirty="0">
                <a:solidFill>
                  <a:srgbClr val="000000"/>
                </a:solidFill>
                <a:latin typeface="Arial" panose="020B0604020202020204" pitchFamily="34" charset="0"/>
                <a:cs typeface="Arial" panose="020B0604020202020204" pitchFamily="34" charset="0"/>
              </a:rPr>
              <a:t>) </a:t>
            </a:r>
            <a:r>
              <a:rPr lang="es-CO" sz="3810" dirty="0">
                <a:solidFill>
                  <a:srgbClr val="000000"/>
                </a:solidFill>
                <a:latin typeface="Arial" panose="020B0604020202020204" pitchFamily="34" charset="0"/>
                <a:cs typeface="Arial" panose="020B0604020202020204" pitchFamily="34" charset="0"/>
              </a:rPr>
              <a:t>en el marco de los cuales, por esa misma razón, es difícil prever </a:t>
            </a:r>
            <a:r>
              <a:rPr lang="es-CO" sz="3810" i="1" dirty="0">
                <a:solidFill>
                  <a:srgbClr val="000000"/>
                </a:solidFill>
                <a:latin typeface="Arial" panose="020B0604020202020204" pitchFamily="34" charset="0"/>
                <a:cs typeface="Arial" panose="020B0604020202020204" pitchFamily="34" charset="0"/>
              </a:rPr>
              <a:t> </a:t>
            </a:r>
            <a:r>
              <a:rPr lang="es-CO" sz="3810" dirty="0">
                <a:solidFill>
                  <a:srgbClr val="000000"/>
                </a:solidFill>
                <a:latin typeface="Arial" panose="020B0604020202020204" pitchFamily="34" charset="0"/>
                <a:cs typeface="Arial" panose="020B0604020202020204" pitchFamily="34" charset="0"/>
              </a:rPr>
              <a:t>los remedios necesarios para afrontar tales contingencias, como ocurre por lo general con los contratos de largo plazo.</a:t>
            </a:r>
            <a:r>
              <a:rPr lang="es-CO" sz="3810" dirty="0">
                <a:solidFill>
                  <a:srgbClr val="000000"/>
                </a:solidFill>
                <a:latin typeface="Arial" panose="020B0604020202020204" pitchFamily="34" charset="0"/>
                <a:cs typeface="Arial" panose="020B0604020202020204" pitchFamily="34" charset="0"/>
                <a:hlinkClick r:id="rId2"/>
              </a:rPr>
              <a:t>[15</a:t>
            </a:r>
            <a:endParaRPr lang="es-CO" sz="3810" dirty="0">
              <a:solidFill>
                <a:srgbClr val="000000"/>
              </a:solidFill>
              <a:latin typeface="Arial" panose="020B0604020202020204" pitchFamily="34" charset="0"/>
              <a:cs typeface="Arial" panose="020B0604020202020204" pitchFamily="34" charset="0"/>
            </a:endParaRPr>
          </a:p>
          <a:p>
            <a:pPr marL="0" indent="0" algn="just">
              <a:buNone/>
            </a:pPr>
            <a:endParaRPr lang="es-CO" sz="3810" dirty="0"/>
          </a:p>
        </p:txBody>
      </p:sp>
      <p:pic>
        <p:nvPicPr>
          <p:cNvPr id="1026" name="Picture 2" descr="Professional legal document with scales of justi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9615" y="2324135"/>
            <a:ext cx="4034185" cy="26894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p:cNvSpPr>
            <a:spLocks noGrp="1" noRot="1" noChangeAspect="1" noMove="1" noResize="1" noEditPoints="1" noAdjustHandles="1" noChangeArrowheads="1" noChangeShapeType="1" noTextEdit="1"/>
          </p:cNvSpPr>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ketchy line"/>
          <p:cNvSpPr>
            <a:spLocks noGrp="1" noRot="1" noChangeAspect="1" noMove="1" noResize="1" noEditPoints="1" noAdjustHandles="1" noChangeArrowheads="1" noChangeShapeType="1" noTextEdit="1"/>
          </p:cNvSpPr>
          <p:nvPr/>
        </p:nvSpPr>
        <p:spPr>
          <a:xfrm>
            <a:off x="572493" y="1681544"/>
            <a:ext cx="10972800" cy="18288"/>
          </a:xfrm>
          <a:custGeom>
            <a:avLst/>
            <a:gdLst>
              <a:gd name="csX0" fmla="*/ 0 w 10972800"/>
              <a:gd name="csY0" fmla="*/ 0 h 18288"/>
              <a:gd name="csX1" fmla="*/ 356616 w 10972800"/>
              <a:gd name="csY1" fmla="*/ 0 h 18288"/>
              <a:gd name="csX2" fmla="*/ 1042416 w 10972800"/>
              <a:gd name="csY2" fmla="*/ 0 h 18288"/>
              <a:gd name="csX3" fmla="*/ 1947672 w 10972800"/>
              <a:gd name="csY3" fmla="*/ 0 h 18288"/>
              <a:gd name="csX4" fmla="*/ 2633472 w 10972800"/>
              <a:gd name="csY4" fmla="*/ 0 h 18288"/>
              <a:gd name="csX5" fmla="*/ 2990088 w 10972800"/>
              <a:gd name="csY5" fmla="*/ 0 h 18288"/>
              <a:gd name="csX6" fmla="*/ 3456432 w 10972800"/>
              <a:gd name="csY6" fmla="*/ 0 h 18288"/>
              <a:gd name="csX7" fmla="*/ 4361688 w 10972800"/>
              <a:gd name="csY7" fmla="*/ 0 h 18288"/>
              <a:gd name="csX8" fmla="*/ 5266944 w 10972800"/>
              <a:gd name="csY8" fmla="*/ 0 h 18288"/>
              <a:gd name="csX9" fmla="*/ 6172200 w 10972800"/>
              <a:gd name="csY9" fmla="*/ 0 h 18288"/>
              <a:gd name="csX10" fmla="*/ 6528816 w 10972800"/>
              <a:gd name="csY10" fmla="*/ 0 h 18288"/>
              <a:gd name="csX11" fmla="*/ 7214616 w 10972800"/>
              <a:gd name="csY11" fmla="*/ 0 h 18288"/>
              <a:gd name="csX12" fmla="*/ 7790688 w 10972800"/>
              <a:gd name="csY12" fmla="*/ 0 h 18288"/>
              <a:gd name="csX13" fmla="*/ 8147304 w 10972800"/>
              <a:gd name="csY13" fmla="*/ 0 h 18288"/>
              <a:gd name="csX14" fmla="*/ 9052560 w 10972800"/>
              <a:gd name="csY14" fmla="*/ 0 h 18288"/>
              <a:gd name="csX15" fmla="*/ 9409176 w 10972800"/>
              <a:gd name="csY15" fmla="*/ 0 h 18288"/>
              <a:gd name="csX16" fmla="*/ 9765792 w 10972800"/>
              <a:gd name="csY16" fmla="*/ 0 h 18288"/>
              <a:gd name="csX17" fmla="*/ 10341864 w 10972800"/>
              <a:gd name="csY17" fmla="*/ 0 h 18288"/>
              <a:gd name="csX18" fmla="*/ 10972800 w 10972800"/>
              <a:gd name="csY18" fmla="*/ 0 h 18288"/>
              <a:gd name="csX19" fmla="*/ 10972800 w 10972800"/>
              <a:gd name="csY19" fmla="*/ 18288 h 18288"/>
              <a:gd name="csX20" fmla="*/ 10177272 w 10972800"/>
              <a:gd name="csY20" fmla="*/ 18288 h 18288"/>
              <a:gd name="csX21" fmla="*/ 9820656 w 10972800"/>
              <a:gd name="csY21" fmla="*/ 18288 h 18288"/>
              <a:gd name="csX22" fmla="*/ 9464040 w 10972800"/>
              <a:gd name="csY22" fmla="*/ 18288 h 18288"/>
              <a:gd name="csX23" fmla="*/ 8778240 w 10972800"/>
              <a:gd name="csY23" fmla="*/ 18288 h 18288"/>
              <a:gd name="csX24" fmla="*/ 8421624 w 10972800"/>
              <a:gd name="csY24" fmla="*/ 18288 h 18288"/>
              <a:gd name="csX25" fmla="*/ 7735824 w 10972800"/>
              <a:gd name="csY25" fmla="*/ 18288 h 18288"/>
              <a:gd name="csX26" fmla="*/ 6940296 w 10972800"/>
              <a:gd name="csY26" fmla="*/ 18288 h 18288"/>
              <a:gd name="csX27" fmla="*/ 6254496 w 10972800"/>
              <a:gd name="csY27" fmla="*/ 18288 h 18288"/>
              <a:gd name="csX28" fmla="*/ 5458968 w 10972800"/>
              <a:gd name="csY28" fmla="*/ 18288 h 18288"/>
              <a:gd name="csX29" fmla="*/ 4663440 w 10972800"/>
              <a:gd name="csY29" fmla="*/ 18288 h 18288"/>
              <a:gd name="csX30" fmla="*/ 4306824 w 10972800"/>
              <a:gd name="csY30" fmla="*/ 18288 h 18288"/>
              <a:gd name="csX31" fmla="*/ 3840480 w 10972800"/>
              <a:gd name="csY31" fmla="*/ 18288 h 18288"/>
              <a:gd name="csX32" fmla="*/ 3264408 w 10972800"/>
              <a:gd name="csY32" fmla="*/ 18288 h 18288"/>
              <a:gd name="csX33" fmla="*/ 2578608 w 10972800"/>
              <a:gd name="csY33" fmla="*/ 18288 h 18288"/>
              <a:gd name="csX34" fmla="*/ 1673352 w 10972800"/>
              <a:gd name="csY34" fmla="*/ 18288 h 18288"/>
              <a:gd name="csX35" fmla="*/ 877824 w 10972800"/>
              <a:gd name="csY35" fmla="*/ 18288 h 18288"/>
              <a:gd name="csX36" fmla="*/ 0 w 10972800"/>
              <a:gd name="csY36" fmla="*/ 18288 h 18288"/>
              <a:gd name="csX37" fmla="*/ 0 w 10972800"/>
              <a:gd name="csY37"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1"/>
          <p:cNvSpPr>
            <a:spLocks noGrp="1" noChangeArrowheads="1"/>
          </p:cNvSpPr>
          <p:nvPr>
            <p:ph idx="1"/>
          </p:nvPr>
        </p:nvSpPr>
        <p:spPr bwMode="auto">
          <a:xfrm>
            <a:off x="572493" y="2071316"/>
            <a:ext cx="6713552" cy="4119172"/>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t" anchorCtr="0" compatLnSpc="1">
            <a:normAutofit fontScale="90000" lnSpcReduction="20000"/>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algn="just" defTabSz="914400" rtl="0" eaLnBrk="0" fontAlgn="base" latinLnBrk="0" hangingPunct="0">
              <a:spcBef>
                <a:spcPct val="0"/>
              </a:spcBef>
              <a:spcAft>
                <a:spcPts val="600"/>
              </a:spcAft>
              <a:buClrTx/>
              <a:buSzTx/>
              <a:buFont typeface="Wingdings" panose="05000000000000000000" pitchFamily="2" charset="2"/>
              <a:buChar char="Ø"/>
            </a:pPr>
            <a:r>
              <a:rPr kumimoji="0" lang="es-CO" altLang="es-CO" sz="2000" b="0" i="0" u="none" strike="noStrike" cap="none" normalizeH="0" baseline="0" dirty="0">
                <a:ln>
                  <a:noFill/>
                </a:ln>
                <a:solidFill>
                  <a:srgbClr val="000000"/>
                </a:solidFill>
                <a:effectLst/>
                <a:cs typeface="Arial" panose="020B0604020202020204" pitchFamily="34" charset="0"/>
              </a:rPr>
              <a:t>Concluye que las nociones de contrato adicional y de adición de contrato no corresponden a la misma figura jurídica. </a:t>
            </a:r>
          </a:p>
          <a:p>
            <a:pPr marL="0" marR="0" lvl="0" indent="0" algn="just" defTabSz="914400" rtl="0" eaLnBrk="0" fontAlgn="base" latinLnBrk="0" hangingPunct="0">
              <a:spcBef>
                <a:spcPct val="0"/>
              </a:spcBef>
              <a:spcAft>
                <a:spcPts val="600"/>
              </a:spcAft>
              <a:buClrTx/>
              <a:buSzTx/>
              <a:buNone/>
            </a:pPr>
            <a:endParaRPr kumimoji="0" lang="es-CO" altLang="es-CO" sz="2000" b="0" i="0" u="none" strike="noStrike" cap="none" normalizeH="0" baseline="0" dirty="0">
              <a:ln>
                <a:noFill/>
              </a:ln>
              <a:solidFill>
                <a:srgbClr val="000000"/>
              </a:solidFill>
              <a:effectLst/>
              <a:cs typeface="Arial" panose="020B0604020202020204" pitchFamily="34" charset="0"/>
            </a:endParaRPr>
          </a:p>
          <a:p>
            <a:pPr lvl="0" algn="just">
              <a:spcAft>
                <a:spcPts val="600"/>
              </a:spcAft>
              <a:buFont typeface="Wingdings" panose="05000000000000000000" charset="0"/>
              <a:buChar char="Ø"/>
            </a:pPr>
            <a:r>
              <a:rPr lang="es-CO" altLang="es-CO" sz="2000" b="1" dirty="0">
                <a:solidFill>
                  <a:srgbClr val="000000"/>
                </a:solidFill>
                <a:cs typeface="Arial" panose="020B0604020202020204" pitchFamily="34" charset="0"/>
              </a:rPr>
              <a:t>La adición del contrato </a:t>
            </a:r>
            <a:r>
              <a:rPr lang="es-CO" altLang="es-CO" sz="2000" dirty="0">
                <a:solidFill>
                  <a:srgbClr val="000000"/>
                </a:solidFill>
                <a:cs typeface="Arial" panose="020B0604020202020204" pitchFamily="34" charset="0"/>
              </a:rPr>
              <a:t> debe utilizarse </a:t>
            </a:r>
            <a:r>
              <a:rPr kumimoji="0" lang="es-CO" altLang="es-CO" sz="2000" b="0" i="0" u="none" strike="noStrike" cap="none" normalizeH="0" baseline="0" dirty="0">
                <a:ln>
                  <a:noFill/>
                </a:ln>
                <a:solidFill>
                  <a:srgbClr val="000000"/>
                </a:solidFill>
                <a:effectLst/>
                <a:cs typeface="Arial" panose="020B0604020202020204" pitchFamily="34" charset="0"/>
              </a:rPr>
              <a:t> para modificar el </a:t>
            </a:r>
            <a:r>
              <a:rPr kumimoji="0" lang="es-CO" altLang="es-CO" sz="2000" b="1" i="0" u="none" strike="noStrike" cap="none" normalizeH="0" baseline="0" dirty="0">
                <a:ln>
                  <a:noFill/>
                </a:ln>
                <a:solidFill>
                  <a:srgbClr val="000000"/>
                </a:solidFill>
                <a:effectLst/>
                <a:cs typeface="Arial" panose="020B0604020202020204" pitchFamily="34" charset="0"/>
              </a:rPr>
              <a:t>valor y el plazo</a:t>
            </a:r>
            <a:r>
              <a:rPr kumimoji="0" lang="es-CO" altLang="es-CO" sz="2000" b="0" i="0" u="none" strike="noStrike" cap="none" normalizeH="0" baseline="0" dirty="0">
                <a:ln>
                  <a:noFill/>
                </a:ln>
                <a:solidFill>
                  <a:srgbClr val="000000"/>
                </a:solidFill>
                <a:effectLst/>
                <a:cs typeface="Arial" panose="020B0604020202020204" pitchFamily="34" charset="0"/>
              </a:rPr>
              <a:t>, sin que se pudiera superar los límites legales, sin modificar o reformar el objeto del contrato, pues es un elemento esencial de este y su modificación implicaría la celebración de un nuevo contrato. </a:t>
            </a:r>
            <a:r>
              <a:rPr lang="es-CO" sz="2000" dirty="0">
                <a:solidFill>
                  <a:srgbClr val="000000"/>
                </a:solidFill>
                <a:cs typeface="Arial" panose="020B0604020202020204" pitchFamily="34" charset="0"/>
                <a:sym typeface="+mn-ea"/>
              </a:rPr>
              <a:t>En efecto, de acuerdo con el artículo 1501 del Código Civil, los contratos tienen elementos de su esencia, de su naturaleza y accidentales.</a:t>
            </a:r>
            <a:r>
              <a:rPr lang="es-CO" sz="2000" dirty="0">
                <a:solidFill>
                  <a:srgbClr val="000000"/>
                </a:solidFill>
                <a:sym typeface="+mn-ea"/>
                <a:hlinkClick r:id="rId2"/>
              </a:rPr>
              <a:t>[</a:t>
            </a:r>
          </a:p>
          <a:p>
            <a:pPr lvl="0" algn="just">
              <a:spcAft>
                <a:spcPts val="600"/>
              </a:spcAft>
              <a:buFont typeface="Wingdings" panose="05000000000000000000" charset="0"/>
              <a:buChar char="Ø"/>
            </a:pPr>
            <a:r>
              <a:rPr lang="es-CO" sz="2000" b="1" dirty="0">
                <a:solidFill>
                  <a:srgbClr val="000000"/>
                </a:solidFill>
                <a:sym typeface="+mn-ea"/>
                <a:hlinkClick r:id="rId2"/>
              </a:rPr>
              <a:t>e</a:t>
            </a:r>
            <a:r>
              <a:rPr lang="es-CO" sz="2000" b="1" dirty="0">
                <a:solidFill>
                  <a:srgbClr val="000000"/>
                </a:solidFill>
                <a:sym typeface="+mn-ea"/>
              </a:rPr>
              <a:t>El contrato adicional </a:t>
            </a:r>
            <a:r>
              <a:rPr lang="es-CO" sz="2000" dirty="0">
                <a:solidFill>
                  <a:srgbClr val="000000"/>
                </a:solidFill>
                <a:sym typeface="+mn-ea"/>
              </a:rPr>
              <a:t>o</a:t>
            </a:r>
            <a:r>
              <a:rPr kumimoji="0" lang="en-US" altLang="es-MX" sz="2000" i="0" u="none" strike="noStrike" cap="none" normalizeH="0" baseline="0" dirty="0">
                <a:ln>
                  <a:noFill/>
                </a:ln>
                <a:solidFill>
                  <a:srgbClr val="000000"/>
                </a:solidFill>
                <a:effectLst/>
                <a:cs typeface="Arial" panose="020B0604020202020204" pitchFamily="34" charset="0"/>
              </a:rPr>
              <a:t>curre cuando lo que se pretende contratar implica una modificaci</a:t>
            </a:r>
            <a:r>
              <a:rPr kumimoji="0" lang="en-US" altLang="en-US" sz="2000" i="0" u="none" strike="noStrike" cap="none" normalizeH="0" baseline="0" dirty="0">
                <a:ln>
                  <a:noFill/>
                </a:ln>
                <a:solidFill>
                  <a:srgbClr val="000000"/>
                </a:solidFill>
                <a:effectLst/>
                <a:cs typeface="Arial" panose="020B0604020202020204" pitchFamily="34" charset="0"/>
              </a:rPr>
              <a:t>ó</a:t>
            </a:r>
            <a:r>
              <a:rPr kumimoji="0" lang="en-US" altLang="es-MX" sz="2000" i="0" u="none" strike="noStrike" cap="none" normalizeH="0" baseline="0" dirty="0">
                <a:ln>
                  <a:noFill/>
                </a:ln>
                <a:solidFill>
                  <a:srgbClr val="000000"/>
                </a:solidFill>
                <a:effectLst/>
                <a:cs typeface="Arial" panose="020B0604020202020204" pitchFamily="34" charset="0"/>
              </a:rPr>
              <a:t>n sustancial o una ampliaci</a:t>
            </a:r>
            <a:r>
              <a:rPr kumimoji="0" lang="en-US" altLang="en-US" sz="2000" i="0" u="none" strike="noStrike" cap="none" normalizeH="0" baseline="0" dirty="0">
                <a:ln>
                  <a:noFill/>
                </a:ln>
                <a:solidFill>
                  <a:srgbClr val="000000"/>
                </a:solidFill>
                <a:effectLst/>
                <a:cs typeface="Arial" panose="020B0604020202020204" pitchFamily="34" charset="0"/>
              </a:rPr>
              <a:t>ó</a:t>
            </a:r>
            <a:r>
              <a:rPr kumimoji="0" lang="en-US" altLang="es-MX" sz="2000" i="0" u="none" strike="noStrike" cap="none" normalizeH="0" baseline="0" dirty="0">
                <a:ln>
                  <a:noFill/>
                </a:ln>
                <a:solidFill>
                  <a:srgbClr val="000000"/>
                </a:solidFill>
                <a:effectLst/>
                <a:cs typeface="Arial" panose="020B0604020202020204" pitchFamily="34" charset="0"/>
              </a:rPr>
              <a:t>n del objeto original. Si las nuevas actividades u obras no guardan una relaci</a:t>
            </a:r>
            <a:r>
              <a:rPr kumimoji="0" lang="en-US" altLang="en-US" sz="2000" i="0" u="none" strike="noStrike" cap="none" normalizeH="0" baseline="0" dirty="0">
                <a:ln>
                  <a:noFill/>
                </a:ln>
                <a:solidFill>
                  <a:srgbClr val="000000"/>
                </a:solidFill>
                <a:effectLst/>
                <a:cs typeface="Arial" panose="020B0604020202020204" pitchFamily="34" charset="0"/>
              </a:rPr>
              <a:t>ó</a:t>
            </a:r>
            <a:r>
              <a:rPr kumimoji="0" lang="en-US" altLang="es-MX" sz="2000" i="0" u="none" strike="noStrike" cap="none" normalizeH="0" baseline="0" dirty="0">
                <a:ln>
                  <a:noFill/>
                </a:ln>
                <a:solidFill>
                  <a:srgbClr val="000000"/>
                </a:solidFill>
                <a:effectLst/>
                <a:cs typeface="Arial" panose="020B0604020202020204" pitchFamily="34" charset="0"/>
              </a:rPr>
              <a:t>n de necesidad absoluta con el objeto inicial (o cambian su esencia), la entidad no est</a:t>
            </a:r>
            <a:r>
              <a:rPr kumimoji="0" lang="en-US" altLang="en-US" sz="2000" i="0" u="none" strike="noStrike" cap="none" normalizeH="0" baseline="0" dirty="0">
                <a:ln>
                  <a:noFill/>
                </a:ln>
                <a:solidFill>
                  <a:srgbClr val="000000"/>
                </a:solidFill>
                <a:effectLst/>
                <a:cs typeface="Arial" panose="020B0604020202020204" pitchFamily="34" charset="0"/>
              </a:rPr>
              <a:t>á </a:t>
            </a:r>
            <a:r>
              <a:rPr kumimoji="0" lang="en-US" altLang="es-MX" sz="2000" i="0" u="none" strike="noStrike" cap="none" normalizeH="0" baseline="0" dirty="0">
                <a:ln>
                  <a:noFill/>
                </a:ln>
                <a:solidFill>
                  <a:srgbClr val="000000"/>
                </a:solidFill>
                <a:effectLst/>
                <a:cs typeface="Arial" panose="020B0604020202020204" pitchFamily="34" charset="0"/>
              </a:rPr>
              <a:t>ante una "adici</a:t>
            </a:r>
            <a:r>
              <a:rPr kumimoji="0" lang="en-US" altLang="en-US" sz="2000" i="0" u="none" strike="noStrike" cap="none" normalizeH="0" baseline="0" dirty="0">
                <a:ln>
                  <a:noFill/>
                </a:ln>
                <a:solidFill>
                  <a:srgbClr val="000000"/>
                </a:solidFill>
                <a:effectLst/>
                <a:cs typeface="Arial" panose="020B0604020202020204" pitchFamily="34" charset="0"/>
              </a:rPr>
              <a:t>ó</a:t>
            </a:r>
            <a:r>
              <a:rPr kumimoji="0" lang="en-US" altLang="es-MX" sz="2000" i="0" u="none" strike="noStrike" cap="none" normalizeH="0" baseline="0" dirty="0">
                <a:ln>
                  <a:noFill/>
                </a:ln>
                <a:solidFill>
                  <a:srgbClr val="000000"/>
                </a:solidFill>
                <a:effectLst/>
                <a:cs typeface="Arial" panose="020B0604020202020204" pitchFamily="34" charset="0"/>
              </a:rPr>
              <a:t>n", sino ante un requerimiento nuevo que altera la base del negocio</a:t>
            </a:r>
            <a:r>
              <a:rPr kumimoji="0" lang="en-US" altLang="es-MX" sz="2000" b="1" i="0" u="none" strike="noStrike" cap="none" normalizeH="0" baseline="0" dirty="0">
                <a:ln>
                  <a:noFill/>
                </a:ln>
                <a:solidFill>
                  <a:srgbClr val="000000"/>
                </a:solidFill>
                <a:effectLst/>
                <a:cs typeface="Arial" panose="020B0604020202020204" pitchFamily="34" charset="0"/>
              </a:rPr>
              <a:t>.</a:t>
            </a:r>
          </a:p>
          <a:p>
            <a:pPr marL="0" marR="0" lvl="0" indent="0" defTabSz="914400" rtl="0" eaLnBrk="0" fontAlgn="base" latinLnBrk="0" hangingPunct="0">
              <a:spcBef>
                <a:spcPct val="0"/>
              </a:spcBef>
              <a:spcAft>
                <a:spcPts val="600"/>
              </a:spcAft>
              <a:buClrTx/>
              <a:buSzTx/>
              <a:buNone/>
            </a:pPr>
            <a:r>
              <a:rPr kumimoji="0" lang="es-CO" altLang="en-US" sz="2000" b="1" i="0" u="none" strike="noStrike" cap="none" normalizeH="0" baseline="0" dirty="0">
                <a:ln>
                  <a:noFill/>
                </a:ln>
                <a:effectLst/>
                <a:cs typeface="Arial" panose="020B0604020202020204" pitchFamily="34" charset="0"/>
              </a:rPr>
              <a:t>.</a:t>
            </a:r>
          </a:p>
          <a:p>
            <a:pPr marL="0" marR="0" lvl="0" indent="0" defTabSz="914400" rtl="0" eaLnBrk="0" fontAlgn="base" latinLnBrk="0" hangingPunct="0">
              <a:spcBef>
                <a:spcPct val="0"/>
              </a:spcBef>
              <a:spcAft>
                <a:spcPts val="600"/>
              </a:spcAft>
              <a:buClrTx/>
              <a:buSzTx/>
              <a:buNone/>
            </a:pPr>
            <a:endParaRPr lang="es-CO" sz="2000" dirty="0"/>
          </a:p>
          <a:p>
            <a:pPr marL="0" marR="0" lvl="0" indent="0" defTabSz="914400" rtl="0" eaLnBrk="0" fontAlgn="base" latinLnBrk="0" hangingPunct="0">
              <a:spcBef>
                <a:spcPct val="0"/>
              </a:spcBef>
              <a:spcAft>
                <a:spcPts val="600"/>
              </a:spcAft>
              <a:buClrTx/>
              <a:buSzTx/>
              <a:buFont typeface="Wingdings" panose="05000000000000000000" charset="0"/>
              <a:buNone/>
            </a:pPr>
            <a:endParaRPr kumimoji="0" lang="es-CO" altLang="en-US" sz="2000" b="0" i="0" u="none" strike="noStrike" cap="none" normalizeH="0" baseline="0" dirty="0">
              <a:ln>
                <a:noFill/>
              </a:ln>
              <a:effectLst/>
              <a:cs typeface="Arial" panose="020B0604020202020204" pitchFamily="34" charset="0"/>
            </a:endParaRPr>
          </a:p>
        </p:txBody>
      </p:sp>
      <p:pic>
        <p:nvPicPr>
          <p:cNvPr id="3" name="Picture 2" descr="Professional legal document with scales of justice"/>
          <p:cNvPicPr>
            <a:picLocks noChangeAspect="1" noChangeArrowheads="1"/>
          </p:cNvPicPr>
          <p:nvPr/>
        </p:nvPicPr>
        <p:blipFill>
          <a:blip r:embed="rId3">
            <a:extLst>
              <a:ext uri="{28A0092B-C50C-407E-A947-70E740481C1C}">
                <a14:useLocalDpi xmlns:a14="http://schemas.microsoft.com/office/drawing/2010/main" val="0"/>
              </a:ext>
            </a:extLst>
          </a:blip>
          <a:srcRect l="25359" r="10502" b="-3"/>
          <a:stretch>
            <a:fillRect/>
          </a:stretch>
        </p:blipFill>
        <p:spPr bwMode="auto">
          <a:xfrm>
            <a:off x="7675658" y="2093976"/>
            <a:ext cx="3941064" cy="40965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27" name="Rectangle 5126"/>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Heavy road construction machinery"/>
          <p:cNvPicPr>
            <a:picLocks noChangeAspect="1" noChangeArrowheads="1"/>
          </p:cNvPicPr>
          <p:nvPr/>
        </p:nvPicPr>
        <p:blipFill>
          <a:blip r:embed="rId2">
            <a:extLst>
              <a:ext uri="{28A0092B-C50C-407E-A947-70E740481C1C}">
                <a14:useLocalDpi xmlns:a14="http://schemas.microsoft.com/office/drawing/2010/main" val="0"/>
              </a:ext>
            </a:extLst>
          </a:blip>
          <a:srcRect l="5438" r="29925" b="9091"/>
          <a:stretch>
            <a:fillRect/>
          </a:stretch>
        </p:blipFill>
        <p:spPr bwMode="auto">
          <a:xfrm>
            <a:off x="5791200" y="10"/>
            <a:ext cx="6400800" cy="6857990"/>
          </a:xfrm>
          <a:prstGeom prst="rect">
            <a:avLst/>
          </a:prstGeom>
          <a:noFill/>
          <a:extLst>
            <a:ext uri="{909E8E84-426E-40DD-AFC4-6F175D3DCCD1}">
              <a14:hiddenFill xmlns:a14="http://schemas.microsoft.com/office/drawing/2010/main">
                <a:solidFill>
                  <a:srgbClr val="FFFFFF"/>
                </a:solidFill>
              </a14:hiddenFill>
            </a:ext>
          </a:extLst>
        </p:spPr>
      </p:pic>
      <p:sp>
        <p:nvSpPr>
          <p:cNvPr id="5129" name="Rectangle 5128"/>
          <p:cNvSpPr>
            <a:spLocks noGrp="1" noRot="1" noChangeAspect="1" noMove="1" noResize="1" noEditPoints="1" noAdjustHandles="1" noChangeArrowheads="1" noChangeShapeType="1" noTextEdit="1"/>
          </p:cNvSpPr>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p:cNvSpPr>
            <a:spLocks noGrp="1"/>
          </p:cNvSpPr>
          <p:nvPr>
            <p:ph type="title"/>
          </p:nvPr>
        </p:nvSpPr>
        <p:spPr>
          <a:xfrm>
            <a:off x="371094" y="1161288"/>
            <a:ext cx="4986968" cy="1124712"/>
          </a:xfrm>
        </p:spPr>
        <p:txBody>
          <a:bodyPr anchor="b">
            <a:normAutofit/>
          </a:bodyPr>
          <a:lstStyle/>
          <a:p>
            <a:pPr algn="ctr"/>
            <a:r>
              <a:rPr lang="es-CO" sz="2800" dirty="0">
                <a:latin typeface="Arial" panose="020B0604020202020204" pitchFamily="34" charset="0"/>
                <a:cs typeface="Arial" panose="020B0604020202020204" pitchFamily="34" charset="0"/>
              </a:rPr>
              <a:t>CASOS PRACTICOS </a:t>
            </a:r>
          </a:p>
        </p:txBody>
      </p:sp>
      <p:sp>
        <p:nvSpPr>
          <p:cNvPr id="5131" name="Rectangle 5130"/>
          <p:cNvSpPr>
            <a:spLocks noGrp="1" noRot="1" noChangeAspect="1" noMove="1" noResize="1" noEditPoints="1" noAdjustHandles="1" noChangeArrowheads="1" noChangeShapeType="1" noTextEdit="1"/>
          </p:cNvSpPr>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133" name="Rectangle 5132"/>
          <p:cNvSpPr>
            <a:spLocks noGrp="1" noRot="1" noChangeAspect="1" noMove="1" noResize="1" noEditPoints="1" noAdjustHandles="1" noChangeArrowheads="1" noChangeShapeType="1" noTextEdit="1"/>
          </p:cNvSpPr>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Marcador de contenido 2"/>
          <p:cNvSpPr>
            <a:spLocks noGrp="1"/>
          </p:cNvSpPr>
          <p:nvPr>
            <p:ph idx="1"/>
          </p:nvPr>
        </p:nvSpPr>
        <p:spPr>
          <a:xfrm>
            <a:off x="371093" y="2718054"/>
            <a:ext cx="4986969" cy="3207258"/>
          </a:xfrm>
        </p:spPr>
        <p:txBody>
          <a:bodyPr anchor="t">
            <a:normAutofit/>
          </a:bodyPr>
          <a:lstStyle/>
          <a:p>
            <a:r>
              <a:rPr lang="es-CO" sz="2000" dirty="0">
                <a:solidFill>
                  <a:srgbClr val="000000"/>
                </a:solidFill>
                <a:latin typeface="Arial" panose="020B0604020202020204" pitchFamily="34" charset="0"/>
                <a:cs typeface="Arial" panose="020B0604020202020204" pitchFamily="34" charset="0"/>
              </a:rPr>
              <a:t>1. </a:t>
            </a:r>
            <a:r>
              <a:rPr lang="es-CO" sz="2000" b="1" dirty="0">
                <a:solidFill>
                  <a:srgbClr val="000000"/>
                </a:solidFill>
                <a:latin typeface="Arial" panose="020B0604020202020204" pitchFamily="34" charset="0"/>
                <a:cs typeface="Arial" panose="020B0604020202020204" pitchFamily="34" charset="0"/>
              </a:rPr>
              <a:t>Caso 1: Ejecución de Vía de 20 KM</a:t>
            </a:r>
          </a:p>
          <a:p>
            <a:pPr marL="0" indent="0" algn="just">
              <a:buNone/>
            </a:pPr>
            <a:r>
              <a:rPr lang="es-CO" sz="2000" dirty="0">
                <a:solidFill>
                  <a:srgbClr val="000000"/>
                </a:solidFill>
                <a:latin typeface="Arial" panose="020B0604020202020204" pitchFamily="34" charset="0"/>
                <a:cs typeface="Arial" panose="020B0604020202020204" pitchFamily="34" charset="0"/>
              </a:rPr>
              <a:t>SE CELEBRA UN CONTRATO PARA CONSTRUIR UNA VÍA DE (20 KM).  DURANTE LA EJECUCIÓN, SE DESCUBRE QUE EL TERRENO EXIGE MÁS MATERIAL  DEL PRESUPUESTADO INICIALMENTE.</a:t>
            </a:r>
          </a:p>
          <a:p>
            <a:pPr marL="0" indent="0">
              <a:buNone/>
            </a:pPr>
            <a:r>
              <a:rPr lang="es-CO" sz="2400" b="1" dirty="0">
                <a:solidFill>
                  <a:schemeClr val="tx1"/>
                </a:solidFill>
                <a:latin typeface="Arial" panose="020B0604020202020204" pitchFamily="34" charset="0"/>
                <a:ea typeface="+mj-ea"/>
                <a:cs typeface="Arial" panose="020B0604020202020204" pitchFamily="34" charset="0"/>
              </a:rPr>
              <a:t>¿Es un contrato adicional ? , o es una adición del contrato?.</a:t>
            </a:r>
          </a:p>
          <a:p>
            <a:pPr marL="0" indent="0">
              <a:buNone/>
            </a:pPr>
            <a:endParaRPr lang="es-CO" sz="1700" dirty="0">
              <a:solidFill>
                <a:srgbClr val="000000"/>
              </a:solidFill>
              <a:latin typeface="Arial" panose="020B0604020202020204" pitchFamily="34" charset="0"/>
              <a:cs typeface="Arial" panose="020B0604020202020204" pitchFamily="34" charset="0"/>
            </a:endParaRPr>
          </a:p>
          <a:p>
            <a:pPr marL="0" indent="0">
              <a:buNone/>
            </a:pPr>
            <a:endParaRPr lang="es-CO" sz="1700" b="1" dirty="0">
              <a:latin typeface="+mj-lt"/>
              <a:ea typeface="+mj-ea"/>
              <a:cs typeface="+mj-cs"/>
            </a:endParaRPr>
          </a:p>
          <a:p>
            <a:pPr>
              <a:buFont typeface="Wingdings" panose="05000000000000000000" pitchFamily="2" charset="2"/>
              <a:buChar char="v"/>
            </a:pPr>
            <a:endParaRPr lang="es-CO" sz="17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p:cNvSpPr>
            <a:spLocks noGrp="1" noRot="1" noChangeAspect="1" noMove="1" noResize="1" noEditPoints="1" noAdjustHandles="1" noChangeArrowheads="1" noChangeShapeType="1" noTextEdit="1"/>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descr="Urban transit infrastructure bridge"/>
          <p:cNvPicPr>
            <a:picLocks noChangeAspect="1" noChangeArrowheads="1"/>
          </p:cNvPicPr>
          <p:nvPr/>
        </p:nvPicPr>
        <p:blipFill>
          <a:blip r:embed="rId2">
            <a:extLst>
              <a:ext uri="{28A0092B-C50C-407E-A947-70E740481C1C}">
                <a14:useLocalDpi xmlns:a14="http://schemas.microsoft.com/office/drawing/2010/main" val="0"/>
              </a:ext>
            </a:extLst>
          </a:blip>
          <a:srcRect t="20177" r="9089" b="7900"/>
          <a:stretch>
            <a:fillRect/>
          </a:stretch>
        </p:blipFill>
        <p:spPr bwMode="auto">
          <a:xfrm>
            <a:off x="4286322" y="160431"/>
            <a:ext cx="7905678" cy="6254483"/>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a:spLocks noGrp="1" noRot="1" noChangeAspect="1" noMove="1" noResize="1" noEditPoints="1" noAdjustHandles="1" noChangeArrowheads="1" noChangeShapeType="1" noTextEdit="1"/>
          </p:cNvSpPr>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a:spLocks noGrp="1" noRot="1" noChangeAspect="1" noMove="1" noResize="1" noEditPoints="1" noAdjustHandles="1" noChangeArrowheads="1" noChangeShapeType="1" noTextEdit="1"/>
          </p:cNvSpPr>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p:cNvSpPr>
            <a:spLocks noGrp="1" noRot="1" noChangeAspect="1" noMove="1" noResize="1" noEditPoints="1" noAdjustHandles="1" noChangeArrowheads="1" noChangeShapeType="1" noTextEdit="1"/>
          </p:cNvSpPr>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Marcador de contenido 2"/>
          <p:cNvSpPr>
            <a:spLocks noGrp="1"/>
          </p:cNvSpPr>
          <p:nvPr>
            <p:ph idx="1"/>
          </p:nvPr>
        </p:nvSpPr>
        <p:spPr>
          <a:xfrm>
            <a:off x="371094" y="2718054"/>
            <a:ext cx="3915228" cy="3207258"/>
          </a:xfrm>
        </p:spPr>
        <p:txBody>
          <a:bodyPr anchor="t">
            <a:normAutofit/>
          </a:bodyPr>
          <a:lstStyle/>
          <a:p>
            <a:pPr marL="0" indent="0" algn="just">
              <a:buNone/>
            </a:pPr>
            <a:r>
              <a:rPr lang="es-CO" sz="1600" dirty="0">
                <a:solidFill>
                  <a:srgbClr val="000000"/>
                </a:solidFill>
                <a:latin typeface="Arial" panose="020B0604020202020204" pitchFamily="34" charset="0"/>
                <a:cs typeface="Arial" panose="020B0604020202020204" pitchFamily="34" charset="0"/>
              </a:rPr>
              <a:t>2</a:t>
            </a:r>
            <a:r>
              <a:rPr lang="es-CO" sz="1600" b="1" dirty="0">
                <a:solidFill>
                  <a:srgbClr val="000000"/>
                </a:solidFill>
                <a:latin typeface="Arial" panose="020B0604020202020204" pitchFamily="34" charset="0"/>
                <a:cs typeface="Arial" panose="020B0604020202020204" pitchFamily="34" charset="0"/>
              </a:rPr>
              <a:t>. </a:t>
            </a:r>
            <a:r>
              <a:rPr lang="es-CO" sz="1600" dirty="0">
                <a:solidFill>
                  <a:srgbClr val="000000"/>
                </a:solidFill>
                <a:latin typeface="Arial" panose="020B0604020202020204" pitchFamily="34" charset="0"/>
                <a:cs typeface="Arial" panose="020B0604020202020204" pitchFamily="34" charset="0"/>
              </a:rPr>
              <a:t>SE CONTRATA LA CONSTRUCCIÓN DE UNA TRONCAL DE TRANSMILENIO, DURANTE LA OBRA, SE ADVIERTE QUE ES NECESARIO CONSTRUIR UN PUENTE PEATONAL DE ACCESO A UNA ESTACIÓN NO CONTEMPLADA INICIALMENTE, O UN RETORNO VIAL PARA MEJORAR LA MOVILIDAD DE LA ZONA.</a:t>
            </a:r>
          </a:p>
          <a:p>
            <a:pPr marL="0" indent="0">
              <a:buNone/>
            </a:pPr>
            <a:r>
              <a:rPr lang="es-CO" sz="1600" b="1" dirty="0">
                <a:latin typeface="Arial" panose="020B0604020202020204" pitchFamily="34" charset="0"/>
                <a:cs typeface="Arial" panose="020B0604020202020204" pitchFamily="34" charset="0"/>
              </a:rPr>
              <a:t>¿</a:t>
            </a:r>
            <a:r>
              <a:rPr lang="es-CO" sz="2400" b="1" dirty="0">
                <a:solidFill>
                  <a:schemeClr val="tx1"/>
                </a:solidFill>
                <a:latin typeface="Arial" panose="020B0604020202020204" pitchFamily="34" charset="0"/>
                <a:ea typeface="+mj-ea"/>
                <a:cs typeface="Arial" panose="020B0604020202020204" pitchFamily="34" charset="0"/>
              </a:rPr>
              <a:t>Es un contrato adicional ? , o es una adición del contrato?.</a:t>
            </a:r>
          </a:p>
          <a:p>
            <a:endParaRPr lang="es-CO" sz="1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365125"/>
            <a:ext cx="8734425" cy="1325880"/>
          </a:xfrm>
        </p:spPr>
        <p:txBody>
          <a:bodyPr/>
          <a:lstStyle/>
          <a:p>
            <a:pPr algn="ctr"/>
            <a:r>
              <a:rPr lang="es-CO" dirty="0"/>
              <a:t>QUE SON LAS MODIFICACIONES CONTRACTUALES? </a:t>
            </a:r>
          </a:p>
        </p:txBody>
      </p:sp>
      <p:sp>
        <p:nvSpPr>
          <p:cNvPr id="3" name="Marcador de contenido 2"/>
          <p:cNvSpPr>
            <a:spLocks noGrp="1"/>
          </p:cNvSpPr>
          <p:nvPr>
            <p:ph idx="1"/>
          </p:nvPr>
        </p:nvSpPr>
        <p:spPr>
          <a:xfrm>
            <a:off x="838200" y="1825625"/>
            <a:ext cx="10515600" cy="4208030"/>
          </a:xfrm>
        </p:spPr>
        <p:txBody>
          <a:bodyPr>
            <a:normAutofit lnSpcReduction="10000"/>
          </a:bodyPr>
          <a:lstStyle/>
          <a:p>
            <a:pPr marL="0" indent="0" algn="just">
              <a:buNone/>
            </a:pPr>
            <a:r>
              <a:rPr lang="es-CO" dirty="0">
                <a:solidFill>
                  <a:srgbClr val="000000"/>
                </a:solidFill>
                <a:latin typeface="Arial" panose="020B0604020202020204" pitchFamily="34" charset="0"/>
                <a:cs typeface="Arial" panose="020B0604020202020204" pitchFamily="34" charset="0"/>
              </a:rPr>
              <a:t>La modificación de los contratos, por regla general, es el resultado de la autonomía de la voluntad y el acuerdo de las partes que consiste en variar, cambiar o corregir las cláusulas o condiciones pactadas, siempre que no afecte sus elementos esenciales, ni contraríe normas de orden público. Las modificaciones deben ser justificadas, no responder a debilidades en la planeación.</a:t>
            </a:r>
          </a:p>
          <a:p>
            <a:pPr marL="0" indent="0" algn="just">
              <a:buNone/>
            </a:pPr>
            <a:r>
              <a:rPr lang="es-CO" dirty="0">
                <a:solidFill>
                  <a:srgbClr val="000000"/>
                </a:solidFill>
                <a:latin typeface="Arial" panose="020B0604020202020204" pitchFamily="34" charset="0"/>
                <a:cs typeface="Arial" panose="020B0604020202020204" pitchFamily="34" charset="0"/>
              </a:rPr>
              <a:t>De forma excepcional, las entidades cuentan con la facultad de incluir, en algunos contratos, cláusulas excepcionales que las habilitan a imponer, unilateralmente, su voluntad respecto de la de su contratista, entre esas, la de modificación unilateral.</a:t>
            </a:r>
          </a:p>
          <a:p>
            <a:endParaRPr lang="es-CO" dirty="0">
              <a:solidFill>
                <a:srgbClr val="000000"/>
              </a:solidFill>
            </a:endParaRPr>
          </a:p>
          <a:p>
            <a:endParaRPr lang="es-CO" dirty="0">
              <a:solidFill>
                <a:srgbClr val="000000"/>
              </a:solidFill>
            </a:endParaRPr>
          </a:p>
        </p:txBody>
      </p:sp>
      <p:pic>
        <p:nvPicPr>
          <p:cNvPr id="5" name="Imagen 4"/>
          <p:cNvPicPr/>
          <p:nvPr/>
        </p:nvPicPr>
        <p:blipFill>
          <a:blip r:embed="rId2"/>
          <a:stretch>
            <a:fillRect/>
          </a:stretch>
        </p:blipFill>
        <p:spPr>
          <a:xfrm>
            <a:off x="8267064" y="273050"/>
            <a:ext cx="2064051" cy="141795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a:t>CUANDO PROCEDEN? </a:t>
            </a:r>
          </a:p>
        </p:txBody>
      </p:sp>
      <p:sp>
        <p:nvSpPr>
          <p:cNvPr id="3" name="Marcador de contenido 2"/>
          <p:cNvSpPr>
            <a:spLocks noGrp="1"/>
          </p:cNvSpPr>
          <p:nvPr>
            <p:ph idx="1"/>
          </p:nvPr>
        </p:nvSpPr>
        <p:spPr/>
        <p:txBody>
          <a:bodyPr/>
          <a:lstStyle/>
          <a:p>
            <a:pPr algn="just">
              <a:buFont typeface="Wingdings" panose="05000000000000000000" charset="0"/>
              <a:buChar char="Ø"/>
            </a:pPr>
            <a:r>
              <a:rPr lang="es-CO" dirty="0">
                <a:solidFill>
                  <a:srgbClr val="000000"/>
                </a:solidFill>
                <a:latin typeface="Arial" panose="020B0604020202020204" pitchFamily="34" charset="0"/>
                <a:cs typeface="Arial" panose="020B0604020202020204" pitchFamily="34" charset="0"/>
              </a:rPr>
              <a:t>Para garantizar el interés público.</a:t>
            </a:r>
          </a:p>
          <a:p>
            <a:pPr marL="0" indent="0" algn="just">
              <a:buFont typeface="Wingdings" panose="05000000000000000000" charset="0"/>
              <a:buNone/>
            </a:pPr>
            <a:endParaRPr lang="es-CO" dirty="0">
              <a:solidFill>
                <a:srgbClr val="000000"/>
              </a:solidFill>
              <a:latin typeface="Arial" panose="020B0604020202020204" pitchFamily="34" charset="0"/>
              <a:cs typeface="Arial" panose="020B0604020202020204" pitchFamily="34" charset="0"/>
            </a:endParaRPr>
          </a:p>
          <a:p>
            <a:pPr algn="just">
              <a:buFont typeface="Wingdings" panose="05000000000000000000" charset="0"/>
              <a:buChar char="Ø"/>
            </a:pPr>
            <a:r>
              <a:rPr lang="es-CO" dirty="0">
                <a:solidFill>
                  <a:srgbClr val="000000"/>
                </a:solidFill>
                <a:latin typeface="Arial" panose="020B0604020202020204" pitchFamily="34" charset="0"/>
                <a:cs typeface="Arial" panose="020B0604020202020204" pitchFamily="34" charset="0"/>
              </a:rPr>
              <a:t>Para lograr el objeto del contrato</a:t>
            </a:r>
          </a:p>
          <a:p>
            <a:pPr marL="0" indent="0" algn="just">
              <a:buFont typeface="Wingdings" panose="05000000000000000000" charset="0"/>
              <a:buNone/>
            </a:pPr>
            <a:endParaRPr lang="es-CO" dirty="0">
              <a:solidFill>
                <a:srgbClr val="000000"/>
              </a:solidFill>
              <a:latin typeface="Arial" panose="020B0604020202020204" pitchFamily="34" charset="0"/>
              <a:cs typeface="Arial" panose="020B0604020202020204" pitchFamily="34" charset="0"/>
            </a:endParaRPr>
          </a:p>
          <a:p>
            <a:pPr algn="just">
              <a:buFont typeface="Wingdings" panose="05000000000000000000" charset="0"/>
              <a:buChar char="Ø"/>
            </a:pPr>
            <a:r>
              <a:rPr lang="es-CO" dirty="0">
                <a:solidFill>
                  <a:srgbClr val="000000"/>
                </a:solidFill>
                <a:latin typeface="Arial" panose="020B0604020202020204" pitchFamily="34" charset="0"/>
                <a:cs typeface="Arial" panose="020B0604020202020204" pitchFamily="34" charset="0"/>
              </a:rPr>
              <a:t>Cuando exista una causa de modificación real, cierta y comprobada.</a:t>
            </a:r>
          </a:p>
          <a:p>
            <a:pPr algn="just">
              <a:buFont typeface="Wingdings" panose="05000000000000000000" charset="0"/>
              <a:buChar char="Ø"/>
            </a:pPr>
            <a:endParaRPr lang="es-CO" dirty="0">
              <a:solidFill>
                <a:srgbClr val="000000"/>
              </a:solidFill>
              <a:latin typeface="Arial" panose="020B0604020202020204" pitchFamily="34" charset="0"/>
              <a:cs typeface="Arial" panose="020B0604020202020204" pitchFamily="34" charset="0"/>
            </a:endParaRPr>
          </a:p>
        </p:txBody>
      </p:sp>
      <p:pic>
        <p:nvPicPr>
          <p:cNvPr id="4" name="Imagen 3"/>
          <p:cNvPicPr/>
          <p:nvPr/>
        </p:nvPicPr>
        <p:blipFill>
          <a:blip r:embed="rId2"/>
          <a:stretch>
            <a:fillRect/>
          </a:stretch>
        </p:blipFill>
        <p:spPr>
          <a:xfrm>
            <a:off x="8267065" y="273050"/>
            <a:ext cx="2421890" cy="1830070"/>
          </a:xfrm>
          <a:prstGeom prst="rect">
            <a:avLst/>
          </a:prstGeom>
        </p:spPr>
      </p:pic>
    </p:spTree>
  </p:cSld>
  <p:clrMapOvr>
    <a:masterClrMapping/>
  </p:clrMapOvr>
</p:sld>
</file>

<file path=ppt/theme/theme1.xml><?xml version="1.0" encoding="utf-8"?>
<a:theme xmlns:a="http://schemas.openxmlformats.org/drawingml/2006/main" name="Tema de Office">
  <a:themeElements>
    <a:clrScheme name="HabitatBogotá">
      <a:dk1>
        <a:srgbClr val="009680"/>
      </a:dk1>
      <a:lt1>
        <a:srgbClr val="FFFFFF"/>
      </a:lt1>
      <a:dk2>
        <a:srgbClr val="095A4A"/>
      </a:dk2>
      <a:lt2>
        <a:srgbClr val="8ECDC4"/>
      </a:lt2>
      <a:accent1>
        <a:srgbClr val="51338A"/>
      </a:accent1>
      <a:accent2>
        <a:srgbClr val="FFB71B"/>
      </a:accent2>
      <a:accent3>
        <a:srgbClr val="EA7531"/>
      </a:accent3>
      <a:accent4>
        <a:srgbClr val="EA0029"/>
      </a:accent4>
      <a:accent5>
        <a:srgbClr val="FFFFFF"/>
      </a:accent5>
      <a:accent6>
        <a:srgbClr val="FFFFFF"/>
      </a:accent6>
      <a:hlink>
        <a:srgbClr val="FFFFFF"/>
      </a:hlink>
      <a:folHlink>
        <a:srgbClr val="FFFFFF"/>
      </a:folHlink>
    </a:clrScheme>
    <a:fontScheme name="Personalizado 1">
      <a:majorFont>
        <a:latin typeface="Tw Cen MT Condensed"/>
        <a:ea typeface=""/>
        <a:cs typeface=""/>
      </a:majorFont>
      <a:minorFont>
        <a:latin typeface="Tw Cen MT Condense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HabitatBogotá">
    <a:dk1>
      <a:srgbClr val="009680"/>
    </a:dk1>
    <a:lt1>
      <a:srgbClr val="FFFFFF"/>
    </a:lt1>
    <a:dk2>
      <a:srgbClr val="095A4A"/>
    </a:dk2>
    <a:lt2>
      <a:srgbClr val="8ECDC4"/>
    </a:lt2>
    <a:accent1>
      <a:srgbClr val="51338A"/>
    </a:accent1>
    <a:accent2>
      <a:srgbClr val="FFB71B"/>
    </a:accent2>
    <a:accent3>
      <a:srgbClr val="EA7531"/>
    </a:accent3>
    <a:accent4>
      <a:srgbClr val="EA0029"/>
    </a:accent4>
    <a:accent5>
      <a:srgbClr val="FFFFFF"/>
    </a:accent5>
    <a:accent6>
      <a:srgbClr val="FFFFFF"/>
    </a:accent6>
    <a:hlink>
      <a:srgbClr val="FFFFFF"/>
    </a:hlink>
    <a:folHlink>
      <a:srgbClr val="FFFFFF"/>
    </a:folHlink>
  </a:clrScheme>
</a:themeOverride>
</file>

<file path=docProps/app.xml><?xml version="1.0" encoding="utf-8"?>
<Properties xmlns="http://schemas.openxmlformats.org/officeDocument/2006/extended-properties" xmlns:vt="http://schemas.openxmlformats.org/officeDocument/2006/docPropsVTypes">
  <Template>Presentación SDHT 2024</Template>
  <TotalTime>115</TotalTime>
  <Words>2199</Words>
  <Application>Microsoft Macintosh PowerPoint</Application>
  <PresentationFormat>Panorámica</PresentationFormat>
  <Paragraphs>141</Paragraphs>
  <Slides>24</Slides>
  <Notes>1</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24</vt:i4>
      </vt:variant>
    </vt:vector>
  </HeadingPairs>
  <TitlesOfParts>
    <vt:vector size="31" baseType="lpstr">
      <vt:lpstr>Aptos</vt:lpstr>
      <vt:lpstr>Arial</vt:lpstr>
      <vt:lpstr>Calibri</vt:lpstr>
      <vt:lpstr>Playfair Display</vt:lpstr>
      <vt:lpstr>Tw Cen MT Condensed</vt:lpstr>
      <vt:lpstr>Wingdings</vt:lpstr>
      <vt:lpstr>Tema de Office</vt:lpstr>
      <vt:lpstr>MODIFICACIONES CONTRATUALES </vt:lpstr>
      <vt:lpstr>Presentación de PowerPoint</vt:lpstr>
      <vt:lpstr>     Principio de Mutabilidad vs. Pacta Sunt Servanda </vt:lpstr>
      <vt:lpstr>SENTENCIA C-300-2012 CORTE CONSTITUCIONAL </vt:lpstr>
      <vt:lpstr>Presentación de PowerPoint</vt:lpstr>
      <vt:lpstr>CASOS PRACTICOS </vt:lpstr>
      <vt:lpstr>Presentación de PowerPoint</vt:lpstr>
      <vt:lpstr>QUE SON LAS MODIFICACIONES CONTRACTUALES? </vt:lpstr>
      <vt:lpstr>CUANDO PROCEDEN? </vt:lpstr>
      <vt:lpstr>LÍMITES DE LAS MODIFICACIONES CONTRACTUALES </vt:lpstr>
      <vt:lpstr>TIPOS DE MODIFICACIONES CONTRACTUALES BILATERALES </vt:lpstr>
      <vt:lpstr>CALCULO DE LA ADICIÓN EN SMLMV </vt:lpstr>
      <vt:lpstr>Presentación de PowerPoint</vt:lpstr>
      <vt:lpstr>MODIFICACIONES UNILATERALES  POTESTAD EXORBITANTE</vt:lpstr>
      <vt:lpstr>Presentación de PowerPoint</vt:lpstr>
      <vt:lpstr>¿EN QUE CASOS OPERA LA CESIÓN?</vt:lpstr>
      <vt:lpstr>CESIÓN DE CRÉDITO O  DE DERECHOS ECONÓMICOS </vt:lpstr>
      <vt:lpstr>Presentación de PowerPoint</vt:lpstr>
      <vt:lpstr>Presentación de PowerPoint</vt:lpstr>
      <vt:lpstr>Presentación de PowerPoint</vt:lpstr>
      <vt:lpstr>CARACTERÍSTICAS </vt:lpstr>
      <vt:lpstr>TERMINACIÓN ANTICIPADA MUTUO ACUERDO </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Kelin Julieth Galindo Briceño</dc:creator>
  <cp:lastModifiedBy>a49229</cp:lastModifiedBy>
  <cp:revision>75</cp:revision>
  <dcterms:created xsi:type="dcterms:W3CDTF">2024-01-03T21:23:00Z</dcterms:created>
  <dcterms:modified xsi:type="dcterms:W3CDTF">2026-05-22T14:40:49Z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2058-12.1.0.26372</vt:lpwstr>
  </property>
  <property fmtid="{D5CDD505-2E9C-101B-9397-08002B2CF9AE}" pid="3" name="ICV">
    <vt:lpwstr>8D68C5B6B9394836940FB9BC72A0793B_13</vt:lpwstr>
  </property>
</Properties>
</file>