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changesInfos/changesInfo1.xml" ContentType="application/vnd.ms-powerpoint.changes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75" r:id="rId4"/>
    <p:sldMasterId id="2147483805" r:id="rId5"/>
  </p:sldMasterIdLst>
  <p:notesMasterIdLst>
    <p:notesMasterId r:id="rId70"/>
  </p:notesMasterIdLst>
  <p:sldIdLst>
    <p:sldId id="1351" r:id="rId6"/>
    <p:sldId id="257" r:id="rId7"/>
    <p:sldId id="1353" r:id="rId8"/>
    <p:sldId id="3010" r:id="rId9"/>
    <p:sldId id="3093" r:id="rId10"/>
    <p:sldId id="3134" r:id="rId11"/>
    <p:sldId id="1442" r:id="rId12"/>
    <p:sldId id="262" r:id="rId13"/>
    <p:sldId id="1011" r:id="rId14"/>
    <p:sldId id="1103" r:id="rId15"/>
    <p:sldId id="3324" r:id="rId16"/>
    <p:sldId id="3317" r:id="rId17"/>
    <p:sldId id="505" r:id="rId18"/>
    <p:sldId id="3318" r:id="rId19"/>
    <p:sldId id="3135" r:id="rId20"/>
    <p:sldId id="1005" r:id="rId21"/>
    <p:sldId id="3305" r:id="rId22"/>
    <p:sldId id="3306" r:id="rId23"/>
    <p:sldId id="1076" r:id="rId24"/>
    <p:sldId id="277" r:id="rId25"/>
    <p:sldId id="3319" r:id="rId26"/>
    <p:sldId id="1061" r:id="rId27"/>
    <p:sldId id="3307" r:id="rId28"/>
    <p:sldId id="3308" r:id="rId29"/>
    <p:sldId id="1109" r:id="rId30"/>
    <p:sldId id="1441" r:id="rId31"/>
    <p:sldId id="3316" r:id="rId32"/>
    <p:sldId id="1110" r:id="rId33"/>
    <p:sldId id="1077" r:id="rId34"/>
    <p:sldId id="3309" r:id="rId35"/>
    <p:sldId id="3320" r:id="rId36"/>
    <p:sldId id="1062" r:id="rId37"/>
    <p:sldId id="1063" r:id="rId38"/>
    <p:sldId id="290" r:id="rId39"/>
    <p:sldId id="1079" r:id="rId40"/>
    <p:sldId id="291" r:id="rId41"/>
    <p:sldId id="292" r:id="rId42"/>
    <p:sldId id="3310" r:id="rId43"/>
    <p:sldId id="3311" r:id="rId44"/>
    <p:sldId id="295" r:id="rId45"/>
    <p:sldId id="296" r:id="rId46"/>
    <p:sldId id="297" r:id="rId47"/>
    <p:sldId id="298" r:id="rId48"/>
    <p:sldId id="299" r:id="rId49"/>
    <p:sldId id="1078" r:id="rId50"/>
    <p:sldId id="302" r:id="rId51"/>
    <p:sldId id="304" r:id="rId52"/>
    <p:sldId id="305" r:id="rId53"/>
    <p:sldId id="306" r:id="rId54"/>
    <p:sldId id="307" r:id="rId55"/>
    <p:sldId id="323" r:id="rId56"/>
    <p:sldId id="324" r:id="rId57"/>
    <p:sldId id="3321" r:id="rId58"/>
    <p:sldId id="523" r:id="rId59"/>
    <p:sldId id="518" r:id="rId60"/>
    <p:sldId id="1064" r:id="rId61"/>
    <p:sldId id="1065" r:id="rId62"/>
    <p:sldId id="1113" r:id="rId63"/>
    <p:sldId id="3323" r:id="rId64"/>
    <p:sldId id="1066" r:id="rId65"/>
    <p:sldId id="1114" r:id="rId66"/>
    <p:sldId id="1115" r:id="rId67"/>
    <p:sldId id="1067" r:id="rId68"/>
    <p:sldId id="3322" r:id="rId69"/>
  </p:sldIdLst>
  <p:sldSz cx="9144000" cy="5143500" type="screen16x9"/>
  <p:notesSz cx="6858000" cy="9926638"/>
  <p:defaultTex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43" userDrawn="1">
          <p15:clr>
            <a:srgbClr val="A4A3A4"/>
          </p15:clr>
        </p15:guide>
        <p15:guide id="2" pos="288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6C225AD7-E0B2-1200-271E-06FBD31348CF}" name="Francisco Perea De Zubiria" initials="FPDZ" userId="S::fperea@dnp.gov.co::2d57dea5-f2d8-43c9-83b9-050c8daef157"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Fabian Ricardo Mejia Ospina" initials="FRMO" lastIdx="2" clrIdx="0">
    <p:extLst>
      <p:ext uri="{19B8F6BF-5375-455C-9EA6-DF929625EA0E}">
        <p15:presenceInfo xmlns:p15="http://schemas.microsoft.com/office/powerpoint/2012/main" userId="S::FRMejiaO@DANE.GOV.CO::90e5ee39-da79-471e-bafb-7a233403796f" providerId="AD"/>
      </p:ext>
    </p:extLst>
  </p:cmAuthor>
  <p:cmAuthor id="2" name="Mateo Cardona Quintero" initials="MCQ" lastIdx="6" clrIdx="1">
    <p:extLst>
      <p:ext uri="{19B8F6BF-5375-455C-9EA6-DF929625EA0E}">
        <p15:presenceInfo xmlns:p15="http://schemas.microsoft.com/office/powerpoint/2012/main" userId="S::mateo.cardona@urosario.edu.co::977c7a56-c215-4173-a386-2f7d3c4eca8f" providerId="AD"/>
      </p:ext>
    </p:extLst>
  </p:cmAuthor>
  <p:cmAuthor id="3" name="Natalia Andrea Rios Uribe" initials="NARU" lastIdx="1" clrIdx="2">
    <p:extLst>
      <p:ext uri="{19B8F6BF-5375-455C-9EA6-DF929625EA0E}">
        <p15:presenceInfo xmlns:p15="http://schemas.microsoft.com/office/powerpoint/2012/main" userId="S::NARiosU@DANE.GOV.CO::741dfdca-c986-4ead-8bcf-b88dfa4886f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5493"/>
    <a:srgbClr val="19CDCC"/>
    <a:srgbClr val="12ABA8"/>
    <a:srgbClr val="A3185B"/>
    <a:srgbClr val="53DBD2"/>
    <a:srgbClr val="E5F5F7"/>
    <a:srgbClr val="287F8A"/>
    <a:srgbClr val="70AD47"/>
    <a:srgbClr val="DDFCFB"/>
    <a:srgbClr val="6C2479"/>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929F9F4-4A8F-4326-A1B4-22849713DDAB}" styleName="Estilo oscuro 1 - Énfasis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3B4B98B0-60AC-42C2-AFA5-B58CD77FA1E5}" styleName="Estilo claro 1 - Acento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0E3FDE45-AF77-4B5C-9715-49D594BDF05E}" styleName="Estilo claro 1 - Acento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D27102A9-8310-4765-A935-A1911B00CA55}" styleName="Estilo claro 1 - Acento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68D230F3-CF80-4859-8CE7-A43EE81993B5}" styleName="Estilo claro 1 - Acento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3296810-A885-4BE3-A3E7-6D5BEEA58F35}" styleName="Estilo medio 2 - Énfasis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21E4AEA4-8DFA-4A89-87EB-49C32662AFE0}" styleName="Estilo medio 2 - Énfasis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92" d="100"/>
          <a:sy n="92" d="100"/>
        </p:scale>
        <p:origin x="1186" y="322"/>
      </p:cViewPr>
      <p:guideLst>
        <p:guide orient="horz" pos="1643"/>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16" Type="http://schemas.openxmlformats.org/officeDocument/2006/relationships/slide" Target="slides/slide1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slide" Target="slides/slide35.xml"/><Relationship Id="rId45" Type="http://schemas.openxmlformats.org/officeDocument/2006/relationships/slide" Target="slides/slide40.xml"/><Relationship Id="rId53" Type="http://schemas.openxmlformats.org/officeDocument/2006/relationships/slide" Target="slides/slide48.xml"/><Relationship Id="rId58" Type="http://schemas.openxmlformats.org/officeDocument/2006/relationships/slide" Target="slides/slide53.xml"/><Relationship Id="rId66" Type="http://schemas.openxmlformats.org/officeDocument/2006/relationships/slide" Target="slides/slide61.xml"/><Relationship Id="rId74" Type="http://schemas.openxmlformats.org/officeDocument/2006/relationships/theme" Target="theme/theme1.xml"/><Relationship Id="rId5" Type="http://schemas.openxmlformats.org/officeDocument/2006/relationships/slideMaster" Target="slideMasters/slideMaster2.xml"/><Relationship Id="rId61" Type="http://schemas.openxmlformats.org/officeDocument/2006/relationships/slide" Target="slides/slide56.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microsoft.com/office/2018/10/relationships/authors" Target="authors.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notesMaster" Target="notesMasters/notesMaster1.xml"/><Relationship Id="rId75"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microsoft.com/office/2016/11/relationships/changesInfo" Target="changesInfos/changesInfo1.xml"/><Relationship Id="rId7" Type="http://schemas.openxmlformats.org/officeDocument/2006/relationships/slide" Target="slides/slide2.xml"/><Relationship Id="rId71" Type="http://schemas.openxmlformats.org/officeDocument/2006/relationships/commentAuthors" Target="commentAuthors.xml"/><Relationship Id="rId2" Type="http://schemas.openxmlformats.org/officeDocument/2006/relationships/customXml" Target="../customXml/item2.xml"/><Relationship Id="rId29" Type="http://schemas.openxmlformats.org/officeDocument/2006/relationships/slide" Target="slides/slide2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CONSTANZA TRUJILLO" userId="b8ba430f155526ab" providerId="LiveId" clId="{A0D3BABA-5DC3-48E4-AFC0-5157C47AEE52}"/>
    <pc:docChg chg="modSld">
      <pc:chgData name="CONSTANZA TRUJILLO" userId="b8ba430f155526ab" providerId="LiveId" clId="{A0D3BABA-5DC3-48E4-AFC0-5157C47AEE52}" dt="2026-04-07T03:36:02.093" v="1" actId="1076"/>
      <pc:docMkLst>
        <pc:docMk/>
      </pc:docMkLst>
      <pc:sldChg chg="modSp mod">
        <pc:chgData name="CONSTANZA TRUJILLO" userId="b8ba430f155526ab" providerId="LiveId" clId="{A0D3BABA-5DC3-48E4-AFC0-5157C47AEE52}" dt="2026-04-07T03:06:42.154" v="0" actId="1076"/>
        <pc:sldMkLst>
          <pc:docMk/>
          <pc:sldMk cId="2067694133" sldId="1103"/>
        </pc:sldMkLst>
        <pc:spChg chg="mod">
          <ac:chgData name="CONSTANZA TRUJILLO" userId="b8ba430f155526ab" providerId="LiveId" clId="{A0D3BABA-5DC3-48E4-AFC0-5157C47AEE52}" dt="2026-04-07T03:06:42.154" v="0" actId="1076"/>
          <ac:spMkLst>
            <pc:docMk/>
            <pc:sldMk cId="2067694133" sldId="1103"/>
            <ac:spMk id="2" creationId="{D65A8774-20CC-50F3-8D4B-E3A9524BCF09}"/>
          </ac:spMkLst>
        </pc:spChg>
        <pc:spChg chg="mod">
          <ac:chgData name="CONSTANZA TRUJILLO" userId="b8ba430f155526ab" providerId="LiveId" clId="{A0D3BABA-5DC3-48E4-AFC0-5157C47AEE52}" dt="2026-04-07T03:06:42.154" v="0" actId="1076"/>
          <ac:spMkLst>
            <pc:docMk/>
            <pc:sldMk cId="2067694133" sldId="1103"/>
            <ac:spMk id="3" creationId="{BC973901-C0F2-9C69-042F-6BB0529A4394}"/>
          </ac:spMkLst>
        </pc:spChg>
        <pc:spChg chg="mod">
          <ac:chgData name="CONSTANZA TRUJILLO" userId="b8ba430f155526ab" providerId="LiveId" clId="{A0D3BABA-5DC3-48E4-AFC0-5157C47AEE52}" dt="2026-04-07T03:06:42.154" v="0" actId="1076"/>
          <ac:spMkLst>
            <pc:docMk/>
            <pc:sldMk cId="2067694133" sldId="1103"/>
            <ac:spMk id="6" creationId="{5A0CFE28-8569-6A00-8C90-4559EA5190A0}"/>
          </ac:spMkLst>
        </pc:spChg>
        <pc:spChg chg="mod">
          <ac:chgData name="CONSTANZA TRUJILLO" userId="b8ba430f155526ab" providerId="LiveId" clId="{A0D3BABA-5DC3-48E4-AFC0-5157C47AEE52}" dt="2026-04-07T03:06:42.154" v="0" actId="1076"/>
          <ac:spMkLst>
            <pc:docMk/>
            <pc:sldMk cId="2067694133" sldId="1103"/>
            <ac:spMk id="7" creationId="{2C679D9A-40B4-95CF-BF31-A3BFC86E4812}"/>
          </ac:spMkLst>
        </pc:spChg>
        <pc:spChg chg="mod">
          <ac:chgData name="CONSTANZA TRUJILLO" userId="b8ba430f155526ab" providerId="LiveId" clId="{A0D3BABA-5DC3-48E4-AFC0-5157C47AEE52}" dt="2026-04-07T03:06:42.154" v="0" actId="1076"/>
          <ac:spMkLst>
            <pc:docMk/>
            <pc:sldMk cId="2067694133" sldId="1103"/>
            <ac:spMk id="8" creationId="{017DDADE-E11C-2776-B00A-093C865877C2}"/>
          </ac:spMkLst>
        </pc:spChg>
        <pc:spChg chg="mod">
          <ac:chgData name="CONSTANZA TRUJILLO" userId="b8ba430f155526ab" providerId="LiveId" clId="{A0D3BABA-5DC3-48E4-AFC0-5157C47AEE52}" dt="2026-04-07T03:06:42.154" v="0" actId="1076"/>
          <ac:spMkLst>
            <pc:docMk/>
            <pc:sldMk cId="2067694133" sldId="1103"/>
            <ac:spMk id="46" creationId="{B21E1DB3-98E5-A945-8E64-D5640D15610A}"/>
          </ac:spMkLst>
        </pc:spChg>
      </pc:sldChg>
      <pc:sldChg chg="modSp mod">
        <pc:chgData name="CONSTANZA TRUJILLO" userId="b8ba430f155526ab" providerId="LiveId" clId="{A0D3BABA-5DC3-48E4-AFC0-5157C47AEE52}" dt="2026-04-07T03:36:02.093" v="1" actId="1076"/>
        <pc:sldMkLst>
          <pc:docMk/>
          <pc:sldMk cId="1103669759" sldId="3305"/>
        </pc:sldMkLst>
        <pc:picChg chg="mod">
          <ac:chgData name="CONSTANZA TRUJILLO" userId="b8ba430f155526ab" providerId="LiveId" clId="{A0D3BABA-5DC3-48E4-AFC0-5157C47AEE52}" dt="2026-04-07T03:36:02.093" v="1" actId="1076"/>
          <ac:picMkLst>
            <pc:docMk/>
            <pc:sldMk cId="1103669759" sldId="3305"/>
            <ac:picMk id="7" creationId="{FF007A35-2818-3A65-860E-E0268BFA8E0C}"/>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ED37FAA-C466-45E6-98EE-97D663D5DF7F}" type="doc">
      <dgm:prSet loTypeId="urn:microsoft.com/office/officeart/2005/8/layout/cycle3" loCatId="cycle" qsTypeId="urn:microsoft.com/office/officeart/2005/8/quickstyle/simple1" qsCatId="simple" csTypeId="urn:microsoft.com/office/officeart/2005/8/colors/accent1_2" csCatId="accent1" phldr="1"/>
      <dgm:spPr/>
      <dgm:t>
        <a:bodyPr/>
        <a:lstStyle/>
        <a:p>
          <a:endParaRPr lang="es-CO"/>
        </a:p>
      </dgm:t>
    </dgm:pt>
    <dgm:pt modelId="{608D0186-36F3-481C-9B2D-2AAFA831EED5}">
      <dgm:prSet phldrT="[Texto]" custT="1"/>
      <dgm:spPr>
        <a:solidFill>
          <a:srgbClr val="005493"/>
        </a:solidFill>
      </dgm:spPr>
      <dgm:t>
        <a:bodyPr/>
        <a:lstStyle/>
        <a:p>
          <a:r>
            <a:rPr lang="es-CO" sz="1600" b="1" i="1" dirty="0"/>
            <a:t>Ley 2335 de2023</a:t>
          </a:r>
        </a:p>
        <a:p>
          <a:r>
            <a:rPr lang="es-CO" sz="1600" dirty="0"/>
            <a:t>Marco normativo del Sistema Estadístico Nacional (SEN)</a:t>
          </a:r>
        </a:p>
      </dgm:t>
    </dgm:pt>
    <dgm:pt modelId="{A0340B56-6B03-4C66-88EE-8D768AA38F05}" type="parTrans" cxnId="{4969AE85-7D38-4082-BFF0-E6BEFA469A31}">
      <dgm:prSet/>
      <dgm:spPr/>
      <dgm:t>
        <a:bodyPr/>
        <a:lstStyle/>
        <a:p>
          <a:endParaRPr lang="es-CO"/>
        </a:p>
      </dgm:t>
    </dgm:pt>
    <dgm:pt modelId="{59226EFA-9CA2-4494-BCDF-3FCA9703E0FF}" type="sibTrans" cxnId="{4969AE85-7D38-4082-BFF0-E6BEFA469A31}">
      <dgm:prSet/>
      <dgm:spPr/>
      <dgm:t>
        <a:bodyPr/>
        <a:lstStyle/>
        <a:p>
          <a:endParaRPr lang="es-CO"/>
        </a:p>
      </dgm:t>
    </dgm:pt>
    <dgm:pt modelId="{7C5F2DDD-6813-4B76-9822-C2A619CEEAAF}">
      <dgm:prSet phldrT="[Texto]" custT="1"/>
      <dgm:spPr>
        <a:solidFill>
          <a:srgbClr val="005493"/>
        </a:solidFill>
      </dgm:spPr>
      <dgm:t>
        <a:bodyPr/>
        <a:lstStyle/>
        <a:p>
          <a:pPr algn="ctr"/>
          <a:r>
            <a:rPr lang="es-CO" sz="1100" b="1" i="1"/>
            <a:t>Marco Regulatorio del SEN</a:t>
          </a:r>
        </a:p>
        <a:p>
          <a:pPr algn="l"/>
          <a:r>
            <a:rPr lang="es-CO" sz="1100" b="1"/>
            <a:t>Lineamientos</a:t>
          </a:r>
        </a:p>
        <a:p>
          <a:pPr algn="l"/>
          <a:r>
            <a:rPr lang="es-CO" sz="1100"/>
            <a:t>Proceso estadístico</a:t>
          </a:r>
        </a:p>
        <a:p>
          <a:pPr algn="l"/>
          <a:r>
            <a:rPr lang="es-CO" sz="1100"/>
            <a:t>Registros administrativos</a:t>
          </a:r>
        </a:p>
        <a:p>
          <a:pPr algn="l"/>
          <a:r>
            <a:rPr lang="es-CO" sz="1100" b="1"/>
            <a:t>Normas</a:t>
          </a:r>
        </a:p>
        <a:p>
          <a:pPr algn="l"/>
          <a:r>
            <a:rPr lang="es-CO" sz="1100"/>
            <a:t>Norma técnica de calidad (NTCPE)</a:t>
          </a:r>
        </a:p>
        <a:p>
          <a:pPr algn="l"/>
          <a:r>
            <a:rPr lang="es-CO" sz="1100"/>
            <a:t>Estándares</a:t>
          </a:r>
        </a:p>
        <a:p>
          <a:pPr algn="l"/>
          <a:r>
            <a:rPr lang="es-CO" sz="1100"/>
            <a:t>Metodologías</a:t>
          </a:r>
        </a:p>
      </dgm:t>
    </dgm:pt>
    <dgm:pt modelId="{667192F6-E1FD-4387-BE68-3B4EFD1E8230}" type="parTrans" cxnId="{865FBEBA-61C4-4ED1-8DEE-47FAA70D54D7}">
      <dgm:prSet/>
      <dgm:spPr/>
      <dgm:t>
        <a:bodyPr/>
        <a:lstStyle/>
        <a:p>
          <a:endParaRPr lang="es-CO"/>
        </a:p>
      </dgm:t>
    </dgm:pt>
    <dgm:pt modelId="{132C88B2-62C6-45B2-9BC0-42737AA858F7}" type="sibTrans" cxnId="{865FBEBA-61C4-4ED1-8DEE-47FAA70D54D7}">
      <dgm:prSet/>
      <dgm:spPr/>
      <dgm:t>
        <a:bodyPr/>
        <a:lstStyle/>
        <a:p>
          <a:endParaRPr lang="es-CO"/>
        </a:p>
      </dgm:t>
    </dgm:pt>
    <dgm:pt modelId="{CFD40D8A-B40A-4A3D-85E9-EE5483F2DCDE}">
      <dgm:prSet phldrT="[Texto]" custT="1"/>
      <dgm:spPr>
        <a:solidFill>
          <a:srgbClr val="005493"/>
        </a:solidFill>
      </dgm:spPr>
      <dgm:t>
        <a:bodyPr/>
        <a:lstStyle/>
        <a:p>
          <a:pPr algn="ctr"/>
          <a:endParaRPr lang="es-CO" sz="1200" b="1" i="1"/>
        </a:p>
        <a:p>
          <a:pPr algn="ctr"/>
          <a:r>
            <a:rPr lang="es-CO" sz="1200" b="1" i="1"/>
            <a:t>Política de Gestión de información estadística</a:t>
          </a:r>
        </a:p>
        <a:p>
          <a:pPr algn="ctr"/>
          <a:endParaRPr lang="es-CO" sz="1200"/>
        </a:p>
        <a:p>
          <a:pPr algn="l"/>
          <a:r>
            <a:rPr lang="es-CO" sz="1200"/>
            <a:t>Planeación Estadística</a:t>
          </a:r>
        </a:p>
        <a:p>
          <a:pPr algn="l"/>
          <a:r>
            <a:rPr lang="es-CO" sz="1200"/>
            <a:t>Fortalecimiento de registros administrativos</a:t>
          </a:r>
        </a:p>
        <a:p>
          <a:pPr algn="l"/>
          <a:r>
            <a:rPr lang="es-CO" sz="1200"/>
            <a:t>Calidad estadística</a:t>
          </a:r>
        </a:p>
        <a:p>
          <a:pPr algn="ctr"/>
          <a:endParaRPr lang="es-CO" sz="1400"/>
        </a:p>
      </dgm:t>
    </dgm:pt>
    <dgm:pt modelId="{0F2CB1D9-83FF-4147-AB85-E870B2518AED}" type="parTrans" cxnId="{B536D22F-279F-439F-8948-085C8ADB1755}">
      <dgm:prSet/>
      <dgm:spPr/>
      <dgm:t>
        <a:bodyPr/>
        <a:lstStyle/>
        <a:p>
          <a:endParaRPr lang="es-CO"/>
        </a:p>
      </dgm:t>
    </dgm:pt>
    <dgm:pt modelId="{4B4AF364-F665-4E36-8334-2006DD98CC05}" type="sibTrans" cxnId="{B536D22F-279F-439F-8948-085C8ADB1755}">
      <dgm:prSet/>
      <dgm:spPr/>
      <dgm:t>
        <a:bodyPr/>
        <a:lstStyle/>
        <a:p>
          <a:endParaRPr lang="es-CO"/>
        </a:p>
      </dgm:t>
    </dgm:pt>
    <dgm:pt modelId="{D00CD27B-0BCA-4A00-9A07-D4DD6091BC1B}" type="pres">
      <dgm:prSet presAssocID="{4ED37FAA-C466-45E6-98EE-97D663D5DF7F}" presName="Name0" presStyleCnt="0">
        <dgm:presLayoutVars>
          <dgm:dir/>
          <dgm:resizeHandles val="exact"/>
        </dgm:presLayoutVars>
      </dgm:prSet>
      <dgm:spPr/>
    </dgm:pt>
    <dgm:pt modelId="{B47D19A8-C2B4-47FB-8749-9E8EB1AF1BC2}" type="pres">
      <dgm:prSet presAssocID="{4ED37FAA-C466-45E6-98EE-97D663D5DF7F}" presName="cycle" presStyleCnt="0"/>
      <dgm:spPr/>
    </dgm:pt>
    <dgm:pt modelId="{E823AADE-987C-40E8-B6E1-F5E0A88E3E0E}" type="pres">
      <dgm:prSet presAssocID="{608D0186-36F3-481C-9B2D-2AAFA831EED5}" presName="nodeFirstNode" presStyleLbl="node1" presStyleIdx="0" presStyleCnt="3">
        <dgm:presLayoutVars>
          <dgm:bulletEnabled val="1"/>
        </dgm:presLayoutVars>
      </dgm:prSet>
      <dgm:spPr/>
    </dgm:pt>
    <dgm:pt modelId="{16165A5E-32AB-4B88-9D3B-928BB1E82651}" type="pres">
      <dgm:prSet presAssocID="{59226EFA-9CA2-4494-BCDF-3FCA9703E0FF}" presName="sibTransFirstNode" presStyleLbl="bgShp" presStyleIdx="0" presStyleCnt="1"/>
      <dgm:spPr/>
    </dgm:pt>
    <dgm:pt modelId="{7B675B3A-0132-4A98-97C4-527252CFCD4D}" type="pres">
      <dgm:prSet presAssocID="{7C5F2DDD-6813-4B76-9822-C2A619CEEAAF}" presName="nodeFollowingNodes" presStyleLbl="node1" presStyleIdx="1" presStyleCnt="3" custScaleY="148273">
        <dgm:presLayoutVars>
          <dgm:bulletEnabled val="1"/>
        </dgm:presLayoutVars>
      </dgm:prSet>
      <dgm:spPr/>
    </dgm:pt>
    <dgm:pt modelId="{8A1AE8E3-E788-439A-8686-D57C15B6F951}" type="pres">
      <dgm:prSet presAssocID="{CFD40D8A-B40A-4A3D-85E9-EE5483F2DCDE}" presName="nodeFollowingNodes" presStyleLbl="node1" presStyleIdx="2" presStyleCnt="3" custScaleY="144877">
        <dgm:presLayoutVars>
          <dgm:bulletEnabled val="1"/>
        </dgm:presLayoutVars>
      </dgm:prSet>
      <dgm:spPr/>
    </dgm:pt>
  </dgm:ptLst>
  <dgm:cxnLst>
    <dgm:cxn modelId="{B536D22F-279F-439F-8948-085C8ADB1755}" srcId="{4ED37FAA-C466-45E6-98EE-97D663D5DF7F}" destId="{CFD40D8A-B40A-4A3D-85E9-EE5483F2DCDE}" srcOrd="2" destOrd="0" parTransId="{0F2CB1D9-83FF-4147-AB85-E870B2518AED}" sibTransId="{4B4AF364-F665-4E36-8334-2006DD98CC05}"/>
    <dgm:cxn modelId="{5C0E0643-CBE6-4248-A68F-8AAAAA916666}" type="presOf" srcId="{59226EFA-9CA2-4494-BCDF-3FCA9703E0FF}" destId="{16165A5E-32AB-4B88-9D3B-928BB1E82651}" srcOrd="0" destOrd="0" presId="urn:microsoft.com/office/officeart/2005/8/layout/cycle3"/>
    <dgm:cxn modelId="{0B58A571-F984-4094-AB59-D8828F661ECC}" type="presOf" srcId="{4ED37FAA-C466-45E6-98EE-97D663D5DF7F}" destId="{D00CD27B-0BCA-4A00-9A07-D4DD6091BC1B}" srcOrd="0" destOrd="0" presId="urn:microsoft.com/office/officeart/2005/8/layout/cycle3"/>
    <dgm:cxn modelId="{5D5DAC75-9BA0-44B6-B9C6-E10B54AC583D}" type="presOf" srcId="{608D0186-36F3-481C-9B2D-2AAFA831EED5}" destId="{E823AADE-987C-40E8-B6E1-F5E0A88E3E0E}" srcOrd="0" destOrd="0" presId="urn:microsoft.com/office/officeart/2005/8/layout/cycle3"/>
    <dgm:cxn modelId="{4969AE85-7D38-4082-BFF0-E6BEFA469A31}" srcId="{4ED37FAA-C466-45E6-98EE-97D663D5DF7F}" destId="{608D0186-36F3-481C-9B2D-2AAFA831EED5}" srcOrd="0" destOrd="0" parTransId="{A0340B56-6B03-4C66-88EE-8D768AA38F05}" sibTransId="{59226EFA-9CA2-4494-BCDF-3FCA9703E0FF}"/>
    <dgm:cxn modelId="{BCEAAF93-DF63-4CD8-B07A-B5830F75003C}" type="presOf" srcId="{CFD40D8A-B40A-4A3D-85E9-EE5483F2DCDE}" destId="{8A1AE8E3-E788-439A-8686-D57C15B6F951}" srcOrd="0" destOrd="0" presId="urn:microsoft.com/office/officeart/2005/8/layout/cycle3"/>
    <dgm:cxn modelId="{865FBEBA-61C4-4ED1-8DEE-47FAA70D54D7}" srcId="{4ED37FAA-C466-45E6-98EE-97D663D5DF7F}" destId="{7C5F2DDD-6813-4B76-9822-C2A619CEEAAF}" srcOrd="1" destOrd="0" parTransId="{667192F6-E1FD-4387-BE68-3B4EFD1E8230}" sibTransId="{132C88B2-62C6-45B2-9BC0-42737AA858F7}"/>
    <dgm:cxn modelId="{FF4AD0DB-B904-4107-A481-0B8BB236FDDF}" type="presOf" srcId="{7C5F2DDD-6813-4B76-9822-C2A619CEEAAF}" destId="{7B675B3A-0132-4A98-97C4-527252CFCD4D}" srcOrd="0" destOrd="0" presId="urn:microsoft.com/office/officeart/2005/8/layout/cycle3"/>
    <dgm:cxn modelId="{25DDC49D-6FFE-40E6-AE9A-E6546FB2BF2A}" type="presParOf" srcId="{D00CD27B-0BCA-4A00-9A07-D4DD6091BC1B}" destId="{B47D19A8-C2B4-47FB-8749-9E8EB1AF1BC2}" srcOrd="0" destOrd="0" presId="urn:microsoft.com/office/officeart/2005/8/layout/cycle3"/>
    <dgm:cxn modelId="{206DBE9F-5E60-47DC-98B0-8AED6ADE1614}" type="presParOf" srcId="{B47D19A8-C2B4-47FB-8749-9E8EB1AF1BC2}" destId="{E823AADE-987C-40E8-B6E1-F5E0A88E3E0E}" srcOrd="0" destOrd="0" presId="urn:microsoft.com/office/officeart/2005/8/layout/cycle3"/>
    <dgm:cxn modelId="{731B2EE2-7F47-4D57-95D8-5766E05246E9}" type="presParOf" srcId="{B47D19A8-C2B4-47FB-8749-9E8EB1AF1BC2}" destId="{16165A5E-32AB-4B88-9D3B-928BB1E82651}" srcOrd="1" destOrd="0" presId="urn:microsoft.com/office/officeart/2005/8/layout/cycle3"/>
    <dgm:cxn modelId="{DCEC568E-6199-4474-B0BB-6CCD813EF0D4}" type="presParOf" srcId="{B47D19A8-C2B4-47FB-8749-9E8EB1AF1BC2}" destId="{7B675B3A-0132-4A98-97C4-527252CFCD4D}" srcOrd="2" destOrd="0" presId="urn:microsoft.com/office/officeart/2005/8/layout/cycle3"/>
    <dgm:cxn modelId="{6C09CE86-B61B-4D4D-BB54-D816A329824D}" type="presParOf" srcId="{B47D19A8-C2B4-47FB-8749-9E8EB1AF1BC2}" destId="{8A1AE8E3-E788-439A-8686-D57C15B6F951}" srcOrd="3" destOrd="0" presId="urn:microsoft.com/office/officeart/2005/8/layout/cycle3"/>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7D2C9CA-EF18-42DF-8E91-7C1EDE0074AD}" type="doc">
      <dgm:prSet loTypeId="urn:microsoft.com/office/officeart/2005/8/layout/list1" loCatId="list" qsTypeId="urn:microsoft.com/office/officeart/2005/8/quickstyle/simple1" qsCatId="simple" csTypeId="urn:microsoft.com/office/officeart/2005/8/colors/colorful5" csCatId="colorful" phldr="1"/>
      <dgm:spPr/>
      <dgm:t>
        <a:bodyPr/>
        <a:lstStyle/>
        <a:p>
          <a:endParaRPr lang="es-CO"/>
        </a:p>
      </dgm:t>
    </dgm:pt>
    <dgm:pt modelId="{F02BD1E6-3579-412C-A982-B738FF08B79E}">
      <dgm:prSet phldrT="[Texto]" custT="1"/>
      <dgm:spPr>
        <a:solidFill>
          <a:srgbClr val="002060"/>
        </a:solidFill>
      </dgm:spPr>
      <dgm:t>
        <a:bodyPr/>
        <a:lstStyle/>
        <a:p>
          <a:r>
            <a:rPr lang="es-CO" sz="1400" dirty="0">
              <a:latin typeface="Poppins" panose="020B0502040204020203"/>
            </a:rPr>
            <a:t>Análisis de causa</a:t>
          </a:r>
        </a:p>
      </dgm:t>
    </dgm:pt>
    <dgm:pt modelId="{5838BD73-65C2-43EA-9864-028B0BE4947D}" type="parTrans" cxnId="{7B44AE92-F523-44F9-8D7A-5FF3ED80FACF}">
      <dgm:prSet/>
      <dgm:spPr/>
      <dgm:t>
        <a:bodyPr/>
        <a:lstStyle/>
        <a:p>
          <a:endParaRPr lang="es-CO" sz="1200">
            <a:latin typeface="Poppins" panose="020B0502040204020203"/>
          </a:endParaRPr>
        </a:p>
      </dgm:t>
    </dgm:pt>
    <dgm:pt modelId="{AD1FCA2B-B051-4DE4-BF9C-606D4BB95DDA}" type="sibTrans" cxnId="{7B44AE92-F523-44F9-8D7A-5FF3ED80FACF}">
      <dgm:prSet/>
      <dgm:spPr/>
      <dgm:t>
        <a:bodyPr/>
        <a:lstStyle/>
        <a:p>
          <a:endParaRPr lang="es-CO" sz="1200">
            <a:latin typeface="Poppins" panose="020B0502040204020203"/>
          </a:endParaRPr>
        </a:p>
      </dgm:t>
    </dgm:pt>
    <dgm:pt modelId="{DA46FBDB-E387-4B61-AEED-0A97156033B2}">
      <dgm:prSet phldrT="[Texto]" custT="1"/>
      <dgm:spPr>
        <a:solidFill>
          <a:srgbClr val="B9DBED"/>
        </a:solidFill>
      </dgm:spPr>
      <dgm:t>
        <a:bodyPr/>
        <a:lstStyle/>
        <a:p>
          <a:r>
            <a:rPr lang="es-CO" sz="1400" dirty="0">
              <a:solidFill>
                <a:schemeClr val="tx1">
                  <a:lumMod val="75000"/>
                  <a:lumOff val="25000"/>
                </a:schemeClr>
              </a:solidFill>
              <a:latin typeface="Poppins" panose="020B0502040204020203"/>
            </a:rPr>
            <a:t>Corrección</a:t>
          </a:r>
        </a:p>
      </dgm:t>
    </dgm:pt>
    <dgm:pt modelId="{8B1A6123-DFF8-4708-B1F3-6D2C041F392E}" type="parTrans" cxnId="{1FC1C09C-AC04-4B32-A538-0D094FD94526}">
      <dgm:prSet/>
      <dgm:spPr/>
      <dgm:t>
        <a:bodyPr/>
        <a:lstStyle/>
        <a:p>
          <a:endParaRPr lang="es-CO" sz="1200">
            <a:latin typeface="Poppins" panose="020B0502040204020203"/>
          </a:endParaRPr>
        </a:p>
      </dgm:t>
    </dgm:pt>
    <dgm:pt modelId="{670C87F0-E5EC-4723-A19F-59A67852CF08}" type="sibTrans" cxnId="{1FC1C09C-AC04-4B32-A538-0D094FD94526}">
      <dgm:prSet/>
      <dgm:spPr/>
      <dgm:t>
        <a:bodyPr/>
        <a:lstStyle/>
        <a:p>
          <a:endParaRPr lang="es-CO" sz="1200">
            <a:latin typeface="Poppins" panose="020B0502040204020203"/>
          </a:endParaRPr>
        </a:p>
      </dgm:t>
    </dgm:pt>
    <dgm:pt modelId="{E9DF7768-FC40-488F-8018-09103D05CC4F}">
      <dgm:prSet phldrT="[Texto]" custT="1"/>
      <dgm:spPr>
        <a:solidFill>
          <a:srgbClr val="6B7F9A"/>
        </a:solidFill>
      </dgm:spPr>
      <dgm:t>
        <a:bodyPr/>
        <a:lstStyle/>
        <a:p>
          <a:r>
            <a:rPr lang="es-CO" sz="1400" dirty="0">
              <a:latin typeface="Poppins" panose="020B0502040204020203"/>
            </a:rPr>
            <a:t>Acción Correctiva</a:t>
          </a:r>
        </a:p>
      </dgm:t>
    </dgm:pt>
    <dgm:pt modelId="{1C3A0EAA-226B-44F9-834B-2DD453FC322D}" type="parTrans" cxnId="{22FB040C-6B18-4DB0-B9CE-B41799B4FDFD}">
      <dgm:prSet/>
      <dgm:spPr/>
      <dgm:t>
        <a:bodyPr/>
        <a:lstStyle/>
        <a:p>
          <a:endParaRPr lang="es-CO" sz="1200">
            <a:latin typeface="Poppins" panose="020B0502040204020203"/>
          </a:endParaRPr>
        </a:p>
      </dgm:t>
    </dgm:pt>
    <dgm:pt modelId="{3AEB47A2-43B6-4357-BFBE-69CDF99D5BE7}" type="sibTrans" cxnId="{22FB040C-6B18-4DB0-B9CE-B41799B4FDFD}">
      <dgm:prSet/>
      <dgm:spPr/>
      <dgm:t>
        <a:bodyPr/>
        <a:lstStyle/>
        <a:p>
          <a:endParaRPr lang="es-CO" sz="1200">
            <a:latin typeface="Poppins" panose="020B0502040204020203"/>
          </a:endParaRPr>
        </a:p>
      </dgm:t>
    </dgm:pt>
    <dgm:pt modelId="{CAFA8737-956C-4730-84E3-206EB63047AD}" type="pres">
      <dgm:prSet presAssocID="{37D2C9CA-EF18-42DF-8E91-7C1EDE0074AD}" presName="linear" presStyleCnt="0">
        <dgm:presLayoutVars>
          <dgm:dir/>
          <dgm:animLvl val="lvl"/>
          <dgm:resizeHandles val="exact"/>
        </dgm:presLayoutVars>
      </dgm:prSet>
      <dgm:spPr/>
    </dgm:pt>
    <dgm:pt modelId="{C45D8A3A-3846-411E-AD16-B2E70DFC98D9}" type="pres">
      <dgm:prSet presAssocID="{F02BD1E6-3579-412C-A982-B738FF08B79E}" presName="parentLin" presStyleCnt="0"/>
      <dgm:spPr/>
    </dgm:pt>
    <dgm:pt modelId="{A40158F9-B476-4495-8E2F-0592F6DCE329}" type="pres">
      <dgm:prSet presAssocID="{F02BD1E6-3579-412C-A982-B738FF08B79E}" presName="parentLeftMargin" presStyleLbl="node1" presStyleIdx="0" presStyleCnt="3"/>
      <dgm:spPr/>
    </dgm:pt>
    <dgm:pt modelId="{31BABB06-432B-4066-ABE2-985A8980B12E}" type="pres">
      <dgm:prSet presAssocID="{F02BD1E6-3579-412C-A982-B738FF08B79E}" presName="parentText" presStyleLbl="node1" presStyleIdx="0" presStyleCnt="3">
        <dgm:presLayoutVars>
          <dgm:chMax val="0"/>
          <dgm:bulletEnabled val="1"/>
        </dgm:presLayoutVars>
      </dgm:prSet>
      <dgm:spPr/>
    </dgm:pt>
    <dgm:pt modelId="{0A300FB8-3096-445C-AE09-F28F9787C12F}" type="pres">
      <dgm:prSet presAssocID="{F02BD1E6-3579-412C-A982-B738FF08B79E}" presName="negativeSpace" presStyleCnt="0"/>
      <dgm:spPr/>
    </dgm:pt>
    <dgm:pt modelId="{C2C00E5B-1F23-49F8-B460-A1D4AA2FD6FC}" type="pres">
      <dgm:prSet presAssocID="{F02BD1E6-3579-412C-A982-B738FF08B79E}" presName="childText" presStyleLbl="conFgAcc1" presStyleIdx="0" presStyleCnt="3">
        <dgm:presLayoutVars>
          <dgm:bulletEnabled val="1"/>
        </dgm:presLayoutVars>
      </dgm:prSet>
      <dgm:spPr/>
    </dgm:pt>
    <dgm:pt modelId="{63FAE09F-60BD-4D3E-9906-5EE5E2808B64}" type="pres">
      <dgm:prSet presAssocID="{AD1FCA2B-B051-4DE4-BF9C-606D4BB95DDA}" presName="spaceBetweenRectangles" presStyleCnt="0"/>
      <dgm:spPr/>
    </dgm:pt>
    <dgm:pt modelId="{CFDDCD84-0219-4117-9BE2-3F6935B9DCBB}" type="pres">
      <dgm:prSet presAssocID="{DA46FBDB-E387-4B61-AEED-0A97156033B2}" presName="parentLin" presStyleCnt="0"/>
      <dgm:spPr/>
    </dgm:pt>
    <dgm:pt modelId="{65029634-FFFA-474F-AE97-FCD83D62CEA2}" type="pres">
      <dgm:prSet presAssocID="{DA46FBDB-E387-4B61-AEED-0A97156033B2}" presName="parentLeftMargin" presStyleLbl="node1" presStyleIdx="0" presStyleCnt="3"/>
      <dgm:spPr/>
    </dgm:pt>
    <dgm:pt modelId="{2D23A2A8-A888-48E3-A11D-EDE4DA29A3A6}" type="pres">
      <dgm:prSet presAssocID="{DA46FBDB-E387-4B61-AEED-0A97156033B2}" presName="parentText" presStyleLbl="node1" presStyleIdx="1" presStyleCnt="3">
        <dgm:presLayoutVars>
          <dgm:chMax val="0"/>
          <dgm:bulletEnabled val="1"/>
        </dgm:presLayoutVars>
      </dgm:prSet>
      <dgm:spPr/>
    </dgm:pt>
    <dgm:pt modelId="{79F4D934-61CD-4EDF-A1F0-1F141C862DC0}" type="pres">
      <dgm:prSet presAssocID="{DA46FBDB-E387-4B61-AEED-0A97156033B2}" presName="negativeSpace" presStyleCnt="0"/>
      <dgm:spPr/>
    </dgm:pt>
    <dgm:pt modelId="{AAFBDBBB-1C33-416E-947A-5200C95230ED}" type="pres">
      <dgm:prSet presAssocID="{DA46FBDB-E387-4B61-AEED-0A97156033B2}" presName="childText" presStyleLbl="conFgAcc1" presStyleIdx="1" presStyleCnt="3">
        <dgm:presLayoutVars>
          <dgm:bulletEnabled val="1"/>
        </dgm:presLayoutVars>
      </dgm:prSet>
      <dgm:spPr/>
    </dgm:pt>
    <dgm:pt modelId="{86726F59-4653-4BF4-AF01-31FE98BB31A1}" type="pres">
      <dgm:prSet presAssocID="{670C87F0-E5EC-4723-A19F-59A67852CF08}" presName="spaceBetweenRectangles" presStyleCnt="0"/>
      <dgm:spPr/>
    </dgm:pt>
    <dgm:pt modelId="{F0A27FD7-5A78-445A-9AA6-4418B2A52046}" type="pres">
      <dgm:prSet presAssocID="{E9DF7768-FC40-488F-8018-09103D05CC4F}" presName="parentLin" presStyleCnt="0"/>
      <dgm:spPr/>
    </dgm:pt>
    <dgm:pt modelId="{027C495E-E103-4018-93CB-6F1B21E287A6}" type="pres">
      <dgm:prSet presAssocID="{E9DF7768-FC40-488F-8018-09103D05CC4F}" presName="parentLeftMargin" presStyleLbl="node1" presStyleIdx="1" presStyleCnt="3"/>
      <dgm:spPr/>
    </dgm:pt>
    <dgm:pt modelId="{591CA641-46D0-41B8-BC91-A8AEECD4B2E3}" type="pres">
      <dgm:prSet presAssocID="{E9DF7768-FC40-488F-8018-09103D05CC4F}" presName="parentText" presStyleLbl="node1" presStyleIdx="2" presStyleCnt="3">
        <dgm:presLayoutVars>
          <dgm:chMax val="0"/>
          <dgm:bulletEnabled val="1"/>
        </dgm:presLayoutVars>
      </dgm:prSet>
      <dgm:spPr/>
    </dgm:pt>
    <dgm:pt modelId="{AED639DF-0B90-4056-BD9B-71B2BE822653}" type="pres">
      <dgm:prSet presAssocID="{E9DF7768-FC40-488F-8018-09103D05CC4F}" presName="negativeSpace" presStyleCnt="0"/>
      <dgm:spPr/>
    </dgm:pt>
    <dgm:pt modelId="{27ADCF10-19C0-4FF8-B881-ADA2614AA804}" type="pres">
      <dgm:prSet presAssocID="{E9DF7768-FC40-488F-8018-09103D05CC4F}" presName="childText" presStyleLbl="conFgAcc1" presStyleIdx="2" presStyleCnt="3">
        <dgm:presLayoutVars>
          <dgm:bulletEnabled val="1"/>
        </dgm:presLayoutVars>
      </dgm:prSet>
      <dgm:spPr/>
    </dgm:pt>
  </dgm:ptLst>
  <dgm:cxnLst>
    <dgm:cxn modelId="{22FB040C-6B18-4DB0-B9CE-B41799B4FDFD}" srcId="{37D2C9CA-EF18-42DF-8E91-7C1EDE0074AD}" destId="{E9DF7768-FC40-488F-8018-09103D05CC4F}" srcOrd="2" destOrd="0" parTransId="{1C3A0EAA-226B-44F9-834B-2DD453FC322D}" sibTransId="{3AEB47A2-43B6-4357-BFBE-69CDF99D5BE7}"/>
    <dgm:cxn modelId="{319E210E-7A40-45B0-B779-DE774346C319}" type="presOf" srcId="{E9DF7768-FC40-488F-8018-09103D05CC4F}" destId="{591CA641-46D0-41B8-BC91-A8AEECD4B2E3}" srcOrd="1" destOrd="0" presId="urn:microsoft.com/office/officeart/2005/8/layout/list1"/>
    <dgm:cxn modelId="{A8138623-2226-41C0-A4E1-9C4F762BAE82}" type="presOf" srcId="{F02BD1E6-3579-412C-A982-B738FF08B79E}" destId="{A40158F9-B476-4495-8E2F-0592F6DCE329}" srcOrd="0" destOrd="0" presId="urn:microsoft.com/office/officeart/2005/8/layout/list1"/>
    <dgm:cxn modelId="{20878D62-DAE6-4857-8FFE-5447D7BF4B54}" type="presOf" srcId="{37D2C9CA-EF18-42DF-8E91-7C1EDE0074AD}" destId="{CAFA8737-956C-4730-84E3-206EB63047AD}" srcOrd="0" destOrd="0" presId="urn:microsoft.com/office/officeart/2005/8/layout/list1"/>
    <dgm:cxn modelId="{3A148963-8DF1-47C8-9ADB-C7EF0E3933AA}" type="presOf" srcId="{DA46FBDB-E387-4B61-AEED-0A97156033B2}" destId="{65029634-FFFA-474F-AE97-FCD83D62CEA2}" srcOrd="0" destOrd="0" presId="urn:microsoft.com/office/officeart/2005/8/layout/list1"/>
    <dgm:cxn modelId="{7B44AE92-F523-44F9-8D7A-5FF3ED80FACF}" srcId="{37D2C9CA-EF18-42DF-8E91-7C1EDE0074AD}" destId="{F02BD1E6-3579-412C-A982-B738FF08B79E}" srcOrd="0" destOrd="0" parTransId="{5838BD73-65C2-43EA-9864-028B0BE4947D}" sibTransId="{AD1FCA2B-B051-4DE4-BF9C-606D4BB95DDA}"/>
    <dgm:cxn modelId="{FD50F495-62CD-415B-9AF4-C333C34447F1}" type="presOf" srcId="{E9DF7768-FC40-488F-8018-09103D05CC4F}" destId="{027C495E-E103-4018-93CB-6F1B21E287A6}" srcOrd="0" destOrd="0" presId="urn:microsoft.com/office/officeart/2005/8/layout/list1"/>
    <dgm:cxn modelId="{1FC1C09C-AC04-4B32-A538-0D094FD94526}" srcId="{37D2C9CA-EF18-42DF-8E91-7C1EDE0074AD}" destId="{DA46FBDB-E387-4B61-AEED-0A97156033B2}" srcOrd="1" destOrd="0" parTransId="{8B1A6123-DFF8-4708-B1F3-6D2C041F392E}" sibTransId="{670C87F0-E5EC-4723-A19F-59A67852CF08}"/>
    <dgm:cxn modelId="{FDDA78B5-CB94-4EE5-A78B-D2D7122E1D0A}" type="presOf" srcId="{F02BD1E6-3579-412C-A982-B738FF08B79E}" destId="{31BABB06-432B-4066-ABE2-985A8980B12E}" srcOrd="1" destOrd="0" presId="urn:microsoft.com/office/officeart/2005/8/layout/list1"/>
    <dgm:cxn modelId="{D08917E2-1653-495D-B39F-DDE8344D5E5E}" type="presOf" srcId="{DA46FBDB-E387-4B61-AEED-0A97156033B2}" destId="{2D23A2A8-A888-48E3-A11D-EDE4DA29A3A6}" srcOrd="1" destOrd="0" presId="urn:microsoft.com/office/officeart/2005/8/layout/list1"/>
    <dgm:cxn modelId="{862F06EE-4C7E-4CBA-85C5-A5A3CB13FD4D}" type="presParOf" srcId="{CAFA8737-956C-4730-84E3-206EB63047AD}" destId="{C45D8A3A-3846-411E-AD16-B2E70DFC98D9}" srcOrd="0" destOrd="0" presId="urn:microsoft.com/office/officeart/2005/8/layout/list1"/>
    <dgm:cxn modelId="{56079E75-0BE1-4BC6-A126-F10F46D263DB}" type="presParOf" srcId="{C45D8A3A-3846-411E-AD16-B2E70DFC98D9}" destId="{A40158F9-B476-4495-8E2F-0592F6DCE329}" srcOrd="0" destOrd="0" presId="urn:microsoft.com/office/officeart/2005/8/layout/list1"/>
    <dgm:cxn modelId="{58BA793C-A592-4050-AFEE-F8BDF71307E1}" type="presParOf" srcId="{C45D8A3A-3846-411E-AD16-B2E70DFC98D9}" destId="{31BABB06-432B-4066-ABE2-985A8980B12E}" srcOrd="1" destOrd="0" presId="urn:microsoft.com/office/officeart/2005/8/layout/list1"/>
    <dgm:cxn modelId="{C182457C-DB0A-4388-92C4-9A48499672D9}" type="presParOf" srcId="{CAFA8737-956C-4730-84E3-206EB63047AD}" destId="{0A300FB8-3096-445C-AE09-F28F9787C12F}" srcOrd="1" destOrd="0" presId="urn:microsoft.com/office/officeart/2005/8/layout/list1"/>
    <dgm:cxn modelId="{B1E5BE61-2CA8-49D9-9A2E-9FFA836DA8BA}" type="presParOf" srcId="{CAFA8737-956C-4730-84E3-206EB63047AD}" destId="{C2C00E5B-1F23-49F8-B460-A1D4AA2FD6FC}" srcOrd="2" destOrd="0" presId="urn:microsoft.com/office/officeart/2005/8/layout/list1"/>
    <dgm:cxn modelId="{A52E020C-7C5C-415D-8C92-ACAD67E53324}" type="presParOf" srcId="{CAFA8737-956C-4730-84E3-206EB63047AD}" destId="{63FAE09F-60BD-4D3E-9906-5EE5E2808B64}" srcOrd="3" destOrd="0" presId="urn:microsoft.com/office/officeart/2005/8/layout/list1"/>
    <dgm:cxn modelId="{862D8E6F-2F66-4CAC-B6EF-2FF6AF2B06E8}" type="presParOf" srcId="{CAFA8737-956C-4730-84E3-206EB63047AD}" destId="{CFDDCD84-0219-4117-9BE2-3F6935B9DCBB}" srcOrd="4" destOrd="0" presId="urn:microsoft.com/office/officeart/2005/8/layout/list1"/>
    <dgm:cxn modelId="{5C54C488-A4C0-4C66-903D-256964B49539}" type="presParOf" srcId="{CFDDCD84-0219-4117-9BE2-3F6935B9DCBB}" destId="{65029634-FFFA-474F-AE97-FCD83D62CEA2}" srcOrd="0" destOrd="0" presId="urn:microsoft.com/office/officeart/2005/8/layout/list1"/>
    <dgm:cxn modelId="{EBCFC864-0213-499E-906E-97F7D4BF9C56}" type="presParOf" srcId="{CFDDCD84-0219-4117-9BE2-3F6935B9DCBB}" destId="{2D23A2A8-A888-48E3-A11D-EDE4DA29A3A6}" srcOrd="1" destOrd="0" presId="urn:microsoft.com/office/officeart/2005/8/layout/list1"/>
    <dgm:cxn modelId="{3BC4CC44-1698-44D4-8A65-BA14A702B63A}" type="presParOf" srcId="{CAFA8737-956C-4730-84E3-206EB63047AD}" destId="{79F4D934-61CD-4EDF-A1F0-1F141C862DC0}" srcOrd="5" destOrd="0" presId="urn:microsoft.com/office/officeart/2005/8/layout/list1"/>
    <dgm:cxn modelId="{77EC5FC1-821E-4733-85FC-D59D013AE69F}" type="presParOf" srcId="{CAFA8737-956C-4730-84E3-206EB63047AD}" destId="{AAFBDBBB-1C33-416E-947A-5200C95230ED}" srcOrd="6" destOrd="0" presId="urn:microsoft.com/office/officeart/2005/8/layout/list1"/>
    <dgm:cxn modelId="{C51E25E2-7A60-46A5-879B-B7D57ADF2254}" type="presParOf" srcId="{CAFA8737-956C-4730-84E3-206EB63047AD}" destId="{86726F59-4653-4BF4-AF01-31FE98BB31A1}" srcOrd="7" destOrd="0" presId="urn:microsoft.com/office/officeart/2005/8/layout/list1"/>
    <dgm:cxn modelId="{99238FFA-26F5-41B1-9D85-913409CD7494}" type="presParOf" srcId="{CAFA8737-956C-4730-84E3-206EB63047AD}" destId="{F0A27FD7-5A78-445A-9AA6-4418B2A52046}" srcOrd="8" destOrd="0" presId="urn:microsoft.com/office/officeart/2005/8/layout/list1"/>
    <dgm:cxn modelId="{BC121DF9-03B4-4891-B430-2E0B5219C8E7}" type="presParOf" srcId="{F0A27FD7-5A78-445A-9AA6-4418B2A52046}" destId="{027C495E-E103-4018-93CB-6F1B21E287A6}" srcOrd="0" destOrd="0" presId="urn:microsoft.com/office/officeart/2005/8/layout/list1"/>
    <dgm:cxn modelId="{09F527A3-24C7-42D1-A14C-E6FEE1319D1E}" type="presParOf" srcId="{F0A27FD7-5A78-445A-9AA6-4418B2A52046}" destId="{591CA641-46D0-41B8-BC91-A8AEECD4B2E3}" srcOrd="1" destOrd="0" presId="urn:microsoft.com/office/officeart/2005/8/layout/list1"/>
    <dgm:cxn modelId="{A27BB946-ED18-4090-93E0-B99959E5A368}" type="presParOf" srcId="{CAFA8737-956C-4730-84E3-206EB63047AD}" destId="{AED639DF-0B90-4056-BD9B-71B2BE822653}" srcOrd="9" destOrd="0" presId="urn:microsoft.com/office/officeart/2005/8/layout/list1"/>
    <dgm:cxn modelId="{4FECF208-A45A-4A26-A637-C24DD1698FCB}" type="presParOf" srcId="{CAFA8737-956C-4730-84E3-206EB63047AD}" destId="{27ADCF10-19C0-4FF8-B881-ADA2614AA804}"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165A5E-32AB-4B88-9D3B-928BB1E82651}">
      <dsp:nvSpPr>
        <dsp:cNvPr id="0" name=""/>
        <dsp:cNvSpPr/>
      </dsp:nvSpPr>
      <dsp:spPr>
        <a:xfrm>
          <a:off x="1217141" y="-334830"/>
          <a:ext cx="3540946" cy="3540946"/>
        </a:xfrm>
        <a:prstGeom prst="circularArrow">
          <a:avLst>
            <a:gd name="adj1" fmla="val 5689"/>
            <a:gd name="adj2" fmla="val 340510"/>
            <a:gd name="adj3" fmla="val 12482141"/>
            <a:gd name="adj4" fmla="val 18226796"/>
            <a:gd name="adj5" fmla="val 5908"/>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823AADE-987C-40E8-B6E1-F5E0A88E3E0E}">
      <dsp:nvSpPr>
        <dsp:cNvPr id="0" name=""/>
        <dsp:cNvSpPr/>
      </dsp:nvSpPr>
      <dsp:spPr>
        <a:xfrm>
          <a:off x="1757849" y="-147410"/>
          <a:ext cx="2459530" cy="1229765"/>
        </a:xfrm>
        <a:prstGeom prst="roundRect">
          <a:avLst/>
        </a:prstGeom>
        <a:solidFill>
          <a:srgbClr val="0054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s-CO" sz="1600" b="1" i="1" kern="1200" dirty="0"/>
            <a:t>Ley 2335 de2023</a:t>
          </a:r>
        </a:p>
        <a:p>
          <a:pPr marL="0" lvl="0" indent="0" algn="ctr" defTabSz="711200">
            <a:lnSpc>
              <a:spcPct val="90000"/>
            </a:lnSpc>
            <a:spcBef>
              <a:spcPct val="0"/>
            </a:spcBef>
            <a:spcAft>
              <a:spcPct val="35000"/>
            </a:spcAft>
            <a:buNone/>
          </a:pPr>
          <a:r>
            <a:rPr lang="es-CO" sz="1600" kern="1200" dirty="0"/>
            <a:t>Marco normativo del Sistema Estadístico Nacional (SEN)</a:t>
          </a:r>
        </a:p>
      </dsp:txBody>
      <dsp:txXfrm>
        <a:off x="1817881" y="-87378"/>
        <a:ext cx="2339466" cy="1109701"/>
      </dsp:txXfrm>
    </dsp:sp>
    <dsp:sp modelId="{7B675B3A-0132-4A98-97C4-527252CFCD4D}">
      <dsp:nvSpPr>
        <dsp:cNvPr id="0" name=""/>
        <dsp:cNvSpPr/>
      </dsp:nvSpPr>
      <dsp:spPr>
        <a:xfrm>
          <a:off x="3099884" y="1880238"/>
          <a:ext cx="2459530" cy="1823409"/>
        </a:xfrm>
        <a:prstGeom prst="roundRect">
          <a:avLst/>
        </a:prstGeom>
        <a:solidFill>
          <a:srgbClr val="0054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1910" tIns="41910" rIns="41910" bIns="41910" numCol="1" spcCol="1270" anchor="ctr" anchorCtr="0">
          <a:noAutofit/>
        </a:bodyPr>
        <a:lstStyle/>
        <a:p>
          <a:pPr marL="0" lvl="0" indent="0" algn="ctr" defTabSz="488950">
            <a:lnSpc>
              <a:spcPct val="90000"/>
            </a:lnSpc>
            <a:spcBef>
              <a:spcPct val="0"/>
            </a:spcBef>
            <a:spcAft>
              <a:spcPct val="35000"/>
            </a:spcAft>
            <a:buNone/>
          </a:pPr>
          <a:r>
            <a:rPr lang="es-CO" sz="1100" b="1" i="1" kern="1200"/>
            <a:t>Marco Regulatorio del SEN</a:t>
          </a:r>
        </a:p>
        <a:p>
          <a:pPr marL="0" lvl="0" indent="0" algn="l" defTabSz="488950">
            <a:lnSpc>
              <a:spcPct val="90000"/>
            </a:lnSpc>
            <a:spcBef>
              <a:spcPct val="0"/>
            </a:spcBef>
            <a:spcAft>
              <a:spcPct val="35000"/>
            </a:spcAft>
            <a:buNone/>
          </a:pPr>
          <a:r>
            <a:rPr lang="es-CO" sz="1100" b="1" kern="1200"/>
            <a:t>Lineamientos</a:t>
          </a:r>
        </a:p>
        <a:p>
          <a:pPr marL="0" lvl="0" indent="0" algn="l" defTabSz="488950">
            <a:lnSpc>
              <a:spcPct val="90000"/>
            </a:lnSpc>
            <a:spcBef>
              <a:spcPct val="0"/>
            </a:spcBef>
            <a:spcAft>
              <a:spcPct val="35000"/>
            </a:spcAft>
            <a:buNone/>
          </a:pPr>
          <a:r>
            <a:rPr lang="es-CO" sz="1100" kern="1200"/>
            <a:t>Proceso estadístico</a:t>
          </a:r>
        </a:p>
        <a:p>
          <a:pPr marL="0" lvl="0" indent="0" algn="l" defTabSz="488950">
            <a:lnSpc>
              <a:spcPct val="90000"/>
            </a:lnSpc>
            <a:spcBef>
              <a:spcPct val="0"/>
            </a:spcBef>
            <a:spcAft>
              <a:spcPct val="35000"/>
            </a:spcAft>
            <a:buNone/>
          </a:pPr>
          <a:r>
            <a:rPr lang="es-CO" sz="1100" kern="1200"/>
            <a:t>Registros administrativos</a:t>
          </a:r>
        </a:p>
        <a:p>
          <a:pPr marL="0" lvl="0" indent="0" algn="l" defTabSz="488950">
            <a:lnSpc>
              <a:spcPct val="90000"/>
            </a:lnSpc>
            <a:spcBef>
              <a:spcPct val="0"/>
            </a:spcBef>
            <a:spcAft>
              <a:spcPct val="35000"/>
            </a:spcAft>
            <a:buNone/>
          </a:pPr>
          <a:r>
            <a:rPr lang="es-CO" sz="1100" b="1" kern="1200"/>
            <a:t>Normas</a:t>
          </a:r>
        </a:p>
        <a:p>
          <a:pPr marL="0" lvl="0" indent="0" algn="l" defTabSz="488950">
            <a:lnSpc>
              <a:spcPct val="90000"/>
            </a:lnSpc>
            <a:spcBef>
              <a:spcPct val="0"/>
            </a:spcBef>
            <a:spcAft>
              <a:spcPct val="35000"/>
            </a:spcAft>
            <a:buNone/>
          </a:pPr>
          <a:r>
            <a:rPr lang="es-CO" sz="1100" kern="1200"/>
            <a:t>Norma técnica de calidad (NTCPE)</a:t>
          </a:r>
        </a:p>
        <a:p>
          <a:pPr marL="0" lvl="0" indent="0" algn="l" defTabSz="488950">
            <a:lnSpc>
              <a:spcPct val="90000"/>
            </a:lnSpc>
            <a:spcBef>
              <a:spcPct val="0"/>
            </a:spcBef>
            <a:spcAft>
              <a:spcPct val="35000"/>
            </a:spcAft>
            <a:buNone/>
          </a:pPr>
          <a:r>
            <a:rPr lang="es-CO" sz="1100" kern="1200"/>
            <a:t>Estándares</a:t>
          </a:r>
        </a:p>
        <a:p>
          <a:pPr marL="0" lvl="0" indent="0" algn="l" defTabSz="488950">
            <a:lnSpc>
              <a:spcPct val="90000"/>
            </a:lnSpc>
            <a:spcBef>
              <a:spcPct val="0"/>
            </a:spcBef>
            <a:spcAft>
              <a:spcPct val="35000"/>
            </a:spcAft>
            <a:buNone/>
          </a:pPr>
          <a:r>
            <a:rPr lang="es-CO" sz="1100" kern="1200"/>
            <a:t>Metodologías</a:t>
          </a:r>
        </a:p>
      </dsp:txBody>
      <dsp:txXfrm>
        <a:off x="3188895" y="1969249"/>
        <a:ext cx="2281508" cy="1645387"/>
      </dsp:txXfrm>
    </dsp:sp>
    <dsp:sp modelId="{8A1AE8E3-E788-439A-8686-D57C15B6F951}">
      <dsp:nvSpPr>
        <dsp:cNvPr id="0" name=""/>
        <dsp:cNvSpPr/>
      </dsp:nvSpPr>
      <dsp:spPr>
        <a:xfrm>
          <a:off x="415814" y="1901120"/>
          <a:ext cx="2459530" cy="1781647"/>
        </a:xfrm>
        <a:prstGeom prst="roundRect">
          <a:avLst/>
        </a:prstGeom>
        <a:solidFill>
          <a:srgbClr val="005493"/>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5720" tIns="45720" rIns="45720" bIns="45720" numCol="1" spcCol="1270" anchor="ctr" anchorCtr="0">
          <a:noAutofit/>
        </a:bodyPr>
        <a:lstStyle/>
        <a:p>
          <a:pPr marL="0" lvl="0" indent="0" algn="ctr" defTabSz="533400">
            <a:lnSpc>
              <a:spcPct val="90000"/>
            </a:lnSpc>
            <a:spcBef>
              <a:spcPct val="0"/>
            </a:spcBef>
            <a:spcAft>
              <a:spcPct val="35000"/>
            </a:spcAft>
            <a:buNone/>
          </a:pPr>
          <a:endParaRPr lang="es-CO" sz="1200" b="1" i="1" kern="1200"/>
        </a:p>
        <a:p>
          <a:pPr marL="0" lvl="0" indent="0" algn="ctr" defTabSz="533400">
            <a:lnSpc>
              <a:spcPct val="90000"/>
            </a:lnSpc>
            <a:spcBef>
              <a:spcPct val="0"/>
            </a:spcBef>
            <a:spcAft>
              <a:spcPct val="35000"/>
            </a:spcAft>
            <a:buNone/>
          </a:pPr>
          <a:r>
            <a:rPr lang="es-CO" sz="1200" b="1" i="1" kern="1200"/>
            <a:t>Política de Gestión de información estadística</a:t>
          </a:r>
        </a:p>
        <a:p>
          <a:pPr marL="0" lvl="0" indent="0" algn="ctr" defTabSz="533400">
            <a:lnSpc>
              <a:spcPct val="90000"/>
            </a:lnSpc>
            <a:spcBef>
              <a:spcPct val="0"/>
            </a:spcBef>
            <a:spcAft>
              <a:spcPct val="35000"/>
            </a:spcAft>
            <a:buNone/>
          </a:pPr>
          <a:endParaRPr lang="es-CO" sz="1200" kern="1200"/>
        </a:p>
        <a:p>
          <a:pPr marL="0" lvl="0" indent="0" algn="l" defTabSz="533400">
            <a:lnSpc>
              <a:spcPct val="90000"/>
            </a:lnSpc>
            <a:spcBef>
              <a:spcPct val="0"/>
            </a:spcBef>
            <a:spcAft>
              <a:spcPct val="35000"/>
            </a:spcAft>
            <a:buNone/>
          </a:pPr>
          <a:r>
            <a:rPr lang="es-CO" sz="1200" kern="1200"/>
            <a:t>Planeación Estadística</a:t>
          </a:r>
        </a:p>
        <a:p>
          <a:pPr marL="0" lvl="0" indent="0" algn="l" defTabSz="533400">
            <a:lnSpc>
              <a:spcPct val="90000"/>
            </a:lnSpc>
            <a:spcBef>
              <a:spcPct val="0"/>
            </a:spcBef>
            <a:spcAft>
              <a:spcPct val="35000"/>
            </a:spcAft>
            <a:buNone/>
          </a:pPr>
          <a:r>
            <a:rPr lang="es-CO" sz="1200" kern="1200"/>
            <a:t>Fortalecimiento de registros administrativos</a:t>
          </a:r>
        </a:p>
        <a:p>
          <a:pPr marL="0" lvl="0" indent="0" algn="l" defTabSz="533400">
            <a:lnSpc>
              <a:spcPct val="90000"/>
            </a:lnSpc>
            <a:spcBef>
              <a:spcPct val="0"/>
            </a:spcBef>
            <a:spcAft>
              <a:spcPct val="35000"/>
            </a:spcAft>
            <a:buNone/>
          </a:pPr>
          <a:r>
            <a:rPr lang="es-CO" sz="1200" kern="1200"/>
            <a:t>Calidad estadística</a:t>
          </a:r>
        </a:p>
        <a:p>
          <a:pPr marL="0" lvl="0" indent="0" algn="ctr" defTabSz="533400">
            <a:lnSpc>
              <a:spcPct val="90000"/>
            </a:lnSpc>
            <a:spcBef>
              <a:spcPct val="0"/>
            </a:spcBef>
            <a:spcAft>
              <a:spcPct val="35000"/>
            </a:spcAft>
            <a:buNone/>
          </a:pPr>
          <a:endParaRPr lang="es-CO" sz="1400" kern="1200"/>
        </a:p>
      </dsp:txBody>
      <dsp:txXfrm>
        <a:off x="502787" y="1988093"/>
        <a:ext cx="2285584" cy="1607701"/>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2C00E5B-1F23-49F8-B460-A1D4AA2FD6FC}">
      <dsp:nvSpPr>
        <dsp:cNvPr id="0" name=""/>
        <dsp:cNvSpPr/>
      </dsp:nvSpPr>
      <dsp:spPr>
        <a:xfrm>
          <a:off x="0" y="269101"/>
          <a:ext cx="1954073" cy="352800"/>
        </a:xfrm>
        <a:prstGeom prst="rect">
          <a:avLst/>
        </a:prstGeom>
        <a:solidFill>
          <a:schemeClr val="lt1">
            <a:alpha val="90000"/>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31BABB06-432B-4066-ABE2-985A8980B12E}">
      <dsp:nvSpPr>
        <dsp:cNvPr id="0" name=""/>
        <dsp:cNvSpPr/>
      </dsp:nvSpPr>
      <dsp:spPr>
        <a:xfrm>
          <a:off x="97703" y="62461"/>
          <a:ext cx="1367851" cy="413280"/>
        </a:xfrm>
        <a:prstGeom prst="roundRect">
          <a:avLst/>
        </a:prstGeom>
        <a:solidFill>
          <a:srgbClr val="002060"/>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702" tIns="0" rIns="51702" bIns="0" numCol="1" spcCol="1270" anchor="ctr" anchorCtr="0">
          <a:noAutofit/>
        </a:bodyPr>
        <a:lstStyle/>
        <a:p>
          <a:pPr marL="0" lvl="0" indent="0" algn="l" defTabSz="622300">
            <a:lnSpc>
              <a:spcPct val="90000"/>
            </a:lnSpc>
            <a:spcBef>
              <a:spcPct val="0"/>
            </a:spcBef>
            <a:spcAft>
              <a:spcPct val="35000"/>
            </a:spcAft>
            <a:buNone/>
          </a:pPr>
          <a:r>
            <a:rPr lang="es-CO" sz="1400" kern="1200" dirty="0">
              <a:latin typeface="Poppins" panose="020B0502040204020203"/>
            </a:rPr>
            <a:t>Análisis de causa</a:t>
          </a:r>
        </a:p>
      </dsp:txBody>
      <dsp:txXfrm>
        <a:off x="117878" y="82636"/>
        <a:ext cx="1327501" cy="372930"/>
      </dsp:txXfrm>
    </dsp:sp>
    <dsp:sp modelId="{AAFBDBBB-1C33-416E-947A-5200C95230ED}">
      <dsp:nvSpPr>
        <dsp:cNvPr id="0" name=""/>
        <dsp:cNvSpPr/>
      </dsp:nvSpPr>
      <dsp:spPr>
        <a:xfrm>
          <a:off x="0" y="904141"/>
          <a:ext cx="1954073" cy="352800"/>
        </a:xfrm>
        <a:prstGeom prst="rect">
          <a:avLst/>
        </a:prstGeom>
        <a:solidFill>
          <a:schemeClr val="lt1">
            <a:alpha val="90000"/>
            <a:hueOff val="0"/>
            <a:satOff val="0"/>
            <a:lumOff val="0"/>
            <a:alphaOff val="0"/>
          </a:schemeClr>
        </a:solidFill>
        <a:ln w="12700" cap="flat" cmpd="sng" algn="ctr">
          <a:solidFill>
            <a:schemeClr val="accent5">
              <a:hueOff val="-3379271"/>
              <a:satOff val="-8710"/>
              <a:lumOff val="-5883"/>
              <a:alphaOff val="0"/>
            </a:schemeClr>
          </a:solidFill>
          <a:prstDash val="solid"/>
          <a:miter lim="800000"/>
        </a:ln>
        <a:effectLst/>
      </dsp:spPr>
      <dsp:style>
        <a:lnRef idx="2">
          <a:scrgbClr r="0" g="0" b="0"/>
        </a:lnRef>
        <a:fillRef idx="1">
          <a:scrgbClr r="0" g="0" b="0"/>
        </a:fillRef>
        <a:effectRef idx="0">
          <a:scrgbClr r="0" g="0" b="0"/>
        </a:effectRef>
        <a:fontRef idx="minor"/>
      </dsp:style>
    </dsp:sp>
    <dsp:sp modelId="{2D23A2A8-A888-48E3-A11D-EDE4DA29A3A6}">
      <dsp:nvSpPr>
        <dsp:cNvPr id="0" name=""/>
        <dsp:cNvSpPr/>
      </dsp:nvSpPr>
      <dsp:spPr>
        <a:xfrm>
          <a:off x="97703" y="697501"/>
          <a:ext cx="1367851" cy="413280"/>
        </a:xfrm>
        <a:prstGeom prst="roundRect">
          <a:avLst/>
        </a:prstGeom>
        <a:solidFill>
          <a:srgbClr val="B9DBED"/>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702" tIns="0" rIns="51702" bIns="0" numCol="1" spcCol="1270" anchor="ctr" anchorCtr="0">
          <a:noAutofit/>
        </a:bodyPr>
        <a:lstStyle/>
        <a:p>
          <a:pPr marL="0" lvl="0" indent="0" algn="l" defTabSz="622300">
            <a:lnSpc>
              <a:spcPct val="90000"/>
            </a:lnSpc>
            <a:spcBef>
              <a:spcPct val="0"/>
            </a:spcBef>
            <a:spcAft>
              <a:spcPct val="35000"/>
            </a:spcAft>
            <a:buNone/>
          </a:pPr>
          <a:r>
            <a:rPr lang="es-CO" sz="1400" kern="1200" dirty="0">
              <a:solidFill>
                <a:schemeClr val="tx1">
                  <a:lumMod val="75000"/>
                  <a:lumOff val="25000"/>
                </a:schemeClr>
              </a:solidFill>
              <a:latin typeface="Poppins" panose="020B0502040204020203"/>
            </a:rPr>
            <a:t>Corrección</a:t>
          </a:r>
        </a:p>
      </dsp:txBody>
      <dsp:txXfrm>
        <a:off x="117878" y="717676"/>
        <a:ext cx="1327501" cy="372930"/>
      </dsp:txXfrm>
    </dsp:sp>
    <dsp:sp modelId="{27ADCF10-19C0-4FF8-B881-ADA2614AA804}">
      <dsp:nvSpPr>
        <dsp:cNvPr id="0" name=""/>
        <dsp:cNvSpPr/>
      </dsp:nvSpPr>
      <dsp:spPr>
        <a:xfrm>
          <a:off x="0" y="1539181"/>
          <a:ext cx="1954073" cy="352800"/>
        </a:xfrm>
        <a:prstGeom prst="rect">
          <a:avLst/>
        </a:prstGeom>
        <a:solidFill>
          <a:schemeClr val="lt1">
            <a:alpha val="90000"/>
            <a:hueOff val="0"/>
            <a:satOff val="0"/>
            <a:lumOff val="0"/>
            <a:alphaOff val="0"/>
          </a:schemeClr>
        </a:solidFill>
        <a:ln w="12700" cap="flat" cmpd="sng" algn="ctr">
          <a:solidFill>
            <a:schemeClr val="accent5">
              <a:hueOff val="-6758543"/>
              <a:satOff val="-17419"/>
              <a:lumOff val="-11765"/>
              <a:alphaOff val="0"/>
            </a:schemeClr>
          </a:solidFill>
          <a:prstDash val="solid"/>
          <a:miter lim="800000"/>
        </a:ln>
        <a:effectLst/>
      </dsp:spPr>
      <dsp:style>
        <a:lnRef idx="2">
          <a:scrgbClr r="0" g="0" b="0"/>
        </a:lnRef>
        <a:fillRef idx="1">
          <a:scrgbClr r="0" g="0" b="0"/>
        </a:fillRef>
        <a:effectRef idx="0">
          <a:scrgbClr r="0" g="0" b="0"/>
        </a:effectRef>
        <a:fontRef idx="minor"/>
      </dsp:style>
    </dsp:sp>
    <dsp:sp modelId="{591CA641-46D0-41B8-BC91-A8AEECD4B2E3}">
      <dsp:nvSpPr>
        <dsp:cNvPr id="0" name=""/>
        <dsp:cNvSpPr/>
      </dsp:nvSpPr>
      <dsp:spPr>
        <a:xfrm>
          <a:off x="97703" y="1332541"/>
          <a:ext cx="1367851" cy="413280"/>
        </a:xfrm>
        <a:prstGeom prst="roundRect">
          <a:avLst/>
        </a:prstGeom>
        <a:solidFill>
          <a:srgbClr val="6B7F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51702" tIns="0" rIns="51702" bIns="0" numCol="1" spcCol="1270" anchor="ctr" anchorCtr="0">
          <a:noAutofit/>
        </a:bodyPr>
        <a:lstStyle/>
        <a:p>
          <a:pPr marL="0" lvl="0" indent="0" algn="l" defTabSz="622300">
            <a:lnSpc>
              <a:spcPct val="90000"/>
            </a:lnSpc>
            <a:spcBef>
              <a:spcPct val="0"/>
            </a:spcBef>
            <a:spcAft>
              <a:spcPct val="35000"/>
            </a:spcAft>
            <a:buNone/>
          </a:pPr>
          <a:r>
            <a:rPr lang="es-CO" sz="1400" kern="1200" dirty="0">
              <a:latin typeface="Poppins" panose="020B0502040204020203"/>
            </a:rPr>
            <a:t>Acción Correctiva</a:t>
          </a:r>
        </a:p>
      </dsp:txBody>
      <dsp:txXfrm>
        <a:off x="117878" y="1352716"/>
        <a:ext cx="1327501" cy="372930"/>
      </dsp:txXfrm>
    </dsp:sp>
  </dsp:spTree>
</dsp:drawing>
</file>

<file path=ppt/diagrams/layout1.xml><?xml version="1.0" encoding="utf-8"?>
<dgm:layoutDef xmlns:dgm="http://schemas.openxmlformats.org/drawingml/2006/diagram" xmlns:a="http://schemas.openxmlformats.org/drawingml/2006/main" uniqueId="urn:microsoft.com/office/officeart/2005/8/layout/cycle3">
  <dgm:title val=""/>
  <dgm:desc val=""/>
  <dgm:catLst>
    <dgm:cat type="cycle" pri="5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Name0">
    <dgm:varLst>
      <dgm:dir/>
      <dgm:resizeHandles val="exact"/>
    </dgm:varLst>
    <dgm:choose name="Name1">
      <dgm:if name="Name2" axis="ch" ptType="node" func="cnt" op="equ" val="2">
        <dgm:alg type="composite">
          <dgm:param type="ar" val="0.9"/>
        </dgm:alg>
        <dgm:shape xmlns:r="http://schemas.openxmlformats.org/officeDocument/2006/relationships" r:blip="">
          <dgm:adjLst/>
        </dgm:shape>
        <dgm:presOf/>
        <dgm:constrLst>
          <dgm:constr type="primFontSz" for="ch" ptType="node" op="equ" val="65"/>
          <dgm:constr type="ctrX" for="ch" forName="node1" refType="w" fact="0.5"/>
          <dgm:constr type="t" for="ch" forName="node1"/>
          <dgm:constr type="w" for="ch" forName="node1" refType="w" fact="0.8"/>
          <dgm:constr type="h" for="ch" forName="node1" refType="w" refFor="ch" refForName="node1" fact="0.5"/>
          <dgm:constr type="ctrX" for="ch" forName="sibTrans" refType="w" fact="0.5"/>
          <dgm:constr type="t" for="ch" forName="sibTrans"/>
          <dgm:constr type="w" for="ch" forName="sibTrans" refType="w" fact="0.8"/>
          <dgm:constr type="h" for="ch" forName="sibTrans" refType="w" refFor="ch" refForName="node1" fact="0.5"/>
          <dgm:constr type="userA" for="ch" forName="sibTrans" refType="w" fact="1.07"/>
          <dgm:constr type="ctrX" for="ch" forName="node2" refType="w" fact="0.5"/>
          <dgm:constr type="b" for="ch" forName="node2" refType="h"/>
          <dgm:constr type="w" for="ch" forName="node2" refType="w" fact="0.8"/>
          <dgm:constr type="h" for="ch" forName="node2" refType="w" refFor="ch" refForName="node1" fact="0.5"/>
          <dgm:constr type="l" for="ch" forName="sp1"/>
          <dgm:constr type="t" for="ch" forName="sp1" refType="h" fact="0.5"/>
          <dgm:constr type="w" for="ch" forName="sp1" val="1"/>
          <dgm:constr type="h" for="ch" forName="sp1" val="1"/>
          <dgm:constr type="r" for="ch" forName="sp2" refType="w"/>
          <dgm:constr type="t" for="ch" forName="sp2" refType="h" fact="0.5"/>
          <dgm:constr type="w" for="ch" forName="sp2" val="1"/>
          <dgm:constr type="h" for="ch" forName="sp2" val="1"/>
        </dgm:constrLst>
        <dgm:ruleLst/>
      </dgm:if>
      <dgm:else name="Name3">
        <dgm:alg type="composite"/>
        <dgm:shape xmlns:r="http://schemas.openxmlformats.org/officeDocument/2006/relationships" r:blip="">
          <dgm:adjLst/>
        </dgm:shape>
        <dgm:presOf/>
        <dgm:constrLst>
          <dgm:constr type="primFontSz" for="ch" ptType="node" op="equ" val="65"/>
        </dgm:constrLst>
        <dgm:ruleLst/>
      </dgm:else>
    </dgm:choose>
    <dgm:choose name="Name4">
      <dgm:if name="Name5" axis="ch" ptType="node" func="cnt" op="equ" val="2">
        <dgm:layoutNode name="node1">
          <dgm:varLst>
            <dgm:bulletEnabled val="1"/>
          </dgm:varLst>
          <dgm:alg type="tx"/>
          <dgm:shape xmlns:r="http://schemas.openxmlformats.org/officeDocument/2006/relationships" type="roundRect" r:blip="">
            <dgm:adjLst/>
          </dgm:shape>
          <dgm:presOf axis="ch desOrSelf" ptType="node node" st="1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ibTrans" styleLbl="bgShp">
          <dgm:choose name="Name6">
            <dgm:if name="Name7" func="var" arg="dir" op="equ" val="norm">
              <dgm:alg type="conn">
                <dgm:param type="connRout" val="longCurve"/>
                <dgm:param type="begPts" val="midR"/>
                <dgm:param type="endPts" val="midL"/>
                <dgm:param type="dstNode" val="node1"/>
              </dgm:alg>
              <dgm:shape xmlns:r="http://schemas.openxmlformats.org/officeDocument/2006/relationships" type="conn" r:blip="" zOrderOff="-2">
                <dgm:adjLst/>
              </dgm:shape>
              <dgm:presOf axis="ch" ptType="sibTrans"/>
              <dgm:constrLst>
                <dgm:constr type="userA"/>
                <dgm:constr type="diam" refType="userA" fact="-1"/>
                <dgm:constr type="wArH" refType="userA" fact="0.05"/>
                <dgm:constr type="hArH" refType="userA" fact="0.1"/>
                <dgm:constr type="stemThick" refType="userA" fact="0.06"/>
                <dgm:constr type="begPad" refType="connDist" fact="-0.2"/>
                <dgm:constr type="endPad" refType="connDist" fact="0.05"/>
              </dgm:constrLst>
            </dgm:if>
            <dgm:else name="Name8">
              <dgm:alg type="conn">
                <dgm:param type="connRout" val="longCurve"/>
                <dgm:param type="begPts" val="midL"/>
                <dgm:param type="endPts" val="midR"/>
                <dgm:param type="dstNode" val="node1"/>
              </dgm:alg>
              <dgm:shape xmlns:r="http://schemas.openxmlformats.org/officeDocument/2006/relationships" type="conn" r:blip="" zOrderOff="-2">
                <dgm:adjLst/>
              </dgm:shape>
              <dgm:presOf axis="ch" ptType="sibTrans"/>
              <dgm:constrLst>
                <dgm:constr type="userA"/>
                <dgm:constr type="diam" refType="userA"/>
                <dgm:constr type="wArH" refType="userA" fact="0.05"/>
                <dgm:constr type="hArH" refType="userA" fact="0.1"/>
                <dgm:constr type="stemThick" refType="userA" fact="0.06"/>
                <dgm:constr type="begPad" refType="connDist" fact="-0.2"/>
                <dgm:constr type="endPad" refType="connDist" fact="0.05"/>
              </dgm:constrLst>
            </dgm:else>
          </dgm:choose>
          <dgm:ruleLst/>
        </dgm:layoutNode>
        <dgm:layoutNode name="node2">
          <dgm:varLst>
            <dgm:bulletEnabled val="1"/>
          </dgm:varLst>
          <dgm:alg type="tx"/>
          <dgm:shape xmlns:r="http://schemas.openxmlformats.org/officeDocument/2006/relationships" type="roundRect" r:blip="">
            <dgm:adjLst/>
          </dgm:shape>
          <dgm:presOf axis="ch desOrSelf" ptType="node node" st="2 1" cnt="1 0"/>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sp1">
          <dgm:alg type="sp"/>
          <dgm:shape xmlns:r="http://schemas.openxmlformats.org/officeDocument/2006/relationships" r:blip="">
            <dgm:adjLst/>
          </dgm:shape>
          <dgm:presOf/>
          <dgm:constrLst/>
          <dgm:ruleLst/>
        </dgm:layoutNode>
        <dgm:layoutNode name="sp2">
          <dgm:alg type="sp"/>
          <dgm:shape xmlns:r="http://schemas.openxmlformats.org/officeDocument/2006/relationships" r:blip="">
            <dgm:adjLst/>
          </dgm:shape>
          <dgm:presOf/>
          <dgm:constrLst/>
          <dgm:ruleLst/>
        </dgm:layoutNode>
      </dgm:if>
      <dgm:else name="Name9">
        <dgm:layoutNode name="cycle">
          <dgm:choose name="Name10">
            <dgm:if name="Name11" func="var" arg="dir" op="equ" val="norm">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fact="-1"/>
                <dgm:constr type="wArH" for="ch" ptType="sibTrans" refType="diam" op="equ" fact="0.05"/>
                <dgm:constr type="hArH" for="ch" ptType="sibTrans" refType="diam" op="equ" fact="0.1"/>
                <dgm:constr type="stemThick" for="ch" ptType="sibTrans" refType="diam" op="equ" fact="0.065"/>
                <dgm:constr type="primFontSz" for="ch" ptType="node" op="equ"/>
              </dgm:constrLst>
            </dgm:if>
            <dgm:else name="Name12">
              <dgm:alg type="cycle">
                <dgm:param type="stAng" val="0"/>
                <dgm:param type="spanAng" val="-360"/>
              </dgm:alg>
              <dgm:shape xmlns:r="http://schemas.openxmlformats.org/officeDocument/2006/relationships" r:blip="">
                <dgm:adjLst/>
              </dgm:shape>
              <dgm:presOf/>
              <dgm:constrLst>
                <dgm:constr type="diam" refType="w"/>
                <dgm:constr type="w" for="ch" ptType="node" refType="w"/>
                <dgm:constr type="sibSp" val="15"/>
                <dgm:constr type="userA" for="ch" ptType="sibTrans" refType="diam" op="equ"/>
                <dgm:constr type="wArH" for="ch" ptType="sibTrans" refType="diam" op="equ" fact="0.05"/>
                <dgm:constr type="hArH" for="ch" ptType="sibTrans" refType="diam" op="equ" fact="0.1"/>
                <dgm:constr type="stemThick" for="ch" ptType="sibTrans" refType="diam" op="equ" fact="0.065"/>
                <dgm:constr type="primFontSz" for="ch" ptType="node" op="equ"/>
              </dgm:constrLst>
            </dgm:else>
          </dgm:choose>
          <dgm:ruleLst/>
          <dgm:forEach name="nodesFirstNodeForEach" axis="ch" ptType="node" cnt="1">
            <dgm:layoutNode name="nodeFirstNode">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name="sibTransForEach" axis="followSib" ptType="sibTrans" cnt="1">
              <dgm:layoutNode name="sibTransFirstNode" styleLbl="bgShp">
                <dgm:choose name="Name13">
                  <dgm:if name="Name14" func="var" arg="dir" op="equ" val="norm">
                    <dgm:alg type="conn">
                      <dgm:param type="connRout" val="longCurve"/>
                      <dgm:param type="begPts" val="midR"/>
                      <dgm:param type="endPts" val="midL"/>
                      <dgm:param type="dstNode" val="nodeFirstNode"/>
                    </dgm:alg>
                  </dgm:if>
                  <dgm:else name="Name15">
                    <dgm:alg type="conn">
                      <dgm:param type="connRout" val="longCurve"/>
                      <dgm:param type="begPts" val="midL"/>
                      <dgm:param type="endPts" val="midR"/>
                      <dgm:param type="dstNode" val="nodeFirstNode"/>
                    </dgm:alg>
                  </dgm:else>
                </dgm:choose>
                <dgm:shape xmlns:r="http://schemas.openxmlformats.org/officeDocument/2006/relationships" type="conn" r:blip="" zOrderOff="-2">
                  <dgm:adjLst/>
                </dgm:shape>
                <dgm:presOf axis="self"/>
                <dgm:choose name="Name16">
                  <dgm:if name="Name17" axis="par ch" ptType="doc node" func="cnt" op="equ" val="3">
                    <dgm:constrLst>
                      <dgm:constr type="userA"/>
                      <dgm:constr type="diam" refType="userA" fact="1.01"/>
                      <dgm:constr type="begPad" refType="connDist" fact="-0.2"/>
                      <dgm:constr type="endPad" refType="connDist" fact="0.05"/>
                    </dgm:constrLst>
                  </dgm:if>
                  <dgm:if name="Name18" axis="par ch" ptType="doc node" func="cnt" op="equ" val="4">
                    <dgm:constrLst>
                      <dgm:constr type="userA"/>
                      <dgm:constr type="diam" refType="userA" fact="1.26"/>
                      <dgm:constr type="begPad" refType="connDist" fact="-0.2"/>
                      <dgm:constr type="endPad" refType="connDist" fact="0.05"/>
                    </dgm:constrLst>
                  </dgm:if>
                  <dgm:if name="Name19" axis="par ch" ptType="doc node" func="cnt" op="equ" val="5">
                    <dgm:constrLst>
                      <dgm:constr type="userA"/>
                      <dgm:constr type="diam" refType="userA" fact="1.04"/>
                      <dgm:constr type="begPad" refType="connDist" fact="-0.2"/>
                      <dgm:constr type="endPad" refType="connDist" fact="0.05"/>
                    </dgm:constrLst>
                  </dgm:if>
                  <dgm:if name="Name20" axis="par ch" ptType="doc node" func="cnt" op="equ" val="6">
                    <dgm:constrLst>
                      <dgm:constr type="userA"/>
                      <dgm:constr type="diam" refType="userA" fact="1.1"/>
                      <dgm:constr type="begPad" refType="connDist" fact="-0.2"/>
                      <dgm:constr type="endPad" refType="connDist" fact="0.05"/>
                    </dgm:constrLst>
                  </dgm:if>
                  <dgm:else name="Name21">
                    <dgm:constrLst>
                      <dgm:constr type="userA"/>
                      <dgm:constr type="diam" refType="userA" fact="1.04"/>
                      <dgm:constr type="begPad" refType="connDist" fact="-0.2"/>
                      <dgm:constr type="endPad" refType="connDist" fact="0.05"/>
                    </dgm:constrLst>
                  </dgm:else>
                </dgm:choose>
                <dgm:ruleLst/>
              </dgm:layoutNode>
            </dgm:forEach>
          </dgm:forEach>
          <dgm:forEach name="followingNodesForEach" axis="ch" ptType="node" st="2">
            <dgm:layoutNode name="nodeFollowingNodes">
              <dgm:varLst>
                <dgm:bulletEnabled val="1"/>
              </dgm:varLst>
              <dgm:alg type="tx"/>
              <dgm:shape xmlns:r="http://schemas.openxmlformats.org/officeDocument/2006/relationships" type="roundRect" r:blip="">
                <dgm:adjLst/>
              </dgm:shape>
              <dgm:presOf axis="desOrSelf" ptType="node"/>
              <dgm:constrLst>
                <dgm:constr type="h" refType="w" fact="0.5"/>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forEach>
        </dgm:layoutNode>
      </dgm:else>
    </dgm:choose>
  </dgm:layoutNode>
</dgm:layoutDef>
</file>

<file path=ppt/diagrams/layout2.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encabezado 1"/>
          <p:cNvSpPr>
            <a:spLocks noGrp="1"/>
          </p:cNvSpPr>
          <p:nvPr>
            <p:ph type="hdr" sz="quarter"/>
          </p:nvPr>
        </p:nvSpPr>
        <p:spPr>
          <a:xfrm>
            <a:off x="0" y="0"/>
            <a:ext cx="2971800" cy="496332"/>
          </a:xfrm>
          <a:prstGeom prst="rect">
            <a:avLst/>
          </a:prstGeom>
        </p:spPr>
        <p:txBody>
          <a:bodyPr vert="horz" lIns="91440" tIns="45720" rIns="91440" bIns="45720" rtlCol="0"/>
          <a:lstStyle>
            <a:lvl1pPr algn="l">
              <a:defRPr sz="1200"/>
            </a:lvl1pPr>
          </a:lstStyle>
          <a:p>
            <a:endParaRPr lang="es-ES"/>
          </a:p>
        </p:txBody>
      </p:sp>
      <p:sp>
        <p:nvSpPr>
          <p:cNvPr id="3" name="Marcador de fecha 2"/>
          <p:cNvSpPr>
            <a:spLocks noGrp="1"/>
          </p:cNvSpPr>
          <p:nvPr>
            <p:ph type="dt" idx="1"/>
          </p:nvPr>
        </p:nvSpPr>
        <p:spPr>
          <a:xfrm>
            <a:off x="3884613" y="0"/>
            <a:ext cx="2971800" cy="496332"/>
          </a:xfrm>
          <a:prstGeom prst="rect">
            <a:avLst/>
          </a:prstGeom>
        </p:spPr>
        <p:txBody>
          <a:bodyPr vert="horz" lIns="91440" tIns="45720" rIns="91440" bIns="45720" rtlCol="0"/>
          <a:lstStyle>
            <a:lvl1pPr algn="r">
              <a:defRPr sz="1200"/>
            </a:lvl1pPr>
          </a:lstStyle>
          <a:p>
            <a:fld id="{8A809733-6C35-0144-8DCF-77480CA47BBE}" type="datetimeFigureOut">
              <a:rPr lang="es-ES" smtClean="0"/>
              <a:t>06/04/2026</a:t>
            </a:fld>
            <a:endParaRPr lang="es-ES"/>
          </a:p>
        </p:txBody>
      </p:sp>
      <p:sp>
        <p:nvSpPr>
          <p:cNvPr id="4" name="Marcador de imagen de diapositiva 3"/>
          <p:cNvSpPr>
            <a:spLocks noGrp="1" noRot="1" noChangeAspect="1"/>
          </p:cNvSpPr>
          <p:nvPr>
            <p:ph type="sldImg" idx="2"/>
          </p:nvPr>
        </p:nvSpPr>
        <p:spPr>
          <a:xfrm>
            <a:off x="120650" y="744538"/>
            <a:ext cx="6616700" cy="3722687"/>
          </a:xfrm>
          <a:prstGeom prst="rect">
            <a:avLst/>
          </a:prstGeom>
          <a:noFill/>
          <a:ln w="12700">
            <a:solidFill>
              <a:prstClr val="black"/>
            </a:solidFill>
          </a:ln>
        </p:spPr>
        <p:txBody>
          <a:bodyPr vert="horz" lIns="91440" tIns="45720" rIns="91440" bIns="45720" rtlCol="0" anchor="ctr"/>
          <a:lstStyle/>
          <a:p>
            <a:endParaRPr lang="es-ES"/>
          </a:p>
        </p:txBody>
      </p:sp>
      <p:sp>
        <p:nvSpPr>
          <p:cNvPr id="5" name="Marcador de notas 4"/>
          <p:cNvSpPr>
            <a:spLocks noGrp="1"/>
          </p:cNvSpPr>
          <p:nvPr>
            <p:ph type="body" sz="quarter" idx="3"/>
          </p:nvPr>
        </p:nvSpPr>
        <p:spPr>
          <a:xfrm>
            <a:off x="685800" y="4715153"/>
            <a:ext cx="5486400" cy="4466987"/>
          </a:xfrm>
          <a:prstGeom prst="rect">
            <a:avLst/>
          </a:prstGeom>
        </p:spPr>
        <p:txBody>
          <a:bodyPr vert="horz" lIns="91440" tIns="45720" rIns="91440" bIns="45720" rtlCol="0"/>
          <a:lstStyle/>
          <a:p>
            <a:pPr lvl="0"/>
            <a:r>
              <a:rPr lang="es-ES_tradnl"/>
              <a:t>Haga clic para modificar el estilo de texto del patrón</a:t>
            </a:r>
          </a:p>
          <a:p>
            <a:pPr lvl="1"/>
            <a:r>
              <a:rPr lang="es-ES_tradnl"/>
              <a:t>Segundo nivel</a:t>
            </a:r>
          </a:p>
          <a:p>
            <a:pPr lvl="2"/>
            <a:r>
              <a:rPr lang="es-ES_tradnl"/>
              <a:t>Tercer nivel</a:t>
            </a:r>
          </a:p>
          <a:p>
            <a:pPr lvl="3"/>
            <a:r>
              <a:rPr lang="es-ES_tradnl"/>
              <a:t>Cuarto nivel</a:t>
            </a:r>
          </a:p>
          <a:p>
            <a:pPr lvl="4"/>
            <a:r>
              <a:rPr lang="es-ES_tradnl"/>
              <a:t>Quinto nivel</a:t>
            </a:r>
            <a:endParaRPr lang="es-ES"/>
          </a:p>
        </p:txBody>
      </p:sp>
      <p:sp>
        <p:nvSpPr>
          <p:cNvPr id="6" name="Marcador de pie de página 5"/>
          <p:cNvSpPr>
            <a:spLocks noGrp="1"/>
          </p:cNvSpPr>
          <p:nvPr>
            <p:ph type="ftr" sz="quarter" idx="4"/>
          </p:nvPr>
        </p:nvSpPr>
        <p:spPr>
          <a:xfrm>
            <a:off x="0" y="9428583"/>
            <a:ext cx="2971800" cy="496332"/>
          </a:xfrm>
          <a:prstGeom prst="rect">
            <a:avLst/>
          </a:prstGeom>
        </p:spPr>
        <p:txBody>
          <a:bodyPr vert="horz" lIns="91440" tIns="45720" rIns="91440" bIns="45720" rtlCol="0" anchor="b"/>
          <a:lstStyle>
            <a:lvl1pPr algn="l">
              <a:defRPr sz="1200"/>
            </a:lvl1pPr>
          </a:lstStyle>
          <a:p>
            <a:endParaRPr lang="es-ES"/>
          </a:p>
        </p:txBody>
      </p:sp>
      <p:sp>
        <p:nvSpPr>
          <p:cNvPr id="7" name="Marcador de número de diapositiva 6"/>
          <p:cNvSpPr>
            <a:spLocks noGrp="1"/>
          </p:cNvSpPr>
          <p:nvPr>
            <p:ph type="sldNum" sz="quarter" idx="5"/>
          </p:nvPr>
        </p:nvSpPr>
        <p:spPr>
          <a:xfrm>
            <a:off x="3884613" y="9428583"/>
            <a:ext cx="2971800" cy="496332"/>
          </a:xfrm>
          <a:prstGeom prst="rect">
            <a:avLst/>
          </a:prstGeom>
        </p:spPr>
        <p:txBody>
          <a:bodyPr vert="horz" lIns="91440" tIns="45720" rIns="91440" bIns="45720" rtlCol="0" anchor="b"/>
          <a:lstStyle>
            <a:lvl1pPr algn="r">
              <a:defRPr sz="1200"/>
            </a:lvl1pPr>
          </a:lstStyle>
          <a:p>
            <a:fld id="{230A825F-C5BC-0945-9745-BFEF151ECAA1}" type="slidenum">
              <a:rPr lang="es-ES" smtClean="0"/>
              <a:t>‹Nº›</a:t>
            </a:fld>
            <a:endParaRPr lang="es-ES"/>
          </a:p>
        </p:txBody>
      </p:sp>
    </p:spTree>
    <p:extLst>
      <p:ext uri="{BB962C8B-B14F-4D97-AF65-F5344CB8AC3E}">
        <p14:creationId xmlns:p14="http://schemas.microsoft.com/office/powerpoint/2010/main" val="1840022535"/>
      </p:ext>
    </p:extLst>
  </p:cSld>
  <p:clrMap bg1="lt1" tx1="dk1" bg2="lt2" tx2="dk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0"/>
        <p:cNvGrpSpPr/>
        <p:nvPr/>
      </p:nvGrpSpPr>
      <p:grpSpPr>
        <a:xfrm>
          <a:off x="0" y="0"/>
          <a:ext cx="0" cy="0"/>
          <a:chOff x="0" y="0"/>
          <a:chExt cx="0" cy="0"/>
        </a:xfrm>
      </p:grpSpPr>
      <p:sp>
        <p:nvSpPr>
          <p:cNvPr id="851" name="Google Shape;851;gf7a39c96bd_0_157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2" name="Google Shape;852;gf7a39c96bd_0_157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501926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3"/>
        <p:cNvGrpSpPr/>
        <p:nvPr/>
      </p:nvGrpSpPr>
      <p:grpSpPr>
        <a:xfrm>
          <a:off x="0" y="0"/>
          <a:ext cx="0" cy="0"/>
          <a:chOff x="0" y="0"/>
          <a:chExt cx="0" cy="0"/>
        </a:xfrm>
      </p:grpSpPr>
      <p:sp>
        <p:nvSpPr>
          <p:cNvPr id="3464" name="Google Shape;3464;p25: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5" name="Google Shape;3465;p25: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12691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1800">
                <a:solidFill>
                  <a:srgbClr val="0D0D0D"/>
                </a:solidFill>
                <a:effectLst/>
                <a:latin typeface="Segoe UI" panose="020B0502040204020203" pitchFamily="34" charset="0"/>
                <a:ea typeface="Times New Roman" panose="02020603050405020304" pitchFamily="18" charset="0"/>
                <a:cs typeface="Times New Roman" panose="02020603050405020304" pitchFamily="18" charset="0"/>
              </a:rPr>
              <a:t>Tiene un sustento normativo que ha evolucionado a la versión IV, la cuál está soportada en el CONPES Social 3877 de 2016, y se desarrollan otras disposiciones en la RESOLUCIÓN 0553 DE 04 MARZO DEL 2021 (DNP); DECRETO 441 DE 2017, RESOLUCIÓN 0135 18 DE ENERO 2021. Art.2.2.8.1.1. del Decreto 1082 de 2015. Se viene produciendo ininterrumpidamente desde el año 1997 en sus fases de demanda y barrido.</a:t>
            </a:r>
          </a:p>
          <a:p>
            <a:pPr marL="0" marR="0" lvl="0" indent="0" algn="l" defTabSz="457200" rtl="0" eaLnBrk="1" fontAlgn="auto" latinLnBrk="0" hangingPunct="1">
              <a:lnSpc>
                <a:spcPct val="100000"/>
              </a:lnSpc>
              <a:spcBef>
                <a:spcPts val="0"/>
              </a:spcBef>
              <a:spcAft>
                <a:spcPts val="0"/>
              </a:spcAft>
              <a:buClrTx/>
              <a:buSzTx/>
              <a:buFontTx/>
              <a:buNone/>
              <a:tabLst/>
              <a:defRPr/>
            </a:pPr>
            <a:r>
              <a:rPr lang="es-ES_tradnl" sz="1800">
                <a:solidFill>
                  <a:srgbClr val="0D0D0D"/>
                </a:solidFill>
                <a:effectLst/>
                <a:latin typeface="Segoe UI" panose="020B0502040204020203" pitchFamily="34" charset="0"/>
                <a:ea typeface="Times New Roman" panose="02020603050405020304" pitchFamily="18" charset="0"/>
                <a:cs typeface="Times New Roman" panose="02020603050405020304" pitchFamily="18" charset="0"/>
              </a:rPr>
              <a:t>El SISBEN fue diseñado como un instrumento genérico para la “focalización” de programas sociales por la Misión Social del DNP, entendida como “el proceso por el cual se garantiza que el gasto social se asigna a los grupos de población más pobres y vulnerables” (Ley 60, artículo 30; DNP-Misión Social, 1994, p. 8).</a:t>
            </a:r>
          </a:p>
          <a:p>
            <a:pPr marL="0" marR="0" lvl="0" indent="0" algn="l" defTabSz="457200" rtl="0" eaLnBrk="1" fontAlgn="auto" latinLnBrk="0" hangingPunct="1">
              <a:lnSpc>
                <a:spcPct val="100000"/>
              </a:lnSpc>
              <a:spcBef>
                <a:spcPts val="0"/>
              </a:spcBef>
              <a:spcAft>
                <a:spcPts val="0"/>
              </a:spcAft>
              <a:buClrTx/>
              <a:buSzTx/>
              <a:buFontTx/>
              <a:buNone/>
              <a:tabLst/>
              <a:defRPr/>
            </a:pPr>
            <a:endParaRPr lang="es-ES_tradnl" sz="1800">
              <a:solidFill>
                <a:srgbClr val="0D0D0D"/>
              </a:solidFill>
              <a:effectLst/>
              <a:latin typeface="Segoe UI" panose="020B0502040204020203" pitchFamily="34" charset="0"/>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r>
              <a:rPr lang="es-ES" sz="1800"/>
              <a:t>Es una información recogida y conservada por el DNP (entes territoriales recolectan la información) en cumplimiento de su misión (</a:t>
            </a:r>
            <a:r>
              <a:rPr lang="es-ES" sz="1800" b="0" i="0">
                <a:solidFill>
                  <a:srgbClr val="333333"/>
                </a:solidFill>
                <a:effectLst/>
                <a:latin typeface="Work Sans" pitchFamily="2" charset="0"/>
              </a:rPr>
              <a:t>Nos encargamos de planificar el desarrollo del país a través de </a:t>
            </a:r>
            <a:r>
              <a:rPr lang="es-ES" sz="1800" b="1" i="0" u="none" strike="noStrike">
                <a:solidFill>
                  <a:srgbClr val="333333"/>
                </a:solidFill>
                <a:effectLst/>
                <a:latin typeface="Work Sans" pitchFamily="2" charset="0"/>
              </a:rPr>
              <a:t>la coordinación, diseño y apoyo en la formulación de políticas públicas y la planificación del presupuesto de los recursos de inversión. </a:t>
            </a:r>
          </a:p>
          <a:p>
            <a:pPr marL="0" lvl="0" indent="0" algn="l" rtl="0">
              <a:spcBef>
                <a:spcPts val="0"/>
              </a:spcBef>
              <a:spcAft>
                <a:spcPts val="0"/>
              </a:spcAft>
              <a:buNone/>
            </a:pPr>
            <a:br>
              <a:rPr lang="es-ES" sz="1800" b="1" i="0" u="none" strike="noStrike">
                <a:solidFill>
                  <a:srgbClr val="333333"/>
                </a:solidFill>
                <a:effectLst/>
                <a:latin typeface="Work Sans" pitchFamily="2" charset="0"/>
              </a:rPr>
            </a:br>
            <a:r>
              <a:rPr lang="es-ES" sz="1800" b="1" i="0" u="none" strike="noStrike">
                <a:solidFill>
                  <a:srgbClr val="333333"/>
                </a:solidFill>
                <a:effectLst/>
                <a:latin typeface="Work Sans" pitchFamily="2" charset="0"/>
              </a:rPr>
              <a:t>Misión: El DNP es el centro de pensamiento del país, que, a partir de su posición técnica y las características del ordenamiento del territorio, coordina, articula y orienta la planificación de corto, mediano y largo plazo, el ciclo de las políticas públicas y la priorización de los recursos de inversión.</a:t>
            </a:r>
            <a:endParaRPr lang="es-ES" sz="1800"/>
          </a:p>
          <a:p>
            <a:pPr marL="0" lvl="0" indent="0" algn="l" rtl="0">
              <a:spcBef>
                <a:spcPts val="0"/>
              </a:spcBef>
              <a:spcAft>
                <a:spcPts val="0"/>
              </a:spcAft>
              <a:buNone/>
            </a:pPr>
            <a:endParaRPr lang="es-ES" sz="1800"/>
          </a:p>
          <a:p>
            <a:pPr marL="0" lvl="0" indent="0" algn="l" rtl="0">
              <a:spcBef>
                <a:spcPts val="0"/>
              </a:spcBef>
              <a:spcAft>
                <a:spcPts val="0"/>
              </a:spcAft>
              <a:buNone/>
            </a:pPr>
            <a:r>
              <a:rPr lang="es-ES" sz="1800"/>
              <a:t>De igual forma, se consideran registros administrativos las bases de datos con identificadores únicos asociados a números de identificación personal, números de identificación tributaria u otros</a:t>
            </a:r>
          </a:p>
          <a:p>
            <a:pPr marL="0" lvl="0" indent="0" algn="l" rtl="0">
              <a:spcBef>
                <a:spcPts val="0"/>
              </a:spcBef>
              <a:spcAft>
                <a:spcPts val="0"/>
              </a:spcAft>
              <a:buNone/>
            </a:pPr>
            <a:endParaRPr lang="es-ES" sz="1800"/>
          </a:p>
          <a:p>
            <a:pPr marL="0" lvl="0" indent="0" algn="l" rtl="0">
              <a:spcBef>
                <a:spcPts val="0"/>
              </a:spcBef>
              <a:spcAft>
                <a:spcPts val="0"/>
              </a:spcAft>
              <a:buNone/>
            </a:pPr>
            <a:r>
              <a:rPr lang="es-ES" sz="1800" b="1" i="0">
                <a:solidFill>
                  <a:srgbClr val="000000"/>
                </a:solidFill>
                <a:effectLst/>
                <a:latin typeface="Work Sans" pitchFamily="2" charset="0"/>
              </a:rPr>
              <a:t>identifica, clasifica y ordena</a:t>
            </a:r>
            <a:r>
              <a:rPr lang="es-ES" sz="1800" b="0" i="0">
                <a:solidFill>
                  <a:srgbClr val="000000"/>
                </a:solidFill>
                <a:effectLst/>
                <a:latin typeface="Work Sans" pitchFamily="2" charset="0"/>
              </a:rPr>
              <a:t> a la población según su situación socioeconómica con herramientas técnicas y estadísticas especializadas. </a:t>
            </a:r>
            <a:endParaRPr lang="es-ES" sz="1800"/>
          </a:p>
          <a:p>
            <a:pPr marL="0" lvl="0" indent="0" algn="l" rtl="0">
              <a:spcBef>
                <a:spcPts val="0"/>
              </a:spcBef>
              <a:spcAft>
                <a:spcPts val="0"/>
              </a:spcAft>
              <a:buNone/>
            </a:pPr>
            <a:endParaRPr lang="es-ES" sz="1800"/>
          </a:p>
          <a:p>
            <a:pPr marL="0" lvl="0" indent="0" algn="l" rtl="0">
              <a:spcBef>
                <a:spcPts val="0"/>
              </a:spcBef>
              <a:spcAft>
                <a:spcPts val="0"/>
              </a:spcAft>
              <a:buNone/>
            </a:pPr>
            <a:r>
              <a:rPr lang="es-ES" sz="1800"/>
              <a:t>Y dentro de la información que recopila obtiene datos geográficos que permitan identificar o ubicar espacialmente los datos.</a:t>
            </a:r>
          </a:p>
          <a:p>
            <a:pPr marL="0" lvl="0" indent="0" algn="l" rtl="0">
              <a:spcBef>
                <a:spcPts val="0"/>
              </a:spcBef>
              <a:spcAft>
                <a:spcPts val="0"/>
              </a:spcAft>
              <a:buNone/>
            </a:pPr>
            <a:endParaRPr lang="es-ES" sz="1800"/>
          </a:p>
          <a:p>
            <a:pPr marL="0" lvl="0" indent="0" algn="l" rtl="0">
              <a:spcBef>
                <a:spcPts val="0"/>
              </a:spcBef>
              <a:spcAft>
                <a:spcPts val="0"/>
              </a:spcAft>
              <a:buNone/>
            </a:pPr>
            <a:r>
              <a:rPr lang="es-ES" sz="1800" b="0" i="0">
                <a:solidFill>
                  <a:srgbClr val="757575"/>
                </a:solidFill>
                <a:effectLst/>
                <a:latin typeface="Work Sans" pitchFamily="2" charset="0"/>
              </a:rPr>
              <a:t>Al final el registro administrativo SISBEN va a permitir clasificar a la población de acuerdo con sus condiciones de vida e ingresos. Esta clasificación se utiliza para focalizar la inversión social y </a:t>
            </a:r>
            <a:r>
              <a:rPr lang="es-ES" sz="1800" b="1" i="0">
                <a:solidFill>
                  <a:srgbClr val="757575"/>
                </a:solidFill>
                <a:effectLst/>
                <a:latin typeface="Work Sans" pitchFamily="2" charset="0"/>
              </a:rPr>
              <a:t>garantizar</a:t>
            </a:r>
            <a:r>
              <a:rPr lang="es-ES" sz="1800" b="0" i="0">
                <a:solidFill>
                  <a:srgbClr val="757575"/>
                </a:solidFill>
                <a:effectLst/>
                <a:latin typeface="Work Sans" pitchFamily="2" charset="0"/>
              </a:rPr>
              <a:t> que sea asignada a quienes más lo necesitan.</a:t>
            </a:r>
            <a:endParaRPr lang="es-ES" sz="1800"/>
          </a:p>
          <a:p>
            <a:pPr marL="0" marR="0" lvl="0" indent="0" algn="l" defTabSz="457200" rtl="0" eaLnBrk="1" fontAlgn="auto" latinLnBrk="0" hangingPunct="1">
              <a:lnSpc>
                <a:spcPct val="100000"/>
              </a:lnSpc>
              <a:spcBef>
                <a:spcPts val="0"/>
              </a:spcBef>
              <a:spcAft>
                <a:spcPts val="0"/>
              </a:spcAft>
              <a:buClrTx/>
              <a:buSzTx/>
              <a:buFontTx/>
              <a:buNone/>
              <a:tabLst/>
              <a:defRPr/>
            </a:pPr>
            <a:endParaRPr lang="es-ES_tradnl" sz="1800">
              <a:solidFill>
                <a:srgbClr val="0D0D0D"/>
              </a:solidFill>
              <a:effectLst/>
              <a:latin typeface="Segoe UI" panose="020B0502040204020203" pitchFamily="34" charset="0"/>
              <a:ea typeface="Times New Roman" panose="02020603050405020304" pitchFamily="18" charset="0"/>
              <a:cs typeface="Times New Roman" panose="02020603050405020304" pitchFamily="18" charset="0"/>
            </a:endParaRPr>
          </a:p>
          <a:p>
            <a:pPr marL="0" lvl="0" indent="0" algn="l" rtl="0">
              <a:spcBef>
                <a:spcPts val="0"/>
              </a:spcBef>
              <a:spcAft>
                <a:spcPts val="0"/>
              </a:spcAft>
              <a:buNone/>
            </a:pPr>
            <a:endParaRPr lang="es-ES" sz="1800"/>
          </a:p>
          <a:p>
            <a:pPr marL="0" marR="0" lvl="0" indent="0" algn="l" defTabSz="457200" rtl="0" eaLnBrk="1" fontAlgn="auto" latinLnBrk="0" hangingPunct="1">
              <a:lnSpc>
                <a:spcPct val="100000"/>
              </a:lnSpc>
              <a:spcBef>
                <a:spcPts val="0"/>
              </a:spcBef>
              <a:spcAft>
                <a:spcPts val="0"/>
              </a:spcAft>
              <a:buClrTx/>
              <a:buSzTx/>
              <a:buFontTx/>
              <a:buNone/>
              <a:tabLst/>
              <a:defRPr/>
            </a:pPr>
            <a:endParaRPr lang="es-CO" sz="180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pPr marL="0" marR="0" lvl="0" indent="0" algn="l" defTabSz="457200" rtl="0" eaLnBrk="1" fontAlgn="auto" latinLnBrk="0" hangingPunct="1">
              <a:lnSpc>
                <a:spcPct val="100000"/>
              </a:lnSpc>
              <a:spcBef>
                <a:spcPts val="0"/>
              </a:spcBef>
              <a:spcAft>
                <a:spcPts val="0"/>
              </a:spcAft>
              <a:buClrTx/>
              <a:buSzTx/>
              <a:buFontTx/>
              <a:buNone/>
              <a:tabLst/>
              <a:defRPr/>
            </a:pPr>
            <a:endParaRPr lang="es-CO" sz="1800">
              <a:solidFill>
                <a:srgbClr val="0D0D0D"/>
              </a:solidFill>
              <a:effectLst/>
              <a:latin typeface="Arial" panose="020B0604020202020204" pitchFamily="34" charset="0"/>
              <a:ea typeface="Times New Roman" panose="02020603050405020304" pitchFamily="18" charset="0"/>
              <a:cs typeface="Times New Roman" panose="02020603050405020304" pitchFamily="18" charset="0"/>
            </a:endParaRPr>
          </a:p>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26</a:t>
            </a:fld>
            <a:endParaRPr lang="es-ES"/>
          </a:p>
        </p:txBody>
      </p:sp>
    </p:spTree>
    <p:extLst>
      <p:ext uri="{BB962C8B-B14F-4D97-AF65-F5344CB8AC3E}">
        <p14:creationId xmlns:p14="http://schemas.microsoft.com/office/powerpoint/2010/main" val="31556404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r>
              <a:rPr lang="es-CO"/>
              <a:t>tienen diferentes Secretarías/ oficinas:   (</a:t>
            </a:r>
            <a:r>
              <a:rPr lang="es-CO" err="1"/>
              <a:t>p.e</a:t>
            </a:r>
            <a:r>
              <a:rPr lang="es-CO"/>
              <a:t>: Agricultura, gobierno, hacienda, Secretaria de la mujer, oficina de gestión social)  cada una de estas oficinas o secretarias tienen registros administrativos para orientar sus actividades.</a:t>
            </a:r>
          </a:p>
          <a:p>
            <a:endParaRPr lang="es-CO"/>
          </a:p>
          <a:p>
            <a:r>
              <a:rPr lang="es-CO"/>
              <a:t>Por ejemplo la Secretaría de la Mujer Puede tener un registro administrativos  </a:t>
            </a:r>
          </a:p>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27</a:t>
            </a:fld>
            <a:endParaRPr lang="es-ES"/>
          </a:p>
        </p:txBody>
      </p:sp>
    </p:spTree>
    <p:extLst>
      <p:ext uri="{BB962C8B-B14F-4D97-AF65-F5344CB8AC3E}">
        <p14:creationId xmlns:p14="http://schemas.microsoft.com/office/powerpoint/2010/main" val="370084809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3"/>
        <p:cNvGrpSpPr/>
        <p:nvPr/>
      </p:nvGrpSpPr>
      <p:grpSpPr>
        <a:xfrm>
          <a:off x="0" y="0"/>
          <a:ext cx="0" cy="0"/>
          <a:chOff x="0" y="0"/>
          <a:chExt cx="0" cy="0"/>
        </a:xfrm>
      </p:grpSpPr>
      <p:sp>
        <p:nvSpPr>
          <p:cNvPr id="3464" name="Google Shape;3464;p25: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5" name="Google Shape;3465;p25: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74216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3"/>
        <p:cNvGrpSpPr/>
        <p:nvPr/>
      </p:nvGrpSpPr>
      <p:grpSpPr>
        <a:xfrm>
          <a:off x="0" y="0"/>
          <a:ext cx="0" cy="0"/>
          <a:chOff x="0" y="0"/>
          <a:chExt cx="0" cy="0"/>
        </a:xfrm>
      </p:grpSpPr>
      <p:sp>
        <p:nvSpPr>
          <p:cNvPr id="3544" name="Google Shape;3544;p32: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45" name="Google Shape;3545;p32: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32</a:t>
            </a:fld>
            <a:endParaRPr lang="es-ES"/>
          </a:p>
        </p:txBody>
      </p:sp>
    </p:spTree>
    <p:extLst>
      <p:ext uri="{BB962C8B-B14F-4D97-AF65-F5344CB8AC3E}">
        <p14:creationId xmlns:p14="http://schemas.microsoft.com/office/powerpoint/2010/main" val="18800039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8"/>
        <p:cNvGrpSpPr/>
        <p:nvPr/>
      </p:nvGrpSpPr>
      <p:grpSpPr>
        <a:xfrm>
          <a:off x="0" y="0"/>
          <a:ext cx="0" cy="0"/>
          <a:chOff x="0" y="0"/>
          <a:chExt cx="0" cy="0"/>
        </a:xfrm>
      </p:grpSpPr>
      <p:sp>
        <p:nvSpPr>
          <p:cNvPr id="3569" name="Google Shape;3569;p35: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0" name="Google Shape;3570;p35: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74"/>
        <p:cNvGrpSpPr/>
        <p:nvPr/>
      </p:nvGrpSpPr>
      <p:grpSpPr>
        <a:xfrm>
          <a:off x="0" y="0"/>
          <a:ext cx="0" cy="0"/>
          <a:chOff x="0" y="0"/>
          <a:chExt cx="0" cy="0"/>
        </a:xfrm>
      </p:grpSpPr>
      <p:sp>
        <p:nvSpPr>
          <p:cNvPr id="3575" name="Google Shape;3575;p36: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76" name="Google Shape;3576;p36: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84"/>
        <p:cNvGrpSpPr/>
        <p:nvPr/>
      </p:nvGrpSpPr>
      <p:grpSpPr>
        <a:xfrm>
          <a:off x="0" y="0"/>
          <a:ext cx="0" cy="0"/>
          <a:chOff x="0" y="0"/>
          <a:chExt cx="0" cy="0"/>
        </a:xfrm>
      </p:grpSpPr>
      <p:sp>
        <p:nvSpPr>
          <p:cNvPr id="3585" name="Google Shape;3585;p37: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86" name="Google Shape;3586;p37: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92"/>
        <p:cNvGrpSpPr/>
        <p:nvPr/>
      </p:nvGrpSpPr>
      <p:grpSpPr>
        <a:xfrm>
          <a:off x="0" y="0"/>
          <a:ext cx="0" cy="0"/>
          <a:chOff x="0" y="0"/>
          <a:chExt cx="0" cy="0"/>
        </a:xfrm>
      </p:grpSpPr>
      <p:sp>
        <p:nvSpPr>
          <p:cNvPr id="3593" name="Google Shape;3593;p38: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94" name="Google Shape;3594;p38: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7</a:t>
            </a:fld>
            <a:endParaRPr lang="es-ES"/>
          </a:p>
        </p:txBody>
      </p:sp>
    </p:spTree>
    <p:extLst>
      <p:ext uri="{BB962C8B-B14F-4D97-AF65-F5344CB8AC3E}">
        <p14:creationId xmlns:p14="http://schemas.microsoft.com/office/powerpoint/2010/main" val="7687727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0"/>
        <p:cNvGrpSpPr/>
        <p:nvPr/>
      </p:nvGrpSpPr>
      <p:grpSpPr>
        <a:xfrm>
          <a:off x="0" y="0"/>
          <a:ext cx="0" cy="0"/>
          <a:chOff x="0" y="0"/>
          <a:chExt cx="0" cy="0"/>
        </a:xfrm>
      </p:grpSpPr>
      <p:sp>
        <p:nvSpPr>
          <p:cNvPr id="3601" name="Google Shape;3601;p39: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02" name="Google Shape;3602;p39: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8"/>
        <p:cNvGrpSpPr/>
        <p:nvPr/>
      </p:nvGrpSpPr>
      <p:grpSpPr>
        <a:xfrm>
          <a:off x="0" y="0"/>
          <a:ext cx="0" cy="0"/>
          <a:chOff x="0" y="0"/>
          <a:chExt cx="0" cy="0"/>
        </a:xfrm>
      </p:grpSpPr>
      <p:sp>
        <p:nvSpPr>
          <p:cNvPr id="3609" name="Google Shape;3609;p40: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0" name="Google Shape;3610;p40: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14"/>
        <p:cNvGrpSpPr/>
        <p:nvPr/>
      </p:nvGrpSpPr>
      <p:grpSpPr>
        <a:xfrm>
          <a:off x="0" y="0"/>
          <a:ext cx="0" cy="0"/>
          <a:chOff x="0" y="0"/>
          <a:chExt cx="0" cy="0"/>
        </a:xfrm>
      </p:grpSpPr>
      <p:sp>
        <p:nvSpPr>
          <p:cNvPr id="3615" name="Google Shape;3615;p41: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16" name="Google Shape;3616;p41: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0"/>
        <p:cNvGrpSpPr/>
        <p:nvPr/>
      </p:nvGrpSpPr>
      <p:grpSpPr>
        <a:xfrm>
          <a:off x="0" y="0"/>
          <a:ext cx="0" cy="0"/>
          <a:chOff x="0" y="0"/>
          <a:chExt cx="0" cy="0"/>
        </a:xfrm>
      </p:grpSpPr>
      <p:sp>
        <p:nvSpPr>
          <p:cNvPr id="3621" name="Google Shape;3621;p42: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22" name="Google Shape;3622;p42: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7"/>
        <p:cNvGrpSpPr/>
        <p:nvPr/>
      </p:nvGrpSpPr>
      <p:grpSpPr>
        <a:xfrm>
          <a:off x="0" y="0"/>
          <a:ext cx="0" cy="0"/>
          <a:chOff x="0" y="0"/>
          <a:chExt cx="0" cy="0"/>
        </a:xfrm>
      </p:grpSpPr>
      <p:sp>
        <p:nvSpPr>
          <p:cNvPr id="3638" name="Google Shape;3638;p43: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39" name="Google Shape;3639;p43: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48"/>
        <p:cNvGrpSpPr/>
        <p:nvPr/>
      </p:nvGrpSpPr>
      <p:grpSpPr>
        <a:xfrm>
          <a:off x="0" y="0"/>
          <a:ext cx="0" cy="0"/>
          <a:chOff x="0" y="0"/>
          <a:chExt cx="0" cy="0"/>
        </a:xfrm>
      </p:grpSpPr>
      <p:sp>
        <p:nvSpPr>
          <p:cNvPr id="3649" name="Google Shape;3649;p44: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0" name="Google Shape;3650;p44: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89"/>
        <p:cNvGrpSpPr/>
        <p:nvPr/>
      </p:nvGrpSpPr>
      <p:grpSpPr>
        <a:xfrm>
          <a:off x="0" y="0"/>
          <a:ext cx="0" cy="0"/>
          <a:chOff x="0" y="0"/>
          <a:chExt cx="0" cy="0"/>
        </a:xfrm>
      </p:grpSpPr>
      <p:sp>
        <p:nvSpPr>
          <p:cNvPr id="3690" name="Google Shape;3690;p47: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91" name="Google Shape;3691;p47: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12"/>
        <p:cNvGrpSpPr/>
        <p:nvPr/>
      </p:nvGrpSpPr>
      <p:grpSpPr>
        <a:xfrm>
          <a:off x="0" y="0"/>
          <a:ext cx="0" cy="0"/>
          <a:chOff x="0" y="0"/>
          <a:chExt cx="0" cy="0"/>
        </a:xfrm>
      </p:grpSpPr>
      <p:sp>
        <p:nvSpPr>
          <p:cNvPr id="3713" name="Google Shape;3713;p49: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14" name="Google Shape;3714;p49: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7"/>
        <p:cNvGrpSpPr/>
        <p:nvPr/>
      </p:nvGrpSpPr>
      <p:grpSpPr>
        <a:xfrm>
          <a:off x="0" y="0"/>
          <a:ext cx="0" cy="0"/>
          <a:chOff x="0" y="0"/>
          <a:chExt cx="0" cy="0"/>
        </a:xfrm>
      </p:grpSpPr>
      <p:sp>
        <p:nvSpPr>
          <p:cNvPr id="3748" name="Google Shape;3748;p50: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49" name="Google Shape;3749;p50: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80"/>
        <p:cNvGrpSpPr/>
        <p:nvPr/>
      </p:nvGrpSpPr>
      <p:grpSpPr>
        <a:xfrm>
          <a:off x="0" y="0"/>
          <a:ext cx="0" cy="0"/>
          <a:chOff x="0" y="0"/>
          <a:chExt cx="0" cy="0"/>
        </a:xfrm>
      </p:grpSpPr>
      <p:sp>
        <p:nvSpPr>
          <p:cNvPr id="3781" name="Google Shape;3781;p51: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82" name="Google Shape;3782;p51: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97"/>
        <p:cNvGrpSpPr/>
        <p:nvPr/>
      </p:nvGrpSpPr>
      <p:grpSpPr>
        <a:xfrm>
          <a:off x="0" y="0"/>
          <a:ext cx="0" cy="0"/>
          <a:chOff x="0" y="0"/>
          <a:chExt cx="0" cy="0"/>
        </a:xfrm>
      </p:grpSpPr>
      <p:sp>
        <p:nvSpPr>
          <p:cNvPr id="3198" name="Google Shape;3198;p7: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199" name="Google Shape;3199;p7:notes"/>
          <p:cNvSpPr txBox="1">
            <a:spLocks noGrp="1"/>
          </p:cNvSpPr>
          <p:nvPr>
            <p:ph type="body" idx="1"/>
          </p:nvPr>
        </p:nvSpPr>
        <p:spPr>
          <a:xfrm>
            <a:off x="685800" y="4715153"/>
            <a:ext cx="5486400" cy="4467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rgbClr val="B6004B"/>
              </a:buClr>
              <a:buSzPts val="1200"/>
              <a:buFont typeface="Noto Sans Symbols"/>
              <a:buNone/>
            </a:pPr>
            <a:endParaRPr b="0"/>
          </a:p>
        </p:txBody>
      </p:sp>
      <p:sp>
        <p:nvSpPr>
          <p:cNvPr id="3200" name="Google Shape;3200;p7:notes"/>
          <p:cNvSpPr txBox="1">
            <a:spLocks noGrp="1"/>
          </p:cNvSpPr>
          <p:nvPr>
            <p:ph type="sldNum" idx="12"/>
          </p:nvPr>
        </p:nvSpPr>
        <p:spPr>
          <a:xfrm>
            <a:off x="3884613" y="9428583"/>
            <a:ext cx="2971800" cy="4962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CO"/>
              <a:t>8</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8"/>
        <p:cNvGrpSpPr/>
        <p:nvPr/>
      </p:nvGrpSpPr>
      <p:grpSpPr>
        <a:xfrm>
          <a:off x="0" y="0"/>
          <a:ext cx="0" cy="0"/>
          <a:chOff x="0" y="0"/>
          <a:chExt cx="0" cy="0"/>
        </a:xfrm>
      </p:grpSpPr>
      <p:sp>
        <p:nvSpPr>
          <p:cNvPr id="3819" name="Google Shape;3819;p52: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20" name="Google Shape;3820;p52: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54</a:t>
            </a:fld>
            <a:endParaRPr lang="es-ES"/>
          </a:p>
        </p:txBody>
      </p:sp>
    </p:spTree>
    <p:extLst>
      <p:ext uri="{BB962C8B-B14F-4D97-AF65-F5344CB8AC3E}">
        <p14:creationId xmlns:p14="http://schemas.microsoft.com/office/powerpoint/2010/main" val="158951718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55</a:t>
            </a:fld>
            <a:endParaRPr lang="es-ES"/>
          </a:p>
        </p:txBody>
      </p:sp>
    </p:spTree>
    <p:extLst>
      <p:ext uri="{BB962C8B-B14F-4D97-AF65-F5344CB8AC3E}">
        <p14:creationId xmlns:p14="http://schemas.microsoft.com/office/powerpoint/2010/main" val="171345425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56</a:t>
            </a:fld>
            <a:endParaRPr lang="es-ES"/>
          </a:p>
        </p:txBody>
      </p:sp>
    </p:spTree>
    <p:extLst>
      <p:ext uri="{BB962C8B-B14F-4D97-AF65-F5344CB8AC3E}">
        <p14:creationId xmlns:p14="http://schemas.microsoft.com/office/powerpoint/2010/main" val="204331347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57</a:t>
            </a:fld>
            <a:endParaRPr lang="es-ES"/>
          </a:p>
        </p:txBody>
      </p:sp>
    </p:spTree>
    <p:extLst>
      <p:ext uri="{BB962C8B-B14F-4D97-AF65-F5344CB8AC3E}">
        <p14:creationId xmlns:p14="http://schemas.microsoft.com/office/powerpoint/2010/main" val="4033649536"/>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58</a:t>
            </a:fld>
            <a:endParaRPr lang="es-ES"/>
          </a:p>
        </p:txBody>
      </p:sp>
    </p:spTree>
    <p:extLst>
      <p:ext uri="{BB962C8B-B14F-4D97-AF65-F5344CB8AC3E}">
        <p14:creationId xmlns:p14="http://schemas.microsoft.com/office/powerpoint/2010/main" val="28481788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A75FAE6-6FD2-C0B6-7C26-67C248907926}"/>
            </a:ext>
          </a:extLst>
        </p:cNvPr>
        <p:cNvGrpSpPr/>
        <p:nvPr/>
      </p:nvGrpSpPr>
      <p:grpSpPr>
        <a:xfrm>
          <a:off x="0" y="0"/>
          <a:ext cx="0" cy="0"/>
          <a:chOff x="0" y="0"/>
          <a:chExt cx="0" cy="0"/>
        </a:xfrm>
      </p:grpSpPr>
      <p:sp>
        <p:nvSpPr>
          <p:cNvPr id="2" name="Marcador de imagen de diapositiva 1">
            <a:extLst>
              <a:ext uri="{FF2B5EF4-FFF2-40B4-BE49-F238E27FC236}">
                <a16:creationId xmlns:a16="http://schemas.microsoft.com/office/drawing/2014/main" id="{58F9DB6C-DCFD-B2A5-670E-FCBEABC32799}"/>
              </a:ext>
            </a:extLst>
          </p:cNvPr>
          <p:cNvSpPr>
            <a:spLocks noGrp="1" noRot="1" noChangeAspect="1"/>
          </p:cNvSpPr>
          <p:nvPr>
            <p:ph type="sldImg"/>
          </p:nvPr>
        </p:nvSpPr>
        <p:spPr/>
      </p:sp>
      <p:sp>
        <p:nvSpPr>
          <p:cNvPr id="3" name="Marcador de notas 2">
            <a:extLst>
              <a:ext uri="{FF2B5EF4-FFF2-40B4-BE49-F238E27FC236}">
                <a16:creationId xmlns:a16="http://schemas.microsoft.com/office/drawing/2014/main" id="{562D1D9A-B55E-E316-C409-73CE727CB489}"/>
              </a:ext>
            </a:extLst>
          </p:cNvPr>
          <p:cNvSpPr>
            <a:spLocks noGrp="1"/>
          </p:cNvSpPr>
          <p:nvPr>
            <p:ph type="body" idx="1"/>
          </p:nvPr>
        </p:nvSpPr>
        <p:spPr/>
        <p:txBody>
          <a:bodyPr/>
          <a:lstStyle/>
          <a:p>
            <a:endParaRPr lang="es-CO"/>
          </a:p>
        </p:txBody>
      </p:sp>
      <p:sp>
        <p:nvSpPr>
          <p:cNvPr id="4" name="Marcador de número de diapositiva 3">
            <a:extLst>
              <a:ext uri="{FF2B5EF4-FFF2-40B4-BE49-F238E27FC236}">
                <a16:creationId xmlns:a16="http://schemas.microsoft.com/office/drawing/2014/main" id="{CC027A77-F280-DDAF-3F76-98CDC7931A68}"/>
              </a:ext>
            </a:extLst>
          </p:cNvPr>
          <p:cNvSpPr>
            <a:spLocks noGrp="1"/>
          </p:cNvSpPr>
          <p:nvPr>
            <p:ph type="sldNum" sz="quarter" idx="5"/>
          </p:nvPr>
        </p:nvSpPr>
        <p:spPr/>
        <p:txBody>
          <a:bodyPr/>
          <a:lstStyle/>
          <a:p>
            <a:fld id="{230A825F-C5BC-0945-9745-BFEF151ECAA1}" type="slidenum">
              <a:rPr lang="es-ES" smtClean="0"/>
              <a:t>59</a:t>
            </a:fld>
            <a:endParaRPr lang="es-ES"/>
          </a:p>
        </p:txBody>
      </p:sp>
    </p:spTree>
    <p:extLst>
      <p:ext uri="{BB962C8B-B14F-4D97-AF65-F5344CB8AC3E}">
        <p14:creationId xmlns:p14="http://schemas.microsoft.com/office/powerpoint/2010/main" val="1825308175"/>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60</a:t>
            </a:fld>
            <a:endParaRPr lang="es-ES"/>
          </a:p>
        </p:txBody>
      </p:sp>
    </p:spTree>
    <p:extLst>
      <p:ext uri="{BB962C8B-B14F-4D97-AF65-F5344CB8AC3E}">
        <p14:creationId xmlns:p14="http://schemas.microsoft.com/office/powerpoint/2010/main" val="224176749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61</a:t>
            </a:fld>
            <a:endParaRPr lang="es-ES"/>
          </a:p>
        </p:txBody>
      </p:sp>
    </p:spTree>
    <p:extLst>
      <p:ext uri="{BB962C8B-B14F-4D97-AF65-F5344CB8AC3E}">
        <p14:creationId xmlns:p14="http://schemas.microsoft.com/office/powerpoint/2010/main" val="159276274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62</a:t>
            </a:fld>
            <a:endParaRPr lang="es-ES"/>
          </a:p>
        </p:txBody>
      </p:sp>
    </p:spTree>
    <p:extLst>
      <p:ext uri="{BB962C8B-B14F-4D97-AF65-F5344CB8AC3E}">
        <p14:creationId xmlns:p14="http://schemas.microsoft.com/office/powerpoint/2010/main" val="68132172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indent="0">
              <a:buClr>
                <a:srgbClr val="B6004B"/>
              </a:buClr>
              <a:buFont typeface="Wingdings" panose="05000000000000000000" pitchFamily="2" charset="2"/>
              <a:buNone/>
            </a:pPr>
            <a:endParaRPr lang="es-CO" b="0"/>
          </a:p>
        </p:txBody>
      </p:sp>
      <p:sp>
        <p:nvSpPr>
          <p:cNvPr id="4" name="Marcador de número de diapositiva 3"/>
          <p:cNvSpPr>
            <a:spLocks noGrp="1"/>
          </p:cNvSpPr>
          <p:nvPr>
            <p:ph type="sldNum" sz="quarter" idx="5"/>
          </p:nvPr>
        </p:nvSpPr>
        <p:spPr/>
        <p:txBody>
          <a:bodyPr/>
          <a:lstStyle/>
          <a:p>
            <a:fld id="{230A825F-C5BC-0945-9745-BFEF151ECAA1}" type="slidenum">
              <a:rPr lang="es-ES" smtClean="0"/>
              <a:t>9</a:t>
            </a:fld>
            <a:endParaRPr lang="es-ES"/>
          </a:p>
        </p:txBody>
      </p:sp>
    </p:spTree>
    <p:extLst>
      <p:ext uri="{BB962C8B-B14F-4D97-AF65-F5344CB8AC3E}">
        <p14:creationId xmlns:p14="http://schemas.microsoft.com/office/powerpoint/2010/main" val="19709796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63</a:t>
            </a:fld>
            <a:endParaRPr lang="es-ES"/>
          </a:p>
        </p:txBody>
      </p:sp>
    </p:spTree>
    <p:extLst>
      <p:ext uri="{BB962C8B-B14F-4D97-AF65-F5344CB8AC3E}">
        <p14:creationId xmlns:p14="http://schemas.microsoft.com/office/powerpoint/2010/main" val="229112262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a:p>
        </p:txBody>
      </p:sp>
      <p:sp>
        <p:nvSpPr>
          <p:cNvPr id="4" name="Marcador de número de diapositiva 3"/>
          <p:cNvSpPr>
            <a:spLocks noGrp="1"/>
          </p:cNvSpPr>
          <p:nvPr>
            <p:ph type="sldNum" sz="quarter" idx="5"/>
          </p:nvPr>
        </p:nvSpPr>
        <p:spPr/>
        <p:txBody>
          <a:bodyPr/>
          <a:lstStyle/>
          <a:p>
            <a:fld id="{230A825F-C5BC-0945-9745-BFEF151ECAA1}" type="slidenum">
              <a:rPr lang="es-ES" smtClean="0"/>
              <a:t>13</a:t>
            </a:fld>
            <a:endParaRPr lang="es-ES"/>
          </a:p>
        </p:txBody>
      </p:sp>
    </p:spTree>
    <p:extLst>
      <p:ext uri="{BB962C8B-B14F-4D97-AF65-F5344CB8AC3E}">
        <p14:creationId xmlns:p14="http://schemas.microsoft.com/office/powerpoint/2010/main" val="4171749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s-ES_tradnl"/>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230A825F-C5BC-0945-9745-BFEF151ECAA1}" type="slidenum">
              <a:rPr kumimoji="0" lang="es-E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es-E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43787248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37"/>
        <p:cNvGrpSpPr/>
        <p:nvPr/>
      </p:nvGrpSpPr>
      <p:grpSpPr>
        <a:xfrm>
          <a:off x="0" y="0"/>
          <a:ext cx="0" cy="0"/>
          <a:chOff x="0" y="0"/>
          <a:chExt cx="0" cy="0"/>
        </a:xfrm>
      </p:grpSpPr>
      <p:sp>
        <p:nvSpPr>
          <p:cNvPr id="3438" name="Google Shape;3438;p22: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39" name="Google Shape;3439;p22: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3"/>
        <p:cNvGrpSpPr/>
        <p:nvPr/>
      </p:nvGrpSpPr>
      <p:grpSpPr>
        <a:xfrm>
          <a:off x="0" y="0"/>
          <a:ext cx="0" cy="0"/>
          <a:chOff x="0" y="0"/>
          <a:chExt cx="0" cy="0"/>
        </a:xfrm>
      </p:grpSpPr>
      <p:sp>
        <p:nvSpPr>
          <p:cNvPr id="3464" name="Google Shape;3464;p25: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5" name="Google Shape;3465;p25: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63"/>
        <p:cNvGrpSpPr/>
        <p:nvPr/>
      </p:nvGrpSpPr>
      <p:grpSpPr>
        <a:xfrm>
          <a:off x="0" y="0"/>
          <a:ext cx="0" cy="0"/>
          <a:chOff x="0" y="0"/>
          <a:chExt cx="0" cy="0"/>
        </a:xfrm>
      </p:grpSpPr>
      <p:sp>
        <p:nvSpPr>
          <p:cNvPr id="3464" name="Google Shape;3464;p25:notes"/>
          <p:cNvSpPr txBox="1">
            <a:spLocks noGrp="1"/>
          </p:cNvSpPr>
          <p:nvPr>
            <p:ph type="body" idx="1"/>
          </p:nvPr>
        </p:nvSpPr>
        <p:spPr>
          <a:xfrm>
            <a:off x="685800" y="4715153"/>
            <a:ext cx="5486400" cy="44670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65" name="Google Shape;3465;p25:notes"/>
          <p:cNvSpPr>
            <a:spLocks noGrp="1" noRot="1" noChangeAspect="1"/>
          </p:cNvSpPr>
          <p:nvPr>
            <p:ph type="sldImg" idx="2"/>
          </p:nvPr>
        </p:nvSpPr>
        <p:spPr>
          <a:xfrm>
            <a:off x="120650" y="744538"/>
            <a:ext cx="6616700" cy="3722687"/>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7619300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40175598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40964494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os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22926466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Título y objetos">
    <p:spTree>
      <p:nvGrpSpPr>
        <p:cNvPr id="1" name=""/>
        <p:cNvGrpSpPr/>
        <p:nvPr/>
      </p:nvGrpSpPr>
      <p:grpSpPr>
        <a:xfrm>
          <a:off x="0" y="0"/>
          <a:ext cx="0" cy="0"/>
          <a:chOff x="0" y="0"/>
          <a:chExt cx="0" cy="0"/>
        </a:xfrm>
      </p:grpSpPr>
    </p:spTree>
    <p:extLst>
      <p:ext uri="{BB962C8B-B14F-4D97-AF65-F5344CB8AC3E}">
        <p14:creationId xmlns:p14="http://schemas.microsoft.com/office/powerpoint/2010/main" val="8961558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Diapositiva de título">
    <p:spTree>
      <p:nvGrpSpPr>
        <p:cNvPr id="1" name=""/>
        <p:cNvGrpSpPr/>
        <p:nvPr/>
      </p:nvGrpSpPr>
      <p:grpSpPr>
        <a:xfrm>
          <a:off x="0" y="0"/>
          <a:ext cx="0" cy="0"/>
          <a:chOff x="0" y="0"/>
          <a:chExt cx="0" cy="0"/>
        </a:xfrm>
      </p:grpSpPr>
    </p:spTree>
    <p:extLst>
      <p:ext uri="{BB962C8B-B14F-4D97-AF65-F5344CB8AC3E}">
        <p14:creationId xmlns:p14="http://schemas.microsoft.com/office/powerpoint/2010/main" val="3723544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57200" y="410400"/>
            <a:ext cx="8229600" cy="572700"/>
          </a:xfrm>
          <a:prstGeom prst="rect">
            <a:avLst/>
          </a:prstGeom>
        </p:spPr>
        <p:txBody>
          <a:bodyPr spcFirstLastPara="1" wrap="square" lIns="91425" tIns="91425" rIns="91425" bIns="91425" anchor="t" anchorCtr="0">
            <a:noAutofit/>
          </a:bodyPr>
          <a:lstStyle>
            <a:lvl1pPr lvl="0" algn="ctr">
              <a:spcBef>
                <a:spcPts val="0"/>
              </a:spcBef>
              <a:spcAft>
                <a:spcPts val="0"/>
              </a:spcAft>
              <a:buSzPts val="2400"/>
              <a:buNone/>
              <a:defRPr sz="2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42016348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cSld name="1_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19056F-E8E6-7DCA-9C11-B137A320E040}"/>
              </a:ext>
            </a:extLst>
          </p:cNvPr>
          <p:cNvSpPr>
            <a:spLocks noGrp="1"/>
          </p:cNvSpPr>
          <p:nvPr>
            <p:ph type="title"/>
          </p:nvPr>
        </p:nvSpPr>
        <p:spPr/>
        <p:txBody>
          <a:bodyPr/>
          <a:lstStyle/>
          <a:p>
            <a:r>
              <a:rPr lang="es-ES"/>
              <a:t>Haga clic para modificar el estilo de título del patrón</a:t>
            </a:r>
            <a:endParaRPr lang="es-CO"/>
          </a:p>
        </p:txBody>
      </p:sp>
      <p:sp>
        <p:nvSpPr>
          <p:cNvPr id="3" name="Marcador de contenido 2">
            <a:extLst>
              <a:ext uri="{FF2B5EF4-FFF2-40B4-BE49-F238E27FC236}">
                <a16:creationId xmlns:a16="http://schemas.microsoft.com/office/drawing/2014/main" id="{AF18AD13-37C1-BBA8-5250-3D1E2958300B}"/>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CO"/>
          </a:p>
        </p:txBody>
      </p:sp>
      <p:sp>
        <p:nvSpPr>
          <p:cNvPr id="4" name="Marcador de fecha 3">
            <a:extLst>
              <a:ext uri="{FF2B5EF4-FFF2-40B4-BE49-F238E27FC236}">
                <a16:creationId xmlns:a16="http://schemas.microsoft.com/office/drawing/2014/main" id="{E23215C0-998F-AC9B-8BCD-14BBCA3A421E}"/>
              </a:ext>
            </a:extLst>
          </p:cNvPr>
          <p:cNvSpPr>
            <a:spLocks noGrp="1"/>
          </p:cNvSpPr>
          <p:nvPr>
            <p:ph type="dt" sz="half" idx="10"/>
          </p:nvPr>
        </p:nvSpPr>
        <p:spPr/>
        <p:txBody>
          <a:bodyPr/>
          <a:lstStyle/>
          <a:p>
            <a:fld id="{AFCB6E6A-772D-4D2F-A3A4-18A93C61D063}" type="datetimeFigureOut">
              <a:rPr lang="es-CO" smtClean="0"/>
              <a:t>6/04/2026</a:t>
            </a:fld>
            <a:endParaRPr lang="es-CO"/>
          </a:p>
        </p:txBody>
      </p:sp>
      <p:sp>
        <p:nvSpPr>
          <p:cNvPr id="5" name="Marcador de pie de página 4">
            <a:extLst>
              <a:ext uri="{FF2B5EF4-FFF2-40B4-BE49-F238E27FC236}">
                <a16:creationId xmlns:a16="http://schemas.microsoft.com/office/drawing/2014/main" id="{0609A05F-5EB2-A1E6-3E6A-DC88614A9C0A}"/>
              </a:ext>
            </a:extLst>
          </p:cNvPr>
          <p:cNvSpPr>
            <a:spLocks noGrp="1"/>
          </p:cNvSpPr>
          <p:nvPr>
            <p:ph type="ftr" sz="quarter" idx="11"/>
          </p:nvPr>
        </p:nvSpPr>
        <p:spPr/>
        <p:txBody>
          <a:bodyPr/>
          <a:lstStyle/>
          <a:p>
            <a:endParaRPr lang="es-CO"/>
          </a:p>
        </p:txBody>
      </p:sp>
      <p:sp>
        <p:nvSpPr>
          <p:cNvPr id="6" name="Marcador de número de diapositiva 5">
            <a:extLst>
              <a:ext uri="{FF2B5EF4-FFF2-40B4-BE49-F238E27FC236}">
                <a16:creationId xmlns:a16="http://schemas.microsoft.com/office/drawing/2014/main" id="{2607065C-B739-BCAF-17A1-D27DB2776B57}"/>
              </a:ext>
            </a:extLst>
          </p:cNvPr>
          <p:cNvSpPr>
            <a:spLocks noGrp="1"/>
          </p:cNvSpPr>
          <p:nvPr>
            <p:ph type="sldNum" sz="quarter" idx="12"/>
          </p:nvPr>
        </p:nvSpPr>
        <p:spPr/>
        <p:txBody>
          <a:bodyPr/>
          <a:lstStyle/>
          <a:p>
            <a:fld id="{A5079241-7ACB-4B57-9BD7-2969F7F20A46}" type="slidenum">
              <a:rPr lang="es-CO" smtClean="0"/>
              <a:t>‹Nº›</a:t>
            </a:fld>
            <a:endParaRPr lang="es-CO"/>
          </a:p>
        </p:txBody>
      </p:sp>
    </p:spTree>
    <p:extLst>
      <p:ext uri="{BB962C8B-B14F-4D97-AF65-F5344CB8AC3E}">
        <p14:creationId xmlns:p14="http://schemas.microsoft.com/office/powerpoint/2010/main" val="1954884880"/>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3.png"/><Relationship Id="rId3" Type="http://schemas.openxmlformats.org/officeDocument/2006/relationships/slideLayout" Target="../slideLayouts/slideLayout5.xml"/><Relationship Id="rId7" Type="http://schemas.openxmlformats.org/officeDocument/2006/relationships/image" Target="../media/image1.jpeg"/><Relationship Id="rId2" Type="http://schemas.openxmlformats.org/officeDocument/2006/relationships/slideLayout" Target="../slideLayouts/slideLayout4.xml"/><Relationship Id="rId1" Type="http://schemas.openxmlformats.org/officeDocument/2006/relationships/slideLayout" Target="../slideLayouts/slideLayout3.xml"/><Relationship Id="rId6" Type="http://schemas.openxmlformats.org/officeDocument/2006/relationships/theme" Target="../theme/theme2.xml"/><Relationship Id="rId5" Type="http://schemas.openxmlformats.org/officeDocument/2006/relationships/slideLayout" Target="../slideLayouts/slideLayout7.xml"/><Relationship Id="rId4" Type="http://schemas.openxmlformats.org/officeDocument/2006/relationships/slideLayout" Target="../slideLayouts/slideLayout6.xml"/><Relationship Id="rId9"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2" name="Imagen 1">
            <a:extLst>
              <a:ext uri="{FF2B5EF4-FFF2-40B4-BE49-F238E27FC236}">
                <a16:creationId xmlns:a16="http://schemas.microsoft.com/office/drawing/2014/main" id="{EEA7D32E-3088-8E92-EA41-3111CDBC3ED2}"/>
              </a:ext>
            </a:extLst>
          </p:cNvPr>
          <p:cNvPicPr>
            <a:picLocks noChangeAspect="1"/>
          </p:cNvPicPr>
          <p:nvPr userDrawn="1"/>
        </p:nvPicPr>
        <p:blipFill rotWithShape="1">
          <a:blip r:embed="rId4">
            <a:alphaModFix amt="35000"/>
          </a:blip>
          <a:srcRect l="17847" t="1058" b="16814"/>
          <a:stretch/>
        </p:blipFill>
        <p:spPr>
          <a:xfrm>
            <a:off x="0" y="0"/>
            <a:ext cx="9144000" cy="5143500"/>
          </a:xfrm>
          <a:prstGeom prst="rect">
            <a:avLst/>
          </a:prstGeom>
        </p:spPr>
      </p:pic>
      <p:pic>
        <p:nvPicPr>
          <p:cNvPr id="4" name="Imagen 3">
            <a:extLst>
              <a:ext uri="{FF2B5EF4-FFF2-40B4-BE49-F238E27FC236}">
                <a16:creationId xmlns:a16="http://schemas.microsoft.com/office/drawing/2014/main" id="{A7F2CC90-F76F-C680-19ED-0453CC9EDAA5}"/>
              </a:ext>
            </a:extLst>
          </p:cNvPr>
          <p:cNvPicPr>
            <a:picLocks noChangeAspect="1"/>
          </p:cNvPicPr>
          <p:nvPr userDrawn="1"/>
        </p:nvPicPr>
        <p:blipFill rotWithShape="1">
          <a:blip r:embed="rId4"/>
          <a:srcRect t="98519"/>
          <a:stretch/>
        </p:blipFill>
        <p:spPr>
          <a:xfrm>
            <a:off x="0" y="5067300"/>
            <a:ext cx="9144000" cy="76200"/>
          </a:xfrm>
          <a:prstGeom prst="rect">
            <a:avLst/>
          </a:prstGeom>
        </p:spPr>
      </p:pic>
      <p:pic>
        <p:nvPicPr>
          <p:cNvPr id="6" name="Imagen 5">
            <a:extLst>
              <a:ext uri="{FF2B5EF4-FFF2-40B4-BE49-F238E27FC236}">
                <a16:creationId xmlns:a16="http://schemas.microsoft.com/office/drawing/2014/main" id="{1E40A6F3-26AB-E980-A279-4E7ED21CBAC6}"/>
              </a:ext>
            </a:extLst>
          </p:cNvPr>
          <p:cNvPicPr>
            <a:picLocks noChangeAspect="1"/>
          </p:cNvPicPr>
          <p:nvPr userDrawn="1"/>
        </p:nvPicPr>
        <p:blipFill>
          <a:blip r:embed="rId5"/>
          <a:stretch>
            <a:fillRect/>
          </a:stretch>
        </p:blipFill>
        <p:spPr>
          <a:xfrm>
            <a:off x="285763" y="239770"/>
            <a:ext cx="2502413" cy="591313"/>
          </a:xfrm>
          <a:prstGeom prst="rect">
            <a:avLst/>
          </a:prstGeom>
        </p:spPr>
      </p:pic>
    </p:spTree>
    <p:extLst>
      <p:ext uri="{BB962C8B-B14F-4D97-AF65-F5344CB8AC3E}">
        <p14:creationId xmlns:p14="http://schemas.microsoft.com/office/powerpoint/2010/main" val="2211341583"/>
      </p:ext>
    </p:extLst>
  </p:cSld>
  <p:clrMap bg1="lt1" tx1="dk1" bg2="lt2" tx2="dk2" accent1="accent1" accent2="accent2" accent3="accent3" accent4="accent4" accent5="accent5" accent6="accent6" hlink="hlink" folHlink="folHlink"/>
  <p:sldLayoutIdLst>
    <p:sldLayoutId id="2147483676" r:id="rId1"/>
    <p:sldLayoutId id="2147483677" r:id="rId2"/>
  </p:sldLayoutIdLst>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9383DE5-F34E-55DE-D1EE-576EC2E1E456}"/>
              </a:ext>
            </a:extLst>
          </p:cNvPr>
          <p:cNvPicPr preferRelativeResize="0">
            <a:picLocks/>
          </p:cNvPicPr>
          <p:nvPr userDrawn="1"/>
        </p:nvPicPr>
        <p:blipFill rotWithShape="1">
          <a:blip r:embed="rId7"/>
          <a:srcRect t="98519"/>
          <a:stretch/>
        </p:blipFill>
        <p:spPr>
          <a:xfrm rot="5400000">
            <a:off x="-2430417" y="2426708"/>
            <a:ext cx="5143502" cy="290086"/>
          </a:xfrm>
          <a:prstGeom prst="rect">
            <a:avLst/>
          </a:prstGeom>
        </p:spPr>
      </p:pic>
      <p:pic>
        <p:nvPicPr>
          <p:cNvPr id="5" name="Imagen 4" descr="Texto, Logotipo&#10;&#10;Descripción generada automáticamente">
            <a:extLst>
              <a:ext uri="{FF2B5EF4-FFF2-40B4-BE49-F238E27FC236}">
                <a16:creationId xmlns:a16="http://schemas.microsoft.com/office/drawing/2014/main" id="{98EE258B-5DD8-D4D2-3B5E-F653D5CB72D0}"/>
              </a:ext>
            </a:extLst>
          </p:cNvPr>
          <p:cNvPicPr>
            <a:picLocks noChangeAspect="1"/>
          </p:cNvPicPr>
          <p:nvPr userDrawn="1"/>
        </p:nvPicPr>
        <p:blipFill rotWithShape="1">
          <a:blip r:embed="rId8"/>
          <a:srcRect b="31492"/>
          <a:stretch/>
        </p:blipFill>
        <p:spPr>
          <a:xfrm rot="16200000">
            <a:off x="-72809" y="325400"/>
            <a:ext cx="428286" cy="141227"/>
          </a:xfrm>
          <a:prstGeom prst="rect">
            <a:avLst/>
          </a:prstGeom>
        </p:spPr>
      </p:pic>
      <p:pic>
        <p:nvPicPr>
          <p:cNvPr id="10" name="Imagen 9">
            <a:extLst>
              <a:ext uri="{FF2B5EF4-FFF2-40B4-BE49-F238E27FC236}">
                <a16:creationId xmlns:a16="http://schemas.microsoft.com/office/drawing/2014/main" id="{06D5AFAE-8FCD-F13F-AFF2-FF473A64004F}"/>
              </a:ext>
            </a:extLst>
          </p:cNvPr>
          <p:cNvPicPr>
            <a:picLocks noChangeAspect="1"/>
          </p:cNvPicPr>
          <p:nvPr userDrawn="1"/>
        </p:nvPicPr>
        <p:blipFill rotWithShape="1">
          <a:blip r:embed="rId9"/>
          <a:srcRect t="12918" b="1"/>
          <a:stretch/>
        </p:blipFill>
        <p:spPr>
          <a:xfrm rot="16200000">
            <a:off x="-1276878" y="3441341"/>
            <a:ext cx="2867889" cy="172692"/>
          </a:xfrm>
          <a:prstGeom prst="rect">
            <a:avLst/>
          </a:prstGeom>
        </p:spPr>
      </p:pic>
    </p:spTree>
    <p:extLst>
      <p:ext uri="{BB962C8B-B14F-4D97-AF65-F5344CB8AC3E}">
        <p14:creationId xmlns:p14="http://schemas.microsoft.com/office/powerpoint/2010/main" val="2511300921"/>
      </p:ext>
    </p:extLst>
  </p:cSld>
  <p:clrMap bg1="lt1" tx1="dk1" bg2="lt2" tx2="dk2" accent1="accent1" accent2="accent2" accent3="accent3" accent4="accent4" accent5="accent5" accent6="accent6" hlink="hlink" folHlink="folHlink"/>
  <p:sldLayoutIdLst>
    <p:sldLayoutId id="2147483809" r:id="rId1"/>
    <p:sldLayoutId id="2147483840" r:id="rId2"/>
    <p:sldLayoutId id="2147483841" r:id="rId3"/>
    <p:sldLayoutId id="2147483842" r:id="rId4"/>
    <p:sldLayoutId id="2147483843" r:id="rId5"/>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image" Target="../media/image29.png"/><Relationship Id="rId7" Type="http://schemas.openxmlformats.org/officeDocument/2006/relationships/image" Target="../media/image32.png"/><Relationship Id="rId2" Type="http://schemas.openxmlformats.org/officeDocument/2006/relationships/notesSlide" Target="../notesSlides/notesSlide5.xml"/><Relationship Id="rId1" Type="http://schemas.openxmlformats.org/officeDocument/2006/relationships/slideLayout" Target="../slideLayouts/slideLayout4.xml"/><Relationship Id="rId6" Type="http://schemas.microsoft.com/office/2007/relationships/hdphoto" Target="../media/hdphoto2.wdp"/><Relationship Id="rId5" Type="http://schemas.openxmlformats.org/officeDocument/2006/relationships/image" Target="../media/image31.png"/><Relationship Id="rId4" Type="http://schemas.openxmlformats.org/officeDocument/2006/relationships/image" Target="../media/image3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35.jpeg"/><Relationship Id="rId4" Type="http://schemas.openxmlformats.org/officeDocument/2006/relationships/image" Target="../media/image34.png"/></Relationships>
</file>

<file path=ppt/slides/_rels/slide1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7.xml"/><Relationship Id="rId1" Type="http://schemas.openxmlformats.org/officeDocument/2006/relationships/slideLayout" Target="../slideLayouts/slideLayout5.xml"/><Relationship Id="rId5" Type="http://schemas.openxmlformats.org/officeDocument/2006/relationships/hyperlink" Target="https://www.sen.gov.co/conozca-el-sen/instrumentos/planificacion-articulacion-estadistica/" TargetMode="External"/><Relationship Id="rId4" Type="http://schemas.microsoft.com/office/2007/relationships/hdphoto" Target="../media/hdphoto5.wdp"/></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3.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8.xml"/><Relationship Id="rId1" Type="http://schemas.openxmlformats.org/officeDocument/2006/relationships/slideLayout" Target="../slideLayouts/slideLayout5.xml"/><Relationship Id="rId6" Type="http://schemas.openxmlformats.org/officeDocument/2006/relationships/image" Target="../media/image41.svg"/><Relationship Id="rId5" Type="http://schemas.openxmlformats.org/officeDocument/2006/relationships/image" Target="../media/image40.svg"/><Relationship Id="rId4" Type="http://schemas.openxmlformats.org/officeDocument/2006/relationships/hyperlink" Target="https://www.dane.gov.co/files/acerca/Normatividad/leyes/Ley2335de2023.pdf" TargetMode="External"/></Relationships>
</file>

<file path=ppt/slides/_rels/slide24.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25.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0.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4.xml"/><Relationship Id="rId1" Type="http://schemas.openxmlformats.org/officeDocument/2006/relationships/slideLayout" Target="../slideLayouts/slideLayout5.xml"/><Relationship Id="rId4" Type="http://schemas.openxmlformats.org/officeDocument/2006/relationships/hyperlink" Target="https://www.sen.gov.co/servicios/fortalecimiento-registros-administrativos" TargetMode="Externa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5.xml.rels><?xml version="1.0" encoding="UTF-8" standalone="yes"?>
<Relationships xmlns="http://schemas.openxmlformats.org/package/2006/relationships"><Relationship Id="rId3" Type="http://schemas.microsoft.com/office/2007/relationships/hdphoto" Target="../media/hdphoto6.wdp"/><Relationship Id="rId2" Type="http://schemas.openxmlformats.org/officeDocument/2006/relationships/image" Target="../media/image47.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hyperlink" Target="https://www.sen.gov.co/normatividad/lineamientos" TargetMode="External"/><Relationship Id="rId2" Type="http://schemas.openxmlformats.org/officeDocument/2006/relationships/notesSlide" Target="../notesSlides/notesSlide17.xml"/><Relationship Id="rId1" Type="http://schemas.openxmlformats.org/officeDocument/2006/relationships/slideLayout" Target="../slideLayouts/slideLayout5.xml"/><Relationship Id="rId4" Type="http://schemas.openxmlformats.org/officeDocument/2006/relationships/image" Target="../media/image48.png"/></Relationships>
</file>

<file path=ppt/slides/_rels/slide3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microsoft.com/office/2007/relationships/hdphoto" Target="../media/hdphoto7.wdp"/></Relationships>
</file>

<file path=ppt/slides/_rels/slide38.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svg"/><Relationship Id="rId7" Type="http://schemas.openxmlformats.org/officeDocument/2006/relationships/image" Target="../media/image9.sv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8.svg"/><Relationship Id="rId5" Type="http://schemas.openxmlformats.org/officeDocument/2006/relationships/image" Target="../media/image7.svg"/><Relationship Id="rId4" Type="http://schemas.openxmlformats.org/officeDocument/2006/relationships/image" Target="../media/image6.svg"/></Relationships>
</file>

<file path=ppt/slides/_rels/slide4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41.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2.xml"/><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8" Type="http://schemas.openxmlformats.org/officeDocument/2006/relationships/image" Target="../media/image59.png"/><Relationship Id="rId3" Type="http://schemas.openxmlformats.org/officeDocument/2006/relationships/image" Target="../media/image54.png"/><Relationship Id="rId7" Type="http://schemas.openxmlformats.org/officeDocument/2006/relationships/image" Target="../media/image58.png"/><Relationship Id="rId12" Type="http://schemas.openxmlformats.org/officeDocument/2006/relationships/image" Target="../media/image63.png"/><Relationship Id="rId2" Type="http://schemas.openxmlformats.org/officeDocument/2006/relationships/notesSlide" Target="../notesSlides/notesSlide23.xml"/><Relationship Id="rId1" Type="http://schemas.openxmlformats.org/officeDocument/2006/relationships/slideLayout" Target="../slideLayouts/slideLayout5.xml"/><Relationship Id="rId6" Type="http://schemas.openxmlformats.org/officeDocument/2006/relationships/image" Target="../media/image57.png"/><Relationship Id="rId11" Type="http://schemas.openxmlformats.org/officeDocument/2006/relationships/image" Target="../media/image62.png"/><Relationship Id="rId5" Type="http://schemas.openxmlformats.org/officeDocument/2006/relationships/image" Target="../media/image56.png"/><Relationship Id="rId10" Type="http://schemas.openxmlformats.org/officeDocument/2006/relationships/image" Target="../media/image61.png"/><Relationship Id="rId4" Type="http://schemas.openxmlformats.org/officeDocument/2006/relationships/image" Target="../media/image55.png"/><Relationship Id="rId9" Type="http://schemas.openxmlformats.org/officeDocument/2006/relationships/image" Target="../media/image60.png"/></Relationships>
</file>

<file path=ppt/slides/_rels/slide4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4.xml"/><Relationship Id="rId1" Type="http://schemas.openxmlformats.org/officeDocument/2006/relationships/slideLayout" Target="../slideLayouts/slideLayout5.xml"/><Relationship Id="rId5" Type="http://schemas.microsoft.com/office/2007/relationships/hdphoto" Target="../media/hdphoto8.wdp"/><Relationship Id="rId4" Type="http://schemas.openxmlformats.org/officeDocument/2006/relationships/image" Target="../media/image64.png"/></Relationships>
</file>

<file path=ppt/slides/_rels/slide4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5.xml"/><Relationship Id="rId1" Type="http://schemas.openxmlformats.org/officeDocument/2006/relationships/slideLayout" Target="../slideLayouts/slideLayout5.xml"/><Relationship Id="rId5" Type="http://schemas.microsoft.com/office/2007/relationships/hdphoto" Target="../media/hdphoto8.wdp"/><Relationship Id="rId4" Type="http://schemas.openxmlformats.org/officeDocument/2006/relationships/image" Target="../media/image64.png"/></Relationships>
</file>

<file path=ppt/slides/_rels/slide45.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37.png"/><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26.xml"/><Relationship Id="rId1" Type="http://schemas.openxmlformats.org/officeDocument/2006/relationships/slideLayout" Target="../slideLayouts/slideLayout5.xml"/><Relationship Id="rId4" Type="http://schemas.microsoft.com/office/2007/relationships/hdphoto" Target="../media/hdphoto9.wdp"/></Relationships>
</file>

<file path=ppt/slides/_rels/slide47.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7.xml"/><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48.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8.xml"/><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4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9.xml"/><Relationship Id="rId1" Type="http://schemas.openxmlformats.org/officeDocument/2006/relationships/slideLayout" Target="../slideLayouts/slideLayout5.xm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image" Target="../media/image67.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16.png"/><Relationship Id="rId2" Type="http://schemas.openxmlformats.org/officeDocument/2006/relationships/image" Target="../media/image11.jpeg"/><Relationship Id="rId1" Type="http://schemas.openxmlformats.org/officeDocument/2006/relationships/slideLayout" Target="../slideLayouts/slideLayout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50.xml.rels><?xml version="1.0" encoding="UTF-8" standalone="yes"?>
<Relationships xmlns="http://schemas.openxmlformats.org/package/2006/relationships"><Relationship Id="rId3" Type="http://schemas.openxmlformats.org/officeDocument/2006/relationships/image" Target="../media/image66.png"/><Relationship Id="rId7" Type="http://schemas.openxmlformats.org/officeDocument/2006/relationships/image" Target="../media/image69.png"/><Relationship Id="rId2" Type="http://schemas.openxmlformats.org/officeDocument/2006/relationships/notesSlide" Target="../notesSlides/notesSlide30.xml"/><Relationship Id="rId1" Type="http://schemas.openxmlformats.org/officeDocument/2006/relationships/slideLayout" Target="../slideLayouts/slideLayout5.xml"/><Relationship Id="rId6" Type="http://schemas.openxmlformats.org/officeDocument/2006/relationships/image" Target="../media/image68.png"/><Relationship Id="rId5" Type="http://schemas.openxmlformats.org/officeDocument/2006/relationships/image" Target="../media/image67.png"/><Relationship Id="rId4" Type="http://schemas.openxmlformats.org/officeDocument/2006/relationships/image" Target="../media/image70.png"/></Relationships>
</file>

<file path=ppt/slides/_rels/slide51.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7.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8" Type="http://schemas.openxmlformats.org/officeDocument/2006/relationships/image" Target="../media/image77.png"/><Relationship Id="rId3" Type="http://schemas.openxmlformats.org/officeDocument/2006/relationships/image" Target="../media/image72.png"/><Relationship Id="rId7" Type="http://schemas.openxmlformats.org/officeDocument/2006/relationships/image" Target="../media/image76.png"/><Relationship Id="rId2" Type="http://schemas.openxmlformats.org/officeDocument/2006/relationships/notesSlide" Target="../notesSlides/notesSlide31.xml"/><Relationship Id="rId1" Type="http://schemas.openxmlformats.org/officeDocument/2006/relationships/slideLayout" Target="../slideLayouts/slideLayout4.xml"/><Relationship Id="rId6" Type="http://schemas.openxmlformats.org/officeDocument/2006/relationships/image" Target="../media/image75.png"/><Relationship Id="rId5" Type="http://schemas.openxmlformats.org/officeDocument/2006/relationships/image" Target="../media/image74.png"/><Relationship Id="rId4" Type="http://schemas.openxmlformats.org/officeDocument/2006/relationships/image" Target="../media/image73.png"/></Relationships>
</file>

<file path=ppt/slides/_rels/slide5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32.xml"/><Relationship Id="rId1" Type="http://schemas.openxmlformats.org/officeDocument/2006/relationships/slideLayout" Target="../slideLayouts/slideLayout4.xml"/><Relationship Id="rId5" Type="http://schemas.openxmlformats.org/officeDocument/2006/relationships/image" Target="../media/image79.png"/><Relationship Id="rId4" Type="http://schemas.microsoft.com/office/2007/relationships/hdphoto" Target="../media/hdphoto10.wdp"/></Relationships>
</file>

<file path=ppt/slides/_rels/slide56.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3.xml"/><Relationship Id="rId1" Type="http://schemas.openxmlformats.org/officeDocument/2006/relationships/slideLayout" Target="../slideLayouts/slideLayout4.xml"/><Relationship Id="rId5" Type="http://schemas.microsoft.com/office/2007/relationships/hdphoto" Target="../media/hdphoto11.wdp"/><Relationship Id="rId4" Type="http://schemas.openxmlformats.org/officeDocument/2006/relationships/image" Target="../media/image80.png"/></Relationships>
</file>

<file path=ppt/slides/_rels/slide5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4.xml"/><Relationship Id="rId1" Type="http://schemas.openxmlformats.org/officeDocument/2006/relationships/slideLayout" Target="../slideLayouts/slideLayout4.xml"/><Relationship Id="rId5" Type="http://schemas.microsoft.com/office/2007/relationships/hdphoto" Target="../media/hdphoto12.wdp"/><Relationship Id="rId4" Type="http://schemas.openxmlformats.org/officeDocument/2006/relationships/image" Target="../media/image81.png"/></Relationships>
</file>

<file path=ppt/slides/_rels/slide5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5.xml"/><Relationship Id="rId1" Type="http://schemas.openxmlformats.org/officeDocument/2006/relationships/slideLayout" Target="../slideLayouts/slideLayout4.xml"/><Relationship Id="rId5" Type="http://schemas.microsoft.com/office/2007/relationships/hdphoto" Target="../media/hdphoto12.wdp"/><Relationship Id="rId4" Type="http://schemas.openxmlformats.org/officeDocument/2006/relationships/image" Target="../media/image81.png"/></Relationships>
</file>

<file path=ppt/slides/_rels/slide59.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6.xml"/><Relationship Id="rId1" Type="http://schemas.openxmlformats.org/officeDocument/2006/relationships/slideLayout" Target="../slideLayouts/slideLayout4.xml"/><Relationship Id="rId5" Type="http://schemas.microsoft.com/office/2007/relationships/hdphoto" Target="../media/hdphoto12.wdp"/><Relationship Id="rId4" Type="http://schemas.openxmlformats.org/officeDocument/2006/relationships/image" Target="../media/image81.png"/></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60.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notesSlide" Target="../notesSlides/notesSlide37.xml"/><Relationship Id="rId1" Type="http://schemas.openxmlformats.org/officeDocument/2006/relationships/slideLayout" Target="../slideLayouts/slideLayout4.xml"/><Relationship Id="rId5" Type="http://schemas.openxmlformats.org/officeDocument/2006/relationships/image" Target="../media/image79.png"/><Relationship Id="rId4" Type="http://schemas.microsoft.com/office/2007/relationships/hdphoto" Target="../media/hdphoto13.wdp"/></Relationships>
</file>

<file path=ppt/slides/_rels/slide61.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8.xml"/><Relationship Id="rId1" Type="http://schemas.openxmlformats.org/officeDocument/2006/relationships/slideLayout" Target="../slideLayouts/slideLayout4.xml"/><Relationship Id="rId5" Type="http://schemas.microsoft.com/office/2007/relationships/hdphoto" Target="../media/hdphoto13.wdp"/><Relationship Id="rId4" Type="http://schemas.openxmlformats.org/officeDocument/2006/relationships/image" Target="../media/image82.png"/></Relationships>
</file>

<file path=ppt/slides/_rels/slide62.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39.xml"/><Relationship Id="rId1" Type="http://schemas.openxmlformats.org/officeDocument/2006/relationships/slideLayout" Target="../slideLayouts/slideLayout4.xml"/><Relationship Id="rId5" Type="http://schemas.microsoft.com/office/2007/relationships/hdphoto" Target="../media/hdphoto14.wdp"/><Relationship Id="rId4" Type="http://schemas.openxmlformats.org/officeDocument/2006/relationships/image" Target="../media/image83.png"/></Relationships>
</file>

<file path=ppt/slides/_rels/slide63.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40.xml"/><Relationship Id="rId1" Type="http://schemas.openxmlformats.org/officeDocument/2006/relationships/slideLayout" Target="../slideLayouts/slideLayout4.xml"/><Relationship Id="rId5" Type="http://schemas.microsoft.com/office/2007/relationships/hdphoto" Target="../media/hdphoto14.wdp"/><Relationship Id="rId4" Type="http://schemas.openxmlformats.org/officeDocument/2006/relationships/image" Target="../media/image83.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xml"/><Relationship Id="rId1" Type="http://schemas.openxmlformats.org/officeDocument/2006/relationships/slideLayout" Target="../slideLayouts/slideLayout4.xml"/><Relationship Id="rId4" Type="http://schemas.openxmlformats.org/officeDocument/2006/relationships/image" Target="../media/image18.jpe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8" Type="http://schemas.openxmlformats.org/officeDocument/2006/relationships/image" Target="../media/image24.png"/><Relationship Id="rId3" Type="http://schemas.openxmlformats.org/officeDocument/2006/relationships/image" Target="../media/image20.png"/><Relationship Id="rId7" Type="http://schemas.openxmlformats.org/officeDocument/2006/relationships/image" Target="../media/image23.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22.png"/><Relationship Id="rId11" Type="http://schemas.openxmlformats.org/officeDocument/2006/relationships/image" Target="../media/image27.png"/><Relationship Id="rId5" Type="http://schemas.microsoft.com/office/2007/relationships/hdphoto" Target="../media/hdphoto1.wdp"/><Relationship Id="rId10" Type="http://schemas.openxmlformats.org/officeDocument/2006/relationships/image" Target="../media/image26.png"/><Relationship Id="rId4" Type="http://schemas.openxmlformats.org/officeDocument/2006/relationships/image" Target="../media/image21.png"/><Relationship Id="rId9" Type="http://schemas.openxmlformats.org/officeDocument/2006/relationships/image" Target="../media/image2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240451" y="1248311"/>
            <a:ext cx="7906022" cy="1323439"/>
          </a:xfrm>
          <a:prstGeom prst="rect">
            <a:avLst/>
          </a:prstGeom>
        </p:spPr>
        <p:txBody>
          <a:bodyPr wrap="square">
            <a:spAutoFit/>
          </a:bodyPr>
          <a:lstStyle/>
          <a:p>
            <a:pPr>
              <a:spcBef>
                <a:spcPts val="125"/>
              </a:spcBef>
            </a:pPr>
            <a:r>
              <a:rPr lang="es-ES" sz="4000" b="1">
                <a:solidFill>
                  <a:srgbClr val="005493"/>
                </a:solidFill>
                <a:latin typeface="Segoe UI"/>
                <a:cs typeface="Segoe UI"/>
              </a:rPr>
              <a:t>Política de Gestión de Información estadística</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dirty="0">
                <a:solidFill>
                  <a:srgbClr val="005493"/>
                </a:solidFill>
                <a:latin typeface="Segoe UI"/>
                <a:cs typeface="Segoe UI"/>
              </a:rPr>
              <a:t>Febrero 2026</a:t>
            </a:r>
            <a:endParaRPr lang="es-ES" dirty="0">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6311051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ángulo 29">
            <a:extLst>
              <a:ext uri="{FF2B5EF4-FFF2-40B4-BE49-F238E27FC236}">
                <a16:creationId xmlns:a16="http://schemas.microsoft.com/office/drawing/2014/main" id="{1A19F0A1-2E19-9843-B812-1DC84811FC48}"/>
              </a:ext>
            </a:extLst>
          </p:cNvPr>
          <p:cNvSpPr/>
          <p:nvPr/>
        </p:nvSpPr>
        <p:spPr>
          <a:xfrm>
            <a:off x="589935" y="304561"/>
            <a:ext cx="3596711" cy="369332"/>
          </a:xfrm>
          <a:prstGeom prst="rect">
            <a:avLst/>
          </a:prstGeom>
        </p:spPr>
        <p:txBody>
          <a:bodyPr wrap="square">
            <a:spAutoFit/>
          </a:bodyPr>
          <a:lstStyle/>
          <a:p>
            <a:r>
              <a:rPr lang="es-ES" b="1" dirty="0">
                <a:solidFill>
                  <a:srgbClr val="002060"/>
                </a:solidFill>
                <a:latin typeface="Segoe  ui"/>
                <a:cs typeface="Arial"/>
              </a:rPr>
              <a:t>¿A quién se dirige la Política?</a:t>
            </a:r>
          </a:p>
        </p:txBody>
      </p:sp>
      <p:sp>
        <p:nvSpPr>
          <p:cNvPr id="46" name="Rectángulo 45">
            <a:extLst>
              <a:ext uri="{FF2B5EF4-FFF2-40B4-BE49-F238E27FC236}">
                <a16:creationId xmlns:a16="http://schemas.microsoft.com/office/drawing/2014/main" id="{B21E1DB3-98E5-A945-8E64-D5640D15610A}"/>
              </a:ext>
            </a:extLst>
          </p:cNvPr>
          <p:cNvSpPr/>
          <p:nvPr/>
        </p:nvSpPr>
        <p:spPr>
          <a:xfrm>
            <a:off x="525376" y="2165019"/>
            <a:ext cx="3027425" cy="835159"/>
          </a:xfrm>
          <a:prstGeom prst="rect">
            <a:avLst/>
          </a:prstGeom>
          <a:solidFill>
            <a:schemeClr val="accent1"/>
          </a:solidFill>
          <a:ln>
            <a:solidFill>
              <a:schemeClr val="accent1"/>
            </a:solid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47" name="Rectángulo 46">
            <a:extLst>
              <a:ext uri="{FF2B5EF4-FFF2-40B4-BE49-F238E27FC236}">
                <a16:creationId xmlns:a16="http://schemas.microsoft.com/office/drawing/2014/main" id="{5E272540-C8F1-2242-AD6C-F03DDADECD47}"/>
              </a:ext>
            </a:extLst>
          </p:cNvPr>
          <p:cNvSpPr/>
          <p:nvPr/>
        </p:nvSpPr>
        <p:spPr>
          <a:xfrm>
            <a:off x="1471977" y="2120188"/>
            <a:ext cx="1095172" cy="584775"/>
          </a:xfrm>
          <a:prstGeom prst="rect">
            <a:avLst/>
          </a:prstGeom>
        </p:spPr>
        <p:txBody>
          <a:bodyPr wrap="none">
            <a:spAutoFit/>
          </a:bodyPr>
          <a:lstStyle/>
          <a:p>
            <a:pPr lvl="0" algn="ctr"/>
            <a:r>
              <a:rPr lang="es-CO" sz="3200" b="1" dirty="0">
                <a:solidFill>
                  <a:schemeClr val="bg1"/>
                </a:solidFill>
                <a:latin typeface="Arial" panose="020B0604020202020204" pitchFamily="34" charset="0"/>
                <a:cs typeface="Arial" panose="020B0604020202020204" pitchFamily="34" charset="0"/>
              </a:rPr>
              <a:t>1288</a:t>
            </a:r>
          </a:p>
        </p:txBody>
      </p:sp>
      <p:sp>
        <p:nvSpPr>
          <p:cNvPr id="48" name="Rectángulo 47">
            <a:extLst>
              <a:ext uri="{FF2B5EF4-FFF2-40B4-BE49-F238E27FC236}">
                <a16:creationId xmlns:a16="http://schemas.microsoft.com/office/drawing/2014/main" id="{9BCD2265-AEE0-784B-B72D-FF2D04082098}"/>
              </a:ext>
            </a:extLst>
          </p:cNvPr>
          <p:cNvSpPr/>
          <p:nvPr/>
        </p:nvSpPr>
        <p:spPr>
          <a:xfrm>
            <a:off x="787592" y="2578787"/>
            <a:ext cx="2486579" cy="338554"/>
          </a:xfrm>
          <a:prstGeom prst="rect">
            <a:avLst/>
          </a:prstGeom>
        </p:spPr>
        <p:txBody>
          <a:bodyPr wrap="none">
            <a:spAutoFit/>
          </a:bodyPr>
          <a:lstStyle/>
          <a:p>
            <a:pPr lvl="0" algn="ctr"/>
            <a:r>
              <a:rPr lang="es-CO" sz="1600" dirty="0">
                <a:solidFill>
                  <a:schemeClr val="bg1"/>
                </a:solidFill>
                <a:latin typeface="Arial" panose="020B0604020202020204" pitchFamily="34" charset="0"/>
                <a:cs typeface="Arial" panose="020B0604020202020204" pitchFamily="34" charset="0"/>
              </a:rPr>
              <a:t>Entidades rama ejecutiva</a:t>
            </a:r>
          </a:p>
        </p:txBody>
      </p:sp>
      <p:cxnSp>
        <p:nvCxnSpPr>
          <p:cNvPr id="32" name="Conector recto 31">
            <a:extLst>
              <a:ext uri="{FF2B5EF4-FFF2-40B4-BE49-F238E27FC236}">
                <a16:creationId xmlns:a16="http://schemas.microsoft.com/office/drawing/2014/main" id="{8D35CC85-BD5E-084D-9493-F60BB4FD2DB5}"/>
              </a:ext>
            </a:extLst>
          </p:cNvPr>
          <p:cNvCxnSpPr>
            <a:cxnSpLocks/>
          </p:cNvCxnSpPr>
          <p:nvPr/>
        </p:nvCxnSpPr>
        <p:spPr>
          <a:xfrm>
            <a:off x="702850" y="689557"/>
            <a:ext cx="49172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 name="5 Rectángulo">
            <a:extLst>
              <a:ext uri="{FF2B5EF4-FFF2-40B4-BE49-F238E27FC236}">
                <a16:creationId xmlns:a16="http://schemas.microsoft.com/office/drawing/2014/main" id="{D65A8774-20CC-50F3-8D4B-E3A9524BCF09}"/>
              </a:ext>
            </a:extLst>
          </p:cNvPr>
          <p:cNvSpPr/>
          <p:nvPr/>
        </p:nvSpPr>
        <p:spPr>
          <a:xfrm>
            <a:off x="4011364" y="0"/>
            <a:ext cx="5058656"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sp>
        <p:nvSpPr>
          <p:cNvPr id="3" name="Rectángulo 2">
            <a:extLst>
              <a:ext uri="{FF2B5EF4-FFF2-40B4-BE49-F238E27FC236}">
                <a16:creationId xmlns:a16="http://schemas.microsoft.com/office/drawing/2014/main" id="{BC973901-C0F2-9C69-042F-6BB0529A4394}"/>
              </a:ext>
            </a:extLst>
          </p:cNvPr>
          <p:cNvSpPr/>
          <p:nvPr/>
        </p:nvSpPr>
        <p:spPr>
          <a:xfrm>
            <a:off x="4186646" y="956101"/>
            <a:ext cx="2214819" cy="2853507"/>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4" name="Rectángulo 3">
            <a:extLst>
              <a:ext uri="{FF2B5EF4-FFF2-40B4-BE49-F238E27FC236}">
                <a16:creationId xmlns:a16="http://schemas.microsoft.com/office/drawing/2014/main" id="{0946CEF6-CC63-0996-9A9B-28267CF4870C}"/>
              </a:ext>
            </a:extLst>
          </p:cNvPr>
          <p:cNvSpPr/>
          <p:nvPr/>
        </p:nvSpPr>
        <p:spPr>
          <a:xfrm>
            <a:off x="6605251" y="961862"/>
            <a:ext cx="2249815" cy="3550386"/>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5" name="CuadroTexto 4">
            <a:extLst>
              <a:ext uri="{FF2B5EF4-FFF2-40B4-BE49-F238E27FC236}">
                <a16:creationId xmlns:a16="http://schemas.microsoft.com/office/drawing/2014/main" id="{BE436577-5B89-3351-2C7E-7E0096E8DC74}"/>
              </a:ext>
            </a:extLst>
          </p:cNvPr>
          <p:cNvSpPr txBox="1"/>
          <p:nvPr/>
        </p:nvSpPr>
        <p:spPr>
          <a:xfrm>
            <a:off x="4336289" y="966473"/>
            <a:ext cx="2056332" cy="2708434"/>
          </a:xfrm>
          <a:prstGeom prst="rect">
            <a:avLst/>
          </a:prstGeom>
          <a:noFill/>
        </p:spPr>
        <p:txBody>
          <a:bodyPr wrap="square" rtlCol="0">
            <a:spAutoFit/>
          </a:bodyPr>
          <a:lstStyle/>
          <a:p>
            <a:r>
              <a:rPr lang="es-CO" sz="1000" b="1" dirty="0">
                <a:solidFill>
                  <a:srgbClr val="002060"/>
                </a:solidFill>
                <a:latin typeface="Segoe  ui"/>
                <a:cs typeface="Arial" panose="020B0604020202020204" pitchFamily="34" charset="0"/>
              </a:rPr>
              <a:t>Del orden territorial: *</a:t>
            </a:r>
          </a:p>
          <a:p>
            <a:r>
              <a:rPr lang="es-CO" sz="1000" b="1" dirty="0">
                <a:solidFill>
                  <a:srgbClr val="002060"/>
                </a:solidFill>
                <a:latin typeface="Segoe  ui"/>
                <a:cs typeface="Arial" panose="020B0604020202020204" pitchFamily="34" charset="0"/>
              </a:rPr>
              <a:t>(1159)</a:t>
            </a:r>
          </a:p>
          <a:p>
            <a:endParaRPr lang="es-CO" sz="1000" b="1" dirty="0">
              <a:solidFill>
                <a:srgbClr val="B6004B"/>
              </a:solidFill>
              <a:latin typeface="Segoe  ui"/>
              <a:cs typeface="Arial" panose="020B0604020202020204" pitchFamily="34" charset="0"/>
            </a:endParaRPr>
          </a:p>
          <a:p>
            <a:pPr marL="171450" marR="0" lvl="0" indent="-171450" algn="just" rtl="0">
              <a:spcBef>
                <a:spcPts val="0"/>
              </a:spcBef>
              <a:spcAft>
                <a:spcPts val="0"/>
              </a:spcAft>
              <a:buClr>
                <a:srgbClr val="201F1E"/>
              </a:buClr>
              <a:buSzPts val="1100"/>
              <a:buFont typeface="Arial"/>
              <a:buChar char="•"/>
            </a:pPr>
            <a:r>
              <a:rPr lang="es-MX" sz="1000" dirty="0">
                <a:solidFill>
                  <a:srgbClr val="201F1E"/>
                </a:solidFill>
                <a:latin typeface="Segoe  ui"/>
                <a:ea typeface="Quattrocento Sans"/>
                <a:cs typeface="Quattrocento Sans"/>
                <a:sym typeface="Quattrocento Sans"/>
              </a:rPr>
              <a:t>Gobernaciones y Alcaldías.</a:t>
            </a:r>
            <a:endParaRPr lang="es-MX" sz="1000" dirty="0">
              <a:latin typeface="Segoe  ui"/>
            </a:endParaRPr>
          </a:p>
          <a:p>
            <a:pPr marL="171450" marR="0" lvl="0" indent="-171450" algn="just" rtl="0">
              <a:spcBef>
                <a:spcPts val="0"/>
              </a:spcBef>
              <a:spcAft>
                <a:spcPts val="0"/>
              </a:spcAft>
              <a:buClr>
                <a:srgbClr val="201F1E"/>
              </a:buClr>
              <a:buSzPts val="1100"/>
              <a:buFont typeface="Arial"/>
              <a:buChar char="•"/>
            </a:pPr>
            <a:r>
              <a:rPr lang="es-MX" sz="1000" dirty="0">
                <a:solidFill>
                  <a:srgbClr val="201F1E"/>
                </a:solidFill>
                <a:latin typeface="Segoe  ui"/>
                <a:ea typeface="Quattrocento Sans"/>
                <a:cs typeface="Quattrocento Sans"/>
                <a:sym typeface="Quattrocento Sans"/>
              </a:rPr>
              <a:t>Secretarías de Despacho de la Alcaldía Mayor de Bogotá.</a:t>
            </a:r>
            <a:endParaRPr lang="es-MX" sz="1000" dirty="0">
              <a:latin typeface="Segoe  ui"/>
            </a:endParaRPr>
          </a:p>
          <a:p>
            <a:pPr marL="171450" marR="0" lvl="0" indent="-171450" rtl="0">
              <a:spcBef>
                <a:spcPts val="0"/>
              </a:spcBef>
              <a:spcAft>
                <a:spcPts val="0"/>
              </a:spcAft>
              <a:buClr>
                <a:srgbClr val="201F1E"/>
              </a:buClr>
              <a:buSzPts val="1100"/>
              <a:buFont typeface="Arial"/>
              <a:buChar char="•"/>
            </a:pPr>
            <a:r>
              <a:rPr lang="es-MX" sz="1000" dirty="0">
                <a:solidFill>
                  <a:srgbClr val="201F1E"/>
                </a:solidFill>
                <a:latin typeface="Segoe  ui"/>
                <a:ea typeface="Quattrocento Sans"/>
                <a:cs typeface="Quattrocento Sans"/>
                <a:sym typeface="Quattrocento Sans"/>
              </a:rPr>
              <a:t>Departamentos administrativos de la Defensoría del Espacio Público y el Servicio Civil de Bogotá</a:t>
            </a:r>
            <a:endParaRPr lang="es-MX" sz="1000" dirty="0">
              <a:latin typeface="Segoe  ui"/>
            </a:endParaRPr>
          </a:p>
          <a:p>
            <a:pPr marL="171450" marR="0" lvl="0" indent="-171450" algn="just" rtl="0">
              <a:spcBef>
                <a:spcPts val="0"/>
              </a:spcBef>
              <a:spcAft>
                <a:spcPts val="0"/>
              </a:spcAft>
              <a:buClr>
                <a:srgbClr val="201F1E"/>
              </a:buClr>
              <a:buSzPts val="1100"/>
              <a:buFont typeface="Arial"/>
              <a:buChar char="•"/>
            </a:pPr>
            <a:r>
              <a:rPr lang="es-MX" sz="1000" dirty="0">
                <a:solidFill>
                  <a:srgbClr val="201F1E"/>
                </a:solidFill>
                <a:latin typeface="Segoe  ui"/>
                <a:ea typeface="Quattrocento Sans"/>
                <a:cs typeface="Quattrocento Sans"/>
                <a:sym typeface="Quattrocento Sans"/>
              </a:rPr>
              <a:t>Áreas Metropolitanas</a:t>
            </a:r>
          </a:p>
          <a:p>
            <a:pPr marL="171450" marR="0" lvl="0" indent="-171450" algn="just" rtl="0">
              <a:spcBef>
                <a:spcPts val="0"/>
              </a:spcBef>
              <a:spcAft>
                <a:spcPts val="0"/>
              </a:spcAft>
              <a:buClr>
                <a:srgbClr val="201F1E"/>
              </a:buClr>
              <a:buSzPts val="1100"/>
              <a:buFont typeface="Arial"/>
              <a:buChar char="•"/>
            </a:pPr>
            <a:r>
              <a:rPr lang="es-MX" sz="1000" dirty="0">
                <a:solidFill>
                  <a:srgbClr val="201F1E"/>
                </a:solidFill>
                <a:latin typeface="Segoe  ui"/>
                <a:sym typeface="Quattrocento Sans"/>
              </a:rPr>
              <a:t>Establecimientos públicos (Instituto Distrital de Turismo - IDT)</a:t>
            </a:r>
          </a:p>
          <a:p>
            <a:pPr marL="171450" marR="0" lvl="0" indent="-171450" algn="just" rtl="0">
              <a:spcBef>
                <a:spcPts val="0"/>
              </a:spcBef>
              <a:spcAft>
                <a:spcPts val="0"/>
              </a:spcAft>
              <a:buClr>
                <a:srgbClr val="201F1E"/>
              </a:buClr>
              <a:buSzPts val="1100"/>
              <a:buFont typeface="Arial"/>
              <a:buChar char="•"/>
            </a:pPr>
            <a:r>
              <a:rPr lang="es-MX" sz="1000" dirty="0">
                <a:solidFill>
                  <a:srgbClr val="201F1E"/>
                </a:solidFill>
                <a:latin typeface="Segoe  ui"/>
                <a:sym typeface="Quattrocento Sans"/>
              </a:rPr>
              <a:t>Unidad administrativa especial (UAESP - Bogotá)</a:t>
            </a:r>
            <a:endParaRPr lang="es-MX" sz="1000" dirty="0">
              <a:latin typeface="Segoe  ui"/>
            </a:endParaRPr>
          </a:p>
        </p:txBody>
      </p:sp>
      <p:sp>
        <p:nvSpPr>
          <p:cNvPr id="6" name="CuadroTexto 5">
            <a:extLst>
              <a:ext uri="{FF2B5EF4-FFF2-40B4-BE49-F238E27FC236}">
                <a16:creationId xmlns:a16="http://schemas.microsoft.com/office/drawing/2014/main" id="{5A0CFE28-8569-6A00-8C90-4559EA5190A0}"/>
              </a:ext>
            </a:extLst>
          </p:cNvPr>
          <p:cNvSpPr txBox="1"/>
          <p:nvPr/>
        </p:nvSpPr>
        <p:spPr>
          <a:xfrm>
            <a:off x="6607575" y="955070"/>
            <a:ext cx="2182932" cy="3477875"/>
          </a:xfrm>
          <a:prstGeom prst="rect">
            <a:avLst/>
          </a:prstGeom>
          <a:noFill/>
        </p:spPr>
        <p:txBody>
          <a:bodyPr wrap="square" lIns="91440" tIns="45720" rIns="91440" bIns="45720" rtlCol="0" anchor="t">
            <a:spAutoFit/>
          </a:bodyPr>
          <a:lstStyle/>
          <a:p>
            <a:r>
              <a:rPr lang="es-CO" sz="1000" b="1" dirty="0">
                <a:solidFill>
                  <a:srgbClr val="002060"/>
                </a:solidFill>
                <a:latin typeface="Segoe  ui"/>
                <a:cs typeface="Arial"/>
              </a:rPr>
              <a:t>Del orden nacional:</a:t>
            </a:r>
          </a:p>
          <a:p>
            <a:r>
              <a:rPr lang="es-CO" sz="1000" b="1" dirty="0">
                <a:solidFill>
                  <a:srgbClr val="002060"/>
                </a:solidFill>
                <a:latin typeface="Segoe  ui"/>
                <a:cs typeface="Arial"/>
              </a:rPr>
              <a:t>(129)</a:t>
            </a:r>
          </a:p>
          <a:p>
            <a:endParaRPr lang="es-CO" sz="1000" b="1" dirty="0">
              <a:solidFill>
                <a:srgbClr val="B6004B"/>
              </a:solidFill>
              <a:latin typeface="Segoe  ui"/>
              <a:cs typeface="Arial" panose="020B0604020202020204" pitchFamily="34" charset="0"/>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Ministerios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Departamentos Administrativos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Superintendencias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Unidades Administrativas especiales con y sin personería jurídica</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Empresas industriales y comerciales del Estado</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Empresas sociales del Estado</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Empresas de servicios públicos domiciliarios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Establecimientos Públicos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ea typeface="Quattrocento Sans"/>
                <a:cs typeface="Quattrocento Sans"/>
                <a:sym typeface="Quattrocento Sans"/>
              </a:rPr>
              <a:t>Sociedades de economía mixta</a:t>
            </a:r>
            <a:endParaRPr lang="es-CO" sz="1000" dirty="0">
              <a:solidFill>
                <a:schemeClr val="dk1"/>
              </a:solidFill>
              <a:latin typeface="Segoe  ui"/>
              <a:ea typeface="Quattrocento Sans"/>
              <a:cs typeface="Quattrocento Sans"/>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sym typeface="Quattrocento Sans"/>
              </a:rPr>
              <a:t>Entidades públicas de naturaleza especial</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sym typeface="Quattrocento Sans"/>
              </a:rPr>
              <a:t>Servicios Postales Nacionales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sym typeface="Quattrocento Sans"/>
              </a:rPr>
              <a:t>Entidades descentralizadas</a:t>
            </a:r>
            <a:endParaRPr lang="es-CO" sz="1000" dirty="0">
              <a:solidFill>
                <a:schemeClr val="dk1"/>
              </a:solidFill>
              <a:latin typeface="Segoe  ui"/>
            </a:endParaRPr>
          </a:p>
          <a:p>
            <a:pPr marL="171450" marR="0" lvl="0" indent="-171450" rtl="0">
              <a:spcBef>
                <a:spcPts val="0"/>
              </a:spcBef>
              <a:spcAft>
                <a:spcPts val="0"/>
              </a:spcAft>
              <a:buClr>
                <a:schemeClr val="dk1"/>
              </a:buClr>
              <a:buSzPts val="1100"/>
              <a:buFont typeface="Arial"/>
              <a:buChar char="•"/>
            </a:pPr>
            <a:r>
              <a:rPr lang="es-CO" sz="1000" dirty="0">
                <a:solidFill>
                  <a:schemeClr val="dk1"/>
                </a:solidFill>
                <a:latin typeface="Segoe  ui"/>
                <a:sym typeface="Quattrocento Sans"/>
              </a:rPr>
              <a:t>Institutos científicos y tecnológicos</a:t>
            </a:r>
            <a:endParaRPr lang="es-CO" sz="1000" dirty="0">
              <a:solidFill>
                <a:schemeClr val="dk1"/>
              </a:solidFill>
              <a:latin typeface="Segoe  ui"/>
            </a:endParaRPr>
          </a:p>
        </p:txBody>
      </p:sp>
      <p:sp>
        <p:nvSpPr>
          <p:cNvPr id="7" name="CuadroTexto 6">
            <a:extLst>
              <a:ext uri="{FF2B5EF4-FFF2-40B4-BE49-F238E27FC236}">
                <a16:creationId xmlns:a16="http://schemas.microsoft.com/office/drawing/2014/main" id="{2C679D9A-40B4-95CF-BF31-A3BFC86E4812}"/>
              </a:ext>
            </a:extLst>
          </p:cNvPr>
          <p:cNvSpPr txBox="1"/>
          <p:nvPr/>
        </p:nvSpPr>
        <p:spPr>
          <a:xfrm>
            <a:off x="4067180" y="4556523"/>
            <a:ext cx="4848355" cy="507831"/>
          </a:xfrm>
          <a:prstGeom prst="rect">
            <a:avLst/>
          </a:prstGeom>
          <a:noFill/>
        </p:spPr>
        <p:txBody>
          <a:bodyPr wrap="square">
            <a:spAutoFit/>
          </a:bodyPr>
          <a:lstStyle/>
          <a:p>
            <a:pPr algn="just"/>
            <a:r>
              <a:rPr lang="es-ES" sz="900">
                <a:solidFill>
                  <a:srgbClr val="201F1E"/>
                </a:solidFill>
                <a:latin typeface="Segoe  ui"/>
                <a:cs typeface="Arial"/>
              </a:rPr>
              <a:t>*Corresponden al nivel central y descentralizado de los territorios. Se excluyen las asociaciones de municipios por evaluar solo MECI y se incorporaron las Secretarias de Despacho de Bogotá y algunas entidades descentralizadas tales como la UAESP y el IDT.</a:t>
            </a:r>
          </a:p>
        </p:txBody>
      </p:sp>
      <p:sp>
        <p:nvSpPr>
          <p:cNvPr id="8" name="Rectángulo: esquinas redondeadas 9">
            <a:extLst>
              <a:ext uri="{FF2B5EF4-FFF2-40B4-BE49-F238E27FC236}">
                <a16:creationId xmlns:a16="http://schemas.microsoft.com/office/drawing/2014/main" id="{017DDADE-E11C-2776-B00A-093C865877C2}"/>
              </a:ext>
            </a:extLst>
          </p:cNvPr>
          <p:cNvSpPr/>
          <p:nvPr/>
        </p:nvSpPr>
        <p:spPr>
          <a:xfrm>
            <a:off x="4064031" y="253022"/>
            <a:ext cx="4312560" cy="480033"/>
          </a:xfrm>
          <a:prstGeom prst="roundRect">
            <a:avLst/>
          </a:prstGeom>
          <a:solidFill>
            <a:schemeClr val="bg1"/>
          </a:solidFill>
          <a:ln>
            <a:solidFill>
              <a:schemeClr val="bg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1800" b="1">
                <a:solidFill>
                  <a:srgbClr val="002060"/>
                </a:solidFill>
                <a:latin typeface="Segoe  ui"/>
                <a:cs typeface="Arial" panose="020B0604020202020204" pitchFamily="34" charset="0"/>
              </a:rPr>
              <a:t>Entidades</a:t>
            </a:r>
            <a:endParaRPr lang="es-CO">
              <a:solidFill>
                <a:srgbClr val="002060"/>
              </a:solidFill>
              <a:latin typeface="Segoe  ui"/>
            </a:endParaRPr>
          </a:p>
        </p:txBody>
      </p:sp>
    </p:spTree>
    <p:extLst>
      <p:ext uri="{BB962C8B-B14F-4D97-AF65-F5344CB8AC3E}">
        <p14:creationId xmlns:p14="http://schemas.microsoft.com/office/powerpoint/2010/main" val="20676941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Rectángulo: esquinas redondeadas 22">
            <a:extLst>
              <a:ext uri="{FF2B5EF4-FFF2-40B4-BE49-F238E27FC236}">
                <a16:creationId xmlns:a16="http://schemas.microsoft.com/office/drawing/2014/main" id="{8CFAC86E-E562-4C06-B1A2-C7100422B680}"/>
              </a:ext>
            </a:extLst>
          </p:cNvPr>
          <p:cNvSpPr/>
          <p:nvPr/>
        </p:nvSpPr>
        <p:spPr>
          <a:xfrm>
            <a:off x="722947" y="1103047"/>
            <a:ext cx="2622138" cy="4892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ES" sz="1400" b="1" dirty="0"/>
              <a:t>Índice de desempeño Institucional</a:t>
            </a:r>
            <a:endParaRPr lang="es-CO" sz="1400" b="1" dirty="0"/>
          </a:p>
        </p:txBody>
      </p:sp>
      <p:sp>
        <p:nvSpPr>
          <p:cNvPr id="2" name="Rectángulo 1">
            <a:extLst>
              <a:ext uri="{FF2B5EF4-FFF2-40B4-BE49-F238E27FC236}">
                <a16:creationId xmlns:a16="http://schemas.microsoft.com/office/drawing/2014/main" id="{722426EE-9B5B-4C6B-A755-05A8105C8E49}"/>
              </a:ext>
            </a:extLst>
          </p:cNvPr>
          <p:cNvSpPr/>
          <p:nvPr/>
        </p:nvSpPr>
        <p:spPr>
          <a:xfrm>
            <a:off x="589935" y="304561"/>
            <a:ext cx="3596711" cy="369332"/>
          </a:xfrm>
          <a:prstGeom prst="rect">
            <a:avLst/>
          </a:prstGeom>
        </p:spPr>
        <p:txBody>
          <a:bodyPr wrap="square">
            <a:spAutoFit/>
          </a:bodyPr>
          <a:lstStyle/>
          <a:p>
            <a:r>
              <a:rPr lang="es-ES" b="1" dirty="0">
                <a:solidFill>
                  <a:srgbClr val="002060"/>
                </a:solidFill>
                <a:latin typeface="Segoe  ui"/>
                <a:cs typeface="Arial"/>
              </a:rPr>
              <a:t>¿Cómo se mide la Política?</a:t>
            </a:r>
          </a:p>
        </p:txBody>
      </p:sp>
      <p:pic>
        <p:nvPicPr>
          <p:cNvPr id="1026" name="Picture 2" descr="Entidades públicas, ya pueden consultar los resultados del FURAG - Función  Pública">
            <a:extLst>
              <a:ext uri="{FF2B5EF4-FFF2-40B4-BE49-F238E27FC236}">
                <a16:creationId xmlns:a16="http://schemas.microsoft.com/office/drawing/2014/main" id="{3ACBC0BA-D3EC-4C7A-A232-76721361FC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81494" y="2037862"/>
            <a:ext cx="2175522" cy="1223731"/>
          </a:xfrm>
          <a:prstGeom prst="rect">
            <a:avLst/>
          </a:prstGeom>
          <a:noFill/>
          <a:extLst>
            <a:ext uri="{909E8E84-426E-40DD-AFC4-6F175D3DCCD1}">
              <a14:hiddenFill xmlns:a14="http://schemas.microsoft.com/office/drawing/2010/main">
                <a:solidFill>
                  <a:srgbClr val="FFFFFF"/>
                </a:solidFill>
              </a14:hiddenFill>
            </a:ext>
          </a:extLst>
        </p:spPr>
      </p:pic>
      <p:sp>
        <p:nvSpPr>
          <p:cNvPr id="3" name="CuadroTexto 2">
            <a:extLst>
              <a:ext uri="{FF2B5EF4-FFF2-40B4-BE49-F238E27FC236}">
                <a16:creationId xmlns:a16="http://schemas.microsoft.com/office/drawing/2014/main" id="{A9C28EF7-F7F2-4AD3-9E7D-C569A2EF2081}"/>
              </a:ext>
            </a:extLst>
          </p:cNvPr>
          <p:cNvSpPr txBox="1"/>
          <p:nvPr/>
        </p:nvSpPr>
        <p:spPr>
          <a:xfrm>
            <a:off x="4791550" y="1903270"/>
            <a:ext cx="4034975" cy="523220"/>
          </a:xfrm>
          <a:prstGeom prst="rect">
            <a:avLst/>
          </a:prstGeom>
          <a:noFill/>
        </p:spPr>
        <p:txBody>
          <a:bodyPr wrap="square" rtlCol="0">
            <a:spAutoFit/>
          </a:bodyPr>
          <a:lstStyle/>
          <a:p>
            <a:pPr algn="ctr"/>
            <a:r>
              <a:rPr lang="es-ES" sz="1400" b="1" i="1" dirty="0"/>
              <a:t>Formulario único de reporte avances a la gestión</a:t>
            </a:r>
            <a:endParaRPr lang="es-CO" sz="1400" b="1" i="1" dirty="0"/>
          </a:p>
        </p:txBody>
      </p:sp>
      <p:sp>
        <p:nvSpPr>
          <p:cNvPr id="6" name="CuadroTexto 5">
            <a:extLst>
              <a:ext uri="{FF2B5EF4-FFF2-40B4-BE49-F238E27FC236}">
                <a16:creationId xmlns:a16="http://schemas.microsoft.com/office/drawing/2014/main" id="{C29E7668-ED17-458A-8A29-BE5AAA5D23CC}"/>
              </a:ext>
            </a:extLst>
          </p:cNvPr>
          <p:cNvSpPr txBox="1"/>
          <p:nvPr/>
        </p:nvSpPr>
        <p:spPr>
          <a:xfrm>
            <a:off x="5434879" y="3832431"/>
            <a:ext cx="3596711" cy="461665"/>
          </a:xfrm>
          <a:prstGeom prst="rect">
            <a:avLst/>
          </a:prstGeom>
          <a:noFill/>
        </p:spPr>
        <p:txBody>
          <a:bodyPr wrap="square">
            <a:spAutoFit/>
          </a:bodyPr>
          <a:lstStyle/>
          <a:p>
            <a:pPr algn="ctr"/>
            <a:r>
              <a:rPr lang="es-CO" sz="1200" dirty="0"/>
              <a:t>https://www1.funcionpublica.gov.co/web/mipg/medicion_desempeno</a:t>
            </a:r>
          </a:p>
        </p:txBody>
      </p:sp>
      <p:sp>
        <p:nvSpPr>
          <p:cNvPr id="7" name="CuadroTexto 6">
            <a:extLst>
              <a:ext uri="{FF2B5EF4-FFF2-40B4-BE49-F238E27FC236}">
                <a16:creationId xmlns:a16="http://schemas.microsoft.com/office/drawing/2014/main" id="{99603C85-6B5F-4940-B8F6-D3F64703269A}"/>
              </a:ext>
            </a:extLst>
          </p:cNvPr>
          <p:cNvSpPr txBox="1"/>
          <p:nvPr/>
        </p:nvSpPr>
        <p:spPr>
          <a:xfrm>
            <a:off x="5678208" y="4403662"/>
            <a:ext cx="3055717" cy="954107"/>
          </a:xfrm>
          <a:prstGeom prst="rect">
            <a:avLst/>
          </a:prstGeom>
          <a:noFill/>
        </p:spPr>
        <p:txBody>
          <a:bodyPr wrap="square" rtlCol="0">
            <a:spAutoFit/>
          </a:bodyPr>
          <a:lstStyle/>
          <a:p>
            <a:pPr algn="just"/>
            <a:r>
              <a:rPr lang="es-ES" sz="1400" b="1" i="1" dirty="0"/>
              <a:t>Medición de desempeño - Banco de preguntas - Cod Política - GES</a:t>
            </a:r>
          </a:p>
          <a:p>
            <a:pPr algn="ctr"/>
            <a:endParaRPr lang="es-ES" sz="1400" b="1" i="1" dirty="0"/>
          </a:p>
          <a:p>
            <a:pPr algn="ctr"/>
            <a:endParaRPr lang="es-CO" sz="1400" b="1" i="1" dirty="0"/>
          </a:p>
        </p:txBody>
      </p:sp>
      <p:sp>
        <p:nvSpPr>
          <p:cNvPr id="19" name="CuadroTexto 18">
            <a:extLst>
              <a:ext uri="{FF2B5EF4-FFF2-40B4-BE49-F238E27FC236}">
                <a16:creationId xmlns:a16="http://schemas.microsoft.com/office/drawing/2014/main" id="{CECFD3AD-B46E-45B8-9A61-5891FC5F8B38}"/>
              </a:ext>
            </a:extLst>
          </p:cNvPr>
          <p:cNvSpPr txBox="1"/>
          <p:nvPr/>
        </p:nvSpPr>
        <p:spPr>
          <a:xfrm>
            <a:off x="722946" y="2933441"/>
            <a:ext cx="3055717" cy="1169551"/>
          </a:xfrm>
          <a:prstGeom prst="rect">
            <a:avLst/>
          </a:prstGeom>
          <a:noFill/>
        </p:spPr>
        <p:txBody>
          <a:bodyPr wrap="square" rtlCol="0">
            <a:spAutoFit/>
          </a:bodyPr>
          <a:lstStyle/>
          <a:p>
            <a:pPr marL="285750" indent="-285750">
              <a:buFont typeface="Wingdings" panose="05000000000000000000" pitchFamily="2" charset="2"/>
              <a:buChar char="§"/>
            </a:pPr>
            <a:r>
              <a:rPr lang="es-ES" sz="1400" b="1" i="1" dirty="0">
                <a:solidFill>
                  <a:srgbClr val="002060"/>
                </a:solidFill>
              </a:rPr>
              <a:t>Índice de Planeación estadística</a:t>
            </a:r>
          </a:p>
          <a:p>
            <a:pPr marL="285750" indent="-285750">
              <a:buFont typeface="Wingdings" panose="05000000000000000000" pitchFamily="2" charset="2"/>
              <a:buChar char="§"/>
            </a:pPr>
            <a:r>
              <a:rPr lang="es-ES" sz="1400" b="1" i="1" dirty="0">
                <a:solidFill>
                  <a:srgbClr val="002060"/>
                </a:solidFill>
              </a:rPr>
              <a:t>Índice de fortalecimiento de registros administrativos</a:t>
            </a:r>
          </a:p>
          <a:p>
            <a:pPr marL="285750" indent="-285750">
              <a:buFont typeface="Wingdings" panose="05000000000000000000" pitchFamily="2" charset="2"/>
              <a:buChar char="§"/>
            </a:pPr>
            <a:r>
              <a:rPr lang="es-ES" sz="1400" b="1" i="1" dirty="0">
                <a:solidFill>
                  <a:srgbClr val="002060"/>
                </a:solidFill>
              </a:rPr>
              <a:t>Índice de calidad estadística</a:t>
            </a:r>
            <a:endParaRPr lang="es-CO" sz="1400" b="1" i="1" dirty="0">
              <a:solidFill>
                <a:srgbClr val="002060"/>
              </a:solidFill>
            </a:endParaRPr>
          </a:p>
        </p:txBody>
      </p:sp>
      <p:cxnSp>
        <p:nvCxnSpPr>
          <p:cNvPr id="21" name="Conector recto de flecha 20">
            <a:extLst>
              <a:ext uri="{FF2B5EF4-FFF2-40B4-BE49-F238E27FC236}">
                <a16:creationId xmlns:a16="http://schemas.microsoft.com/office/drawing/2014/main" id="{DA55A957-17C9-4EBF-8EAD-A05DD9B2A199}"/>
              </a:ext>
            </a:extLst>
          </p:cNvPr>
          <p:cNvCxnSpPr>
            <a:cxnSpLocks/>
          </p:cNvCxnSpPr>
          <p:nvPr/>
        </p:nvCxnSpPr>
        <p:spPr>
          <a:xfrm flipH="1">
            <a:off x="2029478" y="660699"/>
            <a:ext cx="1" cy="260846"/>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25" name="Rectángulo: esquinas redondeadas 24">
            <a:extLst>
              <a:ext uri="{FF2B5EF4-FFF2-40B4-BE49-F238E27FC236}">
                <a16:creationId xmlns:a16="http://schemas.microsoft.com/office/drawing/2014/main" id="{3A5953FB-810F-43E2-840D-F2838DFEC33A}"/>
              </a:ext>
            </a:extLst>
          </p:cNvPr>
          <p:cNvSpPr/>
          <p:nvPr/>
        </p:nvSpPr>
        <p:spPr>
          <a:xfrm>
            <a:off x="722947" y="2061036"/>
            <a:ext cx="2622138" cy="4892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ES" sz="1400" b="1" dirty="0">
                <a:solidFill>
                  <a:srgbClr val="002060"/>
                </a:solidFill>
              </a:rPr>
              <a:t>Índice de gestión de información estadística</a:t>
            </a:r>
            <a:endParaRPr lang="es-CO" sz="1400" b="1" dirty="0">
              <a:solidFill>
                <a:srgbClr val="002060"/>
              </a:solidFill>
            </a:endParaRPr>
          </a:p>
        </p:txBody>
      </p:sp>
      <p:cxnSp>
        <p:nvCxnSpPr>
          <p:cNvPr id="26" name="Conector recto de flecha 25">
            <a:extLst>
              <a:ext uri="{FF2B5EF4-FFF2-40B4-BE49-F238E27FC236}">
                <a16:creationId xmlns:a16="http://schemas.microsoft.com/office/drawing/2014/main" id="{0126220D-9E6B-4889-8673-10CE29A1759C}"/>
              </a:ext>
            </a:extLst>
          </p:cNvPr>
          <p:cNvCxnSpPr>
            <a:cxnSpLocks/>
          </p:cNvCxnSpPr>
          <p:nvPr/>
        </p:nvCxnSpPr>
        <p:spPr>
          <a:xfrm flipH="1">
            <a:off x="1993450" y="1714948"/>
            <a:ext cx="1" cy="260846"/>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7" name="Conector recto de flecha 26">
            <a:extLst>
              <a:ext uri="{FF2B5EF4-FFF2-40B4-BE49-F238E27FC236}">
                <a16:creationId xmlns:a16="http://schemas.microsoft.com/office/drawing/2014/main" id="{21F06519-3BC6-4720-883B-7A2915984844}"/>
              </a:ext>
            </a:extLst>
          </p:cNvPr>
          <p:cNvCxnSpPr>
            <a:cxnSpLocks/>
          </p:cNvCxnSpPr>
          <p:nvPr/>
        </p:nvCxnSpPr>
        <p:spPr>
          <a:xfrm flipH="1">
            <a:off x="2003722" y="2672595"/>
            <a:ext cx="1" cy="260846"/>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cxnSp>
        <p:nvCxnSpPr>
          <p:cNvPr id="28" name="Conector recto de flecha 27">
            <a:extLst>
              <a:ext uri="{FF2B5EF4-FFF2-40B4-BE49-F238E27FC236}">
                <a16:creationId xmlns:a16="http://schemas.microsoft.com/office/drawing/2014/main" id="{DB8FD03D-F0B9-45FC-AE0D-CAD2D6BAF588}"/>
              </a:ext>
            </a:extLst>
          </p:cNvPr>
          <p:cNvCxnSpPr>
            <a:cxnSpLocks/>
            <a:stCxn id="23" idx="3"/>
            <a:endCxn id="30" idx="1"/>
          </p:cNvCxnSpPr>
          <p:nvPr/>
        </p:nvCxnSpPr>
        <p:spPr>
          <a:xfrm>
            <a:off x="3345085" y="1347687"/>
            <a:ext cx="2089794" cy="6907"/>
          </a:xfrm>
          <a:prstGeom prst="straightConnector1">
            <a:avLst/>
          </a:prstGeom>
          <a:ln w="28575">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0" name="Rectángulo: esquinas redondeadas 29">
            <a:extLst>
              <a:ext uri="{FF2B5EF4-FFF2-40B4-BE49-F238E27FC236}">
                <a16:creationId xmlns:a16="http://schemas.microsoft.com/office/drawing/2014/main" id="{856BD3E3-737B-4F5C-A229-9874E86B72E0}"/>
              </a:ext>
            </a:extLst>
          </p:cNvPr>
          <p:cNvSpPr/>
          <p:nvPr/>
        </p:nvSpPr>
        <p:spPr>
          <a:xfrm>
            <a:off x="5434879" y="1109954"/>
            <a:ext cx="2622138" cy="48928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s-ES" sz="1400" b="1" i="1" dirty="0"/>
              <a:t>Método de recolección de los datos</a:t>
            </a:r>
            <a:endParaRPr lang="es-CO" sz="1400" b="1" i="1" dirty="0"/>
          </a:p>
        </p:txBody>
      </p:sp>
      <p:cxnSp>
        <p:nvCxnSpPr>
          <p:cNvPr id="33" name="Conector recto de flecha 32">
            <a:extLst>
              <a:ext uri="{FF2B5EF4-FFF2-40B4-BE49-F238E27FC236}">
                <a16:creationId xmlns:a16="http://schemas.microsoft.com/office/drawing/2014/main" id="{D4B82F03-E32C-4B9C-B808-31AA381461C9}"/>
              </a:ext>
            </a:extLst>
          </p:cNvPr>
          <p:cNvCxnSpPr>
            <a:cxnSpLocks/>
          </p:cNvCxnSpPr>
          <p:nvPr/>
        </p:nvCxnSpPr>
        <p:spPr>
          <a:xfrm flipH="1">
            <a:off x="6745947" y="1660557"/>
            <a:ext cx="1" cy="260846"/>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
        <p:nvSpPr>
          <p:cNvPr id="32" name="CuadroTexto 31">
            <a:extLst>
              <a:ext uri="{FF2B5EF4-FFF2-40B4-BE49-F238E27FC236}">
                <a16:creationId xmlns:a16="http://schemas.microsoft.com/office/drawing/2014/main" id="{36A38CD4-D6BC-4326-8721-A12A0BEE0D50}"/>
              </a:ext>
            </a:extLst>
          </p:cNvPr>
          <p:cNvSpPr txBox="1"/>
          <p:nvPr/>
        </p:nvSpPr>
        <p:spPr>
          <a:xfrm>
            <a:off x="5584055" y="3146140"/>
            <a:ext cx="3149870" cy="307777"/>
          </a:xfrm>
          <a:prstGeom prst="rect">
            <a:avLst/>
          </a:prstGeom>
          <a:noFill/>
        </p:spPr>
        <p:txBody>
          <a:bodyPr wrap="square" rtlCol="0">
            <a:spAutoFit/>
          </a:bodyPr>
          <a:lstStyle/>
          <a:p>
            <a:pPr algn="ctr"/>
            <a:r>
              <a:rPr lang="es-ES" sz="1400" b="1" dirty="0"/>
              <a:t>Preguntas política</a:t>
            </a:r>
            <a:endParaRPr lang="es-CO" sz="1400" b="1" dirty="0"/>
          </a:p>
        </p:txBody>
      </p:sp>
      <p:cxnSp>
        <p:nvCxnSpPr>
          <p:cNvPr id="37" name="Conector recto de flecha 36">
            <a:extLst>
              <a:ext uri="{FF2B5EF4-FFF2-40B4-BE49-F238E27FC236}">
                <a16:creationId xmlns:a16="http://schemas.microsoft.com/office/drawing/2014/main" id="{14A682F9-3E15-4915-9AE3-6431E53B2CD9}"/>
              </a:ext>
            </a:extLst>
          </p:cNvPr>
          <p:cNvCxnSpPr>
            <a:cxnSpLocks/>
          </p:cNvCxnSpPr>
          <p:nvPr/>
        </p:nvCxnSpPr>
        <p:spPr>
          <a:xfrm flipH="1">
            <a:off x="6969256" y="3531285"/>
            <a:ext cx="1" cy="260846"/>
          </a:xfrm>
          <a:prstGeom prst="straightConnector1">
            <a:avLst/>
          </a:prstGeom>
          <a:ln w="38100">
            <a:solidFill>
              <a:srgbClr val="00206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5607791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194269" y="1235913"/>
            <a:ext cx="4849584" cy="1323439"/>
          </a:xfrm>
          <a:prstGeom prst="rect">
            <a:avLst/>
          </a:prstGeom>
        </p:spPr>
        <p:txBody>
          <a:bodyPr wrap="square">
            <a:spAutoFit/>
          </a:bodyPr>
          <a:lstStyle/>
          <a:p>
            <a:pPr>
              <a:spcBef>
                <a:spcPts val="125"/>
              </a:spcBef>
            </a:pPr>
            <a:r>
              <a:rPr lang="es-ES" sz="4000" b="1">
                <a:solidFill>
                  <a:srgbClr val="005493"/>
                </a:solidFill>
                <a:latin typeface="Segoe UI"/>
                <a:cs typeface="Segoe UI"/>
              </a:rPr>
              <a:t>2. Mecanismos de implementación</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dirty="0">
                <a:solidFill>
                  <a:srgbClr val="005493"/>
                </a:solidFill>
                <a:latin typeface="Segoe UI"/>
                <a:cs typeface="Segoe UI"/>
              </a:rPr>
              <a:t>Febrero 2026</a:t>
            </a:r>
            <a:endParaRPr lang="es-ES" dirty="0">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05781194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A27F238E-DF80-3591-9CAB-DDB1D6E27C45}"/>
              </a:ext>
            </a:extLst>
          </p:cNvPr>
          <p:cNvSpPr/>
          <p:nvPr/>
        </p:nvSpPr>
        <p:spPr>
          <a:xfrm>
            <a:off x="518088" y="139135"/>
            <a:ext cx="5184536" cy="369332"/>
          </a:xfrm>
          <a:prstGeom prst="rect">
            <a:avLst/>
          </a:prstGeom>
        </p:spPr>
        <p:txBody>
          <a:bodyPr wrap="square">
            <a:spAutoFit/>
          </a:bodyPr>
          <a:lstStyle/>
          <a:p>
            <a:r>
              <a:rPr lang="es-ES" b="1" dirty="0">
                <a:solidFill>
                  <a:srgbClr val="002060"/>
                </a:solidFill>
                <a:latin typeface="Segoe  ui"/>
                <a:cs typeface="Arial"/>
              </a:rPr>
              <a:t>Mecanismos de implementación de la Política</a:t>
            </a:r>
          </a:p>
        </p:txBody>
      </p:sp>
      <p:cxnSp>
        <p:nvCxnSpPr>
          <p:cNvPr id="3" name="Conector recto 2">
            <a:extLst>
              <a:ext uri="{FF2B5EF4-FFF2-40B4-BE49-F238E27FC236}">
                <a16:creationId xmlns:a16="http://schemas.microsoft.com/office/drawing/2014/main" id="{2F0305F7-62C5-81E4-355E-7D113A05B336}"/>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4" name="5 Rectángulo">
            <a:extLst>
              <a:ext uri="{FF2B5EF4-FFF2-40B4-BE49-F238E27FC236}">
                <a16:creationId xmlns:a16="http://schemas.microsoft.com/office/drawing/2014/main" id="{5F176F73-71C5-B70D-AEB5-E304EB07E8D0}"/>
              </a:ext>
            </a:extLst>
          </p:cNvPr>
          <p:cNvSpPr/>
          <p:nvPr/>
        </p:nvSpPr>
        <p:spPr>
          <a:xfrm>
            <a:off x="475056" y="3494681"/>
            <a:ext cx="8668944" cy="164882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s-CO" sz="1800" b="0" i="0" u="none" strike="noStrike" kern="1200" cap="none" spc="0" normalizeH="0" baseline="0" noProof="0">
              <a:ln>
                <a:noFill/>
              </a:ln>
              <a:solidFill>
                <a:prstClr val="white"/>
              </a:solidFill>
              <a:effectLst/>
              <a:uLnTx/>
              <a:uFillTx/>
              <a:latin typeface="Calibri"/>
              <a:ea typeface="+mn-ea"/>
              <a:cs typeface="+mn-cs"/>
            </a:endParaRPr>
          </a:p>
        </p:txBody>
      </p:sp>
      <p:pic>
        <p:nvPicPr>
          <p:cNvPr id="5" name="Imagen 4">
            <a:extLst>
              <a:ext uri="{FF2B5EF4-FFF2-40B4-BE49-F238E27FC236}">
                <a16:creationId xmlns:a16="http://schemas.microsoft.com/office/drawing/2014/main" id="{18EE08CD-FFD7-20E1-C37B-0D0C5D617302}"/>
              </a:ext>
            </a:extLst>
          </p:cNvPr>
          <p:cNvPicPr>
            <a:picLocks noChangeAspect="1"/>
          </p:cNvPicPr>
          <p:nvPr/>
        </p:nvPicPr>
        <p:blipFill>
          <a:blip r:embed="rId3">
            <a:duotone>
              <a:schemeClr val="accent1">
                <a:shade val="45000"/>
                <a:satMod val="135000"/>
              </a:schemeClr>
              <a:prstClr val="white"/>
            </a:duotone>
          </a:blip>
          <a:stretch>
            <a:fillRect/>
          </a:stretch>
        </p:blipFill>
        <p:spPr>
          <a:xfrm>
            <a:off x="1201173" y="3634802"/>
            <a:ext cx="7194578" cy="1163546"/>
          </a:xfrm>
          <a:prstGeom prst="rect">
            <a:avLst/>
          </a:prstGeom>
        </p:spPr>
      </p:pic>
      <p:sp>
        <p:nvSpPr>
          <p:cNvPr id="6" name="Rectángulo 5">
            <a:extLst>
              <a:ext uri="{FF2B5EF4-FFF2-40B4-BE49-F238E27FC236}">
                <a16:creationId xmlns:a16="http://schemas.microsoft.com/office/drawing/2014/main" id="{E06CF3CC-FFAE-0D0A-30C6-757BBC863E7B}"/>
              </a:ext>
            </a:extLst>
          </p:cNvPr>
          <p:cNvSpPr/>
          <p:nvPr/>
        </p:nvSpPr>
        <p:spPr>
          <a:xfrm>
            <a:off x="2007136" y="3893409"/>
            <a:ext cx="5582653" cy="646331"/>
          </a:xfrm>
          <a:prstGeom prst="rect">
            <a:avLst/>
          </a:prstGeom>
        </p:spPr>
        <p:txBody>
          <a:bodyPr wrap="square">
            <a:spAutoFit/>
          </a:bodyPr>
          <a:lstStyle/>
          <a:p>
            <a:pPr algn="ctr"/>
            <a:r>
              <a:rPr lang="es-ES" sz="1200" b="1" dirty="0">
                <a:solidFill>
                  <a:schemeClr val="bg1"/>
                </a:solidFill>
                <a:latin typeface="Segoe UI" panose="020B0502040204020203" pitchFamily="34" charset="0"/>
                <a:ea typeface="Times New Roman" panose="02020603050405020304" pitchFamily="18" charset="0"/>
              </a:rPr>
              <a:t>Disponer de instrumentos, herramientas, lineamientos y documentación de carácter técnico para que las entidades los acojan y ajusten </a:t>
            </a:r>
            <a:r>
              <a:rPr lang="es-ES" sz="1200" dirty="0">
                <a:solidFill>
                  <a:schemeClr val="bg1"/>
                </a:solidFill>
                <a:latin typeface="Segoe UI" panose="020B0502040204020203" pitchFamily="34" charset="0"/>
                <a:ea typeface="Times New Roman" panose="02020603050405020304" pitchFamily="18" charset="0"/>
              </a:rPr>
              <a:t>de acuerdo con sus capacidades y a su contexto institucional</a:t>
            </a:r>
            <a:endParaRPr lang="es-CO" sz="1200" dirty="0">
              <a:solidFill>
                <a:schemeClr val="bg1"/>
              </a:solidFill>
            </a:endParaRPr>
          </a:p>
        </p:txBody>
      </p:sp>
      <p:grpSp>
        <p:nvGrpSpPr>
          <p:cNvPr id="7" name="Grupo 6">
            <a:extLst>
              <a:ext uri="{FF2B5EF4-FFF2-40B4-BE49-F238E27FC236}">
                <a16:creationId xmlns:a16="http://schemas.microsoft.com/office/drawing/2014/main" id="{2E2396A5-8BDA-A6B5-3C1B-19643EFD7040}"/>
              </a:ext>
            </a:extLst>
          </p:cNvPr>
          <p:cNvGrpSpPr/>
          <p:nvPr/>
        </p:nvGrpSpPr>
        <p:grpSpPr>
          <a:xfrm>
            <a:off x="1410994" y="1126319"/>
            <a:ext cx="6774937" cy="1850818"/>
            <a:chOff x="969450" y="1536519"/>
            <a:chExt cx="6774937" cy="1850818"/>
          </a:xfrm>
        </p:grpSpPr>
        <p:pic>
          <p:nvPicPr>
            <p:cNvPr id="8" name="Imagen 7">
              <a:extLst>
                <a:ext uri="{FF2B5EF4-FFF2-40B4-BE49-F238E27FC236}">
                  <a16:creationId xmlns:a16="http://schemas.microsoft.com/office/drawing/2014/main" id="{EB329D82-FCD8-AC11-4B43-748E97E2EE65}"/>
                </a:ext>
              </a:extLst>
            </p:cNvPr>
            <p:cNvPicPr>
              <a:picLocks noChangeAspect="1"/>
            </p:cNvPicPr>
            <p:nvPr/>
          </p:nvPicPr>
          <p:blipFill>
            <a:blip r:embed="rId4">
              <a:grayscl/>
            </a:blip>
            <a:stretch>
              <a:fillRect/>
            </a:stretch>
          </p:blipFill>
          <p:spPr>
            <a:xfrm>
              <a:off x="6494965" y="1558214"/>
              <a:ext cx="850900" cy="1143000"/>
            </a:xfrm>
            <a:prstGeom prst="rect">
              <a:avLst/>
            </a:prstGeom>
          </p:spPr>
        </p:pic>
        <p:pic>
          <p:nvPicPr>
            <p:cNvPr id="10" name="Imagen 9">
              <a:extLst>
                <a:ext uri="{FF2B5EF4-FFF2-40B4-BE49-F238E27FC236}">
                  <a16:creationId xmlns:a16="http://schemas.microsoft.com/office/drawing/2014/main" id="{5F31597D-6479-5924-D6DA-EAA58D3BDD0F}"/>
                </a:ext>
              </a:extLst>
            </p:cNvPr>
            <p:cNvPicPr>
              <a:picLocks noChangeAspect="1"/>
            </p:cNvPicPr>
            <p:nvPr/>
          </p:nvPicPr>
          <p:blipFill>
            <a:blip r:embed="rId5">
              <a:extLst>
                <a:ext uri="{BEBA8EAE-BF5A-486C-A8C5-ECC9F3942E4B}">
                  <a14:imgProps xmlns:a14="http://schemas.microsoft.com/office/drawing/2010/main">
                    <a14:imgLayer r:embed="rId6">
                      <a14:imgEffect>
                        <a14:saturation sat="0"/>
                      </a14:imgEffect>
                    </a14:imgLayer>
                  </a14:imgProps>
                </a:ext>
              </a:extLst>
            </a:blip>
            <a:stretch>
              <a:fillRect/>
            </a:stretch>
          </p:blipFill>
          <p:spPr>
            <a:xfrm>
              <a:off x="1063172" y="1619708"/>
              <a:ext cx="1460500" cy="1066800"/>
            </a:xfrm>
            <a:prstGeom prst="rect">
              <a:avLst/>
            </a:prstGeom>
          </p:spPr>
        </p:pic>
        <p:cxnSp>
          <p:nvCxnSpPr>
            <p:cNvPr id="11" name="Conector recto 10">
              <a:extLst>
                <a:ext uri="{FF2B5EF4-FFF2-40B4-BE49-F238E27FC236}">
                  <a16:creationId xmlns:a16="http://schemas.microsoft.com/office/drawing/2014/main" id="{DDAB0E85-E253-8A88-A8D4-5812A4898A2C}"/>
                </a:ext>
              </a:extLst>
            </p:cNvPr>
            <p:cNvCxnSpPr>
              <a:cxnSpLocks/>
            </p:cNvCxnSpPr>
            <p:nvPr/>
          </p:nvCxnSpPr>
          <p:spPr>
            <a:xfrm>
              <a:off x="3224463" y="1536519"/>
              <a:ext cx="0" cy="157885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cxnSp>
          <p:nvCxnSpPr>
            <p:cNvPr id="12" name="Conector recto 11">
              <a:extLst>
                <a:ext uri="{FF2B5EF4-FFF2-40B4-BE49-F238E27FC236}">
                  <a16:creationId xmlns:a16="http://schemas.microsoft.com/office/drawing/2014/main" id="{81EAFA62-42DA-F646-0D40-A0420D18DA9E}"/>
                </a:ext>
              </a:extLst>
            </p:cNvPr>
            <p:cNvCxnSpPr>
              <a:cxnSpLocks/>
            </p:cNvCxnSpPr>
            <p:nvPr/>
          </p:nvCxnSpPr>
          <p:spPr>
            <a:xfrm>
              <a:off x="5727030" y="1536519"/>
              <a:ext cx="0" cy="1578859"/>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15" name="CuadroTexto 14">
              <a:extLst>
                <a:ext uri="{FF2B5EF4-FFF2-40B4-BE49-F238E27FC236}">
                  <a16:creationId xmlns:a16="http://schemas.microsoft.com/office/drawing/2014/main" id="{DB081295-D591-1AF0-8127-E2A1429550A2}"/>
                </a:ext>
              </a:extLst>
            </p:cNvPr>
            <p:cNvSpPr txBox="1"/>
            <p:nvPr/>
          </p:nvSpPr>
          <p:spPr>
            <a:xfrm>
              <a:off x="969450" y="2894828"/>
              <a:ext cx="1647944" cy="461665"/>
            </a:xfrm>
            <a:prstGeom prst="rect">
              <a:avLst/>
            </a:prstGeom>
            <a:noFill/>
          </p:spPr>
          <p:txBody>
            <a:bodyPr wrap="square" rtlCol="0">
              <a:spAutoFit/>
            </a:bodyPr>
            <a:lstStyle/>
            <a:p>
              <a:pPr algn="ctr">
                <a:buClr>
                  <a:srgbClr val="B6004C"/>
                </a:buClr>
              </a:pPr>
              <a:r>
                <a:rPr lang="es-CO" sz="1200" dirty="0"/>
                <a:t> Planeación Estadística </a:t>
              </a:r>
              <a:endParaRPr lang="es-ES" sz="1200" dirty="0">
                <a:latin typeface="+mj-lt"/>
              </a:endParaRPr>
            </a:p>
          </p:txBody>
        </p:sp>
        <p:sp>
          <p:nvSpPr>
            <p:cNvPr id="23" name="CuadroTexto 22">
              <a:extLst>
                <a:ext uri="{FF2B5EF4-FFF2-40B4-BE49-F238E27FC236}">
                  <a16:creationId xmlns:a16="http://schemas.microsoft.com/office/drawing/2014/main" id="{7EFE197D-79A2-122A-9413-5ABEAC97C9D3}"/>
                </a:ext>
              </a:extLst>
            </p:cNvPr>
            <p:cNvSpPr txBox="1"/>
            <p:nvPr/>
          </p:nvSpPr>
          <p:spPr>
            <a:xfrm>
              <a:off x="3357700" y="2894828"/>
              <a:ext cx="2219413" cy="461665"/>
            </a:xfrm>
            <a:prstGeom prst="rect">
              <a:avLst/>
            </a:prstGeom>
            <a:noFill/>
          </p:spPr>
          <p:txBody>
            <a:bodyPr wrap="square" rtlCol="0">
              <a:spAutoFit/>
            </a:bodyPr>
            <a:lstStyle/>
            <a:p>
              <a:pPr algn="ctr"/>
              <a:r>
                <a:rPr lang="es-CO" sz="1200" dirty="0"/>
                <a:t>Fortalecimiento de Registros </a:t>
              </a:r>
            </a:p>
            <a:p>
              <a:pPr algn="ctr"/>
              <a:r>
                <a:rPr lang="es-CO" sz="1200" dirty="0"/>
                <a:t>Administrativos </a:t>
              </a:r>
            </a:p>
          </p:txBody>
        </p:sp>
        <p:sp>
          <p:nvSpPr>
            <p:cNvPr id="25" name="CuadroTexto 24">
              <a:extLst>
                <a:ext uri="{FF2B5EF4-FFF2-40B4-BE49-F238E27FC236}">
                  <a16:creationId xmlns:a16="http://schemas.microsoft.com/office/drawing/2014/main" id="{EF1D89EB-8476-8702-6ABB-13ECBD89E958}"/>
                </a:ext>
              </a:extLst>
            </p:cNvPr>
            <p:cNvSpPr txBox="1"/>
            <p:nvPr/>
          </p:nvSpPr>
          <p:spPr>
            <a:xfrm>
              <a:off x="6096443" y="2925672"/>
              <a:ext cx="1647944" cy="461665"/>
            </a:xfrm>
            <a:prstGeom prst="rect">
              <a:avLst/>
            </a:prstGeom>
            <a:noFill/>
          </p:spPr>
          <p:txBody>
            <a:bodyPr wrap="square" rtlCol="0">
              <a:spAutoFit/>
            </a:bodyPr>
            <a:lstStyle/>
            <a:p>
              <a:pPr algn="ctr"/>
              <a:r>
                <a:rPr lang="es-CO" sz="1200" dirty="0"/>
                <a:t> Calidad </a:t>
              </a:r>
            </a:p>
            <a:p>
              <a:pPr algn="ctr"/>
              <a:r>
                <a:rPr lang="es-CO" sz="1200" dirty="0"/>
                <a:t>Estadística </a:t>
              </a:r>
              <a:endParaRPr lang="es-ES" sz="1200" dirty="0">
                <a:latin typeface="+mj-lt"/>
              </a:endParaRPr>
            </a:p>
          </p:txBody>
        </p:sp>
        <p:pic>
          <p:nvPicPr>
            <p:cNvPr id="27" name="Picture 2">
              <a:extLst>
                <a:ext uri="{FF2B5EF4-FFF2-40B4-BE49-F238E27FC236}">
                  <a16:creationId xmlns:a16="http://schemas.microsoft.com/office/drawing/2014/main" id="{A1B7BB5E-1738-788C-72E9-D9BB5400F6CC}"/>
                </a:ext>
              </a:extLst>
            </p:cNvPr>
            <p:cNvPicPr>
              <a:picLocks noChangeAspect="1" noChangeArrowheads="1"/>
            </p:cNvPicPr>
            <p:nvPr/>
          </p:nvPicPr>
          <p:blipFill>
            <a:blip r:embed="rId7">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a:stretch>
              <a:fillRect/>
            </a:stretch>
          </p:blipFill>
          <p:spPr bwMode="auto">
            <a:xfrm>
              <a:off x="3927406" y="1536519"/>
              <a:ext cx="1080000" cy="108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spTree>
    <p:extLst>
      <p:ext uri="{BB962C8B-B14F-4D97-AF65-F5344CB8AC3E}">
        <p14:creationId xmlns:p14="http://schemas.microsoft.com/office/powerpoint/2010/main" val="2072665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231213" y="1734676"/>
            <a:ext cx="6215767" cy="707886"/>
          </a:xfrm>
          <a:prstGeom prst="rect">
            <a:avLst/>
          </a:prstGeom>
        </p:spPr>
        <p:txBody>
          <a:bodyPr wrap="square">
            <a:spAutoFit/>
          </a:bodyPr>
          <a:lstStyle/>
          <a:p>
            <a:pPr>
              <a:spcBef>
                <a:spcPts val="125"/>
              </a:spcBef>
            </a:pPr>
            <a:r>
              <a:rPr lang="es-ES" sz="4000" b="1">
                <a:solidFill>
                  <a:srgbClr val="005493"/>
                </a:solidFill>
                <a:latin typeface="Segoe UI"/>
                <a:cs typeface="Segoe UI"/>
              </a:rPr>
              <a:t>2.1Planeación estadística</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a:solidFill>
                  <a:srgbClr val="005493"/>
                </a:solidFill>
                <a:latin typeface="Segoe UI"/>
                <a:cs typeface="Segoe UI"/>
              </a:rPr>
              <a:t>Marzo 2025</a:t>
            </a:r>
            <a:endParaRPr lang="es-ES">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4927165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esquinas redondeadas 2">
            <a:extLst>
              <a:ext uri="{FF2B5EF4-FFF2-40B4-BE49-F238E27FC236}">
                <a16:creationId xmlns:a16="http://schemas.microsoft.com/office/drawing/2014/main" id="{68055E6A-5D50-C5DC-EA70-53F9606EE57A}"/>
              </a:ext>
            </a:extLst>
          </p:cNvPr>
          <p:cNvSpPr/>
          <p:nvPr/>
        </p:nvSpPr>
        <p:spPr>
          <a:xfrm>
            <a:off x="2743195" y="1001394"/>
            <a:ext cx="1940942" cy="500331"/>
          </a:xfrm>
          <a:prstGeom prst="roundRect">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1200" b="1"/>
              <a:t>Plataforma estratégica institucional</a:t>
            </a:r>
          </a:p>
        </p:txBody>
      </p:sp>
      <p:sp>
        <p:nvSpPr>
          <p:cNvPr id="4" name="Rectángulo: esquinas redondeadas 3">
            <a:extLst>
              <a:ext uri="{FF2B5EF4-FFF2-40B4-BE49-F238E27FC236}">
                <a16:creationId xmlns:a16="http://schemas.microsoft.com/office/drawing/2014/main" id="{D89E2AAA-40FA-B8B8-BB6D-8DFF365C8D43}"/>
              </a:ext>
            </a:extLst>
          </p:cNvPr>
          <p:cNvSpPr/>
          <p:nvPr/>
        </p:nvSpPr>
        <p:spPr>
          <a:xfrm>
            <a:off x="2881223" y="1860110"/>
            <a:ext cx="1673526" cy="1518249"/>
          </a:xfrm>
          <a:prstGeom prst="roundRect">
            <a:avLst/>
          </a:prstGeom>
          <a:solidFill>
            <a:schemeClr val="bg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s-CO" sz="1100" b="1">
                <a:solidFill>
                  <a:schemeClr val="tx1"/>
                </a:solidFill>
              </a:rPr>
              <a:t>Instrumentos de planeación institucional</a:t>
            </a:r>
          </a:p>
          <a:p>
            <a:pPr algn="ctr"/>
            <a:r>
              <a:rPr lang="es-CO" sz="1100" b="1" i="1">
                <a:solidFill>
                  <a:schemeClr val="tx1"/>
                </a:solidFill>
              </a:rPr>
              <a:t>Planes estratégicos</a:t>
            </a:r>
          </a:p>
          <a:p>
            <a:pPr algn="ctr">
              <a:buFont typeface="Arial" panose="020B0604020202020204" pitchFamily="34" charset="0"/>
              <a:buChar char="•"/>
              <a:tabLst>
                <a:tab pos="180975" algn="l"/>
              </a:tabLst>
            </a:pPr>
            <a:r>
              <a:rPr lang="es-CO" sz="1100">
                <a:solidFill>
                  <a:schemeClr val="tx1"/>
                </a:solidFill>
              </a:rPr>
              <a:t>Sectoriales</a:t>
            </a:r>
          </a:p>
          <a:p>
            <a:pPr algn="ctr">
              <a:buFont typeface="Arial" panose="020B0604020202020204" pitchFamily="34" charset="0"/>
              <a:buChar char="•"/>
              <a:tabLst>
                <a:tab pos="180975" algn="l"/>
              </a:tabLst>
            </a:pPr>
            <a:r>
              <a:rPr lang="es-CO" sz="1100">
                <a:solidFill>
                  <a:schemeClr val="tx1"/>
                </a:solidFill>
              </a:rPr>
              <a:t>Institucionales</a:t>
            </a:r>
          </a:p>
          <a:p>
            <a:r>
              <a:rPr lang="es-CO" sz="1100" b="1" i="1">
                <a:solidFill>
                  <a:schemeClr val="tx1"/>
                </a:solidFill>
              </a:rPr>
              <a:t>Planes de desarrollo territorial (PDT)</a:t>
            </a:r>
          </a:p>
        </p:txBody>
      </p:sp>
      <p:sp>
        <p:nvSpPr>
          <p:cNvPr id="5" name="Rectángulo: esquinas redondeadas 4">
            <a:extLst>
              <a:ext uri="{FF2B5EF4-FFF2-40B4-BE49-F238E27FC236}">
                <a16:creationId xmlns:a16="http://schemas.microsoft.com/office/drawing/2014/main" id="{0FFD58F8-BF9E-B261-5C82-36DE7EB21489}"/>
              </a:ext>
            </a:extLst>
          </p:cNvPr>
          <p:cNvSpPr/>
          <p:nvPr/>
        </p:nvSpPr>
        <p:spPr>
          <a:xfrm>
            <a:off x="940281" y="2285997"/>
            <a:ext cx="1328465" cy="500331"/>
          </a:xfrm>
          <a:prstGeom prst="roundRect">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1200" b="1"/>
              <a:t>Planeación estadística</a:t>
            </a:r>
          </a:p>
        </p:txBody>
      </p:sp>
      <p:sp>
        <p:nvSpPr>
          <p:cNvPr id="6" name="Rectángulo: esquinas redondeadas 5">
            <a:extLst>
              <a:ext uri="{FF2B5EF4-FFF2-40B4-BE49-F238E27FC236}">
                <a16:creationId xmlns:a16="http://schemas.microsoft.com/office/drawing/2014/main" id="{59DAB6A7-32FE-550B-D326-7CEDF841DFA4}"/>
              </a:ext>
            </a:extLst>
          </p:cNvPr>
          <p:cNvSpPr/>
          <p:nvPr/>
        </p:nvSpPr>
        <p:spPr>
          <a:xfrm>
            <a:off x="5034952" y="2271419"/>
            <a:ext cx="1328465" cy="500331"/>
          </a:xfrm>
          <a:prstGeom prst="roundRect">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1200" b="1"/>
              <a:t>Programas</a:t>
            </a:r>
          </a:p>
          <a:p>
            <a:pPr algn="ctr"/>
            <a:r>
              <a:rPr lang="es-CO" sz="1200" b="1"/>
              <a:t>Proyectos</a:t>
            </a:r>
          </a:p>
        </p:txBody>
      </p:sp>
      <p:sp>
        <p:nvSpPr>
          <p:cNvPr id="7" name="Rectángulo: esquinas redondeadas 6">
            <a:extLst>
              <a:ext uri="{FF2B5EF4-FFF2-40B4-BE49-F238E27FC236}">
                <a16:creationId xmlns:a16="http://schemas.microsoft.com/office/drawing/2014/main" id="{D07900AA-E467-537F-2CFB-AAD25CEBA7E8}"/>
              </a:ext>
            </a:extLst>
          </p:cNvPr>
          <p:cNvSpPr/>
          <p:nvPr/>
        </p:nvSpPr>
        <p:spPr>
          <a:xfrm>
            <a:off x="6843620" y="1751160"/>
            <a:ext cx="1532629" cy="635161"/>
          </a:xfrm>
          <a:prstGeom prst="roundRect">
            <a:avLst/>
          </a:prstGeom>
          <a:solidFill>
            <a:schemeClr val="bg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s-CO" sz="1100" i="1">
                <a:solidFill>
                  <a:schemeClr val="tx1"/>
                </a:solidFill>
              </a:rPr>
              <a:t>Gestión del conocimiento en actividad estadística</a:t>
            </a:r>
          </a:p>
        </p:txBody>
      </p:sp>
      <p:sp>
        <p:nvSpPr>
          <p:cNvPr id="8" name="Rectángulo: esquinas redondeadas 7">
            <a:extLst>
              <a:ext uri="{FF2B5EF4-FFF2-40B4-BE49-F238E27FC236}">
                <a16:creationId xmlns:a16="http://schemas.microsoft.com/office/drawing/2014/main" id="{59306B8A-2064-35B9-F0C2-F3AF45592AE7}"/>
              </a:ext>
            </a:extLst>
          </p:cNvPr>
          <p:cNvSpPr/>
          <p:nvPr/>
        </p:nvSpPr>
        <p:spPr>
          <a:xfrm>
            <a:off x="6843619" y="2534524"/>
            <a:ext cx="1532629" cy="1309576"/>
          </a:xfrm>
          <a:prstGeom prst="roundRect">
            <a:avLst/>
          </a:prstGeom>
          <a:solidFill>
            <a:schemeClr val="bg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s-CO" sz="1100" b="1" i="1">
                <a:solidFill>
                  <a:schemeClr val="tx1"/>
                </a:solidFill>
              </a:rPr>
              <a:t>Procesos y procedimientos</a:t>
            </a:r>
          </a:p>
          <a:p>
            <a:pPr marL="85725" indent="-85725" defTabSz="179388">
              <a:buFont typeface="Arial" panose="020B0604020202020204" pitchFamily="34" charset="0"/>
              <a:buChar char="•"/>
            </a:pPr>
            <a:r>
              <a:rPr lang="es-CO" sz="1100" i="1">
                <a:solidFill>
                  <a:schemeClr val="tx1"/>
                </a:solidFill>
              </a:rPr>
              <a:t>Indicadores</a:t>
            </a:r>
          </a:p>
          <a:p>
            <a:pPr marL="85725" indent="-85725" defTabSz="179388">
              <a:buFont typeface="Arial" panose="020B0604020202020204" pitchFamily="34" charset="0"/>
              <a:buChar char="•"/>
            </a:pPr>
            <a:r>
              <a:rPr lang="es-CO" sz="1100" i="1">
                <a:solidFill>
                  <a:schemeClr val="tx1"/>
                </a:solidFill>
              </a:rPr>
              <a:t>Registros administrativos</a:t>
            </a:r>
          </a:p>
          <a:p>
            <a:pPr marL="85725" indent="-85725" defTabSz="179388">
              <a:buFont typeface="Arial" panose="020B0604020202020204" pitchFamily="34" charset="0"/>
              <a:buChar char="•"/>
            </a:pPr>
            <a:r>
              <a:rPr lang="es-CO" sz="1100" i="1">
                <a:solidFill>
                  <a:schemeClr val="tx1"/>
                </a:solidFill>
              </a:rPr>
              <a:t>Operaciones estadísticas</a:t>
            </a:r>
          </a:p>
        </p:txBody>
      </p:sp>
      <p:sp>
        <p:nvSpPr>
          <p:cNvPr id="9" name="Rectángulo: esquinas redondeadas 8">
            <a:extLst>
              <a:ext uri="{FF2B5EF4-FFF2-40B4-BE49-F238E27FC236}">
                <a16:creationId xmlns:a16="http://schemas.microsoft.com/office/drawing/2014/main" id="{CE45FD0D-A431-3DA0-AB8F-4EFD7CBA4C6A}"/>
              </a:ext>
            </a:extLst>
          </p:cNvPr>
          <p:cNvSpPr/>
          <p:nvPr/>
        </p:nvSpPr>
        <p:spPr>
          <a:xfrm>
            <a:off x="6860872" y="4058080"/>
            <a:ext cx="1532629" cy="635161"/>
          </a:xfrm>
          <a:prstGeom prst="roundRect">
            <a:avLst/>
          </a:prstGeom>
          <a:solidFill>
            <a:schemeClr val="bg1"/>
          </a:solidFill>
          <a:ln>
            <a:solidFill>
              <a:schemeClr val="accent1"/>
            </a:solidFill>
          </a:ln>
        </p:spPr>
        <p:style>
          <a:lnRef idx="1">
            <a:schemeClr val="accent1"/>
          </a:lnRef>
          <a:fillRef idx="3">
            <a:schemeClr val="accent1"/>
          </a:fillRef>
          <a:effectRef idx="2">
            <a:schemeClr val="accent1"/>
          </a:effectRef>
          <a:fontRef idx="minor">
            <a:schemeClr val="lt1"/>
          </a:fontRef>
        </p:style>
        <p:txBody>
          <a:bodyPr rtlCol="0" anchor="ctr"/>
          <a:lstStyle/>
          <a:p>
            <a:r>
              <a:rPr lang="es-CO" sz="1100" i="1">
                <a:solidFill>
                  <a:schemeClr val="tx1"/>
                </a:solidFill>
              </a:rPr>
              <a:t>Manual de funciones u obligaciones contractuales</a:t>
            </a:r>
          </a:p>
        </p:txBody>
      </p:sp>
      <p:sp>
        <p:nvSpPr>
          <p:cNvPr id="10" name="Flecha: a la izquierda y derecha 9">
            <a:extLst>
              <a:ext uri="{FF2B5EF4-FFF2-40B4-BE49-F238E27FC236}">
                <a16:creationId xmlns:a16="http://schemas.microsoft.com/office/drawing/2014/main" id="{587DD7F9-7BE0-9EE4-E284-4FC9294B1067}"/>
              </a:ext>
            </a:extLst>
          </p:cNvPr>
          <p:cNvSpPr/>
          <p:nvPr/>
        </p:nvSpPr>
        <p:spPr>
          <a:xfrm>
            <a:off x="6469810" y="2386321"/>
            <a:ext cx="373809" cy="148203"/>
          </a:xfrm>
          <a:prstGeom prst="leftRightArrow">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1" name="Flecha: a la izquierda y derecha 10">
            <a:extLst>
              <a:ext uri="{FF2B5EF4-FFF2-40B4-BE49-F238E27FC236}">
                <a16:creationId xmlns:a16="http://schemas.microsoft.com/office/drawing/2014/main" id="{92B7B4C2-F94D-E861-D324-4966606BF789}"/>
              </a:ext>
            </a:extLst>
          </p:cNvPr>
          <p:cNvSpPr/>
          <p:nvPr/>
        </p:nvSpPr>
        <p:spPr>
          <a:xfrm>
            <a:off x="4628071" y="2452917"/>
            <a:ext cx="373809" cy="148203"/>
          </a:xfrm>
          <a:prstGeom prst="leftRightArrow">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Flecha: a la izquierda y derecha 11">
            <a:extLst>
              <a:ext uri="{FF2B5EF4-FFF2-40B4-BE49-F238E27FC236}">
                <a16:creationId xmlns:a16="http://schemas.microsoft.com/office/drawing/2014/main" id="{38187C83-732F-C4F1-5181-FAB768F12390}"/>
              </a:ext>
            </a:extLst>
          </p:cNvPr>
          <p:cNvSpPr/>
          <p:nvPr/>
        </p:nvSpPr>
        <p:spPr>
          <a:xfrm>
            <a:off x="2369386" y="2460422"/>
            <a:ext cx="373809" cy="148203"/>
          </a:xfrm>
          <a:prstGeom prst="leftRightArrow">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3" name="Flecha: hacia abajo 12">
            <a:extLst>
              <a:ext uri="{FF2B5EF4-FFF2-40B4-BE49-F238E27FC236}">
                <a16:creationId xmlns:a16="http://schemas.microsoft.com/office/drawing/2014/main" id="{7F8DDF88-2A62-50AD-D096-3A9357148DE6}"/>
              </a:ext>
            </a:extLst>
          </p:cNvPr>
          <p:cNvSpPr/>
          <p:nvPr/>
        </p:nvSpPr>
        <p:spPr>
          <a:xfrm>
            <a:off x="3571335" y="1595884"/>
            <a:ext cx="189781" cy="155276"/>
          </a:xfrm>
          <a:prstGeom prst="downArrow">
            <a:avLst/>
          </a:prstGeom>
          <a:solidFill>
            <a:srgbClr val="005493"/>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4" name="CuadroTexto 13">
            <a:extLst>
              <a:ext uri="{FF2B5EF4-FFF2-40B4-BE49-F238E27FC236}">
                <a16:creationId xmlns:a16="http://schemas.microsoft.com/office/drawing/2014/main" id="{FFA93B43-B125-FA7D-1A22-3D2F989076A1}"/>
              </a:ext>
            </a:extLst>
          </p:cNvPr>
          <p:cNvSpPr txBox="1"/>
          <p:nvPr/>
        </p:nvSpPr>
        <p:spPr>
          <a:xfrm>
            <a:off x="547777" y="171636"/>
            <a:ext cx="7811219" cy="480131"/>
          </a:xfrm>
          <a:prstGeom prst="rect">
            <a:avLst/>
          </a:prstGeom>
          <a:noFill/>
        </p:spPr>
        <p:txBody>
          <a:bodyPr wrap="square" rtlCol="0">
            <a:spAutoFit/>
          </a:bodyPr>
          <a:lstStyle/>
          <a:p>
            <a:pPr>
              <a:lnSpc>
                <a:spcPct val="90000"/>
              </a:lnSpc>
              <a:defRPr/>
            </a:pPr>
            <a:r>
              <a:rPr lang="es-ES" sz="1400" b="1" spc="-5">
                <a:solidFill>
                  <a:srgbClr val="005493"/>
                </a:solidFill>
                <a:latin typeface="+mj-lt"/>
                <a:cs typeface="Arial"/>
              </a:rPr>
              <a:t>Mecanismo Planeación Estadística</a:t>
            </a:r>
          </a:p>
          <a:p>
            <a:pPr>
              <a:lnSpc>
                <a:spcPct val="90000"/>
              </a:lnSpc>
              <a:defRPr/>
            </a:pPr>
            <a:r>
              <a:rPr lang="es-ES" sz="1400" b="1" spc="-5">
                <a:latin typeface="+mj-lt"/>
                <a:cs typeface="Arial"/>
              </a:rPr>
              <a:t>Relación entre la planeación estadística y el direccionamiento estratégico institucional</a:t>
            </a:r>
            <a:endParaRPr lang="es-CO" sz="1400" b="1" spc="-5">
              <a:latin typeface="+mj-lt"/>
              <a:cs typeface="Arial"/>
            </a:endParaRPr>
          </a:p>
        </p:txBody>
      </p:sp>
      <p:cxnSp>
        <p:nvCxnSpPr>
          <p:cNvPr id="15" name="Conector recto 14">
            <a:extLst>
              <a:ext uri="{FF2B5EF4-FFF2-40B4-BE49-F238E27FC236}">
                <a16:creationId xmlns:a16="http://schemas.microsoft.com/office/drawing/2014/main" id="{0BBFB814-02A2-2E18-09ED-7125E7E7B409}"/>
              </a:ext>
            </a:extLst>
          </p:cNvPr>
          <p:cNvCxnSpPr>
            <a:cxnSpLocks/>
          </p:cNvCxnSpPr>
          <p:nvPr/>
        </p:nvCxnSpPr>
        <p:spPr>
          <a:xfrm flipV="1">
            <a:off x="449296" y="269561"/>
            <a:ext cx="0" cy="382206"/>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6" name="CuadroTexto 15">
            <a:extLst>
              <a:ext uri="{FF2B5EF4-FFF2-40B4-BE49-F238E27FC236}">
                <a16:creationId xmlns:a16="http://schemas.microsoft.com/office/drawing/2014/main" id="{26AB27D7-E21E-0741-3AA3-1C0CF402FE7F}"/>
              </a:ext>
            </a:extLst>
          </p:cNvPr>
          <p:cNvSpPr txBox="1"/>
          <p:nvPr/>
        </p:nvSpPr>
        <p:spPr>
          <a:xfrm>
            <a:off x="1854674" y="4417280"/>
            <a:ext cx="1777041" cy="246221"/>
          </a:xfrm>
          <a:prstGeom prst="rect">
            <a:avLst/>
          </a:prstGeom>
          <a:noFill/>
        </p:spPr>
        <p:txBody>
          <a:bodyPr wrap="square" rtlCol="0">
            <a:spAutoFit/>
          </a:bodyPr>
          <a:lstStyle/>
          <a:p>
            <a:r>
              <a:rPr lang="es-CO" sz="1000" b="1"/>
              <a:t>Fuente: </a:t>
            </a:r>
            <a:r>
              <a:rPr lang="es-CO" sz="1000"/>
              <a:t>DANE, DIRPEN</a:t>
            </a:r>
          </a:p>
        </p:txBody>
      </p:sp>
    </p:spTree>
    <p:extLst>
      <p:ext uri="{BB962C8B-B14F-4D97-AF65-F5344CB8AC3E}">
        <p14:creationId xmlns:p14="http://schemas.microsoft.com/office/powerpoint/2010/main" val="141825334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uadroTexto 5">
            <a:extLst>
              <a:ext uri="{FF2B5EF4-FFF2-40B4-BE49-F238E27FC236}">
                <a16:creationId xmlns:a16="http://schemas.microsoft.com/office/drawing/2014/main" id="{AD11E2E2-13DB-FE7F-D8E8-D6993D3FD136}"/>
              </a:ext>
            </a:extLst>
          </p:cNvPr>
          <p:cNvSpPr txBox="1"/>
          <p:nvPr/>
        </p:nvSpPr>
        <p:spPr>
          <a:xfrm>
            <a:off x="4512799" y="155217"/>
            <a:ext cx="4140917"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Planeación Estadística </a:t>
            </a:r>
            <a:endParaRPr lang="es-ES" b="1">
              <a:solidFill>
                <a:srgbClr val="002060"/>
              </a:solidFill>
              <a:latin typeface="Segoe  ui"/>
              <a:cs typeface="Arial"/>
            </a:endParaRPr>
          </a:p>
        </p:txBody>
      </p:sp>
      <p:sp>
        <p:nvSpPr>
          <p:cNvPr id="7" name="CuadroTexto 6">
            <a:extLst>
              <a:ext uri="{FF2B5EF4-FFF2-40B4-BE49-F238E27FC236}">
                <a16:creationId xmlns:a16="http://schemas.microsoft.com/office/drawing/2014/main" id="{C5785581-7BF4-0A3D-50F5-AA3D69906E03}"/>
              </a:ext>
            </a:extLst>
          </p:cNvPr>
          <p:cNvSpPr txBox="1"/>
          <p:nvPr/>
        </p:nvSpPr>
        <p:spPr>
          <a:xfrm>
            <a:off x="4731943" y="658349"/>
            <a:ext cx="4061999" cy="3400931"/>
          </a:xfrm>
          <a:prstGeom prst="rect">
            <a:avLst/>
          </a:prstGeom>
          <a:noFill/>
        </p:spPr>
        <p:txBody>
          <a:bodyPr wrap="square">
            <a:spAutoFit/>
          </a:bodyPr>
          <a:lstStyle/>
          <a:p>
            <a:pPr algn="just"/>
            <a:r>
              <a:rPr lang="es-ES" sz="1300" b="1">
                <a:solidFill>
                  <a:srgbClr val="002060"/>
                </a:solidFill>
                <a:latin typeface="Segoe  ui"/>
              </a:rPr>
              <a:t>Identificar</a:t>
            </a:r>
            <a:r>
              <a:rPr lang="es-ES" sz="1200">
                <a:solidFill>
                  <a:srgbClr val="002060"/>
                </a:solidFill>
                <a:latin typeface="Segoe  ui"/>
              </a:rPr>
              <a:t> </a:t>
            </a:r>
            <a:r>
              <a:rPr lang="es-ES" sz="1300" b="1">
                <a:solidFill>
                  <a:srgbClr val="002060"/>
                </a:solidFill>
                <a:latin typeface="Segoe  ui"/>
              </a:rPr>
              <a:t>actores</a:t>
            </a:r>
            <a:r>
              <a:rPr lang="es-ES" sz="1200">
                <a:solidFill>
                  <a:srgbClr val="002060"/>
                </a:solidFill>
                <a:latin typeface="Segoe  ui"/>
              </a:rPr>
              <a:t> </a:t>
            </a:r>
            <a:r>
              <a:rPr lang="es-ES" sz="1200">
                <a:latin typeface="Segoe  ui"/>
              </a:rPr>
              <a:t>del ecosistema de datos. </a:t>
            </a:r>
          </a:p>
          <a:p>
            <a:pPr algn="just"/>
            <a:r>
              <a:rPr lang="es-ES" sz="1200" b="1">
                <a:solidFill>
                  <a:srgbClr val="BF134F"/>
                </a:solidFill>
                <a:latin typeface="Segoe  ui"/>
              </a:rPr>
              <a:t> </a:t>
            </a:r>
          </a:p>
          <a:p>
            <a:pPr algn="just"/>
            <a:r>
              <a:rPr lang="es-ES" sz="1300" b="1">
                <a:solidFill>
                  <a:srgbClr val="002060"/>
                </a:solidFill>
                <a:latin typeface="Segoe  ui"/>
              </a:rPr>
              <a:t>Identificar la oferta </a:t>
            </a:r>
            <a:r>
              <a:rPr lang="es-ES" sz="1200">
                <a:solidFill>
                  <a:srgbClr val="002060"/>
                </a:solidFill>
                <a:latin typeface="Segoe  ui"/>
              </a:rPr>
              <a:t>y </a:t>
            </a:r>
            <a:r>
              <a:rPr lang="es-ES" sz="1300" b="1">
                <a:solidFill>
                  <a:srgbClr val="002060"/>
                </a:solidFill>
                <a:latin typeface="Segoe  ui"/>
              </a:rPr>
              <a:t>demanda</a:t>
            </a:r>
            <a:r>
              <a:rPr lang="es-ES" sz="1200">
                <a:solidFill>
                  <a:srgbClr val="002060"/>
                </a:solidFill>
                <a:latin typeface="Segoe  ui"/>
              </a:rPr>
              <a:t> </a:t>
            </a:r>
            <a:r>
              <a:rPr lang="es-ES" sz="1200">
                <a:latin typeface="Segoe  ui"/>
              </a:rPr>
              <a:t>de información.</a:t>
            </a:r>
          </a:p>
          <a:p>
            <a:pPr algn="just"/>
            <a:endParaRPr lang="es-ES" sz="1200">
              <a:latin typeface="Segoe  ui"/>
            </a:endParaRPr>
          </a:p>
          <a:p>
            <a:pPr algn="just"/>
            <a:r>
              <a:rPr lang="es-ES" sz="1300" b="1">
                <a:solidFill>
                  <a:srgbClr val="002060"/>
                </a:solidFill>
                <a:latin typeface="Segoe  ui"/>
              </a:rPr>
              <a:t>Definir</a:t>
            </a:r>
            <a:r>
              <a:rPr lang="es-ES" sz="1300" b="1">
                <a:solidFill>
                  <a:srgbClr val="BF134F"/>
                </a:solidFill>
                <a:latin typeface="Segoe  ui"/>
              </a:rPr>
              <a:t> </a:t>
            </a:r>
            <a:r>
              <a:rPr lang="es-ES" sz="1200">
                <a:latin typeface="Segoe  ui"/>
              </a:rPr>
              <a:t>el </a:t>
            </a:r>
            <a:r>
              <a:rPr lang="es-ES" sz="1300" b="1">
                <a:solidFill>
                  <a:srgbClr val="002060"/>
                </a:solidFill>
                <a:latin typeface="Segoe  ui"/>
              </a:rPr>
              <a:t>problema central </a:t>
            </a:r>
            <a:r>
              <a:rPr lang="es-ES" sz="1200">
                <a:latin typeface="Segoe  ui"/>
              </a:rPr>
              <a:t>a partir de la elaboración del </a:t>
            </a:r>
            <a:r>
              <a:rPr lang="es-ES" sz="1300" b="1">
                <a:solidFill>
                  <a:srgbClr val="002060"/>
                </a:solidFill>
                <a:latin typeface="Segoe  ui"/>
              </a:rPr>
              <a:t>diagnóstico</a:t>
            </a:r>
            <a:r>
              <a:rPr lang="es-ES" sz="1300" b="1">
                <a:solidFill>
                  <a:srgbClr val="BF134F"/>
                </a:solidFill>
                <a:latin typeface="Segoe  ui"/>
              </a:rPr>
              <a:t> </a:t>
            </a:r>
            <a:r>
              <a:rPr lang="es-ES" sz="1200">
                <a:latin typeface="Segoe  ui"/>
              </a:rPr>
              <a:t>sobre</a:t>
            </a:r>
            <a:r>
              <a:rPr lang="es-ES" sz="1300" b="1">
                <a:solidFill>
                  <a:srgbClr val="BF134F"/>
                </a:solidFill>
                <a:latin typeface="Segoe  ui"/>
              </a:rPr>
              <a:t> </a:t>
            </a:r>
            <a:r>
              <a:rPr lang="es-ES" sz="1200">
                <a:latin typeface="Segoe  ui"/>
              </a:rPr>
              <a:t>la </a:t>
            </a:r>
            <a:r>
              <a:rPr lang="es-ES" sz="1300" b="1">
                <a:solidFill>
                  <a:srgbClr val="002060"/>
                </a:solidFill>
                <a:latin typeface="Segoe  ui"/>
              </a:rPr>
              <a:t>actividad estadística.</a:t>
            </a:r>
          </a:p>
          <a:p>
            <a:pPr algn="just"/>
            <a:endParaRPr lang="es-ES" sz="1200">
              <a:latin typeface="Segoe  ui"/>
            </a:endParaRPr>
          </a:p>
          <a:p>
            <a:pPr algn="just"/>
            <a:r>
              <a:rPr lang="es-ES" sz="1300" b="1">
                <a:solidFill>
                  <a:srgbClr val="002060"/>
                </a:solidFill>
                <a:latin typeface="Segoe  ui"/>
              </a:rPr>
              <a:t>Elaborar la parte estratégica,</a:t>
            </a:r>
            <a:r>
              <a:rPr lang="es-ES" sz="1300" b="1">
                <a:solidFill>
                  <a:srgbClr val="BF134F"/>
                </a:solidFill>
                <a:latin typeface="Segoe  ui"/>
              </a:rPr>
              <a:t> </a:t>
            </a:r>
            <a:r>
              <a:rPr lang="es-ES" sz="1200">
                <a:latin typeface="Segoe  ui"/>
              </a:rPr>
              <a:t>definiendo objetivos, estrategias y acciones y articularlos con el </a:t>
            </a:r>
            <a:r>
              <a:rPr lang="es-ES" sz="1300" b="1">
                <a:solidFill>
                  <a:srgbClr val="002060"/>
                </a:solidFill>
                <a:latin typeface="Segoe  ui"/>
              </a:rPr>
              <a:t>Direccionamiento Estratégico</a:t>
            </a:r>
            <a:r>
              <a:rPr lang="es-ES" sz="1300" b="1">
                <a:solidFill>
                  <a:srgbClr val="BF134F"/>
                </a:solidFill>
                <a:latin typeface="Segoe  ui"/>
              </a:rPr>
              <a:t> </a:t>
            </a:r>
            <a:r>
              <a:rPr lang="es-ES" sz="1200">
                <a:latin typeface="Segoe  ui"/>
              </a:rPr>
              <a:t>de la Entidad.</a:t>
            </a:r>
          </a:p>
          <a:p>
            <a:pPr marL="171450" indent="-171450" algn="just">
              <a:buFont typeface="Wingdings" panose="05000000000000000000" pitchFamily="2" charset="2"/>
              <a:buChar char="§"/>
            </a:pPr>
            <a:endParaRPr lang="es-ES" sz="1300" b="1">
              <a:solidFill>
                <a:srgbClr val="BF134F"/>
              </a:solidFill>
              <a:latin typeface="Segoe  ui"/>
            </a:endParaRPr>
          </a:p>
          <a:p>
            <a:pPr algn="just"/>
            <a:r>
              <a:rPr lang="es-ES" sz="1300" b="1">
                <a:solidFill>
                  <a:srgbClr val="002060"/>
                </a:solidFill>
                <a:latin typeface="Segoe  ui"/>
              </a:rPr>
              <a:t>Realizar seguimiento y evaluación de</a:t>
            </a:r>
            <a:r>
              <a:rPr lang="es-ES" sz="1200">
                <a:solidFill>
                  <a:srgbClr val="002060"/>
                </a:solidFill>
                <a:latin typeface="Segoe  ui"/>
              </a:rPr>
              <a:t> los </a:t>
            </a:r>
            <a:r>
              <a:rPr lang="es-ES" sz="1300" b="1">
                <a:solidFill>
                  <a:srgbClr val="002060"/>
                </a:solidFill>
                <a:latin typeface="Segoe  ui"/>
              </a:rPr>
              <a:t>resultados</a:t>
            </a:r>
            <a:r>
              <a:rPr lang="es-ES" sz="1200">
                <a:solidFill>
                  <a:srgbClr val="002060"/>
                </a:solidFill>
                <a:latin typeface="Segoe  ui"/>
              </a:rPr>
              <a:t> y el </a:t>
            </a:r>
            <a:r>
              <a:rPr lang="es-ES" sz="1300" b="1">
                <a:solidFill>
                  <a:srgbClr val="002060"/>
                </a:solidFill>
                <a:latin typeface="Segoe  ui"/>
              </a:rPr>
              <a:t>impacto</a:t>
            </a:r>
            <a:r>
              <a:rPr lang="es-ES" sz="1200">
                <a:solidFill>
                  <a:srgbClr val="002060"/>
                </a:solidFill>
                <a:latin typeface="Segoe  ui"/>
              </a:rPr>
              <a:t> </a:t>
            </a:r>
            <a:r>
              <a:rPr lang="es-ES" sz="1200">
                <a:latin typeface="Segoe  ui"/>
              </a:rPr>
              <a:t>de las estrategias y acciones implementadas en la entidad.</a:t>
            </a:r>
          </a:p>
          <a:p>
            <a:pPr algn="just"/>
            <a:endParaRPr lang="es-ES" sz="1200">
              <a:latin typeface="Segoe  ui"/>
            </a:endParaRPr>
          </a:p>
          <a:p>
            <a:pPr algn="just"/>
            <a:r>
              <a:rPr lang="es-ES" sz="1300" b="1">
                <a:solidFill>
                  <a:srgbClr val="002060"/>
                </a:solidFill>
                <a:latin typeface="Segoe  ui"/>
              </a:rPr>
              <a:t>Establecer acciones de mejora </a:t>
            </a:r>
            <a:r>
              <a:rPr lang="es-ES" sz="1200">
                <a:latin typeface="Segoe  ui"/>
              </a:rPr>
              <a:t>para la producción, acceso y uso de las estadísticas.</a:t>
            </a:r>
          </a:p>
        </p:txBody>
      </p:sp>
      <p:sp>
        <p:nvSpPr>
          <p:cNvPr id="8" name="Elipse 7">
            <a:extLst>
              <a:ext uri="{FF2B5EF4-FFF2-40B4-BE49-F238E27FC236}">
                <a16:creationId xmlns:a16="http://schemas.microsoft.com/office/drawing/2014/main" id="{A84511F3-F8FA-D6F8-D76D-3C6A4771B3FC}"/>
              </a:ext>
            </a:extLst>
          </p:cNvPr>
          <p:cNvSpPr>
            <a:spLocks noChangeAspect="1"/>
          </p:cNvSpPr>
          <p:nvPr/>
        </p:nvSpPr>
        <p:spPr>
          <a:xfrm>
            <a:off x="3171911" y="1922978"/>
            <a:ext cx="108594" cy="108000"/>
          </a:xfrm>
          <a:prstGeom prst="ellipse">
            <a:avLst/>
          </a:prstGeom>
          <a:solidFill>
            <a:schemeClr val="accent1"/>
          </a:solidFill>
          <a:l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grpSp>
        <p:nvGrpSpPr>
          <p:cNvPr id="10" name="Grupo 9">
            <a:extLst>
              <a:ext uri="{FF2B5EF4-FFF2-40B4-BE49-F238E27FC236}">
                <a16:creationId xmlns:a16="http://schemas.microsoft.com/office/drawing/2014/main" id="{38F1C8E2-9D44-1ED7-01DE-8B6DCA49A64B}"/>
              </a:ext>
            </a:extLst>
          </p:cNvPr>
          <p:cNvGrpSpPr/>
          <p:nvPr/>
        </p:nvGrpSpPr>
        <p:grpSpPr>
          <a:xfrm>
            <a:off x="4432260" y="605127"/>
            <a:ext cx="386111" cy="3442049"/>
            <a:chOff x="3330487" y="971300"/>
            <a:chExt cx="235192" cy="2704785"/>
          </a:xfrm>
        </p:grpSpPr>
        <p:cxnSp>
          <p:nvCxnSpPr>
            <p:cNvPr id="12" name="Conector recto 11">
              <a:extLst>
                <a:ext uri="{FF2B5EF4-FFF2-40B4-BE49-F238E27FC236}">
                  <a16:creationId xmlns:a16="http://schemas.microsoft.com/office/drawing/2014/main" id="{BC18E95F-0857-8E67-6E14-E192F593007C}"/>
                </a:ext>
              </a:extLst>
            </p:cNvPr>
            <p:cNvCxnSpPr/>
            <p:nvPr/>
          </p:nvCxnSpPr>
          <p:spPr>
            <a:xfrm flipH="1">
              <a:off x="3330487" y="3676084"/>
              <a:ext cx="235192"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6" name="Conector recto 15">
              <a:extLst>
                <a:ext uri="{FF2B5EF4-FFF2-40B4-BE49-F238E27FC236}">
                  <a16:creationId xmlns:a16="http://schemas.microsoft.com/office/drawing/2014/main" id="{6DCD1D3A-8921-75F9-0477-1B40E19F581B}"/>
                </a:ext>
              </a:extLst>
            </p:cNvPr>
            <p:cNvCxnSpPr/>
            <p:nvPr/>
          </p:nvCxnSpPr>
          <p:spPr>
            <a:xfrm flipH="1">
              <a:off x="3330487" y="971300"/>
              <a:ext cx="235192"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22" name="Conector recto 21">
              <a:extLst>
                <a:ext uri="{FF2B5EF4-FFF2-40B4-BE49-F238E27FC236}">
                  <a16:creationId xmlns:a16="http://schemas.microsoft.com/office/drawing/2014/main" id="{D3BA2623-75B2-CB3F-75BF-6228A4054CA7}"/>
                </a:ext>
              </a:extLst>
            </p:cNvPr>
            <p:cNvCxnSpPr>
              <a:cxnSpLocks/>
            </p:cNvCxnSpPr>
            <p:nvPr/>
          </p:nvCxnSpPr>
          <p:spPr>
            <a:xfrm>
              <a:off x="3330487" y="971301"/>
              <a:ext cx="0" cy="2704784"/>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grpSp>
        <p:nvGrpSpPr>
          <p:cNvPr id="25" name="Grupo 24">
            <a:extLst>
              <a:ext uri="{FF2B5EF4-FFF2-40B4-BE49-F238E27FC236}">
                <a16:creationId xmlns:a16="http://schemas.microsoft.com/office/drawing/2014/main" id="{AABD0BE0-FF13-BE5F-1B13-6C26DB679C12}"/>
              </a:ext>
            </a:extLst>
          </p:cNvPr>
          <p:cNvGrpSpPr/>
          <p:nvPr/>
        </p:nvGrpSpPr>
        <p:grpSpPr>
          <a:xfrm>
            <a:off x="912095" y="975686"/>
            <a:ext cx="2102477" cy="2033734"/>
            <a:chOff x="831070" y="975686"/>
            <a:chExt cx="2102477" cy="2033734"/>
          </a:xfrm>
        </p:grpSpPr>
        <p:sp>
          <p:nvSpPr>
            <p:cNvPr id="26" name="Elipse 25">
              <a:extLst>
                <a:ext uri="{FF2B5EF4-FFF2-40B4-BE49-F238E27FC236}">
                  <a16:creationId xmlns:a16="http://schemas.microsoft.com/office/drawing/2014/main" id="{C43827C4-A9EC-55DC-1898-FB713297CDE8}"/>
                </a:ext>
              </a:extLst>
            </p:cNvPr>
            <p:cNvSpPr/>
            <p:nvPr/>
          </p:nvSpPr>
          <p:spPr>
            <a:xfrm>
              <a:off x="831070" y="975686"/>
              <a:ext cx="2102477" cy="2033734"/>
            </a:xfrm>
            <a:prstGeom prst="ellipse">
              <a:avLst/>
            </a:prstGeom>
            <a:noFill/>
            <a:ln w="57150" cmpd="thickThi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28" name="Elipse 27">
              <a:extLst>
                <a:ext uri="{FF2B5EF4-FFF2-40B4-BE49-F238E27FC236}">
                  <a16:creationId xmlns:a16="http://schemas.microsoft.com/office/drawing/2014/main" id="{2575C6B7-CF13-CA69-C6E5-D12CD7C956B9}"/>
                </a:ext>
              </a:extLst>
            </p:cNvPr>
            <p:cNvSpPr/>
            <p:nvPr/>
          </p:nvSpPr>
          <p:spPr>
            <a:xfrm>
              <a:off x="1057951" y="1187707"/>
              <a:ext cx="1618544" cy="1609692"/>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es-ES" sz="1400" b="1">
                  <a:solidFill>
                    <a:srgbClr val="002060"/>
                  </a:solidFill>
                  <a:latin typeface="Segoe UI"/>
                  <a:cs typeface="Segoe UI"/>
                </a:rPr>
                <a:t>Acciones de Gestión</a:t>
              </a:r>
            </a:p>
          </p:txBody>
        </p:sp>
      </p:grpSp>
      <p:sp>
        <p:nvSpPr>
          <p:cNvPr id="31" name="Rectángulo 30">
            <a:extLst>
              <a:ext uri="{FF2B5EF4-FFF2-40B4-BE49-F238E27FC236}">
                <a16:creationId xmlns:a16="http://schemas.microsoft.com/office/drawing/2014/main" id="{BD92BFC0-7A1B-52E1-DA2E-544926256CEA}"/>
              </a:ext>
            </a:extLst>
          </p:cNvPr>
          <p:cNvSpPr/>
          <p:nvPr/>
        </p:nvSpPr>
        <p:spPr>
          <a:xfrm>
            <a:off x="571958" y="4198476"/>
            <a:ext cx="3823864" cy="761222"/>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200">
                <a:solidFill>
                  <a:schemeClr val="tx1"/>
                </a:solidFill>
                <a:latin typeface="Segoe UI"/>
                <a:cs typeface="Segoe UI"/>
              </a:rPr>
              <a:t>Mejorar la producción, accesibilidad y uso de la información estadística definiendo objetivos, estrategias y acciones, articulados al direccionamiento estratégico.</a:t>
            </a:r>
          </a:p>
        </p:txBody>
      </p:sp>
      <p:sp>
        <p:nvSpPr>
          <p:cNvPr id="33" name="Rectángulo: esquinas redondeadas 15">
            <a:extLst>
              <a:ext uri="{FF2B5EF4-FFF2-40B4-BE49-F238E27FC236}">
                <a16:creationId xmlns:a16="http://schemas.microsoft.com/office/drawing/2014/main" id="{398C0DED-EB1B-515A-CBA0-D1739E58DDFC}"/>
              </a:ext>
            </a:extLst>
          </p:cNvPr>
          <p:cNvSpPr/>
          <p:nvPr/>
        </p:nvSpPr>
        <p:spPr>
          <a:xfrm>
            <a:off x="560789" y="3780959"/>
            <a:ext cx="1485287" cy="322011"/>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Propósito</a:t>
            </a:r>
          </a:p>
        </p:txBody>
      </p:sp>
      <p:cxnSp>
        <p:nvCxnSpPr>
          <p:cNvPr id="34" name="Conector recto 33">
            <a:extLst>
              <a:ext uri="{FF2B5EF4-FFF2-40B4-BE49-F238E27FC236}">
                <a16:creationId xmlns:a16="http://schemas.microsoft.com/office/drawing/2014/main" id="{0B8FED49-AD34-50C4-A77A-39B830D8E055}"/>
              </a:ext>
            </a:extLst>
          </p:cNvPr>
          <p:cNvCxnSpPr>
            <a:cxnSpLocks/>
          </p:cNvCxnSpPr>
          <p:nvPr/>
        </p:nvCxnSpPr>
        <p:spPr>
          <a:xfrm>
            <a:off x="3226208" y="1976978"/>
            <a:ext cx="1130345"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25619742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03305340-E242-405B-92A9-DB3B6F6E79C0}"/>
              </a:ext>
            </a:extLst>
          </p:cNvPr>
          <p:cNvSpPr/>
          <p:nvPr/>
        </p:nvSpPr>
        <p:spPr>
          <a:xfrm>
            <a:off x="421105" y="0"/>
            <a:ext cx="8722895" cy="5143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9" name="Imagen 8">
            <a:extLst>
              <a:ext uri="{FF2B5EF4-FFF2-40B4-BE49-F238E27FC236}">
                <a16:creationId xmlns:a16="http://schemas.microsoft.com/office/drawing/2014/main" id="{DBCD43B5-E20D-F539-89FD-C26379A22EC8}"/>
              </a:ext>
            </a:extLst>
          </p:cNvPr>
          <p:cNvPicPr>
            <a:picLocks noChangeAspect="1"/>
          </p:cNvPicPr>
          <p:nvPr/>
        </p:nvPicPr>
        <p:blipFill rotWithShape="1">
          <a:blip r:embed="rId3"/>
          <a:srcRect l="38944" r="497"/>
          <a:stretch/>
        </p:blipFill>
        <p:spPr>
          <a:xfrm>
            <a:off x="5917815" y="2167386"/>
            <a:ext cx="2469395" cy="623650"/>
          </a:xfrm>
          <a:prstGeom prst="rect">
            <a:avLst/>
          </a:prstGeom>
        </p:spPr>
      </p:pic>
      <p:pic>
        <p:nvPicPr>
          <p:cNvPr id="5" name="Imagen 4">
            <a:extLst>
              <a:ext uri="{FF2B5EF4-FFF2-40B4-BE49-F238E27FC236}">
                <a16:creationId xmlns:a16="http://schemas.microsoft.com/office/drawing/2014/main" id="{D764554A-1EB9-15FE-D2CC-AC15F2A850C0}"/>
              </a:ext>
            </a:extLst>
          </p:cNvPr>
          <p:cNvPicPr>
            <a:picLocks noChangeAspect="1"/>
          </p:cNvPicPr>
          <p:nvPr/>
        </p:nvPicPr>
        <p:blipFill>
          <a:blip r:embed="rId4"/>
          <a:stretch>
            <a:fillRect/>
          </a:stretch>
        </p:blipFill>
        <p:spPr>
          <a:xfrm>
            <a:off x="756790" y="1021959"/>
            <a:ext cx="5180993" cy="3682975"/>
          </a:xfrm>
          <a:prstGeom prst="rect">
            <a:avLst/>
          </a:prstGeom>
        </p:spPr>
      </p:pic>
      <p:sp>
        <p:nvSpPr>
          <p:cNvPr id="13" name="object 898">
            <a:extLst>
              <a:ext uri="{FF2B5EF4-FFF2-40B4-BE49-F238E27FC236}">
                <a16:creationId xmlns:a16="http://schemas.microsoft.com/office/drawing/2014/main" id="{1BC98715-E4F9-7545-9DD2-EB76D2669D13}"/>
              </a:ext>
            </a:extLst>
          </p:cNvPr>
          <p:cNvSpPr txBox="1"/>
          <p:nvPr/>
        </p:nvSpPr>
        <p:spPr>
          <a:xfrm>
            <a:off x="520695" y="178932"/>
            <a:ext cx="6190092" cy="215444"/>
          </a:xfrm>
          <a:prstGeom prst="rect">
            <a:avLst/>
          </a:prstGeom>
        </p:spPr>
        <p:txBody>
          <a:bodyPr vert="horz" wrap="square" lIns="0" tIns="0" rIns="0" bIns="0" rtlCol="0">
            <a:spAutoFit/>
          </a:bodyPr>
          <a:lstStyle/>
          <a:p>
            <a:pPr marL="12700"/>
            <a:r>
              <a:rPr lang="es-ES" sz="1400" b="1">
                <a:solidFill>
                  <a:srgbClr val="005493"/>
                </a:solidFill>
                <a:latin typeface="Segoe UI" panose="020B0502040204020203" pitchFamily="34" charset="0"/>
                <a:cs typeface="Segoe UI" panose="020B0502040204020203" pitchFamily="34" charset="0"/>
              </a:rPr>
              <a:t>Ecosistema de datos SEN</a:t>
            </a:r>
          </a:p>
        </p:txBody>
      </p:sp>
      <p:cxnSp>
        <p:nvCxnSpPr>
          <p:cNvPr id="14" name="Conector recto 13">
            <a:extLst>
              <a:ext uri="{FF2B5EF4-FFF2-40B4-BE49-F238E27FC236}">
                <a16:creationId xmlns:a16="http://schemas.microsoft.com/office/drawing/2014/main" id="{DDF95629-E44A-DDA2-DBBE-FFB093F8D301}"/>
              </a:ext>
            </a:extLst>
          </p:cNvPr>
          <p:cNvCxnSpPr>
            <a:cxnSpLocks/>
          </p:cNvCxnSpPr>
          <p:nvPr/>
        </p:nvCxnSpPr>
        <p:spPr>
          <a:xfrm flipH="1">
            <a:off x="520696" y="479782"/>
            <a:ext cx="374047" cy="0"/>
          </a:xfrm>
          <a:prstGeom prst="line">
            <a:avLst/>
          </a:prstGeom>
          <a:ln w="28575">
            <a:solidFill>
              <a:srgbClr val="19CDCC"/>
            </a:solidFill>
          </a:ln>
          <a:effectLst/>
        </p:spPr>
        <p:style>
          <a:lnRef idx="2">
            <a:schemeClr val="accent1"/>
          </a:lnRef>
          <a:fillRef idx="0">
            <a:schemeClr val="accent1"/>
          </a:fillRef>
          <a:effectRef idx="1">
            <a:schemeClr val="accent1"/>
          </a:effectRef>
          <a:fontRef idx="minor">
            <a:schemeClr val="tx1"/>
          </a:fontRef>
        </p:style>
      </p:cxnSp>
      <p:pic>
        <p:nvPicPr>
          <p:cNvPr id="12" name="Imagen 11">
            <a:extLst>
              <a:ext uri="{FF2B5EF4-FFF2-40B4-BE49-F238E27FC236}">
                <a16:creationId xmlns:a16="http://schemas.microsoft.com/office/drawing/2014/main" id="{7E0A9C4C-CC73-2EFC-5F31-D71D91DA50C1}"/>
              </a:ext>
            </a:extLst>
          </p:cNvPr>
          <p:cNvPicPr>
            <a:picLocks noChangeAspect="1"/>
          </p:cNvPicPr>
          <p:nvPr/>
        </p:nvPicPr>
        <p:blipFill rotWithShape="1">
          <a:blip r:embed="rId5"/>
          <a:srcRect l="53326" t="79237" b="4465"/>
          <a:stretch/>
        </p:blipFill>
        <p:spPr>
          <a:xfrm>
            <a:off x="5901071" y="3492759"/>
            <a:ext cx="3255608" cy="985239"/>
          </a:xfrm>
          <a:prstGeom prst="rect">
            <a:avLst/>
          </a:prstGeom>
        </p:spPr>
      </p:pic>
      <p:pic>
        <p:nvPicPr>
          <p:cNvPr id="16" name="Imagen 15">
            <a:extLst>
              <a:ext uri="{FF2B5EF4-FFF2-40B4-BE49-F238E27FC236}">
                <a16:creationId xmlns:a16="http://schemas.microsoft.com/office/drawing/2014/main" id="{DFC1980A-9607-CB19-4C4B-59FEE8A6DE53}"/>
              </a:ext>
            </a:extLst>
          </p:cNvPr>
          <p:cNvPicPr>
            <a:picLocks noChangeAspect="1"/>
          </p:cNvPicPr>
          <p:nvPr/>
        </p:nvPicPr>
        <p:blipFill rotWithShape="1">
          <a:blip r:embed="rId5"/>
          <a:srcRect l="1958" t="87233" r="62594" b="6650"/>
          <a:stretch/>
        </p:blipFill>
        <p:spPr>
          <a:xfrm>
            <a:off x="6030946" y="2801766"/>
            <a:ext cx="1951321" cy="291812"/>
          </a:xfrm>
          <a:prstGeom prst="rect">
            <a:avLst/>
          </a:prstGeom>
        </p:spPr>
      </p:pic>
      <p:pic>
        <p:nvPicPr>
          <p:cNvPr id="7" name="Imagen 6">
            <a:extLst>
              <a:ext uri="{FF2B5EF4-FFF2-40B4-BE49-F238E27FC236}">
                <a16:creationId xmlns:a16="http://schemas.microsoft.com/office/drawing/2014/main" id="{FF007A35-2818-3A65-860E-E0268BFA8E0C}"/>
              </a:ext>
            </a:extLst>
          </p:cNvPr>
          <p:cNvPicPr>
            <a:picLocks noChangeAspect="1"/>
          </p:cNvPicPr>
          <p:nvPr/>
        </p:nvPicPr>
        <p:blipFill rotWithShape="1">
          <a:blip r:embed="rId3"/>
          <a:srcRect r="59605" b="17006"/>
          <a:stretch/>
        </p:blipFill>
        <p:spPr>
          <a:xfrm>
            <a:off x="5729693" y="1650741"/>
            <a:ext cx="1835330" cy="576708"/>
          </a:xfrm>
          <a:prstGeom prst="rect">
            <a:avLst/>
          </a:prstGeom>
        </p:spPr>
      </p:pic>
    </p:spTree>
    <p:extLst>
      <p:ext uri="{BB962C8B-B14F-4D97-AF65-F5344CB8AC3E}">
        <p14:creationId xmlns:p14="http://schemas.microsoft.com/office/powerpoint/2010/main" val="1103669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D9D7D06B-F43B-4EC5-BC64-7C2C14A96EA2}"/>
              </a:ext>
            </a:extLst>
          </p:cNvPr>
          <p:cNvSpPr txBox="1"/>
          <p:nvPr/>
        </p:nvSpPr>
        <p:spPr>
          <a:xfrm>
            <a:off x="4902612" y="281967"/>
            <a:ext cx="3611323"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Planeación Estadística </a:t>
            </a:r>
            <a:endParaRPr lang="es-ES" b="1">
              <a:solidFill>
                <a:srgbClr val="002060"/>
              </a:solidFill>
              <a:latin typeface="Segoe  ui"/>
              <a:cs typeface="Arial"/>
            </a:endParaRPr>
          </a:p>
        </p:txBody>
      </p:sp>
      <p:sp>
        <p:nvSpPr>
          <p:cNvPr id="13" name="CuadroTexto 12">
            <a:extLst>
              <a:ext uri="{FF2B5EF4-FFF2-40B4-BE49-F238E27FC236}">
                <a16:creationId xmlns:a16="http://schemas.microsoft.com/office/drawing/2014/main" id="{4E7A2D77-C807-4204-AC0C-8BA4F80D5A12}"/>
              </a:ext>
            </a:extLst>
          </p:cNvPr>
          <p:cNvSpPr txBox="1"/>
          <p:nvPr/>
        </p:nvSpPr>
        <p:spPr>
          <a:xfrm>
            <a:off x="4743389" y="1010097"/>
            <a:ext cx="4327260" cy="2292935"/>
          </a:xfrm>
          <a:prstGeom prst="rect">
            <a:avLst/>
          </a:prstGeom>
          <a:noFill/>
        </p:spPr>
        <p:txBody>
          <a:bodyPr wrap="square" lIns="91440" tIns="45720" rIns="91440" bIns="45720" anchor="t">
            <a:spAutoFit/>
          </a:bodyPr>
          <a:lstStyle/>
          <a:p>
            <a:pPr marL="171450" indent="-171450" algn="just">
              <a:buFont typeface="Wingdings" panose="05000000000000000000" pitchFamily="2" charset="2"/>
              <a:buChar char="q"/>
            </a:pPr>
            <a:r>
              <a:rPr lang="es-MX" sz="1300">
                <a:solidFill>
                  <a:schemeClr val="dk1"/>
                </a:solidFill>
                <a:latin typeface="Segoe  ui"/>
                <a:ea typeface="Quattrocento Sans"/>
                <a:cs typeface="Quattrocento Sans"/>
                <a:sym typeface="Quattrocento Sans"/>
              </a:rPr>
              <a:t>Si se indaga y consolida las </a:t>
            </a:r>
            <a:r>
              <a:rPr lang="es-MX" sz="1300" b="1">
                <a:solidFill>
                  <a:srgbClr val="002060"/>
                </a:solidFill>
                <a:latin typeface="Segoe  ui"/>
                <a:sym typeface="Quattrocento Sans"/>
              </a:rPr>
              <a:t>necesidades de información </a:t>
            </a:r>
            <a:r>
              <a:rPr lang="es-MX" sz="1300">
                <a:solidFill>
                  <a:schemeClr val="dk1"/>
                </a:solidFill>
                <a:latin typeface="Segoe  ui"/>
                <a:ea typeface="Quattrocento Sans"/>
                <a:cs typeface="Quattrocento Sans"/>
                <a:sym typeface="Quattrocento Sans"/>
              </a:rPr>
              <a:t>estadística con los </a:t>
            </a:r>
            <a:r>
              <a:rPr lang="es-MX" sz="1300" b="1">
                <a:solidFill>
                  <a:srgbClr val="002060"/>
                </a:solidFill>
                <a:latin typeface="Segoe  ui"/>
                <a:sym typeface="Quattrocento Sans"/>
              </a:rPr>
              <a:t>grupos de valor</a:t>
            </a:r>
            <a:r>
              <a:rPr lang="es-MX" sz="1300">
                <a:solidFill>
                  <a:schemeClr val="dk1"/>
                </a:solidFill>
                <a:latin typeface="Segoe  ui"/>
                <a:ea typeface="Quattrocento Sans"/>
                <a:cs typeface="Quattrocento Sans"/>
                <a:sym typeface="Quattrocento Sans"/>
              </a:rPr>
              <a:t>, organismos de control, organizaciones de la sociedad civil,  corporaciones públicas, Academia, etc.</a:t>
            </a:r>
            <a:endParaRPr lang="es-MX" sz="1300">
              <a:solidFill>
                <a:schemeClr val="dk1"/>
              </a:solidFill>
              <a:latin typeface="Segoe  ui"/>
              <a:ea typeface="Quattrocento Sans"/>
              <a:cs typeface="Quattrocento Sans"/>
            </a:endParaRPr>
          </a:p>
          <a:p>
            <a:pPr marL="171450" indent="-171450" algn="just">
              <a:buFont typeface="Wingdings" panose="05000000000000000000" pitchFamily="2" charset="2"/>
              <a:buChar char="q"/>
            </a:pPr>
            <a:endParaRPr lang="es-ES" sz="1300">
              <a:latin typeface="Segoe  ui"/>
              <a:cs typeface="Segoe UI"/>
            </a:endParaRPr>
          </a:p>
          <a:p>
            <a:pPr marL="171450" indent="-171450" algn="just">
              <a:buFont typeface="Wingdings" panose="05000000000000000000" pitchFamily="2" charset="2"/>
              <a:buChar char="q"/>
            </a:pPr>
            <a:r>
              <a:rPr lang="es-MX" sz="1300">
                <a:solidFill>
                  <a:schemeClr val="dk1"/>
                </a:solidFill>
                <a:latin typeface="Segoe  ui"/>
                <a:ea typeface="Quattrocento Sans"/>
                <a:cs typeface="Quattrocento Sans"/>
                <a:sym typeface="Quattrocento Sans"/>
              </a:rPr>
              <a:t>Si se tienen </a:t>
            </a:r>
            <a:r>
              <a:rPr lang="es-MX" sz="1300">
                <a:solidFill>
                  <a:schemeClr val="dk1"/>
                </a:solidFill>
                <a:latin typeface="Segoe  ui"/>
                <a:sym typeface="Quattrocento Sans"/>
              </a:rPr>
              <a:t>caracterizada y consolidado los </a:t>
            </a:r>
            <a:r>
              <a:rPr lang="es-MX" sz="1300" b="1">
                <a:solidFill>
                  <a:srgbClr val="002060"/>
                </a:solidFill>
                <a:latin typeface="Segoe  ui"/>
                <a:sym typeface="Quattrocento Sans"/>
              </a:rPr>
              <a:t>inventarios</a:t>
            </a:r>
            <a:r>
              <a:rPr lang="es-MX" sz="1300" b="1">
                <a:solidFill>
                  <a:srgbClr val="002060"/>
                </a:solidFill>
                <a:latin typeface="Segoe  ui"/>
                <a:cs typeface="Segoe UI"/>
                <a:sym typeface="Quattrocento Sans"/>
              </a:rPr>
              <a:t> de oferta:</a:t>
            </a:r>
            <a:endParaRPr lang="es-MX" sz="1300">
              <a:solidFill>
                <a:srgbClr val="002060"/>
              </a:solidFill>
              <a:latin typeface="Segoe  ui"/>
              <a:cs typeface="Segoe UI"/>
            </a:endParaRPr>
          </a:p>
          <a:p>
            <a:pPr algn="just"/>
            <a:r>
              <a:rPr lang="es-MX" sz="1300" b="1">
                <a:solidFill>
                  <a:srgbClr val="BF134F"/>
                </a:solidFill>
                <a:latin typeface="Segoe  ui"/>
                <a:cs typeface="Segoe UI"/>
              </a:rPr>
              <a:t>  </a:t>
            </a:r>
          </a:p>
          <a:p>
            <a:pPr marL="171450" indent="-171450" algn="just">
              <a:buFont typeface="Arial" panose="05000000000000000000" pitchFamily="2" charset="2"/>
              <a:buChar char="•"/>
            </a:pPr>
            <a:r>
              <a:rPr lang="es-MX" sz="1300">
                <a:solidFill>
                  <a:schemeClr val="dk1"/>
                </a:solidFill>
                <a:latin typeface="Segoe  ui"/>
                <a:cs typeface="Segoe UI"/>
                <a:sym typeface="Quattrocento Sans"/>
              </a:rPr>
              <a:t>Indicadores</a:t>
            </a:r>
            <a:r>
              <a:rPr lang="es-MX" sz="1300">
                <a:solidFill>
                  <a:schemeClr val="dk1"/>
                </a:solidFill>
                <a:latin typeface="Segoe  ui"/>
                <a:ea typeface="Quattrocento Sans"/>
                <a:cs typeface="Quattrocento Sans"/>
                <a:sym typeface="Quattrocento Sans"/>
              </a:rPr>
              <a:t> estratégicos</a:t>
            </a:r>
            <a:endParaRPr lang="es-MX" sz="1300">
              <a:solidFill>
                <a:schemeClr val="dk1"/>
              </a:solidFill>
              <a:latin typeface="Segoe  ui"/>
              <a:ea typeface="Quattrocento Sans"/>
              <a:cs typeface="Segoe UI"/>
            </a:endParaRPr>
          </a:p>
          <a:p>
            <a:pPr marL="171450" indent="-171450" algn="just">
              <a:buFont typeface="Arial" panose="05000000000000000000" pitchFamily="2" charset="2"/>
              <a:buChar char="•"/>
            </a:pPr>
            <a:r>
              <a:rPr lang="es-MX" sz="1300">
                <a:solidFill>
                  <a:schemeClr val="dk1"/>
                </a:solidFill>
                <a:latin typeface="Segoe  ui"/>
                <a:ea typeface="Quattrocento Sans"/>
                <a:cs typeface="Quattrocento Sans"/>
                <a:sym typeface="Quattrocento Sans"/>
              </a:rPr>
              <a:t>Operaciones estadísticas</a:t>
            </a:r>
            <a:endParaRPr lang="es-MX" sz="1300">
              <a:solidFill>
                <a:schemeClr val="dk1"/>
              </a:solidFill>
              <a:latin typeface="Segoe  ui"/>
              <a:ea typeface="Quattrocento Sans"/>
              <a:cs typeface="Segoe UI"/>
            </a:endParaRPr>
          </a:p>
          <a:p>
            <a:pPr marL="171450" indent="-171450" algn="just">
              <a:buFont typeface="Arial"/>
              <a:buChar char="•"/>
            </a:pPr>
            <a:r>
              <a:rPr lang="es-MX" sz="1300">
                <a:solidFill>
                  <a:schemeClr val="dk1"/>
                </a:solidFill>
                <a:latin typeface="Segoe  ui"/>
                <a:ea typeface="Quattrocento Sans"/>
                <a:cs typeface="Quattrocento Sans"/>
                <a:sym typeface="Quattrocento Sans"/>
              </a:rPr>
              <a:t>Registros administrativos </a:t>
            </a:r>
            <a:endParaRPr lang="es-MX" sz="1300" b="1">
              <a:solidFill>
                <a:schemeClr val="dk1"/>
              </a:solidFill>
              <a:latin typeface="Segoe  ui"/>
              <a:cs typeface="Segoe UI"/>
            </a:endParaRPr>
          </a:p>
        </p:txBody>
      </p:sp>
      <p:sp>
        <p:nvSpPr>
          <p:cNvPr id="34" name="Rectángulo: esquinas redondeadas 15">
            <a:extLst>
              <a:ext uri="{FF2B5EF4-FFF2-40B4-BE49-F238E27FC236}">
                <a16:creationId xmlns:a16="http://schemas.microsoft.com/office/drawing/2014/main" id="{843F2759-EB7C-4451-AB97-D38455E0B463}"/>
              </a:ext>
            </a:extLst>
          </p:cNvPr>
          <p:cNvSpPr/>
          <p:nvPr/>
        </p:nvSpPr>
        <p:spPr>
          <a:xfrm>
            <a:off x="838307" y="3935423"/>
            <a:ext cx="3044915" cy="566909"/>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¿Qué debe verificar la Entidad?</a:t>
            </a:r>
          </a:p>
        </p:txBody>
      </p:sp>
      <p:pic>
        <p:nvPicPr>
          <p:cNvPr id="9" name="Imagen 8">
            <a:extLst>
              <a:ext uri="{FF2B5EF4-FFF2-40B4-BE49-F238E27FC236}">
                <a16:creationId xmlns:a16="http://schemas.microsoft.com/office/drawing/2014/main" id="{D51DEC7B-42C5-1451-D0A0-F233EAFB5C75}"/>
              </a:ext>
            </a:extLst>
          </p:cNvPr>
          <p:cNvPicPr>
            <a:picLocks noChangeAspect="1"/>
          </p:cNvPicPr>
          <p:nvPr/>
        </p:nvPicPr>
        <p:blipFill>
          <a:blip r:embed="rId2"/>
          <a:stretch>
            <a:fillRect/>
          </a:stretch>
        </p:blipFill>
        <p:spPr>
          <a:xfrm>
            <a:off x="595559" y="1010097"/>
            <a:ext cx="3929710" cy="2506543"/>
          </a:xfrm>
          <a:prstGeom prst="rect">
            <a:avLst/>
          </a:prstGeom>
        </p:spPr>
      </p:pic>
    </p:spTree>
    <p:extLst>
      <p:ext uri="{BB962C8B-B14F-4D97-AF65-F5344CB8AC3E}">
        <p14:creationId xmlns:p14="http://schemas.microsoft.com/office/powerpoint/2010/main" val="157995731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D9D7D06B-F43B-4EC5-BC64-7C2C14A96EA2}"/>
              </a:ext>
            </a:extLst>
          </p:cNvPr>
          <p:cNvSpPr txBox="1"/>
          <p:nvPr/>
        </p:nvSpPr>
        <p:spPr>
          <a:xfrm>
            <a:off x="4720700" y="287006"/>
            <a:ext cx="3611323"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Planeación Estadística </a:t>
            </a:r>
            <a:endParaRPr lang="es-ES" b="1">
              <a:solidFill>
                <a:srgbClr val="002060"/>
              </a:solidFill>
              <a:latin typeface="Segoe  ui"/>
              <a:cs typeface="Arial"/>
            </a:endParaRPr>
          </a:p>
        </p:txBody>
      </p:sp>
      <p:sp>
        <p:nvSpPr>
          <p:cNvPr id="13" name="CuadroTexto 12">
            <a:extLst>
              <a:ext uri="{FF2B5EF4-FFF2-40B4-BE49-F238E27FC236}">
                <a16:creationId xmlns:a16="http://schemas.microsoft.com/office/drawing/2014/main" id="{4E7A2D77-C807-4204-AC0C-8BA4F80D5A12}"/>
              </a:ext>
            </a:extLst>
          </p:cNvPr>
          <p:cNvSpPr txBox="1"/>
          <p:nvPr/>
        </p:nvSpPr>
        <p:spPr>
          <a:xfrm>
            <a:off x="3793243" y="730094"/>
            <a:ext cx="5269733" cy="3416320"/>
          </a:xfrm>
          <a:prstGeom prst="rect">
            <a:avLst/>
          </a:prstGeom>
          <a:noFill/>
        </p:spPr>
        <p:txBody>
          <a:bodyPr wrap="square" lIns="91440" tIns="45720" rIns="91440" bIns="45720" anchor="t">
            <a:spAutoFit/>
          </a:bodyPr>
          <a:lstStyle/>
          <a:p>
            <a:pPr marR="0" lvl="0" algn="just" rtl="0">
              <a:spcBef>
                <a:spcPts val="0"/>
              </a:spcBef>
              <a:spcAft>
                <a:spcPts val="0"/>
              </a:spcAft>
            </a:pPr>
            <a:endParaRPr lang="es-ES" sz="1200">
              <a:solidFill>
                <a:schemeClr val="dk1"/>
              </a:solidFill>
              <a:latin typeface="Segoe  ui"/>
              <a:cs typeface="Segoe UI"/>
            </a:endParaRPr>
          </a:p>
          <a:p>
            <a:pPr marL="171450" indent="-171450" algn="just">
              <a:buFont typeface="Wingdings" panose="05000000000000000000" pitchFamily="2" charset="2"/>
              <a:buChar char="q"/>
            </a:pPr>
            <a:r>
              <a:rPr lang="es-CO" sz="1200" b="1">
                <a:solidFill>
                  <a:srgbClr val="002060"/>
                </a:solidFill>
                <a:latin typeface="Segoe  ui"/>
              </a:rPr>
              <a:t>Entorno institucional </a:t>
            </a:r>
            <a:r>
              <a:rPr lang="es-CO" sz="1200">
                <a:latin typeface="Segoe  ui"/>
                <a:ea typeface="+mn-lt"/>
                <a:cs typeface="+mn-lt"/>
              </a:rPr>
              <a:t>de la actividad estadística (Normatividad de la entidad, manual de funciones e instancias de articulación entre entidades).</a:t>
            </a:r>
            <a:endParaRPr lang="es-MX" sz="1200" b="1">
              <a:latin typeface="Segoe  ui"/>
              <a:ea typeface="+mn-lt"/>
              <a:cs typeface="+mn-lt"/>
            </a:endParaRPr>
          </a:p>
          <a:p>
            <a:pPr marL="171450" indent="-171450" algn="just">
              <a:buFont typeface="Wingdings" panose="05000000000000000000" pitchFamily="2" charset="2"/>
              <a:buChar char="q"/>
            </a:pPr>
            <a:endParaRPr lang="es-MX" sz="1200">
              <a:solidFill>
                <a:schemeClr val="dk1"/>
              </a:solidFill>
              <a:latin typeface="Segoe  ui"/>
              <a:sym typeface="Quattrocento Sans"/>
            </a:endParaRPr>
          </a:p>
          <a:p>
            <a:pPr marL="171450" indent="-171450" algn="just">
              <a:buFont typeface="Wingdings" panose="05000000000000000000" pitchFamily="2" charset="2"/>
              <a:buChar char="q"/>
            </a:pPr>
            <a:r>
              <a:rPr lang="es-MX" sz="1200">
                <a:solidFill>
                  <a:schemeClr val="dk1"/>
                </a:solidFill>
                <a:latin typeface="Segoe  ui"/>
                <a:sym typeface="Quattrocento Sans"/>
              </a:rPr>
              <a:t>Si hay una </a:t>
            </a:r>
            <a:r>
              <a:rPr lang="es-MX" sz="1200" b="1">
                <a:solidFill>
                  <a:srgbClr val="002060"/>
                </a:solidFill>
                <a:latin typeface="Segoe  ui"/>
                <a:sym typeface="Quattrocento Sans"/>
              </a:rPr>
              <a:t>Dependencia</a:t>
            </a:r>
            <a:r>
              <a:rPr lang="es-MX" sz="1200">
                <a:solidFill>
                  <a:schemeClr val="dk1"/>
                </a:solidFill>
                <a:latin typeface="Segoe  ui"/>
                <a:ea typeface="Quattrocento Sans"/>
                <a:cs typeface="Quattrocento Sans"/>
                <a:sym typeface="Quattrocento Sans"/>
              </a:rPr>
              <a:t> o grupo de trabajo que </a:t>
            </a:r>
            <a:r>
              <a:rPr lang="es-MX" sz="1200" b="1">
                <a:solidFill>
                  <a:srgbClr val="002060"/>
                </a:solidFill>
                <a:latin typeface="Segoe  ui"/>
                <a:sym typeface="Quattrocento Sans"/>
              </a:rPr>
              <a:t>centralice</a:t>
            </a:r>
            <a:r>
              <a:rPr lang="es-MX" sz="1200" b="1">
                <a:solidFill>
                  <a:srgbClr val="BF134F"/>
                </a:solidFill>
                <a:latin typeface="Segoe  ui"/>
                <a:sym typeface="Quattrocento Sans"/>
              </a:rPr>
              <a:t> </a:t>
            </a:r>
            <a:r>
              <a:rPr lang="es-MX" sz="1200">
                <a:solidFill>
                  <a:schemeClr val="dk1"/>
                </a:solidFill>
                <a:latin typeface="Segoe  ui"/>
                <a:sym typeface="Quattrocento Sans"/>
              </a:rPr>
              <a:t>la</a:t>
            </a:r>
            <a:r>
              <a:rPr lang="es-MX" sz="1200" b="1">
                <a:solidFill>
                  <a:srgbClr val="BF134F"/>
                </a:solidFill>
                <a:latin typeface="Segoe  ui"/>
                <a:sym typeface="Quattrocento Sans"/>
              </a:rPr>
              <a:t> </a:t>
            </a:r>
            <a:r>
              <a:rPr lang="es-MX" sz="1200" b="1">
                <a:solidFill>
                  <a:srgbClr val="002060"/>
                </a:solidFill>
                <a:latin typeface="Segoe  ui"/>
                <a:sym typeface="Quattrocento Sans"/>
              </a:rPr>
              <a:t>generación, procesamiento, uso y difusión de información estadística</a:t>
            </a:r>
            <a:r>
              <a:rPr lang="es-MX" sz="1200">
                <a:solidFill>
                  <a:schemeClr val="dk1"/>
                </a:solidFill>
                <a:latin typeface="Segoe  ui"/>
                <a:ea typeface="Quattrocento Sans"/>
                <a:cs typeface="Quattrocento Sans"/>
                <a:sym typeface="Quattrocento Sans"/>
              </a:rPr>
              <a:t>. Hay procesos y procedimientos definidos o formalizados en el </a:t>
            </a:r>
            <a:r>
              <a:rPr lang="es-MX" sz="1200" b="1">
                <a:solidFill>
                  <a:srgbClr val="002060"/>
                </a:solidFill>
                <a:latin typeface="Segoe  ui"/>
                <a:sym typeface="Quattrocento Sans"/>
              </a:rPr>
              <a:t>sistema integrado de gestión</a:t>
            </a:r>
            <a:r>
              <a:rPr lang="es-MX" sz="1200">
                <a:solidFill>
                  <a:srgbClr val="002060"/>
                </a:solidFill>
                <a:latin typeface="Segoe  ui"/>
                <a:ea typeface="Quattrocento Sans"/>
                <a:cs typeface="Quattrocento Sans"/>
                <a:sym typeface="Quattrocento Sans"/>
              </a:rPr>
              <a:t>.</a:t>
            </a:r>
            <a:endParaRPr lang="es-MX" sz="1200">
              <a:solidFill>
                <a:srgbClr val="002060"/>
              </a:solidFill>
              <a:latin typeface="Segoe  ui"/>
              <a:ea typeface="Quattrocento Sans"/>
              <a:cs typeface="Quattrocento Sans"/>
            </a:endParaRPr>
          </a:p>
          <a:p>
            <a:pPr algn="just"/>
            <a:endParaRPr lang="es-MX" sz="1200">
              <a:solidFill>
                <a:schemeClr val="dk1"/>
              </a:solidFill>
              <a:latin typeface="Segoe  ui"/>
              <a:ea typeface="+mn-lt"/>
              <a:cs typeface="Segoe UI"/>
            </a:endParaRPr>
          </a:p>
          <a:p>
            <a:pPr marL="171450" indent="-171450" algn="just">
              <a:buFont typeface="Wingdings,Sans-Serif" panose="05000000000000000000" pitchFamily="2" charset="2"/>
              <a:buChar char="q"/>
            </a:pPr>
            <a:r>
              <a:rPr lang="es-MX" sz="1200">
                <a:solidFill>
                  <a:schemeClr val="dk1"/>
                </a:solidFill>
                <a:latin typeface="Segoe  ui"/>
                <a:ea typeface="+mn-lt"/>
                <a:cs typeface="Segoe UI"/>
              </a:rPr>
              <a:t>La</a:t>
            </a:r>
            <a:r>
              <a:rPr lang="es-MX" sz="1200" b="1">
                <a:solidFill>
                  <a:srgbClr val="BF134F"/>
                </a:solidFill>
                <a:latin typeface="Segoe  ui"/>
                <a:ea typeface="+mn-lt"/>
                <a:cs typeface="Segoe UI"/>
              </a:rPr>
              <a:t> </a:t>
            </a:r>
            <a:r>
              <a:rPr lang="es-MX" sz="1200" b="1">
                <a:solidFill>
                  <a:srgbClr val="002060"/>
                </a:solidFill>
                <a:latin typeface="Segoe  ui"/>
                <a:ea typeface="+mn-lt"/>
                <a:cs typeface="Segoe UI"/>
              </a:rPr>
              <a:t>suficiencia</a:t>
            </a:r>
            <a:r>
              <a:rPr lang="es-MX" sz="1200">
                <a:solidFill>
                  <a:schemeClr val="dk1"/>
                </a:solidFill>
                <a:latin typeface="Segoe  ui"/>
                <a:ea typeface="+mn-lt"/>
                <a:cs typeface="Segoe UI"/>
              </a:rPr>
              <a:t> y </a:t>
            </a:r>
            <a:r>
              <a:rPr lang="es-MX" sz="1200" b="1">
                <a:solidFill>
                  <a:srgbClr val="002060"/>
                </a:solidFill>
                <a:latin typeface="Segoe  ui"/>
                <a:ea typeface="+mn-lt"/>
                <a:cs typeface="Segoe UI"/>
              </a:rPr>
              <a:t>estado actua</a:t>
            </a:r>
            <a:r>
              <a:rPr lang="es-MX" sz="1200">
                <a:solidFill>
                  <a:srgbClr val="002060"/>
                </a:solidFill>
                <a:latin typeface="Segoe  ui"/>
                <a:ea typeface="+mn-lt"/>
                <a:cs typeface="Segoe UI"/>
              </a:rPr>
              <a:t>l </a:t>
            </a:r>
            <a:r>
              <a:rPr lang="es-MX" sz="1200">
                <a:solidFill>
                  <a:schemeClr val="dk1"/>
                </a:solidFill>
                <a:latin typeface="Segoe  ui"/>
                <a:ea typeface="+mn-lt"/>
                <a:cs typeface="Segoe UI"/>
              </a:rPr>
              <a:t>de los </a:t>
            </a:r>
            <a:r>
              <a:rPr lang="es-MX" sz="1200" b="1">
                <a:solidFill>
                  <a:srgbClr val="002060"/>
                </a:solidFill>
                <a:latin typeface="Segoe  ui"/>
                <a:ea typeface="+mn-lt"/>
                <a:cs typeface="Segoe UI"/>
              </a:rPr>
              <a:t>recursos</a:t>
            </a:r>
            <a:r>
              <a:rPr lang="es-MX" sz="1200">
                <a:solidFill>
                  <a:schemeClr val="dk1"/>
                </a:solidFill>
                <a:latin typeface="Segoe  ui"/>
                <a:ea typeface="+mn-lt"/>
                <a:cs typeface="Segoe UI"/>
              </a:rPr>
              <a:t> humanos, financieros y tecnológicos para llevar a cabo la </a:t>
            </a:r>
            <a:r>
              <a:rPr lang="es-MX" sz="1200" b="1">
                <a:solidFill>
                  <a:srgbClr val="002060"/>
                </a:solidFill>
                <a:latin typeface="Segoe  ui"/>
                <a:ea typeface="+mn-lt"/>
                <a:cs typeface="Segoe UI"/>
              </a:rPr>
              <a:t>actividad estadística</a:t>
            </a:r>
            <a:r>
              <a:rPr lang="es-MX" sz="1200">
                <a:solidFill>
                  <a:srgbClr val="002060"/>
                </a:solidFill>
                <a:latin typeface="Segoe  ui"/>
                <a:ea typeface="+mn-lt"/>
                <a:cs typeface="Segoe UI"/>
              </a:rPr>
              <a:t>. </a:t>
            </a:r>
            <a:endParaRPr lang="en-US" sz="1200">
              <a:solidFill>
                <a:srgbClr val="002060"/>
              </a:solidFill>
              <a:latin typeface="Segoe  ui"/>
              <a:ea typeface="+mn-lt"/>
              <a:cs typeface="+mn-lt"/>
            </a:endParaRPr>
          </a:p>
          <a:p>
            <a:pPr marL="285750" indent="-285750" algn="just">
              <a:buFont typeface="Arial" panose="05000000000000000000" pitchFamily="2" charset="2"/>
              <a:buChar char="•"/>
            </a:pPr>
            <a:endParaRPr lang="es-MX" sz="1200">
              <a:latin typeface="Segoe  ui"/>
              <a:ea typeface="+mn-lt"/>
              <a:cs typeface="+mn-lt"/>
            </a:endParaRPr>
          </a:p>
          <a:p>
            <a:pPr marL="171450" indent="-171450" algn="just">
              <a:buFont typeface="Wingdings" panose="05000000000000000000" pitchFamily="2" charset="2"/>
              <a:buChar char="q"/>
            </a:pPr>
            <a:r>
              <a:rPr lang="es-MX" sz="1200">
                <a:solidFill>
                  <a:schemeClr val="dk1"/>
                </a:solidFill>
                <a:latin typeface="Segoe  ui"/>
                <a:sym typeface="Quattrocento Sans"/>
              </a:rPr>
              <a:t>Estado de la implementación de los</a:t>
            </a:r>
            <a:r>
              <a:rPr lang="es-MX" sz="1200" b="1">
                <a:solidFill>
                  <a:srgbClr val="BF134F"/>
                </a:solidFill>
                <a:latin typeface="Segoe  ui"/>
                <a:sym typeface="Quattrocento Sans"/>
              </a:rPr>
              <a:t> </a:t>
            </a:r>
            <a:r>
              <a:rPr lang="es-MX" sz="1200" b="1">
                <a:solidFill>
                  <a:srgbClr val="002060"/>
                </a:solidFill>
                <a:latin typeface="Segoe  ui"/>
                <a:sym typeface="Quattrocento Sans"/>
              </a:rPr>
              <a:t>lineamientos, normas</a:t>
            </a:r>
            <a:r>
              <a:rPr lang="es-MX" sz="1200">
                <a:solidFill>
                  <a:srgbClr val="002060"/>
                </a:solidFill>
                <a:latin typeface="Segoe  ui"/>
                <a:ea typeface="Quattrocento Sans"/>
                <a:cs typeface="Quattrocento Sans"/>
                <a:sym typeface="Quattrocento Sans"/>
              </a:rPr>
              <a:t> y </a:t>
            </a:r>
            <a:r>
              <a:rPr lang="es-MX" sz="1200" b="1">
                <a:solidFill>
                  <a:srgbClr val="002060"/>
                </a:solidFill>
                <a:latin typeface="Segoe  ui"/>
                <a:sym typeface="Quattrocento Sans"/>
              </a:rPr>
              <a:t>estándares estadísticos </a:t>
            </a:r>
            <a:r>
              <a:rPr lang="es-MX" sz="1200">
                <a:solidFill>
                  <a:schemeClr val="dk1"/>
                </a:solidFill>
                <a:latin typeface="Segoe  ui"/>
                <a:ea typeface="Quattrocento Sans"/>
                <a:cs typeface="Quattrocento Sans"/>
                <a:sym typeface="Quattrocento Sans"/>
              </a:rPr>
              <a:t> </a:t>
            </a:r>
            <a:r>
              <a:rPr lang="es-MX" sz="1200">
                <a:solidFill>
                  <a:schemeClr val="dk1"/>
                </a:solidFill>
                <a:latin typeface="Segoe  ui"/>
                <a:sym typeface="Quattrocento Sans"/>
              </a:rPr>
              <a:t>implementados en la Entidad para  </a:t>
            </a:r>
            <a:r>
              <a:rPr lang="es-MX" sz="1200" b="1">
                <a:solidFill>
                  <a:srgbClr val="002060"/>
                </a:solidFill>
                <a:latin typeface="Segoe  ui"/>
                <a:sym typeface="Quattrocento Sans"/>
              </a:rPr>
              <a:t>producción estadística </a:t>
            </a:r>
            <a:r>
              <a:rPr lang="es-MX" sz="1200">
                <a:solidFill>
                  <a:schemeClr val="dk1"/>
                </a:solidFill>
                <a:latin typeface="Segoe  ui"/>
                <a:sym typeface="Quattrocento Sans"/>
              </a:rPr>
              <a:t>y registros administrativos</a:t>
            </a:r>
            <a:r>
              <a:rPr lang="es-MX" sz="1200">
                <a:solidFill>
                  <a:schemeClr val="dk1"/>
                </a:solidFill>
                <a:latin typeface="Segoe  ui"/>
                <a:ea typeface="Quattrocento Sans"/>
                <a:cs typeface="Quattrocento Sans"/>
                <a:sym typeface="Quattrocento Sans"/>
              </a:rPr>
              <a:t>.</a:t>
            </a:r>
            <a:endParaRPr lang="es-MX" sz="1200">
              <a:solidFill>
                <a:schemeClr val="dk1"/>
              </a:solidFill>
              <a:latin typeface="Segoe  ui"/>
              <a:ea typeface="Quattrocento Sans"/>
              <a:cs typeface="Quattrocento Sans"/>
            </a:endParaRPr>
          </a:p>
          <a:p>
            <a:pPr marL="171450" indent="-171450" algn="just">
              <a:buFont typeface="Wingdings" panose="05000000000000000000" pitchFamily="2" charset="2"/>
              <a:buChar char="q"/>
            </a:pPr>
            <a:r>
              <a:rPr lang="es-CO" sz="1200">
                <a:latin typeface="Segoe  ui"/>
                <a:ea typeface="+mn-lt"/>
                <a:cs typeface="+mn-lt"/>
                <a:sym typeface="Quattrocento Sans"/>
              </a:rPr>
              <a:t>Satisfacción de usuarios de </a:t>
            </a:r>
            <a:r>
              <a:rPr lang="es-CO" sz="1200" b="1">
                <a:solidFill>
                  <a:srgbClr val="002060"/>
                </a:solidFill>
                <a:latin typeface="Segoe  ui"/>
                <a:sym typeface="Quattrocento Sans"/>
              </a:rPr>
              <a:t>información estadística </a:t>
            </a:r>
            <a:r>
              <a:rPr lang="es-CO" sz="1200">
                <a:solidFill>
                  <a:srgbClr val="002060"/>
                </a:solidFill>
                <a:latin typeface="Segoe  ui"/>
                <a:ea typeface="+mn-lt"/>
                <a:cs typeface="+mn-lt"/>
                <a:sym typeface="Quattrocento Sans"/>
              </a:rPr>
              <a:t>o </a:t>
            </a:r>
            <a:r>
              <a:rPr lang="es-CO" sz="1200" b="1">
                <a:solidFill>
                  <a:srgbClr val="002060"/>
                </a:solidFill>
                <a:latin typeface="Segoe  ui"/>
                <a:sym typeface="Quattrocento Sans"/>
              </a:rPr>
              <a:t>indicadores</a:t>
            </a:r>
            <a:r>
              <a:rPr lang="es-CO" sz="1200">
                <a:solidFill>
                  <a:srgbClr val="002060"/>
                </a:solidFill>
                <a:latin typeface="Segoe  ui"/>
                <a:ea typeface="+mn-lt"/>
                <a:cs typeface="+mn-lt"/>
                <a:sym typeface="Quattrocento Sans"/>
              </a:rPr>
              <a:t> </a:t>
            </a:r>
            <a:r>
              <a:rPr lang="es-CO" sz="1200">
                <a:latin typeface="Segoe  ui"/>
                <a:ea typeface="+mn-lt"/>
                <a:cs typeface="+mn-lt"/>
                <a:sym typeface="Quattrocento Sans"/>
              </a:rPr>
              <a:t>en la página web de la entidad.</a:t>
            </a:r>
            <a:endParaRPr lang="es-MX" sz="1200" b="1">
              <a:latin typeface="Segoe  ui"/>
              <a:ea typeface="+mn-lt"/>
              <a:cs typeface="+mn-lt"/>
            </a:endParaRPr>
          </a:p>
        </p:txBody>
      </p:sp>
      <p:pic>
        <p:nvPicPr>
          <p:cNvPr id="28" name="Imagen 27">
            <a:extLst>
              <a:ext uri="{FF2B5EF4-FFF2-40B4-BE49-F238E27FC236}">
                <a16:creationId xmlns:a16="http://schemas.microsoft.com/office/drawing/2014/main" id="{500F4E79-9438-4CA8-8108-A9D4A7F7C73A}"/>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922711" y="1224550"/>
            <a:ext cx="2549380" cy="2427408"/>
          </a:xfrm>
          <a:prstGeom prst="rect">
            <a:avLst/>
          </a:prstGeom>
        </p:spPr>
      </p:pic>
      <p:sp>
        <p:nvSpPr>
          <p:cNvPr id="34" name="Rectángulo: esquinas redondeadas 15">
            <a:extLst>
              <a:ext uri="{FF2B5EF4-FFF2-40B4-BE49-F238E27FC236}">
                <a16:creationId xmlns:a16="http://schemas.microsoft.com/office/drawing/2014/main" id="{843F2759-EB7C-4451-AB97-D38455E0B463}"/>
              </a:ext>
            </a:extLst>
          </p:cNvPr>
          <p:cNvSpPr/>
          <p:nvPr/>
        </p:nvSpPr>
        <p:spPr>
          <a:xfrm>
            <a:off x="551102" y="4155712"/>
            <a:ext cx="3044915" cy="566909"/>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¿Qué debe verificar la Entidad?</a:t>
            </a:r>
          </a:p>
        </p:txBody>
      </p:sp>
    </p:spTree>
    <p:extLst>
      <p:ext uri="{BB962C8B-B14F-4D97-AF65-F5344CB8AC3E}">
        <p14:creationId xmlns:p14="http://schemas.microsoft.com/office/powerpoint/2010/main" val="4992558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1C408CC3-1BB6-92E8-0540-8CC15941C7FF}"/>
              </a:ext>
            </a:extLst>
          </p:cNvPr>
          <p:cNvSpPr txBox="1"/>
          <p:nvPr/>
        </p:nvSpPr>
        <p:spPr>
          <a:xfrm>
            <a:off x="658055" y="333972"/>
            <a:ext cx="6879771" cy="338554"/>
          </a:xfrm>
          <a:prstGeom prst="rect">
            <a:avLst/>
          </a:prstGeom>
          <a:noFill/>
        </p:spPr>
        <p:txBody>
          <a:bodyPr wrap="square" rtlCol="0">
            <a:spAutoFit/>
          </a:bodyPr>
          <a:lstStyle/>
          <a:p>
            <a:r>
              <a:rPr lang="es-ES" sz="1600" b="1">
                <a:solidFill>
                  <a:srgbClr val="0C063D"/>
                </a:solidFill>
                <a:latin typeface="Poppins" panose="020B0502040204020203" pitchFamily="2" charset="0"/>
                <a:cs typeface="Poppins" panose="020B0502040204020203" pitchFamily="2" charset="0"/>
              </a:rPr>
              <a:t>Contenido</a:t>
            </a:r>
            <a:r>
              <a:rPr lang="es-ES" sz="1600" b="1">
                <a:solidFill>
                  <a:srgbClr val="005493"/>
                </a:solidFill>
                <a:latin typeface="Poppins" panose="020B0502040204020203" pitchFamily="2" charset="0"/>
                <a:cs typeface="Poppins" panose="020B0502040204020203" pitchFamily="2" charset="0"/>
              </a:rPr>
              <a:t> </a:t>
            </a:r>
            <a:endParaRPr lang="es-CO" sz="1600" b="1">
              <a:solidFill>
                <a:srgbClr val="005493"/>
              </a:solidFill>
              <a:latin typeface="Poppins" panose="020B0502040204020203" pitchFamily="2" charset="0"/>
              <a:cs typeface="Poppins" panose="020B0502040204020203" pitchFamily="2" charset="0"/>
            </a:endParaRPr>
          </a:p>
        </p:txBody>
      </p:sp>
      <p:cxnSp>
        <p:nvCxnSpPr>
          <p:cNvPr id="5" name="Conector recto 4">
            <a:extLst>
              <a:ext uri="{FF2B5EF4-FFF2-40B4-BE49-F238E27FC236}">
                <a16:creationId xmlns:a16="http://schemas.microsoft.com/office/drawing/2014/main" id="{B665B181-FB78-8ADB-D357-837CC3EAE1C3}"/>
              </a:ext>
            </a:extLst>
          </p:cNvPr>
          <p:cNvCxnSpPr>
            <a:cxnSpLocks/>
          </p:cNvCxnSpPr>
          <p:nvPr/>
        </p:nvCxnSpPr>
        <p:spPr>
          <a:xfrm flipH="1">
            <a:off x="756253" y="753050"/>
            <a:ext cx="374047" cy="0"/>
          </a:xfrm>
          <a:prstGeom prst="line">
            <a:avLst/>
          </a:prstGeom>
          <a:ln w="28575">
            <a:solidFill>
              <a:srgbClr val="B9DBED"/>
            </a:solidFill>
          </a:ln>
          <a:effectLst/>
        </p:spPr>
        <p:style>
          <a:lnRef idx="2">
            <a:schemeClr val="accent1"/>
          </a:lnRef>
          <a:fillRef idx="0">
            <a:schemeClr val="accent1"/>
          </a:fillRef>
          <a:effectRef idx="1">
            <a:schemeClr val="accent1"/>
          </a:effectRef>
          <a:fontRef idx="minor">
            <a:schemeClr val="tx1"/>
          </a:fontRef>
        </p:style>
      </p:cxnSp>
      <p:sp>
        <p:nvSpPr>
          <p:cNvPr id="6" name="CuadroTexto 5">
            <a:extLst>
              <a:ext uri="{FF2B5EF4-FFF2-40B4-BE49-F238E27FC236}">
                <a16:creationId xmlns:a16="http://schemas.microsoft.com/office/drawing/2014/main" id="{F19C3E3B-B410-0CBC-F6E2-031AC179835A}"/>
              </a:ext>
            </a:extLst>
          </p:cNvPr>
          <p:cNvSpPr txBox="1"/>
          <p:nvPr/>
        </p:nvSpPr>
        <p:spPr>
          <a:xfrm>
            <a:off x="571791" y="976691"/>
            <a:ext cx="8642356" cy="5262979"/>
          </a:xfrm>
          <a:prstGeom prst="rect">
            <a:avLst/>
          </a:prstGeom>
          <a:noFill/>
        </p:spPr>
        <p:txBody>
          <a:bodyPr wrap="square" rtlCol="0">
            <a:spAutoFit/>
          </a:bodyPr>
          <a:lstStyle/>
          <a:p>
            <a:pPr marL="228600" indent="-228600" algn="just">
              <a:buFont typeface="+mj-lt"/>
              <a:buAutoNum type="arabicPeriod"/>
            </a:pPr>
            <a:r>
              <a:rPr lang="es-ES" sz="1600" b="1">
                <a:solidFill>
                  <a:srgbClr val="404040"/>
                </a:solidFill>
                <a:latin typeface="Poppins" panose="00000500000000000000" pitchFamily="2" charset="0"/>
                <a:cs typeface="Poppins" panose="00000500000000000000" pitchFamily="2" charset="0"/>
              </a:rPr>
              <a:t>Aspectos generales Política de Gestión de la Información Estadística</a:t>
            </a: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a:pPr>
            <a:r>
              <a:rPr lang="es-ES" sz="1600" b="1">
                <a:solidFill>
                  <a:srgbClr val="404040"/>
                </a:solidFill>
                <a:latin typeface="Poppins" panose="00000500000000000000" pitchFamily="2" charset="0"/>
                <a:cs typeface="Poppins" panose="00000500000000000000" pitchFamily="2" charset="0"/>
              </a:rPr>
              <a:t>Mecanismos de implementación</a:t>
            </a: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algn="just"/>
            <a:r>
              <a:rPr lang="es-ES" sz="1600" b="1">
                <a:solidFill>
                  <a:srgbClr val="002060"/>
                </a:solidFill>
                <a:latin typeface="Poppins" panose="00000500000000000000" pitchFamily="2" charset="0"/>
                <a:cs typeface="Poppins" panose="00000500000000000000" pitchFamily="2" charset="0"/>
              </a:rPr>
              <a:t>2.1 Planeación Estadística</a:t>
            </a:r>
          </a:p>
          <a:p>
            <a:pPr algn="just"/>
            <a:r>
              <a:rPr lang="es-ES" sz="1600" b="1">
                <a:solidFill>
                  <a:srgbClr val="002060"/>
                </a:solidFill>
                <a:latin typeface="Poppins" panose="00000500000000000000" pitchFamily="2" charset="0"/>
                <a:cs typeface="Poppins" panose="00000500000000000000" pitchFamily="2" charset="0"/>
              </a:rPr>
              <a:t>2.2 Fortalecimiento de registros administrativos</a:t>
            </a:r>
          </a:p>
          <a:p>
            <a:pPr algn="just"/>
            <a:r>
              <a:rPr lang="es-ES" sz="1600" b="1">
                <a:solidFill>
                  <a:srgbClr val="002060"/>
                </a:solidFill>
                <a:latin typeface="Poppins" panose="00000500000000000000" pitchFamily="2" charset="0"/>
                <a:cs typeface="Poppins" panose="00000500000000000000" pitchFamily="2" charset="0"/>
              </a:rPr>
              <a:t>2.3 Calidad estadística</a:t>
            </a: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algn="just"/>
            <a:r>
              <a:rPr lang="es-ES" sz="1600" b="1">
                <a:solidFill>
                  <a:srgbClr val="404040"/>
                </a:solidFill>
                <a:latin typeface="Poppins" panose="00000500000000000000" pitchFamily="2" charset="0"/>
                <a:cs typeface="Poppins" panose="00000500000000000000" pitchFamily="2" charset="0"/>
              </a:rPr>
              <a:t>3. Niveles de implementación </a:t>
            </a: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342900" indent="-342900" algn="just">
              <a:buAutoNum type="arabicPeriod" startAt="3"/>
            </a:pPr>
            <a:endParaRPr lang="es-ES" sz="1600" b="1">
              <a:solidFill>
                <a:srgbClr val="404040"/>
              </a:solidFill>
              <a:latin typeface="Poppins" panose="00000500000000000000" pitchFamily="2" charset="0"/>
              <a:cs typeface="Poppins" panose="00000500000000000000" pitchFamily="2" charset="0"/>
            </a:endParaRPr>
          </a:p>
          <a:p>
            <a:pPr algn="just"/>
            <a:endParaRPr lang="es-ES" sz="1600">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startAt="3"/>
            </a:pPr>
            <a:endParaRPr lang="es-ES" sz="16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startAt="3"/>
            </a:pPr>
            <a:endParaRPr lang="es-ES" sz="1600" b="1">
              <a:solidFill>
                <a:srgbClr val="404040"/>
              </a:solidFill>
              <a:latin typeface="Poppins" panose="00000500000000000000" pitchFamily="2" charset="0"/>
              <a:cs typeface="Poppins" panose="00000500000000000000" pitchFamily="2" charset="0"/>
            </a:endParaRPr>
          </a:p>
          <a:p>
            <a:pPr marL="306388" lvl="1" algn="just">
              <a:tabLst>
                <a:tab pos="357188" algn="l"/>
              </a:tabLst>
            </a:pPr>
            <a:endParaRPr lang="es-ES" sz="1600">
              <a:solidFill>
                <a:srgbClr val="404040"/>
              </a:solidFill>
              <a:latin typeface="Poppins" panose="00000500000000000000" pitchFamily="2" charset="0"/>
              <a:cs typeface="Poppins" panose="00000500000000000000" pitchFamily="2" charset="0"/>
            </a:endParaRPr>
          </a:p>
          <a:p>
            <a:pPr algn="just"/>
            <a:r>
              <a:rPr lang="es-ES" sz="1600">
                <a:solidFill>
                  <a:srgbClr val="404040"/>
                </a:solidFill>
                <a:latin typeface="Poppins" panose="00000500000000000000" pitchFamily="2" charset="0"/>
                <a:cs typeface="Poppins" panose="00000500000000000000" pitchFamily="2" charset="0"/>
              </a:rPr>
              <a:t>      </a:t>
            </a:r>
          </a:p>
        </p:txBody>
      </p:sp>
      <p:sp>
        <p:nvSpPr>
          <p:cNvPr id="8" name="CuadroTexto 7">
            <a:extLst>
              <a:ext uri="{FF2B5EF4-FFF2-40B4-BE49-F238E27FC236}">
                <a16:creationId xmlns:a16="http://schemas.microsoft.com/office/drawing/2014/main" id="{9AA1C6F0-4699-42A7-A387-79FCD5C3806E}"/>
              </a:ext>
            </a:extLst>
          </p:cNvPr>
          <p:cNvSpPr txBox="1"/>
          <p:nvPr/>
        </p:nvSpPr>
        <p:spPr>
          <a:xfrm>
            <a:off x="4984422" y="1433891"/>
            <a:ext cx="3747139" cy="1815882"/>
          </a:xfrm>
          <a:prstGeom prst="rect">
            <a:avLst/>
          </a:prstGeom>
          <a:noFill/>
        </p:spPr>
        <p:txBody>
          <a:bodyPr wrap="square" rtlCol="0">
            <a:spAutoFit/>
          </a:bodyPr>
          <a:lstStyle/>
          <a:p>
            <a:pPr algn="just"/>
            <a:endParaRPr lang="es-ES" sz="1400" b="1">
              <a:solidFill>
                <a:srgbClr val="404040"/>
              </a:solidFill>
              <a:latin typeface="Poppins" panose="00000500000000000000" pitchFamily="2" charset="0"/>
              <a:cs typeface="Poppins" panose="00000500000000000000" pitchFamily="2" charset="0"/>
            </a:endParaRPr>
          </a:p>
          <a:p>
            <a:pPr algn="just"/>
            <a:endParaRPr lang="es-ES" sz="14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startAt="3"/>
            </a:pPr>
            <a:endParaRPr lang="es-ES" sz="1400" b="1">
              <a:solidFill>
                <a:srgbClr val="404040"/>
              </a:solidFill>
              <a:latin typeface="Poppins" panose="00000500000000000000" pitchFamily="2" charset="0"/>
              <a:cs typeface="Poppins" panose="00000500000000000000" pitchFamily="2" charset="0"/>
            </a:endParaRPr>
          </a:p>
          <a:p>
            <a:pPr algn="just"/>
            <a:endParaRPr lang="es-ES" sz="1400" b="1">
              <a:solidFill>
                <a:srgbClr val="404040"/>
              </a:solidFill>
              <a:latin typeface="Poppins" panose="00000500000000000000" pitchFamily="2" charset="0"/>
              <a:cs typeface="Poppins" panose="00000500000000000000" pitchFamily="2" charset="0"/>
            </a:endParaRPr>
          </a:p>
          <a:p>
            <a:pPr algn="just"/>
            <a:endParaRPr lang="es-ES" sz="1400" b="1">
              <a:solidFill>
                <a:srgbClr val="404040"/>
              </a:solidFill>
              <a:latin typeface="Poppins" panose="00000500000000000000" pitchFamily="2" charset="0"/>
              <a:cs typeface="Poppins" panose="00000500000000000000" pitchFamily="2" charset="0"/>
            </a:endParaRPr>
          </a:p>
          <a:p>
            <a:pPr marL="228600" indent="-228600" algn="just">
              <a:buFont typeface="+mj-lt"/>
              <a:buAutoNum type="arabicPeriod" startAt="3"/>
            </a:pPr>
            <a:endParaRPr lang="es-ES" sz="1400" b="1">
              <a:solidFill>
                <a:srgbClr val="404040"/>
              </a:solidFill>
              <a:latin typeface="Poppins" panose="00000500000000000000" pitchFamily="2" charset="0"/>
              <a:cs typeface="Poppins" panose="00000500000000000000" pitchFamily="2" charset="0"/>
            </a:endParaRPr>
          </a:p>
          <a:p>
            <a:pPr marL="306388" lvl="1" algn="just">
              <a:tabLst>
                <a:tab pos="357188" algn="l"/>
              </a:tabLst>
            </a:pPr>
            <a:endParaRPr lang="es-ES" sz="1400">
              <a:solidFill>
                <a:srgbClr val="404040"/>
              </a:solidFill>
              <a:latin typeface="Poppins" panose="00000500000000000000" pitchFamily="2" charset="0"/>
              <a:cs typeface="Poppins" panose="00000500000000000000" pitchFamily="2" charset="0"/>
            </a:endParaRPr>
          </a:p>
          <a:p>
            <a:pPr algn="just"/>
            <a:r>
              <a:rPr lang="es-ES" sz="1400">
                <a:solidFill>
                  <a:srgbClr val="404040"/>
                </a:solidFill>
                <a:latin typeface="Poppins" panose="00000500000000000000" pitchFamily="2" charset="0"/>
                <a:cs typeface="Poppins" panose="00000500000000000000" pitchFamily="2" charset="0"/>
              </a:rPr>
              <a:t>      </a:t>
            </a:r>
          </a:p>
        </p:txBody>
      </p:sp>
    </p:spTree>
    <p:extLst>
      <p:ext uri="{BB962C8B-B14F-4D97-AF65-F5344CB8AC3E}">
        <p14:creationId xmlns:p14="http://schemas.microsoft.com/office/powerpoint/2010/main" val="396084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40"/>
        <p:cNvGrpSpPr/>
        <p:nvPr/>
      </p:nvGrpSpPr>
      <p:grpSpPr>
        <a:xfrm>
          <a:off x="0" y="0"/>
          <a:ext cx="0" cy="0"/>
          <a:chOff x="0" y="0"/>
          <a:chExt cx="0" cy="0"/>
        </a:xfrm>
      </p:grpSpPr>
      <p:sp>
        <p:nvSpPr>
          <p:cNvPr id="3442" name="Google Shape;3442;p48"/>
          <p:cNvSpPr/>
          <p:nvPr/>
        </p:nvSpPr>
        <p:spPr>
          <a:xfrm>
            <a:off x="632842" y="579588"/>
            <a:ext cx="3019907"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a:solidFill>
                  <a:srgbClr val="002060"/>
                </a:solidFill>
                <a:latin typeface="Segoe  ui"/>
                <a:ea typeface="Quattrocento Sans"/>
                <a:cs typeface="Quattrocento Sans"/>
                <a:sym typeface="Quattrocento Sans"/>
              </a:rPr>
              <a:t>Planeación Estadística</a:t>
            </a:r>
            <a:endParaRPr sz="2000">
              <a:solidFill>
                <a:srgbClr val="002060"/>
              </a:solidFill>
              <a:latin typeface="Segoe  ui"/>
            </a:endParaRPr>
          </a:p>
        </p:txBody>
      </p:sp>
      <p:sp>
        <p:nvSpPr>
          <p:cNvPr id="3443" name="Google Shape;3443;p48"/>
          <p:cNvSpPr txBox="1"/>
          <p:nvPr/>
        </p:nvSpPr>
        <p:spPr>
          <a:xfrm>
            <a:off x="4402883" y="1398504"/>
            <a:ext cx="4533278" cy="2662227"/>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400" dirty="0">
                <a:solidFill>
                  <a:schemeClr val="dk1"/>
                </a:solidFill>
                <a:latin typeface="Segoe  ui"/>
                <a:ea typeface="Quattrocento Sans"/>
                <a:cs typeface="Quattrocento Sans"/>
                <a:sym typeface="Quattrocento Sans"/>
              </a:rPr>
              <a:t>El DANE pone a disposición de las entidades la *</a:t>
            </a:r>
            <a:r>
              <a:rPr lang="es-CO" sz="1400" b="1" dirty="0">
                <a:solidFill>
                  <a:schemeClr val="dk1"/>
                </a:solidFill>
                <a:latin typeface="Segoe  ui"/>
                <a:ea typeface="Quattrocento Sans"/>
                <a:cs typeface="Quattrocento Sans"/>
                <a:sym typeface="Quattrocento Sans"/>
              </a:rPr>
              <a:t>Metodología de desarrollo de planes estadísticos </a:t>
            </a:r>
            <a:r>
              <a:rPr lang="es-CO" sz="1400" dirty="0">
                <a:solidFill>
                  <a:schemeClr val="dk1"/>
                </a:solidFill>
                <a:latin typeface="Segoe  ui"/>
                <a:ea typeface="Quattrocento Sans"/>
                <a:cs typeface="Quattrocento Sans"/>
                <a:sym typeface="Quattrocento Sans"/>
              </a:rPr>
              <a:t>que incluye:</a:t>
            </a:r>
            <a:endParaRPr dirty="0">
              <a:latin typeface="Segoe  ui"/>
            </a:endParaRPr>
          </a:p>
          <a:p>
            <a:pPr marL="0" marR="0" lvl="0" indent="0" algn="just" rtl="0">
              <a:spcBef>
                <a:spcPts val="0"/>
              </a:spcBef>
              <a:spcAft>
                <a:spcPts val="0"/>
              </a:spcAft>
              <a:buNone/>
            </a:pPr>
            <a:endParaRPr sz="1400" dirty="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r>
              <a:rPr lang="es-CO" sz="1400" dirty="0">
                <a:solidFill>
                  <a:schemeClr val="dk1"/>
                </a:solidFill>
                <a:latin typeface="Segoe  ui"/>
                <a:ea typeface="Quattrocento Sans"/>
                <a:cs typeface="Quattrocento Sans"/>
                <a:sym typeface="Quattrocento Sans"/>
              </a:rPr>
              <a:t>Formularios de caracterización de:</a:t>
            </a:r>
            <a:endParaRPr dirty="0">
              <a:latin typeface="Segoe  ui"/>
            </a:endParaRPr>
          </a:p>
          <a:p>
            <a:pPr marL="0" marR="0" lvl="0" indent="0" algn="just" rtl="0">
              <a:spcBef>
                <a:spcPts val="0"/>
              </a:spcBef>
              <a:spcAft>
                <a:spcPts val="0"/>
              </a:spcAft>
              <a:buNone/>
            </a:pPr>
            <a:endParaRPr sz="1400" dirty="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400"/>
              <a:buFont typeface="Arial"/>
              <a:buChar char="•"/>
            </a:pPr>
            <a:r>
              <a:rPr lang="es-CO" sz="1400" dirty="0">
                <a:solidFill>
                  <a:schemeClr val="dk1"/>
                </a:solidFill>
                <a:latin typeface="Segoe  ui"/>
                <a:ea typeface="Quattrocento Sans"/>
                <a:cs typeface="Quattrocento Sans"/>
                <a:sym typeface="Quattrocento Sans"/>
              </a:rPr>
              <a:t>Demanda de información estadística insatisfecha</a:t>
            </a:r>
            <a:endParaRPr dirty="0">
              <a:latin typeface="Segoe  ui"/>
            </a:endParaRPr>
          </a:p>
          <a:p>
            <a:pPr marL="285750" marR="0" lvl="0" indent="-285750" algn="just" rtl="0">
              <a:spcBef>
                <a:spcPts val="0"/>
              </a:spcBef>
              <a:spcAft>
                <a:spcPts val="0"/>
              </a:spcAft>
              <a:buClr>
                <a:schemeClr val="dk1"/>
              </a:buClr>
              <a:buSzPts val="1400"/>
              <a:buFont typeface="Arial"/>
              <a:buChar char="•"/>
            </a:pPr>
            <a:r>
              <a:rPr lang="es-CO" sz="1400" dirty="0">
                <a:solidFill>
                  <a:schemeClr val="dk1"/>
                </a:solidFill>
                <a:latin typeface="Segoe  ui"/>
                <a:ea typeface="Quattrocento Sans"/>
                <a:cs typeface="Quattrocento Sans"/>
                <a:sym typeface="Quattrocento Sans"/>
              </a:rPr>
              <a:t>Oferta de indicadores estratégicos</a:t>
            </a:r>
            <a:endParaRPr dirty="0">
              <a:latin typeface="Segoe  ui"/>
            </a:endParaRPr>
          </a:p>
          <a:p>
            <a:pPr marL="285750" marR="0" lvl="0" indent="-285750" algn="just" rtl="0">
              <a:spcBef>
                <a:spcPts val="0"/>
              </a:spcBef>
              <a:spcAft>
                <a:spcPts val="0"/>
              </a:spcAft>
              <a:buClr>
                <a:schemeClr val="dk1"/>
              </a:buClr>
              <a:buSzPts val="1400"/>
              <a:buFont typeface="Arial"/>
              <a:buChar char="•"/>
            </a:pPr>
            <a:r>
              <a:rPr lang="es-CO" sz="1400" dirty="0">
                <a:solidFill>
                  <a:schemeClr val="dk1"/>
                </a:solidFill>
                <a:latin typeface="Segoe  ui"/>
                <a:ea typeface="Quattrocento Sans"/>
                <a:cs typeface="Quattrocento Sans"/>
                <a:sym typeface="Quattrocento Sans"/>
              </a:rPr>
              <a:t>Oferta de Operaciones Estadísticas</a:t>
            </a:r>
            <a:endParaRPr dirty="0">
              <a:latin typeface="Segoe  ui"/>
            </a:endParaRPr>
          </a:p>
          <a:p>
            <a:pPr marL="285750" marR="0" lvl="0" indent="-285750" algn="just" rtl="0">
              <a:spcBef>
                <a:spcPts val="0"/>
              </a:spcBef>
              <a:spcAft>
                <a:spcPts val="0"/>
              </a:spcAft>
              <a:buClr>
                <a:schemeClr val="dk1"/>
              </a:buClr>
              <a:buSzPts val="1400"/>
              <a:buFont typeface="Arial"/>
              <a:buChar char="•"/>
            </a:pPr>
            <a:r>
              <a:rPr lang="es-CO" sz="1400" dirty="0">
                <a:solidFill>
                  <a:schemeClr val="dk1"/>
                </a:solidFill>
                <a:latin typeface="Segoe  ui"/>
                <a:ea typeface="Quattrocento Sans"/>
                <a:cs typeface="Quattrocento Sans"/>
                <a:sym typeface="Quattrocento Sans"/>
              </a:rPr>
              <a:t>Oferta de Registros Administrativos</a:t>
            </a:r>
            <a:endParaRPr dirty="0">
              <a:latin typeface="Segoe  ui"/>
            </a:endParaRPr>
          </a:p>
          <a:p>
            <a:pPr marL="285750" marR="0" lvl="0" indent="-285750" algn="just" rtl="0">
              <a:spcBef>
                <a:spcPts val="0"/>
              </a:spcBef>
              <a:spcAft>
                <a:spcPts val="0"/>
              </a:spcAft>
              <a:buClr>
                <a:schemeClr val="dk1"/>
              </a:buClr>
              <a:buSzPts val="1400"/>
              <a:buFont typeface="Arial"/>
              <a:buChar char="•"/>
            </a:pPr>
            <a:r>
              <a:rPr lang="es-CO" sz="1400" dirty="0">
                <a:solidFill>
                  <a:schemeClr val="dk1"/>
                </a:solidFill>
                <a:latin typeface="Segoe  ui"/>
                <a:ea typeface="Quattrocento Sans"/>
                <a:cs typeface="Quattrocento Sans"/>
                <a:sym typeface="Quattrocento Sans"/>
              </a:rPr>
              <a:t>Satisfacción de Usuarios de Información Estadística</a:t>
            </a:r>
            <a:endParaRPr sz="1300" dirty="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300" dirty="0">
              <a:solidFill>
                <a:schemeClr val="dk1"/>
              </a:solidFill>
              <a:latin typeface="Segoe  ui"/>
              <a:ea typeface="Quattrocento Sans"/>
              <a:cs typeface="Quattrocento Sans"/>
              <a:sym typeface="Quattrocento Sans"/>
            </a:endParaRPr>
          </a:p>
        </p:txBody>
      </p:sp>
      <p:sp>
        <p:nvSpPr>
          <p:cNvPr id="3445" name="Google Shape;3445;p48"/>
          <p:cNvSpPr txBox="1"/>
          <p:nvPr/>
        </p:nvSpPr>
        <p:spPr>
          <a:xfrm>
            <a:off x="5170332" y="638371"/>
            <a:ext cx="3188400"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a:solidFill>
                  <a:srgbClr val="002060"/>
                </a:solidFill>
                <a:latin typeface="Segoe  ui"/>
                <a:sym typeface="Quattrocento Sans"/>
              </a:rPr>
              <a:t>Principales referentes </a:t>
            </a:r>
            <a:endParaRPr sz="2000" b="1">
              <a:solidFill>
                <a:srgbClr val="002060"/>
              </a:solidFill>
              <a:latin typeface="Segoe  ui"/>
              <a:sym typeface="Quattrocento Sans"/>
            </a:endParaRPr>
          </a:p>
        </p:txBody>
      </p:sp>
      <p:pic>
        <p:nvPicPr>
          <p:cNvPr id="3447" name="Google Shape;3447;p48"/>
          <p:cNvPicPr preferRelativeResize="0"/>
          <p:nvPr/>
        </p:nvPicPr>
        <p:blipFill rotWithShape="1">
          <a:blip r:embed="rId3">
            <a:alphaModFix/>
            <a:extLst>
              <a:ext uri="{BEBA8EAE-BF5A-486C-A8C5-ECC9F3942E4B}">
                <a14:imgProps xmlns:a14="http://schemas.microsoft.com/office/drawing/2010/main">
                  <a14:imgLayer r:embed="rId4">
                    <a14:imgEffect>
                      <a14:saturation sat="0"/>
                    </a14:imgEffect>
                  </a14:imgLayer>
                </a14:imgProps>
              </a:ext>
            </a:extLst>
          </a:blip>
          <a:srcRect/>
          <a:stretch/>
        </p:blipFill>
        <p:spPr>
          <a:xfrm>
            <a:off x="981616" y="1538698"/>
            <a:ext cx="2182366" cy="2448727"/>
          </a:xfrm>
          <a:prstGeom prst="rect">
            <a:avLst/>
          </a:prstGeom>
          <a:noFill/>
          <a:ln>
            <a:noFill/>
          </a:ln>
        </p:spPr>
      </p:pic>
      <p:sp>
        <p:nvSpPr>
          <p:cNvPr id="3448" name="Google Shape;3448;p48"/>
          <p:cNvSpPr txBox="1"/>
          <p:nvPr/>
        </p:nvSpPr>
        <p:spPr>
          <a:xfrm>
            <a:off x="4229373" y="4258079"/>
            <a:ext cx="4826770" cy="430847"/>
          </a:xfrm>
          <a:prstGeom prst="rect">
            <a:avLst/>
          </a:prstGeom>
          <a:noFill/>
          <a:ln>
            <a:noFill/>
          </a:ln>
        </p:spPr>
        <p:txBody>
          <a:bodyPr spcFirstLastPara="1" wrap="square" lIns="91425" tIns="45700" rIns="91425" bIns="45700" anchor="t" anchorCtr="0">
            <a:spAutoFit/>
          </a:bodyPr>
          <a:lstStyle/>
          <a:p>
            <a:r>
              <a:rPr lang="es-CO" sz="1100" b="1">
                <a:solidFill>
                  <a:schemeClr val="dk1"/>
                </a:solidFill>
                <a:latin typeface="Segoe  ui"/>
                <a:ea typeface="Quattrocento Sans"/>
                <a:cs typeface="Quattrocento Sans"/>
                <a:sym typeface="Quattrocento Sans"/>
              </a:rPr>
              <a:t>Link de acceso a la metodología:</a:t>
            </a:r>
            <a:r>
              <a:rPr lang="es-CO" sz="1100" b="1">
                <a:solidFill>
                  <a:schemeClr val="dk1"/>
                </a:solidFill>
                <a:latin typeface="Segoe  ui"/>
                <a:ea typeface="+mn-lt"/>
                <a:cs typeface="+mn-lt"/>
              </a:rPr>
              <a:t> </a:t>
            </a:r>
            <a:r>
              <a:rPr lang="es-CO" sz="1100">
                <a:latin typeface="Segoe  ui"/>
                <a:ea typeface="+mn-lt"/>
                <a:cs typeface="+mn-lt"/>
                <a:hlinkClick r:id="rId5">
                  <a:extLst>
                    <a:ext uri="{A12FA001-AC4F-418D-AE19-62706E023703}">
                      <ahyp:hlinkClr xmlns:ahyp="http://schemas.microsoft.com/office/drawing/2018/hyperlinkcolor" val="tx"/>
                    </a:ext>
                  </a:extLst>
                </a:hlinkClick>
              </a:rPr>
              <a:t>https://www.sen.gov.co/conozca-el-sen/instrumentos/planificacion-articulacion-estadistica/</a:t>
            </a:r>
            <a:endParaRPr lang="es-CO">
              <a:latin typeface="Segoe  ui"/>
              <a:cs typeface="Segoe U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194269" y="1235913"/>
            <a:ext cx="6631404" cy="1323439"/>
          </a:xfrm>
          <a:prstGeom prst="rect">
            <a:avLst/>
          </a:prstGeom>
        </p:spPr>
        <p:txBody>
          <a:bodyPr wrap="square">
            <a:spAutoFit/>
          </a:bodyPr>
          <a:lstStyle/>
          <a:p>
            <a:pPr>
              <a:spcBef>
                <a:spcPts val="125"/>
              </a:spcBef>
            </a:pPr>
            <a:r>
              <a:rPr lang="es-ES" sz="4000" b="1">
                <a:solidFill>
                  <a:srgbClr val="005493"/>
                </a:solidFill>
                <a:latin typeface="Segoe UI"/>
                <a:cs typeface="Segoe UI"/>
              </a:rPr>
              <a:t>2.2 Fortalecimiento de registros administrativos</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a:solidFill>
                  <a:srgbClr val="005493"/>
                </a:solidFill>
                <a:latin typeface="Segoe UI"/>
                <a:cs typeface="Segoe UI"/>
              </a:rPr>
              <a:t>Marzo 2025</a:t>
            </a:r>
            <a:endParaRPr lang="es-ES">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059014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14">
            <a:extLst>
              <a:ext uri="{FF2B5EF4-FFF2-40B4-BE49-F238E27FC236}">
                <a16:creationId xmlns:a16="http://schemas.microsoft.com/office/drawing/2014/main" id="{C8C1A942-8A68-4C3E-BBA3-FEED96F25612}"/>
              </a:ext>
            </a:extLst>
          </p:cNvPr>
          <p:cNvSpPr/>
          <p:nvPr/>
        </p:nvSpPr>
        <p:spPr>
          <a:xfrm>
            <a:off x="523094" y="3532598"/>
            <a:ext cx="3859308" cy="1462249"/>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200">
                <a:solidFill>
                  <a:schemeClr val="tx1"/>
                </a:solidFill>
                <a:cs typeface="Segoe UI"/>
              </a:rPr>
              <a:t>Mejorar la calidad, uso y aprovechamiento estadístico de los registros administrativos de las entidades, a partir de la identificación de las fortalezas y las  debilidades, que permita establecer e implementar un plan de fortalecimiento dirigido a mejorar su calidad e incrementar su aprovechamiento estadístico.</a:t>
            </a:r>
          </a:p>
        </p:txBody>
      </p:sp>
      <p:grpSp>
        <p:nvGrpSpPr>
          <p:cNvPr id="2" name="Grupo 1">
            <a:extLst>
              <a:ext uri="{FF2B5EF4-FFF2-40B4-BE49-F238E27FC236}">
                <a16:creationId xmlns:a16="http://schemas.microsoft.com/office/drawing/2014/main" id="{8077A54A-E0D4-9D4D-AC35-CF0E8DAE1B74}"/>
              </a:ext>
            </a:extLst>
          </p:cNvPr>
          <p:cNvGrpSpPr/>
          <p:nvPr/>
        </p:nvGrpSpPr>
        <p:grpSpPr>
          <a:xfrm>
            <a:off x="904537" y="1021357"/>
            <a:ext cx="2303536" cy="1862447"/>
            <a:chOff x="895944" y="1497167"/>
            <a:chExt cx="2303536" cy="1862447"/>
          </a:xfrm>
        </p:grpSpPr>
        <p:sp>
          <p:nvSpPr>
            <p:cNvPr id="14" name="Elipse 13">
              <a:extLst>
                <a:ext uri="{FF2B5EF4-FFF2-40B4-BE49-F238E27FC236}">
                  <a16:creationId xmlns:a16="http://schemas.microsoft.com/office/drawing/2014/main" id="{190DC42D-9473-482F-9936-0429154B8C1D}"/>
                </a:ext>
              </a:extLst>
            </p:cNvPr>
            <p:cNvSpPr/>
            <p:nvPr/>
          </p:nvSpPr>
          <p:spPr>
            <a:xfrm>
              <a:off x="895944" y="1497167"/>
              <a:ext cx="2102477" cy="1862447"/>
            </a:xfrm>
            <a:prstGeom prst="ellipse">
              <a:avLst/>
            </a:prstGeom>
            <a:noFill/>
            <a:ln w="57150" cmpd="thickThi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17" name="Elipse 16">
              <a:extLst>
                <a:ext uri="{FF2B5EF4-FFF2-40B4-BE49-F238E27FC236}">
                  <a16:creationId xmlns:a16="http://schemas.microsoft.com/office/drawing/2014/main" id="{F82376FE-0B54-4392-9ED4-3FC44EE53ABF}"/>
                </a:ext>
              </a:extLst>
            </p:cNvPr>
            <p:cNvSpPr>
              <a:spLocks noChangeAspect="1"/>
            </p:cNvSpPr>
            <p:nvPr/>
          </p:nvSpPr>
          <p:spPr>
            <a:xfrm>
              <a:off x="3090886" y="2358815"/>
              <a:ext cx="108594" cy="108000"/>
            </a:xfrm>
            <a:prstGeom prst="ellipse">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23" name="Elipse 22">
              <a:extLst>
                <a:ext uri="{FF2B5EF4-FFF2-40B4-BE49-F238E27FC236}">
                  <a16:creationId xmlns:a16="http://schemas.microsoft.com/office/drawing/2014/main" id="{F8D402E6-8CF2-42A9-BBA4-B9E6EFFCEB95}"/>
                </a:ext>
              </a:extLst>
            </p:cNvPr>
            <p:cNvSpPr/>
            <p:nvPr/>
          </p:nvSpPr>
          <p:spPr>
            <a:xfrm>
              <a:off x="1137910" y="1607969"/>
              <a:ext cx="1618544" cy="1609692"/>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es-ES" sz="1400" b="1">
                  <a:solidFill>
                    <a:srgbClr val="002060"/>
                  </a:solidFill>
                  <a:latin typeface="Segoe UI"/>
                  <a:cs typeface="Segoe UI"/>
                </a:rPr>
                <a:t>Acciones de Gestión</a:t>
              </a:r>
            </a:p>
          </p:txBody>
        </p:sp>
      </p:grpSp>
      <p:sp>
        <p:nvSpPr>
          <p:cNvPr id="24" name="Rectángulo: esquinas redondeadas 15">
            <a:extLst>
              <a:ext uri="{FF2B5EF4-FFF2-40B4-BE49-F238E27FC236}">
                <a16:creationId xmlns:a16="http://schemas.microsoft.com/office/drawing/2014/main" id="{BA24A6BA-6740-40C2-BB98-877575B8A81E}"/>
              </a:ext>
            </a:extLst>
          </p:cNvPr>
          <p:cNvSpPr/>
          <p:nvPr/>
        </p:nvSpPr>
        <p:spPr>
          <a:xfrm>
            <a:off x="569428" y="3162373"/>
            <a:ext cx="1549200" cy="322011"/>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Propósito</a:t>
            </a:r>
          </a:p>
        </p:txBody>
      </p:sp>
      <p:sp>
        <p:nvSpPr>
          <p:cNvPr id="28" name="CuadroTexto 27">
            <a:extLst>
              <a:ext uri="{FF2B5EF4-FFF2-40B4-BE49-F238E27FC236}">
                <a16:creationId xmlns:a16="http://schemas.microsoft.com/office/drawing/2014/main" id="{23F4C0BE-1B68-D144-AAE9-3B9B112E02D8}"/>
              </a:ext>
            </a:extLst>
          </p:cNvPr>
          <p:cNvSpPr txBox="1"/>
          <p:nvPr/>
        </p:nvSpPr>
        <p:spPr>
          <a:xfrm>
            <a:off x="4702360" y="1465097"/>
            <a:ext cx="2085240" cy="1985159"/>
          </a:xfrm>
          <a:prstGeom prst="rect">
            <a:avLst/>
          </a:prstGeom>
          <a:noFill/>
        </p:spPr>
        <p:txBody>
          <a:bodyPr wrap="square" lIns="91440" tIns="45720" rIns="91440" bIns="45720" rtlCol="0" anchor="t">
            <a:spAutoFit/>
          </a:bodyPr>
          <a:lstStyle/>
          <a:p>
            <a:pPr marL="171450" indent="-171450">
              <a:buFont typeface="Arial" panose="020B0604020202020204" pitchFamily="34" charset="0"/>
              <a:buChar char="•"/>
            </a:pPr>
            <a:r>
              <a:rPr lang="es-ES" sz="1300" b="1">
                <a:solidFill>
                  <a:srgbClr val="002060"/>
                </a:solidFill>
                <a:latin typeface="Segoe  ui"/>
              </a:rPr>
              <a:t>Diagnóstico</a:t>
            </a:r>
            <a:r>
              <a:rPr lang="es-ES" sz="1200">
                <a:solidFill>
                  <a:srgbClr val="002060"/>
                </a:solidFill>
                <a:latin typeface="Segoe  ui"/>
              </a:rPr>
              <a:t> </a:t>
            </a:r>
            <a:r>
              <a:rPr lang="es-ES" sz="1200">
                <a:latin typeface="Segoe  ui"/>
              </a:rPr>
              <a:t>de registros administrativos</a:t>
            </a:r>
          </a:p>
          <a:p>
            <a:pPr marL="171450" indent="-171450">
              <a:buFont typeface="Arial" panose="020B0604020202020204" pitchFamily="34" charset="0"/>
              <a:buChar char="•"/>
            </a:pPr>
            <a:endParaRPr lang="es-ES" sz="1200">
              <a:latin typeface="Segoe  ui"/>
            </a:endParaRPr>
          </a:p>
          <a:p>
            <a:pPr marL="171450" indent="-171450">
              <a:buFont typeface="Arial" panose="020B0604020202020204" pitchFamily="34" charset="0"/>
              <a:buChar char="•"/>
            </a:pPr>
            <a:endParaRPr lang="es-ES" sz="1200" i="0">
              <a:effectLst/>
              <a:latin typeface="Segoe  ui"/>
              <a:cs typeface="Segoe UI"/>
            </a:endParaRPr>
          </a:p>
          <a:p>
            <a:pPr marL="171450" indent="-171450">
              <a:buFont typeface="Arial" panose="020B0604020202020204" pitchFamily="34" charset="0"/>
              <a:buChar char="•"/>
            </a:pPr>
            <a:r>
              <a:rPr lang="es-ES" sz="1300" b="1">
                <a:solidFill>
                  <a:srgbClr val="002060"/>
                </a:solidFill>
                <a:latin typeface="Segoe  ui"/>
              </a:rPr>
              <a:t>Diseño</a:t>
            </a:r>
            <a:r>
              <a:rPr lang="es-ES" sz="1200">
                <a:latin typeface="Segoe  ui"/>
              </a:rPr>
              <a:t> de nuevos registros</a:t>
            </a:r>
          </a:p>
          <a:p>
            <a:pPr marL="171450" indent="-171450">
              <a:buFont typeface="Arial" panose="020B0604020202020204" pitchFamily="34" charset="0"/>
              <a:buChar char="•"/>
            </a:pPr>
            <a:endParaRPr lang="es-ES" sz="1200">
              <a:latin typeface="Segoe  ui"/>
            </a:endParaRPr>
          </a:p>
          <a:p>
            <a:pPr marL="171450" indent="-171450">
              <a:buFont typeface="Arial" panose="020B0604020202020204" pitchFamily="34" charset="0"/>
              <a:buChar char="•"/>
            </a:pPr>
            <a:endParaRPr lang="es-ES" sz="1200">
              <a:latin typeface="Segoe  ui"/>
            </a:endParaRPr>
          </a:p>
          <a:p>
            <a:pPr marL="171450" indent="-171450">
              <a:buFont typeface="Arial" panose="020B0604020202020204" pitchFamily="34" charset="0"/>
              <a:buChar char="•"/>
            </a:pPr>
            <a:r>
              <a:rPr lang="es-ES" sz="1300" b="1" err="1">
                <a:solidFill>
                  <a:srgbClr val="002060"/>
                </a:solidFill>
                <a:latin typeface="Segoe  ui"/>
              </a:rPr>
              <a:t>Anonimización</a:t>
            </a:r>
            <a:r>
              <a:rPr lang="es-ES" sz="1300" b="1">
                <a:solidFill>
                  <a:srgbClr val="BF134F"/>
                </a:solidFill>
                <a:latin typeface="Segoe  ui"/>
              </a:rPr>
              <a:t> </a:t>
            </a:r>
            <a:r>
              <a:rPr lang="es-ES" sz="1200">
                <a:latin typeface="Segoe  ui"/>
              </a:rPr>
              <a:t>de bases de datos</a:t>
            </a:r>
            <a:endParaRPr lang="es-CO" sz="1200">
              <a:latin typeface="Segoe  ui"/>
            </a:endParaRPr>
          </a:p>
        </p:txBody>
      </p:sp>
      <p:sp>
        <p:nvSpPr>
          <p:cNvPr id="33" name="CuadroTexto 32">
            <a:extLst>
              <a:ext uri="{FF2B5EF4-FFF2-40B4-BE49-F238E27FC236}">
                <a16:creationId xmlns:a16="http://schemas.microsoft.com/office/drawing/2014/main" id="{DE2A4A7B-CE89-3E48-99FF-3952485E61CD}"/>
              </a:ext>
            </a:extLst>
          </p:cNvPr>
          <p:cNvSpPr txBox="1"/>
          <p:nvPr/>
        </p:nvSpPr>
        <p:spPr>
          <a:xfrm>
            <a:off x="7051069" y="1340576"/>
            <a:ext cx="1852300" cy="938719"/>
          </a:xfrm>
          <a:prstGeom prst="rect">
            <a:avLst/>
          </a:prstGeom>
          <a:noFill/>
        </p:spPr>
        <p:txBody>
          <a:bodyPr wrap="square" rtlCol="0">
            <a:spAutoFit/>
          </a:bodyPr>
          <a:lstStyle/>
          <a:p>
            <a:pPr>
              <a:buClr>
                <a:srgbClr val="BE0A4E"/>
              </a:buClr>
            </a:pPr>
            <a:r>
              <a:rPr lang="es-CO" sz="1100">
                <a:latin typeface="Segoe  ui"/>
              </a:rPr>
              <a:t>Documentación(Ficha técnica, diccionario BD)</a:t>
            </a:r>
          </a:p>
          <a:p>
            <a:pPr>
              <a:buClr>
                <a:srgbClr val="BE0A4E"/>
              </a:buClr>
            </a:pPr>
            <a:r>
              <a:rPr lang="es-CO" sz="1100">
                <a:latin typeface="Segoe  ui"/>
              </a:rPr>
              <a:t>Plan de fortalecimiento</a:t>
            </a:r>
          </a:p>
          <a:p>
            <a:pPr>
              <a:buClr>
                <a:srgbClr val="BE0A4E"/>
              </a:buClr>
            </a:pPr>
            <a:r>
              <a:rPr lang="es-CO" sz="1100">
                <a:latin typeface="Segoe  ui"/>
              </a:rPr>
              <a:t>Uso de gestores de bases de datos</a:t>
            </a:r>
          </a:p>
        </p:txBody>
      </p:sp>
      <p:sp>
        <p:nvSpPr>
          <p:cNvPr id="35" name="CuadroTexto 34">
            <a:extLst>
              <a:ext uri="{FF2B5EF4-FFF2-40B4-BE49-F238E27FC236}">
                <a16:creationId xmlns:a16="http://schemas.microsoft.com/office/drawing/2014/main" id="{6BE1BC80-1289-C24E-9473-533AB3FBCD6D}"/>
              </a:ext>
            </a:extLst>
          </p:cNvPr>
          <p:cNvSpPr txBox="1"/>
          <p:nvPr/>
        </p:nvSpPr>
        <p:spPr>
          <a:xfrm>
            <a:off x="4934792" y="550662"/>
            <a:ext cx="3705615" cy="646315"/>
          </a:xfrm>
          <a:prstGeom prst="rect">
            <a:avLst/>
          </a:prstGeom>
          <a:noFill/>
        </p:spPr>
        <p:txBody>
          <a:bodyPr wrap="square" lIns="91424" tIns="45712" rIns="91424" bIns="45712" rtlCol="0" anchor="t">
            <a:spAutoFit/>
          </a:bodyPr>
          <a:lstStyle/>
          <a:p>
            <a:pPr algn="ctr"/>
            <a:r>
              <a:rPr lang="es-CO" b="1">
                <a:solidFill>
                  <a:srgbClr val="002060"/>
                </a:solidFill>
                <a:latin typeface="Segoe UI"/>
                <a:cs typeface="Segoe UI"/>
              </a:rPr>
              <a:t>Fortalecimiento Registros Administrativos</a:t>
            </a:r>
          </a:p>
        </p:txBody>
      </p:sp>
      <p:cxnSp>
        <p:nvCxnSpPr>
          <p:cNvPr id="6" name="Conector angular 5">
            <a:extLst>
              <a:ext uri="{FF2B5EF4-FFF2-40B4-BE49-F238E27FC236}">
                <a16:creationId xmlns:a16="http://schemas.microsoft.com/office/drawing/2014/main" id="{0D55FBC4-BF1F-2248-80BA-9CF8466E327C}"/>
              </a:ext>
            </a:extLst>
          </p:cNvPr>
          <p:cNvCxnSpPr>
            <a:cxnSpLocks/>
            <a:stCxn id="17" idx="6"/>
            <a:endCxn id="45" idx="1"/>
          </p:cNvCxnSpPr>
          <p:nvPr/>
        </p:nvCxnSpPr>
        <p:spPr>
          <a:xfrm>
            <a:off x="3208073" y="1937005"/>
            <a:ext cx="1431472" cy="553507"/>
          </a:xfrm>
          <a:prstGeom prst="bentConnector3">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0" name="Abrir corchete 9">
            <a:extLst>
              <a:ext uri="{FF2B5EF4-FFF2-40B4-BE49-F238E27FC236}">
                <a16:creationId xmlns:a16="http://schemas.microsoft.com/office/drawing/2014/main" id="{CDA76C2A-AEE2-4344-A51C-88EF7F7877FA}"/>
              </a:ext>
            </a:extLst>
          </p:cNvPr>
          <p:cNvSpPr/>
          <p:nvPr/>
        </p:nvSpPr>
        <p:spPr>
          <a:xfrm>
            <a:off x="7005517" y="1310306"/>
            <a:ext cx="45719" cy="903453"/>
          </a:xfrm>
          <a:prstGeom prst="leftBracket">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solidFill>
                <a:srgbClr val="002060"/>
              </a:solidFill>
            </a:endParaRPr>
          </a:p>
        </p:txBody>
      </p:sp>
      <p:sp>
        <p:nvSpPr>
          <p:cNvPr id="45" name="Abrir corchete 44">
            <a:extLst>
              <a:ext uri="{FF2B5EF4-FFF2-40B4-BE49-F238E27FC236}">
                <a16:creationId xmlns:a16="http://schemas.microsoft.com/office/drawing/2014/main" id="{C1C5F982-940E-884C-8B41-B804DD7C95C9}"/>
              </a:ext>
            </a:extLst>
          </p:cNvPr>
          <p:cNvSpPr/>
          <p:nvPr/>
        </p:nvSpPr>
        <p:spPr>
          <a:xfrm>
            <a:off x="4639545" y="1465097"/>
            <a:ext cx="83809" cy="2050829"/>
          </a:xfrm>
          <a:prstGeom prst="leftBracket">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
        <p:nvSpPr>
          <p:cNvPr id="16" name="Flecha derecha 15">
            <a:extLst>
              <a:ext uri="{FF2B5EF4-FFF2-40B4-BE49-F238E27FC236}">
                <a16:creationId xmlns:a16="http://schemas.microsoft.com/office/drawing/2014/main" id="{1FD57DDD-59D9-7C41-918D-8A045B718B69}"/>
              </a:ext>
            </a:extLst>
          </p:cNvPr>
          <p:cNvSpPr/>
          <p:nvPr/>
        </p:nvSpPr>
        <p:spPr>
          <a:xfrm>
            <a:off x="6760980" y="1645039"/>
            <a:ext cx="219592" cy="164897"/>
          </a:xfrm>
          <a:prstGeom prst="rightArrow">
            <a:avLst/>
          </a:prstGeom>
          <a:solidFill>
            <a:schemeClr val="accent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Tree>
    <p:extLst>
      <p:ext uri="{BB962C8B-B14F-4D97-AF65-F5344CB8AC3E}">
        <p14:creationId xmlns:p14="http://schemas.microsoft.com/office/powerpoint/2010/main" val="404599393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66"/>
        <p:cNvGrpSpPr/>
        <p:nvPr/>
      </p:nvGrpSpPr>
      <p:grpSpPr>
        <a:xfrm>
          <a:off x="0" y="0"/>
          <a:ext cx="0" cy="0"/>
          <a:chOff x="0" y="0"/>
          <a:chExt cx="0" cy="0"/>
        </a:xfrm>
      </p:grpSpPr>
      <p:sp>
        <p:nvSpPr>
          <p:cNvPr id="3469" name="Google Shape;3469;p51"/>
          <p:cNvSpPr txBox="1"/>
          <p:nvPr/>
        </p:nvSpPr>
        <p:spPr>
          <a:xfrm>
            <a:off x="670672" y="1057925"/>
            <a:ext cx="3030705" cy="861774"/>
          </a:xfrm>
          <a:prstGeom prst="rect">
            <a:avLst/>
          </a:prstGeom>
          <a:noFill/>
          <a:ln>
            <a:noFill/>
          </a:ln>
        </p:spPr>
        <p:txBody>
          <a:bodyPr spcFirstLastPara="1" wrap="square" lIns="0" tIns="0" rIns="0" bIns="0" anchor="ctr" anchorCtr="0">
            <a:spAutoFit/>
          </a:bodyPr>
          <a:lstStyle/>
          <a:p>
            <a:pPr marL="12700" marR="0" lvl="0" indent="0" algn="just" rtl="0">
              <a:spcBef>
                <a:spcPts val="0"/>
              </a:spcBef>
              <a:spcAft>
                <a:spcPts val="0"/>
              </a:spcAft>
              <a:buNone/>
            </a:pPr>
            <a:r>
              <a:rPr lang="es-CO" sz="1200">
                <a:solidFill>
                  <a:srgbClr val="3F3F3F"/>
                </a:solidFill>
                <a:latin typeface="Segoe  ui"/>
                <a:ea typeface="Quattrocento Sans"/>
                <a:cs typeface="Quattrocento Sans"/>
                <a:sym typeface="Quattrocento Sans"/>
              </a:rPr>
              <a:t>Es</a:t>
            </a:r>
            <a:r>
              <a:rPr lang="es-CO" sz="1200" b="1">
                <a:solidFill>
                  <a:srgbClr val="3F3F3F"/>
                </a:solidFill>
                <a:latin typeface="Segoe  ui"/>
                <a:ea typeface="Quattrocento Sans"/>
                <a:cs typeface="Quattrocento Sans"/>
                <a:sym typeface="Quattrocento Sans"/>
              </a:rPr>
              <a:t> </a:t>
            </a:r>
            <a:r>
              <a:rPr lang="es-CO" sz="1200">
                <a:solidFill>
                  <a:srgbClr val="3F3F3F"/>
                </a:solidFill>
                <a:latin typeface="Segoe  ui"/>
                <a:ea typeface="Quattrocento Sans"/>
                <a:cs typeface="Quattrocento Sans"/>
                <a:sym typeface="Quattrocento Sans"/>
              </a:rPr>
              <a:t>un </a:t>
            </a:r>
            <a:r>
              <a:rPr lang="es-CO" sz="1200" b="1">
                <a:solidFill>
                  <a:srgbClr val="3F3F3F"/>
                </a:solidFill>
                <a:latin typeface="Segoe  ui"/>
                <a:ea typeface="Quattrocento Sans"/>
                <a:cs typeface="Quattrocento Sans"/>
                <a:sym typeface="Quattrocento Sans"/>
              </a:rPr>
              <a:t>Conjunto de datos </a:t>
            </a:r>
            <a:r>
              <a:rPr lang="es-CO" sz="1100">
                <a:solidFill>
                  <a:srgbClr val="3F3F3F"/>
                </a:solidFill>
                <a:latin typeface="Segoe  ui"/>
                <a:ea typeface="Quattrocento Sans"/>
                <a:cs typeface="Quattrocento Sans"/>
                <a:sym typeface="Quattrocento Sans"/>
              </a:rPr>
              <a:t>que contiene información recogida y conservada por  entidades y organizaciones en el cumplimiento de sus funciones y competencias misionales u objetos sociales. </a:t>
            </a:r>
            <a:endParaRPr>
              <a:latin typeface="Segoe  ui"/>
            </a:endParaRPr>
          </a:p>
        </p:txBody>
      </p:sp>
      <p:sp>
        <p:nvSpPr>
          <p:cNvPr id="3472" name="Google Shape;3472;p51"/>
          <p:cNvSpPr txBox="1"/>
          <p:nvPr/>
        </p:nvSpPr>
        <p:spPr>
          <a:xfrm>
            <a:off x="632571" y="2143465"/>
            <a:ext cx="3030706" cy="523200"/>
          </a:xfrm>
          <a:prstGeom prst="rect">
            <a:avLst/>
          </a:prstGeom>
          <a:noFill/>
          <a:ln>
            <a:noFill/>
          </a:ln>
        </p:spPr>
        <p:txBody>
          <a:bodyPr spcFirstLastPara="1" wrap="square" lIns="0" tIns="0" rIns="0" bIns="0" anchor="ctr" anchorCtr="0">
            <a:spAutoFit/>
          </a:bodyPr>
          <a:lstStyle/>
          <a:p>
            <a:pPr marL="12700" marR="0" lvl="0" indent="0" algn="just" rtl="0">
              <a:spcBef>
                <a:spcPts val="0"/>
              </a:spcBef>
              <a:spcAft>
                <a:spcPts val="0"/>
              </a:spcAft>
              <a:buNone/>
            </a:pPr>
            <a:r>
              <a:rPr lang="es-CO" sz="1100">
                <a:solidFill>
                  <a:srgbClr val="3F3F3F"/>
                </a:solidFill>
                <a:latin typeface="Segoe  ui"/>
                <a:ea typeface="Quattrocento Sans"/>
                <a:cs typeface="Quattrocento Sans"/>
                <a:sym typeface="Quattrocento Sans"/>
              </a:rPr>
              <a:t>Tiene </a:t>
            </a:r>
            <a:r>
              <a:rPr lang="es-CO" sz="1200" b="1">
                <a:solidFill>
                  <a:srgbClr val="3F3F3F"/>
                </a:solidFill>
                <a:latin typeface="Segoe  ui"/>
                <a:ea typeface="Quattrocento Sans"/>
                <a:cs typeface="Quattrocento Sans"/>
                <a:sym typeface="Quattrocento Sans"/>
              </a:rPr>
              <a:t>identificadores únicos </a:t>
            </a:r>
            <a:r>
              <a:rPr lang="es-CO" sz="1100">
                <a:solidFill>
                  <a:srgbClr val="3F3F3F"/>
                </a:solidFill>
                <a:latin typeface="Segoe  ui"/>
                <a:ea typeface="Quattrocento Sans"/>
                <a:cs typeface="Quattrocento Sans"/>
                <a:sym typeface="Quattrocento Sans"/>
              </a:rPr>
              <a:t>asociados a número de identificación personal, número de identificación tributaria u otros. </a:t>
            </a:r>
            <a:endParaRPr>
              <a:latin typeface="Segoe  ui"/>
            </a:endParaRPr>
          </a:p>
        </p:txBody>
      </p:sp>
      <p:sp>
        <p:nvSpPr>
          <p:cNvPr id="3475" name="Google Shape;3475;p51"/>
          <p:cNvSpPr txBox="1"/>
          <p:nvPr/>
        </p:nvSpPr>
        <p:spPr>
          <a:xfrm>
            <a:off x="646859" y="2915401"/>
            <a:ext cx="3030706" cy="877200"/>
          </a:xfrm>
          <a:prstGeom prst="rect">
            <a:avLst/>
          </a:prstGeom>
          <a:noFill/>
          <a:ln>
            <a:noFill/>
          </a:ln>
        </p:spPr>
        <p:txBody>
          <a:bodyPr spcFirstLastPara="1" wrap="square" lIns="0" tIns="0" rIns="0" bIns="0" anchor="ctr" anchorCtr="0">
            <a:spAutoFit/>
          </a:bodyPr>
          <a:lstStyle/>
          <a:p>
            <a:pPr marL="12700" marR="0" lvl="0" indent="0" algn="just" rtl="0">
              <a:spcBef>
                <a:spcPts val="0"/>
              </a:spcBef>
              <a:spcAft>
                <a:spcPts val="0"/>
              </a:spcAft>
              <a:buNone/>
            </a:pPr>
            <a:r>
              <a:rPr lang="es-CO" sz="1100">
                <a:solidFill>
                  <a:srgbClr val="3F3F3F"/>
                </a:solidFill>
                <a:latin typeface="Segoe  ui"/>
                <a:ea typeface="Quattrocento Sans"/>
                <a:cs typeface="Quattrocento Sans"/>
                <a:sym typeface="Quattrocento Sans"/>
              </a:rPr>
              <a:t>Tiene </a:t>
            </a:r>
            <a:r>
              <a:rPr lang="es-CO" sz="1200" b="1">
                <a:solidFill>
                  <a:srgbClr val="3F3F3F"/>
                </a:solidFill>
                <a:latin typeface="Segoe  ui"/>
                <a:ea typeface="Quattrocento Sans"/>
                <a:cs typeface="Quattrocento Sans"/>
                <a:sym typeface="Quattrocento Sans"/>
              </a:rPr>
              <a:t>datos geográficos </a:t>
            </a:r>
            <a:r>
              <a:rPr lang="es-CO" sz="1100">
                <a:solidFill>
                  <a:srgbClr val="3F3F3F"/>
                </a:solidFill>
                <a:latin typeface="Segoe  ui"/>
                <a:ea typeface="Quattrocento Sans"/>
                <a:cs typeface="Quattrocento Sans"/>
                <a:sym typeface="Quattrocento Sans"/>
              </a:rPr>
              <a:t>que permiten identificar o </a:t>
            </a:r>
            <a:r>
              <a:rPr lang="es-CO" sz="1200" b="1">
                <a:solidFill>
                  <a:srgbClr val="3F3F3F"/>
                </a:solidFill>
                <a:latin typeface="Segoe  ui"/>
                <a:ea typeface="Quattrocento Sans"/>
                <a:cs typeface="Quattrocento Sans"/>
                <a:sym typeface="Quattrocento Sans"/>
              </a:rPr>
              <a:t>ubicar espacialmente los datos</a:t>
            </a:r>
            <a:r>
              <a:rPr lang="es-CO" sz="1100">
                <a:solidFill>
                  <a:srgbClr val="3F3F3F"/>
                </a:solidFill>
                <a:latin typeface="Segoe  ui"/>
                <a:ea typeface="Quattrocento Sans"/>
                <a:cs typeface="Quattrocento Sans"/>
                <a:sym typeface="Quattrocento Sans"/>
              </a:rPr>
              <a:t>, así como los listados de unidades y transacciones administrados por los miembros del SEN.</a:t>
            </a:r>
            <a:endParaRPr>
              <a:latin typeface="Segoe  ui"/>
            </a:endParaRPr>
          </a:p>
        </p:txBody>
      </p:sp>
      <p:grpSp>
        <p:nvGrpSpPr>
          <p:cNvPr id="3478" name="Google Shape;3478;p51"/>
          <p:cNvGrpSpPr/>
          <p:nvPr/>
        </p:nvGrpSpPr>
        <p:grpSpPr>
          <a:xfrm>
            <a:off x="5500516" y="1253418"/>
            <a:ext cx="3375469" cy="818673"/>
            <a:chOff x="5410476" y="1793836"/>
            <a:chExt cx="3502978" cy="818673"/>
          </a:xfrm>
        </p:grpSpPr>
        <p:pic>
          <p:nvPicPr>
            <p:cNvPr id="3479" name="Google Shape;3479;p51" descr="Cerrar"/>
            <p:cNvPicPr preferRelativeResize="0"/>
            <p:nvPr/>
          </p:nvPicPr>
          <p:blipFill rotWithShape="1">
            <a:blip r:embed="rId3">
              <a:alphaModFix/>
              <a:duotone>
                <a:schemeClr val="accent5">
                  <a:shade val="45000"/>
                  <a:satMod val="135000"/>
                </a:schemeClr>
                <a:prstClr val="white"/>
              </a:duotone>
            </a:blip>
            <a:srcRect/>
            <a:stretch/>
          </p:blipFill>
          <p:spPr>
            <a:xfrm>
              <a:off x="5410476" y="1793836"/>
              <a:ext cx="398542" cy="398542"/>
            </a:xfrm>
            <a:prstGeom prst="rect">
              <a:avLst/>
            </a:prstGeom>
            <a:noFill/>
            <a:ln>
              <a:noFill/>
            </a:ln>
            <a:effectLst>
              <a:glow rad="139700">
                <a:srgbClr val="EB2721">
                  <a:alpha val="40000"/>
                </a:srgbClr>
              </a:glow>
            </a:effectLst>
          </p:spPr>
        </p:pic>
        <p:sp>
          <p:nvSpPr>
            <p:cNvPr id="3480" name="Google Shape;3480;p51"/>
            <p:cNvSpPr txBox="1"/>
            <p:nvPr/>
          </p:nvSpPr>
          <p:spPr>
            <a:xfrm>
              <a:off x="5927254" y="1812409"/>
              <a:ext cx="2986200" cy="8001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200" b="1">
                  <a:solidFill>
                    <a:srgbClr val="3F3F3F"/>
                  </a:solidFill>
                  <a:latin typeface="Segoe  ui"/>
                  <a:ea typeface="Quattrocento Sans"/>
                  <a:cs typeface="Quattrocento Sans"/>
                  <a:sym typeface="Quattrocento Sans"/>
                </a:rPr>
                <a:t>Una operación estadística</a:t>
              </a:r>
              <a:endParaRPr>
                <a:latin typeface="Segoe  ui"/>
              </a:endParaRPr>
            </a:p>
            <a:p>
              <a:pPr marL="0" marR="0" lvl="0" indent="0" algn="just" rtl="0">
                <a:spcBef>
                  <a:spcPts val="0"/>
                </a:spcBef>
                <a:spcAft>
                  <a:spcPts val="0"/>
                </a:spcAft>
                <a:buNone/>
              </a:pPr>
              <a:r>
                <a:rPr lang="es-CO" sz="1100">
                  <a:solidFill>
                    <a:srgbClr val="3F3F3F"/>
                  </a:solidFill>
                  <a:latin typeface="Segoe  ui"/>
                  <a:ea typeface="Quattrocento Sans"/>
                  <a:cs typeface="Quattrocento Sans"/>
                  <a:sym typeface="Quattrocento Sans"/>
                </a:rPr>
                <a:t>Implica la aplicación del proceso estadístico a un objeto de estudio (fuente de datos). </a:t>
              </a:r>
              <a:endParaRPr>
                <a:latin typeface="Segoe  ui"/>
              </a:endParaRPr>
            </a:p>
            <a:p>
              <a:pPr marL="0" marR="0" lvl="0" indent="0" algn="just" rtl="0">
                <a:spcBef>
                  <a:spcPts val="0"/>
                </a:spcBef>
                <a:spcAft>
                  <a:spcPts val="0"/>
                </a:spcAft>
                <a:buNone/>
              </a:pPr>
              <a:r>
                <a:rPr lang="es-CO" sz="1200" b="1">
                  <a:solidFill>
                    <a:srgbClr val="3F3F3F"/>
                  </a:solidFill>
                  <a:latin typeface="Segoe  ui"/>
                  <a:ea typeface="Quattrocento Sans"/>
                  <a:cs typeface="Quattrocento Sans"/>
                  <a:sym typeface="Quattrocento Sans"/>
                </a:rPr>
                <a:t> </a:t>
              </a:r>
              <a:endParaRPr>
                <a:latin typeface="Segoe  ui"/>
              </a:endParaRPr>
            </a:p>
          </p:txBody>
        </p:sp>
      </p:grpSp>
      <p:grpSp>
        <p:nvGrpSpPr>
          <p:cNvPr id="3481" name="Google Shape;3481;p51"/>
          <p:cNvGrpSpPr/>
          <p:nvPr/>
        </p:nvGrpSpPr>
        <p:grpSpPr>
          <a:xfrm>
            <a:off x="5466941" y="2151162"/>
            <a:ext cx="3409448" cy="480273"/>
            <a:chOff x="5410476" y="1793836"/>
            <a:chExt cx="3502978" cy="480273"/>
          </a:xfrm>
        </p:grpSpPr>
        <p:pic>
          <p:nvPicPr>
            <p:cNvPr id="3482" name="Google Shape;3482;p51" descr="Cerrar"/>
            <p:cNvPicPr preferRelativeResize="0"/>
            <p:nvPr/>
          </p:nvPicPr>
          <p:blipFill rotWithShape="1">
            <a:blip r:embed="rId3">
              <a:alphaModFix/>
              <a:duotone>
                <a:schemeClr val="accent1">
                  <a:shade val="45000"/>
                  <a:satMod val="135000"/>
                </a:schemeClr>
                <a:prstClr val="white"/>
              </a:duotone>
            </a:blip>
            <a:srcRect/>
            <a:stretch/>
          </p:blipFill>
          <p:spPr>
            <a:xfrm>
              <a:off x="5410476" y="1793836"/>
              <a:ext cx="398542" cy="398542"/>
            </a:xfrm>
            <a:prstGeom prst="rect">
              <a:avLst/>
            </a:prstGeom>
            <a:noFill/>
            <a:ln>
              <a:noFill/>
            </a:ln>
            <a:effectLst>
              <a:glow rad="139700">
                <a:srgbClr val="EB2721">
                  <a:alpha val="40000"/>
                </a:srgbClr>
              </a:glow>
            </a:effectLst>
          </p:spPr>
        </p:pic>
        <p:sp>
          <p:nvSpPr>
            <p:cNvPr id="3483" name="Google Shape;3483;p51"/>
            <p:cNvSpPr txBox="1"/>
            <p:nvPr/>
          </p:nvSpPr>
          <p:spPr>
            <a:xfrm>
              <a:off x="5927254" y="1812409"/>
              <a:ext cx="2986200" cy="4617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200" b="1">
                  <a:solidFill>
                    <a:srgbClr val="3F3F3F"/>
                  </a:solidFill>
                  <a:latin typeface="Segoe  ui"/>
                  <a:ea typeface="Quattrocento Sans"/>
                  <a:cs typeface="Quattrocento Sans"/>
                  <a:sym typeface="Quattrocento Sans"/>
                </a:rPr>
                <a:t>Información estadística o agregados </a:t>
              </a:r>
              <a:endParaRPr>
                <a:latin typeface="Segoe  ui"/>
              </a:endParaRPr>
            </a:p>
            <a:p>
              <a:pPr marL="0" marR="0" lvl="0" indent="0" algn="l" rtl="0">
                <a:spcBef>
                  <a:spcPts val="0"/>
                </a:spcBef>
                <a:spcAft>
                  <a:spcPts val="0"/>
                </a:spcAft>
                <a:buNone/>
              </a:pPr>
              <a:r>
                <a:rPr lang="es-CO" sz="1100">
                  <a:solidFill>
                    <a:srgbClr val="3F3F3F"/>
                  </a:solidFill>
                  <a:latin typeface="Segoe  ui"/>
                  <a:ea typeface="Quattrocento Sans"/>
                  <a:cs typeface="Quattrocento Sans"/>
                  <a:sym typeface="Quattrocento Sans"/>
                </a:rPr>
                <a:t>Resultados, documentación.</a:t>
              </a:r>
              <a:r>
                <a:rPr lang="es-CO" sz="1100" b="1">
                  <a:solidFill>
                    <a:srgbClr val="3F3F3F"/>
                  </a:solidFill>
                  <a:latin typeface="Segoe  ui"/>
                  <a:ea typeface="Quattrocento Sans"/>
                  <a:cs typeface="Quattrocento Sans"/>
                  <a:sym typeface="Quattrocento Sans"/>
                </a:rPr>
                <a:t> </a:t>
              </a:r>
              <a:endParaRPr>
                <a:latin typeface="Segoe  ui"/>
              </a:endParaRPr>
            </a:p>
          </p:txBody>
        </p:sp>
      </p:grpSp>
      <p:grpSp>
        <p:nvGrpSpPr>
          <p:cNvPr id="3484" name="Google Shape;3484;p51"/>
          <p:cNvGrpSpPr/>
          <p:nvPr/>
        </p:nvGrpSpPr>
        <p:grpSpPr>
          <a:xfrm>
            <a:off x="5476261" y="2960788"/>
            <a:ext cx="3300558" cy="698884"/>
            <a:chOff x="5410476" y="1793836"/>
            <a:chExt cx="3300558" cy="698884"/>
          </a:xfrm>
        </p:grpSpPr>
        <p:pic>
          <p:nvPicPr>
            <p:cNvPr id="3485" name="Google Shape;3485;p51" descr="Cerrar"/>
            <p:cNvPicPr preferRelativeResize="0"/>
            <p:nvPr/>
          </p:nvPicPr>
          <p:blipFill rotWithShape="1">
            <a:blip r:embed="rId3">
              <a:alphaModFix/>
              <a:duotone>
                <a:schemeClr val="accent1">
                  <a:shade val="45000"/>
                  <a:satMod val="135000"/>
                </a:schemeClr>
                <a:prstClr val="white"/>
              </a:duotone>
            </a:blip>
            <a:srcRect/>
            <a:stretch/>
          </p:blipFill>
          <p:spPr>
            <a:xfrm>
              <a:off x="5410476" y="1793836"/>
              <a:ext cx="398542" cy="398542"/>
            </a:xfrm>
            <a:prstGeom prst="rect">
              <a:avLst/>
            </a:prstGeom>
            <a:noFill/>
            <a:ln>
              <a:noFill/>
            </a:ln>
            <a:effectLst>
              <a:glow rad="139700">
                <a:srgbClr val="EB2721">
                  <a:alpha val="40000"/>
                </a:srgbClr>
              </a:glow>
            </a:effectLst>
          </p:spPr>
        </p:pic>
        <p:sp>
          <p:nvSpPr>
            <p:cNvPr id="3486" name="Google Shape;3486;p51"/>
            <p:cNvSpPr txBox="1"/>
            <p:nvPr/>
          </p:nvSpPr>
          <p:spPr>
            <a:xfrm>
              <a:off x="5917734" y="1826424"/>
              <a:ext cx="2793300" cy="66629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200" b="1">
                  <a:solidFill>
                    <a:srgbClr val="3F3F3F"/>
                  </a:solidFill>
                  <a:latin typeface="Segoe  ui"/>
                  <a:ea typeface="Quattrocento Sans"/>
                  <a:cs typeface="Quattrocento Sans"/>
                  <a:sym typeface="Quattrocento Sans"/>
                </a:rPr>
                <a:t>Registros estadísticos </a:t>
              </a:r>
              <a:endParaRPr>
                <a:latin typeface="Segoe  ui"/>
              </a:endParaRPr>
            </a:p>
            <a:p>
              <a:pPr marL="12700" marR="5080" lvl="0" indent="0" algn="just" rtl="0">
                <a:lnSpc>
                  <a:spcPct val="110000"/>
                </a:lnSpc>
                <a:spcBef>
                  <a:spcPts val="0"/>
                </a:spcBef>
                <a:spcAft>
                  <a:spcPts val="0"/>
                </a:spcAft>
                <a:buClr>
                  <a:srgbClr val="B6004B"/>
                </a:buClr>
                <a:buSzPts val="1100"/>
                <a:buFont typeface="Quattrocento Sans"/>
                <a:buNone/>
              </a:pPr>
              <a:r>
                <a:rPr lang="es-CO" sz="1100">
                  <a:solidFill>
                    <a:srgbClr val="3F3F3F"/>
                  </a:solidFill>
                  <a:latin typeface="Segoe  ui"/>
                  <a:ea typeface="Quattrocento Sans"/>
                  <a:cs typeface="Quattrocento Sans"/>
                  <a:sym typeface="Quattrocento Sans"/>
                </a:rPr>
                <a:t>Integración, procesamiento o depuración de registros administrativos</a:t>
              </a:r>
              <a:r>
                <a:rPr lang="es-CO" sz="1200">
                  <a:solidFill>
                    <a:srgbClr val="3F3F3F"/>
                  </a:solidFill>
                  <a:latin typeface="Segoe  ui"/>
                  <a:ea typeface="Quattrocento Sans"/>
                  <a:cs typeface="Quattrocento Sans"/>
                  <a:sym typeface="Quattrocento Sans"/>
                </a:rPr>
                <a:t>.</a:t>
              </a:r>
              <a:endParaRPr>
                <a:latin typeface="Segoe  ui"/>
              </a:endParaRPr>
            </a:p>
          </p:txBody>
        </p:sp>
      </p:grpSp>
      <p:sp>
        <p:nvSpPr>
          <p:cNvPr id="3487" name="Google Shape;3487;p51"/>
          <p:cNvSpPr txBox="1"/>
          <p:nvPr/>
        </p:nvSpPr>
        <p:spPr>
          <a:xfrm>
            <a:off x="6618794" y="659889"/>
            <a:ext cx="1086266" cy="400200"/>
          </a:xfrm>
          <a:prstGeom prst="rect">
            <a:avLst/>
          </a:prstGeom>
          <a:solidFill>
            <a:schemeClr val="accent1"/>
          </a:solidFill>
          <a:ln>
            <a:noFill/>
          </a:ln>
          <a:effectLst>
            <a:outerShdw blurRad="50800" dist="38100" dir="13500000" algn="br" rotWithShape="0">
              <a:srgbClr val="000000">
                <a:alpha val="40000"/>
              </a:srgbClr>
            </a:outerShdw>
            <a:softEdge rad="31750"/>
          </a:effectLst>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i="1">
                <a:solidFill>
                  <a:schemeClr val="lt1"/>
                </a:solidFill>
                <a:effectLst>
                  <a:outerShdw blurRad="38100" dist="38100" dir="2700000" algn="tl">
                    <a:srgbClr val="000000">
                      <a:alpha val="43137"/>
                    </a:srgbClr>
                  </a:outerShdw>
                </a:effectLst>
                <a:latin typeface="Quattrocento Sans"/>
                <a:ea typeface="Quattrocento Sans"/>
                <a:cs typeface="Quattrocento Sans"/>
                <a:sym typeface="Quattrocento Sans"/>
              </a:rPr>
              <a:t> No es:</a:t>
            </a:r>
            <a:endParaRPr/>
          </a:p>
        </p:txBody>
      </p:sp>
      <p:sp>
        <p:nvSpPr>
          <p:cNvPr id="3488" name="Google Shape;3488;p51"/>
          <p:cNvSpPr/>
          <p:nvPr/>
        </p:nvSpPr>
        <p:spPr>
          <a:xfrm>
            <a:off x="469354" y="4768813"/>
            <a:ext cx="8706600" cy="369300"/>
          </a:xfrm>
          <a:prstGeom prst="rect">
            <a:avLst/>
          </a:prstGeom>
          <a:noFill/>
          <a:ln>
            <a:noFill/>
          </a:ln>
        </p:spPr>
        <p:txBody>
          <a:bodyPr spcFirstLastPara="1" wrap="square" lIns="91425" tIns="45700" rIns="91425" bIns="45700" anchor="t" anchorCtr="0">
            <a:noAutofit/>
          </a:bodyPr>
          <a:lstStyle/>
          <a:p>
            <a:r>
              <a:rPr lang="es-CO" sz="900">
                <a:solidFill>
                  <a:srgbClr val="595959"/>
                </a:solidFill>
                <a:latin typeface="Segoe  ui"/>
                <a:ea typeface="Quattrocento Sans"/>
                <a:cs typeface="Quattrocento Sans"/>
                <a:sym typeface="Quattrocento Sans"/>
              </a:rPr>
              <a:t>Fuente: </a:t>
            </a:r>
            <a:r>
              <a:rPr lang="es-CO" sz="900">
                <a:solidFill>
                  <a:srgbClr val="595959"/>
                </a:solidFill>
                <a:latin typeface="Segoe  ui"/>
                <a:ea typeface="Quattrocento Sans"/>
                <a:cs typeface="Quattrocento Sans"/>
                <a:sym typeface="Quattrocento Sans"/>
                <a:hlinkClick r:id="rId4"/>
              </a:rPr>
              <a:t>Ley 2335 de 2023</a:t>
            </a:r>
            <a:r>
              <a:rPr lang="es-CO" sz="900">
                <a:solidFill>
                  <a:srgbClr val="595959"/>
                </a:solidFill>
                <a:latin typeface="Segoe  ui"/>
                <a:ea typeface="Quattrocento Sans"/>
                <a:cs typeface="Quattrocento Sans"/>
                <a:sym typeface="Quattrocento Sans"/>
              </a:rPr>
              <a:t>. Artículo 5: Definiciones </a:t>
            </a:r>
            <a:endParaRPr>
              <a:latin typeface="Segoe  ui"/>
            </a:endParaRPr>
          </a:p>
        </p:txBody>
      </p:sp>
      <p:sp>
        <p:nvSpPr>
          <p:cNvPr id="3489" name="Google Shape;3489;p51"/>
          <p:cNvSpPr txBox="1"/>
          <p:nvPr/>
        </p:nvSpPr>
        <p:spPr>
          <a:xfrm>
            <a:off x="527259" y="4083476"/>
            <a:ext cx="8249560" cy="577041"/>
          </a:xfrm>
          <a:prstGeom prst="rect">
            <a:avLst/>
          </a:prstGeom>
          <a:noFill/>
          <a:ln w="19050" cap="flat" cmpd="sng">
            <a:noFill/>
            <a:prstDash val="solid"/>
            <a:round/>
            <a:headEnd type="none" w="sm" len="sm"/>
            <a:tailEnd type="none" w="sm" len="sm"/>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050" i="1">
                <a:solidFill>
                  <a:srgbClr val="3F3F3F"/>
                </a:solidFill>
                <a:latin typeface="Segoe  ui"/>
                <a:ea typeface="Quattrocento Sans"/>
                <a:cs typeface="Quattrocento Sans"/>
                <a:sym typeface="Quattrocento Sans"/>
              </a:rPr>
              <a:t>Para el interés estadístico un registro administrativo es aquel que cuenta con un sustento normativo que establece su objetivo de creación, los actores que intervienen en su producción, la unidad de observación y las variables o características que son de interés captar y consolidar. </a:t>
            </a:r>
            <a:endParaRPr sz="1050" i="1">
              <a:solidFill>
                <a:srgbClr val="3F3F3F"/>
              </a:solidFill>
              <a:latin typeface="Segoe  ui"/>
              <a:ea typeface="Quattrocento Sans"/>
              <a:cs typeface="Quattrocento Sans"/>
              <a:sym typeface="Quattrocento Sans"/>
            </a:endParaRPr>
          </a:p>
        </p:txBody>
      </p:sp>
      <p:pic>
        <p:nvPicPr>
          <p:cNvPr id="3" name="Gráfico 2" descr="Base de datos con relleno sólido">
            <a:extLst>
              <a:ext uri="{FF2B5EF4-FFF2-40B4-BE49-F238E27FC236}">
                <a16:creationId xmlns:a16="http://schemas.microsoft.com/office/drawing/2014/main" id="{D815D9F0-D38C-459E-834B-B9CE427647DC}"/>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4102992" y="1692209"/>
            <a:ext cx="1078442" cy="1078442"/>
          </a:xfrm>
          <a:prstGeom prst="rect">
            <a:avLst/>
          </a:prstGeom>
        </p:spPr>
      </p:pic>
      <p:pic>
        <p:nvPicPr>
          <p:cNvPr id="5" name="Gráfico 4" descr="Búsqueda de carpetas con relleno sólido">
            <a:extLst>
              <a:ext uri="{FF2B5EF4-FFF2-40B4-BE49-F238E27FC236}">
                <a16:creationId xmlns:a16="http://schemas.microsoft.com/office/drawing/2014/main" id="{3748671D-FC8C-4BB9-BAFA-1B5FD2ACA6A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3663261" y="2118072"/>
            <a:ext cx="1232666" cy="1232666"/>
          </a:xfrm>
          <a:prstGeom prst="rect">
            <a:avLst/>
          </a:prstGeom>
        </p:spPr>
      </p:pic>
      <p:cxnSp>
        <p:nvCxnSpPr>
          <p:cNvPr id="7" name="Conector recto 6">
            <a:extLst>
              <a:ext uri="{FF2B5EF4-FFF2-40B4-BE49-F238E27FC236}">
                <a16:creationId xmlns:a16="http://schemas.microsoft.com/office/drawing/2014/main" id="{62F038ED-788B-4069-AEBB-B35771B79BB1}"/>
              </a:ext>
            </a:extLst>
          </p:cNvPr>
          <p:cNvCxnSpPr/>
          <p:nvPr/>
        </p:nvCxnSpPr>
        <p:spPr>
          <a:xfrm>
            <a:off x="632571" y="4013947"/>
            <a:ext cx="2957794" cy="0"/>
          </a:xfrm>
          <a:prstGeom prst="line">
            <a:avLst/>
          </a:prstGeom>
          <a:ln w="6350">
            <a:solidFill>
              <a:srgbClr val="BFBFBF"/>
            </a:solidFill>
          </a:ln>
        </p:spPr>
        <p:style>
          <a:lnRef idx="2">
            <a:schemeClr val="accent1"/>
          </a:lnRef>
          <a:fillRef idx="0">
            <a:schemeClr val="accent1"/>
          </a:fillRef>
          <a:effectRef idx="1">
            <a:schemeClr val="accent1"/>
          </a:effectRef>
          <a:fontRef idx="minor">
            <a:schemeClr val="tx1"/>
          </a:fontRef>
        </p:style>
      </p:cxnSp>
      <p:sp>
        <p:nvSpPr>
          <p:cNvPr id="4" name="Google Shape;3467;p51">
            <a:extLst>
              <a:ext uri="{FF2B5EF4-FFF2-40B4-BE49-F238E27FC236}">
                <a16:creationId xmlns:a16="http://schemas.microsoft.com/office/drawing/2014/main" id="{66849F0A-F53F-25BB-289C-24519F935380}"/>
              </a:ext>
            </a:extLst>
          </p:cNvPr>
          <p:cNvSpPr txBox="1"/>
          <p:nvPr/>
        </p:nvSpPr>
        <p:spPr>
          <a:xfrm>
            <a:off x="579169" y="97475"/>
            <a:ext cx="4813709" cy="40006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a:solidFill>
                  <a:srgbClr val="002060"/>
                </a:solidFill>
                <a:latin typeface="Segoe  ui"/>
                <a:ea typeface="Quattrocento Sans"/>
                <a:cs typeface="Quattrocento Sans"/>
                <a:sym typeface="Quattrocento Sans"/>
              </a:rPr>
              <a:t>¿Qué es un registro administrativo?</a:t>
            </a:r>
            <a:endParaRPr sz="2000" b="1">
              <a:solidFill>
                <a:srgbClr val="002060"/>
              </a:solidFill>
              <a:latin typeface="Segoe  ui"/>
              <a:ea typeface="Quattrocento Sans"/>
              <a:cs typeface="Quattrocento Sans"/>
              <a:sym typeface="Quattrocento Sans"/>
            </a:endParaRPr>
          </a:p>
        </p:txBody>
      </p:sp>
      <p:cxnSp>
        <p:nvCxnSpPr>
          <p:cNvPr id="6" name="Conector recto 5">
            <a:extLst>
              <a:ext uri="{FF2B5EF4-FFF2-40B4-BE49-F238E27FC236}">
                <a16:creationId xmlns:a16="http://schemas.microsoft.com/office/drawing/2014/main" id="{DE941ECE-D1F5-31A8-5077-E34857AED197}"/>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478"/>
                                        </p:tgtEl>
                                        <p:attrNameLst>
                                          <p:attrName>style.visibility</p:attrName>
                                        </p:attrNameLst>
                                      </p:cBhvr>
                                      <p:to>
                                        <p:strVal val="visible"/>
                                      </p:to>
                                    </p:set>
                                    <p:animEffect transition="in" filter="fade">
                                      <p:cBhvr>
                                        <p:cTn id="7" dur="1000"/>
                                        <p:tgtEl>
                                          <p:spTgt spid="3478"/>
                                        </p:tgtEl>
                                      </p:cBhvr>
                                    </p:animEffect>
                                  </p:childTnLst>
                                </p:cTn>
                              </p:par>
                              <p:par>
                                <p:cTn id="8" presetID="10" presetClass="entr" presetSubtype="0" fill="hold" nodeType="withEffect">
                                  <p:stCondLst>
                                    <p:cond delay="0"/>
                                  </p:stCondLst>
                                  <p:childTnLst>
                                    <p:set>
                                      <p:cBhvr>
                                        <p:cTn id="9" dur="1" fill="hold">
                                          <p:stCondLst>
                                            <p:cond delay="0"/>
                                          </p:stCondLst>
                                        </p:cTn>
                                        <p:tgtEl>
                                          <p:spTgt spid="3481"/>
                                        </p:tgtEl>
                                        <p:attrNameLst>
                                          <p:attrName>style.visibility</p:attrName>
                                        </p:attrNameLst>
                                      </p:cBhvr>
                                      <p:to>
                                        <p:strVal val="visible"/>
                                      </p:to>
                                    </p:set>
                                    <p:animEffect transition="in" filter="fade">
                                      <p:cBhvr>
                                        <p:cTn id="10" dur="1000"/>
                                        <p:tgtEl>
                                          <p:spTgt spid="3481"/>
                                        </p:tgtEl>
                                      </p:cBhvr>
                                    </p:animEffect>
                                  </p:childTnLst>
                                </p:cTn>
                              </p:par>
                              <p:par>
                                <p:cTn id="11" presetID="10" presetClass="entr" presetSubtype="0" fill="hold" nodeType="withEffect">
                                  <p:stCondLst>
                                    <p:cond delay="0"/>
                                  </p:stCondLst>
                                  <p:childTnLst>
                                    <p:set>
                                      <p:cBhvr>
                                        <p:cTn id="12" dur="1" fill="hold">
                                          <p:stCondLst>
                                            <p:cond delay="0"/>
                                          </p:stCondLst>
                                        </p:cTn>
                                        <p:tgtEl>
                                          <p:spTgt spid="3484"/>
                                        </p:tgtEl>
                                        <p:attrNameLst>
                                          <p:attrName>style.visibility</p:attrName>
                                        </p:attrNameLst>
                                      </p:cBhvr>
                                      <p:to>
                                        <p:strVal val="visible"/>
                                      </p:to>
                                    </p:set>
                                    <p:animEffect transition="in" filter="fade">
                                      <p:cBhvr>
                                        <p:cTn id="13" dur="1000"/>
                                        <p:tgtEl>
                                          <p:spTgt spid="3484"/>
                                        </p:tgtEl>
                                      </p:cBhvr>
                                    </p:animEffect>
                                  </p:childTnLst>
                                </p:cTn>
                              </p:par>
                              <p:par>
                                <p:cTn id="14" presetID="10" presetClass="entr" presetSubtype="0" fill="hold" nodeType="withEffect">
                                  <p:stCondLst>
                                    <p:cond delay="0"/>
                                  </p:stCondLst>
                                  <p:childTnLst>
                                    <p:set>
                                      <p:cBhvr>
                                        <p:cTn id="15" dur="1" fill="hold">
                                          <p:stCondLst>
                                            <p:cond delay="0"/>
                                          </p:stCondLst>
                                        </p:cTn>
                                        <p:tgtEl>
                                          <p:spTgt spid="3487"/>
                                        </p:tgtEl>
                                        <p:attrNameLst>
                                          <p:attrName>style.visibility</p:attrName>
                                        </p:attrNameLst>
                                      </p:cBhvr>
                                      <p:to>
                                        <p:strVal val="visible"/>
                                      </p:to>
                                    </p:set>
                                    <p:animEffect transition="in" filter="fade">
                                      <p:cBhvr>
                                        <p:cTn id="16" dur="1000"/>
                                        <p:tgtEl>
                                          <p:spTgt spid="3487"/>
                                        </p:tgtEl>
                                      </p:cBhvr>
                                    </p:animEffect>
                                  </p:childTnLst>
                                </p:cTn>
                              </p:par>
                            </p:childTnLst>
                          </p:cTn>
                        </p:par>
                        <p:par>
                          <p:cTn id="17" fill="hold">
                            <p:stCondLst>
                              <p:cond delay="1000"/>
                            </p:stCondLst>
                            <p:childTnLst>
                              <p:par>
                                <p:cTn id="18" presetID="1" presetClass="entr" presetSubtype="0" fill="hold" nodeType="afterEffect">
                                  <p:stCondLst>
                                    <p:cond delay="0"/>
                                  </p:stCondLst>
                                  <p:childTnLst>
                                    <p:set>
                                      <p:cBhvr>
                                        <p:cTn id="19" dur="1" fill="hold">
                                          <p:stCondLst>
                                            <p:cond delay="0"/>
                                          </p:stCondLst>
                                        </p:cTn>
                                        <p:tgtEl>
                                          <p:spTgt spid="348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466"/>
        <p:cNvGrpSpPr/>
        <p:nvPr/>
      </p:nvGrpSpPr>
      <p:grpSpPr>
        <a:xfrm>
          <a:off x="0" y="0"/>
          <a:ext cx="0" cy="0"/>
          <a:chOff x="0" y="0"/>
          <a:chExt cx="0" cy="0"/>
        </a:xfrm>
      </p:grpSpPr>
      <p:pic>
        <p:nvPicPr>
          <p:cNvPr id="2" name="Google Shape;3494;p52">
            <a:extLst>
              <a:ext uri="{FF2B5EF4-FFF2-40B4-BE49-F238E27FC236}">
                <a16:creationId xmlns:a16="http://schemas.microsoft.com/office/drawing/2014/main" id="{E6A2991F-74C3-01BA-A5D0-B098A83A192E}"/>
              </a:ext>
            </a:extLst>
          </p:cNvPr>
          <p:cNvPicPr preferRelativeResize="0"/>
          <p:nvPr/>
        </p:nvPicPr>
        <p:blipFill rotWithShape="1">
          <a:blip r:embed="rId3">
            <a:alphaModFix/>
          </a:blip>
          <a:srcRect t="10785"/>
          <a:stretch/>
        </p:blipFill>
        <p:spPr>
          <a:xfrm>
            <a:off x="448574" y="914405"/>
            <a:ext cx="8695426" cy="3771116"/>
          </a:xfrm>
          <a:prstGeom prst="rect">
            <a:avLst/>
          </a:prstGeom>
          <a:noFill/>
          <a:ln>
            <a:noFill/>
          </a:ln>
        </p:spPr>
      </p:pic>
      <p:sp>
        <p:nvSpPr>
          <p:cNvPr id="4" name="Google Shape;3495;p52">
            <a:extLst>
              <a:ext uri="{FF2B5EF4-FFF2-40B4-BE49-F238E27FC236}">
                <a16:creationId xmlns:a16="http://schemas.microsoft.com/office/drawing/2014/main" id="{392544A7-90E2-F4D8-C785-AB56FD1C1BF9}"/>
              </a:ext>
            </a:extLst>
          </p:cNvPr>
          <p:cNvSpPr txBox="1"/>
          <p:nvPr/>
        </p:nvSpPr>
        <p:spPr>
          <a:xfrm>
            <a:off x="568033" y="122697"/>
            <a:ext cx="64752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002060"/>
                </a:solidFill>
                <a:latin typeface="Segoe  ui"/>
                <a:ea typeface="Quattrocento Sans"/>
                <a:cs typeface="Quattrocento Sans"/>
                <a:sym typeface="Quattrocento Sans"/>
              </a:rPr>
              <a:t>Características de un registro administrativo</a:t>
            </a:r>
            <a:endParaRPr>
              <a:solidFill>
                <a:srgbClr val="002060"/>
              </a:solidFill>
              <a:latin typeface="Segoe  ui"/>
            </a:endParaRPr>
          </a:p>
        </p:txBody>
      </p:sp>
      <p:cxnSp>
        <p:nvCxnSpPr>
          <p:cNvPr id="5" name="Conector recto 4">
            <a:extLst>
              <a:ext uri="{FF2B5EF4-FFF2-40B4-BE49-F238E27FC236}">
                <a16:creationId xmlns:a16="http://schemas.microsoft.com/office/drawing/2014/main" id="{0D38FAD5-4DDA-C6E7-5172-8BD98FE32275}"/>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9524145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466"/>
        <p:cNvGrpSpPr/>
        <p:nvPr/>
      </p:nvGrpSpPr>
      <p:grpSpPr>
        <a:xfrm>
          <a:off x="0" y="0"/>
          <a:ext cx="0" cy="0"/>
          <a:chOff x="0" y="0"/>
          <a:chExt cx="0" cy="0"/>
        </a:xfrm>
      </p:grpSpPr>
      <p:pic>
        <p:nvPicPr>
          <p:cNvPr id="2" name="Google Shape;3506;p54">
            <a:extLst>
              <a:ext uri="{FF2B5EF4-FFF2-40B4-BE49-F238E27FC236}">
                <a16:creationId xmlns:a16="http://schemas.microsoft.com/office/drawing/2014/main" id="{B23E7023-A272-E220-175E-2A0BE12544EA}"/>
              </a:ext>
            </a:extLst>
          </p:cNvPr>
          <p:cNvPicPr preferRelativeResize="0"/>
          <p:nvPr/>
        </p:nvPicPr>
        <p:blipFill rotWithShape="1">
          <a:blip r:embed="rId3">
            <a:alphaModFix/>
          </a:blip>
          <a:srcRect/>
          <a:stretch/>
        </p:blipFill>
        <p:spPr>
          <a:xfrm>
            <a:off x="563064" y="656721"/>
            <a:ext cx="8439742" cy="4000500"/>
          </a:xfrm>
          <a:prstGeom prst="rect">
            <a:avLst/>
          </a:prstGeom>
          <a:noFill/>
          <a:ln>
            <a:noFill/>
          </a:ln>
        </p:spPr>
      </p:pic>
      <p:sp>
        <p:nvSpPr>
          <p:cNvPr id="4" name="Google Shape;3507;p54">
            <a:extLst>
              <a:ext uri="{FF2B5EF4-FFF2-40B4-BE49-F238E27FC236}">
                <a16:creationId xmlns:a16="http://schemas.microsoft.com/office/drawing/2014/main" id="{58BDE5A9-763A-B093-07DA-29B950060B70}"/>
              </a:ext>
            </a:extLst>
          </p:cNvPr>
          <p:cNvSpPr txBox="1"/>
          <p:nvPr/>
        </p:nvSpPr>
        <p:spPr>
          <a:xfrm>
            <a:off x="592776" y="137513"/>
            <a:ext cx="6166401"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002060"/>
                </a:solidFill>
                <a:latin typeface="Segoe  ui"/>
                <a:ea typeface="Quattrocento Sans"/>
                <a:cs typeface="Quattrocento Sans"/>
                <a:sym typeface="Quattrocento Sans"/>
              </a:rPr>
              <a:t>Los registros se consolidan en bases de datos</a:t>
            </a:r>
            <a:endParaRPr>
              <a:solidFill>
                <a:srgbClr val="002060"/>
              </a:solidFill>
              <a:latin typeface="Segoe  ui"/>
            </a:endParaRPr>
          </a:p>
        </p:txBody>
      </p:sp>
      <p:cxnSp>
        <p:nvCxnSpPr>
          <p:cNvPr id="5" name="Conector recto 4">
            <a:extLst>
              <a:ext uri="{FF2B5EF4-FFF2-40B4-BE49-F238E27FC236}">
                <a16:creationId xmlns:a16="http://schemas.microsoft.com/office/drawing/2014/main" id="{AD55D256-965C-847F-15A3-2E2E94185A9E}"/>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78086799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a:extLst>
              <a:ext uri="{FF2B5EF4-FFF2-40B4-BE49-F238E27FC236}">
                <a16:creationId xmlns:a16="http://schemas.microsoft.com/office/drawing/2014/main" id="{C2D771C7-D534-4A43-AD7F-CE29D3597FF1}"/>
              </a:ext>
            </a:extLst>
          </p:cNvPr>
          <p:cNvPicPr>
            <a:picLocks noChangeAspect="1"/>
          </p:cNvPicPr>
          <p:nvPr/>
        </p:nvPicPr>
        <p:blipFill>
          <a:blip r:embed="rId3"/>
          <a:stretch>
            <a:fillRect/>
          </a:stretch>
        </p:blipFill>
        <p:spPr>
          <a:xfrm>
            <a:off x="655807" y="1066726"/>
            <a:ext cx="2006331" cy="1240970"/>
          </a:xfrm>
          <a:prstGeom prst="rect">
            <a:avLst/>
          </a:prstGeom>
        </p:spPr>
      </p:pic>
      <p:sp>
        <p:nvSpPr>
          <p:cNvPr id="4" name="CuadroTexto 3">
            <a:extLst>
              <a:ext uri="{FF2B5EF4-FFF2-40B4-BE49-F238E27FC236}">
                <a16:creationId xmlns:a16="http://schemas.microsoft.com/office/drawing/2014/main" id="{6F268B9E-9CE5-4F2E-B941-3B6337962408}"/>
              </a:ext>
            </a:extLst>
          </p:cNvPr>
          <p:cNvSpPr txBox="1"/>
          <p:nvPr/>
        </p:nvSpPr>
        <p:spPr>
          <a:xfrm>
            <a:off x="2765632" y="1066726"/>
            <a:ext cx="5903716" cy="1384995"/>
          </a:xfrm>
          <a:prstGeom prst="rect">
            <a:avLst/>
          </a:prstGeom>
          <a:noFill/>
        </p:spPr>
        <p:txBody>
          <a:bodyPr wrap="square" rtlCol="0">
            <a:spAutoFit/>
          </a:bodyPr>
          <a:lstStyle/>
          <a:p>
            <a:pPr algn="just">
              <a:buSzPts val="3200"/>
            </a:pPr>
            <a:r>
              <a:rPr lang="es-ES" sz="1400" b="1">
                <a:latin typeface="+mj-lt"/>
              </a:rPr>
              <a:t>Objetivo: </a:t>
            </a:r>
            <a:r>
              <a:rPr lang="es-ES" sz="1400">
                <a:latin typeface="+mj-lt"/>
              </a:rPr>
              <a:t>El Sisbén busca ordenar la población mediante una clasificación generada a partir de su capacidad para generar ingresos, de acuerdo con sus condiciones de vida e identificar de manera rápida y objetiva a la población en situación de pobreza y vulnerabilidad para focalizar la inversión social y garantizar que esta sea asignada a quienes más lo necesitan.</a:t>
            </a:r>
            <a:endParaRPr lang="es-MX" sz="1400">
              <a:latin typeface="+mj-lt"/>
            </a:endParaRPr>
          </a:p>
        </p:txBody>
      </p:sp>
      <p:sp>
        <p:nvSpPr>
          <p:cNvPr id="5" name="CuadroTexto 4">
            <a:extLst>
              <a:ext uri="{FF2B5EF4-FFF2-40B4-BE49-F238E27FC236}">
                <a16:creationId xmlns:a16="http://schemas.microsoft.com/office/drawing/2014/main" id="{145192CB-3A3C-4EA7-8657-24971A5BF0B6}"/>
              </a:ext>
            </a:extLst>
          </p:cNvPr>
          <p:cNvSpPr txBox="1"/>
          <p:nvPr/>
        </p:nvSpPr>
        <p:spPr>
          <a:xfrm>
            <a:off x="723440" y="2625017"/>
            <a:ext cx="7945908" cy="1600438"/>
          </a:xfrm>
          <a:prstGeom prst="rect">
            <a:avLst/>
          </a:prstGeom>
          <a:noFill/>
        </p:spPr>
        <p:txBody>
          <a:bodyPr wrap="square" rtlCol="0">
            <a:spAutoFit/>
          </a:bodyPr>
          <a:lstStyle/>
          <a:p>
            <a:pPr algn="just">
              <a:buSzPts val="3200"/>
            </a:pPr>
            <a:r>
              <a:rPr lang="es-ES" sz="1400">
                <a:latin typeface="+mj-lt"/>
              </a:rPr>
              <a:t>Recoge información de manera permanente sobre hogares y personas a través de una instrumentos de recolección de datos (ficha de caracterización socioeconómica) que posee preguntas de identificación, datos de la vivienda, datos del hogar, salud y fecundidad, educación, ocupación e ingresos, entre otros.  Se recolecta información a nivel nacional. </a:t>
            </a:r>
          </a:p>
          <a:p>
            <a:pPr algn="just">
              <a:buSzPts val="3200"/>
            </a:pPr>
            <a:endParaRPr lang="es-ES" sz="1400">
              <a:latin typeface="+mj-lt"/>
            </a:endParaRPr>
          </a:p>
          <a:p>
            <a:pPr algn="just">
              <a:buSzPts val="3200"/>
            </a:pPr>
            <a:r>
              <a:rPr lang="es-ES" sz="1400">
                <a:latin typeface="+mj-lt"/>
              </a:rPr>
              <a:t>El DNP es el encargado de recoger y conservar el SISBÉN en cumplimiento de su misión, pues le permite coordinar, articular y orientar la planificación y la priorización de los recursos de inversión. </a:t>
            </a:r>
            <a:endParaRPr lang="es-MX" sz="1400">
              <a:latin typeface="+mj-lt"/>
            </a:endParaRPr>
          </a:p>
        </p:txBody>
      </p:sp>
      <p:sp>
        <p:nvSpPr>
          <p:cNvPr id="6" name="Google Shape;3512;p55">
            <a:extLst>
              <a:ext uri="{FF2B5EF4-FFF2-40B4-BE49-F238E27FC236}">
                <a16:creationId xmlns:a16="http://schemas.microsoft.com/office/drawing/2014/main" id="{CFD3242E-0F61-F2A8-34C4-131F61328BC7}"/>
              </a:ext>
            </a:extLst>
          </p:cNvPr>
          <p:cNvSpPr txBox="1"/>
          <p:nvPr/>
        </p:nvSpPr>
        <p:spPr>
          <a:xfrm>
            <a:off x="600460" y="141232"/>
            <a:ext cx="575580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i="0">
                <a:solidFill>
                  <a:srgbClr val="002060"/>
                </a:solidFill>
                <a:latin typeface="Segoe  ui"/>
                <a:ea typeface="Quattrocento Sans"/>
                <a:cs typeface="Quattrocento Sans"/>
                <a:sym typeface="Quattrocento Sans"/>
              </a:rPr>
              <a:t>Ejemplos de Registros con potencial estadístico:</a:t>
            </a:r>
            <a:endParaRPr sz="1800">
              <a:solidFill>
                <a:srgbClr val="002060"/>
              </a:solidFill>
              <a:latin typeface="Segoe  ui"/>
              <a:ea typeface="Quattrocento Sans"/>
              <a:cs typeface="Quattrocento Sans"/>
              <a:sym typeface="Quattrocento Sans"/>
            </a:endParaRPr>
          </a:p>
        </p:txBody>
      </p:sp>
    </p:spTree>
    <p:extLst>
      <p:ext uri="{BB962C8B-B14F-4D97-AF65-F5344CB8AC3E}">
        <p14:creationId xmlns:p14="http://schemas.microsoft.com/office/powerpoint/2010/main" val="407825081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Google Shape;3512;p55">
            <a:extLst>
              <a:ext uri="{FF2B5EF4-FFF2-40B4-BE49-F238E27FC236}">
                <a16:creationId xmlns:a16="http://schemas.microsoft.com/office/drawing/2014/main" id="{81CF1B3E-5E1E-4F61-9364-71936C7BE2EC}"/>
              </a:ext>
            </a:extLst>
          </p:cNvPr>
          <p:cNvSpPr txBox="1"/>
          <p:nvPr/>
        </p:nvSpPr>
        <p:spPr>
          <a:xfrm>
            <a:off x="460523" y="217209"/>
            <a:ext cx="7945908"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b="1">
                <a:solidFill>
                  <a:srgbClr val="002060"/>
                </a:solidFill>
                <a:latin typeface="Segoe  ui"/>
                <a:sym typeface="Quattrocento Sans"/>
              </a:rPr>
              <a:t>Ejemplos de un registros con potencial estadístico:</a:t>
            </a:r>
            <a:endParaRPr b="1">
              <a:solidFill>
                <a:srgbClr val="002060"/>
              </a:solidFill>
              <a:latin typeface="Segoe  ui"/>
              <a:sym typeface="Quattrocento Sans"/>
            </a:endParaRPr>
          </a:p>
        </p:txBody>
      </p:sp>
      <p:sp>
        <p:nvSpPr>
          <p:cNvPr id="3" name="CuadroTexto 2">
            <a:extLst>
              <a:ext uri="{FF2B5EF4-FFF2-40B4-BE49-F238E27FC236}">
                <a16:creationId xmlns:a16="http://schemas.microsoft.com/office/drawing/2014/main" id="{03D34387-FA94-4513-8E93-761AC83A66E0}"/>
              </a:ext>
            </a:extLst>
          </p:cNvPr>
          <p:cNvSpPr txBox="1"/>
          <p:nvPr/>
        </p:nvSpPr>
        <p:spPr>
          <a:xfrm>
            <a:off x="567559" y="832863"/>
            <a:ext cx="8282151" cy="3754874"/>
          </a:xfrm>
          <a:prstGeom prst="rect">
            <a:avLst/>
          </a:prstGeom>
          <a:noFill/>
        </p:spPr>
        <p:txBody>
          <a:bodyPr wrap="square" rtlCol="0">
            <a:spAutoFit/>
          </a:bodyPr>
          <a:lstStyle/>
          <a:p>
            <a:r>
              <a:rPr lang="es-CO" sz="1400" b="1">
                <a:latin typeface="+mj-lt"/>
              </a:rPr>
              <a:t>A nivel territorial: </a:t>
            </a:r>
          </a:p>
          <a:p>
            <a:r>
              <a:rPr lang="es-ES" sz="1400">
                <a:latin typeface="+mj-lt"/>
              </a:rPr>
              <a:t>Distrito Especial, Industrial y Portuario Barranquilla</a:t>
            </a:r>
          </a:p>
          <a:p>
            <a:endParaRPr lang="es-CO" sz="1400">
              <a:latin typeface="+mj-lt"/>
            </a:endParaRPr>
          </a:p>
          <a:p>
            <a:r>
              <a:rPr lang="es-CO" sz="1400">
                <a:latin typeface="+mj-lt"/>
              </a:rPr>
              <a:t>	</a:t>
            </a:r>
            <a:r>
              <a:rPr lang="es-CO" sz="1400" b="1" i="1" u="sng">
                <a:latin typeface="+mj-lt"/>
              </a:rPr>
              <a:t>Registros administrativos de actividades económicas informales</a:t>
            </a:r>
          </a:p>
          <a:p>
            <a:endParaRPr lang="es-CO" sz="1400">
              <a:latin typeface="+mj-lt"/>
            </a:endParaRPr>
          </a:p>
          <a:p>
            <a:r>
              <a:rPr lang="es-ES" sz="1400">
                <a:latin typeface="+mj-lt"/>
              </a:rPr>
              <a:t>Objetivo: Identificar a los empresarios y emprendedores del distrito de Barranquilla para que participen en los proyectos de apoyo que brinda el Centro de Oportunidades, así como generar diagnósticos del estado actual del emprendimiento.</a:t>
            </a:r>
          </a:p>
          <a:p>
            <a:endParaRPr lang="es-ES" sz="1400">
              <a:latin typeface="+mj-lt"/>
            </a:endParaRPr>
          </a:p>
          <a:p>
            <a:r>
              <a:rPr lang="es-CO" sz="1400">
                <a:latin typeface="+mj-lt"/>
              </a:rPr>
              <a:t>Los principales usos del registro administrativo:  </a:t>
            </a:r>
          </a:p>
          <a:p>
            <a:pPr marL="285750" indent="-285750">
              <a:buFont typeface="Arial" panose="020B0604020202020204" pitchFamily="34" charset="0"/>
              <a:buChar char="•"/>
            </a:pPr>
            <a:r>
              <a:rPr lang="es-CO" sz="1400">
                <a:latin typeface="+mj-lt"/>
              </a:rPr>
              <a:t>Reconocimiento de los empresarios y emprendedores</a:t>
            </a:r>
          </a:p>
          <a:p>
            <a:pPr marL="285750" indent="-285750">
              <a:buFont typeface="Arial" panose="020B0604020202020204" pitchFamily="34" charset="0"/>
              <a:buChar char="•"/>
            </a:pPr>
            <a:r>
              <a:rPr lang="es-CO" sz="1400">
                <a:latin typeface="+mj-lt"/>
              </a:rPr>
              <a:t>Identificar cuantos permanecen en informalidad</a:t>
            </a:r>
          </a:p>
          <a:p>
            <a:pPr marL="285750" indent="-285750">
              <a:buFont typeface="Arial" panose="020B0604020202020204" pitchFamily="34" charset="0"/>
              <a:buChar char="•"/>
            </a:pPr>
            <a:r>
              <a:rPr lang="es-CO" sz="1400">
                <a:latin typeface="+mj-lt"/>
              </a:rPr>
              <a:t>Creación de programas de apoyo para apoyar a los emprendedores</a:t>
            </a:r>
          </a:p>
          <a:p>
            <a:pPr marL="285750" indent="-285750">
              <a:buFont typeface="Arial" panose="020B0604020202020204" pitchFamily="34" charset="0"/>
              <a:buChar char="•"/>
            </a:pPr>
            <a:r>
              <a:rPr lang="es-CO" sz="1400">
                <a:latin typeface="+mj-lt"/>
              </a:rPr>
              <a:t>Compartir esta información para contribuir en la consolidación del Sistema de Información de Economía Popular – SIEP</a:t>
            </a:r>
          </a:p>
          <a:p>
            <a:endParaRPr lang="es-CO" sz="1400">
              <a:latin typeface="+mj-lt"/>
            </a:endParaRPr>
          </a:p>
          <a:p>
            <a:r>
              <a:rPr lang="es-CO" sz="1400">
                <a:latin typeface="+mj-lt"/>
              </a:rPr>
              <a:t>Cobertura geográfica: Departamental/ municipal</a:t>
            </a:r>
          </a:p>
        </p:txBody>
      </p:sp>
    </p:spTree>
    <p:extLst>
      <p:ext uri="{BB962C8B-B14F-4D97-AF65-F5344CB8AC3E}">
        <p14:creationId xmlns:p14="http://schemas.microsoft.com/office/powerpoint/2010/main" val="37828622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0">
  <p:cSld>
    <p:spTree>
      <p:nvGrpSpPr>
        <p:cNvPr id="1" name="Shape 3466"/>
        <p:cNvGrpSpPr/>
        <p:nvPr/>
      </p:nvGrpSpPr>
      <p:grpSpPr>
        <a:xfrm>
          <a:off x="0" y="0"/>
          <a:ext cx="0" cy="0"/>
          <a:chOff x="0" y="0"/>
          <a:chExt cx="0" cy="0"/>
        </a:xfrm>
      </p:grpSpPr>
      <p:sp>
        <p:nvSpPr>
          <p:cNvPr id="6" name="CuadroTexto 5">
            <a:extLst>
              <a:ext uri="{FF2B5EF4-FFF2-40B4-BE49-F238E27FC236}">
                <a16:creationId xmlns:a16="http://schemas.microsoft.com/office/drawing/2014/main" id="{518D7684-12CF-4C2F-AE60-5F631EA80469}"/>
              </a:ext>
            </a:extLst>
          </p:cNvPr>
          <p:cNvSpPr txBox="1"/>
          <p:nvPr/>
        </p:nvSpPr>
        <p:spPr>
          <a:xfrm>
            <a:off x="598395" y="746312"/>
            <a:ext cx="4451283" cy="338554"/>
          </a:xfrm>
          <a:prstGeom prst="rect">
            <a:avLst/>
          </a:prstGeom>
          <a:noFill/>
        </p:spPr>
        <p:txBody>
          <a:bodyPr wrap="none" rtlCol="0">
            <a:spAutoFit/>
          </a:bodyPr>
          <a:lstStyle/>
          <a:p>
            <a:r>
              <a:rPr lang="es-CO" sz="1600" b="1"/>
              <a:t>Planilla Integrada de Liquidación de Aportes</a:t>
            </a:r>
          </a:p>
        </p:txBody>
      </p:sp>
      <p:sp>
        <p:nvSpPr>
          <p:cNvPr id="7" name="CuadroTexto 6">
            <a:extLst>
              <a:ext uri="{FF2B5EF4-FFF2-40B4-BE49-F238E27FC236}">
                <a16:creationId xmlns:a16="http://schemas.microsoft.com/office/drawing/2014/main" id="{44BF7A5C-68EC-445F-AC97-003890FF80D7}"/>
              </a:ext>
            </a:extLst>
          </p:cNvPr>
          <p:cNvSpPr txBox="1"/>
          <p:nvPr/>
        </p:nvSpPr>
        <p:spPr>
          <a:xfrm>
            <a:off x="1172890" y="1280130"/>
            <a:ext cx="7399610" cy="3231654"/>
          </a:xfrm>
          <a:prstGeom prst="rect">
            <a:avLst/>
          </a:prstGeom>
          <a:noFill/>
        </p:spPr>
        <p:txBody>
          <a:bodyPr wrap="square" rtlCol="0">
            <a:spAutoFit/>
          </a:bodyPr>
          <a:lstStyle/>
          <a:p>
            <a:pPr algn="just">
              <a:buSzPts val="3200"/>
            </a:pPr>
            <a:r>
              <a:rPr lang="es-MX" sz="1200">
                <a:latin typeface="+mj-lt"/>
              </a:rPr>
              <a:t>Se considera un registro administrativo dado que contiene y recoge información de los aportantes que reportan para cada uno de los subsistemas en los que el cotizante está obligado a aportar al Sistema de Seguridad Social Integral y Parafiscales, es decir, a los subsistemas de salud, pensiones, riesgos profesionales, cajas de compensación, Sena e ICBF, otros. </a:t>
            </a:r>
          </a:p>
          <a:p>
            <a:pPr algn="just">
              <a:buSzPts val="3200"/>
            </a:pPr>
            <a:endParaRPr lang="es-MX" sz="1200">
              <a:latin typeface="+mj-lt"/>
            </a:endParaRPr>
          </a:p>
          <a:p>
            <a:pPr algn="just">
              <a:buSzPts val="3200"/>
            </a:pPr>
            <a:r>
              <a:rPr lang="es-MX" sz="1200">
                <a:latin typeface="+mj-lt"/>
              </a:rPr>
              <a:t>Esta información es conservada por el Ministerio de Salud y Protección Social que es la Entidad responsable de dirigir el sistema de salud y protección social en salud y así dar cumplimiento a sus competencias misionales.</a:t>
            </a:r>
          </a:p>
          <a:p>
            <a:pPr algn="just">
              <a:buSzPts val="3200"/>
            </a:pPr>
            <a:endParaRPr lang="es-MX" sz="1200">
              <a:latin typeface="+mj-lt"/>
            </a:endParaRPr>
          </a:p>
          <a:p>
            <a:pPr algn="just">
              <a:buSzPts val="3200"/>
            </a:pPr>
            <a:r>
              <a:rPr lang="es-ES" sz="1200">
                <a:latin typeface="+mj-lt"/>
              </a:rPr>
              <a:t>La PILA es un formulario único electrónico de autoliquidación de aportes, que le permite a los diferentes tipos de aportantes, registrar la información de las cotizaciones de una manera unificada, liquidar la planilla y pagar los aportes a través de una trasferencia electrónica o asistida. </a:t>
            </a:r>
          </a:p>
          <a:p>
            <a:pPr algn="just">
              <a:buSzPts val="3200"/>
            </a:pPr>
            <a:endParaRPr lang="es-ES" sz="1200">
              <a:latin typeface="+mj-lt"/>
            </a:endParaRPr>
          </a:p>
          <a:p>
            <a:pPr algn="just">
              <a:buSzPts val="3200"/>
            </a:pPr>
            <a:r>
              <a:rPr lang="es-ES" sz="1200">
                <a:latin typeface="+mj-lt"/>
              </a:rPr>
              <a:t>La información se captura y consolida diariamente, y toda esta información se recoge de manera electrónica y se dispone en una única base de datos y se identifica las diferentes unidades de observación (aportantes, cotizantes, planilla). </a:t>
            </a:r>
          </a:p>
          <a:p>
            <a:pPr algn="just">
              <a:buSzPts val="3200"/>
            </a:pPr>
            <a:endParaRPr lang="es-MX" sz="1200">
              <a:latin typeface="+mj-lt"/>
            </a:endParaRPr>
          </a:p>
        </p:txBody>
      </p:sp>
      <p:sp>
        <p:nvSpPr>
          <p:cNvPr id="3" name="Google Shape;3512;p55">
            <a:extLst>
              <a:ext uri="{FF2B5EF4-FFF2-40B4-BE49-F238E27FC236}">
                <a16:creationId xmlns:a16="http://schemas.microsoft.com/office/drawing/2014/main" id="{9271300B-66B4-ABF8-5A0E-6A284D6BFC83}"/>
              </a:ext>
            </a:extLst>
          </p:cNvPr>
          <p:cNvSpPr txBox="1"/>
          <p:nvPr/>
        </p:nvSpPr>
        <p:spPr>
          <a:xfrm>
            <a:off x="600460" y="141232"/>
            <a:ext cx="5755800" cy="36929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i="0">
                <a:solidFill>
                  <a:srgbClr val="B6004B"/>
                </a:solidFill>
                <a:latin typeface="+mj-lt"/>
                <a:ea typeface="Quattrocento Sans"/>
                <a:cs typeface="Quattrocento Sans"/>
                <a:sym typeface="Quattrocento Sans"/>
              </a:rPr>
              <a:t>Ejemplos de Registros con potencial estadístico:</a:t>
            </a:r>
            <a:endParaRPr sz="1800">
              <a:solidFill>
                <a:schemeClr val="dk1"/>
              </a:solidFill>
              <a:latin typeface="+mj-lt"/>
              <a:ea typeface="Quattrocento Sans"/>
              <a:cs typeface="Quattrocento Sans"/>
              <a:sym typeface="Quattrocento Sans"/>
            </a:endParaRPr>
          </a:p>
        </p:txBody>
      </p:sp>
      <p:cxnSp>
        <p:nvCxnSpPr>
          <p:cNvPr id="4" name="Conector recto 3">
            <a:extLst>
              <a:ext uri="{FF2B5EF4-FFF2-40B4-BE49-F238E27FC236}">
                <a16:creationId xmlns:a16="http://schemas.microsoft.com/office/drawing/2014/main" id="{C7E61137-2055-7CDE-2681-13B248D71378}"/>
              </a:ext>
            </a:extLst>
          </p:cNvPr>
          <p:cNvCxnSpPr>
            <a:cxnSpLocks/>
          </p:cNvCxnSpPr>
          <p:nvPr/>
        </p:nvCxnSpPr>
        <p:spPr>
          <a:xfrm>
            <a:off x="658243" y="511373"/>
            <a:ext cx="544999" cy="0"/>
          </a:xfrm>
          <a:prstGeom prst="line">
            <a:avLst/>
          </a:prstGeom>
          <a:ln>
            <a:solidFill>
              <a:srgbClr val="B4144E"/>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501195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D9D7D06B-F43B-4EC5-BC64-7C2C14A96EA2}"/>
              </a:ext>
            </a:extLst>
          </p:cNvPr>
          <p:cNvSpPr txBox="1"/>
          <p:nvPr/>
        </p:nvSpPr>
        <p:spPr>
          <a:xfrm>
            <a:off x="3883091" y="427249"/>
            <a:ext cx="5046416"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Fortalecimiento Registros Administrativos </a:t>
            </a:r>
            <a:endParaRPr lang="es-ES" b="1">
              <a:solidFill>
                <a:srgbClr val="002060"/>
              </a:solidFill>
              <a:latin typeface="Segoe  ui"/>
              <a:cs typeface="Arial"/>
            </a:endParaRPr>
          </a:p>
        </p:txBody>
      </p:sp>
      <p:sp>
        <p:nvSpPr>
          <p:cNvPr id="13" name="CuadroTexto 12">
            <a:extLst>
              <a:ext uri="{FF2B5EF4-FFF2-40B4-BE49-F238E27FC236}">
                <a16:creationId xmlns:a16="http://schemas.microsoft.com/office/drawing/2014/main" id="{4E7A2D77-C807-4204-AC0C-8BA4F80D5A12}"/>
              </a:ext>
            </a:extLst>
          </p:cNvPr>
          <p:cNvSpPr txBox="1"/>
          <p:nvPr/>
        </p:nvSpPr>
        <p:spPr>
          <a:xfrm>
            <a:off x="4071356" y="990639"/>
            <a:ext cx="4904418" cy="3754874"/>
          </a:xfrm>
          <a:prstGeom prst="rect">
            <a:avLst/>
          </a:prstGeom>
          <a:noFill/>
        </p:spPr>
        <p:txBody>
          <a:bodyPr wrap="square">
            <a:spAutoFit/>
          </a:bodyPr>
          <a:lstStyle/>
          <a:p>
            <a:pPr marL="285750" marR="0" lvl="0" indent="-285750" algn="just" rtl="0">
              <a:spcBef>
                <a:spcPts val="0"/>
              </a:spcBef>
              <a:spcAft>
                <a:spcPts val="0"/>
              </a:spcAft>
              <a:buFont typeface="Wingdings" panose="05000000000000000000" pitchFamily="2" charset="2"/>
              <a:buChar char="q"/>
            </a:pPr>
            <a:r>
              <a:rPr lang="es-MX" sz="1400">
                <a:solidFill>
                  <a:schemeClr val="dk1"/>
                </a:solidFill>
                <a:latin typeface="Segoe  ui"/>
                <a:sym typeface="Quattrocento Sans"/>
              </a:rPr>
              <a:t>Se </a:t>
            </a:r>
            <a:r>
              <a:rPr lang="es-CO" sz="1400">
                <a:solidFill>
                  <a:schemeClr val="dk1"/>
                </a:solidFill>
                <a:latin typeface="Segoe  ui"/>
                <a:sym typeface="Quattrocento Sans"/>
              </a:rPr>
              <a:t>ha realizado </a:t>
            </a:r>
            <a:r>
              <a:rPr lang="es-CO" sz="1400" b="1">
                <a:solidFill>
                  <a:srgbClr val="002060"/>
                </a:solidFill>
                <a:latin typeface="Segoe  ui"/>
                <a:sym typeface="Quattrocento Sans"/>
              </a:rPr>
              <a:t>autodiagnóstico</a:t>
            </a:r>
            <a:r>
              <a:rPr lang="es-CO" sz="1400">
                <a:solidFill>
                  <a:schemeClr val="dk1"/>
                </a:solidFill>
                <a:latin typeface="Segoe  ui"/>
                <a:sym typeface="Quattrocento Sans"/>
              </a:rPr>
              <a:t> sobre sus registros administrativos.</a:t>
            </a:r>
          </a:p>
          <a:p>
            <a:pPr marL="285750" marR="0" lvl="0" indent="-285750" algn="just" rtl="0">
              <a:spcBef>
                <a:spcPts val="0"/>
              </a:spcBef>
              <a:spcAft>
                <a:spcPts val="0"/>
              </a:spcAft>
              <a:buFont typeface="Wingdings" panose="05000000000000000000" pitchFamily="2" charset="2"/>
              <a:buChar char="q"/>
            </a:pPr>
            <a:endParaRPr lang="es-ES" sz="1400">
              <a:solidFill>
                <a:schemeClr val="dk1"/>
              </a:solidFill>
              <a:latin typeface="Segoe  ui"/>
            </a:endParaRPr>
          </a:p>
          <a:p>
            <a:pPr marL="285750" indent="-285750" algn="just">
              <a:buFont typeface="Wingdings" panose="05000000000000000000" pitchFamily="2" charset="2"/>
              <a:buChar char="q"/>
            </a:pPr>
            <a:r>
              <a:rPr lang="es-MX" sz="1400">
                <a:solidFill>
                  <a:schemeClr val="dk1"/>
                </a:solidFill>
                <a:latin typeface="Segoe  ui"/>
                <a:ea typeface="Quattrocento Sans"/>
                <a:cs typeface="Quattrocento Sans"/>
                <a:sym typeface="Quattrocento Sans"/>
              </a:rPr>
              <a:t>Se </a:t>
            </a:r>
            <a:r>
              <a:rPr lang="es-MX" sz="1400" b="1">
                <a:solidFill>
                  <a:srgbClr val="002060"/>
                </a:solidFill>
                <a:latin typeface="Segoe  ui"/>
                <a:sym typeface="Quattrocento Sans"/>
              </a:rPr>
              <a:t>identifica </a:t>
            </a:r>
            <a:r>
              <a:rPr lang="es-MX" sz="1400">
                <a:solidFill>
                  <a:srgbClr val="002060"/>
                </a:solidFill>
                <a:latin typeface="Segoe  ui"/>
                <a:ea typeface="Quattrocento Sans"/>
                <a:cs typeface="Quattrocento Sans"/>
                <a:sym typeface="Quattrocento Sans"/>
              </a:rPr>
              <a:t>y </a:t>
            </a:r>
            <a:r>
              <a:rPr lang="es-MX" sz="1400" b="1">
                <a:solidFill>
                  <a:srgbClr val="002060"/>
                </a:solidFill>
                <a:latin typeface="Segoe  ui"/>
                <a:sym typeface="Quattrocento Sans"/>
              </a:rPr>
              <a:t>documenta </a:t>
            </a:r>
            <a:r>
              <a:rPr lang="es-MX" sz="1400">
                <a:solidFill>
                  <a:schemeClr val="dk1"/>
                </a:solidFill>
                <a:latin typeface="Segoe  ui"/>
                <a:ea typeface="Quattrocento Sans"/>
                <a:cs typeface="Quattrocento Sans"/>
                <a:sym typeface="Quattrocento Sans"/>
              </a:rPr>
              <a:t>las características técnicas de los registros administrativos,</a:t>
            </a:r>
          </a:p>
          <a:p>
            <a:pPr marL="285750" indent="-285750" algn="just">
              <a:buFont typeface="Wingdings" panose="05000000000000000000" pitchFamily="2" charset="2"/>
              <a:buChar char="q"/>
            </a:pPr>
            <a:endParaRPr lang="es-ES" sz="1400">
              <a:latin typeface="Segoe  ui"/>
            </a:endParaRPr>
          </a:p>
          <a:p>
            <a:pPr marL="285750" indent="-285750" algn="just">
              <a:buFont typeface="Wingdings" panose="05000000000000000000" pitchFamily="2" charset="2"/>
              <a:buChar char="q"/>
            </a:pPr>
            <a:r>
              <a:rPr lang="es-MX" sz="1400">
                <a:solidFill>
                  <a:schemeClr val="dk1"/>
                </a:solidFill>
                <a:latin typeface="Segoe  ui"/>
                <a:sym typeface="Quattrocento Sans"/>
              </a:rPr>
              <a:t>Existen procedimientos para verificar la </a:t>
            </a:r>
            <a:r>
              <a:rPr lang="es-MX" sz="1400" b="1">
                <a:solidFill>
                  <a:srgbClr val="002060"/>
                </a:solidFill>
                <a:latin typeface="Segoe  ui"/>
                <a:sym typeface="Quattrocento Sans"/>
              </a:rPr>
              <a:t>calidad de los datos</a:t>
            </a:r>
            <a:r>
              <a:rPr lang="es-MX" sz="1400" b="1">
                <a:solidFill>
                  <a:srgbClr val="BF134F"/>
                </a:solidFill>
                <a:latin typeface="Segoe  ui"/>
                <a:sym typeface="Quattrocento Sans"/>
              </a:rPr>
              <a:t> </a:t>
            </a:r>
            <a:r>
              <a:rPr lang="es-MX" sz="1400">
                <a:solidFill>
                  <a:schemeClr val="dk1"/>
                </a:solidFill>
                <a:latin typeface="Segoe  ui"/>
                <a:sym typeface="Quattrocento Sans"/>
              </a:rPr>
              <a:t>recolectados en los registros administrativos.</a:t>
            </a:r>
          </a:p>
          <a:p>
            <a:pPr marL="285750" indent="-285750" algn="just">
              <a:buFont typeface="Wingdings" panose="05000000000000000000" pitchFamily="2" charset="2"/>
              <a:buChar char="q"/>
            </a:pPr>
            <a:endParaRPr lang="es-MX" sz="1400">
              <a:solidFill>
                <a:schemeClr val="dk1"/>
              </a:solidFill>
              <a:latin typeface="Segoe  ui"/>
              <a:sym typeface="Quattrocento Sans"/>
            </a:endParaRPr>
          </a:p>
          <a:p>
            <a:pPr marL="285750" indent="-285750" algn="just">
              <a:buFont typeface="Wingdings" panose="05000000000000000000" pitchFamily="2" charset="2"/>
              <a:buChar char="q"/>
            </a:pPr>
            <a:r>
              <a:rPr lang="es-MX" sz="1400">
                <a:solidFill>
                  <a:schemeClr val="dk1"/>
                </a:solidFill>
                <a:latin typeface="Segoe  ui"/>
                <a:sym typeface="Quattrocento Sans"/>
              </a:rPr>
              <a:t>Se </a:t>
            </a:r>
            <a:r>
              <a:rPr lang="es-MX" sz="1400" b="1">
                <a:solidFill>
                  <a:srgbClr val="002060"/>
                </a:solidFill>
                <a:latin typeface="Segoe  ui"/>
                <a:sym typeface="Quattrocento Sans"/>
              </a:rPr>
              <a:t>difunde</a:t>
            </a:r>
            <a:r>
              <a:rPr lang="es-MX" sz="1400">
                <a:solidFill>
                  <a:schemeClr val="dk1"/>
                </a:solidFill>
                <a:latin typeface="Segoe  ui"/>
                <a:sym typeface="Quattrocento Sans"/>
              </a:rPr>
              <a:t> a través de algún medio las </a:t>
            </a:r>
            <a:r>
              <a:rPr lang="es-MX" sz="1400" b="1">
                <a:solidFill>
                  <a:srgbClr val="002060"/>
                </a:solidFill>
                <a:latin typeface="Segoe  ui"/>
                <a:sym typeface="Quattrocento Sans"/>
              </a:rPr>
              <a:t>bases de datos </a:t>
            </a:r>
            <a:r>
              <a:rPr lang="es-MX" sz="1400">
                <a:solidFill>
                  <a:schemeClr val="dk1"/>
                </a:solidFill>
                <a:latin typeface="Segoe  ui"/>
                <a:sym typeface="Quattrocento Sans"/>
              </a:rPr>
              <a:t>de los registros administrativos que produce.</a:t>
            </a:r>
          </a:p>
          <a:p>
            <a:pPr marL="285750" indent="-285750" algn="just">
              <a:buFont typeface="Wingdings" panose="05000000000000000000" pitchFamily="2" charset="2"/>
              <a:buChar char="q"/>
            </a:pPr>
            <a:endParaRPr lang="es-MX" sz="1400">
              <a:solidFill>
                <a:schemeClr val="dk1"/>
              </a:solidFill>
              <a:latin typeface="Segoe  ui"/>
              <a:ea typeface="Quattrocento Sans"/>
              <a:cs typeface="Quattrocento Sans"/>
              <a:sym typeface="Quattrocento Sans"/>
            </a:endParaRPr>
          </a:p>
          <a:p>
            <a:pPr marL="285750" indent="-285750" algn="just">
              <a:buFont typeface="Wingdings" panose="05000000000000000000" pitchFamily="2" charset="2"/>
              <a:buChar char="q"/>
            </a:pPr>
            <a:r>
              <a:rPr lang="es-CO" sz="1400">
                <a:solidFill>
                  <a:schemeClr val="dk1"/>
                </a:solidFill>
                <a:latin typeface="Segoe  ui"/>
                <a:sym typeface="Quattrocento Sans"/>
              </a:rPr>
              <a:t>Se </a:t>
            </a:r>
            <a:r>
              <a:rPr lang="es-CO" sz="1400" b="1">
                <a:solidFill>
                  <a:srgbClr val="002060"/>
                </a:solidFill>
                <a:latin typeface="Segoe  ui"/>
                <a:sym typeface="Quattrocento Sans"/>
              </a:rPr>
              <a:t>anonimiza</a:t>
            </a:r>
            <a:r>
              <a:rPr lang="es-CO" sz="1400">
                <a:solidFill>
                  <a:schemeClr val="dk1"/>
                </a:solidFill>
                <a:latin typeface="Segoe  ui"/>
                <a:sym typeface="Quattrocento Sans"/>
              </a:rPr>
              <a:t> las </a:t>
            </a:r>
            <a:r>
              <a:rPr lang="es-CO" sz="1400" b="1">
                <a:solidFill>
                  <a:srgbClr val="002060"/>
                </a:solidFill>
                <a:latin typeface="Segoe  ui"/>
                <a:sym typeface="Quattrocento Sans"/>
              </a:rPr>
              <a:t>bases de datos </a:t>
            </a:r>
            <a:r>
              <a:rPr lang="es-CO" sz="1400">
                <a:solidFill>
                  <a:schemeClr val="dk1"/>
                </a:solidFill>
                <a:latin typeface="Segoe  ui"/>
                <a:sym typeface="Quattrocento Sans"/>
              </a:rPr>
              <a:t>de los registros administrativos.</a:t>
            </a:r>
          </a:p>
          <a:p>
            <a:pPr marL="285750" indent="-285750" algn="just">
              <a:buFont typeface="Wingdings" panose="05000000000000000000" pitchFamily="2" charset="2"/>
              <a:buChar char="q"/>
            </a:pPr>
            <a:endParaRPr lang="es-MX" sz="1400">
              <a:solidFill>
                <a:schemeClr val="dk1"/>
              </a:solidFill>
              <a:latin typeface="Segoe  ui"/>
              <a:sym typeface="Quattrocento Sans"/>
            </a:endParaRPr>
          </a:p>
          <a:p>
            <a:pPr marL="285750" indent="-285750" algn="just">
              <a:buFont typeface="Wingdings" panose="05000000000000000000" pitchFamily="2" charset="2"/>
              <a:buChar char="q"/>
            </a:pPr>
            <a:r>
              <a:rPr lang="es-MX" sz="1400">
                <a:solidFill>
                  <a:schemeClr val="dk1"/>
                </a:solidFill>
                <a:latin typeface="Segoe  ui"/>
                <a:sym typeface="Quattrocento Sans"/>
              </a:rPr>
              <a:t>Se ha </a:t>
            </a:r>
            <a:r>
              <a:rPr lang="es-MX" sz="1400" b="1">
                <a:solidFill>
                  <a:srgbClr val="002060"/>
                </a:solidFill>
                <a:latin typeface="Segoe  ui"/>
                <a:sym typeface="Quattrocento Sans"/>
              </a:rPr>
              <a:t>diseñado o fortalecido </a:t>
            </a:r>
            <a:r>
              <a:rPr lang="es-MX" sz="1400">
                <a:solidFill>
                  <a:schemeClr val="dk1"/>
                </a:solidFill>
                <a:latin typeface="Segoe  ui"/>
                <a:sym typeface="Quattrocento Sans"/>
              </a:rPr>
              <a:t>un registro administrativo con el fin de </a:t>
            </a:r>
            <a:r>
              <a:rPr lang="es-MX" sz="1400" b="1">
                <a:solidFill>
                  <a:srgbClr val="002060"/>
                </a:solidFill>
                <a:latin typeface="Segoe  ui"/>
                <a:sym typeface="Quattrocento Sans"/>
              </a:rPr>
              <a:t>satisfacer</a:t>
            </a:r>
            <a:r>
              <a:rPr lang="es-MX" sz="1400" b="1">
                <a:solidFill>
                  <a:srgbClr val="BF134F"/>
                </a:solidFill>
                <a:latin typeface="Segoe  ui"/>
                <a:sym typeface="Quattrocento Sans"/>
              </a:rPr>
              <a:t> </a:t>
            </a:r>
            <a:r>
              <a:rPr lang="es-MX" sz="1400">
                <a:solidFill>
                  <a:schemeClr val="dk1"/>
                </a:solidFill>
                <a:latin typeface="Segoe  ui"/>
                <a:sym typeface="Quattrocento Sans"/>
              </a:rPr>
              <a:t>las </a:t>
            </a:r>
            <a:r>
              <a:rPr lang="es-MX" sz="1400" b="1">
                <a:solidFill>
                  <a:srgbClr val="002060"/>
                </a:solidFill>
                <a:latin typeface="Segoe  ui"/>
                <a:sym typeface="Quattrocento Sans"/>
              </a:rPr>
              <a:t>demandas </a:t>
            </a:r>
            <a:r>
              <a:rPr lang="es-MX" sz="1400">
                <a:solidFill>
                  <a:srgbClr val="002060"/>
                </a:solidFill>
                <a:latin typeface="Segoe  ui"/>
                <a:sym typeface="Quattrocento Sans"/>
              </a:rPr>
              <a:t>de</a:t>
            </a:r>
            <a:r>
              <a:rPr lang="es-MX" sz="1400" b="1">
                <a:solidFill>
                  <a:srgbClr val="002060"/>
                </a:solidFill>
                <a:latin typeface="Segoe  ui"/>
                <a:sym typeface="Quattrocento Sans"/>
              </a:rPr>
              <a:t> información</a:t>
            </a:r>
            <a:r>
              <a:rPr lang="es-CO" sz="1400" b="1">
                <a:solidFill>
                  <a:srgbClr val="002060"/>
                </a:solidFill>
                <a:latin typeface="Segoe  ui"/>
                <a:sym typeface="Quattrocento Sans"/>
              </a:rPr>
              <a:t>.</a:t>
            </a:r>
            <a:endParaRPr lang="es-ES" sz="1400">
              <a:solidFill>
                <a:srgbClr val="002060"/>
              </a:solidFill>
              <a:latin typeface="Segoe  ui"/>
            </a:endParaRPr>
          </a:p>
        </p:txBody>
      </p:sp>
      <p:pic>
        <p:nvPicPr>
          <p:cNvPr id="28" name="Imagen 27">
            <a:extLst>
              <a:ext uri="{FF2B5EF4-FFF2-40B4-BE49-F238E27FC236}">
                <a16:creationId xmlns:a16="http://schemas.microsoft.com/office/drawing/2014/main" id="{500F4E79-9438-4CA8-8108-A9D4A7F7C73A}"/>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66049" y="1233471"/>
            <a:ext cx="2549380" cy="2427408"/>
          </a:xfrm>
          <a:prstGeom prst="rect">
            <a:avLst/>
          </a:prstGeom>
        </p:spPr>
      </p:pic>
      <p:sp>
        <p:nvSpPr>
          <p:cNvPr id="34" name="Rectángulo: esquinas redondeadas 15">
            <a:extLst>
              <a:ext uri="{FF2B5EF4-FFF2-40B4-BE49-F238E27FC236}">
                <a16:creationId xmlns:a16="http://schemas.microsoft.com/office/drawing/2014/main" id="{843F2759-EB7C-4451-AB97-D38455E0B463}"/>
              </a:ext>
            </a:extLst>
          </p:cNvPr>
          <p:cNvSpPr/>
          <p:nvPr/>
        </p:nvSpPr>
        <p:spPr>
          <a:xfrm>
            <a:off x="499364" y="4082190"/>
            <a:ext cx="3044915" cy="566909"/>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¿Qué debe verificar la Entidad?</a:t>
            </a:r>
          </a:p>
        </p:txBody>
      </p:sp>
    </p:spTree>
    <p:extLst>
      <p:ext uri="{BB962C8B-B14F-4D97-AF65-F5344CB8AC3E}">
        <p14:creationId xmlns:p14="http://schemas.microsoft.com/office/powerpoint/2010/main" val="11340286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221978" y="1736288"/>
            <a:ext cx="6400494" cy="707886"/>
          </a:xfrm>
          <a:prstGeom prst="rect">
            <a:avLst/>
          </a:prstGeom>
        </p:spPr>
        <p:txBody>
          <a:bodyPr wrap="square">
            <a:spAutoFit/>
          </a:bodyPr>
          <a:lstStyle/>
          <a:p>
            <a:pPr>
              <a:spcBef>
                <a:spcPts val="125"/>
              </a:spcBef>
            </a:pPr>
            <a:r>
              <a:rPr lang="es-ES" sz="4000" b="1">
                <a:solidFill>
                  <a:srgbClr val="005493"/>
                </a:solidFill>
                <a:latin typeface="Segoe UI"/>
                <a:cs typeface="Segoe UI"/>
              </a:rPr>
              <a:t>1. Aspectos generales</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dirty="0">
                <a:solidFill>
                  <a:srgbClr val="005493"/>
                </a:solidFill>
                <a:latin typeface="Segoe UI"/>
                <a:cs typeface="Segoe UI"/>
              </a:rPr>
              <a:t>Febrero 2026</a:t>
            </a:r>
            <a:endParaRPr lang="es-ES" dirty="0">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40239702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3546"/>
        <p:cNvGrpSpPr/>
        <p:nvPr/>
      </p:nvGrpSpPr>
      <p:grpSpPr>
        <a:xfrm>
          <a:off x="0" y="0"/>
          <a:ext cx="0" cy="0"/>
          <a:chOff x="0" y="0"/>
          <a:chExt cx="0" cy="0"/>
        </a:xfrm>
      </p:grpSpPr>
      <p:sp>
        <p:nvSpPr>
          <p:cNvPr id="3548" name="Google Shape;3548;p58"/>
          <p:cNvSpPr/>
          <p:nvPr/>
        </p:nvSpPr>
        <p:spPr>
          <a:xfrm>
            <a:off x="371475" y="665351"/>
            <a:ext cx="3509100"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2000" b="1">
                <a:solidFill>
                  <a:srgbClr val="002060"/>
                </a:solidFill>
                <a:latin typeface="Segoe  ui"/>
                <a:ea typeface="Quattrocento Sans"/>
                <a:cs typeface="Quattrocento Sans"/>
                <a:sym typeface="Quattrocento Sans"/>
              </a:rPr>
              <a:t>Fortalecimiento de Registros Administrativos</a:t>
            </a:r>
            <a:endParaRPr>
              <a:solidFill>
                <a:srgbClr val="002060"/>
              </a:solidFill>
              <a:latin typeface="Segoe  ui"/>
            </a:endParaRPr>
          </a:p>
        </p:txBody>
      </p:sp>
      <p:sp>
        <p:nvSpPr>
          <p:cNvPr id="3549" name="Google Shape;3549;p58"/>
          <p:cNvSpPr txBox="1"/>
          <p:nvPr/>
        </p:nvSpPr>
        <p:spPr>
          <a:xfrm>
            <a:off x="4665661" y="1229397"/>
            <a:ext cx="4270500" cy="35088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400">
                <a:solidFill>
                  <a:schemeClr val="dk1"/>
                </a:solidFill>
                <a:latin typeface="Segoe  ui"/>
                <a:ea typeface="Quattrocento Sans"/>
                <a:cs typeface="Quattrocento Sans"/>
                <a:sym typeface="Quattrocento Sans"/>
              </a:rPr>
              <a:t>El DANE pone a disposición de las entidades una serie de documentos orientadores para el fortalecimiento de los registros:</a:t>
            </a:r>
            <a:endParaRPr>
              <a:latin typeface="Segoe  ui"/>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Metodología de Diagnóstico de los registros administrativos para su aprovechamiento estadístico, con sus respectivas herramientas:</a:t>
            </a:r>
            <a:endParaRPr>
              <a:latin typeface="Segoe  ui"/>
            </a:endParaRPr>
          </a:p>
          <a:p>
            <a:pPr marL="742950" marR="0" lvl="1" indent="-285750" algn="just" rtl="0">
              <a:spcBef>
                <a:spcPts val="0"/>
              </a:spcBef>
              <a:spcAft>
                <a:spcPts val="0"/>
              </a:spcAft>
              <a:buClr>
                <a:schemeClr val="dk1"/>
              </a:buClr>
              <a:buSzPts val="1400"/>
              <a:buFont typeface="Noto Sans Symbols"/>
              <a:buChar char="✔"/>
            </a:pPr>
            <a:r>
              <a:rPr lang="es-CO" sz="1400" b="0" i="0" u="none" strike="noStrike" cap="none">
                <a:solidFill>
                  <a:schemeClr val="dk1"/>
                </a:solidFill>
                <a:latin typeface="Segoe  ui"/>
                <a:ea typeface="Quattrocento Sans"/>
                <a:cs typeface="Quattrocento Sans"/>
                <a:sym typeface="Quattrocento Sans"/>
              </a:rPr>
              <a:t>Formulario de características técnicas.</a:t>
            </a:r>
            <a:endParaRPr>
              <a:latin typeface="Segoe  ui"/>
            </a:endParaRPr>
          </a:p>
          <a:p>
            <a:pPr marL="742950" marR="0" lvl="1" indent="-285750" algn="just" rtl="0">
              <a:spcBef>
                <a:spcPts val="0"/>
              </a:spcBef>
              <a:spcAft>
                <a:spcPts val="0"/>
              </a:spcAft>
              <a:buClr>
                <a:schemeClr val="dk1"/>
              </a:buClr>
              <a:buSzPts val="1400"/>
              <a:buFont typeface="Noto Sans Symbols"/>
              <a:buChar char="✔"/>
            </a:pPr>
            <a:r>
              <a:rPr lang="es-CO" sz="1400" b="0" i="0" u="none" strike="noStrike" cap="none">
                <a:solidFill>
                  <a:schemeClr val="dk1"/>
                </a:solidFill>
                <a:latin typeface="Segoe  ui"/>
                <a:ea typeface="Quattrocento Sans"/>
                <a:cs typeface="Quattrocento Sans"/>
                <a:sym typeface="Quattrocento Sans"/>
              </a:rPr>
              <a:t>Ficha de revisión de la base de datos.</a:t>
            </a:r>
            <a:endParaRPr>
              <a:latin typeface="Segoe  ui"/>
            </a:endParaRPr>
          </a:p>
          <a:p>
            <a:pPr marL="742950" marR="0" lvl="1" indent="-285750" algn="just" rtl="0">
              <a:spcBef>
                <a:spcPts val="0"/>
              </a:spcBef>
              <a:spcAft>
                <a:spcPts val="0"/>
              </a:spcAft>
              <a:buClr>
                <a:schemeClr val="dk1"/>
              </a:buClr>
              <a:buSzPts val="1400"/>
              <a:buFont typeface="Noto Sans Symbols"/>
              <a:buChar char="✔"/>
            </a:pPr>
            <a:r>
              <a:rPr lang="es-CO" sz="1400" b="0" i="0" u="none" strike="noStrike" cap="none">
                <a:solidFill>
                  <a:schemeClr val="dk1"/>
                </a:solidFill>
                <a:latin typeface="Segoe  ui"/>
                <a:ea typeface="Quattrocento Sans"/>
                <a:cs typeface="Quattrocento Sans"/>
                <a:sym typeface="Quattrocento Sans"/>
              </a:rPr>
              <a:t>Lista de evidencias.</a:t>
            </a:r>
            <a:endParaRPr>
              <a:latin typeface="Segoe  ui"/>
            </a:endParaRPr>
          </a:p>
          <a:p>
            <a:pPr marL="742950" marR="0" lvl="1" indent="-285750" algn="just" rtl="0">
              <a:spcBef>
                <a:spcPts val="0"/>
              </a:spcBef>
              <a:spcAft>
                <a:spcPts val="0"/>
              </a:spcAft>
              <a:buClr>
                <a:schemeClr val="dk1"/>
              </a:buClr>
              <a:buSzPts val="1400"/>
              <a:buFont typeface="Noto Sans Symbols"/>
              <a:buChar char="✔"/>
            </a:pPr>
            <a:r>
              <a:rPr lang="es-CO" sz="1400" b="0" i="0" u="none" strike="noStrike" cap="none">
                <a:solidFill>
                  <a:schemeClr val="dk1"/>
                </a:solidFill>
                <a:latin typeface="Segoe  ui"/>
                <a:ea typeface="Quattrocento Sans"/>
                <a:cs typeface="Quattrocento Sans"/>
                <a:sym typeface="Quattrocento Sans"/>
              </a:rPr>
              <a:t>Formato del plan de trabajo.</a:t>
            </a:r>
            <a:endParaRPr>
              <a:latin typeface="Segoe  ui"/>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Guía de metadatos de registros administrativos.</a:t>
            </a:r>
            <a:endParaRPr>
              <a:latin typeface="Segoe  ui"/>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Modelo de Diccionario de Datos.</a:t>
            </a:r>
            <a:endParaRPr>
              <a:latin typeface="Segoe  ui"/>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Guía para la anonimización de bases de datos. </a:t>
            </a:r>
            <a:endParaRPr sz="13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3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300">
              <a:solidFill>
                <a:schemeClr val="dk1"/>
              </a:solidFill>
              <a:latin typeface="Segoe  ui"/>
              <a:ea typeface="Quattrocento Sans"/>
              <a:cs typeface="Quattrocento Sans"/>
              <a:sym typeface="Quattrocento Sans"/>
            </a:endParaRPr>
          </a:p>
        </p:txBody>
      </p:sp>
      <p:sp>
        <p:nvSpPr>
          <p:cNvPr id="3550" name="Google Shape;3550;p58"/>
          <p:cNvSpPr txBox="1"/>
          <p:nvPr/>
        </p:nvSpPr>
        <p:spPr>
          <a:xfrm>
            <a:off x="492849" y="3510425"/>
            <a:ext cx="3159900" cy="9540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400">
                <a:solidFill>
                  <a:schemeClr val="lt1"/>
                </a:solidFill>
                <a:latin typeface="Quattrocento Sans"/>
                <a:ea typeface="Quattrocento Sans"/>
                <a:cs typeface="Quattrocento Sans"/>
                <a:sym typeface="Quattrocento Sans"/>
              </a:rPr>
              <a:t>Fortalecer las capacidades estadísticas en las entidades mediante la definición de objetivos, estrategias y acciones.</a:t>
            </a:r>
            <a:endParaRPr/>
          </a:p>
        </p:txBody>
      </p:sp>
      <p:sp>
        <p:nvSpPr>
          <p:cNvPr id="3551" name="Google Shape;3551;p58"/>
          <p:cNvSpPr txBox="1"/>
          <p:nvPr/>
        </p:nvSpPr>
        <p:spPr>
          <a:xfrm>
            <a:off x="5206648" y="623994"/>
            <a:ext cx="3188400" cy="4002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2000" b="1">
                <a:solidFill>
                  <a:srgbClr val="002060"/>
                </a:solidFill>
                <a:latin typeface="Segoe  ui"/>
                <a:sym typeface="Quattrocento Sans"/>
              </a:rPr>
              <a:t>Principales referentes </a:t>
            </a:r>
            <a:endParaRPr sz="2000" b="1">
              <a:solidFill>
                <a:srgbClr val="002060"/>
              </a:solidFill>
              <a:latin typeface="Segoe  ui"/>
              <a:sym typeface="Quattrocento Sans"/>
            </a:endParaRPr>
          </a:p>
        </p:txBody>
      </p:sp>
      <p:pic>
        <p:nvPicPr>
          <p:cNvPr id="3553" name="Google Shape;3553;p58"/>
          <p:cNvPicPr preferRelativeResize="0"/>
          <p:nvPr/>
        </p:nvPicPr>
        <p:blipFill rotWithShape="1">
          <a:blip r:embed="rId3">
            <a:alphaModFix/>
            <a:duotone>
              <a:schemeClr val="accent1">
                <a:shade val="45000"/>
                <a:satMod val="135000"/>
              </a:schemeClr>
              <a:prstClr val="white"/>
            </a:duotone>
          </a:blip>
          <a:srcRect/>
          <a:stretch/>
        </p:blipFill>
        <p:spPr>
          <a:xfrm>
            <a:off x="1110819" y="1875099"/>
            <a:ext cx="2402847" cy="2589326"/>
          </a:xfrm>
          <a:prstGeom prst="ellipse">
            <a:avLst/>
          </a:prstGeom>
          <a:ln>
            <a:noFill/>
          </a:ln>
          <a:effectLst>
            <a:softEdge rad="112500"/>
          </a:effectLst>
        </p:spPr>
      </p:pic>
      <p:sp>
        <p:nvSpPr>
          <p:cNvPr id="3554" name="Google Shape;3554;p58"/>
          <p:cNvSpPr txBox="1"/>
          <p:nvPr/>
        </p:nvSpPr>
        <p:spPr>
          <a:xfrm>
            <a:off x="4607787" y="4553666"/>
            <a:ext cx="4409328"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000">
                <a:solidFill>
                  <a:schemeClr val="dk1"/>
                </a:solidFill>
                <a:latin typeface="+mj-lt"/>
                <a:ea typeface="Quattrocento Sans"/>
                <a:cs typeface="Quattrocento Sans"/>
                <a:sym typeface="Quattrocento Sans"/>
                <a:hlinkClick r:id="rId4"/>
              </a:rPr>
              <a:t>https://www.sen.gov.co/servicios/fortalecimiento-registros-administrativos</a:t>
            </a:r>
            <a:endParaRPr lang="es-CO" sz="1000">
              <a:solidFill>
                <a:schemeClr val="dk1"/>
              </a:solidFill>
              <a:latin typeface="+mj-lt"/>
              <a:ea typeface="Quattrocento Sans"/>
              <a:cs typeface="Quattrocento Sans"/>
              <a:sym typeface="Quattrocento Sans"/>
            </a:endParaRPr>
          </a:p>
          <a:p>
            <a:pPr marL="0" marR="0" lvl="0" indent="0" algn="l" rtl="0">
              <a:spcBef>
                <a:spcPts val="0"/>
              </a:spcBef>
              <a:spcAft>
                <a:spcPts val="0"/>
              </a:spcAft>
              <a:buNone/>
            </a:pPr>
            <a:endParaRPr sz="1400">
              <a:latin typeface="+mj-lt"/>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166560" y="1651550"/>
            <a:ext cx="6631404" cy="707886"/>
          </a:xfrm>
          <a:prstGeom prst="rect">
            <a:avLst/>
          </a:prstGeom>
        </p:spPr>
        <p:txBody>
          <a:bodyPr wrap="square">
            <a:spAutoFit/>
          </a:bodyPr>
          <a:lstStyle/>
          <a:p>
            <a:pPr>
              <a:spcBef>
                <a:spcPts val="125"/>
              </a:spcBef>
            </a:pPr>
            <a:r>
              <a:rPr lang="es-ES" sz="4000" b="1">
                <a:solidFill>
                  <a:srgbClr val="005493"/>
                </a:solidFill>
                <a:latin typeface="Segoe UI"/>
                <a:cs typeface="Segoe UI"/>
              </a:rPr>
              <a:t>2.3Calidad estadística</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dirty="0">
                <a:solidFill>
                  <a:srgbClr val="005493"/>
                </a:solidFill>
                <a:latin typeface="Segoe UI"/>
                <a:cs typeface="Segoe UI"/>
              </a:rPr>
              <a:t>Febrero 2026</a:t>
            </a:r>
            <a:endParaRPr lang="es-ES" dirty="0">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61462207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uadroTexto 25">
            <a:extLst>
              <a:ext uri="{FF2B5EF4-FFF2-40B4-BE49-F238E27FC236}">
                <a16:creationId xmlns:a16="http://schemas.microsoft.com/office/drawing/2014/main" id="{4E7CD55F-224E-0346-8734-E4C65E412113}"/>
              </a:ext>
            </a:extLst>
          </p:cNvPr>
          <p:cNvSpPr txBox="1"/>
          <p:nvPr/>
        </p:nvSpPr>
        <p:spPr>
          <a:xfrm>
            <a:off x="5218779" y="1644725"/>
            <a:ext cx="3364059" cy="2292935"/>
          </a:xfrm>
          <a:prstGeom prst="rect">
            <a:avLst/>
          </a:prstGeom>
          <a:noFill/>
        </p:spPr>
        <p:txBody>
          <a:bodyPr wrap="square" lIns="91440" tIns="45720" rIns="91440" bIns="45720" rtlCol="0" anchor="t">
            <a:spAutoFit/>
          </a:bodyPr>
          <a:lstStyle/>
          <a:p>
            <a:r>
              <a:rPr lang="es-ES" sz="1300" b="1">
                <a:solidFill>
                  <a:srgbClr val="002060"/>
                </a:solidFill>
                <a:latin typeface="Segoe  ui"/>
              </a:rPr>
              <a:t>Difusión</a:t>
            </a:r>
            <a:r>
              <a:rPr lang="es-ES" sz="1300">
                <a:solidFill>
                  <a:srgbClr val="002060"/>
                </a:solidFill>
                <a:latin typeface="Segoe  ui"/>
              </a:rPr>
              <a:t> y </a:t>
            </a:r>
            <a:r>
              <a:rPr lang="es-ES" sz="1300" b="1">
                <a:solidFill>
                  <a:srgbClr val="002060"/>
                </a:solidFill>
                <a:latin typeface="Segoe  ui"/>
              </a:rPr>
              <a:t>acceso</a:t>
            </a:r>
            <a:r>
              <a:rPr lang="es-ES" sz="1300">
                <a:solidFill>
                  <a:srgbClr val="002060"/>
                </a:solidFill>
                <a:latin typeface="Segoe  ui"/>
              </a:rPr>
              <a:t> </a:t>
            </a:r>
            <a:r>
              <a:rPr lang="es-ES" sz="1300">
                <a:latin typeface="Segoe  ui"/>
              </a:rPr>
              <a:t>de la información estadística y registros administrativos.</a:t>
            </a:r>
          </a:p>
          <a:p>
            <a:endParaRPr lang="es-ES" sz="1300">
              <a:latin typeface="Segoe  ui"/>
            </a:endParaRPr>
          </a:p>
          <a:p>
            <a:r>
              <a:rPr lang="es-ES" sz="1300" b="1">
                <a:solidFill>
                  <a:srgbClr val="002060"/>
                </a:solidFill>
                <a:latin typeface="Segoe  ui"/>
              </a:rPr>
              <a:t>Documentación</a:t>
            </a:r>
            <a:r>
              <a:rPr lang="es-ES" sz="1300">
                <a:solidFill>
                  <a:srgbClr val="BF134F"/>
                </a:solidFill>
                <a:latin typeface="Segoe  ui"/>
              </a:rPr>
              <a:t> </a:t>
            </a:r>
            <a:r>
              <a:rPr lang="es-ES" sz="1300">
                <a:latin typeface="Segoe  ui"/>
              </a:rPr>
              <a:t>de los procedimientos y fichas técnicas.</a:t>
            </a:r>
          </a:p>
          <a:p>
            <a:endParaRPr lang="es-ES" sz="1300">
              <a:latin typeface="Segoe  ui"/>
            </a:endParaRPr>
          </a:p>
          <a:p>
            <a:r>
              <a:rPr lang="es-ES" sz="1300" b="1">
                <a:solidFill>
                  <a:srgbClr val="002060"/>
                </a:solidFill>
                <a:latin typeface="Segoe  ui"/>
              </a:rPr>
              <a:t>Conceptos </a:t>
            </a:r>
            <a:r>
              <a:rPr lang="es-ES" sz="1300">
                <a:latin typeface="Segoe  ui"/>
              </a:rPr>
              <a:t>estandarizados, </a:t>
            </a:r>
            <a:r>
              <a:rPr lang="es-ES" sz="1300" b="1">
                <a:solidFill>
                  <a:srgbClr val="002060"/>
                </a:solidFill>
                <a:latin typeface="Segoe  ui"/>
              </a:rPr>
              <a:t>nomenclaturas</a:t>
            </a:r>
            <a:r>
              <a:rPr lang="es-ES" sz="1300">
                <a:solidFill>
                  <a:srgbClr val="002060"/>
                </a:solidFill>
                <a:latin typeface="Segoe  ui"/>
              </a:rPr>
              <a:t> y </a:t>
            </a:r>
            <a:r>
              <a:rPr lang="es-ES" sz="1300" b="1">
                <a:solidFill>
                  <a:srgbClr val="002060"/>
                </a:solidFill>
                <a:latin typeface="Segoe  ui"/>
              </a:rPr>
              <a:t>clasificaciones.</a:t>
            </a:r>
          </a:p>
          <a:p>
            <a:endParaRPr lang="es-ES" sz="1300" b="1">
              <a:solidFill>
                <a:srgbClr val="BF134F"/>
              </a:solidFill>
              <a:latin typeface="Segoe  ui"/>
            </a:endParaRPr>
          </a:p>
          <a:p>
            <a:r>
              <a:rPr lang="es-ES" sz="1300" b="1">
                <a:solidFill>
                  <a:srgbClr val="002060"/>
                </a:solidFill>
                <a:latin typeface="Segoe  ui"/>
              </a:rPr>
              <a:t>Interoperabilidad</a:t>
            </a:r>
            <a:r>
              <a:rPr lang="es-ES" sz="1300">
                <a:solidFill>
                  <a:srgbClr val="002060"/>
                </a:solidFill>
                <a:latin typeface="Segoe  ui"/>
              </a:rPr>
              <a:t> </a:t>
            </a:r>
            <a:r>
              <a:rPr lang="es-ES" sz="1300">
                <a:latin typeface="Segoe  ui"/>
              </a:rPr>
              <a:t>y </a:t>
            </a:r>
            <a:r>
              <a:rPr lang="es-ES" sz="1300" b="1">
                <a:solidFill>
                  <a:srgbClr val="002060"/>
                </a:solidFill>
                <a:latin typeface="Segoe  ui"/>
              </a:rPr>
              <a:t>comparabilidad</a:t>
            </a:r>
            <a:r>
              <a:rPr lang="es-ES" sz="1300">
                <a:latin typeface="Segoe  ui"/>
              </a:rPr>
              <a:t> de las estadísticas producidas.</a:t>
            </a:r>
            <a:endParaRPr lang="es-ES" sz="1100">
              <a:latin typeface="Segoe  ui"/>
            </a:endParaRPr>
          </a:p>
        </p:txBody>
      </p:sp>
      <p:sp>
        <p:nvSpPr>
          <p:cNvPr id="14" name="Elipse 13">
            <a:extLst>
              <a:ext uri="{FF2B5EF4-FFF2-40B4-BE49-F238E27FC236}">
                <a16:creationId xmlns:a16="http://schemas.microsoft.com/office/drawing/2014/main" id="{190DC42D-9473-482F-9936-0429154B8C1D}"/>
              </a:ext>
            </a:extLst>
          </p:cNvPr>
          <p:cNvSpPr/>
          <p:nvPr/>
        </p:nvSpPr>
        <p:spPr>
          <a:xfrm>
            <a:off x="895944" y="964670"/>
            <a:ext cx="2102477" cy="1862447"/>
          </a:xfrm>
          <a:prstGeom prst="ellipse">
            <a:avLst/>
          </a:prstGeom>
          <a:noFill/>
          <a:ln w="57150" cmpd="thickThi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11" name="CuadroTexto 10">
            <a:extLst>
              <a:ext uri="{FF2B5EF4-FFF2-40B4-BE49-F238E27FC236}">
                <a16:creationId xmlns:a16="http://schemas.microsoft.com/office/drawing/2014/main" id="{D9D7D06B-F43B-4EC5-BC64-7C2C14A96EA2}"/>
              </a:ext>
            </a:extLst>
          </p:cNvPr>
          <p:cNvSpPr txBox="1"/>
          <p:nvPr/>
        </p:nvSpPr>
        <p:spPr>
          <a:xfrm>
            <a:off x="5038661" y="751661"/>
            <a:ext cx="3497878"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Calidad Estadística</a:t>
            </a:r>
          </a:p>
        </p:txBody>
      </p:sp>
      <p:sp>
        <p:nvSpPr>
          <p:cNvPr id="17" name="Elipse 16">
            <a:extLst>
              <a:ext uri="{FF2B5EF4-FFF2-40B4-BE49-F238E27FC236}">
                <a16:creationId xmlns:a16="http://schemas.microsoft.com/office/drawing/2014/main" id="{F82376FE-0B54-4392-9ED4-3FC44EE53ABF}"/>
              </a:ext>
            </a:extLst>
          </p:cNvPr>
          <p:cNvSpPr>
            <a:spLocks noChangeAspect="1"/>
          </p:cNvSpPr>
          <p:nvPr/>
        </p:nvSpPr>
        <p:spPr>
          <a:xfrm>
            <a:off x="3090886" y="1826318"/>
            <a:ext cx="108594" cy="108000"/>
          </a:xfrm>
          <a:prstGeom prst="ellipse">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23" name="Elipse 22">
            <a:extLst>
              <a:ext uri="{FF2B5EF4-FFF2-40B4-BE49-F238E27FC236}">
                <a16:creationId xmlns:a16="http://schemas.microsoft.com/office/drawing/2014/main" id="{F8D402E6-8CF2-42A9-BBA4-B9E6EFFCEB95}"/>
              </a:ext>
            </a:extLst>
          </p:cNvPr>
          <p:cNvSpPr/>
          <p:nvPr/>
        </p:nvSpPr>
        <p:spPr>
          <a:xfrm>
            <a:off x="1057951" y="1120993"/>
            <a:ext cx="1618544" cy="1609692"/>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es-ES" sz="1400" b="1">
                <a:solidFill>
                  <a:srgbClr val="002060"/>
                </a:solidFill>
                <a:latin typeface="Segoe UI"/>
                <a:cs typeface="Segoe UI"/>
              </a:rPr>
              <a:t>Acciones de Gestión</a:t>
            </a:r>
          </a:p>
        </p:txBody>
      </p:sp>
      <p:sp>
        <p:nvSpPr>
          <p:cNvPr id="15" name="Rectángulo 14">
            <a:extLst>
              <a:ext uri="{FF2B5EF4-FFF2-40B4-BE49-F238E27FC236}">
                <a16:creationId xmlns:a16="http://schemas.microsoft.com/office/drawing/2014/main" id="{C8C1A942-8A68-4C3E-BBA3-FEED96F25612}"/>
              </a:ext>
            </a:extLst>
          </p:cNvPr>
          <p:cNvSpPr/>
          <p:nvPr/>
        </p:nvSpPr>
        <p:spPr>
          <a:xfrm>
            <a:off x="490170" y="3413614"/>
            <a:ext cx="3860165" cy="164644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200">
                <a:solidFill>
                  <a:schemeClr val="tx1"/>
                </a:solidFill>
                <a:latin typeface="Segoe  ui"/>
                <a:cs typeface="Segoe UI"/>
              </a:rPr>
              <a:t>Permite a las entidades, los ciudadanos y demás partes interesadas contar con información relevante, accesible, precisa, oportuna y comparable; para satisfacer sus necesidades, promoviendo la credibilidad, confiabilidad y transparencia en la producción de información estadística, a través de la implementación de los lineamientos del proceso estadístico, la Norma Técnica de Calidad NTC PE 1000:2020 y los estándares estadísticos.</a:t>
            </a:r>
          </a:p>
        </p:txBody>
      </p:sp>
      <p:sp>
        <p:nvSpPr>
          <p:cNvPr id="24" name="Rectángulo: esquinas redondeadas 15">
            <a:extLst>
              <a:ext uri="{FF2B5EF4-FFF2-40B4-BE49-F238E27FC236}">
                <a16:creationId xmlns:a16="http://schemas.microsoft.com/office/drawing/2014/main" id="{BA24A6BA-6740-40C2-BB98-877575B8A81E}"/>
              </a:ext>
            </a:extLst>
          </p:cNvPr>
          <p:cNvSpPr/>
          <p:nvPr/>
        </p:nvSpPr>
        <p:spPr>
          <a:xfrm>
            <a:off x="490171" y="3061021"/>
            <a:ext cx="1549200" cy="322011"/>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Propósito</a:t>
            </a:r>
          </a:p>
        </p:txBody>
      </p:sp>
      <p:cxnSp>
        <p:nvCxnSpPr>
          <p:cNvPr id="9" name="Conector recto 8">
            <a:extLst>
              <a:ext uri="{FF2B5EF4-FFF2-40B4-BE49-F238E27FC236}">
                <a16:creationId xmlns:a16="http://schemas.microsoft.com/office/drawing/2014/main" id="{0290C858-834B-0A47-8D14-4AB6205CC6F3}"/>
              </a:ext>
            </a:extLst>
          </p:cNvPr>
          <p:cNvCxnSpPr>
            <a:cxnSpLocks/>
          </p:cNvCxnSpPr>
          <p:nvPr/>
        </p:nvCxnSpPr>
        <p:spPr>
          <a:xfrm>
            <a:off x="3145183" y="1889996"/>
            <a:ext cx="1939777"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2" name="Abrir corchete 21">
            <a:extLst>
              <a:ext uri="{FF2B5EF4-FFF2-40B4-BE49-F238E27FC236}">
                <a16:creationId xmlns:a16="http://schemas.microsoft.com/office/drawing/2014/main" id="{9486EC9C-374C-D64D-87A7-D02A197CD722}"/>
              </a:ext>
            </a:extLst>
          </p:cNvPr>
          <p:cNvSpPr/>
          <p:nvPr/>
        </p:nvSpPr>
        <p:spPr>
          <a:xfrm>
            <a:off x="5084960" y="1545771"/>
            <a:ext cx="177863" cy="2514600"/>
          </a:xfrm>
          <a:prstGeom prst="leftBracket">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266186462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CuadroTexto 18">
            <a:extLst>
              <a:ext uri="{FF2B5EF4-FFF2-40B4-BE49-F238E27FC236}">
                <a16:creationId xmlns:a16="http://schemas.microsoft.com/office/drawing/2014/main" id="{7876CF67-ACA4-AF42-8131-94969B989BC1}"/>
              </a:ext>
            </a:extLst>
          </p:cNvPr>
          <p:cNvSpPr txBox="1"/>
          <p:nvPr/>
        </p:nvSpPr>
        <p:spPr>
          <a:xfrm>
            <a:off x="5347343" y="1826318"/>
            <a:ext cx="3189196" cy="2123658"/>
          </a:xfrm>
          <a:prstGeom prst="rect">
            <a:avLst/>
          </a:prstGeom>
          <a:noFill/>
        </p:spPr>
        <p:txBody>
          <a:bodyPr wrap="square" lIns="91440" tIns="45720" rIns="91440" bIns="45720" rtlCol="0" anchor="t">
            <a:spAutoFit/>
          </a:bodyPr>
          <a:lstStyle/>
          <a:p>
            <a:r>
              <a:rPr lang="es-MX" sz="1300" b="1">
                <a:solidFill>
                  <a:srgbClr val="002060"/>
                </a:solidFill>
                <a:latin typeface="Segoe  ui"/>
              </a:rPr>
              <a:t>Requisitos de la calidad </a:t>
            </a:r>
            <a:r>
              <a:rPr lang="es-MX" sz="1300">
                <a:latin typeface="Segoe  ui"/>
              </a:rPr>
              <a:t>establecidos en la Norma Técnica de la Calidad del proceso estadístico vigente</a:t>
            </a:r>
            <a:r>
              <a:rPr lang="es-MX" sz="1300" b="1">
                <a:solidFill>
                  <a:srgbClr val="BF134F"/>
                </a:solidFill>
                <a:latin typeface="Segoe  ui"/>
              </a:rPr>
              <a:t>. </a:t>
            </a:r>
          </a:p>
          <a:p>
            <a:endParaRPr lang="es-ES" sz="1300">
              <a:latin typeface="Segoe  ui"/>
            </a:endParaRPr>
          </a:p>
          <a:p>
            <a:r>
              <a:rPr lang="es-MX" sz="1300" b="1">
                <a:solidFill>
                  <a:srgbClr val="002060"/>
                </a:solidFill>
                <a:latin typeface="Segoe  ui"/>
              </a:rPr>
              <a:t>Autoevaluación</a:t>
            </a:r>
            <a:r>
              <a:rPr lang="es-MX" sz="1300" b="1">
                <a:solidFill>
                  <a:srgbClr val="BF134F"/>
                </a:solidFill>
                <a:latin typeface="Segoe  ui"/>
              </a:rPr>
              <a:t> </a:t>
            </a:r>
            <a:r>
              <a:rPr lang="es-MX" sz="1300">
                <a:latin typeface="Segoe  ui"/>
              </a:rPr>
              <a:t>de la gestión del proceso estadístico en forma periódica.</a:t>
            </a:r>
          </a:p>
          <a:p>
            <a:endParaRPr lang="es-ES" sz="1300">
              <a:latin typeface="Segoe  ui"/>
            </a:endParaRPr>
          </a:p>
          <a:p>
            <a:r>
              <a:rPr lang="es-MX" sz="1300" b="1">
                <a:solidFill>
                  <a:srgbClr val="002060"/>
                </a:solidFill>
                <a:latin typeface="Segoe  ui"/>
              </a:rPr>
              <a:t>Formulación </a:t>
            </a:r>
            <a:r>
              <a:rPr lang="es-MX" sz="1300">
                <a:solidFill>
                  <a:srgbClr val="002060"/>
                </a:solidFill>
                <a:latin typeface="Segoe  ui"/>
              </a:rPr>
              <a:t>e </a:t>
            </a:r>
            <a:r>
              <a:rPr lang="es-MX" sz="1300" b="1">
                <a:solidFill>
                  <a:srgbClr val="002060"/>
                </a:solidFill>
                <a:latin typeface="Segoe  ui"/>
              </a:rPr>
              <a:t>implementación</a:t>
            </a:r>
            <a:r>
              <a:rPr lang="es-MX" sz="1300">
                <a:solidFill>
                  <a:srgbClr val="002060"/>
                </a:solidFill>
                <a:latin typeface="Segoe  ui"/>
              </a:rPr>
              <a:t> de </a:t>
            </a:r>
            <a:r>
              <a:rPr lang="es-MX" sz="1300" b="1">
                <a:solidFill>
                  <a:srgbClr val="002060"/>
                </a:solidFill>
                <a:latin typeface="Segoe  ui"/>
              </a:rPr>
              <a:t>acciones de mejora </a:t>
            </a:r>
            <a:r>
              <a:rPr lang="es-ES" sz="1400">
                <a:latin typeface="Segoe  ui"/>
              </a:rPr>
              <a:t>del proceso estadístico </a:t>
            </a:r>
            <a:endParaRPr lang="es-ES" sz="1100">
              <a:latin typeface="Segoe  ui"/>
            </a:endParaRPr>
          </a:p>
        </p:txBody>
      </p:sp>
      <p:sp>
        <p:nvSpPr>
          <p:cNvPr id="14" name="Elipse 13">
            <a:extLst>
              <a:ext uri="{FF2B5EF4-FFF2-40B4-BE49-F238E27FC236}">
                <a16:creationId xmlns:a16="http://schemas.microsoft.com/office/drawing/2014/main" id="{190DC42D-9473-482F-9936-0429154B8C1D}"/>
              </a:ext>
            </a:extLst>
          </p:cNvPr>
          <p:cNvSpPr/>
          <p:nvPr/>
        </p:nvSpPr>
        <p:spPr>
          <a:xfrm>
            <a:off x="895944" y="964670"/>
            <a:ext cx="2102477" cy="1862447"/>
          </a:xfrm>
          <a:prstGeom prst="ellipse">
            <a:avLst/>
          </a:prstGeom>
          <a:noFill/>
          <a:ln w="57150" cmpd="thickThin">
            <a:solidFill>
              <a:schemeClr val="accent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11" name="CuadroTexto 10">
            <a:extLst>
              <a:ext uri="{FF2B5EF4-FFF2-40B4-BE49-F238E27FC236}">
                <a16:creationId xmlns:a16="http://schemas.microsoft.com/office/drawing/2014/main" id="{D9D7D06B-F43B-4EC5-BC64-7C2C14A96EA2}"/>
              </a:ext>
            </a:extLst>
          </p:cNvPr>
          <p:cNvSpPr txBox="1"/>
          <p:nvPr/>
        </p:nvSpPr>
        <p:spPr>
          <a:xfrm>
            <a:off x="5038661" y="751661"/>
            <a:ext cx="3497878"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Calidad Estadística</a:t>
            </a:r>
          </a:p>
        </p:txBody>
      </p:sp>
      <p:sp>
        <p:nvSpPr>
          <p:cNvPr id="17" name="Elipse 16">
            <a:extLst>
              <a:ext uri="{FF2B5EF4-FFF2-40B4-BE49-F238E27FC236}">
                <a16:creationId xmlns:a16="http://schemas.microsoft.com/office/drawing/2014/main" id="{F82376FE-0B54-4392-9ED4-3FC44EE53ABF}"/>
              </a:ext>
            </a:extLst>
          </p:cNvPr>
          <p:cNvSpPr>
            <a:spLocks noChangeAspect="1"/>
          </p:cNvSpPr>
          <p:nvPr/>
        </p:nvSpPr>
        <p:spPr>
          <a:xfrm>
            <a:off x="3090886" y="1826318"/>
            <a:ext cx="108594" cy="108000"/>
          </a:xfrm>
          <a:prstGeom prst="ellipse">
            <a:avLst/>
          </a:prstGeom>
          <a:solidFill>
            <a:schemeClr val="accent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endParaRPr lang="es-ES" sz="975" b="1">
              <a:solidFill>
                <a:srgbClr val="0C4489"/>
              </a:solidFill>
              <a:latin typeface="Segoe UI"/>
              <a:cs typeface="Segoe UI"/>
            </a:endParaRPr>
          </a:p>
        </p:txBody>
      </p:sp>
      <p:sp>
        <p:nvSpPr>
          <p:cNvPr id="23" name="Elipse 22">
            <a:extLst>
              <a:ext uri="{FF2B5EF4-FFF2-40B4-BE49-F238E27FC236}">
                <a16:creationId xmlns:a16="http://schemas.microsoft.com/office/drawing/2014/main" id="{F8D402E6-8CF2-42A9-BBA4-B9E6EFFCEB95}"/>
              </a:ext>
            </a:extLst>
          </p:cNvPr>
          <p:cNvSpPr/>
          <p:nvPr/>
        </p:nvSpPr>
        <p:spPr>
          <a:xfrm>
            <a:off x="1057951" y="1120993"/>
            <a:ext cx="1618544" cy="1609692"/>
          </a:xfrm>
          <a:prstGeom prst="ellipse">
            <a:avLst/>
          </a:prstGeom>
          <a:solidFill>
            <a:srgbClr val="F2F2F2"/>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91424" tIns="45712" rIns="91424" bIns="45712" rtlCol="0" anchor="ctr"/>
          <a:lstStyle/>
          <a:p>
            <a:pPr algn="ctr"/>
            <a:r>
              <a:rPr lang="es-ES" sz="1400" b="1">
                <a:solidFill>
                  <a:srgbClr val="002060"/>
                </a:solidFill>
                <a:latin typeface="Segoe UI"/>
                <a:cs typeface="Segoe UI"/>
              </a:rPr>
              <a:t>Acciones de Gestión</a:t>
            </a:r>
          </a:p>
        </p:txBody>
      </p:sp>
      <p:sp>
        <p:nvSpPr>
          <p:cNvPr id="15" name="Rectángulo 14">
            <a:extLst>
              <a:ext uri="{FF2B5EF4-FFF2-40B4-BE49-F238E27FC236}">
                <a16:creationId xmlns:a16="http://schemas.microsoft.com/office/drawing/2014/main" id="{C8C1A942-8A68-4C3E-BBA3-FEED96F25612}"/>
              </a:ext>
            </a:extLst>
          </p:cNvPr>
          <p:cNvSpPr/>
          <p:nvPr/>
        </p:nvSpPr>
        <p:spPr>
          <a:xfrm>
            <a:off x="483326" y="3413614"/>
            <a:ext cx="3867010" cy="164644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just"/>
            <a:r>
              <a:rPr lang="es-ES" sz="1200">
                <a:solidFill>
                  <a:schemeClr val="tx1"/>
                </a:solidFill>
                <a:cs typeface="Segoe UI"/>
              </a:rPr>
              <a:t>Permite a las entidades, los ciudadanos y demás partes interesadas contar con información relevante, accesible, precisa, oportuna y comparable; para satisfacer sus necesidades, promoviendo la credibilidad, confiabilidad y transparencia en la producción de información estadística, a través de la implementación de los lineamientos del proceso estadístico, la Norma Técnica de Calidad NTC PE 1000:2020 y los estándares estadísticos.</a:t>
            </a:r>
          </a:p>
        </p:txBody>
      </p:sp>
      <p:sp>
        <p:nvSpPr>
          <p:cNvPr id="24" name="Rectángulo: esquinas redondeadas 15">
            <a:extLst>
              <a:ext uri="{FF2B5EF4-FFF2-40B4-BE49-F238E27FC236}">
                <a16:creationId xmlns:a16="http://schemas.microsoft.com/office/drawing/2014/main" id="{BA24A6BA-6740-40C2-BB98-877575B8A81E}"/>
              </a:ext>
            </a:extLst>
          </p:cNvPr>
          <p:cNvSpPr/>
          <p:nvPr/>
        </p:nvSpPr>
        <p:spPr>
          <a:xfrm>
            <a:off x="483326" y="3067530"/>
            <a:ext cx="1549200" cy="322011"/>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Propósito</a:t>
            </a:r>
          </a:p>
        </p:txBody>
      </p:sp>
      <p:cxnSp>
        <p:nvCxnSpPr>
          <p:cNvPr id="9" name="Conector recto 8">
            <a:extLst>
              <a:ext uri="{FF2B5EF4-FFF2-40B4-BE49-F238E27FC236}">
                <a16:creationId xmlns:a16="http://schemas.microsoft.com/office/drawing/2014/main" id="{0290C858-834B-0A47-8D14-4AB6205CC6F3}"/>
              </a:ext>
            </a:extLst>
          </p:cNvPr>
          <p:cNvCxnSpPr>
            <a:cxnSpLocks/>
          </p:cNvCxnSpPr>
          <p:nvPr/>
        </p:nvCxnSpPr>
        <p:spPr>
          <a:xfrm>
            <a:off x="3145183" y="1889996"/>
            <a:ext cx="1939777"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22" name="Abrir corchete 21">
            <a:extLst>
              <a:ext uri="{FF2B5EF4-FFF2-40B4-BE49-F238E27FC236}">
                <a16:creationId xmlns:a16="http://schemas.microsoft.com/office/drawing/2014/main" id="{9486EC9C-374C-D64D-87A7-D02A197CD722}"/>
              </a:ext>
            </a:extLst>
          </p:cNvPr>
          <p:cNvSpPr/>
          <p:nvPr/>
        </p:nvSpPr>
        <p:spPr>
          <a:xfrm>
            <a:off x="5084960" y="1545771"/>
            <a:ext cx="177863" cy="2514600"/>
          </a:xfrm>
          <a:prstGeom prst="leftBracket">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txBody>
          <a:bodyPr rtlCol="0" anchor="ctr"/>
          <a:lstStyle/>
          <a:p>
            <a:pPr algn="ctr"/>
            <a:endParaRPr lang="es-CO"/>
          </a:p>
        </p:txBody>
      </p:sp>
    </p:spTree>
    <p:extLst>
      <p:ext uri="{BB962C8B-B14F-4D97-AF65-F5344CB8AC3E}">
        <p14:creationId xmlns:p14="http://schemas.microsoft.com/office/powerpoint/2010/main" val="38069873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3571"/>
        <p:cNvGrpSpPr/>
        <p:nvPr/>
      </p:nvGrpSpPr>
      <p:grpSpPr>
        <a:xfrm>
          <a:off x="0" y="0"/>
          <a:ext cx="0" cy="0"/>
          <a:chOff x="0" y="0"/>
          <a:chExt cx="0" cy="0"/>
        </a:xfrm>
      </p:grpSpPr>
      <p:pic>
        <p:nvPicPr>
          <p:cNvPr id="2" name="Imagen 1" descr="Gráfico, Gráfico de burbujas&#10;&#10;Descripción generada automáticamente">
            <a:extLst>
              <a:ext uri="{FF2B5EF4-FFF2-40B4-BE49-F238E27FC236}">
                <a16:creationId xmlns:a16="http://schemas.microsoft.com/office/drawing/2014/main" id="{694DE823-0F79-F024-6F43-5432E02385DA}"/>
              </a:ext>
            </a:extLst>
          </p:cNvPr>
          <p:cNvPicPr>
            <a:picLocks noChangeAspect="1"/>
          </p:cNvPicPr>
          <p:nvPr/>
        </p:nvPicPr>
        <p:blipFill>
          <a:blip r:embed="rId3"/>
          <a:stretch>
            <a:fillRect/>
          </a:stretch>
        </p:blipFill>
        <p:spPr>
          <a:xfrm>
            <a:off x="1182329" y="553357"/>
            <a:ext cx="6924487" cy="4463143"/>
          </a:xfrm>
          <a:prstGeom prst="rect">
            <a:avLst/>
          </a:prstGeom>
          <a:ln>
            <a:noFill/>
          </a:ln>
          <a:effectLst>
            <a:softEdge rad="112500"/>
          </a:effectLst>
        </p:spPr>
      </p:pic>
      <p:sp>
        <p:nvSpPr>
          <p:cNvPr id="3" name="Google Shape;3573;p61">
            <a:extLst>
              <a:ext uri="{FF2B5EF4-FFF2-40B4-BE49-F238E27FC236}">
                <a16:creationId xmlns:a16="http://schemas.microsoft.com/office/drawing/2014/main" id="{0BAF1BEA-2CDE-D138-3974-BF4BA37A753B}"/>
              </a:ext>
            </a:extLst>
          </p:cNvPr>
          <p:cNvSpPr/>
          <p:nvPr/>
        </p:nvSpPr>
        <p:spPr>
          <a:xfrm>
            <a:off x="556837" y="129340"/>
            <a:ext cx="8399155" cy="422782"/>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b="1">
                <a:solidFill>
                  <a:srgbClr val="002060"/>
                </a:solidFill>
                <a:latin typeface="Segoe  ui"/>
                <a:ea typeface="Arial"/>
                <a:cs typeface="Arial"/>
                <a:sym typeface="Arial"/>
              </a:rPr>
              <a:t>Código Nacional de Buenas Prácticas del Sistema Estadístico Nacional SEN</a:t>
            </a:r>
            <a:endParaRPr>
              <a:solidFill>
                <a:srgbClr val="002060"/>
              </a:solidFill>
              <a:latin typeface="Segoe  ui"/>
              <a:ea typeface="Quattrocento Sans"/>
              <a:cs typeface="Quattrocento Sans"/>
              <a:sym typeface="Quattrocento Sans"/>
            </a:endParaRPr>
          </a:p>
        </p:txBody>
      </p:sp>
      <p:cxnSp>
        <p:nvCxnSpPr>
          <p:cNvPr id="4" name="Conector recto 3">
            <a:extLst>
              <a:ext uri="{FF2B5EF4-FFF2-40B4-BE49-F238E27FC236}">
                <a16:creationId xmlns:a16="http://schemas.microsoft.com/office/drawing/2014/main" id="{070BDAF1-DA25-59B7-5BD1-C4B4D8EDD7DE}"/>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p14:dur="100">
        <p:fade/>
      </p:transition>
    </mc:Choice>
    <mc:Fallback xmlns="">
      <p:transition>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uadroTexto 1">
            <a:extLst>
              <a:ext uri="{FF2B5EF4-FFF2-40B4-BE49-F238E27FC236}">
                <a16:creationId xmlns:a16="http://schemas.microsoft.com/office/drawing/2014/main" id="{A1666953-98E1-4EDF-B976-34D9A6862918}"/>
              </a:ext>
            </a:extLst>
          </p:cNvPr>
          <p:cNvSpPr txBox="1"/>
          <p:nvPr/>
        </p:nvSpPr>
        <p:spPr>
          <a:xfrm>
            <a:off x="596900" y="1178983"/>
            <a:ext cx="2743200" cy="36933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ctr"/>
            <a:r>
              <a:rPr lang="en-US" b="1">
                <a:solidFill>
                  <a:srgbClr val="002060"/>
                </a:solidFill>
                <a:latin typeface="Segoe  ui"/>
                <a:cs typeface="Arial"/>
              </a:rPr>
              <a:t>Proceso estadístico</a:t>
            </a:r>
          </a:p>
        </p:txBody>
      </p:sp>
      <p:sp>
        <p:nvSpPr>
          <p:cNvPr id="5" name="CuadroTexto 4">
            <a:extLst>
              <a:ext uri="{FF2B5EF4-FFF2-40B4-BE49-F238E27FC236}">
                <a16:creationId xmlns:a16="http://schemas.microsoft.com/office/drawing/2014/main" id="{8156F91D-01B6-4D80-ABEE-6303F01580A9}"/>
              </a:ext>
            </a:extLst>
          </p:cNvPr>
          <p:cNvSpPr txBox="1"/>
          <p:nvPr/>
        </p:nvSpPr>
        <p:spPr>
          <a:xfrm>
            <a:off x="787400" y="1877483"/>
            <a:ext cx="5092700" cy="2031325"/>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just"/>
            <a:r>
              <a:rPr lang="es-CO">
                <a:solidFill>
                  <a:srgbClr val="333333"/>
                </a:solidFill>
                <a:latin typeface="Segoe  ui"/>
                <a:ea typeface="+mn-lt"/>
                <a:cs typeface="+mn-lt"/>
              </a:rPr>
              <a:t>Es el conjunto sistemático de actividades encaminadas a la producción de estadísticas, entre las cuales están comprendidas: la detección de necesidades de información, el diseño, la construcción, la recolección; el procesamiento, el análisis, la difusión y la evaluación</a:t>
            </a:r>
            <a:r>
              <a:rPr lang="es-CO" sz="1400">
                <a:solidFill>
                  <a:srgbClr val="333333"/>
                </a:solidFill>
                <a:latin typeface="Segoe  ui"/>
                <a:ea typeface="+mn-lt"/>
                <a:cs typeface="+mn-lt"/>
              </a:rPr>
              <a:t>.</a:t>
            </a:r>
            <a:r>
              <a:rPr lang="es-CO" sz="1600">
                <a:solidFill>
                  <a:schemeClr val="dk1"/>
                </a:solidFill>
                <a:latin typeface="Segoe  ui"/>
              </a:rPr>
              <a:t> (Ley 2335 de 2023, artículo 5).</a:t>
            </a:r>
            <a:endParaRPr lang="es-CO">
              <a:solidFill>
                <a:schemeClr val="dk1"/>
              </a:solidFill>
              <a:latin typeface="Segoe  ui"/>
              <a:cs typeface="Segoe UI"/>
            </a:endParaRPr>
          </a:p>
        </p:txBody>
      </p:sp>
      <p:pic>
        <p:nvPicPr>
          <p:cNvPr id="6" name="Imagen 6" descr="Imagen que contiene Icono&#10;&#10;Descripción generada automáticamente">
            <a:extLst>
              <a:ext uri="{FF2B5EF4-FFF2-40B4-BE49-F238E27FC236}">
                <a16:creationId xmlns:a16="http://schemas.microsoft.com/office/drawing/2014/main" id="{58EB22A7-2BAE-4FEA-87FC-14B30F83249E}"/>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5952067" y="1629305"/>
            <a:ext cx="2552700" cy="2371725"/>
          </a:xfrm>
          <a:prstGeom prst="rect">
            <a:avLst/>
          </a:prstGeom>
        </p:spPr>
      </p:pic>
    </p:spTree>
    <p:extLst>
      <p:ext uri="{BB962C8B-B14F-4D97-AF65-F5344CB8AC3E}">
        <p14:creationId xmlns:p14="http://schemas.microsoft.com/office/powerpoint/2010/main" val="355211492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3577"/>
        <p:cNvGrpSpPr/>
        <p:nvPr/>
      </p:nvGrpSpPr>
      <p:grpSpPr>
        <a:xfrm>
          <a:off x="0" y="0"/>
          <a:ext cx="0" cy="0"/>
          <a:chOff x="0" y="0"/>
          <a:chExt cx="0" cy="0"/>
        </a:xfrm>
      </p:grpSpPr>
      <p:sp>
        <p:nvSpPr>
          <p:cNvPr id="3580" name="Google Shape;3580;p62"/>
          <p:cNvSpPr txBox="1"/>
          <p:nvPr/>
        </p:nvSpPr>
        <p:spPr>
          <a:xfrm>
            <a:off x="555594" y="4801620"/>
            <a:ext cx="8640900" cy="180000"/>
          </a:xfrm>
          <a:prstGeom prst="rect">
            <a:avLst/>
          </a:prstGeom>
          <a:noFill/>
          <a:ln>
            <a:noFill/>
          </a:ln>
        </p:spPr>
        <p:txBody>
          <a:bodyPr spcFirstLastPara="1" wrap="square" lIns="91425" tIns="45700" rIns="91425" bIns="45700" anchor="t" anchorCtr="0">
            <a:noAutofit/>
          </a:bodyPr>
          <a:lstStyle/>
          <a:p>
            <a:pPr>
              <a:buClr>
                <a:srgbClr val="404040"/>
              </a:buClr>
              <a:buSzPts val="800"/>
            </a:pPr>
            <a:r>
              <a:rPr lang="es-CO" sz="900">
                <a:solidFill>
                  <a:srgbClr val="404040"/>
                </a:solidFill>
                <a:latin typeface="Segoe  ui"/>
                <a:ea typeface="Arial"/>
                <a:cs typeface="Arial"/>
                <a:sym typeface="Arial"/>
              </a:rPr>
              <a:t>Fuente: Ley 2335 de 2023, Artículo 5 ”Definiciones” </a:t>
            </a:r>
            <a:endParaRPr sz="900">
              <a:latin typeface="Segoe  ui"/>
            </a:endParaRPr>
          </a:p>
        </p:txBody>
      </p:sp>
      <p:sp>
        <p:nvSpPr>
          <p:cNvPr id="3582" name="Google Shape;3582;p62"/>
          <p:cNvSpPr txBox="1"/>
          <p:nvPr/>
        </p:nvSpPr>
        <p:spPr>
          <a:xfrm>
            <a:off x="555594" y="4575387"/>
            <a:ext cx="5089200" cy="2307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900" u="sng">
                <a:solidFill>
                  <a:schemeClr val="hlink"/>
                </a:solidFill>
                <a:latin typeface="Segoe  ui"/>
                <a:ea typeface="Quattrocento Sans"/>
                <a:cs typeface="Quattrocento Sans"/>
                <a:sym typeface="Quattrocento Sans"/>
                <a:hlinkClick r:id="rId3"/>
              </a:rPr>
              <a:t>https://www.sen.gov.co/normatividad/lineamientos</a:t>
            </a:r>
            <a:endParaRPr sz="900">
              <a:solidFill>
                <a:schemeClr val="dk1"/>
              </a:solidFill>
              <a:latin typeface="Segoe  ui"/>
              <a:ea typeface="Quattrocento Sans"/>
              <a:cs typeface="Quattrocento Sans"/>
              <a:sym typeface="Quattrocento Sans"/>
            </a:endParaRPr>
          </a:p>
        </p:txBody>
      </p:sp>
      <p:pic>
        <p:nvPicPr>
          <p:cNvPr id="2" name="Imagen 2" descr="Imagen que contiene Texto&#10;&#10;Descripción generada automáticamente">
            <a:extLst>
              <a:ext uri="{FF2B5EF4-FFF2-40B4-BE49-F238E27FC236}">
                <a16:creationId xmlns:a16="http://schemas.microsoft.com/office/drawing/2014/main" id="{4FDD4A2A-FF18-44B9-B40B-2C19200FBBF2}"/>
              </a:ext>
            </a:extLst>
          </p:cNvPr>
          <p:cNvPicPr>
            <a:picLocks noChangeAspect="1"/>
          </p:cNvPicPr>
          <p:nvPr/>
        </p:nvPicPr>
        <p:blipFill>
          <a:blip r:embed="rId4"/>
          <a:stretch>
            <a:fillRect/>
          </a:stretch>
        </p:blipFill>
        <p:spPr>
          <a:xfrm>
            <a:off x="621937" y="604763"/>
            <a:ext cx="8140700" cy="3946891"/>
          </a:xfrm>
          <a:prstGeom prst="rect">
            <a:avLst/>
          </a:prstGeom>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3587"/>
        <p:cNvGrpSpPr/>
        <p:nvPr/>
      </p:nvGrpSpPr>
      <p:grpSpPr>
        <a:xfrm>
          <a:off x="0" y="0"/>
          <a:ext cx="0" cy="0"/>
          <a:chOff x="0" y="0"/>
          <a:chExt cx="0" cy="0"/>
        </a:xfrm>
      </p:grpSpPr>
      <p:sp>
        <p:nvSpPr>
          <p:cNvPr id="3588" name="Google Shape;3588;p63"/>
          <p:cNvSpPr/>
          <p:nvPr/>
        </p:nvSpPr>
        <p:spPr>
          <a:xfrm>
            <a:off x="743467" y="698091"/>
            <a:ext cx="35568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800" b="1">
                <a:solidFill>
                  <a:srgbClr val="002060"/>
                </a:solidFill>
                <a:latin typeface="Segoe  ui"/>
                <a:ea typeface="Arial"/>
                <a:cs typeface="Arial"/>
                <a:sym typeface="Arial"/>
              </a:rPr>
              <a:t>Operación Estadística</a:t>
            </a:r>
            <a:endParaRPr sz="1800">
              <a:solidFill>
                <a:srgbClr val="002060"/>
              </a:solidFill>
              <a:latin typeface="Segoe  ui"/>
              <a:ea typeface="Quattrocento Sans"/>
              <a:cs typeface="Quattrocento Sans"/>
              <a:sym typeface="Quattrocento Sans"/>
            </a:endParaRPr>
          </a:p>
        </p:txBody>
      </p:sp>
      <p:sp>
        <p:nvSpPr>
          <p:cNvPr id="3589" name="Google Shape;3589;p63"/>
          <p:cNvSpPr txBox="1"/>
          <p:nvPr/>
        </p:nvSpPr>
        <p:spPr>
          <a:xfrm>
            <a:off x="742450" y="1326057"/>
            <a:ext cx="7030916" cy="1323399"/>
          </a:xfrm>
          <a:prstGeom prst="rect">
            <a:avLst/>
          </a:prstGeom>
          <a:noFill/>
          <a:ln>
            <a:noFill/>
          </a:ln>
        </p:spPr>
        <p:txBody>
          <a:bodyPr spcFirstLastPara="1" wrap="square" lIns="91425" tIns="45700" rIns="91425" bIns="45700" anchor="t" anchorCtr="0">
            <a:spAutoFit/>
          </a:bodyPr>
          <a:lstStyle/>
          <a:p>
            <a:pPr algn="just"/>
            <a:r>
              <a:rPr lang="es-CO" sz="1600">
                <a:solidFill>
                  <a:srgbClr val="333333"/>
                </a:solidFill>
                <a:ea typeface="+mn-lt"/>
                <a:cs typeface="+mn-lt"/>
                <a:sym typeface="Quattrocento Sans"/>
              </a:rPr>
              <a:t>Es la aplicación del conjunto de procesos y actividades que comprende la identificación de necesidades, diseño, construcción, recolección o acopio, procesamiento, análisis, difusión y evaluación, la cual conduce a la producción de información estadística sobre un tema de interés nacional o territorial.</a:t>
            </a:r>
            <a:endParaRPr lang="es-ES" sz="1600">
              <a:solidFill>
                <a:srgbClr val="333333"/>
              </a:solidFill>
              <a:ea typeface="+mn-lt"/>
              <a:cs typeface="+mn-lt"/>
            </a:endParaRPr>
          </a:p>
        </p:txBody>
      </p:sp>
      <p:sp>
        <p:nvSpPr>
          <p:cNvPr id="3590" name="Google Shape;3590;p63"/>
          <p:cNvSpPr txBox="1"/>
          <p:nvPr/>
        </p:nvSpPr>
        <p:spPr>
          <a:xfrm>
            <a:off x="503100" y="4597598"/>
            <a:ext cx="8640900" cy="180000"/>
          </a:xfrm>
          <a:prstGeom prst="rect">
            <a:avLst/>
          </a:prstGeom>
          <a:noFill/>
          <a:ln>
            <a:noFill/>
          </a:ln>
        </p:spPr>
        <p:txBody>
          <a:bodyPr spcFirstLastPara="1" wrap="square" lIns="91425" tIns="45700" rIns="91425" bIns="45700" anchor="t" anchorCtr="0">
            <a:noAutofit/>
          </a:bodyPr>
          <a:lstStyle/>
          <a:p>
            <a:pPr>
              <a:buClr>
                <a:srgbClr val="404040"/>
              </a:buClr>
              <a:buSzPts val="800"/>
            </a:pPr>
            <a:r>
              <a:rPr lang="es-CO" sz="800">
                <a:solidFill>
                  <a:srgbClr val="404040"/>
                </a:solidFill>
                <a:latin typeface="Segoe  ui"/>
                <a:ea typeface="Arial"/>
                <a:cs typeface="Arial"/>
                <a:sym typeface="Arial"/>
              </a:rPr>
              <a:t>Fuente: Ley 2335 de 2023, Artículo 5 ”Definiciones” </a:t>
            </a:r>
            <a:endParaRPr>
              <a:latin typeface="Segoe  ui"/>
            </a:endParaRPr>
          </a:p>
        </p:txBody>
      </p:sp>
      <p:pic>
        <p:nvPicPr>
          <p:cNvPr id="3" name="Imagen 3" descr="Imagen que contiene Logotipo&#10;&#10;Descripción generada automáticamente">
            <a:extLst>
              <a:ext uri="{FF2B5EF4-FFF2-40B4-BE49-F238E27FC236}">
                <a16:creationId xmlns:a16="http://schemas.microsoft.com/office/drawing/2014/main" id="{089F6585-2778-4283-A25B-15CCF69F520B}"/>
              </a:ext>
            </a:extLst>
          </p:cNvPr>
          <p:cNvPicPr>
            <a:picLocks noChangeAspect="1"/>
          </p:cNvPicPr>
          <p:nvPr/>
        </p:nvPicPr>
        <p:blipFill>
          <a:blip r:embed="rId3">
            <a:extLst>
              <a:ext uri="{BEBA8EAE-BF5A-486C-A8C5-ECC9F3942E4B}">
                <a14:imgProps xmlns:a14="http://schemas.microsoft.com/office/drawing/2010/main">
                  <a14:imgLayer r:embed="rId4">
                    <a14:imgEffect>
                      <a14:saturation sat="33000"/>
                    </a14:imgEffect>
                  </a14:imgLayer>
                </a14:imgProps>
              </a:ext>
            </a:extLst>
          </a:blip>
          <a:stretch>
            <a:fillRect/>
          </a:stretch>
        </p:blipFill>
        <p:spPr>
          <a:xfrm>
            <a:off x="2406650" y="2697277"/>
            <a:ext cx="4500033" cy="1696279"/>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3595"/>
        <p:cNvGrpSpPr/>
        <p:nvPr/>
      </p:nvGrpSpPr>
      <p:grpSpPr>
        <a:xfrm>
          <a:off x="0" y="0"/>
          <a:ext cx="0" cy="0"/>
          <a:chOff x="0" y="0"/>
          <a:chExt cx="0" cy="0"/>
        </a:xfrm>
      </p:grpSpPr>
      <p:sp>
        <p:nvSpPr>
          <p:cNvPr id="3596" name="Google Shape;3596;p64"/>
          <p:cNvSpPr/>
          <p:nvPr/>
        </p:nvSpPr>
        <p:spPr>
          <a:xfrm>
            <a:off x="732060" y="966540"/>
            <a:ext cx="35568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800" b="1">
                <a:solidFill>
                  <a:srgbClr val="002060"/>
                </a:solidFill>
                <a:latin typeface="Segoe  ui"/>
                <a:ea typeface="Arial"/>
                <a:cs typeface="Arial"/>
                <a:sym typeface="Arial"/>
              </a:rPr>
              <a:t>Información estadística </a:t>
            </a:r>
            <a:endParaRPr sz="1800">
              <a:solidFill>
                <a:srgbClr val="002060"/>
              </a:solidFill>
              <a:latin typeface="Segoe  ui"/>
              <a:ea typeface="Quattrocento Sans"/>
              <a:cs typeface="Quattrocento Sans"/>
              <a:sym typeface="Quattrocento Sans"/>
            </a:endParaRPr>
          </a:p>
        </p:txBody>
      </p:sp>
      <p:sp>
        <p:nvSpPr>
          <p:cNvPr id="3597" name="Google Shape;3597;p64"/>
          <p:cNvSpPr txBox="1"/>
          <p:nvPr/>
        </p:nvSpPr>
        <p:spPr>
          <a:xfrm>
            <a:off x="732060" y="1403842"/>
            <a:ext cx="7653416" cy="1077178"/>
          </a:xfrm>
          <a:prstGeom prst="rect">
            <a:avLst/>
          </a:prstGeom>
          <a:noFill/>
          <a:ln>
            <a:noFill/>
          </a:ln>
        </p:spPr>
        <p:txBody>
          <a:bodyPr spcFirstLastPara="1" wrap="square" lIns="91425" tIns="45700" rIns="91425" bIns="45700" anchor="t" anchorCtr="0">
            <a:spAutoFit/>
          </a:bodyPr>
          <a:lstStyle/>
          <a:p>
            <a:pPr algn="just"/>
            <a:r>
              <a:rPr lang="es-CO" sz="1600">
                <a:solidFill>
                  <a:srgbClr val="333333"/>
                </a:solidFill>
                <a:latin typeface="Segoe  ui"/>
                <a:ea typeface="+mn-lt"/>
                <a:cs typeface="+mn-lt"/>
                <a:sym typeface="Quattrocento Sans"/>
              </a:rPr>
              <a:t>Es el conjunto de resultados y la documentación que los soporta, los cuales se obtienen de las operaciones estadísticas y que describen o expresan características sobre un elemento, fenómeno u objeto de estudio.</a:t>
            </a:r>
            <a:endParaRPr lang="es-ES" sz="1600">
              <a:latin typeface="Segoe  ui"/>
            </a:endParaRPr>
          </a:p>
          <a:p>
            <a:pPr marL="0" marR="0" lvl="0" indent="0" algn="just" rtl="0">
              <a:spcBef>
                <a:spcPts val="0"/>
              </a:spcBef>
              <a:spcAft>
                <a:spcPts val="0"/>
              </a:spcAft>
              <a:buNone/>
            </a:pPr>
            <a:endParaRPr sz="1600">
              <a:solidFill>
                <a:schemeClr val="dk1"/>
              </a:solidFill>
              <a:latin typeface="Segoe  ui"/>
              <a:ea typeface="Quattrocento Sans"/>
              <a:cs typeface="Quattrocento Sans"/>
              <a:sym typeface="Quattrocento Sans"/>
            </a:endParaRPr>
          </a:p>
        </p:txBody>
      </p:sp>
      <p:pic>
        <p:nvPicPr>
          <p:cNvPr id="2" name="Imagen 2" descr="Imagen que contiene Logotipo&#10;&#10;Descripción generada automáticamente">
            <a:extLst>
              <a:ext uri="{FF2B5EF4-FFF2-40B4-BE49-F238E27FC236}">
                <a16:creationId xmlns:a16="http://schemas.microsoft.com/office/drawing/2014/main" id="{767FFDE1-6124-48C5-A00F-850C2FF14FC7}"/>
              </a:ext>
            </a:extLst>
          </p:cNvPr>
          <p:cNvPicPr>
            <a:picLocks noChangeAspect="1"/>
          </p:cNvPicPr>
          <p:nvPr/>
        </p:nvPicPr>
        <p:blipFill>
          <a:blip r:embed="rId3">
            <a:duotone>
              <a:prstClr val="black"/>
              <a:schemeClr val="tx2">
                <a:tint val="45000"/>
                <a:satMod val="400000"/>
              </a:schemeClr>
            </a:duotone>
          </a:blip>
          <a:stretch>
            <a:fillRect/>
          </a:stretch>
        </p:blipFill>
        <p:spPr>
          <a:xfrm>
            <a:off x="1708150" y="2571269"/>
            <a:ext cx="5156200" cy="1514378"/>
          </a:xfrm>
          <a:prstGeom prst="rect">
            <a:avLst/>
          </a:prstGeom>
        </p:spPr>
      </p:pic>
      <p:sp>
        <p:nvSpPr>
          <p:cNvPr id="4" name="Google Shape;3590;p63">
            <a:extLst>
              <a:ext uri="{FF2B5EF4-FFF2-40B4-BE49-F238E27FC236}">
                <a16:creationId xmlns:a16="http://schemas.microsoft.com/office/drawing/2014/main" id="{350D5DD7-B1EF-D930-101E-FCA2FFF01636}"/>
              </a:ext>
            </a:extLst>
          </p:cNvPr>
          <p:cNvSpPr txBox="1"/>
          <p:nvPr/>
        </p:nvSpPr>
        <p:spPr>
          <a:xfrm>
            <a:off x="503100" y="4597598"/>
            <a:ext cx="8640900" cy="180000"/>
          </a:xfrm>
          <a:prstGeom prst="rect">
            <a:avLst/>
          </a:prstGeom>
          <a:noFill/>
          <a:ln>
            <a:noFill/>
          </a:ln>
        </p:spPr>
        <p:txBody>
          <a:bodyPr spcFirstLastPara="1" wrap="square" lIns="91425" tIns="45700" rIns="91425" bIns="45700" anchor="t" anchorCtr="0">
            <a:noAutofit/>
          </a:bodyPr>
          <a:lstStyle/>
          <a:p>
            <a:pPr>
              <a:buClr>
                <a:srgbClr val="404040"/>
              </a:buClr>
              <a:buSzPts val="800"/>
            </a:pPr>
            <a:r>
              <a:rPr lang="es-CO" sz="800">
                <a:solidFill>
                  <a:srgbClr val="404040"/>
                </a:solidFill>
                <a:latin typeface="Segoe  ui"/>
                <a:ea typeface="Arial"/>
                <a:cs typeface="Arial"/>
                <a:sym typeface="Arial"/>
              </a:rPr>
              <a:t>Fuente: Ley 2335 de 2023, Artículo 5 ”Definiciones” </a:t>
            </a:r>
            <a:endParaRPr>
              <a:latin typeface="Segoe  ui"/>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3603"/>
        <p:cNvGrpSpPr/>
        <p:nvPr/>
      </p:nvGrpSpPr>
      <p:grpSpPr>
        <a:xfrm>
          <a:off x="0" y="0"/>
          <a:ext cx="0" cy="0"/>
          <a:chOff x="0" y="0"/>
          <a:chExt cx="0" cy="0"/>
        </a:xfrm>
      </p:grpSpPr>
      <p:sp>
        <p:nvSpPr>
          <p:cNvPr id="3604" name="Google Shape;3604;p65"/>
          <p:cNvSpPr/>
          <p:nvPr/>
        </p:nvSpPr>
        <p:spPr>
          <a:xfrm>
            <a:off x="718870" y="1847704"/>
            <a:ext cx="3853200" cy="1569600"/>
          </a:xfrm>
          <a:prstGeom prst="rect">
            <a:avLst/>
          </a:prstGeom>
          <a:noFill/>
          <a:ln>
            <a:noFill/>
          </a:ln>
        </p:spPr>
        <p:txBody>
          <a:bodyPr spcFirstLastPara="1" wrap="square" lIns="91425" tIns="45700" rIns="91425" bIns="45700" anchor="t" anchorCtr="0">
            <a:noAutofit/>
          </a:bodyPr>
          <a:lstStyle/>
          <a:p>
            <a:pPr algn="just"/>
            <a:r>
              <a:rPr lang="es-CO" sz="1600">
                <a:solidFill>
                  <a:srgbClr val="333333"/>
                </a:solidFill>
                <a:latin typeface="Segoe  ui"/>
                <a:ea typeface="+mn-lt"/>
                <a:cs typeface="+mn-lt"/>
                <a:sym typeface="Quattrocento Sans"/>
              </a:rPr>
              <a:t>Es la información necesaria para el uso e interpretación de las estadísticas. Los metadatos describen la conceptualización, calidad, generación, cálculo y características de un conjunto de datos estadísticos.</a:t>
            </a:r>
            <a:endParaRPr lang="es-ES" sz="1600">
              <a:solidFill>
                <a:srgbClr val="333333"/>
              </a:solidFill>
              <a:latin typeface="Segoe  ui"/>
              <a:ea typeface="+mn-lt"/>
              <a:cs typeface="+mn-lt"/>
            </a:endParaRPr>
          </a:p>
        </p:txBody>
      </p:sp>
      <p:sp>
        <p:nvSpPr>
          <p:cNvPr id="3605" name="Google Shape;3605;p65"/>
          <p:cNvSpPr/>
          <p:nvPr/>
        </p:nvSpPr>
        <p:spPr>
          <a:xfrm>
            <a:off x="640079" y="823667"/>
            <a:ext cx="2493435" cy="369300"/>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s-CO" sz="1800" b="1">
                <a:solidFill>
                  <a:srgbClr val="002060"/>
                </a:solidFill>
                <a:latin typeface="Segoe  ui"/>
                <a:ea typeface="Quattrocento Sans"/>
                <a:cs typeface="Quattrocento Sans"/>
                <a:sym typeface="Quattrocento Sans"/>
              </a:rPr>
              <a:t>Metadatos</a:t>
            </a:r>
            <a:endParaRPr sz="1800">
              <a:solidFill>
                <a:srgbClr val="002060"/>
              </a:solidFill>
              <a:latin typeface="Segoe  ui"/>
              <a:ea typeface="Quattrocento Sans"/>
              <a:cs typeface="Quattrocento Sans"/>
              <a:sym typeface="Quattrocento Sans"/>
            </a:endParaRPr>
          </a:p>
        </p:txBody>
      </p:sp>
      <p:pic>
        <p:nvPicPr>
          <p:cNvPr id="2" name="Imagen 2" descr="Icono&#10;&#10;Descripción generada automáticamente">
            <a:extLst>
              <a:ext uri="{FF2B5EF4-FFF2-40B4-BE49-F238E27FC236}">
                <a16:creationId xmlns:a16="http://schemas.microsoft.com/office/drawing/2014/main" id="{F6659362-1FC8-45EE-A4C0-DF594B76CF66}"/>
              </a:ext>
            </a:extLst>
          </p:cNvPr>
          <p:cNvPicPr>
            <a:picLocks noChangeAspect="1"/>
          </p:cNvPicPr>
          <p:nvPr/>
        </p:nvPicPr>
        <p:blipFill>
          <a:blip r:embed="rId3">
            <a:grayscl/>
          </a:blip>
          <a:stretch>
            <a:fillRect/>
          </a:stretch>
        </p:blipFill>
        <p:spPr>
          <a:xfrm>
            <a:off x="4957233" y="2075302"/>
            <a:ext cx="3790950" cy="1109315"/>
          </a:xfrm>
          <a:prstGeom prst="rect">
            <a:avLst/>
          </a:prstGeom>
        </p:spPr>
      </p:pic>
      <p:sp>
        <p:nvSpPr>
          <p:cNvPr id="4" name="Google Shape;3590;p63">
            <a:extLst>
              <a:ext uri="{FF2B5EF4-FFF2-40B4-BE49-F238E27FC236}">
                <a16:creationId xmlns:a16="http://schemas.microsoft.com/office/drawing/2014/main" id="{CFD82C0E-044F-1C12-C330-BC3FDB9AC35E}"/>
              </a:ext>
            </a:extLst>
          </p:cNvPr>
          <p:cNvSpPr txBox="1"/>
          <p:nvPr/>
        </p:nvSpPr>
        <p:spPr>
          <a:xfrm>
            <a:off x="503100" y="4597598"/>
            <a:ext cx="8640900" cy="180000"/>
          </a:xfrm>
          <a:prstGeom prst="rect">
            <a:avLst/>
          </a:prstGeom>
          <a:noFill/>
          <a:ln>
            <a:noFill/>
          </a:ln>
        </p:spPr>
        <p:txBody>
          <a:bodyPr spcFirstLastPara="1" wrap="square" lIns="91425" tIns="45700" rIns="91425" bIns="45700" anchor="t" anchorCtr="0">
            <a:noAutofit/>
          </a:bodyPr>
          <a:lstStyle/>
          <a:p>
            <a:pPr>
              <a:buClr>
                <a:srgbClr val="404040"/>
              </a:buClr>
              <a:buSzPts val="800"/>
            </a:pPr>
            <a:r>
              <a:rPr lang="es-CO" sz="800">
                <a:solidFill>
                  <a:srgbClr val="404040"/>
                </a:solidFill>
                <a:latin typeface="Segoe  ui"/>
                <a:ea typeface="Arial"/>
                <a:cs typeface="Arial"/>
                <a:sym typeface="Arial"/>
              </a:rPr>
              <a:t>Fuente: Ley 2335 de 2023, Artículo 5 ”Definiciones” </a:t>
            </a:r>
            <a:endParaRPr>
              <a:latin typeface="Segoe  u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853"/>
        <p:cNvGrpSpPr/>
        <p:nvPr/>
      </p:nvGrpSpPr>
      <p:grpSpPr>
        <a:xfrm>
          <a:off x="0" y="0"/>
          <a:ext cx="0" cy="0"/>
          <a:chOff x="0" y="0"/>
          <a:chExt cx="0" cy="0"/>
        </a:xfrm>
      </p:grpSpPr>
      <p:grpSp>
        <p:nvGrpSpPr>
          <p:cNvPr id="865" name="Google Shape;865;p26"/>
          <p:cNvGrpSpPr/>
          <p:nvPr/>
        </p:nvGrpSpPr>
        <p:grpSpPr>
          <a:xfrm>
            <a:off x="709579" y="936957"/>
            <a:ext cx="4130957" cy="660900"/>
            <a:chOff x="3836175" y="1382325"/>
            <a:chExt cx="4130957" cy="660900"/>
          </a:xfrm>
        </p:grpSpPr>
        <p:sp>
          <p:nvSpPr>
            <p:cNvPr id="866" name="Google Shape;866;p26"/>
            <p:cNvSpPr txBox="1"/>
            <p:nvPr/>
          </p:nvSpPr>
          <p:spPr>
            <a:xfrm>
              <a:off x="4665331" y="1426425"/>
              <a:ext cx="3301801"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Establecer el marco jurídico general para la planificación, producción, difusión y administración de  estadísticas oficiales del país.</a:t>
              </a:r>
              <a:r>
                <a:rPr lang="es-CO" sz="1100" b="0" i="0">
                  <a:solidFill>
                    <a:srgbClr val="000000"/>
                  </a:solidFill>
                  <a:effectLst/>
                  <a:latin typeface="Segoe UI" panose="020B0502040204020203" pitchFamily="34" charset="0"/>
                  <a:cs typeface="Segoe UI" panose="020B0502040204020203" pitchFamily="34" charset="0"/>
                </a:rPr>
                <a:t>​</a:t>
              </a:r>
            </a:p>
          </p:txBody>
        </p:sp>
        <p:sp>
          <p:nvSpPr>
            <p:cNvPr id="867" name="Google Shape;867;p26"/>
            <p:cNvSpPr/>
            <p:nvPr/>
          </p:nvSpPr>
          <p:spPr>
            <a:xfrm>
              <a:off x="3836175" y="1382325"/>
              <a:ext cx="660900" cy="660900"/>
            </a:xfrm>
            <a:prstGeom prst="ellipse">
              <a:avLst/>
            </a:prstGeom>
            <a:solidFill>
              <a:srgbClr val="99003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grpSp>
      <p:grpSp>
        <p:nvGrpSpPr>
          <p:cNvPr id="869" name="Google Shape;869;p26"/>
          <p:cNvGrpSpPr/>
          <p:nvPr/>
        </p:nvGrpSpPr>
        <p:grpSpPr>
          <a:xfrm>
            <a:off x="709579" y="1751332"/>
            <a:ext cx="4215625" cy="660900"/>
            <a:chOff x="3836175" y="2196700"/>
            <a:chExt cx="4215625" cy="660900"/>
          </a:xfrm>
        </p:grpSpPr>
        <p:sp>
          <p:nvSpPr>
            <p:cNvPr id="870" name="Google Shape;870;p26"/>
            <p:cNvSpPr txBox="1"/>
            <p:nvPr/>
          </p:nvSpPr>
          <p:spPr>
            <a:xfrm>
              <a:off x="4665332" y="2196700"/>
              <a:ext cx="3386468"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Consolidar al DANE como la autoridad técnica estadística en Colombia.  Transparente y a la vanguardia, con un portafolio amplio de fuentes de información. </a:t>
              </a:r>
              <a:r>
                <a:rPr lang="es-CO" sz="1100" b="0" i="0">
                  <a:solidFill>
                    <a:srgbClr val="000000"/>
                  </a:solidFill>
                  <a:effectLst/>
                  <a:latin typeface="Segoe UI" panose="020B0502040204020203" pitchFamily="34" charset="0"/>
                  <a:cs typeface="Segoe UI" panose="020B0502040204020203" pitchFamily="34" charset="0"/>
                </a:rPr>
                <a:t>​</a:t>
              </a:r>
            </a:p>
          </p:txBody>
        </p:sp>
        <p:sp>
          <p:nvSpPr>
            <p:cNvPr id="871" name="Google Shape;871;p26"/>
            <p:cNvSpPr/>
            <p:nvPr/>
          </p:nvSpPr>
          <p:spPr>
            <a:xfrm>
              <a:off x="3836175" y="2196700"/>
              <a:ext cx="660900" cy="660900"/>
            </a:xfrm>
            <a:prstGeom prst="ellipse">
              <a:avLst/>
            </a:prstGeom>
            <a:solidFill>
              <a:schemeClr val="accent2"/>
            </a:solidFill>
            <a:ln>
              <a:noFill/>
            </a:ln>
          </p:spPr>
          <p:txBody>
            <a:bodyPr spcFirstLastPara="1" wrap="square" lIns="91425" tIns="91425" rIns="91425" bIns="91425" anchor="ctr" anchorCtr="0">
              <a:noAutofit/>
            </a:bodyPr>
            <a:lstStyle/>
            <a:p>
              <a:pPr marL="285750" lvl="0" indent="-285750" algn="l" rtl="0">
                <a:spcBef>
                  <a:spcPts val="0"/>
                </a:spcBef>
                <a:spcAft>
                  <a:spcPts val="0"/>
                </a:spcAft>
                <a:buFont typeface="Arial" panose="020B0604020202020204" pitchFamily="34" charset="0"/>
                <a:buChar char="•"/>
              </a:pPr>
              <a:endParaRPr sz="1100">
                <a:latin typeface="Segoe UI" panose="020B0502040204020203" pitchFamily="34" charset="0"/>
                <a:cs typeface="Segoe UI" panose="020B0502040204020203" pitchFamily="34" charset="0"/>
              </a:endParaRPr>
            </a:p>
          </p:txBody>
        </p:sp>
      </p:grpSp>
      <p:grpSp>
        <p:nvGrpSpPr>
          <p:cNvPr id="873" name="Google Shape;873;p26"/>
          <p:cNvGrpSpPr/>
          <p:nvPr/>
        </p:nvGrpSpPr>
        <p:grpSpPr>
          <a:xfrm>
            <a:off x="709579" y="2565707"/>
            <a:ext cx="3755722" cy="660900"/>
            <a:chOff x="3836175" y="3011075"/>
            <a:chExt cx="3755722" cy="660900"/>
          </a:xfrm>
        </p:grpSpPr>
        <p:sp>
          <p:nvSpPr>
            <p:cNvPr id="874" name="Google Shape;874;p26"/>
            <p:cNvSpPr txBox="1"/>
            <p:nvPr/>
          </p:nvSpPr>
          <p:spPr>
            <a:xfrm>
              <a:off x="4684471" y="3050837"/>
              <a:ext cx="2907426"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Establecer criterios para el fortalecimiento de la independencia técnica y operativa del DANE. </a:t>
              </a:r>
              <a:r>
                <a:rPr lang="es-CO" sz="1100" b="0" i="0">
                  <a:solidFill>
                    <a:srgbClr val="000000"/>
                  </a:solidFill>
                  <a:effectLst/>
                  <a:latin typeface="Segoe UI" panose="020B0502040204020203" pitchFamily="34" charset="0"/>
                  <a:cs typeface="Segoe UI" panose="020B0502040204020203" pitchFamily="34" charset="0"/>
                </a:rPr>
                <a:t>​</a:t>
              </a:r>
            </a:p>
          </p:txBody>
        </p:sp>
        <p:sp>
          <p:nvSpPr>
            <p:cNvPr id="875" name="Google Shape;875;p26"/>
            <p:cNvSpPr/>
            <p:nvPr/>
          </p:nvSpPr>
          <p:spPr>
            <a:xfrm>
              <a:off x="3836175" y="3011075"/>
              <a:ext cx="660900" cy="660900"/>
            </a:xfrm>
            <a:prstGeom prst="ellipse">
              <a:avLst/>
            </a:prstGeom>
            <a:solidFill>
              <a:schemeClr val="tx1">
                <a:lumMod val="50000"/>
                <a:lumOff val="5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grpSp>
      <p:grpSp>
        <p:nvGrpSpPr>
          <p:cNvPr id="877" name="Google Shape;877;p26"/>
          <p:cNvGrpSpPr/>
          <p:nvPr/>
        </p:nvGrpSpPr>
        <p:grpSpPr>
          <a:xfrm>
            <a:off x="709579" y="3400586"/>
            <a:ext cx="3391566" cy="660900"/>
            <a:chOff x="3836175" y="3825450"/>
            <a:chExt cx="3391566" cy="660900"/>
          </a:xfrm>
        </p:grpSpPr>
        <p:sp>
          <p:nvSpPr>
            <p:cNvPr id="878" name="Google Shape;878;p26"/>
            <p:cNvSpPr txBox="1"/>
            <p:nvPr/>
          </p:nvSpPr>
          <p:spPr>
            <a:xfrm>
              <a:off x="4746441" y="3867903"/>
              <a:ext cx="2481300"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Incorporar disposiciones para la certificación de calidad estadística.</a:t>
              </a:r>
              <a:r>
                <a:rPr lang="es-CO" sz="1100" b="0" i="0">
                  <a:solidFill>
                    <a:srgbClr val="000000"/>
                  </a:solidFill>
                  <a:effectLst/>
                  <a:latin typeface="Segoe UI" panose="020B0502040204020203" pitchFamily="34" charset="0"/>
                  <a:cs typeface="Segoe UI" panose="020B0502040204020203" pitchFamily="34" charset="0"/>
                </a:rPr>
                <a:t>​</a:t>
              </a:r>
            </a:p>
          </p:txBody>
        </p:sp>
        <p:sp>
          <p:nvSpPr>
            <p:cNvPr id="879" name="Google Shape;879;p26"/>
            <p:cNvSpPr/>
            <p:nvPr/>
          </p:nvSpPr>
          <p:spPr>
            <a:xfrm>
              <a:off x="3836175" y="3825450"/>
              <a:ext cx="660900" cy="660900"/>
            </a:xfrm>
            <a:prstGeom prst="ellipse">
              <a:avLst/>
            </a:prstGeom>
            <a:solidFill>
              <a:schemeClr val="accent2">
                <a:lumMod val="40000"/>
                <a:lumOff val="60000"/>
              </a:schemeClr>
            </a:solidFill>
            <a:ln>
              <a:noFill/>
            </a:ln>
          </p:spPr>
          <p:txBody>
            <a:bodyPr spcFirstLastPara="1" wrap="square" lIns="91425" tIns="91425" rIns="91425" bIns="91425" anchor="ctr" anchorCtr="0">
              <a:noAutofit/>
            </a:bodyPr>
            <a:lstStyle/>
            <a:p>
              <a:pPr lvl="0" algn="l" rtl="0">
                <a:spcBef>
                  <a:spcPts val="0"/>
                </a:spcBef>
                <a:spcAft>
                  <a:spcPts val="0"/>
                </a:spcAft>
              </a:pPr>
              <a:endParaRPr sz="1100">
                <a:latin typeface="Segoe UI" panose="020B0502040204020203" pitchFamily="34" charset="0"/>
                <a:cs typeface="Segoe UI" panose="020B0502040204020203" pitchFamily="34" charset="0"/>
              </a:endParaRPr>
            </a:p>
          </p:txBody>
        </p:sp>
      </p:grpSp>
      <p:grpSp>
        <p:nvGrpSpPr>
          <p:cNvPr id="881" name="Google Shape;881;p26"/>
          <p:cNvGrpSpPr/>
          <p:nvPr/>
        </p:nvGrpSpPr>
        <p:grpSpPr>
          <a:xfrm>
            <a:off x="865917" y="1907829"/>
            <a:ext cx="348224" cy="347906"/>
            <a:chOff x="3349701" y="4679075"/>
            <a:chExt cx="348224" cy="347906"/>
          </a:xfrm>
        </p:grpSpPr>
        <p:sp>
          <p:nvSpPr>
            <p:cNvPr id="882" name="Google Shape;882;p26"/>
            <p:cNvSpPr/>
            <p:nvPr/>
          </p:nvSpPr>
          <p:spPr>
            <a:xfrm>
              <a:off x="3493543" y="4822601"/>
              <a:ext cx="60892" cy="60892"/>
            </a:xfrm>
            <a:custGeom>
              <a:avLst/>
              <a:gdLst/>
              <a:ahLst/>
              <a:cxnLst/>
              <a:rect l="l" t="t" r="r" b="b"/>
              <a:pathLst>
                <a:path w="1571" h="1571" extrusionOk="0">
                  <a:moveTo>
                    <a:pt x="1570" y="0"/>
                  </a:moveTo>
                  <a:lnTo>
                    <a:pt x="259" y="259"/>
                  </a:lnTo>
                  <a:lnTo>
                    <a:pt x="0" y="1570"/>
                  </a:lnTo>
                  <a:lnTo>
                    <a:pt x="1303" y="1311"/>
                  </a:lnTo>
                  <a:lnTo>
                    <a:pt x="157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83" name="Google Shape;883;p26"/>
            <p:cNvSpPr/>
            <p:nvPr/>
          </p:nvSpPr>
          <p:spPr>
            <a:xfrm>
              <a:off x="3533971" y="4679075"/>
              <a:ext cx="163955" cy="163606"/>
            </a:xfrm>
            <a:custGeom>
              <a:avLst/>
              <a:gdLst/>
              <a:ahLst/>
              <a:cxnLst/>
              <a:rect l="l" t="t" r="r" b="b"/>
              <a:pathLst>
                <a:path w="4230" h="4221" extrusionOk="0">
                  <a:moveTo>
                    <a:pt x="1" y="1"/>
                  </a:moveTo>
                  <a:lnTo>
                    <a:pt x="1" y="1062"/>
                  </a:lnTo>
                  <a:cubicBezTo>
                    <a:pt x="1687" y="1187"/>
                    <a:pt x="3043" y="2534"/>
                    <a:pt x="3168" y="4220"/>
                  </a:cubicBezTo>
                  <a:lnTo>
                    <a:pt x="4230" y="4220"/>
                  </a:lnTo>
                  <a:cubicBezTo>
                    <a:pt x="4096" y="1955"/>
                    <a:pt x="2276" y="126"/>
                    <a:pt x="1"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84" name="Google Shape;884;p26"/>
            <p:cNvSpPr/>
            <p:nvPr/>
          </p:nvSpPr>
          <p:spPr>
            <a:xfrm>
              <a:off x="3411254" y="4740276"/>
              <a:ext cx="224769" cy="225506"/>
            </a:xfrm>
            <a:custGeom>
              <a:avLst/>
              <a:gdLst/>
              <a:ahLst/>
              <a:cxnLst/>
              <a:rect l="l" t="t" r="r" b="b"/>
              <a:pathLst>
                <a:path w="5799" h="5818" extrusionOk="0">
                  <a:moveTo>
                    <a:pt x="4362" y="1446"/>
                  </a:moveTo>
                  <a:lnTo>
                    <a:pt x="3881" y="3881"/>
                  </a:lnTo>
                  <a:lnTo>
                    <a:pt x="1445" y="4372"/>
                  </a:lnTo>
                  <a:lnTo>
                    <a:pt x="1445" y="4372"/>
                  </a:lnTo>
                  <a:lnTo>
                    <a:pt x="1927" y="1937"/>
                  </a:lnTo>
                  <a:lnTo>
                    <a:pt x="4362" y="1446"/>
                  </a:lnTo>
                  <a:close/>
                  <a:moveTo>
                    <a:pt x="3167" y="1"/>
                  </a:moveTo>
                  <a:lnTo>
                    <a:pt x="3167" y="527"/>
                  </a:lnTo>
                  <a:lnTo>
                    <a:pt x="2641" y="527"/>
                  </a:lnTo>
                  <a:lnTo>
                    <a:pt x="2641" y="28"/>
                  </a:lnTo>
                  <a:cubicBezTo>
                    <a:pt x="1240" y="153"/>
                    <a:pt x="125" y="1259"/>
                    <a:pt x="0" y="2650"/>
                  </a:cubicBezTo>
                  <a:lnTo>
                    <a:pt x="517" y="2650"/>
                  </a:lnTo>
                  <a:lnTo>
                    <a:pt x="517" y="3177"/>
                  </a:lnTo>
                  <a:lnTo>
                    <a:pt x="18" y="3177"/>
                  </a:lnTo>
                  <a:cubicBezTo>
                    <a:pt x="143" y="4568"/>
                    <a:pt x="1258" y="5684"/>
                    <a:pt x="2641" y="5817"/>
                  </a:cubicBezTo>
                  <a:lnTo>
                    <a:pt x="2641" y="5300"/>
                  </a:lnTo>
                  <a:lnTo>
                    <a:pt x="3167" y="5300"/>
                  </a:lnTo>
                  <a:lnTo>
                    <a:pt x="3167" y="5808"/>
                  </a:lnTo>
                  <a:cubicBezTo>
                    <a:pt x="4559" y="5675"/>
                    <a:pt x="5674" y="4568"/>
                    <a:pt x="5799" y="3177"/>
                  </a:cubicBezTo>
                  <a:lnTo>
                    <a:pt x="5290" y="3177"/>
                  </a:lnTo>
                  <a:lnTo>
                    <a:pt x="5290" y="2650"/>
                  </a:lnTo>
                  <a:lnTo>
                    <a:pt x="5790" y="2650"/>
                  </a:lnTo>
                  <a:cubicBezTo>
                    <a:pt x="5665" y="1250"/>
                    <a:pt x="4559" y="135"/>
                    <a:pt x="3167"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85" name="Google Shape;885;p26"/>
            <p:cNvSpPr/>
            <p:nvPr/>
          </p:nvSpPr>
          <p:spPr>
            <a:xfrm>
              <a:off x="3349701" y="4863375"/>
              <a:ext cx="163916" cy="163606"/>
            </a:xfrm>
            <a:custGeom>
              <a:avLst/>
              <a:gdLst/>
              <a:ahLst/>
              <a:cxnLst/>
              <a:rect l="l" t="t" r="r" b="b"/>
              <a:pathLst>
                <a:path w="4229" h="4221" extrusionOk="0">
                  <a:moveTo>
                    <a:pt x="0" y="1"/>
                  </a:moveTo>
                  <a:cubicBezTo>
                    <a:pt x="134" y="2267"/>
                    <a:pt x="1954" y="4095"/>
                    <a:pt x="4229" y="4220"/>
                  </a:cubicBezTo>
                  <a:lnTo>
                    <a:pt x="4229" y="3159"/>
                  </a:lnTo>
                  <a:cubicBezTo>
                    <a:pt x="2543" y="3034"/>
                    <a:pt x="1195" y="1687"/>
                    <a:pt x="1062"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86" name="Google Shape;886;p26"/>
            <p:cNvSpPr/>
            <p:nvPr/>
          </p:nvSpPr>
          <p:spPr>
            <a:xfrm>
              <a:off x="3349701" y="4679075"/>
              <a:ext cx="163916" cy="163606"/>
            </a:xfrm>
            <a:custGeom>
              <a:avLst/>
              <a:gdLst/>
              <a:ahLst/>
              <a:cxnLst/>
              <a:rect l="l" t="t" r="r" b="b"/>
              <a:pathLst>
                <a:path w="4229" h="4221" extrusionOk="0">
                  <a:moveTo>
                    <a:pt x="4229" y="1"/>
                  </a:moveTo>
                  <a:cubicBezTo>
                    <a:pt x="1954" y="126"/>
                    <a:pt x="134" y="1946"/>
                    <a:pt x="0" y="4220"/>
                  </a:cubicBezTo>
                  <a:lnTo>
                    <a:pt x="1062" y="4220"/>
                  </a:lnTo>
                  <a:cubicBezTo>
                    <a:pt x="1195" y="2534"/>
                    <a:pt x="2543" y="1187"/>
                    <a:pt x="4229" y="1062"/>
                  </a:cubicBezTo>
                  <a:lnTo>
                    <a:pt x="4229"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87" name="Google Shape;887;p26"/>
            <p:cNvSpPr/>
            <p:nvPr/>
          </p:nvSpPr>
          <p:spPr>
            <a:xfrm>
              <a:off x="3533971" y="4863375"/>
              <a:ext cx="163955" cy="163606"/>
            </a:xfrm>
            <a:custGeom>
              <a:avLst/>
              <a:gdLst/>
              <a:ahLst/>
              <a:cxnLst/>
              <a:rect l="l" t="t" r="r" b="b"/>
              <a:pathLst>
                <a:path w="4230" h="4221" extrusionOk="0">
                  <a:moveTo>
                    <a:pt x="3168" y="1"/>
                  </a:moveTo>
                  <a:cubicBezTo>
                    <a:pt x="3043" y="1687"/>
                    <a:pt x="1687" y="3034"/>
                    <a:pt x="1" y="3159"/>
                  </a:cubicBezTo>
                  <a:lnTo>
                    <a:pt x="1" y="4220"/>
                  </a:lnTo>
                  <a:cubicBezTo>
                    <a:pt x="2276" y="4095"/>
                    <a:pt x="4096" y="2276"/>
                    <a:pt x="423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grpSp>
      <p:grpSp>
        <p:nvGrpSpPr>
          <p:cNvPr id="895" name="Google Shape;895;p26"/>
          <p:cNvGrpSpPr/>
          <p:nvPr/>
        </p:nvGrpSpPr>
        <p:grpSpPr>
          <a:xfrm>
            <a:off x="877836" y="1093456"/>
            <a:ext cx="324387" cy="347903"/>
            <a:chOff x="4218644" y="4679075"/>
            <a:chExt cx="324387" cy="347903"/>
          </a:xfrm>
        </p:grpSpPr>
        <p:sp>
          <p:nvSpPr>
            <p:cNvPr id="896" name="Google Shape;896;p26"/>
            <p:cNvSpPr/>
            <p:nvPr/>
          </p:nvSpPr>
          <p:spPr>
            <a:xfrm>
              <a:off x="4319267" y="4965738"/>
              <a:ext cx="123141" cy="20427"/>
            </a:xfrm>
            <a:custGeom>
              <a:avLst/>
              <a:gdLst/>
              <a:ahLst/>
              <a:cxnLst/>
              <a:rect l="l" t="t" r="r" b="b"/>
              <a:pathLst>
                <a:path w="3177" h="527" extrusionOk="0">
                  <a:moveTo>
                    <a:pt x="1" y="0"/>
                  </a:moveTo>
                  <a:lnTo>
                    <a:pt x="1" y="527"/>
                  </a:lnTo>
                  <a:lnTo>
                    <a:pt x="3177" y="527"/>
                  </a:lnTo>
                  <a:lnTo>
                    <a:pt x="3177"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97" name="Google Shape;897;p26"/>
            <p:cNvSpPr/>
            <p:nvPr/>
          </p:nvSpPr>
          <p:spPr>
            <a:xfrm>
              <a:off x="4350043" y="5006552"/>
              <a:ext cx="61241" cy="20427"/>
            </a:xfrm>
            <a:custGeom>
              <a:avLst/>
              <a:gdLst/>
              <a:ahLst/>
              <a:cxnLst/>
              <a:rect l="l" t="t" r="r" b="b"/>
              <a:pathLst>
                <a:path w="1580" h="527" extrusionOk="0">
                  <a:moveTo>
                    <a:pt x="1" y="0"/>
                  </a:moveTo>
                  <a:lnTo>
                    <a:pt x="1" y="526"/>
                  </a:lnTo>
                  <a:lnTo>
                    <a:pt x="1580" y="526"/>
                  </a:lnTo>
                  <a:lnTo>
                    <a:pt x="158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98" name="Google Shape;898;p26"/>
            <p:cNvSpPr/>
            <p:nvPr/>
          </p:nvSpPr>
          <p:spPr>
            <a:xfrm>
              <a:off x="4218644" y="4679075"/>
              <a:ext cx="151823" cy="266320"/>
            </a:xfrm>
            <a:custGeom>
              <a:avLst/>
              <a:gdLst/>
              <a:ahLst/>
              <a:cxnLst/>
              <a:rect l="l" t="t" r="r" b="b"/>
              <a:pathLst>
                <a:path w="3917" h="6871" extrusionOk="0">
                  <a:moveTo>
                    <a:pt x="3123" y="1"/>
                  </a:moveTo>
                  <a:cubicBezTo>
                    <a:pt x="2829" y="1"/>
                    <a:pt x="2552" y="99"/>
                    <a:pt x="2338" y="268"/>
                  </a:cubicBezTo>
                  <a:lnTo>
                    <a:pt x="2338" y="2383"/>
                  </a:lnTo>
                  <a:lnTo>
                    <a:pt x="1812" y="2383"/>
                  </a:lnTo>
                  <a:lnTo>
                    <a:pt x="1812" y="1321"/>
                  </a:lnTo>
                  <a:cubicBezTo>
                    <a:pt x="554" y="1321"/>
                    <a:pt x="1" y="2936"/>
                    <a:pt x="1018" y="3703"/>
                  </a:cubicBezTo>
                  <a:cubicBezTo>
                    <a:pt x="63" y="4417"/>
                    <a:pt x="482" y="5942"/>
                    <a:pt x="1669" y="6067"/>
                  </a:cubicBezTo>
                  <a:lnTo>
                    <a:pt x="2365" y="4640"/>
                  </a:lnTo>
                  <a:lnTo>
                    <a:pt x="2838" y="4872"/>
                  </a:lnTo>
                  <a:lnTo>
                    <a:pt x="2053" y="6477"/>
                  </a:lnTo>
                  <a:cubicBezTo>
                    <a:pt x="2231" y="6709"/>
                    <a:pt x="2499" y="6861"/>
                    <a:pt x="2793" y="6870"/>
                  </a:cubicBezTo>
                  <a:lnTo>
                    <a:pt x="3917" y="6870"/>
                  </a:lnTo>
                  <a:lnTo>
                    <a:pt x="3917" y="268"/>
                  </a:lnTo>
                  <a:cubicBezTo>
                    <a:pt x="3694" y="99"/>
                    <a:pt x="3417" y="1"/>
                    <a:pt x="3123"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899" name="Google Shape;899;p26"/>
            <p:cNvSpPr/>
            <p:nvPr/>
          </p:nvSpPr>
          <p:spPr>
            <a:xfrm>
              <a:off x="4391556" y="4679075"/>
              <a:ext cx="151474" cy="266320"/>
            </a:xfrm>
            <a:custGeom>
              <a:avLst/>
              <a:gdLst/>
              <a:ahLst/>
              <a:cxnLst/>
              <a:rect l="l" t="t" r="r" b="b"/>
              <a:pathLst>
                <a:path w="3908" h="6871" extrusionOk="0">
                  <a:moveTo>
                    <a:pt x="785" y="1"/>
                  </a:moveTo>
                  <a:cubicBezTo>
                    <a:pt x="491" y="1"/>
                    <a:pt x="214" y="99"/>
                    <a:pt x="0" y="268"/>
                  </a:cubicBezTo>
                  <a:lnTo>
                    <a:pt x="0" y="6870"/>
                  </a:lnTo>
                  <a:lnTo>
                    <a:pt x="990" y="6870"/>
                  </a:lnTo>
                  <a:cubicBezTo>
                    <a:pt x="1374" y="6861"/>
                    <a:pt x="1731" y="6638"/>
                    <a:pt x="1918" y="6281"/>
                  </a:cubicBezTo>
                  <a:lnTo>
                    <a:pt x="1089" y="4890"/>
                  </a:lnTo>
                  <a:lnTo>
                    <a:pt x="1535" y="4622"/>
                  </a:lnTo>
                  <a:lnTo>
                    <a:pt x="2391" y="6049"/>
                  </a:lnTo>
                  <a:cubicBezTo>
                    <a:pt x="3479" y="5799"/>
                    <a:pt x="3792" y="4381"/>
                    <a:pt x="2891" y="3703"/>
                  </a:cubicBezTo>
                  <a:cubicBezTo>
                    <a:pt x="3908" y="2936"/>
                    <a:pt x="3354" y="1321"/>
                    <a:pt x="2106" y="1321"/>
                  </a:cubicBezTo>
                  <a:lnTo>
                    <a:pt x="2106" y="2383"/>
                  </a:lnTo>
                  <a:lnTo>
                    <a:pt x="1579" y="2383"/>
                  </a:lnTo>
                  <a:lnTo>
                    <a:pt x="1579" y="268"/>
                  </a:lnTo>
                  <a:cubicBezTo>
                    <a:pt x="1356" y="99"/>
                    <a:pt x="1080" y="1"/>
                    <a:pt x="785"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grpSp>
      <p:grpSp>
        <p:nvGrpSpPr>
          <p:cNvPr id="900" name="Google Shape;900;p26"/>
          <p:cNvGrpSpPr/>
          <p:nvPr/>
        </p:nvGrpSpPr>
        <p:grpSpPr>
          <a:xfrm>
            <a:off x="865919" y="2721854"/>
            <a:ext cx="348220" cy="348605"/>
            <a:chOff x="4635324" y="4678727"/>
            <a:chExt cx="348220" cy="348605"/>
          </a:xfrm>
        </p:grpSpPr>
        <p:sp>
          <p:nvSpPr>
            <p:cNvPr id="901" name="Google Shape;901;p26"/>
            <p:cNvSpPr/>
            <p:nvPr/>
          </p:nvSpPr>
          <p:spPr>
            <a:xfrm>
              <a:off x="4716916" y="4873414"/>
              <a:ext cx="184343" cy="102714"/>
            </a:xfrm>
            <a:custGeom>
              <a:avLst/>
              <a:gdLst/>
              <a:ahLst/>
              <a:cxnLst/>
              <a:rect l="l" t="t" r="r" b="b"/>
              <a:pathLst>
                <a:path w="4756" h="2650" extrusionOk="0">
                  <a:moveTo>
                    <a:pt x="2124" y="0"/>
                  </a:moveTo>
                  <a:lnTo>
                    <a:pt x="2124" y="803"/>
                  </a:lnTo>
                  <a:lnTo>
                    <a:pt x="1937" y="857"/>
                  </a:lnTo>
                  <a:cubicBezTo>
                    <a:pt x="1714" y="919"/>
                    <a:pt x="1589" y="1009"/>
                    <a:pt x="1464" y="1071"/>
                  </a:cubicBezTo>
                  <a:lnTo>
                    <a:pt x="902" y="509"/>
                  </a:lnTo>
                  <a:lnTo>
                    <a:pt x="527" y="884"/>
                  </a:lnTo>
                  <a:lnTo>
                    <a:pt x="1089" y="1446"/>
                  </a:lnTo>
                  <a:cubicBezTo>
                    <a:pt x="1027" y="1571"/>
                    <a:pt x="938" y="1695"/>
                    <a:pt x="875" y="1918"/>
                  </a:cubicBezTo>
                  <a:lnTo>
                    <a:pt x="813" y="2106"/>
                  </a:lnTo>
                  <a:lnTo>
                    <a:pt x="1" y="2106"/>
                  </a:lnTo>
                  <a:lnTo>
                    <a:pt x="1" y="2650"/>
                  </a:lnTo>
                  <a:lnTo>
                    <a:pt x="1357" y="2650"/>
                  </a:lnTo>
                  <a:cubicBezTo>
                    <a:pt x="1178" y="1954"/>
                    <a:pt x="1696" y="1294"/>
                    <a:pt x="2374" y="1294"/>
                  </a:cubicBezTo>
                  <a:cubicBezTo>
                    <a:pt x="3061" y="1294"/>
                    <a:pt x="3578" y="1963"/>
                    <a:pt x="3400" y="2650"/>
                  </a:cubicBezTo>
                  <a:lnTo>
                    <a:pt x="4756" y="2650"/>
                  </a:lnTo>
                  <a:lnTo>
                    <a:pt x="4756" y="2106"/>
                  </a:lnTo>
                  <a:lnTo>
                    <a:pt x="3953" y="2106"/>
                  </a:lnTo>
                  <a:lnTo>
                    <a:pt x="3899" y="1918"/>
                  </a:lnTo>
                  <a:cubicBezTo>
                    <a:pt x="3837" y="1695"/>
                    <a:pt x="3748" y="1571"/>
                    <a:pt x="3685" y="1446"/>
                  </a:cubicBezTo>
                  <a:lnTo>
                    <a:pt x="4247" y="884"/>
                  </a:lnTo>
                  <a:lnTo>
                    <a:pt x="3873" y="509"/>
                  </a:lnTo>
                  <a:lnTo>
                    <a:pt x="3311" y="1071"/>
                  </a:lnTo>
                  <a:lnTo>
                    <a:pt x="3141" y="982"/>
                  </a:lnTo>
                  <a:cubicBezTo>
                    <a:pt x="2936" y="875"/>
                    <a:pt x="2784" y="848"/>
                    <a:pt x="2650" y="803"/>
                  </a:cubicBezTo>
                  <a:lnTo>
                    <a:pt x="2650"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902" name="Google Shape;902;p26"/>
            <p:cNvSpPr/>
            <p:nvPr/>
          </p:nvSpPr>
          <p:spPr>
            <a:xfrm>
              <a:off x="4783662" y="4945351"/>
              <a:ext cx="51202" cy="30775"/>
            </a:xfrm>
            <a:custGeom>
              <a:avLst/>
              <a:gdLst/>
              <a:ahLst/>
              <a:cxnLst/>
              <a:rect l="l" t="t" r="r" b="b"/>
              <a:pathLst>
                <a:path w="1321" h="794" extrusionOk="0">
                  <a:moveTo>
                    <a:pt x="661" y="0"/>
                  </a:moveTo>
                  <a:cubicBezTo>
                    <a:pt x="250" y="0"/>
                    <a:pt x="1" y="446"/>
                    <a:pt x="206" y="794"/>
                  </a:cubicBezTo>
                  <a:lnTo>
                    <a:pt x="1116" y="794"/>
                  </a:lnTo>
                  <a:cubicBezTo>
                    <a:pt x="1321" y="446"/>
                    <a:pt x="1071" y="0"/>
                    <a:pt x="661"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903" name="Google Shape;903;p26"/>
            <p:cNvSpPr/>
            <p:nvPr/>
          </p:nvSpPr>
          <p:spPr>
            <a:xfrm>
              <a:off x="4635324" y="4781438"/>
              <a:ext cx="348220" cy="245893"/>
            </a:xfrm>
            <a:custGeom>
              <a:avLst/>
              <a:gdLst/>
              <a:ahLst/>
              <a:cxnLst/>
              <a:rect l="l" t="t" r="r" b="b"/>
              <a:pathLst>
                <a:path w="8984" h="6344" extrusionOk="0">
                  <a:moveTo>
                    <a:pt x="3435" y="794"/>
                  </a:moveTo>
                  <a:lnTo>
                    <a:pt x="3435" y="1321"/>
                  </a:lnTo>
                  <a:lnTo>
                    <a:pt x="1053" y="1321"/>
                  </a:lnTo>
                  <a:lnTo>
                    <a:pt x="1053" y="794"/>
                  </a:lnTo>
                  <a:close/>
                  <a:moveTo>
                    <a:pt x="5282" y="1847"/>
                  </a:moveTo>
                  <a:lnTo>
                    <a:pt x="5282" y="2802"/>
                  </a:lnTo>
                  <a:cubicBezTo>
                    <a:pt x="5291" y="2802"/>
                    <a:pt x="5300" y="2811"/>
                    <a:pt x="5317" y="2811"/>
                  </a:cubicBezTo>
                  <a:lnTo>
                    <a:pt x="5987" y="2142"/>
                  </a:lnTo>
                  <a:lnTo>
                    <a:pt x="7120" y="3266"/>
                  </a:lnTo>
                  <a:lnTo>
                    <a:pt x="6442" y="3935"/>
                  </a:lnTo>
                  <a:cubicBezTo>
                    <a:pt x="6450" y="3952"/>
                    <a:pt x="6450" y="3961"/>
                    <a:pt x="6459" y="3970"/>
                  </a:cubicBezTo>
                  <a:lnTo>
                    <a:pt x="7405" y="3970"/>
                  </a:lnTo>
                  <a:lnTo>
                    <a:pt x="7405" y="5023"/>
                  </a:lnTo>
                  <a:lnTo>
                    <a:pt x="7931" y="5023"/>
                  </a:lnTo>
                  <a:lnTo>
                    <a:pt x="7931" y="5549"/>
                  </a:lnTo>
                  <a:lnTo>
                    <a:pt x="1053" y="5549"/>
                  </a:lnTo>
                  <a:lnTo>
                    <a:pt x="1053" y="5023"/>
                  </a:lnTo>
                  <a:lnTo>
                    <a:pt x="1580" y="5023"/>
                  </a:lnTo>
                  <a:lnTo>
                    <a:pt x="1580" y="3970"/>
                  </a:lnTo>
                  <a:lnTo>
                    <a:pt x="2525" y="3970"/>
                  </a:lnTo>
                  <a:cubicBezTo>
                    <a:pt x="2525" y="3961"/>
                    <a:pt x="2534" y="3952"/>
                    <a:pt x="2534" y="3935"/>
                  </a:cubicBezTo>
                  <a:lnTo>
                    <a:pt x="1865" y="3274"/>
                  </a:lnTo>
                  <a:lnTo>
                    <a:pt x="2989" y="2150"/>
                  </a:lnTo>
                  <a:lnTo>
                    <a:pt x="3649" y="2819"/>
                  </a:lnTo>
                  <a:cubicBezTo>
                    <a:pt x="3667" y="2819"/>
                    <a:pt x="3676" y="2811"/>
                    <a:pt x="3685" y="2811"/>
                  </a:cubicBezTo>
                  <a:lnTo>
                    <a:pt x="3685" y="1847"/>
                  </a:lnTo>
                  <a:close/>
                  <a:moveTo>
                    <a:pt x="1" y="0"/>
                  </a:moveTo>
                  <a:lnTo>
                    <a:pt x="1" y="6343"/>
                  </a:lnTo>
                  <a:lnTo>
                    <a:pt x="8984" y="6343"/>
                  </a:lnTo>
                  <a:lnTo>
                    <a:pt x="8984" y="0"/>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sp>
          <p:nvSpPr>
            <p:cNvPr id="904" name="Google Shape;904;p26"/>
            <p:cNvSpPr/>
            <p:nvPr/>
          </p:nvSpPr>
          <p:spPr>
            <a:xfrm>
              <a:off x="4635324" y="4678727"/>
              <a:ext cx="348220" cy="82016"/>
            </a:xfrm>
            <a:custGeom>
              <a:avLst/>
              <a:gdLst/>
              <a:ahLst/>
              <a:cxnLst/>
              <a:rect l="l" t="t" r="r" b="b"/>
              <a:pathLst>
                <a:path w="8984" h="2116" extrusionOk="0">
                  <a:moveTo>
                    <a:pt x="1580" y="1054"/>
                  </a:moveTo>
                  <a:lnTo>
                    <a:pt x="1580" y="1580"/>
                  </a:lnTo>
                  <a:lnTo>
                    <a:pt x="1053" y="1580"/>
                  </a:lnTo>
                  <a:lnTo>
                    <a:pt x="1053" y="1054"/>
                  </a:lnTo>
                  <a:close/>
                  <a:moveTo>
                    <a:pt x="2632" y="1054"/>
                  </a:moveTo>
                  <a:lnTo>
                    <a:pt x="2632" y="1580"/>
                  </a:lnTo>
                  <a:lnTo>
                    <a:pt x="2106" y="1580"/>
                  </a:lnTo>
                  <a:lnTo>
                    <a:pt x="2106" y="1054"/>
                  </a:lnTo>
                  <a:close/>
                  <a:moveTo>
                    <a:pt x="3703" y="1054"/>
                  </a:moveTo>
                  <a:lnTo>
                    <a:pt x="3703" y="1580"/>
                  </a:lnTo>
                  <a:lnTo>
                    <a:pt x="3176" y="1580"/>
                  </a:lnTo>
                  <a:lnTo>
                    <a:pt x="3176" y="1054"/>
                  </a:lnTo>
                  <a:close/>
                  <a:moveTo>
                    <a:pt x="1" y="1"/>
                  </a:moveTo>
                  <a:lnTo>
                    <a:pt x="1" y="2115"/>
                  </a:lnTo>
                  <a:lnTo>
                    <a:pt x="8984" y="2115"/>
                  </a:lnTo>
                  <a:lnTo>
                    <a:pt x="8984" y="1"/>
                  </a:ln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grpSp>
      <p:grpSp>
        <p:nvGrpSpPr>
          <p:cNvPr id="4" name="Google Shape;865;p26">
            <a:extLst>
              <a:ext uri="{FF2B5EF4-FFF2-40B4-BE49-F238E27FC236}">
                <a16:creationId xmlns:a16="http://schemas.microsoft.com/office/drawing/2014/main" id="{603BEA39-D660-3DE3-2FB0-27B351F7F2B4}"/>
              </a:ext>
            </a:extLst>
          </p:cNvPr>
          <p:cNvGrpSpPr/>
          <p:nvPr/>
        </p:nvGrpSpPr>
        <p:grpSpPr>
          <a:xfrm>
            <a:off x="5019126" y="936956"/>
            <a:ext cx="3850589" cy="660900"/>
            <a:chOff x="3836175" y="1382325"/>
            <a:chExt cx="3850589" cy="660900"/>
          </a:xfrm>
        </p:grpSpPr>
        <p:sp>
          <p:nvSpPr>
            <p:cNvPr id="5" name="Google Shape;866;p26">
              <a:extLst>
                <a:ext uri="{FF2B5EF4-FFF2-40B4-BE49-F238E27FC236}">
                  <a16:creationId xmlns:a16="http://schemas.microsoft.com/office/drawing/2014/main" id="{A82CF0F1-8676-850C-EFB6-5126B5704E37}"/>
                </a:ext>
              </a:extLst>
            </p:cNvPr>
            <p:cNvSpPr txBox="1"/>
            <p:nvPr/>
          </p:nvSpPr>
          <p:spPr>
            <a:xfrm>
              <a:off x="4665331" y="1426425"/>
              <a:ext cx="3021433"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Establecer normas enfocadas en la calidad de la información. </a:t>
              </a:r>
              <a:r>
                <a:rPr lang="en-US" sz="1100" b="0" i="0">
                  <a:solidFill>
                    <a:srgbClr val="000000"/>
                  </a:solidFill>
                  <a:effectLst/>
                  <a:latin typeface="Segoe UI" panose="020B0502040204020203" pitchFamily="34" charset="0"/>
                  <a:cs typeface="Segoe UI" panose="020B0502040204020203" pitchFamily="34" charset="0"/>
                </a:rPr>
                <a:t>​</a:t>
              </a:r>
            </a:p>
          </p:txBody>
        </p:sp>
        <p:sp>
          <p:nvSpPr>
            <p:cNvPr id="6" name="Google Shape;867;p26">
              <a:extLst>
                <a:ext uri="{FF2B5EF4-FFF2-40B4-BE49-F238E27FC236}">
                  <a16:creationId xmlns:a16="http://schemas.microsoft.com/office/drawing/2014/main" id="{739F7BE7-039C-23F0-0D95-6909AFD76E2A}"/>
                </a:ext>
              </a:extLst>
            </p:cNvPr>
            <p:cNvSpPr/>
            <p:nvPr/>
          </p:nvSpPr>
          <p:spPr>
            <a:xfrm>
              <a:off x="3836175" y="1382325"/>
              <a:ext cx="660900" cy="660900"/>
            </a:xfrm>
            <a:prstGeom prst="ellipse">
              <a:avLst/>
            </a:prstGeom>
            <a:solidFill>
              <a:schemeClr val="accent2">
                <a:lumMod val="40000"/>
                <a:lumOff val="6000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1100">
                <a:latin typeface="Segoe UI" panose="020B0502040204020203" pitchFamily="34" charset="0"/>
                <a:cs typeface="Segoe UI" panose="020B0502040204020203" pitchFamily="34" charset="0"/>
              </a:endParaRPr>
            </a:p>
          </p:txBody>
        </p:sp>
      </p:grpSp>
      <p:grpSp>
        <p:nvGrpSpPr>
          <p:cNvPr id="7" name="Google Shape;869;p26">
            <a:extLst>
              <a:ext uri="{FF2B5EF4-FFF2-40B4-BE49-F238E27FC236}">
                <a16:creationId xmlns:a16="http://schemas.microsoft.com/office/drawing/2014/main" id="{3E1A1F1E-5850-696E-5086-AADCE144B13A}"/>
              </a:ext>
            </a:extLst>
          </p:cNvPr>
          <p:cNvGrpSpPr/>
          <p:nvPr/>
        </p:nvGrpSpPr>
        <p:grpSpPr>
          <a:xfrm>
            <a:off x="5019126" y="1751331"/>
            <a:ext cx="3974632" cy="660900"/>
            <a:chOff x="3836175" y="2196700"/>
            <a:chExt cx="3974632" cy="660900"/>
          </a:xfrm>
        </p:grpSpPr>
        <p:sp>
          <p:nvSpPr>
            <p:cNvPr id="8" name="Google Shape;870;p26">
              <a:extLst>
                <a:ext uri="{FF2B5EF4-FFF2-40B4-BE49-F238E27FC236}">
                  <a16:creationId xmlns:a16="http://schemas.microsoft.com/office/drawing/2014/main" id="{4D52A34E-E9BD-6DFF-0EF6-99AFA6B24EDF}"/>
                </a:ext>
              </a:extLst>
            </p:cNvPr>
            <p:cNvSpPr txBox="1"/>
            <p:nvPr/>
          </p:nvSpPr>
          <p:spPr>
            <a:xfrm>
              <a:off x="4665332" y="2196700"/>
              <a:ext cx="3145475"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Fortalecer el Plan Estadístico Nacional (PEN) como principal instrumento de planeación estadística del país. </a:t>
              </a:r>
              <a:r>
                <a:rPr lang="en-US" sz="1100" b="0" i="0">
                  <a:solidFill>
                    <a:srgbClr val="000000"/>
                  </a:solidFill>
                  <a:effectLst/>
                  <a:latin typeface="Segoe UI" panose="020B0502040204020203" pitchFamily="34" charset="0"/>
                  <a:cs typeface="Segoe UI" panose="020B0502040204020203" pitchFamily="34" charset="0"/>
                </a:rPr>
                <a:t>​</a:t>
              </a:r>
            </a:p>
          </p:txBody>
        </p:sp>
        <p:sp>
          <p:nvSpPr>
            <p:cNvPr id="9" name="Google Shape;871;p26">
              <a:extLst>
                <a:ext uri="{FF2B5EF4-FFF2-40B4-BE49-F238E27FC236}">
                  <a16:creationId xmlns:a16="http://schemas.microsoft.com/office/drawing/2014/main" id="{971F84C2-BD72-FA00-AD62-3D14BB16372D}"/>
                </a:ext>
              </a:extLst>
            </p:cNvPr>
            <p:cNvSpPr/>
            <p:nvPr/>
          </p:nvSpPr>
          <p:spPr>
            <a:xfrm>
              <a:off x="3836175" y="2196700"/>
              <a:ext cx="660900" cy="660900"/>
            </a:xfrm>
            <a:prstGeom prst="ellipse">
              <a:avLst/>
            </a:prstGeom>
            <a:solidFill>
              <a:schemeClr val="accent2"/>
            </a:solidFill>
            <a:ln>
              <a:noFill/>
            </a:ln>
          </p:spPr>
          <p:txBody>
            <a:bodyPr spcFirstLastPara="1" wrap="square" lIns="91425" tIns="91425" rIns="91425" bIns="91425" anchor="ctr" anchorCtr="0">
              <a:noAutofit/>
            </a:bodyPr>
            <a:lstStyle/>
            <a:p>
              <a:pPr lvl="0" algn="l" rtl="0">
                <a:spcBef>
                  <a:spcPts val="0"/>
                </a:spcBef>
                <a:spcAft>
                  <a:spcPts val="0"/>
                </a:spcAft>
              </a:pPr>
              <a:endParaRPr sz="1100">
                <a:latin typeface="Segoe UI" panose="020B0502040204020203" pitchFamily="34" charset="0"/>
                <a:cs typeface="Segoe UI" panose="020B0502040204020203" pitchFamily="34" charset="0"/>
              </a:endParaRPr>
            </a:p>
          </p:txBody>
        </p:sp>
      </p:grpSp>
      <p:grpSp>
        <p:nvGrpSpPr>
          <p:cNvPr id="10" name="Google Shape;873;p26">
            <a:extLst>
              <a:ext uri="{FF2B5EF4-FFF2-40B4-BE49-F238E27FC236}">
                <a16:creationId xmlns:a16="http://schemas.microsoft.com/office/drawing/2014/main" id="{C9B87A62-46AA-AE03-2558-A0E1FB32AE9A}"/>
              </a:ext>
            </a:extLst>
          </p:cNvPr>
          <p:cNvGrpSpPr/>
          <p:nvPr/>
        </p:nvGrpSpPr>
        <p:grpSpPr>
          <a:xfrm>
            <a:off x="5019126" y="2565706"/>
            <a:ext cx="3817692" cy="660900"/>
            <a:chOff x="3836175" y="3011075"/>
            <a:chExt cx="3817692" cy="660900"/>
          </a:xfrm>
        </p:grpSpPr>
        <p:sp>
          <p:nvSpPr>
            <p:cNvPr id="11" name="Google Shape;874;p26">
              <a:extLst>
                <a:ext uri="{FF2B5EF4-FFF2-40B4-BE49-F238E27FC236}">
                  <a16:creationId xmlns:a16="http://schemas.microsoft.com/office/drawing/2014/main" id="{F1233568-A197-3938-F619-CB19ACC05198}"/>
                </a:ext>
              </a:extLst>
            </p:cNvPr>
            <p:cNvSpPr txBox="1"/>
            <p:nvPr/>
          </p:nvSpPr>
          <p:spPr>
            <a:xfrm>
              <a:off x="4746441" y="3023295"/>
              <a:ext cx="2907426"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Establecer lineamientos sobre la difusión y publicidad de la información estadística, así como la prestación de servicios de procesamiento estadístico. </a:t>
              </a:r>
              <a:r>
                <a:rPr lang="en-US" sz="1100" b="0" i="0">
                  <a:solidFill>
                    <a:srgbClr val="000000"/>
                  </a:solidFill>
                  <a:effectLst/>
                  <a:latin typeface="Segoe UI" panose="020B0502040204020203" pitchFamily="34" charset="0"/>
                  <a:cs typeface="Segoe UI" panose="020B0502040204020203" pitchFamily="34" charset="0"/>
                </a:rPr>
                <a:t>​</a:t>
              </a:r>
            </a:p>
          </p:txBody>
        </p:sp>
        <p:sp>
          <p:nvSpPr>
            <p:cNvPr id="12" name="Google Shape;875;p26">
              <a:extLst>
                <a:ext uri="{FF2B5EF4-FFF2-40B4-BE49-F238E27FC236}">
                  <a16:creationId xmlns:a16="http://schemas.microsoft.com/office/drawing/2014/main" id="{5CDE85FA-1E72-A108-376C-35793169F5D4}"/>
                </a:ext>
              </a:extLst>
            </p:cNvPr>
            <p:cNvSpPr/>
            <p:nvPr/>
          </p:nvSpPr>
          <p:spPr>
            <a:xfrm>
              <a:off x="3836175" y="3011075"/>
              <a:ext cx="660900" cy="660900"/>
            </a:xfrm>
            <a:prstGeom prst="ellipse">
              <a:avLst/>
            </a:prstGeom>
            <a:solidFill>
              <a:srgbClr val="8D143D"/>
            </a:solidFill>
            <a:ln>
              <a:noFill/>
            </a:ln>
          </p:spPr>
          <p:txBody>
            <a:bodyPr spcFirstLastPara="1" wrap="square" lIns="91425" tIns="91425" rIns="91425" bIns="91425" anchor="ctr" anchorCtr="0">
              <a:noAutofit/>
            </a:bodyPr>
            <a:lstStyle/>
            <a:p>
              <a:pPr lvl="0" algn="l" rtl="0">
                <a:spcBef>
                  <a:spcPts val="0"/>
                </a:spcBef>
                <a:spcAft>
                  <a:spcPts val="0"/>
                </a:spcAft>
              </a:pPr>
              <a:endParaRPr sz="1100">
                <a:latin typeface="Segoe UI" panose="020B0502040204020203" pitchFamily="34" charset="0"/>
                <a:cs typeface="Segoe UI" panose="020B0502040204020203" pitchFamily="34" charset="0"/>
              </a:endParaRPr>
            </a:p>
          </p:txBody>
        </p:sp>
      </p:grpSp>
      <p:grpSp>
        <p:nvGrpSpPr>
          <p:cNvPr id="13" name="Google Shape;877;p26">
            <a:extLst>
              <a:ext uri="{FF2B5EF4-FFF2-40B4-BE49-F238E27FC236}">
                <a16:creationId xmlns:a16="http://schemas.microsoft.com/office/drawing/2014/main" id="{EB5EFB9A-97E4-EB15-F99C-109498769D4D}"/>
              </a:ext>
            </a:extLst>
          </p:cNvPr>
          <p:cNvGrpSpPr/>
          <p:nvPr/>
        </p:nvGrpSpPr>
        <p:grpSpPr>
          <a:xfrm>
            <a:off x="5019126" y="3400585"/>
            <a:ext cx="3391566" cy="660900"/>
            <a:chOff x="3836175" y="3825450"/>
            <a:chExt cx="3391566" cy="660900"/>
          </a:xfrm>
        </p:grpSpPr>
        <p:sp>
          <p:nvSpPr>
            <p:cNvPr id="14" name="Google Shape;878;p26">
              <a:extLst>
                <a:ext uri="{FF2B5EF4-FFF2-40B4-BE49-F238E27FC236}">
                  <a16:creationId xmlns:a16="http://schemas.microsoft.com/office/drawing/2014/main" id="{9ECBDEE9-1C63-43D2-F100-EB8B0D8E19EE}"/>
                </a:ext>
              </a:extLst>
            </p:cNvPr>
            <p:cNvSpPr txBox="1"/>
            <p:nvPr/>
          </p:nvSpPr>
          <p:spPr>
            <a:xfrm>
              <a:off x="4746441" y="3867903"/>
              <a:ext cx="2481300" cy="572700"/>
            </a:xfrm>
            <a:prstGeom prst="rect">
              <a:avLst/>
            </a:prstGeom>
            <a:noFill/>
            <a:ln>
              <a:noFill/>
            </a:ln>
          </p:spPr>
          <p:txBody>
            <a:bodyPr spcFirstLastPara="1" wrap="square" lIns="91425" tIns="91425" rIns="91425" bIns="91425" anchor="ctr" anchorCtr="0">
              <a:noAutofit/>
            </a:bodyPr>
            <a:lstStyle/>
            <a:p>
              <a:pPr algn="l" rtl="0" fontAlgn="base"/>
              <a:r>
                <a:rPr lang="es-CO" sz="1100" b="0" i="0" u="none" strike="noStrike">
                  <a:solidFill>
                    <a:srgbClr val="000000"/>
                  </a:solidFill>
                  <a:effectLst/>
                  <a:latin typeface="Segoe UI" panose="020B0502040204020203" pitchFamily="34" charset="0"/>
                  <a:cs typeface="Segoe UI" panose="020B0502040204020203" pitchFamily="34" charset="0"/>
                </a:rPr>
                <a:t>Avanzar en la interoperabilidad y en plataformas tecnológicas seguras para la implementación de procesos innovadores.</a:t>
              </a:r>
              <a:endParaRPr lang="es-CO" sz="1100" b="0" i="0">
                <a:solidFill>
                  <a:srgbClr val="000000"/>
                </a:solidFill>
                <a:effectLst/>
                <a:latin typeface="Segoe UI" panose="020B0502040204020203" pitchFamily="34" charset="0"/>
                <a:cs typeface="Segoe UI" panose="020B0502040204020203" pitchFamily="34" charset="0"/>
              </a:endParaRPr>
            </a:p>
          </p:txBody>
        </p:sp>
        <p:sp>
          <p:nvSpPr>
            <p:cNvPr id="15" name="Google Shape;879;p26">
              <a:extLst>
                <a:ext uri="{FF2B5EF4-FFF2-40B4-BE49-F238E27FC236}">
                  <a16:creationId xmlns:a16="http://schemas.microsoft.com/office/drawing/2014/main" id="{2EE1231F-E44C-3925-0524-CDEFA4F6F0E9}"/>
                </a:ext>
              </a:extLst>
            </p:cNvPr>
            <p:cNvSpPr/>
            <p:nvPr/>
          </p:nvSpPr>
          <p:spPr>
            <a:xfrm>
              <a:off x="3836175" y="3825450"/>
              <a:ext cx="660900" cy="660900"/>
            </a:xfrm>
            <a:prstGeom prst="ellipse">
              <a:avLst/>
            </a:prstGeom>
            <a:solidFill>
              <a:schemeClr val="tx1">
                <a:lumMod val="50000"/>
                <a:lumOff val="50000"/>
              </a:schemeClr>
            </a:solidFill>
            <a:ln>
              <a:noFill/>
            </a:ln>
          </p:spPr>
          <p:txBody>
            <a:bodyPr spcFirstLastPara="1" wrap="square" lIns="91425" tIns="91425" rIns="91425" bIns="91425" anchor="ctr" anchorCtr="0">
              <a:noAutofit/>
            </a:bodyPr>
            <a:lstStyle/>
            <a:p>
              <a:pPr lvl="0" algn="l" rtl="0">
                <a:spcBef>
                  <a:spcPts val="0"/>
                </a:spcBef>
                <a:spcAft>
                  <a:spcPts val="0"/>
                </a:spcAft>
              </a:pPr>
              <a:endParaRPr sz="1100">
                <a:latin typeface="Segoe UI" panose="020B0502040204020203" pitchFamily="34" charset="0"/>
                <a:cs typeface="Segoe UI" panose="020B0502040204020203" pitchFamily="34" charset="0"/>
              </a:endParaRPr>
            </a:p>
          </p:txBody>
        </p:sp>
      </p:grpSp>
      <p:pic>
        <p:nvPicPr>
          <p:cNvPr id="43" name="Gráfico 42" descr="Buen inventario con relleno sólido">
            <a:extLst>
              <a:ext uri="{FF2B5EF4-FFF2-40B4-BE49-F238E27FC236}">
                <a16:creationId xmlns:a16="http://schemas.microsoft.com/office/drawing/2014/main" id="{B6E60417-1F3C-8CE7-4395-89FA28ECA44C}"/>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113793" y="1051121"/>
            <a:ext cx="440158" cy="440158"/>
          </a:xfrm>
          <a:prstGeom prst="rect">
            <a:avLst/>
          </a:prstGeom>
        </p:spPr>
      </p:pic>
      <p:pic>
        <p:nvPicPr>
          <p:cNvPr id="44" name="Gráfico 43" descr="Gráfico radial con relleno sólido">
            <a:extLst>
              <a:ext uri="{FF2B5EF4-FFF2-40B4-BE49-F238E27FC236}">
                <a16:creationId xmlns:a16="http://schemas.microsoft.com/office/drawing/2014/main" id="{D9829912-E8CE-1DCC-5F8C-7B253CB3638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112523" y="3472006"/>
            <a:ext cx="494422" cy="494422"/>
          </a:xfrm>
          <a:prstGeom prst="rect">
            <a:avLst/>
          </a:prstGeom>
        </p:spPr>
      </p:pic>
      <p:grpSp>
        <p:nvGrpSpPr>
          <p:cNvPr id="3" name="Grupo 2">
            <a:extLst>
              <a:ext uri="{FF2B5EF4-FFF2-40B4-BE49-F238E27FC236}">
                <a16:creationId xmlns:a16="http://schemas.microsoft.com/office/drawing/2014/main" id="{2BE14D61-A082-759C-D333-16C5BAB3C33C}"/>
              </a:ext>
            </a:extLst>
          </p:cNvPr>
          <p:cNvGrpSpPr/>
          <p:nvPr/>
        </p:nvGrpSpPr>
        <p:grpSpPr>
          <a:xfrm>
            <a:off x="2766979" y="4312226"/>
            <a:ext cx="4617669" cy="660900"/>
            <a:chOff x="2766979" y="4312226"/>
            <a:chExt cx="4617669" cy="660900"/>
          </a:xfrm>
        </p:grpSpPr>
        <p:sp>
          <p:nvSpPr>
            <p:cNvPr id="41" name="Google Shape;878;p26">
              <a:extLst>
                <a:ext uri="{FF2B5EF4-FFF2-40B4-BE49-F238E27FC236}">
                  <a16:creationId xmlns:a16="http://schemas.microsoft.com/office/drawing/2014/main" id="{55728688-D8E0-B205-F7A4-9D3F631159E5}"/>
                </a:ext>
              </a:extLst>
            </p:cNvPr>
            <p:cNvSpPr txBox="1"/>
            <p:nvPr/>
          </p:nvSpPr>
          <p:spPr>
            <a:xfrm>
              <a:off x="3677244" y="4356326"/>
              <a:ext cx="3707404" cy="572700"/>
            </a:xfrm>
            <a:prstGeom prst="rect">
              <a:avLst/>
            </a:prstGeom>
            <a:noFill/>
            <a:ln>
              <a:noFill/>
            </a:ln>
          </p:spPr>
          <p:txBody>
            <a:bodyPr spcFirstLastPara="1" wrap="square" lIns="91425" tIns="91425" rIns="91425" bIns="91425" anchor="ctr" anchorCtr="0">
              <a:noAutofit/>
            </a:bodyPr>
            <a:lstStyle/>
            <a:p>
              <a:pPr fontAlgn="base"/>
              <a:r>
                <a:rPr lang="es-CO" sz="1100" b="0" i="0" u="none" strike="noStrike">
                  <a:solidFill>
                    <a:srgbClr val="000000"/>
                  </a:solidFill>
                  <a:effectLst/>
                  <a:latin typeface="Segoe UI" panose="020B0502040204020203" pitchFamily="34" charset="0"/>
                  <a:cs typeface="Segoe UI" panose="020B0502040204020203" pitchFamily="34" charset="0"/>
                </a:rPr>
                <a:t>Definir reglas y parámetros en materia de realización de censos, estableciendo disposiciones que garanticen los recursos presupuestales.</a:t>
              </a:r>
              <a:r>
                <a:rPr lang="es-CO" sz="1100" b="0" i="0">
                  <a:solidFill>
                    <a:srgbClr val="000000"/>
                  </a:solidFill>
                  <a:effectLst/>
                  <a:latin typeface="Segoe UI" panose="020B0502040204020203" pitchFamily="34" charset="0"/>
                  <a:cs typeface="Segoe UI" panose="020B0502040204020203" pitchFamily="34" charset="0"/>
                </a:rPr>
                <a:t>​</a:t>
              </a:r>
            </a:p>
            <a:p>
              <a:pPr algn="l" rtl="0" fontAlgn="base"/>
              <a:r>
                <a:rPr lang="es-CO" sz="1100" b="0" i="0">
                  <a:solidFill>
                    <a:srgbClr val="000000"/>
                  </a:solidFill>
                  <a:effectLst/>
                  <a:latin typeface="Segoe UI" panose="020B0502040204020203" pitchFamily="34" charset="0"/>
                  <a:cs typeface="Segoe UI" panose="020B0502040204020203" pitchFamily="34" charset="0"/>
                </a:rPr>
                <a:t>​</a:t>
              </a:r>
            </a:p>
          </p:txBody>
        </p:sp>
        <p:sp>
          <p:nvSpPr>
            <p:cNvPr id="42" name="Google Shape;879;p26">
              <a:extLst>
                <a:ext uri="{FF2B5EF4-FFF2-40B4-BE49-F238E27FC236}">
                  <a16:creationId xmlns:a16="http://schemas.microsoft.com/office/drawing/2014/main" id="{6FF30A88-758F-0A2E-B596-10FB71C84025}"/>
                </a:ext>
              </a:extLst>
            </p:cNvPr>
            <p:cNvSpPr/>
            <p:nvPr/>
          </p:nvSpPr>
          <p:spPr>
            <a:xfrm>
              <a:off x="2766979" y="4312226"/>
              <a:ext cx="660900" cy="660900"/>
            </a:xfrm>
            <a:prstGeom prst="ellipse">
              <a:avLst/>
            </a:prstGeom>
            <a:solidFill>
              <a:schemeClr val="tx1">
                <a:lumMod val="65000"/>
                <a:lumOff val="35000"/>
              </a:schemeClr>
            </a:solidFill>
            <a:ln>
              <a:noFill/>
            </a:ln>
          </p:spPr>
          <p:txBody>
            <a:bodyPr spcFirstLastPara="1" wrap="square" lIns="91425" tIns="91425" rIns="91425" bIns="91425" anchor="ctr" anchorCtr="0">
              <a:noAutofit/>
            </a:bodyPr>
            <a:lstStyle/>
            <a:p>
              <a:pPr lvl="0" algn="l" rtl="0">
                <a:spcBef>
                  <a:spcPts val="0"/>
                </a:spcBef>
                <a:spcAft>
                  <a:spcPts val="0"/>
                </a:spcAft>
              </a:pPr>
              <a:endParaRPr sz="1100">
                <a:latin typeface="Segoe UI" panose="020B0502040204020203" pitchFamily="34" charset="0"/>
                <a:cs typeface="Segoe UI" panose="020B0502040204020203" pitchFamily="34" charset="0"/>
              </a:endParaRPr>
            </a:p>
          </p:txBody>
        </p:sp>
        <p:pic>
          <p:nvPicPr>
            <p:cNvPr id="45" name="Gráfico 44" descr="Audiencia objetivo con relleno sólido">
              <a:extLst>
                <a:ext uri="{FF2B5EF4-FFF2-40B4-BE49-F238E27FC236}">
                  <a16:creationId xmlns:a16="http://schemas.microsoft.com/office/drawing/2014/main" id="{B7352930-F44C-6F31-38CC-2B21160C9332}"/>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811079" y="4354679"/>
              <a:ext cx="572700" cy="572700"/>
            </a:xfrm>
            <a:prstGeom prst="rect">
              <a:avLst/>
            </a:prstGeom>
          </p:spPr>
        </p:pic>
      </p:grpSp>
      <p:pic>
        <p:nvPicPr>
          <p:cNvPr id="46" name="Gráfico 45" descr="Diana con relleno sólido">
            <a:extLst>
              <a:ext uri="{FF2B5EF4-FFF2-40B4-BE49-F238E27FC236}">
                <a16:creationId xmlns:a16="http://schemas.microsoft.com/office/drawing/2014/main" id="{7E096E5C-9BFC-6B9E-53A3-1EFD45CFD045}"/>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131269" y="1846421"/>
            <a:ext cx="439765" cy="439765"/>
          </a:xfrm>
          <a:prstGeom prst="rect">
            <a:avLst/>
          </a:prstGeom>
        </p:spPr>
      </p:pic>
      <p:pic>
        <p:nvPicPr>
          <p:cNvPr id="47" name="Gráfico 46" descr="Periódico con relleno sólido">
            <a:extLst>
              <a:ext uri="{FF2B5EF4-FFF2-40B4-BE49-F238E27FC236}">
                <a16:creationId xmlns:a16="http://schemas.microsoft.com/office/drawing/2014/main" id="{1E73530E-76B8-0833-9A82-EA41AE9E55E7}"/>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080704" y="2625661"/>
            <a:ext cx="537396" cy="537396"/>
          </a:xfrm>
          <a:prstGeom prst="rect">
            <a:avLst/>
          </a:prstGeom>
        </p:spPr>
      </p:pic>
      <p:pic>
        <p:nvPicPr>
          <p:cNvPr id="48" name="Gráfico 47" descr="Insignia de portapapeles con relleno sólido">
            <a:extLst>
              <a:ext uri="{FF2B5EF4-FFF2-40B4-BE49-F238E27FC236}">
                <a16:creationId xmlns:a16="http://schemas.microsoft.com/office/drawing/2014/main" id="{A2406FF0-5547-1A61-7475-B7211929CC4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806608" y="3479270"/>
            <a:ext cx="487158" cy="487158"/>
          </a:xfrm>
          <a:prstGeom prst="rect">
            <a:avLst/>
          </a:prstGeom>
        </p:spPr>
      </p:pic>
      <p:sp>
        <p:nvSpPr>
          <p:cNvPr id="17" name="CuadroTexto 46">
            <a:extLst>
              <a:ext uri="{FF2B5EF4-FFF2-40B4-BE49-F238E27FC236}">
                <a16:creationId xmlns:a16="http://schemas.microsoft.com/office/drawing/2014/main" id="{59494228-602E-492E-CF4C-241CE51ED5B8}"/>
              </a:ext>
            </a:extLst>
          </p:cNvPr>
          <p:cNvSpPr txBox="1"/>
          <p:nvPr/>
        </p:nvSpPr>
        <p:spPr>
          <a:xfrm>
            <a:off x="612128" y="110229"/>
            <a:ext cx="8178124" cy="584775"/>
          </a:xfrm>
          <a:prstGeom prst="rect">
            <a:avLst/>
          </a:prstGeom>
          <a:noFill/>
        </p:spPr>
        <p:txBody>
          <a:bodyPr wrap="square" lIns="91440" tIns="45720" rIns="91440" bIns="45720" anchor="t">
            <a:spAutoFit/>
          </a:bodyPr>
          <a:lstStyle>
            <a:defPPr>
              <a:defRPr lang="es-E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defTabSz="457189">
              <a:defRPr/>
            </a:pPr>
            <a:r>
              <a:rPr lang="es-ES" sz="1600" b="1">
                <a:solidFill>
                  <a:srgbClr val="002060"/>
                </a:solidFill>
                <a:latin typeface="Segoe  ui"/>
                <a:cs typeface="Segoe UI"/>
              </a:rPr>
              <a:t>Ley 2335 de 2023 del 3 de octubre de 2023 "Por la cual se expiden disposiciones sobre las estadísticas oficiales en el país" permite: </a:t>
            </a:r>
            <a:endParaRPr lang="es-CO" sz="1600" b="1">
              <a:solidFill>
                <a:srgbClr val="002060"/>
              </a:solidFill>
              <a:latin typeface="Segoe  ui"/>
              <a:cs typeface="Segoe UI" panose="020B0502040204020203" pitchFamily="34" charset="0"/>
            </a:endParaRPr>
          </a:p>
        </p:txBody>
      </p:sp>
    </p:spTree>
    <p:extLst>
      <p:ext uri="{BB962C8B-B14F-4D97-AF65-F5344CB8AC3E}">
        <p14:creationId xmlns:p14="http://schemas.microsoft.com/office/powerpoint/2010/main" val="192948501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3611"/>
        <p:cNvGrpSpPr/>
        <p:nvPr/>
      </p:nvGrpSpPr>
      <p:grpSpPr>
        <a:xfrm>
          <a:off x="0" y="0"/>
          <a:ext cx="0" cy="0"/>
          <a:chOff x="0" y="0"/>
          <a:chExt cx="0" cy="0"/>
        </a:xfrm>
      </p:grpSpPr>
      <p:pic>
        <p:nvPicPr>
          <p:cNvPr id="2" name="Imagen 2" descr="Interfaz de usuario gráfica, Aplicación&#10;&#10;Descripción generada automáticamente">
            <a:extLst>
              <a:ext uri="{FF2B5EF4-FFF2-40B4-BE49-F238E27FC236}">
                <a16:creationId xmlns:a16="http://schemas.microsoft.com/office/drawing/2014/main" id="{BA4F8D52-2667-454D-8D38-D603DA3F5439}"/>
              </a:ext>
            </a:extLst>
          </p:cNvPr>
          <p:cNvPicPr>
            <a:picLocks noChangeAspect="1"/>
          </p:cNvPicPr>
          <p:nvPr/>
        </p:nvPicPr>
        <p:blipFill>
          <a:blip r:embed="rId3"/>
          <a:stretch>
            <a:fillRect/>
          </a:stretch>
        </p:blipFill>
        <p:spPr>
          <a:xfrm>
            <a:off x="608982" y="1023190"/>
            <a:ext cx="8361152" cy="3986320"/>
          </a:xfrm>
          <a:prstGeom prst="rect">
            <a:avLst/>
          </a:prstGeom>
        </p:spPr>
      </p:pic>
      <p:sp>
        <p:nvSpPr>
          <p:cNvPr id="3" name="Google Shape;3573;p61">
            <a:extLst>
              <a:ext uri="{FF2B5EF4-FFF2-40B4-BE49-F238E27FC236}">
                <a16:creationId xmlns:a16="http://schemas.microsoft.com/office/drawing/2014/main" id="{E35B76AE-5B7D-3A79-31D1-1A1C9D769B6C}"/>
              </a:ext>
            </a:extLst>
          </p:cNvPr>
          <p:cNvSpPr/>
          <p:nvPr/>
        </p:nvSpPr>
        <p:spPr>
          <a:xfrm>
            <a:off x="556837" y="129340"/>
            <a:ext cx="8399155" cy="422782"/>
          </a:xfrm>
          <a:prstGeom prst="rect">
            <a:avLst/>
          </a:prstGeom>
          <a:noFill/>
          <a:ln>
            <a:noFill/>
          </a:ln>
        </p:spPr>
        <p:txBody>
          <a:bodyPr spcFirstLastPara="1" wrap="square" lIns="91425" tIns="45700" rIns="91425" bIns="45700" anchor="t" anchorCtr="0">
            <a:noAutofit/>
          </a:bodyPr>
          <a:lstStyle/>
          <a:p>
            <a:pPr marL="0" marR="0" lvl="0" indent="0" rtl="0">
              <a:spcBef>
                <a:spcPts val="0"/>
              </a:spcBef>
              <a:spcAft>
                <a:spcPts val="0"/>
              </a:spcAft>
              <a:buNone/>
            </a:pPr>
            <a:r>
              <a:rPr lang="es-CO" sz="1800" b="1">
                <a:solidFill>
                  <a:srgbClr val="002060"/>
                </a:solidFill>
                <a:latin typeface="Segoe  ui"/>
                <a:ea typeface="Quattrocento Sans"/>
                <a:cs typeface="Quattrocento Sans"/>
                <a:sym typeface="Quattrocento Sans"/>
              </a:rPr>
              <a:t>Documentación mínima del Proceso Estadístico </a:t>
            </a:r>
            <a:r>
              <a:rPr lang="es-CO" sz="1600" b="1">
                <a:solidFill>
                  <a:srgbClr val="002060"/>
                </a:solidFill>
                <a:latin typeface="Segoe  ui"/>
                <a:ea typeface="Quattrocento Sans"/>
                <a:cs typeface="Quattrocento Sans"/>
                <a:sym typeface="Quattrocento Sans"/>
              </a:rPr>
              <a:t> </a:t>
            </a:r>
            <a:endParaRPr lang="es-CO" sz="1600">
              <a:solidFill>
                <a:srgbClr val="002060"/>
              </a:solidFill>
              <a:latin typeface="Segoe  ui"/>
              <a:ea typeface="Quattrocento Sans"/>
              <a:cs typeface="Quattrocento Sans"/>
              <a:sym typeface="Quattrocento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3617"/>
        <p:cNvGrpSpPr/>
        <p:nvPr/>
      </p:nvGrpSpPr>
      <p:grpSpPr>
        <a:xfrm>
          <a:off x="0" y="0"/>
          <a:ext cx="0" cy="0"/>
          <a:chOff x="0" y="0"/>
          <a:chExt cx="0" cy="0"/>
        </a:xfrm>
      </p:grpSpPr>
      <p:sp>
        <p:nvSpPr>
          <p:cNvPr id="3618" name="Google Shape;3618;p67"/>
          <p:cNvSpPr/>
          <p:nvPr/>
        </p:nvSpPr>
        <p:spPr>
          <a:xfrm>
            <a:off x="6052768" y="167869"/>
            <a:ext cx="2127300"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2000" b="1">
                <a:solidFill>
                  <a:srgbClr val="002060"/>
                </a:solidFill>
                <a:latin typeface="Segoe  ui"/>
                <a:ea typeface="Quattrocento Sans"/>
                <a:cs typeface="Quattrocento Sans"/>
                <a:sym typeface="Quattrocento Sans"/>
              </a:rPr>
              <a:t>Autoevaluación</a:t>
            </a:r>
            <a:endParaRPr sz="2000">
              <a:solidFill>
                <a:srgbClr val="002060"/>
              </a:solidFill>
              <a:latin typeface="Segoe  ui"/>
              <a:ea typeface="Quattrocento Sans"/>
              <a:cs typeface="Quattrocento Sans"/>
              <a:sym typeface="Quattrocento Sans"/>
            </a:endParaRPr>
          </a:p>
        </p:txBody>
      </p:sp>
      <p:sp>
        <p:nvSpPr>
          <p:cNvPr id="3" name="CuadroTexto 2">
            <a:extLst>
              <a:ext uri="{FF2B5EF4-FFF2-40B4-BE49-F238E27FC236}">
                <a16:creationId xmlns:a16="http://schemas.microsoft.com/office/drawing/2014/main" id="{EF15AE1E-F32D-4C33-806B-B5027AC6E167}"/>
              </a:ext>
            </a:extLst>
          </p:cNvPr>
          <p:cNvSpPr txBox="1"/>
          <p:nvPr/>
        </p:nvSpPr>
        <p:spPr>
          <a:xfrm>
            <a:off x="601692" y="3087178"/>
            <a:ext cx="8409094" cy="181588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s-ES" sz="1600">
                <a:solidFill>
                  <a:schemeClr val="dk1"/>
                </a:solidFill>
                <a:latin typeface="Segoe  ui"/>
              </a:rPr>
              <a:t>Permite a los responsables de la producción estadística:</a:t>
            </a:r>
          </a:p>
          <a:p>
            <a:endParaRPr lang="es-ES" sz="1600">
              <a:solidFill>
                <a:schemeClr val="dk1"/>
              </a:solidFill>
              <a:latin typeface="Segoe  ui"/>
            </a:endParaRPr>
          </a:p>
          <a:p>
            <a:r>
              <a:rPr lang="es-ES" sz="1600">
                <a:solidFill>
                  <a:schemeClr val="dk1"/>
                </a:solidFill>
                <a:latin typeface="Segoe  ui"/>
              </a:rPr>
              <a:t>1. Realizar seguimiento y control al desarrollo de las actividades propias de la operación estadística.</a:t>
            </a:r>
          </a:p>
          <a:p>
            <a:endParaRPr lang="es-ES" sz="1600">
              <a:solidFill>
                <a:schemeClr val="dk1"/>
              </a:solidFill>
              <a:latin typeface="Segoe  ui"/>
            </a:endParaRPr>
          </a:p>
          <a:p>
            <a:r>
              <a:rPr lang="es-ES" sz="1600">
                <a:solidFill>
                  <a:schemeClr val="dk1"/>
                </a:solidFill>
                <a:latin typeface="Segoe  ui"/>
              </a:rPr>
              <a:t>2. Ser insumo para la elaboración de los informes parciales de la evaluación de las diferentes fases.</a:t>
            </a:r>
          </a:p>
        </p:txBody>
      </p:sp>
      <p:pic>
        <p:nvPicPr>
          <p:cNvPr id="6" name="Imagen 5" descr="Interfaz de usuario gráfica, Aplicación&#10;&#10;Descripción generada automáticamente">
            <a:extLst>
              <a:ext uri="{FF2B5EF4-FFF2-40B4-BE49-F238E27FC236}">
                <a16:creationId xmlns:a16="http://schemas.microsoft.com/office/drawing/2014/main" id="{416B3706-788A-BC83-18B8-E8B069A4728D}"/>
              </a:ext>
            </a:extLst>
          </p:cNvPr>
          <p:cNvPicPr>
            <a:picLocks noChangeAspect="1"/>
          </p:cNvPicPr>
          <p:nvPr/>
        </p:nvPicPr>
        <p:blipFill>
          <a:blip r:embed="rId3"/>
          <a:stretch>
            <a:fillRect/>
          </a:stretch>
        </p:blipFill>
        <p:spPr>
          <a:xfrm>
            <a:off x="703385" y="570301"/>
            <a:ext cx="7737231" cy="2288398"/>
          </a:xfrm>
          <a:prstGeom prst="rect">
            <a:avLst/>
          </a:prstGeom>
        </p:spPr>
      </p:pic>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3623"/>
        <p:cNvGrpSpPr/>
        <p:nvPr/>
      </p:nvGrpSpPr>
      <p:grpSpPr>
        <a:xfrm>
          <a:off x="0" y="0"/>
          <a:ext cx="0" cy="0"/>
          <a:chOff x="0" y="0"/>
          <a:chExt cx="0" cy="0"/>
        </a:xfrm>
      </p:grpSpPr>
      <p:sp>
        <p:nvSpPr>
          <p:cNvPr id="2" name="Google Shape;3624;p68">
            <a:extLst>
              <a:ext uri="{FF2B5EF4-FFF2-40B4-BE49-F238E27FC236}">
                <a16:creationId xmlns:a16="http://schemas.microsoft.com/office/drawing/2014/main" id="{26A4E785-E5DD-9E50-A5E4-AE7B1996A49C}"/>
              </a:ext>
            </a:extLst>
          </p:cNvPr>
          <p:cNvSpPr/>
          <p:nvPr/>
        </p:nvSpPr>
        <p:spPr>
          <a:xfrm>
            <a:off x="4832539" y="180226"/>
            <a:ext cx="3948000" cy="4002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2000" b="1">
                <a:solidFill>
                  <a:srgbClr val="002060"/>
                </a:solidFill>
                <a:latin typeface="Segoe  ui"/>
                <a:ea typeface="Quattrocento Sans"/>
                <a:cs typeface="Quattrocento Sans"/>
                <a:sym typeface="Quattrocento Sans"/>
              </a:rPr>
              <a:t>Estándares estadísticos</a:t>
            </a:r>
            <a:r>
              <a:rPr lang="es-CO" sz="1800" b="1">
                <a:solidFill>
                  <a:srgbClr val="002060"/>
                </a:solidFill>
                <a:latin typeface="Segoe  ui"/>
                <a:ea typeface="Quattrocento Sans"/>
                <a:cs typeface="Quattrocento Sans"/>
                <a:sym typeface="Quattrocento Sans"/>
              </a:rPr>
              <a:t> </a:t>
            </a:r>
            <a:endParaRPr sz="1800">
              <a:solidFill>
                <a:srgbClr val="002060"/>
              </a:solidFill>
              <a:latin typeface="Segoe  ui"/>
              <a:ea typeface="Quattrocento Sans"/>
              <a:cs typeface="Quattrocento Sans"/>
              <a:sym typeface="Quattrocento Sans"/>
            </a:endParaRPr>
          </a:p>
        </p:txBody>
      </p:sp>
      <p:pic>
        <p:nvPicPr>
          <p:cNvPr id="3" name="Google Shape;3628;p68" descr="A picture containing chart&#10;&#10;Description automatically generated">
            <a:extLst>
              <a:ext uri="{FF2B5EF4-FFF2-40B4-BE49-F238E27FC236}">
                <a16:creationId xmlns:a16="http://schemas.microsoft.com/office/drawing/2014/main" id="{6B4F5761-087F-68A7-1476-098900942129}"/>
              </a:ext>
            </a:extLst>
          </p:cNvPr>
          <p:cNvPicPr preferRelativeResize="0"/>
          <p:nvPr/>
        </p:nvPicPr>
        <p:blipFill rotWithShape="1">
          <a:blip r:embed="rId3">
            <a:alphaModFix/>
          </a:blip>
          <a:srcRect/>
          <a:stretch/>
        </p:blipFill>
        <p:spPr>
          <a:xfrm>
            <a:off x="572861" y="3182031"/>
            <a:ext cx="1254579" cy="1318532"/>
          </a:xfrm>
          <a:prstGeom prst="rect">
            <a:avLst/>
          </a:prstGeom>
          <a:ln>
            <a:noFill/>
          </a:ln>
          <a:effectLst>
            <a:outerShdw blurRad="190500" algn="tl" rotWithShape="0">
              <a:srgbClr val="000000">
                <a:alpha val="70000"/>
              </a:srgbClr>
            </a:outerShdw>
          </a:effectLst>
        </p:spPr>
      </p:pic>
      <p:pic>
        <p:nvPicPr>
          <p:cNvPr id="4" name="Google Shape;3629;p68" descr="Graphical user interface, text, chat or text message&#10;&#10;Description automatically generated">
            <a:extLst>
              <a:ext uri="{FF2B5EF4-FFF2-40B4-BE49-F238E27FC236}">
                <a16:creationId xmlns:a16="http://schemas.microsoft.com/office/drawing/2014/main" id="{2D89AB72-0660-F260-B10B-E5EAC5E5867F}"/>
              </a:ext>
            </a:extLst>
          </p:cNvPr>
          <p:cNvPicPr preferRelativeResize="0"/>
          <p:nvPr/>
        </p:nvPicPr>
        <p:blipFill rotWithShape="1">
          <a:blip r:embed="rId4">
            <a:alphaModFix/>
          </a:blip>
          <a:srcRect/>
          <a:stretch/>
        </p:blipFill>
        <p:spPr>
          <a:xfrm>
            <a:off x="2106386" y="3215821"/>
            <a:ext cx="2106386" cy="1283608"/>
          </a:xfrm>
          <a:prstGeom prst="rect">
            <a:avLst/>
          </a:prstGeom>
          <a:noFill/>
          <a:ln>
            <a:noFill/>
          </a:ln>
        </p:spPr>
      </p:pic>
      <p:pic>
        <p:nvPicPr>
          <p:cNvPr id="5" name="Google Shape;3630;p68">
            <a:extLst>
              <a:ext uri="{FF2B5EF4-FFF2-40B4-BE49-F238E27FC236}">
                <a16:creationId xmlns:a16="http://schemas.microsoft.com/office/drawing/2014/main" id="{0B4CFE16-B7A8-371B-5E99-279FE4B79F55}"/>
              </a:ext>
            </a:extLst>
          </p:cNvPr>
          <p:cNvPicPr preferRelativeResize="0"/>
          <p:nvPr/>
        </p:nvPicPr>
        <p:blipFill rotWithShape="1">
          <a:blip r:embed="rId5">
            <a:alphaModFix/>
          </a:blip>
          <a:srcRect/>
          <a:stretch/>
        </p:blipFill>
        <p:spPr>
          <a:xfrm>
            <a:off x="4625112" y="514350"/>
            <a:ext cx="9525" cy="4114800"/>
          </a:xfrm>
          <a:prstGeom prst="rect">
            <a:avLst/>
          </a:prstGeom>
          <a:noFill/>
          <a:ln>
            <a:solidFill>
              <a:schemeClr val="accent1"/>
            </a:solidFill>
          </a:ln>
        </p:spPr>
      </p:pic>
      <p:pic>
        <p:nvPicPr>
          <p:cNvPr id="6" name="Google Shape;3631;p68" descr="Logo&#10;&#10;Description automatically generated">
            <a:extLst>
              <a:ext uri="{FF2B5EF4-FFF2-40B4-BE49-F238E27FC236}">
                <a16:creationId xmlns:a16="http://schemas.microsoft.com/office/drawing/2014/main" id="{B4B82457-F487-B130-173D-46A7E1B35B6A}"/>
              </a:ext>
            </a:extLst>
          </p:cNvPr>
          <p:cNvPicPr preferRelativeResize="0"/>
          <p:nvPr/>
        </p:nvPicPr>
        <p:blipFill rotWithShape="1">
          <a:blip r:embed="rId6">
            <a:alphaModFix/>
          </a:blip>
          <a:srcRect/>
          <a:stretch/>
        </p:blipFill>
        <p:spPr>
          <a:xfrm>
            <a:off x="5043488" y="1346427"/>
            <a:ext cx="1800225" cy="638175"/>
          </a:xfrm>
          <a:prstGeom prst="rect">
            <a:avLst/>
          </a:prstGeom>
          <a:noFill/>
          <a:ln>
            <a:noFill/>
          </a:ln>
        </p:spPr>
      </p:pic>
      <p:pic>
        <p:nvPicPr>
          <p:cNvPr id="7" name="Google Shape;3632;p68" descr="Icon&#10;&#10;Description automatically generated">
            <a:extLst>
              <a:ext uri="{FF2B5EF4-FFF2-40B4-BE49-F238E27FC236}">
                <a16:creationId xmlns:a16="http://schemas.microsoft.com/office/drawing/2014/main" id="{7BE24CDF-F067-92F6-5BF0-3D6EE1670185}"/>
              </a:ext>
            </a:extLst>
          </p:cNvPr>
          <p:cNvPicPr preferRelativeResize="0"/>
          <p:nvPr/>
        </p:nvPicPr>
        <p:blipFill rotWithShape="1">
          <a:blip r:embed="rId7">
            <a:alphaModFix/>
          </a:blip>
          <a:srcRect/>
          <a:stretch/>
        </p:blipFill>
        <p:spPr>
          <a:xfrm>
            <a:off x="7288667" y="1285195"/>
            <a:ext cx="1114425" cy="809625"/>
          </a:xfrm>
          <a:prstGeom prst="rect">
            <a:avLst/>
          </a:prstGeom>
          <a:noFill/>
          <a:ln>
            <a:noFill/>
          </a:ln>
        </p:spPr>
      </p:pic>
      <p:pic>
        <p:nvPicPr>
          <p:cNvPr id="8" name="Google Shape;3633;p68" descr="Graphical user interface, text, application&#10;&#10;Description automatically generated">
            <a:extLst>
              <a:ext uri="{FF2B5EF4-FFF2-40B4-BE49-F238E27FC236}">
                <a16:creationId xmlns:a16="http://schemas.microsoft.com/office/drawing/2014/main" id="{EB35E6F9-EB07-3BFB-45ED-5CA682588F00}"/>
              </a:ext>
            </a:extLst>
          </p:cNvPr>
          <p:cNvPicPr preferRelativeResize="0"/>
          <p:nvPr/>
        </p:nvPicPr>
        <p:blipFill rotWithShape="1">
          <a:blip r:embed="rId8">
            <a:alphaModFix/>
          </a:blip>
          <a:srcRect/>
          <a:stretch/>
        </p:blipFill>
        <p:spPr>
          <a:xfrm>
            <a:off x="5161372" y="2329105"/>
            <a:ext cx="3290206" cy="1439152"/>
          </a:xfrm>
          <a:prstGeom prst="rect">
            <a:avLst/>
          </a:prstGeom>
          <a:noFill/>
          <a:ln>
            <a:noFill/>
          </a:ln>
        </p:spPr>
      </p:pic>
      <p:pic>
        <p:nvPicPr>
          <p:cNvPr id="9" name="Google Shape;3634;p68" descr="A picture containing text&#10;&#10;Description automatically generated">
            <a:extLst>
              <a:ext uri="{FF2B5EF4-FFF2-40B4-BE49-F238E27FC236}">
                <a16:creationId xmlns:a16="http://schemas.microsoft.com/office/drawing/2014/main" id="{BE435FFE-9383-67BF-7AAE-B09A5001DA12}"/>
              </a:ext>
            </a:extLst>
          </p:cNvPr>
          <p:cNvPicPr preferRelativeResize="0"/>
          <p:nvPr/>
        </p:nvPicPr>
        <p:blipFill rotWithShape="1">
          <a:blip r:embed="rId9">
            <a:alphaModFix/>
          </a:blip>
          <a:srcRect/>
          <a:stretch/>
        </p:blipFill>
        <p:spPr>
          <a:xfrm>
            <a:off x="6022521" y="3978729"/>
            <a:ext cx="1638300" cy="647700"/>
          </a:xfrm>
          <a:prstGeom prst="rect">
            <a:avLst/>
          </a:prstGeom>
          <a:noFill/>
          <a:ln>
            <a:noFill/>
          </a:ln>
        </p:spPr>
      </p:pic>
      <p:sp>
        <p:nvSpPr>
          <p:cNvPr id="10" name="Google Shape;3635;p68">
            <a:extLst>
              <a:ext uri="{FF2B5EF4-FFF2-40B4-BE49-F238E27FC236}">
                <a16:creationId xmlns:a16="http://schemas.microsoft.com/office/drawing/2014/main" id="{2577F083-EA79-C30B-3D1B-129AABCC915C}"/>
              </a:ext>
            </a:extLst>
          </p:cNvPr>
          <p:cNvSpPr/>
          <p:nvPr/>
        </p:nvSpPr>
        <p:spPr>
          <a:xfrm>
            <a:off x="4698984" y="682217"/>
            <a:ext cx="4214981" cy="5847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400" b="1">
                <a:solidFill>
                  <a:srgbClr val="002060"/>
                </a:solidFill>
                <a:latin typeface="Segoe  ui"/>
                <a:ea typeface="Quattrocento Sans"/>
                <a:cs typeface="Quattrocento Sans"/>
                <a:sym typeface="Quattrocento Sans"/>
              </a:rPr>
              <a:t>Estándares para la documentación y la difusión</a:t>
            </a:r>
            <a:r>
              <a:rPr lang="es-CO" sz="1800" b="1">
                <a:solidFill>
                  <a:srgbClr val="002060"/>
                </a:solidFill>
                <a:latin typeface="Segoe  ui"/>
                <a:ea typeface="Quattrocento Sans"/>
                <a:cs typeface="Quattrocento Sans"/>
                <a:sym typeface="Quattrocento Sans"/>
              </a:rPr>
              <a:t> </a:t>
            </a:r>
            <a:endParaRPr sz="1800">
              <a:solidFill>
                <a:srgbClr val="002060"/>
              </a:solidFill>
              <a:latin typeface="Segoe  ui"/>
              <a:ea typeface="Quattrocento Sans"/>
              <a:cs typeface="Quattrocento Sans"/>
              <a:sym typeface="Quattrocento Sans"/>
            </a:endParaRPr>
          </a:p>
        </p:txBody>
      </p:sp>
      <p:sp>
        <p:nvSpPr>
          <p:cNvPr id="11" name="Google Shape;3636;p68">
            <a:extLst>
              <a:ext uri="{FF2B5EF4-FFF2-40B4-BE49-F238E27FC236}">
                <a16:creationId xmlns:a16="http://schemas.microsoft.com/office/drawing/2014/main" id="{7EBF044A-1FC6-BA17-C838-D425F26C922A}"/>
              </a:ext>
            </a:extLst>
          </p:cNvPr>
          <p:cNvSpPr/>
          <p:nvPr/>
        </p:nvSpPr>
        <p:spPr>
          <a:xfrm>
            <a:off x="313276" y="706711"/>
            <a:ext cx="3948000" cy="3078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400" b="1">
                <a:solidFill>
                  <a:srgbClr val="002060"/>
                </a:solidFill>
                <a:latin typeface="Segoe  ui"/>
                <a:ea typeface="Quattrocento Sans"/>
                <a:cs typeface="Quattrocento Sans"/>
                <a:sym typeface="Quattrocento Sans"/>
              </a:rPr>
              <a:t>Clasificaciones y Tablas Correlativas </a:t>
            </a:r>
            <a:endParaRPr>
              <a:solidFill>
                <a:srgbClr val="002060"/>
              </a:solidFill>
              <a:latin typeface="Segoe  ui"/>
            </a:endParaRPr>
          </a:p>
        </p:txBody>
      </p:sp>
      <p:pic>
        <p:nvPicPr>
          <p:cNvPr id="12" name="Imagen 11">
            <a:extLst>
              <a:ext uri="{FF2B5EF4-FFF2-40B4-BE49-F238E27FC236}">
                <a16:creationId xmlns:a16="http://schemas.microsoft.com/office/drawing/2014/main" id="{76D6560C-EDA1-210F-1D4D-235F189A3F58}"/>
              </a:ext>
            </a:extLst>
          </p:cNvPr>
          <p:cNvPicPr>
            <a:picLocks noChangeAspect="1"/>
          </p:cNvPicPr>
          <p:nvPr/>
        </p:nvPicPr>
        <p:blipFill>
          <a:blip r:embed="rId10"/>
          <a:stretch>
            <a:fillRect/>
          </a:stretch>
        </p:blipFill>
        <p:spPr>
          <a:xfrm>
            <a:off x="611005" y="1294715"/>
            <a:ext cx="1152000" cy="1489790"/>
          </a:xfrm>
          <a:prstGeom prst="rect">
            <a:avLst/>
          </a:prstGeom>
          <a:ln>
            <a:noFill/>
          </a:ln>
          <a:effectLst>
            <a:outerShdw blurRad="190500" algn="tl" rotWithShape="0">
              <a:srgbClr val="000000">
                <a:alpha val="70000"/>
              </a:srgbClr>
            </a:outerShdw>
          </a:effectLst>
        </p:spPr>
      </p:pic>
      <p:pic>
        <p:nvPicPr>
          <p:cNvPr id="13" name="Imagen 12">
            <a:extLst>
              <a:ext uri="{FF2B5EF4-FFF2-40B4-BE49-F238E27FC236}">
                <a16:creationId xmlns:a16="http://schemas.microsoft.com/office/drawing/2014/main" id="{7FCF016F-C47B-38B6-2900-8F6AEAE806B7}"/>
              </a:ext>
            </a:extLst>
          </p:cNvPr>
          <p:cNvPicPr>
            <a:picLocks noChangeAspect="1"/>
          </p:cNvPicPr>
          <p:nvPr/>
        </p:nvPicPr>
        <p:blipFill>
          <a:blip r:embed="rId11"/>
          <a:stretch>
            <a:fillRect/>
          </a:stretch>
        </p:blipFill>
        <p:spPr>
          <a:xfrm>
            <a:off x="1968067" y="1294410"/>
            <a:ext cx="1135357" cy="1490400"/>
          </a:xfrm>
          <a:prstGeom prst="rect">
            <a:avLst/>
          </a:prstGeom>
          <a:ln>
            <a:noFill/>
          </a:ln>
          <a:effectLst>
            <a:outerShdw blurRad="190500" algn="tl" rotWithShape="0">
              <a:srgbClr val="000000">
                <a:alpha val="70000"/>
              </a:srgbClr>
            </a:outerShdw>
          </a:effectLst>
        </p:spPr>
      </p:pic>
      <p:pic>
        <p:nvPicPr>
          <p:cNvPr id="14" name="Imagen 13">
            <a:extLst>
              <a:ext uri="{FF2B5EF4-FFF2-40B4-BE49-F238E27FC236}">
                <a16:creationId xmlns:a16="http://schemas.microsoft.com/office/drawing/2014/main" id="{6A661438-C8DD-3679-2EAB-A640C9DF66AD}"/>
              </a:ext>
            </a:extLst>
          </p:cNvPr>
          <p:cNvPicPr>
            <a:picLocks noChangeAspect="1"/>
          </p:cNvPicPr>
          <p:nvPr/>
        </p:nvPicPr>
        <p:blipFill>
          <a:blip r:embed="rId12"/>
          <a:stretch>
            <a:fillRect/>
          </a:stretch>
        </p:blipFill>
        <p:spPr>
          <a:xfrm>
            <a:off x="3308486" y="1285195"/>
            <a:ext cx="1147476" cy="1490400"/>
          </a:xfrm>
          <a:prstGeom prst="rect">
            <a:avLst/>
          </a:prstGeom>
          <a:ln>
            <a:noFill/>
          </a:ln>
          <a:effectLst>
            <a:outerShdw blurRad="190500" algn="tl" rotWithShape="0">
              <a:srgbClr val="000000">
                <a:alpha val="70000"/>
              </a:srgbClr>
            </a:outerShdw>
          </a:effectLst>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3640"/>
        <p:cNvGrpSpPr/>
        <p:nvPr/>
      </p:nvGrpSpPr>
      <p:grpSpPr>
        <a:xfrm>
          <a:off x="0" y="0"/>
          <a:ext cx="0" cy="0"/>
          <a:chOff x="0" y="0"/>
          <a:chExt cx="0" cy="0"/>
        </a:xfrm>
      </p:grpSpPr>
      <p:sp>
        <p:nvSpPr>
          <p:cNvPr id="3642" name="Google Shape;3642;p69"/>
          <p:cNvSpPr/>
          <p:nvPr/>
        </p:nvSpPr>
        <p:spPr>
          <a:xfrm>
            <a:off x="568290" y="532182"/>
            <a:ext cx="3369571"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a:solidFill>
                  <a:srgbClr val="002060"/>
                </a:solidFill>
                <a:latin typeface="Segoe  ui"/>
                <a:ea typeface="Quattrocento Sans"/>
                <a:cs typeface="Quattrocento Sans"/>
                <a:sym typeface="Quattrocento Sans"/>
              </a:rPr>
              <a:t>Calidad Estadística</a:t>
            </a:r>
            <a:endParaRPr sz="2000">
              <a:solidFill>
                <a:srgbClr val="002060"/>
              </a:solidFill>
              <a:latin typeface="Segoe  ui"/>
            </a:endParaRPr>
          </a:p>
        </p:txBody>
      </p:sp>
      <p:sp>
        <p:nvSpPr>
          <p:cNvPr id="3643" name="Google Shape;3643;p69"/>
          <p:cNvSpPr txBox="1"/>
          <p:nvPr/>
        </p:nvSpPr>
        <p:spPr>
          <a:xfrm>
            <a:off x="4572000" y="1229920"/>
            <a:ext cx="4409954" cy="332394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400">
                <a:solidFill>
                  <a:schemeClr val="dk1"/>
                </a:solidFill>
                <a:latin typeface="Segoe  ui"/>
                <a:ea typeface="Quattrocento Sans"/>
                <a:cs typeface="Quattrocento Sans"/>
                <a:sym typeface="Quattrocento Sans"/>
              </a:rPr>
              <a:t>El DANE pone a disposición una serie de documentos los cuales podrán ser adaptadas por las entidades de acuerdo con sus características institucionales: </a:t>
            </a:r>
            <a:endParaRPr>
              <a:latin typeface="Segoe  ui"/>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Lineamiento para el Proceso Estadístico.</a:t>
            </a:r>
            <a:endParaRPr sz="14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Norma Técnica de Calidad del Proceso Estadístico.</a:t>
            </a:r>
            <a:endParaRPr sz="14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Principales conceptos y términos utilizados en la producción estadística, que garantiza la comparabilidad e integración de la información.</a:t>
            </a:r>
            <a:endParaRPr sz="14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Nomenclaturas y clasificaciones que se utilizan en la producción estadísticas del país.</a:t>
            </a:r>
            <a:endParaRPr sz="14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p:txBody>
      </p:sp>
      <p:sp>
        <p:nvSpPr>
          <p:cNvPr id="3644" name="Google Shape;3644;p69"/>
          <p:cNvSpPr txBox="1"/>
          <p:nvPr/>
        </p:nvSpPr>
        <p:spPr>
          <a:xfrm>
            <a:off x="492849" y="3510425"/>
            <a:ext cx="3159900" cy="9540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400">
                <a:solidFill>
                  <a:schemeClr val="lt1"/>
                </a:solidFill>
                <a:latin typeface="Quattrocento Sans"/>
                <a:ea typeface="Quattrocento Sans"/>
                <a:cs typeface="Quattrocento Sans"/>
                <a:sym typeface="Quattrocento Sans"/>
              </a:rPr>
              <a:t>Fortalecer las capacidades estadísticas en las entidades mediante la definición de objetivos, estrategias y acciones.</a:t>
            </a:r>
            <a:endParaRPr/>
          </a:p>
        </p:txBody>
      </p:sp>
      <p:sp>
        <p:nvSpPr>
          <p:cNvPr id="3645" name="Google Shape;3645;p69"/>
          <p:cNvSpPr txBox="1"/>
          <p:nvPr/>
        </p:nvSpPr>
        <p:spPr>
          <a:xfrm>
            <a:off x="5387310" y="532182"/>
            <a:ext cx="3188400" cy="400069"/>
          </a:xfrm>
          <a:prstGeom prst="rect">
            <a:avLst/>
          </a:prstGeom>
          <a:noFill/>
          <a:ln>
            <a:noFill/>
          </a:ln>
        </p:spPr>
        <p:txBody>
          <a:bodyPr spcFirstLastPara="1" wrap="square" lIns="91425" tIns="45700" rIns="91425" bIns="45700" anchor="t" anchorCtr="0">
            <a:spAutoFit/>
          </a:bodyPr>
          <a:lstStyle/>
          <a:p>
            <a:r>
              <a:rPr lang="es-CO" sz="2000" b="1">
                <a:solidFill>
                  <a:srgbClr val="002060"/>
                </a:solidFill>
                <a:latin typeface="Segoe  ui"/>
                <a:sym typeface="Quattrocento Sans"/>
              </a:rPr>
              <a:t>Principales referentes </a:t>
            </a:r>
            <a:endParaRPr sz="2000" b="1">
              <a:solidFill>
                <a:srgbClr val="002060"/>
              </a:solidFill>
              <a:latin typeface="Segoe  ui"/>
              <a:sym typeface="Quattrocento Sans"/>
            </a:endParaRPr>
          </a:p>
        </p:txBody>
      </p:sp>
      <p:pic>
        <p:nvPicPr>
          <p:cNvPr id="3646" name="Google Shape;3646;p69"/>
          <p:cNvPicPr preferRelativeResize="0"/>
          <p:nvPr/>
        </p:nvPicPr>
        <p:blipFill rotWithShape="1">
          <a:blip r:embed="rId3">
            <a:alphaModFix/>
            <a:duotone>
              <a:schemeClr val="bg2">
                <a:shade val="45000"/>
                <a:satMod val="135000"/>
              </a:schemeClr>
              <a:prstClr val="white"/>
            </a:duotone>
          </a:blip>
          <a:srcRect/>
          <a:stretch/>
        </p:blipFill>
        <p:spPr>
          <a:xfrm>
            <a:off x="2778628" y="3015232"/>
            <a:ext cx="1159233" cy="1247021"/>
          </a:xfrm>
          <a:prstGeom prst="rect">
            <a:avLst/>
          </a:prstGeom>
          <a:noFill/>
          <a:ln>
            <a:noFill/>
          </a:ln>
        </p:spPr>
      </p:pic>
      <p:pic>
        <p:nvPicPr>
          <p:cNvPr id="3647" name="Google Shape;3647;p69" descr="Imagen 16"/>
          <p:cNvPicPr preferRelativeResize="0"/>
          <p:nvPr/>
        </p:nvPicPr>
        <p:blipFill rotWithShape="1">
          <a:blip r:embed="rId4">
            <a:alphaModFix/>
            <a:extLst>
              <a:ext uri="{BEBA8EAE-BF5A-486C-A8C5-ECC9F3942E4B}">
                <a14:imgProps xmlns:a14="http://schemas.microsoft.com/office/drawing/2010/main">
                  <a14:imgLayer r:embed="rId5">
                    <a14:imgEffect>
                      <a14:saturation sat="0"/>
                    </a14:imgEffect>
                  </a14:imgLayer>
                </a14:imgProps>
              </a:ext>
            </a:extLst>
          </a:blip>
          <a:srcRect/>
          <a:stretch/>
        </p:blipFill>
        <p:spPr>
          <a:xfrm>
            <a:off x="725047" y="1577329"/>
            <a:ext cx="2053581" cy="1765940"/>
          </a:xfrm>
          <a:prstGeom prst="rect">
            <a:avLst/>
          </a:prstGeom>
          <a:noFill/>
          <a:ln>
            <a:noFill/>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3651"/>
        <p:cNvGrpSpPr/>
        <p:nvPr/>
      </p:nvGrpSpPr>
      <p:grpSpPr>
        <a:xfrm>
          <a:off x="0" y="0"/>
          <a:ext cx="0" cy="0"/>
          <a:chOff x="0" y="0"/>
          <a:chExt cx="0" cy="0"/>
        </a:xfrm>
      </p:grpSpPr>
      <p:sp>
        <p:nvSpPr>
          <p:cNvPr id="3653" name="Google Shape;3653;p70"/>
          <p:cNvSpPr/>
          <p:nvPr/>
        </p:nvSpPr>
        <p:spPr>
          <a:xfrm>
            <a:off x="492848" y="582279"/>
            <a:ext cx="69963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2000" b="1">
                <a:solidFill>
                  <a:srgbClr val="002060"/>
                </a:solidFill>
                <a:latin typeface="Segoe  ui"/>
                <a:ea typeface="Quattrocento Sans"/>
                <a:cs typeface="Quattrocento Sans"/>
                <a:sym typeface="Quattrocento Sans"/>
              </a:rPr>
              <a:t>Calidad Estadística</a:t>
            </a:r>
            <a:endParaRPr sz="2000">
              <a:solidFill>
                <a:srgbClr val="002060"/>
              </a:solidFill>
              <a:latin typeface="Segoe  ui"/>
            </a:endParaRPr>
          </a:p>
        </p:txBody>
      </p:sp>
      <p:sp>
        <p:nvSpPr>
          <p:cNvPr id="3654" name="Google Shape;3654;p70"/>
          <p:cNvSpPr txBox="1"/>
          <p:nvPr/>
        </p:nvSpPr>
        <p:spPr>
          <a:xfrm>
            <a:off x="492849" y="3510425"/>
            <a:ext cx="3159900" cy="954000"/>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CO" sz="1400">
                <a:solidFill>
                  <a:schemeClr val="lt1"/>
                </a:solidFill>
                <a:latin typeface="Quattrocento Sans"/>
                <a:ea typeface="Quattrocento Sans"/>
                <a:cs typeface="Quattrocento Sans"/>
                <a:sym typeface="Quattrocento Sans"/>
              </a:rPr>
              <a:t>Fortalecer las capacidades estadísticas en las entidades mediante la definición de objetivos, estrategias y acciones.</a:t>
            </a:r>
            <a:endParaRPr/>
          </a:p>
        </p:txBody>
      </p:sp>
      <p:sp>
        <p:nvSpPr>
          <p:cNvPr id="3655" name="Google Shape;3655;p70"/>
          <p:cNvSpPr txBox="1"/>
          <p:nvPr/>
        </p:nvSpPr>
        <p:spPr>
          <a:xfrm>
            <a:off x="5439254" y="182210"/>
            <a:ext cx="3188400" cy="400069"/>
          </a:xfrm>
          <a:prstGeom prst="rect">
            <a:avLst/>
          </a:prstGeom>
          <a:noFill/>
          <a:ln>
            <a:noFill/>
          </a:ln>
        </p:spPr>
        <p:txBody>
          <a:bodyPr spcFirstLastPara="1" wrap="square" lIns="91425" tIns="45700" rIns="91425" bIns="45700" anchor="t" anchorCtr="0">
            <a:spAutoFit/>
          </a:bodyPr>
          <a:lstStyle/>
          <a:p>
            <a:pPr marR="0" lvl="0" indent="0">
              <a:spcBef>
                <a:spcPts val="0"/>
              </a:spcBef>
              <a:spcAft>
                <a:spcPts val="0"/>
              </a:spcAft>
              <a:buNone/>
            </a:pPr>
            <a:r>
              <a:rPr lang="es-CO" sz="2000" b="1">
                <a:solidFill>
                  <a:srgbClr val="002060"/>
                </a:solidFill>
                <a:latin typeface="Segoe  ui"/>
                <a:sym typeface="Quattrocento Sans"/>
              </a:rPr>
              <a:t>Principales referentes </a:t>
            </a:r>
            <a:endParaRPr sz="2000" b="1">
              <a:solidFill>
                <a:srgbClr val="002060"/>
              </a:solidFill>
              <a:latin typeface="Segoe  ui"/>
              <a:sym typeface="Quattrocento Sans"/>
            </a:endParaRPr>
          </a:p>
        </p:txBody>
      </p:sp>
      <p:pic>
        <p:nvPicPr>
          <p:cNvPr id="3656" name="Google Shape;3656;p70"/>
          <p:cNvPicPr preferRelativeResize="0"/>
          <p:nvPr/>
        </p:nvPicPr>
        <p:blipFill rotWithShape="1">
          <a:blip r:embed="rId3">
            <a:alphaModFix/>
            <a:duotone>
              <a:schemeClr val="bg2">
                <a:shade val="45000"/>
                <a:satMod val="135000"/>
              </a:schemeClr>
              <a:prstClr val="white"/>
            </a:duotone>
          </a:blip>
          <a:srcRect/>
          <a:stretch/>
        </p:blipFill>
        <p:spPr>
          <a:xfrm>
            <a:off x="2259376" y="2928968"/>
            <a:ext cx="1159233" cy="1247021"/>
          </a:xfrm>
          <a:prstGeom prst="rect">
            <a:avLst/>
          </a:prstGeom>
          <a:noFill/>
          <a:ln>
            <a:noFill/>
          </a:ln>
        </p:spPr>
      </p:pic>
      <p:pic>
        <p:nvPicPr>
          <p:cNvPr id="3657" name="Google Shape;3657;p70" descr="Imagen 16"/>
          <p:cNvPicPr preferRelativeResize="0"/>
          <p:nvPr/>
        </p:nvPicPr>
        <p:blipFill rotWithShape="1">
          <a:blip r:embed="rId4">
            <a:alphaModFix/>
            <a:extLst>
              <a:ext uri="{BEBA8EAE-BF5A-486C-A8C5-ECC9F3942E4B}">
                <a14:imgProps xmlns:a14="http://schemas.microsoft.com/office/drawing/2010/main">
                  <a14:imgLayer r:embed="rId5">
                    <a14:imgEffect>
                      <a14:saturation sat="0"/>
                    </a14:imgEffect>
                  </a14:imgLayer>
                </a14:imgProps>
              </a:ext>
            </a:extLst>
          </a:blip>
          <a:srcRect/>
          <a:stretch/>
        </p:blipFill>
        <p:spPr>
          <a:xfrm>
            <a:off x="545097" y="1633075"/>
            <a:ext cx="1765940" cy="1765940"/>
          </a:xfrm>
          <a:prstGeom prst="rect">
            <a:avLst/>
          </a:prstGeom>
          <a:noFill/>
          <a:ln>
            <a:noFill/>
          </a:ln>
        </p:spPr>
      </p:pic>
      <p:sp>
        <p:nvSpPr>
          <p:cNvPr id="3658" name="Google Shape;3658;p70"/>
          <p:cNvSpPr txBox="1"/>
          <p:nvPr/>
        </p:nvSpPr>
        <p:spPr>
          <a:xfrm>
            <a:off x="3874873" y="728386"/>
            <a:ext cx="5269127" cy="4401164"/>
          </a:xfrm>
          <a:prstGeom prst="rect">
            <a:avLst/>
          </a:prstGeom>
          <a:noFill/>
          <a:ln>
            <a:noFill/>
          </a:ln>
        </p:spPr>
        <p:txBody>
          <a:bodyPr spcFirstLastPara="1" wrap="square" lIns="91425" tIns="45700" rIns="91425" bIns="45700" anchor="t" anchorCtr="0">
            <a:spAutoFit/>
          </a:bodyPr>
          <a:lstStyle/>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Guía para la elaboración del documento metodológico de operaciones estadísticas. </a:t>
            </a:r>
            <a:endParaRPr sz="1400">
              <a:solidFill>
                <a:schemeClr val="dk1"/>
              </a:solidFill>
              <a:latin typeface="Segoe  ui"/>
              <a:ea typeface="Quattrocento Sans"/>
              <a:cs typeface="Quattrocento Sans"/>
              <a:sym typeface="Quattrocento Sans"/>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Guía para la elaboración de la ficha metodológica de las operaciones estadísticas.</a:t>
            </a:r>
            <a:endParaRPr sz="2000">
              <a:latin typeface="Segoe  ui"/>
            </a:endParaRPr>
          </a:p>
          <a:p>
            <a:pPr marL="285750" marR="0" lvl="0" indent="-203200" algn="just" rtl="0">
              <a:spcBef>
                <a:spcPts val="0"/>
              </a:spcBef>
              <a:spcAft>
                <a:spcPts val="0"/>
              </a:spcAft>
              <a:buClr>
                <a:schemeClr val="dk1"/>
              </a:buClr>
              <a:buSzPts val="1300"/>
              <a:buFont typeface="Noto Sans Symbols"/>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Guía para la elaboración de documentos para los diseños.</a:t>
            </a:r>
            <a:endParaRPr sz="2000">
              <a:latin typeface="Segoe  ui"/>
            </a:endParaRPr>
          </a:p>
          <a:p>
            <a:pPr marL="285750" marR="0" lvl="0" indent="-203200" algn="just" rtl="0">
              <a:spcBef>
                <a:spcPts val="0"/>
              </a:spcBef>
              <a:spcAft>
                <a:spcPts val="0"/>
              </a:spcAft>
              <a:buClr>
                <a:schemeClr val="dk1"/>
              </a:buClr>
              <a:buSzPts val="1300"/>
              <a:buFont typeface="Noto Sans Symbols"/>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Guía para la definición y la aplicación de pruebas en las operaciones estadísticas.</a:t>
            </a:r>
            <a:endParaRPr sz="2000">
              <a:latin typeface="Segoe  ui"/>
            </a:endParaRPr>
          </a:p>
          <a:p>
            <a:pPr marL="0" marR="0" lvl="0" indent="0" algn="just" rtl="0">
              <a:spcBef>
                <a:spcPts val="0"/>
              </a:spcBef>
              <a:spcAft>
                <a:spcPts val="0"/>
              </a:spcAft>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Guía para la implementación de los estándares estadísticos para la documentación de metadatos y microdatos (data Documentation Initiative (DDI) y Dublin Core (DC)).</a:t>
            </a:r>
            <a:endParaRPr sz="2000">
              <a:latin typeface="Segoe  ui"/>
            </a:endParaRPr>
          </a:p>
          <a:p>
            <a:pPr marL="285750" marR="0" lvl="0" indent="-203200" algn="just" rtl="0">
              <a:spcBef>
                <a:spcPts val="0"/>
              </a:spcBef>
              <a:spcAft>
                <a:spcPts val="0"/>
              </a:spcAft>
              <a:buClr>
                <a:schemeClr val="dk1"/>
              </a:buClr>
              <a:buSzPts val="1300"/>
              <a:buFont typeface="Noto Sans Symbols"/>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Recomendaciones para la difusión y acceso a la información estadística.</a:t>
            </a:r>
            <a:endParaRPr sz="2000">
              <a:latin typeface="Segoe  ui"/>
            </a:endParaRPr>
          </a:p>
          <a:p>
            <a:pPr marL="285750" marR="0" lvl="0" indent="-203200" algn="just" rtl="0">
              <a:spcBef>
                <a:spcPts val="0"/>
              </a:spcBef>
              <a:spcAft>
                <a:spcPts val="0"/>
              </a:spcAft>
              <a:buClr>
                <a:schemeClr val="dk1"/>
              </a:buClr>
              <a:buSzPts val="1300"/>
              <a:buFont typeface="Noto Sans Symbols"/>
              <a:buNone/>
            </a:pPr>
            <a:endParaRPr sz="1400">
              <a:solidFill>
                <a:schemeClr val="dk1"/>
              </a:solidFill>
              <a:latin typeface="Segoe  ui"/>
              <a:ea typeface="Quattrocento Sans"/>
              <a:cs typeface="Quattrocento Sans"/>
              <a:sym typeface="Quattrocento Sans"/>
            </a:endParaRPr>
          </a:p>
          <a:p>
            <a:pPr marL="285750" marR="0" lvl="0" indent="-285750" algn="just" rtl="0">
              <a:spcBef>
                <a:spcPts val="0"/>
              </a:spcBef>
              <a:spcAft>
                <a:spcPts val="0"/>
              </a:spcAft>
              <a:buClr>
                <a:schemeClr val="dk1"/>
              </a:buClr>
              <a:buSzPts val="1300"/>
              <a:buFont typeface="Noto Sans Symbols"/>
              <a:buChar char="▪"/>
            </a:pPr>
            <a:r>
              <a:rPr lang="es-CO" sz="1400">
                <a:solidFill>
                  <a:schemeClr val="dk1"/>
                </a:solidFill>
                <a:latin typeface="Segoe  ui"/>
                <a:ea typeface="Quattrocento Sans"/>
                <a:cs typeface="Quattrocento Sans"/>
                <a:sym typeface="Quattrocento Sans"/>
              </a:rPr>
              <a:t>Manual de uso del Marco Geoestadístico Nacional en el proceso estadístico.</a:t>
            </a:r>
            <a:endParaRPr sz="1400">
              <a:solidFill>
                <a:schemeClr val="dk1"/>
              </a:solidFill>
              <a:latin typeface="Segoe  ui"/>
              <a:ea typeface="Quattrocento Sans"/>
              <a:cs typeface="Quattrocento Sans"/>
              <a:sym typeface="Quattrocento Sans"/>
            </a:endParaRPr>
          </a:p>
        </p:txBody>
      </p:sp>
      <p:sp>
        <p:nvSpPr>
          <p:cNvPr id="3659" name="Google Shape;3659;p70"/>
          <p:cNvSpPr txBox="1"/>
          <p:nvPr/>
        </p:nvSpPr>
        <p:spPr>
          <a:xfrm>
            <a:off x="492848" y="4674410"/>
            <a:ext cx="3159901" cy="2058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Clr>
                <a:schemeClr val="dk1"/>
              </a:buClr>
              <a:buSzPts val="800"/>
              <a:buFont typeface="Arial"/>
              <a:buNone/>
            </a:pPr>
            <a:r>
              <a:rPr lang="es-CO" sz="800">
                <a:solidFill>
                  <a:schemeClr val="dk1"/>
                </a:solidFill>
                <a:latin typeface="Segoe  ui"/>
                <a:ea typeface="Quattrocento Sans"/>
                <a:cs typeface="Quattrocento Sans"/>
                <a:sym typeface="Quattrocento Sans"/>
              </a:rPr>
              <a:t>https://www.dane.gov.co/index.php/sistema-estadistico-nacional-sen/normas-y-estandares/lineamientos</a:t>
            </a:r>
            <a:endParaRPr sz="3200">
              <a:solidFill>
                <a:schemeClr val="dk1"/>
              </a:solidFill>
              <a:latin typeface="Segoe  ui"/>
              <a:ea typeface="Quattrocento Sans"/>
              <a:cs typeface="Quattrocento Sans"/>
              <a:sym typeface="Quattrocento Sans"/>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uadroTexto 10">
            <a:extLst>
              <a:ext uri="{FF2B5EF4-FFF2-40B4-BE49-F238E27FC236}">
                <a16:creationId xmlns:a16="http://schemas.microsoft.com/office/drawing/2014/main" id="{D9D7D06B-F43B-4EC5-BC64-7C2C14A96EA2}"/>
              </a:ext>
            </a:extLst>
          </p:cNvPr>
          <p:cNvSpPr txBox="1"/>
          <p:nvPr/>
        </p:nvSpPr>
        <p:spPr>
          <a:xfrm>
            <a:off x="3733319" y="487404"/>
            <a:ext cx="5046416" cy="369332"/>
          </a:xfrm>
          <a:prstGeom prst="rect">
            <a:avLst/>
          </a:prstGeom>
          <a:noFill/>
        </p:spPr>
        <p:txBody>
          <a:bodyPr wrap="square">
            <a:spAutoFit/>
          </a:bodyPr>
          <a:lstStyle/>
          <a:p>
            <a:pPr algn="ctr">
              <a:buClr>
                <a:srgbClr val="B6004C"/>
              </a:buClr>
            </a:pPr>
            <a:r>
              <a:rPr lang="es-CO" b="1">
                <a:solidFill>
                  <a:srgbClr val="002060"/>
                </a:solidFill>
                <a:latin typeface="Segoe  ui"/>
                <a:cs typeface="Arial"/>
              </a:rPr>
              <a:t>Calidad Estadística </a:t>
            </a:r>
            <a:endParaRPr lang="es-ES" b="1">
              <a:solidFill>
                <a:srgbClr val="002060"/>
              </a:solidFill>
              <a:latin typeface="Segoe  ui"/>
              <a:cs typeface="Arial"/>
            </a:endParaRPr>
          </a:p>
        </p:txBody>
      </p:sp>
      <p:sp>
        <p:nvSpPr>
          <p:cNvPr id="13" name="CuadroTexto 12">
            <a:extLst>
              <a:ext uri="{FF2B5EF4-FFF2-40B4-BE49-F238E27FC236}">
                <a16:creationId xmlns:a16="http://schemas.microsoft.com/office/drawing/2014/main" id="{4E7A2D77-C807-4204-AC0C-8BA4F80D5A12}"/>
              </a:ext>
            </a:extLst>
          </p:cNvPr>
          <p:cNvSpPr txBox="1"/>
          <p:nvPr/>
        </p:nvSpPr>
        <p:spPr>
          <a:xfrm>
            <a:off x="3733319" y="1054564"/>
            <a:ext cx="5046416" cy="3785652"/>
          </a:xfrm>
          <a:prstGeom prst="rect">
            <a:avLst/>
          </a:prstGeom>
          <a:noFill/>
        </p:spPr>
        <p:txBody>
          <a:bodyPr wrap="square" lIns="91440" tIns="45720" rIns="91440" bIns="45720" anchor="t">
            <a:spAutoFit/>
          </a:bodyPr>
          <a:lstStyle/>
          <a:p>
            <a:pPr marL="171450" marR="0" lvl="0" indent="-171450" algn="just" rtl="0">
              <a:spcBef>
                <a:spcPts val="0"/>
              </a:spcBef>
              <a:spcAft>
                <a:spcPts val="0"/>
              </a:spcAft>
              <a:buFont typeface="Wingdings" panose="05000000000000000000" pitchFamily="2" charset="2"/>
              <a:buChar char="q"/>
            </a:pPr>
            <a:r>
              <a:rPr lang="es-MX" sz="1200" dirty="0">
                <a:solidFill>
                  <a:schemeClr val="dk1"/>
                </a:solidFill>
                <a:latin typeface="Segoe  ui"/>
                <a:sym typeface="Quattrocento Sans"/>
              </a:rPr>
              <a:t>Se</a:t>
            </a:r>
            <a:r>
              <a:rPr lang="es-MX" sz="1200" dirty="0">
                <a:solidFill>
                  <a:srgbClr val="002060"/>
                </a:solidFill>
                <a:latin typeface="Segoe  ui"/>
                <a:sym typeface="Quattrocento Sans"/>
              </a:rPr>
              <a:t> </a:t>
            </a:r>
            <a:r>
              <a:rPr lang="es-MX" sz="1200" b="1" dirty="0">
                <a:solidFill>
                  <a:srgbClr val="002060"/>
                </a:solidFill>
                <a:latin typeface="Segoe  ui"/>
                <a:sym typeface="Quattrocento Sans"/>
              </a:rPr>
              <a:t>documenta</a:t>
            </a:r>
            <a:r>
              <a:rPr lang="es-MX" sz="1200" dirty="0">
                <a:solidFill>
                  <a:srgbClr val="002060"/>
                </a:solidFill>
                <a:latin typeface="Segoe  ui"/>
                <a:sym typeface="Quattrocento Sans"/>
              </a:rPr>
              <a:t> </a:t>
            </a:r>
            <a:r>
              <a:rPr lang="es-MX" sz="1200" dirty="0">
                <a:solidFill>
                  <a:schemeClr val="dk1"/>
                </a:solidFill>
                <a:latin typeface="Segoe  ui"/>
                <a:sym typeface="Quattrocento Sans"/>
              </a:rPr>
              <a:t>las características de los </a:t>
            </a:r>
            <a:r>
              <a:rPr lang="es-MX" sz="1200" b="1" dirty="0">
                <a:solidFill>
                  <a:srgbClr val="002060"/>
                </a:solidFill>
                <a:latin typeface="Segoe  ui"/>
                <a:sym typeface="Quattrocento Sans"/>
              </a:rPr>
              <a:t>indicadores estratégicos</a:t>
            </a:r>
            <a:r>
              <a:rPr lang="es-MX" sz="1200" dirty="0">
                <a:solidFill>
                  <a:srgbClr val="002060"/>
                </a:solidFill>
                <a:latin typeface="Segoe  ui"/>
                <a:sym typeface="Quattrocento Sans"/>
              </a:rPr>
              <a:t>, las  </a:t>
            </a:r>
            <a:r>
              <a:rPr lang="es-MX" sz="1200" b="1" dirty="0">
                <a:solidFill>
                  <a:srgbClr val="002060"/>
                </a:solidFill>
                <a:latin typeface="Segoe  ui"/>
                <a:sym typeface="Quattrocento Sans"/>
              </a:rPr>
              <a:t>operaciones estadísticas </a:t>
            </a:r>
            <a:r>
              <a:rPr lang="es-MX" sz="1200" dirty="0">
                <a:solidFill>
                  <a:srgbClr val="002060"/>
                </a:solidFill>
                <a:latin typeface="Segoe  ui"/>
                <a:sym typeface="Quattrocento Sans"/>
              </a:rPr>
              <a:t>y los </a:t>
            </a:r>
            <a:r>
              <a:rPr lang="es-MX" sz="1200" b="1" dirty="0">
                <a:solidFill>
                  <a:srgbClr val="002060"/>
                </a:solidFill>
                <a:latin typeface="Segoe  ui"/>
                <a:sym typeface="Quattrocento Sans"/>
              </a:rPr>
              <a:t>registros administrativos</a:t>
            </a:r>
            <a:r>
              <a:rPr lang="es-CO" sz="1200" b="1" dirty="0">
                <a:solidFill>
                  <a:srgbClr val="002060"/>
                </a:solidFill>
                <a:latin typeface="Segoe  ui"/>
                <a:sym typeface="Quattrocento Sans"/>
              </a:rPr>
              <a:t>.</a:t>
            </a:r>
          </a:p>
          <a:p>
            <a:pPr marL="171450" marR="0" lvl="0" indent="-171450" algn="just" rtl="0">
              <a:spcBef>
                <a:spcPts val="0"/>
              </a:spcBef>
              <a:spcAft>
                <a:spcPts val="0"/>
              </a:spcAft>
              <a:buFont typeface="Wingdings" panose="05000000000000000000" pitchFamily="2" charset="2"/>
              <a:buChar char="q"/>
            </a:pPr>
            <a:endParaRPr lang="es-ES" sz="1200" dirty="0">
              <a:solidFill>
                <a:srgbClr val="002060"/>
              </a:solidFill>
              <a:latin typeface="Segoe  ui"/>
            </a:endParaRPr>
          </a:p>
          <a:p>
            <a:pPr marL="171450" indent="-171450" algn="just">
              <a:buFont typeface="Wingdings" panose="05000000000000000000" pitchFamily="2" charset="2"/>
              <a:buChar char="q"/>
            </a:pPr>
            <a:r>
              <a:rPr lang="es-MX" sz="1200" dirty="0">
                <a:solidFill>
                  <a:schemeClr val="dk1"/>
                </a:solidFill>
                <a:latin typeface="Segoe  ui"/>
                <a:sym typeface="Quattrocento Sans"/>
              </a:rPr>
              <a:t>Se </a:t>
            </a:r>
            <a:r>
              <a:rPr lang="es-CO" sz="1200" dirty="0">
                <a:solidFill>
                  <a:schemeClr val="dk1"/>
                </a:solidFill>
                <a:latin typeface="Segoe  ui"/>
                <a:sym typeface="Quattrocento Sans"/>
              </a:rPr>
              <a:t>pone a </a:t>
            </a:r>
            <a:r>
              <a:rPr lang="es-CO" sz="1200" b="1" dirty="0">
                <a:solidFill>
                  <a:srgbClr val="002060"/>
                </a:solidFill>
                <a:latin typeface="Segoe  ui"/>
                <a:sym typeface="Quattrocento Sans"/>
              </a:rPr>
              <a:t>disposición</a:t>
            </a:r>
            <a:r>
              <a:rPr lang="es-CO" sz="1200" dirty="0">
                <a:solidFill>
                  <a:schemeClr val="dk1"/>
                </a:solidFill>
                <a:latin typeface="Segoe  ui"/>
                <a:ea typeface="Quattrocento Sans"/>
                <a:cs typeface="Quattrocento Sans"/>
                <a:sym typeface="Quattrocento Sans"/>
              </a:rPr>
              <a:t> </a:t>
            </a:r>
            <a:r>
              <a:rPr lang="es-CO" sz="1200" dirty="0">
                <a:solidFill>
                  <a:schemeClr val="dk1"/>
                </a:solidFill>
                <a:latin typeface="Segoe  ui"/>
                <a:sym typeface="Quattrocento Sans"/>
              </a:rPr>
              <a:t>del público la </a:t>
            </a:r>
            <a:r>
              <a:rPr lang="es-CO" sz="1200" b="1" dirty="0">
                <a:solidFill>
                  <a:srgbClr val="002060"/>
                </a:solidFill>
                <a:latin typeface="Segoe  ui"/>
                <a:sym typeface="Quattrocento Sans"/>
              </a:rPr>
              <a:t>documentación</a:t>
            </a:r>
            <a:r>
              <a:rPr lang="es-CO" sz="1200" dirty="0">
                <a:solidFill>
                  <a:schemeClr val="dk1"/>
                </a:solidFill>
                <a:latin typeface="Segoe  ui"/>
                <a:ea typeface="Quattrocento Sans"/>
                <a:cs typeface="Quattrocento Sans"/>
                <a:sym typeface="Quattrocento Sans"/>
              </a:rPr>
              <a:t> de </a:t>
            </a:r>
            <a:r>
              <a:rPr lang="es-CO" sz="1200" b="1" dirty="0">
                <a:solidFill>
                  <a:srgbClr val="002060"/>
                </a:solidFill>
                <a:latin typeface="Segoe  ui"/>
                <a:sym typeface="Quattrocento Sans"/>
              </a:rPr>
              <a:t>información estadística </a:t>
            </a:r>
            <a:r>
              <a:rPr lang="es-CO" sz="1200" dirty="0">
                <a:solidFill>
                  <a:srgbClr val="002060"/>
                </a:solidFill>
                <a:latin typeface="Segoe  ui"/>
                <a:ea typeface="Quattrocento Sans"/>
                <a:cs typeface="Quattrocento Sans"/>
                <a:sym typeface="Quattrocento Sans"/>
              </a:rPr>
              <a:t>y </a:t>
            </a:r>
            <a:r>
              <a:rPr lang="es-CO" sz="1200" b="1" dirty="0">
                <a:solidFill>
                  <a:srgbClr val="002060"/>
                </a:solidFill>
                <a:latin typeface="Segoe  ui"/>
                <a:sym typeface="Quattrocento Sans"/>
              </a:rPr>
              <a:t>registros administrativos </a:t>
            </a:r>
            <a:r>
              <a:rPr lang="es-CO" sz="1200" dirty="0">
                <a:solidFill>
                  <a:schemeClr val="dk1"/>
                </a:solidFill>
                <a:latin typeface="Segoe  ui"/>
                <a:sym typeface="Quattrocento Sans"/>
              </a:rPr>
              <a:t>en su </a:t>
            </a:r>
            <a:r>
              <a:rPr lang="es-CO" sz="1200" b="1" dirty="0">
                <a:solidFill>
                  <a:srgbClr val="002060"/>
                </a:solidFill>
                <a:latin typeface="Segoe  ui"/>
                <a:sym typeface="Quattrocento Sans"/>
              </a:rPr>
              <a:t>página web</a:t>
            </a:r>
            <a:r>
              <a:rPr lang="es-CO" sz="1200" dirty="0">
                <a:solidFill>
                  <a:srgbClr val="002060"/>
                </a:solidFill>
                <a:latin typeface="Segoe  ui"/>
                <a:ea typeface="Quattrocento Sans"/>
                <a:cs typeface="Quattrocento Sans"/>
                <a:sym typeface="Quattrocento Sans"/>
              </a:rPr>
              <a:t>.</a:t>
            </a:r>
            <a:endParaRPr lang="es-MX" sz="1200" dirty="0">
              <a:solidFill>
                <a:srgbClr val="002060"/>
              </a:solidFill>
              <a:latin typeface="Segoe  ui"/>
              <a:ea typeface="Quattrocento Sans"/>
              <a:cs typeface="Quattrocento Sans"/>
              <a:sym typeface="Quattrocento Sans"/>
            </a:endParaRPr>
          </a:p>
          <a:p>
            <a:pPr marL="171450" indent="-171450" algn="just">
              <a:buFont typeface="Wingdings" panose="05000000000000000000" pitchFamily="2" charset="2"/>
              <a:buChar char="q"/>
            </a:pPr>
            <a:endParaRPr lang="es-ES" sz="1200" dirty="0">
              <a:latin typeface="Segoe  ui"/>
            </a:endParaRPr>
          </a:p>
          <a:p>
            <a:pPr marL="171450" indent="-171450" algn="just">
              <a:buFont typeface="Wingdings" panose="05000000000000000000" pitchFamily="2" charset="2"/>
              <a:buChar char="q"/>
            </a:pPr>
            <a:r>
              <a:rPr lang="es-MX" sz="1200" dirty="0">
                <a:solidFill>
                  <a:schemeClr val="dk1"/>
                </a:solidFill>
                <a:latin typeface="Segoe  ui"/>
                <a:sym typeface="Quattrocento Sans"/>
              </a:rPr>
              <a:t>Se realizan </a:t>
            </a:r>
            <a:r>
              <a:rPr lang="es-MX" sz="1200" b="1" dirty="0">
                <a:solidFill>
                  <a:srgbClr val="002060"/>
                </a:solidFill>
                <a:latin typeface="Segoe  ui"/>
                <a:sym typeface="Quattrocento Sans"/>
              </a:rPr>
              <a:t>auditorías </a:t>
            </a:r>
            <a:r>
              <a:rPr lang="es-MX" sz="1200" dirty="0">
                <a:solidFill>
                  <a:schemeClr val="dk1"/>
                </a:solidFill>
                <a:latin typeface="Segoe  ui"/>
                <a:sym typeface="Quattrocento Sans"/>
              </a:rPr>
              <a:t>con base en la </a:t>
            </a:r>
            <a:r>
              <a:rPr lang="es-MX" sz="1200" b="1" dirty="0">
                <a:solidFill>
                  <a:srgbClr val="002060"/>
                </a:solidFill>
                <a:latin typeface="Segoe  ui"/>
                <a:sym typeface="Quattrocento Sans"/>
              </a:rPr>
              <a:t>norma técnica de calidad de proceso estadístico</a:t>
            </a:r>
            <a:r>
              <a:rPr lang="es-MX" sz="1200" dirty="0">
                <a:solidFill>
                  <a:srgbClr val="002060"/>
                </a:solidFill>
                <a:latin typeface="Segoe  ui"/>
                <a:sym typeface="Quattrocento Sans"/>
              </a:rPr>
              <a:t>.</a:t>
            </a:r>
          </a:p>
          <a:p>
            <a:pPr marL="171450" indent="-171450" algn="just">
              <a:buFont typeface="Wingdings" panose="05000000000000000000" pitchFamily="2" charset="2"/>
              <a:buChar char="q"/>
            </a:pPr>
            <a:endParaRPr lang="es-MX" sz="1200" dirty="0">
              <a:solidFill>
                <a:schemeClr val="dk1"/>
              </a:solidFill>
              <a:latin typeface="Segoe  ui"/>
              <a:sym typeface="Quattrocento Sans"/>
            </a:endParaRPr>
          </a:p>
          <a:p>
            <a:pPr marL="171450" indent="-171450" algn="just">
              <a:buFont typeface="Wingdings" panose="05000000000000000000" pitchFamily="2" charset="2"/>
              <a:buChar char="q"/>
            </a:pPr>
            <a:r>
              <a:rPr lang="es-CO" sz="1200" dirty="0">
                <a:solidFill>
                  <a:schemeClr val="dk1"/>
                </a:solidFill>
                <a:latin typeface="Segoe  ui"/>
                <a:sym typeface="Quattrocento Sans"/>
              </a:rPr>
              <a:t>Se utilizan </a:t>
            </a:r>
            <a:r>
              <a:rPr lang="es-CO" sz="1200" b="1" dirty="0">
                <a:solidFill>
                  <a:srgbClr val="002060"/>
                </a:solidFill>
                <a:latin typeface="Segoe  ui"/>
                <a:sym typeface="Quattrocento Sans"/>
              </a:rPr>
              <a:t>clasificaciones</a:t>
            </a:r>
            <a:r>
              <a:rPr lang="es-CO" sz="1200" dirty="0">
                <a:solidFill>
                  <a:schemeClr val="dk1"/>
                </a:solidFill>
                <a:latin typeface="Segoe  ui"/>
                <a:sym typeface="Quattrocento Sans"/>
              </a:rPr>
              <a:t> y </a:t>
            </a:r>
            <a:r>
              <a:rPr lang="es-CO" sz="1200" b="1" dirty="0">
                <a:solidFill>
                  <a:srgbClr val="002060"/>
                </a:solidFill>
                <a:latin typeface="Segoe  ui"/>
                <a:sym typeface="Quattrocento Sans"/>
              </a:rPr>
              <a:t>conceptos estandarizados </a:t>
            </a:r>
            <a:r>
              <a:rPr lang="es-CO" sz="1200" dirty="0">
                <a:solidFill>
                  <a:schemeClr val="dk1"/>
                </a:solidFill>
                <a:latin typeface="Segoe  ui"/>
                <a:sym typeface="Quattrocento Sans"/>
              </a:rPr>
              <a:t>en sus operaciones estadísticas y registros administrativos.</a:t>
            </a:r>
          </a:p>
          <a:p>
            <a:pPr marL="171450" indent="-171450" algn="just">
              <a:buFont typeface="Wingdings" panose="05000000000000000000" pitchFamily="2" charset="2"/>
              <a:buChar char="q"/>
            </a:pPr>
            <a:endParaRPr lang="es-CO" sz="1200" dirty="0">
              <a:solidFill>
                <a:schemeClr val="dk1"/>
              </a:solidFill>
              <a:latin typeface="Segoe  ui"/>
              <a:sym typeface="Quattrocento Sans"/>
            </a:endParaRPr>
          </a:p>
          <a:p>
            <a:pPr marL="171450" indent="-171450" algn="just">
              <a:buFont typeface="Wingdings" panose="05000000000000000000" pitchFamily="2" charset="2"/>
              <a:buChar char="q"/>
            </a:pPr>
            <a:r>
              <a:rPr lang="es-CO" sz="1200" dirty="0">
                <a:solidFill>
                  <a:schemeClr val="dk1"/>
                </a:solidFill>
                <a:latin typeface="Segoe  ui"/>
                <a:sym typeface="Quattrocento Sans"/>
              </a:rPr>
              <a:t>Se </a:t>
            </a:r>
            <a:r>
              <a:rPr lang="es-CO" sz="1200" b="1" dirty="0">
                <a:solidFill>
                  <a:srgbClr val="002060"/>
                </a:solidFill>
                <a:latin typeface="Segoe  ui"/>
                <a:sym typeface="Quattrocento Sans"/>
              </a:rPr>
              <a:t>consulta</a:t>
            </a:r>
            <a:r>
              <a:rPr lang="es-CO" sz="1200" dirty="0">
                <a:solidFill>
                  <a:schemeClr val="dk1"/>
                </a:solidFill>
                <a:latin typeface="Segoe  ui"/>
                <a:sym typeface="Quattrocento Sans"/>
              </a:rPr>
              <a:t> los </a:t>
            </a:r>
            <a:r>
              <a:rPr lang="es-CO" sz="1200" b="1" dirty="0">
                <a:solidFill>
                  <a:srgbClr val="002060"/>
                </a:solidFill>
                <a:latin typeface="Segoe  ui"/>
                <a:sym typeface="Quattrocento Sans"/>
              </a:rPr>
              <a:t>grupos de valor</a:t>
            </a:r>
            <a:r>
              <a:rPr lang="es-CO" sz="1200" dirty="0">
                <a:solidFill>
                  <a:srgbClr val="002060"/>
                </a:solidFill>
                <a:latin typeface="Segoe  ui"/>
                <a:sym typeface="Quattrocento Sans"/>
              </a:rPr>
              <a:t>, </a:t>
            </a:r>
            <a:r>
              <a:rPr lang="es-CO" sz="1200" dirty="0">
                <a:solidFill>
                  <a:schemeClr val="dk1"/>
                </a:solidFill>
                <a:latin typeface="Segoe  ui"/>
                <a:sym typeface="Quattrocento Sans"/>
              </a:rPr>
              <a:t>organismos de control, organizaciones de la sociedad civil,  corporaciones públicas, etc., sobre la satisfacción sobre la información estadística  que produce. </a:t>
            </a:r>
            <a:endParaRPr lang="es-CO" sz="1200" dirty="0">
              <a:solidFill>
                <a:schemeClr val="dk1"/>
              </a:solidFill>
              <a:latin typeface="Segoe  ui"/>
              <a:cs typeface="Segoe UI"/>
            </a:endParaRPr>
          </a:p>
          <a:p>
            <a:pPr algn="just"/>
            <a:r>
              <a:rPr lang="es-CO" sz="1200" dirty="0">
                <a:solidFill>
                  <a:schemeClr val="dk1"/>
                </a:solidFill>
                <a:latin typeface="Segoe  ui"/>
                <a:sym typeface="Quattrocento Sans"/>
              </a:rPr>
              <a:t> </a:t>
            </a:r>
          </a:p>
          <a:p>
            <a:pPr marL="171450" indent="-171450" algn="just">
              <a:buFont typeface="Wingdings" panose="05000000000000000000" pitchFamily="2" charset="2"/>
              <a:buChar char="q"/>
            </a:pPr>
            <a:r>
              <a:rPr lang="es-CO" sz="1200" dirty="0">
                <a:solidFill>
                  <a:schemeClr val="dk1"/>
                </a:solidFill>
                <a:latin typeface="Segoe  ui"/>
                <a:sym typeface="Quattrocento Sans"/>
              </a:rPr>
              <a:t>Se han implementado </a:t>
            </a:r>
            <a:r>
              <a:rPr lang="es-CO" sz="1200" b="1" dirty="0">
                <a:solidFill>
                  <a:srgbClr val="002060"/>
                </a:solidFill>
                <a:latin typeface="Segoe  ui"/>
                <a:sym typeface="Quattrocento Sans"/>
              </a:rPr>
              <a:t>acciones de mejora continua </a:t>
            </a:r>
            <a:r>
              <a:rPr lang="es-CO" sz="1200" dirty="0">
                <a:solidFill>
                  <a:schemeClr val="dk1"/>
                </a:solidFill>
                <a:latin typeface="Segoe  ui"/>
                <a:sym typeface="Quattrocento Sans"/>
              </a:rPr>
              <a:t>en los procesos de producción de información estadística y registros administrativos.</a:t>
            </a:r>
          </a:p>
          <a:p>
            <a:pPr algn="just"/>
            <a:endParaRPr lang="es-MX" sz="1200" dirty="0">
              <a:solidFill>
                <a:schemeClr val="dk1"/>
              </a:solidFill>
              <a:latin typeface="Segoe  ui"/>
              <a:sym typeface="Quattrocento Sans"/>
            </a:endParaRPr>
          </a:p>
        </p:txBody>
      </p:sp>
      <p:pic>
        <p:nvPicPr>
          <p:cNvPr id="28" name="Imagen 27">
            <a:extLst>
              <a:ext uri="{FF2B5EF4-FFF2-40B4-BE49-F238E27FC236}">
                <a16:creationId xmlns:a16="http://schemas.microsoft.com/office/drawing/2014/main" id="{500F4E79-9438-4CA8-8108-A9D4A7F7C73A}"/>
              </a:ext>
            </a:extLst>
          </p:cNvPr>
          <p:cNvPicPr>
            <a:picLocks noChangeAspect="1"/>
          </p:cNvPicPr>
          <p:nvPr/>
        </p:nvPicPr>
        <p:blipFill>
          <a:blip r:embed="rId2">
            <a:extLst>
              <a:ext uri="{BEBA8EAE-BF5A-486C-A8C5-ECC9F3942E4B}">
                <a14:imgProps xmlns:a14="http://schemas.microsoft.com/office/drawing/2010/main">
                  <a14:imgLayer r:embed="rId3">
                    <a14:imgEffect>
                      <a14:saturation sat="0"/>
                    </a14:imgEffect>
                  </a14:imgLayer>
                </a14:imgProps>
              </a:ext>
            </a:extLst>
          </a:blip>
          <a:stretch>
            <a:fillRect/>
          </a:stretch>
        </p:blipFill>
        <p:spPr>
          <a:xfrm>
            <a:off x="686082" y="1200894"/>
            <a:ext cx="2549380" cy="2427408"/>
          </a:xfrm>
          <a:prstGeom prst="rect">
            <a:avLst/>
          </a:prstGeom>
        </p:spPr>
      </p:pic>
      <p:sp>
        <p:nvSpPr>
          <p:cNvPr id="34" name="Rectángulo: esquinas redondeadas 15">
            <a:extLst>
              <a:ext uri="{FF2B5EF4-FFF2-40B4-BE49-F238E27FC236}">
                <a16:creationId xmlns:a16="http://schemas.microsoft.com/office/drawing/2014/main" id="{843F2759-EB7C-4451-AB97-D38455E0B463}"/>
              </a:ext>
            </a:extLst>
          </p:cNvPr>
          <p:cNvSpPr/>
          <p:nvPr/>
        </p:nvSpPr>
        <p:spPr>
          <a:xfrm>
            <a:off x="483319" y="4088641"/>
            <a:ext cx="3044915" cy="566909"/>
          </a:xfrm>
          <a:prstGeom prst="roundRect">
            <a:avLst/>
          </a:prstGeom>
          <a:solidFill>
            <a:schemeClr val="accent1"/>
          </a:solidFill>
          <a:ln>
            <a:noFill/>
          </a:ln>
          <a:effectLst/>
        </p:spPr>
        <p:style>
          <a:lnRef idx="1">
            <a:schemeClr val="accent5"/>
          </a:lnRef>
          <a:fillRef idx="2">
            <a:schemeClr val="accent5"/>
          </a:fillRef>
          <a:effectRef idx="1">
            <a:schemeClr val="accent5"/>
          </a:effectRef>
          <a:fontRef idx="minor">
            <a:schemeClr val="dk1"/>
          </a:fontRef>
        </p:style>
        <p:txBody>
          <a:bodyPr lIns="91424" tIns="45712" rIns="91424" bIns="45712" rtlCol="0" anchor="ctr"/>
          <a:lstStyle/>
          <a:p>
            <a:pPr algn="ctr"/>
            <a:r>
              <a:rPr lang="es-CO" sz="1200" b="1" i="1">
                <a:solidFill>
                  <a:schemeClr val="bg1"/>
                </a:solidFill>
                <a:latin typeface="Segoe UI"/>
                <a:cs typeface="Segoe UI"/>
              </a:rPr>
              <a:t>¿Qué debe verificar la Entidad?</a:t>
            </a:r>
          </a:p>
        </p:txBody>
      </p:sp>
    </p:spTree>
    <p:extLst>
      <p:ext uri="{BB962C8B-B14F-4D97-AF65-F5344CB8AC3E}">
        <p14:creationId xmlns:p14="http://schemas.microsoft.com/office/powerpoint/2010/main" val="2393518577"/>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3692"/>
        <p:cNvGrpSpPr/>
        <p:nvPr/>
      </p:nvGrpSpPr>
      <p:grpSpPr>
        <a:xfrm>
          <a:off x="0" y="0"/>
          <a:ext cx="0" cy="0"/>
          <a:chOff x="0" y="0"/>
          <a:chExt cx="0" cy="0"/>
        </a:xfrm>
      </p:grpSpPr>
      <p:sp>
        <p:nvSpPr>
          <p:cNvPr id="3693" name="Google Shape;3693;p73"/>
          <p:cNvSpPr txBox="1"/>
          <p:nvPr/>
        </p:nvSpPr>
        <p:spPr>
          <a:xfrm>
            <a:off x="957625" y="1814820"/>
            <a:ext cx="4239300" cy="1815841"/>
          </a:xfrm>
          <a:prstGeom prst="rect">
            <a:avLst/>
          </a:prstGeom>
          <a:noFill/>
          <a:ln>
            <a:noFill/>
          </a:ln>
        </p:spPr>
        <p:txBody>
          <a:bodyPr spcFirstLastPara="1" wrap="square" lIns="91425" tIns="45700" rIns="91425" bIns="45700" anchor="t" anchorCtr="0">
            <a:spAutoFit/>
          </a:bodyPr>
          <a:lstStyle/>
          <a:p>
            <a:pPr algn="just"/>
            <a:r>
              <a:rPr lang="es-CO" sz="1600">
                <a:solidFill>
                  <a:srgbClr val="333333"/>
                </a:solidFill>
                <a:ea typeface="+mn-lt"/>
                <a:cs typeface="+mn-lt"/>
                <a:sym typeface="Quattrocento Sans"/>
              </a:rPr>
              <a:t>Es el proceso </a:t>
            </a:r>
            <a:r>
              <a:rPr lang="es-CO" sz="1600" b="0" i="0" u="none" strike="noStrike">
                <a:solidFill>
                  <a:srgbClr val="333333"/>
                </a:solidFill>
                <a:ea typeface="+mn-lt"/>
                <a:cs typeface="+mn-lt"/>
                <a:sym typeface="Quattrocento Sans"/>
              </a:rPr>
              <a:t>sistemático, independiente y documentado </a:t>
            </a:r>
            <a:r>
              <a:rPr lang="es-CO" sz="1600">
                <a:solidFill>
                  <a:srgbClr val="333333"/>
                </a:solidFill>
                <a:ea typeface="+mn-lt"/>
                <a:cs typeface="+mn-lt"/>
                <a:sym typeface="Quattrocento Sans"/>
              </a:rPr>
              <a:t>que </a:t>
            </a:r>
            <a:r>
              <a:rPr lang="es-CO" sz="1600" b="0" i="0" u="none" strike="noStrike">
                <a:solidFill>
                  <a:srgbClr val="333333"/>
                </a:solidFill>
                <a:ea typeface="+mn-lt"/>
                <a:cs typeface="+mn-lt"/>
                <a:sym typeface="Quattrocento Sans"/>
              </a:rPr>
              <a:t>tiene como fin verificar el cumplimiento por parte de una operación estadística de lo establecido en un criterio de evaluación de la calidad para el proceso </a:t>
            </a:r>
            <a:r>
              <a:rPr lang="es-CO" sz="1600">
                <a:solidFill>
                  <a:srgbClr val="333333"/>
                </a:solidFill>
                <a:ea typeface="+mn-lt"/>
                <a:cs typeface="+mn-lt"/>
                <a:sym typeface="Quattrocento Sans"/>
              </a:rPr>
              <a:t>de </a:t>
            </a:r>
            <a:r>
              <a:rPr lang="es-CO" sz="1600" b="0" i="0" u="none" strike="noStrike">
                <a:solidFill>
                  <a:srgbClr val="333333"/>
                </a:solidFill>
                <a:ea typeface="+mn-lt"/>
                <a:cs typeface="+mn-lt"/>
                <a:sym typeface="Quattrocento Sans"/>
              </a:rPr>
              <a:t>producción estadística, a través de la revisión de evidencias objetivas.</a:t>
            </a:r>
            <a:endParaRPr lang="es-ES" sz="1600">
              <a:solidFill>
                <a:srgbClr val="333333"/>
              </a:solidFill>
              <a:ea typeface="+mn-lt"/>
              <a:cs typeface="+mn-lt"/>
            </a:endParaRPr>
          </a:p>
        </p:txBody>
      </p:sp>
      <p:pic>
        <p:nvPicPr>
          <p:cNvPr id="3695" name="Google Shape;3695;p73"/>
          <p:cNvPicPr preferRelativeResize="0"/>
          <p:nvPr/>
        </p:nvPicPr>
        <p:blipFill rotWithShape="1">
          <a:blip r:embed="rId3">
            <a:alphaModFix/>
            <a:extLst>
              <a:ext uri="{BEBA8EAE-BF5A-486C-A8C5-ECC9F3942E4B}">
                <a14:imgProps xmlns:a14="http://schemas.microsoft.com/office/drawing/2010/main">
                  <a14:imgLayer r:embed="rId4">
                    <a14:imgEffect>
                      <a14:saturation sat="0"/>
                    </a14:imgEffect>
                  </a14:imgLayer>
                </a14:imgProps>
              </a:ext>
            </a:extLst>
          </a:blip>
          <a:srcRect/>
          <a:stretch/>
        </p:blipFill>
        <p:spPr>
          <a:xfrm>
            <a:off x="6253668" y="1814820"/>
            <a:ext cx="1339324" cy="1815882"/>
          </a:xfrm>
          <a:prstGeom prst="rect">
            <a:avLst/>
          </a:prstGeom>
          <a:noFill/>
          <a:ln>
            <a:noFill/>
          </a:ln>
        </p:spPr>
      </p:pic>
      <p:sp>
        <p:nvSpPr>
          <p:cNvPr id="3696" name="Google Shape;3696;p73"/>
          <p:cNvSpPr/>
          <p:nvPr/>
        </p:nvSpPr>
        <p:spPr>
          <a:xfrm>
            <a:off x="503040" y="800932"/>
            <a:ext cx="5857500" cy="3693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s-CO" sz="1800" b="1">
                <a:solidFill>
                  <a:srgbClr val="002060"/>
                </a:solidFill>
                <a:latin typeface="Segoe  ui"/>
                <a:ea typeface="Quattrocento Sans"/>
                <a:cs typeface="Quattrocento Sans"/>
                <a:sym typeface="Quattrocento Sans"/>
              </a:rPr>
              <a:t>Evaluación de la calidad del proceso estadístico</a:t>
            </a:r>
            <a:endParaRPr sz="1800">
              <a:solidFill>
                <a:srgbClr val="002060"/>
              </a:solidFill>
              <a:latin typeface="Segoe  ui"/>
              <a:ea typeface="Quattrocento Sans"/>
              <a:cs typeface="Quattrocento Sans"/>
              <a:sym typeface="Quattrocento Sans"/>
            </a:endParaRPr>
          </a:p>
        </p:txBody>
      </p:sp>
      <p:sp>
        <p:nvSpPr>
          <p:cNvPr id="3" name="Google Shape;3590;p63">
            <a:extLst>
              <a:ext uri="{FF2B5EF4-FFF2-40B4-BE49-F238E27FC236}">
                <a16:creationId xmlns:a16="http://schemas.microsoft.com/office/drawing/2014/main" id="{02433308-0A0D-65F4-598B-AFF986D927AF}"/>
              </a:ext>
            </a:extLst>
          </p:cNvPr>
          <p:cNvSpPr txBox="1"/>
          <p:nvPr/>
        </p:nvSpPr>
        <p:spPr>
          <a:xfrm>
            <a:off x="503100" y="4597598"/>
            <a:ext cx="8640900" cy="180000"/>
          </a:xfrm>
          <a:prstGeom prst="rect">
            <a:avLst/>
          </a:prstGeom>
          <a:noFill/>
          <a:ln>
            <a:noFill/>
          </a:ln>
        </p:spPr>
        <p:txBody>
          <a:bodyPr spcFirstLastPara="1" wrap="square" lIns="91425" tIns="45700" rIns="91425" bIns="45700" anchor="t" anchorCtr="0">
            <a:noAutofit/>
          </a:bodyPr>
          <a:lstStyle/>
          <a:p>
            <a:pPr>
              <a:buClr>
                <a:srgbClr val="404040"/>
              </a:buClr>
              <a:buSzPts val="800"/>
            </a:pPr>
            <a:r>
              <a:rPr lang="es-CO" sz="800">
                <a:solidFill>
                  <a:srgbClr val="404040"/>
                </a:solidFill>
                <a:latin typeface="Segoe  ui"/>
                <a:ea typeface="Arial"/>
                <a:cs typeface="Arial"/>
                <a:sym typeface="Arial"/>
              </a:rPr>
              <a:t>Fuente: Ley 2335 de 2023, Artículo 5 ”Definiciones” </a:t>
            </a:r>
            <a:endParaRPr>
              <a:latin typeface="Segoe  u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3715"/>
        <p:cNvGrpSpPr/>
        <p:nvPr/>
      </p:nvGrpSpPr>
      <p:grpSpPr>
        <a:xfrm>
          <a:off x="0" y="0"/>
          <a:ext cx="0" cy="0"/>
          <a:chOff x="0" y="0"/>
          <a:chExt cx="0" cy="0"/>
        </a:xfrm>
      </p:grpSpPr>
      <p:sp>
        <p:nvSpPr>
          <p:cNvPr id="3716" name="Google Shape;3716;p75"/>
          <p:cNvSpPr/>
          <p:nvPr/>
        </p:nvSpPr>
        <p:spPr>
          <a:xfrm>
            <a:off x="7061865" y="1710343"/>
            <a:ext cx="577500" cy="646200"/>
          </a:xfrm>
          <a:prstGeom prst="rect">
            <a:avLst/>
          </a:prstGeom>
          <a:noFill/>
          <a:ln>
            <a:noFill/>
          </a:ln>
        </p:spPr>
        <p:txBody>
          <a:bodyPr spcFirstLastPara="1" wrap="square" lIns="91425" tIns="45700" rIns="91425" bIns="45700" anchor="t" anchorCtr="0">
            <a:noAutofit/>
          </a:bodyPr>
          <a:lstStyle/>
          <a:p>
            <a:pPr marL="0" marR="0" lvl="1" indent="0" algn="ctr" rtl="0">
              <a:spcBef>
                <a:spcPts val="0"/>
              </a:spcBef>
              <a:spcAft>
                <a:spcPts val="0"/>
              </a:spcAft>
              <a:buNone/>
            </a:pPr>
            <a:r>
              <a:rPr lang="es-CO" sz="3600" b="1" i="0" u="none" strike="noStrike" cap="none">
                <a:solidFill>
                  <a:schemeClr val="lt1"/>
                </a:solidFill>
                <a:latin typeface="Quattrocento Sans"/>
                <a:ea typeface="Quattrocento Sans"/>
                <a:cs typeface="Quattrocento Sans"/>
                <a:sym typeface="Quattrocento Sans"/>
              </a:rPr>
              <a:t>4 </a:t>
            </a:r>
            <a:endParaRPr/>
          </a:p>
        </p:txBody>
      </p:sp>
      <p:sp>
        <p:nvSpPr>
          <p:cNvPr id="3717" name="Google Shape;3717;p75"/>
          <p:cNvSpPr txBox="1"/>
          <p:nvPr/>
        </p:nvSpPr>
        <p:spPr>
          <a:xfrm>
            <a:off x="587406" y="136830"/>
            <a:ext cx="5084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002060"/>
                </a:solidFill>
                <a:latin typeface="Segoe  ui"/>
                <a:ea typeface="Quattrocento Sans"/>
                <a:cs typeface="Quattrocento Sans"/>
                <a:sym typeface="Quattrocento Sans"/>
              </a:rPr>
              <a:t>Proceso de evaluación  y certificación</a:t>
            </a:r>
            <a:endParaRPr sz="1800">
              <a:solidFill>
                <a:srgbClr val="002060"/>
              </a:solidFill>
              <a:latin typeface="Segoe  ui"/>
              <a:ea typeface="Quattrocento Sans"/>
              <a:cs typeface="Quattrocento Sans"/>
              <a:sym typeface="Quattrocento Sans"/>
            </a:endParaRPr>
          </a:p>
        </p:txBody>
      </p:sp>
      <p:pic>
        <p:nvPicPr>
          <p:cNvPr id="3718" name="Google Shape;3718;p75"/>
          <p:cNvPicPr preferRelativeResize="0"/>
          <p:nvPr/>
        </p:nvPicPr>
        <p:blipFill rotWithShape="1">
          <a:blip r:embed="rId3">
            <a:alphaModFix/>
          </a:blip>
          <a:srcRect/>
          <a:stretch/>
        </p:blipFill>
        <p:spPr>
          <a:xfrm>
            <a:off x="987758" y="2784603"/>
            <a:ext cx="714573" cy="714573"/>
          </a:xfrm>
          <a:prstGeom prst="rect">
            <a:avLst/>
          </a:prstGeom>
          <a:noFill/>
          <a:ln>
            <a:noFill/>
          </a:ln>
        </p:spPr>
      </p:pic>
      <p:sp>
        <p:nvSpPr>
          <p:cNvPr id="3719" name="Google Shape;3719;p75"/>
          <p:cNvSpPr txBox="1"/>
          <p:nvPr/>
        </p:nvSpPr>
        <p:spPr>
          <a:xfrm>
            <a:off x="600261" y="2570351"/>
            <a:ext cx="3318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a:solidFill>
                  <a:schemeClr val="accent5"/>
                </a:solidFill>
                <a:latin typeface="Quattrocento Sans"/>
                <a:ea typeface="Quattrocento Sans"/>
                <a:cs typeface="Quattrocento Sans"/>
                <a:sym typeface="Quattrocento Sans"/>
              </a:rPr>
              <a:t>1</a:t>
            </a:r>
            <a:endParaRPr/>
          </a:p>
        </p:txBody>
      </p:sp>
      <p:sp>
        <p:nvSpPr>
          <p:cNvPr id="3720" name="Google Shape;3720;p75"/>
          <p:cNvSpPr/>
          <p:nvPr/>
        </p:nvSpPr>
        <p:spPr>
          <a:xfrm>
            <a:off x="702566" y="2665552"/>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21" name="Google Shape;3721;p75"/>
          <p:cNvSpPr/>
          <p:nvPr/>
        </p:nvSpPr>
        <p:spPr>
          <a:xfrm>
            <a:off x="702566" y="1922602"/>
            <a:ext cx="1860000" cy="1058100"/>
          </a:xfrm>
          <a:prstGeom prst="homePlate">
            <a:avLst>
              <a:gd name="adj" fmla="val 50000"/>
            </a:avLst>
          </a:prstGeom>
          <a:solidFill>
            <a:srgbClr val="9CB02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22" name="Google Shape;3722;p75"/>
          <p:cNvSpPr/>
          <p:nvPr/>
        </p:nvSpPr>
        <p:spPr>
          <a:xfrm>
            <a:off x="701423" y="1923077"/>
            <a:ext cx="1666500" cy="1058100"/>
          </a:xfrm>
          <a:prstGeom prst="homePlate">
            <a:avLst>
              <a:gd name="adj" fmla="val 50000"/>
            </a:avLst>
          </a:prstGeom>
          <a:solidFill>
            <a:srgbClr val="C2D9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23" name="Google Shape;3723;p75"/>
          <p:cNvSpPr/>
          <p:nvPr/>
        </p:nvSpPr>
        <p:spPr>
          <a:xfrm>
            <a:off x="702566" y="1922602"/>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3724" name="Google Shape;3724;p75"/>
          <p:cNvPicPr preferRelativeResize="0"/>
          <p:nvPr/>
        </p:nvPicPr>
        <p:blipFill rotWithShape="1">
          <a:blip r:embed="rId3">
            <a:alphaModFix/>
          </a:blip>
          <a:srcRect/>
          <a:stretch/>
        </p:blipFill>
        <p:spPr>
          <a:xfrm>
            <a:off x="996591" y="2094291"/>
            <a:ext cx="714573" cy="714573"/>
          </a:xfrm>
          <a:prstGeom prst="rect">
            <a:avLst/>
          </a:prstGeom>
          <a:noFill/>
          <a:ln>
            <a:noFill/>
          </a:ln>
        </p:spPr>
      </p:pic>
      <p:sp>
        <p:nvSpPr>
          <p:cNvPr id="3725" name="Google Shape;3725;p75"/>
          <p:cNvSpPr txBox="1"/>
          <p:nvPr/>
        </p:nvSpPr>
        <p:spPr>
          <a:xfrm>
            <a:off x="588324" y="1730485"/>
            <a:ext cx="3318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9CB022"/>
                </a:solidFill>
                <a:latin typeface="Quattrocento Sans"/>
                <a:ea typeface="Quattrocento Sans"/>
                <a:cs typeface="Quattrocento Sans"/>
                <a:sym typeface="Quattrocento Sans"/>
              </a:rPr>
              <a:t>1</a:t>
            </a:r>
            <a:endParaRPr/>
          </a:p>
        </p:txBody>
      </p:sp>
      <p:sp>
        <p:nvSpPr>
          <p:cNvPr id="3726" name="Google Shape;3726;p75"/>
          <p:cNvSpPr txBox="1"/>
          <p:nvPr/>
        </p:nvSpPr>
        <p:spPr>
          <a:xfrm>
            <a:off x="609813" y="1178174"/>
            <a:ext cx="20733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9CB022"/>
                </a:solidFill>
                <a:latin typeface="Segoe  ui"/>
                <a:ea typeface="Quattrocento Sans"/>
                <a:cs typeface="Quattrocento Sans"/>
                <a:sym typeface="Quattrocento Sans"/>
              </a:rPr>
              <a:t>Programación </a:t>
            </a:r>
            <a:br>
              <a:rPr lang="es-CO" sz="1600" b="1">
                <a:solidFill>
                  <a:srgbClr val="9CB022"/>
                </a:solidFill>
                <a:latin typeface="Segoe  ui"/>
                <a:ea typeface="Quattrocento Sans"/>
                <a:cs typeface="Quattrocento Sans"/>
                <a:sym typeface="Quattrocento Sans"/>
              </a:rPr>
            </a:br>
            <a:r>
              <a:rPr lang="es-CO" sz="1600" b="1">
                <a:solidFill>
                  <a:srgbClr val="9CB022"/>
                </a:solidFill>
                <a:latin typeface="Segoe  ui"/>
                <a:ea typeface="Quattrocento Sans"/>
                <a:cs typeface="Quattrocento Sans"/>
                <a:sym typeface="Quattrocento Sans"/>
              </a:rPr>
              <a:t>de la evaluación</a:t>
            </a:r>
            <a:endParaRPr>
              <a:latin typeface="Segoe  ui"/>
            </a:endParaRPr>
          </a:p>
        </p:txBody>
      </p:sp>
      <p:sp>
        <p:nvSpPr>
          <p:cNvPr id="3727" name="Google Shape;3727;p75"/>
          <p:cNvSpPr/>
          <p:nvPr/>
        </p:nvSpPr>
        <p:spPr>
          <a:xfrm>
            <a:off x="2746174" y="1903390"/>
            <a:ext cx="1860000" cy="1058100"/>
          </a:xfrm>
          <a:prstGeom prst="homePlate">
            <a:avLst>
              <a:gd name="adj" fmla="val 50000"/>
            </a:avLst>
          </a:prstGeom>
          <a:solidFill>
            <a:srgbClr val="007A6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28" name="Google Shape;3728;p75"/>
          <p:cNvSpPr/>
          <p:nvPr/>
        </p:nvSpPr>
        <p:spPr>
          <a:xfrm>
            <a:off x="2746174" y="1903390"/>
            <a:ext cx="1666500" cy="1058100"/>
          </a:xfrm>
          <a:prstGeom prst="homePlate">
            <a:avLst>
              <a:gd name="adj" fmla="val 50000"/>
            </a:avLst>
          </a:prstGeom>
          <a:solidFill>
            <a:srgbClr val="00B08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29" name="Google Shape;3729;p75"/>
          <p:cNvSpPr/>
          <p:nvPr/>
        </p:nvSpPr>
        <p:spPr>
          <a:xfrm>
            <a:off x="2746174" y="1903390"/>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3730" name="Google Shape;3730;p75"/>
          <p:cNvPicPr preferRelativeResize="0"/>
          <p:nvPr/>
        </p:nvPicPr>
        <p:blipFill rotWithShape="1">
          <a:blip r:embed="rId4">
            <a:alphaModFix/>
          </a:blip>
          <a:srcRect/>
          <a:stretch/>
        </p:blipFill>
        <p:spPr>
          <a:xfrm>
            <a:off x="3072562" y="2113339"/>
            <a:ext cx="714573" cy="714573"/>
          </a:xfrm>
          <a:prstGeom prst="rect">
            <a:avLst/>
          </a:prstGeom>
          <a:noFill/>
          <a:ln>
            <a:noFill/>
          </a:ln>
        </p:spPr>
      </p:pic>
      <p:sp>
        <p:nvSpPr>
          <p:cNvPr id="3731" name="Google Shape;3731;p75"/>
          <p:cNvSpPr txBox="1"/>
          <p:nvPr/>
        </p:nvSpPr>
        <p:spPr>
          <a:xfrm>
            <a:off x="2643869" y="1752978"/>
            <a:ext cx="399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007A63"/>
                </a:solidFill>
                <a:latin typeface="Quattrocento Sans"/>
                <a:ea typeface="Quattrocento Sans"/>
                <a:cs typeface="Quattrocento Sans"/>
                <a:sym typeface="Quattrocento Sans"/>
              </a:rPr>
              <a:t>2</a:t>
            </a:r>
            <a:endParaRPr/>
          </a:p>
        </p:txBody>
      </p:sp>
      <p:sp>
        <p:nvSpPr>
          <p:cNvPr id="3732" name="Google Shape;3732;p75"/>
          <p:cNvSpPr txBox="1"/>
          <p:nvPr/>
        </p:nvSpPr>
        <p:spPr>
          <a:xfrm>
            <a:off x="2741400" y="1131154"/>
            <a:ext cx="19695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007A63"/>
                </a:solidFill>
                <a:latin typeface="Segoe  ui"/>
                <a:ea typeface="Quattrocento Sans"/>
                <a:cs typeface="Quattrocento Sans"/>
                <a:sym typeface="Quattrocento Sans"/>
              </a:rPr>
              <a:t>Planeación de </a:t>
            </a:r>
            <a:br>
              <a:rPr lang="es-CO" sz="1600" b="1">
                <a:solidFill>
                  <a:srgbClr val="007A63"/>
                </a:solidFill>
                <a:latin typeface="Segoe  ui"/>
                <a:ea typeface="Quattrocento Sans"/>
                <a:cs typeface="Quattrocento Sans"/>
                <a:sym typeface="Quattrocento Sans"/>
              </a:rPr>
            </a:br>
            <a:r>
              <a:rPr lang="es-CO" sz="1600" b="1">
                <a:solidFill>
                  <a:srgbClr val="007A63"/>
                </a:solidFill>
                <a:latin typeface="Segoe  ui"/>
                <a:ea typeface="Quattrocento Sans"/>
                <a:cs typeface="Quattrocento Sans"/>
                <a:sym typeface="Quattrocento Sans"/>
              </a:rPr>
              <a:t>la evaluación</a:t>
            </a:r>
            <a:endParaRPr>
              <a:latin typeface="Segoe  ui"/>
            </a:endParaRPr>
          </a:p>
        </p:txBody>
      </p:sp>
      <p:sp>
        <p:nvSpPr>
          <p:cNvPr id="3733" name="Google Shape;3733;p75"/>
          <p:cNvSpPr/>
          <p:nvPr/>
        </p:nvSpPr>
        <p:spPr>
          <a:xfrm>
            <a:off x="4834406" y="1884421"/>
            <a:ext cx="1860000" cy="1058100"/>
          </a:xfrm>
          <a:prstGeom prst="homePlate">
            <a:avLst>
              <a:gd name="adj" fmla="val 50000"/>
            </a:avLst>
          </a:prstGeom>
          <a:solidFill>
            <a:srgbClr val="56338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34" name="Google Shape;3734;p75"/>
          <p:cNvSpPr/>
          <p:nvPr/>
        </p:nvSpPr>
        <p:spPr>
          <a:xfrm>
            <a:off x="4778525" y="1887716"/>
            <a:ext cx="1666500" cy="1058100"/>
          </a:xfrm>
          <a:prstGeom prst="homePlate">
            <a:avLst>
              <a:gd name="adj" fmla="val 50000"/>
            </a:avLst>
          </a:prstGeom>
          <a:solidFill>
            <a:srgbClr val="7546B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35" name="Google Shape;3735;p75"/>
          <p:cNvSpPr/>
          <p:nvPr/>
        </p:nvSpPr>
        <p:spPr>
          <a:xfrm>
            <a:off x="4762398" y="1884420"/>
            <a:ext cx="1480500" cy="10770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3736" name="Google Shape;3736;p75"/>
          <p:cNvPicPr preferRelativeResize="0"/>
          <p:nvPr/>
        </p:nvPicPr>
        <p:blipFill rotWithShape="1">
          <a:blip r:embed="rId5">
            <a:alphaModFix/>
          </a:blip>
          <a:srcRect/>
          <a:stretch/>
        </p:blipFill>
        <p:spPr>
          <a:xfrm>
            <a:off x="5248076" y="2057537"/>
            <a:ext cx="749657" cy="749657"/>
          </a:xfrm>
          <a:prstGeom prst="rect">
            <a:avLst/>
          </a:prstGeom>
          <a:noFill/>
          <a:ln>
            <a:noFill/>
          </a:ln>
        </p:spPr>
      </p:pic>
      <p:sp>
        <p:nvSpPr>
          <p:cNvPr id="3737" name="Google Shape;3737;p75"/>
          <p:cNvSpPr txBox="1"/>
          <p:nvPr/>
        </p:nvSpPr>
        <p:spPr>
          <a:xfrm>
            <a:off x="4834406" y="1732797"/>
            <a:ext cx="393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563389"/>
                </a:solidFill>
                <a:latin typeface="Quattrocento Sans"/>
                <a:ea typeface="Quattrocento Sans"/>
                <a:cs typeface="Quattrocento Sans"/>
                <a:sym typeface="Quattrocento Sans"/>
              </a:rPr>
              <a:t>3</a:t>
            </a:r>
            <a:endParaRPr/>
          </a:p>
        </p:txBody>
      </p:sp>
      <p:sp>
        <p:nvSpPr>
          <p:cNvPr id="3738" name="Google Shape;3738;p75"/>
          <p:cNvSpPr txBox="1"/>
          <p:nvPr/>
        </p:nvSpPr>
        <p:spPr>
          <a:xfrm>
            <a:off x="4976908" y="1090514"/>
            <a:ext cx="2363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563389"/>
                </a:solidFill>
                <a:latin typeface="Segoe  ui"/>
                <a:ea typeface="Quattrocento Sans"/>
                <a:cs typeface="Quattrocento Sans"/>
                <a:sym typeface="Quattrocento Sans"/>
              </a:rPr>
              <a:t>Ejecución de la evaluación</a:t>
            </a:r>
            <a:endParaRPr>
              <a:latin typeface="Segoe  ui"/>
            </a:endParaRPr>
          </a:p>
        </p:txBody>
      </p:sp>
      <p:sp>
        <p:nvSpPr>
          <p:cNvPr id="3739" name="Google Shape;3739;p75"/>
          <p:cNvSpPr/>
          <p:nvPr/>
        </p:nvSpPr>
        <p:spPr>
          <a:xfrm>
            <a:off x="7006913" y="1893865"/>
            <a:ext cx="1860000" cy="1058100"/>
          </a:xfrm>
          <a:prstGeom prst="homePlate">
            <a:avLst>
              <a:gd name="adj" fmla="val 50000"/>
            </a:avLst>
          </a:prstGeom>
          <a:solidFill>
            <a:srgbClr val="8E003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40" name="Google Shape;3740;p75"/>
          <p:cNvSpPr/>
          <p:nvPr/>
        </p:nvSpPr>
        <p:spPr>
          <a:xfrm>
            <a:off x="7006913" y="1893865"/>
            <a:ext cx="1666500" cy="1058100"/>
          </a:xfrm>
          <a:prstGeom prst="homePlate">
            <a:avLst>
              <a:gd name="adj" fmla="val 50000"/>
            </a:avLst>
          </a:prstGeom>
          <a:solidFill>
            <a:srgbClr val="B6004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41" name="Google Shape;3741;p75"/>
          <p:cNvSpPr/>
          <p:nvPr/>
        </p:nvSpPr>
        <p:spPr>
          <a:xfrm>
            <a:off x="7006913" y="1893865"/>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CO" sz="1800" b="1">
                <a:solidFill>
                  <a:schemeClr val="lt1"/>
                </a:solidFill>
                <a:latin typeface="Quattrocento Sans"/>
                <a:ea typeface="Quattrocento Sans"/>
                <a:cs typeface="Quattrocento Sans"/>
                <a:sym typeface="Quattrocento Sans"/>
              </a:rPr>
              <a:t> </a:t>
            </a:r>
            <a:endParaRPr/>
          </a:p>
        </p:txBody>
      </p:sp>
      <p:pic>
        <p:nvPicPr>
          <p:cNvPr id="3742" name="Google Shape;3742;p75"/>
          <p:cNvPicPr preferRelativeResize="0"/>
          <p:nvPr/>
        </p:nvPicPr>
        <p:blipFill rotWithShape="1">
          <a:blip r:embed="rId6">
            <a:alphaModFix/>
          </a:blip>
          <a:srcRect/>
          <a:stretch/>
        </p:blipFill>
        <p:spPr>
          <a:xfrm>
            <a:off x="7200879" y="2044818"/>
            <a:ext cx="813518" cy="813518"/>
          </a:xfrm>
          <a:prstGeom prst="rect">
            <a:avLst/>
          </a:prstGeom>
          <a:noFill/>
          <a:ln>
            <a:noFill/>
          </a:ln>
        </p:spPr>
      </p:pic>
      <p:sp>
        <p:nvSpPr>
          <p:cNvPr id="3743" name="Google Shape;3743;p75"/>
          <p:cNvSpPr txBox="1"/>
          <p:nvPr/>
        </p:nvSpPr>
        <p:spPr>
          <a:xfrm>
            <a:off x="6951668" y="1757023"/>
            <a:ext cx="404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8E0039"/>
                </a:solidFill>
                <a:latin typeface="Quattrocento Sans"/>
                <a:ea typeface="Quattrocento Sans"/>
                <a:cs typeface="Quattrocento Sans"/>
                <a:sym typeface="Quattrocento Sans"/>
              </a:rPr>
              <a:t>4</a:t>
            </a:r>
            <a:endParaRPr/>
          </a:p>
        </p:txBody>
      </p:sp>
      <p:sp>
        <p:nvSpPr>
          <p:cNvPr id="3744" name="Google Shape;3744;p75"/>
          <p:cNvSpPr txBox="1"/>
          <p:nvPr/>
        </p:nvSpPr>
        <p:spPr>
          <a:xfrm>
            <a:off x="7037801" y="1197568"/>
            <a:ext cx="1725600" cy="338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8E0039"/>
                </a:solidFill>
                <a:latin typeface="Segoe  ui"/>
                <a:ea typeface="Quattrocento Sans"/>
                <a:cs typeface="Quattrocento Sans"/>
                <a:sym typeface="Quattrocento Sans"/>
              </a:rPr>
              <a:t>Certificación</a:t>
            </a:r>
            <a:endParaRPr>
              <a:latin typeface="Segoe  ui"/>
            </a:endParaRPr>
          </a:p>
        </p:txBody>
      </p:sp>
      <p:cxnSp>
        <p:nvCxnSpPr>
          <p:cNvPr id="3745" name="Google Shape;3745;p75"/>
          <p:cNvCxnSpPr/>
          <p:nvPr/>
        </p:nvCxnSpPr>
        <p:spPr>
          <a:xfrm>
            <a:off x="1702331" y="3439115"/>
            <a:ext cx="0" cy="1080000"/>
          </a:xfrm>
          <a:prstGeom prst="straightConnector1">
            <a:avLst/>
          </a:prstGeom>
          <a:noFill/>
          <a:ln w="50800" cap="flat" cmpd="sng">
            <a:solidFill>
              <a:srgbClr val="9CB022"/>
            </a:solidFill>
            <a:prstDash val="solid"/>
            <a:round/>
            <a:headEnd type="none" w="sm" len="sm"/>
            <a:tailEnd type="triangle" w="med" len="med"/>
          </a:ln>
          <a:effectLst>
            <a:outerShdw blurRad="50800" dist="38100" algn="l" rotWithShape="0">
              <a:srgbClr val="000000">
                <a:alpha val="40000"/>
              </a:srgbClr>
            </a:outerShdw>
          </a:effectLst>
        </p:spPr>
      </p:cxnSp>
      <p:sp>
        <p:nvSpPr>
          <p:cNvPr id="3746" name="Google Shape;3746;p75"/>
          <p:cNvSpPr/>
          <p:nvPr/>
        </p:nvSpPr>
        <p:spPr>
          <a:xfrm>
            <a:off x="1963042" y="3349609"/>
            <a:ext cx="4431300" cy="11697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Publicación del PECE.</a:t>
            </a:r>
            <a:endParaRPr>
              <a:latin typeface="Segoe  ui"/>
            </a:endParaRPr>
          </a:p>
          <a:p>
            <a:pPr marL="285750" marR="0" lvl="0" indent="-285750" algn="l"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Comunicación informativa de la selección de la operación estadística en el PECE. (Sensibilización)</a:t>
            </a:r>
            <a:endParaRPr>
              <a:latin typeface="Segoe  ui"/>
            </a:endParaRPr>
          </a:p>
          <a:p>
            <a:pPr marL="285750" marR="0" lvl="0" indent="-285750" algn="l" rtl="0">
              <a:spcBef>
                <a:spcPts val="0"/>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Programación de las evaluaciones</a:t>
            </a:r>
            <a:endParaRPr>
              <a:latin typeface="Segoe  ui"/>
            </a:endParaRPr>
          </a:p>
          <a:p>
            <a:pPr marL="285750" marR="0" lvl="0" indent="-285750" algn="l" rtl="0">
              <a:spcBef>
                <a:spcPts val="0"/>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Suscripción de contrato interadministrativo</a:t>
            </a:r>
            <a:r>
              <a:rPr lang="es-CO" sz="1400" b="1">
                <a:solidFill>
                  <a:srgbClr val="000000"/>
                </a:solidFill>
                <a:latin typeface="Segoe  ui"/>
                <a:ea typeface="Quattrocento Sans"/>
                <a:cs typeface="Quattrocento Sans"/>
                <a:sym typeface="Quattrocento Sans"/>
              </a:rPr>
              <a:t>.</a:t>
            </a:r>
            <a:endParaRPr>
              <a:latin typeface="Segoe  u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3750"/>
        <p:cNvGrpSpPr/>
        <p:nvPr/>
      </p:nvGrpSpPr>
      <p:grpSpPr>
        <a:xfrm>
          <a:off x="0" y="0"/>
          <a:ext cx="0" cy="0"/>
          <a:chOff x="0" y="0"/>
          <a:chExt cx="0" cy="0"/>
        </a:xfrm>
      </p:grpSpPr>
      <p:sp>
        <p:nvSpPr>
          <p:cNvPr id="3751" name="Google Shape;3751;p76"/>
          <p:cNvSpPr/>
          <p:nvPr/>
        </p:nvSpPr>
        <p:spPr>
          <a:xfrm>
            <a:off x="7067965" y="1598205"/>
            <a:ext cx="577500" cy="646200"/>
          </a:xfrm>
          <a:prstGeom prst="rect">
            <a:avLst/>
          </a:prstGeom>
          <a:noFill/>
          <a:ln>
            <a:noFill/>
          </a:ln>
        </p:spPr>
        <p:txBody>
          <a:bodyPr spcFirstLastPara="1" wrap="square" lIns="91425" tIns="45700" rIns="91425" bIns="45700" anchor="t" anchorCtr="0">
            <a:noAutofit/>
          </a:bodyPr>
          <a:lstStyle/>
          <a:p>
            <a:pPr marL="0" marR="0" lvl="1" indent="0" algn="ctr" rtl="0">
              <a:spcBef>
                <a:spcPts val="0"/>
              </a:spcBef>
              <a:spcAft>
                <a:spcPts val="0"/>
              </a:spcAft>
              <a:buNone/>
            </a:pPr>
            <a:r>
              <a:rPr lang="es-CO" sz="3600" b="1" i="0" u="none" strike="noStrike" cap="none">
                <a:solidFill>
                  <a:schemeClr val="lt1"/>
                </a:solidFill>
                <a:latin typeface="Quattrocento Sans"/>
                <a:ea typeface="Quattrocento Sans"/>
                <a:cs typeface="Quattrocento Sans"/>
                <a:sym typeface="Quattrocento Sans"/>
              </a:rPr>
              <a:t>4 </a:t>
            </a:r>
            <a:endParaRPr/>
          </a:p>
        </p:txBody>
      </p:sp>
      <p:sp>
        <p:nvSpPr>
          <p:cNvPr id="3752" name="Google Shape;3752;p76"/>
          <p:cNvSpPr txBox="1"/>
          <p:nvPr/>
        </p:nvSpPr>
        <p:spPr>
          <a:xfrm>
            <a:off x="606361" y="2458213"/>
            <a:ext cx="3318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a:solidFill>
                  <a:schemeClr val="accent5"/>
                </a:solidFill>
                <a:latin typeface="Quattrocento Sans"/>
                <a:ea typeface="Quattrocento Sans"/>
                <a:cs typeface="Quattrocento Sans"/>
                <a:sym typeface="Quattrocento Sans"/>
              </a:rPr>
              <a:t>1</a:t>
            </a:r>
            <a:endParaRPr/>
          </a:p>
        </p:txBody>
      </p:sp>
      <p:sp>
        <p:nvSpPr>
          <p:cNvPr id="3753" name="Google Shape;3753;p76"/>
          <p:cNvSpPr/>
          <p:nvPr/>
        </p:nvSpPr>
        <p:spPr>
          <a:xfrm>
            <a:off x="719923" y="1810462"/>
            <a:ext cx="1860000" cy="1058100"/>
          </a:xfrm>
          <a:prstGeom prst="homePlate">
            <a:avLst>
              <a:gd name="adj" fmla="val 50000"/>
            </a:avLst>
          </a:prstGeom>
          <a:solidFill>
            <a:srgbClr val="9CB02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54" name="Google Shape;3754;p76"/>
          <p:cNvSpPr/>
          <p:nvPr/>
        </p:nvSpPr>
        <p:spPr>
          <a:xfrm>
            <a:off x="679515" y="1810463"/>
            <a:ext cx="1666500" cy="1058100"/>
          </a:xfrm>
          <a:prstGeom prst="homePlate">
            <a:avLst>
              <a:gd name="adj" fmla="val 50000"/>
            </a:avLst>
          </a:prstGeom>
          <a:solidFill>
            <a:srgbClr val="C2D9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55" name="Google Shape;3755;p76"/>
          <p:cNvSpPr/>
          <p:nvPr/>
        </p:nvSpPr>
        <p:spPr>
          <a:xfrm>
            <a:off x="674627" y="1810464"/>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3756" name="Google Shape;3756;p76"/>
          <p:cNvPicPr preferRelativeResize="0"/>
          <p:nvPr/>
        </p:nvPicPr>
        <p:blipFill rotWithShape="1">
          <a:blip r:embed="rId3">
            <a:alphaModFix/>
          </a:blip>
          <a:srcRect/>
          <a:stretch/>
        </p:blipFill>
        <p:spPr>
          <a:xfrm>
            <a:off x="1002691" y="1982153"/>
            <a:ext cx="714573" cy="714573"/>
          </a:xfrm>
          <a:prstGeom prst="rect">
            <a:avLst/>
          </a:prstGeom>
          <a:noFill/>
          <a:ln>
            <a:noFill/>
          </a:ln>
        </p:spPr>
      </p:pic>
      <p:sp>
        <p:nvSpPr>
          <p:cNvPr id="3757" name="Google Shape;3757;p76"/>
          <p:cNvSpPr txBox="1"/>
          <p:nvPr/>
        </p:nvSpPr>
        <p:spPr>
          <a:xfrm>
            <a:off x="594424" y="1618347"/>
            <a:ext cx="3318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9CB022"/>
                </a:solidFill>
                <a:latin typeface="Quattrocento Sans"/>
                <a:ea typeface="Quattrocento Sans"/>
                <a:cs typeface="Quattrocento Sans"/>
                <a:sym typeface="Quattrocento Sans"/>
              </a:rPr>
              <a:t>1</a:t>
            </a:r>
            <a:endParaRPr/>
          </a:p>
        </p:txBody>
      </p:sp>
      <p:sp>
        <p:nvSpPr>
          <p:cNvPr id="3758" name="Google Shape;3758;p76"/>
          <p:cNvSpPr txBox="1"/>
          <p:nvPr/>
        </p:nvSpPr>
        <p:spPr>
          <a:xfrm>
            <a:off x="576717" y="1059505"/>
            <a:ext cx="20733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9CB022"/>
                </a:solidFill>
                <a:latin typeface="+mj-lt"/>
                <a:ea typeface="Quattrocento Sans"/>
                <a:cs typeface="Quattrocento Sans"/>
                <a:sym typeface="Quattrocento Sans"/>
              </a:rPr>
              <a:t>Programación </a:t>
            </a:r>
            <a:br>
              <a:rPr lang="es-CO" sz="1600" b="1">
                <a:solidFill>
                  <a:srgbClr val="9CB022"/>
                </a:solidFill>
                <a:latin typeface="+mj-lt"/>
                <a:ea typeface="Quattrocento Sans"/>
                <a:cs typeface="Quattrocento Sans"/>
                <a:sym typeface="Quattrocento Sans"/>
              </a:rPr>
            </a:br>
            <a:r>
              <a:rPr lang="es-CO" sz="1600" b="1">
                <a:solidFill>
                  <a:srgbClr val="9CB022"/>
                </a:solidFill>
                <a:latin typeface="+mj-lt"/>
                <a:ea typeface="Quattrocento Sans"/>
                <a:cs typeface="Quattrocento Sans"/>
                <a:sym typeface="Quattrocento Sans"/>
              </a:rPr>
              <a:t>de la evaluación</a:t>
            </a:r>
            <a:endParaRPr>
              <a:latin typeface="+mj-lt"/>
            </a:endParaRPr>
          </a:p>
        </p:txBody>
      </p:sp>
      <p:sp>
        <p:nvSpPr>
          <p:cNvPr id="3759" name="Google Shape;3759;p76"/>
          <p:cNvSpPr/>
          <p:nvPr/>
        </p:nvSpPr>
        <p:spPr>
          <a:xfrm>
            <a:off x="2752274" y="1791252"/>
            <a:ext cx="1860000" cy="1058100"/>
          </a:xfrm>
          <a:prstGeom prst="homePlate">
            <a:avLst>
              <a:gd name="adj" fmla="val 50000"/>
            </a:avLst>
          </a:prstGeom>
          <a:solidFill>
            <a:srgbClr val="007A6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60" name="Google Shape;3760;p76"/>
          <p:cNvSpPr/>
          <p:nvPr/>
        </p:nvSpPr>
        <p:spPr>
          <a:xfrm>
            <a:off x="2752274" y="1791252"/>
            <a:ext cx="1666500" cy="1058100"/>
          </a:xfrm>
          <a:prstGeom prst="homePlate">
            <a:avLst>
              <a:gd name="adj" fmla="val 50000"/>
            </a:avLst>
          </a:prstGeom>
          <a:solidFill>
            <a:srgbClr val="00B08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61" name="Google Shape;3761;p76"/>
          <p:cNvSpPr/>
          <p:nvPr/>
        </p:nvSpPr>
        <p:spPr>
          <a:xfrm>
            <a:off x="2752274" y="1791252"/>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3762" name="Google Shape;3762;p76"/>
          <p:cNvPicPr preferRelativeResize="0"/>
          <p:nvPr/>
        </p:nvPicPr>
        <p:blipFill rotWithShape="1">
          <a:blip r:embed="rId4">
            <a:alphaModFix/>
          </a:blip>
          <a:srcRect/>
          <a:stretch/>
        </p:blipFill>
        <p:spPr>
          <a:xfrm>
            <a:off x="3089919" y="2018010"/>
            <a:ext cx="714573" cy="714573"/>
          </a:xfrm>
          <a:prstGeom prst="rect">
            <a:avLst/>
          </a:prstGeom>
          <a:noFill/>
          <a:ln>
            <a:noFill/>
          </a:ln>
        </p:spPr>
      </p:pic>
      <p:sp>
        <p:nvSpPr>
          <p:cNvPr id="3763" name="Google Shape;3763;p76"/>
          <p:cNvSpPr txBox="1"/>
          <p:nvPr/>
        </p:nvSpPr>
        <p:spPr>
          <a:xfrm>
            <a:off x="2649969" y="1640840"/>
            <a:ext cx="399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007A63"/>
                </a:solidFill>
                <a:latin typeface="Quattrocento Sans"/>
                <a:ea typeface="Quattrocento Sans"/>
                <a:cs typeface="Quattrocento Sans"/>
                <a:sym typeface="Quattrocento Sans"/>
              </a:rPr>
              <a:t>2</a:t>
            </a:r>
            <a:endParaRPr/>
          </a:p>
        </p:txBody>
      </p:sp>
      <p:sp>
        <p:nvSpPr>
          <p:cNvPr id="3764" name="Google Shape;3764;p76"/>
          <p:cNvSpPr txBox="1"/>
          <p:nvPr/>
        </p:nvSpPr>
        <p:spPr>
          <a:xfrm>
            <a:off x="2708304" y="1012485"/>
            <a:ext cx="19695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007A63"/>
                </a:solidFill>
                <a:latin typeface="Segoe  ui"/>
                <a:ea typeface="Quattrocento Sans"/>
                <a:cs typeface="Quattrocento Sans"/>
                <a:sym typeface="Quattrocento Sans"/>
              </a:rPr>
              <a:t>Planeación de la evaluación</a:t>
            </a:r>
            <a:endParaRPr>
              <a:latin typeface="Segoe  ui"/>
            </a:endParaRPr>
          </a:p>
        </p:txBody>
      </p:sp>
      <p:sp>
        <p:nvSpPr>
          <p:cNvPr id="3765" name="Google Shape;3765;p76"/>
          <p:cNvSpPr/>
          <p:nvPr/>
        </p:nvSpPr>
        <p:spPr>
          <a:xfrm>
            <a:off x="4840506" y="1772283"/>
            <a:ext cx="1860000" cy="1058100"/>
          </a:xfrm>
          <a:prstGeom prst="homePlate">
            <a:avLst>
              <a:gd name="adj" fmla="val 50000"/>
            </a:avLst>
          </a:prstGeom>
          <a:solidFill>
            <a:srgbClr val="56338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66" name="Google Shape;3766;p76"/>
          <p:cNvSpPr/>
          <p:nvPr/>
        </p:nvSpPr>
        <p:spPr>
          <a:xfrm>
            <a:off x="4784625" y="1781726"/>
            <a:ext cx="1666500" cy="1044600"/>
          </a:xfrm>
          <a:prstGeom prst="homePlate">
            <a:avLst>
              <a:gd name="adj" fmla="val 50000"/>
            </a:avLst>
          </a:prstGeom>
          <a:solidFill>
            <a:srgbClr val="7546B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67" name="Google Shape;3767;p76"/>
          <p:cNvSpPr/>
          <p:nvPr/>
        </p:nvSpPr>
        <p:spPr>
          <a:xfrm>
            <a:off x="4768498" y="1772283"/>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3768" name="Google Shape;3768;p76"/>
          <p:cNvPicPr preferRelativeResize="0"/>
          <p:nvPr/>
        </p:nvPicPr>
        <p:blipFill rotWithShape="1">
          <a:blip r:embed="rId5">
            <a:alphaModFix/>
          </a:blip>
          <a:srcRect/>
          <a:stretch/>
        </p:blipFill>
        <p:spPr>
          <a:xfrm>
            <a:off x="5154234" y="1910734"/>
            <a:ext cx="749657" cy="749657"/>
          </a:xfrm>
          <a:prstGeom prst="rect">
            <a:avLst/>
          </a:prstGeom>
          <a:noFill/>
          <a:ln>
            <a:noFill/>
          </a:ln>
        </p:spPr>
      </p:pic>
      <p:sp>
        <p:nvSpPr>
          <p:cNvPr id="3769" name="Google Shape;3769;p76"/>
          <p:cNvSpPr txBox="1"/>
          <p:nvPr/>
        </p:nvSpPr>
        <p:spPr>
          <a:xfrm>
            <a:off x="4840506" y="1620659"/>
            <a:ext cx="393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563389"/>
                </a:solidFill>
                <a:latin typeface="Quattrocento Sans"/>
                <a:ea typeface="Quattrocento Sans"/>
                <a:cs typeface="Quattrocento Sans"/>
                <a:sym typeface="Quattrocento Sans"/>
              </a:rPr>
              <a:t>3</a:t>
            </a:r>
            <a:endParaRPr/>
          </a:p>
        </p:txBody>
      </p:sp>
      <p:sp>
        <p:nvSpPr>
          <p:cNvPr id="3770" name="Google Shape;3770;p76"/>
          <p:cNvSpPr txBox="1"/>
          <p:nvPr/>
        </p:nvSpPr>
        <p:spPr>
          <a:xfrm>
            <a:off x="4943812" y="971845"/>
            <a:ext cx="2363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563389"/>
                </a:solidFill>
                <a:latin typeface="Segoe  ui"/>
                <a:ea typeface="Quattrocento Sans"/>
                <a:cs typeface="Quattrocento Sans"/>
                <a:sym typeface="Quattrocento Sans"/>
              </a:rPr>
              <a:t>Ejecución de la evaluación</a:t>
            </a:r>
            <a:endParaRPr>
              <a:latin typeface="Segoe  ui"/>
            </a:endParaRPr>
          </a:p>
        </p:txBody>
      </p:sp>
      <p:sp>
        <p:nvSpPr>
          <p:cNvPr id="3771" name="Google Shape;3771;p76"/>
          <p:cNvSpPr/>
          <p:nvPr/>
        </p:nvSpPr>
        <p:spPr>
          <a:xfrm>
            <a:off x="7013013" y="1781727"/>
            <a:ext cx="1860000" cy="1058100"/>
          </a:xfrm>
          <a:prstGeom prst="homePlate">
            <a:avLst>
              <a:gd name="adj" fmla="val 50000"/>
            </a:avLst>
          </a:prstGeom>
          <a:solidFill>
            <a:srgbClr val="8E003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72" name="Google Shape;3772;p76"/>
          <p:cNvSpPr/>
          <p:nvPr/>
        </p:nvSpPr>
        <p:spPr>
          <a:xfrm>
            <a:off x="7013013" y="1781727"/>
            <a:ext cx="1666500" cy="1058100"/>
          </a:xfrm>
          <a:prstGeom prst="homePlate">
            <a:avLst>
              <a:gd name="adj" fmla="val 50000"/>
            </a:avLst>
          </a:prstGeom>
          <a:solidFill>
            <a:srgbClr val="B6004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773" name="Google Shape;3773;p76"/>
          <p:cNvSpPr/>
          <p:nvPr/>
        </p:nvSpPr>
        <p:spPr>
          <a:xfrm>
            <a:off x="7013013" y="1781727"/>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CO" sz="1800" b="1">
                <a:solidFill>
                  <a:schemeClr val="lt1"/>
                </a:solidFill>
                <a:latin typeface="Quattrocento Sans"/>
                <a:ea typeface="Quattrocento Sans"/>
                <a:cs typeface="Quattrocento Sans"/>
                <a:sym typeface="Quattrocento Sans"/>
              </a:rPr>
              <a:t> </a:t>
            </a:r>
            <a:endParaRPr/>
          </a:p>
        </p:txBody>
      </p:sp>
      <p:pic>
        <p:nvPicPr>
          <p:cNvPr id="3774" name="Google Shape;3774;p76"/>
          <p:cNvPicPr preferRelativeResize="0"/>
          <p:nvPr/>
        </p:nvPicPr>
        <p:blipFill rotWithShape="1">
          <a:blip r:embed="rId6">
            <a:alphaModFix/>
          </a:blip>
          <a:srcRect/>
          <a:stretch/>
        </p:blipFill>
        <p:spPr>
          <a:xfrm>
            <a:off x="7186711" y="1940143"/>
            <a:ext cx="813518" cy="813518"/>
          </a:xfrm>
          <a:prstGeom prst="rect">
            <a:avLst/>
          </a:prstGeom>
          <a:noFill/>
          <a:ln>
            <a:noFill/>
          </a:ln>
        </p:spPr>
      </p:pic>
      <p:sp>
        <p:nvSpPr>
          <p:cNvPr id="3775" name="Google Shape;3775;p76"/>
          <p:cNvSpPr txBox="1"/>
          <p:nvPr/>
        </p:nvSpPr>
        <p:spPr>
          <a:xfrm>
            <a:off x="6957768" y="1644885"/>
            <a:ext cx="404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8E0039"/>
                </a:solidFill>
                <a:latin typeface="Quattrocento Sans"/>
                <a:ea typeface="Quattrocento Sans"/>
                <a:cs typeface="Quattrocento Sans"/>
                <a:sym typeface="Quattrocento Sans"/>
              </a:rPr>
              <a:t>4</a:t>
            </a:r>
            <a:endParaRPr/>
          </a:p>
        </p:txBody>
      </p:sp>
      <p:sp>
        <p:nvSpPr>
          <p:cNvPr id="3776" name="Google Shape;3776;p76"/>
          <p:cNvSpPr txBox="1"/>
          <p:nvPr/>
        </p:nvSpPr>
        <p:spPr>
          <a:xfrm>
            <a:off x="7043901" y="1085430"/>
            <a:ext cx="1725600" cy="338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8E0039"/>
                </a:solidFill>
                <a:latin typeface="Segoe  ui"/>
                <a:ea typeface="Quattrocento Sans"/>
                <a:cs typeface="Quattrocento Sans"/>
                <a:sym typeface="Quattrocento Sans"/>
              </a:rPr>
              <a:t>Certificación</a:t>
            </a:r>
            <a:endParaRPr>
              <a:latin typeface="Segoe  ui"/>
            </a:endParaRPr>
          </a:p>
        </p:txBody>
      </p:sp>
      <p:sp>
        <p:nvSpPr>
          <p:cNvPr id="3777" name="Google Shape;3777;p76"/>
          <p:cNvSpPr/>
          <p:nvPr/>
        </p:nvSpPr>
        <p:spPr>
          <a:xfrm>
            <a:off x="3487052" y="3292681"/>
            <a:ext cx="5192700" cy="13851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Formato de Identificación de evidencias de la operación estadística a evaluar </a:t>
            </a:r>
            <a:endParaRPr>
              <a:latin typeface="Segoe  ui"/>
            </a:endParaRPr>
          </a:p>
          <a:p>
            <a:pPr marL="285750" marR="0" lvl="0" indent="-285750" algn="l"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Designación del Equipo Evaluador.</a:t>
            </a:r>
            <a:endParaRPr>
              <a:latin typeface="Segoe  ui"/>
            </a:endParaRPr>
          </a:p>
          <a:p>
            <a:pPr marL="285750" marR="0" lvl="0" indent="-285750" algn="l"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Elaboración y comunicación del Plan de evaluación específico para la Operación Estadística</a:t>
            </a:r>
            <a:endParaRPr>
              <a:latin typeface="Segoe  ui"/>
            </a:endParaRPr>
          </a:p>
          <a:p>
            <a:pPr marL="285750" marR="0" lvl="0" indent="-285750" algn="l" rtl="0">
              <a:spcBef>
                <a:spcPts val="0"/>
              </a:spcBef>
              <a:spcAft>
                <a:spcPts val="0"/>
              </a:spcAft>
              <a:buClr>
                <a:schemeClr val="dk1"/>
              </a:buClr>
              <a:buSzPts val="1400"/>
              <a:buFont typeface="Noto Sans Symbols"/>
              <a:buChar char="✔"/>
            </a:pPr>
            <a:r>
              <a:rPr lang="es-CO" sz="1400">
                <a:solidFill>
                  <a:schemeClr val="dk1"/>
                </a:solidFill>
                <a:latin typeface="Segoe  ui"/>
                <a:ea typeface="Quattrocento Sans"/>
                <a:cs typeface="Quattrocento Sans"/>
                <a:sym typeface="Quattrocento Sans"/>
              </a:rPr>
              <a:t>Acopio y entrega de evidencias (Entidad SEN)</a:t>
            </a:r>
            <a:endParaRPr>
              <a:latin typeface="Segoe  ui"/>
            </a:endParaRPr>
          </a:p>
        </p:txBody>
      </p:sp>
      <p:cxnSp>
        <p:nvCxnSpPr>
          <p:cNvPr id="3778" name="Google Shape;3778;p76"/>
          <p:cNvCxnSpPr/>
          <p:nvPr/>
        </p:nvCxnSpPr>
        <p:spPr>
          <a:xfrm>
            <a:off x="3339550" y="3304292"/>
            <a:ext cx="0" cy="1373400"/>
          </a:xfrm>
          <a:prstGeom prst="straightConnector1">
            <a:avLst/>
          </a:prstGeom>
          <a:noFill/>
          <a:ln w="50800" cap="flat" cmpd="sng">
            <a:solidFill>
              <a:srgbClr val="007A63"/>
            </a:solidFill>
            <a:prstDash val="solid"/>
            <a:round/>
            <a:headEnd type="none" w="sm" len="sm"/>
            <a:tailEnd type="triangle" w="med" len="med"/>
          </a:ln>
          <a:effectLst>
            <a:outerShdw blurRad="50800" dist="38100" algn="l" rotWithShape="0">
              <a:srgbClr val="000000">
                <a:alpha val="40000"/>
              </a:srgbClr>
            </a:outerShdw>
          </a:effectLst>
        </p:spPr>
      </p:cxnSp>
      <p:sp>
        <p:nvSpPr>
          <p:cNvPr id="2" name="Google Shape;3717;p75">
            <a:extLst>
              <a:ext uri="{FF2B5EF4-FFF2-40B4-BE49-F238E27FC236}">
                <a16:creationId xmlns:a16="http://schemas.microsoft.com/office/drawing/2014/main" id="{2106AAB0-CC8C-081B-8000-374F8CB062CE}"/>
              </a:ext>
            </a:extLst>
          </p:cNvPr>
          <p:cNvSpPr txBox="1"/>
          <p:nvPr/>
        </p:nvSpPr>
        <p:spPr>
          <a:xfrm>
            <a:off x="587406" y="136830"/>
            <a:ext cx="5084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002060"/>
                </a:solidFill>
                <a:latin typeface="Segoe  ui"/>
                <a:ea typeface="Quattrocento Sans"/>
                <a:cs typeface="Quattrocento Sans"/>
                <a:sym typeface="Quattrocento Sans"/>
              </a:rPr>
              <a:t>Proceso de evaluación  y certificación</a:t>
            </a:r>
            <a:endParaRPr sz="1800">
              <a:solidFill>
                <a:srgbClr val="002060"/>
              </a:solidFill>
              <a:latin typeface="Segoe  ui"/>
              <a:ea typeface="Quattrocento Sans"/>
              <a:cs typeface="Quattrocento Sans"/>
              <a:sym typeface="Quattrocento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3783"/>
        <p:cNvGrpSpPr/>
        <p:nvPr/>
      </p:nvGrpSpPr>
      <p:grpSpPr>
        <a:xfrm>
          <a:off x="0" y="0"/>
          <a:ext cx="0" cy="0"/>
          <a:chOff x="0" y="0"/>
          <a:chExt cx="0" cy="0"/>
        </a:xfrm>
      </p:grpSpPr>
      <p:pic>
        <p:nvPicPr>
          <p:cNvPr id="3785" name="Google Shape;3785;p77"/>
          <p:cNvPicPr preferRelativeResize="0"/>
          <p:nvPr/>
        </p:nvPicPr>
        <p:blipFill rotWithShape="1">
          <a:blip r:embed="rId3">
            <a:alphaModFix/>
          </a:blip>
          <a:srcRect/>
          <a:stretch/>
        </p:blipFill>
        <p:spPr>
          <a:xfrm>
            <a:off x="966676" y="2577045"/>
            <a:ext cx="714573" cy="714573"/>
          </a:xfrm>
          <a:prstGeom prst="rect">
            <a:avLst/>
          </a:prstGeom>
          <a:noFill/>
          <a:ln>
            <a:noFill/>
          </a:ln>
        </p:spPr>
      </p:pic>
      <p:sp>
        <p:nvSpPr>
          <p:cNvPr id="3787" name="Google Shape;3787;p77"/>
          <p:cNvSpPr/>
          <p:nvPr/>
        </p:nvSpPr>
        <p:spPr>
          <a:xfrm>
            <a:off x="681484" y="2457994"/>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812" name="Google Shape;3812;p77"/>
          <p:cNvSpPr txBox="1"/>
          <p:nvPr/>
        </p:nvSpPr>
        <p:spPr>
          <a:xfrm>
            <a:off x="6433197" y="3923247"/>
            <a:ext cx="2367900" cy="641700"/>
          </a:xfrm>
          <a:prstGeom prst="rect">
            <a:avLst/>
          </a:prstGeom>
          <a:solidFill>
            <a:schemeClr val="lt1"/>
          </a:solidFill>
          <a:ln w="25400" cap="flat" cmpd="sng">
            <a:solidFill>
              <a:srgbClr val="7546BA"/>
            </a:solidFill>
            <a:prstDash val="solid"/>
            <a:round/>
            <a:headEnd type="none" w="sm" len="sm"/>
            <a:tailEnd type="none" w="sm" len="sm"/>
          </a:ln>
        </p:spPr>
        <p:txBody>
          <a:bodyPr spcFirstLastPara="1" wrap="square" lIns="91425" tIns="45700" rIns="91425" bIns="45700" anchor="t" anchorCtr="0">
            <a:spAutoFit/>
          </a:bodyPr>
          <a:lstStyle/>
          <a:p>
            <a:pPr marL="0" marR="0" lvl="1" indent="0" algn="l" rtl="0">
              <a:lnSpc>
                <a:spcPct val="90000"/>
              </a:lnSpc>
              <a:spcBef>
                <a:spcPts val="0"/>
              </a:spcBef>
              <a:spcAft>
                <a:spcPts val="0"/>
              </a:spcAft>
              <a:buNone/>
            </a:pPr>
            <a:r>
              <a:rPr lang="es-CO" sz="1050" b="0" i="0" u="none" strike="noStrike" cap="none">
                <a:solidFill>
                  <a:schemeClr val="dk1"/>
                </a:solidFill>
                <a:latin typeface="+mj-lt"/>
                <a:ea typeface="Quattrocento Sans"/>
                <a:cs typeface="Quattrocento Sans"/>
                <a:sym typeface="Quattrocento Sans"/>
              </a:rPr>
              <a:t>Sobre las No Conformidades </a:t>
            </a:r>
            <a:endParaRPr>
              <a:latin typeface="+mj-lt"/>
            </a:endParaRPr>
          </a:p>
          <a:p>
            <a:pPr marL="177800" marR="0" lvl="1" indent="-177800" algn="l" rtl="0">
              <a:lnSpc>
                <a:spcPct val="90000"/>
              </a:lnSpc>
              <a:spcBef>
                <a:spcPts val="368"/>
              </a:spcBef>
              <a:spcAft>
                <a:spcPts val="0"/>
              </a:spcAft>
              <a:buClr>
                <a:schemeClr val="dk1"/>
              </a:buClr>
              <a:buSzPts val="1050"/>
              <a:buFont typeface="Arial"/>
              <a:buChar char="•"/>
            </a:pPr>
            <a:r>
              <a:rPr lang="es-CO" sz="1050" b="0" i="0" u="none" strike="noStrike" cap="none">
                <a:solidFill>
                  <a:schemeClr val="dk1"/>
                </a:solidFill>
                <a:latin typeface="+mj-lt"/>
                <a:ea typeface="Quattrocento Sans"/>
                <a:cs typeface="Quattrocento Sans"/>
                <a:sym typeface="Quattrocento Sans"/>
              </a:rPr>
              <a:t>Solución de Objeciones </a:t>
            </a:r>
            <a:endParaRPr>
              <a:latin typeface="+mj-lt"/>
            </a:endParaRPr>
          </a:p>
          <a:p>
            <a:pPr marL="177800" marR="0" lvl="1" indent="-177800" algn="l" rtl="0">
              <a:lnSpc>
                <a:spcPct val="90000"/>
              </a:lnSpc>
              <a:spcBef>
                <a:spcPts val="368"/>
              </a:spcBef>
              <a:spcAft>
                <a:spcPts val="0"/>
              </a:spcAft>
              <a:buClr>
                <a:schemeClr val="dk1"/>
              </a:buClr>
              <a:buSzPts val="1050"/>
              <a:buFont typeface="Arial"/>
              <a:buChar char="•"/>
            </a:pPr>
            <a:r>
              <a:rPr lang="es-CO" sz="1050" b="0" i="0" u="none" strike="noStrike" cap="none">
                <a:solidFill>
                  <a:schemeClr val="dk1"/>
                </a:solidFill>
                <a:latin typeface="+mj-lt"/>
                <a:ea typeface="Quattrocento Sans"/>
                <a:cs typeface="Quattrocento Sans"/>
                <a:sym typeface="Quattrocento Sans"/>
              </a:rPr>
              <a:t>Revisión planes de mejoramiento </a:t>
            </a:r>
            <a:endParaRPr>
              <a:latin typeface="+mj-lt"/>
            </a:endParaRPr>
          </a:p>
        </p:txBody>
      </p:sp>
      <p:cxnSp>
        <p:nvCxnSpPr>
          <p:cNvPr id="3813" name="Google Shape;3813;p77"/>
          <p:cNvCxnSpPr/>
          <p:nvPr/>
        </p:nvCxnSpPr>
        <p:spPr>
          <a:xfrm>
            <a:off x="5770003" y="3074973"/>
            <a:ext cx="0" cy="1804500"/>
          </a:xfrm>
          <a:prstGeom prst="straightConnector1">
            <a:avLst/>
          </a:prstGeom>
          <a:noFill/>
          <a:ln w="50800" cap="flat" cmpd="sng">
            <a:solidFill>
              <a:srgbClr val="563389"/>
            </a:solidFill>
            <a:prstDash val="solid"/>
            <a:round/>
            <a:headEnd type="none" w="sm" len="sm"/>
            <a:tailEnd type="triangle" w="med" len="med"/>
          </a:ln>
          <a:effectLst>
            <a:outerShdw blurRad="50800" dist="38100" algn="l" rotWithShape="0">
              <a:srgbClr val="000000">
                <a:alpha val="40000"/>
              </a:srgbClr>
            </a:outerShdw>
          </a:effectLst>
        </p:spPr>
      </p:cxnSp>
      <p:sp>
        <p:nvSpPr>
          <p:cNvPr id="3814" name="Google Shape;3814;p77"/>
          <p:cNvSpPr/>
          <p:nvPr/>
        </p:nvSpPr>
        <p:spPr>
          <a:xfrm>
            <a:off x="1327064" y="2999660"/>
            <a:ext cx="4266600" cy="21930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Revisión documental y de los archivos de datos</a:t>
            </a:r>
            <a:endParaRPr>
              <a:latin typeface="Segoe  ui"/>
            </a:endParaRPr>
          </a:p>
          <a:p>
            <a:pPr marL="285750" marR="0" lvl="0" indent="-285750" algn="l" rtl="0">
              <a:spcBef>
                <a:spcPts val="0"/>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Revisión en sitio (1 semana en las instalaciones de la entidad SEN), (por emergencia sanitaria podría ser remota Microsoft TEAMS)</a:t>
            </a:r>
            <a:endParaRPr>
              <a:latin typeface="Segoe  ui"/>
            </a:endParaRPr>
          </a:p>
          <a:p>
            <a:pPr marL="285750" marR="0" lvl="0" indent="-285750" algn="l" rtl="0">
              <a:spcBef>
                <a:spcPts val="0"/>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Conclusiones de la evaluación </a:t>
            </a:r>
            <a:endParaRPr>
              <a:latin typeface="Segoe  ui"/>
            </a:endParaRPr>
          </a:p>
          <a:p>
            <a:pPr marL="533400" marR="0" lvl="1" indent="-266700" algn="l" rtl="0">
              <a:lnSpc>
                <a:spcPct val="90000"/>
              </a:lnSpc>
              <a:spcBef>
                <a:spcPts val="0"/>
              </a:spcBef>
              <a:spcAft>
                <a:spcPts val="0"/>
              </a:spcAft>
              <a:buClr>
                <a:schemeClr val="dk1"/>
              </a:buClr>
              <a:buSzPts val="1050"/>
              <a:buFont typeface="Arial"/>
              <a:buChar char="•"/>
            </a:pPr>
            <a:r>
              <a:rPr lang="es-CO" sz="1050" b="0" i="0" u="none" strike="noStrike" cap="none">
                <a:solidFill>
                  <a:schemeClr val="dk1"/>
                </a:solidFill>
                <a:latin typeface="Segoe  ui"/>
                <a:ea typeface="Quattrocento Sans"/>
                <a:cs typeface="Quattrocento Sans"/>
                <a:sym typeface="Quattrocento Sans"/>
              </a:rPr>
              <a:t>No conformidades</a:t>
            </a:r>
            <a:endParaRPr>
              <a:latin typeface="Segoe  ui"/>
            </a:endParaRPr>
          </a:p>
          <a:p>
            <a:pPr marL="533400" marR="0" lvl="1" indent="-266700" algn="l" rtl="0">
              <a:lnSpc>
                <a:spcPct val="90000"/>
              </a:lnSpc>
              <a:spcBef>
                <a:spcPts val="368"/>
              </a:spcBef>
              <a:spcAft>
                <a:spcPts val="0"/>
              </a:spcAft>
              <a:buClr>
                <a:schemeClr val="dk1"/>
              </a:buClr>
              <a:buSzPts val="1050"/>
              <a:buFont typeface="Arial"/>
              <a:buChar char="•"/>
            </a:pPr>
            <a:r>
              <a:rPr lang="es-CO" sz="1050" b="0" i="0" u="none" strike="noStrike" cap="none">
                <a:solidFill>
                  <a:schemeClr val="dk1"/>
                </a:solidFill>
                <a:latin typeface="Segoe  ui"/>
                <a:ea typeface="Quattrocento Sans"/>
                <a:cs typeface="Quattrocento Sans"/>
                <a:sym typeface="Quattrocento Sans"/>
              </a:rPr>
              <a:t>Oportunidades de mejora</a:t>
            </a:r>
            <a:endParaRPr>
              <a:latin typeface="Segoe  ui"/>
            </a:endParaRPr>
          </a:p>
          <a:p>
            <a:pPr marL="533400" marR="0" lvl="1" indent="-266700" algn="l" rtl="0">
              <a:lnSpc>
                <a:spcPct val="90000"/>
              </a:lnSpc>
              <a:spcBef>
                <a:spcPts val="368"/>
              </a:spcBef>
              <a:spcAft>
                <a:spcPts val="0"/>
              </a:spcAft>
              <a:buClr>
                <a:schemeClr val="dk1"/>
              </a:buClr>
              <a:buSzPts val="1050"/>
              <a:buFont typeface="Arial"/>
              <a:buChar char="•"/>
            </a:pPr>
            <a:r>
              <a:rPr lang="es-CO" sz="1050" b="0" i="0" u="none" strike="noStrike" cap="none">
                <a:solidFill>
                  <a:schemeClr val="dk1"/>
                </a:solidFill>
                <a:latin typeface="Segoe  ui"/>
                <a:ea typeface="Quattrocento Sans"/>
                <a:cs typeface="Quattrocento Sans"/>
                <a:sym typeface="Quattrocento Sans"/>
              </a:rPr>
              <a:t>Fortalezas </a:t>
            </a:r>
            <a:endParaRPr sz="1400" b="0" i="0" u="none" strike="noStrike" cap="none">
              <a:solidFill>
                <a:srgbClr val="000000"/>
              </a:solidFill>
              <a:latin typeface="Segoe  ui"/>
              <a:ea typeface="Quattrocento Sans"/>
              <a:cs typeface="Quattrocento Sans"/>
              <a:sym typeface="Quattrocento Sans"/>
            </a:endParaRPr>
          </a:p>
          <a:p>
            <a:pPr marL="285750" marR="0" lvl="0" indent="-285750" algn="l" rtl="0">
              <a:spcBef>
                <a:spcPts val="368"/>
              </a:spcBef>
              <a:spcAft>
                <a:spcPts val="0"/>
              </a:spcAft>
              <a:buClr>
                <a:srgbClr val="000000"/>
              </a:buClr>
              <a:buSzPts val="1400"/>
              <a:buFont typeface="Noto Sans Symbols"/>
              <a:buChar char="✔"/>
            </a:pPr>
            <a:r>
              <a:rPr lang="es-CO" sz="1400">
                <a:solidFill>
                  <a:srgbClr val="000000"/>
                </a:solidFill>
                <a:latin typeface="Segoe  ui"/>
                <a:ea typeface="Quattrocento Sans"/>
                <a:cs typeface="Quattrocento Sans"/>
                <a:sym typeface="Quattrocento Sans"/>
              </a:rPr>
              <a:t>Entrega de informe de evaluación.</a:t>
            </a:r>
            <a:endParaRPr>
              <a:latin typeface="Segoe  ui"/>
            </a:endParaRPr>
          </a:p>
        </p:txBody>
      </p:sp>
      <p:cxnSp>
        <p:nvCxnSpPr>
          <p:cNvPr id="3815" name="Google Shape;3815;p77"/>
          <p:cNvCxnSpPr/>
          <p:nvPr/>
        </p:nvCxnSpPr>
        <p:spPr>
          <a:xfrm>
            <a:off x="5973062" y="4193962"/>
            <a:ext cx="340200" cy="0"/>
          </a:xfrm>
          <a:prstGeom prst="straightConnector1">
            <a:avLst/>
          </a:prstGeom>
          <a:noFill/>
          <a:ln w="9525" cap="flat" cmpd="sng">
            <a:solidFill>
              <a:schemeClr val="dk1"/>
            </a:solidFill>
            <a:prstDash val="dash"/>
            <a:round/>
            <a:headEnd type="none" w="sm" len="sm"/>
            <a:tailEnd type="triangle" w="med" len="med"/>
          </a:ln>
        </p:spPr>
      </p:cxnSp>
      <p:cxnSp>
        <p:nvCxnSpPr>
          <p:cNvPr id="3816" name="Google Shape;3816;p77"/>
          <p:cNvCxnSpPr/>
          <p:nvPr/>
        </p:nvCxnSpPr>
        <p:spPr>
          <a:xfrm rot="10800000">
            <a:off x="5973072" y="4404967"/>
            <a:ext cx="340200" cy="0"/>
          </a:xfrm>
          <a:prstGeom prst="straightConnector1">
            <a:avLst/>
          </a:prstGeom>
          <a:noFill/>
          <a:ln w="9525" cap="flat" cmpd="sng">
            <a:solidFill>
              <a:schemeClr val="dk1"/>
            </a:solidFill>
            <a:prstDash val="dash"/>
            <a:round/>
            <a:headEnd type="none" w="sm" len="sm"/>
            <a:tailEnd type="triangle" w="med" len="med"/>
          </a:ln>
        </p:spPr>
      </p:cxnSp>
      <p:sp>
        <p:nvSpPr>
          <p:cNvPr id="2" name="Google Shape;3717;p75">
            <a:extLst>
              <a:ext uri="{FF2B5EF4-FFF2-40B4-BE49-F238E27FC236}">
                <a16:creationId xmlns:a16="http://schemas.microsoft.com/office/drawing/2014/main" id="{157A771C-7931-E73E-D461-6532B812FA70}"/>
              </a:ext>
            </a:extLst>
          </p:cNvPr>
          <p:cNvSpPr txBox="1"/>
          <p:nvPr/>
        </p:nvSpPr>
        <p:spPr>
          <a:xfrm>
            <a:off x="587406" y="136830"/>
            <a:ext cx="5084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002060"/>
                </a:solidFill>
                <a:latin typeface="Segoe  ui"/>
                <a:ea typeface="Quattrocento Sans"/>
                <a:cs typeface="Quattrocento Sans"/>
                <a:sym typeface="Quattrocento Sans"/>
              </a:rPr>
              <a:t>Proceso de evaluación  y certificación</a:t>
            </a:r>
            <a:endParaRPr sz="1800">
              <a:solidFill>
                <a:srgbClr val="002060"/>
              </a:solidFill>
              <a:latin typeface="Segoe  ui"/>
              <a:ea typeface="Quattrocento Sans"/>
              <a:cs typeface="Quattrocento Sans"/>
              <a:sym typeface="Quattrocento Sans"/>
            </a:endParaRPr>
          </a:p>
        </p:txBody>
      </p:sp>
      <p:sp>
        <p:nvSpPr>
          <p:cNvPr id="4" name="Google Shape;3716;p75">
            <a:extLst>
              <a:ext uri="{FF2B5EF4-FFF2-40B4-BE49-F238E27FC236}">
                <a16:creationId xmlns:a16="http://schemas.microsoft.com/office/drawing/2014/main" id="{91A608D8-250C-5987-C824-9D6362AF509D}"/>
              </a:ext>
            </a:extLst>
          </p:cNvPr>
          <p:cNvSpPr/>
          <p:nvPr/>
        </p:nvSpPr>
        <p:spPr>
          <a:xfrm>
            <a:off x="7061865" y="1536721"/>
            <a:ext cx="577500" cy="646200"/>
          </a:xfrm>
          <a:prstGeom prst="rect">
            <a:avLst/>
          </a:prstGeom>
          <a:noFill/>
          <a:ln>
            <a:noFill/>
          </a:ln>
        </p:spPr>
        <p:txBody>
          <a:bodyPr spcFirstLastPara="1" wrap="square" lIns="91425" tIns="45700" rIns="91425" bIns="45700" anchor="t" anchorCtr="0">
            <a:noAutofit/>
          </a:bodyPr>
          <a:lstStyle/>
          <a:p>
            <a:pPr marL="0" marR="0" lvl="1" indent="0" algn="ctr" rtl="0">
              <a:spcBef>
                <a:spcPts val="0"/>
              </a:spcBef>
              <a:spcAft>
                <a:spcPts val="0"/>
              </a:spcAft>
              <a:buNone/>
            </a:pPr>
            <a:r>
              <a:rPr lang="es-CO" sz="3600" b="1" i="0" u="none" strike="noStrike" cap="none">
                <a:solidFill>
                  <a:schemeClr val="lt1"/>
                </a:solidFill>
                <a:latin typeface="Quattrocento Sans"/>
                <a:ea typeface="Quattrocento Sans"/>
                <a:cs typeface="Quattrocento Sans"/>
                <a:sym typeface="Quattrocento Sans"/>
              </a:rPr>
              <a:t>4 </a:t>
            </a:r>
            <a:endParaRPr/>
          </a:p>
        </p:txBody>
      </p:sp>
      <p:sp>
        <p:nvSpPr>
          <p:cNvPr id="5" name="Google Shape;3719;p75">
            <a:extLst>
              <a:ext uri="{FF2B5EF4-FFF2-40B4-BE49-F238E27FC236}">
                <a16:creationId xmlns:a16="http://schemas.microsoft.com/office/drawing/2014/main" id="{70A80A55-B7EF-BA41-B549-916965DD4F86}"/>
              </a:ext>
            </a:extLst>
          </p:cNvPr>
          <p:cNvSpPr txBox="1"/>
          <p:nvPr/>
        </p:nvSpPr>
        <p:spPr>
          <a:xfrm>
            <a:off x="600261" y="2396729"/>
            <a:ext cx="3318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a:solidFill>
                  <a:schemeClr val="accent5"/>
                </a:solidFill>
                <a:latin typeface="Quattrocento Sans"/>
                <a:ea typeface="Quattrocento Sans"/>
                <a:cs typeface="Quattrocento Sans"/>
                <a:sym typeface="Quattrocento Sans"/>
              </a:rPr>
              <a:t>1</a:t>
            </a:r>
            <a:endParaRPr/>
          </a:p>
        </p:txBody>
      </p:sp>
      <p:sp>
        <p:nvSpPr>
          <p:cNvPr id="6" name="Google Shape;3721;p75">
            <a:extLst>
              <a:ext uri="{FF2B5EF4-FFF2-40B4-BE49-F238E27FC236}">
                <a16:creationId xmlns:a16="http://schemas.microsoft.com/office/drawing/2014/main" id="{6B6477A0-D593-10EB-587B-8D4096A7A0C1}"/>
              </a:ext>
            </a:extLst>
          </p:cNvPr>
          <p:cNvSpPr/>
          <p:nvPr/>
        </p:nvSpPr>
        <p:spPr>
          <a:xfrm>
            <a:off x="702566" y="1748980"/>
            <a:ext cx="1860000" cy="1058100"/>
          </a:xfrm>
          <a:prstGeom prst="homePlate">
            <a:avLst>
              <a:gd name="adj" fmla="val 50000"/>
            </a:avLst>
          </a:prstGeom>
          <a:solidFill>
            <a:srgbClr val="9CB02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7" name="Google Shape;3722;p75">
            <a:extLst>
              <a:ext uri="{FF2B5EF4-FFF2-40B4-BE49-F238E27FC236}">
                <a16:creationId xmlns:a16="http://schemas.microsoft.com/office/drawing/2014/main" id="{154DE106-9825-1037-9E3F-D9EF12E71EF3}"/>
              </a:ext>
            </a:extLst>
          </p:cNvPr>
          <p:cNvSpPr/>
          <p:nvPr/>
        </p:nvSpPr>
        <p:spPr>
          <a:xfrm>
            <a:off x="701423" y="1749455"/>
            <a:ext cx="1666500" cy="1058100"/>
          </a:xfrm>
          <a:prstGeom prst="homePlate">
            <a:avLst>
              <a:gd name="adj" fmla="val 50000"/>
            </a:avLst>
          </a:prstGeom>
          <a:solidFill>
            <a:srgbClr val="C2D9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8" name="Google Shape;3723;p75">
            <a:extLst>
              <a:ext uri="{FF2B5EF4-FFF2-40B4-BE49-F238E27FC236}">
                <a16:creationId xmlns:a16="http://schemas.microsoft.com/office/drawing/2014/main" id="{3996FBFF-B41B-B32D-3836-56036771D150}"/>
              </a:ext>
            </a:extLst>
          </p:cNvPr>
          <p:cNvSpPr/>
          <p:nvPr/>
        </p:nvSpPr>
        <p:spPr>
          <a:xfrm>
            <a:off x="702566" y="1748980"/>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9" name="Google Shape;3724;p75">
            <a:extLst>
              <a:ext uri="{FF2B5EF4-FFF2-40B4-BE49-F238E27FC236}">
                <a16:creationId xmlns:a16="http://schemas.microsoft.com/office/drawing/2014/main" id="{E7F1AD46-C0A8-7470-43FD-F7267ECA353E}"/>
              </a:ext>
            </a:extLst>
          </p:cNvPr>
          <p:cNvPicPr preferRelativeResize="0"/>
          <p:nvPr/>
        </p:nvPicPr>
        <p:blipFill rotWithShape="1">
          <a:blip r:embed="rId3">
            <a:alphaModFix/>
          </a:blip>
          <a:srcRect/>
          <a:stretch/>
        </p:blipFill>
        <p:spPr>
          <a:xfrm>
            <a:off x="996591" y="1920669"/>
            <a:ext cx="714573" cy="714573"/>
          </a:xfrm>
          <a:prstGeom prst="rect">
            <a:avLst/>
          </a:prstGeom>
          <a:noFill/>
          <a:ln>
            <a:noFill/>
          </a:ln>
        </p:spPr>
      </p:pic>
      <p:sp>
        <p:nvSpPr>
          <p:cNvPr id="10" name="Google Shape;3725;p75">
            <a:extLst>
              <a:ext uri="{FF2B5EF4-FFF2-40B4-BE49-F238E27FC236}">
                <a16:creationId xmlns:a16="http://schemas.microsoft.com/office/drawing/2014/main" id="{8313DCCC-5C1C-13E8-C8B6-F48007F6D506}"/>
              </a:ext>
            </a:extLst>
          </p:cNvPr>
          <p:cNvSpPr txBox="1"/>
          <p:nvPr/>
        </p:nvSpPr>
        <p:spPr>
          <a:xfrm>
            <a:off x="588324" y="1556863"/>
            <a:ext cx="3318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9CB022"/>
                </a:solidFill>
                <a:latin typeface="Quattrocento Sans"/>
                <a:ea typeface="Quattrocento Sans"/>
                <a:cs typeface="Quattrocento Sans"/>
                <a:sym typeface="Quattrocento Sans"/>
              </a:rPr>
              <a:t>1</a:t>
            </a:r>
            <a:endParaRPr/>
          </a:p>
        </p:txBody>
      </p:sp>
      <p:sp>
        <p:nvSpPr>
          <p:cNvPr id="11" name="Google Shape;3726;p75">
            <a:extLst>
              <a:ext uri="{FF2B5EF4-FFF2-40B4-BE49-F238E27FC236}">
                <a16:creationId xmlns:a16="http://schemas.microsoft.com/office/drawing/2014/main" id="{9499133A-3B8F-2CC1-9FCF-6CF22A03D2AC}"/>
              </a:ext>
            </a:extLst>
          </p:cNvPr>
          <p:cNvSpPr txBox="1"/>
          <p:nvPr/>
        </p:nvSpPr>
        <p:spPr>
          <a:xfrm>
            <a:off x="609813" y="1004552"/>
            <a:ext cx="20733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9CB022"/>
                </a:solidFill>
                <a:latin typeface="Segoe  ui"/>
                <a:ea typeface="Quattrocento Sans"/>
                <a:cs typeface="Quattrocento Sans"/>
                <a:sym typeface="Quattrocento Sans"/>
              </a:rPr>
              <a:t>Programación </a:t>
            </a:r>
            <a:br>
              <a:rPr lang="es-CO" sz="1600" b="1">
                <a:solidFill>
                  <a:srgbClr val="9CB022"/>
                </a:solidFill>
                <a:latin typeface="Segoe  ui"/>
                <a:ea typeface="Quattrocento Sans"/>
                <a:cs typeface="Quattrocento Sans"/>
                <a:sym typeface="Quattrocento Sans"/>
              </a:rPr>
            </a:br>
            <a:r>
              <a:rPr lang="es-CO" sz="1600" b="1">
                <a:solidFill>
                  <a:srgbClr val="9CB022"/>
                </a:solidFill>
                <a:latin typeface="Segoe  ui"/>
                <a:ea typeface="Quattrocento Sans"/>
                <a:cs typeface="Quattrocento Sans"/>
                <a:sym typeface="Quattrocento Sans"/>
              </a:rPr>
              <a:t>de la evaluación</a:t>
            </a:r>
            <a:endParaRPr>
              <a:latin typeface="Segoe  ui"/>
            </a:endParaRPr>
          </a:p>
        </p:txBody>
      </p:sp>
      <p:sp>
        <p:nvSpPr>
          <p:cNvPr id="12" name="Google Shape;3727;p75">
            <a:extLst>
              <a:ext uri="{FF2B5EF4-FFF2-40B4-BE49-F238E27FC236}">
                <a16:creationId xmlns:a16="http://schemas.microsoft.com/office/drawing/2014/main" id="{117DE207-ED07-8F40-DDA0-577933A0B681}"/>
              </a:ext>
            </a:extLst>
          </p:cNvPr>
          <p:cNvSpPr/>
          <p:nvPr/>
        </p:nvSpPr>
        <p:spPr>
          <a:xfrm>
            <a:off x="2746174" y="1729768"/>
            <a:ext cx="1860000" cy="1058100"/>
          </a:xfrm>
          <a:prstGeom prst="homePlate">
            <a:avLst>
              <a:gd name="adj" fmla="val 50000"/>
            </a:avLst>
          </a:prstGeom>
          <a:solidFill>
            <a:srgbClr val="007A6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3" name="Google Shape;3728;p75">
            <a:extLst>
              <a:ext uri="{FF2B5EF4-FFF2-40B4-BE49-F238E27FC236}">
                <a16:creationId xmlns:a16="http://schemas.microsoft.com/office/drawing/2014/main" id="{5A88A86C-1ABE-2E3D-2244-568C7C69D047}"/>
              </a:ext>
            </a:extLst>
          </p:cNvPr>
          <p:cNvSpPr/>
          <p:nvPr/>
        </p:nvSpPr>
        <p:spPr>
          <a:xfrm>
            <a:off x="2746174" y="1729768"/>
            <a:ext cx="1666500" cy="1058100"/>
          </a:xfrm>
          <a:prstGeom prst="homePlate">
            <a:avLst>
              <a:gd name="adj" fmla="val 50000"/>
            </a:avLst>
          </a:prstGeom>
          <a:solidFill>
            <a:srgbClr val="00B08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4" name="Google Shape;3729;p75">
            <a:extLst>
              <a:ext uri="{FF2B5EF4-FFF2-40B4-BE49-F238E27FC236}">
                <a16:creationId xmlns:a16="http://schemas.microsoft.com/office/drawing/2014/main" id="{8FA9F984-C414-BF5D-BEC5-35EB11D58783}"/>
              </a:ext>
            </a:extLst>
          </p:cNvPr>
          <p:cNvSpPr/>
          <p:nvPr/>
        </p:nvSpPr>
        <p:spPr>
          <a:xfrm>
            <a:off x="2746174" y="1729768"/>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15" name="Google Shape;3730;p75">
            <a:extLst>
              <a:ext uri="{FF2B5EF4-FFF2-40B4-BE49-F238E27FC236}">
                <a16:creationId xmlns:a16="http://schemas.microsoft.com/office/drawing/2014/main" id="{78E81618-7C5C-2A36-EFDD-E23784728B77}"/>
              </a:ext>
            </a:extLst>
          </p:cNvPr>
          <p:cNvPicPr preferRelativeResize="0"/>
          <p:nvPr/>
        </p:nvPicPr>
        <p:blipFill rotWithShape="1">
          <a:blip r:embed="rId4">
            <a:alphaModFix/>
          </a:blip>
          <a:srcRect/>
          <a:stretch/>
        </p:blipFill>
        <p:spPr>
          <a:xfrm>
            <a:off x="3072562" y="1939717"/>
            <a:ext cx="714573" cy="714573"/>
          </a:xfrm>
          <a:prstGeom prst="rect">
            <a:avLst/>
          </a:prstGeom>
          <a:noFill/>
          <a:ln>
            <a:noFill/>
          </a:ln>
        </p:spPr>
      </p:pic>
      <p:sp>
        <p:nvSpPr>
          <p:cNvPr id="16" name="Google Shape;3731;p75">
            <a:extLst>
              <a:ext uri="{FF2B5EF4-FFF2-40B4-BE49-F238E27FC236}">
                <a16:creationId xmlns:a16="http://schemas.microsoft.com/office/drawing/2014/main" id="{AB98E34F-A026-248E-E0BE-D700838A8E8D}"/>
              </a:ext>
            </a:extLst>
          </p:cNvPr>
          <p:cNvSpPr txBox="1"/>
          <p:nvPr/>
        </p:nvSpPr>
        <p:spPr>
          <a:xfrm>
            <a:off x="2643869" y="1579356"/>
            <a:ext cx="399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007A63"/>
                </a:solidFill>
                <a:latin typeface="Quattrocento Sans"/>
                <a:ea typeface="Quattrocento Sans"/>
                <a:cs typeface="Quattrocento Sans"/>
                <a:sym typeface="Quattrocento Sans"/>
              </a:rPr>
              <a:t>2</a:t>
            </a:r>
            <a:endParaRPr/>
          </a:p>
        </p:txBody>
      </p:sp>
      <p:sp>
        <p:nvSpPr>
          <p:cNvPr id="17" name="Google Shape;3732;p75">
            <a:extLst>
              <a:ext uri="{FF2B5EF4-FFF2-40B4-BE49-F238E27FC236}">
                <a16:creationId xmlns:a16="http://schemas.microsoft.com/office/drawing/2014/main" id="{DE4A8220-C564-3D75-4CA1-7C32A092B741}"/>
              </a:ext>
            </a:extLst>
          </p:cNvPr>
          <p:cNvSpPr txBox="1"/>
          <p:nvPr/>
        </p:nvSpPr>
        <p:spPr>
          <a:xfrm>
            <a:off x="2741400" y="957532"/>
            <a:ext cx="19695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007A63"/>
                </a:solidFill>
                <a:latin typeface="Segoe  ui"/>
                <a:ea typeface="Quattrocento Sans"/>
                <a:cs typeface="Quattrocento Sans"/>
                <a:sym typeface="Quattrocento Sans"/>
              </a:rPr>
              <a:t>Planeación de </a:t>
            </a:r>
            <a:br>
              <a:rPr lang="es-CO" sz="1600" b="1">
                <a:solidFill>
                  <a:srgbClr val="007A63"/>
                </a:solidFill>
                <a:latin typeface="Segoe  ui"/>
                <a:ea typeface="Quattrocento Sans"/>
                <a:cs typeface="Quattrocento Sans"/>
                <a:sym typeface="Quattrocento Sans"/>
              </a:rPr>
            </a:br>
            <a:r>
              <a:rPr lang="es-CO" sz="1600" b="1">
                <a:solidFill>
                  <a:srgbClr val="007A63"/>
                </a:solidFill>
                <a:latin typeface="Segoe  ui"/>
                <a:ea typeface="Quattrocento Sans"/>
                <a:cs typeface="Quattrocento Sans"/>
                <a:sym typeface="Quattrocento Sans"/>
              </a:rPr>
              <a:t>la evaluación</a:t>
            </a:r>
            <a:endParaRPr>
              <a:latin typeface="Segoe  ui"/>
            </a:endParaRPr>
          </a:p>
        </p:txBody>
      </p:sp>
      <p:sp>
        <p:nvSpPr>
          <p:cNvPr id="18" name="Google Shape;3733;p75">
            <a:extLst>
              <a:ext uri="{FF2B5EF4-FFF2-40B4-BE49-F238E27FC236}">
                <a16:creationId xmlns:a16="http://schemas.microsoft.com/office/drawing/2014/main" id="{69788E63-725A-A1AA-0FF4-B068A5615877}"/>
              </a:ext>
            </a:extLst>
          </p:cNvPr>
          <p:cNvSpPr/>
          <p:nvPr/>
        </p:nvSpPr>
        <p:spPr>
          <a:xfrm>
            <a:off x="4834406" y="1710799"/>
            <a:ext cx="1860000" cy="1058100"/>
          </a:xfrm>
          <a:prstGeom prst="homePlate">
            <a:avLst>
              <a:gd name="adj" fmla="val 50000"/>
            </a:avLst>
          </a:prstGeom>
          <a:solidFill>
            <a:srgbClr val="56338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9" name="Google Shape;3734;p75">
            <a:extLst>
              <a:ext uri="{FF2B5EF4-FFF2-40B4-BE49-F238E27FC236}">
                <a16:creationId xmlns:a16="http://schemas.microsoft.com/office/drawing/2014/main" id="{81A3CE95-63B6-CB92-8B65-D85E0A7408ED}"/>
              </a:ext>
            </a:extLst>
          </p:cNvPr>
          <p:cNvSpPr/>
          <p:nvPr/>
        </p:nvSpPr>
        <p:spPr>
          <a:xfrm>
            <a:off x="4778525" y="1714094"/>
            <a:ext cx="1666500" cy="1058100"/>
          </a:xfrm>
          <a:prstGeom prst="homePlate">
            <a:avLst>
              <a:gd name="adj" fmla="val 50000"/>
            </a:avLst>
          </a:prstGeom>
          <a:solidFill>
            <a:srgbClr val="7546B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20" name="Google Shape;3735;p75">
            <a:extLst>
              <a:ext uri="{FF2B5EF4-FFF2-40B4-BE49-F238E27FC236}">
                <a16:creationId xmlns:a16="http://schemas.microsoft.com/office/drawing/2014/main" id="{B2A3ADA7-A339-5C92-FA89-2FB3AC303C65}"/>
              </a:ext>
            </a:extLst>
          </p:cNvPr>
          <p:cNvSpPr/>
          <p:nvPr/>
        </p:nvSpPr>
        <p:spPr>
          <a:xfrm>
            <a:off x="4762398" y="1710798"/>
            <a:ext cx="1480500" cy="10770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21" name="Google Shape;3736;p75">
            <a:extLst>
              <a:ext uri="{FF2B5EF4-FFF2-40B4-BE49-F238E27FC236}">
                <a16:creationId xmlns:a16="http://schemas.microsoft.com/office/drawing/2014/main" id="{C43AE9C5-F9CD-4C44-CF16-A46608C05ED4}"/>
              </a:ext>
            </a:extLst>
          </p:cNvPr>
          <p:cNvPicPr preferRelativeResize="0"/>
          <p:nvPr/>
        </p:nvPicPr>
        <p:blipFill rotWithShape="1">
          <a:blip r:embed="rId5">
            <a:alphaModFix/>
          </a:blip>
          <a:srcRect/>
          <a:stretch/>
        </p:blipFill>
        <p:spPr>
          <a:xfrm>
            <a:off x="5248076" y="1883915"/>
            <a:ext cx="749657" cy="749657"/>
          </a:xfrm>
          <a:prstGeom prst="rect">
            <a:avLst/>
          </a:prstGeom>
          <a:noFill/>
          <a:ln>
            <a:noFill/>
          </a:ln>
        </p:spPr>
      </p:pic>
      <p:sp>
        <p:nvSpPr>
          <p:cNvPr id="22" name="Google Shape;3737;p75">
            <a:extLst>
              <a:ext uri="{FF2B5EF4-FFF2-40B4-BE49-F238E27FC236}">
                <a16:creationId xmlns:a16="http://schemas.microsoft.com/office/drawing/2014/main" id="{8C8BC563-7EBC-F252-176B-51EA949948A5}"/>
              </a:ext>
            </a:extLst>
          </p:cNvPr>
          <p:cNvSpPr txBox="1"/>
          <p:nvPr/>
        </p:nvSpPr>
        <p:spPr>
          <a:xfrm>
            <a:off x="4834406" y="1559175"/>
            <a:ext cx="393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563389"/>
                </a:solidFill>
                <a:latin typeface="Quattrocento Sans"/>
                <a:ea typeface="Quattrocento Sans"/>
                <a:cs typeface="Quattrocento Sans"/>
                <a:sym typeface="Quattrocento Sans"/>
              </a:rPr>
              <a:t>3</a:t>
            </a:r>
            <a:endParaRPr/>
          </a:p>
        </p:txBody>
      </p:sp>
      <p:sp>
        <p:nvSpPr>
          <p:cNvPr id="23" name="Google Shape;3738;p75">
            <a:extLst>
              <a:ext uri="{FF2B5EF4-FFF2-40B4-BE49-F238E27FC236}">
                <a16:creationId xmlns:a16="http://schemas.microsoft.com/office/drawing/2014/main" id="{0DCF1DE4-6713-FB04-2070-C192D3BD5216}"/>
              </a:ext>
            </a:extLst>
          </p:cNvPr>
          <p:cNvSpPr txBox="1"/>
          <p:nvPr/>
        </p:nvSpPr>
        <p:spPr>
          <a:xfrm>
            <a:off x="4976908" y="916892"/>
            <a:ext cx="2363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563389"/>
                </a:solidFill>
                <a:latin typeface="Segoe  ui"/>
                <a:ea typeface="Quattrocento Sans"/>
                <a:cs typeface="Quattrocento Sans"/>
                <a:sym typeface="Quattrocento Sans"/>
              </a:rPr>
              <a:t>Ejecución de la evaluación</a:t>
            </a:r>
            <a:endParaRPr>
              <a:latin typeface="Segoe  ui"/>
            </a:endParaRPr>
          </a:p>
        </p:txBody>
      </p:sp>
      <p:sp>
        <p:nvSpPr>
          <p:cNvPr id="24" name="Google Shape;3739;p75">
            <a:extLst>
              <a:ext uri="{FF2B5EF4-FFF2-40B4-BE49-F238E27FC236}">
                <a16:creationId xmlns:a16="http://schemas.microsoft.com/office/drawing/2014/main" id="{45CFA8FF-A637-D210-4C14-C88A0AC60922}"/>
              </a:ext>
            </a:extLst>
          </p:cNvPr>
          <p:cNvSpPr/>
          <p:nvPr/>
        </p:nvSpPr>
        <p:spPr>
          <a:xfrm>
            <a:off x="7006913" y="1720243"/>
            <a:ext cx="1860000" cy="1058100"/>
          </a:xfrm>
          <a:prstGeom prst="homePlate">
            <a:avLst>
              <a:gd name="adj" fmla="val 50000"/>
            </a:avLst>
          </a:prstGeom>
          <a:solidFill>
            <a:srgbClr val="8E003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25" name="Google Shape;3740;p75">
            <a:extLst>
              <a:ext uri="{FF2B5EF4-FFF2-40B4-BE49-F238E27FC236}">
                <a16:creationId xmlns:a16="http://schemas.microsoft.com/office/drawing/2014/main" id="{89F4C714-3B59-E3EC-7943-60A843E1FAC8}"/>
              </a:ext>
            </a:extLst>
          </p:cNvPr>
          <p:cNvSpPr/>
          <p:nvPr/>
        </p:nvSpPr>
        <p:spPr>
          <a:xfrm>
            <a:off x="7006913" y="1720243"/>
            <a:ext cx="1666500" cy="1058100"/>
          </a:xfrm>
          <a:prstGeom prst="homePlate">
            <a:avLst>
              <a:gd name="adj" fmla="val 50000"/>
            </a:avLst>
          </a:prstGeom>
          <a:solidFill>
            <a:srgbClr val="B6004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26" name="Google Shape;3741;p75">
            <a:extLst>
              <a:ext uri="{FF2B5EF4-FFF2-40B4-BE49-F238E27FC236}">
                <a16:creationId xmlns:a16="http://schemas.microsoft.com/office/drawing/2014/main" id="{24145A4C-ADE6-A888-C6F2-2A32E33EF5D3}"/>
              </a:ext>
            </a:extLst>
          </p:cNvPr>
          <p:cNvSpPr/>
          <p:nvPr/>
        </p:nvSpPr>
        <p:spPr>
          <a:xfrm>
            <a:off x="7006913" y="1720243"/>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CO" sz="1800" b="1">
                <a:solidFill>
                  <a:schemeClr val="lt1"/>
                </a:solidFill>
                <a:latin typeface="Quattrocento Sans"/>
                <a:ea typeface="Quattrocento Sans"/>
                <a:cs typeface="Quattrocento Sans"/>
                <a:sym typeface="Quattrocento Sans"/>
              </a:rPr>
              <a:t> </a:t>
            </a:r>
            <a:endParaRPr/>
          </a:p>
        </p:txBody>
      </p:sp>
      <p:pic>
        <p:nvPicPr>
          <p:cNvPr id="27" name="Google Shape;3742;p75">
            <a:extLst>
              <a:ext uri="{FF2B5EF4-FFF2-40B4-BE49-F238E27FC236}">
                <a16:creationId xmlns:a16="http://schemas.microsoft.com/office/drawing/2014/main" id="{2A1B899D-B475-9555-6903-78E7EB4C2603}"/>
              </a:ext>
            </a:extLst>
          </p:cNvPr>
          <p:cNvPicPr preferRelativeResize="0"/>
          <p:nvPr/>
        </p:nvPicPr>
        <p:blipFill rotWithShape="1">
          <a:blip r:embed="rId6">
            <a:alphaModFix/>
          </a:blip>
          <a:srcRect/>
          <a:stretch/>
        </p:blipFill>
        <p:spPr>
          <a:xfrm>
            <a:off x="7200879" y="1871196"/>
            <a:ext cx="813518" cy="813518"/>
          </a:xfrm>
          <a:prstGeom prst="rect">
            <a:avLst/>
          </a:prstGeom>
          <a:noFill/>
          <a:ln>
            <a:noFill/>
          </a:ln>
        </p:spPr>
      </p:pic>
      <p:sp>
        <p:nvSpPr>
          <p:cNvPr id="28" name="Google Shape;3743;p75">
            <a:extLst>
              <a:ext uri="{FF2B5EF4-FFF2-40B4-BE49-F238E27FC236}">
                <a16:creationId xmlns:a16="http://schemas.microsoft.com/office/drawing/2014/main" id="{9DA47E36-FFA2-A533-FA09-AEFFBDE2B95A}"/>
              </a:ext>
            </a:extLst>
          </p:cNvPr>
          <p:cNvSpPr txBox="1"/>
          <p:nvPr/>
        </p:nvSpPr>
        <p:spPr>
          <a:xfrm>
            <a:off x="6951668" y="1583401"/>
            <a:ext cx="404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8E0039"/>
                </a:solidFill>
                <a:latin typeface="Quattrocento Sans"/>
                <a:ea typeface="Quattrocento Sans"/>
                <a:cs typeface="Quattrocento Sans"/>
                <a:sym typeface="Quattrocento Sans"/>
              </a:rPr>
              <a:t>4</a:t>
            </a:r>
            <a:endParaRPr/>
          </a:p>
        </p:txBody>
      </p:sp>
      <p:sp>
        <p:nvSpPr>
          <p:cNvPr id="29" name="Google Shape;3744;p75">
            <a:extLst>
              <a:ext uri="{FF2B5EF4-FFF2-40B4-BE49-F238E27FC236}">
                <a16:creationId xmlns:a16="http://schemas.microsoft.com/office/drawing/2014/main" id="{16867DE8-3884-86FD-7328-A750CD8F6259}"/>
              </a:ext>
            </a:extLst>
          </p:cNvPr>
          <p:cNvSpPr txBox="1"/>
          <p:nvPr/>
        </p:nvSpPr>
        <p:spPr>
          <a:xfrm>
            <a:off x="7037801" y="1023946"/>
            <a:ext cx="1725600" cy="338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8E0039"/>
                </a:solidFill>
                <a:latin typeface="Segoe  ui"/>
                <a:ea typeface="Quattrocento Sans"/>
                <a:cs typeface="Quattrocento Sans"/>
                <a:sym typeface="Quattrocento Sans"/>
              </a:rPr>
              <a:t>Certificación</a:t>
            </a:r>
            <a:endParaRPr>
              <a:latin typeface="Segoe  u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Imagen 45">
            <a:extLst>
              <a:ext uri="{FF2B5EF4-FFF2-40B4-BE49-F238E27FC236}">
                <a16:creationId xmlns:a16="http://schemas.microsoft.com/office/drawing/2014/main" id="{0436DF08-1D56-405B-236D-241DCE2D04EB}"/>
              </a:ext>
            </a:extLst>
          </p:cNvPr>
          <p:cNvPicPr>
            <a:picLocks noChangeAspect="1"/>
          </p:cNvPicPr>
          <p:nvPr/>
        </p:nvPicPr>
        <p:blipFill>
          <a:blip r:embed="rId2"/>
          <a:stretch>
            <a:fillRect/>
          </a:stretch>
        </p:blipFill>
        <p:spPr>
          <a:xfrm>
            <a:off x="4221339" y="2495312"/>
            <a:ext cx="4547222" cy="2342701"/>
          </a:xfrm>
          <a:prstGeom prst="rect">
            <a:avLst/>
          </a:prstGeom>
          <a:ln>
            <a:noFill/>
          </a:ln>
          <a:effectLst>
            <a:softEdge rad="112500"/>
          </a:effectLst>
        </p:spPr>
      </p:pic>
      <p:sp>
        <p:nvSpPr>
          <p:cNvPr id="3" name="Rectángulo 2">
            <a:extLst>
              <a:ext uri="{FF2B5EF4-FFF2-40B4-BE49-F238E27FC236}">
                <a16:creationId xmlns:a16="http://schemas.microsoft.com/office/drawing/2014/main" id="{0064B6FF-89A9-BD38-CFB2-48DA53840227}"/>
              </a:ext>
            </a:extLst>
          </p:cNvPr>
          <p:cNvSpPr/>
          <p:nvPr/>
        </p:nvSpPr>
        <p:spPr>
          <a:xfrm>
            <a:off x="520695" y="1287797"/>
            <a:ext cx="3476196" cy="3600986"/>
          </a:xfrm>
          <a:prstGeom prst="rect">
            <a:avLst/>
          </a:prstGeom>
        </p:spPr>
        <p:txBody>
          <a:bodyPr wrap="square" lIns="91440" tIns="45720" rIns="91440" bIns="45720" anchor="t">
            <a:spAutoFit/>
          </a:bodyPr>
          <a:lstStyle/>
          <a:p>
            <a:pPr algn="just" defTabSz="457189">
              <a:buSzPct val="97000"/>
              <a:defRPr/>
            </a:pPr>
            <a:r>
              <a:rPr lang="es-MX" sz="1200" b="1">
                <a:latin typeface="Segoe UI"/>
                <a:cs typeface="Segoe UI"/>
              </a:rPr>
              <a:t>¿Qué es el SEN?</a:t>
            </a:r>
          </a:p>
          <a:p>
            <a:pPr algn="just" defTabSz="457189">
              <a:buSzPct val="97000"/>
              <a:defRPr/>
            </a:pPr>
            <a:endParaRPr lang="es-MX" sz="1200" b="1">
              <a:latin typeface="Segoe UI" panose="020B0502040204020203" pitchFamily="34" charset="0"/>
              <a:cs typeface="Segoe UI" panose="020B0502040204020203" pitchFamily="34" charset="0"/>
            </a:endParaRPr>
          </a:p>
          <a:p>
            <a:pPr algn="just" defTabSz="457189">
              <a:buSzPct val="97000"/>
              <a:defRPr/>
            </a:pPr>
            <a:r>
              <a:rPr lang="es-MX" sz="1200">
                <a:latin typeface="Segoe UI"/>
                <a:cs typeface="Segoe UI"/>
              </a:rPr>
              <a:t>Conjunto articulado de componentes que garantizan la producción y difusión de las estadísticas oficiales a nivel nacional y territorial que requiere el país, de manera organizada y sistemática. </a:t>
            </a:r>
          </a:p>
          <a:p>
            <a:pPr algn="just" defTabSz="457189">
              <a:buSzPct val="97000"/>
              <a:defRPr/>
            </a:pPr>
            <a:endParaRPr lang="es-MX" sz="1200">
              <a:latin typeface="Segoe UI"/>
              <a:cs typeface="Segoe UI"/>
            </a:endParaRPr>
          </a:p>
          <a:p>
            <a:pPr algn="just">
              <a:buSzPct val="97000"/>
              <a:defRPr/>
            </a:pPr>
            <a:r>
              <a:rPr lang="es-MX" sz="1200" b="1">
                <a:latin typeface="Segoe UI"/>
                <a:cs typeface="Segoe UI"/>
              </a:rPr>
              <a:t>¿Cuáles son los componentes del SEN?</a:t>
            </a:r>
          </a:p>
          <a:p>
            <a:pPr algn="just" defTabSz="457189">
              <a:buSzPct val="97000"/>
              <a:defRPr/>
            </a:pPr>
            <a:endParaRPr lang="es-MX" sz="1200">
              <a:latin typeface="Segoe UI"/>
              <a:cs typeface="Segoe UI"/>
            </a:endParaRPr>
          </a:p>
          <a:p>
            <a:pPr marL="285743" indent="-285743" defTabSz="457189">
              <a:buClr>
                <a:srgbClr val="005493"/>
              </a:buClr>
              <a:buSzPct val="97000"/>
              <a:buFont typeface="Arial" panose="020B0604020202020204" pitchFamily="34" charset="0"/>
              <a:buChar char="•"/>
              <a:defRPr/>
            </a:pPr>
            <a:r>
              <a:rPr lang="es-MX" sz="1200">
                <a:latin typeface="Segoe UI"/>
                <a:cs typeface="Segoe UI"/>
              </a:rPr>
              <a:t>Entidades y organizaciones productoras de información estadística</a:t>
            </a:r>
          </a:p>
          <a:p>
            <a:pPr marL="285743" indent="-285743" defTabSz="457189">
              <a:buClr>
                <a:srgbClr val="005493"/>
              </a:buClr>
              <a:buSzPct val="97000"/>
              <a:buFont typeface="Arial" panose="020B0604020202020204" pitchFamily="34" charset="0"/>
              <a:buChar char="•"/>
              <a:defRPr/>
            </a:pPr>
            <a:r>
              <a:rPr lang="es-MX" sz="1200">
                <a:latin typeface="Segoe UI"/>
                <a:cs typeface="Segoe UI"/>
              </a:rPr>
              <a:t>Responsables de registros administrativos</a:t>
            </a:r>
          </a:p>
          <a:p>
            <a:pPr marL="285743" indent="-285743" defTabSz="457189">
              <a:buClr>
                <a:srgbClr val="005493"/>
              </a:buClr>
              <a:buSzPct val="97000"/>
              <a:buFont typeface="Arial" panose="020B0604020202020204" pitchFamily="34" charset="0"/>
              <a:buChar char="•"/>
              <a:defRPr/>
            </a:pPr>
            <a:r>
              <a:rPr lang="es-MX" sz="1200">
                <a:latin typeface="Segoe UI"/>
                <a:cs typeface="Segoe UI"/>
              </a:rPr>
              <a:t>Usuarios</a:t>
            </a:r>
          </a:p>
          <a:p>
            <a:pPr marL="285743" indent="-285743" defTabSz="457189">
              <a:buClr>
                <a:srgbClr val="005493"/>
              </a:buClr>
              <a:buSzPct val="97000"/>
              <a:buFont typeface="Arial" panose="020B0604020202020204" pitchFamily="34" charset="0"/>
              <a:buChar char="•"/>
              <a:defRPr/>
            </a:pPr>
            <a:r>
              <a:rPr lang="es-MX" sz="1200">
                <a:latin typeface="Segoe UI"/>
                <a:cs typeface="Segoe UI"/>
              </a:rPr>
              <a:t>Procesos e instrumentos técnicos para la coordinación</a:t>
            </a:r>
          </a:p>
          <a:p>
            <a:pPr marL="285743" indent="-285743" defTabSz="457189">
              <a:buClr>
                <a:srgbClr val="005493"/>
              </a:buClr>
              <a:buSzPct val="97000"/>
              <a:buFont typeface="Arial" panose="020B0604020202020204" pitchFamily="34" charset="0"/>
              <a:buChar char="•"/>
              <a:defRPr/>
            </a:pPr>
            <a:r>
              <a:rPr lang="es-MX" sz="1200">
                <a:latin typeface="Segoe UI"/>
                <a:cs typeface="Segoe UI"/>
              </a:rPr>
              <a:t>Políticas, principios y fuentes información</a:t>
            </a:r>
          </a:p>
          <a:p>
            <a:pPr marL="285743" indent="-285743" defTabSz="457189">
              <a:buClr>
                <a:srgbClr val="005493"/>
              </a:buClr>
              <a:buSzPct val="97000"/>
              <a:buFont typeface="Arial" panose="020B0604020202020204" pitchFamily="34" charset="0"/>
              <a:buChar char="•"/>
              <a:defRPr/>
            </a:pPr>
            <a:r>
              <a:rPr lang="es-MX" sz="1200">
                <a:latin typeface="Segoe UI"/>
                <a:cs typeface="Segoe UI"/>
              </a:rPr>
              <a:t>Infraestructura tecnológica </a:t>
            </a:r>
          </a:p>
          <a:p>
            <a:pPr marL="285743" indent="-285743" defTabSz="457189">
              <a:buClr>
                <a:srgbClr val="005493"/>
              </a:buClr>
              <a:buSzPct val="97000"/>
              <a:buFont typeface="Arial" panose="020B0604020202020204" pitchFamily="34" charset="0"/>
              <a:buChar char="•"/>
              <a:defRPr/>
            </a:pPr>
            <a:r>
              <a:rPr lang="es-MX" sz="1200">
                <a:latin typeface="Segoe UI"/>
                <a:cs typeface="Segoe UI"/>
              </a:rPr>
              <a:t>Talento humano</a:t>
            </a:r>
            <a:endParaRPr lang="es-CO" sz="1200">
              <a:latin typeface="Segoe UI"/>
              <a:cs typeface="Segoe UI"/>
            </a:endParaRPr>
          </a:p>
        </p:txBody>
      </p:sp>
      <p:sp>
        <p:nvSpPr>
          <p:cNvPr id="10" name="CuadroTexto 9">
            <a:extLst>
              <a:ext uri="{FF2B5EF4-FFF2-40B4-BE49-F238E27FC236}">
                <a16:creationId xmlns:a16="http://schemas.microsoft.com/office/drawing/2014/main" id="{1E790CCD-63C9-D32A-98C2-24BCD291795C}"/>
              </a:ext>
            </a:extLst>
          </p:cNvPr>
          <p:cNvSpPr txBox="1"/>
          <p:nvPr/>
        </p:nvSpPr>
        <p:spPr>
          <a:xfrm>
            <a:off x="4737093" y="1083172"/>
            <a:ext cx="3816644" cy="1200329"/>
          </a:xfrm>
          <a:prstGeom prst="rect">
            <a:avLst/>
          </a:prstGeom>
          <a:noFill/>
        </p:spPr>
        <p:txBody>
          <a:bodyPr wrap="square">
            <a:spAutoFit/>
          </a:bodyPr>
          <a:lstStyle/>
          <a:p>
            <a:pPr algn="ctr"/>
            <a:r>
              <a:rPr lang="es-MX" sz="1200" b="1">
                <a:latin typeface="Segoe  ui"/>
              </a:rPr>
              <a:t>DANE como autoridad estadística: </a:t>
            </a:r>
            <a:r>
              <a:rPr lang="es-MX" sz="1200">
                <a:latin typeface="Segoe  ui"/>
              </a:rPr>
              <a:t>dirige la producción de información estadística con plena independencia técnica, ejerce la regulación en materia estadística, es el administrador de datos para su uso y aprovechamiento con fines estadísticos y es el ente rector del SEN.</a:t>
            </a:r>
            <a:endParaRPr lang="es-CO" sz="1200"/>
          </a:p>
        </p:txBody>
      </p:sp>
      <p:sp>
        <p:nvSpPr>
          <p:cNvPr id="22" name="Elipse 21">
            <a:extLst>
              <a:ext uri="{FF2B5EF4-FFF2-40B4-BE49-F238E27FC236}">
                <a16:creationId xmlns:a16="http://schemas.microsoft.com/office/drawing/2014/main" id="{BD77EB16-B27C-C665-1724-7EB5B0B111E7}"/>
              </a:ext>
            </a:extLst>
          </p:cNvPr>
          <p:cNvSpPr/>
          <p:nvPr/>
        </p:nvSpPr>
        <p:spPr>
          <a:xfrm>
            <a:off x="8374479" y="3460752"/>
            <a:ext cx="214312" cy="214312"/>
          </a:xfrm>
          <a:prstGeom prst="ellipse">
            <a:avLst/>
          </a:prstGeom>
          <a:solidFill>
            <a:schemeClr val="bg1"/>
          </a:solidFill>
          <a:ln w="3175">
            <a:solidFill>
              <a:srgbClr val="B70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3" name="Imagen 22">
            <a:extLst>
              <a:ext uri="{FF2B5EF4-FFF2-40B4-BE49-F238E27FC236}">
                <a16:creationId xmlns:a16="http://schemas.microsoft.com/office/drawing/2014/main" id="{11C970BA-950B-7412-1EE3-77B7ABB65134}"/>
              </a:ext>
            </a:extLst>
          </p:cNvPr>
          <p:cNvPicPr>
            <a:picLocks noChangeAspect="1"/>
          </p:cNvPicPr>
          <p:nvPr/>
        </p:nvPicPr>
        <p:blipFill>
          <a:blip r:embed="rId3"/>
          <a:stretch>
            <a:fillRect/>
          </a:stretch>
        </p:blipFill>
        <p:spPr>
          <a:xfrm>
            <a:off x="8423696" y="3508570"/>
            <a:ext cx="115752" cy="115752"/>
          </a:xfrm>
          <a:prstGeom prst="rect">
            <a:avLst/>
          </a:prstGeom>
        </p:spPr>
      </p:pic>
      <p:sp>
        <p:nvSpPr>
          <p:cNvPr id="24" name="Elipse 23">
            <a:extLst>
              <a:ext uri="{FF2B5EF4-FFF2-40B4-BE49-F238E27FC236}">
                <a16:creationId xmlns:a16="http://schemas.microsoft.com/office/drawing/2014/main" id="{9F09179A-6892-8E6B-6CB0-C8DDAF74A051}"/>
              </a:ext>
            </a:extLst>
          </p:cNvPr>
          <p:cNvSpPr/>
          <p:nvPr/>
        </p:nvSpPr>
        <p:spPr>
          <a:xfrm>
            <a:off x="8388768" y="4418034"/>
            <a:ext cx="214312" cy="214312"/>
          </a:xfrm>
          <a:prstGeom prst="ellipse">
            <a:avLst/>
          </a:prstGeom>
          <a:solidFill>
            <a:schemeClr val="bg1"/>
          </a:solidFill>
          <a:ln w="3175">
            <a:solidFill>
              <a:srgbClr val="B70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25" name="Imagen 24">
            <a:extLst>
              <a:ext uri="{FF2B5EF4-FFF2-40B4-BE49-F238E27FC236}">
                <a16:creationId xmlns:a16="http://schemas.microsoft.com/office/drawing/2014/main" id="{F670BCDB-9137-9D15-1728-725AA2AC342C}"/>
              </a:ext>
            </a:extLst>
          </p:cNvPr>
          <p:cNvPicPr>
            <a:picLocks noChangeAspect="1"/>
          </p:cNvPicPr>
          <p:nvPr/>
        </p:nvPicPr>
        <p:blipFill>
          <a:blip r:embed="rId3"/>
          <a:stretch>
            <a:fillRect/>
          </a:stretch>
        </p:blipFill>
        <p:spPr>
          <a:xfrm>
            <a:off x="8437984" y="4465852"/>
            <a:ext cx="115752" cy="115752"/>
          </a:xfrm>
          <a:prstGeom prst="rect">
            <a:avLst/>
          </a:prstGeom>
        </p:spPr>
      </p:pic>
      <p:sp>
        <p:nvSpPr>
          <p:cNvPr id="26" name="Elipse 25">
            <a:extLst>
              <a:ext uri="{FF2B5EF4-FFF2-40B4-BE49-F238E27FC236}">
                <a16:creationId xmlns:a16="http://schemas.microsoft.com/office/drawing/2014/main" id="{F66A8970-3636-FA38-0BB9-51B09206A1EA}"/>
              </a:ext>
            </a:extLst>
          </p:cNvPr>
          <p:cNvSpPr/>
          <p:nvPr/>
        </p:nvSpPr>
        <p:spPr>
          <a:xfrm>
            <a:off x="6083943" y="3484625"/>
            <a:ext cx="214312" cy="214312"/>
          </a:xfrm>
          <a:prstGeom prst="ellipse">
            <a:avLst/>
          </a:prstGeom>
          <a:solidFill>
            <a:schemeClr val="bg1"/>
          </a:solidFill>
          <a:ln w="3175">
            <a:solidFill>
              <a:srgbClr val="B70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sp>
        <p:nvSpPr>
          <p:cNvPr id="28" name="Elipse 27">
            <a:extLst>
              <a:ext uri="{FF2B5EF4-FFF2-40B4-BE49-F238E27FC236}">
                <a16:creationId xmlns:a16="http://schemas.microsoft.com/office/drawing/2014/main" id="{B5ADDFDB-E80C-E7F7-83D4-C9E4265155C3}"/>
              </a:ext>
            </a:extLst>
          </p:cNvPr>
          <p:cNvSpPr/>
          <p:nvPr/>
        </p:nvSpPr>
        <p:spPr>
          <a:xfrm>
            <a:off x="6626097" y="3484625"/>
            <a:ext cx="214312" cy="214312"/>
          </a:xfrm>
          <a:prstGeom prst="ellipse">
            <a:avLst/>
          </a:prstGeom>
          <a:solidFill>
            <a:schemeClr val="bg1"/>
          </a:solidFill>
          <a:ln w="3175">
            <a:solidFill>
              <a:srgbClr val="B70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31" name="Imagen 30">
            <a:extLst>
              <a:ext uri="{FF2B5EF4-FFF2-40B4-BE49-F238E27FC236}">
                <a16:creationId xmlns:a16="http://schemas.microsoft.com/office/drawing/2014/main" id="{0DA54084-61F1-E236-DE8C-A1B6540A6F67}"/>
              </a:ext>
            </a:extLst>
          </p:cNvPr>
          <p:cNvPicPr>
            <a:picLocks noChangeAspect="1"/>
          </p:cNvPicPr>
          <p:nvPr/>
        </p:nvPicPr>
        <p:blipFill>
          <a:blip r:embed="rId4"/>
          <a:stretch>
            <a:fillRect/>
          </a:stretch>
        </p:blipFill>
        <p:spPr>
          <a:xfrm>
            <a:off x="6659120" y="3526092"/>
            <a:ext cx="147804" cy="147804"/>
          </a:xfrm>
          <a:prstGeom prst="rect">
            <a:avLst/>
          </a:prstGeom>
        </p:spPr>
      </p:pic>
      <p:pic>
        <p:nvPicPr>
          <p:cNvPr id="33" name="Imagen 32">
            <a:extLst>
              <a:ext uri="{FF2B5EF4-FFF2-40B4-BE49-F238E27FC236}">
                <a16:creationId xmlns:a16="http://schemas.microsoft.com/office/drawing/2014/main" id="{E065A102-7CA1-1DBB-6A5D-D0720939657A}"/>
              </a:ext>
            </a:extLst>
          </p:cNvPr>
          <p:cNvPicPr>
            <a:picLocks noChangeAspect="1"/>
          </p:cNvPicPr>
          <p:nvPr/>
        </p:nvPicPr>
        <p:blipFill>
          <a:blip r:embed="rId5"/>
          <a:stretch>
            <a:fillRect/>
          </a:stretch>
        </p:blipFill>
        <p:spPr>
          <a:xfrm>
            <a:off x="6138732" y="3538793"/>
            <a:ext cx="104044" cy="104044"/>
          </a:xfrm>
          <a:prstGeom prst="rect">
            <a:avLst/>
          </a:prstGeom>
        </p:spPr>
      </p:pic>
      <p:sp>
        <p:nvSpPr>
          <p:cNvPr id="39" name="Elipse 38">
            <a:extLst>
              <a:ext uri="{FF2B5EF4-FFF2-40B4-BE49-F238E27FC236}">
                <a16:creationId xmlns:a16="http://schemas.microsoft.com/office/drawing/2014/main" id="{AF31D7CA-E330-6F34-6ADD-F99CCC593CF4}"/>
              </a:ext>
            </a:extLst>
          </p:cNvPr>
          <p:cNvSpPr/>
          <p:nvPr/>
        </p:nvSpPr>
        <p:spPr>
          <a:xfrm>
            <a:off x="7004046" y="4787223"/>
            <a:ext cx="214312" cy="214312"/>
          </a:xfrm>
          <a:prstGeom prst="ellipse">
            <a:avLst/>
          </a:prstGeom>
          <a:solidFill>
            <a:schemeClr val="bg1"/>
          </a:solidFill>
          <a:ln w="3175">
            <a:solidFill>
              <a:srgbClr val="B70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1" name="Imagen 40">
            <a:extLst>
              <a:ext uri="{FF2B5EF4-FFF2-40B4-BE49-F238E27FC236}">
                <a16:creationId xmlns:a16="http://schemas.microsoft.com/office/drawing/2014/main" id="{B39E8C1F-C056-C67C-2123-61490516AF69}"/>
              </a:ext>
            </a:extLst>
          </p:cNvPr>
          <p:cNvPicPr>
            <a:picLocks noChangeAspect="1"/>
          </p:cNvPicPr>
          <p:nvPr/>
        </p:nvPicPr>
        <p:blipFill>
          <a:blip r:embed="rId6"/>
          <a:stretch>
            <a:fillRect/>
          </a:stretch>
        </p:blipFill>
        <p:spPr>
          <a:xfrm>
            <a:off x="7040148" y="4823196"/>
            <a:ext cx="142366" cy="142366"/>
          </a:xfrm>
          <a:prstGeom prst="rect">
            <a:avLst/>
          </a:prstGeom>
        </p:spPr>
      </p:pic>
      <p:sp>
        <p:nvSpPr>
          <p:cNvPr id="42" name="Elipse 41">
            <a:extLst>
              <a:ext uri="{FF2B5EF4-FFF2-40B4-BE49-F238E27FC236}">
                <a16:creationId xmlns:a16="http://schemas.microsoft.com/office/drawing/2014/main" id="{82F8CB8C-8E31-727E-BED5-0DD682C9C03D}"/>
              </a:ext>
            </a:extLst>
          </p:cNvPr>
          <p:cNvSpPr/>
          <p:nvPr/>
        </p:nvSpPr>
        <p:spPr>
          <a:xfrm>
            <a:off x="6440097" y="4787223"/>
            <a:ext cx="214312" cy="214312"/>
          </a:xfrm>
          <a:prstGeom prst="ellipse">
            <a:avLst/>
          </a:prstGeom>
          <a:solidFill>
            <a:schemeClr val="bg1"/>
          </a:solidFill>
          <a:ln w="3175">
            <a:solidFill>
              <a:srgbClr val="B7014C"/>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44" name="Imagen 43">
            <a:extLst>
              <a:ext uri="{FF2B5EF4-FFF2-40B4-BE49-F238E27FC236}">
                <a16:creationId xmlns:a16="http://schemas.microsoft.com/office/drawing/2014/main" id="{E1C69142-ECB5-A3D6-47C4-E0DE7832C827}"/>
              </a:ext>
            </a:extLst>
          </p:cNvPr>
          <p:cNvPicPr>
            <a:picLocks noChangeAspect="1"/>
          </p:cNvPicPr>
          <p:nvPr/>
        </p:nvPicPr>
        <p:blipFill>
          <a:blip r:embed="rId7"/>
          <a:stretch>
            <a:fillRect/>
          </a:stretch>
        </p:blipFill>
        <p:spPr>
          <a:xfrm>
            <a:off x="6492887" y="4834418"/>
            <a:ext cx="108729" cy="108729"/>
          </a:xfrm>
          <a:prstGeom prst="rect">
            <a:avLst/>
          </a:prstGeom>
        </p:spPr>
      </p:pic>
      <p:sp>
        <p:nvSpPr>
          <p:cNvPr id="47" name="CuadroTexto 46">
            <a:extLst>
              <a:ext uri="{FF2B5EF4-FFF2-40B4-BE49-F238E27FC236}">
                <a16:creationId xmlns:a16="http://schemas.microsoft.com/office/drawing/2014/main" id="{AEEB0333-64EA-36EE-3C0B-88AC71A2A51B}"/>
              </a:ext>
            </a:extLst>
          </p:cNvPr>
          <p:cNvSpPr txBox="1"/>
          <p:nvPr/>
        </p:nvSpPr>
        <p:spPr>
          <a:xfrm>
            <a:off x="457146" y="839764"/>
            <a:ext cx="1659038" cy="307777"/>
          </a:xfrm>
          <a:prstGeom prst="rect">
            <a:avLst/>
          </a:prstGeom>
          <a:noFill/>
        </p:spPr>
        <p:txBody>
          <a:bodyPr wrap="square">
            <a:spAutoFit/>
          </a:bodyPr>
          <a:lstStyle/>
          <a:p>
            <a:pPr defTabSz="457189">
              <a:defRPr/>
            </a:pPr>
            <a:r>
              <a:rPr lang="es-ES" sz="1400" b="1">
                <a:solidFill>
                  <a:srgbClr val="7F7F7F"/>
                </a:solidFill>
                <a:latin typeface="Segoe  ui"/>
                <a:cs typeface="Segoe UI" panose="020B0502040204020203" pitchFamily="34" charset="0"/>
              </a:rPr>
              <a:t>Ley 2335 de 2023</a:t>
            </a:r>
            <a:endParaRPr lang="es-CO" sz="1400" b="1">
              <a:solidFill>
                <a:srgbClr val="7F7F7F"/>
              </a:solidFill>
              <a:latin typeface="Segoe  ui"/>
              <a:cs typeface="Segoe UI" panose="020B0502040204020203" pitchFamily="34" charset="0"/>
            </a:endParaRPr>
          </a:p>
        </p:txBody>
      </p:sp>
      <p:cxnSp>
        <p:nvCxnSpPr>
          <p:cNvPr id="5" name="Conector recto 4">
            <a:extLst>
              <a:ext uri="{FF2B5EF4-FFF2-40B4-BE49-F238E27FC236}">
                <a16:creationId xmlns:a16="http://schemas.microsoft.com/office/drawing/2014/main" id="{8EC2ADE2-14D5-58D2-101E-3D8B9D264FDE}"/>
              </a:ext>
            </a:extLst>
          </p:cNvPr>
          <p:cNvCxnSpPr>
            <a:cxnSpLocks/>
          </p:cNvCxnSpPr>
          <p:nvPr/>
        </p:nvCxnSpPr>
        <p:spPr>
          <a:xfrm flipH="1">
            <a:off x="520696" y="669858"/>
            <a:ext cx="374047" cy="0"/>
          </a:xfrm>
          <a:prstGeom prst="line">
            <a:avLst/>
          </a:prstGeom>
          <a:ln w="28575">
            <a:solidFill>
              <a:srgbClr val="19CDCC"/>
            </a:solidFill>
          </a:ln>
          <a:effectLst/>
        </p:spPr>
        <p:style>
          <a:lnRef idx="2">
            <a:schemeClr val="accent1"/>
          </a:lnRef>
          <a:fillRef idx="0">
            <a:schemeClr val="accent1"/>
          </a:fillRef>
          <a:effectRef idx="1">
            <a:schemeClr val="accent1"/>
          </a:effectRef>
          <a:fontRef idx="minor">
            <a:schemeClr val="tx1"/>
          </a:fontRef>
        </p:style>
      </p:cxnSp>
      <p:sp>
        <p:nvSpPr>
          <p:cNvPr id="7" name="object 898">
            <a:extLst>
              <a:ext uri="{FF2B5EF4-FFF2-40B4-BE49-F238E27FC236}">
                <a16:creationId xmlns:a16="http://schemas.microsoft.com/office/drawing/2014/main" id="{D4EFE30B-AF7D-EDC1-0736-E93D1ECA4FA8}"/>
              </a:ext>
            </a:extLst>
          </p:cNvPr>
          <p:cNvSpPr txBox="1"/>
          <p:nvPr/>
        </p:nvSpPr>
        <p:spPr>
          <a:xfrm>
            <a:off x="520695" y="178932"/>
            <a:ext cx="6190092" cy="430887"/>
          </a:xfrm>
          <a:prstGeom prst="rect">
            <a:avLst/>
          </a:prstGeom>
        </p:spPr>
        <p:txBody>
          <a:bodyPr vert="horz" wrap="square" lIns="0" tIns="0" rIns="0" bIns="0" rtlCol="0">
            <a:spAutoFit/>
          </a:bodyPr>
          <a:lstStyle/>
          <a:p>
            <a:pPr marL="12700"/>
            <a:r>
              <a:rPr lang="es-ES" sz="1400" b="1">
                <a:solidFill>
                  <a:srgbClr val="005493"/>
                </a:solidFill>
                <a:latin typeface="Segoe UI" panose="020B0502040204020203" pitchFamily="34" charset="0"/>
                <a:cs typeface="Segoe UI" panose="020B0502040204020203" pitchFamily="34" charset="0"/>
              </a:rPr>
              <a:t>Sistema Estadístico Nacional (SEN)</a:t>
            </a:r>
          </a:p>
          <a:p>
            <a:pPr marL="12700"/>
            <a:r>
              <a:rPr lang="es-ES" sz="1400" b="1">
                <a:solidFill>
                  <a:schemeClr val="tx1">
                    <a:lumMod val="85000"/>
                    <a:lumOff val="15000"/>
                  </a:schemeClr>
                </a:solidFill>
                <a:latin typeface="Segoe UI" panose="020B0502040204020203" pitchFamily="34" charset="0"/>
                <a:ea typeface="Arial" charset="0"/>
                <a:cs typeface="Segoe UI" panose="020B0502040204020203" pitchFamily="34" charset="0"/>
              </a:rPr>
              <a:t>Definición y estructura</a:t>
            </a:r>
            <a:endParaRPr lang="da-DK" sz="1400">
              <a:solidFill>
                <a:schemeClr val="tx1">
                  <a:lumMod val="85000"/>
                  <a:lumOff val="15000"/>
                </a:schemeClr>
              </a:solidFill>
              <a:latin typeface="Segoe UI" panose="020B0502040204020203" pitchFamily="34" charset="0"/>
              <a:ea typeface="Arial" charset="0"/>
              <a:cs typeface="Segoe UI" panose="020B0502040204020203" pitchFamily="34" charset="0"/>
            </a:endParaRPr>
          </a:p>
        </p:txBody>
      </p:sp>
    </p:spTree>
    <p:extLst>
      <p:ext uri="{BB962C8B-B14F-4D97-AF65-F5344CB8AC3E}">
        <p14:creationId xmlns:p14="http://schemas.microsoft.com/office/powerpoint/2010/main" val="10872619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3821"/>
        <p:cNvGrpSpPr/>
        <p:nvPr/>
      </p:nvGrpSpPr>
      <p:grpSpPr>
        <a:xfrm>
          <a:off x="0" y="0"/>
          <a:ext cx="0" cy="0"/>
          <a:chOff x="0" y="0"/>
          <a:chExt cx="0" cy="0"/>
        </a:xfrm>
      </p:grpSpPr>
      <p:pic>
        <p:nvPicPr>
          <p:cNvPr id="3823" name="Google Shape;3823;p78"/>
          <p:cNvPicPr preferRelativeResize="0"/>
          <p:nvPr/>
        </p:nvPicPr>
        <p:blipFill rotWithShape="1">
          <a:blip r:embed="rId3">
            <a:alphaModFix/>
          </a:blip>
          <a:srcRect/>
          <a:stretch/>
        </p:blipFill>
        <p:spPr>
          <a:xfrm>
            <a:off x="991570" y="2633689"/>
            <a:ext cx="714573" cy="714573"/>
          </a:xfrm>
          <a:prstGeom prst="rect">
            <a:avLst/>
          </a:prstGeom>
          <a:noFill/>
          <a:ln>
            <a:noFill/>
          </a:ln>
        </p:spPr>
      </p:pic>
      <p:sp>
        <p:nvSpPr>
          <p:cNvPr id="3825" name="Google Shape;3825;p78"/>
          <p:cNvSpPr/>
          <p:nvPr/>
        </p:nvSpPr>
        <p:spPr>
          <a:xfrm>
            <a:off x="706378" y="2514638"/>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3845" name="Google Shape;3845;p78"/>
          <p:cNvSpPr txBox="1"/>
          <p:nvPr/>
        </p:nvSpPr>
        <p:spPr>
          <a:xfrm>
            <a:off x="4626799" y="3073183"/>
            <a:ext cx="2590800" cy="3078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400" b="1">
                <a:solidFill>
                  <a:srgbClr val="B6004B"/>
                </a:solidFill>
                <a:latin typeface="Segoe  ui"/>
                <a:ea typeface="Quattrocento Sans"/>
                <a:cs typeface="Quattrocento Sans"/>
                <a:sym typeface="Quattrocento Sans"/>
              </a:rPr>
              <a:t>Declaración de conformidad</a:t>
            </a:r>
            <a:endParaRPr>
              <a:latin typeface="Segoe  ui"/>
            </a:endParaRPr>
          </a:p>
        </p:txBody>
      </p:sp>
      <p:sp>
        <p:nvSpPr>
          <p:cNvPr id="3846" name="Google Shape;3846;p78"/>
          <p:cNvSpPr/>
          <p:nvPr/>
        </p:nvSpPr>
        <p:spPr>
          <a:xfrm>
            <a:off x="4585877" y="3367739"/>
            <a:ext cx="2705700" cy="1169700"/>
          </a:xfrm>
          <a:prstGeom prst="rect">
            <a:avLst/>
          </a:prstGeom>
          <a:noFill/>
          <a:ln>
            <a:noFill/>
          </a:ln>
        </p:spPr>
        <p:txBody>
          <a:bodyPr spcFirstLastPara="1" wrap="square" lIns="91425" tIns="45700" rIns="91425" bIns="45700" anchor="t" anchorCtr="0">
            <a:noAutofit/>
          </a:bodyPr>
          <a:lstStyle/>
          <a:p>
            <a:pPr marL="285750" marR="0" lvl="0" indent="-285750" algn="l" rtl="0">
              <a:spcBef>
                <a:spcPts val="0"/>
              </a:spcBef>
              <a:spcAft>
                <a:spcPts val="0"/>
              </a:spcAft>
              <a:buClr>
                <a:schemeClr val="dk1"/>
              </a:buClr>
              <a:buSzPts val="1400"/>
              <a:buFont typeface="Noto Sans Symbols"/>
              <a:buChar char="✔"/>
            </a:pPr>
            <a:r>
              <a:rPr lang="es-CO" sz="1400" b="1">
                <a:solidFill>
                  <a:schemeClr val="dk1"/>
                </a:solidFill>
                <a:latin typeface="Segoe  ui"/>
                <a:ea typeface="Quattrocento Sans"/>
                <a:cs typeface="Quattrocento Sans"/>
                <a:sym typeface="Quattrocento Sans"/>
              </a:rPr>
              <a:t>Decisión del comité de certificación.</a:t>
            </a:r>
            <a:endParaRPr>
              <a:latin typeface="Segoe  ui"/>
            </a:endParaRPr>
          </a:p>
          <a:p>
            <a:pPr marL="285750" marR="0" lvl="0" indent="-285750" algn="l" rtl="0">
              <a:spcBef>
                <a:spcPts val="0"/>
              </a:spcBef>
              <a:spcAft>
                <a:spcPts val="0"/>
              </a:spcAft>
              <a:buClr>
                <a:schemeClr val="dk1"/>
              </a:buClr>
              <a:buSzPts val="1400"/>
              <a:buFont typeface="Noto Sans Symbols"/>
              <a:buChar char="✔"/>
            </a:pPr>
            <a:r>
              <a:rPr lang="es-CO" sz="1400" b="1">
                <a:solidFill>
                  <a:schemeClr val="dk1"/>
                </a:solidFill>
                <a:latin typeface="Segoe  ui"/>
                <a:ea typeface="Quattrocento Sans"/>
                <a:cs typeface="Quattrocento Sans"/>
                <a:sym typeface="Quattrocento Sans"/>
              </a:rPr>
              <a:t>Emisión y envío del resultado de la evaluación (Certifica o no certifica). </a:t>
            </a:r>
            <a:endParaRPr sz="1400" b="1">
              <a:solidFill>
                <a:schemeClr val="dk1"/>
              </a:solidFill>
              <a:latin typeface="Segoe  ui"/>
              <a:ea typeface="Quattrocento Sans"/>
              <a:cs typeface="Quattrocento Sans"/>
              <a:sym typeface="Quattrocento Sans"/>
            </a:endParaRPr>
          </a:p>
        </p:txBody>
      </p:sp>
      <p:cxnSp>
        <p:nvCxnSpPr>
          <p:cNvPr id="3847" name="Google Shape;3847;p78"/>
          <p:cNvCxnSpPr/>
          <p:nvPr/>
        </p:nvCxnSpPr>
        <p:spPr>
          <a:xfrm>
            <a:off x="7443351" y="3227071"/>
            <a:ext cx="33900" cy="1239600"/>
          </a:xfrm>
          <a:prstGeom prst="straightConnector1">
            <a:avLst/>
          </a:prstGeom>
          <a:noFill/>
          <a:ln w="50800" cap="flat" cmpd="sng">
            <a:solidFill>
              <a:srgbClr val="8E0039"/>
            </a:solidFill>
            <a:prstDash val="solid"/>
            <a:round/>
            <a:headEnd type="none" w="sm" len="sm"/>
            <a:tailEnd type="triangle" w="med" len="med"/>
          </a:ln>
          <a:effectLst>
            <a:outerShdw blurRad="50800" dist="38100" algn="l" rotWithShape="0">
              <a:srgbClr val="000000">
                <a:alpha val="40000"/>
              </a:srgbClr>
            </a:outerShdw>
          </a:effectLst>
        </p:spPr>
      </p:cxnSp>
      <p:sp>
        <p:nvSpPr>
          <p:cNvPr id="3848" name="Google Shape;3848;p78"/>
          <p:cNvSpPr txBox="1"/>
          <p:nvPr/>
        </p:nvSpPr>
        <p:spPr>
          <a:xfrm>
            <a:off x="2364655" y="3379529"/>
            <a:ext cx="10695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31859B"/>
                </a:solidFill>
                <a:latin typeface="+mj-lt"/>
                <a:ea typeface="Quattrocento Sans"/>
                <a:cs typeface="Quattrocento Sans"/>
                <a:sym typeface="Quattrocento Sans"/>
              </a:rPr>
              <a:t>certifica</a:t>
            </a:r>
            <a:endParaRPr>
              <a:latin typeface="+mj-lt"/>
            </a:endParaRPr>
          </a:p>
        </p:txBody>
      </p:sp>
      <p:sp>
        <p:nvSpPr>
          <p:cNvPr id="3849" name="Google Shape;3849;p78"/>
          <p:cNvSpPr txBox="1"/>
          <p:nvPr/>
        </p:nvSpPr>
        <p:spPr>
          <a:xfrm>
            <a:off x="1656098" y="3812422"/>
            <a:ext cx="1912800" cy="461700"/>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200" b="1">
                <a:solidFill>
                  <a:srgbClr val="B6004B"/>
                </a:solidFill>
                <a:latin typeface="Segoe  ui"/>
                <a:ea typeface="Quattrocento Sans"/>
                <a:cs typeface="Quattrocento Sans"/>
                <a:sym typeface="Quattrocento Sans"/>
              </a:rPr>
              <a:t> La certificación tendrá </a:t>
            </a:r>
            <a:endParaRPr>
              <a:latin typeface="Segoe  ui"/>
            </a:endParaRPr>
          </a:p>
          <a:p>
            <a:pPr marL="0" marR="0" lvl="0" indent="0" algn="ctr" rtl="0">
              <a:spcBef>
                <a:spcPts val="0"/>
              </a:spcBef>
              <a:spcAft>
                <a:spcPts val="0"/>
              </a:spcAft>
              <a:buNone/>
            </a:pPr>
            <a:r>
              <a:rPr lang="es-CO" sz="1200" b="1">
                <a:solidFill>
                  <a:srgbClr val="B6004B"/>
                </a:solidFill>
                <a:latin typeface="Segoe  ui"/>
                <a:ea typeface="Quattrocento Sans"/>
                <a:cs typeface="Quattrocento Sans"/>
                <a:sym typeface="Quattrocento Sans"/>
              </a:rPr>
              <a:t>vigencia de 5 años.</a:t>
            </a:r>
            <a:endParaRPr>
              <a:latin typeface="Segoe  ui"/>
            </a:endParaRPr>
          </a:p>
        </p:txBody>
      </p:sp>
      <p:pic>
        <p:nvPicPr>
          <p:cNvPr id="3850" name="Google Shape;3850;p78"/>
          <p:cNvPicPr preferRelativeResize="0"/>
          <p:nvPr/>
        </p:nvPicPr>
        <p:blipFill rotWithShape="1">
          <a:blip r:embed="rId4">
            <a:alphaModFix/>
          </a:blip>
          <a:srcRect/>
          <a:stretch/>
        </p:blipFill>
        <p:spPr>
          <a:xfrm>
            <a:off x="1761651" y="3315967"/>
            <a:ext cx="512295" cy="512295"/>
          </a:xfrm>
          <a:prstGeom prst="rect">
            <a:avLst/>
          </a:prstGeom>
          <a:noFill/>
          <a:ln>
            <a:noFill/>
          </a:ln>
        </p:spPr>
      </p:pic>
      <p:cxnSp>
        <p:nvCxnSpPr>
          <p:cNvPr id="3851" name="Google Shape;3851;p78"/>
          <p:cNvCxnSpPr/>
          <p:nvPr/>
        </p:nvCxnSpPr>
        <p:spPr>
          <a:xfrm>
            <a:off x="7477150" y="3921821"/>
            <a:ext cx="297600" cy="0"/>
          </a:xfrm>
          <a:prstGeom prst="straightConnector1">
            <a:avLst/>
          </a:prstGeom>
          <a:noFill/>
          <a:ln w="9525" cap="flat" cmpd="sng">
            <a:solidFill>
              <a:schemeClr val="dk1"/>
            </a:solidFill>
            <a:prstDash val="dash"/>
            <a:round/>
            <a:headEnd type="none" w="sm" len="sm"/>
            <a:tailEnd type="triangle" w="med" len="med"/>
          </a:ln>
        </p:spPr>
      </p:cxnSp>
      <p:cxnSp>
        <p:nvCxnSpPr>
          <p:cNvPr id="3852" name="Google Shape;3852;p78"/>
          <p:cNvCxnSpPr/>
          <p:nvPr/>
        </p:nvCxnSpPr>
        <p:spPr>
          <a:xfrm rot="10800000">
            <a:off x="7477138" y="4137318"/>
            <a:ext cx="283500" cy="0"/>
          </a:xfrm>
          <a:prstGeom prst="straightConnector1">
            <a:avLst/>
          </a:prstGeom>
          <a:noFill/>
          <a:ln w="9525" cap="flat" cmpd="sng">
            <a:solidFill>
              <a:schemeClr val="dk1"/>
            </a:solidFill>
            <a:prstDash val="dash"/>
            <a:round/>
            <a:headEnd type="none" w="sm" len="sm"/>
            <a:tailEnd type="triangle" w="med" len="med"/>
          </a:ln>
        </p:spPr>
      </p:cxnSp>
      <p:sp>
        <p:nvSpPr>
          <p:cNvPr id="3853" name="Google Shape;3853;p78"/>
          <p:cNvSpPr txBox="1"/>
          <p:nvPr/>
        </p:nvSpPr>
        <p:spPr>
          <a:xfrm>
            <a:off x="7802764" y="3720088"/>
            <a:ext cx="1003800" cy="646200"/>
          </a:xfrm>
          <a:prstGeom prst="rect">
            <a:avLst/>
          </a:prstGeom>
          <a:noFill/>
          <a:ln w="9525" cap="flat" cmpd="sng">
            <a:solidFill>
              <a:srgbClr val="8E0039"/>
            </a:solidFill>
            <a:prstDash val="solid"/>
            <a:round/>
            <a:headEnd type="none" w="sm" len="sm"/>
            <a:tailEnd type="none" w="sm" len="sm"/>
          </a:ln>
        </p:spPr>
        <p:txBody>
          <a:bodyPr spcFirstLastPara="1" wrap="square" lIns="91425" tIns="45700" rIns="91425" bIns="45700" anchor="t" anchorCtr="0">
            <a:spAutoFit/>
          </a:bodyPr>
          <a:lstStyle/>
          <a:p>
            <a:pPr marL="0" marR="0" lvl="0" indent="0" algn="ctr" rtl="0">
              <a:spcBef>
                <a:spcPts val="0"/>
              </a:spcBef>
              <a:spcAft>
                <a:spcPts val="0"/>
              </a:spcAft>
              <a:buNone/>
            </a:pPr>
            <a:r>
              <a:rPr lang="es-CO" sz="1200">
                <a:solidFill>
                  <a:schemeClr val="dk1"/>
                </a:solidFill>
                <a:latin typeface="+mj-lt"/>
                <a:ea typeface="Quattrocento Sans"/>
                <a:cs typeface="Quattrocento Sans"/>
                <a:sym typeface="Quattrocento Sans"/>
              </a:rPr>
              <a:t>Revisión y respuesta a apelaciones </a:t>
            </a:r>
            <a:endParaRPr>
              <a:latin typeface="+mj-lt"/>
            </a:endParaRPr>
          </a:p>
        </p:txBody>
      </p:sp>
      <p:sp>
        <p:nvSpPr>
          <p:cNvPr id="2" name="Google Shape;3717;p75">
            <a:extLst>
              <a:ext uri="{FF2B5EF4-FFF2-40B4-BE49-F238E27FC236}">
                <a16:creationId xmlns:a16="http://schemas.microsoft.com/office/drawing/2014/main" id="{346054A5-63F1-E9C3-197A-466B2B49F1B4}"/>
              </a:ext>
            </a:extLst>
          </p:cNvPr>
          <p:cNvSpPr txBox="1"/>
          <p:nvPr/>
        </p:nvSpPr>
        <p:spPr>
          <a:xfrm>
            <a:off x="587406" y="136830"/>
            <a:ext cx="5084400" cy="369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800" b="1">
                <a:solidFill>
                  <a:srgbClr val="002060"/>
                </a:solidFill>
                <a:latin typeface="Segoe  ui"/>
                <a:ea typeface="Quattrocento Sans"/>
                <a:cs typeface="Quattrocento Sans"/>
                <a:sym typeface="Quattrocento Sans"/>
              </a:rPr>
              <a:t>Proceso de evaluación  y certificación</a:t>
            </a:r>
            <a:endParaRPr sz="1800">
              <a:solidFill>
                <a:srgbClr val="002060"/>
              </a:solidFill>
              <a:latin typeface="Segoe  ui"/>
              <a:ea typeface="Quattrocento Sans"/>
              <a:cs typeface="Quattrocento Sans"/>
              <a:sym typeface="Quattrocento Sans"/>
            </a:endParaRPr>
          </a:p>
        </p:txBody>
      </p:sp>
      <p:sp>
        <p:nvSpPr>
          <p:cNvPr id="4" name="Google Shape;3716;p75">
            <a:extLst>
              <a:ext uri="{FF2B5EF4-FFF2-40B4-BE49-F238E27FC236}">
                <a16:creationId xmlns:a16="http://schemas.microsoft.com/office/drawing/2014/main" id="{9BDC1095-AC21-06CE-904A-2C22093114FB}"/>
              </a:ext>
            </a:extLst>
          </p:cNvPr>
          <p:cNvSpPr/>
          <p:nvPr/>
        </p:nvSpPr>
        <p:spPr>
          <a:xfrm>
            <a:off x="7061865" y="1710343"/>
            <a:ext cx="577500" cy="646200"/>
          </a:xfrm>
          <a:prstGeom prst="rect">
            <a:avLst/>
          </a:prstGeom>
          <a:noFill/>
          <a:ln>
            <a:noFill/>
          </a:ln>
        </p:spPr>
        <p:txBody>
          <a:bodyPr spcFirstLastPara="1" wrap="square" lIns="91425" tIns="45700" rIns="91425" bIns="45700" anchor="t" anchorCtr="0">
            <a:noAutofit/>
          </a:bodyPr>
          <a:lstStyle/>
          <a:p>
            <a:pPr marL="0" marR="0" lvl="1" indent="0" algn="ctr" rtl="0">
              <a:spcBef>
                <a:spcPts val="0"/>
              </a:spcBef>
              <a:spcAft>
                <a:spcPts val="0"/>
              </a:spcAft>
              <a:buNone/>
            </a:pPr>
            <a:r>
              <a:rPr lang="es-CO" sz="3600" b="1" i="0" u="none" strike="noStrike" cap="none">
                <a:solidFill>
                  <a:schemeClr val="lt1"/>
                </a:solidFill>
                <a:latin typeface="Quattrocento Sans"/>
                <a:ea typeface="Quattrocento Sans"/>
                <a:cs typeface="Quattrocento Sans"/>
                <a:sym typeface="Quattrocento Sans"/>
              </a:rPr>
              <a:t>4 </a:t>
            </a:r>
            <a:endParaRPr/>
          </a:p>
        </p:txBody>
      </p:sp>
      <p:sp>
        <p:nvSpPr>
          <p:cNvPr id="5" name="Google Shape;3719;p75">
            <a:extLst>
              <a:ext uri="{FF2B5EF4-FFF2-40B4-BE49-F238E27FC236}">
                <a16:creationId xmlns:a16="http://schemas.microsoft.com/office/drawing/2014/main" id="{890C2F5A-05F3-6870-3386-2106421A3CC3}"/>
              </a:ext>
            </a:extLst>
          </p:cNvPr>
          <p:cNvSpPr txBox="1"/>
          <p:nvPr/>
        </p:nvSpPr>
        <p:spPr>
          <a:xfrm>
            <a:off x="600261" y="2570351"/>
            <a:ext cx="331800" cy="400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a:solidFill>
                  <a:schemeClr val="accent5"/>
                </a:solidFill>
                <a:latin typeface="Quattrocento Sans"/>
                <a:ea typeface="Quattrocento Sans"/>
                <a:cs typeface="Quattrocento Sans"/>
                <a:sym typeface="Quattrocento Sans"/>
              </a:rPr>
              <a:t>1</a:t>
            </a:r>
            <a:endParaRPr/>
          </a:p>
        </p:txBody>
      </p:sp>
      <p:sp>
        <p:nvSpPr>
          <p:cNvPr id="6" name="Google Shape;3721;p75">
            <a:extLst>
              <a:ext uri="{FF2B5EF4-FFF2-40B4-BE49-F238E27FC236}">
                <a16:creationId xmlns:a16="http://schemas.microsoft.com/office/drawing/2014/main" id="{6165235D-E397-374B-D5A4-E27680AE6B82}"/>
              </a:ext>
            </a:extLst>
          </p:cNvPr>
          <p:cNvSpPr/>
          <p:nvPr/>
        </p:nvSpPr>
        <p:spPr>
          <a:xfrm>
            <a:off x="702566" y="1922602"/>
            <a:ext cx="1860000" cy="1058100"/>
          </a:xfrm>
          <a:prstGeom prst="homePlate">
            <a:avLst>
              <a:gd name="adj" fmla="val 50000"/>
            </a:avLst>
          </a:prstGeom>
          <a:solidFill>
            <a:srgbClr val="9CB02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7" name="Google Shape;3722;p75">
            <a:extLst>
              <a:ext uri="{FF2B5EF4-FFF2-40B4-BE49-F238E27FC236}">
                <a16:creationId xmlns:a16="http://schemas.microsoft.com/office/drawing/2014/main" id="{C736D2C1-8CC6-775E-DE80-2D17A1C40113}"/>
              </a:ext>
            </a:extLst>
          </p:cNvPr>
          <p:cNvSpPr/>
          <p:nvPr/>
        </p:nvSpPr>
        <p:spPr>
          <a:xfrm>
            <a:off x="701423" y="1923077"/>
            <a:ext cx="1666500" cy="1058100"/>
          </a:xfrm>
          <a:prstGeom prst="homePlate">
            <a:avLst>
              <a:gd name="adj" fmla="val 50000"/>
            </a:avLst>
          </a:prstGeom>
          <a:solidFill>
            <a:srgbClr val="C2D93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8" name="Google Shape;3723;p75">
            <a:extLst>
              <a:ext uri="{FF2B5EF4-FFF2-40B4-BE49-F238E27FC236}">
                <a16:creationId xmlns:a16="http://schemas.microsoft.com/office/drawing/2014/main" id="{D857B4B1-0D71-7345-22CE-FF200E07A0F0}"/>
              </a:ext>
            </a:extLst>
          </p:cNvPr>
          <p:cNvSpPr/>
          <p:nvPr/>
        </p:nvSpPr>
        <p:spPr>
          <a:xfrm>
            <a:off x="702566" y="1922602"/>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9" name="Google Shape;3724;p75">
            <a:extLst>
              <a:ext uri="{FF2B5EF4-FFF2-40B4-BE49-F238E27FC236}">
                <a16:creationId xmlns:a16="http://schemas.microsoft.com/office/drawing/2014/main" id="{5D5FEC7B-4494-BF4A-E71A-96DF0F2FF395}"/>
              </a:ext>
            </a:extLst>
          </p:cNvPr>
          <p:cNvPicPr preferRelativeResize="0"/>
          <p:nvPr/>
        </p:nvPicPr>
        <p:blipFill rotWithShape="1">
          <a:blip r:embed="rId3">
            <a:alphaModFix/>
          </a:blip>
          <a:srcRect/>
          <a:stretch/>
        </p:blipFill>
        <p:spPr>
          <a:xfrm>
            <a:off x="996591" y="2094291"/>
            <a:ext cx="714573" cy="714573"/>
          </a:xfrm>
          <a:prstGeom prst="rect">
            <a:avLst/>
          </a:prstGeom>
          <a:noFill/>
          <a:ln>
            <a:noFill/>
          </a:ln>
        </p:spPr>
      </p:pic>
      <p:sp>
        <p:nvSpPr>
          <p:cNvPr id="10" name="Google Shape;3725;p75">
            <a:extLst>
              <a:ext uri="{FF2B5EF4-FFF2-40B4-BE49-F238E27FC236}">
                <a16:creationId xmlns:a16="http://schemas.microsoft.com/office/drawing/2014/main" id="{CDFEB5F1-2FA7-3AE4-1362-6B5C671DACD2}"/>
              </a:ext>
            </a:extLst>
          </p:cNvPr>
          <p:cNvSpPr txBox="1"/>
          <p:nvPr/>
        </p:nvSpPr>
        <p:spPr>
          <a:xfrm>
            <a:off x="588324" y="1730485"/>
            <a:ext cx="3318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9CB022"/>
                </a:solidFill>
                <a:latin typeface="Quattrocento Sans"/>
                <a:ea typeface="Quattrocento Sans"/>
                <a:cs typeface="Quattrocento Sans"/>
                <a:sym typeface="Quattrocento Sans"/>
              </a:rPr>
              <a:t>1</a:t>
            </a:r>
            <a:endParaRPr/>
          </a:p>
        </p:txBody>
      </p:sp>
      <p:sp>
        <p:nvSpPr>
          <p:cNvPr id="11" name="Google Shape;3726;p75">
            <a:extLst>
              <a:ext uri="{FF2B5EF4-FFF2-40B4-BE49-F238E27FC236}">
                <a16:creationId xmlns:a16="http://schemas.microsoft.com/office/drawing/2014/main" id="{9C3D158D-7FC2-3B19-202C-506ACEE62450}"/>
              </a:ext>
            </a:extLst>
          </p:cNvPr>
          <p:cNvSpPr txBox="1"/>
          <p:nvPr/>
        </p:nvSpPr>
        <p:spPr>
          <a:xfrm>
            <a:off x="609813" y="1178174"/>
            <a:ext cx="20733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9CB022"/>
                </a:solidFill>
                <a:latin typeface="Segoe  ui"/>
                <a:ea typeface="Quattrocento Sans"/>
                <a:cs typeface="Quattrocento Sans"/>
                <a:sym typeface="Quattrocento Sans"/>
              </a:rPr>
              <a:t>Programación </a:t>
            </a:r>
            <a:br>
              <a:rPr lang="es-CO" sz="1600" b="1">
                <a:solidFill>
                  <a:srgbClr val="9CB022"/>
                </a:solidFill>
                <a:latin typeface="Segoe  ui"/>
                <a:ea typeface="Quattrocento Sans"/>
                <a:cs typeface="Quattrocento Sans"/>
                <a:sym typeface="Quattrocento Sans"/>
              </a:rPr>
            </a:br>
            <a:r>
              <a:rPr lang="es-CO" sz="1600" b="1">
                <a:solidFill>
                  <a:srgbClr val="9CB022"/>
                </a:solidFill>
                <a:latin typeface="Segoe  ui"/>
                <a:ea typeface="Quattrocento Sans"/>
                <a:cs typeface="Quattrocento Sans"/>
                <a:sym typeface="Quattrocento Sans"/>
              </a:rPr>
              <a:t>de la evaluación</a:t>
            </a:r>
            <a:endParaRPr>
              <a:latin typeface="Segoe  ui"/>
            </a:endParaRPr>
          </a:p>
        </p:txBody>
      </p:sp>
      <p:sp>
        <p:nvSpPr>
          <p:cNvPr id="12" name="Google Shape;3727;p75">
            <a:extLst>
              <a:ext uri="{FF2B5EF4-FFF2-40B4-BE49-F238E27FC236}">
                <a16:creationId xmlns:a16="http://schemas.microsoft.com/office/drawing/2014/main" id="{D075A72F-78B6-F405-64A0-F76B1D6CF6BD}"/>
              </a:ext>
            </a:extLst>
          </p:cNvPr>
          <p:cNvSpPr/>
          <p:nvPr/>
        </p:nvSpPr>
        <p:spPr>
          <a:xfrm>
            <a:off x="2746174" y="1903390"/>
            <a:ext cx="1860000" cy="1058100"/>
          </a:xfrm>
          <a:prstGeom prst="homePlate">
            <a:avLst>
              <a:gd name="adj" fmla="val 50000"/>
            </a:avLst>
          </a:prstGeom>
          <a:solidFill>
            <a:srgbClr val="007A6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3" name="Google Shape;3728;p75">
            <a:extLst>
              <a:ext uri="{FF2B5EF4-FFF2-40B4-BE49-F238E27FC236}">
                <a16:creationId xmlns:a16="http://schemas.microsoft.com/office/drawing/2014/main" id="{E2884290-4A22-41EA-75F7-BE0E432B6807}"/>
              </a:ext>
            </a:extLst>
          </p:cNvPr>
          <p:cNvSpPr/>
          <p:nvPr/>
        </p:nvSpPr>
        <p:spPr>
          <a:xfrm>
            <a:off x="2746174" y="1903390"/>
            <a:ext cx="1666500" cy="1058100"/>
          </a:xfrm>
          <a:prstGeom prst="homePlate">
            <a:avLst>
              <a:gd name="adj" fmla="val 50000"/>
            </a:avLst>
          </a:prstGeom>
          <a:solidFill>
            <a:srgbClr val="00B08E"/>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4" name="Google Shape;3729;p75">
            <a:extLst>
              <a:ext uri="{FF2B5EF4-FFF2-40B4-BE49-F238E27FC236}">
                <a16:creationId xmlns:a16="http://schemas.microsoft.com/office/drawing/2014/main" id="{74F4ABCB-3553-EC36-CD71-3199933DC71E}"/>
              </a:ext>
            </a:extLst>
          </p:cNvPr>
          <p:cNvSpPr/>
          <p:nvPr/>
        </p:nvSpPr>
        <p:spPr>
          <a:xfrm>
            <a:off x="2746174" y="1903390"/>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15" name="Google Shape;3730;p75">
            <a:extLst>
              <a:ext uri="{FF2B5EF4-FFF2-40B4-BE49-F238E27FC236}">
                <a16:creationId xmlns:a16="http://schemas.microsoft.com/office/drawing/2014/main" id="{4DFE383D-6226-E9E2-CE00-3BE867823A61}"/>
              </a:ext>
            </a:extLst>
          </p:cNvPr>
          <p:cNvPicPr preferRelativeResize="0"/>
          <p:nvPr/>
        </p:nvPicPr>
        <p:blipFill rotWithShape="1">
          <a:blip r:embed="rId5">
            <a:alphaModFix/>
          </a:blip>
          <a:srcRect/>
          <a:stretch/>
        </p:blipFill>
        <p:spPr>
          <a:xfrm>
            <a:off x="3072562" y="2113339"/>
            <a:ext cx="714573" cy="714573"/>
          </a:xfrm>
          <a:prstGeom prst="rect">
            <a:avLst/>
          </a:prstGeom>
          <a:noFill/>
          <a:ln>
            <a:noFill/>
          </a:ln>
        </p:spPr>
      </p:pic>
      <p:sp>
        <p:nvSpPr>
          <p:cNvPr id="16" name="Google Shape;3731;p75">
            <a:extLst>
              <a:ext uri="{FF2B5EF4-FFF2-40B4-BE49-F238E27FC236}">
                <a16:creationId xmlns:a16="http://schemas.microsoft.com/office/drawing/2014/main" id="{914E2691-6F50-D9E1-074E-9A14330D690D}"/>
              </a:ext>
            </a:extLst>
          </p:cNvPr>
          <p:cNvSpPr txBox="1"/>
          <p:nvPr/>
        </p:nvSpPr>
        <p:spPr>
          <a:xfrm>
            <a:off x="2643869" y="1752978"/>
            <a:ext cx="399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007A63"/>
                </a:solidFill>
                <a:latin typeface="Quattrocento Sans"/>
                <a:ea typeface="Quattrocento Sans"/>
                <a:cs typeface="Quattrocento Sans"/>
                <a:sym typeface="Quattrocento Sans"/>
              </a:rPr>
              <a:t>2</a:t>
            </a:r>
            <a:endParaRPr/>
          </a:p>
        </p:txBody>
      </p:sp>
      <p:sp>
        <p:nvSpPr>
          <p:cNvPr id="17" name="Google Shape;3732;p75">
            <a:extLst>
              <a:ext uri="{FF2B5EF4-FFF2-40B4-BE49-F238E27FC236}">
                <a16:creationId xmlns:a16="http://schemas.microsoft.com/office/drawing/2014/main" id="{145DE39F-4A8D-9438-E162-0C0A3CC771CD}"/>
              </a:ext>
            </a:extLst>
          </p:cNvPr>
          <p:cNvSpPr txBox="1"/>
          <p:nvPr/>
        </p:nvSpPr>
        <p:spPr>
          <a:xfrm>
            <a:off x="2741400" y="1131154"/>
            <a:ext cx="19695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007A63"/>
                </a:solidFill>
                <a:latin typeface="Segoe  ui"/>
                <a:ea typeface="Quattrocento Sans"/>
                <a:cs typeface="Quattrocento Sans"/>
                <a:sym typeface="Quattrocento Sans"/>
              </a:rPr>
              <a:t>Planeación de </a:t>
            </a:r>
            <a:br>
              <a:rPr lang="es-CO" sz="1600" b="1">
                <a:solidFill>
                  <a:srgbClr val="007A63"/>
                </a:solidFill>
                <a:latin typeface="Segoe  ui"/>
                <a:ea typeface="Quattrocento Sans"/>
                <a:cs typeface="Quattrocento Sans"/>
                <a:sym typeface="Quattrocento Sans"/>
              </a:rPr>
            </a:br>
            <a:r>
              <a:rPr lang="es-CO" sz="1600" b="1">
                <a:solidFill>
                  <a:srgbClr val="007A63"/>
                </a:solidFill>
                <a:latin typeface="Segoe  ui"/>
                <a:ea typeface="Quattrocento Sans"/>
                <a:cs typeface="Quattrocento Sans"/>
                <a:sym typeface="Quattrocento Sans"/>
              </a:rPr>
              <a:t>la evaluación</a:t>
            </a:r>
            <a:endParaRPr>
              <a:latin typeface="Segoe  ui"/>
            </a:endParaRPr>
          </a:p>
        </p:txBody>
      </p:sp>
      <p:sp>
        <p:nvSpPr>
          <p:cNvPr id="18" name="Google Shape;3733;p75">
            <a:extLst>
              <a:ext uri="{FF2B5EF4-FFF2-40B4-BE49-F238E27FC236}">
                <a16:creationId xmlns:a16="http://schemas.microsoft.com/office/drawing/2014/main" id="{4D4C9752-7ACE-87AD-331D-5BDF95587DB7}"/>
              </a:ext>
            </a:extLst>
          </p:cNvPr>
          <p:cNvSpPr/>
          <p:nvPr/>
        </p:nvSpPr>
        <p:spPr>
          <a:xfrm>
            <a:off x="4834406" y="1884421"/>
            <a:ext cx="1860000" cy="1058100"/>
          </a:xfrm>
          <a:prstGeom prst="homePlate">
            <a:avLst>
              <a:gd name="adj" fmla="val 50000"/>
            </a:avLst>
          </a:prstGeom>
          <a:solidFill>
            <a:srgbClr val="56338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19" name="Google Shape;3734;p75">
            <a:extLst>
              <a:ext uri="{FF2B5EF4-FFF2-40B4-BE49-F238E27FC236}">
                <a16:creationId xmlns:a16="http://schemas.microsoft.com/office/drawing/2014/main" id="{6DD5C16D-3E64-A477-1F3C-23F9100DD715}"/>
              </a:ext>
            </a:extLst>
          </p:cNvPr>
          <p:cNvSpPr/>
          <p:nvPr/>
        </p:nvSpPr>
        <p:spPr>
          <a:xfrm>
            <a:off x="4778525" y="1887716"/>
            <a:ext cx="1666500" cy="1058100"/>
          </a:xfrm>
          <a:prstGeom prst="homePlate">
            <a:avLst>
              <a:gd name="adj" fmla="val 50000"/>
            </a:avLst>
          </a:prstGeom>
          <a:solidFill>
            <a:srgbClr val="7546BA"/>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20" name="Google Shape;3735;p75">
            <a:extLst>
              <a:ext uri="{FF2B5EF4-FFF2-40B4-BE49-F238E27FC236}">
                <a16:creationId xmlns:a16="http://schemas.microsoft.com/office/drawing/2014/main" id="{0B057320-A43E-7931-A064-E303119BBF11}"/>
              </a:ext>
            </a:extLst>
          </p:cNvPr>
          <p:cNvSpPr/>
          <p:nvPr/>
        </p:nvSpPr>
        <p:spPr>
          <a:xfrm>
            <a:off x="4762398" y="1884420"/>
            <a:ext cx="1480500" cy="10770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pic>
        <p:nvPicPr>
          <p:cNvPr id="21" name="Google Shape;3736;p75">
            <a:extLst>
              <a:ext uri="{FF2B5EF4-FFF2-40B4-BE49-F238E27FC236}">
                <a16:creationId xmlns:a16="http://schemas.microsoft.com/office/drawing/2014/main" id="{F0CBE778-9AE3-5B7A-E326-EDF216270F28}"/>
              </a:ext>
            </a:extLst>
          </p:cNvPr>
          <p:cNvPicPr preferRelativeResize="0"/>
          <p:nvPr/>
        </p:nvPicPr>
        <p:blipFill rotWithShape="1">
          <a:blip r:embed="rId6">
            <a:alphaModFix/>
          </a:blip>
          <a:srcRect/>
          <a:stretch/>
        </p:blipFill>
        <p:spPr>
          <a:xfrm>
            <a:off x="5248076" y="2057537"/>
            <a:ext cx="749657" cy="749657"/>
          </a:xfrm>
          <a:prstGeom prst="rect">
            <a:avLst/>
          </a:prstGeom>
          <a:noFill/>
          <a:ln>
            <a:noFill/>
          </a:ln>
        </p:spPr>
      </p:pic>
      <p:sp>
        <p:nvSpPr>
          <p:cNvPr id="22" name="Google Shape;3737;p75">
            <a:extLst>
              <a:ext uri="{FF2B5EF4-FFF2-40B4-BE49-F238E27FC236}">
                <a16:creationId xmlns:a16="http://schemas.microsoft.com/office/drawing/2014/main" id="{CDBE5D24-1138-3E19-3A6C-8A4BD1025F56}"/>
              </a:ext>
            </a:extLst>
          </p:cNvPr>
          <p:cNvSpPr txBox="1"/>
          <p:nvPr/>
        </p:nvSpPr>
        <p:spPr>
          <a:xfrm>
            <a:off x="4834406" y="1732797"/>
            <a:ext cx="3939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563389"/>
                </a:solidFill>
                <a:latin typeface="Quattrocento Sans"/>
                <a:ea typeface="Quattrocento Sans"/>
                <a:cs typeface="Quattrocento Sans"/>
                <a:sym typeface="Quattrocento Sans"/>
              </a:rPr>
              <a:t>3</a:t>
            </a:r>
            <a:endParaRPr/>
          </a:p>
        </p:txBody>
      </p:sp>
      <p:sp>
        <p:nvSpPr>
          <p:cNvPr id="23" name="Google Shape;3738;p75">
            <a:extLst>
              <a:ext uri="{FF2B5EF4-FFF2-40B4-BE49-F238E27FC236}">
                <a16:creationId xmlns:a16="http://schemas.microsoft.com/office/drawing/2014/main" id="{783473BA-DFC3-F484-2E27-A76F9213F0D9}"/>
              </a:ext>
            </a:extLst>
          </p:cNvPr>
          <p:cNvSpPr txBox="1"/>
          <p:nvPr/>
        </p:nvSpPr>
        <p:spPr>
          <a:xfrm>
            <a:off x="4976908" y="1090514"/>
            <a:ext cx="2363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563389"/>
                </a:solidFill>
                <a:latin typeface="Segoe  ui"/>
                <a:ea typeface="Quattrocento Sans"/>
                <a:cs typeface="Quattrocento Sans"/>
                <a:sym typeface="Quattrocento Sans"/>
              </a:rPr>
              <a:t>Ejecución de la evaluación</a:t>
            </a:r>
            <a:endParaRPr>
              <a:latin typeface="Segoe  ui"/>
            </a:endParaRPr>
          </a:p>
        </p:txBody>
      </p:sp>
      <p:sp>
        <p:nvSpPr>
          <p:cNvPr id="24" name="Google Shape;3739;p75">
            <a:extLst>
              <a:ext uri="{FF2B5EF4-FFF2-40B4-BE49-F238E27FC236}">
                <a16:creationId xmlns:a16="http://schemas.microsoft.com/office/drawing/2014/main" id="{EAD77C50-6342-A1E1-6F61-B6685A3D9936}"/>
              </a:ext>
            </a:extLst>
          </p:cNvPr>
          <p:cNvSpPr/>
          <p:nvPr/>
        </p:nvSpPr>
        <p:spPr>
          <a:xfrm>
            <a:off x="7006913" y="1893865"/>
            <a:ext cx="1860000" cy="1058100"/>
          </a:xfrm>
          <a:prstGeom prst="homePlate">
            <a:avLst>
              <a:gd name="adj" fmla="val 50000"/>
            </a:avLst>
          </a:prstGeom>
          <a:solidFill>
            <a:srgbClr val="8E0039"/>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25" name="Google Shape;3740;p75">
            <a:extLst>
              <a:ext uri="{FF2B5EF4-FFF2-40B4-BE49-F238E27FC236}">
                <a16:creationId xmlns:a16="http://schemas.microsoft.com/office/drawing/2014/main" id="{1578AEA6-4C03-0245-B917-69B0888549B6}"/>
              </a:ext>
            </a:extLst>
          </p:cNvPr>
          <p:cNvSpPr/>
          <p:nvPr/>
        </p:nvSpPr>
        <p:spPr>
          <a:xfrm>
            <a:off x="7006913" y="1893865"/>
            <a:ext cx="1666500" cy="1058100"/>
          </a:xfrm>
          <a:prstGeom prst="homePlate">
            <a:avLst>
              <a:gd name="adj" fmla="val 50000"/>
            </a:avLst>
          </a:prstGeom>
          <a:solidFill>
            <a:srgbClr val="B6004B"/>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1">
              <a:solidFill>
                <a:schemeClr val="lt1"/>
              </a:solidFill>
              <a:latin typeface="Quattrocento Sans"/>
              <a:ea typeface="Quattrocento Sans"/>
              <a:cs typeface="Quattrocento Sans"/>
              <a:sym typeface="Quattrocento Sans"/>
            </a:endParaRPr>
          </a:p>
        </p:txBody>
      </p:sp>
      <p:sp>
        <p:nvSpPr>
          <p:cNvPr id="26" name="Google Shape;3741;p75">
            <a:extLst>
              <a:ext uri="{FF2B5EF4-FFF2-40B4-BE49-F238E27FC236}">
                <a16:creationId xmlns:a16="http://schemas.microsoft.com/office/drawing/2014/main" id="{DF44989A-409E-3017-F28B-A59B83E95DAE}"/>
              </a:ext>
            </a:extLst>
          </p:cNvPr>
          <p:cNvSpPr/>
          <p:nvPr/>
        </p:nvSpPr>
        <p:spPr>
          <a:xfrm>
            <a:off x="7006913" y="1893865"/>
            <a:ext cx="1480500" cy="1058100"/>
          </a:xfrm>
          <a:prstGeom prst="homePlate">
            <a:avLst>
              <a:gd name="adj" fmla="val 50000"/>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s-CO" sz="1800" b="1">
                <a:solidFill>
                  <a:schemeClr val="lt1"/>
                </a:solidFill>
                <a:latin typeface="Quattrocento Sans"/>
                <a:ea typeface="Quattrocento Sans"/>
                <a:cs typeface="Quattrocento Sans"/>
                <a:sym typeface="Quattrocento Sans"/>
              </a:rPr>
              <a:t> </a:t>
            </a:r>
            <a:endParaRPr/>
          </a:p>
        </p:txBody>
      </p:sp>
      <p:pic>
        <p:nvPicPr>
          <p:cNvPr id="27" name="Google Shape;3742;p75">
            <a:extLst>
              <a:ext uri="{FF2B5EF4-FFF2-40B4-BE49-F238E27FC236}">
                <a16:creationId xmlns:a16="http://schemas.microsoft.com/office/drawing/2014/main" id="{EE83DDB8-B532-BAAE-BC9E-32E2812C262D}"/>
              </a:ext>
            </a:extLst>
          </p:cNvPr>
          <p:cNvPicPr preferRelativeResize="0"/>
          <p:nvPr/>
        </p:nvPicPr>
        <p:blipFill rotWithShape="1">
          <a:blip r:embed="rId7">
            <a:alphaModFix/>
          </a:blip>
          <a:srcRect/>
          <a:stretch/>
        </p:blipFill>
        <p:spPr>
          <a:xfrm>
            <a:off x="7200879" y="2044818"/>
            <a:ext cx="813518" cy="813518"/>
          </a:xfrm>
          <a:prstGeom prst="rect">
            <a:avLst/>
          </a:prstGeom>
          <a:noFill/>
          <a:ln>
            <a:noFill/>
          </a:ln>
        </p:spPr>
      </p:pic>
      <p:sp>
        <p:nvSpPr>
          <p:cNvPr id="28" name="Google Shape;3743;p75">
            <a:extLst>
              <a:ext uri="{FF2B5EF4-FFF2-40B4-BE49-F238E27FC236}">
                <a16:creationId xmlns:a16="http://schemas.microsoft.com/office/drawing/2014/main" id="{5437CE26-AA6A-5F20-5381-39B76A20C6E1}"/>
              </a:ext>
            </a:extLst>
          </p:cNvPr>
          <p:cNvSpPr txBox="1"/>
          <p:nvPr/>
        </p:nvSpPr>
        <p:spPr>
          <a:xfrm>
            <a:off x="6951668" y="1757023"/>
            <a:ext cx="404100" cy="584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3200" b="1">
                <a:solidFill>
                  <a:srgbClr val="8E0039"/>
                </a:solidFill>
                <a:latin typeface="Quattrocento Sans"/>
                <a:ea typeface="Quattrocento Sans"/>
                <a:cs typeface="Quattrocento Sans"/>
                <a:sym typeface="Quattrocento Sans"/>
              </a:rPr>
              <a:t>4</a:t>
            </a:r>
            <a:endParaRPr/>
          </a:p>
        </p:txBody>
      </p:sp>
      <p:sp>
        <p:nvSpPr>
          <p:cNvPr id="29" name="Google Shape;3744;p75">
            <a:extLst>
              <a:ext uri="{FF2B5EF4-FFF2-40B4-BE49-F238E27FC236}">
                <a16:creationId xmlns:a16="http://schemas.microsoft.com/office/drawing/2014/main" id="{A7DB4D8A-B9CF-6481-DDEF-EFABC5A28015}"/>
              </a:ext>
            </a:extLst>
          </p:cNvPr>
          <p:cNvSpPr txBox="1"/>
          <p:nvPr/>
        </p:nvSpPr>
        <p:spPr>
          <a:xfrm>
            <a:off x="7037801" y="1197568"/>
            <a:ext cx="1725600" cy="3387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600" b="1">
                <a:solidFill>
                  <a:srgbClr val="8E0039"/>
                </a:solidFill>
                <a:latin typeface="Segoe  ui"/>
                <a:ea typeface="Quattrocento Sans"/>
                <a:cs typeface="Quattrocento Sans"/>
                <a:sym typeface="Quattrocento Sans"/>
              </a:rPr>
              <a:t>Certificación</a:t>
            </a:r>
            <a:endParaRPr>
              <a:latin typeface="Segoe  ui"/>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96F0D0-E437-C3EC-4ACF-5363365CF899}"/>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A56E268D-852D-DF63-35DF-8F1B4427D0AA}"/>
              </a:ext>
            </a:extLst>
          </p:cNvPr>
          <p:cNvSpPr txBox="1"/>
          <p:nvPr/>
        </p:nvSpPr>
        <p:spPr>
          <a:xfrm>
            <a:off x="465832" y="659189"/>
            <a:ext cx="7561703" cy="461665"/>
          </a:xfrm>
          <a:prstGeom prst="rect">
            <a:avLst/>
          </a:prstGeom>
          <a:noFill/>
        </p:spPr>
        <p:txBody>
          <a:bodyPr wrap="square" rtlCol="0">
            <a:spAutoFit/>
          </a:bodyPr>
          <a:lstStyle/>
          <a:p>
            <a:pPr lvl="0"/>
            <a:r>
              <a:rPr lang="es-ES" sz="1200" b="1" dirty="0">
                <a:solidFill>
                  <a:srgbClr val="0C063D"/>
                </a:solidFill>
                <a:latin typeface="Poppins" panose="020B0502040204020203" pitchFamily="2" charset="0"/>
                <a:cs typeface="Poppins" panose="020B0502040204020203" pitchFamily="2" charset="0"/>
              </a:rPr>
              <a:t>6. Formulación e implementación de acciones de mejora, atendiendo la dimensión de “Control Interno”</a:t>
            </a:r>
            <a:endParaRPr lang="es-ES" sz="1200" b="1" dirty="0">
              <a:solidFill>
                <a:prstClr val="black"/>
              </a:solidFill>
              <a:latin typeface="Poppins" panose="020B0502040204020203" pitchFamily="2" charset="0"/>
              <a:cs typeface="Poppins" panose="020B0502040204020203" pitchFamily="2" charset="0"/>
            </a:endParaRPr>
          </a:p>
        </p:txBody>
      </p:sp>
      <p:cxnSp>
        <p:nvCxnSpPr>
          <p:cNvPr id="9" name="Conector recto 8">
            <a:extLst>
              <a:ext uri="{FF2B5EF4-FFF2-40B4-BE49-F238E27FC236}">
                <a16:creationId xmlns:a16="http://schemas.microsoft.com/office/drawing/2014/main" id="{6E0C71C3-2D9B-673D-F052-CE38F5FEDE3D}"/>
              </a:ext>
            </a:extLst>
          </p:cNvPr>
          <p:cNvCxnSpPr>
            <a:cxnSpLocks/>
          </p:cNvCxnSpPr>
          <p:nvPr/>
        </p:nvCxnSpPr>
        <p:spPr>
          <a:xfrm flipH="1">
            <a:off x="520856" y="1135295"/>
            <a:ext cx="280535" cy="0"/>
          </a:xfrm>
          <a:prstGeom prst="line">
            <a:avLst/>
          </a:prstGeom>
          <a:ln w="28575">
            <a:solidFill>
              <a:srgbClr val="B9DBED"/>
            </a:solidFill>
          </a:ln>
          <a:effectLst/>
        </p:spPr>
        <p:style>
          <a:lnRef idx="2">
            <a:schemeClr val="accent1"/>
          </a:lnRef>
          <a:fillRef idx="0">
            <a:schemeClr val="accent1"/>
          </a:fillRef>
          <a:effectRef idx="1">
            <a:schemeClr val="accent1"/>
          </a:effectRef>
          <a:fontRef idx="minor">
            <a:schemeClr val="tx1"/>
          </a:fontRef>
        </p:style>
      </p:cxnSp>
      <p:sp>
        <p:nvSpPr>
          <p:cNvPr id="6" name="CuadroTexto 5">
            <a:extLst>
              <a:ext uri="{FF2B5EF4-FFF2-40B4-BE49-F238E27FC236}">
                <a16:creationId xmlns:a16="http://schemas.microsoft.com/office/drawing/2014/main" id="{99251961-C5D5-2F73-E286-C3CF5E1145DD}"/>
              </a:ext>
            </a:extLst>
          </p:cNvPr>
          <p:cNvSpPr txBox="1"/>
          <p:nvPr/>
        </p:nvSpPr>
        <p:spPr>
          <a:xfrm>
            <a:off x="3829460" y="1477763"/>
            <a:ext cx="4214403" cy="507831"/>
          </a:xfrm>
          <a:prstGeom prst="rect">
            <a:avLst/>
          </a:prstGeom>
          <a:noFill/>
        </p:spPr>
        <p:txBody>
          <a:bodyPr wrap="square" rtlCol="0">
            <a:spAutoFit/>
          </a:bodyPr>
          <a:lstStyle/>
          <a:p>
            <a:pPr defTabSz="342900">
              <a:defRPr/>
            </a:pPr>
            <a:r>
              <a:rPr lang="es-ES" sz="900" b="1" dirty="0">
                <a:solidFill>
                  <a:prstClr val="black">
                    <a:lumMod val="75000"/>
                    <a:lumOff val="25000"/>
                  </a:prstClr>
                </a:solidFill>
                <a:latin typeface="Poppins" panose="020B0502040204020203"/>
                <a:cs typeface="Segoe UI" panose="020B0502040204020203" pitchFamily="34" charset="0"/>
              </a:rPr>
              <a:t>12.5.1</a:t>
            </a:r>
            <a:r>
              <a:rPr lang="es-ES" sz="900" dirty="0">
                <a:solidFill>
                  <a:prstClr val="black">
                    <a:lumMod val="75000"/>
                    <a:lumOff val="25000"/>
                  </a:prstClr>
                </a:solidFill>
                <a:latin typeface="Poppins" panose="020B0502040204020203"/>
                <a:cs typeface="Segoe UI" panose="020B0502040204020203" pitchFamily="34" charset="0"/>
              </a:rPr>
              <a:t> La entidad debe llevar a cabo auditorías internas a intervalos planificados para verificar que la eficacia y la eficiencia del proceso estadístico estén conforme con:</a:t>
            </a:r>
            <a:endParaRPr lang="es-CO" sz="900" dirty="0">
              <a:solidFill>
                <a:prstClr val="black">
                  <a:lumMod val="75000"/>
                  <a:lumOff val="25000"/>
                </a:prstClr>
              </a:solidFill>
              <a:latin typeface="Poppins" panose="020B0502040204020203"/>
              <a:cs typeface="Segoe UI" panose="020B0502040204020203" pitchFamily="34" charset="0"/>
            </a:endParaRPr>
          </a:p>
        </p:txBody>
      </p:sp>
      <p:sp>
        <p:nvSpPr>
          <p:cNvPr id="7" name="Hexágono 4">
            <a:extLst>
              <a:ext uri="{FF2B5EF4-FFF2-40B4-BE49-F238E27FC236}">
                <a16:creationId xmlns:a16="http://schemas.microsoft.com/office/drawing/2014/main" id="{39A53132-255F-6FA9-C18E-B1BB876A6018}"/>
              </a:ext>
            </a:extLst>
          </p:cNvPr>
          <p:cNvSpPr txBox="1"/>
          <p:nvPr/>
        </p:nvSpPr>
        <p:spPr>
          <a:xfrm>
            <a:off x="3907835" y="2473467"/>
            <a:ext cx="3930257" cy="895616"/>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40005" tIns="40005" rIns="40005" bIns="40005" numCol="1" spcCol="1270" anchor="ctr" anchorCtr="0">
            <a:noAutofit/>
          </a:bodyPr>
          <a:lstStyle/>
          <a:p>
            <a:pPr marL="128588" indent="-128588" defTabSz="342900">
              <a:buFontTx/>
              <a:buChar char="-"/>
              <a:defRPr/>
            </a:pPr>
            <a:r>
              <a:rPr lang="es-ES" sz="900" dirty="0">
                <a:solidFill>
                  <a:prstClr val="black">
                    <a:lumMod val="75000"/>
                    <a:lumOff val="25000"/>
                  </a:prstClr>
                </a:solidFill>
                <a:latin typeface="Poppins" panose="020B0502040204020203"/>
                <a:cs typeface="Segoe UI" panose="020B0502040204020203" pitchFamily="34" charset="0"/>
              </a:rPr>
              <a:t>los requisitos de la presente norma, </a:t>
            </a:r>
          </a:p>
          <a:p>
            <a:pPr marL="128588" indent="-128588" defTabSz="342900">
              <a:buFontTx/>
              <a:buChar char="-"/>
              <a:defRPr/>
            </a:pPr>
            <a:endParaRPr lang="es-ES" sz="900" dirty="0">
              <a:solidFill>
                <a:prstClr val="black">
                  <a:lumMod val="75000"/>
                  <a:lumOff val="25000"/>
                </a:prstClr>
              </a:solidFill>
              <a:latin typeface="Poppins" panose="020B0502040204020203"/>
              <a:cs typeface="Segoe UI" panose="020B0502040204020203" pitchFamily="34" charset="0"/>
            </a:endParaRPr>
          </a:p>
          <a:p>
            <a:pPr marL="128588" indent="-128588" defTabSz="342900">
              <a:buFontTx/>
              <a:buChar char="-"/>
              <a:defRPr/>
            </a:pPr>
            <a:r>
              <a:rPr lang="es-ES" sz="900" dirty="0">
                <a:solidFill>
                  <a:prstClr val="black">
                    <a:lumMod val="75000"/>
                    <a:lumOff val="25000"/>
                  </a:prstClr>
                </a:solidFill>
                <a:latin typeface="Poppins" panose="020B0502040204020203"/>
                <a:cs typeface="Segoe UI" panose="020B0502040204020203" pitchFamily="34" charset="0"/>
              </a:rPr>
              <a:t>los requisitos propios de la entidad para el proceso estadístico,</a:t>
            </a:r>
          </a:p>
          <a:p>
            <a:pPr marL="128588" indent="-128588" defTabSz="342900">
              <a:buFontTx/>
              <a:buChar char="-"/>
              <a:defRPr/>
            </a:pPr>
            <a:endParaRPr lang="es-ES" sz="900" dirty="0">
              <a:solidFill>
                <a:prstClr val="black">
                  <a:lumMod val="75000"/>
                  <a:lumOff val="25000"/>
                </a:prstClr>
              </a:solidFill>
              <a:latin typeface="Poppins" panose="020B0502040204020203"/>
              <a:cs typeface="Segoe UI" panose="020B0502040204020203" pitchFamily="34" charset="0"/>
            </a:endParaRPr>
          </a:p>
          <a:p>
            <a:pPr marL="128588" indent="-128588" defTabSz="342900">
              <a:buFontTx/>
              <a:buChar char="-"/>
              <a:defRPr/>
            </a:pPr>
            <a:r>
              <a:rPr lang="es-ES" sz="900" dirty="0">
                <a:solidFill>
                  <a:prstClr val="black">
                    <a:lumMod val="75000"/>
                    <a:lumOff val="25000"/>
                  </a:prstClr>
                </a:solidFill>
                <a:latin typeface="Poppins" panose="020B0502040204020203"/>
                <a:cs typeface="Segoe UI" panose="020B0502040204020203" pitchFamily="34" charset="0"/>
              </a:rPr>
              <a:t>los requisitos legales aplicables a la entidad, con relación a la producción de información estadística, y </a:t>
            </a:r>
          </a:p>
          <a:p>
            <a:pPr marL="128588" indent="-128588" defTabSz="342900">
              <a:buFontTx/>
              <a:buChar char="-"/>
              <a:defRPr/>
            </a:pPr>
            <a:endParaRPr lang="es-ES" sz="900" dirty="0">
              <a:solidFill>
                <a:prstClr val="black">
                  <a:lumMod val="75000"/>
                  <a:lumOff val="25000"/>
                </a:prstClr>
              </a:solidFill>
              <a:latin typeface="Poppins" panose="020B0502040204020203"/>
              <a:cs typeface="Segoe UI" panose="020B0502040204020203" pitchFamily="34" charset="0"/>
            </a:endParaRPr>
          </a:p>
          <a:p>
            <a:pPr marL="128588" indent="-128588" defTabSz="342900">
              <a:buFontTx/>
              <a:buChar char="-"/>
              <a:defRPr/>
            </a:pPr>
            <a:r>
              <a:rPr lang="es-ES" sz="900" dirty="0">
                <a:solidFill>
                  <a:prstClr val="black">
                    <a:lumMod val="75000"/>
                    <a:lumOff val="25000"/>
                  </a:prstClr>
                </a:solidFill>
                <a:latin typeface="Poppins" panose="020B0502040204020203"/>
                <a:cs typeface="Segoe UI" panose="020B0502040204020203" pitchFamily="34" charset="0"/>
              </a:rPr>
              <a:t>conservar la información documentada de las auditorías internas. </a:t>
            </a:r>
          </a:p>
          <a:p>
            <a:pPr defTabSz="342900">
              <a:defRPr/>
            </a:pPr>
            <a:endParaRPr lang="es-ES" sz="675" dirty="0">
              <a:solidFill>
                <a:prstClr val="black">
                  <a:lumMod val="75000"/>
                  <a:lumOff val="25000"/>
                </a:prstClr>
              </a:solidFill>
              <a:latin typeface="Poppins" panose="020B0502040204020203"/>
              <a:cs typeface="Segoe UI" panose="020B0502040204020203" pitchFamily="34" charset="0"/>
            </a:endParaRPr>
          </a:p>
          <a:p>
            <a:pPr defTabSz="342900">
              <a:defRPr/>
            </a:pPr>
            <a:r>
              <a:rPr lang="es-ES" sz="675" dirty="0">
                <a:solidFill>
                  <a:prstClr val="black">
                    <a:lumMod val="75000"/>
                    <a:lumOff val="25000"/>
                  </a:prstClr>
                </a:solidFill>
                <a:latin typeface="Poppins" panose="020B0502040204020203"/>
                <a:cs typeface="Segoe UI" panose="020B0502040204020203" pitchFamily="34" charset="0"/>
              </a:rPr>
              <a:t>*La Norma ISO 19011 proporciona directrices para las auditorías internas.</a:t>
            </a:r>
          </a:p>
          <a:p>
            <a:pPr defTabSz="342900">
              <a:defRPr/>
            </a:pPr>
            <a:r>
              <a:rPr lang="es-CO" sz="825" dirty="0">
                <a:solidFill>
                  <a:prstClr val="black">
                    <a:lumMod val="75000"/>
                    <a:lumOff val="25000"/>
                  </a:prstClr>
                </a:solidFill>
                <a:latin typeface="Poppins" panose="020B0502040204020203"/>
                <a:cs typeface="Segoe UI" panose="020B0502040204020203" pitchFamily="34" charset="0"/>
              </a:rPr>
              <a:t>** </a:t>
            </a:r>
            <a:r>
              <a:rPr lang="es-CO" sz="675" dirty="0">
                <a:solidFill>
                  <a:prstClr val="black">
                    <a:lumMod val="75000"/>
                    <a:lumOff val="25000"/>
                  </a:prstClr>
                </a:solidFill>
                <a:latin typeface="Poppins" panose="020B0502040204020203"/>
                <a:cs typeface="Segoe UI" panose="020B0502040204020203" pitchFamily="34" charset="0"/>
              </a:rPr>
              <a:t>Las oficinas de control interno definen los intervalos de tiempo en los que se realizará las auditorías internas. </a:t>
            </a:r>
            <a:endParaRPr lang="es-CO" sz="825" dirty="0">
              <a:solidFill>
                <a:prstClr val="black">
                  <a:lumMod val="75000"/>
                  <a:lumOff val="25000"/>
                </a:prstClr>
              </a:solidFill>
              <a:latin typeface="Poppins" panose="020B0502040204020203"/>
              <a:cs typeface="Segoe UI" panose="020B0502040204020203" pitchFamily="34" charset="0"/>
            </a:endParaRPr>
          </a:p>
          <a:p>
            <a:pPr defTabSz="342900">
              <a:defRPr/>
            </a:pPr>
            <a:endParaRPr lang="es-CO" sz="900" dirty="0">
              <a:solidFill>
                <a:prstClr val="black">
                  <a:lumMod val="75000"/>
                  <a:lumOff val="25000"/>
                </a:prstClr>
              </a:solidFill>
              <a:latin typeface="Poppins" panose="020B0502040204020203"/>
              <a:cs typeface="Segoe UI" panose="020B0502040204020203" pitchFamily="34" charset="0"/>
            </a:endParaRPr>
          </a:p>
        </p:txBody>
      </p:sp>
      <p:sp>
        <p:nvSpPr>
          <p:cNvPr id="8" name="Hexágono 4">
            <a:extLst>
              <a:ext uri="{FF2B5EF4-FFF2-40B4-BE49-F238E27FC236}">
                <a16:creationId xmlns:a16="http://schemas.microsoft.com/office/drawing/2014/main" id="{E68045D8-250B-878A-6F77-D28D355DAA0C}"/>
              </a:ext>
            </a:extLst>
          </p:cNvPr>
          <p:cNvSpPr txBox="1"/>
          <p:nvPr/>
        </p:nvSpPr>
        <p:spPr>
          <a:xfrm>
            <a:off x="3907835" y="3525068"/>
            <a:ext cx="4172304" cy="786232"/>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40005" tIns="40005" rIns="40005" bIns="40005" numCol="1" spcCol="1270" anchor="ctr" anchorCtr="0">
            <a:noAutofit/>
          </a:bodyPr>
          <a:lstStyle/>
          <a:p>
            <a:pPr defTabSz="342900">
              <a:defRPr/>
            </a:pPr>
            <a:r>
              <a:rPr lang="es-ES" sz="900" b="1" dirty="0">
                <a:solidFill>
                  <a:prstClr val="black">
                    <a:lumMod val="75000"/>
                    <a:lumOff val="25000"/>
                  </a:prstClr>
                </a:solidFill>
                <a:latin typeface="Poppins" panose="020B0502040204020203"/>
                <a:cs typeface="Segoe UI" panose="020B0502040204020203" pitchFamily="34" charset="0"/>
              </a:rPr>
              <a:t>12.5.2</a:t>
            </a:r>
            <a:r>
              <a:rPr lang="es-ES" sz="900" dirty="0">
                <a:solidFill>
                  <a:prstClr val="black">
                    <a:lumMod val="75000"/>
                    <a:lumOff val="25000"/>
                  </a:prstClr>
                </a:solidFill>
                <a:latin typeface="Poppins" panose="020B0502040204020203"/>
                <a:cs typeface="Segoe UI" panose="020B0502040204020203" pitchFamily="34" charset="0"/>
              </a:rPr>
              <a:t> La entidad debe asegurar la competencia y la imparcialidad de las auditorías internas.</a:t>
            </a:r>
            <a:endParaRPr lang="es-CO" sz="900" dirty="0">
              <a:solidFill>
                <a:prstClr val="black">
                  <a:lumMod val="75000"/>
                  <a:lumOff val="25000"/>
                </a:prstClr>
              </a:solidFill>
              <a:latin typeface="Poppins" panose="020B0502040204020203"/>
              <a:cs typeface="Segoe UI" panose="020B0502040204020203" pitchFamily="34" charset="0"/>
            </a:endParaRPr>
          </a:p>
        </p:txBody>
      </p:sp>
      <p:sp>
        <p:nvSpPr>
          <p:cNvPr id="10" name="CuadroTexto 9">
            <a:extLst>
              <a:ext uri="{FF2B5EF4-FFF2-40B4-BE49-F238E27FC236}">
                <a16:creationId xmlns:a16="http://schemas.microsoft.com/office/drawing/2014/main" id="{AFDE92A7-B388-FA22-A063-9FA8603284AD}"/>
              </a:ext>
            </a:extLst>
          </p:cNvPr>
          <p:cNvSpPr txBox="1"/>
          <p:nvPr/>
        </p:nvSpPr>
        <p:spPr>
          <a:xfrm>
            <a:off x="3742778" y="4109250"/>
            <a:ext cx="2025020" cy="253916"/>
          </a:xfrm>
          <a:prstGeom prst="rect">
            <a:avLst/>
          </a:prstGeom>
          <a:noFill/>
        </p:spPr>
        <p:txBody>
          <a:bodyPr wrap="square" rtlCol="0">
            <a:spAutoFit/>
          </a:bodyPr>
          <a:lstStyle/>
          <a:p>
            <a:pPr defTabSz="342900">
              <a:defRPr/>
            </a:pPr>
            <a:r>
              <a:rPr lang="es-CO" sz="1050" b="1" dirty="0">
                <a:solidFill>
                  <a:prstClr val="black">
                    <a:lumMod val="75000"/>
                    <a:lumOff val="25000"/>
                  </a:prstClr>
                </a:solidFill>
                <a:latin typeface="Poppins" panose="020B0502040204020203"/>
                <a:cs typeface="Segoe UI" panose="020B0502040204020203" pitchFamily="34" charset="0"/>
              </a:rPr>
              <a:t>Conservar evidencia</a:t>
            </a:r>
          </a:p>
        </p:txBody>
      </p:sp>
      <p:sp>
        <p:nvSpPr>
          <p:cNvPr id="11" name="object 898">
            <a:extLst>
              <a:ext uri="{FF2B5EF4-FFF2-40B4-BE49-F238E27FC236}">
                <a16:creationId xmlns:a16="http://schemas.microsoft.com/office/drawing/2014/main" id="{A06B4756-2624-4D17-D713-13FAFA05EE6F}"/>
              </a:ext>
            </a:extLst>
          </p:cNvPr>
          <p:cNvSpPr txBox="1"/>
          <p:nvPr/>
        </p:nvSpPr>
        <p:spPr>
          <a:xfrm>
            <a:off x="3871559" y="1253673"/>
            <a:ext cx="3066195" cy="161583"/>
          </a:xfrm>
          <a:prstGeom prst="rect">
            <a:avLst/>
          </a:prstGeom>
        </p:spPr>
        <p:txBody>
          <a:bodyPr vert="horz" wrap="square" lIns="0" tIns="0" rIns="0" bIns="0" rtlCol="0">
            <a:spAutoFit/>
          </a:bodyPr>
          <a:lstStyle/>
          <a:p>
            <a:pPr marL="9525" defTabSz="342900">
              <a:defRPr/>
            </a:pPr>
            <a:r>
              <a:rPr lang="da-DK" sz="1050" b="1" dirty="0">
                <a:solidFill>
                  <a:prstClr val="black">
                    <a:lumMod val="75000"/>
                    <a:lumOff val="25000"/>
                  </a:prstClr>
                </a:solidFill>
                <a:latin typeface="Poppins" panose="020B0502040204020203"/>
                <a:ea typeface="Arial" charset="0"/>
                <a:cs typeface="Segoe UI" panose="020B0502040204020203" pitchFamily="34" charset="0"/>
              </a:rPr>
              <a:t>12.5 AUDITORÍA INTERNA  </a:t>
            </a:r>
          </a:p>
        </p:txBody>
      </p:sp>
      <p:pic>
        <p:nvPicPr>
          <p:cNvPr id="12" name="Imagen 11">
            <a:extLst>
              <a:ext uri="{FF2B5EF4-FFF2-40B4-BE49-F238E27FC236}">
                <a16:creationId xmlns:a16="http://schemas.microsoft.com/office/drawing/2014/main" id="{B0EC088F-C9BD-7C1C-8460-FE416445AA33}"/>
              </a:ext>
            </a:extLst>
          </p:cNvPr>
          <p:cNvPicPr>
            <a:picLocks noChangeAspect="1"/>
          </p:cNvPicPr>
          <p:nvPr/>
        </p:nvPicPr>
        <p:blipFill>
          <a:blip r:embed="rId2"/>
          <a:stretch>
            <a:fillRect/>
          </a:stretch>
        </p:blipFill>
        <p:spPr>
          <a:xfrm>
            <a:off x="879312" y="1415256"/>
            <a:ext cx="2054113" cy="2658364"/>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0584803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16E6AA-29CC-766C-95FD-A651F42C28B6}"/>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03455BA0-EDF9-CA2F-CC97-6C4097E65A59}"/>
              </a:ext>
            </a:extLst>
          </p:cNvPr>
          <p:cNvSpPr txBox="1"/>
          <p:nvPr/>
        </p:nvSpPr>
        <p:spPr>
          <a:xfrm>
            <a:off x="465832" y="659189"/>
            <a:ext cx="7561703" cy="461665"/>
          </a:xfrm>
          <a:prstGeom prst="rect">
            <a:avLst/>
          </a:prstGeom>
          <a:noFill/>
        </p:spPr>
        <p:txBody>
          <a:bodyPr wrap="square" rtlCol="0">
            <a:spAutoFit/>
          </a:bodyPr>
          <a:lstStyle/>
          <a:p>
            <a:pPr lvl="0"/>
            <a:r>
              <a:rPr lang="es-ES" sz="1200" b="1" dirty="0">
                <a:solidFill>
                  <a:srgbClr val="0C063D"/>
                </a:solidFill>
                <a:latin typeface="Poppins" panose="020B0502040204020203" pitchFamily="2" charset="0"/>
                <a:cs typeface="Poppins" panose="020B0502040204020203" pitchFamily="2" charset="0"/>
              </a:rPr>
              <a:t>6. Formulación e implementación de acciones de mejora, atendiendo la dimensión de “Control Interno”</a:t>
            </a:r>
            <a:endParaRPr lang="es-ES" sz="1200" b="1" dirty="0">
              <a:solidFill>
                <a:prstClr val="black"/>
              </a:solidFill>
              <a:latin typeface="Poppins" panose="020B0502040204020203" pitchFamily="2" charset="0"/>
              <a:cs typeface="Poppins" panose="020B0502040204020203" pitchFamily="2" charset="0"/>
            </a:endParaRPr>
          </a:p>
        </p:txBody>
      </p:sp>
      <p:cxnSp>
        <p:nvCxnSpPr>
          <p:cNvPr id="9" name="Conector recto 8">
            <a:extLst>
              <a:ext uri="{FF2B5EF4-FFF2-40B4-BE49-F238E27FC236}">
                <a16:creationId xmlns:a16="http://schemas.microsoft.com/office/drawing/2014/main" id="{428BDE6B-0C1C-FC5A-F06F-70F4FA91902F}"/>
              </a:ext>
            </a:extLst>
          </p:cNvPr>
          <p:cNvCxnSpPr>
            <a:cxnSpLocks/>
          </p:cNvCxnSpPr>
          <p:nvPr/>
        </p:nvCxnSpPr>
        <p:spPr>
          <a:xfrm flipH="1">
            <a:off x="520856" y="1135295"/>
            <a:ext cx="280535" cy="0"/>
          </a:xfrm>
          <a:prstGeom prst="line">
            <a:avLst/>
          </a:prstGeom>
          <a:ln w="28575">
            <a:solidFill>
              <a:srgbClr val="B9DBED"/>
            </a:solidFill>
          </a:ln>
          <a:effectLst/>
        </p:spPr>
        <p:style>
          <a:lnRef idx="2">
            <a:schemeClr val="accent1"/>
          </a:lnRef>
          <a:fillRef idx="0">
            <a:schemeClr val="accent1"/>
          </a:fillRef>
          <a:effectRef idx="1">
            <a:schemeClr val="accent1"/>
          </a:effectRef>
          <a:fontRef idx="minor">
            <a:schemeClr val="tx1"/>
          </a:fontRef>
        </p:style>
      </p:cxnSp>
      <p:sp>
        <p:nvSpPr>
          <p:cNvPr id="2" name="CuadroTexto 1">
            <a:extLst>
              <a:ext uri="{FF2B5EF4-FFF2-40B4-BE49-F238E27FC236}">
                <a16:creationId xmlns:a16="http://schemas.microsoft.com/office/drawing/2014/main" id="{CB831AEF-B48D-B188-DBD4-7736077304EA}"/>
              </a:ext>
            </a:extLst>
          </p:cNvPr>
          <p:cNvSpPr txBox="1"/>
          <p:nvPr/>
        </p:nvSpPr>
        <p:spPr>
          <a:xfrm>
            <a:off x="1178677" y="1572213"/>
            <a:ext cx="2025020" cy="253916"/>
          </a:xfrm>
          <a:prstGeom prst="rect">
            <a:avLst/>
          </a:prstGeom>
          <a:noFill/>
        </p:spPr>
        <p:txBody>
          <a:bodyPr wrap="square" rtlCol="0">
            <a:spAutoFit/>
          </a:bodyPr>
          <a:lstStyle/>
          <a:p>
            <a:pPr defTabSz="342900">
              <a:defRPr/>
            </a:pPr>
            <a:r>
              <a:rPr lang="es-CO" sz="1050" dirty="0">
                <a:solidFill>
                  <a:prstClr val="black">
                    <a:lumMod val="75000"/>
                    <a:lumOff val="25000"/>
                  </a:prstClr>
                </a:solidFill>
                <a:latin typeface="Poppins" panose="020B0502040204020203"/>
                <a:cs typeface="Segoe UI" panose="020B0502040204020203" pitchFamily="34" charset="0"/>
              </a:rPr>
              <a:t>DE MEJORA</a:t>
            </a:r>
          </a:p>
        </p:txBody>
      </p:sp>
      <p:sp>
        <p:nvSpPr>
          <p:cNvPr id="4" name="object 898">
            <a:extLst>
              <a:ext uri="{FF2B5EF4-FFF2-40B4-BE49-F238E27FC236}">
                <a16:creationId xmlns:a16="http://schemas.microsoft.com/office/drawing/2014/main" id="{ABEEC536-BFDB-2432-6C4A-02035412CAB7}"/>
              </a:ext>
            </a:extLst>
          </p:cNvPr>
          <p:cNvSpPr txBox="1"/>
          <p:nvPr/>
        </p:nvSpPr>
        <p:spPr>
          <a:xfrm>
            <a:off x="3264836" y="1448011"/>
            <a:ext cx="4642569" cy="161583"/>
          </a:xfrm>
          <a:prstGeom prst="rect">
            <a:avLst/>
          </a:prstGeom>
        </p:spPr>
        <p:txBody>
          <a:bodyPr vert="horz" wrap="square" lIns="0" tIns="0" rIns="0" bIns="0" rtlCol="0">
            <a:spAutoFit/>
          </a:bodyPr>
          <a:lstStyle/>
          <a:p>
            <a:pPr marL="9525" defTabSz="342900">
              <a:defRPr/>
            </a:pPr>
            <a:r>
              <a:rPr lang="da-DK" sz="1050" b="1" dirty="0">
                <a:solidFill>
                  <a:prstClr val="black">
                    <a:lumMod val="75000"/>
                    <a:lumOff val="25000"/>
                  </a:prstClr>
                </a:solidFill>
                <a:latin typeface="Poppins" panose="020B0502040204020203"/>
                <a:ea typeface="Arial" charset="0"/>
                <a:cs typeface="Segoe UI" panose="020B0502040204020203" pitchFamily="34" charset="0"/>
              </a:rPr>
              <a:t>NO CONFORMIDAD</a:t>
            </a:r>
          </a:p>
        </p:txBody>
      </p:sp>
      <p:sp>
        <p:nvSpPr>
          <p:cNvPr id="5" name="CuadroTexto 4">
            <a:extLst>
              <a:ext uri="{FF2B5EF4-FFF2-40B4-BE49-F238E27FC236}">
                <a16:creationId xmlns:a16="http://schemas.microsoft.com/office/drawing/2014/main" id="{B0A3766E-41B4-061B-91BA-39C2464836AB}"/>
              </a:ext>
            </a:extLst>
          </p:cNvPr>
          <p:cNvSpPr txBox="1"/>
          <p:nvPr/>
        </p:nvSpPr>
        <p:spPr>
          <a:xfrm>
            <a:off x="3189351" y="1556669"/>
            <a:ext cx="2025020" cy="253916"/>
          </a:xfrm>
          <a:prstGeom prst="rect">
            <a:avLst/>
          </a:prstGeom>
          <a:noFill/>
        </p:spPr>
        <p:txBody>
          <a:bodyPr wrap="square" rtlCol="0">
            <a:spAutoFit/>
          </a:bodyPr>
          <a:lstStyle/>
          <a:p>
            <a:pPr defTabSz="342900">
              <a:defRPr/>
            </a:pPr>
            <a:r>
              <a:rPr lang="es-CO" sz="1050" dirty="0">
                <a:solidFill>
                  <a:prstClr val="black">
                    <a:lumMod val="75000"/>
                    <a:lumOff val="25000"/>
                  </a:prstClr>
                </a:solidFill>
                <a:latin typeface="Poppins" panose="020B0502040204020203"/>
                <a:cs typeface="Segoe UI" panose="020B0502040204020203" pitchFamily="34" charset="0"/>
              </a:rPr>
              <a:t>ACCIÓN CORRECTIVA</a:t>
            </a:r>
          </a:p>
        </p:txBody>
      </p:sp>
      <p:sp>
        <p:nvSpPr>
          <p:cNvPr id="13" name="CuadroTexto 12">
            <a:extLst>
              <a:ext uri="{FF2B5EF4-FFF2-40B4-BE49-F238E27FC236}">
                <a16:creationId xmlns:a16="http://schemas.microsoft.com/office/drawing/2014/main" id="{50052A86-4592-2DEA-E178-503A2A2701EF}"/>
              </a:ext>
            </a:extLst>
          </p:cNvPr>
          <p:cNvSpPr txBox="1"/>
          <p:nvPr/>
        </p:nvSpPr>
        <p:spPr>
          <a:xfrm>
            <a:off x="5664349" y="1578125"/>
            <a:ext cx="2025020" cy="253916"/>
          </a:xfrm>
          <a:prstGeom prst="rect">
            <a:avLst/>
          </a:prstGeom>
          <a:noFill/>
        </p:spPr>
        <p:txBody>
          <a:bodyPr wrap="square" rtlCol="0">
            <a:spAutoFit/>
          </a:bodyPr>
          <a:lstStyle/>
          <a:p>
            <a:pPr defTabSz="342900">
              <a:defRPr/>
            </a:pPr>
            <a:r>
              <a:rPr lang="es-CO" sz="1050" dirty="0">
                <a:solidFill>
                  <a:prstClr val="black">
                    <a:lumMod val="75000"/>
                    <a:lumOff val="25000"/>
                  </a:prstClr>
                </a:solidFill>
                <a:latin typeface="Poppins" panose="020B0502040204020203"/>
                <a:cs typeface="Segoe UI" panose="020B0502040204020203" pitchFamily="34" charset="0"/>
              </a:rPr>
              <a:t>CONTINUA</a:t>
            </a:r>
          </a:p>
        </p:txBody>
      </p:sp>
      <p:sp>
        <p:nvSpPr>
          <p:cNvPr id="14" name="Hexágono 4">
            <a:extLst>
              <a:ext uri="{FF2B5EF4-FFF2-40B4-BE49-F238E27FC236}">
                <a16:creationId xmlns:a16="http://schemas.microsoft.com/office/drawing/2014/main" id="{D3C4211D-5043-ECB1-BFEB-E6DD6ED46FD3}"/>
              </a:ext>
            </a:extLst>
          </p:cNvPr>
          <p:cNvSpPr txBox="1"/>
          <p:nvPr/>
        </p:nvSpPr>
        <p:spPr>
          <a:xfrm>
            <a:off x="1219135" y="1986214"/>
            <a:ext cx="1592795" cy="786232"/>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40005" tIns="40005" rIns="40005" bIns="40005" numCol="1" spcCol="1270" anchor="ctr" anchorCtr="0">
            <a:noAutofit/>
          </a:bodyPr>
          <a:lstStyle/>
          <a:p>
            <a:pPr defTabSz="342900">
              <a:defRPr/>
            </a:pPr>
            <a:r>
              <a:rPr lang="es-CO" sz="900" dirty="0">
                <a:solidFill>
                  <a:prstClr val="black">
                    <a:lumMod val="75000"/>
                    <a:lumOff val="25000"/>
                  </a:prstClr>
                </a:solidFill>
                <a:latin typeface="Poppins" panose="020B0502040204020203"/>
                <a:cs typeface="Segoe UI" panose="020B0502040204020203" pitchFamily="34" charset="0"/>
              </a:rPr>
              <a:t>Corregir o prevenir o reducir los efectos no deseados sobre el proceso estadístico y sus resultados</a:t>
            </a:r>
          </a:p>
        </p:txBody>
      </p:sp>
      <p:sp>
        <p:nvSpPr>
          <p:cNvPr id="15" name="Hexágono 4">
            <a:extLst>
              <a:ext uri="{FF2B5EF4-FFF2-40B4-BE49-F238E27FC236}">
                <a16:creationId xmlns:a16="http://schemas.microsoft.com/office/drawing/2014/main" id="{CD893575-B6AC-E973-B3B9-9CE1D5C333CC}"/>
              </a:ext>
            </a:extLst>
          </p:cNvPr>
          <p:cNvSpPr txBox="1"/>
          <p:nvPr/>
        </p:nvSpPr>
        <p:spPr>
          <a:xfrm>
            <a:off x="1219134" y="2777013"/>
            <a:ext cx="1592796" cy="786232"/>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40005" tIns="40005" rIns="40005" bIns="40005" numCol="1" spcCol="1270" anchor="ctr" anchorCtr="0">
            <a:noAutofit/>
          </a:bodyPr>
          <a:lstStyle/>
          <a:p>
            <a:pPr marL="214307" indent="-214307" defTabSz="342900">
              <a:buFont typeface="Arial" panose="020B0604020202020204" pitchFamily="34" charset="0"/>
              <a:buChar char="•"/>
              <a:defRPr/>
            </a:pPr>
            <a:endParaRPr lang="es-CO" sz="900" dirty="0">
              <a:solidFill>
                <a:prstClr val="black">
                  <a:lumMod val="75000"/>
                  <a:lumOff val="25000"/>
                </a:prstClr>
              </a:solidFill>
              <a:latin typeface="Poppins" panose="020B0502040204020203"/>
              <a:cs typeface="Segoe UI" panose="020B0502040204020203" pitchFamily="34" charset="0"/>
            </a:endParaRPr>
          </a:p>
          <a:p>
            <a:pPr defTabSz="342900">
              <a:defRPr/>
            </a:pPr>
            <a:r>
              <a:rPr lang="es-CO" sz="900" dirty="0">
                <a:solidFill>
                  <a:prstClr val="black">
                    <a:lumMod val="75000"/>
                    <a:lumOff val="25000"/>
                  </a:prstClr>
                </a:solidFill>
                <a:latin typeface="Poppins" panose="020B0502040204020203"/>
                <a:cs typeface="Segoe UI" panose="020B0502040204020203" pitchFamily="34" charset="0"/>
              </a:rPr>
              <a:t>Mejorar el desempeño y la eficacia del proceso estadístico.</a:t>
            </a:r>
          </a:p>
        </p:txBody>
      </p:sp>
      <p:sp>
        <p:nvSpPr>
          <p:cNvPr id="16" name="Hexágono 4">
            <a:extLst>
              <a:ext uri="{FF2B5EF4-FFF2-40B4-BE49-F238E27FC236}">
                <a16:creationId xmlns:a16="http://schemas.microsoft.com/office/drawing/2014/main" id="{AE1D8C41-5116-DC84-A3C3-D662919DD9B5}"/>
              </a:ext>
            </a:extLst>
          </p:cNvPr>
          <p:cNvSpPr txBox="1"/>
          <p:nvPr/>
        </p:nvSpPr>
        <p:spPr>
          <a:xfrm>
            <a:off x="5718857" y="1924278"/>
            <a:ext cx="1495430" cy="786232"/>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40005" tIns="40005" rIns="40005" bIns="40005" numCol="1" spcCol="1270" anchor="ctr" anchorCtr="0">
            <a:noAutofit/>
          </a:bodyPr>
          <a:lstStyle/>
          <a:p>
            <a:pPr defTabSz="342900">
              <a:defRPr/>
            </a:pPr>
            <a:r>
              <a:rPr lang="es-CO" sz="900" dirty="0">
                <a:solidFill>
                  <a:prstClr val="black">
                    <a:lumMod val="75000"/>
                    <a:lumOff val="25000"/>
                  </a:prstClr>
                </a:solidFill>
                <a:latin typeface="Poppins" panose="020B0502040204020203"/>
                <a:cs typeface="Segoe UI" panose="020B0502040204020203" pitchFamily="34" charset="0"/>
              </a:rPr>
              <a:t>Mejorar continuamente la eficacia, eficiencia y efectividad del proceso estadístico. </a:t>
            </a:r>
          </a:p>
        </p:txBody>
      </p:sp>
      <p:sp>
        <p:nvSpPr>
          <p:cNvPr id="17" name="Hexágono 4">
            <a:extLst>
              <a:ext uri="{FF2B5EF4-FFF2-40B4-BE49-F238E27FC236}">
                <a16:creationId xmlns:a16="http://schemas.microsoft.com/office/drawing/2014/main" id="{445BA2B9-212A-FAE3-D8A9-D20F1FA2FAD1}"/>
              </a:ext>
            </a:extLst>
          </p:cNvPr>
          <p:cNvSpPr txBox="1"/>
          <p:nvPr/>
        </p:nvSpPr>
        <p:spPr>
          <a:xfrm>
            <a:off x="5718856" y="3025123"/>
            <a:ext cx="1495431" cy="786232"/>
          </a:xfrm>
          <a:prstGeom prst="rect">
            <a:avLst/>
          </a:prstGeom>
          <a:noFill/>
          <a:ln>
            <a:noFill/>
          </a:ln>
        </p:spPr>
        <p:style>
          <a:lnRef idx="0">
            <a:scrgbClr r="0" g="0" b="0"/>
          </a:lnRef>
          <a:fillRef idx="0">
            <a:scrgbClr r="0" g="0" b="0"/>
          </a:fillRef>
          <a:effectRef idx="0">
            <a:scrgbClr r="0" g="0" b="0"/>
          </a:effectRef>
          <a:fontRef idx="minor">
            <a:schemeClr val="lt1"/>
          </a:fontRef>
        </p:style>
        <p:txBody>
          <a:bodyPr spcFirstLastPara="0" vert="horz" wrap="square" lIns="40005" tIns="40005" rIns="40005" bIns="40005" numCol="1" spcCol="1270" anchor="ctr" anchorCtr="0">
            <a:noAutofit/>
          </a:bodyPr>
          <a:lstStyle/>
          <a:p>
            <a:pPr defTabSz="342900">
              <a:defRPr/>
            </a:pPr>
            <a:r>
              <a:rPr lang="es-CO" sz="900" dirty="0">
                <a:solidFill>
                  <a:prstClr val="black">
                    <a:lumMod val="75000"/>
                    <a:lumOff val="25000"/>
                  </a:prstClr>
                </a:solidFill>
                <a:latin typeface="Poppins" panose="020B0502040204020203"/>
                <a:cs typeface="Segoe UI" panose="020B0502040204020203" pitchFamily="34" charset="0"/>
              </a:rPr>
              <a:t>Considerar los resultados de los seguimientos, revisiones y evaluaciones para la mejora continua del proceso estadístico. </a:t>
            </a:r>
          </a:p>
        </p:txBody>
      </p:sp>
      <p:graphicFrame>
        <p:nvGraphicFramePr>
          <p:cNvPr id="18" name="Diagrama 17">
            <a:extLst>
              <a:ext uri="{FF2B5EF4-FFF2-40B4-BE49-F238E27FC236}">
                <a16:creationId xmlns:a16="http://schemas.microsoft.com/office/drawing/2014/main" id="{EA90A493-AF65-1F9B-46DD-52D957803809}"/>
              </a:ext>
            </a:extLst>
          </p:cNvPr>
          <p:cNvGraphicFramePr/>
          <p:nvPr/>
        </p:nvGraphicFramePr>
        <p:xfrm>
          <a:off x="3189351" y="1856912"/>
          <a:ext cx="1954073" cy="195444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19" name="CuadroTexto 18">
            <a:extLst>
              <a:ext uri="{FF2B5EF4-FFF2-40B4-BE49-F238E27FC236}">
                <a16:creationId xmlns:a16="http://schemas.microsoft.com/office/drawing/2014/main" id="{6E1AFFA7-933C-15BE-7984-EA03BABBA592}"/>
              </a:ext>
            </a:extLst>
          </p:cNvPr>
          <p:cNvSpPr txBox="1"/>
          <p:nvPr/>
        </p:nvSpPr>
        <p:spPr>
          <a:xfrm>
            <a:off x="3118404" y="3968941"/>
            <a:ext cx="2025020" cy="253916"/>
          </a:xfrm>
          <a:prstGeom prst="rect">
            <a:avLst/>
          </a:prstGeom>
          <a:noFill/>
        </p:spPr>
        <p:txBody>
          <a:bodyPr wrap="square" rtlCol="0">
            <a:spAutoFit/>
          </a:bodyPr>
          <a:lstStyle/>
          <a:p>
            <a:pPr defTabSz="342900">
              <a:defRPr/>
            </a:pPr>
            <a:r>
              <a:rPr lang="es-CO" sz="1050" b="1" dirty="0">
                <a:solidFill>
                  <a:prstClr val="black">
                    <a:lumMod val="75000"/>
                    <a:lumOff val="25000"/>
                  </a:prstClr>
                </a:solidFill>
                <a:latin typeface="Poppins" panose="020B0502040204020203"/>
                <a:cs typeface="Segoe UI" panose="020B0502040204020203" pitchFamily="34" charset="0"/>
              </a:rPr>
              <a:t>Conservar evidencia</a:t>
            </a:r>
          </a:p>
        </p:txBody>
      </p:sp>
      <p:sp>
        <p:nvSpPr>
          <p:cNvPr id="20" name="object 898">
            <a:extLst>
              <a:ext uri="{FF2B5EF4-FFF2-40B4-BE49-F238E27FC236}">
                <a16:creationId xmlns:a16="http://schemas.microsoft.com/office/drawing/2014/main" id="{9B7029BB-2B52-C9D5-A7C8-1CE354C09E17}"/>
              </a:ext>
            </a:extLst>
          </p:cNvPr>
          <p:cNvSpPr txBox="1"/>
          <p:nvPr/>
        </p:nvSpPr>
        <p:spPr>
          <a:xfrm>
            <a:off x="1215664" y="1448011"/>
            <a:ext cx="1168768" cy="161583"/>
          </a:xfrm>
          <a:prstGeom prst="rect">
            <a:avLst/>
          </a:prstGeom>
        </p:spPr>
        <p:txBody>
          <a:bodyPr vert="horz" wrap="square" lIns="0" tIns="0" rIns="0" bIns="0" rtlCol="0">
            <a:spAutoFit/>
          </a:bodyPr>
          <a:lstStyle/>
          <a:p>
            <a:pPr marL="9525" algn="ctr" defTabSz="342900">
              <a:defRPr/>
            </a:pPr>
            <a:r>
              <a:rPr lang="da-DK" sz="1050" b="1" dirty="0">
                <a:solidFill>
                  <a:prstClr val="black">
                    <a:lumMod val="75000"/>
                    <a:lumOff val="25000"/>
                  </a:prstClr>
                </a:solidFill>
                <a:latin typeface="Poppins" panose="020B0502040204020203"/>
                <a:ea typeface="Arial" charset="0"/>
                <a:cs typeface="Segoe UI" panose="020B0502040204020203" pitchFamily="34" charset="0"/>
              </a:rPr>
              <a:t>OPORTUNIDADES</a:t>
            </a:r>
          </a:p>
        </p:txBody>
      </p:sp>
      <p:cxnSp>
        <p:nvCxnSpPr>
          <p:cNvPr id="21" name="Conector recto 20">
            <a:extLst>
              <a:ext uri="{FF2B5EF4-FFF2-40B4-BE49-F238E27FC236}">
                <a16:creationId xmlns:a16="http://schemas.microsoft.com/office/drawing/2014/main" id="{C8399DA7-C1F7-9467-1C6C-7CA6A49548C7}"/>
              </a:ext>
            </a:extLst>
          </p:cNvPr>
          <p:cNvCxnSpPr/>
          <p:nvPr/>
        </p:nvCxnSpPr>
        <p:spPr>
          <a:xfrm>
            <a:off x="2903063" y="1909636"/>
            <a:ext cx="0" cy="1653608"/>
          </a:xfrm>
          <a:prstGeom prst="line">
            <a:avLst/>
          </a:prstGeom>
          <a:ln>
            <a:solidFill>
              <a:srgbClr val="21203F"/>
            </a:solidFill>
          </a:ln>
        </p:spPr>
        <p:style>
          <a:lnRef idx="1">
            <a:schemeClr val="accent1"/>
          </a:lnRef>
          <a:fillRef idx="0">
            <a:schemeClr val="accent1"/>
          </a:fillRef>
          <a:effectRef idx="0">
            <a:schemeClr val="accent1"/>
          </a:effectRef>
          <a:fontRef idx="minor">
            <a:schemeClr val="tx1"/>
          </a:fontRef>
        </p:style>
      </p:cxnSp>
      <p:cxnSp>
        <p:nvCxnSpPr>
          <p:cNvPr id="22" name="Conector recto 21">
            <a:extLst>
              <a:ext uri="{FF2B5EF4-FFF2-40B4-BE49-F238E27FC236}">
                <a16:creationId xmlns:a16="http://schemas.microsoft.com/office/drawing/2014/main" id="{A52026EC-6C0C-A2A4-CAC6-FF9EE2748EC4}"/>
              </a:ext>
            </a:extLst>
          </p:cNvPr>
          <p:cNvCxnSpPr/>
          <p:nvPr/>
        </p:nvCxnSpPr>
        <p:spPr>
          <a:xfrm>
            <a:off x="5413975" y="1883706"/>
            <a:ext cx="0" cy="1653608"/>
          </a:xfrm>
          <a:prstGeom prst="line">
            <a:avLst/>
          </a:prstGeom>
          <a:ln>
            <a:solidFill>
              <a:srgbClr val="21203F"/>
            </a:solidFill>
          </a:ln>
        </p:spPr>
        <p:style>
          <a:lnRef idx="1">
            <a:schemeClr val="accent1"/>
          </a:lnRef>
          <a:fillRef idx="0">
            <a:schemeClr val="accent1"/>
          </a:fillRef>
          <a:effectRef idx="0">
            <a:schemeClr val="accent1"/>
          </a:effectRef>
          <a:fontRef idx="minor">
            <a:schemeClr val="tx1"/>
          </a:fontRef>
        </p:style>
      </p:cxnSp>
      <p:sp>
        <p:nvSpPr>
          <p:cNvPr id="23" name="object 898">
            <a:extLst>
              <a:ext uri="{FF2B5EF4-FFF2-40B4-BE49-F238E27FC236}">
                <a16:creationId xmlns:a16="http://schemas.microsoft.com/office/drawing/2014/main" id="{A20D3B63-F282-7FF4-79AB-14DAF34880EB}"/>
              </a:ext>
            </a:extLst>
          </p:cNvPr>
          <p:cNvSpPr txBox="1"/>
          <p:nvPr/>
        </p:nvSpPr>
        <p:spPr>
          <a:xfrm>
            <a:off x="3684036" y="1470401"/>
            <a:ext cx="4642569" cy="161583"/>
          </a:xfrm>
          <a:prstGeom prst="rect">
            <a:avLst/>
          </a:prstGeom>
        </p:spPr>
        <p:txBody>
          <a:bodyPr vert="horz" wrap="square" lIns="0" tIns="0" rIns="0" bIns="0" rtlCol="0">
            <a:spAutoFit/>
          </a:bodyPr>
          <a:lstStyle/>
          <a:p>
            <a:pPr marL="9525" algn="ctr" defTabSz="342900">
              <a:defRPr/>
            </a:pPr>
            <a:r>
              <a:rPr lang="da-DK" sz="1050" b="1" dirty="0">
                <a:solidFill>
                  <a:prstClr val="black">
                    <a:lumMod val="75000"/>
                    <a:lumOff val="25000"/>
                  </a:prstClr>
                </a:solidFill>
                <a:latin typeface="Poppins" panose="020B0502040204020203"/>
                <a:ea typeface="Arial" charset="0"/>
                <a:cs typeface="Segoe UI" panose="020B0502040204020203" pitchFamily="34" charset="0"/>
              </a:rPr>
              <a:t>MEJORA</a:t>
            </a:r>
          </a:p>
        </p:txBody>
      </p:sp>
    </p:spTree>
    <p:extLst>
      <p:ext uri="{BB962C8B-B14F-4D97-AF65-F5344CB8AC3E}">
        <p14:creationId xmlns:p14="http://schemas.microsoft.com/office/powerpoint/2010/main" val="17716702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212741" y="1235913"/>
            <a:ext cx="7148179" cy="1323439"/>
          </a:xfrm>
          <a:prstGeom prst="rect">
            <a:avLst/>
          </a:prstGeom>
        </p:spPr>
        <p:txBody>
          <a:bodyPr wrap="square">
            <a:spAutoFit/>
          </a:bodyPr>
          <a:lstStyle/>
          <a:p>
            <a:pPr>
              <a:spcBef>
                <a:spcPts val="125"/>
              </a:spcBef>
            </a:pPr>
            <a:r>
              <a:rPr lang="es-ES" sz="4000" b="1">
                <a:solidFill>
                  <a:srgbClr val="005493"/>
                </a:solidFill>
                <a:latin typeface="Segoe UI"/>
                <a:cs typeface="Segoe UI"/>
              </a:rPr>
              <a:t>3. Niveles de                                                                implementación</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a:solidFill>
                  <a:srgbClr val="005493"/>
                </a:solidFill>
                <a:latin typeface="Segoe UI"/>
                <a:cs typeface="Segoe UI"/>
              </a:rPr>
              <a:t>Marzo 2025</a:t>
            </a:r>
            <a:endParaRPr lang="es-ES">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46532085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76678479-37CD-4A79-8EED-CD3548CB23B2}"/>
              </a:ext>
            </a:extLst>
          </p:cNvPr>
          <p:cNvSpPr/>
          <p:nvPr/>
        </p:nvSpPr>
        <p:spPr>
          <a:xfrm>
            <a:off x="483769" y="3287372"/>
            <a:ext cx="1290774" cy="1177245"/>
          </a:xfrm>
          <a:prstGeom prst="rect">
            <a:avLst/>
          </a:prstGeom>
        </p:spPr>
        <p:txBody>
          <a:bodyPr wrap="square">
            <a:spAutoFit/>
          </a:bodyPr>
          <a:lstStyle/>
          <a:p>
            <a:pPr algn="ctr"/>
            <a:endParaRPr lang="es-ES" sz="1000" b="1">
              <a:solidFill>
                <a:srgbClr val="0D0D0D"/>
              </a:solidFill>
              <a:latin typeface="Segoe  ui"/>
              <a:ea typeface="Times New Roman" panose="02020603050405020304" pitchFamily="18" charset="0"/>
            </a:endParaRPr>
          </a:p>
          <a:p>
            <a:pPr algn="ctr"/>
            <a:r>
              <a:rPr lang="es-ES" sz="1000">
                <a:solidFill>
                  <a:srgbClr val="0D0D0D"/>
                </a:solidFill>
                <a:latin typeface="Segoe  ui"/>
                <a:ea typeface="Times New Roman" panose="02020603050405020304" pitchFamily="18" charset="0"/>
              </a:rPr>
              <a:t>Usan indicadores o información estadística para la formulación de planes y programas. </a:t>
            </a:r>
            <a:endParaRPr lang="es-CO" sz="1000">
              <a:latin typeface="Segoe  ui"/>
            </a:endParaRPr>
          </a:p>
        </p:txBody>
      </p:sp>
      <p:sp>
        <p:nvSpPr>
          <p:cNvPr id="21" name="Rectángulo 20">
            <a:extLst>
              <a:ext uri="{FF2B5EF4-FFF2-40B4-BE49-F238E27FC236}">
                <a16:creationId xmlns:a16="http://schemas.microsoft.com/office/drawing/2014/main" id="{7FCD0D7D-4263-43D9-81DA-64E4809AC912}"/>
              </a:ext>
            </a:extLst>
          </p:cNvPr>
          <p:cNvSpPr/>
          <p:nvPr/>
        </p:nvSpPr>
        <p:spPr>
          <a:xfrm>
            <a:off x="1890928" y="3287372"/>
            <a:ext cx="1522272" cy="1169551"/>
          </a:xfrm>
          <a:prstGeom prst="rect">
            <a:avLst/>
          </a:prstGeom>
        </p:spPr>
        <p:txBody>
          <a:bodyPr wrap="square">
            <a:spAutoFit/>
          </a:bodyPr>
          <a:lstStyle/>
          <a:p>
            <a:pPr algn="ctr"/>
            <a:endParaRPr lang="es-ES" sz="1000">
              <a:solidFill>
                <a:srgbClr val="0D0D0D"/>
              </a:solidFill>
              <a:latin typeface="Segoe  ui"/>
              <a:cs typeface="Segoe UI" panose="020B0502040204020203" pitchFamily="34" charset="0"/>
            </a:endParaRPr>
          </a:p>
          <a:p>
            <a:pPr algn="ctr"/>
            <a:r>
              <a:rPr lang="es-ES" sz="1000">
                <a:solidFill>
                  <a:srgbClr val="0D0D0D"/>
                </a:solidFill>
                <a:latin typeface="Segoe  ui"/>
                <a:cs typeface="Segoe UI" panose="020B0502040204020203" pitchFamily="34" charset="0"/>
              </a:rPr>
              <a:t>Usan y calculan indicadores para toma de decisiones y cuentan con registros administrativos que no son aprovechados.</a:t>
            </a:r>
            <a:endParaRPr lang="es-CO" sz="1000">
              <a:latin typeface="Segoe  ui"/>
              <a:cs typeface="Segoe UI" panose="020B0502040204020203" pitchFamily="34" charset="0"/>
            </a:endParaRPr>
          </a:p>
        </p:txBody>
      </p:sp>
      <p:sp>
        <p:nvSpPr>
          <p:cNvPr id="22" name="Rectángulo 21">
            <a:extLst>
              <a:ext uri="{FF2B5EF4-FFF2-40B4-BE49-F238E27FC236}">
                <a16:creationId xmlns:a16="http://schemas.microsoft.com/office/drawing/2014/main" id="{35B8855B-095C-4D64-A50B-671B45688EB9}"/>
              </a:ext>
            </a:extLst>
          </p:cNvPr>
          <p:cNvSpPr/>
          <p:nvPr/>
        </p:nvSpPr>
        <p:spPr>
          <a:xfrm>
            <a:off x="3495355" y="3310626"/>
            <a:ext cx="1508078" cy="1015663"/>
          </a:xfrm>
          <a:prstGeom prst="rect">
            <a:avLst/>
          </a:prstGeom>
        </p:spPr>
        <p:txBody>
          <a:bodyPr wrap="square">
            <a:spAutoFit/>
          </a:bodyPr>
          <a:lstStyle/>
          <a:p>
            <a:pPr algn="ctr"/>
            <a:endParaRPr lang="es-ES" sz="1000">
              <a:solidFill>
                <a:srgbClr val="0D0D0D"/>
              </a:solidFill>
              <a:latin typeface="Segoe  ui"/>
              <a:ea typeface="Times New Roman" panose="02020603050405020304" pitchFamily="18" charset="0"/>
              <a:cs typeface="Segoe UI" panose="020B0502040204020203" pitchFamily="34" charset="0"/>
            </a:endParaRPr>
          </a:p>
          <a:p>
            <a:pPr algn="ctr"/>
            <a:r>
              <a:rPr lang="es-ES" sz="1000">
                <a:solidFill>
                  <a:srgbClr val="0D0D0D"/>
                </a:solidFill>
                <a:latin typeface="Segoe  ui"/>
                <a:ea typeface="Times New Roman" panose="02020603050405020304" pitchFamily="18" charset="0"/>
                <a:cs typeface="Segoe UI" panose="020B0502040204020203" pitchFamily="34" charset="0"/>
              </a:rPr>
              <a:t>Producen indicadores o estadísticas, sin implementar los lineamientos del proceso estadístico.</a:t>
            </a:r>
            <a:endParaRPr lang="es-CO" sz="1000">
              <a:latin typeface="Segoe  ui"/>
              <a:cs typeface="Segoe UI" panose="020B0502040204020203" pitchFamily="34" charset="0"/>
            </a:endParaRPr>
          </a:p>
        </p:txBody>
      </p:sp>
      <p:sp>
        <p:nvSpPr>
          <p:cNvPr id="23" name="Rectángulo 22">
            <a:extLst>
              <a:ext uri="{FF2B5EF4-FFF2-40B4-BE49-F238E27FC236}">
                <a16:creationId xmlns:a16="http://schemas.microsoft.com/office/drawing/2014/main" id="{98D1C838-B760-4649-9292-E2F4C3956004}"/>
              </a:ext>
            </a:extLst>
          </p:cNvPr>
          <p:cNvSpPr/>
          <p:nvPr/>
        </p:nvSpPr>
        <p:spPr>
          <a:xfrm>
            <a:off x="5255218" y="3331841"/>
            <a:ext cx="1531376" cy="1169551"/>
          </a:xfrm>
          <a:prstGeom prst="rect">
            <a:avLst/>
          </a:prstGeom>
        </p:spPr>
        <p:txBody>
          <a:bodyPr wrap="square">
            <a:spAutoFit/>
          </a:bodyPr>
          <a:lstStyle/>
          <a:p>
            <a:pPr algn="ctr"/>
            <a:endParaRPr lang="es-ES" sz="1000">
              <a:solidFill>
                <a:srgbClr val="0D0D0D"/>
              </a:solidFill>
              <a:latin typeface="Segoe  ui"/>
              <a:cs typeface="Segoe UI" panose="020B0502040204020203" pitchFamily="34" charset="0"/>
            </a:endParaRPr>
          </a:p>
          <a:p>
            <a:pPr algn="ctr"/>
            <a:r>
              <a:rPr lang="es-ES" sz="1000">
                <a:solidFill>
                  <a:srgbClr val="0D0D0D"/>
                </a:solidFill>
                <a:latin typeface="Segoe  ui"/>
                <a:cs typeface="Segoe UI" panose="020B0502040204020203" pitchFamily="34" charset="0"/>
              </a:rPr>
              <a:t>Realizan procesos estadísticos implementando lineamientos del líder de la política estadística. </a:t>
            </a:r>
            <a:endParaRPr lang="es-CO" sz="1000">
              <a:latin typeface="Segoe  ui"/>
              <a:cs typeface="Segoe UI" panose="020B0502040204020203" pitchFamily="34" charset="0"/>
            </a:endParaRPr>
          </a:p>
        </p:txBody>
      </p:sp>
      <p:sp>
        <p:nvSpPr>
          <p:cNvPr id="24" name="Rectángulo 23">
            <a:extLst>
              <a:ext uri="{FF2B5EF4-FFF2-40B4-BE49-F238E27FC236}">
                <a16:creationId xmlns:a16="http://schemas.microsoft.com/office/drawing/2014/main" id="{2E642499-4670-45BD-AB6B-030C70B1991A}"/>
              </a:ext>
            </a:extLst>
          </p:cNvPr>
          <p:cNvSpPr/>
          <p:nvPr/>
        </p:nvSpPr>
        <p:spPr>
          <a:xfrm>
            <a:off x="7025394" y="3377128"/>
            <a:ext cx="2055303" cy="1015663"/>
          </a:xfrm>
          <a:prstGeom prst="rect">
            <a:avLst/>
          </a:prstGeom>
        </p:spPr>
        <p:txBody>
          <a:bodyPr wrap="square">
            <a:spAutoFit/>
          </a:bodyPr>
          <a:lstStyle/>
          <a:p>
            <a:pPr algn="ctr"/>
            <a:endParaRPr lang="es-ES" sz="1000">
              <a:solidFill>
                <a:srgbClr val="0D0D0D"/>
              </a:solidFill>
              <a:latin typeface="Segoe  ui"/>
              <a:ea typeface="Times New Roman" panose="02020603050405020304" pitchFamily="18" charset="0"/>
              <a:cs typeface="Segoe UI" panose="020B0502040204020203" pitchFamily="34" charset="0"/>
            </a:endParaRPr>
          </a:p>
          <a:p>
            <a:pPr algn="ctr"/>
            <a:r>
              <a:rPr lang="es-ES" sz="1000">
                <a:solidFill>
                  <a:srgbClr val="0D0D0D"/>
                </a:solidFill>
                <a:latin typeface="Segoe  ui"/>
                <a:ea typeface="Times New Roman" panose="02020603050405020304" pitchFamily="18" charset="0"/>
                <a:cs typeface="Segoe UI" panose="020B0502040204020203" pitchFamily="34" charset="0"/>
              </a:rPr>
              <a:t>Realizan procesos estadísticos que cumplen con los lineamientos de la Norma Técnica de la Calidad del proceso estadístico vigente. </a:t>
            </a:r>
            <a:endParaRPr lang="es-CO" sz="1000">
              <a:latin typeface="Segoe  ui"/>
              <a:cs typeface="Segoe UI" panose="020B0502040204020203" pitchFamily="34" charset="0"/>
            </a:endParaRPr>
          </a:p>
        </p:txBody>
      </p:sp>
      <p:pic>
        <p:nvPicPr>
          <p:cNvPr id="25" name="Imagen 24">
            <a:extLst>
              <a:ext uri="{FF2B5EF4-FFF2-40B4-BE49-F238E27FC236}">
                <a16:creationId xmlns:a16="http://schemas.microsoft.com/office/drawing/2014/main" id="{E7276C4C-3CEB-B648-AF86-EC8286447130}"/>
              </a:ext>
            </a:extLst>
          </p:cNvPr>
          <p:cNvPicPr>
            <a:picLocks noChangeAspect="1"/>
          </p:cNvPicPr>
          <p:nvPr/>
        </p:nvPicPr>
        <p:blipFill>
          <a:blip r:embed="rId3">
            <a:grayscl/>
          </a:blip>
          <a:stretch>
            <a:fillRect/>
          </a:stretch>
        </p:blipFill>
        <p:spPr>
          <a:xfrm>
            <a:off x="7031361" y="1589216"/>
            <a:ext cx="1930921" cy="1372851"/>
          </a:xfrm>
          <a:prstGeom prst="rect">
            <a:avLst/>
          </a:prstGeom>
        </p:spPr>
      </p:pic>
      <p:pic>
        <p:nvPicPr>
          <p:cNvPr id="32" name="Imagen 31">
            <a:extLst>
              <a:ext uri="{FF2B5EF4-FFF2-40B4-BE49-F238E27FC236}">
                <a16:creationId xmlns:a16="http://schemas.microsoft.com/office/drawing/2014/main" id="{CDC84E03-8597-654E-9AF9-1067A9F10F24}"/>
              </a:ext>
            </a:extLst>
          </p:cNvPr>
          <p:cNvPicPr>
            <a:picLocks noChangeAspect="1"/>
          </p:cNvPicPr>
          <p:nvPr/>
        </p:nvPicPr>
        <p:blipFill>
          <a:blip r:embed="rId4">
            <a:grayscl/>
          </a:blip>
          <a:stretch>
            <a:fillRect/>
          </a:stretch>
        </p:blipFill>
        <p:spPr>
          <a:xfrm>
            <a:off x="5243768" y="1923667"/>
            <a:ext cx="1638300" cy="1079500"/>
          </a:xfrm>
          <a:prstGeom prst="rect">
            <a:avLst/>
          </a:prstGeom>
        </p:spPr>
      </p:pic>
      <p:pic>
        <p:nvPicPr>
          <p:cNvPr id="34" name="Imagen 33">
            <a:extLst>
              <a:ext uri="{FF2B5EF4-FFF2-40B4-BE49-F238E27FC236}">
                <a16:creationId xmlns:a16="http://schemas.microsoft.com/office/drawing/2014/main" id="{0F24F40E-0731-4840-8C0F-688C21AE38FE}"/>
              </a:ext>
            </a:extLst>
          </p:cNvPr>
          <p:cNvPicPr>
            <a:picLocks noChangeAspect="1"/>
          </p:cNvPicPr>
          <p:nvPr/>
        </p:nvPicPr>
        <p:blipFill>
          <a:blip r:embed="rId5">
            <a:grayscl/>
          </a:blip>
          <a:stretch>
            <a:fillRect/>
          </a:stretch>
        </p:blipFill>
        <p:spPr>
          <a:xfrm>
            <a:off x="3436034" y="1833041"/>
            <a:ext cx="1701800" cy="1104900"/>
          </a:xfrm>
          <a:prstGeom prst="rect">
            <a:avLst/>
          </a:prstGeom>
        </p:spPr>
      </p:pic>
      <p:pic>
        <p:nvPicPr>
          <p:cNvPr id="36" name="Imagen 35">
            <a:extLst>
              <a:ext uri="{FF2B5EF4-FFF2-40B4-BE49-F238E27FC236}">
                <a16:creationId xmlns:a16="http://schemas.microsoft.com/office/drawing/2014/main" id="{3EAB728F-D261-D048-80F3-0D571AE634CD}"/>
              </a:ext>
            </a:extLst>
          </p:cNvPr>
          <p:cNvPicPr>
            <a:picLocks noChangeAspect="1"/>
          </p:cNvPicPr>
          <p:nvPr/>
        </p:nvPicPr>
        <p:blipFill>
          <a:blip r:embed="rId6">
            <a:grayscl/>
          </a:blip>
          <a:stretch>
            <a:fillRect/>
          </a:stretch>
        </p:blipFill>
        <p:spPr>
          <a:xfrm>
            <a:off x="2078160" y="1833041"/>
            <a:ext cx="1193800" cy="889000"/>
          </a:xfrm>
          <a:prstGeom prst="rect">
            <a:avLst/>
          </a:prstGeom>
        </p:spPr>
      </p:pic>
      <p:pic>
        <p:nvPicPr>
          <p:cNvPr id="38" name="Imagen 37">
            <a:extLst>
              <a:ext uri="{FF2B5EF4-FFF2-40B4-BE49-F238E27FC236}">
                <a16:creationId xmlns:a16="http://schemas.microsoft.com/office/drawing/2014/main" id="{59AA733E-0877-C04A-9E1A-5EF3BF72E76C}"/>
              </a:ext>
            </a:extLst>
          </p:cNvPr>
          <p:cNvPicPr>
            <a:picLocks noChangeAspect="1"/>
          </p:cNvPicPr>
          <p:nvPr/>
        </p:nvPicPr>
        <p:blipFill>
          <a:blip r:embed="rId7">
            <a:grayscl/>
          </a:blip>
          <a:stretch>
            <a:fillRect/>
          </a:stretch>
        </p:blipFill>
        <p:spPr>
          <a:xfrm>
            <a:off x="639141" y="1807641"/>
            <a:ext cx="1054100" cy="914400"/>
          </a:xfrm>
          <a:prstGeom prst="rect">
            <a:avLst/>
          </a:prstGeom>
        </p:spPr>
      </p:pic>
      <p:grpSp>
        <p:nvGrpSpPr>
          <p:cNvPr id="2" name="Grupo 1">
            <a:extLst>
              <a:ext uri="{FF2B5EF4-FFF2-40B4-BE49-F238E27FC236}">
                <a16:creationId xmlns:a16="http://schemas.microsoft.com/office/drawing/2014/main" id="{321DF9D2-8E3D-4642-9766-3214EC424D8C}"/>
              </a:ext>
            </a:extLst>
          </p:cNvPr>
          <p:cNvGrpSpPr/>
          <p:nvPr/>
        </p:nvGrpSpPr>
        <p:grpSpPr>
          <a:xfrm>
            <a:off x="1882043" y="1632466"/>
            <a:ext cx="5065294" cy="3132234"/>
            <a:chOff x="1646922" y="1632466"/>
            <a:chExt cx="5065294" cy="2946074"/>
          </a:xfrm>
        </p:grpSpPr>
        <p:cxnSp>
          <p:nvCxnSpPr>
            <p:cNvPr id="43" name="Conector recto 42">
              <a:extLst>
                <a:ext uri="{FF2B5EF4-FFF2-40B4-BE49-F238E27FC236}">
                  <a16:creationId xmlns:a16="http://schemas.microsoft.com/office/drawing/2014/main" id="{1FBC649B-74D8-894B-9FF7-4F8846CAA5D7}"/>
                </a:ext>
              </a:extLst>
            </p:cNvPr>
            <p:cNvCxnSpPr/>
            <p:nvPr/>
          </p:nvCxnSpPr>
          <p:spPr>
            <a:xfrm>
              <a:off x="1646922" y="1632466"/>
              <a:ext cx="0" cy="2946074"/>
            </a:xfrm>
            <a:prstGeom prst="line">
              <a:avLst/>
            </a:prstGeom>
            <a:ln w="127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4" name="Conector recto 43">
              <a:extLst>
                <a:ext uri="{FF2B5EF4-FFF2-40B4-BE49-F238E27FC236}">
                  <a16:creationId xmlns:a16="http://schemas.microsoft.com/office/drawing/2014/main" id="{B22E3484-9D92-6B48-918F-B6680DF11DD5}"/>
                </a:ext>
              </a:extLst>
            </p:cNvPr>
            <p:cNvCxnSpPr/>
            <p:nvPr/>
          </p:nvCxnSpPr>
          <p:spPr>
            <a:xfrm>
              <a:off x="3186964" y="1632466"/>
              <a:ext cx="0" cy="2946074"/>
            </a:xfrm>
            <a:prstGeom prst="line">
              <a:avLst/>
            </a:prstGeom>
            <a:ln w="127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5" name="Conector recto 44">
              <a:extLst>
                <a:ext uri="{FF2B5EF4-FFF2-40B4-BE49-F238E27FC236}">
                  <a16:creationId xmlns:a16="http://schemas.microsoft.com/office/drawing/2014/main" id="{85CA0EF8-3662-CB40-95E7-4B259ABBE3A8}"/>
                </a:ext>
              </a:extLst>
            </p:cNvPr>
            <p:cNvCxnSpPr/>
            <p:nvPr/>
          </p:nvCxnSpPr>
          <p:spPr>
            <a:xfrm>
              <a:off x="4859353" y="1632466"/>
              <a:ext cx="0" cy="2946074"/>
            </a:xfrm>
            <a:prstGeom prst="line">
              <a:avLst/>
            </a:prstGeom>
            <a:ln w="127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cxnSp>
          <p:nvCxnSpPr>
            <p:cNvPr id="46" name="Conector recto 45">
              <a:extLst>
                <a:ext uri="{FF2B5EF4-FFF2-40B4-BE49-F238E27FC236}">
                  <a16:creationId xmlns:a16="http://schemas.microsoft.com/office/drawing/2014/main" id="{EDFEC193-977F-CC40-BE64-C804F394370F}"/>
                </a:ext>
              </a:extLst>
            </p:cNvPr>
            <p:cNvCxnSpPr/>
            <p:nvPr/>
          </p:nvCxnSpPr>
          <p:spPr>
            <a:xfrm>
              <a:off x="6712216" y="1632466"/>
              <a:ext cx="0" cy="2946074"/>
            </a:xfrm>
            <a:prstGeom prst="line">
              <a:avLst/>
            </a:prstGeom>
            <a:ln w="12700">
              <a:solidFill>
                <a:schemeClr val="bg1">
                  <a:lumMod val="85000"/>
                </a:schemeClr>
              </a:solidFill>
            </a:ln>
            <a:effectLst/>
          </p:spPr>
          <p:style>
            <a:lnRef idx="2">
              <a:schemeClr val="accent1"/>
            </a:lnRef>
            <a:fillRef idx="0">
              <a:schemeClr val="accent1"/>
            </a:fillRef>
            <a:effectRef idx="1">
              <a:schemeClr val="accent1"/>
            </a:effectRef>
            <a:fontRef idx="minor">
              <a:schemeClr val="tx1"/>
            </a:fontRef>
          </p:style>
        </p:cxnSp>
      </p:grpSp>
      <p:pic>
        <p:nvPicPr>
          <p:cNvPr id="26" name="Imagen 25" descr="Icono&#10;&#10;Descripción generada automáticamente">
            <a:extLst>
              <a:ext uri="{FF2B5EF4-FFF2-40B4-BE49-F238E27FC236}">
                <a16:creationId xmlns:a16="http://schemas.microsoft.com/office/drawing/2014/main" id="{CE934880-B8C9-9A48-9588-F63FD02867E2}"/>
              </a:ext>
            </a:extLst>
          </p:cNvPr>
          <p:cNvPicPr>
            <a:picLocks noChangeAspect="1"/>
          </p:cNvPicPr>
          <p:nvPr/>
        </p:nvPicPr>
        <p:blipFill>
          <a:blip r:embed="rId8">
            <a:duotone>
              <a:schemeClr val="accent1">
                <a:shade val="45000"/>
                <a:satMod val="135000"/>
              </a:schemeClr>
              <a:prstClr val="white"/>
            </a:duotone>
          </a:blip>
          <a:stretch>
            <a:fillRect/>
          </a:stretch>
        </p:blipFill>
        <p:spPr>
          <a:xfrm>
            <a:off x="896473" y="2876790"/>
            <a:ext cx="465365" cy="495861"/>
          </a:xfrm>
          <a:prstGeom prst="rect">
            <a:avLst/>
          </a:prstGeom>
        </p:spPr>
      </p:pic>
      <p:pic>
        <p:nvPicPr>
          <p:cNvPr id="27" name="Imagen 26" descr="Icono&#10;&#10;Descripción generada automáticamente">
            <a:extLst>
              <a:ext uri="{FF2B5EF4-FFF2-40B4-BE49-F238E27FC236}">
                <a16:creationId xmlns:a16="http://schemas.microsoft.com/office/drawing/2014/main" id="{445904E6-5134-B942-AF39-899ABB6543F0}"/>
              </a:ext>
            </a:extLst>
          </p:cNvPr>
          <p:cNvPicPr>
            <a:picLocks noChangeAspect="1"/>
          </p:cNvPicPr>
          <p:nvPr/>
        </p:nvPicPr>
        <p:blipFill>
          <a:blip r:embed="rId8">
            <a:duotone>
              <a:schemeClr val="accent1">
                <a:shade val="45000"/>
                <a:satMod val="135000"/>
              </a:schemeClr>
              <a:prstClr val="white"/>
            </a:duotone>
          </a:blip>
          <a:stretch>
            <a:fillRect/>
          </a:stretch>
        </p:blipFill>
        <p:spPr>
          <a:xfrm>
            <a:off x="2420473" y="2876790"/>
            <a:ext cx="465365" cy="495861"/>
          </a:xfrm>
          <a:prstGeom prst="rect">
            <a:avLst/>
          </a:prstGeom>
        </p:spPr>
      </p:pic>
      <p:pic>
        <p:nvPicPr>
          <p:cNvPr id="28" name="Imagen 27" descr="Icono&#10;&#10;Descripción generada automáticamente">
            <a:extLst>
              <a:ext uri="{FF2B5EF4-FFF2-40B4-BE49-F238E27FC236}">
                <a16:creationId xmlns:a16="http://schemas.microsoft.com/office/drawing/2014/main" id="{69FFBBB0-E6D9-6D4B-A0A9-6DC9187CE268}"/>
              </a:ext>
            </a:extLst>
          </p:cNvPr>
          <p:cNvPicPr>
            <a:picLocks noChangeAspect="1"/>
          </p:cNvPicPr>
          <p:nvPr/>
        </p:nvPicPr>
        <p:blipFill>
          <a:blip r:embed="rId8">
            <a:duotone>
              <a:schemeClr val="accent1">
                <a:shade val="45000"/>
                <a:satMod val="135000"/>
              </a:schemeClr>
              <a:prstClr val="white"/>
            </a:duotone>
          </a:blip>
          <a:stretch>
            <a:fillRect/>
          </a:stretch>
        </p:blipFill>
        <p:spPr>
          <a:xfrm>
            <a:off x="4031559" y="2876790"/>
            <a:ext cx="465365" cy="495861"/>
          </a:xfrm>
          <a:prstGeom prst="rect">
            <a:avLst/>
          </a:prstGeom>
        </p:spPr>
      </p:pic>
      <p:pic>
        <p:nvPicPr>
          <p:cNvPr id="29" name="Imagen 28" descr="Icono&#10;&#10;Descripción generada automáticamente">
            <a:extLst>
              <a:ext uri="{FF2B5EF4-FFF2-40B4-BE49-F238E27FC236}">
                <a16:creationId xmlns:a16="http://schemas.microsoft.com/office/drawing/2014/main" id="{9AC74695-6C49-6248-9B5E-B45F865D0317}"/>
              </a:ext>
            </a:extLst>
          </p:cNvPr>
          <p:cNvPicPr>
            <a:picLocks noChangeAspect="1"/>
          </p:cNvPicPr>
          <p:nvPr/>
        </p:nvPicPr>
        <p:blipFill>
          <a:blip r:embed="rId8">
            <a:duotone>
              <a:schemeClr val="accent1">
                <a:shade val="45000"/>
                <a:satMod val="135000"/>
              </a:schemeClr>
              <a:prstClr val="white"/>
            </a:duotone>
          </a:blip>
          <a:stretch>
            <a:fillRect/>
          </a:stretch>
        </p:blipFill>
        <p:spPr>
          <a:xfrm>
            <a:off x="5827252" y="2876790"/>
            <a:ext cx="465365" cy="495861"/>
          </a:xfrm>
          <a:prstGeom prst="rect">
            <a:avLst/>
          </a:prstGeom>
        </p:spPr>
      </p:pic>
      <p:pic>
        <p:nvPicPr>
          <p:cNvPr id="30" name="Imagen 29" descr="Icono&#10;&#10;Descripción generada automáticamente">
            <a:extLst>
              <a:ext uri="{FF2B5EF4-FFF2-40B4-BE49-F238E27FC236}">
                <a16:creationId xmlns:a16="http://schemas.microsoft.com/office/drawing/2014/main" id="{B5FF8081-A346-0945-B690-6D7F1CCA7D4C}"/>
              </a:ext>
            </a:extLst>
          </p:cNvPr>
          <p:cNvPicPr>
            <a:picLocks noChangeAspect="1"/>
          </p:cNvPicPr>
          <p:nvPr/>
        </p:nvPicPr>
        <p:blipFill>
          <a:blip r:embed="rId8">
            <a:duotone>
              <a:schemeClr val="accent1">
                <a:shade val="45000"/>
                <a:satMod val="135000"/>
              </a:schemeClr>
              <a:prstClr val="white"/>
            </a:duotone>
          </a:blip>
          <a:stretch>
            <a:fillRect/>
          </a:stretch>
        </p:blipFill>
        <p:spPr>
          <a:xfrm>
            <a:off x="7878473" y="2844133"/>
            <a:ext cx="465365" cy="495861"/>
          </a:xfrm>
          <a:prstGeom prst="rect">
            <a:avLst/>
          </a:prstGeom>
        </p:spPr>
      </p:pic>
      <p:sp>
        <p:nvSpPr>
          <p:cNvPr id="3" name="TextBox 2">
            <a:extLst>
              <a:ext uri="{FF2B5EF4-FFF2-40B4-BE49-F238E27FC236}">
                <a16:creationId xmlns:a16="http://schemas.microsoft.com/office/drawing/2014/main" id="{89919ABE-2E37-473D-AC38-E6096BC84BBA}"/>
              </a:ext>
            </a:extLst>
          </p:cNvPr>
          <p:cNvSpPr txBox="1"/>
          <p:nvPr/>
        </p:nvSpPr>
        <p:spPr>
          <a:xfrm>
            <a:off x="483769" y="4785597"/>
            <a:ext cx="7778869" cy="261610"/>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en-US" sz="1050">
                <a:latin typeface="Segoe  ui"/>
                <a:ea typeface="+mn-lt"/>
                <a:cs typeface="+mn-lt"/>
              </a:rPr>
              <a:t>https://www.funcionpublica.gov.co/web/mipg/autodiagnostico</a:t>
            </a:r>
            <a:endParaRPr lang="en-US" sz="1050">
              <a:latin typeface="Segoe  ui"/>
              <a:cs typeface="Segoe UI"/>
            </a:endParaRPr>
          </a:p>
        </p:txBody>
      </p:sp>
      <p:sp>
        <p:nvSpPr>
          <p:cNvPr id="4" name="Google Shape;3573;p61">
            <a:extLst>
              <a:ext uri="{FF2B5EF4-FFF2-40B4-BE49-F238E27FC236}">
                <a16:creationId xmlns:a16="http://schemas.microsoft.com/office/drawing/2014/main" id="{80C5D67E-AC7B-7F47-DE6E-AF8E500AAAD9}"/>
              </a:ext>
            </a:extLst>
          </p:cNvPr>
          <p:cNvSpPr/>
          <p:nvPr/>
        </p:nvSpPr>
        <p:spPr>
          <a:xfrm>
            <a:off x="556837" y="129340"/>
            <a:ext cx="8399155" cy="422782"/>
          </a:xfrm>
          <a:prstGeom prst="rect">
            <a:avLst/>
          </a:prstGeom>
          <a:noFill/>
          <a:ln>
            <a:noFill/>
          </a:ln>
        </p:spPr>
        <p:txBody>
          <a:bodyPr spcFirstLastPara="1" wrap="square" lIns="91425" tIns="45700" rIns="91425" bIns="45700" anchor="t" anchorCtr="0">
            <a:noAutofit/>
          </a:bodyPr>
          <a:lstStyle/>
          <a:p>
            <a:r>
              <a:rPr lang="es-ES" b="1">
                <a:solidFill>
                  <a:srgbClr val="002060"/>
                </a:solidFill>
                <a:latin typeface="Segoe  ui"/>
                <a:cs typeface="Arial"/>
              </a:rPr>
              <a:t>¿Cuáles son los niveles de implementación de la Política?</a:t>
            </a:r>
          </a:p>
        </p:txBody>
      </p:sp>
    </p:spTree>
    <p:extLst>
      <p:ext uri="{BB962C8B-B14F-4D97-AF65-F5344CB8AC3E}">
        <p14:creationId xmlns:p14="http://schemas.microsoft.com/office/powerpoint/2010/main" val="26105985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ángulo 5">
            <a:extLst>
              <a:ext uri="{FF2B5EF4-FFF2-40B4-BE49-F238E27FC236}">
                <a16:creationId xmlns:a16="http://schemas.microsoft.com/office/drawing/2014/main" id="{5CFE09C3-8EB8-CD55-7E90-BA5F1577CE41}"/>
              </a:ext>
            </a:extLst>
          </p:cNvPr>
          <p:cNvSpPr/>
          <p:nvPr/>
        </p:nvSpPr>
        <p:spPr>
          <a:xfrm>
            <a:off x="3925019" y="0"/>
            <a:ext cx="5218982"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3" name="Rectángulo 2">
            <a:extLst>
              <a:ext uri="{FF2B5EF4-FFF2-40B4-BE49-F238E27FC236}">
                <a16:creationId xmlns:a16="http://schemas.microsoft.com/office/drawing/2014/main" id="{6B2850E2-4EB5-4A3B-A4F5-174FE66BE49A}"/>
              </a:ext>
            </a:extLst>
          </p:cNvPr>
          <p:cNvSpPr/>
          <p:nvPr/>
        </p:nvSpPr>
        <p:spPr>
          <a:xfrm>
            <a:off x="4321629" y="724555"/>
            <a:ext cx="4321629" cy="4039567"/>
          </a:xfrm>
          <a:prstGeom prst="rect">
            <a:avLst/>
          </a:prstGeom>
        </p:spPr>
        <p:txBody>
          <a:bodyPr wrap="square" lIns="91440" tIns="45720" rIns="91440" bIns="45720" anchor="t">
            <a:spAutoFit/>
          </a:bodyPr>
          <a:lstStyle/>
          <a:p>
            <a:pPr algn="just"/>
            <a:r>
              <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Hacen uso de los indicadores producidos por fuentes externas como referente para sus ejercicios de direccionamiento estratégico. </a:t>
            </a:r>
          </a:p>
          <a:p>
            <a:pPr lvl="0"/>
            <a:endPar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Producen indicadores de gestión para el seguimiento y evaluación de sus planes y programas.</a:t>
            </a:r>
          </a:p>
          <a:p>
            <a:pPr lvl="0"/>
            <a:endPar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algn="just"/>
            <a:r>
              <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Identifican los indicadores que se deben producir de acuerdo con los requerimientos normativos y/o de política y definen responsabilidades en la producción de la información. </a:t>
            </a:r>
          </a:p>
          <a:p>
            <a:pPr lvl="0"/>
            <a:endPar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Recopilan y consolidan datos de manera periódica, en el marco del cumplimiento de sus funciones, a través de registros o sistemas de información.</a:t>
            </a:r>
          </a:p>
          <a:p>
            <a:pPr lvl="0" algn="just"/>
            <a:endPar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algn="just"/>
            <a:r>
              <a:rPr lang="es-CO" sz="135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Identifican la demanda de estadística que no está siendo satisfecha por la oferta interna y externa.</a:t>
            </a:r>
          </a:p>
          <a:p>
            <a:endParaRPr lang="es-CO" sz="1350" b="1">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p:txBody>
      </p:sp>
      <p:pic>
        <p:nvPicPr>
          <p:cNvPr id="11" name="Imagen 10">
            <a:extLst>
              <a:ext uri="{FF2B5EF4-FFF2-40B4-BE49-F238E27FC236}">
                <a16:creationId xmlns:a16="http://schemas.microsoft.com/office/drawing/2014/main" id="{89620BFC-49B6-3E4A-876B-F1A7F17ABAEA}"/>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877828" y="2013201"/>
            <a:ext cx="2008521" cy="1742332"/>
          </a:xfrm>
          <a:prstGeom prst="rect">
            <a:avLst/>
          </a:prstGeom>
        </p:spPr>
      </p:pic>
      <p:sp>
        <p:nvSpPr>
          <p:cNvPr id="12" name="Rectángulo 11">
            <a:extLst>
              <a:ext uri="{FF2B5EF4-FFF2-40B4-BE49-F238E27FC236}">
                <a16:creationId xmlns:a16="http://schemas.microsoft.com/office/drawing/2014/main" id="{0444D2E6-BC29-1B4F-8170-1160B9D623F0}"/>
              </a:ext>
            </a:extLst>
          </p:cNvPr>
          <p:cNvSpPr/>
          <p:nvPr/>
        </p:nvSpPr>
        <p:spPr>
          <a:xfrm>
            <a:off x="527184" y="808494"/>
            <a:ext cx="3492317"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básico 1</a:t>
            </a:r>
            <a:r>
              <a:rPr lang="es-ES" b="1">
                <a:solidFill>
                  <a:srgbClr val="002060"/>
                </a:solidFill>
                <a:latin typeface="Segoe UI" panose="020B0502040204020203" pitchFamily="34" charset="0"/>
                <a:cs typeface="Segoe UI" panose="020B0502040204020203" pitchFamily="34" charset="0"/>
              </a:rPr>
              <a:t>?</a:t>
            </a:r>
          </a:p>
        </p:txBody>
      </p:sp>
      <p:cxnSp>
        <p:nvCxnSpPr>
          <p:cNvPr id="4" name="Conector recto 3">
            <a:extLst>
              <a:ext uri="{FF2B5EF4-FFF2-40B4-BE49-F238E27FC236}">
                <a16:creationId xmlns:a16="http://schemas.microsoft.com/office/drawing/2014/main" id="{021CE42E-C6D4-804A-A77E-6CC737B890CE}"/>
              </a:ext>
            </a:extLst>
          </p:cNvPr>
          <p:cNvCxnSpPr>
            <a:cxnSpLocks/>
          </p:cNvCxnSpPr>
          <p:nvPr/>
        </p:nvCxnSpPr>
        <p:spPr>
          <a:xfrm>
            <a:off x="4381130" y="1445269"/>
            <a:ext cx="4147457"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4" name="Conector recto 13">
            <a:extLst>
              <a:ext uri="{FF2B5EF4-FFF2-40B4-BE49-F238E27FC236}">
                <a16:creationId xmlns:a16="http://schemas.microsoft.com/office/drawing/2014/main" id="{A4E5BBEF-6CD6-DD4F-9708-D479E9A901EF}"/>
              </a:ext>
            </a:extLst>
          </p:cNvPr>
          <p:cNvCxnSpPr>
            <a:cxnSpLocks/>
          </p:cNvCxnSpPr>
          <p:nvPr/>
        </p:nvCxnSpPr>
        <p:spPr>
          <a:xfrm>
            <a:off x="4408714" y="2108905"/>
            <a:ext cx="4147457"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5" name="Conector recto 14">
            <a:extLst>
              <a:ext uri="{FF2B5EF4-FFF2-40B4-BE49-F238E27FC236}">
                <a16:creationId xmlns:a16="http://schemas.microsoft.com/office/drawing/2014/main" id="{B84235F0-A2D0-174D-B41A-84B1D2C09859}"/>
              </a:ext>
            </a:extLst>
          </p:cNvPr>
          <p:cNvCxnSpPr>
            <a:cxnSpLocks/>
          </p:cNvCxnSpPr>
          <p:nvPr/>
        </p:nvCxnSpPr>
        <p:spPr>
          <a:xfrm>
            <a:off x="4381129" y="3068482"/>
            <a:ext cx="4147457"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5">
            <a:duotone>
              <a:schemeClr val="accent1">
                <a:shade val="45000"/>
                <a:satMod val="135000"/>
              </a:schemeClr>
              <a:prstClr val="white"/>
            </a:duotone>
          </a:blip>
          <a:stretch>
            <a:fillRect/>
          </a:stretch>
        </p:blipFill>
        <p:spPr>
          <a:xfrm>
            <a:off x="4019501" y="763338"/>
            <a:ext cx="279956" cy="298303"/>
          </a:xfrm>
          <a:prstGeom prst="rect">
            <a:avLst/>
          </a:prstGeom>
        </p:spPr>
      </p:pic>
      <p:pic>
        <p:nvPicPr>
          <p:cNvPr id="17" name="Imagen 16" descr="Icono&#10;&#10;Descripción generada automáticamente">
            <a:extLst>
              <a:ext uri="{FF2B5EF4-FFF2-40B4-BE49-F238E27FC236}">
                <a16:creationId xmlns:a16="http://schemas.microsoft.com/office/drawing/2014/main" id="{DA96CB01-49CF-424A-8146-3CCA67DE8042}"/>
              </a:ext>
            </a:extLst>
          </p:cNvPr>
          <p:cNvPicPr>
            <a:picLocks noChangeAspect="1"/>
          </p:cNvPicPr>
          <p:nvPr/>
        </p:nvPicPr>
        <p:blipFill>
          <a:blip r:embed="rId5">
            <a:duotone>
              <a:schemeClr val="accent1">
                <a:shade val="45000"/>
                <a:satMod val="135000"/>
              </a:schemeClr>
              <a:prstClr val="white"/>
            </a:duotone>
          </a:blip>
          <a:stretch>
            <a:fillRect/>
          </a:stretch>
        </p:blipFill>
        <p:spPr>
          <a:xfrm>
            <a:off x="4019501" y="1586573"/>
            <a:ext cx="279956" cy="298303"/>
          </a:xfrm>
          <a:prstGeom prst="rect">
            <a:avLst/>
          </a:prstGeom>
        </p:spPr>
      </p:pic>
      <p:pic>
        <p:nvPicPr>
          <p:cNvPr id="18" name="Imagen 17" descr="Icono&#10;&#10;Descripción generada automáticamente">
            <a:extLst>
              <a:ext uri="{FF2B5EF4-FFF2-40B4-BE49-F238E27FC236}">
                <a16:creationId xmlns:a16="http://schemas.microsoft.com/office/drawing/2014/main" id="{FCCDF382-19BC-0844-A19E-5FC4B99DEAB4}"/>
              </a:ext>
            </a:extLst>
          </p:cNvPr>
          <p:cNvPicPr>
            <a:picLocks noChangeAspect="1"/>
          </p:cNvPicPr>
          <p:nvPr/>
        </p:nvPicPr>
        <p:blipFill>
          <a:blip r:embed="rId5">
            <a:duotone>
              <a:schemeClr val="accent1">
                <a:shade val="45000"/>
                <a:satMod val="135000"/>
              </a:schemeClr>
              <a:prstClr val="white"/>
            </a:duotone>
          </a:blip>
          <a:stretch>
            <a:fillRect/>
          </a:stretch>
        </p:blipFill>
        <p:spPr>
          <a:xfrm>
            <a:off x="4030587" y="2229158"/>
            <a:ext cx="279956" cy="298303"/>
          </a:xfrm>
          <a:prstGeom prst="rect">
            <a:avLst/>
          </a:prstGeom>
        </p:spPr>
      </p:pic>
      <p:pic>
        <p:nvPicPr>
          <p:cNvPr id="19" name="Imagen 18" descr="Icono&#10;&#10;Descripción generada automáticamente">
            <a:extLst>
              <a:ext uri="{FF2B5EF4-FFF2-40B4-BE49-F238E27FC236}">
                <a16:creationId xmlns:a16="http://schemas.microsoft.com/office/drawing/2014/main" id="{C5D73BC0-4C36-E54F-8042-D2E20A9EC2C3}"/>
              </a:ext>
            </a:extLst>
          </p:cNvPr>
          <p:cNvPicPr>
            <a:picLocks noChangeAspect="1"/>
          </p:cNvPicPr>
          <p:nvPr/>
        </p:nvPicPr>
        <p:blipFill>
          <a:blip r:embed="rId5">
            <a:duotone>
              <a:schemeClr val="accent1">
                <a:shade val="45000"/>
                <a:satMod val="135000"/>
              </a:schemeClr>
              <a:prstClr val="white"/>
            </a:duotone>
          </a:blip>
          <a:stretch>
            <a:fillRect/>
          </a:stretch>
        </p:blipFill>
        <p:spPr>
          <a:xfrm>
            <a:off x="4030587" y="3215884"/>
            <a:ext cx="279956" cy="298303"/>
          </a:xfrm>
          <a:prstGeom prst="rect">
            <a:avLst/>
          </a:prstGeom>
        </p:spPr>
      </p:pic>
      <p:pic>
        <p:nvPicPr>
          <p:cNvPr id="2" name="Imagen 1" descr="Icono&#10;&#10;Descripción generada automáticamente">
            <a:extLst>
              <a:ext uri="{FF2B5EF4-FFF2-40B4-BE49-F238E27FC236}">
                <a16:creationId xmlns:a16="http://schemas.microsoft.com/office/drawing/2014/main" id="{38A88249-9E54-7F5C-D92D-34E3082D7254}"/>
              </a:ext>
            </a:extLst>
          </p:cNvPr>
          <p:cNvPicPr>
            <a:picLocks noChangeAspect="1"/>
          </p:cNvPicPr>
          <p:nvPr/>
        </p:nvPicPr>
        <p:blipFill>
          <a:blip r:embed="rId5">
            <a:duotone>
              <a:schemeClr val="accent1">
                <a:shade val="45000"/>
                <a:satMod val="135000"/>
              </a:schemeClr>
              <a:prstClr val="white"/>
            </a:duotone>
          </a:blip>
          <a:stretch>
            <a:fillRect/>
          </a:stretch>
        </p:blipFill>
        <p:spPr>
          <a:xfrm>
            <a:off x="4041673" y="4074090"/>
            <a:ext cx="279956" cy="298303"/>
          </a:xfrm>
          <a:prstGeom prst="rect">
            <a:avLst/>
          </a:prstGeom>
        </p:spPr>
      </p:pic>
      <p:cxnSp>
        <p:nvCxnSpPr>
          <p:cNvPr id="5" name="Conector recto 4">
            <a:extLst>
              <a:ext uri="{FF2B5EF4-FFF2-40B4-BE49-F238E27FC236}">
                <a16:creationId xmlns:a16="http://schemas.microsoft.com/office/drawing/2014/main" id="{756F4DA5-EB09-B1DD-F06E-BBE9EC0A4944}"/>
              </a:ext>
            </a:extLst>
          </p:cNvPr>
          <p:cNvCxnSpPr>
            <a:cxnSpLocks/>
          </p:cNvCxnSpPr>
          <p:nvPr/>
        </p:nvCxnSpPr>
        <p:spPr>
          <a:xfrm>
            <a:off x="4381130" y="3953274"/>
            <a:ext cx="4147457"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881325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79A38AF3-5DD9-AE54-5809-A2B484B3C218}"/>
              </a:ext>
            </a:extLst>
          </p:cNvPr>
          <p:cNvSpPr/>
          <p:nvPr/>
        </p:nvSpPr>
        <p:spPr>
          <a:xfrm>
            <a:off x="3890513" y="0"/>
            <a:ext cx="5253488"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0444D2E6-BC29-1B4F-8170-1160B9D623F0}"/>
              </a:ext>
            </a:extLst>
          </p:cNvPr>
          <p:cNvSpPr/>
          <p:nvPr/>
        </p:nvSpPr>
        <p:spPr>
          <a:xfrm>
            <a:off x="539615" y="871633"/>
            <a:ext cx="3492317"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básico 2</a:t>
            </a:r>
            <a:r>
              <a:rPr lang="es-ES" b="1">
                <a:solidFill>
                  <a:srgbClr val="002060"/>
                </a:solidFill>
                <a:latin typeface="Segoe UI" panose="020B0502040204020203" pitchFamily="34" charset="0"/>
                <a:cs typeface="Segoe UI" panose="020B0502040204020203" pitchFamily="34" charset="0"/>
              </a:rPr>
              <a:t>?</a:t>
            </a:r>
          </a:p>
        </p:txBody>
      </p:sp>
      <p:cxnSp>
        <p:nvCxnSpPr>
          <p:cNvPr id="4" name="Conector recto 3">
            <a:extLst>
              <a:ext uri="{FF2B5EF4-FFF2-40B4-BE49-F238E27FC236}">
                <a16:creationId xmlns:a16="http://schemas.microsoft.com/office/drawing/2014/main" id="{021CE42E-C6D4-804A-A77E-6CC737B890CE}"/>
              </a:ext>
            </a:extLst>
          </p:cNvPr>
          <p:cNvCxnSpPr>
            <a:cxnSpLocks/>
          </p:cNvCxnSpPr>
          <p:nvPr/>
        </p:nvCxnSpPr>
        <p:spPr>
          <a:xfrm>
            <a:off x="4521610" y="2310131"/>
            <a:ext cx="3897086"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3">
            <a:duotone>
              <a:schemeClr val="accent1">
                <a:shade val="45000"/>
                <a:satMod val="135000"/>
              </a:schemeClr>
              <a:prstClr val="white"/>
            </a:duotone>
          </a:blip>
          <a:stretch>
            <a:fillRect/>
          </a:stretch>
        </p:blipFill>
        <p:spPr>
          <a:xfrm>
            <a:off x="4093097" y="1548741"/>
            <a:ext cx="279956" cy="298303"/>
          </a:xfrm>
          <a:prstGeom prst="rect">
            <a:avLst/>
          </a:prstGeom>
        </p:spPr>
      </p:pic>
      <p:pic>
        <p:nvPicPr>
          <p:cNvPr id="17" name="Imagen 16" descr="Icono&#10;&#10;Descripción generada automáticamente">
            <a:extLst>
              <a:ext uri="{FF2B5EF4-FFF2-40B4-BE49-F238E27FC236}">
                <a16:creationId xmlns:a16="http://schemas.microsoft.com/office/drawing/2014/main" id="{DA96CB01-49CF-424A-8146-3CCA67DE8042}"/>
              </a:ext>
            </a:extLst>
          </p:cNvPr>
          <p:cNvPicPr>
            <a:picLocks noChangeAspect="1"/>
          </p:cNvPicPr>
          <p:nvPr/>
        </p:nvPicPr>
        <p:blipFill>
          <a:blip r:embed="rId3">
            <a:duotone>
              <a:schemeClr val="accent1">
                <a:shade val="45000"/>
                <a:satMod val="135000"/>
              </a:schemeClr>
              <a:prstClr val="white"/>
            </a:duotone>
          </a:blip>
          <a:stretch>
            <a:fillRect/>
          </a:stretch>
        </p:blipFill>
        <p:spPr>
          <a:xfrm>
            <a:off x="4093097" y="2363253"/>
            <a:ext cx="279956" cy="298303"/>
          </a:xfrm>
          <a:prstGeom prst="rect">
            <a:avLst/>
          </a:prstGeom>
        </p:spPr>
      </p:pic>
      <p:pic>
        <p:nvPicPr>
          <p:cNvPr id="18" name="Imagen 17" descr="Icono&#10;&#10;Descripción generada automáticamente">
            <a:extLst>
              <a:ext uri="{FF2B5EF4-FFF2-40B4-BE49-F238E27FC236}">
                <a16:creationId xmlns:a16="http://schemas.microsoft.com/office/drawing/2014/main" id="{FCCDF382-19BC-0844-A19E-5FC4B99DEAB4}"/>
              </a:ext>
            </a:extLst>
          </p:cNvPr>
          <p:cNvPicPr>
            <a:picLocks noChangeAspect="1"/>
          </p:cNvPicPr>
          <p:nvPr/>
        </p:nvPicPr>
        <p:blipFill>
          <a:blip r:embed="rId3">
            <a:duotone>
              <a:schemeClr val="accent1">
                <a:shade val="45000"/>
                <a:satMod val="135000"/>
              </a:schemeClr>
              <a:prstClr val="white"/>
            </a:duotone>
          </a:blip>
          <a:stretch>
            <a:fillRect/>
          </a:stretch>
        </p:blipFill>
        <p:spPr>
          <a:xfrm>
            <a:off x="4093097" y="3452947"/>
            <a:ext cx="279956" cy="298303"/>
          </a:xfrm>
          <a:prstGeom prst="rect">
            <a:avLst/>
          </a:prstGeom>
        </p:spPr>
      </p:pic>
      <p:pic>
        <p:nvPicPr>
          <p:cNvPr id="20" name="Imagen 19">
            <a:extLst>
              <a:ext uri="{FF2B5EF4-FFF2-40B4-BE49-F238E27FC236}">
                <a16:creationId xmlns:a16="http://schemas.microsoft.com/office/drawing/2014/main" id="{8F0A5742-12AE-F843-8F5E-D3FBE047E7A3}"/>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667573" y="2245971"/>
            <a:ext cx="2312666" cy="1722197"/>
          </a:xfrm>
          <a:prstGeom prst="rect">
            <a:avLst/>
          </a:prstGeom>
        </p:spPr>
      </p:pic>
      <p:sp>
        <p:nvSpPr>
          <p:cNvPr id="21" name="Rectángulo 20">
            <a:extLst>
              <a:ext uri="{FF2B5EF4-FFF2-40B4-BE49-F238E27FC236}">
                <a16:creationId xmlns:a16="http://schemas.microsoft.com/office/drawing/2014/main" id="{C9D04C6E-6F03-8045-A47A-4C4BD3EDFE04}"/>
              </a:ext>
            </a:extLst>
          </p:cNvPr>
          <p:cNvSpPr/>
          <p:nvPr/>
        </p:nvSpPr>
        <p:spPr>
          <a:xfrm>
            <a:off x="4452256" y="1530390"/>
            <a:ext cx="3966440" cy="715581"/>
          </a:xfrm>
          <a:prstGeom prst="rect">
            <a:avLst/>
          </a:prstGeom>
        </p:spPr>
        <p:txBody>
          <a:bodyPr wrap="square" lIns="91440" tIns="45720" rIns="91440" bIns="45720" anchor="t">
            <a:spAutoFit/>
          </a:bodyPr>
          <a:lstStyle/>
          <a:p>
            <a:pPr algn="just"/>
            <a:r>
              <a:rPr lang="es-CO" sz="1350">
                <a:solidFill>
                  <a:schemeClr val="tx1">
                    <a:lumMod val="95000"/>
                    <a:lumOff val="5000"/>
                  </a:schemeClr>
                </a:solidFill>
                <a:latin typeface="Segoe UI"/>
                <a:cs typeface="Segoe UI"/>
              </a:rPr>
              <a:t>Desarrollan ejercicios de planeación estadística, pero aún no lo han incorporado en el direccionamiento estratégico institucional</a:t>
            </a:r>
          </a:p>
        </p:txBody>
      </p:sp>
      <p:sp>
        <p:nvSpPr>
          <p:cNvPr id="22" name="Rectángulo 21">
            <a:extLst>
              <a:ext uri="{FF2B5EF4-FFF2-40B4-BE49-F238E27FC236}">
                <a16:creationId xmlns:a16="http://schemas.microsoft.com/office/drawing/2014/main" id="{B40862CE-80BA-0D4E-8CCD-9BAA3705BFC7}"/>
              </a:ext>
            </a:extLst>
          </p:cNvPr>
          <p:cNvSpPr/>
          <p:nvPr/>
        </p:nvSpPr>
        <p:spPr>
          <a:xfrm>
            <a:off x="4452256" y="2275241"/>
            <a:ext cx="3966440" cy="1131079"/>
          </a:xfrm>
          <a:prstGeom prst="rect">
            <a:avLst/>
          </a:prstGeom>
        </p:spPr>
        <p:txBody>
          <a:bodyPr wrap="square" lIns="91440" tIns="45720" rIns="91440" bIns="45720" anchor="t">
            <a:spAutoFit/>
          </a:bodyPr>
          <a:lstStyle/>
          <a:p>
            <a:pPr algn="just"/>
            <a:r>
              <a:rPr lang="es-ES" sz="1350">
                <a:solidFill>
                  <a:schemeClr val="tx1">
                    <a:lumMod val="95000"/>
                    <a:lumOff val="5000"/>
                  </a:schemeClr>
                </a:solidFill>
                <a:latin typeface="Segoe UI"/>
                <a:cs typeface="Segoe UI"/>
              </a:rPr>
              <a:t>·Generan inventarios de indicadores y registros administrativos para desarrollar ejercicios de direccionamiento estratégico (Construcción de planes programas y proyectos), pero aún no cuentan con un procedimiento para hacerlo.</a:t>
            </a:r>
            <a:endParaRPr lang="es-CO" sz="1350">
              <a:solidFill>
                <a:schemeClr val="tx1">
                  <a:lumMod val="95000"/>
                  <a:lumOff val="5000"/>
                </a:schemeClr>
              </a:solidFill>
              <a:latin typeface="Segoe UI"/>
              <a:cs typeface="Segoe UI"/>
            </a:endParaRPr>
          </a:p>
        </p:txBody>
      </p:sp>
      <p:sp>
        <p:nvSpPr>
          <p:cNvPr id="23" name="Rectángulo 22">
            <a:extLst>
              <a:ext uri="{FF2B5EF4-FFF2-40B4-BE49-F238E27FC236}">
                <a16:creationId xmlns:a16="http://schemas.microsoft.com/office/drawing/2014/main" id="{5F45BEAC-C0FE-A24A-BFA8-0B1BBAAD3F1D}"/>
              </a:ext>
            </a:extLst>
          </p:cNvPr>
          <p:cNvSpPr/>
          <p:nvPr/>
        </p:nvSpPr>
        <p:spPr>
          <a:xfrm>
            <a:off x="4452256" y="3430078"/>
            <a:ext cx="4147456" cy="715581"/>
          </a:xfrm>
          <a:prstGeom prst="rect">
            <a:avLst/>
          </a:prstGeom>
        </p:spPr>
        <p:txBody>
          <a:bodyPr wrap="square" lIns="91440" tIns="45720" rIns="91440" bIns="45720" anchor="t">
            <a:spAutoFit/>
          </a:bodyPr>
          <a:lstStyle/>
          <a:p>
            <a:pPr algn="just"/>
            <a:r>
              <a:rPr lang="es-ES" sz="1350">
                <a:solidFill>
                  <a:schemeClr val="tx1">
                    <a:lumMod val="95000"/>
                    <a:lumOff val="5000"/>
                  </a:schemeClr>
                </a:solidFill>
                <a:latin typeface="Segoe UI"/>
                <a:cs typeface="Segoe UI"/>
              </a:rPr>
              <a:t>Hacen uso de estadísticas disponibles y registros administrativos de fuentes externas para el cálculo de sus indicadores propios.</a:t>
            </a:r>
            <a:endParaRPr lang="es-CO" sz="1350">
              <a:solidFill>
                <a:schemeClr val="tx1">
                  <a:lumMod val="95000"/>
                  <a:lumOff val="5000"/>
                </a:schemeClr>
              </a:solidFill>
              <a:latin typeface="Segoe UI"/>
              <a:cs typeface="Segoe UI"/>
            </a:endParaRPr>
          </a:p>
        </p:txBody>
      </p:sp>
      <p:cxnSp>
        <p:nvCxnSpPr>
          <p:cNvPr id="24" name="Conector recto 23">
            <a:extLst>
              <a:ext uri="{FF2B5EF4-FFF2-40B4-BE49-F238E27FC236}">
                <a16:creationId xmlns:a16="http://schemas.microsoft.com/office/drawing/2014/main" id="{9F12634C-95FB-FC44-9C15-43E2EBFB2C05}"/>
              </a:ext>
            </a:extLst>
          </p:cNvPr>
          <p:cNvCxnSpPr>
            <a:cxnSpLocks/>
          </p:cNvCxnSpPr>
          <p:nvPr/>
        </p:nvCxnSpPr>
        <p:spPr>
          <a:xfrm>
            <a:off x="4521610" y="3387790"/>
            <a:ext cx="3897086"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6831882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85D8EC6B-8E33-AA4C-A578-30C17961B4E4}"/>
              </a:ext>
            </a:extLst>
          </p:cNvPr>
          <p:cNvSpPr/>
          <p:nvPr/>
        </p:nvSpPr>
        <p:spPr>
          <a:xfrm>
            <a:off x="3743864" y="0"/>
            <a:ext cx="5400137"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9" name="Rectángulo 18">
            <a:extLst>
              <a:ext uri="{FF2B5EF4-FFF2-40B4-BE49-F238E27FC236}">
                <a16:creationId xmlns:a16="http://schemas.microsoft.com/office/drawing/2014/main" id="{3B09EFFC-5949-6F44-9B25-0319F78196B9}"/>
              </a:ext>
            </a:extLst>
          </p:cNvPr>
          <p:cNvSpPr/>
          <p:nvPr/>
        </p:nvSpPr>
        <p:spPr>
          <a:xfrm>
            <a:off x="4083560" y="162225"/>
            <a:ext cx="4797768" cy="5447645"/>
          </a:xfrm>
          <a:prstGeom prst="rect">
            <a:avLst/>
          </a:prstGeom>
        </p:spPr>
        <p:txBody>
          <a:bodyPr wrap="square" lIns="91440" tIns="45720" rIns="91440" bIns="45720" anchor="t">
            <a:spAutoFit/>
          </a:bodyPr>
          <a:lstStyle/>
          <a:p>
            <a:pPr algn="just"/>
            <a:r>
              <a:rPr lang="es-CO" sz="1200">
                <a:solidFill>
                  <a:srgbClr val="000000"/>
                </a:solidFill>
                <a:latin typeface="Segoe UI"/>
                <a:cs typeface="Segoe UI"/>
              </a:rPr>
              <a:t>Desarrollan</a:t>
            </a:r>
            <a:r>
              <a:rPr lang="es-CO" sz="1200">
                <a:ea typeface="+mn-lt"/>
                <a:cs typeface="+mn-lt"/>
              </a:rPr>
              <a:t> ejercicios de planeación estadística y lo incorporan en el direccionamiento estratégico institucional (Planes estratégicos o planes de desarrollo); definen un diagnóstico y la parte estratégica relacionada con la generación, procesamiento, reporte o difusión de información estadística.</a:t>
            </a:r>
          </a:p>
          <a:p>
            <a:pPr algn="just"/>
            <a:endParaRPr lang="es-CO" sz="1200">
              <a:ea typeface="+mn-lt"/>
              <a:cs typeface="+mn-lt"/>
            </a:endParaRPr>
          </a:p>
          <a:p>
            <a:pPr algn="just"/>
            <a:r>
              <a:rPr lang="es-ES" sz="1200">
                <a:ea typeface="+mn-lt"/>
                <a:cs typeface="+mn-lt"/>
              </a:rPr>
              <a:t>Articulan las acciones de generación, procesamiento, reporte o difusión de estadísticas en el mapa de procesos de la entidad mediante un proceso o procedimiento (Actividades, responsables y la documentación para los indicadores y el aprovechamiento de las bases de datos de registros administrativos, entre ellos manuales, guías, entre otros).</a:t>
            </a:r>
          </a:p>
          <a:p>
            <a:pPr algn="just"/>
            <a:endParaRPr lang="es-ES" sz="1200">
              <a:ea typeface="+mn-lt"/>
              <a:cs typeface="+mn-lt"/>
            </a:endParaRPr>
          </a:p>
          <a:p>
            <a:pPr algn="just"/>
            <a:r>
              <a:rPr lang="es-ES" sz="1200">
                <a:ea typeface="+mn-lt"/>
                <a:cs typeface="+mn-lt"/>
              </a:rPr>
              <a:t>En este nivel las entidades cuentan con procedimientos para indicadores y registros administrativos inicialmente. Pueden contar con procedimientos para operaciones estadísticas, pero aún no los implementan.</a:t>
            </a:r>
          </a:p>
          <a:p>
            <a:pPr algn="just"/>
            <a:endParaRPr lang="es-ES" sz="1200">
              <a:ea typeface="+mn-lt"/>
              <a:cs typeface="+mn-lt"/>
            </a:endParaRPr>
          </a:p>
          <a:p>
            <a:pPr algn="just"/>
            <a:r>
              <a:rPr lang="es-ES" sz="1200">
                <a:ea typeface="+mn-lt"/>
                <a:cs typeface="+mn-lt"/>
              </a:rPr>
              <a:t>Documentan las características mínimas de los indicadores propios y de los registros administrativos de acuerdo con el proceso o procedimiento. </a:t>
            </a:r>
          </a:p>
          <a:p>
            <a:pPr algn="just"/>
            <a:endParaRPr lang="es-ES" sz="1200">
              <a:ea typeface="+mn-lt"/>
              <a:cs typeface="+mn-lt"/>
            </a:endParaRPr>
          </a:p>
          <a:p>
            <a:pPr algn="just"/>
            <a:r>
              <a:rPr lang="es-ES" sz="1200">
                <a:ea typeface="+mn-lt"/>
                <a:cs typeface="+mn-lt"/>
              </a:rPr>
              <a:t>Priorizan sus registros administrativos, que den respuesta a las necesidades de información, a partir de los requerimientos identificados en la planeación estadística para su caracterización de acuerdo con el proceso o procedimiento.</a:t>
            </a:r>
          </a:p>
          <a:p>
            <a:pPr marL="285750" indent="-285750" algn="just">
              <a:buFont typeface="Symbol"/>
              <a:buChar char="•"/>
            </a:pPr>
            <a:endParaRPr lang="es-CO" sz="1200">
              <a:ea typeface="+mn-lt"/>
              <a:cs typeface="+mn-lt"/>
            </a:endParaRPr>
          </a:p>
          <a:p>
            <a:pPr marL="285750" indent="-285750" algn="just">
              <a:buFont typeface="Symbol"/>
              <a:buChar char="•"/>
            </a:pPr>
            <a:endParaRPr lang="es-CO" sz="1200" b="1">
              <a:ea typeface="+mn-lt"/>
              <a:cs typeface="+mn-lt"/>
            </a:endParaRPr>
          </a:p>
          <a:p>
            <a:pPr algn="just"/>
            <a:endParaRPr lang="es-CO" sz="1200">
              <a:latin typeface="Segoe UI"/>
              <a:cs typeface="Segoe UI"/>
            </a:endParaRPr>
          </a:p>
        </p:txBody>
      </p:sp>
      <p:sp>
        <p:nvSpPr>
          <p:cNvPr id="12" name="Rectángulo 11">
            <a:extLst>
              <a:ext uri="{FF2B5EF4-FFF2-40B4-BE49-F238E27FC236}">
                <a16:creationId xmlns:a16="http://schemas.microsoft.com/office/drawing/2014/main" id="{0444D2E6-BC29-1B4F-8170-1160B9D623F0}"/>
              </a:ext>
            </a:extLst>
          </p:cNvPr>
          <p:cNvSpPr/>
          <p:nvPr/>
        </p:nvSpPr>
        <p:spPr>
          <a:xfrm>
            <a:off x="394706" y="898268"/>
            <a:ext cx="3492317"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intermedio</a:t>
            </a:r>
            <a:r>
              <a:rPr lang="es-ES" b="1">
                <a:solidFill>
                  <a:srgbClr val="002060"/>
                </a:solidFill>
                <a:latin typeface="Segoe UI" panose="020B0502040204020203" pitchFamily="34" charset="0"/>
                <a:cs typeface="Segoe UI" panose="020B0502040204020203" pitchFamily="34" charset="0"/>
              </a:rPr>
              <a:t>?</a:t>
            </a:r>
          </a:p>
        </p:txBody>
      </p: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3">
            <a:duotone>
              <a:schemeClr val="accent1">
                <a:shade val="45000"/>
                <a:satMod val="135000"/>
              </a:schemeClr>
              <a:prstClr val="white"/>
            </a:duotone>
          </a:blip>
          <a:stretch>
            <a:fillRect/>
          </a:stretch>
        </p:blipFill>
        <p:spPr>
          <a:xfrm>
            <a:off x="3822499" y="257011"/>
            <a:ext cx="279956" cy="298303"/>
          </a:xfrm>
          <a:prstGeom prst="rect">
            <a:avLst/>
          </a:prstGeom>
        </p:spPr>
      </p:pic>
      <p:pic>
        <p:nvPicPr>
          <p:cNvPr id="14" name="Imagen 13">
            <a:extLst>
              <a:ext uri="{FF2B5EF4-FFF2-40B4-BE49-F238E27FC236}">
                <a16:creationId xmlns:a16="http://schemas.microsoft.com/office/drawing/2014/main" id="{E9E4C3F6-B0BB-0E4B-A77A-2619AEDF3022}"/>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435146" y="2205131"/>
            <a:ext cx="3035379" cy="1970730"/>
          </a:xfrm>
          <a:prstGeom prst="rect">
            <a:avLst/>
          </a:prstGeom>
        </p:spPr>
      </p:pic>
      <p:pic>
        <p:nvPicPr>
          <p:cNvPr id="26" name="Imagen 25" descr="Icono&#10;&#10;Descripción generada automáticamente">
            <a:extLst>
              <a:ext uri="{FF2B5EF4-FFF2-40B4-BE49-F238E27FC236}">
                <a16:creationId xmlns:a16="http://schemas.microsoft.com/office/drawing/2014/main" id="{52A8A87C-FC07-4B47-AD83-1A5790DD9FF1}"/>
              </a:ext>
            </a:extLst>
          </p:cNvPr>
          <p:cNvPicPr>
            <a:picLocks noChangeAspect="1"/>
          </p:cNvPicPr>
          <p:nvPr/>
        </p:nvPicPr>
        <p:blipFill>
          <a:blip r:embed="rId3">
            <a:duotone>
              <a:schemeClr val="accent1">
                <a:shade val="45000"/>
                <a:satMod val="135000"/>
              </a:schemeClr>
              <a:prstClr val="white"/>
            </a:duotone>
          </a:blip>
          <a:stretch>
            <a:fillRect/>
          </a:stretch>
        </p:blipFill>
        <p:spPr>
          <a:xfrm>
            <a:off x="3792366" y="1236822"/>
            <a:ext cx="279956" cy="298303"/>
          </a:xfrm>
          <a:prstGeom prst="rect">
            <a:avLst/>
          </a:prstGeom>
        </p:spPr>
      </p:pic>
      <p:pic>
        <p:nvPicPr>
          <p:cNvPr id="29" name="Imagen 28" descr="Icono&#10;&#10;Descripción generada automáticamente">
            <a:extLst>
              <a:ext uri="{FF2B5EF4-FFF2-40B4-BE49-F238E27FC236}">
                <a16:creationId xmlns:a16="http://schemas.microsoft.com/office/drawing/2014/main" id="{AF2E3336-D59B-9648-85EB-EC910F6B0142}"/>
              </a:ext>
            </a:extLst>
          </p:cNvPr>
          <p:cNvPicPr>
            <a:picLocks noChangeAspect="1"/>
          </p:cNvPicPr>
          <p:nvPr/>
        </p:nvPicPr>
        <p:blipFill>
          <a:blip r:embed="rId3">
            <a:duotone>
              <a:schemeClr val="accent1">
                <a:shade val="45000"/>
                <a:satMod val="135000"/>
              </a:schemeClr>
              <a:prstClr val="white"/>
            </a:duotone>
          </a:blip>
          <a:stretch>
            <a:fillRect/>
          </a:stretch>
        </p:blipFill>
        <p:spPr>
          <a:xfrm>
            <a:off x="3803604" y="2551103"/>
            <a:ext cx="279956" cy="298303"/>
          </a:xfrm>
          <a:prstGeom prst="rect">
            <a:avLst/>
          </a:prstGeom>
        </p:spPr>
      </p:pic>
      <p:pic>
        <p:nvPicPr>
          <p:cNvPr id="30" name="Imagen 29" descr="Icono&#10;&#10;Descripción generada automáticamente">
            <a:extLst>
              <a:ext uri="{FF2B5EF4-FFF2-40B4-BE49-F238E27FC236}">
                <a16:creationId xmlns:a16="http://schemas.microsoft.com/office/drawing/2014/main" id="{BF5DCC22-90B7-8043-9C31-297000567866}"/>
              </a:ext>
            </a:extLst>
          </p:cNvPr>
          <p:cNvPicPr>
            <a:picLocks noChangeAspect="1"/>
          </p:cNvPicPr>
          <p:nvPr/>
        </p:nvPicPr>
        <p:blipFill>
          <a:blip r:embed="rId3">
            <a:duotone>
              <a:schemeClr val="accent1">
                <a:shade val="45000"/>
                <a:satMod val="135000"/>
              </a:schemeClr>
              <a:prstClr val="white"/>
            </a:duotone>
          </a:blip>
          <a:stretch>
            <a:fillRect/>
          </a:stretch>
        </p:blipFill>
        <p:spPr>
          <a:xfrm>
            <a:off x="3803604" y="4175404"/>
            <a:ext cx="279956" cy="298303"/>
          </a:xfrm>
          <a:prstGeom prst="rect">
            <a:avLst/>
          </a:prstGeom>
        </p:spPr>
      </p:pic>
      <p:cxnSp>
        <p:nvCxnSpPr>
          <p:cNvPr id="32" name="Conector recto 31">
            <a:extLst>
              <a:ext uri="{FF2B5EF4-FFF2-40B4-BE49-F238E27FC236}">
                <a16:creationId xmlns:a16="http://schemas.microsoft.com/office/drawing/2014/main" id="{8126721D-4AB9-A748-85B1-86875A1EECED}"/>
              </a:ext>
            </a:extLst>
          </p:cNvPr>
          <p:cNvCxnSpPr>
            <a:cxnSpLocks/>
          </p:cNvCxnSpPr>
          <p:nvPr/>
        </p:nvCxnSpPr>
        <p:spPr>
          <a:xfrm>
            <a:off x="4149696" y="3370422"/>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pic>
        <p:nvPicPr>
          <p:cNvPr id="5" name="Imagen 4" descr="Icono&#10;&#10;Descripción generada automáticamente">
            <a:extLst>
              <a:ext uri="{FF2B5EF4-FFF2-40B4-BE49-F238E27FC236}">
                <a16:creationId xmlns:a16="http://schemas.microsoft.com/office/drawing/2014/main" id="{9D795ADB-9D78-5E9A-7AC2-D36C44D200E9}"/>
              </a:ext>
            </a:extLst>
          </p:cNvPr>
          <p:cNvPicPr>
            <a:picLocks noChangeAspect="1"/>
          </p:cNvPicPr>
          <p:nvPr/>
        </p:nvPicPr>
        <p:blipFill>
          <a:blip r:embed="rId3">
            <a:duotone>
              <a:schemeClr val="accent1">
                <a:shade val="45000"/>
                <a:satMod val="135000"/>
              </a:schemeClr>
              <a:prstClr val="white"/>
            </a:duotone>
          </a:blip>
          <a:stretch>
            <a:fillRect/>
          </a:stretch>
        </p:blipFill>
        <p:spPr>
          <a:xfrm>
            <a:off x="3815579" y="3464925"/>
            <a:ext cx="279956" cy="298303"/>
          </a:xfrm>
          <a:prstGeom prst="rect">
            <a:avLst/>
          </a:prstGeom>
        </p:spPr>
      </p:pic>
      <p:cxnSp>
        <p:nvCxnSpPr>
          <p:cNvPr id="7" name="Conector recto 6">
            <a:extLst>
              <a:ext uri="{FF2B5EF4-FFF2-40B4-BE49-F238E27FC236}">
                <a16:creationId xmlns:a16="http://schemas.microsoft.com/office/drawing/2014/main" id="{DB5FB071-D08D-67D5-065A-4EFB4D028CA9}"/>
              </a:ext>
            </a:extLst>
          </p:cNvPr>
          <p:cNvCxnSpPr>
            <a:cxnSpLocks/>
          </p:cNvCxnSpPr>
          <p:nvPr/>
        </p:nvCxnSpPr>
        <p:spPr>
          <a:xfrm>
            <a:off x="4083560" y="2502738"/>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1330AC00-F2D0-B2C2-AF97-32A05DA5F10A}"/>
              </a:ext>
            </a:extLst>
          </p:cNvPr>
          <p:cNvCxnSpPr>
            <a:cxnSpLocks/>
          </p:cNvCxnSpPr>
          <p:nvPr/>
        </p:nvCxnSpPr>
        <p:spPr>
          <a:xfrm>
            <a:off x="4149696" y="1236822"/>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Conector recto 8">
            <a:extLst>
              <a:ext uri="{FF2B5EF4-FFF2-40B4-BE49-F238E27FC236}">
                <a16:creationId xmlns:a16="http://schemas.microsoft.com/office/drawing/2014/main" id="{19D10018-A2AB-FE60-B736-01C8C0923F81}"/>
              </a:ext>
            </a:extLst>
          </p:cNvPr>
          <p:cNvCxnSpPr>
            <a:cxnSpLocks/>
          </p:cNvCxnSpPr>
          <p:nvPr/>
        </p:nvCxnSpPr>
        <p:spPr>
          <a:xfrm>
            <a:off x="4149696" y="4164728"/>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002551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ángulo 2">
            <a:extLst>
              <a:ext uri="{FF2B5EF4-FFF2-40B4-BE49-F238E27FC236}">
                <a16:creationId xmlns:a16="http://schemas.microsoft.com/office/drawing/2014/main" id="{952DDDC4-0812-63C1-E24B-752D70CD2EE2}"/>
              </a:ext>
            </a:extLst>
          </p:cNvPr>
          <p:cNvSpPr/>
          <p:nvPr/>
        </p:nvSpPr>
        <p:spPr>
          <a:xfrm>
            <a:off x="3933645" y="0"/>
            <a:ext cx="5210356"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9" name="Rectángulo 18">
            <a:extLst>
              <a:ext uri="{FF2B5EF4-FFF2-40B4-BE49-F238E27FC236}">
                <a16:creationId xmlns:a16="http://schemas.microsoft.com/office/drawing/2014/main" id="{3B09EFFC-5949-6F44-9B25-0319F78196B9}"/>
              </a:ext>
            </a:extLst>
          </p:cNvPr>
          <p:cNvSpPr/>
          <p:nvPr/>
        </p:nvSpPr>
        <p:spPr>
          <a:xfrm>
            <a:off x="4448794" y="480895"/>
            <a:ext cx="4366637" cy="4708981"/>
          </a:xfrm>
          <a:prstGeom prst="rect">
            <a:avLst/>
          </a:prstGeom>
        </p:spPr>
        <p:txBody>
          <a:bodyPr wrap="square">
            <a:spAutoFit/>
          </a:bodyPr>
          <a:lstStyle/>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Hacen uso de las bases de datos de los registros administrativos misionales de la entidad o de otras entidades, microdatos de operaciones estadísticas de otras entidades o de fuentes alternativas para el cálculo de indicadores o la generación de estadísticas propias que permitan el control de la gestión; el seguimiento y la evaluación de las políticas públicas; así como la adecuada asignación de recursos.</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En este nivel las entidades pueden generar estadísticas propias mediante diversos métodos (aprovechamiento de registros, muestreo o incluso mediante modelos de estimación propuestos en la política gestión del conocimiento – analítica institucional), sin embargo, aún no se aplican los lineamientos del proceso estadístico.</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Ponen a disposición de los diferentes usuarios las bases de datos de los registros administrativos cumpliendo los criterios de información pública según la ley 1712 de 2014 y las demás normas asociadas. De igual manera, tienen en cuenta lo dispuesto en la ley 1581 de 2012 para la protección de datos personales.</a:t>
            </a:r>
          </a:p>
          <a:p>
            <a:pPr lvl="0" algn="just"/>
            <a:endParaRPr lang="es-ES" sz="1200">
              <a:latin typeface="Segoe UI" panose="020B0502040204020203" pitchFamily="34" charset="0"/>
              <a:cs typeface="Segoe UI" panose="020B0502040204020203" pitchFamily="34" charset="0"/>
            </a:endParaRPr>
          </a:p>
          <a:p>
            <a:pPr lvl="0" algn="just"/>
            <a:r>
              <a:rPr lang="es-ES" sz="1200">
                <a:latin typeface="Segoe UI" panose="020B0502040204020203" pitchFamily="34" charset="0"/>
                <a:cs typeface="Segoe UI" panose="020B0502040204020203" pitchFamily="34" charset="0"/>
              </a:rPr>
              <a:t>Publican las series históricas y fichas técnicas de los indicadores producidos y las bases de datos de los registros administrativos.</a:t>
            </a:r>
          </a:p>
        </p:txBody>
      </p:sp>
      <p:sp>
        <p:nvSpPr>
          <p:cNvPr id="12" name="Rectángulo 11">
            <a:extLst>
              <a:ext uri="{FF2B5EF4-FFF2-40B4-BE49-F238E27FC236}">
                <a16:creationId xmlns:a16="http://schemas.microsoft.com/office/drawing/2014/main" id="{0444D2E6-BC29-1B4F-8170-1160B9D623F0}"/>
              </a:ext>
            </a:extLst>
          </p:cNvPr>
          <p:cNvSpPr/>
          <p:nvPr/>
        </p:nvSpPr>
        <p:spPr>
          <a:xfrm>
            <a:off x="503750" y="887338"/>
            <a:ext cx="3492317"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intermedio</a:t>
            </a:r>
            <a:r>
              <a:rPr lang="es-ES" b="1">
                <a:solidFill>
                  <a:srgbClr val="002060"/>
                </a:solidFill>
                <a:latin typeface="Segoe UI" panose="020B0502040204020203" pitchFamily="34" charset="0"/>
                <a:cs typeface="Segoe UI" panose="020B0502040204020203" pitchFamily="34" charset="0"/>
              </a:rPr>
              <a:t>?</a:t>
            </a:r>
          </a:p>
        </p:txBody>
      </p: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3">
            <a:duotone>
              <a:schemeClr val="accent1">
                <a:shade val="45000"/>
                <a:satMod val="135000"/>
              </a:schemeClr>
              <a:prstClr val="white"/>
            </a:duotone>
          </a:blip>
          <a:stretch>
            <a:fillRect/>
          </a:stretch>
        </p:blipFill>
        <p:spPr>
          <a:xfrm>
            <a:off x="4120224" y="599704"/>
            <a:ext cx="279956" cy="298303"/>
          </a:xfrm>
          <a:prstGeom prst="rect">
            <a:avLst/>
          </a:prstGeom>
        </p:spPr>
      </p:pic>
      <p:pic>
        <p:nvPicPr>
          <p:cNvPr id="14" name="Imagen 13">
            <a:extLst>
              <a:ext uri="{FF2B5EF4-FFF2-40B4-BE49-F238E27FC236}">
                <a16:creationId xmlns:a16="http://schemas.microsoft.com/office/drawing/2014/main" id="{E9E4C3F6-B0BB-0E4B-A77A-2619AEDF3022}"/>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435146" y="2205131"/>
            <a:ext cx="3035379" cy="1970730"/>
          </a:xfrm>
          <a:prstGeom prst="rect">
            <a:avLst/>
          </a:prstGeom>
        </p:spPr>
      </p:pic>
      <p:pic>
        <p:nvPicPr>
          <p:cNvPr id="26" name="Imagen 25" descr="Icono&#10;&#10;Descripción generada automáticamente">
            <a:extLst>
              <a:ext uri="{FF2B5EF4-FFF2-40B4-BE49-F238E27FC236}">
                <a16:creationId xmlns:a16="http://schemas.microsoft.com/office/drawing/2014/main" id="{52A8A87C-FC07-4B47-AD83-1A5790DD9FF1}"/>
              </a:ext>
            </a:extLst>
          </p:cNvPr>
          <p:cNvPicPr>
            <a:picLocks noChangeAspect="1"/>
          </p:cNvPicPr>
          <p:nvPr/>
        </p:nvPicPr>
        <p:blipFill>
          <a:blip r:embed="rId3">
            <a:duotone>
              <a:schemeClr val="accent1">
                <a:shade val="45000"/>
                <a:satMod val="135000"/>
              </a:schemeClr>
              <a:prstClr val="white"/>
            </a:duotone>
          </a:blip>
          <a:stretch>
            <a:fillRect/>
          </a:stretch>
        </p:blipFill>
        <p:spPr>
          <a:xfrm>
            <a:off x="4120224" y="2009641"/>
            <a:ext cx="279956" cy="298303"/>
          </a:xfrm>
          <a:prstGeom prst="rect">
            <a:avLst/>
          </a:prstGeom>
        </p:spPr>
      </p:pic>
      <p:pic>
        <p:nvPicPr>
          <p:cNvPr id="27" name="Imagen 26" descr="Icono&#10;&#10;Descripción generada automáticamente">
            <a:extLst>
              <a:ext uri="{FF2B5EF4-FFF2-40B4-BE49-F238E27FC236}">
                <a16:creationId xmlns:a16="http://schemas.microsoft.com/office/drawing/2014/main" id="{F8A0BBFF-4AAD-824E-8554-4D45B0A487CD}"/>
              </a:ext>
            </a:extLst>
          </p:cNvPr>
          <p:cNvPicPr>
            <a:picLocks noChangeAspect="1"/>
          </p:cNvPicPr>
          <p:nvPr/>
        </p:nvPicPr>
        <p:blipFill>
          <a:blip r:embed="rId3">
            <a:duotone>
              <a:schemeClr val="accent1">
                <a:shade val="45000"/>
                <a:satMod val="135000"/>
              </a:schemeClr>
              <a:prstClr val="white"/>
            </a:duotone>
          </a:blip>
          <a:stretch>
            <a:fillRect/>
          </a:stretch>
        </p:blipFill>
        <p:spPr>
          <a:xfrm>
            <a:off x="4127603" y="3194554"/>
            <a:ext cx="279956" cy="298303"/>
          </a:xfrm>
          <a:prstGeom prst="rect">
            <a:avLst/>
          </a:prstGeom>
        </p:spPr>
      </p:pic>
      <p:pic>
        <p:nvPicPr>
          <p:cNvPr id="2" name="Imagen 1" descr="Icono&#10;&#10;Descripción generada automáticamente">
            <a:extLst>
              <a:ext uri="{FF2B5EF4-FFF2-40B4-BE49-F238E27FC236}">
                <a16:creationId xmlns:a16="http://schemas.microsoft.com/office/drawing/2014/main" id="{FB0FBC96-C008-4F12-7F26-ADF318B3EDCF}"/>
              </a:ext>
            </a:extLst>
          </p:cNvPr>
          <p:cNvPicPr>
            <a:picLocks noChangeAspect="1"/>
          </p:cNvPicPr>
          <p:nvPr/>
        </p:nvPicPr>
        <p:blipFill>
          <a:blip r:embed="rId3">
            <a:duotone>
              <a:schemeClr val="accent1">
                <a:shade val="45000"/>
                <a:satMod val="135000"/>
              </a:schemeClr>
              <a:prstClr val="white"/>
            </a:duotone>
          </a:blip>
          <a:stretch>
            <a:fillRect/>
          </a:stretch>
        </p:blipFill>
        <p:spPr>
          <a:xfrm>
            <a:off x="4168838" y="4564848"/>
            <a:ext cx="279956" cy="298303"/>
          </a:xfrm>
          <a:prstGeom prst="rect">
            <a:avLst/>
          </a:prstGeom>
        </p:spPr>
      </p:pic>
      <p:cxnSp>
        <p:nvCxnSpPr>
          <p:cNvPr id="5" name="Conector recto 4">
            <a:extLst>
              <a:ext uri="{FF2B5EF4-FFF2-40B4-BE49-F238E27FC236}">
                <a16:creationId xmlns:a16="http://schemas.microsoft.com/office/drawing/2014/main" id="{71B2D2EC-BCE6-80CA-2099-0EBD2ECAC1D7}"/>
              </a:ext>
            </a:extLst>
          </p:cNvPr>
          <p:cNvCxnSpPr>
            <a:cxnSpLocks/>
          </p:cNvCxnSpPr>
          <p:nvPr/>
        </p:nvCxnSpPr>
        <p:spPr>
          <a:xfrm>
            <a:off x="4168838" y="1883803"/>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6" name="Conector recto 5">
            <a:extLst>
              <a:ext uri="{FF2B5EF4-FFF2-40B4-BE49-F238E27FC236}">
                <a16:creationId xmlns:a16="http://schemas.microsoft.com/office/drawing/2014/main" id="{34E88615-3CD8-B64D-B06F-14CC341123AC}"/>
              </a:ext>
            </a:extLst>
          </p:cNvPr>
          <p:cNvCxnSpPr>
            <a:cxnSpLocks/>
          </p:cNvCxnSpPr>
          <p:nvPr/>
        </p:nvCxnSpPr>
        <p:spPr>
          <a:xfrm>
            <a:off x="4168838" y="3154667"/>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F8C566FB-2B1B-9F2C-699C-292BBE38824F}"/>
              </a:ext>
            </a:extLst>
          </p:cNvPr>
          <p:cNvCxnSpPr>
            <a:cxnSpLocks/>
          </p:cNvCxnSpPr>
          <p:nvPr/>
        </p:nvCxnSpPr>
        <p:spPr>
          <a:xfrm>
            <a:off x="4253213" y="4445848"/>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5288150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FE339B4-A436-6E35-E945-822253EB183B}"/>
            </a:ext>
          </a:extLst>
        </p:cNvPr>
        <p:cNvGrpSpPr/>
        <p:nvPr/>
      </p:nvGrpSpPr>
      <p:grpSpPr>
        <a:xfrm>
          <a:off x="0" y="0"/>
          <a:ext cx="0" cy="0"/>
          <a:chOff x="0" y="0"/>
          <a:chExt cx="0" cy="0"/>
        </a:xfrm>
      </p:grpSpPr>
      <p:sp>
        <p:nvSpPr>
          <p:cNvPr id="3" name="Rectángulo 2">
            <a:extLst>
              <a:ext uri="{FF2B5EF4-FFF2-40B4-BE49-F238E27FC236}">
                <a16:creationId xmlns:a16="http://schemas.microsoft.com/office/drawing/2014/main" id="{01A28408-D40D-F0FC-5455-D3A7EA5DD472}"/>
              </a:ext>
            </a:extLst>
          </p:cNvPr>
          <p:cNvSpPr/>
          <p:nvPr/>
        </p:nvSpPr>
        <p:spPr>
          <a:xfrm>
            <a:off x="4120223" y="0"/>
            <a:ext cx="5023777"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9" name="Rectángulo 18">
            <a:extLst>
              <a:ext uri="{FF2B5EF4-FFF2-40B4-BE49-F238E27FC236}">
                <a16:creationId xmlns:a16="http://schemas.microsoft.com/office/drawing/2014/main" id="{06F73C66-84B9-9915-0480-05D2C8D5F6F3}"/>
              </a:ext>
            </a:extLst>
          </p:cNvPr>
          <p:cNvSpPr/>
          <p:nvPr/>
        </p:nvSpPr>
        <p:spPr>
          <a:xfrm>
            <a:off x="4601517" y="586933"/>
            <a:ext cx="4366637" cy="3785652"/>
          </a:xfrm>
          <a:prstGeom prst="rect">
            <a:avLst/>
          </a:prstGeom>
        </p:spPr>
        <p:txBody>
          <a:bodyPr wrap="square">
            <a:spAutoFit/>
          </a:bodyPr>
          <a:lstStyle/>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Disponen en la página web entre otra información indicadores ODS y aquellos relevantes para la toma de decisiones; la evaluación de las políticas públicas y los ejercicios de rendición de cuentas.</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Disponen en la página web indicadores con enfoque diferencial e interseccional, por ejemplo: información desagregada según sexo, edad, discapacidad y pertenencia étnica, entre otras, siempre que sea posible; así como la desagregación geográfica. Utilizando un lenguaje libre de estereotipos y que reconozca las situaciones diferenciales.</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Realizan seguimiento y evaluación de la parte estratégica de la planeación estadística, mediante la metodología definida por la entidad.</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Implementan la mejora continua como resultado del seguimiento y evaluación de la planeación estadística y lo establecido en el proceso o procedimiento. En este sentido, formulan e implementan planes de mejoramiento.</a:t>
            </a:r>
          </a:p>
        </p:txBody>
      </p:sp>
      <p:sp>
        <p:nvSpPr>
          <p:cNvPr id="12" name="Rectángulo 11">
            <a:extLst>
              <a:ext uri="{FF2B5EF4-FFF2-40B4-BE49-F238E27FC236}">
                <a16:creationId xmlns:a16="http://schemas.microsoft.com/office/drawing/2014/main" id="{78AE1F0D-127D-2BD3-A634-FCDD993D1E14}"/>
              </a:ext>
            </a:extLst>
          </p:cNvPr>
          <p:cNvSpPr/>
          <p:nvPr/>
        </p:nvSpPr>
        <p:spPr>
          <a:xfrm>
            <a:off x="503750" y="887338"/>
            <a:ext cx="3492317"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intermedio</a:t>
            </a:r>
            <a:r>
              <a:rPr lang="es-ES" b="1">
                <a:solidFill>
                  <a:srgbClr val="002060"/>
                </a:solidFill>
                <a:latin typeface="Segoe UI" panose="020B0502040204020203" pitchFamily="34" charset="0"/>
                <a:cs typeface="Segoe UI" panose="020B0502040204020203" pitchFamily="34" charset="0"/>
              </a:rPr>
              <a:t>?</a:t>
            </a:r>
          </a:p>
        </p:txBody>
      </p:sp>
      <p:pic>
        <p:nvPicPr>
          <p:cNvPr id="16" name="Imagen 15" descr="Icono&#10;&#10;Descripción generada automáticamente">
            <a:extLst>
              <a:ext uri="{FF2B5EF4-FFF2-40B4-BE49-F238E27FC236}">
                <a16:creationId xmlns:a16="http://schemas.microsoft.com/office/drawing/2014/main" id="{5DCB1CBD-71BD-726D-6204-02F4E9BF9793}"/>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639347"/>
            <a:ext cx="279956" cy="298303"/>
          </a:xfrm>
          <a:prstGeom prst="rect">
            <a:avLst/>
          </a:prstGeom>
        </p:spPr>
      </p:pic>
      <p:pic>
        <p:nvPicPr>
          <p:cNvPr id="14" name="Imagen 13">
            <a:extLst>
              <a:ext uri="{FF2B5EF4-FFF2-40B4-BE49-F238E27FC236}">
                <a16:creationId xmlns:a16="http://schemas.microsoft.com/office/drawing/2014/main" id="{8B895B51-ABEC-1FC6-E57E-B329F7129EEE}"/>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435146" y="2205131"/>
            <a:ext cx="3035379" cy="1970730"/>
          </a:xfrm>
          <a:prstGeom prst="rect">
            <a:avLst/>
          </a:prstGeom>
        </p:spPr>
      </p:pic>
      <p:pic>
        <p:nvPicPr>
          <p:cNvPr id="26" name="Imagen 25" descr="Icono&#10;&#10;Descripción generada automáticamente">
            <a:extLst>
              <a:ext uri="{FF2B5EF4-FFF2-40B4-BE49-F238E27FC236}">
                <a16:creationId xmlns:a16="http://schemas.microsoft.com/office/drawing/2014/main" id="{ADBF6FCC-A325-A12D-D49B-71E5E1062B02}"/>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1543911"/>
            <a:ext cx="279956" cy="298303"/>
          </a:xfrm>
          <a:prstGeom prst="rect">
            <a:avLst/>
          </a:prstGeom>
        </p:spPr>
      </p:pic>
      <p:pic>
        <p:nvPicPr>
          <p:cNvPr id="27" name="Imagen 26" descr="Icono&#10;&#10;Descripción generada automáticamente">
            <a:extLst>
              <a:ext uri="{FF2B5EF4-FFF2-40B4-BE49-F238E27FC236}">
                <a16:creationId xmlns:a16="http://schemas.microsoft.com/office/drawing/2014/main" id="{A294D89E-5093-109F-1238-7B17674905AD}"/>
              </a:ext>
            </a:extLst>
          </p:cNvPr>
          <p:cNvPicPr>
            <a:picLocks noChangeAspect="1"/>
          </p:cNvPicPr>
          <p:nvPr/>
        </p:nvPicPr>
        <p:blipFill>
          <a:blip r:embed="rId3">
            <a:duotone>
              <a:schemeClr val="accent1">
                <a:shade val="45000"/>
                <a:satMod val="135000"/>
              </a:schemeClr>
              <a:prstClr val="white"/>
            </a:duotone>
          </a:blip>
          <a:stretch>
            <a:fillRect/>
          </a:stretch>
        </p:blipFill>
        <p:spPr>
          <a:xfrm>
            <a:off x="4321561" y="2871596"/>
            <a:ext cx="279956" cy="298303"/>
          </a:xfrm>
          <a:prstGeom prst="rect">
            <a:avLst/>
          </a:prstGeom>
        </p:spPr>
      </p:pic>
      <p:pic>
        <p:nvPicPr>
          <p:cNvPr id="2" name="Imagen 1" descr="Icono&#10;&#10;Descripción generada automáticamente">
            <a:extLst>
              <a:ext uri="{FF2B5EF4-FFF2-40B4-BE49-F238E27FC236}">
                <a16:creationId xmlns:a16="http://schemas.microsoft.com/office/drawing/2014/main" id="{7E90EBD3-647A-8852-B149-F86756B2C106}"/>
              </a:ext>
            </a:extLst>
          </p:cNvPr>
          <p:cNvPicPr>
            <a:picLocks noChangeAspect="1"/>
          </p:cNvPicPr>
          <p:nvPr/>
        </p:nvPicPr>
        <p:blipFill>
          <a:blip r:embed="rId3">
            <a:duotone>
              <a:schemeClr val="accent1">
                <a:shade val="45000"/>
                <a:satMod val="135000"/>
              </a:schemeClr>
              <a:prstClr val="white"/>
            </a:duotone>
          </a:blip>
          <a:stretch>
            <a:fillRect/>
          </a:stretch>
        </p:blipFill>
        <p:spPr>
          <a:xfrm>
            <a:off x="4321561" y="3600187"/>
            <a:ext cx="279956" cy="298303"/>
          </a:xfrm>
          <a:prstGeom prst="rect">
            <a:avLst/>
          </a:prstGeom>
        </p:spPr>
      </p:pic>
      <p:cxnSp>
        <p:nvCxnSpPr>
          <p:cNvPr id="4" name="Conector recto 3">
            <a:extLst>
              <a:ext uri="{FF2B5EF4-FFF2-40B4-BE49-F238E27FC236}">
                <a16:creationId xmlns:a16="http://schemas.microsoft.com/office/drawing/2014/main" id="{D7A11509-14ED-B555-59CA-60AB0D1231C2}"/>
              </a:ext>
            </a:extLst>
          </p:cNvPr>
          <p:cNvCxnSpPr>
            <a:cxnSpLocks/>
          </p:cNvCxnSpPr>
          <p:nvPr/>
        </p:nvCxnSpPr>
        <p:spPr>
          <a:xfrm>
            <a:off x="4292044" y="1443856"/>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355899E7-E814-B296-2035-C8474A172317}"/>
              </a:ext>
            </a:extLst>
          </p:cNvPr>
          <p:cNvCxnSpPr>
            <a:cxnSpLocks/>
          </p:cNvCxnSpPr>
          <p:nvPr/>
        </p:nvCxnSpPr>
        <p:spPr>
          <a:xfrm>
            <a:off x="4292044" y="2703313"/>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Conector recto 8">
            <a:extLst>
              <a:ext uri="{FF2B5EF4-FFF2-40B4-BE49-F238E27FC236}">
                <a16:creationId xmlns:a16="http://schemas.microsoft.com/office/drawing/2014/main" id="{35028526-4CD2-598E-C8E5-853BBC96E76D}"/>
              </a:ext>
            </a:extLst>
          </p:cNvPr>
          <p:cNvCxnSpPr>
            <a:cxnSpLocks/>
          </p:cNvCxnSpPr>
          <p:nvPr/>
        </p:nvCxnSpPr>
        <p:spPr>
          <a:xfrm>
            <a:off x="4292044" y="3471064"/>
            <a:ext cx="4797768"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301568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a 4">
            <a:extLst>
              <a:ext uri="{FF2B5EF4-FFF2-40B4-BE49-F238E27FC236}">
                <a16:creationId xmlns:a16="http://schemas.microsoft.com/office/drawing/2014/main" id="{A51BBA8A-BCC0-0FEF-0AE5-24FB53B9F7CE}"/>
              </a:ext>
            </a:extLst>
          </p:cNvPr>
          <p:cNvGraphicFramePr/>
          <p:nvPr>
            <p:extLst>
              <p:ext uri="{D42A27DB-BD31-4B8C-83A1-F6EECF244321}">
                <p14:modId xmlns:p14="http://schemas.microsoft.com/office/powerpoint/2010/main" val="3243963638"/>
              </p:ext>
            </p:extLst>
          </p:nvPr>
        </p:nvGraphicFramePr>
        <p:xfrm>
          <a:off x="1650521" y="1069676"/>
          <a:ext cx="5975230" cy="35562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CuadroTexto 5">
            <a:extLst>
              <a:ext uri="{FF2B5EF4-FFF2-40B4-BE49-F238E27FC236}">
                <a16:creationId xmlns:a16="http://schemas.microsoft.com/office/drawing/2014/main" id="{9C26328C-E122-2ADE-3BF8-63921702AECF}"/>
              </a:ext>
            </a:extLst>
          </p:cNvPr>
          <p:cNvSpPr txBox="1"/>
          <p:nvPr/>
        </p:nvSpPr>
        <p:spPr>
          <a:xfrm>
            <a:off x="547777" y="171636"/>
            <a:ext cx="7811219" cy="674031"/>
          </a:xfrm>
          <a:prstGeom prst="rect">
            <a:avLst/>
          </a:prstGeom>
          <a:noFill/>
        </p:spPr>
        <p:txBody>
          <a:bodyPr wrap="square" rtlCol="0">
            <a:spAutoFit/>
          </a:bodyPr>
          <a:lstStyle/>
          <a:p>
            <a:pPr>
              <a:lnSpc>
                <a:spcPct val="90000"/>
              </a:lnSpc>
              <a:defRPr/>
            </a:pPr>
            <a:r>
              <a:rPr lang="es-ES" sz="1400" b="1" spc="-5" dirty="0">
                <a:solidFill>
                  <a:srgbClr val="005493"/>
                </a:solidFill>
                <a:latin typeface="+mj-lt"/>
                <a:cs typeface="Arial"/>
              </a:rPr>
              <a:t>Marco normativo y regulatorio</a:t>
            </a:r>
          </a:p>
          <a:p>
            <a:pPr>
              <a:lnSpc>
                <a:spcPct val="90000"/>
              </a:lnSpc>
              <a:defRPr/>
            </a:pPr>
            <a:r>
              <a:rPr lang="es-ES" sz="1400" b="1" spc="-5" dirty="0">
                <a:latin typeface="+mj-lt"/>
                <a:cs typeface="Arial"/>
              </a:rPr>
              <a:t>Ley estadística, Sistema Estadístico Nacional (SEN) y la Política de Gestión de Información Estadística.</a:t>
            </a:r>
            <a:endParaRPr lang="es-CO" sz="1400" b="1" spc="-5" dirty="0">
              <a:latin typeface="+mj-lt"/>
              <a:cs typeface="Arial"/>
            </a:endParaRPr>
          </a:p>
        </p:txBody>
      </p:sp>
      <p:cxnSp>
        <p:nvCxnSpPr>
          <p:cNvPr id="7" name="Conector recto 6">
            <a:extLst>
              <a:ext uri="{FF2B5EF4-FFF2-40B4-BE49-F238E27FC236}">
                <a16:creationId xmlns:a16="http://schemas.microsoft.com/office/drawing/2014/main" id="{DCE5E61B-EB04-8E66-5C5A-C1D30A5A2D35}"/>
              </a:ext>
            </a:extLst>
          </p:cNvPr>
          <p:cNvCxnSpPr>
            <a:cxnSpLocks/>
          </p:cNvCxnSpPr>
          <p:nvPr/>
        </p:nvCxnSpPr>
        <p:spPr>
          <a:xfrm flipV="1">
            <a:off x="475176" y="317549"/>
            <a:ext cx="0" cy="382206"/>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8" name="CuadroTexto 7">
            <a:extLst>
              <a:ext uri="{FF2B5EF4-FFF2-40B4-BE49-F238E27FC236}">
                <a16:creationId xmlns:a16="http://schemas.microsoft.com/office/drawing/2014/main" id="{9EF28F1D-E0C5-C9EC-FA7C-969598FBC77F}"/>
              </a:ext>
            </a:extLst>
          </p:cNvPr>
          <p:cNvSpPr txBox="1"/>
          <p:nvPr/>
        </p:nvSpPr>
        <p:spPr>
          <a:xfrm>
            <a:off x="2294626" y="4822165"/>
            <a:ext cx="1777041" cy="246221"/>
          </a:xfrm>
          <a:prstGeom prst="rect">
            <a:avLst/>
          </a:prstGeom>
          <a:noFill/>
        </p:spPr>
        <p:txBody>
          <a:bodyPr wrap="square" rtlCol="0">
            <a:spAutoFit/>
          </a:bodyPr>
          <a:lstStyle/>
          <a:p>
            <a:r>
              <a:rPr lang="es-CO" sz="1000" b="1" dirty="0"/>
              <a:t>Fuente: </a:t>
            </a:r>
            <a:r>
              <a:rPr lang="es-CO" sz="1000" dirty="0"/>
              <a:t>DANE, DIRPEN</a:t>
            </a:r>
          </a:p>
        </p:txBody>
      </p:sp>
    </p:spTree>
    <p:extLst>
      <p:ext uri="{BB962C8B-B14F-4D97-AF65-F5344CB8AC3E}">
        <p14:creationId xmlns:p14="http://schemas.microsoft.com/office/powerpoint/2010/main" val="341908807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ángulo 14">
            <a:extLst>
              <a:ext uri="{FF2B5EF4-FFF2-40B4-BE49-F238E27FC236}">
                <a16:creationId xmlns:a16="http://schemas.microsoft.com/office/drawing/2014/main" id="{46F2F7F5-62A9-BAAB-AAB9-626D3612CE9D}"/>
              </a:ext>
            </a:extLst>
          </p:cNvPr>
          <p:cNvSpPr/>
          <p:nvPr/>
        </p:nvSpPr>
        <p:spPr>
          <a:xfrm>
            <a:off x="4140679" y="0"/>
            <a:ext cx="5003321"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8" name="Rectángulo 17">
            <a:extLst>
              <a:ext uri="{FF2B5EF4-FFF2-40B4-BE49-F238E27FC236}">
                <a16:creationId xmlns:a16="http://schemas.microsoft.com/office/drawing/2014/main" id="{7E4EDEFD-92C5-DF45-B5CA-D30E938EBA9C}"/>
              </a:ext>
            </a:extLst>
          </p:cNvPr>
          <p:cNvSpPr/>
          <p:nvPr/>
        </p:nvSpPr>
        <p:spPr>
          <a:xfrm>
            <a:off x="4389725" y="327078"/>
            <a:ext cx="4345256" cy="276999"/>
          </a:xfrm>
          <a:prstGeom prst="rect">
            <a:avLst/>
          </a:prstGeom>
        </p:spPr>
        <p:txBody>
          <a:bodyPr wrap="square" lIns="91440" tIns="45720" rIns="91440" bIns="45720" anchor="t">
            <a:spAutoFit/>
          </a:bodyPr>
          <a:lstStyle/>
          <a:p>
            <a:pPr lvl="0" algn="just"/>
            <a:r>
              <a:rPr lang="es-CO" sz="1200">
                <a:solidFill>
                  <a:schemeClr val="tx1">
                    <a:lumMod val="95000"/>
                    <a:lumOff val="5000"/>
                  </a:schemeClr>
                </a:solidFill>
                <a:latin typeface="Segoe UI"/>
                <a:ea typeface="Times New Roman" panose="02020603050405020304" pitchFamily="18" charset="0"/>
                <a:cs typeface="Segoe UI"/>
              </a:rPr>
              <a:t>.</a:t>
            </a:r>
            <a:endParaRPr lang="es-CO" sz="1200" b="1">
              <a:solidFill>
                <a:schemeClr val="tx1">
                  <a:lumMod val="95000"/>
                  <a:lumOff val="5000"/>
                </a:schemeClr>
              </a:solidFill>
              <a:latin typeface="Segoe UI"/>
              <a:ea typeface="Times New Roman" panose="02020603050405020304" pitchFamily="18" charset="0"/>
              <a:cs typeface="Segoe UI"/>
            </a:endParaRPr>
          </a:p>
        </p:txBody>
      </p:sp>
      <p:sp>
        <p:nvSpPr>
          <p:cNvPr id="12" name="Rectángulo 11">
            <a:extLst>
              <a:ext uri="{FF2B5EF4-FFF2-40B4-BE49-F238E27FC236}">
                <a16:creationId xmlns:a16="http://schemas.microsoft.com/office/drawing/2014/main" id="{0444D2E6-BC29-1B4F-8170-1160B9D623F0}"/>
              </a:ext>
            </a:extLst>
          </p:cNvPr>
          <p:cNvSpPr/>
          <p:nvPr/>
        </p:nvSpPr>
        <p:spPr>
          <a:xfrm>
            <a:off x="430835" y="883968"/>
            <a:ext cx="3601174"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avanzado 1</a:t>
            </a:r>
            <a:r>
              <a:rPr lang="es-ES" b="1">
                <a:solidFill>
                  <a:srgbClr val="002060"/>
                </a:solidFill>
                <a:latin typeface="Segoe UI" panose="020B0502040204020203" pitchFamily="34" charset="0"/>
                <a:cs typeface="Segoe UI" panose="020B0502040204020203" pitchFamily="34" charset="0"/>
              </a:rPr>
              <a:t>?</a:t>
            </a:r>
          </a:p>
        </p:txBody>
      </p:sp>
      <p:pic>
        <p:nvPicPr>
          <p:cNvPr id="17" name="Imagen 16">
            <a:extLst>
              <a:ext uri="{FF2B5EF4-FFF2-40B4-BE49-F238E27FC236}">
                <a16:creationId xmlns:a16="http://schemas.microsoft.com/office/drawing/2014/main" id="{97EFFB1D-C0C9-1349-9DC9-448F6D1D1A13}"/>
              </a:ext>
            </a:extLst>
          </p:cNvPr>
          <p:cNvPicPr>
            <a:picLocks noChangeAspect="1"/>
          </p:cNvPicPr>
          <p:nvPr/>
        </p:nvPicPr>
        <p:blipFill>
          <a:blip r:embed="rId3">
            <a:extLst>
              <a:ext uri="{BEBA8EAE-BF5A-486C-A8C5-ECC9F3942E4B}">
                <a14:imgProps xmlns:a14="http://schemas.microsoft.com/office/drawing/2010/main">
                  <a14:imgLayer r:embed="rId4">
                    <a14:imgEffect>
                      <a14:saturation sat="0"/>
                    </a14:imgEffect>
                  </a14:imgLayer>
                </a14:imgProps>
              </a:ext>
            </a:extLst>
          </a:blip>
          <a:stretch>
            <a:fillRect/>
          </a:stretch>
        </p:blipFill>
        <p:spPr>
          <a:xfrm>
            <a:off x="617938" y="2225117"/>
            <a:ext cx="2891861" cy="1905491"/>
          </a:xfrm>
          <a:prstGeom prst="rect">
            <a:avLst/>
          </a:prstGeom>
        </p:spPr>
      </p:pic>
      <p:pic>
        <p:nvPicPr>
          <p:cNvPr id="2" name="Imagen 1" descr="Icono&#10;&#10;Descripción generada automáticamente">
            <a:extLst>
              <a:ext uri="{FF2B5EF4-FFF2-40B4-BE49-F238E27FC236}">
                <a16:creationId xmlns:a16="http://schemas.microsoft.com/office/drawing/2014/main" id="{0BBDB54D-C8D9-2920-73F2-24ADF84FD3A3}"/>
              </a:ext>
            </a:extLst>
          </p:cNvPr>
          <p:cNvPicPr>
            <a:picLocks noChangeAspect="1"/>
          </p:cNvPicPr>
          <p:nvPr/>
        </p:nvPicPr>
        <p:blipFill>
          <a:blip r:embed="rId5">
            <a:duotone>
              <a:schemeClr val="accent1">
                <a:shade val="45000"/>
                <a:satMod val="135000"/>
              </a:schemeClr>
              <a:prstClr val="white"/>
            </a:duotone>
          </a:blip>
          <a:stretch>
            <a:fillRect/>
          </a:stretch>
        </p:blipFill>
        <p:spPr>
          <a:xfrm>
            <a:off x="4282888" y="448409"/>
            <a:ext cx="279956" cy="298303"/>
          </a:xfrm>
          <a:prstGeom prst="rect">
            <a:avLst/>
          </a:prstGeom>
        </p:spPr>
      </p:pic>
      <p:pic>
        <p:nvPicPr>
          <p:cNvPr id="3" name="Imagen 2" descr="Icono&#10;&#10;Descripción generada automáticamente">
            <a:extLst>
              <a:ext uri="{FF2B5EF4-FFF2-40B4-BE49-F238E27FC236}">
                <a16:creationId xmlns:a16="http://schemas.microsoft.com/office/drawing/2014/main" id="{8BB2EC17-E3B4-9146-C302-CBEF34B0A2A8}"/>
              </a:ext>
            </a:extLst>
          </p:cNvPr>
          <p:cNvPicPr>
            <a:picLocks noChangeAspect="1"/>
          </p:cNvPicPr>
          <p:nvPr/>
        </p:nvPicPr>
        <p:blipFill>
          <a:blip r:embed="rId5">
            <a:duotone>
              <a:schemeClr val="accent1">
                <a:shade val="45000"/>
                <a:satMod val="135000"/>
              </a:schemeClr>
              <a:prstClr val="white"/>
            </a:duotone>
          </a:blip>
          <a:stretch>
            <a:fillRect/>
          </a:stretch>
        </p:blipFill>
        <p:spPr>
          <a:xfrm>
            <a:off x="4296970" y="1724672"/>
            <a:ext cx="279956" cy="298303"/>
          </a:xfrm>
          <a:prstGeom prst="rect">
            <a:avLst/>
          </a:prstGeom>
        </p:spPr>
      </p:pic>
      <p:pic>
        <p:nvPicPr>
          <p:cNvPr id="5" name="Imagen 4" descr="Icono&#10;&#10;Descripción generada automáticamente">
            <a:extLst>
              <a:ext uri="{FF2B5EF4-FFF2-40B4-BE49-F238E27FC236}">
                <a16:creationId xmlns:a16="http://schemas.microsoft.com/office/drawing/2014/main" id="{B4ACFA6F-DBE7-D850-BC55-BFDB6534E8BA}"/>
              </a:ext>
            </a:extLst>
          </p:cNvPr>
          <p:cNvPicPr>
            <a:picLocks noChangeAspect="1"/>
          </p:cNvPicPr>
          <p:nvPr/>
        </p:nvPicPr>
        <p:blipFill>
          <a:blip r:embed="rId5">
            <a:duotone>
              <a:schemeClr val="accent1">
                <a:shade val="45000"/>
                <a:satMod val="135000"/>
              </a:schemeClr>
              <a:prstClr val="white"/>
            </a:duotone>
          </a:blip>
          <a:stretch>
            <a:fillRect/>
          </a:stretch>
        </p:blipFill>
        <p:spPr>
          <a:xfrm>
            <a:off x="4282888" y="3028710"/>
            <a:ext cx="279956" cy="298303"/>
          </a:xfrm>
          <a:prstGeom prst="rect">
            <a:avLst/>
          </a:prstGeom>
        </p:spPr>
      </p:pic>
      <p:pic>
        <p:nvPicPr>
          <p:cNvPr id="7" name="Imagen 6" descr="Icono&#10;&#10;Descripción generada automáticamente">
            <a:extLst>
              <a:ext uri="{FF2B5EF4-FFF2-40B4-BE49-F238E27FC236}">
                <a16:creationId xmlns:a16="http://schemas.microsoft.com/office/drawing/2014/main" id="{D74A2AC9-277A-E874-EDE6-12C413518BB9}"/>
              </a:ext>
            </a:extLst>
          </p:cNvPr>
          <p:cNvPicPr>
            <a:picLocks noChangeAspect="1"/>
          </p:cNvPicPr>
          <p:nvPr/>
        </p:nvPicPr>
        <p:blipFill>
          <a:blip r:embed="rId5">
            <a:duotone>
              <a:schemeClr val="accent1">
                <a:shade val="45000"/>
                <a:satMod val="135000"/>
              </a:schemeClr>
              <a:prstClr val="white"/>
            </a:duotone>
          </a:blip>
          <a:stretch>
            <a:fillRect/>
          </a:stretch>
        </p:blipFill>
        <p:spPr>
          <a:xfrm>
            <a:off x="4282888" y="3936953"/>
            <a:ext cx="279956" cy="298303"/>
          </a:xfrm>
          <a:prstGeom prst="rect">
            <a:avLst/>
          </a:prstGeom>
        </p:spPr>
      </p:pic>
      <p:sp>
        <p:nvSpPr>
          <p:cNvPr id="9" name="Rectángulo 8">
            <a:extLst>
              <a:ext uri="{FF2B5EF4-FFF2-40B4-BE49-F238E27FC236}">
                <a16:creationId xmlns:a16="http://schemas.microsoft.com/office/drawing/2014/main" id="{E3AAF88F-8102-5B27-77A0-F0506BD7D988}"/>
              </a:ext>
            </a:extLst>
          </p:cNvPr>
          <p:cNvSpPr/>
          <p:nvPr/>
        </p:nvSpPr>
        <p:spPr>
          <a:xfrm>
            <a:off x="4572000" y="401925"/>
            <a:ext cx="4366637" cy="4339650"/>
          </a:xfrm>
          <a:prstGeom prst="rect">
            <a:avLst/>
          </a:prstGeom>
        </p:spPr>
        <p:txBody>
          <a:bodyPr wrap="square">
            <a:spAutoFit/>
          </a:bodyPr>
          <a:lstStyle/>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Desarrollan ejercicios de planeación estadística y lo incorporan en el direccionamiento estratégico institucional (Planes estratégicos o planes de desarrollo); definen un diagnóstico y la parte estratégica relacionada para la implementación de lineamientos, Normas y estándares estadísticos.</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Articulan las acciones de implementación de lineamientos, normas y estándares en el mapa de procesos de la entidad mediante un proceso o procedimiento (Actividades, responsables y la documentación para procesos y el aprovechamiento estadístico de los registros administrativos, entre ellos manuales, guías, entre otros).</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En este nivel las entidades ya cuentan con procesos estadísticos que implementan lineamientos y estándares estadísticos propuestos por el DANE como ente rector del sistema estadístico y como líder de la política en MIPG.</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Elabora el diagnóstico de las características técnicas del registro e implementan el plan de fortalecimiento para el aprovechamiento estadístico de los registros priorizados en la planeación estadística.</a:t>
            </a:r>
          </a:p>
        </p:txBody>
      </p:sp>
      <p:cxnSp>
        <p:nvCxnSpPr>
          <p:cNvPr id="10" name="Conector recto 9">
            <a:extLst>
              <a:ext uri="{FF2B5EF4-FFF2-40B4-BE49-F238E27FC236}">
                <a16:creationId xmlns:a16="http://schemas.microsoft.com/office/drawing/2014/main" id="{68566F4F-DD90-0384-220D-D0934D362411}"/>
              </a:ext>
            </a:extLst>
          </p:cNvPr>
          <p:cNvCxnSpPr>
            <a:cxnSpLocks/>
          </p:cNvCxnSpPr>
          <p:nvPr/>
        </p:nvCxnSpPr>
        <p:spPr>
          <a:xfrm>
            <a:off x="4620841" y="1633637"/>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3" name="Conector recto 12">
            <a:extLst>
              <a:ext uri="{FF2B5EF4-FFF2-40B4-BE49-F238E27FC236}">
                <a16:creationId xmlns:a16="http://schemas.microsoft.com/office/drawing/2014/main" id="{B8866661-B84F-D531-3D39-539C428F03B9}"/>
              </a:ext>
            </a:extLst>
          </p:cNvPr>
          <p:cNvCxnSpPr>
            <a:cxnSpLocks/>
          </p:cNvCxnSpPr>
          <p:nvPr/>
        </p:nvCxnSpPr>
        <p:spPr>
          <a:xfrm>
            <a:off x="4562844" y="2890218"/>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4" name="Conector recto 13">
            <a:extLst>
              <a:ext uri="{FF2B5EF4-FFF2-40B4-BE49-F238E27FC236}">
                <a16:creationId xmlns:a16="http://schemas.microsoft.com/office/drawing/2014/main" id="{81F9859A-095F-A597-326E-8F953393DE41}"/>
              </a:ext>
            </a:extLst>
          </p:cNvPr>
          <p:cNvCxnSpPr>
            <a:cxnSpLocks/>
          </p:cNvCxnSpPr>
          <p:nvPr/>
        </p:nvCxnSpPr>
        <p:spPr>
          <a:xfrm>
            <a:off x="4572000" y="3821871"/>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547563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ángulo 4">
            <a:extLst>
              <a:ext uri="{FF2B5EF4-FFF2-40B4-BE49-F238E27FC236}">
                <a16:creationId xmlns:a16="http://schemas.microsoft.com/office/drawing/2014/main" id="{026667E3-C03F-9A18-AFAF-A4C49A11E94A}"/>
              </a:ext>
            </a:extLst>
          </p:cNvPr>
          <p:cNvSpPr/>
          <p:nvPr/>
        </p:nvSpPr>
        <p:spPr>
          <a:xfrm>
            <a:off x="4140679" y="0"/>
            <a:ext cx="5003321"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0444D2E6-BC29-1B4F-8170-1160B9D623F0}"/>
              </a:ext>
            </a:extLst>
          </p:cNvPr>
          <p:cNvSpPr/>
          <p:nvPr/>
        </p:nvSpPr>
        <p:spPr>
          <a:xfrm>
            <a:off x="434392" y="858472"/>
            <a:ext cx="3601174"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avanzado 1</a:t>
            </a:r>
            <a:r>
              <a:rPr lang="es-ES" b="1">
                <a:solidFill>
                  <a:srgbClr val="002060"/>
                </a:solidFill>
                <a:latin typeface="Segoe UI" panose="020B0502040204020203" pitchFamily="34" charset="0"/>
                <a:cs typeface="Segoe UI" panose="020B0502040204020203" pitchFamily="34" charset="0"/>
              </a:rPr>
              <a:t>?</a:t>
            </a:r>
          </a:p>
        </p:txBody>
      </p: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3">
            <a:duotone>
              <a:schemeClr val="accent1">
                <a:shade val="45000"/>
                <a:satMod val="135000"/>
              </a:schemeClr>
              <a:prstClr val="white"/>
            </a:duotone>
          </a:blip>
          <a:stretch>
            <a:fillRect/>
          </a:stretch>
        </p:blipFill>
        <p:spPr>
          <a:xfrm>
            <a:off x="4260270" y="401925"/>
            <a:ext cx="279956" cy="298303"/>
          </a:xfrm>
          <a:prstGeom prst="rect">
            <a:avLst/>
          </a:prstGeom>
        </p:spPr>
      </p:pic>
      <p:pic>
        <p:nvPicPr>
          <p:cNvPr id="17" name="Imagen 16">
            <a:extLst>
              <a:ext uri="{FF2B5EF4-FFF2-40B4-BE49-F238E27FC236}">
                <a16:creationId xmlns:a16="http://schemas.microsoft.com/office/drawing/2014/main" id="{97EFFB1D-C0C9-1349-9DC9-448F6D1D1A13}"/>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641086" y="2225117"/>
            <a:ext cx="2891861" cy="1905491"/>
          </a:xfrm>
          <a:prstGeom prst="rect">
            <a:avLst/>
          </a:prstGeom>
        </p:spPr>
      </p:pic>
      <p:pic>
        <p:nvPicPr>
          <p:cNvPr id="20" name="Imagen 19" descr="Icono&#10;&#10;Descripción generada automáticamente">
            <a:extLst>
              <a:ext uri="{FF2B5EF4-FFF2-40B4-BE49-F238E27FC236}">
                <a16:creationId xmlns:a16="http://schemas.microsoft.com/office/drawing/2014/main" id="{3E453E02-AF62-8940-B4FD-07AE1F84E72D}"/>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1197026"/>
            <a:ext cx="279956" cy="298303"/>
          </a:xfrm>
          <a:prstGeom prst="rect">
            <a:avLst/>
          </a:prstGeom>
        </p:spPr>
      </p:pic>
      <p:pic>
        <p:nvPicPr>
          <p:cNvPr id="21" name="Imagen 20" descr="Icono&#10;&#10;Descripción generada automáticamente">
            <a:extLst>
              <a:ext uri="{FF2B5EF4-FFF2-40B4-BE49-F238E27FC236}">
                <a16:creationId xmlns:a16="http://schemas.microsoft.com/office/drawing/2014/main" id="{DD4F8AB7-608C-8748-A95C-2570D80AB96E}"/>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1921449"/>
            <a:ext cx="279956" cy="298303"/>
          </a:xfrm>
          <a:prstGeom prst="rect">
            <a:avLst/>
          </a:prstGeom>
        </p:spPr>
      </p:pic>
      <p:pic>
        <p:nvPicPr>
          <p:cNvPr id="22" name="Imagen 21" descr="Icono&#10;&#10;Descripción generada automáticamente">
            <a:extLst>
              <a:ext uri="{FF2B5EF4-FFF2-40B4-BE49-F238E27FC236}">
                <a16:creationId xmlns:a16="http://schemas.microsoft.com/office/drawing/2014/main" id="{B244BAE1-A53B-CF4B-9158-CFF00C1C9EE6}"/>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2616492"/>
            <a:ext cx="279956" cy="298303"/>
          </a:xfrm>
          <a:prstGeom prst="rect">
            <a:avLst/>
          </a:prstGeom>
        </p:spPr>
      </p:pic>
      <p:pic>
        <p:nvPicPr>
          <p:cNvPr id="24" name="Imagen 23" descr="Icono&#10;&#10;Descripción generada automáticamente">
            <a:extLst>
              <a:ext uri="{FF2B5EF4-FFF2-40B4-BE49-F238E27FC236}">
                <a16:creationId xmlns:a16="http://schemas.microsoft.com/office/drawing/2014/main" id="{677D6BE7-412A-FA45-97EE-4F67E25766AF}"/>
              </a:ext>
            </a:extLst>
          </p:cNvPr>
          <p:cNvPicPr>
            <a:picLocks noChangeAspect="1"/>
          </p:cNvPicPr>
          <p:nvPr/>
        </p:nvPicPr>
        <p:blipFill>
          <a:blip r:embed="rId3">
            <a:duotone>
              <a:schemeClr val="accent1">
                <a:shade val="45000"/>
                <a:satMod val="135000"/>
              </a:schemeClr>
              <a:prstClr val="white"/>
            </a:duotone>
          </a:blip>
          <a:stretch>
            <a:fillRect/>
          </a:stretch>
        </p:blipFill>
        <p:spPr>
          <a:xfrm>
            <a:off x="4260270" y="3370659"/>
            <a:ext cx="279956" cy="298303"/>
          </a:xfrm>
          <a:prstGeom prst="rect">
            <a:avLst/>
          </a:prstGeom>
        </p:spPr>
      </p:pic>
      <p:sp>
        <p:nvSpPr>
          <p:cNvPr id="2" name="Rectángulo 1">
            <a:extLst>
              <a:ext uri="{FF2B5EF4-FFF2-40B4-BE49-F238E27FC236}">
                <a16:creationId xmlns:a16="http://schemas.microsoft.com/office/drawing/2014/main" id="{F1BC6554-CAB0-086C-0A34-07FD70686150}"/>
              </a:ext>
            </a:extLst>
          </p:cNvPr>
          <p:cNvSpPr/>
          <p:nvPr/>
        </p:nvSpPr>
        <p:spPr>
          <a:xfrm>
            <a:off x="4572000" y="401925"/>
            <a:ext cx="4366637" cy="4339650"/>
          </a:xfrm>
          <a:prstGeom prst="rect">
            <a:avLst/>
          </a:prstGeom>
        </p:spPr>
        <p:txBody>
          <a:bodyPr wrap="square">
            <a:spAutoFit/>
          </a:bodyPr>
          <a:lstStyle/>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Realizan seguimiento al plan de fortalecimiento de los registros diagnosticados y priorizados en la planeación estadística.</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Los registros administrativos incorporan conceptos estandarizados, nomenclaturas y clasificaciones[3], de acuerdo con su ámbito de aplicación.</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Si no existe el registro administrativo que dé respuesta a las necesidades de información, la entidad lo diseña teniendo en cuenta los lineamientos del líder de la política.</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Implementan en sus operaciones estadísticas los lineamientos del proceso estadístico definidos por el líder de la política estadística.</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Realizan actividades para la aplicación del enfoque diferencial e interseccional en sus procesos de producción estadística, de acuerdo con las recomendaciones propuestas por el líder de la política estadística.</a:t>
            </a:r>
          </a:p>
          <a:p>
            <a:pPr lvl="0" algn="just"/>
            <a:endPar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endParaRPr>
          </a:p>
          <a:p>
            <a:pPr lvl="0" algn="just"/>
            <a:r>
              <a:rPr lang="es-ES" sz="1200">
                <a:solidFill>
                  <a:schemeClr val="tx1">
                    <a:lumMod val="95000"/>
                    <a:lumOff val="5000"/>
                  </a:schemeClr>
                </a:solidFill>
                <a:latin typeface="Segoe UI" panose="020B0502040204020203" pitchFamily="34" charset="0"/>
                <a:ea typeface="Times New Roman" panose="02020603050405020304" pitchFamily="18" charset="0"/>
                <a:cs typeface="Segoe UI" panose="020B0502040204020203" pitchFamily="34" charset="0"/>
              </a:rPr>
              <a:t>Publican los microdatos de las operaciones estadísticas en la página web.</a:t>
            </a:r>
          </a:p>
        </p:txBody>
      </p:sp>
      <p:pic>
        <p:nvPicPr>
          <p:cNvPr id="3" name="Imagen 2" descr="Icono&#10;&#10;Descripción generada automáticamente">
            <a:extLst>
              <a:ext uri="{FF2B5EF4-FFF2-40B4-BE49-F238E27FC236}">
                <a16:creationId xmlns:a16="http://schemas.microsoft.com/office/drawing/2014/main" id="{76B8DCF6-6201-5244-1FC4-A4145C278D9A}"/>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4257079"/>
            <a:ext cx="279956" cy="298303"/>
          </a:xfrm>
          <a:prstGeom prst="rect">
            <a:avLst/>
          </a:prstGeom>
        </p:spPr>
      </p:pic>
      <p:cxnSp>
        <p:nvCxnSpPr>
          <p:cNvPr id="6" name="Conector recto 5">
            <a:extLst>
              <a:ext uri="{FF2B5EF4-FFF2-40B4-BE49-F238E27FC236}">
                <a16:creationId xmlns:a16="http://schemas.microsoft.com/office/drawing/2014/main" id="{FB14D984-81AB-0450-BDD6-72154A2BB6A2}"/>
              </a:ext>
            </a:extLst>
          </p:cNvPr>
          <p:cNvCxnSpPr>
            <a:cxnSpLocks/>
          </p:cNvCxnSpPr>
          <p:nvPr/>
        </p:nvCxnSpPr>
        <p:spPr>
          <a:xfrm>
            <a:off x="4478822" y="1081547"/>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7" name="Conector recto 6">
            <a:extLst>
              <a:ext uri="{FF2B5EF4-FFF2-40B4-BE49-F238E27FC236}">
                <a16:creationId xmlns:a16="http://schemas.microsoft.com/office/drawing/2014/main" id="{4A70C009-F0FA-D51B-0FCA-6F32918F36CB}"/>
              </a:ext>
            </a:extLst>
          </p:cNvPr>
          <p:cNvCxnSpPr>
            <a:cxnSpLocks/>
          </p:cNvCxnSpPr>
          <p:nvPr/>
        </p:nvCxnSpPr>
        <p:spPr>
          <a:xfrm>
            <a:off x="4478822" y="1814792"/>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8" name="Conector recto 7">
            <a:extLst>
              <a:ext uri="{FF2B5EF4-FFF2-40B4-BE49-F238E27FC236}">
                <a16:creationId xmlns:a16="http://schemas.microsoft.com/office/drawing/2014/main" id="{8B8839DF-2870-DF77-AF39-A840C5980F19}"/>
              </a:ext>
            </a:extLst>
          </p:cNvPr>
          <p:cNvCxnSpPr>
            <a:cxnSpLocks/>
          </p:cNvCxnSpPr>
          <p:nvPr/>
        </p:nvCxnSpPr>
        <p:spPr>
          <a:xfrm>
            <a:off x="4478822" y="2571750"/>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9" name="Conector recto 8">
            <a:extLst>
              <a:ext uri="{FF2B5EF4-FFF2-40B4-BE49-F238E27FC236}">
                <a16:creationId xmlns:a16="http://schemas.microsoft.com/office/drawing/2014/main" id="{C1D13E8F-9140-2844-5293-750B883CBBAB}"/>
              </a:ext>
            </a:extLst>
          </p:cNvPr>
          <p:cNvCxnSpPr>
            <a:cxnSpLocks/>
          </p:cNvCxnSpPr>
          <p:nvPr/>
        </p:nvCxnSpPr>
        <p:spPr>
          <a:xfrm>
            <a:off x="4396555" y="3272656"/>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10" name="Conector recto 9">
            <a:extLst>
              <a:ext uri="{FF2B5EF4-FFF2-40B4-BE49-F238E27FC236}">
                <a16:creationId xmlns:a16="http://schemas.microsoft.com/office/drawing/2014/main" id="{5DAE3DAD-0492-9B38-D8CD-A0BD80F15EDD}"/>
              </a:ext>
            </a:extLst>
          </p:cNvPr>
          <p:cNvCxnSpPr>
            <a:cxnSpLocks/>
          </p:cNvCxnSpPr>
          <p:nvPr/>
        </p:nvCxnSpPr>
        <p:spPr>
          <a:xfrm>
            <a:off x="4478822" y="4130608"/>
            <a:ext cx="4459815"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862491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85D8EC6B-8E33-AA4C-A578-30C17961B4E4}"/>
              </a:ext>
            </a:extLst>
          </p:cNvPr>
          <p:cNvSpPr/>
          <p:nvPr/>
        </p:nvSpPr>
        <p:spPr>
          <a:xfrm>
            <a:off x="4235569" y="16496"/>
            <a:ext cx="4868535"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0444D2E6-BC29-1B4F-8170-1160B9D623F0}"/>
              </a:ext>
            </a:extLst>
          </p:cNvPr>
          <p:cNvSpPr/>
          <p:nvPr/>
        </p:nvSpPr>
        <p:spPr>
          <a:xfrm>
            <a:off x="448507" y="867858"/>
            <a:ext cx="3601174"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avanzado 2</a:t>
            </a:r>
            <a:r>
              <a:rPr lang="es-ES" b="1">
                <a:solidFill>
                  <a:srgbClr val="002060"/>
                </a:solidFill>
                <a:latin typeface="Segoe UI" panose="020B0502040204020203" pitchFamily="34" charset="0"/>
                <a:cs typeface="Segoe UI" panose="020B0502040204020203" pitchFamily="34" charset="0"/>
              </a:rPr>
              <a:t>?</a:t>
            </a:r>
          </a:p>
        </p:txBody>
      </p: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3">
            <a:duotone>
              <a:schemeClr val="accent1">
                <a:shade val="45000"/>
                <a:satMod val="135000"/>
              </a:schemeClr>
              <a:prstClr val="white"/>
            </a:duotone>
          </a:blip>
          <a:stretch>
            <a:fillRect/>
          </a:stretch>
        </p:blipFill>
        <p:spPr>
          <a:xfrm>
            <a:off x="4369468" y="867858"/>
            <a:ext cx="279956" cy="298303"/>
          </a:xfrm>
          <a:prstGeom prst="rect">
            <a:avLst/>
          </a:prstGeom>
        </p:spPr>
      </p:pic>
      <p:pic>
        <p:nvPicPr>
          <p:cNvPr id="19" name="Imagen 18">
            <a:extLst>
              <a:ext uri="{FF2B5EF4-FFF2-40B4-BE49-F238E27FC236}">
                <a16:creationId xmlns:a16="http://schemas.microsoft.com/office/drawing/2014/main" id="{3EF7494B-275C-FA46-B8E6-8E75341AAD8B}"/>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612667" y="2126296"/>
            <a:ext cx="2906477" cy="2066456"/>
          </a:xfrm>
          <a:prstGeom prst="rect">
            <a:avLst/>
          </a:prstGeom>
        </p:spPr>
      </p:pic>
      <p:sp>
        <p:nvSpPr>
          <p:cNvPr id="23" name="Rectángulo 22">
            <a:extLst>
              <a:ext uri="{FF2B5EF4-FFF2-40B4-BE49-F238E27FC236}">
                <a16:creationId xmlns:a16="http://schemas.microsoft.com/office/drawing/2014/main" id="{DF21CB64-1556-714C-9688-734552A08E2C}"/>
              </a:ext>
            </a:extLst>
          </p:cNvPr>
          <p:cNvSpPr/>
          <p:nvPr/>
        </p:nvSpPr>
        <p:spPr>
          <a:xfrm>
            <a:off x="4649424" y="787753"/>
            <a:ext cx="4209904" cy="3677930"/>
          </a:xfrm>
          <a:prstGeom prst="rect">
            <a:avLst/>
          </a:prstGeom>
        </p:spPr>
        <p:txBody>
          <a:bodyPr wrap="square" lIns="91440" tIns="45720" rIns="91440" bIns="45720" anchor="t">
            <a:spAutoFit/>
          </a:bodyPr>
          <a:lstStyle/>
          <a:p>
            <a:pPr algn="just"/>
            <a:r>
              <a:rPr lang="es-ES" sz="1300">
                <a:solidFill>
                  <a:schemeClr val="tx1">
                    <a:lumMod val="95000"/>
                    <a:lumOff val="5000"/>
                  </a:schemeClr>
                </a:solidFill>
                <a:latin typeface="Segoe UI"/>
                <a:cs typeface="Segoe UI"/>
              </a:rPr>
              <a:t>Desarrollan ejercicios de planeación estadística y lo incorporan en el direccionamiento estratégico institucional (Planes estratégicos o planes de desarrollo); Definen un diagnóstico y la parte estratégica relacionada con la implementación de los requisitos de la Norma Técnica de Calidad del proceso estadísticos.</a:t>
            </a:r>
          </a:p>
          <a:p>
            <a:pPr algn="just"/>
            <a:endParaRPr lang="es-ES" sz="1300">
              <a:solidFill>
                <a:schemeClr val="tx1">
                  <a:lumMod val="95000"/>
                  <a:lumOff val="5000"/>
                </a:schemeClr>
              </a:solidFill>
              <a:latin typeface="Segoe UI"/>
              <a:cs typeface="Segoe UI"/>
            </a:endParaRPr>
          </a:p>
          <a:p>
            <a:pPr algn="just"/>
            <a:r>
              <a:rPr lang="es-ES" sz="1300">
                <a:solidFill>
                  <a:schemeClr val="tx1">
                    <a:lumMod val="95000"/>
                    <a:lumOff val="5000"/>
                  </a:schemeClr>
                </a:solidFill>
                <a:latin typeface="Segoe UI"/>
                <a:cs typeface="Segoe UI"/>
              </a:rPr>
              <a:t>Articulan las acciones de implementación de los requisitos de la Norma Técnica de Calidad del proceso estadístico en el mapa de procesos de la entidad mediante un proceso o procedimiento (Actividades, responsables y la documentación para procesos estadísticos y el aprovechamiento estadístico de los registros administrativos, entre ellos manuales, guías, entre otros).</a:t>
            </a:r>
          </a:p>
          <a:p>
            <a:pPr algn="just"/>
            <a:endParaRPr lang="es-ES" sz="1300">
              <a:solidFill>
                <a:schemeClr val="tx1">
                  <a:lumMod val="95000"/>
                  <a:lumOff val="5000"/>
                </a:schemeClr>
              </a:solidFill>
              <a:latin typeface="Segoe UI"/>
              <a:cs typeface="Segoe UI"/>
            </a:endParaRPr>
          </a:p>
          <a:p>
            <a:pPr algn="just"/>
            <a:endParaRPr lang="es-CO" sz="1200">
              <a:solidFill>
                <a:schemeClr val="tx1">
                  <a:lumMod val="95000"/>
                  <a:lumOff val="5000"/>
                </a:schemeClr>
              </a:solidFill>
              <a:latin typeface="Segoe UI" panose="020B0502040204020203" pitchFamily="34" charset="0"/>
            </a:endParaRPr>
          </a:p>
        </p:txBody>
      </p:sp>
      <p:pic>
        <p:nvPicPr>
          <p:cNvPr id="25" name="Imagen 24" descr="Icono&#10;&#10;Descripción generada automáticamente">
            <a:extLst>
              <a:ext uri="{FF2B5EF4-FFF2-40B4-BE49-F238E27FC236}">
                <a16:creationId xmlns:a16="http://schemas.microsoft.com/office/drawing/2014/main" id="{FDE0F43B-BC37-C24D-B513-C2159DAD6B52}"/>
              </a:ext>
            </a:extLst>
          </p:cNvPr>
          <p:cNvPicPr>
            <a:picLocks noChangeAspect="1"/>
          </p:cNvPicPr>
          <p:nvPr/>
        </p:nvPicPr>
        <p:blipFill>
          <a:blip r:embed="rId3">
            <a:duotone>
              <a:schemeClr val="accent1">
                <a:shade val="45000"/>
                <a:satMod val="135000"/>
              </a:schemeClr>
              <a:prstClr val="white"/>
            </a:duotone>
          </a:blip>
          <a:stretch>
            <a:fillRect/>
          </a:stretch>
        </p:blipFill>
        <p:spPr>
          <a:xfrm>
            <a:off x="4383237" y="2439094"/>
            <a:ext cx="279956" cy="298303"/>
          </a:xfrm>
          <a:prstGeom prst="rect">
            <a:avLst/>
          </a:prstGeom>
        </p:spPr>
      </p:pic>
      <p:cxnSp>
        <p:nvCxnSpPr>
          <p:cNvPr id="2" name="Conector recto 1">
            <a:extLst>
              <a:ext uri="{FF2B5EF4-FFF2-40B4-BE49-F238E27FC236}">
                <a16:creationId xmlns:a16="http://schemas.microsoft.com/office/drawing/2014/main" id="{2D2CE8B1-C030-C764-EF93-03F88EAF2BA9}"/>
              </a:ext>
            </a:extLst>
          </p:cNvPr>
          <p:cNvCxnSpPr>
            <a:cxnSpLocks/>
          </p:cNvCxnSpPr>
          <p:nvPr/>
        </p:nvCxnSpPr>
        <p:spPr>
          <a:xfrm>
            <a:off x="4649424" y="2289245"/>
            <a:ext cx="4209904"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9189730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ángulo 12">
            <a:extLst>
              <a:ext uri="{FF2B5EF4-FFF2-40B4-BE49-F238E27FC236}">
                <a16:creationId xmlns:a16="http://schemas.microsoft.com/office/drawing/2014/main" id="{85D8EC6B-8E33-AA4C-A578-30C17961B4E4}"/>
              </a:ext>
            </a:extLst>
          </p:cNvPr>
          <p:cNvSpPr/>
          <p:nvPr/>
        </p:nvSpPr>
        <p:spPr>
          <a:xfrm>
            <a:off x="3820887" y="0"/>
            <a:ext cx="5323114" cy="51435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s-CO"/>
          </a:p>
        </p:txBody>
      </p:sp>
      <p:sp>
        <p:nvSpPr>
          <p:cNvPr id="12" name="Rectángulo 11">
            <a:extLst>
              <a:ext uri="{FF2B5EF4-FFF2-40B4-BE49-F238E27FC236}">
                <a16:creationId xmlns:a16="http://schemas.microsoft.com/office/drawing/2014/main" id="{0444D2E6-BC29-1B4F-8170-1160B9D623F0}"/>
              </a:ext>
            </a:extLst>
          </p:cNvPr>
          <p:cNvSpPr/>
          <p:nvPr/>
        </p:nvSpPr>
        <p:spPr>
          <a:xfrm>
            <a:off x="417201" y="873462"/>
            <a:ext cx="3601174" cy="677108"/>
          </a:xfrm>
          <a:prstGeom prst="rect">
            <a:avLst/>
          </a:prstGeom>
        </p:spPr>
        <p:txBody>
          <a:bodyPr wrap="square">
            <a:spAutoFit/>
          </a:bodyPr>
          <a:lstStyle/>
          <a:p>
            <a:r>
              <a:rPr lang="es-ES" b="1">
                <a:solidFill>
                  <a:srgbClr val="002060"/>
                </a:solidFill>
                <a:latin typeface="Segoe UI" panose="020B0502040204020203" pitchFamily="34" charset="0"/>
                <a:cs typeface="Segoe UI" panose="020B0502040204020203" pitchFamily="34" charset="0"/>
              </a:rPr>
              <a:t>¿Qué hace la entidad para alcanzar el nivel </a:t>
            </a:r>
            <a:r>
              <a:rPr lang="es-ES" sz="2000" b="1" u="sng">
                <a:solidFill>
                  <a:srgbClr val="002060"/>
                </a:solidFill>
                <a:latin typeface="Segoe UI" panose="020B0502040204020203" pitchFamily="34" charset="0"/>
                <a:cs typeface="Segoe UI" panose="020B0502040204020203" pitchFamily="34" charset="0"/>
              </a:rPr>
              <a:t>avanzado 2</a:t>
            </a:r>
            <a:r>
              <a:rPr lang="es-ES" b="1">
                <a:solidFill>
                  <a:srgbClr val="002060"/>
                </a:solidFill>
                <a:latin typeface="Segoe UI" panose="020B0502040204020203" pitchFamily="34" charset="0"/>
                <a:cs typeface="Segoe UI" panose="020B0502040204020203" pitchFamily="34" charset="0"/>
              </a:rPr>
              <a:t>?</a:t>
            </a:r>
          </a:p>
        </p:txBody>
      </p:sp>
      <p:pic>
        <p:nvPicPr>
          <p:cNvPr id="16" name="Imagen 15" descr="Icono&#10;&#10;Descripción generada automáticamente">
            <a:extLst>
              <a:ext uri="{FF2B5EF4-FFF2-40B4-BE49-F238E27FC236}">
                <a16:creationId xmlns:a16="http://schemas.microsoft.com/office/drawing/2014/main" id="{0F93D89D-6EB8-294F-ACC2-44CE0C3ABC20}"/>
              </a:ext>
            </a:extLst>
          </p:cNvPr>
          <p:cNvPicPr>
            <a:picLocks noChangeAspect="1"/>
          </p:cNvPicPr>
          <p:nvPr/>
        </p:nvPicPr>
        <p:blipFill>
          <a:blip r:embed="rId3">
            <a:duotone>
              <a:schemeClr val="accent1">
                <a:shade val="45000"/>
                <a:satMod val="135000"/>
              </a:schemeClr>
              <a:prstClr val="white"/>
            </a:duotone>
          </a:blip>
          <a:stretch>
            <a:fillRect/>
          </a:stretch>
        </p:blipFill>
        <p:spPr>
          <a:xfrm>
            <a:off x="4309297" y="1050670"/>
            <a:ext cx="279956" cy="298303"/>
          </a:xfrm>
          <a:prstGeom prst="rect">
            <a:avLst/>
          </a:prstGeom>
        </p:spPr>
      </p:pic>
      <p:pic>
        <p:nvPicPr>
          <p:cNvPr id="19" name="Imagen 18">
            <a:extLst>
              <a:ext uri="{FF2B5EF4-FFF2-40B4-BE49-F238E27FC236}">
                <a16:creationId xmlns:a16="http://schemas.microsoft.com/office/drawing/2014/main" id="{3EF7494B-275C-FA46-B8E6-8E75341AAD8B}"/>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635816" y="2126296"/>
            <a:ext cx="2906477" cy="2066456"/>
          </a:xfrm>
          <a:prstGeom prst="rect">
            <a:avLst/>
          </a:prstGeom>
        </p:spPr>
      </p:pic>
      <p:sp>
        <p:nvSpPr>
          <p:cNvPr id="23" name="Rectángulo 22">
            <a:extLst>
              <a:ext uri="{FF2B5EF4-FFF2-40B4-BE49-F238E27FC236}">
                <a16:creationId xmlns:a16="http://schemas.microsoft.com/office/drawing/2014/main" id="{DF21CB64-1556-714C-9688-734552A08E2C}"/>
              </a:ext>
            </a:extLst>
          </p:cNvPr>
          <p:cNvSpPr/>
          <p:nvPr/>
        </p:nvSpPr>
        <p:spPr>
          <a:xfrm>
            <a:off x="4653719" y="829798"/>
            <a:ext cx="3854938" cy="3046988"/>
          </a:xfrm>
          <a:prstGeom prst="rect">
            <a:avLst/>
          </a:prstGeom>
        </p:spPr>
        <p:txBody>
          <a:bodyPr wrap="square" lIns="91440" tIns="45720" rIns="91440" bIns="45720" anchor="t">
            <a:spAutoFit/>
          </a:bodyPr>
          <a:lstStyle/>
          <a:p>
            <a:pPr algn="just"/>
            <a:endParaRPr lang="es-CO" sz="1200">
              <a:solidFill>
                <a:schemeClr val="tx1">
                  <a:lumMod val="95000"/>
                  <a:lumOff val="5000"/>
                </a:schemeClr>
              </a:solidFill>
              <a:latin typeface="Segoe UI" panose="020B0502040204020203" pitchFamily="34" charset="0"/>
            </a:endParaRPr>
          </a:p>
          <a:p>
            <a:pPr algn="just"/>
            <a:r>
              <a:rPr lang="es-ES" sz="1200">
                <a:solidFill>
                  <a:schemeClr val="tx1">
                    <a:lumMod val="95000"/>
                    <a:lumOff val="5000"/>
                  </a:schemeClr>
                </a:solidFill>
                <a:latin typeface="Segoe UI"/>
                <a:cs typeface="Segoe UI"/>
              </a:rPr>
              <a:t>Implementan la mejora continua de sus operaciones estadísticas mediante auditorías internas en el marco de la Norma Técnica de Calidad del proceso estadístico. En este sentido, elaboran planes de mejoramiento para procesos de producción estadística.</a:t>
            </a:r>
          </a:p>
          <a:p>
            <a:pPr algn="just"/>
            <a:endParaRPr lang="es-ES" sz="1200">
              <a:solidFill>
                <a:schemeClr val="tx1">
                  <a:lumMod val="95000"/>
                  <a:lumOff val="5000"/>
                </a:schemeClr>
              </a:solidFill>
              <a:latin typeface="Segoe UI"/>
              <a:cs typeface="Segoe UI"/>
            </a:endParaRPr>
          </a:p>
          <a:p>
            <a:pPr algn="just"/>
            <a:r>
              <a:rPr lang="es-ES" sz="1200">
                <a:solidFill>
                  <a:schemeClr val="tx1">
                    <a:lumMod val="95000"/>
                    <a:lumOff val="5000"/>
                  </a:schemeClr>
                </a:solidFill>
                <a:latin typeface="Segoe UI"/>
                <a:cs typeface="Segoe UI"/>
              </a:rPr>
              <a:t>Realizan actividades para la </a:t>
            </a:r>
            <a:r>
              <a:rPr lang="es-ES" sz="1200" err="1">
                <a:solidFill>
                  <a:schemeClr val="tx1">
                    <a:lumMod val="95000"/>
                    <a:lumOff val="5000"/>
                  </a:schemeClr>
                </a:solidFill>
                <a:latin typeface="Segoe UI"/>
                <a:cs typeface="Segoe UI"/>
              </a:rPr>
              <a:t>anonimización</a:t>
            </a:r>
            <a:r>
              <a:rPr lang="es-ES" sz="1200">
                <a:solidFill>
                  <a:schemeClr val="tx1">
                    <a:lumMod val="95000"/>
                    <a:lumOff val="5000"/>
                  </a:schemeClr>
                </a:solidFill>
                <a:latin typeface="Segoe UI"/>
                <a:cs typeface="Segoe UI"/>
              </a:rPr>
              <a:t> de bases de datos de acuerdo con la metodología propuesta por el líder de la política estadística.</a:t>
            </a:r>
          </a:p>
          <a:p>
            <a:pPr algn="just"/>
            <a:endParaRPr lang="es-ES" sz="1200">
              <a:solidFill>
                <a:schemeClr val="tx1">
                  <a:lumMod val="95000"/>
                  <a:lumOff val="5000"/>
                </a:schemeClr>
              </a:solidFill>
              <a:latin typeface="Segoe UI"/>
              <a:cs typeface="Segoe UI"/>
            </a:endParaRPr>
          </a:p>
          <a:p>
            <a:pPr algn="just"/>
            <a:r>
              <a:rPr lang="es-ES" sz="1200">
                <a:solidFill>
                  <a:schemeClr val="tx1">
                    <a:lumMod val="95000"/>
                    <a:lumOff val="5000"/>
                  </a:schemeClr>
                </a:solidFill>
                <a:latin typeface="Segoe UI"/>
                <a:cs typeface="Segoe UI"/>
              </a:rPr>
              <a:t>Publican las bases de datos de anonimizadas de registros administrativos y operaciones estadísticas.</a:t>
            </a:r>
          </a:p>
          <a:p>
            <a:pPr algn="just"/>
            <a:endParaRPr lang="es-ES" sz="1200">
              <a:solidFill>
                <a:schemeClr val="tx1">
                  <a:lumMod val="95000"/>
                  <a:lumOff val="5000"/>
                </a:schemeClr>
              </a:solidFill>
              <a:latin typeface="Segoe UI"/>
              <a:cs typeface="Segoe UI"/>
            </a:endParaRPr>
          </a:p>
          <a:p>
            <a:pPr algn="just"/>
            <a:endParaRPr lang="es-CO" sz="1200">
              <a:solidFill>
                <a:schemeClr val="tx1">
                  <a:lumMod val="95000"/>
                  <a:lumOff val="5000"/>
                </a:schemeClr>
              </a:solidFill>
              <a:latin typeface="Segoe UI"/>
              <a:cs typeface="Segoe UI"/>
            </a:endParaRPr>
          </a:p>
        </p:txBody>
      </p:sp>
      <p:pic>
        <p:nvPicPr>
          <p:cNvPr id="25" name="Imagen 24" descr="Icono&#10;&#10;Descripción generada automáticamente">
            <a:extLst>
              <a:ext uri="{FF2B5EF4-FFF2-40B4-BE49-F238E27FC236}">
                <a16:creationId xmlns:a16="http://schemas.microsoft.com/office/drawing/2014/main" id="{FDE0F43B-BC37-C24D-B513-C2159DAD6B52}"/>
              </a:ext>
            </a:extLst>
          </p:cNvPr>
          <p:cNvPicPr>
            <a:picLocks noChangeAspect="1"/>
          </p:cNvPicPr>
          <p:nvPr/>
        </p:nvPicPr>
        <p:blipFill>
          <a:blip r:embed="rId3">
            <a:duotone>
              <a:schemeClr val="accent1">
                <a:shade val="45000"/>
                <a:satMod val="135000"/>
              </a:schemeClr>
              <a:prstClr val="white"/>
            </a:duotone>
          </a:blip>
          <a:stretch>
            <a:fillRect/>
          </a:stretch>
        </p:blipFill>
        <p:spPr>
          <a:xfrm>
            <a:off x="4309297" y="2335827"/>
            <a:ext cx="279956" cy="298303"/>
          </a:xfrm>
          <a:prstGeom prst="rect">
            <a:avLst/>
          </a:prstGeom>
        </p:spPr>
      </p:pic>
      <p:pic>
        <p:nvPicPr>
          <p:cNvPr id="2" name="Imagen 1" descr="Icono&#10;&#10;Descripción generada automáticamente">
            <a:extLst>
              <a:ext uri="{FF2B5EF4-FFF2-40B4-BE49-F238E27FC236}">
                <a16:creationId xmlns:a16="http://schemas.microsoft.com/office/drawing/2014/main" id="{1A874F1E-CCE6-C9CB-91AE-7BEE3ABB7BC1}"/>
              </a:ext>
            </a:extLst>
          </p:cNvPr>
          <p:cNvPicPr>
            <a:picLocks noChangeAspect="1"/>
          </p:cNvPicPr>
          <p:nvPr/>
        </p:nvPicPr>
        <p:blipFill>
          <a:blip r:embed="rId3">
            <a:duotone>
              <a:schemeClr val="accent1">
                <a:shade val="45000"/>
                <a:satMod val="135000"/>
              </a:schemeClr>
              <a:prstClr val="white"/>
            </a:duotone>
          </a:blip>
          <a:stretch>
            <a:fillRect/>
          </a:stretch>
        </p:blipFill>
        <p:spPr>
          <a:xfrm>
            <a:off x="4292044" y="3091131"/>
            <a:ext cx="279956" cy="298303"/>
          </a:xfrm>
          <a:prstGeom prst="rect">
            <a:avLst/>
          </a:prstGeom>
        </p:spPr>
      </p:pic>
      <p:cxnSp>
        <p:nvCxnSpPr>
          <p:cNvPr id="3" name="Conector recto 2">
            <a:extLst>
              <a:ext uri="{FF2B5EF4-FFF2-40B4-BE49-F238E27FC236}">
                <a16:creationId xmlns:a16="http://schemas.microsoft.com/office/drawing/2014/main" id="{C8B44549-A502-5B58-7D0D-2CB3B9E55B67}"/>
              </a:ext>
            </a:extLst>
          </p:cNvPr>
          <p:cNvCxnSpPr>
            <a:cxnSpLocks/>
          </p:cNvCxnSpPr>
          <p:nvPr/>
        </p:nvCxnSpPr>
        <p:spPr>
          <a:xfrm>
            <a:off x="4653719" y="2274881"/>
            <a:ext cx="3964069"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cxnSp>
        <p:nvCxnSpPr>
          <p:cNvPr id="6" name="Conector recto 5">
            <a:extLst>
              <a:ext uri="{FF2B5EF4-FFF2-40B4-BE49-F238E27FC236}">
                <a16:creationId xmlns:a16="http://schemas.microsoft.com/office/drawing/2014/main" id="{1CA8C53D-37D9-8C12-B662-C7FEDA1D11B6}"/>
              </a:ext>
            </a:extLst>
          </p:cNvPr>
          <p:cNvCxnSpPr>
            <a:cxnSpLocks/>
          </p:cNvCxnSpPr>
          <p:nvPr/>
        </p:nvCxnSpPr>
        <p:spPr>
          <a:xfrm>
            <a:off x="4675956" y="2996624"/>
            <a:ext cx="3964069" cy="0"/>
          </a:xfrm>
          <a:prstGeom prst="line">
            <a:avLst/>
          </a:prstGeom>
          <a:ln w="9525">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3517835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ángulo 1">
            <a:extLst>
              <a:ext uri="{FF2B5EF4-FFF2-40B4-BE49-F238E27FC236}">
                <a16:creationId xmlns:a16="http://schemas.microsoft.com/office/drawing/2014/main" id="{41EDA8E6-1B7C-4DE6-A47A-0C64495B0467}"/>
              </a:ext>
            </a:extLst>
          </p:cNvPr>
          <p:cNvSpPr/>
          <p:nvPr/>
        </p:nvSpPr>
        <p:spPr>
          <a:xfrm>
            <a:off x="240451" y="1248311"/>
            <a:ext cx="7906022" cy="1323439"/>
          </a:xfrm>
          <a:prstGeom prst="rect">
            <a:avLst/>
          </a:prstGeom>
        </p:spPr>
        <p:txBody>
          <a:bodyPr wrap="square">
            <a:spAutoFit/>
          </a:bodyPr>
          <a:lstStyle/>
          <a:p>
            <a:pPr>
              <a:spcBef>
                <a:spcPts val="125"/>
              </a:spcBef>
            </a:pPr>
            <a:r>
              <a:rPr lang="es-ES" sz="4000" b="1">
                <a:solidFill>
                  <a:srgbClr val="005493"/>
                </a:solidFill>
                <a:latin typeface="Segoe UI"/>
                <a:cs typeface="Segoe UI"/>
              </a:rPr>
              <a:t>Política de Gestión de Información estadística</a:t>
            </a:r>
            <a:endParaRPr lang="es-CO" sz="4000" b="1">
              <a:solidFill>
                <a:srgbClr val="005493"/>
              </a:solidFill>
              <a:latin typeface="Segoe UI"/>
              <a:cs typeface="Segoe UI"/>
            </a:endParaRPr>
          </a:p>
        </p:txBody>
      </p:sp>
      <p:sp>
        <p:nvSpPr>
          <p:cNvPr id="12" name="object 553">
            <a:extLst>
              <a:ext uri="{FF2B5EF4-FFF2-40B4-BE49-F238E27FC236}">
                <a16:creationId xmlns:a16="http://schemas.microsoft.com/office/drawing/2014/main" id="{FD84EDE1-B2BF-784F-8687-6CC333515E3D}"/>
              </a:ext>
            </a:extLst>
          </p:cNvPr>
          <p:cNvSpPr txBox="1">
            <a:spLocks/>
          </p:cNvSpPr>
          <p:nvPr/>
        </p:nvSpPr>
        <p:spPr>
          <a:xfrm>
            <a:off x="355629" y="4382005"/>
            <a:ext cx="2128922" cy="258245"/>
          </a:xfrm>
          <a:prstGeom prst="rect">
            <a:avLst/>
          </a:prstGeom>
          <a:noFill/>
        </p:spPr>
        <p:txBody>
          <a:bodyPr vert="horz" wrap="square" lIns="0" tIns="11907" rIns="0" bIns="0" rtlCol="0" anchor="t">
            <a:spAutoFit/>
          </a:bodyPr>
          <a:lst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0" indent="0">
              <a:spcBef>
                <a:spcPts val="95"/>
              </a:spcBef>
              <a:buNone/>
            </a:pPr>
            <a:r>
              <a:rPr lang="es-ES" sz="1600">
                <a:solidFill>
                  <a:srgbClr val="005493"/>
                </a:solidFill>
                <a:latin typeface="Segoe UI"/>
                <a:cs typeface="Segoe UI"/>
              </a:rPr>
              <a:t>Marzo 2025</a:t>
            </a:r>
            <a:endParaRPr lang="es-ES">
              <a:solidFill>
                <a:srgbClr val="005493"/>
              </a:solidFill>
              <a:latin typeface="Segoe UI"/>
              <a:cs typeface="Segoe UI"/>
            </a:endParaRPr>
          </a:p>
        </p:txBody>
      </p:sp>
      <p:cxnSp>
        <p:nvCxnSpPr>
          <p:cNvPr id="4" name="Conector recto 3">
            <a:extLst>
              <a:ext uri="{FF2B5EF4-FFF2-40B4-BE49-F238E27FC236}">
                <a16:creationId xmlns:a16="http://schemas.microsoft.com/office/drawing/2014/main" id="{1BA1973F-27E8-28B1-4DF1-0C48D4F1D483}"/>
              </a:ext>
            </a:extLst>
          </p:cNvPr>
          <p:cNvCxnSpPr>
            <a:cxnSpLocks/>
          </p:cNvCxnSpPr>
          <p:nvPr/>
        </p:nvCxnSpPr>
        <p:spPr>
          <a:xfrm flipH="1">
            <a:off x="355629" y="2559352"/>
            <a:ext cx="3361932" cy="0"/>
          </a:xfrm>
          <a:prstGeom prst="line">
            <a:avLst/>
          </a:prstGeom>
          <a:ln w="3175">
            <a:solidFill>
              <a:srgbClr val="005493"/>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27930795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CuadroTexto 29">
            <a:extLst>
              <a:ext uri="{FF2B5EF4-FFF2-40B4-BE49-F238E27FC236}">
                <a16:creationId xmlns:a16="http://schemas.microsoft.com/office/drawing/2014/main" id="{7A7DA1CC-4B27-4653-BB6F-956186DF36CB}"/>
              </a:ext>
            </a:extLst>
          </p:cNvPr>
          <p:cNvSpPr txBox="1"/>
          <p:nvPr/>
        </p:nvSpPr>
        <p:spPr>
          <a:xfrm>
            <a:off x="4935025" y="2368554"/>
            <a:ext cx="4048501" cy="2462213"/>
          </a:xfrm>
          <a:prstGeom prst="rect">
            <a:avLst/>
          </a:prstGeom>
          <a:noFill/>
        </p:spPr>
        <p:txBody>
          <a:bodyPr wrap="square" rtlCol="0">
            <a:spAutoFit/>
          </a:bodyPr>
          <a:lstStyle/>
          <a:p>
            <a:pPr algn="just">
              <a:buClr>
                <a:srgbClr val="A41143"/>
              </a:buClr>
            </a:pPr>
            <a:r>
              <a:rPr lang="es-CO" sz="1100">
                <a:latin typeface="Segoe  ui"/>
              </a:rPr>
              <a:t>La disponibilidad de información de calidad para la política pública.</a:t>
            </a:r>
          </a:p>
          <a:p>
            <a:pPr algn="just">
              <a:buClr>
                <a:srgbClr val="A41143"/>
              </a:buClr>
            </a:pPr>
            <a:endParaRPr lang="es-CO" sz="1100">
              <a:latin typeface="Segoe  ui"/>
            </a:endParaRPr>
          </a:p>
          <a:p>
            <a:pPr algn="just">
              <a:buClr>
                <a:srgbClr val="A41143"/>
              </a:buClr>
            </a:pPr>
            <a:r>
              <a:rPr lang="es-CO" sz="1100">
                <a:latin typeface="Segoe  ui"/>
              </a:rPr>
              <a:t>El diseño de planes y programas.</a:t>
            </a:r>
          </a:p>
          <a:p>
            <a:pPr algn="just">
              <a:buClr>
                <a:srgbClr val="A41143"/>
              </a:buClr>
            </a:pPr>
            <a:endParaRPr lang="es-CO" sz="1100">
              <a:latin typeface="Segoe  ui"/>
            </a:endParaRPr>
          </a:p>
          <a:p>
            <a:pPr algn="just">
              <a:buClr>
                <a:srgbClr val="A41143"/>
              </a:buClr>
            </a:pPr>
            <a:r>
              <a:rPr lang="es-ES" sz="1100">
                <a:latin typeface="Segoe  ui"/>
              </a:rPr>
              <a:t>La construcción participativa de las soluciones sociales.</a:t>
            </a:r>
          </a:p>
          <a:p>
            <a:pPr algn="just">
              <a:buClr>
                <a:srgbClr val="A41143"/>
              </a:buClr>
            </a:pPr>
            <a:endParaRPr lang="es-ES" sz="1100">
              <a:latin typeface="Segoe  ui"/>
            </a:endParaRPr>
          </a:p>
          <a:p>
            <a:pPr algn="just">
              <a:buClr>
                <a:srgbClr val="A41143"/>
              </a:buClr>
            </a:pPr>
            <a:r>
              <a:rPr lang="es-CO" sz="1100">
                <a:latin typeface="Segoe  ui"/>
              </a:rPr>
              <a:t>El dialogo social con la ciudadanía y los grupos de interés.</a:t>
            </a:r>
          </a:p>
          <a:p>
            <a:pPr algn="just">
              <a:buClr>
                <a:srgbClr val="A41143"/>
              </a:buClr>
            </a:pPr>
            <a:endParaRPr lang="es-CO" sz="1100">
              <a:latin typeface="Segoe  ui"/>
            </a:endParaRPr>
          </a:p>
          <a:p>
            <a:pPr algn="just">
              <a:buClr>
                <a:srgbClr val="A41143"/>
              </a:buClr>
            </a:pPr>
            <a:r>
              <a:rPr lang="es-CO" sz="1100">
                <a:latin typeface="Segoe  ui"/>
              </a:rPr>
              <a:t>Las acciones de control político, social , fiscal y administrativo.</a:t>
            </a:r>
          </a:p>
          <a:p>
            <a:pPr algn="just">
              <a:buClr>
                <a:srgbClr val="A41143"/>
              </a:buClr>
            </a:pPr>
            <a:endParaRPr lang="es-CO" sz="1100">
              <a:latin typeface="Segoe  ui"/>
            </a:endParaRPr>
          </a:p>
          <a:p>
            <a:pPr algn="just">
              <a:buClr>
                <a:srgbClr val="A41143"/>
              </a:buClr>
            </a:pPr>
            <a:r>
              <a:rPr lang="es-ES" sz="1100">
                <a:latin typeface="Segoe  ui"/>
              </a:rPr>
              <a:t>La transparencia de las actuaciones del Estado.</a:t>
            </a:r>
          </a:p>
          <a:p>
            <a:pPr algn="just">
              <a:buClr>
                <a:srgbClr val="A41143"/>
              </a:buClr>
            </a:pPr>
            <a:endParaRPr lang="es-ES" sz="1100">
              <a:latin typeface="Segoe  ui"/>
            </a:endParaRPr>
          </a:p>
          <a:p>
            <a:pPr algn="just">
              <a:buClr>
                <a:srgbClr val="A41143"/>
              </a:buClr>
            </a:pPr>
            <a:r>
              <a:rPr lang="es-ES" sz="1100">
                <a:latin typeface="Segoe  ui"/>
              </a:rPr>
              <a:t>La coordinación del SEN.</a:t>
            </a:r>
          </a:p>
        </p:txBody>
      </p:sp>
      <p:sp>
        <p:nvSpPr>
          <p:cNvPr id="15" name="Rectángulo 14">
            <a:extLst>
              <a:ext uri="{FF2B5EF4-FFF2-40B4-BE49-F238E27FC236}">
                <a16:creationId xmlns:a16="http://schemas.microsoft.com/office/drawing/2014/main" id="{EF570C1E-CC2E-484A-8FBB-5BE8CE5CBE78}"/>
              </a:ext>
            </a:extLst>
          </p:cNvPr>
          <p:cNvSpPr/>
          <p:nvPr/>
        </p:nvSpPr>
        <p:spPr>
          <a:xfrm>
            <a:off x="4706158" y="772478"/>
            <a:ext cx="4216859" cy="984885"/>
          </a:xfrm>
          <a:prstGeom prst="rect">
            <a:avLst/>
          </a:prstGeom>
        </p:spPr>
        <p:txBody>
          <a:bodyPr wrap="square">
            <a:spAutoFit/>
          </a:bodyPr>
          <a:lstStyle/>
          <a:p>
            <a:pPr algn="ctr"/>
            <a:r>
              <a:rPr lang="es-CO" sz="1400" b="1" dirty="0">
                <a:solidFill>
                  <a:srgbClr val="002060"/>
                </a:solidFill>
                <a:latin typeface="Segoe  ui"/>
              </a:rPr>
              <a:t>Generar y disponer </a:t>
            </a:r>
            <a:endParaRPr lang="es-CO" sz="1400" dirty="0">
              <a:solidFill>
                <a:srgbClr val="002060"/>
              </a:solidFill>
              <a:latin typeface="Segoe  ui"/>
            </a:endParaRPr>
          </a:p>
          <a:p>
            <a:pPr algn="ctr"/>
            <a:r>
              <a:rPr lang="es-CO" sz="1400" dirty="0">
                <a:latin typeface="Segoe  ui"/>
              </a:rPr>
              <a:t>Información Estadística </a:t>
            </a:r>
            <a:r>
              <a:rPr lang="es-CO" sz="1400" dirty="0">
                <a:latin typeface="Segoe  ui"/>
                <a:ea typeface="Segoe UI" panose="020B0502040204020203" pitchFamily="34" charset="0"/>
                <a:cs typeface="Segoe UI" panose="020B0502040204020203" pitchFamily="34" charset="0"/>
              </a:rPr>
              <a:t>y </a:t>
            </a:r>
            <a:r>
              <a:rPr lang="es-CO" sz="1400" dirty="0">
                <a:latin typeface="Segoe  ui"/>
              </a:rPr>
              <a:t>Registros Administrativos </a:t>
            </a:r>
            <a:r>
              <a:rPr lang="es-CO" sz="1400" dirty="0">
                <a:latin typeface="Segoe  ui"/>
                <a:cs typeface="Segoe UI" panose="020B0502040204020203" pitchFamily="34" charset="0"/>
              </a:rPr>
              <a:t>de acuerdo con los </a:t>
            </a:r>
            <a:r>
              <a:rPr lang="es-CO" sz="1400" dirty="0">
                <a:latin typeface="Segoe  ui"/>
              </a:rPr>
              <a:t>lineamientos, normas y estándares estadísticos definidos</a:t>
            </a:r>
          </a:p>
        </p:txBody>
      </p:sp>
      <p:cxnSp>
        <p:nvCxnSpPr>
          <p:cNvPr id="37" name="Conector recto 36">
            <a:extLst>
              <a:ext uri="{FF2B5EF4-FFF2-40B4-BE49-F238E27FC236}">
                <a16:creationId xmlns:a16="http://schemas.microsoft.com/office/drawing/2014/main" id="{F7688092-50EA-6A47-A8A6-5AF0D206766B}"/>
              </a:ext>
            </a:extLst>
          </p:cNvPr>
          <p:cNvCxnSpPr/>
          <p:nvPr/>
        </p:nvCxnSpPr>
        <p:spPr>
          <a:xfrm>
            <a:off x="4812866" y="1852554"/>
            <a:ext cx="3936153"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
        <p:nvSpPr>
          <p:cNvPr id="11" name="CuadroTexto 10">
            <a:extLst>
              <a:ext uri="{FF2B5EF4-FFF2-40B4-BE49-F238E27FC236}">
                <a16:creationId xmlns:a16="http://schemas.microsoft.com/office/drawing/2014/main" id="{F35740D8-AC79-6B41-9B0F-403D96F89956}"/>
              </a:ext>
            </a:extLst>
          </p:cNvPr>
          <p:cNvSpPr txBox="1"/>
          <p:nvPr/>
        </p:nvSpPr>
        <p:spPr>
          <a:xfrm>
            <a:off x="4661166" y="1999115"/>
            <a:ext cx="4122994" cy="307777"/>
          </a:xfrm>
          <a:prstGeom prst="rect">
            <a:avLst/>
          </a:prstGeom>
          <a:noFill/>
        </p:spPr>
        <p:txBody>
          <a:bodyPr wrap="square" rtlCol="0">
            <a:spAutoFit/>
          </a:bodyPr>
          <a:lstStyle/>
          <a:p>
            <a:r>
              <a:rPr lang="es-CO" sz="1400" b="1" dirty="0">
                <a:solidFill>
                  <a:srgbClr val="002060"/>
                </a:solidFill>
                <a:latin typeface="Segoe  ui"/>
                <a:ea typeface="Segoe UI" panose="020B0502040204020203" pitchFamily="34" charset="0"/>
                <a:cs typeface="Segoe UI" panose="020B0502040204020203" pitchFamily="34" charset="0"/>
              </a:rPr>
              <a:t>Para m</a:t>
            </a:r>
            <a:r>
              <a:rPr lang="es-CO" sz="1400" b="1" dirty="0">
                <a:solidFill>
                  <a:srgbClr val="002060"/>
                </a:solidFill>
                <a:latin typeface="Segoe  ui"/>
              </a:rPr>
              <a:t>ejorar:</a:t>
            </a:r>
            <a:endParaRPr lang="es-CO" sz="1400" b="1" dirty="0">
              <a:solidFill>
                <a:srgbClr val="002060"/>
              </a:solidFill>
              <a:latin typeface="Segoe  ui"/>
              <a:ea typeface="Segoe UI" panose="020B0502040204020203" pitchFamily="34" charset="0"/>
              <a:cs typeface="Segoe UI" panose="020B0502040204020203" pitchFamily="34" charset="0"/>
            </a:endParaRPr>
          </a:p>
        </p:txBody>
      </p:sp>
      <p:pic>
        <p:nvPicPr>
          <p:cNvPr id="14" name="Imagen 13" descr="Icono&#10;&#10;Descripción generada automáticamente">
            <a:extLst>
              <a:ext uri="{FF2B5EF4-FFF2-40B4-BE49-F238E27FC236}">
                <a16:creationId xmlns:a16="http://schemas.microsoft.com/office/drawing/2014/main" id="{6B757AB9-F9DB-8241-A198-9E37E8936B5C}"/>
              </a:ext>
            </a:extLst>
          </p:cNvPr>
          <p:cNvPicPr>
            <a:picLocks noChangeAspect="1"/>
          </p:cNvPicPr>
          <p:nvPr/>
        </p:nvPicPr>
        <p:blipFill>
          <a:blip r:embed="rId3"/>
          <a:stretch>
            <a:fillRect/>
          </a:stretch>
        </p:blipFill>
        <p:spPr>
          <a:xfrm>
            <a:off x="4746030" y="2400720"/>
            <a:ext cx="177863" cy="189519"/>
          </a:xfrm>
          <a:prstGeom prst="rect">
            <a:avLst/>
          </a:prstGeom>
        </p:spPr>
      </p:pic>
      <p:pic>
        <p:nvPicPr>
          <p:cNvPr id="18" name="Imagen 17" descr="Icono&#10;&#10;Descripción generada automáticamente">
            <a:extLst>
              <a:ext uri="{FF2B5EF4-FFF2-40B4-BE49-F238E27FC236}">
                <a16:creationId xmlns:a16="http://schemas.microsoft.com/office/drawing/2014/main" id="{49D86BFF-215B-194A-9FEA-E97BB10923A0}"/>
              </a:ext>
            </a:extLst>
          </p:cNvPr>
          <p:cNvPicPr>
            <a:picLocks noChangeAspect="1"/>
          </p:cNvPicPr>
          <p:nvPr/>
        </p:nvPicPr>
        <p:blipFill>
          <a:blip r:embed="rId3"/>
          <a:stretch>
            <a:fillRect/>
          </a:stretch>
        </p:blipFill>
        <p:spPr>
          <a:xfrm>
            <a:off x="4757162" y="2767357"/>
            <a:ext cx="177863" cy="189519"/>
          </a:xfrm>
          <a:prstGeom prst="rect">
            <a:avLst/>
          </a:prstGeom>
        </p:spPr>
      </p:pic>
      <p:pic>
        <p:nvPicPr>
          <p:cNvPr id="19" name="Imagen 18" descr="Icono&#10;&#10;Descripción generada automáticamente">
            <a:extLst>
              <a:ext uri="{FF2B5EF4-FFF2-40B4-BE49-F238E27FC236}">
                <a16:creationId xmlns:a16="http://schemas.microsoft.com/office/drawing/2014/main" id="{7DF1B24A-031E-7343-A6E8-5C0373464E56}"/>
              </a:ext>
            </a:extLst>
          </p:cNvPr>
          <p:cNvPicPr>
            <a:picLocks noChangeAspect="1"/>
          </p:cNvPicPr>
          <p:nvPr/>
        </p:nvPicPr>
        <p:blipFill>
          <a:blip r:embed="rId3"/>
          <a:stretch>
            <a:fillRect/>
          </a:stretch>
        </p:blipFill>
        <p:spPr>
          <a:xfrm>
            <a:off x="4777875" y="3086252"/>
            <a:ext cx="177863" cy="189519"/>
          </a:xfrm>
          <a:prstGeom prst="rect">
            <a:avLst/>
          </a:prstGeom>
        </p:spPr>
      </p:pic>
      <p:pic>
        <p:nvPicPr>
          <p:cNvPr id="20" name="Imagen 19" descr="Icono&#10;&#10;Descripción generada automáticamente">
            <a:extLst>
              <a:ext uri="{FF2B5EF4-FFF2-40B4-BE49-F238E27FC236}">
                <a16:creationId xmlns:a16="http://schemas.microsoft.com/office/drawing/2014/main" id="{93AB53CF-1F32-2A48-BB16-E5569C105936}"/>
              </a:ext>
            </a:extLst>
          </p:cNvPr>
          <p:cNvPicPr>
            <a:picLocks noChangeAspect="1"/>
          </p:cNvPicPr>
          <p:nvPr/>
        </p:nvPicPr>
        <p:blipFill>
          <a:blip r:embed="rId3"/>
          <a:stretch>
            <a:fillRect/>
          </a:stretch>
        </p:blipFill>
        <p:spPr>
          <a:xfrm>
            <a:off x="4772269" y="3436239"/>
            <a:ext cx="177863" cy="189519"/>
          </a:xfrm>
          <a:prstGeom prst="rect">
            <a:avLst/>
          </a:prstGeom>
        </p:spPr>
      </p:pic>
      <p:pic>
        <p:nvPicPr>
          <p:cNvPr id="3" name="Imagen 2" descr="Icono&#10;&#10;Descripción generada automáticamente">
            <a:extLst>
              <a:ext uri="{FF2B5EF4-FFF2-40B4-BE49-F238E27FC236}">
                <a16:creationId xmlns:a16="http://schemas.microsoft.com/office/drawing/2014/main" id="{1FFFD282-B683-4B59-1D1A-5194BB12A8CB}"/>
              </a:ext>
            </a:extLst>
          </p:cNvPr>
          <p:cNvPicPr>
            <a:picLocks noChangeAspect="1"/>
          </p:cNvPicPr>
          <p:nvPr/>
        </p:nvPicPr>
        <p:blipFill>
          <a:blip r:embed="rId3"/>
          <a:stretch>
            <a:fillRect/>
          </a:stretch>
        </p:blipFill>
        <p:spPr>
          <a:xfrm>
            <a:off x="4772269" y="3755134"/>
            <a:ext cx="177863" cy="189519"/>
          </a:xfrm>
          <a:prstGeom prst="rect">
            <a:avLst/>
          </a:prstGeom>
        </p:spPr>
      </p:pic>
      <p:pic>
        <p:nvPicPr>
          <p:cNvPr id="4" name="Imagen 3" descr="Icono&#10;&#10;Descripción generada automáticamente">
            <a:extLst>
              <a:ext uri="{FF2B5EF4-FFF2-40B4-BE49-F238E27FC236}">
                <a16:creationId xmlns:a16="http://schemas.microsoft.com/office/drawing/2014/main" id="{1235A912-DFC1-BE96-030A-E3E2969978C3}"/>
              </a:ext>
            </a:extLst>
          </p:cNvPr>
          <p:cNvPicPr>
            <a:picLocks noChangeAspect="1"/>
          </p:cNvPicPr>
          <p:nvPr/>
        </p:nvPicPr>
        <p:blipFill>
          <a:blip r:embed="rId3"/>
          <a:stretch>
            <a:fillRect/>
          </a:stretch>
        </p:blipFill>
        <p:spPr>
          <a:xfrm>
            <a:off x="4764716" y="4089219"/>
            <a:ext cx="177863" cy="189519"/>
          </a:xfrm>
          <a:prstGeom prst="rect">
            <a:avLst/>
          </a:prstGeom>
        </p:spPr>
      </p:pic>
      <p:pic>
        <p:nvPicPr>
          <p:cNvPr id="5" name="Imagen 4" descr="Icono&#10;&#10;Descripción generada automáticamente">
            <a:extLst>
              <a:ext uri="{FF2B5EF4-FFF2-40B4-BE49-F238E27FC236}">
                <a16:creationId xmlns:a16="http://schemas.microsoft.com/office/drawing/2014/main" id="{5A430F51-635C-2806-C1C1-FE3E8587E08E}"/>
              </a:ext>
            </a:extLst>
          </p:cNvPr>
          <p:cNvPicPr>
            <a:picLocks noChangeAspect="1"/>
          </p:cNvPicPr>
          <p:nvPr/>
        </p:nvPicPr>
        <p:blipFill>
          <a:blip r:embed="rId3"/>
          <a:stretch>
            <a:fillRect/>
          </a:stretch>
        </p:blipFill>
        <p:spPr>
          <a:xfrm>
            <a:off x="4785014" y="4404328"/>
            <a:ext cx="177863" cy="189519"/>
          </a:xfrm>
          <a:prstGeom prst="rect">
            <a:avLst/>
          </a:prstGeom>
        </p:spPr>
      </p:pic>
      <p:pic>
        <p:nvPicPr>
          <p:cNvPr id="6" name="Imagen 5">
            <a:extLst>
              <a:ext uri="{FF2B5EF4-FFF2-40B4-BE49-F238E27FC236}">
                <a16:creationId xmlns:a16="http://schemas.microsoft.com/office/drawing/2014/main" id="{07E336CF-E528-3AF0-7010-CE1421748AA3}"/>
              </a:ext>
            </a:extLst>
          </p:cNvPr>
          <p:cNvPicPr>
            <a:picLocks noChangeAspect="1"/>
          </p:cNvPicPr>
          <p:nvPr/>
        </p:nvPicPr>
        <p:blipFill>
          <a:blip r:embed="rId4"/>
          <a:stretch>
            <a:fillRect/>
          </a:stretch>
        </p:blipFill>
        <p:spPr>
          <a:xfrm>
            <a:off x="706086" y="1558712"/>
            <a:ext cx="3367722" cy="2804286"/>
          </a:xfrm>
          <a:prstGeom prst="ellipse">
            <a:avLst/>
          </a:prstGeom>
          <a:ln>
            <a:noFill/>
          </a:ln>
          <a:effectLst>
            <a:softEdge rad="112500"/>
          </a:effectLst>
        </p:spPr>
      </p:pic>
      <p:sp>
        <p:nvSpPr>
          <p:cNvPr id="7" name="Rectángulo 6">
            <a:extLst>
              <a:ext uri="{FF2B5EF4-FFF2-40B4-BE49-F238E27FC236}">
                <a16:creationId xmlns:a16="http://schemas.microsoft.com/office/drawing/2014/main" id="{E81AD034-06E9-BF45-A0FA-56F117854693}"/>
              </a:ext>
            </a:extLst>
          </p:cNvPr>
          <p:cNvSpPr/>
          <p:nvPr/>
        </p:nvSpPr>
        <p:spPr>
          <a:xfrm>
            <a:off x="564326" y="118510"/>
            <a:ext cx="3986351" cy="369332"/>
          </a:xfrm>
          <a:prstGeom prst="rect">
            <a:avLst/>
          </a:prstGeom>
        </p:spPr>
        <p:txBody>
          <a:bodyPr wrap="square">
            <a:spAutoFit/>
          </a:bodyPr>
          <a:lstStyle/>
          <a:p>
            <a:r>
              <a:rPr lang="es-ES" b="1" dirty="0">
                <a:solidFill>
                  <a:srgbClr val="002060"/>
                </a:solidFill>
                <a:latin typeface="Segoe  ui"/>
                <a:cs typeface="Arial"/>
              </a:rPr>
              <a:t>¿Cuál es el propósito de la Política?</a:t>
            </a:r>
          </a:p>
        </p:txBody>
      </p:sp>
      <p:cxnSp>
        <p:nvCxnSpPr>
          <p:cNvPr id="8" name="Conector recto 7">
            <a:extLst>
              <a:ext uri="{FF2B5EF4-FFF2-40B4-BE49-F238E27FC236}">
                <a16:creationId xmlns:a16="http://schemas.microsoft.com/office/drawing/2014/main" id="{6D90E457-142F-4A96-D3F9-7C4716EF7B65}"/>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5126927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201"/>
        <p:cNvGrpSpPr/>
        <p:nvPr/>
      </p:nvGrpSpPr>
      <p:grpSpPr>
        <a:xfrm>
          <a:off x="0" y="0"/>
          <a:ext cx="0" cy="0"/>
          <a:chOff x="0" y="0"/>
          <a:chExt cx="0" cy="0"/>
        </a:xfrm>
      </p:grpSpPr>
      <p:pic>
        <p:nvPicPr>
          <p:cNvPr id="3204" name="Google Shape;3204;p33"/>
          <p:cNvPicPr preferRelativeResize="0"/>
          <p:nvPr/>
        </p:nvPicPr>
        <p:blipFill rotWithShape="1">
          <a:blip r:embed="rId3">
            <a:alphaModFix/>
          </a:blip>
          <a:srcRect r="46300" b="55510"/>
          <a:stretch/>
        </p:blipFill>
        <p:spPr>
          <a:xfrm>
            <a:off x="4489875" y="630999"/>
            <a:ext cx="4905490" cy="4512501"/>
          </a:xfrm>
          <a:prstGeom prst="rect">
            <a:avLst/>
          </a:prstGeom>
          <a:ln>
            <a:noFill/>
          </a:ln>
          <a:effectLst>
            <a:softEdge rad="112500"/>
          </a:effectLst>
        </p:spPr>
      </p:pic>
      <p:grpSp>
        <p:nvGrpSpPr>
          <p:cNvPr id="3205" name="Google Shape;3205;p33"/>
          <p:cNvGrpSpPr/>
          <p:nvPr/>
        </p:nvGrpSpPr>
        <p:grpSpPr>
          <a:xfrm>
            <a:off x="607424" y="1375167"/>
            <a:ext cx="4441370" cy="3108600"/>
            <a:chOff x="115" y="1410424"/>
            <a:chExt cx="4789956" cy="3108600"/>
          </a:xfrm>
        </p:grpSpPr>
        <p:sp>
          <p:nvSpPr>
            <p:cNvPr id="3206" name="Google Shape;3206;p33"/>
            <p:cNvSpPr txBox="1"/>
            <p:nvPr/>
          </p:nvSpPr>
          <p:spPr>
            <a:xfrm>
              <a:off x="753870" y="1410424"/>
              <a:ext cx="4036201" cy="31086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1400" dirty="0">
                  <a:solidFill>
                    <a:schemeClr val="dk1"/>
                  </a:solidFill>
                  <a:latin typeface="Quattrocento Sans"/>
                  <a:ea typeface="Quattrocento Sans"/>
                  <a:cs typeface="Quattrocento Sans"/>
                  <a:sym typeface="Quattrocento Sans"/>
                </a:rPr>
                <a:t>Para mejorar los procesos de </a:t>
              </a:r>
              <a:r>
                <a:rPr lang="es-CO" sz="1400" b="1" dirty="0">
                  <a:solidFill>
                    <a:srgbClr val="002060"/>
                  </a:solidFill>
                  <a:latin typeface="Quattrocento Sans"/>
                  <a:ea typeface="Quattrocento Sans"/>
                  <a:cs typeface="Quattrocento Sans"/>
                  <a:sym typeface="Quattrocento Sans"/>
                </a:rPr>
                <a:t>toma de decisiones</a:t>
              </a:r>
              <a:r>
                <a:rPr lang="es-CO" sz="1400" b="1" dirty="0">
                  <a:solidFill>
                    <a:srgbClr val="B6004C"/>
                  </a:solidFill>
                  <a:latin typeface="Quattrocento Sans"/>
                  <a:ea typeface="Quattrocento Sans"/>
                  <a:cs typeface="Quattrocento Sans"/>
                  <a:sym typeface="Quattrocento Sans"/>
                </a:rPr>
                <a:t> </a:t>
              </a:r>
              <a:r>
                <a:rPr lang="es-CO" sz="1400" dirty="0">
                  <a:solidFill>
                    <a:schemeClr val="dk1"/>
                  </a:solidFill>
                  <a:latin typeface="Quattrocento Sans"/>
                  <a:ea typeface="Quattrocento Sans"/>
                  <a:cs typeface="Quattrocento Sans"/>
                  <a:sym typeface="Quattrocento Sans"/>
                </a:rPr>
                <a:t>basados en evidencia.  </a:t>
              </a:r>
              <a:endParaRPr dirty="0"/>
            </a:p>
            <a:p>
              <a:pPr marL="0" marR="0" lvl="0" indent="0" algn="l" rtl="0">
                <a:spcBef>
                  <a:spcPts val="0"/>
                </a:spcBef>
                <a:spcAft>
                  <a:spcPts val="0"/>
                </a:spcAft>
                <a:buNone/>
              </a:pPr>
              <a:endParaRPr sz="1400" dirty="0">
                <a:solidFill>
                  <a:schemeClr val="dk1"/>
                </a:solidFill>
                <a:latin typeface="Quattrocento Sans"/>
                <a:ea typeface="Quattrocento Sans"/>
                <a:cs typeface="Quattrocento Sans"/>
                <a:sym typeface="Quattrocento Sans"/>
              </a:endParaRPr>
            </a:p>
            <a:p>
              <a:pPr marL="0" marR="0" lvl="0" indent="0" algn="l" rtl="0">
                <a:spcBef>
                  <a:spcPts val="0"/>
                </a:spcBef>
                <a:spcAft>
                  <a:spcPts val="0"/>
                </a:spcAft>
                <a:buNone/>
              </a:pPr>
              <a:r>
                <a:rPr lang="es-CO" sz="1400" dirty="0">
                  <a:solidFill>
                    <a:schemeClr val="dk1"/>
                  </a:solidFill>
                  <a:latin typeface="Quattrocento Sans"/>
                  <a:ea typeface="Quattrocento Sans"/>
                  <a:cs typeface="Quattrocento Sans"/>
                  <a:sym typeface="Quattrocento Sans"/>
                </a:rPr>
                <a:t>Para </a:t>
              </a:r>
              <a:r>
                <a:rPr lang="es-CO" sz="1400" b="1" dirty="0">
                  <a:solidFill>
                    <a:srgbClr val="002060"/>
                  </a:solidFill>
                  <a:latin typeface="Quattrocento Sans"/>
                  <a:ea typeface="Quattrocento Sans"/>
                  <a:cs typeface="Quattrocento Sans"/>
                  <a:sym typeface="Quattrocento Sans"/>
                </a:rPr>
                <a:t>asegurar la calidad estadística de la información </a:t>
              </a:r>
              <a:r>
                <a:rPr lang="es-CO" sz="1400" dirty="0">
                  <a:solidFill>
                    <a:schemeClr val="dk1"/>
                  </a:solidFill>
                  <a:latin typeface="Quattrocento Sans"/>
                  <a:ea typeface="Quattrocento Sans"/>
                  <a:cs typeface="Quattrocento Sans"/>
                  <a:sym typeface="Quattrocento Sans"/>
                </a:rPr>
                <a:t>que producen las entidades tanto en los procesos como en sus resultados.</a:t>
              </a:r>
              <a:endParaRPr dirty="0"/>
            </a:p>
            <a:p>
              <a:pPr marL="0" marR="0" lvl="0" indent="0" algn="l" rtl="0">
                <a:spcBef>
                  <a:spcPts val="0"/>
                </a:spcBef>
                <a:spcAft>
                  <a:spcPts val="0"/>
                </a:spcAft>
                <a:buNone/>
              </a:pPr>
              <a:endParaRPr sz="1400" dirty="0">
                <a:solidFill>
                  <a:schemeClr val="dk1"/>
                </a:solidFill>
                <a:latin typeface="Quattrocento Sans"/>
                <a:ea typeface="Quattrocento Sans"/>
                <a:cs typeface="Quattrocento Sans"/>
                <a:sym typeface="Quattrocento Sans"/>
              </a:endParaRPr>
            </a:p>
            <a:p>
              <a:pPr marL="0" marR="0" lvl="0" indent="0" algn="l" rtl="0">
                <a:spcBef>
                  <a:spcPts val="0"/>
                </a:spcBef>
                <a:spcAft>
                  <a:spcPts val="0"/>
                </a:spcAft>
                <a:buNone/>
              </a:pPr>
              <a:r>
                <a:rPr lang="es-CO" sz="1400" dirty="0">
                  <a:solidFill>
                    <a:schemeClr val="dk1"/>
                  </a:solidFill>
                  <a:latin typeface="Quattrocento Sans"/>
                  <a:ea typeface="Quattrocento Sans"/>
                  <a:cs typeface="Quattrocento Sans"/>
                  <a:sym typeface="Quattrocento Sans"/>
                </a:rPr>
                <a:t>Para promover el </a:t>
              </a:r>
              <a:r>
                <a:rPr lang="es-CO" sz="1400" b="1" dirty="0">
                  <a:solidFill>
                    <a:srgbClr val="002060"/>
                  </a:solidFill>
                  <a:latin typeface="Quattrocento Sans"/>
                  <a:ea typeface="Quattrocento Sans"/>
                  <a:cs typeface="Quattrocento Sans"/>
                  <a:sym typeface="Quattrocento Sans"/>
                </a:rPr>
                <a:t>uso y acceso de la información estadística </a:t>
              </a:r>
              <a:r>
                <a:rPr lang="es-CO" sz="1400" dirty="0">
                  <a:solidFill>
                    <a:schemeClr val="dk1"/>
                  </a:solidFill>
                  <a:latin typeface="Quattrocento Sans"/>
                  <a:ea typeface="Quattrocento Sans"/>
                  <a:cs typeface="Quattrocento Sans"/>
                  <a:sym typeface="Quattrocento Sans"/>
                </a:rPr>
                <a:t>en el país, entidades públicas, privadas y la ciudadanía en general. </a:t>
              </a:r>
              <a:endParaRPr dirty="0"/>
            </a:p>
            <a:p>
              <a:pPr marL="0" marR="0" lvl="0" indent="0" algn="l" rtl="0">
                <a:spcBef>
                  <a:spcPts val="0"/>
                </a:spcBef>
                <a:spcAft>
                  <a:spcPts val="0"/>
                </a:spcAft>
                <a:buNone/>
              </a:pPr>
              <a:endParaRPr sz="1400" dirty="0">
                <a:solidFill>
                  <a:schemeClr val="dk1"/>
                </a:solidFill>
                <a:latin typeface="Quattrocento Sans"/>
                <a:ea typeface="Quattrocento Sans"/>
                <a:cs typeface="Quattrocento Sans"/>
                <a:sym typeface="Quattrocento Sans"/>
              </a:endParaRPr>
            </a:p>
            <a:p>
              <a:pPr marL="0" marR="0" lvl="0" indent="0" algn="l" rtl="0">
                <a:spcBef>
                  <a:spcPts val="0"/>
                </a:spcBef>
                <a:spcAft>
                  <a:spcPts val="0"/>
                </a:spcAft>
                <a:buNone/>
              </a:pPr>
              <a:r>
                <a:rPr lang="es-CO" sz="1400" dirty="0">
                  <a:solidFill>
                    <a:schemeClr val="dk1"/>
                  </a:solidFill>
                  <a:latin typeface="Quattrocento Sans"/>
                  <a:ea typeface="Quattrocento Sans"/>
                  <a:cs typeface="Quattrocento Sans"/>
                  <a:sym typeface="Quattrocento Sans"/>
                </a:rPr>
                <a:t>Para incentivar la </a:t>
              </a:r>
              <a:r>
                <a:rPr lang="es-CO" sz="1400" b="1" dirty="0">
                  <a:solidFill>
                    <a:srgbClr val="002060"/>
                  </a:solidFill>
                  <a:latin typeface="Quattrocento Sans"/>
                  <a:ea typeface="Quattrocento Sans"/>
                  <a:cs typeface="Quattrocento Sans"/>
                  <a:sym typeface="Quattrocento Sans"/>
                </a:rPr>
                <a:t>cultura estadística </a:t>
              </a:r>
              <a:r>
                <a:rPr lang="es-CO" sz="1400" dirty="0">
                  <a:solidFill>
                    <a:schemeClr val="dk1"/>
                  </a:solidFill>
                  <a:latin typeface="Quattrocento Sans"/>
                  <a:ea typeface="Quattrocento Sans"/>
                  <a:cs typeface="Quattrocento Sans"/>
                  <a:sym typeface="Quattrocento Sans"/>
                </a:rPr>
                <a:t>en el </a:t>
              </a:r>
              <a:endParaRPr dirty="0"/>
            </a:p>
            <a:p>
              <a:pPr marL="0" marR="0" lvl="0" indent="0" algn="l" rtl="0">
                <a:spcBef>
                  <a:spcPts val="0"/>
                </a:spcBef>
                <a:spcAft>
                  <a:spcPts val="0"/>
                </a:spcAft>
                <a:buNone/>
              </a:pPr>
              <a:r>
                <a:rPr lang="es-CO" sz="1400" dirty="0">
                  <a:solidFill>
                    <a:schemeClr val="dk1"/>
                  </a:solidFill>
                  <a:latin typeface="Quattrocento Sans"/>
                  <a:ea typeface="Quattrocento Sans"/>
                  <a:cs typeface="Quattrocento Sans"/>
                  <a:sym typeface="Quattrocento Sans"/>
                </a:rPr>
                <a:t>que hacer de las entidades del orden nacional y territorial.</a:t>
              </a:r>
              <a:endParaRPr sz="1400" b="1" dirty="0">
                <a:solidFill>
                  <a:srgbClr val="B6004C"/>
                </a:solidFill>
                <a:latin typeface="Quattrocento Sans"/>
                <a:ea typeface="Quattrocento Sans"/>
                <a:cs typeface="Quattrocento Sans"/>
                <a:sym typeface="Quattrocento Sans"/>
              </a:endParaRPr>
            </a:p>
          </p:txBody>
        </p:sp>
        <p:grpSp>
          <p:nvGrpSpPr>
            <p:cNvPr id="3207" name="Google Shape;3207;p33"/>
            <p:cNvGrpSpPr/>
            <p:nvPr/>
          </p:nvGrpSpPr>
          <p:grpSpPr>
            <a:xfrm>
              <a:off x="115" y="1544216"/>
              <a:ext cx="721500" cy="147000"/>
              <a:chOff x="115" y="1508767"/>
              <a:chExt cx="721500" cy="147000"/>
            </a:xfrm>
          </p:grpSpPr>
          <p:sp>
            <p:nvSpPr>
              <p:cNvPr id="3208" name="Google Shape;3208;p33"/>
              <p:cNvSpPr/>
              <p:nvPr/>
            </p:nvSpPr>
            <p:spPr>
              <a:xfrm rot="5400000">
                <a:off x="584815" y="1518967"/>
                <a:ext cx="147000" cy="126600"/>
              </a:xfrm>
              <a:prstGeom prst="triangle">
                <a:avLst>
                  <a:gd name="adj" fmla="val 50000"/>
                </a:avLst>
              </a:prstGeom>
              <a:solidFill>
                <a:schemeClr val="lt1"/>
              </a:solidFill>
              <a:ln w="158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3209" name="Google Shape;3209;p33"/>
              <p:cNvCxnSpPr>
                <a:cxnSpLocks/>
                <a:stCxn id="3208" idx="3"/>
              </p:cNvCxnSpPr>
              <p:nvPr/>
            </p:nvCxnSpPr>
            <p:spPr>
              <a:xfrm rot="10800000">
                <a:off x="115" y="1582267"/>
                <a:ext cx="594900" cy="0"/>
              </a:xfrm>
              <a:prstGeom prst="straightConnector1">
                <a:avLst/>
              </a:prstGeom>
              <a:noFill/>
              <a:ln w="12700" cap="flat" cmpd="sng">
                <a:solidFill>
                  <a:schemeClr val="accent1"/>
                </a:solidFill>
                <a:prstDash val="solid"/>
                <a:round/>
                <a:headEnd type="none" w="sm" len="sm"/>
                <a:tailEnd type="none" w="sm" len="sm"/>
              </a:ln>
            </p:spPr>
          </p:cxnSp>
        </p:grpSp>
        <p:grpSp>
          <p:nvGrpSpPr>
            <p:cNvPr id="3210" name="Google Shape;3210;p33"/>
            <p:cNvGrpSpPr/>
            <p:nvPr/>
          </p:nvGrpSpPr>
          <p:grpSpPr>
            <a:xfrm>
              <a:off x="115" y="2166518"/>
              <a:ext cx="721500" cy="147000"/>
              <a:chOff x="115" y="2131069"/>
              <a:chExt cx="721500" cy="147000"/>
            </a:xfrm>
          </p:grpSpPr>
          <p:sp>
            <p:nvSpPr>
              <p:cNvPr id="3211" name="Google Shape;3211;p33"/>
              <p:cNvSpPr/>
              <p:nvPr/>
            </p:nvSpPr>
            <p:spPr>
              <a:xfrm rot="5400000">
                <a:off x="584815" y="2141269"/>
                <a:ext cx="147000" cy="126600"/>
              </a:xfrm>
              <a:prstGeom prst="triangle">
                <a:avLst>
                  <a:gd name="adj" fmla="val 50000"/>
                </a:avLst>
              </a:prstGeom>
              <a:solidFill>
                <a:schemeClr val="lt1"/>
              </a:solidFill>
              <a:ln w="158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3212" name="Google Shape;3212;p33"/>
              <p:cNvCxnSpPr>
                <a:cxnSpLocks/>
                <a:stCxn id="3211" idx="3"/>
              </p:cNvCxnSpPr>
              <p:nvPr/>
            </p:nvCxnSpPr>
            <p:spPr>
              <a:xfrm rot="10800000">
                <a:off x="115" y="2204569"/>
                <a:ext cx="594900" cy="0"/>
              </a:xfrm>
              <a:prstGeom prst="straightConnector1">
                <a:avLst/>
              </a:prstGeom>
              <a:noFill/>
              <a:ln w="12700" cap="flat" cmpd="sng">
                <a:solidFill>
                  <a:schemeClr val="accent1"/>
                </a:solidFill>
                <a:prstDash val="solid"/>
                <a:round/>
                <a:headEnd type="none" w="sm" len="sm"/>
                <a:tailEnd type="none" w="sm" len="sm"/>
              </a:ln>
            </p:spPr>
          </p:cxnSp>
        </p:grpSp>
        <p:grpSp>
          <p:nvGrpSpPr>
            <p:cNvPr id="3213" name="Google Shape;3213;p33"/>
            <p:cNvGrpSpPr/>
            <p:nvPr/>
          </p:nvGrpSpPr>
          <p:grpSpPr>
            <a:xfrm>
              <a:off x="115" y="3038414"/>
              <a:ext cx="721500" cy="147000"/>
              <a:chOff x="115" y="3002965"/>
              <a:chExt cx="721500" cy="147000"/>
            </a:xfrm>
          </p:grpSpPr>
          <p:sp>
            <p:nvSpPr>
              <p:cNvPr id="3214" name="Google Shape;3214;p33"/>
              <p:cNvSpPr/>
              <p:nvPr/>
            </p:nvSpPr>
            <p:spPr>
              <a:xfrm rot="5400000">
                <a:off x="584815" y="3013165"/>
                <a:ext cx="147000" cy="126600"/>
              </a:xfrm>
              <a:prstGeom prst="triangle">
                <a:avLst>
                  <a:gd name="adj" fmla="val 50000"/>
                </a:avLst>
              </a:prstGeom>
              <a:solidFill>
                <a:schemeClr val="lt1"/>
              </a:solidFill>
              <a:ln w="158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3215" name="Google Shape;3215;p33"/>
              <p:cNvCxnSpPr>
                <a:cxnSpLocks/>
                <a:stCxn id="3214" idx="3"/>
              </p:cNvCxnSpPr>
              <p:nvPr/>
            </p:nvCxnSpPr>
            <p:spPr>
              <a:xfrm rot="10800000">
                <a:off x="115" y="3076465"/>
                <a:ext cx="594900" cy="0"/>
              </a:xfrm>
              <a:prstGeom prst="straightConnector1">
                <a:avLst/>
              </a:prstGeom>
              <a:noFill/>
              <a:ln w="12700" cap="flat" cmpd="sng">
                <a:solidFill>
                  <a:schemeClr val="accent1"/>
                </a:solidFill>
                <a:prstDash val="solid"/>
                <a:round/>
                <a:headEnd type="none" w="sm" len="sm"/>
                <a:tailEnd type="none" w="sm" len="sm"/>
              </a:ln>
            </p:spPr>
          </p:cxnSp>
        </p:grpSp>
        <p:grpSp>
          <p:nvGrpSpPr>
            <p:cNvPr id="3216" name="Google Shape;3216;p33"/>
            <p:cNvGrpSpPr/>
            <p:nvPr/>
          </p:nvGrpSpPr>
          <p:grpSpPr>
            <a:xfrm>
              <a:off x="115" y="3892724"/>
              <a:ext cx="721500" cy="147000"/>
              <a:chOff x="115" y="3892724"/>
              <a:chExt cx="721500" cy="147000"/>
            </a:xfrm>
          </p:grpSpPr>
          <p:sp>
            <p:nvSpPr>
              <p:cNvPr id="3217" name="Google Shape;3217;p33"/>
              <p:cNvSpPr/>
              <p:nvPr/>
            </p:nvSpPr>
            <p:spPr>
              <a:xfrm rot="5400000">
                <a:off x="584815" y="3902924"/>
                <a:ext cx="147000" cy="126600"/>
              </a:xfrm>
              <a:prstGeom prst="triangle">
                <a:avLst>
                  <a:gd name="adj" fmla="val 50000"/>
                </a:avLst>
              </a:prstGeom>
              <a:solidFill>
                <a:schemeClr val="lt1"/>
              </a:solidFill>
              <a:ln w="15875" cap="flat" cmpd="sng">
                <a:solidFill>
                  <a:schemeClr val="accent1"/>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Quattrocento Sans"/>
                  <a:ea typeface="Quattrocento Sans"/>
                  <a:cs typeface="Quattrocento Sans"/>
                  <a:sym typeface="Quattrocento Sans"/>
                </a:endParaRPr>
              </a:p>
            </p:txBody>
          </p:sp>
          <p:cxnSp>
            <p:nvCxnSpPr>
              <p:cNvPr id="3218" name="Google Shape;3218;p33"/>
              <p:cNvCxnSpPr>
                <a:cxnSpLocks/>
                <a:stCxn id="3217" idx="3"/>
              </p:cNvCxnSpPr>
              <p:nvPr/>
            </p:nvCxnSpPr>
            <p:spPr>
              <a:xfrm rot="10800000">
                <a:off x="115" y="3966224"/>
                <a:ext cx="594900" cy="0"/>
              </a:xfrm>
              <a:prstGeom prst="straightConnector1">
                <a:avLst/>
              </a:prstGeom>
              <a:noFill/>
              <a:ln w="12700" cap="flat" cmpd="sng">
                <a:solidFill>
                  <a:schemeClr val="accent1"/>
                </a:solidFill>
                <a:prstDash val="solid"/>
                <a:round/>
                <a:headEnd type="none" w="sm" len="sm"/>
                <a:tailEnd type="none" w="sm" len="sm"/>
              </a:ln>
            </p:spPr>
          </p:cxnSp>
        </p:grpSp>
      </p:grpSp>
      <p:sp>
        <p:nvSpPr>
          <p:cNvPr id="2" name="Google Shape;3203;p33">
            <a:extLst>
              <a:ext uri="{FF2B5EF4-FFF2-40B4-BE49-F238E27FC236}">
                <a16:creationId xmlns:a16="http://schemas.microsoft.com/office/drawing/2014/main" id="{76448355-E352-2F12-959D-B6C56FBA5BB7}"/>
              </a:ext>
            </a:extLst>
          </p:cNvPr>
          <p:cNvSpPr/>
          <p:nvPr/>
        </p:nvSpPr>
        <p:spPr>
          <a:xfrm>
            <a:off x="557475" y="124546"/>
            <a:ext cx="3932400" cy="3693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s-CO" sz="1800" b="1">
                <a:solidFill>
                  <a:srgbClr val="002060"/>
                </a:solidFill>
                <a:latin typeface="+mj-lt"/>
                <a:ea typeface="Quattrocento Sans"/>
                <a:cs typeface="Quattrocento Sans"/>
                <a:sym typeface="Quattrocento Sans"/>
              </a:rPr>
              <a:t>¿Para qué sirve la Política?</a:t>
            </a:r>
            <a:endParaRPr>
              <a:solidFill>
                <a:srgbClr val="002060"/>
              </a:solidFill>
              <a:latin typeface="+mj-lt"/>
            </a:endParaRPr>
          </a:p>
        </p:txBody>
      </p:sp>
      <p:cxnSp>
        <p:nvCxnSpPr>
          <p:cNvPr id="3" name="Conector recto 2">
            <a:extLst>
              <a:ext uri="{FF2B5EF4-FFF2-40B4-BE49-F238E27FC236}">
                <a16:creationId xmlns:a16="http://schemas.microsoft.com/office/drawing/2014/main" id="{454F2984-321F-982C-7080-38786BBF4C47}"/>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Imagen 48">
            <a:extLst>
              <a:ext uri="{FF2B5EF4-FFF2-40B4-BE49-F238E27FC236}">
                <a16:creationId xmlns:a16="http://schemas.microsoft.com/office/drawing/2014/main" id="{B9156CE4-8B46-704F-BA76-5346A49FC305}"/>
              </a:ext>
            </a:extLst>
          </p:cNvPr>
          <p:cNvPicPr>
            <a:picLocks noChangeAspect="1"/>
          </p:cNvPicPr>
          <p:nvPr/>
        </p:nvPicPr>
        <p:blipFill rotWithShape="1">
          <a:blip r:embed="rId3">
            <a:duotone>
              <a:schemeClr val="accent1">
                <a:shade val="45000"/>
                <a:satMod val="135000"/>
              </a:schemeClr>
              <a:prstClr val="white"/>
            </a:duotone>
          </a:blip>
          <a:srcRect l="42952" r="4889" b="48511"/>
          <a:stretch/>
        </p:blipFill>
        <p:spPr>
          <a:xfrm>
            <a:off x="545855" y="1213308"/>
            <a:ext cx="3147826" cy="3343575"/>
          </a:xfrm>
          <a:prstGeom prst="rect">
            <a:avLst/>
          </a:prstGeom>
        </p:spPr>
      </p:pic>
      <p:sp>
        <p:nvSpPr>
          <p:cNvPr id="6" name="CuadroTexto 5">
            <a:extLst>
              <a:ext uri="{FF2B5EF4-FFF2-40B4-BE49-F238E27FC236}">
                <a16:creationId xmlns:a16="http://schemas.microsoft.com/office/drawing/2014/main" id="{FA7027CD-3836-438A-BB5F-8A007BE64E32}"/>
              </a:ext>
            </a:extLst>
          </p:cNvPr>
          <p:cNvSpPr txBox="1"/>
          <p:nvPr/>
        </p:nvSpPr>
        <p:spPr>
          <a:xfrm>
            <a:off x="1056738" y="1712989"/>
            <a:ext cx="1965591" cy="1569660"/>
          </a:xfrm>
          <a:prstGeom prst="rect">
            <a:avLst/>
          </a:prstGeom>
          <a:noFill/>
        </p:spPr>
        <p:txBody>
          <a:bodyPr wrap="square" rtlCol="0">
            <a:spAutoFit/>
          </a:bodyPr>
          <a:lstStyle/>
          <a:p>
            <a:r>
              <a:rPr lang="es-ES" b="1" dirty="0">
                <a:solidFill>
                  <a:schemeClr val="bg1"/>
                </a:solidFill>
              </a:rPr>
              <a:t>La información estadística </a:t>
            </a:r>
          </a:p>
          <a:p>
            <a:r>
              <a:rPr lang="es-ES" sz="1200" dirty="0">
                <a:solidFill>
                  <a:schemeClr val="bg1"/>
                </a:solidFill>
              </a:rPr>
              <a:t>es un </a:t>
            </a:r>
            <a:r>
              <a:rPr lang="es-ES" sz="1200" b="1" dirty="0">
                <a:solidFill>
                  <a:schemeClr val="bg1"/>
                </a:solidFill>
              </a:rPr>
              <a:t>activo fundamental</a:t>
            </a:r>
            <a:r>
              <a:rPr lang="es-ES" sz="1200" dirty="0">
                <a:solidFill>
                  <a:schemeClr val="bg1"/>
                </a:solidFill>
              </a:rPr>
              <a:t> para los procesos de toma de </a:t>
            </a:r>
            <a:r>
              <a:rPr lang="es-ES" sz="1200" b="1" dirty="0">
                <a:solidFill>
                  <a:schemeClr val="bg1"/>
                </a:solidFill>
              </a:rPr>
              <a:t>decisiones en las entidades públicas</a:t>
            </a:r>
            <a:r>
              <a:rPr lang="es-ES" sz="1200" dirty="0">
                <a:solidFill>
                  <a:schemeClr val="bg1"/>
                </a:solidFill>
              </a:rPr>
              <a:t> </a:t>
            </a:r>
            <a:endParaRPr lang="es-CO" sz="1200" b="1" dirty="0">
              <a:solidFill>
                <a:schemeClr val="bg1"/>
              </a:solidFill>
            </a:endParaRPr>
          </a:p>
        </p:txBody>
      </p:sp>
      <p:sp>
        <p:nvSpPr>
          <p:cNvPr id="2" name="Rectángulo 1">
            <a:extLst>
              <a:ext uri="{FF2B5EF4-FFF2-40B4-BE49-F238E27FC236}">
                <a16:creationId xmlns:a16="http://schemas.microsoft.com/office/drawing/2014/main" id="{F6C05F3E-35D2-61BD-9BF0-951E6505A6EF}"/>
              </a:ext>
            </a:extLst>
          </p:cNvPr>
          <p:cNvSpPr/>
          <p:nvPr/>
        </p:nvSpPr>
        <p:spPr>
          <a:xfrm>
            <a:off x="586169" y="96651"/>
            <a:ext cx="4810707" cy="369332"/>
          </a:xfrm>
          <a:prstGeom prst="rect">
            <a:avLst/>
          </a:prstGeom>
        </p:spPr>
        <p:txBody>
          <a:bodyPr wrap="square">
            <a:spAutoFit/>
          </a:bodyPr>
          <a:lstStyle/>
          <a:p>
            <a:r>
              <a:rPr lang="es-ES" b="1" dirty="0">
                <a:solidFill>
                  <a:srgbClr val="002060"/>
                </a:solidFill>
                <a:cs typeface="Arial"/>
              </a:rPr>
              <a:t>La política en las dimensiones de MIPG</a:t>
            </a:r>
          </a:p>
        </p:txBody>
      </p:sp>
      <p:cxnSp>
        <p:nvCxnSpPr>
          <p:cNvPr id="4" name="Conector recto 3">
            <a:extLst>
              <a:ext uri="{FF2B5EF4-FFF2-40B4-BE49-F238E27FC236}">
                <a16:creationId xmlns:a16="http://schemas.microsoft.com/office/drawing/2014/main" id="{10ABBDDF-2F94-46D2-853E-F85FD8D024BA}"/>
              </a:ext>
            </a:extLst>
          </p:cNvPr>
          <p:cNvCxnSpPr>
            <a:cxnSpLocks/>
          </p:cNvCxnSpPr>
          <p:nvPr/>
        </p:nvCxnSpPr>
        <p:spPr>
          <a:xfrm>
            <a:off x="658243" y="511373"/>
            <a:ext cx="544999" cy="0"/>
          </a:xfrm>
          <a:prstGeom prst="line">
            <a:avLst/>
          </a:prstGeom>
          <a:ln>
            <a:solidFill>
              <a:schemeClr val="accent1"/>
            </a:solidFill>
          </a:ln>
          <a:effectLst/>
        </p:spPr>
        <p:style>
          <a:lnRef idx="2">
            <a:schemeClr val="accent1"/>
          </a:lnRef>
          <a:fillRef idx="0">
            <a:schemeClr val="accent1"/>
          </a:fillRef>
          <a:effectRef idx="1">
            <a:schemeClr val="accent1"/>
          </a:effectRef>
          <a:fontRef idx="minor">
            <a:schemeClr val="tx1"/>
          </a:fontRef>
        </p:style>
      </p:cxnSp>
      <p:grpSp>
        <p:nvGrpSpPr>
          <p:cNvPr id="61" name="Grupo 60">
            <a:extLst>
              <a:ext uri="{FF2B5EF4-FFF2-40B4-BE49-F238E27FC236}">
                <a16:creationId xmlns:a16="http://schemas.microsoft.com/office/drawing/2014/main" id="{A20F1BD3-7E30-3309-285F-CA81DEABBF5D}"/>
              </a:ext>
            </a:extLst>
          </p:cNvPr>
          <p:cNvGrpSpPr/>
          <p:nvPr/>
        </p:nvGrpSpPr>
        <p:grpSpPr>
          <a:xfrm>
            <a:off x="3681133" y="1099205"/>
            <a:ext cx="5257430" cy="3447610"/>
            <a:chOff x="3595676" y="1186506"/>
            <a:chExt cx="5257430" cy="3447610"/>
          </a:xfrm>
        </p:grpSpPr>
        <p:grpSp>
          <p:nvGrpSpPr>
            <p:cNvPr id="62" name="Grupo 61">
              <a:extLst>
                <a:ext uri="{FF2B5EF4-FFF2-40B4-BE49-F238E27FC236}">
                  <a16:creationId xmlns:a16="http://schemas.microsoft.com/office/drawing/2014/main" id="{57DADB51-60C0-FF9F-66E9-05F7E97571AC}"/>
                </a:ext>
              </a:extLst>
            </p:cNvPr>
            <p:cNvGrpSpPr/>
            <p:nvPr/>
          </p:nvGrpSpPr>
          <p:grpSpPr>
            <a:xfrm>
              <a:off x="3595676" y="3396792"/>
              <a:ext cx="992359" cy="960325"/>
              <a:chOff x="3595676" y="3396792"/>
              <a:chExt cx="992359" cy="960325"/>
            </a:xfrm>
          </p:grpSpPr>
          <p:pic>
            <p:nvPicPr>
              <p:cNvPr id="88" name="Imagen 87">
                <a:extLst>
                  <a:ext uri="{FF2B5EF4-FFF2-40B4-BE49-F238E27FC236}">
                    <a16:creationId xmlns:a16="http://schemas.microsoft.com/office/drawing/2014/main" id="{CA2429FC-4F1E-5AB4-D62C-031A961EBD26}"/>
                  </a:ext>
                </a:extLst>
              </p:cNvPr>
              <p:cNvPicPr>
                <a:picLocks noChangeAspect="1"/>
              </p:cNvPicPr>
              <p:nvPr/>
            </p:nvPicPr>
            <p:blipFill>
              <a:blip r:embed="rId4">
                <a:extLst>
                  <a:ext uri="{BEBA8EAE-BF5A-486C-A8C5-ECC9F3942E4B}">
                    <a14:imgProps xmlns:a14="http://schemas.microsoft.com/office/drawing/2010/main">
                      <a14:imgLayer r:embed="rId5">
                        <a14:imgEffect>
                          <a14:saturation sat="0"/>
                        </a14:imgEffect>
                      </a14:imgLayer>
                    </a14:imgProps>
                  </a:ext>
                </a:extLst>
              </a:blip>
              <a:stretch>
                <a:fillRect/>
              </a:stretch>
            </p:blipFill>
            <p:spPr>
              <a:xfrm>
                <a:off x="3710855" y="3396792"/>
                <a:ext cx="762000" cy="533400"/>
              </a:xfrm>
              <a:prstGeom prst="rect">
                <a:avLst/>
              </a:prstGeom>
            </p:spPr>
          </p:pic>
          <p:sp>
            <p:nvSpPr>
              <p:cNvPr id="89" name="CuadroTexto 88">
                <a:extLst>
                  <a:ext uri="{FF2B5EF4-FFF2-40B4-BE49-F238E27FC236}">
                    <a16:creationId xmlns:a16="http://schemas.microsoft.com/office/drawing/2014/main" id="{DEE83DDF-75B6-627A-6D48-1C22B1BE245B}"/>
                  </a:ext>
                </a:extLst>
              </p:cNvPr>
              <p:cNvSpPr txBox="1"/>
              <p:nvPr/>
            </p:nvSpPr>
            <p:spPr>
              <a:xfrm>
                <a:off x="3595676" y="3987785"/>
                <a:ext cx="992359" cy="369332"/>
              </a:xfrm>
              <a:prstGeom prst="rect">
                <a:avLst/>
              </a:prstGeom>
              <a:noFill/>
            </p:spPr>
            <p:txBody>
              <a:bodyPr wrap="square" rtlCol="0">
                <a:spAutoFit/>
              </a:bodyPr>
              <a:lstStyle/>
              <a:p>
                <a:pPr algn="ctr">
                  <a:buClr>
                    <a:srgbClr val="B6004C"/>
                  </a:buClr>
                </a:pPr>
                <a:r>
                  <a:rPr lang="es-ES" sz="900" b="1">
                    <a:latin typeface="Segoe  ui"/>
                  </a:rPr>
                  <a:t>Talento </a:t>
                </a:r>
              </a:p>
              <a:p>
                <a:pPr algn="ctr">
                  <a:buClr>
                    <a:srgbClr val="B6004C"/>
                  </a:buClr>
                </a:pPr>
                <a:r>
                  <a:rPr lang="es-ES" sz="900" b="1">
                    <a:latin typeface="Segoe  ui"/>
                  </a:rPr>
                  <a:t>Humano</a:t>
                </a:r>
              </a:p>
            </p:txBody>
          </p:sp>
          <p:cxnSp>
            <p:nvCxnSpPr>
              <p:cNvPr id="90" name="Conector recto 89">
                <a:extLst>
                  <a:ext uri="{FF2B5EF4-FFF2-40B4-BE49-F238E27FC236}">
                    <a16:creationId xmlns:a16="http://schemas.microsoft.com/office/drawing/2014/main" id="{844FC624-4755-311D-A2D8-D1A7D47825BD}"/>
                  </a:ext>
                </a:extLst>
              </p:cNvPr>
              <p:cNvCxnSpPr>
                <a:cxnSpLocks/>
              </p:cNvCxnSpPr>
              <p:nvPr/>
            </p:nvCxnSpPr>
            <p:spPr>
              <a:xfrm>
                <a:off x="3680227" y="3987785"/>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3" name="Grupo 62">
              <a:extLst>
                <a:ext uri="{FF2B5EF4-FFF2-40B4-BE49-F238E27FC236}">
                  <a16:creationId xmlns:a16="http://schemas.microsoft.com/office/drawing/2014/main" id="{1C894A6B-0456-231B-D67C-E2B1EB04DFBD}"/>
                </a:ext>
              </a:extLst>
            </p:cNvPr>
            <p:cNvGrpSpPr/>
            <p:nvPr/>
          </p:nvGrpSpPr>
          <p:grpSpPr>
            <a:xfrm>
              <a:off x="4661944" y="3441242"/>
              <a:ext cx="992359" cy="1054374"/>
              <a:chOff x="4703751" y="3441242"/>
              <a:chExt cx="992359" cy="1054374"/>
            </a:xfrm>
          </p:grpSpPr>
          <p:pic>
            <p:nvPicPr>
              <p:cNvPr id="85" name="Imagen 84">
                <a:extLst>
                  <a:ext uri="{FF2B5EF4-FFF2-40B4-BE49-F238E27FC236}">
                    <a16:creationId xmlns:a16="http://schemas.microsoft.com/office/drawing/2014/main" id="{C35AA673-89A3-A5A9-AB59-7EA224B625C8}"/>
                  </a:ext>
                </a:extLst>
              </p:cNvPr>
              <p:cNvPicPr>
                <a:picLocks noChangeAspect="1"/>
              </p:cNvPicPr>
              <p:nvPr/>
            </p:nvPicPr>
            <p:blipFill>
              <a:blip r:embed="rId6">
                <a:biLevel thresh="25000"/>
              </a:blip>
              <a:stretch>
                <a:fillRect/>
              </a:stretch>
            </p:blipFill>
            <p:spPr>
              <a:xfrm>
                <a:off x="4799880" y="3441242"/>
                <a:ext cx="800100" cy="444500"/>
              </a:xfrm>
              <a:prstGeom prst="rect">
                <a:avLst/>
              </a:prstGeom>
            </p:spPr>
          </p:pic>
          <p:sp>
            <p:nvSpPr>
              <p:cNvPr id="86" name="CuadroTexto 85">
                <a:extLst>
                  <a:ext uri="{FF2B5EF4-FFF2-40B4-BE49-F238E27FC236}">
                    <a16:creationId xmlns:a16="http://schemas.microsoft.com/office/drawing/2014/main" id="{A6CCAB98-C251-12A8-08CD-8732657B423D}"/>
                  </a:ext>
                </a:extLst>
              </p:cNvPr>
              <p:cNvSpPr txBox="1"/>
              <p:nvPr/>
            </p:nvSpPr>
            <p:spPr>
              <a:xfrm>
                <a:off x="4703751" y="3987785"/>
                <a:ext cx="992359" cy="507831"/>
              </a:xfrm>
              <a:prstGeom prst="rect">
                <a:avLst/>
              </a:prstGeom>
              <a:noFill/>
            </p:spPr>
            <p:txBody>
              <a:bodyPr wrap="square" rtlCol="0">
                <a:spAutoFit/>
              </a:bodyPr>
              <a:lstStyle/>
              <a:p>
                <a:pPr algn="ctr">
                  <a:buClr>
                    <a:srgbClr val="B6004C"/>
                  </a:buClr>
                </a:pPr>
                <a:r>
                  <a:rPr lang="es-ES" sz="900" b="1">
                    <a:latin typeface="Segoe  ui"/>
                  </a:rPr>
                  <a:t>Gestión con valores para resultados</a:t>
                </a:r>
              </a:p>
            </p:txBody>
          </p:sp>
          <p:cxnSp>
            <p:nvCxnSpPr>
              <p:cNvPr id="87" name="Conector recto 86">
                <a:extLst>
                  <a:ext uri="{FF2B5EF4-FFF2-40B4-BE49-F238E27FC236}">
                    <a16:creationId xmlns:a16="http://schemas.microsoft.com/office/drawing/2014/main" id="{1A0C5B3E-7D19-69BD-11CD-12E219C05B7C}"/>
                  </a:ext>
                </a:extLst>
              </p:cNvPr>
              <p:cNvCxnSpPr>
                <a:cxnSpLocks/>
              </p:cNvCxnSpPr>
              <p:nvPr/>
            </p:nvCxnSpPr>
            <p:spPr>
              <a:xfrm>
                <a:off x="4788302" y="3987785"/>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4" name="Grupo 63">
              <a:extLst>
                <a:ext uri="{FF2B5EF4-FFF2-40B4-BE49-F238E27FC236}">
                  <a16:creationId xmlns:a16="http://schemas.microsoft.com/office/drawing/2014/main" id="{9D3CA4DD-1239-3A05-19EB-18135BF4CDE1}"/>
                </a:ext>
              </a:extLst>
            </p:cNvPr>
            <p:cNvGrpSpPr/>
            <p:nvPr/>
          </p:nvGrpSpPr>
          <p:grpSpPr>
            <a:xfrm>
              <a:off x="5728212" y="3294903"/>
              <a:ext cx="992359" cy="1339213"/>
              <a:chOff x="5881561" y="3294903"/>
              <a:chExt cx="992359" cy="1339213"/>
            </a:xfrm>
          </p:grpSpPr>
          <p:pic>
            <p:nvPicPr>
              <p:cNvPr id="82" name="Imagen 81">
                <a:extLst>
                  <a:ext uri="{FF2B5EF4-FFF2-40B4-BE49-F238E27FC236}">
                    <a16:creationId xmlns:a16="http://schemas.microsoft.com/office/drawing/2014/main" id="{FF2438DD-D61B-8A57-BD93-844AC56A27CE}"/>
                  </a:ext>
                </a:extLst>
              </p:cNvPr>
              <p:cNvPicPr>
                <a:picLocks noChangeAspect="1"/>
              </p:cNvPicPr>
              <p:nvPr/>
            </p:nvPicPr>
            <p:blipFill>
              <a:blip r:embed="rId7">
                <a:grayscl/>
              </a:blip>
              <a:stretch>
                <a:fillRect/>
              </a:stretch>
            </p:blipFill>
            <p:spPr>
              <a:xfrm>
                <a:off x="6156700" y="3294903"/>
                <a:ext cx="442080" cy="586236"/>
              </a:xfrm>
              <a:prstGeom prst="rect">
                <a:avLst/>
              </a:prstGeom>
            </p:spPr>
          </p:pic>
          <p:sp>
            <p:nvSpPr>
              <p:cNvPr id="83" name="CuadroTexto 82">
                <a:extLst>
                  <a:ext uri="{FF2B5EF4-FFF2-40B4-BE49-F238E27FC236}">
                    <a16:creationId xmlns:a16="http://schemas.microsoft.com/office/drawing/2014/main" id="{FED6EF2E-59D0-826E-B09B-B57B9F573B44}"/>
                  </a:ext>
                </a:extLst>
              </p:cNvPr>
              <p:cNvSpPr txBox="1"/>
              <p:nvPr/>
            </p:nvSpPr>
            <p:spPr>
              <a:xfrm>
                <a:off x="5881561" y="3987785"/>
                <a:ext cx="992359" cy="646331"/>
              </a:xfrm>
              <a:prstGeom prst="rect">
                <a:avLst/>
              </a:prstGeom>
              <a:noFill/>
            </p:spPr>
            <p:txBody>
              <a:bodyPr wrap="square" rtlCol="0">
                <a:spAutoFit/>
              </a:bodyPr>
              <a:lstStyle/>
              <a:p>
                <a:pPr algn="ctr">
                  <a:buClr>
                    <a:srgbClr val="B6004C"/>
                  </a:buClr>
                </a:pPr>
                <a:r>
                  <a:rPr lang="es-ES" sz="900" b="1">
                    <a:latin typeface="Segoe  ui"/>
                  </a:rPr>
                  <a:t>Gestión del conocimiento y la innovación</a:t>
                </a:r>
              </a:p>
            </p:txBody>
          </p:sp>
          <p:cxnSp>
            <p:nvCxnSpPr>
              <p:cNvPr id="84" name="Conector recto 83">
                <a:extLst>
                  <a:ext uri="{FF2B5EF4-FFF2-40B4-BE49-F238E27FC236}">
                    <a16:creationId xmlns:a16="http://schemas.microsoft.com/office/drawing/2014/main" id="{D415D180-A842-DF01-1C4D-90B805FE5056}"/>
                  </a:ext>
                </a:extLst>
              </p:cNvPr>
              <p:cNvCxnSpPr>
                <a:cxnSpLocks/>
              </p:cNvCxnSpPr>
              <p:nvPr/>
            </p:nvCxnSpPr>
            <p:spPr>
              <a:xfrm>
                <a:off x="5966112" y="3987785"/>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5" name="Grupo 64">
              <a:extLst>
                <a:ext uri="{FF2B5EF4-FFF2-40B4-BE49-F238E27FC236}">
                  <a16:creationId xmlns:a16="http://schemas.microsoft.com/office/drawing/2014/main" id="{B0649D18-7109-8F10-1D7C-F8AF958E609F}"/>
                </a:ext>
              </a:extLst>
            </p:cNvPr>
            <p:cNvGrpSpPr/>
            <p:nvPr/>
          </p:nvGrpSpPr>
          <p:grpSpPr>
            <a:xfrm>
              <a:off x="6817445" y="3308470"/>
              <a:ext cx="992359" cy="1048647"/>
              <a:chOff x="6949649" y="3308470"/>
              <a:chExt cx="992359" cy="1048647"/>
            </a:xfrm>
          </p:grpSpPr>
          <p:pic>
            <p:nvPicPr>
              <p:cNvPr id="79" name="Imagen 78">
                <a:extLst>
                  <a:ext uri="{FF2B5EF4-FFF2-40B4-BE49-F238E27FC236}">
                    <a16:creationId xmlns:a16="http://schemas.microsoft.com/office/drawing/2014/main" id="{B766C191-9699-7BDB-6619-A360E4F45F87}"/>
                  </a:ext>
                </a:extLst>
              </p:cNvPr>
              <p:cNvPicPr>
                <a:picLocks noChangeAspect="1"/>
              </p:cNvPicPr>
              <p:nvPr/>
            </p:nvPicPr>
            <p:blipFill>
              <a:blip r:embed="rId8">
                <a:grayscl/>
              </a:blip>
              <a:stretch>
                <a:fillRect/>
              </a:stretch>
            </p:blipFill>
            <p:spPr>
              <a:xfrm>
                <a:off x="7177183" y="3308470"/>
                <a:ext cx="491360" cy="621721"/>
              </a:xfrm>
              <a:prstGeom prst="rect">
                <a:avLst/>
              </a:prstGeom>
            </p:spPr>
          </p:pic>
          <p:sp>
            <p:nvSpPr>
              <p:cNvPr id="80" name="CuadroTexto 79">
                <a:extLst>
                  <a:ext uri="{FF2B5EF4-FFF2-40B4-BE49-F238E27FC236}">
                    <a16:creationId xmlns:a16="http://schemas.microsoft.com/office/drawing/2014/main" id="{1711B5AE-C2B2-36C3-7A37-D82D4D390C78}"/>
                  </a:ext>
                </a:extLst>
              </p:cNvPr>
              <p:cNvSpPr txBox="1"/>
              <p:nvPr/>
            </p:nvSpPr>
            <p:spPr>
              <a:xfrm>
                <a:off x="6949649" y="3987785"/>
                <a:ext cx="992359" cy="369332"/>
              </a:xfrm>
              <a:prstGeom prst="rect">
                <a:avLst/>
              </a:prstGeom>
              <a:noFill/>
            </p:spPr>
            <p:txBody>
              <a:bodyPr wrap="square" rtlCol="0">
                <a:spAutoFit/>
              </a:bodyPr>
              <a:lstStyle/>
              <a:p>
                <a:pPr algn="ctr">
                  <a:buClr>
                    <a:srgbClr val="B6004C"/>
                  </a:buClr>
                </a:pPr>
                <a:r>
                  <a:rPr lang="es-ES" sz="900" b="1">
                    <a:latin typeface="Segoe  ui"/>
                  </a:rPr>
                  <a:t>Evaluación de Resultados</a:t>
                </a:r>
              </a:p>
            </p:txBody>
          </p:sp>
          <p:cxnSp>
            <p:nvCxnSpPr>
              <p:cNvPr id="81" name="Conector recto 80">
                <a:extLst>
                  <a:ext uri="{FF2B5EF4-FFF2-40B4-BE49-F238E27FC236}">
                    <a16:creationId xmlns:a16="http://schemas.microsoft.com/office/drawing/2014/main" id="{A2BB4A64-DB01-91CC-56FC-66AEBB04F160}"/>
                  </a:ext>
                </a:extLst>
              </p:cNvPr>
              <p:cNvCxnSpPr>
                <a:cxnSpLocks/>
              </p:cNvCxnSpPr>
              <p:nvPr/>
            </p:nvCxnSpPr>
            <p:spPr>
              <a:xfrm>
                <a:off x="7011235" y="3987785"/>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6" name="Grupo 65">
              <a:extLst>
                <a:ext uri="{FF2B5EF4-FFF2-40B4-BE49-F238E27FC236}">
                  <a16:creationId xmlns:a16="http://schemas.microsoft.com/office/drawing/2014/main" id="{EA72A601-EBE8-E7EC-FF82-1AC5709131C7}"/>
                </a:ext>
              </a:extLst>
            </p:cNvPr>
            <p:cNvGrpSpPr/>
            <p:nvPr/>
          </p:nvGrpSpPr>
          <p:grpSpPr>
            <a:xfrm>
              <a:off x="7860747" y="3396792"/>
              <a:ext cx="992359" cy="960325"/>
              <a:chOff x="7968325" y="3396792"/>
              <a:chExt cx="992359" cy="960325"/>
            </a:xfrm>
          </p:grpSpPr>
          <p:pic>
            <p:nvPicPr>
              <p:cNvPr id="76" name="Imagen 75">
                <a:extLst>
                  <a:ext uri="{FF2B5EF4-FFF2-40B4-BE49-F238E27FC236}">
                    <a16:creationId xmlns:a16="http://schemas.microsoft.com/office/drawing/2014/main" id="{96ADBC53-E55B-FE45-2C6F-85A859BE9045}"/>
                  </a:ext>
                </a:extLst>
              </p:cNvPr>
              <p:cNvPicPr>
                <a:picLocks noChangeAspect="1"/>
              </p:cNvPicPr>
              <p:nvPr/>
            </p:nvPicPr>
            <p:blipFill>
              <a:blip r:embed="rId9">
                <a:grayscl/>
              </a:blip>
              <a:stretch>
                <a:fillRect/>
              </a:stretch>
            </p:blipFill>
            <p:spPr>
              <a:xfrm>
                <a:off x="8228852" y="3396792"/>
                <a:ext cx="471304" cy="491360"/>
              </a:xfrm>
              <a:prstGeom prst="rect">
                <a:avLst/>
              </a:prstGeom>
            </p:spPr>
          </p:pic>
          <p:sp>
            <p:nvSpPr>
              <p:cNvPr id="77" name="CuadroTexto 76">
                <a:extLst>
                  <a:ext uri="{FF2B5EF4-FFF2-40B4-BE49-F238E27FC236}">
                    <a16:creationId xmlns:a16="http://schemas.microsoft.com/office/drawing/2014/main" id="{94FB9B41-F1F5-900B-10E4-98E114B8F308}"/>
                  </a:ext>
                </a:extLst>
              </p:cNvPr>
              <p:cNvSpPr txBox="1"/>
              <p:nvPr/>
            </p:nvSpPr>
            <p:spPr>
              <a:xfrm>
                <a:off x="7968325" y="3987785"/>
                <a:ext cx="992359" cy="369332"/>
              </a:xfrm>
              <a:prstGeom prst="rect">
                <a:avLst/>
              </a:prstGeom>
              <a:noFill/>
            </p:spPr>
            <p:txBody>
              <a:bodyPr wrap="square" rtlCol="0">
                <a:spAutoFit/>
              </a:bodyPr>
              <a:lstStyle/>
              <a:p>
                <a:pPr algn="ctr">
                  <a:buClr>
                    <a:srgbClr val="B6004C"/>
                  </a:buClr>
                </a:pPr>
                <a:r>
                  <a:rPr lang="es-ES" sz="900" b="1">
                    <a:latin typeface="Segoe  ui"/>
                  </a:rPr>
                  <a:t>Control</a:t>
                </a:r>
              </a:p>
              <a:p>
                <a:pPr algn="ctr">
                  <a:buClr>
                    <a:srgbClr val="B6004C"/>
                  </a:buClr>
                </a:pPr>
                <a:r>
                  <a:rPr lang="es-ES" sz="900" b="1">
                    <a:latin typeface="Segoe  ui"/>
                  </a:rPr>
                  <a:t>Interno</a:t>
                </a:r>
              </a:p>
            </p:txBody>
          </p:sp>
          <p:cxnSp>
            <p:nvCxnSpPr>
              <p:cNvPr id="78" name="Conector recto 77">
                <a:extLst>
                  <a:ext uri="{FF2B5EF4-FFF2-40B4-BE49-F238E27FC236}">
                    <a16:creationId xmlns:a16="http://schemas.microsoft.com/office/drawing/2014/main" id="{C7BF605D-BBC1-74EB-5EC7-D6B04888AEE8}"/>
                  </a:ext>
                </a:extLst>
              </p:cNvPr>
              <p:cNvCxnSpPr>
                <a:cxnSpLocks/>
              </p:cNvCxnSpPr>
              <p:nvPr/>
            </p:nvCxnSpPr>
            <p:spPr>
              <a:xfrm>
                <a:off x="8052876" y="3987785"/>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7" name="Grupo 66">
              <a:extLst>
                <a:ext uri="{FF2B5EF4-FFF2-40B4-BE49-F238E27FC236}">
                  <a16:creationId xmlns:a16="http://schemas.microsoft.com/office/drawing/2014/main" id="{80894CE2-2F86-9C92-B82D-55597B634C4B}"/>
                </a:ext>
              </a:extLst>
            </p:cNvPr>
            <p:cNvGrpSpPr/>
            <p:nvPr/>
          </p:nvGrpSpPr>
          <p:grpSpPr>
            <a:xfrm>
              <a:off x="4334423" y="1186506"/>
              <a:ext cx="1347066" cy="1787534"/>
              <a:chOff x="4334423" y="1186506"/>
              <a:chExt cx="1347066" cy="1787534"/>
            </a:xfrm>
          </p:grpSpPr>
          <p:pic>
            <p:nvPicPr>
              <p:cNvPr id="73" name="Imagen 72">
                <a:extLst>
                  <a:ext uri="{FF2B5EF4-FFF2-40B4-BE49-F238E27FC236}">
                    <a16:creationId xmlns:a16="http://schemas.microsoft.com/office/drawing/2014/main" id="{EF344028-C90B-DA2C-F136-B2B6441C555D}"/>
                  </a:ext>
                </a:extLst>
              </p:cNvPr>
              <p:cNvPicPr>
                <a:picLocks noChangeAspect="1"/>
              </p:cNvPicPr>
              <p:nvPr/>
            </p:nvPicPr>
            <p:blipFill>
              <a:blip r:embed="rId10">
                <a:grayscl/>
              </a:blip>
              <a:stretch>
                <a:fillRect/>
              </a:stretch>
            </p:blipFill>
            <p:spPr>
              <a:xfrm>
                <a:off x="4467809" y="1186506"/>
                <a:ext cx="1080295" cy="1132737"/>
              </a:xfrm>
              <a:prstGeom prst="rect">
                <a:avLst/>
              </a:prstGeom>
            </p:spPr>
          </p:pic>
          <p:sp>
            <p:nvSpPr>
              <p:cNvPr id="74" name="CuadroTexto 73">
                <a:extLst>
                  <a:ext uri="{FF2B5EF4-FFF2-40B4-BE49-F238E27FC236}">
                    <a16:creationId xmlns:a16="http://schemas.microsoft.com/office/drawing/2014/main" id="{3727C2F2-4AEF-89EF-B4D6-5DE82A550A09}"/>
                  </a:ext>
                </a:extLst>
              </p:cNvPr>
              <p:cNvSpPr txBox="1"/>
              <p:nvPr/>
            </p:nvSpPr>
            <p:spPr>
              <a:xfrm>
                <a:off x="4334423" y="2420042"/>
                <a:ext cx="1347066" cy="553998"/>
              </a:xfrm>
              <a:prstGeom prst="rect">
                <a:avLst/>
              </a:prstGeom>
              <a:noFill/>
            </p:spPr>
            <p:txBody>
              <a:bodyPr wrap="square" rtlCol="0">
                <a:spAutoFit/>
              </a:bodyPr>
              <a:lstStyle/>
              <a:p>
                <a:pPr algn="ctr">
                  <a:buClr>
                    <a:srgbClr val="B6004C"/>
                  </a:buClr>
                </a:pPr>
                <a:r>
                  <a:rPr lang="es-ES" sz="1000" b="1">
                    <a:solidFill>
                      <a:srgbClr val="002060"/>
                    </a:solidFill>
                    <a:latin typeface="Segoe  ui"/>
                  </a:rPr>
                  <a:t>Direccionamiento </a:t>
                </a:r>
              </a:p>
              <a:p>
                <a:pPr algn="ctr">
                  <a:buClr>
                    <a:srgbClr val="B6004C"/>
                  </a:buClr>
                </a:pPr>
                <a:r>
                  <a:rPr lang="es-ES" sz="1000" b="1">
                    <a:solidFill>
                      <a:srgbClr val="002060"/>
                    </a:solidFill>
                    <a:latin typeface="Segoe  ui"/>
                  </a:rPr>
                  <a:t>Estratégico y planeación</a:t>
                </a:r>
              </a:p>
            </p:txBody>
          </p:sp>
          <p:cxnSp>
            <p:nvCxnSpPr>
              <p:cNvPr id="75" name="Conector recto 74">
                <a:extLst>
                  <a:ext uri="{FF2B5EF4-FFF2-40B4-BE49-F238E27FC236}">
                    <a16:creationId xmlns:a16="http://schemas.microsoft.com/office/drawing/2014/main" id="{95C3A202-BBC3-1CC4-99A1-D7AAC97EB128}"/>
                  </a:ext>
                </a:extLst>
              </p:cNvPr>
              <p:cNvCxnSpPr>
                <a:cxnSpLocks/>
              </p:cNvCxnSpPr>
              <p:nvPr/>
            </p:nvCxnSpPr>
            <p:spPr>
              <a:xfrm>
                <a:off x="4596328" y="2418792"/>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grpSp>
        <p:grpSp>
          <p:nvGrpSpPr>
            <p:cNvPr id="68" name="Grupo 67">
              <a:extLst>
                <a:ext uri="{FF2B5EF4-FFF2-40B4-BE49-F238E27FC236}">
                  <a16:creationId xmlns:a16="http://schemas.microsoft.com/office/drawing/2014/main" id="{FC9B99A6-0B3B-8AE8-7FB4-B3DE319EC1D2}"/>
                </a:ext>
              </a:extLst>
            </p:cNvPr>
            <p:cNvGrpSpPr/>
            <p:nvPr/>
          </p:nvGrpSpPr>
          <p:grpSpPr>
            <a:xfrm>
              <a:off x="6414850" y="1518680"/>
              <a:ext cx="1394954" cy="1291890"/>
              <a:chOff x="6414850" y="1518680"/>
              <a:chExt cx="1394954" cy="1291890"/>
            </a:xfrm>
          </p:grpSpPr>
          <p:pic>
            <p:nvPicPr>
              <p:cNvPr id="70" name="Imagen 69">
                <a:extLst>
                  <a:ext uri="{FF2B5EF4-FFF2-40B4-BE49-F238E27FC236}">
                    <a16:creationId xmlns:a16="http://schemas.microsoft.com/office/drawing/2014/main" id="{D2E25C06-0C5E-1622-F3C6-0BC29F2B1694}"/>
                  </a:ext>
                </a:extLst>
              </p:cNvPr>
              <p:cNvPicPr>
                <a:picLocks noChangeAspect="1"/>
              </p:cNvPicPr>
              <p:nvPr/>
            </p:nvPicPr>
            <p:blipFill>
              <a:blip r:embed="rId11">
                <a:biLevel thresh="25000"/>
              </a:blip>
              <a:stretch>
                <a:fillRect/>
              </a:stretch>
            </p:blipFill>
            <p:spPr>
              <a:xfrm>
                <a:off x="6414850" y="1518680"/>
                <a:ext cx="1308100" cy="774700"/>
              </a:xfrm>
              <a:prstGeom prst="rect">
                <a:avLst/>
              </a:prstGeom>
            </p:spPr>
          </p:pic>
          <p:cxnSp>
            <p:nvCxnSpPr>
              <p:cNvPr id="71" name="Conector recto 70">
                <a:extLst>
                  <a:ext uri="{FF2B5EF4-FFF2-40B4-BE49-F238E27FC236}">
                    <a16:creationId xmlns:a16="http://schemas.microsoft.com/office/drawing/2014/main" id="{022B34C4-5D56-7190-EFC1-FC7D58D7937E}"/>
                  </a:ext>
                </a:extLst>
              </p:cNvPr>
              <p:cNvCxnSpPr>
                <a:cxnSpLocks/>
              </p:cNvCxnSpPr>
              <p:nvPr/>
            </p:nvCxnSpPr>
            <p:spPr>
              <a:xfrm>
                <a:off x="6657272" y="2418792"/>
                <a:ext cx="823257" cy="0"/>
              </a:xfrm>
              <a:prstGeom prst="line">
                <a:avLst/>
              </a:prstGeom>
              <a:ln>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72" name="CuadroTexto 26">
                <a:extLst>
                  <a:ext uri="{FF2B5EF4-FFF2-40B4-BE49-F238E27FC236}">
                    <a16:creationId xmlns:a16="http://schemas.microsoft.com/office/drawing/2014/main" id="{A107B2F2-F97B-C331-3CF9-FE58695DD75A}"/>
                  </a:ext>
                </a:extLst>
              </p:cNvPr>
              <p:cNvSpPr txBox="1"/>
              <p:nvPr/>
            </p:nvSpPr>
            <p:spPr>
              <a:xfrm>
                <a:off x="6462738" y="2410460"/>
                <a:ext cx="1347066" cy="400110"/>
              </a:xfrm>
              <a:prstGeom prst="rect">
                <a:avLst/>
              </a:prstGeom>
              <a:noFill/>
            </p:spPr>
            <p:txBody>
              <a:bodyPr wrap="square" rtlCol="0">
                <a:spAutoFit/>
              </a:bodyPr>
              <a:lstStyle/>
              <a:p>
                <a:pPr algn="ctr">
                  <a:buClr>
                    <a:srgbClr val="B6004C"/>
                  </a:buClr>
                </a:pPr>
                <a:r>
                  <a:rPr lang="es-ES" sz="1000" b="1">
                    <a:solidFill>
                      <a:srgbClr val="002060"/>
                    </a:solidFill>
                    <a:latin typeface="Segoe  ui"/>
                  </a:rPr>
                  <a:t>Información y Comunicación</a:t>
                </a:r>
              </a:p>
            </p:txBody>
          </p:sp>
        </p:grpSp>
      </p:grpSp>
    </p:spTree>
    <p:extLst>
      <p:ext uri="{BB962C8B-B14F-4D97-AF65-F5344CB8AC3E}">
        <p14:creationId xmlns:p14="http://schemas.microsoft.com/office/powerpoint/2010/main" val="38418242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3_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Segoe UI">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Tema de Office">
  <a:themeElements>
    <a:clrScheme name="Tema d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Personalizado 1">
      <a:majorFont>
        <a:latin typeface="Segoe UI"/>
        <a:ea typeface=""/>
        <a:cs typeface=""/>
      </a:majorFont>
      <a:minorFont>
        <a:latin typeface="Segoe UI"/>
        <a:ea typeface=""/>
        <a:cs typeface=""/>
      </a:minorFont>
    </a:fontScheme>
    <a:fmtScheme name="Tema d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PT-SEN-PLANTILLA" id="{104D8EE4-957C-CC48-A5DB-99DD230CEF7E}" vid="{6F3891EA-C7C7-F048-AF86-3BC5DC45CBB7}"/>
    </a:ext>
  </a:ext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29D301728DEE9D429FD55D6FFBA89C17" ma:contentTypeVersion="15" ma:contentTypeDescription="Crear nuevo documento." ma:contentTypeScope="" ma:versionID="ac62c066290e0db3419c5727363ac0c5">
  <xsd:schema xmlns:xsd="http://www.w3.org/2001/XMLSchema" xmlns:xs="http://www.w3.org/2001/XMLSchema" xmlns:p="http://schemas.microsoft.com/office/2006/metadata/properties" xmlns:ns2="c998bb35-c4b3-4467-8bd0-09a538b6d45e" xmlns:ns3="73a305fa-137b-4d19-ad9c-b1db5ba380cf" targetNamespace="http://schemas.microsoft.com/office/2006/metadata/properties" ma:root="true" ma:fieldsID="7c5fc197e1133bae74c55d55caf0e623" ns2:_="" ns3:_="">
    <xsd:import namespace="c998bb35-c4b3-4467-8bd0-09a538b6d45e"/>
    <xsd:import namespace="73a305fa-137b-4d19-ad9c-b1db5ba380cf"/>
    <xsd:element name="properties">
      <xsd:complexType>
        <xsd:sequence>
          <xsd:element name="documentManagement">
            <xsd:complexType>
              <xsd:all>
                <xsd:element ref="ns2:SharedWithUsers" minOccurs="0"/>
                <xsd:element ref="ns2:SharedWithDetails" minOccurs="0"/>
                <xsd:element ref="ns3:MediaServiceMetadata" minOccurs="0"/>
                <xsd:element ref="ns3:MediaServiceFastMetadata" minOccurs="0"/>
                <xsd:element ref="ns3:MediaServiceSearchProperties" minOccurs="0"/>
                <xsd:element ref="ns3:MediaServiceObjectDetectorVersions" minOccurs="0"/>
                <xsd:element ref="ns3:MediaServiceDateTaken" minOccurs="0"/>
                <xsd:element ref="ns3:MediaLengthInSeconds" minOccurs="0"/>
                <xsd:element ref="ns3:lcf76f155ced4ddcb4097134ff3c332f" minOccurs="0"/>
                <xsd:element ref="ns2:TaxCatchAll" minOccurs="0"/>
                <xsd:element ref="ns3:MediaServiceGenerationTime" minOccurs="0"/>
                <xsd:element ref="ns3:MediaServiceEventHashCode" minOccurs="0"/>
                <xsd:element ref="ns3:MediaServiceOCR" minOccurs="0"/>
                <xsd:element ref="ns3: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98bb35-c4b3-4467-8bd0-09a538b6d45e" elementFormDefault="qualified">
    <xsd:import namespace="http://schemas.microsoft.com/office/2006/documentManagement/types"/>
    <xsd:import namespace="http://schemas.microsoft.com/office/infopath/2007/PartnerControls"/>
    <xsd:element name="SharedWithUsers" ma:index="8" nillable="true" ma:displayName="Compartido c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Detalles de uso compartido" ma:internalName="SharedWithDetails" ma:readOnly="true">
      <xsd:simpleType>
        <xsd:restriction base="dms:Note">
          <xsd:maxLength value="255"/>
        </xsd:restriction>
      </xsd:simpleType>
    </xsd:element>
    <xsd:element name="TaxCatchAll" ma:index="18" nillable="true" ma:displayName="Taxonomy Catch All Column" ma:hidden="true" ma:list="{a198e23e-bdfb-4dee-bb76-329afdb9a8c2}" ma:internalName="TaxCatchAll" ma:showField="CatchAllData" ma:web="c998bb35-c4b3-4467-8bd0-09a538b6d45e">
      <xsd:complexType>
        <xsd:complexContent>
          <xsd:extension base="dms:MultiChoiceLookup">
            <xsd:sequence>
              <xsd:element name="Value" type="dms:Lookup" maxOccurs="unbounded" minOccurs="0" nillable="true"/>
            </xsd:sequence>
          </xsd:extension>
        </xsd:complexContent>
      </xsd:complexType>
    </xsd:element>
  </xsd:schema>
  <xsd:schema xmlns:xsd="http://www.w3.org/2001/XMLSchema" xmlns:xs="http://www.w3.org/2001/XMLSchema" xmlns:dms="http://schemas.microsoft.com/office/2006/documentManagement/types" xmlns:pc="http://schemas.microsoft.com/office/infopath/2007/PartnerControls" targetNamespace="73a305fa-137b-4d19-ad9c-b1db5ba380cf" elementFormDefault="qualified">
    <xsd:import namespace="http://schemas.microsoft.com/office/2006/documentManagement/types"/>
    <xsd:import namespace="http://schemas.microsoft.com/office/infopath/2007/PartnerControls"/>
    <xsd:element name="MediaServiceMetadata" ma:index="10" nillable="true" ma:displayName="MediaServiceMetadata" ma:hidden="true" ma:internalName="MediaServiceMetadata" ma:readOnly="true">
      <xsd:simpleType>
        <xsd:restriction base="dms:Note"/>
      </xsd:simpleType>
    </xsd:element>
    <xsd:element name="MediaServiceFastMetadata" ma:index="11" nillable="true" ma:displayName="MediaServiceFastMetadata" ma:hidden="true" ma:internalName="MediaServiceFastMetadata" ma:readOnly="true">
      <xsd:simpleType>
        <xsd:restriction base="dms:Note"/>
      </xsd:simpleType>
    </xsd:element>
    <xsd:element name="MediaServiceSearchProperties" ma:index="12" nillable="true" ma:displayName="MediaServiceSearchProperties" ma:hidden="true" ma:internalName="MediaServiceSearchProperties" ma:readOnly="true">
      <xsd:simpleType>
        <xsd:restriction base="dms:Note"/>
      </xsd:simpleType>
    </xsd:element>
    <xsd:element name="MediaServiceObjectDetectorVersions" ma:index="13" nillable="true" ma:displayName="MediaServiceObjectDetectorVersions" ma:hidden="true" ma:indexed="true" ma:internalName="MediaServiceObjectDetectorVersions" ma:readOnly="true">
      <xsd:simpleType>
        <xsd:restriction base="dms:Text"/>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MediaLengthInSeconds" ma:index="15" nillable="true" ma:displayName="MediaLengthInSeconds" ma:hidden="true" ma:internalName="MediaLengthInSeconds" ma:readOnly="true">
      <xsd:simpleType>
        <xsd:restriction base="dms:Unknown"/>
      </xsd:simpleType>
    </xsd:element>
    <xsd:element name="lcf76f155ced4ddcb4097134ff3c332f" ma:index="17" nillable="true" ma:taxonomy="true" ma:internalName="lcf76f155ced4ddcb4097134ff3c332f" ma:taxonomyFieldName="MediaServiceImageTags" ma:displayName="Etiquetas de imagen" ma:readOnly="false" ma:fieldId="{5cf76f15-5ced-4ddc-b409-7134ff3c332f}" ma:taxonomyMulti="true" ma:sspId="ea9b580d-3441-472b-b633-05114d4a3dc4" ma:termSetId="09814cd3-568e-fe90-9814-8d621ff8fb84" ma:anchorId="fba54fb3-c3e1-fe81-a776-ca4b69148c4d" ma:open="true" ma:isKeyword="false">
      <xsd:complexType>
        <xsd:sequence>
          <xsd:element ref="pc:Terms" minOccurs="0" maxOccurs="1"/>
        </xsd:sequence>
      </xsd:complex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element name="MediaServiceOCR" ma:index="21" nillable="true" ma:displayName="Extracted Text" ma:internalName="MediaServiceOCR" ma:readOnly="true">
      <xsd:simpleType>
        <xsd:restriction base="dms:Note">
          <xsd:maxLength value="255"/>
        </xsd:restriction>
      </xsd:simpleType>
    </xsd:element>
    <xsd:element name="MediaServiceLocation" ma:index="22" nillable="true" ma:displayName="Location" ma:description="" ma:indexed="true"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ni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73a305fa-137b-4d19-ad9c-b1db5ba380cf">
      <Terms xmlns="http://schemas.microsoft.com/office/infopath/2007/PartnerControls"/>
    </lcf76f155ced4ddcb4097134ff3c332f>
    <TaxCatchAll xmlns="c998bb35-c4b3-4467-8bd0-09a538b6d45e" xsi:nil="true"/>
    <SharedWithUsers xmlns="c998bb35-c4b3-4467-8bd0-09a538b6d45e">
      <UserInfo>
        <DisplayName/>
        <AccountId xsi:nil="true"/>
        <AccountType/>
      </UserInfo>
    </SharedWithUsers>
    <MediaLengthInSeconds xmlns="73a305fa-137b-4d19-ad9c-b1db5ba380cf"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3D3AB1D6-0E25-4277-886C-77BA997D75FE}">
  <ds:schemaRefs>
    <ds:schemaRef ds:uri="73a305fa-137b-4d19-ad9c-b1db5ba380cf"/>
    <ds:schemaRef ds:uri="c998bb35-c4b3-4467-8bd0-09a538b6d45e"/>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63999930-3953-4E17-821D-F2FEC22807FE}">
  <ds:schemaRefs>
    <ds:schemaRef ds:uri="http://schemas.microsoft.com/office/2006/documentManagement/types"/>
    <ds:schemaRef ds:uri="http://schemas.microsoft.com/office/infopath/2007/PartnerControls"/>
    <ds:schemaRef ds:uri="http://schemas.microsoft.com/office/2006/metadata/properties"/>
    <ds:schemaRef ds:uri="http://purl.org/dc/terms/"/>
    <ds:schemaRef ds:uri="http://schemas.openxmlformats.org/package/2006/metadata/core-properties"/>
    <ds:schemaRef ds:uri="73a305fa-137b-4d19-ad9c-b1db5ba380cf"/>
    <ds:schemaRef ds:uri="c998bb35-c4b3-4467-8bd0-09a538b6d45e"/>
    <ds:schemaRef ds:uri="http://www.w3.org/XML/1998/namespace"/>
    <ds:schemaRef ds:uri="http://purl.org/dc/dcmitype/"/>
    <ds:schemaRef ds:uri="http://purl.org/dc/elements/1.1/"/>
  </ds:schemaRefs>
</ds:datastoreItem>
</file>

<file path=customXml/itemProps3.xml><?xml version="1.0" encoding="utf-8"?>
<ds:datastoreItem xmlns:ds="http://schemas.openxmlformats.org/officeDocument/2006/customXml" ds:itemID="{6EB99FF9-96AE-4B22-883B-A942B4E2E05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253</TotalTime>
  <Words>5664</Words>
  <Application>Microsoft Office PowerPoint</Application>
  <PresentationFormat>Presentación en pantalla (16:9)</PresentationFormat>
  <Paragraphs>647</Paragraphs>
  <Slides>64</Slides>
  <Notes>40</Notes>
  <HiddenSlides>1</HiddenSlides>
  <MMClips>0</MMClips>
  <ScaleCrop>false</ScaleCrop>
  <HeadingPairs>
    <vt:vector size="6" baseType="variant">
      <vt:variant>
        <vt:lpstr>Fuentes usadas</vt:lpstr>
      </vt:variant>
      <vt:variant>
        <vt:i4>11</vt:i4>
      </vt:variant>
      <vt:variant>
        <vt:lpstr>Tema</vt:lpstr>
      </vt:variant>
      <vt:variant>
        <vt:i4>2</vt:i4>
      </vt:variant>
      <vt:variant>
        <vt:lpstr>Títulos de diapositiva</vt:lpstr>
      </vt:variant>
      <vt:variant>
        <vt:i4>64</vt:i4>
      </vt:variant>
    </vt:vector>
  </HeadingPairs>
  <TitlesOfParts>
    <vt:vector size="77" baseType="lpstr">
      <vt:lpstr>Arial</vt:lpstr>
      <vt:lpstr>Calibri</vt:lpstr>
      <vt:lpstr>Noto Sans Symbols</vt:lpstr>
      <vt:lpstr>Poppins</vt:lpstr>
      <vt:lpstr>Quattrocento Sans</vt:lpstr>
      <vt:lpstr>Segoe  ui</vt:lpstr>
      <vt:lpstr>Segoe UI</vt:lpstr>
      <vt:lpstr>Symbol</vt:lpstr>
      <vt:lpstr>Wingdings</vt:lpstr>
      <vt:lpstr>Wingdings,Sans-Serif</vt:lpstr>
      <vt:lpstr>Work Sans</vt:lpstr>
      <vt:lpstr>3_Tema de Office</vt:lpstr>
      <vt:lpstr>1_Tema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Company>DANE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Mercado</dc:title>
  <dc:creator>DANE-DIMPE</dc:creator>
  <cp:lastModifiedBy>CONSTANZA TRUJILLO</cp:lastModifiedBy>
  <cp:revision>13</cp:revision>
  <cp:lastPrinted>2020-02-19T19:18:25Z</cp:lastPrinted>
  <dcterms:created xsi:type="dcterms:W3CDTF">2018-06-21T20:42:53Z</dcterms:created>
  <dcterms:modified xsi:type="dcterms:W3CDTF">2026-04-07T03:36:11Z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0x01010029D301728DEE9D429FD55D6FFBA89C17</vt:lpwstr>
  </property>
  <property fmtid="{D5CDD505-2E9C-101B-9397-08002B2CF9AE}" pid="3" name="Order">
    <vt:r8>7010100</vt:r8>
  </property>
  <property fmtid="{D5CDD505-2E9C-101B-9397-08002B2CF9AE}" pid="4" name="ComplianceAssetId">
    <vt:lpwstr/>
  </property>
  <property fmtid="{D5CDD505-2E9C-101B-9397-08002B2CF9AE}" pid="5" name="_ExtendedDescription">
    <vt:lpwstr/>
  </property>
  <property fmtid="{D5CDD505-2E9C-101B-9397-08002B2CF9AE}" pid="6" name="TriggerFlowInfo">
    <vt:lpwstr/>
  </property>
</Properties>
</file>