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366" r:id="rId3"/>
    <p:sldId id="367" r:id="rId4"/>
    <p:sldId id="374" r:id="rId5"/>
    <p:sldId id="369" r:id="rId6"/>
    <p:sldId id="405" r:id="rId7"/>
    <p:sldId id="406" r:id="rId8"/>
    <p:sldId id="376" r:id="rId9"/>
    <p:sldId id="293" r:id="rId10"/>
  </p:sldIdLst>
  <p:sldSz cx="12192000" cy="6858000"/>
  <p:notesSz cx="6858000" cy="9144000"/>
  <p:embeddedFontLst>
    <p:embeddedFont>
      <p:font typeface="Antonio" panose="020B0604020202020204" charset="0"/>
      <p:regular r:id="rId12"/>
      <p:bold r:id="rId13"/>
    </p:embeddedFont>
    <p:embeddedFont>
      <p:font typeface="Antonio Light" panose="020B0604020202020204" charset="0"/>
      <p:regular r:id="rId14"/>
      <p:bold r:id="rId15"/>
    </p:embeddedFont>
    <p:embeddedFont>
      <p:font typeface="Roboto Light" panose="02000000000000000000" pitchFamily="2" charset="0"/>
      <p:regular r:id="rId16"/>
      <p:italic r:id="rId17"/>
    </p:embeddedFont>
    <p:embeddedFont>
      <p:font typeface="Urbanist" panose="020B0604020202020204" charset="0"/>
      <p:regular r:id="rId18"/>
      <p:bold r:id="rId19"/>
      <p:italic r:id="rId20"/>
      <p:boldItalic r:id="rId21"/>
    </p:embeddedFont>
    <p:embeddedFont>
      <p:font typeface="Urbanist Medium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6" roundtripDataSignature="AMtx7mjWiGg1FmY3aaDx04qFVODivbccC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1EB3B2D-DF49-55C3-1289-8879BF8625D3}" name="Lina Arias T" initials="LA" userId="ca9f15d51182ef70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scar Nolberto Saldaña Barbosa" initials="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9FE9"/>
    <a:srgbClr val="538D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8D1528-D763-4772-BE52-BF03D0568E3A}">
  <a:tblStyle styleId="{768D1528-D763-4772-BE52-BF03D0568E3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09" autoAdjust="0"/>
    <p:restoredTop sz="96081" autoAdjust="0"/>
  </p:normalViewPr>
  <p:slideViewPr>
    <p:cSldViewPr snapToGrid="0">
      <p:cViewPr varScale="1">
        <p:scale>
          <a:sx n="66" d="100"/>
          <a:sy n="66" d="100"/>
        </p:scale>
        <p:origin x="66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72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67" Type="http://schemas.openxmlformats.org/officeDocument/2006/relationships/commentAuthors" Target="commentAuthors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66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6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>
          <a:extLst>
            <a:ext uri="{FF2B5EF4-FFF2-40B4-BE49-F238E27FC236}">
              <a16:creationId xmlns:a16="http://schemas.microsoft.com/office/drawing/2014/main" id="{B242F073-E77E-B9E2-6A1F-62F23889B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635f2d2739_18_0:notes">
            <a:extLst>
              <a:ext uri="{FF2B5EF4-FFF2-40B4-BE49-F238E27FC236}">
                <a16:creationId xmlns:a16="http://schemas.microsoft.com/office/drawing/2014/main" id="{EC7A0636-971D-3171-399A-BE8AC269D9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3635f2d2739_18_0:notes">
            <a:extLst>
              <a:ext uri="{FF2B5EF4-FFF2-40B4-BE49-F238E27FC236}">
                <a16:creationId xmlns:a16="http://schemas.microsoft.com/office/drawing/2014/main" id="{BB3F771B-8F0C-BADC-A159-75EAB3B427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8704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6966052" y="1632980"/>
            <a:ext cx="5101257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dirty="0">
                <a:solidFill>
                  <a:schemeClr val="lt1"/>
                </a:solidFill>
                <a:latin typeface="Antonio Light"/>
                <a:ea typeface="Antonio Light"/>
                <a:cs typeface="Antonio Light"/>
                <a:sym typeface="Antonio Light"/>
              </a:rPr>
              <a:t>Mesa Técnica</a:t>
            </a:r>
            <a:br>
              <a:rPr lang="es-MX" sz="3600" dirty="0">
                <a:solidFill>
                  <a:schemeClr val="lt1"/>
                </a:solidFill>
                <a:latin typeface="Antonio Light"/>
                <a:ea typeface="Antonio Light"/>
                <a:cs typeface="Antonio Light"/>
                <a:sym typeface="Antonio Light"/>
              </a:rPr>
            </a:br>
            <a:r>
              <a:rPr lang="es-MX" sz="3600" dirty="0">
                <a:solidFill>
                  <a:schemeClr val="lt1"/>
                </a:solidFill>
                <a:latin typeface="Antonio Light"/>
                <a:ea typeface="Antonio Light"/>
                <a:cs typeface="Antonio Light"/>
                <a:sym typeface="Antonio Light"/>
              </a:rPr>
              <a:t>Gestión del Riesgo 2026</a:t>
            </a:r>
          </a:p>
        </p:txBody>
      </p:sp>
      <p:cxnSp>
        <p:nvCxnSpPr>
          <p:cNvPr id="86" name="Google Shape;86;p1"/>
          <p:cNvCxnSpPr/>
          <p:nvPr/>
        </p:nvCxnSpPr>
        <p:spPr>
          <a:xfrm>
            <a:off x="7610676" y="3624967"/>
            <a:ext cx="42012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7" name="Google Shape;87;p1"/>
          <p:cNvSpPr txBox="1"/>
          <p:nvPr/>
        </p:nvSpPr>
        <p:spPr>
          <a:xfrm>
            <a:off x="7485876" y="3766003"/>
            <a:ext cx="445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dirty="0">
                <a:solidFill>
                  <a:schemeClr val="lt1"/>
                </a:solidFill>
                <a:latin typeface="Antonio" panose="020B0604020202020204" charset="0"/>
                <a:ea typeface="Roboto"/>
                <a:cs typeface="Roboto"/>
                <a:sym typeface="Roboto"/>
              </a:rPr>
              <a:t>Unidad Administrativa Especial para la Gestión del Riesgo de Desastres de Cundinamarca - UAEGRD</a:t>
            </a:r>
            <a:endParaRPr sz="1800" b="0" i="0" u="none" strike="noStrike" cap="none" dirty="0">
              <a:solidFill>
                <a:schemeClr val="lt1"/>
              </a:solidFill>
              <a:latin typeface="Antonio" panose="020B0604020202020204" charset="0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261532E-6E81-6787-5E41-8AA2B9EB7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38" y="258792"/>
            <a:ext cx="6107351" cy="5926341"/>
          </a:xfrm>
          <a:prstGeom prst="flowChartConnector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3EFBA30-23AB-64C3-838D-63BD792FF64D}"/>
              </a:ext>
            </a:extLst>
          </p:cNvPr>
          <p:cNvSpPr txBox="1"/>
          <p:nvPr/>
        </p:nvSpPr>
        <p:spPr>
          <a:xfrm>
            <a:off x="7295403" y="2891423"/>
            <a:ext cx="4641273" cy="661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Seguimiento a la Directiva 006 y Circular 01 de 2026 - Procuraduría General de la Nación</a:t>
            </a:r>
            <a:endParaRPr lang="es-MX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4;p14">
            <a:extLst>
              <a:ext uri="{FF2B5EF4-FFF2-40B4-BE49-F238E27FC236}">
                <a16:creationId xmlns:a16="http://schemas.microsoft.com/office/drawing/2014/main" id="{D6F41060-654D-F392-5270-CF565E71CD4F}"/>
              </a:ext>
            </a:extLst>
          </p:cNvPr>
          <p:cNvSpPr txBox="1"/>
          <p:nvPr/>
        </p:nvSpPr>
        <p:spPr>
          <a:xfrm>
            <a:off x="-175779" y="488548"/>
            <a:ext cx="1160145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Marco </a:t>
            </a:r>
            <a:r>
              <a:rPr lang="en-US" sz="4200" b="1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Estratégico</a:t>
            </a:r>
            <a:r>
              <a:rPr lang="en-US" sz="42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Transversal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Google Shape;96;p14">
            <a:extLst>
              <a:ext uri="{FF2B5EF4-FFF2-40B4-BE49-F238E27FC236}">
                <a16:creationId xmlns:a16="http://schemas.microsoft.com/office/drawing/2014/main" id="{41471C6A-3E55-A341-CC05-EBBEA11994A5}"/>
              </a:ext>
            </a:extLst>
          </p:cNvPr>
          <p:cNvSpPr txBox="1"/>
          <p:nvPr/>
        </p:nvSpPr>
        <p:spPr>
          <a:xfrm>
            <a:off x="1097973" y="1523306"/>
            <a:ext cx="9888682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La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gestión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del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riesgo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como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determinante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del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ordenamiento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territorial bajo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el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Plan de Desarrollo </a:t>
            </a:r>
            <a:b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"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Gobernando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8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más</a:t>
            </a:r>
            <a:r>
              <a:rPr lang="en-US" sz="18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"/>
                <a:ea typeface="Urbanist"/>
                <a:cs typeface="Urbanist"/>
                <a:sym typeface="Urbanist"/>
              </a:rPr>
              <a:t> que un Plan"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Google Shape;102;p15">
            <a:extLst>
              <a:ext uri="{FF2B5EF4-FFF2-40B4-BE49-F238E27FC236}">
                <a16:creationId xmlns:a16="http://schemas.microsoft.com/office/drawing/2014/main" id="{92C54F24-FA3D-FB29-F1B6-3F29623793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6168025"/>
              </p:ext>
            </p:extLst>
          </p:nvPr>
        </p:nvGraphicFramePr>
        <p:xfrm>
          <a:off x="1988107" y="2591444"/>
          <a:ext cx="8215786" cy="27432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85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9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Meta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Descripción</a:t>
                      </a:r>
                      <a:r>
                        <a:rPr lang="en-US" sz="15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</a:t>
                      </a:r>
                      <a:r>
                        <a:rPr lang="en-US" sz="1500" b="1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Estratégica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Proceso</a:t>
                      </a:r>
                      <a:r>
                        <a:rPr lang="en-US" sz="15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GRD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29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Desarrollo del Sistema de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Información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para la GRD y Cambio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Climático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.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Conocimiento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30</a:t>
                      </a:r>
                      <a:endParaRPr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Implementación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15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Sistemas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Alertas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Tempranas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(SAT).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Conocimiento</a:t>
                      </a:r>
                      <a:endParaRPr 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31</a:t>
                      </a:r>
                      <a:endParaRPr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Optimización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2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Centros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Regionales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Integrales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Respuesta (CRIR).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Manejo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384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Elaboración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20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estudios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básicos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de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riesgo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para </a:t>
                      </a: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ordenamiento</a:t>
                      </a:r>
                      <a:r>
                        <a:rPr lang="en-US" sz="1200" b="0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 territorial.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Conocimiento</a:t>
                      </a:r>
                      <a:endParaRPr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3500" marR="63500" marT="25400" marB="25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52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21;p16" descr="image.png">
            <a:extLst>
              <a:ext uri="{FF2B5EF4-FFF2-40B4-BE49-F238E27FC236}">
                <a16:creationId xmlns:a16="http://schemas.microsoft.com/office/drawing/2014/main" id="{F7D97682-E1DB-64D2-84A8-6C0A6343EE3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1500" y="2293979"/>
            <a:ext cx="3555950" cy="264378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</p:pic>
      <p:pic>
        <p:nvPicPr>
          <p:cNvPr id="3" name="Google Shape;122;p16" descr="image.png">
            <a:extLst>
              <a:ext uri="{FF2B5EF4-FFF2-40B4-BE49-F238E27FC236}">
                <a16:creationId xmlns:a16="http://schemas.microsoft.com/office/drawing/2014/main" id="{9163C173-0A31-91ED-756B-53105BA4523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17950" y="2293979"/>
            <a:ext cx="3555950" cy="2643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23;p16" descr="image.png">
            <a:extLst>
              <a:ext uri="{FF2B5EF4-FFF2-40B4-BE49-F238E27FC236}">
                <a16:creationId xmlns:a16="http://schemas.microsoft.com/office/drawing/2014/main" id="{C21C2B5B-3940-4F29-C2B8-5614D03E44E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64400" y="2293979"/>
            <a:ext cx="3556099" cy="264378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33;p16">
            <a:extLst>
              <a:ext uri="{FF2B5EF4-FFF2-40B4-BE49-F238E27FC236}">
                <a16:creationId xmlns:a16="http://schemas.microsoft.com/office/drawing/2014/main" id="{5C165F1B-D381-DADE-8088-C4637892051A}"/>
              </a:ext>
            </a:extLst>
          </p:cNvPr>
          <p:cNvSpPr txBox="1"/>
          <p:nvPr/>
        </p:nvSpPr>
        <p:spPr>
          <a:xfrm>
            <a:off x="934357" y="731156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Proceso</a:t>
            </a:r>
            <a:r>
              <a:rPr lang="en-US" sz="3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 de </a:t>
            </a:r>
            <a:r>
              <a:rPr lang="en-US" sz="3600" b="0" i="0" u="none" strike="noStrike" cap="none" dirty="0" err="1">
                <a:solidFill>
                  <a:schemeClr val="accent1">
                    <a:lumMod val="50000"/>
                  </a:schemeClr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Conocimiento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Google Shape;124;p16">
            <a:extLst>
              <a:ext uri="{FF2B5EF4-FFF2-40B4-BE49-F238E27FC236}">
                <a16:creationId xmlns:a16="http://schemas.microsoft.com/office/drawing/2014/main" id="{361AA551-C818-44AA-DAEF-D8280F641C3D}"/>
              </a:ext>
            </a:extLst>
          </p:cNvPr>
          <p:cNvSpPr txBox="1"/>
          <p:nvPr/>
        </p:nvSpPr>
        <p:spPr>
          <a:xfrm>
            <a:off x="857250" y="3381646"/>
            <a:ext cx="3133672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 err="1">
                <a:solidFill>
                  <a:srgbClr val="DEFF9A"/>
                </a:solidFill>
                <a:latin typeface="Urbanist"/>
                <a:ea typeface="Urbanist"/>
                <a:cs typeface="Urbanist"/>
                <a:sym typeface="Urbanist"/>
              </a:rPr>
              <a:t>Asistencias</a:t>
            </a:r>
            <a:r>
              <a:rPr lang="en-US" sz="2100" b="1" i="0" u="none" strike="noStrike" cap="none" dirty="0">
                <a:solidFill>
                  <a:srgbClr val="DEFF9A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2100" b="1" i="0" u="none" strike="noStrike" cap="none" dirty="0" err="1">
                <a:solidFill>
                  <a:srgbClr val="DEFF9A"/>
                </a:solidFill>
                <a:latin typeface="Urbanist"/>
                <a:ea typeface="Urbanist"/>
                <a:cs typeface="Urbanist"/>
                <a:sym typeface="Urbanist"/>
              </a:rPr>
              <a:t>Técnicas</a:t>
            </a:r>
            <a:endParaRPr dirty="0"/>
          </a:p>
        </p:txBody>
      </p:sp>
      <p:sp>
        <p:nvSpPr>
          <p:cNvPr id="11" name="Google Shape;125;p16">
            <a:extLst>
              <a:ext uri="{FF2B5EF4-FFF2-40B4-BE49-F238E27FC236}">
                <a16:creationId xmlns:a16="http://schemas.microsoft.com/office/drawing/2014/main" id="{33EC4DDF-92E3-CF14-4116-E83090682EF9}"/>
              </a:ext>
            </a:extLst>
          </p:cNvPr>
          <p:cNvSpPr txBox="1"/>
          <p:nvPr/>
        </p:nvSpPr>
        <p:spPr>
          <a:xfrm>
            <a:off x="857250" y="3876946"/>
            <a:ext cx="2984450" cy="7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Campaña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2025: "La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gestión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del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riesgo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se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toma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el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territorio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". 326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asistencias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en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94 municipios.</a:t>
            </a:r>
            <a:endParaRPr dirty="0"/>
          </a:p>
        </p:txBody>
      </p:sp>
      <p:sp>
        <p:nvSpPr>
          <p:cNvPr id="12" name="Google Shape;126;p16">
            <a:extLst>
              <a:ext uri="{FF2B5EF4-FFF2-40B4-BE49-F238E27FC236}">
                <a16:creationId xmlns:a16="http://schemas.microsoft.com/office/drawing/2014/main" id="{C9D96D69-7C01-A745-7331-FB6E193530B8}"/>
              </a:ext>
            </a:extLst>
          </p:cNvPr>
          <p:cNvSpPr txBox="1"/>
          <p:nvPr/>
        </p:nvSpPr>
        <p:spPr>
          <a:xfrm>
            <a:off x="4603700" y="3381646"/>
            <a:ext cx="3133672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 err="1">
                <a:solidFill>
                  <a:srgbClr val="DEFF9A"/>
                </a:solidFill>
                <a:latin typeface="Urbanist"/>
                <a:ea typeface="Urbanist"/>
                <a:cs typeface="Urbanist"/>
                <a:sym typeface="Urbanist"/>
              </a:rPr>
              <a:t>Instrumentos</a:t>
            </a:r>
            <a:endParaRPr dirty="0"/>
          </a:p>
        </p:txBody>
      </p:sp>
      <p:sp>
        <p:nvSpPr>
          <p:cNvPr id="13" name="Google Shape;127;p16">
            <a:extLst>
              <a:ext uri="{FF2B5EF4-FFF2-40B4-BE49-F238E27FC236}">
                <a16:creationId xmlns:a16="http://schemas.microsoft.com/office/drawing/2014/main" id="{B2E92982-9D1A-FBDE-A1FD-1CDC0717CBC6}"/>
              </a:ext>
            </a:extLst>
          </p:cNvPr>
          <p:cNvSpPr txBox="1"/>
          <p:nvPr/>
        </p:nvSpPr>
        <p:spPr>
          <a:xfrm>
            <a:off x="4603700" y="3876946"/>
            <a:ext cx="2984450" cy="7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Capacitación en Planes Municipales, Comunitarios y Escolares. +1,674 personas impactadas.</a:t>
            </a:r>
            <a:endParaRPr/>
          </a:p>
        </p:txBody>
      </p:sp>
      <p:sp>
        <p:nvSpPr>
          <p:cNvPr id="14" name="Google Shape;128;p16">
            <a:extLst>
              <a:ext uri="{FF2B5EF4-FFF2-40B4-BE49-F238E27FC236}">
                <a16:creationId xmlns:a16="http://schemas.microsoft.com/office/drawing/2014/main" id="{2C0D08EE-C347-CF29-1337-6249EF21C107}"/>
              </a:ext>
            </a:extLst>
          </p:cNvPr>
          <p:cNvSpPr txBox="1"/>
          <p:nvPr/>
        </p:nvSpPr>
        <p:spPr>
          <a:xfrm>
            <a:off x="8350150" y="3381646"/>
            <a:ext cx="3133829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 err="1">
                <a:solidFill>
                  <a:srgbClr val="DEFF9A"/>
                </a:solidFill>
                <a:latin typeface="Urbanist"/>
                <a:ea typeface="Urbanist"/>
                <a:cs typeface="Urbanist"/>
                <a:sym typeface="Urbanist"/>
              </a:rPr>
              <a:t>Comunicacion</a:t>
            </a:r>
            <a:r>
              <a:rPr lang="en-US" sz="2100" b="1" dirty="0">
                <a:solidFill>
                  <a:srgbClr val="DEFF9A"/>
                </a:solidFill>
                <a:latin typeface="Urbanist"/>
                <a:ea typeface="Urbanist"/>
                <a:cs typeface="Urbanist"/>
                <a:sym typeface="Urbanist"/>
              </a:rPr>
              <a:t> RD</a:t>
            </a:r>
            <a:endParaRPr dirty="0"/>
          </a:p>
        </p:txBody>
      </p:sp>
      <p:sp>
        <p:nvSpPr>
          <p:cNvPr id="15" name="Google Shape;129;p16">
            <a:extLst>
              <a:ext uri="{FF2B5EF4-FFF2-40B4-BE49-F238E27FC236}">
                <a16:creationId xmlns:a16="http://schemas.microsoft.com/office/drawing/2014/main" id="{09E4E1C4-5950-AADD-7DF9-D90B5D1CA737}"/>
              </a:ext>
            </a:extLst>
          </p:cNvPr>
          <p:cNvSpPr txBox="1"/>
          <p:nvPr/>
        </p:nvSpPr>
        <p:spPr>
          <a:xfrm>
            <a:off x="8350150" y="3876946"/>
            <a:ext cx="2984599" cy="7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Convenios con U. Cundinamarca y BIADE 80 en Sistema Comando de Incidentes e Incendios.</a:t>
            </a:r>
            <a:endParaRPr/>
          </a:p>
        </p:txBody>
      </p:sp>
      <p:pic>
        <p:nvPicPr>
          <p:cNvPr id="16" name="Google Shape;130;p16" descr="image.png">
            <a:extLst>
              <a:ext uri="{FF2B5EF4-FFF2-40B4-BE49-F238E27FC236}">
                <a16:creationId xmlns:a16="http://schemas.microsoft.com/office/drawing/2014/main" id="{F64D40E5-86EC-22B0-5BAF-4148716670E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7250" y="2762521"/>
            <a:ext cx="4762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31;p16" descr="image.png">
            <a:extLst>
              <a:ext uri="{FF2B5EF4-FFF2-40B4-BE49-F238E27FC236}">
                <a16:creationId xmlns:a16="http://schemas.microsoft.com/office/drawing/2014/main" id="{8098F046-B393-5726-A005-192B33968DE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03700" y="2762521"/>
            <a:ext cx="42862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32;p16" descr="image.png">
            <a:extLst>
              <a:ext uri="{FF2B5EF4-FFF2-40B4-BE49-F238E27FC236}">
                <a16:creationId xmlns:a16="http://schemas.microsoft.com/office/drawing/2014/main" id="{27B59483-63DE-321B-F262-201BCABBA731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50150" y="2762521"/>
            <a:ext cx="476250" cy="38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931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569CC-960E-0614-A047-1A9EC8A67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46;p17">
            <a:extLst>
              <a:ext uri="{FF2B5EF4-FFF2-40B4-BE49-F238E27FC236}">
                <a16:creationId xmlns:a16="http://schemas.microsoft.com/office/drawing/2014/main" id="{5210F559-EF57-D67F-B9FF-032F6809ADED}"/>
              </a:ext>
            </a:extLst>
          </p:cNvPr>
          <p:cNvSpPr txBox="1"/>
          <p:nvPr/>
        </p:nvSpPr>
        <p:spPr>
          <a:xfrm>
            <a:off x="590550" y="811586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>
                <a:solidFill>
                  <a:schemeClr val="accent1">
                    <a:lumMod val="75000"/>
                  </a:schemeClr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Encuentros </a:t>
            </a:r>
            <a:r>
              <a:rPr lang="en-US" sz="3600" b="0" i="0" u="none" strike="noStrike" cap="none" dirty="0" err="1">
                <a:solidFill>
                  <a:schemeClr val="accent1">
                    <a:lumMod val="75000"/>
                  </a:schemeClr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Provinciales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E1495976-9C3A-7DA7-C182-EE32E059F836}"/>
              </a:ext>
            </a:extLst>
          </p:cNvPr>
          <p:cNvGrpSpPr/>
          <p:nvPr/>
        </p:nvGrpSpPr>
        <p:grpSpPr>
          <a:xfrm>
            <a:off x="723900" y="2545957"/>
            <a:ext cx="5607954" cy="2058331"/>
            <a:chOff x="564246" y="2531443"/>
            <a:chExt cx="5607954" cy="2058331"/>
          </a:xfrm>
        </p:grpSpPr>
        <p:sp>
          <p:nvSpPr>
            <p:cNvPr id="2" name="Google Shape;140;p17">
              <a:extLst>
                <a:ext uri="{FF2B5EF4-FFF2-40B4-BE49-F238E27FC236}">
                  <a16:creationId xmlns:a16="http://schemas.microsoft.com/office/drawing/2014/main" id="{F5F7F282-19D9-C3FA-CDC0-87D72719223C}"/>
                </a:ext>
              </a:extLst>
            </p:cNvPr>
            <p:cNvSpPr txBox="1"/>
            <p:nvPr/>
          </p:nvSpPr>
          <p:spPr>
            <a:xfrm>
              <a:off x="571500" y="2531443"/>
              <a:ext cx="5600700" cy="323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i="0" u="none" strike="noStrike" cap="none" dirty="0" err="1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Fortalecimiento</a:t>
              </a:r>
              <a:r>
                <a:rPr lang="en-US" sz="2100" b="1" i="0" u="none" strike="noStrike" cap="none" dirty="0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2100" b="1" i="0" u="none" strike="noStrike" cap="none" dirty="0" err="1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en</a:t>
              </a:r>
              <a:r>
                <a:rPr lang="en-US" sz="2100" b="1" i="0" u="none" strike="noStrike" cap="none" dirty="0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2100" b="1" i="0" u="none" strike="noStrike" cap="none" dirty="0" err="1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Territorio</a:t>
              </a:r>
              <a:endParaRPr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5" name="Google Shape;142;p17">
              <a:extLst>
                <a:ext uri="{FF2B5EF4-FFF2-40B4-BE49-F238E27FC236}">
                  <a16:creationId xmlns:a16="http://schemas.microsoft.com/office/drawing/2014/main" id="{C6B7D66F-9872-9B79-C7CF-6E92193B7D09}"/>
                </a:ext>
              </a:extLst>
            </p:cNvPr>
            <p:cNvSpPr txBox="1"/>
            <p:nvPr/>
          </p:nvSpPr>
          <p:spPr>
            <a:xfrm>
              <a:off x="952500" y="3007693"/>
              <a:ext cx="4953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15 Encuentros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Provinciales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realizados</a:t>
              </a:r>
              <a:r>
                <a:rPr lang="en-US" sz="1350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.</a:t>
              </a:r>
              <a:endParaRPr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2" name="Google Shape;143;p17">
              <a:extLst>
                <a:ext uri="{FF2B5EF4-FFF2-40B4-BE49-F238E27FC236}">
                  <a16:creationId xmlns:a16="http://schemas.microsoft.com/office/drawing/2014/main" id="{F5553CD6-1F9B-AC25-7419-12692BEA3F3B}"/>
                </a:ext>
              </a:extLst>
            </p:cNvPr>
            <p:cNvSpPr txBox="1"/>
            <p:nvPr/>
          </p:nvSpPr>
          <p:spPr>
            <a:xfrm>
              <a:off x="952500" y="3438104"/>
              <a:ext cx="4953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721 personas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beneficiadas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directamente</a:t>
              </a:r>
              <a:r>
                <a:rPr lang="en-US" sz="135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.</a:t>
              </a:r>
              <a:endParaRPr dirty="0"/>
            </a:p>
          </p:txBody>
        </p:sp>
        <p:sp>
          <p:nvSpPr>
            <p:cNvPr id="13" name="Google Shape;144;p17">
              <a:extLst>
                <a:ext uri="{FF2B5EF4-FFF2-40B4-BE49-F238E27FC236}">
                  <a16:creationId xmlns:a16="http://schemas.microsoft.com/office/drawing/2014/main" id="{01A1264F-EE5A-BB06-BD9D-346DDEAD436A}"/>
                </a:ext>
              </a:extLst>
            </p:cNvPr>
            <p:cNvSpPr txBox="1"/>
            <p:nvPr/>
          </p:nvSpPr>
          <p:spPr>
            <a:xfrm>
              <a:off x="952500" y="3868515"/>
              <a:ext cx="4953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Entrega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de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Guías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para Planes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Escolares</a:t>
              </a:r>
              <a:r>
                <a:rPr lang="en-US" sz="135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.</a:t>
              </a:r>
              <a:endParaRPr dirty="0"/>
            </a:p>
          </p:txBody>
        </p:sp>
        <p:sp>
          <p:nvSpPr>
            <p:cNvPr id="16" name="Google Shape;145;p17">
              <a:extLst>
                <a:ext uri="{FF2B5EF4-FFF2-40B4-BE49-F238E27FC236}">
                  <a16:creationId xmlns:a16="http://schemas.microsoft.com/office/drawing/2014/main" id="{BF04A927-70BE-0045-8C41-FB3D808E950C}"/>
                </a:ext>
              </a:extLst>
            </p:cNvPr>
            <p:cNvSpPr txBox="1"/>
            <p:nvPr/>
          </p:nvSpPr>
          <p:spPr>
            <a:xfrm>
              <a:off x="952500" y="4298925"/>
              <a:ext cx="4953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Soporte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técnico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directo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de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Subdirección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de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Conocimiento</a:t>
              </a:r>
              <a:r>
                <a:rPr lang="en-US" sz="135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.</a:t>
              </a:r>
              <a:endParaRPr dirty="0"/>
            </a:p>
          </p:txBody>
        </p:sp>
        <p:pic>
          <p:nvPicPr>
            <p:cNvPr id="18" name="Google Shape;147;p17" descr="image.png">
              <a:extLst>
                <a:ext uri="{FF2B5EF4-FFF2-40B4-BE49-F238E27FC236}">
                  <a16:creationId xmlns:a16="http://schemas.microsoft.com/office/drawing/2014/main" id="{F3059616-DC1C-FC01-19B9-1CF2F062D4B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71500" y="3007693"/>
              <a:ext cx="228600" cy="247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49;p17" descr="image.png">
              <a:extLst>
                <a:ext uri="{FF2B5EF4-FFF2-40B4-BE49-F238E27FC236}">
                  <a16:creationId xmlns:a16="http://schemas.microsoft.com/office/drawing/2014/main" id="{4ACF2A12-B9F1-8BCC-423D-202DA0EC0674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71500" y="3868515"/>
              <a:ext cx="228600" cy="247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150;p17" descr="image.png">
              <a:extLst>
                <a:ext uri="{FF2B5EF4-FFF2-40B4-BE49-F238E27FC236}">
                  <a16:creationId xmlns:a16="http://schemas.microsoft.com/office/drawing/2014/main" id="{8E5ECDEC-16B1-19EB-60E2-15E65392B3A5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71500" y="4298925"/>
              <a:ext cx="228600" cy="247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147;p17" descr="image.png">
              <a:extLst>
                <a:ext uri="{FF2B5EF4-FFF2-40B4-BE49-F238E27FC236}">
                  <a16:creationId xmlns:a16="http://schemas.microsoft.com/office/drawing/2014/main" id="{CCCC6B9E-04D3-33AC-4285-3906E9AA6E78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64246" y="3450375"/>
              <a:ext cx="228600" cy="247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" name="Imagen 21">
            <a:extLst>
              <a:ext uri="{FF2B5EF4-FFF2-40B4-BE49-F238E27FC236}">
                <a16:creationId xmlns:a16="http://schemas.microsoft.com/office/drawing/2014/main" id="{9A9AC84A-459F-D002-C2E4-046491967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300" y="1690022"/>
            <a:ext cx="4540200" cy="34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845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835B-A0F1-0EBC-09CC-C6B4191F0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9;g3635f2d2739_18_0">
            <a:extLst>
              <a:ext uri="{FF2B5EF4-FFF2-40B4-BE49-F238E27FC236}">
                <a16:creationId xmlns:a16="http://schemas.microsoft.com/office/drawing/2014/main" id="{F680301F-C301-E017-2A84-49DE2571899B}"/>
              </a:ext>
            </a:extLst>
          </p:cNvPr>
          <p:cNvSpPr txBox="1"/>
          <p:nvPr/>
        </p:nvSpPr>
        <p:spPr>
          <a:xfrm>
            <a:off x="449496" y="694109"/>
            <a:ext cx="11028128" cy="584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94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1F3864"/>
                </a:solidFill>
                <a:latin typeface="Antonio"/>
                <a:ea typeface="Antonio"/>
                <a:cs typeface="Antonio"/>
                <a:sym typeface="Antonio"/>
              </a:rPr>
              <a:t>Acciones de Reducción del Riesgo</a:t>
            </a:r>
          </a:p>
          <a:p>
            <a:pPr marL="0" marR="0" lvl="0" indent="0" rtl="0">
              <a:lnSpc>
                <a:spcPct val="94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 dirty="0"/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52AFABFC-C4A4-1FA6-79A7-0E7BA38356A1}"/>
              </a:ext>
            </a:extLst>
          </p:cNvPr>
          <p:cNvGrpSpPr/>
          <p:nvPr/>
        </p:nvGrpSpPr>
        <p:grpSpPr>
          <a:xfrm>
            <a:off x="571500" y="4150453"/>
            <a:ext cx="7620001" cy="1076998"/>
            <a:chOff x="571500" y="4440733"/>
            <a:chExt cx="7664096" cy="1076998"/>
          </a:xfrm>
        </p:grpSpPr>
        <p:sp>
          <p:nvSpPr>
            <p:cNvPr id="6" name="Google Shape;174;p19">
              <a:extLst>
                <a:ext uri="{FF2B5EF4-FFF2-40B4-BE49-F238E27FC236}">
                  <a16:creationId xmlns:a16="http://schemas.microsoft.com/office/drawing/2014/main" id="{D5B02E84-F985-3B5A-3492-58C686710885}"/>
                </a:ext>
              </a:extLst>
            </p:cNvPr>
            <p:cNvSpPr txBox="1"/>
            <p:nvPr/>
          </p:nvSpPr>
          <p:spPr>
            <a:xfrm>
              <a:off x="571500" y="4440733"/>
              <a:ext cx="3600450" cy="323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i="0" u="none" strike="noStrike" cap="none" dirty="0" err="1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Limpieza</a:t>
              </a:r>
              <a:r>
                <a:rPr lang="en-US" sz="2100" b="1" i="0" u="none" strike="noStrike" cap="none" dirty="0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de </a:t>
              </a:r>
              <a:r>
                <a:rPr lang="en-US" sz="2100" b="1" i="0" u="none" strike="noStrike" cap="none" dirty="0" err="1">
                  <a:solidFill>
                    <a:schemeClr val="accent5">
                      <a:lumMod val="75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Cauces</a:t>
              </a:r>
              <a:endParaRPr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7" name="Google Shape;175;p19">
              <a:extLst>
                <a:ext uri="{FF2B5EF4-FFF2-40B4-BE49-F238E27FC236}">
                  <a16:creationId xmlns:a16="http://schemas.microsoft.com/office/drawing/2014/main" id="{A21B6E06-4BCE-D25D-22C3-651F190069BE}"/>
                </a:ext>
              </a:extLst>
            </p:cNvPr>
            <p:cNvSpPr txBox="1"/>
            <p:nvPr/>
          </p:nvSpPr>
          <p:spPr>
            <a:xfrm>
              <a:off x="571500" y="4936033"/>
              <a:ext cx="3600450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17 municipios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intervenidos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preventivamente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en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2024-2025 para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prevenir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desbordamientos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.</a:t>
              </a:r>
              <a:endParaRPr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9" name="Google Shape;176;p19">
              <a:extLst>
                <a:ext uri="{FF2B5EF4-FFF2-40B4-BE49-F238E27FC236}">
                  <a16:creationId xmlns:a16="http://schemas.microsoft.com/office/drawing/2014/main" id="{A4048C2F-B287-448E-DA4C-35A2C1E00BD8}"/>
                </a:ext>
              </a:extLst>
            </p:cNvPr>
            <p:cNvSpPr txBox="1"/>
            <p:nvPr/>
          </p:nvSpPr>
          <p:spPr>
            <a:xfrm>
              <a:off x="4381500" y="4440733"/>
              <a:ext cx="3600450" cy="323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i="0" u="none" strike="noStrike" cap="none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Reforestación</a:t>
              </a:r>
              <a:endParaRPr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" name="Google Shape;177;p19">
              <a:extLst>
                <a:ext uri="{FF2B5EF4-FFF2-40B4-BE49-F238E27FC236}">
                  <a16:creationId xmlns:a16="http://schemas.microsoft.com/office/drawing/2014/main" id="{6E2B724F-1CC5-1E85-FCBD-580B8776EB54}"/>
                </a:ext>
              </a:extLst>
            </p:cNvPr>
            <p:cNvSpPr txBox="1"/>
            <p:nvPr/>
          </p:nvSpPr>
          <p:spPr>
            <a:xfrm>
              <a:off x="4381500" y="4936033"/>
              <a:ext cx="3854096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Jornadas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en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Junín, </a:t>
              </a:r>
              <a:r>
                <a:rPr lang="en-US" sz="1350" b="0" i="0" u="none" strike="noStrike" cap="none" dirty="0" err="1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Sutatausa</a:t>
              </a:r>
              <a:r>
                <a:rPr lang="en-US" sz="1350" b="0" i="0" u="none" strike="noStrike" cap="none" dirty="0">
                  <a:solidFill>
                    <a:schemeClr val="accent1">
                      <a:lumMod val="50000"/>
                    </a:schemeClr>
                  </a:solidFill>
                  <a:latin typeface="Urbanist"/>
                  <a:ea typeface="Urbanist"/>
                  <a:cs typeface="Urbanist"/>
                  <a:sym typeface="Urbanist"/>
                </a:rPr>
                <a:t> y San Antonio del Tequendama.</a:t>
              </a:r>
              <a:endParaRPr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pic>
        <p:nvPicPr>
          <p:cNvPr id="12" name="Google Shape;179;p19" descr="image.png">
            <a:extLst>
              <a:ext uri="{FF2B5EF4-FFF2-40B4-BE49-F238E27FC236}">
                <a16:creationId xmlns:a16="http://schemas.microsoft.com/office/drawing/2014/main" id="{0C8E5A6B-FC44-94E3-32BD-A1933A5C859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91025" y="1718854"/>
            <a:ext cx="340995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80;p19">
            <a:extLst>
              <a:ext uri="{FF2B5EF4-FFF2-40B4-BE49-F238E27FC236}">
                <a16:creationId xmlns:a16="http://schemas.microsoft.com/office/drawing/2014/main" id="{0172C37D-FBF7-29EC-815B-F82D72B52159}"/>
              </a:ext>
            </a:extLst>
          </p:cNvPr>
          <p:cNvSpPr txBox="1"/>
          <p:nvPr/>
        </p:nvSpPr>
        <p:spPr>
          <a:xfrm>
            <a:off x="8477249" y="4150453"/>
            <a:ext cx="3000375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 err="1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Visitas</a:t>
            </a:r>
            <a:r>
              <a:rPr lang="en-US" sz="2100" b="1" i="0" u="none" strike="noStrike" cap="none" dirty="0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2100" b="1" i="0" u="none" strike="noStrike" cap="none" dirty="0" err="1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Tecnicas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14" name="Google Shape;181;p19">
            <a:extLst>
              <a:ext uri="{FF2B5EF4-FFF2-40B4-BE49-F238E27FC236}">
                <a16:creationId xmlns:a16="http://schemas.microsoft.com/office/drawing/2014/main" id="{501532E6-F7FC-A746-1234-83CE7349545F}"/>
              </a:ext>
            </a:extLst>
          </p:cNvPr>
          <p:cNvSpPr txBox="1"/>
          <p:nvPr/>
        </p:nvSpPr>
        <p:spPr>
          <a:xfrm>
            <a:off x="8477249" y="4590415"/>
            <a:ext cx="3250293" cy="872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87 municipios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evaluados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técnicamente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para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caracterizar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amenazas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y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vulnerabilidades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.</a:t>
            </a:r>
            <a:endParaRPr dirty="0">
              <a:solidFill>
                <a:schemeClr val="bg2"/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68054F9-93DB-F97F-9D1D-5F0FFD8BF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733367"/>
            <a:ext cx="3296151" cy="2362199"/>
          </a:xfrm>
          <a:prstGeom prst="rect">
            <a:avLst/>
          </a:prstGeom>
          <a:effectLst/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D1F7B39-A82B-5C11-094A-71B4585007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9558" y="1655975"/>
            <a:ext cx="3422651" cy="237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38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A5A5B-23ED-1A6C-BBC4-AAD11907C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9;g3635f2d2739_18_0">
            <a:extLst>
              <a:ext uri="{FF2B5EF4-FFF2-40B4-BE49-F238E27FC236}">
                <a16:creationId xmlns:a16="http://schemas.microsoft.com/office/drawing/2014/main" id="{A3C99419-35F0-2D49-E21E-40540901B775}"/>
              </a:ext>
            </a:extLst>
          </p:cNvPr>
          <p:cNvSpPr txBox="1"/>
          <p:nvPr/>
        </p:nvSpPr>
        <p:spPr>
          <a:xfrm>
            <a:off x="449496" y="694109"/>
            <a:ext cx="11028128" cy="584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94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1F3864"/>
                </a:solidFill>
                <a:latin typeface="Antonio"/>
                <a:ea typeface="Antonio"/>
                <a:cs typeface="Antonio"/>
                <a:sym typeface="Antonio"/>
              </a:rPr>
              <a:t>Acciones de Reducción del Riesgo</a:t>
            </a:r>
          </a:p>
          <a:p>
            <a:pPr marL="0" marR="0" lvl="0" indent="0" rtl="0">
              <a:lnSpc>
                <a:spcPct val="94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 dirty="0"/>
          </a:p>
        </p:txBody>
      </p:sp>
      <p:sp>
        <p:nvSpPr>
          <p:cNvPr id="2" name="Google Shape;157;p18">
            <a:extLst>
              <a:ext uri="{FF2B5EF4-FFF2-40B4-BE49-F238E27FC236}">
                <a16:creationId xmlns:a16="http://schemas.microsoft.com/office/drawing/2014/main" id="{5556D410-5E64-F9A4-C4A5-19CEFA645538}"/>
              </a:ext>
            </a:extLst>
          </p:cNvPr>
          <p:cNvSpPr txBox="1"/>
          <p:nvPr/>
        </p:nvSpPr>
        <p:spPr>
          <a:xfrm>
            <a:off x="571500" y="1769001"/>
            <a:ext cx="520065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 err="1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Intervenciones</a:t>
            </a:r>
            <a:r>
              <a:rPr lang="en-US" sz="2100" b="1" i="0" u="none" strike="noStrike" cap="none" dirty="0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 de </a:t>
            </a:r>
            <a:r>
              <a:rPr lang="en-US" sz="2100" b="1" i="0" u="none" strike="noStrike" cap="none" dirty="0" err="1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Reduccion</a:t>
            </a:r>
            <a:r>
              <a:rPr lang="en-US" sz="2100" b="1" i="0" u="none" strike="noStrike" cap="none" dirty="0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2100" b="1" i="0" u="none" strike="noStrike" cap="none" dirty="0" err="1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Correctiva</a:t>
            </a:r>
            <a:r>
              <a:rPr lang="en-US" sz="2100" b="1" i="0" u="none" strike="noStrike" cap="none" dirty="0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2100" b="1" dirty="0" err="1">
                <a:solidFill>
                  <a:schemeClr val="accent1"/>
                </a:solidFill>
                <a:latin typeface="Urbanist"/>
                <a:ea typeface="Urbanist"/>
                <a:cs typeface="Urbanist"/>
                <a:sym typeface="Urbanist"/>
              </a:rPr>
              <a:t>Estructural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5" name="Google Shape;160;p18">
            <a:extLst>
              <a:ext uri="{FF2B5EF4-FFF2-40B4-BE49-F238E27FC236}">
                <a16:creationId xmlns:a16="http://schemas.microsoft.com/office/drawing/2014/main" id="{1EF4515C-58E5-36FB-D4D7-B9695C70662D}"/>
              </a:ext>
            </a:extLst>
          </p:cNvPr>
          <p:cNvSpPr txBox="1"/>
          <p:nvPr/>
        </p:nvSpPr>
        <p:spPr>
          <a:xfrm>
            <a:off x="571500" y="2906130"/>
            <a:ext cx="4953000" cy="29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40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Villapinzón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: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Muro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gavión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quebrada La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Quincha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.</a:t>
            </a:r>
            <a:endParaRPr dirty="0"/>
          </a:p>
        </p:txBody>
      </p:sp>
      <p:sp>
        <p:nvSpPr>
          <p:cNvPr id="8" name="Google Shape;161;p18">
            <a:extLst>
              <a:ext uri="{FF2B5EF4-FFF2-40B4-BE49-F238E27FC236}">
                <a16:creationId xmlns:a16="http://schemas.microsoft.com/office/drawing/2014/main" id="{86734968-129D-4525-37B3-552C03501FBA}"/>
              </a:ext>
            </a:extLst>
          </p:cNvPr>
          <p:cNvSpPr txBox="1"/>
          <p:nvPr/>
        </p:nvSpPr>
        <p:spPr>
          <a:xfrm>
            <a:off x="571500" y="3352732"/>
            <a:ext cx="4953000" cy="29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40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Útica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: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Muro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Malecón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Río Negro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11" name="Google Shape;162;p18">
            <a:extLst>
              <a:ext uri="{FF2B5EF4-FFF2-40B4-BE49-F238E27FC236}">
                <a16:creationId xmlns:a16="http://schemas.microsoft.com/office/drawing/2014/main" id="{1E7C7300-D14B-295A-FF77-7F866765C3B9}"/>
              </a:ext>
            </a:extLst>
          </p:cNvPr>
          <p:cNvSpPr txBox="1"/>
          <p:nvPr/>
        </p:nvSpPr>
        <p:spPr>
          <a:xfrm>
            <a:off x="571500" y="3799334"/>
            <a:ext cx="4953000" cy="29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40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Gachalá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,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Albán</a:t>
            </a:r>
            <a:r>
              <a:rPr lang="en-US" sz="13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, </a:t>
            </a:r>
            <a:r>
              <a:rPr lang="en-US" sz="13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Yacopí</a:t>
            </a:r>
            <a:r>
              <a:rPr lang="en-US" sz="135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.</a:t>
            </a:r>
            <a:endParaRPr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9850BBC-13AE-B0D4-73F8-F9EDC777E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69001"/>
            <a:ext cx="5371380" cy="304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2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534B-E186-6C1E-2FB2-255DA40C9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90;p20">
            <a:extLst>
              <a:ext uri="{FF2B5EF4-FFF2-40B4-BE49-F238E27FC236}">
                <a16:creationId xmlns:a16="http://schemas.microsoft.com/office/drawing/2014/main" id="{2DB06F5B-5E67-2543-31E8-CF5F0D99210C}"/>
              </a:ext>
            </a:extLst>
          </p:cNvPr>
          <p:cNvSpPr txBox="1"/>
          <p:nvPr/>
        </p:nvSpPr>
        <p:spPr>
          <a:xfrm>
            <a:off x="571500" y="1476600"/>
            <a:ext cx="3683049" cy="1154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0" u="none" strike="noStrike" cap="none" dirty="0">
                <a:solidFill>
                  <a:srgbClr val="00B0F0"/>
                </a:solidFill>
                <a:latin typeface="Urbanist"/>
                <a:ea typeface="Urbanist"/>
                <a:cs typeface="Urbanist"/>
                <a:sym typeface="Urbanist"/>
              </a:rPr>
              <a:t>123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7" name="Google Shape;191;p20">
            <a:extLst>
              <a:ext uri="{FF2B5EF4-FFF2-40B4-BE49-F238E27FC236}">
                <a16:creationId xmlns:a16="http://schemas.microsoft.com/office/drawing/2014/main" id="{21944350-C6F5-9460-3EB1-9B15113E1778}"/>
              </a:ext>
            </a:extLst>
          </p:cNvPr>
          <p:cNvSpPr txBox="1"/>
          <p:nvPr/>
        </p:nvSpPr>
        <p:spPr>
          <a:xfrm>
            <a:off x="571500" y="2524350"/>
            <a:ext cx="3683049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Línea</a:t>
            </a:r>
            <a:r>
              <a:rPr lang="en-US" sz="16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de </a:t>
            </a:r>
            <a:r>
              <a:rPr lang="en-US" sz="16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Emergencia</a:t>
            </a:r>
            <a:r>
              <a:rPr lang="en-US" sz="16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6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Activada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9" name="Google Shape;192;p20">
            <a:extLst>
              <a:ext uri="{FF2B5EF4-FFF2-40B4-BE49-F238E27FC236}">
                <a16:creationId xmlns:a16="http://schemas.microsoft.com/office/drawing/2014/main" id="{05DB43D8-9788-5E47-3C72-8D9E4972D0DC}"/>
              </a:ext>
            </a:extLst>
          </p:cNvPr>
          <p:cNvSpPr txBox="1"/>
          <p:nvPr/>
        </p:nvSpPr>
        <p:spPr>
          <a:xfrm>
            <a:off x="4254549" y="1476600"/>
            <a:ext cx="3683049" cy="1154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0" u="none" strike="noStrike" cap="none" dirty="0">
                <a:solidFill>
                  <a:srgbClr val="00B0F0"/>
                </a:solidFill>
                <a:latin typeface="Urbanist"/>
                <a:ea typeface="Urbanist"/>
                <a:cs typeface="Urbanist"/>
                <a:sym typeface="Urbanist"/>
              </a:rPr>
              <a:t>8.5k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10" name="Google Shape;193;p20">
            <a:extLst>
              <a:ext uri="{FF2B5EF4-FFF2-40B4-BE49-F238E27FC236}">
                <a16:creationId xmlns:a16="http://schemas.microsoft.com/office/drawing/2014/main" id="{2B3877AE-F59E-AC7A-7A05-DFC6A939F024}"/>
              </a:ext>
            </a:extLst>
          </p:cNvPr>
          <p:cNvSpPr txBox="1"/>
          <p:nvPr/>
        </p:nvSpPr>
        <p:spPr>
          <a:xfrm>
            <a:off x="4254549" y="2524350"/>
            <a:ext cx="3683049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Seguidores</a:t>
            </a:r>
            <a:r>
              <a:rPr lang="en-US" sz="16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650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para la </a:t>
            </a:r>
            <a:r>
              <a:rPr lang="en-US" sz="1650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comunicacion</a:t>
            </a:r>
            <a:r>
              <a:rPr lang="en-US" sz="1650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650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diaria</a:t>
            </a:r>
            <a:r>
              <a:rPr lang="en-US" sz="1650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del </a:t>
            </a:r>
            <a:r>
              <a:rPr lang="en-US" sz="1650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riesgo</a:t>
            </a:r>
            <a:r>
              <a:rPr lang="en-US" sz="1650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650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mediante</a:t>
            </a:r>
            <a:r>
              <a:rPr lang="en-US" sz="1650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650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boletines</a:t>
            </a:r>
            <a:r>
              <a:rPr lang="en-US" sz="1650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650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diarios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12" name="Google Shape;194;p20">
            <a:extLst>
              <a:ext uri="{FF2B5EF4-FFF2-40B4-BE49-F238E27FC236}">
                <a16:creationId xmlns:a16="http://schemas.microsoft.com/office/drawing/2014/main" id="{6AAA8499-449C-0DB5-E063-649BE4A19C1C}"/>
              </a:ext>
            </a:extLst>
          </p:cNvPr>
          <p:cNvSpPr txBox="1"/>
          <p:nvPr/>
        </p:nvSpPr>
        <p:spPr>
          <a:xfrm>
            <a:off x="7937599" y="1476600"/>
            <a:ext cx="3683049" cy="1154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0" u="none" strike="noStrike" cap="none" dirty="0">
                <a:solidFill>
                  <a:srgbClr val="00B0F0"/>
                </a:solidFill>
                <a:latin typeface="Urbanist"/>
                <a:ea typeface="Urbanist"/>
                <a:cs typeface="Urbanist"/>
                <a:sym typeface="Urbanist"/>
              </a:rPr>
              <a:t>100%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13" name="Google Shape;195;p20">
            <a:extLst>
              <a:ext uri="{FF2B5EF4-FFF2-40B4-BE49-F238E27FC236}">
                <a16:creationId xmlns:a16="http://schemas.microsoft.com/office/drawing/2014/main" id="{91BCDC49-1DBC-C550-F30D-99D0842232C6}"/>
              </a:ext>
            </a:extLst>
          </p:cNvPr>
          <p:cNvSpPr txBox="1"/>
          <p:nvPr/>
        </p:nvSpPr>
        <p:spPr>
          <a:xfrm>
            <a:off x="7937599" y="2524350"/>
            <a:ext cx="3683049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Articulación</a:t>
            </a:r>
            <a:r>
              <a:rPr lang="en-US" sz="1650" b="0" i="0" u="none" strike="noStrike" cap="none" dirty="0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 con </a:t>
            </a:r>
            <a:r>
              <a:rPr lang="en-US" sz="1650" b="0" i="0" u="none" strike="noStrike" cap="none" dirty="0" err="1">
                <a:solidFill>
                  <a:schemeClr val="bg2"/>
                </a:solidFill>
                <a:latin typeface="Urbanist"/>
                <a:ea typeface="Urbanist"/>
                <a:cs typeface="Urbanist"/>
                <a:sym typeface="Urbanist"/>
              </a:rPr>
              <a:t>Coordinadores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16" name="Google Shape;199;p20">
            <a:extLst>
              <a:ext uri="{FF2B5EF4-FFF2-40B4-BE49-F238E27FC236}">
                <a16:creationId xmlns:a16="http://schemas.microsoft.com/office/drawing/2014/main" id="{4B3E8B95-4670-C9EC-406F-1F8D5A75CD6D}"/>
              </a:ext>
            </a:extLst>
          </p:cNvPr>
          <p:cNvSpPr txBox="1"/>
          <p:nvPr/>
        </p:nvSpPr>
        <p:spPr>
          <a:xfrm>
            <a:off x="571500" y="571500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chemeClr val="bg2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Manejo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 de </a:t>
            </a:r>
            <a:r>
              <a:rPr lang="en-US" sz="3600" b="0" i="0" u="none" strike="noStrike" cap="none" dirty="0" err="1">
                <a:solidFill>
                  <a:schemeClr val="bg2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Desastres</a:t>
            </a:r>
            <a:endParaRPr dirty="0">
              <a:solidFill>
                <a:schemeClr val="bg2"/>
              </a:solidFill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032E80B5-D17B-6528-9B37-44E35EFB9ADD}"/>
              </a:ext>
            </a:extLst>
          </p:cNvPr>
          <p:cNvGrpSpPr/>
          <p:nvPr/>
        </p:nvGrpSpPr>
        <p:grpSpPr>
          <a:xfrm>
            <a:off x="6003017" y="3535533"/>
            <a:ext cx="5758543" cy="2381250"/>
            <a:chOff x="6293302" y="3535533"/>
            <a:chExt cx="5758543" cy="2381250"/>
          </a:xfrm>
        </p:grpSpPr>
        <p:pic>
          <p:nvPicPr>
            <p:cNvPr id="3" name="Google Shape;189;p20" descr="image.png">
              <a:extLst>
                <a:ext uri="{FF2B5EF4-FFF2-40B4-BE49-F238E27FC236}">
                  <a16:creationId xmlns:a16="http://schemas.microsoft.com/office/drawing/2014/main" id="{275B3DA6-17B7-85B8-A85E-84B89C0BFB3E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293302" y="3535533"/>
              <a:ext cx="5334000" cy="2381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Google Shape;197;p20">
              <a:extLst>
                <a:ext uri="{FF2B5EF4-FFF2-40B4-BE49-F238E27FC236}">
                  <a16:creationId xmlns:a16="http://schemas.microsoft.com/office/drawing/2014/main" id="{34870928-E5AF-053E-57BA-9C244565B9BD}"/>
                </a:ext>
              </a:extLst>
            </p:cNvPr>
            <p:cNvSpPr txBox="1"/>
            <p:nvPr/>
          </p:nvSpPr>
          <p:spPr>
            <a:xfrm>
              <a:off x="7051220" y="3871912"/>
              <a:ext cx="5000625" cy="323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i="0" u="none" strike="noStrike" cap="none">
                  <a:solidFill>
                    <a:srgbClr val="DEFF9A"/>
                  </a:solidFill>
                  <a:latin typeface="Urbanist"/>
                  <a:ea typeface="Urbanist"/>
                  <a:cs typeface="Urbanist"/>
                  <a:sym typeface="Urbanist"/>
                </a:rPr>
                <a:t>Ayuda Humanitaria</a:t>
              </a:r>
              <a:endParaRPr/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CC24BEBB-81D4-E129-B8AE-B7A82C339701}"/>
                </a:ext>
              </a:extLst>
            </p:cNvPr>
            <p:cNvSpPr txBox="1"/>
            <p:nvPr/>
          </p:nvSpPr>
          <p:spPr>
            <a:xfrm>
              <a:off x="6555920" y="4432528"/>
              <a:ext cx="4808764" cy="1264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rtl="0">
                <a:lnSpc>
                  <a:spcPct val="1399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Entrega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inmediata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de </a:t>
              </a:r>
              <a:r>
                <a:rPr lang="en-US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ayudas</a:t>
              </a:r>
              <a:r>
                <a:rPr lang="en-US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humanitarias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en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los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municipios del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departamento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bajo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el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principio de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subsidiaridad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y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concurrencia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. Banco de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Ayudas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(Meta 35)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garantizando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 stock para </a:t>
              </a:r>
              <a:r>
                <a:rPr lang="en-US" sz="1400" b="0" i="0" u="none" strike="noStrike" cap="none" dirty="0" err="1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calamidades</a:t>
              </a:r>
              <a:r>
                <a:rPr lang="en-US" sz="1400" b="0" i="0" u="none" strike="noStrike" cap="none" dirty="0">
                  <a:solidFill>
                    <a:srgbClr val="DAFFDE"/>
                  </a:solidFill>
                  <a:latin typeface="Urbanist"/>
                  <a:ea typeface="Urbanist"/>
                  <a:cs typeface="Urbanist"/>
                  <a:sym typeface="Urbanist"/>
                </a:rPr>
                <a:t>.</a:t>
              </a:r>
              <a:endParaRPr lang="en-US" dirty="0"/>
            </a:p>
          </p:txBody>
        </p:sp>
      </p:grpSp>
      <p:pic>
        <p:nvPicPr>
          <p:cNvPr id="19" name="Imagen 18">
            <a:extLst>
              <a:ext uri="{FF2B5EF4-FFF2-40B4-BE49-F238E27FC236}">
                <a16:creationId xmlns:a16="http://schemas.microsoft.com/office/drawing/2014/main" id="{F578045D-B75D-A1A2-6696-385433F74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827" y="3352413"/>
            <a:ext cx="3683048" cy="256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64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>
          <a:extLst>
            <a:ext uri="{FF2B5EF4-FFF2-40B4-BE49-F238E27FC236}">
              <a16:creationId xmlns:a16="http://schemas.microsoft.com/office/drawing/2014/main" id="{21F55AAB-5D77-0206-F166-A943451A2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635f2d2739_18_0">
            <a:extLst>
              <a:ext uri="{FF2B5EF4-FFF2-40B4-BE49-F238E27FC236}">
                <a16:creationId xmlns:a16="http://schemas.microsoft.com/office/drawing/2014/main" id="{7B7284F8-0C69-0110-51A2-0073231F311B}"/>
              </a:ext>
            </a:extLst>
          </p:cNvPr>
          <p:cNvSpPr txBox="1"/>
          <p:nvPr/>
        </p:nvSpPr>
        <p:spPr>
          <a:xfrm>
            <a:off x="986971" y="305287"/>
            <a:ext cx="10299949" cy="55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94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b="1" dirty="0">
                <a:solidFill>
                  <a:srgbClr val="1F3864"/>
                </a:solidFill>
                <a:latin typeface="Antonio"/>
                <a:ea typeface="Antonio"/>
                <a:cs typeface="Antonio"/>
                <a:sym typeface="Antonio"/>
              </a:rPr>
              <a:t>PAE temporada de más lluvias</a:t>
            </a:r>
            <a:endParaRPr lang="it-IT" sz="3200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292435B-B942-64E6-48CB-B53737B43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265004"/>
              </p:ext>
            </p:extLst>
          </p:nvPr>
        </p:nvGraphicFramePr>
        <p:xfrm>
          <a:off x="284237" y="1752974"/>
          <a:ext cx="5167657" cy="3566160"/>
        </p:xfrm>
        <a:graphic>
          <a:graphicData uri="http://schemas.openxmlformats.org/drawingml/2006/table">
            <a:tbl>
              <a:tblPr firstRow="1" bandRow="1">
                <a:tableStyleId>{768D1528-D763-4772-BE52-BF03D0568E3A}</a:tableStyleId>
              </a:tblPr>
              <a:tblGrid>
                <a:gridCol w="1501431">
                  <a:extLst>
                    <a:ext uri="{9D8B030D-6E8A-4147-A177-3AD203B41FA5}">
                      <a16:colId xmlns:a16="http://schemas.microsoft.com/office/drawing/2014/main" val="2507278194"/>
                    </a:ext>
                  </a:extLst>
                </a:gridCol>
                <a:gridCol w="1483743">
                  <a:extLst>
                    <a:ext uri="{9D8B030D-6E8A-4147-A177-3AD203B41FA5}">
                      <a16:colId xmlns:a16="http://schemas.microsoft.com/office/drawing/2014/main" val="2645357081"/>
                    </a:ext>
                  </a:extLst>
                </a:gridCol>
                <a:gridCol w="2182483">
                  <a:extLst>
                    <a:ext uri="{9D8B030D-6E8A-4147-A177-3AD203B41FA5}">
                      <a16:colId xmlns:a16="http://schemas.microsoft.com/office/drawing/2014/main" val="1854401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LÍNEA DE INTERVENCIÓN </a:t>
                      </a:r>
                      <a:endParaRPr lang="es-CO" sz="1200" b="1" dirty="0">
                        <a:solidFill>
                          <a:schemeClr val="bg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SECTOR(ES) /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TERRITORIO (S)</a:t>
                      </a:r>
                      <a:endParaRPr lang="es-CO" sz="1200" b="1" dirty="0">
                        <a:solidFill>
                          <a:schemeClr val="bg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ENTIDAD RESPONSABLE 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344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Educación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Educación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Secretaría de Educación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ICCU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73122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Agua y saneamiento básico  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Agua potable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EPC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UAEGRD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267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dirty="0"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Alcantarillado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EPC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36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Conectividad vial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Transporte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ICCU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UNGRD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20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Reactivación productiva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Agropecuario 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Agrocampesinado </a:t>
                      </a:r>
                    </a:p>
                    <a:p>
                      <a:pPr algn="ctr"/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Agencia de comercialización </a:t>
                      </a:r>
                    </a:p>
                    <a:p>
                      <a:pPr algn="ctr"/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UAEGRD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823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Hábitat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Hábitat </a:t>
                      </a: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y vivienda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Secretaría de Vivienda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806416"/>
                  </a:ext>
                </a:extLst>
              </a:tr>
              <a:tr h="145099">
                <a:tc>
                  <a:txBody>
                    <a:bodyPr/>
                    <a:lstStyle/>
                    <a:p>
                      <a:pPr algn="ctr"/>
                      <a:r>
                        <a:rPr lang="es-MX" sz="1200" b="1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Total actividades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11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610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Valor fase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$12.496.416.346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611658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0146DBB4-01E3-F2FA-6277-4108A2CCD8BB}"/>
              </a:ext>
            </a:extLst>
          </p:cNvPr>
          <p:cNvSpPr txBox="1"/>
          <p:nvPr/>
        </p:nvSpPr>
        <p:spPr>
          <a:xfrm>
            <a:off x="284237" y="860463"/>
            <a:ext cx="52582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solidFill>
                  <a:schemeClr val="accent3"/>
                </a:solidFill>
                <a:latin typeface="Antonio" panose="020B0604020202020204" charset="0"/>
              </a:rPr>
              <a:t>FASE DE RECUPERACIÓN TEMPRANA (REHABILITACIÓN)</a:t>
            </a:r>
            <a:r>
              <a:rPr lang="es-CO" sz="2400" dirty="0">
                <a:solidFill>
                  <a:schemeClr val="accent3"/>
                </a:solidFill>
                <a:latin typeface="Antonio" panose="020B0604020202020204" charset="0"/>
              </a:rPr>
              <a:t>-</a:t>
            </a:r>
            <a:r>
              <a:rPr lang="es-CO" sz="2400" b="1" dirty="0">
                <a:solidFill>
                  <a:schemeClr val="accent3"/>
                </a:solidFill>
                <a:latin typeface="Antonio" panose="020B0604020202020204" charset="0"/>
              </a:rPr>
              <a:t>FRT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26C777A-2967-7EF2-EFE6-7D745633C7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584708"/>
              </p:ext>
            </p:extLst>
          </p:nvPr>
        </p:nvGraphicFramePr>
        <p:xfrm>
          <a:off x="6136944" y="1810624"/>
          <a:ext cx="5342626" cy="3121592"/>
        </p:xfrm>
        <a:graphic>
          <a:graphicData uri="http://schemas.openxmlformats.org/drawingml/2006/table">
            <a:tbl>
              <a:tblPr firstRow="1" bandRow="1">
                <a:tableStyleId>{768D1528-D763-4772-BE52-BF03D0568E3A}</a:tableStyleId>
              </a:tblPr>
              <a:tblGrid>
                <a:gridCol w="1426234">
                  <a:extLst>
                    <a:ext uri="{9D8B030D-6E8A-4147-A177-3AD203B41FA5}">
                      <a16:colId xmlns:a16="http://schemas.microsoft.com/office/drawing/2014/main" val="2507278194"/>
                    </a:ext>
                  </a:extLst>
                </a:gridCol>
                <a:gridCol w="1457864">
                  <a:extLst>
                    <a:ext uri="{9D8B030D-6E8A-4147-A177-3AD203B41FA5}">
                      <a16:colId xmlns:a16="http://schemas.microsoft.com/office/drawing/2014/main" val="2645357081"/>
                    </a:ext>
                  </a:extLst>
                </a:gridCol>
                <a:gridCol w="2458528">
                  <a:extLst>
                    <a:ext uri="{9D8B030D-6E8A-4147-A177-3AD203B41FA5}">
                      <a16:colId xmlns:a16="http://schemas.microsoft.com/office/drawing/2014/main" val="3866314273"/>
                    </a:ext>
                  </a:extLst>
                </a:gridCol>
              </a:tblGrid>
              <a:tr h="45141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LÍNEA DE INTERVENCIÓN </a:t>
                      </a:r>
                      <a:endParaRPr lang="es-CO" sz="1200" b="1" dirty="0">
                        <a:solidFill>
                          <a:schemeClr val="bg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SECTOR(ES) / TERRITORIO (S)</a:t>
                      </a:r>
                      <a:endParaRPr lang="es-CO" sz="1200" b="1" dirty="0">
                        <a:solidFill>
                          <a:schemeClr val="bg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ENTIDAD RESPONSABLE 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344000"/>
                  </a:ext>
                </a:extLst>
              </a:tr>
              <a:tr h="45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Educación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Educación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Secretaría de Educación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ICCU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731220"/>
                  </a:ext>
                </a:extLst>
              </a:tr>
              <a:tr h="6319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Territorio seguros y resilientes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Gestión del riesgo de desastres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ICCU - SECRETARIA DE BIENESTAR VERDE - CORPORINOQUIA – CORPOGUAVIO - CAR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26734"/>
                  </a:ext>
                </a:extLst>
              </a:tr>
              <a:tr h="451410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Conectividad vial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Transporte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ICCU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UNGRD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20876"/>
                  </a:ext>
                </a:extLst>
              </a:tr>
              <a:tr h="311193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Hábitat</a:t>
                      </a:r>
                      <a:endParaRPr lang="es-CO" sz="1200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Hábitat </a:t>
                      </a: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y vivienda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Secretaría de Vivienda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970338"/>
                  </a:ext>
                </a:extLst>
              </a:tr>
              <a:tr h="304646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Total actividades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7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053004"/>
                  </a:ext>
                </a:extLst>
              </a:tr>
              <a:tr h="311193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Valor fase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$82.725.820.505</a:t>
                      </a: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1200" b="1" dirty="0">
                        <a:solidFill>
                          <a:schemeClr val="tx1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894627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05828F78-52AF-69E3-79CF-E5B4ECDA61B1}"/>
              </a:ext>
            </a:extLst>
          </p:cNvPr>
          <p:cNvSpPr txBox="1"/>
          <p:nvPr/>
        </p:nvSpPr>
        <p:spPr>
          <a:xfrm>
            <a:off x="6429470" y="860463"/>
            <a:ext cx="46120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accent3"/>
                </a:solidFill>
                <a:latin typeface="Antonio" panose="020B0604020202020204" charset="0"/>
              </a:rPr>
              <a:t>FASE DE ADAPTACIÓN Y RECUPERACIÓN (RECONSTRUCCÍON) - </a:t>
            </a:r>
            <a:r>
              <a:rPr lang="es-CO" sz="2400" b="1" dirty="0">
                <a:solidFill>
                  <a:schemeClr val="accent3"/>
                </a:solidFill>
                <a:latin typeface="Antonio" panose="020B0604020202020204" charset="0"/>
              </a:rPr>
              <a:t>FART</a:t>
            </a:r>
            <a:endParaRPr lang="es-CO" sz="2400" dirty="0">
              <a:solidFill>
                <a:schemeClr val="accent3"/>
              </a:solidFill>
              <a:latin typeface="Antonio" panose="020B060402020202020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22948E5-D972-16AB-32B3-EBEEEA57ED3B}"/>
              </a:ext>
            </a:extLst>
          </p:cNvPr>
          <p:cNvSpPr txBox="1"/>
          <p:nvPr/>
        </p:nvSpPr>
        <p:spPr>
          <a:xfrm>
            <a:off x="3219388" y="5362299"/>
            <a:ext cx="58351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b="1" dirty="0">
                <a:solidFill>
                  <a:schemeClr val="tx1"/>
                </a:solidFill>
                <a:highlight>
                  <a:srgbClr val="C0C0C0"/>
                </a:highlight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COSTO TOTAL PAE: $95.222.236.851</a:t>
            </a:r>
            <a:endParaRPr lang="es-CO" sz="1800" b="1" dirty="0">
              <a:solidFill>
                <a:schemeClr val="tx1"/>
              </a:solidFill>
              <a:highlight>
                <a:srgbClr val="C0C0C0"/>
              </a:highlight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184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4265</TotalTime>
  <Words>483</Words>
  <Application>Microsoft Office PowerPoint</Application>
  <PresentationFormat>Panorámica</PresentationFormat>
  <Paragraphs>109</Paragraphs>
  <Slides>9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Antonio Light</vt:lpstr>
      <vt:lpstr>Roboto Light</vt:lpstr>
      <vt:lpstr>Arial</vt:lpstr>
      <vt:lpstr>Antonio</vt:lpstr>
      <vt:lpstr>Calibri</vt:lpstr>
      <vt:lpstr>Urbanist</vt:lpstr>
      <vt:lpstr>Urbanist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Office User</dc:creator>
  <cp:lastModifiedBy>diego alejandro mesa baquero</cp:lastModifiedBy>
  <cp:revision>30</cp:revision>
  <dcterms:created xsi:type="dcterms:W3CDTF">2024-10-31T21:22:11Z</dcterms:created>
  <dcterms:modified xsi:type="dcterms:W3CDTF">2026-05-14T23:07:43Z</dcterms:modified>
</cp:coreProperties>
</file>