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wUgzQu1ku2wf6EOgZqMAtvsji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" name="Google Shape;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" name="Google Shape;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D1B2A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6492240" y="-1188720"/>
            <a:ext cx="4114800" cy="4114800"/>
          </a:xfrm>
          <a:prstGeom prst="ellipse">
            <a:avLst/>
          </a:prstGeom>
          <a:solidFill>
            <a:srgbClr val="0E7A64">
              <a:alpha val="45098"/>
            </a:srgbClr>
          </a:solidFill>
          <a:ln cap="flat" cmpd="sng" w="12700">
            <a:solidFill>
              <a:srgbClr val="0E7A64">
                <a:alpha val="45098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7498080" y="-457200"/>
            <a:ext cx="2743200" cy="2743200"/>
          </a:xfrm>
          <a:prstGeom prst="ellipse">
            <a:avLst/>
          </a:prstGeom>
          <a:solidFill>
            <a:srgbClr val="1ABC9C">
              <a:alpha val="27843"/>
            </a:srgbClr>
          </a:solidFill>
          <a:ln cap="flat" cmpd="sng" w="12700">
            <a:solidFill>
              <a:srgbClr val="1ABC9C">
                <a:alpha val="27843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502920" y="384048"/>
            <a:ext cx="64008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900"/>
              <a:buFont typeface="Calibri"/>
              <a:buNone/>
            </a:pPr>
            <a:r>
              <a:rPr b="1" i="0" lang="en-US" sz="90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REUNIÓN DE SEGUIMIENTO  ·  PLATAFORMA CARGAME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457200" y="749808"/>
            <a:ext cx="777240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Calibri"/>
              <a:buNone/>
            </a:pPr>
            <a:r>
              <a:rPr b="1" i="0" lang="en-US" sz="4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Plataforma CargaME</a:t>
            </a:r>
            <a:endParaRPr b="0" i="0" sz="4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Calibri"/>
              <a:buNone/>
            </a:pPr>
            <a:r>
              <a:rPr b="1" i="0" lang="en-US" sz="4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Electromovilidad</a:t>
            </a:r>
            <a:endParaRPr b="0" i="0" sz="4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457200" y="2542032"/>
            <a:ext cx="4572000" cy="41148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457200" y="2697480"/>
            <a:ext cx="73152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1200"/>
              <a:buFont typeface="Calibri"/>
              <a:buNone/>
            </a:pPr>
            <a:r>
              <a:rPr b="0" i="1" lang="en-US" sz="120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Estado del proyecto  ·  Pendientes  ·  Próximos pasos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1"/>
          <p:cNvSpPr/>
          <p:nvPr/>
        </p:nvSpPr>
        <p:spPr>
          <a:xfrm>
            <a:off x="457200" y="3200400"/>
            <a:ext cx="5486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Fecha: </a:t>
            </a:r>
            <a:r>
              <a:rPr b="0" i="0" lang="en-US" sz="11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Junio 16 2026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457200" y="3493008"/>
            <a:ext cx="5486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Calibri"/>
              <a:buNone/>
            </a:pPr>
            <a:r>
              <a:rPr b="0" i="0" lang="en-US" sz="11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Contrato KfW N° </a:t>
            </a:r>
            <a:r>
              <a:rPr b="1" i="0" lang="en-US" sz="1150" u="none" cap="none" strike="noStrike">
                <a:solidFill>
                  <a:srgbClr val="F0A500"/>
                </a:solidFill>
                <a:latin typeface="Calibri"/>
                <a:ea typeface="Calibri"/>
                <a:cs typeface="Calibri"/>
                <a:sym typeface="Calibri"/>
              </a:rPr>
              <a:t>109993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"/>
          <p:cNvSpPr/>
          <p:nvPr/>
        </p:nvSpPr>
        <p:spPr>
          <a:xfrm>
            <a:off x="457200" y="3785616"/>
            <a:ext cx="73152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Participantes: </a:t>
            </a:r>
            <a:r>
              <a:rPr b="0" i="0" lang="en-US" sz="11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Ministerio de Minas y Energía  ·  Servinformación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solidFill>
            <a:srgbClr val="080F18"/>
          </a:solidFill>
          <a:ln cap="flat" cmpd="sng" w="12700">
            <a:solidFill>
              <a:srgbClr val="080F1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EB3C2"/>
              </a:buClr>
              <a:buSzPts val="850"/>
              <a:buFont typeface="Calibri"/>
              <a:buNone/>
            </a:pPr>
            <a:r>
              <a:rPr b="0" i="0" lang="en-US" sz="850" u="none" cap="none" strike="noStrike">
                <a:solidFill>
                  <a:srgbClr val="9EB3C2"/>
                </a:solidFill>
                <a:latin typeface="Calibri"/>
                <a:ea typeface="Calibri"/>
                <a:cs typeface="Calibri"/>
                <a:sym typeface="Calibri"/>
              </a:rPr>
              <a:t>INFORMACION LOCALIZADA SAS  ·  Servinformación  ·  Ministerio de Minas y Energía</a:t>
            </a:r>
            <a:endParaRPr b="0" i="0" sz="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6F8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11480" y="91440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Calibri"/>
              <a:buNone/>
            </a:pPr>
            <a:r>
              <a:rPr b="1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AGENDA</a:t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411480" y="566928"/>
            <a:ext cx="82296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1050"/>
              <a:buFont typeface="Calibri"/>
              <a:buNone/>
            </a:pPr>
            <a:r>
              <a:rPr b="0" i="1" lang="en-US" sz="105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Temas de la reunión de hoy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solidFill>
            <a:srgbClr val="0D1B2A"/>
          </a:solidFill>
          <a:ln cap="flat" cmpd="sng" w="12700">
            <a:solidFill>
              <a:srgbClr val="0D1B2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EB3C2"/>
              </a:buClr>
              <a:buSzPts val="850"/>
              <a:buFont typeface="Calibri"/>
              <a:buNone/>
            </a:pPr>
            <a:r>
              <a:rPr b="0" i="0" lang="en-US" sz="850" u="none" cap="none" strike="noStrike">
                <a:solidFill>
                  <a:srgbClr val="9EB3C2"/>
                </a:solidFill>
                <a:latin typeface="Calibri"/>
                <a:ea typeface="Calibri"/>
                <a:cs typeface="Calibri"/>
                <a:sym typeface="Calibri"/>
              </a:rPr>
              <a:t>Plataforma CargaME  ·  Seguimiento de Proyecto  ·  Ministerio de Minas y Energía  ·  2026</a:t>
            </a:r>
            <a:endParaRPr b="0" i="0" sz="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320040" y="1097280"/>
            <a:ext cx="4087368" cy="1627632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320040" y="1097280"/>
            <a:ext cx="54864" cy="162763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502920" y="1225296"/>
            <a:ext cx="1371600" cy="4754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01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502920" y="1737360"/>
            <a:ext cx="3813048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3E50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Presentación versión final de la aplicación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4736592" y="1097280"/>
            <a:ext cx="4087368" cy="1627632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4736592" y="1097280"/>
            <a:ext cx="54864" cy="162763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4919472" y="1225296"/>
            <a:ext cx="1371600" cy="4754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02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4919472" y="1737360"/>
            <a:ext cx="3813048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3E50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Pendientes y próximos pasos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320040" y="3017520"/>
            <a:ext cx="4087368" cy="1627632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320040" y="3017520"/>
            <a:ext cx="54864" cy="162763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502920" y="3145536"/>
            <a:ext cx="1371600" cy="4754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502920" y="3657600"/>
            <a:ext cx="3813048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3E50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Solicitudes proximos pasos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6F8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3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"/>
          <p:cNvSpPr/>
          <p:nvPr/>
        </p:nvSpPr>
        <p:spPr>
          <a:xfrm>
            <a:off x="411480" y="91440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PRESENTACIÓN VERSIÓN FINAL DE LA APLICACIÓN</a:t>
            </a:r>
            <a:endParaRPr/>
          </a:p>
        </p:txBody>
      </p:sp>
      <p:sp>
        <p:nvSpPr>
          <p:cNvPr id="57" name="Google Shape;57;p3"/>
          <p:cNvSpPr/>
          <p:nvPr/>
        </p:nvSpPr>
        <p:spPr>
          <a:xfrm>
            <a:off x="411480" y="566928"/>
            <a:ext cx="82296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en-US" sz="105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Recorrido por la APK final con las correcciones a las pruebas del Ministerio de Minas y Energía</a:t>
            </a:r>
            <a:endParaRPr/>
          </a:p>
        </p:txBody>
      </p:sp>
      <p:sp>
        <p:nvSpPr>
          <p:cNvPr id="58" name="Google Shape;58;p3"/>
          <p:cNvSpPr/>
          <p:nvPr/>
        </p:nvSpPr>
        <p:spPr>
          <a:xfrm>
            <a:off x="411480" y="1010000"/>
            <a:ext cx="832104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Versión final entregada al Ministerio el viernes 13 de junio de 2026. </a:t>
            </a:r>
            <a:r>
              <a:rPr b="1" i="0" lang="en-US" sz="10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52 observaciones evaluadas.</a:t>
            </a:r>
            <a:endParaRPr/>
          </a:p>
        </p:txBody>
      </p:sp>
      <p:sp>
        <p:nvSpPr>
          <p:cNvPr id="59" name="Google Shape;59;p3"/>
          <p:cNvSpPr/>
          <p:nvPr/>
        </p:nvSpPr>
        <p:spPr>
          <a:xfrm>
            <a:off x="1225074" y="1380000"/>
            <a:ext cx="2682300" cy="11799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3"/>
          <p:cNvSpPr/>
          <p:nvPr/>
        </p:nvSpPr>
        <p:spPr>
          <a:xfrm>
            <a:off x="1375074" y="1540000"/>
            <a:ext cx="150000" cy="150000"/>
          </a:xfrm>
          <a:prstGeom prst="ellipse">
            <a:avLst/>
          </a:prstGeom>
          <a:solidFill>
            <a:srgbClr val="1E8E5A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1565074" y="1470000"/>
            <a:ext cx="2302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1E8E5A"/>
                </a:solidFill>
                <a:latin typeface="Calibri"/>
                <a:ea typeface="Calibri"/>
                <a:cs typeface="Calibri"/>
                <a:sym typeface="Calibri"/>
              </a:rPr>
              <a:t>45</a:t>
            </a:r>
            <a:endParaRPr/>
          </a:p>
        </p:txBody>
      </p:sp>
      <p:sp>
        <p:nvSpPr>
          <p:cNvPr id="62" name="Google Shape;62;p3"/>
          <p:cNvSpPr/>
          <p:nvPr/>
        </p:nvSpPr>
        <p:spPr>
          <a:xfrm>
            <a:off x="1375074" y="1920000"/>
            <a:ext cx="2382300" cy="2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US" sz="11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Implementadas</a:t>
            </a:r>
            <a:endParaRPr/>
          </a:p>
        </p:txBody>
      </p:sp>
      <p:sp>
        <p:nvSpPr>
          <p:cNvPr id="63" name="Google Shape;63;p3"/>
          <p:cNvSpPr/>
          <p:nvPr/>
        </p:nvSpPr>
        <p:spPr>
          <a:xfrm>
            <a:off x="1375074" y="2190000"/>
            <a:ext cx="23823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b="1" i="0" lang="en-US" sz="950" u="none" cap="none" strike="noStrike">
                <a:solidFill>
                  <a:srgbClr val="1E8E5A"/>
                </a:solidFill>
                <a:latin typeface="Calibri"/>
                <a:ea typeface="Calibri"/>
                <a:cs typeface="Calibri"/>
                <a:sym typeface="Calibri"/>
              </a:rPr>
              <a:t>75% del total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Aplicadas totalmente en la app móvil</a:t>
            </a:r>
            <a:endParaRPr/>
          </a:p>
        </p:txBody>
      </p:sp>
      <p:sp>
        <p:nvSpPr>
          <p:cNvPr id="64" name="Google Shape;64;p3"/>
          <p:cNvSpPr/>
          <p:nvPr/>
        </p:nvSpPr>
        <p:spPr>
          <a:xfrm>
            <a:off x="5316061" y="1380000"/>
            <a:ext cx="2682300" cy="11799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5485905" y="1540000"/>
            <a:ext cx="150000" cy="150000"/>
          </a:xfrm>
          <a:prstGeom prst="ellipse">
            <a:avLst/>
          </a:prstGeom>
          <a:solidFill>
            <a:srgbClr val="6B7C8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5656061" y="1470000"/>
            <a:ext cx="2302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sp>
        <p:nvSpPr>
          <p:cNvPr id="67" name="Google Shape;67;p3"/>
          <p:cNvSpPr/>
          <p:nvPr/>
        </p:nvSpPr>
        <p:spPr>
          <a:xfrm>
            <a:off x="5466061" y="1920000"/>
            <a:ext cx="2382300" cy="2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US" sz="11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Fuera de alcance</a:t>
            </a:r>
            <a:endParaRPr/>
          </a:p>
        </p:txBody>
      </p:sp>
      <p:sp>
        <p:nvSpPr>
          <p:cNvPr id="68" name="Google Shape;68;p3"/>
          <p:cNvSpPr/>
          <p:nvPr/>
        </p:nvSpPr>
        <p:spPr>
          <a:xfrm>
            <a:off x="5485905" y="2190000"/>
            <a:ext cx="23823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b="1" i="0" lang="en-US" sz="9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11.5% del total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Requieren backend, tiendas o sistema externo</a:t>
            </a:r>
            <a:endParaRPr/>
          </a:p>
        </p:txBody>
      </p:sp>
      <p:sp>
        <p:nvSpPr>
          <p:cNvPr id="69" name="Google Shape;69;p3"/>
          <p:cNvSpPr/>
          <p:nvPr/>
        </p:nvSpPr>
        <p:spPr>
          <a:xfrm>
            <a:off x="411480" y="2700000"/>
            <a:ext cx="4091940" cy="17000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3"/>
          <p:cNvSpPr/>
          <p:nvPr/>
        </p:nvSpPr>
        <p:spPr>
          <a:xfrm>
            <a:off x="611480" y="2870000"/>
            <a:ext cx="150000" cy="150000"/>
          </a:xfrm>
          <a:prstGeom prst="ellipse">
            <a:avLst/>
          </a:prstGeom>
          <a:solidFill>
            <a:srgbClr val="1E8E5A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3"/>
          <p:cNvSpPr/>
          <p:nvPr/>
        </p:nvSpPr>
        <p:spPr>
          <a:xfrm>
            <a:off x="831480" y="2850000"/>
            <a:ext cx="351194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Principales correcciones aplicadas</a:t>
            </a:r>
            <a:endParaRPr/>
          </a:p>
        </p:txBody>
      </p:sp>
      <p:sp>
        <p:nvSpPr>
          <p:cNvPr id="72" name="Google Shape;72;p3"/>
          <p:cNvSpPr/>
          <p:nvPr/>
        </p:nvSpPr>
        <p:spPr>
          <a:xfrm>
            <a:off x="611480" y="3260000"/>
            <a:ext cx="3731940" cy="10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60000" lvl="0" marL="1600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E8E5A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Flujos de usuario y CPO: textos, roles y sesión por id_operador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1E8E5A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Filtros con búsqueda libre y selección múltiple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1E8E5A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Wizard de registro de 4 pasos con envío diferido y borradores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1E8E5A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Validaciones de correo, contraseña y coordenadas de Colombia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1E8E5A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Calificación de estaciones y navegación nativa (Waze / Maps)</a:t>
            </a:r>
            <a:endParaRPr/>
          </a:p>
        </p:txBody>
      </p:sp>
      <p:sp>
        <p:nvSpPr>
          <p:cNvPr id="73" name="Google Shape;73;p3"/>
          <p:cNvSpPr/>
          <p:nvPr/>
        </p:nvSpPr>
        <p:spPr>
          <a:xfrm>
            <a:off x="4640580" y="2700000"/>
            <a:ext cx="4091940" cy="17000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3"/>
          <p:cNvSpPr/>
          <p:nvPr/>
        </p:nvSpPr>
        <p:spPr>
          <a:xfrm>
            <a:off x="4840580" y="2870000"/>
            <a:ext cx="150000" cy="150000"/>
          </a:xfrm>
          <a:prstGeom prst="ellipse">
            <a:avLst/>
          </a:prstGeom>
          <a:solidFill>
            <a:srgbClr val="6B7C8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3"/>
          <p:cNvSpPr/>
          <p:nvPr/>
        </p:nvSpPr>
        <p:spPr>
          <a:xfrm>
            <a:off x="5060580" y="2850000"/>
            <a:ext cx="351194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Fuera de alcance del entregable actual</a:t>
            </a:r>
            <a:endParaRPr/>
          </a:p>
        </p:txBody>
      </p:sp>
      <p:sp>
        <p:nvSpPr>
          <p:cNvPr id="76" name="Google Shape;76;p3"/>
          <p:cNvSpPr/>
          <p:nvPr/>
        </p:nvSpPr>
        <p:spPr>
          <a:xfrm>
            <a:off x="4840580" y="3260000"/>
            <a:ext cx="3731940" cy="10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60000" lvl="0" marL="1600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Plataforma web de administración del Ministerio (sistema aparte)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Envío físico de correos / SMS (depende del backend)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Dirección estructurada DIAN y geocodificación inversa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Filtro geográfico por radio de 100 km y manual de usuario</a:t>
            </a:r>
            <a:endParaRPr/>
          </a:p>
          <a:p>
            <a:pPr indent="-160000" lvl="0" marL="160000" marR="0" rtl="0" algn="l">
              <a:lnSpc>
                <a:spcPct val="108000"/>
              </a:lnSpc>
              <a:spcBef>
                <a:spcPts val="34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Arial"/>
              <a:buChar char="●"/>
            </a:pPr>
            <a:r>
              <a:rPr b="0" i="0" lang="en-US" sz="8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Validador de correo en formulario de Contáctenos</a:t>
            </a:r>
            <a:endParaRPr/>
          </a:p>
        </p:txBody>
      </p:sp>
      <p:sp>
        <p:nvSpPr>
          <p:cNvPr id="77" name="Google Shape;77;p3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solidFill>
            <a:srgbClr val="0D1B2A"/>
          </a:solidFill>
          <a:ln cap="flat" cmpd="sng" w="12700">
            <a:solidFill>
              <a:srgbClr val="0D1B2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9EB3C2"/>
                </a:solidFill>
                <a:latin typeface="Calibri"/>
                <a:ea typeface="Calibri"/>
                <a:cs typeface="Calibri"/>
                <a:sym typeface="Calibri"/>
              </a:rPr>
              <a:t>Plataforma CargaME  ·  Seguimiento de Proyecto  ·  Ministerio de Minas y Energía  ·  2026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6F8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4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411480" y="91440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PRÓXIMOS PASOS</a:t>
            </a:r>
            <a:endParaRPr/>
          </a:p>
        </p:txBody>
      </p:sp>
      <p:sp>
        <p:nvSpPr>
          <p:cNvPr id="86" name="Google Shape;86;p4"/>
          <p:cNvSpPr/>
          <p:nvPr/>
        </p:nvSpPr>
        <p:spPr>
          <a:xfrm>
            <a:off x="411480" y="566928"/>
            <a:ext cx="82296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en-US" sz="105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Ruta de cierre del proyecto posterior a la reunión de hoy</a:t>
            </a:r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411480" y="1010000"/>
            <a:ext cx="832104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Tres hitos para el despliegue, la transferencia de conocimiento y el cierre formal del proyecto.</a:t>
            </a:r>
            <a:endParaRPr/>
          </a:p>
        </p:txBody>
      </p:sp>
      <p:sp>
        <p:nvSpPr>
          <p:cNvPr id="88" name="Google Shape;88;p4"/>
          <p:cNvSpPr/>
          <p:nvPr/>
        </p:nvSpPr>
        <p:spPr>
          <a:xfrm>
            <a:off x="1111480" y="1542000"/>
            <a:ext cx="6921040" cy="36000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"/>
          <p:cNvSpPr/>
          <p:nvPr/>
        </p:nvSpPr>
        <p:spPr>
          <a:xfrm>
            <a:off x="801480" y="1250000"/>
            <a:ext cx="620000" cy="62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"/>
          <p:cNvSpPr/>
          <p:nvPr/>
        </p:nvSpPr>
        <p:spPr>
          <a:xfrm>
            <a:off x="801480" y="1320000"/>
            <a:ext cx="6200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18</a:t>
            </a:r>
            <a:endParaRPr/>
          </a:p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JUN</a:t>
            </a:r>
            <a:endParaRPr/>
          </a:p>
        </p:txBody>
      </p:sp>
      <p:sp>
        <p:nvSpPr>
          <p:cNvPr id="91" name="Google Shape;91;p4"/>
          <p:cNvSpPr/>
          <p:nvPr/>
        </p:nvSpPr>
        <p:spPr>
          <a:xfrm>
            <a:off x="411480" y="2050000"/>
            <a:ext cx="2500000" cy="18500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4"/>
          <p:cNvSpPr/>
          <p:nvPr/>
        </p:nvSpPr>
        <p:spPr>
          <a:xfrm>
            <a:off x="581480" y="2200000"/>
            <a:ext cx="2160000" cy="4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US" sz="11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Despliegue en tiendas</a:t>
            </a:r>
            <a:endParaRPr/>
          </a:p>
        </p:txBody>
      </p:sp>
      <p:sp>
        <p:nvSpPr>
          <p:cNvPr id="93" name="Google Shape;93;p4"/>
          <p:cNvSpPr/>
          <p:nvPr/>
        </p:nvSpPr>
        <p:spPr>
          <a:xfrm>
            <a:off x="581480" y="2700000"/>
            <a:ext cx="2160000" cy="10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50000" lvl="0" marL="1500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lang="en-US" sz="83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Despliegue para p</a:t>
            </a: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ublicación en Play Store y App Store.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Descarga directa en Android e iPhone para el Ministerio y la ciudadanía.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Cierre estimado </a:t>
            </a:r>
            <a:r>
              <a:rPr lang="en-US" sz="83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despliegue</a:t>
            </a: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para </a:t>
            </a:r>
            <a:r>
              <a:rPr lang="en-US" sz="83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publicación</a:t>
            </a: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: jueves 18 de junio de 2026.</a:t>
            </a:r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4262000" y="1250000"/>
            <a:ext cx="620000" cy="62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4"/>
          <p:cNvSpPr/>
          <p:nvPr/>
        </p:nvSpPr>
        <p:spPr>
          <a:xfrm>
            <a:off x="4262000" y="1320000"/>
            <a:ext cx="6200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19</a:t>
            </a:r>
            <a:endParaRPr/>
          </a:p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JUN</a:t>
            </a:r>
            <a:endParaRPr/>
          </a:p>
        </p:txBody>
      </p:sp>
      <p:sp>
        <p:nvSpPr>
          <p:cNvPr id="96" name="Google Shape;96;p4"/>
          <p:cNvSpPr/>
          <p:nvPr/>
        </p:nvSpPr>
        <p:spPr>
          <a:xfrm>
            <a:off x="3322000" y="2050000"/>
            <a:ext cx="2500000" cy="18500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"/>
          <p:cNvSpPr/>
          <p:nvPr/>
        </p:nvSpPr>
        <p:spPr>
          <a:xfrm>
            <a:off x="3492000" y="2200000"/>
            <a:ext cx="2160000" cy="4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US" sz="11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Transferencia de conocimiento</a:t>
            </a:r>
            <a:endParaRPr/>
          </a:p>
        </p:txBody>
      </p:sp>
      <p:sp>
        <p:nvSpPr>
          <p:cNvPr id="98" name="Google Shape;98;p4"/>
          <p:cNvSpPr/>
          <p:nvPr/>
        </p:nvSpPr>
        <p:spPr>
          <a:xfrm>
            <a:off x="3492000" y="2700000"/>
            <a:ext cx="2160000" cy="10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50000" lvl="0" marL="1500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Reunión técnica con el equipo del Ministerio.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Entrega y explicación del documento técnico del desarrollo.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Propuesta: viernes 19 de junio de 2026.</a:t>
            </a:r>
            <a:endParaRPr/>
          </a:p>
        </p:txBody>
      </p:sp>
      <p:sp>
        <p:nvSpPr>
          <p:cNvPr id="99" name="Google Shape;99;p4"/>
          <p:cNvSpPr/>
          <p:nvPr/>
        </p:nvSpPr>
        <p:spPr>
          <a:xfrm>
            <a:off x="7722520" y="1250000"/>
            <a:ext cx="620000" cy="62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4"/>
          <p:cNvSpPr/>
          <p:nvPr/>
        </p:nvSpPr>
        <p:spPr>
          <a:xfrm>
            <a:off x="7722520" y="1320000"/>
            <a:ext cx="6200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23</a:t>
            </a:r>
            <a:endParaRPr/>
          </a:p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JUN</a:t>
            </a:r>
            <a:endParaRPr/>
          </a:p>
        </p:txBody>
      </p:sp>
      <p:sp>
        <p:nvSpPr>
          <p:cNvPr id="101" name="Google Shape;101;p4"/>
          <p:cNvSpPr/>
          <p:nvPr/>
        </p:nvSpPr>
        <p:spPr>
          <a:xfrm>
            <a:off x="6232520" y="2050000"/>
            <a:ext cx="2500000" cy="18500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4"/>
          <p:cNvSpPr/>
          <p:nvPr/>
        </p:nvSpPr>
        <p:spPr>
          <a:xfrm>
            <a:off x="6402520" y="2200000"/>
            <a:ext cx="2160000" cy="4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US" sz="11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Cierre del proyecto</a:t>
            </a:r>
            <a:endParaRPr/>
          </a:p>
        </p:txBody>
      </p:sp>
      <p:sp>
        <p:nvSpPr>
          <p:cNvPr id="103" name="Google Shape;103;p4"/>
          <p:cNvSpPr/>
          <p:nvPr/>
        </p:nvSpPr>
        <p:spPr>
          <a:xfrm>
            <a:off x="6402520" y="2700000"/>
            <a:ext cx="2160000" cy="10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50000" lvl="0" marL="1500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Reunión formal de cierre.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Con participación de representantes </a:t>
            </a:r>
            <a:r>
              <a:rPr lang="en-US" sz="83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ministerio de minas y</a:t>
            </a: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KfW.</a:t>
            </a:r>
            <a:endParaRPr/>
          </a:p>
          <a:p>
            <a:pPr indent="-150000" lvl="0" marL="150000" marR="0" rtl="0" algn="l">
              <a:lnSpc>
                <a:spcPct val="108000"/>
              </a:lnSpc>
              <a:spcBef>
                <a:spcPts val="260"/>
              </a:spcBef>
              <a:spcAft>
                <a:spcPts val="0"/>
              </a:spcAft>
              <a:buClr>
                <a:srgbClr val="1ABC9C"/>
              </a:buClr>
              <a:buSzPts val="830"/>
              <a:buFont typeface="Arial"/>
              <a:buChar char="●"/>
            </a:pPr>
            <a:r>
              <a:rPr b="0" i="0" lang="en-US" sz="83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Propuesta: martes 23 de junio de 2026.</a:t>
            </a:r>
            <a:endParaRPr/>
          </a:p>
        </p:txBody>
      </p:sp>
      <p:sp>
        <p:nvSpPr>
          <p:cNvPr id="104" name="Google Shape;104;p4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solidFill>
            <a:srgbClr val="0D1B2A"/>
          </a:solidFill>
          <a:ln cap="flat" cmpd="sng" w="12700">
            <a:solidFill>
              <a:srgbClr val="0D1B2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9EB3C2"/>
                </a:solidFill>
                <a:latin typeface="Calibri"/>
                <a:ea typeface="Calibri"/>
                <a:cs typeface="Calibri"/>
                <a:sym typeface="Calibri"/>
              </a:rPr>
              <a:t>Plataforma CargaME  ·  Seguimiento de Proyecto  ·  Ministerio de Minas y Energía  ·  2026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6F8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5"/>
          <p:cNvSpPr/>
          <p:nvPr/>
        </p:nvSpPr>
        <p:spPr>
          <a:xfrm>
            <a:off x="411480" y="91440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SOLICITUDES · PRÓXIMOS PASOS</a:t>
            </a:r>
            <a:endParaRPr/>
          </a:p>
        </p:txBody>
      </p:sp>
      <p:sp>
        <p:nvSpPr>
          <p:cNvPr id="113" name="Google Shape;113;p5"/>
          <p:cNvSpPr/>
          <p:nvPr/>
        </p:nvSpPr>
        <p:spPr>
          <a:xfrm>
            <a:off x="411480" y="566928"/>
            <a:ext cx="82296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en-US" sz="1050" u="none" cap="none" strike="noStrike">
                <a:solidFill>
                  <a:srgbClr val="1ABC9C"/>
                </a:solidFill>
                <a:latin typeface="Calibri"/>
                <a:ea typeface="Calibri"/>
                <a:cs typeface="Calibri"/>
                <a:sym typeface="Calibri"/>
              </a:rPr>
              <a:t>Confirmaciones requeridas y compromisos para avanzar al cierre</a:t>
            </a:r>
            <a:endParaRPr/>
          </a:p>
        </p:txBody>
      </p:sp>
      <p:sp>
        <p:nvSpPr>
          <p:cNvPr id="114" name="Google Shape;114;p5"/>
          <p:cNvSpPr/>
          <p:nvPr/>
        </p:nvSpPr>
        <p:spPr>
          <a:xfrm>
            <a:off x="411480" y="1010000"/>
            <a:ext cx="832104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-US" sz="105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Acciones pendientes por cada parte para asegurar la transferencia de conocimiento y el cierre.</a:t>
            </a:r>
            <a:endParaRPr/>
          </a:p>
        </p:txBody>
      </p:sp>
      <p:sp>
        <p:nvSpPr>
          <p:cNvPr id="115" name="Google Shape;115;p5"/>
          <p:cNvSpPr/>
          <p:nvPr/>
        </p:nvSpPr>
        <p:spPr>
          <a:xfrm>
            <a:off x="411475" y="1420000"/>
            <a:ext cx="4060500" cy="32808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411480" y="1420000"/>
            <a:ext cx="4060520" cy="560000"/>
          </a:xfrm>
          <a:prstGeom prst="roundRect">
            <a:avLst>
              <a:gd fmla="val 8000" name="adj"/>
            </a:avLst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411480" y="1700000"/>
            <a:ext cx="4060520" cy="280000"/>
          </a:xfrm>
          <a:prstGeom prst="rect">
            <a:avLst/>
          </a:prstGeom>
          <a:solidFill>
            <a:srgbClr val="112240"/>
          </a:solidFill>
          <a:ln cap="flat" cmpd="sng" w="12700">
            <a:solidFill>
              <a:srgbClr val="1122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611480" y="1570000"/>
            <a:ext cx="260000" cy="26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611480" y="1570000"/>
            <a:ext cx="260000" cy="2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endParaRPr/>
          </a:p>
        </p:txBody>
      </p:sp>
      <p:sp>
        <p:nvSpPr>
          <p:cNvPr id="120" name="Google Shape;120;p5"/>
          <p:cNvSpPr/>
          <p:nvPr/>
        </p:nvSpPr>
        <p:spPr>
          <a:xfrm>
            <a:off x="951480" y="1570000"/>
            <a:ext cx="3360520" cy="2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b="1" i="0" lang="en-US" sz="12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Ministerio de Minas y Energía</a:t>
            </a:r>
            <a:endParaRPr/>
          </a:p>
        </p:txBody>
      </p:sp>
      <p:sp>
        <p:nvSpPr>
          <p:cNvPr id="121" name="Google Shape;121;p5"/>
          <p:cNvSpPr/>
          <p:nvPr/>
        </p:nvSpPr>
        <p:spPr>
          <a:xfrm>
            <a:off x="611480" y="2170000"/>
            <a:ext cx="300000" cy="300000"/>
          </a:xfrm>
          <a:prstGeom prst="ellipse">
            <a:avLst/>
          </a:prstGeom>
          <a:solidFill>
            <a:srgbClr val="11224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611480" y="2170000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23" name="Google Shape;123;p5"/>
          <p:cNvSpPr/>
          <p:nvPr/>
        </p:nvSpPr>
        <p:spPr>
          <a:xfrm>
            <a:off x="991480" y="2140000"/>
            <a:ext cx="3300520" cy="5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Confirmar reunión del viernes 19 de junio (CONFIR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MADO)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Para realizar la transferencia de conocimiento técnica. viernes 19 de 8 a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10 am</a:t>
            </a:r>
            <a:endParaRPr/>
          </a:p>
        </p:txBody>
      </p:sp>
      <p:sp>
        <p:nvSpPr>
          <p:cNvPr id="124" name="Google Shape;124;p5"/>
          <p:cNvSpPr/>
          <p:nvPr/>
        </p:nvSpPr>
        <p:spPr>
          <a:xfrm>
            <a:off x="611480" y="2790000"/>
            <a:ext cx="300000" cy="300000"/>
          </a:xfrm>
          <a:prstGeom prst="ellipse">
            <a:avLst/>
          </a:prstGeom>
          <a:solidFill>
            <a:srgbClr val="11224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611480" y="2790000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26" name="Google Shape;126;p5"/>
          <p:cNvSpPr/>
          <p:nvPr/>
        </p:nvSpPr>
        <p:spPr>
          <a:xfrm>
            <a:off x="991480" y="2760000"/>
            <a:ext cx="3300520" cy="5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Confirmar reunión del martes 23 de junio (PENDIENTE)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Reunión de cierre del proyecto. </a:t>
            </a:r>
            <a:endParaRPr/>
          </a:p>
        </p:txBody>
      </p:sp>
      <p:sp>
        <p:nvSpPr>
          <p:cNvPr id="127" name="Google Shape;127;p5"/>
          <p:cNvSpPr/>
          <p:nvPr/>
        </p:nvSpPr>
        <p:spPr>
          <a:xfrm>
            <a:off x="611480" y="3410000"/>
            <a:ext cx="300000" cy="300000"/>
          </a:xfrm>
          <a:prstGeom prst="ellipse">
            <a:avLst/>
          </a:prstGeom>
          <a:solidFill>
            <a:srgbClr val="11224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611480" y="3410000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129" name="Google Shape;129;p5"/>
          <p:cNvSpPr/>
          <p:nvPr/>
        </p:nvSpPr>
        <p:spPr>
          <a:xfrm>
            <a:off x="991480" y="3380000"/>
            <a:ext cx="3300520" cy="5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Enviar por correo la 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confirmación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 de la 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creación del registro nuevo en ambiente de pruebas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 (PENDIENTE)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Para realizar el filtro solicitado que aparezca solo la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información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de los puntos de carga creados, cuando soy un usuario con puntos de carga</a:t>
            </a: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  <p:sp>
        <p:nvSpPr>
          <p:cNvPr id="130" name="Google Shape;130;p5"/>
          <p:cNvSpPr/>
          <p:nvPr/>
        </p:nvSpPr>
        <p:spPr>
          <a:xfrm>
            <a:off x="4672000" y="1420000"/>
            <a:ext cx="4060500" cy="3280800"/>
          </a:xfrm>
          <a:prstGeom prst="roundRect">
            <a:avLst>
              <a:gd fmla="val 8000" name="adj"/>
            </a:avLst>
          </a:prstGeom>
          <a:solidFill>
            <a:srgbClr val="FFFFFF"/>
          </a:solidFill>
          <a:ln cap="flat" cmpd="sng" w="12700">
            <a:solidFill>
              <a:srgbClr val="D8E4EE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0196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4672000" y="1420000"/>
            <a:ext cx="4060520" cy="560000"/>
          </a:xfrm>
          <a:prstGeom prst="roundRect">
            <a:avLst>
              <a:gd fmla="val 8000" name="adj"/>
            </a:avLst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4672000" y="1700000"/>
            <a:ext cx="4060520" cy="280000"/>
          </a:xfrm>
          <a:prstGeom prst="rect">
            <a:avLst/>
          </a:prstGeom>
          <a:solidFill>
            <a:srgbClr val="1ABC9C"/>
          </a:solidFill>
          <a:ln cap="flat" cmpd="sng" w="12700">
            <a:solidFill>
              <a:srgbClr val="1ABC9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5"/>
          <p:cNvSpPr/>
          <p:nvPr/>
        </p:nvSpPr>
        <p:spPr>
          <a:xfrm>
            <a:off x="4872000" y="1570000"/>
            <a:ext cx="260000" cy="260000"/>
          </a:xfrm>
          <a:prstGeom prst="ellipse">
            <a:avLst/>
          </a:prstGeom>
          <a:solidFill>
            <a:srgbClr val="11224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4872000" y="1570000"/>
            <a:ext cx="260000" cy="2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/>
          </a:p>
        </p:txBody>
      </p:sp>
      <p:sp>
        <p:nvSpPr>
          <p:cNvPr id="135" name="Google Shape;135;p5"/>
          <p:cNvSpPr/>
          <p:nvPr/>
        </p:nvSpPr>
        <p:spPr>
          <a:xfrm>
            <a:off x="5212000" y="1570000"/>
            <a:ext cx="3360520" cy="2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b="1" i="0" lang="en-US" sz="12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Servinformación</a:t>
            </a:r>
            <a:endParaRPr/>
          </a:p>
        </p:txBody>
      </p:sp>
      <p:sp>
        <p:nvSpPr>
          <p:cNvPr id="136" name="Google Shape;136;p5"/>
          <p:cNvSpPr/>
          <p:nvPr/>
        </p:nvSpPr>
        <p:spPr>
          <a:xfrm>
            <a:off x="4872000" y="2170000"/>
            <a:ext cx="300000" cy="30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4872000" y="2170000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38" name="Google Shape;138;p5"/>
          <p:cNvSpPr/>
          <p:nvPr/>
        </p:nvSpPr>
        <p:spPr>
          <a:xfrm>
            <a:off x="5252000" y="2140000"/>
            <a:ext cx="3300520" cy="6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Enviar documento técnico (PENDIENTE)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Remitir el documento técnico previo a la reunión del viernes 19 de junio.</a:t>
            </a:r>
            <a:endParaRPr/>
          </a:p>
        </p:txBody>
      </p:sp>
      <p:sp>
        <p:nvSpPr>
          <p:cNvPr id="139" name="Google Shape;139;p5"/>
          <p:cNvSpPr/>
          <p:nvPr/>
        </p:nvSpPr>
        <p:spPr>
          <a:xfrm>
            <a:off x="4872000" y="2810469"/>
            <a:ext cx="300000" cy="30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5"/>
          <p:cNvSpPr/>
          <p:nvPr/>
        </p:nvSpPr>
        <p:spPr>
          <a:xfrm>
            <a:off x="4852000" y="3206450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41" name="Google Shape;141;p5"/>
          <p:cNvSpPr/>
          <p:nvPr/>
        </p:nvSpPr>
        <p:spPr>
          <a:xfrm>
            <a:off x="5252000" y="2681250"/>
            <a:ext cx="3300600" cy="6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Confirmar despliegue en tiendas 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(PENDIENTE)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Confirmar publicación en Play Store y App Store para descarga directa por el Ministerio.</a:t>
            </a:r>
            <a:endParaRPr/>
          </a:p>
        </p:txBody>
      </p:sp>
      <p:sp>
        <p:nvSpPr>
          <p:cNvPr id="142" name="Google Shape;142;p5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solidFill>
            <a:srgbClr val="0D1B2A"/>
          </a:solidFill>
          <a:ln cap="flat" cmpd="sng" w="12700">
            <a:solidFill>
              <a:srgbClr val="0D1B2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5"/>
          <p:cNvSpPr/>
          <p:nvPr/>
        </p:nvSpPr>
        <p:spPr>
          <a:xfrm>
            <a:off x="0" y="4882896"/>
            <a:ext cx="9144000" cy="260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en-US" sz="850" u="none" cap="none" strike="noStrike">
                <a:solidFill>
                  <a:srgbClr val="9EB3C2"/>
                </a:solidFill>
                <a:latin typeface="Calibri"/>
                <a:ea typeface="Calibri"/>
                <a:cs typeface="Calibri"/>
                <a:sym typeface="Calibri"/>
              </a:rPr>
              <a:t>Plataforma CargaME  ·  Seguimiento de Proyecto  ·  Ministerio de Minas y Energía  ·  2026</a:t>
            </a:r>
            <a:endParaRPr/>
          </a:p>
        </p:txBody>
      </p:sp>
      <p:sp>
        <p:nvSpPr>
          <p:cNvPr id="144" name="Google Shape;144;p5"/>
          <p:cNvSpPr/>
          <p:nvPr/>
        </p:nvSpPr>
        <p:spPr>
          <a:xfrm>
            <a:off x="5212000" y="3322175"/>
            <a:ext cx="3469800" cy="13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Despliegue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en-US" sz="1000">
                <a:solidFill>
                  <a:srgbClr val="2C3E50"/>
                </a:solidFill>
                <a:latin typeface="Calibri"/>
                <a:ea typeface="Calibri"/>
                <a:cs typeface="Calibri"/>
                <a:sym typeface="Calibri"/>
              </a:rPr>
              <a:t>actualizaciones validadas en la reunión 16 de junio (PENDIENTE)</a:t>
            </a:r>
            <a:endParaRPr/>
          </a:p>
          <a:p>
            <a:pPr indent="-282575" lvl="0" marL="457200" marR="0" rtl="0" algn="l">
              <a:lnSpc>
                <a:spcPct val="108000"/>
              </a:lnSpc>
              <a:spcBef>
                <a:spcPts val="30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Calibri"/>
              <a:buChar char="●"/>
            </a:pPr>
            <a:r>
              <a:rPr b="0" i="0" lang="en-US" sz="850" u="none" cap="none" strike="noStrike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onfigurar el campo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página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web para que permita ingresar la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información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de manera las facial al usuario</a:t>
            </a:r>
            <a:endParaRPr sz="850">
              <a:solidFill>
                <a:srgbClr val="6B7C8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2575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Calibri"/>
              <a:buChar char="●"/>
            </a:pP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Aplicar filtros para que aparezca solo las estaciones que el usuario creo, esto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queda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sujeto a que ministerio de minas comparta el usuario creado en ambiente de pruebas</a:t>
            </a:r>
            <a:endParaRPr sz="850">
              <a:solidFill>
                <a:srgbClr val="6B7C8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2575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6B7C8C"/>
              </a:buClr>
              <a:buSzPts val="850"/>
              <a:buFont typeface="Calibri"/>
              <a:buChar char="●"/>
            </a:pP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Configuración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de los campos de 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dirección</a:t>
            </a:r>
            <a:r>
              <a:rPr lang="en-US" sz="850">
                <a:solidFill>
                  <a:srgbClr val="6B7C8C"/>
                </a:solidFill>
                <a:latin typeface="Calibri"/>
                <a:ea typeface="Calibri"/>
                <a:cs typeface="Calibri"/>
                <a:sym typeface="Calibri"/>
              </a:rPr>
              <a:t> en el registro de un nuevo punto de carga </a:t>
            </a:r>
            <a:endParaRPr sz="850">
              <a:solidFill>
                <a:srgbClr val="6B7C8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5"/>
          <p:cNvSpPr/>
          <p:nvPr/>
        </p:nvSpPr>
        <p:spPr>
          <a:xfrm>
            <a:off x="4852000" y="3526450"/>
            <a:ext cx="300000" cy="300000"/>
          </a:xfrm>
          <a:prstGeom prst="ellipse">
            <a:avLst/>
          </a:prstGeom>
          <a:solidFill>
            <a:srgbClr val="1ABC9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5"/>
          <p:cNvSpPr/>
          <p:nvPr/>
        </p:nvSpPr>
        <p:spPr>
          <a:xfrm>
            <a:off x="4872000" y="2799709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147" name="Google Shape;147;p5"/>
          <p:cNvSpPr/>
          <p:nvPr/>
        </p:nvSpPr>
        <p:spPr>
          <a:xfrm>
            <a:off x="4852000" y="3526456"/>
            <a:ext cx="3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2026-04-06T19:43:46Z</dcterms:created>
  <dc:creator>PptxGenJS</dc:creator>
</cp:coreProperties>
</file>