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  <p:sldMasterId id="2147483706" r:id="rId3"/>
    <p:sldMasterId id="2147483710" r:id="rId4"/>
  </p:sldMasterIdLst>
  <p:notesMasterIdLst>
    <p:notesMasterId r:id="rId21"/>
  </p:notesMasterIdLst>
  <p:handoutMasterIdLst>
    <p:handoutMasterId r:id="rId22"/>
  </p:handoutMasterIdLst>
  <p:sldIdLst>
    <p:sldId id="256" r:id="rId5"/>
    <p:sldId id="2145707400" r:id="rId6"/>
    <p:sldId id="2145707402" r:id="rId7"/>
    <p:sldId id="310" r:id="rId8"/>
    <p:sldId id="266" r:id="rId9"/>
    <p:sldId id="2145707419" r:id="rId10"/>
    <p:sldId id="4550" r:id="rId11"/>
    <p:sldId id="2145707420" r:id="rId12"/>
    <p:sldId id="271" r:id="rId13"/>
    <p:sldId id="272" r:id="rId14"/>
    <p:sldId id="2145707421" r:id="rId15"/>
    <p:sldId id="2145707425" r:id="rId16"/>
    <p:sldId id="2145707398" r:id="rId17"/>
    <p:sldId id="2145707423" r:id="rId18"/>
    <p:sldId id="2145707424" r:id="rId19"/>
    <p:sldId id="261" r:id="rId2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72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24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30/03/26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59D2F-B170-2448-BD5B-1CDD78808FCF}" type="datetimeFigureOut">
              <a:rPr lang="es-CO" smtClean="0"/>
              <a:t>30/03/26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32004-DD00-044C-8408-3E74DF035C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93938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8" name="Google Shape;65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9" name="Google Shape;65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s-CO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6" name="Google Shape;66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950"/>
            <a:ext cx="12191733" cy="68578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4760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7287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26931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4594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43132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6207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0" y="1344"/>
            <a:ext cx="12187219" cy="685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9101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11593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72554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55306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02016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apositiva de título">
  <p:cSld name="1_Diapositiva de título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8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90" y="-150"/>
            <a:ext cx="12187219" cy="6858298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8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Verdana"/>
              <a:buNone/>
              <a:defRPr sz="6000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8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2" name="Google Shape;72;p8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8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8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pic>
        <p:nvPicPr>
          <p:cNvPr id="75" name="Google Shape;75;p88"/>
          <p:cNvPicPr preferRelativeResize="0"/>
          <p:nvPr/>
        </p:nvPicPr>
        <p:blipFill rotWithShape="1">
          <a:blip r:embed="rId3">
            <a:alphaModFix/>
          </a:blip>
          <a:srcRect t="6855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88"/>
          <p:cNvSpPr txBox="1"/>
          <p:nvPr/>
        </p:nvSpPr>
        <p:spPr>
          <a:xfrm>
            <a:off x="4744510" y="6639446"/>
            <a:ext cx="2702984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CO" sz="11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www.parquesnacionales.gov.co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68489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Título y texto vertical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1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56304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Título vertical y texto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1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1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21379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>
  <p:cSld name="Título y objetos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90"/>
          <p:cNvSpPr txBox="1">
            <a:spLocks noGrp="1"/>
          </p:cNvSpPr>
          <p:nvPr>
            <p:ph type="title"/>
          </p:nvPr>
        </p:nvSpPr>
        <p:spPr>
          <a:xfrm>
            <a:off x="5200650" y="1119678"/>
            <a:ext cx="6153150" cy="1042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p90"/>
          <p:cNvSpPr txBox="1">
            <a:spLocks noGrp="1"/>
          </p:cNvSpPr>
          <p:nvPr>
            <p:ph type="body" idx="1"/>
          </p:nvPr>
        </p:nvSpPr>
        <p:spPr>
          <a:xfrm>
            <a:off x="5200650" y="2547634"/>
            <a:ext cx="6153150" cy="3608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6" name="Google Shape;286;p9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7" name="Google Shape;287;p9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90"/>
          <p:cNvSpPr>
            <a:spLocks noGrp="1"/>
          </p:cNvSpPr>
          <p:nvPr>
            <p:ph type="pic" idx="2"/>
          </p:nvPr>
        </p:nvSpPr>
        <p:spPr>
          <a:xfrm>
            <a:off x="0" y="0"/>
            <a:ext cx="4377267" cy="6858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s-CO"/>
          </a:p>
        </p:txBody>
      </p:sp>
      <p:pic>
        <p:nvPicPr>
          <p:cNvPr id="289" name="Google Shape;289;p9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27338" y="248754"/>
            <a:ext cx="2450855" cy="956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27339" y="6008372"/>
            <a:ext cx="2966475" cy="4777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81917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Diapositiva de título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94"/>
          <p:cNvSpPr txBox="1">
            <a:spLocks noGrp="1"/>
          </p:cNvSpPr>
          <p:nvPr>
            <p:ph type="ctrTitle"/>
          </p:nvPr>
        </p:nvSpPr>
        <p:spPr>
          <a:xfrm>
            <a:off x="2467791" y="2256709"/>
            <a:ext cx="6629401" cy="1666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9" name="Google Shape;299;p94"/>
          <p:cNvSpPr txBox="1">
            <a:spLocks noGrp="1"/>
          </p:cNvSpPr>
          <p:nvPr>
            <p:ph type="subTitle" idx="1"/>
          </p:nvPr>
        </p:nvSpPr>
        <p:spPr>
          <a:xfrm>
            <a:off x="2467791" y="4335475"/>
            <a:ext cx="6587067" cy="78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300" name="Google Shape;300;p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77562" y="5825449"/>
            <a:ext cx="3814438" cy="614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9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6824" y="464311"/>
            <a:ext cx="4591734" cy="17923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4699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78" b="84975"/>
          <a:stretch/>
        </p:blipFill>
        <p:spPr>
          <a:xfrm>
            <a:off x="1961804" y="-150"/>
            <a:ext cx="10227805" cy="103043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546D40A-96B8-D561-0EFF-E423FA89EF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73338314-BADA-4EB7-B0D3-4403B7D8AC15}"/>
              </a:ext>
            </a:extLst>
          </p:cNvPr>
          <p:cNvSpPr txBox="1"/>
          <p:nvPr userDrawn="1"/>
        </p:nvSpPr>
        <p:spPr>
          <a:xfrm>
            <a:off x="4744510" y="6639446"/>
            <a:ext cx="27029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Imagen con título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9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4" name="Google Shape;304;p9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305" name="Google Shape;305;p9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06" name="Google Shape;306;p9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7" name="Google Shape;307;p9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8" name="Google Shape;308;p9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33306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Dos objetos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96"/>
          <p:cNvSpPr txBox="1">
            <a:spLocks noGrp="1"/>
          </p:cNvSpPr>
          <p:nvPr>
            <p:ph type="title"/>
          </p:nvPr>
        </p:nvSpPr>
        <p:spPr>
          <a:xfrm>
            <a:off x="5200650" y="418041"/>
            <a:ext cx="6153150" cy="1042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" name="Google Shape;311;p9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2" name="Google Shape;312;p9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3" name="Google Shape;313;p9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" name="Google Shape;314;p9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9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3798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Comparación"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9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8" name="Google Shape;318;p9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19" name="Google Shape;319;p9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0" name="Google Shape;320;p9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21" name="Google Shape;321;p9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2" name="Google Shape;322;p9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3" name="Google Shape;323;p9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4" name="Google Shape;324;p9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5283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Solo el título"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98"/>
          <p:cNvSpPr txBox="1">
            <a:spLocks noGrp="1"/>
          </p:cNvSpPr>
          <p:nvPr>
            <p:ph type="title"/>
          </p:nvPr>
        </p:nvSpPr>
        <p:spPr>
          <a:xfrm>
            <a:off x="5200650" y="1247775"/>
            <a:ext cx="6153150" cy="1042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7" name="Google Shape;327;p9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8" name="Google Shape;328;p9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9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63731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9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2" name="Google Shape;332;p9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3" name="Google Shape;333;p9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2698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Contenido con título"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0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6" name="Google Shape;336;p10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37" name="Google Shape;337;p10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38" name="Google Shape;338;p10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10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0" name="Google Shape;340;p10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12949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Título y texto vertical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01"/>
          <p:cNvSpPr txBox="1">
            <a:spLocks noGrp="1"/>
          </p:cNvSpPr>
          <p:nvPr>
            <p:ph type="title"/>
          </p:nvPr>
        </p:nvSpPr>
        <p:spPr>
          <a:xfrm>
            <a:off x="5200650" y="1247775"/>
            <a:ext cx="6153150" cy="1042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101"/>
          <p:cNvSpPr txBox="1">
            <a:spLocks noGrp="1"/>
          </p:cNvSpPr>
          <p:nvPr>
            <p:ph type="body" idx="1"/>
          </p:nvPr>
        </p:nvSpPr>
        <p:spPr>
          <a:xfrm rot="5400000">
            <a:off x="6565351" y="1417089"/>
            <a:ext cx="3423748" cy="6153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4" name="Google Shape;344;p10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5" name="Google Shape;345;p10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6" name="Google Shape;346;p10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96415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Título vertical y texto"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0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9" name="Google Shape;349;p10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0" name="Google Shape;350;p10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10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2" name="Google Shape;352;p10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6011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FE73CBD-6DB6-1214-E362-FB219C18C3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941" b="85089"/>
          <a:stretch/>
        </p:blipFill>
        <p:spPr>
          <a:xfrm>
            <a:off x="1945178" y="-150"/>
            <a:ext cx="10244431" cy="102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E0D5B4D-8D04-D303-11C5-903527568E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B2DE566-F621-4E4B-8394-2CF03DDECE29}"/>
              </a:ext>
            </a:extLst>
          </p:cNvPr>
          <p:cNvSpPr txBox="1"/>
          <p:nvPr userDrawn="1"/>
        </p:nvSpPr>
        <p:spPr>
          <a:xfrm>
            <a:off x="4744510" y="6639446"/>
            <a:ext cx="27029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30/03/26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771E8B-6CA5-40B2-8038-0E112F3DAC1C}" type="datetimeFigureOut">
              <a:rPr lang="es-ES" smtClean="0"/>
              <a:t>30/3/26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1556C4-DFC3-4611-A7CC-780699185E2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3311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8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 sz="4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Google Shape;64;p8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5" name="Google Shape;65;p8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6" name="Google Shape;66;p8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7" name="Google Shape;67;p8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508387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89"/>
          <p:cNvSpPr txBox="1">
            <a:spLocks noGrp="1"/>
          </p:cNvSpPr>
          <p:nvPr>
            <p:ph type="title"/>
          </p:nvPr>
        </p:nvSpPr>
        <p:spPr>
          <a:xfrm>
            <a:off x="5200650" y="1247775"/>
            <a:ext cx="6153150" cy="1042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9" name="Google Shape;279;p89"/>
          <p:cNvSpPr txBox="1">
            <a:spLocks noGrp="1"/>
          </p:cNvSpPr>
          <p:nvPr>
            <p:ph type="body" idx="1"/>
          </p:nvPr>
        </p:nvSpPr>
        <p:spPr>
          <a:xfrm>
            <a:off x="5200650" y="2781790"/>
            <a:ext cx="6153150" cy="3423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0" name="Google Shape;280;p8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1" name="Google Shape;281;p8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2" name="Google Shape;282;p8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93AD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640427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DAC2414-D655-4F47-A28B-0EF232AE94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5"/>
          <p:cNvSpPr txBox="1"/>
          <p:nvPr/>
        </p:nvSpPr>
        <p:spPr>
          <a:xfrm>
            <a:off x="160420" y="145952"/>
            <a:ext cx="10111339" cy="117992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4A84"/>
              </a:buClr>
              <a:buSzPts val="3600"/>
              <a:buFont typeface="Calibri"/>
              <a:buNone/>
              <a:tabLst/>
              <a:defRPr/>
            </a:pPr>
            <a:r>
              <a:rPr kumimoji="0" lang="es-CO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ea typeface="Verdana"/>
                <a:cs typeface="Verdana"/>
                <a:sym typeface="Verdana"/>
              </a:rPr>
              <a:t>Categorías que conforman el Sistema Nacional de Áreas Protegidas (SINAP)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</p:txBody>
      </p:sp>
      <p:sp>
        <p:nvSpPr>
          <p:cNvPr id="669" name="Google Shape;669;p15"/>
          <p:cNvSpPr txBox="1"/>
          <p:nvPr/>
        </p:nvSpPr>
        <p:spPr>
          <a:xfrm>
            <a:off x="380146" y="1938181"/>
            <a:ext cx="6153150" cy="3608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4A84"/>
              </a:buClr>
              <a:buSzPct val="100000"/>
              <a:buFont typeface="Calibri"/>
              <a:buNone/>
              <a:tabLst/>
              <a:defRPr/>
            </a:pPr>
            <a:r>
              <a:rPr kumimoji="0" lang="es-CO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ea typeface="Verdana"/>
                <a:cs typeface="Verdana"/>
                <a:sym typeface="Verdana"/>
              </a:rPr>
              <a:t>Áreas Protegidas Públicas: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ea typeface="Verdana"/>
                <a:cs typeface="Verdana"/>
                <a:sym typeface="Verdana"/>
              </a:rPr>
              <a:t>Las del Sistema de Parques Nacionales Naturales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ea typeface="Verdana"/>
                <a:cs typeface="Verdana"/>
                <a:sym typeface="Verdana"/>
              </a:rPr>
              <a:t>Las Reservas Forestales Protectoras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ea typeface="Verdana"/>
                <a:cs typeface="Verdana"/>
                <a:sym typeface="Verdana"/>
              </a:rPr>
              <a:t>Los Parques Naturales Regionales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ea typeface="Verdana"/>
                <a:cs typeface="Verdana"/>
                <a:sym typeface="Verdana"/>
              </a:rPr>
              <a:t>Los Distritos de Manejo Integrado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ea typeface="Verdana"/>
                <a:cs typeface="Verdana"/>
                <a:sym typeface="Verdana"/>
              </a:rPr>
              <a:t>Los Distritos de Conservación de Suelos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ea typeface="Verdana"/>
                <a:cs typeface="Verdana"/>
                <a:sym typeface="Verdana"/>
              </a:rPr>
              <a:t>Las Áreas de Recreación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  <a:tabLst/>
              <a:defRPr/>
            </a:pPr>
            <a:endParaRPr kumimoji="0" sz="2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4A84"/>
              </a:buClr>
              <a:buSzPct val="100000"/>
              <a:buFont typeface="Calibri"/>
              <a:buNone/>
              <a:tabLst/>
              <a:defRPr/>
            </a:pPr>
            <a:r>
              <a:rPr kumimoji="0" lang="es-CO" sz="2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ea typeface="Verdana"/>
                <a:cs typeface="Verdana"/>
                <a:sym typeface="Verdana"/>
              </a:rPr>
              <a:t>Áreas Protegidas Privadas: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+mj-lt"/>
              <a:buAutoNum type="arabicPeriod" startAt="7"/>
              <a:tabLst/>
              <a:defRPr/>
            </a:pPr>
            <a:r>
              <a:rPr kumimoji="0" lang="es-CO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elvetica" pitchFamily="2" charset="0"/>
                <a:ea typeface="Verdana"/>
                <a:cs typeface="Verdana"/>
                <a:sym typeface="Verdana"/>
              </a:rPr>
              <a:t>Las Reservas Naturales de la Sociedad Civil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  <a:tabLst/>
              <a:defRPr/>
            </a:pPr>
            <a:endParaRPr kumimoji="0" sz="2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Helvetica Neue"/>
              <a:buNone/>
              <a:tabLst/>
              <a:defRPr/>
            </a:pPr>
            <a:endParaRPr kumimoji="0" sz="2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Helvetica" pitchFamily="2" charset="0"/>
              <a:ea typeface="Verdana"/>
              <a:cs typeface="Verdana"/>
              <a:sym typeface="Verdana"/>
            </a:endParaRPr>
          </a:p>
        </p:txBody>
      </p:sp>
      <p:pic>
        <p:nvPicPr>
          <p:cNvPr id="670" name="Google Shape;670;p15"/>
          <p:cNvPicPr preferRelativeResize="0"/>
          <p:nvPr/>
        </p:nvPicPr>
        <p:blipFill rotWithShape="1">
          <a:blip r:embed="rId3">
            <a:alphaModFix/>
          </a:blip>
          <a:srcRect l="50785" t="16073" r="1345" b="8987"/>
          <a:stretch/>
        </p:blipFill>
        <p:spPr>
          <a:xfrm>
            <a:off x="6780946" y="1467983"/>
            <a:ext cx="5240739" cy="4577976"/>
          </a:xfrm>
          <a:prstGeom prst="rect">
            <a:avLst/>
          </a:prstGeom>
          <a:noFill/>
          <a:ln>
            <a:noFill/>
          </a:ln>
        </p:spPr>
      </p:pic>
      <p:sp>
        <p:nvSpPr>
          <p:cNvPr id="671" name="Google Shape;671;p15"/>
          <p:cNvSpPr txBox="1"/>
          <p:nvPr/>
        </p:nvSpPr>
        <p:spPr>
          <a:xfrm>
            <a:off x="1127760" y="6295592"/>
            <a:ext cx="972312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kumimoji="0" lang="es-CO" sz="2000" b="1" i="0" u="none" strike="noStrike" kern="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Estas son las áreas protegidas que se inscriben en el RUNAP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660F2-CE25-4FE9-0968-B5E3FF5CB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A40BFEBC-70C9-A4CD-FB44-2DC33D993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30" y="553810"/>
            <a:ext cx="69088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CO" dirty="0"/>
              <a:t>Sistema Nacional de Áreas Protegidas - SINAP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C9BDA814-9345-8D15-6F86-27272553805C}"/>
              </a:ext>
            </a:extLst>
          </p:cNvPr>
          <p:cNvSpPr txBox="1"/>
          <p:nvPr/>
        </p:nvSpPr>
        <p:spPr>
          <a:xfrm>
            <a:off x="825290" y="2334825"/>
            <a:ext cx="5778710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A84"/>
              </a:buClr>
              <a:buSzPts val="3600"/>
              <a:buFont typeface="Arial"/>
              <a:buNone/>
              <a:tabLst/>
              <a:defRPr/>
            </a:pPr>
            <a:r>
              <a:rPr kumimoji="0" lang="es-CO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Es el conjunto de áreas protegidas, actores sociales y estrategias e instrumentos de gestión que las articulan, para contribuir como un todo al cumplimiento de los objetivos de conservación del país. Incluye todas las áreas protegidas de gobernanza pública, privada o comunitaria, y del ámbito de gestión nacional, regional o local. (Artículo 2.2.2.1.1.3 del Decreto 1076 de 2015).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A84"/>
              </a:buClr>
              <a:buSzPts val="3600"/>
              <a:buFont typeface="Arial"/>
              <a:buNone/>
              <a:tabLst/>
              <a:defRPr/>
            </a:pPr>
            <a:endParaRPr kumimoji="0" lang="es-CO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" name="Picture 2" descr="https://www.parquesnacionales.gov.co/portal/es/sistema-nacional-de-areas-protegidas-sinap/mapa-sinap/MAPA-SINAP-DICIEMBRE%202022">
            <a:extLst>
              <a:ext uri="{FF2B5EF4-FFF2-40B4-BE49-F238E27FC236}">
                <a16:creationId xmlns:a16="http://schemas.microsoft.com/office/drawing/2014/main" id="{6CEE762C-1819-1874-92C5-81AD9C987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5" y="19050"/>
            <a:ext cx="483552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A19BD4DA-8AE8-BF3F-7267-D794EE47F374}"/>
              </a:ext>
            </a:extLst>
          </p:cNvPr>
          <p:cNvSpPr/>
          <p:nvPr/>
        </p:nvSpPr>
        <p:spPr>
          <a:xfrm>
            <a:off x="1807668" y="5196194"/>
            <a:ext cx="3448380" cy="1107996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MX" sz="3200" b="1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Bauhaus 93" panose="04030905020B02020C02" pitchFamily="82" charset="0"/>
                <a:ea typeface="+mn-ea"/>
                <a:cs typeface="+mn-cs"/>
                <a:sym typeface="Arial"/>
              </a:rPr>
              <a:t>1807</a:t>
            </a:r>
            <a:endParaRPr kumimoji="0" lang="es-CO" sz="3200" b="1" i="0" u="none" strike="noStrike" kern="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Bauhaus 93" panose="04030905020B02020C02" pitchFamily="82" charset="0"/>
              <a:ea typeface="+mn-ea"/>
              <a:cs typeface="+mn-cs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ahnschrift" panose="020B0502040204020203" pitchFamily="34" charset="0"/>
                <a:ea typeface="+mn-ea"/>
                <a:cs typeface="+mn-cs"/>
                <a:sym typeface="Arial"/>
              </a:rPr>
              <a:t>50.082.192,30 hectáreas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0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Bahnschrift" panose="020B0502040204020203" pitchFamily="34" charset="0"/>
                <a:ea typeface="+mn-ea"/>
                <a:cs typeface="+mn-cs"/>
                <a:sym typeface="Arial"/>
              </a:rPr>
              <a:t>NOVIEMBRE DE 2025</a:t>
            </a:r>
            <a:endParaRPr kumimoji="0" lang="es-CO" sz="1000" b="1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Bahnschrift" panose="020B0502040204020203" pitchFamily="34" charset="0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2641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339AF-392C-EB37-2AFD-01CD80089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A3C18C5A-8A6B-A58F-BF48-876595F03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29" y="553810"/>
            <a:ext cx="11521155" cy="2713497"/>
          </a:xfrm>
        </p:spPr>
        <p:txBody>
          <a:bodyPr>
            <a:normAutofit/>
          </a:bodyPr>
          <a:lstStyle/>
          <a:p>
            <a:pPr algn="ctr"/>
            <a:r>
              <a:rPr lang="es-CO" sz="3200" dirty="0">
                <a:latin typeface="+mn-lt"/>
              </a:rPr>
              <a:t>Decreto 3572 de 2011</a:t>
            </a:r>
            <a:br>
              <a:rPr lang="es-CO" sz="3200" dirty="0">
                <a:latin typeface="+mn-lt"/>
              </a:rPr>
            </a:br>
            <a:br>
              <a:rPr lang="es-CO" sz="3200" dirty="0">
                <a:latin typeface="+mn-lt"/>
              </a:rPr>
            </a:br>
            <a:r>
              <a:rPr lang="es-CO" sz="3200" dirty="0">
                <a:latin typeface="+mn-lt"/>
              </a:rPr>
              <a:t>“Por el cual se crea una Unidad Administrativa Especial, se determinan sus objetivos, estructura y funciones”.</a:t>
            </a:r>
            <a:br>
              <a:rPr lang="es-CO" sz="3200" dirty="0">
                <a:latin typeface="+mn-lt"/>
              </a:rPr>
            </a:br>
            <a:endParaRPr lang="es-CO" sz="3200" dirty="0">
              <a:latin typeface="+mn-lt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8288EF6-3C1B-22CF-D18D-BA4331A9B3D7}"/>
              </a:ext>
            </a:extLst>
          </p:cNvPr>
          <p:cNvSpPr txBox="1"/>
          <p:nvPr/>
        </p:nvSpPr>
        <p:spPr>
          <a:xfrm>
            <a:off x="857719" y="3137713"/>
            <a:ext cx="10270173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dirty="0"/>
              <a:t>ARTÍCULO 2°. Funciones. Parques Nacionales Naturales de Colombia, ejercerá las siguientes funciones:</a:t>
            </a:r>
          </a:p>
          <a:p>
            <a:pPr algn="just"/>
            <a:endParaRPr lang="es-CO" dirty="0"/>
          </a:p>
          <a:p>
            <a:pPr marL="342900" indent="-342900" algn="just">
              <a:buFont typeface="+mj-lt"/>
              <a:buAutoNum type="arabicPeriod"/>
            </a:pPr>
            <a:r>
              <a:rPr lang="es-CO" dirty="0"/>
              <a:t>Administrar y manejar el Sistema de Parques Nacionales Naturales, así como regla- mentar el uso y el funcionamiento de las áreas que lo conforman, según lo dispuesto en el Decreto-Ley 2811 de 1974, Ley 99 de 1993 y sus decretos reglamentarios.</a:t>
            </a:r>
          </a:p>
          <a:p>
            <a:pPr marL="342900" indent="-342900" algn="just">
              <a:buFont typeface="+mj-lt"/>
              <a:buAutoNum type="arabicPeriod"/>
            </a:pPr>
            <a:endParaRPr lang="es-CO" dirty="0"/>
          </a:p>
          <a:p>
            <a:pPr marL="342900" indent="-342900" algn="just">
              <a:buFont typeface="+mj-lt"/>
              <a:buAutoNum type="arabicPeriod"/>
            </a:pPr>
            <a:r>
              <a:rPr lang="es-CO" dirty="0"/>
              <a:t>Proponer e implementar las políticas y normas relacionadas con el Sistema de Parques Nacionales Naturales.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A84"/>
              </a:buClr>
              <a:buSzPts val="3600"/>
              <a:buFont typeface="Arial"/>
              <a:buNone/>
              <a:tabLst/>
              <a:defRPr/>
            </a:pPr>
            <a:endParaRPr kumimoji="0" lang="es-CO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27074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CAF78C-E53A-9C17-9ADF-9FAC8162A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1EC44EC-D18F-0467-7721-F719A7DF3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964" y="643466"/>
            <a:ext cx="4289721" cy="5571066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>
            <a:extLst>
              <a:ext uri="{FF2B5EF4-FFF2-40B4-BE49-F238E27FC236}">
                <a16:creationId xmlns:a16="http://schemas.microsoft.com/office/drawing/2014/main" id="{EC6A9AB9-1C65-F7E7-CF69-BDC7D569E0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314" y="643467"/>
            <a:ext cx="4289721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045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351BEC-C02C-420D-B85F-FDEDB06F7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1D8E6818-3C65-9C37-F463-FC1E56949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30" y="553810"/>
            <a:ext cx="6908800" cy="1325563"/>
          </a:xfrm>
        </p:spPr>
        <p:txBody>
          <a:bodyPr>
            <a:normAutofit/>
          </a:bodyPr>
          <a:lstStyle/>
          <a:p>
            <a:pPr algn="ctr"/>
            <a:r>
              <a:rPr lang="es-CO" dirty="0">
                <a:latin typeface="+mn-lt"/>
              </a:rPr>
              <a:t>SOLICITUD PNNC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5FB8229-B28F-1E2F-0B9D-B5FB5DACD962}"/>
              </a:ext>
            </a:extLst>
          </p:cNvPr>
          <p:cNvSpPr txBox="1"/>
          <p:nvPr/>
        </p:nvSpPr>
        <p:spPr>
          <a:xfrm>
            <a:off x="825290" y="2334825"/>
            <a:ext cx="5778710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buClr>
                <a:srgbClr val="004A84"/>
              </a:buClr>
              <a:buSzPts val="3600"/>
              <a:defRPr/>
            </a:pPr>
            <a:r>
              <a:rPr lang="es-ES" dirty="0">
                <a:cs typeface="Times New Roman" panose="02020603050405020304" pitchFamily="18" charset="0"/>
              </a:rPr>
              <a:t>1. Delimitación de las áreas protegidas en el visor geográfico de la Aerocivil, de manera que se indique explícitamente que únicamente está autorizada la operación UAS bajo la categoría específica. </a:t>
            </a:r>
          </a:p>
          <a:p>
            <a:pPr marL="342900" lvl="0" indent="-342900" algn="just">
              <a:buClr>
                <a:srgbClr val="004A84"/>
              </a:buClr>
              <a:buSzPts val="3600"/>
              <a:buFont typeface="+mj-lt"/>
              <a:buAutoNum type="arabicPeriod"/>
              <a:defRPr/>
            </a:pPr>
            <a:endParaRPr lang="es-ES" dirty="0">
              <a:cs typeface="Times New Roman" panose="02020603050405020304" pitchFamily="18" charset="0"/>
            </a:endParaRPr>
          </a:p>
          <a:p>
            <a:pPr lvl="0" algn="just">
              <a:buClr>
                <a:srgbClr val="004A84"/>
              </a:buClr>
              <a:buSzPts val="3600"/>
              <a:defRPr/>
            </a:pPr>
            <a:r>
              <a:rPr lang="es-ES" dirty="0">
                <a:cs typeface="Times New Roman" panose="02020603050405020304" pitchFamily="18" charset="0"/>
              </a:rPr>
              <a:t>2. Al momento de emitir la autorización para vuelos UAS dentro de las áreas protegidas, incluir la anotación expresa indicando que el explotador UAS debe disponer del permiso correspondiente emitido por PNNC. </a:t>
            </a:r>
          </a:p>
          <a:p>
            <a:pPr lvl="0" algn="just">
              <a:buClr>
                <a:srgbClr val="004A84"/>
              </a:buClr>
              <a:buSzPts val="3600"/>
              <a:defRPr/>
            </a:pP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  <a:p>
            <a:pPr lvl="0" algn="just">
              <a:buClr>
                <a:srgbClr val="004A84"/>
              </a:buClr>
              <a:buSzPts val="3600"/>
              <a:defRPr/>
            </a:pPr>
            <a:endParaRPr lang="es-ES" sz="1600" kern="0" dirty="0">
              <a:solidFill>
                <a:prstClr val="black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lvl="0" algn="just">
              <a:buClr>
                <a:srgbClr val="004A84"/>
              </a:buClr>
              <a:buSzPts val="3600"/>
              <a:defRPr/>
            </a:pPr>
            <a:endParaRPr kumimoji="0" lang="es-CO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" name="Picture 2" descr="https://www.parquesnacionales.gov.co/portal/es/sistema-nacional-de-areas-protegidas-sinap/mapa-sinap/MAPA-SINAP-DICIEMBRE%202022">
            <a:extLst>
              <a:ext uri="{FF2B5EF4-FFF2-40B4-BE49-F238E27FC236}">
                <a16:creationId xmlns:a16="http://schemas.microsoft.com/office/drawing/2014/main" id="{325F79BF-59B3-BAF4-C25B-C50720FDA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5" y="19050"/>
            <a:ext cx="483552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4261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54C91-F6A4-E46E-468E-9026F4DC9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A97BA9DF-844D-21E9-EF0B-FD441D4D2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525" y="366823"/>
            <a:ext cx="4733161" cy="6124353"/>
          </a:xfrm>
          <a:prstGeom prst="rect">
            <a:avLst/>
          </a:prstGeom>
          <a:scene3d>
            <a:camera prst="orthographicFront"/>
            <a:lightRig rig="threePt" dir="t"/>
          </a:scene3d>
          <a:sp3d extrusionH="6350" contourW="6350">
            <a:bevelT w="6350"/>
            <a:bevelB w="6350"/>
          </a:sp3d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A7DF857-F618-B3D9-7629-01C856487D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314" y="306697"/>
            <a:ext cx="4797895" cy="6184479"/>
          </a:xfrm>
          <a:prstGeom prst="rect">
            <a:avLst/>
          </a:prstGeom>
          <a:scene3d>
            <a:camera prst="orthographicFront"/>
            <a:lightRig rig="threePt" dir="t"/>
          </a:scene3d>
          <a:sp3d extrusionH="6350" contourW="6350">
            <a:bevelT w="6350"/>
            <a:bevelB w="6350"/>
          </a:sp3d>
        </p:spPr>
      </p:pic>
    </p:spTree>
    <p:extLst>
      <p:ext uri="{BB962C8B-B14F-4D97-AF65-F5344CB8AC3E}">
        <p14:creationId xmlns:p14="http://schemas.microsoft.com/office/powerpoint/2010/main" val="875672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D305A3-2BC0-07CB-6281-5FCC25DDE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Slide Background">
            <a:extLst>
              <a:ext uri="{FF2B5EF4-FFF2-40B4-BE49-F238E27FC236}">
                <a16:creationId xmlns:a16="http://schemas.microsoft.com/office/drawing/2014/main" id="{713C1793-E06F-41BA-8FA4-367255712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</a:endParaRPr>
          </a:p>
        </p:txBody>
      </p:sp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D316B907-EB74-A45D-3BB5-FB61D9EA1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FED8D10-FBBE-EC92-E64A-9FECD98CA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5819106" cy="1624520"/>
          </a:xfrm>
        </p:spPr>
        <p:txBody>
          <a:bodyPr anchor="ctr">
            <a:normAutofit/>
          </a:bodyPr>
          <a:lstStyle/>
          <a:p>
            <a:pPr algn="ctr"/>
            <a:r>
              <a:rPr lang="es-CO" sz="3200" dirty="0">
                <a:latin typeface="Helvetica" pitchFamily="2" charset="0"/>
                <a:cs typeface="Times New Roman" panose="02020603050405020304" pitchFamily="18" charset="0"/>
              </a:rPr>
              <a:t>PARQUES NACIONALES NATURALES DE COLOMBIA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A3ED0D9-A856-1948-20ED-3E2B628E7F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3054" y="2324912"/>
            <a:ext cx="5153891" cy="3613149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es-CO" sz="2000" dirty="0">
                <a:latin typeface="Helvetica" pitchFamily="2" charset="0"/>
                <a:cs typeface="Times New Roman" panose="02020603050405020304" pitchFamily="18" charset="0"/>
              </a:rPr>
              <a:t>Entidad del orden nacional, sin personería jurídica, con autonomía administrativa y financiera, con jurisdicción en todo el territorio nacional, en los términos del artículo 67 de la Ley 489 de 1998. </a:t>
            </a:r>
          </a:p>
          <a:p>
            <a:pPr marL="0" indent="0" algn="just">
              <a:buNone/>
            </a:pPr>
            <a:endParaRPr lang="es-CO" sz="2000" dirty="0">
              <a:latin typeface="Helvetica" pitchFamily="2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s-CO" sz="2000" dirty="0">
                <a:latin typeface="Helvetica" pitchFamily="2" charset="0"/>
                <a:cs typeface="Times New Roman" panose="02020603050405020304" pitchFamily="18" charset="0"/>
              </a:rPr>
              <a:t>La entidad esta encargada de la administración y manejo del Sistema de Parques Nacionales Naturales y la coordinación del Sistema Nacional de Áreas Protegidas.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0E75F79-F0B4-16AE-8C5B-057E02522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27" y="0"/>
            <a:ext cx="48600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545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48F744-EDF6-3B04-750E-A0CB190A8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Slide Background">
            <a:extLst>
              <a:ext uri="{FF2B5EF4-FFF2-40B4-BE49-F238E27FC236}">
                <a16:creationId xmlns:a16="http://schemas.microsoft.com/office/drawing/2014/main" id="{732E329E-4ADB-0481-160F-5CE7F8F366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E248017-0A49-6738-DF1B-6A895E7252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E9528DA-624F-EFDF-17A7-C5578F27B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4646904" cy="1624520"/>
          </a:xfrm>
        </p:spPr>
        <p:txBody>
          <a:bodyPr anchor="ctr">
            <a:normAutofit/>
          </a:bodyPr>
          <a:lstStyle/>
          <a:p>
            <a:pPr algn="ctr"/>
            <a:r>
              <a:rPr lang="es-CO" sz="3200" dirty="0">
                <a:latin typeface="Helvetica" pitchFamily="2" charset="0"/>
                <a:cs typeface="Times New Roman" panose="02020603050405020304" pitchFamily="18" charset="0"/>
              </a:rPr>
              <a:t>MISIÓN PNNC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C82594-D37F-9C89-E711-2F3409C0C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02" y="2324912"/>
            <a:ext cx="4646905" cy="3613149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es-CO" sz="2000" dirty="0">
                <a:latin typeface="Helvetica" pitchFamily="2" charset="0"/>
                <a:cs typeface="Times New Roman" panose="02020603050405020304" pitchFamily="18" charset="0"/>
              </a:rPr>
              <a:t>Administrar y Manejar las áreas a cargo de Parques Nacionales Naturales y coordinar el Sistema Nacional de Áreas Protegidas (SINAP) de Colombia, promoviendo la participación de diversos actores, con el propósito de conservar la diversidad biológica y cultural del país, contribuyendo al desarrollo sostenible y a un medio ambiente sano.</a:t>
            </a:r>
          </a:p>
        </p:txBody>
      </p:sp>
      <p:pic>
        <p:nvPicPr>
          <p:cNvPr id="5" name="Picture 2" descr="Parques Nacionales Naturales presenta los avances y logros de la entidad en  materia de conservación y protección de las áreas protegidas. - Parques  Nacionales Naturales de Colombia">
            <a:extLst>
              <a:ext uri="{FF2B5EF4-FFF2-40B4-BE49-F238E27FC236}">
                <a16:creationId xmlns:a16="http://schemas.microsoft.com/office/drawing/2014/main" id="{677EFCC4-4E17-7520-3C84-BB71787C2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"/>
          <a:stretch>
            <a:fillRect/>
          </a:stretch>
        </p:blipFill>
        <p:spPr bwMode="auto">
          <a:xfrm>
            <a:off x="6096000" y="1"/>
            <a:ext cx="61028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068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B1558-5A8E-E2FB-8B4A-5F5CF02AD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048ABD96-17B6-16D9-45A8-C6CCC5A82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435" y="83607"/>
            <a:ext cx="8981129" cy="657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redondeado 1">
            <a:extLst>
              <a:ext uri="{FF2B5EF4-FFF2-40B4-BE49-F238E27FC236}">
                <a16:creationId xmlns:a16="http://schemas.microsoft.com/office/drawing/2014/main" id="{8006302D-14CF-469C-B0A0-F148EB42CF60}"/>
              </a:ext>
            </a:extLst>
          </p:cNvPr>
          <p:cNvSpPr/>
          <p:nvPr/>
        </p:nvSpPr>
        <p:spPr>
          <a:xfrm>
            <a:off x="2960522" y="4814869"/>
            <a:ext cx="851823" cy="277636"/>
          </a:xfrm>
          <a:prstGeom prst="roundRect">
            <a:avLst/>
          </a:prstGeom>
          <a:noFill/>
          <a:ln w="190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76510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CF69F-BF5E-8ABA-3628-C70745FD0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D5D902C2-4396-11C6-8BFC-2C98FBD7F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69843"/>
            <a:ext cx="10515599" cy="5607120"/>
          </a:xfrm>
        </p:spPr>
        <p:txBody>
          <a:bodyPr/>
          <a:lstStyle/>
          <a:p>
            <a:pPr marL="0" indent="0" algn="ctr">
              <a:buNone/>
            </a:pPr>
            <a:r>
              <a:rPr lang="es-CO" i="1" dirty="0">
                <a:latin typeface="Helvetica" pitchFamily="2" charset="0"/>
                <a:cs typeface="Times New Roman" panose="02020603050405020304" pitchFamily="18" charset="0"/>
              </a:rPr>
              <a:t>Parques Nacionales Naturales de Colombia en proceso de certificación como explotador UAS en categoría específica para la operación de simple captura de imágenes o datos.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59BA679-DC4B-99DC-4BFA-B476BCC078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473" r="7075"/>
          <a:stretch>
            <a:fillRect/>
          </a:stretch>
        </p:blipFill>
        <p:spPr>
          <a:xfrm>
            <a:off x="7765256" y="2546490"/>
            <a:ext cx="2773746" cy="374166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2" descr="Logo PNNC">
            <a:extLst>
              <a:ext uri="{FF2B5EF4-FFF2-40B4-BE49-F238E27FC236}">
                <a16:creationId xmlns:a16="http://schemas.microsoft.com/office/drawing/2014/main" id="{8A94F055-6C72-89F1-7052-090DBABAF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837" y="3853902"/>
            <a:ext cx="5194563" cy="112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553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D8824-4168-DE83-7025-C38DEB8D2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54CFB4E-0069-A83A-B697-2019495A79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29" t="9834" r="6864" b="11764"/>
          <a:stretch>
            <a:fillRect/>
          </a:stretch>
        </p:blipFill>
        <p:spPr bwMode="auto">
          <a:xfrm>
            <a:off x="1753012" y="1801091"/>
            <a:ext cx="8685976" cy="44334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C6582D34-BDE7-D89C-92AE-78C6A3661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10197142" cy="1049113"/>
          </a:xfrm>
        </p:spPr>
        <p:txBody>
          <a:bodyPr anchor="ctr">
            <a:normAutofit/>
          </a:bodyPr>
          <a:lstStyle/>
          <a:p>
            <a:pPr algn="ctr"/>
            <a:r>
              <a:rPr lang="es-CO" sz="3100" dirty="0">
                <a:latin typeface="+mn-lt"/>
                <a:cs typeface="Times New Roman" panose="02020603050405020304" pitchFamily="18" charset="0"/>
              </a:rPr>
              <a:t>ORANIGRAMA FUNCIONAL OPERACIÓN UAS</a:t>
            </a:r>
          </a:p>
        </p:txBody>
      </p:sp>
    </p:spTree>
    <p:extLst>
      <p:ext uri="{BB962C8B-B14F-4D97-AF65-F5344CB8AC3E}">
        <p14:creationId xmlns:p14="http://schemas.microsoft.com/office/powerpoint/2010/main" val="813351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331BA-5F38-C3F0-56F8-C1EF06C90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Tabla 58">
            <a:extLst>
              <a:ext uri="{FF2B5EF4-FFF2-40B4-BE49-F238E27FC236}">
                <a16:creationId xmlns:a16="http://schemas.microsoft.com/office/drawing/2014/main" id="{F3B1F307-EC20-88F4-0914-5384111D6334}"/>
              </a:ext>
            </a:extLst>
          </p:cNvPr>
          <p:cNvGraphicFramePr>
            <a:graphicFrameLocks noGrp="1"/>
          </p:cNvGraphicFramePr>
          <p:nvPr/>
        </p:nvGraphicFramePr>
        <p:xfrm>
          <a:off x="9442367" y="4973491"/>
          <a:ext cx="2572142" cy="1198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72142">
                  <a:extLst>
                    <a:ext uri="{9D8B030D-6E8A-4147-A177-3AD203B41FA5}">
                      <a16:colId xmlns:a16="http://schemas.microsoft.com/office/drawing/2014/main" val="6555093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/>
                        <a:t>Versión: 08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562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O" sz="1200" b="1" dirty="0"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</a:rPr>
                        <a:t>Aprobado: </a:t>
                      </a:r>
                      <a:r>
                        <a:rPr lang="es-CO" sz="1200" b="0" dirty="0"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</a:rPr>
                        <a:t>Comité Institucional de Gestión y Desempeño</a:t>
                      </a:r>
                      <a:endParaRPr lang="es-CO" sz="1200" b="0" dirty="0"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latin typeface="Calibri" panose="020F050202020403020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0854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s-CO" sz="12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</a:rPr>
                        <a:t>Fecha: </a:t>
                      </a:r>
                      <a:r>
                        <a:rPr kumimoji="0" lang="es-CO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</a:rPr>
                        <a:t>27/11/2023</a:t>
                      </a:r>
                      <a:endParaRPr kumimoji="0" lang="es-CO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740600"/>
                  </a:ext>
                </a:extLst>
              </a:tr>
            </a:tbl>
          </a:graphicData>
        </a:graphic>
      </p:graphicFrame>
      <p:grpSp>
        <p:nvGrpSpPr>
          <p:cNvPr id="7" name="Grupo 6">
            <a:extLst>
              <a:ext uri="{FF2B5EF4-FFF2-40B4-BE49-F238E27FC236}">
                <a16:creationId xmlns:a16="http://schemas.microsoft.com/office/drawing/2014/main" id="{CD9D1279-3D23-C179-1E12-D84FBCE8515C}"/>
              </a:ext>
            </a:extLst>
          </p:cNvPr>
          <p:cNvGrpSpPr/>
          <p:nvPr/>
        </p:nvGrpSpPr>
        <p:grpSpPr>
          <a:xfrm>
            <a:off x="3893721" y="42401"/>
            <a:ext cx="5588098" cy="523220"/>
            <a:chOff x="3002436" y="54593"/>
            <a:chExt cx="5588098" cy="523220"/>
          </a:xfrm>
        </p:grpSpPr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27F10D07-7566-0D91-9674-1F3521CDB151}"/>
                </a:ext>
              </a:extLst>
            </p:cNvPr>
            <p:cNvSpPr txBox="1"/>
            <p:nvPr/>
          </p:nvSpPr>
          <p:spPr>
            <a:xfrm>
              <a:off x="3002436" y="54593"/>
              <a:ext cx="18005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CO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944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MAPA DE</a:t>
              </a: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DC7FE4A5-B2E5-ED97-975E-B846AA5AEDD1}"/>
                </a:ext>
              </a:extLst>
            </p:cNvPr>
            <p:cNvSpPr txBox="1"/>
            <p:nvPr/>
          </p:nvSpPr>
          <p:spPr>
            <a:xfrm>
              <a:off x="4753807" y="54593"/>
              <a:ext cx="383672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CO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4D88CC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PROCESOS</a:t>
              </a:r>
            </a:p>
          </p:txBody>
        </p:sp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37D72732-A009-B363-B4BA-7EC8DEA0195C}"/>
              </a:ext>
            </a:extLst>
          </p:cNvPr>
          <p:cNvGrpSpPr/>
          <p:nvPr/>
        </p:nvGrpSpPr>
        <p:grpSpPr>
          <a:xfrm>
            <a:off x="220963" y="4673803"/>
            <a:ext cx="2763529" cy="1771333"/>
            <a:chOff x="296620" y="4633567"/>
            <a:chExt cx="2878128" cy="1839724"/>
          </a:xfrm>
        </p:grpSpPr>
        <p:sp>
          <p:nvSpPr>
            <p:cNvPr id="10" name="Trapecio 9">
              <a:extLst>
                <a:ext uri="{FF2B5EF4-FFF2-40B4-BE49-F238E27FC236}">
                  <a16:creationId xmlns:a16="http://schemas.microsoft.com/office/drawing/2014/main" id="{20B8CF9C-A621-7E3C-3C8F-58487A96E580}"/>
                </a:ext>
              </a:extLst>
            </p:cNvPr>
            <p:cNvSpPr/>
            <p:nvPr/>
          </p:nvSpPr>
          <p:spPr>
            <a:xfrm flipV="1">
              <a:off x="815822" y="4753059"/>
              <a:ext cx="1839723" cy="402336"/>
            </a:xfrm>
            <a:prstGeom prst="trapezoid">
              <a:avLst>
                <a:gd name="adj" fmla="val 28030"/>
              </a:avLst>
            </a:prstGeom>
            <a:solidFill>
              <a:srgbClr val="4D88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CO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87A8C5F4-7184-6DB8-A5F4-79CAE21D32CB}"/>
                </a:ext>
              </a:extLst>
            </p:cNvPr>
            <p:cNvSpPr txBox="1"/>
            <p:nvPr/>
          </p:nvSpPr>
          <p:spPr>
            <a:xfrm>
              <a:off x="1008560" y="4828730"/>
              <a:ext cx="1454244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CO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Procesos Estratégicos</a:t>
              </a:r>
            </a:p>
          </p:txBody>
        </p:sp>
        <p:sp>
          <p:nvSpPr>
            <p:cNvPr id="12" name="Trapecio 11">
              <a:extLst>
                <a:ext uri="{FF2B5EF4-FFF2-40B4-BE49-F238E27FC236}">
                  <a16:creationId xmlns:a16="http://schemas.microsoft.com/office/drawing/2014/main" id="{4676AFE4-64C8-98F8-B7AC-68B12A63C315}"/>
                </a:ext>
              </a:extLst>
            </p:cNvPr>
            <p:cNvSpPr/>
            <p:nvPr/>
          </p:nvSpPr>
          <p:spPr>
            <a:xfrm>
              <a:off x="815822" y="5956759"/>
              <a:ext cx="1839723" cy="402336"/>
            </a:xfrm>
            <a:prstGeom prst="trapezoid">
              <a:avLst>
                <a:gd name="adj" fmla="val 28030"/>
              </a:avLst>
            </a:prstGeom>
            <a:solidFill>
              <a:srgbClr val="0036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CO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62CE8E5D-6B8A-D985-792C-34EE0BC14B02}"/>
                </a:ext>
              </a:extLst>
            </p:cNvPr>
            <p:cNvSpPr txBox="1"/>
            <p:nvPr/>
          </p:nvSpPr>
          <p:spPr>
            <a:xfrm>
              <a:off x="1091115" y="6036764"/>
              <a:ext cx="128913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CO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Procesos de Apoyo</a:t>
              </a:r>
            </a:p>
          </p:txBody>
        </p:sp>
        <p:sp>
          <p:nvSpPr>
            <p:cNvPr id="14" name="Trapecio 13">
              <a:extLst>
                <a:ext uri="{FF2B5EF4-FFF2-40B4-BE49-F238E27FC236}">
                  <a16:creationId xmlns:a16="http://schemas.microsoft.com/office/drawing/2014/main" id="{38BB1DFC-474C-4A57-6754-734D59BF9907}"/>
                </a:ext>
              </a:extLst>
            </p:cNvPr>
            <p:cNvSpPr/>
            <p:nvPr/>
          </p:nvSpPr>
          <p:spPr>
            <a:xfrm>
              <a:off x="940433" y="5369609"/>
              <a:ext cx="1590500" cy="402336"/>
            </a:xfrm>
            <a:prstGeom prst="trapezoid">
              <a:avLst>
                <a:gd name="adj" fmla="val 0"/>
              </a:avLst>
            </a:prstGeom>
            <a:solidFill>
              <a:srgbClr val="0094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CO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90F7034B-27A6-747E-BC53-F044B306A31E}"/>
                </a:ext>
              </a:extLst>
            </p:cNvPr>
            <p:cNvSpPr txBox="1"/>
            <p:nvPr/>
          </p:nvSpPr>
          <p:spPr>
            <a:xfrm>
              <a:off x="1057452" y="5449614"/>
              <a:ext cx="13564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CO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Procesos Misionales</a:t>
              </a:r>
            </a:p>
          </p:txBody>
        </p:sp>
        <p:sp>
          <p:nvSpPr>
            <p:cNvPr id="16" name="Trapecio 15">
              <a:extLst>
                <a:ext uri="{FF2B5EF4-FFF2-40B4-BE49-F238E27FC236}">
                  <a16:creationId xmlns:a16="http://schemas.microsoft.com/office/drawing/2014/main" id="{80948536-6DA1-2E24-2CF3-49FE3EFFB77B}"/>
                </a:ext>
              </a:extLst>
            </p:cNvPr>
            <p:cNvSpPr/>
            <p:nvPr/>
          </p:nvSpPr>
          <p:spPr>
            <a:xfrm rot="16200000" flipV="1">
              <a:off x="-422074" y="5352262"/>
              <a:ext cx="1839723" cy="402336"/>
            </a:xfrm>
            <a:prstGeom prst="trapezoid">
              <a:avLst>
                <a:gd name="adj" fmla="val 28030"/>
              </a:avLst>
            </a:prstGeom>
            <a:solidFill>
              <a:srgbClr val="EDE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CO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EF4CAD7-8351-5B6B-D494-566F02A65ED2}"/>
                </a:ext>
              </a:extLst>
            </p:cNvPr>
            <p:cNvSpPr txBox="1"/>
            <p:nvPr/>
          </p:nvSpPr>
          <p:spPr>
            <a:xfrm rot="16200000">
              <a:off x="-309402" y="5425214"/>
              <a:ext cx="1611952" cy="2564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CO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Procesos de Evaluación</a:t>
              </a:r>
            </a:p>
          </p:txBody>
        </p:sp>
        <p:sp>
          <p:nvSpPr>
            <p:cNvPr id="19" name="Trapecio 18">
              <a:extLst>
                <a:ext uri="{FF2B5EF4-FFF2-40B4-BE49-F238E27FC236}">
                  <a16:creationId xmlns:a16="http://schemas.microsoft.com/office/drawing/2014/main" id="{D25E3788-E73E-532B-BD72-2C7E9586E721}"/>
                </a:ext>
              </a:extLst>
            </p:cNvPr>
            <p:cNvSpPr/>
            <p:nvPr/>
          </p:nvSpPr>
          <p:spPr>
            <a:xfrm rot="5400000" flipH="1" flipV="1">
              <a:off x="2053718" y="5352261"/>
              <a:ext cx="1839723" cy="402336"/>
            </a:xfrm>
            <a:prstGeom prst="trapezoid">
              <a:avLst>
                <a:gd name="adj" fmla="val 28030"/>
              </a:avLst>
            </a:prstGeom>
            <a:solidFill>
              <a:srgbClr val="EDE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CO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B743A416-EAEF-8C2D-0E50-84F0566E20F2}"/>
                </a:ext>
              </a:extLst>
            </p:cNvPr>
            <p:cNvSpPr txBox="1"/>
            <p:nvPr/>
          </p:nvSpPr>
          <p:spPr>
            <a:xfrm rot="5400000" flipH="1">
              <a:off x="2167602" y="5425213"/>
              <a:ext cx="1611952" cy="256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CO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rPr>
                <a:t>Procesos de Evaluación</a:t>
              </a:r>
            </a:p>
          </p:txBody>
        </p:sp>
        <p:sp>
          <p:nvSpPr>
            <p:cNvPr id="23" name="Triángulo isósceles 22">
              <a:extLst>
                <a:ext uri="{FF2B5EF4-FFF2-40B4-BE49-F238E27FC236}">
                  <a16:creationId xmlns:a16="http://schemas.microsoft.com/office/drawing/2014/main" id="{B890A3D1-9E7E-5306-89A8-C2A11EF0D721}"/>
                </a:ext>
              </a:extLst>
            </p:cNvPr>
            <p:cNvSpPr/>
            <p:nvPr/>
          </p:nvSpPr>
          <p:spPr>
            <a:xfrm rot="10800000">
              <a:off x="1656804" y="5132623"/>
              <a:ext cx="165100" cy="113495"/>
            </a:xfrm>
            <a:prstGeom prst="triangle">
              <a:avLst>
                <a:gd name="adj" fmla="val 50000"/>
              </a:avLst>
            </a:prstGeom>
            <a:solidFill>
              <a:srgbClr val="4D88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CO" sz="1400" b="0" i="0" u="none" strike="noStrike" kern="0" cap="none" spc="0" normalizeH="0" baseline="0" noProof="0" dirty="0">
                <a:ln>
                  <a:noFill/>
                </a:ln>
                <a:solidFill>
                  <a:srgbClr val="2F528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24" name="Triángulo isósceles 23">
              <a:extLst>
                <a:ext uri="{FF2B5EF4-FFF2-40B4-BE49-F238E27FC236}">
                  <a16:creationId xmlns:a16="http://schemas.microsoft.com/office/drawing/2014/main" id="{A1F575E9-8A91-7B16-73EF-B9DAC2932C48}"/>
                </a:ext>
              </a:extLst>
            </p:cNvPr>
            <p:cNvSpPr/>
            <p:nvPr/>
          </p:nvSpPr>
          <p:spPr>
            <a:xfrm rot="10800000" flipV="1">
              <a:off x="1656804" y="5858627"/>
              <a:ext cx="165100" cy="113495"/>
            </a:xfrm>
            <a:prstGeom prst="triangle">
              <a:avLst>
                <a:gd name="adj" fmla="val 50000"/>
              </a:avLst>
            </a:prstGeom>
            <a:solidFill>
              <a:srgbClr val="0036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CO" sz="1400" b="0" i="0" u="none" strike="noStrike" kern="0" cap="none" spc="0" normalizeH="0" baseline="0" noProof="0" dirty="0">
                <a:ln>
                  <a:noFill/>
                </a:ln>
                <a:solidFill>
                  <a:srgbClr val="2F528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25" name="Triángulo isósceles 24">
              <a:extLst>
                <a:ext uri="{FF2B5EF4-FFF2-40B4-BE49-F238E27FC236}">
                  <a16:creationId xmlns:a16="http://schemas.microsoft.com/office/drawing/2014/main" id="{3BE7009D-FDE4-8849-785C-786CE820B1CC}"/>
                </a:ext>
              </a:extLst>
            </p:cNvPr>
            <p:cNvSpPr/>
            <p:nvPr/>
          </p:nvSpPr>
          <p:spPr>
            <a:xfrm rot="5400000">
              <a:off x="661469" y="5514031"/>
              <a:ext cx="165100" cy="113495"/>
            </a:xfrm>
            <a:prstGeom prst="triangle">
              <a:avLst>
                <a:gd name="adj" fmla="val 50000"/>
              </a:avLst>
            </a:prstGeom>
            <a:solidFill>
              <a:srgbClr val="EDE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CO" sz="1400" b="0" i="0" u="none" strike="noStrike" kern="0" cap="none" spc="0" normalizeH="0" baseline="0" noProof="0" dirty="0">
                <a:ln>
                  <a:noFill/>
                </a:ln>
                <a:solidFill>
                  <a:srgbClr val="2F528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26" name="Triángulo isósceles 25">
              <a:extLst>
                <a:ext uri="{FF2B5EF4-FFF2-40B4-BE49-F238E27FC236}">
                  <a16:creationId xmlns:a16="http://schemas.microsoft.com/office/drawing/2014/main" id="{E9B3FB2A-81BB-E09C-4524-A0E3AB3FE9BF}"/>
                </a:ext>
              </a:extLst>
            </p:cNvPr>
            <p:cNvSpPr/>
            <p:nvPr/>
          </p:nvSpPr>
          <p:spPr>
            <a:xfrm rot="16200000" flipH="1">
              <a:off x="2646016" y="5514032"/>
              <a:ext cx="165100" cy="113495"/>
            </a:xfrm>
            <a:prstGeom prst="triangle">
              <a:avLst>
                <a:gd name="adj" fmla="val 50000"/>
              </a:avLst>
            </a:prstGeom>
            <a:solidFill>
              <a:srgbClr val="EDE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CO" sz="1400" b="0" i="0" u="none" strike="noStrike" kern="0" cap="none" spc="0" normalizeH="0" baseline="0" noProof="0" dirty="0">
                <a:ln>
                  <a:noFill/>
                </a:ln>
                <a:solidFill>
                  <a:srgbClr val="2F528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  <p:sp>
        <p:nvSpPr>
          <p:cNvPr id="47" name="Rectángulo: esquinas redondeadas 46">
            <a:extLst>
              <a:ext uri="{FF2B5EF4-FFF2-40B4-BE49-F238E27FC236}">
                <a16:creationId xmlns:a16="http://schemas.microsoft.com/office/drawing/2014/main" id="{C1B87A88-7C75-8861-CC34-656F373E2167}"/>
              </a:ext>
            </a:extLst>
          </p:cNvPr>
          <p:cNvSpPr/>
          <p:nvPr/>
        </p:nvSpPr>
        <p:spPr>
          <a:xfrm>
            <a:off x="9580592" y="3610627"/>
            <a:ext cx="2226075" cy="42489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241F4048-6D80-E72B-57BA-4665B3D5FE8A}"/>
              </a:ext>
            </a:extLst>
          </p:cNvPr>
          <p:cNvSpPr txBox="1"/>
          <p:nvPr/>
        </p:nvSpPr>
        <p:spPr>
          <a:xfrm>
            <a:off x="9705199" y="3604638"/>
            <a:ext cx="20182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MX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Satisfacción de necesidades,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MX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requisitos y expectativas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DCC4FA47-A6BC-5C65-7758-766A8CEF16D3}"/>
              </a:ext>
            </a:extLst>
          </p:cNvPr>
          <p:cNvSpPr txBox="1"/>
          <p:nvPr/>
        </p:nvSpPr>
        <p:spPr>
          <a:xfrm>
            <a:off x="9636783" y="1325941"/>
            <a:ext cx="2155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Grupos de valor e interés 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ciudadanía en general</a:t>
            </a: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5DF4B626-6A63-4CE4-E786-E41912B791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1133" y="1930238"/>
            <a:ext cx="2018234" cy="1548290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A322D9DD-E3C3-1730-2C8C-1B9E630DC3FF}"/>
              </a:ext>
            </a:extLst>
          </p:cNvPr>
          <p:cNvSpPr txBox="1"/>
          <p:nvPr/>
        </p:nvSpPr>
        <p:spPr>
          <a:xfrm>
            <a:off x="1424054" y="1379907"/>
            <a:ext cx="2155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Grupos de valor e interés 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ciudadanía en general</a:t>
            </a:r>
          </a:p>
        </p:txBody>
      </p:sp>
      <p:sp>
        <p:nvSpPr>
          <p:cNvPr id="38" name="Rectángulo: esquinas redondeadas 37">
            <a:extLst>
              <a:ext uri="{FF2B5EF4-FFF2-40B4-BE49-F238E27FC236}">
                <a16:creationId xmlns:a16="http://schemas.microsoft.com/office/drawing/2014/main" id="{F0538919-DA19-1930-716E-15F259B7067E}"/>
              </a:ext>
            </a:extLst>
          </p:cNvPr>
          <p:cNvSpPr/>
          <p:nvPr/>
        </p:nvSpPr>
        <p:spPr>
          <a:xfrm>
            <a:off x="393985" y="3642211"/>
            <a:ext cx="2155066" cy="42489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Arial"/>
              </a:rPr>
              <a:t>Necesidades - Requisitos - Expectativas</a:t>
            </a:r>
          </a:p>
        </p:txBody>
      </p:sp>
      <p:sp>
        <p:nvSpPr>
          <p:cNvPr id="52" name="Flecha: cheurón 51">
            <a:extLst>
              <a:ext uri="{FF2B5EF4-FFF2-40B4-BE49-F238E27FC236}">
                <a16:creationId xmlns:a16="http://schemas.microsoft.com/office/drawing/2014/main" id="{E629842D-A7C0-F8C1-76D4-BCD0FDF1B19A}"/>
              </a:ext>
            </a:extLst>
          </p:cNvPr>
          <p:cNvSpPr/>
          <p:nvPr/>
        </p:nvSpPr>
        <p:spPr>
          <a:xfrm>
            <a:off x="2555217" y="3647634"/>
            <a:ext cx="255630" cy="424898"/>
          </a:xfrm>
          <a:prstGeom prst="chevron">
            <a:avLst>
              <a:gd name="adj" fmla="val 7530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3" name="Flecha: cheurón 52">
            <a:extLst>
              <a:ext uri="{FF2B5EF4-FFF2-40B4-BE49-F238E27FC236}">
                <a16:creationId xmlns:a16="http://schemas.microsoft.com/office/drawing/2014/main" id="{72D4C48B-0B5D-39A1-2791-D89F5C62108D}"/>
              </a:ext>
            </a:extLst>
          </p:cNvPr>
          <p:cNvSpPr/>
          <p:nvPr/>
        </p:nvSpPr>
        <p:spPr>
          <a:xfrm>
            <a:off x="2694493" y="3647634"/>
            <a:ext cx="255630" cy="424898"/>
          </a:xfrm>
          <a:prstGeom prst="chevron">
            <a:avLst>
              <a:gd name="adj" fmla="val 7530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4" name="Flecha: cheurón 53">
            <a:extLst>
              <a:ext uri="{FF2B5EF4-FFF2-40B4-BE49-F238E27FC236}">
                <a16:creationId xmlns:a16="http://schemas.microsoft.com/office/drawing/2014/main" id="{A39394AF-199F-45C8-0BEE-C866FB057E63}"/>
              </a:ext>
            </a:extLst>
          </p:cNvPr>
          <p:cNvSpPr/>
          <p:nvPr/>
        </p:nvSpPr>
        <p:spPr>
          <a:xfrm>
            <a:off x="9137747" y="3610628"/>
            <a:ext cx="260022" cy="424897"/>
          </a:xfrm>
          <a:prstGeom prst="chevron">
            <a:avLst>
              <a:gd name="adj" fmla="val 7530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5" name="Flecha: cheurón 54">
            <a:extLst>
              <a:ext uri="{FF2B5EF4-FFF2-40B4-BE49-F238E27FC236}">
                <a16:creationId xmlns:a16="http://schemas.microsoft.com/office/drawing/2014/main" id="{F16E1D34-1797-2856-D0BF-13FD9EBCFAEC}"/>
              </a:ext>
            </a:extLst>
          </p:cNvPr>
          <p:cNvSpPr/>
          <p:nvPr/>
        </p:nvSpPr>
        <p:spPr>
          <a:xfrm>
            <a:off x="9277023" y="3610628"/>
            <a:ext cx="260022" cy="424897"/>
          </a:xfrm>
          <a:prstGeom prst="chevron">
            <a:avLst>
              <a:gd name="adj" fmla="val 77001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CO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9CCD02F-482A-530C-D3E5-91ED749BCA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05199" y="1930238"/>
            <a:ext cx="2018234" cy="154829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D9A2679-894A-9BBF-C123-0334207031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847" y="609434"/>
            <a:ext cx="6183374" cy="606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705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811DC-669A-8070-01DA-A3A0F5794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347C9CDD-C00E-95A0-3E14-52FEB75D7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290" y="55381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sz="3200" dirty="0">
                <a:latin typeface="+mn-lt"/>
              </a:rPr>
              <a:t>ÁREA PROTEGIDA</a:t>
            </a:r>
          </a:p>
        </p:txBody>
      </p:sp>
      <p:grpSp>
        <p:nvGrpSpPr>
          <p:cNvPr id="6" name="Google Shape;649;p13">
            <a:extLst>
              <a:ext uri="{FF2B5EF4-FFF2-40B4-BE49-F238E27FC236}">
                <a16:creationId xmlns:a16="http://schemas.microsoft.com/office/drawing/2014/main" id="{DF2E15F0-A07C-A3E2-A655-5242FC9F5D6E}"/>
              </a:ext>
            </a:extLst>
          </p:cNvPr>
          <p:cNvGrpSpPr/>
          <p:nvPr/>
        </p:nvGrpSpPr>
        <p:grpSpPr>
          <a:xfrm>
            <a:off x="1595001" y="4548622"/>
            <a:ext cx="9144000" cy="1871663"/>
            <a:chOff x="0" y="5013722"/>
            <a:chExt cx="9144000" cy="1871662"/>
          </a:xfrm>
        </p:grpSpPr>
        <p:pic>
          <p:nvPicPr>
            <p:cNvPr id="7" name="Google Shape;650;p13" descr="CVDJCB-02565 copia">
              <a:extLst>
                <a:ext uri="{FF2B5EF4-FFF2-40B4-BE49-F238E27FC236}">
                  <a16:creationId xmlns:a16="http://schemas.microsoft.com/office/drawing/2014/main" id="{87F66E97-DD76-CCBB-60BE-7FF774D55FDB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t="17473" b="21217"/>
            <a:stretch/>
          </p:blipFill>
          <p:spPr>
            <a:xfrm>
              <a:off x="0" y="5013722"/>
              <a:ext cx="4067175" cy="18716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oogle Shape;651;p13" descr="Malpelo2 - Julia Miranda Londoño">
              <a:extLst>
                <a:ext uri="{FF2B5EF4-FFF2-40B4-BE49-F238E27FC236}">
                  <a16:creationId xmlns:a16="http://schemas.microsoft.com/office/drawing/2014/main" id="{825EC8B1-068B-DE87-7CCA-4544F57DEF45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b="3675"/>
            <a:stretch/>
          </p:blipFill>
          <p:spPr>
            <a:xfrm>
              <a:off x="4067175" y="5013722"/>
              <a:ext cx="2590800" cy="18716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oogle Shape;652;p13" descr="guacamaya wallpapers cl">
              <a:extLst>
                <a:ext uri="{FF2B5EF4-FFF2-40B4-BE49-F238E27FC236}">
                  <a16:creationId xmlns:a16="http://schemas.microsoft.com/office/drawing/2014/main" id="{FA4672A5-2B3C-88C2-4E76-861602611AF8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t="-426"/>
            <a:stretch/>
          </p:blipFill>
          <p:spPr>
            <a:xfrm>
              <a:off x="6659563" y="5013722"/>
              <a:ext cx="2484437" cy="18716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9FAE6BB-54FF-306F-7A6F-5D9B2C52600C}"/>
              </a:ext>
            </a:extLst>
          </p:cNvPr>
          <p:cNvSpPr txBox="1"/>
          <p:nvPr/>
        </p:nvSpPr>
        <p:spPr>
          <a:xfrm>
            <a:off x="825290" y="2334825"/>
            <a:ext cx="10515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A84"/>
              </a:buClr>
              <a:buSzPts val="3600"/>
              <a:buFont typeface="Arial"/>
              <a:buNone/>
              <a:tabLst/>
              <a:defRPr/>
            </a:pPr>
            <a:r>
              <a:rPr kumimoji="0" lang="es-CO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/>
                <a:cs typeface="Verdana"/>
                <a:sym typeface="Verdana"/>
              </a:rPr>
              <a:t>“Área </a:t>
            </a: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/>
                <a:cs typeface="Verdana"/>
                <a:sym typeface="Verdana"/>
              </a:rPr>
              <a:t>definida geográficamente </a:t>
            </a:r>
            <a:r>
              <a:rPr kumimoji="0" lang="es-CO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/>
                <a:cs typeface="Verdana"/>
                <a:sym typeface="Verdana"/>
              </a:rPr>
              <a:t>que haya sido </a:t>
            </a: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/>
                <a:cs typeface="Verdana"/>
                <a:sym typeface="Verdana"/>
              </a:rPr>
              <a:t>designada</a:t>
            </a:r>
            <a:r>
              <a:rPr kumimoji="0" lang="es-CO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/>
                <a:cs typeface="Verdana"/>
                <a:sym typeface="Verdana"/>
              </a:rPr>
              <a:t>, </a:t>
            </a: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/>
                <a:cs typeface="Verdana"/>
                <a:sym typeface="Verdana"/>
              </a:rPr>
              <a:t>regulada</a:t>
            </a:r>
            <a:r>
              <a:rPr kumimoji="0" lang="es-CO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/>
                <a:cs typeface="Verdana"/>
                <a:sym typeface="Verdana"/>
              </a:rPr>
              <a:t> y </a:t>
            </a: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/>
                <a:cs typeface="Verdana"/>
                <a:sym typeface="Verdana"/>
              </a:rPr>
              <a:t>administrada</a:t>
            </a:r>
            <a:r>
              <a:rPr kumimoji="0" lang="es-CO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/>
                <a:cs typeface="Verdana"/>
                <a:sym typeface="Verdana"/>
              </a:rPr>
              <a:t> a fin de alcanzar objetivos específicos de conservación”.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A84"/>
              </a:buClr>
              <a:buSzPts val="1800"/>
              <a:buFont typeface="Arial"/>
              <a:buNone/>
              <a:tabLst/>
              <a:defRPr/>
            </a:pPr>
            <a:r>
              <a:rPr kumimoji="0" lang="es-CO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Verdana"/>
                <a:cs typeface="Verdana"/>
                <a:sym typeface="Verdana"/>
              </a:rPr>
              <a:t>(Decreto Único No. 1076/15 (compiló el D-2372/10))</a:t>
            </a:r>
          </a:p>
        </p:txBody>
      </p:sp>
    </p:spTree>
    <p:extLst>
      <p:ext uri="{BB962C8B-B14F-4D97-AF65-F5344CB8AC3E}">
        <p14:creationId xmlns:p14="http://schemas.microsoft.com/office/powerpoint/2010/main" val="1841460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1" name="Google Shape;661;p14"/>
          <p:cNvPicPr preferRelativeResize="0"/>
          <p:nvPr/>
        </p:nvPicPr>
        <p:blipFill rotWithShape="1">
          <a:blip r:embed="rId3">
            <a:alphaModFix/>
          </a:blip>
          <a:srcRect b="1007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p14"/>
          <p:cNvSpPr/>
          <p:nvPr/>
        </p:nvSpPr>
        <p:spPr>
          <a:xfrm>
            <a:off x="9353550" y="6153150"/>
            <a:ext cx="2838450" cy="704850"/>
          </a:xfrm>
          <a:prstGeom prst="rect">
            <a:avLst/>
          </a:prstGeom>
          <a:solidFill>
            <a:srgbClr val="E2EC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3_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Tema de Office">
  <a:themeElements>
    <a:clrScheme name="Gobierno 2019">
      <a:dk1>
        <a:srgbClr val="004A84"/>
      </a:dk1>
      <a:lt1>
        <a:srgbClr val="FFFFFF"/>
      </a:lt1>
      <a:dk2>
        <a:srgbClr val="44546A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</TotalTime>
  <Words>571</Words>
  <Application>Microsoft Macintosh PowerPoint</Application>
  <PresentationFormat>Panorámica</PresentationFormat>
  <Paragraphs>57</Paragraphs>
  <Slides>16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16</vt:i4>
      </vt:variant>
    </vt:vector>
  </HeadingPairs>
  <TitlesOfParts>
    <vt:vector size="30" baseType="lpstr">
      <vt:lpstr>Aptos</vt:lpstr>
      <vt:lpstr>Aptos Display</vt:lpstr>
      <vt:lpstr>Arial</vt:lpstr>
      <vt:lpstr>Bahnschrift</vt:lpstr>
      <vt:lpstr>Bauhaus 93</vt:lpstr>
      <vt:lpstr>Calibri</vt:lpstr>
      <vt:lpstr>Helvetica</vt:lpstr>
      <vt:lpstr>Helvetica Neue</vt:lpstr>
      <vt:lpstr>Times New Roman</vt:lpstr>
      <vt:lpstr>Verdana</vt:lpstr>
      <vt:lpstr>Tema de Office</vt:lpstr>
      <vt:lpstr>2_Tema de Office</vt:lpstr>
      <vt:lpstr>3_Tema de Office</vt:lpstr>
      <vt:lpstr>4_Tema de Office</vt:lpstr>
      <vt:lpstr>Presentación de PowerPoint</vt:lpstr>
      <vt:lpstr>PARQUES NACIONALES NATURALES DE COLOMBIA</vt:lpstr>
      <vt:lpstr>MISIÓN PNNC</vt:lpstr>
      <vt:lpstr>Presentación de PowerPoint</vt:lpstr>
      <vt:lpstr>Presentación de PowerPoint</vt:lpstr>
      <vt:lpstr>ORANIGRAMA FUNCIONAL OPERACIÓN UAS</vt:lpstr>
      <vt:lpstr>Presentación de PowerPoint</vt:lpstr>
      <vt:lpstr>ÁREA PROTEGIDA</vt:lpstr>
      <vt:lpstr>Presentación de PowerPoint</vt:lpstr>
      <vt:lpstr>Presentación de PowerPoint</vt:lpstr>
      <vt:lpstr>Sistema Nacional de Áreas Protegidas - SINAP</vt:lpstr>
      <vt:lpstr>Decreto 3572 de 2011  “Por el cual se crea una Unidad Administrativa Especial, se determinan sus objetivos, estructura y funciones”. </vt:lpstr>
      <vt:lpstr>Presentación de PowerPoint</vt:lpstr>
      <vt:lpstr>SOLICITUD PNNC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Javier Contreras</cp:lastModifiedBy>
  <cp:revision>42</cp:revision>
  <dcterms:created xsi:type="dcterms:W3CDTF">2023-05-08T00:34:42Z</dcterms:created>
  <dcterms:modified xsi:type="dcterms:W3CDTF">2026-03-31T00:52:01Z</dcterms:modified>
</cp:coreProperties>
</file>