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8" r:id="rId5"/>
  </p:sldMasterIdLst>
  <p:notesMasterIdLst>
    <p:notesMasterId r:id="rId19"/>
  </p:notesMasterIdLst>
  <p:handoutMasterIdLst>
    <p:handoutMasterId r:id="rId20"/>
  </p:handoutMasterIdLst>
  <p:sldIdLst>
    <p:sldId id="354" r:id="rId6"/>
    <p:sldId id="372" r:id="rId7"/>
    <p:sldId id="389" r:id="rId8"/>
    <p:sldId id="373" r:id="rId9"/>
    <p:sldId id="271" r:id="rId10"/>
    <p:sldId id="374" r:id="rId11"/>
    <p:sldId id="367" r:id="rId12"/>
    <p:sldId id="376" r:id="rId13"/>
    <p:sldId id="384" r:id="rId14"/>
    <p:sldId id="390" r:id="rId15"/>
    <p:sldId id="386" r:id="rId16"/>
    <p:sldId id="361" r:id="rId17"/>
    <p:sldId id="335" r:id="rId1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53E74B2-00BA-3609-735B-30DA065A4125}" name="Carolina Parra" initials="CP" userId="4621a1fb1066d681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F0F4"/>
    <a:srgbClr val="008000"/>
    <a:srgbClr val="2E6437"/>
    <a:srgbClr val="CCECFF"/>
    <a:srgbClr val="00B53E"/>
    <a:srgbClr val="49712D"/>
    <a:srgbClr val="00923D"/>
    <a:srgbClr val="CDCDC0"/>
    <a:srgbClr val="0051A5"/>
    <a:srgbClr val="626D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A45378-0981-4015-A131-932520CDF9C3}" v="13" dt="2025-12-09T05:23:15.3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1109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a Parra" userId="4621a1fb1066d681" providerId="LiveId" clId="{F0E5AB1A-7F11-47BE-B5C1-EBD6214D3315}"/>
    <pc:docChg chg="undo redo custSel addSld delSld modSld">
      <pc:chgData name="Carolina Parra" userId="4621a1fb1066d681" providerId="LiveId" clId="{F0E5AB1A-7F11-47BE-B5C1-EBD6214D3315}" dt="2025-12-09T05:23:18.658" v="3368" actId="14100"/>
      <pc:docMkLst>
        <pc:docMk/>
      </pc:docMkLst>
      <pc:sldChg chg="modSp mod">
        <pc:chgData name="Carolina Parra" userId="4621a1fb1066d681" providerId="LiveId" clId="{F0E5AB1A-7F11-47BE-B5C1-EBD6214D3315}" dt="2025-12-09T05:20:44.506" v="3345" actId="1037"/>
        <pc:sldMkLst>
          <pc:docMk/>
          <pc:sldMk cId="2996646106" sldId="271"/>
        </pc:sldMkLst>
        <pc:spChg chg="mod">
          <ac:chgData name="Carolina Parra" userId="4621a1fb1066d681" providerId="LiveId" clId="{F0E5AB1A-7F11-47BE-B5C1-EBD6214D3315}" dt="2025-12-09T05:06:46.195" v="3190" actId="20577"/>
          <ac:spMkLst>
            <pc:docMk/>
            <pc:sldMk cId="2996646106" sldId="271"/>
            <ac:spMk id="4" creationId="{DD7C5253-3BF6-5DB1-3185-B4CF8EFCCC1D}"/>
          </ac:spMkLst>
        </pc:spChg>
        <pc:spChg chg="mod">
          <ac:chgData name="Carolina Parra" userId="4621a1fb1066d681" providerId="LiveId" clId="{F0E5AB1A-7F11-47BE-B5C1-EBD6214D3315}" dt="2025-12-09T05:20:37.572" v="3333" actId="20577"/>
          <ac:spMkLst>
            <pc:docMk/>
            <pc:sldMk cId="2996646106" sldId="271"/>
            <ac:spMk id="11" creationId="{4D402253-EEB2-78B6-0BC0-EA8C82992BC8}"/>
          </ac:spMkLst>
        </pc:spChg>
        <pc:spChg chg="mod">
          <ac:chgData name="Carolina Parra" userId="4621a1fb1066d681" providerId="LiveId" clId="{F0E5AB1A-7F11-47BE-B5C1-EBD6214D3315}" dt="2025-12-09T05:20:44.506" v="3345" actId="1037"/>
          <ac:spMkLst>
            <pc:docMk/>
            <pc:sldMk cId="2996646106" sldId="271"/>
            <ac:spMk id="14" creationId="{F8AA1A6C-6526-4C23-528A-BB161939FA16}"/>
          </ac:spMkLst>
        </pc:spChg>
        <pc:grpChg chg="mod">
          <ac:chgData name="Carolina Parra" userId="4621a1fb1066d681" providerId="LiveId" clId="{F0E5AB1A-7F11-47BE-B5C1-EBD6214D3315}" dt="2025-11-22T23:05:44.838" v="2917" actId="1038"/>
          <ac:grpSpMkLst>
            <pc:docMk/>
            <pc:sldMk cId="2996646106" sldId="271"/>
            <ac:grpSpMk id="2" creationId="{80EBD5E6-5D0C-5793-2236-3A477AEB7F57}"/>
          </ac:grpSpMkLst>
        </pc:grpChg>
        <pc:graphicFrameChg chg="mod">
          <ac:chgData name="Carolina Parra" userId="4621a1fb1066d681" providerId="LiveId" clId="{F0E5AB1A-7F11-47BE-B5C1-EBD6214D3315}" dt="2025-11-22T23:05:55.765" v="2918" actId="207"/>
          <ac:graphicFrameMkLst>
            <pc:docMk/>
            <pc:sldMk cId="2996646106" sldId="271"/>
            <ac:graphicFrameMk id="3" creationId="{E1C5FF9D-98B9-9578-913C-60DA08A35855}"/>
          </ac:graphicFrameMkLst>
        </pc:graphicFrameChg>
        <pc:cxnChg chg="mod">
          <ac:chgData name="Carolina Parra" userId="4621a1fb1066d681" providerId="LiveId" clId="{F0E5AB1A-7F11-47BE-B5C1-EBD6214D3315}" dt="2025-11-18T04:27:10.436" v="2503" actId="1038"/>
          <ac:cxnSpMkLst>
            <pc:docMk/>
            <pc:sldMk cId="2996646106" sldId="271"/>
            <ac:cxnSpMk id="10" creationId="{3D6B4DBC-F5DC-9B10-9424-0B69D618A82F}"/>
          </ac:cxnSpMkLst>
        </pc:cxnChg>
      </pc:sldChg>
      <pc:sldChg chg="modSp mod">
        <pc:chgData name="Carolina Parra" userId="4621a1fb1066d681" providerId="LiveId" clId="{F0E5AB1A-7F11-47BE-B5C1-EBD6214D3315}" dt="2025-12-09T05:05:53.859" v="3112" actId="20577"/>
        <pc:sldMkLst>
          <pc:docMk/>
          <pc:sldMk cId="1935242639" sldId="354"/>
        </pc:sldMkLst>
        <pc:spChg chg="mod">
          <ac:chgData name="Carolina Parra" userId="4621a1fb1066d681" providerId="LiveId" clId="{F0E5AB1A-7F11-47BE-B5C1-EBD6214D3315}" dt="2025-12-09T05:05:53.859" v="3112" actId="20577"/>
          <ac:spMkLst>
            <pc:docMk/>
            <pc:sldMk cId="1935242639" sldId="354"/>
            <ac:spMk id="5" creationId="{90AEC383-C7AA-A1E2-A279-49C9B604A0D2}"/>
          </ac:spMkLst>
        </pc:spChg>
      </pc:sldChg>
      <pc:sldChg chg="addSp delSp modSp mod">
        <pc:chgData name="Carolina Parra" userId="4621a1fb1066d681" providerId="LiveId" clId="{F0E5AB1A-7F11-47BE-B5C1-EBD6214D3315}" dt="2025-12-09T05:23:18.658" v="3368" actId="14100"/>
        <pc:sldMkLst>
          <pc:docMk/>
          <pc:sldMk cId="1776169431" sldId="367"/>
        </pc:sldMkLst>
        <pc:spChg chg="add mod">
          <ac:chgData name="Carolina Parra" userId="4621a1fb1066d681" providerId="LiveId" clId="{F0E5AB1A-7F11-47BE-B5C1-EBD6214D3315}" dt="2025-11-28T18:40:39.931" v="3021"/>
          <ac:spMkLst>
            <pc:docMk/>
            <pc:sldMk cId="1776169431" sldId="367"/>
            <ac:spMk id="6" creationId="{0563A4AD-C76D-53EA-E275-0ADA27928871}"/>
          </ac:spMkLst>
        </pc:spChg>
        <pc:spChg chg="add mod">
          <ac:chgData name="Carolina Parra" userId="4621a1fb1066d681" providerId="LiveId" clId="{F0E5AB1A-7F11-47BE-B5C1-EBD6214D3315}" dt="2025-11-22T23:12:45.266" v="2938" actId="6549"/>
          <ac:spMkLst>
            <pc:docMk/>
            <pc:sldMk cId="1776169431" sldId="367"/>
            <ac:spMk id="7" creationId="{730AA0FB-1858-3F07-201F-369B9559AEEF}"/>
          </ac:spMkLst>
        </pc:spChg>
        <pc:graphicFrameChg chg="add del mod">
          <ac:chgData name="Carolina Parra" userId="4621a1fb1066d681" providerId="LiveId" clId="{F0E5AB1A-7F11-47BE-B5C1-EBD6214D3315}" dt="2025-12-09T05:22:33.766" v="3365" actId="478"/>
          <ac:graphicFrameMkLst>
            <pc:docMk/>
            <pc:sldMk cId="1776169431" sldId="367"/>
            <ac:graphicFrameMk id="2" creationId="{90538FC3-90AA-085E-DDAF-39221545E915}"/>
          </ac:graphicFrameMkLst>
        </pc:graphicFrameChg>
        <pc:graphicFrameChg chg="add mod">
          <ac:chgData name="Carolina Parra" userId="4621a1fb1066d681" providerId="LiveId" clId="{F0E5AB1A-7F11-47BE-B5C1-EBD6214D3315}" dt="2025-12-09T05:23:18.658" v="3368" actId="14100"/>
          <ac:graphicFrameMkLst>
            <pc:docMk/>
            <pc:sldMk cId="1776169431" sldId="367"/>
            <ac:graphicFrameMk id="3" creationId="{90538FC3-90AA-085E-DDAF-39221545E915}"/>
          </ac:graphicFrameMkLst>
        </pc:graphicFrameChg>
      </pc:sldChg>
      <pc:sldChg chg="addSp delSp modSp mod">
        <pc:chgData name="Carolina Parra" userId="4621a1fb1066d681" providerId="LiveId" clId="{F0E5AB1A-7F11-47BE-B5C1-EBD6214D3315}" dt="2025-12-09T05:13:13.478" v="3232" actId="14100"/>
        <pc:sldMkLst>
          <pc:docMk/>
          <pc:sldMk cId="3402730577" sldId="372"/>
        </pc:sldMkLst>
        <pc:spChg chg="mod">
          <ac:chgData name="Carolina Parra" userId="4621a1fb1066d681" providerId="LiveId" clId="{F0E5AB1A-7F11-47BE-B5C1-EBD6214D3315}" dt="2025-12-09T05:12:44.247" v="3226" actId="20577"/>
          <ac:spMkLst>
            <pc:docMk/>
            <pc:sldMk cId="3402730577" sldId="372"/>
            <ac:spMk id="3" creationId="{728B9D0A-56BB-DF9E-398E-D7D9186CA326}"/>
          </ac:spMkLst>
        </pc:spChg>
        <pc:spChg chg="mod">
          <ac:chgData name="Carolina Parra" userId="4621a1fb1066d681" providerId="LiveId" clId="{F0E5AB1A-7F11-47BE-B5C1-EBD6214D3315}" dt="2025-12-09T05:06:01.302" v="3125" actId="20577"/>
          <ac:spMkLst>
            <pc:docMk/>
            <pc:sldMk cId="3402730577" sldId="372"/>
            <ac:spMk id="5" creationId="{0CFB36D0-6BA2-FC06-6169-541A542F6A2F}"/>
          </ac:spMkLst>
        </pc:spChg>
        <pc:graphicFrameChg chg="add mod modGraphic">
          <ac:chgData name="Carolina Parra" userId="4621a1fb1066d681" providerId="LiveId" clId="{F0E5AB1A-7F11-47BE-B5C1-EBD6214D3315}" dt="2025-12-09T05:13:13.478" v="3232" actId="14100"/>
          <ac:graphicFrameMkLst>
            <pc:docMk/>
            <pc:sldMk cId="3402730577" sldId="372"/>
            <ac:graphicFrameMk id="2" creationId="{EDBC6CAD-5702-3057-3025-BFA76ABE955E}"/>
          </ac:graphicFrameMkLst>
        </pc:graphicFrameChg>
        <pc:graphicFrameChg chg="add del mod modGraphic">
          <ac:chgData name="Carolina Parra" userId="4621a1fb1066d681" providerId="LiveId" clId="{F0E5AB1A-7F11-47BE-B5C1-EBD6214D3315}" dt="2025-12-09T05:12:51.238" v="3227" actId="478"/>
          <ac:graphicFrameMkLst>
            <pc:docMk/>
            <pc:sldMk cId="3402730577" sldId="372"/>
            <ac:graphicFrameMk id="6" creationId="{0B34E2B8-4C64-1074-6624-2F7DDAAB3AC7}"/>
          </ac:graphicFrameMkLst>
        </pc:graphicFrameChg>
      </pc:sldChg>
      <pc:sldChg chg="addSp delSp modSp add del mod">
        <pc:chgData name="Carolina Parra" userId="4621a1fb1066d681" providerId="LiveId" clId="{F0E5AB1A-7F11-47BE-B5C1-EBD6214D3315}" dt="2025-12-09T05:17:10.603" v="3285" actId="20577"/>
        <pc:sldMkLst>
          <pc:docMk/>
          <pc:sldMk cId="3419954006" sldId="373"/>
        </pc:sldMkLst>
        <pc:spChg chg="mod">
          <ac:chgData name="Carolina Parra" userId="4621a1fb1066d681" providerId="LiveId" clId="{F0E5AB1A-7F11-47BE-B5C1-EBD6214D3315}" dt="2025-12-09T05:06:37.803" v="3177" actId="20577"/>
          <ac:spMkLst>
            <pc:docMk/>
            <pc:sldMk cId="3419954006" sldId="373"/>
            <ac:spMk id="9" creationId="{6E334D0C-8CFD-10BA-817C-A14334F176FB}"/>
          </ac:spMkLst>
        </pc:spChg>
        <pc:graphicFrameChg chg="add del mod modGraphic">
          <ac:chgData name="Carolina Parra" userId="4621a1fb1066d681" providerId="LiveId" clId="{F0E5AB1A-7F11-47BE-B5C1-EBD6214D3315}" dt="2025-12-09T05:14:13.348" v="3233" actId="478"/>
          <ac:graphicFrameMkLst>
            <pc:docMk/>
            <pc:sldMk cId="3419954006" sldId="373"/>
            <ac:graphicFrameMk id="3" creationId="{6F08A18C-D7E7-E983-5CF9-2C58205D56E4}"/>
          </ac:graphicFrameMkLst>
        </pc:graphicFrameChg>
        <pc:graphicFrameChg chg="add mod">
          <ac:chgData name="Carolina Parra" userId="4621a1fb1066d681" providerId="LiveId" clId="{F0E5AB1A-7F11-47BE-B5C1-EBD6214D3315}" dt="2025-12-09T05:14:14.403" v="3234"/>
          <ac:graphicFrameMkLst>
            <pc:docMk/>
            <pc:sldMk cId="3419954006" sldId="373"/>
            <ac:graphicFrameMk id="4" creationId="{BC0566A4-A51D-4F47-94B6-C190100B663E}"/>
          </ac:graphicFrameMkLst>
        </pc:graphicFrameChg>
        <pc:graphicFrameChg chg="add mod modGraphic">
          <ac:chgData name="Carolina Parra" userId="4621a1fb1066d681" providerId="LiveId" clId="{F0E5AB1A-7F11-47BE-B5C1-EBD6214D3315}" dt="2025-12-09T05:17:10.603" v="3285" actId="20577"/>
          <ac:graphicFrameMkLst>
            <pc:docMk/>
            <pc:sldMk cId="3419954006" sldId="373"/>
            <ac:graphicFrameMk id="6" creationId="{1DFF5FEC-6698-903E-F735-97DADEED4BE0}"/>
          </ac:graphicFrameMkLst>
        </pc:graphicFrameChg>
      </pc:sldChg>
      <pc:sldChg chg="addSp delSp modSp mod">
        <pc:chgData name="Carolina Parra" userId="4621a1fb1066d681" providerId="LiveId" clId="{F0E5AB1A-7F11-47BE-B5C1-EBD6214D3315}" dt="2025-12-09T05:16:57.753" v="3277" actId="6549"/>
        <pc:sldMkLst>
          <pc:docMk/>
          <pc:sldMk cId="3028137465" sldId="374"/>
        </pc:sldMkLst>
        <pc:spChg chg="mod">
          <ac:chgData name="Carolina Parra" userId="4621a1fb1066d681" providerId="LiveId" clId="{F0E5AB1A-7F11-47BE-B5C1-EBD6214D3315}" dt="2025-12-09T05:06:56.587" v="3214" actId="20577"/>
          <ac:spMkLst>
            <pc:docMk/>
            <pc:sldMk cId="3028137465" sldId="374"/>
            <ac:spMk id="9" creationId="{6E334D0C-8CFD-10BA-817C-A14334F176FB}"/>
          </ac:spMkLst>
        </pc:spChg>
        <pc:graphicFrameChg chg="add mod modGraphic">
          <ac:chgData name="Carolina Parra" userId="4621a1fb1066d681" providerId="LiveId" clId="{F0E5AB1A-7F11-47BE-B5C1-EBD6214D3315}" dt="2025-12-09T05:16:57.753" v="3277" actId="6549"/>
          <ac:graphicFrameMkLst>
            <pc:docMk/>
            <pc:sldMk cId="3028137465" sldId="374"/>
            <ac:graphicFrameMk id="3" creationId="{B949312D-3285-E1FB-526B-83174F440F81}"/>
          </ac:graphicFrameMkLst>
        </pc:graphicFrameChg>
        <pc:graphicFrameChg chg="add del mod modGraphic">
          <ac:chgData name="Carolina Parra" userId="4621a1fb1066d681" providerId="LiveId" clId="{F0E5AB1A-7F11-47BE-B5C1-EBD6214D3315}" dt="2025-12-09T05:16:05.723" v="3265" actId="478"/>
          <ac:graphicFrameMkLst>
            <pc:docMk/>
            <pc:sldMk cId="3028137465" sldId="374"/>
            <ac:graphicFrameMk id="4" creationId="{69D3B8F4-0C8D-B6E5-8CF6-2A41C8C3DA4A}"/>
          </ac:graphicFrameMkLst>
        </pc:graphicFrameChg>
      </pc:sldChg>
      <pc:sldChg chg="modSp mod">
        <pc:chgData name="Carolina Parra" userId="4621a1fb1066d681" providerId="LiveId" clId="{F0E5AB1A-7F11-47BE-B5C1-EBD6214D3315}" dt="2025-11-22T23:11:47.770" v="2932" actId="20577"/>
        <pc:sldMkLst>
          <pc:docMk/>
          <pc:sldMk cId="1337851408" sldId="376"/>
        </pc:sldMkLst>
        <pc:spChg chg="mod">
          <ac:chgData name="Carolina Parra" userId="4621a1fb1066d681" providerId="LiveId" clId="{F0E5AB1A-7F11-47BE-B5C1-EBD6214D3315}" dt="2025-11-18T04:44:10.571" v="2552" actId="20577"/>
          <ac:spMkLst>
            <pc:docMk/>
            <pc:sldMk cId="1337851408" sldId="376"/>
            <ac:spMk id="2" creationId="{BAED41C0-00FE-816B-A9DE-C9CBAF85B961}"/>
          </ac:spMkLst>
        </pc:spChg>
        <pc:spChg chg="mod">
          <ac:chgData name="Carolina Parra" userId="4621a1fb1066d681" providerId="LiveId" clId="{F0E5AB1A-7F11-47BE-B5C1-EBD6214D3315}" dt="2025-11-18T04:44:16.100" v="2561" actId="20577"/>
          <ac:spMkLst>
            <pc:docMk/>
            <pc:sldMk cId="1337851408" sldId="376"/>
            <ac:spMk id="8" creationId="{BD41CFF2-7FEB-5C10-168E-FE0EAC6A8ED9}"/>
          </ac:spMkLst>
        </pc:spChg>
        <pc:graphicFrameChg chg="mod modGraphic">
          <ac:chgData name="Carolina Parra" userId="4621a1fb1066d681" providerId="LiveId" clId="{F0E5AB1A-7F11-47BE-B5C1-EBD6214D3315}" dt="2025-11-22T23:11:47.770" v="2932" actId="20577"/>
          <ac:graphicFrameMkLst>
            <pc:docMk/>
            <pc:sldMk cId="1337851408" sldId="376"/>
            <ac:graphicFrameMk id="6" creationId="{DD31A372-8BE4-1301-EBDB-6FECC19BFA20}"/>
          </ac:graphicFrameMkLst>
        </pc:graphicFrameChg>
      </pc:sldChg>
      <pc:sldChg chg="addSp delSp modSp mod modCm">
        <pc:chgData name="Carolina Parra" userId="4621a1fb1066d681" providerId="LiveId" clId="{F0E5AB1A-7F11-47BE-B5C1-EBD6214D3315}" dt="2025-11-18T04:47:50.604" v="2610" actId="255"/>
        <pc:sldMkLst>
          <pc:docMk/>
          <pc:sldMk cId="2423180961" sldId="384"/>
        </pc:sldMkLst>
        <pc:graphicFrameChg chg="add mod modGraphic">
          <ac:chgData name="Carolina Parra" userId="4621a1fb1066d681" providerId="LiveId" clId="{F0E5AB1A-7F11-47BE-B5C1-EBD6214D3315}" dt="2025-11-18T04:47:50.604" v="2610" actId="255"/>
          <ac:graphicFrameMkLst>
            <pc:docMk/>
            <pc:sldMk cId="2423180961" sldId="384"/>
            <ac:graphicFrameMk id="5" creationId="{6D2695AC-B4BB-8FC8-313B-F1AA4A7D56A8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arolina Parra" userId="4621a1fb1066d681" providerId="LiveId" clId="{F0E5AB1A-7F11-47BE-B5C1-EBD6214D3315}" dt="2025-11-04T01:33:04.224" v="2062" actId="478"/>
              <pc2:cmMkLst xmlns:pc2="http://schemas.microsoft.com/office/powerpoint/2019/9/main/command">
                <pc:docMk/>
                <pc:sldMk cId="2423180961" sldId="384"/>
                <pc2:cmMk id="{45B6B303-12E9-49E3-8CEB-CEAC9AB28633}"/>
              </pc2:cmMkLst>
            </pc226:cmChg>
            <pc226:cmChg xmlns:pc226="http://schemas.microsoft.com/office/powerpoint/2022/06/main/command" chg="mod">
              <pc226:chgData name="Carolina Parra" userId="4621a1fb1066d681" providerId="LiveId" clId="{F0E5AB1A-7F11-47BE-B5C1-EBD6214D3315}" dt="2025-11-18T04:47:03.890" v="2601" actId="478"/>
              <pc2:cmMkLst xmlns:pc2="http://schemas.microsoft.com/office/powerpoint/2019/9/main/command">
                <pc:docMk/>
                <pc:sldMk cId="2423180961" sldId="384"/>
                <pc2:cmMk id="{FD19D54E-DDD4-4617-9135-50662E6F0A11}"/>
              </pc2:cmMkLst>
            </pc226:cmChg>
          </p:ext>
        </pc:extLst>
      </pc:sldChg>
      <pc:sldChg chg="modSp add mod">
        <pc:chgData name="Carolina Parra" userId="4621a1fb1066d681" providerId="LiveId" clId="{F0E5AB1A-7F11-47BE-B5C1-EBD6214D3315}" dt="2025-12-09T05:22:03.908" v="3364" actId="1037"/>
        <pc:sldMkLst>
          <pc:docMk/>
          <pc:sldMk cId="2757687021" sldId="389"/>
        </pc:sldMkLst>
        <pc:spChg chg="mod">
          <ac:chgData name="Carolina Parra" userId="4621a1fb1066d681" providerId="LiveId" clId="{F0E5AB1A-7F11-47BE-B5C1-EBD6214D3315}" dt="2025-12-09T05:06:30.553" v="3165" actId="20577"/>
          <ac:spMkLst>
            <pc:docMk/>
            <pc:sldMk cId="2757687021" sldId="389"/>
            <ac:spMk id="4" creationId="{D0C37C52-8019-07FD-6C8F-DD1F7D5DB1F2}"/>
          </ac:spMkLst>
        </pc:spChg>
        <pc:spChg chg="mod">
          <ac:chgData name="Carolina Parra" userId="4621a1fb1066d681" providerId="LiveId" clId="{F0E5AB1A-7F11-47BE-B5C1-EBD6214D3315}" dt="2025-11-28T18:35:31.554" v="2967" actId="1037"/>
          <ac:spMkLst>
            <pc:docMk/>
            <pc:sldMk cId="2757687021" sldId="389"/>
            <ac:spMk id="6" creationId="{B325EA11-4194-E366-2D0E-558BCC9DB3AB}"/>
          </ac:spMkLst>
        </pc:spChg>
        <pc:spChg chg="mod">
          <ac:chgData name="Carolina Parra" userId="4621a1fb1066d681" providerId="LiveId" clId="{F0E5AB1A-7F11-47BE-B5C1-EBD6214D3315}" dt="2025-12-09T05:18:51.356" v="3292" actId="20577"/>
          <ac:spMkLst>
            <pc:docMk/>
            <pc:sldMk cId="2757687021" sldId="389"/>
            <ac:spMk id="12" creationId="{984BEF76-26BC-A87F-889E-F4F9ED8BF09F}"/>
          </ac:spMkLst>
        </pc:spChg>
        <pc:grpChg chg="mod">
          <ac:chgData name="Carolina Parra" userId="4621a1fb1066d681" providerId="LiveId" clId="{F0E5AB1A-7F11-47BE-B5C1-EBD6214D3315}" dt="2025-12-09T05:22:03.908" v="3364" actId="1037"/>
          <ac:grpSpMkLst>
            <pc:docMk/>
            <pc:sldMk cId="2757687021" sldId="389"/>
            <ac:grpSpMk id="19" creationId="{6E2717CC-16F6-9CB1-8705-713988331BCE}"/>
          </ac:grpSpMkLst>
        </pc:grpChg>
        <pc:graphicFrameChg chg="mod">
          <ac:chgData name="Carolina Parra" userId="4621a1fb1066d681" providerId="LiveId" clId="{F0E5AB1A-7F11-47BE-B5C1-EBD6214D3315}" dt="2025-12-09T05:21:10.343" v="3347" actId="1076"/>
          <ac:graphicFrameMkLst>
            <pc:docMk/>
            <pc:sldMk cId="2757687021" sldId="389"/>
            <ac:graphicFrameMk id="2" creationId="{094A371B-DCE4-128F-F5EC-3176F478D56D}"/>
          </ac:graphicFrameMkLst>
        </pc:graphicFrameChg>
        <pc:cxnChg chg="mod">
          <ac:chgData name="Carolina Parra" userId="4621a1fb1066d681" providerId="LiveId" clId="{F0E5AB1A-7F11-47BE-B5C1-EBD6214D3315}" dt="2025-11-22T23:02:14.083" v="2870" actId="14100"/>
          <ac:cxnSpMkLst>
            <pc:docMk/>
            <pc:sldMk cId="2757687021" sldId="389"/>
            <ac:cxnSpMk id="10" creationId="{63C97413-C95F-FD46-1860-CE0B5F798209}"/>
          </ac:cxnSpMkLst>
        </pc:cxnChg>
      </pc:sldChg>
      <pc:sldChg chg="modSp add mod modCm">
        <pc:chgData name="Carolina Parra" userId="4621a1fb1066d681" providerId="LiveId" clId="{F0E5AB1A-7F11-47BE-B5C1-EBD6214D3315}" dt="2025-11-18T04:58:58.161" v="2657" actId="6549"/>
        <pc:sldMkLst>
          <pc:docMk/>
          <pc:sldMk cId="470796899" sldId="390"/>
        </pc:sldMkLst>
        <pc:spChg chg="mod">
          <ac:chgData name="Carolina Parra" userId="4621a1fb1066d681" providerId="LiveId" clId="{F0E5AB1A-7F11-47BE-B5C1-EBD6214D3315}" dt="2025-11-18T04:52:06.805" v="2642" actId="20577"/>
          <ac:spMkLst>
            <pc:docMk/>
            <pc:sldMk cId="470796899" sldId="390"/>
            <ac:spMk id="5" creationId="{460EEDE4-7FE9-1603-5B0F-88E02E6683B0}"/>
          </ac:spMkLst>
        </pc:spChg>
        <pc:spChg chg="mod">
          <ac:chgData name="Carolina Parra" userId="4621a1fb1066d681" providerId="LiveId" clId="{F0E5AB1A-7F11-47BE-B5C1-EBD6214D3315}" dt="2025-11-18T04:58:58.161" v="2657" actId="6549"/>
          <ac:spMkLst>
            <pc:docMk/>
            <pc:sldMk cId="470796899" sldId="390"/>
            <ac:spMk id="12" creationId="{45ACEBBF-C27F-E660-B7BC-15CF96B0B74B}"/>
          </ac:spMkLst>
        </pc:spChg>
        <pc:graphicFrameChg chg="mod modGraphic">
          <ac:chgData name="Carolina Parra" userId="4621a1fb1066d681" providerId="LiveId" clId="{F0E5AB1A-7F11-47BE-B5C1-EBD6214D3315}" dt="2025-11-18T04:58:03.288" v="2647" actId="20577"/>
          <ac:graphicFrameMkLst>
            <pc:docMk/>
            <pc:sldMk cId="470796899" sldId="390"/>
            <ac:graphicFrameMk id="6" creationId="{3D9DBA9F-CE47-1F6E-24DB-981D18F7CF1F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Carolina Parra" userId="4621a1fb1066d681" providerId="LiveId" clId="{F0E5AB1A-7F11-47BE-B5C1-EBD6214D3315}" dt="2025-11-18T04:58:58.161" v="2657" actId="6549"/>
              <pc2:cmMkLst xmlns:pc2="http://schemas.microsoft.com/office/powerpoint/2019/9/main/command">
                <pc:docMk/>
                <pc:sldMk cId="470796899" sldId="390"/>
                <pc2:cmMk id="{19A86A40-FCDF-4536-8DBF-4CA69BFC9876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7930448640092637E-2"/>
          <c:y val="0.21217115432714617"/>
          <c:w val="0.96915782308255849"/>
          <c:h val="0.562889410041418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Gráficas!$G$3</c:f>
              <c:strCache>
                <c:ptCount val="1"/>
                <c:pt idx="0">
                  <c:v>91,71%</c:v>
                </c:pt>
              </c:strCache>
            </c:strRef>
          </c:tx>
          <c:spPr>
            <a:solidFill>
              <a:srgbClr val="5B9BD5">
                <a:lumMod val="20000"/>
                <a:lumOff val="80000"/>
              </a:srgb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E49-45B0-A42C-938A725D09A5}"/>
              </c:ext>
            </c:extLst>
          </c:dPt>
          <c:dPt>
            <c:idx val="2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E49-45B0-A42C-938A725D09A5}"/>
              </c:ext>
            </c:extLst>
          </c:dPt>
          <c:dPt>
            <c:idx val="3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E49-45B0-A42C-938A725D09A5}"/>
              </c:ext>
            </c:extLst>
          </c:dPt>
          <c:dPt>
            <c:idx val="4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E49-45B0-A42C-938A725D09A5}"/>
              </c:ext>
            </c:extLst>
          </c:dPt>
          <c:dPt>
            <c:idx val="5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E49-45B0-A42C-938A725D09A5}"/>
              </c:ext>
            </c:extLst>
          </c:dPt>
          <c:dPt>
            <c:idx val="6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8198-4AC1-AD47-F05A5D5F8B15}"/>
              </c:ext>
            </c:extLst>
          </c:dPt>
          <c:dPt>
            <c:idx val="8"/>
            <c:invertIfNegative val="0"/>
            <c:bubble3D val="0"/>
            <c:spPr>
              <a:solidFill>
                <a:srgbClr val="70AD47">
                  <a:lumMod val="75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EAD4-4FAD-997B-06503C4633D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Gráficas!$F$3:$F$21</c:f>
              <c:strCache>
                <c:ptCount val="19"/>
                <c:pt idx="0">
                  <c:v>MinTIC</c:v>
                </c:pt>
                <c:pt idx="1">
                  <c:v>MinEducación</c:v>
                </c:pt>
                <c:pt idx="2">
                  <c:v>MinSalud</c:v>
                </c:pt>
                <c:pt idx="3">
                  <c:v>MinIgualdad</c:v>
                </c:pt>
                <c:pt idx="4">
                  <c:v>MinCultura</c:v>
                </c:pt>
                <c:pt idx="5">
                  <c:v>MinDefensa</c:v>
                </c:pt>
                <c:pt idx="6">
                  <c:v>MinDeporte</c:v>
                </c:pt>
                <c:pt idx="7">
                  <c:v>MinVivienda</c:v>
                </c:pt>
                <c:pt idx="8">
                  <c:v>MinCiencias</c:v>
                </c:pt>
                <c:pt idx="9">
                  <c:v>MinMinas</c:v>
                </c:pt>
                <c:pt idx="10">
                  <c:v>MinAgricultura</c:v>
                </c:pt>
                <c:pt idx="11">
                  <c:v>MinJusticia</c:v>
                </c:pt>
                <c:pt idx="12">
                  <c:v>MinTrabajo</c:v>
                </c:pt>
                <c:pt idx="13">
                  <c:v>Cancillería</c:v>
                </c:pt>
                <c:pt idx="14">
                  <c:v>MinTransporte</c:v>
                </c:pt>
                <c:pt idx="15">
                  <c:v>MinComercio</c:v>
                </c:pt>
                <c:pt idx="16">
                  <c:v>MinAmbiente</c:v>
                </c:pt>
                <c:pt idx="17">
                  <c:v>MinInterior</c:v>
                </c:pt>
                <c:pt idx="18">
                  <c:v>MinHacienda</c:v>
                </c:pt>
              </c:strCache>
            </c:strRef>
          </c:cat>
          <c:val>
            <c:numRef>
              <c:f>Gráficas!$G$3:$G$21</c:f>
              <c:numCache>
                <c:formatCode>0.00%</c:formatCode>
                <c:ptCount val="19"/>
                <c:pt idx="0">
                  <c:v>0.91706780022318857</c:v>
                </c:pt>
                <c:pt idx="1">
                  <c:v>0.91108688563558071</c:v>
                </c:pt>
                <c:pt idx="2">
                  <c:v>0.91057841691612074</c:v>
                </c:pt>
                <c:pt idx="3">
                  <c:v>0.88959122489764397</c:v>
                </c:pt>
                <c:pt idx="4">
                  <c:v>0.87646062754834908</c:v>
                </c:pt>
                <c:pt idx="5">
                  <c:v>0.86203185789269465</c:v>
                </c:pt>
                <c:pt idx="6">
                  <c:v>0.8583335863610716</c:v>
                </c:pt>
                <c:pt idx="7">
                  <c:v>0.85465465378761696</c:v>
                </c:pt>
                <c:pt idx="8">
                  <c:v>0.83061053860377831</c:v>
                </c:pt>
                <c:pt idx="9">
                  <c:v>0.8176073841151944</c:v>
                </c:pt>
                <c:pt idx="10">
                  <c:v>0.81500389266193396</c:v>
                </c:pt>
                <c:pt idx="11">
                  <c:v>0.81389718697440327</c:v>
                </c:pt>
                <c:pt idx="12">
                  <c:v>0.80198534801726185</c:v>
                </c:pt>
                <c:pt idx="13">
                  <c:v>0.80159168330412911</c:v>
                </c:pt>
                <c:pt idx="14">
                  <c:v>0.7939047119654794</c:v>
                </c:pt>
                <c:pt idx="15">
                  <c:v>0.78714485051850935</c:v>
                </c:pt>
                <c:pt idx="16">
                  <c:v>0.78601783886638144</c:v>
                </c:pt>
                <c:pt idx="17">
                  <c:v>0.75363716796373381</c:v>
                </c:pt>
                <c:pt idx="18">
                  <c:v>0.59319796311076911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E49-45B0-A42C-938A725D09A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287791760"/>
        <c:axId val="285461264"/>
      </c:barChart>
      <c:catAx>
        <c:axId val="2877917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285461264"/>
        <c:crosses val="autoZero"/>
        <c:auto val="1"/>
        <c:lblAlgn val="ctr"/>
        <c:lblOffset val="100"/>
        <c:noMultiLvlLbl val="0"/>
      </c:catAx>
      <c:valAx>
        <c:axId val="285461264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2877917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solidFill>
        <a:schemeClr val="bg1">
          <a:lumMod val="6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7920643118274746E-2"/>
          <c:y val="9.8481299293816341E-2"/>
          <c:w val="0.96870402004115885"/>
          <c:h val="0.675563813955782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Gráficas!$C$2</c:f>
              <c:strCache>
                <c:ptCount val="1"/>
                <c:pt idx="0">
                  <c:v>Obligado</c:v>
                </c:pt>
              </c:strCache>
            </c:strRef>
          </c:tx>
          <c:spPr>
            <a:solidFill>
              <a:srgbClr val="1F497D">
                <a:lumMod val="10000"/>
                <a:lumOff val="90000"/>
              </a:srgbClr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2D-4F66-B318-CA5AF447DB02}"/>
              </c:ext>
            </c:extLst>
          </c:dPt>
          <c:dPt>
            <c:idx val="5"/>
            <c:invertIfNegative val="0"/>
            <c:bubble3D val="0"/>
            <c:spPr>
              <a:solidFill>
                <a:srgbClr val="70AD47">
                  <a:lumMod val="75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4-E022-4444-8F07-F63C79038B7F}"/>
              </c:ext>
            </c:extLst>
          </c:dPt>
          <c:dPt>
            <c:idx val="6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C06-436D-B559-7BDEFF967D71}"/>
              </c:ext>
            </c:extLst>
          </c:dPt>
          <c:dPt>
            <c:idx val="7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B2D-4F66-B318-CA5AF447DB02}"/>
              </c:ext>
            </c:extLst>
          </c:dPt>
          <c:dPt>
            <c:idx val="9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C352-49F3-960B-06E54FA2E1F0}"/>
              </c:ext>
            </c:extLst>
          </c:dPt>
          <c:dPt>
            <c:idx val="10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B2D-4F66-B318-CA5AF447DB02}"/>
              </c:ext>
            </c:extLst>
          </c:dPt>
          <c:dPt>
            <c:idx val="11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C06-436D-B559-7BDEFF967D71}"/>
              </c:ext>
            </c:extLst>
          </c:dPt>
          <c:dPt>
            <c:idx val="12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C06-436D-B559-7BDEFF967D71}"/>
              </c:ext>
            </c:extLst>
          </c:dPt>
          <c:dPt>
            <c:idx val="14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B718-4F40-8C01-9D1ABF1B6B5B}"/>
              </c:ext>
            </c:extLst>
          </c:dPt>
          <c:dPt>
            <c:idx val="16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8C06-436D-B559-7BDEFF967D71}"/>
              </c:ext>
            </c:extLst>
          </c:dPt>
          <c:dPt>
            <c:idx val="17"/>
            <c:invertIfNegative val="0"/>
            <c:bubble3D val="0"/>
            <c:spPr>
              <a:solidFill>
                <a:srgbClr val="1F497D">
                  <a:lumMod val="10000"/>
                  <a:lumOff val="9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2B2D-4F66-B318-CA5AF447DB02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2E6437"/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2B2D-4F66-B318-CA5AF447DB0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Gráficas!$B$3:$B$21</c:f>
              <c:strCache>
                <c:ptCount val="19"/>
                <c:pt idx="0">
                  <c:v>MinSalud</c:v>
                </c:pt>
                <c:pt idx="1">
                  <c:v>MinEducación</c:v>
                </c:pt>
                <c:pt idx="2">
                  <c:v>MinDefensa</c:v>
                </c:pt>
                <c:pt idx="3">
                  <c:v>MinIgualdad</c:v>
                </c:pt>
                <c:pt idx="4">
                  <c:v>MinTrabajo</c:v>
                </c:pt>
                <c:pt idx="5">
                  <c:v>MinCiencias</c:v>
                </c:pt>
                <c:pt idx="6">
                  <c:v>MinMinas</c:v>
                </c:pt>
                <c:pt idx="7">
                  <c:v>Cancillería</c:v>
                </c:pt>
                <c:pt idx="8">
                  <c:v>MinComercio</c:v>
                </c:pt>
                <c:pt idx="9">
                  <c:v>MinJusticia</c:v>
                </c:pt>
                <c:pt idx="10">
                  <c:v>MinAmbiente</c:v>
                </c:pt>
                <c:pt idx="11">
                  <c:v>MinTIC</c:v>
                </c:pt>
                <c:pt idx="12">
                  <c:v>MinDeporte</c:v>
                </c:pt>
                <c:pt idx="13">
                  <c:v>MinVivienda</c:v>
                </c:pt>
                <c:pt idx="14">
                  <c:v>MinCultura</c:v>
                </c:pt>
                <c:pt idx="15">
                  <c:v>MinHacienda</c:v>
                </c:pt>
                <c:pt idx="16">
                  <c:v>MinAgricultura</c:v>
                </c:pt>
                <c:pt idx="17">
                  <c:v>MinInterior</c:v>
                </c:pt>
                <c:pt idx="18">
                  <c:v>MinTransporte</c:v>
                </c:pt>
              </c:strCache>
            </c:strRef>
          </c:cat>
          <c:val>
            <c:numRef>
              <c:f>Gráficas!$C$3:$C$21</c:f>
              <c:numCache>
                <c:formatCode>0.00%</c:formatCode>
                <c:ptCount val="19"/>
                <c:pt idx="0">
                  <c:v>0.94442725535532979</c:v>
                </c:pt>
                <c:pt idx="1">
                  <c:v>0.87906733700465911</c:v>
                </c:pt>
                <c:pt idx="2">
                  <c:v>0.82267655792645467</c:v>
                </c:pt>
                <c:pt idx="3">
                  <c:v>0.78912500741362746</c:v>
                </c:pt>
                <c:pt idx="4">
                  <c:v>0.76157212759331128</c:v>
                </c:pt>
                <c:pt idx="5">
                  <c:v>0.73282385907434844</c:v>
                </c:pt>
                <c:pt idx="6">
                  <c:v>0.72454320572473485</c:v>
                </c:pt>
                <c:pt idx="7">
                  <c:v>0.71762035127689017</c:v>
                </c:pt>
                <c:pt idx="8">
                  <c:v>0.69938877153254386</c:v>
                </c:pt>
                <c:pt idx="9">
                  <c:v>0.66730922053638564</c:v>
                </c:pt>
                <c:pt idx="10">
                  <c:v>0.66592318301457598</c:v>
                </c:pt>
                <c:pt idx="11">
                  <c:v>0.63374328295543814</c:v>
                </c:pt>
                <c:pt idx="12">
                  <c:v>0.60905242725420949</c:v>
                </c:pt>
                <c:pt idx="13">
                  <c:v>0.6042028267602817</c:v>
                </c:pt>
                <c:pt idx="14">
                  <c:v>0.60055395086228713</c:v>
                </c:pt>
                <c:pt idx="15">
                  <c:v>0.5385831483445922</c:v>
                </c:pt>
                <c:pt idx="16">
                  <c:v>0.52275207431789572</c:v>
                </c:pt>
                <c:pt idx="17">
                  <c:v>0.51581423122334102</c:v>
                </c:pt>
                <c:pt idx="18">
                  <c:v>0.36742611858129548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8C06-436D-B559-7BDEFF967D7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333379328"/>
        <c:axId val="1311290192"/>
      </c:barChart>
      <c:catAx>
        <c:axId val="1333379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311290192"/>
        <c:crosses val="autoZero"/>
        <c:auto val="1"/>
        <c:lblAlgn val="ctr"/>
        <c:lblOffset val="100"/>
        <c:noMultiLvlLbl val="0"/>
      </c:catAx>
      <c:valAx>
        <c:axId val="131129019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333379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solidFill>
        <a:schemeClr val="bg1">
          <a:lumMod val="65000"/>
        </a:schemeClr>
      </a:solidFill>
      <a:round/>
    </a:ln>
    <a:effectLst/>
  </c:spPr>
  <c:txPr>
    <a:bodyPr/>
    <a:lstStyle/>
    <a:p>
      <a:pPr>
        <a:defRPr sz="1100"/>
      </a:pPr>
      <a:endParaRPr lang="es-CO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2982711904838941E-2"/>
          <c:y val="7.800641863838402E-2"/>
          <c:w val="0.84527297284637637"/>
          <c:h val="0.737872919464633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'Programación Mensual Ejecución'!$E$39</c:f>
              <c:strCache>
                <c:ptCount val="1"/>
                <c:pt idx="0">
                  <c:v>Proyección Ejecución Acumulada 2025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1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F66-4BEB-8DEC-5501CF94D0BF}"/>
              </c:ext>
            </c:extLst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F66-4BEB-8DEC-5501CF94D0BF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F66-4BEB-8DEC-5501CF94D0BF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F66-4BEB-8DEC-5501CF94D0BF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F66-4BEB-8DEC-5501CF94D0BF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F66-4BEB-8DEC-5501CF94D0B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('Programación Mensual Ejecución'!$F$38:$Q$38,'Programación Mensual Ejecución'!$T$38)</c:f>
              <c:strCache>
                <c:ptCount val="13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  <c:pt idx="8">
                  <c:v> Sep </c:v>
                </c:pt>
                <c:pt idx="9">
                  <c:v> Oct </c:v>
                </c:pt>
                <c:pt idx="10">
                  <c:v> Nov </c:v>
                </c:pt>
                <c:pt idx="11">
                  <c:v> Dic </c:v>
                </c:pt>
                <c:pt idx="12">
                  <c:v> Reserva </c:v>
                </c:pt>
              </c:strCache>
              <c:extLst/>
            </c:strRef>
          </c:cat>
          <c:val>
            <c:numRef>
              <c:f>('Programación Mensual Ejecución'!$F$39:$Q$39,'Programación Mensual Ejecución'!$T$39)</c:f>
              <c:numCache>
                <c:formatCode>_-"$"\ * #,##0_-;\-"$"\ * #,##0_-;_-"$"\ * "-"??_-;_-@_-</c:formatCode>
                <c:ptCount val="13"/>
                <c:pt idx="0">
                  <c:v>35.1</c:v>
                </c:pt>
                <c:pt idx="1">
                  <c:v>2596.8000000000002</c:v>
                </c:pt>
                <c:pt idx="2">
                  <c:v>19272.999999999996</c:v>
                </c:pt>
                <c:pt idx="3">
                  <c:v>44234</c:v>
                </c:pt>
                <c:pt idx="4">
                  <c:v>62011</c:v>
                </c:pt>
                <c:pt idx="5">
                  <c:v>97625.572602</c:v>
                </c:pt>
                <c:pt idx="6">
                  <c:v>121182.052602</c:v>
                </c:pt>
                <c:pt idx="7">
                  <c:v>174092.531789</c:v>
                </c:pt>
                <c:pt idx="8">
                  <c:v>184639.531789</c:v>
                </c:pt>
                <c:pt idx="9">
                  <c:v>197110.79819100001</c:v>
                </c:pt>
                <c:pt idx="10">
                  <c:v>228255.72085766669</c:v>
                </c:pt>
                <c:pt idx="11">
                  <c:v>247676.18219100003</c:v>
                </c:pt>
                <c:pt idx="12">
                  <c:v>251142.18219100003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7-AF66-4BEB-8DEC-5501CF94D0BF}"/>
            </c:ext>
          </c:extLst>
        </c:ser>
        <c:ser>
          <c:idx val="1"/>
          <c:order val="1"/>
          <c:tx>
            <c:strRef>
              <c:f>'Programación Mensual Ejecución'!$E$40</c:f>
              <c:strCache>
                <c:ptCount val="1"/>
                <c:pt idx="0">
                  <c:v>Ejecución Real 2025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F66-4BEB-8DEC-5501CF94D0BF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F66-4BEB-8DEC-5501CF94D0BF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F66-4BEB-8DEC-5501CF94D0BF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F66-4BEB-8DEC-5501CF94D0BF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F66-4BEB-8DEC-5501CF94D0BF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F66-4BEB-8DEC-5501CF94D0B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('Programación Mensual Ejecución'!$F$38:$Q$38,'Programación Mensual Ejecución'!$T$38)</c:f>
              <c:strCache>
                <c:ptCount val="13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  <c:pt idx="8">
                  <c:v> Sep </c:v>
                </c:pt>
                <c:pt idx="9">
                  <c:v> Oct </c:v>
                </c:pt>
                <c:pt idx="10">
                  <c:v> Nov </c:v>
                </c:pt>
                <c:pt idx="11">
                  <c:v> Dic </c:v>
                </c:pt>
                <c:pt idx="12">
                  <c:v> Reserva </c:v>
                </c:pt>
              </c:strCache>
              <c:extLst/>
            </c:strRef>
          </c:cat>
          <c:val>
            <c:numRef>
              <c:f>('Programación Mensual Ejecución'!$F$40:$Q$40,'Programación Mensual Ejecución'!$T$40)</c:f>
              <c:numCache>
                <c:formatCode>_-"$"\ * #,##0_-;\-"$"\ * #,##0_-;_-"$"\ * "-"??_-;_-@_-</c:formatCode>
                <c:ptCount val="13"/>
                <c:pt idx="0">
                  <c:v>35.17</c:v>
                </c:pt>
                <c:pt idx="1">
                  <c:v>2596.96</c:v>
                </c:pt>
                <c:pt idx="2">
                  <c:v>19272.999999999996</c:v>
                </c:pt>
                <c:pt idx="3">
                  <c:v>44234.39</c:v>
                </c:pt>
                <c:pt idx="4">
                  <c:v>62011</c:v>
                </c:pt>
                <c:pt idx="5">
                  <c:v>97625.572602</c:v>
                </c:pt>
                <c:pt idx="6">
                  <c:v>121182.15</c:v>
                </c:pt>
                <c:pt idx="7">
                  <c:v>174092.531789</c:v>
                </c:pt>
                <c:pt idx="8">
                  <c:v>184639.531789</c:v>
                </c:pt>
                <c:pt idx="9">
                  <c:v>197110.79819100001</c:v>
                </c:pt>
                <c:pt idx="10">
                  <c:v>199035.03100084001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E-AF66-4BEB-8DEC-5501CF94D0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79374863"/>
        <c:axId val="175179183"/>
      </c:barChart>
      <c:lineChart>
        <c:grouping val="standard"/>
        <c:varyColors val="0"/>
        <c:ser>
          <c:idx val="2"/>
          <c:order val="2"/>
          <c:tx>
            <c:strRef>
              <c:f>'Programación Mensual Ejecución'!$E$41</c:f>
              <c:strCache>
                <c:ptCount val="1"/>
                <c:pt idx="0">
                  <c:v>% Ejecución Acumulada en 2024</c:v>
                </c:pt>
              </c:strCache>
            </c:strRef>
          </c:tx>
          <c:spPr>
            <a:ln w="12700" cap="rnd">
              <a:solidFill>
                <a:schemeClr val="bg1">
                  <a:lumMod val="50000"/>
                </a:schemeClr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50000"/>
                </a:schemeClr>
              </a:solidFill>
              <a:ln w="12700">
                <a:solidFill>
                  <a:schemeClr val="bg1">
                    <a:lumMod val="50000"/>
                  </a:schemeClr>
                </a:solidFill>
                <a:prstDash val="sysDash"/>
              </a:ln>
              <a:effectLst/>
            </c:spPr>
          </c:marker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('Programación Mensual Ejecución'!$F$38:$Q$38,'Programación Mensual Ejecución'!$T$38)</c:f>
              <c:strCache>
                <c:ptCount val="13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  <c:pt idx="8">
                  <c:v> Sep </c:v>
                </c:pt>
                <c:pt idx="9">
                  <c:v> Oct </c:v>
                </c:pt>
                <c:pt idx="10">
                  <c:v> Nov </c:v>
                </c:pt>
                <c:pt idx="11">
                  <c:v> Dic </c:v>
                </c:pt>
                <c:pt idx="12">
                  <c:v> Reserva </c:v>
                </c:pt>
              </c:strCache>
              <c:extLst/>
            </c:strRef>
          </c:cat>
          <c:val>
            <c:numRef>
              <c:f>('Programación Mensual Ejecución'!$F$41:$Q$41,'Programación Mensual Ejecución'!$T$41)</c:f>
              <c:numCache>
                <c:formatCode>0.00%</c:formatCode>
                <c:ptCount val="13"/>
                <c:pt idx="0">
                  <c:v>2.3574428938468681E-4</c:v>
                </c:pt>
                <c:pt idx="1">
                  <c:v>1.5886926315151898E-3</c:v>
                </c:pt>
                <c:pt idx="2">
                  <c:v>0.12112652604043633</c:v>
                </c:pt>
                <c:pt idx="3">
                  <c:v>0.18730065607288354</c:v>
                </c:pt>
                <c:pt idx="4">
                  <c:v>0.2608567356341352</c:v>
                </c:pt>
                <c:pt idx="5">
                  <c:v>0.28522374251001187</c:v>
                </c:pt>
                <c:pt idx="6">
                  <c:v>0.40333827654594306</c:v>
                </c:pt>
                <c:pt idx="7">
                  <c:v>0.48218858833157574</c:v>
                </c:pt>
                <c:pt idx="8">
                  <c:v>0.54985470809528858</c:v>
                </c:pt>
                <c:pt idx="9">
                  <c:v>0.64285941303225014</c:v>
                </c:pt>
                <c:pt idx="10">
                  <c:v>0.77646753550798298</c:v>
                </c:pt>
                <c:pt idx="11">
                  <c:v>0.86898745668423538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F-AF66-4BEB-8DEC-5501CF94D0BF}"/>
            </c:ext>
          </c:extLst>
        </c:ser>
        <c:ser>
          <c:idx val="3"/>
          <c:order val="3"/>
          <c:tx>
            <c:strRef>
              <c:f>'Programación Mensual Ejecución'!$E$42</c:f>
              <c:strCache>
                <c:ptCount val="1"/>
                <c:pt idx="0">
                  <c:v>Proyección de % Ejecución Acumulada 2025</c:v>
                </c:pt>
              </c:strCache>
            </c:strRef>
          </c:tx>
          <c:spPr>
            <a:ln w="28575" cap="rnd">
              <a:solidFill>
                <a:schemeClr val="accent4"/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  <a:prstDash val="sysDot"/>
              </a:ln>
              <a:effectLst/>
            </c:spPr>
          </c:marker>
          <c:dLbls>
            <c:dLbl>
              <c:idx val="6"/>
              <c:layout>
                <c:manualLayout>
                  <c:x val="-3.5417167867613314E-2"/>
                  <c:y val="-5.49520872925214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F66-4BEB-8DEC-5501CF94D0BF}"/>
                </c:ext>
              </c:extLst>
            </c:dLbl>
            <c:dLbl>
              <c:idx val="10"/>
              <c:spPr>
                <a:noFill/>
                <a:ln>
                  <a:solidFill>
                    <a:srgbClr val="0070C0"/>
                  </a:solidFill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rgbClr val="0070C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CO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1-AF66-4BEB-8DEC-5501CF94D0BF}"/>
                </c:ext>
              </c:extLst>
            </c:dLbl>
            <c:spPr>
              <a:solidFill>
                <a:schemeClr val="bg1"/>
              </a:solidFill>
              <a:ln>
                <a:solidFill>
                  <a:srgbClr val="0070C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('Programación Mensual Ejecución'!$F$38:$Q$38,'Programación Mensual Ejecución'!$T$38)</c:f>
              <c:strCache>
                <c:ptCount val="13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  <c:pt idx="8">
                  <c:v> Sep </c:v>
                </c:pt>
                <c:pt idx="9">
                  <c:v> Oct </c:v>
                </c:pt>
                <c:pt idx="10">
                  <c:v> Nov </c:v>
                </c:pt>
                <c:pt idx="11">
                  <c:v> Dic </c:v>
                </c:pt>
                <c:pt idx="12">
                  <c:v> Reserva </c:v>
                </c:pt>
              </c:strCache>
              <c:extLst/>
            </c:strRef>
          </c:cat>
          <c:val>
            <c:numRef>
              <c:f>('Programación Mensual Ejecución'!$F$42:$Q$42,'Programación Mensual Ejecución'!$T$42)</c:f>
              <c:numCache>
                <c:formatCode>0.00%</c:formatCode>
                <c:ptCount val="13"/>
                <c:pt idx="0">
                  <c:v>1.3146658276776485E-4</c:v>
                </c:pt>
                <c:pt idx="1">
                  <c:v>9.7262798328014745E-3</c:v>
                </c:pt>
                <c:pt idx="2">
                  <c:v>7.2186764948237364E-2</c:v>
                </c:pt>
                <c:pt idx="3">
                  <c:v>0.16567785818089203</c:v>
                </c:pt>
                <c:pt idx="4">
                  <c:v>0.23226137504307309</c:v>
                </c:pt>
                <c:pt idx="5">
                  <c:v>0.36565528264191649</c:v>
                </c:pt>
                <c:pt idx="6">
                  <c:v>0.45388576491078247</c:v>
                </c:pt>
                <c:pt idx="7">
                  <c:v>0.65206126038998002</c:v>
                </c:pt>
                <c:pt idx="8">
                  <c:v>0.69156490849401464</c:v>
                </c:pt>
                <c:pt idx="9">
                  <c:v>0.73827587079194568</c:v>
                </c:pt>
                <c:pt idx="10">
                  <c:v>0.85492876405556295</c:v>
                </c:pt>
                <c:pt idx="11">
                  <c:v>0.92766784346487474</c:v>
                </c:pt>
                <c:pt idx="12">
                  <c:v>0.9406497003273554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12-AF66-4BEB-8DEC-5501CF94D0BF}"/>
            </c:ext>
          </c:extLst>
        </c:ser>
        <c:ser>
          <c:idx val="4"/>
          <c:order val="4"/>
          <c:tx>
            <c:strRef>
              <c:f>'Programación Mensual Ejecución'!$E$43</c:f>
              <c:strCache>
                <c:ptCount val="1"/>
                <c:pt idx="0">
                  <c:v>% Ejecución Real 2025 a 08 de diciembre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dLbls>
            <c:dLbl>
              <c:idx val="5"/>
              <c:layout>
                <c:manualLayout>
                  <c:x val="0"/>
                  <c:y val="1.7947650800896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AF66-4BEB-8DEC-5501CF94D0BF}"/>
                </c:ext>
              </c:extLst>
            </c:dLbl>
            <c:dLbl>
              <c:idx val="6"/>
              <c:layout>
                <c:manualLayout>
                  <c:x val="-1.9666433832902785E-2"/>
                  <c:y val="-2.9715846314322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AF66-4BEB-8DEC-5501CF94D0BF}"/>
                </c:ext>
              </c:extLst>
            </c:dLbl>
            <c:dLbl>
              <c:idx val="9"/>
              <c:layout>
                <c:manualLayout>
                  <c:x val="-1.2102541669470907E-2"/>
                  <c:y val="2.2124331916875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AF66-4BEB-8DEC-5501CF94D0BF}"/>
                </c:ext>
              </c:extLst>
            </c:dLbl>
            <c:dLbl>
              <c:idx val="10"/>
              <c:layout>
                <c:manualLayout>
                  <c:x val="-2.8373599590660121E-2"/>
                  <c:y val="1.82317041718395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AF66-4BEB-8DEC-5501CF94D0BF}"/>
                </c:ext>
              </c:extLst>
            </c:dLbl>
            <c:dLbl>
              <c:idx val="11"/>
              <c:layout>
                <c:manualLayout>
                  <c:x val="-1.807793793078875E-16"/>
                  <c:y val="2.3930201067861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AF66-4BEB-8DEC-5501CF94D0BF}"/>
                </c:ext>
              </c:extLst>
            </c:dLbl>
            <c:dLbl>
              <c:idx val="12"/>
              <c:layout>
                <c:manualLayout>
                  <c:x val="0"/>
                  <c:y val="1.7947650800896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AF66-4BEB-8DEC-5501CF94D0BF}"/>
                </c:ext>
              </c:extLst>
            </c:dLbl>
            <c:spPr>
              <a:solidFill>
                <a:srgbClr val="00B05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('Programación Mensual Ejecución'!$F$38:$Q$38,'Programación Mensual Ejecución'!$T$38)</c:f>
              <c:strCache>
                <c:ptCount val="13"/>
                <c:pt idx="0">
                  <c:v> Ene </c:v>
                </c:pt>
                <c:pt idx="1">
                  <c:v> Feb </c:v>
                </c:pt>
                <c:pt idx="2">
                  <c:v> Mar </c:v>
                </c:pt>
                <c:pt idx="3">
                  <c:v> Abr </c:v>
                </c:pt>
                <c:pt idx="4">
                  <c:v> May </c:v>
                </c:pt>
                <c:pt idx="5">
                  <c:v> Jun </c:v>
                </c:pt>
                <c:pt idx="6">
                  <c:v> Jul </c:v>
                </c:pt>
                <c:pt idx="7">
                  <c:v> Ago </c:v>
                </c:pt>
                <c:pt idx="8">
                  <c:v> Sep </c:v>
                </c:pt>
                <c:pt idx="9">
                  <c:v> Oct </c:v>
                </c:pt>
                <c:pt idx="10">
                  <c:v> Nov </c:v>
                </c:pt>
                <c:pt idx="11">
                  <c:v> Dic </c:v>
                </c:pt>
                <c:pt idx="12">
                  <c:v> Reserva </c:v>
                </c:pt>
              </c:strCache>
              <c:extLst/>
            </c:strRef>
          </c:cat>
          <c:val>
            <c:numRef>
              <c:f>('Programación Mensual Ejecución'!$F$43:$Q$43,'Programación Mensual Ejecución'!$T$43)</c:f>
              <c:numCache>
                <c:formatCode>0.00%</c:formatCode>
                <c:ptCount val="13"/>
                <c:pt idx="0">
                  <c:v>1.3172876683596266E-4</c:v>
                </c:pt>
                <c:pt idx="1">
                  <c:v>9.726879110671641E-3</c:v>
                </c:pt>
                <c:pt idx="2">
                  <c:v>7.2186764948237364E-2</c:v>
                </c:pt>
                <c:pt idx="3">
                  <c:v>0.16567931892070056</c:v>
                </c:pt>
                <c:pt idx="4">
                  <c:v>0.23226137504307309</c:v>
                </c:pt>
                <c:pt idx="5">
                  <c:v>0.36565528264191649</c:v>
                </c:pt>
                <c:pt idx="6">
                  <c:v>0.45388612971369496</c:v>
                </c:pt>
                <c:pt idx="7">
                  <c:v>0.65206126038998002</c:v>
                </c:pt>
                <c:pt idx="8">
                  <c:v>0.69156490849401475</c:v>
                </c:pt>
                <c:pt idx="9">
                  <c:v>0.73827587079194579</c:v>
                </c:pt>
                <c:pt idx="10">
                  <c:v>0.74548305916685398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19-AF66-4BEB-8DEC-5501CF94D0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51579615"/>
        <c:axId val="1867003311"/>
      </c:lineChart>
      <c:catAx>
        <c:axId val="18793748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75179183"/>
        <c:crosses val="autoZero"/>
        <c:auto val="1"/>
        <c:lblAlgn val="ctr"/>
        <c:lblOffset val="100"/>
        <c:noMultiLvlLbl val="0"/>
      </c:catAx>
      <c:valAx>
        <c:axId val="1751791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&quot;$&quot;\ * #,##0_-;\-&quot;$&quot;\ * #,##0_-;_-&quot;$&quot;\ 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79374863"/>
        <c:crosses val="autoZero"/>
        <c:crossBetween val="between"/>
      </c:valAx>
      <c:valAx>
        <c:axId val="1867003311"/>
        <c:scaling>
          <c:orientation val="minMax"/>
          <c:max val="1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51579615"/>
        <c:crosses val="max"/>
        <c:crossBetween val="between"/>
      </c:valAx>
      <c:catAx>
        <c:axId val="1651579615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6700331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solidFill>
            <a:schemeClr val="bg1">
              <a:lumMod val="6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E832-80E1-4FE0-91FA-8D51E04372DD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3AA98D-FD43-43C6-BEA2-560AF3DE778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2628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82988-5024-721D-0159-CCB917049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4BEAC18-E535-CC20-1B7B-6B82622C77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117B6A6-F6BA-2B29-CE4E-AF8C1B1196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4569897-884C-7F82-F313-56C8B1FFD7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AD3CF0-562E-4E62-8B4E-4C29F157AA48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35215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p5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07" name="Google Shape;807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D3CF0-562E-4E62-8B4E-4C29F157AA48}" type="slidenum">
              <a:rPr lang="es-CO" smtClean="0"/>
              <a:t>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55377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D3CF0-562E-4E62-8B4E-4C29F157AA48}" type="slidenum">
              <a:rPr lang="es-CO" smtClean="0"/>
              <a:t>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28043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AD3CF0-562E-4E62-8B4E-4C29F157AA48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743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B98461-F9CC-3BC1-BCCE-7077BE77B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F66A67C-BE14-3546-9A55-9819CA0DCB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757A514-5451-6900-F9E0-7C465C8A9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A0C6553-EAFB-DB82-CEDF-8827B2220D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D3CF0-562E-4E62-8B4E-4C29F157AA48}" type="slidenum">
              <a:rPr lang="es-CO" smtClean="0"/>
              <a:t>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26977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6A45C4-EBE9-6978-65E6-645E22FB5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4A1B32B-1CC2-FB94-AE83-4A67BC83CD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011E152C-B0CA-5842-CF15-4A8C282F22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F5827F1-C638-E2DF-EEDA-B1D4F2918C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D3CF0-562E-4E62-8B4E-4C29F157AA48}" type="slidenum">
              <a:rPr lang="es-CO" smtClean="0"/>
              <a:t>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26415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C03AD-5A8F-1DC2-FA35-821E60F3F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87A2FEA-795E-C0C7-6312-12841968CE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BEAAFB2-86BA-7D91-24B9-4BD7412411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FFD0CDA-F505-B67B-AD2A-7AEBD3E68A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2AD3CF0-562E-4E62-8B4E-4C29F157AA48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9703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E21F8-B86F-1B29-B372-34C508B97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6D1BBCA-776B-C73A-9978-5265863CE3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DB75D70-A1BF-FD6A-7AA2-5250654883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72F18EA-66E9-C0FC-76A1-523335A3D2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3AA98D-FD43-43C6-BEA2-560AF3DE7781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1117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057F9-7E0C-0602-193C-C2E48F6F4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5A39D97-D558-032D-A0D7-4AFA57F819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00F7059-F1F4-E954-6B0C-20A89F4761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94F1DE4-5CE9-EF96-1A96-753D68B7D1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AD3CF0-562E-4E62-8B4E-4C29F157AA48}" type="slidenum">
              <a:rPr lang="es-CO" smtClean="0"/>
              <a:t>12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5386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9/12/2025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059E54-BFB2-7AA9-6E50-6FF96A26E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6C02AC-6DAB-7CFD-0448-5FD992D59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8CBFB7-7993-B2E9-3EA5-C524FC9E9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3011DF5-BBBC-446D-6F53-D41BBB6F1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1C094A-1CB1-4F81-557F-64C3E3C02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1619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0C744C3-2B60-A1BB-A9E2-331F778582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2959"/>
            <a:ext cx="12169048" cy="687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466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9E21BF-FD0C-CDF3-DDFB-9370FC863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8CBF29E-4839-B5F9-AA3A-E696FD7EA3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1FAE2F-9281-EDB2-E8DD-118C6D961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9D76165-067E-F8E0-E152-7C0EEF026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03719CE-6D36-F595-1E39-ECEDEB00B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86800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059E54-BFB2-7AA9-6E50-6FF96A26E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6C02AC-6DAB-7CFD-0448-5FD992D59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8CBFB7-7993-B2E9-3EA5-C524FC9E9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3011DF5-BBBC-446D-6F53-D41BBB6F1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1C094A-1CB1-4F81-557F-64C3E3C02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8238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F9166D-8C43-0333-4119-27206BA91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C5619AE-A744-B0FD-3C07-95E76EA70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8B74C28-95F9-252F-2FB0-0610D07A2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A0B1EE-5B3D-6366-BDF8-81BC56396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1ECBB1-D4ED-90E3-14F6-6A5022624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0728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B11FD5-EBE0-48A7-0D26-61F10DD4B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9819289-813C-4BA1-F4F2-2BA7F64A7C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57F2A5E-247E-8FDF-C353-C360DA6E2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FA1440B-AB27-326E-8D86-521E80C7D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71149C1-25E0-5DB7-C87A-037C5F1CB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A489ED-AE43-A081-1AD5-2028E7304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4343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88175A-41F8-A533-671B-C7000AB30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254B257-B043-3C6E-68D4-A817149627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8408B03-F6B6-2134-29A5-D5B1CB588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0786343-AC78-7AE3-1521-8DB0850ACDC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5D55CA9-4D3A-0262-EBC4-4B563E4898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2B020CF-387D-14F7-019B-2770983C8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BB535DA-8C32-8D45-C953-95AEE781B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2274064-28EE-026E-1937-8D91899BE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15568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5D09C5-34B6-DE43-01FE-47D5A9027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845A89C-735E-CCF2-EC51-5E633FC2F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FC446A-7FB0-F1F4-C507-BA24FBCCB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8853708-33BF-9246-0D5D-ABA67B5CB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16817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3424F1D-EE85-D25D-0DE2-D68EF8FEB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0820BD2-298E-098C-27FF-29E2ABAC0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FD4B40E-27EF-CFD6-65D9-A6AE1E95E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57756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E2AA64-EA31-A172-BF31-2C4CCE2E5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EAE6FB-26FA-393D-E1F1-2F435447E6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B8DCAD7-4D62-2412-82CD-F758EDCF37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645E098-EA31-99CE-9549-050CC3523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03D3795-DA82-42B0-2015-6FB74D251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526021-C01B-22BF-8F39-FA1C9DFB8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4003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7CC5F4-4DC2-F5F4-8E4A-93F9723D1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4211F93-64E8-9B59-0455-81EEA7A87B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2D44FA1-B77C-5A07-0F84-5E4C728564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BE566A-01B0-ABC6-A84A-D54E10855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0AF72AF-4055-40FA-C883-526F02E54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14C4345-D75D-1C1D-2E4B-014FA0BBA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28553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23A1FC-D109-49BB-F0EE-CCB43F943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7DA7AFA-89B6-554E-8DCB-FF50954B7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201DD4-B045-901D-8DB0-B07D5F241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1D09D0-0AFE-7272-96CA-0B8096A7B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8A4F24-1856-1294-880E-9895CF29F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16504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6367683-D42A-A8CC-6FD0-C65AF29D9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FBD9069-3554-8841-770F-902A75DBD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56EB6CB-EC42-9825-8AE8-33BC0AE46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BD8BAF-5F7C-5B29-C54D-63E3FCDCE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3B2DF1-C749-2029-5071-D323BC706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98474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8" name="Imagen 7" descr="Interfaz de usuario gráfica  Descripción generada automáticamente con confianza media">
            <a:extLst>
              <a:ext uri="{FF2B5EF4-FFF2-40B4-BE49-F238E27FC236}">
                <a16:creationId xmlns:a16="http://schemas.microsoft.com/office/drawing/2014/main" id="{0D35BD0D-DE71-AB99-3575-373ECE7216F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818" y="43494"/>
            <a:ext cx="1248366" cy="70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faz de usuario gráfica  Descripción generada automáticamente con confianza media">
            <a:extLst>
              <a:ext uri="{FF2B5EF4-FFF2-40B4-BE49-F238E27FC236}">
                <a16:creationId xmlns:a16="http://schemas.microsoft.com/office/drawing/2014/main" id="{13265C35-318B-BB1E-101A-82372B36AEF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17" y="43494"/>
            <a:ext cx="1248366" cy="70179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1796282-D03F-5341-07C5-FAD72A42A065}"/>
              </a:ext>
            </a:extLst>
          </p:cNvPr>
          <p:cNvSpPr/>
          <p:nvPr userDrawn="1"/>
        </p:nvSpPr>
        <p:spPr>
          <a:xfrm>
            <a:off x="0" y="6693694"/>
            <a:ext cx="12192000" cy="178593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19A3B555-DD05-82EE-1569-8C9B0D49E3C3}"/>
              </a:ext>
            </a:extLst>
          </p:cNvPr>
          <p:cNvSpPr txBox="1"/>
          <p:nvPr userDrawn="1"/>
        </p:nvSpPr>
        <p:spPr>
          <a:xfrm>
            <a:off x="5212556" y="6623604"/>
            <a:ext cx="1931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1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www.minciencias.gov.co</a:t>
            </a:r>
            <a:endParaRPr lang="es-CO" sz="1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faz de usuario gráfica  Descripción generada automáticamente con confianza media">
            <a:extLst>
              <a:ext uri="{FF2B5EF4-FFF2-40B4-BE49-F238E27FC236}">
                <a16:creationId xmlns:a16="http://schemas.microsoft.com/office/drawing/2014/main" id="{BC5431CF-2189-2BE2-2A07-A9AF3D13C1E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267" y="43494"/>
            <a:ext cx="1248366" cy="70179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3229BC6-2B27-940D-ACDA-0468936E08B5}"/>
              </a:ext>
            </a:extLst>
          </p:cNvPr>
          <p:cNvSpPr/>
          <p:nvPr userDrawn="1"/>
        </p:nvSpPr>
        <p:spPr>
          <a:xfrm>
            <a:off x="0" y="6693694"/>
            <a:ext cx="12192000" cy="178593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BBA531C-7F21-14E0-02C6-24C5D189CF36}"/>
              </a:ext>
            </a:extLst>
          </p:cNvPr>
          <p:cNvSpPr txBox="1"/>
          <p:nvPr userDrawn="1"/>
        </p:nvSpPr>
        <p:spPr>
          <a:xfrm>
            <a:off x="5212556" y="6623604"/>
            <a:ext cx="1931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1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www.minciencias.gov.co</a:t>
            </a:r>
            <a:endParaRPr lang="es-CO" sz="1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faz de usuario gráfica  Descripción generada automáticamente con confianza media">
            <a:extLst>
              <a:ext uri="{FF2B5EF4-FFF2-40B4-BE49-F238E27FC236}">
                <a16:creationId xmlns:a16="http://schemas.microsoft.com/office/drawing/2014/main" id="{BB175542-15A3-A632-CC0C-39804F75C70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818" y="5956857"/>
            <a:ext cx="1248366" cy="70179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A42338C-E077-C692-102C-D395E552533C}"/>
              </a:ext>
            </a:extLst>
          </p:cNvPr>
          <p:cNvSpPr/>
          <p:nvPr userDrawn="1"/>
        </p:nvSpPr>
        <p:spPr>
          <a:xfrm>
            <a:off x="0" y="6693694"/>
            <a:ext cx="12192000" cy="178593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D59AF1E-8347-D8B2-301D-8C0559BFA33F}"/>
              </a:ext>
            </a:extLst>
          </p:cNvPr>
          <p:cNvSpPr txBox="1"/>
          <p:nvPr userDrawn="1"/>
        </p:nvSpPr>
        <p:spPr>
          <a:xfrm>
            <a:off x="5212556" y="6623604"/>
            <a:ext cx="1931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1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www.minciencias.gov.co</a:t>
            </a:r>
            <a:endParaRPr lang="es-CO" sz="1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faz de usuario gráfica  Descripción generada automáticamente con confianza media">
            <a:extLst>
              <a:ext uri="{FF2B5EF4-FFF2-40B4-BE49-F238E27FC236}">
                <a16:creationId xmlns:a16="http://schemas.microsoft.com/office/drawing/2014/main" id="{1D957708-7AF7-770F-F457-3BA99BCE667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17" y="5956857"/>
            <a:ext cx="1248366" cy="70179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8ECC6813-BCF4-C122-19CA-6761F3EC7769}"/>
              </a:ext>
            </a:extLst>
          </p:cNvPr>
          <p:cNvSpPr/>
          <p:nvPr userDrawn="1"/>
        </p:nvSpPr>
        <p:spPr>
          <a:xfrm>
            <a:off x="0" y="6693694"/>
            <a:ext cx="12192000" cy="178593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E0EF815-E6EE-BF29-15FF-6AB74429DCB7}"/>
              </a:ext>
            </a:extLst>
          </p:cNvPr>
          <p:cNvSpPr txBox="1"/>
          <p:nvPr userDrawn="1"/>
        </p:nvSpPr>
        <p:spPr>
          <a:xfrm>
            <a:off x="5212556" y="6623604"/>
            <a:ext cx="1931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1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www.minciencias.gov.co</a:t>
            </a:r>
            <a:endParaRPr lang="es-CO" sz="1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faz de usuario gráfica  Descripción generada automáticamente con confianza media">
            <a:extLst>
              <a:ext uri="{FF2B5EF4-FFF2-40B4-BE49-F238E27FC236}">
                <a16:creationId xmlns:a16="http://schemas.microsoft.com/office/drawing/2014/main" id="{29CE39A3-3BF1-053E-3369-24ED6B751D2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3267" y="5956857"/>
            <a:ext cx="1248366" cy="70179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B4FDE40-A9D6-CF4C-BBD0-947E0B2E12F5}"/>
              </a:ext>
            </a:extLst>
          </p:cNvPr>
          <p:cNvSpPr/>
          <p:nvPr userDrawn="1"/>
        </p:nvSpPr>
        <p:spPr>
          <a:xfrm>
            <a:off x="0" y="6693694"/>
            <a:ext cx="12192000" cy="178593"/>
          </a:xfrm>
          <a:prstGeom prst="rect">
            <a:avLst/>
          </a:prstGeom>
          <a:solidFill>
            <a:srgbClr val="2E64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370A475-CAB9-FE7E-5194-6C963FC7B350}"/>
              </a:ext>
            </a:extLst>
          </p:cNvPr>
          <p:cNvSpPr txBox="1"/>
          <p:nvPr userDrawn="1"/>
        </p:nvSpPr>
        <p:spPr>
          <a:xfrm>
            <a:off x="5212556" y="6623604"/>
            <a:ext cx="19311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S" sz="1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www.minciencias.gov.co</a:t>
            </a:r>
            <a:endParaRPr lang="es-CO" sz="1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114C82D-6905-8FF1-2460-06B9354D0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56F04F-27A9-B0FA-6288-81CB6DA50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46FEAC2-4738-28C9-B186-B5948989E7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7E1FD-9693-8D4E-AA49-9000ED008696}" type="datetimeFigureOut">
              <a:rPr lang="es-CO" smtClean="0"/>
              <a:t>9/12/2025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6D9197-803D-6680-7BD7-D6A37D8B00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7214B7-C17A-213C-6D02-5E4A5A03E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543D4D-8311-094B-B3A4-FD4F0043023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6462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4;p2">
            <a:extLst>
              <a:ext uri="{FF2B5EF4-FFF2-40B4-BE49-F238E27FC236}">
                <a16:creationId xmlns:a16="http://schemas.microsoft.com/office/drawing/2014/main" id="{90AEC383-C7AA-A1E2-A279-49C9B604A0D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489542" y="1286271"/>
            <a:ext cx="8416458" cy="4637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Helvetica Neue"/>
              <a:buNone/>
            </a:pPr>
            <a:r>
              <a:rPr lang="es-MX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Ministerio de</a:t>
            </a:r>
            <a:br>
              <a:rPr lang="es-MX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Ciencia, Tecnología e Innovación</a:t>
            </a:r>
            <a:b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Presupuesto General de la Nación 2026</a:t>
            </a:r>
            <a:b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 de diciembre </a:t>
            </a:r>
            <a:r>
              <a:rPr lang="es-MX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2025</a:t>
            </a:r>
            <a:endParaRPr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242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0BD8A1-936C-2FB4-3D5A-7D381ACA0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F0D6AD97-9CEC-A454-D0AE-1B6BDE89666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12801" y="41692"/>
            <a:ext cx="9179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  <a:spcBef>
                <a:spcPts val="0"/>
              </a:spcBef>
            </a:pPr>
            <a:r>
              <a:rPr lang="es-MX" sz="2800" b="1" dirty="0">
                <a:solidFill>
                  <a:srgbClr val="2F6436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Proyección ejecución al 4to Trimestre PGN 2025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EF95306-9958-6F4C-7A26-89C991A82A87}"/>
              </a:ext>
            </a:extLst>
          </p:cNvPr>
          <p:cNvSpPr txBox="1"/>
          <p:nvPr/>
        </p:nvSpPr>
        <p:spPr>
          <a:xfrm>
            <a:off x="146909" y="6308477"/>
            <a:ext cx="2911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Fuente: SIIF Nación y Dirección de Gestión de Recursos-DGR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969E0E4-F182-5877-A07B-9A0D9D24EDC7}"/>
              </a:ext>
            </a:extLst>
          </p:cNvPr>
          <p:cNvSpPr txBox="1"/>
          <p:nvPr/>
        </p:nvSpPr>
        <p:spPr>
          <a:xfrm>
            <a:off x="1139480" y="549523"/>
            <a:ext cx="5917780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Principales Pagos proyectados </a:t>
            </a: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4to</a:t>
            </a: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trimestre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pic>
        <p:nvPicPr>
          <p:cNvPr id="10" name="Google Shape;319;p51" descr="Inicio Logo Minciencias">
            <a:extLst>
              <a:ext uri="{FF2B5EF4-FFF2-40B4-BE49-F238E27FC236}">
                <a16:creationId xmlns:a16="http://schemas.microsoft.com/office/drawing/2014/main" id="{509F3CF4-FDEE-F14D-EE85-A4BF7B41B436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81949" y="41692"/>
            <a:ext cx="819150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86841FB6-8183-D1E7-8C7E-D4ABB0F85284}"/>
              </a:ext>
            </a:extLst>
          </p:cNvPr>
          <p:cNvSpPr txBox="1"/>
          <p:nvPr/>
        </p:nvSpPr>
        <p:spPr>
          <a:xfrm>
            <a:off x="10197543" y="6455132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Cifras en millones de pesos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5ACEBBF-C27F-E660-B7BC-15CF96B0B74B}"/>
              </a:ext>
            </a:extLst>
          </p:cNvPr>
          <p:cNvSpPr txBox="1"/>
          <p:nvPr/>
        </p:nvSpPr>
        <p:spPr>
          <a:xfrm>
            <a:off x="9992361" y="4569543"/>
            <a:ext cx="1904999" cy="6001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es-CO"/>
            </a:defPPr>
            <a:lvl1pPr algn="just">
              <a:defRPr sz="1050">
                <a:latin typeface="Arial Narrow" panose="020B0606020202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Se identificó la disponibilidad de </a:t>
            </a:r>
            <a:r>
              <a:rPr kumimoji="0" lang="es-C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$12.412 </a:t>
            </a: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entre los proyectos de Gobernanza y Capacidades.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60EEDE4-7FE9-1603-5B0F-88E02E6683B0}"/>
              </a:ext>
            </a:extLst>
          </p:cNvPr>
          <p:cNvSpPr txBox="1"/>
          <p:nvPr/>
        </p:nvSpPr>
        <p:spPr>
          <a:xfrm>
            <a:off x="3357649" y="6049231"/>
            <a:ext cx="6540404" cy="646331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6003925" algn="r"/>
              </a:tabLst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Ejecución al 4to Trimestre programada: 	$</a:t>
            </a:r>
            <a:r>
              <a:rPr lang="es-CO" sz="1200" b="1" dirty="0">
                <a:solidFill>
                  <a:srgbClr val="00B050"/>
                </a:solidFill>
                <a:latin typeface="Aptos" panose="02110004020202020204"/>
              </a:rPr>
              <a:t>63.037</a:t>
            </a:r>
            <a:endParaRPr kumimoji="0" lang="es-CO" sz="1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6003925" algn="r"/>
              </a:tabLst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Ejecución Acumulado al 4to trimestre programada:	$247.676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6003925" algn="r"/>
              </a:tabLst>
              <a:defRPr/>
            </a:pP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Porcentaje de ejecución Programado al 4to Trimestre:	</a:t>
            </a:r>
            <a:r>
              <a:rPr kumimoji="0" lang="es-CO" sz="1200" b="1" i="0" u="none" strike="noStrike" kern="1200" cap="none" spc="0" normalizeH="0" baseline="0" noProof="0" dirty="0">
                <a:ln>
                  <a:noFill/>
                </a:ln>
                <a:solidFill>
                  <a:srgbClr val="E97132">
                    <a:lumMod val="75000"/>
                  </a:srgb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92,77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BED8E90-9B6F-F994-3CE8-2AEE3695257D}"/>
              </a:ext>
            </a:extLst>
          </p:cNvPr>
          <p:cNvSpPr txBox="1"/>
          <p:nvPr/>
        </p:nvSpPr>
        <p:spPr>
          <a:xfrm>
            <a:off x="9992361" y="2403708"/>
            <a:ext cx="1904999" cy="1223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Total, recursos sin programación en proyecto de Gobernanza </a:t>
            </a:r>
            <a:r>
              <a:rPr kumimoji="0" lang="es-CO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$2.192 millones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5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Opción de ejecución 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C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Medición de I+D 2024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CO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Revisión de pago recursos  al CERN</a:t>
            </a:r>
          </a:p>
        </p:txBody>
      </p:sp>
      <p:sp>
        <p:nvSpPr>
          <p:cNvPr id="3" name="Cerrar llave 2">
            <a:extLst>
              <a:ext uri="{FF2B5EF4-FFF2-40B4-BE49-F238E27FC236}">
                <a16:creationId xmlns:a16="http://schemas.microsoft.com/office/drawing/2014/main" id="{6F15B93C-F93E-7F58-6A90-A852F16EA82D}"/>
              </a:ext>
            </a:extLst>
          </p:cNvPr>
          <p:cNvSpPr/>
          <p:nvPr/>
        </p:nvSpPr>
        <p:spPr>
          <a:xfrm>
            <a:off x="9641841" y="1950719"/>
            <a:ext cx="350520" cy="2535173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3D9DBA9F-CE47-1F6E-24DB-981D18F7CF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36040"/>
              </p:ext>
            </p:extLst>
          </p:nvPr>
        </p:nvGraphicFramePr>
        <p:xfrm>
          <a:off x="146909" y="1033283"/>
          <a:ext cx="9494932" cy="4725324"/>
        </p:xfrm>
        <a:graphic>
          <a:graphicData uri="http://schemas.openxmlformats.org/drawingml/2006/table">
            <a:tbl>
              <a:tblPr/>
              <a:tblGrid>
                <a:gridCol w="1481117">
                  <a:extLst>
                    <a:ext uri="{9D8B030D-6E8A-4147-A177-3AD203B41FA5}">
                      <a16:colId xmlns:a16="http://schemas.microsoft.com/office/drawing/2014/main" val="2658150548"/>
                    </a:ext>
                  </a:extLst>
                </a:gridCol>
                <a:gridCol w="1970421">
                  <a:extLst>
                    <a:ext uri="{9D8B030D-6E8A-4147-A177-3AD203B41FA5}">
                      <a16:colId xmlns:a16="http://schemas.microsoft.com/office/drawing/2014/main" val="2984755736"/>
                    </a:ext>
                  </a:extLst>
                </a:gridCol>
                <a:gridCol w="906246">
                  <a:extLst>
                    <a:ext uri="{9D8B030D-6E8A-4147-A177-3AD203B41FA5}">
                      <a16:colId xmlns:a16="http://schemas.microsoft.com/office/drawing/2014/main" val="4096593604"/>
                    </a:ext>
                  </a:extLst>
                </a:gridCol>
                <a:gridCol w="4523933">
                  <a:extLst>
                    <a:ext uri="{9D8B030D-6E8A-4147-A177-3AD203B41FA5}">
                      <a16:colId xmlns:a16="http://schemas.microsoft.com/office/drawing/2014/main" val="2012754335"/>
                    </a:ext>
                  </a:extLst>
                </a:gridCol>
                <a:gridCol w="613215">
                  <a:extLst>
                    <a:ext uri="{9D8B030D-6E8A-4147-A177-3AD203B41FA5}">
                      <a16:colId xmlns:a16="http://schemas.microsoft.com/office/drawing/2014/main" val="3946676592"/>
                    </a:ext>
                  </a:extLst>
                </a:gridCol>
              </a:tblGrid>
              <a:tr h="27118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Proyecto de Inversión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Actividad Programada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Programado Ejecutar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Observación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Saldos disponibles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6934661"/>
                  </a:ext>
                </a:extLst>
              </a:tr>
              <a:tr h="6165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del Capital Humano para la Ciencia, la Tecnología y la Innovación Nacional.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Convocatoria No 963-2025 orquídeas 2025 (300 beneficiarias)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$ 8.000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Obligación en NOV, </a:t>
                      </a:r>
                      <a:r>
                        <a:rPr lang="es-MX" sz="1000" b="1" i="0" u="none" strike="noStrike">
                          <a:solidFill>
                            <a:srgbClr val="00B050"/>
                          </a:solidFill>
                          <a:effectLst/>
                          <a:latin typeface="Arial Narrow" panose="020B0606020202030204" pitchFamily="34" charset="0"/>
                        </a:rPr>
                        <a:t>PAC solicitado a DAF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5126163"/>
                  </a:ext>
                </a:extLst>
              </a:tr>
              <a:tr h="554703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Gobernanza</a:t>
                      </a:r>
                    </a:p>
                    <a:p>
                      <a:pPr algn="ctr" rtl="0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Internacionalización (Convocatorias)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$ 0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$257 millones destinado a  CABBIO.</a:t>
                      </a:r>
                      <a:b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Convocatoria AMSUD 2025 por valor de $385 millones</a:t>
                      </a:r>
                      <a:b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 $ 642,7 millones </a:t>
                      </a:r>
                      <a:r>
                        <a:rPr lang="es-MX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(este valor se debe justificar para Reserva Presupuestal)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$ 1.157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123819"/>
                  </a:ext>
                </a:extLst>
              </a:tr>
              <a:tr h="406782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Internacionalización (</a:t>
                      </a:r>
                      <a:r>
                        <a:rPr lang="es-CO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Membresias</a:t>
                      </a:r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$ 506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07OCT-saldo por comprometer $506 pago de membresía de CYTED (Requiere trámite de PAC y hasta el 10 de noviembre no ha sido solicitado.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723323"/>
                  </a:ext>
                </a:extLst>
              </a:tr>
              <a:tr h="22188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Internacionalización - Eventos internacionales (operador)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$ 0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07OCT-Definir que se va hacer con estos recursos </a:t>
                      </a:r>
                      <a:r>
                        <a:rPr lang="es-MX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(disponibles)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732"/>
                  </a:ext>
                </a:extLst>
              </a:tr>
              <a:tr h="99846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Operador eventos (1. Congreso Nacional de Doctores - Beneficiarios Minciencias. 2. Foro IA - Ciencias Sociales y Humanidades. 3. Encuentro Mujeres Orquídeas.)</a:t>
                      </a:r>
                      <a:b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$ 2.670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07OCT-Desde la DCAC informan </a:t>
                      </a:r>
                      <a:r>
                        <a:rPr lang="es-MX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qe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los recursos corresponden al Viceministerio de Talento y Apropiación Social del Conocimiento, dado que se trata del otro SI del Convenio 1136 de 2024 – </a:t>
                      </a:r>
                      <a:r>
                        <a:rPr lang="es-MX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Tecnalia</a:t>
                      </a: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.</a:t>
                      </a:r>
                      <a:b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Estos recursos están destinados a los siguientes eventos:</a:t>
                      </a:r>
                      <a:b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b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-Congreso Nacional de Doctores </a:t>
                      </a:r>
                      <a:r>
                        <a:rPr lang="es-MX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(evento realizado y se obligará en NOV, PAC solicitado</a:t>
                      </a:r>
                      <a:b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-Foro IA en Ciencias Sociales y Humanidades</a:t>
                      </a:r>
                      <a:b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-Encuentro Mujeres Orquídea.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3395450"/>
                  </a:ext>
                </a:extLst>
              </a:tr>
              <a:tr h="13559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Saldos OPS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$ 0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000" b="0" i="0" u="none" strike="noStrike" dirty="0">
                          <a:solidFill>
                            <a:srgbClr val="0070C0"/>
                          </a:solidFill>
                          <a:effectLst/>
                          <a:latin typeface="Arial Narrow" panose="020B0606020202030204" pitchFamily="34" charset="0"/>
                        </a:rPr>
                        <a:t>07OCT-disponibles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$ 1.035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9030982"/>
                  </a:ext>
                </a:extLst>
              </a:tr>
              <a:tr h="135594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Pagos de OPS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$ 1.650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Obligaciones a realizar de nov y dic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$0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6066571"/>
                  </a:ext>
                </a:extLst>
              </a:tr>
              <a:tr h="81356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s-CO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Capacidades administrativas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Saldos disponibles OPS, viáticos y tiiquetes, operador logísitico, comunicaciones, MTO sedes  y OTSI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05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$ 0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*saldos </a:t>
                      </a:r>
                      <a:r>
                        <a:rPr lang="es-MX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correspondienttes</a:t>
                      </a: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a OPS: $2.641.</a:t>
                      </a:r>
                      <a:b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-viáticos y </a:t>
                      </a:r>
                      <a:r>
                        <a:rPr lang="es-MX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tiiquetes</a:t>
                      </a: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: $711.</a:t>
                      </a:r>
                      <a:b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-operador </a:t>
                      </a:r>
                      <a:r>
                        <a:rPr lang="es-MX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logísitico</a:t>
                      </a: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: $3.040.</a:t>
                      </a:r>
                      <a:b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-comunicaciones: $40.</a:t>
                      </a:r>
                      <a:b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-MTO sedes: $970.</a:t>
                      </a:r>
                      <a:b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- OTSI: $2.818.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$10.220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211709"/>
                  </a:ext>
                </a:extLst>
              </a:tr>
              <a:tr h="271188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OPS, viáticos y tiquetes, operador logísitico, comunicaciones, MTO sedes.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$ 11.103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Programación de pagos oct, nov y dic por el PI de capacidades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29482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07968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C5887-242B-11D6-CA08-4A1E24822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id="{B805E9EF-0FFE-6907-4C6A-E681AB93186B}"/>
              </a:ext>
            </a:extLst>
          </p:cNvPr>
          <p:cNvSpPr/>
          <p:nvPr/>
        </p:nvSpPr>
        <p:spPr>
          <a:xfrm>
            <a:off x="2115107" y="118298"/>
            <a:ext cx="7764415" cy="368108"/>
          </a:xfrm>
          <a:prstGeom prst="roundRect">
            <a:avLst/>
          </a:prstGeom>
          <a:solidFill>
            <a:srgbClr val="27641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/>
              <a:t>Programación Cuota de Inversión 2026</a:t>
            </a:r>
            <a:endParaRPr sz="2400" b="1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864C69DA-752D-6D45-33DC-337F738BAC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609229"/>
              </p:ext>
            </p:extLst>
          </p:nvPr>
        </p:nvGraphicFramePr>
        <p:xfrm>
          <a:off x="579120" y="982185"/>
          <a:ext cx="11236960" cy="5197779"/>
        </p:xfrm>
        <a:graphic>
          <a:graphicData uri="http://schemas.openxmlformats.org/drawingml/2006/table">
            <a:tbl>
              <a:tblPr/>
              <a:tblGrid>
                <a:gridCol w="690880">
                  <a:extLst>
                    <a:ext uri="{9D8B030D-6E8A-4147-A177-3AD203B41FA5}">
                      <a16:colId xmlns:a16="http://schemas.microsoft.com/office/drawing/2014/main" val="412424553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785299933"/>
                    </a:ext>
                  </a:extLst>
                </a:gridCol>
                <a:gridCol w="1076960">
                  <a:extLst>
                    <a:ext uri="{9D8B030D-6E8A-4147-A177-3AD203B41FA5}">
                      <a16:colId xmlns:a16="http://schemas.microsoft.com/office/drawing/2014/main" val="4058370117"/>
                    </a:ext>
                  </a:extLst>
                </a:gridCol>
                <a:gridCol w="3984340">
                  <a:extLst>
                    <a:ext uri="{9D8B030D-6E8A-4147-A177-3AD203B41FA5}">
                      <a16:colId xmlns:a16="http://schemas.microsoft.com/office/drawing/2014/main" val="1274748535"/>
                    </a:ext>
                  </a:extLst>
                </a:gridCol>
                <a:gridCol w="709580">
                  <a:extLst>
                    <a:ext uri="{9D8B030D-6E8A-4147-A177-3AD203B41FA5}">
                      <a16:colId xmlns:a16="http://schemas.microsoft.com/office/drawing/2014/main" val="2886458572"/>
                    </a:ext>
                  </a:extLst>
                </a:gridCol>
                <a:gridCol w="4013200">
                  <a:extLst>
                    <a:ext uri="{9D8B030D-6E8A-4147-A177-3AD203B41FA5}">
                      <a16:colId xmlns:a16="http://schemas.microsoft.com/office/drawing/2014/main" val="1918449373"/>
                    </a:ext>
                  </a:extLst>
                </a:gridCol>
              </a:tblGrid>
              <a:tr h="164435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Ajuste Programación Cuota de Inversión 2026 (cifras en millones de pesos)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6234829"/>
                  </a:ext>
                </a:extLst>
              </a:tr>
              <a:tr h="16443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Programa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Proyecto de Inversión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Distribución Actual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E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Nueva Distribución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3069348"/>
                  </a:ext>
                </a:extLst>
              </a:tr>
              <a:tr h="23231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Montos por Proyecto de Inversión 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E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Programa / Estrategia a desarrollar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E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Nuevo Valor Ajustado 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Programa / Estrategia a desarrollar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087360"/>
                  </a:ext>
                </a:extLst>
              </a:tr>
              <a:tr h="12583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3906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ACTI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$150.900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1) Convocatoria FIS: $109.000. Se asignan a través de Convocatoria.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2) Acuerdo NARP: $1.000. Se esperan asignar a través de convocatoria, pero, pude darse la opción de realizar una contratación directa.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3) Acuerdo MPC Indígenas: $1.000. Se esperan asignar a través de convocatoria, pero, pude darse la opción de realizar una contratación directa.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4) Contrato Proyecto Innovación CRIC: $1.000. Contratación Directa.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5) Programa Convocatoria IA. $25.000. Se tiene opción de realizar Convocatoria nueva o de financiar nuevo banco de la convocatoria 966.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6) Jóvenes Ciencia para la Paz: $6.000. Contratación Directa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7) Robótica: $ 2.900. De aprobarse presupuesto de 2026 para estas estrategias desde Dirección de Vocaciones se propone realizar una adición al Convenio especial de cooperación con UNAL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8) Pendientes por distribuir. $5.000.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$137.000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pasan de este proyecto de Inversión $13.900 millones para el Proyecto de Inversión de Vocaciones y Formación para fortalecer Orquídeas y/o Formación de Alto Nivel.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espera financiar: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1) Convocatoria FIS: $109.000. Se asignan a través de Convocatoria.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2) Acuerdo NARP: $1.000. Se esperan asignar a través de convocatoria, pero, pude darse la opción de realizar una contratación directa.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3) Acuerdo MPC Indígenas: $1.000. Se esperan asignar a través de convocatoria, pero, pude darse la opción de realizar una contratación directa.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4) Contrato Proyecto Innovación CRIC: $1.000. Contratación Directa.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5) Programa Convocatoria IA. $25.000. Se tiene opción de realizar Convocatoria nueva o de financiar nuevo banco de la convocatoria 966.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6702911"/>
                  </a:ext>
                </a:extLst>
              </a:tr>
              <a:tr h="561437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Vocaciones y Formación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$139.350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1) Formación Alto Nivel (doctorado-maestrías CONPES DIES): $100.000. Convenio ICETEX.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2) Programa Orquídeas: $35.000. Convocatoria.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3) Robótica. $4.350. De aprobarse presupuesto de 2026 para estas estrategias desde Dirección de Vocaciones se propone realizar una adición al Convenio especial de cooperación con UNAL.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$153.250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incorporan 13.900 millones (Vienen de ACTI) para fortalecer Orquídeas y Se agregan en Orquídeas $4.350 inicialmente programados en Robótica.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espera apoyar en este Proyecto de Inversión lo siguiente: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1) Formación Alto Nivel (doctorado-maestrías CONPES DIES): $100.000. Convenio ICETEX.</a:t>
                      </a:r>
                      <a:b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2) Programa Orquídeas: $53.250 para asignar a través de una nueva Convocatoria y/o un Nuevo Banco de la Convocatoria 963.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29783"/>
                  </a:ext>
                </a:extLst>
              </a:tr>
              <a:tr h="111900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3905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Gobernanza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$6.153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1) Fortalecimiento de la Cooperación Científica y Tecnológica con América del Sur y Francia – AMSUD. $240. Convocatoria.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2) Movilidad Académica e Investigación con Alemania – DAAD. $271. Convocatoria.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3) Cooperación Científica y Tecnológica con Francia – ECOSNORD. $420. Convocatoria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4) Fortalecimiento de Capacidades en Biotecnología a través de la Cooperación Internacional – CABBIO. $106. Convocatoria.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5) Fortalecimiento de la Cooperación en Ciencia y Tecnología en Iberoamérica. $483. Pagos de membresías (marco normativo).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6) Fortalecimiento de la Biotecnología y la Ingeniería Genética. $196. Pagos de membresías (marco normativo).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7) Membresía OCDE - Participación de Colombia en el Foro Mundial de la Ciencia. $21. Pagos de membresías (marco normativo).</a:t>
                      </a:r>
                      <a:b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8) OPS (Formalización del Empleo). $4.416. Contratación Directa OPS.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$6.153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Las distribuciones internas en este proyecto de Inversión se pueden ajustar sin novedad.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683855"/>
                  </a:ext>
                </a:extLst>
              </a:tr>
              <a:tr h="84021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3999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Administrativa-OTSI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$32.328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1) Viáticos y tiquetes, Eventos - operador logístico, Estrategia de comunicaciones. $6.000. Diversas modalidades de contratación por Colombia Compra Eficiente.</a:t>
                      </a:r>
                      <a:b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2) OTSI. $6.000 Distintas modalidades de contratación (Colombia Compra Eficiente). Contrataciones directas / prioridad sistemas de información de soportes de convocatorias de Ministerio.</a:t>
                      </a:r>
                      <a:b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3) OPS Áreas de Apoyo. $8.328. Contratación Directa OPS áreas de apoyo.</a:t>
                      </a:r>
                      <a:b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4) Formalización del Empleo. $12.000. Se buscará trasladar a funcionamiento en el marco del proyecto de rediseño institucional. Pendiente fechas y actividades para desarrollar con MinHacienda y DNP.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$32.328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Las distribuciones internas en este proyecto de Inversión se pueden ajustar sin novedad.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895468"/>
                  </a:ext>
                </a:extLst>
              </a:tr>
              <a:tr h="116266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3902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VF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$19.836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7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Formación de alto nivel Vigencia Futura Aprobada.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$19.836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MX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Estas son vigencias Futuras aprobadas.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0001414"/>
                  </a:ext>
                </a:extLst>
              </a:tr>
              <a:tr h="132323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$348.567 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CEE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$348.567 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3675" marR="3675" marT="367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445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6358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CEE87-AC80-4B43-ACE7-3FF0EE05E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7511F2AE-1625-CEC1-0027-ACC78A9185B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0" y="189657"/>
            <a:ext cx="103835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  <a:spcBef>
                <a:spcPts val="0"/>
              </a:spcBef>
            </a:pPr>
            <a:r>
              <a:rPr lang="es-MX" sz="2800" b="1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Acciones Implementadas Gestión Presupuesto PGN</a:t>
            </a:r>
          </a:p>
        </p:txBody>
      </p:sp>
      <p:pic>
        <p:nvPicPr>
          <p:cNvPr id="10" name="Google Shape;319;p51" descr="Inicio Logo Minciencias">
            <a:extLst>
              <a:ext uri="{FF2B5EF4-FFF2-40B4-BE49-F238E27FC236}">
                <a16:creationId xmlns:a16="http://schemas.microsoft.com/office/drawing/2014/main" id="{C532A4C6-5BDE-92C0-1F60-F6B81836FDB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81949" y="41692"/>
            <a:ext cx="819150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BF9AE74-6393-1D83-ABBD-7FB6B3A852CC}"/>
              </a:ext>
            </a:extLst>
          </p:cNvPr>
          <p:cNvSpPr txBox="1"/>
          <p:nvPr/>
        </p:nvSpPr>
        <p:spPr>
          <a:xfrm>
            <a:off x="457200" y="1066800"/>
            <a:ext cx="113284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>
                <a:latin typeface="Arial Narrow" panose="020B0606020202030204" pitchFamily="34" charset="0"/>
              </a:rPr>
              <a:t>Articulación con otras entidades de gobierno para movilizar recursos. Se destacan Ecopetrol, ANH, UPME, Fuerza Aérea, Armada Nacional, SENA, Min Educación, Cooperación Internacional, IGAC, otros.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20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>
                <a:latin typeface="Arial Narrow" panose="020B0606020202030204" pitchFamily="34" charset="0"/>
              </a:rPr>
              <a:t>Seguimientos permanentes a la programación y la ejecución del PGN de cada vigencia (Comités Ministeriales, Comités Gestión de Recursos).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20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>
                <a:latin typeface="Arial Narrow" panose="020B0606020202030204" pitchFamily="34" charset="0"/>
              </a:rPr>
              <a:t>Depuración de saldos de contratos y convenios en FFJC (gestión de liquidaciones de contratos y convenios para liberar saldos en FFJC para apoyar con esos recursos los Programas del Ministerio)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sz="20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2000" dirty="0">
                <a:latin typeface="Arial Narrow" panose="020B0606020202030204" pitchFamily="34" charset="0"/>
              </a:rPr>
              <a:t>Apoyo a proyectos de I+D+i a través de nuevos bancos de financiables (</a:t>
            </a:r>
            <a:r>
              <a:rPr lang="es-CO" sz="2000" b="1" dirty="0">
                <a:latin typeface="Arial Narrow" panose="020B0606020202030204" pitchFamily="34" charset="0"/>
              </a:rPr>
              <a:t>937-</a:t>
            </a:r>
            <a:r>
              <a:rPr lang="es-CO" sz="2000" dirty="0">
                <a:latin typeface="Arial Narrow" panose="020B0606020202030204" pitchFamily="34" charset="0"/>
              </a:rPr>
              <a:t> Convocatoria Investigación Fundamental, </a:t>
            </a:r>
            <a:r>
              <a:rPr lang="es-CO" sz="2000" b="1" dirty="0">
                <a:latin typeface="Arial Narrow" panose="020B0606020202030204" pitchFamily="34" charset="0"/>
              </a:rPr>
              <a:t>933</a:t>
            </a:r>
            <a:r>
              <a:rPr lang="es-CO" sz="2000" dirty="0">
                <a:latin typeface="Arial Narrow" panose="020B0606020202030204" pitchFamily="34" charset="0"/>
              </a:rPr>
              <a:t> – </a:t>
            </a:r>
            <a:r>
              <a:rPr lang="es-MX" sz="2000" dirty="0">
                <a:latin typeface="Arial Narrow" panose="020B0606020202030204" pitchFamily="34" charset="0"/>
              </a:rPr>
              <a:t>Convocatoria formación en doctorados nacionales con enfoque territorial, étnico y de género en el marco de la Política Orientada por Misiones</a:t>
            </a:r>
            <a:r>
              <a:rPr lang="es-CO" sz="2000" dirty="0">
                <a:latin typeface="Arial Narrow" panose="020B0606020202030204" pitchFamily="34" charset="0"/>
              </a:rPr>
              <a:t>, </a:t>
            </a:r>
            <a:r>
              <a:rPr lang="es-CO" sz="2000" b="1" dirty="0">
                <a:latin typeface="Arial Narrow" panose="020B0606020202030204" pitchFamily="34" charset="0"/>
              </a:rPr>
              <a:t>949</a:t>
            </a:r>
            <a:r>
              <a:rPr lang="es-CO" sz="2000" dirty="0">
                <a:latin typeface="Arial Narrow" panose="020B0606020202030204" pitchFamily="34" charset="0"/>
              </a:rPr>
              <a:t> - </a:t>
            </a:r>
            <a:r>
              <a:rPr lang="es-MX" sz="2000" dirty="0">
                <a:latin typeface="Arial Narrow" panose="020B0606020202030204" pitchFamily="34" charset="0"/>
              </a:rPr>
              <a:t>Convocatoria misión soberanía sanitaria y bienestar social- territorios garantes de la salud).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20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2000" dirty="0">
                <a:latin typeface="Arial Narrow" panose="020B0606020202030204" pitchFamily="34" charset="0"/>
              </a:rPr>
              <a:t>Cumplimiento del Ciclo Presupuestal (</a:t>
            </a:r>
            <a:r>
              <a:rPr lang="es-MX" sz="2000" dirty="0" err="1">
                <a:latin typeface="Arial Narrow" panose="020B0606020202030204" pitchFamily="34" charset="0"/>
              </a:rPr>
              <a:t>MinHacienda</a:t>
            </a:r>
            <a:r>
              <a:rPr lang="es-MX" sz="2000" dirty="0">
                <a:latin typeface="Arial Narrow" panose="020B0606020202030204" pitchFamily="34" charset="0"/>
              </a:rPr>
              <a:t> – DNP) para gestión de recursos de PGN para cada vigencia (Ante Proyecto de Presupuesto anual, Comités Técnicos Sectoriales, Solicitud Actualización MGMP en cada vigencia, Seguimiento a la Ejecución Congreso, Rendiciones de Cuentas).</a:t>
            </a:r>
            <a:endParaRPr lang="es-CO" sz="2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6524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6437"/>
        </a:solidFill>
        <a:effectLst/>
      </p:bgPr>
    </p:bg>
    <p:spTree>
      <p:nvGrpSpPr>
        <p:cNvPr id="1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57"/>
          <p:cNvSpPr txBox="1"/>
          <p:nvPr/>
        </p:nvSpPr>
        <p:spPr>
          <a:xfrm>
            <a:off x="3870960" y="5052062"/>
            <a:ext cx="4450080" cy="1206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lang="es-MX" sz="3500" b="0" i="0" u="none" strike="noStrike" cap="none" dirty="0">
                <a:solidFill>
                  <a:schemeClr val="lt1"/>
                </a:solidFill>
                <a:latin typeface="Nunito Sans Black"/>
                <a:ea typeface="Nunito Sans Black"/>
                <a:cs typeface="Nunito Sans Black"/>
                <a:sym typeface="Nunito Sans Black"/>
              </a:rPr>
              <a:t>GRACIAS</a:t>
            </a:r>
            <a:endParaRPr sz="3500" b="0" i="0" u="none" strike="noStrike" cap="none" dirty="0">
              <a:solidFill>
                <a:schemeClr val="lt1"/>
              </a:solidFill>
              <a:latin typeface="Nunito Sans ExtraBold"/>
              <a:ea typeface="Nunito Sans ExtraBold"/>
              <a:cs typeface="Nunito Sans ExtraBold"/>
              <a:sym typeface="Nunito Sans ExtraBold"/>
            </a:endParaRPr>
          </a:p>
        </p:txBody>
      </p:sp>
      <p:pic>
        <p:nvPicPr>
          <p:cNvPr id="810" name="Google Shape;810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9201" y="1468699"/>
            <a:ext cx="2133600" cy="1833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CFB36D0-6BA2-FC06-6169-541A542F6A2F}"/>
              </a:ext>
            </a:extLst>
          </p:cNvPr>
          <p:cNvSpPr txBox="1"/>
          <p:nvPr/>
        </p:nvSpPr>
        <p:spPr>
          <a:xfrm>
            <a:off x="437595" y="104490"/>
            <a:ext cx="10454639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</a:pPr>
            <a:r>
              <a:rPr lang="en-US" sz="32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Ejecución Minciencias Presupuesto General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</a:pPr>
            <a:r>
              <a:rPr lang="en-US" sz="28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Corte: </a:t>
            </a:r>
            <a:r>
              <a:rPr lang="en-US" sz="2800" b="1" kern="12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diciembre</a:t>
            </a:r>
            <a:r>
              <a:rPr lang="en-US" sz="28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08 de 2025 </a:t>
            </a:r>
            <a:r>
              <a:rPr lang="en-US" sz="24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</a:t>
            </a:r>
            <a:r>
              <a:rPr lang="en-US" sz="24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ifras en millones de pesos)</a:t>
            </a:r>
            <a:endParaRPr lang="en-US" sz="2800" b="1" kern="1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4161365-3E5B-2091-AB0E-D2919B24C61A}"/>
              </a:ext>
            </a:extLst>
          </p:cNvPr>
          <p:cNvSpPr txBox="1"/>
          <p:nvPr/>
        </p:nvSpPr>
        <p:spPr>
          <a:xfrm>
            <a:off x="0" y="6467278"/>
            <a:ext cx="2306320" cy="286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Fuente: SIIF </a:t>
            </a:r>
            <a:r>
              <a:rPr lang="en-US" sz="1400" i="1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Nación</a:t>
            </a:r>
            <a:r>
              <a:rPr lang="en-US" sz="14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2025</a:t>
            </a:r>
          </a:p>
        </p:txBody>
      </p:sp>
      <p:pic>
        <p:nvPicPr>
          <p:cNvPr id="4" name="Google Shape;319;p51" descr="Inicio Logo Minciencias">
            <a:extLst>
              <a:ext uri="{FF2B5EF4-FFF2-40B4-BE49-F238E27FC236}">
                <a16:creationId xmlns:a16="http://schemas.microsoft.com/office/drawing/2014/main" id="{69811BF6-7D7B-0F66-C0FA-B7CC7F04193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216640" y="41692"/>
            <a:ext cx="945419" cy="102510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728B9D0A-56BB-DF9E-398E-D7D9186CA326}"/>
              </a:ext>
            </a:extLst>
          </p:cNvPr>
          <p:cNvSpPr txBox="1"/>
          <p:nvPr/>
        </p:nvSpPr>
        <p:spPr>
          <a:xfrm>
            <a:off x="668018" y="4825987"/>
            <a:ext cx="1077583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Arial Narrow" panose="020B0606020202030204" pitchFamily="34" charset="0"/>
              </a:rPr>
              <a:t>Con corte al 08 de diciembre, el ministerio reporta una ejecución (obligaciones) del 73,28% (</a:t>
            </a:r>
            <a:r>
              <a:rPr lang="es-CO" sz="2000" b="1" i="0" u="none" strike="noStrike" dirty="0">
                <a:solidFill>
                  <a:srgbClr val="000000"/>
                </a:solidFill>
                <a:effectLst/>
                <a:latin typeface="Arial Narrow" panose="020B0606020202030204" pitchFamily="34" charset="0"/>
              </a:rPr>
              <a:t>$219.747 millones) </a:t>
            </a:r>
            <a:r>
              <a:rPr lang="es-MX" sz="2000" dirty="0">
                <a:latin typeface="Arial Narrow" panose="020B0606020202030204" pitchFamily="34" charset="0"/>
              </a:rPr>
              <a:t>del total del presupuesto asignado (</a:t>
            </a:r>
            <a:r>
              <a:rPr lang="es-MX" sz="2000" b="1" dirty="0">
                <a:latin typeface="Arial Narrow" panose="020B0606020202030204" pitchFamily="34" charset="0"/>
              </a:rPr>
              <a:t>$299.864 millones</a:t>
            </a:r>
            <a:r>
              <a:rPr lang="es-MX" sz="2000" dirty="0">
                <a:latin typeface="Arial Narrow" panose="020B0606020202030204" pitchFamily="34" charset="0"/>
              </a:rPr>
              <a:t>).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000" dirty="0">
                <a:latin typeface="Arial Narrow" panose="020B0606020202030204" pitchFamily="34" charset="0"/>
              </a:rPr>
              <a:t>Para este mismo corte, los recursos de inversión que suman $266.988 millones presentan una ejecución del </a:t>
            </a:r>
            <a:r>
              <a:rPr lang="es-MX" sz="2000" b="1" dirty="0">
                <a:latin typeface="Arial Narrow" panose="020B0606020202030204" pitchFamily="34" charset="0"/>
              </a:rPr>
              <a:t>74,55%.</a:t>
            </a:r>
            <a:endParaRPr lang="es-MX" sz="2000" dirty="0">
              <a:latin typeface="Arial Narrow" panose="020B0606020202030204" pitchFamily="34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DBC6CAD-5702-3057-3025-BFA76ABE95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010256"/>
              </p:ext>
            </p:extLst>
          </p:nvPr>
        </p:nvGraphicFramePr>
        <p:xfrm>
          <a:off x="1368134" y="1362074"/>
          <a:ext cx="9524098" cy="3219161"/>
        </p:xfrm>
        <a:graphic>
          <a:graphicData uri="http://schemas.openxmlformats.org/drawingml/2006/table">
            <a:tbl>
              <a:tblPr/>
              <a:tblGrid>
                <a:gridCol w="2854225">
                  <a:extLst>
                    <a:ext uri="{9D8B030D-6E8A-4147-A177-3AD203B41FA5}">
                      <a16:colId xmlns:a16="http://schemas.microsoft.com/office/drawing/2014/main" val="3621999322"/>
                    </a:ext>
                  </a:extLst>
                </a:gridCol>
                <a:gridCol w="1682490">
                  <a:extLst>
                    <a:ext uri="{9D8B030D-6E8A-4147-A177-3AD203B41FA5}">
                      <a16:colId xmlns:a16="http://schemas.microsoft.com/office/drawing/2014/main" val="4274273402"/>
                    </a:ext>
                  </a:extLst>
                </a:gridCol>
                <a:gridCol w="1592357">
                  <a:extLst>
                    <a:ext uri="{9D8B030D-6E8A-4147-A177-3AD203B41FA5}">
                      <a16:colId xmlns:a16="http://schemas.microsoft.com/office/drawing/2014/main" val="610475181"/>
                    </a:ext>
                  </a:extLst>
                </a:gridCol>
                <a:gridCol w="901334">
                  <a:extLst>
                    <a:ext uri="{9D8B030D-6E8A-4147-A177-3AD203B41FA5}">
                      <a16:colId xmlns:a16="http://schemas.microsoft.com/office/drawing/2014/main" val="760015377"/>
                    </a:ext>
                  </a:extLst>
                </a:gridCol>
                <a:gridCol w="1306935">
                  <a:extLst>
                    <a:ext uri="{9D8B030D-6E8A-4147-A177-3AD203B41FA5}">
                      <a16:colId xmlns:a16="http://schemas.microsoft.com/office/drawing/2014/main" val="927522619"/>
                    </a:ext>
                  </a:extLst>
                </a:gridCol>
                <a:gridCol w="1186757">
                  <a:extLst>
                    <a:ext uri="{9D8B030D-6E8A-4147-A177-3AD203B41FA5}">
                      <a16:colId xmlns:a16="http://schemas.microsoft.com/office/drawing/2014/main" val="1608398557"/>
                    </a:ext>
                  </a:extLst>
                </a:gridCol>
              </a:tblGrid>
              <a:tr h="427244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Ejecución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686380"/>
                  </a:ext>
                </a:extLst>
              </a:tr>
              <a:tr h="551856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8275181"/>
                  </a:ext>
                </a:extLst>
              </a:tr>
              <a:tr h="52218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8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Presupuesto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Compromiso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C=B/A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E=D/A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1185448"/>
                  </a:ext>
                </a:extLst>
              </a:tr>
              <a:tr h="548889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$ 299.864,37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$ 249.696,35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83,27%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$ 219.747,77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600" b="1" i="0" u="none" strike="noStrike">
                          <a:solidFill>
                            <a:srgbClr val="538DD5"/>
                          </a:solidFill>
                          <a:effectLst/>
                          <a:latin typeface="Arial Narrow" panose="020B0606020202030204" pitchFamily="34" charset="0"/>
                        </a:rPr>
                        <a:t>73,28%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6440460"/>
                  </a:ext>
                </a:extLst>
              </a:tr>
              <a:tr h="66460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Recursos Inversión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              266.987,64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             225.869,84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84,60%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      199.033,97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538DD5"/>
                          </a:solidFill>
                          <a:effectLst/>
                          <a:latin typeface="Arial Narrow" panose="020B0606020202030204" pitchFamily="34" charset="0"/>
                        </a:rPr>
                        <a:t>74,55%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0549932"/>
                  </a:ext>
                </a:extLst>
              </a:tr>
              <a:tr h="504385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Recursos Funcionamiento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$ 32.876,73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$ 23.826,52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72,47%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$ 20.713,80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63,00%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737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2730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8EB07-74AF-45E4-420E-E96C24397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94A371B-DCE4-128F-F5EC-3176F478D5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8100297"/>
              </p:ext>
            </p:extLst>
          </p:nvPr>
        </p:nvGraphicFramePr>
        <p:xfrm>
          <a:off x="176980" y="1401167"/>
          <a:ext cx="11791499" cy="50136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ítulo 2">
            <a:extLst>
              <a:ext uri="{FF2B5EF4-FFF2-40B4-BE49-F238E27FC236}">
                <a16:creationId xmlns:a16="http://schemas.microsoft.com/office/drawing/2014/main" id="{D0C37C52-8019-07FD-6C8F-DD1F7D5DB1F2}"/>
              </a:ext>
            </a:extLst>
          </p:cNvPr>
          <p:cNvSpPr txBox="1">
            <a:spLocks/>
          </p:cNvSpPr>
          <p:nvPr/>
        </p:nvSpPr>
        <p:spPr>
          <a:xfrm>
            <a:off x="2390538" y="100214"/>
            <a:ext cx="7952935" cy="74163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Ejecución Total PGN (Funcionamiento + Inversión)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Fecha de corte: </a:t>
            </a:r>
            <a:r>
              <a:rPr lang="en-US" sz="2400" b="1" dirty="0" err="1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diciembre</a:t>
            </a:r>
            <a:r>
              <a:rPr lang="en-US" sz="2400" b="1" dirty="0">
                <a:solidFill>
                  <a:srgbClr val="70AD47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08 </a:t>
            </a:r>
            <a:r>
              <a:rPr kumimoji="0" lang="es-MX" sz="24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de 2025</a:t>
            </a:r>
            <a:endParaRPr kumimoji="0" lang="es-CO" sz="2400" b="1" i="0" u="none" strike="noStrike" kern="1200" cap="none" spc="0" normalizeH="0" baseline="0" noProof="0" dirty="0">
              <a:ln>
                <a:noFill/>
              </a:ln>
              <a:solidFill>
                <a:srgbClr val="2F6436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61F2C9DA-AED8-BC5E-5337-C653106469EC}"/>
              </a:ext>
            </a:extLst>
          </p:cNvPr>
          <p:cNvSpPr txBox="1"/>
          <p:nvPr/>
        </p:nvSpPr>
        <p:spPr>
          <a:xfrm>
            <a:off x="176980" y="903304"/>
            <a:ext cx="1746393" cy="369332"/>
          </a:xfrm>
          <a:prstGeom prst="rect">
            <a:avLst/>
          </a:prstGeom>
          <a:solidFill>
            <a:srgbClr val="2F6437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Compromisos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5BECE12-79C4-D00B-6965-03F5FBBD748C}"/>
              </a:ext>
            </a:extLst>
          </p:cNvPr>
          <p:cNvSpPr txBox="1"/>
          <p:nvPr/>
        </p:nvSpPr>
        <p:spPr>
          <a:xfrm>
            <a:off x="0" y="6565910"/>
            <a:ext cx="5039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Fuente: Portal de Transparencia Económica Ministerio de Hacienda y Crédito Público.</a:t>
            </a:r>
          </a:p>
        </p:txBody>
      </p:sp>
      <p:pic>
        <p:nvPicPr>
          <p:cNvPr id="9" name="Google Shape;319;p51" descr="Inicio Logo Minciencias">
            <a:extLst>
              <a:ext uri="{FF2B5EF4-FFF2-40B4-BE49-F238E27FC236}">
                <a16:creationId xmlns:a16="http://schemas.microsoft.com/office/drawing/2014/main" id="{6167E0A4-FCCA-7B25-7DE1-3D24ACFB4CE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16640" y="41692"/>
            <a:ext cx="945419" cy="10251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" name="Grupo 18">
            <a:extLst>
              <a:ext uri="{FF2B5EF4-FFF2-40B4-BE49-F238E27FC236}">
                <a16:creationId xmlns:a16="http://schemas.microsoft.com/office/drawing/2014/main" id="{6E2717CC-16F6-9CB1-8705-713988331BCE}"/>
              </a:ext>
            </a:extLst>
          </p:cNvPr>
          <p:cNvGrpSpPr/>
          <p:nvPr/>
        </p:nvGrpSpPr>
        <p:grpSpPr>
          <a:xfrm>
            <a:off x="4778138" y="1969646"/>
            <a:ext cx="846812" cy="3314352"/>
            <a:chOff x="4026198" y="2408452"/>
            <a:chExt cx="846812" cy="3076547"/>
          </a:xfrm>
        </p:grpSpPr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63C97413-C95F-FD46-1860-CE0B5F7982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449604" y="2694146"/>
              <a:ext cx="0" cy="2790853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984BEF76-26BC-A87F-889E-F4F9ED8BF09F}"/>
                </a:ext>
              </a:extLst>
            </p:cNvPr>
            <p:cNvSpPr txBox="1"/>
            <p:nvPr/>
          </p:nvSpPr>
          <p:spPr>
            <a:xfrm>
              <a:off x="4026198" y="2408452"/>
              <a:ext cx="846812" cy="28569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2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MX" sz="1400" b="1" dirty="0">
                  <a:solidFill>
                    <a:srgbClr val="ED7D31">
                      <a:lumMod val="75000"/>
                    </a:srgbClr>
                  </a:solidFill>
                  <a:latin typeface="Helvetica"/>
                </a:rPr>
                <a:t>84</a:t>
              </a:r>
              <a:r>
                <a:rPr kumimoji="0" lang="es-MX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D7D31">
                      <a:lumMod val="75000"/>
                    </a:srgbClr>
                  </a:solidFill>
                  <a:effectLst/>
                  <a:uLnTx/>
                  <a:uFillTx/>
                  <a:latin typeface="Helvetica"/>
                  <a:ea typeface="+mn-ea"/>
                  <a:cs typeface="+mn-cs"/>
                </a:rPr>
                <a:t>,02%</a:t>
              </a:r>
              <a:endParaRPr kumimoji="0" lang="es-CO" sz="14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Helvetica"/>
                <a:ea typeface="+mn-ea"/>
                <a:cs typeface="+mn-cs"/>
              </a:endParaRPr>
            </a:p>
          </p:txBody>
        </p:sp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B325EA11-4194-E366-2D0E-558BCC9DB3AB}"/>
              </a:ext>
            </a:extLst>
          </p:cNvPr>
          <p:cNvSpPr txBox="1"/>
          <p:nvPr/>
        </p:nvSpPr>
        <p:spPr>
          <a:xfrm>
            <a:off x="5359132" y="3622211"/>
            <a:ext cx="315686" cy="353943"/>
          </a:xfrm>
          <a:prstGeom prst="rect">
            <a:avLst/>
          </a:prstGeom>
          <a:solidFill>
            <a:schemeClr val="bg1"/>
          </a:solidFill>
          <a:ln>
            <a:solidFill>
              <a:srgbClr val="2F6437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700" b="1" i="0" u="none" strike="noStrike" kern="1200" cap="none" spc="0" normalizeH="0" baseline="0" noProof="0" dirty="0">
                <a:ln>
                  <a:noFill/>
                </a:ln>
                <a:solidFill>
                  <a:srgbClr val="2F6437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9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F6BB6EC-AE10-2AD3-BD22-6B8EA6028B06}"/>
              </a:ext>
            </a:extLst>
          </p:cNvPr>
          <p:cNvSpPr txBox="1"/>
          <p:nvPr/>
        </p:nvSpPr>
        <p:spPr>
          <a:xfrm>
            <a:off x="5460729" y="1521033"/>
            <a:ext cx="3065263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solidFill>
                  <a:srgbClr val="ED7D31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Promedio Compromisos Ministerios</a:t>
            </a:r>
          </a:p>
        </p:txBody>
      </p:sp>
    </p:spTree>
    <p:extLst>
      <p:ext uri="{BB962C8B-B14F-4D97-AF65-F5344CB8AC3E}">
        <p14:creationId xmlns:p14="http://schemas.microsoft.com/office/powerpoint/2010/main" val="2757687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C7AFF18-54C5-3E21-A32B-92D78BC84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2887" y="216255"/>
            <a:ext cx="722206" cy="57581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6E334D0C-8CFD-10BA-817C-A14334F176FB}"/>
              </a:ext>
            </a:extLst>
          </p:cNvPr>
          <p:cNvSpPr txBox="1"/>
          <p:nvPr/>
        </p:nvSpPr>
        <p:spPr>
          <a:xfrm>
            <a:off x="1140849" y="83940"/>
            <a:ext cx="98020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457200">
              <a:buClrTx/>
            </a:pPr>
            <a:r>
              <a:rPr lang="es-CO" sz="2400" b="1" kern="1200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Ejecución COMPROMISOS Minciencias Presupuesto Inversión </a:t>
            </a:r>
          </a:p>
          <a:p>
            <a:pPr algn="ctr" defTabSz="457200">
              <a:buClrTx/>
            </a:pPr>
            <a:r>
              <a:rPr lang="es-CO" sz="2000" b="1" kern="1200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Corte: </a:t>
            </a:r>
            <a:r>
              <a:rPr lang="en-US" sz="2000" b="1" kern="12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diciembre</a:t>
            </a:r>
            <a:r>
              <a:rPr lang="en-US" sz="20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08 </a:t>
            </a:r>
            <a:r>
              <a:rPr lang="es-CO" sz="2000" b="1" kern="1200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 2025 (Cifras en millones de pesos )</a:t>
            </a:r>
            <a:endParaRPr lang="es-ES" sz="2000" b="1" kern="1200" dirty="0">
              <a:solidFill>
                <a:srgbClr val="2F6436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1E26F05-D78D-F7E6-70CF-D9BAE5EB2AD7}"/>
              </a:ext>
            </a:extLst>
          </p:cNvPr>
          <p:cNvSpPr txBox="1"/>
          <p:nvPr/>
        </p:nvSpPr>
        <p:spPr>
          <a:xfrm rot="16200000">
            <a:off x="-1458744" y="3194967"/>
            <a:ext cx="3381160" cy="2616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CO" sz="1100" b="1" dirty="0">
                <a:latin typeface="Arial Narrow" panose="020B0606020202030204" pitchFamily="34" charset="0"/>
              </a:rPr>
              <a:t>Fuente: SIIF Nación 2025 Cifras en millones de pesos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EAC8226-7460-FE3F-3BAB-2FEF7EB0FFDC}"/>
              </a:ext>
            </a:extLst>
          </p:cNvPr>
          <p:cNvSpPr txBox="1"/>
          <p:nvPr/>
        </p:nvSpPr>
        <p:spPr>
          <a:xfrm>
            <a:off x="101031" y="6517147"/>
            <a:ext cx="97541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200" i="0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*</a:t>
            </a:r>
            <a:r>
              <a:rPr lang="es-MX" sz="1200" i="1" dirty="0">
                <a:solidFill>
                  <a:schemeClr val="accent6">
                    <a:lumMod val="50000"/>
                  </a:schemeClr>
                </a:solidFill>
                <a:effectLst/>
                <a:latin typeface="Aptos" panose="020B0004020202020204" pitchFamily="34" charset="0"/>
              </a:rPr>
              <a:t>Información complementaria de los proyectos de Fortalecimiento Institucional y Gobernanza a cargo de la Dirección Administrativa y Financiera</a:t>
            </a:r>
            <a:endParaRPr lang="es-CO" sz="1200" i="1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1DFF5FEC-6698-903E-F735-97DADEED4B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023974"/>
              </p:ext>
            </p:extLst>
          </p:nvPr>
        </p:nvGraphicFramePr>
        <p:xfrm>
          <a:off x="1066799" y="1209964"/>
          <a:ext cx="10497128" cy="4793670"/>
        </p:xfrm>
        <a:graphic>
          <a:graphicData uri="http://schemas.openxmlformats.org/drawingml/2006/table">
            <a:tbl>
              <a:tblPr/>
              <a:tblGrid>
                <a:gridCol w="2862853">
                  <a:extLst>
                    <a:ext uri="{9D8B030D-6E8A-4147-A177-3AD203B41FA5}">
                      <a16:colId xmlns:a16="http://schemas.microsoft.com/office/drawing/2014/main" val="1083428662"/>
                    </a:ext>
                  </a:extLst>
                </a:gridCol>
                <a:gridCol w="742221">
                  <a:extLst>
                    <a:ext uri="{9D8B030D-6E8A-4147-A177-3AD203B41FA5}">
                      <a16:colId xmlns:a16="http://schemas.microsoft.com/office/drawing/2014/main" val="2796431812"/>
                    </a:ext>
                  </a:extLst>
                </a:gridCol>
                <a:gridCol w="861507">
                  <a:extLst>
                    <a:ext uri="{9D8B030D-6E8A-4147-A177-3AD203B41FA5}">
                      <a16:colId xmlns:a16="http://schemas.microsoft.com/office/drawing/2014/main" val="2536480692"/>
                    </a:ext>
                  </a:extLst>
                </a:gridCol>
                <a:gridCol w="861507">
                  <a:extLst>
                    <a:ext uri="{9D8B030D-6E8A-4147-A177-3AD203B41FA5}">
                      <a16:colId xmlns:a16="http://schemas.microsoft.com/office/drawing/2014/main" val="1157044813"/>
                    </a:ext>
                  </a:extLst>
                </a:gridCol>
                <a:gridCol w="901268">
                  <a:extLst>
                    <a:ext uri="{9D8B030D-6E8A-4147-A177-3AD203B41FA5}">
                      <a16:colId xmlns:a16="http://schemas.microsoft.com/office/drawing/2014/main" val="3407121926"/>
                    </a:ext>
                  </a:extLst>
                </a:gridCol>
                <a:gridCol w="888015">
                  <a:extLst>
                    <a:ext uri="{9D8B030D-6E8A-4147-A177-3AD203B41FA5}">
                      <a16:colId xmlns:a16="http://schemas.microsoft.com/office/drawing/2014/main" val="3139824123"/>
                    </a:ext>
                  </a:extLst>
                </a:gridCol>
                <a:gridCol w="888015">
                  <a:extLst>
                    <a:ext uri="{9D8B030D-6E8A-4147-A177-3AD203B41FA5}">
                      <a16:colId xmlns:a16="http://schemas.microsoft.com/office/drawing/2014/main" val="1982775220"/>
                    </a:ext>
                  </a:extLst>
                </a:gridCol>
                <a:gridCol w="2491742">
                  <a:extLst>
                    <a:ext uri="{9D8B030D-6E8A-4147-A177-3AD203B41FA5}">
                      <a16:colId xmlns:a16="http://schemas.microsoft.com/office/drawing/2014/main" val="3641472995"/>
                    </a:ext>
                  </a:extLst>
                </a:gridCol>
              </a:tblGrid>
              <a:tr h="92975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Proyecto de inversión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Aprop vigente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Compromisos dic 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 </a:t>
                      </a:r>
                      <a:b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compromisos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Pendiente por Comprometer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Compromisos nov 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Variación en compromisos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Observaciones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910191"/>
                  </a:ext>
                </a:extLst>
              </a:tr>
              <a:tr h="222175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Capacitación de recurso humano para investigación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115.771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115.771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B05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115.771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0136494"/>
                  </a:ext>
                </a:extLst>
              </a:tr>
              <a:tr h="637546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del capital humano para la ciencia, la tecnología y la innovación 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8.000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8.000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B05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8.000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800" b="0" i="0" u="none" strike="noStrike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97685"/>
                  </a:ext>
                </a:extLst>
              </a:tr>
              <a:tr h="444350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Incremento de la CTI al desarrollo social, económico ambiental y sostenible a nivel nacional.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88.777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65.079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E26B0A"/>
                          </a:solidFill>
                          <a:effectLst/>
                          <a:latin typeface="Arial Narrow" panose="020B0606020202030204" pitchFamily="34" charset="0"/>
                        </a:rPr>
                        <a:t>73,31%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23.698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65.079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ES" sz="800" b="0" i="0" u="none" strike="noStrike" dirty="0">
                        <a:solidFill>
                          <a:srgbClr val="EEECE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278543"/>
                  </a:ext>
                </a:extLst>
              </a:tr>
              <a:tr h="666525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Implementación misiones para atender retos del país a través de la investigación y la innovación a nivel 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10.440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10.440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B05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10.440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713013"/>
                  </a:ext>
                </a:extLst>
              </a:tr>
              <a:tr h="888701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 las capacidades administrativas, tecnológicas y de gestión institucional para implementar las políticas del modelo iintegrado de planeación y gestión nacional.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32.500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18.894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E26B0A"/>
                          </a:solidFill>
                          <a:effectLst/>
                          <a:latin typeface="Arial Narrow" panose="020B0606020202030204" pitchFamily="34" charset="0"/>
                        </a:rPr>
                        <a:t>58,09%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13.622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18.878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                  17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Comisiones y gastos de desplazamiento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8712812"/>
                  </a:ext>
                </a:extLst>
              </a:tr>
              <a:tr h="666525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 la gobernanza e institucionalidad multinivel del sector de ciencia,tecnología e innovación 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11.500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7.711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E26B0A"/>
                          </a:solidFill>
                          <a:effectLst/>
                          <a:latin typeface="Arial Narrow" panose="020B0606020202030204" pitchFamily="34" charset="0"/>
                        </a:rPr>
                        <a:t>66,98%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3.798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7.711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                  -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ES" sz="1100" b="0" i="0" u="none" strike="noStrike" dirty="0">
                        <a:solidFill>
                          <a:srgbClr val="EEECE1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793415"/>
                  </a:ext>
                </a:extLst>
              </a:tr>
              <a:tr h="338093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266.988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225.870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84,60%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41.118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225.895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                   17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80808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41030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954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E1C5FF9D-98B9-9578-913C-60DA08A358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9016658"/>
              </p:ext>
            </p:extLst>
          </p:nvPr>
        </p:nvGraphicFramePr>
        <p:xfrm>
          <a:off x="166590" y="1260989"/>
          <a:ext cx="11852690" cy="50828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ítulo 2">
            <a:extLst>
              <a:ext uri="{FF2B5EF4-FFF2-40B4-BE49-F238E27FC236}">
                <a16:creationId xmlns:a16="http://schemas.microsoft.com/office/drawing/2014/main" id="{DD7C5253-3BF6-5DB1-3185-B4CF8EFCCC1D}"/>
              </a:ext>
            </a:extLst>
          </p:cNvPr>
          <p:cNvSpPr txBox="1">
            <a:spLocks/>
          </p:cNvSpPr>
          <p:nvPr/>
        </p:nvSpPr>
        <p:spPr>
          <a:xfrm>
            <a:off x="2390538" y="100214"/>
            <a:ext cx="7952935" cy="74163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kern="120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Ejecución Total PGN (Funcionamiento + Inversión)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Fecha de corte: </a:t>
            </a:r>
            <a:r>
              <a:rPr lang="en-US" sz="2400" b="1" kern="12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diciembre</a:t>
            </a:r>
            <a:r>
              <a:rPr lang="en-US" sz="24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08 </a:t>
            </a:r>
            <a:r>
              <a:rPr lang="es-MX" sz="2400" b="1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 2025</a:t>
            </a:r>
            <a:endParaRPr lang="es-CO" sz="2400" b="1" dirty="0">
              <a:solidFill>
                <a:srgbClr val="2F6436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C65C6F7-944A-810C-F00F-A604E1A2AD82}"/>
              </a:ext>
            </a:extLst>
          </p:cNvPr>
          <p:cNvSpPr txBox="1"/>
          <p:nvPr/>
        </p:nvSpPr>
        <p:spPr>
          <a:xfrm>
            <a:off x="176980" y="842344"/>
            <a:ext cx="1692460" cy="369332"/>
          </a:xfrm>
          <a:prstGeom prst="rect">
            <a:avLst/>
          </a:prstGeom>
          <a:solidFill>
            <a:srgbClr val="2F643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</a:rPr>
              <a:t>Obligaciones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DCE039A-523A-E4E9-347B-2089FCF2D6F7}"/>
              </a:ext>
            </a:extLst>
          </p:cNvPr>
          <p:cNvSpPr txBox="1"/>
          <p:nvPr/>
        </p:nvSpPr>
        <p:spPr>
          <a:xfrm>
            <a:off x="166589" y="6537522"/>
            <a:ext cx="50393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s-MX" sz="1100" b="1" i="0" dirty="0"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Fuente: Portal de Transparencia Económica Ministerio de Hacienda y Crédito Público.</a:t>
            </a:r>
          </a:p>
        </p:txBody>
      </p:sp>
      <p:pic>
        <p:nvPicPr>
          <p:cNvPr id="18" name="Google Shape;319;p51" descr="Inicio Logo Minciencias">
            <a:extLst>
              <a:ext uri="{FF2B5EF4-FFF2-40B4-BE49-F238E27FC236}">
                <a16:creationId xmlns:a16="http://schemas.microsoft.com/office/drawing/2014/main" id="{BFE597F5-5DD5-129D-6127-D4C2B76240F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16640" y="41692"/>
            <a:ext cx="945419" cy="102510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80EBD5E6-5D0C-5793-2236-3A477AEB7F57}"/>
              </a:ext>
            </a:extLst>
          </p:cNvPr>
          <p:cNvGrpSpPr/>
          <p:nvPr/>
        </p:nvGrpSpPr>
        <p:grpSpPr>
          <a:xfrm>
            <a:off x="5551177" y="1820576"/>
            <a:ext cx="757382" cy="3378840"/>
            <a:chOff x="4785964" y="2450872"/>
            <a:chExt cx="757382" cy="2841232"/>
          </a:xfrm>
        </p:grpSpPr>
        <p:cxnSp>
          <p:nvCxnSpPr>
            <p:cNvPr id="10" name="Conector recto 9">
              <a:extLst>
                <a:ext uri="{FF2B5EF4-FFF2-40B4-BE49-F238E27FC236}">
                  <a16:creationId xmlns:a16="http://schemas.microsoft.com/office/drawing/2014/main" id="{3D6B4DBC-F5DC-9B10-9424-0B69D618A82F}"/>
                </a:ext>
              </a:extLst>
            </p:cNvPr>
            <p:cNvCxnSpPr>
              <a:cxnSpLocks/>
              <a:endCxn id="11" idx="2"/>
            </p:cNvCxnSpPr>
            <p:nvPr/>
          </p:nvCxnSpPr>
          <p:spPr>
            <a:xfrm flipV="1">
              <a:off x="5164655" y="2683798"/>
              <a:ext cx="0" cy="2608306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4D402253-EEB2-78B6-0BC0-EA8C82992BC8}"/>
                </a:ext>
              </a:extLst>
            </p:cNvPr>
            <p:cNvSpPr txBox="1"/>
            <p:nvPr/>
          </p:nvSpPr>
          <p:spPr>
            <a:xfrm>
              <a:off x="4785964" y="2450872"/>
              <a:ext cx="757382" cy="23292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2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1200" b="1" dirty="0">
                  <a:solidFill>
                    <a:schemeClr val="accent2">
                      <a:lumMod val="75000"/>
                    </a:schemeClr>
                  </a:solidFill>
                </a:rPr>
                <a:t>67,35%</a:t>
              </a:r>
              <a:endParaRPr lang="es-CO" sz="12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8AA1A6C-6526-4C23-528A-BB161939FA16}"/>
              </a:ext>
            </a:extLst>
          </p:cNvPr>
          <p:cNvSpPr txBox="1"/>
          <p:nvPr/>
        </p:nvSpPr>
        <p:spPr>
          <a:xfrm>
            <a:off x="3673339" y="3500495"/>
            <a:ext cx="331271" cy="340424"/>
          </a:xfrm>
          <a:prstGeom prst="rect">
            <a:avLst/>
          </a:prstGeom>
          <a:solidFill>
            <a:schemeClr val="bg1"/>
          </a:solidFill>
          <a:ln>
            <a:solidFill>
              <a:srgbClr val="2F643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solidFill>
                  <a:srgbClr val="2F6437"/>
                </a:solidFill>
              </a:rPr>
              <a:t>6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D525C5D-8935-DC56-E520-8A7696933858}"/>
              </a:ext>
            </a:extLst>
          </p:cNvPr>
          <p:cNvSpPr txBox="1"/>
          <p:nvPr/>
        </p:nvSpPr>
        <p:spPr>
          <a:xfrm>
            <a:off x="3986134" y="1309107"/>
            <a:ext cx="31021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s-CO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Promedio Obligaciones Ministerios</a:t>
            </a:r>
          </a:p>
        </p:txBody>
      </p:sp>
    </p:spTree>
    <p:extLst>
      <p:ext uri="{BB962C8B-B14F-4D97-AF65-F5344CB8AC3E}">
        <p14:creationId xmlns:p14="http://schemas.microsoft.com/office/powerpoint/2010/main" val="2996646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C7AFF18-54C5-3E21-A32B-92D78BC84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2887" y="216255"/>
            <a:ext cx="722206" cy="57581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6E334D0C-8CFD-10BA-817C-A14334F176FB}"/>
              </a:ext>
            </a:extLst>
          </p:cNvPr>
          <p:cNvSpPr txBox="1"/>
          <p:nvPr/>
        </p:nvSpPr>
        <p:spPr>
          <a:xfrm>
            <a:off x="1061905" y="58468"/>
            <a:ext cx="98020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Ejecución OBLIGACIONES Minciencias Presupuesto Inversión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Corte: </a:t>
            </a:r>
            <a:r>
              <a:rPr lang="en-US" sz="2000" b="1" kern="1200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diciembre</a:t>
            </a:r>
            <a:r>
              <a:rPr lang="en-US" sz="2000" b="1" kern="12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08</a:t>
            </a:r>
            <a:r>
              <a:rPr kumimoji="0" lang="en-US" sz="2000" b="1" i="0" u="none" strike="noStrike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2F643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 2025 (Cifras en millones de pesos )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2F643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1E26F05-D78D-F7E6-70CF-D9BAE5EB2AD7}"/>
              </a:ext>
            </a:extLst>
          </p:cNvPr>
          <p:cNvSpPr txBox="1"/>
          <p:nvPr/>
        </p:nvSpPr>
        <p:spPr>
          <a:xfrm>
            <a:off x="182525" y="6571614"/>
            <a:ext cx="3381160" cy="2616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Fuente: SIIF Nación 2025 Cifras en millones de pesos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5E017A2-86D6-68D6-2E28-428A0D45E6E9}"/>
              </a:ext>
            </a:extLst>
          </p:cNvPr>
          <p:cNvSpPr txBox="1"/>
          <p:nvPr/>
        </p:nvSpPr>
        <p:spPr>
          <a:xfrm rot="16200000">
            <a:off x="-1458744" y="3194967"/>
            <a:ext cx="3381160" cy="2616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CO" sz="1100" b="1" dirty="0">
                <a:latin typeface="Arial Narrow" panose="020B0606020202030204" pitchFamily="34" charset="0"/>
              </a:rPr>
              <a:t>Fuente: SIIF Nación 2025 Cifras en millones de pesos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949312D-3285-E1FB-526B-83174F440F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02835"/>
              </p:ext>
            </p:extLst>
          </p:nvPr>
        </p:nvGraphicFramePr>
        <p:xfrm>
          <a:off x="914137" y="1040534"/>
          <a:ext cx="10750954" cy="5314084"/>
        </p:xfrm>
        <a:graphic>
          <a:graphicData uri="http://schemas.openxmlformats.org/drawingml/2006/table">
            <a:tbl>
              <a:tblPr/>
              <a:tblGrid>
                <a:gridCol w="2838883">
                  <a:extLst>
                    <a:ext uri="{9D8B030D-6E8A-4147-A177-3AD203B41FA5}">
                      <a16:colId xmlns:a16="http://schemas.microsoft.com/office/drawing/2014/main" val="3727589511"/>
                    </a:ext>
                  </a:extLst>
                </a:gridCol>
                <a:gridCol w="736006">
                  <a:extLst>
                    <a:ext uri="{9D8B030D-6E8A-4147-A177-3AD203B41FA5}">
                      <a16:colId xmlns:a16="http://schemas.microsoft.com/office/drawing/2014/main" val="3464467656"/>
                    </a:ext>
                  </a:extLst>
                </a:gridCol>
                <a:gridCol w="920008">
                  <a:extLst>
                    <a:ext uri="{9D8B030D-6E8A-4147-A177-3AD203B41FA5}">
                      <a16:colId xmlns:a16="http://schemas.microsoft.com/office/drawing/2014/main" val="2091627962"/>
                    </a:ext>
                  </a:extLst>
                </a:gridCol>
                <a:gridCol w="893722">
                  <a:extLst>
                    <a:ext uri="{9D8B030D-6E8A-4147-A177-3AD203B41FA5}">
                      <a16:colId xmlns:a16="http://schemas.microsoft.com/office/drawing/2014/main" val="1107987276"/>
                    </a:ext>
                  </a:extLst>
                </a:gridCol>
                <a:gridCol w="920008">
                  <a:extLst>
                    <a:ext uri="{9D8B030D-6E8A-4147-A177-3AD203B41FA5}">
                      <a16:colId xmlns:a16="http://schemas.microsoft.com/office/drawing/2014/main" val="2905330572"/>
                    </a:ext>
                  </a:extLst>
                </a:gridCol>
                <a:gridCol w="959437">
                  <a:extLst>
                    <a:ext uri="{9D8B030D-6E8A-4147-A177-3AD203B41FA5}">
                      <a16:colId xmlns:a16="http://schemas.microsoft.com/office/drawing/2014/main" val="290843237"/>
                    </a:ext>
                  </a:extLst>
                </a:gridCol>
                <a:gridCol w="3482890">
                  <a:extLst>
                    <a:ext uri="{9D8B030D-6E8A-4147-A177-3AD203B41FA5}">
                      <a16:colId xmlns:a16="http://schemas.microsoft.com/office/drawing/2014/main" val="2467591355"/>
                    </a:ext>
                  </a:extLst>
                </a:gridCol>
              </a:tblGrid>
              <a:tr h="56532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Proyecto de inversión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Aprop vigente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Obligaciones dic 08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 obligaciones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Obligaciones nov 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Variación en obligaciones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Observaciones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3836740"/>
                  </a:ext>
                </a:extLst>
              </a:tr>
              <a:tr h="1257289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Capacitación de recurso humano para investigación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115.771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115.771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115.771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5355902"/>
                  </a:ext>
                </a:extLst>
              </a:tr>
              <a:tr h="732665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del capital humano para la ciencia, la tecnología y la innovación 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8.000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1651573"/>
                  </a:ext>
                </a:extLst>
              </a:tr>
              <a:tr h="416082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Incremento de la CTI al desarrollo social, económico ambiental y sostenible a nivel nacional.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88.777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55.502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62,52%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55.502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6155953"/>
                  </a:ext>
                </a:extLst>
              </a:tr>
              <a:tr h="520102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Implementación misiones para atender retos del país a través de la investigación y la innovación a nivel 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10.440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10.440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100,00%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10.440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9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5209655"/>
                  </a:ext>
                </a:extLst>
              </a:tr>
              <a:tr h="881912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 las capacidades administrativas, tecnológicas y de gestión institucional para implementar las políticas del modelo iintegrado de planeación y gestión nacional.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32.500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13.095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40,29%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13.095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es-CO" sz="11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$                      -   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ES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960778"/>
                  </a:ext>
                </a:extLst>
              </a:tr>
              <a:tr h="624122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Fortalecimiento de la gobernanza e institucionalidad multinivel del sector de ciencia,tecnología e innovación nacional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11.500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4.227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36,76%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4.227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kumimoji="0" lang="es-CO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$                      -   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endParaRPr lang="es-CO" sz="9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6739858"/>
                  </a:ext>
                </a:extLst>
              </a:tr>
              <a:tr h="316584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266.988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199.034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74,55%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199.035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                       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6844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8137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559BD-9129-CC0B-5AE8-6B006FB80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A1057A83-ACC2-6A28-C8A7-4579889017BF}"/>
              </a:ext>
            </a:extLst>
          </p:cNvPr>
          <p:cNvSpPr txBox="1"/>
          <p:nvPr/>
        </p:nvSpPr>
        <p:spPr>
          <a:xfrm>
            <a:off x="213361" y="100216"/>
            <a:ext cx="108605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b="1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Programaci</a:t>
            </a:r>
            <a:r>
              <a:rPr lang="es-CO" sz="2400" b="1" dirty="0">
                <a:solidFill>
                  <a:srgbClr val="2F64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ón Preliminar Ejecución Inversión (Obligaciones) Mensual Acumulada PGN 2025</a:t>
            </a:r>
            <a:endParaRPr lang="es-CO" sz="2400" b="1" dirty="0">
              <a:solidFill>
                <a:srgbClr val="2F6436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CuadroTexto 1">
            <a:extLst>
              <a:ext uri="{FF2B5EF4-FFF2-40B4-BE49-F238E27FC236}">
                <a16:creationId xmlns:a16="http://schemas.microsoft.com/office/drawing/2014/main" id="{9FFF2F42-076A-CF6C-1C96-8679D4FC0AC7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sz="4400" dirty="0"/>
          </a:p>
        </p:txBody>
      </p:sp>
      <p:pic>
        <p:nvPicPr>
          <p:cNvPr id="9" name="Google Shape;319;p51" descr="Inicio Logo Minciencias">
            <a:extLst>
              <a:ext uri="{FF2B5EF4-FFF2-40B4-BE49-F238E27FC236}">
                <a16:creationId xmlns:a16="http://schemas.microsoft.com/office/drawing/2014/main" id="{C14AE836-9169-B5A8-21F7-9CF2D534F8C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16640" y="41692"/>
            <a:ext cx="945419" cy="102510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730AA0FB-1858-3F07-201F-369B9559AEEF}"/>
              </a:ext>
            </a:extLst>
          </p:cNvPr>
          <p:cNvSpPr txBox="1"/>
          <p:nvPr/>
        </p:nvSpPr>
        <p:spPr>
          <a:xfrm>
            <a:off x="7943273" y="678873"/>
            <a:ext cx="301605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1100" b="1" dirty="0">
                <a:solidFill>
                  <a:srgbClr val="FF0000"/>
                </a:solidFill>
              </a:rPr>
              <a:t> $ 13.910 (5,2%) sin programar, incluye $1.499 millones de FIS.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563A4AD-C76D-53EA-E275-0ADA27928871}"/>
              </a:ext>
            </a:extLst>
          </p:cNvPr>
          <p:cNvSpPr txBox="1"/>
          <p:nvPr/>
        </p:nvSpPr>
        <p:spPr>
          <a:xfrm>
            <a:off x="182525" y="6571614"/>
            <a:ext cx="3381160" cy="2616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Fuente: SIIF Nación 2025 Cifras en millones de pesos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90538FC3-90AA-085E-DDAF-39221545E91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5139548"/>
              </p:ext>
            </p:extLst>
          </p:nvPr>
        </p:nvGraphicFramePr>
        <p:xfrm>
          <a:off x="729673" y="1278691"/>
          <a:ext cx="10522579" cy="4826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76169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0983F-4C15-1698-C9FE-E647845318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319;p51" descr="Inicio Logo Minciencias">
            <a:extLst>
              <a:ext uri="{FF2B5EF4-FFF2-40B4-BE49-F238E27FC236}">
                <a16:creationId xmlns:a16="http://schemas.microsoft.com/office/drawing/2014/main" id="{64DFC377-9E62-5C7D-30F8-0C5B16730A6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23307" y="-70349"/>
            <a:ext cx="1268693" cy="126869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AED41C0-00FE-816B-A9DE-C9CBAF85B961}"/>
              </a:ext>
            </a:extLst>
          </p:cNvPr>
          <p:cNvSpPr txBox="1"/>
          <p:nvPr/>
        </p:nvSpPr>
        <p:spPr>
          <a:xfrm>
            <a:off x="384581" y="1111533"/>
            <a:ext cx="11422837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s-MX" sz="1400" b="1" i="0" dirty="0">
                <a:effectLst/>
                <a:latin typeface="Arial" panose="020B0604020202020204" pitchFamily="34" charset="0"/>
              </a:rPr>
              <a:t>En cuanto a FIS programación </a:t>
            </a:r>
            <a:r>
              <a:rPr lang="es-MX" sz="1400" b="1" i="0" u="sng" dirty="0">
                <a:effectLst/>
                <a:latin typeface="Arial" panose="020B0604020202020204" pitchFamily="34" charset="0"/>
              </a:rPr>
              <a:t>Noviembre</a:t>
            </a:r>
            <a:endParaRPr lang="es-MX" sz="12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2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" name="Google Shape;104;p2">
            <a:extLst>
              <a:ext uri="{FF2B5EF4-FFF2-40B4-BE49-F238E27FC236}">
                <a16:creationId xmlns:a16="http://schemas.microsoft.com/office/drawing/2014/main" id="{51BCDF8D-CFBB-9C46-2A03-C0DC244D4BD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0" y="189657"/>
            <a:ext cx="1038351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  <a:spcBef>
                <a:spcPts val="0"/>
              </a:spcBef>
            </a:pPr>
            <a:r>
              <a:rPr lang="es-MX" sz="2800" b="1" dirty="0">
                <a:solidFill>
                  <a:srgbClr val="2F643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Acciones Implementadas Gestión Presupuesto PGN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DD31A372-8BE4-1301-EBDB-6FECC19BF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762464"/>
              </p:ext>
            </p:extLst>
          </p:nvPr>
        </p:nvGraphicFramePr>
        <p:xfrm>
          <a:off x="3247607" y="1972102"/>
          <a:ext cx="8358705" cy="3774365"/>
        </p:xfrm>
        <a:graphic>
          <a:graphicData uri="http://schemas.openxmlformats.org/drawingml/2006/table">
            <a:tbl>
              <a:tblPr/>
              <a:tblGrid>
                <a:gridCol w="3559967">
                  <a:extLst>
                    <a:ext uri="{9D8B030D-6E8A-4147-A177-3AD203B41FA5}">
                      <a16:colId xmlns:a16="http://schemas.microsoft.com/office/drawing/2014/main" val="4275149062"/>
                    </a:ext>
                  </a:extLst>
                </a:gridCol>
                <a:gridCol w="1214718">
                  <a:extLst>
                    <a:ext uri="{9D8B030D-6E8A-4147-A177-3AD203B41FA5}">
                      <a16:colId xmlns:a16="http://schemas.microsoft.com/office/drawing/2014/main" val="3778872392"/>
                    </a:ext>
                  </a:extLst>
                </a:gridCol>
                <a:gridCol w="805803">
                  <a:extLst>
                    <a:ext uri="{9D8B030D-6E8A-4147-A177-3AD203B41FA5}">
                      <a16:colId xmlns:a16="http://schemas.microsoft.com/office/drawing/2014/main" val="3699750564"/>
                    </a:ext>
                  </a:extLst>
                </a:gridCol>
                <a:gridCol w="781749">
                  <a:extLst>
                    <a:ext uri="{9D8B030D-6E8A-4147-A177-3AD203B41FA5}">
                      <a16:colId xmlns:a16="http://schemas.microsoft.com/office/drawing/2014/main" val="4243571416"/>
                    </a:ext>
                  </a:extLst>
                </a:gridCol>
                <a:gridCol w="1022288">
                  <a:extLst>
                    <a:ext uri="{9D8B030D-6E8A-4147-A177-3AD203B41FA5}">
                      <a16:colId xmlns:a16="http://schemas.microsoft.com/office/drawing/2014/main" val="2398650050"/>
                    </a:ext>
                  </a:extLst>
                </a:gridCol>
                <a:gridCol w="974180">
                  <a:extLst>
                    <a:ext uri="{9D8B030D-6E8A-4147-A177-3AD203B41FA5}">
                      <a16:colId xmlns:a16="http://schemas.microsoft.com/office/drawing/2014/main" val="2336709499"/>
                    </a:ext>
                  </a:extLst>
                </a:gridCol>
              </a:tblGrid>
              <a:tr h="76477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Nombre del Proyecto de I+D+i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Entidad ejecutora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Presupuesto en Millones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Mes proyectado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Mecanismo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Peso en Ejecución Total Inversión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040964"/>
                  </a:ext>
                </a:extLst>
              </a:tr>
              <a:tr h="73735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Estudio piloto de implementación de células T ARI-0001 con receptor de antígeno quimérico anti-CD19 (CAR-T) para el tratamiento de neoplasias </a:t>
                      </a:r>
                      <a:r>
                        <a:rPr lang="es-CO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hematolinfoides</a:t>
                      </a:r>
                      <a:r>
                        <a:rPr lang="es-CO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CD19+ recurrentes/refractarias.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Instituto Nacional de Cancerología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$5.663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Noviembre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Contratación directa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2,1%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92823"/>
                  </a:ext>
                </a:extLst>
              </a:tr>
              <a:tr h="565268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Red descentralizada de aprendizaje federado para modelos de inteligencia artificial aplicados al control del cáncer en Colombia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Instituto Nacional de Cancerología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$3.263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Noviembre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Contratación directa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1,2%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0604088"/>
                  </a:ext>
                </a:extLst>
              </a:tr>
              <a:tr h="74814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 Face3D: Proyecto multidisciplinario en el uso de tecnologías de impresión 3D para la realización de prótesis faciales en la rehabilitación integral del paciente oncológico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Instituto Nacional de Cancerología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 $868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Contratación directa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0,3%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8221783"/>
                  </a:ext>
                </a:extLst>
              </a:tr>
              <a:tr h="74814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  Predicción de enfermedades crónicas no transmisibles que generan mortalidad prematura en Colombia a partir de biomarcadores genómicos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Instituto Nacional de Salud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 $7.405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Diciembre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C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Contratación directa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 panose="020B0606020202030204" pitchFamily="34" charset="0"/>
                        </a:rPr>
                        <a:t>2,8%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2333651"/>
                  </a:ext>
                </a:extLst>
              </a:tr>
              <a:tr h="210672"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s-CO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$17.199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CO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6,40%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4905781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BD41CFF2-7FEB-5C10-168E-FE0EAC6A8ED9}"/>
              </a:ext>
            </a:extLst>
          </p:cNvPr>
          <p:cNvSpPr txBox="1"/>
          <p:nvPr/>
        </p:nvSpPr>
        <p:spPr>
          <a:xfrm>
            <a:off x="198108" y="3572242"/>
            <a:ext cx="24602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latin typeface="Arial Narrow" panose="020B0606020202030204" pitchFamily="34" charset="0"/>
              </a:rPr>
              <a:t>En cuanto a FIS para</a:t>
            </a:r>
          </a:p>
          <a:p>
            <a:r>
              <a:rPr lang="es-MX" dirty="0">
                <a:latin typeface="Arial Narrow" panose="020B0606020202030204" pitchFamily="34" charset="0"/>
              </a:rPr>
              <a:t>Noviembre</a:t>
            </a:r>
          </a:p>
        </p:txBody>
      </p:sp>
      <p:sp>
        <p:nvSpPr>
          <p:cNvPr id="9" name="Abrir llave 8">
            <a:extLst>
              <a:ext uri="{FF2B5EF4-FFF2-40B4-BE49-F238E27FC236}">
                <a16:creationId xmlns:a16="http://schemas.microsoft.com/office/drawing/2014/main" id="{A2EB98D7-9B78-7101-0DC9-3E4104A22CDC}"/>
              </a:ext>
            </a:extLst>
          </p:cNvPr>
          <p:cNvSpPr/>
          <p:nvPr/>
        </p:nvSpPr>
        <p:spPr>
          <a:xfrm>
            <a:off x="2759927" y="1677249"/>
            <a:ext cx="487680" cy="4289442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7851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CE5543-E1FE-8EC3-FDC7-DE6AE92D5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4;p2">
            <a:extLst>
              <a:ext uri="{FF2B5EF4-FFF2-40B4-BE49-F238E27FC236}">
                <a16:creationId xmlns:a16="http://schemas.microsoft.com/office/drawing/2014/main" id="{DBBC365F-FAF9-B0F3-3171-DB862503771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812801" y="208089"/>
            <a:ext cx="9179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lnSpc>
                <a:spcPct val="100000"/>
              </a:lnSpc>
              <a:spcBef>
                <a:spcPts val="0"/>
              </a:spcBef>
            </a:pPr>
            <a:r>
              <a:rPr lang="es-MX" sz="2800" b="1" dirty="0">
                <a:solidFill>
                  <a:srgbClr val="2F6436"/>
                </a:solidFill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Proyección ejecución al 4to Trimestre PGN 2025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F3E037C-E0F7-A31F-CCAC-49991E3F0BC0}"/>
              </a:ext>
            </a:extLst>
          </p:cNvPr>
          <p:cNvSpPr txBox="1"/>
          <p:nvPr/>
        </p:nvSpPr>
        <p:spPr>
          <a:xfrm>
            <a:off x="1042325" y="860842"/>
            <a:ext cx="5917780" cy="40011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2000" dirty="0">
                <a:solidFill>
                  <a:schemeClr val="bg1"/>
                </a:solidFill>
                <a:latin typeface="Arial Narrow" panose="020B0606020202030204" pitchFamily="34" charset="0"/>
              </a:rPr>
              <a:t>Principales Pagos proyectados </a:t>
            </a:r>
            <a:r>
              <a:rPr lang="es-CO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4to</a:t>
            </a:r>
            <a:r>
              <a:rPr lang="es-CO" sz="2000" dirty="0">
                <a:solidFill>
                  <a:schemeClr val="bg1"/>
                </a:solidFill>
                <a:latin typeface="Arial Narrow" panose="020B0606020202030204" pitchFamily="34" charset="0"/>
              </a:rPr>
              <a:t> trimestre</a:t>
            </a:r>
            <a:endParaRPr lang="es-CO" sz="20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10" name="Google Shape;319;p51" descr="Inicio Logo Minciencias">
            <a:extLst>
              <a:ext uri="{FF2B5EF4-FFF2-40B4-BE49-F238E27FC236}">
                <a16:creationId xmlns:a16="http://schemas.microsoft.com/office/drawing/2014/main" id="{E285EFBE-1ECA-F935-4D13-5577E6BB487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81949" y="41692"/>
            <a:ext cx="819150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9A1BFF45-0899-A97D-7DE9-D86C7C8F51E1}"/>
              </a:ext>
            </a:extLst>
          </p:cNvPr>
          <p:cNvSpPr txBox="1"/>
          <p:nvPr/>
        </p:nvSpPr>
        <p:spPr>
          <a:xfrm>
            <a:off x="10197543" y="6455132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O" sz="1400" i="1" dirty="0">
                <a:latin typeface="Arial Narrow" panose="020B0606020202030204" pitchFamily="34" charset="0"/>
              </a:rPr>
              <a:t>Cifras en millones de pesos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6D2695AC-B4BB-8FC8-313B-F1AA4A7D56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309181"/>
              </p:ext>
            </p:extLst>
          </p:nvPr>
        </p:nvGraphicFramePr>
        <p:xfrm>
          <a:off x="1160262" y="1505117"/>
          <a:ext cx="9179560" cy="4962342"/>
        </p:xfrm>
        <a:graphic>
          <a:graphicData uri="http://schemas.openxmlformats.org/drawingml/2006/table">
            <a:tbl>
              <a:tblPr/>
              <a:tblGrid>
                <a:gridCol w="1363313">
                  <a:extLst>
                    <a:ext uri="{9D8B030D-6E8A-4147-A177-3AD203B41FA5}">
                      <a16:colId xmlns:a16="http://schemas.microsoft.com/office/drawing/2014/main" val="3108570900"/>
                    </a:ext>
                  </a:extLst>
                </a:gridCol>
                <a:gridCol w="2787365">
                  <a:extLst>
                    <a:ext uri="{9D8B030D-6E8A-4147-A177-3AD203B41FA5}">
                      <a16:colId xmlns:a16="http://schemas.microsoft.com/office/drawing/2014/main" val="1094229252"/>
                    </a:ext>
                  </a:extLst>
                </a:gridCol>
                <a:gridCol w="1406289">
                  <a:extLst>
                    <a:ext uri="{9D8B030D-6E8A-4147-A177-3AD203B41FA5}">
                      <a16:colId xmlns:a16="http://schemas.microsoft.com/office/drawing/2014/main" val="2134980013"/>
                    </a:ext>
                  </a:extLst>
                </a:gridCol>
                <a:gridCol w="2523698">
                  <a:extLst>
                    <a:ext uri="{9D8B030D-6E8A-4147-A177-3AD203B41FA5}">
                      <a16:colId xmlns:a16="http://schemas.microsoft.com/office/drawing/2014/main" val="1805998027"/>
                    </a:ext>
                  </a:extLst>
                </a:gridCol>
                <a:gridCol w="1098895">
                  <a:extLst>
                    <a:ext uri="{9D8B030D-6E8A-4147-A177-3AD203B41FA5}">
                      <a16:colId xmlns:a16="http://schemas.microsoft.com/office/drawing/2014/main" val="1549362929"/>
                    </a:ext>
                  </a:extLst>
                </a:gridCol>
              </a:tblGrid>
              <a:tr h="344597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Proyecto de Inversión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Actividad Programada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Programado Ejecutar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Observación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90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Saldos disponibles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2443715"/>
                  </a:ext>
                </a:extLst>
              </a:tr>
              <a:tr h="516895">
                <a:tc rowSpan="8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Incremento de la CTI al desarrollo social, económico, ambiental, y sostenible a nivel Nacional (ACTI)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Financiación de 3 Proyectos de Investigación en Salud acuerdos MinSalud-MinCiencias: </a:t>
                      </a:r>
                      <a:r>
                        <a:rPr lang="es-ES" sz="1050" b="1" i="0" u="none" strike="noStrike">
                          <a:solidFill>
                            <a:srgbClr val="7030A0"/>
                          </a:solidFill>
                          <a:effectLst/>
                          <a:latin typeface="Arial Narrow" panose="020B0606020202030204" pitchFamily="34" charset="0"/>
                        </a:rPr>
                        <a:t> 1. Proyecto de CAR-T $5.663</a:t>
                      </a:r>
                      <a:endParaRPr lang="es-E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050" b="1" i="0" u="none" strike="noStrike" dirty="0">
                          <a:solidFill>
                            <a:srgbClr val="7030A0"/>
                          </a:solidFill>
                          <a:effectLst/>
                          <a:latin typeface="Arial Narrow" panose="020B0606020202030204" pitchFamily="34" charset="0"/>
                        </a:rPr>
                        <a:t>$ 17.198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Los proyectos 1 y 2 son con el INC (Instituto Nacional de Cancerología.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1.499,00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0656868"/>
                  </a:ext>
                </a:extLst>
              </a:tr>
              <a:tr h="44732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Financiación de 3 Proyectos de Investigación en Salud acuerdos </a:t>
                      </a:r>
                      <a:r>
                        <a:rPr lang="es-E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MinSalud-MinCiencias</a:t>
                      </a: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:  </a:t>
                      </a:r>
                      <a:r>
                        <a:rPr lang="es-ES" sz="1050" b="1" i="0" u="none" strike="noStrike" dirty="0">
                          <a:solidFill>
                            <a:srgbClr val="7030A0"/>
                          </a:solidFill>
                          <a:effectLst/>
                          <a:latin typeface="Arial Narrow" panose="020B0606020202030204" pitchFamily="34" charset="0"/>
                        </a:rPr>
                        <a:t>2.  Proyecto aprendizaje federado $3.262</a:t>
                      </a:r>
                      <a:endParaRPr lang="es-ES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5199851"/>
                  </a:ext>
                </a:extLst>
              </a:tr>
              <a:tr h="59643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Financiación de 3 Proyectos de Investigación en Salud acuerdos MinSalud-MinCiencias:  </a:t>
                      </a:r>
                      <a:r>
                        <a:rPr lang="es-ES" sz="1050" b="1" i="0" u="none" strike="noStrike">
                          <a:solidFill>
                            <a:srgbClr val="7030A0"/>
                          </a:solidFill>
                          <a:effectLst/>
                          <a:latin typeface="Arial Narrow" panose="020B0606020202030204" pitchFamily="34" charset="0"/>
                        </a:rPr>
                        <a:t>3. Proyecto Biomarcadores $7.405</a:t>
                      </a:r>
                      <a:endParaRPr lang="es-ES" sz="105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Proyecto Biomarcadores se encuentra a la  espera de resolver IVA y pendiente concepto por parte de la DGR si con recursos del FIS se asume IVA. (reunión INS, Dirección de Ciencia y DGR).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0083977"/>
                  </a:ext>
                </a:extLst>
              </a:tr>
              <a:tr h="5168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Financiación de 3 Proyectos de Investigación en Salud acuerdos </a:t>
                      </a:r>
                      <a:r>
                        <a:rPr lang="es-E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MinSalud-MinCiencias</a:t>
                      </a: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:  </a:t>
                      </a:r>
                      <a:r>
                        <a:rPr lang="es-ES" sz="1050" b="1" i="0" u="none" strike="noStrike" dirty="0">
                          <a:solidFill>
                            <a:srgbClr val="7030A0"/>
                          </a:solidFill>
                          <a:effectLst/>
                          <a:latin typeface="Arial Narrow" panose="020B0606020202030204" pitchFamily="34" charset="0"/>
                        </a:rPr>
                        <a:t>4.  Proyecto ACE</a:t>
                      </a:r>
                      <a:endParaRPr lang="es-ES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ACE 3D Prótesis faciales con el INC, se encuentra en proceso de construcción de estudios previos por parte del área técnica Dirección de Ciencia.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508912"/>
                  </a:ext>
                </a:extLst>
              </a:tr>
              <a:tr h="56388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Financiación de 13 proyectos Convocatoria 966-025 IA Colombia Inteligente: Ciencia y Tecnologías Cuánticas e Inteligencia Artificial para los Territorios.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$ 8.377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En programación para el PAC para noviembre.</a:t>
                      </a:r>
                      <a:r>
                        <a:rPr lang="es-ES" sz="1050" b="1" i="0" u="none" strike="noStrike" dirty="0">
                          <a:solidFill>
                            <a:srgbClr val="00B050"/>
                          </a:solidFill>
                          <a:effectLst/>
                          <a:latin typeface="Arial Narrow" panose="020B0606020202030204" pitchFamily="34" charset="0"/>
                        </a:rPr>
                        <a:t> PAC solicitado a DAF</a:t>
                      </a:r>
                      <a:endParaRPr lang="es-ES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$                         -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0104094"/>
                  </a:ext>
                </a:extLst>
              </a:tr>
              <a:tr h="42291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Contrato Fase II Proyecto de Innovación con el Consejo Regional Indígena del Cauca CRIC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$ 960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Obligación en NOV, </a:t>
                      </a:r>
                      <a:r>
                        <a:rPr lang="es-ES" sz="1050" b="1" i="0" u="none" strike="noStrike" dirty="0">
                          <a:solidFill>
                            <a:srgbClr val="00B050"/>
                          </a:solidFill>
                          <a:effectLst/>
                          <a:latin typeface="Arial Narrow" panose="020B0606020202030204" pitchFamily="34" charset="0"/>
                        </a:rPr>
                        <a:t>PAC solicitado a DAF</a:t>
                      </a: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($240 reserva presupuestal)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346316"/>
                  </a:ext>
                </a:extLst>
              </a:tr>
              <a:tr h="89464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05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Colombia Robotica, realizar traslado al convenio marco con la UNALpara LAB.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$ 2.000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Colombia Robotica, realizar traslado al convenio marco con la </a:t>
                      </a:r>
                      <a:r>
                        <a:rPr lang="es-E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UNALpara</a:t>
                      </a: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LAB.</a:t>
                      </a:r>
                      <a:b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</a:br>
                      <a:r>
                        <a:rPr lang="es-E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Nota: </a:t>
                      </a: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deben elaborar los memorandos correspondientes para justificar la necesidad del traslado y explicar las razones por las cuales no se ejecuta conforme a la programación inicial.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6443726"/>
                  </a:ext>
                </a:extLst>
              </a:tr>
              <a:tr h="51689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Cumplimiento compromiso con Mesa Permanente de Concertación MPC Comunidades Indígenas. / Nueva Convocatoria Indígenas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>
                        <a:buNone/>
                      </a:pPr>
                      <a:r>
                        <a:rPr lang="es-CO" sz="1050" b="1" i="0" u="none" strike="noStrike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</a:rPr>
                        <a:t>$ 3.000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Se tiene previsto pasarlos al </a:t>
                      </a:r>
                      <a:r>
                        <a:rPr lang="es-E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proyecoto</a:t>
                      </a:r>
                      <a:r>
                        <a:rPr lang="es-E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 CRIC para ejecución a cierre de la vigencia.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5199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31809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0EEEE936CA4EB438B32927DCE465BB9" ma:contentTypeVersion="15" ma:contentTypeDescription="Crear nuevo documento." ma:contentTypeScope="" ma:versionID="b288b9af9b9db6d959d768a46842e901">
  <xsd:schema xmlns:xsd="http://www.w3.org/2001/XMLSchema" xmlns:xs="http://www.w3.org/2001/XMLSchema" xmlns:p="http://schemas.microsoft.com/office/2006/metadata/properties" xmlns:ns2="f5e101c1-3d39-4ff1-8098-8e3178b66c77" xmlns:ns3="7df46448-b1f3-4af9-9f9b-7e75d78e1acb" targetNamespace="http://schemas.microsoft.com/office/2006/metadata/properties" ma:root="true" ma:fieldsID="0f3d1906540c03b938e21c5fb9e0b4b2" ns2:_="" ns3:_="">
    <xsd:import namespace="f5e101c1-3d39-4ff1-8098-8e3178b66c77"/>
    <xsd:import namespace="7df46448-b1f3-4af9-9f9b-7e75d78e1a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e101c1-3d39-4ff1-8098-8e3178b66c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b62b1f75-36e8-497c-b113-7998821e9fb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f46448-b1f3-4af9-9f9b-7e75d78e1acb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96ec4edb-3935-46f6-af5b-a68b87755c2c}" ma:internalName="TaxCatchAll" ma:showField="CatchAllData" ma:web="7df46448-b1f3-4af9-9f9b-7e75d78e1a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5e101c1-3d39-4ff1-8098-8e3178b66c77">
      <Terms xmlns="http://schemas.microsoft.com/office/infopath/2007/PartnerControls"/>
    </lcf76f155ced4ddcb4097134ff3c332f>
    <TaxCatchAll xmlns="7df46448-b1f3-4af9-9f9b-7e75d78e1acb" xsi:nil="true"/>
  </documentManagement>
</p:properties>
</file>

<file path=customXml/itemProps1.xml><?xml version="1.0" encoding="utf-8"?>
<ds:datastoreItem xmlns:ds="http://schemas.openxmlformats.org/officeDocument/2006/customXml" ds:itemID="{F43D9F3E-3E38-416E-9779-819DD6025177}">
  <ds:schemaRefs>
    <ds:schemaRef ds:uri="7df46448-b1f3-4af9-9f9b-7e75d78e1acb"/>
    <ds:schemaRef ds:uri="f5e101c1-3d39-4ff1-8098-8e3178b66c7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EE1BC1A-3F97-4104-AEE5-00474C6102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897738B-88DF-42B5-9C16-C22627568BD9}">
  <ds:schemaRefs>
    <ds:schemaRef ds:uri="f5e101c1-3d39-4ff1-8098-8e3178b66c77"/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7df46448-b1f3-4af9-9f9b-7e75d78e1ac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17146</TotalTime>
  <Words>2909</Words>
  <Application>Microsoft Office PowerPoint</Application>
  <PresentationFormat>Panorámica</PresentationFormat>
  <Paragraphs>378</Paragraphs>
  <Slides>13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13</vt:i4>
      </vt:variant>
    </vt:vector>
  </HeadingPairs>
  <TitlesOfParts>
    <vt:vector size="25" baseType="lpstr">
      <vt:lpstr>Aptos</vt:lpstr>
      <vt:lpstr>Aptos Display</vt:lpstr>
      <vt:lpstr>Arial</vt:lpstr>
      <vt:lpstr>Arial Narrow</vt:lpstr>
      <vt:lpstr>Calibri</vt:lpstr>
      <vt:lpstr>Helvetica</vt:lpstr>
      <vt:lpstr>Helvetica Neue</vt:lpstr>
      <vt:lpstr>Nunito Sans Black</vt:lpstr>
      <vt:lpstr>Nunito Sans ExtraBold</vt:lpstr>
      <vt:lpstr>Verdana</vt:lpstr>
      <vt:lpstr>Tema de Office</vt:lpstr>
      <vt:lpstr>1_Tema de Office</vt:lpstr>
      <vt:lpstr>Ministerio de Ciencia, Tecnología e Innovación  Gestión Presupuesto General de la Nación 2026  08 de diciembre de 2025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Acciones Implementadas Gestión Presupuesto PGN</vt:lpstr>
      <vt:lpstr>Proyección ejecución al 4to Trimestre PGN 2025</vt:lpstr>
      <vt:lpstr>Proyección ejecución al 4to Trimestre PGN 2025</vt:lpstr>
      <vt:lpstr>Presentación de PowerPoint</vt:lpstr>
      <vt:lpstr>Acciones Implementadas Gestión Presupuesto PGN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keywords/>
  <dc:description/>
  <cp:lastModifiedBy>Carolina Parra</cp:lastModifiedBy>
  <cp:revision>242</cp:revision>
  <dcterms:created xsi:type="dcterms:W3CDTF">2023-05-08T00:34:42Z</dcterms:created>
  <dcterms:modified xsi:type="dcterms:W3CDTF">2025-12-09T05:23:24Z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0x01010070EEEE936CA4EB438B32927DCE465BB9</vt:lpwstr>
  </property>
</Properties>
</file>