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1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64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minenergiacol.sharepoint.com/sites/DireccindeEnergaElctrica-DEE_Supervision/Shared%20Documents/DEE_Supervision/Direccion_Energia/GRUPO%20AOM/INFORMACI&#211;N%20GENERAL/4%20FAZNI%20SISFV/BD/Matriz%20seguimiento%20SISFV%202025%20(15-04-2026)_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Sin información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C0392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6CD4-4245-8DFD-A0A2E6FFB86B}"/>
              </c:ext>
            </c:extLst>
          </c:dPt>
          <c:cat>
            <c:strRef>
              <c:f>Sheet1!$A$2:$A$2</c:f>
              <c:strCache>
                <c:ptCount val="1"/>
                <c:pt idx="0">
                  <c:v>Sin información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1660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D4-4245-8DFD-A0A2E6FFB8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Montserrat" panose="00000500000000000000" pitchFamily="2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es-CO" b="1"/>
              <a:t>Necesidad de Reposición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Montserrat" panose="00000500000000000000" pitchFamily="2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es-CO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Montserrat" panose="00000500000000000000" pitchFamily="2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GRAF2!$A$199:$A$202</c:f>
              <c:strCache>
                <c:ptCount val="4"/>
                <c:pt idx="0">
                  <c:v>PANEL</c:v>
                </c:pt>
                <c:pt idx="1">
                  <c:v>INVERSOR</c:v>
                </c:pt>
                <c:pt idx="2">
                  <c:v>CONTROLADOR</c:v>
                </c:pt>
                <c:pt idx="3">
                  <c:v>B BATERIAS</c:v>
                </c:pt>
              </c:strCache>
            </c:strRef>
          </c:cat>
          <c:val>
            <c:numRef>
              <c:f>GRAF2!$B$199:$B$202</c:f>
              <c:numCache>
                <c:formatCode>General</c:formatCode>
                <c:ptCount val="4"/>
                <c:pt idx="0">
                  <c:v>94</c:v>
                </c:pt>
                <c:pt idx="1">
                  <c:v>100</c:v>
                </c:pt>
                <c:pt idx="2">
                  <c:v>100</c:v>
                </c:pt>
                <c:pt idx="3">
                  <c:v>3028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5D-466E-BF7E-C6D49892743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010668848"/>
        <c:axId val="565592288"/>
      </c:barChart>
      <c:catAx>
        <c:axId val="1010668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Montserrat" panose="00000500000000000000" pitchFamily="2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s-CO"/>
          </a:p>
        </c:txPr>
        <c:crossAx val="565592288"/>
        <c:crosses val="autoZero"/>
        <c:auto val="1"/>
        <c:lblAlgn val="ctr"/>
        <c:lblOffset val="100"/>
        <c:noMultiLvlLbl val="0"/>
      </c:catAx>
      <c:valAx>
        <c:axId val="5655922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Montserrat" panose="00000500000000000000" pitchFamily="2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r>
                  <a:rPr lang="es-CO"/>
                  <a:t>No. de Equipos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Montserrat" panose="00000500000000000000" pitchFamily="2" charset="0"/>
                  <a:ea typeface="Tahoma" panose="020B0604030504040204" pitchFamily="34" charset="0"/>
                  <a:cs typeface="Tahoma" panose="020B0604030504040204" pitchFamily="34" charset="0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Montserrat" panose="00000500000000000000" pitchFamily="2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es-CO"/>
          </a:p>
        </c:txPr>
        <c:crossAx val="1010668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0">
          <a:solidFill>
            <a:sysClr val="windowText" lastClr="000000"/>
          </a:solidFill>
          <a:latin typeface="Montserrat" panose="00000500000000000000" pitchFamily="2" charset="0"/>
          <a:ea typeface="Tahoma" panose="020B0604030504040204" pitchFamily="34" charset="0"/>
          <a:cs typeface="Tahoma" panose="020B0604030504040204" pitchFamily="34" charset="0"/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6185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task2/assets/gold_swoosh_b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2960" y="2514600"/>
            <a:ext cx="69494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Montserrat ExtraBold" pitchFamily="34" charset="0"/>
                <a:ea typeface="Montserrat ExtraBold" pitchFamily="34" charset="-122"/>
                <a:cs typeface="Montserrat ExtraBold" pitchFamily="34" charset="-120"/>
              </a:rPr>
              <a:t>ESTADO ACTIVOS Y REPOSICIONES</a:t>
            </a:r>
            <a:endParaRPr lang="en-US" sz="34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Montserrat ExtraBold" pitchFamily="34" charset="0"/>
                <a:ea typeface="Montserrat ExtraBold" pitchFamily="34" charset="-122"/>
                <a:cs typeface="Montserrat ExtraBold" pitchFamily="34" charset="-120"/>
              </a:rPr>
              <a:t>CONTRATOS FAZNI ANTES DE 2019</a:t>
            </a:r>
            <a:endParaRPr lang="en-US" sz="3400" dirty="0"/>
          </a:p>
        </p:txBody>
      </p:sp>
      <p:sp>
        <p:nvSpPr>
          <p:cNvPr id="4" name="Text 1"/>
          <p:cNvSpPr/>
          <p:nvPr/>
        </p:nvSpPr>
        <p:spPr>
          <a:xfrm>
            <a:off x="841248" y="452628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Dirección de Energía Eléctrica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841248" y="4892040"/>
            <a:ext cx="6400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3E3C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Ministerio de Minas y Energía  ·  Julio de 2026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task2/assets/logos_overl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975757" y="18288"/>
            <a:ext cx="8692548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s-CO" sz="2400" b="1" dirty="0">
                <a:latin typeface="Montserrat" panose="00000500000000000000" pitchFamily="2" charset="0"/>
              </a:rPr>
              <a:t>PANORAMA GENERAL</a:t>
            </a:r>
          </a:p>
          <a:p>
            <a:pPr algn="ctr"/>
            <a:r>
              <a:rPr lang="es-CO" sz="2400" b="1" dirty="0">
                <a:latin typeface="Montserrat" panose="00000500000000000000" pitchFamily="2" charset="0"/>
              </a:rPr>
              <a:t>INFRAESTRUCTURA FAZNI</a:t>
            </a:r>
          </a:p>
        </p:txBody>
      </p:sp>
      <p:sp>
        <p:nvSpPr>
          <p:cNvPr id="5" name="Shape 2"/>
          <p:cNvSpPr/>
          <p:nvPr/>
        </p:nvSpPr>
        <p:spPr>
          <a:xfrm>
            <a:off x="1097280" y="4004412"/>
            <a:ext cx="5155478" cy="777240"/>
          </a:xfrm>
          <a:prstGeom prst="roundRect">
            <a:avLst>
              <a:gd name="adj" fmla="val 7059"/>
            </a:avLst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6197894" y="4004412"/>
            <a:ext cx="4893778" cy="777240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6252758" y="4004412"/>
            <a:ext cx="4838914" cy="777240"/>
          </a:xfrm>
          <a:prstGeom prst="roundRect">
            <a:avLst>
              <a:gd name="adj" fmla="val 7059"/>
            </a:avLst>
          </a:prstGeom>
          <a:solidFill>
            <a:srgbClr val="ED7D31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6252758" y="4004412"/>
            <a:ext cx="54864" cy="777240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097280" y="4077564"/>
            <a:ext cx="515547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19.380</a:t>
            </a:r>
            <a:endParaRPr lang="en-US" sz="2200" dirty="0">
              <a:latin typeface="Montserrat" panose="00000500000000000000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097280" y="4443324"/>
            <a:ext cx="515547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050" noProof="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con etapa de AOM formalizada – FAZNI desde 2019 </a:t>
            </a:r>
            <a:endParaRPr lang="es-CO" sz="1050" noProof="0" dirty="0">
              <a:latin typeface="Montserrat" panose="00000500000000000000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6252758" y="4077564"/>
            <a:ext cx="483891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18.190</a:t>
            </a:r>
            <a:endParaRPr lang="en-US" sz="2200" dirty="0">
              <a:latin typeface="Montserrat" panose="00000500000000000000" pitchFamily="2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252758" y="4443324"/>
            <a:ext cx="483891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SIN contrato de AOM – FAZNI </a:t>
            </a:r>
            <a:r>
              <a:rPr lang="en-US" sz="1050" dirty="0" err="1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Anteriores</a:t>
            </a:r>
            <a:r>
              <a:rPr lang="en-US" sz="105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 a 2019</a:t>
            </a:r>
            <a:endParaRPr lang="en-US" sz="1050" dirty="0">
              <a:latin typeface="Montserrat" panose="00000500000000000000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097280" y="4964532"/>
            <a:ext cx="999439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200" i="1" noProof="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18.152 SISFV + 38 CGS en operación sin contrato AOM, por corresponder a contratos que solo cubrieron la fase constructiva.</a:t>
            </a:r>
            <a:endParaRPr lang="es-CO" sz="1200" noProof="0" dirty="0">
              <a:latin typeface="Montserrat" panose="00000500000000000000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1280160" y="1825608"/>
            <a:ext cx="2331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2008</a:t>
            </a:r>
            <a:endParaRPr lang="en-US" sz="3000" dirty="0">
              <a:latin typeface="Montserrat" panose="00000500000000000000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1280160" y="2557128"/>
            <a:ext cx="23317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Inicio de la instalación</a:t>
            </a:r>
            <a:endParaRPr lang="en-US" sz="1150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150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 SISFV en ZNI</a:t>
            </a:r>
            <a:endParaRPr lang="en-US" sz="1150" dirty="0">
              <a:latin typeface="Montserrat" panose="00000500000000000000" pitchFamily="2" charset="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3703320" y="1917048"/>
            <a:ext cx="0" cy="1234440"/>
          </a:xfrm>
          <a:prstGeom prst="line">
            <a:avLst/>
          </a:prstGeom>
          <a:noFill/>
          <a:ln w="12700">
            <a:solidFill>
              <a:srgbClr val="D9D9D9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3794760" y="1825608"/>
            <a:ext cx="2331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102</a:t>
            </a:r>
            <a:endParaRPr lang="en-US" sz="3000" dirty="0">
              <a:latin typeface="Montserrat" panose="00000500000000000000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3794760" y="2557128"/>
            <a:ext cx="23317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contratos ejecutados</a:t>
            </a:r>
            <a:endParaRPr lang="en-US" sz="1150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150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hasta 2019</a:t>
            </a:r>
            <a:endParaRPr lang="en-US" sz="1150" dirty="0">
              <a:latin typeface="Montserrat" panose="00000500000000000000" pitchFamily="2" charset="0"/>
            </a:endParaRPr>
          </a:p>
        </p:txBody>
      </p:sp>
      <p:sp>
        <p:nvSpPr>
          <p:cNvPr id="19" name="Shape 16"/>
          <p:cNvSpPr/>
          <p:nvPr/>
        </p:nvSpPr>
        <p:spPr>
          <a:xfrm>
            <a:off x="6217920" y="1917048"/>
            <a:ext cx="0" cy="1234440"/>
          </a:xfrm>
          <a:prstGeom prst="line">
            <a:avLst/>
          </a:prstGeom>
          <a:noFill/>
          <a:ln w="12700">
            <a:solidFill>
              <a:srgbClr val="D9D9D9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6309360" y="1825608"/>
            <a:ext cx="2331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37.532</a:t>
            </a:r>
            <a:endParaRPr lang="en-US" sz="3000" dirty="0">
              <a:latin typeface="Montserrat" panose="00000500000000000000" pitchFamily="2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6309360" y="2557128"/>
            <a:ext cx="23317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SISFV en etapa</a:t>
            </a:r>
            <a:endParaRPr lang="en-US" sz="1150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150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 AOM</a:t>
            </a:r>
            <a:endParaRPr lang="en-US" sz="1150" dirty="0">
              <a:latin typeface="Montserrat" panose="00000500000000000000" pitchFamily="2" charset="0"/>
            </a:endParaRPr>
          </a:p>
        </p:txBody>
      </p:sp>
      <p:sp>
        <p:nvSpPr>
          <p:cNvPr id="22" name="Shape 19"/>
          <p:cNvSpPr/>
          <p:nvPr/>
        </p:nvSpPr>
        <p:spPr>
          <a:xfrm>
            <a:off x="8732520" y="1917048"/>
            <a:ext cx="0" cy="1234440"/>
          </a:xfrm>
          <a:prstGeom prst="line">
            <a:avLst/>
          </a:prstGeom>
          <a:noFill/>
          <a:ln w="12700">
            <a:solidFill>
              <a:srgbClr val="D9D9D9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8823960" y="1825608"/>
            <a:ext cx="2331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38</a:t>
            </a:r>
            <a:endParaRPr lang="en-US" sz="3000" dirty="0">
              <a:latin typeface="Montserrat" panose="00000500000000000000" pitchFamily="2" charset="0"/>
            </a:endParaRPr>
          </a:p>
        </p:txBody>
      </p:sp>
      <p:sp>
        <p:nvSpPr>
          <p:cNvPr id="24" name="Text 21"/>
          <p:cNvSpPr/>
          <p:nvPr/>
        </p:nvSpPr>
        <p:spPr>
          <a:xfrm>
            <a:off x="8823960" y="2557128"/>
            <a:ext cx="23317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sistemas de generación</a:t>
            </a:r>
            <a:endParaRPr lang="en-US" sz="1150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150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centralizados (CGS)</a:t>
            </a:r>
            <a:endParaRPr lang="en-US" sz="1150" dirty="0">
              <a:latin typeface="Montserrat" panose="00000500000000000000" pitchFamily="2" charset="0"/>
            </a:endParaRPr>
          </a:p>
        </p:txBody>
      </p:sp>
      <p:sp>
        <p:nvSpPr>
          <p:cNvPr id="25" name="Text 22"/>
          <p:cNvSpPr/>
          <p:nvPr/>
        </p:nvSpPr>
        <p:spPr>
          <a:xfrm>
            <a:off x="11795760" y="6693408"/>
            <a:ext cx="36576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2</a:t>
            </a:r>
            <a:endParaRPr lang="en-US" sz="800" dirty="0">
              <a:latin typeface="Montserrat" panose="00000500000000000000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task2/assets/logos_overl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948069" y="18288"/>
            <a:ext cx="8720235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s-CO" sz="2400" b="1" dirty="0">
                <a:latin typeface="Montserrat" panose="00000500000000000000" pitchFamily="2" charset="0"/>
              </a:rPr>
              <a:t>ESTADO ACTUAL</a:t>
            </a:r>
          </a:p>
          <a:p>
            <a:pPr algn="ctr"/>
            <a:r>
              <a:rPr lang="es-CO" sz="2400" b="1" dirty="0">
                <a:latin typeface="Montserrat" panose="00000500000000000000" pitchFamily="2" charset="0"/>
              </a:rPr>
              <a:t>ACTIVOS FAZNI ANT 2019</a:t>
            </a:r>
          </a:p>
        </p:txBody>
      </p:sp>
      <p:graphicFrame>
        <p:nvGraphicFramePr>
          <p:cNvPr id="5" name="Chart 0"/>
          <p:cNvGraphicFramePr/>
          <p:nvPr>
            <p:extLst>
              <p:ext uri="{D42A27DB-BD31-4B8C-83A1-F6EECF244321}">
                <p14:modId xmlns:p14="http://schemas.microsoft.com/office/powerpoint/2010/main" val="2013276304"/>
              </p:ext>
            </p:extLst>
          </p:nvPr>
        </p:nvGraphicFramePr>
        <p:xfrm>
          <a:off x="775253" y="1602329"/>
          <a:ext cx="4273826" cy="4251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 2"/>
          <p:cNvSpPr/>
          <p:nvPr/>
        </p:nvSpPr>
        <p:spPr>
          <a:xfrm>
            <a:off x="484632" y="3758184"/>
            <a:ext cx="51206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222222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18.190</a:t>
            </a:r>
            <a:endParaRPr lang="en-US" sz="2600" dirty="0">
              <a:latin typeface="Montserrat" panose="00000500000000000000" pitchFamily="2" charset="0"/>
            </a:endParaRPr>
          </a:p>
        </p:txBody>
      </p:sp>
      <p:sp>
        <p:nvSpPr>
          <p:cNvPr id="7" name="Text 3"/>
          <p:cNvSpPr/>
          <p:nvPr/>
        </p:nvSpPr>
        <p:spPr>
          <a:xfrm>
            <a:off x="640080" y="4160520"/>
            <a:ext cx="1497064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activos totales</a:t>
            </a:r>
            <a:endParaRPr lang="en-US" sz="1100" b="1" dirty="0">
              <a:latin typeface="Montserrat" panose="00000500000000000000" pitchFamily="2" charset="0"/>
            </a:endParaRPr>
          </a:p>
        </p:txBody>
      </p:sp>
      <p:sp>
        <p:nvSpPr>
          <p:cNvPr id="8" name="Shape 4"/>
          <p:cNvSpPr/>
          <p:nvPr/>
        </p:nvSpPr>
        <p:spPr>
          <a:xfrm>
            <a:off x="6172200" y="1929384"/>
            <a:ext cx="164592" cy="822960"/>
          </a:xfrm>
          <a:prstGeom prst="rect">
            <a:avLst/>
          </a:prstGeom>
          <a:solidFill>
            <a:srgbClr val="C0392B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6492240" y="1874520"/>
            <a:ext cx="5029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C0392B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1.660  </a:t>
            </a:r>
            <a:r>
              <a:rPr lang="en-US" sz="1300" dirty="0">
                <a:solidFill>
                  <a:srgbClr val="6B7280"/>
                </a:solidFill>
                <a:latin typeface="Montserrat" panose="00000500000000000000" pitchFamily="2" charset="0"/>
              </a:rPr>
              <a:t>(9%)</a:t>
            </a:r>
            <a:endParaRPr lang="en-US" sz="2200" dirty="0">
              <a:latin typeface="Montserrat" panose="00000500000000000000" pitchFamily="2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6492240" y="2258568"/>
            <a:ext cx="5029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Sin información del estado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11" name="Text 7"/>
          <p:cNvSpPr/>
          <p:nvPr/>
        </p:nvSpPr>
        <p:spPr>
          <a:xfrm>
            <a:off x="6492240" y="2532888"/>
            <a:ext cx="5029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14 contratos · sin respuesta a los requerimientos del Ministerio</a:t>
            </a:r>
            <a:endParaRPr lang="en-US" sz="1050" dirty="0">
              <a:latin typeface="Montserrat" panose="00000500000000000000" pitchFamily="2" charset="0"/>
            </a:endParaRPr>
          </a:p>
        </p:txBody>
      </p:sp>
      <p:sp>
        <p:nvSpPr>
          <p:cNvPr id="12" name="Shape 8"/>
          <p:cNvSpPr/>
          <p:nvPr/>
        </p:nvSpPr>
        <p:spPr>
          <a:xfrm>
            <a:off x="6172200" y="3346704"/>
            <a:ext cx="164592" cy="822960"/>
          </a:xfrm>
          <a:prstGeom prst="rect">
            <a:avLst/>
          </a:prstGeom>
          <a:solidFill>
            <a:srgbClr val="ED7D31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3" name="Text 9"/>
          <p:cNvSpPr/>
          <p:nvPr/>
        </p:nvSpPr>
        <p:spPr>
          <a:xfrm>
            <a:off x="6492240" y="3291840"/>
            <a:ext cx="5029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ED7D31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1.384  </a:t>
            </a:r>
            <a:r>
              <a:rPr lang="en-US" sz="1300" dirty="0">
                <a:solidFill>
                  <a:srgbClr val="6B7280"/>
                </a:solidFill>
                <a:latin typeface="Montserrat" panose="00000500000000000000" pitchFamily="2" charset="0"/>
              </a:rPr>
              <a:t>(8%)</a:t>
            </a:r>
            <a:endParaRPr lang="en-US" sz="2200" dirty="0">
              <a:latin typeface="Montserrat" panose="00000500000000000000" pitchFamily="2" charset="0"/>
            </a:endParaRPr>
          </a:p>
        </p:txBody>
      </p:sp>
      <p:sp>
        <p:nvSpPr>
          <p:cNvPr id="14" name="Text 10"/>
          <p:cNvSpPr/>
          <p:nvPr/>
        </p:nvSpPr>
        <p:spPr>
          <a:xfrm>
            <a:off x="6492240" y="3675888"/>
            <a:ext cx="5029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Sin prestador confirmado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15" name="Text 11"/>
          <p:cNvSpPr/>
          <p:nvPr/>
        </p:nvSpPr>
        <p:spPr>
          <a:xfrm>
            <a:off x="6492240" y="3950208"/>
            <a:ext cx="5029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8 contratos · las Alcaldías confirman que no han adelantado AOM</a:t>
            </a:r>
            <a:endParaRPr lang="en-US" sz="1050" dirty="0">
              <a:latin typeface="Montserrat" panose="00000500000000000000" pitchFamily="2" charset="0"/>
            </a:endParaRPr>
          </a:p>
        </p:txBody>
      </p:sp>
      <p:sp>
        <p:nvSpPr>
          <p:cNvPr id="16" name="Shape 12"/>
          <p:cNvSpPr/>
          <p:nvPr/>
        </p:nvSpPr>
        <p:spPr>
          <a:xfrm>
            <a:off x="6172200" y="4764024"/>
            <a:ext cx="164592" cy="822960"/>
          </a:xfrm>
          <a:prstGeom prst="rect">
            <a:avLst/>
          </a:prstGeom>
          <a:solidFill>
            <a:srgbClr val="C6952A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7" name="Text 13"/>
          <p:cNvSpPr/>
          <p:nvPr/>
        </p:nvSpPr>
        <p:spPr>
          <a:xfrm>
            <a:off x="6492240" y="4709160"/>
            <a:ext cx="5029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C6952A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15.146  </a:t>
            </a:r>
            <a:r>
              <a:rPr lang="en-US" sz="1300" dirty="0">
                <a:solidFill>
                  <a:srgbClr val="6B7280"/>
                </a:solidFill>
                <a:latin typeface="Montserrat" panose="00000500000000000000" pitchFamily="2" charset="0"/>
              </a:rPr>
              <a:t>(83%)</a:t>
            </a:r>
            <a:endParaRPr lang="en-US" sz="2200" dirty="0">
              <a:latin typeface="Montserrat" panose="00000500000000000000" pitchFamily="2" charset="0"/>
            </a:endParaRPr>
          </a:p>
        </p:txBody>
      </p:sp>
      <p:sp>
        <p:nvSpPr>
          <p:cNvPr id="18" name="Text 14"/>
          <p:cNvSpPr/>
          <p:nvPr/>
        </p:nvSpPr>
        <p:spPr>
          <a:xfrm>
            <a:off x="6492240" y="5093208"/>
            <a:ext cx="5029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Con prestador identificado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19" name="Text 15"/>
          <p:cNvSpPr/>
          <p:nvPr/>
        </p:nvSpPr>
        <p:spPr>
          <a:xfrm>
            <a:off x="6492240" y="5367528"/>
            <a:ext cx="5029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Levantamiento de estado consolidado con el prestador</a:t>
            </a:r>
            <a:endParaRPr lang="en-US" sz="1050" dirty="0">
              <a:latin typeface="Montserrat" panose="00000500000000000000" pitchFamily="2" charset="0"/>
            </a:endParaRPr>
          </a:p>
        </p:txBody>
      </p:sp>
      <p:sp>
        <p:nvSpPr>
          <p:cNvPr id="20" name="Text 16"/>
          <p:cNvSpPr/>
          <p:nvPr/>
        </p:nvSpPr>
        <p:spPr>
          <a:xfrm>
            <a:off x="11795760" y="6693408"/>
            <a:ext cx="36576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3</a:t>
            </a:r>
            <a:endParaRPr lang="en-US" sz="800" dirty="0">
              <a:latin typeface="Montserrat" panose="00000500000000000000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task2/assets/logos_overl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062715" y="18288"/>
            <a:ext cx="8605589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900" b="1" dirty="0">
                <a:solidFill>
                  <a:srgbClr val="222222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SIN INFORMACIÓN DEL ESTADO – FAZNI Ant. 2019</a:t>
            </a:r>
            <a:endParaRPr lang="en-US" sz="1900" dirty="0">
              <a:latin typeface="Montserrat" panose="00000500000000000000" pitchFamily="2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40080" y="1646562"/>
            <a:ext cx="3749040" cy="4713415"/>
          </a:xfrm>
          <a:prstGeom prst="roundRect">
            <a:avLst>
              <a:gd name="adj" fmla="val 1951"/>
            </a:avLst>
          </a:prstGeom>
          <a:solidFill>
            <a:srgbClr val="C0392B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40080" y="2331720"/>
            <a:ext cx="3749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60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14</a:t>
            </a:r>
            <a:endParaRPr lang="en-US" sz="6000" dirty="0">
              <a:latin typeface="Montserrat" panose="00000500000000000000" pitchFamily="2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640080" y="3291840"/>
            <a:ext cx="3749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contratos</a:t>
            </a:r>
            <a:endParaRPr lang="en-US" sz="1500" dirty="0">
              <a:latin typeface="Montserrat" panose="00000500000000000000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40080" y="3703320"/>
            <a:ext cx="3749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300" noProof="0" dirty="0">
                <a:solidFill>
                  <a:srgbClr val="FBE4E1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1.660 sistemas</a:t>
            </a:r>
            <a:endParaRPr lang="es-CO" sz="1300" noProof="0" dirty="0">
              <a:latin typeface="Montserrat" panose="00000500000000000000" pitchFamily="2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1188720" y="4251960"/>
            <a:ext cx="2651760" cy="0"/>
          </a:xfrm>
          <a:prstGeom prst="line">
            <a:avLst/>
          </a:prstGeom>
          <a:noFill/>
          <a:ln w="12700">
            <a:solidFill>
              <a:srgbClr val="FBE4E1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960120" y="4434840"/>
            <a:ext cx="310896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s-CO" sz="1250" noProof="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Sin ninguna respuesta a las comunicaciones oficiales. Contratos ejecutados antes de 2019, previos al marco normativo SISFV.</a:t>
            </a:r>
          </a:p>
          <a:p>
            <a:pPr marL="0" indent="0">
              <a:buNone/>
            </a:pPr>
            <a:endParaRPr lang="es-CO" sz="1250" dirty="0">
              <a:solidFill>
                <a:srgbClr val="FFFFFF"/>
              </a:solidFill>
              <a:latin typeface="Montserrat" panose="00000500000000000000" pitchFamily="2" charset="0"/>
              <a:cs typeface="Calibri" pitchFamily="34" charset="-120"/>
            </a:endParaRPr>
          </a:p>
          <a:p>
            <a:r>
              <a:rPr lang="es-CO" sz="1250" b="1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No se conoce el estado real de la prestación</a:t>
            </a:r>
            <a:endParaRPr lang="es-CO" sz="1250" b="1" noProof="0" dirty="0">
              <a:latin typeface="Montserrat" panose="00000500000000000000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4709160" y="1458785"/>
            <a:ext cx="68122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3 CONTRATOS (508 SISTEMAS) BAJO SUPERVISIÓN DEL IPSE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4709160" y="1961705"/>
            <a:ext cx="6812280" cy="1005840"/>
          </a:xfrm>
          <a:prstGeom prst="roundRect">
            <a:avLst>
              <a:gd name="adj" fmla="val 5455"/>
            </a:avLst>
          </a:prstGeom>
          <a:solidFill>
            <a:srgbClr val="F7F7F7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4937760" y="2053145"/>
            <a:ext cx="4983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Tame, Arauca  </a:t>
            </a:r>
            <a:r>
              <a:rPr lang="en-US" sz="11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· ENELAR S.A. E.S.P.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9921240" y="2053145"/>
            <a:ext cx="1417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82 sistemas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4937760" y="2345753"/>
            <a:ext cx="6355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Estudios previos remitidos; en revisión del operador</a:t>
            </a:r>
            <a:endParaRPr lang="en-US" sz="1100" dirty="0">
              <a:latin typeface="Montserrat" panose="00000500000000000000" pitchFamily="2" charset="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4937760" y="2647505"/>
            <a:ext cx="6355080" cy="109728"/>
          </a:xfrm>
          <a:prstGeom prst="rect">
            <a:avLst/>
          </a:prstGeom>
          <a:solidFill>
            <a:srgbClr val="E3E3E3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4937760" y="2647505"/>
            <a:ext cx="1661514" cy="109728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8" name="Shape 15"/>
          <p:cNvSpPr/>
          <p:nvPr/>
        </p:nvSpPr>
        <p:spPr>
          <a:xfrm>
            <a:off x="4709160" y="3132137"/>
            <a:ext cx="6812280" cy="1005840"/>
          </a:xfrm>
          <a:prstGeom prst="roundRect">
            <a:avLst>
              <a:gd name="adj" fmla="val 5455"/>
            </a:avLst>
          </a:prstGeom>
          <a:solidFill>
            <a:srgbClr val="F7F7F7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4937760" y="3223577"/>
            <a:ext cx="4983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Puerto Libertador, Córdoba  </a:t>
            </a:r>
            <a:r>
              <a:rPr lang="en-US" sz="11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· Alcaldía de Puerto Libertador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9921240" y="3223577"/>
            <a:ext cx="1417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101 sistemas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4937760" y="3516185"/>
            <a:ext cx="6355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Estudio revisado por jurídica; pendiente Ley de Garantías para la firma</a:t>
            </a:r>
            <a:endParaRPr lang="en-US" sz="1100" dirty="0">
              <a:latin typeface="Montserrat" panose="00000500000000000000" pitchFamily="2" charset="0"/>
            </a:endParaRPr>
          </a:p>
        </p:txBody>
      </p:sp>
      <p:sp>
        <p:nvSpPr>
          <p:cNvPr id="22" name="Shape 19"/>
          <p:cNvSpPr/>
          <p:nvPr/>
        </p:nvSpPr>
        <p:spPr>
          <a:xfrm>
            <a:off x="4937760" y="3817937"/>
            <a:ext cx="6355080" cy="109728"/>
          </a:xfrm>
          <a:prstGeom prst="rect">
            <a:avLst/>
          </a:prstGeom>
          <a:solidFill>
            <a:srgbClr val="E3E3E3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3" name="Shape 20"/>
          <p:cNvSpPr/>
          <p:nvPr/>
        </p:nvSpPr>
        <p:spPr>
          <a:xfrm>
            <a:off x="4937760" y="3817937"/>
            <a:ext cx="1845812" cy="109728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4" name="Shape 21"/>
          <p:cNvSpPr/>
          <p:nvPr/>
        </p:nvSpPr>
        <p:spPr>
          <a:xfrm>
            <a:off x="4709160" y="4302569"/>
            <a:ext cx="6812280" cy="1005840"/>
          </a:xfrm>
          <a:prstGeom prst="roundRect">
            <a:avLst>
              <a:gd name="adj" fmla="val 5455"/>
            </a:avLst>
          </a:prstGeom>
          <a:solidFill>
            <a:srgbClr val="F7F7F7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5" name="Text 22"/>
          <p:cNvSpPr/>
          <p:nvPr/>
        </p:nvSpPr>
        <p:spPr>
          <a:xfrm>
            <a:off x="4937760" y="4394009"/>
            <a:ext cx="4983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La Primavera, Vichada  </a:t>
            </a:r>
            <a:r>
              <a:rPr lang="en-US" sz="11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· SIGLO XXI S.A. E.S.P.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26" name="Text 23"/>
          <p:cNvSpPr/>
          <p:nvPr/>
        </p:nvSpPr>
        <p:spPr>
          <a:xfrm>
            <a:off x="9921240" y="4394009"/>
            <a:ext cx="1417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325 sistemas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27" name="Text 24"/>
          <p:cNvSpPr/>
          <p:nvPr/>
        </p:nvSpPr>
        <p:spPr>
          <a:xfrm>
            <a:off x="4937760" y="4686617"/>
            <a:ext cx="6355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Sin respuesta del operador; pendiente Ley de Garantías</a:t>
            </a:r>
            <a:endParaRPr lang="en-US" sz="1100" dirty="0">
              <a:latin typeface="Montserrat" panose="00000500000000000000" pitchFamily="2" charset="0"/>
            </a:endParaRPr>
          </a:p>
        </p:txBody>
      </p:sp>
      <p:sp>
        <p:nvSpPr>
          <p:cNvPr id="28" name="Shape 25"/>
          <p:cNvSpPr/>
          <p:nvPr/>
        </p:nvSpPr>
        <p:spPr>
          <a:xfrm>
            <a:off x="4937760" y="4988369"/>
            <a:ext cx="6355080" cy="109728"/>
          </a:xfrm>
          <a:prstGeom prst="rect">
            <a:avLst/>
          </a:prstGeom>
          <a:solidFill>
            <a:srgbClr val="E3E3E3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9" name="Shape 26"/>
          <p:cNvSpPr/>
          <p:nvPr/>
        </p:nvSpPr>
        <p:spPr>
          <a:xfrm>
            <a:off x="4937760" y="4988369"/>
            <a:ext cx="2561738" cy="109728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30" name="Text 27"/>
          <p:cNvSpPr/>
          <p:nvPr/>
        </p:nvSpPr>
        <p:spPr>
          <a:xfrm>
            <a:off x="11795760" y="6693408"/>
            <a:ext cx="36576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4</a:t>
            </a:r>
            <a:endParaRPr lang="en-US" sz="800" dirty="0">
              <a:latin typeface="Montserrat" panose="00000500000000000000" pitchFamily="2" charset="0"/>
            </a:endParaRPr>
          </a:p>
        </p:txBody>
      </p:sp>
      <p:sp>
        <p:nvSpPr>
          <p:cNvPr id="32" name="Shape 21">
            <a:extLst>
              <a:ext uri="{FF2B5EF4-FFF2-40B4-BE49-F238E27FC236}">
                <a16:creationId xmlns:a16="http://schemas.microsoft.com/office/drawing/2014/main" id="{B43134C9-3B6C-893A-79E8-98CD5D177E50}"/>
              </a:ext>
            </a:extLst>
          </p:cNvPr>
          <p:cNvSpPr/>
          <p:nvPr/>
        </p:nvSpPr>
        <p:spPr>
          <a:xfrm>
            <a:off x="4739640" y="5416578"/>
            <a:ext cx="6812280" cy="1005840"/>
          </a:xfrm>
          <a:prstGeom prst="roundRect">
            <a:avLst>
              <a:gd name="adj" fmla="val 5455"/>
            </a:avLst>
          </a:prstGeom>
          <a:solidFill>
            <a:srgbClr val="F7F7F7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34" name="Text 22">
            <a:extLst>
              <a:ext uri="{FF2B5EF4-FFF2-40B4-BE49-F238E27FC236}">
                <a16:creationId xmlns:a16="http://schemas.microsoft.com/office/drawing/2014/main" id="{7451CE1C-31C6-DAC9-A634-C76A2321A8A4}"/>
              </a:ext>
            </a:extLst>
          </p:cNvPr>
          <p:cNvSpPr/>
          <p:nvPr/>
        </p:nvSpPr>
        <p:spPr>
          <a:xfrm>
            <a:off x="4968240" y="5508018"/>
            <a:ext cx="4983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22222"/>
                </a:solidFill>
                <a:latin typeface="Montserrat" panose="00000500000000000000" pitchFamily="2" charset="0"/>
                <a:cs typeface="Calibri" pitchFamily="34" charset="-120"/>
              </a:rPr>
              <a:t>FAZNI ANT. 2016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36" name="Text 23">
            <a:extLst>
              <a:ext uri="{FF2B5EF4-FFF2-40B4-BE49-F238E27FC236}">
                <a16:creationId xmlns:a16="http://schemas.microsoft.com/office/drawing/2014/main" id="{BD7E8608-723A-A3B6-30A2-D79BEF1433D7}"/>
              </a:ext>
            </a:extLst>
          </p:cNvPr>
          <p:cNvSpPr/>
          <p:nvPr/>
        </p:nvSpPr>
        <p:spPr>
          <a:xfrm>
            <a:off x="9951720" y="5508018"/>
            <a:ext cx="14173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chemeClr val="accent6">
                    <a:lumMod val="75000"/>
                  </a:schemeClr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1.152 sistemas</a:t>
            </a:r>
            <a:endParaRPr lang="en-US" sz="1300" dirty="0">
              <a:solidFill>
                <a:schemeClr val="accent6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38" name="Text 24">
            <a:extLst>
              <a:ext uri="{FF2B5EF4-FFF2-40B4-BE49-F238E27FC236}">
                <a16:creationId xmlns:a16="http://schemas.microsoft.com/office/drawing/2014/main" id="{1DC3F623-18A3-C6AD-6D5A-2CF47EF584DC}"/>
              </a:ext>
            </a:extLst>
          </p:cNvPr>
          <p:cNvSpPr/>
          <p:nvPr/>
        </p:nvSpPr>
        <p:spPr>
          <a:xfrm>
            <a:off x="4968240" y="5800626"/>
            <a:ext cx="6355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100" noProof="0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Sin respuesta principalmente por pate de los Entes Territoriales</a:t>
            </a:r>
            <a:endParaRPr lang="es-CO" sz="1100" noProof="0" dirty="0">
              <a:latin typeface="Montserrat" panose="00000500000000000000" pitchFamily="2" charset="0"/>
            </a:endParaRPr>
          </a:p>
        </p:txBody>
      </p:sp>
      <p:sp>
        <p:nvSpPr>
          <p:cNvPr id="40" name="Shape 25">
            <a:extLst>
              <a:ext uri="{FF2B5EF4-FFF2-40B4-BE49-F238E27FC236}">
                <a16:creationId xmlns:a16="http://schemas.microsoft.com/office/drawing/2014/main" id="{8CB865A4-7D18-83DC-D226-DB0C8FD11F95}"/>
              </a:ext>
            </a:extLst>
          </p:cNvPr>
          <p:cNvSpPr/>
          <p:nvPr/>
        </p:nvSpPr>
        <p:spPr>
          <a:xfrm>
            <a:off x="4968240" y="6102378"/>
            <a:ext cx="6355080" cy="109728"/>
          </a:xfrm>
          <a:prstGeom prst="rect">
            <a:avLst/>
          </a:prstGeom>
          <a:solidFill>
            <a:srgbClr val="E3E3E3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42" name="Shape 26">
            <a:extLst>
              <a:ext uri="{FF2B5EF4-FFF2-40B4-BE49-F238E27FC236}">
                <a16:creationId xmlns:a16="http://schemas.microsoft.com/office/drawing/2014/main" id="{038D493F-67F1-20FD-655F-C76A728CC759}"/>
              </a:ext>
            </a:extLst>
          </p:cNvPr>
          <p:cNvSpPr/>
          <p:nvPr/>
        </p:nvSpPr>
        <p:spPr>
          <a:xfrm>
            <a:off x="4968240" y="6102378"/>
            <a:ext cx="4747260" cy="109728"/>
          </a:xfrm>
          <a:prstGeom prst="rect">
            <a:avLst/>
          </a:prstGeom>
          <a:solidFill>
            <a:schemeClr val="accent6">
              <a:lumMod val="75000"/>
            </a:schemeClr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task2/assets/logos_overl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975757" y="18288"/>
            <a:ext cx="8692548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800" b="1" dirty="0">
                <a:solidFill>
                  <a:srgbClr val="222222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SIN PRESTADOR CONFIRMADO – FAZNI Ant. 2019</a:t>
            </a:r>
            <a:endParaRPr lang="en-US" sz="1800" dirty="0">
              <a:latin typeface="Montserrat" panose="00000500000000000000" pitchFamily="2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40080" y="2375451"/>
            <a:ext cx="57607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VERIFICACIÓN EN CAMPO · MUESTRA DE 4 CONTRATOS (2016–2017)</a:t>
            </a:r>
            <a:endParaRPr lang="en-US" sz="1250" dirty="0">
              <a:latin typeface="Montserrat" panose="00000500000000000000" pitchFamily="2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40080" y="2685552"/>
            <a:ext cx="14630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151</a:t>
            </a:r>
            <a:endParaRPr lang="en-US" sz="4000" dirty="0">
              <a:latin typeface="Montserrat" panose="00000500000000000000" pitchFamily="2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2496705" y="2795280"/>
            <a:ext cx="34747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usuarios visitados</a:t>
            </a:r>
            <a:endParaRPr lang="en-US" sz="1150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1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 779 entregados (19,6%)</a:t>
            </a:r>
            <a:endParaRPr lang="en-US" sz="1150" dirty="0">
              <a:latin typeface="Montserrat" panose="00000500000000000000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40080" y="3566160"/>
            <a:ext cx="55778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140 existentes (92,7%)  ·  11 inexistentes (7,3%)</a:t>
            </a:r>
            <a:endParaRPr lang="en-US" sz="1050" dirty="0">
              <a:latin typeface="Montserrat" panose="00000500000000000000" pitchFamily="2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640080" y="3840480"/>
            <a:ext cx="5170658" cy="384048"/>
          </a:xfrm>
          <a:prstGeom prst="rect">
            <a:avLst/>
          </a:prstGeom>
          <a:solidFill>
            <a:srgbClr val="E3B23C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640080" y="3840480"/>
            <a:ext cx="517065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92,7%</a:t>
            </a:r>
            <a:endParaRPr lang="en-US" sz="1250" dirty="0">
              <a:latin typeface="Montserrat" panose="00000500000000000000" pitchFamily="2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5810738" y="3840480"/>
            <a:ext cx="407182" cy="384048"/>
          </a:xfrm>
          <a:prstGeom prst="rect">
            <a:avLst/>
          </a:prstGeom>
          <a:solidFill>
            <a:srgbClr val="C0392B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40080" y="4434840"/>
            <a:ext cx="55778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 140 existentes: funcionamiento parcial o nulo</a:t>
            </a:r>
            <a:endParaRPr lang="en-US" sz="1050" dirty="0">
              <a:latin typeface="Montserrat" panose="00000500000000000000" pitchFamily="2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640080" y="4709160"/>
            <a:ext cx="4183380" cy="384048"/>
          </a:xfrm>
          <a:prstGeom prst="rect">
            <a:avLst/>
          </a:prstGeom>
          <a:solidFill>
            <a:srgbClr val="ED7D31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640080" y="4709160"/>
            <a:ext cx="41833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75% parcial (105)</a:t>
            </a:r>
            <a:endParaRPr lang="en-US" sz="1250" dirty="0">
              <a:latin typeface="Montserrat" panose="00000500000000000000" pitchFamily="2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4823460" y="4709160"/>
            <a:ext cx="1271748" cy="384048"/>
          </a:xfrm>
          <a:prstGeom prst="rect">
            <a:avLst/>
          </a:prstGeom>
          <a:solidFill>
            <a:srgbClr val="C0392B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4823460" y="4709160"/>
            <a:ext cx="12717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22,8% (32)</a:t>
            </a:r>
            <a:endParaRPr lang="en-US" sz="1250" dirty="0">
              <a:latin typeface="Montserrat" panose="00000500000000000000" pitchFamily="2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6095208" y="4709160"/>
            <a:ext cx="122712" cy="384048"/>
          </a:xfrm>
          <a:prstGeom prst="rect">
            <a:avLst/>
          </a:prstGeom>
          <a:solidFill>
            <a:srgbClr val="D9D9D9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pPr algn="ctr"/>
            <a:endParaRPr lang="es-CO" sz="125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640080" y="5257800"/>
            <a:ext cx="5577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100" i="1" noProof="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Se identificaron además sistemas interconectados, vendidos, hurtados o desplazados por los propios usuarios a otras localidades.</a:t>
            </a:r>
            <a:endParaRPr lang="es-CO" sz="1100" noProof="0" dirty="0">
              <a:latin typeface="Montserrat" panose="00000500000000000000" pitchFamily="2" charset="0"/>
            </a:endParaRPr>
          </a:p>
        </p:txBody>
      </p:sp>
      <p:sp>
        <p:nvSpPr>
          <p:cNvPr id="26" name="Text 23"/>
          <p:cNvSpPr/>
          <p:nvPr/>
        </p:nvSpPr>
        <p:spPr>
          <a:xfrm>
            <a:off x="640080" y="5837826"/>
            <a:ext cx="55778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100" i="1" noProof="0" dirty="0" err="1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L|s</a:t>
            </a:r>
            <a:r>
              <a:rPr lang="es-CO" sz="1100" i="1" noProof="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 4 proyectos restantes (anteriores a 2016) presentan un panorama aún más crítico: se ejecutaron antes de que existiera un marco normativo para SISFV en el país y mayor antigüedad.</a:t>
            </a:r>
            <a:endParaRPr lang="es-CO" sz="1100" noProof="0" dirty="0">
              <a:latin typeface="Montserrat" panose="00000500000000000000" pitchFamily="2" charset="0"/>
            </a:endParaRPr>
          </a:p>
        </p:txBody>
      </p:sp>
      <p:sp>
        <p:nvSpPr>
          <p:cNvPr id="27" name="Text 24"/>
          <p:cNvSpPr/>
          <p:nvPr/>
        </p:nvSpPr>
        <p:spPr>
          <a:xfrm>
            <a:off x="11795760" y="6693408"/>
            <a:ext cx="36576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5</a:t>
            </a:r>
            <a:endParaRPr lang="en-US" sz="800" dirty="0">
              <a:latin typeface="Montserrat" panose="00000500000000000000" pitchFamily="2" charset="0"/>
            </a:endParaRPr>
          </a:p>
        </p:txBody>
      </p:sp>
      <p:sp>
        <p:nvSpPr>
          <p:cNvPr id="29" name="Text 3">
            <a:extLst>
              <a:ext uri="{FF2B5EF4-FFF2-40B4-BE49-F238E27FC236}">
                <a16:creationId xmlns:a16="http://schemas.microsoft.com/office/drawing/2014/main" id="{24255BAE-CC53-D518-57AB-1D02183D4D5C}"/>
              </a:ext>
            </a:extLst>
          </p:cNvPr>
          <p:cNvSpPr/>
          <p:nvPr/>
        </p:nvSpPr>
        <p:spPr>
          <a:xfrm>
            <a:off x="703028" y="1516046"/>
            <a:ext cx="1722119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1.384</a:t>
            </a:r>
            <a:endParaRPr lang="en-US" sz="4000" dirty="0">
              <a:latin typeface="Montserrat" panose="00000500000000000000" pitchFamily="2" charset="0"/>
            </a:endParaRPr>
          </a:p>
        </p:txBody>
      </p:sp>
      <p:sp>
        <p:nvSpPr>
          <p:cNvPr id="31" name="Text 4">
            <a:extLst>
              <a:ext uri="{FF2B5EF4-FFF2-40B4-BE49-F238E27FC236}">
                <a16:creationId xmlns:a16="http://schemas.microsoft.com/office/drawing/2014/main" id="{845EA040-A58D-A2C2-DEF8-50FF06817AA2}"/>
              </a:ext>
            </a:extLst>
          </p:cNvPr>
          <p:cNvSpPr/>
          <p:nvPr/>
        </p:nvSpPr>
        <p:spPr>
          <a:xfrm>
            <a:off x="2496705" y="1611859"/>
            <a:ext cx="34747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150" noProof="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Sin prestación del </a:t>
            </a:r>
          </a:p>
          <a:p>
            <a:pPr marL="0" indent="0">
              <a:buNone/>
            </a:pPr>
            <a:r>
              <a:rPr lang="es-CO" sz="1150" noProof="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servicio confirmado</a:t>
            </a:r>
            <a:endParaRPr lang="es-CO" sz="1150" noProof="0" dirty="0">
              <a:latin typeface="Montserrat" panose="00000500000000000000" pitchFamily="2" charset="0"/>
            </a:endParaRPr>
          </a:p>
        </p:txBody>
      </p:sp>
      <p:graphicFrame>
        <p:nvGraphicFramePr>
          <p:cNvPr id="32" name="Gráfico 31">
            <a:extLst>
              <a:ext uri="{FF2B5EF4-FFF2-40B4-BE49-F238E27FC236}">
                <a16:creationId xmlns:a16="http://schemas.microsoft.com/office/drawing/2014/main" id="{80893F4C-7389-C371-F5CF-E15C16E856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4141915"/>
              </p:ext>
            </p:extLst>
          </p:nvPr>
        </p:nvGraphicFramePr>
        <p:xfrm>
          <a:off x="7273779" y="2287164"/>
          <a:ext cx="4278142" cy="2384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4" name="Shape 23">
            <a:extLst>
              <a:ext uri="{FF2B5EF4-FFF2-40B4-BE49-F238E27FC236}">
                <a16:creationId xmlns:a16="http://schemas.microsoft.com/office/drawing/2014/main" id="{DD382EC2-4348-1218-A44A-0A4E72CBF6B0}"/>
              </a:ext>
            </a:extLst>
          </p:cNvPr>
          <p:cNvSpPr/>
          <p:nvPr/>
        </p:nvSpPr>
        <p:spPr>
          <a:xfrm>
            <a:off x="7754036" y="4877329"/>
            <a:ext cx="3734935" cy="1143000"/>
          </a:xfrm>
          <a:prstGeom prst="roundRect">
            <a:avLst>
              <a:gd name="adj" fmla="val 5600"/>
            </a:avLst>
          </a:prstGeom>
          <a:solidFill>
            <a:srgbClr val="E3B23C"/>
          </a:solidFill>
          <a:ln/>
        </p:spPr>
        <p:txBody>
          <a:bodyPr/>
          <a:lstStyle/>
          <a:p>
            <a:endParaRPr lang="es-CO" dirty="0">
              <a:latin typeface="Montserrat" panose="00000500000000000000" pitchFamily="2" charset="0"/>
            </a:endParaRPr>
          </a:p>
        </p:txBody>
      </p:sp>
      <p:sp>
        <p:nvSpPr>
          <p:cNvPr id="46" name="Shape 24">
            <a:extLst>
              <a:ext uri="{FF2B5EF4-FFF2-40B4-BE49-F238E27FC236}">
                <a16:creationId xmlns:a16="http://schemas.microsoft.com/office/drawing/2014/main" id="{8C66B550-851C-AC21-C73A-152A9524D839}"/>
              </a:ext>
            </a:extLst>
          </p:cNvPr>
          <p:cNvSpPr/>
          <p:nvPr/>
        </p:nvSpPr>
        <p:spPr>
          <a:xfrm>
            <a:off x="7877088" y="5041921"/>
            <a:ext cx="0" cy="82296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50" name="Text 26">
            <a:extLst>
              <a:ext uri="{FF2B5EF4-FFF2-40B4-BE49-F238E27FC236}">
                <a16:creationId xmlns:a16="http://schemas.microsoft.com/office/drawing/2014/main" id="{03B13C11-5AF6-91E3-6612-7F2BE966312A}"/>
              </a:ext>
            </a:extLst>
          </p:cNvPr>
          <p:cNvSpPr/>
          <p:nvPr/>
        </p:nvSpPr>
        <p:spPr>
          <a:xfrm>
            <a:off x="8137692" y="4877329"/>
            <a:ext cx="3351279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$15.800 M  </a:t>
            </a:r>
          </a:p>
          <a:p>
            <a:pPr marL="0" indent="0">
              <a:buNone/>
            </a:pPr>
            <a:r>
              <a:rPr lang="en-US" sz="115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 inversión estimada (COP)</a:t>
            </a:r>
            <a:endParaRPr lang="en-US" sz="3000" dirty="0">
              <a:latin typeface="Montserrat" panose="00000500000000000000" pitchFamily="2" charset="0"/>
            </a:endParaRPr>
          </a:p>
        </p:txBody>
      </p:sp>
      <p:sp>
        <p:nvSpPr>
          <p:cNvPr id="52" name="Text 23">
            <a:extLst>
              <a:ext uri="{FF2B5EF4-FFF2-40B4-BE49-F238E27FC236}">
                <a16:creationId xmlns:a16="http://schemas.microsoft.com/office/drawing/2014/main" id="{6585E962-FCC7-414A-6BE1-E40C18E786E4}"/>
              </a:ext>
            </a:extLst>
          </p:cNvPr>
          <p:cNvSpPr/>
          <p:nvPr/>
        </p:nvSpPr>
        <p:spPr>
          <a:xfrm>
            <a:off x="7273779" y="1435608"/>
            <a:ext cx="4215193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100" i="1" noProof="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Se proyectan reposiciones con base en las tasas de falla definidas en la resolución .</a:t>
            </a:r>
            <a:endParaRPr lang="es-CO" sz="1100" noProof="0" dirty="0">
              <a:latin typeface="Montserrat" panose="00000500000000000000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task2/assets/logos_overl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998921" y="18288"/>
            <a:ext cx="8669384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2000" b="1" dirty="0">
                <a:solidFill>
                  <a:srgbClr val="222222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SISTEMAS CON PRESTADOR – FAZNI Ant. 2019</a:t>
            </a:r>
            <a:endParaRPr lang="en-US" sz="2000" dirty="0">
              <a:latin typeface="Montserrat" panose="00000500000000000000" pitchFamily="2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1097280" y="1417320"/>
            <a:ext cx="999439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EXISTENCIA DE LAS SOLUCIONES</a:t>
            </a:r>
            <a:endParaRPr lang="en-US" sz="1250" dirty="0">
              <a:latin typeface="Montserrat" panose="00000500000000000000" pitchFamily="2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1097280" y="2148840"/>
            <a:ext cx="9234818" cy="502920"/>
          </a:xfrm>
          <a:prstGeom prst="rect">
            <a:avLst/>
          </a:prstGeom>
          <a:solidFill>
            <a:srgbClr val="E3B23C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10332098" y="2148840"/>
            <a:ext cx="759574" cy="502920"/>
          </a:xfrm>
          <a:prstGeom prst="rect">
            <a:avLst/>
          </a:prstGeom>
          <a:solidFill>
            <a:srgbClr val="C0392B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4663129" y="1746504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3B23C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92,4%  </a:t>
            </a: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13.989 existentes</a:t>
            </a:r>
            <a:endParaRPr lang="en-US" sz="1700" dirty="0">
              <a:latin typeface="Montserrat" panose="00000500000000000000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9258064" y="1746504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C0392B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7,6%  </a:t>
            </a: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1.157 inexistentes</a:t>
            </a:r>
            <a:endParaRPr lang="en-US" sz="1700" dirty="0">
              <a:latin typeface="Montserrat" panose="00000500000000000000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097280" y="2971800"/>
            <a:ext cx="999439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FUNCIONAMIENTO DE LAS 13.989 SOLUCIONES EXISTENTES</a:t>
            </a:r>
            <a:endParaRPr lang="en-US" sz="1250" dirty="0">
              <a:latin typeface="Montserrat" panose="00000500000000000000" pitchFamily="2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1097280" y="3703320"/>
            <a:ext cx="5067157" cy="502920"/>
          </a:xfrm>
          <a:prstGeom prst="rect">
            <a:avLst/>
          </a:prstGeom>
          <a:solidFill>
            <a:srgbClr val="2E7D4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6164437" y="3703320"/>
            <a:ext cx="4177656" cy="502920"/>
          </a:xfrm>
          <a:prstGeom prst="rect">
            <a:avLst/>
          </a:prstGeom>
          <a:solidFill>
            <a:srgbClr val="ED7D31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10342093" y="3703320"/>
            <a:ext cx="749579" cy="502920"/>
          </a:xfrm>
          <a:prstGeom prst="rect">
            <a:avLst/>
          </a:prstGeom>
          <a:solidFill>
            <a:srgbClr val="C0392B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2579298" y="3300984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2E7D4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50,7%  </a:t>
            </a: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7.091 total</a:t>
            </a:r>
            <a:endParaRPr lang="en-US" sz="1700" dirty="0">
              <a:latin typeface="Montserrat" panose="00000500000000000000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7201705" y="3300984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D7D31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41,8%  </a:t>
            </a: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5.853 parcial</a:t>
            </a:r>
            <a:endParaRPr lang="en-US" sz="1700" dirty="0">
              <a:latin typeface="Montserrat" panose="00000500000000000000" pitchFamily="2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9489066" y="3300984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C0392B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7,5%  </a:t>
            </a: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1.045 no func.</a:t>
            </a:r>
            <a:endParaRPr lang="en-US" sz="1700" dirty="0">
              <a:latin typeface="Montserrat" panose="00000500000000000000" pitchFamily="2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1097280" y="4526280"/>
            <a:ext cx="9994392" cy="1051560"/>
          </a:xfrm>
          <a:prstGeom prst="roundRect">
            <a:avLst>
              <a:gd name="adj" fmla="val 6087"/>
            </a:avLst>
          </a:prstGeom>
          <a:solidFill>
            <a:srgbClr val="FBF3E1"/>
          </a:solidFill>
          <a:ln w="12700">
            <a:solidFill>
              <a:srgbClr val="E3B23C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1371600" y="4526280"/>
            <a:ext cx="201168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B85C1D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6.898</a:t>
            </a:r>
            <a:endParaRPr lang="en-US" sz="3400" dirty="0">
              <a:latin typeface="Montserrat" panose="00000500000000000000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3566160" y="4526280"/>
            <a:ext cx="731520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sistemas (49% de los existentes) presentan alguna novedad de funcionamiento, principalmente por necesidad de reposición de baterías que ya cumplieron su vida útil regulatoria.</a:t>
            </a:r>
            <a:endParaRPr lang="en-US" sz="1250" dirty="0">
              <a:latin typeface="Montserrat" panose="00000500000000000000" pitchFamily="2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11795760" y="6693408"/>
            <a:ext cx="36576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4</a:t>
            </a:r>
            <a:endParaRPr lang="en-US" sz="800" dirty="0">
              <a:latin typeface="Montserrat" panose="00000500000000000000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task2/assets/logos_overl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107933" y="18288"/>
            <a:ext cx="8560371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2200" b="1" dirty="0">
                <a:solidFill>
                  <a:srgbClr val="222222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REPOSICIONES</a:t>
            </a:r>
            <a:endParaRPr lang="en-US" sz="2200" dirty="0">
              <a:latin typeface="Montserrat" panose="00000500000000000000" pitchFamily="2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1520791" y="1490472"/>
            <a:ext cx="1666761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Componente de</a:t>
            </a:r>
            <a:endParaRPr lang="en-US" sz="1300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300" b="1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inversión (tarifa)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4333776" y="1783080"/>
            <a:ext cx="5715000" cy="0"/>
          </a:xfrm>
          <a:prstGeom prst="line">
            <a:avLst/>
          </a:prstGeom>
          <a:noFill/>
          <a:ln w="25400">
            <a:solidFill>
              <a:srgbClr val="D9D9D9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4187472" y="1636776"/>
            <a:ext cx="292608" cy="29260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B7280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3785136" y="1216152"/>
            <a:ext cx="10972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2020</a:t>
            </a:r>
            <a:endParaRPr lang="en-US" sz="1000" dirty="0">
              <a:latin typeface="Montserrat" panose="00000500000000000000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3190776" y="1984248"/>
            <a:ext cx="2286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CREG 166</a:t>
            </a:r>
            <a:endParaRPr lang="en-US" sz="1200" dirty="0">
              <a:latin typeface="Montserrat" panose="00000500000000000000" pitchFamily="2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3190776" y="2221992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Resolución transitoria</a:t>
            </a:r>
            <a:endParaRPr lang="en-US" sz="1000" dirty="0">
              <a:latin typeface="Montserrat" panose="00000500000000000000" pitchFamily="2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9902472" y="1636776"/>
            <a:ext cx="292608" cy="292608"/>
          </a:xfrm>
          <a:prstGeom prst="ellipse">
            <a:avLst/>
          </a:prstGeom>
          <a:solidFill>
            <a:srgbClr val="E3B23C"/>
          </a:solidFill>
          <a:ln w="19050">
            <a:solidFill>
              <a:srgbClr val="C6952A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9500136" y="1216152"/>
            <a:ext cx="10972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2022</a:t>
            </a:r>
            <a:endParaRPr lang="en-US" sz="1000" dirty="0">
              <a:latin typeface="Montserrat" panose="00000500000000000000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905776" y="1984248"/>
            <a:ext cx="2286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CREG 101 026</a:t>
            </a:r>
            <a:endParaRPr lang="en-US" sz="1200" dirty="0">
              <a:latin typeface="Montserrat" panose="00000500000000000000" pitchFamily="2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8905776" y="2221992"/>
            <a:ext cx="2757636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000" noProof="0" dirty="0">
                <a:solidFill>
                  <a:srgbClr val="2E7D4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Contempla el componente de inversión</a:t>
            </a:r>
            <a:endParaRPr lang="en-US" sz="1000" dirty="0">
              <a:latin typeface="Montserrat" panose="00000500000000000000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1520791" y="3227832"/>
            <a:ext cx="1669985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Subsidios a</a:t>
            </a:r>
            <a:endParaRPr lang="en-US" sz="1300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300" b="1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la operación</a:t>
            </a:r>
            <a:endParaRPr lang="en-US" sz="1300" dirty="0">
              <a:latin typeface="Montserrat" panose="00000500000000000000" pitchFamily="2" charset="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4333776" y="3520440"/>
            <a:ext cx="5715000" cy="0"/>
          </a:xfrm>
          <a:prstGeom prst="line">
            <a:avLst/>
          </a:prstGeom>
          <a:noFill/>
          <a:ln w="25400">
            <a:solidFill>
              <a:srgbClr val="D9D9D9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4187472" y="3374136"/>
            <a:ext cx="292608" cy="29260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B7280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3785136" y="2953512"/>
            <a:ext cx="10972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2020</a:t>
            </a:r>
            <a:endParaRPr lang="en-US" sz="1000" dirty="0">
              <a:latin typeface="Montserrat" panose="00000500000000000000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3190776" y="3721608"/>
            <a:ext cx="2286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MME 40296</a:t>
            </a:r>
            <a:endParaRPr lang="en-US" sz="1200" dirty="0">
              <a:latin typeface="Montserrat" panose="00000500000000000000" pitchFamily="2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3190776" y="3959352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NO reconocía inversión</a:t>
            </a:r>
            <a:endParaRPr lang="en-US" sz="1000" dirty="0">
              <a:latin typeface="Montserrat" panose="00000500000000000000" pitchFamily="2" charset="0"/>
            </a:endParaRPr>
          </a:p>
        </p:txBody>
      </p:sp>
      <p:sp>
        <p:nvSpPr>
          <p:cNvPr id="21" name="Shape 18"/>
          <p:cNvSpPr/>
          <p:nvPr/>
        </p:nvSpPr>
        <p:spPr>
          <a:xfrm>
            <a:off x="9902472" y="3374136"/>
            <a:ext cx="292608" cy="292608"/>
          </a:xfrm>
          <a:prstGeom prst="ellipse">
            <a:avLst/>
          </a:prstGeom>
          <a:solidFill>
            <a:srgbClr val="E3B23C"/>
          </a:solidFill>
          <a:ln w="19050">
            <a:solidFill>
              <a:srgbClr val="C6952A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9500136" y="2953512"/>
            <a:ext cx="10972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2022</a:t>
            </a:r>
            <a:endParaRPr lang="en-US" sz="1000" dirty="0">
              <a:latin typeface="Montserrat" panose="00000500000000000000" pitchFamily="2" charset="0"/>
            </a:endParaRPr>
          </a:p>
        </p:txBody>
      </p:sp>
      <p:sp>
        <p:nvSpPr>
          <p:cNvPr id="23" name="Text 20"/>
          <p:cNvSpPr/>
          <p:nvPr/>
        </p:nvSpPr>
        <p:spPr>
          <a:xfrm>
            <a:off x="8905776" y="3721608"/>
            <a:ext cx="2286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MME 40292</a:t>
            </a:r>
            <a:endParaRPr lang="en-US" sz="1200" dirty="0">
              <a:latin typeface="Montserrat" panose="00000500000000000000" pitchFamily="2" charset="0"/>
            </a:endParaRPr>
          </a:p>
        </p:txBody>
      </p:sp>
      <p:sp>
        <p:nvSpPr>
          <p:cNvPr id="24" name="Text 21"/>
          <p:cNvSpPr/>
          <p:nvPr/>
        </p:nvSpPr>
        <p:spPr>
          <a:xfrm>
            <a:off x="8905776" y="3959352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2E7D4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SÍ reconoce el componente de inversión</a:t>
            </a:r>
            <a:endParaRPr lang="en-US" sz="1000" dirty="0">
              <a:latin typeface="Montserrat" panose="00000500000000000000" pitchFamily="2" charset="0"/>
            </a:endParaRPr>
          </a:p>
        </p:txBody>
      </p:sp>
      <p:sp>
        <p:nvSpPr>
          <p:cNvPr id="25" name="Text 22"/>
          <p:cNvSpPr/>
          <p:nvPr/>
        </p:nvSpPr>
        <p:spPr>
          <a:xfrm>
            <a:off x="457200" y="452628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i="1" dirty="0">
                <a:solidFill>
                  <a:srgbClr val="6B7280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Art. 87, Ley 142 de 1994: la suficiencia financiera garantiza, vía tarifa, la recuperación de costos de expansión, reposición y mantenimiento.</a:t>
            </a:r>
            <a:endParaRPr lang="en-US" sz="1050" dirty="0">
              <a:latin typeface="Montserrat" panose="00000500000000000000" pitchFamily="2" charset="0"/>
            </a:endParaRPr>
          </a:p>
        </p:txBody>
      </p:sp>
      <p:sp>
        <p:nvSpPr>
          <p:cNvPr id="26" name="Shape 23"/>
          <p:cNvSpPr/>
          <p:nvPr/>
        </p:nvSpPr>
        <p:spPr>
          <a:xfrm>
            <a:off x="1097280" y="5074920"/>
            <a:ext cx="9994392" cy="1143000"/>
          </a:xfrm>
          <a:prstGeom prst="roundRect">
            <a:avLst>
              <a:gd name="adj" fmla="val 5600"/>
            </a:avLst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7" name="Shape 24"/>
          <p:cNvSpPr/>
          <p:nvPr/>
        </p:nvSpPr>
        <p:spPr>
          <a:xfrm>
            <a:off x="6094476" y="5239512"/>
            <a:ext cx="0" cy="822960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28" name="Text 25"/>
          <p:cNvSpPr/>
          <p:nvPr/>
        </p:nvSpPr>
        <p:spPr>
          <a:xfrm>
            <a:off x="1371600" y="5074920"/>
            <a:ext cx="4480560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8.419  </a:t>
            </a:r>
            <a:r>
              <a:rPr lang="en-US" sz="115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reposiciones de componentes</a:t>
            </a:r>
            <a:endParaRPr lang="en-US" sz="3000" dirty="0">
              <a:latin typeface="Montserrat" panose="00000500000000000000" pitchFamily="2" charset="0"/>
            </a:endParaRPr>
          </a:p>
          <a:p>
            <a:pPr marL="0" indent="0">
              <a:buNone/>
            </a:pPr>
            <a:r>
              <a:rPr lang="en-US" sz="115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requeridas (infraestructura 2016–2017)</a:t>
            </a:r>
            <a:endParaRPr lang="en-US" sz="3000" dirty="0">
              <a:latin typeface="Montserrat" panose="00000500000000000000" pitchFamily="2" charset="0"/>
            </a:endParaRPr>
          </a:p>
        </p:txBody>
      </p:sp>
      <p:sp>
        <p:nvSpPr>
          <p:cNvPr id="29" name="Text 26"/>
          <p:cNvSpPr/>
          <p:nvPr/>
        </p:nvSpPr>
        <p:spPr>
          <a:xfrm>
            <a:off x="6355080" y="5074920"/>
            <a:ext cx="4572000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$</a:t>
            </a:r>
            <a:r>
              <a:rPr lang="es-CO" sz="3000" b="1" noProof="0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36.000 M  </a:t>
            </a:r>
            <a:r>
              <a:rPr lang="es-CO" sz="1150" noProof="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 inversión estimada (COP), sujeta al costos específicos de implementación</a:t>
            </a:r>
            <a:endParaRPr lang="en-US" sz="3000" dirty="0">
              <a:latin typeface="Montserrat" panose="00000500000000000000" pitchFamily="2" charset="0"/>
            </a:endParaRPr>
          </a:p>
        </p:txBody>
      </p:sp>
      <p:sp>
        <p:nvSpPr>
          <p:cNvPr id="30" name="Text 27"/>
          <p:cNvSpPr/>
          <p:nvPr/>
        </p:nvSpPr>
        <p:spPr>
          <a:xfrm>
            <a:off x="11795760" y="6693408"/>
            <a:ext cx="36576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5</a:t>
            </a:r>
            <a:endParaRPr lang="en-US" sz="800" dirty="0">
              <a:latin typeface="Montserrat" panose="00000500000000000000" pitchFamily="2" charset="0"/>
            </a:endParaRPr>
          </a:p>
        </p:txBody>
      </p:sp>
      <p:sp>
        <p:nvSpPr>
          <p:cNvPr id="32" name="Text 2">
            <a:extLst>
              <a:ext uri="{FF2B5EF4-FFF2-40B4-BE49-F238E27FC236}">
                <a16:creationId xmlns:a16="http://schemas.microsoft.com/office/drawing/2014/main" id="{B613C06E-D42F-8474-2ECC-98A14AA73EEA}"/>
              </a:ext>
            </a:extLst>
          </p:cNvPr>
          <p:cNvSpPr/>
          <p:nvPr/>
        </p:nvSpPr>
        <p:spPr>
          <a:xfrm rot="16200000">
            <a:off x="-220900" y="2278060"/>
            <a:ext cx="2215256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s-CO" sz="2000" b="1" noProof="0" dirty="0">
                <a:solidFill>
                  <a:srgbClr val="44546A"/>
                </a:solidFill>
                <a:latin typeface="Montserrat" panose="00000500000000000000" pitchFamily="2" charset="0"/>
                <a:cs typeface="Calibri" pitchFamily="34" charset="-120"/>
              </a:rPr>
              <a:t>MARCO REGULATORIO</a:t>
            </a:r>
            <a:endParaRPr lang="es-CO" sz="2000" noProof="0" dirty="0">
              <a:latin typeface="Montserrat" panose="00000500000000000000" pitchFamily="2" charset="0"/>
            </a:endParaRPr>
          </a:p>
        </p:txBody>
      </p:sp>
      <p:sp>
        <p:nvSpPr>
          <p:cNvPr id="34" name="Text 11">
            <a:extLst>
              <a:ext uri="{FF2B5EF4-FFF2-40B4-BE49-F238E27FC236}">
                <a16:creationId xmlns:a16="http://schemas.microsoft.com/office/drawing/2014/main" id="{5EC7DB3E-B10F-E3DA-6087-F9D98348E0EC}"/>
              </a:ext>
            </a:extLst>
          </p:cNvPr>
          <p:cNvSpPr/>
          <p:nvPr/>
        </p:nvSpPr>
        <p:spPr>
          <a:xfrm>
            <a:off x="3190775" y="2392680"/>
            <a:ext cx="2757637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000" noProof="0" dirty="0">
                <a:solidFill>
                  <a:srgbClr val="2E7D4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Contempla el componente de inversión</a:t>
            </a:r>
            <a:endParaRPr lang="es-CO" sz="1000" noProof="0" dirty="0">
              <a:latin typeface="Montserrat" panose="00000500000000000000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task2/assets/logos_overla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E3B23C"/>
          </a:solidFill>
          <a:ln/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204185" y="18288"/>
            <a:ext cx="8464120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2400" b="1" dirty="0">
                <a:solidFill>
                  <a:srgbClr val="222222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CONCLUSIONES</a:t>
            </a:r>
            <a:endParaRPr lang="en-US" sz="2400" dirty="0">
              <a:latin typeface="Montserrat" panose="00000500000000000000" pitchFamily="2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1463040" y="2468880"/>
            <a:ext cx="9262872" cy="0"/>
          </a:xfrm>
          <a:prstGeom prst="line">
            <a:avLst/>
          </a:prstGeom>
          <a:noFill/>
          <a:ln w="38100">
            <a:solidFill>
              <a:srgbClr val="E3B23C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1152144" y="2157984"/>
            <a:ext cx="621792" cy="621792"/>
          </a:xfrm>
          <a:prstGeom prst="ellipse">
            <a:avLst/>
          </a:prstGeom>
          <a:solidFill>
            <a:srgbClr val="E3B23C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152144" y="2157984"/>
            <a:ext cx="62179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1</a:t>
            </a:r>
            <a:endParaRPr lang="en-US" sz="2000" dirty="0">
              <a:latin typeface="Montserrat" panose="00000500000000000000" pitchFamily="2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79248" y="2971800"/>
            <a:ext cx="2767584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Directriz institucional</a:t>
            </a:r>
            <a:endParaRPr lang="en-US" sz="1350" dirty="0">
              <a:latin typeface="Montserrat" panose="00000500000000000000" pitchFamily="2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9248" y="3639312"/>
            <a:ext cx="2767584" cy="1737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Definir el tratamiento de los activos sin información de estado (3.044 sistemas – 22 contratos).</a:t>
            </a:r>
            <a:endParaRPr lang="en-US" sz="1100" dirty="0">
              <a:latin typeface="Montserrat" panose="00000500000000000000" pitchFamily="2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4239768" y="2157984"/>
            <a:ext cx="621792" cy="621792"/>
          </a:xfrm>
          <a:prstGeom prst="ellipse">
            <a:avLst/>
          </a:prstGeom>
          <a:solidFill>
            <a:srgbClr val="E3B23C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4239768" y="2157984"/>
            <a:ext cx="62179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2</a:t>
            </a:r>
            <a:endParaRPr lang="en-US" sz="2000" dirty="0">
              <a:latin typeface="Montserrat" panose="00000500000000000000" pitchFamily="2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3166872" y="2971800"/>
            <a:ext cx="2767584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Levantamiento técnico</a:t>
            </a:r>
            <a:endParaRPr lang="en-US" sz="1350" dirty="0">
              <a:latin typeface="Montserrat" panose="00000500000000000000" pitchFamily="2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3166872" y="3639312"/>
            <a:ext cx="2767584" cy="1737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100" noProof="0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Determinar pérdida definitiva o viabilidad de recuperación una vez levantada la infraestructura.</a:t>
            </a:r>
            <a:endParaRPr lang="es-CO" sz="1100" noProof="0" dirty="0">
              <a:latin typeface="Montserrat" panose="00000500000000000000" pitchFamily="2" charset="0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7327392" y="2157984"/>
            <a:ext cx="621792" cy="621792"/>
          </a:xfrm>
          <a:prstGeom prst="ellipse">
            <a:avLst/>
          </a:prstGeom>
          <a:solidFill>
            <a:srgbClr val="E3B23C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7327392" y="2157984"/>
            <a:ext cx="62179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3</a:t>
            </a:r>
            <a:endParaRPr lang="en-US" sz="2000" dirty="0">
              <a:latin typeface="Montserrat" panose="00000500000000000000" pitchFamily="2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254495" y="2971800"/>
            <a:ext cx="3005633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350" b="1" noProof="0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Saneamiento de reposiciones</a:t>
            </a:r>
            <a:endParaRPr lang="es-CO" sz="1350" noProof="0" dirty="0">
              <a:latin typeface="Montserrat" panose="00000500000000000000" pitchFamily="2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6254496" y="3639312"/>
            <a:ext cx="2767584" cy="1737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100" noProof="0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Definir o determinar cual seria el mejor mecanismo de financiamiento  para la realización de estas reposiciones </a:t>
            </a:r>
            <a:endParaRPr lang="es-CO" sz="1100" noProof="0" dirty="0">
              <a:latin typeface="Montserrat" panose="00000500000000000000" pitchFamily="2" charset="0"/>
            </a:endParaRPr>
          </a:p>
        </p:txBody>
      </p:sp>
      <p:sp>
        <p:nvSpPr>
          <p:cNvPr id="18" name="Shape 15"/>
          <p:cNvSpPr/>
          <p:nvPr/>
        </p:nvSpPr>
        <p:spPr>
          <a:xfrm>
            <a:off x="10415016" y="2157984"/>
            <a:ext cx="621792" cy="621792"/>
          </a:xfrm>
          <a:prstGeom prst="ellipse">
            <a:avLst/>
          </a:prstGeom>
          <a:solidFill>
            <a:srgbClr val="E3B23C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>
              <a:latin typeface="Montserrat" panose="00000500000000000000" pitchFamily="2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10415016" y="2157984"/>
            <a:ext cx="621792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Montserrat" panose="00000500000000000000" pitchFamily="2" charset="0"/>
                <a:ea typeface="Montserrat ExtraBold" pitchFamily="34" charset="-122"/>
                <a:cs typeface="Montserrat ExtraBold" pitchFamily="34" charset="-120"/>
              </a:rPr>
              <a:t>4</a:t>
            </a:r>
            <a:endParaRPr lang="en-US" sz="2000" dirty="0">
              <a:latin typeface="Montserrat" panose="00000500000000000000" pitchFamily="2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9342120" y="2971800"/>
            <a:ext cx="2767584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350" b="1" noProof="0" dirty="0">
                <a:solidFill>
                  <a:srgbClr val="44546A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Estado contable del activo </a:t>
            </a:r>
            <a:endParaRPr lang="es-CO" sz="1350" noProof="0" dirty="0">
              <a:latin typeface="Montserrat" panose="00000500000000000000" pitchFamily="2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9342120" y="3639312"/>
            <a:ext cx="2767584" cy="1737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CO" sz="1100" noProof="0" dirty="0">
                <a:solidFill>
                  <a:srgbClr val="222222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Si no es posible la reposición de los activos, definir como se dará de baja estos activos que no fueron atendidos y que deben darse de baja. </a:t>
            </a:r>
            <a:endParaRPr lang="es-CO" sz="1100" noProof="0" dirty="0">
              <a:latin typeface="Montserrat" panose="00000500000000000000" pitchFamily="2" charset="0"/>
            </a:endParaRPr>
          </a:p>
        </p:txBody>
      </p:sp>
      <p:sp>
        <p:nvSpPr>
          <p:cNvPr id="22" name="Text 19"/>
          <p:cNvSpPr/>
          <p:nvPr/>
        </p:nvSpPr>
        <p:spPr>
          <a:xfrm>
            <a:off x="11795760" y="6693408"/>
            <a:ext cx="36576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FFFFFF"/>
                </a:solidFill>
                <a:latin typeface="Montserrat" panose="00000500000000000000" pitchFamily="2" charset="0"/>
                <a:ea typeface="Calibri" pitchFamily="34" charset="-122"/>
                <a:cs typeface="Calibri" pitchFamily="34" charset="-120"/>
              </a:rPr>
              <a:t>6</a:t>
            </a:r>
            <a:endParaRPr lang="en-US" sz="800" dirty="0">
              <a:latin typeface="Montserrat" panose="00000500000000000000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D3D6E82383C8B40A3094AFB3BA614FD" ma:contentTypeVersion="17" ma:contentTypeDescription="Crear nuevo documento." ma:contentTypeScope="" ma:versionID="57d3568a8fbd6c9b04d72ce6b30548a9">
  <xsd:schema xmlns:xsd="http://www.w3.org/2001/XMLSchema" xmlns:xs="http://www.w3.org/2001/XMLSchema" xmlns:p="http://schemas.microsoft.com/office/2006/metadata/properties" xmlns:ns2="9140daf3-b17c-4d0b-be2e-0a12b28659ba" xmlns:ns3="ea9ac20b-8dc5-49c1-a68a-30fc4d6930a1" targetNamespace="http://schemas.microsoft.com/office/2006/metadata/properties" ma:root="true" ma:fieldsID="465aa380b7797cabe7f6d8055440ac2d" ns2:_="" ns3:_="">
    <xsd:import namespace="9140daf3-b17c-4d0b-be2e-0a12b28659ba"/>
    <xsd:import namespace="ea9ac20b-8dc5-49c1-a68a-30fc4d6930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2:Fecha" minOccurs="0"/>
                <xsd:element ref="ns2:Fechademodificaci_x00f3_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40daf3-b17c-4d0b-be2e-0a12b28659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c2231ce5-edc9-4cf3-bcdc-afedc95ebd1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Fecha" ma:index="22" nillable="true" ma:displayName="Fecha" ma:format="DateOnly" ma:internalName="Fecha">
      <xsd:simpleType>
        <xsd:restriction base="dms:DateTime"/>
      </xsd:simpleType>
    </xsd:element>
    <xsd:element name="Fechademodificaci_x00f3_n" ma:index="23" nillable="true" ma:displayName="Fecha de modificación" ma:format="DateOnly" ma:internalName="Fechademodificaci_x00f3_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9ac20b-8dc5-49c1-a68a-30fc4d6930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3d3110e-50f5-49a4-9188-280243a155a5}" ma:internalName="TaxCatchAll" ma:showField="CatchAllData" ma:web="ea9ac20b-8dc5-49c1-a68a-30fc4d6930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echademodificaci_x00f3_n xmlns="9140daf3-b17c-4d0b-be2e-0a12b28659ba" xsi:nil="true"/>
    <TaxCatchAll xmlns="ea9ac20b-8dc5-49c1-a68a-30fc4d6930a1" xsi:nil="true"/>
    <lcf76f155ced4ddcb4097134ff3c332f xmlns="9140daf3-b17c-4d0b-be2e-0a12b28659ba">
      <Terms xmlns="http://schemas.microsoft.com/office/infopath/2007/PartnerControls"/>
    </lcf76f155ced4ddcb4097134ff3c332f>
    <Fecha xmlns="9140daf3-b17c-4d0b-be2e-0a12b28659ba" xsi:nil="true"/>
  </documentManagement>
</p:properties>
</file>

<file path=customXml/itemProps1.xml><?xml version="1.0" encoding="utf-8"?>
<ds:datastoreItem xmlns:ds="http://schemas.openxmlformats.org/officeDocument/2006/customXml" ds:itemID="{A4A44319-EA27-45B1-811E-28F1CC9A13B5}"/>
</file>

<file path=customXml/itemProps2.xml><?xml version="1.0" encoding="utf-8"?>
<ds:datastoreItem xmlns:ds="http://schemas.openxmlformats.org/officeDocument/2006/customXml" ds:itemID="{1EB57740-561F-47A3-BD4B-3585FB26B646}"/>
</file>

<file path=customXml/itemProps3.xml><?xml version="1.0" encoding="utf-8"?>
<ds:datastoreItem xmlns:ds="http://schemas.openxmlformats.org/officeDocument/2006/customXml" ds:itemID="{9F9A37EF-A081-4EEC-967D-BD26CF2BCA71}"/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725</Words>
  <Application>Microsoft Office PowerPoint</Application>
  <PresentationFormat>Panorámica</PresentationFormat>
  <Paragraphs>137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Montserrat</vt:lpstr>
      <vt:lpstr>Montserrat ExtraBold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Kelly Alexandra Hernández Hernández</cp:lastModifiedBy>
  <cp:revision>2</cp:revision>
  <dcterms:created xsi:type="dcterms:W3CDTF">2026-08-03T14:52:54Z</dcterms:created>
  <dcterms:modified xsi:type="dcterms:W3CDTF">2026-08-03T16:25:13Z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0x010100FD3D6E82383C8B40A3094AFB3BA614FD</vt:lpwstr>
  </property>
</Properties>
</file>