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3"/>
  </p:notesMasterIdLst>
  <p:sldIdLst>
    <p:sldId id="256" r:id="rId2"/>
    <p:sldId id="257" r:id="rId3"/>
    <p:sldId id="258" r:id="rId4"/>
    <p:sldId id="259" r:id="rId5"/>
    <p:sldId id="272" r:id="rId6"/>
    <p:sldId id="278" r:id="rId7"/>
    <p:sldId id="261" r:id="rId8"/>
    <p:sldId id="279" r:id="rId9"/>
    <p:sldId id="262" r:id="rId10"/>
    <p:sldId id="267" r:id="rId11"/>
    <p:sldId id="280" r:id="rId12"/>
    <p:sldId id="277" r:id="rId13"/>
    <p:sldId id="270" r:id="rId14"/>
    <p:sldId id="282" r:id="rId15"/>
    <p:sldId id="269" r:id="rId16"/>
    <p:sldId id="283" r:id="rId17"/>
    <p:sldId id="284" r:id="rId18"/>
    <p:sldId id="263" r:id="rId19"/>
    <p:sldId id="281" r:id="rId20"/>
    <p:sldId id="271" r:id="rId21"/>
    <p:sldId id="273" r:id="rId22"/>
  </p:sldIdLst>
  <p:sldSz cx="12192000" cy="6858000"/>
  <p:notesSz cx="6858000" cy="9144000"/>
  <p:embeddedFontLst>
    <p:embeddedFont>
      <p:font typeface="Helvetica Neue" panose="02000503000000020004" pitchFamily="2" charset="0"/>
      <p:regular r:id="rId24"/>
      <p:bold r:id="rId25"/>
      <p:italic r:id="rId26"/>
      <p:boldItalic r:id="rId27"/>
    </p:embeddedFont>
    <p:embeddedFont>
      <p:font typeface="Verdana" panose="020B060403050404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jrZbtByvxS0643zWMhiUQSFQZti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8D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FAAD50-4B91-4C52-98CD-371B6B42C260}" v="7" dt="2025-03-31T10:21:51.440"/>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12"/>
    <p:restoredTop sz="95144" autoAdjust="0"/>
  </p:normalViewPr>
  <p:slideViewPr>
    <p:cSldViewPr snapToGrid="0">
      <p:cViewPr varScale="1">
        <p:scale>
          <a:sx n="94" d="100"/>
          <a:sy n="94" d="100"/>
        </p:scale>
        <p:origin x="84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customschemas.google.com/relationships/presentationmetadata" Target="metadata"/><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2" name="Google Shape;13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a:extLst>
            <a:ext uri="{FF2B5EF4-FFF2-40B4-BE49-F238E27FC236}">
              <a16:creationId xmlns:a16="http://schemas.microsoft.com/office/drawing/2014/main" id="{948830FD-2CD6-16FB-925C-AFBFDCF62E8C}"/>
            </a:ext>
          </a:extLst>
        </p:cNvPr>
        <p:cNvGrpSpPr/>
        <p:nvPr/>
      </p:nvGrpSpPr>
      <p:grpSpPr>
        <a:xfrm>
          <a:off x="0" y="0"/>
          <a:ext cx="0" cy="0"/>
          <a:chOff x="0" y="0"/>
          <a:chExt cx="0" cy="0"/>
        </a:xfrm>
      </p:grpSpPr>
      <p:sp>
        <p:nvSpPr>
          <p:cNvPr id="166" name="Google Shape;166;p5:notes">
            <a:extLst>
              <a:ext uri="{FF2B5EF4-FFF2-40B4-BE49-F238E27FC236}">
                <a16:creationId xmlns:a16="http://schemas.microsoft.com/office/drawing/2014/main" id="{0D80F03D-523A-8F0B-91F3-26D4C4C00AA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67" name="Google Shape;167;p5:notes">
            <a:extLst>
              <a:ext uri="{FF2B5EF4-FFF2-40B4-BE49-F238E27FC236}">
                <a16:creationId xmlns:a16="http://schemas.microsoft.com/office/drawing/2014/main" id="{EF94EA6E-0628-FD84-94F6-764E58CBA85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3152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a:extLst>
            <a:ext uri="{FF2B5EF4-FFF2-40B4-BE49-F238E27FC236}">
              <a16:creationId xmlns:a16="http://schemas.microsoft.com/office/drawing/2014/main" id="{948830FD-2CD6-16FB-925C-AFBFDCF62E8C}"/>
            </a:ext>
          </a:extLst>
        </p:cNvPr>
        <p:cNvGrpSpPr/>
        <p:nvPr/>
      </p:nvGrpSpPr>
      <p:grpSpPr>
        <a:xfrm>
          <a:off x="0" y="0"/>
          <a:ext cx="0" cy="0"/>
          <a:chOff x="0" y="0"/>
          <a:chExt cx="0" cy="0"/>
        </a:xfrm>
      </p:grpSpPr>
      <p:sp>
        <p:nvSpPr>
          <p:cNvPr id="166" name="Google Shape;166;p5:notes">
            <a:extLst>
              <a:ext uri="{FF2B5EF4-FFF2-40B4-BE49-F238E27FC236}">
                <a16:creationId xmlns:a16="http://schemas.microsoft.com/office/drawing/2014/main" id="{0D80F03D-523A-8F0B-91F3-26D4C4C00AA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67" name="Google Shape;167;p5:notes">
            <a:extLst>
              <a:ext uri="{FF2B5EF4-FFF2-40B4-BE49-F238E27FC236}">
                <a16:creationId xmlns:a16="http://schemas.microsoft.com/office/drawing/2014/main" id="{EF94EA6E-0628-FD84-94F6-764E58CBA85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7022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a:extLst>
            <a:ext uri="{FF2B5EF4-FFF2-40B4-BE49-F238E27FC236}">
              <a16:creationId xmlns:a16="http://schemas.microsoft.com/office/drawing/2014/main" id="{0B0D669D-76DA-8348-E7AA-E25A79618D68}"/>
            </a:ext>
          </a:extLst>
        </p:cNvPr>
        <p:cNvGrpSpPr/>
        <p:nvPr/>
      </p:nvGrpSpPr>
      <p:grpSpPr>
        <a:xfrm>
          <a:off x="0" y="0"/>
          <a:ext cx="0" cy="0"/>
          <a:chOff x="0" y="0"/>
          <a:chExt cx="0" cy="0"/>
        </a:xfrm>
      </p:grpSpPr>
      <p:sp>
        <p:nvSpPr>
          <p:cNvPr id="183" name="Google Shape;183;p7:notes">
            <a:extLst>
              <a:ext uri="{FF2B5EF4-FFF2-40B4-BE49-F238E27FC236}">
                <a16:creationId xmlns:a16="http://schemas.microsoft.com/office/drawing/2014/main" id="{F97C79CA-45A7-6F34-BC3E-0BB5FD3AAE8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s-ES" dirty="0"/>
              <a:t>Se presentan los documentos de cada procedimiento, detallando actividades y diferencias entre auditoria y seguimiento</a:t>
            </a:r>
            <a:endParaRPr dirty="0"/>
          </a:p>
        </p:txBody>
      </p:sp>
      <p:sp>
        <p:nvSpPr>
          <p:cNvPr id="184" name="Google Shape;184;p7:notes">
            <a:extLst>
              <a:ext uri="{FF2B5EF4-FFF2-40B4-BE49-F238E27FC236}">
                <a16:creationId xmlns:a16="http://schemas.microsoft.com/office/drawing/2014/main" id="{079ABA99-ADA1-BF5D-0575-D88BDDF71A1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81667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CO" dirty="0"/>
          </a:p>
        </p:txBody>
      </p:sp>
    </p:spTree>
    <p:extLst>
      <p:ext uri="{BB962C8B-B14F-4D97-AF65-F5344CB8AC3E}">
        <p14:creationId xmlns:p14="http://schemas.microsoft.com/office/powerpoint/2010/main" val="2451204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s-ES" dirty="0"/>
              <a:t>Se realiza proyección del formato actual, allí se indica los campos a diligenciar y la mejor manera de formularlo</a:t>
            </a:r>
            <a:endParaRPr dirty="0"/>
          </a:p>
        </p:txBody>
      </p:sp>
      <p:sp>
        <p:nvSpPr>
          <p:cNvPr id="184" name="Google Shape;18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CO" dirty="0"/>
          </a:p>
        </p:txBody>
      </p:sp>
    </p:spTree>
    <p:extLst>
      <p:ext uri="{BB962C8B-B14F-4D97-AF65-F5344CB8AC3E}">
        <p14:creationId xmlns:p14="http://schemas.microsoft.com/office/powerpoint/2010/main" val="2709926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CO" dirty="0"/>
              <a:t>Se proyecta video del Chavo del 8 en donde se detalla la importancia de la comunicación</a:t>
            </a:r>
          </a:p>
        </p:txBody>
      </p:sp>
    </p:spTree>
    <p:extLst>
      <p:ext uri="{BB962C8B-B14F-4D97-AF65-F5344CB8AC3E}">
        <p14:creationId xmlns:p14="http://schemas.microsoft.com/office/powerpoint/2010/main" val="6048111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a:extLst>
            <a:ext uri="{FF2B5EF4-FFF2-40B4-BE49-F238E27FC236}">
              <a16:creationId xmlns:a16="http://schemas.microsoft.com/office/drawing/2014/main" id="{626ECE14-677C-924D-DFF0-92FFE65444AA}"/>
            </a:ext>
          </a:extLst>
        </p:cNvPr>
        <p:cNvGrpSpPr/>
        <p:nvPr/>
      </p:nvGrpSpPr>
      <p:grpSpPr>
        <a:xfrm>
          <a:off x="0" y="0"/>
          <a:ext cx="0" cy="0"/>
          <a:chOff x="0" y="0"/>
          <a:chExt cx="0" cy="0"/>
        </a:xfrm>
      </p:grpSpPr>
      <p:sp>
        <p:nvSpPr>
          <p:cNvPr id="214" name="Google Shape;214;p10:notes">
            <a:extLst>
              <a:ext uri="{FF2B5EF4-FFF2-40B4-BE49-F238E27FC236}">
                <a16:creationId xmlns:a16="http://schemas.microsoft.com/office/drawing/2014/main" id="{E381C76C-7538-E458-86A6-4AFE92FC11B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5" name="Google Shape;215;p10:notes">
            <a:extLst>
              <a:ext uri="{FF2B5EF4-FFF2-40B4-BE49-F238E27FC236}">
                <a16:creationId xmlns:a16="http://schemas.microsoft.com/office/drawing/2014/main" id="{73F147C2-D9B9-0180-25EA-678744E9CDA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51849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f72c6bc540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7" name="Google Shape;137;g2f72c6bc54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2f72c6bc540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4" name="Google Shape;144;g2f72c6bc540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2" name="Google Shape;15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DC751514-DEF1-EDF9-2362-24D0C3478F25}"/>
            </a:ext>
          </a:extLst>
        </p:cNvPr>
        <p:cNvGrpSpPr/>
        <p:nvPr/>
      </p:nvGrpSpPr>
      <p:grpSpPr>
        <a:xfrm>
          <a:off x="0" y="0"/>
          <a:ext cx="0" cy="0"/>
          <a:chOff x="0" y="0"/>
          <a:chExt cx="0" cy="0"/>
        </a:xfrm>
      </p:grpSpPr>
      <p:sp>
        <p:nvSpPr>
          <p:cNvPr id="151" name="Google Shape;151;p2:notes">
            <a:extLst>
              <a:ext uri="{FF2B5EF4-FFF2-40B4-BE49-F238E27FC236}">
                <a16:creationId xmlns:a16="http://schemas.microsoft.com/office/drawing/2014/main" id="{0033F841-1164-E713-B65A-61A9A6CE42B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2" name="Google Shape;152;p2:notes">
            <a:extLst>
              <a:ext uri="{FF2B5EF4-FFF2-40B4-BE49-F238E27FC236}">
                <a16:creationId xmlns:a16="http://schemas.microsoft.com/office/drawing/2014/main" id="{82667C8A-3D28-E6B9-4DE4-095ADAB6F1B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33333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s-CO" dirty="0" err="1"/>
              <a:t>Rompehielo</a:t>
            </a:r>
            <a:r>
              <a:rPr lang="es-CO" dirty="0"/>
              <a:t> visual </a:t>
            </a:r>
          </a:p>
          <a:p>
            <a:pPr marL="0" lvl="0" indent="0" algn="l" rtl="0">
              <a:lnSpc>
                <a:spcPct val="100000"/>
              </a:lnSpc>
              <a:spcBef>
                <a:spcPts val="0"/>
              </a:spcBef>
              <a:spcAft>
                <a:spcPts val="0"/>
              </a:spcAft>
              <a:buSzPts val="1100"/>
              <a:buNone/>
            </a:pPr>
            <a:r>
              <a:rPr lang="es-CO" dirty="0"/>
              <a:t>El Faro sirve como referente para indicar: “El control interno funciona como un faro: no evita que existan dificultades, pero permite verlas a tiempo y actuar de manera adecuada. Y ese ‘faro’ en la entidad no es solo la Oficina de Control Interno, somos todos en el desarrollo de nuestras funciones.”</a:t>
            </a:r>
            <a:endParaRPr dirty="0"/>
          </a:p>
        </p:txBody>
      </p:sp>
      <p:sp>
        <p:nvSpPr>
          <p:cNvPr id="167" name="Google Shape;16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78" name="Google Shape;17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a:extLst>
            <a:ext uri="{FF2B5EF4-FFF2-40B4-BE49-F238E27FC236}">
              <a16:creationId xmlns:a16="http://schemas.microsoft.com/office/drawing/2014/main" id="{514A1636-6D3B-4093-143D-EDC0A00BAAA3}"/>
            </a:ext>
          </a:extLst>
        </p:cNvPr>
        <p:cNvGrpSpPr/>
        <p:nvPr/>
      </p:nvGrpSpPr>
      <p:grpSpPr>
        <a:xfrm>
          <a:off x="0" y="0"/>
          <a:ext cx="0" cy="0"/>
          <a:chOff x="0" y="0"/>
          <a:chExt cx="0" cy="0"/>
        </a:xfrm>
      </p:grpSpPr>
      <p:sp>
        <p:nvSpPr>
          <p:cNvPr id="183" name="Google Shape;183;p7:notes">
            <a:extLst>
              <a:ext uri="{FF2B5EF4-FFF2-40B4-BE49-F238E27FC236}">
                <a16:creationId xmlns:a16="http://schemas.microsoft.com/office/drawing/2014/main" id="{C76ACE83-B656-4987-62B7-99020769FFA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s-CO" dirty="0"/>
              <a:t>El artículo 123 de la CP: son servidores públicos los miembros de las corporaciones públicas, los empleados y trabajadores del Estado y de sus entidades descentralizadas territorialmente y por servicios. Los servidores públicos están al servicio del Estado y de la comunidad, ejercerán sus funciones en la forma prevista por la Constitución, la ley y el reglamento. La ley determinará el régimen aplicable a los particulares que temporalmente desempeñen funciones públicas y regulará su ejercicio.</a:t>
            </a:r>
            <a:endParaRPr dirty="0"/>
          </a:p>
        </p:txBody>
      </p:sp>
      <p:sp>
        <p:nvSpPr>
          <p:cNvPr id="184" name="Google Shape;184;p7:notes">
            <a:extLst>
              <a:ext uri="{FF2B5EF4-FFF2-40B4-BE49-F238E27FC236}">
                <a16:creationId xmlns:a16="http://schemas.microsoft.com/office/drawing/2014/main" id="{4D98F955-CF25-50CE-C2C0-2705F40982B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88703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a:extLst>
            <a:ext uri="{FF2B5EF4-FFF2-40B4-BE49-F238E27FC236}">
              <a16:creationId xmlns:a16="http://schemas.microsoft.com/office/drawing/2014/main" id="{17701789-E5C6-BFAC-17B9-DCB660EB9E87}"/>
            </a:ext>
          </a:extLst>
        </p:cNvPr>
        <p:cNvGrpSpPr/>
        <p:nvPr/>
      </p:nvGrpSpPr>
      <p:grpSpPr>
        <a:xfrm>
          <a:off x="0" y="0"/>
          <a:ext cx="0" cy="0"/>
          <a:chOff x="0" y="0"/>
          <a:chExt cx="0" cy="0"/>
        </a:xfrm>
      </p:grpSpPr>
      <p:sp>
        <p:nvSpPr>
          <p:cNvPr id="183" name="Google Shape;183;p7:notes">
            <a:extLst>
              <a:ext uri="{FF2B5EF4-FFF2-40B4-BE49-F238E27FC236}">
                <a16:creationId xmlns:a16="http://schemas.microsoft.com/office/drawing/2014/main" id="{EC8497F9-17AB-46F5-7879-D3DCD7AEDFE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84" name="Google Shape;184;p7:notes">
            <a:extLst>
              <a:ext uri="{FF2B5EF4-FFF2-40B4-BE49-F238E27FC236}">
                <a16:creationId xmlns:a16="http://schemas.microsoft.com/office/drawing/2014/main" id="{13C477ED-35D6-644B-3634-11F00ADD772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410593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11"/>
        <p:cNvGrpSpPr/>
        <p:nvPr/>
      </p:nvGrpSpPr>
      <p:grpSpPr>
        <a:xfrm>
          <a:off x="0" y="0"/>
          <a:ext cx="0" cy="0"/>
          <a:chOff x="0" y="0"/>
          <a:chExt cx="0" cy="0"/>
        </a:xfrm>
      </p:grpSpPr>
      <p:sp>
        <p:nvSpPr>
          <p:cNvPr id="12" name="Google Shape;1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 name="Google Shape;1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15" name="Google Shape;15;p12"/>
          <p:cNvPicPr preferRelativeResize="0"/>
          <p:nvPr/>
        </p:nvPicPr>
        <p:blipFill rotWithShape="1">
          <a:blip r:embed="rId2">
            <a:alphaModFix/>
          </a:blip>
          <a:srcRect/>
          <a:stretch/>
        </p:blipFill>
        <p:spPr>
          <a:xfrm>
            <a:off x="4937044" y="2139929"/>
            <a:ext cx="2317911" cy="178300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69"/>
        <p:cNvGrpSpPr/>
        <p:nvPr/>
      </p:nvGrpSpPr>
      <p:grpSpPr>
        <a:xfrm>
          <a:off x="0" y="0"/>
          <a:ext cx="0" cy="0"/>
          <a:chOff x="0" y="0"/>
          <a:chExt cx="0" cy="0"/>
        </a:xfrm>
      </p:grpSpPr>
      <p:sp>
        <p:nvSpPr>
          <p:cNvPr id="70" name="Google Shape;70;p1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atin typeface="Verdana"/>
                <a:ea typeface="Verdana"/>
                <a:cs typeface="Verdana"/>
                <a:sym typeface="Verdana"/>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72" name="Google Shape;72;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
        <p:nvSpPr>
          <p:cNvPr id="75" name="Google Shape;75;p13"/>
          <p:cNvSpPr/>
          <p:nvPr/>
        </p:nvSpPr>
        <p:spPr>
          <a:xfrm>
            <a:off x="0" y="819253"/>
            <a:ext cx="12192000" cy="5219493"/>
          </a:xfrm>
          <a:prstGeom prst="rect">
            <a:avLst/>
          </a:prstGeom>
          <a:solidFill>
            <a:srgbClr val="4B3C8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Helvetica Neue"/>
              <a:ea typeface="Helvetica Neue"/>
              <a:cs typeface="Helvetica Neue"/>
              <a:sym typeface="Helvetica Neue"/>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Diapositiva de título">
  <p:cSld name="1_Diapositiva de título">
    <p:spTree>
      <p:nvGrpSpPr>
        <p:cNvPr id="1" name="Shape 76"/>
        <p:cNvGrpSpPr/>
        <p:nvPr/>
      </p:nvGrpSpPr>
      <p:grpSpPr>
        <a:xfrm>
          <a:off x="0" y="0"/>
          <a:ext cx="0" cy="0"/>
          <a:chOff x="0" y="0"/>
          <a:chExt cx="0" cy="0"/>
        </a:xfrm>
      </p:grpSpPr>
      <p:sp>
        <p:nvSpPr>
          <p:cNvPr id="77" name="Google Shape;77;p1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1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atin typeface="Verdana"/>
                <a:ea typeface="Verdana"/>
                <a:cs typeface="Verdana"/>
                <a:sym typeface="Verdana"/>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79" name="Google Shape;79;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
        <p:nvSpPr>
          <p:cNvPr id="82" name="Google Shape;82;p14"/>
          <p:cNvSpPr/>
          <p:nvPr/>
        </p:nvSpPr>
        <p:spPr>
          <a:xfrm>
            <a:off x="0" y="6721474"/>
            <a:ext cx="12192000" cy="136525"/>
          </a:xfrm>
          <a:prstGeom prst="rect">
            <a:avLst/>
          </a:prstGeom>
          <a:solidFill>
            <a:srgbClr val="4B3C8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Helvetica Neue"/>
              <a:ea typeface="Helvetica Neue"/>
              <a:cs typeface="Helvetica Neue"/>
              <a:sym typeface="Helvetica Neue"/>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83"/>
        <p:cNvGrpSpPr/>
        <p:nvPr/>
      </p:nvGrpSpPr>
      <p:grpSpPr>
        <a:xfrm>
          <a:off x="0" y="0"/>
          <a:ext cx="0" cy="0"/>
          <a:chOff x="0" y="0"/>
          <a:chExt cx="0" cy="0"/>
        </a:xfrm>
      </p:grpSpPr>
      <p:sp>
        <p:nvSpPr>
          <p:cNvPr id="84" name="Google Shape;84;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Verdana"/>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Verdana"/>
                <a:ea typeface="Verdana"/>
                <a:cs typeface="Verdana"/>
                <a:sym typeface="Verdana"/>
              </a:defRPr>
            </a:lvl1pPr>
            <a:lvl2pPr marL="914400" lvl="1" indent="-381000" algn="l">
              <a:lnSpc>
                <a:spcPct val="90000"/>
              </a:lnSpc>
              <a:spcBef>
                <a:spcPts val="500"/>
              </a:spcBef>
              <a:spcAft>
                <a:spcPts val="0"/>
              </a:spcAft>
              <a:buClr>
                <a:schemeClr val="dk1"/>
              </a:buClr>
              <a:buSzPts val="2400"/>
              <a:buChar char="•"/>
              <a:defRPr>
                <a:latin typeface="Verdana"/>
                <a:ea typeface="Verdana"/>
                <a:cs typeface="Verdana"/>
                <a:sym typeface="Verdana"/>
              </a:defRPr>
            </a:lvl2pPr>
            <a:lvl3pPr marL="1371600" lvl="2" indent="-355600" algn="l">
              <a:lnSpc>
                <a:spcPct val="90000"/>
              </a:lnSpc>
              <a:spcBef>
                <a:spcPts val="500"/>
              </a:spcBef>
              <a:spcAft>
                <a:spcPts val="0"/>
              </a:spcAft>
              <a:buClr>
                <a:schemeClr val="dk1"/>
              </a:buClr>
              <a:buSzPts val="2000"/>
              <a:buChar char="•"/>
              <a:defRPr>
                <a:latin typeface="Verdana"/>
                <a:ea typeface="Verdana"/>
                <a:cs typeface="Verdana"/>
                <a:sym typeface="Verdana"/>
              </a:defRPr>
            </a:lvl3pPr>
            <a:lvl4pPr marL="1828800" lvl="3" indent="-342900" algn="l">
              <a:lnSpc>
                <a:spcPct val="90000"/>
              </a:lnSpc>
              <a:spcBef>
                <a:spcPts val="500"/>
              </a:spcBef>
              <a:spcAft>
                <a:spcPts val="0"/>
              </a:spcAft>
              <a:buClr>
                <a:schemeClr val="dk1"/>
              </a:buClr>
              <a:buSzPts val="1800"/>
              <a:buChar char="•"/>
              <a:defRPr>
                <a:latin typeface="Verdana"/>
                <a:ea typeface="Verdana"/>
                <a:cs typeface="Verdana"/>
                <a:sym typeface="Verdana"/>
              </a:defRPr>
            </a:lvl4pPr>
            <a:lvl5pPr marL="2286000" lvl="4" indent="-342900" algn="l">
              <a:lnSpc>
                <a:spcPct val="90000"/>
              </a:lnSpc>
              <a:spcBef>
                <a:spcPts val="500"/>
              </a:spcBef>
              <a:spcAft>
                <a:spcPts val="0"/>
              </a:spcAft>
              <a:buClr>
                <a:schemeClr val="dk1"/>
              </a:buClr>
              <a:buSzPts val="1800"/>
              <a:buChar char="•"/>
              <a:defRPr>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 name="Google Shape;86;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
        <p:nvSpPr>
          <p:cNvPr id="89" name="Google Shape;89;p21"/>
          <p:cNvSpPr/>
          <p:nvPr/>
        </p:nvSpPr>
        <p:spPr>
          <a:xfrm>
            <a:off x="0" y="6733049"/>
            <a:ext cx="12192000" cy="136525"/>
          </a:xfrm>
          <a:prstGeom prst="rect">
            <a:avLst/>
          </a:prstGeom>
          <a:solidFill>
            <a:srgbClr val="4B3C8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Helvetica Neue"/>
              <a:ea typeface="Helvetica Neue"/>
              <a:cs typeface="Helvetica Neue"/>
              <a:sym typeface="Helvetica Neue"/>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90"/>
        <p:cNvGrpSpPr/>
        <p:nvPr/>
      </p:nvGrpSpPr>
      <p:grpSpPr>
        <a:xfrm>
          <a:off x="0" y="0"/>
          <a:ext cx="0" cy="0"/>
          <a:chOff x="0" y="0"/>
          <a:chExt cx="0" cy="0"/>
        </a:xfrm>
      </p:grpSpPr>
      <p:sp>
        <p:nvSpPr>
          <p:cNvPr id="91" name="Google Shape;91;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Verdana"/>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2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Verdana"/>
                <a:ea typeface="Verdana"/>
                <a:cs typeface="Verdana"/>
                <a:sym typeface="Verdana"/>
              </a:defRPr>
            </a:lvl1pPr>
            <a:lvl2pPr marL="914400" lvl="1" indent="-381000" algn="l">
              <a:lnSpc>
                <a:spcPct val="90000"/>
              </a:lnSpc>
              <a:spcBef>
                <a:spcPts val="500"/>
              </a:spcBef>
              <a:spcAft>
                <a:spcPts val="0"/>
              </a:spcAft>
              <a:buClr>
                <a:schemeClr val="dk1"/>
              </a:buClr>
              <a:buSzPts val="2400"/>
              <a:buChar char="•"/>
              <a:defRPr>
                <a:latin typeface="Verdana"/>
                <a:ea typeface="Verdana"/>
                <a:cs typeface="Verdana"/>
                <a:sym typeface="Verdana"/>
              </a:defRPr>
            </a:lvl2pPr>
            <a:lvl3pPr marL="1371600" lvl="2" indent="-355600" algn="l">
              <a:lnSpc>
                <a:spcPct val="90000"/>
              </a:lnSpc>
              <a:spcBef>
                <a:spcPts val="500"/>
              </a:spcBef>
              <a:spcAft>
                <a:spcPts val="0"/>
              </a:spcAft>
              <a:buClr>
                <a:schemeClr val="dk1"/>
              </a:buClr>
              <a:buSzPts val="2000"/>
              <a:buChar char="•"/>
              <a:defRPr>
                <a:latin typeface="Verdana"/>
                <a:ea typeface="Verdana"/>
                <a:cs typeface="Verdana"/>
                <a:sym typeface="Verdana"/>
              </a:defRPr>
            </a:lvl3pPr>
            <a:lvl4pPr marL="1828800" lvl="3" indent="-342900" algn="l">
              <a:lnSpc>
                <a:spcPct val="90000"/>
              </a:lnSpc>
              <a:spcBef>
                <a:spcPts val="500"/>
              </a:spcBef>
              <a:spcAft>
                <a:spcPts val="0"/>
              </a:spcAft>
              <a:buClr>
                <a:schemeClr val="dk1"/>
              </a:buClr>
              <a:buSzPts val="1800"/>
              <a:buChar char="•"/>
              <a:defRPr>
                <a:latin typeface="Verdana"/>
                <a:ea typeface="Verdana"/>
                <a:cs typeface="Verdana"/>
                <a:sym typeface="Verdana"/>
              </a:defRPr>
            </a:lvl4pPr>
            <a:lvl5pPr marL="2286000" lvl="4" indent="-342900" algn="l">
              <a:lnSpc>
                <a:spcPct val="90000"/>
              </a:lnSpc>
              <a:spcBef>
                <a:spcPts val="500"/>
              </a:spcBef>
              <a:spcAft>
                <a:spcPts val="0"/>
              </a:spcAft>
              <a:buClr>
                <a:schemeClr val="dk1"/>
              </a:buClr>
              <a:buSzPts val="1800"/>
              <a:buChar char="•"/>
              <a:defRPr>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2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Verdana"/>
                <a:ea typeface="Verdana"/>
                <a:cs typeface="Verdana"/>
                <a:sym typeface="Verdana"/>
              </a:defRPr>
            </a:lvl1pPr>
            <a:lvl2pPr marL="914400" lvl="1" indent="-381000" algn="l">
              <a:lnSpc>
                <a:spcPct val="90000"/>
              </a:lnSpc>
              <a:spcBef>
                <a:spcPts val="500"/>
              </a:spcBef>
              <a:spcAft>
                <a:spcPts val="0"/>
              </a:spcAft>
              <a:buClr>
                <a:schemeClr val="dk1"/>
              </a:buClr>
              <a:buSzPts val="2400"/>
              <a:buChar char="•"/>
              <a:defRPr>
                <a:latin typeface="Verdana"/>
                <a:ea typeface="Verdana"/>
                <a:cs typeface="Verdana"/>
                <a:sym typeface="Verdana"/>
              </a:defRPr>
            </a:lvl2pPr>
            <a:lvl3pPr marL="1371600" lvl="2" indent="-355600" algn="l">
              <a:lnSpc>
                <a:spcPct val="90000"/>
              </a:lnSpc>
              <a:spcBef>
                <a:spcPts val="500"/>
              </a:spcBef>
              <a:spcAft>
                <a:spcPts val="0"/>
              </a:spcAft>
              <a:buClr>
                <a:schemeClr val="dk1"/>
              </a:buClr>
              <a:buSzPts val="2000"/>
              <a:buChar char="•"/>
              <a:defRPr>
                <a:latin typeface="Verdana"/>
                <a:ea typeface="Verdana"/>
                <a:cs typeface="Verdana"/>
                <a:sym typeface="Verdana"/>
              </a:defRPr>
            </a:lvl3pPr>
            <a:lvl4pPr marL="1828800" lvl="3" indent="-342900" algn="l">
              <a:lnSpc>
                <a:spcPct val="90000"/>
              </a:lnSpc>
              <a:spcBef>
                <a:spcPts val="500"/>
              </a:spcBef>
              <a:spcAft>
                <a:spcPts val="0"/>
              </a:spcAft>
              <a:buClr>
                <a:schemeClr val="dk1"/>
              </a:buClr>
              <a:buSzPts val="1800"/>
              <a:buChar char="•"/>
              <a:defRPr>
                <a:latin typeface="Verdana"/>
                <a:ea typeface="Verdana"/>
                <a:cs typeface="Verdana"/>
                <a:sym typeface="Verdana"/>
              </a:defRPr>
            </a:lvl4pPr>
            <a:lvl5pPr marL="2286000" lvl="4" indent="-342900" algn="l">
              <a:lnSpc>
                <a:spcPct val="90000"/>
              </a:lnSpc>
              <a:spcBef>
                <a:spcPts val="500"/>
              </a:spcBef>
              <a:spcAft>
                <a:spcPts val="0"/>
              </a:spcAft>
              <a:buClr>
                <a:schemeClr val="dk1"/>
              </a:buClr>
              <a:buSzPts val="1800"/>
              <a:buChar char="•"/>
              <a:defRPr>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106"/>
        <p:cNvGrpSpPr/>
        <p:nvPr/>
      </p:nvGrpSpPr>
      <p:grpSpPr>
        <a:xfrm>
          <a:off x="0" y="0"/>
          <a:ext cx="0" cy="0"/>
          <a:chOff x="0" y="0"/>
          <a:chExt cx="0" cy="0"/>
        </a:xfrm>
      </p:grpSpPr>
      <p:sp>
        <p:nvSpPr>
          <p:cNvPr id="107" name="Google Shape;107;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Verdana"/>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111"/>
        <p:cNvGrpSpPr/>
        <p:nvPr/>
      </p:nvGrpSpPr>
      <p:grpSpPr>
        <a:xfrm>
          <a:off x="0" y="0"/>
          <a:ext cx="0" cy="0"/>
          <a:chOff x="0" y="0"/>
          <a:chExt cx="0" cy="0"/>
        </a:xfrm>
      </p:grpSpPr>
      <p:sp>
        <p:nvSpPr>
          <p:cNvPr id="112" name="Google Shape;112;p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Verdana"/>
              <a:buNone/>
              <a:defRPr sz="3200">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2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atin typeface="Verdana"/>
                <a:ea typeface="Verdana"/>
                <a:cs typeface="Verdana"/>
                <a:sym typeface="Verdana"/>
              </a:defRPr>
            </a:lvl1pPr>
            <a:lvl2pPr marL="914400" lvl="1" indent="-406400" algn="l">
              <a:lnSpc>
                <a:spcPct val="90000"/>
              </a:lnSpc>
              <a:spcBef>
                <a:spcPts val="500"/>
              </a:spcBef>
              <a:spcAft>
                <a:spcPts val="0"/>
              </a:spcAft>
              <a:buClr>
                <a:schemeClr val="dk1"/>
              </a:buClr>
              <a:buSzPts val="2800"/>
              <a:buChar char="•"/>
              <a:defRPr sz="2800">
                <a:latin typeface="Verdana"/>
                <a:ea typeface="Verdana"/>
                <a:cs typeface="Verdana"/>
                <a:sym typeface="Verdana"/>
              </a:defRPr>
            </a:lvl2pPr>
            <a:lvl3pPr marL="1371600" lvl="2" indent="-381000" algn="l">
              <a:lnSpc>
                <a:spcPct val="90000"/>
              </a:lnSpc>
              <a:spcBef>
                <a:spcPts val="500"/>
              </a:spcBef>
              <a:spcAft>
                <a:spcPts val="0"/>
              </a:spcAft>
              <a:buClr>
                <a:schemeClr val="dk1"/>
              </a:buClr>
              <a:buSzPts val="2400"/>
              <a:buChar char="•"/>
              <a:defRPr sz="2400">
                <a:latin typeface="Verdana"/>
                <a:ea typeface="Verdana"/>
                <a:cs typeface="Verdana"/>
                <a:sym typeface="Verdana"/>
              </a:defRPr>
            </a:lvl3pPr>
            <a:lvl4pPr marL="1828800" lvl="3" indent="-355600" algn="l">
              <a:lnSpc>
                <a:spcPct val="90000"/>
              </a:lnSpc>
              <a:spcBef>
                <a:spcPts val="500"/>
              </a:spcBef>
              <a:spcAft>
                <a:spcPts val="0"/>
              </a:spcAft>
              <a:buClr>
                <a:schemeClr val="dk1"/>
              </a:buClr>
              <a:buSzPts val="2000"/>
              <a:buChar char="•"/>
              <a:defRPr sz="2000">
                <a:latin typeface="Verdana"/>
                <a:ea typeface="Verdana"/>
                <a:cs typeface="Verdana"/>
                <a:sym typeface="Verdana"/>
              </a:defRPr>
            </a:lvl4pPr>
            <a:lvl5pPr marL="2286000" lvl="4" indent="-355600" algn="l">
              <a:lnSpc>
                <a:spcPct val="90000"/>
              </a:lnSpc>
              <a:spcBef>
                <a:spcPts val="500"/>
              </a:spcBef>
              <a:spcAft>
                <a:spcPts val="0"/>
              </a:spcAft>
              <a:buClr>
                <a:schemeClr val="dk1"/>
              </a:buClr>
              <a:buSzPts val="2000"/>
              <a:buChar char="•"/>
              <a:defRPr sz="2000">
                <a:latin typeface="Verdana"/>
                <a:ea typeface="Verdana"/>
                <a:cs typeface="Verdana"/>
                <a:sym typeface="Verdana"/>
              </a:defRPr>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14" name="Google Shape;114;p2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atin typeface="Verdana"/>
                <a:ea typeface="Verdana"/>
                <a:cs typeface="Verdana"/>
                <a:sym typeface="Verdana"/>
              </a:defRPr>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5" name="Google Shape;115;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118"/>
        <p:cNvGrpSpPr/>
        <p:nvPr/>
      </p:nvGrpSpPr>
      <p:grpSpPr>
        <a:xfrm>
          <a:off x="0" y="0"/>
          <a:ext cx="0" cy="0"/>
          <a:chOff x="0" y="0"/>
          <a:chExt cx="0" cy="0"/>
        </a:xfrm>
      </p:grpSpPr>
      <p:sp>
        <p:nvSpPr>
          <p:cNvPr id="119" name="Google Shape;119;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Verdana"/>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2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Verdana"/>
                <a:ea typeface="Verdana"/>
                <a:cs typeface="Verdana"/>
                <a:sym typeface="Verdana"/>
              </a:defRPr>
            </a:lvl1pPr>
            <a:lvl2pPr marL="914400" lvl="1" indent="-381000" algn="l">
              <a:lnSpc>
                <a:spcPct val="90000"/>
              </a:lnSpc>
              <a:spcBef>
                <a:spcPts val="500"/>
              </a:spcBef>
              <a:spcAft>
                <a:spcPts val="0"/>
              </a:spcAft>
              <a:buClr>
                <a:schemeClr val="dk1"/>
              </a:buClr>
              <a:buSzPts val="2400"/>
              <a:buChar char="•"/>
              <a:defRPr>
                <a:latin typeface="Verdana"/>
                <a:ea typeface="Verdana"/>
                <a:cs typeface="Verdana"/>
                <a:sym typeface="Verdana"/>
              </a:defRPr>
            </a:lvl2pPr>
            <a:lvl3pPr marL="1371600" lvl="2" indent="-355600" algn="l">
              <a:lnSpc>
                <a:spcPct val="90000"/>
              </a:lnSpc>
              <a:spcBef>
                <a:spcPts val="500"/>
              </a:spcBef>
              <a:spcAft>
                <a:spcPts val="0"/>
              </a:spcAft>
              <a:buClr>
                <a:schemeClr val="dk1"/>
              </a:buClr>
              <a:buSzPts val="2000"/>
              <a:buChar char="•"/>
              <a:defRPr>
                <a:latin typeface="Verdana"/>
                <a:ea typeface="Verdana"/>
                <a:cs typeface="Verdana"/>
                <a:sym typeface="Verdana"/>
              </a:defRPr>
            </a:lvl3pPr>
            <a:lvl4pPr marL="1828800" lvl="3" indent="-342900" algn="l">
              <a:lnSpc>
                <a:spcPct val="90000"/>
              </a:lnSpc>
              <a:spcBef>
                <a:spcPts val="500"/>
              </a:spcBef>
              <a:spcAft>
                <a:spcPts val="0"/>
              </a:spcAft>
              <a:buClr>
                <a:schemeClr val="dk1"/>
              </a:buClr>
              <a:buSzPts val="1800"/>
              <a:buChar char="•"/>
              <a:defRPr>
                <a:latin typeface="Verdana"/>
                <a:ea typeface="Verdana"/>
                <a:cs typeface="Verdana"/>
                <a:sym typeface="Verdana"/>
              </a:defRPr>
            </a:lvl4pPr>
            <a:lvl5pPr marL="2286000" lvl="4" indent="-342900" algn="l">
              <a:lnSpc>
                <a:spcPct val="90000"/>
              </a:lnSpc>
              <a:spcBef>
                <a:spcPts val="500"/>
              </a:spcBef>
              <a:spcAft>
                <a:spcPts val="0"/>
              </a:spcAft>
              <a:buClr>
                <a:schemeClr val="dk1"/>
              </a:buClr>
              <a:buSzPts val="1800"/>
              <a:buChar char="•"/>
              <a:defRPr>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124"/>
        <p:cNvGrpSpPr/>
        <p:nvPr/>
      </p:nvGrpSpPr>
      <p:grpSpPr>
        <a:xfrm>
          <a:off x="0" y="0"/>
          <a:ext cx="0" cy="0"/>
          <a:chOff x="0" y="0"/>
          <a:chExt cx="0" cy="0"/>
        </a:xfrm>
      </p:grpSpPr>
      <p:sp>
        <p:nvSpPr>
          <p:cNvPr id="125" name="Google Shape;125;p2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Verdana"/>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2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Verdana"/>
                <a:ea typeface="Verdana"/>
                <a:cs typeface="Verdana"/>
                <a:sym typeface="Verdana"/>
              </a:defRPr>
            </a:lvl1pPr>
            <a:lvl2pPr marL="914400" lvl="1" indent="-381000" algn="l">
              <a:lnSpc>
                <a:spcPct val="90000"/>
              </a:lnSpc>
              <a:spcBef>
                <a:spcPts val="500"/>
              </a:spcBef>
              <a:spcAft>
                <a:spcPts val="0"/>
              </a:spcAft>
              <a:buClr>
                <a:schemeClr val="dk1"/>
              </a:buClr>
              <a:buSzPts val="2400"/>
              <a:buChar char="•"/>
              <a:defRPr>
                <a:latin typeface="Verdana"/>
                <a:ea typeface="Verdana"/>
                <a:cs typeface="Verdana"/>
                <a:sym typeface="Verdana"/>
              </a:defRPr>
            </a:lvl2pPr>
            <a:lvl3pPr marL="1371600" lvl="2" indent="-355600" algn="l">
              <a:lnSpc>
                <a:spcPct val="90000"/>
              </a:lnSpc>
              <a:spcBef>
                <a:spcPts val="500"/>
              </a:spcBef>
              <a:spcAft>
                <a:spcPts val="0"/>
              </a:spcAft>
              <a:buClr>
                <a:schemeClr val="dk1"/>
              </a:buClr>
              <a:buSzPts val="2000"/>
              <a:buChar char="•"/>
              <a:defRPr>
                <a:latin typeface="Verdana"/>
                <a:ea typeface="Verdana"/>
                <a:cs typeface="Verdana"/>
                <a:sym typeface="Verdana"/>
              </a:defRPr>
            </a:lvl3pPr>
            <a:lvl4pPr marL="1828800" lvl="3" indent="-342900" algn="l">
              <a:lnSpc>
                <a:spcPct val="90000"/>
              </a:lnSpc>
              <a:spcBef>
                <a:spcPts val="500"/>
              </a:spcBef>
              <a:spcAft>
                <a:spcPts val="0"/>
              </a:spcAft>
              <a:buClr>
                <a:schemeClr val="dk1"/>
              </a:buClr>
              <a:buSzPts val="1800"/>
              <a:buChar char="•"/>
              <a:defRPr>
                <a:latin typeface="Verdana"/>
                <a:ea typeface="Verdana"/>
                <a:cs typeface="Verdana"/>
                <a:sym typeface="Verdana"/>
              </a:defRPr>
            </a:lvl4pPr>
            <a:lvl5pPr marL="2286000" lvl="4" indent="-342900" algn="l">
              <a:lnSpc>
                <a:spcPct val="90000"/>
              </a:lnSpc>
              <a:spcBef>
                <a:spcPts val="500"/>
              </a:spcBef>
              <a:spcAft>
                <a:spcPts val="0"/>
              </a:spcAft>
              <a:buClr>
                <a:schemeClr val="dk1"/>
              </a:buClr>
              <a:buSzPts val="1800"/>
              <a:buChar char="•"/>
              <a:defRPr>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8" name="Google Shape;128;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16"/>
        <p:cNvGrpSpPr/>
        <p:nvPr/>
      </p:nvGrpSpPr>
      <p:grpSpPr>
        <a:xfrm>
          <a:off x="0" y="0"/>
          <a:ext cx="0" cy="0"/>
          <a:chOff x="0" y="0"/>
          <a:chExt cx="0" cy="0"/>
        </a:xfrm>
      </p:grpSpPr>
      <p:sp>
        <p:nvSpPr>
          <p:cNvPr id="17" name="Google Shape;17;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0"/>
        <p:cNvGrpSpPr/>
        <p:nvPr/>
      </p:nvGrpSpPr>
      <p:grpSpPr>
        <a:xfrm>
          <a:off x="0" y="0"/>
          <a:ext cx="0" cy="0"/>
          <a:chOff x="0" y="0"/>
          <a:chExt cx="0" cy="0"/>
        </a:xfrm>
      </p:grpSpPr>
      <p:sp>
        <p:nvSpPr>
          <p:cNvPr id="21" name="Google Shape;21;p2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Verdana"/>
              <a:buNone/>
              <a:defRPr sz="3200">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7"/>
          <p:cNvSpPr>
            <a:spLocks noGrp="1"/>
          </p:cNvSpPr>
          <p:nvPr>
            <p:ph type="pic" idx="2"/>
          </p:nvPr>
        </p:nvSpPr>
        <p:spPr>
          <a:xfrm>
            <a:off x="5183188" y="987425"/>
            <a:ext cx="6172200" cy="4873625"/>
          </a:xfrm>
          <a:prstGeom prst="rect">
            <a:avLst/>
          </a:prstGeom>
          <a:noFill/>
          <a:ln>
            <a:noFill/>
          </a:ln>
        </p:spPr>
      </p:sp>
      <p:sp>
        <p:nvSpPr>
          <p:cNvPr id="23" name="Google Shape;23;p2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atin typeface="Verdana"/>
                <a:ea typeface="Verdana"/>
                <a:cs typeface="Verdana"/>
                <a:sym typeface="Verdana"/>
              </a:defRPr>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4" name="Google Shape;24;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7"/>
        <p:cNvGrpSpPr/>
        <p:nvPr/>
      </p:nvGrpSpPr>
      <p:grpSpPr>
        <a:xfrm>
          <a:off x="0" y="0"/>
          <a:ext cx="0" cy="0"/>
          <a:chOff x="0" y="0"/>
          <a:chExt cx="0" cy="0"/>
        </a:xfrm>
      </p:grpSpPr>
      <p:sp>
        <p:nvSpPr>
          <p:cNvPr id="28" name="Google Shape;28;p1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latin typeface="Verdana"/>
                <a:ea typeface="Verdana"/>
                <a:cs typeface="Verdana"/>
                <a:sym typeface="Verdana"/>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33" name="Google Shape;33;p15"/>
          <p:cNvPicPr preferRelativeResize="0"/>
          <p:nvPr/>
        </p:nvPicPr>
        <p:blipFill rotWithShape="1">
          <a:blip r:embed="rId2">
            <a:alphaModFix/>
          </a:blip>
          <a:srcRect/>
          <a:stretch/>
        </p:blipFill>
        <p:spPr>
          <a:xfrm>
            <a:off x="5789399" y="159440"/>
            <a:ext cx="613202" cy="4699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Encabezado de sección">
  <p:cSld name="1_Encabezado de sección">
    <p:spTree>
      <p:nvGrpSpPr>
        <p:cNvPr id="1" name="Shape 34"/>
        <p:cNvGrpSpPr/>
        <p:nvPr/>
      </p:nvGrpSpPr>
      <p:grpSpPr>
        <a:xfrm>
          <a:off x="0" y="0"/>
          <a:ext cx="0" cy="0"/>
          <a:chOff x="0" y="0"/>
          <a:chExt cx="0" cy="0"/>
        </a:xfrm>
      </p:grpSpPr>
      <p:sp>
        <p:nvSpPr>
          <p:cNvPr id="35" name="Google Shape;35;p1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latin typeface="Verdana"/>
                <a:ea typeface="Verdana"/>
                <a:cs typeface="Verdana"/>
                <a:sym typeface="Verdana"/>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7" name="Google Shape;37;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40" name="Google Shape;40;p16"/>
          <p:cNvPicPr preferRelativeResize="0"/>
          <p:nvPr/>
        </p:nvPicPr>
        <p:blipFill rotWithShape="1">
          <a:blip r:embed="rId2">
            <a:alphaModFix/>
          </a:blip>
          <a:srcRect/>
          <a:stretch/>
        </p:blipFill>
        <p:spPr>
          <a:xfrm>
            <a:off x="531599" y="159440"/>
            <a:ext cx="613202" cy="4699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Encabezado de sección">
  <p:cSld name="2_Encabezado de sección">
    <p:spTree>
      <p:nvGrpSpPr>
        <p:cNvPr id="1" name="Shape 41"/>
        <p:cNvGrpSpPr/>
        <p:nvPr/>
      </p:nvGrpSpPr>
      <p:grpSpPr>
        <a:xfrm>
          <a:off x="0" y="0"/>
          <a:ext cx="0" cy="0"/>
          <a:chOff x="0" y="0"/>
          <a:chExt cx="0" cy="0"/>
        </a:xfrm>
      </p:grpSpPr>
      <p:sp>
        <p:nvSpPr>
          <p:cNvPr id="42" name="Google Shape;42;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latin typeface="Verdana"/>
                <a:ea typeface="Verdana"/>
                <a:cs typeface="Verdana"/>
                <a:sym typeface="Verdana"/>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4" name="Google Shape;44;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47" name="Google Shape;47;p17"/>
          <p:cNvPicPr preferRelativeResize="0"/>
          <p:nvPr/>
        </p:nvPicPr>
        <p:blipFill rotWithShape="1">
          <a:blip r:embed="rId2">
            <a:alphaModFix/>
          </a:blip>
          <a:srcRect/>
          <a:stretch/>
        </p:blipFill>
        <p:spPr>
          <a:xfrm>
            <a:off x="11047199" y="159440"/>
            <a:ext cx="613202" cy="4699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4_Encabezado de sección">
  <p:cSld name="4_Encabezado de sección">
    <p:spTree>
      <p:nvGrpSpPr>
        <p:cNvPr id="1" name="Shape 48"/>
        <p:cNvGrpSpPr/>
        <p:nvPr/>
      </p:nvGrpSpPr>
      <p:grpSpPr>
        <a:xfrm>
          <a:off x="0" y="0"/>
          <a:ext cx="0" cy="0"/>
          <a:chOff x="0" y="0"/>
          <a:chExt cx="0" cy="0"/>
        </a:xfrm>
      </p:grpSpPr>
      <p:sp>
        <p:nvSpPr>
          <p:cNvPr id="49" name="Google Shape;49;p1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latin typeface="Verdana"/>
                <a:ea typeface="Verdana"/>
                <a:cs typeface="Verdana"/>
                <a:sym typeface="Verdana"/>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1" name="Google Shape;51;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54" name="Google Shape;54;p18"/>
          <p:cNvPicPr preferRelativeResize="0"/>
          <p:nvPr/>
        </p:nvPicPr>
        <p:blipFill rotWithShape="1">
          <a:blip r:embed="rId2">
            <a:alphaModFix/>
          </a:blip>
          <a:srcRect/>
          <a:stretch/>
        </p:blipFill>
        <p:spPr>
          <a:xfrm>
            <a:off x="531599" y="6251575"/>
            <a:ext cx="613202" cy="4699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Encabezado de sección">
  <p:cSld name="3_Encabezado de sección">
    <p:spTree>
      <p:nvGrpSpPr>
        <p:cNvPr id="1" name="Shape 55"/>
        <p:cNvGrpSpPr/>
        <p:nvPr/>
      </p:nvGrpSpPr>
      <p:grpSpPr>
        <a:xfrm>
          <a:off x="0" y="0"/>
          <a:ext cx="0" cy="0"/>
          <a:chOff x="0" y="0"/>
          <a:chExt cx="0" cy="0"/>
        </a:xfrm>
      </p:grpSpPr>
      <p:sp>
        <p:nvSpPr>
          <p:cNvPr id="56" name="Google Shape;56;p1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latin typeface="Verdana"/>
                <a:ea typeface="Verdana"/>
                <a:cs typeface="Verdana"/>
                <a:sym typeface="Verdana"/>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8" name="Google Shape;5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61" name="Google Shape;61;p19"/>
          <p:cNvPicPr preferRelativeResize="0"/>
          <p:nvPr/>
        </p:nvPicPr>
        <p:blipFill rotWithShape="1">
          <a:blip r:embed="rId2">
            <a:alphaModFix/>
          </a:blip>
          <a:srcRect/>
          <a:stretch/>
        </p:blipFill>
        <p:spPr>
          <a:xfrm>
            <a:off x="5789399" y="6251575"/>
            <a:ext cx="613202" cy="4699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5_Encabezado de sección">
  <p:cSld name="5_Encabezado de sección">
    <p:spTree>
      <p:nvGrpSpPr>
        <p:cNvPr id="1" name="Shape 62"/>
        <p:cNvGrpSpPr/>
        <p:nvPr/>
      </p:nvGrpSpPr>
      <p:grpSpPr>
        <a:xfrm>
          <a:off x="0" y="0"/>
          <a:ext cx="0" cy="0"/>
          <a:chOff x="0" y="0"/>
          <a:chExt cx="0" cy="0"/>
        </a:xfrm>
      </p:grpSpPr>
      <p:sp>
        <p:nvSpPr>
          <p:cNvPr id="63" name="Google Shape;63;p2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2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latin typeface="Verdana"/>
                <a:ea typeface="Verdana"/>
                <a:cs typeface="Verdana"/>
                <a:sym typeface="Verdana"/>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5" name="Google Shape;6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68" name="Google Shape;68;p20"/>
          <p:cNvPicPr preferRelativeResize="0"/>
          <p:nvPr/>
        </p:nvPicPr>
        <p:blipFill rotWithShape="1">
          <a:blip r:embed="rId2">
            <a:alphaModFix/>
          </a:blip>
          <a:srcRect/>
          <a:stretch/>
        </p:blipFill>
        <p:spPr>
          <a:xfrm>
            <a:off x="11047199" y="6251575"/>
            <a:ext cx="613202" cy="4699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Verdana"/>
              <a:buNone/>
              <a:defRPr sz="4400" b="0" i="0" u="none" strike="noStrike" cap="none">
                <a:solidFill>
                  <a:schemeClr val="dk1"/>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Verdana"/>
                <a:ea typeface="Verdana"/>
                <a:cs typeface="Verdana"/>
                <a:sym typeface="Verdan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Verdana"/>
                <a:ea typeface="Verdana"/>
                <a:cs typeface="Verdana"/>
                <a:sym typeface="Verdana"/>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9pPr>
          </a:lstStyle>
          <a:p>
            <a:endParaRPr/>
          </a:p>
        </p:txBody>
      </p:sp>
      <p:sp>
        <p:nvSpPr>
          <p:cNvPr id="8" name="Google Shape;8;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9pPr>
          </a:lstStyle>
          <a:p>
            <a:endParaRPr/>
          </a:p>
        </p:txBody>
      </p:sp>
      <p:sp>
        <p:nvSpPr>
          <p:cNvPr id="9" name="Google Shape;9;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9pPr>
          </a:lstStyle>
          <a:p>
            <a:endParaRPr/>
          </a:p>
        </p:txBody>
      </p:sp>
      <p:sp>
        <p:nvSpPr>
          <p:cNvPr id="10" name="Google Shape;10;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 id="2147483665" r:id="rId16"/>
    <p:sldLayoutId id="2147483666"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https://www.youtube.com/embed/JwRqxJf0K0s?feature=oembed" TargetMode="External"/><Relationship Id="rId5" Type="http://schemas.openxmlformats.org/officeDocument/2006/relationships/image" Target="../media/image4.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hyperlink" Target="https://drive.google.com/file/d/1qAvitTWXnn4IZWFDcoi_-DiDHpTkb9h3/view?usp=sharing" TargetMode="External"/><Relationship Id="rId5" Type="http://schemas.openxmlformats.org/officeDocument/2006/relationships/hyperlink" Target="https://drive.google.com/file/d/1CvTIdqPoCcDI78tEuZWnBhTuEqAXPuho/view?usp=sharing" TargetMode="External"/><Relationship Id="rId4" Type="http://schemas.openxmlformats.org/officeDocument/2006/relationships/hyperlink" Target="https://drive.google.com/file/d/1oA_rhL8ix3IXYnC0fDaEz2GsDCE_jVoy/view?usp=sharing" TargetMode="External"/></Relationships>
</file>

<file path=ppt/slides/_rels/slide16.xml.rels><?xml version="1.0" encoding="UTF-8" standalone="yes"?>
<Relationships xmlns="http://schemas.openxmlformats.org/package/2006/relationships"><Relationship Id="rId8" Type="http://schemas.microsoft.com/office/2007/relationships/hdphoto" Target="../media/hdphoto5.wdp"/><Relationship Id="rId13" Type="http://schemas.microsoft.com/office/2007/relationships/hdphoto" Target="../media/hdphoto10.wdp"/><Relationship Id="rId3" Type="http://schemas.openxmlformats.org/officeDocument/2006/relationships/image" Target="../media/image15.png"/><Relationship Id="rId7" Type="http://schemas.microsoft.com/office/2007/relationships/hdphoto" Target="../media/hdphoto4.wdp"/><Relationship Id="rId12" Type="http://schemas.microsoft.com/office/2007/relationships/hdphoto" Target="../media/hdphoto9.wdp"/><Relationship Id="rId2" Type="http://schemas.openxmlformats.org/officeDocument/2006/relationships/image" Target="../media/image3.png"/><Relationship Id="rId1" Type="http://schemas.openxmlformats.org/officeDocument/2006/relationships/slideLayout" Target="../slideLayouts/slideLayout13.xml"/><Relationship Id="rId6" Type="http://schemas.microsoft.com/office/2007/relationships/hdphoto" Target="../media/hdphoto3.wdp"/><Relationship Id="rId11" Type="http://schemas.microsoft.com/office/2007/relationships/hdphoto" Target="../media/hdphoto8.wdp"/><Relationship Id="rId5" Type="http://schemas.microsoft.com/office/2007/relationships/hdphoto" Target="../media/hdphoto2.wdp"/><Relationship Id="rId10" Type="http://schemas.microsoft.com/office/2007/relationships/hdphoto" Target="../media/hdphoto7.wdp"/><Relationship Id="rId4" Type="http://schemas.microsoft.com/office/2007/relationships/hdphoto" Target="../media/hdphoto1.wdp"/><Relationship Id="rId9" Type="http://schemas.microsoft.com/office/2007/relationships/hdphoto" Target="../media/hdphoto6.wdp"/></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hyperlink" Target="https://docs.google.com/spreadsheets/d/1FdJOBoZQyRER9qkpcWD9wqBKO17T8pT5/edit?rtpof=true"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qpmGNmtpmR0&amp;feature=youtu.be"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3.xml"/><Relationship Id="rId1" Type="http://schemas.openxmlformats.org/officeDocument/2006/relationships/video" Target="https://www.youtube.com/embed/-XxoFuJ9BPQ?feature=oembed"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11.jp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Google Shape;134;p1"/>
          <p:cNvPicPr preferRelativeResize="0"/>
          <p:nvPr/>
        </p:nvPicPr>
        <p:blipFill rotWithShape="1">
          <a:blip r:embed="rId3">
            <a:alphaModFix/>
          </a:blip>
          <a:srcRect/>
          <a:stretch/>
        </p:blipFill>
        <p:spPr>
          <a:xfrm>
            <a:off x="0" y="0"/>
            <a:ext cx="12192000" cy="685799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a:extLst>
            <a:ext uri="{FF2B5EF4-FFF2-40B4-BE49-F238E27FC236}">
              <a16:creationId xmlns:a16="http://schemas.microsoft.com/office/drawing/2014/main" id="{9452887E-1BF0-BF2A-D8B5-6AA0FB49B481}"/>
            </a:ext>
          </a:extLst>
        </p:cNvPr>
        <p:cNvGrpSpPr/>
        <p:nvPr/>
      </p:nvGrpSpPr>
      <p:grpSpPr>
        <a:xfrm>
          <a:off x="0" y="0"/>
          <a:ext cx="0" cy="0"/>
          <a:chOff x="0" y="0"/>
          <a:chExt cx="0" cy="0"/>
        </a:xfrm>
      </p:grpSpPr>
      <p:pic>
        <p:nvPicPr>
          <p:cNvPr id="191" name="Google Shape;191;p7">
            <a:extLst>
              <a:ext uri="{FF2B5EF4-FFF2-40B4-BE49-F238E27FC236}">
                <a16:creationId xmlns:a16="http://schemas.microsoft.com/office/drawing/2014/main" id="{5A689088-6C00-1F60-9206-80847881ABD1}"/>
              </a:ext>
            </a:extLst>
          </p:cNvPr>
          <p:cNvPicPr preferRelativeResize="0"/>
          <p:nvPr/>
        </p:nvPicPr>
        <p:blipFill rotWithShape="1">
          <a:blip r:embed="rId3">
            <a:alphaModFix amt="16000"/>
          </a:blip>
          <a:srcRect/>
          <a:stretch/>
        </p:blipFill>
        <p:spPr>
          <a:xfrm>
            <a:off x="0" y="0"/>
            <a:ext cx="12191999" cy="6907266"/>
          </a:xfrm>
          <a:prstGeom prst="rect">
            <a:avLst/>
          </a:prstGeom>
          <a:noFill/>
          <a:ln>
            <a:noFill/>
          </a:ln>
        </p:spPr>
      </p:pic>
      <p:pic>
        <p:nvPicPr>
          <p:cNvPr id="4" name="Google Shape;154;p2">
            <a:extLst>
              <a:ext uri="{FF2B5EF4-FFF2-40B4-BE49-F238E27FC236}">
                <a16:creationId xmlns:a16="http://schemas.microsoft.com/office/drawing/2014/main" id="{BA1C4BE7-43CB-D0F4-C879-8E7A5BDF58BB}"/>
              </a:ext>
            </a:extLst>
          </p:cNvPr>
          <p:cNvPicPr preferRelativeResize="0"/>
          <p:nvPr/>
        </p:nvPicPr>
        <p:blipFill rotWithShape="1">
          <a:blip r:embed="rId3">
            <a:alphaModFix/>
          </a:blip>
          <a:srcRect/>
          <a:stretch/>
        </p:blipFill>
        <p:spPr>
          <a:xfrm>
            <a:off x="0" y="0"/>
            <a:ext cx="12192000" cy="6857991"/>
          </a:xfrm>
          <a:prstGeom prst="rect">
            <a:avLst/>
          </a:prstGeom>
          <a:noFill/>
          <a:ln>
            <a:noFill/>
          </a:ln>
        </p:spPr>
      </p:pic>
      <p:sp>
        <p:nvSpPr>
          <p:cNvPr id="188" name="Google Shape;188;p7">
            <a:extLst>
              <a:ext uri="{FF2B5EF4-FFF2-40B4-BE49-F238E27FC236}">
                <a16:creationId xmlns:a16="http://schemas.microsoft.com/office/drawing/2014/main" id="{C701BF93-8FA8-6EBF-6EF4-6BFD9AEA75AE}"/>
              </a:ext>
            </a:extLst>
          </p:cNvPr>
          <p:cNvSpPr txBox="1"/>
          <p:nvPr/>
        </p:nvSpPr>
        <p:spPr>
          <a:xfrm>
            <a:off x="4981752" y="6639446"/>
            <a:ext cx="2228400" cy="261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s-CO" sz="1100" b="1" i="0" u="none" strike="noStrike" cap="none">
                <a:solidFill>
                  <a:schemeClr val="lt1"/>
                </a:solidFill>
                <a:latin typeface="Verdana"/>
                <a:ea typeface="Verdana"/>
                <a:cs typeface="Verdana"/>
                <a:sym typeface="Verdana"/>
              </a:rPr>
              <a:t>www.---------------.gov.co</a:t>
            </a:r>
            <a:endParaRPr sz="1400" b="0" i="0" u="none" strike="noStrike" cap="none">
              <a:solidFill>
                <a:srgbClr val="000000"/>
              </a:solidFill>
              <a:latin typeface="Arial"/>
              <a:ea typeface="Arial"/>
              <a:cs typeface="Arial"/>
              <a:sym typeface="Arial"/>
            </a:endParaRPr>
          </a:p>
        </p:txBody>
      </p:sp>
      <p:sp>
        <p:nvSpPr>
          <p:cNvPr id="3" name="CuadroTexto 2">
            <a:extLst>
              <a:ext uri="{FF2B5EF4-FFF2-40B4-BE49-F238E27FC236}">
                <a16:creationId xmlns:a16="http://schemas.microsoft.com/office/drawing/2014/main" id="{3EEB15DA-4D57-2B41-28D9-3B45CA16D55C}"/>
              </a:ext>
            </a:extLst>
          </p:cNvPr>
          <p:cNvSpPr txBox="1"/>
          <p:nvPr/>
        </p:nvSpPr>
        <p:spPr>
          <a:xfrm>
            <a:off x="136023" y="1395241"/>
            <a:ext cx="11919857" cy="1200329"/>
          </a:xfrm>
          <a:prstGeom prst="rect">
            <a:avLst/>
          </a:prstGeom>
          <a:noFill/>
        </p:spPr>
        <p:txBody>
          <a:bodyPr wrap="square" rtlCol="0">
            <a:spAutoFit/>
          </a:bodyPr>
          <a:lstStyle/>
          <a:p>
            <a:pPr algn="ctr"/>
            <a:r>
              <a:rPr lang="es-CO" sz="3600" b="1" dirty="0">
                <a:latin typeface="Verdana" panose="020B0604030504040204" pitchFamily="34" charset="0"/>
                <a:ea typeface="Verdana" panose="020B0604030504040204" pitchFamily="34" charset="0"/>
                <a:cs typeface="Verdana" panose="020B0604030504040204" pitchFamily="34" charset="0"/>
              </a:rPr>
              <a:t>Marco Normativo – Sistema de Control Interno</a:t>
            </a:r>
          </a:p>
        </p:txBody>
      </p:sp>
      <p:sp>
        <p:nvSpPr>
          <p:cNvPr id="2" name="CuadroTexto 1">
            <a:extLst>
              <a:ext uri="{FF2B5EF4-FFF2-40B4-BE49-F238E27FC236}">
                <a16:creationId xmlns:a16="http://schemas.microsoft.com/office/drawing/2014/main" id="{A239C39F-B442-8FB3-FE22-AA4AC4B546F1}"/>
              </a:ext>
            </a:extLst>
          </p:cNvPr>
          <p:cNvSpPr txBox="1"/>
          <p:nvPr/>
        </p:nvSpPr>
        <p:spPr>
          <a:xfrm>
            <a:off x="1066751" y="2843202"/>
            <a:ext cx="10058400" cy="1908215"/>
          </a:xfrm>
          <a:prstGeom prst="rect">
            <a:avLst/>
          </a:prstGeom>
          <a:noFill/>
        </p:spPr>
        <p:txBody>
          <a:bodyPr wrap="square" rtlCol="0">
            <a:spAutoFit/>
          </a:bodyPr>
          <a:lstStyle/>
          <a:p>
            <a:pPr algn="just"/>
            <a:r>
              <a:rPr lang="es-CO" sz="2800" dirty="0">
                <a:latin typeface="Verdana" panose="020B0604030504040204" pitchFamily="34" charset="0"/>
                <a:ea typeface="Verdana" panose="020B0604030504040204" pitchFamily="34" charset="0"/>
                <a:cs typeface="Verdana" panose="020B0604030504040204" pitchFamily="34" charset="0"/>
              </a:rPr>
              <a:t>El control interno garantiza que la gestión pública se realice conforme a la ley, los objetivos institucionales y los principios de la función pública.</a:t>
            </a:r>
            <a:endParaRPr lang="es-CO" sz="2000" dirty="0">
              <a:latin typeface="Verdana" panose="020B0604030504040204" pitchFamily="34" charset="0"/>
              <a:ea typeface="Verdana" panose="020B0604030504040204" pitchFamily="34" charset="0"/>
              <a:cs typeface="Verdana" panose="020B0604030504040204" pitchFamily="34" charset="0"/>
            </a:endParaRPr>
          </a:p>
          <a:p>
            <a:pPr algn="just"/>
            <a:endParaRPr lang="es-CO" sz="2000" dirty="0">
              <a:latin typeface="Verdana" panose="020B0604030504040204" pitchFamily="34" charset="0"/>
              <a:ea typeface="Verdana" panose="020B0604030504040204" pitchFamily="34" charset="0"/>
              <a:cs typeface="Verdana" panose="020B0604030504040204" pitchFamily="34" charset="0"/>
            </a:endParaRPr>
          </a:p>
          <a:p>
            <a:pPr algn="just"/>
            <a:endParaRPr lang="es-CO" dirty="0">
              <a:latin typeface="Verdana" panose="020B0604030504040204" pitchFamily="34" charset="0"/>
              <a:ea typeface="Verdana" panose="020B0604030504040204" pitchFamily="34" charset="0"/>
              <a:cs typeface="Verdana" panose="020B0604030504040204" pitchFamily="34" charset="0"/>
            </a:endParaRPr>
          </a:p>
        </p:txBody>
      </p:sp>
      <p:pic>
        <p:nvPicPr>
          <p:cNvPr id="5" name="Google Shape;173;p5">
            <a:extLst>
              <a:ext uri="{FF2B5EF4-FFF2-40B4-BE49-F238E27FC236}">
                <a16:creationId xmlns:a16="http://schemas.microsoft.com/office/drawing/2014/main" id="{66FF1E1D-A5A5-548A-28AB-17202E177450}"/>
              </a:ext>
            </a:extLst>
          </p:cNvPr>
          <p:cNvPicPr preferRelativeResize="0"/>
          <p:nvPr/>
        </p:nvPicPr>
        <p:blipFill rotWithShape="1">
          <a:blip r:embed="rId4">
            <a:alphaModFix/>
          </a:blip>
          <a:srcRect l="16564" t="27173" r="15380" b="27173"/>
          <a:stretch/>
        </p:blipFill>
        <p:spPr>
          <a:xfrm>
            <a:off x="8792234" y="5977015"/>
            <a:ext cx="2198078" cy="506527"/>
          </a:xfrm>
          <a:prstGeom prst="rect">
            <a:avLst/>
          </a:prstGeom>
          <a:noFill/>
          <a:ln>
            <a:noFill/>
          </a:ln>
        </p:spPr>
      </p:pic>
    </p:spTree>
    <p:extLst>
      <p:ext uri="{BB962C8B-B14F-4D97-AF65-F5344CB8AC3E}">
        <p14:creationId xmlns:p14="http://schemas.microsoft.com/office/powerpoint/2010/main" val="430937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154;p2">
            <a:extLst>
              <a:ext uri="{FF2B5EF4-FFF2-40B4-BE49-F238E27FC236}">
                <a16:creationId xmlns:a16="http://schemas.microsoft.com/office/drawing/2014/main" id="{472E7F68-6AF2-7651-2070-B00B480C3034}"/>
              </a:ext>
            </a:extLst>
          </p:cNvPr>
          <p:cNvPicPr preferRelativeResize="0"/>
          <p:nvPr/>
        </p:nvPicPr>
        <p:blipFill rotWithShape="1">
          <a:blip r:embed="rId3">
            <a:alphaModFix/>
          </a:blip>
          <a:srcRect/>
          <a:stretch/>
        </p:blipFill>
        <p:spPr>
          <a:xfrm>
            <a:off x="0" y="0"/>
            <a:ext cx="12192000" cy="6857991"/>
          </a:xfrm>
          <a:prstGeom prst="rect">
            <a:avLst/>
          </a:prstGeom>
          <a:noFill/>
          <a:ln>
            <a:noFill/>
          </a:ln>
        </p:spPr>
      </p:pic>
      <p:pic>
        <p:nvPicPr>
          <p:cNvPr id="2" name="Elementos multimedia en línea 1">
            <a:hlinkClick r:id="" action="ppaction://media"/>
            <a:extLst>
              <a:ext uri="{FF2B5EF4-FFF2-40B4-BE49-F238E27FC236}">
                <a16:creationId xmlns:a16="http://schemas.microsoft.com/office/drawing/2014/main" id="{FA2D484C-95FA-2746-00A0-7CA28D14BF68}"/>
              </a:ext>
            </a:extLst>
          </p:cNvPr>
          <p:cNvPicPr>
            <a:picLocks noRot="1" noChangeAspect="1"/>
          </p:cNvPicPr>
          <p:nvPr>
            <a:videoFile r:link="rId1"/>
          </p:nvPr>
        </p:nvPicPr>
        <p:blipFill>
          <a:blip r:embed="rId4"/>
          <a:stretch>
            <a:fillRect/>
          </a:stretch>
        </p:blipFill>
        <p:spPr>
          <a:xfrm>
            <a:off x="1541929" y="663388"/>
            <a:ext cx="9161930" cy="5176489"/>
          </a:xfrm>
          <a:prstGeom prst="rect">
            <a:avLst/>
          </a:prstGeom>
        </p:spPr>
      </p:pic>
      <p:pic>
        <p:nvPicPr>
          <p:cNvPr id="4" name="Google Shape;173;p5">
            <a:extLst>
              <a:ext uri="{FF2B5EF4-FFF2-40B4-BE49-F238E27FC236}">
                <a16:creationId xmlns:a16="http://schemas.microsoft.com/office/drawing/2014/main" id="{05FC110E-A1EE-7902-F34E-485FB2A608C8}"/>
              </a:ext>
            </a:extLst>
          </p:cNvPr>
          <p:cNvPicPr preferRelativeResize="0"/>
          <p:nvPr/>
        </p:nvPicPr>
        <p:blipFill rotWithShape="1">
          <a:blip r:embed="rId5">
            <a:alphaModFix/>
          </a:blip>
          <a:srcRect l="16564" t="27173" r="15380" b="27173"/>
          <a:stretch/>
        </p:blipFill>
        <p:spPr>
          <a:xfrm>
            <a:off x="8792234" y="5977015"/>
            <a:ext cx="2198078" cy="506527"/>
          </a:xfrm>
          <a:prstGeom prst="rect">
            <a:avLst/>
          </a:prstGeom>
          <a:noFill/>
          <a:ln>
            <a:noFill/>
          </a:ln>
        </p:spPr>
      </p:pic>
    </p:spTree>
    <p:extLst>
      <p:ext uri="{BB962C8B-B14F-4D97-AF65-F5344CB8AC3E}">
        <p14:creationId xmlns:p14="http://schemas.microsoft.com/office/powerpoint/2010/main" val="2366263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5">
          <a:extLst>
            <a:ext uri="{FF2B5EF4-FFF2-40B4-BE49-F238E27FC236}">
              <a16:creationId xmlns:a16="http://schemas.microsoft.com/office/drawing/2014/main" id="{8C9438AF-4D55-1E78-4518-5254B8884CB0}"/>
            </a:ext>
          </a:extLst>
        </p:cNvPr>
        <p:cNvGrpSpPr/>
        <p:nvPr/>
      </p:nvGrpSpPr>
      <p:grpSpPr>
        <a:xfrm>
          <a:off x="0" y="0"/>
          <a:ext cx="0" cy="0"/>
          <a:chOff x="0" y="0"/>
          <a:chExt cx="0" cy="0"/>
        </a:xfrm>
      </p:grpSpPr>
      <p:pic>
        <p:nvPicPr>
          <p:cNvPr id="4" name="Google Shape;154;p2">
            <a:extLst>
              <a:ext uri="{FF2B5EF4-FFF2-40B4-BE49-F238E27FC236}">
                <a16:creationId xmlns:a16="http://schemas.microsoft.com/office/drawing/2014/main" id="{CF4E6C5E-388A-DBE9-C746-93CCC01A18D5}"/>
              </a:ext>
            </a:extLst>
          </p:cNvPr>
          <p:cNvPicPr preferRelativeResize="0"/>
          <p:nvPr/>
        </p:nvPicPr>
        <p:blipFill rotWithShape="1">
          <a:blip r:embed="rId3">
            <a:alphaModFix/>
          </a:blip>
          <a:srcRect/>
          <a:stretch/>
        </p:blipFill>
        <p:spPr>
          <a:xfrm>
            <a:off x="0" y="0"/>
            <a:ext cx="12192000" cy="6857991"/>
          </a:xfrm>
          <a:prstGeom prst="rect">
            <a:avLst/>
          </a:prstGeom>
          <a:noFill/>
          <a:ln>
            <a:noFill/>
          </a:ln>
        </p:spPr>
      </p:pic>
      <p:sp>
        <p:nvSpPr>
          <p:cNvPr id="188" name="Google Shape;188;p7">
            <a:extLst>
              <a:ext uri="{FF2B5EF4-FFF2-40B4-BE49-F238E27FC236}">
                <a16:creationId xmlns:a16="http://schemas.microsoft.com/office/drawing/2014/main" id="{A5CF41E8-108F-9AA1-F512-304A1AE37CEE}"/>
              </a:ext>
            </a:extLst>
          </p:cNvPr>
          <p:cNvSpPr txBox="1"/>
          <p:nvPr/>
        </p:nvSpPr>
        <p:spPr>
          <a:xfrm>
            <a:off x="4981752" y="6639446"/>
            <a:ext cx="2228400" cy="261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s-CO" sz="1100" b="1" i="0" u="none" strike="noStrike" cap="none">
                <a:solidFill>
                  <a:schemeClr val="lt1"/>
                </a:solidFill>
                <a:latin typeface="Verdana"/>
                <a:ea typeface="Verdana"/>
                <a:cs typeface="Verdana"/>
                <a:sym typeface="Verdana"/>
              </a:rPr>
              <a:t>www.---------------.gov.co</a:t>
            </a:r>
            <a:endParaRPr sz="1400" b="0" i="0" u="none" strike="noStrike" cap="none">
              <a:solidFill>
                <a:srgbClr val="000000"/>
              </a:solidFill>
              <a:latin typeface="Arial"/>
              <a:ea typeface="Arial"/>
              <a:cs typeface="Arial"/>
              <a:sym typeface="Arial"/>
            </a:endParaRPr>
          </a:p>
        </p:txBody>
      </p:sp>
      <p:sp>
        <p:nvSpPr>
          <p:cNvPr id="3" name="CuadroTexto 2">
            <a:extLst>
              <a:ext uri="{FF2B5EF4-FFF2-40B4-BE49-F238E27FC236}">
                <a16:creationId xmlns:a16="http://schemas.microsoft.com/office/drawing/2014/main" id="{6D61C5C4-DF0A-6E3D-B57B-AFD012CF3C7E}"/>
              </a:ext>
            </a:extLst>
          </p:cNvPr>
          <p:cNvSpPr txBox="1"/>
          <p:nvPr/>
        </p:nvSpPr>
        <p:spPr>
          <a:xfrm>
            <a:off x="380951" y="767829"/>
            <a:ext cx="11430001" cy="584775"/>
          </a:xfrm>
          <a:prstGeom prst="rect">
            <a:avLst/>
          </a:prstGeom>
          <a:noFill/>
        </p:spPr>
        <p:txBody>
          <a:bodyPr wrap="square" rtlCol="0">
            <a:spAutoFit/>
          </a:bodyPr>
          <a:lstStyle/>
          <a:p>
            <a:pPr algn="ctr"/>
            <a:r>
              <a:rPr lang="es-CO" sz="3200" b="1" dirty="0">
                <a:latin typeface="Verdana" panose="020B0604030504040204" pitchFamily="34" charset="0"/>
                <a:ea typeface="Verdana" panose="020B0604030504040204" pitchFamily="34" charset="0"/>
                <a:cs typeface="Verdana" panose="020B0604030504040204" pitchFamily="34" charset="0"/>
              </a:rPr>
              <a:t>Ética y Transparencia en la Función Pública</a:t>
            </a:r>
          </a:p>
        </p:txBody>
      </p:sp>
      <p:sp>
        <p:nvSpPr>
          <p:cNvPr id="5" name="CuadroTexto 4">
            <a:extLst>
              <a:ext uri="{FF2B5EF4-FFF2-40B4-BE49-F238E27FC236}">
                <a16:creationId xmlns:a16="http://schemas.microsoft.com/office/drawing/2014/main" id="{45DF8992-307C-5162-E6D0-87F3DC8A61EE}"/>
              </a:ext>
            </a:extLst>
          </p:cNvPr>
          <p:cNvSpPr txBox="1"/>
          <p:nvPr/>
        </p:nvSpPr>
        <p:spPr>
          <a:xfrm>
            <a:off x="1143261" y="4153933"/>
            <a:ext cx="9905380" cy="892552"/>
          </a:xfrm>
          <a:prstGeom prst="rect">
            <a:avLst/>
          </a:prstGeom>
          <a:noFill/>
        </p:spPr>
        <p:txBody>
          <a:bodyPr wrap="square" rtlCol="0">
            <a:spAutoFit/>
          </a:bodyPr>
          <a:lstStyle/>
          <a:p>
            <a:endParaRPr lang="es-CO" sz="2800" dirty="0"/>
          </a:p>
          <a:p>
            <a:r>
              <a:rPr lang="es-CO" sz="2400" dirty="0">
                <a:latin typeface="Verdana" panose="020B0604030504040204" pitchFamily="34" charset="0"/>
                <a:ea typeface="Verdana" panose="020B0604030504040204" pitchFamily="34" charset="0"/>
                <a:cs typeface="Verdana" panose="020B0604030504040204" pitchFamily="34" charset="0"/>
              </a:rPr>
              <a:t>¿Qué acción concreta fortalece la transparencia en tu trabajo?</a:t>
            </a:r>
          </a:p>
        </p:txBody>
      </p:sp>
      <p:sp>
        <p:nvSpPr>
          <p:cNvPr id="2" name="CuadroTexto 1">
            <a:extLst>
              <a:ext uri="{FF2B5EF4-FFF2-40B4-BE49-F238E27FC236}">
                <a16:creationId xmlns:a16="http://schemas.microsoft.com/office/drawing/2014/main" id="{BA88C56E-50A5-5386-18CB-B4539B28BF8B}"/>
              </a:ext>
            </a:extLst>
          </p:cNvPr>
          <p:cNvSpPr txBox="1"/>
          <p:nvPr/>
        </p:nvSpPr>
        <p:spPr>
          <a:xfrm>
            <a:off x="1143261" y="1283808"/>
            <a:ext cx="9905380" cy="4401205"/>
          </a:xfrm>
          <a:prstGeom prst="rect">
            <a:avLst/>
          </a:prstGeom>
          <a:noFill/>
        </p:spPr>
        <p:txBody>
          <a:bodyPr wrap="square" rtlCol="0">
            <a:spAutoFit/>
          </a:bodyPr>
          <a:lstStyle/>
          <a:p>
            <a:endParaRPr lang="es-CO" sz="2800" dirty="0">
              <a:latin typeface="Verdana" panose="020B0604030504040204" pitchFamily="34" charset="0"/>
              <a:ea typeface="Verdana" panose="020B0604030504040204" pitchFamily="34" charset="0"/>
              <a:cs typeface="Verdana" panose="020B0604030504040204" pitchFamily="34" charset="0"/>
            </a:endParaRPr>
          </a:p>
          <a:p>
            <a:endParaRPr lang="es-CO" sz="2800" dirty="0">
              <a:latin typeface="Verdana" panose="020B0604030504040204" pitchFamily="34" charset="0"/>
              <a:ea typeface="Verdana" panose="020B0604030504040204" pitchFamily="34" charset="0"/>
              <a:cs typeface="Verdana" panose="020B0604030504040204" pitchFamily="34" charset="0"/>
            </a:endParaRPr>
          </a:p>
          <a:p>
            <a:pPr algn="just"/>
            <a:r>
              <a:rPr lang="es-CO" sz="2800" dirty="0">
                <a:latin typeface="Verdana" panose="020B0604030504040204" pitchFamily="34" charset="0"/>
                <a:ea typeface="Verdana" panose="020B0604030504040204" pitchFamily="34" charset="0"/>
                <a:cs typeface="Verdana" panose="020B0604030504040204" pitchFamily="34" charset="0"/>
              </a:rPr>
              <a:t>La ética en la función pública se refleja en el cumplimiento de los procedimientos, la transparencia en la gestión y la responsabilidad frente al uso de los recursos públicos.</a:t>
            </a:r>
          </a:p>
          <a:p>
            <a:pPr algn="just"/>
            <a:endParaRPr lang="es-CO" sz="2800" dirty="0">
              <a:latin typeface="Verdana" panose="020B0604030504040204" pitchFamily="34" charset="0"/>
              <a:ea typeface="Verdana" panose="020B0604030504040204" pitchFamily="34" charset="0"/>
              <a:cs typeface="Verdana" panose="020B0604030504040204" pitchFamily="34" charset="0"/>
            </a:endParaRPr>
          </a:p>
          <a:p>
            <a:pPr algn="just"/>
            <a:endParaRPr lang="es-CO" sz="2800" dirty="0">
              <a:latin typeface="Verdana" panose="020B0604030504040204" pitchFamily="34" charset="0"/>
              <a:ea typeface="Verdana" panose="020B0604030504040204" pitchFamily="34" charset="0"/>
              <a:cs typeface="Verdana" panose="020B0604030504040204" pitchFamily="34" charset="0"/>
            </a:endParaRPr>
          </a:p>
          <a:p>
            <a:pPr algn="just"/>
            <a:endParaRPr lang="es-CO" sz="2800" dirty="0">
              <a:latin typeface="Verdana" panose="020B0604030504040204" pitchFamily="34" charset="0"/>
              <a:ea typeface="Verdana" panose="020B0604030504040204" pitchFamily="34" charset="0"/>
              <a:cs typeface="Verdana" panose="020B0604030504040204" pitchFamily="34" charset="0"/>
            </a:endParaRPr>
          </a:p>
          <a:p>
            <a:pPr algn="just"/>
            <a:endParaRPr lang="es-CO" sz="2800" dirty="0">
              <a:latin typeface="Verdana" panose="020B0604030504040204" pitchFamily="34" charset="0"/>
              <a:ea typeface="Verdana" panose="020B0604030504040204" pitchFamily="34" charset="0"/>
              <a:cs typeface="Verdana" panose="020B0604030504040204" pitchFamily="34" charset="0"/>
            </a:endParaRPr>
          </a:p>
        </p:txBody>
      </p:sp>
      <p:pic>
        <p:nvPicPr>
          <p:cNvPr id="6" name="Google Shape;173;p5">
            <a:extLst>
              <a:ext uri="{FF2B5EF4-FFF2-40B4-BE49-F238E27FC236}">
                <a16:creationId xmlns:a16="http://schemas.microsoft.com/office/drawing/2014/main" id="{B24320EF-4C42-1F9D-BA44-9E9626DC4CC2}"/>
              </a:ext>
            </a:extLst>
          </p:cNvPr>
          <p:cNvPicPr preferRelativeResize="0"/>
          <p:nvPr/>
        </p:nvPicPr>
        <p:blipFill rotWithShape="1">
          <a:blip r:embed="rId4">
            <a:alphaModFix/>
          </a:blip>
          <a:srcRect l="16564" t="27173" r="15380" b="27173"/>
          <a:stretch/>
        </p:blipFill>
        <p:spPr>
          <a:xfrm>
            <a:off x="8792234" y="5977015"/>
            <a:ext cx="2198078" cy="506527"/>
          </a:xfrm>
          <a:prstGeom prst="rect">
            <a:avLst/>
          </a:prstGeom>
          <a:noFill/>
          <a:ln>
            <a:noFill/>
          </a:ln>
        </p:spPr>
      </p:pic>
    </p:spTree>
    <p:extLst>
      <p:ext uri="{BB962C8B-B14F-4D97-AF65-F5344CB8AC3E}">
        <p14:creationId xmlns:p14="http://schemas.microsoft.com/office/powerpoint/2010/main" val="1312782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8">
          <a:extLst>
            <a:ext uri="{FF2B5EF4-FFF2-40B4-BE49-F238E27FC236}">
              <a16:creationId xmlns:a16="http://schemas.microsoft.com/office/drawing/2014/main" id="{555EE1BE-F4BE-B49C-84A9-BD8417C777E6}"/>
            </a:ext>
          </a:extLst>
        </p:cNvPr>
        <p:cNvGrpSpPr/>
        <p:nvPr/>
      </p:nvGrpSpPr>
      <p:grpSpPr>
        <a:xfrm>
          <a:off x="0" y="0"/>
          <a:ext cx="0" cy="0"/>
          <a:chOff x="0" y="0"/>
          <a:chExt cx="0" cy="0"/>
        </a:xfrm>
      </p:grpSpPr>
      <p:pic>
        <p:nvPicPr>
          <p:cNvPr id="2" name="Google Shape;154;p2">
            <a:extLst>
              <a:ext uri="{FF2B5EF4-FFF2-40B4-BE49-F238E27FC236}">
                <a16:creationId xmlns:a16="http://schemas.microsoft.com/office/drawing/2014/main" id="{BE496FBC-1A41-0544-F9FE-2422DF24CDFC}"/>
              </a:ext>
            </a:extLst>
          </p:cNvPr>
          <p:cNvPicPr preferRelativeResize="0"/>
          <p:nvPr/>
        </p:nvPicPr>
        <p:blipFill rotWithShape="1">
          <a:blip r:embed="rId3">
            <a:alphaModFix/>
          </a:blip>
          <a:srcRect/>
          <a:stretch/>
        </p:blipFill>
        <p:spPr>
          <a:xfrm>
            <a:off x="0" y="0"/>
            <a:ext cx="12192000" cy="6857991"/>
          </a:xfrm>
          <a:prstGeom prst="rect">
            <a:avLst/>
          </a:prstGeom>
          <a:noFill/>
          <a:ln>
            <a:noFill/>
          </a:ln>
        </p:spPr>
      </p:pic>
      <p:pic>
        <p:nvPicPr>
          <p:cNvPr id="9" name="Imagen 8" descr="Diagrama&#10;&#10;Descripción generada automáticamente">
            <a:extLst>
              <a:ext uri="{FF2B5EF4-FFF2-40B4-BE49-F238E27FC236}">
                <a16:creationId xmlns:a16="http://schemas.microsoft.com/office/drawing/2014/main" id="{09DA2989-C28B-DC2A-33B2-2343A895EA61}"/>
              </a:ext>
            </a:extLst>
          </p:cNvPr>
          <p:cNvPicPr>
            <a:picLocks noChangeAspect="1"/>
          </p:cNvPicPr>
          <p:nvPr/>
        </p:nvPicPr>
        <p:blipFill>
          <a:blip r:embed="rId4"/>
          <a:stretch>
            <a:fillRect/>
          </a:stretch>
        </p:blipFill>
        <p:spPr>
          <a:xfrm>
            <a:off x="1692323" y="646820"/>
            <a:ext cx="8807353" cy="6014163"/>
          </a:xfrm>
          <a:prstGeom prst="rect">
            <a:avLst/>
          </a:prstGeom>
        </p:spPr>
      </p:pic>
      <p:sp>
        <p:nvSpPr>
          <p:cNvPr id="170" name="Google Shape;170;p5">
            <a:extLst>
              <a:ext uri="{FF2B5EF4-FFF2-40B4-BE49-F238E27FC236}">
                <a16:creationId xmlns:a16="http://schemas.microsoft.com/office/drawing/2014/main" id="{3176F8C5-0340-DD2A-7AEC-386569DBC33E}"/>
              </a:ext>
            </a:extLst>
          </p:cNvPr>
          <p:cNvSpPr txBox="1">
            <a:spLocks noGrp="1"/>
          </p:cNvSpPr>
          <p:nvPr>
            <p:ph type="title"/>
          </p:nvPr>
        </p:nvSpPr>
        <p:spPr>
          <a:xfrm>
            <a:off x="924461" y="197017"/>
            <a:ext cx="10145370" cy="655158"/>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3200"/>
              <a:buFont typeface="Verdana"/>
              <a:buNone/>
            </a:pPr>
            <a:r>
              <a:rPr lang="es-CO" b="1" dirty="0"/>
              <a:t>Modelo Integrado de Planeación y Gestión</a:t>
            </a:r>
            <a:endParaRPr b="1" dirty="0"/>
          </a:p>
        </p:txBody>
      </p:sp>
      <p:sp>
        <p:nvSpPr>
          <p:cNvPr id="4" name="CuadroTexto 3">
            <a:extLst>
              <a:ext uri="{FF2B5EF4-FFF2-40B4-BE49-F238E27FC236}">
                <a16:creationId xmlns:a16="http://schemas.microsoft.com/office/drawing/2014/main" id="{197D8168-4E90-6002-3C99-19D8B6038087}"/>
              </a:ext>
            </a:extLst>
          </p:cNvPr>
          <p:cNvSpPr txBox="1"/>
          <p:nvPr/>
        </p:nvSpPr>
        <p:spPr>
          <a:xfrm>
            <a:off x="1008381" y="6427104"/>
            <a:ext cx="7645798" cy="430887"/>
          </a:xfrm>
          <a:prstGeom prst="rect">
            <a:avLst/>
          </a:prstGeom>
          <a:noFill/>
        </p:spPr>
        <p:txBody>
          <a:bodyPr wrap="square" rtlCol="0">
            <a:spAutoFit/>
          </a:bodyPr>
          <a:lstStyle/>
          <a:p>
            <a:r>
              <a:rPr lang="es-CO" sz="1050" dirty="0">
                <a:latin typeface="Verdana" panose="020B0604030504040204" pitchFamily="34" charset="0"/>
                <a:ea typeface="Verdana" panose="020B0604030504040204" pitchFamily="34" charset="0"/>
                <a:cs typeface="Verdana" panose="020B0604030504040204" pitchFamily="34" charset="0"/>
              </a:rPr>
              <a:t>Fuente: Tomada de https://</a:t>
            </a:r>
            <a:r>
              <a:rPr lang="es-CO" sz="1050" dirty="0" err="1">
                <a:latin typeface="Verdana" panose="020B0604030504040204" pitchFamily="34" charset="0"/>
                <a:ea typeface="Verdana" panose="020B0604030504040204" pitchFamily="34" charset="0"/>
                <a:cs typeface="Verdana" panose="020B0604030504040204" pitchFamily="34" charset="0"/>
              </a:rPr>
              <a:t>www.mininterior.gov.co</a:t>
            </a:r>
            <a:r>
              <a:rPr lang="es-CO" sz="1050" dirty="0">
                <a:latin typeface="Verdana" panose="020B0604030504040204" pitchFamily="34" charset="0"/>
                <a:ea typeface="Verdana" panose="020B0604030504040204" pitchFamily="34" charset="0"/>
                <a:cs typeface="Verdana" panose="020B0604030504040204" pitchFamily="34" charset="0"/>
              </a:rPr>
              <a:t>/oficina-asesora-de-</a:t>
            </a:r>
            <a:r>
              <a:rPr lang="es-CO" sz="1050" dirty="0" err="1">
                <a:latin typeface="Verdana" panose="020B0604030504040204" pitchFamily="34" charset="0"/>
                <a:ea typeface="Verdana" panose="020B0604030504040204" pitchFamily="34" charset="0"/>
                <a:cs typeface="Verdana" panose="020B0604030504040204" pitchFamily="34" charset="0"/>
              </a:rPr>
              <a:t>planeacion</a:t>
            </a:r>
            <a:r>
              <a:rPr lang="es-CO" sz="1050" dirty="0">
                <a:latin typeface="Verdana" panose="020B0604030504040204" pitchFamily="34" charset="0"/>
                <a:ea typeface="Verdana" panose="020B0604030504040204" pitchFamily="34" charset="0"/>
                <a:cs typeface="Verdana" panose="020B0604030504040204" pitchFamily="34" charset="0"/>
              </a:rPr>
              <a:t>/grupo-de-mejoramiento-continuo/modelo-integrado-de-</a:t>
            </a:r>
            <a:r>
              <a:rPr lang="es-CO" sz="1050" dirty="0" err="1">
                <a:latin typeface="Verdana" panose="020B0604030504040204" pitchFamily="34" charset="0"/>
                <a:ea typeface="Verdana" panose="020B0604030504040204" pitchFamily="34" charset="0"/>
                <a:cs typeface="Verdana" panose="020B0604030504040204" pitchFamily="34" charset="0"/>
              </a:rPr>
              <a:t>planeacion</a:t>
            </a:r>
            <a:r>
              <a:rPr lang="es-CO" sz="1050" dirty="0">
                <a:latin typeface="Verdana" panose="020B0604030504040204" pitchFamily="34" charset="0"/>
                <a:ea typeface="Verdana" panose="020B0604030504040204" pitchFamily="34" charset="0"/>
                <a:cs typeface="Verdana" panose="020B0604030504040204" pitchFamily="34" charset="0"/>
              </a:rPr>
              <a:t>-</a:t>
            </a:r>
            <a:r>
              <a:rPr lang="es-CO" sz="1050" dirty="0" err="1">
                <a:latin typeface="Verdana" panose="020B0604030504040204" pitchFamily="34" charset="0"/>
                <a:ea typeface="Verdana" panose="020B0604030504040204" pitchFamily="34" charset="0"/>
                <a:cs typeface="Verdana" panose="020B0604030504040204" pitchFamily="34" charset="0"/>
              </a:rPr>
              <a:t>mipg</a:t>
            </a:r>
            <a:r>
              <a:rPr lang="es-CO" sz="1050" dirty="0">
                <a:latin typeface="Verdana" panose="020B0604030504040204" pitchFamily="34" charset="0"/>
                <a:ea typeface="Verdana" panose="020B0604030504040204" pitchFamily="34" charset="0"/>
                <a:cs typeface="Verdana" panose="020B0604030504040204" pitchFamily="34" charset="0"/>
              </a:rPr>
              <a:t>/</a:t>
            </a:r>
          </a:p>
        </p:txBody>
      </p:sp>
      <p:pic>
        <p:nvPicPr>
          <p:cNvPr id="3" name="Google Shape;173;p5">
            <a:extLst>
              <a:ext uri="{FF2B5EF4-FFF2-40B4-BE49-F238E27FC236}">
                <a16:creationId xmlns:a16="http://schemas.microsoft.com/office/drawing/2014/main" id="{B491EB37-5D42-731C-6FB0-082AC04F70BC}"/>
              </a:ext>
            </a:extLst>
          </p:cNvPr>
          <p:cNvPicPr preferRelativeResize="0"/>
          <p:nvPr/>
        </p:nvPicPr>
        <p:blipFill rotWithShape="1">
          <a:blip r:embed="rId5">
            <a:alphaModFix/>
          </a:blip>
          <a:srcRect l="16564" t="27173" r="15380" b="27173"/>
          <a:stretch/>
        </p:blipFill>
        <p:spPr>
          <a:xfrm>
            <a:off x="8871753" y="6125694"/>
            <a:ext cx="2198078" cy="506527"/>
          </a:xfrm>
          <a:prstGeom prst="rect">
            <a:avLst/>
          </a:prstGeom>
          <a:noFill/>
          <a:ln>
            <a:noFill/>
          </a:ln>
        </p:spPr>
      </p:pic>
    </p:spTree>
    <p:extLst>
      <p:ext uri="{BB962C8B-B14F-4D97-AF65-F5344CB8AC3E}">
        <p14:creationId xmlns:p14="http://schemas.microsoft.com/office/powerpoint/2010/main" val="769753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8">
          <a:extLst>
            <a:ext uri="{FF2B5EF4-FFF2-40B4-BE49-F238E27FC236}">
              <a16:creationId xmlns:a16="http://schemas.microsoft.com/office/drawing/2014/main" id="{555EE1BE-F4BE-B49C-84A9-BD8417C777E6}"/>
            </a:ext>
          </a:extLst>
        </p:cNvPr>
        <p:cNvGrpSpPr/>
        <p:nvPr/>
      </p:nvGrpSpPr>
      <p:grpSpPr>
        <a:xfrm>
          <a:off x="0" y="0"/>
          <a:ext cx="0" cy="0"/>
          <a:chOff x="0" y="0"/>
          <a:chExt cx="0" cy="0"/>
        </a:xfrm>
      </p:grpSpPr>
      <p:pic>
        <p:nvPicPr>
          <p:cNvPr id="4" name="Imagen 3" descr="Diagrama&#10;&#10;Descripción generada automáticamente">
            <a:extLst>
              <a:ext uri="{FF2B5EF4-FFF2-40B4-BE49-F238E27FC236}">
                <a16:creationId xmlns:a16="http://schemas.microsoft.com/office/drawing/2014/main" id="{0549F2F8-7910-A163-8EC1-451E98760494}"/>
              </a:ext>
            </a:extLst>
          </p:cNvPr>
          <p:cNvPicPr>
            <a:picLocks noChangeAspect="1"/>
          </p:cNvPicPr>
          <p:nvPr/>
        </p:nvPicPr>
        <p:blipFill>
          <a:blip r:embed="rId3"/>
          <a:stretch>
            <a:fillRect/>
          </a:stretch>
        </p:blipFill>
        <p:spPr>
          <a:xfrm>
            <a:off x="634502" y="0"/>
            <a:ext cx="10922996" cy="7233313"/>
          </a:xfrm>
          <a:prstGeom prst="rect">
            <a:avLst/>
          </a:prstGeom>
        </p:spPr>
      </p:pic>
      <p:pic>
        <p:nvPicPr>
          <p:cNvPr id="5" name="Google Shape;154;p2">
            <a:extLst>
              <a:ext uri="{FF2B5EF4-FFF2-40B4-BE49-F238E27FC236}">
                <a16:creationId xmlns:a16="http://schemas.microsoft.com/office/drawing/2014/main" id="{FAE1273B-AF75-3C87-14A7-A414674FBA18}"/>
              </a:ext>
            </a:extLst>
          </p:cNvPr>
          <p:cNvPicPr preferRelativeResize="0"/>
          <p:nvPr/>
        </p:nvPicPr>
        <p:blipFill rotWithShape="1">
          <a:blip r:embed="rId4">
            <a:alphaModFix/>
          </a:blip>
          <a:srcRect/>
          <a:stretch/>
        </p:blipFill>
        <p:spPr>
          <a:xfrm>
            <a:off x="0" y="0"/>
            <a:ext cx="12192000" cy="6857991"/>
          </a:xfrm>
          <a:prstGeom prst="rect">
            <a:avLst/>
          </a:prstGeom>
          <a:noFill/>
          <a:ln>
            <a:noFill/>
          </a:ln>
        </p:spPr>
      </p:pic>
    </p:spTree>
    <p:extLst>
      <p:ext uri="{BB962C8B-B14F-4D97-AF65-F5344CB8AC3E}">
        <p14:creationId xmlns:p14="http://schemas.microsoft.com/office/powerpoint/2010/main" val="3988021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5">
          <a:extLst>
            <a:ext uri="{FF2B5EF4-FFF2-40B4-BE49-F238E27FC236}">
              <a16:creationId xmlns:a16="http://schemas.microsoft.com/office/drawing/2014/main" id="{ADBEE8AB-5302-6744-41AA-1426395B41D3}"/>
            </a:ext>
          </a:extLst>
        </p:cNvPr>
        <p:cNvGrpSpPr/>
        <p:nvPr/>
      </p:nvGrpSpPr>
      <p:grpSpPr>
        <a:xfrm>
          <a:off x="0" y="0"/>
          <a:ext cx="0" cy="0"/>
          <a:chOff x="0" y="0"/>
          <a:chExt cx="0" cy="0"/>
        </a:xfrm>
      </p:grpSpPr>
      <p:pic>
        <p:nvPicPr>
          <p:cNvPr id="2" name="Google Shape;154;p2">
            <a:extLst>
              <a:ext uri="{FF2B5EF4-FFF2-40B4-BE49-F238E27FC236}">
                <a16:creationId xmlns:a16="http://schemas.microsoft.com/office/drawing/2014/main" id="{971BD285-0461-CF2F-F6AC-804DAE225E90}"/>
              </a:ext>
            </a:extLst>
          </p:cNvPr>
          <p:cNvPicPr preferRelativeResize="0"/>
          <p:nvPr/>
        </p:nvPicPr>
        <p:blipFill rotWithShape="1">
          <a:blip r:embed="rId3">
            <a:alphaModFix/>
          </a:blip>
          <a:srcRect/>
          <a:stretch/>
        </p:blipFill>
        <p:spPr>
          <a:xfrm>
            <a:off x="0" y="0"/>
            <a:ext cx="12192000" cy="6857991"/>
          </a:xfrm>
          <a:prstGeom prst="rect">
            <a:avLst/>
          </a:prstGeom>
          <a:noFill/>
          <a:ln>
            <a:noFill/>
          </a:ln>
        </p:spPr>
      </p:pic>
      <p:sp>
        <p:nvSpPr>
          <p:cNvPr id="188" name="Google Shape;188;p7">
            <a:extLst>
              <a:ext uri="{FF2B5EF4-FFF2-40B4-BE49-F238E27FC236}">
                <a16:creationId xmlns:a16="http://schemas.microsoft.com/office/drawing/2014/main" id="{A404076C-2038-A558-F470-7709BADE1E6C}"/>
              </a:ext>
            </a:extLst>
          </p:cNvPr>
          <p:cNvSpPr txBox="1"/>
          <p:nvPr/>
        </p:nvSpPr>
        <p:spPr>
          <a:xfrm>
            <a:off x="4981752" y="6639446"/>
            <a:ext cx="2228400" cy="261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s-CO" sz="1100" b="1" i="0" u="none" strike="noStrike" cap="none">
                <a:solidFill>
                  <a:schemeClr val="lt1"/>
                </a:solidFill>
                <a:latin typeface="Verdana"/>
                <a:ea typeface="Verdana"/>
                <a:cs typeface="Verdana"/>
                <a:sym typeface="Verdana"/>
              </a:rPr>
              <a:t>www.---------------.gov.co</a:t>
            </a:r>
            <a:endParaRPr sz="1400" b="0" i="0" u="none" strike="noStrike" cap="none">
              <a:solidFill>
                <a:srgbClr val="000000"/>
              </a:solidFill>
              <a:latin typeface="Arial"/>
              <a:ea typeface="Arial"/>
              <a:cs typeface="Arial"/>
              <a:sym typeface="Arial"/>
            </a:endParaRPr>
          </a:p>
        </p:txBody>
      </p:sp>
      <p:sp>
        <p:nvSpPr>
          <p:cNvPr id="3" name="CuadroTexto 2">
            <a:extLst>
              <a:ext uri="{FF2B5EF4-FFF2-40B4-BE49-F238E27FC236}">
                <a16:creationId xmlns:a16="http://schemas.microsoft.com/office/drawing/2014/main" id="{1BF2F18D-C48D-D6A0-5283-1D1F8A4B341B}"/>
              </a:ext>
            </a:extLst>
          </p:cNvPr>
          <p:cNvSpPr txBox="1"/>
          <p:nvPr/>
        </p:nvSpPr>
        <p:spPr>
          <a:xfrm>
            <a:off x="1077389" y="562766"/>
            <a:ext cx="10037125" cy="646331"/>
          </a:xfrm>
          <a:prstGeom prst="rect">
            <a:avLst/>
          </a:prstGeom>
          <a:noFill/>
        </p:spPr>
        <p:txBody>
          <a:bodyPr wrap="square" rtlCol="0">
            <a:spAutoFit/>
          </a:bodyPr>
          <a:lstStyle/>
          <a:p>
            <a:pPr algn="ctr"/>
            <a:r>
              <a:rPr lang="es-CO" sz="3600" b="1" dirty="0">
                <a:latin typeface="Verdana" panose="020B0604030504040204" pitchFamily="34" charset="0"/>
                <a:ea typeface="Verdana" panose="020B0604030504040204" pitchFamily="34" charset="0"/>
                <a:cs typeface="Verdana" panose="020B0604030504040204" pitchFamily="34" charset="0"/>
              </a:rPr>
              <a:t>Oficina de Control Interno - ICANH</a:t>
            </a:r>
          </a:p>
        </p:txBody>
      </p:sp>
      <p:sp>
        <p:nvSpPr>
          <p:cNvPr id="4" name="CuadroTexto 3">
            <a:extLst>
              <a:ext uri="{FF2B5EF4-FFF2-40B4-BE49-F238E27FC236}">
                <a16:creationId xmlns:a16="http://schemas.microsoft.com/office/drawing/2014/main" id="{DA4715ED-FAB7-61B2-4EEA-3937F1D690C4}"/>
              </a:ext>
            </a:extLst>
          </p:cNvPr>
          <p:cNvSpPr txBox="1"/>
          <p:nvPr/>
        </p:nvSpPr>
        <p:spPr>
          <a:xfrm>
            <a:off x="1599169" y="4197605"/>
            <a:ext cx="8993566" cy="1169551"/>
          </a:xfrm>
          <a:prstGeom prst="rect">
            <a:avLst/>
          </a:prstGeom>
          <a:noFill/>
        </p:spPr>
        <p:txBody>
          <a:bodyPr wrap="square" rtlCol="0">
            <a:spAutoFit/>
          </a:bodyPr>
          <a:lstStyle/>
          <a:p>
            <a:pPr algn="just"/>
            <a:r>
              <a:rPr lang="es-CO" dirty="0">
                <a:latin typeface="Verdana" panose="020B0604030504040204" pitchFamily="34" charset="0"/>
                <a:ea typeface="Verdana" panose="020B0604030504040204" pitchFamily="34" charset="0"/>
                <a:cs typeface="Verdana" panose="020B0604030504040204" pitchFamily="34" charset="0"/>
              </a:rPr>
              <a:t>La Oficina de Control Interno desarrolla sus funciones a través de tres procedimientos principales:</a:t>
            </a:r>
          </a:p>
          <a:p>
            <a:pPr algn="just"/>
            <a:endParaRPr lang="es-CO" dirty="0">
              <a:latin typeface="Verdana" panose="020B0604030504040204" pitchFamily="34" charset="0"/>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r>
              <a:rPr lang="es-CO" dirty="0">
                <a:latin typeface="Verdana" panose="020B0604030504040204" pitchFamily="34" charset="0"/>
                <a:ea typeface="Verdana" panose="020B0604030504040204" pitchFamily="34" charset="0"/>
                <a:cs typeface="Verdana" panose="020B0604030504040204" pitchFamily="34" charset="0"/>
                <a:hlinkClick r:id="rId4"/>
              </a:rPr>
              <a:t>Procedimiento de Auditoria o Seguimiento a la Gestión</a:t>
            </a:r>
            <a:endParaRPr lang="es-CO" dirty="0">
              <a:latin typeface="Verdana" panose="020B0604030504040204" pitchFamily="34" charset="0"/>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r>
              <a:rPr lang="es-CO" dirty="0">
                <a:latin typeface="Verdana" panose="020B0604030504040204" pitchFamily="34" charset="0"/>
                <a:ea typeface="Verdana" panose="020B0604030504040204" pitchFamily="34" charset="0"/>
                <a:cs typeface="Verdana" panose="020B0604030504040204" pitchFamily="34" charset="0"/>
                <a:hlinkClick r:id="rId5"/>
              </a:rPr>
              <a:t>Procedimiento de elaboración y seguimiento Plan Anual de Auditoria</a:t>
            </a:r>
            <a:endParaRPr lang="es-CO" dirty="0">
              <a:latin typeface="Verdana" panose="020B0604030504040204" pitchFamily="34" charset="0"/>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r>
              <a:rPr lang="es-CO" dirty="0">
                <a:latin typeface="Verdana" panose="020B0604030504040204" pitchFamily="34" charset="0"/>
                <a:ea typeface="Verdana" panose="020B0604030504040204" pitchFamily="34" charset="0"/>
                <a:cs typeface="Verdana" panose="020B0604030504040204" pitchFamily="34" charset="0"/>
                <a:hlinkClick r:id="rId6"/>
              </a:rPr>
              <a:t>Procedimiento de Relacionamiento con Entes de Control</a:t>
            </a:r>
            <a:endParaRPr lang="es-CO"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5" name="Tabla 5">
            <a:extLst>
              <a:ext uri="{FF2B5EF4-FFF2-40B4-BE49-F238E27FC236}">
                <a16:creationId xmlns:a16="http://schemas.microsoft.com/office/drawing/2014/main" id="{0D0E2081-8C5A-D36E-AA44-873CE19C06FB}"/>
              </a:ext>
            </a:extLst>
          </p:cNvPr>
          <p:cNvGraphicFramePr>
            <a:graphicFrameLocks noGrp="1"/>
          </p:cNvGraphicFramePr>
          <p:nvPr>
            <p:extLst>
              <p:ext uri="{D42A27DB-BD31-4B8C-83A1-F6EECF244321}">
                <p14:modId xmlns:p14="http://schemas.microsoft.com/office/powerpoint/2010/main" val="3319964898"/>
              </p:ext>
            </p:extLst>
          </p:nvPr>
        </p:nvGraphicFramePr>
        <p:xfrm>
          <a:off x="2031952" y="1593265"/>
          <a:ext cx="8128000" cy="200152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773918758"/>
                    </a:ext>
                  </a:extLst>
                </a:gridCol>
                <a:gridCol w="4064000">
                  <a:extLst>
                    <a:ext uri="{9D8B030D-6E8A-4147-A177-3AD203B41FA5}">
                      <a16:colId xmlns:a16="http://schemas.microsoft.com/office/drawing/2014/main" val="2803830225"/>
                    </a:ext>
                  </a:extLst>
                </a:gridCol>
              </a:tblGrid>
              <a:tr h="370840">
                <a:tc>
                  <a:txBody>
                    <a:bodyPr/>
                    <a:lstStyle/>
                    <a:p>
                      <a:pPr algn="ctr"/>
                      <a:r>
                        <a:rPr lang="es-CO" dirty="0">
                          <a:latin typeface="Verdana" panose="020B0604030504040204" pitchFamily="34" charset="0"/>
                          <a:ea typeface="Verdana" panose="020B0604030504040204" pitchFamily="34" charset="0"/>
                          <a:cs typeface="Verdana" panose="020B0604030504040204" pitchFamily="34" charset="0"/>
                        </a:rPr>
                        <a:t>¿QUE HACE LA OFICINA DE CONROL INTERNO?</a:t>
                      </a:r>
                    </a:p>
                  </a:txBody>
                  <a:tcPr/>
                </a:tc>
                <a:tc>
                  <a:txBody>
                    <a:bodyPr/>
                    <a:lstStyle/>
                    <a:p>
                      <a:pPr algn="ctr"/>
                      <a:r>
                        <a:rPr lang="es-CO" dirty="0">
                          <a:latin typeface="Verdana" panose="020B0604030504040204" pitchFamily="34" charset="0"/>
                          <a:ea typeface="Verdana" panose="020B0604030504040204" pitchFamily="34" charset="0"/>
                          <a:cs typeface="Verdana" panose="020B0604030504040204" pitchFamily="34" charset="0"/>
                        </a:rPr>
                        <a:t>¡QUE NO HACE LA OFICINA DE CONTROL INTERNO?</a:t>
                      </a:r>
                    </a:p>
                  </a:txBody>
                  <a:tcPr/>
                </a:tc>
                <a:extLst>
                  <a:ext uri="{0D108BD9-81ED-4DB2-BD59-A6C34878D82A}">
                    <a16:rowId xmlns:a16="http://schemas.microsoft.com/office/drawing/2014/main" val="4024591334"/>
                  </a:ext>
                </a:extLst>
              </a:tr>
              <a:tr h="370840">
                <a:tc>
                  <a:txBody>
                    <a:bodyPr/>
                    <a:lstStyle/>
                    <a:p>
                      <a:r>
                        <a:rPr lang="es-CO" dirty="0">
                          <a:latin typeface="Verdana" panose="020B0604030504040204" pitchFamily="34" charset="0"/>
                          <a:ea typeface="Verdana" panose="020B0604030504040204" pitchFamily="34" charset="0"/>
                          <a:cs typeface="Verdana" panose="020B0604030504040204" pitchFamily="34" charset="0"/>
                        </a:rPr>
                        <a:t>Evalúa</a:t>
                      </a:r>
                    </a:p>
                  </a:txBody>
                  <a:tcPr/>
                </a:tc>
                <a:tc>
                  <a:txBody>
                    <a:bodyPr/>
                    <a:lstStyle/>
                    <a:p>
                      <a:r>
                        <a:rPr lang="es-CO" dirty="0">
                          <a:latin typeface="Verdana" panose="020B0604030504040204" pitchFamily="34" charset="0"/>
                          <a:ea typeface="Verdana" panose="020B0604030504040204" pitchFamily="34" charset="0"/>
                          <a:cs typeface="Verdana" panose="020B0604030504040204" pitchFamily="34" charset="0"/>
                        </a:rPr>
                        <a:t>No sanciona</a:t>
                      </a:r>
                    </a:p>
                  </a:txBody>
                  <a:tcPr/>
                </a:tc>
                <a:extLst>
                  <a:ext uri="{0D108BD9-81ED-4DB2-BD59-A6C34878D82A}">
                    <a16:rowId xmlns:a16="http://schemas.microsoft.com/office/drawing/2014/main" val="1817253555"/>
                  </a:ext>
                </a:extLst>
              </a:tr>
              <a:tr h="370840">
                <a:tc>
                  <a:txBody>
                    <a:bodyPr/>
                    <a:lstStyle/>
                    <a:p>
                      <a:r>
                        <a:rPr lang="es-CO" dirty="0">
                          <a:latin typeface="Verdana" panose="020B0604030504040204" pitchFamily="34" charset="0"/>
                          <a:ea typeface="Verdana" panose="020B0604030504040204" pitchFamily="34" charset="0"/>
                          <a:cs typeface="Verdana" panose="020B0604030504040204" pitchFamily="34" charset="0"/>
                        </a:rPr>
                        <a:t>Hace seguimiento</a:t>
                      </a:r>
                    </a:p>
                  </a:txBody>
                  <a:tcPr/>
                </a:tc>
                <a:tc>
                  <a:txBody>
                    <a:bodyPr/>
                    <a:lstStyle/>
                    <a:p>
                      <a:r>
                        <a:rPr lang="es-CO" dirty="0">
                          <a:latin typeface="Verdana" panose="020B0604030504040204" pitchFamily="34" charset="0"/>
                          <a:ea typeface="Verdana" panose="020B0604030504040204" pitchFamily="34" charset="0"/>
                          <a:cs typeface="Verdana" panose="020B0604030504040204" pitchFamily="34" charset="0"/>
                        </a:rPr>
                        <a:t>No ejecuta procesos</a:t>
                      </a:r>
                    </a:p>
                  </a:txBody>
                  <a:tcPr/>
                </a:tc>
                <a:extLst>
                  <a:ext uri="{0D108BD9-81ED-4DB2-BD59-A6C34878D82A}">
                    <a16:rowId xmlns:a16="http://schemas.microsoft.com/office/drawing/2014/main" val="2929126158"/>
                  </a:ext>
                </a:extLst>
              </a:tr>
              <a:tr h="370840">
                <a:tc>
                  <a:txBody>
                    <a:bodyPr/>
                    <a:lstStyle/>
                    <a:p>
                      <a:r>
                        <a:rPr lang="es-CO" dirty="0">
                          <a:latin typeface="Verdana" panose="020B0604030504040204" pitchFamily="34" charset="0"/>
                          <a:ea typeface="Verdana" panose="020B0604030504040204" pitchFamily="34" charset="0"/>
                          <a:cs typeface="Verdana" panose="020B0604030504040204" pitchFamily="34" charset="0"/>
                        </a:rPr>
                        <a:t>Emite recomendaciones</a:t>
                      </a:r>
                    </a:p>
                  </a:txBody>
                  <a:tcPr/>
                </a:tc>
                <a:tc>
                  <a:txBody>
                    <a:bodyPr/>
                    <a:lstStyle/>
                    <a:p>
                      <a:r>
                        <a:rPr lang="es-CO" dirty="0">
                          <a:latin typeface="Verdana" panose="020B0604030504040204" pitchFamily="34" charset="0"/>
                          <a:ea typeface="Verdana" panose="020B0604030504040204" pitchFamily="34" charset="0"/>
                          <a:cs typeface="Verdana" panose="020B0604030504040204" pitchFamily="34" charset="0"/>
                        </a:rPr>
                        <a:t>No reemplaza a las áreas</a:t>
                      </a:r>
                    </a:p>
                  </a:txBody>
                  <a:tcPr/>
                </a:tc>
                <a:extLst>
                  <a:ext uri="{0D108BD9-81ED-4DB2-BD59-A6C34878D82A}">
                    <a16:rowId xmlns:a16="http://schemas.microsoft.com/office/drawing/2014/main" val="1647502386"/>
                  </a:ext>
                </a:extLst>
              </a:tr>
              <a:tr h="370840">
                <a:tc>
                  <a:txBody>
                    <a:bodyPr/>
                    <a:lstStyle/>
                    <a:p>
                      <a:r>
                        <a:rPr lang="es-CO" dirty="0">
                          <a:latin typeface="Verdana" panose="020B0604030504040204" pitchFamily="34" charset="0"/>
                          <a:ea typeface="Verdana" panose="020B0604030504040204" pitchFamily="34" charset="0"/>
                          <a:cs typeface="Verdana" panose="020B0604030504040204" pitchFamily="34" charset="0"/>
                        </a:rPr>
                        <a:t>Verifica cumplimiento</a:t>
                      </a:r>
                    </a:p>
                  </a:txBody>
                  <a:tcPr/>
                </a:tc>
                <a:tc>
                  <a:txBody>
                    <a:bodyPr/>
                    <a:lstStyle/>
                    <a:p>
                      <a:endParaRPr lang="es-CO"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544662487"/>
                  </a:ext>
                </a:extLst>
              </a:tr>
            </a:tbl>
          </a:graphicData>
        </a:graphic>
      </p:graphicFrame>
      <p:pic>
        <p:nvPicPr>
          <p:cNvPr id="6" name="Google Shape;173;p5">
            <a:extLst>
              <a:ext uri="{FF2B5EF4-FFF2-40B4-BE49-F238E27FC236}">
                <a16:creationId xmlns:a16="http://schemas.microsoft.com/office/drawing/2014/main" id="{6F4E26B1-88CA-FE68-F47C-FB2B82BB372C}"/>
              </a:ext>
            </a:extLst>
          </p:cNvPr>
          <p:cNvPicPr preferRelativeResize="0"/>
          <p:nvPr/>
        </p:nvPicPr>
        <p:blipFill rotWithShape="1">
          <a:blip r:embed="rId7">
            <a:alphaModFix/>
          </a:blip>
          <a:srcRect l="16564" t="27173" r="15380" b="27173"/>
          <a:stretch/>
        </p:blipFill>
        <p:spPr>
          <a:xfrm>
            <a:off x="8792234" y="5977015"/>
            <a:ext cx="2198078" cy="506527"/>
          </a:xfrm>
          <a:prstGeom prst="rect">
            <a:avLst/>
          </a:prstGeom>
          <a:noFill/>
          <a:ln>
            <a:noFill/>
          </a:ln>
        </p:spPr>
      </p:pic>
    </p:spTree>
    <p:extLst>
      <p:ext uri="{BB962C8B-B14F-4D97-AF65-F5344CB8AC3E}">
        <p14:creationId xmlns:p14="http://schemas.microsoft.com/office/powerpoint/2010/main" val="431906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154;p2">
            <a:extLst>
              <a:ext uri="{FF2B5EF4-FFF2-40B4-BE49-F238E27FC236}">
                <a16:creationId xmlns:a16="http://schemas.microsoft.com/office/drawing/2014/main" id="{ACDE7D74-2B4B-B378-1594-7EFE67AB9549}"/>
              </a:ext>
            </a:extLst>
          </p:cNvPr>
          <p:cNvPicPr preferRelativeResize="0"/>
          <p:nvPr/>
        </p:nvPicPr>
        <p:blipFill rotWithShape="1">
          <a:blip r:embed="rId2">
            <a:alphaModFix/>
          </a:blip>
          <a:srcRect/>
          <a:stretch/>
        </p:blipFill>
        <p:spPr>
          <a:xfrm>
            <a:off x="0" y="-1"/>
            <a:ext cx="12192000" cy="6858000"/>
          </a:xfrm>
          <a:prstGeom prst="rect">
            <a:avLst/>
          </a:prstGeom>
          <a:noFill/>
          <a:ln>
            <a:noFill/>
          </a:ln>
        </p:spPr>
      </p:pic>
      <p:sp>
        <p:nvSpPr>
          <p:cNvPr id="2" name="Título 1">
            <a:extLst>
              <a:ext uri="{FF2B5EF4-FFF2-40B4-BE49-F238E27FC236}">
                <a16:creationId xmlns:a16="http://schemas.microsoft.com/office/drawing/2014/main" id="{E09B9DE3-6321-7EE5-F2FE-01F8EDA6273B}"/>
              </a:ext>
            </a:extLst>
          </p:cNvPr>
          <p:cNvSpPr>
            <a:spLocks noGrp="1"/>
          </p:cNvSpPr>
          <p:nvPr>
            <p:ph type="title"/>
          </p:nvPr>
        </p:nvSpPr>
        <p:spPr>
          <a:xfrm>
            <a:off x="1117598" y="124493"/>
            <a:ext cx="9956801" cy="1325563"/>
          </a:xfrm>
        </p:spPr>
        <p:txBody>
          <a:bodyPr>
            <a:normAutofit/>
          </a:bodyPr>
          <a:lstStyle/>
          <a:p>
            <a:r>
              <a:rPr lang="es-CO" sz="3200" b="1" dirty="0"/>
              <a:t>Procedimiento de Auditoria o Seguimiento</a:t>
            </a:r>
          </a:p>
        </p:txBody>
      </p:sp>
      <p:graphicFrame>
        <p:nvGraphicFramePr>
          <p:cNvPr id="6" name="Tabla 5">
            <a:extLst>
              <a:ext uri="{FF2B5EF4-FFF2-40B4-BE49-F238E27FC236}">
                <a16:creationId xmlns:a16="http://schemas.microsoft.com/office/drawing/2014/main" id="{54A30C6F-9E71-0E30-A243-74A8D2050CC2}"/>
              </a:ext>
            </a:extLst>
          </p:cNvPr>
          <p:cNvGraphicFramePr>
            <a:graphicFrameLocks noGrp="1"/>
          </p:cNvGraphicFramePr>
          <p:nvPr>
            <p:extLst>
              <p:ext uri="{D42A27DB-BD31-4B8C-83A1-F6EECF244321}">
                <p14:modId xmlns:p14="http://schemas.microsoft.com/office/powerpoint/2010/main" val="2091670037"/>
              </p:ext>
            </p:extLst>
          </p:nvPr>
        </p:nvGraphicFramePr>
        <p:xfrm>
          <a:off x="1320797" y="1189329"/>
          <a:ext cx="9550401" cy="4754880"/>
        </p:xfrm>
        <a:graphic>
          <a:graphicData uri="http://schemas.openxmlformats.org/drawingml/2006/table">
            <a:tbl>
              <a:tblPr firstRow="1" bandRow="1">
                <a:tableStyleId>{5C22544A-7EE6-4342-B048-85BDC9FD1C3A}</a:tableStyleId>
              </a:tblPr>
              <a:tblGrid>
                <a:gridCol w="5573298">
                  <a:extLst>
                    <a:ext uri="{9D8B030D-6E8A-4147-A177-3AD203B41FA5}">
                      <a16:colId xmlns:a16="http://schemas.microsoft.com/office/drawing/2014/main" val="3773918758"/>
                    </a:ext>
                  </a:extLst>
                </a:gridCol>
                <a:gridCol w="1913021">
                  <a:extLst>
                    <a:ext uri="{9D8B030D-6E8A-4147-A177-3AD203B41FA5}">
                      <a16:colId xmlns:a16="http://schemas.microsoft.com/office/drawing/2014/main" val="2803830225"/>
                    </a:ext>
                  </a:extLst>
                </a:gridCol>
                <a:gridCol w="2064082">
                  <a:extLst>
                    <a:ext uri="{9D8B030D-6E8A-4147-A177-3AD203B41FA5}">
                      <a16:colId xmlns:a16="http://schemas.microsoft.com/office/drawing/2014/main" val="2932789710"/>
                    </a:ext>
                  </a:extLst>
                </a:gridCol>
              </a:tblGrid>
              <a:tr h="343818">
                <a:tc>
                  <a:txBody>
                    <a:bodyPr/>
                    <a:lstStyle/>
                    <a:p>
                      <a:pPr algn="ctr"/>
                      <a:r>
                        <a:rPr lang="es-CO" sz="1200" dirty="0">
                          <a:latin typeface="Verdana" panose="020B0604030504040204" pitchFamily="34" charset="0"/>
                          <a:ea typeface="Verdana" panose="020B0604030504040204" pitchFamily="34" charset="0"/>
                          <a:cs typeface="Verdana" panose="020B0604030504040204" pitchFamily="34" charset="0"/>
                        </a:rPr>
                        <a:t>ACTIVIDAD </a:t>
                      </a:r>
                    </a:p>
                  </a:txBody>
                  <a:tcPr/>
                </a:tc>
                <a:tc>
                  <a:txBody>
                    <a:bodyPr/>
                    <a:lstStyle/>
                    <a:p>
                      <a:pPr algn="ctr"/>
                      <a:r>
                        <a:rPr lang="es-CO" sz="1200" dirty="0">
                          <a:latin typeface="Verdana" panose="020B0604030504040204" pitchFamily="34" charset="0"/>
                          <a:ea typeface="Verdana" panose="020B0604030504040204" pitchFamily="34" charset="0"/>
                          <a:cs typeface="Verdana" panose="020B0604030504040204" pitchFamily="34" charset="0"/>
                        </a:rPr>
                        <a:t>¿SE HACE EN AUDITORIA?</a:t>
                      </a:r>
                    </a:p>
                  </a:txBody>
                  <a:tcPr/>
                </a:tc>
                <a:tc>
                  <a:txBody>
                    <a:bodyPr/>
                    <a:lstStyle/>
                    <a:p>
                      <a:pPr algn="ctr"/>
                      <a:r>
                        <a:rPr lang="es-CO" sz="1200" dirty="0">
                          <a:latin typeface="Verdana" panose="020B0604030504040204" pitchFamily="34" charset="0"/>
                          <a:ea typeface="Verdana" panose="020B0604030504040204" pitchFamily="34" charset="0"/>
                          <a:cs typeface="Verdana" panose="020B0604030504040204" pitchFamily="34" charset="0"/>
                        </a:rPr>
                        <a:t>¿SE HACE EN SEGUIMIENTO?</a:t>
                      </a:r>
                    </a:p>
                  </a:txBody>
                  <a:tcPr/>
                </a:tc>
                <a:extLst>
                  <a:ext uri="{0D108BD9-81ED-4DB2-BD59-A6C34878D82A}">
                    <a16:rowId xmlns:a16="http://schemas.microsoft.com/office/drawing/2014/main" val="4024591334"/>
                  </a:ext>
                </a:extLst>
              </a:tr>
              <a:tr h="245159">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1. Asignar el equipo Auditor.</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817253555"/>
                  </a:ext>
                </a:extLst>
              </a:tr>
              <a:tr h="210268">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2. Elaborar el programa para cada auditoría.</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2929126158"/>
                  </a:ext>
                </a:extLst>
              </a:tr>
              <a:tr h="223503">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3. Notificar el inicio de la actividad.</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647502386"/>
                  </a:ext>
                </a:extLst>
              </a:tr>
              <a:tr h="224706">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4. Coordinar reunión de apertura</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544662487"/>
                  </a:ext>
                </a:extLst>
              </a:tr>
              <a:tr h="370840">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5. Ejecutar las actividades del programa de trabajo/plan de auditoría/ cronograma de auditoría</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3386743356"/>
                  </a:ext>
                </a:extLst>
              </a:tr>
              <a:tr h="223503">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6. Elaborar el informe preliminar</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328200138"/>
                  </a:ext>
                </a:extLst>
              </a:tr>
              <a:tr h="224706">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7. Revisar y aprobar el informe</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50918645"/>
                  </a:ext>
                </a:extLst>
              </a:tr>
              <a:tr h="213877">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8. Socializar el informe</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421009953"/>
                  </a:ext>
                </a:extLst>
              </a:tr>
              <a:tr h="215080">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9. Realizar reunión de cierre de la auditoria</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736946327"/>
                  </a:ext>
                </a:extLst>
              </a:tr>
              <a:tr h="216284">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10. Enviar el informe a los interesados</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600303521"/>
                  </a:ext>
                </a:extLst>
              </a:tr>
              <a:tr h="241550">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11. Publicar informe ejecutivo</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474484332"/>
                  </a:ext>
                </a:extLst>
              </a:tr>
              <a:tr h="242753">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12. Evaluar el desempeño de la auditoría interna</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2137056233"/>
                  </a:ext>
                </a:extLst>
              </a:tr>
              <a:tr h="268019">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13. Elaborar plan de mejoramiento</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2940927812"/>
                  </a:ext>
                </a:extLst>
              </a:tr>
              <a:tr h="240632">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14. Seguimiento al plan</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2084226509"/>
                  </a:ext>
                </a:extLst>
              </a:tr>
              <a:tr h="217147">
                <a:tc>
                  <a:txBody>
                    <a:bodyPr/>
                    <a:lstStyle/>
                    <a:p>
                      <a:r>
                        <a:rPr lang="es-CO" sz="1200" dirty="0">
                          <a:latin typeface="Verdana" panose="020B0604030504040204" pitchFamily="34" charset="0"/>
                          <a:ea typeface="Verdana" panose="020B0604030504040204" pitchFamily="34" charset="0"/>
                          <a:cs typeface="Verdana" panose="020B0604030504040204" pitchFamily="34" charset="0"/>
                        </a:rPr>
                        <a:t>15. Archivar documentos</a:t>
                      </a: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s-CO"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3399962280"/>
                  </a:ext>
                </a:extLst>
              </a:tr>
            </a:tbl>
          </a:graphicData>
        </a:graphic>
      </p:graphicFrame>
      <p:pic>
        <p:nvPicPr>
          <p:cNvPr id="8" name="Imagen 7" descr="Forma, Icono, Flecha&#10;&#10;Descripción generada automáticamente">
            <a:extLst>
              <a:ext uri="{FF2B5EF4-FFF2-40B4-BE49-F238E27FC236}">
                <a16:creationId xmlns:a16="http://schemas.microsoft.com/office/drawing/2014/main" id="{F27BF252-0B6A-73AE-06B2-D7195AE6778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3546" y="1636242"/>
            <a:ext cx="297340" cy="297340"/>
          </a:xfrm>
          <a:prstGeom prst="rect">
            <a:avLst/>
          </a:prstGeom>
        </p:spPr>
      </p:pic>
      <p:pic>
        <p:nvPicPr>
          <p:cNvPr id="9" name="Imagen 8" descr="Forma, Icono, Flecha&#10;&#10;Descripción generada automáticamente">
            <a:extLst>
              <a:ext uri="{FF2B5EF4-FFF2-40B4-BE49-F238E27FC236}">
                <a16:creationId xmlns:a16="http://schemas.microsoft.com/office/drawing/2014/main" id="{C2B917E0-6F1E-3BF7-490F-DFDC182C4D94}"/>
              </a:ext>
            </a:extLst>
          </p:cNvPr>
          <p:cNvPicPr>
            <a:picLocks noChangeAspect="1"/>
          </p:cNvPicPr>
          <p:nvPr/>
        </p:nvPicPr>
        <p:blipFill>
          <a:blip r:embed="rId3">
            <a:extLst>
              <a:ext uri="{BEBA8EAE-BF5A-486C-A8C5-ECC9F3942E4B}">
                <a14:imgProps xmlns:a14="http://schemas.microsoft.com/office/drawing/2010/main">
                  <a14:imgLayer r:embed="rId5">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9735436" y="1636242"/>
            <a:ext cx="297340" cy="297340"/>
          </a:xfrm>
          <a:prstGeom prst="rect">
            <a:avLst/>
          </a:prstGeom>
        </p:spPr>
      </p:pic>
      <p:pic>
        <p:nvPicPr>
          <p:cNvPr id="10" name="Imagen 9" descr="Forma, Icono, Flecha&#10;&#10;Descripción generada automáticamente">
            <a:extLst>
              <a:ext uri="{FF2B5EF4-FFF2-40B4-BE49-F238E27FC236}">
                <a16:creationId xmlns:a16="http://schemas.microsoft.com/office/drawing/2014/main" id="{09BB135B-159B-79A0-464D-1E2E09B7C947}"/>
              </a:ext>
            </a:extLst>
          </p:cNvPr>
          <p:cNvPicPr>
            <a:picLocks noChangeAspect="1"/>
          </p:cNvPicPr>
          <p:nvPr/>
        </p:nvPicPr>
        <p:blipFill>
          <a:blip r:embed="rId3">
            <a:extLst>
              <a:ext uri="{BEBA8EAE-BF5A-486C-A8C5-ECC9F3942E4B}">
                <a14:imgProps xmlns:a14="http://schemas.microsoft.com/office/drawing/2010/main">
                  <a14:imgLayer r:embed="rId6">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3546" y="1901930"/>
            <a:ext cx="297340" cy="297340"/>
          </a:xfrm>
          <a:prstGeom prst="rect">
            <a:avLst/>
          </a:prstGeom>
        </p:spPr>
      </p:pic>
      <p:pic>
        <p:nvPicPr>
          <p:cNvPr id="11" name="Imagen 10" descr="Forma, Icono, Flecha&#10;&#10;Descripción generada automáticamente">
            <a:extLst>
              <a:ext uri="{FF2B5EF4-FFF2-40B4-BE49-F238E27FC236}">
                <a16:creationId xmlns:a16="http://schemas.microsoft.com/office/drawing/2014/main" id="{F3301608-62C1-8E9E-8123-5BEEB881D726}"/>
              </a:ext>
            </a:extLst>
          </p:cNvPr>
          <p:cNvPicPr>
            <a:picLocks noChangeAspect="1"/>
          </p:cNvPicPr>
          <p:nvPr/>
        </p:nvPicPr>
        <p:blipFill>
          <a:blip r:embed="rId3">
            <a:extLst>
              <a:ext uri="{BEBA8EAE-BF5A-486C-A8C5-ECC9F3942E4B}">
                <a14:imgProps xmlns:a14="http://schemas.microsoft.com/office/drawing/2010/main">
                  <a14:imgLayer r:embed="rId7">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3546" y="2180058"/>
            <a:ext cx="297340" cy="297340"/>
          </a:xfrm>
          <a:prstGeom prst="rect">
            <a:avLst/>
          </a:prstGeom>
        </p:spPr>
      </p:pic>
      <p:pic>
        <p:nvPicPr>
          <p:cNvPr id="12" name="Imagen 11" descr="Forma, Icono, Flecha&#10;&#10;Descripción generada automáticamente">
            <a:extLst>
              <a:ext uri="{FF2B5EF4-FFF2-40B4-BE49-F238E27FC236}">
                <a16:creationId xmlns:a16="http://schemas.microsoft.com/office/drawing/2014/main" id="{A02B9155-19EA-FCF3-F7FC-535DA75B5D96}"/>
              </a:ext>
            </a:extLst>
          </p:cNvPr>
          <p:cNvPicPr>
            <a:picLocks noChangeAspect="1"/>
          </p:cNvPicPr>
          <p:nvPr/>
        </p:nvPicPr>
        <p:blipFill>
          <a:blip r:embed="rId3">
            <a:extLst>
              <a:ext uri="{BEBA8EAE-BF5A-486C-A8C5-ECC9F3942E4B}">
                <a14:imgProps xmlns:a14="http://schemas.microsoft.com/office/drawing/2010/main">
                  <a14:imgLayer r:embed="rId8">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9735436" y="2181020"/>
            <a:ext cx="297340" cy="297340"/>
          </a:xfrm>
          <a:prstGeom prst="rect">
            <a:avLst/>
          </a:prstGeom>
        </p:spPr>
      </p:pic>
      <p:pic>
        <p:nvPicPr>
          <p:cNvPr id="13" name="Imagen 12" descr="Forma, Icono, Flecha&#10;&#10;Descripción generada automáticamente">
            <a:extLst>
              <a:ext uri="{FF2B5EF4-FFF2-40B4-BE49-F238E27FC236}">
                <a16:creationId xmlns:a16="http://schemas.microsoft.com/office/drawing/2014/main" id="{8F57313A-A1D4-7166-0EE4-9B11AC82010B}"/>
              </a:ext>
            </a:extLst>
          </p:cNvPr>
          <p:cNvPicPr>
            <a:picLocks noChangeAspect="1"/>
          </p:cNvPicPr>
          <p:nvPr/>
        </p:nvPicPr>
        <p:blipFill>
          <a:blip r:embed="rId3">
            <a:extLst>
              <a:ext uri="{BEBA8EAE-BF5A-486C-A8C5-ECC9F3942E4B}">
                <a14:imgProps xmlns:a14="http://schemas.microsoft.com/office/drawing/2010/main">
                  <a14:imgLayer r:embed="rId9">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3546" y="2464958"/>
            <a:ext cx="297340" cy="297340"/>
          </a:xfrm>
          <a:prstGeom prst="rect">
            <a:avLst/>
          </a:prstGeom>
        </p:spPr>
      </p:pic>
      <p:pic>
        <p:nvPicPr>
          <p:cNvPr id="14" name="Imagen 13" descr="Forma, Icono, Flecha&#10;&#10;Descripción generada automáticamente">
            <a:extLst>
              <a:ext uri="{FF2B5EF4-FFF2-40B4-BE49-F238E27FC236}">
                <a16:creationId xmlns:a16="http://schemas.microsoft.com/office/drawing/2014/main" id="{4B0A0220-CC1C-679B-3F6E-6B1A3B6A5982}"/>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3546" y="2820377"/>
            <a:ext cx="297340" cy="297340"/>
          </a:xfrm>
          <a:prstGeom prst="rect">
            <a:avLst/>
          </a:prstGeom>
        </p:spPr>
      </p:pic>
      <p:pic>
        <p:nvPicPr>
          <p:cNvPr id="15" name="Imagen 14" descr="Forma, Icono, Flecha&#10;&#10;Descripción generada automáticamente">
            <a:extLst>
              <a:ext uri="{FF2B5EF4-FFF2-40B4-BE49-F238E27FC236}">
                <a16:creationId xmlns:a16="http://schemas.microsoft.com/office/drawing/2014/main" id="{04490706-08BA-12E5-34C7-A2801D4E178A}"/>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3546" y="3190733"/>
            <a:ext cx="297340" cy="297340"/>
          </a:xfrm>
          <a:prstGeom prst="rect">
            <a:avLst/>
          </a:prstGeom>
        </p:spPr>
      </p:pic>
      <p:pic>
        <p:nvPicPr>
          <p:cNvPr id="16" name="Imagen 15" descr="Forma, Icono, Flecha&#10;&#10;Descripción generada automáticamente">
            <a:extLst>
              <a:ext uri="{FF2B5EF4-FFF2-40B4-BE49-F238E27FC236}">
                <a16:creationId xmlns:a16="http://schemas.microsoft.com/office/drawing/2014/main" id="{1B3E43A4-965C-E458-E5B0-55976A93A3CF}"/>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9735436" y="3190733"/>
            <a:ext cx="297340" cy="297340"/>
          </a:xfrm>
          <a:prstGeom prst="rect">
            <a:avLst/>
          </a:prstGeom>
        </p:spPr>
      </p:pic>
      <p:pic>
        <p:nvPicPr>
          <p:cNvPr id="17" name="Imagen 16" descr="Forma, Icono, Flecha&#10;&#10;Descripción generada automáticamente">
            <a:extLst>
              <a:ext uri="{FF2B5EF4-FFF2-40B4-BE49-F238E27FC236}">
                <a16:creationId xmlns:a16="http://schemas.microsoft.com/office/drawing/2014/main" id="{9447E08D-FFB4-9E70-6AFA-CE4F7CE67D3A}"/>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3546" y="3456665"/>
            <a:ext cx="297340" cy="297340"/>
          </a:xfrm>
          <a:prstGeom prst="rect">
            <a:avLst/>
          </a:prstGeom>
        </p:spPr>
      </p:pic>
      <p:pic>
        <p:nvPicPr>
          <p:cNvPr id="18" name="Imagen 17" descr="Forma, Icono, Flecha&#10;&#10;Descripción generada automáticamente">
            <a:extLst>
              <a:ext uri="{FF2B5EF4-FFF2-40B4-BE49-F238E27FC236}">
                <a16:creationId xmlns:a16="http://schemas.microsoft.com/office/drawing/2014/main" id="{58CC8490-1593-D417-6830-D4E9D3C1FC70}"/>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9735436" y="3461763"/>
            <a:ext cx="297340" cy="297340"/>
          </a:xfrm>
          <a:prstGeom prst="rect">
            <a:avLst/>
          </a:prstGeom>
        </p:spPr>
      </p:pic>
      <p:pic>
        <p:nvPicPr>
          <p:cNvPr id="19" name="Imagen 18" descr="Forma, Icono, Flecha&#10;&#10;Descripción generada automáticamente">
            <a:extLst>
              <a:ext uri="{FF2B5EF4-FFF2-40B4-BE49-F238E27FC236}">
                <a16:creationId xmlns:a16="http://schemas.microsoft.com/office/drawing/2014/main" id="{10CA02F4-9C0C-5E01-10AE-8296195AD0F7}"/>
              </a:ext>
            </a:extLst>
          </p:cNvPr>
          <p:cNvPicPr>
            <a:picLocks noChangeAspect="1"/>
          </p:cNvPicPr>
          <p:nvPr/>
        </p:nvPicPr>
        <p:blipFill>
          <a:blip r:embed="rId3">
            <a:extLst>
              <a:ext uri="{BEBA8EAE-BF5A-486C-A8C5-ECC9F3942E4B}">
                <a14:imgProps xmlns:a14="http://schemas.microsoft.com/office/drawing/2010/main">
                  <a14:imgLayer r:embed="rId11">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3546" y="3740581"/>
            <a:ext cx="297340" cy="297340"/>
          </a:xfrm>
          <a:prstGeom prst="rect">
            <a:avLst/>
          </a:prstGeom>
        </p:spPr>
      </p:pic>
      <p:pic>
        <p:nvPicPr>
          <p:cNvPr id="20" name="Imagen 19" descr="Forma, Icono, Flecha&#10;&#10;Descripción generada automáticamente">
            <a:extLst>
              <a:ext uri="{FF2B5EF4-FFF2-40B4-BE49-F238E27FC236}">
                <a16:creationId xmlns:a16="http://schemas.microsoft.com/office/drawing/2014/main" id="{25D1706C-CCCC-00CF-766B-287B73024CF7}"/>
              </a:ext>
            </a:extLst>
          </p:cNvPr>
          <p:cNvPicPr>
            <a:picLocks noChangeAspect="1"/>
          </p:cNvPicPr>
          <p:nvPr/>
        </p:nvPicPr>
        <p:blipFill>
          <a:blip r:embed="rId3">
            <a:extLst>
              <a:ext uri="{BEBA8EAE-BF5A-486C-A8C5-ECC9F3942E4B}">
                <a14:imgProps xmlns:a14="http://schemas.microsoft.com/office/drawing/2010/main">
                  <a14:imgLayer r:embed="rId9">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9731672" y="3736085"/>
            <a:ext cx="297340" cy="297340"/>
          </a:xfrm>
          <a:prstGeom prst="rect">
            <a:avLst/>
          </a:prstGeom>
        </p:spPr>
      </p:pic>
      <p:pic>
        <p:nvPicPr>
          <p:cNvPr id="21" name="Imagen 20" descr="Forma, Icono, Flecha&#10;&#10;Descripción generada automáticamente">
            <a:extLst>
              <a:ext uri="{FF2B5EF4-FFF2-40B4-BE49-F238E27FC236}">
                <a16:creationId xmlns:a16="http://schemas.microsoft.com/office/drawing/2014/main" id="{2F63DF5D-EA6D-E602-E23D-FFBD70C0779F}"/>
              </a:ext>
            </a:extLst>
          </p:cNvPr>
          <p:cNvPicPr>
            <a:picLocks noChangeAspect="1"/>
          </p:cNvPicPr>
          <p:nvPr/>
        </p:nvPicPr>
        <p:blipFill>
          <a:blip r:embed="rId3">
            <a:extLst>
              <a:ext uri="{BEBA8EAE-BF5A-486C-A8C5-ECC9F3942E4B}">
                <a14:imgProps xmlns:a14="http://schemas.microsoft.com/office/drawing/2010/main">
                  <a14:imgLayer r:embed="rId9">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3546" y="4019473"/>
            <a:ext cx="297340" cy="297340"/>
          </a:xfrm>
          <a:prstGeom prst="rect">
            <a:avLst/>
          </a:prstGeom>
        </p:spPr>
      </p:pic>
      <p:pic>
        <p:nvPicPr>
          <p:cNvPr id="22" name="Imagen 21" descr="Forma, Icono, Flecha&#10;&#10;Descripción generada automáticamente">
            <a:extLst>
              <a:ext uri="{FF2B5EF4-FFF2-40B4-BE49-F238E27FC236}">
                <a16:creationId xmlns:a16="http://schemas.microsoft.com/office/drawing/2014/main" id="{32B2AA24-AA41-365F-044D-7843A1DC5F4C}"/>
              </a:ext>
            </a:extLst>
          </p:cNvPr>
          <p:cNvPicPr>
            <a:picLocks noChangeAspect="1"/>
          </p:cNvPicPr>
          <p:nvPr/>
        </p:nvPicPr>
        <p:blipFill>
          <a:blip r:embed="rId3">
            <a:extLst>
              <a:ext uri="{BEBA8EAE-BF5A-486C-A8C5-ECC9F3942E4B}">
                <a14:imgProps xmlns:a14="http://schemas.microsoft.com/office/drawing/2010/main">
                  <a14:imgLayer r:embed="rId9">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3546" y="4290429"/>
            <a:ext cx="297340" cy="297340"/>
          </a:xfrm>
          <a:prstGeom prst="rect">
            <a:avLst/>
          </a:prstGeom>
        </p:spPr>
      </p:pic>
      <p:pic>
        <p:nvPicPr>
          <p:cNvPr id="23" name="Imagen 22" descr="Forma, Icono, Flecha&#10;&#10;Descripción generada automáticamente">
            <a:extLst>
              <a:ext uri="{FF2B5EF4-FFF2-40B4-BE49-F238E27FC236}">
                <a16:creationId xmlns:a16="http://schemas.microsoft.com/office/drawing/2014/main" id="{0FBB6749-A086-452E-B3AF-5989A2DE5CF5}"/>
              </a:ext>
            </a:extLst>
          </p:cNvPr>
          <p:cNvPicPr>
            <a:picLocks noChangeAspect="1"/>
          </p:cNvPicPr>
          <p:nvPr/>
        </p:nvPicPr>
        <p:blipFill>
          <a:blip r:embed="rId3">
            <a:extLst>
              <a:ext uri="{BEBA8EAE-BF5A-486C-A8C5-ECC9F3942E4B}">
                <a14:imgProps xmlns:a14="http://schemas.microsoft.com/office/drawing/2010/main">
                  <a14:imgLayer r:embed="rId12">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9731672" y="4290429"/>
            <a:ext cx="297340" cy="297340"/>
          </a:xfrm>
          <a:prstGeom prst="rect">
            <a:avLst/>
          </a:prstGeom>
        </p:spPr>
      </p:pic>
      <p:pic>
        <p:nvPicPr>
          <p:cNvPr id="24" name="Imagen 23" descr="Forma, Icono, Flecha&#10;&#10;Descripción generada automáticamente">
            <a:extLst>
              <a:ext uri="{FF2B5EF4-FFF2-40B4-BE49-F238E27FC236}">
                <a16:creationId xmlns:a16="http://schemas.microsoft.com/office/drawing/2014/main" id="{55B86269-512F-9694-487C-DBDAC9DC0C10}"/>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3546" y="4563867"/>
            <a:ext cx="297340" cy="297340"/>
          </a:xfrm>
          <a:prstGeom prst="rect">
            <a:avLst/>
          </a:prstGeom>
        </p:spPr>
      </p:pic>
      <p:pic>
        <p:nvPicPr>
          <p:cNvPr id="25" name="Imagen 24" descr="Forma, Icono, Flecha&#10;&#10;Descripción generada automáticamente">
            <a:extLst>
              <a:ext uri="{FF2B5EF4-FFF2-40B4-BE49-F238E27FC236}">
                <a16:creationId xmlns:a16="http://schemas.microsoft.com/office/drawing/2014/main" id="{CEA4B7F6-98A9-5CA6-2881-41C98A881A1B}"/>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9731672" y="4563867"/>
            <a:ext cx="297340" cy="297340"/>
          </a:xfrm>
          <a:prstGeom prst="rect">
            <a:avLst/>
          </a:prstGeom>
        </p:spPr>
      </p:pic>
      <p:pic>
        <p:nvPicPr>
          <p:cNvPr id="26" name="Imagen 25" descr="Forma, Icono, Flecha&#10;&#10;Descripción generada automáticamente">
            <a:extLst>
              <a:ext uri="{FF2B5EF4-FFF2-40B4-BE49-F238E27FC236}">
                <a16:creationId xmlns:a16="http://schemas.microsoft.com/office/drawing/2014/main" id="{A2CDCF0D-6493-73CC-D5D8-CBA055987CFC}"/>
              </a:ext>
            </a:extLst>
          </p:cNvPr>
          <p:cNvPicPr>
            <a:picLocks noChangeAspect="1"/>
          </p:cNvPicPr>
          <p:nvPr/>
        </p:nvPicPr>
        <p:blipFill>
          <a:blip r:embed="rId3">
            <a:extLst>
              <a:ext uri="{BEBA8EAE-BF5A-486C-A8C5-ECC9F3942E4B}">
                <a14:imgProps xmlns:a14="http://schemas.microsoft.com/office/drawing/2010/main">
                  <a14:imgLayer r:embed="rId9">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1138" y="4836354"/>
            <a:ext cx="297340" cy="297340"/>
          </a:xfrm>
          <a:prstGeom prst="rect">
            <a:avLst/>
          </a:prstGeom>
        </p:spPr>
      </p:pic>
      <p:pic>
        <p:nvPicPr>
          <p:cNvPr id="27" name="Imagen 26" descr="Forma, Icono, Flecha&#10;&#10;Descripción generada automáticamente">
            <a:extLst>
              <a:ext uri="{FF2B5EF4-FFF2-40B4-BE49-F238E27FC236}">
                <a16:creationId xmlns:a16="http://schemas.microsoft.com/office/drawing/2014/main" id="{29EC4D19-4C75-6238-2B02-AD726958DB1C}"/>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9731672" y="4836354"/>
            <a:ext cx="297340" cy="297340"/>
          </a:xfrm>
          <a:prstGeom prst="rect">
            <a:avLst/>
          </a:prstGeom>
        </p:spPr>
      </p:pic>
      <p:pic>
        <p:nvPicPr>
          <p:cNvPr id="28" name="Imagen 27" descr="Forma, Icono, Flecha&#10;&#10;Descripción generada automáticamente">
            <a:extLst>
              <a:ext uri="{FF2B5EF4-FFF2-40B4-BE49-F238E27FC236}">
                <a16:creationId xmlns:a16="http://schemas.microsoft.com/office/drawing/2014/main" id="{931116EE-1B30-A964-1F79-A41D44EC6E59}"/>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1138" y="5101822"/>
            <a:ext cx="297340" cy="297340"/>
          </a:xfrm>
          <a:prstGeom prst="rect">
            <a:avLst/>
          </a:prstGeom>
        </p:spPr>
      </p:pic>
      <p:pic>
        <p:nvPicPr>
          <p:cNvPr id="29" name="Imagen 28" descr="Forma, Icono, Flecha&#10;&#10;Descripción generada automáticamente">
            <a:extLst>
              <a:ext uri="{FF2B5EF4-FFF2-40B4-BE49-F238E27FC236}">
                <a16:creationId xmlns:a16="http://schemas.microsoft.com/office/drawing/2014/main" id="{8D0E7AAA-B62C-4610-D8DF-3E839A028862}"/>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9731672" y="5101822"/>
            <a:ext cx="297340" cy="297340"/>
          </a:xfrm>
          <a:prstGeom prst="rect">
            <a:avLst/>
          </a:prstGeom>
        </p:spPr>
      </p:pic>
      <p:pic>
        <p:nvPicPr>
          <p:cNvPr id="30" name="Imagen 29" descr="Forma, Icono, Flecha&#10;&#10;Descripción generada automáticamente">
            <a:extLst>
              <a:ext uri="{FF2B5EF4-FFF2-40B4-BE49-F238E27FC236}">
                <a16:creationId xmlns:a16="http://schemas.microsoft.com/office/drawing/2014/main" id="{1E614EAA-F6EA-8AB2-4AA1-D157A8FBAE76}"/>
              </a:ext>
            </a:extLst>
          </p:cNvPr>
          <p:cNvPicPr>
            <a:picLocks noChangeAspect="1"/>
          </p:cNvPicPr>
          <p:nvPr/>
        </p:nvPicPr>
        <p:blipFill>
          <a:blip r:embed="rId3">
            <a:extLst>
              <a:ext uri="{BEBA8EAE-BF5A-486C-A8C5-ECC9F3942E4B}">
                <a14:imgProps xmlns:a14="http://schemas.microsoft.com/office/drawing/2010/main">
                  <a14:imgLayer r:embed="rId13">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1138" y="5380748"/>
            <a:ext cx="297340" cy="297340"/>
          </a:xfrm>
          <a:prstGeom prst="rect">
            <a:avLst/>
          </a:prstGeom>
        </p:spPr>
      </p:pic>
      <p:pic>
        <p:nvPicPr>
          <p:cNvPr id="31" name="Imagen 30" descr="Forma, Icono, Flecha&#10;&#10;Descripción generada automáticamente">
            <a:extLst>
              <a:ext uri="{FF2B5EF4-FFF2-40B4-BE49-F238E27FC236}">
                <a16:creationId xmlns:a16="http://schemas.microsoft.com/office/drawing/2014/main" id="{8A31A9D7-5B7B-1F22-EAF5-853730325BFB}"/>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9731672" y="5381802"/>
            <a:ext cx="297340" cy="297340"/>
          </a:xfrm>
          <a:prstGeom prst="rect">
            <a:avLst/>
          </a:prstGeom>
        </p:spPr>
      </p:pic>
      <p:pic>
        <p:nvPicPr>
          <p:cNvPr id="32" name="Imagen 31" descr="Forma, Icono, Flecha&#10;&#10;Descripción generada automáticamente">
            <a:extLst>
              <a:ext uri="{FF2B5EF4-FFF2-40B4-BE49-F238E27FC236}">
                <a16:creationId xmlns:a16="http://schemas.microsoft.com/office/drawing/2014/main" id="{BF2AC87B-A3DC-D585-8213-C08AC9E14FCC}"/>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7691138" y="5646216"/>
            <a:ext cx="297340" cy="297340"/>
          </a:xfrm>
          <a:prstGeom prst="rect">
            <a:avLst/>
          </a:prstGeom>
        </p:spPr>
      </p:pic>
      <p:pic>
        <p:nvPicPr>
          <p:cNvPr id="33" name="Imagen 32" descr="Forma, Icono, Flecha&#10;&#10;Descripción generada automáticamente">
            <a:extLst>
              <a:ext uri="{FF2B5EF4-FFF2-40B4-BE49-F238E27FC236}">
                <a16:creationId xmlns:a16="http://schemas.microsoft.com/office/drawing/2014/main" id="{4309C22F-217F-D087-6B6D-EDEC0344199F}"/>
              </a:ext>
            </a:extLst>
          </p:cNvPr>
          <p:cNvPicPr>
            <a:picLocks noChangeAspect="1"/>
          </p:cNvPicPr>
          <p:nvPr/>
        </p:nvPicPr>
        <p:blipFill>
          <a:blip r:embed="rId3">
            <a:extLst>
              <a:ext uri="{BEBA8EAE-BF5A-486C-A8C5-ECC9F3942E4B}">
                <a14:imgProps xmlns:a14="http://schemas.microsoft.com/office/drawing/2010/main">
                  <a14:imgLayer r:embed="rId10">
                    <a14:imgEffect>
                      <a14:backgroundRemoval t="10000" b="90000" l="10000" r="90000">
                        <a14:foregroundMark x1="36944" y1="42222" x2="44722" y2="54167"/>
                        <a14:foregroundMark x1="44722" y1="54167" x2="46667" y2="63611"/>
                      </a14:backgroundRemoval>
                    </a14:imgEffect>
                  </a14:imgLayer>
                </a14:imgProps>
              </a:ext>
            </a:extLst>
          </a:blip>
          <a:stretch>
            <a:fillRect/>
          </a:stretch>
        </p:blipFill>
        <p:spPr>
          <a:xfrm>
            <a:off x="9731672" y="5658021"/>
            <a:ext cx="297340" cy="297340"/>
          </a:xfrm>
          <a:prstGeom prst="rect">
            <a:avLst/>
          </a:prstGeom>
        </p:spPr>
      </p:pic>
    </p:spTree>
    <p:extLst>
      <p:ext uri="{BB962C8B-B14F-4D97-AF65-F5344CB8AC3E}">
        <p14:creationId xmlns:p14="http://schemas.microsoft.com/office/powerpoint/2010/main" val="1583306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oogle Shape;154;p2">
            <a:extLst>
              <a:ext uri="{FF2B5EF4-FFF2-40B4-BE49-F238E27FC236}">
                <a16:creationId xmlns:a16="http://schemas.microsoft.com/office/drawing/2014/main" id="{5EB14628-BE7E-3813-1BF2-92793095CC39}"/>
              </a:ext>
            </a:extLst>
          </p:cNvPr>
          <p:cNvPicPr preferRelativeResize="0"/>
          <p:nvPr/>
        </p:nvPicPr>
        <p:blipFill rotWithShape="1">
          <a:blip r:embed="rId3">
            <a:alphaModFix/>
          </a:blip>
          <a:srcRect/>
          <a:stretch/>
        </p:blipFill>
        <p:spPr>
          <a:xfrm>
            <a:off x="0" y="0"/>
            <a:ext cx="12192000" cy="6857991"/>
          </a:xfrm>
          <a:prstGeom prst="rect">
            <a:avLst/>
          </a:prstGeom>
          <a:noFill/>
          <a:ln>
            <a:noFill/>
          </a:ln>
        </p:spPr>
      </p:pic>
      <p:sp>
        <p:nvSpPr>
          <p:cNvPr id="7" name="Título 1">
            <a:extLst>
              <a:ext uri="{FF2B5EF4-FFF2-40B4-BE49-F238E27FC236}">
                <a16:creationId xmlns:a16="http://schemas.microsoft.com/office/drawing/2014/main" id="{6B74FF19-FDB1-25E3-311A-53DE021585E7}"/>
              </a:ext>
            </a:extLst>
          </p:cNvPr>
          <p:cNvSpPr>
            <a:spLocks noGrp="1"/>
          </p:cNvSpPr>
          <p:nvPr>
            <p:ph type="title"/>
          </p:nvPr>
        </p:nvSpPr>
        <p:spPr>
          <a:xfrm>
            <a:off x="1117599" y="-162110"/>
            <a:ext cx="9956801" cy="1325563"/>
          </a:xfrm>
        </p:spPr>
        <p:txBody>
          <a:bodyPr>
            <a:normAutofit/>
          </a:bodyPr>
          <a:lstStyle/>
          <a:p>
            <a:pPr algn="ctr"/>
            <a:r>
              <a:rPr lang="es-CO" sz="2400" b="1" dirty="0"/>
              <a:t>Procedimiento de Relacionamiento con Entes Externos de Control</a:t>
            </a:r>
          </a:p>
        </p:txBody>
      </p:sp>
      <p:pic>
        <p:nvPicPr>
          <p:cNvPr id="18" name="Imagen 17" descr="Diagrama&#10;&#10;Descripción generada automáticamente">
            <a:extLst>
              <a:ext uri="{FF2B5EF4-FFF2-40B4-BE49-F238E27FC236}">
                <a16:creationId xmlns:a16="http://schemas.microsoft.com/office/drawing/2014/main" id="{26EFB476-49B5-139C-39E2-0A7590003D49}"/>
              </a:ext>
            </a:extLst>
          </p:cNvPr>
          <p:cNvPicPr>
            <a:picLocks noChangeAspect="1"/>
          </p:cNvPicPr>
          <p:nvPr/>
        </p:nvPicPr>
        <p:blipFill rotWithShape="1">
          <a:blip r:embed="rId4"/>
          <a:srcRect l="23750" r="22519"/>
          <a:stretch/>
        </p:blipFill>
        <p:spPr>
          <a:xfrm>
            <a:off x="1297172" y="808075"/>
            <a:ext cx="5720316" cy="6049926"/>
          </a:xfrm>
          <a:prstGeom prst="rect">
            <a:avLst/>
          </a:prstGeom>
        </p:spPr>
      </p:pic>
      <p:sp>
        <p:nvSpPr>
          <p:cNvPr id="20" name="CuadroTexto 19">
            <a:extLst>
              <a:ext uri="{FF2B5EF4-FFF2-40B4-BE49-F238E27FC236}">
                <a16:creationId xmlns:a16="http://schemas.microsoft.com/office/drawing/2014/main" id="{69A0D74C-8F01-2BA6-A536-26F5E97A6E31}"/>
              </a:ext>
            </a:extLst>
          </p:cNvPr>
          <p:cNvSpPr txBox="1"/>
          <p:nvPr/>
        </p:nvSpPr>
        <p:spPr>
          <a:xfrm>
            <a:off x="5569873" y="1521405"/>
            <a:ext cx="5489574" cy="738664"/>
          </a:xfrm>
          <a:prstGeom prst="rect">
            <a:avLst/>
          </a:prstGeom>
          <a:noFill/>
        </p:spPr>
        <p:txBody>
          <a:bodyPr wrap="square" rtlCol="0">
            <a:spAutoFit/>
          </a:bodyPr>
          <a:lstStyle/>
          <a:p>
            <a:pPr algn="just"/>
            <a:r>
              <a:rPr lang="es-CO" sz="1050" dirty="0"/>
              <a:t>Cuando se reciba un requerimiento, este se debe remitir al Área Funcional de Correspondencia para su ingreso al sistema. En caso de que sea recibido directamente por la dependencia responsable, copiar a la OCI y continuar con la elaboración de la respuesta</a:t>
            </a:r>
          </a:p>
        </p:txBody>
      </p:sp>
      <p:sp>
        <p:nvSpPr>
          <p:cNvPr id="21" name="CuadroTexto 20">
            <a:extLst>
              <a:ext uri="{FF2B5EF4-FFF2-40B4-BE49-F238E27FC236}">
                <a16:creationId xmlns:a16="http://schemas.microsoft.com/office/drawing/2014/main" id="{3BC20A1C-1F67-9FBE-0879-30FF41F25010}"/>
              </a:ext>
            </a:extLst>
          </p:cNvPr>
          <p:cNvSpPr txBox="1"/>
          <p:nvPr/>
        </p:nvSpPr>
        <p:spPr>
          <a:xfrm>
            <a:off x="5569873" y="2673047"/>
            <a:ext cx="5489574" cy="415498"/>
          </a:xfrm>
          <a:prstGeom prst="rect">
            <a:avLst/>
          </a:prstGeom>
          <a:noFill/>
        </p:spPr>
        <p:txBody>
          <a:bodyPr wrap="square" rtlCol="0">
            <a:spAutoFit/>
          </a:bodyPr>
          <a:lstStyle/>
          <a:p>
            <a:pPr algn="just"/>
            <a:r>
              <a:rPr lang="es-CO" sz="1050" dirty="0"/>
              <a:t>En las ocasiones en que se necesite construir el requerimiento por varios responsables, se debe coordinar con estos para dar cumplimiento en tiempos.</a:t>
            </a:r>
          </a:p>
        </p:txBody>
      </p:sp>
      <p:sp>
        <p:nvSpPr>
          <p:cNvPr id="22" name="CuadroTexto 21">
            <a:extLst>
              <a:ext uri="{FF2B5EF4-FFF2-40B4-BE49-F238E27FC236}">
                <a16:creationId xmlns:a16="http://schemas.microsoft.com/office/drawing/2014/main" id="{D2385535-66CF-54F9-86E7-E4DEDA7706C9}"/>
              </a:ext>
            </a:extLst>
          </p:cNvPr>
          <p:cNvSpPr txBox="1"/>
          <p:nvPr/>
        </p:nvSpPr>
        <p:spPr>
          <a:xfrm>
            <a:off x="7017488" y="4470974"/>
            <a:ext cx="5489574" cy="253916"/>
          </a:xfrm>
          <a:prstGeom prst="rect">
            <a:avLst/>
          </a:prstGeom>
          <a:noFill/>
        </p:spPr>
        <p:txBody>
          <a:bodyPr wrap="square" rtlCol="0">
            <a:spAutoFit/>
          </a:bodyPr>
          <a:lstStyle/>
          <a:p>
            <a:pPr algn="just"/>
            <a:r>
              <a:rPr lang="es-CO" sz="1050" dirty="0"/>
              <a:t>Por parte de la Oficina de Control Interno</a:t>
            </a:r>
          </a:p>
        </p:txBody>
      </p:sp>
      <p:sp>
        <p:nvSpPr>
          <p:cNvPr id="23" name="CuadroTexto 22">
            <a:extLst>
              <a:ext uri="{FF2B5EF4-FFF2-40B4-BE49-F238E27FC236}">
                <a16:creationId xmlns:a16="http://schemas.microsoft.com/office/drawing/2014/main" id="{2870E599-DAC9-A548-E99C-BD3623738FE5}"/>
              </a:ext>
            </a:extLst>
          </p:cNvPr>
          <p:cNvSpPr txBox="1"/>
          <p:nvPr/>
        </p:nvSpPr>
        <p:spPr>
          <a:xfrm>
            <a:off x="7010517" y="5853403"/>
            <a:ext cx="5489574" cy="253916"/>
          </a:xfrm>
          <a:prstGeom prst="rect">
            <a:avLst/>
          </a:prstGeom>
          <a:noFill/>
        </p:spPr>
        <p:txBody>
          <a:bodyPr wrap="square" rtlCol="0">
            <a:spAutoFit/>
          </a:bodyPr>
          <a:lstStyle/>
          <a:p>
            <a:pPr algn="just"/>
            <a:r>
              <a:rPr lang="es-CO" sz="1050" dirty="0"/>
              <a:t>Por parte de la Oficina de Control Interno</a:t>
            </a:r>
          </a:p>
        </p:txBody>
      </p:sp>
      <p:cxnSp>
        <p:nvCxnSpPr>
          <p:cNvPr id="25" name="Conector recto de flecha 24">
            <a:extLst>
              <a:ext uri="{FF2B5EF4-FFF2-40B4-BE49-F238E27FC236}">
                <a16:creationId xmlns:a16="http://schemas.microsoft.com/office/drawing/2014/main" id="{89294034-5CF2-AFD5-4525-837B3791BC97}"/>
              </a:ext>
            </a:extLst>
          </p:cNvPr>
          <p:cNvCxnSpPr/>
          <p:nvPr/>
        </p:nvCxnSpPr>
        <p:spPr>
          <a:xfrm>
            <a:off x="5569873" y="4597932"/>
            <a:ext cx="1447615" cy="0"/>
          </a:xfrm>
          <a:prstGeom prst="straightConnector1">
            <a:avLst/>
          </a:prstGeom>
          <a:ln w="28575">
            <a:solidFill>
              <a:srgbClr val="778D5B"/>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ector recto de flecha 25">
            <a:extLst>
              <a:ext uri="{FF2B5EF4-FFF2-40B4-BE49-F238E27FC236}">
                <a16:creationId xmlns:a16="http://schemas.microsoft.com/office/drawing/2014/main" id="{F9DC07D2-31B1-E82E-132B-F970622AA75C}"/>
              </a:ext>
            </a:extLst>
          </p:cNvPr>
          <p:cNvCxnSpPr/>
          <p:nvPr/>
        </p:nvCxnSpPr>
        <p:spPr>
          <a:xfrm>
            <a:off x="5562902" y="5988876"/>
            <a:ext cx="1447615" cy="0"/>
          </a:xfrm>
          <a:prstGeom prst="straightConnector1">
            <a:avLst/>
          </a:prstGeom>
          <a:ln w="28575">
            <a:solidFill>
              <a:srgbClr val="778D5B"/>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4462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2" name="Google Shape;154;p2">
            <a:extLst>
              <a:ext uri="{FF2B5EF4-FFF2-40B4-BE49-F238E27FC236}">
                <a16:creationId xmlns:a16="http://schemas.microsoft.com/office/drawing/2014/main" id="{F1E0A59B-A232-CC80-DD6C-9F7EE165C246}"/>
              </a:ext>
            </a:extLst>
          </p:cNvPr>
          <p:cNvPicPr preferRelativeResize="0"/>
          <p:nvPr/>
        </p:nvPicPr>
        <p:blipFill rotWithShape="1">
          <a:blip r:embed="rId3">
            <a:alphaModFix/>
          </a:blip>
          <a:srcRect/>
          <a:stretch/>
        </p:blipFill>
        <p:spPr>
          <a:xfrm>
            <a:off x="0" y="0"/>
            <a:ext cx="12192000" cy="6857991"/>
          </a:xfrm>
          <a:prstGeom prst="rect">
            <a:avLst/>
          </a:prstGeom>
          <a:noFill/>
          <a:ln>
            <a:noFill/>
          </a:ln>
        </p:spPr>
      </p:pic>
      <p:sp>
        <p:nvSpPr>
          <p:cNvPr id="188" name="Google Shape;188;p7"/>
          <p:cNvSpPr txBox="1"/>
          <p:nvPr/>
        </p:nvSpPr>
        <p:spPr>
          <a:xfrm>
            <a:off x="4981752" y="6639446"/>
            <a:ext cx="2228400" cy="261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s-CO" sz="1100" b="1" i="0" u="none" strike="noStrike" cap="none">
                <a:solidFill>
                  <a:schemeClr val="lt1"/>
                </a:solidFill>
                <a:latin typeface="Verdana"/>
                <a:ea typeface="Verdana"/>
                <a:cs typeface="Verdana"/>
                <a:sym typeface="Verdana"/>
              </a:rPr>
              <a:t>www.---------------.gov.co</a:t>
            </a:r>
            <a:endParaRPr sz="1400" b="0" i="0" u="none" strike="noStrike" cap="none">
              <a:solidFill>
                <a:srgbClr val="000000"/>
              </a:solidFill>
              <a:latin typeface="Arial"/>
              <a:ea typeface="Arial"/>
              <a:cs typeface="Arial"/>
              <a:sym typeface="Arial"/>
            </a:endParaRPr>
          </a:p>
        </p:txBody>
      </p:sp>
      <p:sp>
        <p:nvSpPr>
          <p:cNvPr id="3" name="CuadroTexto 2">
            <a:extLst>
              <a:ext uri="{FF2B5EF4-FFF2-40B4-BE49-F238E27FC236}">
                <a16:creationId xmlns:a16="http://schemas.microsoft.com/office/drawing/2014/main" id="{3F8EDA36-807E-A5E4-CF9D-A911D15DB3E4}"/>
              </a:ext>
            </a:extLst>
          </p:cNvPr>
          <p:cNvSpPr txBox="1"/>
          <p:nvPr/>
        </p:nvSpPr>
        <p:spPr>
          <a:xfrm>
            <a:off x="1009816" y="1080654"/>
            <a:ext cx="9755950" cy="646331"/>
          </a:xfrm>
          <a:prstGeom prst="rect">
            <a:avLst/>
          </a:prstGeom>
          <a:noFill/>
        </p:spPr>
        <p:txBody>
          <a:bodyPr wrap="square" rtlCol="0">
            <a:spAutoFit/>
          </a:bodyPr>
          <a:lstStyle/>
          <a:p>
            <a:pPr algn="ctr"/>
            <a:r>
              <a:rPr lang="es-CO" sz="3600" b="1" dirty="0">
                <a:latin typeface="Verdana" panose="020B0604030504040204" pitchFamily="34" charset="0"/>
                <a:ea typeface="Verdana" panose="020B0604030504040204" pitchFamily="34" charset="0"/>
                <a:cs typeface="Verdana" panose="020B0604030504040204" pitchFamily="34" charset="0"/>
                <a:hlinkClick r:id="rId4"/>
              </a:rPr>
              <a:t>Planes de Mejoramiento - ICANH</a:t>
            </a:r>
            <a:endParaRPr lang="es-CO" sz="36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CuadroTexto 3">
            <a:extLst>
              <a:ext uri="{FF2B5EF4-FFF2-40B4-BE49-F238E27FC236}">
                <a16:creationId xmlns:a16="http://schemas.microsoft.com/office/drawing/2014/main" id="{B817FA6B-32F7-DEE0-4A0E-9A20C54C2251}"/>
              </a:ext>
            </a:extLst>
          </p:cNvPr>
          <p:cNvSpPr txBox="1"/>
          <p:nvPr/>
        </p:nvSpPr>
        <p:spPr>
          <a:xfrm>
            <a:off x="1445449" y="2505670"/>
            <a:ext cx="9320317" cy="1477328"/>
          </a:xfrm>
          <a:prstGeom prst="rect">
            <a:avLst/>
          </a:prstGeom>
          <a:noFill/>
        </p:spPr>
        <p:txBody>
          <a:bodyPr wrap="square" rtlCol="0">
            <a:spAutoFit/>
          </a:bodyPr>
          <a:lstStyle/>
          <a:p>
            <a:r>
              <a:rPr lang="es-CO" sz="2400" b="1" dirty="0">
                <a:latin typeface="Verdana" panose="020B0604030504040204" pitchFamily="34" charset="0"/>
                <a:ea typeface="Verdana" panose="020B0604030504040204" pitchFamily="34" charset="0"/>
                <a:cs typeface="Verdana" panose="020B0604030504040204" pitchFamily="34" charset="0"/>
              </a:rPr>
              <a:t>¿QUÉ ES?</a:t>
            </a:r>
          </a:p>
          <a:p>
            <a:endParaRPr lang="es-CO" sz="1800" dirty="0"/>
          </a:p>
          <a:p>
            <a:pPr algn="just"/>
            <a:r>
              <a:rPr lang="es-CO" sz="2400" dirty="0">
                <a:latin typeface="Verdana" panose="020B0604030504040204" pitchFamily="34" charset="0"/>
                <a:ea typeface="Verdana" panose="020B0604030504040204" pitchFamily="34" charset="0"/>
                <a:cs typeface="Verdana" panose="020B0604030504040204" pitchFamily="34" charset="0"/>
              </a:rPr>
              <a:t>Instrumento mediante el cual se establecen acciones para corregir situaciones identificadas.</a:t>
            </a:r>
            <a:endParaRPr lang="es-CO" sz="1800" dirty="0">
              <a:latin typeface="Verdana" panose="020B0604030504040204" pitchFamily="34" charset="0"/>
              <a:ea typeface="Verdana" panose="020B0604030504040204" pitchFamily="34" charset="0"/>
              <a:cs typeface="Verdana" panose="020B0604030504040204" pitchFamily="34" charset="0"/>
            </a:endParaRPr>
          </a:p>
        </p:txBody>
      </p:sp>
      <p:pic>
        <p:nvPicPr>
          <p:cNvPr id="5" name="Google Shape;173;p5">
            <a:extLst>
              <a:ext uri="{FF2B5EF4-FFF2-40B4-BE49-F238E27FC236}">
                <a16:creationId xmlns:a16="http://schemas.microsoft.com/office/drawing/2014/main" id="{C1FC3935-AD62-70BE-82DC-37CDABD10585}"/>
              </a:ext>
            </a:extLst>
          </p:cNvPr>
          <p:cNvPicPr preferRelativeResize="0"/>
          <p:nvPr/>
        </p:nvPicPr>
        <p:blipFill rotWithShape="1">
          <a:blip r:embed="rId5">
            <a:alphaModFix/>
          </a:blip>
          <a:srcRect l="16564" t="27173" r="15380" b="27173"/>
          <a:stretch/>
        </p:blipFill>
        <p:spPr>
          <a:xfrm>
            <a:off x="8792234" y="5977015"/>
            <a:ext cx="2198078" cy="50652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https://www.youtube.com/watch?v=qpmGNmtpmR0&amp;feature=youtu.be">
            <a:hlinkClick r:id="rId3"/>
            <a:extLst>
              <a:ext uri="{FF2B5EF4-FFF2-40B4-BE49-F238E27FC236}">
                <a16:creationId xmlns:a16="http://schemas.microsoft.com/office/drawing/2014/main" id="{0CB1DFC1-A873-E681-7C57-8A6CC2846DD0}"/>
              </a:ext>
            </a:extLst>
          </p:cNvPr>
          <p:cNvPicPr>
            <a:picLocks noChangeAspect="1"/>
          </p:cNvPicPr>
          <p:nvPr/>
        </p:nvPicPr>
        <p:blipFill>
          <a:blip r:embed="rId4"/>
          <a:stretch>
            <a:fillRect/>
          </a:stretch>
        </p:blipFill>
        <p:spPr>
          <a:xfrm>
            <a:off x="2209800" y="380193"/>
            <a:ext cx="7772400" cy="485775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2" name="Google Shape;154;p2">
            <a:extLst>
              <a:ext uri="{FF2B5EF4-FFF2-40B4-BE49-F238E27FC236}">
                <a16:creationId xmlns:a16="http://schemas.microsoft.com/office/drawing/2014/main" id="{3254BAA9-68E5-87C7-4E32-15DAA59E3E72}"/>
              </a:ext>
            </a:extLst>
          </p:cNvPr>
          <p:cNvPicPr preferRelativeResize="0"/>
          <p:nvPr/>
        </p:nvPicPr>
        <p:blipFill rotWithShape="1">
          <a:blip r:embed="rId5">
            <a:alphaModFix/>
          </a:blip>
          <a:srcRect/>
          <a:stretch/>
        </p:blipFill>
        <p:spPr>
          <a:xfrm>
            <a:off x="0" y="0"/>
            <a:ext cx="12192000" cy="6857991"/>
          </a:xfrm>
          <a:prstGeom prst="rect">
            <a:avLst/>
          </a:prstGeom>
          <a:noFill/>
          <a:ln>
            <a:noFill/>
          </a:ln>
        </p:spPr>
      </p:pic>
      <p:pic>
        <p:nvPicPr>
          <p:cNvPr id="4" name="Google Shape;173;p5">
            <a:extLst>
              <a:ext uri="{FF2B5EF4-FFF2-40B4-BE49-F238E27FC236}">
                <a16:creationId xmlns:a16="http://schemas.microsoft.com/office/drawing/2014/main" id="{FF20296E-0B6A-DA09-9799-80F06FFCFAEC}"/>
              </a:ext>
            </a:extLst>
          </p:cNvPr>
          <p:cNvPicPr preferRelativeResize="0"/>
          <p:nvPr/>
        </p:nvPicPr>
        <p:blipFill rotWithShape="1">
          <a:blip r:embed="rId6">
            <a:alphaModFix/>
          </a:blip>
          <a:srcRect l="16564" t="27173" r="15380" b="27173"/>
          <a:stretch/>
        </p:blipFill>
        <p:spPr>
          <a:xfrm>
            <a:off x="8792234" y="5977015"/>
            <a:ext cx="2198078" cy="506527"/>
          </a:xfrm>
          <a:prstGeom prst="rect">
            <a:avLst/>
          </a:prstGeom>
          <a:noFill/>
          <a:ln>
            <a:noFill/>
          </a:ln>
        </p:spPr>
      </p:pic>
    </p:spTree>
    <p:extLst>
      <p:ext uri="{BB962C8B-B14F-4D97-AF65-F5344CB8AC3E}">
        <p14:creationId xmlns:p14="http://schemas.microsoft.com/office/powerpoint/2010/main" val="2473614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g2f72c6bc540_0_0"/>
          <p:cNvPicPr preferRelativeResize="0"/>
          <p:nvPr/>
        </p:nvPicPr>
        <p:blipFill rotWithShape="1">
          <a:blip r:embed="rId3">
            <a:alphaModFix/>
          </a:blip>
          <a:srcRect/>
          <a:stretch/>
        </p:blipFill>
        <p:spPr>
          <a:xfrm>
            <a:off x="0" y="0"/>
            <a:ext cx="12192000" cy="6857991"/>
          </a:xfrm>
          <a:prstGeom prst="rect">
            <a:avLst/>
          </a:prstGeom>
          <a:noFill/>
          <a:ln>
            <a:noFill/>
          </a:ln>
        </p:spPr>
      </p:pic>
      <p:sp>
        <p:nvSpPr>
          <p:cNvPr id="140" name="Google Shape;140;g2f72c6bc540_0_0"/>
          <p:cNvSpPr txBox="1"/>
          <p:nvPr/>
        </p:nvSpPr>
        <p:spPr>
          <a:xfrm>
            <a:off x="2549100" y="3973125"/>
            <a:ext cx="7158900" cy="1246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s-CO" sz="2800" b="1" i="0" u="none" strike="noStrike" cap="none" dirty="0">
                <a:solidFill>
                  <a:schemeClr val="dk1"/>
                </a:solidFill>
                <a:latin typeface="Verdana"/>
                <a:ea typeface="Verdana"/>
                <a:cs typeface="Verdana"/>
                <a:sym typeface="Verdana"/>
              </a:rPr>
              <a:t>I</a:t>
            </a:r>
            <a:r>
              <a:rPr lang="es-CO" sz="3000" b="1" i="0" u="none" strike="noStrike" cap="none" dirty="0">
                <a:solidFill>
                  <a:schemeClr val="dk1"/>
                </a:solidFill>
                <a:latin typeface="Verdana"/>
                <a:ea typeface="Verdana"/>
                <a:cs typeface="Verdana"/>
                <a:sym typeface="Verdana"/>
              </a:rPr>
              <a:t>nstituto Colombiano de Antropología e Historia (ICANH)</a:t>
            </a:r>
            <a:endParaRPr sz="3000" b="1" i="0" u="none" strike="noStrike" cap="none" dirty="0">
              <a:solidFill>
                <a:schemeClr val="dk1"/>
              </a:solidFill>
              <a:latin typeface="Verdana"/>
              <a:ea typeface="Verdana"/>
              <a:cs typeface="Verdana"/>
              <a:sym typeface="Verdana"/>
            </a:endParaRPr>
          </a:p>
        </p:txBody>
      </p:sp>
      <p:pic>
        <p:nvPicPr>
          <p:cNvPr id="141" name="Google Shape;141;g2f72c6bc540_0_0"/>
          <p:cNvPicPr preferRelativeResize="0"/>
          <p:nvPr/>
        </p:nvPicPr>
        <p:blipFill rotWithShape="1">
          <a:blip r:embed="rId4">
            <a:alphaModFix/>
          </a:blip>
          <a:srcRect l="15712" t="22635" r="14269" b="22809"/>
          <a:stretch/>
        </p:blipFill>
        <p:spPr>
          <a:xfrm>
            <a:off x="3039950" y="2171400"/>
            <a:ext cx="6152299" cy="16466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154;p2">
            <a:extLst>
              <a:ext uri="{FF2B5EF4-FFF2-40B4-BE49-F238E27FC236}">
                <a16:creationId xmlns:a16="http://schemas.microsoft.com/office/drawing/2014/main" id="{F4A60F7C-9ACF-57F4-C78A-D8316298D627}"/>
              </a:ext>
            </a:extLst>
          </p:cNvPr>
          <p:cNvPicPr preferRelativeResize="0"/>
          <p:nvPr/>
        </p:nvPicPr>
        <p:blipFill rotWithShape="1">
          <a:blip r:embed="rId3">
            <a:alphaModFix/>
          </a:blip>
          <a:srcRect/>
          <a:stretch/>
        </p:blipFill>
        <p:spPr>
          <a:xfrm>
            <a:off x="0" y="0"/>
            <a:ext cx="12192000" cy="6857991"/>
          </a:xfrm>
          <a:prstGeom prst="rect">
            <a:avLst/>
          </a:prstGeom>
          <a:noFill/>
          <a:ln>
            <a:noFill/>
          </a:ln>
        </p:spPr>
      </p:pic>
      <p:sp>
        <p:nvSpPr>
          <p:cNvPr id="2" name="Título 1">
            <a:extLst>
              <a:ext uri="{FF2B5EF4-FFF2-40B4-BE49-F238E27FC236}">
                <a16:creationId xmlns:a16="http://schemas.microsoft.com/office/drawing/2014/main" id="{879D7B30-B9DE-27A4-8C3F-7630B311F4E8}"/>
              </a:ext>
            </a:extLst>
          </p:cNvPr>
          <p:cNvSpPr>
            <a:spLocks noGrp="1"/>
          </p:cNvSpPr>
          <p:nvPr>
            <p:ph type="title"/>
          </p:nvPr>
        </p:nvSpPr>
        <p:spPr>
          <a:xfrm>
            <a:off x="1250951" y="1306285"/>
            <a:ext cx="5149849" cy="1600200"/>
          </a:xfrm>
        </p:spPr>
        <p:txBody>
          <a:bodyPr>
            <a:normAutofit fontScale="90000"/>
          </a:bodyPr>
          <a:lstStyle/>
          <a:p>
            <a:r>
              <a:rPr lang="es-CO" dirty="0"/>
              <a:t>¿Cómo podemos fortalecer la interacción con la Oficina de Control Interno?</a:t>
            </a:r>
          </a:p>
        </p:txBody>
      </p:sp>
      <p:sp>
        <p:nvSpPr>
          <p:cNvPr id="3" name="Marcador de posición de imagen 2">
            <a:extLst>
              <a:ext uri="{FF2B5EF4-FFF2-40B4-BE49-F238E27FC236}">
                <a16:creationId xmlns:a16="http://schemas.microsoft.com/office/drawing/2014/main" id="{330FC97B-9353-BE5B-0127-130D944D1E66}"/>
              </a:ext>
            </a:extLst>
          </p:cNvPr>
          <p:cNvSpPr>
            <a:spLocks noGrp="1"/>
          </p:cNvSpPr>
          <p:nvPr>
            <p:ph type="pic" idx="2"/>
          </p:nvPr>
        </p:nvSpPr>
        <p:spPr>
          <a:xfrm>
            <a:off x="4818112" y="3951516"/>
            <a:ext cx="6172200" cy="1130528"/>
          </a:xfrm>
        </p:spPr>
        <p:txBody>
          <a:bodyPr>
            <a:normAutofit/>
          </a:bodyPr>
          <a:lstStyle/>
          <a:p>
            <a:pPr algn="ctr"/>
            <a:r>
              <a:rPr lang="es-CO" sz="2900" dirty="0">
                <a:latin typeface="Verdana" panose="020B0604030504040204" pitchFamily="34" charset="0"/>
                <a:ea typeface="Verdana" panose="020B0604030504040204" pitchFamily="34" charset="0"/>
                <a:cs typeface="Verdana" panose="020B0604030504040204" pitchFamily="34" charset="0"/>
              </a:rPr>
              <a:t>¿A qué me comprometo frente al Sistema de Control Interno?</a:t>
            </a:r>
          </a:p>
        </p:txBody>
      </p:sp>
      <p:pic>
        <p:nvPicPr>
          <p:cNvPr id="5" name="Google Shape;173;p5">
            <a:extLst>
              <a:ext uri="{FF2B5EF4-FFF2-40B4-BE49-F238E27FC236}">
                <a16:creationId xmlns:a16="http://schemas.microsoft.com/office/drawing/2014/main" id="{94A85436-CC32-6C2B-FBE4-674AD2123329}"/>
              </a:ext>
            </a:extLst>
          </p:cNvPr>
          <p:cNvPicPr preferRelativeResize="0"/>
          <p:nvPr/>
        </p:nvPicPr>
        <p:blipFill rotWithShape="1">
          <a:blip r:embed="rId4">
            <a:alphaModFix/>
          </a:blip>
          <a:srcRect l="16564" t="27173" r="15380" b="27173"/>
          <a:stretch/>
        </p:blipFill>
        <p:spPr>
          <a:xfrm>
            <a:off x="8792234" y="5977015"/>
            <a:ext cx="2198078" cy="506527"/>
          </a:xfrm>
          <a:prstGeom prst="rect">
            <a:avLst/>
          </a:prstGeom>
          <a:noFill/>
          <a:ln>
            <a:noFill/>
          </a:ln>
        </p:spPr>
      </p:pic>
    </p:spTree>
    <p:extLst>
      <p:ext uri="{BB962C8B-B14F-4D97-AF65-F5344CB8AC3E}">
        <p14:creationId xmlns:p14="http://schemas.microsoft.com/office/powerpoint/2010/main" val="2548789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6">
          <a:extLst>
            <a:ext uri="{FF2B5EF4-FFF2-40B4-BE49-F238E27FC236}">
              <a16:creationId xmlns:a16="http://schemas.microsoft.com/office/drawing/2014/main" id="{F9805641-2A08-0CD0-9EFE-29B318C3C331}"/>
            </a:ext>
          </a:extLst>
        </p:cNvPr>
        <p:cNvGrpSpPr/>
        <p:nvPr/>
      </p:nvGrpSpPr>
      <p:grpSpPr>
        <a:xfrm>
          <a:off x="0" y="0"/>
          <a:ext cx="0" cy="0"/>
          <a:chOff x="0" y="0"/>
          <a:chExt cx="0" cy="0"/>
        </a:xfrm>
      </p:grpSpPr>
      <p:pic>
        <p:nvPicPr>
          <p:cNvPr id="217" name="Google Shape;217;p10">
            <a:extLst>
              <a:ext uri="{FF2B5EF4-FFF2-40B4-BE49-F238E27FC236}">
                <a16:creationId xmlns:a16="http://schemas.microsoft.com/office/drawing/2014/main" id="{4246B996-EE74-75C0-E548-3B85467B7359}"/>
              </a:ext>
            </a:extLst>
          </p:cNvPr>
          <p:cNvPicPr preferRelativeResize="0"/>
          <p:nvPr/>
        </p:nvPicPr>
        <p:blipFill rotWithShape="1">
          <a:blip r:embed="rId3">
            <a:alphaModFix/>
          </a:blip>
          <a:srcRect/>
          <a:stretch/>
        </p:blipFill>
        <p:spPr>
          <a:xfrm>
            <a:off x="1554935" y="1869011"/>
            <a:ext cx="9082130" cy="3119978"/>
          </a:xfrm>
          <a:prstGeom prst="rect">
            <a:avLst/>
          </a:prstGeom>
          <a:noFill/>
          <a:ln>
            <a:noFill/>
          </a:ln>
        </p:spPr>
      </p:pic>
      <p:pic>
        <p:nvPicPr>
          <p:cNvPr id="2" name="Google Shape;154;p2">
            <a:extLst>
              <a:ext uri="{FF2B5EF4-FFF2-40B4-BE49-F238E27FC236}">
                <a16:creationId xmlns:a16="http://schemas.microsoft.com/office/drawing/2014/main" id="{60ED79AC-D91F-97DB-0DCE-254AEB74C5B6}"/>
              </a:ext>
            </a:extLst>
          </p:cNvPr>
          <p:cNvPicPr preferRelativeResize="0"/>
          <p:nvPr/>
        </p:nvPicPr>
        <p:blipFill rotWithShape="1">
          <a:blip r:embed="rId4">
            <a:alphaModFix/>
          </a:blip>
          <a:srcRect/>
          <a:stretch/>
        </p:blipFill>
        <p:spPr>
          <a:xfrm>
            <a:off x="0" y="0"/>
            <a:ext cx="12192000" cy="6857991"/>
          </a:xfrm>
          <a:prstGeom prst="rect">
            <a:avLst/>
          </a:prstGeom>
          <a:noFill/>
          <a:ln>
            <a:noFill/>
          </a:ln>
        </p:spPr>
      </p:pic>
    </p:spTree>
    <p:extLst>
      <p:ext uri="{BB962C8B-B14F-4D97-AF65-F5344CB8AC3E}">
        <p14:creationId xmlns:p14="http://schemas.microsoft.com/office/powerpoint/2010/main" val="1332733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6" name="Google Shape;146;g2f72c6bc540_0_9"/>
          <p:cNvPicPr preferRelativeResize="0"/>
          <p:nvPr/>
        </p:nvPicPr>
        <p:blipFill rotWithShape="1">
          <a:blip r:embed="rId3">
            <a:alphaModFix/>
          </a:blip>
          <a:srcRect/>
          <a:stretch/>
        </p:blipFill>
        <p:spPr>
          <a:xfrm>
            <a:off x="0" y="0"/>
            <a:ext cx="12192000" cy="6857991"/>
          </a:xfrm>
          <a:prstGeom prst="rect">
            <a:avLst/>
          </a:prstGeom>
          <a:noFill/>
          <a:ln>
            <a:noFill/>
          </a:ln>
        </p:spPr>
      </p:pic>
      <p:sp>
        <p:nvSpPr>
          <p:cNvPr id="147" name="Google Shape;147;g2f72c6bc540_0_9"/>
          <p:cNvSpPr txBox="1">
            <a:spLocks noGrp="1"/>
          </p:cNvSpPr>
          <p:nvPr>
            <p:ph type="ctrTitle"/>
          </p:nvPr>
        </p:nvSpPr>
        <p:spPr>
          <a:xfrm>
            <a:off x="1524000" y="1649014"/>
            <a:ext cx="9144000" cy="1795836"/>
          </a:xfrm>
          <a:prstGeom prst="rect">
            <a:avLst/>
          </a:prstGeom>
        </p:spPr>
        <p:txBody>
          <a:bodyPr spcFirstLastPara="1" wrap="square" lIns="91425" tIns="45700" rIns="91425" bIns="45700" anchor="b" anchorCtr="0">
            <a:spAutoFit/>
          </a:bodyPr>
          <a:lstStyle/>
          <a:p>
            <a:pPr marL="0" lvl="0" indent="0" algn="ctr" rtl="0">
              <a:spcBef>
                <a:spcPts val="0"/>
              </a:spcBef>
              <a:spcAft>
                <a:spcPts val="0"/>
              </a:spcAft>
              <a:buNone/>
            </a:pPr>
            <a:r>
              <a:rPr lang="es-CO" sz="4100" b="1" dirty="0">
                <a:solidFill>
                  <a:schemeClr val="lt1"/>
                </a:solidFill>
              </a:rPr>
              <a:t>Capacitación de Fortalecimiento del Sistema de Control Interno</a:t>
            </a:r>
            <a:endParaRPr sz="4100" b="1" dirty="0">
              <a:solidFill>
                <a:schemeClr val="lt1"/>
              </a:solidFill>
            </a:endParaRPr>
          </a:p>
        </p:txBody>
      </p:sp>
      <p:sp>
        <p:nvSpPr>
          <p:cNvPr id="148" name="Google Shape;148;g2f72c6bc540_0_9"/>
          <p:cNvSpPr txBox="1">
            <a:spLocks noGrp="1"/>
          </p:cNvSpPr>
          <p:nvPr>
            <p:ph type="subTitle" idx="1"/>
          </p:nvPr>
        </p:nvSpPr>
        <p:spPr>
          <a:xfrm>
            <a:off x="1524000" y="3597593"/>
            <a:ext cx="9144000" cy="1013570"/>
          </a:xfrm>
          <a:prstGeom prst="rect">
            <a:avLst/>
          </a:prstGeom>
        </p:spPr>
        <p:txBody>
          <a:bodyPr spcFirstLastPara="1" wrap="square" lIns="91425" tIns="45700" rIns="91425" bIns="45700" anchor="t" anchorCtr="0">
            <a:spAutoFit/>
          </a:bodyPr>
          <a:lstStyle/>
          <a:p>
            <a:pPr marL="0" lvl="0" indent="0" algn="ctr" rtl="0">
              <a:spcBef>
                <a:spcPts val="1000"/>
              </a:spcBef>
              <a:spcAft>
                <a:spcPts val="0"/>
              </a:spcAft>
              <a:buNone/>
            </a:pPr>
            <a:r>
              <a:rPr lang="es-CO" dirty="0">
                <a:solidFill>
                  <a:schemeClr val="lt1"/>
                </a:solidFill>
              </a:rPr>
              <a:t>Oficina de Control Interno </a:t>
            </a:r>
          </a:p>
          <a:p>
            <a:pPr marL="0" lvl="0" indent="0" algn="ctr" rtl="0">
              <a:spcBef>
                <a:spcPts val="1000"/>
              </a:spcBef>
              <a:spcAft>
                <a:spcPts val="0"/>
              </a:spcAft>
              <a:buNone/>
            </a:pPr>
            <a:r>
              <a:rPr lang="es-CO" dirty="0">
                <a:solidFill>
                  <a:schemeClr val="lt1"/>
                </a:solidFill>
              </a:rPr>
              <a:t>2026</a:t>
            </a:r>
            <a:endParaRPr dirty="0">
              <a:solidFill>
                <a:schemeClr val="lt1"/>
              </a:solidFill>
            </a:endParaRPr>
          </a:p>
        </p:txBody>
      </p:sp>
      <p:pic>
        <p:nvPicPr>
          <p:cNvPr id="149" name="Google Shape;149;g2f72c6bc540_0_9"/>
          <p:cNvPicPr preferRelativeResize="0"/>
          <p:nvPr/>
        </p:nvPicPr>
        <p:blipFill>
          <a:blip r:embed="rId4">
            <a:alphaModFix/>
          </a:blip>
          <a:stretch>
            <a:fillRect/>
          </a:stretch>
        </p:blipFill>
        <p:spPr>
          <a:xfrm>
            <a:off x="5585425" y="5346022"/>
            <a:ext cx="1021150" cy="2691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154" name="Google Shape;154;p2"/>
          <p:cNvPicPr preferRelativeResize="0"/>
          <p:nvPr/>
        </p:nvPicPr>
        <p:blipFill rotWithShape="1">
          <a:blip r:embed="rId3">
            <a:alphaModFix/>
          </a:blip>
          <a:srcRect/>
          <a:stretch/>
        </p:blipFill>
        <p:spPr>
          <a:xfrm>
            <a:off x="0" y="0"/>
            <a:ext cx="12192000" cy="6857991"/>
          </a:xfrm>
          <a:prstGeom prst="rect">
            <a:avLst/>
          </a:prstGeom>
          <a:noFill/>
          <a:ln>
            <a:noFill/>
          </a:ln>
        </p:spPr>
      </p:pic>
      <p:sp>
        <p:nvSpPr>
          <p:cNvPr id="155" name="Google Shape;155;p2"/>
          <p:cNvSpPr txBox="1"/>
          <p:nvPr/>
        </p:nvSpPr>
        <p:spPr>
          <a:xfrm>
            <a:off x="1201686" y="2671020"/>
            <a:ext cx="9788625" cy="2298025"/>
          </a:xfrm>
          <a:prstGeom prst="rect">
            <a:avLst/>
          </a:prstGeom>
          <a:noFill/>
          <a:ln>
            <a:noFill/>
          </a:ln>
        </p:spPr>
        <p:txBody>
          <a:bodyPr spcFirstLastPara="1" wrap="square" lIns="91425" tIns="45700" rIns="91425" bIns="45700" anchor="b" anchorCtr="0">
            <a:spAutoFit/>
          </a:bodyPr>
          <a:lstStyle/>
          <a:p>
            <a:pPr marL="0" lvl="0" indent="0" algn="l" rtl="0">
              <a:spcBef>
                <a:spcPts val="1400"/>
              </a:spcBef>
              <a:spcAft>
                <a:spcPts val="0"/>
              </a:spcAft>
              <a:buClr>
                <a:schemeClr val="dk1"/>
              </a:buClr>
              <a:buSzPts val="1100"/>
              <a:buFont typeface="Arial"/>
              <a:buNone/>
            </a:pPr>
            <a:r>
              <a:rPr lang="es-CO" sz="2400" b="1" dirty="0">
                <a:solidFill>
                  <a:schemeClr val="tx1"/>
                </a:solidFill>
                <a:latin typeface="Verdana" panose="020B0604030504040204" pitchFamily="34" charset="0"/>
                <a:ea typeface="Verdana" panose="020B0604030504040204" pitchFamily="34" charset="0"/>
                <a:cs typeface="Verdana"/>
                <a:sym typeface="Verdana"/>
              </a:rPr>
              <a:t>Objetivo General</a:t>
            </a:r>
          </a:p>
          <a:p>
            <a:pPr marL="0" lvl="0" indent="0" algn="just" rtl="0">
              <a:spcBef>
                <a:spcPts val="1400"/>
              </a:spcBef>
              <a:spcAft>
                <a:spcPts val="0"/>
              </a:spcAft>
              <a:buClr>
                <a:schemeClr val="dk1"/>
              </a:buClr>
              <a:buSzPts val="1100"/>
              <a:buFont typeface="Arial"/>
              <a:buNone/>
            </a:pPr>
            <a:r>
              <a:rPr lang="es-CO" sz="2400" dirty="0">
                <a:solidFill>
                  <a:schemeClr val="tx1"/>
                </a:solidFill>
                <a:latin typeface="Verdana" panose="020B0604030504040204" pitchFamily="34" charset="0"/>
                <a:ea typeface="Verdana" panose="020B0604030504040204" pitchFamily="34" charset="0"/>
                <a:cs typeface="Verdana" panose="020B0604030504040204" pitchFamily="34" charset="0"/>
              </a:rPr>
              <a:t>Fortalecer la comprensión del Sistema de Control Interno en el ICANH, mediante la apropiación de su marco general, el rol de la Oficina de Control Interno y los procedimientos que esta adelanta.</a:t>
            </a:r>
            <a:endParaRPr sz="24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56" name="Google Shape;156;p2"/>
          <p:cNvSpPr txBox="1"/>
          <p:nvPr/>
        </p:nvSpPr>
        <p:spPr>
          <a:xfrm>
            <a:off x="2198699" y="899760"/>
            <a:ext cx="7794600" cy="87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CO" sz="2000" b="1" dirty="0">
                <a:solidFill>
                  <a:srgbClr val="1F1F1F"/>
                </a:solidFill>
                <a:highlight>
                  <a:srgbClr val="FFFFFF"/>
                </a:highlight>
                <a:latin typeface="Verdana"/>
                <a:ea typeface="Verdana"/>
                <a:cs typeface="Verdana"/>
                <a:sym typeface="Verdana"/>
              </a:rPr>
              <a:t>CAPACITACIÓN DE FORTALECIMIENTO DEL SISTEMA DE CONTROL INTERNO </a:t>
            </a:r>
            <a:endParaRPr sz="2000" b="1" dirty="0">
              <a:solidFill>
                <a:schemeClr val="dk1"/>
              </a:solidFill>
              <a:latin typeface="Verdana"/>
              <a:ea typeface="Verdana"/>
              <a:cs typeface="Verdana"/>
              <a:sym typeface="Verdana"/>
            </a:endParaRPr>
          </a:p>
        </p:txBody>
      </p:sp>
      <p:pic>
        <p:nvPicPr>
          <p:cNvPr id="2" name="Google Shape;173;p5">
            <a:extLst>
              <a:ext uri="{FF2B5EF4-FFF2-40B4-BE49-F238E27FC236}">
                <a16:creationId xmlns:a16="http://schemas.microsoft.com/office/drawing/2014/main" id="{C9C45649-1E00-5ACF-C295-D26DF0499E23}"/>
              </a:ext>
            </a:extLst>
          </p:cNvPr>
          <p:cNvPicPr preferRelativeResize="0"/>
          <p:nvPr/>
        </p:nvPicPr>
        <p:blipFill rotWithShape="1">
          <a:blip r:embed="rId4">
            <a:alphaModFix/>
          </a:blip>
          <a:srcRect l="16564" t="27173" r="15380" b="27173"/>
          <a:stretch/>
        </p:blipFill>
        <p:spPr>
          <a:xfrm>
            <a:off x="8792233" y="5963915"/>
            <a:ext cx="2198078" cy="50652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859E4861-8286-DF2E-28C4-4E001C17890D}"/>
            </a:ext>
          </a:extLst>
        </p:cNvPr>
        <p:cNvGrpSpPr/>
        <p:nvPr/>
      </p:nvGrpSpPr>
      <p:grpSpPr>
        <a:xfrm>
          <a:off x="0" y="0"/>
          <a:ext cx="0" cy="0"/>
          <a:chOff x="0" y="0"/>
          <a:chExt cx="0" cy="0"/>
        </a:xfrm>
      </p:grpSpPr>
      <p:pic>
        <p:nvPicPr>
          <p:cNvPr id="154" name="Google Shape;154;p2">
            <a:extLst>
              <a:ext uri="{FF2B5EF4-FFF2-40B4-BE49-F238E27FC236}">
                <a16:creationId xmlns:a16="http://schemas.microsoft.com/office/drawing/2014/main" id="{858D1A26-3E5D-9CF8-F4AF-F720BDB098BB}"/>
              </a:ext>
            </a:extLst>
          </p:cNvPr>
          <p:cNvPicPr preferRelativeResize="0"/>
          <p:nvPr/>
        </p:nvPicPr>
        <p:blipFill rotWithShape="1">
          <a:blip r:embed="rId3">
            <a:alphaModFix/>
          </a:blip>
          <a:srcRect/>
          <a:stretch/>
        </p:blipFill>
        <p:spPr>
          <a:xfrm>
            <a:off x="0" y="0"/>
            <a:ext cx="12192000" cy="6857991"/>
          </a:xfrm>
          <a:prstGeom prst="rect">
            <a:avLst/>
          </a:prstGeom>
          <a:noFill/>
          <a:ln>
            <a:noFill/>
          </a:ln>
        </p:spPr>
      </p:pic>
      <p:sp>
        <p:nvSpPr>
          <p:cNvPr id="155" name="Google Shape;155;p2">
            <a:extLst>
              <a:ext uri="{FF2B5EF4-FFF2-40B4-BE49-F238E27FC236}">
                <a16:creationId xmlns:a16="http://schemas.microsoft.com/office/drawing/2014/main" id="{C028BC10-DB38-5DF7-2B0C-4533ABA4A4A0}"/>
              </a:ext>
            </a:extLst>
          </p:cNvPr>
          <p:cNvSpPr txBox="1"/>
          <p:nvPr/>
        </p:nvSpPr>
        <p:spPr>
          <a:xfrm>
            <a:off x="1201687" y="1498906"/>
            <a:ext cx="9788625" cy="4478109"/>
          </a:xfrm>
          <a:prstGeom prst="rect">
            <a:avLst/>
          </a:prstGeom>
          <a:noFill/>
          <a:ln>
            <a:noFill/>
          </a:ln>
        </p:spPr>
        <p:txBody>
          <a:bodyPr spcFirstLastPara="1" wrap="square" lIns="91425" tIns="45700" rIns="91425" bIns="45700" anchor="b" anchorCtr="0">
            <a:spAutoFit/>
          </a:bodyPr>
          <a:lstStyle/>
          <a:p>
            <a:pPr marL="0" lvl="0" indent="0" algn="l" rtl="0">
              <a:spcBef>
                <a:spcPts val="1400"/>
              </a:spcBef>
              <a:spcAft>
                <a:spcPts val="0"/>
              </a:spcAft>
              <a:buClr>
                <a:schemeClr val="dk1"/>
              </a:buClr>
              <a:buSzPts val="1100"/>
              <a:buFont typeface="Arial"/>
              <a:buNone/>
            </a:pPr>
            <a:r>
              <a:rPr lang="es-CO" sz="2000" b="1" dirty="0">
                <a:solidFill>
                  <a:schemeClr val="tx1"/>
                </a:solidFill>
                <a:latin typeface="Verdana" panose="020B0604030504040204" pitchFamily="34" charset="0"/>
                <a:ea typeface="Verdana" panose="020B0604030504040204" pitchFamily="34" charset="0"/>
                <a:cs typeface="Verdana"/>
                <a:sym typeface="Verdana"/>
              </a:rPr>
              <a:t>Agenda </a:t>
            </a:r>
          </a:p>
          <a:p>
            <a:pPr marL="457200" lvl="0" indent="-457200" algn="just" rtl="0">
              <a:spcBef>
                <a:spcPts val="1400"/>
              </a:spcBef>
              <a:spcAft>
                <a:spcPts val="0"/>
              </a:spcAft>
              <a:buClr>
                <a:schemeClr val="dk1"/>
              </a:buClr>
              <a:buSzPct val="49000"/>
              <a:buFont typeface="Wingdings" pitchFamily="2" charset="2"/>
              <a:buChar char="ü"/>
            </a:pPr>
            <a:r>
              <a:rPr lang="es-CO" sz="2000" dirty="0">
                <a:solidFill>
                  <a:schemeClr val="tx1"/>
                </a:solidFill>
                <a:latin typeface="Verdana" panose="020B0604030504040204" pitchFamily="34" charset="0"/>
                <a:ea typeface="Verdana" panose="020B0604030504040204" pitchFamily="34" charset="0"/>
                <a:cs typeface="Verdana"/>
                <a:sym typeface="Verdana"/>
              </a:rPr>
              <a:t>Presentación Oficina de Control Interno</a:t>
            </a:r>
          </a:p>
          <a:p>
            <a:pPr marL="457200" lvl="0" indent="-457200" algn="just" rtl="0">
              <a:spcBef>
                <a:spcPts val="1400"/>
              </a:spcBef>
              <a:spcAft>
                <a:spcPts val="0"/>
              </a:spcAft>
              <a:buClr>
                <a:schemeClr val="dk1"/>
              </a:buClr>
              <a:buSzPct val="49000"/>
              <a:buFont typeface="Wingdings" pitchFamily="2" charset="2"/>
              <a:buChar char="ü"/>
            </a:pPr>
            <a:r>
              <a:rPr lang="es-CO" sz="2000" dirty="0">
                <a:solidFill>
                  <a:schemeClr val="tx1"/>
                </a:solidFill>
                <a:latin typeface="Verdana" panose="020B0604030504040204" pitchFamily="34" charset="0"/>
                <a:ea typeface="Verdana" panose="020B0604030504040204" pitchFamily="34" charset="0"/>
                <a:cs typeface="Verdana"/>
                <a:sym typeface="Verdana"/>
              </a:rPr>
              <a:t>Introducción al control interno </a:t>
            </a:r>
          </a:p>
          <a:p>
            <a:pPr marL="457200" lvl="0" indent="-457200" algn="just" rtl="0">
              <a:spcBef>
                <a:spcPts val="1400"/>
              </a:spcBef>
              <a:spcAft>
                <a:spcPts val="0"/>
              </a:spcAft>
              <a:buClr>
                <a:schemeClr val="dk1"/>
              </a:buClr>
              <a:buSzPct val="49000"/>
              <a:buFont typeface="Wingdings" pitchFamily="2" charset="2"/>
              <a:buChar char="ü"/>
            </a:pPr>
            <a:r>
              <a:rPr lang="es-CO" sz="2000" dirty="0">
                <a:solidFill>
                  <a:schemeClr val="tx1"/>
                </a:solidFill>
                <a:latin typeface="Verdana" panose="020B0604030504040204" pitchFamily="34" charset="0"/>
                <a:ea typeface="Verdana" panose="020B0604030504040204" pitchFamily="34" charset="0"/>
                <a:cs typeface="Verdana"/>
                <a:sym typeface="Verdana"/>
              </a:rPr>
              <a:t>Marco conceptual y normativo </a:t>
            </a:r>
          </a:p>
          <a:p>
            <a:pPr marL="457200" lvl="0" indent="-457200" algn="just" rtl="0">
              <a:spcBef>
                <a:spcPts val="1400"/>
              </a:spcBef>
              <a:spcAft>
                <a:spcPts val="0"/>
              </a:spcAft>
              <a:buClr>
                <a:schemeClr val="dk1"/>
              </a:buClr>
              <a:buSzPct val="49000"/>
              <a:buFont typeface="Wingdings" pitchFamily="2" charset="2"/>
              <a:buChar char="ü"/>
            </a:pPr>
            <a:r>
              <a:rPr lang="es-CO" sz="2000" dirty="0">
                <a:solidFill>
                  <a:schemeClr val="tx1"/>
                </a:solidFill>
                <a:latin typeface="Verdana" panose="020B0604030504040204" pitchFamily="34" charset="0"/>
                <a:ea typeface="Verdana" panose="020B0604030504040204" pitchFamily="34" charset="0"/>
                <a:cs typeface="Verdana"/>
                <a:sym typeface="Verdana"/>
              </a:rPr>
              <a:t>Sistema de Control Interno y MIPG </a:t>
            </a:r>
          </a:p>
          <a:p>
            <a:pPr marL="457200" lvl="0" indent="-457200" algn="just" rtl="0">
              <a:spcBef>
                <a:spcPts val="1400"/>
              </a:spcBef>
              <a:spcAft>
                <a:spcPts val="0"/>
              </a:spcAft>
              <a:buClr>
                <a:schemeClr val="dk1"/>
              </a:buClr>
              <a:buSzPct val="49000"/>
              <a:buFont typeface="Wingdings" pitchFamily="2" charset="2"/>
              <a:buChar char="ü"/>
            </a:pPr>
            <a:r>
              <a:rPr lang="es-CO" sz="2000" dirty="0">
                <a:solidFill>
                  <a:schemeClr val="tx1"/>
                </a:solidFill>
                <a:latin typeface="Verdana" panose="020B0604030504040204" pitchFamily="34" charset="0"/>
                <a:ea typeface="Verdana" panose="020B0604030504040204" pitchFamily="34" charset="0"/>
                <a:cs typeface="Verdana"/>
                <a:sym typeface="Verdana"/>
              </a:rPr>
              <a:t>Oficina de Control Interno ICANH </a:t>
            </a:r>
          </a:p>
          <a:p>
            <a:pPr marL="457200" lvl="0" indent="-457200" algn="just" rtl="0">
              <a:spcBef>
                <a:spcPts val="1400"/>
              </a:spcBef>
              <a:spcAft>
                <a:spcPts val="0"/>
              </a:spcAft>
              <a:buClr>
                <a:schemeClr val="dk1"/>
              </a:buClr>
              <a:buSzPct val="49000"/>
              <a:buFont typeface="Wingdings" pitchFamily="2" charset="2"/>
              <a:buChar char="ü"/>
            </a:pPr>
            <a:r>
              <a:rPr lang="es-CO" sz="2000" dirty="0">
                <a:solidFill>
                  <a:schemeClr val="tx1"/>
                </a:solidFill>
                <a:latin typeface="Verdana" panose="020B0604030504040204" pitchFamily="34" charset="0"/>
                <a:ea typeface="Verdana" panose="020B0604030504040204" pitchFamily="34" charset="0"/>
                <a:cs typeface="Verdana"/>
                <a:sym typeface="Verdana"/>
              </a:rPr>
              <a:t>Procedimientos de la OCI </a:t>
            </a:r>
          </a:p>
          <a:p>
            <a:pPr marL="457200" lvl="0" indent="-457200" algn="just" rtl="0">
              <a:spcBef>
                <a:spcPts val="1400"/>
              </a:spcBef>
              <a:spcAft>
                <a:spcPts val="0"/>
              </a:spcAft>
              <a:buClr>
                <a:schemeClr val="dk1"/>
              </a:buClr>
              <a:buSzPct val="49000"/>
              <a:buFont typeface="Wingdings" pitchFamily="2" charset="2"/>
              <a:buChar char="ü"/>
            </a:pPr>
            <a:r>
              <a:rPr lang="es-CO" sz="2000" dirty="0">
                <a:solidFill>
                  <a:schemeClr val="tx1"/>
                </a:solidFill>
                <a:latin typeface="Verdana" panose="020B0604030504040204" pitchFamily="34" charset="0"/>
                <a:ea typeface="Verdana" panose="020B0604030504040204" pitchFamily="34" charset="0"/>
                <a:cs typeface="Verdana"/>
                <a:sym typeface="Verdana"/>
              </a:rPr>
              <a:t>Planes de mejoramiento </a:t>
            </a:r>
          </a:p>
          <a:p>
            <a:pPr marL="457200" lvl="0" indent="-457200" algn="just" rtl="0">
              <a:spcBef>
                <a:spcPts val="1400"/>
              </a:spcBef>
              <a:spcAft>
                <a:spcPts val="0"/>
              </a:spcAft>
              <a:buClr>
                <a:schemeClr val="dk1"/>
              </a:buClr>
              <a:buSzPct val="49000"/>
              <a:buFont typeface="Wingdings" pitchFamily="2" charset="2"/>
              <a:buChar char="ü"/>
            </a:pPr>
            <a:r>
              <a:rPr lang="es-CO" sz="2000" dirty="0">
                <a:solidFill>
                  <a:schemeClr val="tx1"/>
                </a:solidFill>
                <a:latin typeface="Verdana" panose="020B0604030504040204" pitchFamily="34" charset="0"/>
                <a:ea typeface="Verdana" panose="020B0604030504040204" pitchFamily="34" charset="0"/>
                <a:cs typeface="Verdana"/>
                <a:sym typeface="Verdana"/>
              </a:rPr>
              <a:t>Cierre</a:t>
            </a:r>
            <a:endParaRPr sz="2000" dirty="0">
              <a:solidFill>
                <a:schemeClr val="tx1"/>
              </a:solidFill>
            </a:endParaRPr>
          </a:p>
        </p:txBody>
      </p:sp>
      <p:pic>
        <p:nvPicPr>
          <p:cNvPr id="2" name="Google Shape;173;p5">
            <a:extLst>
              <a:ext uri="{FF2B5EF4-FFF2-40B4-BE49-F238E27FC236}">
                <a16:creationId xmlns:a16="http://schemas.microsoft.com/office/drawing/2014/main" id="{6FB10DA9-6863-BAD9-D6CF-713C52C30A0F}"/>
              </a:ext>
            </a:extLst>
          </p:cNvPr>
          <p:cNvPicPr preferRelativeResize="0"/>
          <p:nvPr/>
        </p:nvPicPr>
        <p:blipFill rotWithShape="1">
          <a:blip r:embed="rId4">
            <a:alphaModFix/>
          </a:blip>
          <a:srcRect l="16564" t="27173" r="15380" b="27173"/>
          <a:stretch/>
        </p:blipFill>
        <p:spPr>
          <a:xfrm>
            <a:off x="8792234" y="5977015"/>
            <a:ext cx="2198078" cy="506527"/>
          </a:xfrm>
          <a:prstGeom prst="rect">
            <a:avLst/>
          </a:prstGeom>
          <a:noFill/>
          <a:ln>
            <a:noFill/>
          </a:ln>
        </p:spPr>
      </p:pic>
    </p:spTree>
    <p:extLst>
      <p:ext uri="{BB962C8B-B14F-4D97-AF65-F5344CB8AC3E}">
        <p14:creationId xmlns:p14="http://schemas.microsoft.com/office/powerpoint/2010/main" val="2792456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oogle Shape;154;p2">
            <a:extLst>
              <a:ext uri="{FF2B5EF4-FFF2-40B4-BE49-F238E27FC236}">
                <a16:creationId xmlns:a16="http://schemas.microsoft.com/office/drawing/2014/main" id="{699E6F3C-420B-2189-F793-003B63FD416B}"/>
              </a:ext>
            </a:extLst>
          </p:cNvPr>
          <p:cNvPicPr preferRelativeResize="0"/>
          <p:nvPr/>
        </p:nvPicPr>
        <p:blipFill rotWithShape="1">
          <a:blip r:embed="rId2">
            <a:alphaModFix/>
          </a:blip>
          <a:srcRect/>
          <a:stretch/>
        </p:blipFill>
        <p:spPr>
          <a:xfrm>
            <a:off x="0" y="0"/>
            <a:ext cx="12192000" cy="6857991"/>
          </a:xfrm>
          <a:prstGeom prst="rect">
            <a:avLst/>
          </a:prstGeom>
          <a:noFill/>
          <a:ln>
            <a:noFill/>
          </a:ln>
        </p:spPr>
      </p:pic>
      <p:pic>
        <p:nvPicPr>
          <p:cNvPr id="2" name="Marcador de contenido 11">
            <a:extLst>
              <a:ext uri="{FF2B5EF4-FFF2-40B4-BE49-F238E27FC236}">
                <a16:creationId xmlns:a16="http://schemas.microsoft.com/office/drawing/2014/main" id="{D8EA875B-8FCE-E525-D345-1402743838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58747" y="2364589"/>
            <a:ext cx="1958441" cy="2080842"/>
          </a:xfrm>
          <a:prstGeom prst="rect">
            <a:avLst/>
          </a:prstGeom>
        </p:spPr>
      </p:pic>
      <p:sp>
        <p:nvSpPr>
          <p:cNvPr id="3" name="Título 1">
            <a:extLst>
              <a:ext uri="{FF2B5EF4-FFF2-40B4-BE49-F238E27FC236}">
                <a16:creationId xmlns:a16="http://schemas.microsoft.com/office/drawing/2014/main" id="{6F6F4D95-E186-3EDE-280F-AD83410B51CC}"/>
              </a:ext>
            </a:extLst>
          </p:cNvPr>
          <p:cNvSpPr txBox="1">
            <a:spLocks/>
          </p:cNvSpPr>
          <p:nvPr/>
        </p:nvSpPr>
        <p:spPr>
          <a:xfrm>
            <a:off x="1504020" y="4462785"/>
            <a:ext cx="2232891" cy="414601"/>
          </a:xfrm>
          <a:prstGeom prst="rect">
            <a:avLst/>
          </a:prstGeom>
        </p:spPr>
        <p:txBody>
          <a:bodyPr vert="horz" lIns="0" tIns="0" rIns="0" bIns="0" rtlCol="0" anchor="t" anchorCtr="0">
            <a:noAutofit/>
          </a:bodyPr>
          <a:lstStyle>
            <a:lvl1pPr algn="l" defTabSz="914400" rtl="0" eaLnBrk="1" latinLnBrk="0" hangingPunct="1">
              <a:lnSpc>
                <a:spcPct val="85000"/>
              </a:lnSpc>
              <a:spcBef>
                <a:spcPct val="0"/>
              </a:spcBef>
              <a:buNone/>
              <a:defRPr sz="3000" b="1" kern="1200">
                <a:solidFill>
                  <a:schemeClr val="bg1"/>
                </a:solidFill>
                <a:latin typeface="Arial" pitchFamily="34" charset="0"/>
                <a:ea typeface="+mj-ea"/>
                <a:cs typeface="Arial" pitchFamily="34" charset="0"/>
              </a:defRPr>
            </a:lvl1pPr>
          </a:lstStyle>
          <a:p>
            <a:pPr algn="ctr"/>
            <a:r>
              <a:rPr lang="es-CO" sz="1050" dirty="0">
                <a:solidFill>
                  <a:schemeClr val="tx1"/>
                </a:solidFill>
                <a:latin typeface="Verdana" panose="020B0604030504040204" pitchFamily="34" charset="0"/>
                <a:ea typeface="Verdana" panose="020B0604030504040204" pitchFamily="34" charset="0"/>
              </a:rPr>
              <a:t>Myriam Yolanda Carrillo</a:t>
            </a:r>
          </a:p>
          <a:p>
            <a:pPr algn="ctr"/>
            <a:r>
              <a:rPr lang="es-CO" sz="1050" dirty="0">
                <a:solidFill>
                  <a:schemeClr val="tx1"/>
                </a:solidFill>
                <a:latin typeface="Verdana" panose="020B0604030504040204" pitchFamily="34" charset="0"/>
                <a:ea typeface="Verdana" panose="020B0604030504040204" pitchFamily="34" charset="0"/>
              </a:rPr>
              <a:t>Contadora </a:t>
            </a:r>
          </a:p>
          <a:p>
            <a:pPr algn="ctr"/>
            <a:r>
              <a:rPr lang="es-CO" sz="1050" b="0" dirty="0">
                <a:solidFill>
                  <a:schemeClr val="tx1"/>
                </a:solidFill>
                <a:latin typeface="Verdana" panose="020B0604030504040204" pitchFamily="34" charset="0"/>
                <a:ea typeface="Verdana" panose="020B0604030504040204" pitchFamily="34" charset="0"/>
              </a:rPr>
              <a:t>Profesional especializado</a:t>
            </a:r>
          </a:p>
          <a:p>
            <a:pPr algn="ctr"/>
            <a:r>
              <a:rPr lang="es-CO" sz="1050" b="0" dirty="0">
                <a:solidFill>
                  <a:schemeClr val="tx1"/>
                </a:solidFill>
                <a:latin typeface="Verdana" panose="020B0604030504040204" pitchFamily="34" charset="0"/>
                <a:ea typeface="Verdana" panose="020B0604030504040204" pitchFamily="34" charset="0"/>
              </a:rPr>
              <a:t>Grado 15</a:t>
            </a:r>
          </a:p>
        </p:txBody>
      </p:sp>
      <p:sp>
        <p:nvSpPr>
          <p:cNvPr id="4" name="Título 1">
            <a:extLst>
              <a:ext uri="{FF2B5EF4-FFF2-40B4-BE49-F238E27FC236}">
                <a16:creationId xmlns:a16="http://schemas.microsoft.com/office/drawing/2014/main" id="{EEA016F6-1CE0-2364-23E5-28E5C79D3E43}"/>
              </a:ext>
            </a:extLst>
          </p:cNvPr>
          <p:cNvSpPr txBox="1">
            <a:spLocks/>
          </p:cNvSpPr>
          <p:nvPr/>
        </p:nvSpPr>
        <p:spPr>
          <a:xfrm>
            <a:off x="5450829" y="4462785"/>
            <a:ext cx="1761835" cy="414601"/>
          </a:xfrm>
          <a:prstGeom prst="rect">
            <a:avLst/>
          </a:prstGeom>
        </p:spPr>
        <p:txBody>
          <a:bodyPr vert="horz" lIns="0" tIns="0" rIns="0" bIns="0" rtlCol="0" anchor="t" anchorCtr="0">
            <a:noAutofit/>
          </a:bodyPr>
          <a:lstStyle>
            <a:lvl1pPr algn="l" defTabSz="914400" rtl="0" eaLnBrk="1" latinLnBrk="0" hangingPunct="1">
              <a:lnSpc>
                <a:spcPct val="85000"/>
              </a:lnSpc>
              <a:spcBef>
                <a:spcPct val="0"/>
              </a:spcBef>
              <a:buNone/>
              <a:defRPr sz="3000" b="1" kern="1200">
                <a:solidFill>
                  <a:schemeClr val="bg1"/>
                </a:solidFill>
                <a:latin typeface="Arial" pitchFamily="34" charset="0"/>
                <a:ea typeface="+mj-ea"/>
                <a:cs typeface="Arial" pitchFamily="34" charset="0"/>
              </a:defRPr>
            </a:lvl1pPr>
          </a:lstStyle>
          <a:p>
            <a:pPr algn="ctr"/>
            <a:r>
              <a:rPr lang="es-CO" sz="1050" dirty="0">
                <a:solidFill>
                  <a:schemeClr val="tx1"/>
                </a:solidFill>
                <a:latin typeface="Verdana" panose="020B0604030504040204" pitchFamily="34" charset="0"/>
                <a:ea typeface="Verdana" panose="020B0604030504040204" pitchFamily="34" charset="0"/>
              </a:rPr>
              <a:t>Laura Vanessa Orjuela</a:t>
            </a:r>
          </a:p>
          <a:p>
            <a:pPr algn="ctr"/>
            <a:r>
              <a:rPr lang="es-CO" sz="1050" b="0" dirty="0">
                <a:solidFill>
                  <a:schemeClr val="tx1"/>
                </a:solidFill>
                <a:latin typeface="Verdana" panose="020B0604030504040204" pitchFamily="34" charset="0"/>
                <a:ea typeface="Verdana" panose="020B0604030504040204" pitchFamily="34" charset="0"/>
              </a:rPr>
              <a:t>Contratista</a:t>
            </a:r>
          </a:p>
        </p:txBody>
      </p:sp>
      <p:pic>
        <p:nvPicPr>
          <p:cNvPr id="5" name="Imagen 4">
            <a:extLst>
              <a:ext uri="{FF2B5EF4-FFF2-40B4-BE49-F238E27FC236}">
                <a16:creationId xmlns:a16="http://schemas.microsoft.com/office/drawing/2014/main" id="{FD73D34A-1D55-84BA-D861-5AABE06689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2520" y="2364589"/>
            <a:ext cx="1518452" cy="2080842"/>
          </a:xfrm>
          <a:prstGeom prst="rect">
            <a:avLst/>
          </a:prstGeom>
        </p:spPr>
      </p:pic>
      <p:pic>
        <p:nvPicPr>
          <p:cNvPr id="6" name="Imagen 5">
            <a:extLst>
              <a:ext uri="{FF2B5EF4-FFF2-40B4-BE49-F238E27FC236}">
                <a16:creationId xmlns:a16="http://schemas.microsoft.com/office/drawing/2014/main" id="{F6B7A347-5BAC-6F8F-05D5-A63737C84D80}"/>
              </a:ext>
            </a:extLst>
          </p:cNvPr>
          <p:cNvPicPr/>
          <p:nvPr/>
        </p:nvPicPr>
        <p:blipFill>
          <a:blip r:embed="rId5">
            <a:extLst>
              <a:ext uri="{28A0092B-C50C-407E-A947-70E740481C1C}">
                <a14:useLocalDpi xmlns:a14="http://schemas.microsoft.com/office/drawing/2010/main" val="0"/>
              </a:ext>
            </a:extLst>
          </a:blip>
          <a:stretch>
            <a:fillRect/>
          </a:stretch>
        </p:blipFill>
        <p:spPr>
          <a:xfrm>
            <a:off x="1436185" y="2139935"/>
            <a:ext cx="2368560" cy="2530150"/>
          </a:xfrm>
          <a:prstGeom prst="rect">
            <a:avLst/>
          </a:prstGeom>
        </p:spPr>
      </p:pic>
      <p:sp>
        <p:nvSpPr>
          <p:cNvPr id="7" name="Título 1">
            <a:extLst>
              <a:ext uri="{FF2B5EF4-FFF2-40B4-BE49-F238E27FC236}">
                <a16:creationId xmlns:a16="http://schemas.microsoft.com/office/drawing/2014/main" id="{F1FDF8FE-D8CA-59AE-4993-C1E8D7306839}"/>
              </a:ext>
            </a:extLst>
          </p:cNvPr>
          <p:cNvSpPr txBox="1">
            <a:spLocks/>
          </p:cNvSpPr>
          <p:nvPr/>
        </p:nvSpPr>
        <p:spPr>
          <a:xfrm>
            <a:off x="2420648" y="1174921"/>
            <a:ext cx="7822196" cy="41460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CO" sz="2800" b="1" dirty="0">
                <a:latin typeface="Verdana" panose="020B0604030504040204" pitchFamily="34" charset="0"/>
                <a:ea typeface="Verdana" panose="020B0604030504040204" pitchFamily="34" charset="0"/>
              </a:rPr>
              <a:t>Equipo OCI - 2026</a:t>
            </a:r>
          </a:p>
        </p:txBody>
      </p:sp>
      <p:sp>
        <p:nvSpPr>
          <p:cNvPr id="8" name="Título 1">
            <a:extLst>
              <a:ext uri="{FF2B5EF4-FFF2-40B4-BE49-F238E27FC236}">
                <a16:creationId xmlns:a16="http://schemas.microsoft.com/office/drawing/2014/main" id="{36C789DC-C3C3-AF25-46DF-57B2B7DEB45C}"/>
              </a:ext>
            </a:extLst>
          </p:cNvPr>
          <p:cNvSpPr txBox="1">
            <a:spLocks/>
          </p:cNvSpPr>
          <p:nvPr/>
        </p:nvSpPr>
        <p:spPr>
          <a:xfrm>
            <a:off x="9105398" y="4462785"/>
            <a:ext cx="1803400" cy="414601"/>
          </a:xfrm>
          <a:prstGeom prst="rect">
            <a:avLst/>
          </a:prstGeom>
        </p:spPr>
        <p:txBody>
          <a:bodyPr vert="horz" lIns="0" tIns="0" rIns="0" bIns="0" rtlCol="0" anchor="t" anchorCtr="0">
            <a:noAutofit/>
          </a:bodyPr>
          <a:lstStyle>
            <a:lvl1pPr algn="l" defTabSz="914400" rtl="0" eaLnBrk="1" latinLnBrk="0" hangingPunct="1">
              <a:lnSpc>
                <a:spcPct val="85000"/>
              </a:lnSpc>
              <a:spcBef>
                <a:spcPct val="0"/>
              </a:spcBef>
              <a:buNone/>
              <a:defRPr sz="3000" b="1" kern="1200">
                <a:solidFill>
                  <a:schemeClr val="bg1"/>
                </a:solidFill>
                <a:latin typeface="Arial" pitchFamily="34" charset="0"/>
                <a:ea typeface="+mj-ea"/>
                <a:cs typeface="Arial" pitchFamily="34" charset="0"/>
              </a:defRPr>
            </a:lvl1pPr>
          </a:lstStyle>
          <a:p>
            <a:pPr algn="ctr"/>
            <a:r>
              <a:rPr lang="es-CO" sz="1050" dirty="0">
                <a:solidFill>
                  <a:schemeClr val="tx1"/>
                </a:solidFill>
                <a:latin typeface="Verdana" panose="020B0604030504040204" pitchFamily="34" charset="0"/>
                <a:ea typeface="Verdana" panose="020B0604030504040204" pitchFamily="34" charset="0"/>
              </a:rPr>
              <a:t>Eliana Pachón</a:t>
            </a:r>
          </a:p>
          <a:p>
            <a:pPr algn="ctr"/>
            <a:r>
              <a:rPr lang="es-CO" sz="1050" b="0" dirty="0">
                <a:solidFill>
                  <a:schemeClr val="tx1"/>
                </a:solidFill>
                <a:latin typeface="Verdana" panose="020B0604030504040204" pitchFamily="34" charset="0"/>
                <a:ea typeface="Verdana" panose="020B0604030504040204" pitchFamily="34" charset="0"/>
              </a:rPr>
              <a:t>Contratista</a:t>
            </a:r>
          </a:p>
        </p:txBody>
      </p:sp>
      <p:pic>
        <p:nvPicPr>
          <p:cNvPr id="10" name="Google Shape;173;p5">
            <a:extLst>
              <a:ext uri="{FF2B5EF4-FFF2-40B4-BE49-F238E27FC236}">
                <a16:creationId xmlns:a16="http://schemas.microsoft.com/office/drawing/2014/main" id="{67BDA120-BEBF-D116-4E96-596835B48DB2}"/>
              </a:ext>
            </a:extLst>
          </p:cNvPr>
          <p:cNvPicPr preferRelativeResize="0"/>
          <p:nvPr/>
        </p:nvPicPr>
        <p:blipFill rotWithShape="1">
          <a:blip r:embed="rId6">
            <a:alphaModFix/>
          </a:blip>
          <a:srcRect l="16564" t="27173" r="15380" b="27173"/>
          <a:stretch/>
        </p:blipFill>
        <p:spPr>
          <a:xfrm>
            <a:off x="8792234" y="5977015"/>
            <a:ext cx="2198078" cy="506527"/>
          </a:xfrm>
          <a:prstGeom prst="rect">
            <a:avLst/>
          </a:prstGeom>
          <a:noFill/>
          <a:ln>
            <a:noFill/>
          </a:ln>
        </p:spPr>
      </p:pic>
    </p:spTree>
    <p:extLst>
      <p:ext uri="{BB962C8B-B14F-4D97-AF65-F5344CB8AC3E}">
        <p14:creationId xmlns:p14="http://schemas.microsoft.com/office/powerpoint/2010/main" val="3595816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pic>
        <p:nvPicPr>
          <p:cNvPr id="2" name="Google Shape;154;p2">
            <a:extLst>
              <a:ext uri="{FF2B5EF4-FFF2-40B4-BE49-F238E27FC236}">
                <a16:creationId xmlns:a16="http://schemas.microsoft.com/office/drawing/2014/main" id="{3A70C523-0AAC-0C11-A8FB-E3EEF4BF49BE}"/>
              </a:ext>
            </a:extLst>
          </p:cNvPr>
          <p:cNvPicPr preferRelativeResize="0"/>
          <p:nvPr/>
        </p:nvPicPr>
        <p:blipFill rotWithShape="1">
          <a:blip r:embed="rId3">
            <a:alphaModFix/>
          </a:blip>
          <a:srcRect/>
          <a:stretch/>
        </p:blipFill>
        <p:spPr>
          <a:xfrm>
            <a:off x="0" y="0"/>
            <a:ext cx="12192000" cy="6857991"/>
          </a:xfrm>
          <a:prstGeom prst="rect">
            <a:avLst/>
          </a:prstGeom>
          <a:noFill/>
          <a:ln>
            <a:noFill/>
          </a:ln>
        </p:spPr>
      </p:pic>
      <p:sp>
        <p:nvSpPr>
          <p:cNvPr id="170" name="Google Shape;170;p5"/>
          <p:cNvSpPr txBox="1">
            <a:spLocks noGrp="1"/>
          </p:cNvSpPr>
          <p:nvPr>
            <p:ph type="title"/>
          </p:nvPr>
        </p:nvSpPr>
        <p:spPr>
          <a:xfrm>
            <a:off x="1040318" y="604366"/>
            <a:ext cx="3932100" cy="16002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3200"/>
              <a:buFont typeface="Verdana"/>
              <a:buNone/>
            </a:pPr>
            <a:r>
              <a:rPr lang="es-CO" b="1" dirty="0"/>
              <a:t>¿Qué es Control Interno?</a:t>
            </a:r>
            <a:endParaRPr b="1" dirty="0"/>
          </a:p>
        </p:txBody>
      </p:sp>
      <p:sp>
        <p:nvSpPr>
          <p:cNvPr id="171" name="Google Shape;171;p5"/>
          <p:cNvSpPr>
            <a:spLocks noGrp="1"/>
          </p:cNvSpPr>
          <p:nvPr>
            <p:ph type="pic" idx="2"/>
          </p:nvPr>
        </p:nvSpPr>
        <p:spPr>
          <a:xfrm>
            <a:off x="4986981" y="992245"/>
            <a:ext cx="6172200" cy="4873500"/>
          </a:xfrm>
          <a:prstGeom prst="rect">
            <a:avLst/>
          </a:prstGeom>
          <a:noFill/>
          <a:ln>
            <a:noFill/>
          </a:ln>
        </p:spPr>
        <p:txBody>
          <a:bodyPr>
            <a:normAutofit/>
          </a:bodyPr>
          <a:lstStyle/>
          <a:p>
            <a:pPr algn="ctr"/>
            <a:r>
              <a:rPr lang="es-CO" sz="2400" dirty="0">
                <a:latin typeface="Verdana" panose="020B0604030504040204" pitchFamily="34" charset="0"/>
                <a:ea typeface="Verdana" panose="020B0604030504040204" pitchFamily="34" charset="0"/>
                <a:cs typeface="Verdana" panose="020B0604030504040204" pitchFamily="34" charset="0"/>
              </a:rPr>
              <a:t>Construcción conceptual colectiva </a:t>
            </a:r>
          </a:p>
        </p:txBody>
      </p:sp>
      <p:sp>
        <p:nvSpPr>
          <p:cNvPr id="172" name="Google Shape;172;p5"/>
          <p:cNvSpPr txBox="1">
            <a:spLocks noGrp="1"/>
          </p:cNvSpPr>
          <p:nvPr>
            <p:ph type="body" idx="1"/>
          </p:nvPr>
        </p:nvSpPr>
        <p:spPr>
          <a:xfrm>
            <a:off x="1040318" y="2759657"/>
            <a:ext cx="3932100" cy="2319788"/>
          </a:xfrm>
          <a:prstGeom prst="rect">
            <a:avLst/>
          </a:prstGeom>
          <a:noFill/>
          <a:ln>
            <a:noFill/>
          </a:ln>
        </p:spPr>
        <p:txBody>
          <a:bodyPr spcFirstLastPara="1" wrap="square" lIns="91425" tIns="45700" rIns="91425" bIns="45700" anchor="b" anchorCtr="0">
            <a:normAutofit fontScale="85000" lnSpcReduction="20000"/>
          </a:bodyPr>
          <a:lstStyle/>
          <a:p>
            <a:pPr marL="0" indent="0">
              <a:spcBef>
                <a:spcPts val="0"/>
              </a:spcBef>
              <a:buSzPts val="3200"/>
              <a:buFont typeface="Verdana"/>
            </a:pPr>
            <a:endParaRPr lang="es-CO" sz="3200" b="1" dirty="0"/>
          </a:p>
          <a:p>
            <a:pPr marL="0" indent="0">
              <a:spcBef>
                <a:spcPts val="0"/>
              </a:spcBef>
              <a:buSzPts val="3200"/>
              <a:buFont typeface="Verdana"/>
            </a:pPr>
            <a:r>
              <a:rPr lang="es-CO" sz="3200" b="1" dirty="0"/>
              <a:t>	</a:t>
            </a:r>
          </a:p>
          <a:p>
            <a:pPr marL="0" indent="0">
              <a:spcBef>
                <a:spcPts val="0"/>
              </a:spcBef>
              <a:buSzPts val="3200"/>
              <a:buFont typeface="Verdana"/>
            </a:pPr>
            <a:endParaRPr lang="es-CO" sz="3200" dirty="0"/>
          </a:p>
          <a:p>
            <a:pPr marL="0" indent="0">
              <a:spcBef>
                <a:spcPts val="0"/>
              </a:spcBef>
              <a:buSzPts val="3200"/>
              <a:buFont typeface="Verdana"/>
            </a:pPr>
            <a:r>
              <a:rPr lang="es-CO" sz="3200" dirty="0"/>
              <a:t>¿En qué momentos de su trabajo sienten que están aplicando control interno?</a:t>
            </a:r>
            <a:endParaRPr sz="3200" dirty="0"/>
          </a:p>
        </p:txBody>
      </p:sp>
      <p:pic>
        <p:nvPicPr>
          <p:cNvPr id="3" name="Imagen 2">
            <a:extLst>
              <a:ext uri="{FF2B5EF4-FFF2-40B4-BE49-F238E27FC236}">
                <a16:creationId xmlns:a16="http://schemas.microsoft.com/office/drawing/2014/main" id="{D1AC3214-059A-947E-03D1-7C110B483A17}"/>
              </a:ext>
            </a:extLst>
          </p:cNvPr>
          <p:cNvPicPr>
            <a:picLocks noChangeAspect="1"/>
          </p:cNvPicPr>
          <p:nvPr/>
        </p:nvPicPr>
        <p:blipFill>
          <a:blip r:embed="rId4"/>
          <a:stretch>
            <a:fillRect/>
          </a:stretch>
        </p:blipFill>
        <p:spPr>
          <a:xfrm>
            <a:off x="5383718" y="1615730"/>
            <a:ext cx="5378726" cy="2787793"/>
          </a:xfrm>
          <a:prstGeom prst="rect">
            <a:avLst/>
          </a:prstGeom>
        </p:spPr>
      </p:pic>
      <p:sp>
        <p:nvSpPr>
          <p:cNvPr id="4" name="CuadroTexto 3">
            <a:extLst>
              <a:ext uri="{FF2B5EF4-FFF2-40B4-BE49-F238E27FC236}">
                <a16:creationId xmlns:a16="http://schemas.microsoft.com/office/drawing/2014/main" id="{F27B7940-D4FA-5E9F-3AF0-4331AB96D215}"/>
              </a:ext>
            </a:extLst>
          </p:cNvPr>
          <p:cNvSpPr txBox="1"/>
          <p:nvPr/>
        </p:nvSpPr>
        <p:spPr>
          <a:xfrm>
            <a:off x="5383718" y="4633784"/>
            <a:ext cx="5140120" cy="307777"/>
          </a:xfrm>
          <a:prstGeom prst="rect">
            <a:avLst/>
          </a:prstGeom>
          <a:noFill/>
        </p:spPr>
        <p:txBody>
          <a:bodyPr wrap="square" rtlCol="0">
            <a:spAutoFit/>
          </a:bodyPr>
          <a:lstStyle/>
          <a:p>
            <a:r>
              <a:rPr lang="es-CO" dirty="0"/>
              <a:t>Fuente: imagen tomada vroguer.co</a:t>
            </a:r>
          </a:p>
        </p:txBody>
      </p:sp>
      <p:pic>
        <p:nvPicPr>
          <p:cNvPr id="5" name="Google Shape;173;p5">
            <a:extLst>
              <a:ext uri="{FF2B5EF4-FFF2-40B4-BE49-F238E27FC236}">
                <a16:creationId xmlns:a16="http://schemas.microsoft.com/office/drawing/2014/main" id="{FDC1994E-CCF2-3463-2EC0-779C0E94D55F}"/>
              </a:ext>
            </a:extLst>
          </p:cNvPr>
          <p:cNvPicPr preferRelativeResize="0"/>
          <p:nvPr/>
        </p:nvPicPr>
        <p:blipFill rotWithShape="1">
          <a:blip r:embed="rId5">
            <a:alphaModFix/>
          </a:blip>
          <a:srcRect l="16564" t="27173" r="15380" b="27173"/>
          <a:stretch/>
        </p:blipFill>
        <p:spPr>
          <a:xfrm>
            <a:off x="8792234" y="5977015"/>
            <a:ext cx="2198078" cy="50652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lementos multimedia en línea 4">
            <a:hlinkClick r:id="" action="ppaction://media"/>
            <a:extLst>
              <a:ext uri="{FF2B5EF4-FFF2-40B4-BE49-F238E27FC236}">
                <a16:creationId xmlns:a16="http://schemas.microsoft.com/office/drawing/2014/main" id="{F4135A98-A310-4D10-9763-0DBEDB106106}"/>
              </a:ext>
            </a:extLst>
          </p:cNvPr>
          <p:cNvPicPr>
            <a:picLocks noRot="1" noChangeAspect="1"/>
          </p:cNvPicPr>
          <p:nvPr>
            <a:videoFile r:link="rId1"/>
          </p:nvPr>
        </p:nvPicPr>
        <p:blipFill>
          <a:blip r:embed="rId3"/>
          <a:stretch>
            <a:fillRect/>
          </a:stretch>
        </p:blipFill>
        <p:spPr>
          <a:xfrm>
            <a:off x="4246536" y="86865"/>
            <a:ext cx="3748006" cy="6633640"/>
          </a:xfrm>
          <a:prstGeom prst="rect">
            <a:avLst/>
          </a:prstGeom>
        </p:spPr>
      </p:pic>
      <p:pic>
        <p:nvPicPr>
          <p:cNvPr id="2" name="Google Shape;154;p2">
            <a:extLst>
              <a:ext uri="{FF2B5EF4-FFF2-40B4-BE49-F238E27FC236}">
                <a16:creationId xmlns:a16="http://schemas.microsoft.com/office/drawing/2014/main" id="{004FAED3-1DE5-CE94-5802-52F283A23250}"/>
              </a:ext>
            </a:extLst>
          </p:cNvPr>
          <p:cNvPicPr preferRelativeResize="0"/>
          <p:nvPr/>
        </p:nvPicPr>
        <p:blipFill rotWithShape="1">
          <a:blip r:embed="rId4">
            <a:alphaModFix/>
          </a:blip>
          <a:srcRect/>
          <a:stretch/>
        </p:blipFill>
        <p:spPr>
          <a:xfrm>
            <a:off x="0" y="0"/>
            <a:ext cx="12192000" cy="6857991"/>
          </a:xfrm>
          <a:prstGeom prst="rect">
            <a:avLst/>
          </a:prstGeom>
          <a:noFill/>
          <a:ln>
            <a:noFill/>
          </a:ln>
        </p:spPr>
      </p:pic>
      <p:pic>
        <p:nvPicPr>
          <p:cNvPr id="3" name="Google Shape;173;p5">
            <a:extLst>
              <a:ext uri="{FF2B5EF4-FFF2-40B4-BE49-F238E27FC236}">
                <a16:creationId xmlns:a16="http://schemas.microsoft.com/office/drawing/2014/main" id="{846A0FF9-3B43-E505-C1B1-9448480DBD18}"/>
              </a:ext>
            </a:extLst>
          </p:cNvPr>
          <p:cNvPicPr preferRelativeResize="0"/>
          <p:nvPr/>
        </p:nvPicPr>
        <p:blipFill rotWithShape="1">
          <a:blip r:embed="rId5">
            <a:alphaModFix/>
          </a:blip>
          <a:srcRect l="16564" t="27173" r="15380" b="27173"/>
          <a:stretch/>
        </p:blipFill>
        <p:spPr>
          <a:xfrm>
            <a:off x="8792234" y="5977015"/>
            <a:ext cx="2198078" cy="506527"/>
          </a:xfrm>
          <a:prstGeom prst="rect">
            <a:avLst/>
          </a:prstGeom>
          <a:noFill/>
          <a:ln>
            <a:noFill/>
          </a:ln>
        </p:spPr>
      </p:pic>
    </p:spTree>
    <p:extLst>
      <p:ext uri="{BB962C8B-B14F-4D97-AF65-F5344CB8AC3E}">
        <p14:creationId xmlns:p14="http://schemas.microsoft.com/office/powerpoint/2010/main" val="561492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3" name="Google Shape;154;p2">
            <a:extLst>
              <a:ext uri="{FF2B5EF4-FFF2-40B4-BE49-F238E27FC236}">
                <a16:creationId xmlns:a16="http://schemas.microsoft.com/office/drawing/2014/main" id="{448B8F3B-6803-C6F4-D356-C29B51A9BD3F}"/>
              </a:ext>
            </a:extLst>
          </p:cNvPr>
          <p:cNvPicPr preferRelativeResize="0"/>
          <p:nvPr/>
        </p:nvPicPr>
        <p:blipFill rotWithShape="1">
          <a:blip r:embed="rId3">
            <a:alphaModFix/>
          </a:blip>
          <a:srcRect/>
          <a:stretch/>
        </p:blipFill>
        <p:spPr>
          <a:xfrm>
            <a:off x="0" y="0"/>
            <a:ext cx="12192000" cy="6857991"/>
          </a:xfrm>
          <a:prstGeom prst="rect">
            <a:avLst/>
          </a:prstGeom>
          <a:noFill/>
          <a:ln>
            <a:noFill/>
          </a:ln>
        </p:spPr>
      </p:pic>
      <p:sp>
        <p:nvSpPr>
          <p:cNvPr id="180" name="Google Shape;180;p6"/>
          <p:cNvSpPr txBox="1">
            <a:spLocks noGrp="1"/>
          </p:cNvSpPr>
          <p:nvPr>
            <p:ph type="title"/>
          </p:nvPr>
        </p:nvSpPr>
        <p:spPr>
          <a:xfrm>
            <a:off x="1057276" y="365125"/>
            <a:ext cx="10058400" cy="1325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3200"/>
              <a:buFont typeface="Verdana"/>
              <a:buNone/>
            </a:pPr>
            <a:r>
              <a:rPr lang="es-CO" sz="3600" b="1" dirty="0"/>
              <a:t>Marco Normativo – Sistema de Control Interno</a:t>
            </a:r>
            <a:endParaRPr sz="3600" b="1" dirty="0"/>
          </a:p>
        </p:txBody>
      </p:sp>
      <p:sp>
        <p:nvSpPr>
          <p:cNvPr id="2" name="CuadroTexto 1">
            <a:extLst>
              <a:ext uri="{FF2B5EF4-FFF2-40B4-BE49-F238E27FC236}">
                <a16:creationId xmlns:a16="http://schemas.microsoft.com/office/drawing/2014/main" id="{6FEE013C-3CBD-6970-40C9-FA450189E887}"/>
              </a:ext>
            </a:extLst>
          </p:cNvPr>
          <p:cNvSpPr txBox="1"/>
          <p:nvPr/>
        </p:nvSpPr>
        <p:spPr>
          <a:xfrm>
            <a:off x="2895769" y="2305615"/>
            <a:ext cx="5872361" cy="2677656"/>
          </a:xfrm>
          <a:prstGeom prst="rect">
            <a:avLst/>
          </a:prstGeom>
          <a:noFill/>
        </p:spPr>
        <p:txBody>
          <a:bodyPr wrap="square" rtlCol="0">
            <a:spAutoFit/>
          </a:bodyPr>
          <a:lstStyle/>
          <a:p>
            <a:endParaRPr lang="es-CO" dirty="0">
              <a:latin typeface="Verdana" panose="020B0604030504040204" pitchFamily="34" charset="0"/>
              <a:ea typeface="Verdana" panose="020B0604030504040204" pitchFamily="34" charset="0"/>
              <a:cs typeface="Verdana" panose="020B0604030504040204" pitchFamily="34" charset="0"/>
            </a:endParaRPr>
          </a:p>
          <a:p>
            <a:r>
              <a:rPr lang="es-CO" sz="2800" b="1" dirty="0">
                <a:latin typeface="Verdana" panose="020B0604030504040204" pitchFamily="34" charset="0"/>
                <a:ea typeface="Verdana" panose="020B0604030504040204" pitchFamily="34" charset="0"/>
                <a:cs typeface="Verdana" panose="020B0604030504040204" pitchFamily="34" charset="0"/>
              </a:rPr>
              <a:t>Base normativa</a:t>
            </a:r>
          </a:p>
          <a:p>
            <a:endParaRPr lang="es-CO" sz="280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Char char="•"/>
            </a:pPr>
            <a:r>
              <a:rPr lang="es-CO" sz="2800" dirty="0">
                <a:latin typeface="Verdana" panose="020B0604030504040204" pitchFamily="34" charset="0"/>
                <a:ea typeface="Verdana" panose="020B0604030504040204" pitchFamily="34" charset="0"/>
                <a:cs typeface="Verdana" panose="020B0604030504040204" pitchFamily="34" charset="0"/>
              </a:rPr>
              <a:t>Constitución Política – Art. 209 </a:t>
            </a:r>
          </a:p>
          <a:p>
            <a:pPr>
              <a:buFont typeface="Arial" panose="020B0604020202020204" pitchFamily="34" charset="0"/>
              <a:buChar char="•"/>
            </a:pPr>
            <a:r>
              <a:rPr lang="es-CO" sz="2800" dirty="0">
                <a:latin typeface="Verdana" panose="020B0604030504040204" pitchFamily="34" charset="0"/>
                <a:ea typeface="Verdana" panose="020B0604030504040204" pitchFamily="34" charset="0"/>
                <a:cs typeface="Verdana" panose="020B0604030504040204" pitchFamily="34" charset="0"/>
              </a:rPr>
              <a:t>Ley 87 de 1993 </a:t>
            </a:r>
          </a:p>
          <a:p>
            <a:pPr>
              <a:buFont typeface="Arial" panose="020B0604020202020204" pitchFamily="34" charset="0"/>
              <a:buChar char="•"/>
            </a:pPr>
            <a:r>
              <a:rPr lang="es-CO" sz="2800" dirty="0">
                <a:latin typeface="Verdana" panose="020B0604030504040204" pitchFamily="34" charset="0"/>
                <a:ea typeface="Verdana" panose="020B0604030504040204" pitchFamily="34" charset="0"/>
                <a:cs typeface="Verdana" panose="020B0604030504040204" pitchFamily="34" charset="0"/>
              </a:rPr>
              <a:t>Decreto 1083 de 2015</a:t>
            </a:r>
          </a:p>
          <a:p>
            <a:endParaRPr lang="es-CO" dirty="0">
              <a:latin typeface="Verdana" panose="020B0604030504040204" pitchFamily="34" charset="0"/>
              <a:ea typeface="Verdana" panose="020B0604030504040204" pitchFamily="34" charset="0"/>
              <a:cs typeface="Verdana" panose="020B0604030504040204" pitchFamily="34" charset="0"/>
            </a:endParaRPr>
          </a:p>
        </p:txBody>
      </p:sp>
      <p:pic>
        <p:nvPicPr>
          <p:cNvPr id="4" name="Google Shape;173;p5">
            <a:extLst>
              <a:ext uri="{FF2B5EF4-FFF2-40B4-BE49-F238E27FC236}">
                <a16:creationId xmlns:a16="http://schemas.microsoft.com/office/drawing/2014/main" id="{5BF8BCD8-18D6-1480-EAF4-D523AF2F3211}"/>
              </a:ext>
            </a:extLst>
          </p:cNvPr>
          <p:cNvPicPr preferRelativeResize="0"/>
          <p:nvPr/>
        </p:nvPicPr>
        <p:blipFill rotWithShape="1">
          <a:blip r:embed="rId4">
            <a:alphaModFix/>
          </a:blip>
          <a:srcRect l="16564" t="27173" r="15380" b="27173"/>
          <a:stretch/>
        </p:blipFill>
        <p:spPr>
          <a:xfrm>
            <a:off x="8792234" y="5977015"/>
            <a:ext cx="2198078" cy="506527"/>
          </a:xfrm>
          <a:prstGeom prst="rect">
            <a:avLst/>
          </a:prstGeom>
          <a:noFill/>
          <a:ln>
            <a:noFill/>
          </a:ln>
        </p:spPr>
      </p:pic>
      <p:pic>
        <p:nvPicPr>
          <p:cNvPr id="6" name="Imagen 5" descr="Una mesa de madera&#10;&#10;Descripción generada automáticamente con confianza media">
            <a:extLst>
              <a:ext uri="{FF2B5EF4-FFF2-40B4-BE49-F238E27FC236}">
                <a16:creationId xmlns:a16="http://schemas.microsoft.com/office/drawing/2014/main" id="{A71DE1DF-6602-45AB-B2B8-818A377712FE}"/>
              </a:ext>
            </a:extLst>
          </p:cNvPr>
          <p:cNvPicPr>
            <a:picLocks noChangeAspect="1"/>
          </p:cNvPicPr>
          <p:nvPr/>
        </p:nvPicPr>
        <p:blipFill rotWithShape="1">
          <a:blip r:embed="rId5">
            <a:alphaModFix amt="20000"/>
          </a:blip>
          <a:srcRect b="15862"/>
          <a:stretch/>
        </p:blipFill>
        <p:spPr>
          <a:xfrm>
            <a:off x="-19048" y="0"/>
            <a:ext cx="12211048" cy="6858000"/>
          </a:xfrm>
          <a:prstGeom prst="rect">
            <a:avLst/>
          </a:prstGeom>
        </p:spPr>
      </p:pic>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4649</TotalTime>
  <Words>848</Words>
  <Application>Microsoft Macintosh PowerPoint</Application>
  <PresentationFormat>Panorámica</PresentationFormat>
  <Paragraphs>106</Paragraphs>
  <Slides>21</Slides>
  <Notes>17</Notes>
  <HiddenSlides>0</HiddenSlides>
  <MMClips>2</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21</vt:i4>
      </vt:variant>
    </vt:vector>
  </HeadingPairs>
  <TitlesOfParts>
    <vt:vector size="26" baseType="lpstr">
      <vt:lpstr>Arial</vt:lpstr>
      <vt:lpstr>Wingdings</vt:lpstr>
      <vt:lpstr>Verdana</vt:lpstr>
      <vt:lpstr>Helvetica Neue</vt:lpstr>
      <vt:lpstr>Tema de Office</vt:lpstr>
      <vt:lpstr>Presentación de PowerPoint</vt:lpstr>
      <vt:lpstr>Presentación de PowerPoint</vt:lpstr>
      <vt:lpstr>Capacitación de Fortalecimiento del Sistema de Control Interno</vt:lpstr>
      <vt:lpstr>Presentación de PowerPoint</vt:lpstr>
      <vt:lpstr>Presentación de PowerPoint</vt:lpstr>
      <vt:lpstr>Presentación de PowerPoint</vt:lpstr>
      <vt:lpstr>¿Qué es Control Interno?</vt:lpstr>
      <vt:lpstr>Presentación de PowerPoint</vt:lpstr>
      <vt:lpstr>Marco Normativo – Sistema de Control Interno</vt:lpstr>
      <vt:lpstr>Presentación de PowerPoint</vt:lpstr>
      <vt:lpstr>Presentación de PowerPoint</vt:lpstr>
      <vt:lpstr>Presentación de PowerPoint</vt:lpstr>
      <vt:lpstr>Modelo Integrado de Planeación y Gestión</vt:lpstr>
      <vt:lpstr>Presentación de PowerPoint</vt:lpstr>
      <vt:lpstr>Presentación de PowerPoint</vt:lpstr>
      <vt:lpstr>Procedimiento de Auditoria o Seguimiento</vt:lpstr>
      <vt:lpstr>Procedimiento de Relacionamiento con Entes Externos de Control</vt:lpstr>
      <vt:lpstr>Presentación de PowerPoint</vt:lpstr>
      <vt:lpstr>Presentación de PowerPoint</vt:lpstr>
      <vt:lpstr>¿Cómo podemos fortalecer la interacción con la Oficina de Control Interno?</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Laura Vanessa Orjuela Barahona</cp:lastModifiedBy>
  <cp:revision>34</cp:revision>
  <dcterms:created xsi:type="dcterms:W3CDTF">2023-05-08T00:34:42Z</dcterms:created>
  <dcterms:modified xsi:type="dcterms:W3CDTF">2026-04-15T15:26:45Z</dcterms:modified>
</cp:coreProperties>
</file>