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1" r:id="rId3"/>
  </p:sldMasterIdLst>
  <p:notesMasterIdLst>
    <p:notesMasterId r:id="rId11"/>
  </p:notesMasterIdLst>
  <p:handoutMasterIdLst>
    <p:handoutMasterId r:id="rId12"/>
  </p:handoutMasterIdLst>
  <p:sldIdLst>
    <p:sldId id="583" r:id="rId4"/>
    <p:sldId id="582" r:id="rId5"/>
    <p:sldId id="573" r:id="rId6"/>
    <p:sldId id="538" r:id="rId7"/>
    <p:sldId id="572" r:id="rId8"/>
    <p:sldId id="575" r:id="rId9"/>
    <p:sldId id="531" r:id="rId1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C"/>
    <a:srgbClr val="343433"/>
    <a:srgbClr val="38AA00"/>
    <a:srgbClr val="FF6C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38" autoAdjust="0"/>
    <p:restoredTop sz="97242"/>
  </p:normalViewPr>
  <p:slideViewPr>
    <p:cSldViewPr snapToGrid="0" showGuides="1">
      <p:cViewPr varScale="1">
        <p:scale>
          <a:sx n="71" d="100"/>
          <a:sy n="71" d="100"/>
        </p:scale>
        <p:origin x="828" y="66"/>
      </p:cViewPr>
      <p:guideLst>
        <p:guide orient="horz" pos="595"/>
        <p:guide pos="3840"/>
        <p:guide orient="horz" pos="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895975" y="5676265"/>
            <a:ext cx="5672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</a:defRPr>
            </a:lvl1pPr>
          </a:lstStyle>
          <a:p>
            <a:r>
              <a:rPr lang="es-CO" sz="1800" dirty="0"/>
              <a:t>Instructora Carolina  Castro Holguín</a:t>
            </a:r>
            <a:endParaRPr lang="es-CO" sz="18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14362748" y="714050"/>
            <a:ext cx="4565975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CO" altLang="es-C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Cuadro de texto 1"/>
          <p:cNvSpPr txBox="1"/>
          <p:nvPr/>
        </p:nvSpPr>
        <p:spPr>
          <a:xfrm>
            <a:off x="1318895" y="1360170"/>
            <a:ext cx="9201785" cy="40576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>
              <a:spcBef>
                <a:spcPct val="0"/>
              </a:spcBef>
              <a:spcAft>
                <a:spcPct val="0"/>
              </a:spcAft>
            </a:pPr>
            <a:endParaRPr sz="1600" b="0">
              <a:latin typeface="Google Sans"/>
              <a:ea typeface="Google Sans"/>
            </a:endParaRPr>
          </a:p>
          <a:p>
            <a:pPr marL="0" indent="0" algn="ctr">
              <a:spcBef>
                <a:spcPct val="0"/>
              </a:spcBef>
              <a:spcAft>
                <a:spcPct val="0"/>
              </a:spcAft>
            </a:pPr>
            <a:r>
              <a:rPr lang="en-US" altLang="es-MX" sz="2000" b="1">
                <a:latin typeface="Calibri" panose="020F0502020204030204" charset="0"/>
                <a:ea typeface="Google Sans"/>
                <a:cs typeface="Calibri" panose="020F0502020204030204" charset="0"/>
              </a:rPr>
              <a:t>CLASIFICACI</a:t>
            </a:r>
            <a:r>
              <a:rPr lang="en-US" altLang="en-US" sz="2000" b="1">
                <a:latin typeface="Calibri" panose="020F0502020204030204" charset="0"/>
                <a:ea typeface="Google Sans"/>
                <a:cs typeface="Calibri" panose="020F0502020204030204" charset="0"/>
              </a:rPr>
              <a:t>Ó</a:t>
            </a:r>
            <a:r>
              <a:rPr lang="en-US" altLang="es-MX" sz="2000" b="1">
                <a:latin typeface="Calibri" panose="020F0502020204030204" charset="0"/>
                <a:ea typeface="Google Sans"/>
                <a:cs typeface="Calibri" panose="020F0502020204030204" charset="0"/>
              </a:rPr>
              <a:t>N EN MANEJO DE RESIDUOS EN COLOMBIA</a:t>
            </a:r>
            <a:endParaRPr lang="en-US" altLang="es-MX" sz="2000" b="1">
              <a:latin typeface="Calibri" panose="020F0502020204030204" charset="0"/>
              <a:ea typeface="Google Sans"/>
              <a:cs typeface="Calibri" panose="020F0502020204030204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</a:pPr>
            <a:endParaRPr lang="en-US" altLang="es-MX" sz="2000" b="0">
              <a:latin typeface="Calibri" panose="020F0502020204030204" charset="0"/>
              <a:ea typeface="Google Sans"/>
              <a:cs typeface="Calibri" panose="020F0502020204030204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sz="2000" b="0">
                <a:latin typeface="Calibri" panose="020F0502020204030204" charset="0"/>
                <a:ea typeface="Google Sans"/>
                <a:cs typeface="Calibri" panose="020F0502020204030204" charset="0"/>
              </a:rPr>
              <a:t>La normativa más relevante y de aplicación obligatoria que entró en vigencia a partir del </a:t>
            </a:r>
            <a:r>
              <a:rPr sz="2000" b="1">
                <a:latin typeface="Calibri" panose="020F0502020204030204" charset="0"/>
                <a:ea typeface="Google Sans"/>
                <a:cs typeface="Calibri" panose="020F0502020204030204" charset="0"/>
              </a:rPr>
              <a:t>1 de enero de 2021</a:t>
            </a:r>
            <a:r>
              <a:rPr sz="2000" b="0">
                <a:latin typeface="Calibri" panose="020F0502020204030204" charset="0"/>
                <a:ea typeface="Google Sans"/>
                <a:cs typeface="Calibri" panose="020F0502020204030204" charset="0"/>
              </a:rPr>
              <a:t> en Colombia para la clasificación de residuos en la fuente es la </a:t>
            </a:r>
            <a:r>
              <a:rPr sz="2000" b="1">
                <a:latin typeface="Calibri" panose="020F0502020204030204" charset="0"/>
                <a:ea typeface="Google Sans"/>
                <a:cs typeface="Calibri" panose="020F0502020204030204" charset="0"/>
              </a:rPr>
              <a:t>Resolución 2184 de 2019</a:t>
            </a:r>
            <a:r>
              <a:rPr sz="2000" b="0">
                <a:latin typeface="Calibri" panose="020F0502020204030204" charset="0"/>
                <a:ea typeface="Google Sans"/>
                <a:cs typeface="Calibri" panose="020F0502020204030204" charset="0"/>
              </a:rPr>
              <a:t>, emitida por el Ministerio de Ambiente y Desarrollo Sostenible. </a:t>
            </a:r>
            <a:endParaRPr sz="2000" b="0">
              <a:latin typeface="Calibri" panose="020F0502020204030204" charset="0"/>
              <a:ea typeface="Google Sans"/>
              <a:cs typeface="Calibri" panose="020F0502020204030204" charset="0"/>
            </a:endParaRPr>
          </a:p>
          <a:p>
            <a:pPr marL="0" indent="0" algn="just">
              <a:spcBef>
                <a:spcPct val="0"/>
              </a:spcBef>
              <a:spcAft>
                <a:spcPct val="0"/>
              </a:spcAft>
            </a:pPr>
            <a:endParaRPr sz="2000" b="0">
              <a:latin typeface="Calibri" panose="020F0502020204030204" charset="0"/>
              <a:ea typeface="Google Sans"/>
              <a:cs typeface="Calibri" panose="020F0502020204030204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</a:pPr>
            <a:endParaRPr sz="2000" b="0">
              <a:latin typeface="Calibri" panose="020F0502020204030204" charset="0"/>
              <a:ea typeface="Google Sans"/>
              <a:cs typeface="Calibri" panose="020F0502020204030204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sz="2000" b="0">
                <a:latin typeface="Calibri" panose="020F0502020204030204" charset="0"/>
                <a:ea typeface="Google Sans"/>
                <a:cs typeface="Calibri" panose="020F0502020204030204" charset="0"/>
              </a:rPr>
              <a:t>Esta norma estableció un </a:t>
            </a:r>
            <a:r>
              <a:rPr sz="2000" b="1">
                <a:latin typeface="Calibri" panose="020F0502020204030204" charset="0"/>
                <a:ea typeface="Google Sans"/>
                <a:cs typeface="Calibri" panose="020F0502020204030204" charset="0"/>
              </a:rPr>
              <a:t>código de colores unificado</a:t>
            </a:r>
            <a:r>
              <a:rPr sz="2000" b="0">
                <a:latin typeface="Calibri" panose="020F0502020204030204" charset="0"/>
                <a:ea typeface="Google Sans"/>
                <a:cs typeface="Calibri" panose="020F0502020204030204" charset="0"/>
              </a:rPr>
              <a:t> a nivel nacional para la separación de residuos sólidos en hogares, empresas e instituciones. </a:t>
            </a:r>
            <a:endParaRPr sz="2000" b="0">
              <a:latin typeface="Calibri" panose="020F0502020204030204" charset="0"/>
              <a:ea typeface="Google Sans"/>
              <a:cs typeface="Calibri" panose="020F0502020204030204" charset="0"/>
            </a:endParaRPr>
          </a:p>
          <a:p>
            <a:pPr marL="0" indent="0">
              <a:spcBef>
                <a:spcPts val="1800"/>
              </a:spcBef>
              <a:spcAft>
                <a:spcPts val="900"/>
              </a:spcAft>
            </a:pPr>
            <a:endParaRPr sz="2000" b="0">
              <a:latin typeface="Calibri" panose="020F0502020204030204" charset="0"/>
              <a:ea typeface="Google Sans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895975" y="5676265"/>
            <a:ext cx="5672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</a:defRPr>
            </a:lvl1pPr>
          </a:lstStyle>
          <a:p>
            <a:r>
              <a:rPr lang="es-CO" sz="1800" dirty="0"/>
              <a:t>Instructora Carolina  Castro Holguín</a:t>
            </a:r>
            <a:endParaRPr lang="es-CO" sz="18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14362748" y="714050"/>
            <a:ext cx="4565975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CO" altLang="es-C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Cuadro de texto 1"/>
          <p:cNvSpPr txBox="1"/>
          <p:nvPr/>
        </p:nvSpPr>
        <p:spPr>
          <a:xfrm>
            <a:off x="861060" y="713740"/>
            <a:ext cx="10301605" cy="5020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>
              <a:spcBef>
                <a:spcPct val="0"/>
              </a:spcBef>
              <a:spcAft>
                <a:spcPct val="0"/>
              </a:spcAft>
            </a:pPr>
            <a:endParaRPr sz="1600" b="0">
              <a:latin typeface="Google Sans"/>
              <a:ea typeface="Google Sans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</a:pPr>
            <a:endParaRPr b="0">
              <a:latin typeface="Calibri" panose="020F0502020204030204" charset="0"/>
              <a:ea typeface="Google Sans"/>
              <a:cs typeface="Calibri" panose="020F0502020204030204" charset="0"/>
            </a:endParaRPr>
          </a:p>
          <a:p>
            <a:pPr marL="0" indent="0" algn="ctr">
              <a:spcBef>
                <a:spcPct val="0"/>
              </a:spcBef>
              <a:spcAft>
                <a:spcPct val="0"/>
              </a:spcAft>
            </a:pPr>
            <a:r>
              <a:rPr lang="en-US" altLang="es-MX" sz="2000" b="1">
                <a:latin typeface="Calibri" panose="020F0502020204030204" charset="0"/>
                <a:ea typeface="Google Sans"/>
                <a:cs typeface="Calibri" panose="020F0502020204030204" charset="0"/>
              </a:rPr>
              <a:t>Nuevo C</a:t>
            </a:r>
            <a:r>
              <a:rPr lang="en-US" altLang="en-US" sz="2000" b="1">
                <a:latin typeface="Calibri" panose="020F0502020204030204" charset="0"/>
                <a:ea typeface="Google Sans"/>
                <a:cs typeface="Calibri" panose="020F0502020204030204" charset="0"/>
              </a:rPr>
              <a:t>ó</a:t>
            </a:r>
            <a:r>
              <a:rPr lang="en-US" altLang="es-MX" sz="2000" b="1">
                <a:latin typeface="Calibri" panose="020F0502020204030204" charset="0"/>
                <a:ea typeface="Google Sans"/>
                <a:cs typeface="Calibri" panose="020F0502020204030204" charset="0"/>
              </a:rPr>
              <a:t>digo de Colores (Vigente desde 2021)</a:t>
            </a:r>
            <a:endParaRPr lang="en-US" altLang="es-MX" sz="2000" b="1">
              <a:latin typeface="Calibri" panose="020F0502020204030204" charset="0"/>
              <a:ea typeface="Google Sans"/>
              <a:cs typeface="Calibri" panose="020F0502020204030204" charset="0"/>
            </a:endParaRPr>
          </a:p>
          <a:p>
            <a:pPr marL="0" indent="0" algn="just">
              <a:spcBef>
                <a:spcPct val="0"/>
              </a:spcBef>
              <a:spcAft>
                <a:spcPct val="0"/>
              </a:spcAft>
            </a:pPr>
            <a:endParaRPr lang="en-US" altLang="es-MX" sz="2000" b="0">
              <a:latin typeface="Calibri" panose="020F0502020204030204" charset="0"/>
              <a:ea typeface="Google Sans"/>
              <a:cs typeface="Calibri" panose="020F0502020204030204" charset="0"/>
            </a:endParaRPr>
          </a:p>
          <a:p>
            <a:pPr marL="0" indent="0" algn="just">
              <a:spcBef>
                <a:spcPct val="0"/>
              </a:spcBef>
              <a:spcAft>
                <a:spcPct val="0"/>
              </a:spcAft>
            </a:pPr>
            <a:endParaRPr lang="en-US" altLang="es-MX" sz="2000" b="0">
              <a:latin typeface="Calibri" panose="020F0502020204030204" charset="0"/>
              <a:ea typeface="Google Sans"/>
              <a:cs typeface="Calibri" panose="020F0502020204030204" charset="0"/>
            </a:endParaRPr>
          </a:p>
          <a:p>
            <a:pPr marL="0" indent="0" algn="just">
              <a:spcBef>
                <a:spcPct val="0"/>
              </a:spcBef>
              <a:spcAft>
                <a:spcPct val="0"/>
              </a:spcAft>
            </a:pPr>
            <a:r>
              <a:rPr sz="2000" b="0">
                <a:latin typeface="Calibri" panose="020F0502020204030204" charset="0"/>
                <a:ea typeface="Google Sans"/>
                <a:cs typeface="Calibri" panose="020F0502020204030204" charset="0"/>
              </a:rPr>
              <a:t>La norma simplificó la separación en tres colores principales: </a:t>
            </a:r>
            <a:endParaRPr sz="2000" b="0">
              <a:latin typeface="Calibri" panose="020F0502020204030204" charset="0"/>
              <a:ea typeface="Google Sans"/>
              <a:cs typeface="Calibri" panose="020F0502020204030204" charset="0"/>
            </a:endParaRPr>
          </a:p>
          <a:p>
            <a:pPr marL="0" indent="0" algn="just">
              <a:spcBef>
                <a:spcPct val="0"/>
              </a:spcBef>
              <a:spcAft>
                <a:spcPct val="0"/>
              </a:spcAft>
            </a:pPr>
            <a:endParaRPr sz="2000" b="0">
              <a:latin typeface="Calibri" panose="020F0502020204030204" charset="0"/>
              <a:ea typeface="Google Sans"/>
              <a:cs typeface="Calibri" panose="020F0502020204030204" charset="0"/>
            </a:endParaRPr>
          </a:p>
          <a:p>
            <a:pPr marL="0" indent="0" algn="just"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</a:pPr>
            <a:r>
              <a:rPr sz="2000" b="1">
                <a:latin typeface="Calibri" panose="020F0502020204030204" charset="0"/>
                <a:ea typeface="Google Sans"/>
                <a:cs typeface="Calibri" panose="020F0502020204030204" charset="0"/>
              </a:rPr>
              <a:t> Blanco (Residuos Aprovechables):</a:t>
            </a:r>
            <a:r>
              <a:rPr sz="2000" b="0">
                <a:latin typeface="Calibri" panose="020F0502020204030204" charset="0"/>
                <a:ea typeface="Google Sans"/>
                <a:cs typeface="Calibri" panose="020F0502020204030204" charset="0"/>
              </a:rPr>
              <a:t> Plástico, vidrio, metales, papel y cartón, </a:t>
            </a:r>
            <a:r>
              <a:rPr sz="2000" b="1">
                <a:latin typeface="Calibri" panose="020F0502020204030204" charset="0"/>
                <a:ea typeface="Google Sans"/>
                <a:cs typeface="Calibri" panose="020F0502020204030204" charset="0"/>
              </a:rPr>
              <a:t>limpios y secos</a:t>
            </a:r>
            <a:r>
              <a:rPr sz="2000" b="0">
                <a:latin typeface="Calibri" panose="020F0502020204030204" charset="0"/>
                <a:ea typeface="Google Sans"/>
                <a:cs typeface="Calibri" panose="020F0502020204030204" charset="0"/>
              </a:rPr>
              <a:t>.</a:t>
            </a:r>
            <a:endParaRPr sz="2000" b="0">
              <a:latin typeface="Calibri" panose="020F0502020204030204" charset="0"/>
              <a:ea typeface="Google Sans"/>
              <a:cs typeface="Calibri" panose="020F0502020204030204" charset="0"/>
            </a:endParaRPr>
          </a:p>
          <a:p>
            <a:pPr marL="0" indent="0" algn="just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endParaRPr sz="2000" b="0">
              <a:latin typeface="Calibri" panose="020F0502020204030204" charset="0"/>
              <a:ea typeface="Google Sans"/>
              <a:cs typeface="Calibri" panose="020F0502020204030204" charset="0"/>
            </a:endParaRPr>
          </a:p>
          <a:p>
            <a:pPr marL="0" indent="0" algn="just"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</a:pPr>
            <a:r>
              <a:rPr sz="2000" b="1">
                <a:latin typeface="Calibri" panose="020F0502020204030204" charset="0"/>
                <a:ea typeface="Google Sans"/>
                <a:cs typeface="Calibri" panose="020F0502020204030204" charset="0"/>
              </a:rPr>
              <a:t> Verde (Residuos Orgánicos Aprovechables):</a:t>
            </a:r>
            <a:r>
              <a:rPr sz="2000" b="0">
                <a:latin typeface="Calibri" panose="020F0502020204030204" charset="0"/>
                <a:ea typeface="Google Sans"/>
                <a:cs typeface="Calibri" panose="020F0502020204030204" charset="0"/>
              </a:rPr>
              <a:t> Restos de comida, residuos agrícolas, desechos de corte de césped y poda de jardín.</a:t>
            </a:r>
            <a:endParaRPr sz="2000" b="0">
              <a:latin typeface="Calibri" panose="020F0502020204030204" charset="0"/>
              <a:ea typeface="Google Sans"/>
              <a:cs typeface="Calibri" panose="020F0502020204030204" charset="0"/>
            </a:endParaRPr>
          </a:p>
          <a:p>
            <a:pPr marL="0" indent="0" algn="just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endParaRPr sz="2000" b="0">
              <a:latin typeface="Calibri" panose="020F0502020204030204" charset="0"/>
              <a:ea typeface="Google Sans"/>
              <a:cs typeface="Calibri" panose="020F0502020204030204" charset="0"/>
            </a:endParaRPr>
          </a:p>
          <a:p>
            <a:pPr marL="0" indent="0" algn="just"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</a:pPr>
            <a:r>
              <a:rPr lang="es-MX" sz="2000" b="1">
                <a:latin typeface="Calibri" panose="020F0502020204030204" charset="0"/>
                <a:ea typeface="Google Sans"/>
                <a:cs typeface="Calibri" panose="020F0502020204030204" charset="0"/>
              </a:rPr>
              <a:t> </a:t>
            </a:r>
            <a:r>
              <a:rPr sz="2000" b="1">
                <a:latin typeface="Calibri" panose="020F0502020204030204" charset="0"/>
                <a:ea typeface="Google Sans"/>
                <a:cs typeface="Calibri" panose="020F0502020204030204" charset="0"/>
              </a:rPr>
              <a:t>Negro (Residuos No Aprovechables):</a:t>
            </a:r>
            <a:r>
              <a:rPr sz="2000" b="0">
                <a:latin typeface="Calibri" panose="020F0502020204030204" charset="0"/>
                <a:ea typeface="Google Sans"/>
                <a:cs typeface="Calibri" panose="020F0502020204030204" charset="0"/>
              </a:rPr>
              <a:t> Papel higiénico, servilletas, papeles y cartones contaminados con comida, papeles metalizados, tapabocas, guantes, y residuos sanitarios. </a:t>
            </a:r>
            <a:endParaRPr lang="es-MX" sz="2000" b="0">
              <a:latin typeface="Calibri" panose="020F0502020204030204" charset="0"/>
              <a:ea typeface="Google Sans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7042150" y="5676265"/>
            <a:ext cx="4526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</a:defRPr>
            </a:lvl1pPr>
          </a:lstStyle>
          <a:p>
            <a:r>
              <a:rPr lang="es-CO" sz="1800" dirty="0"/>
              <a:t>Instructora Carolina  Castro Holguín</a:t>
            </a:r>
            <a:endParaRPr lang="es-CO" sz="18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14362748" y="714050"/>
            <a:ext cx="4565975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CO" altLang="es-C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237" y="714050"/>
            <a:ext cx="8922327" cy="46199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6652260" y="5676265"/>
            <a:ext cx="4916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</a:defRPr>
            </a:lvl1pPr>
          </a:lstStyle>
          <a:p>
            <a:r>
              <a:rPr lang="es-CO" sz="1800" dirty="0"/>
              <a:t>Instructora Carolina  Castro Holguín</a:t>
            </a:r>
            <a:endParaRPr lang="es-CO" sz="1800" dirty="0"/>
          </a:p>
        </p:txBody>
      </p:sp>
      <p:sp>
        <p:nvSpPr>
          <p:cNvPr id="8" name="CuadroTexto 7"/>
          <p:cNvSpPr txBox="1"/>
          <p:nvPr/>
        </p:nvSpPr>
        <p:spPr>
          <a:xfrm>
            <a:off x="1922929" y="1028290"/>
            <a:ext cx="80682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b="1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A CUIDAR EL MEDIO AMBIENTE CAMPAÑA PLASTICO UN SOLO USO</a:t>
            </a:r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825" y="1559858"/>
            <a:ext cx="9547410" cy="3792071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6812280" y="5676265"/>
            <a:ext cx="47561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</a:defRPr>
            </a:lvl1pPr>
          </a:lstStyle>
          <a:p>
            <a:r>
              <a:rPr lang="es-CO" sz="1800" dirty="0"/>
              <a:t>Instructora Carolina  Castro Holguín</a:t>
            </a:r>
            <a:endParaRPr lang="es-CO" sz="18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14362748" y="714050"/>
            <a:ext cx="4565975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CO" altLang="es-C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55" y="713105"/>
            <a:ext cx="10735310" cy="46259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6096000" y="5676265"/>
            <a:ext cx="5472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</a:defRPr>
            </a:lvl1pPr>
          </a:lstStyle>
          <a:p>
            <a:r>
              <a:rPr lang="es-CO" sz="1800" dirty="0"/>
              <a:t>Instructora Carolina  Castro Holguín</a:t>
            </a:r>
            <a:endParaRPr lang="es-CO" sz="18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14362748" y="714050"/>
            <a:ext cx="4565975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CO" altLang="es-C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715" y="713740"/>
            <a:ext cx="8831580" cy="46926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1234</Words>
  <Application>WPS Presentation</Application>
  <PresentationFormat>Panorámica</PresentationFormat>
  <Paragraphs>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SimSun</vt:lpstr>
      <vt:lpstr>Wingdings</vt:lpstr>
      <vt:lpstr>Work Sans Bold Roman</vt:lpstr>
      <vt:lpstr>Segoe Print</vt:lpstr>
      <vt:lpstr>Google Sans</vt:lpstr>
      <vt:lpstr>Calibri</vt:lpstr>
      <vt:lpstr>Arial</vt:lpstr>
      <vt:lpstr>Segoe UI</vt:lpstr>
      <vt:lpstr>Microsoft YaHei</vt:lpstr>
      <vt:lpstr>Arial Unicode MS</vt:lpstr>
      <vt:lpstr>Calibri Light</vt:lpstr>
      <vt:lpstr>Tema de Office</vt:lpstr>
      <vt:lpstr>1_Tema de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Carolina Castro holguin</cp:lastModifiedBy>
  <cp:revision>108</cp:revision>
  <dcterms:created xsi:type="dcterms:W3CDTF">2020-10-01T23:51:00Z</dcterms:created>
  <dcterms:modified xsi:type="dcterms:W3CDTF">2026-05-22T19:03:37Z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299739c-ad3d-4908-806e-4d91151a6e13_Enabled">
    <vt:lpwstr>true</vt:lpwstr>
  </property>
  <property fmtid="{D5CDD505-2E9C-101B-9397-08002B2CF9AE}" pid="3" name="MSIP_Label_1299739c-ad3d-4908-806e-4d91151a6e13_Method">
    <vt:lpwstr>Standard</vt:lpwstr>
  </property>
  <property fmtid="{D5CDD505-2E9C-101B-9397-08002B2CF9AE}" pid="4" name="MSIP_Label_1299739c-ad3d-4908-806e-4d91151a6e13_Name">
    <vt:lpwstr>All Employees (Unrestricted)</vt:lpwstr>
  </property>
  <property fmtid="{D5CDD505-2E9C-101B-9397-08002B2CF9AE}" pid="5" name="MSIP_Label_1299739c-ad3d-4908-806e-4d91151a6e13_SiteId">
    <vt:lpwstr>cbc2c381-2f2e-4d93-91d1-506c9316ace7</vt:lpwstr>
  </property>
  <property fmtid="{D5CDD505-2E9C-101B-9397-08002B2CF9AE}" pid="6" name="MSIP_Label_1299739c-ad3d-4908-806e-4d91151a6e13_ContentBits">
    <vt:lpwstr>0</vt:lpwstr>
  </property>
  <property fmtid="{D5CDD505-2E9C-101B-9397-08002B2CF9AE}" pid="7" name="MSIP_Label_1299739c-ad3d-4908-806e-4d91151a6e13_SetDate">
    <vt:lpwstr>2022-08-12T19:17:55Z</vt:lpwstr>
  </property>
  <property fmtid="{D5CDD505-2E9C-101B-9397-08002B2CF9AE}" pid="8" name="MSIP_Label_1299739c-ad3d-4908-806e-4d91151a6e13_ActionId">
    <vt:lpwstr>8c6bc714-34a9-4b82-914e-50b1377a2da4</vt:lpwstr>
  </property>
  <property fmtid="{D5CDD505-2E9C-101B-9397-08002B2CF9AE}" pid="9" name="ICV">
    <vt:lpwstr>53C7C86A39184A8AB43E2B298C1F740F_13</vt:lpwstr>
  </property>
  <property fmtid="{D5CDD505-2E9C-101B-9397-08002B2CF9AE}" pid="10" name="KSOProductBuildVer">
    <vt:lpwstr>2058-12.1.0.26372</vt:lpwstr>
  </property>
</Properties>
</file>