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6" r:id="rId4"/>
  </p:sldMasterIdLst>
  <p:notesMasterIdLst>
    <p:notesMasterId r:id="rId23"/>
  </p:notesMasterIdLst>
  <p:sldIdLst>
    <p:sldId id="730" r:id="rId5"/>
    <p:sldId id="738" r:id="rId6"/>
    <p:sldId id="731" r:id="rId7"/>
    <p:sldId id="751" r:id="rId8"/>
    <p:sldId id="279" r:id="rId9"/>
    <p:sldId id="274" r:id="rId10"/>
    <p:sldId id="755" r:id="rId11"/>
    <p:sldId id="761" r:id="rId12"/>
    <p:sldId id="762" r:id="rId13"/>
    <p:sldId id="739" r:id="rId14"/>
    <p:sldId id="723" r:id="rId15"/>
    <p:sldId id="759" r:id="rId16"/>
    <p:sldId id="709" r:id="rId17"/>
    <p:sldId id="757" r:id="rId18"/>
    <p:sldId id="763" r:id="rId19"/>
    <p:sldId id="764" r:id="rId20"/>
    <p:sldId id="765" r:id="rId21"/>
    <p:sldId id="732" r:id="rId2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4C00"/>
    <a:srgbClr val="ED7F35"/>
    <a:srgbClr val="D33E49"/>
    <a:srgbClr val="D00C32"/>
    <a:srgbClr val="957FAF"/>
    <a:srgbClr val="023489"/>
    <a:srgbClr val="00338B"/>
    <a:srgbClr val="99CCFF"/>
    <a:srgbClr val="EE7700"/>
    <a:srgbClr val="FF9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49E7384-381E-440C-B168-C2CF1F35918A}">
  <a:tblStyle styleId="{C49E7384-381E-440C-B168-C2CF1F35918A}" styleName="Table_0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7D7D84B-B2AF-49A4-8A57-28F396BC3480}" styleName="Table_1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6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Google Shape;46085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086" name="Google Shape;46086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087" name="Google Shape;46087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46088" name="Google Shape;46088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089" name="Google Shape;46089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090" name="Google Shape;46090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s-CO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4522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s-CO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9875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18" name="Google Shape;4641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19" name="Google Shape;464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1028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44" name="Google Shape;4694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45" name="Google Shape;469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56" name="Google Shape;46756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57" name="Google Shape;4675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18" name="Google Shape;4641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19" name="Google Shape;464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5277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55">
          <a:extLst>
            <a:ext uri="{FF2B5EF4-FFF2-40B4-BE49-F238E27FC236}">
              <a16:creationId xmlns:a16="http://schemas.microsoft.com/office/drawing/2014/main" id="{2D528730-8305-8F98-B9C8-B132E9C83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56" name="Google Shape;46756;p19:notes">
            <a:extLst>
              <a:ext uri="{FF2B5EF4-FFF2-40B4-BE49-F238E27FC236}">
                <a16:creationId xmlns:a16="http://schemas.microsoft.com/office/drawing/2014/main" id="{87A284EA-89CD-FA68-17F7-E66552AF5C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57" name="Google Shape;46757;p19:notes">
            <a:extLst>
              <a:ext uri="{FF2B5EF4-FFF2-40B4-BE49-F238E27FC236}">
                <a16:creationId xmlns:a16="http://schemas.microsoft.com/office/drawing/2014/main" id="{A778205A-C36C-DC70-27B3-E5E24DF22E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1799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46" name="Google Shape;47546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47" name="Google Shape;47547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207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499BF4-925C-F469-640A-12606BF3E7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A582611-C235-DA2B-D9AB-E636122E2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15512D-C1D7-B321-AE51-D7765CCEE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505C82-0528-417F-459B-2B115171A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1C394F-F4C1-9C4C-65D4-1A355D33B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9594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61D4D6-C04F-9C85-E6CF-E478E7F56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A9B694D-5E14-9C33-B81B-2EB1803522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8D19D4D-CFC2-29F8-D40D-4B2F71AB7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B5A5F7-607B-4A9F-518C-8756E2B4D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F104ED-420B-C22F-DF4B-46C268F8A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3509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5832FA-DF72-D670-60E5-41D0434C0B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651E2CD-EA6B-01FE-8761-C7AD4DABE8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7C42FB-EBA9-05A0-3C61-5DD842FC1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D5BD981-2995-F484-C9DD-94E0D193F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20AE4BB-48A3-FEB6-611A-BFC2AAB7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4752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7E069E-15D5-76EB-6E24-9FB625480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489B0C-E592-43AD-7123-824AB2F590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7044F1-7CF8-0B84-07F7-14D577435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1B0833B-1049-690B-01AE-4F477DC08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4FF16D-3584-47BE-6D6C-260AB11CC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8188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199BC3-A18F-9B49-86E9-6CE235D19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4B097F6-5A98-A1AB-4C2A-E955A1017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9D2FA4-AED6-468D-D8E5-2F0E65AD4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12A239B-1963-1877-342A-932B9984E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7BC1A9-4A85-3687-E9A0-77E1098A8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6712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0CC870-E1AF-FC3E-E71C-3B40B888D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55C57E-3776-962C-7A55-487DA0EEBE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C86334E-9102-C4AB-B11A-81F41AD47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18FD44-5E4B-C91D-7978-9F6037A61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E0BE248-3676-FDE8-646E-C13F05CD2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8837000-D176-9703-6B7C-C09A800A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7980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1EDE59-2EF6-F510-8BCA-439CA9478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84A53D1-572F-E57D-F3BE-3C3CE3935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8E5F0D7-D6F8-C0BB-1A8B-7C4503EDD9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008A1C-A5C9-DD15-C238-68891339BE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5A86F65-5D24-7A4F-196A-CB2177D691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FC21844-EF56-44CE-CBF8-EDEAA3E61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EBAFF57-9190-E7B0-F16A-FFBE43DB5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7DAC79D-C954-C282-74EF-0C2921B0A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5599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BDE5D0-A0EB-00DA-9ADE-15CB85101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10D392A-61F8-2BC6-A8C8-002F3CA79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E63B7D-2788-15B0-E21B-534F259D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9827E3-9A73-3741-C4A8-212891368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6120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B9926CC-2F66-9EEF-6BD4-7C4216EED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7E1AA-17BF-4909-82EC-CF7DAF3A4126}" type="datetimeFigureOut">
              <a:rPr lang="es-CO" smtClean="0"/>
              <a:t>3/03/2026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A238707-A150-F4C3-1042-3B6409A57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8BDB3D0-0CC3-7B35-1E15-135B31925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DCA9-17C8-43E2-A6DF-80E3ED01268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5670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7793D2-7BED-7B19-F8D4-F20079860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94E518-E9D5-A52B-B0AE-2AB760F3A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2AC4704-05FE-C9B9-A67D-6F42CD93DB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2F15FD9-2013-A170-5257-30445DC1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A1662D-73E9-B64B-7BFC-BBD4DA467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B8A768-2947-AF34-01D9-20705E9B6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1104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8CC894-4206-A947-A6FF-94992E261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842EBAE-9E35-C154-4C93-F8E4F94929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9EB9D46-4716-0DCD-4CF8-11A0C47700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000453E-B0D9-1F91-8142-D40144EA6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7459BED-2FDA-5279-6CEC-4BEB00831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73FE049-C4CD-7E1F-C73A-FD0E20038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822857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6FEE1A2-1002-BD1D-E924-99A67B137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138970-750B-6018-ED21-6B888B91C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776F2C-1CB9-0109-54B1-A0A2647C3F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F8CA74-ED2E-1B7F-C621-58CC393F8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ECD478-2CDB-23A9-F640-2961BC9E2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534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4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705956A-B048-B835-C765-E52E6BC930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"/>
          <a:stretch/>
        </p:blipFill>
        <p:spPr>
          <a:xfrm>
            <a:off x="2877424" y="-8389"/>
            <a:ext cx="9331557" cy="672971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5A590FA-6FAA-456C-700E-0CBB131F82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6961" y="-49668"/>
            <a:ext cx="7028001" cy="69573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5E7672C-5B71-CEE7-A7AE-7A98D3AB25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793928" y="-3022309"/>
            <a:ext cx="6024890" cy="602489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CF760598-CC7D-17D5-F117-4ED7252CFC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711155">
            <a:off x="9821166" y="3983201"/>
            <a:ext cx="3782180" cy="3782180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2F89EB1F-6E17-B5BC-F67C-25B49EB20484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CO"/>
              <a:t>     </a:t>
            </a: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9E666FB2-C0A5-B708-F581-3D8AEA5EC3E4}"/>
              </a:ext>
            </a:extLst>
          </p:cNvPr>
          <p:cNvCxnSpPr>
            <a:cxnSpLocks/>
          </p:cNvCxnSpPr>
          <p:nvPr/>
        </p:nvCxnSpPr>
        <p:spPr>
          <a:xfrm>
            <a:off x="5386388" y="6374167"/>
            <a:ext cx="680561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3D65824-71FE-7DD2-4222-EE3264AA6CBE}"/>
              </a:ext>
            </a:extLst>
          </p:cNvPr>
          <p:cNvSpPr txBox="1"/>
          <p:nvPr/>
        </p:nvSpPr>
        <p:spPr>
          <a:xfrm>
            <a:off x="897519" y="4444828"/>
            <a:ext cx="6024889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000" b="1" dirty="0">
                <a:solidFill>
                  <a:schemeClr val="bg1"/>
                </a:solidFill>
                <a:latin typeface="Nunito Sans" pitchFamily="2" charset="77"/>
                <a:ea typeface="Calibri" panose="020F0502020204030204"/>
                <a:cs typeface="Calibri" panose="020F0502020204030204"/>
              </a:rPr>
              <a:t>Sentencia T 236 de 2017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2BA772E-B752-A8D4-CD42-8BFBB6729BE1}"/>
              </a:ext>
            </a:extLst>
          </p:cNvPr>
          <p:cNvSpPr txBox="1">
            <a:spLocks/>
          </p:cNvSpPr>
          <p:nvPr/>
        </p:nvSpPr>
        <p:spPr>
          <a:xfrm>
            <a:off x="-41693" y="3532029"/>
            <a:ext cx="697746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Nunito Sans" pitchFamily="2" charset="77"/>
              </a:rPr>
              <a:t>Subdirección de Gestión – Grupo FRISCO 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8852A372-AB11-4006-6363-A74EA05A6D8F}"/>
              </a:ext>
            </a:extLst>
          </p:cNvPr>
          <p:cNvCxnSpPr>
            <a:cxnSpLocks/>
          </p:cNvCxnSpPr>
          <p:nvPr/>
        </p:nvCxnSpPr>
        <p:spPr>
          <a:xfrm>
            <a:off x="1266468" y="4250038"/>
            <a:ext cx="358630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n 21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F2D6BFC8-3169-A36C-32A0-8CF5B16894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8344" y="512804"/>
            <a:ext cx="4222737" cy="126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27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7912;p25">
            <a:extLst>
              <a:ext uri="{FF2B5EF4-FFF2-40B4-BE49-F238E27FC236}">
                <a16:creationId xmlns:a16="http://schemas.microsoft.com/office/drawing/2014/main" id="{C7FA9FEA-B605-F209-7A3C-79D1722BB79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31689" b="33402"/>
          <a:stretch/>
        </p:blipFill>
        <p:spPr>
          <a:xfrm>
            <a:off x="0" y="0"/>
            <a:ext cx="12192000" cy="66860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B18BD6C-0B92-9C69-BCBC-CF8823E591B3}"/>
              </a:ext>
            </a:extLst>
          </p:cNvPr>
          <p:cNvSpPr/>
          <p:nvPr/>
        </p:nvSpPr>
        <p:spPr>
          <a:xfrm>
            <a:off x="0" y="5040950"/>
            <a:ext cx="12191993" cy="1258322"/>
          </a:xfrm>
          <a:prstGeom prst="rect">
            <a:avLst/>
          </a:prstGeom>
          <a:solidFill>
            <a:schemeClr val="tx1">
              <a:lumMod val="50000"/>
              <a:lumOff val="50000"/>
              <a:alpha val="7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 descr="Interfaz de usuario gráfica&#10;&#10;Descripción generada automáticamente con confianza baja">
            <a:extLst>
              <a:ext uri="{FF2B5EF4-FFF2-40B4-BE49-F238E27FC236}">
                <a16:creationId xmlns:a16="http://schemas.microsoft.com/office/drawing/2014/main" id="{5013CA8F-1120-3579-5508-83C38ABE0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087" y="5115984"/>
            <a:ext cx="12192000" cy="6858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6F6C97E0-75AB-D55B-2B54-F51A52776C72}"/>
              </a:ext>
            </a:extLst>
          </p:cNvPr>
          <p:cNvSpPr txBox="1"/>
          <p:nvPr/>
        </p:nvSpPr>
        <p:spPr>
          <a:xfrm>
            <a:off x="1288966" y="5467595"/>
            <a:ext cx="633482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500" b="1" dirty="0">
                <a:solidFill>
                  <a:schemeClr val="lt1"/>
                </a:solidFill>
                <a:latin typeface="Nunito Sans" pitchFamily="2" charset="0"/>
                <a:ea typeface="Nunito Sans ExtraBold"/>
                <a:cs typeface="Nunito Sans ExtraBold"/>
                <a:sym typeface="Nunito Sans ExtraBold"/>
              </a:rPr>
              <a:t>Instituciones vinculadas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179278A-A537-B9C6-A961-2EF627AE7809}"/>
              </a:ext>
            </a:extLst>
          </p:cNvPr>
          <p:cNvSpPr txBox="1"/>
          <p:nvPr/>
        </p:nvSpPr>
        <p:spPr>
          <a:xfrm>
            <a:off x="429476" y="5313707"/>
            <a:ext cx="764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500" b="1" dirty="0">
                <a:solidFill>
                  <a:schemeClr val="bg1">
                    <a:lumMod val="95000"/>
                  </a:schemeClr>
                </a:solidFill>
                <a:latin typeface="Nunito Sans" pitchFamily="2" charset="77"/>
              </a:rPr>
              <a:t>3.</a:t>
            </a: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750BF75-35B5-BA1D-1EE5-75125A9A2A35}"/>
              </a:ext>
            </a:extLst>
          </p:cNvPr>
          <p:cNvCxnSpPr>
            <a:cxnSpLocks/>
          </p:cNvCxnSpPr>
          <p:nvPr/>
        </p:nvCxnSpPr>
        <p:spPr>
          <a:xfrm>
            <a:off x="1193879" y="5396386"/>
            <a:ext cx="0" cy="756405"/>
          </a:xfrm>
          <a:prstGeom prst="line">
            <a:avLst/>
          </a:prstGeom>
          <a:ln w="381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828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81079-C601-0602-C0A1-299B81463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>
            <a:extLst>
              <a:ext uri="{FF2B5EF4-FFF2-40B4-BE49-F238E27FC236}">
                <a16:creationId xmlns:a16="http://schemas.microsoft.com/office/drawing/2014/main" id="{3C7C9FEE-7FB4-2B2A-61C7-901DCC2F59EB}"/>
              </a:ext>
            </a:extLst>
          </p:cNvPr>
          <p:cNvSpPr/>
          <p:nvPr/>
        </p:nvSpPr>
        <p:spPr>
          <a:xfrm>
            <a:off x="8227994" y="0"/>
            <a:ext cx="3962400" cy="1328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B502F861-189A-7BD4-6BD5-63F7F6144CCE}"/>
              </a:ext>
            </a:extLst>
          </p:cNvPr>
          <p:cNvGrpSpPr/>
          <p:nvPr/>
        </p:nvGrpSpPr>
        <p:grpSpPr>
          <a:xfrm>
            <a:off x="989541" y="636949"/>
            <a:ext cx="10290961" cy="5030124"/>
            <a:chOff x="989541" y="636949"/>
            <a:chExt cx="10290961" cy="5030124"/>
          </a:xfrm>
        </p:grpSpPr>
        <p:sp>
          <p:nvSpPr>
            <p:cNvPr id="6" name="Google Shape;47409;p52">
              <a:extLst>
                <a:ext uri="{FF2B5EF4-FFF2-40B4-BE49-F238E27FC236}">
                  <a16:creationId xmlns:a16="http://schemas.microsoft.com/office/drawing/2014/main" id="{573D3D65-D410-20D7-7EC4-36EF6FA2B7A6}"/>
                </a:ext>
              </a:extLst>
            </p:cNvPr>
            <p:cNvSpPr/>
            <p:nvPr/>
          </p:nvSpPr>
          <p:spPr>
            <a:xfrm>
              <a:off x="989541" y="1275387"/>
              <a:ext cx="3590960" cy="3591056"/>
            </a:xfrm>
            <a:custGeom>
              <a:avLst/>
              <a:gdLst/>
              <a:ahLst/>
              <a:cxnLst/>
              <a:rect l="l" t="t" r="r" b="b"/>
              <a:pathLst>
                <a:path w="38220" h="38220" extrusionOk="0">
                  <a:moveTo>
                    <a:pt x="19110" y="0"/>
                  </a:moveTo>
                  <a:cubicBezTo>
                    <a:pt x="8561" y="0"/>
                    <a:pt x="0" y="8561"/>
                    <a:pt x="0" y="19110"/>
                  </a:cubicBezTo>
                  <a:cubicBezTo>
                    <a:pt x="0" y="29659"/>
                    <a:pt x="8561" y="38219"/>
                    <a:pt x="19110" y="38219"/>
                  </a:cubicBezTo>
                  <a:cubicBezTo>
                    <a:pt x="29671" y="38219"/>
                    <a:pt x="38220" y="29659"/>
                    <a:pt x="38220" y="19110"/>
                  </a:cubicBezTo>
                  <a:cubicBezTo>
                    <a:pt x="38220" y="8561"/>
                    <a:pt x="29671" y="0"/>
                    <a:pt x="19110" y="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47410;p52">
              <a:extLst>
                <a:ext uri="{FF2B5EF4-FFF2-40B4-BE49-F238E27FC236}">
                  <a16:creationId xmlns:a16="http://schemas.microsoft.com/office/drawing/2014/main" id="{01803BE5-4B38-62CA-D91A-DFB8DC29986B}"/>
                </a:ext>
              </a:extLst>
            </p:cNvPr>
            <p:cNvSpPr/>
            <p:nvPr/>
          </p:nvSpPr>
          <p:spPr>
            <a:xfrm>
              <a:off x="1234817" y="1514177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7411;p52">
              <a:extLst>
                <a:ext uri="{FF2B5EF4-FFF2-40B4-BE49-F238E27FC236}">
                  <a16:creationId xmlns:a16="http://schemas.microsoft.com/office/drawing/2014/main" id="{AABD9801-0B1A-77E3-A1CE-B37E800E2281}"/>
                </a:ext>
              </a:extLst>
            </p:cNvPr>
            <p:cNvSpPr/>
            <p:nvPr/>
          </p:nvSpPr>
          <p:spPr>
            <a:xfrm rot="-5400000">
              <a:off x="1234817" y="1514289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7412;p52">
              <a:extLst>
                <a:ext uri="{FF2B5EF4-FFF2-40B4-BE49-F238E27FC236}">
                  <a16:creationId xmlns:a16="http://schemas.microsoft.com/office/drawing/2014/main" id="{E5E7DF26-20BD-1A12-DBEC-8E039D98BC78}"/>
                </a:ext>
              </a:extLst>
            </p:cNvPr>
            <p:cNvSpPr/>
            <p:nvPr/>
          </p:nvSpPr>
          <p:spPr>
            <a:xfrm flipH="1">
              <a:off x="1234929" y="1514177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7413;p52">
              <a:extLst>
                <a:ext uri="{FF2B5EF4-FFF2-40B4-BE49-F238E27FC236}">
                  <a16:creationId xmlns:a16="http://schemas.microsoft.com/office/drawing/2014/main" id="{37A11629-BF1B-66C6-3E82-8A24BB632828}"/>
                </a:ext>
              </a:extLst>
            </p:cNvPr>
            <p:cNvSpPr/>
            <p:nvPr/>
          </p:nvSpPr>
          <p:spPr>
            <a:xfrm rot="5400000" flipH="1">
              <a:off x="1234929" y="1514289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47414;p52">
              <a:extLst>
                <a:ext uri="{FF2B5EF4-FFF2-40B4-BE49-F238E27FC236}">
                  <a16:creationId xmlns:a16="http://schemas.microsoft.com/office/drawing/2014/main" id="{49A0258F-FB47-5685-B1AE-ABC5574B2A75}"/>
                </a:ext>
              </a:extLst>
            </p:cNvPr>
            <p:cNvSpPr txBox="1"/>
            <p:nvPr/>
          </p:nvSpPr>
          <p:spPr>
            <a:xfrm>
              <a:off x="1504506" y="2445369"/>
              <a:ext cx="2476536" cy="107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4546A"/>
                </a:buClr>
                <a:buSzPts val="1400"/>
                <a:buFont typeface="Fira Sans Extra Condensed SemiBold"/>
                <a:buNone/>
              </a:pPr>
              <a:r>
                <a:rPr lang="es-ES" sz="2800" b="1" i="0" u="none" strike="noStrike" cap="none" dirty="0">
                  <a:solidFill>
                    <a:srgbClr val="2F5496"/>
                  </a:solidFill>
                  <a:latin typeface="Nunito Sans" pitchFamily="2" charset="0"/>
                  <a:ea typeface="Nunito Sans ExtraBold"/>
                  <a:cs typeface="Nunito Sans ExtraBold"/>
                  <a:sym typeface="Nunito Sans ExtraBold"/>
                </a:rPr>
                <a:t>Instituciones vinculadas</a:t>
              </a:r>
            </a:p>
          </p:txBody>
        </p:sp>
        <p:grpSp>
          <p:nvGrpSpPr>
            <p:cNvPr id="22" name="Google Shape;47425;p52">
              <a:extLst>
                <a:ext uri="{FF2B5EF4-FFF2-40B4-BE49-F238E27FC236}">
                  <a16:creationId xmlns:a16="http://schemas.microsoft.com/office/drawing/2014/main" id="{799990BD-FD80-9013-1F4A-AA667371E426}"/>
                </a:ext>
              </a:extLst>
            </p:cNvPr>
            <p:cNvGrpSpPr/>
            <p:nvPr/>
          </p:nvGrpSpPr>
          <p:grpSpPr>
            <a:xfrm>
              <a:off x="4028122" y="636949"/>
              <a:ext cx="7252380" cy="1404988"/>
              <a:chOff x="3995686" y="1290104"/>
              <a:chExt cx="7252380" cy="1404988"/>
            </a:xfrm>
          </p:grpSpPr>
          <p:sp>
            <p:nvSpPr>
              <p:cNvPr id="23" name="Google Shape;47426;p52">
                <a:extLst>
                  <a:ext uri="{FF2B5EF4-FFF2-40B4-BE49-F238E27FC236}">
                    <a16:creationId xmlns:a16="http://schemas.microsoft.com/office/drawing/2014/main" id="{42BE3E0D-8DCD-EE0E-2B5D-DED3620DF0BC}"/>
                  </a:ext>
                </a:extLst>
              </p:cNvPr>
              <p:cNvSpPr/>
              <p:nvPr/>
            </p:nvSpPr>
            <p:spPr>
              <a:xfrm>
                <a:off x="6115639" y="1290104"/>
                <a:ext cx="1109700" cy="1109700"/>
              </a:xfrm>
              <a:prstGeom prst="ellipse">
                <a:avLst/>
              </a:prstGeom>
              <a:solidFill>
                <a:srgbClr val="E2671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4" name="Google Shape;47427;p52">
                <a:extLst>
                  <a:ext uri="{FF2B5EF4-FFF2-40B4-BE49-F238E27FC236}">
                    <a16:creationId xmlns:a16="http://schemas.microsoft.com/office/drawing/2014/main" id="{460D6899-EE2B-C41D-5251-0C0158191C51}"/>
                  </a:ext>
                </a:extLst>
              </p:cNvPr>
              <p:cNvCxnSpPr>
                <a:cxnSpLocks/>
                <a:stCxn id="23" idx="2"/>
                <a:endCxn id="27" idx="6"/>
              </p:cNvCxnSpPr>
              <p:nvPr/>
            </p:nvCxnSpPr>
            <p:spPr>
              <a:xfrm flipH="1">
                <a:off x="4282039" y="1844954"/>
                <a:ext cx="1833600" cy="706800"/>
              </a:xfrm>
              <a:prstGeom prst="bentConnector3">
                <a:avLst>
                  <a:gd name="adj1" fmla="val 51769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5" name="Google Shape;47429;p52">
                <a:extLst>
                  <a:ext uri="{FF2B5EF4-FFF2-40B4-BE49-F238E27FC236}">
                    <a16:creationId xmlns:a16="http://schemas.microsoft.com/office/drawing/2014/main" id="{3309479C-BE80-D9FB-F48C-5B43E1EB72DA}"/>
                  </a:ext>
                </a:extLst>
              </p:cNvPr>
              <p:cNvCxnSpPr>
                <a:cxnSpLocks/>
                <a:stCxn id="23" idx="6"/>
              </p:cNvCxnSpPr>
              <p:nvPr/>
            </p:nvCxnSpPr>
            <p:spPr>
              <a:xfrm>
                <a:off x="7225339" y="1844954"/>
                <a:ext cx="677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oval" w="med" len="med"/>
              </a:ln>
            </p:spPr>
          </p:cxnSp>
          <p:grpSp>
            <p:nvGrpSpPr>
              <p:cNvPr id="26" name="Google Shape;47430;p52">
                <a:extLst>
                  <a:ext uri="{FF2B5EF4-FFF2-40B4-BE49-F238E27FC236}">
                    <a16:creationId xmlns:a16="http://schemas.microsoft.com/office/drawing/2014/main" id="{70933A07-7220-199F-8430-989F86943456}"/>
                  </a:ext>
                </a:extLst>
              </p:cNvPr>
              <p:cNvGrpSpPr/>
              <p:nvPr/>
            </p:nvGrpSpPr>
            <p:grpSpPr>
              <a:xfrm>
                <a:off x="6357267" y="1598136"/>
                <a:ext cx="565094" cy="553584"/>
                <a:chOff x="2394575" y="2027025"/>
                <a:chExt cx="1579800" cy="1546325"/>
              </a:xfrm>
            </p:grpSpPr>
            <p:sp>
              <p:nvSpPr>
                <p:cNvPr id="30" name="Google Shape;47431;p52">
                  <a:extLst>
                    <a:ext uri="{FF2B5EF4-FFF2-40B4-BE49-F238E27FC236}">
                      <a16:creationId xmlns:a16="http://schemas.microsoft.com/office/drawing/2014/main" id="{526FA304-F1A1-F96A-CDBB-A42AB2114D4B}"/>
                    </a:ext>
                  </a:extLst>
                </p:cNvPr>
                <p:cNvSpPr/>
                <p:nvPr/>
              </p:nvSpPr>
              <p:spPr>
                <a:xfrm>
                  <a:off x="2483250" y="2027025"/>
                  <a:ext cx="1402650" cy="13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06" h="53222" extrusionOk="0">
                      <a:moveTo>
                        <a:pt x="28049" y="3312"/>
                      </a:moveTo>
                      <a:cubicBezTo>
                        <a:pt x="28203" y="3312"/>
                        <a:pt x="28586" y="3356"/>
                        <a:pt x="28792" y="3775"/>
                      </a:cubicBezTo>
                      <a:lnTo>
                        <a:pt x="34936" y="16218"/>
                      </a:lnTo>
                      <a:cubicBezTo>
                        <a:pt x="35539" y="17447"/>
                        <a:pt x="36709" y="18293"/>
                        <a:pt x="38056" y="18484"/>
                      </a:cubicBezTo>
                      <a:lnTo>
                        <a:pt x="51793" y="20485"/>
                      </a:lnTo>
                      <a:cubicBezTo>
                        <a:pt x="52257" y="20552"/>
                        <a:pt x="52411" y="20898"/>
                        <a:pt x="52463" y="21045"/>
                      </a:cubicBezTo>
                      <a:cubicBezTo>
                        <a:pt x="52507" y="21192"/>
                        <a:pt x="52588" y="21574"/>
                        <a:pt x="52257" y="21898"/>
                      </a:cubicBezTo>
                      <a:lnTo>
                        <a:pt x="42309" y="31589"/>
                      </a:lnTo>
                      <a:cubicBezTo>
                        <a:pt x="41338" y="32538"/>
                        <a:pt x="40889" y="33906"/>
                        <a:pt x="41124" y="35253"/>
                      </a:cubicBezTo>
                      <a:lnTo>
                        <a:pt x="43471" y="48932"/>
                      </a:lnTo>
                      <a:cubicBezTo>
                        <a:pt x="43545" y="49395"/>
                        <a:pt x="43265" y="49653"/>
                        <a:pt x="43140" y="49741"/>
                      </a:cubicBezTo>
                      <a:cubicBezTo>
                        <a:pt x="43058" y="49804"/>
                        <a:pt x="42881" y="49906"/>
                        <a:pt x="42653" y="49906"/>
                      </a:cubicBezTo>
                      <a:cubicBezTo>
                        <a:pt x="42535" y="49906"/>
                        <a:pt x="42404" y="49879"/>
                        <a:pt x="42265" y="49807"/>
                      </a:cubicBezTo>
                      <a:lnTo>
                        <a:pt x="29977" y="43347"/>
                      </a:lnTo>
                      <a:cubicBezTo>
                        <a:pt x="29373" y="43030"/>
                        <a:pt x="28711" y="42869"/>
                        <a:pt x="28049" y="42869"/>
                      </a:cubicBezTo>
                      <a:cubicBezTo>
                        <a:pt x="27387" y="42869"/>
                        <a:pt x="26732" y="43030"/>
                        <a:pt x="26128" y="43347"/>
                      </a:cubicBezTo>
                      <a:lnTo>
                        <a:pt x="13841" y="49807"/>
                      </a:lnTo>
                      <a:cubicBezTo>
                        <a:pt x="13701" y="49879"/>
                        <a:pt x="13570" y="49906"/>
                        <a:pt x="13453" y="49906"/>
                      </a:cubicBezTo>
                      <a:cubicBezTo>
                        <a:pt x="13224" y="49906"/>
                        <a:pt x="13048" y="49804"/>
                        <a:pt x="12965" y="49741"/>
                      </a:cubicBezTo>
                      <a:cubicBezTo>
                        <a:pt x="12840" y="49653"/>
                        <a:pt x="12560" y="49395"/>
                        <a:pt x="12634" y="48932"/>
                      </a:cubicBezTo>
                      <a:lnTo>
                        <a:pt x="14981" y="35253"/>
                      </a:lnTo>
                      <a:cubicBezTo>
                        <a:pt x="15209" y="33906"/>
                        <a:pt x="14768" y="32538"/>
                        <a:pt x="13789" y="31589"/>
                      </a:cubicBezTo>
                      <a:lnTo>
                        <a:pt x="3848" y="21898"/>
                      </a:lnTo>
                      <a:cubicBezTo>
                        <a:pt x="3517" y="21574"/>
                        <a:pt x="3591" y="21192"/>
                        <a:pt x="3642" y="21045"/>
                      </a:cubicBezTo>
                      <a:cubicBezTo>
                        <a:pt x="3686" y="20898"/>
                        <a:pt x="3848" y="20552"/>
                        <a:pt x="4312" y="20485"/>
                      </a:cubicBezTo>
                      <a:lnTo>
                        <a:pt x="18049" y="18484"/>
                      </a:lnTo>
                      <a:cubicBezTo>
                        <a:pt x="19396" y="18293"/>
                        <a:pt x="20558" y="17447"/>
                        <a:pt x="21162" y="16218"/>
                      </a:cubicBezTo>
                      <a:lnTo>
                        <a:pt x="27306" y="3775"/>
                      </a:lnTo>
                      <a:cubicBezTo>
                        <a:pt x="27512" y="3356"/>
                        <a:pt x="27894" y="3312"/>
                        <a:pt x="28049" y="3312"/>
                      </a:cubicBezTo>
                      <a:close/>
                      <a:moveTo>
                        <a:pt x="28049" y="1"/>
                      </a:moveTo>
                      <a:cubicBezTo>
                        <a:pt x="26467" y="1"/>
                        <a:pt x="25039" y="884"/>
                        <a:pt x="24340" y="2304"/>
                      </a:cubicBezTo>
                      <a:lnTo>
                        <a:pt x="18197" y="14754"/>
                      </a:lnTo>
                      <a:cubicBezTo>
                        <a:pt x="18071" y="14996"/>
                        <a:pt x="17843" y="15166"/>
                        <a:pt x="17571" y="15210"/>
                      </a:cubicBezTo>
                      <a:lnTo>
                        <a:pt x="3834" y="17204"/>
                      </a:lnTo>
                      <a:cubicBezTo>
                        <a:pt x="2259" y="17432"/>
                        <a:pt x="979" y="18514"/>
                        <a:pt x="493" y="20022"/>
                      </a:cubicBezTo>
                      <a:cubicBezTo>
                        <a:pt x="0" y="21530"/>
                        <a:pt x="397" y="23156"/>
                        <a:pt x="1538" y="24267"/>
                      </a:cubicBezTo>
                      <a:lnTo>
                        <a:pt x="11479" y="33958"/>
                      </a:lnTo>
                      <a:cubicBezTo>
                        <a:pt x="11677" y="34149"/>
                        <a:pt x="11766" y="34422"/>
                        <a:pt x="11714" y="34694"/>
                      </a:cubicBezTo>
                      <a:lnTo>
                        <a:pt x="9367" y="48372"/>
                      </a:lnTo>
                      <a:cubicBezTo>
                        <a:pt x="9102" y="49940"/>
                        <a:pt x="9735" y="51492"/>
                        <a:pt x="11015" y="52427"/>
                      </a:cubicBezTo>
                      <a:cubicBezTo>
                        <a:pt x="11742" y="52950"/>
                        <a:pt x="12592" y="53218"/>
                        <a:pt x="13446" y="53218"/>
                      </a:cubicBezTo>
                      <a:cubicBezTo>
                        <a:pt x="14105" y="53218"/>
                        <a:pt x="14767" y="53059"/>
                        <a:pt x="15378" y="52736"/>
                      </a:cubicBezTo>
                      <a:lnTo>
                        <a:pt x="27666" y="46275"/>
                      </a:lnTo>
                      <a:cubicBezTo>
                        <a:pt x="27788" y="46213"/>
                        <a:pt x="27920" y="46181"/>
                        <a:pt x="28053" y="46181"/>
                      </a:cubicBezTo>
                      <a:cubicBezTo>
                        <a:pt x="28185" y="46181"/>
                        <a:pt x="28318" y="46213"/>
                        <a:pt x="28439" y="46275"/>
                      </a:cubicBezTo>
                      <a:lnTo>
                        <a:pt x="40727" y="52736"/>
                      </a:lnTo>
                      <a:cubicBezTo>
                        <a:pt x="41338" y="53059"/>
                        <a:pt x="42000" y="53221"/>
                        <a:pt x="42655" y="53221"/>
                      </a:cubicBezTo>
                      <a:cubicBezTo>
                        <a:pt x="43508" y="53221"/>
                        <a:pt x="44362" y="52949"/>
                        <a:pt x="45083" y="52427"/>
                      </a:cubicBezTo>
                      <a:cubicBezTo>
                        <a:pt x="46371" y="51492"/>
                        <a:pt x="47003" y="49940"/>
                        <a:pt x="46731" y="48372"/>
                      </a:cubicBezTo>
                      <a:lnTo>
                        <a:pt x="44384" y="34694"/>
                      </a:lnTo>
                      <a:cubicBezTo>
                        <a:pt x="44340" y="34422"/>
                        <a:pt x="44428" y="34149"/>
                        <a:pt x="44627" y="33958"/>
                      </a:cubicBezTo>
                      <a:lnTo>
                        <a:pt x="54567" y="24267"/>
                      </a:lnTo>
                      <a:cubicBezTo>
                        <a:pt x="55701" y="23156"/>
                        <a:pt x="56105" y="21530"/>
                        <a:pt x="55612" y="20022"/>
                      </a:cubicBezTo>
                      <a:cubicBezTo>
                        <a:pt x="55119" y="18514"/>
                        <a:pt x="53839" y="17432"/>
                        <a:pt x="52272" y="17204"/>
                      </a:cubicBezTo>
                      <a:lnTo>
                        <a:pt x="38534" y="15210"/>
                      </a:lnTo>
                      <a:cubicBezTo>
                        <a:pt x="38262" y="15166"/>
                        <a:pt x="38026" y="14996"/>
                        <a:pt x="37909" y="14754"/>
                      </a:cubicBezTo>
                      <a:lnTo>
                        <a:pt x="31765" y="2304"/>
                      </a:lnTo>
                      <a:cubicBezTo>
                        <a:pt x="31066" y="884"/>
                        <a:pt x="29638" y="1"/>
                        <a:pt x="2804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" name="Google Shape;47432;p52">
                  <a:extLst>
                    <a:ext uri="{FF2B5EF4-FFF2-40B4-BE49-F238E27FC236}">
                      <a16:creationId xmlns:a16="http://schemas.microsoft.com/office/drawing/2014/main" id="{8650C3F2-CFF0-E10E-7507-BDD387B3ADD1}"/>
                    </a:ext>
                  </a:extLst>
                </p:cNvPr>
                <p:cNvSpPr/>
                <p:nvPr/>
              </p:nvSpPr>
              <p:spPr>
                <a:xfrm>
                  <a:off x="3553100" y="2076700"/>
                  <a:ext cx="137800" cy="143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2" h="5733" extrusionOk="0">
                      <a:moveTo>
                        <a:pt x="3633" y="0"/>
                      </a:moveTo>
                      <a:cubicBezTo>
                        <a:pt x="3122" y="0"/>
                        <a:pt x="2620" y="237"/>
                        <a:pt x="2296" y="685"/>
                      </a:cubicBezTo>
                      <a:lnTo>
                        <a:pt x="538" y="3106"/>
                      </a:lnTo>
                      <a:cubicBezTo>
                        <a:pt x="0" y="3841"/>
                        <a:pt x="162" y="4879"/>
                        <a:pt x="898" y="5416"/>
                      </a:cubicBezTo>
                      <a:cubicBezTo>
                        <a:pt x="1192" y="5629"/>
                        <a:pt x="1538" y="5732"/>
                        <a:pt x="1877" y="5732"/>
                      </a:cubicBezTo>
                      <a:cubicBezTo>
                        <a:pt x="2384" y="5732"/>
                        <a:pt x="2892" y="5497"/>
                        <a:pt x="3216" y="5055"/>
                      </a:cubicBezTo>
                      <a:lnTo>
                        <a:pt x="4975" y="2635"/>
                      </a:lnTo>
                      <a:cubicBezTo>
                        <a:pt x="5512" y="1891"/>
                        <a:pt x="5350" y="854"/>
                        <a:pt x="4607" y="317"/>
                      </a:cubicBezTo>
                      <a:cubicBezTo>
                        <a:pt x="4311" y="103"/>
                        <a:pt x="3970" y="0"/>
                        <a:pt x="36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" name="Google Shape;47433;p52">
                  <a:extLst>
                    <a:ext uri="{FF2B5EF4-FFF2-40B4-BE49-F238E27FC236}">
                      <a16:creationId xmlns:a16="http://schemas.microsoft.com/office/drawing/2014/main" id="{C462AE46-41EE-DF46-31A8-D339507CE2E5}"/>
                    </a:ext>
                  </a:extLst>
                </p:cNvPr>
                <p:cNvSpPr/>
                <p:nvPr/>
              </p:nvSpPr>
              <p:spPr>
                <a:xfrm>
                  <a:off x="2678050" y="2076500"/>
                  <a:ext cx="137800" cy="143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2" h="5733" extrusionOk="0">
                      <a:moveTo>
                        <a:pt x="1875" y="1"/>
                      </a:moveTo>
                      <a:cubicBezTo>
                        <a:pt x="1538" y="1"/>
                        <a:pt x="1198" y="104"/>
                        <a:pt x="905" y="317"/>
                      </a:cubicBezTo>
                      <a:cubicBezTo>
                        <a:pt x="162" y="855"/>
                        <a:pt x="0" y="1892"/>
                        <a:pt x="537" y="2628"/>
                      </a:cubicBezTo>
                      <a:lnTo>
                        <a:pt x="2296" y="5049"/>
                      </a:lnTo>
                      <a:cubicBezTo>
                        <a:pt x="2620" y="5498"/>
                        <a:pt x="3127" y="5733"/>
                        <a:pt x="3635" y="5733"/>
                      </a:cubicBezTo>
                      <a:cubicBezTo>
                        <a:pt x="3974" y="5733"/>
                        <a:pt x="4312" y="5630"/>
                        <a:pt x="4606" y="5417"/>
                      </a:cubicBezTo>
                      <a:cubicBezTo>
                        <a:pt x="5350" y="4879"/>
                        <a:pt x="5511" y="3842"/>
                        <a:pt x="4974" y="3106"/>
                      </a:cubicBezTo>
                      <a:lnTo>
                        <a:pt x="3216" y="685"/>
                      </a:lnTo>
                      <a:cubicBezTo>
                        <a:pt x="2892" y="238"/>
                        <a:pt x="2387" y="1"/>
                        <a:pt x="187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" name="Google Shape;47434;p52">
                  <a:extLst>
                    <a:ext uri="{FF2B5EF4-FFF2-40B4-BE49-F238E27FC236}">
                      <a16:creationId xmlns:a16="http://schemas.microsoft.com/office/drawing/2014/main" id="{DD71CA98-7D75-F3AF-A7ED-43B64EBA3431}"/>
                    </a:ext>
                  </a:extLst>
                </p:cNvPr>
                <p:cNvSpPr/>
                <p:nvPr/>
              </p:nvSpPr>
              <p:spPr>
                <a:xfrm>
                  <a:off x="2394575" y="2927300"/>
                  <a:ext cx="164100" cy="10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4" h="4239" extrusionOk="0">
                      <a:moveTo>
                        <a:pt x="4701" y="1"/>
                      </a:moveTo>
                      <a:cubicBezTo>
                        <a:pt x="4533" y="1"/>
                        <a:pt x="4363" y="27"/>
                        <a:pt x="4195" y="81"/>
                      </a:cubicBezTo>
                      <a:lnTo>
                        <a:pt x="1347" y="1008"/>
                      </a:lnTo>
                      <a:cubicBezTo>
                        <a:pt x="479" y="1288"/>
                        <a:pt x="0" y="2222"/>
                        <a:pt x="287" y="3098"/>
                      </a:cubicBezTo>
                      <a:cubicBezTo>
                        <a:pt x="516" y="3797"/>
                        <a:pt x="1163" y="4238"/>
                        <a:pt x="1862" y="4238"/>
                      </a:cubicBezTo>
                      <a:cubicBezTo>
                        <a:pt x="2031" y="4238"/>
                        <a:pt x="2201" y="4216"/>
                        <a:pt x="2370" y="4157"/>
                      </a:cubicBezTo>
                      <a:lnTo>
                        <a:pt x="5217" y="3237"/>
                      </a:lnTo>
                      <a:cubicBezTo>
                        <a:pt x="6086" y="2950"/>
                        <a:pt x="6564" y="2016"/>
                        <a:pt x="6284" y="1148"/>
                      </a:cubicBezTo>
                      <a:cubicBezTo>
                        <a:pt x="6053" y="448"/>
                        <a:pt x="5400" y="1"/>
                        <a:pt x="470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" name="Google Shape;47435;p52">
                  <a:extLst>
                    <a:ext uri="{FF2B5EF4-FFF2-40B4-BE49-F238E27FC236}">
                      <a16:creationId xmlns:a16="http://schemas.microsoft.com/office/drawing/2014/main" id="{957DF1BD-457F-6AD4-137B-8581DDB08659}"/>
                    </a:ext>
                  </a:extLst>
                </p:cNvPr>
                <p:cNvSpPr/>
                <p:nvPr/>
              </p:nvSpPr>
              <p:spPr>
                <a:xfrm>
                  <a:off x="3143075" y="3415675"/>
                  <a:ext cx="82975" cy="15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9" h="6307" extrusionOk="0">
                      <a:moveTo>
                        <a:pt x="1656" y="0"/>
                      </a:moveTo>
                      <a:cubicBezTo>
                        <a:pt x="744" y="0"/>
                        <a:pt x="0" y="744"/>
                        <a:pt x="0" y="1656"/>
                      </a:cubicBezTo>
                      <a:lnTo>
                        <a:pt x="0" y="4651"/>
                      </a:lnTo>
                      <a:cubicBezTo>
                        <a:pt x="0" y="5563"/>
                        <a:pt x="744" y="6306"/>
                        <a:pt x="1656" y="6306"/>
                      </a:cubicBezTo>
                      <a:cubicBezTo>
                        <a:pt x="2576" y="6306"/>
                        <a:pt x="3319" y="5563"/>
                        <a:pt x="3319" y="4651"/>
                      </a:cubicBezTo>
                      <a:lnTo>
                        <a:pt x="3319" y="1656"/>
                      </a:lnTo>
                      <a:cubicBezTo>
                        <a:pt x="3319" y="744"/>
                        <a:pt x="2576" y="0"/>
                        <a:pt x="16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" name="Google Shape;47436;p52">
                  <a:extLst>
                    <a:ext uri="{FF2B5EF4-FFF2-40B4-BE49-F238E27FC236}">
                      <a16:creationId xmlns:a16="http://schemas.microsoft.com/office/drawing/2014/main" id="{C7AAA11D-10DA-BDDC-F527-3DBEADAF8B61}"/>
                    </a:ext>
                  </a:extLst>
                </p:cNvPr>
                <p:cNvSpPr/>
                <p:nvPr/>
              </p:nvSpPr>
              <p:spPr>
                <a:xfrm>
                  <a:off x="3810450" y="2927400"/>
                  <a:ext cx="163925" cy="10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7" h="4242" extrusionOk="0">
                      <a:moveTo>
                        <a:pt x="1854" y="1"/>
                      </a:moveTo>
                      <a:cubicBezTo>
                        <a:pt x="1158" y="1"/>
                        <a:pt x="510" y="447"/>
                        <a:pt x="280" y="1144"/>
                      </a:cubicBezTo>
                      <a:cubicBezTo>
                        <a:pt x="0" y="2019"/>
                        <a:pt x="471" y="2954"/>
                        <a:pt x="1347" y="3233"/>
                      </a:cubicBezTo>
                      <a:lnTo>
                        <a:pt x="4187" y="4160"/>
                      </a:lnTo>
                      <a:cubicBezTo>
                        <a:pt x="4356" y="4212"/>
                        <a:pt x="4533" y="4241"/>
                        <a:pt x="4702" y="4241"/>
                      </a:cubicBezTo>
                      <a:cubicBezTo>
                        <a:pt x="5401" y="4241"/>
                        <a:pt x="6049" y="3793"/>
                        <a:pt x="6277" y="3094"/>
                      </a:cubicBezTo>
                      <a:cubicBezTo>
                        <a:pt x="6556" y="2225"/>
                        <a:pt x="6086" y="1291"/>
                        <a:pt x="5210" y="1004"/>
                      </a:cubicBezTo>
                      <a:lnTo>
                        <a:pt x="2370" y="84"/>
                      </a:lnTo>
                      <a:cubicBezTo>
                        <a:pt x="2199" y="28"/>
                        <a:pt x="2025" y="1"/>
                        <a:pt x="185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7" name="Google Shape;47428;p52">
                <a:extLst>
                  <a:ext uri="{FF2B5EF4-FFF2-40B4-BE49-F238E27FC236}">
                    <a16:creationId xmlns:a16="http://schemas.microsoft.com/office/drawing/2014/main" id="{C9B08D07-59F2-5AA0-094C-664CEC7357CA}"/>
                  </a:ext>
                </a:extLst>
              </p:cNvPr>
              <p:cNvSpPr/>
              <p:nvPr/>
            </p:nvSpPr>
            <p:spPr>
              <a:xfrm>
                <a:off x="3995686" y="2408592"/>
                <a:ext cx="286500" cy="286500"/>
              </a:xfrm>
              <a:prstGeom prst="ellipse">
                <a:avLst/>
              </a:prstGeom>
              <a:solidFill>
                <a:srgbClr val="E2671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47437;p52">
                <a:extLst>
                  <a:ext uri="{FF2B5EF4-FFF2-40B4-BE49-F238E27FC236}">
                    <a16:creationId xmlns:a16="http://schemas.microsoft.com/office/drawing/2014/main" id="{4567BEA6-CF2E-2B33-7F0F-D786BE993501}"/>
                  </a:ext>
                </a:extLst>
              </p:cNvPr>
              <p:cNvSpPr/>
              <p:nvPr/>
            </p:nvSpPr>
            <p:spPr>
              <a:xfrm>
                <a:off x="7902143" y="1386750"/>
                <a:ext cx="3267900" cy="1001400"/>
              </a:xfrm>
              <a:prstGeom prst="roundRect">
                <a:avLst>
                  <a:gd name="adj" fmla="val 50000"/>
                </a:avLst>
              </a:prstGeom>
              <a:solidFill>
                <a:srgbClr val="E2671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47438;p52">
                <a:extLst>
                  <a:ext uri="{FF2B5EF4-FFF2-40B4-BE49-F238E27FC236}">
                    <a16:creationId xmlns:a16="http://schemas.microsoft.com/office/drawing/2014/main" id="{0D4D4487-6311-CC52-C072-53215B4640C3}"/>
                  </a:ext>
                </a:extLst>
              </p:cNvPr>
              <p:cNvSpPr txBox="1"/>
              <p:nvPr/>
            </p:nvSpPr>
            <p:spPr>
              <a:xfrm flipH="1">
                <a:off x="8089296" y="1426575"/>
                <a:ext cx="3158770" cy="9486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r>
                  <a:rPr lang="es-ES" sz="2800" dirty="0"/>
                  <a:t>Ministerio del Interior</a:t>
                </a:r>
                <a:endParaRPr lang="es-CO" sz="2800" dirty="0"/>
              </a:p>
              <a:p>
                <a:pPr lvl="0" algn="just"/>
                <a:endParaRPr sz="1200" dirty="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endParaRPr>
              </a:p>
            </p:txBody>
          </p:sp>
        </p:grpSp>
        <p:grpSp>
          <p:nvGrpSpPr>
            <p:cNvPr id="36" name="Google Shape;47439;p52">
              <a:extLst>
                <a:ext uri="{FF2B5EF4-FFF2-40B4-BE49-F238E27FC236}">
                  <a16:creationId xmlns:a16="http://schemas.microsoft.com/office/drawing/2014/main" id="{F60005C5-A85E-96F7-64D3-A2ED5C04D3C5}"/>
                </a:ext>
              </a:extLst>
            </p:cNvPr>
            <p:cNvGrpSpPr/>
            <p:nvPr/>
          </p:nvGrpSpPr>
          <p:grpSpPr>
            <a:xfrm>
              <a:off x="4414365" y="2016272"/>
              <a:ext cx="6788093" cy="1010067"/>
              <a:chOff x="4389386" y="2687840"/>
              <a:chExt cx="6788093" cy="1010067"/>
            </a:xfrm>
          </p:grpSpPr>
          <p:sp>
            <p:nvSpPr>
              <p:cNvPr id="37" name="Google Shape;47440;p52">
                <a:extLst>
                  <a:ext uri="{FF2B5EF4-FFF2-40B4-BE49-F238E27FC236}">
                    <a16:creationId xmlns:a16="http://schemas.microsoft.com/office/drawing/2014/main" id="{A8DF7FA1-0772-DCB8-FC34-3FB1B2B6F3AD}"/>
                  </a:ext>
                </a:extLst>
              </p:cNvPr>
              <p:cNvSpPr/>
              <p:nvPr/>
            </p:nvSpPr>
            <p:spPr>
              <a:xfrm>
                <a:off x="6115639" y="2696507"/>
                <a:ext cx="1001400" cy="10014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8" name="Google Shape;47441;p52">
                <a:extLst>
                  <a:ext uri="{FF2B5EF4-FFF2-40B4-BE49-F238E27FC236}">
                    <a16:creationId xmlns:a16="http://schemas.microsoft.com/office/drawing/2014/main" id="{A8C7B3F6-321C-76F2-22E4-1464DD8E874D}"/>
                  </a:ext>
                </a:extLst>
              </p:cNvPr>
              <p:cNvCxnSpPr>
                <a:cxnSpLocks/>
                <a:stCxn id="37" idx="2"/>
                <a:endCxn id="41" idx="6"/>
              </p:cNvCxnSpPr>
              <p:nvPr/>
            </p:nvCxnSpPr>
            <p:spPr>
              <a:xfrm flipH="1">
                <a:off x="4675939" y="3197207"/>
                <a:ext cx="1439700" cy="151800"/>
              </a:xfrm>
              <a:prstGeom prst="bentConnector3">
                <a:avLst>
                  <a:gd name="adj1" fmla="val 51735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" name="Google Shape;47443;p52">
                <a:extLst>
                  <a:ext uri="{FF2B5EF4-FFF2-40B4-BE49-F238E27FC236}">
                    <a16:creationId xmlns:a16="http://schemas.microsoft.com/office/drawing/2014/main" id="{4E44003D-69F8-3514-9E8E-6E38F24A3B60}"/>
                  </a:ext>
                </a:extLst>
              </p:cNvPr>
              <p:cNvCxnSpPr>
                <a:cxnSpLocks/>
                <a:stCxn id="37" idx="6"/>
                <a:endCxn id="42" idx="1"/>
              </p:cNvCxnSpPr>
              <p:nvPr/>
            </p:nvCxnSpPr>
            <p:spPr>
              <a:xfrm rot="10800000" flipH="1">
                <a:off x="7117039" y="3188507"/>
                <a:ext cx="785100" cy="87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oval" w="med" len="med"/>
              </a:ln>
            </p:spPr>
          </p:cxnSp>
          <p:sp>
            <p:nvSpPr>
              <p:cNvPr id="40" name="Google Shape;47445;p52">
                <a:extLst>
                  <a:ext uri="{FF2B5EF4-FFF2-40B4-BE49-F238E27FC236}">
                    <a16:creationId xmlns:a16="http://schemas.microsoft.com/office/drawing/2014/main" id="{1C196B55-48F8-FF06-EBCC-5AE50B7123D4}"/>
                  </a:ext>
                </a:extLst>
              </p:cNvPr>
              <p:cNvSpPr/>
              <p:nvPr/>
            </p:nvSpPr>
            <p:spPr>
              <a:xfrm>
                <a:off x="6357341" y="2925257"/>
                <a:ext cx="565083" cy="459840"/>
              </a:xfrm>
              <a:custGeom>
                <a:avLst/>
                <a:gdLst/>
                <a:ahLst/>
                <a:cxnLst/>
                <a:rect l="l" t="t" r="r" b="b"/>
                <a:pathLst>
                  <a:path w="62787" h="51065" extrusionOk="0">
                    <a:moveTo>
                      <a:pt x="42287" y="3054"/>
                    </a:moveTo>
                    <a:cubicBezTo>
                      <a:pt x="43420" y="3054"/>
                      <a:pt x="44347" y="3981"/>
                      <a:pt x="44347" y="5122"/>
                    </a:cubicBezTo>
                    <a:cubicBezTo>
                      <a:pt x="44347" y="5136"/>
                      <a:pt x="44340" y="8764"/>
                      <a:pt x="44340" y="8764"/>
                    </a:cubicBezTo>
                    <a:cubicBezTo>
                      <a:pt x="44333" y="11310"/>
                      <a:pt x="43803" y="13782"/>
                      <a:pt x="42773" y="16107"/>
                    </a:cubicBezTo>
                    <a:lnTo>
                      <a:pt x="40992" y="20088"/>
                    </a:lnTo>
                    <a:cubicBezTo>
                      <a:pt x="40838" y="20441"/>
                      <a:pt x="40823" y="20816"/>
                      <a:pt x="40926" y="21155"/>
                    </a:cubicBezTo>
                    <a:cubicBezTo>
                      <a:pt x="40933" y="21184"/>
                      <a:pt x="41264" y="22258"/>
                      <a:pt x="42390" y="22258"/>
                    </a:cubicBezTo>
                    <a:lnTo>
                      <a:pt x="57813" y="22258"/>
                    </a:lnTo>
                    <a:cubicBezTo>
                      <a:pt x="58872" y="22258"/>
                      <a:pt x="59741" y="23119"/>
                      <a:pt x="59741" y="24186"/>
                    </a:cubicBezTo>
                    <a:cubicBezTo>
                      <a:pt x="59741" y="25246"/>
                      <a:pt x="58872" y="26107"/>
                      <a:pt x="57813" y="26107"/>
                    </a:cubicBezTo>
                    <a:lnTo>
                      <a:pt x="55642" y="26107"/>
                    </a:lnTo>
                    <a:cubicBezTo>
                      <a:pt x="54796" y="26107"/>
                      <a:pt x="54119" y="26791"/>
                      <a:pt x="54119" y="27637"/>
                    </a:cubicBezTo>
                    <a:cubicBezTo>
                      <a:pt x="54119" y="28476"/>
                      <a:pt x="54796" y="29160"/>
                      <a:pt x="55642" y="29160"/>
                    </a:cubicBezTo>
                    <a:lnTo>
                      <a:pt x="56540" y="29160"/>
                    </a:lnTo>
                    <a:cubicBezTo>
                      <a:pt x="57599" y="29160"/>
                      <a:pt x="58468" y="30021"/>
                      <a:pt x="58468" y="31088"/>
                    </a:cubicBezTo>
                    <a:cubicBezTo>
                      <a:pt x="58468" y="32147"/>
                      <a:pt x="57599" y="33008"/>
                      <a:pt x="56540" y="33008"/>
                    </a:cubicBezTo>
                    <a:lnTo>
                      <a:pt x="54369" y="33008"/>
                    </a:lnTo>
                    <a:cubicBezTo>
                      <a:pt x="53523" y="33008"/>
                      <a:pt x="52839" y="33693"/>
                      <a:pt x="52839" y="34539"/>
                    </a:cubicBezTo>
                    <a:cubicBezTo>
                      <a:pt x="52839" y="35378"/>
                      <a:pt x="53523" y="36062"/>
                      <a:pt x="54369" y="36062"/>
                    </a:cubicBezTo>
                    <a:lnTo>
                      <a:pt x="55267" y="36062"/>
                    </a:lnTo>
                    <a:cubicBezTo>
                      <a:pt x="56326" y="36062"/>
                      <a:pt x="57195" y="36923"/>
                      <a:pt x="57195" y="37990"/>
                    </a:cubicBezTo>
                    <a:cubicBezTo>
                      <a:pt x="57195" y="39049"/>
                      <a:pt x="56326" y="39910"/>
                      <a:pt x="55267" y="39910"/>
                    </a:cubicBezTo>
                    <a:lnTo>
                      <a:pt x="53096" y="39910"/>
                    </a:lnTo>
                    <a:cubicBezTo>
                      <a:pt x="52250" y="39910"/>
                      <a:pt x="51566" y="40594"/>
                      <a:pt x="51566" y="41441"/>
                    </a:cubicBezTo>
                    <a:cubicBezTo>
                      <a:pt x="51566" y="42279"/>
                      <a:pt x="52250" y="42964"/>
                      <a:pt x="53096" y="42964"/>
                    </a:cubicBezTo>
                    <a:lnTo>
                      <a:pt x="53994" y="42964"/>
                    </a:lnTo>
                    <a:cubicBezTo>
                      <a:pt x="55053" y="42964"/>
                      <a:pt x="55922" y="43832"/>
                      <a:pt x="55922" y="44892"/>
                    </a:cubicBezTo>
                    <a:cubicBezTo>
                      <a:pt x="55922" y="45951"/>
                      <a:pt x="55053" y="46812"/>
                      <a:pt x="53994" y="46812"/>
                    </a:cubicBezTo>
                    <a:lnTo>
                      <a:pt x="39565" y="46812"/>
                    </a:lnTo>
                    <a:cubicBezTo>
                      <a:pt x="35025" y="46812"/>
                      <a:pt x="30463" y="45775"/>
                      <a:pt x="26372" y="43795"/>
                    </a:cubicBezTo>
                    <a:lnTo>
                      <a:pt x="24157" y="42721"/>
                    </a:lnTo>
                    <a:cubicBezTo>
                      <a:pt x="23951" y="42625"/>
                      <a:pt x="23723" y="42574"/>
                      <a:pt x="23495" y="42574"/>
                    </a:cubicBezTo>
                    <a:lnTo>
                      <a:pt x="21228" y="42574"/>
                    </a:lnTo>
                    <a:lnTo>
                      <a:pt x="21228" y="22928"/>
                    </a:lnTo>
                    <a:lnTo>
                      <a:pt x="25290" y="22928"/>
                    </a:lnTo>
                    <a:cubicBezTo>
                      <a:pt x="25651" y="22928"/>
                      <a:pt x="25996" y="22803"/>
                      <a:pt x="26269" y="22567"/>
                    </a:cubicBezTo>
                    <a:lnTo>
                      <a:pt x="32766" y="17137"/>
                    </a:lnTo>
                    <a:cubicBezTo>
                      <a:pt x="35724" y="14665"/>
                      <a:pt x="37946" y="11435"/>
                      <a:pt x="39197" y="7792"/>
                    </a:cubicBezTo>
                    <a:cubicBezTo>
                      <a:pt x="39197" y="7792"/>
                      <a:pt x="40411" y="4253"/>
                      <a:pt x="40418" y="4231"/>
                    </a:cubicBezTo>
                    <a:cubicBezTo>
                      <a:pt x="40764" y="3510"/>
                      <a:pt x="41478" y="3054"/>
                      <a:pt x="42287" y="3054"/>
                    </a:cubicBezTo>
                    <a:close/>
                    <a:moveTo>
                      <a:pt x="18175" y="18270"/>
                    </a:moveTo>
                    <a:lnTo>
                      <a:pt x="18182" y="48011"/>
                    </a:lnTo>
                    <a:lnTo>
                      <a:pt x="3054" y="48011"/>
                    </a:lnTo>
                    <a:lnTo>
                      <a:pt x="3054" y="18270"/>
                    </a:lnTo>
                    <a:close/>
                    <a:moveTo>
                      <a:pt x="42287" y="0"/>
                    </a:moveTo>
                    <a:cubicBezTo>
                      <a:pt x="40190" y="0"/>
                      <a:pt x="38329" y="1259"/>
                      <a:pt x="37541" y="3201"/>
                    </a:cubicBezTo>
                    <a:cubicBezTo>
                      <a:pt x="37504" y="3289"/>
                      <a:pt x="36312" y="6799"/>
                      <a:pt x="36312" y="6799"/>
                    </a:cubicBezTo>
                    <a:cubicBezTo>
                      <a:pt x="35238" y="9912"/>
                      <a:pt x="33340" y="12678"/>
                      <a:pt x="30809" y="14797"/>
                    </a:cubicBezTo>
                    <a:lnTo>
                      <a:pt x="24738" y="19874"/>
                    </a:lnTo>
                    <a:lnTo>
                      <a:pt x="21228" y="19874"/>
                    </a:lnTo>
                    <a:lnTo>
                      <a:pt x="21228" y="18270"/>
                    </a:lnTo>
                    <a:cubicBezTo>
                      <a:pt x="21228" y="16593"/>
                      <a:pt x="19860" y="15224"/>
                      <a:pt x="18175" y="15224"/>
                    </a:cubicBezTo>
                    <a:lnTo>
                      <a:pt x="3054" y="15224"/>
                    </a:lnTo>
                    <a:cubicBezTo>
                      <a:pt x="1369" y="15224"/>
                      <a:pt x="0" y="16593"/>
                      <a:pt x="0" y="18270"/>
                    </a:cubicBezTo>
                    <a:lnTo>
                      <a:pt x="0" y="48011"/>
                    </a:lnTo>
                    <a:cubicBezTo>
                      <a:pt x="0" y="49696"/>
                      <a:pt x="1369" y="51065"/>
                      <a:pt x="3054" y="51065"/>
                    </a:cubicBezTo>
                    <a:lnTo>
                      <a:pt x="18175" y="51065"/>
                    </a:lnTo>
                    <a:cubicBezTo>
                      <a:pt x="19860" y="51065"/>
                      <a:pt x="21228" y="49696"/>
                      <a:pt x="21228" y="48011"/>
                    </a:cubicBezTo>
                    <a:lnTo>
                      <a:pt x="21228" y="45620"/>
                    </a:lnTo>
                    <a:lnTo>
                      <a:pt x="23142" y="45620"/>
                    </a:lnTo>
                    <a:lnTo>
                      <a:pt x="25047" y="46540"/>
                    </a:lnTo>
                    <a:cubicBezTo>
                      <a:pt x="29543" y="48718"/>
                      <a:pt x="34569" y="49866"/>
                      <a:pt x="39565" y="49866"/>
                    </a:cubicBezTo>
                    <a:lnTo>
                      <a:pt x="53994" y="49866"/>
                    </a:lnTo>
                    <a:cubicBezTo>
                      <a:pt x="56738" y="49866"/>
                      <a:pt x="58968" y="47636"/>
                      <a:pt x="58968" y="44892"/>
                    </a:cubicBezTo>
                    <a:cubicBezTo>
                      <a:pt x="58968" y="43847"/>
                      <a:pt x="58644" y="42875"/>
                      <a:pt x="58100" y="42081"/>
                    </a:cubicBezTo>
                    <a:cubicBezTo>
                      <a:pt x="59395" y="41176"/>
                      <a:pt x="60241" y="39682"/>
                      <a:pt x="60241" y="37990"/>
                    </a:cubicBezTo>
                    <a:cubicBezTo>
                      <a:pt x="60241" y="36945"/>
                      <a:pt x="59917" y="35974"/>
                      <a:pt x="59373" y="35179"/>
                    </a:cubicBezTo>
                    <a:cubicBezTo>
                      <a:pt x="60668" y="34274"/>
                      <a:pt x="61514" y="32780"/>
                      <a:pt x="61514" y="31088"/>
                    </a:cubicBezTo>
                    <a:cubicBezTo>
                      <a:pt x="61514" y="30043"/>
                      <a:pt x="61190" y="29072"/>
                      <a:pt x="60646" y="28277"/>
                    </a:cubicBezTo>
                    <a:cubicBezTo>
                      <a:pt x="61941" y="27372"/>
                      <a:pt x="62787" y="25878"/>
                      <a:pt x="62787" y="24186"/>
                    </a:cubicBezTo>
                    <a:cubicBezTo>
                      <a:pt x="62787" y="21442"/>
                      <a:pt x="60557" y="19205"/>
                      <a:pt x="57813" y="19205"/>
                    </a:cubicBezTo>
                    <a:lnTo>
                      <a:pt x="44730" y="19205"/>
                    </a:lnTo>
                    <a:lnTo>
                      <a:pt x="45554" y="17351"/>
                    </a:lnTo>
                    <a:cubicBezTo>
                      <a:pt x="46768" y="14628"/>
                      <a:pt x="47386" y="11744"/>
                      <a:pt x="47394" y="8771"/>
                    </a:cubicBezTo>
                    <a:cubicBezTo>
                      <a:pt x="47394" y="8771"/>
                      <a:pt x="47401" y="5136"/>
                      <a:pt x="47401" y="5122"/>
                    </a:cubicBezTo>
                    <a:cubicBezTo>
                      <a:pt x="47401" y="2296"/>
                      <a:pt x="45105" y="0"/>
                      <a:pt x="422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7442;p52">
                <a:extLst>
                  <a:ext uri="{FF2B5EF4-FFF2-40B4-BE49-F238E27FC236}">
                    <a16:creationId xmlns:a16="http://schemas.microsoft.com/office/drawing/2014/main" id="{5C1BE7A5-6F72-4727-E029-308388A663D8}"/>
                  </a:ext>
                </a:extLst>
              </p:cNvPr>
              <p:cNvSpPr/>
              <p:nvPr/>
            </p:nvSpPr>
            <p:spPr>
              <a:xfrm>
                <a:off x="4389386" y="3205825"/>
                <a:ext cx="286500" cy="2865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" name="Google Shape;47444;p52">
                <a:extLst>
                  <a:ext uri="{FF2B5EF4-FFF2-40B4-BE49-F238E27FC236}">
                    <a16:creationId xmlns:a16="http://schemas.microsoft.com/office/drawing/2014/main" id="{F1E53124-A01A-C8DC-A7ED-2C5742876609}"/>
                  </a:ext>
                </a:extLst>
              </p:cNvPr>
              <p:cNvSpPr/>
              <p:nvPr/>
            </p:nvSpPr>
            <p:spPr>
              <a:xfrm>
                <a:off x="7902143" y="2687840"/>
                <a:ext cx="3267900" cy="1001400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47446;p52">
                <a:extLst>
                  <a:ext uri="{FF2B5EF4-FFF2-40B4-BE49-F238E27FC236}">
                    <a16:creationId xmlns:a16="http://schemas.microsoft.com/office/drawing/2014/main" id="{F59E7BB9-9B47-A659-E1C7-1130C94A7386}"/>
                  </a:ext>
                </a:extLst>
              </p:cNvPr>
              <p:cNvSpPr txBox="1"/>
              <p:nvPr/>
            </p:nvSpPr>
            <p:spPr>
              <a:xfrm flipH="1">
                <a:off x="8096753" y="2733901"/>
                <a:ext cx="3080726" cy="7584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r>
                  <a:rPr lang="es-ES" sz="2400" dirty="0"/>
                  <a:t>Ministerio de Justicia y del Derecho</a:t>
                </a:r>
                <a:endParaRPr lang="es-CO" sz="2400" dirty="0"/>
              </a:p>
              <a:p>
                <a:pPr lvl="0"/>
                <a:endParaRPr sz="1200" dirty="0"/>
              </a:p>
            </p:txBody>
          </p:sp>
        </p:grpSp>
        <p:grpSp>
          <p:nvGrpSpPr>
            <p:cNvPr id="44" name="Google Shape;47447;p52">
              <a:extLst>
                <a:ext uri="{FF2B5EF4-FFF2-40B4-BE49-F238E27FC236}">
                  <a16:creationId xmlns:a16="http://schemas.microsoft.com/office/drawing/2014/main" id="{FE853AEE-DA59-E994-4D5C-7C482FE3F503}"/>
                </a:ext>
              </a:extLst>
            </p:cNvPr>
            <p:cNvGrpSpPr/>
            <p:nvPr/>
          </p:nvGrpSpPr>
          <p:grpSpPr>
            <a:xfrm>
              <a:off x="4405468" y="3299751"/>
              <a:ext cx="6780657" cy="1007118"/>
              <a:chOff x="4389386" y="3980568"/>
              <a:chExt cx="6780657" cy="1007118"/>
            </a:xfrm>
          </p:grpSpPr>
          <p:sp>
            <p:nvSpPr>
              <p:cNvPr id="45" name="Google Shape;47448;p52">
                <a:extLst>
                  <a:ext uri="{FF2B5EF4-FFF2-40B4-BE49-F238E27FC236}">
                    <a16:creationId xmlns:a16="http://schemas.microsoft.com/office/drawing/2014/main" id="{2BC32AA2-3CFF-155F-0E03-466818772BDE}"/>
                  </a:ext>
                </a:extLst>
              </p:cNvPr>
              <p:cNvSpPr/>
              <p:nvPr/>
            </p:nvSpPr>
            <p:spPr>
              <a:xfrm>
                <a:off x="6115639" y="3986286"/>
                <a:ext cx="1001400" cy="1001400"/>
              </a:xfrm>
              <a:prstGeom prst="ellipse">
                <a:avLst/>
              </a:pr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46" name="Google Shape;47449;p52">
                <a:extLst>
                  <a:ext uri="{FF2B5EF4-FFF2-40B4-BE49-F238E27FC236}">
                    <a16:creationId xmlns:a16="http://schemas.microsoft.com/office/drawing/2014/main" id="{89AAB57A-8C7D-D837-C115-A1790869E4F1}"/>
                  </a:ext>
                </a:extLst>
              </p:cNvPr>
              <p:cNvCxnSpPr>
                <a:cxnSpLocks/>
                <a:stCxn id="45" idx="2"/>
                <a:endCxn id="49" idx="6"/>
              </p:cNvCxnSpPr>
              <p:nvPr/>
            </p:nvCxnSpPr>
            <p:spPr>
              <a:xfrm rot="10800000">
                <a:off x="4675939" y="4199586"/>
                <a:ext cx="1439700" cy="287400"/>
              </a:xfrm>
              <a:prstGeom prst="bentConnector3">
                <a:avLst>
                  <a:gd name="adj1" fmla="val 51117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" name="Google Shape;47451;p52">
                <a:extLst>
                  <a:ext uri="{FF2B5EF4-FFF2-40B4-BE49-F238E27FC236}">
                    <a16:creationId xmlns:a16="http://schemas.microsoft.com/office/drawing/2014/main" id="{E358FCB5-8951-5435-A84F-A821E22F3677}"/>
                  </a:ext>
                </a:extLst>
              </p:cNvPr>
              <p:cNvCxnSpPr>
                <a:cxnSpLocks/>
                <a:stCxn id="45" idx="6"/>
                <a:endCxn id="50" idx="1"/>
              </p:cNvCxnSpPr>
              <p:nvPr/>
            </p:nvCxnSpPr>
            <p:spPr>
              <a:xfrm rot="10800000" flipH="1">
                <a:off x="7117039" y="4481286"/>
                <a:ext cx="785100" cy="57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oval" w="med" len="med"/>
              </a:ln>
            </p:spPr>
          </p:cxnSp>
          <p:grpSp>
            <p:nvGrpSpPr>
              <p:cNvPr id="48" name="Google Shape;47453;p52">
                <a:extLst>
                  <a:ext uri="{FF2B5EF4-FFF2-40B4-BE49-F238E27FC236}">
                    <a16:creationId xmlns:a16="http://schemas.microsoft.com/office/drawing/2014/main" id="{C48C0DF4-5CC7-B2F6-D9A5-C6445D30A91D}"/>
                  </a:ext>
                </a:extLst>
              </p:cNvPr>
              <p:cNvGrpSpPr/>
              <p:nvPr/>
            </p:nvGrpSpPr>
            <p:grpSpPr>
              <a:xfrm>
                <a:off x="6337899" y="4240060"/>
                <a:ext cx="583002" cy="492313"/>
                <a:chOff x="4027555" y="2211336"/>
                <a:chExt cx="1635808" cy="1380575"/>
              </a:xfrm>
            </p:grpSpPr>
            <p:sp>
              <p:nvSpPr>
                <p:cNvPr id="52" name="Google Shape;47454;p52">
                  <a:extLst>
                    <a:ext uri="{FF2B5EF4-FFF2-40B4-BE49-F238E27FC236}">
                      <a16:creationId xmlns:a16="http://schemas.microsoft.com/office/drawing/2014/main" id="{CF6C7947-99D7-26D5-5BDB-0ED678972E54}"/>
                    </a:ext>
                  </a:extLst>
                </p:cNvPr>
                <p:cNvSpPr/>
                <p:nvPr/>
              </p:nvSpPr>
              <p:spPr>
                <a:xfrm>
                  <a:off x="4027555" y="2211336"/>
                  <a:ext cx="1380400" cy="138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16" h="55223" extrusionOk="0">
                      <a:moveTo>
                        <a:pt x="27608" y="1"/>
                      </a:moveTo>
                      <a:cubicBezTo>
                        <a:pt x="12384" y="1"/>
                        <a:pt x="1" y="12384"/>
                        <a:pt x="1" y="27608"/>
                      </a:cubicBezTo>
                      <a:cubicBezTo>
                        <a:pt x="1" y="42839"/>
                        <a:pt x="12384" y="55223"/>
                        <a:pt x="27608" y="55223"/>
                      </a:cubicBezTo>
                      <a:cubicBezTo>
                        <a:pt x="42832" y="55223"/>
                        <a:pt x="55216" y="42839"/>
                        <a:pt x="55216" y="27608"/>
                      </a:cubicBezTo>
                      <a:cubicBezTo>
                        <a:pt x="55216" y="26946"/>
                        <a:pt x="55194" y="26284"/>
                        <a:pt x="55149" y="25629"/>
                      </a:cubicBezTo>
                      <a:cubicBezTo>
                        <a:pt x="55086" y="24749"/>
                        <a:pt x="54350" y="24072"/>
                        <a:pt x="53476" y="24072"/>
                      </a:cubicBezTo>
                      <a:cubicBezTo>
                        <a:pt x="53435" y="24072"/>
                        <a:pt x="53395" y="24073"/>
                        <a:pt x="53354" y="24076"/>
                      </a:cubicBezTo>
                      <a:cubicBezTo>
                        <a:pt x="52427" y="24142"/>
                        <a:pt x="51735" y="24944"/>
                        <a:pt x="51802" y="25871"/>
                      </a:cubicBezTo>
                      <a:cubicBezTo>
                        <a:pt x="51838" y="26445"/>
                        <a:pt x="51860" y="27027"/>
                        <a:pt x="51860" y="27608"/>
                      </a:cubicBezTo>
                      <a:cubicBezTo>
                        <a:pt x="51860" y="40985"/>
                        <a:pt x="40978" y="51867"/>
                        <a:pt x="27608" y="51867"/>
                      </a:cubicBezTo>
                      <a:cubicBezTo>
                        <a:pt x="14231" y="51867"/>
                        <a:pt x="3349" y="40985"/>
                        <a:pt x="3349" y="27608"/>
                      </a:cubicBezTo>
                      <a:cubicBezTo>
                        <a:pt x="3349" y="14238"/>
                        <a:pt x="14231" y="3356"/>
                        <a:pt x="27608" y="3356"/>
                      </a:cubicBezTo>
                      <a:cubicBezTo>
                        <a:pt x="32906" y="3356"/>
                        <a:pt x="37932" y="5034"/>
                        <a:pt x="42155" y="8205"/>
                      </a:cubicBezTo>
                      <a:cubicBezTo>
                        <a:pt x="42455" y="8429"/>
                        <a:pt x="42806" y="8538"/>
                        <a:pt x="43156" y="8538"/>
                      </a:cubicBezTo>
                      <a:cubicBezTo>
                        <a:pt x="43666" y="8538"/>
                        <a:pt x="44171" y="8307"/>
                        <a:pt x="44502" y="7866"/>
                      </a:cubicBezTo>
                      <a:cubicBezTo>
                        <a:pt x="45062" y="7131"/>
                        <a:pt x="44907" y="6078"/>
                        <a:pt x="44171" y="5519"/>
                      </a:cubicBezTo>
                      <a:cubicBezTo>
                        <a:pt x="39366" y="1906"/>
                        <a:pt x="33634" y="1"/>
                        <a:pt x="2760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47455;p52">
                  <a:extLst>
                    <a:ext uri="{FF2B5EF4-FFF2-40B4-BE49-F238E27FC236}">
                      <a16:creationId xmlns:a16="http://schemas.microsoft.com/office/drawing/2014/main" id="{FB441B9A-0B64-BDC7-3D23-B4647D835578}"/>
                    </a:ext>
                  </a:extLst>
                </p:cNvPr>
                <p:cNvSpPr/>
                <p:nvPr/>
              </p:nvSpPr>
              <p:spPr>
                <a:xfrm>
                  <a:off x="4254463" y="2258335"/>
                  <a:ext cx="1408900" cy="106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56" h="42799" extrusionOk="0">
                      <a:moveTo>
                        <a:pt x="49178" y="3354"/>
                      </a:moveTo>
                      <a:cubicBezTo>
                        <a:pt x="49995" y="3354"/>
                        <a:pt x="50812" y="3665"/>
                        <a:pt x="51433" y="4287"/>
                      </a:cubicBezTo>
                      <a:cubicBezTo>
                        <a:pt x="52677" y="5530"/>
                        <a:pt x="52677" y="7554"/>
                        <a:pt x="51433" y="8797"/>
                      </a:cubicBezTo>
                      <a:lnTo>
                        <a:pt x="21074" y="39156"/>
                      </a:lnTo>
                      <a:cubicBezTo>
                        <a:pt x="20883" y="39348"/>
                        <a:pt x="20631" y="39443"/>
                        <a:pt x="20379" y="39443"/>
                      </a:cubicBezTo>
                      <a:cubicBezTo>
                        <a:pt x="20127" y="39443"/>
                        <a:pt x="19875" y="39348"/>
                        <a:pt x="19683" y="39156"/>
                      </a:cubicBezTo>
                      <a:lnTo>
                        <a:pt x="4930" y="24396"/>
                      </a:lnTo>
                      <a:cubicBezTo>
                        <a:pt x="3687" y="23153"/>
                        <a:pt x="3687" y="21129"/>
                        <a:pt x="4930" y="19886"/>
                      </a:cubicBezTo>
                      <a:cubicBezTo>
                        <a:pt x="5549" y="19268"/>
                        <a:pt x="6365" y="18959"/>
                        <a:pt x="7182" y="18959"/>
                      </a:cubicBezTo>
                      <a:cubicBezTo>
                        <a:pt x="7999" y="18959"/>
                        <a:pt x="8815" y="19268"/>
                        <a:pt x="9441" y="19886"/>
                      </a:cubicBezTo>
                      <a:lnTo>
                        <a:pt x="18256" y="28701"/>
                      </a:lnTo>
                      <a:cubicBezTo>
                        <a:pt x="18822" y="29275"/>
                        <a:pt x="19573" y="29584"/>
                        <a:pt x="20382" y="29584"/>
                      </a:cubicBezTo>
                      <a:cubicBezTo>
                        <a:pt x="21184" y="29584"/>
                        <a:pt x="21935" y="29275"/>
                        <a:pt x="22509" y="28701"/>
                      </a:cubicBezTo>
                      <a:lnTo>
                        <a:pt x="46923" y="4287"/>
                      </a:lnTo>
                      <a:cubicBezTo>
                        <a:pt x="47545" y="3665"/>
                        <a:pt x="48361" y="3354"/>
                        <a:pt x="49178" y="3354"/>
                      </a:cubicBezTo>
                      <a:close/>
                      <a:moveTo>
                        <a:pt x="49179" y="1"/>
                      </a:moveTo>
                      <a:cubicBezTo>
                        <a:pt x="47502" y="1"/>
                        <a:pt x="45827" y="637"/>
                        <a:pt x="44554" y="1910"/>
                      </a:cubicBezTo>
                      <a:lnTo>
                        <a:pt x="20382" y="26081"/>
                      </a:lnTo>
                      <a:lnTo>
                        <a:pt x="11810" y="17516"/>
                      </a:lnTo>
                      <a:cubicBezTo>
                        <a:pt x="10534" y="16240"/>
                        <a:pt x="8858" y="15602"/>
                        <a:pt x="7182" y="15602"/>
                      </a:cubicBezTo>
                      <a:cubicBezTo>
                        <a:pt x="5506" y="15602"/>
                        <a:pt x="3830" y="16240"/>
                        <a:pt x="2554" y="17516"/>
                      </a:cubicBezTo>
                      <a:cubicBezTo>
                        <a:pt x="1" y="20070"/>
                        <a:pt x="1" y="24220"/>
                        <a:pt x="2554" y="26773"/>
                      </a:cubicBezTo>
                      <a:lnTo>
                        <a:pt x="17314" y="41526"/>
                      </a:lnTo>
                      <a:cubicBezTo>
                        <a:pt x="18160" y="42372"/>
                        <a:pt x="19271" y="42799"/>
                        <a:pt x="20382" y="42799"/>
                      </a:cubicBezTo>
                      <a:cubicBezTo>
                        <a:pt x="21486" y="42799"/>
                        <a:pt x="22597" y="42372"/>
                        <a:pt x="23443" y="41526"/>
                      </a:cubicBezTo>
                      <a:lnTo>
                        <a:pt x="53810" y="11166"/>
                      </a:lnTo>
                      <a:cubicBezTo>
                        <a:pt x="56356" y="8613"/>
                        <a:pt x="56356" y="4463"/>
                        <a:pt x="53810" y="1910"/>
                      </a:cubicBezTo>
                      <a:cubicBezTo>
                        <a:pt x="52533" y="637"/>
                        <a:pt x="50856" y="1"/>
                        <a:pt x="4917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9" name="Google Shape;47450;p52">
                <a:extLst>
                  <a:ext uri="{FF2B5EF4-FFF2-40B4-BE49-F238E27FC236}">
                    <a16:creationId xmlns:a16="http://schemas.microsoft.com/office/drawing/2014/main" id="{D2EF7A80-24E0-4560-8136-FE903EC350CC}"/>
                  </a:ext>
                </a:extLst>
              </p:cNvPr>
              <p:cNvSpPr/>
              <p:nvPr/>
            </p:nvSpPr>
            <p:spPr>
              <a:xfrm>
                <a:off x="4389386" y="4056425"/>
                <a:ext cx="286500" cy="286500"/>
              </a:xfrm>
              <a:prstGeom prst="ellipse">
                <a:avLst/>
              </a:pr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47452;p52">
                <a:extLst>
                  <a:ext uri="{FF2B5EF4-FFF2-40B4-BE49-F238E27FC236}">
                    <a16:creationId xmlns:a16="http://schemas.microsoft.com/office/drawing/2014/main" id="{352BA763-C19B-06DB-2A27-154EF2E020E0}"/>
                  </a:ext>
                </a:extLst>
              </p:cNvPr>
              <p:cNvSpPr/>
              <p:nvPr/>
            </p:nvSpPr>
            <p:spPr>
              <a:xfrm>
                <a:off x="7902143" y="3980568"/>
                <a:ext cx="3267900" cy="1001400"/>
              </a:xfrm>
              <a:prstGeom prst="roundRect">
                <a:avLst>
                  <a:gd name="adj" fmla="val 50000"/>
                </a:avLst>
              </a:prstGeom>
              <a:solidFill>
                <a:srgbClr val="5B9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47456;p52">
                <a:extLst>
                  <a:ext uri="{FF2B5EF4-FFF2-40B4-BE49-F238E27FC236}">
                    <a16:creationId xmlns:a16="http://schemas.microsoft.com/office/drawing/2014/main" id="{AA7AB9CE-7B60-7332-5C92-A1604F9629CC}"/>
                  </a:ext>
                </a:extLst>
              </p:cNvPr>
              <p:cNvSpPr txBox="1"/>
              <p:nvPr/>
            </p:nvSpPr>
            <p:spPr>
              <a:xfrm flipH="1">
                <a:off x="8075890" y="4056425"/>
                <a:ext cx="2915369" cy="79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r>
                  <a:rPr lang="es-ES" sz="2400" dirty="0"/>
                  <a:t>Ministerio de Salud y Protección Social</a:t>
                </a:r>
                <a:endParaRPr lang="es-CO" sz="2400" dirty="0"/>
              </a:p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57" name="Grupo 56">
              <a:extLst>
                <a:ext uri="{FF2B5EF4-FFF2-40B4-BE49-F238E27FC236}">
                  <a16:creationId xmlns:a16="http://schemas.microsoft.com/office/drawing/2014/main" id="{B14901D4-6083-E58A-D186-362A502C37BD}"/>
                </a:ext>
              </a:extLst>
            </p:cNvPr>
            <p:cNvGrpSpPr/>
            <p:nvPr/>
          </p:nvGrpSpPr>
          <p:grpSpPr>
            <a:xfrm>
              <a:off x="3957979" y="4175108"/>
              <a:ext cx="7174357" cy="1491965"/>
              <a:chOff x="3957979" y="4175108"/>
              <a:chExt cx="7174357" cy="1491965"/>
            </a:xfrm>
          </p:grpSpPr>
          <p:grpSp>
            <p:nvGrpSpPr>
              <p:cNvPr id="12" name="Google Shape;47415;p52">
                <a:extLst>
                  <a:ext uri="{FF2B5EF4-FFF2-40B4-BE49-F238E27FC236}">
                    <a16:creationId xmlns:a16="http://schemas.microsoft.com/office/drawing/2014/main" id="{C142036D-571C-A46D-9D0D-FB4E0A6469B2}"/>
                  </a:ext>
                </a:extLst>
              </p:cNvPr>
              <p:cNvGrpSpPr/>
              <p:nvPr/>
            </p:nvGrpSpPr>
            <p:grpSpPr>
              <a:xfrm>
                <a:off x="3957979" y="4175108"/>
                <a:ext cx="7174357" cy="1491965"/>
                <a:chOff x="3995686" y="4855925"/>
                <a:chExt cx="7174357" cy="1491965"/>
              </a:xfrm>
            </p:grpSpPr>
            <p:sp>
              <p:nvSpPr>
                <p:cNvPr id="13" name="Google Shape;47416;p52">
                  <a:extLst>
                    <a:ext uri="{FF2B5EF4-FFF2-40B4-BE49-F238E27FC236}">
                      <a16:creationId xmlns:a16="http://schemas.microsoft.com/office/drawing/2014/main" id="{4FFF45DD-D6B4-4B98-7D00-6DA39D40E613}"/>
                    </a:ext>
                  </a:extLst>
                </p:cNvPr>
                <p:cNvSpPr/>
                <p:nvPr/>
              </p:nvSpPr>
              <p:spPr>
                <a:xfrm>
                  <a:off x="6115639" y="5276063"/>
                  <a:ext cx="1001400" cy="1001400"/>
                </a:xfrm>
                <a:prstGeom prst="ellips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14" name="Google Shape;47417;p52">
                  <a:extLst>
                    <a:ext uri="{FF2B5EF4-FFF2-40B4-BE49-F238E27FC236}">
                      <a16:creationId xmlns:a16="http://schemas.microsoft.com/office/drawing/2014/main" id="{E233AF17-AC6C-053E-4FC6-0EFC6C3A9DE7}"/>
                    </a:ext>
                  </a:extLst>
                </p:cNvPr>
                <p:cNvCxnSpPr>
                  <a:cxnSpLocks/>
                  <a:stCxn id="13" idx="2"/>
                  <a:endCxn id="18" idx="6"/>
                </p:cNvCxnSpPr>
                <p:nvPr/>
              </p:nvCxnSpPr>
              <p:spPr>
                <a:xfrm rot="10800000">
                  <a:off x="4282039" y="4999163"/>
                  <a:ext cx="1833600" cy="777600"/>
                </a:xfrm>
                <a:prstGeom prst="bentConnector3">
                  <a:avLst>
                    <a:gd name="adj1" fmla="val 47943"/>
                  </a:avLst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grpSp>
              <p:nvGrpSpPr>
                <p:cNvPr id="16" name="Google Shape;47421;p52">
                  <a:extLst>
                    <a:ext uri="{FF2B5EF4-FFF2-40B4-BE49-F238E27FC236}">
                      <a16:creationId xmlns:a16="http://schemas.microsoft.com/office/drawing/2014/main" id="{245D559A-6BB7-3A58-D83E-1C197D0935FF}"/>
                    </a:ext>
                  </a:extLst>
                </p:cNvPr>
                <p:cNvGrpSpPr/>
                <p:nvPr/>
              </p:nvGrpSpPr>
              <p:grpSpPr>
                <a:xfrm>
                  <a:off x="6389915" y="5538976"/>
                  <a:ext cx="458286" cy="532434"/>
                  <a:chOff x="5839553" y="2199955"/>
                  <a:chExt cx="1351875" cy="1569675"/>
                </a:xfrm>
              </p:grpSpPr>
              <p:sp>
                <p:nvSpPr>
                  <p:cNvPr id="19" name="Google Shape;47422;p52">
                    <a:extLst>
                      <a:ext uri="{FF2B5EF4-FFF2-40B4-BE49-F238E27FC236}">
                        <a16:creationId xmlns:a16="http://schemas.microsoft.com/office/drawing/2014/main" id="{12EF8EDA-37FA-D133-AC4B-436A26A4F421}"/>
                      </a:ext>
                    </a:extLst>
                  </p:cNvPr>
                  <p:cNvSpPr/>
                  <p:nvPr/>
                </p:nvSpPr>
                <p:spPr>
                  <a:xfrm>
                    <a:off x="5839553" y="2199955"/>
                    <a:ext cx="1351875" cy="1569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75" h="62787" extrusionOk="0">
                        <a:moveTo>
                          <a:pt x="9080" y="7359"/>
                        </a:moveTo>
                        <a:lnTo>
                          <a:pt x="9080" y="10030"/>
                        </a:lnTo>
                        <a:cubicBezTo>
                          <a:pt x="9080" y="14224"/>
                          <a:pt x="9617" y="18285"/>
                          <a:pt x="10633" y="22001"/>
                        </a:cubicBezTo>
                        <a:cubicBezTo>
                          <a:pt x="6645" y="18852"/>
                          <a:pt x="3900" y="14275"/>
                          <a:pt x="3083" y="9220"/>
                        </a:cubicBezTo>
                        <a:cubicBezTo>
                          <a:pt x="3002" y="8757"/>
                          <a:pt x="3135" y="8301"/>
                          <a:pt x="3444" y="7940"/>
                        </a:cubicBezTo>
                        <a:cubicBezTo>
                          <a:pt x="3753" y="7572"/>
                          <a:pt x="4209" y="7359"/>
                          <a:pt x="4695" y="7359"/>
                        </a:cubicBezTo>
                        <a:close/>
                        <a:moveTo>
                          <a:pt x="49380" y="7359"/>
                        </a:moveTo>
                        <a:cubicBezTo>
                          <a:pt x="49859" y="7359"/>
                          <a:pt x="50315" y="7572"/>
                          <a:pt x="50631" y="7940"/>
                        </a:cubicBezTo>
                        <a:cubicBezTo>
                          <a:pt x="50940" y="8301"/>
                          <a:pt x="51065" y="8757"/>
                          <a:pt x="50992" y="9220"/>
                        </a:cubicBezTo>
                        <a:cubicBezTo>
                          <a:pt x="50168" y="14275"/>
                          <a:pt x="47423" y="18852"/>
                          <a:pt x="43442" y="22001"/>
                        </a:cubicBezTo>
                        <a:cubicBezTo>
                          <a:pt x="44450" y="18285"/>
                          <a:pt x="44988" y="14224"/>
                          <a:pt x="44988" y="10030"/>
                        </a:cubicBezTo>
                        <a:lnTo>
                          <a:pt x="44988" y="7359"/>
                        </a:lnTo>
                        <a:close/>
                        <a:moveTo>
                          <a:pt x="41912" y="2907"/>
                        </a:moveTo>
                        <a:cubicBezTo>
                          <a:pt x="42008" y="2907"/>
                          <a:pt x="42081" y="2981"/>
                          <a:pt x="42081" y="3076"/>
                        </a:cubicBezTo>
                        <a:lnTo>
                          <a:pt x="42081" y="10030"/>
                        </a:lnTo>
                        <a:cubicBezTo>
                          <a:pt x="42081" y="17189"/>
                          <a:pt x="40440" y="23900"/>
                          <a:pt x="37453" y="28925"/>
                        </a:cubicBezTo>
                        <a:cubicBezTo>
                          <a:pt x="34613" y="33708"/>
                          <a:pt x="30912" y="36342"/>
                          <a:pt x="27034" y="36342"/>
                        </a:cubicBezTo>
                        <a:cubicBezTo>
                          <a:pt x="23164" y="36342"/>
                          <a:pt x="19462" y="33708"/>
                          <a:pt x="16615" y="28925"/>
                        </a:cubicBezTo>
                        <a:cubicBezTo>
                          <a:pt x="13635" y="23900"/>
                          <a:pt x="11987" y="17189"/>
                          <a:pt x="11987" y="10030"/>
                        </a:cubicBezTo>
                        <a:lnTo>
                          <a:pt x="11987" y="3076"/>
                        </a:lnTo>
                        <a:cubicBezTo>
                          <a:pt x="11987" y="2981"/>
                          <a:pt x="12068" y="2907"/>
                          <a:pt x="12163" y="2907"/>
                        </a:cubicBezTo>
                        <a:close/>
                        <a:moveTo>
                          <a:pt x="28734" y="39123"/>
                        </a:moveTo>
                        <a:cubicBezTo>
                          <a:pt x="28763" y="41485"/>
                          <a:pt x="29683" y="43715"/>
                          <a:pt x="31228" y="45414"/>
                        </a:cubicBezTo>
                        <a:lnTo>
                          <a:pt x="22994" y="45414"/>
                        </a:lnTo>
                        <a:cubicBezTo>
                          <a:pt x="23348" y="45017"/>
                          <a:pt x="23679" y="44590"/>
                          <a:pt x="23973" y="44134"/>
                        </a:cubicBezTo>
                        <a:cubicBezTo>
                          <a:pt x="24944" y="42618"/>
                          <a:pt x="25452" y="40897"/>
                          <a:pt x="25474" y="39145"/>
                        </a:cubicBezTo>
                        <a:cubicBezTo>
                          <a:pt x="25989" y="39212"/>
                          <a:pt x="26511" y="39248"/>
                          <a:pt x="27034" y="39248"/>
                        </a:cubicBezTo>
                        <a:cubicBezTo>
                          <a:pt x="27608" y="39248"/>
                          <a:pt x="28174" y="39204"/>
                          <a:pt x="28734" y="39123"/>
                        </a:cubicBezTo>
                        <a:close/>
                        <a:moveTo>
                          <a:pt x="35025" y="48321"/>
                        </a:moveTo>
                        <a:lnTo>
                          <a:pt x="35025" y="53538"/>
                        </a:lnTo>
                        <a:lnTo>
                          <a:pt x="19183" y="53538"/>
                        </a:lnTo>
                        <a:lnTo>
                          <a:pt x="19183" y="48321"/>
                        </a:lnTo>
                        <a:close/>
                        <a:moveTo>
                          <a:pt x="40632" y="56444"/>
                        </a:moveTo>
                        <a:cubicBezTo>
                          <a:pt x="41434" y="56444"/>
                          <a:pt x="42081" y="57091"/>
                          <a:pt x="42081" y="57894"/>
                        </a:cubicBezTo>
                        <a:lnTo>
                          <a:pt x="42081" y="59880"/>
                        </a:lnTo>
                        <a:lnTo>
                          <a:pt x="12126" y="59880"/>
                        </a:lnTo>
                        <a:lnTo>
                          <a:pt x="12126" y="57894"/>
                        </a:lnTo>
                        <a:cubicBezTo>
                          <a:pt x="12126" y="57091"/>
                          <a:pt x="12774" y="56444"/>
                          <a:pt x="13576" y="56444"/>
                        </a:cubicBezTo>
                        <a:close/>
                        <a:moveTo>
                          <a:pt x="12163" y="1"/>
                        </a:moveTo>
                        <a:cubicBezTo>
                          <a:pt x="10464" y="1"/>
                          <a:pt x="9080" y="1384"/>
                          <a:pt x="9080" y="3076"/>
                        </a:cubicBezTo>
                        <a:lnTo>
                          <a:pt x="9080" y="4452"/>
                        </a:lnTo>
                        <a:lnTo>
                          <a:pt x="4695" y="4452"/>
                        </a:lnTo>
                        <a:cubicBezTo>
                          <a:pt x="3356" y="4452"/>
                          <a:pt x="2090" y="5034"/>
                          <a:pt x="1229" y="6056"/>
                        </a:cubicBezTo>
                        <a:cubicBezTo>
                          <a:pt x="368" y="7064"/>
                          <a:pt x="0" y="8389"/>
                          <a:pt x="206" y="9684"/>
                        </a:cubicBezTo>
                        <a:cubicBezTo>
                          <a:pt x="1362" y="16777"/>
                          <a:pt x="5821" y="23039"/>
                          <a:pt x="12156" y="26475"/>
                        </a:cubicBezTo>
                        <a:cubicBezTo>
                          <a:pt x="12730" y="27865"/>
                          <a:pt x="13385" y="29183"/>
                          <a:pt x="14121" y="30404"/>
                        </a:cubicBezTo>
                        <a:cubicBezTo>
                          <a:pt x="16446" y="34326"/>
                          <a:pt x="19345" y="37041"/>
                          <a:pt x="22538" y="38351"/>
                        </a:cubicBezTo>
                        <a:cubicBezTo>
                          <a:pt x="22855" y="41618"/>
                          <a:pt x="20684" y="44715"/>
                          <a:pt x="17410" y="45451"/>
                        </a:cubicBezTo>
                        <a:cubicBezTo>
                          <a:pt x="17402" y="45451"/>
                          <a:pt x="17395" y="45451"/>
                          <a:pt x="17387" y="45458"/>
                        </a:cubicBezTo>
                        <a:cubicBezTo>
                          <a:pt x="16747" y="45606"/>
                          <a:pt x="16276" y="46180"/>
                          <a:pt x="16276" y="46864"/>
                        </a:cubicBezTo>
                        <a:lnTo>
                          <a:pt x="16276" y="53530"/>
                        </a:lnTo>
                        <a:lnTo>
                          <a:pt x="13576" y="53530"/>
                        </a:lnTo>
                        <a:cubicBezTo>
                          <a:pt x="11177" y="53530"/>
                          <a:pt x="9220" y="55487"/>
                          <a:pt x="9220" y="57894"/>
                        </a:cubicBezTo>
                        <a:lnTo>
                          <a:pt x="9220" y="61337"/>
                        </a:lnTo>
                        <a:cubicBezTo>
                          <a:pt x="9220" y="62139"/>
                          <a:pt x="9868" y="62787"/>
                          <a:pt x="10677" y="62787"/>
                        </a:cubicBezTo>
                        <a:lnTo>
                          <a:pt x="43538" y="62787"/>
                        </a:lnTo>
                        <a:cubicBezTo>
                          <a:pt x="44340" y="62787"/>
                          <a:pt x="44988" y="62139"/>
                          <a:pt x="44988" y="61337"/>
                        </a:cubicBezTo>
                        <a:lnTo>
                          <a:pt x="44988" y="57894"/>
                        </a:lnTo>
                        <a:cubicBezTo>
                          <a:pt x="44988" y="55487"/>
                          <a:pt x="43038" y="53530"/>
                          <a:pt x="40632" y="53530"/>
                        </a:cubicBezTo>
                        <a:lnTo>
                          <a:pt x="37931" y="53530"/>
                        </a:lnTo>
                        <a:lnTo>
                          <a:pt x="37931" y="46864"/>
                        </a:lnTo>
                        <a:cubicBezTo>
                          <a:pt x="37931" y="46180"/>
                          <a:pt x="37453" y="45606"/>
                          <a:pt x="36813" y="45451"/>
                        </a:cubicBezTo>
                        <a:lnTo>
                          <a:pt x="36798" y="45451"/>
                        </a:lnTo>
                        <a:cubicBezTo>
                          <a:pt x="33502" y="44708"/>
                          <a:pt x="31324" y="41581"/>
                          <a:pt x="31677" y="38292"/>
                        </a:cubicBezTo>
                        <a:cubicBezTo>
                          <a:pt x="34811" y="36960"/>
                          <a:pt x="37659" y="34274"/>
                          <a:pt x="39955" y="30404"/>
                        </a:cubicBezTo>
                        <a:cubicBezTo>
                          <a:pt x="40683" y="29183"/>
                          <a:pt x="41338" y="27865"/>
                          <a:pt x="41919" y="26475"/>
                        </a:cubicBezTo>
                        <a:cubicBezTo>
                          <a:pt x="48247" y="23039"/>
                          <a:pt x="52706" y="16777"/>
                          <a:pt x="53861" y="9684"/>
                        </a:cubicBezTo>
                        <a:cubicBezTo>
                          <a:pt x="54075" y="8389"/>
                          <a:pt x="53699" y="7064"/>
                          <a:pt x="52846" y="6056"/>
                        </a:cubicBezTo>
                        <a:cubicBezTo>
                          <a:pt x="51978" y="5034"/>
                          <a:pt x="50712" y="4452"/>
                          <a:pt x="49380" y="4452"/>
                        </a:cubicBezTo>
                        <a:lnTo>
                          <a:pt x="44988" y="4452"/>
                        </a:lnTo>
                        <a:lnTo>
                          <a:pt x="44988" y="3076"/>
                        </a:lnTo>
                        <a:cubicBezTo>
                          <a:pt x="44988" y="1384"/>
                          <a:pt x="43612" y="1"/>
                          <a:pt x="4191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67"/>
                      <a:buFont typeface="Helvetica Neue"/>
                      <a:buNone/>
                    </a:pPr>
                    <a:endParaRPr sz="1867" b="0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" name="Google Shape;47423;p52">
                    <a:extLst>
                      <a:ext uri="{FF2B5EF4-FFF2-40B4-BE49-F238E27FC236}">
                        <a16:creationId xmlns:a16="http://schemas.microsoft.com/office/drawing/2014/main" id="{95EB2AA9-DAB1-4B62-0B5D-14C2C5BC3882}"/>
                      </a:ext>
                    </a:extLst>
                  </p:cNvPr>
                  <p:cNvSpPr/>
                  <p:nvPr/>
                </p:nvSpPr>
                <p:spPr>
                  <a:xfrm>
                    <a:off x="6369950" y="2254025"/>
                    <a:ext cx="449600" cy="426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84" h="17064" extrusionOk="0">
                        <a:moveTo>
                          <a:pt x="8992" y="4739"/>
                        </a:moveTo>
                        <a:lnTo>
                          <a:pt x="9993" y="6755"/>
                        </a:lnTo>
                        <a:cubicBezTo>
                          <a:pt x="10199" y="7189"/>
                          <a:pt x="10611" y="7484"/>
                          <a:pt x="11082" y="7550"/>
                        </a:cubicBezTo>
                        <a:lnTo>
                          <a:pt x="13311" y="7874"/>
                        </a:lnTo>
                        <a:lnTo>
                          <a:pt x="11700" y="9448"/>
                        </a:lnTo>
                        <a:cubicBezTo>
                          <a:pt x="11354" y="9779"/>
                          <a:pt x="11199" y="10265"/>
                          <a:pt x="11280" y="10736"/>
                        </a:cubicBezTo>
                        <a:lnTo>
                          <a:pt x="11663" y="12951"/>
                        </a:lnTo>
                        <a:lnTo>
                          <a:pt x="9669" y="11906"/>
                        </a:lnTo>
                        <a:cubicBezTo>
                          <a:pt x="9455" y="11795"/>
                          <a:pt x="9227" y="11737"/>
                          <a:pt x="8992" y="11737"/>
                        </a:cubicBezTo>
                        <a:cubicBezTo>
                          <a:pt x="8764" y="11737"/>
                          <a:pt x="8528" y="11795"/>
                          <a:pt x="8315" y="11906"/>
                        </a:cubicBezTo>
                        <a:lnTo>
                          <a:pt x="6328" y="12951"/>
                        </a:lnTo>
                        <a:lnTo>
                          <a:pt x="6704" y="10736"/>
                        </a:lnTo>
                        <a:cubicBezTo>
                          <a:pt x="6784" y="10265"/>
                          <a:pt x="6630" y="9779"/>
                          <a:pt x="6284" y="9448"/>
                        </a:cubicBezTo>
                        <a:lnTo>
                          <a:pt x="4680" y="7874"/>
                        </a:lnTo>
                        <a:lnTo>
                          <a:pt x="6902" y="7550"/>
                        </a:lnTo>
                        <a:cubicBezTo>
                          <a:pt x="7373" y="7484"/>
                          <a:pt x="7785" y="7189"/>
                          <a:pt x="7999" y="6755"/>
                        </a:cubicBezTo>
                        <a:lnTo>
                          <a:pt x="8992" y="4739"/>
                        </a:lnTo>
                        <a:close/>
                        <a:moveTo>
                          <a:pt x="8992" y="1"/>
                        </a:moveTo>
                        <a:cubicBezTo>
                          <a:pt x="8440" y="1"/>
                          <a:pt x="7932" y="317"/>
                          <a:pt x="7690" y="810"/>
                        </a:cubicBezTo>
                        <a:lnTo>
                          <a:pt x="5732" y="4783"/>
                        </a:lnTo>
                        <a:lnTo>
                          <a:pt x="1347" y="5423"/>
                        </a:lnTo>
                        <a:cubicBezTo>
                          <a:pt x="795" y="5504"/>
                          <a:pt x="339" y="5887"/>
                          <a:pt x="170" y="6409"/>
                        </a:cubicBezTo>
                        <a:cubicBezTo>
                          <a:pt x="0" y="6939"/>
                          <a:pt x="140" y="7513"/>
                          <a:pt x="537" y="7903"/>
                        </a:cubicBezTo>
                        <a:lnTo>
                          <a:pt x="3716" y="10993"/>
                        </a:lnTo>
                        <a:lnTo>
                          <a:pt x="2966" y="15364"/>
                        </a:lnTo>
                        <a:cubicBezTo>
                          <a:pt x="2870" y="15909"/>
                          <a:pt x="3091" y="16460"/>
                          <a:pt x="3540" y="16784"/>
                        </a:cubicBezTo>
                        <a:cubicBezTo>
                          <a:pt x="3794" y="16968"/>
                          <a:pt x="4095" y="17061"/>
                          <a:pt x="4397" y="17061"/>
                        </a:cubicBezTo>
                        <a:cubicBezTo>
                          <a:pt x="4628" y="17061"/>
                          <a:pt x="4859" y="17006"/>
                          <a:pt x="5070" y="16895"/>
                        </a:cubicBezTo>
                        <a:lnTo>
                          <a:pt x="8992" y="14834"/>
                        </a:lnTo>
                        <a:lnTo>
                          <a:pt x="12914" y="16895"/>
                        </a:lnTo>
                        <a:cubicBezTo>
                          <a:pt x="13127" y="17005"/>
                          <a:pt x="13363" y="17064"/>
                          <a:pt x="13591" y="17064"/>
                        </a:cubicBezTo>
                        <a:cubicBezTo>
                          <a:pt x="13892" y="17064"/>
                          <a:pt x="14194" y="16968"/>
                          <a:pt x="14444" y="16784"/>
                        </a:cubicBezTo>
                        <a:cubicBezTo>
                          <a:pt x="14893" y="16460"/>
                          <a:pt x="15114" y="15909"/>
                          <a:pt x="15026" y="15364"/>
                        </a:cubicBezTo>
                        <a:lnTo>
                          <a:pt x="14275" y="10993"/>
                        </a:lnTo>
                        <a:lnTo>
                          <a:pt x="17446" y="7903"/>
                        </a:lnTo>
                        <a:cubicBezTo>
                          <a:pt x="17844" y="7513"/>
                          <a:pt x="17983" y="6939"/>
                          <a:pt x="17814" y="6409"/>
                        </a:cubicBezTo>
                        <a:cubicBezTo>
                          <a:pt x="17645" y="5887"/>
                          <a:pt x="17189" y="5504"/>
                          <a:pt x="16644" y="5423"/>
                        </a:cubicBezTo>
                        <a:lnTo>
                          <a:pt x="12259" y="4783"/>
                        </a:lnTo>
                        <a:lnTo>
                          <a:pt x="10294" y="810"/>
                        </a:lnTo>
                        <a:cubicBezTo>
                          <a:pt x="10051" y="317"/>
                          <a:pt x="9544" y="1"/>
                          <a:pt x="899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67"/>
                      <a:buFont typeface="Helvetica Neue"/>
                      <a:buNone/>
                    </a:pPr>
                    <a:endParaRPr sz="1867" b="0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7" name="Google Shape;47420;p52">
                  <a:extLst>
                    <a:ext uri="{FF2B5EF4-FFF2-40B4-BE49-F238E27FC236}">
                      <a16:creationId xmlns:a16="http://schemas.microsoft.com/office/drawing/2014/main" id="{1295CA64-9F13-AF78-504A-B96530D69EDA}"/>
                    </a:ext>
                  </a:extLst>
                </p:cNvPr>
                <p:cNvSpPr/>
                <p:nvPr/>
              </p:nvSpPr>
              <p:spPr>
                <a:xfrm>
                  <a:off x="7902143" y="5215690"/>
                  <a:ext cx="3267900" cy="11322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2D05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" name="Google Shape;47418;p52">
                  <a:extLst>
                    <a:ext uri="{FF2B5EF4-FFF2-40B4-BE49-F238E27FC236}">
                      <a16:creationId xmlns:a16="http://schemas.microsoft.com/office/drawing/2014/main" id="{7D15C7C8-B690-08FA-6992-CDAF80763009}"/>
                    </a:ext>
                  </a:extLst>
                </p:cNvPr>
                <p:cNvSpPr/>
                <p:nvPr/>
              </p:nvSpPr>
              <p:spPr>
                <a:xfrm>
                  <a:off x="3995686" y="4855925"/>
                  <a:ext cx="286500" cy="286500"/>
                </a:xfrm>
                <a:prstGeom prst="ellips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67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1" name="Google Shape;47424;p52">
                <a:extLst>
                  <a:ext uri="{FF2B5EF4-FFF2-40B4-BE49-F238E27FC236}">
                    <a16:creationId xmlns:a16="http://schemas.microsoft.com/office/drawing/2014/main" id="{09C713EB-CAE9-0B5E-BC44-FBBDC868290F}"/>
                  </a:ext>
                </a:extLst>
              </p:cNvPr>
              <p:cNvSpPr txBox="1"/>
              <p:nvPr/>
            </p:nvSpPr>
            <p:spPr>
              <a:xfrm>
                <a:off x="8001115" y="4738512"/>
                <a:ext cx="3006226" cy="77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endParaRPr>
              </a:p>
            </p:txBody>
          </p:sp>
          <p:cxnSp>
            <p:nvCxnSpPr>
              <p:cNvPr id="56" name="Conector recto 55">
                <a:extLst>
                  <a:ext uri="{FF2B5EF4-FFF2-40B4-BE49-F238E27FC236}">
                    <a16:creationId xmlns:a16="http://schemas.microsoft.com/office/drawing/2014/main" id="{D6C567AE-CBAD-D4D8-9FF7-6F86CB2DEB45}"/>
                  </a:ext>
                </a:extLst>
              </p:cNvPr>
              <p:cNvCxnSpPr>
                <a:cxnSpLocks/>
                <a:stCxn id="13" idx="6"/>
                <a:endCxn id="17" idx="1"/>
              </p:cNvCxnSpPr>
              <p:nvPr/>
            </p:nvCxnSpPr>
            <p:spPr>
              <a:xfrm>
                <a:off x="7079332" y="5095946"/>
                <a:ext cx="785104" cy="502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3E4E02FB-7779-51F0-7B26-46F0E1557CD0}"/>
              </a:ext>
            </a:extLst>
          </p:cNvPr>
          <p:cNvSpPr txBox="1"/>
          <p:nvPr/>
        </p:nvSpPr>
        <p:spPr>
          <a:xfrm>
            <a:off x="7960238" y="4693776"/>
            <a:ext cx="33814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dirty="0"/>
              <a:t>Ministerio de Ambiente y Desarrollo Sostenible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111458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58">
          <a:extLst>
            <a:ext uri="{FF2B5EF4-FFF2-40B4-BE49-F238E27FC236}">
              <a16:creationId xmlns:a16="http://schemas.microsoft.com/office/drawing/2014/main" id="{95F10F3C-F208-3C9E-F31D-5921F4E05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7549;p56">
            <a:extLst>
              <a:ext uri="{FF2B5EF4-FFF2-40B4-BE49-F238E27FC236}">
                <a16:creationId xmlns:a16="http://schemas.microsoft.com/office/drawing/2014/main" id="{ED8FEED4-E907-ED75-3D8B-181653BD029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614617"/>
            <a:ext cx="12192000" cy="83295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D5C5C1AF-7907-ACC2-A1AD-C54D17B1704D}"/>
              </a:ext>
            </a:extLst>
          </p:cNvPr>
          <p:cNvSpPr/>
          <p:nvPr/>
        </p:nvSpPr>
        <p:spPr>
          <a:xfrm>
            <a:off x="0" y="5040950"/>
            <a:ext cx="12191993" cy="1258322"/>
          </a:xfrm>
          <a:prstGeom prst="rect">
            <a:avLst/>
          </a:prstGeom>
          <a:solidFill>
            <a:schemeClr val="tx1">
              <a:lumMod val="50000"/>
              <a:lumOff val="50000"/>
              <a:alpha val="7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C9205E5-812E-7629-8ED9-BDAF30319516}"/>
              </a:ext>
            </a:extLst>
          </p:cNvPr>
          <p:cNvSpPr txBox="1"/>
          <p:nvPr/>
        </p:nvSpPr>
        <p:spPr>
          <a:xfrm>
            <a:off x="1193879" y="5470036"/>
            <a:ext cx="633482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500" b="1" dirty="0">
                <a:solidFill>
                  <a:schemeClr val="lt1"/>
                </a:solidFill>
                <a:latin typeface="Nunito Sans" pitchFamily="2" charset="0"/>
                <a:sym typeface="Nunito Sans ExtraBold"/>
              </a:rPr>
              <a:t>Avance</a:t>
            </a:r>
            <a:endParaRPr lang="es-MX" sz="2500" dirty="0">
              <a:latin typeface="Nunito Sans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A4BC292-40F2-3DFD-DBB5-6CD896BCC856}"/>
              </a:ext>
            </a:extLst>
          </p:cNvPr>
          <p:cNvSpPr txBox="1"/>
          <p:nvPr/>
        </p:nvSpPr>
        <p:spPr>
          <a:xfrm>
            <a:off x="429476" y="5407063"/>
            <a:ext cx="764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500" b="1" dirty="0">
                <a:solidFill>
                  <a:schemeClr val="bg1">
                    <a:lumMod val="95000"/>
                  </a:schemeClr>
                </a:solidFill>
                <a:latin typeface="Nunito Sans" pitchFamily="2" charset="77"/>
              </a:rPr>
              <a:t>4.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42A77930-5284-F140-7892-3BE3308A030A}"/>
              </a:ext>
            </a:extLst>
          </p:cNvPr>
          <p:cNvCxnSpPr>
            <a:cxnSpLocks/>
          </p:cNvCxnSpPr>
          <p:nvPr/>
        </p:nvCxnSpPr>
        <p:spPr>
          <a:xfrm>
            <a:off x="1193879" y="5396386"/>
            <a:ext cx="0" cy="756405"/>
          </a:xfrm>
          <a:prstGeom prst="line">
            <a:avLst/>
          </a:prstGeom>
          <a:ln w="381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196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25D26-EBDB-FFF6-552B-8EE5B4554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6654;p32">
            <a:extLst>
              <a:ext uri="{FF2B5EF4-FFF2-40B4-BE49-F238E27FC236}">
                <a16:creationId xmlns:a16="http://schemas.microsoft.com/office/drawing/2014/main" id="{FE03C00E-387D-782B-E268-2841B3FEEE78}"/>
              </a:ext>
            </a:extLst>
          </p:cNvPr>
          <p:cNvSpPr/>
          <p:nvPr/>
        </p:nvSpPr>
        <p:spPr>
          <a:xfrm>
            <a:off x="524200" y="2214404"/>
            <a:ext cx="2460055" cy="674703"/>
          </a:xfrm>
          <a:prstGeom prst="homePlat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El 19 y 20 de octubre de 2017</a:t>
            </a:r>
            <a:endParaRPr lang="es-CO" sz="1600" dirty="0">
              <a:solidFill>
                <a:schemeClr val="bg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3" name="Google Shape;46655;p32">
            <a:extLst>
              <a:ext uri="{FF2B5EF4-FFF2-40B4-BE49-F238E27FC236}">
                <a16:creationId xmlns:a16="http://schemas.microsoft.com/office/drawing/2014/main" id="{63F30B95-F715-6A5C-7582-2856097CE07D}"/>
              </a:ext>
            </a:extLst>
          </p:cNvPr>
          <p:cNvSpPr/>
          <p:nvPr/>
        </p:nvSpPr>
        <p:spPr>
          <a:xfrm>
            <a:off x="2930818" y="2164089"/>
            <a:ext cx="8545575" cy="665444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consulta previa en etapa de preconsulta (se divide el proceso a solicitud de las comunidades).</a:t>
            </a:r>
            <a:endParaRPr sz="1400" dirty="0">
              <a:solidFill>
                <a:srgbClr val="595959"/>
              </a:solidFill>
              <a:latin typeface="Nunito Sans"/>
              <a:sym typeface="Nunito Sans"/>
            </a:endParaRPr>
          </a:p>
        </p:txBody>
      </p:sp>
      <p:sp>
        <p:nvSpPr>
          <p:cNvPr id="5" name="Google Shape;46656;p32">
            <a:extLst>
              <a:ext uri="{FF2B5EF4-FFF2-40B4-BE49-F238E27FC236}">
                <a16:creationId xmlns:a16="http://schemas.microsoft.com/office/drawing/2014/main" id="{EDD0F164-645B-775A-1F81-9F699CAD4873}"/>
              </a:ext>
            </a:extLst>
          </p:cNvPr>
          <p:cNvSpPr/>
          <p:nvPr/>
        </p:nvSpPr>
        <p:spPr>
          <a:xfrm>
            <a:off x="524201" y="4297361"/>
            <a:ext cx="246005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16 y 17 de septiembre de 2018</a:t>
            </a:r>
            <a:endParaRPr sz="1600" dirty="0">
              <a:solidFill>
                <a:schemeClr val="bg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6" name="Google Shape;46657;p32">
            <a:extLst>
              <a:ext uri="{FF2B5EF4-FFF2-40B4-BE49-F238E27FC236}">
                <a16:creationId xmlns:a16="http://schemas.microsoft.com/office/drawing/2014/main" id="{4A295BF8-F315-F6F8-36A0-15B7A07F52C7}"/>
              </a:ext>
            </a:extLst>
          </p:cNvPr>
          <p:cNvSpPr/>
          <p:nvPr/>
        </p:nvSpPr>
        <p:spPr>
          <a:xfrm>
            <a:off x="2930815" y="4211915"/>
            <a:ext cx="8492139" cy="871680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 algn="just">
              <a:buClr>
                <a:srgbClr val="595959"/>
              </a:buClr>
              <a:buSzPts val="1200"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unito Sans"/>
                <a:sym typeface="Nunito Sans"/>
              </a:rPr>
              <a:t>R</a:t>
            </a:r>
            <a:r>
              <a:rPr lang="es-ES" dirty="0"/>
              <a:t>eunión de identificación de impactos y formulación de medidas de manejo.</a:t>
            </a:r>
            <a:endParaRPr lang="es-ES" sz="1400" dirty="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7" name="Google Shape;46668;p32">
            <a:extLst>
              <a:ext uri="{FF2B5EF4-FFF2-40B4-BE49-F238E27FC236}">
                <a16:creationId xmlns:a16="http://schemas.microsoft.com/office/drawing/2014/main" id="{26410DC8-FF57-A637-0962-969765F67835}"/>
              </a:ext>
            </a:extLst>
          </p:cNvPr>
          <p:cNvSpPr/>
          <p:nvPr/>
        </p:nvSpPr>
        <p:spPr>
          <a:xfrm>
            <a:off x="524200" y="1197243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03 de octubre de 2017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8" name="Google Shape;46669;p32">
            <a:extLst>
              <a:ext uri="{FF2B5EF4-FFF2-40B4-BE49-F238E27FC236}">
                <a16:creationId xmlns:a16="http://schemas.microsoft.com/office/drawing/2014/main" id="{6EA1603F-E596-C8EA-4828-A29C93FBFF70}"/>
              </a:ext>
            </a:extLst>
          </p:cNvPr>
          <p:cNvSpPr/>
          <p:nvPr/>
        </p:nvSpPr>
        <p:spPr>
          <a:xfrm>
            <a:off x="2877379" y="1150649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Coordinación y Preparación.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21" name="Google Shape;46655;p32">
            <a:extLst>
              <a:ext uri="{FF2B5EF4-FFF2-40B4-BE49-F238E27FC236}">
                <a16:creationId xmlns:a16="http://schemas.microsoft.com/office/drawing/2014/main" id="{8F710F0B-4226-4BB3-AB7B-9DE3D9299996}"/>
              </a:ext>
            </a:extLst>
          </p:cNvPr>
          <p:cNvSpPr/>
          <p:nvPr/>
        </p:nvSpPr>
        <p:spPr>
          <a:xfrm>
            <a:off x="2877378" y="3101869"/>
            <a:ext cx="8599015" cy="665444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endParaRPr lang="es-ES" dirty="0"/>
          </a:p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consulta previa en etapa de Preconsulta con </a:t>
            </a:r>
            <a:r>
              <a:rPr lang="es-ES" b="1" u="sng" dirty="0"/>
              <a:t>Resguardo Indígena Sabaletera, San Onofre y El Tigre.</a:t>
            </a:r>
            <a:endParaRPr lang="es-CO" b="1" u="sng" dirty="0"/>
          </a:p>
          <a:p>
            <a:pPr>
              <a:buClr>
                <a:srgbClr val="595959"/>
              </a:buClr>
              <a:buSzPts val="1200"/>
            </a:pPr>
            <a:endParaRPr lang="es-ES" sz="1400" dirty="0">
              <a:latin typeface="Nunito Sans"/>
              <a:sym typeface="Nunito Sans"/>
            </a:endParaRPr>
          </a:p>
        </p:txBody>
      </p:sp>
      <p:sp>
        <p:nvSpPr>
          <p:cNvPr id="24" name="Google Shape;46657;p32">
            <a:extLst>
              <a:ext uri="{FF2B5EF4-FFF2-40B4-BE49-F238E27FC236}">
                <a16:creationId xmlns:a16="http://schemas.microsoft.com/office/drawing/2014/main" id="{BBA0CCE5-98D5-48C1-B51C-59623A22120F}"/>
              </a:ext>
            </a:extLst>
          </p:cNvPr>
          <p:cNvSpPr/>
          <p:nvPr/>
        </p:nvSpPr>
        <p:spPr>
          <a:xfrm>
            <a:off x="2904098" y="5244824"/>
            <a:ext cx="8492139" cy="925054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Finalizada la etapa de identificación de impactos y medidas de manejo Resguardo Indígena Sabaletera, San Onofre y El Tigre.</a:t>
            </a:r>
            <a:endParaRPr lang="es-CO" dirty="0"/>
          </a:p>
          <a:p>
            <a:pPr lvl="0">
              <a:buClr>
                <a:srgbClr val="595959"/>
              </a:buClr>
              <a:buSzPts val="1200"/>
            </a:pPr>
            <a:endParaRPr lang="es-ES"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" name="Google Shape;46656;p32">
            <a:extLst>
              <a:ext uri="{FF2B5EF4-FFF2-40B4-BE49-F238E27FC236}">
                <a16:creationId xmlns:a16="http://schemas.microsoft.com/office/drawing/2014/main" id="{5A51655F-96BC-26BD-C097-B520CA532768}"/>
              </a:ext>
            </a:extLst>
          </p:cNvPr>
          <p:cNvSpPr/>
          <p:nvPr/>
        </p:nvSpPr>
        <p:spPr>
          <a:xfrm>
            <a:off x="524200" y="3158828"/>
            <a:ext cx="246005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14 y 15 de marzo de 2018</a:t>
            </a:r>
            <a:endParaRPr sz="1600" dirty="0">
              <a:solidFill>
                <a:schemeClr val="bg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7" name="Google Shape;46656;p32">
            <a:extLst>
              <a:ext uri="{FF2B5EF4-FFF2-40B4-BE49-F238E27FC236}">
                <a16:creationId xmlns:a16="http://schemas.microsoft.com/office/drawing/2014/main" id="{E4DD6FCA-D259-7E7D-3DEC-F2218E3E5FE0}"/>
              </a:ext>
            </a:extLst>
          </p:cNvPr>
          <p:cNvSpPr/>
          <p:nvPr/>
        </p:nvSpPr>
        <p:spPr>
          <a:xfrm>
            <a:off x="524201" y="5350448"/>
            <a:ext cx="246005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29 y 30 de noviembre de 2018</a:t>
            </a:r>
            <a:endParaRPr sz="1600" dirty="0">
              <a:solidFill>
                <a:schemeClr val="bg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1678374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DB824-7B04-9A99-D805-9FB18D9BF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46668;p32">
            <a:extLst>
              <a:ext uri="{FF2B5EF4-FFF2-40B4-BE49-F238E27FC236}">
                <a16:creationId xmlns:a16="http://schemas.microsoft.com/office/drawing/2014/main" id="{5ADAC307-0E89-9E44-6BBB-01866CD146FE}"/>
              </a:ext>
            </a:extLst>
          </p:cNvPr>
          <p:cNvSpPr/>
          <p:nvPr/>
        </p:nvSpPr>
        <p:spPr>
          <a:xfrm>
            <a:off x="524200" y="1197243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3 y 4 de octubre de 2019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0" name="Google Shape;46669;p32">
            <a:extLst>
              <a:ext uri="{FF2B5EF4-FFF2-40B4-BE49-F238E27FC236}">
                <a16:creationId xmlns:a16="http://schemas.microsoft.com/office/drawing/2014/main" id="{5ADA01D9-FEC2-2AEF-A2CB-D66F0CCA1615}"/>
              </a:ext>
            </a:extLst>
          </p:cNvPr>
          <p:cNvSpPr/>
          <p:nvPr/>
        </p:nvSpPr>
        <p:spPr>
          <a:xfrm>
            <a:off x="2877379" y="1150649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consulta previa en la etapa formulación de acuerdos y protocolización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1" name="Google Shape;46669;p32">
            <a:extLst>
              <a:ext uri="{FF2B5EF4-FFF2-40B4-BE49-F238E27FC236}">
                <a16:creationId xmlns:a16="http://schemas.microsoft.com/office/drawing/2014/main" id="{7189AF41-4586-0271-8DC2-6E9D8D60828C}"/>
              </a:ext>
            </a:extLst>
          </p:cNvPr>
          <p:cNvSpPr/>
          <p:nvPr/>
        </p:nvSpPr>
        <p:spPr>
          <a:xfrm>
            <a:off x="2877379" y="2094749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Reuniones de seguimiento de acuerdos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2" name="Google Shape;46669;p32">
            <a:extLst>
              <a:ext uri="{FF2B5EF4-FFF2-40B4-BE49-F238E27FC236}">
                <a16:creationId xmlns:a16="http://schemas.microsoft.com/office/drawing/2014/main" id="{9110767E-05D2-A248-8944-65B985F9C4BA}"/>
              </a:ext>
            </a:extLst>
          </p:cNvPr>
          <p:cNvSpPr/>
          <p:nvPr/>
        </p:nvSpPr>
        <p:spPr>
          <a:xfrm>
            <a:off x="2877379" y="3194307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Requerimiento a todas las entidades vinculadas con el ánimo de que informen sobre el cumplimiento de los acuerdos protocolizados.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4" name="Google Shape;46668;p32">
            <a:extLst>
              <a:ext uri="{FF2B5EF4-FFF2-40B4-BE49-F238E27FC236}">
                <a16:creationId xmlns:a16="http://schemas.microsoft.com/office/drawing/2014/main" id="{8C105720-3524-4A89-B64B-0A85FAC51788}"/>
              </a:ext>
            </a:extLst>
          </p:cNvPr>
          <p:cNvSpPr/>
          <p:nvPr/>
        </p:nvSpPr>
        <p:spPr>
          <a:xfrm>
            <a:off x="524200" y="2195775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r>
              <a:rPr lang="es-ES" dirty="0"/>
              <a:t>18 de agosto y 10 de noviembre de 2021</a:t>
            </a:r>
            <a:endParaRPr lang="es-CO" dirty="0"/>
          </a:p>
        </p:txBody>
      </p:sp>
      <p:sp>
        <p:nvSpPr>
          <p:cNvPr id="16" name="Google Shape;46668;p32">
            <a:extLst>
              <a:ext uri="{FF2B5EF4-FFF2-40B4-BE49-F238E27FC236}">
                <a16:creationId xmlns:a16="http://schemas.microsoft.com/office/drawing/2014/main" id="{2EBAB1F9-25BF-2899-4E6E-B1333A5D1868}"/>
              </a:ext>
            </a:extLst>
          </p:cNvPr>
          <p:cNvSpPr/>
          <p:nvPr/>
        </p:nvSpPr>
        <p:spPr>
          <a:xfrm>
            <a:off x="524200" y="3217604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Primer semestre de 2022 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7" name="Google Shape;46669;p32">
            <a:extLst>
              <a:ext uri="{FF2B5EF4-FFF2-40B4-BE49-F238E27FC236}">
                <a16:creationId xmlns:a16="http://schemas.microsoft.com/office/drawing/2014/main" id="{97513FB5-089E-C1FA-5D77-5919E7A3FC75}"/>
              </a:ext>
            </a:extLst>
          </p:cNvPr>
          <p:cNvSpPr/>
          <p:nvPr/>
        </p:nvSpPr>
        <p:spPr>
          <a:xfrm>
            <a:off x="2877379" y="4239433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consulta previa en la etapa de Seguimiento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8" name="Google Shape;46668;p32">
            <a:extLst>
              <a:ext uri="{FF2B5EF4-FFF2-40B4-BE49-F238E27FC236}">
                <a16:creationId xmlns:a16="http://schemas.microsoft.com/office/drawing/2014/main" id="{6BAEC96E-C675-C13B-4564-BAED6D4FA9DE}"/>
              </a:ext>
            </a:extLst>
          </p:cNvPr>
          <p:cNvSpPr/>
          <p:nvPr/>
        </p:nvSpPr>
        <p:spPr>
          <a:xfrm>
            <a:off x="524200" y="4317162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9 de noviembre de 2022 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9" name="Google Shape;46668;p32">
            <a:extLst>
              <a:ext uri="{FF2B5EF4-FFF2-40B4-BE49-F238E27FC236}">
                <a16:creationId xmlns:a16="http://schemas.microsoft.com/office/drawing/2014/main" id="{7B4DE086-4486-8ACC-32A9-2D58F4872585}"/>
              </a:ext>
            </a:extLst>
          </p:cNvPr>
          <p:cNvSpPr/>
          <p:nvPr/>
        </p:nvSpPr>
        <p:spPr>
          <a:xfrm>
            <a:off x="524200" y="5284559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Abril de 2023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20" name="Google Shape;46669;p32">
            <a:extLst>
              <a:ext uri="{FF2B5EF4-FFF2-40B4-BE49-F238E27FC236}">
                <a16:creationId xmlns:a16="http://schemas.microsoft.com/office/drawing/2014/main" id="{CDD095DE-3B5D-665B-6C67-4E91AB8585C5}"/>
              </a:ext>
            </a:extLst>
          </p:cNvPr>
          <p:cNvSpPr/>
          <p:nvPr/>
        </p:nvSpPr>
        <p:spPr>
          <a:xfrm>
            <a:off x="2877379" y="5234045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Seguimiento de acuerdos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3638052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E120F-FA22-AA34-8861-6F119532D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46668;p32">
            <a:extLst>
              <a:ext uri="{FF2B5EF4-FFF2-40B4-BE49-F238E27FC236}">
                <a16:creationId xmlns:a16="http://schemas.microsoft.com/office/drawing/2014/main" id="{895D8B0E-62F9-8C9D-F8A0-DA8B68801ACF}"/>
              </a:ext>
            </a:extLst>
          </p:cNvPr>
          <p:cNvSpPr/>
          <p:nvPr/>
        </p:nvSpPr>
        <p:spPr>
          <a:xfrm>
            <a:off x="524199" y="912197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2 de junio de 2024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0" name="Google Shape;46669;p32">
            <a:extLst>
              <a:ext uri="{FF2B5EF4-FFF2-40B4-BE49-F238E27FC236}">
                <a16:creationId xmlns:a16="http://schemas.microsoft.com/office/drawing/2014/main" id="{08B95154-167D-369A-E65F-4A272EB42007}"/>
              </a:ext>
            </a:extLst>
          </p:cNvPr>
          <p:cNvSpPr/>
          <p:nvPr/>
        </p:nvSpPr>
        <p:spPr>
          <a:xfrm>
            <a:off x="2877379" y="957518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seguimiento de Acuerdos al Resguardo Indígena Sabaletera, San Onofre y El Tigre.</a:t>
            </a:r>
          </a:p>
          <a:p>
            <a:pPr>
              <a:buClr>
                <a:srgbClr val="595959"/>
              </a:buClr>
              <a:buSzPts val="1200"/>
            </a:pP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1" name="Google Shape;46669;p32">
            <a:extLst>
              <a:ext uri="{FF2B5EF4-FFF2-40B4-BE49-F238E27FC236}">
                <a16:creationId xmlns:a16="http://schemas.microsoft.com/office/drawing/2014/main" id="{AC595632-EA13-F436-FCD2-419B9350BFEF}"/>
              </a:ext>
            </a:extLst>
          </p:cNvPr>
          <p:cNvSpPr/>
          <p:nvPr/>
        </p:nvSpPr>
        <p:spPr>
          <a:xfrm>
            <a:off x="2877379" y="1948307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Mesa de articulación interinstitucional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2" name="Google Shape;46669;p32">
            <a:extLst>
              <a:ext uri="{FF2B5EF4-FFF2-40B4-BE49-F238E27FC236}">
                <a16:creationId xmlns:a16="http://schemas.microsoft.com/office/drawing/2014/main" id="{96DDAAC8-CCD0-BCEA-8BEE-EA8A6C9B3BB0}"/>
              </a:ext>
            </a:extLst>
          </p:cNvPr>
          <p:cNvSpPr/>
          <p:nvPr/>
        </p:nvSpPr>
        <p:spPr>
          <a:xfrm>
            <a:off x="2957531" y="2952031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seguimiento a los acuerdos de la Mesa de articulación interinstitucional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4" name="Google Shape;46668;p32">
            <a:extLst>
              <a:ext uri="{FF2B5EF4-FFF2-40B4-BE49-F238E27FC236}">
                <a16:creationId xmlns:a16="http://schemas.microsoft.com/office/drawing/2014/main" id="{C1F1602D-F93A-F38C-F491-70305D54E827}"/>
              </a:ext>
            </a:extLst>
          </p:cNvPr>
          <p:cNvSpPr/>
          <p:nvPr/>
        </p:nvSpPr>
        <p:spPr>
          <a:xfrm>
            <a:off x="524199" y="1939976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r>
              <a:rPr lang="es-ES" dirty="0"/>
              <a:t>13 de agosto de 2024</a:t>
            </a:r>
            <a:endParaRPr lang="es-CO" dirty="0"/>
          </a:p>
        </p:txBody>
      </p:sp>
      <p:sp>
        <p:nvSpPr>
          <p:cNvPr id="16" name="Google Shape;46668;p32">
            <a:extLst>
              <a:ext uri="{FF2B5EF4-FFF2-40B4-BE49-F238E27FC236}">
                <a16:creationId xmlns:a16="http://schemas.microsoft.com/office/drawing/2014/main" id="{D1B8E122-71D7-0577-F6F6-8C11AEEC964E}"/>
              </a:ext>
            </a:extLst>
          </p:cNvPr>
          <p:cNvSpPr/>
          <p:nvPr/>
        </p:nvSpPr>
        <p:spPr>
          <a:xfrm>
            <a:off x="524199" y="2952031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7 de mayo de 2025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7" name="Google Shape;46669;p32">
            <a:extLst>
              <a:ext uri="{FF2B5EF4-FFF2-40B4-BE49-F238E27FC236}">
                <a16:creationId xmlns:a16="http://schemas.microsoft.com/office/drawing/2014/main" id="{129F6D3E-7E0C-E34A-9C44-38C50A9E007D}"/>
              </a:ext>
            </a:extLst>
          </p:cNvPr>
          <p:cNvSpPr/>
          <p:nvPr/>
        </p:nvSpPr>
        <p:spPr>
          <a:xfrm>
            <a:off x="2957530" y="3970368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acercamiento con las autoridades del Resguardo Indígena Sabaletera, San Onofre y El Tigre Montería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8" name="Google Shape;46668;p32">
            <a:extLst>
              <a:ext uri="{FF2B5EF4-FFF2-40B4-BE49-F238E27FC236}">
                <a16:creationId xmlns:a16="http://schemas.microsoft.com/office/drawing/2014/main" id="{9B49CCA2-9800-A01E-AFDE-ED38528A8402}"/>
              </a:ext>
            </a:extLst>
          </p:cNvPr>
          <p:cNvSpPr/>
          <p:nvPr/>
        </p:nvSpPr>
        <p:spPr>
          <a:xfrm>
            <a:off x="524199" y="3979383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21 de agosto de 2025 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9" name="Google Shape;46668;p32">
            <a:extLst>
              <a:ext uri="{FF2B5EF4-FFF2-40B4-BE49-F238E27FC236}">
                <a16:creationId xmlns:a16="http://schemas.microsoft.com/office/drawing/2014/main" id="{9E1E930E-F46C-2DEE-B192-A6730E986D11}"/>
              </a:ext>
            </a:extLst>
          </p:cNvPr>
          <p:cNvSpPr/>
          <p:nvPr/>
        </p:nvSpPr>
        <p:spPr>
          <a:xfrm>
            <a:off x="524199" y="4905709"/>
            <a:ext cx="2513485" cy="775729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FFFFFF"/>
              </a:buClr>
              <a:buSzPts val="1600"/>
            </a:pPr>
            <a:r>
              <a:rPr lang="es-ES" sz="1600" dirty="0"/>
              <a:t>23 de septiembre de 2025 </a:t>
            </a:r>
            <a:endParaRPr lang="es-ES" sz="14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  <a:p>
            <a:pPr lvl="0">
              <a:buClr>
                <a:srgbClr val="FFFFFF"/>
              </a:buClr>
              <a:buSzPts val="1600"/>
            </a:pP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20" name="Google Shape;46669;p32">
            <a:extLst>
              <a:ext uri="{FF2B5EF4-FFF2-40B4-BE49-F238E27FC236}">
                <a16:creationId xmlns:a16="http://schemas.microsoft.com/office/drawing/2014/main" id="{8207EEC5-140A-C009-5636-9908D5233588}"/>
              </a:ext>
            </a:extLst>
          </p:cNvPr>
          <p:cNvSpPr/>
          <p:nvPr/>
        </p:nvSpPr>
        <p:spPr>
          <a:xfrm>
            <a:off x="3037684" y="4886044"/>
            <a:ext cx="8219929" cy="868091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Primera reunión preparatoria para seguimiento a los avances frente a los acuerdos protocolizados con las entidades vinculadas al fallo de las comunidades de El Tigre, </a:t>
            </a:r>
            <a:r>
              <a:rPr lang="es-ES" dirty="0" err="1"/>
              <a:t>Sabalatera</a:t>
            </a:r>
            <a:r>
              <a:rPr lang="es-ES" dirty="0"/>
              <a:t> y San Onofre.</a:t>
            </a:r>
            <a:endParaRPr lang="es-ES"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  <a:p>
            <a:pPr>
              <a:buClr>
                <a:srgbClr val="595959"/>
              </a:buClr>
              <a:buSzPts val="1200"/>
            </a:pP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2" name="Google Shape;46668;p32">
            <a:extLst>
              <a:ext uri="{FF2B5EF4-FFF2-40B4-BE49-F238E27FC236}">
                <a16:creationId xmlns:a16="http://schemas.microsoft.com/office/drawing/2014/main" id="{02C46AB8-FFB4-42CE-FF46-A36C01123ECA}"/>
              </a:ext>
            </a:extLst>
          </p:cNvPr>
          <p:cNvSpPr/>
          <p:nvPr/>
        </p:nvSpPr>
        <p:spPr>
          <a:xfrm>
            <a:off x="524199" y="5900482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r>
              <a:rPr lang="es-ES" sz="1600" dirty="0"/>
              <a:t>10 de diciembre de 2025</a:t>
            </a:r>
            <a:endParaRPr lang="es-ES" sz="14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3" name="Google Shape;46669;p32">
            <a:extLst>
              <a:ext uri="{FF2B5EF4-FFF2-40B4-BE49-F238E27FC236}">
                <a16:creationId xmlns:a16="http://schemas.microsoft.com/office/drawing/2014/main" id="{68BF310A-5C11-593F-C043-65FB72CBF3E3}"/>
              </a:ext>
            </a:extLst>
          </p:cNvPr>
          <p:cNvSpPr/>
          <p:nvPr/>
        </p:nvSpPr>
        <p:spPr>
          <a:xfrm>
            <a:off x="3037685" y="5900483"/>
            <a:ext cx="8331834" cy="545288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seguimiento de acuerdos con el Resguardo Indígena Sabaletera, San Onofre y El Tigre Montería</a:t>
            </a:r>
            <a:endParaRPr lang="es-ES"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  <a:p>
            <a:pPr>
              <a:buClr>
                <a:srgbClr val="595959"/>
              </a:buClr>
              <a:buSzPts val="1200"/>
            </a:pP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387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4B935-099B-9602-EF4D-786247D3F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46668;p32">
            <a:extLst>
              <a:ext uri="{FF2B5EF4-FFF2-40B4-BE49-F238E27FC236}">
                <a16:creationId xmlns:a16="http://schemas.microsoft.com/office/drawing/2014/main" id="{FD2FE74D-BCCC-DA36-4A40-7D036C203C23}"/>
              </a:ext>
            </a:extLst>
          </p:cNvPr>
          <p:cNvSpPr/>
          <p:nvPr/>
        </p:nvSpPr>
        <p:spPr>
          <a:xfrm>
            <a:off x="524199" y="1172072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r>
              <a:rPr lang="es-ES" dirty="0"/>
              <a:t>19 y 20 de octubre de 2017</a:t>
            </a:r>
            <a:endParaRPr lang="es-ES" sz="14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0" name="Google Shape;46669;p32">
            <a:extLst>
              <a:ext uri="{FF2B5EF4-FFF2-40B4-BE49-F238E27FC236}">
                <a16:creationId xmlns:a16="http://schemas.microsoft.com/office/drawing/2014/main" id="{21F637D3-00C3-F90F-D911-75817AFFA7DF}"/>
              </a:ext>
            </a:extLst>
          </p:cNvPr>
          <p:cNvSpPr/>
          <p:nvPr/>
        </p:nvSpPr>
        <p:spPr>
          <a:xfrm>
            <a:off x="2877379" y="1150649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Preconsulta con el </a:t>
            </a:r>
            <a:r>
              <a:rPr lang="es-ES" b="1" u="sng" dirty="0"/>
              <a:t>Consejo Comunitario Mayor de Nóvita – COCOMAN</a:t>
            </a:r>
            <a:endParaRPr lang="es-CO" b="1" dirty="0"/>
          </a:p>
          <a:p>
            <a:pPr>
              <a:buClr>
                <a:srgbClr val="595959"/>
              </a:buClr>
              <a:buSzPts val="1200"/>
            </a:pP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1" name="Google Shape;46669;p32">
            <a:extLst>
              <a:ext uri="{FF2B5EF4-FFF2-40B4-BE49-F238E27FC236}">
                <a16:creationId xmlns:a16="http://schemas.microsoft.com/office/drawing/2014/main" id="{75CDECA4-9BD7-0FCC-FB25-F8B064377787}"/>
              </a:ext>
            </a:extLst>
          </p:cNvPr>
          <p:cNvSpPr/>
          <p:nvPr/>
        </p:nvSpPr>
        <p:spPr>
          <a:xfrm>
            <a:off x="2877379" y="2094749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análisis e identificación de impactos y formulación de medidas de manejo, formulación de acuerdos y protocolización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2" name="Google Shape;46669;p32">
            <a:extLst>
              <a:ext uri="{FF2B5EF4-FFF2-40B4-BE49-F238E27FC236}">
                <a16:creationId xmlns:a16="http://schemas.microsoft.com/office/drawing/2014/main" id="{6CA7DE8D-DB1A-50F1-F224-7A51481E611D}"/>
              </a:ext>
            </a:extLst>
          </p:cNvPr>
          <p:cNvSpPr/>
          <p:nvPr/>
        </p:nvSpPr>
        <p:spPr>
          <a:xfrm>
            <a:off x="3037684" y="3186262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COCOMAN presentó matriz de impactos y medidas de manejo que se identificaron durante el levantamiento de información de la caracterización.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4" name="Google Shape;46668;p32">
            <a:extLst>
              <a:ext uri="{FF2B5EF4-FFF2-40B4-BE49-F238E27FC236}">
                <a16:creationId xmlns:a16="http://schemas.microsoft.com/office/drawing/2014/main" id="{49472B48-C960-0FC2-3C6B-6CEBEBAAAC12}"/>
              </a:ext>
            </a:extLst>
          </p:cNvPr>
          <p:cNvSpPr/>
          <p:nvPr/>
        </p:nvSpPr>
        <p:spPr>
          <a:xfrm>
            <a:off x="524200" y="2195775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r>
              <a:rPr lang="es-ES" dirty="0"/>
              <a:t>29, 30 y 31 de octubre de 2019</a:t>
            </a:r>
            <a:endParaRPr lang="es-CO" dirty="0"/>
          </a:p>
        </p:txBody>
      </p:sp>
      <p:sp>
        <p:nvSpPr>
          <p:cNvPr id="16" name="Google Shape;46668;p32">
            <a:extLst>
              <a:ext uri="{FF2B5EF4-FFF2-40B4-BE49-F238E27FC236}">
                <a16:creationId xmlns:a16="http://schemas.microsoft.com/office/drawing/2014/main" id="{DBC4D43D-EEF4-F769-8056-52822C938657}"/>
              </a:ext>
            </a:extLst>
          </p:cNvPr>
          <p:cNvSpPr/>
          <p:nvPr/>
        </p:nvSpPr>
        <p:spPr>
          <a:xfrm>
            <a:off x="524199" y="3217604"/>
            <a:ext cx="2803617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FFFFFF"/>
              </a:buClr>
              <a:buSzPts val="1600"/>
            </a:pPr>
            <a:endParaRPr lang="es-ES" dirty="0"/>
          </a:p>
          <a:p>
            <a:pPr>
              <a:buClr>
                <a:srgbClr val="FFFFFF"/>
              </a:buClr>
              <a:buSzPts val="1600"/>
            </a:pPr>
            <a:r>
              <a:rPr lang="es-ES" dirty="0"/>
              <a:t>18 de septiembre y el 5 de octubre de 2019.</a:t>
            </a:r>
            <a:endParaRPr lang="es-CO" dirty="0"/>
          </a:p>
          <a:p>
            <a:pPr lvl="0">
              <a:buClr>
                <a:srgbClr val="FFFFFF"/>
              </a:buClr>
              <a:buSzPts val="1600"/>
            </a:pP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7" name="Google Shape;46669;p32">
            <a:extLst>
              <a:ext uri="{FF2B5EF4-FFF2-40B4-BE49-F238E27FC236}">
                <a16:creationId xmlns:a16="http://schemas.microsoft.com/office/drawing/2014/main" id="{7CA2C420-2901-E167-8897-1A9A9424443F}"/>
              </a:ext>
            </a:extLst>
          </p:cNvPr>
          <p:cNvSpPr/>
          <p:nvPr/>
        </p:nvSpPr>
        <p:spPr>
          <a:xfrm>
            <a:off x="2877378" y="4192563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CO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unito Sans"/>
                <a:sym typeface="Nunito Sans"/>
              </a:rPr>
              <a:t>Instituciones presentaron </a:t>
            </a:r>
            <a:r>
              <a:rPr lang="es-ES" dirty="0"/>
              <a:t>Matriz de concertación de acuerdos.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8" name="Google Shape;46668;p32">
            <a:extLst>
              <a:ext uri="{FF2B5EF4-FFF2-40B4-BE49-F238E27FC236}">
                <a16:creationId xmlns:a16="http://schemas.microsoft.com/office/drawing/2014/main" id="{E621ADDC-2B5D-FFCC-DA0D-96FE53A854A9}"/>
              </a:ext>
            </a:extLst>
          </p:cNvPr>
          <p:cNvSpPr/>
          <p:nvPr/>
        </p:nvSpPr>
        <p:spPr>
          <a:xfrm>
            <a:off x="524200" y="4317162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29, 30 y 31 de octubre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9" name="Google Shape;46668;p32">
            <a:extLst>
              <a:ext uri="{FF2B5EF4-FFF2-40B4-BE49-F238E27FC236}">
                <a16:creationId xmlns:a16="http://schemas.microsoft.com/office/drawing/2014/main" id="{E6FE2B26-EF7E-EE7B-0A61-79CF0888C5F0}"/>
              </a:ext>
            </a:extLst>
          </p:cNvPr>
          <p:cNvSpPr/>
          <p:nvPr/>
        </p:nvSpPr>
        <p:spPr>
          <a:xfrm>
            <a:off x="524200" y="5284559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06 de febrero de 2020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20" name="Google Shape;46669;p32">
            <a:extLst>
              <a:ext uri="{FF2B5EF4-FFF2-40B4-BE49-F238E27FC236}">
                <a16:creationId xmlns:a16="http://schemas.microsoft.com/office/drawing/2014/main" id="{36D39365-2A8D-5400-61AE-E138A55E1BD3}"/>
              </a:ext>
            </a:extLst>
          </p:cNvPr>
          <p:cNvSpPr/>
          <p:nvPr/>
        </p:nvSpPr>
        <p:spPr>
          <a:xfrm>
            <a:off x="2757458" y="5234045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CO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unito Sans"/>
                <a:sym typeface="Nunito Sans"/>
              </a:rPr>
              <a:t>DANCP entrega al </a:t>
            </a:r>
            <a:r>
              <a:rPr lang="es-ES" dirty="0"/>
              <a:t>Consejo Nacional de Estupefacientes un informe detallado de las acciones realizadas</a:t>
            </a:r>
            <a:r>
              <a:rPr lang="es-CO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unito Sans"/>
                <a:sym typeface="Nunito Sans"/>
              </a:rPr>
              <a:t>.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2645520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45DBE-3599-436C-2320-8446847DF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46668;p32">
            <a:extLst>
              <a:ext uri="{FF2B5EF4-FFF2-40B4-BE49-F238E27FC236}">
                <a16:creationId xmlns:a16="http://schemas.microsoft.com/office/drawing/2014/main" id="{863F673D-0EC3-157D-3168-EB198C3EDD7A}"/>
              </a:ext>
            </a:extLst>
          </p:cNvPr>
          <p:cNvSpPr/>
          <p:nvPr/>
        </p:nvSpPr>
        <p:spPr>
          <a:xfrm>
            <a:off x="524199" y="1172072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r>
              <a:rPr lang="es-ES" dirty="0"/>
              <a:t>09 de diciembre de 2021</a:t>
            </a:r>
            <a:endParaRPr lang="es-ES" sz="14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0" name="Google Shape;46669;p32">
            <a:extLst>
              <a:ext uri="{FF2B5EF4-FFF2-40B4-BE49-F238E27FC236}">
                <a16:creationId xmlns:a16="http://schemas.microsoft.com/office/drawing/2014/main" id="{336C0FA4-416D-B797-7B39-D2AC61DD4ECA}"/>
              </a:ext>
            </a:extLst>
          </p:cNvPr>
          <p:cNvSpPr/>
          <p:nvPr/>
        </p:nvSpPr>
        <p:spPr>
          <a:xfrm>
            <a:off x="2877379" y="1150649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Consejo Nacional de Estupefacientes emitió la resolución que determinó el nivel de afectación causado y las medidas de mitigación, corrección o restauración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1" name="Google Shape;46669;p32">
            <a:extLst>
              <a:ext uri="{FF2B5EF4-FFF2-40B4-BE49-F238E27FC236}">
                <a16:creationId xmlns:a16="http://schemas.microsoft.com/office/drawing/2014/main" id="{BDA49276-C843-5E20-0A89-21D2EF42CA2E}"/>
              </a:ext>
            </a:extLst>
          </p:cNvPr>
          <p:cNvSpPr/>
          <p:nvPr/>
        </p:nvSpPr>
        <p:spPr>
          <a:xfrm>
            <a:off x="2877379" y="2094749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Requerimiento a todas las entidades vinculadas acerca del cumplimiento de acuerdos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2" name="Google Shape;46669;p32">
            <a:extLst>
              <a:ext uri="{FF2B5EF4-FFF2-40B4-BE49-F238E27FC236}">
                <a16:creationId xmlns:a16="http://schemas.microsoft.com/office/drawing/2014/main" id="{1EFAC2E9-9531-A574-6A4B-7A20F368ED72}"/>
              </a:ext>
            </a:extLst>
          </p:cNvPr>
          <p:cNvSpPr/>
          <p:nvPr/>
        </p:nvSpPr>
        <p:spPr>
          <a:xfrm>
            <a:off x="3037684" y="3186262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consulta previa en etapa de Seguimiento.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4" name="Google Shape;46668;p32">
            <a:extLst>
              <a:ext uri="{FF2B5EF4-FFF2-40B4-BE49-F238E27FC236}">
                <a16:creationId xmlns:a16="http://schemas.microsoft.com/office/drawing/2014/main" id="{CE66D44C-81E4-E362-3A8B-23A1608086F0}"/>
              </a:ext>
            </a:extLst>
          </p:cNvPr>
          <p:cNvSpPr/>
          <p:nvPr/>
        </p:nvSpPr>
        <p:spPr>
          <a:xfrm>
            <a:off x="524199" y="2163496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r>
              <a:rPr lang="es-ES" dirty="0"/>
              <a:t>Primer semestre de 2022 </a:t>
            </a:r>
            <a:endParaRPr lang="es-CO" dirty="0"/>
          </a:p>
        </p:txBody>
      </p:sp>
      <p:sp>
        <p:nvSpPr>
          <p:cNvPr id="16" name="Google Shape;46668;p32">
            <a:extLst>
              <a:ext uri="{FF2B5EF4-FFF2-40B4-BE49-F238E27FC236}">
                <a16:creationId xmlns:a16="http://schemas.microsoft.com/office/drawing/2014/main" id="{5742D106-7ADD-0FCE-78C3-B2F0A01616F0}"/>
              </a:ext>
            </a:extLst>
          </p:cNvPr>
          <p:cNvSpPr/>
          <p:nvPr/>
        </p:nvSpPr>
        <p:spPr>
          <a:xfrm>
            <a:off x="524199" y="3217604"/>
            <a:ext cx="2803617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FFFFFF"/>
              </a:buClr>
              <a:buSzPts val="1600"/>
            </a:pPr>
            <a:r>
              <a:rPr lang="es-ES" dirty="0"/>
              <a:t>10 de noviembre de 2022 </a:t>
            </a:r>
          </a:p>
        </p:txBody>
      </p:sp>
      <p:sp>
        <p:nvSpPr>
          <p:cNvPr id="17" name="Google Shape;46669;p32">
            <a:extLst>
              <a:ext uri="{FF2B5EF4-FFF2-40B4-BE49-F238E27FC236}">
                <a16:creationId xmlns:a16="http://schemas.microsoft.com/office/drawing/2014/main" id="{6D946EF2-47D6-1250-C3A4-2C30B42A1411}"/>
              </a:ext>
            </a:extLst>
          </p:cNvPr>
          <p:cNvSpPr/>
          <p:nvPr/>
        </p:nvSpPr>
        <p:spPr>
          <a:xfrm>
            <a:off x="2877378" y="4192563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Seguimiento de acuerdos.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  <p:sp>
        <p:nvSpPr>
          <p:cNvPr id="18" name="Google Shape;46668;p32">
            <a:extLst>
              <a:ext uri="{FF2B5EF4-FFF2-40B4-BE49-F238E27FC236}">
                <a16:creationId xmlns:a16="http://schemas.microsoft.com/office/drawing/2014/main" id="{96803C25-8275-2264-D3E4-1AAE57F78A97}"/>
              </a:ext>
            </a:extLst>
          </p:cNvPr>
          <p:cNvSpPr/>
          <p:nvPr/>
        </p:nvSpPr>
        <p:spPr>
          <a:xfrm>
            <a:off x="524199" y="4225824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Abril de 2023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19" name="Google Shape;46668;p32">
            <a:extLst>
              <a:ext uri="{FF2B5EF4-FFF2-40B4-BE49-F238E27FC236}">
                <a16:creationId xmlns:a16="http://schemas.microsoft.com/office/drawing/2014/main" id="{E5E9A21B-EBB7-37DB-BFBF-CB0697B8B8F3}"/>
              </a:ext>
            </a:extLst>
          </p:cNvPr>
          <p:cNvSpPr/>
          <p:nvPr/>
        </p:nvSpPr>
        <p:spPr>
          <a:xfrm>
            <a:off x="524200" y="5284559"/>
            <a:ext cx="2513485" cy="674703"/>
          </a:xfrm>
          <a:prstGeom prst="homePlat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1600"/>
            </a:pPr>
            <a:r>
              <a:rPr lang="es-ES" dirty="0"/>
              <a:t>vigencia 2024</a:t>
            </a:r>
            <a:endParaRPr sz="1600" dirty="0">
              <a:solidFill>
                <a:schemeClr val="dk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20" name="Google Shape;46669;p32">
            <a:extLst>
              <a:ext uri="{FF2B5EF4-FFF2-40B4-BE49-F238E27FC236}">
                <a16:creationId xmlns:a16="http://schemas.microsoft.com/office/drawing/2014/main" id="{AA15CBF6-6DAB-3FEF-C55D-3D57DE1D3CBE}"/>
              </a:ext>
            </a:extLst>
          </p:cNvPr>
          <p:cNvSpPr/>
          <p:nvPr/>
        </p:nvSpPr>
        <p:spPr>
          <a:xfrm>
            <a:off x="2757458" y="5234045"/>
            <a:ext cx="8492139" cy="775729"/>
          </a:xfrm>
          <a:prstGeom prst="chevron">
            <a:avLst>
              <a:gd name="adj" fmla="val 50000"/>
            </a:avLst>
          </a:prstGeom>
          <a:solidFill>
            <a:schemeClr val="bg1">
              <a:lumMod val="85000"/>
              <a:alpha val="78040"/>
            </a:schemeClr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>
              <a:buClr>
                <a:srgbClr val="595959"/>
              </a:buClr>
              <a:buSzPts val="1200"/>
            </a:pPr>
            <a:r>
              <a:rPr lang="es-ES" dirty="0"/>
              <a:t>Reunión de seguimiento. 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52115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823FFD46-D994-EC8B-26E0-E850F7E78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3047999" y="0"/>
            <a:ext cx="9144000" cy="6858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10BC20A-386A-F4CF-7DBE-DE7083290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927657" cy="6858000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81254E1C-3341-19E0-2E84-94833E40D0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793928" y="-3022309"/>
            <a:ext cx="6024890" cy="602489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18F66B4E-3FE0-6645-8FC9-12798AF810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711155">
            <a:off x="9821166" y="3983201"/>
            <a:ext cx="3782180" cy="3782180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1EB0BF50-229D-4ACC-79EE-197EBFF881ED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CO"/>
              <a:t>     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4BA0366-F41A-236A-30B0-7F1C1B721910}"/>
              </a:ext>
            </a:extLst>
          </p:cNvPr>
          <p:cNvCxnSpPr>
            <a:cxnSpLocks/>
          </p:cNvCxnSpPr>
          <p:nvPr/>
        </p:nvCxnSpPr>
        <p:spPr>
          <a:xfrm>
            <a:off x="5386388" y="6374167"/>
            <a:ext cx="680561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>
            <a:extLst>
              <a:ext uri="{FF2B5EF4-FFF2-40B4-BE49-F238E27FC236}">
                <a16:creationId xmlns:a16="http://schemas.microsoft.com/office/drawing/2014/main" id="{A0110B06-E89C-7963-BBA2-8243D7236B1D}"/>
              </a:ext>
            </a:extLst>
          </p:cNvPr>
          <p:cNvSpPr txBox="1"/>
          <p:nvPr/>
        </p:nvSpPr>
        <p:spPr>
          <a:xfrm>
            <a:off x="479744" y="4445156"/>
            <a:ext cx="551961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8000" b="1" dirty="0">
                <a:solidFill>
                  <a:schemeClr val="bg1"/>
                </a:solidFill>
                <a:latin typeface="Nunito Sans" pitchFamily="2" charset="77"/>
              </a:rPr>
              <a:t>Gracias</a:t>
            </a:r>
            <a:endParaRPr lang="es-ES" sz="8000" b="1" dirty="0">
              <a:solidFill>
                <a:schemeClr val="bg1"/>
              </a:solidFill>
              <a:latin typeface="Nunito Sans" pitchFamily="2" charset="77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11" name="Imagen 10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F20349B1-966B-C761-CCBB-E7950F71E2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8344" y="512804"/>
            <a:ext cx="4222737" cy="126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73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DB824-7B04-9A99-D805-9FB18D9BF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1D595A-2D3E-42B4-BE9F-86957D72C9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87791"/>
          </a:xfrm>
        </p:spPr>
        <p:txBody>
          <a:bodyPr>
            <a:normAutofit/>
          </a:bodyPr>
          <a:lstStyle/>
          <a:p>
            <a:r>
              <a:rPr lang="es-ES" sz="5400" b="1" dirty="0">
                <a:latin typeface="Nunito Sans" pitchFamily="2" charset="0"/>
                <a:cs typeface="Arabic Typesetting" panose="03020402040406030203" pitchFamily="66" charset="-78"/>
              </a:rPr>
              <a:t>Contenido</a:t>
            </a:r>
            <a:endParaRPr lang="es-CO" sz="5400" b="1" dirty="0">
              <a:latin typeface="Nunito Sans" pitchFamily="2" charset="0"/>
              <a:cs typeface="Arabic Typesetting" panose="03020402040406030203" pitchFamily="66" charset="-78"/>
            </a:endParaRPr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AC7DF628-5878-4FD6-8BFF-3EBF4C5720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7901" y="2490689"/>
            <a:ext cx="9144000" cy="3375537"/>
          </a:xfrm>
        </p:spPr>
        <p:txBody>
          <a:bodyPr>
            <a:normAutofit lnSpcReduction="10000"/>
          </a:bodyPr>
          <a:lstStyle/>
          <a:p>
            <a:pPr marL="742950" indent="-742950" algn="l">
              <a:buFont typeface="+mj-lt"/>
              <a:buAutoNum type="arabicPeriod"/>
            </a:pPr>
            <a:r>
              <a:rPr lang="es-ES" sz="4300" b="1" dirty="0">
                <a:latin typeface="+mj-lt"/>
              </a:rPr>
              <a:t>Proceso consultivo</a:t>
            </a:r>
          </a:p>
          <a:p>
            <a:pPr marL="742950" indent="-742950" algn="l">
              <a:buFont typeface="+mj-lt"/>
              <a:buAutoNum type="arabicPeriod"/>
            </a:pPr>
            <a:r>
              <a:rPr lang="es-CO" sz="4000" b="1" dirty="0"/>
              <a:t>Órdenes de la Sentencia</a:t>
            </a:r>
          </a:p>
          <a:p>
            <a:pPr marL="742950" indent="-742950" algn="l">
              <a:buFont typeface="+mj-lt"/>
              <a:buAutoNum type="arabicPeriod"/>
            </a:pPr>
            <a:r>
              <a:rPr lang="es-CO" sz="4000" b="1" dirty="0"/>
              <a:t>Instituciones vinculadas</a:t>
            </a:r>
          </a:p>
          <a:p>
            <a:pPr marL="742950" indent="-742950" algn="l">
              <a:buFont typeface="+mj-lt"/>
              <a:buAutoNum type="arabicPeriod"/>
            </a:pPr>
            <a:r>
              <a:rPr lang="es-CO" sz="4000" b="1" dirty="0"/>
              <a:t>Avance</a:t>
            </a:r>
            <a:endParaRPr lang="es-ES" sz="4000" b="1" dirty="0">
              <a:latin typeface="Nunito Sans" pitchFamily="2" charset="0"/>
              <a:ea typeface="Nunito Sans ExtraBold"/>
              <a:cs typeface="Nunito Sans ExtraBold"/>
              <a:sym typeface="Nunito Sans ExtraBold"/>
            </a:endParaRPr>
          </a:p>
          <a:p>
            <a:pPr marL="742950" indent="-742950" algn="l">
              <a:buFont typeface="+mj-lt"/>
              <a:buAutoNum type="arabicPeriod"/>
            </a:pPr>
            <a:r>
              <a:rPr lang="es-ES" sz="4000" b="1" dirty="0">
                <a:latin typeface="Nunito Sans" pitchFamily="2" charset="0"/>
                <a:ea typeface="Nunito Sans ExtraBold"/>
                <a:cs typeface="Nunito Sans ExtraBold"/>
                <a:sym typeface="Nunito Sans ExtraBold"/>
              </a:rPr>
              <a:t>Preguntas y cierre</a:t>
            </a:r>
            <a:r>
              <a:rPr lang="es-ES" sz="4000" b="1" dirty="0">
                <a:solidFill>
                  <a:schemeClr val="lt1"/>
                </a:solidFill>
                <a:latin typeface="Nunito Sans" pitchFamily="2" charset="0"/>
                <a:ea typeface="Nunito Sans ExtraBold"/>
                <a:cs typeface="Nunito Sans ExtraBold"/>
                <a:sym typeface="Nunito Sans ExtraBold"/>
              </a:rPr>
              <a:t>	</a:t>
            </a:r>
          </a:p>
          <a:p>
            <a:pPr algn="l"/>
            <a:endParaRPr lang="es-CO" sz="4000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78BA2B88-14E3-7706-6285-BFDABFDA3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711155">
            <a:off x="10345125" y="3592191"/>
            <a:ext cx="3782180" cy="3782180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C9E6FCE7-5207-5149-D78F-F3C3CB0570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28775" y="1064826"/>
            <a:ext cx="5750648" cy="575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4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7912;p25">
            <a:extLst>
              <a:ext uri="{FF2B5EF4-FFF2-40B4-BE49-F238E27FC236}">
                <a16:creationId xmlns:a16="http://schemas.microsoft.com/office/drawing/2014/main" id="{C7FA9FEA-B605-F209-7A3C-79D1722BB79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31689" b="33402"/>
          <a:stretch/>
        </p:blipFill>
        <p:spPr>
          <a:xfrm>
            <a:off x="0" y="0"/>
            <a:ext cx="12192000" cy="66860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B18BD6C-0B92-9C69-BCBC-CF8823E591B3}"/>
              </a:ext>
            </a:extLst>
          </p:cNvPr>
          <p:cNvSpPr/>
          <p:nvPr/>
        </p:nvSpPr>
        <p:spPr>
          <a:xfrm>
            <a:off x="0" y="5040950"/>
            <a:ext cx="12191993" cy="1258322"/>
          </a:xfrm>
          <a:prstGeom prst="rect">
            <a:avLst/>
          </a:prstGeom>
          <a:solidFill>
            <a:schemeClr val="tx1">
              <a:lumMod val="50000"/>
              <a:lumOff val="50000"/>
              <a:alpha val="7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 descr="Interfaz de usuario gráfica&#10;&#10;Descripción generada automáticamente con confianza baja">
            <a:extLst>
              <a:ext uri="{FF2B5EF4-FFF2-40B4-BE49-F238E27FC236}">
                <a16:creationId xmlns:a16="http://schemas.microsoft.com/office/drawing/2014/main" id="{5013CA8F-1120-3579-5508-83C38ABE0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087" y="5115984"/>
            <a:ext cx="12192000" cy="6858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6F6C97E0-75AB-D55B-2B54-F51A52776C72}"/>
              </a:ext>
            </a:extLst>
          </p:cNvPr>
          <p:cNvSpPr txBox="1"/>
          <p:nvPr/>
        </p:nvSpPr>
        <p:spPr>
          <a:xfrm>
            <a:off x="1288966" y="5467595"/>
            <a:ext cx="633482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500" b="1" dirty="0">
                <a:solidFill>
                  <a:schemeClr val="lt1"/>
                </a:solidFill>
                <a:latin typeface="Nunito Sans" pitchFamily="2" charset="0"/>
                <a:ea typeface="Nunito Sans ExtraBold"/>
                <a:cs typeface="Nunito Sans ExtraBold"/>
                <a:sym typeface="Nunito Sans ExtraBold"/>
              </a:rPr>
              <a:t>Proceso Consultivo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179278A-A537-B9C6-A961-2EF627AE7809}"/>
              </a:ext>
            </a:extLst>
          </p:cNvPr>
          <p:cNvSpPr txBox="1"/>
          <p:nvPr/>
        </p:nvSpPr>
        <p:spPr>
          <a:xfrm>
            <a:off x="429476" y="5313707"/>
            <a:ext cx="764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500" b="1" dirty="0">
                <a:solidFill>
                  <a:schemeClr val="bg1">
                    <a:lumMod val="95000"/>
                  </a:schemeClr>
                </a:solidFill>
                <a:latin typeface="Nunito Sans" pitchFamily="2" charset="77"/>
              </a:rPr>
              <a:t>1.</a:t>
            </a: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750BF75-35B5-BA1D-1EE5-75125A9A2A35}"/>
              </a:ext>
            </a:extLst>
          </p:cNvPr>
          <p:cNvCxnSpPr>
            <a:cxnSpLocks/>
          </p:cNvCxnSpPr>
          <p:nvPr/>
        </p:nvCxnSpPr>
        <p:spPr>
          <a:xfrm>
            <a:off x="1193879" y="5396386"/>
            <a:ext cx="0" cy="756405"/>
          </a:xfrm>
          <a:prstGeom prst="line">
            <a:avLst/>
          </a:prstGeom>
          <a:ln w="381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899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81079-C601-0602-C0A1-299B81463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B502F861-189A-7BD4-6BD5-63F7F6144CCE}"/>
              </a:ext>
            </a:extLst>
          </p:cNvPr>
          <p:cNvGrpSpPr/>
          <p:nvPr/>
        </p:nvGrpSpPr>
        <p:grpSpPr>
          <a:xfrm>
            <a:off x="534200" y="1115855"/>
            <a:ext cx="11123600" cy="5171650"/>
            <a:chOff x="989541" y="463113"/>
            <a:chExt cx="11123600" cy="5171650"/>
          </a:xfrm>
        </p:grpSpPr>
        <p:sp>
          <p:nvSpPr>
            <p:cNvPr id="6" name="Google Shape;47409;p52">
              <a:extLst>
                <a:ext uri="{FF2B5EF4-FFF2-40B4-BE49-F238E27FC236}">
                  <a16:creationId xmlns:a16="http://schemas.microsoft.com/office/drawing/2014/main" id="{573D3D65-D410-20D7-7EC4-36EF6FA2B7A6}"/>
                </a:ext>
              </a:extLst>
            </p:cNvPr>
            <p:cNvSpPr/>
            <p:nvPr/>
          </p:nvSpPr>
          <p:spPr>
            <a:xfrm>
              <a:off x="989541" y="1275387"/>
              <a:ext cx="3590960" cy="3591056"/>
            </a:xfrm>
            <a:custGeom>
              <a:avLst/>
              <a:gdLst/>
              <a:ahLst/>
              <a:cxnLst/>
              <a:rect l="l" t="t" r="r" b="b"/>
              <a:pathLst>
                <a:path w="38220" h="38220" extrusionOk="0">
                  <a:moveTo>
                    <a:pt x="19110" y="0"/>
                  </a:moveTo>
                  <a:cubicBezTo>
                    <a:pt x="8561" y="0"/>
                    <a:pt x="0" y="8561"/>
                    <a:pt x="0" y="19110"/>
                  </a:cubicBezTo>
                  <a:cubicBezTo>
                    <a:pt x="0" y="29659"/>
                    <a:pt x="8561" y="38219"/>
                    <a:pt x="19110" y="38219"/>
                  </a:cubicBezTo>
                  <a:cubicBezTo>
                    <a:pt x="29671" y="38219"/>
                    <a:pt x="38220" y="29659"/>
                    <a:pt x="38220" y="19110"/>
                  </a:cubicBezTo>
                  <a:cubicBezTo>
                    <a:pt x="38220" y="8561"/>
                    <a:pt x="29671" y="0"/>
                    <a:pt x="19110" y="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47410;p52">
              <a:extLst>
                <a:ext uri="{FF2B5EF4-FFF2-40B4-BE49-F238E27FC236}">
                  <a16:creationId xmlns:a16="http://schemas.microsoft.com/office/drawing/2014/main" id="{01803BE5-4B38-62CA-D91A-DFB8DC29986B}"/>
                </a:ext>
              </a:extLst>
            </p:cNvPr>
            <p:cNvSpPr/>
            <p:nvPr/>
          </p:nvSpPr>
          <p:spPr>
            <a:xfrm>
              <a:off x="1234817" y="1514177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7411;p52">
              <a:extLst>
                <a:ext uri="{FF2B5EF4-FFF2-40B4-BE49-F238E27FC236}">
                  <a16:creationId xmlns:a16="http://schemas.microsoft.com/office/drawing/2014/main" id="{AABD9801-0B1A-77E3-A1CE-B37E800E2281}"/>
                </a:ext>
              </a:extLst>
            </p:cNvPr>
            <p:cNvSpPr/>
            <p:nvPr/>
          </p:nvSpPr>
          <p:spPr>
            <a:xfrm rot="-5400000">
              <a:off x="1234817" y="1514289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7412;p52">
              <a:extLst>
                <a:ext uri="{FF2B5EF4-FFF2-40B4-BE49-F238E27FC236}">
                  <a16:creationId xmlns:a16="http://schemas.microsoft.com/office/drawing/2014/main" id="{E5E7DF26-20BD-1A12-DBEC-8E039D98BC78}"/>
                </a:ext>
              </a:extLst>
            </p:cNvPr>
            <p:cNvSpPr/>
            <p:nvPr/>
          </p:nvSpPr>
          <p:spPr>
            <a:xfrm flipH="1">
              <a:off x="1234929" y="1514177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7413;p52">
              <a:extLst>
                <a:ext uri="{FF2B5EF4-FFF2-40B4-BE49-F238E27FC236}">
                  <a16:creationId xmlns:a16="http://schemas.microsoft.com/office/drawing/2014/main" id="{37A11629-BF1B-66C6-3E82-8A24BB632828}"/>
                </a:ext>
              </a:extLst>
            </p:cNvPr>
            <p:cNvSpPr/>
            <p:nvPr/>
          </p:nvSpPr>
          <p:spPr>
            <a:xfrm rot="5400000" flipH="1">
              <a:off x="1234929" y="1514289"/>
              <a:ext cx="3115800" cy="3115800"/>
            </a:xfrm>
            <a:prstGeom prst="blockArc">
              <a:avLst>
                <a:gd name="adj1" fmla="val 11125294"/>
                <a:gd name="adj2" fmla="val 15787580"/>
                <a:gd name="adj3" fmla="val 4061"/>
              </a:avLst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47414;p52">
              <a:extLst>
                <a:ext uri="{FF2B5EF4-FFF2-40B4-BE49-F238E27FC236}">
                  <a16:creationId xmlns:a16="http://schemas.microsoft.com/office/drawing/2014/main" id="{49A0258F-FB47-5685-B1AE-ABC5574B2A75}"/>
                </a:ext>
              </a:extLst>
            </p:cNvPr>
            <p:cNvSpPr txBox="1"/>
            <p:nvPr/>
          </p:nvSpPr>
          <p:spPr>
            <a:xfrm>
              <a:off x="1504506" y="2445369"/>
              <a:ext cx="2476536" cy="107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4546A"/>
                </a:buClr>
                <a:buSzPts val="1400"/>
                <a:buFont typeface="Fira Sans Extra Condensed SemiBold"/>
                <a:buNone/>
              </a:pPr>
              <a:endParaRPr lang="es-ES" sz="2000" b="1" i="0" u="none" strike="noStrike" cap="none" dirty="0">
                <a:solidFill>
                  <a:srgbClr val="2F5496"/>
                </a:solidFill>
                <a:latin typeface="Nunito Sans" pitchFamily="2" charset="0"/>
                <a:ea typeface="Nunito Sans ExtraBold"/>
                <a:cs typeface="Nunito Sans ExtraBold"/>
                <a:sym typeface="Nunito Sans ExtraBold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4546A"/>
                </a:buClr>
                <a:buSzPts val="1400"/>
                <a:buFont typeface="Fira Sans Extra Condensed SemiBold"/>
                <a:buNone/>
              </a:pPr>
              <a:r>
                <a:rPr lang="es-ES" sz="2400" b="1" dirty="0">
                  <a:solidFill>
                    <a:srgbClr val="2F5496"/>
                  </a:solidFill>
                  <a:latin typeface="Nunito Sans" pitchFamily="2" charset="0"/>
                  <a:ea typeface="Nunito Sans ExtraBold"/>
                  <a:cs typeface="Nunito Sans ExtraBold"/>
                  <a:sym typeface="Nunito Sans ExtraBold"/>
                </a:rPr>
                <a:t>Sentencia</a:t>
              </a:r>
              <a:r>
                <a:rPr lang="es-ES" sz="2400" b="1" i="0" u="none" strike="noStrike" cap="none" dirty="0">
                  <a:solidFill>
                    <a:srgbClr val="2F5496"/>
                  </a:solidFill>
                  <a:latin typeface="Nunito Sans" pitchFamily="2" charset="0"/>
                  <a:ea typeface="Nunito Sans ExtraBold"/>
                  <a:cs typeface="Nunito Sans ExtraBold"/>
                  <a:sym typeface="Nunito Sans ExtraBold"/>
                </a:rPr>
                <a:t> </a:t>
              </a: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4546A"/>
                </a:buClr>
                <a:buSzPts val="1400"/>
                <a:buFont typeface="Fira Sans Extra Condensed SemiBold"/>
                <a:buNone/>
              </a:pPr>
              <a:r>
                <a:rPr lang="es-ES" sz="2400" b="1" i="0" u="none" strike="noStrike" cap="none" dirty="0">
                  <a:solidFill>
                    <a:srgbClr val="2F5496"/>
                  </a:solidFill>
                  <a:latin typeface="Nunito Sans" pitchFamily="2" charset="0"/>
                  <a:ea typeface="Nunito Sans ExtraBold"/>
                  <a:cs typeface="Nunito Sans ExtraBold"/>
                  <a:sym typeface="Nunito Sans ExtraBold"/>
                </a:rPr>
                <a:t>T 236 de 2017 </a:t>
              </a:r>
              <a:endParaRPr sz="2400" b="1" i="0" u="none" strike="noStrike" cap="none" dirty="0">
                <a:solidFill>
                  <a:srgbClr val="2F5496"/>
                </a:solidFill>
                <a:latin typeface="Nunito Sans" pitchFamily="2" charset="0"/>
                <a:ea typeface="Nunito Sans ExtraBold"/>
                <a:cs typeface="Nunito Sans ExtraBold"/>
                <a:sym typeface="Nunito Sans ExtraBold"/>
              </a:endParaRPr>
            </a:p>
          </p:txBody>
        </p:sp>
        <p:grpSp>
          <p:nvGrpSpPr>
            <p:cNvPr id="22" name="Google Shape;47425;p52">
              <a:extLst>
                <a:ext uri="{FF2B5EF4-FFF2-40B4-BE49-F238E27FC236}">
                  <a16:creationId xmlns:a16="http://schemas.microsoft.com/office/drawing/2014/main" id="{799990BD-FD80-9013-1F4A-AA667371E426}"/>
                </a:ext>
              </a:extLst>
            </p:cNvPr>
            <p:cNvGrpSpPr/>
            <p:nvPr/>
          </p:nvGrpSpPr>
          <p:grpSpPr>
            <a:xfrm>
              <a:off x="4028122" y="463113"/>
              <a:ext cx="8085019" cy="2214394"/>
              <a:chOff x="3995686" y="1116268"/>
              <a:chExt cx="8085019" cy="2214394"/>
            </a:xfrm>
          </p:grpSpPr>
          <p:sp>
            <p:nvSpPr>
              <p:cNvPr id="23" name="Google Shape;47426;p52">
                <a:extLst>
                  <a:ext uri="{FF2B5EF4-FFF2-40B4-BE49-F238E27FC236}">
                    <a16:creationId xmlns:a16="http://schemas.microsoft.com/office/drawing/2014/main" id="{42BE3E0D-8DCD-EE0E-2B5D-DED3620DF0BC}"/>
                  </a:ext>
                </a:extLst>
              </p:cNvPr>
              <p:cNvSpPr/>
              <p:nvPr/>
            </p:nvSpPr>
            <p:spPr>
              <a:xfrm>
                <a:off x="6115639" y="1290104"/>
                <a:ext cx="1109700" cy="1109700"/>
              </a:xfrm>
              <a:prstGeom prst="ellipse">
                <a:avLst/>
              </a:prstGeom>
              <a:solidFill>
                <a:srgbClr val="E2671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4" name="Google Shape;47427;p52">
                <a:extLst>
                  <a:ext uri="{FF2B5EF4-FFF2-40B4-BE49-F238E27FC236}">
                    <a16:creationId xmlns:a16="http://schemas.microsoft.com/office/drawing/2014/main" id="{460D6899-EE2B-C41D-5251-0C0158191C51}"/>
                  </a:ext>
                </a:extLst>
              </p:cNvPr>
              <p:cNvCxnSpPr>
                <a:cxnSpLocks/>
                <a:stCxn id="23" idx="2"/>
                <a:endCxn id="27" idx="6"/>
              </p:cNvCxnSpPr>
              <p:nvPr/>
            </p:nvCxnSpPr>
            <p:spPr>
              <a:xfrm flipH="1">
                <a:off x="4282039" y="1844954"/>
                <a:ext cx="1833600" cy="706800"/>
              </a:xfrm>
              <a:prstGeom prst="bentConnector3">
                <a:avLst>
                  <a:gd name="adj1" fmla="val 51769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5" name="Google Shape;47429;p52">
                <a:extLst>
                  <a:ext uri="{FF2B5EF4-FFF2-40B4-BE49-F238E27FC236}">
                    <a16:creationId xmlns:a16="http://schemas.microsoft.com/office/drawing/2014/main" id="{3309479C-BE80-D9FB-F48C-5B43E1EB72DA}"/>
                  </a:ext>
                </a:extLst>
              </p:cNvPr>
              <p:cNvCxnSpPr>
                <a:cxnSpLocks/>
                <a:stCxn id="23" idx="6"/>
              </p:cNvCxnSpPr>
              <p:nvPr/>
            </p:nvCxnSpPr>
            <p:spPr>
              <a:xfrm>
                <a:off x="7225339" y="1844954"/>
                <a:ext cx="677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oval" w="med" len="med"/>
              </a:ln>
            </p:spPr>
          </p:cxnSp>
          <p:grpSp>
            <p:nvGrpSpPr>
              <p:cNvPr id="26" name="Google Shape;47430;p52">
                <a:extLst>
                  <a:ext uri="{FF2B5EF4-FFF2-40B4-BE49-F238E27FC236}">
                    <a16:creationId xmlns:a16="http://schemas.microsoft.com/office/drawing/2014/main" id="{70933A07-7220-199F-8430-989F86943456}"/>
                  </a:ext>
                </a:extLst>
              </p:cNvPr>
              <p:cNvGrpSpPr/>
              <p:nvPr/>
            </p:nvGrpSpPr>
            <p:grpSpPr>
              <a:xfrm>
                <a:off x="6357267" y="1598136"/>
                <a:ext cx="565094" cy="553584"/>
                <a:chOff x="2394575" y="2027025"/>
                <a:chExt cx="1579800" cy="1546325"/>
              </a:xfrm>
            </p:grpSpPr>
            <p:sp>
              <p:nvSpPr>
                <p:cNvPr id="30" name="Google Shape;47431;p52">
                  <a:extLst>
                    <a:ext uri="{FF2B5EF4-FFF2-40B4-BE49-F238E27FC236}">
                      <a16:creationId xmlns:a16="http://schemas.microsoft.com/office/drawing/2014/main" id="{526FA304-F1A1-F96A-CDBB-A42AB2114D4B}"/>
                    </a:ext>
                  </a:extLst>
                </p:cNvPr>
                <p:cNvSpPr/>
                <p:nvPr/>
              </p:nvSpPr>
              <p:spPr>
                <a:xfrm>
                  <a:off x="2483250" y="2027025"/>
                  <a:ext cx="1402650" cy="13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06" h="53222" extrusionOk="0">
                      <a:moveTo>
                        <a:pt x="28049" y="3312"/>
                      </a:moveTo>
                      <a:cubicBezTo>
                        <a:pt x="28203" y="3312"/>
                        <a:pt x="28586" y="3356"/>
                        <a:pt x="28792" y="3775"/>
                      </a:cubicBezTo>
                      <a:lnTo>
                        <a:pt x="34936" y="16218"/>
                      </a:lnTo>
                      <a:cubicBezTo>
                        <a:pt x="35539" y="17447"/>
                        <a:pt x="36709" y="18293"/>
                        <a:pt x="38056" y="18484"/>
                      </a:cubicBezTo>
                      <a:lnTo>
                        <a:pt x="51793" y="20485"/>
                      </a:lnTo>
                      <a:cubicBezTo>
                        <a:pt x="52257" y="20552"/>
                        <a:pt x="52411" y="20898"/>
                        <a:pt x="52463" y="21045"/>
                      </a:cubicBezTo>
                      <a:cubicBezTo>
                        <a:pt x="52507" y="21192"/>
                        <a:pt x="52588" y="21574"/>
                        <a:pt x="52257" y="21898"/>
                      </a:cubicBezTo>
                      <a:lnTo>
                        <a:pt x="42309" y="31589"/>
                      </a:lnTo>
                      <a:cubicBezTo>
                        <a:pt x="41338" y="32538"/>
                        <a:pt x="40889" y="33906"/>
                        <a:pt x="41124" y="35253"/>
                      </a:cubicBezTo>
                      <a:lnTo>
                        <a:pt x="43471" y="48932"/>
                      </a:lnTo>
                      <a:cubicBezTo>
                        <a:pt x="43545" y="49395"/>
                        <a:pt x="43265" y="49653"/>
                        <a:pt x="43140" y="49741"/>
                      </a:cubicBezTo>
                      <a:cubicBezTo>
                        <a:pt x="43058" y="49804"/>
                        <a:pt x="42881" y="49906"/>
                        <a:pt x="42653" y="49906"/>
                      </a:cubicBezTo>
                      <a:cubicBezTo>
                        <a:pt x="42535" y="49906"/>
                        <a:pt x="42404" y="49879"/>
                        <a:pt x="42265" y="49807"/>
                      </a:cubicBezTo>
                      <a:lnTo>
                        <a:pt x="29977" y="43347"/>
                      </a:lnTo>
                      <a:cubicBezTo>
                        <a:pt x="29373" y="43030"/>
                        <a:pt x="28711" y="42869"/>
                        <a:pt x="28049" y="42869"/>
                      </a:cubicBezTo>
                      <a:cubicBezTo>
                        <a:pt x="27387" y="42869"/>
                        <a:pt x="26732" y="43030"/>
                        <a:pt x="26128" y="43347"/>
                      </a:cubicBezTo>
                      <a:lnTo>
                        <a:pt x="13841" y="49807"/>
                      </a:lnTo>
                      <a:cubicBezTo>
                        <a:pt x="13701" y="49879"/>
                        <a:pt x="13570" y="49906"/>
                        <a:pt x="13453" y="49906"/>
                      </a:cubicBezTo>
                      <a:cubicBezTo>
                        <a:pt x="13224" y="49906"/>
                        <a:pt x="13048" y="49804"/>
                        <a:pt x="12965" y="49741"/>
                      </a:cubicBezTo>
                      <a:cubicBezTo>
                        <a:pt x="12840" y="49653"/>
                        <a:pt x="12560" y="49395"/>
                        <a:pt x="12634" y="48932"/>
                      </a:cubicBezTo>
                      <a:lnTo>
                        <a:pt x="14981" y="35253"/>
                      </a:lnTo>
                      <a:cubicBezTo>
                        <a:pt x="15209" y="33906"/>
                        <a:pt x="14768" y="32538"/>
                        <a:pt x="13789" y="31589"/>
                      </a:cubicBezTo>
                      <a:lnTo>
                        <a:pt x="3848" y="21898"/>
                      </a:lnTo>
                      <a:cubicBezTo>
                        <a:pt x="3517" y="21574"/>
                        <a:pt x="3591" y="21192"/>
                        <a:pt x="3642" y="21045"/>
                      </a:cubicBezTo>
                      <a:cubicBezTo>
                        <a:pt x="3686" y="20898"/>
                        <a:pt x="3848" y="20552"/>
                        <a:pt x="4312" y="20485"/>
                      </a:cubicBezTo>
                      <a:lnTo>
                        <a:pt x="18049" y="18484"/>
                      </a:lnTo>
                      <a:cubicBezTo>
                        <a:pt x="19396" y="18293"/>
                        <a:pt x="20558" y="17447"/>
                        <a:pt x="21162" y="16218"/>
                      </a:cubicBezTo>
                      <a:lnTo>
                        <a:pt x="27306" y="3775"/>
                      </a:lnTo>
                      <a:cubicBezTo>
                        <a:pt x="27512" y="3356"/>
                        <a:pt x="27894" y="3312"/>
                        <a:pt x="28049" y="3312"/>
                      </a:cubicBezTo>
                      <a:close/>
                      <a:moveTo>
                        <a:pt x="28049" y="1"/>
                      </a:moveTo>
                      <a:cubicBezTo>
                        <a:pt x="26467" y="1"/>
                        <a:pt x="25039" y="884"/>
                        <a:pt x="24340" y="2304"/>
                      </a:cubicBezTo>
                      <a:lnTo>
                        <a:pt x="18197" y="14754"/>
                      </a:lnTo>
                      <a:cubicBezTo>
                        <a:pt x="18071" y="14996"/>
                        <a:pt x="17843" y="15166"/>
                        <a:pt x="17571" y="15210"/>
                      </a:cubicBezTo>
                      <a:lnTo>
                        <a:pt x="3834" y="17204"/>
                      </a:lnTo>
                      <a:cubicBezTo>
                        <a:pt x="2259" y="17432"/>
                        <a:pt x="979" y="18514"/>
                        <a:pt x="493" y="20022"/>
                      </a:cubicBezTo>
                      <a:cubicBezTo>
                        <a:pt x="0" y="21530"/>
                        <a:pt x="397" y="23156"/>
                        <a:pt x="1538" y="24267"/>
                      </a:cubicBezTo>
                      <a:lnTo>
                        <a:pt x="11479" y="33958"/>
                      </a:lnTo>
                      <a:cubicBezTo>
                        <a:pt x="11677" y="34149"/>
                        <a:pt x="11766" y="34422"/>
                        <a:pt x="11714" y="34694"/>
                      </a:cubicBezTo>
                      <a:lnTo>
                        <a:pt x="9367" y="48372"/>
                      </a:lnTo>
                      <a:cubicBezTo>
                        <a:pt x="9102" y="49940"/>
                        <a:pt x="9735" y="51492"/>
                        <a:pt x="11015" y="52427"/>
                      </a:cubicBezTo>
                      <a:cubicBezTo>
                        <a:pt x="11742" y="52950"/>
                        <a:pt x="12592" y="53218"/>
                        <a:pt x="13446" y="53218"/>
                      </a:cubicBezTo>
                      <a:cubicBezTo>
                        <a:pt x="14105" y="53218"/>
                        <a:pt x="14767" y="53059"/>
                        <a:pt x="15378" y="52736"/>
                      </a:cubicBezTo>
                      <a:lnTo>
                        <a:pt x="27666" y="46275"/>
                      </a:lnTo>
                      <a:cubicBezTo>
                        <a:pt x="27788" y="46213"/>
                        <a:pt x="27920" y="46181"/>
                        <a:pt x="28053" y="46181"/>
                      </a:cubicBezTo>
                      <a:cubicBezTo>
                        <a:pt x="28185" y="46181"/>
                        <a:pt x="28318" y="46213"/>
                        <a:pt x="28439" y="46275"/>
                      </a:cubicBezTo>
                      <a:lnTo>
                        <a:pt x="40727" y="52736"/>
                      </a:lnTo>
                      <a:cubicBezTo>
                        <a:pt x="41338" y="53059"/>
                        <a:pt x="42000" y="53221"/>
                        <a:pt x="42655" y="53221"/>
                      </a:cubicBezTo>
                      <a:cubicBezTo>
                        <a:pt x="43508" y="53221"/>
                        <a:pt x="44362" y="52949"/>
                        <a:pt x="45083" y="52427"/>
                      </a:cubicBezTo>
                      <a:cubicBezTo>
                        <a:pt x="46371" y="51492"/>
                        <a:pt x="47003" y="49940"/>
                        <a:pt x="46731" y="48372"/>
                      </a:cubicBezTo>
                      <a:lnTo>
                        <a:pt x="44384" y="34694"/>
                      </a:lnTo>
                      <a:cubicBezTo>
                        <a:pt x="44340" y="34422"/>
                        <a:pt x="44428" y="34149"/>
                        <a:pt x="44627" y="33958"/>
                      </a:cubicBezTo>
                      <a:lnTo>
                        <a:pt x="54567" y="24267"/>
                      </a:lnTo>
                      <a:cubicBezTo>
                        <a:pt x="55701" y="23156"/>
                        <a:pt x="56105" y="21530"/>
                        <a:pt x="55612" y="20022"/>
                      </a:cubicBezTo>
                      <a:cubicBezTo>
                        <a:pt x="55119" y="18514"/>
                        <a:pt x="53839" y="17432"/>
                        <a:pt x="52272" y="17204"/>
                      </a:cubicBezTo>
                      <a:lnTo>
                        <a:pt x="38534" y="15210"/>
                      </a:lnTo>
                      <a:cubicBezTo>
                        <a:pt x="38262" y="15166"/>
                        <a:pt x="38026" y="14996"/>
                        <a:pt x="37909" y="14754"/>
                      </a:cubicBezTo>
                      <a:lnTo>
                        <a:pt x="31765" y="2304"/>
                      </a:lnTo>
                      <a:cubicBezTo>
                        <a:pt x="31066" y="884"/>
                        <a:pt x="29638" y="1"/>
                        <a:pt x="2804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" name="Google Shape;47432;p52">
                  <a:extLst>
                    <a:ext uri="{FF2B5EF4-FFF2-40B4-BE49-F238E27FC236}">
                      <a16:creationId xmlns:a16="http://schemas.microsoft.com/office/drawing/2014/main" id="{8650C3F2-CFF0-E10E-7507-BDD387B3ADD1}"/>
                    </a:ext>
                  </a:extLst>
                </p:cNvPr>
                <p:cNvSpPr/>
                <p:nvPr/>
              </p:nvSpPr>
              <p:spPr>
                <a:xfrm>
                  <a:off x="3553100" y="2076700"/>
                  <a:ext cx="137800" cy="143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2" h="5733" extrusionOk="0">
                      <a:moveTo>
                        <a:pt x="3633" y="0"/>
                      </a:moveTo>
                      <a:cubicBezTo>
                        <a:pt x="3122" y="0"/>
                        <a:pt x="2620" y="237"/>
                        <a:pt x="2296" y="685"/>
                      </a:cubicBezTo>
                      <a:lnTo>
                        <a:pt x="538" y="3106"/>
                      </a:lnTo>
                      <a:cubicBezTo>
                        <a:pt x="0" y="3841"/>
                        <a:pt x="162" y="4879"/>
                        <a:pt x="898" y="5416"/>
                      </a:cubicBezTo>
                      <a:cubicBezTo>
                        <a:pt x="1192" y="5629"/>
                        <a:pt x="1538" y="5732"/>
                        <a:pt x="1877" y="5732"/>
                      </a:cubicBezTo>
                      <a:cubicBezTo>
                        <a:pt x="2384" y="5732"/>
                        <a:pt x="2892" y="5497"/>
                        <a:pt x="3216" y="5055"/>
                      </a:cubicBezTo>
                      <a:lnTo>
                        <a:pt x="4975" y="2635"/>
                      </a:lnTo>
                      <a:cubicBezTo>
                        <a:pt x="5512" y="1891"/>
                        <a:pt x="5350" y="854"/>
                        <a:pt x="4607" y="317"/>
                      </a:cubicBezTo>
                      <a:cubicBezTo>
                        <a:pt x="4311" y="103"/>
                        <a:pt x="3970" y="0"/>
                        <a:pt x="36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" name="Google Shape;47433;p52">
                  <a:extLst>
                    <a:ext uri="{FF2B5EF4-FFF2-40B4-BE49-F238E27FC236}">
                      <a16:creationId xmlns:a16="http://schemas.microsoft.com/office/drawing/2014/main" id="{C462AE46-41EE-DF46-31A8-D339507CE2E5}"/>
                    </a:ext>
                  </a:extLst>
                </p:cNvPr>
                <p:cNvSpPr/>
                <p:nvPr/>
              </p:nvSpPr>
              <p:spPr>
                <a:xfrm>
                  <a:off x="2678050" y="2076500"/>
                  <a:ext cx="137800" cy="143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2" h="5733" extrusionOk="0">
                      <a:moveTo>
                        <a:pt x="1875" y="1"/>
                      </a:moveTo>
                      <a:cubicBezTo>
                        <a:pt x="1538" y="1"/>
                        <a:pt x="1198" y="104"/>
                        <a:pt x="905" y="317"/>
                      </a:cubicBezTo>
                      <a:cubicBezTo>
                        <a:pt x="162" y="855"/>
                        <a:pt x="0" y="1892"/>
                        <a:pt x="537" y="2628"/>
                      </a:cubicBezTo>
                      <a:lnTo>
                        <a:pt x="2296" y="5049"/>
                      </a:lnTo>
                      <a:cubicBezTo>
                        <a:pt x="2620" y="5498"/>
                        <a:pt x="3127" y="5733"/>
                        <a:pt x="3635" y="5733"/>
                      </a:cubicBezTo>
                      <a:cubicBezTo>
                        <a:pt x="3974" y="5733"/>
                        <a:pt x="4312" y="5630"/>
                        <a:pt x="4606" y="5417"/>
                      </a:cubicBezTo>
                      <a:cubicBezTo>
                        <a:pt x="5350" y="4879"/>
                        <a:pt x="5511" y="3842"/>
                        <a:pt x="4974" y="3106"/>
                      </a:cubicBezTo>
                      <a:lnTo>
                        <a:pt x="3216" y="685"/>
                      </a:lnTo>
                      <a:cubicBezTo>
                        <a:pt x="2892" y="238"/>
                        <a:pt x="2387" y="1"/>
                        <a:pt x="187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" name="Google Shape;47434;p52">
                  <a:extLst>
                    <a:ext uri="{FF2B5EF4-FFF2-40B4-BE49-F238E27FC236}">
                      <a16:creationId xmlns:a16="http://schemas.microsoft.com/office/drawing/2014/main" id="{DD71CA98-7D75-F3AF-A7ED-43B64EBA3431}"/>
                    </a:ext>
                  </a:extLst>
                </p:cNvPr>
                <p:cNvSpPr/>
                <p:nvPr/>
              </p:nvSpPr>
              <p:spPr>
                <a:xfrm>
                  <a:off x="2394575" y="2927300"/>
                  <a:ext cx="164100" cy="10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4" h="4239" extrusionOk="0">
                      <a:moveTo>
                        <a:pt x="4701" y="1"/>
                      </a:moveTo>
                      <a:cubicBezTo>
                        <a:pt x="4533" y="1"/>
                        <a:pt x="4363" y="27"/>
                        <a:pt x="4195" y="81"/>
                      </a:cubicBezTo>
                      <a:lnTo>
                        <a:pt x="1347" y="1008"/>
                      </a:lnTo>
                      <a:cubicBezTo>
                        <a:pt x="479" y="1288"/>
                        <a:pt x="0" y="2222"/>
                        <a:pt x="287" y="3098"/>
                      </a:cubicBezTo>
                      <a:cubicBezTo>
                        <a:pt x="516" y="3797"/>
                        <a:pt x="1163" y="4238"/>
                        <a:pt x="1862" y="4238"/>
                      </a:cubicBezTo>
                      <a:cubicBezTo>
                        <a:pt x="2031" y="4238"/>
                        <a:pt x="2201" y="4216"/>
                        <a:pt x="2370" y="4157"/>
                      </a:cubicBezTo>
                      <a:lnTo>
                        <a:pt x="5217" y="3237"/>
                      </a:lnTo>
                      <a:cubicBezTo>
                        <a:pt x="6086" y="2950"/>
                        <a:pt x="6564" y="2016"/>
                        <a:pt x="6284" y="1148"/>
                      </a:cubicBezTo>
                      <a:cubicBezTo>
                        <a:pt x="6053" y="448"/>
                        <a:pt x="5400" y="1"/>
                        <a:pt x="470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" name="Google Shape;47435;p52">
                  <a:extLst>
                    <a:ext uri="{FF2B5EF4-FFF2-40B4-BE49-F238E27FC236}">
                      <a16:creationId xmlns:a16="http://schemas.microsoft.com/office/drawing/2014/main" id="{957DF1BD-457F-6AD4-137B-8581DDB08659}"/>
                    </a:ext>
                  </a:extLst>
                </p:cNvPr>
                <p:cNvSpPr/>
                <p:nvPr/>
              </p:nvSpPr>
              <p:spPr>
                <a:xfrm>
                  <a:off x="3143075" y="3415675"/>
                  <a:ext cx="82975" cy="15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9" h="6307" extrusionOk="0">
                      <a:moveTo>
                        <a:pt x="1656" y="0"/>
                      </a:moveTo>
                      <a:cubicBezTo>
                        <a:pt x="744" y="0"/>
                        <a:pt x="0" y="744"/>
                        <a:pt x="0" y="1656"/>
                      </a:cubicBezTo>
                      <a:lnTo>
                        <a:pt x="0" y="4651"/>
                      </a:lnTo>
                      <a:cubicBezTo>
                        <a:pt x="0" y="5563"/>
                        <a:pt x="744" y="6306"/>
                        <a:pt x="1656" y="6306"/>
                      </a:cubicBezTo>
                      <a:cubicBezTo>
                        <a:pt x="2576" y="6306"/>
                        <a:pt x="3319" y="5563"/>
                        <a:pt x="3319" y="4651"/>
                      </a:cubicBezTo>
                      <a:lnTo>
                        <a:pt x="3319" y="1656"/>
                      </a:lnTo>
                      <a:cubicBezTo>
                        <a:pt x="3319" y="744"/>
                        <a:pt x="2576" y="0"/>
                        <a:pt x="16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" name="Google Shape;47436;p52">
                  <a:extLst>
                    <a:ext uri="{FF2B5EF4-FFF2-40B4-BE49-F238E27FC236}">
                      <a16:creationId xmlns:a16="http://schemas.microsoft.com/office/drawing/2014/main" id="{C7AAA11D-10DA-BDDC-F527-3DBEADAF8B61}"/>
                    </a:ext>
                  </a:extLst>
                </p:cNvPr>
                <p:cNvSpPr/>
                <p:nvPr/>
              </p:nvSpPr>
              <p:spPr>
                <a:xfrm>
                  <a:off x="3810450" y="2927400"/>
                  <a:ext cx="163925" cy="10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7" h="4242" extrusionOk="0">
                      <a:moveTo>
                        <a:pt x="1854" y="1"/>
                      </a:moveTo>
                      <a:cubicBezTo>
                        <a:pt x="1158" y="1"/>
                        <a:pt x="510" y="447"/>
                        <a:pt x="280" y="1144"/>
                      </a:cubicBezTo>
                      <a:cubicBezTo>
                        <a:pt x="0" y="2019"/>
                        <a:pt x="471" y="2954"/>
                        <a:pt x="1347" y="3233"/>
                      </a:cubicBezTo>
                      <a:lnTo>
                        <a:pt x="4187" y="4160"/>
                      </a:lnTo>
                      <a:cubicBezTo>
                        <a:pt x="4356" y="4212"/>
                        <a:pt x="4533" y="4241"/>
                        <a:pt x="4702" y="4241"/>
                      </a:cubicBezTo>
                      <a:cubicBezTo>
                        <a:pt x="5401" y="4241"/>
                        <a:pt x="6049" y="3793"/>
                        <a:pt x="6277" y="3094"/>
                      </a:cubicBezTo>
                      <a:cubicBezTo>
                        <a:pt x="6556" y="2225"/>
                        <a:pt x="6086" y="1291"/>
                        <a:pt x="5210" y="1004"/>
                      </a:cubicBezTo>
                      <a:lnTo>
                        <a:pt x="2370" y="84"/>
                      </a:lnTo>
                      <a:cubicBezTo>
                        <a:pt x="2199" y="28"/>
                        <a:pt x="2025" y="1"/>
                        <a:pt x="185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Helvetica Neue"/>
                    <a:buNone/>
                  </a:pPr>
                  <a:endParaRPr sz="1867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7" name="Google Shape;47428;p52">
                <a:extLst>
                  <a:ext uri="{FF2B5EF4-FFF2-40B4-BE49-F238E27FC236}">
                    <a16:creationId xmlns:a16="http://schemas.microsoft.com/office/drawing/2014/main" id="{C9B08D07-59F2-5AA0-094C-664CEC7357CA}"/>
                  </a:ext>
                </a:extLst>
              </p:cNvPr>
              <p:cNvSpPr/>
              <p:nvPr/>
            </p:nvSpPr>
            <p:spPr>
              <a:xfrm>
                <a:off x="3995686" y="2408592"/>
                <a:ext cx="286500" cy="286500"/>
              </a:xfrm>
              <a:prstGeom prst="ellipse">
                <a:avLst/>
              </a:prstGeom>
              <a:solidFill>
                <a:srgbClr val="E2671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47437;p52">
                <a:extLst>
                  <a:ext uri="{FF2B5EF4-FFF2-40B4-BE49-F238E27FC236}">
                    <a16:creationId xmlns:a16="http://schemas.microsoft.com/office/drawing/2014/main" id="{4567BEA6-CF2E-2B33-7F0F-D786BE993501}"/>
                  </a:ext>
                </a:extLst>
              </p:cNvPr>
              <p:cNvSpPr/>
              <p:nvPr/>
            </p:nvSpPr>
            <p:spPr>
              <a:xfrm>
                <a:off x="7858979" y="1116268"/>
                <a:ext cx="4221726" cy="1982244"/>
              </a:xfrm>
              <a:prstGeom prst="roundRect">
                <a:avLst>
                  <a:gd name="adj" fmla="val 50000"/>
                </a:avLst>
              </a:prstGeom>
              <a:solidFill>
                <a:srgbClr val="E2671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47438;p52">
                <a:extLst>
                  <a:ext uri="{FF2B5EF4-FFF2-40B4-BE49-F238E27FC236}">
                    <a16:creationId xmlns:a16="http://schemas.microsoft.com/office/drawing/2014/main" id="{0D4D4487-6311-CC52-C072-53215B4640C3}"/>
                  </a:ext>
                </a:extLst>
              </p:cNvPr>
              <p:cNvSpPr txBox="1"/>
              <p:nvPr/>
            </p:nvSpPr>
            <p:spPr>
              <a:xfrm flipH="1">
                <a:off x="8090438" y="1236896"/>
                <a:ext cx="3843640" cy="20937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lvl="0"/>
                <a:r>
                  <a:rPr lang="es-ES" sz="1600" dirty="0">
                    <a:latin typeface="Nunito Sans"/>
                    <a:ea typeface="Nunito Sans"/>
                    <a:cs typeface="Nunito Sans"/>
                    <a:sym typeface="Nunito Sans"/>
                  </a:rPr>
                  <a:t>Realizar consulta previa a comunidades indígenas y afrodescendientes frente a la implementación del Programa de Erradicación de Cultivos Ilícitos mediante aspersión con glifosato (PECIG).</a:t>
                </a:r>
                <a:endParaRPr sz="1600" dirty="0">
                  <a:latin typeface="Nunito Sans"/>
                  <a:ea typeface="Nunito Sans"/>
                  <a:cs typeface="Nunito Sans"/>
                  <a:sym typeface="Nunito Sans"/>
                </a:endParaRPr>
              </a:p>
            </p:txBody>
          </p:sp>
        </p:grpSp>
        <p:grpSp>
          <p:nvGrpSpPr>
            <p:cNvPr id="36" name="Google Shape;47439;p52">
              <a:extLst>
                <a:ext uri="{FF2B5EF4-FFF2-40B4-BE49-F238E27FC236}">
                  <a16:creationId xmlns:a16="http://schemas.microsoft.com/office/drawing/2014/main" id="{F60005C5-A85E-96F7-64D3-A2ED5C04D3C5}"/>
                </a:ext>
              </a:extLst>
            </p:cNvPr>
            <p:cNvGrpSpPr/>
            <p:nvPr/>
          </p:nvGrpSpPr>
          <p:grpSpPr>
            <a:xfrm>
              <a:off x="4378991" y="2704155"/>
              <a:ext cx="7516616" cy="2930608"/>
              <a:chOff x="4354012" y="3375723"/>
              <a:chExt cx="7516616" cy="2930608"/>
            </a:xfrm>
          </p:grpSpPr>
          <p:sp>
            <p:nvSpPr>
              <p:cNvPr id="37" name="Google Shape;47440;p52">
                <a:extLst>
                  <a:ext uri="{FF2B5EF4-FFF2-40B4-BE49-F238E27FC236}">
                    <a16:creationId xmlns:a16="http://schemas.microsoft.com/office/drawing/2014/main" id="{A8DF7FA1-0772-DCB8-FC34-3FB1B2B6F3AD}"/>
                  </a:ext>
                </a:extLst>
              </p:cNvPr>
              <p:cNvSpPr/>
              <p:nvPr/>
            </p:nvSpPr>
            <p:spPr>
              <a:xfrm>
                <a:off x="5912750" y="4575410"/>
                <a:ext cx="931649" cy="98781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8" name="Google Shape;47441;p52">
                <a:extLst>
                  <a:ext uri="{FF2B5EF4-FFF2-40B4-BE49-F238E27FC236}">
                    <a16:creationId xmlns:a16="http://schemas.microsoft.com/office/drawing/2014/main" id="{A8C7B3F6-321C-76F2-22E4-1464DD8E874D}"/>
                  </a:ext>
                </a:extLst>
              </p:cNvPr>
              <p:cNvCxnSpPr>
                <a:cxnSpLocks/>
                <a:stCxn id="37" idx="2"/>
              </p:cNvCxnSpPr>
              <p:nvPr/>
            </p:nvCxnSpPr>
            <p:spPr>
              <a:xfrm rot="10800000">
                <a:off x="4555882" y="4297064"/>
                <a:ext cx="1356868" cy="772256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" name="Google Shape;47443;p52">
                <a:extLst>
                  <a:ext uri="{FF2B5EF4-FFF2-40B4-BE49-F238E27FC236}">
                    <a16:creationId xmlns:a16="http://schemas.microsoft.com/office/drawing/2014/main" id="{4E44003D-69F8-3514-9E8E-6E38F24A3B60}"/>
                  </a:ext>
                </a:extLst>
              </p:cNvPr>
              <p:cNvCxnSpPr>
                <a:cxnSpLocks/>
                <a:stCxn id="37" idx="6"/>
                <a:endCxn id="42" idx="1"/>
              </p:cNvCxnSpPr>
              <p:nvPr/>
            </p:nvCxnSpPr>
            <p:spPr>
              <a:xfrm>
                <a:off x="6844399" y="5069320"/>
                <a:ext cx="914122" cy="39077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oval" w="med" len="med"/>
              </a:ln>
            </p:spPr>
          </p:cxnSp>
          <p:sp>
            <p:nvSpPr>
              <p:cNvPr id="40" name="Google Shape;47445;p52">
                <a:extLst>
                  <a:ext uri="{FF2B5EF4-FFF2-40B4-BE49-F238E27FC236}">
                    <a16:creationId xmlns:a16="http://schemas.microsoft.com/office/drawing/2014/main" id="{1C196B55-48F8-FF06-EBCC-5AE50B7123D4}"/>
                  </a:ext>
                </a:extLst>
              </p:cNvPr>
              <p:cNvSpPr/>
              <p:nvPr/>
            </p:nvSpPr>
            <p:spPr>
              <a:xfrm>
                <a:off x="6192040" y="3375723"/>
                <a:ext cx="565083" cy="459840"/>
              </a:xfrm>
              <a:custGeom>
                <a:avLst/>
                <a:gdLst/>
                <a:ahLst/>
                <a:cxnLst/>
                <a:rect l="l" t="t" r="r" b="b"/>
                <a:pathLst>
                  <a:path w="62787" h="51065" extrusionOk="0">
                    <a:moveTo>
                      <a:pt x="42287" y="3054"/>
                    </a:moveTo>
                    <a:cubicBezTo>
                      <a:pt x="43420" y="3054"/>
                      <a:pt x="44347" y="3981"/>
                      <a:pt x="44347" y="5122"/>
                    </a:cubicBezTo>
                    <a:cubicBezTo>
                      <a:pt x="44347" y="5136"/>
                      <a:pt x="44340" y="8764"/>
                      <a:pt x="44340" y="8764"/>
                    </a:cubicBezTo>
                    <a:cubicBezTo>
                      <a:pt x="44333" y="11310"/>
                      <a:pt x="43803" y="13782"/>
                      <a:pt x="42773" y="16107"/>
                    </a:cubicBezTo>
                    <a:lnTo>
                      <a:pt x="40992" y="20088"/>
                    </a:lnTo>
                    <a:cubicBezTo>
                      <a:pt x="40838" y="20441"/>
                      <a:pt x="40823" y="20816"/>
                      <a:pt x="40926" y="21155"/>
                    </a:cubicBezTo>
                    <a:cubicBezTo>
                      <a:pt x="40933" y="21184"/>
                      <a:pt x="41264" y="22258"/>
                      <a:pt x="42390" y="22258"/>
                    </a:cubicBezTo>
                    <a:lnTo>
                      <a:pt x="57813" y="22258"/>
                    </a:lnTo>
                    <a:cubicBezTo>
                      <a:pt x="58872" y="22258"/>
                      <a:pt x="59741" y="23119"/>
                      <a:pt x="59741" y="24186"/>
                    </a:cubicBezTo>
                    <a:cubicBezTo>
                      <a:pt x="59741" y="25246"/>
                      <a:pt x="58872" y="26107"/>
                      <a:pt x="57813" y="26107"/>
                    </a:cubicBezTo>
                    <a:lnTo>
                      <a:pt x="55642" y="26107"/>
                    </a:lnTo>
                    <a:cubicBezTo>
                      <a:pt x="54796" y="26107"/>
                      <a:pt x="54119" y="26791"/>
                      <a:pt x="54119" y="27637"/>
                    </a:cubicBezTo>
                    <a:cubicBezTo>
                      <a:pt x="54119" y="28476"/>
                      <a:pt x="54796" y="29160"/>
                      <a:pt x="55642" y="29160"/>
                    </a:cubicBezTo>
                    <a:lnTo>
                      <a:pt x="56540" y="29160"/>
                    </a:lnTo>
                    <a:cubicBezTo>
                      <a:pt x="57599" y="29160"/>
                      <a:pt x="58468" y="30021"/>
                      <a:pt x="58468" y="31088"/>
                    </a:cubicBezTo>
                    <a:cubicBezTo>
                      <a:pt x="58468" y="32147"/>
                      <a:pt x="57599" y="33008"/>
                      <a:pt x="56540" y="33008"/>
                    </a:cubicBezTo>
                    <a:lnTo>
                      <a:pt x="54369" y="33008"/>
                    </a:lnTo>
                    <a:cubicBezTo>
                      <a:pt x="53523" y="33008"/>
                      <a:pt x="52839" y="33693"/>
                      <a:pt x="52839" y="34539"/>
                    </a:cubicBezTo>
                    <a:cubicBezTo>
                      <a:pt x="52839" y="35378"/>
                      <a:pt x="53523" y="36062"/>
                      <a:pt x="54369" y="36062"/>
                    </a:cubicBezTo>
                    <a:lnTo>
                      <a:pt x="55267" y="36062"/>
                    </a:lnTo>
                    <a:cubicBezTo>
                      <a:pt x="56326" y="36062"/>
                      <a:pt x="57195" y="36923"/>
                      <a:pt x="57195" y="37990"/>
                    </a:cubicBezTo>
                    <a:cubicBezTo>
                      <a:pt x="57195" y="39049"/>
                      <a:pt x="56326" y="39910"/>
                      <a:pt x="55267" y="39910"/>
                    </a:cubicBezTo>
                    <a:lnTo>
                      <a:pt x="53096" y="39910"/>
                    </a:lnTo>
                    <a:cubicBezTo>
                      <a:pt x="52250" y="39910"/>
                      <a:pt x="51566" y="40594"/>
                      <a:pt x="51566" y="41441"/>
                    </a:cubicBezTo>
                    <a:cubicBezTo>
                      <a:pt x="51566" y="42279"/>
                      <a:pt x="52250" y="42964"/>
                      <a:pt x="53096" y="42964"/>
                    </a:cubicBezTo>
                    <a:lnTo>
                      <a:pt x="53994" y="42964"/>
                    </a:lnTo>
                    <a:cubicBezTo>
                      <a:pt x="55053" y="42964"/>
                      <a:pt x="55922" y="43832"/>
                      <a:pt x="55922" y="44892"/>
                    </a:cubicBezTo>
                    <a:cubicBezTo>
                      <a:pt x="55922" y="45951"/>
                      <a:pt x="55053" y="46812"/>
                      <a:pt x="53994" y="46812"/>
                    </a:cubicBezTo>
                    <a:lnTo>
                      <a:pt x="39565" y="46812"/>
                    </a:lnTo>
                    <a:cubicBezTo>
                      <a:pt x="35025" y="46812"/>
                      <a:pt x="30463" y="45775"/>
                      <a:pt x="26372" y="43795"/>
                    </a:cubicBezTo>
                    <a:lnTo>
                      <a:pt x="24157" y="42721"/>
                    </a:lnTo>
                    <a:cubicBezTo>
                      <a:pt x="23951" y="42625"/>
                      <a:pt x="23723" y="42574"/>
                      <a:pt x="23495" y="42574"/>
                    </a:cubicBezTo>
                    <a:lnTo>
                      <a:pt x="21228" y="42574"/>
                    </a:lnTo>
                    <a:lnTo>
                      <a:pt x="21228" y="22928"/>
                    </a:lnTo>
                    <a:lnTo>
                      <a:pt x="25290" y="22928"/>
                    </a:lnTo>
                    <a:cubicBezTo>
                      <a:pt x="25651" y="22928"/>
                      <a:pt x="25996" y="22803"/>
                      <a:pt x="26269" y="22567"/>
                    </a:cubicBezTo>
                    <a:lnTo>
                      <a:pt x="32766" y="17137"/>
                    </a:lnTo>
                    <a:cubicBezTo>
                      <a:pt x="35724" y="14665"/>
                      <a:pt x="37946" y="11435"/>
                      <a:pt x="39197" y="7792"/>
                    </a:cubicBezTo>
                    <a:cubicBezTo>
                      <a:pt x="39197" y="7792"/>
                      <a:pt x="40411" y="4253"/>
                      <a:pt x="40418" y="4231"/>
                    </a:cubicBezTo>
                    <a:cubicBezTo>
                      <a:pt x="40764" y="3510"/>
                      <a:pt x="41478" y="3054"/>
                      <a:pt x="42287" y="3054"/>
                    </a:cubicBezTo>
                    <a:close/>
                    <a:moveTo>
                      <a:pt x="18175" y="18270"/>
                    </a:moveTo>
                    <a:lnTo>
                      <a:pt x="18182" y="48011"/>
                    </a:lnTo>
                    <a:lnTo>
                      <a:pt x="3054" y="48011"/>
                    </a:lnTo>
                    <a:lnTo>
                      <a:pt x="3054" y="18270"/>
                    </a:lnTo>
                    <a:close/>
                    <a:moveTo>
                      <a:pt x="42287" y="0"/>
                    </a:moveTo>
                    <a:cubicBezTo>
                      <a:pt x="40190" y="0"/>
                      <a:pt x="38329" y="1259"/>
                      <a:pt x="37541" y="3201"/>
                    </a:cubicBezTo>
                    <a:cubicBezTo>
                      <a:pt x="37504" y="3289"/>
                      <a:pt x="36312" y="6799"/>
                      <a:pt x="36312" y="6799"/>
                    </a:cubicBezTo>
                    <a:cubicBezTo>
                      <a:pt x="35238" y="9912"/>
                      <a:pt x="33340" y="12678"/>
                      <a:pt x="30809" y="14797"/>
                    </a:cubicBezTo>
                    <a:lnTo>
                      <a:pt x="24738" y="19874"/>
                    </a:lnTo>
                    <a:lnTo>
                      <a:pt x="21228" y="19874"/>
                    </a:lnTo>
                    <a:lnTo>
                      <a:pt x="21228" y="18270"/>
                    </a:lnTo>
                    <a:cubicBezTo>
                      <a:pt x="21228" y="16593"/>
                      <a:pt x="19860" y="15224"/>
                      <a:pt x="18175" y="15224"/>
                    </a:cubicBezTo>
                    <a:lnTo>
                      <a:pt x="3054" y="15224"/>
                    </a:lnTo>
                    <a:cubicBezTo>
                      <a:pt x="1369" y="15224"/>
                      <a:pt x="0" y="16593"/>
                      <a:pt x="0" y="18270"/>
                    </a:cubicBezTo>
                    <a:lnTo>
                      <a:pt x="0" y="48011"/>
                    </a:lnTo>
                    <a:cubicBezTo>
                      <a:pt x="0" y="49696"/>
                      <a:pt x="1369" y="51065"/>
                      <a:pt x="3054" y="51065"/>
                    </a:cubicBezTo>
                    <a:lnTo>
                      <a:pt x="18175" y="51065"/>
                    </a:lnTo>
                    <a:cubicBezTo>
                      <a:pt x="19860" y="51065"/>
                      <a:pt x="21228" y="49696"/>
                      <a:pt x="21228" y="48011"/>
                    </a:cubicBezTo>
                    <a:lnTo>
                      <a:pt x="21228" y="45620"/>
                    </a:lnTo>
                    <a:lnTo>
                      <a:pt x="23142" y="45620"/>
                    </a:lnTo>
                    <a:lnTo>
                      <a:pt x="25047" y="46540"/>
                    </a:lnTo>
                    <a:cubicBezTo>
                      <a:pt x="29543" y="48718"/>
                      <a:pt x="34569" y="49866"/>
                      <a:pt x="39565" y="49866"/>
                    </a:cubicBezTo>
                    <a:lnTo>
                      <a:pt x="53994" y="49866"/>
                    </a:lnTo>
                    <a:cubicBezTo>
                      <a:pt x="56738" y="49866"/>
                      <a:pt x="58968" y="47636"/>
                      <a:pt x="58968" y="44892"/>
                    </a:cubicBezTo>
                    <a:cubicBezTo>
                      <a:pt x="58968" y="43847"/>
                      <a:pt x="58644" y="42875"/>
                      <a:pt x="58100" y="42081"/>
                    </a:cubicBezTo>
                    <a:cubicBezTo>
                      <a:pt x="59395" y="41176"/>
                      <a:pt x="60241" y="39682"/>
                      <a:pt x="60241" y="37990"/>
                    </a:cubicBezTo>
                    <a:cubicBezTo>
                      <a:pt x="60241" y="36945"/>
                      <a:pt x="59917" y="35974"/>
                      <a:pt x="59373" y="35179"/>
                    </a:cubicBezTo>
                    <a:cubicBezTo>
                      <a:pt x="60668" y="34274"/>
                      <a:pt x="61514" y="32780"/>
                      <a:pt x="61514" y="31088"/>
                    </a:cubicBezTo>
                    <a:cubicBezTo>
                      <a:pt x="61514" y="30043"/>
                      <a:pt x="61190" y="29072"/>
                      <a:pt x="60646" y="28277"/>
                    </a:cubicBezTo>
                    <a:cubicBezTo>
                      <a:pt x="61941" y="27372"/>
                      <a:pt x="62787" y="25878"/>
                      <a:pt x="62787" y="24186"/>
                    </a:cubicBezTo>
                    <a:cubicBezTo>
                      <a:pt x="62787" y="21442"/>
                      <a:pt x="60557" y="19205"/>
                      <a:pt x="57813" y="19205"/>
                    </a:cubicBezTo>
                    <a:lnTo>
                      <a:pt x="44730" y="19205"/>
                    </a:lnTo>
                    <a:lnTo>
                      <a:pt x="45554" y="17351"/>
                    </a:lnTo>
                    <a:cubicBezTo>
                      <a:pt x="46768" y="14628"/>
                      <a:pt x="47386" y="11744"/>
                      <a:pt x="47394" y="8771"/>
                    </a:cubicBezTo>
                    <a:cubicBezTo>
                      <a:pt x="47394" y="8771"/>
                      <a:pt x="47401" y="5136"/>
                      <a:pt x="47401" y="5122"/>
                    </a:cubicBezTo>
                    <a:cubicBezTo>
                      <a:pt x="47401" y="2296"/>
                      <a:pt x="45105" y="0"/>
                      <a:pt x="422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7442;p52">
                <a:extLst>
                  <a:ext uri="{FF2B5EF4-FFF2-40B4-BE49-F238E27FC236}">
                    <a16:creationId xmlns:a16="http://schemas.microsoft.com/office/drawing/2014/main" id="{5C1BE7A5-6F72-4727-E029-308388A663D8}"/>
                  </a:ext>
                </a:extLst>
              </p:cNvPr>
              <p:cNvSpPr/>
              <p:nvPr/>
            </p:nvSpPr>
            <p:spPr>
              <a:xfrm>
                <a:off x="4354012" y="4153508"/>
                <a:ext cx="286500" cy="2865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" name="Google Shape;47444;p52">
                <a:extLst>
                  <a:ext uri="{FF2B5EF4-FFF2-40B4-BE49-F238E27FC236}">
                    <a16:creationId xmlns:a16="http://schemas.microsoft.com/office/drawing/2014/main" id="{F1E53124-A01A-C8DC-A7ED-2C5742876609}"/>
                  </a:ext>
                </a:extLst>
              </p:cNvPr>
              <p:cNvSpPr/>
              <p:nvPr/>
            </p:nvSpPr>
            <p:spPr>
              <a:xfrm>
                <a:off x="7758521" y="4190337"/>
                <a:ext cx="4112107" cy="1836119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47446;p52">
                <a:extLst>
                  <a:ext uri="{FF2B5EF4-FFF2-40B4-BE49-F238E27FC236}">
                    <a16:creationId xmlns:a16="http://schemas.microsoft.com/office/drawing/2014/main" id="{F59E7BB9-9B47-A659-E1C7-1130C94A7386}"/>
                  </a:ext>
                </a:extLst>
              </p:cNvPr>
              <p:cNvSpPr txBox="1"/>
              <p:nvPr/>
            </p:nvSpPr>
            <p:spPr>
              <a:xfrm flipH="1">
                <a:off x="8125037" y="4296758"/>
                <a:ext cx="3713057" cy="20095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lvl="0"/>
                <a:r>
                  <a:rPr lang="es-ES" sz="1400" dirty="0">
                    <a:latin typeface="Nunito Sans"/>
                    <a:ea typeface="Nunito Sans"/>
                    <a:cs typeface="Nunito Sans"/>
                    <a:sym typeface="Nunito Sans"/>
                  </a:rPr>
                  <a:t>Reitera estándares de SU-123/18 sobre consulta previa en extractivismo; integra Convenio 169 OIT y principio precaución ambiental; influye políticas antidrogas priorizando derechos territoriales sobre erradicación forzada.</a:t>
                </a:r>
                <a:endParaRPr dirty="0"/>
              </a:p>
            </p:txBody>
          </p:sp>
        </p:grpSp>
        <p:grpSp>
          <p:nvGrpSpPr>
            <p:cNvPr id="44" name="Google Shape;47447;p52">
              <a:extLst>
                <a:ext uri="{FF2B5EF4-FFF2-40B4-BE49-F238E27FC236}">
                  <a16:creationId xmlns:a16="http://schemas.microsoft.com/office/drawing/2014/main" id="{FE853AEE-DA59-E994-4D5C-7C482FE3F503}"/>
                </a:ext>
              </a:extLst>
            </p:cNvPr>
            <p:cNvGrpSpPr/>
            <p:nvPr/>
          </p:nvGrpSpPr>
          <p:grpSpPr>
            <a:xfrm>
              <a:off x="7277255" y="2704155"/>
              <a:ext cx="3672960" cy="2134422"/>
              <a:chOff x="7261173" y="3384972"/>
              <a:chExt cx="3672960" cy="2134422"/>
            </a:xfrm>
          </p:grpSpPr>
          <p:sp>
            <p:nvSpPr>
              <p:cNvPr id="53" name="Google Shape;47455;p52">
                <a:extLst>
                  <a:ext uri="{FF2B5EF4-FFF2-40B4-BE49-F238E27FC236}">
                    <a16:creationId xmlns:a16="http://schemas.microsoft.com/office/drawing/2014/main" id="{FB441B9A-0B64-BDC7-3D23-B4647D835578}"/>
                  </a:ext>
                </a:extLst>
              </p:cNvPr>
              <p:cNvSpPr/>
              <p:nvPr/>
            </p:nvSpPr>
            <p:spPr>
              <a:xfrm>
                <a:off x="7261173" y="3384972"/>
                <a:ext cx="502132" cy="381553"/>
              </a:xfrm>
              <a:custGeom>
                <a:avLst/>
                <a:gdLst/>
                <a:ahLst/>
                <a:cxnLst/>
                <a:rect l="l" t="t" r="r" b="b"/>
                <a:pathLst>
                  <a:path w="56356" h="42799" extrusionOk="0">
                    <a:moveTo>
                      <a:pt x="49178" y="3354"/>
                    </a:moveTo>
                    <a:cubicBezTo>
                      <a:pt x="49995" y="3354"/>
                      <a:pt x="50812" y="3665"/>
                      <a:pt x="51433" y="4287"/>
                    </a:cubicBezTo>
                    <a:cubicBezTo>
                      <a:pt x="52677" y="5530"/>
                      <a:pt x="52677" y="7554"/>
                      <a:pt x="51433" y="8797"/>
                    </a:cubicBezTo>
                    <a:lnTo>
                      <a:pt x="21074" y="39156"/>
                    </a:lnTo>
                    <a:cubicBezTo>
                      <a:pt x="20883" y="39348"/>
                      <a:pt x="20631" y="39443"/>
                      <a:pt x="20379" y="39443"/>
                    </a:cubicBezTo>
                    <a:cubicBezTo>
                      <a:pt x="20127" y="39443"/>
                      <a:pt x="19875" y="39348"/>
                      <a:pt x="19683" y="39156"/>
                    </a:cubicBezTo>
                    <a:lnTo>
                      <a:pt x="4930" y="24396"/>
                    </a:lnTo>
                    <a:cubicBezTo>
                      <a:pt x="3687" y="23153"/>
                      <a:pt x="3687" y="21129"/>
                      <a:pt x="4930" y="19886"/>
                    </a:cubicBezTo>
                    <a:cubicBezTo>
                      <a:pt x="5549" y="19268"/>
                      <a:pt x="6365" y="18959"/>
                      <a:pt x="7182" y="18959"/>
                    </a:cubicBezTo>
                    <a:cubicBezTo>
                      <a:pt x="7999" y="18959"/>
                      <a:pt x="8815" y="19268"/>
                      <a:pt x="9441" y="19886"/>
                    </a:cubicBezTo>
                    <a:lnTo>
                      <a:pt x="18256" y="28701"/>
                    </a:lnTo>
                    <a:cubicBezTo>
                      <a:pt x="18822" y="29275"/>
                      <a:pt x="19573" y="29584"/>
                      <a:pt x="20382" y="29584"/>
                    </a:cubicBezTo>
                    <a:cubicBezTo>
                      <a:pt x="21184" y="29584"/>
                      <a:pt x="21935" y="29275"/>
                      <a:pt x="22509" y="28701"/>
                    </a:cubicBezTo>
                    <a:lnTo>
                      <a:pt x="46923" y="4287"/>
                    </a:lnTo>
                    <a:cubicBezTo>
                      <a:pt x="47545" y="3665"/>
                      <a:pt x="48361" y="3354"/>
                      <a:pt x="49178" y="3354"/>
                    </a:cubicBezTo>
                    <a:close/>
                    <a:moveTo>
                      <a:pt x="49179" y="1"/>
                    </a:moveTo>
                    <a:cubicBezTo>
                      <a:pt x="47502" y="1"/>
                      <a:pt x="45827" y="637"/>
                      <a:pt x="44554" y="1910"/>
                    </a:cubicBezTo>
                    <a:lnTo>
                      <a:pt x="20382" y="26081"/>
                    </a:lnTo>
                    <a:lnTo>
                      <a:pt x="11810" y="17516"/>
                    </a:lnTo>
                    <a:cubicBezTo>
                      <a:pt x="10534" y="16240"/>
                      <a:pt x="8858" y="15602"/>
                      <a:pt x="7182" y="15602"/>
                    </a:cubicBezTo>
                    <a:cubicBezTo>
                      <a:pt x="5506" y="15602"/>
                      <a:pt x="3830" y="16240"/>
                      <a:pt x="2554" y="17516"/>
                    </a:cubicBezTo>
                    <a:cubicBezTo>
                      <a:pt x="1" y="20070"/>
                      <a:pt x="1" y="24220"/>
                      <a:pt x="2554" y="26773"/>
                    </a:cubicBezTo>
                    <a:lnTo>
                      <a:pt x="17314" y="41526"/>
                    </a:lnTo>
                    <a:cubicBezTo>
                      <a:pt x="18160" y="42372"/>
                      <a:pt x="19271" y="42799"/>
                      <a:pt x="20382" y="42799"/>
                    </a:cubicBezTo>
                    <a:cubicBezTo>
                      <a:pt x="21486" y="42799"/>
                      <a:pt x="22597" y="42372"/>
                      <a:pt x="23443" y="41526"/>
                    </a:cubicBezTo>
                    <a:lnTo>
                      <a:pt x="53810" y="11166"/>
                    </a:lnTo>
                    <a:cubicBezTo>
                      <a:pt x="56356" y="8613"/>
                      <a:pt x="56356" y="4463"/>
                      <a:pt x="53810" y="1910"/>
                    </a:cubicBezTo>
                    <a:cubicBezTo>
                      <a:pt x="52533" y="637"/>
                      <a:pt x="50856" y="1"/>
                      <a:pt x="4917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Helvetica Neue"/>
                  <a:buNone/>
                </a:pPr>
                <a:endParaRPr sz="1867" b="0" i="0" u="none" strike="noStrike" cap="none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47456;p52">
                <a:extLst>
                  <a:ext uri="{FF2B5EF4-FFF2-40B4-BE49-F238E27FC236}">
                    <a16:creationId xmlns:a16="http://schemas.microsoft.com/office/drawing/2014/main" id="{AA7AB9CE-7B60-7332-5C92-A1604F9629CC}"/>
                  </a:ext>
                </a:extLst>
              </p:cNvPr>
              <p:cNvSpPr txBox="1"/>
              <p:nvPr/>
            </p:nvSpPr>
            <p:spPr>
              <a:xfrm flipH="1">
                <a:off x="8106792" y="4885194"/>
                <a:ext cx="2827341" cy="634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marR="0" lvl="0" indent="0" algn="ju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ES" sz="1400" b="1" dirty="0">
                  <a:solidFill>
                    <a:srgbClr val="FFFFFF"/>
                  </a:solidFill>
                  <a:latin typeface="Nunito Sans"/>
                  <a:ea typeface="Nunito Sans"/>
                  <a:cs typeface="Nunito Sans"/>
                  <a:sym typeface="Nunito Sans"/>
                </a:endParaRPr>
              </a:p>
            </p:txBody>
          </p:sp>
        </p:grpSp>
        <p:sp>
          <p:nvSpPr>
            <p:cNvPr id="20" name="Google Shape;47423;p52">
              <a:extLst>
                <a:ext uri="{FF2B5EF4-FFF2-40B4-BE49-F238E27FC236}">
                  <a16:creationId xmlns:a16="http://schemas.microsoft.com/office/drawing/2014/main" id="{95EB2AA9-DAB1-4B62-0B5D-14C2C5BC3882}"/>
                </a:ext>
              </a:extLst>
            </p:cNvPr>
            <p:cNvSpPr/>
            <p:nvPr/>
          </p:nvSpPr>
          <p:spPr>
            <a:xfrm>
              <a:off x="6532012" y="4876499"/>
              <a:ext cx="152414" cy="144703"/>
            </a:xfrm>
            <a:custGeom>
              <a:avLst/>
              <a:gdLst/>
              <a:ahLst/>
              <a:cxnLst/>
              <a:rect l="l" t="t" r="r" b="b"/>
              <a:pathLst>
                <a:path w="17984" h="17064" extrusionOk="0">
                  <a:moveTo>
                    <a:pt x="8992" y="4739"/>
                  </a:moveTo>
                  <a:lnTo>
                    <a:pt x="9993" y="6755"/>
                  </a:lnTo>
                  <a:cubicBezTo>
                    <a:pt x="10199" y="7189"/>
                    <a:pt x="10611" y="7484"/>
                    <a:pt x="11082" y="7550"/>
                  </a:cubicBezTo>
                  <a:lnTo>
                    <a:pt x="13311" y="7874"/>
                  </a:lnTo>
                  <a:lnTo>
                    <a:pt x="11700" y="9448"/>
                  </a:lnTo>
                  <a:cubicBezTo>
                    <a:pt x="11354" y="9779"/>
                    <a:pt x="11199" y="10265"/>
                    <a:pt x="11280" y="10736"/>
                  </a:cubicBezTo>
                  <a:lnTo>
                    <a:pt x="11663" y="12951"/>
                  </a:lnTo>
                  <a:lnTo>
                    <a:pt x="9669" y="11906"/>
                  </a:lnTo>
                  <a:cubicBezTo>
                    <a:pt x="9455" y="11795"/>
                    <a:pt x="9227" y="11737"/>
                    <a:pt x="8992" y="11737"/>
                  </a:cubicBezTo>
                  <a:cubicBezTo>
                    <a:pt x="8764" y="11737"/>
                    <a:pt x="8528" y="11795"/>
                    <a:pt x="8315" y="11906"/>
                  </a:cubicBezTo>
                  <a:lnTo>
                    <a:pt x="6328" y="12951"/>
                  </a:lnTo>
                  <a:lnTo>
                    <a:pt x="6704" y="10736"/>
                  </a:lnTo>
                  <a:cubicBezTo>
                    <a:pt x="6784" y="10265"/>
                    <a:pt x="6630" y="9779"/>
                    <a:pt x="6284" y="9448"/>
                  </a:cubicBezTo>
                  <a:lnTo>
                    <a:pt x="4680" y="7874"/>
                  </a:lnTo>
                  <a:lnTo>
                    <a:pt x="6902" y="7550"/>
                  </a:lnTo>
                  <a:cubicBezTo>
                    <a:pt x="7373" y="7484"/>
                    <a:pt x="7785" y="7189"/>
                    <a:pt x="7999" y="6755"/>
                  </a:cubicBezTo>
                  <a:lnTo>
                    <a:pt x="8992" y="4739"/>
                  </a:lnTo>
                  <a:close/>
                  <a:moveTo>
                    <a:pt x="8992" y="1"/>
                  </a:moveTo>
                  <a:cubicBezTo>
                    <a:pt x="8440" y="1"/>
                    <a:pt x="7932" y="317"/>
                    <a:pt x="7690" y="810"/>
                  </a:cubicBezTo>
                  <a:lnTo>
                    <a:pt x="5732" y="4783"/>
                  </a:lnTo>
                  <a:lnTo>
                    <a:pt x="1347" y="5423"/>
                  </a:lnTo>
                  <a:cubicBezTo>
                    <a:pt x="795" y="5504"/>
                    <a:pt x="339" y="5887"/>
                    <a:pt x="170" y="6409"/>
                  </a:cubicBezTo>
                  <a:cubicBezTo>
                    <a:pt x="0" y="6939"/>
                    <a:pt x="140" y="7513"/>
                    <a:pt x="537" y="7903"/>
                  </a:cubicBezTo>
                  <a:lnTo>
                    <a:pt x="3716" y="10993"/>
                  </a:lnTo>
                  <a:lnTo>
                    <a:pt x="2966" y="15364"/>
                  </a:lnTo>
                  <a:cubicBezTo>
                    <a:pt x="2870" y="15909"/>
                    <a:pt x="3091" y="16460"/>
                    <a:pt x="3540" y="16784"/>
                  </a:cubicBezTo>
                  <a:cubicBezTo>
                    <a:pt x="3794" y="16968"/>
                    <a:pt x="4095" y="17061"/>
                    <a:pt x="4397" y="17061"/>
                  </a:cubicBezTo>
                  <a:cubicBezTo>
                    <a:pt x="4628" y="17061"/>
                    <a:pt x="4859" y="17006"/>
                    <a:pt x="5070" y="16895"/>
                  </a:cubicBezTo>
                  <a:lnTo>
                    <a:pt x="8992" y="14834"/>
                  </a:lnTo>
                  <a:lnTo>
                    <a:pt x="12914" y="16895"/>
                  </a:lnTo>
                  <a:cubicBezTo>
                    <a:pt x="13127" y="17005"/>
                    <a:pt x="13363" y="17064"/>
                    <a:pt x="13591" y="17064"/>
                  </a:cubicBezTo>
                  <a:cubicBezTo>
                    <a:pt x="13892" y="17064"/>
                    <a:pt x="14194" y="16968"/>
                    <a:pt x="14444" y="16784"/>
                  </a:cubicBezTo>
                  <a:cubicBezTo>
                    <a:pt x="14893" y="16460"/>
                    <a:pt x="15114" y="15909"/>
                    <a:pt x="15026" y="15364"/>
                  </a:cubicBezTo>
                  <a:lnTo>
                    <a:pt x="14275" y="10993"/>
                  </a:lnTo>
                  <a:lnTo>
                    <a:pt x="17446" y="7903"/>
                  </a:lnTo>
                  <a:cubicBezTo>
                    <a:pt x="17844" y="7513"/>
                    <a:pt x="17983" y="6939"/>
                    <a:pt x="17814" y="6409"/>
                  </a:cubicBezTo>
                  <a:cubicBezTo>
                    <a:pt x="17645" y="5887"/>
                    <a:pt x="17189" y="5504"/>
                    <a:pt x="16644" y="5423"/>
                  </a:cubicBezTo>
                  <a:lnTo>
                    <a:pt x="12259" y="4783"/>
                  </a:lnTo>
                  <a:lnTo>
                    <a:pt x="10294" y="810"/>
                  </a:lnTo>
                  <a:cubicBezTo>
                    <a:pt x="10051" y="317"/>
                    <a:pt x="9544" y="1"/>
                    <a:pt x="89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7"/>
                <a:buFont typeface="Helvetica Neue"/>
                <a:buNone/>
              </a:pPr>
              <a:endParaRPr sz="1867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" name="Google Shape;47431;p52">
            <a:extLst>
              <a:ext uri="{FF2B5EF4-FFF2-40B4-BE49-F238E27FC236}">
                <a16:creationId xmlns:a16="http://schemas.microsoft.com/office/drawing/2014/main" id="{076C1F9C-0DF0-6795-C00A-446648123DAC}"/>
              </a:ext>
            </a:extLst>
          </p:cNvPr>
          <p:cNvSpPr/>
          <p:nvPr/>
        </p:nvSpPr>
        <p:spPr>
          <a:xfrm>
            <a:off x="5655622" y="4796209"/>
            <a:ext cx="501727" cy="476337"/>
          </a:xfrm>
          <a:custGeom>
            <a:avLst/>
            <a:gdLst/>
            <a:ahLst/>
            <a:cxnLst/>
            <a:rect l="l" t="t" r="r" b="b"/>
            <a:pathLst>
              <a:path w="56106" h="53222" extrusionOk="0">
                <a:moveTo>
                  <a:pt x="28049" y="3312"/>
                </a:moveTo>
                <a:cubicBezTo>
                  <a:pt x="28203" y="3312"/>
                  <a:pt x="28586" y="3356"/>
                  <a:pt x="28792" y="3775"/>
                </a:cubicBezTo>
                <a:lnTo>
                  <a:pt x="34936" y="16218"/>
                </a:lnTo>
                <a:cubicBezTo>
                  <a:pt x="35539" y="17447"/>
                  <a:pt x="36709" y="18293"/>
                  <a:pt x="38056" y="18484"/>
                </a:cubicBezTo>
                <a:lnTo>
                  <a:pt x="51793" y="20485"/>
                </a:lnTo>
                <a:cubicBezTo>
                  <a:pt x="52257" y="20552"/>
                  <a:pt x="52411" y="20898"/>
                  <a:pt x="52463" y="21045"/>
                </a:cubicBezTo>
                <a:cubicBezTo>
                  <a:pt x="52507" y="21192"/>
                  <a:pt x="52588" y="21574"/>
                  <a:pt x="52257" y="21898"/>
                </a:cubicBezTo>
                <a:lnTo>
                  <a:pt x="42309" y="31589"/>
                </a:lnTo>
                <a:cubicBezTo>
                  <a:pt x="41338" y="32538"/>
                  <a:pt x="40889" y="33906"/>
                  <a:pt x="41124" y="35253"/>
                </a:cubicBezTo>
                <a:lnTo>
                  <a:pt x="43471" y="48932"/>
                </a:lnTo>
                <a:cubicBezTo>
                  <a:pt x="43545" y="49395"/>
                  <a:pt x="43265" y="49653"/>
                  <a:pt x="43140" y="49741"/>
                </a:cubicBezTo>
                <a:cubicBezTo>
                  <a:pt x="43058" y="49804"/>
                  <a:pt x="42881" y="49906"/>
                  <a:pt x="42653" y="49906"/>
                </a:cubicBezTo>
                <a:cubicBezTo>
                  <a:pt x="42535" y="49906"/>
                  <a:pt x="42404" y="49879"/>
                  <a:pt x="42265" y="49807"/>
                </a:cubicBezTo>
                <a:lnTo>
                  <a:pt x="29977" y="43347"/>
                </a:lnTo>
                <a:cubicBezTo>
                  <a:pt x="29373" y="43030"/>
                  <a:pt x="28711" y="42869"/>
                  <a:pt x="28049" y="42869"/>
                </a:cubicBezTo>
                <a:cubicBezTo>
                  <a:pt x="27387" y="42869"/>
                  <a:pt x="26732" y="43030"/>
                  <a:pt x="26128" y="43347"/>
                </a:cubicBezTo>
                <a:lnTo>
                  <a:pt x="13841" y="49807"/>
                </a:lnTo>
                <a:cubicBezTo>
                  <a:pt x="13701" y="49879"/>
                  <a:pt x="13570" y="49906"/>
                  <a:pt x="13453" y="49906"/>
                </a:cubicBezTo>
                <a:cubicBezTo>
                  <a:pt x="13224" y="49906"/>
                  <a:pt x="13048" y="49804"/>
                  <a:pt x="12965" y="49741"/>
                </a:cubicBezTo>
                <a:cubicBezTo>
                  <a:pt x="12840" y="49653"/>
                  <a:pt x="12560" y="49395"/>
                  <a:pt x="12634" y="48932"/>
                </a:cubicBezTo>
                <a:lnTo>
                  <a:pt x="14981" y="35253"/>
                </a:lnTo>
                <a:cubicBezTo>
                  <a:pt x="15209" y="33906"/>
                  <a:pt x="14768" y="32538"/>
                  <a:pt x="13789" y="31589"/>
                </a:cubicBezTo>
                <a:lnTo>
                  <a:pt x="3848" y="21898"/>
                </a:lnTo>
                <a:cubicBezTo>
                  <a:pt x="3517" y="21574"/>
                  <a:pt x="3591" y="21192"/>
                  <a:pt x="3642" y="21045"/>
                </a:cubicBezTo>
                <a:cubicBezTo>
                  <a:pt x="3686" y="20898"/>
                  <a:pt x="3848" y="20552"/>
                  <a:pt x="4312" y="20485"/>
                </a:cubicBezTo>
                <a:lnTo>
                  <a:pt x="18049" y="18484"/>
                </a:lnTo>
                <a:cubicBezTo>
                  <a:pt x="19396" y="18293"/>
                  <a:pt x="20558" y="17447"/>
                  <a:pt x="21162" y="16218"/>
                </a:cubicBezTo>
                <a:lnTo>
                  <a:pt x="27306" y="3775"/>
                </a:lnTo>
                <a:cubicBezTo>
                  <a:pt x="27512" y="3356"/>
                  <a:pt x="27894" y="3312"/>
                  <a:pt x="28049" y="3312"/>
                </a:cubicBezTo>
                <a:close/>
                <a:moveTo>
                  <a:pt x="28049" y="1"/>
                </a:moveTo>
                <a:cubicBezTo>
                  <a:pt x="26467" y="1"/>
                  <a:pt x="25039" y="884"/>
                  <a:pt x="24340" y="2304"/>
                </a:cubicBezTo>
                <a:lnTo>
                  <a:pt x="18197" y="14754"/>
                </a:lnTo>
                <a:cubicBezTo>
                  <a:pt x="18071" y="14996"/>
                  <a:pt x="17843" y="15166"/>
                  <a:pt x="17571" y="15210"/>
                </a:cubicBezTo>
                <a:lnTo>
                  <a:pt x="3834" y="17204"/>
                </a:lnTo>
                <a:cubicBezTo>
                  <a:pt x="2259" y="17432"/>
                  <a:pt x="979" y="18514"/>
                  <a:pt x="493" y="20022"/>
                </a:cubicBezTo>
                <a:cubicBezTo>
                  <a:pt x="0" y="21530"/>
                  <a:pt x="397" y="23156"/>
                  <a:pt x="1538" y="24267"/>
                </a:cubicBezTo>
                <a:lnTo>
                  <a:pt x="11479" y="33958"/>
                </a:lnTo>
                <a:cubicBezTo>
                  <a:pt x="11677" y="34149"/>
                  <a:pt x="11766" y="34422"/>
                  <a:pt x="11714" y="34694"/>
                </a:cubicBezTo>
                <a:lnTo>
                  <a:pt x="9367" y="48372"/>
                </a:lnTo>
                <a:cubicBezTo>
                  <a:pt x="9102" y="49940"/>
                  <a:pt x="9735" y="51492"/>
                  <a:pt x="11015" y="52427"/>
                </a:cubicBezTo>
                <a:cubicBezTo>
                  <a:pt x="11742" y="52950"/>
                  <a:pt x="12592" y="53218"/>
                  <a:pt x="13446" y="53218"/>
                </a:cubicBezTo>
                <a:cubicBezTo>
                  <a:pt x="14105" y="53218"/>
                  <a:pt x="14767" y="53059"/>
                  <a:pt x="15378" y="52736"/>
                </a:cubicBezTo>
                <a:lnTo>
                  <a:pt x="27666" y="46275"/>
                </a:lnTo>
                <a:cubicBezTo>
                  <a:pt x="27788" y="46213"/>
                  <a:pt x="27920" y="46181"/>
                  <a:pt x="28053" y="46181"/>
                </a:cubicBezTo>
                <a:cubicBezTo>
                  <a:pt x="28185" y="46181"/>
                  <a:pt x="28318" y="46213"/>
                  <a:pt x="28439" y="46275"/>
                </a:cubicBezTo>
                <a:lnTo>
                  <a:pt x="40727" y="52736"/>
                </a:lnTo>
                <a:cubicBezTo>
                  <a:pt x="41338" y="53059"/>
                  <a:pt x="42000" y="53221"/>
                  <a:pt x="42655" y="53221"/>
                </a:cubicBezTo>
                <a:cubicBezTo>
                  <a:pt x="43508" y="53221"/>
                  <a:pt x="44362" y="52949"/>
                  <a:pt x="45083" y="52427"/>
                </a:cubicBezTo>
                <a:cubicBezTo>
                  <a:pt x="46371" y="51492"/>
                  <a:pt x="47003" y="49940"/>
                  <a:pt x="46731" y="48372"/>
                </a:cubicBezTo>
                <a:lnTo>
                  <a:pt x="44384" y="34694"/>
                </a:lnTo>
                <a:cubicBezTo>
                  <a:pt x="44340" y="34422"/>
                  <a:pt x="44428" y="34149"/>
                  <a:pt x="44627" y="33958"/>
                </a:cubicBezTo>
                <a:lnTo>
                  <a:pt x="54567" y="24267"/>
                </a:lnTo>
                <a:cubicBezTo>
                  <a:pt x="55701" y="23156"/>
                  <a:pt x="56105" y="21530"/>
                  <a:pt x="55612" y="20022"/>
                </a:cubicBezTo>
                <a:cubicBezTo>
                  <a:pt x="55119" y="18514"/>
                  <a:pt x="53839" y="17432"/>
                  <a:pt x="52272" y="17204"/>
                </a:cubicBezTo>
                <a:lnTo>
                  <a:pt x="38534" y="15210"/>
                </a:lnTo>
                <a:cubicBezTo>
                  <a:pt x="38262" y="15166"/>
                  <a:pt x="38026" y="14996"/>
                  <a:pt x="37909" y="14754"/>
                </a:cubicBezTo>
                <a:lnTo>
                  <a:pt x="31765" y="2304"/>
                </a:lnTo>
                <a:cubicBezTo>
                  <a:pt x="31066" y="884"/>
                  <a:pt x="29638" y="1"/>
                  <a:pt x="2804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Helvetica Neue"/>
              <a:buNone/>
            </a:pPr>
            <a:endParaRPr sz="1867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5926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51" name="Google Shape;46951;p40"/>
          <p:cNvSpPr/>
          <p:nvPr/>
        </p:nvSpPr>
        <p:spPr>
          <a:xfrm>
            <a:off x="5055361" y="3422888"/>
            <a:ext cx="4492391" cy="2943957"/>
          </a:xfrm>
          <a:custGeom>
            <a:avLst/>
            <a:gdLst/>
            <a:ahLst/>
            <a:cxnLst/>
            <a:rect l="l" t="t" r="r" b="b"/>
            <a:pathLst>
              <a:path w="13162" h="25237" extrusionOk="0">
                <a:moveTo>
                  <a:pt x="1" y="0"/>
                </a:moveTo>
                <a:lnTo>
                  <a:pt x="1" y="21934"/>
                </a:lnTo>
                <a:lnTo>
                  <a:pt x="6581" y="25237"/>
                </a:lnTo>
                <a:lnTo>
                  <a:pt x="13161" y="21934"/>
                </a:lnTo>
                <a:lnTo>
                  <a:pt x="13161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</a:pP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954" name="Google Shape;46954;p40"/>
          <p:cNvSpPr txBox="1"/>
          <p:nvPr/>
        </p:nvSpPr>
        <p:spPr>
          <a:xfrm>
            <a:off x="428239" y="1766063"/>
            <a:ext cx="2891631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" dirty="0"/>
              <a:t> </a:t>
            </a:r>
            <a:endParaRPr lang="es-CO" dirty="0"/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</a:pPr>
            <a:endParaRPr lang="es-ES" sz="1600" dirty="0">
              <a:solidFill>
                <a:srgbClr val="3F3F3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6956" name="Google Shape;46956;p40"/>
          <p:cNvSpPr txBox="1"/>
          <p:nvPr/>
        </p:nvSpPr>
        <p:spPr>
          <a:xfrm>
            <a:off x="5171297" y="3443009"/>
            <a:ext cx="4376455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457200">
              <a:buClr>
                <a:srgbClr val="3F3F3F"/>
              </a:buClr>
              <a:buSzPts val="1600"/>
              <a:buFont typeface="Wingdings" panose="05000000000000000000" pitchFamily="2" charset="2"/>
              <a:buChar char="v"/>
            </a:pPr>
            <a:r>
              <a:rPr lang="es-ES" sz="2800" dirty="0"/>
              <a:t>Resguardo Indígena Sabaletera, San Onofre y El Tigre</a:t>
            </a:r>
          </a:p>
          <a:p>
            <a:pPr marL="457200" indent="-457200">
              <a:buClr>
                <a:srgbClr val="3F3F3F"/>
              </a:buClr>
              <a:buSzPts val="1600"/>
              <a:buFont typeface="Wingdings" panose="05000000000000000000" pitchFamily="2" charset="2"/>
              <a:buChar char="v"/>
            </a:pPr>
            <a:r>
              <a:rPr lang="es-ES" sz="2800" dirty="0"/>
              <a:t>Consejo Comunitario Mayor de Nóvita – COCOMAN.</a:t>
            </a:r>
            <a:endParaRPr lang="es-CO" sz="3200" dirty="0"/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</a:pPr>
            <a:endParaRPr lang="es-ES" sz="1600" dirty="0">
              <a:solidFill>
                <a:srgbClr val="3F3F3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503FE50-873C-47FE-8416-47C81D7256EE}"/>
              </a:ext>
            </a:extLst>
          </p:cNvPr>
          <p:cNvSpPr txBox="1"/>
          <p:nvPr/>
        </p:nvSpPr>
        <p:spPr>
          <a:xfrm>
            <a:off x="9547752" y="1227629"/>
            <a:ext cx="678766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9600" dirty="0"/>
              <a:t>⚖️</a:t>
            </a:r>
          </a:p>
        </p:txBody>
      </p:sp>
      <p:sp>
        <p:nvSpPr>
          <p:cNvPr id="19" name="Google Shape;46949;p40">
            <a:extLst>
              <a:ext uri="{FF2B5EF4-FFF2-40B4-BE49-F238E27FC236}">
                <a16:creationId xmlns:a16="http://schemas.microsoft.com/office/drawing/2014/main" id="{04360417-03A5-46C0-9758-B49F0FE9EFE7}"/>
              </a:ext>
            </a:extLst>
          </p:cNvPr>
          <p:cNvSpPr/>
          <p:nvPr/>
        </p:nvSpPr>
        <p:spPr>
          <a:xfrm>
            <a:off x="728042" y="1237259"/>
            <a:ext cx="3692011" cy="775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ES" sz="3200" b="1" dirty="0">
                <a:latin typeface="Nunito" pitchFamily="2" charset="0"/>
              </a:rPr>
              <a:t>Municipio</a:t>
            </a:r>
          </a:p>
        </p:txBody>
      </p:sp>
      <p:sp>
        <p:nvSpPr>
          <p:cNvPr id="20" name="Google Shape;46948;p40">
            <a:extLst>
              <a:ext uri="{FF2B5EF4-FFF2-40B4-BE49-F238E27FC236}">
                <a16:creationId xmlns:a16="http://schemas.microsoft.com/office/drawing/2014/main" id="{19111AAD-18B2-4924-A2FF-0F5B9C38B3BC}"/>
              </a:ext>
            </a:extLst>
          </p:cNvPr>
          <p:cNvSpPr/>
          <p:nvPr/>
        </p:nvSpPr>
        <p:spPr>
          <a:xfrm>
            <a:off x="605544" y="2381576"/>
            <a:ext cx="3814509" cy="2730070"/>
          </a:xfrm>
          <a:custGeom>
            <a:avLst/>
            <a:gdLst/>
            <a:ahLst/>
            <a:cxnLst/>
            <a:rect l="l" t="t" r="r" b="b"/>
            <a:pathLst>
              <a:path w="13162" h="25237" extrusionOk="0">
                <a:moveTo>
                  <a:pt x="0" y="0"/>
                </a:moveTo>
                <a:lnTo>
                  <a:pt x="0" y="21934"/>
                </a:lnTo>
                <a:lnTo>
                  <a:pt x="6581" y="25237"/>
                </a:lnTo>
                <a:lnTo>
                  <a:pt x="13161" y="21934"/>
                </a:lnTo>
                <a:lnTo>
                  <a:pt x="13161" y="0"/>
                </a:lnTo>
                <a:close/>
              </a:path>
            </a:pathLst>
          </a:custGeom>
          <a:solidFill>
            <a:srgbClr val="ED7F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s-ES" sz="2800" dirty="0">
                <a:latin typeface="Nunito Sans" pitchFamily="2" charset="0"/>
              </a:rPr>
              <a:t>Novita – Chocó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s-ES" sz="2800" dirty="0">
              <a:latin typeface="Nunito Sans" pitchFamily="2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ES" sz="2800" dirty="0"/>
              <a:t>Región de Bajo, Medio y Alto </a:t>
            </a:r>
            <a:r>
              <a:rPr lang="es-ES" sz="2800" dirty="0" err="1"/>
              <a:t>Tamaná</a:t>
            </a:r>
            <a:r>
              <a:rPr lang="es-ES" sz="2800" dirty="0"/>
              <a:t>.</a:t>
            </a:r>
            <a:r>
              <a:rPr lang="es-ES" sz="4000" dirty="0">
                <a:latin typeface="Nunito Sans" pitchFamily="2" charset="0"/>
              </a:rPr>
              <a:t> </a:t>
            </a:r>
            <a:endParaRPr lang="es-CO" sz="4000" dirty="0">
              <a:latin typeface="Nunito Sans" pitchFamily="2" charset="0"/>
            </a:endParaRPr>
          </a:p>
        </p:txBody>
      </p:sp>
      <p:sp>
        <p:nvSpPr>
          <p:cNvPr id="2" name="Google Shape;46949;p40">
            <a:extLst>
              <a:ext uri="{FF2B5EF4-FFF2-40B4-BE49-F238E27FC236}">
                <a16:creationId xmlns:a16="http://schemas.microsoft.com/office/drawing/2014/main" id="{E91C0325-0B64-E19E-FF6F-29587598038B}"/>
              </a:ext>
            </a:extLst>
          </p:cNvPr>
          <p:cNvSpPr/>
          <p:nvPr/>
        </p:nvSpPr>
        <p:spPr>
          <a:xfrm>
            <a:off x="5054959" y="2288214"/>
            <a:ext cx="4492391" cy="775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ES" sz="2800" b="1" dirty="0">
                <a:latin typeface="Nunito" pitchFamily="2" charset="0"/>
              </a:rPr>
              <a:t>Comunidades étnicas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7549;p56">
            <a:extLst>
              <a:ext uri="{FF2B5EF4-FFF2-40B4-BE49-F238E27FC236}">
                <a16:creationId xmlns:a16="http://schemas.microsoft.com/office/drawing/2014/main" id="{35D9F7A1-DCC7-618A-AA2A-1B0FC7794FD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614617"/>
            <a:ext cx="12192000" cy="83295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313FB5BD-0F84-71B7-97F5-0E70015B5262}"/>
              </a:ext>
            </a:extLst>
          </p:cNvPr>
          <p:cNvSpPr/>
          <p:nvPr/>
        </p:nvSpPr>
        <p:spPr>
          <a:xfrm>
            <a:off x="0" y="5040950"/>
            <a:ext cx="12191993" cy="1258322"/>
          </a:xfrm>
          <a:prstGeom prst="rect">
            <a:avLst/>
          </a:prstGeom>
          <a:solidFill>
            <a:schemeClr val="tx1">
              <a:lumMod val="50000"/>
              <a:lumOff val="50000"/>
              <a:alpha val="7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 descr="Interfaz de usuario gráfica&#10;&#10;Descripción generada automáticamente con confianza baja">
            <a:extLst>
              <a:ext uri="{FF2B5EF4-FFF2-40B4-BE49-F238E27FC236}">
                <a16:creationId xmlns:a16="http://schemas.microsoft.com/office/drawing/2014/main" id="{407DEF83-85BA-BDB8-619A-C2B6954A7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7524" y="504095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2F4715C-E65E-2874-7008-F39785B68AE2}"/>
              </a:ext>
            </a:extLst>
          </p:cNvPr>
          <p:cNvSpPr txBox="1"/>
          <p:nvPr/>
        </p:nvSpPr>
        <p:spPr>
          <a:xfrm>
            <a:off x="1258164" y="5532526"/>
            <a:ext cx="633482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500" b="1" dirty="0">
                <a:solidFill>
                  <a:schemeClr val="lt1"/>
                </a:solidFill>
                <a:latin typeface="Nunito Sans" pitchFamily="2" charset="0"/>
                <a:sym typeface="Nunito Sans ExtraBold"/>
              </a:rPr>
              <a:t>Órdenes de la Sentencia</a:t>
            </a:r>
            <a:endParaRPr lang="es-MX" sz="2500" dirty="0">
              <a:latin typeface="Nunito Sans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1B2EF8A-064F-AA25-4DEA-F5C41FFD45F8}"/>
              </a:ext>
            </a:extLst>
          </p:cNvPr>
          <p:cNvSpPr txBox="1"/>
          <p:nvPr/>
        </p:nvSpPr>
        <p:spPr>
          <a:xfrm>
            <a:off x="429476" y="5407063"/>
            <a:ext cx="764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500" b="1" dirty="0">
                <a:solidFill>
                  <a:schemeClr val="bg1">
                    <a:lumMod val="95000"/>
                  </a:schemeClr>
                </a:solidFill>
                <a:latin typeface="Nunito Sans" pitchFamily="2" charset="77"/>
              </a:rPr>
              <a:t>2.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00D550E7-613B-F928-7870-71637DCB4B1C}"/>
              </a:ext>
            </a:extLst>
          </p:cNvPr>
          <p:cNvCxnSpPr>
            <a:cxnSpLocks/>
          </p:cNvCxnSpPr>
          <p:nvPr/>
        </p:nvCxnSpPr>
        <p:spPr>
          <a:xfrm>
            <a:off x="1193879" y="5396386"/>
            <a:ext cx="0" cy="756405"/>
          </a:xfrm>
          <a:prstGeom prst="line">
            <a:avLst/>
          </a:prstGeom>
          <a:ln w="381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03AD5CB0-4F81-2E28-AB2A-76565F7C4985}"/>
              </a:ext>
            </a:extLst>
          </p:cNvPr>
          <p:cNvGrpSpPr/>
          <p:nvPr/>
        </p:nvGrpSpPr>
        <p:grpSpPr>
          <a:xfrm rot="1905197">
            <a:off x="330992" y="4088230"/>
            <a:ext cx="2019888" cy="1764009"/>
            <a:chOff x="4059032" y="1399391"/>
            <a:chExt cx="1064903" cy="875315"/>
          </a:xfrm>
        </p:grpSpPr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8E449E01-423A-A647-E604-C2B72111DA62}"/>
                </a:ext>
              </a:extLst>
            </p:cNvPr>
            <p:cNvSpPr/>
            <p:nvPr/>
          </p:nvSpPr>
          <p:spPr>
            <a:xfrm>
              <a:off x="4248620" y="1399391"/>
              <a:ext cx="875315" cy="875315"/>
            </a:xfrm>
            <a:prstGeom prst="ellipse">
              <a:avLst/>
            </a:prstGeom>
            <a:solidFill>
              <a:srgbClr val="FFD8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D0E506D3-C48A-DE08-3208-64D5E9BAE20F}"/>
                </a:ext>
              </a:extLst>
            </p:cNvPr>
            <p:cNvSpPr/>
            <p:nvPr/>
          </p:nvSpPr>
          <p:spPr>
            <a:xfrm>
              <a:off x="4059032" y="1613456"/>
              <a:ext cx="661250" cy="661250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CC9155D5-F2B7-E821-E1CA-B78B7BD8E1CD}"/>
              </a:ext>
            </a:extLst>
          </p:cNvPr>
          <p:cNvGrpSpPr/>
          <p:nvPr/>
        </p:nvGrpSpPr>
        <p:grpSpPr>
          <a:xfrm rot="479999" flipH="1">
            <a:off x="410550" y="1117909"/>
            <a:ext cx="2086480" cy="1764010"/>
            <a:chOff x="4059032" y="1399391"/>
            <a:chExt cx="1064903" cy="875315"/>
          </a:xfrm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463B151D-7EDD-CCDF-3470-EEE16C81E66F}"/>
                </a:ext>
              </a:extLst>
            </p:cNvPr>
            <p:cNvSpPr/>
            <p:nvPr/>
          </p:nvSpPr>
          <p:spPr>
            <a:xfrm>
              <a:off x="4248620" y="1399391"/>
              <a:ext cx="875315" cy="87531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5BF1AAEC-2A13-BA1B-3544-E5B60297CB80}"/>
                </a:ext>
              </a:extLst>
            </p:cNvPr>
            <p:cNvSpPr/>
            <p:nvPr/>
          </p:nvSpPr>
          <p:spPr>
            <a:xfrm>
              <a:off x="4059032" y="1613456"/>
              <a:ext cx="661250" cy="661250"/>
            </a:xfrm>
            <a:prstGeom prst="ellipse">
              <a:avLst/>
            </a:prstGeom>
            <a:solidFill>
              <a:srgbClr val="D64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6" name="CuadroTexto 25">
            <a:extLst>
              <a:ext uri="{FF2B5EF4-FFF2-40B4-BE49-F238E27FC236}">
                <a16:creationId xmlns:a16="http://schemas.microsoft.com/office/drawing/2014/main" id="{805A914A-C297-317D-9621-776E7E5A7F51}"/>
              </a:ext>
            </a:extLst>
          </p:cNvPr>
          <p:cNvSpPr txBox="1"/>
          <p:nvPr/>
        </p:nvSpPr>
        <p:spPr>
          <a:xfrm>
            <a:off x="1289122" y="504248"/>
            <a:ext cx="7890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D64C00"/>
                </a:solidFill>
                <a:latin typeface="Nunito Sans ExtraBold" pitchFamily="2" charset="0"/>
              </a:rPr>
              <a:t>ÓRDENES DE LA SENTENCIA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E48D5CD-59E1-D946-006A-D1D7C2C13AA0}"/>
              </a:ext>
            </a:extLst>
          </p:cNvPr>
          <p:cNvSpPr txBox="1"/>
          <p:nvPr/>
        </p:nvSpPr>
        <p:spPr>
          <a:xfrm>
            <a:off x="2549589" y="1410341"/>
            <a:ext cx="8578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CONCEDER </a:t>
            </a:r>
            <a:r>
              <a:rPr lang="es-CO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 tutela de los derechos fundamentales a la consulta previa de las comunidades indígenas y afrodescendientes asentadas en </a:t>
            </a:r>
            <a:r>
              <a:rPr lang="es-CO" sz="2400" dirty="0"/>
              <a:t>Nóvita, Chocó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12C6F12-7089-2988-598D-FA4CA844540A}"/>
              </a:ext>
            </a:extLst>
          </p:cNvPr>
          <p:cNvSpPr txBox="1"/>
          <p:nvPr/>
        </p:nvSpPr>
        <p:spPr>
          <a:xfrm>
            <a:off x="2549590" y="2966829"/>
            <a:ext cx="85787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ORDENAR </a:t>
            </a:r>
            <a: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Gobierno Nacional que por medio de las entidades que determine el Consejo Nacional de Estupefacientes,  adelante un proceso de consulta con las comunidades étnicas de Novita, Chocó.</a:t>
            </a:r>
            <a:endParaRPr lang="es-CO" sz="24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943FB4A-FE75-C2FA-870D-D6A370B5314E}"/>
              </a:ext>
            </a:extLst>
          </p:cNvPr>
          <p:cNvSpPr txBox="1"/>
          <p:nvPr/>
        </p:nvSpPr>
        <p:spPr>
          <a:xfrm>
            <a:off x="2663880" y="4550031"/>
            <a:ext cx="857874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  <a:tabLst>
                <a:tab pos="4572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TERCERO.- ORDENAR </a:t>
            </a:r>
            <a:r>
              <a:rPr lang="es-E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Consejo Nacional de Estupefacientes no reanudar el Programa de Erradicación de Cultivos Ilícitos mediante Aspersión Aérea con Glifosato (PECIG), por las razones expuestas en esta sentencia.</a:t>
            </a:r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696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EE716-1363-0005-2CE3-2C097DA5E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D9BFCD00-3007-8201-AF32-84FBC03E985D}"/>
              </a:ext>
            </a:extLst>
          </p:cNvPr>
          <p:cNvSpPr txBox="1"/>
          <p:nvPr/>
        </p:nvSpPr>
        <p:spPr>
          <a:xfrm>
            <a:off x="1289122" y="504248"/>
            <a:ext cx="7890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D64C00"/>
                </a:solidFill>
                <a:latin typeface="Nunito Sans ExtraBold" pitchFamily="2" charset="0"/>
              </a:rPr>
              <a:t>ÓRDENES DE LA SENTENCIA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AD8CD92-01DB-158A-4229-2377CC04F941}"/>
              </a:ext>
            </a:extLst>
          </p:cNvPr>
          <p:cNvSpPr txBox="1"/>
          <p:nvPr/>
        </p:nvSpPr>
        <p:spPr>
          <a:xfrm>
            <a:off x="122419" y="1147390"/>
            <a:ext cx="11947161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ES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CUARTA. </a:t>
            </a:r>
            <a:r>
              <a:rPr lang="es-E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modificar la decisión de no reanudar el PECIG</a:t>
            </a:r>
            <a:r>
              <a:rPr lang="es-E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así: </a:t>
            </a:r>
            <a:r>
              <a:rPr lang="es-CO" dirty="0"/>
              <a:t>La regulación debe ser diseñada y reglamentada por un órgano distinto a las entidades encargadas de ejecutar los programas de erradicación de cultivos ilícitos, e independiente de esas mismas entidades. </a:t>
            </a:r>
          </a:p>
          <a:p>
            <a:r>
              <a:rPr lang="es-CO" dirty="0"/>
              <a:t> 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dirty="0"/>
              <a:t>La regulación debe ser diseñada y reglamentada por un órgano distinto a las entidades encargadas de ejecutar los programas de erradicación de cultivos ilícitos, e independiente de esas mismas entidades.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dirty="0"/>
              <a:t>La regulación debe derivarse de una evaluación del riesgo a la salud y otros riesgos, como el riesgo al medio ambiente, en el marco de un proceso participativo y técnicamente fundado. Este proceso de evaluación deberá realizarse de manera continuada.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dirty="0"/>
              <a:t>El proceso decisorio deberá incluir una revisión automática de las decisiones cuando se alerte sobre nuevos riesgos. La legislación o reglamentación pertinente deberá indicar las entidades con la capacidad de expedir dichas alertas, pero como mínimo deberá incluirse a las entidades nacionales y del orden territorial del sector salud, las autoridades ambientales y las entidades que conforman el Ministerio Público.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dirty="0"/>
              <a:t>La investigación científica sobre el riesgo planteado por la actividad de erradicación, que se tenga en cuenta para tomar decisiones, deberá contar con condiciones de rigor, calidad e imparcialidad, de acuerdo con los parámetros fijados en el apartado 5.4.3.4 de esta providencia.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dirty="0"/>
              <a:t>Los procedimientos de queja deberán ser comprehensivos, independientes, imparciales y vinculados con la evaluación del riesgo.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dirty="0"/>
              <a:t>En todo caso, la decisión que se tome deberá fundarse en evidencia objetiva y concluyente que demuestre ausencia de daño para la salud y el medio ambiente.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50567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C9874-9C3F-8C24-2970-6A1E2C9B7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FEF226E4-159C-692B-1DF5-6CF3D5E3B401}"/>
              </a:ext>
            </a:extLst>
          </p:cNvPr>
          <p:cNvSpPr txBox="1"/>
          <p:nvPr/>
        </p:nvSpPr>
        <p:spPr>
          <a:xfrm>
            <a:off x="1289122" y="504248"/>
            <a:ext cx="7890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D64C00"/>
                </a:solidFill>
                <a:latin typeface="Nunito Sans ExtraBold" pitchFamily="2" charset="0"/>
              </a:rPr>
              <a:t>ÓRDENES DE LA SENTENCIA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1624BEA-CBE4-2C81-B15B-E303053E4B6B}"/>
              </a:ext>
            </a:extLst>
          </p:cNvPr>
          <p:cNvSpPr txBox="1"/>
          <p:nvPr/>
        </p:nvSpPr>
        <p:spPr>
          <a:xfrm>
            <a:off x="701414" y="2470448"/>
            <a:ext cx="107891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QUINTO.- ORDENAR </a:t>
            </a:r>
            <a:r>
              <a:rPr lang="es-E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la Defensoría del Pueblo y a la Procuraduría General de la Nación que, de manera conjunta, supervisen el cumplimiento de este fallo </a:t>
            </a:r>
            <a:r>
              <a:rPr lang="es-E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(…)</a:t>
            </a:r>
            <a:endParaRPr lang="es-CO" sz="24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19E9ED4-1F21-1A5B-90EE-79356778C5FF}"/>
              </a:ext>
            </a:extLst>
          </p:cNvPr>
          <p:cNvSpPr txBox="1"/>
          <p:nvPr/>
        </p:nvSpPr>
        <p:spPr>
          <a:xfrm>
            <a:off x="701414" y="3661500"/>
            <a:ext cx="107891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SEXTO.- ORDENAR </a:t>
            </a:r>
            <a:r>
              <a:rPr lang="es-E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señor Procurador General de la Nación y al señor Defensor del Pueblo, que establezcan por común acuerdo la manera de hacer el seguimiento de las órdenes proferidas en este fallo.</a:t>
            </a:r>
            <a:endParaRPr lang="es-CO" sz="2400" dirty="0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ED78E4C-0B81-F074-E1AB-01D66EA6EB22}"/>
              </a:ext>
            </a:extLst>
          </p:cNvPr>
          <p:cNvGrpSpPr/>
          <p:nvPr/>
        </p:nvGrpSpPr>
        <p:grpSpPr>
          <a:xfrm rot="1905197">
            <a:off x="9492477" y="4684540"/>
            <a:ext cx="2019888" cy="1764009"/>
            <a:chOff x="4059032" y="1399391"/>
            <a:chExt cx="1064903" cy="875315"/>
          </a:xfrm>
        </p:grpSpPr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D7BCA2BD-E444-EC5F-9EEC-36A7CF1D79D3}"/>
                </a:ext>
              </a:extLst>
            </p:cNvPr>
            <p:cNvSpPr/>
            <p:nvPr/>
          </p:nvSpPr>
          <p:spPr>
            <a:xfrm>
              <a:off x="4248620" y="1399391"/>
              <a:ext cx="875315" cy="875315"/>
            </a:xfrm>
            <a:prstGeom prst="ellipse">
              <a:avLst/>
            </a:prstGeom>
            <a:solidFill>
              <a:srgbClr val="FFD8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C40697E6-210B-51D8-F0AE-2B986DB917DE}"/>
                </a:ext>
              </a:extLst>
            </p:cNvPr>
            <p:cNvSpPr/>
            <p:nvPr/>
          </p:nvSpPr>
          <p:spPr>
            <a:xfrm>
              <a:off x="4059032" y="1613456"/>
              <a:ext cx="661250" cy="661250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8AF5EA2F-632A-C2C4-35AE-B9845F369CB7}"/>
              </a:ext>
            </a:extLst>
          </p:cNvPr>
          <p:cNvGrpSpPr/>
          <p:nvPr/>
        </p:nvGrpSpPr>
        <p:grpSpPr>
          <a:xfrm rot="479999" flipH="1">
            <a:off x="344472" y="769987"/>
            <a:ext cx="1889299" cy="1495982"/>
            <a:chOff x="4059032" y="1399391"/>
            <a:chExt cx="1064903" cy="875315"/>
          </a:xfrm>
        </p:grpSpPr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AD59DDDE-C3D6-B614-B59B-95E29A5053E5}"/>
                </a:ext>
              </a:extLst>
            </p:cNvPr>
            <p:cNvSpPr/>
            <p:nvPr/>
          </p:nvSpPr>
          <p:spPr>
            <a:xfrm>
              <a:off x="4248620" y="1399391"/>
              <a:ext cx="875315" cy="87531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4AA01324-FEB9-F7EE-385F-851B2AA1DF46}"/>
                </a:ext>
              </a:extLst>
            </p:cNvPr>
            <p:cNvSpPr/>
            <p:nvPr/>
          </p:nvSpPr>
          <p:spPr>
            <a:xfrm>
              <a:off x="4059032" y="1613456"/>
              <a:ext cx="661250" cy="661250"/>
            </a:xfrm>
            <a:prstGeom prst="ellipse">
              <a:avLst/>
            </a:prstGeom>
            <a:solidFill>
              <a:srgbClr val="D64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778247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0142ba0-5d92-4ebf-8592-8404399eac6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8BF2B32B5372647AF89EB76054C672A" ma:contentTypeVersion="14" ma:contentTypeDescription="Crear nuevo documento." ma:contentTypeScope="" ma:versionID="703ff7c0bed08fa33348ffb75caceea0">
  <xsd:schema xmlns:xsd="http://www.w3.org/2001/XMLSchema" xmlns:xs="http://www.w3.org/2001/XMLSchema" xmlns:p="http://schemas.microsoft.com/office/2006/metadata/properties" xmlns:ns3="e0142ba0-5d92-4ebf-8592-8404399eac62" xmlns:ns4="7dbd17a5-31b1-4b98-b59f-d712f3a32542" targetNamespace="http://schemas.microsoft.com/office/2006/metadata/properties" ma:root="true" ma:fieldsID="b2169ebb5f387833037635473b4c7fbb" ns3:_="" ns4:_="">
    <xsd:import namespace="e0142ba0-5d92-4ebf-8592-8404399eac62"/>
    <xsd:import namespace="7dbd17a5-31b1-4b98-b59f-d712f3a3254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SearchPropertie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142ba0-5d92-4ebf-8592-8404399eac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bd17a5-31b1-4b98-b59f-d712f3a32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04A08F-8D4F-47A8-A756-BC153B71401E}">
  <ds:schemaRefs>
    <ds:schemaRef ds:uri="7dbd17a5-31b1-4b98-b59f-d712f3a32542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e0142ba0-5d92-4ebf-8592-8404399eac62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B6AD647-5A02-4596-AD21-9903A901C8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0695E8-540A-4E2C-9332-9C97E9C486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142ba0-5d92-4ebf-8592-8404399eac62"/>
    <ds:schemaRef ds:uri="7dbd17a5-31b1-4b98-b59f-d712f3a325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5121</TotalTime>
  <Words>1118</Words>
  <Application>Microsoft Office PowerPoint</Application>
  <PresentationFormat>Panorámica</PresentationFormat>
  <Paragraphs>110</Paragraphs>
  <Slides>18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31" baseType="lpstr">
      <vt:lpstr>Aptos</vt:lpstr>
      <vt:lpstr>Aptos Display</vt:lpstr>
      <vt:lpstr>Arial</vt:lpstr>
      <vt:lpstr>Calibri</vt:lpstr>
      <vt:lpstr>Fira Sans Extra Condensed SemiBold</vt:lpstr>
      <vt:lpstr>Helvetica Neue</vt:lpstr>
      <vt:lpstr>Nunito</vt:lpstr>
      <vt:lpstr>Nunito Sans</vt:lpstr>
      <vt:lpstr>Nunito Sans ExtraBold</vt:lpstr>
      <vt:lpstr>Roboto</vt:lpstr>
      <vt:lpstr>Times New Roman</vt:lpstr>
      <vt:lpstr>Wingdings</vt:lpstr>
      <vt:lpstr>Tema de Office</vt:lpstr>
      <vt:lpstr>Presentación de PowerPoint</vt:lpstr>
      <vt:lpstr>Contenido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 Enrique Arevalo Ariza</dc:creator>
  <cp:lastModifiedBy>Julieta</cp:lastModifiedBy>
  <cp:revision>160</cp:revision>
  <dcterms:modified xsi:type="dcterms:W3CDTF">2026-03-04T13:37:19Z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0x01010008BF2B32B5372647AF89EB76054C672A</vt:lpwstr>
  </property>
</Properties>
</file>