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22"/>
  </p:notesMasterIdLst>
  <p:sldIdLst>
    <p:sldId id="257" r:id="rId3"/>
    <p:sldId id="292" r:id="rId4"/>
    <p:sldId id="290" r:id="rId5"/>
    <p:sldId id="358" r:id="rId6"/>
    <p:sldId id="360" r:id="rId7"/>
    <p:sldId id="361" r:id="rId8"/>
    <p:sldId id="298" r:id="rId9"/>
    <p:sldId id="362" r:id="rId10"/>
    <p:sldId id="348" r:id="rId11"/>
    <p:sldId id="363" r:id="rId12"/>
    <p:sldId id="333" r:id="rId13"/>
    <p:sldId id="368" r:id="rId14"/>
    <p:sldId id="364" r:id="rId15"/>
    <p:sldId id="365" r:id="rId16"/>
    <p:sldId id="366" r:id="rId17"/>
    <p:sldId id="367" r:id="rId18"/>
    <p:sldId id="369" r:id="rId19"/>
    <p:sldId id="370" r:id="rId20"/>
    <p:sldId id="371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B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1"/>
    <p:restoredTop sz="94178"/>
  </p:normalViewPr>
  <p:slideViewPr>
    <p:cSldViewPr snapToGrid="0">
      <p:cViewPr varScale="1">
        <p:scale>
          <a:sx n="119" d="100"/>
          <a:sy n="119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019B55-CF38-2542-BCB4-41AB1467D5E1}" type="datetimeFigureOut">
              <a:rPr lang="es-CO" smtClean="0"/>
              <a:t>1/05/26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FBA18-C4E0-4746-AAA4-7DE83663C55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8541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D5E745-026C-E140-DB1B-27DD7C844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0BDA56E-1D01-3290-D4B2-9E248C917A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293F69-830B-31A1-4381-59DA0320B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0D6E457-BDEB-8327-76F2-EEBA00D6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9FABE5-5CA3-EC0B-E7F6-1457F5F2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0432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384DFB-8340-4B96-91F5-AF0F6725F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4B7741-5870-E997-BC3F-45030473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4D58F0-7301-5623-78BF-82CFA978B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AE083E-B0D2-12B5-4D3C-9CFDE4592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139C8D-BE70-30D0-A1B8-5ECA5D76E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792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2F1A5A4-2F61-0742-FE9C-16581B398B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1FF0A20-FAD5-8853-3EAC-8BFDBC62F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8E8682-3D87-D19C-EE41-DC41CECF5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98CD53-02C7-98D6-1470-4DBFF8C1F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3221FF-541F-EC03-FDC3-F29FF8C7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4434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90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7046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06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8622B45-69E8-E654-F840-BE4E7739D6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60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0AA5E922-FFBC-CB5C-4592-D312DD3455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316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83670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1493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DDBFCE-1BE8-E4A9-BB17-8B88F9C43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E1A09A-D9CE-C7E1-3056-802D6B708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A017D0-00B0-B40E-11FC-5B1F8C958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86DE78-3664-4D05-5DEA-34E4294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5BAF40-CCBF-8E5D-872F-645D2B065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651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9200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5432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7911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9994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288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963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4C1BCA-568E-9456-6405-55660B868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F460EA-A710-1FD9-988E-ACDBFA289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FAC5F7-98B4-59E1-AB06-C86F0A7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8A561E-7F2E-7B7E-350D-89594929B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00F8AC-55B4-ECCA-24CD-C22805A0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130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A1C13F-018E-2B41-7E81-D5A5AC0FA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C73431-B7B7-B25B-2930-58A190DB33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9B4A58-546C-739A-6CDC-C05698A26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6EE5176-E950-62F2-2D1E-9C8C48996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722A41-B3D6-54FA-C335-D1D347679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38DDA2-E0BD-F49A-6E04-8E572DB61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3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E9B9C9-4C74-2E7D-09F1-4D9D4420B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296B57-6941-4D2B-A369-295C69BC1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EA0E57B-B8A1-4561-A553-51559EECF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922AA32-E8E1-1359-2624-1136531C3A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653AE36-3CAC-3D79-9999-4410FCD3F5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B3A6F87-D7C4-0643-B71F-9C38B3C2E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55E272F-0226-ED00-1A33-95A52C7B1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37D173-7294-2E2C-874F-A3702CEF6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1534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84BD67-02CC-5BB8-4BC5-25BF8EF2D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7046B43-ED9B-3DDB-48C3-915C33FC5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A7E6E72-B9C8-1BDB-8793-FA2CD3F22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513279C-50C9-F385-0DF5-60D7CCC9D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4858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E510D59-0E19-8B5A-6750-A7410E1C4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0D122B-59AF-4E12-4A00-BF54BC77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6D89BB-FAEF-0B78-BA41-D1972C9F9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679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B5A91A-0E84-87AD-0BA5-B2D84B7E7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6A5270-6A40-5683-823A-57CACAA03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37720EA-9EDA-7899-7E2E-A1EDD6335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97D3B4-3DD4-0BE1-3744-9A5BFA203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BC8DB63-AFCA-7A6D-BE31-77D8F9C2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85976B3-022D-F83D-C544-3F42D9C97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2839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EB3A17-7EAA-B4E2-CA5F-FD7950E80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1316759-FBB2-C4D3-3980-0C5A91FFD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145A5D-1369-F5A6-E7A2-41C9C07E99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1D8119-E62D-DD79-614D-270CC72E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52F0E9-A6C6-5AE1-5C30-1411C2C7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50F194B-C7A8-5BC4-9D0A-0666D752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5987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2D2A8C0-4A2A-533F-89C2-65A8D5D6A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9507E3-A758-3198-D262-65B89D06C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4871AE-137D-39B2-D0C3-FA13B65A80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FF10A2-63AB-CD4F-A03B-4EA788975FA0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C4E33BD-F6AC-49E5-B5CA-D049CEB1F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A9D295-3606-9F6D-8513-A911A18AD8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55C586-4EB1-4D4E-AB99-E67D0C909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4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91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84E21-2A89-EEB8-4F64-047CF4F26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DBEB7C7-3016-04AF-54C4-29179701EBDF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F588B58-EDA5-52FE-D1BC-E999B8D296A4}"/>
              </a:ext>
            </a:extLst>
          </p:cNvPr>
          <p:cNvSpPr/>
          <p:nvPr/>
        </p:nvSpPr>
        <p:spPr>
          <a:xfrm>
            <a:off x="-29184" y="6245156"/>
            <a:ext cx="12221183" cy="612843"/>
          </a:xfrm>
          <a:prstGeom prst="rect">
            <a:avLst/>
          </a:prstGeom>
          <a:solidFill>
            <a:srgbClr val="E3B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1600" b="1">
                <a:latin typeface="Trebuchet MS" panose="020B0603020202020204" pitchFamily="34" charset="0"/>
              </a:rPr>
              <a:t>   </a:t>
            </a:r>
            <a:endParaRPr lang="es-CO" sz="864" b="1">
              <a:latin typeface="Trebuchet MS" panose="020B0603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3EEAC8-572A-2F22-D220-0BA59C0E7DEE}"/>
              </a:ext>
            </a:extLst>
          </p:cNvPr>
          <p:cNvSpPr txBox="1"/>
          <p:nvPr/>
        </p:nvSpPr>
        <p:spPr>
          <a:xfrm>
            <a:off x="644091" y="712163"/>
            <a:ext cx="74460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¿Cómo se asigna el combustible en ZNF?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D085747-C2F2-844E-5E35-C6AEC60F8CC9}"/>
              </a:ext>
            </a:extLst>
          </p:cNvPr>
          <p:cNvSpPr txBox="1"/>
          <p:nvPr/>
        </p:nvSpPr>
        <p:spPr>
          <a:xfrm>
            <a:off x="644091" y="2026016"/>
            <a:ext cx="1067817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000" b="1">
                <a:latin typeface="Work Sans" pitchFamily="2" charset="0"/>
              </a:rPr>
              <a:t>Volúmenes a distribuir en las zonas de frontera</a:t>
            </a:r>
          </a:p>
          <a:p>
            <a:pPr algn="just"/>
            <a:endParaRPr lang="es-CO" sz="2000" b="1">
              <a:latin typeface="Work Sans" pitchFamily="2" charset="0"/>
            </a:endParaRPr>
          </a:p>
          <a:p>
            <a:pPr algn="just"/>
            <a:r>
              <a:rPr lang="es-CO" sz="2000">
                <a:latin typeface="Work Sans" pitchFamily="2" charset="0"/>
              </a:rPr>
              <a:t>MME -  Dirección de Hidrocarburos Establecerá:</a:t>
            </a:r>
          </a:p>
          <a:p>
            <a:pPr algn="just"/>
            <a:endParaRPr lang="es-CO" sz="2000">
              <a:latin typeface="Work Sans" pitchFamily="2" charset="0"/>
            </a:endParaRPr>
          </a:p>
          <a:p>
            <a:pPr marL="457200" indent="-457200" algn="just">
              <a:buAutoNum type="arabicPeriod"/>
            </a:pPr>
            <a:r>
              <a:rPr lang="es-CO" sz="2000">
                <a:latin typeface="Work Sans" pitchFamily="2" charset="0"/>
              </a:rPr>
              <a:t>los volúmenes máximos de combustibles líquidos derivados del petróleo, para la distribución en </a:t>
            </a:r>
            <a:r>
              <a:rPr lang="es-CO" sz="2000" b="1">
                <a:latin typeface="Work Sans" pitchFamily="2" charset="0"/>
              </a:rPr>
              <a:t>cada municipio</a:t>
            </a:r>
            <a:r>
              <a:rPr lang="es-CO" sz="2000">
                <a:latin typeface="Work Sans" pitchFamily="2" charset="0"/>
              </a:rPr>
              <a:t> de la respectiva zona de frontera.</a:t>
            </a:r>
          </a:p>
          <a:p>
            <a:pPr marL="457200" indent="-457200" algn="just">
              <a:buAutoNum type="arabicPeriod"/>
            </a:pPr>
            <a:endParaRPr lang="es-CO" sz="2000">
              <a:latin typeface="Work Sans" pitchFamily="2" charset="0"/>
            </a:endParaRPr>
          </a:p>
          <a:p>
            <a:pPr marL="457200" indent="-457200" algn="just">
              <a:buFontTx/>
              <a:buAutoNum type="arabicPeriod"/>
            </a:pPr>
            <a:r>
              <a:rPr lang="es-CO" sz="2000">
                <a:solidFill>
                  <a:srgbClr val="333333"/>
                </a:solidFill>
                <a:latin typeface="Work Sans" pitchFamily="2" charset="77"/>
              </a:rPr>
              <a:t>E</a:t>
            </a:r>
            <a:r>
              <a:rPr lang="es-CO" sz="2000" b="0" i="0">
                <a:solidFill>
                  <a:srgbClr val="333333"/>
                </a:solidFill>
                <a:effectLst/>
                <a:latin typeface="Work Sans" pitchFamily="2" charset="77"/>
              </a:rPr>
              <a:t>l volumen que corresponda para </a:t>
            </a:r>
            <a:r>
              <a:rPr lang="es-CO" sz="2000" b="1" i="0">
                <a:solidFill>
                  <a:srgbClr val="333333"/>
                </a:solidFill>
                <a:effectLst/>
                <a:latin typeface="Work Sans" pitchFamily="2" charset="77"/>
              </a:rPr>
              <a:t>cada una de las estaciones de servicio </a:t>
            </a:r>
            <a:r>
              <a:rPr lang="es-CO" sz="2000" b="0" i="0">
                <a:solidFill>
                  <a:srgbClr val="333333"/>
                </a:solidFill>
                <a:effectLst/>
                <a:latin typeface="Work Sans" pitchFamily="2" charset="77"/>
              </a:rPr>
              <a:t>(…), de acuerdo con las compras y la capacidad instalada. Para el efecto, se tomará una ponderación (80%) y (20%). Compras – Capacidad.</a:t>
            </a:r>
          </a:p>
          <a:p>
            <a:pPr marL="457200" indent="-457200" algn="just">
              <a:buFontTx/>
              <a:buAutoNum type="arabicPeriod"/>
            </a:pPr>
            <a:endParaRPr lang="es-CO" sz="2000" b="0" i="0">
              <a:solidFill>
                <a:srgbClr val="333333"/>
              </a:solidFill>
              <a:effectLst/>
              <a:latin typeface="Work Sans" pitchFamily="2" charset="77"/>
            </a:endParaRPr>
          </a:p>
          <a:p>
            <a:pPr marL="457200" indent="-457200" algn="just">
              <a:buFontTx/>
              <a:buAutoNum type="arabicPeriod"/>
            </a:pPr>
            <a:r>
              <a:rPr lang="es-CO" sz="2000">
                <a:solidFill>
                  <a:srgbClr val="333333"/>
                </a:solidFill>
                <a:latin typeface="Work Sans" pitchFamily="2" charset="77"/>
              </a:rPr>
              <a:t>Metodología – previa aprobación del MME </a:t>
            </a:r>
            <a:endParaRPr lang="es-CO" sz="2000"/>
          </a:p>
          <a:p>
            <a:pPr marL="457200" indent="-457200" algn="just">
              <a:buAutoNum type="arabicPeriod"/>
            </a:pPr>
            <a:endParaRPr lang="es-CO" sz="2000">
              <a:latin typeface="Work Sans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9D279B7-B459-6019-A7FA-DF112B357C77}"/>
              </a:ext>
            </a:extLst>
          </p:cNvPr>
          <p:cNvSpPr txBox="1"/>
          <p:nvPr/>
        </p:nvSpPr>
        <p:spPr>
          <a:xfrm>
            <a:off x="9625707" y="404386"/>
            <a:ext cx="2177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1400">
                <a:solidFill>
                  <a:srgbClr val="E3B23C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Normatividad </a:t>
            </a:r>
            <a:endParaRPr lang="es-CO" sz="1100">
              <a:solidFill>
                <a:srgbClr val="E3B23C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2887F40-5653-5B10-E401-997336098497}"/>
              </a:ext>
            </a:extLst>
          </p:cNvPr>
          <p:cNvSpPr txBox="1"/>
          <p:nvPr/>
        </p:nvSpPr>
        <p:spPr>
          <a:xfrm>
            <a:off x="7041930" y="1450490"/>
            <a:ext cx="51658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800">
                <a:latin typeface="Work Sans" pitchFamily="2" charset="0"/>
              </a:rPr>
              <a:t>Decreto 1073 de 2021 - Art 2.2.1.1.2.2.6.9.</a:t>
            </a:r>
          </a:p>
        </p:txBody>
      </p:sp>
    </p:spTree>
    <p:extLst>
      <p:ext uri="{BB962C8B-B14F-4D97-AF65-F5344CB8AC3E}">
        <p14:creationId xmlns:p14="http://schemas.microsoft.com/office/powerpoint/2010/main" val="209564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3D4B84D-3C60-6446-0DB5-DA2C3383CC24}"/>
              </a:ext>
            </a:extLst>
          </p:cNvPr>
          <p:cNvSpPr txBox="1"/>
          <p:nvPr/>
        </p:nvSpPr>
        <p:spPr>
          <a:xfrm>
            <a:off x="1345721" y="3795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C975E3F-BF83-1950-18AD-7BC23503DF50}"/>
              </a:ext>
            </a:extLst>
          </p:cNvPr>
          <p:cNvSpPr txBox="1"/>
          <p:nvPr/>
        </p:nvSpPr>
        <p:spPr>
          <a:xfrm>
            <a:off x="638355" y="62621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E2EC212-75F9-BF13-CC69-C076DCCC21D5}"/>
              </a:ext>
            </a:extLst>
          </p:cNvPr>
          <p:cNvSpPr txBox="1"/>
          <p:nvPr/>
        </p:nvSpPr>
        <p:spPr>
          <a:xfrm>
            <a:off x="1917908" y="938920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Resolución 40412 de 2021 – Metodología 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70F6E23-D78D-EA46-8FC8-D84427B2F17A}"/>
              </a:ext>
            </a:extLst>
          </p:cNvPr>
          <p:cNvSpPr txBox="1"/>
          <p:nvPr/>
        </p:nvSpPr>
        <p:spPr>
          <a:xfrm>
            <a:off x="922712" y="2342548"/>
            <a:ext cx="40248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>
                <a:solidFill>
                  <a:srgbClr val="E3B23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Variables </a:t>
            </a:r>
            <a:endParaRPr lang="es-CO">
              <a:solidFill>
                <a:srgbClr val="E3B23C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FDC2E05-E540-FEF2-6E21-CD69FA5DD6A7}"/>
              </a:ext>
            </a:extLst>
          </p:cNvPr>
          <p:cNvSpPr txBox="1"/>
          <p:nvPr/>
        </p:nvSpPr>
        <p:spPr>
          <a:xfrm>
            <a:off x="922712" y="2995119"/>
            <a:ext cx="63118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Carga Movilizada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Consumo Promedio Mensual del Municipio </a:t>
            </a:r>
            <a:r>
              <a:rPr lang="es-CO" b="1"/>
              <a:t>(18) meses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Indicador de Cultivos ilícitos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Indicador de Población  - DANE </a:t>
            </a:r>
            <a:r>
              <a:rPr lang="es-CO" b="1"/>
              <a:t>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RUNT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Variables Económicas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479CE05-87D3-1B9E-F324-045F87E829BA}"/>
              </a:ext>
            </a:extLst>
          </p:cNvPr>
          <p:cNvSpPr txBox="1"/>
          <p:nvPr/>
        </p:nvSpPr>
        <p:spPr>
          <a:xfrm>
            <a:off x="1006794" y="5088666"/>
            <a:ext cx="89094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b="1"/>
              <a:t>Periodo de Análisis Seleccionado: </a:t>
            </a:r>
            <a:r>
              <a:rPr lang="es-CO"/>
              <a:t>Meses comprendidos entre enero de 2019 y febrero de 2020; octubre de 2020 y abril de 2021 y; junio de 2021 y octubre de 2021.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9796E75-136E-2DAB-1395-EA7A2ED5B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272" y="2446763"/>
            <a:ext cx="4298730" cy="217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06B593FC-21F5-4426-00F8-42D3CFE3ABBB}"/>
              </a:ext>
            </a:extLst>
          </p:cNvPr>
          <p:cNvSpPr txBox="1"/>
          <p:nvPr/>
        </p:nvSpPr>
        <p:spPr>
          <a:xfrm>
            <a:off x="823086" y="1720368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Municipios 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73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17235E6-AEA1-DC67-B5FE-D19A9925E7AA}"/>
              </a:ext>
            </a:extLst>
          </p:cNvPr>
          <p:cNvSpPr txBox="1"/>
          <p:nvPr/>
        </p:nvSpPr>
        <p:spPr>
          <a:xfrm>
            <a:off x="1182154" y="1243720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Asignación EDS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1B2700C-31C7-2675-EE11-D9DD45F64D65}"/>
              </a:ext>
            </a:extLst>
          </p:cNvPr>
          <p:cNvSpPr txBox="1"/>
          <p:nvPr/>
        </p:nvSpPr>
        <p:spPr>
          <a:xfrm>
            <a:off x="1182154" y="3429000"/>
            <a:ext cx="90410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>
                <a:solidFill>
                  <a:srgbClr val="E3B23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Limite Superior – LS  entre (1- 200.000)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b="1">
                <a:solidFill>
                  <a:srgbClr val="E3B23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140.000 Galones mensuales con beneficios tributarios (Hoy)  </a:t>
            </a:r>
          </a:p>
          <a:p>
            <a:r>
              <a:rPr lang="es-CO" b="1">
                <a:solidFill>
                  <a:srgbClr val="E3B23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CO">
              <a:solidFill>
                <a:srgbClr val="E3B23C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BD39A7F-F6B0-D7B8-8BAE-E69BD003D967}"/>
              </a:ext>
            </a:extLst>
          </p:cNvPr>
          <p:cNvSpPr txBox="1"/>
          <p:nvPr/>
        </p:nvSpPr>
        <p:spPr>
          <a:xfrm>
            <a:off x="1182154" y="2011684"/>
            <a:ext cx="90410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s-CO" b="1">
                <a:cs typeface="Times New Roman" panose="02020603050405020304" pitchFamily="18" charset="0"/>
              </a:rPr>
              <a:t>Compras 80%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s-CO" b="1">
                <a:cs typeface="Times New Roman" panose="02020603050405020304" pitchFamily="18" charset="0"/>
              </a:rPr>
              <a:t>Capacidad 20%</a:t>
            </a:r>
          </a:p>
          <a:p>
            <a:endParaRPr lang="es-CO">
              <a:solidFill>
                <a:srgbClr val="E3B23C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CADBBC4-E14C-0207-E0BE-6038C93E020D}"/>
              </a:ext>
            </a:extLst>
          </p:cNvPr>
          <p:cNvSpPr txBox="1"/>
          <p:nvPr/>
        </p:nvSpPr>
        <p:spPr>
          <a:xfrm>
            <a:off x="1247955" y="2660063"/>
            <a:ext cx="89094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b="1"/>
              <a:t>Periodo de Análisis Seleccionado: </a:t>
            </a:r>
            <a:r>
              <a:rPr lang="es-CO"/>
              <a:t>Meses comprendidos entre enero de 2019 y febrero de 2020; octubre de 2020 y abril de 2021 y; junio de 2021 y octubre de 2021.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16F0511-F964-B9A8-AC25-EA9CF5DC2231}"/>
              </a:ext>
            </a:extLst>
          </p:cNvPr>
          <p:cNvSpPr txBox="1"/>
          <p:nvPr/>
        </p:nvSpPr>
        <p:spPr>
          <a:xfrm>
            <a:off x="1182154" y="4290270"/>
            <a:ext cx="628019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/>
              <a:t>La incorporación de nuevas estaciones de servicio no conlleva ni implica el aumento del VMM.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/>
              <a:t>Ingresa con valor igual a la EDS con menor volumen asignado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/>
              <a:t>Se asigna únicamente a las EDS habilitadas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04322FF-6663-0F49-678E-7159AC4CE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4784" y="3954773"/>
            <a:ext cx="3094560" cy="219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8996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DE45662-CD96-46A0-8544-4ED34635B21C}"/>
              </a:ext>
            </a:extLst>
          </p:cNvPr>
          <p:cNvSpPr txBox="1"/>
          <p:nvPr/>
        </p:nvSpPr>
        <p:spPr>
          <a:xfrm>
            <a:off x="528478" y="1132876"/>
            <a:ext cx="89308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¿Puedo aumentar el VMM por cambios en los datos: población, actividad económica, eventos, entre otros?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D36B8FD-792E-7327-B8D9-1984C06C3A1A}"/>
              </a:ext>
            </a:extLst>
          </p:cNvPr>
          <p:cNvSpPr txBox="1"/>
          <p:nvPr/>
        </p:nvSpPr>
        <p:spPr>
          <a:xfrm>
            <a:off x="3142593" y="3184794"/>
            <a:ext cx="842633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¿Puede el MME elegir a que territorios les asigna combustible en ZFN?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67076E4-832A-C5F0-4ED0-6464EB6B0B6C}"/>
              </a:ext>
            </a:extLst>
          </p:cNvPr>
          <p:cNvSpPr txBox="1"/>
          <p:nvPr/>
        </p:nvSpPr>
        <p:spPr>
          <a:xfrm>
            <a:off x="3765663" y="4940294"/>
            <a:ext cx="842633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¿Puede el Ministerio vía chat o </a:t>
            </a:r>
            <a:r>
              <a:rPr lang="es-CO" sz="3200" b="1" err="1">
                <a:solidFill>
                  <a:srgbClr val="4E4D4D"/>
                </a:solidFill>
                <a:latin typeface="Work Sans" pitchFamily="2" charset="0"/>
              </a:rPr>
              <a:t>sms</a:t>
            </a:r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 asignar combustible para cargar en SICOM?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639FA66-7F82-A272-59AC-E20687607C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9226"/>
          <a:stretch>
            <a:fillRect/>
          </a:stretch>
        </p:blipFill>
        <p:spPr>
          <a:xfrm>
            <a:off x="0" y="3921714"/>
            <a:ext cx="3142593" cy="2936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2789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4F43DB-4F10-2858-5D68-07ADE8829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311" y="1808215"/>
            <a:ext cx="10515600" cy="3177682"/>
          </a:xfrm>
        </p:spPr>
        <p:txBody>
          <a:bodyPr>
            <a:normAutofit/>
          </a:bodyPr>
          <a:lstStyle/>
          <a:p>
            <a:endParaRPr lang="es-CO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800">
                <a:solidFill>
                  <a:schemeClr val="tx1"/>
                </a:solidFill>
              </a:rPr>
              <a:t>Dirección de Hidrocarburos, exclusivamente en los meses de </a:t>
            </a:r>
            <a:r>
              <a:rPr lang="es-CO" sz="1800" b="1">
                <a:solidFill>
                  <a:schemeClr val="tx1"/>
                </a:solidFill>
              </a:rPr>
              <a:t>abril y octubre </a:t>
            </a:r>
            <a:r>
              <a:rPr lang="es-CO" sz="1800">
                <a:solidFill>
                  <a:schemeClr val="tx1"/>
                </a:solidFill>
              </a:rPr>
              <a:t>de cada año, distribuirá los volúmenes máximos a las estaciones de servicio del municipio, </a:t>
            </a:r>
            <a:r>
              <a:rPr lang="es-CO" sz="1800" b="1">
                <a:solidFill>
                  <a:schemeClr val="tx1"/>
                </a:solidFill>
              </a:rPr>
              <a:t>que no hicieron parte de la distribución general anterior.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D0595029-5C3C-90A5-AE6A-228F344066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0469" y="1117447"/>
            <a:ext cx="10515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+mn-lt"/>
              </a:rPr>
              <a:t>ACTO ADMINISTRATIVO  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A700515-37D4-2076-6C45-83B110E5560B}"/>
              </a:ext>
            </a:extLst>
          </p:cNvPr>
          <p:cNvSpPr txBox="1"/>
          <p:nvPr/>
        </p:nvSpPr>
        <p:spPr>
          <a:xfrm>
            <a:off x="5783640" y="4286883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Incremento del VMM  - Previo AVAL de Min Hacienda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Ingreso 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Contingencia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Redistribución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/>
              <a:t>En cualquier tiempo la DH puede revisar y ajustar con el fin de garantizar el abastecimiento del municipio.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A44FF01-AEBF-FEF9-B2A6-F73639981093}"/>
              </a:ext>
            </a:extLst>
          </p:cNvPr>
          <p:cNvSpPr txBox="1"/>
          <p:nvPr/>
        </p:nvSpPr>
        <p:spPr>
          <a:xfrm>
            <a:off x="1068825" y="4293400"/>
            <a:ext cx="43273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¿Cuándo se requiere que se expida una Resolución 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400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FAA5C96-A0D9-9DB6-124C-B51B0DE78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2998" y="2361270"/>
            <a:ext cx="10515600" cy="1500187"/>
          </a:xfrm>
        </p:spPr>
        <p:txBody>
          <a:bodyPr>
            <a:normAutofit/>
          </a:bodyPr>
          <a:lstStyle/>
          <a:p>
            <a:pPr algn="just"/>
            <a:r>
              <a:rPr lang="es-CO" sz="2000">
                <a:solidFill>
                  <a:schemeClr val="tx1"/>
                </a:solidFill>
              </a:rPr>
              <a:t>Por la Dirección de Hidrocarburos, una vez en firme </a:t>
            </a:r>
            <a:r>
              <a:rPr lang="es-CO" sz="2000" b="1">
                <a:solidFill>
                  <a:schemeClr val="tx1"/>
                </a:solidFill>
              </a:rPr>
              <a:t>comunicar </a:t>
            </a:r>
            <a:r>
              <a:rPr lang="es-CO" sz="2000">
                <a:solidFill>
                  <a:schemeClr val="tx1"/>
                </a:solidFill>
              </a:rPr>
              <a:t>el acto administrativo a los correos electrónicos registrados en el SICOM y en el RUES de las estaciones de servicio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E6EF14D-3EC2-A5B2-9245-5008FB3494B4}"/>
              </a:ext>
            </a:extLst>
          </p:cNvPr>
          <p:cNvSpPr txBox="1"/>
          <p:nvPr/>
        </p:nvSpPr>
        <p:spPr>
          <a:xfrm>
            <a:off x="992998" y="1683762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SICOM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6A18FF6-4FE0-DEE7-78AA-0699B808E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120" y="3429000"/>
            <a:ext cx="9964882" cy="1482614"/>
          </a:xfrm>
          <a:prstGeom prst="rect">
            <a:avLst/>
          </a:prstGeom>
        </p:spPr>
      </p:pic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1C612388-BE4F-5CAA-6044-360DFF11E303}"/>
              </a:ext>
            </a:extLst>
          </p:cNvPr>
          <p:cNvSpPr txBox="1">
            <a:spLocks/>
          </p:cNvSpPr>
          <p:nvPr/>
        </p:nvSpPr>
        <p:spPr>
          <a:xfrm>
            <a:off x="1234120" y="5229250"/>
            <a:ext cx="1051560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2000">
                <a:solidFill>
                  <a:schemeClr val="tx1"/>
                </a:solidFill>
              </a:rPr>
              <a:t>Código SICOM -  Numero de identificación de EDS</a:t>
            </a:r>
          </a:p>
        </p:txBody>
      </p:sp>
    </p:spTree>
    <p:extLst>
      <p:ext uri="{BB962C8B-B14F-4D97-AF65-F5344CB8AC3E}">
        <p14:creationId xmlns:p14="http://schemas.microsoft.com/office/powerpoint/2010/main" val="3687413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F679078-FC8D-C3E6-1B3B-49077BD39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0556"/>
            <a:ext cx="10515600" cy="150018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b="1">
                <a:solidFill>
                  <a:srgbClr val="4E4D4D"/>
                </a:solidFill>
              </a:rPr>
              <a:t>No tengo combustible asignado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b="1">
                <a:solidFill>
                  <a:srgbClr val="4E4D4D"/>
                </a:solidFill>
              </a:rPr>
              <a:t>El valor no corresponde</a:t>
            </a:r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C15463D-2F7D-2758-DC0C-0275CA9F9472}"/>
              </a:ext>
            </a:extLst>
          </p:cNvPr>
          <p:cNvSpPr txBox="1"/>
          <p:nvPr/>
        </p:nvSpPr>
        <p:spPr>
          <a:xfrm>
            <a:off x="989506" y="2970129"/>
            <a:ext cx="92265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s-CO" sz="2000"/>
              <a:t>Se debe revisar Acto Administrativo Vigente – Estado SICOM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/>
          </a:p>
        </p:txBody>
      </p:sp>
      <p:sp>
        <p:nvSpPr>
          <p:cNvPr id="12" name="Marcador de texto 2">
            <a:extLst>
              <a:ext uri="{FF2B5EF4-FFF2-40B4-BE49-F238E27FC236}">
                <a16:creationId xmlns:a16="http://schemas.microsoft.com/office/drawing/2014/main" id="{23F91BE7-FE9E-27DD-0E55-582D36EA003E}"/>
              </a:ext>
            </a:extLst>
          </p:cNvPr>
          <p:cNvSpPr txBox="1">
            <a:spLocks/>
          </p:cNvSpPr>
          <p:nvPr/>
        </p:nvSpPr>
        <p:spPr>
          <a:xfrm>
            <a:off x="989506" y="4307373"/>
            <a:ext cx="10515600" cy="15001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b="1">
                <a:solidFill>
                  <a:srgbClr val="4E4D4D"/>
                </a:solidFill>
              </a:rPr>
              <a:t>Cesión – Renuncia de volumen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s-CO" sz="2200">
                <a:solidFill>
                  <a:srgbClr val="4E4D4D"/>
                </a:solidFill>
              </a:rPr>
              <a:t>Actualmente no se esta autorizando cesión  </a:t>
            </a:r>
          </a:p>
          <a:p>
            <a:pPr marL="342900" indent="-342900">
              <a:buFontTx/>
              <a:buChar char="-"/>
            </a:pPr>
            <a:r>
              <a:rPr lang="es-CO" sz="2200">
                <a:solidFill>
                  <a:srgbClr val="4E4D4D"/>
                </a:solidFill>
              </a:rPr>
              <a:t>Se informa a SICOM para la renuncia (0-10) galones para compra precio nacional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A2F33B1-7B57-3141-2498-63E0055177FA}"/>
              </a:ext>
            </a:extLst>
          </p:cNvPr>
          <p:cNvSpPr txBox="1"/>
          <p:nvPr/>
        </p:nvSpPr>
        <p:spPr>
          <a:xfrm>
            <a:off x="989506" y="935667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</a:rPr>
              <a:t> ARGO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90FE2880-7710-5126-DCA3-C57CA23F1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93734">
            <a:off x="8896869" y="890797"/>
            <a:ext cx="2612882" cy="264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11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6C4B8D-BF2A-1DB7-95DF-8DCB2ACA9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36719"/>
            <a:ext cx="10515600" cy="2152931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Póliza de Responsabilidad vencida</a:t>
            </a:r>
          </a:p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Certificado de Conformidad</a:t>
            </a:r>
          </a:p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Certificado de Carencia </a:t>
            </a:r>
          </a:p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Publicación de precios </a:t>
            </a:r>
          </a:p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Reporte de información Ventas</a:t>
            </a:r>
          </a:p>
          <a:p>
            <a:pPr marL="342900" indent="-342900">
              <a:buFontTx/>
              <a:buChar char="-"/>
            </a:pPr>
            <a:r>
              <a:rPr lang="es-CO">
                <a:solidFill>
                  <a:schemeClr val="tx1"/>
                </a:solidFill>
              </a:rPr>
              <a:t>Publicación de valor de precio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DD6C05F-823B-1823-17AE-72FB2466BCD1}"/>
              </a:ext>
            </a:extLst>
          </p:cNvPr>
          <p:cNvSpPr txBox="1"/>
          <p:nvPr/>
        </p:nvSpPr>
        <p:spPr>
          <a:xfrm>
            <a:off x="831850" y="1408633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Peticiones - ARGO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4910ABCE-DC8F-DCEF-3351-BF4CAD04B41A}"/>
              </a:ext>
            </a:extLst>
          </p:cNvPr>
          <p:cNvSpPr txBox="1">
            <a:spLocks/>
          </p:cNvSpPr>
          <p:nvPr/>
        </p:nvSpPr>
        <p:spPr>
          <a:xfrm>
            <a:off x="705727" y="2436532"/>
            <a:ext cx="10515600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b="1">
                <a:solidFill>
                  <a:srgbClr val="4E4D4D"/>
                </a:solidFill>
              </a:rPr>
              <a:t>Bloqueos – Asignación</a:t>
            </a:r>
          </a:p>
          <a:p>
            <a:pPr marL="342900" indent="-342900">
              <a:buFontTx/>
              <a:buChar char="-"/>
            </a:pPr>
            <a:r>
              <a:rPr lang="es-CO" sz="2000">
                <a:solidFill>
                  <a:schemeClr val="tx1"/>
                </a:solidFill>
              </a:rPr>
              <a:t>Se debe revisar motivo del bloqueo y se informa al equipo para asignación en SICOM </a:t>
            </a:r>
            <a:r>
              <a:rPr lang="es-CO" sz="2000" b="1">
                <a:solidFill>
                  <a:schemeClr val="tx1"/>
                </a:solidFill>
              </a:rPr>
              <a:t>previa autorización del Director</a:t>
            </a:r>
            <a:r>
              <a:rPr lang="es-CO" sz="2000">
                <a:solidFill>
                  <a:schemeClr val="tx1"/>
                </a:solidFill>
              </a:rPr>
              <a:t>.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CC6FF13-833E-78E3-223E-D32F91307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9664" y="4052333"/>
            <a:ext cx="2540486" cy="243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88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AE2C5FE-A6B0-DDCC-786C-756DDB957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518925"/>
            <a:ext cx="10515600" cy="2032054"/>
          </a:xfrm>
        </p:spPr>
        <p:txBody>
          <a:bodyPr>
            <a:normAutofit lnSpcReduction="10000"/>
          </a:bodyPr>
          <a:lstStyle/>
          <a:p>
            <a:r>
              <a:rPr lang="es-CO" b="1">
                <a:solidFill>
                  <a:schemeClr val="tx1"/>
                </a:solidFill>
              </a:rPr>
              <a:t>Nueva EDS y no se ha asignado combustible</a:t>
            </a:r>
          </a:p>
          <a:p>
            <a:endParaRPr lang="es-CO" b="1">
              <a:solidFill>
                <a:schemeClr val="tx1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Verificar Resolución de SICOM – Autoriza el ingreso de una nueva EDS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Verificar con el equipo si ingresa en la próxima distribución conforme con los corte operativos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CC8DC55-3AFB-E876-EB08-BEA921EB5353}"/>
              </a:ext>
            </a:extLst>
          </p:cNvPr>
          <p:cNvSpPr txBox="1"/>
          <p:nvPr/>
        </p:nvSpPr>
        <p:spPr>
          <a:xfrm>
            <a:off x="831850" y="1408633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Peticiones - ARGO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830708F-2FAB-1FD9-5B7C-721C01A54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0545" y="4699273"/>
            <a:ext cx="2272215" cy="150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49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B2E977-C139-8E9E-138A-5AABCB9D6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94317"/>
            <a:ext cx="10515600" cy="4428413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No se puede reasignar.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Se debe atender independiente el tiempo del termino legal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Se debe estar al día en ARGO para tramite de cuenta de cobro.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La respuesta debe ser conforme a la solicitud.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Tutela – Recursos de Reposición – Nulidad – Control Político Únicamente Profesional Jurídico.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Revisor: Diana Marcela Robayo de Lamprea (1- 3) días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s-CO">
                <a:solidFill>
                  <a:schemeClr val="tx1"/>
                </a:solidFill>
              </a:rPr>
              <a:t>Firma : Leonardo </a:t>
            </a:r>
            <a:r>
              <a:rPr lang="es-CO" err="1">
                <a:solidFill>
                  <a:schemeClr val="tx1"/>
                </a:solidFill>
              </a:rPr>
              <a:t>Jaimes</a:t>
            </a:r>
            <a:r>
              <a:rPr lang="es-CO">
                <a:solidFill>
                  <a:schemeClr val="tx1"/>
                </a:solidFill>
              </a:rPr>
              <a:t> Corzo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FAD727-7801-89A0-77B5-B3780D1886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1" y="3977458"/>
            <a:ext cx="2563428" cy="273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29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A39443-B499-C1D3-A2A1-76DD56BD5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213" y="4470400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Distribución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y </a:t>
            </a: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Asignación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de </a:t>
            </a: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Voluménes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máximos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de combustible con </a:t>
            </a: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beneficios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tributarios</a:t>
            </a:r>
            <a: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ZDF </a:t>
            </a:r>
            <a:b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</a:br>
            <a:b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</a:br>
            <a:r>
              <a:rPr lang="en-US" sz="4800" b="1" dirty="0" err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Febrero</a:t>
            </a:r>
            <a:r>
              <a:rPr lang="en-US" sz="4800" b="1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  <a:t> - 2026 </a:t>
            </a:r>
            <a:br>
              <a:rPr lang="en-US" sz="4800" b="1" dirty="0">
                <a:solidFill>
                  <a:schemeClr val="bg1"/>
                </a:solidFill>
                <a:latin typeface="Trebuchet MS" panose="020B0603020202020204" pitchFamily="34" charset="0"/>
                <a:cs typeface="Helvetica"/>
              </a:rPr>
            </a:br>
            <a:endParaRPr lang="en-US" sz="48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5D5F1D76-9E05-46A9-94AF-F7BEE6685AD5}"/>
              </a:ext>
            </a:extLst>
          </p:cNvPr>
          <p:cNvCxnSpPr>
            <a:cxnSpLocks/>
          </p:cNvCxnSpPr>
          <p:nvPr/>
        </p:nvCxnSpPr>
        <p:spPr>
          <a:xfrm>
            <a:off x="603504" y="5352796"/>
            <a:ext cx="1102766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38456511-513A-4204-8E1D-62E2C93834C3}"/>
              </a:ext>
            </a:extLst>
          </p:cNvPr>
          <p:cNvCxnSpPr>
            <a:cxnSpLocks/>
          </p:cNvCxnSpPr>
          <p:nvPr/>
        </p:nvCxnSpPr>
        <p:spPr>
          <a:xfrm>
            <a:off x="3512073" y="5128865"/>
            <a:ext cx="1102766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e 8">
            <a:extLst>
              <a:ext uri="{FF2B5EF4-FFF2-40B4-BE49-F238E27FC236}">
                <a16:creationId xmlns:a16="http://schemas.microsoft.com/office/drawing/2014/main" id="{57C20C02-EC21-409C-AC18-206DDD5AF27A}"/>
              </a:ext>
            </a:extLst>
          </p:cNvPr>
          <p:cNvSpPr/>
          <p:nvPr/>
        </p:nvSpPr>
        <p:spPr>
          <a:xfrm>
            <a:off x="1209449" y="1835343"/>
            <a:ext cx="576000" cy="576000"/>
          </a:xfrm>
          <a:prstGeom prst="ellipse">
            <a:avLst/>
          </a:prstGeom>
          <a:solidFill>
            <a:srgbClr val="FFFFFF"/>
          </a:solidFill>
          <a:ln>
            <a:solidFill>
              <a:srgbClr val="E3B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>
                <a:ln>
                  <a:noFill/>
                </a:ln>
                <a:solidFill>
                  <a:srgbClr val="E3B23C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A2DDE1A6-BC1A-44A5-A9B1-CE41B387E8E9}"/>
              </a:ext>
            </a:extLst>
          </p:cNvPr>
          <p:cNvSpPr/>
          <p:nvPr/>
        </p:nvSpPr>
        <p:spPr>
          <a:xfrm>
            <a:off x="1209449" y="2737982"/>
            <a:ext cx="576000" cy="576000"/>
          </a:xfrm>
          <a:prstGeom prst="ellipse">
            <a:avLst/>
          </a:prstGeom>
          <a:solidFill>
            <a:srgbClr val="FFFFFF"/>
          </a:solidFill>
          <a:ln>
            <a:solidFill>
              <a:srgbClr val="E3B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>
                <a:solidFill>
                  <a:srgbClr val="E3B23C"/>
                </a:solidFill>
                <a:latin typeface="Trebuchet MS" panose="020B0703020202090204" pitchFamily="34" charset="0"/>
              </a:rPr>
              <a:t>2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7FE4EE4E-6CF2-4478-B8D3-9154F4B99BDE}"/>
              </a:ext>
            </a:extLst>
          </p:cNvPr>
          <p:cNvSpPr/>
          <p:nvPr/>
        </p:nvSpPr>
        <p:spPr>
          <a:xfrm>
            <a:off x="1209449" y="3666593"/>
            <a:ext cx="576000" cy="576000"/>
          </a:xfrm>
          <a:prstGeom prst="ellipse">
            <a:avLst/>
          </a:prstGeom>
          <a:solidFill>
            <a:srgbClr val="FFFFFF"/>
          </a:solidFill>
          <a:ln>
            <a:solidFill>
              <a:srgbClr val="E3B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>
                <a:solidFill>
                  <a:srgbClr val="E3B23C"/>
                </a:solidFill>
                <a:latin typeface="Trebuchet MS" panose="020B0703020202090204" pitchFamily="34" charset="0"/>
              </a:rPr>
              <a:t>3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EA9F926-B5B2-4E4E-BFB6-510D8F6BC622}"/>
              </a:ext>
            </a:extLst>
          </p:cNvPr>
          <p:cNvSpPr txBox="1"/>
          <p:nvPr/>
        </p:nvSpPr>
        <p:spPr>
          <a:xfrm>
            <a:off x="2143484" y="1907179"/>
            <a:ext cx="84404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rgbClr val="4E4D4D"/>
                </a:solidFill>
                <a:latin typeface="Work Sans" pitchFamily="2" charset="0"/>
              </a:rPr>
              <a:t>Competencia MME – DH - Normatividad</a:t>
            </a:r>
            <a:endParaRPr lang="es-CO" sz="240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3996722-1A74-407F-BE37-7E0DE96CE785}"/>
              </a:ext>
            </a:extLst>
          </p:cNvPr>
          <p:cNvSpPr txBox="1"/>
          <p:nvPr/>
        </p:nvSpPr>
        <p:spPr>
          <a:xfrm>
            <a:off x="2143484" y="3714678"/>
            <a:ext cx="7189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rgbClr val="4E4D4D"/>
                </a:solidFill>
                <a:latin typeface="Work Sans" pitchFamily="2" charset="0"/>
              </a:rPr>
              <a:t>Metodología – Resolución 40412 de 2021 </a:t>
            </a:r>
            <a:endParaRPr lang="es-CO" sz="240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17B9B618-FE85-A898-F26D-969E4F07857E}"/>
              </a:ext>
            </a:extLst>
          </p:cNvPr>
          <p:cNvSpPr/>
          <p:nvPr/>
        </p:nvSpPr>
        <p:spPr>
          <a:xfrm>
            <a:off x="1209449" y="4552865"/>
            <a:ext cx="576000" cy="576000"/>
          </a:xfrm>
          <a:prstGeom prst="ellipse">
            <a:avLst/>
          </a:prstGeom>
          <a:solidFill>
            <a:srgbClr val="FFFFFF"/>
          </a:solidFill>
          <a:ln>
            <a:solidFill>
              <a:srgbClr val="E3B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>
                <a:ln>
                  <a:noFill/>
                </a:ln>
                <a:solidFill>
                  <a:srgbClr val="E3B23C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4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7100B2E-652D-C08E-0D2A-9467F20096CE}"/>
              </a:ext>
            </a:extLst>
          </p:cNvPr>
          <p:cNvSpPr txBox="1"/>
          <p:nvPr/>
        </p:nvSpPr>
        <p:spPr>
          <a:xfrm>
            <a:off x="2721074" y="739647"/>
            <a:ext cx="74460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Agenda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44AFFB95-B4DE-5816-A08B-D7AB5EDB4E4E}"/>
              </a:ext>
            </a:extLst>
          </p:cNvPr>
          <p:cNvSpPr/>
          <p:nvPr/>
        </p:nvSpPr>
        <p:spPr>
          <a:xfrm>
            <a:off x="1209449" y="5404085"/>
            <a:ext cx="576000" cy="576000"/>
          </a:xfrm>
          <a:prstGeom prst="ellipse">
            <a:avLst/>
          </a:prstGeom>
          <a:solidFill>
            <a:srgbClr val="FFFFFF"/>
          </a:solidFill>
          <a:ln>
            <a:solidFill>
              <a:srgbClr val="E3B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800" b="1">
                <a:solidFill>
                  <a:srgbClr val="E3B23C"/>
                </a:solidFill>
                <a:latin typeface="Trebuchet MS" panose="020B0703020202090204" pitchFamily="34" charset="0"/>
              </a:rPr>
              <a:t>5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CAAA755-800E-B41E-672E-389051A0EC3E}"/>
              </a:ext>
            </a:extLst>
          </p:cNvPr>
          <p:cNvSpPr txBox="1"/>
          <p:nvPr/>
        </p:nvSpPr>
        <p:spPr>
          <a:xfrm>
            <a:off x="2143485" y="5518420"/>
            <a:ext cx="43006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rgbClr val="4E4D4D"/>
                </a:solidFill>
                <a:latin typeface="Work Sans" pitchFamily="2" charset="0"/>
              </a:rPr>
              <a:t>Peticiones – ARGO </a:t>
            </a:r>
            <a:endParaRPr lang="es-CO" sz="2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72056FA-369D-43C8-BC3A-4C20D0DB2DE3}"/>
              </a:ext>
            </a:extLst>
          </p:cNvPr>
          <p:cNvSpPr txBox="1"/>
          <p:nvPr/>
        </p:nvSpPr>
        <p:spPr>
          <a:xfrm>
            <a:off x="2143484" y="2762158"/>
            <a:ext cx="7189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rgbClr val="4E4D4D"/>
                </a:solidFill>
                <a:latin typeface="Work Sans" pitchFamily="2" charset="0"/>
              </a:rPr>
              <a:t>Municipios Zona de Frontera</a:t>
            </a:r>
            <a:endParaRPr lang="es-CO" sz="240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07B78A8-B602-8749-3A35-1153E6975AB5}"/>
              </a:ext>
            </a:extLst>
          </p:cNvPr>
          <p:cNvSpPr txBox="1"/>
          <p:nvPr/>
        </p:nvSpPr>
        <p:spPr>
          <a:xfrm>
            <a:off x="2119982" y="4589202"/>
            <a:ext cx="7189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>
                <a:solidFill>
                  <a:srgbClr val="4E4D4D"/>
                </a:solidFill>
                <a:latin typeface="Work Sans" pitchFamily="2" charset="0"/>
              </a:rPr>
              <a:t>Actos Administrativos - SICOM</a:t>
            </a:r>
            <a:endParaRPr lang="es-CO" sz="2400"/>
          </a:p>
        </p:txBody>
      </p:sp>
    </p:spTree>
    <p:extLst>
      <p:ext uri="{BB962C8B-B14F-4D97-AF65-F5344CB8AC3E}">
        <p14:creationId xmlns:p14="http://schemas.microsoft.com/office/powerpoint/2010/main" val="305983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7149C-FD8B-DB8C-AE9A-72CD023DC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3871FF77-2EDB-E1ED-1A79-DBA13DA80429}"/>
              </a:ext>
            </a:extLst>
          </p:cNvPr>
          <p:cNvSpPr txBox="1"/>
          <p:nvPr/>
        </p:nvSpPr>
        <p:spPr>
          <a:xfrm>
            <a:off x="5123539" y="2696260"/>
            <a:ext cx="189256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>
                <a:ea typeface="Calibri" panose="020F0502020204030204" pitchFamily="34" charset="0"/>
                <a:cs typeface="Arial" panose="020B0604020202020204" pitchFamily="34" charset="0"/>
              </a:rPr>
              <a:t>Ley 26 de 1989 </a:t>
            </a:r>
            <a:endParaRPr lang="es-CO"/>
          </a:p>
          <a:p>
            <a:pPr algn="ctr"/>
            <a:r>
              <a:rPr lang="es-CO" sz="1800">
                <a:effectLst/>
                <a:ea typeface="Aptos" panose="020B0004020202020204" pitchFamily="34" charset="0"/>
              </a:rPr>
              <a:t> </a:t>
            </a:r>
          </a:p>
          <a:p>
            <a:pPr algn="ctr"/>
            <a:r>
              <a:rPr lang="es-CO" sz="180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 </a:t>
            </a:r>
            <a:endParaRPr lang="es-ES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E5A1D02-6523-24EE-110C-7279C85DCE12}"/>
              </a:ext>
            </a:extLst>
          </p:cNvPr>
          <p:cNvSpPr txBox="1"/>
          <p:nvPr/>
        </p:nvSpPr>
        <p:spPr>
          <a:xfrm>
            <a:off x="1415343" y="3906925"/>
            <a:ext cx="19358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/>
              <a:t>Transporte </a:t>
            </a:r>
          </a:p>
          <a:p>
            <a:pPr algn="ctr"/>
            <a:r>
              <a:rPr lang="es-CO"/>
              <a:t>Distribución 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C2E6A07A-E5E8-8C85-4B54-99A45FC5481B}"/>
              </a:ext>
            </a:extLst>
          </p:cNvPr>
          <p:cNvSpPr txBox="1"/>
          <p:nvPr/>
        </p:nvSpPr>
        <p:spPr>
          <a:xfrm>
            <a:off x="1080487" y="2756800"/>
            <a:ext cx="26043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800">
                <a:effectLst/>
                <a:ea typeface="Aptos" panose="020B0004020202020204" pitchFamily="34" charset="0"/>
              </a:rPr>
              <a:t>Ley 1056 </a:t>
            </a:r>
          </a:p>
          <a:p>
            <a:pPr algn="ctr"/>
            <a:r>
              <a:rPr lang="es-CO" sz="1800">
                <a:effectLst/>
                <a:ea typeface="Aptos" panose="020B0004020202020204" pitchFamily="34" charset="0"/>
              </a:rPr>
              <a:t>de 1953</a:t>
            </a:r>
          </a:p>
        </p:txBody>
      </p:sp>
      <p:pic>
        <p:nvPicPr>
          <p:cNvPr id="35" name="Imagen 34" descr="Imagen de la pantalla de un video juego&#10;&#10;El contenido generado por IA puede ser incorrecto.">
            <a:extLst>
              <a:ext uri="{FF2B5EF4-FFF2-40B4-BE49-F238E27FC236}">
                <a16:creationId xmlns:a16="http://schemas.microsoft.com/office/drawing/2014/main" id="{7A088313-C97E-2CC2-CAD9-7ECA52E09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86" y="3079965"/>
            <a:ext cx="1817716" cy="1019592"/>
          </a:xfrm>
          <a:prstGeom prst="rect">
            <a:avLst/>
          </a:prstGeom>
        </p:spPr>
      </p:pic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id="{C750BC92-4020-100B-0DA5-4C96FAA0BE5B}"/>
              </a:ext>
            </a:extLst>
          </p:cNvPr>
          <p:cNvCxnSpPr>
            <a:cxnSpLocks/>
          </p:cNvCxnSpPr>
          <p:nvPr/>
        </p:nvCxnSpPr>
        <p:spPr>
          <a:xfrm flipV="1">
            <a:off x="2382639" y="2324446"/>
            <a:ext cx="7784717" cy="13245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733E03D3-5000-F8D6-4862-2634E8DB1C0E}"/>
              </a:ext>
            </a:extLst>
          </p:cNvPr>
          <p:cNvCxnSpPr>
            <a:cxnSpLocks/>
          </p:cNvCxnSpPr>
          <p:nvPr/>
        </p:nvCxnSpPr>
        <p:spPr>
          <a:xfrm>
            <a:off x="2382639" y="2337691"/>
            <a:ext cx="0" cy="415636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uadroTexto 49">
            <a:extLst>
              <a:ext uri="{FF2B5EF4-FFF2-40B4-BE49-F238E27FC236}">
                <a16:creationId xmlns:a16="http://schemas.microsoft.com/office/drawing/2014/main" id="{4BC37CE9-C038-C6B0-D95B-A6C6D4F4FCBD}"/>
              </a:ext>
            </a:extLst>
          </p:cNvPr>
          <p:cNvSpPr txBox="1"/>
          <p:nvPr/>
        </p:nvSpPr>
        <p:spPr>
          <a:xfrm>
            <a:off x="1415343" y="5336478"/>
            <a:ext cx="21303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b="1"/>
              <a:t>Servicio Público</a:t>
            </a: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1B246505-AD2A-22B5-5216-168FD3922A62}"/>
              </a:ext>
            </a:extLst>
          </p:cNvPr>
          <p:cNvCxnSpPr>
            <a:cxnSpLocks/>
          </p:cNvCxnSpPr>
          <p:nvPr/>
        </p:nvCxnSpPr>
        <p:spPr>
          <a:xfrm>
            <a:off x="2382638" y="3451735"/>
            <a:ext cx="0" cy="449910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id="{69259E20-E5EC-96FD-5D83-517C722378E4}"/>
              </a:ext>
            </a:extLst>
          </p:cNvPr>
          <p:cNvCxnSpPr>
            <a:cxnSpLocks/>
          </p:cNvCxnSpPr>
          <p:nvPr/>
        </p:nvCxnSpPr>
        <p:spPr>
          <a:xfrm>
            <a:off x="6095999" y="2337691"/>
            <a:ext cx="0" cy="415636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ector recto de flecha 82">
            <a:extLst>
              <a:ext uri="{FF2B5EF4-FFF2-40B4-BE49-F238E27FC236}">
                <a16:creationId xmlns:a16="http://schemas.microsoft.com/office/drawing/2014/main" id="{400BBBB7-0499-49CD-6E1B-557718AC3689}"/>
              </a:ext>
            </a:extLst>
          </p:cNvPr>
          <p:cNvCxnSpPr>
            <a:cxnSpLocks/>
          </p:cNvCxnSpPr>
          <p:nvPr/>
        </p:nvCxnSpPr>
        <p:spPr>
          <a:xfrm flipH="1">
            <a:off x="2382638" y="4519761"/>
            <a:ext cx="4217" cy="816717"/>
          </a:xfrm>
          <a:prstGeom prst="straightConnector1">
            <a:avLst/>
          </a:prstGeom>
          <a:ln w="19050">
            <a:solidFill>
              <a:srgbClr val="E3B2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ector recto 89">
            <a:extLst>
              <a:ext uri="{FF2B5EF4-FFF2-40B4-BE49-F238E27FC236}">
                <a16:creationId xmlns:a16="http://schemas.microsoft.com/office/drawing/2014/main" id="{CF8B1640-E57B-4870-5D9C-263F21BA1EE4}"/>
              </a:ext>
            </a:extLst>
          </p:cNvPr>
          <p:cNvCxnSpPr>
            <a:cxnSpLocks/>
          </p:cNvCxnSpPr>
          <p:nvPr/>
        </p:nvCxnSpPr>
        <p:spPr>
          <a:xfrm>
            <a:off x="6095999" y="1781521"/>
            <a:ext cx="0" cy="556170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57D84CA-7BF3-78A8-7E5C-57AED700B06D}"/>
              </a:ext>
            </a:extLst>
          </p:cNvPr>
          <p:cNvSpPr txBox="1"/>
          <p:nvPr/>
        </p:nvSpPr>
        <p:spPr>
          <a:xfrm>
            <a:off x="196696" y="1188511"/>
            <a:ext cx="11798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b="0" i="0">
                <a:solidFill>
                  <a:srgbClr val="212529"/>
                </a:solidFill>
                <a:effectLst/>
                <a:latin typeface="Work Sans" pitchFamily="2" charset="77"/>
                <a:cs typeface="Arial" panose="020B0604020202020204" pitchFamily="34" charset="0"/>
              </a:rPr>
              <a:t>Formular, adoptar, dirigir y coordinar política publica - distribución de minerales, hidrocarburos y biocombustibles.</a:t>
            </a:r>
            <a:endParaRPr lang="es-CO">
              <a:latin typeface="Work Sans" pitchFamily="2" charset="77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C183A57-A56C-96C9-458B-4A4549B28247}"/>
              </a:ext>
            </a:extLst>
          </p:cNvPr>
          <p:cNvSpPr txBox="1"/>
          <p:nvPr/>
        </p:nvSpPr>
        <p:spPr>
          <a:xfrm>
            <a:off x="4796572" y="4356567"/>
            <a:ext cx="344137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Horarios</a:t>
            </a:r>
            <a:endParaRPr lang="es-CO" sz="1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Precios</a:t>
            </a: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árgenes de comercialización</a:t>
            </a: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alidad</a:t>
            </a: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ondiciones de seguridad</a:t>
            </a:r>
            <a:endParaRPr lang="es-CO" sz="1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es-CO" sz="1600" b="0" i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elaciones contractuales</a:t>
            </a: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Saturación</a:t>
            </a:r>
          </a:p>
          <a:p>
            <a:pPr marL="285750" indent="-285750">
              <a:buFontTx/>
              <a:buChar char="-"/>
            </a:pPr>
            <a:r>
              <a:rPr lang="es-CO" sz="1600">
                <a:solidFill>
                  <a:srgbClr val="000000"/>
                </a:solidFill>
                <a:latin typeface="Arial" panose="020B0604020202020204" pitchFamily="34" charset="0"/>
              </a:rPr>
              <a:t>Licencias  </a:t>
            </a:r>
            <a:endParaRPr lang="es-CO" sz="160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9FF5A6E-CBB7-8E9D-0E55-2A6DDB3F46CA}"/>
              </a:ext>
            </a:extLst>
          </p:cNvPr>
          <p:cNvSpPr txBox="1"/>
          <p:nvPr/>
        </p:nvSpPr>
        <p:spPr>
          <a:xfrm>
            <a:off x="2955568" y="388227"/>
            <a:ext cx="84501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Ministerio de Minas y Energía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2D56C6EA-A050-2EE0-7332-CBDFCEF13C73}"/>
              </a:ext>
            </a:extLst>
          </p:cNvPr>
          <p:cNvSpPr txBox="1"/>
          <p:nvPr/>
        </p:nvSpPr>
        <p:spPr>
          <a:xfrm>
            <a:off x="10619239" y="143082"/>
            <a:ext cx="27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1400">
                <a:solidFill>
                  <a:srgbClr val="E3B23C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Competencia </a:t>
            </a:r>
            <a:endParaRPr lang="es-CO" sz="1400">
              <a:solidFill>
                <a:srgbClr val="E3B23C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29849589-056C-5400-C311-43E028B67AB2}"/>
              </a:ext>
            </a:extLst>
          </p:cNvPr>
          <p:cNvCxnSpPr>
            <a:cxnSpLocks/>
          </p:cNvCxnSpPr>
          <p:nvPr/>
        </p:nvCxnSpPr>
        <p:spPr>
          <a:xfrm>
            <a:off x="10167356" y="2324446"/>
            <a:ext cx="0" cy="415636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11A2D8F9-73BD-FC6B-22A6-2401A1B0241B}"/>
              </a:ext>
            </a:extLst>
          </p:cNvPr>
          <p:cNvSpPr txBox="1"/>
          <p:nvPr/>
        </p:nvSpPr>
        <p:spPr>
          <a:xfrm>
            <a:off x="9490746" y="2739008"/>
            <a:ext cx="1353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i="0">
                <a:effectLst/>
              </a:rPr>
              <a:t>Ley 191 de 1995</a:t>
            </a:r>
            <a:endParaRPr lang="es-CO"/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5E231F51-03CF-AA6A-45C0-8CC7B25E9E09}"/>
              </a:ext>
            </a:extLst>
          </p:cNvPr>
          <p:cNvSpPr txBox="1"/>
          <p:nvPr/>
        </p:nvSpPr>
        <p:spPr>
          <a:xfrm>
            <a:off x="9027350" y="3353485"/>
            <a:ext cx="24542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>
                <a:latin typeface="Arial" panose="020B0604020202020204" pitchFamily="34" charset="0"/>
              </a:rPr>
              <a:t>Regimen Especial</a:t>
            </a:r>
            <a:endParaRPr lang="es-ES" sz="1200" b="1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7F18B29-9279-EF36-1886-A31998947A16}"/>
              </a:ext>
            </a:extLst>
          </p:cNvPr>
          <p:cNvSpPr txBox="1"/>
          <p:nvPr/>
        </p:nvSpPr>
        <p:spPr>
          <a:xfrm>
            <a:off x="9202245" y="4339088"/>
            <a:ext cx="2104442" cy="305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80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Ley  681 de 2001</a:t>
            </a:r>
            <a:r>
              <a:rPr lang="es-ES">
                <a:effectLst/>
              </a:rPr>
              <a:t> </a:t>
            </a:r>
            <a:endParaRPr lang="es-ES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E404B2C8-2712-2EAB-B648-ECC7A02E5D1B}"/>
              </a:ext>
            </a:extLst>
          </p:cNvPr>
          <p:cNvSpPr txBox="1"/>
          <p:nvPr/>
        </p:nvSpPr>
        <p:spPr>
          <a:xfrm>
            <a:off x="9193338" y="4634337"/>
            <a:ext cx="20610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Ley 1430 de 2010 </a:t>
            </a:r>
            <a:endParaRPr lang="es-ES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38CF903-B0C4-0838-F120-7872C89C5D01}"/>
              </a:ext>
            </a:extLst>
          </p:cNvPr>
          <p:cNvSpPr txBox="1"/>
          <p:nvPr/>
        </p:nvSpPr>
        <p:spPr>
          <a:xfrm>
            <a:off x="9202245" y="4951277"/>
            <a:ext cx="23067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Ley 1819 de 2016</a:t>
            </a:r>
            <a:r>
              <a:rPr lang="es-ES">
                <a:effectLst/>
              </a:rPr>
              <a:t> </a:t>
            </a:r>
            <a:endParaRPr lang="es-ES"/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DDB35E3B-3835-08E3-A743-6E96DB96F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746" y="5336478"/>
            <a:ext cx="1725745" cy="1229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9FB960B9-D889-A2B2-01D9-3BEB69A24F97}"/>
              </a:ext>
            </a:extLst>
          </p:cNvPr>
          <p:cNvCxnSpPr>
            <a:cxnSpLocks/>
          </p:cNvCxnSpPr>
          <p:nvPr/>
        </p:nvCxnSpPr>
        <p:spPr>
          <a:xfrm>
            <a:off x="10254466" y="3630484"/>
            <a:ext cx="0" cy="656930"/>
          </a:xfrm>
          <a:prstGeom prst="straightConnector1">
            <a:avLst/>
          </a:prstGeom>
          <a:ln w="19050">
            <a:solidFill>
              <a:srgbClr val="E3B2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34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75D58FF-99B4-1FF5-8D68-E31FA66624D8}"/>
              </a:ext>
            </a:extLst>
          </p:cNvPr>
          <p:cNvSpPr txBox="1"/>
          <p:nvPr/>
        </p:nvSpPr>
        <p:spPr>
          <a:xfrm>
            <a:off x="2766382" y="271840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Dirección de Hidrocarburos 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3D4B84D-3C60-6446-0DB5-DA2C3383CC24}"/>
              </a:ext>
            </a:extLst>
          </p:cNvPr>
          <p:cNvSpPr txBox="1"/>
          <p:nvPr/>
        </p:nvSpPr>
        <p:spPr>
          <a:xfrm>
            <a:off x="1345721" y="3795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C975E3F-BF83-1950-18AD-7BC23503DF50}"/>
              </a:ext>
            </a:extLst>
          </p:cNvPr>
          <p:cNvSpPr txBox="1"/>
          <p:nvPr/>
        </p:nvSpPr>
        <p:spPr>
          <a:xfrm>
            <a:off x="638355" y="60729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38B351F-F9AD-F19B-45DF-BC2CB0DF9904}"/>
              </a:ext>
            </a:extLst>
          </p:cNvPr>
          <p:cNvSpPr txBox="1"/>
          <p:nvPr/>
        </p:nvSpPr>
        <p:spPr>
          <a:xfrm>
            <a:off x="1743960" y="1687767"/>
            <a:ext cx="3337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>
                <a:solidFill>
                  <a:srgbClr val="333333"/>
                </a:solidFill>
              </a:rPr>
              <a:t>Decreto</a:t>
            </a:r>
            <a:r>
              <a:rPr lang="es-CO" i="0">
                <a:solidFill>
                  <a:srgbClr val="333333"/>
                </a:solidFill>
                <a:effectLst/>
              </a:rPr>
              <a:t> 381 </a:t>
            </a:r>
            <a:r>
              <a:rPr lang="es-CO">
                <a:solidFill>
                  <a:srgbClr val="333333"/>
                </a:solidFill>
              </a:rPr>
              <a:t>de</a:t>
            </a:r>
            <a:r>
              <a:rPr lang="es-CO" i="0">
                <a:solidFill>
                  <a:srgbClr val="333333"/>
                </a:solidFill>
                <a:effectLst/>
              </a:rPr>
              <a:t> 2012</a:t>
            </a:r>
            <a:endParaRPr lang="es-CO"/>
          </a:p>
        </p:txBody>
      </p:sp>
      <p:pic>
        <p:nvPicPr>
          <p:cNvPr id="8" name="Imagen 7" descr="Un dibujo animado con letras&#10;&#10;El contenido generado por IA puede ser incorrecto.">
            <a:extLst>
              <a:ext uri="{FF2B5EF4-FFF2-40B4-BE49-F238E27FC236}">
                <a16:creationId xmlns:a16="http://schemas.microsoft.com/office/drawing/2014/main" id="{8BD11895-88AA-BE83-AE31-0236DB1E2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382" y="3411789"/>
            <a:ext cx="1389196" cy="4744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E39AE0-BFAE-9E00-B94A-7CDD889F323C}"/>
              </a:ext>
            </a:extLst>
          </p:cNvPr>
          <p:cNvSpPr txBox="1"/>
          <p:nvPr/>
        </p:nvSpPr>
        <p:spPr>
          <a:xfrm>
            <a:off x="1104040" y="4708569"/>
            <a:ext cx="2582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noProof="0">
                <a:latin typeface="Arial" panose="020B0604020202020204" pitchFamily="34" charset="0"/>
              </a:rPr>
              <a:t>Decreto 1617 d</a:t>
            </a:r>
            <a:r>
              <a:rPr lang="en-US">
                <a:latin typeface="Arial" panose="020B0604020202020204" pitchFamily="34" charset="0"/>
              </a:rPr>
              <a:t>e 2013 </a:t>
            </a:r>
            <a:endParaRPr lang="es-ES"/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3102BFC2-71A6-05FA-83CD-5049FC329413}"/>
              </a:ext>
            </a:extLst>
          </p:cNvPr>
          <p:cNvCxnSpPr>
            <a:cxnSpLocks/>
          </p:cNvCxnSpPr>
          <p:nvPr/>
        </p:nvCxnSpPr>
        <p:spPr>
          <a:xfrm>
            <a:off x="1530452" y="1384750"/>
            <a:ext cx="0" cy="3269947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CD4B3E19-023C-1AF9-0C79-74605969CBD6}"/>
              </a:ext>
            </a:extLst>
          </p:cNvPr>
          <p:cNvCxnSpPr>
            <a:cxnSpLocks/>
          </p:cNvCxnSpPr>
          <p:nvPr/>
        </p:nvCxnSpPr>
        <p:spPr>
          <a:xfrm>
            <a:off x="1530452" y="1829077"/>
            <a:ext cx="457051" cy="0"/>
          </a:xfrm>
          <a:prstGeom prst="straightConnector1">
            <a:avLst/>
          </a:prstGeom>
          <a:ln w="19050">
            <a:solidFill>
              <a:srgbClr val="E3B2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id="{24390FEA-7F50-CC33-B4F7-1C44E7519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383" y="2258273"/>
            <a:ext cx="1202682" cy="74695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50C4277-1408-3BEB-9DB5-A5F1929868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086" y="5092339"/>
            <a:ext cx="1725736" cy="11298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84E89870-9266-298B-A67A-FBC4E63851A2}"/>
              </a:ext>
            </a:extLst>
          </p:cNvPr>
          <p:cNvCxnSpPr>
            <a:cxnSpLocks/>
          </p:cNvCxnSpPr>
          <p:nvPr/>
        </p:nvCxnSpPr>
        <p:spPr>
          <a:xfrm flipV="1">
            <a:off x="1530452" y="1378127"/>
            <a:ext cx="7784717" cy="13245"/>
          </a:xfrm>
          <a:prstGeom prst="line">
            <a:avLst/>
          </a:prstGeom>
          <a:ln w="19050">
            <a:solidFill>
              <a:srgbClr val="E3B2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5F3120E-FFC3-D0D9-8A5E-3368E9F4EE08}"/>
              </a:ext>
            </a:extLst>
          </p:cNvPr>
          <p:cNvSpPr txBox="1"/>
          <p:nvPr/>
        </p:nvSpPr>
        <p:spPr>
          <a:xfrm>
            <a:off x="1530452" y="1008795"/>
            <a:ext cx="9835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>
                <a:solidFill>
                  <a:srgbClr val="212529"/>
                </a:solidFill>
                <a:latin typeface="system-ui"/>
              </a:rPr>
              <a:t>L</a:t>
            </a:r>
            <a:r>
              <a:rPr lang="es-CO" b="0" i="0">
                <a:solidFill>
                  <a:srgbClr val="212529"/>
                </a:solidFill>
                <a:effectLst/>
                <a:latin typeface="system-ui"/>
              </a:rPr>
              <a:t>ineamientos relacionados con la gestión integral del petróleo, gas y biocombustibles.</a:t>
            </a:r>
            <a:endParaRPr lang="es-CO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2B48A0B-E715-4521-4AB1-603F3FFC92FF}"/>
              </a:ext>
            </a:extLst>
          </p:cNvPr>
          <p:cNvSpPr txBox="1"/>
          <p:nvPr/>
        </p:nvSpPr>
        <p:spPr>
          <a:xfrm>
            <a:off x="4555327" y="3896798"/>
            <a:ext cx="65961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17. </a:t>
            </a:r>
            <a:r>
              <a:rPr lang="es-CO" sz="1400" b="1" i="0">
                <a:solidFill>
                  <a:srgbClr val="333333"/>
                </a:solidFill>
                <a:effectLst/>
                <a:latin typeface="Work Sans" pitchFamily="2" charset="77"/>
              </a:rPr>
              <a:t>Administrar</a:t>
            </a:r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 el sistema de información de la cadena de distribución de combustibles </a:t>
            </a:r>
            <a:r>
              <a:rPr lang="es-CO" sz="1400" b="1" i="0">
                <a:solidFill>
                  <a:srgbClr val="333333"/>
                </a:solidFill>
                <a:effectLst/>
                <a:latin typeface="Work Sans" pitchFamily="2" charset="77"/>
              </a:rPr>
              <a:t>(SICOM) </a:t>
            </a:r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y señalar las obligaciones y reportes de los agentes de la cadena de distribución de combustibles líquidos, biocombustibles y gas de uso vehicular, en relación con el mismo.</a:t>
            </a:r>
            <a:endParaRPr lang="es-CO" sz="140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89D7B890-440B-31DF-4ACC-56F49E0A84C4}"/>
              </a:ext>
            </a:extLst>
          </p:cNvPr>
          <p:cNvSpPr txBox="1"/>
          <p:nvPr/>
        </p:nvSpPr>
        <p:spPr>
          <a:xfrm>
            <a:off x="4555327" y="2057099"/>
            <a:ext cx="68109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3. Proyectar los </a:t>
            </a:r>
            <a:r>
              <a:rPr lang="es-CO" sz="1400" b="1" i="0">
                <a:solidFill>
                  <a:srgbClr val="333333"/>
                </a:solidFill>
                <a:effectLst/>
                <a:latin typeface="Work Sans" pitchFamily="2" charset="77"/>
              </a:rPr>
              <a:t>reglamentos técnicos </a:t>
            </a:r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para la exploración, explotación, producción, transporte, refinación, </a:t>
            </a:r>
            <a:r>
              <a:rPr lang="es-CO" sz="1400" b="1" i="0">
                <a:solidFill>
                  <a:srgbClr val="333333"/>
                </a:solidFill>
                <a:effectLst/>
                <a:latin typeface="Work Sans" pitchFamily="2" charset="77"/>
              </a:rPr>
              <a:t>distribución,</a:t>
            </a:r>
            <a:r>
              <a:rPr lang="es-CO" sz="1400" b="0" i="0">
                <a:solidFill>
                  <a:srgbClr val="333333"/>
                </a:solidFill>
                <a:effectLst/>
                <a:latin typeface="Work Sans" pitchFamily="2" charset="77"/>
              </a:rPr>
              <a:t> procesamiento, comercialización y exportación de hidrocarburos, gas y biocombustibles.</a:t>
            </a:r>
            <a:endParaRPr lang="es-CO" sz="140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DD31694-B062-8C70-AD8F-FE5DB2756F28}"/>
              </a:ext>
            </a:extLst>
          </p:cNvPr>
          <p:cNvSpPr txBox="1"/>
          <p:nvPr/>
        </p:nvSpPr>
        <p:spPr>
          <a:xfrm>
            <a:off x="4555327" y="2908539"/>
            <a:ext cx="6458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b="0" i="0">
                <a:solidFill>
                  <a:srgbClr val="333333"/>
                </a:solidFill>
                <a:effectLst/>
                <a:latin typeface="Work Sans" pitchFamily="2" charset="77"/>
              </a:rPr>
              <a:t>16. </a:t>
            </a:r>
            <a:r>
              <a:rPr lang="es-CO" sz="1600" b="1" i="0">
                <a:solidFill>
                  <a:srgbClr val="333333"/>
                </a:solidFill>
                <a:effectLst/>
                <a:latin typeface="Work Sans" pitchFamily="2" charset="77"/>
              </a:rPr>
              <a:t>Aprobar los requisitos y obligaciones </a:t>
            </a:r>
            <a:r>
              <a:rPr lang="es-CO" sz="1600" b="0" i="0">
                <a:solidFill>
                  <a:srgbClr val="333333"/>
                </a:solidFill>
                <a:effectLst/>
                <a:latin typeface="Work Sans" pitchFamily="2" charset="77"/>
              </a:rPr>
              <a:t>de los agentes de la </a:t>
            </a:r>
            <a:r>
              <a:rPr lang="es-CO" sz="1600" b="1" i="0">
                <a:solidFill>
                  <a:srgbClr val="333333"/>
                </a:solidFill>
                <a:effectLst/>
                <a:latin typeface="Work Sans" pitchFamily="2" charset="77"/>
              </a:rPr>
              <a:t>cadena de distribución </a:t>
            </a:r>
            <a:r>
              <a:rPr lang="es-CO" sz="1600" b="0" i="0">
                <a:solidFill>
                  <a:srgbClr val="333333"/>
                </a:solidFill>
                <a:effectLst/>
                <a:latin typeface="Work Sans" pitchFamily="2" charset="77"/>
              </a:rPr>
              <a:t>de combustibles líquidos, biocombustibles y gas de uso vehicular.</a:t>
            </a:r>
            <a:endParaRPr lang="es-CO" sz="160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C59E7F40-1E9D-1577-E53B-07795DE1D299}"/>
              </a:ext>
            </a:extLst>
          </p:cNvPr>
          <p:cNvSpPr txBox="1"/>
          <p:nvPr/>
        </p:nvSpPr>
        <p:spPr>
          <a:xfrm>
            <a:off x="2733553" y="5421974"/>
            <a:ext cx="84179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es-CO" sz="1400" i="0">
                <a:effectLst/>
                <a:latin typeface="Work Sans" pitchFamily="2" charset="77"/>
              </a:rPr>
              <a:t>12</a:t>
            </a:r>
            <a:r>
              <a:rPr lang="es-CO" sz="1400" b="1" i="0">
                <a:solidFill>
                  <a:schemeClr val="accent2">
                    <a:lumMod val="75000"/>
                  </a:schemeClr>
                </a:solidFill>
                <a:effectLst/>
                <a:latin typeface="Work Sans" pitchFamily="2" charset="77"/>
              </a:rPr>
              <a:t>. </a:t>
            </a:r>
            <a:r>
              <a:rPr lang="es-CO" sz="1400" b="1" i="0">
                <a:effectLst/>
                <a:latin typeface="Work Sans" pitchFamily="2" charset="77"/>
              </a:rPr>
              <a:t>Expedir el </a:t>
            </a:r>
            <a:r>
              <a:rPr lang="es-CO" sz="1400" b="1" i="0">
                <a:solidFill>
                  <a:srgbClr val="E1B03B"/>
                </a:solidFill>
                <a:effectLst/>
                <a:latin typeface="Work Sans" pitchFamily="2" charset="77"/>
              </a:rPr>
              <a:t>ACTO ADMINISTRATIVO </a:t>
            </a:r>
            <a:r>
              <a:rPr lang="es-CO" sz="1400" i="0">
                <a:effectLst/>
                <a:latin typeface="Work Sans" pitchFamily="2" charset="77"/>
              </a:rPr>
              <a:t>de</a:t>
            </a:r>
            <a:r>
              <a:rPr lang="es-CO" sz="1400" b="1" i="0">
                <a:effectLst/>
                <a:latin typeface="Work Sans" pitchFamily="2" charset="77"/>
              </a:rPr>
              <a:t> </a:t>
            </a:r>
            <a:r>
              <a:rPr lang="es-CO" sz="1400" b="1" i="0">
                <a:solidFill>
                  <a:srgbClr val="E1B03B"/>
                </a:solidFill>
                <a:effectLst/>
                <a:latin typeface="Work Sans" pitchFamily="2" charset="77"/>
              </a:rPr>
              <a:t>ASIGNACIÓN</a:t>
            </a:r>
            <a:r>
              <a:rPr lang="es-CO" sz="1400" b="1" i="0">
                <a:effectLst/>
                <a:latin typeface="Work Sans" pitchFamily="2" charset="77"/>
              </a:rPr>
              <a:t> de los volúmenes máximos a ser distribuidos en las </a:t>
            </a:r>
            <a:r>
              <a:rPr lang="es-CO" sz="1400" b="1" i="0">
                <a:solidFill>
                  <a:schemeClr val="accent6">
                    <a:lumMod val="75000"/>
                  </a:schemeClr>
                </a:solidFill>
                <a:effectLst/>
                <a:latin typeface="Work Sans" pitchFamily="2" charset="77"/>
              </a:rPr>
              <a:t>ZONAS DE FRONTERA </a:t>
            </a:r>
            <a:r>
              <a:rPr lang="es-CO" sz="1400" b="1" i="0">
                <a:effectLst/>
                <a:latin typeface="Work Sans" pitchFamily="2" charset="77"/>
              </a:rPr>
              <a:t>y </a:t>
            </a:r>
            <a:r>
              <a:rPr lang="es-CO" sz="1400" b="1" i="0">
                <a:solidFill>
                  <a:srgbClr val="E1B03B"/>
                </a:solidFill>
                <a:effectLst/>
                <a:latin typeface="Work Sans" pitchFamily="2" charset="77"/>
              </a:rPr>
              <a:t>DISTRIBUIR</a:t>
            </a:r>
            <a:r>
              <a:rPr lang="es-CO" sz="1400" b="1" i="0">
                <a:effectLst/>
                <a:latin typeface="Work Sans" pitchFamily="2" charset="77"/>
              </a:rPr>
              <a:t>, </a:t>
            </a:r>
            <a:r>
              <a:rPr lang="es-CO" sz="1400" i="0">
                <a:effectLst/>
                <a:latin typeface="Work Sans" pitchFamily="2" charset="77"/>
              </a:rPr>
              <a:t>directamente o a través de terceros, los mismos,</a:t>
            </a:r>
            <a:r>
              <a:rPr lang="es-CO" sz="1400" b="1" i="0">
                <a:effectLst/>
                <a:latin typeface="Work Sans" pitchFamily="2" charset="77"/>
              </a:rPr>
              <a:t> </a:t>
            </a:r>
            <a:r>
              <a:rPr lang="es-CO" sz="1400" b="1" i="0">
                <a:solidFill>
                  <a:srgbClr val="E1B03B"/>
                </a:solidFill>
                <a:effectLst/>
                <a:latin typeface="Work Sans" pitchFamily="2" charset="77"/>
              </a:rPr>
              <a:t>DE ACUERDO CON LA METODOLOGÍA </a:t>
            </a:r>
            <a:r>
              <a:rPr lang="es-CO" sz="1400" b="1" i="0">
                <a:effectLst/>
                <a:latin typeface="Work Sans" pitchFamily="2" charset="77"/>
              </a:rPr>
              <a:t>Y PROCEDIMIENTO</a:t>
            </a:r>
            <a:endParaRPr lang="es-CO" sz="1400" i="0">
              <a:effectLst/>
              <a:latin typeface="Work Sans" pitchFamily="2" charset="77"/>
            </a:endParaRPr>
          </a:p>
          <a:p>
            <a:endParaRPr lang="es-CO" sz="1400">
              <a:solidFill>
                <a:schemeClr val="accent2">
                  <a:lumMod val="75000"/>
                </a:schemeClr>
              </a:solidFill>
            </a:endParaRPr>
          </a:p>
          <a:p>
            <a:br>
              <a:rPr lang="es-CO" sz="1400" b="1">
                <a:solidFill>
                  <a:schemeClr val="accent2">
                    <a:lumMod val="75000"/>
                  </a:schemeClr>
                </a:solidFill>
              </a:rPr>
            </a:br>
            <a:endParaRPr lang="es-CO" sz="14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90B64A1A-7CDD-3122-7158-F6785B1F0983}"/>
              </a:ext>
            </a:extLst>
          </p:cNvPr>
          <p:cNvSpPr txBox="1"/>
          <p:nvPr/>
        </p:nvSpPr>
        <p:spPr>
          <a:xfrm>
            <a:off x="9570015" y="405240"/>
            <a:ext cx="3792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1400">
                <a:solidFill>
                  <a:srgbClr val="E3B23C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Competencia </a:t>
            </a:r>
            <a:endParaRPr lang="es-CO" sz="1400">
              <a:solidFill>
                <a:srgbClr val="E3B23C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16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90630-0F5C-314F-9F87-6F36EDF36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6231D20-FAA3-55C9-59CB-945FC981AB23}"/>
              </a:ext>
            </a:extLst>
          </p:cNvPr>
          <p:cNvSpPr txBox="1"/>
          <p:nvPr/>
        </p:nvSpPr>
        <p:spPr>
          <a:xfrm>
            <a:off x="730719" y="4021975"/>
            <a:ext cx="106624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/>
              <a:t>Aquellos municipios, corregimientos especiales, </a:t>
            </a:r>
            <a:r>
              <a:rPr lang="es-CO" b="1"/>
              <a:t>colindantes con los límites de la República </a:t>
            </a:r>
            <a:r>
              <a:rPr lang="es-CO"/>
              <a:t>y aquéllos en cuyas </a:t>
            </a:r>
            <a:r>
              <a:rPr lang="es-CO" b="1"/>
              <a:t>actividades económicas y sociales se advierte la influencia directa del fenómeno fronterizo</a:t>
            </a:r>
            <a:r>
              <a:rPr lang="es-CO"/>
              <a:t>.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FD807-252D-E222-13AA-956557D7AA4A}"/>
              </a:ext>
            </a:extLst>
          </p:cNvPr>
          <p:cNvSpPr txBox="1"/>
          <p:nvPr/>
        </p:nvSpPr>
        <p:spPr>
          <a:xfrm>
            <a:off x="3129306" y="892343"/>
            <a:ext cx="98149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>
                <a:solidFill>
                  <a:srgbClr val="E3B23C"/>
                </a:solidFill>
                <a:latin typeface="Work Sans" pitchFamily="2" charset="0"/>
              </a:rPr>
              <a:t>Municipios Zona de Frontera</a:t>
            </a:r>
            <a:endParaRPr kumimoji="0" lang="es-ES" sz="3200" b="1" i="0" u="none" strike="noStrike" kern="1200" cap="none" spc="0" normalizeH="0" baseline="0" noProof="0">
              <a:ln>
                <a:noFill/>
              </a:ln>
              <a:solidFill>
                <a:srgbClr val="E3B23C"/>
              </a:solidFill>
              <a:effectLst/>
              <a:uLnTx/>
              <a:uFillTx/>
              <a:latin typeface="Work Sans" pitchFamily="2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86A7967-D62F-C849-32E5-02997777AC5A}"/>
              </a:ext>
            </a:extLst>
          </p:cNvPr>
          <p:cNvSpPr txBox="1"/>
          <p:nvPr/>
        </p:nvSpPr>
        <p:spPr>
          <a:xfrm>
            <a:off x="1345721" y="3795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716C81C-35C2-44F9-9131-1D1D53250102}"/>
              </a:ext>
            </a:extLst>
          </p:cNvPr>
          <p:cNvSpPr txBox="1"/>
          <p:nvPr/>
        </p:nvSpPr>
        <p:spPr>
          <a:xfrm>
            <a:off x="638355" y="60729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8BE92F1-F26F-4567-D5F0-B45E17FB6F67}"/>
              </a:ext>
            </a:extLst>
          </p:cNvPr>
          <p:cNvSpPr txBox="1"/>
          <p:nvPr/>
        </p:nvSpPr>
        <p:spPr>
          <a:xfrm>
            <a:off x="734730" y="360088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s-CO" b="1" i="0">
                <a:solidFill>
                  <a:srgbClr val="333333"/>
                </a:solidFill>
                <a:effectLst/>
                <a:latin typeface="Work Sans" pitchFamily="2" charset="77"/>
              </a:rPr>
              <a:t>Ley 2135 de 2021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FB75419-DEDC-74BD-C026-B971A5FF2E18}"/>
              </a:ext>
            </a:extLst>
          </p:cNvPr>
          <p:cNvSpPr txBox="1"/>
          <p:nvPr/>
        </p:nvSpPr>
        <p:spPr>
          <a:xfrm>
            <a:off x="730720" y="1867435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i="0">
                <a:effectLst/>
                <a:latin typeface="Work Sans" pitchFamily="2" charset="77"/>
              </a:rPr>
              <a:t>Ley 191 </a:t>
            </a:r>
            <a:r>
              <a:rPr lang="es-CO" b="1">
                <a:latin typeface="Work Sans" pitchFamily="2" charset="77"/>
              </a:rPr>
              <a:t>de</a:t>
            </a:r>
            <a:r>
              <a:rPr lang="es-CO" b="1" i="0">
                <a:effectLst/>
                <a:latin typeface="Work Sans" pitchFamily="2" charset="77"/>
              </a:rPr>
              <a:t> 1995</a:t>
            </a:r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F93D6A7-33DB-3446-576A-42AFF36A8AF8}"/>
              </a:ext>
            </a:extLst>
          </p:cNvPr>
          <p:cNvSpPr txBox="1"/>
          <p:nvPr/>
        </p:nvSpPr>
        <p:spPr>
          <a:xfrm>
            <a:off x="2664242" y="1867435"/>
            <a:ext cx="9033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>
                <a:solidFill>
                  <a:srgbClr val="333333"/>
                </a:solidFill>
              </a:rPr>
              <a:t>D</a:t>
            </a:r>
            <a:r>
              <a:rPr lang="es-CO" b="0" i="0">
                <a:solidFill>
                  <a:srgbClr val="333333"/>
                </a:solidFill>
                <a:effectLst/>
              </a:rPr>
              <a:t>esarrollo económico, social, científico, tecnológico y cultural. </a:t>
            </a:r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A65C431-F2F0-A0DD-D79D-CCE572E0257E}"/>
              </a:ext>
            </a:extLst>
          </p:cNvPr>
          <p:cNvSpPr txBox="1"/>
          <p:nvPr/>
        </p:nvSpPr>
        <p:spPr>
          <a:xfrm>
            <a:off x="730718" y="2288526"/>
            <a:ext cx="106624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/>
              <a:t>se busca la adopción oportuna de medidas diferenciales </a:t>
            </a:r>
            <a:r>
              <a:rPr lang="es-CO" b="1"/>
              <a:t>derechos fundamentales de los habitantes de las zonas de frontera</a:t>
            </a:r>
            <a:r>
              <a:rPr lang="es-CO"/>
              <a:t>, particularmente el </a:t>
            </a:r>
            <a:r>
              <a:rPr lang="es-CO" b="1"/>
              <a:t>bienestar y calidad de vida</a:t>
            </a:r>
            <a:r>
              <a:rPr lang="es-CO"/>
              <a:t>, la viabilidad de las empresas, la generación de empleo, la conectividad con el territorio. </a:t>
            </a:r>
          </a:p>
        </p:txBody>
      </p:sp>
    </p:spTree>
    <p:extLst>
      <p:ext uri="{BB962C8B-B14F-4D97-AF65-F5344CB8AC3E}">
        <p14:creationId xmlns:p14="http://schemas.microsoft.com/office/powerpoint/2010/main" val="2524673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C37AB19-D677-42B0-BE53-C911787BD74A}"/>
              </a:ext>
            </a:extLst>
          </p:cNvPr>
          <p:cNvSpPr txBox="1"/>
          <p:nvPr/>
        </p:nvSpPr>
        <p:spPr>
          <a:xfrm>
            <a:off x="7016418" y="278075"/>
            <a:ext cx="379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2400">
                <a:solidFill>
                  <a:srgbClr val="E3B23C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Municipios Zona de Frontera</a:t>
            </a:r>
            <a:endParaRPr lang="es-CO">
              <a:solidFill>
                <a:srgbClr val="E3B23C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BFC5D1C-FE96-4B08-9B4D-9E0B213D0B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088" t="4161" r="9770"/>
          <a:stretch/>
        </p:blipFill>
        <p:spPr>
          <a:xfrm>
            <a:off x="1412240" y="934720"/>
            <a:ext cx="4185920" cy="55726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160931A-1045-4AAE-B1C3-FA028679A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362" y="1066800"/>
            <a:ext cx="647756" cy="98306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28DBBB1-2DC0-48DD-920E-8F496948E8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336" t="22220" r="30023" b="12706"/>
          <a:stretch/>
        </p:blipFill>
        <p:spPr>
          <a:xfrm>
            <a:off x="1704396" y="1350052"/>
            <a:ext cx="355600" cy="41656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C9D5FF4D-0A63-4D9E-964D-CFF066112536}"/>
              </a:ext>
            </a:extLst>
          </p:cNvPr>
          <p:cNvSpPr txBox="1"/>
          <p:nvPr/>
        </p:nvSpPr>
        <p:spPr>
          <a:xfrm>
            <a:off x="5225409" y="1502029"/>
            <a:ext cx="56298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000">
                <a:latin typeface="Trebuchet MS" panose="020B0603020202020204" pitchFamily="34" charset="0"/>
              </a:rPr>
              <a:t>173 </a:t>
            </a:r>
            <a:r>
              <a:rPr lang="es-ES" sz="2400">
                <a:latin typeface="Trebuchet MS" panose="020B0603020202020204" pitchFamily="34" charset="0"/>
              </a:rPr>
              <a:t>municipios beneficiados</a:t>
            </a:r>
            <a:endParaRPr lang="es-CO" sz="90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4A9E75E-9031-443A-BE47-A7E36271CB69}"/>
              </a:ext>
            </a:extLst>
          </p:cNvPr>
          <p:cNvSpPr txBox="1"/>
          <p:nvPr/>
        </p:nvSpPr>
        <p:spPr>
          <a:xfrm>
            <a:off x="5225409" y="1132697"/>
            <a:ext cx="3792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>
                <a:solidFill>
                  <a:srgbClr val="E3B23C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Número de Municipios:</a:t>
            </a:r>
            <a:endParaRPr lang="es-CO" sz="1400">
              <a:solidFill>
                <a:srgbClr val="E3B23C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8A55162-5D1D-4CB3-B9BD-FBAE8A04D829}"/>
              </a:ext>
            </a:extLst>
          </p:cNvPr>
          <p:cNvSpPr txBox="1"/>
          <p:nvPr/>
        </p:nvSpPr>
        <p:spPr>
          <a:xfrm>
            <a:off x="781226" y="6227158"/>
            <a:ext cx="2770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00"/>
              <a:t>Fuente: Ministerio de Minas y Energía - SICOM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F63847-3AE9-A970-DC45-A06C2F8F03F0}"/>
              </a:ext>
            </a:extLst>
          </p:cNvPr>
          <p:cNvSpPr txBox="1"/>
          <p:nvPr/>
        </p:nvSpPr>
        <p:spPr>
          <a:xfrm>
            <a:off x="5598160" y="2787755"/>
            <a:ext cx="6096000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a) En el departamento de Amazonas: El Encanto, La Pedrera, Leticia, Puerto Alegría, Puerto Arica, Puerto Nariño y Tarapacá.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b) En el departamento de Arauca: Arauca, Arauquita, Cravo Norte, Fortul, Puerto Rondón, Saravena y Tame.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c) En el departamento de Boyacá: Cubará.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d) En el departamento de Cesar: Aguachica, Agustín Codazzi, Becerril, Bosconia, César, Chiriguaná, Curumaní, El Copey, El Paso, Gamarra, La Gloria, La Jagua de </a:t>
            </a:r>
            <a:r>
              <a:rPr lang="es-CO" sz="1050" b="0" i="0" err="1">
                <a:solidFill>
                  <a:srgbClr val="333333"/>
                </a:solidFill>
                <a:effectLst/>
                <a:latin typeface="Work Sans" pitchFamily="2" charset="77"/>
              </a:rPr>
              <a:t>lbirico</a:t>
            </a: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, La Paz, Manaure, Pelaya, Pailitas, Río de Oro, San Diego San Martín, San Alberto Valledupar.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e) En el departamento de Chocó: Acandí, </a:t>
            </a:r>
            <a:r>
              <a:rPr lang="es-CO" sz="1050" b="0" i="0" err="1">
                <a:solidFill>
                  <a:srgbClr val="333333"/>
                </a:solidFill>
                <a:effectLst/>
                <a:latin typeface="Work Sans" pitchFamily="2" charset="77"/>
              </a:rPr>
              <a:t>Juradó</a:t>
            </a: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, Riosucio y </a:t>
            </a:r>
            <a:r>
              <a:rPr lang="es-CO" sz="1050" b="0" i="0" err="1">
                <a:solidFill>
                  <a:srgbClr val="333333"/>
                </a:solidFill>
                <a:effectLst/>
                <a:latin typeface="Work Sans" pitchFamily="2" charset="77"/>
              </a:rPr>
              <a:t>Unguía</a:t>
            </a: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f) En el departamento de Guajira: Albania, Barrancas, Dibulla, Distracción, El Molino, Fonseca, Hato Nuevo, La Jagua del Pilar, Maicao, Manaure, Riohacha, San Juan del Cesar, Uribia, Urumita y Villanueva.</a:t>
            </a:r>
          </a:p>
          <a:p>
            <a:pPr algn="l">
              <a:buNone/>
            </a:pPr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 </a:t>
            </a:r>
          </a:p>
          <a:p>
            <a:pPr algn="l">
              <a:buNone/>
            </a:pPr>
            <a:endParaRPr lang="es-CO" sz="1050">
              <a:solidFill>
                <a:srgbClr val="333333"/>
              </a:solidFill>
              <a:latin typeface="Work Sans" pitchFamily="2" charset="77"/>
            </a:endParaRPr>
          </a:p>
          <a:p>
            <a:pPr algn="just"/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Entre Otros: </a:t>
            </a:r>
            <a:r>
              <a:rPr lang="es-CO" sz="1100" b="1" i="0">
                <a:solidFill>
                  <a:srgbClr val="333333"/>
                </a:solidFill>
                <a:effectLst/>
                <a:latin typeface="Work Sans" pitchFamily="2" charset="77"/>
              </a:rPr>
              <a:t>ARTÍCULO 2.2.1.1.2.2.5.1. Decreto 1073 del 2015 </a:t>
            </a:r>
          </a:p>
          <a:p>
            <a:pPr algn="just"/>
            <a:r>
              <a:rPr lang="es-CO" sz="1050" b="0" i="0">
                <a:solidFill>
                  <a:srgbClr val="333333"/>
                </a:solidFill>
                <a:effectLst/>
                <a:latin typeface="Work Sans" pitchFamily="2" charset="77"/>
              </a:rPr>
              <a:t>Para efectos de las exenciones de los impuestos de arancel, IVA e Impuesto Global. </a:t>
            </a:r>
          </a:p>
        </p:txBody>
      </p:sp>
    </p:spTree>
    <p:extLst>
      <p:ext uri="{BB962C8B-B14F-4D97-AF65-F5344CB8AC3E}">
        <p14:creationId xmlns:p14="http://schemas.microsoft.com/office/powerpoint/2010/main" val="2059852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2658E9-4F7A-9D25-48BA-C323A87D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443" y="3965978"/>
            <a:ext cx="10515600" cy="1133475"/>
          </a:xfrm>
        </p:spPr>
        <p:txBody>
          <a:bodyPr>
            <a:normAutofit/>
          </a:bodyPr>
          <a:lstStyle/>
          <a:p>
            <a:pPr algn="just"/>
            <a:r>
              <a:rPr lang="es-CO" sz="1800">
                <a:latin typeface="+mn-lt"/>
              </a:rPr>
              <a:t>La solicitud de declaratoria </a:t>
            </a:r>
            <a:r>
              <a:rPr lang="es-CO" sz="1800" b="1">
                <a:solidFill>
                  <a:srgbClr val="E3B23C"/>
                </a:solidFill>
                <a:latin typeface="+mn-lt"/>
              </a:rPr>
              <a:t>será dirigida al Ministerio de Relaciones Exteriores y el Ministerio de Hacienda y Crédito Público. </a:t>
            </a:r>
            <a:endParaRPr lang="es-CO" sz="1800">
              <a:latin typeface="+mn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B5B5B01-DDAB-3C27-55AB-7FF36C3C5060}"/>
              </a:ext>
            </a:extLst>
          </p:cNvPr>
          <p:cNvSpPr txBox="1"/>
          <p:nvPr/>
        </p:nvSpPr>
        <p:spPr>
          <a:xfrm>
            <a:off x="926443" y="2375016"/>
            <a:ext cx="6474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CO" b="1" i="0">
              <a:solidFill>
                <a:srgbClr val="333333"/>
              </a:solidFill>
              <a:effectLst/>
            </a:endParaRPr>
          </a:p>
          <a:p>
            <a:r>
              <a:rPr lang="es-CO" b="1" i="0">
                <a:solidFill>
                  <a:srgbClr val="333333"/>
                </a:solidFill>
                <a:effectLst/>
              </a:rPr>
              <a:t>Unidades Especiales de Desarrollo Fronterizo.</a:t>
            </a:r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DB43A-8A6F-BA95-A6AD-E2C03F109AF3}"/>
              </a:ext>
            </a:extLst>
          </p:cNvPr>
          <p:cNvSpPr txBox="1"/>
          <p:nvPr/>
        </p:nvSpPr>
        <p:spPr>
          <a:xfrm>
            <a:off x="926443" y="314772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s-CO" b="1" i="0">
                <a:solidFill>
                  <a:srgbClr val="333333"/>
                </a:solidFill>
                <a:effectLst/>
              </a:rPr>
              <a:t>Ley 2135 de 2021 – Art 17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A77CC30-8C4D-E448-9958-07BA1196A563}"/>
              </a:ext>
            </a:extLst>
          </p:cNvPr>
          <p:cNvSpPr txBox="1"/>
          <p:nvPr/>
        </p:nvSpPr>
        <p:spPr>
          <a:xfrm>
            <a:off x="926443" y="3876164"/>
            <a:ext cx="10515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/>
              <a:t>La declaratoria de zona especial procederá de oficio o a solicitud de los </a:t>
            </a:r>
            <a:r>
              <a:rPr lang="es-CO" b="1"/>
              <a:t>alcaldes de municipios </a:t>
            </a:r>
            <a:r>
              <a:rPr lang="es-CO"/>
              <a:t>integrantes de las zonas de frontera o de los </a:t>
            </a:r>
            <a:r>
              <a:rPr lang="es-CO" b="1"/>
              <a:t>gobernadores de Departamentos fronterizos</a:t>
            </a:r>
            <a:r>
              <a:rPr lang="es-CO"/>
              <a:t>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7F08E17-3DF9-2B6F-BE85-E7E1DAA50D5C}"/>
              </a:ext>
            </a:extLst>
          </p:cNvPr>
          <p:cNvSpPr txBox="1"/>
          <p:nvPr/>
        </p:nvSpPr>
        <p:spPr>
          <a:xfrm>
            <a:off x="787430" y="1297798"/>
            <a:ext cx="74460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¿Quién determina que territorios hacen parte de ZDF?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92C3989-7C7D-D202-446B-C363A835899D}"/>
              </a:ext>
            </a:extLst>
          </p:cNvPr>
          <p:cNvSpPr/>
          <p:nvPr/>
        </p:nvSpPr>
        <p:spPr>
          <a:xfrm>
            <a:off x="-29184" y="6245156"/>
            <a:ext cx="12221183" cy="612843"/>
          </a:xfrm>
          <a:prstGeom prst="rect">
            <a:avLst/>
          </a:prstGeom>
          <a:solidFill>
            <a:srgbClr val="E3B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1600" b="1">
                <a:latin typeface="Trebuchet MS" panose="020B0603020202020204" pitchFamily="34" charset="0"/>
              </a:rPr>
              <a:t>   </a:t>
            </a:r>
            <a:endParaRPr lang="es-CO" sz="864" b="1">
              <a:latin typeface="Trebuchet MS" panose="020B060302020202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08D7712-1E23-407B-41D8-A12DA20D5677}"/>
              </a:ext>
            </a:extLst>
          </p:cNvPr>
          <p:cNvSpPr txBox="1"/>
          <p:nvPr/>
        </p:nvSpPr>
        <p:spPr>
          <a:xfrm>
            <a:off x="1786760" y="6259189"/>
            <a:ext cx="9921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Ministerio de Relaciones Exteriores - Hacienda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6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531D6-3ADC-1B89-2DAB-AB40983BC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63D75BBA-F0B6-2FBB-EA19-A5D342EEFEE6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4622DD6-7C6D-A3AB-A9C2-96A46B76338E}"/>
              </a:ext>
            </a:extLst>
          </p:cNvPr>
          <p:cNvSpPr/>
          <p:nvPr/>
        </p:nvSpPr>
        <p:spPr>
          <a:xfrm>
            <a:off x="-29184" y="6245156"/>
            <a:ext cx="12221183" cy="612843"/>
          </a:xfrm>
          <a:prstGeom prst="rect">
            <a:avLst/>
          </a:prstGeom>
          <a:solidFill>
            <a:srgbClr val="E3B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1600" b="1">
                <a:latin typeface="Trebuchet MS" panose="020B0603020202020204" pitchFamily="34" charset="0"/>
              </a:rPr>
              <a:t>   </a:t>
            </a:r>
            <a:endParaRPr lang="es-CO" sz="864" b="1">
              <a:latin typeface="Trebuchet MS" panose="020B0603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375789A-4289-28C0-C47F-BA7B2C694767}"/>
              </a:ext>
            </a:extLst>
          </p:cNvPr>
          <p:cNvSpPr txBox="1"/>
          <p:nvPr/>
        </p:nvSpPr>
        <p:spPr>
          <a:xfrm>
            <a:off x="644091" y="1307878"/>
            <a:ext cx="744607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¿Qué beneficios tributarios tienen los combustibles líquidos en ZDF?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54327C-5BBF-D55E-8FD2-C2E3DC506504}"/>
              </a:ext>
            </a:extLst>
          </p:cNvPr>
          <p:cNvSpPr txBox="1"/>
          <p:nvPr/>
        </p:nvSpPr>
        <p:spPr>
          <a:xfrm>
            <a:off x="2162876" y="2779386"/>
            <a:ext cx="733672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s-CO" sz="2000">
                <a:latin typeface="Work Sans" pitchFamily="2" charset="0"/>
              </a:rPr>
              <a:t>Exención de IVA</a:t>
            </a:r>
          </a:p>
          <a:p>
            <a:pPr marL="514350" indent="-514350">
              <a:buAutoNum type="arabicPeriod"/>
            </a:pPr>
            <a:r>
              <a:rPr lang="es-CO" sz="2000">
                <a:latin typeface="Work Sans" pitchFamily="2" charset="0"/>
              </a:rPr>
              <a:t>Exención de Impuesto Nacional</a:t>
            </a:r>
          </a:p>
          <a:p>
            <a:pPr marL="514350" indent="-514350">
              <a:buAutoNum type="arabicPeriod"/>
            </a:pPr>
            <a:r>
              <a:rPr lang="es-CO" sz="2000">
                <a:latin typeface="Work Sans" pitchFamily="2" charset="0"/>
              </a:rPr>
              <a:t>Exención de aranceles</a:t>
            </a:r>
          </a:p>
          <a:p>
            <a:pPr marL="514350" indent="-514350">
              <a:buAutoNum type="arabicPeriod"/>
            </a:pPr>
            <a:r>
              <a:rPr lang="es-CO" sz="2000">
                <a:latin typeface="Work Sans" pitchFamily="2" charset="0"/>
              </a:rPr>
              <a:t>Tarifa de sobretasa cerca de un 60% menor para la gasolina</a:t>
            </a:r>
          </a:p>
          <a:p>
            <a:pPr marL="514350" indent="-514350">
              <a:buAutoNum type="arabicPeriod"/>
            </a:pPr>
            <a:r>
              <a:rPr lang="es-CO" sz="2000">
                <a:latin typeface="Work Sans" pitchFamily="2" charset="0"/>
              </a:rPr>
              <a:t>Tarifa de sobretasa cerca de un 30% menor para ACPM</a:t>
            </a:r>
          </a:p>
          <a:p>
            <a:pPr marL="514350" indent="-514350">
              <a:buAutoNum type="arabicPeriod"/>
            </a:pPr>
            <a:endParaRPr lang="es-CO" sz="2000">
              <a:latin typeface="Work Sans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23B6E7F-47F2-37E7-8E52-99B1E584A837}"/>
              </a:ext>
            </a:extLst>
          </p:cNvPr>
          <p:cNvSpPr txBox="1"/>
          <p:nvPr/>
        </p:nvSpPr>
        <p:spPr>
          <a:xfrm>
            <a:off x="9625707" y="404386"/>
            <a:ext cx="2177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1400">
                <a:solidFill>
                  <a:srgbClr val="E3B23C"/>
                </a:solidFill>
                <a:latin typeface="Gill Sans MT" panose="020B0502020104020203" pitchFamily="34" charset="0"/>
                <a:cs typeface="Arial" panose="020B0604020202020204" pitchFamily="34" charset="0"/>
              </a:rPr>
              <a:t>Normatividad </a:t>
            </a:r>
            <a:endParaRPr lang="es-CO" sz="1100">
              <a:solidFill>
                <a:srgbClr val="E3B23C"/>
              </a:solidFill>
              <a:latin typeface="Gill Sans MT" panose="020B0502020104020203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54A4A40-E488-CA91-C2AB-8AAB732F9897}"/>
              </a:ext>
            </a:extLst>
          </p:cNvPr>
          <p:cNvSpPr txBox="1"/>
          <p:nvPr/>
        </p:nvSpPr>
        <p:spPr>
          <a:xfrm>
            <a:off x="4491387" y="6202099"/>
            <a:ext cx="74460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3200" b="1">
                <a:solidFill>
                  <a:srgbClr val="4E4D4D"/>
                </a:solidFill>
                <a:latin typeface="Work Sans" pitchFamily="2" charset="0"/>
              </a:rPr>
              <a:t>Ministerio de Hacienda</a:t>
            </a:r>
            <a:endParaRPr lang="es-CO" sz="3200">
              <a:solidFill>
                <a:srgbClr val="4E4D4D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9367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1401</Words>
  <Application>Microsoft Macintosh PowerPoint</Application>
  <PresentationFormat>Panorámica</PresentationFormat>
  <Paragraphs>168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19</vt:i4>
      </vt:variant>
    </vt:vector>
  </HeadingPairs>
  <TitlesOfParts>
    <vt:vector size="32" baseType="lpstr">
      <vt:lpstr>Aptos</vt:lpstr>
      <vt:lpstr>Aptos Display</vt:lpstr>
      <vt:lpstr>Arial</vt:lpstr>
      <vt:lpstr>Calibri</vt:lpstr>
      <vt:lpstr>Gill Sans MT</vt:lpstr>
      <vt:lpstr>Helvetica</vt:lpstr>
      <vt:lpstr>system-ui</vt:lpstr>
      <vt:lpstr>Times New Roman</vt:lpstr>
      <vt:lpstr>Trebuchet MS</vt:lpstr>
      <vt:lpstr>Wingdings</vt:lpstr>
      <vt:lpstr>Work Sans</vt:lpstr>
      <vt:lpstr>Tema de Office</vt:lpstr>
      <vt:lpstr>1_Tema de Office</vt:lpstr>
      <vt:lpstr>Presentación de PowerPoint</vt:lpstr>
      <vt:lpstr>Distribución y Asignación de Voluménes máximos de combustible con beneficios tributarios ZDF   Febrero - 2026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 solicitud de declaratoria será dirigida al Ministerio de Relaciones Exteriores y el Ministerio de Hacienda y Crédito Público.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ACTO ADMINISTRATIVO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Robayo de Lampera Diana Marcela</dc:creator>
  <cp:lastModifiedBy>Robayo de Lampera Diana Marcela</cp:lastModifiedBy>
  <cp:revision>3</cp:revision>
  <dcterms:created xsi:type="dcterms:W3CDTF">2026-02-11T15:53:53Z</dcterms:created>
  <dcterms:modified xsi:type="dcterms:W3CDTF">2026-05-02T00:36:10Z</dcterms:modified>
</cp:coreProperties>
</file>