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1" r:id="rId2"/>
    <p:sldId id="2562" r:id="rId3"/>
    <p:sldId id="2563" r:id="rId4"/>
    <p:sldId id="2564" r:id="rId5"/>
    <p:sldId id="2565" r:id="rId6"/>
    <p:sldId id="2566" r:id="rId7"/>
    <p:sldId id="2567" r:id="rId8"/>
    <p:sldId id="2568" r:id="rId9"/>
    <p:sldId id="25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forme de Metas y Actividades – SENA" id="{1E3A2382-9083-42DC-9786-4ED0C1320D0D}">
          <p14:sldIdLst>
            <p14:sldId id="2561"/>
          </p14:sldIdLst>
        </p14:section>
        <p14:section name="Informe de Metas y Actividades" id="{109B4CC6-8250-429D-B76C-90C4CE68F55E}">
          <p14:sldIdLst>
            <p14:sldId id="2562"/>
            <p14:sldId id="2563"/>
            <p14:sldId id="2564"/>
            <p14:sldId id="2565"/>
            <p14:sldId id="2566"/>
            <p14:sldId id="2567"/>
            <p14:sldId id="2568"/>
            <p14:sldId id="25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31"/>
  </p:normalViewPr>
  <p:slideViewPr>
    <p:cSldViewPr snapToGrid="0">
      <p:cViewPr varScale="1">
        <p:scale>
          <a:sx n="90" d="100"/>
          <a:sy n="90" d="100"/>
        </p:scale>
        <p:origin x="232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76170-BEA0-4662-96A5-3EA0B769A71E}" type="datetimeFigureOut">
              <a:rPr lang="es-CO"/>
              <a:t>8/04/26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A9DCE-54DD-4888-94D7-C1A9CACCD6C6}" type="slidenum">
              <a:r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11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 </a:t>
            </a:r>
            <a:r>
              <a:rPr lang="en-US" dirty="0" err="1"/>
              <a:t>contenido</a:t>
            </a:r>
            <a:r>
              <a:rPr lang="en-US" dirty="0"/>
              <a:t> </a:t>
            </a:r>
            <a:r>
              <a:rPr lang="en-US" dirty="0" err="1"/>
              <a:t>generado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IA </a:t>
            </a:r>
            <a:r>
              <a:rPr lang="en-US" dirty="0" err="1"/>
              <a:t>puede</a:t>
            </a:r>
            <a:r>
              <a:rPr lang="en-US" dirty="0"/>
              <a:t> ser </a:t>
            </a:r>
            <a:r>
              <a:rPr lang="en-US" dirty="0" err="1"/>
              <a:t>incorrecto</a:t>
            </a:r>
            <a:r>
              <a:rPr lang="en-US" dirty="0"/>
              <a:t>.
---
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62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Portada y contexto general, Gestión de correos electrónicos, Informes de defensa judicial, Automatizaciones y capacitación jurídica, Fortalecimiento del equipo jurídico, Otras actividades de apoyo institucional, Conclusiones y cierre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48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Esta </a:t>
            </a:r>
            <a:r>
              <a:rPr lang="en-US" dirty="0" err="1"/>
              <a:t>diapositiva</a:t>
            </a:r>
            <a:r>
              <a:rPr lang="en-US" dirty="0"/>
              <a:t> de </a:t>
            </a:r>
            <a:r>
              <a:rPr lang="en-US" dirty="0" err="1"/>
              <a:t>apertura</a:t>
            </a:r>
            <a:r>
              <a:rPr lang="en-US" dirty="0"/>
              <a:t> </a:t>
            </a:r>
            <a:r>
              <a:rPr lang="en-US" dirty="0" err="1"/>
              <a:t>tiene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propósito</a:t>
            </a:r>
            <a:r>
              <a:rPr lang="en-US" dirty="0"/>
              <a:t> </a:t>
            </a:r>
            <a:r>
              <a:rPr lang="en-US" dirty="0" err="1"/>
              <a:t>contextualizar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directivos</a:t>
            </a:r>
            <a:r>
              <a:rPr lang="en-US" dirty="0"/>
              <a:t> y </a:t>
            </a:r>
            <a:r>
              <a:rPr lang="en-US" dirty="0" err="1"/>
              <a:t>compañeros</a:t>
            </a:r>
            <a:r>
              <a:rPr lang="en-US" dirty="0"/>
              <a:t> del SENA </a:t>
            </a:r>
            <a:r>
              <a:rPr lang="en-US" dirty="0" err="1"/>
              <a:t>sobre</a:t>
            </a:r>
            <a:r>
              <a:rPr lang="en-US" dirty="0"/>
              <a:t> el </a:t>
            </a:r>
            <a:r>
              <a:rPr lang="en-US" dirty="0" err="1"/>
              <a:t>alcance</a:t>
            </a:r>
            <a:r>
              <a:rPr lang="en-US" dirty="0"/>
              <a:t> y la </a:t>
            </a:r>
            <a:r>
              <a:rPr lang="en-US" dirty="0" err="1"/>
              <a:t>intención</a:t>
            </a:r>
            <a:r>
              <a:rPr lang="en-US" dirty="0"/>
              <a:t> del </a:t>
            </a:r>
            <a:r>
              <a:rPr lang="en-US" dirty="0" err="1"/>
              <a:t>informe</a:t>
            </a:r>
            <a:r>
              <a:rPr lang="en-US" dirty="0"/>
              <a:t> </a:t>
            </a:r>
            <a:r>
              <a:rPr lang="en-US" dirty="0" err="1"/>
              <a:t>presentado</a:t>
            </a:r>
            <a:r>
              <a:rPr lang="en-US" dirty="0"/>
              <a:t>. El </a:t>
            </a:r>
            <a:r>
              <a:rPr lang="en-US" dirty="0" err="1"/>
              <a:t>documento</a:t>
            </a:r>
            <a:r>
              <a:rPr lang="en-US" dirty="0"/>
              <a:t> resume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clara</a:t>
            </a:r>
            <a:r>
              <a:rPr lang="en-US" dirty="0"/>
              <a:t> y </a:t>
            </a:r>
            <a:r>
              <a:rPr lang="en-US" dirty="0" err="1"/>
              <a:t>estructurada</a:t>
            </a:r>
            <a:r>
              <a:rPr lang="en-US" dirty="0"/>
              <a:t> las </a:t>
            </a:r>
            <a:r>
              <a:rPr lang="en-US" dirty="0" err="1"/>
              <a:t>metas</a:t>
            </a:r>
            <a:r>
              <a:rPr lang="en-US" dirty="0"/>
              <a:t> y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desarrolladas</a:t>
            </a:r>
            <a:r>
              <a:rPr lang="en-US" dirty="0"/>
              <a:t> </a:t>
            </a:r>
            <a:r>
              <a:rPr lang="en-US" dirty="0" err="1"/>
              <a:t>desde</a:t>
            </a:r>
            <a:r>
              <a:rPr lang="en-US" dirty="0"/>
              <a:t> el </a:t>
            </a:r>
            <a:r>
              <a:rPr lang="en-US" dirty="0" err="1"/>
              <a:t>mes</a:t>
            </a:r>
            <a:r>
              <a:rPr lang="en-US" dirty="0"/>
              <a:t> de </a:t>
            </a:r>
            <a:r>
              <a:rPr lang="en-US" dirty="0" err="1"/>
              <a:t>marzo</a:t>
            </a:r>
            <a:r>
              <a:rPr lang="en-US" dirty="0"/>
              <a:t> hasta la </a:t>
            </a:r>
            <a:r>
              <a:rPr lang="en-US" dirty="0" err="1"/>
              <a:t>fecha</a:t>
            </a:r>
            <a:r>
              <a:rPr lang="en-US" dirty="0"/>
              <a:t> actual, </a:t>
            </a:r>
            <a:r>
              <a:rPr lang="en-US" dirty="0" err="1"/>
              <a:t>permitiendo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visión</a:t>
            </a:r>
            <a:r>
              <a:rPr lang="en-US" dirty="0"/>
              <a:t> integral del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realizado</a:t>
            </a:r>
            <a:r>
              <a:rPr lang="en-US" dirty="0"/>
              <a:t>. En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espacio</a:t>
            </a:r>
            <a:r>
              <a:rPr lang="en-US" dirty="0"/>
              <a:t> se </a:t>
            </a:r>
            <a:r>
              <a:rPr lang="en-US" dirty="0" err="1"/>
              <a:t>busca</a:t>
            </a:r>
            <a:r>
              <a:rPr lang="en-US" dirty="0"/>
              <a:t> </a:t>
            </a:r>
            <a:r>
              <a:rPr lang="en-US" dirty="0" err="1"/>
              <a:t>resaltar</a:t>
            </a:r>
            <a:r>
              <a:rPr lang="en-US" dirty="0"/>
              <a:t> que el </a:t>
            </a:r>
            <a:r>
              <a:rPr lang="en-US" dirty="0" err="1"/>
              <a:t>informe</a:t>
            </a:r>
            <a:r>
              <a:rPr lang="en-US" dirty="0"/>
              <a:t> no solo </a:t>
            </a:r>
            <a:r>
              <a:rPr lang="en-US" dirty="0" err="1"/>
              <a:t>enumera</a:t>
            </a:r>
            <a:r>
              <a:rPr lang="en-US" dirty="0"/>
              <a:t> </a:t>
            </a:r>
            <a:r>
              <a:rPr lang="en-US" dirty="0" err="1"/>
              <a:t>tareas</a:t>
            </a:r>
            <a:r>
              <a:rPr lang="en-US" dirty="0"/>
              <a:t> </a:t>
            </a:r>
            <a:r>
              <a:rPr lang="en-US" dirty="0" err="1"/>
              <a:t>cumplidas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que </a:t>
            </a:r>
            <a:r>
              <a:rPr lang="en-US" dirty="0" err="1"/>
              <a:t>evidencia</a:t>
            </a:r>
            <a:r>
              <a:rPr lang="en-US" dirty="0"/>
              <a:t>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concretos</a:t>
            </a:r>
            <a:r>
              <a:rPr lang="en-US" dirty="0"/>
              <a:t>, </a:t>
            </a:r>
            <a:r>
              <a:rPr lang="en-US" dirty="0" err="1"/>
              <a:t>aportes</a:t>
            </a:r>
            <a:r>
              <a:rPr lang="en-US" dirty="0"/>
              <a:t> al </a:t>
            </a:r>
            <a:r>
              <a:rPr lang="en-US" dirty="0" err="1"/>
              <a:t>fortalecimiento</a:t>
            </a:r>
            <a:r>
              <a:rPr lang="en-US" dirty="0"/>
              <a:t> </a:t>
            </a:r>
            <a:r>
              <a:rPr lang="en-US" dirty="0" err="1"/>
              <a:t>institucional</a:t>
            </a:r>
            <a:r>
              <a:rPr lang="en-US" dirty="0"/>
              <a:t> y </a:t>
            </a:r>
            <a:r>
              <a:rPr lang="en-US" dirty="0" err="1"/>
              <a:t>apoyo</a:t>
            </a:r>
            <a:r>
              <a:rPr lang="en-US" dirty="0"/>
              <a:t> </a:t>
            </a:r>
            <a:r>
              <a:rPr lang="en-US" dirty="0" err="1"/>
              <a:t>directo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jurídicos</a:t>
            </a:r>
            <a:r>
              <a:rPr lang="en-US" dirty="0"/>
              <a:t> y </a:t>
            </a:r>
            <a:r>
              <a:rPr lang="en-US" dirty="0" err="1"/>
              <a:t>administrativos</a:t>
            </a:r>
            <a:r>
              <a:rPr lang="en-US" dirty="0"/>
              <a:t> de la </a:t>
            </a:r>
            <a:r>
              <a:rPr lang="en-US" dirty="0" err="1"/>
              <a:t>entidad</a:t>
            </a:r>
            <a:r>
              <a:rPr lang="en-US" dirty="0"/>
              <a:t>.
</a:t>
            </a:r>
            <a:r>
              <a:rPr lang="en-US" dirty="0" err="1"/>
              <a:t>Asimismo</a:t>
            </a:r>
            <a:r>
              <a:rPr lang="en-US" dirty="0"/>
              <a:t>, </a:t>
            </a:r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introducción</a:t>
            </a:r>
            <a:r>
              <a:rPr lang="en-US" dirty="0"/>
              <a:t> </a:t>
            </a:r>
            <a:r>
              <a:rPr lang="en-US" dirty="0" err="1"/>
              <a:t>establece</a:t>
            </a:r>
            <a:r>
              <a:rPr lang="en-US" dirty="0"/>
              <a:t> el </a:t>
            </a:r>
            <a:r>
              <a:rPr lang="en-US" dirty="0" err="1"/>
              <a:t>marco</a:t>
            </a:r>
            <a:r>
              <a:rPr lang="en-US" dirty="0"/>
              <a:t> temporal del </a:t>
            </a:r>
            <a:r>
              <a:rPr lang="en-US" dirty="0" err="1"/>
              <a:t>informe</a:t>
            </a:r>
            <a:r>
              <a:rPr lang="en-US" dirty="0"/>
              <a:t>, lo </a:t>
            </a:r>
            <a:r>
              <a:rPr lang="en-US" dirty="0" err="1"/>
              <a:t>cual</a:t>
            </a:r>
            <a:r>
              <a:rPr lang="en-US" dirty="0"/>
              <a:t> es clave para </a:t>
            </a:r>
            <a:r>
              <a:rPr lang="en-US" dirty="0" err="1"/>
              <a:t>comprender</a:t>
            </a:r>
            <a:r>
              <a:rPr lang="en-US" dirty="0"/>
              <a:t> la </a:t>
            </a:r>
            <a:r>
              <a:rPr lang="en-US" dirty="0" err="1"/>
              <a:t>magnitud</a:t>
            </a:r>
            <a:r>
              <a:rPr lang="en-US" dirty="0"/>
              <a:t> del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ejecutado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un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relativamente</a:t>
            </a:r>
            <a:r>
              <a:rPr lang="en-US" dirty="0"/>
              <a:t> </a:t>
            </a:r>
            <a:r>
              <a:rPr lang="en-US" dirty="0" err="1"/>
              <a:t>corto</a:t>
            </a:r>
            <a:r>
              <a:rPr lang="en-US" dirty="0"/>
              <a:t>. Al </a:t>
            </a:r>
            <a:r>
              <a:rPr lang="en-US" dirty="0" err="1"/>
              <a:t>definir</a:t>
            </a:r>
            <a:r>
              <a:rPr lang="en-US" dirty="0"/>
              <a:t> el </a:t>
            </a:r>
            <a:r>
              <a:rPr lang="en-US" dirty="0" err="1"/>
              <a:t>intervalo</a:t>
            </a:r>
            <a:r>
              <a:rPr lang="en-US" dirty="0"/>
              <a:t> de </a:t>
            </a:r>
            <a:r>
              <a:rPr lang="en-US" dirty="0" err="1"/>
              <a:t>tiempo</a:t>
            </a:r>
            <a:r>
              <a:rPr lang="en-US" dirty="0"/>
              <a:t>, se </a:t>
            </a:r>
            <a:r>
              <a:rPr lang="en-US" dirty="0" err="1"/>
              <a:t>facilita</a:t>
            </a:r>
            <a:r>
              <a:rPr lang="en-US" dirty="0"/>
              <a:t> la </a:t>
            </a:r>
            <a:r>
              <a:rPr lang="en-US" dirty="0" err="1"/>
              <a:t>evaluación</a:t>
            </a:r>
            <a:r>
              <a:rPr lang="en-US" dirty="0"/>
              <a:t> </a:t>
            </a:r>
            <a:r>
              <a:rPr lang="en-US" dirty="0" err="1"/>
              <a:t>objetiva</a:t>
            </a:r>
            <a:r>
              <a:rPr lang="en-US" dirty="0"/>
              <a:t> del </a:t>
            </a:r>
            <a:r>
              <a:rPr lang="en-US" dirty="0" err="1"/>
              <a:t>rendimiento</a:t>
            </a:r>
            <a:r>
              <a:rPr lang="en-US" dirty="0"/>
              <a:t>, la carga </a:t>
            </a:r>
            <a:r>
              <a:rPr lang="en-US" dirty="0" err="1"/>
              <a:t>laboral</a:t>
            </a:r>
            <a:r>
              <a:rPr lang="en-US" dirty="0"/>
              <a:t> </a:t>
            </a:r>
            <a:r>
              <a:rPr lang="en-US" dirty="0" err="1"/>
              <a:t>asumida</a:t>
            </a:r>
            <a:r>
              <a:rPr lang="en-US" dirty="0"/>
              <a:t> y la </a:t>
            </a:r>
            <a:r>
              <a:rPr lang="en-US" dirty="0" err="1"/>
              <a:t>eficiencia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gestión</a:t>
            </a:r>
            <a:r>
              <a:rPr lang="en-US" dirty="0"/>
              <a:t> de las </a:t>
            </a:r>
            <a:r>
              <a:rPr lang="en-US" dirty="0" err="1"/>
              <a:t>responsabilidades</a:t>
            </a:r>
            <a:r>
              <a:rPr lang="en-US" dirty="0"/>
              <a:t> </a:t>
            </a:r>
            <a:r>
              <a:rPr lang="en-US" dirty="0" err="1"/>
              <a:t>asignadas</a:t>
            </a:r>
            <a:r>
              <a:rPr lang="en-US" dirty="0"/>
              <a:t>. Este </a:t>
            </a:r>
            <a:r>
              <a:rPr lang="en-US" dirty="0" err="1"/>
              <a:t>enfoque</a:t>
            </a:r>
            <a:r>
              <a:rPr lang="en-US" dirty="0"/>
              <a:t> </a:t>
            </a:r>
            <a:r>
              <a:rPr lang="en-US" dirty="0" err="1"/>
              <a:t>permite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jefes y </a:t>
            </a:r>
            <a:r>
              <a:rPr lang="en-US" dirty="0" err="1"/>
              <a:t>compañeros</a:t>
            </a:r>
            <a:r>
              <a:rPr lang="en-US" dirty="0"/>
              <a:t> </a:t>
            </a:r>
            <a:r>
              <a:rPr lang="en-US" dirty="0" err="1"/>
              <a:t>identificar</a:t>
            </a:r>
            <a:r>
              <a:rPr lang="en-US" dirty="0"/>
              <a:t> </a:t>
            </a:r>
            <a:r>
              <a:rPr lang="en-US" dirty="0" err="1"/>
              <a:t>avances</a:t>
            </a:r>
            <a:r>
              <a:rPr lang="en-US" dirty="0"/>
              <a:t>, </a:t>
            </a:r>
            <a:r>
              <a:rPr lang="en-US" dirty="0" err="1"/>
              <a:t>reconocer</a:t>
            </a:r>
            <a:r>
              <a:rPr lang="en-US" dirty="0"/>
              <a:t> </a:t>
            </a:r>
            <a:r>
              <a:rPr lang="en-US" dirty="0" err="1"/>
              <a:t>esfuerzos</a:t>
            </a:r>
            <a:r>
              <a:rPr lang="en-US" dirty="0"/>
              <a:t> y </a:t>
            </a:r>
            <a:r>
              <a:rPr lang="en-US" dirty="0" err="1"/>
              <a:t>proyectar</a:t>
            </a:r>
            <a:r>
              <a:rPr lang="en-US" dirty="0"/>
              <a:t> </a:t>
            </a:r>
            <a:r>
              <a:rPr lang="en-US" dirty="0" err="1"/>
              <a:t>mejoras</a:t>
            </a:r>
            <a:r>
              <a:rPr lang="en-US" dirty="0"/>
              <a:t> o </a:t>
            </a:r>
            <a:r>
              <a:rPr lang="en-US" dirty="0" err="1"/>
              <a:t>ajustes</a:t>
            </a:r>
            <a:r>
              <a:rPr lang="en-US" dirty="0"/>
              <a:t> para </a:t>
            </a:r>
            <a:r>
              <a:rPr lang="en-US" dirty="0" err="1"/>
              <a:t>los</a:t>
            </a:r>
            <a:r>
              <a:rPr lang="en-US" dirty="0"/>
              <a:t> meses </a:t>
            </a:r>
            <a:r>
              <a:rPr lang="en-US" dirty="0" err="1"/>
              <a:t>siguientes</a:t>
            </a:r>
            <a:r>
              <a:rPr lang="en-US" dirty="0"/>
              <a:t>.
</a:t>
            </a:r>
            <a:r>
              <a:rPr lang="en-US" dirty="0" err="1"/>
              <a:t>Otro</a:t>
            </a:r>
            <a:r>
              <a:rPr lang="en-US" dirty="0"/>
              <a:t> </a:t>
            </a:r>
            <a:r>
              <a:rPr lang="en-US" dirty="0" err="1"/>
              <a:t>aspecto</a:t>
            </a:r>
            <a:r>
              <a:rPr lang="en-US" dirty="0"/>
              <a:t> </a:t>
            </a:r>
            <a:r>
              <a:rPr lang="en-US" dirty="0" err="1"/>
              <a:t>relevante</a:t>
            </a:r>
            <a:r>
              <a:rPr lang="en-US" dirty="0"/>
              <a:t> de </a:t>
            </a:r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diapositiva</a:t>
            </a:r>
            <a:r>
              <a:rPr lang="en-US" dirty="0"/>
              <a:t> es la </a:t>
            </a:r>
            <a:r>
              <a:rPr lang="en-US" dirty="0" err="1"/>
              <a:t>alineación</a:t>
            </a:r>
            <a:r>
              <a:rPr lang="en-US" dirty="0"/>
              <a:t> del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realizado</a:t>
            </a:r>
            <a:r>
              <a:rPr lang="en-US" dirty="0"/>
              <a:t> con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objetivos</a:t>
            </a:r>
            <a:r>
              <a:rPr lang="en-US" dirty="0"/>
              <a:t> </a:t>
            </a:r>
            <a:r>
              <a:rPr lang="en-US" dirty="0" err="1"/>
              <a:t>institucionales</a:t>
            </a:r>
            <a:r>
              <a:rPr lang="en-US" dirty="0"/>
              <a:t> del SENA. Las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descritas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informe</a:t>
            </a:r>
            <a:r>
              <a:rPr lang="en-US" dirty="0"/>
              <a:t> </a:t>
            </a:r>
            <a:r>
              <a:rPr lang="en-US" dirty="0" err="1"/>
              <a:t>responden</a:t>
            </a:r>
            <a:r>
              <a:rPr lang="en-US" dirty="0"/>
              <a:t> a </a:t>
            </a:r>
            <a:r>
              <a:rPr lang="en-US" dirty="0" err="1"/>
              <a:t>lineamientos</a:t>
            </a:r>
            <a:r>
              <a:rPr lang="en-US" dirty="0"/>
              <a:t> de </a:t>
            </a:r>
            <a:r>
              <a:rPr lang="en-US" dirty="0" err="1"/>
              <a:t>coordinación</a:t>
            </a:r>
            <a:r>
              <a:rPr lang="en-US" dirty="0"/>
              <a:t>, </a:t>
            </a:r>
            <a:r>
              <a:rPr lang="en-US" dirty="0" err="1"/>
              <a:t>requerimientos</a:t>
            </a:r>
            <a:r>
              <a:rPr lang="en-US" dirty="0"/>
              <a:t> del </a:t>
            </a:r>
            <a:r>
              <a:rPr lang="en-US" dirty="0" err="1"/>
              <a:t>despacho</a:t>
            </a:r>
            <a:r>
              <a:rPr lang="en-US" dirty="0"/>
              <a:t> y solicitudes de </a:t>
            </a:r>
            <a:r>
              <a:rPr lang="en-US" dirty="0" err="1"/>
              <a:t>entes</a:t>
            </a:r>
            <a:r>
              <a:rPr lang="en-US" dirty="0"/>
              <a:t> de control </a:t>
            </a:r>
            <a:r>
              <a:rPr lang="en-US" dirty="0" err="1"/>
              <a:t>como</a:t>
            </a:r>
            <a:r>
              <a:rPr lang="en-US" dirty="0"/>
              <a:t> la </a:t>
            </a:r>
            <a:r>
              <a:rPr lang="en-US" dirty="0" err="1"/>
              <a:t>Contraloría</a:t>
            </a:r>
            <a:r>
              <a:rPr lang="en-US" dirty="0"/>
              <a:t>, lo que </a:t>
            </a:r>
            <a:r>
              <a:rPr lang="en-US" dirty="0" err="1"/>
              <a:t>demuestra</a:t>
            </a:r>
            <a:r>
              <a:rPr lang="en-US" dirty="0"/>
              <a:t> un </a:t>
            </a:r>
            <a:r>
              <a:rPr lang="en-US" dirty="0" err="1"/>
              <a:t>ejercicio</a:t>
            </a:r>
            <a:r>
              <a:rPr lang="en-US" dirty="0"/>
              <a:t> </a:t>
            </a:r>
            <a:r>
              <a:rPr lang="en-US" dirty="0" err="1"/>
              <a:t>responsable</a:t>
            </a:r>
            <a:r>
              <a:rPr lang="en-US" dirty="0"/>
              <a:t>, </a:t>
            </a:r>
            <a:r>
              <a:rPr lang="en-US" dirty="0" err="1"/>
              <a:t>ordenado</a:t>
            </a:r>
            <a:r>
              <a:rPr lang="en-US" dirty="0"/>
              <a:t> y </a:t>
            </a:r>
            <a:r>
              <a:rPr lang="en-US" dirty="0" err="1"/>
              <a:t>enfocado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cumplimiento</a:t>
            </a:r>
            <a:r>
              <a:rPr lang="en-US" dirty="0"/>
              <a:t> </a:t>
            </a:r>
            <a:r>
              <a:rPr lang="en-US" dirty="0" err="1"/>
              <a:t>normativo</a:t>
            </a:r>
            <a:r>
              <a:rPr lang="en-US" dirty="0"/>
              <a:t>. Esto </a:t>
            </a:r>
            <a:r>
              <a:rPr lang="en-US" dirty="0" err="1"/>
              <a:t>refuerza</a:t>
            </a:r>
            <a:r>
              <a:rPr lang="en-US" dirty="0"/>
              <a:t> la </a:t>
            </a:r>
            <a:r>
              <a:rPr lang="en-US" dirty="0" err="1"/>
              <a:t>importancia</a:t>
            </a:r>
            <a:r>
              <a:rPr lang="en-US" dirty="0"/>
              <a:t> del </a:t>
            </a:r>
            <a:r>
              <a:rPr lang="en-US" dirty="0" err="1"/>
              <a:t>rol</a:t>
            </a:r>
            <a:r>
              <a:rPr lang="en-US" dirty="0"/>
              <a:t> </a:t>
            </a:r>
            <a:r>
              <a:rPr lang="en-US" dirty="0" err="1"/>
              <a:t>desempeñado</a:t>
            </a:r>
            <a:r>
              <a:rPr lang="en-US" dirty="0"/>
              <a:t> </a:t>
            </a:r>
            <a:r>
              <a:rPr lang="en-US" dirty="0" err="1"/>
              <a:t>dentro</a:t>
            </a:r>
            <a:r>
              <a:rPr lang="en-US" dirty="0"/>
              <a:t> del </a:t>
            </a:r>
            <a:r>
              <a:rPr lang="en-US" dirty="0" err="1"/>
              <a:t>equipo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y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impacto</a:t>
            </a:r>
            <a:r>
              <a:rPr lang="en-US" dirty="0"/>
              <a:t> </a:t>
            </a:r>
            <a:r>
              <a:rPr lang="en-US" dirty="0" err="1"/>
              <a:t>directo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transparencia</a:t>
            </a:r>
            <a:r>
              <a:rPr lang="en-US" dirty="0"/>
              <a:t> y el </a:t>
            </a:r>
            <a:r>
              <a:rPr lang="en-US" dirty="0" err="1"/>
              <a:t>buen</a:t>
            </a:r>
            <a:r>
              <a:rPr lang="en-US" dirty="0"/>
              <a:t> </a:t>
            </a:r>
            <a:r>
              <a:rPr lang="en-US" dirty="0" err="1"/>
              <a:t>funcionamiento</a:t>
            </a:r>
            <a:r>
              <a:rPr lang="en-US" dirty="0"/>
              <a:t> de la </a:t>
            </a:r>
            <a:r>
              <a:rPr lang="en-US" dirty="0" err="1"/>
              <a:t>entidad</a:t>
            </a:r>
            <a:r>
              <a:rPr lang="en-US" dirty="0"/>
              <a:t>.
</a:t>
            </a:r>
            <a:r>
              <a:rPr lang="en-US" dirty="0" err="1"/>
              <a:t>Finalmente</a:t>
            </a:r>
            <a:r>
              <a:rPr lang="en-US" dirty="0"/>
              <a:t>, </a:t>
            </a:r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diapositiva</a:t>
            </a:r>
            <a:r>
              <a:rPr lang="en-US" dirty="0"/>
              <a:t> </a:t>
            </a:r>
            <a:r>
              <a:rPr lang="en-US" dirty="0" err="1"/>
              <a:t>cumple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función</a:t>
            </a:r>
            <a:r>
              <a:rPr lang="en-US" dirty="0"/>
              <a:t> </a:t>
            </a:r>
            <a:r>
              <a:rPr lang="en-US" dirty="0" err="1"/>
              <a:t>comunicativa</a:t>
            </a:r>
            <a:r>
              <a:rPr lang="en-US" dirty="0"/>
              <a:t> y </a:t>
            </a:r>
            <a:r>
              <a:rPr lang="en-US" dirty="0" err="1"/>
              <a:t>estratégica</a:t>
            </a:r>
            <a:r>
              <a:rPr lang="en-US" dirty="0"/>
              <a:t>: </a:t>
            </a:r>
            <a:r>
              <a:rPr lang="en-US" dirty="0" err="1"/>
              <a:t>preparar</a:t>
            </a:r>
            <a:r>
              <a:rPr lang="en-US" dirty="0"/>
              <a:t> a la audiencia para el </a:t>
            </a:r>
            <a:r>
              <a:rPr lang="en-US" dirty="0" err="1"/>
              <a:t>detalle</a:t>
            </a:r>
            <a:r>
              <a:rPr lang="en-US" dirty="0"/>
              <a:t>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alcanzadas</a:t>
            </a:r>
            <a:r>
              <a:rPr lang="en-US" dirty="0"/>
              <a:t>, </a:t>
            </a:r>
            <a:r>
              <a:rPr lang="en-US" dirty="0" err="1"/>
              <a:t>facilitar</a:t>
            </a:r>
            <a:r>
              <a:rPr lang="en-US" dirty="0"/>
              <a:t> la </a:t>
            </a:r>
            <a:r>
              <a:rPr lang="en-US" dirty="0" err="1"/>
              <a:t>comprensión</a:t>
            </a:r>
            <a:r>
              <a:rPr lang="en-US" dirty="0"/>
              <a:t> del </a:t>
            </a:r>
            <a:r>
              <a:rPr lang="en-US" dirty="0" err="1"/>
              <a:t>contenido</a:t>
            </a:r>
            <a:r>
              <a:rPr lang="en-US" dirty="0"/>
              <a:t> que se </a:t>
            </a:r>
            <a:r>
              <a:rPr lang="en-US" dirty="0" err="1"/>
              <a:t>presentará</a:t>
            </a:r>
            <a:r>
              <a:rPr lang="en-US" dirty="0"/>
              <a:t> a </a:t>
            </a:r>
            <a:r>
              <a:rPr lang="en-US" dirty="0" err="1"/>
              <a:t>continuación</a:t>
            </a:r>
            <a:r>
              <a:rPr lang="en-US" dirty="0"/>
              <a:t> y </a:t>
            </a:r>
            <a:r>
              <a:rPr lang="en-US" dirty="0" err="1"/>
              <a:t>generar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percepción</a:t>
            </a:r>
            <a:r>
              <a:rPr lang="en-US" dirty="0"/>
              <a:t> </a:t>
            </a:r>
            <a:r>
              <a:rPr lang="en-US" dirty="0" err="1"/>
              <a:t>clara</a:t>
            </a:r>
            <a:r>
              <a:rPr lang="en-US" dirty="0"/>
              <a:t> de </a:t>
            </a:r>
            <a:r>
              <a:rPr lang="en-US" dirty="0" err="1"/>
              <a:t>organización</a:t>
            </a:r>
            <a:r>
              <a:rPr lang="en-US" dirty="0"/>
              <a:t>, </a:t>
            </a:r>
            <a:r>
              <a:rPr lang="en-US" dirty="0" err="1"/>
              <a:t>compromiso</a:t>
            </a:r>
            <a:r>
              <a:rPr lang="en-US" dirty="0"/>
              <a:t> y </a:t>
            </a:r>
            <a:r>
              <a:rPr lang="en-US" dirty="0" err="1"/>
              <a:t>profesionalismo</a:t>
            </a:r>
            <a:r>
              <a:rPr lang="en-US" dirty="0"/>
              <a:t>. Con </a:t>
            </a:r>
            <a:r>
              <a:rPr lang="en-US" dirty="0" err="1"/>
              <a:t>esta</a:t>
            </a:r>
            <a:r>
              <a:rPr lang="en-US" dirty="0"/>
              <a:t> base, el resto de la </a:t>
            </a:r>
            <a:r>
              <a:rPr lang="en-US" dirty="0" err="1"/>
              <a:t>presentación</a:t>
            </a:r>
            <a:r>
              <a:rPr lang="en-US" dirty="0"/>
              <a:t> </a:t>
            </a:r>
            <a:r>
              <a:rPr lang="en-US" dirty="0" err="1"/>
              <a:t>profundiza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cada</a:t>
            </a:r>
            <a:r>
              <a:rPr lang="en-US" dirty="0"/>
              <a:t> uno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logros</a:t>
            </a:r>
            <a:r>
              <a:rPr lang="en-US" dirty="0"/>
              <a:t> y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desarrolladas</a:t>
            </a:r>
            <a:r>
              <a:rPr lang="en-US" dirty="0"/>
              <a:t>, </a:t>
            </a:r>
            <a:r>
              <a:rPr lang="en-US" dirty="0" err="1"/>
              <a:t>evidenciando</a:t>
            </a:r>
            <a:r>
              <a:rPr lang="en-US" dirty="0"/>
              <a:t>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medibles</a:t>
            </a:r>
            <a:r>
              <a:rPr lang="en-US" dirty="0"/>
              <a:t> y </a:t>
            </a:r>
            <a:r>
              <a:rPr lang="en-US" dirty="0" err="1"/>
              <a:t>aportes</a:t>
            </a:r>
            <a:r>
              <a:rPr lang="en-US" dirty="0"/>
              <a:t> </a:t>
            </a:r>
            <a:r>
              <a:rPr lang="en-US" dirty="0" err="1"/>
              <a:t>significativos</a:t>
            </a:r>
            <a:r>
              <a:rPr lang="en-US" dirty="0"/>
              <a:t> al SENA.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25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La </a:t>
            </a:r>
            <a:r>
              <a:rPr lang="en-US" dirty="0" err="1"/>
              <a:t>gestión</a:t>
            </a:r>
            <a:r>
              <a:rPr lang="en-US" dirty="0"/>
              <a:t> de </a:t>
            </a:r>
            <a:r>
              <a:rPr lang="en-US" dirty="0" err="1"/>
              <a:t>correos</a:t>
            </a:r>
            <a:r>
              <a:rPr lang="en-US" dirty="0"/>
              <a:t> </a:t>
            </a:r>
            <a:r>
              <a:rPr lang="en-US" dirty="0" err="1"/>
              <a:t>electrónicos</a:t>
            </a:r>
            <a:r>
              <a:rPr lang="en-US" dirty="0"/>
              <a:t> ha </a:t>
            </a:r>
            <a:r>
              <a:rPr lang="en-US" dirty="0" err="1"/>
              <a:t>sido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de las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más</a:t>
            </a:r>
            <a:r>
              <a:rPr lang="en-US" dirty="0"/>
              <a:t> </a:t>
            </a:r>
            <a:r>
              <a:rPr lang="en-US" dirty="0" err="1"/>
              <a:t>constantes</a:t>
            </a:r>
            <a:r>
              <a:rPr lang="en-US" dirty="0"/>
              <a:t> y </a:t>
            </a:r>
            <a:r>
              <a:rPr lang="en-US" dirty="0" err="1"/>
              <a:t>relevantes</a:t>
            </a:r>
            <a:r>
              <a:rPr lang="en-US" dirty="0"/>
              <a:t> </a:t>
            </a:r>
            <a:r>
              <a:rPr lang="en-US" dirty="0" err="1"/>
              <a:t>dentro</a:t>
            </a:r>
            <a:r>
              <a:rPr lang="en-US" dirty="0"/>
              <a:t> del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evaluado</a:t>
            </a:r>
            <a:r>
              <a:rPr lang="en-US" dirty="0"/>
              <a:t>, dado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impacto</a:t>
            </a:r>
            <a:r>
              <a:rPr lang="en-US" dirty="0"/>
              <a:t> </a:t>
            </a:r>
            <a:r>
              <a:rPr lang="en-US" dirty="0" err="1"/>
              <a:t>directo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comunicación</a:t>
            </a:r>
            <a:r>
              <a:rPr lang="en-US" dirty="0"/>
              <a:t> interna y externa del SENA. Durante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tiempo</a:t>
            </a:r>
            <a:r>
              <a:rPr lang="en-US" dirty="0"/>
              <a:t>, se ha </a:t>
            </a:r>
            <a:r>
              <a:rPr lang="en-US" dirty="0" err="1"/>
              <a:t>realizado</a:t>
            </a:r>
            <a:r>
              <a:rPr lang="en-US" dirty="0"/>
              <a:t> la </a:t>
            </a:r>
            <a:r>
              <a:rPr lang="en-US" dirty="0" err="1"/>
              <a:t>revisión</a:t>
            </a:r>
            <a:r>
              <a:rPr lang="en-US" dirty="0"/>
              <a:t> de un </a:t>
            </a:r>
            <a:r>
              <a:rPr lang="en-US" dirty="0" err="1"/>
              <a:t>promedio</a:t>
            </a:r>
            <a:r>
              <a:rPr lang="en-US" dirty="0"/>
              <a:t> total de 786 </a:t>
            </a:r>
            <a:r>
              <a:rPr lang="en-US" dirty="0" err="1"/>
              <a:t>correos</a:t>
            </a:r>
            <a:r>
              <a:rPr lang="en-US" dirty="0"/>
              <a:t> </a:t>
            </a:r>
            <a:r>
              <a:rPr lang="en-US" dirty="0" err="1"/>
              <a:t>electrónicos</a:t>
            </a:r>
            <a:r>
              <a:rPr lang="en-US" dirty="0"/>
              <a:t>, lo que </a:t>
            </a:r>
            <a:r>
              <a:rPr lang="en-US" dirty="0" err="1"/>
              <a:t>evidencia</a:t>
            </a:r>
            <a:r>
              <a:rPr lang="en-US" dirty="0"/>
              <a:t> un alto </a:t>
            </a:r>
            <a:r>
              <a:rPr lang="en-US" dirty="0" err="1"/>
              <a:t>volumen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procesada</a:t>
            </a:r>
            <a:r>
              <a:rPr lang="en-US" dirty="0"/>
              <a:t> y </a:t>
            </a:r>
            <a:r>
              <a:rPr lang="en-US" dirty="0" err="1"/>
              <a:t>atendida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oportuna</a:t>
            </a:r>
            <a:r>
              <a:rPr lang="en-US" dirty="0"/>
              <a:t>. Este </a:t>
            </a:r>
            <a:r>
              <a:rPr lang="en-US" dirty="0" err="1"/>
              <a:t>trabajo</a:t>
            </a:r>
            <a:r>
              <a:rPr lang="en-US" dirty="0"/>
              <a:t> ha </a:t>
            </a:r>
            <a:r>
              <a:rPr lang="en-US" dirty="0" err="1"/>
              <a:t>permitido</a:t>
            </a:r>
            <a:r>
              <a:rPr lang="en-US" dirty="0"/>
              <a:t> </a:t>
            </a:r>
            <a:r>
              <a:rPr lang="en-US" dirty="0" err="1"/>
              <a:t>garantizar</a:t>
            </a:r>
            <a:r>
              <a:rPr lang="en-US" dirty="0"/>
              <a:t> </a:t>
            </a:r>
            <a:r>
              <a:rPr lang="en-US" dirty="0" err="1"/>
              <a:t>respuestas</a:t>
            </a:r>
            <a:r>
              <a:rPr lang="en-US" dirty="0"/>
              <a:t> </a:t>
            </a:r>
            <a:r>
              <a:rPr lang="en-US" dirty="0" err="1"/>
              <a:t>claras</a:t>
            </a:r>
            <a:r>
              <a:rPr lang="en-US" dirty="0"/>
              <a:t>, </a:t>
            </a:r>
            <a:r>
              <a:rPr lang="en-US" dirty="0" err="1"/>
              <a:t>seguimiento</a:t>
            </a:r>
            <a:r>
              <a:rPr lang="en-US" dirty="0"/>
              <a:t> </a:t>
            </a:r>
            <a:r>
              <a:rPr lang="en-US" dirty="0" err="1"/>
              <a:t>adecuado</a:t>
            </a:r>
            <a:r>
              <a:rPr lang="en-US" dirty="0"/>
              <a:t> a solicitudes y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comunicación</a:t>
            </a:r>
            <a:r>
              <a:rPr lang="en-US" dirty="0"/>
              <a:t> </a:t>
            </a:r>
            <a:r>
              <a:rPr lang="en-US" dirty="0" err="1"/>
              <a:t>fluida</a:t>
            </a:r>
            <a:r>
              <a:rPr lang="en-US" dirty="0"/>
              <a:t> con </a:t>
            </a:r>
            <a:r>
              <a:rPr lang="en-US" dirty="0" err="1"/>
              <a:t>diferentes</a:t>
            </a:r>
            <a:r>
              <a:rPr lang="en-US" dirty="0"/>
              <a:t> </a:t>
            </a:r>
            <a:r>
              <a:rPr lang="en-US" dirty="0" err="1"/>
              <a:t>actores</a:t>
            </a:r>
            <a:r>
              <a:rPr lang="en-US" dirty="0"/>
              <a:t> </a:t>
            </a:r>
            <a:r>
              <a:rPr lang="en-US" dirty="0" err="1"/>
              <a:t>institucionales</a:t>
            </a:r>
            <a:r>
              <a:rPr lang="en-US" dirty="0"/>
              <a:t>.
En </a:t>
            </a:r>
            <a:r>
              <a:rPr lang="en-US" dirty="0" err="1"/>
              <a:t>términos</a:t>
            </a:r>
            <a:r>
              <a:rPr lang="en-US" dirty="0"/>
              <a:t> </a:t>
            </a:r>
            <a:r>
              <a:rPr lang="en-US" dirty="0" err="1"/>
              <a:t>diarios</a:t>
            </a:r>
            <a:r>
              <a:rPr lang="en-US" dirty="0"/>
              <a:t>, el </a:t>
            </a:r>
            <a:r>
              <a:rPr lang="en-US" dirty="0" err="1"/>
              <a:t>promedio</a:t>
            </a:r>
            <a:r>
              <a:rPr lang="en-US" dirty="0"/>
              <a:t> de </a:t>
            </a:r>
            <a:r>
              <a:rPr lang="en-US" dirty="0" err="1"/>
              <a:t>correos</a:t>
            </a:r>
            <a:r>
              <a:rPr lang="en-US" dirty="0"/>
              <a:t> </a:t>
            </a:r>
            <a:r>
              <a:rPr lang="en-US" dirty="0" err="1"/>
              <a:t>gestionados</a:t>
            </a:r>
            <a:r>
              <a:rPr lang="en-US" dirty="0"/>
              <a:t> </a:t>
            </a:r>
            <a:r>
              <a:rPr lang="en-US" dirty="0" err="1"/>
              <a:t>oscila</a:t>
            </a:r>
            <a:r>
              <a:rPr lang="en-US" dirty="0"/>
              <a:t> entre 37 y 42 </a:t>
            </a:r>
            <a:r>
              <a:rPr lang="en-US" dirty="0" err="1"/>
              <a:t>mensajes</a:t>
            </a:r>
            <a:r>
              <a:rPr lang="en-US" dirty="0"/>
              <a:t> al día, lo </a:t>
            </a:r>
            <a:r>
              <a:rPr lang="en-US" dirty="0" err="1"/>
              <a:t>cual</a:t>
            </a:r>
            <a:r>
              <a:rPr lang="en-US" dirty="0"/>
              <a:t> </a:t>
            </a:r>
            <a:r>
              <a:rPr lang="en-US" dirty="0" err="1"/>
              <a:t>refleja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carga </a:t>
            </a:r>
            <a:r>
              <a:rPr lang="en-US" dirty="0" err="1"/>
              <a:t>laboral</a:t>
            </a:r>
            <a:r>
              <a:rPr lang="en-US" dirty="0"/>
              <a:t> </a:t>
            </a:r>
            <a:r>
              <a:rPr lang="en-US" dirty="0" err="1"/>
              <a:t>sostenida</a:t>
            </a:r>
            <a:r>
              <a:rPr lang="en-US" dirty="0"/>
              <a:t> y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necesidad</a:t>
            </a:r>
            <a:r>
              <a:rPr lang="en-US" dirty="0"/>
              <a:t> </a:t>
            </a:r>
            <a:r>
              <a:rPr lang="en-US" dirty="0" err="1"/>
              <a:t>constante</a:t>
            </a:r>
            <a:r>
              <a:rPr lang="en-US" dirty="0"/>
              <a:t> de </a:t>
            </a:r>
            <a:r>
              <a:rPr lang="en-US" dirty="0" err="1"/>
              <a:t>organización</a:t>
            </a:r>
            <a:r>
              <a:rPr lang="en-US" dirty="0"/>
              <a:t>, </a:t>
            </a:r>
            <a:r>
              <a:rPr lang="en-US" dirty="0" err="1"/>
              <a:t>priorización</a:t>
            </a:r>
            <a:r>
              <a:rPr lang="en-US" dirty="0"/>
              <a:t> y </a:t>
            </a:r>
            <a:r>
              <a:rPr lang="en-US" dirty="0" err="1"/>
              <a:t>atención</a:t>
            </a:r>
            <a:r>
              <a:rPr lang="en-US" dirty="0"/>
              <a:t> al </a:t>
            </a:r>
            <a:r>
              <a:rPr lang="en-US" dirty="0" err="1"/>
              <a:t>detalle</a:t>
            </a:r>
            <a:r>
              <a:rPr lang="en-US" dirty="0"/>
              <a:t>. Cada </a:t>
            </a:r>
            <a:r>
              <a:rPr lang="en-US" dirty="0" err="1"/>
              <a:t>correo</a:t>
            </a:r>
            <a:r>
              <a:rPr lang="en-US" dirty="0"/>
              <a:t> </a:t>
            </a:r>
            <a:r>
              <a:rPr lang="en-US" dirty="0" err="1"/>
              <a:t>revisado</a:t>
            </a:r>
            <a:r>
              <a:rPr lang="en-US" dirty="0"/>
              <a:t> </a:t>
            </a:r>
            <a:r>
              <a:rPr lang="en-US" dirty="0" err="1"/>
              <a:t>implica</a:t>
            </a:r>
            <a:r>
              <a:rPr lang="en-US" dirty="0"/>
              <a:t> no solo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lectura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también el </a:t>
            </a:r>
            <a:r>
              <a:rPr lang="en-US" dirty="0" err="1"/>
              <a:t>análisis</a:t>
            </a:r>
            <a:r>
              <a:rPr lang="en-US" dirty="0"/>
              <a:t> del </a:t>
            </a:r>
            <a:r>
              <a:rPr lang="en-US" dirty="0" err="1"/>
              <a:t>contenido</a:t>
            </a:r>
            <a:r>
              <a:rPr lang="en-US" dirty="0"/>
              <a:t>, la </a:t>
            </a:r>
            <a:r>
              <a:rPr lang="en-US" dirty="0" err="1"/>
              <a:t>identificación</a:t>
            </a:r>
            <a:r>
              <a:rPr lang="en-US" dirty="0"/>
              <a:t> de </a:t>
            </a:r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requeridas</a:t>
            </a:r>
            <a:r>
              <a:rPr lang="en-US" dirty="0"/>
              <a:t> y,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muchos</a:t>
            </a:r>
            <a:r>
              <a:rPr lang="en-US" dirty="0"/>
              <a:t> </a:t>
            </a:r>
            <a:r>
              <a:rPr lang="en-US" dirty="0" err="1"/>
              <a:t>casos</a:t>
            </a:r>
            <a:r>
              <a:rPr lang="en-US" dirty="0"/>
              <a:t>, la </a:t>
            </a:r>
            <a:r>
              <a:rPr lang="en-US" dirty="0" err="1"/>
              <a:t>articulación</a:t>
            </a:r>
            <a:r>
              <a:rPr lang="en-US" dirty="0"/>
              <a:t> con </a:t>
            </a:r>
            <a:r>
              <a:rPr lang="en-US" dirty="0" err="1"/>
              <a:t>otras</a:t>
            </a:r>
            <a:r>
              <a:rPr lang="en-US" dirty="0"/>
              <a:t> </a:t>
            </a:r>
            <a:r>
              <a:rPr lang="en-US" dirty="0" err="1"/>
              <a:t>áreas</a:t>
            </a:r>
            <a:r>
              <a:rPr lang="en-US" dirty="0"/>
              <a:t> o </a:t>
            </a:r>
            <a:r>
              <a:rPr lang="en-US" dirty="0" err="1"/>
              <a:t>funcionarios</a:t>
            </a:r>
            <a:r>
              <a:rPr lang="en-US" dirty="0"/>
              <a:t> para </a:t>
            </a:r>
            <a:r>
              <a:rPr lang="en-US" dirty="0" err="1"/>
              <a:t>dar</a:t>
            </a:r>
            <a:r>
              <a:rPr lang="en-US" dirty="0"/>
              <a:t> </a:t>
            </a:r>
            <a:r>
              <a:rPr lang="en-US" dirty="0" err="1"/>
              <a:t>respuesta</a:t>
            </a:r>
            <a:r>
              <a:rPr lang="en-US" dirty="0"/>
              <a:t> </a:t>
            </a:r>
            <a:r>
              <a:rPr lang="en-US" dirty="0" err="1"/>
              <a:t>efectiva</a:t>
            </a:r>
            <a:r>
              <a:rPr lang="en-US" dirty="0"/>
              <a:t>. Esto </a:t>
            </a:r>
            <a:r>
              <a:rPr lang="en-US" dirty="0" err="1"/>
              <a:t>contribuye</a:t>
            </a:r>
            <a:r>
              <a:rPr lang="en-US" dirty="0"/>
              <a:t> </a:t>
            </a:r>
            <a:r>
              <a:rPr lang="en-US" dirty="0" err="1"/>
              <a:t>directamente</a:t>
            </a:r>
            <a:r>
              <a:rPr lang="en-US" dirty="0"/>
              <a:t> a la </a:t>
            </a:r>
            <a:r>
              <a:rPr lang="en-US" dirty="0" err="1"/>
              <a:t>eficiencia</a:t>
            </a:r>
            <a:r>
              <a:rPr lang="en-US" dirty="0"/>
              <a:t> </a:t>
            </a:r>
            <a:r>
              <a:rPr lang="en-US" dirty="0" err="1"/>
              <a:t>operativa</a:t>
            </a:r>
            <a:r>
              <a:rPr lang="en-US" dirty="0"/>
              <a:t> del </a:t>
            </a:r>
            <a:r>
              <a:rPr lang="en-US" dirty="0" err="1"/>
              <a:t>equipo</a:t>
            </a:r>
            <a:r>
              <a:rPr lang="en-US" dirty="0"/>
              <a:t> y a la imagen </a:t>
            </a:r>
            <a:r>
              <a:rPr lang="en-US" dirty="0" err="1"/>
              <a:t>institucional</a:t>
            </a:r>
            <a:r>
              <a:rPr lang="en-US" dirty="0"/>
              <a:t> del SENA.
La </a:t>
            </a:r>
            <a:r>
              <a:rPr lang="en-US" dirty="0" err="1"/>
              <a:t>adecuada</a:t>
            </a:r>
            <a:r>
              <a:rPr lang="en-US" dirty="0"/>
              <a:t> </a:t>
            </a:r>
            <a:r>
              <a:rPr lang="en-US" dirty="0" err="1"/>
              <a:t>gestión</a:t>
            </a:r>
            <a:r>
              <a:rPr lang="en-US" dirty="0"/>
              <a:t> de </a:t>
            </a:r>
            <a:r>
              <a:rPr lang="en-US" dirty="0" err="1"/>
              <a:t>estos</a:t>
            </a:r>
            <a:r>
              <a:rPr lang="en-US" dirty="0"/>
              <a:t> </a:t>
            </a:r>
            <a:r>
              <a:rPr lang="en-US" dirty="0" err="1"/>
              <a:t>correos</a:t>
            </a:r>
            <a:r>
              <a:rPr lang="en-US" dirty="0"/>
              <a:t> ha </a:t>
            </a:r>
            <a:r>
              <a:rPr lang="en-US" dirty="0" err="1"/>
              <a:t>permitido</a:t>
            </a:r>
            <a:r>
              <a:rPr lang="en-US" dirty="0"/>
              <a:t> </a:t>
            </a:r>
            <a:r>
              <a:rPr lang="en-US" dirty="0" err="1"/>
              <a:t>evitar</a:t>
            </a:r>
            <a:r>
              <a:rPr lang="en-US" dirty="0"/>
              <a:t> </a:t>
            </a:r>
            <a:r>
              <a:rPr lang="en-US" dirty="0" err="1"/>
              <a:t>represamientos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, </a:t>
            </a:r>
            <a:r>
              <a:rPr lang="en-US" dirty="0" err="1"/>
              <a:t>minimizar</a:t>
            </a:r>
            <a:r>
              <a:rPr lang="en-US" dirty="0"/>
              <a:t> </a:t>
            </a:r>
            <a:r>
              <a:rPr lang="en-US" dirty="0" err="1"/>
              <a:t>riesgos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falta</a:t>
            </a:r>
            <a:r>
              <a:rPr lang="en-US" dirty="0"/>
              <a:t> de </a:t>
            </a:r>
            <a:r>
              <a:rPr lang="en-US" dirty="0" err="1"/>
              <a:t>respuesta</a:t>
            </a:r>
            <a:r>
              <a:rPr lang="en-US" dirty="0"/>
              <a:t> y </a:t>
            </a:r>
            <a:r>
              <a:rPr lang="en-US" dirty="0" err="1"/>
              <a:t>asegurar</a:t>
            </a:r>
            <a:r>
              <a:rPr lang="en-US" dirty="0"/>
              <a:t> el </a:t>
            </a:r>
            <a:r>
              <a:rPr lang="en-US" dirty="0" err="1"/>
              <a:t>cumplimiento</a:t>
            </a:r>
            <a:r>
              <a:rPr lang="en-US" dirty="0"/>
              <a:t> de </a:t>
            </a:r>
            <a:r>
              <a:rPr lang="en-US" dirty="0" err="1"/>
              <a:t>plazos</a:t>
            </a:r>
            <a:r>
              <a:rPr lang="en-US" dirty="0"/>
              <a:t> </a:t>
            </a:r>
            <a:r>
              <a:rPr lang="en-US" dirty="0" err="1"/>
              <a:t>establecidos</a:t>
            </a:r>
            <a:r>
              <a:rPr lang="en-US" dirty="0"/>
              <a:t>. </a:t>
            </a:r>
            <a:r>
              <a:rPr lang="en-US" dirty="0" err="1"/>
              <a:t>Además</a:t>
            </a:r>
            <a:r>
              <a:rPr lang="en-US" dirty="0"/>
              <a:t>, ha </a:t>
            </a:r>
            <a:r>
              <a:rPr lang="en-US" dirty="0" err="1"/>
              <a:t>facilitado</a:t>
            </a:r>
            <a:r>
              <a:rPr lang="en-US" dirty="0"/>
              <a:t> el </a:t>
            </a:r>
            <a:r>
              <a:rPr lang="en-US" dirty="0" err="1"/>
              <a:t>seguimiento</a:t>
            </a:r>
            <a:r>
              <a:rPr lang="en-US" dirty="0"/>
              <a:t> a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jurídicos</a:t>
            </a:r>
            <a:r>
              <a:rPr lang="en-US" dirty="0"/>
              <a:t>, </a:t>
            </a:r>
            <a:r>
              <a:rPr lang="en-US" dirty="0" err="1"/>
              <a:t>administrativos</a:t>
            </a:r>
            <a:r>
              <a:rPr lang="en-US" dirty="0"/>
              <a:t> y de control,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cuales</a:t>
            </a:r>
            <a:r>
              <a:rPr lang="en-US" dirty="0"/>
              <a:t> </a:t>
            </a:r>
            <a:r>
              <a:rPr lang="en-US" dirty="0" err="1"/>
              <a:t>dependen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gran </a:t>
            </a:r>
            <a:r>
              <a:rPr lang="en-US" dirty="0" err="1"/>
              <a:t>medida</a:t>
            </a:r>
            <a:r>
              <a:rPr lang="en-US" dirty="0"/>
              <a:t> de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comunicación</a:t>
            </a:r>
            <a:r>
              <a:rPr lang="en-US" dirty="0"/>
              <a:t> </a:t>
            </a:r>
            <a:r>
              <a:rPr lang="en-US" dirty="0" err="1"/>
              <a:t>clara</a:t>
            </a:r>
            <a:r>
              <a:rPr lang="en-US" dirty="0"/>
              <a:t> y </a:t>
            </a:r>
            <a:r>
              <a:rPr lang="en-US" dirty="0" err="1"/>
              <a:t>documentada</a:t>
            </a:r>
            <a:r>
              <a:rPr lang="en-US" dirty="0"/>
              <a:t>. Este </a:t>
            </a:r>
            <a:r>
              <a:rPr lang="en-US" dirty="0" err="1"/>
              <a:t>ejercicio</a:t>
            </a:r>
            <a:r>
              <a:rPr lang="en-US" dirty="0"/>
              <a:t> </a:t>
            </a:r>
            <a:r>
              <a:rPr lang="en-US" dirty="0" err="1"/>
              <a:t>constante</a:t>
            </a:r>
            <a:r>
              <a:rPr lang="en-US" dirty="0"/>
              <a:t> </a:t>
            </a:r>
            <a:r>
              <a:rPr lang="en-US" dirty="0" err="1"/>
              <a:t>fortalece</a:t>
            </a:r>
            <a:r>
              <a:rPr lang="en-US" dirty="0"/>
              <a:t> la </a:t>
            </a:r>
            <a:r>
              <a:rPr lang="en-US" dirty="0" err="1"/>
              <a:t>trazabilidad</a:t>
            </a:r>
            <a:r>
              <a:rPr lang="en-US" dirty="0"/>
              <a:t> de las </a:t>
            </a:r>
            <a:r>
              <a:rPr lang="en-US" dirty="0" err="1"/>
              <a:t>actuaciones</a:t>
            </a:r>
            <a:r>
              <a:rPr lang="en-US" dirty="0"/>
              <a:t> y </a:t>
            </a:r>
            <a:r>
              <a:rPr lang="en-US" dirty="0" err="1"/>
              <a:t>respalda</a:t>
            </a:r>
            <a:r>
              <a:rPr lang="en-US" dirty="0"/>
              <a:t> la </a:t>
            </a:r>
            <a:r>
              <a:rPr lang="en-US" dirty="0" err="1"/>
              <a:t>toma</a:t>
            </a:r>
            <a:r>
              <a:rPr lang="en-US" dirty="0"/>
              <a:t> de </a:t>
            </a:r>
            <a:r>
              <a:rPr lang="en-US" dirty="0" err="1"/>
              <a:t>decisiones</a:t>
            </a:r>
            <a:r>
              <a:rPr lang="en-US" dirty="0"/>
              <a:t>.
En </a:t>
            </a:r>
            <a:r>
              <a:rPr lang="en-US" dirty="0" err="1"/>
              <a:t>conclusión</a:t>
            </a:r>
            <a:r>
              <a:rPr lang="en-US" dirty="0"/>
              <a:t>, la </a:t>
            </a:r>
            <a:r>
              <a:rPr lang="en-US" dirty="0" err="1"/>
              <a:t>revisión</a:t>
            </a:r>
            <a:r>
              <a:rPr lang="en-US" dirty="0"/>
              <a:t> y </a:t>
            </a:r>
            <a:r>
              <a:rPr lang="en-US" dirty="0" err="1"/>
              <a:t>atención</a:t>
            </a:r>
            <a:r>
              <a:rPr lang="en-US" dirty="0"/>
              <a:t> de </a:t>
            </a:r>
            <a:r>
              <a:rPr lang="en-US" dirty="0" err="1"/>
              <a:t>correos</a:t>
            </a:r>
            <a:r>
              <a:rPr lang="en-US" dirty="0"/>
              <a:t> </a:t>
            </a:r>
            <a:r>
              <a:rPr lang="en-US" dirty="0" err="1"/>
              <a:t>electrónicos</a:t>
            </a:r>
            <a:r>
              <a:rPr lang="en-US" dirty="0"/>
              <a:t> no </a:t>
            </a:r>
            <a:r>
              <a:rPr lang="en-US" dirty="0" err="1"/>
              <a:t>debe</a:t>
            </a:r>
            <a:r>
              <a:rPr lang="en-US" dirty="0"/>
              <a:t> verse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tarea</a:t>
            </a:r>
            <a:r>
              <a:rPr lang="en-US" dirty="0"/>
              <a:t> </a:t>
            </a:r>
            <a:r>
              <a:rPr lang="en-US" dirty="0" err="1"/>
              <a:t>rutinaria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un </a:t>
            </a:r>
            <a:r>
              <a:rPr lang="en-US" dirty="0" err="1"/>
              <a:t>eje</a:t>
            </a:r>
            <a:r>
              <a:rPr lang="en-US" dirty="0"/>
              <a:t> fundamental del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diario</a:t>
            </a:r>
            <a:r>
              <a:rPr lang="en-US" dirty="0"/>
              <a:t>. Los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obtenidos</a:t>
            </a:r>
            <a:r>
              <a:rPr lang="en-US" dirty="0"/>
              <a:t> </a:t>
            </a:r>
            <a:r>
              <a:rPr lang="en-US" dirty="0" err="1"/>
              <a:t>demuestran</a:t>
            </a:r>
            <a:r>
              <a:rPr lang="en-US" dirty="0"/>
              <a:t> </a:t>
            </a:r>
            <a:r>
              <a:rPr lang="en-US" dirty="0" err="1"/>
              <a:t>compromiso</a:t>
            </a:r>
            <a:r>
              <a:rPr lang="en-US" dirty="0"/>
              <a:t>, </a:t>
            </a:r>
            <a:r>
              <a:rPr lang="en-US" dirty="0" err="1"/>
              <a:t>disciplina</a:t>
            </a:r>
            <a:r>
              <a:rPr lang="en-US" dirty="0"/>
              <a:t> y </a:t>
            </a:r>
            <a:r>
              <a:rPr lang="en-US" dirty="0" err="1"/>
              <a:t>responsabilidad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manejo</a:t>
            </a:r>
            <a:r>
              <a:rPr lang="en-US" dirty="0"/>
              <a:t> de la </a:t>
            </a:r>
            <a:r>
              <a:rPr lang="en-US" dirty="0" err="1"/>
              <a:t>información</a:t>
            </a:r>
            <a:r>
              <a:rPr lang="en-US" dirty="0"/>
              <a:t>, </a:t>
            </a:r>
            <a:r>
              <a:rPr lang="en-US" dirty="0" err="1"/>
              <a:t>aportando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significativa</a:t>
            </a:r>
            <a:r>
              <a:rPr lang="en-US" dirty="0"/>
              <a:t> al </a:t>
            </a:r>
            <a:r>
              <a:rPr lang="en-US" dirty="0" err="1"/>
              <a:t>buen</a:t>
            </a:r>
            <a:r>
              <a:rPr lang="en-US" dirty="0"/>
              <a:t> </a:t>
            </a:r>
            <a:r>
              <a:rPr lang="en-US" dirty="0" err="1"/>
              <a:t>desarrollo</a:t>
            </a:r>
            <a:r>
              <a:rPr lang="en-US" dirty="0"/>
              <a:t> de las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dirty="0" err="1"/>
              <a:t>asignadas</a:t>
            </a:r>
            <a:r>
              <a:rPr lang="en-US" dirty="0"/>
              <a:t> y al </a:t>
            </a:r>
            <a:r>
              <a:rPr lang="en-US" dirty="0" err="1"/>
              <a:t>cumplimiento</a:t>
            </a:r>
            <a:r>
              <a:rPr lang="en-US" dirty="0"/>
              <a:t>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institucionales</a:t>
            </a:r>
            <a:r>
              <a:rPr lang="en-US" dirty="0"/>
              <a:t> </a:t>
            </a:r>
            <a:r>
              <a:rPr lang="en-US" dirty="0" err="1"/>
              <a:t>establecidas</a:t>
            </a:r>
            <a:r>
              <a:rPr lang="en-US" dirty="0"/>
              <a:t> para el </a:t>
            </a:r>
            <a:r>
              <a:rPr lang="en-US" dirty="0" err="1"/>
              <a:t>periodo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43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Dentro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alcanzadas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comprendido</a:t>
            </a:r>
            <a:r>
              <a:rPr lang="en-US" dirty="0"/>
              <a:t> </a:t>
            </a:r>
            <a:r>
              <a:rPr lang="en-US" dirty="0" err="1"/>
              <a:t>desde</a:t>
            </a:r>
            <a:r>
              <a:rPr lang="en-US" dirty="0"/>
              <a:t> </a:t>
            </a:r>
            <a:r>
              <a:rPr lang="en-US" dirty="0" err="1"/>
              <a:t>marzo</a:t>
            </a:r>
            <a:r>
              <a:rPr lang="en-US" dirty="0"/>
              <a:t>, se </a:t>
            </a:r>
            <a:r>
              <a:rPr lang="en-US" dirty="0" err="1"/>
              <a:t>destaca</a:t>
            </a:r>
            <a:r>
              <a:rPr lang="en-US" dirty="0"/>
              <a:t> la </a:t>
            </a:r>
            <a:r>
              <a:rPr lang="en-US" dirty="0" err="1"/>
              <a:t>elaboración</a:t>
            </a:r>
            <a:r>
              <a:rPr lang="en-US" dirty="0"/>
              <a:t> de dos </a:t>
            </a:r>
            <a:r>
              <a:rPr lang="en-US" dirty="0" err="1"/>
              <a:t>informes</a:t>
            </a:r>
            <a:r>
              <a:rPr lang="en-US" dirty="0"/>
              <a:t> de </a:t>
            </a:r>
            <a:r>
              <a:rPr lang="en-US" dirty="0" err="1"/>
              <a:t>defensa</a:t>
            </a:r>
            <a:r>
              <a:rPr lang="en-US" dirty="0"/>
              <a:t> judicial </a:t>
            </a:r>
            <a:r>
              <a:rPr lang="en-US" dirty="0" err="1"/>
              <a:t>correspondientes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meses de </a:t>
            </a:r>
            <a:r>
              <a:rPr lang="en-US" dirty="0" err="1"/>
              <a:t>enero</a:t>
            </a:r>
            <a:r>
              <a:rPr lang="en-US" dirty="0"/>
              <a:t> y </a:t>
            </a:r>
            <a:r>
              <a:rPr lang="en-US" dirty="0" err="1"/>
              <a:t>febrero</a:t>
            </a:r>
            <a:r>
              <a:rPr lang="en-US" dirty="0"/>
              <a:t>. </a:t>
            </a:r>
            <a:r>
              <a:rPr lang="en-US" dirty="0" err="1"/>
              <a:t>Estos</a:t>
            </a:r>
            <a:r>
              <a:rPr lang="en-US" dirty="0"/>
              <a:t> </a:t>
            </a:r>
            <a:r>
              <a:rPr lang="en-US" dirty="0" err="1"/>
              <a:t>informes</a:t>
            </a:r>
            <a:r>
              <a:rPr lang="en-US" dirty="0"/>
              <a:t> son </a:t>
            </a:r>
            <a:r>
              <a:rPr lang="en-US" dirty="0" err="1"/>
              <a:t>fundamentales</a:t>
            </a:r>
            <a:r>
              <a:rPr lang="en-US" dirty="0"/>
              <a:t> para el </a:t>
            </a:r>
            <a:r>
              <a:rPr lang="en-US" dirty="0" err="1"/>
              <a:t>seguimiento</a:t>
            </a:r>
            <a:r>
              <a:rPr lang="en-US" dirty="0"/>
              <a:t> y control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jurídicos</a:t>
            </a:r>
            <a:r>
              <a:rPr lang="en-US" dirty="0"/>
              <a:t> del SENA, </a:t>
            </a:r>
            <a:r>
              <a:rPr lang="en-US" dirty="0" err="1"/>
              <a:t>ya</a:t>
            </a:r>
            <a:r>
              <a:rPr lang="en-US" dirty="0"/>
              <a:t> que </a:t>
            </a:r>
            <a:r>
              <a:rPr lang="en-US" dirty="0" err="1"/>
              <a:t>consolidan</a:t>
            </a:r>
            <a:r>
              <a:rPr lang="en-US" dirty="0"/>
              <a:t> </a:t>
            </a:r>
            <a:r>
              <a:rPr lang="en-US" dirty="0" err="1"/>
              <a:t>información</a:t>
            </a:r>
            <a:r>
              <a:rPr lang="en-US" dirty="0"/>
              <a:t> clave, </a:t>
            </a:r>
            <a:r>
              <a:rPr lang="en-US" dirty="0" err="1"/>
              <a:t>avances</a:t>
            </a:r>
            <a:r>
              <a:rPr lang="en-US" dirty="0"/>
              <a:t> </a:t>
            </a:r>
            <a:r>
              <a:rPr lang="en-US" dirty="0" err="1"/>
              <a:t>procesales</a:t>
            </a:r>
            <a:r>
              <a:rPr lang="en-US" dirty="0"/>
              <a:t> y </a:t>
            </a:r>
            <a:r>
              <a:rPr lang="en-US" dirty="0" err="1"/>
              <a:t>estrategias</a:t>
            </a:r>
            <a:r>
              <a:rPr lang="en-US" dirty="0"/>
              <a:t> de </a:t>
            </a:r>
            <a:r>
              <a:rPr lang="en-US" dirty="0" err="1"/>
              <a:t>defensa</a:t>
            </a:r>
            <a:r>
              <a:rPr lang="en-US" dirty="0"/>
              <a:t> </a:t>
            </a:r>
            <a:r>
              <a:rPr lang="en-US" dirty="0" err="1"/>
              <a:t>adoptadas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la </a:t>
            </a:r>
            <a:r>
              <a:rPr lang="en-US" dirty="0" err="1"/>
              <a:t>entidad</a:t>
            </a:r>
            <a:r>
              <a:rPr lang="en-US" dirty="0"/>
              <a:t>. Su </a:t>
            </a:r>
            <a:r>
              <a:rPr lang="en-US" dirty="0" err="1"/>
              <a:t>correcta</a:t>
            </a:r>
            <a:r>
              <a:rPr lang="en-US" dirty="0"/>
              <a:t> </a:t>
            </a:r>
            <a:r>
              <a:rPr lang="en-US" dirty="0" err="1"/>
              <a:t>elaboración</a:t>
            </a:r>
            <a:r>
              <a:rPr lang="en-US" dirty="0"/>
              <a:t> </a:t>
            </a:r>
            <a:r>
              <a:rPr lang="en-US" dirty="0" err="1"/>
              <a:t>contribuye</a:t>
            </a:r>
            <a:r>
              <a:rPr lang="en-US" dirty="0"/>
              <a:t> a la </a:t>
            </a:r>
            <a:r>
              <a:rPr lang="en-US" dirty="0" err="1"/>
              <a:t>transparencia</a:t>
            </a:r>
            <a:r>
              <a:rPr lang="en-US" dirty="0"/>
              <a:t> y al </a:t>
            </a:r>
            <a:r>
              <a:rPr lang="en-US" dirty="0" err="1"/>
              <a:t>fortalecimiento</a:t>
            </a:r>
            <a:r>
              <a:rPr lang="en-US" dirty="0"/>
              <a:t> de la </a:t>
            </a:r>
            <a:r>
              <a:rPr lang="en-US" dirty="0" err="1"/>
              <a:t>gestión</a:t>
            </a:r>
            <a:r>
              <a:rPr lang="en-US" dirty="0"/>
              <a:t> </a:t>
            </a:r>
            <a:r>
              <a:rPr lang="en-US" dirty="0" err="1"/>
              <a:t>jurídica</a:t>
            </a:r>
            <a:r>
              <a:rPr lang="en-US" dirty="0"/>
              <a:t> </a:t>
            </a:r>
            <a:r>
              <a:rPr lang="en-US" dirty="0" err="1"/>
              <a:t>institucional</a:t>
            </a:r>
            <a:r>
              <a:rPr lang="en-US" dirty="0"/>
              <a:t>.
El primer </a:t>
            </a:r>
            <a:r>
              <a:rPr lang="en-US" dirty="0" err="1"/>
              <a:t>informe</a:t>
            </a:r>
            <a:r>
              <a:rPr lang="en-US" dirty="0"/>
              <a:t>, </a:t>
            </a:r>
            <a:r>
              <a:rPr lang="en-US" dirty="0" err="1"/>
              <a:t>correspondiente</a:t>
            </a:r>
            <a:r>
              <a:rPr lang="en-US" dirty="0"/>
              <a:t> al </a:t>
            </a:r>
            <a:r>
              <a:rPr lang="en-US" dirty="0" err="1"/>
              <a:t>mes</a:t>
            </a:r>
            <a:r>
              <a:rPr lang="en-US" dirty="0"/>
              <a:t> de </a:t>
            </a:r>
            <a:r>
              <a:rPr lang="en-US" dirty="0" err="1"/>
              <a:t>enero</a:t>
            </a:r>
            <a:r>
              <a:rPr lang="en-US" dirty="0"/>
              <a:t>, </a:t>
            </a:r>
            <a:r>
              <a:rPr lang="en-US" dirty="0" err="1"/>
              <a:t>fue</a:t>
            </a:r>
            <a:r>
              <a:rPr lang="en-US" dirty="0"/>
              <a:t> </a:t>
            </a:r>
            <a:r>
              <a:rPr lang="en-US" dirty="0" err="1"/>
              <a:t>desarrollado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completa</a:t>
            </a:r>
            <a:r>
              <a:rPr lang="en-US" dirty="0"/>
              <a:t> y </a:t>
            </a:r>
            <a:r>
              <a:rPr lang="en-US" dirty="0" err="1"/>
              <a:t>oportuna</a:t>
            </a:r>
            <a:r>
              <a:rPr lang="en-US" dirty="0"/>
              <a:t>, </a:t>
            </a:r>
            <a:r>
              <a:rPr lang="en-US" dirty="0" err="1"/>
              <a:t>cumpliendo</a:t>
            </a:r>
            <a:r>
              <a:rPr lang="en-US" dirty="0"/>
              <a:t> con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lineamientos</a:t>
            </a:r>
            <a:r>
              <a:rPr lang="en-US" dirty="0"/>
              <a:t> </a:t>
            </a:r>
            <a:r>
              <a:rPr lang="en-US" dirty="0" err="1"/>
              <a:t>establecidos</a:t>
            </a:r>
            <a:r>
              <a:rPr lang="en-US" dirty="0"/>
              <a:t> y </a:t>
            </a:r>
            <a:r>
              <a:rPr lang="en-US" dirty="0" err="1"/>
              <a:t>garantizando</a:t>
            </a:r>
            <a:r>
              <a:rPr lang="en-US" dirty="0"/>
              <a:t> la </a:t>
            </a:r>
            <a:r>
              <a:rPr lang="en-US" dirty="0" err="1"/>
              <a:t>calidad</a:t>
            </a:r>
            <a:r>
              <a:rPr lang="en-US" dirty="0"/>
              <a:t> de la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presentada</a:t>
            </a:r>
            <a:r>
              <a:rPr lang="en-US" dirty="0"/>
              <a:t>. </a:t>
            </a:r>
            <a:r>
              <a:rPr lang="en-US" dirty="0" err="1"/>
              <a:t>Posteriormente</a:t>
            </a:r>
            <a:r>
              <a:rPr lang="en-US" dirty="0"/>
              <a:t>, para el </a:t>
            </a:r>
            <a:r>
              <a:rPr lang="en-US" dirty="0" err="1"/>
              <a:t>informe</a:t>
            </a:r>
            <a:r>
              <a:rPr lang="en-US" dirty="0"/>
              <a:t> del </a:t>
            </a:r>
            <a:r>
              <a:rPr lang="en-US" dirty="0" err="1"/>
              <a:t>mes</a:t>
            </a:r>
            <a:r>
              <a:rPr lang="en-US" dirty="0"/>
              <a:t> de </a:t>
            </a:r>
            <a:r>
              <a:rPr lang="en-US" dirty="0" err="1"/>
              <a:t>febrero</a:t>
            </a:r>
            <a:r>
              <a:rPr lang="en-US" dirty="0"/>
              <a:t>, </a:t>
            </a:r>
            <a:r>
              <a:rPr lang="en-US" dirty="0" err="1"/>
              <a:t>además</a:t>
            </a:r>
            <a:r>
              <a:rPr lang="en-US" dirty="0"/>
              <a:t> de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elaboración</a:t>
            </a:r>
            <a:r>
              <a:rPr lang="en-US" dirty="0"/>
              <a:t>, se </a:t>
            </a:r>
            <a:r>
              <a:rPr lang="en-US" dirty="0" err="1"/>
              <a:t>llevó</a:t>
            </a:r>
            <a:r>
              <a:rPr lang="en-US" dirty="0"/>
              <a:t> a </a:t>
            </a:r>
            <a:r>
              <a:rPr lang="en-US" dirty="0" err="1"/>
              <a:t>cabo</a:t>
            </a:r>
            <a:r>
              <a:rPr lang="en-US" dirty="0"/>
              <a:t> un </a:t>
            </a:r>
            <a:r>
              <a:rPr lang="en-US" dirty="0" err="1"/>
              <a:t>proceso</a:t>
            </a:r>
            <a:r>
              <a:rPr lang="en-US" dirty="0"/>
              <a:t> de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dirigido</a:t>
            </a:r>
            <a:r>
              <a:rPr lang="en-US" dirty="0"/>
              <a:t> al </a:t>
            </a:r>
            <a:r>
              <a:rPr lang="en-US" dirty="0" err="1"/>
              <a:t>ingeniero</a:t>
            </a:r>
            <a:r>
              <a:rPr lang="en-US" dirty="0"/>
              <a:t> Daniel, con el </a:t>
            </a:r>
            <a:r>
              <a:rPr lang="en-US" dirty="0" err="1"/>
              <a:t>objetivo</a:t>
            </a:r>
            <a:r>
              <a:rPr lang="en-US" dirty="0"/>
              <a:t> de que </a:t>
            </a:r>
            <a:r>
              <a:rPr lang="en-US" dirty="0" err="1"/>
              <a:t>pudiera</a:t>
            </a:r>
            <a:r>
              <a:rPr lang="en-US" dirty="0"/>
              <a:t> </a:t>
            </a:r>
            <a:r>
              <a:rPr lang="en-US" dirty="0" err="1"/>
              <a:t>realizar</a:t>
            </a:r>
            <a:r>
              <a:rPr lang="en-US" dirty="0"/>
              <a:t> el </a:t>
            </a:r>
            <a:r>
              <a:rPr lang="en-US" dirty="0" err="1"/>
              <a:t>envío</a:t>
            </a:r>
            <a:r>
              <a:rPr lang="en-US" dirty="0"/>
              <a:t> del </a:t>
            </a:r>
            <a:r>
              <a:rPr lang="en-US" dirty="0" err="1"/>
              <a:t>documento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adecuada</a:t>
            </a:r>
            <a:r>
              <a:rPr lang="en-US" dirty="0"/>
              <a:t> y </a:t>
            </a:r>
            <a:r>
              <a:rPr lang="en-US" dirty="0" err="1"/>
              <a:t>autónoma</a:t>
            </a:r>
            <a:r>
              <a:rPr lang="en-US" dirty="0"/>
              <a:t>. Esta </a:t>
            </a:r>
            <a:r>
              <a:rPr lang="en-US" dirty="0" err="1"/>
              <a:t>acción</a:t>
            </a:r>
            <a:r>
              <a:rPr lang="en-US" dirty="0"/>
              <a:t> </a:t>
            </a:r>
            <a:r>
              <a:rPr lang="en-US" dirty="0" err="1"/>
              <a:t>demuestra</a:t>
            </a:r>
            <a:r>
              <a:rPr lang="en-US" dirty="0"/>
              <a:t> un </a:t>
            </a:r>
            <a:r>
              <a:rPr lang="en-US" dirty="0" err="1"/>
              <a:t>enfoque</a:t>
            </a:r>
            <a:r>
              <a:rPr lang="en-US" dirty="0"/>
              <a:t> </a:t>
            </a:r>
            <a:r>
              <a:rPr lang="en-US" dirty="0" err="1"/>
              <a:t>colaborativo</a:t>
            </a:r>
            <a:r>
              <a:rPr lang="en-US" dirty="0"/>
              <a:t> y de </a:t>
            </a:r>
            <a:r>
              <a:rPr lang="en-US" dirty="0" err="1"/>
              <a:t>transferencia</a:t>
            </a:r>
            <a:r>
              <a:rPr lang="en-US" dirty="0"/>
              <a:t> de </a:t>
            </a:r>
            <a:r>
              <a:rPr lang="en-US" dirty="0" err="1"/>
              <a:t>conocimiento</a:t>
            </a:r>
            <a:r>
              <a:rPr lang="en-US" dirty="0"/>
              <a:t>.
La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realizada</a:t>
            </a:r>
            <a:r>
              <a:rPr lang="en-US" dirty="0"/>
              <a:t> </a:t>
            </a:r>
            <a:r>
              <a:rPr lang="en-US" dirty="0" err="1"/>
              <a:t>permitió</a:t>
            </a:r>
            <a:r>
              <a:rPr lang="en-US" dirty="0"/>
              <a:t> no solo </a:t>
            </a:r>
            <a:r>
              <a:rPr lang="en-US" dirty="0" err="1"/>
              <a:t>cumplir</a:t>
            </a:r>
            <a:r>
              <a:rPr lang="en-US" dirty="0"/>
              <a:t> con el </a:t>
            </a:r>
            <a:r>
              <a:rPr lang="en-US" dirty="0" err="1"/>
              <a:t>envío</a:t>
            </a:r>
            <a:r>
              <a:rPr lang="en-US" dirty="0"/>
              <a:t> del </a:t>
            </a:r>
            <a:r>
              <a:rPr lang="en-US" dirty="0" err="1"/>
              <a:t>informe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también </a:t>
            </a:r>
            <a:r>
              <a:rPr lang="en-US" dirty="0" err="1"/>
              <a:t>fortalecer</a:t>
            </a:r>
            <a:r>
              <a:rPr lang="en-US" dirty="0"/>
              <a:t> las </a:t>
            </a:r>
            <a:r>
              <a:rPr lang="en-US" dirty="0" err="1"/>
              <a:t>capacidades</a:t>
            </a:r>
            <a:r>
              <a:rPr lang="en-US" dirty="0"/>
              <a:t> del </a:t>
            </a:r>
            <a:r>
              <a:rPr lang="en-US" dirty="0" err="1"/>
              <a:t>equipo</a:t>
            </a:r>
            <a:r>
              <a:rPr lang="en-US" dirty="0"/>
              <a:t>, </a:t>
            </a:r>
            <a:r>
              <a:rPr lang="en-US" dirty="0" err="1"/>
              <a:t>reduciendo</a:t>
            </a:r>
            <a:r>
              <a:rPr lang="en-US" dirty="0"/>
              <a:t> la </a:t>
            </a:r>
            <a:r>
              <a:rPr lang="en-US" dirty="0" err="1"/>
              <a:t>dependencia</a:t>
            </a:r>
            <a:r>
              <a:rPr lang="en-US" dirty="0"/>
              <a:t> y </a:t>
            </a:r>
            <a:r>
              <a:rPr lang="en-US" dirty="0" err="1"/>
              <a:t>promoviendo</a:t>
            </a:r>
            <a:r>
              <a:rPr lang="en-US" dirty="0"/>
              <a:t> la </a:t>
            </a:r>
            <a:r>
              <a:rPr lang="en-US" dirty="0" err="1"/>
              <a:t>eficiencia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futuros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. Este </a:t>
            </a:r>
            <a:r>
              <a:rPr lang="en-US" dirty="0" err="1"/>
              <a:t>tipo</a:t>
            </a:r>
            <a:r>
              <a:rPr lang="en-US" dirty="0"/>
              <a:t> de </a:t>
            </a:r>
            <a:r>
              <a:rPr lang="en-US" dirty="0" err="1"/>
              <a:t>apoyo</a:t>
            </a:r>
            <a:r>
              <a:rPr lang="en-US" dirty="0"/>
              <a:t> </a:t>
            </a:r>
            <a:r>
              <a:rPr lang="en-US" dirty="0" err="1"/>
              <a:t>contribuye</a:t>
            </a:r>
            <a:r>
              <a:rPr lang="en-US" dirty="0"/>
              <a:t> a la </a:t>
            </a:r>
            <a:r>
              <a:rPr lang="en-US" dirty="0" err="1"/>
              <a:t>sostenibilidad</a:t>
            </a:r>
            <a:r>
              <a:rPr lang="en-US" dirty="0"/>
              <a:t> del </a:t>
            </a:r>
            <a:r>
              <a:rPr lang="en-US" dirty="0" err="1"/>
              <a:t>trabajo</a:t>
            </a:r>
            <a:r>
              <a:rPr lang="en-US" dirty="0"/>
              <a:t> y a la </a:t>
            </a:r>
            <a:r>
              <a:rPr lang="en-US" dirty="0" err="1"/>
              <a:t>mejora</a:t>
            </a:r>
            <a:r>
              <a:rPr lang="en-US" dirty="0"/>
              <a:t> continua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procedimientos</a:t>
            </a:r>
            <a:r>
              <a:rPr lang="en-US" dirty="0"/>
              <a:t> </a:t>
            </a:r>
            <a:r>
              <a:rPr lang="en-US" dirty="0" err="1"/>
              <a:t>internos</a:t>
            </a:r>
            <a:r>
              <a:rPr lang="en-US" dirty="0"/>
              <a:t>, </a:t>
            </a:r>
            <a:r>
              <a:rPr lang="en-US" dirty="0" err="1"/>
              <a:t>alineándose</a:t>
            </a:r>
            <a:r>
              <a:rPr lang="en-US" dirty="0"/>
              <a:t> con </a:t>
            </a:r>
            <a:r>
              <a:rPr lang="en-US" dirty="0" err="1"/>
              <a:t>buenas</a:t>
            </a:r>
            <a:r>
              <a:rPr lang="en-US" dirty="0"/>
              <a:t> </a:t>
            </a:r>
            <a:r>
              <a:rPr lang="en-US" dirty="0" err="1"/>
              <a:t>prácticas</a:t>
            </a:r>
            <a:r>
              <a:rPr lang="en-US" dirty="0"/>
              <a:t> de </a:t>
            </a:r>
            <a:r>
              <a:rPr lang="en-US" dirty="0" err="1"/>
              <a:t>gestión</a:t>
            </a:r>
            <a:r>
              <a:rPr lang="en-US" dirty="0"/>
              <a:t> del </a:t>
            </a:r>
            <a:r>
              <a:rPr lang="en-US" dirty="0" err="1"/>
              <a:t>conocimiento</a:t>
            </a:r>
            <a:r>
              <a:rPr lang="en-US" dirty="0"/>
              <a:t>.
En </a:t>
            </a:r>
            <a:r>
              <a:rPr lang="en-US" dirty="0" err="1"/>
              <a:t>términos</a:t>
            </a:r>
            <a:r>
              <a:rPr lang="en-US" dirty="0"/>
              <a:t> </a:t>
            </a:r>
            <a:r>
              <a:rPr lang="en-US" dirty="0" err="1"/>
              <a:t>generales</a:t>
            </a:r>
            <a:r>
              <a:rPr lang="en-US" dirty="0"/>
              <a:t>, la </a:t>
            </a:r>
            <a:r>
              <a:rPr lang="en-US" dirty="0" err="1"/>
              <a:t>elaboración</a:t>
            </a:r>
            <a:r>
              <a:rPr lang="en-US" dirty="0"/>
              <a:t> de </a:t>
            </a:r>
            <a:r>
              <a:rPr lang="en-US" dirty="0" err="1"/>
              <a:t>estos</a:t>
            </a:r>
            <a:r>
              <a:rPr lang="en-US" dirty="0"/>
              <a:t> </a:t>
            </a:r>
            <a:r>
              <a:rPr lang="en-US" dirty="0" err="1"/>
              <a:t>informes</a:t>
            </a:r>
            <a:r>
              <a:rPr lang="en-US" dirty="0"/>
              <a:t> y la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asociada</a:t>
            </a:r>
            <a:r>
              <a:rPr lang="en-US" dirty="0"/>
              <a:t> </a:t>
            </a:r>
            <a:r>
              <a:rPr lang="en-US" dirty="0" err="1"/>
              <a:t>reflejan</a:t>
            </a:r>
            <a:r>
              <a:rPr lang="en-US" dirty="0"/>
              <a:t> un alto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compromiso</a:t>
            </a:r>
            <a:r>
              <a:rPr lang="en-US" dirty="0"/>
              <a:t> con la </a:t>
            </a:r>
            <a:r>
              <a:rPr lang="en-US" dirty="0" err="1"/>
              <a:t>defensa</a:t>
            </a:r>
            <a:r>
              <a:rPr lang="en-US" dirty="0"/>
              <a:t> judicial del SENA, </a:t>
            </a:r>
            <a:r>
              <a:rPr lang="en-US" dirty="0" err="1"/>
              <a:t>así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disposición</a:t>
            </a:r>
            <a:r>
              <a:rPr lang="en-US" dirty="0"/>
              <a:t> </a:t>
            </a:r>
            <a:r>
              <a:rPr lang="en-US" dirty="0" err="1"/>
              <a:t>permanente</a:t>
            </a:r>
            <a:r>
              <a:rPr lang="en-US" dirty="0"/>
              <a:t> para </a:t>
            </a:r>
            <a:r>
              <a:rPr lang="en-US" dirty="0" err="1"/>
              <a:t>apoyar</a:t>
            </a:r>
            <a:r>
              <a:rPr lang="en-US" dirty="0"/>
              <a:t> y </a:t>
            </a:r>
            <a:r>
              <a:rPr lang="en-US" dirty="0" err="1"/>
              <a:t>fortalecer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compañeros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.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impactan</a:t>
            </a:r>
            <a:r>
              <a:rPr lang="en-US" dirty="0"/>
              <a:t> </a:t>
            </a:r>
            <a:r>
              <a:rPr lang="en-US" dirty="0" err="1"/>
              <a:t>positivamente</a:t>
            </a:r>
            <a:r>
              <a:rPr lang="en-US" dirty="0"/>
              <a:t> la </a:t>
            </a:r>
            <a:r>
              <a:rPr lang="en-US" dirty="0" err="1"/>
              <a:t>calidad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jurídicos</a:t>
            </a:r>
            <a:r>
              <a:rPr lang="en-US" dirty="0"/>
              <a:t> y </a:t>
            </a:r>
            <a:r>
              <a:rPr lang="en-US" dirty="0" err="1"/>
              <a:t>evidencian</a:t>
            </a:r>
            <a:r>
              <a:rPr lang="en-US" dirty="0"/>
              <a:t> el </a:t>
            </a:r>
            <a:r>
              <a:rPr lang="en-US" dirty="0" err="1"/>
              <a:t>cumplimiento</a:t>
            </a:r>
            <a:r>
              <a:rPr lang="en-US" dirty="0"/>
              <a:t> </a:t>
            </a:r>
            <a:r>
              <a:rPr lang="en-US" dirty="0" err="1"/>
              <a:t>efectivo</a:t>
            </a:r>
            <a:r>
              <a:rPr lang="en-US" dirty="0"/>
              <a:t>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planteadas</a:t>
            </a:r>
            <a:r>
              <a:rPr lang="en-US" dirty="0"/>
              <a:t> para el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evaluado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407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Durante el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evaluado</a:t>
            </a:r>
            <a:r>
              <a:rPr lang="en-US" dirty="0"/>
              <a:t>, se </a:t>
            </a:r>
            <a:r>
              <a:rPr lang="en-US" dirty="0" err="1"/>
              <a:t>dio</a:t>
            </a:r>
            <a:r>
              <a:rPr lang="en-US" dirty="0"/>
              <a:t> </a:t>
            </a:r>
            <a:r>
              <a:rPr lang="en-US" dirty="0" err="1"/>
              <a:t>cumplimiento</a:t>
            </a:r>
            <a:r>
              <a:rPr lang="en-US" dirty="0"/>
              <a:t> a la </a:t>
            </a:r>
            <a:r>
              <a:rPr lang="en-US" dirty="0" err="1"/>
              <a:t>ejecución</a:t>
            </a:r>
            <a:r>
              <a:rPr lang="en-US" dirty="0"/>
              <a:t> de las </a:t>
            </a:r>
            <a:r>
              <a:rPr lang="en-US" dirty="0" err="1"/>
              <a:t>automatizaciones</a:t>
            </a:r>
            <a:r>
              <a:rPr lang="en-US" dirty="0"/>
              <a:t> que </a:t>
            </a:r>
            <a:r>
              <a:rPr lang="en-US" dirty="0" err="1"/>
              <a:t>ya</a:t>
            </a:r>
            <a:r>
              <a:rPr lang="en-US" dirty="0"/>
              <a:t> se </a:t>
            </a:r>
            <a:r>
              <a:rPr lang="en-US" dirty="0" err="1"/>
              <a:t>encontraban</a:t>
            </a:r>
            <a:r>
              <a:rPr lang="en-US" dirty="0"/>
              <a:t> </a:t>
            </a:r>
            <a:r>
              <a:rPr lang="en-US" dirty="0" err="1"/>
              <a:t>preestablecidas</a:t>
            </a:r>
            <a:r>
              <a:rPr lang="en-US" dirty="0"/>
              <a:t>, lo </a:t>
            </a:r>
            <a:r>
              <a:rPr lang="en-US" dirty="0" err="1"/>
              <a:t>cual</a:t>
            </a:r>
            <a:r>
              <a:rPr lang="en-US" dirty="0"/>
              <a:t> </a:t>
            </a:r>
            <a:r>
              <a:rPr lang="en-US" dirty="0" err="1"/>
              <a:t>representa</a:t>
            </a:r>
            <a:r>
              <a:rPr lang="en-US" dirty="0"/>
              <a:t> un </a:t>
            </a:r>
            <a:r>
              <a:rPr lang="en-US" dirty="0" err="1"/>
              <a:t>avance</a:t>
            </a:r>
            <a:r>
              <a:rPr lang="en-US" dirty="0"/>
              <a:t> </a:t>
            </a:r>
            <a:r>
              <a:rPr lang="en-US" dirty="0" err="1"/>
              <a:t>importante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optimización</a:t>
            </a:r>
            <a:r>
              <a:rPr lang="en-US" dirty="0"/>
              <a:t> de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internos</a:t>
            </a:r>
            <a:r>
              <a:rPr lang="en-US" dirty="0"/>
              <a:t>.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automatizaciones</a:t>
            </a:r>
            <a:r>
              <a:rPr lang="en-US" dirty="0"/>
              <a:t> </a:t>
            </a:r>
            <a:r>
              <a:rPr lang="en-US" dirty="0" err="1"/>
              <a:t>permiten</a:t>
            </a:r>
            <a:r>
              <a:rPr lang="en-US" dirty="0"/>
              <a:t> </a:t>
            </a:r>
            <a:r>
              <a:rPr lang="en-US" dirty="0" err="1"/>
              <a:t>reducir</a:t>
            </a:r>
            <a:r>
              <a:rPr lang="en-US" dirty="0"/>
              <a:t> </a:t>
            </a:r>
            <a:r>
              <a:rPr lang="en-US" dirty="0" err="1"/>
              <a:t>tiempos</a:t>
            </a:r>
            <a:r>
              <a:rPr lang="en-US" dirty="0"/>
              <a:t> de </a:t>
            </a:r>
            <a:r>
              <a:rPr lang="en-US" dirty="0" err="1"/>
              <a:t>respuesta</a:t>
            </a:r>
            <a:r>
              <a:rPr lang="en-US" dirty="0"/>
              <a:t>, </a:t>
            </a:r>
            <a:r>
              <a:rPr lang="en-US" dirty="0" err="1"/>
              <a:t>minimizar</a:t>
            </a:r>
            <a:r>
              <a:rPr lang="en-US" dirty="0"/>
              <a:t> </a:t>
            </a:r>
            <a:r>
              <a:rPr lang="en-US" dirty="0" err="1"/>
              <a:t>errores</a:t>
            </a:r>
            <a:r>
              <a:rPr lang="en-US" dirty="0"/>
              <a:t> </a:t>
            </a:r>
            <a:r>
              <a:rPr lang="en-US" dirty="0" err="1"/>
              <a:t>manuales</a:t>
            </a:r>
            <a:r>
              <a:rPr lang="en-US" dirty="0"/>
              <a:t> y </a:t>
            </a:r>
            <a:r>
              <a:rPr lang="en-US" dirty="0" err="1"/>
              <a:t>mejorar</a:t>
            </a:r>
            <a:r>
              <a:rPr lang="en-US" dirty="0"/>
              <a:t> la </a:t>
            </a:r>
            <a:r>
              <a:rPr lang="en-US" dirty="0" err="1"/>
              <a:t>eficiencia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manejo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jurídica</a:t>
            </a:r>
            <a:r>
              <a:rPr lang="en-US" dirty="0"/>
              <a:t> y </a:t>
            </a:r>
            <a:r>
              <a:rPr lang="en-US" dirty="0" err="1"/>
              <a:t>administrativa</a:t>
            </a:r>
            <a:r>
              <a:rPr lang="en-US" dirty="0"/>
              <a:t>. Su </a:t>
            </a:r>
            <a:r>
              <a:rPr lang="en-US" dirty="0" err="1"/>
              <a:t>correcta</a:t>
            </a:r>
            <a:r>
              <a:rPr lang="en-US" dirty="0"/>
              <a:t> </a:t>
            </a:r>
            <a:r>
              <a:rPr lang="en-US" dirty="0" err="1"/>
              <a:t>implementación</a:t>
            </a:r>
            <a:r>
              <a:rPr lang="en-US" dirty="0"/>
              <a:t> </a:t>
            </a:r>
            <a:r>
              <a:rPr lang="en-US" dirty="0" err="1"/>
              <a:t>evidencia</a:t>
            </a:r>
            <a:r>
              <a:rPr lang="en-US" dirty="0"/>
              <a:t> un </a:t>
            </a:r>
            <a:r>
              <a:rPr lang="en-US" dirty="0" err="1"/>
              <a:t>enfoque</a:t>
            </a:r>
            <a:r>
              <a:rPr lang="en-US" dirty="0"/>
              <a:t> </a:t>
            </a:r>
            <a:r>
              <a:rPr lang="en-US" dirty="0" err="1"/>
              <a:t>orientado</a:t>
            </a:r>
            <a:r>
              <a:rPr lang="en-US" dirty="0"/>
              <a:t> a la </a:t>
            </a:r>
            <a:r>
              <a:rPr lang="en-US" dirty="0" err="1"/>
              <a:t>mejora</a:t>
            </a:r>
            <a:r>
              <a:rPr lang="en-US" dirty="0"/>
              <a:t> continua y al </a:t>
            </a:r>
            <a:r>
              <a:rPr lang="en-US" dirty="0" err="1"/>
              <a:t>uso</a:t>
            </a:r>
            <a:r>
              <a:rPr lang="en-US" dirty="0"/>
              <a:t> </a:t>
            </a:r>
            <a:r>
              <a:rPr lang="en-US" dirty="0" err="1"/>
              <a:t>eficiente</a:t>
            </a:r>
            <a:r>
              <a:rPr lang="en-US" dirty="0"/>
              <a:t> de </a:t>
            </a:r>
            <a:r>
              <a:rPr lang="en-US" dirty="0" err="1"/>
              <a:t>herramientas</a:t>
            </a:r>
            <a:r>
              <a:rPr lang="en-US" dirty="0"/>
              <a:t> </a:t>
            </a:r>
            <a:r>
              <a:rPr lang="en-US" dirty="0" err="1"/>
              <a:t>tecnológicas</a:t>
            </a:r>
            <a:r>
              <a:rPr lang="en-US" dirty="0"/>
              <a:t>.
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complementaria</a:t>
            </a:r>
            <a:r>
              <a:rPr lang="en-US" dirty="0"/>
              <a:t>, se </a:t>
            </a:r>
            <a:r>
              <a:rPr lang="en-US" dirty="0" err="1"/>
              <a:t>llevó</a:t>
            </a:r>
            <a:r>
              <a:rPr lang="en-US" dirty="0"/>
              <a:t> a </a:t>
            </a:r>
            <a:r>
              <a:rPr lang="en-US" dirty="0" err="1"/>
              <a:t>cabo</a:t>
            </a:r>
            <a:r>
              <a:rPr lang="en-US" dirty="0"/>
              <a:t> la </a:t>
            </a:r>
            <a:r>
              <a:rPr lang="en-US" dirty="0" err="1"/>
              <a:t>capacitación</a:t>
            </a:r>
            <a:r>
              <a:rPr lang="en-US" dirty="0"/>
              <a:t> al abogado Rodrigo </a:t>
            </a:r>
            <a:r>
              <a:rPr lang="en-US" dirty="0" err="1"/>
              <a:t>en</a:t>
            </a:r>
            <a:r>
              <a:rPr lang="en-US" dirty="0"/>
              <a:t> el </a:t>
            </a:r>
            <a:r>
              <a:rPr lang="en-US" dirty="0" err="1"/>
              <a:t>proceso</a:t>
            </a:r>
            <a:r>
              <a:rPr lang="en-US" dirty="0"/>
              <a:t> de </a:t>
            </a:r>
            <a:r>
              <a:rPr lang="en-US" dirty="0" err="1"/>
              <a:t>verificación</a:t>
            </a:r>
            <a:r>
              <a:rPr lang="en-US" dirty="0"/>
              <a:t> de </a:t>
            </a:r>
            <a:r>
              <a:rPr lang="en-US" dirty="0" err="1"/>
              <a:t>sentencias</a:t>
            </a:r>
            <a:r>
              <a:rPr lang="en-US" dirty="0"/>
              <a:t> y </a:t>
            </a:r>
            <a:r>
              <a:rPr lang="en-US" dirty="0" err="1"/>
              <a:t>fallos</a:t>
            </a:r>
            <a:r>
              <a:rPr lang="en-US" dirty="0"/>
              <a:t>. Esta </a:t>
            </a:r>
            <a:r>
              <a:rPr lang="en-US" dirty="0" err="1"/>
              <a:t>actividad</a:t>
            </a:r>
            <a:r>
              <a:rPr lang="en-US" dirty="0"/>
              <a:t> es de gran </a:t>
            </a:r>
            <a:r>
              <a:rPr lang="en-US" dirty="0" err="1"/>
              <a:t>relevancia</a:t>
            </a:r>
            <a:r>
              <a:rPr lang="en-US" dirty="0"/>
              <a:t>, </a:t>
            </a:r>
            <a:r>
              <a:rPr lang="en-US" dirty="0" err="1"/>
              <a:t>ya</a:t>
            </a:r>
            <a:r>
              <a:rPr lang="en-US" dirty="0"/>
              <a:t> que la </a:t>
            </a:r>
            <a:r>
              <a:rPr lang="en-US" dirty="0" err="1"/>
              <a:t>correcta</a:t>
            </a:r>
            <a:r>
              <a:rPr lang="en-US" dirty="0"/>
              <a:t> </a:t>
            </a:r>
            <a:r>
              <a:rPr lang="en-US" dirty="0" err="1"/>
              <a:t>revisión</a:t>
            </a:r>
            <a:r>
              <a:rPr lang="en-US" dirty="0"/>
              <a:t> y </a:t>
            </a:r>
            <a:r>
              <a:rPr lang="en-US" dirty="0" err="1"/>
              <a:t>validación</a:t>
            </a:r>
            <a:r>
              <a:rPr lang="en-US" dirty="0"/>
              <a:t> de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tipo</a:t>
            </a:r>
            <a:r>
              <a:rPr lang="en-US" dirty="0"/>
              <a:t> de </a:t>
            </a:r>
            <a:r>
              <a:rPr lang="en-US" dirty="0" err="1"/>
              <a:t>documentos</a:t>
            </a:r>
            <a:r>
              <a:rPr lang="en-US" dirty="0"/>
              <a:t> es clave para </a:t>
            </a:r>
            <a:r>
              <a:rPr lang="en-US" dirty="0" err="1"/>
              <a:t>garantizar</a:t>
            </a:r>
            <a:r>
              <a:rPr lang="en-US" dirty="0"/>
              <a:t> la </a:t>
            </a:r>
            <a:r>
              <a:rPr lang="en-US" dirty="0" err="1"/>
              <a:t>seguridad</a:t>
            </a:r>
            <a:r>
              <a:rPr lang="en-US" dirty="0"/>
              <a:t> </a:t>
            </a:r>
            <a:r>
              <a:rPr lang="en-US" dirty="0" err="1"/>
              <a:t>jurídica</a:t>
            </a:r>
            <a:r>
              <a:rPr lang="en-US" dirty="0"/>
              <a:t> y el </a:t>
            </a:r>
            <a:r>
              <a:rPr lang="en-US" dirty="0" err="1"/>
              <a:t>cumplimiento</a:t>
            </a:r>
            <a:r>
              <a:rPr lang="en-US" dirty="0"/>
              <a:t> de las </a:t>
            </a:r>
            <a:r>
              <a:rPr lang="en-US" dirty="0" err="1"/>
              <a:t>decisiones</a:t>
            </a:r>
            <a:r>
              <a:rPr lang="en-US" dirty="0"/>
              <a:t> </a:t>
            </a:r>
            <a:r>
              <a:rPr lang="en-US" dirty="0" err="1"/>
              <a:t>judiciales</a:t>
            </a:r>
            <a:r>
              <a:rPr lang="en-US" dirty="0"/>
              <a:t> que </a:t>
            </a:r>
            <a:r>
              <a:rPr lang="en-US" dirty="0" err="1"/>
              <a:t>involucran</a:t>
            </a:r>
            <a:r>
              <a:rPr lang="en-US" dirty="0"/>
              <a:t> al SENA. La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permitió</a:t>
            </a:r>
            <a:r>
              <a:rPr lang="en-US" dirty="0"/>
              <a:t> </a:t>
            </a:r>
            <a:r>
              <a:rPr lang="en-US" dirty="0" err="1"/>
              <a:t>aclarar</a:t>
            </a:r>
            <a:r>
              <a:rPr lang="en-US" dirty="0"/>
              <a:t> </a:t>
            </a:r>
            <a:r>
              <a:rPr lang="en-US" dirty="0" err="1"/>
              <a:t>criterios</a:t>
            </a:r>
            <a:r>
              <a:rPr lang="en-US" dirty="0"/>
              <a:t>, </a:t>
            </a:r>
            <a:r>
              <a:rPr lang="en-US" dirty="0" err="1"/>
              <a:t>procedimientos</a:t>
            </a:r>
            <a:r>
              <a:rPr lang="en-US" dirty="0"/>
              <a:t> y </a:t>
            </a:r>
            <a:r>
              <a:rPr lang="en-US" dirty="0" err="1"/>
              <a:t>responsabilidades</a:t>
            </a:r>
            <a:r>
              <a:rPr lang="en-US" dirty="0"/>
              <a:t> </a:t>
            </a:r>
            <a:r>
              <a:rPr lang="en-US" dirty="0" err="1"/>
              <a:t>asociadas</a:t>
            </a:r>
            <a:r>
              <a:rPr lang="en-US" dirty="0"/>
              <a:t> a </a:t>
            </a:r>
            <a:r>
              <a:rPr lang="en-US" dirty="0" err="1"/>
              <a:t>esta</a:t>
            </a:r>
            <a:r>
              <a:rPr lang="en-US" dirty="0"/>
              <a:t> labor.
El </a:t>
            </a:r>
            <a:r>
              <a:rPr lang="en-US" dirty="0" err="1"/>
              <a:t>acompañamiento</a:t>
            </a:r>
            <a:r>
              <a:rPr lang="en-US" dirty="0"/>
              <a:t> </a:t>
            </a:r>
            <a:r>
              <a:rPr lang="en-US" dirty="0" err="1"/>
              <a:t>brindado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proceso</a:t>
            </a:r>
            <a:r>
              <a:rPr lang="en-US" dirty="0"/>
              <a:t> no solo </a:t>
            </a:r>
            <a:r>
              <a:rPr lang="en-US" dirty="0" err="1"/>
              <a:t>fortalece</a:t>
            </a:r>
            <a:r>
              <a:rPr lang="en-US" dirty="0"/>
              <a:t> las </a:t>
            </a:r>
            <a:r>
              <a:rPr lang="en-US" dirty="0" err="1"/>
              <a:t>competencias</a:t>
            </a:r>
            <a:r>
              <a:rPr lang="en-US" dirty="0"/>
              <a:t> del abogado </a:t>
            </a:r>
            <a:r>
              <a:rPr lang="en-US" dirty="0" err="1"/>
              <a:t>capacitado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que también </a:t>
            </a:r>
            <a:r>
              <a:rPr lang="en-US" dirty="0" err="1"/>
              <a:t>contribuye</a:t>
            </a:r>
            <a:r>
              <a:rPr lang="en-US" dirty="0"/>
              <a:t> a </a:t>
            </a:r>
            <a:r>
              <a:rPr lang="en-US" dirty="0" err="1"/>
              <a:t>estandarizar</a:t>
            </a:r>
            <a:r>
              <a:rPr lang="en-US" dirty="0"/>
              <a:t> </a:t>
            </a:r>
            <a:r>
              <a:rPr lang="en-US" dirty="0" err="1"/>
              <a:t>prácticas</a:t>
            </a:r>
            <a:r>
              <a:rPr lang="en-US" dirty="0"/>
              <a:t> y </a:t>
            </a:r>
            <a:r>
              <a:rPr lang="en-US" dirty="0" err="1"/>
              <a:t>asegurar</a:t>
            </a:r>
            <a:r>
              <a:rPr lang="en-US" dirty="0"/>
              <a:t> que la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manejada</a:t>
            </a:r>
            <a:r>
              <a:rPr lang="en-US" dirty="0"/>
              <a:t> sea </a:t>
            </a:r>
            <a:r>
              <a:rPr lang="en-US" dirty="0" err="1"/>
              <a:t>confiable</a:t>
            </a:r>
            <a:r>
              <a:rPr lang="en-US" dirty="0"/>
              <a:t> y </a:t>
            </a:r>
            <a:r>
              <a:rPr lang="en-US" dirty="0" err="1"/>
              <a:t>consistente</a:t>
            </a:r>
            <a:r>
              <a:rPr lang="en-US" dirty="0"/>
              <a:t>. Esto reduce </a:t>
            </a:r>
            <a:r>
              <a:rPr lang="en-US" dirty="0" err="1"/>
              <a:t>riesgos</a:t>
            </a:r>
            <a:r>
              <a:rPr lang="en-US" dirty="0"/>
              <a:t> </a:t>
            </a:r>
            <a:r>
              <a:rPr lang="en-US" dirty="0" err="1"/>
              <a:t>institucionales</a:t>
            </a:r>
            <a:r>
              <a:rPr lang="en-US" dirty="0"/>
              <a:t> y </a:t>
            </a:r>
            <a:r>
              <a:rPr lang="en-US" dirty="0" err="1"/>
              <a:t>mejora</a:t>
            </a:r>
            <a:r>
              <a:rPr lang="en-US" dirty="0"/>
              <a:t> la </a:t>
            </a:r>
            <a:r>
              <a:rPr lang="en-US" dirty="0" err="1"/>
              <a:t>calidad</a:t>
            </a:r>
            <a:r>
              <a:rPr lang="en-US" dirty="0"/>
              <a:t> del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equipo</a:t>
            </a:r>
            <a:r>
              <a:rPr lang="en-US" dirty="0"/>
              <a:t>, al </a:t>
            </a:r>
            <a:r>
              <a:rPr lang="en-US" dirty="0" err="1"/>
              <a:t>contar</a:t>
            </a:r>
            <a:r>
              <a:rPr lang="en-US" dirty="0"/>
              <a:t> con </a:t>
            </a:r>
            <a:r>
              <a:rPr lang="en-US" dirty="0" err="1"/>
              <a:t>más</a:t>
            </a:r>
            <a:r>
              <a:rPr lang="en-US" dirty="0"/>
              <a:t> personas </a:t>
            </a:r>
            <a:r>
              <a:rPr lang="en-US" dirty="0" err="1"/>
              <a:t>capacitadas</a:t>
            </a:r>
            <a:r>
              <a:rPr lang="en-US" dirty="0"/>
              <a:t> para </a:t>
            </a:r>
            <a:r>
              <a:rPr lang="en-US" dirty="0" err="1"/>
              <a:t>asumir</a:t>
            </a:r>
            <a:r>
              <a:rPr lang="en-US" dirty="0"/>
              <a:t> </a:t>
            </a:r>
            <a:r>
              <a:rPr lang="en-US" dirty="0" err="1"/>
              <a:t>responsabilidades</a:t>
            </a:r>
            <a:r>
              <a:rPr lang="en-US" dirty="0"/>
              <a:t> </a:t>
            </a:r>
            <a:r>
              <a:rPr lang="en-US" dirty="0" err="1"/>
              <a:t>críticas</a:t>
            </a:r>
            <a:r>
              <a:rPr lang="en-US" dirty="0"/>
              <a:t>.
En conjunto, la </a:t>
            </a:r>
            <a:r>
              <a:rPr lang="en-US" dirty="0" err="1"/>
              <a:t>ejecución</a:t>
            </a:r>
            <a:r>
              <a:rPr lang="en-US" dirty="0"/>
              <a:t> de </a:t>
            </a:r>
            <a:r>
              <a:rPr lang="en-US" dirty="0" err="1"/>
              <a:t>automatizaciones</a:t>
            </a:r>
            <a:r>
              <a:rPr lang="en-US" dirty="0"/>
              <a:t> y las </a:t>
            </a:r>
            <a:r>
              <a:rPr lang="en-US" dirty="0" err="1"/>
              <a:t>capacitaciones</a:t>
            </a:r>
            <a:r>
              <a:rPr lang="en-US" dirty="0"/>
              <a:t> </a:t>
            </a:r>
            <a:r>
              <a:rPr lang="en-US" dirty="0" err="1"/>
              <a:t>realizadas</a:t>
            </a:r>
            <a:r>
              <a:rPr lang="en-US" dirty="0"/>
              <a:t> </a:t>
            </a:r>
            <a:r>
              <a:rPr lang="en-US" dirty="0" err="1"/>
              <a:t>reflejan</a:t>
            </a:r>
            <a:r>
              <a:rPr lang="en-US" dirty="0"/>
              <a:t> un </a:t>
            </a:r>
            <a:r>
              <a:rPr lang="en-US" dirty="0" err="1"/>
              <a:t>compromiso</a:t>
            </a:r>
            <a:r>
              <a:rPr lang="en-US" dirty="0"/>
              <a:t> claro con la </a:t>
            </a:r>
            <a:r>
              <a:rPr lang="en-US" dirty="0" err="1"/>
              <a:t>eficiencia</a:t>
            </a:r>
            <a:r>
              <a:rPr lang="en-US" dirty="0"/>
              <a:t>, la </a:t>
            </a:r>
            <a:r>
              <a:rPr lang="en-US" dirty="0" err="1"/>
              <a:t>calidad</a:t>
            </a:r>
            <a:r>
              <a:rPr lang="en-US" dirty="0"/>
              <a:t> y el </a:t>
            </a:r>
            <a:r>
              <a:rPr lang="en-US" dirty="0" err="1"/>
              <a:t>fortalecimiento</a:t>
            </a:r>
            <a:r>
              <a:rPr lang="en-US" dirty="0"/>
              <a:t> del </a:t>
            </a:r>
            <a:r>
              <a:rPr lang="en-US" dirty="0" err="1"/>
              <a:t>talento</a:t>
            </a:r>
            <a:r>
              <a:rPr lang="en-US" dirty="0"/>
              <a:t> </a:t>
            </a:r>
            <a:r>
              <a:rPr lang="en-US" dirty="0" err="1"/>
              <a:t>humano</a:t>
            </a:r>
            <a:r>
              <a:rPr lang="en-US" dirty="0"/>
              <a:t>.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tienen</a:t>
            </a:r>
            <a:r>
              <a:rPr lang="en-US" dirty="0"/>
              <a:t> un </a:t>
            </a:r>
            <a:r>
              <a:rPr lang="en-US" dirty="0" err="1"/>
              <a:t>impacto</a:t>
            </a:r>
            <a:r>
              <a:rPr lang="en-US" dirty="0"/>
              <a:t> </a:t>
            </a:r>
            <a:r>
              <a:rPr lang="en-US" dirty="0" err="1"/>
              <a:t>directo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productividad</a:t>
            </a:r>
            <a:r>
              <a:rPr lang="en-US" dirty="0"/>
              <a:t> del </a:t>
            </a:r>
            <a:r>
              <a:rPr lang="en-US" dirty="0" err="1"/>
              <a:t>área</a:t>
            </a:r>
            <a:r>
              <a:rPr lang="en-US" dirty="0"/>
              <a:t> y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capacidad</a:t>
            </a:r>
            <a:r>
              <a:rPr lang="en-US" dirty="0"/>
              <a:t> del SENA para responder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adecuada</a:t>
            </a:r>
            <a:r>
              <a:rPr lang="en-US" dirty="0"/>
              <a:t> a sus </a:t>
            </a:r>
            <a:r>
              <a:rPr lang="en-US" dirty="0" err="1"/>
              <a:t>obligaciones</a:t>
            </a:r>
            <a:r>
              <a:rPr lang="en-US" dirty="0"/>
              <a:t> </a:t>
            </a:r>
            <a:r>
              <a:rPr lang="en-US" dirty="0" err="1"/>
              <a:t>jurídicas</a:t>
            </a:r>
            <a:r>
              <a:rPr lang="en-US" dirty="0"/>
              <a:t> y </a:t>
            </a:r>
            <a:r>
              <a:rPr lang="en-US" dirty="0" err="1"/>
              <a:t>administrativas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99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</a:t>
            </a:r>
            <a:r>
              <a:rPr lang="en-US" dirty="0" err="1"/>
              <a:t>Otra</a:t>
            </a:r>
            <a:r>
              <a:rPr lang="en-US" dirty="0"/>
              <a:t>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relevantes</a:t>
            </a:r>
            <a:r>
              <a:rPr lang="en-US" dirty="0"/>
              <a:t> </a:t>
            </a:r>
            <a:r>
              <a:rPr lang="en-US" dirty="0" err="1"/>
              <a:t>alcanzadas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fue</a:t>
            </a:r>
            <a:r>
              <a:rPr lang="en-US" dirty="0"/>
              <a:t> el </a:t>
            </a:r>
            <a:r>
              <a:rPr lang="en-US" dirty="0" err="1"/>
              <a:t>fortalecimiento</a:t>
            </a:r>
            <a:r>
              <a:rPr lang="en-US" dirty="0"/>
              <a:t> del </a:t>
            </a:r>
            <a:r>
              <a:rPr lang="en-US" dirty="0" err="1"/>
              <a:t>equipo</a:t>
            </a:r>
            <a:r>
              <a:rPr lang="en-US" dirty="0"/>
              <a:t> </a:t>
            </a:r>
            <a:r>
              <a:rPr lang="en-US" dirty="0" err="1"/>
              <a:t>jurídico</a:t>
            </a:r>
            <a:r>
              <a:rPr lang="en-US" dirty="0"/>
              <a:t> </a:t>
            </a:r>
            <a:r>
              <a:rPr lang="en-US" dirty="0" err="1"/>
              <a:t>mediante</a:t>
            </a:r>
            <a:r>
              <a:rPr lang="en-US" dirty="0"/>
              <a:t> la </a:t>
            </a:r>
            <a:r>
              <a:rPr lang="en-US" dirty="0" err="1"/>
              <a:t>creación</a:t>
            </a:r>
            <a:r>
              <a:rPr lang="en-US" dirty="0"/>
              <a:t> y </a:t>
            </a:r>
            <a:r>
              <a:rPr lang="en-US" dirty="0" err="1"/>
              <a:t>capacitación</a:t>
            </a:r>
            <a:r>
              <a:rPr lang="en-US" dirty="0"/>
              <a:t> de </a:t>
            </a:r>
            <a:r>
              <a:rPr lang="en-US" dirty="0" err="1"/>
              <a:t>aproximadamente</a:t>
            </a:r>
            <a:r>
              <a:rPr lang="en-US" dirty="0"/>
              <a:t> </a:t>
            </a:r>
            <a:r>
              <a:rPr lang="en-US" dirty="0" err="1"/>
              <a:t>cinco</a:t>
            </a:r>
            <a:r>
              <a:rPr lang="en-US" dirty="0"/>
              <a:t> abogados. Este </a:t>
            </a:r>
            <a:r>
              <a:rPr lang="en-US" dirty="0" err="1"/>
              <a:t>proceso</a:t>
            </a:r>
            <a:r>
              <a:rPr lang="en-US" dirty="0"/>
              <a:t> </a:t>
            </a:r>
            <a:r>
              <a:rPr lang="en-US" dirty="0" err="1"/>
              <a:t>implicó</a:t>
            </a:r>
            <a:r>
              <a:rPr lang="en-US" dirty="0"/>
              <a:t> no solo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vinculación</a:t>
            </a:r>
            <a:r>
              <a:rPr lang="en-US" dirty="0"/>
              <a:t> o </a:t>
            </a:r>
            <a:r>
              <a:rPr lang="en-US" dirty="0" err="1"/>
              <a:t>configuración</a:t>
            </a:r>
            <a:r>
              <a:rPr lang="en-US" dirty="0"/>
              <a:t> </a:t>
            </a:r>
            <a:r>
              <a:rPr lang="en-US" dirty="0" err="1"/>
              <a:t>dentro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sistemas</a:t>
            </a:r>
            <a:r>
              <a:rPr lang="en-US" dirty="0"/>
              <a:t> </a:t>
            </a:r>
            <a:r>
              <a:rPr lang="en-US" dirty="0" err="1"/>
              <a:t>correspondientes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también el </a:t>
            </a:r>
            <a:r>
              <a:rPr lang="en-US" dirty="0" err="1"/>
              <a:t>acompañamiento</a:t>
            </a:r>
            <a:r>
              <a:rPr lang="en-US" dirty="0"/>
              <a:t> </a:t>
            </a:r>
            <a:r>
              <a:rPr lang="en-US" dirty="0" err="1"/>
              <a:t>necesario</a:t>
            </a:r>
            <a:r>
              <a:rPr lang="en-US" dirty="0"/>
              <a:t> para que </a:t>
            </a:r>
            <a:r>
              <a:rPr lang="en-US" dirty="0" err="1"/>
              <a:t>comprendieran</a:t>
            </a:r>
            <a:r>
              <a:rPr lang="en-US" dirty="0"/>
              <a:t> sus </a:t>
            </a:r>
            <a:r>
              <a:rPr lang="en-US" dirty="0" err="1"/>
              <a:t>funciones</a:t>
            </a:r>
            <a:r>
              <a:rPr lang="en-US" dirty="0"/>
              <a:t>, </a:t>
            </a:r>
            <a:r>
              <a:rPr lang="en-US" dirty="0" err="1"/>
              <a:t>responsabilidades</a:t>
            </a:r>
            <a:r>
              <a:rPr lang="en-US" dirty="0"/>
              <a:t> y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procedimientos</a:t>
            </a:r>
            <a:r>
              <a:rPr lang="en-US" dirty="0"/>
              <a:t> </a:t>
            </a:r>
            <a:r>
              <a:rPr lang="en-US" dirty="0" err="1"/>
              <a:t>internos</a:t>
            </a:r>
            <a:r>
              <a:rPr lang="en-US" dirty="0"/>
              <a:t> del SENA.
</a:t>
            </a:r>
            <a:r>
              <a:rPr lang="en-US" dirty="0" err="1"/>
              <a:t>Adicionalmente</a:t>
            </a:r>
            <a:r>
              <a:rPr lang="en-US" dirty="0"/>
              <a:t>, se </a:t>
            </a:r>
            <a:r>
              <a:rPr lang="en-US" dirty="0" err="1"/>
              <a:t>realizó</a:t>
            </a:r>
            <a:r>
              <a:rPr lang="en-US" dirty="0"/>
              <a:t> la </a:t>
            </a:r>
            <a:r>
              <a:rPr lang="en-US" dirty="0" err="1"/>
              <a:t>capacitación</a:t>
            </a:r>
            <a:r>
              <a:rPr lang="en-US" dirty="0"/>
              <a:t> individual a </a:t>
            </a:r>
            <a:r>
              <a:rPr lang="en-US" dirty="0" err="1"/>
              <a:t>tres</a:t>
            </a:r>
            <a:r>
              <a:rPr lang="en-US" dirty="0"/>
              <a:t> </a:t>
            </a:r>
            <a:r>
              <a:rPr lang="en-US" dirty="0" err="1"/>
              <a:t>regionales</a:t>
            </a:r>
            <a:r>
              <a:rPr lang="en-US" dirty="0"/>
              <a:t>, lo </a:t>
            </a:r>
            <a:r>
              <a:rPr lang="en-US" dirty="0" err="1"/>
              <a:t>cual</a:t>
            </a:r>
            <a:r>
              <a:rPr lang="en-US" dirty="0"/>
              <a:t> </a:t>
            </a:r>
            <a:r>
              <a:rPr lang="en-US" dirty="0" err="1"/>
              <a:t>representa</a:t>
            </a:r>
            <a:r>
              <a:rPr lang="en-US" dirty="0"/>
              <a:t> un </a:t>
            </a:r>
            <a:r>
              <a:rPr lang="en-US" dirty="0" err="1"/>
              <a:t>esfuerzo</a:t>
            </a:r>
            <a:r>
              <a:rPr lang="en-US" dirty="0"/>
              <a:t> </a:t>
            </a:r>
            <a:r>
              <a:rPr lang="en-US" dirty="0" err="1"/>
              <a:t>significativo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descentralizar</a:t>
            </a:r>
            <a:r>
              <a:rPr lang="en-US" dirty="0"/>
              <a:t> el </a:t>
            </a:r>
            <a:r>
              <a:rPr lang="en-US" dirty="0" err="1"/>
              <a:t>conocimiento</a:t>
            </a:r>
            <a:r>
              <a:rPr lang="en-US" dirty="0"/>
              <a:t> y </a:t>
            </a:r>
            <a:r>
              <a:rPr lang="en-US" dirty="0" err="1"/>
              <a:t>asegurar</a:t>
            </a:r>
            <a:r>
              <a:rPr lang="en-US" dirty="0"/>
              <a:t> que las </a:t>
            </a:r>
            <a:r>
              <a:rPr lang="en-US" dirty="0" err="1"/>
              <a:t>diferentes</a:t>
            </a:r>
            <a:r>
              <a:rPr lang="en-US" dirty="0"/>
              <a:t> </a:t>
            </a:r>
            <a:r>
              <a:rPr lang="en-US" dirty="0" err="1"/>
              <a:t>sedes</a:t>
            </a:r>
            <a:r>
              <a:rPr lang="en-US" dirty="0"/>
              <a:t> </a:t>
            </a:r>
            <a:r>
              <a:rPr lang="en-US" dirty="0" err="1"/>
              <a:t>cuenten</a:t>
            </a:r>
            <a:r>
              <a:rPr lang="en-US" dirty="0"/>
              <a:t> con el </a:t>
            </a:r>
            <a:r>
              <a:rPr lang="en-US" dirty="0" err="1"/>
              <a:t>apoyo</a:t>
            </a:r>
            <a:r>
              <a:rPr lang="en-US" dirty="0"/>
              <a:t> y las </a:t>
            </a:r>
            <a:r>
              <a:rPr lang="en-US" dirty="0" err="1"/>
              <a:t>herramientas</a:t>
            </a:r>
            <a:r>
              <a:rPr lang="en-US" dirty="0"/>
              <a:t> </a:t>
            </a:r>
            <a:r>
              <a:rPr lang="en-US" dirty="0" err="1"/>
              <a:t>necesarias</a:t>
            </a:r>
            <a:r>
              <a:rPr lang="en-US" dirty="0"/>
              <a:t> para el </a:t>
            </a:r>
            <a:r>
              <a:rPr lang="en-US" dirty="0" err="1"/>
              <a:t>desarrollo</a:t>
            </a:r>
            <a:r>
              <a:rPr lang="en-US" dirty="0"/>
              <a:t> de sus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dirty="0" err="1"/>
              <a:t>jurídicas</a:t>
            </a:r>
            <a:r>
              <a:rPr lang="en-US" dirty="0"/>
              <a:t>. Este </a:t>
            </a:r>
            <a:r>
              <a:rPr lang="en-US" dirty="0" err="1"/>
              <a:t>tipo</a:t>
            </a:r>
            <a:r>
              <a:rPr lang="en-US" dirty="0"/>
              <a:t> de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personalizada</a:t>
            </a:r>
            <a:r>
              <a:rPr lang="en-US" dirty="0"/>
              <a:t> </a:t>
            </a:r>
            <a:r>
              <a:rPr lang="en-US" dirty="0" err="1"/>
              <a:t>permite</a:t>
            </a:r>
            <a:r>
              <a:rPr lang="en-US" dirty="0"/>
              <a:t> </a:t>
            </a:r>
            <a:r>
              <a:rPr lang="en-US" dirty="0" err="1"/>
              <a:t>atender</a:t>
            </a:r>
            <a:r>
              <a:rPr lang="en-US" dirty="0"/>
              <a:t> </a:t>
            </a:r>
            <a:r>
              <a:rPr lang="en-US" dirty="0" err="1"/>
              <a:t>necesidades</a:t>
            </a:r>
            <a:r>
              <a:rPr lang="en-US" dirty="0"/>
              <a:t> </a:t>
            </a:r>
            <a:r>
              <a:rPr lang="en-US" dirty="0" err="1"/>
              <a:t>específicas</a:t>
            </a:r>
            <a:r>
              <a:rPr lang="en-US" dirty="0"/>
              <a:t>, resolver </a:t>
            </a:r>
            <a:r>
              <a:rPr lang="en-US" dirty="0" err="1"/>
              <a:t>dudas</a:t>
            </a:r>
            <a:r>
              <a:rPr lang="en-US" dirty="0"/>
              <a:t> </a:t>
            </a:r>
            <a:r>
              <a:rPr lang="en-US" dirty="0" err="1"/>
              <a:t>puntuales</a:t>
            </a:r>
            <a:r>
              <a:rPr lang="en-US" dirty="0"/>
              <a:t> y </a:t>
            </a:r>
            <a:r>
              <a:rPr lang="en-US" dirty="0" err="1"/>
              <a:t>fortalecer</a:t>
            </a:r>
            <a:r>
              <a:rPr lang="en-US" dirty="0"/>
              <a:t> la </a:t>
            </a:r>
            <a:r>
              <a:rPr lang="en-US" dirty="0" err="1"/>
              <a:t>articulación</a:t>
            </a:r>
            <a:r>
              <a:rPr lang="en-US" dirty="0"/>
              <a:t> entre el </a:t>
            </a:r>
            <a:r>
              <a:rPr lang="en-US" dirty="0" err="1"/>
              <a:t>nivel</a:t>
            </a:r>
            <a:r>
              <a:rPr lang="en-US" dirty="0"/>
              <a:t> central y las </a:t>
            </a:r>
            <a:r>
              <a:rPr lang="en-US" dirty="0" err="1"/>
              <a:t>regionales</a:t>
            </a:r>
            <a:r>
              <a:rPr lang="en-US" dirty="0"/>
              <a:t>.
El </a:t>
            </a:r>
            <a:r>
              <a:rPr lang="en-US" dirty="0" err="1"/>
              <a:t>impacto</a:t>
            </a:r>
            <a:r>
              <a:rPr lang="en-US" dirty="0"/>
              <a:t> de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acciones</a:t>
            </a:r>
            <a:r>
              <a:rPr lang="en-US" dirty="0"/>
              <a:t> se </a:t>
            </a:r>
            <a:r>
              <a:rPr lang="en-US" dirty="0" err="1"/>
              <a:t>refleja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mayor </a:t>
            </a:r>
            <a:r>
              <a:rPr lang="en-US" dirty="0" err="1"/>
              <a:t>autonomía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equipos</a:t>
            </a:r>
            <a:r>
              <a:rPr lang="en-US" dirty="0"/>
              <a:t> </a:t>
            </a:r>
            <a:r>
              <a:rPr lang="en-US" dirty="0" err="1"/>
              <a:t>regionales</a:t>
            </a:r>
            <a:r>
              <a:rPr lang="en-US" dirty="0"/>
              <a:t>,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mejor</a:t>
            </a:r>
            <a:r>
              <a:rPr lang="en-US" dirty="0"/>
              <a:t> </a:t>
            </a:r>
            <a:r>
              <a:rPr lang="en-US" dirty="0" err="1"/>
              <a:t>distribución</a:t>
            </a:r>
            <a:r>
              <a:rPr lang="en-US" dirty="0"/>
              <a:t> de la carga </a:t>
            </a:r>
            <a:r>
              <a:rPr lang="en-US" dirty="0" err="1"/>
              <a:t>laboral</a:t>
            </a:r>
            <a:r>
              <a:rPr lang="en-US" dirty="0"/>
              <a:t> y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respuesta</a:t>
            </a:r>
            <a:r>
              <a:rPr lang="en-US" dirty="0"/>
              <a:t> </a:t>
            </a:r>
            <a:r>
              <a:rPr lang="en-US" dirty="0" err="1"/>
              <a:t>más</a:t>
            </a:r>
            <a:r>
              <a:rPr lang="en-US" dirty="0"/>
              <a:t> </a:t>
            </a:r>
            <a:r>
              <a:rPr lang="en-US" dirty="0" err="1"/>
              <a:t>oportuna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requerimientos</a:t>
            </a:r>
            <a:r>
              <a:rPr lang="en-US" dirty="0"/>
              <a:t> </a:t>
            </a:r>
            <a:r>
              <a:rPr lang="en-US" dirty="0" err="1"/>
              <a:t>jurídicos</a:t>
            </a:r>
            <a:r>
              <a:rPr lang="en-US" dirty="0"/>
              <a:t>. </a:t>
            </a:r>
            <a:r>
              <a:rPr lang="en-US" dirty="0" err="1"/>
              <a:t>Asimismo</a:t>
            </a:r>
            <a:r>
              <a:rPr lang="en-US" dirty="0"/>
              <a:t>, se </a:t>
            </a:r>
            <a:r>
              <a:rPr lang="en-US" dirty="0" err="1"/>
              <a:t>promueve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cultura</a:t>
            </a:r>
            <a:r>
              <a:rPr lang="en-US" dirty="0"/>
              <a:t> de </a:t>
            </a:r>
            <a:r>
              <a:rPr lang="en-US" dirty="0" err="1"/>
              <a:t>aprendizaje</a:t>
            </a:r>
            <a:r>
              <a:rPr lang="en-US" dirty="0"/>
              <a:t> continuo y </a:t>
            </a:r>
            <a:r>
              <a:rPr lang="en-US" dirty="0" err="1"/>
              <a:t>colaboración</a:t>
            </a:r>
            <a:r>
              <a:rPr lang="en-US" dirty="0"/>
              <a:t>, </a:t>
            </a:r>
            <a:r>
              <a:rPr lang="en-US" dirty="0" err="1"/>
              <a:t>aspectos</a:t>
            </a:r>
            <a:r>
              <a:rPr lang="en-US" dirty="0"/>
              <a:t> </a:t>
            </a:r>
            <a:r>
              <a:rPr lang="en-US" dirty="0" err="1"/>
              <a:t>fundamentales</a:t>
            </a:r>
            <a:r>
              <a:rPr lang="en-US" dirty="0"/>
              <a:t> para el </a:t>
            </a:r>
            <a:r>
              <a:rPr lang="en-US" dirty="0" err="1"/>
              <a:t>buen</a:t>
            </a:r>
            <a:r>
              <a:rPr lang="en-US" dirty="0"/>
              <a:t> </a:t>
            </a:r>
            <a:r>
              <a:rPr lang="en-US" dirty="0" err="1"/>
              <a:t>funcionamiento</a:t>
            </a:r>
            <a:r>
              <a:rPr lang="en-US" dirty="0"/>
              <a:t> de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entidad</a:t>
            </a:r>
            <a:r>
              <a:rPr lang="en-US" dirty="0"/>
              <a:t> de la </a:t>
            </a:r>
            <a:r>
              <a:rPr lang="en-US" dirty="0" err="1"/>
              <a:t>magnitud</a:t>
            </a:r>
            <a:r>
              <a:rPr lang="en-US" dirty="0"/>
              <a:t> del SENA.
En </a:t>
            </a:r>
            <a:r>
              <a:rPr lang="en-US" dirty="0" err="1"/>
              <a:t>síntesis</a:t>
            </a:r>
            <a:r>
              <a:rPr lang="en-US" dirty="0"/>
              <a:t>, el </a:t>
            </a:r>
            <a:r>
              <a:rPr lang="en-US" dirty="0" err="1"/>
              <a:t>fortalecimiento</a:t>
            </a:r>
            <a:r>
              <a:rPr lang="en-US" dirty="0"/>
              <a:t> del </a:t>
            </a:r>
            <a:r>
              <a:rPr lang="en-US" dirty="0" err="1"/>
              <a:t>equipo</a:t>
            </a:r>
            <a:r>
              <a:rPr lang="en-US" dirty="0"/>
              <a:t> </a:t>
            </a:r>
            <a:r>
              <a:rPr lang="en-US" dirty="0" err="1"/>
              <a:t>jurídico</a:t>
            </a:r>
            <a:r>
              <a:rPr lang="en-US" dirty="0"/>
              <a:t> a </a:t>
            </a:r>
            <a:r>
              <a:rPr lang="en-US" dirty="0" err="1"/>
              <a:t>través</a:t>
            </a:r>
            <a:r>
              <a:rPr lang="en-US" dirty="0"/>
              <a:t> de la </a:t>
            </a:r>
            <a:r>
              <a:rPr lang="en-US" dirty="0" err="1"/>
              <a:t>creación</a:t>
            </a:r>
            <a:r>
              <a:rPr lang="en-US" dirty="0"/>
              <a:t> de </a:t>
            </a:r>
            <a:r>
              <a:rPr lang="en-US" dirty="0" err="1"/>
              <a:t>usuarios</a:t>
            </a:r>
            <a:r>
              <a:rPr lang="en-US" dirty="0"/>
              <a:t> y la </a:t>
            </a:r>
            <a:r>
              <a:rPr lang="en-US" dirty="0" err="1"/>
              <a:t>capacitación</a:t>
            </a:r>
            <a:r>
              <a:rPr lang="en-US" dirty="0"/>
              <a:t> </a:t>
            </a:r>
            <a:r>
              <a:rPr lang="en-US" dirty="0" err="1"/>
              <a:t>constante</a:t>
            </a:r>
            <a:r>
              <a:rPr lang="en-US" dirty="0"/>
              <a:t> </a:t>
            </a:r>
            <a:r>
              <a:rPr lang="en-US" dirty="0" err="1"/>
              <a:t>contribuye</a:t>
            </a:r>
            <a:r>
              <a:rPr lang="en-US" dirty="0"/>
              <a:t> </a:t>
            </a:r>
            <a:r>
              <a:rPr lang="en-US" dirty="0" err="1"/>
              <a:t>directamente</a:t>
            </a:r>
            <a:r>
              <a:rPr lang="en-US" dirty="0"/>
              <a:t> a la </a:t>
            </a:r>
            <a:r>
              <a:rPr lang="en-US" dirty="0" err="1"/>
              <a:t>eficiencia</a:t>
            </a:r>
            <a:r>
              <a:rPr lang="en-US" dirty="0"/>
              <a:t>, la </a:t>
            </a:r>
            <a:r>
              <a:rPr lang="en-US" dirty="0" err="1"/>
              <a:t>calidad</a:t>
            </a:r>
            <a:r>
              <a:rPr lang="en-US" dirty="0"/>
              <a:t> del </a:t>
            </a:r>
            <a:r>
              <a:rPr lang="en-US" dirty="0" err="1"/>
              <a:t>servicio</a:t>
            </a:r>
            <a:r>
              <a:rPr lang="en-US" dirty="0"/>
              <a:t> y el </a:t>
            </a:r>
            <a:r>
              <a:rPr lang="en-US" dirty="0" err="1"/>
              <a:t>cumplimiento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objetivos</a:t>
            </a:r>
            <a:r>
              <a:rPr lang="en-US" dirty="0"/>
              <a:t> </a:t>
            </a:r>
            <a:r>
              <a:rPr lang="en-US" dirty="0" err="1"/>
              <a:t>institucionales</a:t>
            </a:r>
            <a:r>
              <a:rPr lang="en-US" dirty="0"/>
              <a:t>.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acciones</a:t>
            </a:r>
            <a:r>
              <a:rPr lang="en-US" dirty="0"/>
              <a:t> </a:t>
            </a:r>
            <a:r>
              <a:rPr lang="en-US" dirty="0" err="1"/>
              <a:t>demuestran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gestión</a:t>
            </a:r>
            <a:r>
              <a:rPr lang="en-US" dirty="0"/>
              <a:t> </a:t>
            </a:r>
            <a:r>
              <a:rPr lang="en-US" dirty="0" err="1"/>
              <a:t>proactiva</a:t>
            </a:r>
            <a:r>
              <a:rPr lang="en-US" dirty="0"/>
              <a:t> </a:t>
            </a:r>
            <a:r>
              <a:rPr lang="en-US" dirty="0" err="1"/>
              <a:t>orientada</a:t>
            </a:r>
            <a:r>
              <a:rPr lang="en-US" dirty="0"/>
              <a:t> al </a:t>
            </a:r>
            <a:r>
              <a:rPr lang="en-US" dirty="0" err="1"/>
              <a:t>desarrollo</a:t>
            </a:r>
            <a:r>
              <a:rPr lang="en-US" dirty="0"/>
              <a:t> del </a:t>
            </a:r>
            <a:r>
              <a:rPr lang="en-US" dirty="0" err="1"/>
              <a:t>talento</a:t>
            </a:r>
            <a:r>
              <a:rPr lang="en-US" dirty="0"/>
              <a:t> </a:t>
            </a:r>
            <a:r>
              <a:rPr lang="en-US" dirty="0" err="1"/>
              <a:t>humano</a:t>
            </a:r>
            <a:r>
              <a:rPr lang="en-US" dirty="0"/>
              <a:t> y al </a:t>
            </a:r>
            <a:r>
              <a:rPr lang="en-US" dirty="0" err="1"/>
              <a:t>mejoramiento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internos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05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</a:t>
            </a:r>
            <a:r>
              <a:rPr lang="en-US" dirty="0" err="1"/>
              <a:t>Además</a:t>
            </a:r>
            <a:r>
              <a:rPr lang="en-US" dirty="0"/>
              <a:t>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principales</a:t>
            </a:r>
            <a:r>
              <a:rPr lang="en-US" dirty="0"/>
              <a:t>, se </a:t>
            </a:r>
            <a:r>
              <a:rPr lang="en-US" dirty="0" err="1"/>
              <a:t>desarrollaron</a:t>
            </a:r>
            <a:r>
              <a:rPr lang="en-US" dirty="0"/>
              <a:t> </a:t>
            </a:r>
            <a:r>
              <a:rPr lang="en-US" dirty="0" err="1"/>
              <a:t>diversas</a:t>
            </a:r>
            <a:r>
              <a:rPr lang="en-US" dirty="0"/>
              <a:t> </a:t>
            </a:r>
            <a:r>
              <a:rPr lang="en-US" dirty="0" err="1"/>
              <a:t>actividades</a:t>
            </a:r>
            <a:r>
              <a:rPr lang="en-US" dirty="0"/>
              <a:t> de </a:t>
            </a:r>
            <a:r>
              <a:rPr lang="en-US" dirty="0" err="1"/>
              <a:t>apoyo</a:t>
            </a:r>
            <a:r>
              <a:rPr lang="en-US" dirty="0"/>
              <a:t> </a:t>
            </a:r>
            <a:r>
              <a:rPr lang="en-US" dirty="0" err="1"/>
              <a:t>institucional</a:t>
            </a:r>
            <a:r>
              <a:rPr lang="en-US" dirty="0"/>
              <a:t> que </a:t>
            </a:r>
            <a:r>
              <a:rPr lang="en-US" dirty="0" err="1"/>
              <a:t>resultan</a:t>
            </a:r>
            <a:r>
              <a:rPr lang="en-US" dirty="0"/>
              <a:t> </a:t>
            </a:r>
            <a:r>
              <a:rPr lang="en-US" dirty="0" err="1"/>
              <a:t>fundamentales</a:t>
            </a:r>
            <a:r>
              <a:rPr lang="en-US" dirty="0"/>
              <a:t> para el </a:t>
            </a:r>
            <a:r>
              <a:rPr lang="en-US" dirty="0" err="1"/>
              <a:t>cumplimiento</a:t>
            </a:r>
            <a:r>
              <a:rPr lang="en-US" dirty="0"/>
              <a:t> de las </a:t>
            </a:r>
            <a:r>
              <a:rPr lang="en-US" dirty="0" err="1"/>
              <a:t>funciones</a:t>
            </a:r>
            <a:r>
              <a:rPr lang="en-US" dirty="0"/>
              <a:t> del </a:t>
            </a:r>
            <a:r>
              <a:rPr lang="en-US" dirty="0" err="1"/>
              <a:t>área</a:t>
            </a:r>
            <a:r>
              <a:rPr lang="en-US" dirty="0"/>
              <a:t>. Entre </a:t>
            </a:r>
            <a:r>
              <a:rPr lang="en-US" dirty="0" err="1"/>
              <a:t>estas</a:t>
            </a:r>
            <a:r>
              <a:rPr lang="en-US" dirty="0"/>
              <a:t> se </a:t>
            </a:r>
            <a:r>
              <a:rPr lang="en-US" dirty="0" err="1"/>
              <a:t>destaca</a:t>
            </a:r>
            <a:r>
              <a:rPr lang="en-US" dirty="0"/>
              <a:t> la </a:t>
            </a:r>
            <a:r>
              <a:rPr lang="en-US" dirty="0" err="1"/>
              <a:t>verificación</a:t>
            </a:r>
            <a:r>
              <a:rPr lang="en-US" dirty="0"/>
              <a:t> de </a:t>
            </a:r>
            <a:r>
              <a:rPr lang="en-US" dirty="0" err="1"/>
              <a:t>datos</a:t>
            </a:r>
            <a:r>
              <a:rPr lang="en-US" dirty="0"/>
              <a:t> y </a:t>
            </a:r>
            <a:r>
              <a:rPr lang="en-US" dirty="0" err="1"/>
              <a:t>tablas</a:t>
            </a:r>
            <a:r>
              <a:rPr lang="en-US" dirty="0"/>
              <a:t> </a:t>
            </a:r>
            <a:r>
              <a:rPr lang="en-US" dirty="0" err="1"/>
              <a:t>relacionadas</a:t>
            </a:r>
            <a:r>
              <a:rPr lang="en-US" dirty="0"/>
              <a:t> con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solicitada</a:t>
            </a:r>
            <a:r>
              <a:rPr lang="en-US" dirty="0"/>
              <a:t> tanto </a:t>
            </a:r>
            <a:r>
              <a:rPr lang="en-US" dirty="0" err="1"/>
              <a:t>por</a:t>
            </a:r>
            <a:r>
              <a:rPr lang="en-US" dirty="0"/>
              <a:t> el </a:t>
            </a:r>
            <a:r>
              <a:rPr lang="en-US" dirty="0" err="1"/>
              <a:t>despacho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la </a:t>
            </a:r>
            <a:r>
              <a:rPr lang="en-US" dirty="0" err="1"/>
              <a:t>Contraloría</a:t>
            </a:r>
            <a:r>
              <a:rPr lang="en-US" dirty="0"/>
              <a:t>, </a:t>
            </a:r>
            <a:r>
              <a:rPr lang="en-US" dirty="0" err="1"/>
              <a:t>actividades</a:t>
            </a:r>
            <a:r>
              <a:rPr lang="en-US" dirty="0"/>
              <a:t> que se </a:t>
            </a:r>
            <a:r>
              <a:rPr lang="en-US" dirty="0" err="1"/>
              <a:t>realizaron</a:t>
            </a:r>
            <a:r>
              <a:rPr lang="en-US" dirty="0"/>
              <a:t> </a:t>
            </a:r>
            <a:r>
              <a:rPr lang="en-US" dirty="0" err="1"/>
              <a:t>siguiendo</a:t>
            </a:r>
            <a:r>
              <a:rPr lang="en-US" dirty="0"/>
              <a:t> las </a:t>
            </a:r>
            <a:r>
              <a:rPr lang="en-US" dirty="0" err="1"/>
              <a:t>instrucciones</a:t>
            </a:r>
            <a:r>
              <a:rPr lang="en-US" dirty="0"/>
              <a:t> y </a:t>
            </a:r>
            <a:r>
              <a:rPr lang="en-US" dirty="0" err="1"/>
              <a:t>lineamientos</a:t>
            </a:r>
            <a:r>
              <a:rPr lang="en-US" dirty="0"/>
              <a:t> de la </a:t>
            </a:r>
            <a:r>
              <a:rPr lang="en-US" dirty="0" err="1"/>
              <a:t>coordinación</a:t>
            </a:r>
            <a:r>
              <a:rPr lang="en-US" dirty="0"/>
              <a:t>.
La </a:t>
            </a:r>
            <a:r>
              <a:rPr lang="en-US" dirty="0" err="1"/>
              <a:t>revisión</a:t>
            </a:r>
            <a:r>
              <a:rPr lang="en-US" dirty="0"/>
              <a:t> </a:t>
            </a:r>
            <a:r>
              <a:rPr lang="en-US" dirty="0" err="1"/>
              <a:t>detallada</a:t>
            </a:r>
            <a:r>
              <a:rPr lang="en-US" dirty="0"/>
              <a:t> de </a:t>
            </a:r>
            <a:r>
              <a:rPr lang="en-US" dirty="0" err="1"/>
              <a:t>esta</a:t>
            </a:r>
            <a:r>
              <a:rPr lang="en-US" dirty="0"/>
              <a:t> </a:t>
            </a:r>
            <a:r>
              <a:rPr lang="en-US" dirty="0" err="1"/>
              <a:t>información</a:t>
            </a:r>
            <a:r>
              <a:rPr lang="en-US" dirty="0"/>
              <a:t> es clave para </a:t>
            </a:r>
            <a:r>
              <a:rPr lang="en-US" dirty="0" err="1"/>
              <a:t>garantizar</a:t>
            </a:r>
            <a:r>
              <a:rPr lang="en-US" dirty="0"/>
              <a:t> la </a:t>
            </a:r>
            <a:r>
              <a:rPr lang="en-US" dirty="0" err="1"/>
              <a:t>veracidad</a:t>
            </a:r>
            <a:r>
              <a:rPr lang="en-US" dirty="0"/>
              <a:t>, </a:t>
            </a:r>
            <a:r>
              <a:rPr lang="en-US" dirty="0" err="1"/>
              <a:t>coherencia</a:t>
            </a:r>
            <a:r>
              <a:rPr lang="en-US" dirty="0"/>
              <a:t> y </a:t>
            </a:r>
            <a:r>
              <a:rPr lang="en-US" dirty="0" err="1"/>
              <a:t>consistencia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datos</a:t>
            </a:r>
            <a:r>
              <a:rPr lang="en-US" dirty="0"/>
              <a:t> </a:t>
            </a:r>
            <a:r>
              <a:rPr lang="en-US" dirty="0" err="1"/>
              <a:t>entregados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entes</a:t>
            </a:r>
            <a:r>
              <a:rPr lang="en-US" dirty="0"/>
              <a:t> de control y a las </a:t>
            </a:r>
            <a:r>
              <a:rPr lang="en-US" dirty="0" err="1"/>
              <a:t>instancias</a:t>
            </a:r>
            <a:r>
              <a:rPr lang="en-US" dirty="0"/>
              <a:t> </a:t>
            </a:r>
            <a:r>
              <a:rPr lang="en-US" dirty="0" err="1"/>
              <a:t>directivas</a:t>
            </a:r>
            <a:r>
              <a:rPr lang="en-US" dirty="0"/>
              <a:t>. Este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contribuye</a:t>
            </a:r>
            <a:r>
              <a:rPr lang="en-US" dirty="0"/>
              <a:t> </a:t>
            </a:r>
            <a:r>
              <a:rPr lang="en-US" dirty="0" err="1"/>
              <a:t>directamente</a:t>
            </a:r>
            <a:r>
              <a:rPr lang="en-US" dirty="0"/>
              <a:t> a la </a:t>
            </a:r>
            <a:r>
              <a:rPr lang="en-US" dirty="0" err="1"/>
              <a:t>transparencia</a:t>
            </a:r>
            <a:r>
              <a:rPr lang="en-US" dirty="0"/>
              <a:t> </a:t>
            </a:r>
            <a:r>
              <a:rPr lang="en-US" dirty="0" err="1"/>
              <a:t>institucional</a:t>
            </a:r>
            <a:r>
              <a:rPr lang="en-US" dirty="0"/>
              <a:t> y al </a:t>
            </a:r>
            <a:r>
              <a:rPr lang="en-US" dirty="0" err="1"/>
              <a:t>cumplimiento</a:t>
            </a:r>
            <a:r>
              <a:rPr lang="en-US" dirty="0"/>
              <a:t> de las </a:t>
            </a:r>
            <a:r>
              <a:rPr lang="en-US" dirty="0" err="1"/>
              <a:t>obligaciones</a:t>
            </a:r>
            <a:r>
              <a:rPr lang="en-US" dirty="0"/>
              <a:t> </a:t>
            </a:r>
            <a:r>
              <a:rPr lang="en-US" dirty="0" err="1"/>
              <a:t>legales</a:t>
            </a:r>
            <a:r>
              <a:rPr lang="en-US" dirty="0"/>
              <a:t> y </a:t>
            </a:r>
            <a:r>
              <a:rPr lang="en-US" dirty="0" err="1"/>
              <a:t>administrativas</a:t>
            </a:r>
            <a:r>
              <a:rPr lang="en-US" dirty="0"/>
              <a:t> del SENA, </a:t>
            </a:r>
            <a:r>
              <a:rPr lang="en-US" dirty="0" err="1"/>
              <a:t>reduciendo</a:t>
            </a:r>
            <a:r>
              <a:rPr lang="en-US" dirty="0"/>
              <a:t> </a:t>
            </a:r>
            <a:r>
              <a:rPr lang="en-US" dirty="0" err="1"/>
              <a:t>riesgos</a:t>
            </a:r>
            <a:r>
              <a:rPr lang="en-US" dirty="0"/>
              <a:t> </a:t>
            </a:r>
            <a:r>
              <a:rPr lang="en-US" dirty="0" err="1"/>
              <a:t>asociados</a:t>
            </a:r>
            <a:r>
              <a:rPr lang="en-US" dirty="0"/>
              <a:t> a </a:t>
            </a:r>
            <a:r>
              <a:rPr lang="en-US" dirty="0" err="1"/>
              <a:t>errores</a:t>
            </a:r>
            <a:r>
              <a:rPr lang="en-US" dirty="0"/>
              <a:t> o </a:t>
            </a:r>
            <a:r>
              <a:rPr lang="en-US" dirty="0" err="1"/>
              <a:t>inconsistencias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reportada</a:t>
            </a:r>
            <a:r>
              <a:rPr lang="en-US" dirty="0"/>
              <a:t>.
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requieren</a:t>
            </a:r>
            <a:r>
              <a:rPr lang="en-US" dirty="0"/>
              <a:t> un alto </a:t>
            </a:r>
            <a:r>
              <a:rPr lang="en-US" dirty="0" err="1"/>
              <a:t>nivel</a:t>
            </a:r>
            <a:r>
              <a:rPr lang="en-US" dirty="0"/>
              <a:t> de </a:t>
            </a:r>
            <a:r>
              <a:rPr lang="en-US" dirty="0" err="1"/>
              <a:t>atención</a:t>
            </a:r>
            <a:r>
              <a:rPr lang="en-US" dirty="0"/>
              <a:t>, </a:t>
            </a:r>
            <a:r>
              <a:rPr lang="en-US" dirty="0" err="1"/>
              <a:t>manejo</a:t>
            </a:r>
            <a:r>
              <a:rPr lang="en-US" dirty="0"/>
              <a:t> </a:t>
            </a:r>
            <a:r>
              <a:rPr lang="en-US" dirty="0" err="1"/>
              <a:t>responsable</a:t>
            </a:r>
            <a:r>
              <a:rPr lang="en-US" dirty="0"/>
              <a:t> de la </a:t>
            </a:r>
            <a:r>
              <a:rPr lang="en-US" dirty="0" err="1"/>
              <a:t>información</a:t>
            </a:r>
            <a:r>
              <a:rPr lang="en-US" dirty="0"/>
              <a:t> y </a:t>
            </a:r>
            <a:r>
              <a:rPr lang="en-US" dirty="0" err="1"/>
              <a:t>conocimiento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internos</a:t>
            </a:r>
            <a:r>
              <a:rPr lang="en-US" dirty="0"/>
              <a:t>, </a:t>
            </a:r>
            <a:r>
              <a:rPr lang="en-US" dirty="0" err="1"/>
              <a:t>ya</a:t>
            </a:r>
            <a:r>
              <a:rPr lang="en-US" dirty="0"/>
              <a:t> que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dato</a:t>
            </a:r>
            <a:r>
              <a:rPr lang="en-US" dirty="0"/>
              <a:t> </a:t>
            </a:r>
            <a:r>
              <a:rPr lang="en-US" dirty="0" err="1"/>
              <a:t>incorrecto</a:t>
            </a:r>
            <a:r>
              <a:rPr lang="en-US" dirty="0"/>
              <a:t>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generar</a:t>
            </a:r>
            <a:r>
              <a:rPr lang="en-US" dirty="0"/>
              <a:t> </a:t>
            </a:r>
            <a:r>
              <a:rPr lang="en-US" dirty="0" err="1"/>
              <a:t>observaciones</a:t>
            </a:r>
            <a:r>
              <a:rPr lang="en-US" dirty="0"/>
              <a:t> o </a:t>
            </a:r>
            <a:r>
              <a:rPr lang="en-US" dirty="0" err="1"/>
              <a:t>requerimientos</a:t>
            </a:r>
            <a:r>
              <a:rPr lang="en-US" dirty="0"/>
              <a:t> </a:t>
            </a:r>
            <a:r>
              <a:rPr lang="en-US" dirty="0" err="1"/>
              <a:t>adicionales</a:t>
            </a:r>
            <a:r>
              <a:rPr lang="en-US" dirty="0"/>
              <a:t>. El </a:t>
            </a:r>
            <a:r>
              <a:rPr lang="en-US" dirty="0" err="1"/>
              <a:t>cumplimiento</a:t>
            </a:r>
            <a:r>
              <a:rPr lang="en-US" dirty="0"/>
              <a:t> </a:t>
            </a:r>
            <a:r>
              <a:rPr lang="en-US" dirty="0" err="1"/>
              <a:t>oportuno</a:t>
            </a:r>
            <a:r>
              <a:rPr lang="en-US" dirty="0"/>
              <a:t> de </a:t>
            </a:r>
            <a:r>
              <a:rPr lang="en-US" dirty="0" err="1"/>
              <a:t>estas</a:t>
            </a:r>
            <a:r>
              <a:rPr lang="en-US" dirty="0"/>
              <a:t> </a:t>
            </a:r>
            <a:r>
              <a:rPr lang="en-US" dirty="0" err="1"/>
              <a:t>tareas</a:t>
            </a:r>
            <a:r>
              <a:rPr lang="en-US" dirty="0"/>
              <a:t> </a:t>
            </a:r>
            <a:r>
              <a:rPr lang="en-US" dirty="0" err="1"/>
              <a:t>demuestra</a:t>
            </a:r>
            <a:r>
              <a:rPr lang="en-US" dirty="0"/>
              <a:t> </a:t>
            </a:r>
            <a:r>
              <a:rPr lang="en-US" dirty="0" err="1"/>
              <a:t>compromiso</a:t>
            </a:r>
            <a:r>
              <a:rPr lang="en-US" dirty="0"/>
              <a:t>, </a:t>
            </a:r>
            <a:r>
              <a:rPr lang="en-US" dirty="0" err="1"/>
              <a:t>responsabilidad</a:t>
            </a:r>
            <a:r>
              <a:rPr lang="en-US" dirty="0"/>
              <a:t> y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adecuada</a:t>
            </a:r>
            <a:r>
              <a:rPr lang="en-US" dirty="0"/>
              <a:t> </a:t>
            </a:r>
            <a:r>
              <a:rPr lang="en-US" dirty="0" err="1"/>
              <a:t>articulación</a:t>
            </a:r>
            <a:r>
              <a:rPr lang="en-US" dirty="0"/>
              <a:t> con las </a:t>
            </a:r>
            <a:r>
              <a:rPr lang="en-US" dirty="0" err="1"/>
              <a:t>áreas</a:t>
            </a:r>
            <a:r>
              <a:rPr lang="en-US" dirty="0"/>
              <a:t> que </a:t>
            </a:r>
            <a:r>
              <a:rPr lang="en-US" dirty="0" err="1"/>
              <a:t>solicitan</a:t>
            </a:r>
            <a:r>
              <a:rPr lang="en-US" dirty="0"/>
              <a:t> la </a:t>
            </a:r>
            <a:r>
              <a:rPr lang="en-US" dirty="0" err="1"/>
              <a:t>información</a:t>
            </a:r>
            <a:r>
              <a:rPr lang="en-US" dirty="0"/>
              <a:t>.
En </a:t>
            </a:r>
            <a:r>
              <a:rPr lang="en-US" dirty="0" err="1"/>
              <a:t>conclusión</a:t>
            </a:r>
            <a:r>
              <a:rPr lang="en-US" dirty="0"/>
              <a:t>, las </a:t>
            </a:r>
            <a:r>
              <a:rPr lang="en-US" dirty="0" err="1"/>
              <a:t>actividades</a:t>
            </a:r>
            <a:r>
              <a:rPr lang="en-US" dirty="0"/>
              <a:t> de </a:t>
            </a:r>
            <a:r>
              <a:rPr lang="en-US" dirty="0" err="1"/>
              <a:t>verificación</a:t>
            </a:r>
            <a:r>
              <a:rPr lang="en-US" dirty="0"/>
              <a:t> y </a:t>
            </a:r>
            <a:r>
              <a:rPr lang="en-US" dirty="0" err="1"/>
              <a:t>apoyo</a:t>
            </a:r>
            <a:r>
              <a:rPr lang="en-US" dirty="0"/>
              <a:t> </a:t>
            </a:r>
            <a:r>
              <a:rPr lang="en-US" dirty="0" err="1"/>
              <a:t>institucional</a:t>
            </a:r>
            <a:r>
              <a:rPr lang="en-US" dirty="0"/>
              <a:t>, </a:t>
            </a:r>
            <a:r>
              <a:rPr lang="en-US" dirty="0" err="1"/>
              <a:t>aunque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muchos</a:t>
            </a:r>
            <a:r>
              <a:rPr lang="en-US" dirty="0"/>
              <a:t> </a:t>
            </a:r>
            <a:r>
              <a:rPr lang="en-US" dirty="0" err="1"/>
              <a:t>casos</a:t>
            </a:r>
            <a:r>
              <a:rPr lang="en-US" dirty="0"/>
              <a:t> no son </a:t>
            </a:r>
            <a:r>
              <a:rPr lang="en-US" dirty="0" err="1"/>
              <a:t>visibles</a:t>
            </a:r>
            <a:r>
              <a:rPr lang="en-US" dirty="0"/>
              <a:t>, </a:t>
            </a:r>
            <a:r>
              <a:rPr lang="en-US" dirty="0" err="1"/>
              <a:t>representan</a:t>
            </a:r>
            <a:r>
              <a:rPr lang="en-US" dirty="0"/>
              <a:t> un </a:t>
            </a:r>
            <a:r>
              <a:rPr lang="en-US" dirty="0" err="1"/>
              <a:t>aporte</a:t>
            </a:r>
            <a:r>
              <a:rPr lang="en-US" dirty="0"/>
              <a:t> </a:t>
            </a:r>
            <a:r>
              <a:rPr lang="en-US" dirty="0" err="1"/>
              <a:t>esencial</a:t>
            </a:r>
            <a:r>
              <a:rPr lang="en-US" dirty="0"/>
              <a:t> al </a:t>
            </a:r>
            <a:r>
              <a:rPr lang="en-US" dirty="0" err="1"/>
              <a:t>funcionamiento</a:t>
            </a:r>
            <a:r>
              <a:rPr lang="en-US" dirty="0"/>
              <a:t> del SENA. Su </a:t>
            </a:r>
            <a:r>
              <a:rPr lang="en-US" dirty="0" err="1"/>
              <a:t>correcta</a:t>
            </a:r>
            <a:r>
              <a:rPr lang="en-US" dirty="0"/>
              <a:t> </a:t>
            </a:r>
            <a:r>
              <a:rPr lang="en-US" dirty="0" err="1"/>
              <a:t>ejecución</a:t>
            </a:r>
            <a:r>
              <a:rPr lang="en-US" dirty="0"/>
              <a:t> </a:t>
            </a:r>
            <a:r>
              <a:rPr lang="en-US" dirty="0" err="1"/>
              <a:t>respalda</a:t>
            </a:r>
            <a:r>
              <a:rPr lang="en-US" dirty="0"/>
              <a:t> la </a:t>
            </a:r>
            <a:r>
              <a:rPr lang="en-US" dirty="0" err="1"/>
              <a:t>toma</a:t>
            </a:r>
            <a:r>
              <a:rPr lang="en-US" dirty="0"/>
              <a:t> de </a:t>
            </a:r>
            <a:r>
              <a:rPr lang="en-US" dirty="0" err="1"/>
              <a:t>decisiones</a:t>
            </a:r>
            <a:r>
              <a:rPr lang="en-US" dirty="0"/>
              <a:t>, </a:t>
            </a:r>
            <a:r>
              <a:rPr lang="en-US" dirty="0" err="1"/>
              <a:t>fortalece</a:t>
            </a:r>
            <a:r>
              <a:rPr lang="en-US" dirty="0"/>
              <a:t> la </a:t>
            </a:r>
            <a:r>
              <a:rPr lang="en-US" dirty="0" err="1"/>
              <a:t>confianza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entes</a:t>
            </a:r>
            <a:r>
              <a:rPr lang="en-US" dirty="0"/>
              <a:t> de control y </a:t>
            </a:r>
            <a:r>
              <a:rPr lang="en-US" dirty="0" err="1"/>
              <a:t>evidencia</a:t>
            </a:r>
            <a:r>
              <a:rPr lang="en-US" dirty="0"/>
              <a:t> el </a:t>
            </a:r>
            <a:r>
              <a:rPr lang="en-US" dirty="0" err="1"/>
              <a:t>cumplimiento</a:t>
            </a:r>
            <a:r>
              <a:rPr lang="en-US" dirty="0"/>
              <a:t> de las </a:t>
            </a:r>
            <a:r>
              <a:rPr lang="en-US" dirty="0" err="1"/>
              <a:t>metas</a:t>
            </a:r>
            <a:r>
              <a:rPr lang="en-US" dirty="0"/>
              <a:t> </a:t>
            </a:r>
            <a:r>
              <a:rPr lang="en-US" dirty="0" err="1"/>
              <a:t>asignadas</a:t>
            </a:r>
            <a:r>
              <a:rPr lang="en-US" dirty="0"/>
              <a:t> </a:t>
            </a:r>
            <a:r>
              <a:rPr lang="en-US" dirty="0" err="1"/>
              <a:t>dentro</a:t>
            </a:r>
            <a:r>
              <a:rPr lang="en-US" dirty="0"/>
              <a:t> del </a:t>
            </a:r>
            <a:r>
              <a:rPr lang="en-US" dirty="0" err="1"/>
              <a:t>periodo</a:t>
            </a:r>
            <a:r>
              <a:rPr lang="en-US" dirty="0"/>
              <a:t> </a:t>
            </a:r>
            <a:r>
              <a:rPr lang="en-US" dirty="0" err="1"/>
              <a:t>evaluado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06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
Como </a:t>
            </a:r>
            <a:r>
              <a:rPr lang="en-US" dirty="0" err="1"/>
              <a:t>conclusión</a:t>
            </a:r>
            <a:r>
              <a:rPr lang="en-US" dirty="0"/>
              <a:t> general, las </a:t>
            </a:r>
            <a:r>
              <a:rPr lang="en-US" dirty="0" err="1"/>
              <a:t>metas</a:t>
            </a:r>
            <a:r>
              <a:rPr lang="en-US" dirty="0"/>
              <a:t> y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desarrolladas</a:t>
            </a:r>
            <a:r>
              <a:rPr lang="en-US" dirty="0"/>
              <a:t> </a:t>
            </a:r>
            <a:r>
              <a:rPr lang="en-US" dirty="0" err="1"/>
              <a:t>desde</a:t>
            </a:r>
            <a:r>
              <a:rPr lang="en-US" dirty="0"/>
              <a:t> el </a:t>
            </a:r>
            <a:r>
              <a:rPr lang="en-US" dirty="0" err="1"/>
              <a:t>mes</a:t>
            </a:r>
            <a:r>
              <a:rPr lang="en-US" dirty="0"/>
              <a:t> de </a:t>
            </a:r>
            <a:r>
              <a:rPr lang="en-US" dirty="0" err="1"/>
              <a:t>marzo</a:t>
            </a:r>
            <a:r>
              <a:rPr lang="en-US" dirty="0"/>
              <a:t> hasta la </a:t>
            </a:r>
            <a:r>
              <a:rPr lang="en-US" dirty="0" err="1"/>
              <a:t>fecha</a:t>
            </a:r>
            <a:r>
              <a:rPr lang="en-US" dirty="0"/>
              <a:t> </a:t>
            </a:r>
            <a:r>
              <a:rPr lang="en-US" dirty="0" err="1"/>
              <a:t>evidencian</a:t>
            </a:r>
            <a:r>
              <a:rPr lang="en-US" dirty="0"/>
              <a:t> un </a:t>
            </a:r>
            <a:r>
              <a:rPr lang="en-US" dirty="0" err="1"/>
              <a:t>cumplimiento</a:t>
            </a:r>
            <a:r>
              <a:rPr lang="en-US" dirty="0"/>
              <a:t> </a:t>
            </a:r>
            <a:r>
              <a:rPr lang="en-US" dirty="0" err="1"/>
              <a:t>efectivo</a:t>
            </a:r>
            <a:r>
              <a:rPr lang="en-US" dirty="0"/>
              <a:t> de las </a:t>
            </a:r>
            <a:r>
              <a:rPr lang="en-US" dirty="0" err="1"/>
              <a:t>responsabilidades</a:t>
            </a:r>
            <a:r>
              <a:rPr lang="en-US" dirty="0"/>
              <a:t> </a:t>
            </a:r>
            <a:r>
              <a:rPr lang="en-US" dirty="0" err="1"/>
              <a:t>asignadas</a:t>
            </a:r>
            <a:r>
              <a:rPr lang="en-US" dirty="0"/>
              <a:t> y un </a:t>
            </a:r>
            <a:r>
              <a:rPr lang="en-US" dirty="0" err="1"/>
              <a:t>aporte</a:t>
            </a:r>
            <a:r>
              <a:rPr lang="en-US" dirty="0"/>
              <a:t> </a:t>
            </a:r>
            <a:r>
              <a:rPr lang="en-US" dirty="0" err="1"/>
              <a:t>significativo</a:t>
            </a:r>
            <a:r>
              <a:rPr lang="en-US" dirty="0"/>
              <a:t> al </a:t>
            </a:r>
            <a:r>
              <a:rPr lang="en-US" dirty="0" err="1"/>
              <a:t>fortalecimiento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</a:t>
            </a:r>
            <a:r>
              <a:rPr lang="en-US" dirty="0" err="1"/>
              <a:t>jurídicos</a:t>
            </a:r>
            <a:r>
              <a:rPr lang="en-US" dirty="0"/>
              <a:t> y </a:t>
            </a:r>
            <a:r>
              <a:rPr lang="en-US" dirty="0" err="1"/>
              <a:t>administrativos</a:t>
            </a:r>
            <a:r>
              <a:rPr lang="en-US" dirty="0"/>
              <a:t> del SENA. El </a:t>
            </a:r>
            <a:r>
              <a:rPr lang="en-US" dirty="0" err="1"/>
              <a:t>volumen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gestionado</a:t>
            </a:r>
            <a:r>
              <a:rPr lang="en-US" dirty="0"/>
              <a:t>, </a:t>
            </a:r>
            <a:r>
              <a:rPr lang="en-US" dirty="0" err="1"/>
              <a:t>especialmente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revisión</a:t>
            </a:r>
            <a:r>
              <a:rPr lang="en-US" dirty="0"/>
              <a:t> de </a:t>
            </a:r>
            <a:r>
              <a:rPr lang="en-US" dirty="0" err="1"/>
              <a:t>correos</a:t>
            </a:r>
            <a:r>
              <a:rPr lang="en-US" dirty="0"/>
              <a:t> y la </a:t>
            </a:r>
            <a:r>
              <a:rPr lang="en-US" dirty="0" err="1"/>
              <a:t>elaboración</a:t>
            </a:r>
            <a:r>
              <a:rPr lang="en-US" dirty="0"/>
              <a:t> de </a:t>
            </a:r>
            <a:r>
              <a:rPr lang="en-US" dirty="0" err="1"/>
              <a:t>informes</a:t>
            </a:r>
            <a:r>
              <a:rPr lang="en-US" dirty="0"/>
              <a:t>, </a:t>
            </a:r>
            <a:r>
              <a:rPr lang="en-US" dirty="0" err="1"/>
              <a:t>refleja</a:t>
            </a:r>
            <a:r>
              <a:rPr lang="en-US" dirty="0"/>
              <a:t> </a:t>
            </a:r>
            <a:r>
              <a:rPr lang="en-US" dirty="0" err="1"/>
              <a:t>compromiso</a:t>
            </a:r>
            <a:r>
              <a:rPr lang="en-US" dirty="0"/>
              <a:t>, </a:t>
            </a:r>
            <a:r>
              <a:rPr lang="en-US" dirty="0" err="1"/>
              <a:t>disciplina</a:t>
            </a:r>
            <a:r>
              <a:rPr lang="en-US" dirty="0"/>
              <a:t> y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adecuada</a:t>
            </a:r>
            <a:r>
              <a:rPr lang="en-US" dirty="0"/>
              <a:t> </a:t>
            </a:r>
            <a:r>
              <a:rPr lang="en-US" dirty="0" err="1"/>
              <a:t>organización</a:t>
            </a:r>
            <a:r>
              <a:rPr lang="en-US" dirty="0"/>
              <a:t> del </a:t>
            </a:r>
            <a:r>
              <a:rPr lang="en-US" dirty="0" err="1"/>
              <a:t>tiempo</a:t>
            </a:r>
            <a:r>
              <a:rPr lang="en-US" dirty="0"/>
              <a:t>.
Las </a:t>
            </a:r>
            <a:r>
              <a:rPr lang="en-US" dirty="0" err="1"/>
              <a:t>capacitaciones</a:t>
            </a:r>
            <a:r>
              <a:rPr lang="en-US" dirty="0"/>
              <a:t> </a:t>
            </a:r>
            <a:r>
              <a:rPr lang="en-US" dirty="0" err="1"/>
              <a:t>realizadas</a:t>
            </a:r>
            <a:r>
              <a:rPr lang="en-US" dirty="0"/>
              <a:t>, tanto a </a:t>
            </a:r>
            <a:r>
              <a:rPr lang="en-US" dirty="0" err="1"/>
              <a:t>nivel</a:t>
            </a:r>
            <a:r>
              <a:rPr lang="en-US" dirty="0"/>
              <a:t> individual </a:t>
            </a:r>
            <a:r>
              <a:rPr lang="en-US" dirty="0" err="1"/>
              <a:t>como</a:t>
            </a:r>
            <a:r>
              <a:rPr lang="en-US" dirty="0"/>
              <a:t> a </a:t>
            </a:r>
            <a:r>
              <a:rPr lang="en-US" dirty="0" err="1"/>
              <a:t>regionales</a:t>
            </a:r>
            <a:r>
              <a:rPr lang="en-US" dirty="0"/>
              <a:t>, </a:t>
            </a:r>
            <a:r>
              <a:rPr lang="en-US" dirty="0" err="1"/>
              <a:t>demuestran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clara</a:t>
            </a:r>
            <a:r>
              <a:rPr lang="en-US" dirty="0"/>
              <a:t> </a:t>
            </a:r>
            <a:r>
              <a:rPr lang="en-US" dirty="0" err="1"/>
              <a:t>orientación</a:t>
            </a:r>
            <a:r>
              <a:rPr lang="en-US" dirty="0"/>
              <a:t> al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equipo</a:t>
            </a:r>
            <a:r>
              <a:rPr lang="en-US" dirty="0"/>
              <a:t> y a la </a:t>
            </a:r>
            <a:r>
              <a:rPr lang="en-US" dirty="0" err="1"/>
              <a:t>transferencia</a:t>
            </a:r>
            <a:r>
              <a:rPr lang="en-US" dirty="0"/>
              <a:t> de </a:t>
            </a:r>
            <a:r>
              <a:rPr lang="en-US" dirty="0" err="1"/>
              <a:t>conocimiento</a:t>
            </a:r>
            <a:r>
              <a:rPr lang="en-US" dirty="0"/>
              <a:t>, </a:t>
            </a:r>
            <a:r>
              <a:rPr lang="en-US" dirty="0" err="1"/>
              <a:t>aspectos</a:t>
            </a:r>
            <a:r>
              <a:rPr lang="en-US" dirty="0"/>
              <a:t> clave para </a:t>
            </a:r>
            <a:r>
              <a:rPr lang="en-US" dirty="0" err="1"/>
              <a:t>garantizar</a:t>
            </a:r>
            <a:r>
              <a:rPr lang="en-US" dirty="0"/>
              <a:t> la </a:t>
            </a:r>
            <a:r>
              <a:rPr lang="en-US" dirty="0" err="1"/>
              <a:t>sostenibilidad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 y la </a:t>
            </a:r>
            <a:r>
              <a:rPr lang="en-US" dirty="0" err="1"/>
              <a:t>mejora</a:t>
            </a:r>
            <a:r>
              <a:rPr lang="en-US" dirty="0"/>
              <a:t> continua. </a:t>
            </a:r>
            <a:r>
              <a:rPr lang="en-US" dirty="0" err="1"/>
              <a:t>Asimismo</a:t>
            </a:r>
            <a:r>
              <a:rPr lang="en-US" dirty="0"/>
              <a:t>, la </a:t>
            </a:r>
            <a:r>
              <a:rPr lang="en-US" dirty="0" err="1"/>
              <a:t>ejecución</a:t>
            </a:r>
            <a:r>
              <a:rPr lang="en-US" dirty="0"/>
              <a:t> de </a:t>
            </a:r>
            <a:r>
              <a:rPr lang="en-US" dirty="0" err="1"/>
              <a:t>automatizaciones</a:t>
            </a:r>
            <a:r>
              <a:rPr lang="en-US" dirty="0"/>
              <a:t> y el </a:t>
            </a:r>
            <a:r>
              <a:rPr lang="en-US" dirty="0" err="1"/>
              <a:t>apoyo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verificación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solicitada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entes</a:t>
            </a:r>
            <a:r>
              <a:rPr lang="en-US" dirty="0"/>
              <a:t> de control </a:t>
            </a:r>
            <a:r>
              <a:rPr lang="en-US" dirty="0" err="1"/>
              <a:t>contribuyen</a:t>
            </a:r>
            <a:r>
              <a:rPr lang="en-US" dirty="0"/>
              <a:t> a la </a:t>
            </a:r>
            <a:r>
              <a:rPr lang="en-US" dirty="0" err="1"/>
              <a:t>eficiencia</a:t>
            </a:r>
            <a:r>
              <a:rPr lang="en-US" dirty="0"/>
              <a:t>, </a:t>
            </a:r>
            <a:r>
              <a:rPr lang="en-US" dirty="0" err="1"/>
              <a:t>transparencia</a:t>
            </a:r>
            <a:r>
              <a:rPr lang="en-US" dirty="0"/>
              <a:t> y </a:t>
            </a:r>
            <a:r>
              <a:rPr lang="en-US" dirty="0" err="1"/>
              <a:t>buen</a:t>
            </a:r>
            <a:r>
              <a:rPr lang="en-US" dirty="0"/>
              <a:t> </a:t>
            </a:r>
            <a:r>
              <a:rPr lang="en-US" dirty="0" err="1"/>
              <a:t>nombre</a:t>
            </a:r>
            <a:r>
              <a:rPr lang="en-US" dirty="0"/>
              <a:t> de la </a:t>
            </a:r>
            <a:r>
              <a:rPr lang="en-US" dirty="0" err="1"/>
              <a:t>entidad</a:t>
            </a:r>
            <a:r>
              <a:rPr lang="en-US" dirty="0"/>
              <a:t>.
Este </a:t>
            </a:r>
            <a:r>
              <a:rPr lang="en-US" dirty="0" err="1"/>
              <a:t>informe</a:t>
            </a:r>
            <a:r>
              <a:rPr lang="en-US" dirty="0"/>
              <a:t> </a:t>
            </a:r>
            <a:r>
              <a:rPr lang="en-US" dirty="0" err="1"/>
              <a:t>permite</a:t>
            </a:r>
            <a:r>
              <a:rPr lang="en-US" dirty="0"/>
              <a:t> no solo </a:t>
            </a:r>
            <a:r>
              <a:rPr lang="en-US" dirty="0" err="1"/>
              <a:t>dar</a:t>
            </a:r>
            <a:r>
              <a:rPr lang="en-US" dirty="0"/>
              <a:t> </a:t>
            </a:r>
            <a:r>
              <a:rPr lang="en-US" dirty="0" err="1"/>
              <a:t>cuenta</a:t>
            </a:r>
            <a:r>
              <a:rPr lang="en-US" dirty="0"/>
              <a:t> de lo </a:t>
            </a:r>
            <a:r>
              <a:rPr lang="en-US" dirty="0" err="1"/>
              <a:t>realizado</a:t>
            </a:r>
            <a:r>
              <a:rPr lang="en-US" dirty="0"/>
              <a:t>, </a:t>
            </a:r>
            <a:r>
              <a:rPr lang="en-US" dirty="0" err="1"/>
              <a:t>sino</a:t>
            </a:r>
            <a:r>
              <a:rPr lang="en-US" dirty="0"/>
              <a:t> también </a:t>
            </a:r>
            <a:r>
              <a:rPr lang="en-US" dirty="0" err="1"/>
              <a:t>identificar</a:t>
            </a:r>
            <a:r>
              <a:rPr lang="en-US" dirty="0"/>
              <a:t> </a:t>
            </a:r>
            <a:r>
              <a:rPr lang="en-US" dirty="0" err="1"/>
              <a:t>fortalezas</a:t>
            </a:r>
            <a:r>
              <a:rPr lang="en-US" dirty="0"/>
              <a:t> y </a:t>
            </a:r>
            <a:r>
              <a:rPr lang="en-US" dirty="0" err="1"/>
              <a:t>oportunidades</a:t>
            </a:r>
            <a:r>
              <a:rPr lang="en-US" dirty="0"/>
              <a:t> de </a:t>
            </a:r>
            <a:r>
              <a:rPr lang="en-US" dirty="0" err="1"/>
              <a:t>mejora</a:t>
            </a:r>
            <a:r>
              <a:rPr lang="en-US" dirty="0"/>
              <a:t> para </a:t>
            </a:r>
            <a:r>
              <a:rPr lang="en-US" dirty="0" err="1"/>
              <a:t>futuros</a:t>
            </a:r>
            <a:r>
              <a:rPr lang="en-US" dirty="0"/>
              <a:t> </a:t>
            </a:r>
            <a:r>
              <a:rPr lang="en-US" dirty="0" err="1"/>
              <a:t>periodos</a:t>
            </a:r>
            <a:r>
              <a:rPr lang="en-US" dirty="0"/>
              <a:t>. La </a:t>
            </a:r>
            <a:r>
              <a:rPr lang="en-US" dirty="0" err="1"/>
              <a:t>experiencia</a:t>
            </a:r>
            <a:r>
              <a:rPr lang="en-US" dirty="0"/>
              <a:t> </a:t>
            </a:r>
            <a:r>
              <a:rPr lang="en-US" dirty="0" err="1"/>
              <a:t>adquirida</a:t>
            </a:r>
            <a:r>
              <a:rPr lang="en-US" dirty="0"/>
              <a:t> y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resultados</a:t>
            </a:r>
            <a:r>
              <a:rPr lang="en-US" dirty="0"/>
              <a:t> </a:t>
            </a:r>
            <a:r>
              <a:rPr lang="en-US" dirty="0" err="1"/>
              <a:t>obtenidos</a:t>
            </a:r>
            <a:r>
              <a:rPr lang="en-US" dirty="0"/>
              <a:t> </a:t>
            </a:r>
            <a:r>
              <a:rPr lang="en-US" dirty="0" err="1"/>
              <a:t>sirven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base para </a:t>
            </a:r>
            <a:r>
              <a:rPr lang="en-US" dirty="0" err="1"/>
              <a:t>continuar</a:t>
            </a:r>
            <a:r>
              <a:rPr lang="en-US" dirty="0"/>
              <a:t> </a:t>
            </a:r>
            <a:r>
              <a:rPr lang="en-US" dirty="0" err="1"/>
              <a:t>optimizando</a:t>
            </a:r>
            <a:r>
              <a:rPr lang="en-US" dirty="0"/>
              <a:t> </a:t>
            </a:r>
            <a:r>
              <a:rPr lang="en-US" dirty="0" err="1"/>
              <a:t>procesos</a:t>
            </a:r>
            <a:r>
              <a:rPr lang="en-US" dirty="0"/>
              <a:t>, </a:t>
            </a:r>
            <a:r>
              <a:rPr lang="en-US" dirty="0" err="1"/>
              <a:t>fortaleciendo</a:t>
            </a:r>
            <a:r>
              <a:rPr lang="en-US" dirty="0"/>
              <a:t> </a:t>
            </a:r>
            <a:r>
              <a:rPr lang="en-US" dirty="0" err="1"/>
              <a:t>capacidades</a:t>
            </a:r>
            <a:r>
              <a:rPr lang="en-US" dirty="0"/>
              <a:t> y </a:t>
            </a:r>
            <a:r>
              <a:rPr lang="en-US" dirty="0" err="1"/>
              <a:t>aportando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activa</a:t>
            </a:r>
            <a:r>
              <a:rPr lang="en-US" dirty="0"/>
              <a:t> al </a:t>
            </a:r>
            <a:r>
              <a:rPr lang="en-US" dirty="0" err="1"/>
              <a:t>cumplimiento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objetivos</a:t>
            </a:r>
            <a:r>
              <a:rPr lang="en-US" dirty="0"/>
              <a:t> </a:t>
            </a:r>
            <a:r>
              <a:rPr lang="en-US" dirty="0" err="1"/>
              <a:t>institucionales</a:t>
            </a:r>
            <a:r>
              <a:rPr lang="en-US" dirty="0"/>
              <a:t>.
</a:t>
            </a:r>
            <a:r>
              <a:rPr lang="en-US" dirty="0" err="1"/>
              <a:t>Finalmente</a:t>
            </a:r>
            <a:r>
              <a:rPr lang="en-US" dirty="0"/>
              <a:t>, se </a:t>
            </a:r>
            <a:r>
              <a:rPr lang="en-US" dirty="0" err="1"/>
              <a:t>resalta</a:t>
            </a:r>
            <a:r>
              <a:rPr lang="en-US" dirty="0"/>
              <a:t> la </a:t>
            </a:r>
            <a:r>
              <a:rPr lang="en-US" dirty="0" err="1"/>
              <a:t>disposición</a:t>
            </a:r>
            <a:r>
              <a:rPr lang="en-US" dirty="0"/>
              <a:t> </a:t>
            </a:r>
            <a:r>
              <a:rPr lang="en-US" dirty="0" err="1"/>
              <a:t>permanente</a:t>
            </a:r>
            <a:r>
              <a:rPr lang="en-US" dirty="0"/>
              <a:t> para </a:t>
            </a:r>
            <a:r>
              <a:rPr lang="en-US" dirty="0" err="1"/>
              <a:t>apoyar</a:t>
            </a:r>
            <a:r>
              <a:rPr lang="en-US" dirty="0"/>
              <a:t> las directrices de la </a:t>
            </a:r>
            <a:r>
              <a:rPr lang="en-US" dirty="0" err="1"/>
              <a:t>coordinación</a:t>
            </a:r>
            <a:r>
              <a:rPr lang="en-US" dirty="0"/>
              <a:t>, </a:t>
            </a:r>
            <a:r>
              <a:rPr lang="en-US" dirty="0" err="1"/>
              <a:t>atender</a:t>
            </a:r>
            <a:r>
              <a:rPr lang="en-US" dirty="0"/>
              <a:t> las </a:t>
            </a:r>
            <a:r>
              <a:rPr lang="en-US" dirty="0" err="1"/>
              <a:t>necesidades</a:t>
            </a:r>
            <a:r>
              <a:rPr lang="en-US" dirty="0"/>
              <a:t> del </a:t>
            </a:r>
            <a:r>
              <a:rPr lang="en-US" dirty="0" err="1"/>
              <a:t>despacho</a:t>
            </a:r>
            <a:r>
              <a:rPr lang="en-US" dirty="0"/>
              <a:t> y </a:t>
            </a:r>
            <a:r>
              <a:rPr lang="en-US" dirty="0" err="1"/>
              <a:t>trabajar</a:t>
            </a:r>
            <a:r>
              <a:rPr lang="en-US" dirty="0"/>
              <a:t> de </a:t>
            </a:r>
            <a:r>
              <a:rPr lang="en-US" dirty="0" err="1"/>
              <a:t>manera</a:t>
            </a:r>
            <a:r>
              <a:rPr lang="en-US" dirty="0"/>
              <a:t> </a:t>
            </a:r>
            <a:r>
              <a:rPr lang="en-US" dirty="0" err="1"/>
              <a:t>articulada</a:t>
            </a:r>
            <a:r>
              <a:rPr lang="en-US" dirty="0"/>
              <a:t> con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compañeros</a:t>
            </a:r>
            <a:r>
              <a:rPr lang="en-US" dirty="0"/>
              <a:t>. Este </a:t>
            </a:r>
            <a:r>
              <a:rPr lang="en-US" dirty="0" err="1"/>
              <a:t>enfoque</a:t>
            </a:r>
            <a:r>
              <a:rPr lang="en-US" dirty="0"/>
              <a:t> integral y </a:t>
            </a:r>
            <a:r>
              <a:rPr lang="en-US" dirty="0" err="1"/>
              <a:t>colaborativo</a:t>
            </a:r>
            <a:r>
              <a:rPr lang="en-US" dirty="0"/>
              <a:t> es fundamental para </a:t>
            </a:r>
            <a:r>
              <a:rPr lang="en-US" dirty="0" err="1"/>
              <a:t>seguir</a:t>
            </a:r>
            <a:r>
              <a:rPr lang="en-US" dirty="0"/>
              <a:t> </a:t>
            </a:r>
            <a:r>
              <a:rPr lang="en-US" dirty="0" err="1"/>
              <a:t>alcanzando</a:t>
            </a:r>
            <a:r>
              <a:rPr lang="en-US" dirty="0"/>
              <a:t> </a:t>
            </a:r>
            <a:r>
              <a:rPr lang="en-US" dirty="0" err="1"/>
              <a:t>metas</a:t>
            </a:r>
            <a:r>
              <a:rPr lang="en-US" dirty="0"/>
              <a:t> y </a:t>
            </a:r>
            <a:r>
              <a:rPr lang="en-US" dirty="0" err="1"/>
              <a:t>contribuyendo</a:t>
            </a:r>
            <a:r>
              <a:rPr lang="en-US" dirty="0"/>
              <a:t> al </a:t>
            </a:r>
            <a:r>
              <a:rPr lang="en-US" dirty="0" err="1"/>
              <a:t>desarrollo</a:t>
            </a:r>
            <a:r>
              <a:rPr lang="en-US" dirty="0"/>
              <a:t> y </a:t>
            </a:r>
            <a:r>
              <a:rPr lang="en-US" dirty="0" err="1"/>
              <a:t>misión</a:t>
            </a:r>
            <a:r>
              <a:rPr lang="en-US" dirty="0"/>
              <a:t> del SENA.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BBF67-2E2D-405B-85A4-FFA3BC8BE951}" type="slidenum">
              <a:r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8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ítulo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38912"/>
            <a:ext cx="9317736" cy="4453128"/>
          </a:xfrm>
        </p:spPr>
        <p:txBody>
          <a:bodyPr rtlCol="0" anchor="t">
            <a:normAutofit/>
          </a:bodyPr>
          <a:lstStyle>
            <a:lvl1pPr algn="l">
              <a:defRPr sz="96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3825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384" y="1012952"/>
            <a:ext cx="4023360" cy="1636776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10" name="Marcador de posición de imagen 8">
            <a:extLst>
              <a:ext uri="{FF2B5EF4-FFF2-40B4-BE49-F238E27FC236}">
                <a16:creationId xmlns:a16="http://schemas.microsoft.com/office/drawing/2014/main" id="{FE8E4848-C9F6-6844-AB1C-C4F0E8A472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901" y="345109"/>
            <a:ext cx="6714969" cy="6163508"/>
          </a:xfrm>
          <a:custGeom>
            <a:avLst/>
            <a:gdLst>
              <a:gd name="connsiteX0" fmla="*/ 281857 w 6714969"/>
              <a:gd name="connsiteY0" fmla="*/ 0 h 6163508"/>
              <a:gd name="connsiteX1" fmla="*/ 6433112 w 6714969"/>
              <a:gd name="connsiteY1" fmla="*/ 0 h 6163508"/>
              <a:gd name="connsiteX2" fmla="*/ 6714969 w 6714969"/>
              <a:gd name="connsiteY2" fmla="*/ 281857 h 6163508"/>
              <a:gd name="connsiteX3" fmla="*/ 6714969 w 6714969"/>
              <a:gd name="connsiteY3" fmla="*/ 5881651 h 6163508"/>
              <a:gd name="connsiteX4" fmla="*/ 6433112 w 6714969"/>
              <a:gd name="connsiteY4" fmla="*/ 6163508 h 6163508"/>
              <a:gd name="connsiteX5" fmla="*/ 281857 w 6714969"/>
              <a:gd name="connsiteY5" fmla="*/ 6163508 h 6163508"/>
              <a:gd name="connsiteX6" fmla="*/ 0 w 6714969"/>
              <a:gd name="connsiteY6" fmla="*/ 5881651 h 6163508"/>
              <a:gd name="connsiteX7" fmla="*/ 0 w 6714969"/>
              <a:gd name="connsiteY7" fmla="*/ 281857 h 6163508"/>
              <a:gd name="connsiteX8" fmla="*/ 281857 w 6714969"/>
              <a:gd name="connsiteY8" fmla="*/ 0 h 616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4969" h="6163508">
                <a:moveTo>
                  <a:pt x="281857" y="0"/>
                </a:moveTo>
                <a:lnTo>
                  <a:pt x="6433112" y="0"/>
                </a:lnTo>
                <a:cubicBezTo>
                  <a:pt x="6588777" y="0"/>
                  <a:pt x="6714969" y="126192"/>
                  <a:pt x="6714969" y="281857"/>
                </a:cubicBezTo>
                <a:lnTo>
                  <a:pt x="6714969" y="5881651"/>
                </a:lnTo>
                <a:cubicBezTo>
                  <a:pt x="6714969" y="6037316"/>
                  <a:pt x="6588777" y="6163508"/>
                  <a:pt x="6433112" y="6163508"/>
                </a:cubicBezTo>
                <a:lnTo>
                  <a:pt x="281857" y="6163508"/>
                </a:lnTo>
                <a:cubicBezTo>
                  <a:pt x="126192" y="6163508"/>
                  <a:pt x="0" y="6037316"/>
                  <a:pt x="0" y="5881651"/>
                </a:cubicBezTo>
                <a:lnTo>
                  <a:pt x="0" y="281857"/>
                </a:lnTo>
                <a:cubicBezTo>
                  <a:pt x="0" y="126192"/>
                  <a:pt x="126192" y="0"/>
                  <a:pt x="281857" y="0"/>
                </a:cubicBezTo>
                <a:close/>
              </a:path>
            </a:pathLst>
          </a:custGeom>
          <a:blipFill dpi="0" rotWithShape="1">
            <a:blip r:embed="rId2">
              <a:alphaModFix amt="65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44384" y="2896616"/>
            <a:ext cx="4023360" cy="3364992"/>
          </a:xfr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+mj-lt"/>
              <a:buAutoNum type="arabicPeriod"/>
              <a:defRPr lang="en-US" dirty="0"/>
            </a:lvl1pPr>
            <a:lvl2pPr marL="571500" indent="-342900">
              <a:buFont typeface="+mj-lt"/>
              <a:buAutoNum type="arabicPeriod"/>
              <a:defRPr lang="en-US" dirty="0"/>
            </a:lvl2pPr>
            <a:lvl3pPr marL="800100" indent="-342900">
              <a:buFont typeface="+mj-lt"/>
              <a:buAutoNum type="arabicPeriod"/>
              <a:defRPr lang="en-US" dirty="0"/>
            </a:lvl3pPr>
            <a:lvl4pPr>
              <a:buFont typeface="+mj-lt"/>
              <a:buAutoNum type="arabicPeriod"/>
              <a:defRPr lang="en-US" dirty="0"/>
            </a:lvl4pPr>
            <a:lvl5pPr>
              <a:buFont typeface="+mj-lt"/>
              <a:buAutoNum type="arabicPeriod"/>
              <a:defRPr lang="en-US" dirty="0"/>
            </a:lvl5pPr>
          </a:lstStyle>
          <a:p>
            <a:pPr marL="228600" lvl="0" indent="-228600" rtl="0"/>
            <a:r>
              <a:rPr lang="es"/>
              <a:t>Haga clic para modificar los estilos de texto del patrón</a:t>
            </a:r>
          </a:p>
          <a:p>
            <a:pPr marL="228600" lvl="1" indent="-228600" rtl="0"/>
            <a:r>
              <a:rPr lang="es"/>
              <a:t>Segundo nivel</a:t>
            </a:r>
          </a:p>
          <a:p>
            <a:pPr marL="228600" lvl="2" indent="-228600" rtl="0"/>
            <a:r>
              <a:rPr lang="es"/>
              <a:t>Tercer nivel</a:t>
            </a:r>
          </a:p>
          <a:p>
            <a:pPr marL="228600" lvl="3" indent="-228600" rtl="0"/>
            <a:r>
              <a:rPr lang="es"/>
              <a:t>Cuarto nivel</a:t>
            </a:r>
          </a:p>
          <a:p>
            <a:pPr marL="228600" lvl="4" indent="-228600" rtl="0"/>
            <a:r>
              <a:rPr lang="es"/>
              <a:t>Quinto nivel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0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, contenido 1 (máx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rtlCol="0" anchor="ctr">
            <a:normAutofit/>
          </a:bodyPr>
          <a:lstStyle>
            <a:lvl1pPr>
              <a:defRPr sz="24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776036"/>
            <a:ext cx="11924209" cy="5676965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1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contenido (máx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-1325880"/>
            <a:ext cx="10515600" cy="1325880"/>
          </a:xfrm>
        </p:spPr>
        <p:txBody>
          <a:bodyPr rtlCol="0" anchor="b">
            <a:normAutofit/>
          </a:bodyPr>
          <a:lstStyle>
            <a:lvl1pPr>
              <a:defRPr sz="24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329450"/>
            <a:ext cx="11924209" cy="619910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766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, conteni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36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84" y="2478024"/>
            <a:ext cx="4325112" cy="2454796"/>
          </a:xfrm>
        </p:spPr>
        <p:txBody>
          <a:bodyPr rtlCol="0" anchor="t">
            <a:normAutofit/>
          </a:bodyPr>
          <a:lstStyle>
            <a:lvl1pPr>
              <a:defRPr sz="44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478024"/>
            <a:ext cx="4325112" cy="24597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10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84" y="2039112"/>
            <a:ext cx="3813048" cy="353872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2039112"/>
            <a:ext cx="5047488" cy="353872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85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00200"/>
            <a:ext cx="4142232" cy="46360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1600200"/>
            <a:ext cx="5788152" cy="463600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5860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4032504" cy="3621024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640080"/>
            <a:ext cx="5971032" cy="5724144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130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conteni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3493008" cy="362102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5696" y="640080"/>
            <a:ext cx="7159752" cy="5719763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09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0408" y="548640"/>
            <a:ext cx="6035040" cy="1143000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EF226A48-373B-47E6-1E90-9892366CC9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0"/>
            <a:ext cx="4501152" cy="6172200"/>
          </a:xfrm>
          <a:custGeom>
            <a:avLst/>
            <a:gdLst>
              <a:gd name="connsiteX0" fmla="*/ 332635 w 4501152"/>
              <a:gd name="connsiteY0" fmla="*/ 0 h 6172200"/>
              <a:gd name="connsiteX1" fmla="*/ 4168517 w 4501152"/>
              <a:gd name="connsiteY1" fmla="*/ 0 h 6172200"/>
              <a:gd name="connsiteX2" fmla="*/ 4501152 w 4501152"/>
              <a:gd name="connsiteY2" fmla="*/ 331423 h 6172200"/>
              <a:gd name="connsiteX3" fmla="*/ 4501152 w 4501152"/>
              <a:gd name="connsiteY3" fmla="*/ 5840778 h 6172200"/>
              <a:gd name="connsiteX4" fmla="*/ 4168517 w 4501152"/>
              <a:gd name="connsiteY4" fmla="*/ 6172200 h 6172200"/>
              <a:gd name="connsiteX5" fmla="*/ 332635 w 4501152"/>
              <a:gd name="connsiteY5" fmla="*/ 6172200 h 6172200"/>
              <a:gd name="connsiteX6" fmla="*/ 0 w 4501152"/>
              <a:gd name="connsiteY6" fmla="*/ 5840778 h 6172200"/>
              <a:gd name="connsiteX7" fmla="*/ 0 w 4501152"/>
              <a:gd name="connsiteY7" fmla="*/ 331423 h 6172200"/>
              <a:gd name="connsiteX8" fmla="*/ 332635 w 4501152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52" h="6172200">
                <a:moveTo>
                  <a:pt x="332635" y="0"/>
                </a:moveTo>
                <a:lnTo>
                  <a:pt x="4168517" y="0"/>
                </a:lnTo>
                <a:cubicBezTo>
                  <a:pt x="4352226" y="0"/>
                  <a:pt x="4501152" y="148383"/>
                  <a:pt x="4501152" y="331423"/>
                </a:cubicBezTo>
                <a:lnTo>
                  <a:pt x="4501152" y="5840778"/>
                </a:lnTo>
                <a:cubicBezTo>
                  <a:pt x="4501152" y="6023817"/>
                  <a:pt x="4352226" y="6172200"/>
                  <a:pt x="4168517" y="6172200"/>
                </a:cubicBezTo>
                <a:lnTo>
                  <a:pt x="332635" y="6172200"/>
                </a:lnTo>
                <a:cubicBezTo>
                  <a:pt x="148926" y="6172200"/>
                  <a:pt x="0" y="6023817"/>
                  <a:pt x="0" y="5840778"/>
                </a:cubicBezTo>
                <a:lnTo>
                  <a:pt x="0" y="331423"/>
                </a:lnTo>
                <a:cubicBezTo>
                  <a:pt x="0" y="148383"/>
                  <a:pt x="148926" y="0"/>
                  <a:pt x="332635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50408" y="1828800"/>
            <a:ext cx="6035040" cy="4489704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48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ítul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1536192"/>
            <a:ext cx="9171432" cy="2615184"/>
          </a:xfrm>
        </p:spPr>
        <p:txBody>
          <a:bodyPr rtlCol="0" anchor="ctr">
            <a:normAutofit/>
          </a:bodyPr>
          <a:lstStyle>
            <a:lvl1pPr algn="ctr">
              <a:defRPr sz="54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8176" y="4427554"/>
            <a:ext cx="9171432" cy="114300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526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48640"/>
            <a:ext cx="6135624" cy="1143000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1828800"/>
            <a:ext cx="6135624" cy="4489704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7F11DC52-D1FD-A255-1A04-7A15A9DE3C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3304" y="352327"/>
            <a:ext cx="4495799" cy="6172200"/>
          </a:xfrm>
          <a:custGeom>
            <a:avLst/>
            <a:gdLst>
              <a:gd name="connsiteX0" fmla="*/ 293171 w 4495799"/>
              <a:gd name="connsiteY0" fmla="*/ 0 h 6172200"/>
              <a:gd name="connsiteX1" fmla="*/ 4202628 w 4495799"/>
              <a:gd name="connsiteY1" fmla="*/ 0 h 6172200"/>
              <a:gd name="connsiteX2" fmla="*/ 4495799 w 4495799"/>
              <a:gd name="connsiteY2" fmla="*/ 293171 h 6172200"/>
              <a:gd name="connsiteX3" fmla="*/ 4495799 w 4495799"/>
              <a:gd name="connsiteY3" fmla="*/ 5879029 h 6172200"/>
              <a:gd name="connsiteX4" fmla="*/ 4202628 w 4495799"/>
              <a:gd name="connsiteY4" fmla="*/ 6172200 h 6172200"/>
              <a:gd name="connsiteX5" fmla="*/ 293171 w 4495799"/>
              <a:gd name="connsiteY5" fmla="*/ 6172200 h 6172200"/>
              <a:gd name="connsiteX6" fmla="*/ 0 w 4495799"/>
              <a:gd name="connsiteY6" fmla="*/ 5879029 h 6172200"/>
              <a:gd name="connsiteX7" fmla="*/ 0 w 4495799"/>
              <a:gd name="connsiteY7" fmla="*/ 293171 h 6172200"/>
              <a:gd name="connsiteX8" fmla="*/ 293171 w 4495799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5799" h="6172200">
                <a:moveTo>
                  <a:pt x="293171" y="0"/>
                </a:moveTo>
                <a:lnTo>
                  <a:pt x="4202628" y="0"/>
                </a:lnTo>
                <a:cubicBezTo>
                  <a:pt x="4364542" y="0"/>
                  <a:pt x="4495799" y="131257"/>
                  <a:pt x="4495799" y="293171"/>
                </a:cubicBezTo>
                <a:lnTo>
                  <a:pt x="4495799" y="5879029"/>
                </a:lnTo>
                <a:cubicBezTo>
                  <a:pt x="4495799" y="6040943"/>
                  <a:pt x="4364542" y="6172200"/>
                  <a:pt x="4202628" y="6172200"/>
                </a:cubicBezTo>
                <a:lnTo>
                  <a:pt x="293171" y="6172200"/>
                </a:lnTo>
                <a:cubicBezTo>
                  <a:pt x="131257" y="6172200"/>
                  <a:pt x="0" y="6040943"/>
                  <a:pt x="0" y="5879029"/>
                </a:cubicBezTo>
                <a:lnTo>
                  <a:pt x="0" y="293171"/>
                </a:lnTo>
                <a:cubicBezTo>
                  <a:pt x="0" y="131257"/>
                  <a:pt x="131257" y="0"/>
                  <a:pt x="293171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82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0076" y="320040"/>
            <a:ext cx="6766560" cy="93268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9539F8C7-DD74-7177-C2DA-02533B6576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44424"/>
            <a:ext cx="3808553" cy="6172200"/>
          </a:xfrm>
          <a:custGeom>
            <a:avLst/>
            <a:gdLst>
              <a:gd name="connsiteX0" fmla="*/ 292116 w 3808553"/>
              <a:gd name="connsiteY0" fmla="*/ 0 h 6172200"/>
              <a:gd name="connsiteX1" fmla="*/ 3516437 w 3808553"/>
              <a:gd name="connsiteY1" fmla="*/ 0 h 6172200"/>
              <a:gd name="connsiteX2" fmla="*/ 3808553 w 3808553"/>
              <a:gd name="connsiteY2" fmla="*/ 292116 h 6172200"/>
              <a:gd name="connsiteX3" fmla="*/ 3808553 w 3808553"/>
              <a:gd name="connsiteY3" fmla="*/ 5880084 h 6172200"/>
              <a:gd name="connsiteX4" fmla="*/ 3516437 w 3808553"/>
              <a:gd name="connsiteY4" fmla="*/ 6172200 h 6172200"/>
              <a:gd name="connsiteX5" fmla="*/ 292116 w 3808553"/>
              <a:gd name="connsiteY5" fmla="*/ 6172200 h 6172200"/>
              <a:gd name="connsiteX6" fmla="*/ 0 w 3808553"/>
              <a:gd name="connsiteY6" fmla="*/ 5880084 h 6172200"/>
              <a:gd name="connsiteX7" fmla="*/ 0 w 3808553"/>
              <a:gd name="connsiteY7" fmla="*/ 292116 h 6172200"/>
              <a:gd name="connsiteX8" fmla="*/ 292116 w 3808553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8553" h="6172200">
                <a:moveTo>
                  <a:pt x="292116" y="0"/>
                </a:moveTo>
                <a:lnTo>
                  <a:pt x="3516437" y="0"/>
                </a:lnTo>
                <a:cubicBezTo>
                  <a:pt x="3677768" y="0"/>
                  <a:pt x="3808553" y="130785"/>
                  <a:pt x="3808553" y="292116"/>
                </a:cubicBezTo>
                <a:lnTo>
                  <a:pt x="3808553" y="5880084"/>
                </a:lnTo>
                <a:cubicBezTo>
                  <a:pt x="3808553" y="6041415"/>
                  <a:pt x="3677768" y="6172200"/>
                  <a:pt x="3516437" y="6172200"/>
                </a:cubicBezTo>
                <a:lnTo>
                  <a:pt x="292116" y="6172200"/>
                </a:lnTo>
                <a:cubicBezTo>
                  <a:pt x="130785" y="6172200"/>
                  <a:pt x="0" y="6041415"/>
                  <a:pt x="0" y="5880084"/>
                </a:cubicBezTo>
                <a:lnTo>
                  <a:pt x="0" y="292116"/>
                </a:lnTo>
                <a:cubicBezTo>
                  <a:pt x="0" y="130785"/>
                  <a:pt x="130785" y="0"/>
                  <a:pt x="292116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1380744"/>
            <a:ext cx="6766560" cy="498348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360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320040"/>
            <a:ext cx="6858000" cy="93268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1380744"/>
            <a:ext cx="6858000" cy="498348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26FEEE5C-15B3-8386-23D3-B6B236C668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46768" y="344424"/>
            <a:ext cx="3808553" cy="6172200"/>
          </a:xfrm>
          <a:custGeom>
            <a:avLst/>
            <a:gdLst>
              <a:gd name="connsiteX0" fmla="*/ 292116 w 3808553"/>
              <a:gd name="connsiteY0" fmla="*/ 0 h 6172200"/>
              <a:gd name="connsiteX1" fmla="*/ 3516437 w 3808553"/>
              <a:gd name="connsiteY1" fmla="*/ 0 h 6172200"/>
              <a:gd name="connsiteX2" fmla="*/ 3808553 w 3808553"/>
              <a:gd name="connsiteY2" fmla="*/ 292116 h 6172200"/>
              <a:gd name="connsiteX3" fmla="*/ 3808553 w 3808553"/>
              <a:gd name="connsiteY3" fmla="*/ 5880084 h 6172200"/>
              <a:gd name="connsiteX4" fmla="*/ 3516437 w 3808553"/>
              <a:gd name="connsiteY4" fmla="*/ 6172200 h 6172200"/>
              <a:gd name="connsiteX5" fmla="*/ 292116 w 3808553"/>
              <a:gd name="connsiteY5" fmla="*/ 6172200 h 6172200"/>
              <a:gd name="connsiteX6" fmla="*/ 0 w 3808553"/>
              <a:gd name="connsiteY6" fmla="*/ 5880084 h 6172200"/>
              <a:gd name="connsiteX7" fmla="*/ 0 w 3808553"/>
              <a:gd name="connsiteY7" fmla="*/ 292116 h 6172200"/>
              <a:gd name="connsiteX8" fmla="*/ 292116 w 3808553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8553" h="6172200">
                <a:moveTo>
                  <a:pt x="292116" y="0"/>
                </a:moveTo>
                <a:lnTo>
                  <a:pt x="3516437" y="0"/>
                </a:lnTo>
                <a:cubicBezTo>
                  <a:pt x="3677768" y="0"/>
                  <a:pt x="3808553" y="130785"/>
                  <a:pt x="3808553" y="292116"/>
                </a:cubicBezTo>
                <a:lnTo>
                  <a:pt x="3808553" y="5880084"/>
                </a:lnTo>
                <a:cubicBezTo>
                  <a:pt x="3808553" y="6041415"/>
                  <a:pt x="3677768" y="6172200"/>
                  <a:pt x="3516437" y="6172200"/>
                </a:cubicBezTo>
                <a:lnTo>
                  <a:pt x="292116" y="6172200"/>
                </a:lnTo>
                <a:cubicBezTo>
                  <a:pt x="130785" y="6172200"/>
                  <a:pt x="0" y="6041415"/>
                  <a:pt x="0" y="5880084"/>
                </a:cubicBezTo>
                <a:lnTo>
                  <a:pt x="0" y="292116"/>
                </a:lnTo>
                <a:cubicBezTo>
                  <a:pt x="0" y="130785"/>
                  <a:pt x="130785" y="0"/>
                  <a:pt x="292116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34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328" y="601755"/>
            <a:ext cx="4389120" cy="152704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EB281557-D8C5-3666-A17C-BD66A5F9C0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1522" y="342902"/>
            <a:ext cx="6249778" cy="6172343"/>
          </a:xfrm>
          <a:custGeom>
            <a:avLst/>
            <a:gdLst>
              <a:gd name="connsiteX0" fmla="*/ 258473 w 6249778"/>
              <a:gd name="connsiteY0" fmla="*/ 0 h 6172343"/>
              <a:gd name="connsiteX1" fmla="*/ 5991306 w 6249778"/>
              <a:gd name="connsiteY1" fmla="*/ 0 h 6172343"/>
              <a:gd name="connsiteX2" fmla="*/ 6249778 w 6249778"/>
              <a:gd name="connsiteY2" fmla="*/ 257942 h 6172343"/>
              <a:gd name="connsiteX3" fmla="*/ 6249778 w 6249778"/>
              <a:gd name="connsiteY3" fmla="*/ 5914401 h 6172343"/>
              <a:gd name="connsiteX4" fmla="*/ 5991306 w 6249778"/>
              <a:gd name="connsiteY4" fmla="*/ 6172343 h 6172343"/>
              <a:gd name="connsiteX5" fmla="*/ 258473 w 6249778"/>
              <a:gd name="connsiteY5" fmla="*/ 6172343 h 6172343"/>
              <a:gd name="connsiteX6" fmla="*/ 0 w 6249778"/>
              <a:gd name="connsiteY6" fmla="*/ 5914401 h 6172343"/>
              <a:gd name="connsiteX7" fmla="*/ 0 w 6249778"/>
              <a:gd name="connsiteY7" fmla="*/ 257942 h 6172343"/>
              <a:gd name="connsiteX8" fmla="*/ 258473 w 6249778"/>
              <a:gd name="connsiteY8" fmla="*/ 0 h 61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778" h="6172343">
                <a:moveTo>
                  <a:pt x="258473" y="0"/>
                </a:moveTo>
                <a:lnTo>
                  <a:pt x="5991306" y="0"/>
                </a:lnTo>
                <a:cubicBezTo>
                  <a:pt x="6134057" y="0"/>
                  <a:pt x="6249778" y="115484"/>
                  <a:pt x="6249778" y="257942"/>
                </a:cubicBezTo>
                <a:lnTo>
                  <a:pt x="6249778" y="5914401"/>
                </a:lnTo>
                <a:cubicBezTo>
                  <a:pt x="6249778" y="6056859"/>
                  <a:pt x="6134057" y="6172343"/>
                  <a:pt x="5991306" y="6172343"/>
                </a:cubicBezTo>
                <a:lnTo>
                  <a:pt x="258473" y="6172343"/>
                </a:lnTo>
                <a:cubicBezTo>
                  <a:pt x="115722" y="6172343"/>
                  <a:pt x="0" y="6056859"/>
                  <a:pt x="0" y="5914401"/>
                </a:cubicBezTo>
                <a:lnTo>
                  <a:pt x="0" y="257942"/>
                </a:lnTo>
                <a:cubicBezTo>
                  <a:pt x="0" y="115484"/>
                  <a:pt x="115722" y="0"/>
                  <a:pt x="258473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96328" y="2276856"/>
            <a:ext cx="4389120" cy="4041648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303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4480560" cy="152704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7" y="2276856"/>
            <a:ext cx="4480560" cy="4041648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0846273-A5CB-BDCB-C625-903F863EC3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594" y="342900"/>
            <a:ext cx="6111507" cy="6172338"/>
          </a:xfrm>
          <a:custGeom>
            <a:avLst/>
            <a:gdLst>
              <a:gd name="connsiteX0" fmla="*/ 269395 w 6111507"/>
              <a:gd name="connsiteY0" fmla="*/ 0 h 6172338"/>
              <a:gd name="connsiteX1" fmla="*/ 5842112 w 6111507"/>
              <a:gd name="connsiteY1" fmla="*/ 0 h 6172338"/>
              <a:gd name="connsiteX2" fmla="*/ 6111507 w 6111507"/>
              <a:gd name="connsiteY2" fmla="*/ 268145 h 6172338"/>
              <a:gd name="connsiteX3" fmla="*/ 6111507 w 6111507"/>
              <a:gd name="connsiteY3" fmla="*/ 5904194 h 6172338"/>
              <a:gd name="connsiteX4" fmla="*/ 5842112 w 6111507"/>
              <a:gd name="connsiteY4" fmla="*/ 6172338 h 6172338"/>
              <a:gd name="connsiteX5" fmla="*/ 269395 w 6111507"/>
              <a:gd name="connsiteY5" fmla="*/ 6172338 h 6172338"/>
              <a:gd name="connsiteX6" fmla="*/ 0 w 6111507"/>
              <a:gd name="connsiteY6" fmla="*/ 5904194 h 6172338"/>
              <a:gd name="connsiteX7" fmla="*/ 0 w 6111507"/>
              <a:gd name="connsiteY7" fmla="*/ 268145 h 6172338"/>
              <a:gd name="connsiteX8" fmla="*/ 269395 w 6111507"/>
              <a:gd name="connsiteY8" fmla="*/ 0 h 61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1507" h="6172338">
                <a:moveTo>
                  <a:pt x="269395" y="0"/>
                </a:moveTo>
                <a:lnTo>
                  <a:pt x="5842112" y="0"/>
                </a:lnTo>
                <a:cubicBezTo>
                  <a:pt x="5990895" y="0"/>
                  <a:pt x="6111507" y="120052"/>
                  <a:pt x="6111507" y="268145"/>
                </a:cubicBezTo>
                <a:lnTo>
                  <a:pt x="6111507" y="5904194"/>
                </a:lnTo>
                <a:cubicBezTo>
                  <a:pt x="6111507" y="6052286"/>
                  <a:pt x="5990895" y="6172338"/>
                  <a:pt x="5842112" y="6172338"/>
                </a:cubicBezTo>
                <a:lnTo>
                  <a:pt x="269395" y="6172338"/>
                </a:lnTo>
                <a:cubicBezTo>
                  <a:pt x="120612" y="6172338"/>
                  <a:pt x="0" y="6052286"/>
                  <a:pt x="0" y="5904194"/>
                </a:cubicBezTo>
                <a:lnTo>
                  <a:pt x="0" y="268145"/>
                </a:lnTo>
                <a:cubicBezTo>
                  <a:pt x="0" y="120052"/>
                  <a:pt x="120612" y="0"/>
                  <a:pt x="269395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726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328" y="320040"/>
            <a:ext cx="4389120" cy="93268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EB281557-D8C5-3666-A17C-BD66A5F9C0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1522" y="342902"/>
            <a:ext cx="6249778" cy="6172343"/>
          </a:xfrm>
          <a:custGeom>
            <a:avLst/>
            <a:gdLst>
              <a:gd name="connsiteX0" fmla="*/ 258473 w 6249778"/>
              <a:gd name="connsiteY0" fmla="*/ 0 h 6172343"/>
              <a:gd name="connsiteX1" fmla="*/ 5991306 w 6249778"/>
              <a:gd name="connsiteY1" fmla="*/ 0 h 6172343"/>
              <a:gd name="connsiteX2" fmla="*/ 6249778 w 6249778"/>
              <a:gd name="connsiteY2" fmla="*/ 257942 h 6172343"/>
              <a:gd name="connsiteX3" fmla="*/ 6249778 w 6249778"/>
              <a:gd name="connsiteY3" fmla="*/ 5914401 h 6172343"/>
              <a:gd name="connsiteX4" fmla="*/ 5991306 w 6249778"/>
              <a:gd name="connsiteY4" fmla="*/ 6172343 h 6172343"/>
              <a:gd name="connsiteX5" fmla="*/ 258473 w 6249778"/>
              <a:gd name="connsiteY5" fmla="*/ 6172343 h 6172343"/>
              <a:gd name="connsiteX6" fmla="*/ 0 w 6249778"/>
              <a:gd name="connsiteY6" fmla="*/ 5914401 h 6172343"/>
              <a:gd name="connsiteX7" fmla="*/ 0 w 6249778"/>
              <a:gd name="connsiteY7" fmla="*/ 257942 h 6172343"/>
              <a:gd name="connsiteX8" fmla="*/ 258473 w 6249778"/>
              <a:gd name="connsiteY8" fmla="*/ 0 h 61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778" h="6172343">
                <a:moveTo>
                  <a:pt x="258473" y="0"/>
                </a:moveTo>
                <a:lnTo>
                  <a:pt x="5991306" y="0"/>
                </a:lnTo>
                <a:cubicBezTo>
                  <a:pt x="6134057" y="0"/>
                  <a:pt x="6249778" y="115484"/>
                  <a:pt x="6249778" y="257942"/>
                </a:cubicBezTo>
                <a:lnTo>
                  <a:pt x="6249778" y="5914401"/>
                </a:lnTo>
                <a:cubicBezTo>
                  <a:pt x="6249778" y="6056859"/>
                  <a:pt x="6134057" y="6172343"/>
                  <a:pt x="5991306" y="6172343"/>
                </a:cubicBezTo>
                <a:lnTo>
                  <a:pt x="258473" y="6172343"/>
                </a:lnTo>
                <a:cubicBezTo>
                  <a:pt x="115722" y="6172343"/>
                  <a:pt x="0" y="6056859"/>
                  <a:pt x="0" y="5914401"/>
                </a:cubicBezTo>
                <a:lnTo>
                  <a:pt x="0" y="257942"/>
                </a:lnTo>
                <a:cubicBezTo>
                  <a:pt x="0" y="115484"/>
                  <a:pt x="115722" y="0"/>
                  <a:pt x="258473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96328" y="1380744"/>
            <a:ext cx="4389120" cy="498348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446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320040"/>
            <a:ext cx="4573413" cy="93268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6" y="1380744"/>
            <a:ext cx="4573413" cy="498348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0846273-A5CB-BDCB-C625-903F863EC3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594" y="342900"/>
            <a:ext cx="6111507" cy="6172338"/>
          </a:xfrm>
          <a:custGeom>
            <a:avLst/>
            <a:gdLst>
              <a:gd name="connsiteX0" fmla="*/ 269395 w 6111507"/>
              <a:gd name="connsiteY0" fmla="*/ 0 h 6172338"/>
              <a:gd name="connsiteX1" fmla="*/ 5842112 w 6111507"/>
              <a:gd name="connsiteY1" fmla="*/ 0 h 6172338"/>
              <a:gd name="connsiteX2" fmla="*/ 6111507 w 6111507"/>
              <a:gd name="connsiteY2" fmla="*/ 268145 h 6172338"/>
              <a:gd name="connsiteX3" fmla="*/ 6111507 w 6111507"/>
              <a:gd name="connsiteY3" fmla="*/ 5904194 h 6172338"/>
              <a:gd name="connsiteX4" fmla="*/ 5842112 w 6111507"/>
              <a:gd name="connsiteY4" fmla="*/ 6172338 h 6172338"/>
              <a:gd name="connsiteX5" fmla="*/ 269395 w 6111507"/>
              <a:gd name="connsiteY5" fmla="*/ 6172338 h 6172338"/>
              <a:gd name="connsiteX6" fmla="*/ 0 w 6111507"/>
              <a:gd name="connsiteY6" fmla="*/ 5904194 h 6172338"/>
              <a:gd name="connsiteX7" fmla="*/ 0 w 6111507"/>
              <a:gd name="connsiteY7" fmla="*/ 268145 h 6172338"/>
              <a:gd name="connsiteX8" fmla="*/ 269395 w 6111507"/>
              <a:gd name="connsiteY8" fmla="*/ 0 h 61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1507" h="6172338">
                <a:moveTo>
                  <a:pt x="269395" y="0"/>
                </a:moveTo>
                <a:lnTo>
                  <a:pt x="5842112" y="0"/>
                </a:lnTo>
                <a:cubicBezTo>
                  <a:pt x="5990895" y="0"/>
                  <a:pt x="6111507" y="120052"/>
                  <a:pt x="6111507" y="268145"/>
                </a:cubicBezTo>
                <a:lnTo>
                  <a:pt x="6111507" y="5904194"/>
                </a:lnTo>
                <a:cubicBezTo>
                  <a:pt x="6111507" y="6052286"/>
                  <a:pt x="5990895" y="6172338"/>
                  <a:pt x="5842112" y="6172338"/>
                </a:cubicBezTo>
                <a:lnTo>
                  <a:pt x="269395" y="6172338"/>
                </a:lnTo>
                <a:cubicBezTo>
                  <a:pt x="120612" y="6172338"/>
                  <a:pt x="0" y="6052286"/>
                  <a:pt x="0" y="5904194"/>
                </a:cubicBezTo>
                <a:lnTo>
                  <a:pt x="0" y="268145"/>
                </a:lnTo>
                <a:cubicBezTo>
                  <a:pt x="0" y="120052"/>
                  <a:pt x="120612" y="0"/>
                  <a:pt x="269395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54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0" y="603504"/>
            <a:ext cx="3401568" cy="152704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1"/>
            <a:ext cx="7391400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21040" y="2276856"/>
            <a:ext cx="3401568" cy="4041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54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3401568" cy="1527048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02843" y="342901"/>
            <a:ext cx="7346257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2276856"/>
            <a:ext cx="3401568" cy="4041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319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rtlCol="0" anchor="b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1"/>
            <a:ext cx="7391400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11896" y="3099816"/>
            <a:ext cx="3273552" cy="295351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3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ítulo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38912"/>
            <a:ext cx="11494008" cy="4654296"/>
          </a:xfrm>
        </p:spPr>
        <p:txBody>
          <a:bodyPr rtlCol="0" anchor="t">
            <a:normAutofit/>
          </a:bodyPr>
          <a:lstStyle>
            <a:lvl1pPr algn="l">
              <a:defRPr sz="125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093208"/>
            <a:ext cx="5669280" cy="1161288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3405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2" y="5111854"/>
            <a:ext cx="3739279" cy="138988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19" name="Marcador de posición de imagen 17">
            <a:extLst>
              <a:ext uri="{FF2B5EF4-FFF2-40B4-BE49-F238E27FC236}">
                <a16:creationId xmlns:a16="http://schemas.microsoft.com/office/drawing/2014/main" id="{D5837EDE-723C-6CF6-EB95-3AEDA1F07E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9373" y="320043"/>
            <a:ext cx="11509730" cy="4404825"/>
          </a:xfrm>
          <a:custGeom>
            <a:avLst/>
            <a:gdLst>
              <a:gd name="connsiteX0" fmla="*/ 299132 w 11509730"/>
              <a:gd name="connsiteY0" fmla="*/ 0 h 4404825"/>
              <a:gd name="connsiteX1" fmla="*/ 11210598 w 11509730"/>
              <a:gd name="connsiteY1" fmla="*/ 0 h 4404825"/>
              <a:gd name="connsiteX2" fmla="*/ 11509730 w 11509730"/>
              <a:gd name="connsiteY2" fmla="*/ 299132 h 4404825"/>
              <a:gd name="connsiteX3" fmla="*/ 11509730 w 11509730"/>
              <a:gd name="connsiteY3" fmla="*/ 4105693 h 4404825"/>
              <a:gd name="connsiteX4" fmla="*/ 11210598 w 11509730"/>
              <a:gd name="connsiteY4" fmla="*/ 4404825 h 4404825"/>
              <a:gd name="connsiteX5" fmla="*/ 299132 w 11509730"/>
              <a:gd name="connsiteY5" fmla="*/ 4404825 h 4404825"/>
              <a:gd name="connsiteX6" fmla="*/ 0 w 11509730"/>
              <a:gd name="connsiteY6" fmla="*/ 4105693 h 4404825"/>
              <a:gd name="connsiteX7" fmla="*/ 0 w 11509730"/>
              <a:gd name="connsiteY7" fmla="*/ 299132 h 4404825"/>
              <a:gd name="connsiteX8" fmla="*/ 299132 w 11509730"/>
              <a:gd name="connsiteY8" fmla="*/ 0 h 44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4404825">
                <a:moveTo>
                  <a:pt x="299132" y="0"/>
                </a:moveTo>
                <a:lnTo>
                  <a:pt x="11210598" y="0"/>
                </a:lnTo>
                <a:cubicBezTo>
                  <a:pt x="11375804" y="0"/>
                  <a:pt x="11509730" y="133926"/>
                  <a:pt x="11509730" y="299132"/>
                </a:cubicBezTo>
                <a:lnTo>
                  <a:pt x="11509730" y="4105693"/>
                </a:lnTo>
                <a:cubicBezTo>
                  <a:pt x="11509730" y="4270899"/>
                  <a:pt x="11375804" y="4404825"/>
                  <a:pt x="11210598" y="4404825"/>
                </a:cubicBezTo>
                <a:lnTo>
                  <a:pt x="299132" y="4404825"/>
                </a:lnTo>
                <a:cubicBezTo>
                  <a:pt x="133926" y="4404825"/>
                  <a:pt x="0" y="4270899"/>
                  <a:pt x="0" y="4105693"/>
                </a:cubicBezTo>
                <a:lnTo>
                  <a:pt x="0" y="299132"/>
                </a:lnTo>
                <a:cubicBezTo>
                  <a:pt x="0" y="133926"/>
                  <a:pt x="133926" y="0"/>
                  <a:pt x="299132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51928" y="5111854"/>
            <a:ext cx="6400800" cy="1389888"/>
          </a:xfrm>
        </p:spPr>
        <p:txBody>
          <a:bodyPr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5901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1BCE7E7D-ED4A-B625-6CB8-4D71682F6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20042"/>
            <a:ext cx="11509730" cy="3458229"/>
          </a:xfrm>
          <a:custGeom>
            <a:avLst/>
            <a:gdLst>
              <a:gd name="connsiteX0" fmla="*/ 351529 w 11509730"/>
              <a:gd name="connsiteY0" fmla="*/ 0 h 3458229"/>
              <a:gd name="connsiteX1" fmla="*/ 11158201 w 11509730"/>
              <a:gd name="connsiteY1" fmla="*/ 0 h 3458229"/>
              <a:gd name="connsiteX2" fmla="*/ 11509730 w 11509730"/>
              <a:gd name="connsiteY2" fmla="*/ 351529 h 3458229"/>
              <a:gd name="connsiteX3" fmla="*/ 11509730 w 11509730"/>
              <a:gd name="connsiteY3" fmla="*/ 3106700 h 3458229"/>
              <a:gd name="connsiteX4" fmla="*/ 11158201 w 11509730"/>
              <a:gd name="connsiteY4" fmla="*/ 3458229 h 3458229"/>
              <a:gd name="connsiteX5" fmla="*/ 351529 w 11509730"/>
              <a:gd name="connsiteY5" fmla="*/ 3458229 h 3458229"/>
              <a:gd name="connsiteX6" fmla="*/ 0 w 11509730"/>
              <a:gd name="connsiteY6" fmla="*/ 3106700 h 3458229"/>
              <a:gd name="connsiteX7" fmla="*/ 0 w 11509730"/>
              <a:gd name="connsiteY7" fmla="*/ 351529 h 3458229"/>
              <a:gd name="connsiteX8" fmla="*/ 351529 w 11509730"/>
              <a:gd name="connsiteY8" fmla="*/ 0 h 34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3458229">
                <a:moveTo>
                  <a:pt x="351529" y="0"/>
                </a:moveTo>
                <a:lnTo>
                  <a:pt x="11158201" y="0"/>
                </a:lnTo>
                <a:cubicBezTo>
                  <a:pt x="11352345" y="0"/>
                  <a:pt x="11509730" y="157385"/>
                  <a:pt x="11509730" y="351529"/>
                </a:cubicBezTo>
                <a:lnTo>
                  <a:pt x="11509730" y="3106700"/>
                </a:lnTo>
                <a:cubicBezTo>
                  <a:pt x="11509730" y="3300844"/>
                  <a:pt x="11352345" y="3458229"/>
                  <a:pt x="11158201" y="3458229"/>
                </a:cubicBezTo>
                <a:lnTo>
                  <a:pt x="351529" y="3458229"/>
                </a:lnTo>
                <a:cubicBezTo>
                  <a:pt x="157385" y="3458229"/>
                  <a:pt x="0" y="3300844"/>
                  <a:pt x="0" y="3106700"/>
                </a:cubicBezTo>
                <a:lnTo>
                  <a:pt x="0" y="351529"/>
                </a:lnTo>
                <a:cubicBezTo>
                  <a:pt x="0" y="157385"/>
                  <a:pt x="157385" y="0"/>
                  <a:pt x="351529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506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86A25225-80A2-7139-2A81-39CA926639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067414"/>
            <a:ext cx="11509730" cy="3458229"/>
          </a:xfrm>
          <a:custGeom>
            <a:avLst/>
            <a:gdLst>
              <a:gd name="connsiteX0" fmla="*/ 351529 w 11509730"/>
              <a:gd name="connsiteY0" fmla="*/ 0 h 3458229"/>
              <a:gd name="connsiteX1" fmla="*/ 11158201 w 11509730"/>
              <a:gd name="connsiteY1" fmla="*/ 0 h 3458229"/>
              <a:gd name="connsiteX2" fmla="*/ 11509730 w 11509730"/>
              <a:gd name="connsiteY2" fmla="*/ 351529 h 3458229"/>
              <a:gd name="connsiteX3" fmla="*/ 11509730 w 11509730"/>
              <a:gd name="connsiteY3" fmla="*/ 3106700 h 3458229"/>
              <a:gd name="connsiteX4" fmla="*/ 11158201 w 11509730"/>
              <a:gd name="connsiteY4" fmla="*/ 3458229 h 3458229"/>
              <a:gd name="connsiteX5" fmla="*/ 351529 w 11509730"/>
              <a:gd name="connsiteY5" fmla="*/ 3458229 h 3458229"/>
              <a:gd name="connsiteX6" fmla="*/ 0 w 11509730"/>
              <a:gd name="connsiteY6" fmla="*/ 3106700 h 3458229"/>
              <a:gd name="connsiteX7" fmla="*/ 0 w 11509730"/>
              <a:gd name="connsiteY7" fmla="*/ 351529 h 3458229"/>
              <a:gd name="connsiteX8" fmla="*/ 351529 w 11509730"/>
              <a:gd name="connsiteY8" fmla="*/ 0 h 34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3458229">
                <a:moveTo>
                  <a:pt x="351529" y="0"/>
                </a:moveTo>
                <a:lnTo>
                  <a:pt x="11158201" y="0"/>
                </a:lnTo>
                <a:cubicBezTo>
                  <a:pt x="11352345" y="0"/>
                  <a:pt x="11509730" y="157385"/>
                  <a:pt x="11509730" y="351529"/>
                </a:cubicBezTo>
                <a:lnTo>
                  <a:pt x="11509730" y="3106700"/>
                </a:lnTo>
                <a:cubicBezTo>
                  <a:pt x="11509730" y="3300844"/>
                  <a:pt x="11352345" y="3458229"/>
                  <a:pt x="11158201" y="3458229"/>
                </a:cubicBezTo>
                <a:lnTo>
                  <a:pt x="351529" y="3458229"/>
                </a:lnTo>
                <a:cubicBezTo>
                  <a:pt x="157385" y="3458229"/>
                  <a:pt x="0" y="3300844"/>
                  <a:pt x="0" y="3106700"/>
                </a:cubicBezTo>
                <a:lnTo>
                  <a:pt x="0" y="351529"/>
                </a:lnTo>
                <a:cubicBezTo>
                  <a:pt x="0" y="157385"/>
                  <a:pt x="157385" y="0"/>
                  <a:pt x="351529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19672"/>
            <a:ext cx="3494314" cy="338328"/>
          </a:xfrm>
        </p:spPr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19672"/>
            <a:ext cx="2805405" cy="338328"/>
          </a:xfrm>
        </p:spPr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19672"/>
            <a:ext cx="429207" cy="338328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441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11155680" cy="970463"/>
          </a:xfrm>
        </p:spPr>
        <p:txBody>
          <a:bodyPr rtlCol="0" anchor="ctr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45F6FDB5-F783-3538-287C-754C11C309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768" y="1828800"/>
            <a:ext cx="6176399" cy="4425696"/>
          </a:xfrm>
          <a:custGeom>
            <a:avLst/>
            <a:gdLst>
              <a:gd name="connsiteX0" fmla="*/ 325421 w 6450717"/>
              <a:gd name="connsiteY0" fmla="*/ 0 h 4425696"/>
              <a:gd name="connsiteX1" fmla="*/ 6125296 w 6450717"/>
              <a:gd name="connsiteY1" fmla="*/ 0 h 4425696"/>
              <a:gd name="connsiteX2" fmla="*/ 6450717 w 6450717"/>
              <a:gd name="connsiteY2" fmla="*/ 325421 h 4425696"/>
              <a:gd name="connsiteX3" fmla="*/ 6450717 w 6450717"/>
              <a:gd name="connsiteY3" fmla="*/ 4100275 h 4425696"/>
              <a:gd name="connsiteX4" fmla="*/ 6125296 w 6450717"/>
              <a:gd name="connsiteY4" fmla="*/ 4425696 h 4425696"/>
              <a:gd name="connsiteX5" fmla="*/ 325421 w 6450717"/>
              <a:gd name="connsiteY5" fmla="*/ 4425696 h 4425696"/>
              <a:gd name="connsiteX6" fmla="*/ 0 w 6450717"/>
              <a:gd name="connsiteY6" fmla="*/ 4100275 h 4425696"/>
              <a:gd name="connsiteX7" fmla="*/ 0 w 6450717"/>
              <a:gd name="connsiteY7" fmla="*/ 325421 h 4425696"/>
              <a:gd name="connsiteX8" fmla="*/ 325421 w 6450717"/>
              <a:gd name="connsiteY8" fmla="*/ 0 h 442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50717" h="4425696">
                <a:moveTo>
                  <a:pt x="325421" y="0"/>
                </a:moveTo>
                <a:lnTo>
                  <a:pt x="6125296" y="0"/>
                </a:lnTo>
                <a:cubicBezTo>
                  <a:pt x="6305021" y="0"/>
                  <a:pt x="6450717" y="145696"/>
                  <a:pt x="6450717" y="325421"/>
                </a:cubicBezTo>
                <a:lnTo>
                  <a:pt x="6450717" y="4100275"/>
                </a:lnTo>
                <a:cubicBezTo>
                  <a:pt x="6450717" y="4280000"/>
                  <a:pt x="6305021" y="4425696"/>
                  <a:pt x="6125296" y="4425696"/>
                </a:cubicBezTo>
                <a:lnTo>
                  <a:pt x="325421" y="4425696"/>
                </a:lnTo>
                <a:cubicBezTo>
                  <a:pt x="145696" y="4425696"/>
                  <a:pt x="0" y="4280000"/>
                  <a:pt x="0" y="4100275"/>
                </a:cubicBezTo>
                <a:lnTo>
                  <a:pt x="0" y="325421"/>
                </a:lnTo>
                <a:cubicBezTo>
                  <a:pt x="0" y="145696"/>
                  <a:pt x="145696" y="0"/>
                  <a:pt x="325421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87768" y="1828800"/>
            <a:ext cx="4297680" cy="4428871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835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48639"/>
            <a:ext cx="4855464" cy="1453896"/>
          </a:xfrm>
        </p:spPr>
        <p:txBody>
          <a:bodyPr rtlCol="0" anchor="t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F5F2F272-6D18-7E06-3E9A-D10C5C5021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075" y="2293496"/>
            <a:ext cx="4775158" cy="4039043"/>
          </a:xfrm>
          <a:custGeom>
            <a:avLst/>
            <a:gdLst>
              <a:gd name="connsiteX0" fmla="*/ 305917 w 4855463"/>
              <a:gd name="connsiteY0" fmla="*/ 0 h 4039043"/>
              <a:gd name="connsiteX1" fmla="*/ 4549547 w 4855463"/>
              <a:gd name="connsiteY1" fmla="*/ 0 h 4039043"/>
              <a:gd name="connsiteX2" fmla="*/ 4849249 w 4855463"/>
              <a:gd name="connsiteY2" fmla="*/ 244264 h 4039043"/>
              <a:gd name="connsiteX3" fmla="*/ 4855463 w 4855463"/>
              <a:gd name="connsiteY3" fmla="*/ 305907 h 4039043"/>
              <a:gd name="connsiteX4" fmla="*/ 4855463 w 4855463"/>
              <a:gd name="connsiteY4" fmla="*/ 3733136 h 4039043"/>
              <a:gd name="connsiteX5" fmla="*/ 4849249 w 4855463"/>
              <a:gd name="connsiteY5" fmla="*/ 3794779 h 4039043"/>
              <a:gd name="connsiteX6" fmla="*/ 4549547 w 4855463"/>
              <a:gd name="connsiteY6" fmla="*/ 4039043 h 4039043"/>
              <a:gd name="connsiteX7" fmla="*/ 305917 w 4855463"/>
              <a:gd name="connsiteY7" fmla="*/ 4039043 h 4039043"/>
              <a:gd name="connsiteX8" fmla="*/ 0 w 4855463"/>
              <a:gd name="connsiteY8" fmla="*/ 3733126 h 4039043"/>
              <a:gd name="connsiteX9" fmla="*/ 0 w 4855463"/>
              <a:gd name="connsiteY9" fmla="*/ 305917 h 4039043"/>
              <a:gd name="connsiteX10" fmla="*/ 305917 w 4855463"/>
              <a:gd name="connsiteY10" fmla="*/ 0 h 403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55463" h="4039043">
                <a:moveTo>
                  <a:pt x="305917" y="0"/>
                </a:moveTo>
                <a:lnTo>
                  <a:pt x="4549547" y="0"/>
                </a:lnTo>
                <a:cubicBezTo>
                  <a:pt x="4697381" y="0"/>
                  <a:pt x="4820723" y="104863"/>
                  <a:pt x="4849249" y="244264"/>
                </a:cubicBezTo>
                <a:lnTo>
                  <a:pt x="4855463" y="305907"/>
                </a:lnTo>
                <a:lnTo>
                  <a:pt x="4855463" y="3733136"/>
                </a:lnTo>
                <a:lnTo>
                  <a:pt x="4849249" y="3794779"/>
                </a:lnTo>
                <a:cubicBezTo>
                  <a:pt x="4820723" y="3934180"/>
                  <a:pt x="4697381" y="4039043"/>
                  <a:pt x="4549547" y="4039043"/>
                </a:cubicBezTo>
                <a:lnTo>
                  <a:pt x="305917" y="4039043"/>
                </a:lnTo>
                <a:cubicBezTo>
                  <a:pt x="136964" y="4039043"/>
                  <a:pt x="0" y="3902079"/>
                  <a:pt x="0" y="3733126"/>
                </a:cubicBezTo>
                <a:lnTo>
                  <a:pt x="0" y="305917"/>
                </a:lnTo>
                <a:cubicBezTo>
                  <a:pt x="0" y="136964"/>
                  <a:pt x="136964" y="0"/>
                  <a:pt x="305917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326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de conteni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0218"/>
            <a:ext cx="3827439" cy="1453896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14639E5C-EF58-65A1-C364-F58DE7615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075" y="2293494"/>
            <a:ext cx="3666744" cy="4039044"/>
          </a:xfrm>
          <a:custGeom>
            <a:avLst/>
            <a:gdLst>
              <a:gd name="connsiteX0" fmla="*/ 292716 w 3666744"/>
              <a:gd name="connsiteY0" fmla="*/ 0 h 4039044"/>
              <a:gd name="connsiteX1" fmla="*/ 3374028 w 3666744"/>
              <a:gd name="connsiteY1" fmla="*/ 0 h 4039044"/>
              <a:gd name="connsiteX2" fmla="*/ 3666744 w 3666744"/>
              <a:gd name="connsiteY2" fmla="*/ 292716 h 4039044"/>
              <a:gd name="connsiteX3" fmla="*/ 3666744 w 3666744"/>
              <a:gd name="connsiteY3" fmla="*/ 3746328 h 4039044"/>
              <a:gd name="connsiteX4" fmla="*/ 3374028 w 3666744"/>
              <a:gd name="connsiteY4" fmla="*/ 4039044 h 4039044"/>
              <a:gd name="connsiteX5" fmla="*/ 292716 w 3666744"/>
              <a:gd name="connsiteY5" fmla="*/ 4039044 h 4039044"/>
              <a:gd name="connsiteX6" fmla="*/ 0 w 3666744"/>
              <a:gd name="connsiteY6" fmla="*/ 3746328 h 4039044"/>
              <a:gd name="connsiteX7" fmla="*/ 0 w 3666744"/>
              <a:gd name="connsiteY7" fmla="*/ 292716 h 4039044"/>
              <a:gd name="connsiteX8" fmla="*/ 292716 w 3666744"/>
              <a:gd name="connsiteY8" fmla="*/ 0 h 403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6744" h="4039044">
                <a:moveTo>
                  <a:pt x="292716" y="0"/>
                </a:moveTo>
                <a:lnTo>
                  <a:pt x="3374028" y="0"/>
                </a:lnTo>
                <a:cubicBezTo>
                  <a:pt x="3535691" y="0"/>
                  <a:pt x="3666744" y="131053"/>
                  <a:pt x="3666744" y="292716"/>
                </a:cubicBezTo>
                <a:lnTo>
                  <a:pt x="3666744" y="3746328"/>
                </a:lnTo>
                <a:cubicBezTo>
                  <a:pt x="3666744" y="3907991"/>
                  <a:pt x="3535691" y="4039044"/>
                  <a:pt x="3374028" y="4039044"/>
                </a:cubicBezTo>
                <a:lnTo>
                  <a:pt x="292716" y="4039044"/>
                </a:lnTo>
                <a:cubicBezTo>
                  <a:pt x="131053" y="4039044"/>
                  <a:pt x="0" y="3907991"/>
                  <a:pt x="0" y="3746328"/>
                </a:cubicBezTo>
                <a:lnTo>
                  <a:pt x="0" y="292716"/>
                </a:lnTo>
                <a:cubicBezTo>
                  <a:pt x="0" y="131053"/>
                  <a:pt x="131053" y="0"/>
                  <a:pt x="292716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20787" y="549275"/>
            <a:ext cx="6561138" cy="5788152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142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úmero grand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76" y="782804"/>
            <a:ext cx="11201400" cy="4206240"/>
          </a:xfrm>
        </p:spPr>
        <p:txBody>
          <a:bodyPr rtlCol="0">
            <a:normAutofit/>
          </a:bodyPr>
          <a:lstStyle>
            <a:lvl1pPr algn="ctr">
              <a:defRPr sz="27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r>
              <a:rPr lang="es"/>
              <a:t>##%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775" y="4989044"/>
            <a:ext cx="11201399" cy="1225296"/>
          </a:xfrm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228600" indent="0" algn="ctr"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457200" indent="0" algn="ctr"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685800" indent="0" algn="ctr">
              <a:buNone/>
              <a:defRPr sz="1600"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914400" indent="0" algn="ctr">
              <a:buNone/>
              <a:defRPr sz="1400"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2246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úmero grand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76" y="782804"/>
            <a:ext cx="11201400" cy="4206240"/>
          </a:xfrm>
        </p:spPr>
        <p:txBody>
          <a:bodyPr rtlCol="0">
            <a:normAutofit/>
          </a:bodyPr>
          <a:lstStyle>
            <a:lvl1pPr algn="ctr">
              <a:defRPr sz="27800"/>
            </a:lvl1pPr>
          </a:lstStyle>
          <a:p>
            <a:pPr rtl="0"/>
            <a:r>
              <a:rPr lang="es"/>
              <a:t>##%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776" y="4989044"/>
            <a:ext cx="11201400" cy="1225296"/>
          </a:xfrm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228600" indent="0" algn="ctr">
              <a:buNone/>
              <a:defRPr sz="2400"/>
            </a:lvl2pPr>
            <a:lvl3pPr marL="457200" indent="0" algn="ctr">
              <a:buNone/>
              <a:defRPr sz="2000"/>
            </a:lvl3pPr>
            <a:lvl4pPr marL="685800" indent="0" algn="ctr">
              <a:buNone/>
              <a:defRPr sz="1800"/>
            </a:lvl4pPr>
            <a:lvl5pPr marL="914400" indent="0" algn="ctr">
              <a:buNone/>
              <a:defRPr sz="160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083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úmero grand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603504"/>
            <a:ext cx="11201400" cy="4206240"/>
          </a:xfrm>
        </p:spPr>
        <p:txBody>
          <a:bodyPr rtlCol="0">
            <a:normAutofit/>
          </a:bodyPr>
          <a:lstStyle>
            <a:lvl1pPr algn="l">
              <a:defRPr sz="27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r>
              <a:rPr lang="es"/>
              <a:t>##%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4809744"/>
            <a:ext cx="5897880" cy="1353312"/>
          </a:xfrm>
        </p:spPr>
        <p:txBody>
          <a:bodyPr rtlCol="0"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228600" indent="0" algn="l">
              <a:buNone/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457200" indent="0" algn="l"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685800" indent="0" algn="l"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914400" indent="0" algn="l">
              <a:buNone/>
              <a:defRPr sz="1600"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423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3F0761-EA67-F7D1-62E4-095EADA26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9616" y="1823376"/>
            <a:ext cx="9198864" cy="2875175"/>
          </a:xfrm>
        </p:spPr>
        <p:txBody>
          <a:bodyPr rtlCol="0" anchor="ctr">
            <a:normAutofit/>
          </a:bodyPr>
          <a:lstStyle>
            <a:lvl1pPr marL="137160" indent="-137160">
              <a:defRPr sz="4400"/>
            </a:lvl1pPr>
          </a:lstStyle>
          <a:p>
            <a:pPr rtl="0"/>
            <a:r>
              <a:rPr lang="es"/>
              <a:t>Haga clic para editar la cita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9A78CD0-57A9-DB86-E3A3-40628E6D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54C2DF4-76B6-1299-74E1-66F403C0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535CA15-3DFE-125B-C658-77179ED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E5FAB025-061F-4B04-451A-37E4275586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636776" y="5276088"/>
            <a:ext cx="9061704" cy="466344"/>
          </a:xfrm>
        </p:spPr>
        <p:txBody>
          <a:bodyPr rtlCol="0">
            <a:normAutofit/>
          </a:bodyPr>
          <a:lstStyle>
            <a:lvl1pPr marL="0" indent="0">
              <a:buNone/>
              <a:defRPr sz="22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228600" indent="0">
              <a:buNone/>
              <a:defRPr sz="20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 marL="457200" indent="0">
              <a:buNone/>
              <a:defRPr sz="18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 marL="685800" indent="0">
              <a:buNone/>
              <a:defRPr sz="16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 marL="914400" indent="0">
              <a:buNone/>
              <a:defRPr sz="14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es"/>
              <a:t>Autor de la cita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58308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 rtlCol="0" anchor="b">
            <a:normAutofit/>
          </a:bodyPr>
          <a:lstStyle>
            <a:lvl1pPr algn="l">
              <a:defRPr sz="44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8" name="Marcador de posición de imagen 6">
            <a:extLst>
              <a:ext uri="{FF2B5EF4-FFF2-40B4-BE49-F238E27FC236}">
                <a16:creationId xmlns:a16="http://schemas.microsoft.com/office/drawing/2014/main" id="{F9A648C8-0436-6FAF-8B52-BA15EFB5F9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1" y="343038"/>
            <a:ext cx="11506200" cy="4792766"/>
          </a:xfrm>
          <a:custGeom>
            <a:avLst/>
            <a:gdLst>
              <a:gd name="connsiteX0" fmla="*/ 292023 w 11506200"/>
              <a:gd name="connsiteY0" fmla="*/ 0 h 4792766"/>
              <a:gd name="connsiteX1" fmla="*/ 11214177 w 11506200"/>
              <a:gd name="connsiteY1" fmla="*/ 0 h 4792766"/>
              <a:gd name="connsiteX2" fmla="*/ 11506200 w 11506200"/>
              <a:gd name="connsiteY2" fmla="*/ 292023 h 4792766"/>
              <a:gd name="connsiteX3" fmla="*/ 11506200 w 11506200"/>
              <a:gd name="connsiteY3" fmla="*/ 4500743 h 4792766"/>
              <a:gd name="connsiteX4" fmla="*/ 11214177 w 11506200"/>
              <a:gd name="connsiteY4" fmla="*/ 4792766 h 4792766"/>
              <a:gd name="connsiteX5" fmla="*/ 292023 w 11506200"/>
              <a:gd name="connsiteY5" fmla="*/ 4792766 h 4792766"/>
              <a:gd name="connsiteX6" fmla="*/ 0 w 11506200"/>
              <a:gd name="connsiteY6" fmla="*/ 4500743 h 4792766"/>
              <a:gd name="connsiteX7" fmla="*/ 0 w 11506200"/>
              <a:gd name="connsiteY7" fmla="*/ 292023 h 4792766"/>
              <a:gd name="connsiteX8" fmla="*/ 292023 w 11506200"/>
              <a:gd name="connsiteY8" fmla="*/ 0 h 479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200" h="4792766">
                <a:moveTo>
                  <a:pt x="292023" y="0"/>
                </a:moveTo>
                <a:lnTo>
                  <a:pt x="11214177" y="0"/>
                </a:lnTo>
                <a:cubicBezTo>
                  <a:pt x="11375457" y="0"/>
                  <a:pt x="11506200" y="130743"/>
                  <a:pt x="11506200" y="292023"/>
                </a:cubicBezTo>
                <a:lnTo>
                  <a:pt x="11506200" y="4500743"/>
                </a:lnTo>
                <a:cubicBezTo>
                  <a:pt x="11506200" y="4662023"/>
                  <a:pt x="11375457" y="4792766"/>
                  <a:pt x="11214177" y="4792766"/>
                </a:cubicBezTo>
                <a:lnTo>
                  <a:pt x="292023" y="4792766"/>
                </a:lnTo>
                <a:cubicBezTo>
                  <a:pt x="130743" y="4792766"/>
                  <a:pt x="0" y="4662023"/>
                  <a:pt x="0" y="4500743"/>
                </a:cubicBezTo>
                <a:lnTo>
                  <a:pt x="0" y="292023"/>
                </a:lnTo>
                <a:cubicBezTo>
                  <a:pt x="0" y="130743"/>
                  <a:pt x="130743" y="0"/>
                  <a:pt x="292023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19672"/>
            <a:ext cx="3494314" cy="365125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19672"/>
            <a:ext cx="2805405" cy="365125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19672"/>
            <a:ext cx="429207" cy="365125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19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4A9563B-AAD5-FEB6-A529-82D8BF95E524}"/>
              </a:ext>
            </a:extLst>
          </p:cNvPr>
          <p:cNvSpPr/>
          <p:nvPr userDrawn="1"/>
        </p:nvSpPr>
        <p:spPr>
          <a:xfrm>
            <a:off x="806386" y="760151"/>
            <a:ext cx="10579222" cy="5337698"/>
          </a:xfrm>
          <a:prstGeom prst="roundRect">
            <a:avLst>
              <a:gd name="adj" fmla="val 6093"/>
            </a:avLst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23F0761-EA67-F7D1-62E4-095EADA26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5064" y="2092751"/>
            <a:ext cx="8695944" cy="2128102"/>
          </a:xfrm>
        </p:spPr>
        <p:txBody>
          <a:bodyPr rtlCol="0" anchor="ctr">
            <a:normAutofit/>
          </a:bodyPr>
          <a:lstStyle>
            <a:lvl1pPr marL="137160" indent="-137160">
              <a:lnSpc>
                <a:spcPct val="100000"/>
              </a:lnSpc>
              <a:defRPr sz="3800"/>
            </a:lvl1pPr>
          </a:lstStyle>
          <a:p>
            <a:pPr rtl="0"/>
            <a:r>
              <a:rPr lang="es"/>
              <a:t>Haga clic para editar la cita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9A78CD0-57A9-DB86-E3A3-40628E6D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54C2DF4-76B6-1299-74E1-66F403C0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535CA15-3DFE-125B-C658-77179ED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E5FAB025-061F-4B04-451A-37E4275586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801368" y="5120640"/>
            <a:ext cx="8549640" cy="62179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b="1" dirty="0"/>
            </a:lvl1pPr>
            <a:lvl2pPr marL="228600" indent="0">
              <a:buNone/>
              <a:defRPr lang="en-US" b="1" dirty="0"/>
            </a:lvl2pPr>
            <a:lvl3pPr marL="457200" indent="0">
              <a:buNone/>
              <a:defRPr lang="en-US" b="1" dirty="0"/>
            </a:lvl3pPr>
            <a:lvl4pPr marL="685800" indent="0">
              <a:buNone/>
              <a:defRPr lang="en-US" b="1" dirty="0"/>
            </a:lvl4pPr>
            <a:lvl5pPr marL="914400" indent="0">
              <a:buNone/>
              <a:defRPr lang="en-US" b="1" dirty="0"/>
            </a:lvl5pPr>
          </a:lstStyle>
          <a:p>
            <a:pPr lvl="0" rtl="0"/>
            <a:r>
              <a:rPr lang="es"/>
              <a:t>Autor de la cita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3743112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a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9768" y="438912"/>
            <a:ext cx="9619488" cy="4526280"/>
          </a:xfrm>
        </p:spPr>
        <p:txBody>
          <a:bodyPr rtlCol="0" anchor="ctr">
            <a:normAutofit/>
          </a:bodyPr>
          <a:lstStyle>
            <a:lvl1pPr marL="137160" indent="-137160"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pPr rtl="0"/>
            <a:r>
              <a:rPr lang="es"/>
              <a:t>Haga clic para editar la cita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965192"/>
            <a:ext cx="5431536" cy="1289304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2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a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9768" y="1179576"/>
            <a:ext cx="9317736" cy="3785616"/>
          </a:xfrm>
        </p:spPr>
        <p:txBody>
          <a:bodyPr rtlCol="0" anchor="b">
            <a:normAutofit/>
          </a:bodyPr>
          <a:lstStyle>
            <a:lvl1pPr marL="137160" indent="-137160"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pPr rtl="0"/>
            <a:r>
              <a:rPr lang="es"/>
              <a:t>Haga clic para editar la cita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965192"/>
            <a:ext cx="5431536" cy="128930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71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294248"/>
            <a:ext cx="11164825" cy="958480"/>
          </a:xfrm>
        </p:spPr>
        <p:txBody>
          <a:bodyPr rtlCol="0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DA7BFCD9-16A4-5745-7BB3-7836095FF1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213" y="2020825"/>
            <a:ext cx="5211762" cy="434340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F30EDC57-7D17-D4C8-5C60-A44A480EA9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1750" y="2020824"/>
            <a:ext cx="5213350" cy="434340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5883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76166"/>
            <a:ext cx="11164824" cy="976562"/>
          </a:xfrm>
        </p:spPr>
        <p:txBody>
          <a:bodyPr rtlCol="0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7" y="1380744"/>
            <a:ext cx="5212080" cy="559834"/>
          </a:xfrm>
        </p:spPr>
        <p:txBody>
          <a:bodyPr rtlCol="0"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"/>
              <a:t>Haga clic para modificar los estilos de texto del patrón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7B5BB1DC-4DAA-D220-25A9-5752C158FD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213" y="2020888"/>
            <a:ext cx="5211762" cy="434340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2512" y="1380744"/>
            <a:ext cx="5212080" cy="559834"/>
          </a:xfrm>
        </p:spPr>
        <p:txBody>
          <a:bodyPr rtlCol="0"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"/>
              <a:t>Haga clic para modificar los estilos de texto del patrón</a:t>
            </a: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BAB67A04-5E8D-18C5-D47A-A5B5CFE568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1750" y="2020888"/>
            <a:ext cx="5213350" cy="4343400"/>
          </a:xfrm>
        </p:spPr>
        <p:txBody>
          <a:bodyPr rtlCol="0"/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373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399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2220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3616"/>
            <a:ext cx="3595634" cy="1757505"/>
          </a:xfrm>
        </p:spPr>
        <p:txBody>
          <a:bodyPr rtlCol="0" anchor="t">
            <a:normAutofit/>
          </a:bodyPr>
          <a:lstStyle>
            <a:lvl1pPr>
              <a:defRPr sz="28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9769" y="2311121"/>
            <a:ext cx="3309608" cy="3993263"/>
          </a:xfrm>
        </p:spPr>
        <p:txBody>
          <a:bodyPr rtlCol="0"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"/>
              <a:t>Haga clic para modificar los estilos de texto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6995" y="553616"/>
            <a:ext cx="6466741" cy="5752566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057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7784"/>
            <a:ext cx="3713996" cy="2212313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9767" y="2826137"/>
            <a:ext cx="3310128" cy="3434638"/>
          </a:xfrm>
        </p:spPr>
        <p:txBody>
          <a:bodyPr rtlCol="0"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"/>
              <a:t>Haga clic para modificar los estilos de texto del patrón</a:t>
            </a:r>
          </a:p>
        </p:txBody>
      </p:sp>
      <p:sp>
        <p:nvSpPr>
          <p:cNvPr id="12" name="Marcador de posición de imagen 2">
            <a:extLst>
              <a:ext uri="{FF2B5EF4-FFF2-40B4-BE49-F238E27FC236}">
                <a16:creationId xmlns:a16="http://schemas.microsoft.com/office/drawing/2014/main" id="{ADACA751-BBB2-3E33-EA6C-54B4A7F68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342901"/>
            <a:ext cx="6785782" cy="6172198"/>
          </a:xfrm>
          <a:custGeom>
            <a:avLst/>
            <a:gdLst>
              <a:gd name="connsiteX0" fmla="*/ 264355 w 6785782"/>
              <a:gd name="connsiteY0" fmla="*/ 0 h 6172198"/>
              <a:gd name="connsiteX1" fmla="*/ 6521427 w 6785782"/>
              <a:gd name="connsiteY1" fmla="*/ 0 h 6172198"/>
              <a:gd name="connsiteX2" fmla="*/ 6785782 w 6785782"/>
              <a:gd name="connsiteY2" fmla="*/ 264355 h 6172198"/>
              <a:gd name="connsiteX3" fmla="*/ 6785782 w 6785782"/>
              <a:gd name="connsiteY3" fmla="*/ 5907843 h 6172198"/>
              <a:gd name="connsiteX4" fmla="*/ 6521427 w 6785782"/>
              <a:gd name="connsiteY4" fmla="*/ 6172198 h 6172198"/>
              <a:gd name="connsiteX5" fmla="*/ 264355 w 6785782"/>
              <a:gd name="connsiteY5" fmla="*/ 6172198 h 6172198"/>
              <a:gd name="connsiteX6" fmla="*/ 0 w 6785782"/>
              <a:gd name="connsiteY6" fmla="*/ 5907843 h 6172198"/>
              <a:gd name="connsiteX7" fmla="*/ 0 w 6785782"/>
              <a:gd name="connsiteY7" fmla="*/ 264355 h 6172198"/>
              <a:gd name="connsiteX8" fmla="*/ 264355 w 6785782"/>
              <a:gd name="connsiteY8" fmla="*/ 0 h 6172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5782" h="6172198">
                <a:moveTo>
                  <a:pt x="264355" y="0"/>
                </a:moveTo>
                <a:lnTo>
                  <a:pt x="6521427" y="0"/>
                </a:lnTo>
                <a:cubicBezTo>
                  <a:pt x="6667426" y="0"/>
                  <a:pt x="6785782" y="118356"/>
                  <a:pt x="6785782" y="264355"/>
                </a:cubicBezTo>
                <a:lnTo>
                  <a:pt x="6785782" y="5907843"/>
                </a:lnTo>
                <a:cubicBezTo>
                  <a:pt x="6785782" y="6053842"/>
                  <a:pt x="6667426" y="6172198"/>
                  <a:pt x="6521427" y="6172198"/>
                </a:cubicBezTo>
                <a:lnTo>
                  <a:pt x="264355" y="6172198"/>
                </a:lnTo>
                <a:cubicBezTo>
                  <a:pt x="118356" y="6172198"/>
                  <a:pt x="0" y="6053842"/>
                  <a:pt x="0" y="5907843"/>
                </a:cubicBezTo>
                <a:lnTo>
                  <a:pt x="0" y="264355"/>
                </a:lnTo>
                <a:cubicBezTo>
                  <a:pt x="0" y="118356"/>
                  <a:pt x="118356" y="0"/>
                  <a:pt x="264355" y="0"/>
                </a:cubicBezTo>
                <a:close/>
              </a:path>
            </a:pathLst>
          </a:custGeo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912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29768"/>
            <a:ext cx="10890374" cy="1627632"/>
          </a:xfrm>
        </p:spPr>
        <p:txBody>
          <a:bodyPr rtlCol="0" anchor="t">
            <a:normAutofit/>
          </a:bodyPr>
          <a:lstStyle>
            <a:lvl1pPr>
              <a:defRPr sz="54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3264408"/>
            <a:ext cx="10890374" cy="2834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60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11480"/>
            <a:ext cx="4590288" cy="3739896"/>
          </a:xfrm>
        </p:spPr>
        <p:txBody>
          <a:bodyPr rtlCol="0" anchor="t">
            <a:normAutofit/>
          </a:bodyPr>
          <a:lstStyle>
            <a:lvl1pPr algn="l">
              <a:defRPr sz="52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873752"/>
            <a:ext cx="4206240" cy="1380744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8" name="Marcador de posición de imagen 6">
            <a:extLst>
              <a:ext uri="{FF2B5EF4-FFF2-40B4-BE49-F238E27FC236}">
                <a16:creationId xmlns:a16="http://schemas.microsoft.com/office/drawing/2014/main" id="{55FC269D-AA10-2D35-8DD6-33E0E2CC40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1348" y="343038"/>
            <a:ext cx="6257031" cy="6172200"/>
          </a:xfrm>
          <a:custGeom>
            <a:avLst/>
            <a:gdLst>
              <a:gd name="connsiteX0" fmla="*/ 318609 w 6257031"/>
              <a:gd name="connsiteY0" fmla="*/ 0 h 6172200"/>
              <a:gd name="connsiteX1" fmla="*/ 5938422 w 6257031"/>
              <a:gd name="connsiteY1" fmla="*/ 0 h 6172200"/>
              <a:gd name="connsiteX2" fmla="*/ 6257031 w 6257031"/>
              <a:gd name="connsiteY2" fmla="*/ 318609 h 6172200"/>
              <a:gd name="connsiteX3" fmla="*/ 6257031 w 6257031"/>
              <a:gd name="connsiteY3" fmla="*/ 5853591 h 6172200"/>
              <a:gd name="connsiteX4" fmla="*/ 5938422 w 6257031"/>
              <a:gd name="connsiteY4" fmla="*/ 6172200 h 6172200"/>
              <a:gd name="connsiteX5" fmla="*/ 318609 w 6257031"/>
              <a:gd name="connsiteY5" fmla="*/ 6172200 h 6172200"/>
              <a:gd name="connsiteX6" fmla="*/ 0 w 6257031"/>
              <a:gd name="connsiteY6" fmla="*/ 5853591 h 6172200"/>
              <a:gd name="connsiteX7" fmla="*/ 0 w 6257031"/>
              <a:gd name="connsiteY7" fmla="*/ 318609 h 6172200"/>
              <a:gd name="connsiteX8" fmla="*/ 318609 w 6257031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7031" h="6172200">
                <a:moveTo>
                  <a:pt x="318609" y="0"/>
                </a:moveTo>
                <a:lnTo>
                  <a:pt x="5938422" y="0"/>
                </a:lnTo>
                <a:cubicBezTo>
                  <a:pt x="6114385" y="0"/>
                  <a:pt x="6257031" y="142646"/>
                  <a:pt x="6257031" y="318609"/>
                </a:cubicBezTo>
                <a:lnTo>
                  <a:pt x="6257031" y="5853591"/>
                </a:lnTo>
                <a:cubicBezTo>
                  <a:pt x="6257031" y="6029554"/>
                  <a:pt x="6114385" y="6172200"/>
                  <a:pt x="5938422" y="6172200"/>
                </a:cubicBezTo>
                <a:lnTo>
                  <a:pt x="318609" y="6172200"/>
                </a:lnTo>
                <a:cubicBezTo>
                  <a:pt x="142646" y="6172200"/>
                  <a:pt x="0" y="6029554"/>
                  <a:pt x="0" y="5853591"/>
                </a:cubicBezTo>
                <a:lnTo>
                  <a:pt x="0" y="318609"/>
                </a:lnTo>
                <a:cubicBezTo>
                  <a:pt x="0" y="142646"/>
                  <a:pt x="142646" y="0"/>
                  <a:pt x="318609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41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ón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27318"/>
            <a:ext cx="7370064" cy="1842020"/>
          </a:xfrm>
        </p:spPr>
        <p:txBody>
          <a:bodyPr rtlCol="0" anchor="b">
            <a:normAutofit/>
          </a:bodyPr>
          <a:lstStyle>
            <a:lvl1pPr>
              <a:defRPr sz="60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3622673"/>
            <a:ext cx="7370064" cy="22311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63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11480"/>
            <a:ext cx="5330952" cy="3739896"/>
          </a:xfrm>
        </p:spPr>
        <p:txBody>
          <a:bodyPr rtlCol="0" anchor="t">
            <a:normAutofit/>
          </a:bodyPr>
          <a:lstStyle>
            <a:lvl1pPr algn="l">
              <a:defRPr sz="66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873752"/>
            <a:ext cx="4517136" cy="1380744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  <p:sp>
        <p:nvSpPr>
          <p:cNvPr id="11" name="Marcador de posición de imagen 6">
            <a:extLst>
              <a:ext uri="{FF2B5EF4-FFF2-40B4-BE49-F238E27FC236}">
                <a16:creationId xmlns:a16="http://schemas.microsoft.com/office/drawing/2014/main" id="{8F28510C-0939-D915-FCC8-7D8AD44757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7247" y="342900"/>
            <a:ext cx="5334000" cy="6172200"/>
          </a:xfrm>
          <a:custGeom>
            <a:avLst/>
            <a:gdLst>
              <a:gd name="connsiteX0" fmla="*/ 305905 w 5334000"/>
              <a:gd name="connsiteY0" fmla="*/ 0 h 6172200"/>
              <a:gd name="connsiteX1" fmla="*/ 5028095 w 5334000"/>
              <a:gd name="connsiteY1" fmla="*/ 0 h 6172200"/>
              <a:gd name="connsiteX2" fmla="*/ 5334000 w 5334000"/>
              <a:gd name="connsiteY2" fmla="*/ 305905 h 6172200"/>
              <a:gd name="connsiteX3" fmla="*/ 5334000 w 5334000"/>
              <a:gd name="connsiteY3" fmla="*/ 5866295 h 6172200"/>
              <a:gd name="connsiteX4" fmla="*/ 5028095 w 5334000"/>
              <a:gd name="connsiteY4" fmla="*/ 6172200 h 6172200"/>
              <a:gd name="connsiteX5" fmla="*/ 305905 w 5334000"/>
              <a:gd name="connsiteY5" fmla="*/ 6172200 h 6172200"/>
              <a:gd name="connsiteX6" fmla="*/ 0 w 5334000"/>
              <a:gd name="connsiteY6" fmla="*/ 5866295 h 6172200"/>
              <a:gd name="connsiteX7" fmla="*/ 0 w 5334000"/>
              <a:gd name="connsiteY7" fmla="*/ 305905 h 6172200"/>
              <a:gd name="connsiteX8" fmla="*/ 305905 w 53340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6172200">
                <a:moveTo>
                  <a:pt x="305905" y="0"/>
                </a:moveTo>
                <a:lnTo>
                  <a:pt x="5028095" y="0"/>
                </a:lnTo>
                <a:cubicBezTo>
                  <a:pt x="5197042" y="0"/>
                  <a:pt x="5334000" y="136958"/>
                  <a:pt x="5334000" y="305905"/>
                </a:cubicBezTo>
                <a:lnTo>
                  <a:pt x="5334000" y="5866295"/>
                </a:lnTo>
                <a:cubicBezTo>
                  <a:pt x="5334000" y="6035242"/>
                  <a:pt x="5197042" y="6172200"/>
                  <a:pt x="5028095" y="6172200"/>
                </a:cubicBezTo>
                <a:lnTo>
                  <a:pt x="305905" y="6172200"/>
                </a:lnTo>
                <a:cubicBezTo>
                  <a:pt x="136958" y="6172200"/>
                  <a:pt x="0" y="6035242"/>
                  <a:pt x="0" y="5866295"/>
                </a:cubicBezTo>
                <a:lnTo>
                  <a:pt x="0" y="305905"/>
                </a:lnTo>
                <a:cubicBezTo>
                  <a:pt x="0" y="136958"/>
                  <a:pt x="136958" y="0"/>
                  <a:pt x="305905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280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, foto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9480" y="411480"/>
            <a:ext cx="4361688" cy="3968496"/>
          </a:xfrm>
        </p:spPr>
        <p:txBody>
          <a:bodyPr rtlCol="0" anchor="t">
            <a:normAutofit/>
          </a:bodyPr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69480" y="4873752"/>
            <a:ext cx="4206240" cy="1380744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"/>
              <a:t>Haga clic para editar el estilo de subtítulo del patrón</a:t>
            </a:r>
            <a:endParaRPr lang="en-US"/>
          </a:p>
        </p:txBody>
      </p:sp>
      <p:sp>
        <p:nvSpPr>
          <p:cNvPr id="8" name="Marcador de posición de imagen 6">
            <a:extLst>
              <a:ext uri="{FF2B5EF4-FFF2-40B4-BE49-F238E27FC236}">
                <a16:creationId xmlns:a16="http://schemas.microsoft.com/office/drawing/2014/main" id="{55FC269D-AA10-2D35-8DD6-33E0E2CC40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7472" y="343038"/>
            <a:ext cx="6257031" cy="6172200"/>
          </a:xfrm>
          <a:custGeom>
            <a:avLst/>
            <a:gdLst>
              <a:gd name="connsiteX0" fmla="*/ 318609 w 6257031"/>
              <a:gd name="connsiteY0" fmla="*/ 0 h 6172200"/>
              <a:gd name="connsiteX1" fmla="*/ 5938422 w 6257031"/>
              <a:gd name="connsiteY1" fmla="*/ 0 h 6172200"/>
              <a:gd name="connsiteX2" fmla="*/ 6257031 w 6257031"/>
              <a:gd name="connsiteY2" fmla="*/ 318609 h 6172200"/>
              <a:gd name="connsiteX3" fmla="*/ 6257031 w 6257031"/>
              <a:gd name="connsiteY3" fmla="*/ 5853591 h 6172200"/>
              <a:gd name="connsiteX4" fmla="*/ 5938422 w 6257031"/>
              <a:gd name="connsiteY4" fmla="*/ 6172200 h 6172200"/>
              <a:gd name="connsiteX5" fmla="*/ 318609 w 6257031"/>
              <a:gd name="connsiteY5" fmla="*/ 6172200 h 6172200"/>
              <a:gd name="connsiteX6" fmla="*/ 0 w 6257031"/>
              <a:gd name="connsiteY6" fmla="*/ 5853591 h 6172200"/>
              <a:gd name="connsiteX7" fmla="*/ 0 w 6257031"/>
              <a:gd name="connsiteY7" fmla="*/ 318609 h 6172200"/>
              <a:gd name="connsiteX8" fmla="*/ 318609 w 6257031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7031" h="6172200">
                <a:moveTo>
                  <a:pt x="318609" y="0"/>
                </a:moveTo>
                <a:lnTo>
                  <a:pt x="5938422" y="0"/>
                </a:lnTo>
                <a:cubicBezTo>
                  <a:pt x="6114385" y="0"/>
                  <a:pt x="6257031" y="142646"/>
                  <a:pt x="6257031" y="318609"/>
                </a:cubicBezTo>
                <a:lnTo>
                  <a:pt x="6257031" y="5853591"/>
                </a:lnTo>
                <a:cubicBezTo>
                  <a:pt x="6257031" y="6029554"/>
                  <a:pt x="6114385" y="6172200"/>
                  <a:pt x="5938422" y="6172200"/>
                </a:cubicBezTo>
                <a:lnTo>
                  <a:pt x="318609" y="6172200"/>
                </a:lnTo>
                <a:cubicBezTo>
                  <a:pt x="142646" y="6172200"/>
                  <a:pt x="0" y="6029554"/>
                  <a:pt x="0" y="5853591"/>
                </a:cubicBezTo>
                <a:lnTo>
                  <a:pt x="0" y="318609"/>
                </a:lnTo>
                <a:cubicBezTo>
                  <a:pt x="0" y="142646"/>
                  <a:pt x="142646" y="0"/>
                  <a:pt x="318609" y="0"/>
                </a:cubicBezTo>
                <a:close/>
              </a:path>
            </a:pathLst>
          </a:custGeo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rtl="0"/>
            <a:r>
              <a:rPr lang="es"/>
              <a:t>Haga clic en el icono para agregar una imagen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5708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827A12A6-507C-2714-2F24-09ADE11584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892EA34-13CC-54C1-DE3D-4F1D5D55C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 rtlCol="0" anchor="b">
            <a:normAutofit/>
          </a:bodyPr>
          <a:lstStyle>
            <a:lvl1pPr>
              <a:defRPr sz="8000"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F845713-EE4C-7615-B812-531C14CF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1849E7-8E94-3B02-239C-AAB481596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644BD7-C050-D052-8408-65ADAAF67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84145AC3-CC88-4C8A-A6CE-8D44921B6A23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48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11480"/>
            <a:ext cx="11045952" cy="1828800"/>
          </a:xfrm>
        </p:spPr>
        <p:txBody>
          <a:bodyPr rtlCol="0" anchor="t">
            <a:normAutofit/>
          </a:bodyPr>
          <a:lstStyle>
            <a:lvl1pPr>
              <a:defRPr sz="8000"/>
            </a:lvl1pPr>
          </a:lstStyle>
          <a:p>
            <a:pPr rtl="0"/>
            <a:r>
              <a:rPr lang="es"/>
              <a:t>Haga clic para modificar el estilo de título del patrón</a:t>
            </a:r>
            <a:endParaRPr lang="en-US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2784" y="2423160"/>
            <a:ext cx="5202936" cy="3858768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>
              <a:buFont typeface="+mj-lt"/>
              <a:buAutoNum type="arabicPeriod"/>
              <a:defRPr lang="en-US" dirty="0"/>
            </a:lvl1pPr>
            <a:lvl2pPr marL="571500" indent="-342900">
              <a:buFont typeface="+mj-lt"/>
              <a:buAutoNum type="arabicPeriod"/>
              <a:defRPr lang="en-US" dirty="0"/>
            </a:lvl2pPr>
            <a:lvl3pPr marL="800100" indent="-342900">
              <a:buFont typeface="+mj-lt"/>
              <a:buAutoNum type="arabicPeriod"/>
              <a:defRPr lang="en-US" dirty="0"/>
            </a:lvl3pPr>
            <a:lvl4pPr>
              <a:buFont typeface="+mj-lt"/>
              <a:buAutoNum type="arabicPeriod"/>
              <a:defRPr lang="en-US" dirty="0"/>
            </a:lvl4pPr>
            <a:lvl5pPr>
              <a:buFont typeface="+mj-lt"/>
              <a:buAutoNum type="arabicPeriod"/>
              <a:defRPr lang="en-US" dirty="0"/>
            </a:lvl5pPr>
          </a:lstStyle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20/2/2025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628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"/>
              <a:t>Haga clic para modificar los estilos de texto del patrón</a:t>
            </a:r>
          </a:p>
          <a:p>
            <a:pPr lvl="1" rtl="0"/>
            <a:r>
              <a:rPr lang="es"/>
              <a:t>Segundo nivel</a:t>
            </a:r>
          </a:p>
          <a:p>
            <a:pPr lvl="2" rtl="0"/>
            <a:r>
              <a:rPr lang="es"/>
              <a:t>Tercer nivel</a:t>
            </a:r>
          </a:p>
          <a:p>
            <a:pPr lvl="3" rtl="0"/>
            <a:r>
              <a:rPr lang="es"/>
              <a:t>Cuarto nivel</a:t>
            </a:r>
          </a:p>
          <a:p>
            <a:pPr lvl="4" rtl="0"/>
            <a:r>
              <a:rPr lang="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9768" y="6519672"/>
            <a:ext cx="2843784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20/2/2025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60536" y="6519672"/>
            <a:ext cx="2642616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rtl="0"/>
            <a:r>
              <a:rPr lang="es"/>
              <a:t>Ejemplo de Texto de pie de página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5720" y="6519672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8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EA285-023E-778E-9794-64FA2804A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 anchor="b">
            <a:normAutofit/>
          </a:bodyPr>
          <a:lstStyle/>
          <a:p>
            <a:r>
              <a:rPr lang="es-ES_tradnl" dirty="0"/>
              <a:t>Informe de Metas y Actividades – SENA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88664E-C47B-BB6D-8790-81318CB81F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 anchor="t">
            <a:normAutofit/>
          </a:bodyPr>
          <a:lstStyle/>
          <a:p>
            <a:r>
              <a:rPr lang="es-ES_tradnl" dirty="0"/>
              <a:t>Presentación detallada de logros y planes futuros</a:t>
            </a:r>
          </a:p>
        </p:txBody>
      </p:sp>
      <p:pic>
        <p:nvPicPr>
          <p:cNvPr id="4" name="Picture 3" descr="Grupo trabajando en grafos">
            <a:extLst>
              <a:ext uri="{FF2B5EF4-FFF2-40B4-BE49-F238E27FC236}">
                <a16:creationId xmlns:a16="http://schemas.microsoft.com/office/drawing/2014/main" id="{52AB7149-43EE-4470-9CDC-9FD02630AB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94" r="2" b="13905"/>
          <a:stretch>
            <a:fillRect/>
          </a:stretch>
        </p:blipFill>
        <p:spPr>
          <a:xfrm>
            <a:off x="342901" y="343038"/>
            <a:ext cx="11506200" cy="4792766"/>
          </a:xfrm>
          <a:custGeom>
            <a:avLst/>
            <a:gdLst>
              <a:gd name="connsiteX0" fmla="*/ 292023 w 11506200"/>
              <a:gd name="connsiteY0" fmla="*/ 0 h 4792766"/>
              <a:gd name="connsiteX1" fmla="*/ 11214177 w 11506200"/>
              <a:gd name="connsiteY1" fmla="*/ 0 h 4792766"/>
              <a:gd name="connsiteX2" fmla="*/ 11506200 w 11506200"/>
              <a:gd name="connsiteY2" fmla="*/ 292023 h 4792766"/>
              <a:gd name="connsiteX3" fmla="*/ 11506200 w 11506200"/>
              <a:gd name="connsiteY3" fmla="*/ 4500743 h 4792766"/>
              <a:gd name="connsiteX4" fmla="*/ 11214177 w 11506200"/>
              <a:gd name="connsiteY4" fmla="*/ 4792766 h 4792766"/>
              <a:gd name="connsiteX5" fmla="*/ 292023 w 11506200"/>
              <a:gd name="connsiteY5" fmla="*/ 4792766 h 4792766"/>
              <a:gd name="connsiteX6" fmla="*/ 0 w 11506200"/>
              <a:gd name="connsiteY6" fmla="*/ 4500743 h 4792766"/>
              <a:gd name="connsiteX7" fmla="*/ 0 w 11506200"/>
              <a:gd name="connsiteY7" fmla="*/ 292023 h 4792766"/>
              <a:gd name="connsiteX8" fmla="*/ 292023 w 11506200"/>
              <a:gd name="connsiteY8" fmla="*/ 0 h 479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200" h="4792766">
                <a:moveTo>
                  <a:pt x="292023" y="0"/>
                </a:moveTo>
                <a:lnTo>
                  <a:pt x="11214177" y="0"/>
                </a:lnTo>
                <a:cubicBezTo>
                  <a:pt x="11375457" y="0"/>
                  <a:pt x="11506200" y="130743"/>
                  <a:pt x="11506200" y="292023"/>
                </a:cubicBezTo>
                <a:lnTo>
                  <a:pt x="11506200" y="4500743"/>
                </a:lnTo>
                <a:cubicBezTo>
                  <a:pt x="11506200" y="4662023"/>
                  <a:pt x="11375457" y="4792766"/>
                  <a:pt x="11214177" y="4792766"/>
                </a:cubicBezTo>
                <a:lnTo>
                  <a:pt x="292023" y="4792766"/>
                </a:lnTo>
                <a:cubicBezTo>
                  <a:pt x="130743" y="4792766"/>
                  <a:pt x="0" y="4662023"/>
                  <a:pt x="0" y="4500743"/>
                </a:cubicBezTo>
                <a:lnTo>
                  <a:pt x="0" y="292023"/>
                </a:lnTo>
                <a:cubicBezTo>
                  <a:pt x="0" y="130743"/>
                  <a:pt x="130743" y="0"/>
                  <a:pt x="29202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739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A2D40-98EB-D366-D412-76AA7949C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 anchor="b">
            <a:normAutofit/>
          </a:bodyPr>
          <a:lstStyle/>
          <a:p>
            <a:r>
              <a:rPr lang="es-ES_tradnl"/>
              <a:t>Informe de Metas y Actividades</a:t>
            </a:r>
          </a:p>
        </p:txBody>
      </p:sp>
    </p:spTree>
    <p:extLst>
      <p:ext uri="{BB962C8B-B14F-4D97-AF65-F5344CB8AC3E}">
        <p14:creationId xmlns:p14="http://schemas.microsoft.com/office/powerpoint/2010/main" val="20767385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3AAEE-20E7-A345-9FDF-38167EE8C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/>
              <a:t>Portada y contexto general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FDAC0-A777-412A-95D8-B27F8AEE4E74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776036"/>
            <a:ext cx="5866854" cy="5676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Contexto e intención del informe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Presenta el alcance y propósito del informe, evidenciando resultados.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Marco temporal y evaluación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Se individualizan las metas del 1 de marzo al 11 de abril.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Alineación con objetivos institucionales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Muestra la coherencia del trabajo con lineamientos y normas del SENA y entes de control.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Función comunicativa y estratégica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Prepara a la audiencia para comprender metas, evidenciando compromiso y profesionalismo.</a:t>
            </a:r>
          </a:p>
        </p:txBody>
      </p:sp>
      <p:pic>
        <p:nvPicPr>
          <p:cNvPr id="4" name="Content Placeholder 3" descr="Primer plano de gente de negocios en la mesa de la oficina.">
            <a:extLst>
              <a:ext uri="{FF2B5EF4-FFF2-40B4-BE49-F238E27FC236}">
                <a16:creationId xmlns:a16="http://schemas.microsoft.com/office/drawing/2014/main" id="{8D73D5FE-E20D-4023-BD2E-5B30FFA2F1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24123" r="6894"/>
          <a:stretch>
            <a:fillRect/>
          </a:stretch>
        </p:blipFill>
        <p:spPr>
          <a:xfrm>
            <a:off x="6194513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18549120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F4386-0DAA-96F4-F985-233CEBF81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/>
              <a:t>Gestión de correos electrónicos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6ACC79-3930-4F33-97E1-D739989AC069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776036"/>
            <a:ext cx="5866854" cy="5676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Volumen y Consistencia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Se revisaron en promedio 786 correos electrónicos, con 37 a 42 gestionados diariamente, mostrando un alto volumen constante.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Análisis y Coordinación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Cada correo implica análisis detallado, identificación de acciones y coordinación con otras áreas para respuestas efectivas y en los términos otorgados.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Eficiencia y Cumplimiento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Gestión adecuada evita represamientos, minimiza riesgos y asegura cumplimiento de plazos y procesos institucionales.</a:t>
            </a:r>
          </a:p>
        </p:txBody>
      </p:sp>
      <p:pic>
        <p:nvPicPr>
          <p:cNvPr id="4" name="Content Placeholder 3" descr="Marketing por correo electrónico">
            <a:extLst>
              <a:ext uri="{FF2B5EF4-FFF2-40B4-BE49-F238E27FC236}">
                <a16:creationId xmlns:a16="http://schemas.microsoft.com/office/drawing/2014/main" id="{7A17BC74-0D43-46AF-BA6A-5A0F729A1D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3979" r="27038"/>
          <a:stretch>
            <a:fillRect/>
          </a:stretch>
        </p:blipFill>
        <p:spPr>
          <a:xfrm>
            <a:off x="6194513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15100637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615B0-69C3-8E54-AF0A-53074475E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/>
              <a:t>Informes de defensa judicial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6FFD81-1ADD-4410-940D-D450C103C0AA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776036"/>
            <a:ext cx="5866854" cy="567696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Elaboración de informes judiciales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Se elaboraron dos informes judiciales  para enero y febrero, esenciales para el seguimiento judicial y contable del SENA.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Capacitación para envío autónomo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Se capacitó al ingeniero Daniel para que gestionara, realizara  y  enviara el  informe de febrero de manera  adecuada según lo ordenado por la coordinadora, 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Esto antes de la verificación de año estimado, provisión contable y concordancia de las sentencias con la probabilidad de Perdida.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Fortalecimiento y eficiencia del equipo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La capacitación ayudó a reducir dependencias y mejorar la eficiencia en procesos legales futuros del equipo, así como contables.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Compromiso con la gestión jurídica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Los informes y la capacitación reflejan compromiso con la defensa judicial y la mejora continua institucional.</a:t>
            </a:r>
          </a:p>
        </p:txBody>
      </p:sp>
      <p:pic>
        <p:nvPicPr>
          <p:cNvPr id="4" name="Content Placeholder 3" descr="Mujer de negocios firmando contrato en papel en una reunión de grupo">
            <a:extLst>
              <a:ext uri="{FF2B5EF4-FFF2-40B4-BE49-F238E27FC236}">
                <a16:creationId xmlns:a16="http://schemas.microsoft.com/office/drawing/2014/main" id="{8B7CE4B5-EC5A-442C-AA7C-9B1C02CA9F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3250" r="17767"/>
          <a:stretch>
            <a:fillRect/>
          </a:stretch>
        </p:blipFill>
        <p:spPr>
          <a:xfrm>
            <a:off x="6194513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35861032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853F3-0ABE-7F73-053A-021C228DD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 dirty="0"/>
              <a:t>Automatizaciones y capacitación jurídica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76BB4C-64BC-476E-B2D7-B4D66F87AAFD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776036"/>
            <a:ext cx="5866854" cy="5676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Optimización mediante automatización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Las automatizaciones reducen tiempos y errores, mejorando la eficiencia en el manejo de información jurídica y administrativa.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Automatización de probabilidad de Perdida, año estimado de terminación y congruencia de fallo con probabilidad de Perdida.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Capacitación en verificación de congruencia de sentencias con probabilidad de Perdida.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Se capacito al abogado Rodrigo para su ayuda ya acompañamiento en dicha verificación mas exhaustiva y personalizada.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La capacitación en revisión de sentencias fortalece la seguridad jurídica y garantiza el cumplimiento de resolución de provisión contable.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Fortalecimiento de competencias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El acompañamiento mejora prácticas, reduce riesgos y asegura la calidad y consistencia en el trabajo en equipo.</a:t>
            </a:r>
          </a:p>
        </p:txBody>
      </p:sp>
      <p:pic>
        <p:nvPicPr>
          <p:cNvPr id="4" name="Content Placeholder 3" descr="Compañeros de todas las edades en reunión de negocios en la oficina">
            <a:extLst>
              <a:ext uri="{FF2B5EF4-FFF2-40B4-BE49-F238E27FC236}">
                <a16:creationId xmlns:a16="http://schemas.microsoft.com/office/drawing/2014/main" id="{D8934470-17D9-411A-83B6-A7381AF872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5448" r="25569"/>
          <a:stretch>
            <a:fillRect/>
          </a:stretch>
        </p:blipFill>
        <p:spPr>
          <a:xfrm>
            <a:off x="6194513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38384893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78F26-BB9A-4737-9C37-622232F29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/>
              <a:t>Fortalecimiento del equipo jurídico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D95758-FCE2-4050-92D0-27CBDC858325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776036"/>
            <a:ext cx="5866854" cy="5676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Creación y capacitación de abogados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Se fortaleció el equipo jurídico mediante la incorporación y formación de cinco abogados, asegurando su comprensión de funciones y procedimientos internos.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Capacitación descentralizada regional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Se capacitó individualmente a tres regionales para descentralizar conocimiento y apoyar el desarrollo jurídico en distintas sedes.</a:t>
            </a:r>
          </a:p>
        </p:txBody>
      </p:sp>
      <p:pic>
        <p:nvPicPr>
          <p:cNvPr id="4" name="Content Placeholder 3" descr="Abogado firmando documentos en la oficina">
            <a:extLst>
              <a:ext uri="{FF2B5EF4-FFF2-40B4-BE49-F238E27FC236}">
                <a16:creationId xmlns:a16="http://schemas.microsoft.com/office/drawing/2014/main" id="{B8D3F98D-A759-4043-BB1D-BD97621126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9624" r="11393"/>
          <a:stretch>
            <a:fillRect/>
          </a:stretch>
        </p:blipFill>
        <p:spPr>
          <a:xfrm>
            <a:off x="6194513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23142623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4849A-C639-5ADC-9522-6AFEC8586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 noProof="0"/>
              <a:t>Otras actividades de apoyo institucional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74D220-657D-4B8F-8E8A-C8FAE1F9EB89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776036"/>
            <a:ext cx="5866854" cy="5676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noProof="0" dirty="0"/>
              <a:t>Verificación de Datos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noProof="0" dirty="0"/>
              <a:t>Actividades clave incluyen la verificación de datos y tablas dinámicas siguiendo instrucciones para asegurar precisión y coherencia. Trabajo mancomunado con el ingeniero Daniel en cuanto a lo sistemático y revisión judicial de parte del abogado juan.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noProof="0" dirty="0"/>
              <a:t>Transparencia y Cumplimiento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noProof="0" dirty="0"/>
              <a:t>La revisión detallada garantiza transparencia institucional y cumplimiento legal reduciendo riesgos de errores.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noProof="0" dirty="0"/>
              <a:t>Responsabilidad y Compromiso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noProof="0" dirty="0"/>
              <a:t>El manejo responsable y oportuno demuestra compromiso y fortalece la confianza con entes de control.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noProof="0" dirty="0"/>
              <a:t>Soporte a la Toma de Decisiones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noProof="0" dirty="0"/>
              <a:t>Estas actividades respaldan decisiones estratégicas y evidencian el cumplimiento de las metas institucionales.</a:t>
            </a:r>
          </a:p>
        </p:txBody>
      </p:sp>
      <p:pic>
        <p:nvPicPr>
          <p:cNvPr id="4" name="Content Placeholder 3" descr="Trabajadores de oficina durante COVID">
            <a:extLst>
              <a:ext uri="{FF2B5EF4-FFF2-40B4-BE49-F238E27FC236}">
                <a16:creationId xmlns:a16="http://schemas.microsoft.com/office/drawing/2014/main" id="{1D12B24F-D9BB-4C76-A496-EDDB855702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5109" r="15908"/>
          <a:stretch>
            <a:fillRect/>
          </a:stretch>
        </p:blipFill>
        <p:spPr>
          <a:xfrm>
            <a:off x="6194513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32832699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4DFC0-5552-1D75-4DBE-828929E0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/>
          <a:p>
            <a:r>
              <a:rPr lang="es-ES_tradnl"/>
              <a:t>Conclusiones y cierre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2C12E-C6A6-4041-A983-602E6E621246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94513" y="776036"/>
            <a:ext cx="5866854" cy="56769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Cumplimiento y Organización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Las actividades reflejan compromiso, disciplina y una adecuada organización del tiempo en el cumplimiento de responsabilidades.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Trabajo en Equipo y Capacitación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Las capacitaciones individuales y regionales fomentan el trabajo en equipo y la transferencia de conocimiento.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Optimización y Transparencia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Automatización y apoyo en verificación fortalecen la eficiencia, transparencia y la mejora continua.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b="1" dirty="0"/>
              <a:t>Compromiso y Colaboración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s-ES_tradnl" sz="1400" dirty="0"/>
              <a:t>Disposición para apoyar coordinaciones y trabajar articuladamente contribuye al desarrollo institucional.</a:t>
            </a:r>
          </a:p>
        </p:txBody>
      </p:sp>
      <p:pic>
        <p:nvPicPr>
          <p:cNvPr id="4" name="Content Placeholder 3" descr="Plano en ángulo alto de un grupo diverso de empresarios revisando papeleo en una oficina">
            <a:extLst>
              <a:ext uri="{FF2B5EF4-FFF2-40B4-BE49-F238E27FC236}">
                <a16:creationId xmlns:a16="http://schemas.microsoft.com/office/drawing/2014/main" id="{A151D146-76D1-4BD2-B349-EBAFFFFCAC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7584" r="10773"/>
          <a:stretch>
            <a:fillRect/>
          </a:stretch>
        </p:blipFill>
        <p:spPr>
          <a:xfrm>
            <a:off x="137159" y="776036"/>
            <a:ext cx="5866854" cy="5676965"/>
          </a:xfrm>
        </p:spPr>
      </p:pic>
    </p:spTree>
    <p:extLst>
      <p:ext uri="{BB962C8B-B14F-4D97-AF65-F5344CB8AC3E}">
        <p14:creationId xmlns:p14="http://schemas.microsoft.com/office/powerpoint/2010/main" val="28663694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Duna">
  <a:themeElements>
    <a:clrScheme name="Dune">
      <a:dk1>
        <a:srgbClr val="131313"/>
      </a:dk1>
      <a:lt1>
        <a:sysClr val="window" lastClr="FFFFFF"/>
      </a:lt1>
      <a:dk2>
        <a:srgbClr val="203430"/>
      </a:dk2>
      <a:lt2>
        <a:srgbClr val="F0EDE6"/>
      </a:lt2>
      <a:accent1>
        <a:srgbClr val="A57361"/>
      </a:accent1>
      <a:accent2>
        <a:srgbClr val="CD9979"/>
      </a:accent2>
      <a:accent3>
        <a:srgbClr val="4E6C67"/>
      </a:accent3>
      <a:accent4>
        <a:srgbClr val="BA958C"/>
      </a:accent4>
      <a:accent5>
        <a:srgbClr val="A08C60"/>
      </a:accent5>
      <a:accent6>
        <a:srgbClr val="956969"/>
      </a:accent6>
      <a:hlink>
        <a:srgbClr val="B0685E"/>
      </a:hlink>
      <a:folHlink>
        <a:srgbClr val="5E827E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une" id="{826328CA-5F67-4711-B85D-145ABD90F0C2}" vid="{19057A55-7D5A-4630-9E53-CA5ED64477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2688</Words>
  <Application>Microsoft Macintosh PowerPoint</Application>
  <PresentationFormat>Panorámica</PresentationFormat>
  <Paragraphs>79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Neue Haas Grotesk Text Pro</vt:lpstr>
      <vt:lpstr>Duna</vt:lpstr>
      <vt:lpstr>Informe de Metas y Actividades – SENA</vt:lpstr>
      <vt:lpstr>Informe de Metas y Actividades</vt:lpstr>
      <vt:lpstr>Portada y contexto general</vt:lpstr>
      <vt:lpstr>Gestión de correos electrónicos</vt:lpstr>
      <vt:lpstr>Informes de defensa judicial</vt:lpstr>
      <vt:lpstr>Automatizaciones y capacitación jurídica</vt:lpstr>
      <vt:lpstr>Fortalecimiento del equipo jurídico</vt:lpstr>
      <vt:lpstr>Otras actividades de apoyo institucional</vt:lpstr>
      <vt:lpstr>Conclusiones y cierre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jmartinr@sena.edu.co</dc:creator>
  <cp:lastModifiedBy>Natalia Camila Muñoz Moreno</cp:lastModifiedBy>
  <cp:revision>1</cp:revision>
  <dcterms:modified xsi:type="dcterms:W3CDTF">2026-04-08T22:13:23Z</dcterms:modified>
</cp:coreProperties>
</file>