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4"/>
    <p:sldMasterId id="2147483696" r:id="rId5"/>
    <p:sldMasterId id="2147483684" r:id="rId6"/>
    <p:sldMasterId id="2147483672" r:id="rId7"/>
    <p:sldMasterId id="2147483708" r:id="rId8"/>
    <p:sldMasterId id="2147483720" r:id="rId9"/>
    <p:sldMasterId id="2147483660" r:id="rId10"/>
  </p:sldMasterIdLst>
  <p:notesMasterIdLst>
    <p:notesMasterId r:id="rId20"/>
  </p:notesMasterIdLst>
  <p:sldIdLst>
    <p:sldId id="256" r:id="rId11"/>
    <p:sldId id="264" r:id="rId12"/>
    <p:sldId id="265" r:id="rId13"/>
    <p:sldId id="271" r:id="rId14"/>
    <p:sldId id="277" r:id="rId15"/>
    <p:sldId id="274" r:id="rId16"/>
    <p:sldId id="275" r:id="rId17"/>
    <p:sldId id="278" r:id="rId18"/>
    <p:sldId id="268" r:id="rId19"/>
  </p:sldIdLst>
  <p:sldSz cx="12192000" cy="6858000"/>
  <p:notesSz cx="6858000" cy="9144000"/>
  <p:embeddedFontLst>
    <p:embeddedFont>
      <p:font typeface="Aptos Narrow" panose="020B0004020202020204" pitchFamily="34" charset="0"/>
      <p:regular r:id="rId21"/>
      <p:bold r:id="rId22"/>
    </p:embeddedFont>
    <p:embeddedFont>
      <p:font typeface="Arial Narrow" panose="020B0606020202030204" pitchFamily="34" charset="0"/>
      <p:regular r:id="rId23"/>
      <p:bold r:id="rId24"/>
      <p:italic r:id="rId25"/>
      <p:boldItalic r:id="rId26"/>
    </p:embeddedFont>
    <p:embeddedFont>
      <p:font typeface="Oswald" panose="00000500000000000000" pitchFamily="2" charset="0"/>
      <p:regular r:id="rId27"/>
      <p:bold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A9CA"/>
    <a:srgbClr val="4FC0E3"/>
    <a:srgbClr val="285B6A"/>
    <a:srgbClr val="338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27102A9-8310-4765-A935-A1911B00CA55}" styleName="Estilo claro 1 - Acento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Estilo medio 1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7292A2E-F333-43FB-9621-5CBBE7FDCDCB}" styleName="Estilo claro 2 - Acento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ED083AE6-46FA-4A59-8FB0-9F97EB10719F}" styleName="Estilo claro 3 - Acento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347"/>
    <p:restoredTop sz="94710"/>
  </p:normalViewPr>
  <p:slideViewPr>
    <p:cSldViewPr snapToGrid="0">
      <p:cViewPr varScale="1">
        <p:scale>
          <a:sx n="68" d="100"/>
          <a:sy n="68" d="100"/>
        </p:scale>
        <p:origin x="112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font" Target="fonts/font6.fntdata"/><Relationship Id="rId3" Type="http://schemas.openxmlformats.org/officeDocument/2006/relationships/customXml" Target="../customXml/item3.xml"/><Relationship Id="rId21" Type="http://schemas.openxmlformats.org/officeDocument/2006/relationships/font" Target="fonts/font1.fntdata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font" Target="fonts/font5.fntdata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notesMaster" Target="notesMasters/notesMaster1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font" Target="fonts/font4.fntdata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D43002-4E42-6A4C-B123-399FBBA10163}" type="doc">
      <dgm:prSet loTypeId="urn:microsoft.com/office/officeart/2009/layout/ReverseList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s-ES_tradnl"/>
        </a:p>
      </dgm:t>
    </dgm:pt>
    <dgm:pt modelId="{7537C930-A5AE-A84D-8F35-B675296B6FF6}">
      <dgm:prSet phldrT="[Texto]" custT="1"/>
      <dgm:spPr>
        <a:solidFill>
          <a:srgbClr val="29A9CB"/>
        </a:solidFill>
      </dgm:spPr>
      <dgm:t>
        <a:bodyPr anchor="ctr"/>
        <a:lstStyle/>
        <a:p>
          <a:pPr algn="ctr"/>
          <a:r>
            <a:rPr lang="es-MX" sz="1450" b="1" i="0" dirty="0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rPr>
            <a:t>Plazo de ejecución</a:t>
          </a:r>
        </a:p>
        <a:p>
          <a:pPr algn="ctr"/>
          <a:r>
            <a:rPr lang="es-MX" sz="1450" b="0" i="0" dirty="0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rPr>
            <a:t> Doce (12) meses</a:t>
          </a:r>
          <a:endParaRPr lang="es-ES_tradnl" sz="1450" b="0" i="0" dirty="0">
            <a:solidFill>
              <a:schemeClr val="bg1"/>
            </a:solidFill>
            <a:latin typeface="Arial Narrow" panose="020B0604020202020204" pitchFamily="34" charset="0"/>
            <a:cs typeface="Arial Narrow" panose="020B0604020202020204" pitchFamily="34" charset="0"/>
          </a:endParaRPr>
        </a:p>
      </dgm:t>
    </dgm:pt>
    <dgm:pt modelId="{A88A1BF7-546F-794B-ABD0-FCF06B70219C}" type="parTrans" cxnId="{0D26C3AD-405A-E44A-A233-DC7DB060663B}">
      <dgm:prSet/>
      <dgm:spPr/>
      <dgm:t>
        <a:bodyPr/>
        <a:lstStyle/>
        <a:p>
          <a:endParaRPr lang="es-ES_tradnl" b="0" i="0">
            <a:latin typeface="Arial Narrow" panose="020B0604020202020204" pitchFamily="34" charset="0"/>
            <a:cs typeface="Arial Narrow" panose="020B0604020202020204" pitchFamily="34" charset="0"/>
          </a:endParaRPr>
        </a:p>
      </dgm:t>
    </dgm:pt>
    <dgm:pt modelId="{7B1BB2A5-A1EB-4D4E-8972-DB980FEE0BF5}" type="sibTrans" cxnId="{0D26C3AD-405A-E44A-A233-DC7DB060663B}">
      <dgm:prSet/>
      <dgm:spPr/>
      <dgm:t>
        <a:bodyPr/>
        <a:lstStyle/>
        <a:p>
          <a:endParaRPr lang="es-ES_tradnl" b="0" i="0">
            <a:latin typeface="Arial Narrow" panose="020B0604020202020204" pitchFamily="34" charset="0"/>
            <a:cs typeface="Arial Narrow" panose="020B0604020202020204" pitchFamily="34" charset="0"/>
          </a:endParaRPr>
        </a:p>
      </dgm:t>
    </dgm:pt>
    <dgm:pt modelId="{E247FFFE-E939-8840-AD28-56C4AD9CBFED}">
      <dgm:prSet phldrT="[Texto]" custT="1"/>
      <dgm:spPr>
        <a:solidFill>
          <a:srgbClr val="145768"/>
        </a:solidFill>
      </dgm:spPr>
      <dgm:t>
        <a:bodyPr anchor="ctr"/>
        <a:lstStyle/>
        <a:p>
          <a:pPr algn="ctr"/>
          <a:r>
            <a:rPr lang="es-MX" sz="1450" b="1" i="0" dirty="0">
              <a:solidFill>
                <a:schemeClr val="bg1"/>
              </a:solidFill>
              <a:latin typeface="Arial Narrow" panose="020B0606020202030204" pitchFamily="34" charset="0"/>
              <a:cs typeface="Arial Narrow" panose="020B0604020202020204" pitchFamily="34" charset="0"/>
            </a:rPr>
            <a:t>Presupuesto oficial estimado </a:t>
          </a:r>
        </a:p>
        <a:p>
          <a:pPr algn="ctr"/>
          <a:r>
            <a:rPr lang="es-MX" sz="1450" b="1" i="0" dirty="0">
              <a:solidFill>
                <a:schemeClr val="bg1"/>
              </a:solidFill>
              <a:latin typeface="Arial Narrow" panose="020B0606020202030204" pitchFamily="34" charset="0"/>
              <a:cs typeface="Arial Narrow" panose="020B0604020202020204" pitchFamily="34" charset="0"/>
            </a:rPr>
            <a:t> </a:t>
          </a:r>
          <a:r>
            <a:rPr lang="es-CO" sz="1450" b="1" u="none" strike="noStrike" dirty="0">
              <a:solidFill>
                <a:schemeClr val="bg1"/>
              </a:solidFill>
              <a:effectLst/>
              <a:latin typeface="Arial Narrow" panose="020B0606020202030204" pitchFamily="34" charset="0"/>
            </a:rPr>
            <a:t>$ </a:t>
          </a:r>
          <a:r>
            <a:rPr lang="es-ES" sz="1450" dirty="0">
              <a:solidFill>
                <a:schemeClr val="bg1"/>
              </a:solidFill>
            </a:rPr>
            <a:t>389.352.000</a:t>
          </a:r>
          <a:r>
            <a:rPr lang="es-CO" sz="1450" b="1" u="none" strike="noStrike" dirty="0">
              <a:solidFill>
                <a:schemeClr val="bg1"/>
              </a:solidFill>
              <a:effectLst/>
              <a:latin typeface="Arial Narrow" panose="020B0606020202030204" pitchFamily="34" charset="0"/>
            </a:rPr>
            <a:t> </a:t>
          </a:r>
          <a:r>
            <a:rPr lang="es-CO" sz="1000" b="0" i="0" dirty="0">
              <a:solidFill>
                <a:schemeClr val="bg1"/>
              </a:solidFill>
              <a:latin typeface="Arial Narrow" panose="020B0606020202030204" pitchFamily="34" charset="0"/>
              <a:cs typeface="Arial Narrow" panose="020B0604020202020204" pitchFamily="34" charset="0"/>
            </a:rPr>
            <a:t>incluido IVA</a:t>
          </a:r>
          <a:endParaRPr lang="es-ES_tradnl" sz="1000" b="0" i="0" dirty="0">
            <a:solidFill>
              <a:schemeClr val="bg1"/>
            </a:solidFill>
            <a:latin typeface="Arial Narrow" panose="020B0606020202030204" pitchFamily="34" charset="0"/>
            <a:cs typeface="Arial Narrow" panose="020B0604020202020204" pitchFamily="34" charset="0"/>
          </a:endParaRPr>
        </a:p>
      </dgm:t>
    </dgm:pt>
    <dgm:pt modelId="{110AB2E3-C94D-8C4A-A470-B88EED69BCFE}" type="sibTrans" cxnId="{12A2C642-B748-BE4D-8C3A-5FC8C08CDE3D}">
      <dgm:prSet/>
      <dgm:spPr/>
      <dgm:t>
        <a:bodyPr/>
        <a:lstStyle/>
        <a:p>
          <a:endParaRPr lang="es-ES_tradnl" b="0" i="0">
            <a:latin typeface="Arial Narrow" panose="020B0604020202020204" pitchFamily="34" charset="0"/>
            <a:cs typeface="Arial Narrow" panose="020B0604020202020204" pitchFamily="34" charset="0"/>
          </a:endParaRPr>
        </a:p>
      </dgm:t>
    </dgm:pt>
    <dgm:pt modelId="{B9113756-FA51-6E45-9363-28426351BCED}" type="parTrans" cxnId="{12A2C642-B748-BE4D-8C3A-5FC8C08CDE3D}">
      <dgm:prSet/>
      <dgm:spPr/>
      <dgm:t>
        <a:bodyPr/>
        <a:lstStyle/>
        <a:p>
          <a:endParaRPr lang="es-ES_tradnl" b="0" i="0">
            <a:latin typeface="Arial Narrow" panose="020B0604020202020204" pitchFamily="34" charset="0"/>
            <a:cs typeface="Arial Narrow" panose="020B0604020202020204" pitchFamily="34" charset="0"/>
          </a:endParaRPr>
        </a:p>
      </dgm:t>
    </dgm:pt>
    <dgm:pt modelId="{8A321962-A933-9542-B1DF-AA583BEB3A2D}" type="pres">
      <dgm:prSet presAssocID="{29D43002-4E42-6A4C-B123-399FBBA10163}" presName="Name0" presStyleCnt="0">
        <dgm:presLayoutVars>
          <dgm:chMax val="2"/>
          <dgm:chPref val="2"/>
          <dgm:animLvl val="lvl"/>
        </dgm:presLayoutVars>
      </dgm:prSet>
      <dgm:spPr/>
    </dgm:pt>
    <dgm:pt modelId="{82F3E81D-97C6-7542-AFEC-7DDECF632C45}" type="pres">
      <dgm:prSet presAssocID="{29D43002-4E42-6A4C-B123-399FBBA10163}" presName="LeftText" presStyleLbl="revTx" presStyleIdx="0" presStyleCnt="0">
        <dgm:presLayoutVars>
          <dgm:bulletEnabled val="1"/>
        </dgm:presLayoutVars>
      </dgm:prSet>
      <dgm:spPr/>
    </dgm:pt>
    <dgm:pt modelId="{06D6161A-ADC6-3C4C-BBA8-0474213BE001}" type="pres">
      <dgm:prSet presAssocID="{29D43002-4E42-6A4C-B123-399FBBA10163}" presName="LeftNode" presStyleLbl="bgImgPlace1" presStyleIdx="0" presStyleCnt="2" custScaleX="206625" custScaleY="92379" custLinFactNeighborX="-48685" custLinFactNeighborY="-6645">
        <dgm:presLayoutVars>
          <dgm:chMax val="2"/>
          <dgm:chPref val="2"/>
        </dgm:presLayoutVars>
      </dgm:prSet>
      <dgm:spPr/>
    </dgm:pt>
    <dgm:pt modelId="{107944C1-A649-2544-A399-ADA4C93972EA}" type="pres">
      <dgm:prSet presAssocID="{29D43002-4E42-6A4C-B123-399FBBA10163}" presName="RightText" presStyleLbl="revTx" presStyleIdx="0" presStyleCnt="0">
        <dgm:presLayoutVars>
          <dgm:bulletEnabled val="1"/>
        </dgm:presLayoutVars>
      </dgm:prSet>
      <dgm:spPr/>
    </dgm:pt>
    <dgm:pt modelId="{07EFBE6A-E64A-E241-91F7-A6B294B8C7B6}" type="pres">
      <dgm:prSet presAssocID="{29D43002-4E42-6A4C-B123-399FBBA10163}" presName="RightNode" presStyleLbl="bgImgPlace1" presStyleIdx="1" presStyleCnt="2" custScaleX="229139" custScaleY="89030" custLinFactNeighborX="79602" custLinFactNeighborY="-7544">
        <dgm:presLayoutVars>
          <dgm:chMax val="0"/>
          <dgm:chPref val="0"/>
        </dgm:presLayoutVars>
      </dgm:prSet>
      <dgm:spPr/>
    </dgm:pt>
    <dgm:pt modelId="{5F54EFB7-46B2-3B4A-A61F-1E76E9F3037B}" type="pres">
      <dgm:prSet presAssocID="{29D43002-4E42-6A4C-B123-399FBBA10163}" presName="TopArrow" presStyleLbl="node1" presStyleIdx="0" presStyleCnt="2" custLinFactNeighborX="-3996" custLinFactNeighborY="823"/>
      <dgm:spPr>
        <a:gradFill flip="none" rotWithShape="1">
          <a:gsLst>
            <a:gs pos="0">
              <a:srgbClr val="29A9CB">
                <a:shade val="30000"/>
                <a:satMod val="115000"/>
              </a:srgbClr>
            </a:gs>
            <a:gs pos="50000">
              <a:srgbClr val="29A9CB">
                <a:shade val="67500"/>
                <a:satMod val="115000"/>
              </a:srgbClr>
            </a:gs>
            <a:gs pos="100000">
              <a:srgbClr val="29A9CB">
                <a:shade val="100000"/>
                <a:satMod val="115000"/>
              </a:srgbClr>
            </a:gs>
          </a:gsLst>
          <a:lin ang="18900000" scaled="1"/>
          <a:tileRect/>
        </a:gradFill>
      </dgm:spPr>
    </dgm:pt>
    <dgm:pt modelId="{7DA57DE4-806F-6D48-81D5-550DED4BBC07}" type="pres">
      <dgm:prSet presAssocID="{29D43002-4E42-6A4C-B123-399FBBA10163}" presName="BottomArrow" presStyleLbl="node1" presStyleIdx="1" presStyleCnt="2" custScaleY="95359" custLinFactNeighborX="4575" custLinFactNeighborY="-28058"/>
      <dgm:spPr>
        <a:gradFill flip="none" rotWithShape="0">
          <a:gsLst>
            <a:gs pos="0">
              <a:srgbClr val="29A9CB">
                <a:shade val="30000"/>
                <a:satMod val="115000"/>
              </a:srgbClr>
            </a:gs>
            <a:gs pos="50000">
              <a:srgbClr val="29A9CB">
                <a:shade val="67500"/>
                <a:satMod val="115000"/>
              </a:srgbClr>
            </a:gs>
            <a:gs pos="100000">
              <a:srgbClr val="29A9CB">
                <a:shade val="100000"/>
                <a:satMod val="115000"/>
              </a:srgbClr>
            </a:gs>
          </a:gsLst>
          <a:lin ang="13500000" scaled="1"/>
          <a:tileRect/>
        </a:gradFill>
      </dgm:spPr>
    </dgm:pt>
  </dgm:ptLst>
  <dgm:cxnLst>
    <dgm:cxn modelId="{6B31E205-55F3-B94C-BCF6-515D5500E012}" type="presOf" srcId="{7537C930-A5AE-A84D-8F35-B675296B6FF6}" destId="{107944C1-A649-2544-A399-ADA4C93972EA}" srcOrd="0" destOrd="0" presId="urn:microsoft.com/office/officeart/2009/layout/ReverseList"/>
    <dgm:cxn modelId="{12A2C642-B748-BE4D-8C3A-5FC8C08CDE3D}" srcId="{29D43002-4E42-6A4C-B123-399FBBA10163}" destId="{E247FFFE-E939-8840-AD28-56C4AD9CBFED}" srcOrd="0" destOrd="0" parTransId="{B9113756-FA51-6E45-9363-28426351BCED}" sibTransId="{110AB2E3-C94D-8C4A-A470-B88EED69BCFE}"/>
    <dgm:cxn modelId="{236E177D-8BE6-F547-8186-807369F1B48C}" type="presOf" srcId="{29D43002-4E42-6A4C-B123-399FBBA10163}" destId="{8A321962-A933-9542-B1DF-AA583BEB3A2D}" srcOrd="0" destOrd="0" presId="urn:microsoft.com/office/officeart/2009/layout/ReverseList"/>
    <dgm:cxn modelId="{FB83289D-C306-E742-A93D-04E2A028D026}" type="presOf" srcId="{7537C930-A5AE-A84D-8F35-B675296B6FF6}" destId="{07EFBE6A-E64A-E241-91F7-A6B294B8C7B6}" srcOrd="1" destOrd="0" presId="urn:microsoft.com/office/officeart/2009/layout/ReverseList"/>
    <dgm:cxn modelId="{0D26C3AD-405A-E44A-A233-DC7DB060663B}" srcId="{29D43002-4E42-6A4C-B123-399FBBA10163}" destId="{7537C930-A5AE-A84D-8F35-B675296B6FF6}" srcOrd="1" destOrd="0" parTransId="{A88A1BF7-546F-794B-ABD0-FCF06B70219C}" sibTransId="{7B1BB2A5-A1EB-4D4E-8972-DB980FEE0BF5}"/>
    <dgm:cxn modelId="{48C3B0CC-8D6A-D448-AC6E-96A9712DD3FC}" type="presOf" srcId="{E247FFFE-E939-8840-AD28-56C4AD9CBFED}" destId="{06D6161A-ADC6-3C4C-BBA8-0474213BE001}" srcOrd="1" destOrd="0" presId="urn:microsoft.com/office/officeart/2009/layout/ReverseList"/>
    <dgm:cxn modelId="{E8E86DD5-B74B-BD46-9ED6-0D15565B7CCC}" type="presOf" srcId="{E247FFFE-E939-8840-AD28-56C4AD9CBFED}" destId="{82F3E81D-97C6-7542-AFEC-7DDECF632C45}" srcOrd="0" destOrd="0" presId="urn:microsoft.com/office/officeart/2009/layout/ReverseList"/>
    <dgm:cxn modelId="{742BE2F9-73D9-D14D-8BDD-23E7E3DDA736}" type="presParOf" srcId="{8A321962-A933-9542-B1DF-AA583BEB3A2D}" destId="{82F3E81D-97C6-7542-AFEC-7DDECF632C45}" srcOrd="0" destOrd="0" presId="urn:microsoft.com/office/officeart/2009/layout/ReverseList"/>
    <dgm:cxn modelId="{73061D2A-0B27-6644-AF97-AC82D8EAD110}" type="presParOf" srcId="{8A321962-A933-9542-B1DF-AA583BEB3A2D}" destId="{06D6161A-ADC6-3C4C-BBA8-0474213BE001}" srcOrd="1" destOrd="0" presId="urn:microsoft.com/office/officeart/2009/layout/ReverseList"/>
    <dgm:cxn modelId="{F64DC86C-3D94-F844-B41E-A4ABB637C904}" type="presParOf" srcId="{8A321962-A933-9542-B1DF-AA583BEB3A2D}" destId="{107944C1-A649-2544-A399-ADA4C93972EA}" srcOrd="2" destOrd="0" presId="urn:microsoft.com/office/officeart/2009/layout/ReverseList"/>
    <dgm:cxn modelId="{027673F1-F274-4B47-A8AE-A92EA5F0EDDC}" type="presParOf" srcId="{8A321962-A933-9542-B1DF-AA583BEB3A2D}" destId="{07EFBE6A-E64A-E241-91F7-A6B294B8C7B6}" srcOrd="3" destOrd="0" presId="urn:microsoft.com/office/officeart/2009/layout/ReverseList"/>
    <dgm:cxn modelId="{75095747-18E2-6044-A9E7-B79E716152B3}" type="presParOf" srcId="{8A321962-A933-9542-B1DF-AA583BEB3A2D}" destId="{5F54EFB7-46B2-3B4A-A61F-1E76E9F3037B}" srcOrd="4" destOrd="0" presId="urn:microsoft.com/office/officeart/2009/layout/ReverseList"/>
    <dgm:cxn modelId="{9EA07687-A68E-A74C-9C79-A402C4809A97}" type="presParOf" srcId="{8A321962-A933-9542-B1DF-AA583BEB3A2D}" destId="{7DA57DE4-806F-6D48-81D5-550DED4BBC07}" srcOrd="5" destOrd="0" presId="urn:microsoft.com/office/officeart/2009/layout/Revers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D6161A-ADC6-3C4C-BBA8-0474213BE001}">
      <dsp:nvSpPr>
        <dsp:cNvPr id="0" name=""/>
        <dsp:cNvSpPr/>
      </dsp:nvSpPr>
      <dsp:spPr>
        <a:xfrm rot="16200000">
          <a:off x="371740" y="168541"/>
          <a:ext cx="1781082" cy="2434502"/>
        </a:xfrm>
        <a:prstGeom prst="round2SameRect">
          <a:avLst>
            <a:gd name="adj1" fmla="val 16670"/>
            <a:gd name="adj2" fmla="val 0"/>
          </a:avLst>
        </a:prstGeom>
        <a:solidFill>
          <a:srgbClr val="145768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95250" rIns="85725" bIns="95250" numCol="1" spcCol="1270" anchor="ctr" anchorCtr="0">
          <a:noAutofit/>
        </a:bodyPr>
        <a:lstStyle/>
        <a:p>
          <a:pPr marL="0" lvl="0" indent="0" algn="ctr" defTabSz="6445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50" b="1" i="0" kern="1200" dirty="0">
              <a:solidFill>
                <a:schemeClr val="bg1"/>
              </a:solidFill>
              <a:latin typeface="Arial Narrow" panose="020B0606020202030204" pitchFamily="34" charset="0"/>
              <a:cs typeface="Arial Narrow" panose="020B0604020202020204" pitchFamily="34" charset="0"/>
            </a:rPr>
            <a:t>Presupuesto oficial estimado </a:t>
          </a:r>
        </a:p>
        <a:p>
          <a:pPr marL="0" lvl="0" indent="0" algn="ctr" defTabSz="6445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50" b="1" i="0" kern="1200" dirty="0">
              <a:solidFill>
                <a:schemeClr val="bg1"/>
              </a:solidFill>
              <a:latin typeface="Arial Narrow" panose="020B0606020202030204" pitchFamily="34" charset="0"/>
              <a:cs typeface="Arial Narrow" panose="020B0604020202020204" pitchFamily="34" charset="0"/>
            </a:rPr>
            <a:t> </a:t>
          </a:r>
          <a:r>
            <a:rPr lang="es-CO" sz="1450" b="1" u="none" strike="noStrike" kern="1200" dirty="0">
              <a:solidFill>
                <a:schemeClr val="bg1"/>
              </a:solidFill>
              <a:effectLst/>
              <a:latin typeface="Arial Narrow" panose="020B0606020202030204" pitchFamily="34" charset="0"/>
            </a:rPr>
            <a:t>$ </a:t>
          </a:r>
          <a:r>
            <a:rPr lang="es-ES" sz="1450" kern="1200" dirty="0">
              <a:solidFill>
                <a:schemeClr val="bg1"/>
              </a:solidFill>
            </a:rPr>
            <a:t>389.352.000</a:t>
          </a:r>
          <a:r>
            <a:rPr lang="es-CO" sz="1450" b="1" u="none" strike="noStrike" kern="1200" dirty="0">
              <a:solidFill>
                <a:schemeClr val="bg1"/>
              </a:solidFill>
              <a:effectLst/>
              <a:latin typeface="Arial Narrow" panose="020B0606020202030204" pitchFamily="34" charset="0"/>
            </a:rPr>
            <a:t> </a:t>
          </a:r>
          <a:r>
            <a:rPr lang="es-CO" sz="1000" b="0" i="0" kern="1200" dirty="0">
              <a:solidFill>
                <a:schemeClr val="bg1"/>
              </a:solidFill>
              <a:latin typeface="Arial Narrow" panose="020B0606020202030204" pitchFamily="34" charset="0"/>
              <a:cs typeface="Arial Narrow" panose="020B0604020202020204" pitchFamily="34" charset="0"/>
            </a:rPr>
            <a:t>incluido IVA</a:t>
          </a:r>
          <a:endParaRPr lang="es-ES_tradnl" sz="1000" b="0" i="0" kern="1200" dirty="0">
            <a:solidFill>
              <a:schemeClr val="bg1"/>
            </a:solidFill>
            <a:latin typeface="Arial Narrow" panose="020B0606020202030204" pitchFamily="34" charset="0"/>
            <a:cs typeface="Arial Narrow" panose="020B0604020202020204" pitchFamily="34" charset="0"/>
          </a:endParaRPr>
        </a:p>
      </dsp:txBody>
      <dsp:txXfrm rot="5400000">
        <a:off x="131992" y="582211"/>
        <a:ext cx="2347541" cy="1607160"/>
      </dsp:txXfrm>
    </dsp:sp>
    <dsp:sp modelId="{07EFBE6A-E64A-E241-91F7-A6B294B8C7B6}">
      <dsp:nvSpPr>
        <dsp:cNvPr id="0" name=""/>
        <dsp:cNvSpPr/>
      </dsp:nvSpPr>
      <dsp:spPr>
        <a:xfrm rot="5400000">
          <a:off x="2828014" y="18575"/>
          <a:ext cx="1716513" cy="2699767"/>
        </a:xfrm>
        <a:prstGeom prst="round2SameRect">
          <a:avLst>
            <a:gd name="adj1" fmla="val 16670"/>
            <a:gd name="adj2" fmla="val 0"/>
          </a:avLst>
        </a:prstGeom>
        <a:solidFill>
          <a:srgbClr val="29A9CB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725" tIns="95250" rIns="57150" bIns="95250" numCol="1" spcCol="1270" anchor="ctr" anchorCtr="0">
          <a:noAutofit/>
        </a:bodyPr>
        <a:lstStyle/>
        <a:p>
          <a:pPr marL="0" lvl="0" indent="0" algn="ctr" defTabSz="6445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50" b="1" i="0" kern="1200" dirty="0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rPr>
            <a:t>Plazo de ejecución</a:t>
          </a:r>
        </a:p>
        <a:p>
          <a:pPr marL="0" lvl="0" indent="0" algn="ctr" defTabSz="6445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450" b="0" i="0" kern="1200" dirty="0">
              <a:solidFill>
                <a:schemeClr val="bg1"/>
              </a:solidFill>
              <a:latin typeface="Arial Narrow" panose="020B0604020202020204" pitchFamily="34" charset="0"/>
              <a:cs typeface="Arial Narrow" panose="020B0604020202020204" pitchFamily="34" charset="0"/>
            </a:rPr>
            <a:t> Doce (12) meses</a:t>
          </a:r>
          <a:endParaRPr lang="es-ES_tradnl" sz="1450" b="0" i="0" kern="1200" dirty="0">
            <a:solidFill>
              <a:schemeClr val="bg1"/>
            </a:solidFill>
            <a:latin typeface="Arial Narrow" panose="020B0604020202020204" pitchFamily="34" charset="0"/>
            <a:cs typeface="Arial Narrow" panose="020B0604020202020204" pitchFamily="34" charset="0"/>
          </a:endParaRPr>
        </a:p>
      </dsp:txBody>
      <dsp:txXfrm rot="-5400000">
        <a:off x="2336387" y="594010"/>
        <a:ext cx="2615959" cy="1548897"/>
      </dsp:txXfrm>
    </dsp:sp>
    <dsp:sp modelId="{5F54EFB7-46B2-3B4A-A61F-1E76E9F3037B}">
      <dsp:nvSpPr>
        <dsp:cNvPr id="0" name=""/>
        <dsp:cNvSpPr/>
      </dsp:nvSpPr>
      <dsp:spPr>
        <a:xfrm>
          <a:off x="1786559" y="24426"/>
          <a:ext cx="1231723" cy="1231663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gradFill flip="none" rotWithShape="1">
          <a:gsLst>
            <a:gs pos="0">
              <a:srgbClr val="29A9CB">
                <a:shade val="30000"/>
                <a:satMod val="115000"/>
              </a:srgbClr>
            </a:gs>
            <a:gs pos="50000">
              <a:srgbClr val="29A9CB">
                <a:shade val="67500"/>
                <a:satMod val="115000"/>
              </a:srgbClr>
            </a:gs>
            <a:gs pos="100000">
              <a:srgbClr val="29A9CB">
                <a:shade val="100000"/>
                <a:satMod val="115000"/>
              </a:srgbClr>
            </a:gs>
          </a:gsLst>
          <a:lin ang="189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DA57DE4-806F-6D48-81D5-550DED4BBC07}">
      <dsp:nvSpPr>
        <dsp:cNvPr id="0" name=""/>
        <dsp:cNvSpPr/>
      </dsp:nvSpPr>
      <dsp:spPr>
        <a:xfrm rot="10800000">
          <a:off x="1892130" y="1464564"/>
          <a:ext cx="1231723" cy="1174501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gradFill flip="none" rotWithShape="0">
          <a:gsLst>
            <a:gs pos="0">
              <a:srgbClr val="29A9CB">
                <a:shade val="30000"/>
                <a:satMod val="115000"/>
              </a:srgbClr>
            </a:gs>
            <a:gs pos="50000">
              <a:srgbClr val="29A9CB">
                <a:shade val="67500"/>
                <a:satMod val="115000"/>
              </a:srgbClr>
            </a:gs>
            <a:gs pos="100000">
              <a:srgbClr val="29A9CB">
                <a:shade val="100000"/>
                <a:satMod val="115000"/>
              </a:srgbClr>
            </a:gs>
          </a:gsLst>
          <a:lin ang="135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ReverseList">
  <dgm:title val=""/>
  <dgm:desc val=""/>
  <dgm:catLst>
    <dgm:cat type="relationship" pri="38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clrData>
  <dgm:layoutNode name="Name0">
    <dgm:varLst>
      <dgm:chMax val="2"/>
      <dgm:chPref val="2"/>
      <dgm:animLvl val="lvl"/>
    </dgm:varLst>
    <dgm:choose name="Name1">
      <dgm:if name="Name2" axis="ch" ptType="node" func="cnt" op="lte" val="1">
        <dgm:alg type="composite">
          <dgm:param type="ar" val="0.9993"/>
        </dgm:alg>
      </dgm:if>
      <dgm:else name="Name3">
        <dgm:alg type="composite">
          <dgm:param type="ar" val="0.8036"/>
        </dgm:alg>
      </dgm:else>
    </dgm:choose>
    <dgm:shape xmlns:r="http://schemas.openxmlformats.org/officeDocument/2006/relationships" r:blip="">
      <dgm:adjLst/>
    </dgm:shape>
    <dgm:choose name="Name4">
      <dgm:if name="Name5" axis="ch" ptType="node" func="cnt" op="lte" val="1">
        <dgm:constrLst>
          <dgm:constr type="primFontSz" for="des" ptType="node" op="equ" val="65"/>
          <dgm:constr type="l" for="ch" forName="LeftNode" refType="w" fact="0"/>
          <dgm:constr type="t" for="ch" forName="LeftNode" refType="h" fact="0.25"/>
          <dgm:constr type="w" for="ch" forName="LeftNode" refType="w" fact="0.5"/>
          <dgm:constr type="h" for="ch" forName="LeftNode" refType="h"/>
          <dgm:constr type="l" for="ch" forName="LeftText" refType="w" fact="0"/>
          <dgm:constr type="t" for="ch" forName="LeftText" refType="h" fact="0.25"/>
          <dgm:constr type="w" for="ch" forName="LeftText" refType="w" fact="0.5"/>
          <dgm:constr type="h" for="ch" forName="LeftText" refType="h"/>
        </dgm:constrLst>
      </dgm:if>
      <dgm:else name="Name6">
        <dgm:constrLst>
          <dgm:constr type="primFontSz" for="des" ptType="node" op="equ" val="65"/>
          <dgm:constr type="l" for="ch" forName="LeftNode" refType="w" fact="0"/>
          <dgm:constr type="t" for="ch" forName="LeftNode" refType="h" fact="0.1786"/>
          <dgm:constr type="w" for="ch" forName="LeftNode" refType="w" fact="0.4889"/>
          <dgm:constr type="h" for="ch" forName="LeftNode" refType="h" fact="0.6429"/>
          <dgm:constr type="l" for="ch" forName="LeftText" refType="w" fact="0"/>
          <dgm:constr type="t" for="ch" forName="LeftText" refType="h" fact="0.1786"/>
          <dgm:constr type="w" for="ch" forName="LeftText" refType="w" fact="0.4889"/>
          <dgm:constr type="h" for="ch" forName="LeftText" refType="h" fact="0.6429"/>
          <dgm:constr type="l" for="ch" forName="RightNode" refType="w" fact="0.5111"/>
          <dgm:constr type="t" for="ch" forName="RightNode" refType="h" fact="0.1786"/>
          <dgm:constr type="w" for="ch" forName="RightNode" refType="w" fact="0.4889"/>
          <dgm:constr type="h" for="ch" forName="RightNode" refType="h" fact="0.6429"/>
          <dgm:constr type="l" for="ch" forName="RightText" refType="w" fact="0.5111"/>
          <dgm:constr type="t" for="ch" forName="RightText" refType="h" fact="0.1786"/>
          <dgm:constr type="w" for="ch" forName="RightText" refType="w" fact="0.4889"/>
          <dgm:constr type="h" for="ch" forName="RightText" refType="h" fact="0.6429"/>
          <dgm:constr type="l" for="ch" forName="TopArrow" refType="w" fact="0.2444"/>
          <dgm:constr type="t" for="ch" forName="TopArrow" refType="h" fact="0"/>
          <dgm:constr type="w" for="ch" forName="TopArrow" refType="w" fact="0.5111"/>
          <dgm:constr type="h" for="ch" forName="TopArrow" refType="h" fact="0.4107"/>
          <dgm:constr type="l" for="ch" forName="BottomArrow" refType="w" fact="0.2444"/>
          <dgm:constr type="t" for="ch" forName="BottomArrow" refType="h" fact="0.5893"/>
          <dgm:constr type="w" for="ch" forName="BottomArrow" refType="w" fact="0.5111"/>
          <dgm:constr type="h" for="ch" forName="BottomArrow" refType="h" fact="0.4107"/>
        </dgm:constrLst>
      </dgm:else>
    </dgm:choose>
    <dgm:choose name="Name7">
      <dgm:if name="Name8" axis="ch" ptType="node" func="cnt" op="gte" val="1">
        <dgm:layoutNode name="LeftText" styleLbl="revTx" moveWith="LeftNode">
          <dgm:varLst>
            <dgm:bulletEnabled val="1"/>
          </dgm:varLst>
          <dgm:alg type="tx">
            <dgm:param type="txAnchorVert" val="t"/>
            <dgm:param type="parTxLTRAlign" val="l"/>
          </dgm:alg>
          <dgm:choose name="Name9">
            <dgm:if name="Name10" axis="ch" ptType="node" func="cnt" op="lte" val="1">
              <dgm:shape xmlns:r="http://schemas.openxmlformats.org/officeDocument/2006/relationships" type="round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5"/>
                <dgm:constr type="bMarg" refType="primFontSz" fact="0.5"/>
              </dgm:constrLst>
            </dgm:if>
            <dgm:else name="Name11">
              <dgm:shape xmlns:r="http://schemas.openxmlformats.org/officeDocument/2006/relationships" rot="27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45"/>
                <dgm:constr type="tMarg" refType="primFontSz" fact="0.5"/>
                <dgm:constr type="bMarg" refType="primFontSz" fact="0.5"/>
              </dgm:constrLst>
            </dgm:else>
          </dgm:choose>
          <dgm:ruleLst>
            <dgm:rule type="primFontSz" val="5" fact="NaN" max="NaN"/>
          </dgm:ruleLst>
        </dgm:layoutNode>
        <dgm:layoutNode name="LeftNode" styleLbl="bgImgPlace1">
          <dgm:varLst>
            <dgm:chMax val="2"/>
            <dgm:chPref val="2"/>
          </dgm:varLst>
          <dgm:alg type="sp"/>
          <dgm:choose name="Name12">
            <dgm:if name="Name13" axis="ch" ptType="node" func="cnt" op="lte" val="1">
              <dgm:shape xmlns:r="http://schemas.openxmlformats.org/officeDocument/2006/relationships" type="roundRect" r:blip="">
                <dgm:adjLst>
                  <dgm:adj idx="1" val="0.1667"/>
                  <dgm:adj idx="2" val="0"/>
                </dgm:adjLst>
              </dgm:shape>
            </dgm:if>
            <dgm:else name="Name14">
              <dgm:shape xmlns:r="http://schemas.openxmlformats.org/officeDocument/2006/relationships" rot="270" type="round2SameRect" r:blip="">
                <dgm:adjLst>
                  <dgm:adj idx="1" val="0.1667"/>
                  <dgm:adj idx="2" val="0"/>
                </dgm:adjLst>
              </dgm:shape>
            </dgm:else>
          </dgm:choose>
          <dgm:presOf axis="ch desOrSelf" ptType="node node" st="1 1" cnt="1 0"/>
        </dgm:layoutNode>
        <dgm:choose name="Name15">
          <dgm:if name="Name16" axis="ch" ptType="node" func="cnt" op="gte" val="2">
            <dgm:layoutNode name="RightText" styleLbl="revTx" moveWith="RightNode">
              <dgm:varLst>
                <dgm:bulletEnabled val="1"/>
              </dgm:varLst>
              <dgm:alg type="tx">
                <dgm:param type="txAnchorVert" val="t"/>
                <dgm:param type="parTxLTRAlign" val="l"/>
              </dgm:alg>
              <dgm:shape xmlns:r="http://schemas.openxmlformats.org/officeDocument/2006/relationships" rot="9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  <dgm:constrLst>
                <dgm:constr type="lMarg" refType="primFontSz" fact="0.45"/>
                <dgm:constr type="rMarg" refType="primFontSz" fact="0.3"/>
                <dgm:constr type="tMarg" refType="primFontSz" fact="0.5"/>
                <dgm:constr type="bMarg" refType="primFontSz" fact="0.5"/>
              </dgm:constrLst>
              <dgm:ruleLst>
                <dgm:rule type="primFontSz" val="5" fact="NaN" max="NaN"/>
              </dgm:ruleLst>
            </dgm:layoutNode>
            <dgm:layoutNode name="RightNode" styleLbl="bgImgPlace1">
              <dgm:varLst>
                <dgm:chMax val="0"/>
                <dgm:chPref val="0"/>
              </dgm:varLst>
              <dgm:alg type="sp"/>
              <dgm:shape xmlns:r="http://schemas.openxmlformats.org/officeDocument/2006/relationships" rot="90" type="round2SameRect" r:blip="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</dgm:layoutNode>
            <dgm:layoutNode name="TopArrow">
              <dgm:alg type="sp"/>
              <dgm:shape xmlns:r="http://schemas.openxmlformats.org/officeDocument/2006/relationships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  <dgm:layoutNode name="BottomArrow">
              <dgm:alg type="sp"/>
              <dgm:shape xmlns:r="http://schemas.openxmlformats.org/officeDocument/2006/relationships" rot="180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</dgm:if>
          <dgm:else name="Name17"/>
        </dgm:choose>
      </dgm:if>
      <dgm:else name="Name1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abf9f62662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abf9f62662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87573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83D4CF-08A6-FF81-0083-D5799370C6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E297E52-2103-4B2A-C9FF-56CBC19280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678069-9F32-A56B-0C30-13702CD389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4A0CB4B-08CF-8C8E-32DF-59428D085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68F4EA7-5DD3-9A1C-99EF-BA998DD3F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41283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F5912C-F7B9-8268-9AE4-14345B9448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DF00AF8-71E1-7D94-C137-F3DFCAA1BD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573D478-929E-824D-F8F8-DE43D5BA5F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5C916E9-50DE-E48A-E661-007D1A9F8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78ADB3-7701-28E4-BB0C-71E6AD40D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567584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5904BC-9623-883C-5987-FC514907D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77B6A8C-EE63-7FC5-16C0-15BB15CFBD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47C1EBC-9452-3C88-476A-9DC5A50CEC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85F1720-39AE-DDB4-17DA-E80D19C56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37CDD5-3BD7-587F-FDC1-454B66C881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34707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F88032-22EA-C659-ADE4-26E957404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1AAE304-640C-1735-071D-307BA5AFBF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6FFA8D9-9B4E-7476-EA60-97D04E372F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1FC4550-08DB-D6A5-EF8C-69B36AD441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CC0192B-908C-01E7-F838-3DB893265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8003BD8-599D-DC62-1F2F-990CCEA7A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16312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0A19E6-0E7C-242C-E8E4-EE03C8771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44F8C4F-A8A5-3D60-9F4F-B9F88ADFDD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061A4E2-FFB3-D339-11DD-941DD397BA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A60CD2A-EA8E-6641-D541-98744CF568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7705CEAA-54C1-28EB-DC28-70F97D6BBA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39AFCD2-18CB-3AE4-2405-807CC2AF45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48C2FE5-B5A5-3E99-2FB9-29282B844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B4732EF-F5C6-7167-9B0B-F082CC1BF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49267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22A2A2-CA17-BED4-267F-BEE888D4A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C436B88-9B6C-10F2-30A7-E04400D131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CA7751F-4232-3641-BAE8-C97EA19B6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8DC034B-AAB5-FCF5-D2CD-A51743903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892102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23C346B-9A3C-338B-C3BA-D7947711B6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7D63D9E-09D2-502E-C89A-3164D3AA5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B7F1729-CAAE-9F97-E011-4A23771E0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79923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9EFA41-D323-4679-5943-7436FCBB4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D43B9A6-2821-6836-4970-3B458B613D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5A7F359-67BB-0E24-F69C-64596344C9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A4D9774-6FA2-9E59-8794-D17966DB1E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5519C9C-022F-2D58-8F05-D27026ACC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9D441BD-A22F-6CDD-B051-47A11A84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71510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70AA3E-EC2C-03BA-8362-3A7BA1E7F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09F99EB-3262-2011-5483-C4DC2EA3F3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323BBBF-1BEE-A7FA-ABD1-063DB0973A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DE6FA09-C991-C6B1-C046-BE79D5F1EC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E09DE31-44E0-2613-E571-B864AD7845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8162E72-9C9A-0F6B-1AB0-B1AAADF2E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74676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93452A-DE29-E349-9CFD-16FA4F18E3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6D37EED-AB2E-96E6-C432-5E32B1E536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212A8F9-BF19-28E8-43B6-EB274415C8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5E52532-0973-6CCC-F341-BDE7A1A7A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1AA8DDE-C8A1-FA66-8ECA-B7D43AE4A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37312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B510E76-5B09-97CE-8F0D-09D044E032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B596AAF-6387-D5F9-74A1-DFB48E856B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4324F80-38B5-0A27-80D5-A817DCB833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5A235-2E59-8646-9F1D-EE523BEDE8AD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7277D9E-C159-7F3A-F27E-5E8CB9EB2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FF7C5C1-79C2-D640-7686-29F023922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8653AE6-7090-9B4A-BF3C-67677AA79C8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71701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7ED8D4-0671-DE73-9322-1CE80707B1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FBA4BCE-23CF-0182-9BA0-CB1E5CD824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667510-360A-26FA-05CF-F798D4070D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2E4C89D-AFEE-D83B-D79D-5D4A21830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C869D5B-2AC8-C5B3-3A5E-B47B48259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22115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E5AF54-EE86-3CB3-EC79-B7CF84587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D75237A-9599-F04A-8F7D-B0148E90E2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46B2A80-C0D4-F600-85F6-C110BFC464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9BA3979-8337-5BDF-69A3-1AC6B5531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0073AF-0EED-44CE-DCE8-3BEFA4815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388162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C6179C-1FB0-CCED-B4E7-31CF56E39A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9575A0F-A699-DBBC-B62B-8B17441315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F7C8280-824B-5AD8-173C-C537FA1F96B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4846600-69A6-D20D-5D62-7DFBD49D1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D29E3DA-AF06-DBAD-73A6-93A5482FB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7976051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B412FC-8C4C-A8C4-99E9-164CA3E06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435A4B-4179-F957-710D-D1918D92FD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7C1D652-65B0-66B7-BAF0-541D8BC2D5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CB1D94-AF7C-98FB-0E77-41AAA33984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3EFE716-7A3A-47CF-B8AB-EE610E761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F5DB685-C4B3-EBB7-C4FD-4900A3FA5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683194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63A2FC-A732-6A27-2956-869CA6908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38D80FE-A859-1970-1C19-10B872ED71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4A5B3DC-82EA-6587-40F1-1948CACDED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249C404-8747-2FA7-4E3A-BED53BA587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F59B0FE-5523-E132-2781-AF56A6D49A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A74993B-C3F7-52CD-65A5-F0B5F6E8C3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E8BE880-D2CF-4F21-286D-2919A52911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3627147-8346-3DD9-50EE-7FE38C0E5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939107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2DDB6C-D662-D734-4848-D7166BD9F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AC8AD85-68FB-B5DD-4BBF-4BEA8CB897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5E91250-2816-1C1F-31E3-9137C455C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CE34068-309F-2379-E219-8403C5622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221758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C1F857C-1C8F-443C-F448-F101DA79F60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FF3736A-DB0E-4EB6-2799-FA2BEE1CC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E9AC2D9-699E-A559-B6EC-946BFB75B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72556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22295E-C823-6892-67F2-61DA91B25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00AD58-C608-275C-691D-3FA977DE25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40479E2-5E5F-EEE2-9017-CE6F82B850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973927D-9F0C-9543-1D41-A16EA7E5AE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9F7A87C-A352-8856-9D6B-9D7426C5A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CCEBC76-9D2E-76EC-121E-940404341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37858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BB0341-7221-68AA-7D3E-C30C6FF10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A283F9F-E561-0A8F-03C0-094829E442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826284C-25D0-5524-13B4-CBC36752EF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226FD63-6BEC-76D9-F55F-7682FAAB9F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24214B7-45D7-C6E2-8546-28FFAFF50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75C3CB1-06E1-4FB2-C1EE-4BEF11633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931321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A84AF0-5A4B-2863-0A5C-153A41E51D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4D17559-797B-03E6-D998-BEF4C38947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800480A-862A-6542-C27D-55A8D1F7C9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2192BA7-AB81-5FE1-59EE-CB3FF42B8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74E45B4-ED09-5CAB-1BA5-A2AC64133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39075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91D8B80-8913-4274-3476-DF87EB7235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B1ACFF3-2812-60A4-EEB6-17D9E8B3FA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85F56AE-C664-0BB0-FFD8-EC8A0A6AAF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A5A9390-B6DB-734A-AF41-846207EA44CE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533541B-1194-CADB-623A-5F53C68F8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5364EFF-26E7-AAE9-51B9-6F953149E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3C307FB-8AC5-8F41-B1A0-94F2A2F8D42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663028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BE524F-EAA1-873F-BEDA-6292E75827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063E0BC-EA1A-3179-7F9A-349E9C5F8B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097606-CD84-5BA7-C971-81C5A79F0F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C9B5BE-78A5-CA73-57FB-9F2CD8246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E86587-8F4B-E3C0-F433-4B98DAF4E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3331882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C17440-3AC2-EBAC-7FAC-7B952C44C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2A7F8DC-853B-A9F8-86A8-D82FD94EC1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D645BFF-503A-21F7-4E68-C4830FA4B6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B85EA0-2098-8094-DCEB-AD9E00AC8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02DF7F8-78AA-4EE1-5163-DA05C1136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482304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1A42BB-EBBD-4E6A-1393-F02BC2E19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D1C3DBF-6910-250B-0D66-35F5CC09DA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B3262F5-D3F1-27EA-1732-832CB1ED8D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5C76CA-3F5F-CEAF-A533-70C565781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7D41A02-73C1-E842-52B0-E679B3C12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4186426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2AB2C1-DE69-98D8-46B4-89C94BEEF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AF57A0B-2040-66E6-169C-04BF6E2C62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0B0E12F-8978-1CAB-1440-5DFF1D6640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E047A9A-2BDD-748F-0D74-044C842466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F60CDA9-B076-2A35-6015-36BAC672E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D4F8EE1-08A6-FAD3-AD4E-560FDEB94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6885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35C439-46C5-3278-E282-8C7B556C9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93860D7-B080-0967-9D9C-FD1DE9EC4A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DF98F5A-5BAF-A2C6-D27E-335F669AF5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321485C-1C38-047A-46AA-A42D2B1609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961A5C6-3D47-E7C6-D08A-9562DFCE9A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C84A881A-B7C7-1312-1F15-FD479BB10C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1179749F-C691-3670-7962-E0BA95039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6215CA1-848E-2617-AE7A-DC14C9292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945354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22943E-51CF-3694-78A3-BF204C42D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98F7150-0BBA-3C21-2B87-C5D4EE9DEF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62CD039-6B73-2DF5-A933-BC9842880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325E08F-55AA-8ADC-84F7-98A109BBC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60768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94D0374-A101-F5A9-78A5-D98540A0B4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F40F363-3105-97AE-9041-8A9D2BE89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9088F84-9A8B-FB91-7B86-EBC3DFFC9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8923396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1C3FF8-890F-28A6-23DE-550F6F62C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2453C7F-69B8-939C-9788-7C305354BE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AE4460E-0B98-FEA8-F7E7-3707DCFBBB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45AE5AC-667F-9EFB-5089-852303515E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879AFDB-EABF-D6ED-8273-92287FFD0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B70E98E-02C0-A52A-3AAF-B37D7741D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531803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C49CB8-87A7-5360-1E8D-C139E295E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FAD2338-504E-DA47-1D6D-D64FBF5042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986BD5C-9200-407D-E544-7FC0CFAB7A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55A349B-C17A-E894-703D-356842592D5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51024B5-965B-DC67-DBEE-AC952A52B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9610832-8048-4C22-52AD-1700B7F6A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812149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E7EFE0-3183-2AB3-525B-6FC0BEDE22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E0D4D00-E2D6-FE65-6BEA-0E0BC22DD2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6B6FE89-9599-939D-4176-01CBBA5735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5A9E29D-7F40-DDCC-C285-25BF45785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299A5FC-4162-E704-EFD4-AA5B6EE96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8159683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6FC57DC-4C4D-5799-00AB-3CE37D6E31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93A8532-7809-44D7-6979-9E503B78B8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DC4B42-4DFB-A39F-373F-2AFEB8C822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6FE3C2-1A4F-A031-F715-FBF44E05A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8D952AF-EE16-0093-503D-414879C2B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957077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805B08-DFCD-D910-1ED0-4A2E411D15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AD23AC8-554B-8E16-F6C1-A6AD10D4C8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D4D5944-D184-A6C4-D55A-01330A3478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EF9EF33-EB49-F4E4-A3FA-97354F64D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3EFFDB-8A24-71BB-3AF9-33A25755C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960710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0EEBBE9-F90F-7F52-CEDB-6D567688A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3EF9431-81B9-EBDF-2DB9-C4139DD661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837E17-BDFE-106E-76EB-1EACAFE5277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2083FF8-8C2E-91E6-8397-765ACAAB4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C9BC83-5366-E36E-D2D4-A3982C425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9906376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D2FEB3-6229-17B8-177D-589C5093D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7214202-5D89-E0E1-118E-14DA8A40F6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E59951A-58AC-B029-0DAC-70664C181C1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65779EB-EB3D-DCD7-FEE9-A5D4D76E9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D2BDF46-DE64-6082-4D2B-9864E515A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8360138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207B93A-74EB-89AF-3CA9-08E49C70D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F9E0038-F3F0-3304-C49B-A9785CE775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848584C-A24E-E1DB-1F44-FFF0BE389E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67FBB8B-6419-ED6C-BE50-892170E770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918D24F-1D46-20F8-44B8-758E65478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3AD869B-B0A8-4501-0FF0-829D01391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4874765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01AD88-E1C9-0020-01D8-18FBA6E05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69E1921-B5CF-357D-DF5F-7B32C459F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2D273F6-F4EC-627D-ADB1-3B2EA089B4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FAB04532-D4E6-34EE-9B85-1E806670F7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1466145-2D09-A7AE-1C87-A360B7A682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2BA880F-D792-8969-C10B-C780D70A9D8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384B054-4A44-B9D0-EEF9-1131BD1CE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A687C65-A3A7-EABC-8C24-7FD9BBEA4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32801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49315C-1DCA-2FFC-5101-98F8A8C80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A609D60-FAD1-8A81-878A-C98BD86316D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E8FF6DF-30DD-607F-DCBB-1D15C6B65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B15B9D0-2C2B-8F68-D3C4-FD49A0EF8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1210167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C08FBCA-C1E0-EFE7-66CC-BF9BAEA597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2474FA6-F569-2034-7808-1E059089D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67A73F6D-F02F-E30D-A69C-1EF757185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807421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7D5BE6B-45A9-BE84-E9FB-99FA8C276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0A86334-60C7-08B5-52B3-3505B105A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9008C8A-009D-9650-33CA-0B710774A5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15A668C-9661-CF3E-140F-205A2D6D2F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B108206-E52E-D59E-94B8-362DC7F7A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EB13157-9C65-CB30-1B3A-78B7E1791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607661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B2994A-5421-9625-3371-C5C59D702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7368636-DABD-AD39-BA71-A104880392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B447858-814C-F97C-8B98-80761197E4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AB61E37-7A8A-7FF4-21A8-A17C31297F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D4EE31F-2D19-8F39-70BD-3D66F611E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C22903B-C4D3-2AD7-7EDE-D7B4A8180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465134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290681-3B30-BFF7-02CD-709783787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FE11DC9-334B-F349-62DF-FE48B5A9FB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056CA7C-45AE-010E-CEA8-3F288C9001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E95617-DDDD-BE64-FF02-24DBE8869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87E7F98-1B7F-3AE2-6B89-110732E5C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8645586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657626E-597B-9EF1-B326-7CA19A4435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291CC2D-BE2F-3048-5398-46510A492D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719E2C8-6292-8744-1414-CEC15BCA19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ED2FE0A-E1B5-AE4C-B06C-31A2BE6E7AB6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A1A2FCD-943C-9D07-D085-36D963405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F8DC17F-F90E-A74B-AEBE-3BF59835B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D58835D-6569-D540-8DC9-B7CA5070F3B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1013684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BB5DAD-CFB1-97FE-3F55-489BDFDE75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42C6B84-A9B7-5CAA-7A11-A2E1896081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46F56ED-89D8-672A-26EC-4D4492805A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EA830AB-6BE8-99CD-B7AD-A5BB3998E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DA578B6-F6C6-78B3-08D0-0E7D8046C9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846615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4C0869-FA2A-7908-405A-9E7D730E4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7FCCC0D-8545-4F6C-A01A-C7BF3363E0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77300D8-E012-249E-6045-4F6F64D1F3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357A245-D207-5A01-3ED7-4389E3E01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CF33A80-8711-1274-9CBD-94A363B5CD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0314916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DEB6DF-4850-DB9D-CB74-1F24B6EB0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4DF4906-CA2B-6176-1CC2-A37C107C6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F44852B-C060-4B93-88B8-3E0CFB9B67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265A0F2-58F7-1EF2-B5F8-5FEAC8C9C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F21D57A-57D3-90F2-A203-43A0C25C9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0219359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4B4002-B171-8710-AC6E-9784C5219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5435105-220F-C18B-EBDF-C167158044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E31322E-5C36-DA3D-A7B2-502B74EBB7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76230A5-8165-7DE9-9B42-A0EE1EB7563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B3E80B3-311C-353B-221D-E649ECC34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39F8621-E0D5-474A-A03D-C6066F31F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34050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BA5F77-2903-F44D-E9BA-69FE42B5F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2F07200-A7B4-00A5-7531-BE1F18DC68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3C971D8-928F-83FE-8E46-7E4C9984F7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9441530-2A98-09D8-6E12-A7F363745D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C215FC6-1AC4-097B-36BF-2B7C0D36AC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00FFF02-7A4C-FFEC-D03A-72AEEE6526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F7E2E16-A971-0F5A-0C0F-0F5DAF3AA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1768651-DE0F-2D34-CEC7-ED50F5191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337310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F9778D-5F63-AF9A-69A7-E03AC8A35E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3C8C5D8-F672-9A99-5894-EDFD477347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7DE7B85-A9CD-AEDA-D906-4C6689C19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7B2B14C-DFEE-D22B-CE62-81CCE1E02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1702017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5509318-56BE-19F1-F439-7B90584C55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E9386A7-71E9-4EC6-8747-148C2376F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7F70912-77B9-5E96-78AE-CA8FECAA1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254983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07D3669-2DDC-5595-F793-B17CA9C74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228C2E-3536-0099-EB5A-70C81660D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F444F03-8E01-9F1A-9318-86015249FA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51C0E82-FDEE-9922-B2EB-4A0CE1B85B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694BFC1-07EF-8E50-517B-CCB2C6BC8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D87C8CD-5C4D-3AE8-C85C-6157AE285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2226702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CDBBAF-99ED-322E-3A5E-E0141351C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73927B3-954E-5288-493D-0FCD0BEAFA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895F0F3-08F8-D5E8-A764-8030804FB0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EB0A81A-35CA-0BFE-BE67-34AB47BB56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4A73D32-6EBD-D978-75B2-06D746C4B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EAADE35-7D82-5734-CEB1-9E531A5FE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5405426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4F0272-BBAA-8CEF-5E44-10BF1982F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0B8B0D0-8F53-A7BD-CF9D-9EB7152DA8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9923963-8BAB-A657-6433-8740BC5F6D8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BEC31DA-0CAE-B6E5-573F-D29D2BACB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AEFE87F-8914-28C8-8488-E0C1E06BF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8798800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6481CCE-E17D-05A3-E563-D1236A3636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D7F46E1-719D-1026-019B-6EE6535F96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F972697-C38A-53B4-D490-619D032D25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04964B-4136-3943-B030-6951783A264E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E5E15C0-50F4-A8F8-16A1-E515E841BE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23294-9E00-3B6E-1957-FB51EB98F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A763AE-E253-764B-8723-B213F9A8FA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9907000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353354-AEF6-264E-FFAF-B6C09306D1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2AB7DBF-C524-43E4-433E-96CC1A1B90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1E9742D-C1AB-76A8-4B69-23AC368EB77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8638ABA-A257-4F9C-737B-28C389801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0C4F66E-494A-4814-93B4-F6D921E2B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0666600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DE7BCF-2F42-7505-8A9A-1650CDC84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22A1F15-5FCD-AB74-31EC-8074A8F30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A67E117-94AA-8A94-A0F2-7226C18602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82D8CDE-B62F-4DA3-2B4A-64DE2A8E5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07DA55-C3BB-B2C9-2C9C-492E55498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9330558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564461-6BDD-E91F-BE31-1889DC2C4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A3F3074-3A0E-6227-3E01-049B38E4FE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A4F0F13-465E-87FC-F0A7-48884F656C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0B6722F-DC6A-3D48-528B-BF8A6B6A2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445B018-99C7-BCF7-9750-C01A1142D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4323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C7FAFF-412B-E361-3B50-7C3B68BD5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719E562-FE00-4D27-9D60-BBE8E9A9F6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FA005FD-435C-94D2-7431-40430AAC56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26D9EED-41CB-5A91-30A4-6660D212E3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F4391E0-ABE4-C010-C581-96BB9E4B8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C86F6BF-D70C-1494-CCBF-097DB72AF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169758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755F73-67F4-127F-1F95-04A1F54A9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207351E-243D-2B8D-F6E7-6CAAB00951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BC1F246-D6A9-C818-FC58-2709687DD0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74468A9-2F44-3067-78C0-43D590FB20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9050049-F94D-C546-4AB2-E54318D4C4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DF727C8-857D-96FE-ACB1-9BD9219838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DCE6CCD-21EC-4571-955C-1C1A811766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478D697-117B-15B3-5888-EB1E80D6B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338667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67E973-A0BA-F2A4-888A-E5A219D89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3B75973-CAE2-4965-5BDD-9AF3119EB6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EA0E78C-4899-B02F-4D15-EFF624BAB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1484499-9753-B1AD-6A05-9D0108EEA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930357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F0E042B-B428-2D2F-A9A5-C801F0CC67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6787A11-F0F5-761C-3E5A-C25DE75FE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DCC1CCF-D4CF-7B49-DCF3-C8082EE63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7842152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EC0CA1-57FC-D0E4-EF4E-47825439D7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08F25FE-E09E-9364-2AF6-B93B0EEDD8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BB35747-B9F3-D915-81D8-5B93864865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F899707-3D57-CD75-3EEB-E9CD1B3C79E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BE0E907-6A21-AA5E-24A1-925ACF721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A2651DD-DA06-ADAA-0F76-61309EF9C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844860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BC264CE-5AC4-DC2B-C491-58C1FDBC8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2900A8B-6D29-B1EC-1394-41BDC2B74C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6119B9A-699C-840C-26EB-CC6AD8EF14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9744138-3E7A-EAEA-BAB0-94F747063C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C136F7F-76C9-84FC-A28D-1667063D2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24D93FA-FD15-52AA-C3E0-5FA8BE1AE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1323287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5D16AF-9BAC-A155-B8D1-B6559F45A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4A2786D-06FC-B4EF-1F94-3CE0302B1F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60E9DE3-F328-0FEB-BE39-9B461DF227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8B8EDD0-4C6C-8015-1E25-137CF9DB7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CECDDEC-39E7-EDB0-10C1-7DB426F30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0676531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D50D7331-A7FD-5B3A-03B5-CBBF8C0AAB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6D52A2D-5D51-3DE8-61F8-A99DA3970A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D3CECCE-ABFC-3E39-7A1D-05BB82DC7D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497AC0E-2652-5F46-8817-5373976D080B}" type="datetimeFigureOut">
              <a:rPr lang="es-CO" smtClean="0"/>
              <a:t>14/08/2025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6FCFA6F-417D-20CE-B6E9-9B6F75B63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B8C9FC5-CB06-9AB8-748B-00ED5ACA8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C585BE6-2BAF-0B4B-8925-98182036858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2887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1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4;p13">
            <a:extLst>
              <a:ext uri="{FF2B5EF4-FFF2-40B4-BE49-F238E27FC236}">
                <a16:creationId xmlns:a16="http://schemas.microsoft.com/office/drawing/2014/main" id="{BB432716-49AE-B95F-4F7C-6F5452A350EF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Google Shape;85;p13">
            <a:extLst>
              <a:ext uri="{FF2B5EF4-FFF2-40B4-BE49-F238E27FC236}">
                <a16:creationId xmlns:a16="http://schemas.microsoft.com/office/drawing/2014/main" id="{EDEED637-C2D3-C13D-4A45-28AD1E5B50C5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86;p13">
            <a:extLst>
              <a:ext uri="{FF2B5EF4-FFF2-40B4-BE49-F238E27FC236}">
                <a16:creationId xmlns:a16="http://schemas.microsoft.com/office/drawing/2014/main" id="{521648AA-D5C8-E979-B40B-0A17826C5468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89;p13">
            <a:extLst>
              <a:ext uri="{FF2B5EF4-FFF2-40B4-BE49-F238E27FC236}">
                <a16:creationId xmlns:a16="http://schemas.microsoft.com/office/drawing/2014/main" id="{7F603484-9E18-D711-8345-12F533C36CA8}"/>
              </a:ext>
            </a:extLst>
          </p:cNvPr>
          <p:cNvSpPr/>
          <p:nvPr userDrawn="1"/>
        </p:nvSpPr>
        <p:spPr>
          <a:xfrm flipH="1">
            <a:off x="2665" y="1278353"/>
            <a:ext cx="1910535" cy="5579647"/>
          </a:xfrm>
          <a:custGeom>
            <a:avLst/>
            <a:gdLst>
              <a:gd name="connsiteX0" fmla="*/ 0 w 3074100"/>
              <a:gd name="connsiteY0" fmla="*/ 6378300 h 6378300"/>
              <a:gd name="connsiteX1" fmla="*/ 2211477 w 3074100"/>
              <a:gd name="connsiteY1" fmla="*/ 0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2211477"/>
              <a:gd name="connsiteY0" fmla="*/ 6378300 h 6378300"/>
              <a:gd name="connsiteX1" fmla="*/ 2211477 w 2211477"/>
              <a:gd name="connsiteY1" fmla="*/ 0 h 6378300"/>
              <a:gd name="connsiteX2" fmla="*/ 1905057 w 2211477"/>
              <a:gd name="connsiteY2" fmla="*/ 3333509 h 6378300"/>
              <a:gd name="connsiteX3" fmla="*/ 862623 w 2211477"/>
              <a:gd name="connsiteY3" fmla="*/ 6378300 h 6378300"/>
              <a:gd name="connsiteX4" fmla="*/ 0 w 2211477"/>
              <a:gd name="connsiteY4" fmla="*/ 6378300 h 6378300"/>
              <a:gd name="connsiteX0" fmla="*/ 0 w 1910535"/>
              <a:gd name="connsiteY0" fmla="*/ 5579647 h 5579647"/>
              <a:gd name="connsiteX1" fmla="*/ 1910535 w 1910535"/>
              <a:gd name="connsiteY1" fmla="*/ 0 h 5579647"/>
              <a:gd name="connsiteX2" fmla="*/ 1905057 w 1910535"/>
              <a:gd name="connsiteY2" fmla="*/ 2534856 h 5579647"/>
              <a:gd name="connsiteX3" fmla="*/ 862623 w 1910535"/>
              <a:gd name="connsiteY3" fmla="*/ 5579647 h 5579647"/>
              <a:gd name="connsiteX4" fmla="*/ 0 w 1910535"/>
              <a:gd name="connsiteY4" fmla="*/ 5579647 h 5579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0535" h="5579647">
                <a:moveTo>
                  <a:pt x="0" y="5579647"/>
                </a:moveTo>
                <a:lnTo>
                  <a:pt x="1910535" y="0"/>
                </a:lnTo>
                <a:lnTo>
                  <a:pt x="1905057" y="2534856"/>
                </a:lnTo>
                <a:lnTo>
                  <a:pt x="862623" y="5579647"/>
                </a:lnTo>
                <a:lnTo>
                  <a:pt x="0" y="5579647"/>
                </a:lnTo>
                <a:close/>
              </a:path>
            </a:pathLst>
          </a:cu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12D19709-7F71-1A19-1D3C-94F3DD02C737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276970" y="5438253"/>
            <a:ext cx="3638060" cy="838300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27;p17">
            <a:extLst>
              <a:ext uri="{FF2B5EF4-FFF2-40B4-BE49-F238E27FC236}">
                <a16:creationId xmlns:a16="http://schemas.microsoft.com/office/drawing/2014/main" id="{3E22447F-1658-85CE-E1E5-6F29FF99828D}"/>
              </a:ext>
            </a:extLst>
          </p:cNvPr>
          <p:cNvSpPr/>
          <p:nvPr userDrawn="1"/>
        </p:nvSpPr>
        <p:spPr>
          <a:xfrm>
            <a:off x="0" y="300"/>
            <a:ext cx="12206700" cy="6857700"/>
          </a:xfrm>
          <a:prstGeom prst="rect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FC0E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28;p17">
            <a:extLst>
              <a:ext uri="{FF2B5EF4-FFF2-40B4-BE49-F238E27FC236}">
                <a16:creationId xmlns:a16="http://schemas.microsoft.com/office/drawing/2014/main" id="{D1B4BA43-7D97-DE37-5CA5-E7390B560177}"/>
              </a:ext>
            </a:extLst>
          </p:cNvPr>
          <p:cNvSpPr/>
          <p:nvPr userDrawn="1"/>
        </p:nvSpPr>
        <p:spPr>
          <a:xfrm flipH="1">
            <a:off x="10958797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29;p17">
            <a:extLst>
              <a:ext uri="{FF2B5EF4-FFF2-40B4-BE49-F238E27FC236}">
                <a16:creationId xmlns:a16="http://schemas.microsoft.com/office/drawing/2014/main" id="{69CDB287-9DA7-E390-0562-54A200E98F11}"/>
              </a:ext>
            </a:extLst>
          </p:cNvPr>
          <p:cNvSpPr/>
          <p:nvPr userDrawn="1"/>
        </p:nvSpPr>
        <p:spPr>
          <a:xfrm rot="10800000">
            <a:off x="10958797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31;p17">
            <a:extLst>
              <a:ext uri="{FF2B5EF4-FFF2-40B4-BE49-F238E27FC236}">
                <a16:creationId xmlns:a16="http://schemas.microsoft.com/office/drawing/2014/main" id="{0DC5BC30-3215-A5FA-8442-4895748EB017}"/>
              </a:ext>
            </a:extLst>
          </p:cNvPr>
          <p:cNvSpPr/>
          <p:nvPr userDrawn="1"/>
        </p:nvSpPr>
        <p:spPr>
          <a:xfrm flipH="1">
            <a:off x="0" y="0"/>
            <a:ext cx="6397500" cy="6858000"/>
          </a:xfrm>
          <a:prstGeom prst="parallelogram">
            <a:avLst>
              <a:gd name="adj" fmla="val 45538"/>
            </a:avLst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8DAEAC54-7788-6170-8B9E-D7E20159D342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74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16;p16">
            <a:extLst>
              <a:ext uri="{FF2B5EF4-FFF2-40B4-BE49-F238E27FC236}">
                <a16:creationId xmlns:a16="http://schemas.microsoft.com/office/drawing/2014/main" id="{7549D03A-86A3-AC00-164B-3DEDE3A7DF89}"/>
              </a:ext>
            </a:extLst>
          </p:cNvPr>
          <p:cNvSpPr/>
          <p:nvPr userDrawn="1"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17;p16">
            <a:extLst>
              <a:ext uri="{FF2B5EF4-FFF2-40B4-BE49-F238E27FC236}">
                <a16:creationId xmlns:a16="http://schemas.microsoft.com/office/drawing/2014/main" id="{F097E8F8-B7FA-659C-20D3-B64AFFAA9054}"/>
              </a:ext>
            </a:extLst>
          </p:cNvPr>
          <p:cNvSpPr/>
          <p:nvPr userDrawn="1"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18;p16">
            <a:extLst>
              <a:ext uri="{FF2B5EF4-FFF2-40B4-BE49-F238E27FC236}">
                <a16:creationId xmlns:a16="http://schemas.microsoft.com/office/drawing/2014/main" id="{37894798-8E19-E0DA-920E-5DF1A53F91FE}"/>
              </a:ext>
            </a:extLst>
          </p:cNvPr>
          <p:cNvSpPr/>
          <p:nvPr userDrawn="1"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20;p16">
            <a:extLst>
              <a:ext uri="{FF2B5EF4-FFF2-40B4-BE49-F238E27FC236}">
                <a16:creationId xmlns:a16="http://schemas.microsoft.com/office/drawing/2014/main" id="{82BA4A5C-6D6D-223E-9B4E-4EE6B60021C6}"/>
              </a:ext>
            </a:extLst>
          </p:cNvPr>
          <p:cNvSpPr/>
          <p:nvPr userDrawn="1"/>
        </p:nvSpPr>
        <p:spPr>
          <a:xfrm flipH="1">
            <a:off x="0" y="0"/>
            <a:ext cx="6397500" cy="6858000"/>
          </a:xfrm>
          <a:prstGeom prst="parallelogram">
            <a:avLst>
              <a:gd name="adj" fmla="val 45538"/>
            </a:avLst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D4CB840-AD8E-E7EC-932F-74DBFEED6406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827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105;p15">
            <a:extLst>
              <a:ext uri="{FF2B5EF4-FFF2-40B4-BE49-F238E27FC236}">
                <a16:creationId xmlns:a16="http://schemas.microsoft.com/office/drawing/2014/main" id="{7A7D0198-29CE-1CB0-DA2E-068132C42E7A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07;p15">
            <a:extLst>
              <a:ext uri="{FF2B5EF4-FFF2-40B4-BE49-F238E27FC236}">
                <a16:creationId xmlns:a16="http://schemas.microsoft.com/office/drawing/2014/main" id="{D5CB0B6D-5E83-7736-99C6-F1C3A1BA7536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08;p15">
            <a:extLst>
              <a:ext uri="{FF2B5EF4-FFF2-40B4-BE49-F238E27FC236}">
                <a16:creationId xmlns:a16="http://schemas.microsoft.com/office/drawing/2014/main" id="{DA91F858-227D-CC62-F107-C6F12307E57E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solidFill>
                  <a:srgbClr val="338BA4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209FAC24-0027-860E-2834-CF43EFD5113D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135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5;p15">
            <a:extLst>
              <a:ext uri="{FF2B5EF4-FFF2-40B4-BE49-F238E27FC236}">
                <a16:creationId xmlns:a16="http://schemas.microsoft.com/office/drawing/2014/main" id="{B5329518-8AD8-62CE-811A-C209246627F4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40;p18">
            <a:extLst>
              <a:ext uri="{FF2B5EF4-FFF2-40B4-BE49-F238E27FC236}">
                <a16:creationId xmlns:a16="http://schemas.microsoft.com/office/drawing/2014/main" id="{C650EF12-1897-D93D-4254-3DFDEE06D451}"/>
              </a:ext>
            </a:extLst>
          </p:cNvPr>
          <p:cNvSpPr/>
          <p:nvPr userDrawn="1"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41;p18">
            <a:extLst>
              <a:ext uri="{FF2B5EF4-FFF2-40B4-BE49-F238E27FC236}">
                <a16:creationId xmlns:a16="http://schemas.microsoft.com/office/drawing/2014/main" id="{92D0D64D-CBCC-19E1-FC84-239FF424B5C9}"/>
              </a:ext>
            </a:extLst>
          </p:cNvPr>
          <p:cNvSpPr/>
          <p:nvPr userDrawn="1"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338BA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720166B3-6C2F-C3F0-85D0-E01F5B6B8901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825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5;p15">
            <a:extLst>
              <a:ext uri="{FF2B5EF4-FFF2-40B4-BE49-F238E27FC236}">
                <a16:creationId xmlns:a16="http://schemas.microsoft.com/office/drawing/2014/main" id="{017F7AB1-EE30-D8F5-54B4-328BCF37CDA6}"/>
              </a:ext>
            </a:extLst>
          </p:cNvPr>
          <p:cNvPicPr preferRelativeResize="0"/>
          <p:nvPr userDrawn="1"/>
        </p:nvPicPr>
        <p:blipFill rotWithShape="1">
          <a:blip r:embed="rId13">
            <a:alphaModFix/>
          </a:blip>
          <a:srcRect b="15609"/>
          <a:stretch/>
        </p:blipFill>
        <p:spPr>
          <a:xfrm>
            <a:off x="0" y="0"/>
            <a:ext cx="12192000" cy="685764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150;p19">
            <a:extLst>
              <a:ext uri="{FF2B5EF4-FFF2-40B4-BE49-F238E27FC236}">
                <a16:creationId xmlns:a16="http://schemas.microsoft.com/office/drawing/2014/main" id="{3FC69A68-80C1-2F82-4656-71C886BE1902}"/>
              </a:ext>
            </a:extLst>
          </p:cNvPr>
          <p:cNvSpPr/>
          <p:nvPr userDrawn="1"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51;p19">
            <a:extLst>
              <a:ext uri="{FF2B5EF4-FFF2-40B4-BE49-F238E27FC236}">
                <a16:creationId xmlns:a16="http://schemas.microsoft.com/office/drawing/2014/main" id="{25B0244E-AFE7-4896-3635-C3D248488473}"/>
              </a:ext>
            </a:extLst>
          </p:cNvPr>
          <p:cNvSpPr/>
          <p:nvPr userDrawn="1"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D49227B6-4AE4-C141-F713-870891D0C890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070205" y="6530567"/>
            <a:ext cx="1052711" cy="24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038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95;p14">
            <a:extLst>
              <a:ext uri="{FF2B5EF4-FFF2-40B4-BE49-F238E27FC236}">
                <a16:creationId xmlns:a16="http://schemas.microsoft.com/office/drawing/2014/main" id="{F0927144-E189-5724-6B4F-AEC90E5C2FF6}"/>
              </a:ext>
            </a:extLst>
          </p:cNvPr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96;p14">
            <a:extLst>
              <a:ext uri="{FF2B5EF4-FFF2-40B4-BE49-F238E27FC236}">
                <a16:creationId xmlns:a16="http://schemas.microsoft.com/office/drawing/2014/main" id="{52817E7F-3722-98E4-3F7C-008ACFEC8E23}"/>
              </a:ext>
            </a:extLst>
          </p:cNvPr>
          <p:cNvSpPr/>
          <p:nvPr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97;p14">
            <a:extLst>
              <a:ext uri="{FF2B5EF4-FFF2-40B4-BE49-F238E27FC236}">
                <a16:creationId xmlns:a16="http://schemas.microsoft.com/office/drawing/2014/main" id="{24B13557-7CB4-B9E7-7496-216D68B45514}"/>
              </a:ext>
            </a:extLst>
          </p:cNvPr>
          <p:cNvSpPr/>
          <p:nvPr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99;p14">
            <a:extLst>
              <a:ext uri="{FF2B5EF4-FFF2-40B4-BE49-F238E27FC236}">
                <a16:creationId xmlns:a16="http://schemas.microsoft.com/office/drawing/2014/main" id="{ED4C6DB3-0926-69B1-7CF5-B5173C315143}"/>
              </a:ext>
            </a:extLst>
          </p:cNvPr>
          <p:cNvSpPr/>
          <p:nvPr/>
        </p:nvSpPr>
        <p:spPr>
          <a:xfrm flipH="1">
            <a:off x="8143" y="1382525"/>
            <a:ext cx="1905057" cy="5475475"/>
          </a:xfrm>
          <a:custGeom>
            <a:avLst/>
            <a:gdLst>
              <a:gd name="connsiteX0" fmla="*/ 0 w 3074100"/>
              <a:gd name="connsiteY0" fmla="*/ 6378300 h 6378300"/>
              <a:gd name="connsiteX1" fmla="*/ 2211477 w 3074100"/>
              <a:gd name="connsiteY1" fmla="*/ 0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3074100"/>
              <a:gd name="connsiteY0" fmla="*/ 6378300 h 6378300"/>
              <a:gd name="connsiteX1" fmla="*/ 1898961 w 3074100"/>
              <a:gd name="connsiteY1" fmla="*/ 902825 h 6378300"/>
              <a:gd name="connsiteX2" fmla="*/ 3074100 w 3074100"/>
              <a:gd name="connsiteY2" fmla="*/ 0 h 6378300"/>
              <a:gd name="connsiteX3" fmla="*/ 862623 w 3074100"/>
              <a:gd name="connsiteY3" fmla="*/ 6378300 h 6378300"/>
              <a:gd name="connsiteX4" fmla="*/ 0 w 3074100"/>
              <a:gd name="connsiteY4" fmla="*/ 6378300 h 6378300"/>
              <a:gd name="connsiteX0" fmla="*/ 0 w 1905057"/>
              <a:gd name="connsiteY0" fmla="*/ 5475475 h 5475475"/>
              <a:gd name="connsiteX1" fmla="*/ 1898961 w 1905057"/>
              <a:gd name="connsiteY1" fmla="*/ 0 h 5475475"/>
              <a:gd name="connsiteX2" fmla="*/ 1905057 w 1905057"/>
              <a:gd name="connsiteY2" fmla="*/ 2488557 h 5475475"/>
              <a:gd name="connsiteX3" fmla="*/ 862623 w 1905057"/>
              <a:gd name="connsiteY3" fmla="*/ 5475475 h 5475475"/>
              <a:gd name="connsiteX4" fmla="*/ 0 w 1905057"/>
              <a:gd name="connsiteY4" fmla="*/ 5475475 h 5475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5057" h="5475475">
                <a:moveTo>
                  <a:pt x="0" y="5475475"/>
                </a:moveTo>
                <a:lnTo>
                  <a:pt x="1898961" y="0"/>
                </a:lnTo>
                <a:lnTo>
                  <a:pt x="1905057" y="2488557"/>
                </a:lnTo>
                <a:lnTo>
                  <a:pt x="862623" y="5475475"/>
                </a:lnTo>
                <a:lnTo>
                  <a:pt x="0" y="5475475"/>
                </a:lnTo>
                <a:close/>
              </a:path>
            </a:pathLst>
          </a:custGeom>
          <a:solidFill>
            <a:srgbClr val="4FC0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11497A2-4F1D-45E8-3181-8A995B05E3C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276970" y="5438253"/>
            <a:ext cx="3638060" cy="8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767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 txBox="1"/>
          <p:nvPr/>
        </p:nvSpPr>
        <p:spPr>
          <a:xfrm>
            <a:off x="2731500" y="1151614"/>
            <a:ext cx="6729000" cy="3093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6300" b="1" dirty="0">
                <a:solidFill>
                  <a:schemeClr val="lt1"/>
                </a:solidFill>
                <a:latin typeface="Arial Narrow" panose="020B0606020202030204" pitchFamily="34" charset="0"/>
                <a:ea typeface="Oswald"/>
                <a:cs typeface="Oswald"/>
                <a:sym typeface="Oswald"/>
              </a:rPr>
              <a:t>COMITÉ DE CONTRATACIÓN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6300" b="1" dirty="0">
                <a:solidFill>
                  <a:schemeClr val="lt1"/>
                </a:solidFill>
                <a:latin typeface="Arial Narrow" panose="020B0606020202030204" pitchFamily="34" charset="0"/>
                <a:ea typeface="Oswald"/>
                <a:cs typeface="Oswald"/>
                <a:sym typeface="Oswald"/>
              </a:rPr>
              <a:t>No. XX DE 2025</a:t>
            </a:r>
            <a:endParaRPr sz="6300" b="1" dirty="0">
              <a:solidFill>
                <a:schemeClr val="lt1"/>
              </a:solidFill>
              <a:latin typeface="Arial Narrow" panose="020B0606020202030204" pitchFamily="34" charset="0"/>
              <a:ea typeface="Oswald"/>
              <a:cs typeface="Oswald"/>
              <a:sym typeface="Oswald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4615772" y="4244738"/>
            <a:ext cx="3179261" cy="59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300" dirty="0">
                <a:solidFill>
                  <a:schemeClr val="lt1"/>
                </a:solidFill>
                <a:latin typeface="Arial Narrow" panose="020B0606020202030204" pitchFamily="34" charset="0"/>
                <a:ea typeface="Lexend Deca Medium"/>
                <a:cs typeface="Lexend Deca Medium"/>
                <a:sym typeface="Lexend Deca"/>
              </a:rPr>
              <a:t>Agosto 21 de 2025</a:t>
            </a:r>
            <a:endParaRPr sz="2300" dirty="0">
              <a:solidFill>
                <a:schemeClr val="lt1"/>
              </a:solidFill>
              <a:latin typeface="Arial Narrow" panose="020B0606020202030204" pitchFamily="34" charset="0"/>
              <a:ea typeface="Lexend Deca Medium"/>
              <a:cs typeface="Lexend Deca Medium"/>
              <a:sym typeface="Lexend Dec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8;p14">
            <a:extLst>
              <a:ext uri="{FF2B5EF4-FFF2-40B4-BE49-F238E27FC236}">
                <a16:creationId xmlns:a16="http://schemas.microsoft.com/office/drawing/2014/main" id="{468CE2B8-13FC-BAB2-4226-4B7626A8FCAD}"/>
              </a:ext>
            </a:extLst>
          </p:cNvPr>
          <p:cNvSpPr txBox="1"/>
          <p:nvPr/>
        </p:nvSpPr>
        <p:spPr>
          <a:xfrm>
            <a:off x="2292221" y="1685767"/>
            <a:ext cx="7607558" cy="22775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800" b="1" dirty="0">
                <a:solidFill>
                  <a:schemeClr val="lt1"/>
                </a:solidFill>
                <a:latin typeface="Arial Narrow" panose="020B0606020202030204" pitchFamily="34" charset="0"/>
                <a:ea typeface="Oswald"/>
                <a:cs typeface="Oswald"/>
                <a:sym typeface="Oswald"/>
              </a:rPr>
              <a:t>TEMA XX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800" b="1" dirty="0">
                <a:solidFill>
                  <a:schemeClr val="lt1"/>
                </a:solidFill>
                <a:latin typeface="Arial Narrow" panose="020B0606020202030204" pitchFamily="34" charset="0"/>
                <a:ea typeface="Oswald"/>
                <a:cs typeface="Oswald"/>
                <a:sym typeface="Oswald"/>
              </a:rPr>
              <a:t>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800" b="1" dirty="0">
                <a:solidFill>
                  <a:schemeClr val="lt1"/>
                </a:solidFill>
                <a:latin typeface="Arial Narrow" panose="020B0606020202030204" pitchFamily="34" charset="0"/>
                <a:ea typeface="Oswald"/>
                <a:cs typeface="Oswald"/>
                <a:sym typeface="Oswald"/>
              </a:rPr>
              <a:t>MODALIDAD: SELECCIÓN ABREVIADA DE MENOR CUANTIA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800" b="1" dirty="0">
                <a:solidFill>
                  <a:schemeClr val="lt1"/>
                </a:solidFill>
                <a:latin typeface="Arial Narrow" panose="020B0606020202030204" pitchFamily="34" charset="0"/>
                <a:ea typeface="Oswald"/>
                <a:cs typeface="Oswald"/>
                <a:sym typeface="Oswald"/>
              </a:rPr>
              <a:t> </a:t>
            </a:r>
          </a:p>
          <a:p>
            <a:pPr algn="ctr"/>
            <a:r>
              <a:rPr lang="es-MX" sz="1800" b="1" dirty="0">
                <a:solidFill>
                  <a:schemeClr val="lt1"/>
                </a:solidFill>
                <a:latin typeface="Arial Narrow" panose="020B0606020202030204" pitchFamily="34" charset="0"/>
                <a:ea typeface="Oswald"/>
                <a:cs typeface="Oswald"/>
                <a:sym typeface="Oswald"/>
              </a:rPr>
              <a:t>OBJETO: </a:t>
            </a:r>
            <a:r>
              <a:rPr lang="es-ES" sz="1800" b="1" dirty="0">
                <a:solidFill>
                  <a:schemeClr val="lt1"/>
                </a:solidFill>
                <a:latin typeface="Arial Narrow" panose="020B0606020202030204" pitchFamily="34" charset="0"/>
                <a:ea typeface="Oswald"/>
                <a:cs typeface="Oswald"/>
                <a:sym typeface="Oswald"/>
              </a:rPr>
              <a:t> </a:t>
            </a:r>
            <a:r>
              <a:rPr lang="es-MX" dirty="0">
                <a:solidFill>
                  <a:schemeClr val="bg1"/>
                </a:solidFill>
                <a:latin typeface="Arial MT"/>
              </a:rPr>
              <a:t>PRESTAR LOS SERVICIOS DE ALMACENAMIENTO Y ACONDICIONAMIENTO DE LOS EQUIPOS DE TECNOLOGIA BIOMEDICA DE LA SECRETARIA DISTRITAL DE SALUD</a:t>
            </a:r>
            <a:endParaRPr lang="es-CO" b="1" dirty="0">
              <a:solidFill>
                <a:schemeClr val="bg1"/>
              </a:solidFill>
              <a:latin typeface="Arial MT"/>
              <a:cs typeface="Arial" panose="020B0604020202020204" pitchFamily="34" charset="0"/>
            </a:endParaRPr>
          </a:p>
          <a:p>
            <a:pPr lvl="0" algn="ctr"/>
            <a:endParaRPr lang="es-MX" sz="1800" b="1" dirty="0">
              <a:solidFill>
                <a:schemeClr val="bg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535988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8D5A59E4-89C2-BA74-6EC2-75178235776C}"/>
              </a:ext>
            </a:extLst>
          </p:cNvPr>
          <p:cNvSpPr txBox="1"/>
          <p:nvPr/>
        </p:nvSpPr>
        <p:spPr>
          <a:xfrm>
            <a:off x="910774" y="299648"/>
            <a:ext cx="10800785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tabLst>
                <a:tab pos="2700020" algn="ctr"/>
                <a:tab pos="5400040" algn="r"/>
              </a:tabLst>
            </a:pPr>
            <a:r>
              <a:rPr lang="es-MX" sz="3000" b="1" dirty="0">
                <a:solidFill>
                  <a:srgbClr val="145768"/>
                </a:solidFill>
                <a:effectLst/>
                <a:latin typeface="Arial Narrow" panose="020B0606020202030204" pitchFamily="34" charset="0"/>
                <a:ea typeface="Times New Roman" panose="02020603050405020304" pitchFamily="18" charset="0"/>
              </a:rPr>
              <a:t>OBJETO POR CONTRATAR</a:t>
            </a:r>
          </a:p>
          <a:p>
            <a:pPr algn="just">
              <a:tabLst>
                <a:tab pos="2700020" algn="ctr"/>
                <a:tab pos="5400040" algn="r"/>
              </a:tabLst>
            </a:pPr>
            <a:endParaRPr lang="es-MX" sz="3000" dirty="0">
              <a:latin typeface="Arial Narrow" panose="020B0606020202030204" pitchFamily="34" charset="0"/>
              <a:ea typeface="Times New Roman" panose="02020603050405020304" pitchFamily="18" charset="0"/>
            </a:endParaRPr>
          </a:p>
          <a:p>
            <a:pPr defTabSz="914400">
              <a:spcBef>
                <a:spcPct val="0"/>
              </a:spcBef>
            </a:pPr>
            <a:r>
              <a:rPr lang="es-MX" sz="2000" dirty="0">
                <a:latin typeface="Arial MT"/>
              </a:rPr>
              <a:t>PRESTAR LOS SERVICIOS DE ALMACENAMIENTO Y ACONDICIONAMIENTO DE LOS EQUIPOS DE TECNOLOGIA BIOMEDICA DE LA SECRETARIA DISTRITAL DE SALUD</a:t>
            </a:r>
            <a:endParaRPr lang="es-CO" sz="2000" b="1" dirty="0">
              <a:latin typeface="Arial MT"/>
              <a:cs typeface="Arial" panose="020B0604020202020204" pitchFamily="34" charset="0"/>
            </a:endParaRP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0D41F3C9-62ED-B63D-38BD-1BE59A0A25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06696495"/>
              </p:ext>
            </p:extLst>
          </p:nvPr>
        </p:nvGraphicFramePr>
        <p:xfrm>
          <a:off x="869731" y="2664961"/>
          <a:ext cx="5036155" cy="29989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9" name="Grupo 18">
            <a:extLst>
              <a:ext uri="{FF2B5EF4-FFF2-40B4-BE49-F238E27FC236}">
                <a16:creationId xmlns:a16="http://schemas.microsoft.com/office/drawing/2014/main" id="{66C822C3-25C4-5142-4B85-C7A0D79423AC}"/>
              </a:ext>
            </a:extLst>
          </p:cNvPr>
          <p:cNvGrpSpPr/>
          <p:nvPr/>
        </p:nvGrpSpPr>
        <p:grpSpPr>
          <a:xfrm>
            <a:off x="7532337" y="3058715"/>
            <a:ext cx="2932162" cy="432792"/>
            <a:chOff x="284566" y="2838422"/>
            <a:chExt cx="2932162" cy="432792"/>
          </a:xfrm>
        </p:grpSpPr>
        <p:sp>
          <p:nvSpPr>
            <p:cNvPr id="20" name="CuadroTexto 19">
              <a:extLst>
                <a:ext uri="{FF2B5EF4-FFF2-40B4-BE49-F238E27FC236}">
                  <a16:creationId xmlns:a16="http://schemas.microsoft.com/office/drawing/2014/main" id="{6F79079C-2C6D-BA4C-0F87-03ABDB22D7C4}"/>
                </a:ext>
              </a:extLst>
            </p:cNvPr>
            <p:cNvSpPr txBox="1"/>
            <p:nvPr/>
          </p:nvSpPr>
          <p:spPr>
            <a:xfrm>
              <a:off x="367393" y="2891027"/>
              <a:ext cx="2849335" cy="340519"/>
            </a:xfrm>
            <a:prstGeom prst="round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es-ES_tradnl" sz="1400" b="1" dirty="0">
                  <a:latin typeface="Arial Narrow" panose="020B0606020202030204" pitchFamily="34" charset="0"/>
                </a:rPr>
                <a:t>       Modalidad de selección</a:t>
              </a:r>
            </a:p>
          </p:txBody>
        </p:sp>
        <p:sp>
          <p:nvSpPr>
            <p:cNvPr id="21" name="CuadroTexto 20">
              <a:extLst>
                <a:ext uri="{FF2B5EF4-FFF2-40B4-BE49-F238E27FC236}">
                  <a16:creationId xmlns:a16="http://schemas.microsoft.com/office/drawing/2014/main" id="{6D16008A-C11C-2CAF-8022-D28B3F2EEA76}"/>
                </a:ext>
              </a:extLst>
            </p:cNvPr>
            <p:cNvSpPr txBox="1"/>
            <p:nvPr/>
          </p:nvSpPr>
          <p:spPr>
            <a:xfrm>
              <a:off x="284566" y="2838422"/>
              <a:ext cx="429809" cy="432792"/>
            </a:xfrm>
            <a:prstGeom prst="ellipse">
              <a:avLst/>
            </a:prstGeom>
            <a:solidFill>
              <a:srgbClr val="145768"/>
            </a:solidFill>
          </p:spPr>
          <p:txBody>
            <a:bodyPr wrap="square">
              <a:spAutoFit/>
            </a:bodyPr>
            <a:lstStyle/>
            <a:p>
              <a:pPr algn="ctr"/>
              <a:endParaRPr lang="es-ES_tradnl" sz="1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CuadroTexto 21">
            <a:extLst>
              <a:ext uri="{FF2B5EF4-FFF2-40B4-BE49-F238E27FC236}">
                <a16:creationId xmlns:a16="http://schemas.microsoft.com/office/drawing/2014/main" id="{E553CD18-5C19-D8CE-D9E2-7AF6AEB5D5C7}"/>
              </a:ext>
            </a:extLst>
          </p:cNvPr>
          <p:cNvSpPr txBox="1"/>
          <p:nvPr/>
        </p:nvSpPr>
        <p:spPr>
          <a:xfrm>
            <a:off x="7617253" y="3613222"/>
            <a:ext cx="39547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>
                <a:latin typeface="Arial Narrow" panose="020B0606020202030204" pitchFamily="34" charset="0"/>
                <a:cs typeface="Arial" panose="020B0604020202020204" pitchFamily="34" charset="0"/>
              </a:rPr>
              <a:t>Menor Cuantía</a:t>
            </a:r>
            <a:endParaRPr lang="es-ES_tradnl" sz="1400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Grupo 22">
            <a:extLst>
              <a:ext uri="{FF2B5EF4-FFF2-40B4-BE49-F238E27FC236}">
                <a16:creationId xmlns:a16="http://schemas.microsoft.com/office/drawing/2014/main" id="{4FC467E2-B128-E088-4F14-954F5B7D7F9D}"/>
              </a:ext>
            </a:extLst>
          </p:cNvPr>
          <p:cNvGrpSpPr/>
          <p:nvPr/>
        </p:nvGrpSpPr>
        <p:grpSpPr>
          <a:xfrm>
            <a:off x="7656856" y="4164430"/>
            <a:ext cx="2932162" cy="432792"/>
            <a:chOff x="284566" y="2824672"/>
            <a:chExt cx="2932162" cy="432792"/>
          </a:xfrm>
        </p:grpSpPr>
        <p:sp>
          <p:nvSpPr>
            <p:cNvPr id="24" name="CuadroTexto 23">
              <a:extLst>
                <a:ext uri="{FF2B5EF4-FFF2-40B4-BE49-F238E27FC236}">
                  <a16:creationId xmlns:a16="http://schemas.microsoft.com/office/drawing/2014/main" id="{21CBA210-5ADA-B1F0-5CE6-9985DCDE122E}"/>
                </a:ext>
              </a:extLst>
            </p:cNvPr>
            <p:cNvSpPr txBox="1"/>
            <p:nvPr/>
          </p:nvSpPr>
          <p:spPr>
            <a:xfrm>
              <a:off x="367393" y="2891027"/>
              <a:ext cx="2849335" cy="340519"/>
            </a:xfrm>
            <a:prstGeom prst="roundRect">
              <a:avLst/>
            </a:prstGeom>
            <a:solidFill>
              <a:schemeClr val="bg2"/>
            </a:solidFill>
          </p:spPr>
          <p:txBody>
            <a:bodyPr wrap="square" rtlCol="0">
              <a:spAutoFit/>
            </a:bodyPr>
            <a:lstStyle/>
            <a:p>
              <a:r>
                <a:rPr lang="es-ES_tradnl" sz="1400" b="1" dirty="0"/>
                <a:t>       </a:t>
              </a:r>
              <a:r>
                <a:rPr lang="es-ES_tradnl" sz="1400" b="1" dirty="0">
                  <a:latin typeface="Arial Narrow" panose="020B0606020202030204" pitchFamily="34" charset="0"/>
                </a:rPr>
                <a:t>Tipo de contrato a celebrar</a:t>
              </a:r>
            </a:p>
          </p:txBody>
        </p:sp>
        <p:sp>
          <p:nvSpPr>
            <p:cNvPr id="25" name="CuadroTexto 24">
              <a:extLst>
                <a:ext uri="{FF2B5EF4-FFF2-40B4-BE49-F238E27FC236}">
                  <a16:creationId xmlns:a16="http://schemas.microsoft.com/office/drawing/2014/main" id="{50EAE44F-87BF-6B7B-ED2D-CDD66B90F56E}"/>
                </a:ext>
              </a:extLst>
            </p:cNvPr>
            <p:cNvSpPr txBox="1"/>
            <p:nvPr/>
          </p:nvSpPr>
          <p:spPr>
            <a:xfrm>
              <a:off x="284566" y="2824672"/>
              <a:ext cx="429809" cy="432792"/>
            </a:xfrm>
            <a:prstGeom prst="ellipse">
              <a:avLst/>
            </a:prstGeom>
            <a:solidFill>
              <a:srgbClr val="145768"/>
            </a:solidFill>
          </p:spPr>
          <p:txBody>
            <a:bodyPr wrap="square">
              <a:spAutoFit/>
            </a:bodyPr>
            <a:lstStyle/>
            <a:p>
              <a:pPr algn="ctr"/>
              <a:endParaRPr lang="es-ES_tradnl" sz="1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6" name="CuadroTexto 25">
            <a:extLst>
              <a:ext uri="{FF2B5EF4-FFF2-40B4-BE49-F238E27FC236}">
                <a16:creationId xmlns:a16="http://schemas.microsoft.com/office/drawing/2014/main" id="{8EDEA580-9DFF-06E4-3F9A-D13BCFC8967F}"/>
              </a:ext>
            </a:extLst>
          </p:cNvPr>
          <p:cNvSpPr txBox="1"/>
          <p:nvPr/>
        </p:nvSpPr>
        <p:spPr>
          <a:xfrm>
            <a:off x="7617253" y="4629146"/>
            <a:ext cx="37050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>
                <a:latin typeface="Arial Narrow" panose="020B0606020202030204" pitchFamily="34" charset="0"/>
                <a:cs typeface="Arial" panose="020B0604020202020204" pitchFamily="34" charset="0"/>
              </a:rPr>
              <a:t>Prestación de Servicios</a:t>
            </a:r>
            <a:r>
              <a:rPr lang="es-CO" sz="1400" dirty="0">
                <a:latin typeface="Arial Narrow" panose="020B060602020203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73543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E3CCF937-E817-6216-2E73-DA0B9B5F6E0F}"/>
              </a:ext>
            </a:extLst>
          </p:cNvPr>
          <p:cNvSpPr txBox="1">
            <a:spLocks/>
          </p:cNvSpPr>
          <p:nvPr/>
        </p:nvSpPr>
        <p:spPr>
          <a:xfrm>
            <a:off x="801535" y="312314"/>
            <a:ext cx="10071677" cy="6296715"/>
          </a:xfrm>
          <a:prstGeom prst="roundRect">
            <a:avLst/>
          </a:prstGeom>
          <a:noFill/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sz="25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/>
                <a:uLnTx/>
                <a:uFillTx/>
                <a:latin typeface="Arial Narrow" panose="020B0606020202030204" pitchFamily="34" charset="0"/>
                <a:ea typeface="Times New Roman" panose="02020603050405020304" pitchFamily="18" charset="0"/>
              </a:rPr>
              <a:t>NECESIDAD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sz="1000" b="1" i="0" u="none" strike="noStrike" kern="1200" cap="none" spc="0" normalizeH="0" baseline="0" noProof="0" dirty="0">
              <a:ln>
                <a:noFill/>
              </a:ln>
              <a:solidFill>
                <a:srgbClr val="145768"/>
              </a:solidFill>
              <a:effectLst/>
              <a:uLnTx/>
              <a:uFillTx/>
              <a:latin typeface="Arial Narrow" panose="020B0606020202030204" pitchFamily="34" charset="0"/>
              <a:ea typeface="Times New Roman" panose="02020603050405020304" pitchFamily="18" charset="0"/>
            </a:endParaRPr>
          </a:p>
          <a:p>
            <a:pPr algn="just"/>
            <a:r>
              <a:rPr lang="es-ES" sz="1800" dirty="0"/>
              <a:t>Al </a:t>
            </a:r>
            <a:r>
              <a:rPr lang="es-ES" sz="1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finalizar la emergencia sanitaria del COVID-19 declarada por el Gobierno Nacional, los equipos que fueron entregados a los departamentos, distritos y Empresas Sociales del Estado, será trasferidos a título gratuito a la Secretaría Distrital de Salud/Fondo Financiero de Salud, para la respectiva custodia y cuidado de los mismos. </a:t>
            </a:r>
            <a:r>
              <a:rPr lang="es-ES" sz="1800" dirty="0">
                <a:latin typeface="Arial" panose="020B0604020202020204" pitchFamily="34" charset="0"/>
                <a:ea typeface="Calibri" panose="020F0502020204030204" pitchFamily="34" charset="0"/>
              </a:rPr>
              <a:t>Teniendo en cuenta que en las instalaciones de la Secretaría Distrital de Salud/Fondo Financiero de Salud, no cuenta con el espacio pertinente ni con las condiciones exigidas para el almacenamiento de los equipos que de acuerdo con la Circular </a:t>
            </a:r>
            <a:r>
              <a:rPr lang="es-ES" sz="1800" dirty="0">
                <a:ea typeface="Calibri" panose="020F0502020204030204" pitchFamily="34" charset="0"/>
              </a:rPr>
              <a:t>e</a:t>
            </a:r>
            <a:r>
              <a:rPr lang="es-ES" sz="1800" dirty="0">
                <a:latin typeface="Arial" panose="020B0604020202020204" pitchFamily="34" charset="0"/>
                <a:ea typeface="Calibri" panose="020F0502020204030204" pitchFamily="34" charset="0"/>
              </a:rPr>
              <a:t>xterna expedida por el Ministerio de Salud y Protección Social No. 27 del </a:t>
            </a:r>
            <a:r>
              <a:rPr lang="es-ES" sz="1800" dirty="0">
                <a:ea typeface="Calibri" panose="020F0502020204030204" pitchFamily="34" charset="0"/>
                <a:cs typeface="Arial" panose="020B0604020202020204" pitchFamily="34" charset="0"/>
              </a:rPr>
              <a:t>2022. Por tal motivo</a:t>
            </a:r>
            <a:r>
              <a:rPr lang="es-ES" sz="1800" i="1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ES" sz="1800" i="1" dirty="0">
                <a:ea typeface="Times New Roman" panose="02020603050405020304" pitchFamily="18" charset="0"/>
                <a:cs typeface="Arial" panose="020B0604020202020204" pitchFamily="34" charset="0"/>
              </a:rPr>
              <a:t>se </a:t>
            </a:r>
            <a:r>
              <a:rPr lang="es-ES" sz="1800" dirty="0">
                <a:ea typeface="Times New Roman" panose="02020603050405020304" pitchFamily="18" charset="0"/>
                <a:cs typeface="Arial" panose="020B0604020202020204" pitchFamily="34" charset="0"/>
              </a:rPr>
              <a:t>requiere adelantar un contrato de arrendamiento de un espacio que cuente con las condiciones necesarias para el almacenamiento de los equipos mencionados. </a:t>
            </a:r>
            <a:endParaRPr lang="es-CO" sz="1800" dirty="0"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 rtl="0" fontAlgn="base">
              <a:buNone/>
            </a:pPr>
            <a:r>
              <a:rPr lang="es-ES" sz="1800" b="0" i="0" dirty="0">
                <a:solidFill>
                  <a:srgbClr val="000000"/>
                </a:solidFill>
                <a:effectLst/>
                <a:latin typeface="Arial Narrow" panose="020B0606020202030204" pitchFamily="34" charset="0"/>
              </a:rPr>
              <a:t>  </a:t>
            </a:r>
            <a:endParaRPr lang="es-ES" sz="1400" b="0" i="0" dirty="0">
              <a:solidFill>
                <a:srgbClr val="000000"/>
              </a:solidFill>
              <a:effectLst/>
              <a:latin typeface="Arial Narrow" panose="020B0606020202030204" pitchFamily="34" charset="0"/>
            </a:endParaRPr>
          </a:p>
          <a:p>
            <a:pPr algn="just">
              <a:spcBef>
                <a:spcPts val="0"/>
              </a:spcBef>
            </a:pPr>
            <a:endParaRPr lang="es-CO" sz="20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0"/>
              </a:spcBef>
            </a:pPr>
            <a:endParaRPr lang="es-CO" sz="20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0"/>
              </a:spcBef>
            </a:pPr>
            <a:endParaRPr kumimoji="0" lang="es-CO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kumimoji="0" lang="es-MX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4065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E2CF94-1BF8-2835-F24C-98F3886402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15616995-BE17-10D2-E459-055E2A56B668}"/>
              </a:ext>
            </a:extLst>
          </p:cNvPr>
          <p:cNvSpPr txBox="1">
            <a:spLocks/>
          </p:cNvSpPr>
          <p:nvPr/>
        </p:nvSpPr>
        <p:spPr>
          <a:xfrm>
            <a:off x="1333970" y="280642"/>
            <a:ext cx="10071677" cy="6296715"/>
          </a:xfrm>
          <a:prstGeom prst="roundRect">
            <a:avLst/>
          </a:prstGeom>
          <a:noFill/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CO" sz="2500" b="1" dirty="0">
                <a:solidFill>
                  <a:srgbClr val="145768"/>
                </a:solidFill>
                <a:latin typeface="Arial Narrow" panose="020B0606020202030204" pitchFamily="34" charset="0"/>
                <a:ea typeface="Times New Roman" panose="02020603050405020304" pitchFamily="18" charset="0"/>
              </a:rPr>
              <a:t>FORMA DE PAGO </a:t>
            </a:r>
            <a:endParaRPr kumimoji="0" lang="es-CO" sz="2500" b="1" i="0" u="none" strike="noStrike" kern="1200" cap="none" spc="0" normalizeH="0" baseline="0" noProof="0" dirty="0">
              <a:ln>
                <a:noFill/>
              </a:ln>
              <a:solidFill>
                <a:srgbClr val="145768"/>
              </a:solidFill>
              <a:effectLst/>
              <a:uLnTx/>
              <a:uFillTx/>
              <a:latin typeface="Arial Narrow" panose="020B0606020202030204" pitchFamily="34" charset="0"/>
              <a:ea typeface="Times New Roman" panose="02020603050405020304" pitchFamily="18" charset="0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sz="1000" b="1" i="0" u="none" strike="noStrike" kern="1200" cap="none" spc="0" normalizeH="0" baseline="0" noProof="0" dirty="0">
              <a:ln>
                <a:noFill/>
              </a:ln>
              <a:solidFill>
                <a:srgbClr val="145768"/>
              </a:solidFill>
              <a:effectLst/>
              <a:uLnTx/>
              <a:uFillTx/>
              <a:latin typeface="Arial Narrow" panose="020B0606020202030204" pitchFamily="34" charset="0"/>
              <a:ea typeface="Times New Roman" panose="02020603050405020304" pitchFamily="18" charset="0"/>
            </a:endParaRPr>
          </a:p>
          <a:p>
            <a:r>
              <a:rPr lang="es-CO" sz="1800" dirty="0">
                <a:latin typeface="Arial" panose="020B0604020202020204" pitchFamily="34" charset="0"/>
                <a:cs typeface="Arial" panose="020B0604020202020204" pitchFamily="34" charset="0"/>
              </a:rPr>
              <a:t>El valor del contrato se pagará por la SDS-FFDS al CONTRATISTA de la siguiente manera:</a:t>
            </a:r>
          </a:p>
          <a:p>
            <a:r>
              <a:rPr lang="es-CO" sz="1800" dirty="0">
                <a:latin typeface="Arial" panose="020B0604020202020204" pitchFamily="34" charset="0"/>
                <a:cs typeface="Arial" panose="020B0604020202020204" pitchFamily="34" charset="0"/>
              </a:rPr>
              <a:t>En mensualidades vencidas, proporcional a los servicios efectivamente prestados, previa presentación y aprobación del informe de ejecución respectivo por parte del supervisor, acompañado de la factura y certificación de aportes al Sistema General de Seguridad Social Integral, en los términos del artículo 50 de la Ley 789 de 2002. El último pago va sujeto a la entrega del informe final, tal como se especifica en los presentes estudios previos.</a:t>
            </a:r>
          </a:p>
          <a:p>
            <a:r>
              <a:rPr lang="es-CO" sz="1800" b="1" dirty="0">
                <a:latin typeface="Arial" panose="020B0604020202020204" pitchFamily="34" charset="0"/>
                <a:cs typeface="Arial" panose="020B0604020202020204" pitchFamily="34" charset="0"/>
              </a:rPr>
              <a:t>Nota: </a:t>
            </a:r>
            <a:r>
              <a:rPr lang="es-CO" sz="1800" dirty="0">
                <a:latin typeface="Arial" panose="020B0604020202020204" pitchFamily="34" charset="0"/>
                <a:cs typeface="Arial" panose="020B0604020202020204" pitchFamily="34" charset="0"/>
              </a:rPr>
              <a:t>En el caso en que no se preste el servicio por la totalidad de días en el mes se pagara proporcional a los días efectivamente prestados.</a:t>
            </a:r>
          </a:p>
          <a:p>
            <a:pPr algn="just">
              <a:spcBef>
                <a:spcPts val="0"/>
              </a:spcBef>
            </a:pPr>
            <a:endParaRPr lang="es-CO" sz="20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0"/>
              </a:spcBef>
            </a:pPr>
            <a:endParaRPr lang="es-CO" sz="2000" dirty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algn="just">
              <a:spcBef>
                <a:spcPts val="0"/>
              </a:spcBef>
            </a:pPr>
            <a:endParaRPr kumimoji="0" lang="es-CO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kumimoji="0" lang="es-MX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983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E3CCF937-E817-6216-2E73-DA0B9B5F6E0F}"/>
              </a:ext>
            </a:extLst>
          </p:cNvPr>
          <p:cNvSpPr txBox="1">
            <a:spLocks/>
          </p:cNvSpPr>
          <p:nvPr/>
        </p:nvSpPr>
        <p:spPr>
          <a:xfrm>
            <a:off x="593306" y="357581"/>
            <a:ext cx="10451922" cy="6296715"/>
          </a:xfrm>
          <a:prstGeom prst="roundRect">
            <a:avLst/>
          </a:prstGeom>
          <a:noFill/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0"/>
              </a:spcBef>
              <a:buNone/>
            </a:pPr>
            <a:endParaRPr kumimoji="0" lang="es-CO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CO" sz="2500" b="1" dirty="0">
                <a:solidFill>
                  <a:srgbClr val="145768"/>
                </a:solidFill>
                <a:latin typeface="Arial Narrow" panose="020B0606020202030204" pitchFamily="34" charset="0"/>
              </a:rPr>
              <a:t>EXPERIENCIA GENERAL DEL PROPONENTE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sz="1000" b="1" i="0" u="none" strike="noStrike" kern="1200" cap="none" spc="0" normalizeH="0" baseline="0" noProof="0" dirty="0">
              <a:ln>
                <a:noFill/>
              </a:ln>
              <a:solidFill>
                <a:srgbClr val="145768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es-CO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sz="2500" b="1" i="0" u="none" strike="noStrike" kern="1200" cap="none" spc="0" normalizeH="0" baseline="0" noProof="0" dirty="0">
              <a:ln>
                <a:noFill/>
              </a:ln>
              <a:solidFill>
                <a:srgbClr val="145768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s-CO" sz="2500" b="1" dirty="0">
              <a:solidFill>
                <a:srgbClr val="145768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s-CO" sz="2500" b="1" dirty="0">
              <a:solidFill>
                <a:srgbClr val="145768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indent="0" algn="ctr" defTabSz="68580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endParaRPr lang="es-CO" sz="2500" b="1" dirty="0">
              <a:solidFill>
                <a:srgbClr val="145768"/>
              </a:solidFill>
              <a:latin typeface="Arial Narrow" panose="020B0606020202030204" pitchFamily="34" charset="0"/>
            </a:endParaRPr>
          </a:p>
          <a:p>
            <a:pPr marL="0" indent="0" algn="ctr" defTabSz="68580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es-CO" sz="2500" b="1" dirty="0">
                <a:solidFill>
                  <a:srgbClr val="145768"/>
                </a:solidFill>
                <a:latin typeface="Arial Narrow" panose="020B0606020202030204" pitchFamily="34" charset="0"/>
              </a:rPr>
              <a:t>REQUISITOS HABILITANTES DIFERENCIALES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sz="2500" b="1" i="0" u="none" strike="noStrike" kern="1200" cap="none" spc="0" normalizeH="0" baseline="0" noProof="0" dirty="0">
              <a:ln>
                <a:noFill/>
              </a:ln>
              <a:solidFill>
                <a:srgbClr val="145768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CO" sz="2500" b="1" i="0" u="none" strike="noStrike" kern="1200" cap="none" spc="0" normalizeH="0" baseline="0" noProof="0" dirty="0">
              <a:ln>
                <a:noFill/>
              </a:ln>
              <a:solidFill>
                <a:srgbClr val="145768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3C4C13BF-2CEB-57B2-E0BB-285E566906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798865"/>
              </p:ext>
            </p:extLst>
          </p:nvPr>
        </p:nvGraphicFramePr>
        <p:xfrm>
          <a:off x="1333275" y="1478383"/>
          <a:ext cx="8971983" cy="15430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63814">
                  <a:extLst>
                    <a:ext uri="{9D8B030D-6E8A-4147-A177-3AD203B41FA5}">
                      <a16:colId xmlns:a16="http://schemas.microsoft.com/office/drawing/2014/main" val="1265887481"/>
                    </a:ext>
                  </a:extLst>
                </a:gridCol>
                <a:gridCol w="5308169">
                  <a:extLst>
                    <a:ext uri="{9D8B030D-6E8A-4147-A177-3AD203B41FA5}">
                      <a16:colId xmlns:a16="http://schemas.microsoft.com/office/drawing/2014/main" val="1141671197"/>
                    </a:ext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r>
                        <a:rPr lang="es-CO" sz="1600" dirty="0" err="1">
                          <a:effectLst/>
                          <a:latin typeface="Arial Narrow" panose="020B0606020202030204" pitchFamily="34" charset="0"/>
                        </a:rPr>
                        <a:t>N°</a:t>
                      </a:r>
                      <a:r>
                        <a:rPr lang="es-CO" sz="1600" dirty="0">
                          <a:effectLst/>
                          <a:latin typeface="Arial Narrow" panose="020B0606020202030204" pitchFamily="34" charset="0"/>
                        </a:rPr>
                        <a:t> MÁXIMO DE CERTIFICACIONES:</a:t>
                      </a:r>
                      <a:endParaRPr lang="es-CO" sz="16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rtl="0" fontAlgn="base"/>
                      <a:r>
                        <a:rPr lang="es-ES" sz="1600" b="0" i="0" dirty="0">
                          <a:effectLst/>
                          <a:latin typeface="Arial Narrow" panose="020B0606020202030204" pitchFamily="34" charset="0"/>
                        </a:rPr>
                        <a:t>Tres (3)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26253646"/>
                  </a:ext>
                </a:extLst>
              </a:tr>
              <a:tr h="490855">
                <a:tc>
                  <a:txBody>
                    <a:bodyPr/>
                    <a:lstStyle/>
                    <a:p>
                      <a:r>
                        <a:rPr lang="es-CO" sz="1600" dirty="0">
                          <a:effectLst/>
                          <a:latin typeface="Arial Narrow" panose="020B0606020202030204" pitchFamily="34" charset="0"/>
                        </a:rPr>
                        <a:t>OBJETO U OBLIGACIONES ESPECIFICAS:</a:t>
                      </a:r>
                      <a:endParaRPr lang="es-CO" sz="16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rtl="0" fontAlgn="base"/>
                      <a:r>
                        <a:rPr lang="es-CO" sz="1600" b="0" kern="1200" dirty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PRESTAR LOS SERVICIOS DE ALMACENAMIENTO Y ACONDICIONAMIENTO DE EQUIPOS BIOMEDICOS</a:t>
                      </a:r>
                      <a:endParaRPr lang="es-ES" sz="1600" b="0" i="0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7726619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r>
                        <a:rPr lang="es-CO" sz="1600">
                          <a:effectLst/>
                          <a:latin typeface="Arial Narrow" panose="020B0606020202030204" pitchFamily="34" charset="0"/>
                        </a:rPr>
                        <a:t>VALOR:</a:t>
                      </a:r>
                      <a:endParaRPr lang="es-CO" sz="160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rtl="0" fontAlgn="base"/>
                      <a:r>
                        <a:rPr lang="es-ES" sz="1600" kern="1200" dirty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Igual o superior al valor total del presupuesto oficial estimado expresado en salarios mínimos mensuales legales vigentes, es decir, 273,517386723 y estar inscrita en el RUP.</a:t>
                      </a:r>
                      <a:endParaRPr lang="es-ES" sz="1600" b="0" i="0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3510884"/>
                  </a:ext>
                </a:extLst>
              </a:tr>
            </a:tbl>
          </a:graphicData>
        </a:graphic>
      </p:graphicFrame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6F3B5A31-3F2F-F49B-6CD0-66F354B632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91206"/>
              </p:ext>
            </p:extLst>
          </p:nvPr>
        </p:nvGraphicFramePr>
        <p:xfrm>
          <a:off x="1333275" y="4066339"/>
          <a:ext cx="8971983" cy="15430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63814">
                  <a:extLst>
                    <a:ext uri="{9D8B030D-6E8A-4147-A177-3AD203B41FA5}">
                      <a16:colId xmlns:a16="http://schemas.microsoft.com/office/drawing/2014/main" val="1265887481"/>
                    </a:ext>
                  </a:extLst>
                </a:gridCol>
                <a:gridCol w="5308169">
                  <a:extLst>
                    <a:ext uri="{9D8B030D-6E8A-4147-A177-3AD203B41FA5}">
                      <a16:colId xmlns:a16="http://schemas.microsoft.com/office/drawing/2014/main" val="1141671197"/>
                    </a:ext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r>
                        <a:rPr lang="es-CO" sz="1600">
                          <a:effectLst/>
                          <a:latin typeface="Arial Narrow" panose="020B0606020202030204" pitchFamily="34" charset="0"/>
                        </a:rPr>
                        <a:t>N° MÁXIMO DE CERTIFICACIONES:</a:t>
                      </a:r>
                      <a:endParaRPr lang="es-CO" sz="160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rtl="0" fontAlgn="base"/>
                      <a:r>
                        <a:rPr lang="es-ES" sz="1600" b="0" i="0" dirty="0">
                          <a:effectLst/>
                          <a:latin typeface="Arial Narrow" panose="020B0606020202030204" pitchFamily="34" charset="0"/>
                        </a:rPr>
                        <a:t>Cuatro (4)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26253646"/>
                  </a:ext>
                </a:extLst>
              </a:tr>
              <a:tr h="490855">
                <a:tc>
                  <a:txBody>
                    <a:bodyPr/>
                    <a:lstStyle/>
                    <a:p>
                      <a:r>
                        <a:rPr lang="es-CO" sz="1600" dirty="0">
                          <a:effectLst/>
                          <a:latin typeface="Arial Narrow" panose="020B0606020202030204" pitchFamily="34" charset="0"/>
                        </a:rPr>
                        <a:t>OBJETO U OBLIGACIONES ESPECIFICAS:</a:t>
                      </a:r>
                      <a:endParaRPr lang="es-CO" sz="1600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rtl="0" fontAlgn="base"/>
                      <a:r>
                        <a:rPr lang="es-CO" sz="1600" b="0" kern="1200" dirty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PRESTAR LOS SERVICIOS DE ALMACENAMIENTO Y ACONDICIONAMIENTO DE EQUIPOS BIOMEDICOS</a:t>
                      </a:r>
                      <a:endParaRPr lang="es-ES" sz="1600" b="0" i="0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7726619"/>
                  </a:ext>
                </a:extLst>
              </a:tr>
              <a:tr h="179705">
                <a:tc>
                  <a:txBody>
                    <a:bodyPr/>
                    <a:lstStyle/>
                    <a:p>
                      <a:r>
                        <a:rPr lang="es-CO" sz="1600">
                          <a:effectLst/>
                          <a:latin typeface="Arial Narrow" panose="020B0606020202030204" pitchFamily="34" charset="0"/>
                        </a:rPr>
                        <a:t>VALOR:</a:t>
                      </a:r>
                      <a:endParaRPr lang="es-CO" sz="160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rtl="0" fontAlgn="base"/>
                      <a:r>
                        <a:rPr lang="es-ES" sz="1600" kern="1200" dirty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Igual o superior al valor total del presupuesto oficial estimado expresado en salarios mínimos mensuales legales vigentes, es decir, 273,517386723 y estar inscrita en el RUP.</a:t>
                      </a:r>
                      <a:endParaRPr lang="es-ES" sz="1600" b="0" i="0" dirty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35108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45172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2">
            <a:extLst>
              <a:ext uri="{FF2B5EF4-FFF2-40B4-BE49-F238E27FC236}">
                <a16:creationId xmlns:a16="http://schemas.microsoft.com/office/drawing/2014/main" id="{E3CCF937-E817-6216-2E73-DA0B9B5F6E0F}"/>
              </a:ext>
            </a:extLst>
          </p:cNvPr>
          <p:cNvSpPr txBox="1">
            <a:spLocks/>
          </p:cNvSpPr>
          <p:nvPr/>
        </p:nvSpPr>
        <p:spPr>
          <a:xfrm>
            <a:off x="544115" y="561285"/>
            <a:ext cx="10451922" cy="6296715"/>
          </a:xfrm>
          <a:prstGeom prst="roundRect">
            <a:avLst/>
          </a:prstGeom>
          <a:noFill/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68580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endParaRPr lang="es-CO" sz="2200" b="1">
              <a:solidFill>
                <a:srgbClr val="145768"/>
              </a:solidFill>
              <a:latin typeface="Arial" panose="020B0604020202020204" pitchFamily="34" charset="0"/>
            </a:endParaRPr>
          </a:p>
          <a:p>
            <a:pPr marL="0" indent="0" algn="ctr" defTabSz="68580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es-CO" sz="2200" b="1">
                <a:solidFill>
                  <a:srgbClr val="145768"/>
                </a:solidFill>
                <a:latin typeface="Arial Narrow" panose="020B0606020202030204" pitchFamily="34" charset="0"/>
              </a:rPr>
              <a:t>CRITERIOS DE EVALUACIÓN Y PONDERACIÓN DE LAS OFERTAS</a:t>
            </a:r>
          </a:p>
          <a:p>
            <a:pPr marL="0" indent="0" algn="ctr" defTabSz="68580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endParaRPr lang="es-CO" sz="2200" b="1">
              <a:solidFill>
                <a:srgbClr val="145768"/>
              </a:solidFill>
              <a:latin typeface="Arial Narrow" panose="020B0606020202030204" pitchFamily="34" charset="0"/>
            </a:endParaRPr>
          </a:p>
          <a:p>
            <a:pPr marL="0" indent="0" algn="ctr" defTabSz="68580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endParaRPr lang="es-CO" sz="2200" b="1" dirty="0">
              <a:solidFill>
                <a:srgbClr val="145768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FC96E8C7-63B5-CD76-63B3-F81093666A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4906901"/>
              </p:ext>
            </p:extLst>
          </p:nvPr>
        </p:nvGraphicFramePr>
        <p:xfrm>
          <a:off x="2954214" y="2108834"/>
          <a:ext cx="5655212" cy="302587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20491">
                  <a:extLst>
                    <a:ext uri="{9D8B030D-6E8A-4147-A177-3AD203B41FA5}">
                      <a16:colId xmlns:a16="http://schemas.microsoft.com/office/drawing/2014/main" val="2501269858"/>
                    </a:ext>
                  </a:extLst>
                </a:gridCol>
                <a:gridCol w="1716693">
                  <a:extLst>
                    <a:ext uri="{9D8B030D-6E8A-4147-A177-3AD203B41FA5}">
                      <a16:colId xmlns:a16="http://schemas.microsoft.com/office/drawing/2014/main" val="2901130858"/>
                    </a:ext>
                  </a:extLst>
                </a:gridCol>
                <a:gridCol w="1063438">
                  <a:extLst>
                    <a:ext uri="{9D8B030D-6E8A-4147-A177-3AD203B41FA5}">
                      <a16:colId xmlns:a16="http://schemas.microsoft.com/office/drawing/2014/main" val="3325389396"/>
                    </a:ext>
                  </a:extLst>
                </a:gridCol>
                <a:gridCol w="1154590">
                  <a:extLst>
                    <a:ext uri="{9D8B030D-6E8A-4147-A177-3AD203B41FA5}">
                      <a16:colId xmlns:a16="http://schemas.microsoft.com/office/drawing/2014/main" val="1529240735"/>
                    </a:ext>
                  </a:extLst>
                </a:gridCol>
              </a:tblGrid>
              <a:tr h="19648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850" u="none" strike="noStrike">
                          <a:effectLst/>
                        </a:rPr>
                        <a:t>FACTOR DE EVALUACIÓN</a:t>
                      </a:r>
                      <a:endParaRPr lang="es-CO" sz="85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850" u="none" strike="noStrike">
                          <a:effectLst/>
                        </a:rPr>
                        <a:t>CRITERIO</a:t>
                      </a:r>
                      <a:endParaRPr lang="es-CO" sz="85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850" u="none" strike="noStrike">
                          <a:effectLst/>
                        </a:rPr>
                        <a:t>PUNTOS</a:t>
                      </a:r>
                      <a:endParaRPr lang="es-CO" sz="85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850" u="none" strike="noStrike">
                          <a:effectLst/>
                        </a:rPr>
                        <a:t>PUNTAJE TOTAL</a:t>
                      </a:r>
                      <a:endParaRPr lang="es-CO" sz="85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65659984"/>
                  </a:ext>
                </a:extLst>
              </a:tr>
              <a:tr h="19648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850" u="none" strike="noStrike">
                          <a:effectLst/>
                        </a:rPr>
                        <a:t>A. TECNICO</a:t>
                      </a:r>
                      <a:endParaRPr lang="es-CO" sz="85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850" u="none" strike="noStrike">
                          <a:effectLst/>
                        </a:rPr>
                        <a:t>BODEGA EXCLUSIVA</a:t>
                      </a:r>
                      <a:endParaRPr lang="es-CO" sz="85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850" u="none" strike="noStrike" dirty="0">
                          <a:effectLst/>
                        </a:rPr>
                        <a:t>25</a:t>
                      </a:r>
                      <a:endParaRPr lang="es-CO" sz="85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850" u="none" strike="noStrike">
                          <a:effectLst/>
                        </a:rPr>
                        <a:t>25</a:t>
                      </a:r>
                      <a:endParaRPr lang="es-CO" sz="85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38476509"/>
                  </a:ext>
                </a:extLst>
              </a:tr>
              <a:tr h="33839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850" u="none" strike="noStrike">
                          <a:effectLst/>
                        </a:rPr>
                        <a:t>B. CALIDAD</a:t>
                      </a:r>
                      <a:endParaRPr lang="es-CO" sz="85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850" u="none" strike="noStrike">
                          <a:effectLst/>
                        </a:rPr>
                        <a:t>CERTIFICADO DE SISMO RESISTENCIA VIGENTE</a:t>
                      </a:r>
                      <a:endParaRPr lang="es-CO" sz="85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850" u="none" strike="noStrike">
                          <a:effectLst/>
                        </a:rPr>
                        <a:t>4.5</a:t>
                      </a:r>
                      <a:endParaRPr lang="es-CO" sz="85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850" u="none" strike="noStrike">
                          <a:effectLst/>
                        </a:rPr>
                        <a:t>4.5</a:t>
                      </a:r>
                      <a:endParaRPr lang="es-CO" sz="85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18787583"/>
                  </a:ext>
                </a:extLst>
              </a:tr>
              <a:tr h="19648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850" u="none" strike="noStrike">
                          <a:effectLst/>
                        </a:rPr>
                        <a:t>C. ECONÓMICO</a:t>
                      </a:r>
                      <a:endParaRPr lang="es-CO" sz="85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850" u="none" strike="noStrike">
                          <a:effectLst/>
                        </a:rPr>
                        <a:t>Valor de la oferta</a:t>
                      </a:r>
                      <a:endParaRPr lang="es-CO" sz="85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850" u="none" strike="noStrike">
                          <a:effectLst/>
                        </a:rPr>
                        <a:t>60</a:t>
                      </a:r>
                      <a:endParaRPr lang="es-CO" sz="85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850" u="none" strike="noStrike">
                          <a:effectLst/>
                        </a:rPr>
                        <a:t>60</a:t>
                      </a:r>
                      <a:endParaRPr lang="es-CO" sz="85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0764883"/>
                  </a:ext>
                </a:extLst>
              </a:tr>
              <a:tr h="33839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850" u="none" strike="noStrike">
                          <a:effectLst/>
                        </a:rPr>
                        <a:t>D. INCENTIVO A LA INDUSTRIA NACIONAL</a:t>
                      </a:r>
                      <a:endParaRPr lang="es-CO" sz="85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850" u="none" strike="noStrike" dirty="0">
                          <a:effectLst/>
                        </a:rPr>
                        <a:t>Decreto 680 de 2021</a:t>
                      </a:r>
                      <a:endParaRPr lang="es-CO" sz="85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850" u="none" strike="noStrike">
                          <a:effectLst/>
                        </a:rPr>
                        <a:t>10</a:t>
                      </a:r>
                      <a:endParaRPr lang="es-CO" sz="85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850" u="none" strike="noStrike">
                          <a:effectLst/>
                        </a:rPr>
                        <a:t>10</a:t>
                      </a:r>
                      <a:endParaRPr lang="es-CO" sz="85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929035830"/>
                  </a:ext>
                </a:extLst>
              </a:tr>
              <a:tr h="502129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850" u="none" strike="noStrike">
                          <a:effectLst/>
                        </a:rPr>
                        <a:t>E. EMPRENDIMIENTOS Y EMPRESAS DE</a:t>
                      </a:r>
                      <a:endParaRPr lang="es-CO" sz="85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850" u="none" strike="noStrike">
                          <a:effectLst/>
                        </a:rPr>
                        <a:t>Proponente que cumplan con alguna de las condiciones del Artículo 2.2.1.2.4.2.14.</a:t>
                      </a:r>
                      <a:endParaRPr lang="es-CO" sz="85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850" u="none" strike="noStrike">
                          <a:effectLst/>
                        </a:rPr>
                        <a:t>0.25</a:t>
                      </a:r>
                      <a:endParaRPr lang="es-CO" sz="85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850" u="none" strike="noStrike">
                          <a:effectLst/>
                        </a:rPr>
                        <a:t>0.25</a:t>
                      </a:r>
                      <a:endParaRPr lang="es-CO" sz="85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08736686"/>
                  </a:ext>
                </a:extLst>
              </a:tr>
              <a:tr h="1050105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ES" sz="850" u="none" strike="noStrike">
                          <a:effectLst/>
                        </a:rPr>
                        <a:t>F. MIPYMES</a:t>
                      </a:r>
                      <a:endParaRPr lang="es-CO" sz="85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ES" sz="850" u="none" strike="noStrike">
                          <a:effectLst/>
                        </a:rPr>
                        <a:t>Proponente que acredite su calidad de Mipyme de acuerdo con los criterios de clasificación empresarial definidos en el artículo 2.2.1.13.2.2 del Decreto 1074 de</a:t>
                      </a:r>
                      <a:endParaRPr lang="es-CO" sz="85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850" u="none" strike="noStrike">
                          <a:effectLst/>
                        </a:rPr>
                        <a:t>0.25</a:t>
                      </a:r>
                      <a:endParaRPr lang="es-CO" sz="85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850" u="none" strike="noStrike">
                          <a:effectLst/>
                        </a:rPr>
                        <a:t>0.25</a:t>
                      </a:r>
                      <a:endParaRPr lang="es-CO" sz="850" b="0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03009894"/>
                  </a:ext>
                </a:extLst>
              </a:tr>
              <a:tr h="207401"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000" u="none" strike="noStrike">
                          <a:effectLst/>
                        </a:rPr>
                        <a:t>PUNTAJE TOTAL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ES" sz="1000" u="none" strike="noStrike" dirty="0">
                          <a:effectLst/>
                        </a:rPr>
                        <a:t>100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728918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87227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613B88-2260-1419-8744-B9608CF09F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522E5A9-EF04-532C-9DC4-A5804DF530FD}"/>
              </a:ext>
            </a:extLst>
          </p:cNvPr>
          <p:cNvSpPr txBox="1">
            <a:spLocks/>
          </p:cNvSpPr>
          <p:nvPr/>
        </p:nvSpPr>
        <p:spPr>
          <a:xfrm>
            <a:off x="1035423" y="148841"/>
            <a:ext cx="10451922" cy="6709159"/>
          </a:xfrm>
          <a:prstGeom prst="roundRect">
            <a:avLst/>
          </a:prstGeom>
          <a:noFill/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CO" sz="2500" b="1">
                <a:solidFill>
                  <a:srgbClr val="145768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OBSERVACIONES</a:t>
            </a:r>
            <a:endParaRPr kumimoji="0" lang="es-CO" sz="2500" b="1" i="0" u="none" strike="noStrike" kern="1200" cap="none" spc="0" normalizeH="0" baseline="0" noProof="0" dirty="0">
              <a:ln>
                <a:noFill/>
              </a:ln>
              <a:solidFill>
                <a:srgbClr val="145768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indent="0" algn="just" defTabSz="685800">
              <a:lnSpc>
                <a:spcPct val="100000"/>
              </a:lnSpc>
              <a:spcBef>
                <a:spcPts val="0"/>
              </a:spcBef>
              <a:buClrTx/>
              <a:buNone/>
              <a:defRPr/>
            </a:pPr>
            <a:r>
              <a:rPr lang="es-CO" sz="15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s-ES" sz="155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s-ES" sz="1800" dirty="0">
              <a:solidFill>
                <a:srgbClr val="000000"/>
              </a:solidFill>
              <a:latin typeface="Adobe Clean DC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s-ES" sz="1300" dirty="0">
              <a:latin typeface="Arial Narrow" panose="020B0604020202020204" pitchFamily="34" charset="0"/>
              <a:cs typeface="Arial Narrow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8088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63;p20">
            <a:extLst>
              <a:ext uri="{FF2B5EF4-FFF2-40B4-BE49-F238E27FC236}">
                <a16:creationId xmlns:a16="http://schemas.microsoft.com/office/drawing/2014/main" id="{2D8974A3-AA74-6A2F-AFBC-1C94E95B47E0}"/>
              </a:ext>
            </a:extLst>
          </p:cNvPr>
          <p:cNvSpPr txBox="1"/>
          <p:nvPr/>
        </p:nvSpPr>
        <p:spPr>
          <a:xfrm>
            <a:off x="2322350" y="2547000"/>
            <a:ext cx="7547300" cy="20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 sz="12000" b="1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GRACIAS</a:t>
            </a:r>
            <a:endParaRPr sz="12000" b="1" dirty="0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2203304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2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4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5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B0FC467963F1104D8F3BDFBC73242872" ma:contentTypeVersion="17" ma:contentTypeDescription="Crear nuevo documento." ma:contentTypeScope="" ma:versionID="9fab02e09dfb3e6d157def770038e202">
  <xsd:schema xmlns:xsd="http://www.w3.org/2001/XMLSchema" xmlns:xs="http://www.w3.org/2001/XMLSchema" xmlns:p="http://schemas.microsoft.com/office/2006/metadata/properties" xmlns:ns2="8beb58c8-99f7-4ab5-b19f-8785418d891a" xmlns:ns3="114381e8-2157-48e5-8e4c-f6eb13d65076" targetNamespace="http://schemas.microsoft.com/office/2006/metadata/properties" ma:root="true" ma:fieldsID="1356f95dd1184905c657a50238713ad0" ns2:_="" ns3:_="">
    <xsd:import namespace="8beb58c8-99f7-4ab5-b19f-8785418d891a"/>
    <xsd:import namespace="114381e8-2157-48e5-8e4c-f6eb13d6507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eb58c8-99f7-4ab5-b19f-8785418d891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6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Etiquetas de imagen" ma:readOnly="false" ma:fieldId="{5cf76f15-5ced-4ddc-b409-7134ff3c332f}" ma:taxonomyMulti="true" ma:sspId="00797eea-8358-47d8-b969-3b387de3c5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4381e8-2157-48e5-8e4c-f6eb13d6507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f5c91480-7b60-4142-aceb-ef495fc5282d}" ma:internalName="TaxCatchAll" ma:showField="CatchAllData" ma:web="114381e8-2157-48e5-8e4c-f6eb13d6507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beb58c8-99f7-4ab5-b19f-8785418d891a">
      <Terms xmlns="http://schemas.microsoft.com/office/infopath/2007/PartnerControls"/>
    </lcf76f155ced4ddcb4097134ff3c332f>
    <TaxCatchAll xmlns="114381e8-2157-48e5-8e4c-f6eb13d6507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0AD484F-F895-4763-806B-5B048A094FA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beb58c8-99f7-4ab5-b19f-8785418d891a"/>
    <ds:schemaRef ds:uri="114381e8-2157-48e5-8e4c-f6eb13d6507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D204CCA-FF03-479B-89DA-4CFD69F30330}">
  <ds:schemaRefs>
    <ds:schemaRef ds:uri="http://schemas.microsoft.com/office/2006/metadata/properties"/>
    <ds:schemaRef ds:uri="http://schemas.microsoft.com/office/infopath/2007/PartnerControls"/>
    <ds:schemaRef ds:uri="8beb58c8-99f7-4ab5-b19f-8785418d891a"/>
    <ds:schemaRef ds:uri="114381e8-2157-48e5-8e4c-f6eb13d65076"/>
  </ds:schemaRefs>
</ds:datastoreItem>
</file>

<file path=customXml/itemProps3.xml><?xml version="1.0" encoding="utf-8"?>
<ds:datastoreItem xmlns:ds="http://schemas.openxmlformats.org/officeDocument/2006/customXml" ds:itemID="{0259C4DF-A928-4CCF-A82E-D0F6E8F57F6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594</Words>
  <Application>Microsoft Office PowerPoint</Application>
  <PresentationFormat>Panorámica</PresentationFormat>
  <Paragraphs>92</Paragraphs>
  <Slides>9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7</vt:i4>
      </vt:variant>
      <vt:variant>
        <vt:lpstr>Títulos de diapositiva</vt:lpstr>
      </vt:variant>
      <vt:variant>
        <vt:i4>9</vt:i4>
      </vt:variant>
    </vt:vector>
  </HeadingPairs>
  <TitlesOfParts>
    <vt:vector size="24" baseType="lpstr">
      <vt:lpstr>Oswald</vt:lpstr>
      <vt:lpstr>Adobe Clean DC</vt:lpstr>
      <vt:lpstr>Arial Narrow</vt:lpstr>
      <vt:lpstr>Calibri</vt:lpstr>
      <vt:lpstr>Arial</vt:lpstr>
      <vt:lpstr>Aptos Narrow</vt:lpstr>
      <vt:lpstr>Times New Roman</vt:lpstr>
      <vt:lpstr>Arial MT</vt:lpstr>
      <vt:lpstr>Office Theme</vt:lpstr>
      <vt:lpstr>3_Diseño personalizado</vt:lpstr>
      <vt:lpstr>2_Diseño personalizado</vt:lpstr>
      <vt:lpstr>1_Diseño personalizado</vt:lpstr>
      <vt:lpstr>4_Diseño personalizado</vt:lpstr>
      <vt:lpstr>5_Diseño personalizado</vt:lpstr>
      <vt:lpstr>Diseño personalizado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Andrea del Pilar, Corredor Avellaneda</dc:creator>
  <cp:lastModifiedBy>TOSHIBA</cp:lastModifiedBy>
  <cp:revision>49</cp:revision>
  <dcterms:modified xsi:type="dcterms:W3CDTF">2025-08-14T17:11:46Z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0x010100B0FC467963F1104D8F3BDFBC73242872</vt:lpwstr>
  </property>
</Properties>
</file>