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uthors.xml" ContentType="application/vnd.ms-powerpoint.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1" r:id="rId3"/>
    <p:sldMasterId id="2147483677" r:id="rId4"/>
  </p:sldMasterIdLst>
  <p:notesMasterIdLst>
    <p:notesMasterId r:id="rId7"/>
  </p:notesMasterIdLst>
  <p:sldIdLst>
    <p:sldId id="256" r:id="rId5"/>
    <p:sldId id="16774661" r:id="rId6"/>
    <p:sldId id="16774732" r:id="rId8"/>
    <p:sldId id="16774744" r:id="rId9"/>
    <p:sldId id="16774738" r:id="rId10"/>
    <p:sldId id="16774794" r:id="rId11"/>
    <p:sldId id="16774790" r:id="rId12"/>
    <p:sldId id="16774793" r:id="rId13"/>
    <p:sldId id="16774791" r:id="rId14"/>
    <p:sldId id="16774795" r:id="rId15"/>
    <p:sldId id="16774759" r:id="rId16"/>
    <p:sldId id="16774796" r:id="rId17"/>
    <p:sldId id="16774747" r:id="rId18"/>
    <p:sldId id="16774742" r:id="rId19"/>
    <p:sldId id="16774762" r:id="rId20"/>
    <p:sldId id="16774764" r:id="rId21"/>
    <p:sldId id="16774773" r:id="rId22"/>
    <p:sldId id="16774775" r:id="rId23"/>
    <p:sldId id="16774765" r:id="rId24"/>
    <p:sldId id="16774772" r:id="rId25"/>
    <p:sldId id="16774766" r:id="rId26"/>
    <p:sldId id="16774767" r:id="rId27"/>
    <p:sldId id="16774783" r:id="rId28"/>
    <p:sldId id="16774761" r:id="rId29"/>
    <p:sldId id="16774763" r:id="rId30"/>
    <p:sldId id="16774768" r:id="rId31"/>
    <p:sldId id="16774770" r:id="rId32"/>
    <p:sldId id="16774774" r:id="rId33"/>
    <p:sldId id="16774771" r:id="rId34"/>
    <p:sldId id="16774776" r:id="rId35"/>
    <p:sldId id="16774769" r:id="rId36"/>
    <p:sldId id="16774780" r:id="rId37"/>
    <p:sldId id="16774784" r:id="rId38"/>
    <p:sldId id="16774748" r:id="rId39"/>
    <p:sldId id="16774737" r:id="rId40"/>
    <p:sldId id="16774735" r:id="rId41"/>
    <p:sldId id="16774736" r:id="rId42"/>
    <p:sldId id="16774750" r:id="rId43"/>
    <p:sldId id="16774752" r:id="rId44"/>
    <p:sldId id="16774754" r:id="rId45"/>
    <p:sldId id="16774755" r:id="rId46"/>
    <p:sldId id="16774756" r:id="rId47"/>
    <p:sldId id="16774786" r:id="rId48"/>
    <p:sldId id="16774789" r:id="rId49"/>
    <p:sldId id="16774758" r:id="rId50"/>
    <p:sldId id="16774582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7CA4215-979F-060A-2F15-0251C9BFCD67}" name="Dayanna Lorena, Cerquera Saavedra" initials="" userId="S::DLCerquera@saludcapital.gov.co::a16a5e01-e56c-4bb4-87dd-a7bef60eacc6" providerId="AD"/>
  <p188:author id="{8E39A680-F18C-169F-E288-17AD82D6DCB9}" name="Diana Marcela, Walteros Acero" initials="DA" userId="S::dmwalteros@saludcapital.gov.co::83b4b34e-98ef-4f12-b104-8bad1b6c9573" providerId="AD"/>
  <p188:author id="{76DB2D86-8928-BC28-BF8E-CE44896454A7}" name="Ibett Cristina, Manrique Forero" initials="ICMF" userId="S::ICManrique@saludcapital.gov.co::8b99de78-ea6d-4ece-a428-c8c2201c573e" providerId="AD"/>
  <p188:author id="{D7F2ABDF-8025-4D3E-05AF-3B2A6F909C69}" name="Julian Alfredo, Fernandez Niño" initials="JN" userId="S::jafernandez@saludcapital.gov.co::b5783918-193a-4d50-906d-4c7d5136ad6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C0E3"/>
    <a:srgbClr val="328AA4"/>
    <a:srgbClr val="725EB1"/>
    <a:srgbClr val="72CA8B"/>
    <a:srgbClr val="285B6A"/>
    <a:srgbClr val="38A9CA"/>
    <a:srgbClr val="599E6E"/>
    <a:srgbClr val="FB8AD8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50" autoAdjust="0"/>
    <p:restoredTop sz="92090" autoAdjust="0"/>
  </p:normalViewPr>
  <p:slideViewPr>
    <p:cSldViewPr snapToGrid="0">
      <p:cViewPr varScale="1">
        <p:scale>
          <a:sx n="58" d="100"/>
          <a:sy n="58" d="100"/>
        </p:scale>
        <p:origin x="1132" y="4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-3939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8" Type="http://schemas.openxmlformats.org/officeDocument/2006/relationships/customXml" Target="../customXml/item3.xml"/><Relationship Id="rId57" Type="http://schemas.openxmlformats.org/officeDocument/2006/relationships/customXml" Target="../customXml/item2.xml"/><Relationship Id="rId56" Type="http://schemas.openxmlformats.org/officeDocument/2006/relationships/customXml" Target="../customXml/item1.xml"/><Relationship Id="rId55" Type="http://schemas.microsoft.com/office/2018/10/relationships/authors" Target="authors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BIENVENIDA Y PROPÓSITO</a:t>
            </a: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BIENVENIDA Y PROPÓSITO</a:t>
            </a: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Colocar cuadro con número mínimo de </a:t>
            </a:r>
            <a:r>
              <a:rPr lang="es-MX" dirty="0" err="1"/>
              <a:t>delegados..OBC</a:t>
            </a:r>
            <a:r>
              <a:rPr lang="es-MX" dirty="0"/>
              <a:t>: 2..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01B790-843C-0548-8062-239BD2CF5E8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BIENVENIDA Y PROPÓSITO</a:t>
            </a: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BIENVENIDA Y PROPÓSITO</a:t>
            </a: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BIENVENIDA Y PROPÓSITO</a:t>
            </a: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BIENVENIDA Y PROPÓSITO</a:t>
            </a: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BIENVENIDA Y PROPÓSITO</a:t>
            </a: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BIENVENIDA Y PROPÓSITO</a:t>
            </a: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BIENVENIDA Y PROPÓSITO</a:t>
            </a: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BIENVENIDA Y PROPÓSITO</a:t>
            </a: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BIENVENIDA Y PROPÓSITO</a:t>
            </a: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0689" y="268874"/>
            <a:ext cx="8113291" cy="660041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 hasCustomPrompt="1"/>
          </p:nvPr>
        </p:nvSpPr>
        <p:spPr>
          <a:xfrm>
            <a:off x="838200" y="1187003"/>
            <a:ext cx="9641114" cy="97562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9" name="Marcador de contenido 2"/>
          <p:cNvSpPr>
            <a:spLocks noGrp="1"/>
          </p:cNvSpPr>
          <p:nvPr>
            <p:ph idx="12" hasCustomPrompt="1"/>
          </p:nvPr>
        </p:nvSpPr>
        <p:spPr>
          <a:xfrm>
            <a:off x="830944" y="2162629"/>
            <a:ext cx="9641114" cy="406514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398AA4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248400"/>
            <a:ext cx="12192000" cy="609598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742931" y="408431"/>
            <a:ext cx="2005583" cy="283463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1210818" y="2378201"/>
            <a:ext cx="6751320" cy="1995170"/>
          </a:xfrm>
          <a:custGeom>
            <a:avLst/>
            <a:gdLst/>
            <a:ahLst/>
            <a:cxnLst/>
            <a:rect l="l" t="t" r="r" b="b"/>
            <a:pathLst>
              <a:path w="6751320" h="1995170">
                <a:moveTo>
                  <a:pt x="0" y="332486"/>
                </a:moveTo>
                <a:lnTo>
                  <a:pt x="3604" y="283350"/>
                </a:lnTo>
                <a:lnTo>
                  <a:pt x="14075" y="236454"/>
                </a:lnTo>
                <a:lnTo>
                  <a:pt x="30899" y="192311"/>
                </a:lnTo>
                <a:lnTo>
                  <a:pt x="53561" y="151437"/>
                </a:lnTo>
                <a:lnTo>
                  <a:pt x="81548" y="114344"/>
                </a:lnTo>
                <a:lnTo>
                  <a:pt x="114344" y="81548"/>
                </a:lnTo>
                <a:lnTo>
                  <a:pt x="151437" y="53561"/>
                </a:lnTo>
                <a:lnTo>
                  <a:pt x="192311" y="30899"/>
                </a:lnTo>
                <a:lnTo>
                  <a:pt x="236454" y="14075"/>
                </a:lnTo>
                <a:lnTo>
                  <a:pt x="283350" y="3604"/>
                </a:lnTo>
                <a:lnTo>
                  <a:pt x="332485" y="0"/>
                </a:lnTo>
                <a:lnTo>
                  <a:pt x="6418833" y="0"/>
                </a:lnTo>
                <a:lnTo>
                  <a:pt x="6467969" y="3604"/>
                </a:lnTo>
                <a:lnTo>
                  <a:pt x="6514865" y="14075"/>
                </a:lnTo>
                <a:lnTo>
                  <a:pt x="6559008" y="30899"/>
                </a:lnTo>
                <a:lnTo>
                  <a:pt x="6599882" y="53561"/>
                </a:lnTo>
                <a:lnTo>
                  <a:pt x="6636975" y="81548"/>
                </a:lnTo>
                <a:lnTo>
                  <a:pt x="6669771" y="114344"/>
                </a:lnTo>
                <a:lnTo>
                  <a:pt x="6697758" y="151437"/>
                </a:lnTo>
                <a:lnTo>
                  <a:pt x="6720420" y="192311"/>
                </a:lnTo>
                <a:lnTo>
                  <a:pt x="6737244" y="236454"/>
                </a:lnTo>
                <a:lnTo>
                  <a:pt x="6747715" y="283350"/>
                </a:lnTo>
                <a:lnTo>
                  <a:pt x="6751320" y="332486"/>
                </a:lnTo>
                <a:lnTo>
                  <a:pt x="6751320" y="1662430"/>
                </a:lnTo>
                <a:lnTo>
                  <a:pt x="6747715" y="1711565"/>
                </a:lnTo>
                <a:lnTo>
                  <a:pt x="6737244" y="1758461"/>
                </a:lnTo>
                <a:lnTo>
                  <a:pt x="6720420" y="1802604"/>
                </a:lnTo>
                <a:lnTo>
                  <a:pt x="6697758" y="1843478"/>
                </a:lnTo>
                <a:lnTo>
                  <a:pt x="6669771" y="1880571"/>
                </a:lnTo>
                <a:lnTo>
                  <a:pt x="6636975" y="1913367"/>
                </a:lnTo>
                <a:lnTo>
                  <a:pt x="6599882" y="1941354"/>
                </a:lnTo>
                <a:lnTo>
                  <a:pt x="6559008" y="1964016"/>
                </a:lnTo>
                <a:lnTo>
                  <a:pt x="6514865" y="1980840"/>
                </a:lnTo>
                <a:lnTo>
                  <a:pt x="6467969" y="1991311"/>
                </a:lnTo>
                <a:lnTo>
                  <a:pt x="6418833" y="1994916"/>
                </a:lnTo>
                <a:lnTo>
                  <a:pt x="332485" y="1994916"/>
                </a:lnTo>
                <a:lnTo>
                  <a:pt x="283350" y="1991311"/>
                </a:lnTo>
                <a:lnTo>
                  <a:pt x="236454" y="1980840"/>
                </a:lnTo>
                <a:lnTo>
                  <a:pt x="192311" y="1964016"/>
                </a:lnTo>
                <a:lnTo>
                  <a:pt x="151437" y="1941354"/>
                </a:lnTo>
                <a:lnTo>
                  <a:pt x="114344" y="1913367"/>
                </a:lnTo>
                <a:lnTo>
                  <a:pt x="81548" y="1880571"/>
                </a:lnTo>
                <a:lnTo>
                  <a:pt x="53561" y="1843478"/>
                </a:lnTo>
                <a:lnTo>
                  <a:pt x="30899" y="1802604"/>
                </a:lnTo>
                <a:lnTo>
                  <a:pt x="14075" y="1758461"/>
                </a:lnTo>
                <a:lnTo>
                  <a:pt x="3604" y="1711565"/>
                </a:lnTo>
                <a:lnTo>
                  <a:pt x="0" y="1662430"/>
                </a:lnTo>
                <a:lnTo>
                  <a:pt x="0" y="332486"/>
                </a:lnTo>
                <a:close/>
              </a:path>
            </a:pathLst>
          </a:custGeom>
          <a:ln w="19812">
            <a:solidFill>
              <a:srgbClr val="FFFFFF"/>
            </a:solidFill>
            <a:prstDash val="sysDot"/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g object 20"/>
          <p:cNvSpPr/>
          <p:nvPr/>
        </p:nvSpPr>
        <p:spPr>
          <a:xfrm>
            <a:off x="1690116" y="1969007"/>
            <a:ext cx="2912745" cy="769620"/>
          </a:xfrm>
          <a:custGeom>
            <a:avLst/>
            <a:gdLst/>
            <a:ahLst/>
            <a:cxnLst/>
            <a:rect l="l" t="t" r="r" b="b"/>
            <a:pathLst>
              <a:path w="2912745" h="769619">
                <a:moveTo>
                  <a:pt x="2912363" y="0"/>
                </a:moveTo>
                <a:lnTo>
                  <a:pt x="0" y="0"/>
                </a:lnTo>
                <a:lnTo>
                  <a:pt x="0" y="769620"/>
                </a:lnTo>
                <a:lnTo>
                  <a:pt x="2912363" y="769620"/>
                </a:lnTo>
                <a:lnTo>
                  <a:pt x="2912363" y="0"/>
                </a:lnTo>
                <a:close/>
              </a:path>
            </a:pathLst>
          </a:custGeom>
          <a:solidFill>
            <a:srgbClr val="398AA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768601" y="2371471"/>
            <a:ext cx="3938270" cy="11226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398AA4"/>
                </a:solidFill>
                <a:latin typeface="Arial" panose="020B0604020202020204"/>
                <a:cs typeface="Arial" panose="020B060402020202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404040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1_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398AA4"/>
                </a:solidFill>
                <a:latin typeface="Arial" panose="020B0604020202020204"/>
                <a:cs typeface="Arial" panose="020B060402020202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3339" y="2744850"/>
            <a:ext cx="4700905" cy="3991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50" b="0" i="0">
                <a:solidFill>
                  <a:srgbClr val="252525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31787" y="1907527"/>
            <a:ext cx="7723531" cy="1028969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x-none" sz="305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 err="1"/>
              <a:t>presentación</a:t>
            </a:r>
            <a:endParaRPr lang="x-non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31787" y="3502156"/>
            <a:ext cx="7723531" cy="677353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x-none" sz="1270" spc="191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</a:fld>
            <a:endParaRPr lang="x-none"/>
          </a:p>
        </p:txBody>
      </p:sp>
      <p:pic>
        <p:nvPicPr>
          <p:cNvPr id="10" name="Imagen 3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8736582" y="5744661"/>
            <a:ext cx="2755777" cy="6350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36524"/>
            <a:ext cx="10515600" cy="357918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x-none" sz="1905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 panose="020B0604020202020204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3" y="1825627"/>
            <a:ext cx="10515600" cy="2410147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015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145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145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x-none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</a:fld>
            <a:endParaRPr lang="x-non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97928" y="2798219"/>
            <a:ext cx="1668463" cy="1714315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054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/>
              </a:defRPr>
            </a:lvl1pPr>
          </a:lstStyle>
          <a:p>
            <a:pPr marL="145415" marR="0" lvl="0" indent="-14541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dirty="0"/>
              <a:t>1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24387" y="2511806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x-none" sz="2285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</a:pPr>
            <a:r>
              <a:rPr lang="en-US" dirty="0" err="1"/>
              <a:t>Capítulo</a:t>
            </a:r>
            <a:endParaRPr 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</a:fld>
            <a:endParaRPr lang="x-none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294961" y="2411689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493814" y="5887211"/>
            <a:ext cx="2160000" cy="4977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2" y="1825631"/>
            <a:ext cx="5181600" cy="3960812"/>
          </a:xfrm>
        </p:spPr>
        <p:txBody>
          <a:bodyPr>
            <a:normAutofit/>
          </a:bodyPr>
          <a:lstStyle>
            <a:lvl1pPr>
              <a:defRPr sz="1270"/>
            </a:lvl1pPr>
            <a:lvl2pPr>
              <a:defRPr sz="1145"/>
            </a:lvl2pPr>
            <a:lvl3pPr>
              <a:defRPr sz="1015"/>
            </a:lvl3pPr>
            <a:lvl4pPr>
              <a:defRPr sz="890"/>
            </a:lvl4pPr>
            <a:lvl5pPr>
              <a:defRPr sz="890"/>
            </a:lvl5pPr>
          </a:lstStyle>
          <a:p>
            <a:pPr lvl="0"/>
            <a:r>
              <a:rPr lang="es-ES"/>
              <a:t>Editar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x-non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3" y="1825631"/>
            <a:ext cx="5181600" cy="3960812"/>
          </a:xfrm>
        </p:spPr>
        <p:txBody>
          <a:bodyPr>
            <a:normAutofit/>
          </a:bodyPr>
          <a:lstStyle>
            <a:lvl1pPr>
              <a:defRPr sz="1270"/>
            </a:lvl1pPr>
            <a:lvl2pPr>
              <a:defRPr sz="1145"/>
            </a:lvl2pPr>
            <a:lvl3pPr>
              <a:defRPr sz="1015"/>
            </a:lvl3pPr>
            <a:lvl4pPr>
              <a:defRPr sz="890"/>
            </a:lvl4pPr>
            <a:lvl5pPr>
              <a:defRPr sz="890"/>
            </a:lvl5pPr>
          </a:lstStyle>
          <a:p>
            <a:pPr lvl="0"/>
            <a:r>
              <a:rPr lang="es-ES"/>
              <a:t>Editar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</a:fld>
            <a:endParaRPr lang="x-none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744643"/>
            <a:ext cx="10515600" cy="357918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92" y="1681166"/>
            <a:ext cx="5157787" cy="823912"/>
          </a:xfrm>
        </p:spPr>
        <p:txBody>
          <a:bodyPr anchor="b"/>
          <a:lstStyle>
            <a:lvl1pPr marL="0" indent="0">
              <a:buNone/>
              <a:defRPr sz="1650" b="1">
                <a:solidFill>
                  <a:srgbClr val="328AA4"/>
                </a:solidFill>
              </a:defRPr>
            </a:lvl1pPr>
            <a:lvl2pPr marL="290195" indent="0">
              <a:buNone/>
              <a:defRPr sz="1270" b="1"/>
            </a:lvl2pPr>
            <a:lvl3pPr marL="580390" indent="0">
              <a:buNone/>
              <a:defRPr sz="1145" b="1"/>
            </a:lvl3pPr>
            <a:lvl4pPr marL="871220" indent="0">
              <a:buNone/>
              <a:defRPr sz="1015" b="1"/>
            </a:lvl4pPr>
            <a:lvl5pPr marL="1161415" indent="0">
              <a:buNone/>
              <a:defRPr sz="1015" b="1"/>
            </a:lvl5pPr>
            <a:lvl6pPr marL="1451610" indent="0">
              <a:buNone/>
              <a:defRPr sz="1015" b="1"/>
            </a:lvl6pPr>
            <a:lvl7pPr marL="1741805" indent="0">
              <a:buNone/>
              <a:defRPr sz="1015" b="1"/>
            </a:lvl7pPr>
            <a:lvl8pPr marL="2032000" indent="0">
              <a:buNone/>
              <a:defRPr sz="1015" b="1"/>
            </a:lvl8pPr>
            <a:lvl9pPr marL="2322195" indent="0">
              <a:buNone/>
              <a:defRPr sz="1015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92" y="2519368"/>
            <a:ext cx="5157787" cy="3267075"/>
          </a:xfrm>
        </p:spPr>
        <p:txBody>
          <a:bodyPr>
            <a:normAutofit/>
          </a:bodyPr>
          <a:lstStyle>
            <a:lvl1pPr>
              <a:defRPr sz="1270"/>
            </a:lvl1pPr>
            <a:lvl2pPr>
              <a:defRPr sz="1145"/>
            </a:lvl2pPr>
            <a:lvl3pPr>
              <a:defRPr sz="1015"/>
            </a:lvl3pPr>
            <a:lvl4pPr>
              <a:defRPr sz="890"/>
            </a:lvl4pPr>
            <a:lvl5pPr>
              <a:defRPr sz="890"/>
            </a:lvl5pPr>
          </a:lstStyle>
          <a:p>
            <a:pPr lvl="0"/>
            <a:r>
              <a:rPr lang="es-ES"/>
              <a:t>Editar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x-non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6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650" b="1">
                <a:solidFill>
                  <a:srgbClr val="328AA4"/>
                </a:solidFill>
              </a:defRPr>
            </a:lvl1pPr>
            <a:lvl2pPr marL="290195" indent="0">
              <a:buNone/>
              <a:defRPr sz="1270" b="1"/>
            </a:lvl2pPr>
            <a:lvl3pPr marL="580390" indent="0">
              <a:buNone/>
              <a:defRPr sz="1145" b="1"/>
            </a:lvl3pPr>
            <a:lvl4pPr marL="871220" indent="0">
              <a:buNone/>
              <a:defRPr sz="1015" b="1"/>
            </a:lvl4pPr>
            <a:lvl5pPr marL="1161415" indent="0">
              <a:buNone/>
              <a:defRPr sz="1015" b="1"/>
            </a:lvl5pPr>
            <a:lvl6pPr marL="1451610" indent="0">
              <a:buNone/>
              <a:defRPr sz="1015" b="1"/>
            </a:lvl6pPr>
            <a:lvl7pPr marL="1741805" indent="0">
              <a:buNone/>
              <a:defRPr sz="1015" b="1"/>
            </a:lvl7pPr>
            <a:lvl8pPr marL="2032000" indent="0">
              <a:buNone/>
              <a:defRPr sz="1015" b="1"/>
            </a:lvl8pPr>
            <a:lvl9pPr marL="2322195" indent="0">
              <a:buNone/>
              <a:defRPr sz="1015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19368"/>
            <a:ext cx="5183188" cy="3267075"/>
          </a:xfrm>
        </p:spPr>
        <p:txBody>
          <a:bodyPr>
            <a:normAutofit/>
          </a:bodyPr>
          <a:lstStyle>
            <a:lvl1pPr>
              <a:defRPr sz="1270"/>
            </a:lvl1pPr>
            <a:lvl2pPr>
              <a:defRPr sz="1145"/>
            </a:lvl2pPr>
            <a:lvl3pPr>
              <a:defRPr sz="1015"/>
            </a:lvl3pPr>
            <a:lvl4pPr>
              <a:defRPr sz="890"/>
            </a:lvl4pPr>
            <a:lvl5pPr>
              <a:defRPr sz="890"/>
            </a:lvl5pPr>
          </a:lstStyle>
          <a:p>
            <a:pPr lvl="0"/>
            <a:r>
              <a:rPr lang="es-ES"/>
              <a:t>Editar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</a:fld>
            <a:endParaRPr lang="x-none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</a:fld>
            <a:endParaRPr lang="x-none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</a:fld>
            <a:endParaRPr lang="x-none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</a:fld>
            <a:endParaRPr lang="x-none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/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x-none" sz="1145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753103"/>
            <a:ext cx="4989513" cy="375616"/>
          </a:xfrm>
        </p:spPr>
        <p:txBody>
          <a:bodyPr anchor="b"/>
          <a:lstStyle>
            <a:lvl1pPr>
              <a:defRPr sz="203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95"/>
            <a:ext cx="4989513" cy="3900487"/>
          </a:xfrm>
        </p:spPr>
        <p:txBody>
          <a:bodyPr/>
          <a:lstStyle>
            <a:lvl1pPr marL="0" indent="0">
              <a:buNone/>
              <a:defRPr sz="1015"/>
            </a:lvl1pPr>
            <a:lvl2pPr marL="290195" indent="0">
              <a:buNone/>
              <a:defRPr sz="890"/>
            </a:lvl2pPr>
            <a:lvl3pPr marL="580390" indent="0">
              <a:buNone/>
              <a:defRPr sz="760"/>
            </a:lvl3pPr>
            <a:lvl4pPr marL="871220" indent="0">
              <a:buNone/>
              <a:defRPr sz="635"/>
            </a:lvl4pPr>
            <a:lvl5pPr marL="1161415" indent="0">
              <a:buNone/>
              <a:defRPr sz="635"/>
            </a:lvl5pPr>
            <a:lvl6pPr marL="1451610" indent="0">
              <a:buNone/>
              <a:defRPr sz="635"/>
            </a:lvl6pPr>
            <a:lvl7pPr marL="1741805" indent="0">
              <a:buNone/>
              <a:defRPr sz="635"/>
            </a:lvl7pPr>
            <a:lvl8pPr marL="2032000" indent="0">
              <a:buNone/>
              <a:defRPr sz="635"/>
            </a:lvl8pPr>
            <a:lvl9pPr marL="2322195" indent="0">
              <a:buNone/>
              <a:defRPr sz="635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</a:fld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101323" y="785816"/>
            <a:ext cx="4500563" cy="4957761"/>
          </a:xfrm>
        </p:spPr>
        <p:txBody>
          <a:bodyPr>
            <a:normAutofit/>
          </a:bodyPr>
          <a:lstStyle>
            <a:lvl1pPr>
              <a:defRPr sz="1780">
                <a:solidFill>
                  <a:schemeClr val="bg1"/>
                </a:solidFill>
              </a:defRPr>
            </a:lvl1pPr>
            <a:lvl2pPr>
              <a:defRPr sz="1525">
                <a:solidFill>
                  <a:schemeClr val="bg1"/>
                </a:solidFill>
              </a:defRPr>
            </a:lvl2pPr>
            <a:lvl3pPr>
              <a:defRPr sz="1270">
                <a:solidFill>
                  <a:schemeClr val="bg1"/>
                </a:solidFill>
              </a:defRPr>
            </a:lvl3pPr>
            <a:lvl4pPr>
              <a:defRPr sz="1145">
                <a:solidFill>
                  <a:schemeClr val="bg1"/>
                </a:solidFill>
              </a:defRPr>
            </a:lvl4pPr>
            <a:lvl5pPr>
              <a:defRPr sz="1145">
                <a:solidFill>
                  <a:schemeClr val="bg1"/>
                </a:solidFill>
              </a:defRPr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/>
            <a:r>
              <a:rPr lang="es-ES"/>
              <a:t>Editar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x-none" dirty="0"/>
          </a:p>
        </p:txBody>
      </p:sp>
      <p:pic>
        <p:nvPicPr>
          <p:cNvPr id="9" name="Picture 8" descr="A black and white sign&#10;&#10;Description automatically generated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366713" y="6088270"/>
            <a:ext cx="2160000" cy="4676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</a:fld>
            <a:endParaRPr lang="x-none"/>
          </a:p>
        </p:txBody>
      </p:sp>
      <p:pic>
        <p:nvPicPr>
          <p:cNvPr id="10" name="Imagen 3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8736582" y="5744661"/>
            <a:ext cx="2755777" cy="635001"/>
          </a:xfrm>
          <a:prstGeom prst="rect">
            <a:avLst/>
          </a:prstGeom>
        </p:spPr>
      </p:pic>
      <p:sp>
        <p:nvSpPr>
          <p:cNvPr id="7" name="Google Shape;88;p13"/>
          <p:cNvSpPr txBox="1"/>
          <p:nvPr userDrawn="1"/>
        </p:nvSpPr>
        <p:spPr>
          <a:xfrm>
            <a:off x="1134481" y="2789289"/>
            <a:ext cx="7476122" cy="762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8056" tIns="58056" rIns="58056" bIns="58056" anchor="t" anchorCtr="0">
            <a:spAutoFit/>
          </a:bodyPr>
          <a:lstStyle/>
          <a:p>
            <a:r>
              <a:rPr lang="es-MX" sz="419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419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5" y="1400364"/>
            <a:ext cx="3932237" cy="657039"/>
          </a:xfrm>
        </p:spPr>
        <p:txBody>
          <a:bodyPr anchor="b"/>
          <a:lstStyle>
            <a:lvl1pPr>
              <a:defRPr sz="2030"/>
            </a:lvl1pPr>
          </a:lstStyle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2030"/>
            </a:lvl1pPr>
            <a:lvl2pPr marL="290195" indent="0">
              <a:buNone/>
              <a:defRPr sz="1780"/>
            </a:lvl2pPr>
            <a:lvl3pPr marL="580390" indent="0">
              <a:buNone/>
              <a:defRPr sz="1525"/>
            </a:lvl3pPr>
            <a:lvl4pPr marL="871220" indent="0">
              <a:buNone/>
              <a:defRPr sz="1270"/>
            </a:lvl4pPr>
            <a:lvl5pPr marL="1161415" indent="0">
              <a:buNone/>
              <a:defRPr sz="1270"/>
            </a:lvl5pPr>
            <a:lvl6pPr marL="1451610" indent="0">
              <a:buNone/>
              <a:defRPr sz="1270"/>
            </a:lvl6pPr>
            <a:lvl7pPr marL="1741805" indent="0">
              <a:buNone/>
              <a:defRPr sz="1270"/>
            </a:lvl7pPr>
            <a:lvl8pPr marL="2032000" indent="0">
              <a:buNone/>
              <a:defRPr sz="1270"/>
            </a:lvl8pPr>
            <a:lvl9pPr marL="2322195" indent="0">
              <a:buNone/>
              <a:defRPr sz="1270"/>
            </a:lvl9pPr>
          </a:lstStyle>
          <a:p>
            <a:r>
              <a:rPr lang="es-ES"/>
              <a:t>Haga clic en el icono para agregar una imagen</a:t>
            </a:r>
            <a:endParaRPr lang="x-non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95" y="2057405"/>
            <a:ext cx="3932237" cy="3811588"/>
          </a:xfrm>
        </p:spPr>
        <p:txBody>
          <a:bodyPr/>
          <a:lstStyle>
            <a:lvl1pPr marL="0" indent="0">
              <a:buNone/>
              <a:defRPr sz="1015"/>
            </a:lvl1pPr>
            <a:lvl2pPr marL="290195" indent="0">
              <a:buNone/>
              <a:defRPr sz="890"/>
            </a:lvl2pPr>
            <a:lvl3pPr marL="580390" indent="0">
              <a:buNone/>
              <a:defRPr sz="760"/>
            </a:lvl3pPr>
            <a:lvl4pPr marL="871220" indent="0">
              <a:buNone/>
              <a:defRPr sz="635"/>
            </a:lvl4pPr>
            <a:lvl5pPr marL="1161415" indent="0">
              <a:buNone/>
              <a:defRPr sz="635"/>
            </a:lvl5pPr>
            <a:lvl6pPr marL="1451610" indent="0">
              <a:buNone/>
              <a:defRPr sz="635"/>
            </a:lvl6pPr>
            <a:lvl7pPr marL="1741805" indent="0">
              <a:buNone/>
              <a:defRPr sz="635"/>
            </a:lvl7pPr>
            <a:lvl8pPr marL="2032000" indent="0">
              <a:buNone/>
              <a:defRPr sz="635"/>
            </a:lvl8pPr>
            <a:lvl9pPr marL="2322195" indent="0">
              <a:buNone/>
              <a:defRPr sz="635"/>
            </a:lvl9pPr>
          </a:lstStyle>
          <a:p>
            <a:pPr lvl="0"/>
            <a:r>
              <a:rPr lang="es-ES"/>
              <a:t>Editar los estilos de texto del patrón</a:t>
            </a:r>
            <a:endParaRPr lang="es-E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</a:fld>
            <a:endParaRPr lang="x-none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624" y="640255"/>
            <a:ext cx="10515600" cy="35791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x-none" smtClean="0"/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x-none" smtClean="0"/>
            </a:fld>
            <a:endParaRPr 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8" Type="http://schemas.openxmlformats.org/officeDocument/2006/relationships/theme" Target="../theme/theme2.xml"/><Relationship Id="rId17" Type="http://schemas.openxmlformats.org/officeDocument/2006/relationships/image" Target="../media/image2.png"/><Relationship Id="rId16" Type="http://schemas.openxmlformats.org/officeDocument/2006/relationships/image" Target="../media/image1.jpeg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5" Type="http://schemas.openxmlformats.org/officeDocument/2006/relationships/theme" Target="../theme/theme3.xml"/><Relationship Id="rId14" Type="http://schemas.openxmlformats.org/officeDocument/2006/relationships/image" Target="../media/image2.pn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US" smtClean="0"/>
            </a:fld>
            <a:endParaRPr lang="en-US"/>
          </a:p>
        </p:txBody>
      </p:sp>
      <p:pic>
        <p:nvPicPr>
          <p:cNvPr id="7" name="Picture 6" descr="A black and white sign&#10;&#10;Description automatically generated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US" smtClean="0"/>
            </a:fld>
            <a:endParaRPr lang="en-US"/>
          </a:p>
        </p:txBody>
      </p:sp>
      <p:pic>
        <p:nvPicPr>
          <p:cNvPr id="7" name="Picture 6" descr="A black and white sign&#10;&#10;Description automatically generated"/>
          <p:cNvPicPr>
            <a:picLocks noChangeAspect="1"/>
          </p:cNvPicPr>
          <p:nvPr userDrawn="1"/>
        </p:nvPicPr>
        <p:blipFill>
          <a:blip r:embed="rId17" cstate="screen"/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9624" y="640255"/>
            <a:ext cx="10515600" cy="35791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x-non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x-none" smtClean="0"/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2" y="635635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x-none" smtClean="0"/>
            </a:fld>
            <a:endParaRPr lang="x-none"/>
          </a:p>
        </p:txBody>
      </p:sp>
      <p:pic>
        <p:nvPicPr>
          <p:cNvPr id="7" name="Picture 6" descr="A black and white sign&#10;&#10;Description automatically generated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9577525" y="6088270"/>
            <a:ext cx="2160000" cy="46761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xStyles>
    <p:titleStyle>
      <a:lvl1pPr algn="l" defTabSz="580390" rtl="0" eaLnBrk="1" latinLnBrk="0" hangingPunct="1">
        <a:lnSpc>
          <a:spcPct val="90000"/>
        </a:lnSpc>
        <a:spcBef>
          <a:spcPct val="0"/>
        </a:spcBef>
        <a:buNone/>
        <a:defRPr lang="x-none" sz="1905" b="1" kern="1200">
          <a:solidFill>
            <a:srgbClr val="38A9CA"/>
          </a:solidFill>
          <a:latin typeface="Aptos" panose="020B0004020202020204" pitchFamily="34" charset="0"/>
          <a:ea typeface="+mn-ea"/>
          <a:cs typeface="Arial" panose="020B0604020202020204"/>
        </a:defRPr>
      </a:lvl1pPr>
    </p:titleStyle>
    <p:bodyStyle>
      <a:lvl1pPr marL="145415" indent="-145415" algn="l" defTabSz="580390" rtl="0" eaLnBrk="1" latinLnBrk="0" hangingPunct="1">
        <a:lnSpc>
          <a:spcPct val="90000"/>
        </a:lnSpc>
        <a:spcBef>
          <a:spcPts val="635"/>
        </a:spcBef>
        <a:buFont typeface="Arial" panose="020B0604020202020204" pitchFamily="34" charset="0"/>
        <a:buChar char="•"/>
        <a:defRPr sz="1780" kern="1200">
          <a:solidFill>
            <a:schemeClr val="tx1"/>
          </a:solidFill>
          <a:latin typeface="+mn-lt"/>
          <a:ea typeface="+mn-ea"/>
          <a:cs typeface="+mn-cs"/>
        </a:defRPr>
      </a:lvl1pPr>
      <a:lvl2pPr marL="435610" indent="-145415" algn="l" defTabSz="580390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525" kern="1200">
          <a:solidFill>
            <a:schemeClr val="tx1"/>
          </a:solidFill>
          <a:latin typeface="+mn-lt"/>
          <a:ea typeface="+mn-ea"/>
          <a:cs typeface="+mn-cs"/>
        </a:defRPr>
      </a:lvl2pPr>
      <a:lvl3pPr marL="725805" indent="-145415" algn="l" defTabSz="580390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270" kern="1200">
          <a:solidFill>
            <a:schemeClr val="tx1"/>
          </a:solidFill>
          <a:latin typeface="+mn-lt"/>
          <a:ea typeface="+mn-ea"/>
          <a:cs typeface="+mn-cs"/>
        </a:defRPr>
      </a:lvl3pPr>
      <a:lvl4pPr marL="1016000" indent="-145415" algn="l" defTabSz="580390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45" kern="1200">
          <a:solidFill>
            <a:schemeClr val="tx1"/>
          </a:solidFill>
          <a:latin typeface="+mn-lt"/>
          <a:ea typeface="+mn-ea"/>
          <a:cs typeface="+mn-cs"/>
        </a:defRPr>
      </a:lvl4pPr>
      <a:lvl5pPr marL="1306195" indent="-145415" algn="l" defTabSz="580390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45" kern="1200">
          <a:solidFill>
            <a:schemeClr val="tx1"/>
          </a:solidFill>
          <a:latin typeface="+mn-lt"/>
          <a:ea typeface="+mn-ea"/>
          <a:cs typeface="+mn-cs"/>
        </a:defRPr>
      </a:lvl5pPr>
      <a:lvl6pPr marL="1597025" indent="-145415" algn="l" defTabSz="580390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45" kern="1200">
          <a:solidFill>
            <a:schemeClr val="tx1"/>
          </a:solidFill>
          <a:latin typeface="+mn-lt"/>
          <a:ea typeface="+mn-ea"/>
          <a:cs typeface="+mn-cs"/>
        </a:defRPr>
      </a:lvl6pPr>
      <a:lvl7pPr marL="1887220" indent="-145415" algn="l" defTabSz="580390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45" kern="1200">
          <a:solidFill>
            <a:schemeClr val="tx1"/>
          </a:solidFill>
          <a:latin typeface="+mn-lt"/>
          <a:ea typeface="+mn-ea"/>
          <a:cs typeface="+mn-cs"/>
        </a:defRPr>
      </a:lvl7pPr>
      <a:lvl8pPr marL="2177415" indent="-145415" algn="l" defTabSz="580390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45" kern="1200">
          <a:solidFill>
            <a:schemeClr val="tx1"/>
          </a:solidFill>
          <a:latin typeface="+mn-lt"/>
          <a:ea typeface="+mn-ea"/>
          <a:cs typeface="+mn-cs"/>
        </a:defRPr>
      </a:lvl8pPr>
      <a:lvl9pPr marL="2467610" indent="-145415" algn="l" defTabSz="580390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580390" rtl="0" eaLnBrk="1" latinLnBrk="0" hangingPunct="1">
        <a:defRPr sz="1145" kern="1200">
          <a:solidFill>
            <a:schemeClr val="tx1"/>
          </a:solidFill>
          <a:latin typeface="+mn-lt"/>
          <a:ea typeface="+mn-ea"/>
          <a:cs typeface="+mn-cs"/>
        </a:defRPr>
      </a:lvl1pPr>
      <a:lvl2pPr marL="290195" algn="l" defTabSz="580390" rtl="0" eaLnBrk="1" latinLnBrk="0" hangingPunct="1">
        <a:defRPr sz="1145" kern="1200">
          <a:solidFill>
            <a:schemeClr val="tx1"/>
          </a:solidFill>
          <a:latin typeface="+mn-lt"/>
          <a:ea typeface="+mn-ea"/>
          <a:cs typeface="+mn-cs"/>
        </a:defRPr>
      </a:lvl2pPr>
      <a:lvl3pPr marL="580390" algn="l" defTabSz="580390" rtl="0" eaLnBrk="1" latinLnBrk="0" hangingPunct="1">
        <a:defRPr sz="1145" kern="1200">
          <a:solidFill>
            <a:schemeClr val="tx1"/>
          </a:solidFill>
          <a:latin typeface="+mn-lt"/>
          <a:ea typeface="+mn-ea"/>
          <a:cs typeface="+mn-cs"/>
        </a:defRPr>
      </a:lvl3pPr>
      <a:lvl4pPr marL="871220" algn="l" defTabSz="580390" rtl="0" eaLnBrk="1" latinLnBrk="0" hangingPunct="1">
        <a:defRPr sz="1145" kern="1200">
          <a:solidFill>
            <a:schemeClr val="tx1"/>
          </a:solidFill>
          <a:latin typeface="+mn-lt"/>
          <a:ea typeface="+mn-ea"/>
          <a:cs typeface="+mn-cs"/>
        </a:defRPr>
      </a:lvl4pPr>
      <a:lvl5pPr marL="1161415" algn="l" defTabSz="580390" rtl="0" eaLnBrk="1" latinLnBrk="0" hangingPunct="1">
        <a:defRPr sz="1145" kern="1200">
          <a:solidFill>
            <a:schemeClr val="tx1"/>
          </a:solidFill>
          <a:latin typeface="+mn-lt"/>
          <a:ea typeface="+mn-ea"/>
          <a:cs typeface="+mn-cs"/>
        </a:defRPr>
      </a:lvl5pPr>
      <a:lvl6pPr marL="1451610" algn="l" defTabSz="580390" rtl="0" eaLnBrk="1" latinLnBrk="0" hangingPunct="1">
        <a:defRPr sz="1145" kern="1200">
          <a:solidFill>
            <a:schemeClr val="tx1"/>
          </a:solidFill>
          <a:latin typeface="+mn-lt"/>
          <a:ea typeface="+mn-ea"/>
          <a:cs typeface="+mn-cs"/>
        </a:defRPr>
      </a:lvl6pPr>
      <a:lvl7pPr marL="1741805" algn="l" defTabSz="580390" rtl="0" eaLnBrk="1" latinLnBrk="0" hangingPunct="1">
        <a:defRPr sz="1145" kern="1200">
          <a:solidFill>
            <a:schemeClr val="tx1"/>
          </a:solidFill>
          <a:latin typeface="+mn-lt"/>
          <a:ea typeface="+mn-ea"/>
          <a:cs typeface="+mn-cs"/>
        </a:defRPr>
      </a:lvl7pPr>
      <a:lvl8pPr marL="2032000" algn="l" defTabSz="580390" rtl="0" eaLnBrk="1" latinLnBrk="0" hangingPunct="1">
        <a:defRPr sz="1145" kern="1200">
          <a:solidFill>
            <a:schemeClr val="tx1"/>
          </a:solidFill>
          <a:latin typeface="+mn-lt"/>
          <a:ea typeface="+mn-ea"/>
          <a:cs typeface="+mn-cs"/>
        </a:defRPr>
      </a:lvl8pPr>
      <a:lvl9pPr marL="2322195" algn="l" defTabSz="580390" rtl="0" eaLnBrk="1" latinLnBrk="0" hangingPunct="1">
        <a:defRPr sz="11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9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90;p13"/>
          <p:cNvSpPr txBox="1"/>
          <p:nvPr/>
        </p:nvSpPr>
        <p:spPr>
          <a:xfrm>
            <a:off x="1231784" y="4294088"/>
            <a:ext cx="4064116" cy="519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MX" altLang="es-ES" sz="2000" spc="600" dirty="0">
                <a:solidFill>
                  <a:schemeClr val="bg1"/>
                </a:solidFill>
                <a:ea typeface="+mn-lt"/>
                <a:cs typeface="+mn-lt"/>
                <a:sym typeface="Lexend Deca"/>
              </a:rPr>
              <a:t>Abril</a:t>
            </a:r>
            <a:r>
              <a:rPr lang="es-ES" sz="2000" spc="600" dirty="0">
                <a:solidFill>
                  <a:schemeClr val="bg1"/>
                </a:solidFill>
                <a:ea typeface="+mn-lt"/>
                <a:cs typeface="+mn-lt"/>
                <a:sym typeface="Lexend Deca"/>
              </a:rPr>
              <a:t> 2026</a:t>
            </a:r>
            <a:endParaRPr lang="es-ES" sz="2000" spc="600" dirty="0"/>
          </a:p>
        </p:txBody>
      </p:sp>
      <p:pic>
        <p:nvPicPr>
          <p:cNvPr id="8" name="Imagen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689924" y="5651500"/>
            <a:ext cx="2755777" cy="635000"/>
          </a:xfrm>
          <a:prstGeom prst="rect">
            <a:avLst/>
          </a:prstGeom>
        </p:spPr>
      </p:pic>
      <p:sp>
        <p:nvSpPr>
          <p:cNvPr id="3" name="Google Shape;88;p13"/>
          <p:cNvSpPr txBox="1"/>
          <p:nvPr/>
        </p:nvSpPr>
        <p:spPr>
          <a:xfrm>
            <a:off x="1231784" y="2757182"/>
            <a:ext cx="9444454" cy="1289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US"/>
            </a:defPPr>
            <a:lvl1pPr>
              <a:defRPr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r>
              <a:rPr lang="es-MX" altLang="es-ES" sz="3600" dirty="0">
                <a:latin typeface="Arial" panose="020B0604020202020204" pitchFamily="34" charset="0"/>
                <a:cs typeface="Arial" panose="020B0604020202020204" pitchFamily="34" charset="0"/>
              </a:rPr>
              <a:t>MESA DE COGESTIÓN </a:t>
            </a:r>
            <a:endParaRPr lang="es-MX" altLang="es-E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3600" dirty="0">
                <a:latin typeface="Arial" panose="020B0604020202020204" pitchFamily="34" charset="0"/>
                <a:cs typeface="Arial" panose="020B0604020202020204" pitchFamily="34" charset="0"/>
              </a:rPr>
              <a:t>Para la Gestión Territorial de la </a:t>
            </a:r>
            <a:r>
              <a:rPr lang="es-ES" sz="3600" dirty="0" err="1">
                <a:latin typeface="Arial" panose="020B0604020202020204" pitchFamily="34" charset="0"/>
                <a:cs typeface="Arial" panose="020B0604020202020204" pitchFamily="34" charset="0"/>
              </a:rPr>
              <a:t>APSocial</a:t>
            </a:r>
            <a:endParaRPr lang="es-E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718165" cy="1325880"/>
          </a:xfrm>
        </p:spPr>
        <p:txBody>
          <a:bodyPr>
            <a:noAutofit/>
          </a:bodyPr>
          <a:p>
            <a:pPr algn="ctr"/>
            <a:r>
              <a:rPr lang="en-US" altLang="es-MX" sz="48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</a:t>
            </a:r>
            <a:r>
              <a:rPr lang="es-MX" altLang="en-US" sz="48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istribución de Acciones por Temas de Salud </a:t>
            </a:r>
            <a:endParaRPr lang="es-MX" altLang="en-US" sz="4800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graphicFrame>
        <p:nvGraphicFramePr>
          <p:cNvPr id="5" name="Tabla 4"/>
          <p:cNvGraphicFramePr/>
          <p:nvPr/>
        </p:nvGraphicFramePr>
        <p:xfrm>
          <a:off x="853440" y="2189480"/>
          <a:ext cx="10485120" cy="0"/>
        </p:xfrm>
        <a:graphic>
          <a:graphicData uri="http://schemas.openxmlformats.org/drawingml/2006/table">
            <a:tbl>
              <a:tblPr/>
              <a:tblGrid>
                <a:gridCol w="5242560"/>
                <a:gridCol w="5242560"/>
              </a:tblGrid>
              <a:tr h="0">
                <a:tc>
                  <a:txBody>
                    <a:bodyPr/>
                    <a:p>
                      <a:pPr algn="ctr"/>
                      <a:r>
                        <a:rPr lang="en-US" altLang="es-MX" sz="2800" b="1" dirty="0">
                          <a:solidFill>
                            <a:schemeClr val="bg1"/>
                          </a:solidFill>
                          <a:uFillTx/>
                        </a:rPr>
                        <a:t>Tema en Salud</a:t>
                      </a:r>
                      <a:endParaRPr lang="en-US" altLang="es-MX" sz="28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2800" b="1" dirty="0">
                          <a:solidFill>
                            <a:schemeClr val="bg1"/>
                          </a:solidFill>
                          <a:uFillTx/>
                        </a:rPr>
                        <a:t>Número de Acciones</a:t>
                      </a:r>
                      <a:endParaRPr lang="en-US" altLang="es-MX" sz="28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Mental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88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rgbClr val="FF0000"/>
                          </a:solidFill>
                          <a:uFillTx/>
                        </a:rPr>
                        <a:t>Salud Sexual y Reproductiva</a:t>
                      </a:r>
                      <a:endParaRPr lang="en-US" altLang="es-MX" sz="2000" b="0" dirty="0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rgbClr val="FF0000"/>
                          </a:solidFill>
                          <a:uFillTx/>
                        </a:rPr>
                        <a:t>88</a:t>
                      </a:r>
                      <a:endParaRPr lang="en-US" altLang="es-MX" sz="2000" b="0" dirty="0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rgbClr val="FF0000"/>
                          </a:solidFill>
                          <a:uFillTx/>
                        </a:rPr>
                        <a:t>Seguridad Alimentaria y Nutricional</a:t>
                      </a:r>
                      <a:endParaRPr lang="en-US" altLang="es-MX" sz="2000" b="0" dirty="0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rgbClr val="FF0000"/>
                          </a:solidFill>
                          <a:uFillTx/>
                        </a:rPr>
                        <a:t>88</a:t>
                      </a:r>
                      <a:endParaRPr lang="en-US" altLang="es-MX" sz="2000" b="0" dirty="0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Materna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88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Infantil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88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Ambiental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88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Laboral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88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Oral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88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Enfermedades Crónicas No Transmisibles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38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/>
                      <a:r>
                        <a:rPr lang="en-US" altLang="es-MX" sz="2000" b="1" dirty="0">
                          <a:solidFill>
                            <a:schemeClr val="accent1"/>
                          </a:solidFill>
                          <a:uFillTx/>
                        </a:rPr>
                        <a:t>TOTAL GENERAL</a:t>
                      </a:r>
                      <a:endParaRPr lang="en-US" altLang="es-MX" sz="2000" b="1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2000" b="1" dirty="0">
                          <a:solidFill>
                            <a:schemeClr val="accent1"/>
                          </a:solidFill>
                          <a:uFillTx/>
                        </a:rPr>
                        <a:t>792</a:t>
                      </a:r>
                      <a:endParaRPr lang="en-US" altLang="es-MX" sz="2000" b="1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pPr algn="ctr"/>
            <a:r>
              <a:rPr lang="en-US" alt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Catalogo de Acciones de Bienestar</a:t>
            </a:r>
            <a:br>
              <a:rPr lang="en-US" alt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</a:br>
            <a:r>
              <a:rPr 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Equipos MAS Bienestar en tu Hogar EMBH</a:t>
            </a:r>
            <a:r>
              <a:rPr lang="en-US" alt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 </a:t>
            </a:r>
            <a:endParaRPr lang="es-MX" altLang="en-US"/>
          </a:p>
        </p:txBody>
      </p:sp>
      <p:graphicFrame>
        <p:nvGraphicFramePr>
          <p:cNvPr id="4" name="Tabla 3"/>
          <p:cNvGraphicFramePr/>
          <p:nvPr/>
        </p:nvGraphicFramePr>
        <p:xfrm>
          <a:off x="1348740" y="2339340"/>
          <a:ext cx="9679940" cy="2537460"/>
        </p:xfrm>
        <a:graphic>
          <a:graphicData uri="http://schemas.openxmlformats.org/drawingml/2006/table">
            <a:tbl>
              <a:tblPr/>
              <a:tblGrid>
                <a:gridCol w="2964180"/>
                <a:gridCol w="3522980"/>
                <a:gridCol w="3192780"/>
              </a:tblGrid>
              <a:tr h="0"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Subsecretaría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Dependencias Claves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Acciones de Bienestar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BACC6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/>
                      <a:r>
                        <a:rPr lang="en-US" altLang="es-MX" sz="1400" b="0" dirty="0">
                          <a:solidFill>
                            <a:schemeClr val="accent1"/>
                          </a:solidFill>
                          <a:uFillTx/>
                        </a:rPr>
                        <a:t>Salud Pública</a:t>
                      </a:r>
                      <a:endParaRPr lang="en-US" altLang="es-MX" sz="14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400" b="0" dirty="0">
                          <a:solidFill>
                            <a:schemeClr val="accent1"/>
                          </a:solidFill>
                          <a:uFillTx/>
                        </a:rPr>
                        <a:t>Salud Colectiva (Acciones Colectivas), Determinantes en Salud, Gestión y Evaluación de Políticas</a:t>
                      </a:r>
                      <a:endParaRPr lang="en-US" altLang="es-MX" sz="14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400" b="0" dirty="0">
                          <a:solidFill>
                            <a:schemeClr val="accent1"/>
                          </a:solidFill>
                          <a:uFillTx/>
                        </a:rPr>
                        <a:t>678</a:t>
                      </a:r>
                      <a:endParaRPr lang="en-US" altLang="es-MX" sz="14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</a:tr>
              <a:tr h="678180">
                <a:tc>
                  <a:txBody>
                    <a:bodyPr/>
                    <a:p>
                      <a:pPr algn="l"/>
                      <a:r>
                        <a:rPr lang="en-US" altLang="es-MX" sz="1400" b="0" dirty="0">
                          <a:solidFill>
                            <a:schemeClr val="accent1"/>
                          </a:solidFill>
                          <a:uFillTx/>
                        </a:rPr>
                        <a:t>Servicios de Salud y Aseguramiento</a:t>
                      </a:r>
                      <a:endParaRPr lang="en-US" altLang="es-MX" sz="14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400" b="0" dirty="0">
                          <a:solidFill>
                            <a:schemeClr val="accent1"/>
                          </a:solidFill>
                          <a:uFillTx/>
                        </a:rPr>
                        <a:t>Urgencias y Emergencias, Calidad de Servicios, Aseguramiento, Provisión de Servicios</a:t>
                      </a:r>
                      <a:endParaRPr lang="en-US" altLang="es-MX" sz="14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400" b="0" dirty="0">
                          <a:solidFill>
                            <a:schemeClr val="accent1"/>
                          </a:solidFill>
                          <a:uFillTx/>
                        </a:rPr>
                        <a:t>90</a:t>
                      </a:r>
                      <a:endParaRPr lang="en-US" altLang="es-MX" sz="14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/>
                      <a:r>
                        <a:rPr lang="en-US" altLang="es-MX" sz="1400" b="0" dirty="0">
                          <a:solidFill>
                            <a:schemeClr val="accent1"/>
                          </a:solidFill>
                          <a:uFillTx/>
                        </a:rPr>
                        <a:t>Gestión Territorial, Participación y Servicio a la Ciudadanía</a:t>
                      </a:r>
                      <a:endParaRPr lang="en-US" altLang="es-MX" sz="14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400" b="0" dirty="0">
                          <a:solidFill>
                            <a:schemeClr val="accent1"/>
                          </a:solidFill>
                          <a:uFillTx/>
                        </a:rPr>
                        <a:t>Subdirecciones Territoriales (Red Norte, Centro Oriente, Sur, Sur Occidente)</a:t>
                      </a:r>
                      <a:endParaRPr lang="en-US" altLang="es-MX" sz="14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400" b="0" dirty="0">
                          <a:solidFill>
                            <a:schemeClr val="accent1"/>
                          </a:solidFill>
                          <a:uFillTx/>
                        </a:rPr>
                        <a:t>198</a:t>
                      </a:r>
                      <a:endParaRPr lang="en-US" altLang="es-MX" sz="14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/>
                      <a:r>
                        <a:rPr lang="en-US" altLang="es-MX" sz="1400" b="0" dirty="0">
                          <a:solidFill>
                            <a:schemeClr val="accent1"/>
                          </a:solidFill>
                          <a:uFillTx/>
                        </a:rPr>
                        <a:t>Planeación y Gestión Sectorial</a:t>
                      </a:r>
                      <a:endParaRPr lang="en-US" altLang="es-MX" sz="14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400" b="0" dirty="0">
                          <a:solidFill>
                            <a:schemeClr val="accent1"/>
                          </a:solidFill>
                          <a:uFillTx/>
                        </a:rPr>
                        <a:t>Análisis de Entidades del Sector Salud</a:t>
                      </a:r>
                      <a:endParaRPr lang="en-US" altLang="es-MX" sz="14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400" b="0" dirty="0">
                          <a:solidFill>
                            <a:schemeClr val="accent1"/>
                          </a:solidFill>
                          <a:uFillTx/>
                        </a:rPr>
                        <a:t>18</a:t>
                      </a:r>
                      <a:endParaRPr lang="en-US" altLang="es-MX" sz="14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/>
                      <a:r>
                        <a:rPr lang="en-US" altLang="es-MX" sz="1400" b="1" dirty="0">
                          <a:solidFill>
                            <a:schemeClr val="accent1"/>
                          </a:solidFill>
                          <a:uFillTx/>
                        </a:rPr>
                        <a:t>TOTAL GENERAL</a:t>
                      </a:r>
                      <a:endParaRPr lang="en-US" altLang="es-MX" sz="1400" b="1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400" b="1" dirty="0">
                          <a:solidFill>
                            <a:schemeClr val="accent1"/>
                          </a:solidFill>
                          <a:uFillTx/>
                        </a:rPr>
                        <a:t> </a:t>
                      </a:r>
                      <a:r>
                        <a:rPr lang="es-MX" altLang="en-US" sz="1400" b="1" dirty="0">
                          <a:solidFill>
                            <a:schemeClr val="accent1"/>
                          </a:solidFill>
                          <a:uFillTx/>
                        </a:rPr>
                        <a:t>                                                                                                   </a:t>
                      </a:r>
                      <a:r>
                        <a:rPr lang="en-US" altLang="es-MX" sz="1400" b="1" dirty="0">
                          <a:solidFill>
                            <a:schemeClr val="accent1"/>
                          </a:solidFill>
                          <a:uFillTx/>
                        </a:rPr>
                        <a:t>1680</a:t>
                      </a:r>
                      <a:endParaRPr lang="en-US" altLang="es-MX" sz="1400" b="1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  <a:tc hMerge="1"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pPr algn="ctr"/>
            <a:r>
              <a:rPr lang="en-US" altLang="es-MX" sz="48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</a:t>
            </a:r>
            <a:r>
              <a:rPr lang="es-MX" altLang="en-US" sz="48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istribución de Acciones por Temas de Salud </a:t>
            </a:r>
            <a:endParaRPr lang="es-MX" altLang="en-US" sz="4800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graphicFrame>
        <p:nvGraphicFramePr>
          <p:cNvPr id="6" name="Tabla 5"/>
          <p:cNvGraphicFramePr/>
          <p:nvPr/>
        </p:nvGraphicFramePr>
        <p:xfrm>
          <a:off x="2293620" y="2715260"/>
          <a:ext cx="7604760" cy="2590800"/>
        </p:xfrm>
        <a:graphic>
          <a:graphicData uri="http://schemas.openxmlformats.org/drawingml/2006/table">
            <a:tbl>
              <a:tblPr/>
              <a:tblGrid>
                <a:gridCol w="4157980"/>
                <a:gridCol w="3446780"/>
              </a:tblGrid>
              <a:tr h="396240"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Tema en Salud 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Numero de Acciones 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altLang="es-MX" sz="1400" dirty="0">
                          <a:solidFill>
                            <a:srgbClr val="FF0000"/>
                          </a:solidFill>
                          <a:uFillTx/>
                        </a:rPr>
                        <a:t>Salud Materna</a:t>
                      </a:r>
                      <a:endParaRPr lang="en-US" altLang="es-MX" sz="1400" dirty="0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en-US" altLang="es-MX" sz="1400" dirty="0">
                          <a:solidFill>
                            <a:srgbClr val="FF0000"/>
                          </a:solidFill>
                          <a:uFillTx/>
                        </a:rPr>
                        <a:t>23</a:t>
                      </a:r>
                      <a:endParaRPr lang="en-US" altLang="es-MX" sz="1400" dirty="0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altLang="es-MX" sz="1400" dirty="0">
                          <a:solidFill>
                            <a:srgbClr val="FF0000"/>
                          </a:solidFill>
                          <a:uFillTx/>
                        </a:rPr>
                        <a:t>Seguridad Alimentaria y Nutricional</a:t>
                      </a:r>
                      <a:endParaRPr lang="en-US" altLang="es-MX" sz="1400" dirty="0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en-US" altLang="es-MX" sz="1400" dirty="0">
                          <a:solidFill>
                            <a:srgbClr val="FF0000"/>
                          </a:solidFill>
                          <a:uFillTx/>
                        </a:rPr>
                        <a:t>48</a:t>
                      </a:r>
                      <a:endParaRPr lang="en-US" altLang="es-MX" sz="1400" dirty="0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altLang="es-MX" sz="1400" dirty="0">
                          <a:solidFill>
                            <a:schemeClr val="accent1"/>
                          </a:solidFill>
                          <a:uFillTx/>
                        </a:rPr>
                        <a:t>Salud Infantil</a:t>
                      </a:r>
                      <a:endParaRPr lang="en-US" altLang="es-MX" sz="140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en-US" altLang="es-MX" sz="1400" dirty="0">
                          <a:solidFill>
                            <a:schemeClr val="accent1"/>
                          </a:solidFill>
                          <a:uFillTx/>
                        </a:rPr>
                        <a:t>30</a:t>
                      </a:r>
                      <a:endParaRPr lang="en-US" altLang="es-MX" sz="140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altLang="es-MX" sz="1400" dirty="0">
                          <a:solidFill>
                            <a:schemeClr val="accent1"/>
                          </a:solidFill>
                          <a:uFillTx/>
                        </a:rPr>
                        <a:t>Salud Ambiental</a:t>
                      </a:r>
                      <a:endParaRPr lang="en-US" altLang="es-MX" sz="140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en-US" altLang="es-MX" sz="1400" dirty="0">
                          <a:solidFill>
                            <a:schemeClr val="accent1"/>
                          </a:solidFill>
                          <a:uFillTx/>
                        </a:rPr>
                        <a:t>44</a:t>
                      </a:r>
                      <a:endParaRPr lang="en-US" altLang="es-MX" sz="140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altLang="es-MX" sz="1400" dirty="0">
                          <a:solidFill>
                            <a:schemeClr val="accent1"/>
                          </a:solidFill>
                          <a:uFillTx/>
                        </a:rPr>
                        <a:t>Salud Laboral</a:t>
                      </a:r>
                      <a:endParaRPr lang="en-US" altLang="es-MX" sz="140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en-US" altLang="es-MX" sz="1400" dirty="0">
                          <a:solidFill>
                            <a:schemeClr val="accent1"/>
                          </a:solidFill>
                          <a:uFillTx/>
                        </a:rPr>
                        <a:t>30</a:t>
                      </a:r>
                      <a:endParaRPr lang="en-US" altLang="es-MX" sz="140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altLang="es-MX" sz="1400" dirty="0">
                          <a:solidFill>
                            <a:schemeClr val="accent1"/>
                          </a:solidFill>
                          <a:uFillTx/>
                        </a:rPr>
                        <a:t>Salud Oral</a:t>
                      </a:r>
                      <a:endParaRPr lang="en-US" altLang="es-MX" sz="140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en-US" altLang="es-MX" sz="1400" dirty="0">
                          <a:solidFill>
                            <a:schemeClr val="accent1"/>
                          </a:solidFill>
                          <a:uFillTx/>
                        </a:rPr>
                        <a:t>25</a:t>
                      </a:r>
                      <a:endParaRPr lang="en-US" altLang="es-MX" sz="140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altLang="es-MX" sz="1400" dirty="0">
                          <a:solidFill>
                            <a:schemeClr val="accent1"/>
                          </a:solidFill>
                          <a:uFillTx/>
                        </a:rPr>
                        <a:t>Enfermedades Crónicas No Transmisibles</a:t>
                      </a:r>
                      <a:endParaRPr lang="en-US" altLang="es-MX" sz="140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en-US" altLang="es-MX" sz="1400" dirty="0">
                          <a:solidFill>
                            <a:schemeClr val="accent1"/>
                          </a:solidFill>
                          <a:uFillTx/>
                        </a:rPr>
                        <a:t>38</a:t>
                      </a:r>
                      <a:endParaRPr lang="en-US" altLang="es-MX" sz="140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altLang="es-MX" sz="1400" dirty="0">
                          <a:solidFill>
                            <a:schemeClr val="accent1"/>
                          </a:solidFill>
                          <a:uFillTx/>
                        </a:rPr>
                        <a:t>Transversal (todos los temas)</a:t>
                      </a:r>
                      <a:endParaRPr lang="en-US" altLang="es-MX" sz="140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en-US" altLang="es-MX" sz="1400" dirty="0">
                          <a:solidFill>
                            <a:schemeClr val="accent1"/>
                          </a:solidFill>
                          <a:uFillTx/>
                        </a:rPr>
                        <a:t>76</a:t>
                      </a:r>
                      <a:endParaRPr lang="en-US" altLang="es-MX" sz="140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altLang="es-MX" sz="1400" b="1" dirty="0">
                          <a:solidFill>
                            <a:schemeClr val="accent1"/>
                          </a:solidFill>
                          <a:uFillTx/>
                        </a:rPr>
                        <a:t>TOTAL</a:t>
                      </a:r>
                      <a:endParaRPr lang="en-US" altLang="es-MX" sz="1400" b="1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en-US" altLang="es-MX" sz="1400" b="1" dirty="0">
                          <a:solidFill>
                            <a:schemeClr val="accent1"/>
                          </a:solidFill>
                          <a:uFillTx/>
                        </a:rPr>
                        <a:t>1.680</a:t>
                      </a:r>
                      <a:endParaRPr lang="en-US" altLang="es-MX" sz="1400" b="1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361714" y="5941482"/>
            <a:ext cx="2239200" cy="51596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 txBox="1"/>
          <p:nvPr/>
        </p:nvSpPr>
        <p:spPr>
          <a:xfrm>
            <a:off x="4598665" y="1785257"/>
            <a:ext cx="6112878" cy="2950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PROPÓSITO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Brindar elementos teórico - prácticos para la implementación de los equipos de Atención Primaria Social (APSocial) para la vigencia 2026.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s-MX" sz="6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s-MX" sz="6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 descr="Patrón de fondo&#10;&#10;El contenido generado por IA puede ser incorrecto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8"/>
            <a:ext cx="12192000" cy="70757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97291" y="1785257"/>
            <a:ext cx="1422400" cy="2646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600" dirty="0">
                <a:solidFill>
                  <a:srgbClr val="285B6A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/>
              </a:rPr>
              <a:t>3 </a:t>
            </a:r>
            <a:endParaRPr lang="en-US" sz="16600" dirty="0">
              <a:solidFill>
                <a:srgbClr val="285B6A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790440" y="1784985"/>
            <a:ext cx="539686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s-MX" sz="4400" b="1" dirty="0">
                <a:solidFill>
                  <a:schemeClr val="bg1"/>
                </a:solidFill>
              </a:rPr>
              <a:t>SOCIALIZACI</a:t>
            </a:r>
            <a:r>
              <a:rPr lang="" altLang="en-US" sz="4400" b="1" dirty="0">
                <a:solidFill>
                  <a:schemeClr val="bg1"/>
                </a:solidFill>
              </a:rPr>
              <a:t>Ó</a:t>
            </a:r>
            <a:r>
              <a:rPr lang="en-US" altLang="es-MX" sz="4400" b="1" dirty="0">
                <a:solidFill>
                  <a:schemeClr val="bg1"/>
                </a:solidFill>
              </a:rPr>
              <a:t>N DE LAS ACCIONES ESTABLECIDAS EN EL PLB PARA SU APROBACI</a:t>
            </a:r>
            <a:r>
              <a:rPr lang="" altLang="en-US" sz="4400" b="1" dirty="0">
                <a:solidFill>
                  <a:schemeClr val="bg1"/>
                </a:solidFill>
              </a:rPr>
              <a:t>Ó</a:t>
            </a:r>
            <a:r>
              <a:rPr lang="en-US" altLang="es-MX" sz="4400" b="1" dirty="0">
                <a:solidFill>
                  <a:schemeClr val="bg1"/>
                </a:solidFill>
              </a:rPr>
              <a:t>N. </a:t>
            </a:r>
            <a:endParaRPr lang="en-US" altLang="es-MX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24560" y="1476375"/>
            <a:ext cx="10515600" cy="2927350"/>
          </a:xfrm>
        </p:spPr>
        <p:txBody>
          <a:bodyPr>
            <a:normAutofit/>
          </a:bodyPr>
          <a:p>
            <a:pPr algn="ctr"/>
            <a:r>
              <a:rPr 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PROBLEMATICA 1</a:t>
            </a:r>
            <a:br>
              <a:rPr 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</a:br>
            <a:r>
              <a:rPr 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SEGURIDAD ALIMENTARIA Y NUTRICIONAL </a:t>
            </a:r>
            <a:endParaRPr lang="es-MX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>
              <a:buClrTx/>
              <a:buSzTx/>
              <a:buFontTx/>
            </a:pPr>
            <a:r>
              <a:rPr lang="es-MX" sz="60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GIPEPB</a:t>
            </a:r>
            <a:r>
              <a:rPr 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endParaRPr lang="es-MX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Marcador de posición de contenido 3" descr="WhatsApp Image 2026-04-06 at 9.00.35 P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8330" y="1691640"/>
            <a:ext cx="11134090" cy="43726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s-MX" sz="60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GS-PSPIC</a:t>
            </a:r>
            <a:endParaRPr lang="es-MX" sz="6000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Marcador de posición de contenido 3" descr="WhatsApp Image 2026-04-06 at 9.06.40 P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7565" y="1691005"/>
            <a:ext cx="10516235" cy="43567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s-MX" sz="53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GE</a:t>
            </a:r>
            <a:r>
              <a:rPr lang="es-MX" sz="53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STION Y ANALISIS DE POLITICAS </a:t>
            </a:r>
            <a:endParaRPr lang="es-MX" sz="5300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Marcador de posición de contenido 3" descr="WhatsApp Image 2026-04-06 at 9.08.48 P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44500" y="1597025"/>
            <a:ext cx="11073765" cy="40455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8965" y="669925"/>
            <a:ext cx="10999470" cy="1325880"/>
          </a:xfrm>
        </p:spPr>
        <p:txBody>
          <a:bodyPr>
            <a:noAutofit/>
          </a:bodyPr>
          <a:p>
            <a:pPr algn="ctr"/>
            <a:r>
              <a:rPr lang="es-MX" sz="40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EQUIPOS MAS BIENESTAR EN TU HOGAR </a:t>
            </a:r>
            <a:r>
              <a:rPr lang="es-MX" sz="40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 EMBH</a:t>
            </a:r>
            <a:endParaRPr lang="es-MX" sz="4000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4" name="Marcador de posición de contenido 3" descr="WhatsApp Image 2026-04-06 at 9.11.37 P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69900" y="2225675"/>
            <a:ext cx="11137900" cy="319468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619125"/>
            <a:ext cx="10515600" cy="1325563"/>
          </a:xfrm>
        </p:spPr>
        <p:txBody>
          <a:bodyPr/>
          <a:p>
            <a:pPr algn="ctr"/>
            <a:r>
              <a:rPr lang="es-MX" sz="40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PRESCRIPCIÓN SOCIAL </a:t>
            </a:r>
            <a:endParaRPr lang="es-MX" sz="4000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Marcador de posición de contenido 3" descr="WhatsApp Image 2026-04-06 at 9.14.17 P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59435" y="2232660"/>
            <a:ext cx="10933430" cy="29381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361714" y="5941482"/>
            <a:ext cx="2239200" cy="51596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 txBox="1"/>
          <p:nvPr/>
        </p:nvSpPr>
        <p:spPr>
          <a:xfrm>
            <a:off x="4598665" y="1785257"/>
            <a:ext cx="6112878" cy="2950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PROPÓSITO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Brindar elementos teórico - prácticos para la implementación de los equipos de Atención Primaria Social (APSocial) para la vigencia 2026.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s-MX" sz="6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s-MX" sz="6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 descr="Patrón de fondo&#10;&#10;El contenido generado por IA puede ser incorrecto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8"/>
            <a:ext cx="12192000" cy="70757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97291" y="1785257"/>
            <a:ext cx="14224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600" dirty="0">
                <a:solidFill>
                  <a:srgbClr val="285B6A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/>
              </a:rPr>
              <a:t>1 </a:t>
            </a:r>
            <a:endParaRPr lang="en-US" sz="16600" dirty="0">
              <a:solidFill>
                <a:srgbClr val="285B6A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790368" y="2040337"/>
            <a:ext cx="49638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000" b="1" dirty="0">
                <a:solidFill>
                  <a:schemeClr val="bg1"/>
                </a:solidFill>
              </a:rPr>
              <a:t>APERTURA DEL ESPACIO</a:t>
            </a:r>
            <a:endParaRPr lang="es-CO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s-MX" sz="60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APS</a:t>
            </a:r>
            <a:endParaRPr lang="es-MX" sz="6000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Marcador de posición de contenido 3" descr="WhatsApp Image 2026-04-06 at 9.19.39 P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66800" y="1951355"/>
            <a:ext cx="10756900" cy="26758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s-MX" sz="40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GESTIÓN TERRITORIAL</a:t>
            </a:r>
            <a:r>
              <a:rPr lang="es-MX" altLang="en-US"/>
              <a:t> </a:t>
            </a:r>
            <a:endParaRPr lang="es-MX" altLang="en-US"/>
          </a:p>
        </p:txBody>
      </p:sp>
      <p:pic>
        <p:nvPicPr>
          <p:cNvPr id="8" name="Marcador de posición de contenido 7" descr="WhatsApp Image 2026-04-06 at 9.21.21 PM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85800" y="1930400"/>
            <a:ext cx="10668000" cy="37103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s-MX" sz="40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GESTIÓN INSTITUCIONAL </a:t>
            </a:r>
            <a:endParaRPr lang="es-MX" sz="4000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Marcador de posición de contenido 3" descr="WhatsApp Image 2026-04-06 at 9.23.34 PM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06400" y="1769745"/>
            <a:ext cx="11365865" cy="33185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s-MX" sz="40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VIGILANCIA COMUNITARIA </a:t>
            </a:r>
            <a:endParaRPr lang="es-MX" sz="4000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Marcador de posición de contenido 3" descr="WhatsApp Image 2026-04-06 at 9.25.14 P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7835" y="2098040"/>
            <a:ext cx="11073765" cy="30575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Cuadro de texto 3"/>
          <p:cNvSpPr txBox="1"/>
          <p:nvPr/>
        </p:nvSpPr>
        <p:spPr>
          <a:xfrm>
            <a:off x="1706880" y="2167890"/>
            <a:ext cx="925449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s-MX" sz="4400" b="1" dirty="0">
                <a:solidFill>
                  <a:schemeClr val="accent4">
                    <a:lumMod val="75000"/>
                  </a:schemeClr>
                </a:solidFill>
                <a:sym typeface="+mn-ea"/>
              </a:rPr>
              <a:t>PROBLEMATICA 2</a:t>
            </a:r>
            <a:br>
              <a:rPr lang="es-MX" sz="4400" b="1" dirty="0">
                <a:solidFill>
                  <a:schemeClr val="accent4">
                    <a:lumMod val="75000"/>
                  </a:schemeClr>
                </a:solidFill>
                <a:sym typeface="+mn-ea"/>
              </a:rPr>
            </a:br>
            <a:r>
              <a:rPr lang="es-MX" sz="4400" b="1" dirty="0">
                <a:solidFill>
                  <a:schemeClr val="accent4">
                    <a:lumMod val="75000"/>
                  </a:schemeClr>
                </a:solidFill>
                <a:sym typeface="+mn-ea"/>
              </a:rPr>
              <a:t>SALUD SEXUAL Y REPRODUCTIVA </a:t>
            </a:r>
            <a:endParaRPr lang="es-MX" sz="4400" b="1" dirty="0">
              <a:solidFill>
                <a:schemeClr val="accent4">
                  <a:lumMod val="75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s-MX" sz="60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GIPEPB</a:t>
            </a:r>
            <a:endParaRPr lang="es-MX" altLang="en-US" sz="6000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4" name="Marcador de posición de contenido 3" descr="WhatsApp Image 2026-04-06 at 9.04.36 P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4800" y="2115820"/>
            <a:ext cx="11496040" cy="32810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p>
            <a:pPr algn="ctr"/>
            <a:r>
              <a:rPr lang="es-MX" sz="60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GS-PSPIC</a:t>
            </a:r>
            <a:endParaRPr lang="es-MX" altLang="en-US" sz="6000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4" name="Marcador de posición de contenido 3" descr="WhatsApp Image 2026-04-06 at 9.07.48 P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97230" y="1381125"/>
            <a:ext cx="11089005" cy="470789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41965" cy="1325880"/>
          </a:xfrm>
        </p:spPr>
        <p:txBody>
          <a:bodyPr>
            <a:normAutofit/>
          </a:bodyPr>
          <a:p>
            <a:pPr algn="ctr"/>
            <a:r>
              <a:rPr 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GESTION Y ANALISIS DE POLITICAS</a:t>
            </a:r>
            <a:endParaRPr lang="es-MX" altLang="en-US"/>
          </a:p>
        </p:txBody>
      </p:sp>
      <p:pic>
        <p:nvPicPr>
          <p:cNvPr id="4" name="Marcador de posición de contenido 3" descr="WhatsApp Image 2026-04-06 at 9.09.54 P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77265" y="1691005"/>
            <a:ext cx="10376535" cy="405320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pPr algn="ctr"/>
            <a:r>
              <a:rPr 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EQUIPOS MAS BIENESTAR EN TU HOGAR </a:t>
            </a:r>
            <a:r>
              <a:rPr 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 EMBH</a:t>
            </a:r>
            <a:endParaRPr lang="es-MX" altLang="en-US"/>
          </a:p>
        </p:txBody>
      </p:sp>
      <p:pic>
        <p:nvPicPr>
          <p:cNvPr id="4" name="Marcador de posición de contenido 3" descr="WhatsApp Image 2026-04-06 at 9.12.26 P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83235" y="2090420"/>
            <a:ext cx="11250930" cy="326136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1325563"/>
          </a:xfrm>
        </p:spPr>
        <p:txBody>
          <a:bodyPr/>
          <a:p>
            <a:pPr algn="ctr"/>
            <a:r>
              <a:rPr 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PRESCRIPCIÓN SOCIAL </a:t>
            </a:r>
            <a:endParaRPr lang="es-MX" altLang="en-US"/>
          </a:p>
        </p:txBody>
      </p:sp>
      <p:pic>
        <p:nvPicPr>
          <p:cNvPr id="6" name="Marcador de posición de contenido 5" descr="WhatsApp Image 2026-04-06 at 9.15.01 P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2214880"/>
            <a:ext cx="10516235" cy="30892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189865"/>
            <a:ext cx="10515600" cy="1325563"/>
          </a:xfrm>
        </p:spPr>
        <p:txBody>
          <a:bodyPr/>
          <a:p>
            <a:pPr algn="ctr">
              <a:lnSpc>
                <a:spcPct val="100000"/>
              </a:lnSpc>
              <a:buClrTx/>
              <a:buSzTx/>
              <a:buFontTx/>
            </a:pPr>
            <a:r>
              <a:rPr 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Orden del Día </a:t>
            </a:r>
            <a:endParaRPr lang="es-MX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>
          <a:xfrm>
            <a:off x="838200" y="1691005"/>
            <a:ext cx="10515600" cy="4351338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s-CO" sz="2400" kern="100" dirty="0">
                <a:solidFill>
                  <a:schemeClr val="accent1">
                    <a:lumMod val="50000"/>
                  </a:schemeClr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1. Socialización del catálogo de acciones sectoriales. </a:t>
            </a:r>
            <a:endParaRPr lang="es-CO" sz="2400" kern="100" dirty="0">
              <a:solidFill>
                <a:schemeClr val="accent1">
                  <a:lumMod val="50000"/>
                </a:schemeClr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CO" sz="2400" kern="100" dirty="0">
                <a:solidFill>
                  <a:schemeClr val="accent1">
                    <a:lumMod val="50000"/>
                  </a:schemeClr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2. Socialización de las acciones establecidas en el PLB para su aprobación. </a:t>
            </a:r>
            <a:endParaRPr lang="es-CO" sz="2400" kern="100" dirty="0">
              <a:solidFill>
                <a:schemeClr val="accent1">
                  <a:lumMod val="50000"/>
                </a:schemeClr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CO" sz="2400" kern="100" dirty="0">
                <a:solidFill>
                  <a:schemeClr val="accent1">
                    <a:lumMod val="50000"/>
                  </a:schemeClr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3. Socialización de puntos de cogestión. </a:t>
            </a:r>
            <a:endParaRPr lang="es-CO" sz="2400" kern="100" dirty="0">
              <a:solidFill>
                <a:schemeClr val="accent1">
                  <a:lumMod val="50000"/>
                </a:schemeClr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CO" sz="2400" kern="100" dirty="0">
                <a:solidFill>
                  <a:schemeClr val="accent1">
                    <a:lumMod val="50000"/>
                  </a:schemeClr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4. Programación de acciones mes de abril – GS-PSPIC. </a:t>
            </a:r>
            <a:endParaRPr lang="es-CO" sz="2400" kern="100" dirty="0">
              <a:solidFill>
                <a:schemeClr val="accent1">
                  <a:lumMod val="50000"/>
                </a:schemeClr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CO" sz="2400" kern="100" dirty="0">
                <a:solidFill>
                  <a:schemeClr val="accent1">
                    <a:lumMod val="50000"/>
                  </a:schemeClr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5. Plan de trabajo PAI. </a:t>
            </a:r>
            <a:endParaRPr lang="es-CO" sz="2400" kern="100" dirty="0">
              <a:solidFill>
                <a:schemeClr val="accent1">
                  <a:lumMod val="50000"/>
                </a:schemeClr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CO" sz="2400" kern="100" dirty="0">
                <a:solidFill>
                  <a:schemeClr val="accent1">
                    <a:lumMod val="50000"/>
                  </a:schemeClr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6. Programación de acciones Equipos Más Bienestar en tu Hogar</a:t>
            </a:r>
            <a:r>
              <a:rPr lang="es-MX" altLang="es-CO" sz="2400" kern="100" dirty="0">
                <a:solidFill>
                  <a:schemeClr val="accent1">
                    <a:lumMod val="50000"/>
                  </a:schemeClr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EMBH</a:t>
            </a:r>
            <a:endParaRPr lang="es-CO" sz="2400" kern="100" dirty="0">
              <a:solidFill>
                <a:schemeClr val="accent1">
                  <a:lumMod val="50000"/>
                </a:schemeClr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CO" sz="2400" kern="100" dirty="0">
                <a:solidFill>
                  <a:schemeClr val="accent1">
                    <a:lumMod val="50000"/>
                  </a:schemeClr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7. Novedades frente al proceso de Prescripción Social. </a:t>
            </a:r>
            <a:endParaRPr lang="es-CO" sz="2400" kern="100" dirty="0">
              <a:solidFill>
                <a:schemeClr val="accent1">
                  <a:lumMod val="50000"/>
                </a:schemeClr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CO" sz="2400" kern="100" dirty="0">
                <a:solidFill>
                  <a:schemeClr val="accent1">
                    <a:lumMod val="50000"/>
                  </a:schemeClr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9. Novedades en la Gestión Territorial y APS. </a:t>
            </a:r>
            <a:endParaRPr lang="es-CO" sz="2400" kern="100" dirty="0">
              <a:solidFill>
                <a:schemeClr val="accent1">
                  <a:lumMod val="50000"/>
                </a:schemeClr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CO" sz="2400" kern="100" dirty="0">
                <a:solidFill>
                  <a:schemeClr val="accent1">
                    <a:lumMod val="50000"/>
                  </a:schemeClr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10. Varios y compromisos. </a:t>
            </a:r>
            <a:endParaRPr lang="es-CO" sz="2400" kern="100" dirty="0">
              <a:solidFill>
                <a:schemeClr val="accent1">
                  <a:lumMod val="50000"/>
                </a:schemeClr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48080"/>
          </a:xfrm>
        </p:spPr>
        <p:txBody>
          <a:bodyPr>
            <a:normAutofit fontScale="90000"/>
          </a:bodyPr>
          <a:p>
            <a:pPr algn="ctr"/>
            <a:r>
              <a:rPr lang="es-MX" sz="73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APS</a:t>
            </a:r>
            <a:r>
              <a:rPr lang="es-MX" altLang="en-US"/>
              <a:t> </a:t>
            </a:r>
            <a:endParaRPr lang="es-MX" altLang="en-US"/>
          </a:p>
        </p:txBody>
      </p:sp>
      <p:pic>
        <p:nvPicPr>
          <p:cNvPr id="4" name="Marcador de posición de contenido 3" descr="WhatsApp Image 2026-04-06 at 9.55.28 P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9600" y="1854200"/>
            <a:ext cx="11010265" cy="334200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s-MX" sz="48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GESTIÓN TERRITORIAL</a:t>
            </a:r>
            <a:r>
              <a:rPr lang="es-MX" altLang="en-US" sz="4800">
                <a:sym typeface="+mn-ea"/>
              </a:rPr>
              <a:t> </a:t>
            </a:r>
            <a:endParaRPr lang="es-MX" altLang="en-US" sz="4800">
              <a:sym typeface="+mn-ea"/>
            </a:endParaRPr>
          </a:p>
        </p:txBody>
      </p:sp>
      <p:pic>
        <p:nvPicPr>
          <p:cNvPr id="6" name="Marcador de posición de contenido 5" descr="WhatsApp Image 2026-04-06 at 9.22.06 P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11835" y="2266950"/>
            <a:ext cx="10920730" cy="282003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GESTIÓN INSTITUCIONAL </a:t>
            </a:r>
            <a:endParaRPr lang="es-MX" altLang="en-US"/>
          </a:p>
        </p:txBody>
      </p:sp>
      <p:pic>
        <p:nvPicPr>
          <p:cNvPr id="4" name="Marcador de posición de contenido 3" descr="WhatsApp Image 2026-04-06 at 9.24.22 P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84200" y="2344420"/>
            <a:ext cx="11074400" cy="313499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VIGILANCIA COMUNITARIA</a:t>
            </a:r>
            <a:endParaRPr lang="es-MX" altLang="en-US"/>
          </a:p>
        </p:txBody>
      </p:sp>
      <p:pic>
        <p:nvPicPr>
          <p:cNvPr id="4" name="Marcador de posición de contenido 3" descr="WhatsApp Image 2026-04-06 at 9.26.00 P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33400" y="2375535"/>
            <a:ext cx="11201400" cy="300926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361714" y="5941482"/>
            <a:ext cx="2239200" cy="51596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 txBox="1"/>
          <p:nvPr/>
        </p:nvSpPr>
        <p:spPr>
          <a:xfrm>
            <a:off x="4598665" y="1785257"/>
            <a:ext cx="6112878" cy="2950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PROPÓSITO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Brindar elementos teórico - prácticos para la implementación de los equipos de Atención Primaria Social (APSocial) para la vigencia 2026.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s-MX" sz="6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s-MX" sz="6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 descr="Patrón de fondo&#10;&#10;El contenido generado por IA puede ser incorrecto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8"/>
            <a:ext cx="12192000" cy="70757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97291" y="1785257"/>
            <a:ext cx="1422400" cy="2646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600" dirty="0">
                <a:solidFill>
                  <a:srgbClr val="285B6A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/>
              </a:rPr>
              <a:t>4 </a:t>
            </a:r>
            <a:endParaRPr lang="en-US" sz="16600" dirty="0">
              <a:solidFill>
                <a:srgbClr val="285B6A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790440" y="2040255"/>
            <a:ext cx="53390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s-MX" sz="4800" b="1" dirty="0">
                <a:solidFill>
                  <a:schemeClr val="bg1"/>
                </a:solidFill>
              </a:rPr>
              <a:t> SOCIALIZACI</a:t>
            </a:r>
            <a:r>
              <a:rPr lang="" altLang="en-US" sz="4800" b="1" dirty="0">
                <a:solidFill>
                  <a:schemeClr val="bg1"/>
                </a:solidFill>
              </a:rPr>
              <a:t>Ó</a:t>
            </a:r>
            <a:r>
              <a:rPr lang="en-US" altLang="es-MX" sz="4800" b="1" dirty="0">
                <a:solidFill>
                  <a:schemeClr val="bg1"/>
                </a:solidFill>
              </a:rPr>
              <a:t>N DE PUNTOS DE COGESTI</a:t>
            </a:r>
            <a:r>
              <a:rPr lang="" altLang="en-US" sz="4800" b="1" dirty="0">
                <a:solidFill>
                  <a:schemeClr val="bg1"/>
                </a:solidFill>
              </a:rPr>
              <a:t>Ó</a:t>
            </a:r>
            <a:r>
              <a:rPr lang="en-US" altLang="es-MX" sz="4800" b="1" dirty="0">
                <a:solidFill>
                  <a:schemeClr val="bg1"/>
                </a:solidFill>
              </a:rPr>
              <a:t>N.</a:t>
            </a:r>
            <a:endParaRPr lang="en-US" altLang="es-MX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79120" y="365125"/>
            <a:ext cx="11207115" cy="1325880"/>
          </a:xfrm>
        </p:spPr>
        <p:txBody>
          <a:bodyPr>
            <a:normAutofit fontScale="90000"/>
          </a:bodyPr>
          <a:p>
            <a:pPr algn="ctr"/>
            <a:r>
              <a:rPr lang="es-MX" b="1" dirty="0">
                <a:solidFill>
                  <a:schemeClr val="accent4">
                    <a:lumMod val="75000"/>
                  </a:schemeClr>
                </a:solidFill>
                <a:sym typeface="+mn-ea"/>
              </a:rPr>
              <a:t> </a:t>
            </a:r>
            <a:r>
              <a:rPr lang="es-MX" sz="4900" b="1" dirty="0">
                <a:solidFill>
                  <a:schemeClr val="accent4">
                    <a:lumMod val="75000"/>
                  </a:schemeClr>
                </a:solidFill>
                <a:sym typeface="+mn-ea"/>
              </a:rPr>
              <a:t>Temas de cogestión a desarrollar en RUU</a:t>
            </a:r>
            <a:endParaRPr lang="es-MX" altLang="en-US" sz="4900" b="1" dirty="0">
              <a:solidFill>
                <a:schemeClr val="accent4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s-MX" altLang="en-US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1"/>
          <a:srcRect t="22064"/>
          <a:stretch>
            <a:fillRect/>
          </a:stretch>
        </p:blipFill>
        <p:spPr>
          <a:xfrm>
            <a:off x="0" y="1513114"/>
            <a:ext cx="12192000" cy="534488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Tabla 4"/>
          <p:cNvGraphicFramePr/>
          <p:nvPr>
            <p:custDataLst>
              <p:tags r:id="rId1"/>
            </p:custDataLst>
          </p:nvPr>
        </p:nvGraphicFramePr>
        <p:xfrm>
          <a:off x="767080" y="1779270"/>
          <a:ext cx="11004550" cy="4211320"/>
        </p:xfrm>
        <a:graphic>
          <a:graphicData uri="http://schemas.openxmlformats.org/drawingml/2006/table">
            <a:tbl>
              <a:tblPr/>
              <a:tblGrid>
                <a:gridCol w="5371465"/>
                <a:gridCol w="5633085"/>
              </a:tblGrid>
              <a:tr h="316865">
                <a:tc>
                  <a:txBody>
                    <a:bodyPr/>
                    <a:p>
                      <a:pPr algn="ctr"/>
                      <a:r>
                        <a:rPr lang="es-MX" sz="2400" b="1" dirty="0">
                          <a:solidFill>
                            <a:schemeClr val="bg1"/>
                          </a:solidFill>
                        </a:rPr>
                        <a:t>Actividad Cogestión </a:t>
                      </a:r>
                      <a:endParaRPr lang="es-MX" sz="2400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s-MX" sz="2400" b="1" dirty="0">
                          <a:solidFill>
                            <a:schemeClr val="bg1"/>
                          </a:solidFill>
                        </a:rPr>
                        <a:t>Responsable</a:t>
                      </a:r>
                      <a:endParaRPr lang="es-MX" sz="2400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BACC6"/>
                    </a:solidFill>
                  </a:tcPr>
                </a:tc>
              </a:tr>
              <a:tr h="94742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1600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Realiza la línea base MAS Bienestar para la actualización del Análisis Situacional Local en Salud, para la construcción de la visión compartida del territorio.</a:t>
                      </a:r>
                      <a:endParaRPr lang="es-MX" sz="1600" b="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  <a:tc>
                  <a:txBody>
                    <a:bodyPr/>
                    <a:p>
                      <a:pPr marL="0" algn="ctr">
                        <a:buClrTx/>
                        <a:buSzTx/>
                        <a:buNone/>
                      </a:pPr>
                      <a:r>
                        <a:rPr lang="es-MX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sym typeface="+mn-ea"/>
                        </a:rPr>
                        <a:t>GS-PSPIC y ASIS</a:t>
                      </a:r>
                      <a:endParaRPr lang="es-MX" sz="1600" b="0" dirty="0">
                        <a:solidFill>
                          <a:schemeClr val="accent4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</a:tr>
              <a:tr h="58928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1600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Formula y hace seguimiento al Plan Local de Bienestar con enfoque en prioridades sociales.</a:t>
                      </a:r>
                      <a:endParaRPr lang="es-MX" sz="1600" b="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sym typeface="+mn-ea"/>
                        </a:rPr>
                        <a:t>Equipo APSocial Local</a:t>
                      </a:r>
                      <a:endParaRPr lang="es-MX" sz="16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s-MX" sz="1600" b="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89915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1600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Lidera las jornadas para la atención de prioridades identificadas en el territorio.</a:t>
                      </a:r>
                      <a:endParaRPr lang="es-MX" sz="1600" b="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1600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Lider APS - Alcaldia Local</a:t>
                      </a:r>
                      <a:endParaRPr lang="es-MX" sz="1600" b="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</a:tr>
              <a:tr h="58928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1600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Gestiona el mapeo de actores intersectoriales y sociales para la acción territorial.</a:t>
                      </a:r>
                      <a:endParaRPr lang="es-MX" sz="1600" b="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1600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Prescipción Social </a:t>
                      </a:r>
                      <a:endParaRPr lang="es-MX" sz="1600" b="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8928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1600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Lidera la articulación y gestión intersectorial para el cumplimiento de acciones en salud y bienestar.</a:t>
                      </a:r>
                      <a:endParaRPr lang="es-MX" sz="1600" b="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sym typeface="+mn-ea"/>
                        </a:rPr>
                        <a:t>Equipo APSocial Local</a:t>
                      </a:r>
                      <a:endParaRPr lang="es-MX" sz="16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s-MX" sz="1600" b="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7DDE8"/>
                    </a:solidFill>
                  </a:tcPr>
                </a:tc>
              </a:tr>
              <a:tr h="58928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1600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Promueve la movilización de redes y organizaciones comunitarias para acciones de bienestar.</a:t>
                      </a:r>
                      <a:endParaRPr lang="es-MX" sz="1600" b="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sym typeface="+mn-ea"/>
                        </a:rPr>
                        <a:t>Gestión territorial - Participación social- Vigilancia Comunitaria</a:t>
                      </a:r>
                      <a:endParaRPr lang="es-MX" sz="1600" b="0" dirty="0">
                        <a:solidFill>
                          <a:schemeClr val="accent4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Cuadro de texto 5"/>
          <p:cNvSpPr txBox="1"/>
          <p:nvPr/>
        </p:nvSpPr>
        <p:spPr>
          <a:xfrm>
            <a:off x="1115060" y="393700"/>
            <a:ext cx="103079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s-MX" sz="3200" b="1" dirty="0">
                <a:solidFill>
                  <a:schemeClr val="accent4">
                    <a:lumMod val="75000"/>
                  </a:schemeClr>
                </a:solidFill>
                <a:sym typeface="+mn-ea"/>
              </a:rPr>
              <a:t>Desarrollo de las Actividades de Cogestión del Equipo APSocial Local</a:t>
            </a:r>
            <a:endParaRPr lang="es-MX" altLang="en-US" sz="3200" b="1" dirty="0">
              <a:solidFill>
                <a:schemeClr val="accent4">
                  <a:lumMod val="75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1"/>
          <a:srcRect b="3818"/>
          <a:stretch>
            <a:fillRect/>
          </a:stretch>
        </p:blipFill>
        <p:spPr>
          <a:xfrm>
            <a:off x="951230" y="1242695"/>
            <a:ext cx="10852785" cy="4915535"/>
          </a:xfrm>
          <a:prstGeom prst="rect">
            <a:avLst/>
          </a:prstGeom>
        </p:spPr>
      </p:pic>
      <p:sp>
        <p:nvSpPr>
          <p:cNvPr id="2" name="Cuadro de texto 1"/>
          <p:cNvSpPr txBox="1"/>
          <p:nvPr/>
        </p:nvSpPr>
        <p:spPr>
          <a:xfrm>
            <a:off x="1705610" y="352425"/>
            <a:ext cx="9736455" cy="7581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s-MX" sz="4000" b="1" dirty="0">
                <a:solidFill>
                  <a:schemeClr val="accent4">
                    <a:lumMod val="75000"/>
                  </a:schemeClr>
                </a:solidFill>
                <a:sym typeface="+mn-ea"/>
              </a:rPr>
              <a:t>Plan de Trabajo Equipo APSocial Local</a:t>
            </a:r>
            <a:endParaRPr lang="es-MX" altLang="en-US" sz="4000" b="1" dirty="0">
              <a:solidFill>
                <a:schemeClr val="accent4">
                  <a:lumMod val="75000"/>
                </a:schemeClr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361714" y="5941482"/>
            <a:ext cx="2239200" cy="51596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 txBox="1"/>
          <p:nvPr/>
        </p:nvSpPr>
        <p:spPr>
          <a:xfrm>
            <a:off x="4598665" y="1785257"/>
            <a:ext cx="6112878" cy="2950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PROPÓSITO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Brindar elementos teórico - prácticos para la implementación de los equipos de Atención Primaria Social (APSocial) para la vigencia 2026.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s-MX" sz="6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s-MX" sz="6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 descr="Patrón de fondo&#10;&#10;El contenido generado por IA puede ser incorrecto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8"/>
            <a:ext cx="12192000" cy="70757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97291" y="1785257"/>
            <a:ext cx="1422400" cy="2646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600" dirty="0">
                <a:solidFill>
                  <a:srgbClr val="285B6A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/>
              </a:rPr>
              <a:t>5 </a:t>
            </a:r>
            <a:endParaRPr lang="en-US" sz="16600" dirty="0">
              <a:solidFill>
                <a:srgbClr val="285B6A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790440" y="1365885"/>
            <a:ext cx="5339080" cy="33693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es-MX" sz="4800" b="1" dirty="0">
                <a:solidFill>
                  <a:schemeClr val="bg1"/>
                </a:solidFill>
              </a:rPr>
              <a:t> </a:t>
            </a:r>
            <a:endParaRPr lang="en-US" altLang="es-MX" sz="4800" b="1" dirty="0">
              <a:solidFill>
                <a:schemeClr val="bg1"/>
              </a:solidFill>
              <a:sym typeface="+mn-ea"/>
            </a:endParaRPr>
          </a:p>
          <a:p>
            <a:pPr algn="ctr"/>
            <a:r>
              <a:rPr lang="en-US" altLang="es-MX" sz="4800" b="1" dirty="0">
                <a:solidFill>
                  <a:schemeClr val="bg1"/>
                </a:solidFill>
                <a:sym typeface="+mn-ea"/>
              </a:rPr>
              <a:t>PROGRAMACI</a:t>
            </a:r>
            <a:r>
              <a:rPr lang="" altLang="en-US" sz="4800" b="1" dirty="0">
                <a:solidFill>
                  <a:schemeClr val="bg1"/>
                </a:solidFill>
                <a:sym typeface="+mn-ea"/>
              </a:rPr>
              <a:t>Ó</a:t>
            </a:r>
            <a:r>
              <a:rPr lang="en-US" altLang="es-MX" sz="4800" b="1" dirty="0">
                <a:solidFill>
                  <a:schemeClr val="bg1"/>
                </a:solidFill>
                <a:sym typeface="+mn-ea"/>
              </a:rPr>
              <a:t>N DE ACCIONES MES DE ABRIL – </a:t>
            </a:r>
            <a:endParaRPr lang="en-US" altLang="es-MX" sz="4800" b="1" dirty="0">
              <a:solidFill>
                <a:schemeClr val="bg1"/>
              </a:solidFill>
              <a:sym typeface="+mn-ea"/>
            </a:endParaRPr>
          </a:p>
          <a:p>
            <a:pPr algn="ctr"/>
            <a:r>
              <a:rPr lang="en-US" altLang="es-MX" sz="4800" b="1" dirty="0">
                <a:solidFill>
                  <a:schemeClr val="bg1"/>
                </a:solidFill>
                <a:sym typeface="+mn-ea"/>
              </a:rPr>
              <a:t> GS-PSPIC. </a:t>
            </a:r>
            <a:endParaRPr lang="en-US" altLang="es-MX" sz="4800" b="1" dirty="0">
              <a:solidFill>
                <a:schemeClr val="bg1"/>
              </a:solidFill>
            </a:endParaRPr>
          </a:p>
          <a:p>
            <a:pPr algn="ctr"/>
            <a:endParaRPr lang="en-US" altLang="es-MX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361714" y="5941482"/>
            <a:ext cx="2239200" cy="51596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 txBox="1"/>
          <p:nvPr/>
        </p:nvSpPr>
        <p:spPr>
          <a:xfrm>
            <a:off x="4598665" y="1785257"/>
            <a:ext cx="6112878" cy="2950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PROPÓSITO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Brindar elementos teórico - prácticos para la implementación de los equipos de Atención Primaria Social (APSocial) para la vigencia 2026.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s-MX" sz="6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s-MX" sz="6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 descr="Patrón de fondo&#10;&#10;El contenido generado por IA puede ser incorrecto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8"/>
            <a:ext cx="12192000" cy="70757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97291" y="1785257"/>
            <a:ext cx="1422400" cy="2646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600" dirty="0">
                <a:solidFill>
                  <a:srgbClr val="285B6A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/>
              </a:rPr>
              <a:t>6 </a:t>
            </a:r>
            <a:endParaRPr lang="en-US" sz="16600" dirty="0">
              <a:solidFill>
                <a:srgbClr val="285B6A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790440" y="2212975"/>
            <a:ext cx="5829935" cy="2694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es-MX" sz="4800" b="1" dirty="0">
                <a:solidFill>
                  <a:schemeClr val="bg1"/>
                </a:solidFill>
              </a:rPr>
              <a:t> </a:t>
            </a:r>
            <a:r>
              <a:rPr lang="en-US" altLang="es-MX" sz="4800" b="1" dirty="0">
                <a:solidFill>
                  <a:schemeClr val="bg1"/>
                </a:solidFill>
                <a:sym typeface="+mn-ea"/>
              </a:rPr>
              <a:t>PROGRAMACI</a:t>
            </a:r>
            <a:r>
              <a:rPr lang="en-US" altLang="en-US" sz="4800" b="1" dirty="0">
                <a:solidFill>
                  <a:schemeClr val="bg1"/>
                </a:solidFill>
                <a:sym typeface="+mn-ea"/>
              </a:rPr>
              <a:t>Ó</a:t>
            </a:r>
            <a:r>
              <a:rPr lang="en-US" altLang="es-MX" sz="4800" b="1" dirty="0">
                <a:solidFill>
                  <a:schemeClr val="bg1"/>
                </a:solidFill>
                <a:sym typeface="+mn-ea"/>
              </a:rPr>
              <a:t>N DE ACCIONES MES DE ABRIL – </a:t>
            </a:r>
            <a:r>
              <a:rPr lang="es-MX" altLang="en-US" sz="4800" b="1" dirty="0">
                <a:solidFill>
                  <a:schemeClr val="bg1"/>
                </a:solidFill>
                <a:sym typeface="+mn-ea"/>
              </a:rPr>
              <a:t>PAI.</a:t>
            </a:r>
            <a:r>
              <a:rPr lang="en-US" altLang="es-MX" sz="4800" b="1" dirty="0">
                <a:solidFill>
                  <a:schemeClr val="bg1"/>
                </a:solidFill>
                <a:sym typeface="+mn-ea"/>
              </a:rPr>
              <a:t> </a:t>
            </a:r>
            <a:endParaRPr lang="en-US" altLang="es-MX" sz="4800" b="1" dirty="0">
              <a:solidFill>
                <a:schemeClr val="bg1"/>
              </a:solidFill>
            </a:endParaRPr>
          </a:p>
          <a:p>
            <a:pPr algn="ctr"/>
            <a:endParaRPr lang="en-US" altLang="es-MX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361714" y="5941482"/>
            <a:ext cx="2239200" cy="51596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 txBox="1"/>
          <p:nvPr/>
        </p:nvSpPr>
        <p:spPr>
          <a:xfrm>
            <a:off x="4598665" y="1785257"/>
            <a:ext cx="6112878" cy="2950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PROPÓSITO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Brindar elementos teórico - prácticos para la implementación de los equipos de Atención Primaria Social (APSocial) para la vigencia 2026.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s-MX" sz="6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s-MX" sz="6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 descr="Patrón de fondo&#10;&#10;El contenido generado por IA puede ser incorrecto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8"/>
            <a:ext cx="12192000" cy="70757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97291" y="1785257"/>
            <a:ext cx="1422400" cy="2646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600" dirty="0">
                <a:solidFill>
                  <a:srgbClr val="285B6A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/>
              </a:rPr>
              <a:t>2 </a:t>
            </a:r>
            <a:endParaRPr lang="en-US" sz="16600" dirty="0">
              <a:solidFill>
                <a:srgbClr val="285B6A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790440" y="1784985"/>
            <a:ext cx="5323840" cy="3305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es-MX" sz="4800" b="1" dirty="0">
                <a:solidFill>
                  <a:schemeClr val="bg1"/>
                </a:solidFill>
                <a:sym typeface="+mn-ea"/>
              </a:rPr>
              <a:t>SOCIALIZACI</a:t>
            </a:r>
            <a:r>
              <a:rPr lang="" altLang="en-US" sz="4800" b="1" dirty="0">
                <a:solidFill>
                  <a:schemeClr val="bg1"/>
                </a:solidFill>
                <a:sym typeface="+mn-ea"/>
              </a:rPr>
              <a:t>Ó</a:t>
            </a:r>
            <a:r>
              <a:rPr lang="en-US" altLang="es-MX" sz="4800" b="1" dirty="0">
                <a:solidFill>
                  <a:schemeClr val="bg1"/>
                </a:solidFill>
                <a:sym typeface="+mn-ea"/>
              </a:rPr>
              <a:t>N DEL CAT</a:t>
            </a:r>
            <a:r>
              <a:rPr lang="" altLang="en-US" sz="4800" b="1" dirty="0">
                <a:solidFill>
                  <a:schemeClr val="bg1"/>
                </a:solidFill>
                <a:sym typeface="+mn-ea"/>
              </a:rPr>
              <a:t>Á</a:t>
            </a:r>
            <a:r>
              <a:rPr lang="en-US" altLang="es-MX" sz="4800" b="1" dirty="0">
                <a:solidFill>
                  <a:schemeClr val="bg1"/>
                </a:solidFill>
                <a:sym typeface="+mn-ea"/>
              </a:rPr>
              <a:t>LOGO DE ACCIONES SECTORIALES.</a:t>
            </a:r>
            <a:endParaRPr lang="en-US" altLang="es-MX" sz="4800" b="1" dirty="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361714" y="5941482"/>
            <a:ext cx="2239200" cy="51596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 txBox="1"/>
          <p:nvPr/>
        </p:nvSpPr>
        <p:spPr>
          <a:xfrm>
            <a:off x="4598665" y="1785257"/>
            <a:ext cx="6112878" cy="2950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PROPÓSITO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Brindar elementos teórico - prácticos para la implementación de los equipos de Atención Primaria Social (APSocial) para la vigencia 2026.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s-MX" sz="6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s-MX" sz="6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 descr="Patrón de fondo&#10;&#10;El contenido generado por IA puede ser incorrecto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8"/>
            <a:ext cx="12192000" cy="70757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97291" y="1785257"/>
            <a:ext cx="1422400" cy="2646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600" dirty="0">
                <a:solidFill>
                  <a:srgbClr val="285B6A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/>
              </a:rPr>
              <a:t>7 </a:t>
            </a:r>
            <a:endParaRPr lang="en-US" sz="16600" dirty="0">
              <a:solidFill>
                <a:srgbClr val="285B6A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790440" y="2212975"/>
            <a:ext cx="5829935" cy="2694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es-MX" sz="4800" b="1" dirty="0">
                <a:solidFill>
                  <a:schemeClr val="bg1"/>
                </a:solidFill>
              </a:rPr>
              <a:t> </a:t>
            </a:r>
            <a:r>
              <a:rPr lang="en-US" altLang="es-MX" sz="4800" b="1" dirty="0">
                <a:solidFill>
                  <a:schemeClr val="bg1"/>
                </a:solidFill>
                <a:sym typeface="+mn-ea"/>
              </a:rPr>
              <a:t>PROGRAMACI</a:t>
            </a:r>
            <a:r>
              <a:rPr lang="en-US" altLang="en-US" sz="4800" b="1" dirty="0">
                <a:solidFill>
                  <a:schemeClr val="bg1"/>
                </a:solidFill>
                <a:sym typeface="+mn-ea"/>
              </a:rPr>
              <a:t>Ó</a:t>
            </a:r>
            <a:r>
              <a:rPr lang="en-US" altLang="es-MX" sz="4800" b="1" dirty="0">
                <a:solidFill>
                  <a:schemeClr val="bg1"/>
                </a:solidFill>
                <a:sym typeface="+mn-ea"/>
              </a:rPr>
              <a:t>N DE ACCIONES MES DE ABRIL – </a:t>
            </a:r>
            <a:r>
              <a:rPr lang="en-US" altLang="es-MX" sz="4800" b="1" dirty="0">
                <a:solidFill>
                  <a:schemeClr val="bg1"/>
                </a:solidFill>
                <a:sym typeface="+mn-ea"/>
              </a:rPr>
              <a:t>EMBH</a:t>
            </a:r>
            <a:r>
              <a:rPr lang="es-MX" altLang="en-US" sz="4800" b="1" dirty="0">
                <a:solidFill>
                  <a:schemeClr val="bg1"/>
                </a:solidFill>
                <a:sym typeface="+mn-ea"/>
              </a:rPr>
              <a:t>.</a:t>
            </a:r>
            <a:r>
              <a:rPr lang="en-US" altLang="es-MX" sz="4800" b="1" dirty="0">
                <a:solidFill>
                  <a:schemeClr val="bg1"/>
                </a:solidFill>
                <a:sym typeface="+mn-ea"/>
              </a:rPr>
              <a:t> </a:t>
            </a:r>
            <a:endParaRPr lang="en-US" altLang="es-MX" sz="4800" b="1" dirty="0">
              <a:solidFill>
                <a:schemeClr val="bg1"/>
              </a:solidFill>
            </a:endParaRPr>
          </a:p>
          <a:p>
            <a:pPr algn="ctr"/>
            <a:endParaRPr lang="en-US" altLang="es-MX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361714" y="5941482"/>
            <a:ext cx="2239200" cy="51596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 txBox="1"/>
          <p:nvPr/>
        </p:nvSpPr>
        <p:spPr>
          <a:xfrm>
            <a:off x="4598665" y="1785257"/>
            <a:ext cx="6112878" cy="2950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PROPÓSITO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Brindar elementos teórico - prácticos para la implementación de los equipos de Atención Primaria Social (APSocial) para la vigencia 2026.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s-MX" sz="6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s-MX" sz="6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 descr="Patrón de fondo&#10;&#10;El contenido generado por IA puede ser incorrecto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8"/>
            <a:ext cx="12192000" cy="70757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75981" y="1785257"/>
            <a:ext cx="1422400" cy="2646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600" dirty="0">
                <a:solidFill>
                  <a:srgbClr val="285B6A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/>
              </a:rPr>
              <a:t>8 </a:t>
            </a:r>
            <a:endParaRPr lang="en-US" sz="16600" dirty="0">
              <a:solidFill>
                <a:srgbClr val="285B6A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598670" y="2068195"/>
            <a:ext cx="6309360" cy="28390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es-MX" sz="5400" b="1" dirty="0">
                <a:solidFill>
                  <a:schemeClr val="bg1"/>
                </a:solidFill>
              </a:rPr>
              <a:t> </a:t>
            </a:r>
            <a:r>
              <a:rPr lang="en-US" altLang="es-MX" sz="4400" b="1" dirty="0">
                <a:solidFill>
                  <a:schemeClr val="bg1"/>
                </a:solidFill>
                <a:sym typeface="+mn-ea"/>
              </a:rPr>
              <a:t>PROGRAMACI</a:t>
            </a:r>
            <a:r>
              <a:rPr lang="en-US" altLang="en-US" sz="4400" b="1" dirty="0">
                <a:solidFill>
                  <a:schemeClr val="bg1"/>
                </a:solidFill>
                <a:sym typeface="+mn-ea"/>
              </a:rPr>
              <a:t>Ó</a:t>
            </a:r>
            <a:r>
              <a:rPr lang="en-US" altLang="es-MX" sz="4400" b="1" dirty="0">
                <a:solidFill>
                  <a:schemeClr val="bg1"/>
                </a:solidFill>
                <a:sym typeface="+mn-ea"/>
              </a:rPr>
              <a:t>N DE ACCIONES MES DE ABRIL – </a:t>
            </a:r>
            <a:r>
              <a:rPr lang="es-MX" altLang="en-US" sz="4400" b="1" dirty="0">
                <a:solidFill>
                  <a:schemeClr val="bg1"/>
                </a:solidFill>
                <a:sym typeface="+mn-ea"/>
              </a:rPr>
              <a:t>PRESCIPCIÓN SOCIAL</a:t>
            </a:r>
            <a:endParaRPr lang="en-US" altLang="es-MX" sz="4400" b="1" dirty="0">
              <a:solidFill>
                <a:schemeClr val="bg1"/>
              </a:solidFill>
            </a:endParaRPr>
          </a:p>
          <a:p>
            <a:pPr algn="ctr"/>
            <a:endParaRPr lang="en-US" altLang="es-MX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361714" y="5941482"/>
            <a:ext cx="2239200" cy="51596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 txBox="1"/>
          <p:nvPr/>
        </p:nvSpPr>
        <p:spPr>
          <a:xfrm>
            <a:off x="4598665" y="1785257"/>
            <a:ext cx="6112878" cy="2950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PROPÓSITO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Brindar elementos teórico - prácticos para la implementación de los equipos de Atención Primaria Social (APSocial) para la vigencia 2026.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s-MX" sz="6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s-MX" sz="6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 descr="Patrón de fondo&#10;&#10;El contenido generado por IA puede ser incorrecto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8"/>
            <a:ext cx="12192000" cy="70757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75981" y="1785257"/>
            <a:ext cx="1422400" cy="2646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600" dirty="0">
                <a:solidFill>
                  <a:srgbClr val="285B6A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/>
              </a:rPr>
              <a:t>9 </a:t>
            </a:r>
            <a:endParaRPr lang="en-US" sz="16600" dirty="0">
              <a:solidFill>
                <a:srgbClr val="285B6A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598670" y="2068195"/>
            <a:ext cx="6309360" cy="28390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es-MX" sz="5400" b="1" dirty="0">
                <a:solidFill>
                  <a:schemeClr val="bg1"/>
                </a:solidFill>
              </a:rPr>
              <a:t> </a:t>
            </a:r>
            <a:r>
              <a:rPr lang="en-US" altLang="es-MX" sz="4400" b="1" dirty="0">
                <a:solidFill>
                  <a:schemeClr val="bg1"/>
                </a:solidFill>
                <a:sym typeface="+mn-ea"/>
              </a:rPr>
              <a:t>PROGRAMACI</a:t>
            </a:r>
            <a:r>
              <a:rPr lang="en-US" altLang="en-US" sz="4400" b="1" dirty="0">
                <a:solidFill>
                  <a:schemeClr val="bg1"/>
                </a:solidFill>
                <a:sym typeface="+mn-ea"/>
              </a:rPr>
              <a:t>Ó</a:t>
            </a:r>
            <a:r>
              <a:rPr lang="en-US" altLang="es-MX" sz="4400" b="1" dirty="0">
                <a:solidFill>
                  <a:schemeClr val="bg1"/>
                </a:solidFill>
                <a:sym typeface="+mn-ea"/>
              </a:rPr>
              <a:t>N DE ACCIONES MES DE ABRIL – </a:t>
            </a:r>
            <a:r>
              <a:rPr lang="es-MX" altLang="en-US" sz="4400" b="1" dirty="0">
                <a:solidFill>
                  <a:schemeClr val="bg1"/>
                </a:solidFill>
                <a:sym typeface="+mn-ea"/>
              </a:rPr>
              <a:t>GESTIÓN TERRITORIAL</a:t>
            </a:r>
            <a:endParaRPr lang="en-US" altLang="es-MX" sz="4400" b="1" dirty="0">
              <a:solidFill>
                <a:schemeClr val="bg1"/>
              </a:solidFill>
            </a:endParaRPr>
          </a:p>
          <a:p>
            <a:pPr algn="ctr"/>
            <a:endParaRPr lang="en-US" altLang="es-MX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361714" y="5941482"/>
            <a:ext cx="2239200" cy="51596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 txBox="1"/>
          <p:nvPr/>
        </p:nvSpPr>
        <p:spPr>
          <a:xfrm>
            <a:off x="4598665" y="1785257"/>
            <a:ext cx="6112878" cy="2950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PROPÓSITO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Brindar elementos teórico - prácticos para la implementación de los equipos de Atención Primaria Social (APSocial) para la vigencia 2026.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s-MX" sz="6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s-MX" sz="6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 descr="Patrón de fondo&#10;&#10;El contenido generado por IA puede ser incorrecto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8"/>
            <a:ext cx="12192000" cy="70757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97100" y="1784985"/>
            <a:ext cx="2747645" cy="2646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600" dirty="0">
                <a:solidFill>
                  <a:srgbClr val="285B6A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/>
              </a:rPr>
              <a:t>10 </a:t>
            </a:r>
            <a:endParaRPr lang="en-US" sz="16600" dirty="0">
              <a:solidFill>
                <a:srgbClr val="285B6A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598670" y="2708910"/>
            <a:ext cx="6309360" cy="28390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altLang="en-US" sz="4400" b="1" dirty="0">
                <a:solidFill>
                  <a:schemeClr val="bg1"/>
                </a:solidFill>
              </a:rPr>
              <a:t>MLB COMUNITARIA </a:t>
            </a:r>
            <a:endParaRPr lang="es-MX" altLang="en-US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-2688771" y="719666"/>
            <a:ext cx="6096000" cy="378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s-CO" sz="24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1509395" y="219075"/>
            <a:ext cx="9451975" cy="87884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671195" marR="5080" indent="-659130" algn="ctr">
              <a:lnSpc>
                <a:spcPct val="90000"/>
              </a:lnSpc>
              <a:spcBef>
                <a:spcPts val="100"/>
              </a:spcBef>
              <a:spcAft>
                <a:spcPts val="0"/>
              </a:spcAft>
            </a:pPr>
            <a:r>
              <a:rPr lang="es-MX" sz="4400" b="1" dirty="0">
                <a:solidFill>
                  <a:schemeClr val="accent4">
                    <a:lumMod val="75000"/>
                  </a:schemeClr>
                </a:solidFill>
              </a:rPr>
              <a:t>Mesa Local de Bienestar</a:t>
            </a:r>
            <a:endParaRPr lang="es-MX" sz="44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671195" marR="5080" indent="-659130" algn="ctr">
              <a:lnSpc>
                <a:spcPct val="90000"/>
              </a:lnSpc>
              <a:spcBef>
                <a:spcPts val="100"/>
              </a:spcBef>
              <a:spcAft>
                <a:spcPts val="0"/>
              </a:spcAft>
            </a:pPr>
            <a:r>
              <a:rPr lang="es-MX" sz="4400" b="1" dirty="0">
                <a:solidFill>
                  <a:schemeClr val="accent4">
                    <a:lumMod val="75000"/>
                  </a:schemeClr>
                </a:solidFill>
              </a:rPr>
              <a:t>Abril Comunitaria  </a:t>
            </a:r>
            <a:endParaRPr lang="es-MX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266190" y="1867535"/>
          <a:ext cx="9927590" cy="3556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26485"/>
                <a:gridCol w="2992120"/>
                <a:gridCol w="3308985"/>
              </a:tblGrid>
              <a:tr h="384810"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Espacio de Participación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altLang="es-CO" sz="1600" dirty="0"/>
                        <a:t>Responsable</a:t>
                      </a:r>
                      <a:endParaRPr lang="es-MX" alt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altLang="es-CO" sz="1600" dirty="0"/>
                        <a:t>Delegados </a:t>
                      </a:r>
                      <a:endParaRPr lang="es-MX" altLang="es-CO" sz="1600" dirty="0"/>
                    </a:p>
                  </a:txBody>
                  <a:tcPr/>
                </a:tc>
              </a:tr>
              <a:tr h="384175">
                <a:tc>
                  <a:txBody>
                    <a:bodyPr/>
                    <a:lstStyle/>
                    <a:p>
                      <a:r>
                        <a:rPr lang="es-CO" sz="1600" dirty="0">
                          <a:solidFill>
                            <a:schemeClr val="accent1"/>
                          </a:solidFill>
                        </a:rPr>
                        <a:t>Asociación de Usuarios</a:t>
                      </a:r>
                      <a:endParaRPr lang="es-CO" sz="160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>
                          <a:solidFill>
                            <a:schemeClr val="accent1"/>
                          </a:solidFill>
                        </a:rPr>
                        <a:t>Gestión Institucional</a:t>
                      </a:r>
                      <a:endParaRPr lang="es-MX" sz="160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</a:tr>
              <a:tr h="600710">
                <a:tc>
                  <a:txBody>
                    <a:bodyPr/>
                    <a:lstStyle/>
                    <a:p>
                      <a:r>
                        <a:rPr lang="es-CO" sz="1600" dirty="0">
                          <a:solidFill>
                            <a:schemeClr val="accent1"/>
                          </a:solidFill>
                        </a:rPr>
                        <a:t>Comité de Participación Social en Salud (COPACOS), </a:t>
                      </a:r>
                      <a:endParaRPr lang="es-CO" sz="160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s-MX" sz="1600" dirty="0">
                          <a:solidFill>
                            <a:schemeClr val="accent1"/>
                          </a:solidFill>
                        </a:rPr>
                        <a:t>Gestión Institucional</a:t>
                      </a:r>
                      <a:endParaRPr lang="es-CO" sz="1600" dirty="0">
                        <a:solidFill>
                          <a:schemeClr val="accent1"/>
                        </a:solidFill>
                      </a:endParaRPr>
                    </a:p>
                    <a:p>
                      <a:endParaRPr lang="es-CO" sz="160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s-CO" sz="1600" dirty="0"/>
                    </a:p>
                  </a:txBody>
                  <a:tcPr/>
                </a:tc>
              </a:tr>
              <a:tr h="384810">
                <a:tc>
                  <a:txBody>
                    <a:bodyPr/>
                    <a:lstStyle/>
                    <a:p>
                      <a:r>
                        <a:rPr lang="es-CO" sz="1600" b="0" dirty="0">
                          <a:solidFill>
                            <a:schemeClr val="accent1"/>
                          </a:solidFill>
                        </a:rPr>
                        <a:t>ASOJUNTAS</a:t>
                      </a:r>
                      <a:endParaRPr lang="es-CO" sz="1600" b="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altLang="es-CO" sz="1600" dirty="0">
                          <a:solidFill>
                            <a:schemeClr val="accent1"/>
                          </a:solidFill>
                        </a:rPr>
                        <a:t>Vigilancia Comunitaria </a:t>
                      </a:r>
                      <a:endParaRPr lang="es-MX" altLang="es-CO" sz="160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altLang="es-CO" sz="1600" dirty="0"/>
                    </a:p>
                  </a:txBody>
                  <a:tcPr/>
                </a:tc>
              </a:tr>
              <a:tr h="600075">
                <a:tc>
                  <a:txBody>
                    <a:bodyPr/>
                    <a:lstStyle/>
                    <a:p>
                      <a:r>
                        <a:rPr lang="es-MX" sz="1600" dirty="0">
                          <a:solidFill>
                            <a:schemeClr val="accent1"/>
                          </a:solidFill>
                        </a:rPr>
                        <a:t>Organizaciones de Base Comunitaria</a:t>
                      </a:r>
                      <a:endParaRPr lang="es-MX" sz="160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>
                          <a:solidFill>
                            <a:schemeClr val="accent1"/>
                          </a:solidFill>
                        </a:rPr>
                        <a:t>Gestor Territorial de Participación</a:t>
                      </a:r>
                      <a:endParaRPr lang="es-MX" sz="160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</a:tr>
              <a:tr h="600710">
                <a:tc>
                  <a:txBody>
                    <a:bodyPr/>
                    <a:lstStyle/>
                    <a:p>
                      <a:pPr algn="just"/>
                      <a:r>
                        <a:rPr lang="es-MX" sz="1600" dirty="0">
                          <a:solidFill>
                            <a:schemeClr val="accent1"/>
                          </a:solidFill>
                        </a:rPr>
                        <a:t>Población Beneficiada de los proyectos de inversión local</a:t>
                      </a:r>
                      <a:endParaRPr lang="es-MX" sz="160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>
                          <a:solidFill>
                            <a:schemeClr val="accent1"/>
                          </a:solidFill>
                        </a:rPr>
                        <a:t>GPIL - Alcaldia RUU</a:t>
                      </a:r>
                      <a:endParaRPr lang="es-MX" sz="160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600" dirty="0"/>
                    </a:p>
                  </a:txBody>
                  <a:tcPr/>
                </a:tc>
              </a:tr>
              <a:tr h="600710">
                <a:tc>
                  <a:txBody>
                    <a:bodyPr/>
                    <a:lstStyle/>
                    <a:p>
                      <a:pPr algn="just"/>
                      <a:r>
                        <a:rPr lang="es-MX" sz="1600" dirty="0">
                          <a:solidFill>
                            <a:schemeClr val="accent1"/>
                          </a:solidFill>
                        </a:rPr>
                        <a:t>Participación de población diferencial de acuerdo al contexto de la localidad.</a:t>
                      </a:r>
                      <a:endParaRPr lang="es-MX" sz="160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s-MX" sz="1600" dirty="0">
                          <a:solidFill>
                            <a:schemeClr val="accent1"/>
                          </a:solidFill>
                        </a:rPr>
                        <a:t>Gestión Poblacional</a:t>
                      </a:r>
                      <a:endParaRPr lang="es-CO" sz="1600" dirty="0">
                        <a:solidFill>
                          <a:schemeClr val="accent1"/>
                        </a:solidFill>
                      </a:endParaRPr>
                    </a:p>
                    <a:p>
                      <a:endParaRPr lang="es-CO" sz="160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s-CO" sz="1600" dirty="0"/>
                    </a:p>
                    <a:p>
                      <a:endParaRPr lang="es-CO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CuadroTexto 3"/>
          <p:cNvSpPr txBox="1"/>
          <p:nvPr/>
        </p:nvSpPr>
        <p:spPr>
          <a:xfrm>
            <a:off x="1342571" y="5794441"/>
            <a:ext cx="929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solidFill>
                  <a:schemeClr val="accent1"/>
                </a:solidFill>
              </a:rPr>
              <a:t>*Mínimo Ocho personas de la comunidad a participar, máximo quince</a:t>
            </a:r>
            <a:r>
              <a:rPr lang="es-MX" dirty="0">
                <a:solidFill>
                  <a:schemeClr val="accent1"/>
                </a:solidFill>
              </a:rPr>
              <a:t>.</a:t>
            </a:r>
            <a:endParaRPr lang="es-MX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361714" y="5941482"/>
            <a:ext cx="2239200" cy="51596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 txBox="1"/>
          <p:nvPr/>
        </p:nvSpPr>
        <p:spPr>
          <a:xfrm>
            <a:off x="4598665" y="1785257"/>
            <a:ext cx="6112878" cy="2950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PROPÓSITO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es-CO" sz="3600" b="1" dirty="0">
                <a:solidFill>
                  <a:schemeClr val="bg1"/>
                </a:solidFill>
              </a:rPr>
              <a:t>Brindar elementos teórico - prácticos para la implementación de los equipos de Atención Primaria Social (APSocial) para la vigencia 2026.</a:t>
            </a:r>
            <a:endParaRPr lang="es-CO" sz="3600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endParaRPr lang="es-CO" sz="3600" b="1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s-MX" sz="6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s-MX" sz="6600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 descr="Patrón de fondo&#10;&#10;El contenido generado por IA puede ser incorrecto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8"/>
            <a:ext cx="12192000" cy="70757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97100" y="1784985"/>
            <a:ext cx="2747645" cy="2646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600" dirty="0">
                <a:solidFill>
                  <a:srgbClr val="285B6A"/>
                </a:solidFill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/>
              </a:rPr>
              <a:t>11 </a:t>
            </a:r>
            <a:endParaRPr lang="en-US" sz="16600" dirty="0">
              <a:solidFill>
                <a:srgbClr val="285B6A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598670" y="1896110"/>
            <a:ext cx="6309360" cy="28390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altLang="en-US" sz="4400" b="1" dirty="0">
                <a:solidFill>
                  <a:schemeClr val="bg1"/>
                </a:solidFill>
              </a:rPr>
              <a:t>VARIOS </a:t>
            </a:r>
            <a:endParaRPr lang="es-MX" altLang="en-US" sz="4400" b="1" dirty="0">
              <a:solidFill>
                <a:schemeClr val="bg1"/>
              </a:solidFill>
            </a:endParaRPr>
          </a:p>
          <a:p>
            <a:pPr algn="ctr"/>
            <a:r>
              <a:rPr lang="es-MX" altLang="en-US" sz="4400" b="1" dirty="0">
                <a:solidFill>
                  <a:schemeClr val="bg1"/>
                </a:solidFill>
              </a:rPr>
              <a:t>Y</a:t>
            </a:r>
            <a:endParaRPr lang="es-MX" altLang="en-US" sz="4400" b="1" dirty="0">
              <a:solidFill>
                <a:schemeClr val="bg1"/>
              </a:solidFill>
            </a:endParaRPr>
          </a:p>
          <a:p>
            <a:pPr algn="ctr"/>
            <a:r>
              <a:rPr lang="es-MX" altLang="en-US" sz="4400" b="1" dirty="0">
                <a:solidFill>
                  <a:schemeClr val="bg1"/>
                </a:solidFill>
              </a:rPr>
              <a:t> COMPROMISOS</a:t>
            </a:r>
            <a:endParaRPr lang="es-MX" altLang="en-US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pPr algn="ctr"/>
            <a:r>
              <a:rPr 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lang="en-US" alt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Catalogo de Acciones de Bienestar Prestacion de Servicios y Aseguramiento</a:t>
            </a:r>
            <a:endParaRPr lang="en-US" altLang="es-MX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Tabla 5"/>
          <p:cNvGraphicFramePr/>
          <p:nvPr/>
        </p:nvGraphicFramePr>
        <p:xfrm>
          <a:off x="695325" y="2021840"/>
          <a:ext cx="11195050" cy="2926080"/>
        </p:xfrm>
        <a:graphic>
          <a:graphicData uri="http://schemas.openxmlformats.org/drawingml/2006/table">
            <a:tbl>
              <a:tblPr/>
              <a:tblGrid>
                <a:gridCol w="3717925"/>
                <a:gridCol w="4610100"/>
                <a:gridCol w="2867025"/>
              </a:tblGrid>
              <a:tr h="0"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Subsecretaría 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Dependencias Claves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Acciones de 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Bienestar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</a:tr>
              <a:tr h="0">
                <a:tc rowSpan="5">
                  <a:txBody>
                    <a:bodyPr/>
                    <a:p>
                      <a:pPr algn="l"/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Servicios de Salud y Aseguramiento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  <a:tc>
                  <a:txBody>
                    <a:bodyPr/>
                    <a:p>
                      <a:pPr algn="l"/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Urgencias y Emergencias (CRUE)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9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</a:tr>
              <a:tr h="0">
                <a:tc vMerge="1">
                  <a:tcPr>
                    <a:lnL>
                      <a:noFill/>
                    </a:lnL>
                    <a:lnR>
                      <a:noFill/>
                    </a:lnR>
                  </a:tcPr>
                </a:tc>
                <a:tc>
                  <a:txBody>
                    <a:bodyPr/>
                    <a:p>
                      <a:pPr algn="l"/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Calidad de Servicios (Calidad y Seguridad)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9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cPr>
                    <a:lnL>
                      <a:noFill/>
                    </a:lnL>
                    <a:lnR>
                      <a:noFill/>
                    </a:lnR>
                  </a:tcPr>
                </a:tc>
                <a:tc>
                  <a:txBody>
                    <a:bodyPr/>
                    <a:p>
                      <a:pPr algn="l"/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Aseguramiento (Administración del Aseguramiento)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9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</a:tr>
              <a:tr h="0">
                <a:tc vMerge="1">
                  <a:tcPr>
                    <a:lnL>
                      <a:noFill/>
                    </a:lnL>
                    <a:lnR>
                      <a:noFill/>
                    </a:lnR>
                  </a:tcPr>
                </a:tc>
                <a:tc>
                  <a:txBody>
                    <a:bodyPr/>
                    <a:p>
                      <a:pPr algn="l"/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Aseguramiento (Garantía del Aseguramiento)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18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cPr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l"/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Provisión de Servicios de Salud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81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/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Planeación y Gestión Sectorial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l"/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Análisis de Entidades del Sector Salud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18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/>
                      <a:r>
                        <a:rPr lang="en-US" altLang="es-MX" sz="1800" b="1" dirty="0">
                          <a:solidFill>
                            <a:schemeClr val="accent1"/>
                          </a:solidFill>
                          <a:uFillTx/>
                        </a:rPr>
                        <a:t>TOTAL GENERAL </a:t>
                      </a:r>
                      <a:endParaRPr lang="en-US" altLang="es-MX" sz="1800" b="1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  <a:tc gridSpan="2">
                  <a:txBody>
                    <a:bodyPr/>
                    <a:p>
                      <a:pPr algn="just"/>
                      <a:r>
                        <a:rPr lang="en-US" altLang="es-MX" sz="1800" b="1" dirty="0">
                          <a:solidFill>
                            <a:schemeClr val="accent1"/>
                          </a:solidFill>
                          <a:uFillTx/>
                        </a:rPr>
                        <a:t>                                                                                </a:t>
                      </a:r>
                      <a:r>
                        <a:rPr lang="es-MX" altLang="en-US" sz="1800" b="1" dirty="0">
                          <a:solidFill>
                            <a:schemeClr val="accent1"/>
                          </a:solidFill>
                          <a:uFillTx/>
                        </a:rPr>
                        <a:t>            </a:t>
                      </a:r>
                      <a:r>
                        <a:rPr lang="en-US" altLang="es-MX" sz="1800" b="1" dirty="0">
                          <a:solidFill>
                            <a:schemeClr val="accent1"/>
                          </a:solidFill>
                          <a:uFillTx/>
                        </a:rPr>
                        <a:t> 144</a:t>
                      </a:r>
                      <a:endParaRPr lang="en-US" altLang="es-MX" sz="1800" b="1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  <a:tc hMerge="1">
                  <a:tcPr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pPr algn="ctr"/>
            <a:r>
              <a:rPr lang="en-US" altLang="es-MX" sz="48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</a:t>
            </a:r>
            <a:r>
              <a:rPr lang="es-MX" altLang="en-US" sz="48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istribución de Acciones por Temas de Salud </a:t>
            </a:r>
            <a:endParaRPr lang="es-MX" altLang="en-US" sz="4800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graphicFrame>
        <p:nvGraphicFramePr>
          <p:cNvPr id="4" name="Tabla 3"/>
          <p:cNvGraphicFramePr/>
          <p:nvPr/>
        </p:nvGraphicFramePr>
        <p:xfrm>
          <a:off x="853440" y="2113280"/>
          <a:ext cx="10485120" cy="0"/>
        </p:xfrm>
        <a:graphic>
          <a:graphicData uri="http://schemas.openxmlformats.org/drawingml/2006/table">
            <a:tbl>
              <a:tblPr/>
              <a:tblGrid>
                <a:gridCol w="5242560"/>
                <a:gridCol w="5242560"/>
              </a:tblGrid>
              <a:tr h="0"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Tema en Salud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Número de Acciones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64A2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Mental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16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rgbClr val="FF0000"/>
                          </a:solidFill>
                          <a:uFillTx/>
                        </a:rPr>
                        <a:t>Salud Sexual y Reproductiva</a:t>
                      </a:r>
                      <a:endParaRPr lang="en-US" altLang="es-MX" sz="2000" b="0" dirty="0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rgbClr val="FF0000"/>
                          </a:solidFill>
                          <a:uFillTx/>
                        </a:rPr>
                        <a:t>16</a:t>
                      </a:r>
                      <a:endParaRPr lang="en-US" altLang="es-MX" sz="2000" b="0" dirty="0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rgbClr val="FF0000"/>
                          </a:solidFill>
                          <a:uFillTx/>
                        </a:rPr>
                        <a:t>Seguridad Alimentaria y Nutricional</a:t>
                      </a:r>
                      <a:endParaRPr lang="en-US" altLang="es-MX" sz="2000" b="0" dirty="0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rgbClr val="FF0000"/>
                          </a:solidFill>
                          <a:uFillTx/>
                        </a:rPr>
                        <a:t>16</a:t>
                      </a:r>
                      <a:endParaRPr lang="en-US" altLang="es-MX" sz="2000" b="0" dirty="0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Materna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16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Infantil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16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Ambiental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16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Laboral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16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Oral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16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Enfermedades Crónicas No Transmisibles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16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1D9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/>
                      <a:r>
                        <a:rPr lang="en-US" altLang="es-MX" sz="2000" b="1" dirty="0">
                          <a:solidFill>
                            <a:schemeClr val="accent1"/>
                          </a:solidFill>
                          <a:uFillTx/>
                        </a:rPr>
                        <a:t>TOTAL GENERAL</a:t>
                      </a:r>
                      <a:endParaRPr lang="en-US" altLang="es-MX" sz="2000" b="1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2000" b="1" dirty="0">
                          <a:solidFill>
                            <a:schemeClr val="accent1"/>
                          </a:solidFill>
                          <a:uFillTx/>
                        </a:rPr>
                        <a:t>144</a:t>
                      </a:r>
                      <a:endParaRPr lang="en-US" altLang="es-MX" sz="2000" b="1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80110" y="542925"/>
            <a:ext cx="10515600" cy="1325563"/>
          </a:xfrm>
        </p:spPr>
        <p:txBody>
          <a:bodyPr>
            <a:normAutofit fontScale="90000"/>
          </a:bodyPr>
          <a:p>
            <a:pPr algn="ctr"/>
            <a:r>
              <a:rPr lang="en-US" alt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Catalogo de Acciones de Bienestar </a:t>
            </a:r>
            <a:br>
              <a:rPr lang="en-US" alt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en-US" alt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Salud Publica</a:t>
            </a:r>
            <a:endParaRPr lang="en-US" altLang="es-MX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Tabla 6"/>
          <p:cNvGraphicFramePr/>
          <p:nvPr>
            <p:custDataLst>
              <p:tags r:id="rId1"/>
            </p:custDataLst>
          </p:nvPr>
        </p:nvGraphicFramePr>
        <p:xfrm>
          <a:off x="1259205" y="2385060"/>
          <a:ext cx="10136505" cy="2362200"/>
        </p:xfrm>
        <a:graphic>
          <a:graphicData uri="http://schemas.openxmlformats.org/drawingml/2006/table">
            <a:tbl>
              <a:tblPr/>
              <a:tblGrid>
                <a:gridCol w="3370580"/>
                <a:gridCol w="4251960"/>
                <a:gridCol w="2513965"/>
              </a:tblGrid>
              <a:tr h="0"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Subsecretaría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Dependencias Clave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Acciones de Bienestar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600" b="0" dirty="0">
                          <a:solidFill>
                            <a:schemeClr val="accent1"/>
                          </a:solidFill>
                          <a:uFillTx/>
                        </a:rPr>
                        <a:t>Salud Pública</a:t>
                      </a:r>
                      <a:endParaRPr lang="en-US" altLang="es-MX" sz="16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600" b="0" dirty="0">
                          <a:solidFill>
                            <a:schemeClr val="accent1"/>
                          </a:solidFill>
                          <a:uFillTx/>
                        </a:rPr>
                        <a:t>Salud Colectiva, Determinantes, Políticas en SP</a:t>
                      </a:r>
                      <a:endParaRPr lang="en-US" altLang="es-MX" sz="16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600" b="0" dirty="0">
                          <a:solidFill>
                            <a:schemeClr val="accent1"/>
                          </a:solidFill>
                          <a:uFillTx/>
                        </a:rPr>
                        <a:t>678</a:t>
                      </a:r>
                      <a:endParaRPr lang="en-US" altLang="es-MX" sz="16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600" b="0" dirty="0">
                          <a:solidFill>
                            <a:schemeClr val="accent1"/>
                          </a:solidFill>
                          <a:uFillTx/>
                        </a:rPr>
                        <a:t>Servicios de Salud y Aseguramiento</a:t>
                      </a:r>
                      <a:endParaRPr lang="en-US" altLang="es-MX" sz="16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600" b="0" dirty="0">
                          <a:solidFill>
                            <a:schemeClr val="accent1"/>
                          </a:solidFill>
                          <a:uFillTx/>
                        </a:rPr>
                        <a:t>Urgencias, Calidad, Aseguramiento, Provisión</a:t>
                      </a:r>
                      <a:endParaRPr lang="en-US" altLang="es-MX" sz="16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600" b="0" dirty="0">
                          <a:solidFill>
                            <a:schemeClr val="accent1"/>
                          </a:solidFill>
                          <a:uFillTx/>
                        </a:rPr>
                        <a:t>90</a:t>
                      </a:r>
                      <a:endParaRPr lang="en-US" altLang="es-MX" sz="16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600" b="0" dirty="0">
                          <a:solidFill>
                            <a:schemeClr val="accent1"/>
                          </a:solidFill>
                          <a:uFillTx/>
                        </a:rPr>
                        <a:t>Gestión Territorial, Participación y Servicio a la Ciudadanía</a:t>
                      </a:r>
                      <a:endParaRPr lang="en-US" altLang="es-MX" sz="16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600" b="0" dirty="0">
                          <a:solidFill>
                            <a:schemeClr val="accent1"/>
                          </a:solidFill>
                          <a:uFillTx/>
                        </a:rPr>
                        <a:t>Subdirecciones Territoriales (Subredes)</a:t>
                      </a:r>
                      <a:endParaRPr lang="en-US" altLang="es-MX" sz="16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600" b="0" dirty="0">
                          <a:solidFill>
                            <a:schemeClr val="accent1"/>
                          </a:solidFill>
                          <a:uFillTx/>
                        </a:rPr>
                        <a:t>198</a:t>
                      </a:r>
                      <a:endParaRPr lang="en-US" altLang="es-MX" sz="16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</a:tr>
              <a:tr h="41148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600" b="0" dirty="0">
                          <a:solidFill>
                            <a:schemeClr val="accent1"/>
                          </a:solidFill>
                          <a:uFillTx/>
                        </a:rPr>
                        <a:t>Planeación y Gestión Sectorial</a:t>
                      </a:r>
                      <a:endParaRPr lang="en-US" altLang="es-MX" sz="16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600" b="0" dirty="0">
                          <a:solidFill>
                            <a:schemeClr val="accent1"/>
                          </a:solidFill>
                          <a:uFillTx/>
                        </a:rPr>
                        <a:t>Análisis de Entidades del Sector Salud</a:t>
                      </a:r>
                      <a:endParaRPr lang="en-US" altLang="es-MX" sz="16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600" b="0" dirty="0">
                          <a:solidFill>
                            <a:schemeClr val="accent1"/>
                          </a:solidFill>
                          <a:uFillTx/>
                        </a:rPr>
                        <a:t>18</a:t>
                      </a:r>
                      <a:endParaRPr lang="en-US" altLang="es-MX" sz="16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ctr"/>
                      <a:r>
                        <a:rPr lang="en-US" altLang="es-MX" sz="1600" b="1" dirty="0">
                          <a:solidFill>
                            <a:schemeClr val="accent1"/>
                          </a:solidFill>
                          <a:uFillTx/>
                        </a:rPr>
                        <a:t>TOTAL GENERAL</a:t>
                      </a:r>
                      <a:endParaRPr lang="en-US" altLang="es-MX" sz="1600" b="1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  <a:tc gridSpan="2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600" b="1" dirty="0">
                          <a:solidFill>
                            <a:schemeClr val="accent1"/>
                          </a:solidFill>
                          <a:uFillTx/>
                        </a:rPr>
                        <a:t> </a:t>
                      </a:r>
                      <a:r>
                        <a:rPr lang="es-MX" altLang="en-US" sz="1600" b="1" dirty="0">
                          <a:solidFill>
                            <a:schemeClr val="accent1"/>
                          </a:solidFill>
                          <a:uFillTx/>
                        </a:rPr>
                        <a:t>                                                                           </a:t>
                      </a:r>
                      <a:r>
                        <a:rPr lang="en-US" altLang="es-MX" sz="1600" b="1" dirty="0">
                          <a:solidFill>
                            <a:schemeClr val="accent1"/>
                          </a:solidFill>
                          <a:uFillTx/>
                        </a:rPr>
                        <a:t>1680</a:t>
                      </a:r>
                      <a:endParaRPr lang="en-US" altLang="es-MX" sz="1600" b="1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  <a:tc hMerge="1"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730865" cy="1325880"/>
          </a:xfrm>
        </p:spPr>
        <p:txBody>
          <a:bodyPr>
            <a:noAutofit/>
          </a:bodyPr>
          <a:p>
            <a:pPr algn="ctr"/>
            <a:r>
              <a:rPr lang="en-US" altLang="es-MX" sz="48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D</a:t>
            </a:r>
            <a:r>
              <a:rPr lang="es-MX" altLang="en-US" sz="48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istribución de Acciones por Temas de Salud </a:t>
            </a:r>
            <a:endParaRPr lang="es-MX" altLang="en-US" sz="4800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Tabla 3"/>
          <p:cNvGraphicFramePr/>
          <p:nvPr/>
        </p:nvGraphicFramePr>
        <p:xfrm>
          <a:off x="853440" y="1978660"/>
          <a:ext cx="10485120" cy="0"/>
        </p:xfrm>
        <a:graphic>
          <a:graphicData uri="http://schemas.openxmlformats.org/drawingml/2006/table">
            <a:tbl>
              <a:tblPr/>
              <a:tblGrid>
                <a:gridCol w="5242560"/>
                <a:gridCol w="5242560"/>
              </a:tblGrid>
              <a:tr h="0">
                <a:tc>
                  <a:txBody>
                    <a:bodyPr/>
                    <a:p>
                      <a:pPr algn="ctr"/>
                      <a:r>
                        <a:rPr lang="en-US" altLang="es-MX" sz="2800" b="1" dirty="0">
                          <a:solidFill>
                            <a:schemeClr val="bg1"/>
                          </a:solidFill>
                          <a:uFillTx/>
                        </a:rPr>
                        <a:t>Tema en Salud</a:t>
                      </a:r>
                      <a:endParaRPr lang="en-US" altLang="es-MX" sz="28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2800" b="1" dirty="0">
                          <a:solidFill>
                            <a:schemeClr val="bg1"/>
                          </a:solidFill>
                          <a:uFillTx/>
                        </a:rPr>
                        <a:t>Número de Acciones</a:t>
                      </a:r>
                      <a:endParaRPr lang="en-US" altLang="es-MX" sz="28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Mental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106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rgbClr val="FF0000"/>
                          </a:solidFill>
                          <a:uFillTx/>
                        </a:rPr>
                        <a:t>Salud Sexual y Reproductiva</a:t>
                      </a:r>
                      <a:endParaRPr lang="en-US" altLang="es-MX" sz="2000" b="0" dirty="0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rgbClr val="FF0000"/>
                          </a:solidFill>
                          <a:uFillTx/>
                        </a:rPr>
                        <a:t>58</a:t>
                      </a:r>
                      <a:endParaRPr lang="en-US" altLang="es-MX" sz="2000" b="0" dirty="0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rgbClr val="FF0000"/>
                          </a:solidFill>
                          <a:uFillTx/>
                        </a:rPr>
                        <a:t>Seguridad Alimentaria y Nutricional</a:t>
                      </a:r>
                      <a:endParaRPr lang="en-US" altLang="es-MX" sz="2000" b="0" dirty="0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rgbClr val="FF0000"/>
                          </a:solidFill>
                          <a:uFillTx/>
                        </a:rPr>
                        <a:t>48</a:t>
                      </a:r>
                      <a:endParaRPr lang="en-US" altLang="es-MX" sz="2000" b="0" dirty="0">
                        <a:solidFill>
                          <a:srgbClr val="FF0000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Materna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23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Infantil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30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Ambiental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44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Laboral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30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Salud Oral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25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Enfermedades Crónicas No Transmisibles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38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Acciones Transversales 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2000" b="0" dirty="0">
                          <a:solidFill>
                            <a:schemeClr val="accent1"/>
                          </a:solidFill>
                          <a:uFillTx/>
                        </a:rPr>
                        <a:t>76</a:t>
                      </a:r>
                      <a:endParaRPr lang="en-US" altLang="es-MX" sz="20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/>
                      <a:r>
                        <a:rPr lang="en-US" altLang="es-MX" sz="2400" b="1" dirty="0">
                          <a:solidFill>
                            <a:schemeClr val="accent1"/>
                          </a:solidFill>
                          <a:uFillTx/>
                        </a:rPr>
                        <a:t>TOTAL</a:t>
                      </a:r>
                      <a:endParaRPr lang="en-US" altLang="es-MX" sz="2400" b="1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accent1"/>
                          </a:solidFill>
                          <a:uFillTx/>
                        </a:rPr>
                        <a:t>1680</a:t>
                      </a:r>
                      <a:endParaRPr lang="en-US" altLang="es-MX" sz="2400" b="1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5B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pPr algn="ctr"/>
            <a:r>
              <a:rPr lang="en-US" alt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Catalogo de Acciones de Bienestar </a:t>
            </a:r>
            <a:br>
              <a:rPr lang="en-US" alt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en-US" alt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Direcci</a:t>
            </a:r>
            <a:r>
              <a:rPr lang="es-MX" altLang="en-US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ó</a:t>
            </a:r>
            <a:r>
              <a:rPr lang="en-US" alt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n de Par</a:t>
            </a:r>
            <a:r>
              <a:rPr lang="es-MX" altLang="en-US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t</a:t>
            </a:r>
            <a:r>
              <a:rPr lang="en-US" alt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icipaci</a:t>
            </a:r>
            <a:r>
              <a:rPr lang="es-MX" altLang="en-US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ó</a:t>
            </a:r>
            <a:r>
              <a:rPr lang="en-US" alt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n Social Gesti</a:t>
            </a:r>
            <a:r>
              <a:rPr lang="es-MX" altLang="en-US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ó</a:t>
            </a:r>
            <a:r>
              <a:rPr lang="en-US" altLang="es-MX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n Territorial y Transectorialidad</a:t>
            </a:r>
            <a:endParaRPr lang="en-US" altLang="es-MX" b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Tabla 3"/>
          <p:cNvGraphicFramePr/>
          <p:nvPr/>
        </p:nvGraphicFramePr>
        <p:xfrm>
          <a:off x="853440" y="2364740"/>
          <a:ext cx="10485120" cy="0"/>
        </p:xfrm>
        <a:graphic>
          <a:graphicData uri="http://schemas.openxmlformats.org/drawingml/2006/table">
            <a:tbl>
              <a:tblPr/>
              <a:tblGrid>
                <a:gridCol w="3495040"/>
                <a:gridCol w="3495040"/>
                <a:gridCol w="3495040"/>
              </a:tblGrid>
              <a:tr h="0"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Subsecretaría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Dependencias Claves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es-MX" sz="2400" b="1" dirty="0">
                          <a:solidFill>
                            <a:schemeClr val="bg1"/>
                          </a:solidFill>
                          <a:uFillTx/>
                        </a:rPr>
                        <a:t>Acciones de Bienestar</a:t>
                      </a:r>
                      <a:endParaRPr lang="en-US" altLang="es-MX" sz="2400" b="1" dirty="0">
                        <a:solidFill>
                          <a:schemeClr val="bg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</a:tr>
              <a:tr h="0">
                <a:tc rowSpan="4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Gestión Territorial, Participación y Servicio a la Ciudadanía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 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 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 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Subdirección Territorial Red Norte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198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</a:tr>
              <a:tr h="0">
                <a:tc vMerge="1"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Subdirección Territorial Red Centro Oriente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198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Subdirección Territorial Red Sur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198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</a:tr>
              <a:tr h="0">
                <a:tc vMerge="1"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Subdirección Territorial Red Sur Occidente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800" b="0" dirty="0">
                          <a:solidFill>
                            <a:schemeClr val="accent1"/>
                          </a:solidFill>
                          <a:uFillTx/>
                        </a:rPr>
                        <a:t>198</a:t>
                      </a:r>
                      <a:endParaRPr lang="en-US" altLang="es-MX" sz="1800" b="0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algn="l"/>
                      <a:r>
                        <a:rPr lang="en-US" altLang="es-MX" sz="1800" b="1" dirty="0">
                          <a:solidFill>
                            <a:schemeClr val="accent1"/>
                          </a:solidFill>
                          <a:uFillTx/>
                        </a:rPr>
                        <a:t>TOTAL GENERAL</a:t>
                      </a:r>
                      <a:endParaRPr lang="en-US" altLang="es-MX" sz="1800" b="1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  <a:tc gridSpan="2"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es-MX" sz="1800" b="1" dirty="0">
                          <a:solidFill>
                            <a:schemeClr val="accent1"/>
                          </a:solidFill>
                          <a:uFillTx/>
                        </a:rPr>
                        <a:t> </a:t>
                      </a:r>
                      <a:r>
                        <a:rPr lang="es-MX" altLang="en-US" sz="1800" b="1" dirty="0">
                          <a:solidFill>
                            <a:schemeClr val="accent1"/>
                          </a:solidFill>
                          <a:uFillTx/>
                        </a:rPr>
                        <a:t>                                                                                </a:t>
                      </a:r>
                      <a:r>
                        <a:rPr lang="en-US" altLang="es-MX" sz="1800" b="1" dirty="0">
                          <a:solidFill>
                            <a:schemeClr val="accent1"/>
                          </a:solidFill>
                          <a:uFillTx/>
                        </a:rPr>
                        <a:t>792</a:t>
                      </a:r>
                      <a:endParaRPr lang="en-US" altLang="es-MX" sz="1800" b="1" dirty="0">
                        <a:solidFill>
                          <a:schemeClr val="accent1"/>
                        </a:solidFill>
                        <a:uFillTx/>
                      </a:endParaRPr>
                    </a:p>
                  </a:txBody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  <a:tc hMerge="1">
                  <a:tcPr marL="0" marR="0" marT="0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3B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98*224"/>
  <p:tag name="TABLE_ENDDRAG_RECT" val="84*154*798*224"/>
</p:tagLst>
</file>

<file path=ppt/tags/tag2.xml><?xml version="1.0" encoding="utf-8"?>
<p:tagLst xmlns:p="http://schemas.openxmlformats.org/presentationml/2006/main">
  <p:tag name="TABLE_ENDDRAG_ORIGIN_RECT" val="866*349"/>
  <p:tag name="TABLE_ENDDRAG_RECT" val="60*106*866*349"/>
</p:tagLst>
</file>

<file path=ppt/tags/tag3.xml><?xml version="1.0" encoding="utf-8"?>
<p:tagLst xmlns:p="http://schemas.openxmlformats.org/presentationml/2006/main">
  <p:tag name="TABLE_ENDDRAG_ORIGIN_RECT" val="781*280"/>
  <p:tag name="TABLE_ENDDRAG_RECT" val="99*126*781*28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8BFB3349C5EA64E94CC38CA147BA94B" ma:contentTypeVersion="16" ma:contentTypeDescription="Crear nuevo documento." ma:contentTypeScope="" ma:versionID="aa5108df3ac6fbbd302f56f1ff97aa40">
  <xsd:schema xmlns:xsd="http://www.w3.org/2001/XMLSchema" xmlns:xs="http://www.w3.org/2001/XMLSchema" xmlns:p="http://schemas.microsoft.com/office/2006/metadata/properties" xmlns:ns2="c6b4dce3-5f7c-4334-bc88-9146d88cf62b" xmlns:ns3="be4f80bb-9503-41ff-a049-faa27c38f509" targetNamespace="http://schemas.microsoft.com/office/2006/metadata/properties" ma:root="true" ma:fieldsID="756d26c6ce483584ae3d95dec522b473" ns2:_="" ns3:_="">
    <xsd:import namespace="c6b4dce3-5f7c-4334-bc88-9146d88cf62b"/>
    <xsd:import namespace="be4f80bb-9503-41ff-a049-faa27c38f50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SearchProperties" minOccurs="0"/>
                <xsd:element ref="ns3:MediaServiceLocation" minOccurs="0"/>
                <xsd:element ref="ns3:MediaServiceObjectDetectorVersion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b4dce3-5f7c-4334-bc88-9146d88cf62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8b75820-36fc-410d-a6db-fccd4fd06f30}" ma:internalName="TaxCatchAll" ma:showField="CatchAllData" ma:web="c6b4dce3-5f7c-4334-bc88-9146d88cf6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4f80bb-9503-41ff-a049-faa27c38f5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e4f80bb-9503-41ff-a049-faa27c38f509">
      <Terms xmlns="http://schemas.microsoft.com/office/infopath/2007/PartnerControls"/>
    </lcf76f155ced4ddcb4097134ff3c332f>
    <TaxCatchAll xmlns="c6b4dce3-5f7c-4334-bc88-9146d88cf62b" xsi:nil="true"/>
  </documentManagement>
</p:properties>
</file>

<file path=customXml/itemProps4.xml><?xml version="1.0" encoding="utf-8"?>
<ds:datastoreItem xmlns:ds="http://schemas.openxmlformats.org/officeDocument/2006/customXml" ds:itemID="{D2B25ABF-73A8-4443-B9B6-9C9FBCFF35F7}"/>
</file>

<file path=customXml/itemProps5.xml><?xml version="1.0" encoding="utf-8"?>
<ds:datastoreItem xmlns:ds="http://schemas.openxmlformats.org/officeDocument/2006/customXml" ds:itemID="{FBE3200B-7A2C-44B0-A9F1-7C822CE13C42}">
  <ds:schemaRefs/>
</ds:datastoreItem>
</file>

<file path=customXml/itemProps6.xml><?xml version="1.0" encoding="utf-8"?>
<ds:datastoreItem xmlns:ds="http://schemas.openxmlformats.org/officeDocument/2006/customXml" ds:itemID="{9CFB6112-BBA3-4E3C-855A-D9B2D029DA5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8651</Words>
  <Application>WPS Presentation</Application>
  <PresentationFormat>Panorámica</PresentationFormat>
  <Paragraphs>618</Paragraphs>
  <Slides>46</Slides>
  <Notes>106</Notes>
  <HiddenSlides>1</HiddenSlides>
  <MMClips>1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46</vt:i4>
      </vt:variant>
    </vt:vector>
  </HeadingPairs>
  <TitlesOfParts>
    <vt:vector size="81" baseType="lpstr">
      <vt:lpstr>Arial</vt:lpstr>
      <vt:lpstr>SimSun</vt:lpstr>
      <vt:lpstr>Wingdings</vt:lpstr>
      <vt:lpstr>Arial</vt:lpstr>
      <vt:lpstr>Arial MT</vt:lpstr>
      <vt:lpstr>Aptos</vt:lpstr>
      <vt:lpstr>Segoe UI</vt:lpstr>
      <vt:lpstr>Calibri</vt:lpstr>
      <vt:lpstr>Times New Roman</vt:lpstr>
      <vt:lpstr>Oswald</vt:lpstr>
      <vt:lpstr>Lexend Deca</vt:lpstr>
      <vt:lpstr>Segoe Print</vt:lpstr>
      <vt:lpstr>Times New Roman</vt:lpstr>
      <vt:lpstr>Symbol</vt:lpstr>
      <vt:lpstr>Monotype Corsiva</vt:lpstr>
      <vt:lpstr>Microsoft YaHei</vt:lpstr>
      <vt:lpstr>Arial Unicode MS</vt:lpstr>
      <vt:lpstr>Aptos</vt:lpstr>
      <vt:lpstr>Aptos </vt:lpstr>
      <vt:lpstr>Aptos   </vt:lpstr>
      <vt:lpstr>Aptos Display</vt:lpstr>
      <vt:lpstr>Google Sans</vt:lpstr>
      <vt:lpstr>Ayuthaya</vt:lpstr>
      <vt:lpstr>Ayuthaya</vt:lpstr>
      <vt:lpstr>Aptos Display</vt:lpstr>
      <vt:lpstr>Calibri Light</vt:lpstr>
      <vt:lpstr>Calibri Light</vt:lpstr>
      <vt:lpstr>Poppins</vt:lpstr>
      <vt:lpstr>Poppins Bold</vt:lpstr>
      <vt:lpstr>Quicksand</vt:lpstr>
      <vt:lpstr>Microsoft Sans Serif</vt:lpstr>
      <vt:lpstr>Trebuchet MS</vt:lpstr>
      <vt:lpstr>Office Theme</vt:lpstr>
      <vt:lpstr>1_Office Theme</vt:lpstr>
      <vt:lpstr>Tema de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GESTIÓN INSTITUCIONAL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Camila, Rodriguez Roa</dc:creator>
  <cp:lastModifiedBy>SDS</cp:lastModifiedBy>
  <cp:revision>542</cp:revision>
  <dcterms:created xsi:type="dcterms:W3CDTF">2024-04-17T14:48:00Z</dcterms:created>
  <dcterms:modified xsi:type="dcterms:W3CDTF">2026-04-07T14:09:42Z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E458CCC838FA43FF806795F307AB0896_13</vt:lpwstr>
  </property>
  <property fmtid="{D5CDD505-2E9C-101B-9397-08002B2CF9AE}" pid="3" name="KSOProductBuildVer">
    <vt:lpwstr>2058-12.2.0.23196</vt:lpwstr>
  </property>
  <property fmtid="{D5CDD505-2E9C-101B-9397-08002B2CF9AE}" pid="4" name="ContentTypeId">
    <vt:lpwstr>0x01010038BFB3349C5EA64E94CC38CA147BA94B</vt:lpwstr>
  </property>
</Properties>
</file>