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73" r:id="rId2"/>
    <p:sldId id="261" r:id="rId3"/>
    <p:sldId id="269" r:id="rId4"/>
    <p:sldId id="270" r:id="rId5"/>
    <p:sldId id="262" r:id="rId6"/>
    <p:sldId id="264" r:id="rId7"/>
    <p:sldId id="257" r:id="rId8"/>
    <p:sldId id="272" r:id="rId9"/>
    <p:sldId id="263" r:id="rId10"/>
    <p:sldId id="258" r:id="rId11"/>
    <p:sldId id="260" r:id="rId12"/>
    <p:sldId id="266" r:id="rId13"/>
    <p:sldId id="265" r:id="rId14"/>
    <p:sldId id="259" r:id="rId15"/>
    <p:sldId id="268" r:id="rId16"/>
    <p:sldId id="267" r:id="rId17"/>
    <p:sldId id="271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276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10" Type="http://schemas.openxmlformats.org/officeDocument/2006/relationships/image" Target="../media/image40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1.png"/><Relationship Id="rId4" Type="http://schemas.openxmlformats.org/officeDocument/2006/relationships/image" Target="../media/image31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3"/>
          <p:cNvSpPr/>
          <p:nvPr/>
        </p:nvSpPr>
        <p:spPr>
          <a:xfrm>
            <a:off x="731520" y="137160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kern="0" spc="3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MINISTERIO DE MINAS Y ENERGÍA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731520" y="2880360"/>
            <a:ext cx="8686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Modelo Integrado de Planeación y Gestión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749808" y="3611880"/>
            <a:ext cx="2194560" cy="0"/>
          </a:xfrm>
          <a:prstGeom prst="line">
            <a:avLst/>
          </a:prstGeom>
          <a:noFill/>
          <a:ln w="254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731520" y="3840480"/>
            <a:ext cx="7863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Propuesta de diseño, arquitectura de contenidos y hoja de ruta para un repositorio digital centralizado, visual y fácil de entender.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13232" y="1783080"/>
            <a:ext cx="96012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56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Micrositio MIPG</a:t>
            </a:r>
            <a:endParaRPr lang="en-US" sz="5600" dirty="0"/>
          </a:p>
        </p:txBody>
      </p:sp>
    </p:spTree>
    <p:extLst>
      <p:ext uri="{BB962C8B-B14F-4D97-AF65-F5344CB8AC3E}">
        <p14:creationId xmlns:p14="http://schemas.microsoft.com/office/powerpoint/2010/main" val="1518670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 QUE EXIGE LA LEY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Marco normativo que sustenta el micrositio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Todo el contenido del micrositio debe responder a estas normas — no es un sitio informativo cualquiera, es un mecanismo de cumplimiento legal.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745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804672" y="2130552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Gavel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373" y="2204253"/>
            <a:ext cx="419527" cy="419527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508760" y="2093976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1753 de 2015 · Art. 133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804672" y="2788920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Ordena integrar el Sistema de Desarrollo Administrativo y el Sistema de Gestión de la Calidad en un solo Sistema de Gestión.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4297680" y="18745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4553712" y="2130552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BalanceScal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413" y="2204253"/>
            <a:ext cx="419527" cy="419527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257800" y="2093976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1499 de 2017 (DAFP)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4553712" y="2788920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Adopta la versión actualizada del MIPG: 7 dimensiones y 19 políticas de Gestión y Desempeño Institucional, de obligatorio cumplimiento para la Rama Ejecutiva.</a:t>
            </a:r>
            <a:endParaRPr lang="en-US" sz="1050" dirty="0"/>
          </a:p>
        </p:txBody>
      </p:sp>
      <p:sp>
        <p:nvSpPr>
          <p:cNvPr id="15" name="Shape 11"/>
          <p:cNvSpPr/>
          <p:nvPr/>
        </p:nvSpPr>
        <p:spPr>
          <a:xfrm>
            <a:off x="8046720" y="18745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8302752" y="2130552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FileContract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6453" y="2204253"/>
            <a:ext cx="419527" cy="419527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9006840" y="2093976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Operativo MIPG</a:t>
            </a:r>
            <a:endParaRPr lang="en-US" sz="1250" dirty="0"/>
          </a:p>
        </p:txBody>
      </p:sp>
      <p:sp>
        <p:nvSpPr>
          <p:cNvPr id="19" name="Text 14"/>
          <p:cNvSpPr/>
          <p:nvPr/>
        </p:nvSpPr>
        <p:spPr>
          <a:xfrm>
            <a:off x="8302752" y="2788920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lineamientos técnicos y herramientas de autodiagnóstico que deben quedar disponibles y trazables para cada dependencia.</a:t>
            </a:r>
            <a:endParaRPr lang="en-US" sz="1050" dirty="0"/>
          </a:p>
        </p:txBody>
      </p:sp>
      <p:sp>
        <p:nvSpPr>
          <p:cNvPr id="20" name="Shape 15"/>
          <p:cNvSpPr/>
          <p:nvPr/>
        </p:nvSpPr>
        <p:spPr>
          <a:xfrm>
            <a:off x="548640" y="40416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804672" y="4297680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UserShield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373" y="4371381"/>
            <a:ext cx="419527" cy="419527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1508760" y="4261104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Resoluciones internas MME</a:t>
            </a:r>
            <a:endParaRPr lang="en-US" sz="1250" dirty="0"/>
          </a:p>
        </p:txBody>
      </p:sp>
      <p:sp>
        <p:nvSpPr>
          <p:cNvPr id="24" name="Text 18"/>
          <p:cNvSpPr/>
          <p:nvPr/>
        </p:nvSpPr>
        <p:spPr>
          <a:xfrm>
            <a:off x="804672" y="4956048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Res. 40011/2020 y 40241/2024 crean y actualizan el Comité Institucional y Sectorial de Gestión y Desempeño del Ministerio.</a:t>
            </a:r>
            <a:endParaRPr lang="en-US" sz="1050" dirty="0"/>
          </a:p>
        </p:txBody>
      </p:sp>
      <p:sp>
        <p:nvSpPr>
          <p:cNvPr id="25" name="Shape 19"/>
          <p:cNvSpPr/>
          <p:nvPr/>
        </p:nvSpPr>
        <p:spPr>
          <a:xfrm>
            <a:off x="4297680" y="40416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4553712" y="4297680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Eye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7413" y="4371381"/>
            <a:ext cx="419527" cy="419527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5257800" y="4261104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1712 de 2014 (Transparencia)</a:t>
            </a:r>
            <a:endParaRPr lang="en-US" sz="1250" dirty="0"/>
          </a:p>
        </p:txBody>
      </p:sp>
      <p:sp>
        <p:nvSpPr>
          <p:cNvPr id="29" name="Text 22"/>
          <p:cNvSpPr/>
          <p:nvPr/>
        </p:nvSpPr>
        <p:spPr>
          <a:xfrm>
            <a:off x="4553712" y="4956048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Exige publicar organigrama, mapa de procesos, normograma y mecanismos de participación de forma abierta y accesible.</a:t>
            </a:r>
            <a:endParaRPr lang="en-US" sz="1050" dirty="0"/>
          </a:p>
        </p:txBody>
      </p:sp>
      <p:sp>
        <p:nvSpPr>
          <p:cNvPr id="30" name="Shape 23"/>
          <p:cNvSpPr/>
          <p:nvPr/>
        </p:nvSpPr>
        <p:spPr>
          <a:xfrm>
            <a:off x="8046720" y="40416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1" name="Shape 24"/>
          <p:cNvSpPr/>
          <p:nvPr/>
        </p:nvSpPr>
        <p:spPr>
          <a:xfrm>
            <a:off x="8302752" y="4297680"/>
            <a:ext cx="566928" cy="566928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2" name="Image 5" descr="icons/FaLaptopCode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76453" y="4371381"/>
            <a:ext cx="419527" cy="419527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9006840" y="4261104"/>
            <a:ext cx="23317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Res. 1519 de 2020 (MinTIC)</a:t>
            </a:r>
            <a:endParaRPr lang="en-US" sz="1250" dirty="0"/>
          </a:p>
        </p:txBody>
      </p:sp>
      <p:sp>
        <p:nvSpPr>
          <p:cNvPr id="34" name="Text 26"/>
          <p:cNvSpPr/>
          <p:nvPr/>
        </p:nvSpPr>
        <p:spPr>
          <a:xfrm>
            <a:off x="8302752" y="4956048"/>
            <a:ext cx="3008376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Fija estándares de accesibilidad y usabilidad web que el micrositio debe cumplir por ser un canal .gov.co.</a:t>
            </a:r>
            <a:endParaRPr lang="en-US" sz="1050" dirty="0"/>
          </a:p>
        </p:txBody>
      </p:sp>
      <p:sp>
        <p:nvSpPr>
          <p:cNvPr id="35" name="Text 27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QUIÉN LO LIDERA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Gobernanza del MIPG en el Ministerio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00200"/>
            <a:ext cx="5486400" cy="4160520"/>
          </a:xfrm>
          <a:prstGeom prst="roundRect">
            <a:avLst>
              <a:gd name="adj" fmla="val 1978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868680" y="1920240"/>
            <a:ext cx="731520" cy="731520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6" name="Image 0" descr="icons/FaUserTi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778" y="2015338"/>
            <a:ext cx="541325" cy="541325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83080" y="2057400"/>
            <a:ext cx="4023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Comité Institucional de Gestión y Desempeño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868680" y="27889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Preside: Secretario/a General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868680" y="3200400"/>
            <a:ext cx="4846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7"/>
          <p:cNvSpPr/>
          <p:nvPr/>
        </p:nvSpPr>
        <p:spPr>
          <a:xfrm>
            <a:off x="868680" y="3364992"/>
            <a:ext cx="484632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Órgano rector a nivel institucional: articula y ejecuta la implementación, operación, evaluación y seguimiento del MIPG. Secretaría técnica: Oficina de Planeación y Gestión Internacional. Invitado permanente: Jefe de Control Interno (voz, sin voto).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6309360" y="1600200"/>
            <a:ext cx="5486400" cy="4160520"/>
          </a:xfrm>
          <a:prstGeom prst="roundRect">
            <a:avLst>
              <a:gd name="adj" fmla="val 1978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2" name="Shape 9"/>
          <p:cNvSpPr/>
          <p:nvPr/>
        </p:nvSpPr>
        <p:spPr>
          <a:xfrm>
            <a:off x="6629400" y="1920240"/>
            <a:ext cx="731520" cy="731520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3" name="Image 1" descr="icons/FaLandmark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4498" y="2015338"/>
            <a:ext cx="541325" cy="541325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7543800" y="2057400"/>
            <a:ext cx="40233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5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Comité Sectorial de Gestión y Desempeño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6629400" y="2788920"/>
            <a:ext cx="4846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Preside: Ministro/a de Minas y Energía</a:t>
            </a:r>
            <a:endParaRPr lang="en-US" sz="1200" dirty="0"/>
          </a:p>
        </p:txBody>
      </p:sp>
      <p:sp>
        <p:nvSpPr>
          <p:cNvPr id="16" name="Shape 12"/>
          <p:cNvSpPr/>
          <p:nvPr/>
        </p:nvSpPr>
        <p:spPr>
          <a:xfrm>
            <a:off x="6629400" y="3200400"/>
            <a:ext cx="484632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3"/>
          <p:cNvSpPr/>
          <p:nvPr/>
        </p:nvSpPr>
        <p:spPr>
          <a:xfrm>
            <a:off x="6629400" y="3364992"/>
            <a:ext cx="4846320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Reúne a directores, gerentes y presidentes de las entidades adscritas y vinculadas del sector para dirigir la implementación y evaluación del MIPG en todo el sector minero-energético.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548640" y="5989320"/>
            <a:ext cx="10515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Resolución 40011 de 2020 y Resolución 40241 de 2024 (actualización de comités), Ministerio de Minas y Energía.</a:t>
            </a:r>
            <a:endParaRPr lang="en-US" sz="950" dirty="0"/>
          </a:p>
        </p:txBody>
      </p:sp>
      <p:sp>
        <p:nvSpPr>
          <p:cNvPr id="19" name="Text 15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SECCIÓN 4 DE 10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Tablero de Indicadores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607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Semáforo visual (verde / amarillo / rojo) para que cualquier persona entienda el estado de la gestión en segundos.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745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749808" y="22768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ClipboardCheck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64" y="2355312"/>
            <a:ext cx="446593" cy="446593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508760" y="20756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Cumplimiento del PAI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3611880" y="2276856"/>
            <a:ext cx="274320" cy="274320"/>
          </a:xfrm>
          <a:prstGeom prst="ellipse">
            <a:avLst/>
          </a:prstGeom>
          <a:solidFill>
            <a:srgbClr val="2C7A5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Shape 7"/>
          <p:cNvSpPr/>
          <p:nvPr/>
        </p:nvSpPr>
        <p:spPr>
          <a:xfrm>
            <a:off x="4270248" y="18745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4471416" y="22768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ChartLin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9872" y="2355312"/>
            <a:ext cx="446593" cy="446593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230368" y="20756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Avance de políticas MIPG</a:t>
            </a:r>
            <a:endParaRPr lang="en-US" sz="1250" dirty="0"/>
          </a:p>
        </p:txBody>
      </p:sp>
      <p:sp>
        <p:nvSpPr>
          <p:cNvPr id="14" name="Shape 10"/>
          <p:cNvSpPr/>
          <p:nvPr/>
        </p:nvSpPr>
        <p:spPr>
          <a:xfrm>
            <a:off x="7333488" y="2276856"/>
            <a:ext cx="274320" cy="274320"/>
          </a:xfrm>
          <a:prstGeom prst="ellipse">
            <a:avLst/>
          </a:prstGeom>
          <a:solidFill>
            <a:srgbClr val="2C7A5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Shape 11"/>
          <p:cNvSpPr/>
          <p:nvPr/>
        </p:nvSpPr>
        <p:spPr>
          <a:xfrm>
            <a:off x="7991856" y="18745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8193024" y="22768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Handshak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1480" y="2355312"/>
            <a:ext cx="446593" cy="446593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8951976" y="20756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Cumplimiento de compromisos CIGD</a:t>
            </a:r>
            <a:endParaRPr lang="en-US" sz="1250" dirty="0"/>
          </a:p>
        </p:txBody>
      </p:sp>
      <p:sp>
        <p:nvSpPr>
          <p:cNvPr id="19" name="Shape 14"/>
          <p:cNvSpPr/>
          <p:nvPr/>
        </p:nvSpPr>
        <p:spPr>
          <a:xfrm>
            <a:off x="11055096" y="2276856"/>
            <a:ext cx="274320" cy="274320"/>
          </a:xfrm>
          <a:prstGeom prst="ellipse">
            <a:avLst/>
          </a:prstGeom>
          <a:solidFill>
            <a:srgbClr val="F2A9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5"/>
          <p:cNvSpPr/>
          <p:nvPr/>
        </p:nvSpPr>
        <p:spPr>
          <a:xfrm>
            <a:off x="548640" y="34747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749808" y="38770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CheckCircle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264" y="3955512"/>
            <a:ext cx="446593" cy="446593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1508760" y="36758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Avance de planes de mejoramiento</a:t>
            </a:r>
            <a:endParaRPr lang="en-US" sz="1250" dirty="0"/>
          </a:p>
        </p:txBody>
      </p:sp>
      <p:sp>
        <p:nvSpPr>
          <p:cNvPr id="24" name="Shape 18"/>
          <p:cNvSpPr/>
          <p:nvPr/>
        </p:nvSpPr>
        <p:spPr>
          <a:xfrm>
            <a:off x="3611880" y="3877056"/>
            <a:ext cx="274320" cy="274320"/>
          </a:xfrm>
          <a:prstGeom prst="ellipse">
            <a:avLst/>
          </a:prstGeom>
          <a:solidFill>
            <a:srgbClr val="F2A9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19"/>
          <p:cNvSpPr/>
          <p:nvPr/>
        </p:nvSpPr>
        <p:spPr>
          <a:xfrm>
            <a:off x="4270248" y="34747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4471416" y="38770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FolderOpen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9872" y="3955512"/>
            <a:ext cx="446593" cy="446593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5230368" y="36758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Oportunidad en cargue de evidencias</a:t>
            </a:r>
            <a:endParaRPr lang="en-US" sz="1250" dirty="0"/>
          </a:p>
        </p:txBody>
      </p:sp>
      <p:sp>
        <p:nvSpPr>
          <p:cNvPr id="29" name="Shape 22"/>
          <p:cNvSpPr/>
          <p:nvPr/>
        </p:nvSpPr>
        <p:spPr>
          <a:xfrm>
            <a:off x="7333488" y="3877056"/>
            <a:ext cx="274320" cy="274320"/>
          </a:xfrm>
          <a:prstGeom prst="ellipse">
            <a:avLst/>
          </a:prstGeom>
          <a:solidFill>
            <a:srgbClr val="2C7A5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Shape 23"/>
          <p:cNvSpPr/>
          <p:nvPr/>
        </p:nvSpPr>
        <p:spPr>
          <a:xfrm>
            <a:off x="7991856" y="34747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1" name="Shape 24"/>
          <p:cNvSpPr/>
          <p:nvPr/>
        </p:nvSpPr>
        <p:spPr>
          <a:xfrm>
            <a:off x="8193024" y="38770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2" name="Image 5" descr="icons/FaExclamationTriangle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1480" y="3955512"/>
            <a:ext cx="446593" cy="446593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8951976" y="36758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riesgos</a:t>
            </a:r>
            <a:endParaRPr lang="en-US" sz="1250" dirty="0"/>
          </a:p>
        </p:txBody>
      </p:sp>
      <p:sp>
        <p:nvSpPr>
          <p:cNvPr id="34" name="Shape 26"/>
          <p:cNvSpPr/>
          <p:nvPr/>
        </p:nvSpPr>
        <p:spPr>
          <a:xfrm>
            <a:off x="11055096" y="3877056"/>
            <a:ext cx="274320" cy="274320"/>
          </a:xfrm>
          <a:prstGeom prst="ellipse">
            <a:avLst/>
          </a:prstGeom>
          <a:solidFill>
            <a:srgbClr val="C0392B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Shape 27"/>
          <p:cNvSpPr/>
          <p:nvPr/>
        </p:nvSpPr>
        <p:spPr>
          <a:xfrm>
            <a:off x="548640" y="5074920"/>
            <a:ext cx="3520440" cy="1417320"/>
          </a:xfrm>
          <a:prstGeom prst="roundRect">
            <a:avLst>
              <a:gd name="adj" fmla="val 580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6" name="Shape 28"/>
          <p:cNvSpPr/>
          <p:nvPr/>
        </p:nvSpPr>
        <p:spPr>
          <a:xfrm>
            <a:off x="749808" y="54772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7" name="Image 6" descr="icons/FaChartPie_whit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8264" y="5555712"/>
            <a:ext cx="446593" cy="446593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1508760" y="527608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Resultado FURAG</a:t>
            </a:r>
            <a:endParaRPr lang="en-US" sz="1250" dirty="0"/>
          </a:p>
        </p:txBody>
      </p:sp>
      <p:sp>
        <p:nvSpPr>
          <p:cNvPr id="39" name="Shape 30"/>
          <p:cNvSpPr/>
          <p:nvPr/>
        </p:nvSpPr>
        <p:spPr>
          <a:xfrm>
            <a:off x="3611880" y="5477256"/>
            <a:ext cx="274320" cy="274320"/>
          </a:xfrm>
          <a:prstGeom prst="ellipse">
            <a:avLst/>
          </a:prstGeom>
          <a:solidFill>
            <a:srgbClr val="2C7A5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2"/>
          <p:cNvSpPr/>
          <p:nvPr/>
        </p:nvSpPr>
        <p:spPr>
          <a:xfrm>
            <a:off x="4471416" y="5477256"/>
            <a:ext cx="603504" cy="603504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42" name="Image 7" descr="icons/FaUsers_white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9872" y="5555712"/>
            <a:ext cx="446593" cy="446593"/>
          </a:xfrm>
          <a:prstGeom prst="rect">
            <a:avLst/>
          </a:prstGeom>
        </p:spPr>
      </p:pic>
      <p:sp>
        <p:nvSpPr>
          <p:cNvPr id="44" name="Shape 34"/>
          <p:cNvSpPr/>
          <p:nvPr/>
        </p:nvSpPr>
        <p:spPr>
          <a:xfrm>
            <a:off x="7333488" y="5477256"/>
            <a:ext cx="274320" cy="274320"/>
          </a:xfrm>
          <a:prstGeom prst="ellipse">
            <a:avLst/>
          </a:prstGeom>
          <a:solidFill>
            <a:srgbClr val="F2A900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Shape 38"/>
          <p:cNvSpPr/>
          <p:nvPr/>
        </p:nvSpPr>
        <p:spPr>
          <a:xfrm>
            <a:off x="11055096" y="5477256"/>
            <a:ext cx="274320" cy="274320"/>
          </a:xfrm>
          <a:prstGeom prst="ellipse">
            <a:avLst/>
          </a:prstGeom>
          <a:solidFill>
            <a:srgbClr val="2C7A51"/>
          </a:solidFill>
          <a:ln w="190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0" name="Text 39"/>
          <p:cNvSpPr/>
          <p:nvPr/>
        </p:nvSpPr>
        <p:spPr>
          <a:xfrm>
            <a:off x="548640" y="6172200"/>
            <a:ext cx="10058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Colores ilustrativos del semáforo de ejemplo — se alimentan con datos reales de cada dependencia.</a:t>
            </a:r>
            <a:endParaRPr lang="en-US" sz="950" dirty="0"/>
          </a:p>
        </p:txBody>
      </p:sp>
      <p:sp>
        <p:nvSpPr>
          <p:cNvPr id="51" name="Text 40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SECCIÓN 1 DE 10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Inicio: la puerta de entrada al modelo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607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Presenta el MIPG en lenguaje sencillo y da acceso directo a los seis módulos de gestión más consultados.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28800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749808" y="2029968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Sitemap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31" y="2101291"/>
            <a:ext cx="405994" cy="40599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49808" y="2697480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Dimensiones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749808" y="3035808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 7 dimensiones y sus 19 políticas, explicadas con lenguaje claro.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3383280" y="1828800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3584448" y="2029968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Gavel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5771" y="2101291"/>
            <a:ext cx="405994" cy="405994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584448" y="2697480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Políticas MIPG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3584448" y="3035808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Ficha de cada política con su líder institucional responsable.</a:t>
            </a:r>
            <a:endParaRPr lang="en-US" sz="1000" dirty="0"/>
          </a:p>
        </p:txBody>
      </p:sp>
      <p:sp>
        <p:nvSpPr>
          <p:cNvPr id="15" name="Shape 11"/>
          <p:cNvSpPr/>
          <p:nvPr/>
        </p:nvSpPr>
        <p:spPr>
          <a:xfrm>
            <a:off x="6217920" y="1828800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6419088" y="2029968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ClipboardList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0411" y="2101291"/>
            <a:ext cx="405994" cy="405994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6419088" y="2697480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Planes de Acción</a:t>
            </a:r>
            <a:endParaRPr lang="en-US" sz="1250" dirty="0"/>
          </a:p>
        </p:txBody>
      </p:sp>
      <p:sp>
        <p:nvSpPr>
          <p:cNvPr id="19" name="Text 14"/>
          <p:cNvSpPr/>
          <p:nvPr/>
        </p:nvSpPr>
        <p:spPr>
          <a:xfrm>
            <a:off x="6419088" y="3035808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 y planes institucionales vigentes, con avance por trimestre.</a:t>
            </a:r>
            <a:endParaRPr lang="en-US" sz="1000" dirty="0"/>
          </a:p>
        </p:txBody>
      </p:sp>
      <p:sp>
        <p:nvSpPr>
          <p:cNvPr id="20" name="Shape 15"/>
          <p:cNvSpPr/>
          <p:nvPr/>
        </p:nvSpPr>
        <p:spPr>
          <a:xfrm>
            <a:off x="9052560" y="1828800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9253728" y="2029968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ChartPie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5051" y="2101291"/>
            <a:ext cx="405994" cy="405994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9253728" y="2697480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Resultados FURAG</a:t>
            </a:r>
            <a:endParaRPr lang="en-US" sz="1250" dirty="0"/>
          </a:p>
        </p:txBody>
      </p:sp>
      <p:sp>
        <p:nvSpPr>
          <p:cNvPr id="24" name="Text 18"/>
          <p:cNvSpPr/>
          <p:nvPr/>
        </p:nvSpPr>
        <p:spPr>
          <a:xfrm>
            <a:off x="9253728" y="3035808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Histórico de resultados por dimensión y comparativo sectorial.</a:t>
            </a:r>
            <a:endParaRPr lang="en-US" sz="1000" dirty="0"/>
          </a:p>
        </p:txBody>
      </p:sp>
      <p:sp>
        <p:nvSpPr>
          <p:cNvPr id="25" name="Shape 19"/>
          <p:cNvSpPr/>
          <p:nvPr/>
        </p:nvSpPr>
        <p:spPr>
          <a:xfrm>
            <a:off x="548640" y="4178808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749808" y="4379976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CheckCircle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131" y="4451299"/>
            <a:ext cx="405994" cy="405994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749808" y="5047488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Planes de Mejoramiento</a:t>
            </a:r>
            <a:endParaRPr lang="en-US" sz="1250" dirty="0"/>
          </a:p>
        </p:txBody>
      </p:sp>
      <p:sp>
        <p:nvSpPr>
          <p:cNvPr id="29" name="Text 22"/>
          <p:cNvSpPr/>
          <p:nvPr/>
        </p:nvSpPr>
        <p:spPr>
          <a:xfrm>
            <a:off x="749808" y="5385816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Hallazgos de auditoría y acciones correctivas en curso.</a:t>
            </a:r>
            <a:endParaRPr lang="en-US" sz="1000" dirty="0"/>
          </a:p>
        </p:txBody>
      </p:sp>
      <p:sp>
        <p:nvSpPr>
          <p:cNvPr id="30" name="Shape 23"/>
          <p:cNvSpPr/>
          <p:nvPr/>
        </p:nvSpPr>
        <p:spPr>
          <a:xfrm>
            <a:off x="3383280" y="4178808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1" name="Shape 24"/>
          <p:cNvSpPr/>
          <p:nvPr/>
        </p:nvSpPr>
        <p:spPr>
          <a:xfrm>
            <a:off x="3584448" y="4379976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2" name="Image 5" descr="icons/FaUsers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5771" y="4451299"/>
            <a:ext cx="405994" cy="405994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3584448" y="5047488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Actas y Compromisos</a:t>
            </a:r>
            <a:endParaRPr lang="en-US" sz="1250" dirty="0"/>
          </a:p>
        </p:txBody>
      </p:sp>
      <p:sp>
        <p:nvSpPr>
          <p:cNvPr id="34" name="Text 26"/>
          <p:cNvSpPr/>
          <p:nvPr/>
        </p:nvSpPr>
        <p:spPr>
          <a:xfrm>
            <a:off x="3584448" y="5385816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Actas de comités con compromisos y responsables.</a:t>
            </a:r>
            <a:endParaRPr lang="en-US" sz="1000" dirty="0"/>
          </a:p>
        </p:txBody>
      </p:sp>
      <p:sp>
        <p:nvSpPr>
          <p:cNvPr id="35" name="Shape 27"/>
          <p:cNvSpPr/>
          <p:nvPr/>
        </p:nvSpPr>
        <p:spPr>
          <a:xfrm>
            <a:off x="6217920" y="4178808"/>
            <a:ext cx="2670048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6" name="Shape 28"/>
          <p:cNvSpPr/>
          <p:nvPr/>
        </p:nvSpPr>
        <p:spPr>
          <a:xfrm>
            <a:off x="6419088" y="4379976"/>
            <a:ext cx="548640" cy="5486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7" name="Image 6" descr="icons/FaExclamationTriangle_white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0411" y="4451299"/>
            <a:ext cx="405994" cy="405994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6419088" y="5047488"/>
            <a:ext cx="226771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</a:t>
            </a:r>
            <a:endParaRPr lang="en-US" sz="1250" dirty="0"/>
          </a:p>
        </p:txBody>
      </p:sp>
      <p:sp>
        <p:nvSpPr>
          <p:cNvPr id="39" name="Text 30"/>
          <p:cNvSpPr/>
          <p:nvPr/>
        </p:nvSpPr>
        <p:spPr>
          <a:xfrm>
            <a:off x="6419088" y="5385816"/>
            <a:ext cx="2267712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directo al mapa de riesgos institucional y de corrupción.</a:t>
            </a:r>
            <a:endParaRPr lang="en-US" sz="1000" dirty="0"/>
          </a:p>
        </p:txBody>
      </p:sp>
      <p:sp>
        <p:nvSpPr>
          <p:cNvPr id="40" name="Text 31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B3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CORAZÓN DEL MODELO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7 dimensiones, 19 políticas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dimensión agrupa políticas de gestión y desempeño con un responsable institucional definido en el Ministerio.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745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1554480" y="21122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Users_nav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068" y="2197852"/>
            <a:ext cx="487192" cy="487192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713232" y="28803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Talento Humano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713232" y="35661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activo más importante de la entidad.</a:t>
            </a:r>
            <a:endParaRPr lang="en-US" sz="950" dirty="0"/>
          </a:p>
        </p:txBody>
      </p:sp>
      <p:sp>
        <p:nvSpPr>
          <p:cNvPr id="10" name="Shape 7"/>
          <p:cNvSpPr/>
          <p:nvPr/>
        </p:nvSpPr>
        <p:spPr>
          <a:xfrm>
            <a:off x="3383280" y="18745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4389120" y="21122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Sitemap_nav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4708" y="2197852"/>
            <a:ext cx="487192" cy="48719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3547872" y="28803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Direccionamiento Estratégico y Planeación</a:t>
            </a:r>
            <a:endParaRPr lang="en-US" sz="1250" dirty="0"/>
          </a:p>
        </p:txBody>
      </p:sp>
      <p:sp>
        <p:nvSpPr>
          <p:cNvPr id="14" name="Text 10"/>
          <p:cNvSpPr/>
          <p:nvPr/>
        </p:nvSpPr>
        <p:spPr>
          <a:xfrm>
            <a:off x="3547872" y="35661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la ruta institucional.</a:t>
            </a:r>
            <a:endParaRPr lang="en-US" sz="950" dirty="0"/>
          </a:p>
        </p:txBody>
      </p:sp>
      <p:sp>
        <p:nvSpPr>
          <p:cNvPr id="15" name="Shape 11"/>
          <p:cNvSpPr/>
          <p:nvPr/>
        </p:nvSpPr>
        <p:spPr>
          <a:xfrm>
            <a:off x="6217920" y="18745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7223760" y="21122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CheckCircle_nav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9348" y="2197852"/>
            <a:ext cx="487192" cy="487192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6382512" y="28803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con Valores para Resultados</a:t>
            </a:r>
            <a:endParaRPr lang="en-US" sz="1250" dirty="0"/>
          </a:p>
        </p:txBody>
      </p:sp>
      <p:sp>
        <p:nvSpPr>
          <p:cNvPr id="19" name="Text 14"/>
          <p:cNvSpPr/>
          <p:nvPr/>
        </p:nvSpPr>
        <p:spPr>
          <a:xfrm>
            <a:off x="6382512" y="35661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Ejecuta lo planeado con integridad.</a:t>
            </a:r>
            <a:endParaRPr lang="en-US" sz="950" dirty="0"/>
          </a:p>
        </p:txBody>
      </p:sp>
      <p:sp>
        <p:nvSpPr>
          <p:cNvPr id="20" name="Shape 15"/>
          <p:cNvSpPr/>
          <p:nvPr/>
        </p:nvSpPr>
        <p:spPr>
          <a:xfrm>
            <a:off x="9052560" y="18745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10058400" y="21122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ChartLine_nav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3988" y="2197852"/>
            <a:ext cx="487192" cy="487192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9217152" y="28803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Evaluación de Resultados</a:t>
            </a:r>
            <a:endParaRPr lang="en-US" sz="1250" dirty="0"/>
          </a:p>
        </p:txBody>
      </p:sp>
      <p:sp>
        <p:nvSpPr>
          <p:cNvPr id="24" name="Text 18"/>
          <p:cNvSpPr/>
          <p:nvPr/>
        </p:nvSpPr>
        <p:spPr>
          <a:xfrm>
            <a:off x="9217152" y="35661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Mide impacto, riesgo y percepción.</a:t>
            </a:r>
            <a:endParaRPr lang="en-US" sz="950" dirty="0"/>
          </a:p>
        </p:txBody>
      </p:sp>
      <p:sp>
        <p:nvSpPr>
          <p:cNvPr id="25" name="Shape 19"/>
          <p:cNvSpPr/>
          <p:nvPr/>
        </p:nvSpPr>
        <p:spPr>
          <a:xfrm>
            <a:off x="548640" y="43891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1554480" y="46268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Comments_nav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0068" y="4712452"/>
            <a:ext cx="487192" cy="487192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713232" y="53949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Información y Comunicación</a:t>
            </a:r>
            <a:endParaRPr lang="en-US" sz="1250" dirty="0"/>
          </a:p>
        </p:txBody>
      </p:sp>
      <p:sp>
        <p:nvSpPr>
          <p:cNvPr id="29" name="Text 22"/>
          <p:cNvSpPr/>
          <p:nvPr/>
        </p:nvSpPr>
        <p:spPr>
          <a:xfrm>
            <a:off x="713232" y="60807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Difunde la gestión interna y externamente.</a:t>
            </a:r>
            <a:endParaRPr lang="en-US" sz="950" dirty="0"/>
          </a:p>
        </p:txBody>
      </p:sp>
      <p:sp>
        <p:nvSpPr>
          <p:cNvPr id="30" name="Shape 23"/>
          <p:cNvSpPr/>
          <p:nvPr/>
        </p:nvSpPr>
        <p:spPr>
          <a:xfrm>
            <a:off x="3383280" y="43891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1" name="Shape 24"/>
          <p:cNvSpPr/>
          <p:nvPr/>
        </p:nvSpPr>
        <p:spPr>
          <a:xfrm>
            <a:off x="4389120" y="46268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2" name="Image 5" descr="icons/FaLightbulb_navy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4708" y="4712452"/>
            <a:ext cx="487192" cy="487192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3547872" y="53949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del Conocimiento</a:t>
            </a:r>
            <a:endParaRPr lang="en-US" sz="1250" dirty="0"/>
          </a:p>
        </p:txBody>
      </p:sp>
      <p:sp>
        <p:nvSpPr>
          <p:cNvPr id="34" name="Text 26"/>
          <p:cNvSpPr/>
          <p:nvPr/>
        </p:nvSpPr>
        <p:spPr>
          <a:xfrm>
            <a:off x="3547872" y="60807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Convierte la experiencia en aprendizaje.</a:t>
            </a:r>
            <a:endParaRPr lang="en-US" sz="950" dirty="0"/>
          </a:p>
        </p:txBody>
      </p:sp>
      <p:sp>
        <p:nvSpPr>
          <p:cNvPr id="35" name="Shape 27"/>
          <p:cNvSpPr/>
          <p:nvPr/>
        </p:nvSpPr>
        <p:spPr>
          <a:xfrm>
            <a:off x="6217920" y="43891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6" name="Shape 28"/>
          <p:cNvSpPr/>
          <p:nvPr/>
        </p:nvSpPr>
        <p:spPr>
          <a:xfrm>
            <a:off x="7223760" y="4626864"/>
            <a:ext cx="658368" cy="658368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7" name="Image 6" descr="icons/FaShieldAlt_navy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9348" y="4712452"/>
            <a:ext cx="487192" cy="487192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6382512" y="5394960"/>
            <a:ext cx="2340864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5000"/>
              </a:lnSpc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Interno</a:t>
            </a:r>
            <a:endParaRPr lang="en-US" sz="1250" dirty="0"/>
          </a:p>
        </p:txBody>
      </p:sp>
      <p:sp>
        <p:nvSpPr>
          <p:cNvPr id="39" name="Text 30"/>
          <p:cNvSpPr/>
          <p:nvPr/>
        </p:nvSpPr>
        <p:spPr>
          <a:xfrm>
            <a:off x="6382512" y="6080760"/>
            <a:ext cx="23408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95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Verifica el cumplimiento normativo (MECI).</a:t>
            </a:r>
            <a:endParaRPr lang="en-US" sz="950" dirty="0"/>
          </a:p>
        </p:txBody>
      </p:sp>
      <p:sp>
        <p:nvSpPr>
          <p:cNvPr id="40" name="Shape 31"/>
          <p:cNvSpPr/>
          <p:nvPr/>
        </p:nvSpPr>
        <p:spPr>
          <a:xfrm>
            <a:off x="9052560" y="4389120"/>
            <a:ext cx="2670048" cy="2331720"/>
          </a:xfrm>
          <a:prstGeom prst="roundRect">
            <a:avLst>
              <a:gd name="adj" fmla="val 3529"/>
            </a:avLst>
          </a:prstGeom>
          <a:solidFill>
            <a:srgbClr val="F2A900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41" name="Text 32"/>
          <p:cNvSpPr/>
          <p:nvPr/>
        </p:nvSpPr>
        <p:spPr>
          <a:xfrm>
            <a:off x="9052560" y="4709160"/>
            <a:ext cx="2670048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082D4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19</a:t>
            </a:r>
            <a:endParaRPr lang="en-US" sz="4400" dirty="0"/>
          </a:p>
        </p:txBody>
      </p:sp>
      <p:sp>
        <p:nvSpPr>
          <p:cNvPr id="42" name="Text 33"/>
          <p:cNvSpPr/>
          <p:nvPr/>
        </p:nvSpPr>
        <p:spPr>
          <a:xfrm>
            <a:off x="9189720" y="5760720"/>
            <a:ext cx="239572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sz="1150" dirty="0">
                <a:solidFill>
                  <a:srgbClr val="082D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políticas de gestión</a:t>
            </a:r>
            <a:endParaRPr lang="en-US" sz="1150" dirty="0"/>
          </a:p>
          <a:p>
            <a:pPr marL="0" indent="0" algn="ctr">
              <a:lnSpc>
                <a:spcPct val="110000"/>
              </a:lnSpc>
              <a:buNone/>
            </a:pPr>
            <a:r>
              <a:rPr lang="en-US" sz="1150" dirty="0">
                <a:solidFill>
                  <a:srgbClr val="082D4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 desempeño</a:t>
            </a:r>
            <a:endParaRPr lang="en-US" sz="1150" dirty="0"/>
          </a:p>
        </p:txBody>
      </p:sp>
      <p:sp>
        <p:nvSpPr>
          <p:cNvPr id="43" name="Text 34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CONTENIDO ÚNICO DEL MINISTERIO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19 políticas MIPG y su líder institucional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607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política necesita una ficha propia en el micrositio con su responsable — así cualquier funcionario sabe a quién acudir.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10512"/>
            <a:ext cx="5349240" cy="4434840"/>
          </a:xfrm>
          <a:prstGeom prst="roundRect">
            <a:avLst>
              <a:gd name="adj" fmla="val 1443"/>
            </a:avLst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777240" y="195681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Estratégica del Talento Humano</a:t>
            </a:r>
            <a:endParaRPr lang="en-US" sz="1030" dirty="0"/>
          </a:p>
        </p:txBody>
      </p:sp>
      <p:sp>
        <p:nvSpPr>
          <p:cNvPr id="7" name="Text 5"/>
          <p:cNvSpPr/>
          <p:nvPr/>
        </p:nvSpPr>
        <p:spPr>
          <a:xfrm>
            <a:off x="777240" y="215392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Subdirección de Talento Humano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777240" y="238760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777240" y="242417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Integridad</a:t>
            </a:r>
            <a:endParaRPr lang="en-US" sz="1030" dirty="0"/>
          </a:p>
        </p:txBody>
      </p:sp>
      <p:sp>
        <p:nvSpPr>
          <p:cNvPr id="10" name="Text 8"/>
          <p:cNvSpPr/>
          <p:nvPr/>
        </p:nvSpPr>
        <p:spPr>
          <a:xfrm>
            <a:off x="777240" y="262128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Secretaría General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777240" y="285496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Text 10"/>
          <p:cNvSpPr/>
          <p:nvPr/>
        </p:nvSpPr>
        <p:spPr>
          <a:xfrm>
            <a:off x="777240" y="289153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Planeación Institucional</a:t>
            </a:r>
            <a:endParaRPr lang="en-US" sz="1030" dirty="0"/>
          </a:p>
        </p:txBody>
      </p:sp>
      <p:sp>
        <p:nvSpPr>
          <p:cNvPr id="13" name="Text 11"/>
          <p:cNvSpPr/>
          <p:nvPr/>
        </p:nvSpPr>
        <p:spPr>
          <a:xfrm>
            <a:off x="777240" y="308864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777240" y="332232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777240" y="335889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Presupuestal y Eficiencia del Gasto</a:t>
            </a:r>
            <a:endParaRPr lang="en-US" sz="1030" dirty="0"/>
          </a:p>
        </p:txBody>
      </p:sp>
      <p:sp>
        <p:nvSpPr>
          <p:cNvPr id="16" name="Text 14"/>
          <p:cNvSpPr/>
          <p:nvPr/>
        </p:nvSpPr>
        <p:spPr>
          <a:xfrm>
            <a:off x="777240" y="355600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Subdirección Administrativa y Financiera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777240" y="378968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777240" y="382625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Fortalecimiento Organizacional y Simplificación de Procesos</a:t>
            </a:r>
            <a:endParaRPr lang="en-US" sz="1030" dirty="0"/>
          </a:p>
        </p:txBody>
      </p:sp>
      <p:sp>
        <p:nvSpPr>
          <p:cNvPr id="19" name="Text 17"/>
          <p:cNvSpPr/>
          <p:nvPr/>
        </p:nvSpPr>
        <p:spPr>
          <a:xfrm>
            <a:off x="777240" y="402336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777240" y="425704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777240" y="429361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Gobierno Digital</a:t>
            </a:r>
            <a:endParaRPr lang="en-US" sz="1030" dirty="0"/>
          </a:p>
        </p:txBody>
      </p:sp>
      <p:sp>
        <p:nvSpPr>
          <p:cNvPr id="22" name="Text 20"/>
          <p:cNvSpPr/>
          <p:nvPr/>
        </p:nvSpPr>
        <p:spPr>
          <a:xfrm>
            <a:off x="777240" y="449072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Infraestructura Tecnológica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777240" y="472440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4" name="Text 22"/>
          <p:cNvSpPr/>
          <p:nvPr/>
        </p:nvSpPr>
        <p:spPr>
          <a:xfrm>
            <a:off x="777240" y="476097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Seguridad Digital</a:t>
            </a:r>
            <a:endParaRPr lang="en-US" sz="1030" dirty="0"/>
          </a:p>
        </p:txBody>
      </p:sp>
      <p:sp>
        <p:nvSpPr>
          <p:cNvPr id="25" name="Text 23"/>
          <p:cNvSpPr/>
          <p:nvPr/>
        </p:nvSpPr>
        <p:spPr>
          <a:xfrm>
            <a:off x="777240" y="495808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Infraestructura Tecnológica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777240" y="519176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Text 25"/>
          <p:cNvSpPr/>
          <p:nvPr/>
        </p:nvSpPr>
        <p:spPr>
          <a:xfrm>
            <a:off x="777240" y="522833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Defensa Jurídica</a:t>
            </a:r>
            <a:endParaRPr lang="en-US" sz="1030" dirty="0"/>
          </a:p>
        </p:txBody>
      </p:sp>
      <p:sp>
        <p:nvSpPr>
          <p:cNvPr id="28" name="Text 26"/>
          <p:cNvSpPr/>
          <p:nvPr/>
        </p:nvSpPr>
        <p:spPr>
          <a:xfrm>
            <a:off x="777240" y="542544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Asesora Jurídica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777240" y="565912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Text 28"/>
          <p:cNvSpPr/>
          <p:nvPr/>
        </p:nvSpPr>
        <p:spPr>
          <a:xfrm>
            <a:off x="777240" y="569569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Mejora Normativa</a:t>
            </a:r>
            <a:endParaRPr lang="en-US" sz="1030" dirty="0"/>
          </a:p>
        </p:txBody>
      </p:sp>
      <p:sp>
        <p:nvSpPr>
          <p:cNvPr id="31" name="Text 29"/>
          <p:cNvSpPr/>
          <p:nvPr/>
        </p:nvSpPr>
        <p:spPr>
          <a:xfrm>
            <a:off x="777240" y="589280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Asesora Jurídica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6172200" y="1810512"/>
            <a:ext cx="5349240" cy="4434840"/>
          </a:xfrm>
          <a:prstGeom prst="roundRect">
            <a:avLst>
              <a:gd name="adj" fmla="val 1443"/>
            </a:avLst>
          </a:prstGeom>
          <a:solidFill>
            <a:srgbClr val="FFFFFF"/>
          </a:solidFill>
          <a:ln/>
          <a:effectLst>
            <a:outerShdw blurRad="76200" dist="25400" dir="5400000" algn="bl" rotWithShape="0">
              <a:srgbClr val="000000">
                <a:alpha val="9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3" name="Text 31"/>
          <p:cNvSpPr/>
          <p:nvPr/>
        </p:nvSpPr>
        <p:spPr>
          <a:xfrm>
            <a:off x="6400800" y="195681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Transparencia, Acceso a la Información y Lucha contra la Corrupción</a:t>
            </a:r>
            <a:endParaRPr lang="en-US" sz="1030" dirty="0"/>
          </a:p>
        </p:txBody>
      </p:sp>
      <p:sp>
        <p:nvSpPr>
          <p:cNvPr id="34" name="Text 32"/>
          <p:cNvSpPr/>
          <p:nvPr/>
        </p:nvSpPr>
        <p:spPr>
          <a:xfrm>
            <a:off x="6400800" y="215392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Relacionamiento con el Ciudadano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6400800" y="238760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6" name="Text 34"/>
          <p:cNvSpPr/>
          <p:nvPr/>
        </p:nvSpPr>
        <p:spPr>
          <a:xfrm>
            <a:off x="6400800" y="242417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 al Ciudadano</a:t>
            </a:r>
            <a:endParaRPr lang="en-US" sz="1030" dirty="0"/>
          </a:p>
        </p:txBody>
      </p:sp>
      <p:sp>
        <p:nvSpPr>
          <p:cNvPr id="37" name="Text 35"/>
          <p:cNvSpPr/>
          <p:nvPr/>
        </p:nvSpPr>
        <p:spPr>
          <a:xfrm>
            <a:off x="6400800" y="262128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Relacionamiento con el Ciudadano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6400800" y="285496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Text 37"/>
          <p:cNvSpPr/>
          <p:nvPr/>
        </p:nvSpPr>
        <p:spPr>
          <a:xfrm>
            <a:off x="6400800" y="289153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Racionalización de Trámites</a:t>
            </a:r>
            <a:endParaRPr lang="en-US" sz="1030" dirty="0"/>
          </a:p>
        </p:txBody>
      </p:sp>
      <p:sp>
        <p:nvSpPr>
          <p:cNvPr id="40" name="Text 38"/>
          <p:cNvSpPr/>
          <p:nvPr/>
        </p:nvSpPr>
        <p:spPr>
          <a:xfrm>
            <a:off x="6400800" y="308864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6400800" y="332232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6400800" y="335889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Participación Ciudadana en la Gestión Pública</a:t>
            </a:r>
            <a:endParaRPr lang="en-US" sz="1030" dirty="0"/>
          </a:p>
        </p:txBody>
      </p:sp>
      <p:sp>
        <p:nvSpPr>
          <p:cNvPr id="43" name="Text 41"/>
          <p:cNvSpPr/>
          <p:nvPr/>
        </p:nvSpPr>
        <p:spPr>
          <a:xfrm>
            <a:off x="6400800" y="355600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Relacionamiento con el Ciudadano</a:t>
            </a:r>
            <a:endParaRPr lang="en-US" sz="900" dirty="0"/>
          </a:p>
        </p:txBody>
      </p:sp>
      <p:sp>
        <p:nvSpPr>
          <p:cNvPr id="44" name="Shape 42"/>
          <p:cNvSpPr/>
          <p:nvPr/>
        </p:nvSpPr>
        <p:spPr>
          <a:xfrm>
            <a:off x="6400800" y="378968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5" name="Text 43"/>
          <p:cNvSpPr/>
          <p:nvPr/>
        </p:nvSpPr>
        <p:spPr>
          <a:xfrm>
            <a:off x="6400800" y="382625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Seguimiento y Evaluación del Desempeño Institucional</a:t>
            </a:r>
            <a:endParaRPr lang="en-US" sz="1030" dirty="0"/>
          </a:p>
        </p:txBody>
      </p:sp>
      <p:sp>
        <p:nvSpPr>
          <p:cNvPr id="46" name="Text 44"/>
          <p:cNvSpPr/>
          <p:nvPr/>
        </p:nvSpPr>
        <p:spPr>
          <a:xfrm>
            <a:off x="6400800" y="402336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6400800" y="425704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Text 46"/>
          <p:cNvSpPr/>
          <p:nvPr/>
        </p:nvSpPr>
        <p:spPr>
          <a:xfrm>
            <a:off x="6400800" y="429361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Documental</a:t>
            </a:r>
            <a:endParaRPr lang="en-US" sz="1030" dirty="0"/>
          </a:p>
        </p:txBody>
      </p:sp>
      <p:sp>
        <p:nvSpPr>
          <p:cNvPr id="49" name="Text 47"/>
          <p:cNvSpPr/>
          <p:nvPr/>
        </p:nvSpPr>
        <p:spPr>
          <a:xfrm>
            <a:off x="6400800" y="449072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Grupo de Relacionamiento con el Ciudadano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6400800" y="472440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1" name="Text 49"/>
          <p:cNvSpPr/>
          <p:nvPr/>
        </p:nvSpPr>
        <p:spPr>
          <a:xfrm>
            <a:off x="6400800" y="476097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 la Información Estadística</a:t>
            </a:r>
            <a:endParaRPr lang="en-US" sz="1030" dirty="0"/>
          </a:p>
        </p:txBody>
      </p:sp>
      <p:sp>
        <p:nvSpPr>
          <p:cNvPr id="52" name="Text 50"/>
          <p:cNvSpPr/>
          <p:nvPr/>
        </p:nvSpPr>
        <p:spPr>
          <a:xfrm>
            <a:off x="6400800" y="495808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6400800" y="519176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4" name="Text 52"/>
          <p:cNvSpPr/>
          <p:nvPr/>
        </p:nvSpPr>
        <p:spPr>
          <a:xfrm>
            <a:off x="6400800" y="522833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del Conocimiento y la Innovación</a:t>
            </a:r>
            <a:endParaRPr lang="en-US" sz="1030" dirty="0"/>
          </a:p>
        </p:txBody>
      </p:sp>
      <p:sp>
        <p:nvSpPr>
          <p:cNvPr id="55" name="Text 53"/>
          <p:cNvSpPr/>
          <p:nvPr/>
        </p:nvSpPr>
        <p:spPr>
          <a:xfrm>
            <a:off x="6400800" y="542544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Subdirección de Talento Humano</a:t>
            </a:r>
            <a:endParaRPr lang="en-US" sz="900" dirty="0"/>
          </a:p>
        </p:txBody>
      </p:sp>
      <p:sp>
        <p:nvSpPr>
          <p:cNvPr id="56" name="Shape 54"/>
          <p:cNvSpPr/>
          <p:nvPr/>
        </p:nvSpPr>
        <p:spPr>
          <a:xfrm>
            <a:off x="6400800" y="5659120"/>
            <a:ext cx="4892040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7" name="Text 55"/>
          <p:cNvSpPr/>
          <p:nvPr/>
        </p:nvSpPr>
        <p:spPr>
          <a:xfrm>
            <a:off x="6400800" y="5695696"/>
            <a:ext cx="4892040" cy="257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103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Interno</a:t>
            </a:r>
            <a:endParaRPr lang="en-US" sz="1030" dirty="0"/>
          </a:p>
        </p:txBody>
      </p:sp>
      <p:sp>
        <p:nvSpPr>
          <p:cNvPr id="58" name="Text 56"/>
          <p:cNvSpPr/>
          <p:nvPr/>
        </p:nvSpPr>
        <p:spPr>
          <a:xfrm>
            <a:off x="6400800" y="5892800"/>
            <a:ext cx="489204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Control Interno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548640" y="6309360"/>
            <a:ext cx="10972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Fuente: Estructura MIPG del Ministerio de Minas y Energía (líderes por política). A validar y actualizar con la Oficina de Planeación.</a:t>
            </a:r>
            <a:endParaRPr lang="en-US" sz="850" dirty="0"/>
          </a:p>
        </p:txBody>
      </p:sp>
      <p:sp>
        <p:nvSpPr>
          <p:cNvPr id="60" name="Text 58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SECCIONES 5 A 10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Resto del micrositio, en una mirada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459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786384" y="1883664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6" name="Image 0" descr="icons/FaCalendarAlt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085" y="1957365"/>
            <a:ext cx="419527" cy="41952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81328" y="1847088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786384" y="2560320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Línea de tiempo con hitos MIPG: cortes FURAG, comités, autodiagnósticos y fechas límite por política.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270248" y="16459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Shape 7"/>
          <p:cNvSpPr/>
          <p:nvPr/>
        </p:nvSpPr>
        <p:spPr>
          <a:xfrm>
            <a:off x="4507992" y="1883664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1" name="Image 1" descr="icons/FaFolderOpen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693" y="1957365"/>
            <a:ext cx="419527" cy="419527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202936" y="1847088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Evidencias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4507992" y="2560320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Repositorio por dependencia y política, con control de versiones y alertas de vencimiento.</a:t>
            </a:r>
            <a:endParaRPr lang="en-US" sz="1050" dirty="0"/>
          </a:p>
        </p:txBody>
      </p:sp>
      <p:sp>
        <p:nvSpPr>
          <p:cNvPr id="14" name="Shape 10"/>
          <p:cNvSpPr/>
          <p:nvPr/>
        </p:nvSpPr>
        <p:spPr>
          <a:xfrm>
            <a:off x="7991856" y="1645920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Shape 11"/>
          <p:cNvSpPr/>
          <p:nvPr/>
        </p:nvSpPr>
        <p:spPr>
          <a:xfrm>
            <a:off x="8229600" y="1883664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6" name="Image 2" descr="icons/FaFileAlt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3301" y="1957365"/>
            <a:ext cx="419527" cy="419527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924544" y="1847088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Formatos y Plantillas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8229600" y="2560320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Biblioteca única de formatos vigentes del Sistema de Gestión, evitando versiones desactualizadas.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548640" y="38130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0" name="Shape 15"/>
          <p:cNvSpPr/>
          <p:nvPr/>
        </p:nvSpPr>
        <p:spPr>
          <a:xfrm>
            <a:off x="786384" y="4050792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1" name="Image 3" descr="icons/FaBookOpen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085" y="4124493"/>
            <a:ext cx="419527" cy="419527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481328" y="4014216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Lecciones Aprendidas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786384" y="4727448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Casos de éxito y dificultades documentadas entre dependencias, para no repetir errores.</a:t>
            </a:r>
            <a:endParaRPr lang="en-US" sz="1050" dirty="0"/>
          </a:p>
        </p:txBody>
      </p:sp>
      <p:sp>
        <p:nvSpPr>
          <p:cNvPr id="24" name="Shape 18"/>
          <p:cNvSpPr/>
          <p:nvPr/>
        </p:nvSpPr>
        <p:spPr>
          <a:xfrm>
            <a:off x="4270248" y="38130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5" name="Shape 19"/>
          <p:cNvSpPr/>
          <p:nvPr/>
        </p:nvSpPr>
        <p:spPr>
          <a:xfrm>
            <a:off x="4507992" y="4050792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6" name="Image 4" descr="icons/FaExclamationTriangle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1693" y="4124493"/>
            <a:ext cx="419527" cy="419527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5202936" y="4014216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</a:t>
            </a:r>
            <a:endParaRPr lang="en-US" sz="1300" dirty="0"/>
          </a:p>
        </p:txBody>
      </p:sp>
      <p:sp>
        <p:nvSpPr>
          <p:cNvPr id="28" name="Text 21"/>
          <p:cNvSpPr/>
          <p:nvPr/>
        </p:nvSpPr>
        <p:spPr>
          <a:xfrm>
            <a:off x="4507992" y="4727448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Mapa de riesgos institucional y de corrupción con seguimiento cuatrimestral.</a:t>
            </a:r>
            <a:endParaRPr lang="en-US" sz="1050" dirty="0"/>
          </a:p>
        </p:txBody>
      </p:sp>
      <p:sp>
        <p:nvSpPr>
          <p:cNvPr id="29" name="Shape 22"/>
          <p:cNvSpPr/>
          <p:nvPr/>
        </p:nvSpPr>
        <p:spPr>
          <a:xfrm>
            <a:off x="7991856" y="3813048"/>
            <a:ext cx="3520440" cy="19659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0" name="Shape 23"/>
          <p:cNvSpPr/>
          <p:nvPr/>
        </p:nvSpPr>
        <p:spPr>
          <a:xfrm>
            <a:off x="8229600" y="4050792"/>
            <a:ext cx="566928" cy="566928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1" name="Image 5" descr="icons/FaBullhorn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3301" y="4124493"/>
            <a:ext cx="419527" cy="419527"/>
          </a:xfrm>
          <a:prstGeom prst="rect">
            <a:avLst/>
          </a:prstGeom>
        </p:spPr>
      </p:pic>
      <p:sp>
        <p:nvSpPr>
          <p:cNvPr id="32" name="Text 24"/>
          <p:cNvSpPr/>
          <p:nvPr/>
        </p:nvSpPr>
        <p:spPr>
          <a:xfrm>
            <a:off x="8924544" y="4014216"/>
            <a:ext cx="2377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Noticias y Comunicados</a:t>
            </a:r>
            <a:endParaRPr lang="en-US" sz="1300" dirty="0"/>
          </a:p>
        </p:txBody>
      </p:sp>
      <p:sp>
        <p:nvSpPr>
          <p:cNvPr id="33" name="Text 25"/>
          <p:cNvSpPr/>
          <p:nvPr/>
        </p:nvSpPr>
        <p:spPr>
          <a:xfrm>
            <a:off x="8229600" y="4727448"/>
            <a:ext cx="3044952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 normativas, resultados de auditoría y reconocimientos del Sistema de Gestión.</a:t>
            </a:r>
            <a:endParaRPr lang="en-US" sz="1050" dirty="0"/>
          </a:p>
        </p:txBody>
      </p:sp>
      <p:sp>
        <p:nvSpPr>
          <p:cNvPr id="34" name="Text 26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8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828800" y="-2286000"/>
            <a:ext cx="5943600" cy="5943600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9875520" y="3474720"/>
            <a:ext cx="4572000" cy="457200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731520" y="2286000"/>
            <a:ext cx="960120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Un micrositio, un solo lenguaje</a:t>
            </a:r>
            <a:endParaRPr lang="en-US" sz="3400" dirty="0"/>
          </a:p>
          <a:p>
            <a:pPr marL="0" indent="0">
              <a:lnSpc>
                <a:spcPct val="115000"/>
              </a:lnSpc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para todo el Ministerio.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749808" y="3977640"/>
            <a:ext cx="2194560" cy="0"/>
          </a:xfrm>
          <a:prstGeom prst="line">
            <a:avLst/>
          </a:prstGeom>
          <a:noFill/>
          <a:ln w="254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731520" y="41605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Oficina de Planeación y Gestión Internacional · Modelo Integrado de Planeación y Gestión (MIPG)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PUNTO DE PARTIDA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Lo que ya existe hoy en la web del Ministerio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607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información de MIPG está publicada, pero dispersa en varias páginas independientes y con contenidos desactualizados — sin un punto único de consulta.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2020824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6" name="Image 0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" y="2071116"/>
            <a:ext cx="155448" cy="15544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32688" y="1938528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Página “MIPG y Sistema Integrado de Gestión”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548640" y="2679192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9" name="Image 1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" y="2729484"/>
            <a:ext cx="155448" cy="15544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932688" y="2596896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Infografía estática MIPG (HTML embebido)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548640" y="3337560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2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" y="3387852"/>
            <a:ext cx="155448" cy="15544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932688" y="3255264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Documento “Estructura MIPG” (PDF, 2021)</a:t>
            </a:r>
            <a:endParaRPr lang="en-US" sz="1300" dirty="0"/>
          </a:p>
        </p:txBody>
      </p:sp>
      <p:sp>
        <p:nvSpPr>
          <p:cNvPr id="14" name="Shape 9"/>
          <p:cNvSpPr/>
          <p:nvPr/>
        </p:nvSpPr>
        <p:spPr>
          <a:xfrm>
            <a:off x="548640" y="3995928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5" name="Image 3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" y="4046220"/>
            <a:ext cx="155448" cy="15544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932688" y="3913632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Mapa de Procesos y Manual de Calidad (SIG)</a:t>
            </a:r>
            <a:endParaRPr lang="en-US" sz="1300" dirty="0"/>
          </a:p>
        </p:txBody>
      </p:sp>
      <p:sp>
        <p:nvSpPr>
          <p:cNvPr id="17" name="Shape 11"/>
          <p:cNvSpPr/>
          <p:nvPr/>
        </p:nvSpPr>
        <p:spPr>
          <a:xfrm>
            <a:off x="5989320" y="2020824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8" name="Image 4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612" y="2071116"/>
            <a:ext cx="155448" cy="155448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6373368" y="1938528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Políticas y objetivos de calidad</a:t>
            </a:r>
            <a:endParaRPr lang="en-US" sz="1300" dirty="0"/>
          </a:p>
        </p:txBody>
      </p:sp>
      <p:sp>
        <p:nvSpPr>
          <p:cNvPr id="20" name="Shape 13"/>
          <p:cNvSpPr/>
          <p:nvPr/>
        </p:nvSpPr>
        <p:spPr>
          <a:xfrm>
            <a:off x="5989320" y="2679192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1" name="Image 5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612" y="2729484"/>
            <a:ext cx="155448" cy="155448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6373368" y="2596896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 y mapas de riesgo</a:t>
            </a:r>
            <a:endParaRPr lang="en-US" sz="1300" dirty="0"/>
          </a:p>
        </p:txBody>
      </p:sp>
      <p:sp>
        <p:nvSpPr>
          <p:cNvPr id="23" name="Shape 15"/>
          <p:cNvSpPr/>
          <p:nvPr/>
        </p:nvSpPr>
        <p:spPr>
          <a:xfrm>
            <a:off x="5989320" y="3337560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4" name="Image 6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612" y="3387852"/>
            <a:ext cx="155448" cy="155448"/>
          </a:xfrm>
          <a:prstGeom prst="rect">
            <a:avLst/>
          </a:prstGeom>
        </p:spPr>
      </p:pic>
      <p:sp>
        <p:nvSpPr>
          <p:cNvPr id="25" name="Text 16"/>
          <p:cNvSpPr/>
          <p:nvPr/>
        </p:nvSpPr>
        <p:spPr>
          <a:xfrm>
            <a:off x="6373368" y="3255264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Normograma del Ministerio</a:t>
            </a:r>
            <a:endParaRPr lang="en-US" sz="1300" dirty="0"/>
          </a:p>
        </p:txBody>
      </p:sp>
      <p:sp>
        <p:nvSpPr>
          <p:cNvPr id="26" name="Shape 17"/>
          <p:cNvSpPr/>
          <p:nvPr/>
        </p:nvSpPr>
        <p:spPr>
          <a:xfrm>
            <a:off x="5989320" y="3995928"/>
            <a:ext cx="256032" cy="256032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7" descr="icons/FaCheckCircle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612" y="4046220"/>
            <a:ext cx="155448" cy="155448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6373368" y="3913632"/>
            <a:ext cx="473659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1B1B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Mejoramiento y auditorías</a:t>
            </a:r>
            <a:endParaRPr lang="en-US" sz="1300" dirty="0"/>
          </a:p>
        </p:txBody>
      </p:sp>
      <p:sp>
        <p:nvSpPr>
          <p:cNvPr id="29" name="Shape 19"/>
          <p:cNvSpPr/>
          <p:nvPr/>
        </p:nvSpPr>
        <p:spPr>
          <a:xfrm>
            <a:off x="548640" y="4709160"/>
            <a:ext cx="11064240" cy="1417320"/>
          </a:xfrm>
          <a:prstGeom prst="roundRect">
            <a:avLst>
              <a:gd name="adj" fmla="val 5806"/>
            </a:avLst>
          </a:prstGeom>
          <a:solidFill>
            <a:srgbClr val="0B3D6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0" name="Shape 20"/>
          <p:cNvSpPr/>
          <p:nvPr/>
        </p:nvSpPr>
        <p:spPr>
          <a:xfrm>
            <a:off x="868680" y="4983480"/>
            <a:ext cx="777240" cy="777240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1" name="Image 8" descr="icons/FaSearch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721" y="5084521"/>
            <a:ext cx="575158" cy="575158"/>
          </a:xfrm>
          <a:prstGeom prst="rect">
            <a:avLst/>
          </a:prstGeom>
        </p:spPr>
      </p:pic>
      <p:sp>
        <p:nvSpPr>
          <p:cNvPr id="32" name="Text 21"/>
          <p:cNvSpPr/>
          <p:nvPr/>
        </p:nvSpPr>
        <p:spPr>
          <a:xfrm>
            <a:off x="1828800" y="4892040"/>
            <a:ext cx="950976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reto no es falta de información: es falta de un punto único, visual y actualizado. </a:t>
            </a:r>
            <a:endParaRPr lang="en-US" sz="13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Hoy cada dato vive en una página distinta, sin indicadores en tiempo real ni lenguaje pensado para quien no maneja el tema a diario.</a:t>
            </a:r>
            <a:endParaRPr lang="en-US" sz="1300" dirty="0"/>
          </a:p>
        </p:txBody>
      </p:sp>
      <p:sp>
        <p:nvSpPr>
          <p:cNvPr id="33" name="Text 22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CÓMO LOGRAR QUE SEA FÁCIL DE ENTENDER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Principios de diseño para un micrositio claro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91640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786384" y="1929384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6" name="Image 0" descr="icons/FaComments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62" y="2005462"/>
            <a:ext cx="433060" cy="43306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786384" y="2651760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Lenguaje claro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786384" y="3017520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jerga técnica: cada término MIPG lleva una explicación emergente en palabras simples.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270248" y="1691640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Shape 7"/>
          <p:cNvSpPr/>
          <p:nvPr/>
        </p:nvSpPr>
        <p:spPr>
          <a:xfrm>
            <a:off x="4507992" y="1929384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1" name="Image 1" descr="icons/FaPalette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070" y="2005462"/>
            <a:ext cx="433060" cy="43306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507992" y="2651760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 color por dimensión</a:t>
            </a:r>
            <a:endParaRPr lang="en-US" sz="1350" dirty="0"/>
          </a:p>
        </p:txBody>
      </p:sp>
      <p:sp>
        <p:nvSpPr>
          <p:cNvPr id="13" name="Text 9"/>
          <p:cNvSpPr/>
          <p:nvPr/>
        </p:nvSpPr>
        <p:spPr>
          <a:xfrm>
            <a:off x="4507992" y="3017520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una de las 7 dimensiones tiene un color e ícono fijo que se repite en todo el sitio.</a:t>
            </a:r>
            <a:endParaRPr lang="en-US" sz="1050" dirty="0"/>
          </a:p>
        </p:txBody>
      </p:sp>
      <p:sp>
        <p:nvSpPr>
          <p:cNvPr id="14" name="Shape 10"/>
          <p:cNvSpPr/>
          <p:nvPr/>
        </p:nvSpPr>
        <p:spPr>
          <a:xfrm>
            <a:off x="7991856" y="1691640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Shape 11"/>
          <p:cNvSpPr/>
          <p:nvPr/>
        </p:nvSpPr>
        <p:spPr>
          <a:xfrm>
            <a:off x="8229600" y="1929384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6" name="Image 2" descr="icons/FaRout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5678" y="2005462"/>
            <a:ext cx="433060" cy="43306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229600" y="2651760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Máximo 3 clics</a:t>
            </a:r>
            <a:endParaRPr lang="en-US" sz="1350" dirty="0"/>
          </a:p>
        </p:txBody>
      </p:sp>
      <p:sp>
        <p:nvSpPr>
          <p:cNvPr id="18" name="Text 13"/>
          <p:cNvSpPr/>
          <p:nvPr/>
        </p:nvSpPr>
        <p:spPr>
          <a:xfrm>
            <a:off x="8229600" y="3017520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Cualquier documento o indicador debe poder consultarse en tres pasos o menos desde el inicio.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548640" y="4041648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0" name="Shape 15"/>
          <p:cNvSpPr/>
          <p:nvPr/>
        </p:nvSpPr>
        <p:spPr>
          <a:xfrm>
            <a:off x="786384" y="4279392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1" name="Image 3" descr="icons/FaChartPie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462" y="4355470"/>
            <a:ext cx="433060" cy="43306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86384" y="5001768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Semáforos, no solo tablas</a:t>
            </a:r>
            <a:endParaRPr lang="en-US" sz="1350" dirty="0"/>
          </a:p>
        </p:txBody>
      </p:sp>
      <p:sp>
        <p:nvSpPr>
          <p:cNvPr id="23" name="Text 17"/>
          <p:cNvSpPr/>
          <p:nvPr/>
        </p:nvSpPr>
        <p:spPr>
          <a:xfrm>
            <a:off x="786384" y="5367528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Los indicadores usan color (verde/amarillo/rojo) antes que cifras extensas.</a:t>
            </a:r>
            <a:endParaRPr lang="en-US" sz="1050" dirty="0"/>
          </a:p>
        </p:txBody>
      </p:sp>
      <p:sp>
        <p:nvSpPr>
          <p:cNvPr id="24" name="Shape 18"/>
          <p:cNvSpPr/>
          <p:nvPr/>
        </p:nvSpPr>
        <p:spPr>
          <a:xfrm>
            <a:off x="4270248" y="4041648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5" name="Shape 19"/>
          <p:cNvSpPr/>
          <p:nvPr/>
        </p:nvSpPr>
        <p:spPr>
          <a:xfrm>
            <a:off x="4507992" y="4279392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6" name="Image 4" descr="icons/FaMapMarkedAlt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4070" y="4355470"/>
            <a:ext cx="433060" cy="433060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4507992" y="5001768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Mapa de procesos interactivo</a:t>
            </a:r>
            <a:endParaRPr lang="en-US" sz="1350" dirty="0"/>
          </a:p>
        </p:txBody>
      </p:sp>
      <p:sp>
        <p:nvSpPr>
          <p:cNvPr id="28" name="Text 21"/>
          <p:cNvSpPr/>
          <p:nvPr/>
        </p:nvSpPr>
        <p:spPr>
          <a:xfrm>
            <a:off x="4507992" y="5367528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 navega por categoría con clic, no como imagen o PDF estático.</a:t>
            </a:r>
            <a:endParaRPr lang="en-US" sz="1050" dirty="0"/>
          </a:p>
        </p:txBody>
      </p:sp>
      <p:sp>
        <p:nvSpPr>
          <p:cNvPr id="29" name="Shape 22"/>
          <p:cNvSpPr/>
          <p:nvPr/>
        </p:nvSpPr>
        <p:spPr>
          <a:xfrm>
            <a:off x="7991856" y="4041648"/>
            <a:ext cx="3520440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0" name="Shape 23"/>
          <p:cNvSpPr/>
          <p:nvPr/>
        </p:nvSpPr>
        <p:spPr>
          <a:xfrm>
            <a:off x="8229600" y="4279392"/>
            <a:ext cx="585216" cy="585216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1" name="Image 5" descr="icons/FaEye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5678" y="4355470"/>
            <a:ext cx="433060" cy="433060"/>
          </a:xfrm>
          <a:prstGeom prst="rect">
            <a:avLst/>
          </a:prstGeom>
        </p:spPr>
      </p:pic>
      <p:sp>
        <p:nvSpPr>
          <p:cNvPr id="32" name="Text 24"/>
          <p:cNvSpPr/>
          <p:nvPr/>
        </p:nvSpPr>
        <p:spPr>
          <a:xfrm>
            <a:off x="8229600" y="5001768"/>
            <a:ext cx="304495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Accesibilidad web</a:t>
            </a:r>
            <a:endParaRPr lang="en-US" sz="1350" dirty="0"/>
          </a:p>
        </p:txBody>
      </p:sp>
      <p:sp>
        <p:nvSpPr>
          <p:cNvPr id="33" name="Text 25"/>
          <p:cNvSpPr/>
          <p:nvPr/>
        </p:nvSpPr>
        <p:spPr>
          <a:xfrm>
            <a:off x="8229600" y="5367528"/>
            <a:ext cx="30449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Contraste, texto alternativo y navegación por teclado, según Resolución 1519 de 2020 (MinTIC).</a:t>
            </a:r>
            <a:endParaRPr lang="en-US" sz="1050" dirty="0"/>
          </a:p>
        </p:txBody>
      </p:sp>
      <p:sp>
        <p:nvSpPr>
          <p:cNvPr id="34" name="Text 26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PRÓXIMOS PASOS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Hoja de ruta de implementación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1531620" y="2697480"/>
            <a:ext cx="8668512" cy="0"/>
          </a:xfrm>
          <a:prstGeom prst="line">
            <a:avLst/>
          </a:prstGeom>
          <a:noFill/>
          <a:ln w="254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Shape 3"/>
          <p:cNvSpPr/>
          <p:nvPr/>
        </p:nvSpPr>
        <p:spPr>
          <a:xfrm>
            <a:off x="1211580" y="2377440"/>
            <a:ext cx="640080" cy="640080"/>
          </a:xfrm>
          <a:prstGeom prst="ellipse">
            <a:avLst/>
          </a:prstGeom>
          <a:solidFill>
            <a:srgbClr val="F2A900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6" name="Text 4"/>
          <p:cNvSpPr/>
          <p:nvPr/>
        </p:nvSpPr>
        <p:spPr>
          <a:xfrm>
            <a:off x="1211580" y="2377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082D4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548640" y="3337560"/>
            <a:ext cx="1965960" cy="26517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8" name="Text 6"/>
          <p:cNvSpPr/>
          <p:nvPr/>
        </p:nvSpPr>
        <p:spPr>
          <a:xfrm>
            <a:off x="685800" y="3493008"/>
            <a:ext cx="1691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Arquitectura y contenidos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685800" y="4206240"/>
            <a:ext cx="1691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 el sitemap y recopilar contenidos vigentes con cada líder de política.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378708" y="2377440"/>
            <a:ext cx="640080" cy="640080"/>
          </a:xfrm>
          <a:prstGeom prst="ellipse">
            <a:avLst/>
          </a:prstGeom>
          <a:solidFill>
            <a:srgbClr val="0B3D62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9"/>
          <p:cNvSpPr/>
          <p:nvPr/>
        </p:nvSpPr>
        <p:spPr>
          <a:xfrm>
            <a:off x="3378708" y="2377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200" dirty="0"/>
          </a:p>
        </p:txBody>
      </p:sp>
      <p:sp>
        <p:nvSpPr>
          <p:cNvPr id="12" name="Shape 10"/>
          <p:cNvSpPr/>
          <p:nvPr/>
        </p:nvSpPr>
        <p:spPr>
          <a:xfrm>
            <a:off x="2715768" y="3337560"/>
            <a:ext cx="1965960" cy="26517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3" name="Text 11"/>
          <p:cNvSpPr/>
          <p:nvPr/>
        </p:nvSpPr>
        <p:spPr>
          <a:xfrm>
            <a:off x="2852928" y="3493008"/>
            <a:ext cx="1691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Diseño visual (wireframes)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852928" y="4206240"/>
            <a:ext cx="1691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Maquetar las 10 secciones aplicando los principios de esta propuesta.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5545836" y="2377440"/>
            <a:ext cx="640080" cy="640080"/>
          </a:xfrm>
          <a:prstGeom prst="ellipse">
            <a:avLst/>
          </a:prstGeom>
          <a:solidFill>
            <a:srgbClr val="0B3D62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Text 14"/>
          <p:cNvSpPr/>
          <p:nvPr/>
        </p:nvSpPr>
        <p:spPr>
          <a:xfrm>
            <a:off x="5545836" y="2377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200" dirty="0"/>
          </a:p>
        </p:txBody>
      </p:sp>
      <p:sp>
        <p:nvSpPr>
          <p:cNvPr id="17" name="Shape 15"/>
          <p:cNvSpPr/>
          <p:nvPr/>
        </p:nvSpPr>
        <p:spPr>
          <a:xfrm>
            <a:off x="4882896" y="3337560"/>
            <a:ext cx="1965960" cy="26517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8" name="Text 16"/>
          <p:cNvSpPr/>
          <p:nvPr/>
        </p:nvSpPr>
        <p:spPr>
          <a:xfrm>
            <a:off x="5020056" y="3493008"/>
            <a:ext cx="1691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Desarrollo y cargue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020056" y="4206240"/>
            <a:ext cx="1691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Construir el sitio y cargar evidencias, formatos e indicadores iniciales.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7712964" y="2377440"/>
            <a:ext cx="640080" cy="640080"/>
          </a:xfrm>
          <a:prstGeom prst="ellipse">
            <a:avLst/>
          </a:prstGeom>
          <a:solidFill>
            <a:srgbClr val="0B3D62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7712964" y="2377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200" dirty="0"/>
          </a:p>
        </p:txBody>
      </p:sp>
      <p:sp>
        <p:nvSpPr>
          <p:cNvPr id="22" name="Shape 20"/>
          <p:cNvSpPr/>
          <p:nvPr/>
        </p:nvSpPr>
        <p:spPr>
          <a:xfrm>
            <a:off x="7050024" y="3337560"/>
            <a:ext cx="1965960" cy="26517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3" name="Text 21"/>
          <p:cNvSpPr/>
          <p:nvPr/>
        </p:nvSpPr>
        <p:spPr>
          <a:xfrm>
            <a:off x="7187184" y="3493008"/>
            <a:ext cx="1691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Piloto con enlaces MIPG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7187184" y="4206240"/>
            <a:ext cx="1691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 con el Comité Institucional antes del lanzamiento general.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9880092" y="2377440"/>
            <a:ext cx="640080" cy="640080"/>
          </a:xfrm>
          <a:prstGeom prst="ellipse">
            <a:avLst/>
          </a:prstGeom>
          <a:solidFill>
            <a:srgbClr val="0B3D62"/>
          </a:solidFill>
          <a:ln w="381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Text 24"/>
          <p:cNvSpPr/>
          <p:nvPr/>
        </p:nvSpPr>
        <p:spPr>
          <a:xfrm>
            <a:off x="9880092" y="2377440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200" dirty="0"/>
          </a:p>
        </p:txBody>
      </p:sp>
      <p:sp>
        <p:nvSpPr>
          <p:cNvPr id="27" name="Shape 25"/>
          <p:cNvSpPr/>
          <p:nvPr/>
        </p:nvSpPr>
        <p:spPr>
          <a:xfrm>
            <a:off x="9217152" y="3337560"/>
            <a:ext cx="1965960" cy="2651760"/>
          </a:xfrm>
          <a:prstGeom prst="roundRect">
            <a:avLst>
              <a:gd name="adj" fmla="val 4186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9354312" y="3493008"/>
            <a:ext cx="16916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Publicación y capacitación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9354312" y="4206240"/>
            <a:ext cx="1691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Divulgar a todas las dependencias y habilitar actualización continua.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PROPUESTA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Objetivo y beneficios esperados del micrositio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45920"/>
            <a:ext cx="5120640" cy="4480560"/>
          </a:xfrm>
          <a:prstGeom prst="roundRect">
            <a:avLst>
              <a:gd name="adj" fmla="val 1837"/>
            </a:avLst>
          </a:prstGeom>
          <a:solidFill>
            <a:srgbClr val="1C7293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pic>
        <p:nvPicPr>
          <p:cNvPr id="5" name="Image 0" descr="icons/FaFlagCheckered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1920240"/>
            <a:ext cx="457200" cy="4572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463040" y="1938528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Objetivo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868680" y="2423160"/>
            <a:ext cx="44805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E4F0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Fortalecer la gestión y el seguimiento del MIPG mediante un repositorio digital centralizado y visible para todas las áreas del Ministerio, que facilite:</a:t>
            </a:r>
            <a:endParaRPr lang="en-US" sz="1300" dirty="0"/>
          </a:p>
        </p:txBody>
      </p:sp>
      <p:pic>
        <p:nvPicPr>
          <p:cNvPr id="8" name="Image 1" descr="icons/FaCheckCircle_gol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3364992"/>
            <a:ext cx="256032" cy="25603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34440" y="3310128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Consulta de información</a:t>
            </a:r>
            <a:endParaRPr lang="en-US" sz="1300" dirty="0"/>
          </a:p>
        </p:txBody>
      </p:sp>
      <p:pic>
        <p:nvPicPr>
          <p:cNvPr id="10" name="Image 2" descr="icons/FaCheckCircle_gol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3895344"/>
            <a:ext cx="256032" cy="25603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234440" y="384048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Seguimiento de actividades</a:t>
            </a:r>
            <a:endParaRPr lang="en-US" sz="1300" dirty="0"/>
          </a:p>
        </p:txBody>
      </p:sp>
      <p:pic>
        <p:nvPicPr>
          <p:cNvPr id="12" name="Image 3" descr="icons/FaCheckCircle_gol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4425696"/>
            <a:ext cx="256032" cy="256032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234440" y="4370832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documental</a:t>
            </a:r>
            <a:endParaRPr lang="en-US" sz="1300" dirty="0"/>
          </a:p>
        </p:txBody>
      </p:sp>
      <p:pic>
        <p:nvPicPr>
          <p:cNvPr id="14" name="Image 4" descr="icons/FaCheckCircle_gol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680" y="4956048"/>
            <a:ext cx="256032" cy="256032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234440" y="4901184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Toma de decisiones basada en datos</a:t>
            </a:r>
            <a:endParaRPr lang="en-US" sz="1300" dirty="0"/>
          </a:p>
        </p:txBody>
      </p:sp>
      <p:sp>
        <p:nvSpPr>
          <p:cNvPr id="16" name="Shape 9"/>
          <p:cNvSpPr/>
          <p:nvPr/>
        </p:nvSpPr>
        <p:spPr>
          <a:xfrm>
            <a:off x="5943600" y="1645920"/>
            <a:ext cx="2688336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7" name="Shape 10"/>
          <p:cNvSpPr/>
          <p:nvPr/>
        </p:nvSpPr>
        <p:spPr>
          <a:xfrm>
            <a:off x="6976872" y="1865376"/>
            <a:ext cx="621792" cy="621792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8" name="Image 5" descr="icons/FaChartLine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7705" y="1946209"/>
            <a:ext cx="460126" cy="460126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6080760" y="263347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Menos reprocesos</a:t>
            </a:r>
            <a:endParaRPr lang="en-US" sz="1200" dirty="0"/>
          </a:p>
        </p:txBody>
      </p:sp>
      <p:sp>
        <p:nvSpPr>
          <p:cNvPr id="20" name="Shape 12"/>
          <p:cNvSpPr/>
          <p:nvPr/>
        </p:nvSpPr>
        <p:spPr>
          <a:xfrm>
            <a:off x="8814816" y="1645920"/>
            <a:ext cx="2688336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3"/>
          <p:cNvSpPr/>
          <p:nvPr/>
        </p:nvSpPr>
        <p:spPr>
          <a:xfrm>
            <a:off x="9848088" y="1865376"/>
            <a:ext cx="621792" cy="621792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6" descr="icons/FaFolderOpen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8921" y="1946209"/>
            <a:ext cx="460126" cy="460126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8951976" y="263347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Información centralizada y vigente</a:t>
            </a:r>
            <a:endParaRPr lang="en-US" sz="1200" dirty="0"/>
          </a:p>
        </p:txBody>
      </p:sp>
      <p:sp>
        <p:nvSpPr>
          <p:cNvPr id="24" name="Shape 15"/>
          <p:cNvSpPr/>
          <p:nvPr/>
        </p:nvSpPr>
        <p:spPr>
          <a:xfrm>
            <a:off x="5943600" y="3977640"/>
            <a:ext cx="2688336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5" name="Shape 16"/>
          <p:cNvSpPr/>
          <p:nvPr/>
        </p:nvSpPr>
        <p:spPr>
          <a:xfrm>
            <a:off x="6976872" y="4197096"/>
            <a:ext cx="621792" cy="621792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6" name="Image 7" descr="icons/FaHandshake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7705" y="4277929"/>
            <a:ext cx="460126" cy="460126"/>
          </a:xfrm>
          <a:prstGeom prst="rect">
            <a:avLst/>
          </a:prstGeom>
        </p:spPr>
      </p:pic>
      <p:sp>
        <p:nvSpPr>
          <p:cNvPr id="27" name="Text 17"/>
          <p:cNvSpPr/>
          <p:nvPr/>
        </p:nvSpPr>
        <p:spPr>
          <a:xfrm>
            <a:off x="6080760" y="496519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Mayor articulación entre dependencias</a:t>
            </a:r>
            <a:endParaRPr lang="en-US" sz="1200" dirty="0"/>
          </a:p>
        </p:txBody>
      </p:sp>
      <p:sp>
        <p:nvSpPr>
          <p:cNvPr id="28" name="Shape 18"/>
          <p:cNvSpPr/>
          <p:nvPr/>
        </p:nvSpPr>
        <p:spPr>
          <a:xfrm>
            <a:off x="8814816" y="3977640"/>
            <a:ext cx="2688336" cy="2148840"/>
          </a:xfrm>
          <a:prstGeom prst="roundRect">
            <a:avLst>
              <a:gd name="adj" fmla="val 383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9" name="Shape 19"/>
          <p:cNvSpPr/>
          <p:nvPr/>
        </p:nvSpPr>
        <p:spPr>
          <a:xfrm>
            <a:off x="9848088" y="4197096"/>
            <a:ext cx="621792" cy="621792"/>
          </a:xfrm>
          <a:prstGeom prst="ellipse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0" name="Image 8" descr="icons/FaSearch_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8921" y="4277929"/>
            <a:ext cx="460126" cy="460126"/>
          </a:xfrm>
          <a:prstGeom prst="rect">
            <a:avLst/>
          </a:prstGeom>
        </p:spPr>
      </p:pic>
      <p:sp>
        <p:nvSpPr>
          <p:cNvPr id="31" name="Text 20"/>
          <p:cNvSpPr/>
          <p:nvPr/>
        </p:nvSpPr>
        <p:spPr>
          <a:xfrm>
            <a:off x="8951976" y="496519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Acceso rápido a evidencias y documentos</a:t>
            </a:r>
            <a:endParaRPr lang="en-US" sz="1200" dirty="0"/>
          </a:p>
        </p:txBody>
      </p:sp>
      <p:sp>
        <p:nvSpPr>
          <p:cNvPr id="35" name="Text 23"/>
          <p:cNvSpPr/>
          <p:nvPr/>
        </p:nvSpPr>
        <p:spPr>
          <a:xfrm>
            <a:off x="6080760" y="729691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Seguimiento en tiempo real con indicadores</a:t>
            </a:r>
            <a:endParaRPr lang="en-US" sz="1200" dirty="0"/>
          </a:p>
        </p:txBody>
      </p:sp>
      <p:sp>
        <p:nvSpPr>
          <p:cNvPr id="39" name="Text 26"/>
          <p:cNvSpPr/>
          <p:nvPr/>
        </p:nvSpPr>
        <p:spPr>
          <a:xfrm>
            <a:off x="8951976" y="7296912"/>
            <a:ext cx="2414016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12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Mejores decisiones institucionales</a:t>
            </a:r>
            <a:endParaRPr lang="en-US" sz="1200" dirty="0"/>
          </a:p>
        </p:txBody>
      </p:sp>
      <p:sp>
        <p:nvSpPr>
          <p:cNvPr id="40" name="Text 27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B3D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ARQUITECTURA DE INFORMACIÓN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0972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Estructura propuesta del micrositio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515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Portal MIPG · Ministerio de Minas y Energía — 10 secciones de navegación principal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74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1298448" y="2093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Home_nav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526" y="2170054"/>
            <a:ext cx="433060" cy="4330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658368" y="2788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Inicio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658368" y="3200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Qué es MIPG, dimensiones y políticas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2779776" y="1874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3529584" y="2093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Gavel_nav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662" y="2170054"/>
            <a:ext cx="433060" cy="43306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2889504" y="2788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Marco Normativo</a:t>
            </a:r>
            <a:endParaRPr lang="en-US" sz="1200" dirty="0"/>
          </a:p>
        </p:txBody>
      </p:sp>
      <p:sp>
        <p:nvSpPr>
          <p:cNvPr id="14" name="Text 10"/>
          <p:cNvSpPr/>
          <p:nvPr/>
        </p:nvSpPr>
        <p:spPr>
          <a:xfrm>
            <a:off x="2889504" y="3200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1499, resoluciones, normograma</a:t>
            </a:r>
            <a:endParaRPr lang="en-US" sz="900" dirty="0"/>
          </a:p>
        </p:txBody>
      </p:sp>
      <p:sp>
        <p:nvSpPr>
          <p:cNvPr id="15" name="Shape 11"/>
          <p:cNvSpPr/>
          <p:nvPr/>
        </p:nvSpPr>
        <p:spPr>
          <a:xfrm>
            <a:off x="5010912" y="1874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5760720" y="2093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UserTie_navy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6798" y="2170054"/>
            <a:ext cx="433060" cy="433060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5120640" y="2788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Gobernanza</a:t>
            </a:r>
            <a:endParaRPr lang="en-US" sz="1200" dirty="0"/>
          </a:p>
        </p:txBody>
      </p:sp>
      <p:sp>
        <p:nvSpPr>
          <p:cNvPr id="19" name="Text 14"/>
          <p:cNvSpPr/>
          <p:nvPr/>
        </p:nvSpPr>
        <p:spPr>
          <a:xfrm>
            <a:off x="5120640" y="3200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Comités, líderes de política</a:t>
            </a:r>
            <a:endParaRPr lang="en-US" sz="900" dirty="0"/>
          </a:p>
        </p:txBody>
      </p:sp>
      <p:sp>
        <p:nvSpPr>
          <p:cNvPr id="20" name="Shape 15"/>
          <p:cNvSpPr/>
          <p:nvPr/>
        </p:nvSpPr>
        <p:spPr>
          <a:xfrm>
            <a:off x="7242048" y="1874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7991856" y="2093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ChartBar_navy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7934" y="2170054"/>
            <a:ext cx="433060" cy="433060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7351776" y="2788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Tablero de Indicadores</a:t>
            </a:r>
            <a:endParaRPr lang="en-US" sz="1200" dirty="0"/>
          </a:p>
        </p:txBody>
      </p:sp>
      <p:sp>
        <p:nvSpPr>
          <p:cNvPr id="24" name="Text 18"/>
          <p:cNvSpPr/>
          <p:nvPr/>
        </p:nvSpPr>
        <p:spPr>
          <a:xfrm>
            <a:off x="7351776" y="3200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indicadores clave en tiempo real</a:t>
            </a:r>
            <a:endParaRPr lang="en-US" sz="900" dirty="0"/>
          </a:p>
        </p:txBody>
      </p:sp>
      <p:sp>
        <p:nvSpPr>
          <p:cNvPr id="25" name="Shape 19"/>
          <p:cNvSpPr/>
          <p:nvPr/>
        </p:nvSpPr>
        <p:spPr>
          <a:xfrm>
            <a:off x="9473184" y="1874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10222992" y="2093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CalendarAlt_nav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99070" y="2170054"/>
            <a:ext cx="433060" cy="433060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9582912" y="2788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Cronograma</a:t>
            </a:r>
            <a:endParaRPr lang="en-US" sz="1200" dirty="0"/>
          </a:p>
        </p:txBody>
      </p:sp>
      <p:sp>
        <p:nvSpPr>
          <p:cNvPr id="29" name="Text 22"/>
          <p:cNvSpPr/>
          <p:nvPr/>
        </p:nvSpPr>
        <p:spPr>
          <a:xfrm>
            <a:off x="9582912" y="3200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Hitos, FURAG, planes de acción</a:t>
            </a:r>
            <a:endParaRPr lang="en-US" sz="900" dirty="0"/>
          </a:p>
        </p:txBody>
      </p:sp>
      <p:sp>
        <p:nvSpPr>
          <p:cNvPr id="30" name="Shape 23"/>
          <p:cNvSpPr/>
          <p:nvPr/>
        </p:nvSpPr>
        <p:spPr>
          <a:xfrm>
            <a:off x="548640" y="4160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1" name="Shape 24"/>
          <p:cNvSpPr/>
          <p:nvPr/>
        </p:nvSpPr>
        <p:spPr>
          <a:xfrm>
            <a:off x="1298448" y="4379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2" name="Image 5" descr="icons/FaFolderOpen_navy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4526" y="4456054"/>
            <a:ext cx="433060" cy="433060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658368" y="5074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Evidencias</a:t>
            </a:r>
            <a:endParaRPr lang="en-US" sz="1200" dirty="0"/>
          </a:p>
        </p:txBody>
      </p:sp>
      <p:sp>
        <p:nvSpPr>
          <p:cNvPr id="34" name="Text 26"/>
          <p:cNvSpPr/>
          <p:nvPr/>
        </p:nvSpPr>
        <p:spPr>
          <a:xfrm>
            <a:off x="658368" y="5486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Cargue documental por dependencia</a:t>
            </a:r>
            <a:endParaRPr lang="en-US" sz="900" dirty="0"/>
          </a:p>
        </p:txBody>
      </p:sp>
      <p:sp>
        <p:nvSpPr>
          <p:cNvPr id="35" name="Shape 27"/>
          <p:cNvSpPr/>
          <p:nvPr/>
        </p:nvSpPr>
        <p:spPr>
          <a:xfrm>
            <a:off x="2779776" y="4160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36" name="Shape 28"/>
          <p:cNvSpPr/>
          <p:nvPr/>
        </p:nvSpPr>
        <p:spPr>
          <a:xfrm>
            <a:off x="3529584" y="4379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37" name="Image 6" descr="icons/FaFileAlt_navy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05662" y="4456054"/>
            <a:ext cx="433060" cy="433060"/>
          </a:xfrm>
          <a:prstGeom prst="rect">
            <a:avLst/>
          </a:prstGeom>
        </p:spPr>
      </p:pic>
      <p:sp>
        <p:nvSpPr>
          <p:cNvPr id="38" name="Text 29"/>
          <p:cNvSpPr/>
          <p:nvPr/>
        </p:nvSpPr>
        <p:spPr>
          <a:xfrm>
            <a:off x="2889504" y="5074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Formatos y Plantillas</a:t>
            </a:r>
            <a:endParaRPr lang="en-US" sz="1200" dirty="0"/>
          </a:p>
        </p:txBody>
      </p:sp>
      <p:sp>
        <p:nvSpPr>
          <p:cNvPr id="39" name="Text 30"/>
          <p:cNvSpPr/>
          <p:nvPr/>
        </p:nvSpPr>
        <p:spPr>
          <a:xfrm>
            <a:off x="2889504" y="5486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Insumos estandarizados descargables</a:t>
            </a:r>
            <a:endParaRPr lang="en-US" sz="900" dirty="0"/>
          </a:p>
        </p:txBody>
      </p:sp>
      <p:sp>
        <p:nvSpPr>
          <p:cNvPr id="40" name="Shape 31"/>
          <p:cNvSpPr/>
          <p:nvPr/>
        </p:nvSpPr>
        <p:spPr>
          <a:xfrm>
            <a:off x="5010912" y="4160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41" name="Shape 32"/>
          <p:cNvSpPr/>
          <p:nvPr/>
        </p:nvSpPr>
        <p:spPr>
          <a:xfrm>
            <a:off x="5760720" y="4379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42" name="Image 7" descr="icons/FaBookOpen_navy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6798" y="4456054"/>
            <a:ext cx="433060" cy="433060"/>
          </a:xfrm>
          <a:prstGeom prst="rect">
            <a:avLst/>
          </a:prstGeom>
        </p:spPr>
      </p:pic>
      <p:sp>
        <p:nvSpPr>
          <p:cNvPr id="43" name="Text 33"/>
          <p:cNvSpPr/>
          <p:nvPr/>
        </p:nvSpPr>
        <p:spPr>
          <a:xfrm>
            <a:off x="5120640" y="5074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Lecciones Aprendidas</a:t>
            </a:r>
            <a:endParaRPr lang="en-US" sz="1200" dirty="0"/>
          </a:p>
        </p:txBody>
      </p:sp>
      <p:sp>
        <p:nvSpPr>
          <p:cNvPr id="44" name="Text 34"/>
          <p:cNvSpPr/>
          <p:nvPr/>
        </p:nvSpPr>
        <p:spPr>
          <a:xfrm>
            <a:off x="5120640" y="5486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Buenas prácticas entre áreas</a:t>
            </a:r>
            <a:endParaRPr lang="en-US" sz="900" dirty="0"/>
          </a:p>
        </p:txBody>
      </p:sp>
      <p:sp>
        <p:nvSpPr>
          <p:cNvPr id="45" name="Shape 35"/>
          <p:cNvSpPr/>
          <p:nvPr/>
        </p:nvSpPr>
        <p:spPr>
          <a:xfrm>
            <a:off x="7242048" y="4160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46" name="Shape 36"/>
          <p:cNvSpPr/>
          <p:nvPr/>
        </p:nvSpPr>
        <p:spPr>
          <a:xfrm>
            <a:off x="7991856" y="4379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47" name="Image 8" descr="icons/FaExclamationTriangle_navy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67934" y="4456054"/>
            <a:ext cx="433060" cy="433060"/>
          </a:xfrm>
          <a:prstGeom prst="rect">
            <a:avLst/>
          </a:prstGeom>
        </p:spPr>
      </p:pic>
      <p:sp>
        <p:nvSpPr>
          <p:cNvPr id="48" name="Text 37"/>
          <p:cNvSpPr/>
          <p:nvPr/>
        </p:nvSpPr>
        <p:spPr>
          <a:xfrm>
            <a:off x="7351776" y="5074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Riesgos</a:t>
            </a:r>
            <a:endParaRPr lang="en-US" sz="1200" dirty="0"/>
          </a:p>
        </p:txBody>
      </p:sp>
      <p:sp>
        <p:nvSpPr>
          <p:cNvPr id="49" name="Text 38"/>
          <p:cNvSpPr/>
          <p:nvPr/>
        </p:nvSpPr>
        <p:spPr>
          <a:xfrm>
            <a:off x="7351776" y="5486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Mapas de riesgo y tratamiento</a:t>
            </a:r>
            <a:endParaRPr lang="en-US" sz="900" dirty="0"/>
          </a:p>
        </p:txBody>
      </p:sp>
      <p:sp>
        <p:nvSpPr>
          <p:cNvPr id="50" name="Shape 39"/>
          <p:cNvSpPr/>
          <p:nvPr/>
        </p:nvSpPr>
        <p:spPr>
          <a:xfrm>
            <a:off x="9473184" y="4160520"/>
            <a:ext cx="2084832" cy="2103120"/>
          </a:xfrm>
          <a:prstGeom prst="roundRect">
            <a:avLst>
              <a:gd name="adj" fmla="val 3947"/>
            </a:avLst>
          </a:prstGeom>
          <a:solidFill>
            <a:srgbClr val="0F4A78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1" name="Shape 40"/>
          <p:cNvSpPr/>
          <p:nvPr/>
        </p:nvSpPr>
        <p:spPr>
          <a:xfrm>
            <a:off x="10222992" y="4379976"/>
            <a:ext cx="585216" cy="585216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52" name="Image 9" descr="icons/FaBullhorn_navy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299070" y="4456054"/>
            <a:ext cx="433060" cy="433060"/>
          </a:xfrm>
          <a:prstGeom prst="rect">
            <a:avLst/>
          </a:prstGeom>
        </p:spPr>
      </p:pic>
      <p:sp>
        <p:nvSpPr>
          <p:cNvPr id="53" name="Text 41"/>
          <p:cNvSpPr/>
          <p:nvPr/>
        </p:nvSpPr>
        <p:spPr>
          <a:xfrm>
            <a:off x="9582912" y="5074920"/>
            <a:ext cx="1865376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Noticias y Comunicados</a:t>
            </a:r>
            <a:endParaRPr lang="en-US" sz="1200" dirty="0"/>
          </a:p>
        </p:txBody>
      </p:sp>
      <p:sp>
        <p:nvSpPr>
          <p:cNvPr id="54" name="Text 42"/>
          <p:cNvSpPr/>
          <p:nvPr/>
        </p:nvSpPr>
        <p:spPr>
          <a:xfrm>
            <a:off x="9582912" y="5486400"/>
            <a:ext cx="1865376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sz="900" dirty="0">
                <a:solidFill>
                  <a:srgbClr val="AFC6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Novedades del Sistema de Gestión</a:t>
            </a:r>
            <a:endParaRPr lang="en-US" sz="900" dirty="0"/>
          </a:p>
        </p:txBody>
      </p:sp>
      <p:sp>
        <p:nvSpPr>
          <p:cNvPr id="55" name="Text 43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ENTENDER EL MODELO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¿Qué es el MIPG?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1600200"/>
            <a:ext cx="5212080" cy="4572000"/>
          </a:xfrm>
          <a:prstGeom prst="roundRect">
            <a:avLst>
              <a:gd name="adj" fmla="val 1800"/>
            </a:avLst>
          </a:prstGeom>
          <a:solidFill>
            <a:srgbClr val="0B3D62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5" name="Text 3"/>
          <p:cNvSpPr/>
          <p:nvPr/>
        </p:nvSpPr>
        <p:spPr>
          <a:xfrm>
            <a:off x="914400" y="1920240"/>
            <a:ext cx="457200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50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 la “caja de herramientas” que usan las entidades del Estado para planear, ejecutar y evaluar su gestión — buscando que cada proceso y cada peso público generen valor real para la ciudadanía.</a:t>
            </a:r>
            <a:endParaRPr lang="en-US" sz="1550" dirty="0"/>
          </a:p>
        </p:txBody>
      </p:sp>
      <p:sp>
        <p:nvSpPr>
          <p:cNvPr id="6" name="Shape 4"/>
          <p:cNvSpPr/>
          <p:nvPr/>
        </p:nvSpPr>
        <p:spPr>
          <a:xfrm>
            <a:off x="914400" y="3840480"/>
            <a:ext cx="4480560" cy="0"/>
          </a:xfrm>
          <a:prstGeom prst="line">
            <a:avLst/>
          </a:prstGeom>
          <a:noFill/>
          <a:ln w="12700">
            <a:solidFill>
              <a:srgbClr val="3E669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5"/>
          <p:cNvSpPr/>
          <p:nvPr/>
        </p:nvSpPr>
        <p:spPr>
          <a:xfrm>
            <a:off x="914400" y="4023360"/>
            <a:ext cx="44805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25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Decreto 1499 de 2017</a:t>
            </a:r>
            <a:endParaRPr lang="en-US" sz="125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2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Departamento Administrativo de la Función Pública – DAFP</a:t>
            </a:r>
            <a:endParaRPr lang="en-US" sz="1250" dirty="0"/>
          </a:p>
        </p:txBody>
      </p:sp>
      <p:pic>
        <p:nvPicPr>
          <p:cNvPr id="8" name="Image 0" descr="icons/FaLandmark_gol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920" y="1874520"/>
            <a:ext cx="502920" cy="502920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6035040" y="1600200"/>
            <a:ext cx="5577840" cy="1371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0" name="Shape 7"/>
          <p:cNvSpPr/>
          <p:nvPr/>
        </p:nvSpPr>
        <p:spPr>
          <a:xfrm>
            <a:off x="6355080" y="1892808"/>
            <a:ext cx="777240" cy="7772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1" name="Image 1" descr="icons/FaSitemap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121" y="1993849"/>
            <a:ext cx="575158" cy="575158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315200" y="1764792"/>
            <a:ext cx="4160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Dirigir y planear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7315200" y="2167128"/>
            <a:ext cx="4160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la ruta estratégica de la entidad según las necesidades de los ciudadanos.</a:t>
            </a:r>
            <a:endParaRPr lang="en-US" sz="1150" dirty="0"/>
          </a:p>
        </p:txBody>
      </p:sp>
      <p:sp>
        <p:nvSpPr>
          <p:cNvPr id="14" name="Shape 10"/>
          <p:cNvSpPr/>
          <p:nvPr/>
        </p:nvSpPr>
        <p:spPr>
          <a:xfrm>
            <a:off x="6035040" y="3172968"/>
            <a:ext cx="5577840" cy="1371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5" name="Shape 11"/>
          <p:cNvSpPr/>
          <p:nvPr/>
        </p:nvSpPr>
        <p:spPr>
          <a:xfrm>
            <a:off x="6355080" y="3465576"/>
            <a:ext cx="777240" cy="7772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6" name="Image 2" descr="icons/FaCogs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121" y="3566617"/>
            <a:ext cx="575158" cy="57515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7315200" y="3337560"/>
            <a:ext cx="4160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Ejecutar y hacer seguimiento</a:t>
            </a:r>
            <a:endParaRPr lang="en-US" sz="1500" dirty="0"/>
          </a:p>
        </p:txBody>
      </p:sp>
      <p:sp>
        <p:nvSpPr>
          <p:cNvPr id="18" name="Text 13"/>
          <p:cNvSpPr/>
          <p:nvPr/>
        </p:nvSpPr>
        <p:spPr>
          <a:xfrm>
            <a:off x="7315200" y="3739896"/>
            <a:ext cx="4160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Pone en marcha los planes y monitorea su avance de forma permanente.</a:t>
            </a:r>
            <a:endParaRPr lang="en-US" sz="1150" dirty="0"/>
          </a:p>
        </p:txBody>
      </p:sp>
      <p:sp>
        <p:nvSpPr>
          <p:cNvPr id="19" name="Shape 14"/>
          <p:cNvSpPr/>
          <p:nvPr/>
        </p:nvSpPr>
        <p:spPr>
          <a:xfrm>
            <a:off x="6035040" y="4745736"/>
            <a:ext cx="5577840" cy="13716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/>
          <a:effectLst>
            <a:outerShdw blurRad="889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0" name="Shape 15"/>
          <p:cNvSpPr/>
          <p:nvPr/>
        </p:nvSpPr>
        <p:spPr>
          <a:xfrm>
            <a:off x="6355080" y="5038344"/>
            <a:ext cx="777240" cy="777240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1" name="Image 3" descr="icons/FaChartPie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121" y="5139385"/>
            <a:ext cx="575158" cy="57515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315200" y="4910328"/>
            <a:ext cx="4160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B3D6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Evaluar y controlar</a:t>
            </a:r>
            <a:endParaRPr lang="en-US" sz="1500" dirty="0"/>
          </a:p>
        </p:txBody>
      </p:sp>
      <p:sp>
        <p:nvSpPr>
          <p:cNvPr id="23" name="Text 17"/>
          <p:cNvSpPr/>
          <p:nvPr/>
        </p:nvSpPr>
        <p:spPr>
          <a:xfrm>
            <a:off x="7315200" y="5312664"/>
            <a:ext cx="41605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Mide resultados, gestiona riesgos y habilita la mejora continua.</a:t>
            </a:r>
            <a:endParaRPr lang="en-US" sz="1150" dirty="0"/>
          </a:p>
        </p:txBody>
      </p:sp>
      <p:sp>
        <p:nvSpPr>
          <p:cNvPr id="24" name="Text 18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60A94FE-566D-D427-911B-7D1429AC8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93" y="-171906"/>
            <a:ext cx="9600614" cy="720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79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2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CONTENIDO OBLIGATORIO · LEY 1712 DE 2014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548640" y="640080"/>
            <a:ext cx="110642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B3D6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Mapa de Procesos del Ministerio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548640" y="1298448"/>
            <a:ext cx="10607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micrositio debe integrar el Mapa de Procesos institucional (hoy publicado como imagen estática) en un formato interactivo, navegable por categoría.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548640" y="1828800"/>
            <a:ext cx="11064240" cy="713232"/>
          </a:xfrm>
          <a:prstGeom prst="roundRect">
            <a:avLst>
              <a:gd name="adj" fmla="val 8974"/>
            </a:avLst>
          </a:prstGeom>
          <a:solidFill>
            <a:srgbClr val="FFFFFF"/>
          </a:solidFill>
          <a:ln/>
          <a:effectLst>
            <a:outerShdw blurRad="63500" dist="1905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6" name="Shape 4"/>
          <p:cNvSpPr/>
          <p:nvPr/>
        </p:nvSpPr>
        <p:spPr>
          <a:xfrm>
            <a:off x="548640" y="1828800"/>
            <a:ext cx="2331720" cy="713232"/>
          </a:xfrm>
          <a:prstGeom prst="rect">
            <a:avLst/>
          </a:prstGeom>
          <a:solidFill>
            <a:srgbClr val="0B3D62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7" name="Image 0" descr="icons/FaSitemap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1975104"/>
            <a:ext cx="420624" cy="42062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298448" y="1828800"/>
            <a:ext cx="15361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Procesos Estratégicos</a:t>
            </a:r>
            <a:endParaRPr lang="en-US" sz="1150" dirty="0"/>
          </a:p>
        </p:txBody>
      </p:sp>
      <p:sp>
        <p:nvSpPr>
          <p:cNvPr id="9" name="Text 6"/>
          <p:cNvSpPr/>
          <p:nvPr/>
        </p:nvSpPr>
        <p:spPr>
          <a:xfrm>
            <a:off x="3063240" y="1828800"/>
            <a:ext cx="8366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454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Direccionamiento estratégico y planeación · Sistema Integrado de Gestión · Comunicación estratégica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48640" y="2670048"/>
            <a:ext cx="11064240" cy="713232"/>
          </a:xfrm>
          <a:prstGeom prst="roundRect">
            <a:avLst>
              <a:gd name="adj" fmla="val 8974"/>
            </a:avLst>
          </a:prstGeom>
          <a:solidFill>
            <a:srgbClr val="FFFFFF"/>
          </a:solidFill>
          <a:ln/>
          <a:effectLst>
            <a:outerShdw blurRad="63500" dist="1905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1" name="Shape 8"/>
          <p:cNvSpPr/>
          <p:nvPr/>
        </p:nvSpPr>
        <p:spPr>
          <a:xfrm>
            <a:off x="548640" y="2670048"/>
            <a:ext cx="2331720" cy="713232"/>
          </a:xfrm>
          <a:prstGeom prst="rect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2" name="Image 1" descr="icons/FaProjectDiagram_whi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" y="2816352"/>
            <a:ext cx="420624" cy="420624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298448" y="2670048"/>
            <a:ext cx="15361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Procesos Misionales</a:t>
            </a:r>
            <a:endParaRPr lang="en-US" sz="1150" dirty="0"/>
          </a:p>
        </p:txBody>
      </p:sp>
      <p:sp>
        <p:nvSpPr>
          <p:cNvPr id="14" name="Text 10"/>
          <p:cNvSpPr/>
          <p:nvPr/>
        </p:nvSpPr>
        <p:spPr>
          <a:xfrm>
            <a:off x="3063240" y="2670048"/>
            <a:ext cx="8366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454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Formulación de política minero-energética · Regulación y reglamentación del sector · Gestión de proyectos de inversión</a:t>
            </a:r>
            <a:endParaRPr lang="en-US" sz="1100" dirty="0"/>
          </a:p>
        </p:txBody>
      </p:sp>
      <p:sp>
        <p:nvSpPr>
          <p:cNvPr id="15" name="Shape 11"/>
          <p:cNvSpPr/>
          <p:nvPr/>
        </p:nvSpPr>
        <p:spPr>
          <a:xfrm>
            <a:off x="548640" y="3511296"/>
            <a:ext cx="11064240" cy="713232"/>
          </a:xfrm>
          <a:prstGeom prst="roundRect">
            <a:avLst>
              <a:gd name="adj" fmla="val 8974"/>
            </a:avLst>
          </a:prstGeom>
          <a:solidFill>
            <a:srgbClr val="FFFFFF"/>
          </a:solidFill>
          <a:ln/>
          <a:effectLst>
            <a:outerShdw blurRad="63500" dist="1905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16" name="Shape 12"/>
          <p:cNvSpPr/>
          <p:nvPr/>
        </p:nvSpPr>
        <p:spPr>
          <a:xfrm>
            <a:off x="548640" y="3511296"/>
            <a:ext cx="2331720" cy="713232"/>
          </a:xfrm>
          <a:prstGeom prst="rect">
            <a:avLst/>
          </a:prstGeom>
          <a:solidFill>
            <a:srgbClr val="4C7A9A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17" name="Image 2" descr="icons/FaCogs_whi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40" y="3657600"/>
            <a:ext cx="420624" cy="420624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298448" y="3511296"/>
            <a:ext cx="15361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Procesos de Apoyo</a:t>
            </a:r>
            <a:endParaRPr lang="en-US" sz="1150" dirty="0"/>
          </a:p>
        </p:txBody>
      </p:sp>
      <p:sp>
        <p:nvSpPr>
          <p:cNvPr id="19" name="Text 14"/>
          <p:cNvSpPr/>
          <p:nvPr/>
        </p:nvSpPr>
        <p:spPr>
          <a:xfrm>
            <a:off x="3063240" y="3511296"/>
            <a:ext cx="8366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454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Gestión del talento humano · Gestión financiera y contractual · Gestión jurídica · Gestión de TI y documental</a:t>
            </a:r>
            <a:endParaRPr lang="en-US" sz="1100" dirty="0"/>
          </a:p>
        </p:txBody>
      </p:sp>
      <p:sp>
        <p:nvSpPr>
          <p:cNvPr id="20" name="Shape 15"/>
          <p:cNvSpPr/>
          <p:nvPr/>
        </p:nvSpPr>
        <p:spPr>
          <a:xfrm>
            <a:off x="548640" y="4352544"/>
            <a:ext cx="11064240" cy="713232"/>
          </a:xfrm>
          <a:prstGeom prst="roundRect">
            <a:avLst>
              <a:gd name="adj" fmla="val 8974"/>
            </a:avLst>
          </a:prstGeom>
          <a:solidFill>
            <a:srgbClr val="FFFFFF"/>
          </a:solidFill>
          <a:ln/>
          <a:effectLst>
            <a:outerShdw blurRad="63500" dist="1905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1" name="Shape 16"/>
          <p:cNvSpPr/>
          <p:nvPr/>
        </p:nvSpPr>
        <p:spPr>
          <a:xfrm>
            <a:off x="548640" y="4352544"/>
            <a:ext cx="2331720" cy="713232"/>
          </a:xfrm>
          <a:prstGeom prst="rect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2" name="Image 3" descr="icons/FaShieldAlt_whit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240" y="4498848"/>
            <a:ext cx="420624" cy="420624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1298448" y="4352544"/>
            <a:ext cx="15361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Evaluación y Control</a:t>
            </a:r>
            <a:endParaRPr lang="en-US" sz="1150" dirty="0"/>
          </a:p>
        </p:txBody>
      </p:sp>
      <p:sp>
        <p:nvSpPr>
          <p:cNvPr id="24" name="Text 18"/>
          <p:cNvSpPr/>
          <p:nvPr/>
        </p:nvSpPr>
        <p:spPr>
          <a:xfrm>
            <a:off x="3063240" y="4352544"/>
            <a:ext cx="8366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454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interno (MECI) · Auditorías internas · Gestión del riesgo institucional</a:t>
            </a:r>
            <a:endParaRPr lang="en-US" sz="1100" dirty="0"/>
          </a:p>
        </p:txBody>
      </p:sp>
      <p:sp>
        <p:nvSpPr>
          <p:cNvPr id="25" name="Shape 19"/>
          <p:cNvSpPr/>
          <p:nvPr/>
        </p:nvSpPr>
        <p:spPr>
          <a:xfrm>
            <a:off x="548640" y="5193792"/>
            <a:ext cx="11064240" cy="713232"/>
          </a:xfrm>
          <a:prstGeom prst="roundRect">
            <a:avLst>
              <a:gd name="adj" fmla="val 8974"/>
            </a:avLst>
          </a:prstGeom>
          <a:solidFill>
            <a:srgbClr val="FFFFFF"/>
          </a:solidFill>
          <a:ln/>
          <a:effectLst>
            <a:outerShdw blurRad="63500" dist="19050" dir="54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 lang="es-CO"/>
          </a:p>
        </p:txBody>
      </p:sp>
      <p:sp>
        <p:nvSpPr>
          <p:cNvPr id="26" name="Shape 20"/>
          <p:cNvSpPr/>
          <p:nvPr/>
        </p:nvSpPr>
        <p:spPr>
          <a:xfrm>
            <a:off x="548640" y="5193792"/>
            <a:ext cx="2331720" cy="713232"/>
          </a:xfrm>
          <a:prstGeom prst="rect">
            <a:avLst/>
          </a:prstGeom>
          <a:solidFill>
            <a:srgbClr val="44546A"/>
          </a:solidFill>
          <a:ln/>
        </p:spPr>
        <p:txBody>
          <a:bodyPr/>
          <a:lstStyle/>
          <a:p>
            <a:endParaRPr lang="es-CO"/>
          </a:p>
        </p:txBody>
      </p:sp>
      <p:pic>
        <p:nvPicPr>
          <p:cNvPr id="27" name="Image 4" descr="icons/FaLink_whit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240" y="5340096"/>
            <a:ext cx="420624" cy="420624"/>
          </a:xfrm>
          <a:prstGeom prst="rect">
            <a:avLst/>
          </a:prstGeom>
        </p:spPr>
      </p:pic>
      <p:sp>
        <p:nvSpPr>
          <p:cNvPr id="28" name="Text 21"/>
          <p:cNvSpPr/>
          <p:nvPr/>
        </p:nvSpPr>
        <p:spPr>
          <a:xfrm>
            <a:off x="1298448" y="5193792"/>
            <a:ext cx="1536192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0000"/>
              </a:lnSpc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Procesos Especiales</a:t>
            </a:r>
            <a:endParaRPr lang="en-US" sz="1150" dirty="0"/>
          </a:p>
        </p:txBody>
      </p:sp>
      <p:sp>
        <p:nvSpPr>
          <p:cNvPr id="29" name="Text 22"/>
          <p:cNvSpPr/>
          <p:nvPr/>
        </p:nvSpPr>
        <p:spPr>
          <a:xfrm>
            <a:off x="3063240" y="5193792"/>
            <a:ext cx="836676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5000"/>
              </a:lnSpc>
              <a:buNone/>
            </a:pPr>
            <a:r>
              <a:rPr lang="en-US" sz="1100" dirty="0">
                <a:solidFill>
                  <a:srgbClr val="4454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Atención a población y grupos de valor · Cooperación internacional · Gestión sectorial con entidades adscritas</a:t>
            </a:r>
            <a:endParaRPr lang="en-US" sz="1100" dirty="0"/>
          </a:p>
        </p:txBody>
      </p:sp>
      <p:sp>
        <p:nvSpPr>
          <p:cNvPr id="31" name="Text 24"/>
          <p:cNvSpPr/>
          <p:nvPr/>
        </p:nvSpPr>
        <p:spPr>
          <a:xfrm>
            <a:off x="11551615" y="6446520"/>
            <a:ext cx="457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1781</Words>
  <Application>Microsoft Office PowerPoint</Application>
  <PresentationFormat>Panorámica</PresentationFormat>
  <Paragraphs>268</Paragraphs>
  <Slides>17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1" baseType="lpstr">
      <vt:lpstr>Arial</vt:lpstr>
      <vt:lpstr>Calibri</vt:lpstr>
      <vt:lpstr>Cambria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Micrositio MIPG - Propuesta de diseño y estructura</dc:title>
  <dc:subject>PptxGenJS Presentation</dc:subject>
  <dc:creator>Ministerio de Minas y Energía</dc:creator>
  <cp:lastModifiedBy>Stephanie Villalba Diaz</cp:lastModifiedBy>
  <cp:revision>4</cp:revision>
  <dcterms:created xsi:type="dcterms:W3CDTF">2026-07-02T20:25:23Z</dcterms:created>
  <dcterms:modified xsi:type="dcterms:W3CDTF">2026-07-02T21:45:30Z</dcterms:modified>
</cp:coreProperties>
</file>