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7"/>
  </p:notesMasterIdLst>
  <p:sldIdLst>
    <p:sldId id="2145706541" r:id="rId5"/>
    <p:sldId id="2145706542" r:id="rId6"/>
    <p:sldId id="2145706551" r:id="rId7"/>
    <p:sldId id="2145706561" r:id="rId8"/>
    <p:sldId id="2145706552" r:id="rId9"/>
    <p:sldId id="2145706562" r:id="rId10"/>
    <p:sldId id="2145706553" r:id="rId11"/>
    <p:sldId id="2145706554" r:id="rId12"/>
    <p:sldId id="2145706564" r:id="rId13"/>
    <p:sldId id="2145706555" r:id="rId14"/>
    <p:sldId id="2145706565" r:id="rId15"/>
    <p:sldId id="2145706556" r:id="rId16"/>
    <p:sldId id="2145706566" r:id="rId17"/>
    <p:sldId id="2145706557" r:id="rId18"/>
    <p:sldId id="2145706567" r:id="rId19"/>
    <p:sldId id="2145706558" r:id="rId20"/>
    <p:sldId id="2145706568" r:id="rId21"/>
    <p:sldId id="2145706559" r:id="rId22"/>
    <p:sldId id="2145706569" r:id="rId23"/>
    <p:sldId id="2145706560" r:id="rId24"/>
    <p:sldId id="2145706570" r:id="rId25"/>
    <p:sldId id="2145706548" r:id="rId26"/>
  </p:sldIdLst>
  <p:sldSz cx="12192000" cy="6858000"/>
  <p:notesSz cx="6858000" cy="9144000"/>
  <p:defaultText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5EB1"/>
    <a:srgbClr val="285B6A"/>
    <a:srgbClr val="328AA4"/>
    <a:srgbClr val="38A9CA"/>
    <a:srgbClr val="50C0E3"/>
    <a:srgbClr val="72CA8B"/>
    <a:srgbClr val="FB8AD8"/>
    <a:srgbClr val="FB8A60"/>
    <a:srgbClr val="E337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5781"/>
  </p:normalViewPr>
  <p:slideViewPr>
    <p:cSldViewPr snapToGrid="0">
      <p:cViewPr varScale="1">
        <p:scale>
          <a:sx n="69" d="100"/>
          <a:sy n="69" d="100"/>
        </p:scale>
        <p:origin x="78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E8E904-1C21-DB4E-A263-78898B7AB3EC}" type="datetimeFigureOut">
              <a:rPr lang="en-CO" smtClean="0"/>
              <a:t>07/25/2025</a:t>
            </a:fld>
            <a:endParaRPr lang="en-C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01B790-843C-0548-8062-239BD2CF5E87}" type="slidenum">
              <a:rPr lang="en-CO" smtClean="0"/>
              <a:t>‹Nº›</a:t>
            </a:fld>
            <a:endParaRPr lang="en-CO"/>
          </a:p>
        </p:txBody>
      </p:sp>
    </p:spTree>
    <p:extLst>
      <p:ext uri="{BB962C8B-B14F-4D97-AF65-F5344CB8AC3E}">
        <p14:creationId xmlns:p14="http://schemas.microsoft.com/office/powerpoint/2010/main" val="19192966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7F755-0E87-B438-07A8-B38109939897}"/>
              </a:ext>
            </a:extLst>
          </p:cNvPr>
          <p:cNvSpPr>
            <a:spLocks noGrp="1"/>
          </p:cNvSpPr>
          <p:nvPr>
            <p:ph type="ctrTitle" hasCustomPrompt="1"/>
          </p:nvPr>
        </p:nvSpPr>
        <p:spPr>
          <a:xfrm>
            <a:off x="1231783" y="1907526"/>
            <a:ext cx="7723531" cy="1514230"/>
          </a:xfrm>
          <a:noFill/>
          <a:ln>
            <a:noFill/>
          </a:ln>
        </p:spPr>
        <p:txBody>
          <a:bodyPr spcFirstLastPara="1" wrap="square" lIns="91425" tIns="91425" rIns="91425" bIns="91425" anchor="t" anchorCtr="0">
            <a:spAutoFit/>
          </a:bodyPr>
          <a:lstStyle>
            <a:lvl1pPr>
              <a:defRPr lang="en-CO" sz="4800" b="1">
                <a:solidFill>
                  <a:schemeClr val="lt1"/>
                </a:solidFill>
                <a:latin typeface="Aptos" panose="020B0004020202020204" pitchFamily="34" charset="0"/>
                <a:ea typeface="+mn-lt"/>
                <a:cs typeface="+mn-lt"/>
              </a:defRPr>
            </a:lvl1pPr>
          </a:lstStyle>
          <a:p>
            <a:pPr marL="0" lvl="0"/>
            <a:r>
              <a:rPr lang="en-US" dirty="0" err="1"/>
              <a:t>Título</a:t>
            </a:r>
            <a:br>
              <a:rPr lang="en-US" dirty="0"/>
            </a:br>
            <a:r>
              <a:rPr lang="en-US" dirty="0" err="1"/>
              <a:t>presentación</a:t>
            </a:r>
            <a:endParaRPr lang="en-CO" dirty="0"/>
          </a:p>
        </p:txBody>
      </p:sp>
      <p:sp>
        <p:nvSpPr>
          <p:cNvPr id="3" name="Subtitle 2">
            <a:extLst>
              <a:ext uri="{FF2B5EF4-FFF2-40B4-BE49-F238E27FC236}">
                <a16:creationId xmlns:a16="http://schemas.microsoft.com/office/drawing/2014/main" id="{D7369207-9C78-A75D-FC96-8754A3A3E931}"/>
              </a:ext>
            </a:extLst>
          </p:cNvPr>
          <p:cNvSpPr>
            <a:spLocks noGrp="1"/>
          </p:cNvSpPr>
          <p:nvPr>
            <p:ph type="subTitle" idx="1" hasCustomPrompt="1"/>
          </p:nvPr>
        </p:nvSpPr>
        <p:spPr>
          <a:xfrm>
            <a:off x="1231783" y="3502152"/>
            <a:ext cx="7723531" cy="677354"/>
          </a:xfrm>
          <a:noFill/>
          <a:ln>
            <a:noFill/>
          </a:ln>
        </p:spPr>
        <p:txBody>
          <a:bodyPr spcFirstLastPara="1" wrap="square" lIns="91425" tIns="91425" rIns="91425" bIns="91425" anchor="t" anchorCtr="0">
            <a:noAutofit/>
          </a:bodyPr>
          <a:lstStyle>
            <a:lvl1pPr marL="0" indent="0">
              <a:buNone/>
              <a:defRPr lang="en-CO" sz="2000" spc="300">
                <a:solidFill>
                  <a:schemeClr val="bg1"/>
                </a:solidFill>
                <a:ea typeface="+mn-lt"/>
                <a:cs typeface="+mn-lt"/>
              </a:defRPr>
            </a:lvl1pPr>
          </a:lstStyle>
          <a:p>
            <a:pPr marL="0" lvl="0"/>
            <a:r>
              <a:rPr lang="en-US" dirty="0" err="1"/>
              <a:t>Subtítulo</a:t>
            </a:r>
            <a:r>
              <a:rPr lang="en-US" dirty="0"/>
              <a:t> / </a:t>
            </a:r>
            <a:r>
              <a:rPr lang="en-US" dirty="0" err="1"/>
              <a:t>fecha</a:t>
            </a:r>
            <a:endParaRPr lang="en-CO" dirty="0"/>
          </a:p>
        </p:txBody>
      </p:sp>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07/25/2025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36575" y="5744658"/>
            <a:ext cx="2755777" cy="635000"/>
          </a:xfrm>
          <a:prstGeom prst="rect">
            <a:avLst/>
          </a:prstGeom>
        </p:spPr>
      </p:pic>
    </p:spTree>
    <p:extLst>
      <p:ext uri="{BB962C8B-B14F-4D97-AF65-F5344CB8AC3E}">
        <p14:creationId xmlns:p14="http://schemas.microsoft.com/office/powerpoint/2010/main" val="902491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07/25/2025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36575" y="5744658"/>
            <a:ext cx="2755777" cy="635000"/>
          </a:xfrm>
          <a:prstGeom prst="rect">
            <a:avLst/>
          </a:prstGeom>
        </p:spPr>
      </p:pic>
      <p:sp>
        <p:nvSpPr>
          <p:cNvPr id="7" name="Google Shape;88;p13">
            <a:extLst>
              <a:ext uri="{FF2B5EF4-FFF2-40B4-BE49-F238E27FC236}">
                <a16:creationId xmlns:a16="http://schemas.microsoft.com/office/drawing/2014/main" id="{52A3E154-587D-9517-4F28-3205BFD42D8D}"/>
              </a:ext>
            </a:extLst>
          </p:cNvPr>
          <p:cNvSpPr txBox="1"/>
          <p:nvPr userDrawn="1"/>
        </p:nvSpPr>
        <p:spPr>
          <a:xfrm>
            <a:off x="1134479" y="2789289"/>
            <a:ext cx="7476122" cy="1200298"/>
          </a:xfrm>
          <a:prstGeom prst="rect">
            <a:avLst/>
          </a:prstGeom>
          <a:noFill/>
          <a:ln>
            <a:noFill/>
          </a:ln>
        </p:spPr>
        <p:txBody>
          <a:bodyPr spcFirstLastPara="1" wrap="square" lIns="91425" tIns="91425" rIns="91425" bIns="91425" anchor="t" anchorCtr="0">
            <a:spAutoFit/>
          </a:bodyPr>
          <a:lstStyle/>
          <a:p>
            <a:r>
              <a:rPr lang="es-MX" sz="6600" b="1" dirty="0">
                <a:solidFill>
                  <a:schemeClr val="lt1"/>
                </a:solidFill>
                <a:latin typeface="Aptos" panose="020B0004020202020204" pitchFamily="34" charset="0"/>
                <a:ea typeface="+mn-lt"/>
                <a:cs typeface="+mn-lt"/>
                <a:sym typeface="Oswald"/>
              </a:rPr>
              <a:t>Gracias</a:t>
            </a:r>
            <a:endParaRPr lang="es-CO" sz="6600" b="1" dirty="0">
              <a:solidFill>
                <a:schemeClr val="lt1"/>
              </a:solidFill>
              <a:latin typeface="Aptos" panose="020B0004020202020204" pitchFamily="34" charset="0"/>
              <a:ea typeface="+mn-lt"/>
              <a:cs typeface="+mn-lt"/>
              <a:sym typeface="Oswald"/>
            </a:endParaRPr>
          </a:p>
        </p:txBody>
      </p:sp>
    </p:spTree>
    <p:extLst>
      <p:ext uri="{BB962C8B-B14F-4D97-AF65-F5344CB8AC3E}">
        <p14:creationId xmlns:p14="http://schemas.microsoft.com/office/powerpoint/2010/main" val="1728031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AFF91-C18E-55DD-37EB-5CE21940A899}"/>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CO"/>
          </a:p>
        </p:txBody>
      </p:sp>
      <p:sp>
        <p:nvSpPr>
          <p:cNvPr id="3" name="Picture Placeholder 2">
            <a:extLst>
              <a:ext uri="{FF2B5EF4-FFF2-40B4-BE49-F238E27FC236}">
                <a16:creationId xmlns:a16="http://schemas.microsoft.com/office/drawing/2014/main" id="{2ED393D3-12C2-5937-F227-F0A4E0F97A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CO"/>
          </a:p>
        </p:txBody>
      </p:sp>
      <p:sp>
        <p:nvSpPr>
          <p:cNvPr id="4" name="Text Placeholder 3">
            <a:extLst>
              <a:ext uri="{FF2B5EF4-FFF2-40B4-BE49-F238E27FC236}">
                <a16:creationId xmlns:a16="http://schemas.microsoft.com/office/drawing/2014/main" id="{B1F89BED-9FF5-1AA3-84E1-B8B2FAF242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a:extLst>
              <a:ext uri="{FF2B5EF4-FFF2-40B4-BE49-F238E27FC236}">
                <a16:creationId xmlns:a16="http://schemas.microsoft.com/office/drawing/2014/main" id="{6414AC27-6A34-D907-6834-AC4E9A5D71D6}"/>
              </a:ext>
            </a:extLst>
          </p:cNvPr>
          <p:cNvSpPr>
            <a:spLocks noGrp="1"/>
          </p:cNvSpPr>
          <p:nvPr>
            <p:ph type="dt" sz="half" idx="10"/>
          </p:nvPr>
        </p:nvSpPr>
        <p:spPr/>
        <p:txBody>
          <a:bodyPr/>
          <a:lstStyle/>
          <a:p>
            <a:fld id="{3EDCF50D-4CD3-C241-B327-EBF77B0176DC}" type="datetimeFigureOut">
              <a:rPr lang="en-CO" smtClean="0"/>
              <a:t>07/25/2025</a:t>
            </a:fld>
            <a:endParaRPr lang="en-CO"/>
          </a:p>
        </p:txBody>
      </p:sp>
      <p:sp>
        <p:nvSpPr>
          <p:cNvPr id="6" name="Footer Placeholder 5">
            <a:extLst>
              <a:ext uri="{FF2B5EF4-FFF2-40B4-BE49-F238E27FC236}">
                <a16:creationId xmlns:a16="http://schemas.microsoft.com/office/drawing/2014/main" id="{48C61FA6-E3E9-9A3B-4C96-B64EDC539B2F}"/>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ED65CFA-5251-C603-637A-E1EA79AC61A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4183838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8CF98-2B5F-A410-5408-F2D0671752EA}"/>
              </a:ext>
            </a:extLst>
          </p:cNvPr>
          <p:cNvSpPr>
            <a:spLocks noGrp="1"/>
          </p:cNvSpPr>
          <p:nvPr>
            <p:ph type="title"/>
          </p:nvPr>
        </p:nvSpPr>
        <p:spPr/>
        <p:txBody>
          <a:bodyPr/>
          <a:lstStyle/>
          <a:p>
            <a:r>
              <a:rPr lang="es-ES"/>
              <a:t>Haga clic para modificar el estilo de título del patrón</a:t>
            </a:r>
            <a:endParaRPr lang="en-CO"/>
          </a:p>
        </p:txBody>
      </p:sp>
      <p:sp>
        <p:nvSpPr>
          <p:cNvPr id="3" name="Vertical Text Placeholder 2">
            <a:extLst>
              <a:ext uri="{FF2B5EF4-FFF2-40B4-BE49-F238E27FC236}">
                <a16:creationId xmlns:a16="http://schemas.microsoft.com/office/drawing/2014/main" id="{26B497F3-60AC-F5AB-C4D3-E6A2D32F5459}"/>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4" name="Date Placeholder 3">
            <a:extLst>
              <a:ext uri="{FF2B5EF4-FFF2-40B4-BE49-F238E27FC236}">
                <a16:creationId xmlns:a16="http://schemas.microsoft.com/office/drawing/2014/main" id="{20D559B8-98AE-AAD1-2A04-CE7B28199DB7}"/>
              </a:ext>
            </a:extLst>
          </p:cNvPr>
          <p:cNvSpPr>
            <a:spLocks noGrp="1"/>
          </p:cNvSpPr>
          <p:nvPr>
            <p:ph type="dt" sz="half" idx="10"/>
          </p:nvPr>
        </p:nvSpPr>
        <p:spPr/>
        <p:txBody>
          <a:bodyPr/>
          <a:lstStyle/>
          <a:p>
            <a:fld id="{3EDCF50D-4CD3-C241-B327-EBF77B0176DC}" type="datetimeFigureOut">
              <a:rPr lang="en-CO" smtClean="0"/>
              <a:t>07/25/2025</a:t>
            </a:fld>
            <a:endParaRPr lang="en-CO"/>
          </a:p>
        </p:txBody>
      </p:sp>
      <p:sp>
        <p:nvSpPr>
          <p:cNvPr id="5" name="Footer Placeholder 4">
            <a:extLst>
              <a:ext uri="{FF2B5EF4-FFF2-40B4-BE49-F238E27FC236}">
                <a16:creationId xmlns:a16="http://schemas.microsoft.com/office/drawing/2014/main" id="{A4C68990-F10A-81DD-50DF-14898C3DD73B}"/>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6762B26C-3925-E18D-2DC0-D53C59FACA7D}"/>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870213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06DCC-5D52-1424-B90F-F9B8BA151AF7}"/>
              </a:ext>
            </a:extLst>
          </p:cNvPr>
          <p:cNvSpPr>
            <a:spLocks noGrp="1"/>
          </p:cNvSpPr>
          <p:nvPr>
            <p:ph type="title" hasCustomPrompt="1"/>
          </p:nvPr>
        </p:nvSpPr>
        <p:spPr>
          <a:xfrm>
            <a:off x="838200" y="636519"/>
            <a:ext cx="10515600" cy="510524"/>
          </a:xfrm>
          <a:noFill/>
        </p:spPr>
        <p:txBody>
          <a:bodyPr wrap="square" lIns="91440" tIns="45720" rIns="91440" bIns="45720" anchor="t">
            <a:spAutoFit/>
          </a:bodyPr>
          <a:lstStyle>
            <a:lvl1pPr>
              <a:defRPr lang="en-CO" sz="3000" b="1">
                <a:solidFill>
                  <a:srgbClr val="38A9CA"/>
                </a:solidFill>
                <a:latin typeface="Aptos" panose="020B0004020202020204" pitchFamily="34" charset="0"/>
                <a:ea typeface="+mn-ea"/>
                <a:cs typeface="Arial"/>
              </a:defRPr>
            </a:lvl1pPr>
          </a:lstStyle>
          <a:p>
            <a:pPr marL="0" lvl="0"/>
            <a:r>
              <a:rPr lang="en-US" dirty="0" err="1"/>
              <a:t>Título</a:t>
            </a:r>
            <a:r>
              <a:rPr lang="en-US" dirty="0"/>
              <a:t> </a:t>
            </a:r>
            <a:r>
              <a:rPr lang="en-US" dirty="0" err="1"/>
              <a:t>diapositiva</a:t>
            </a:r>
            <a:endParaRPr lang="en-CO" dirty="0"/>
          </a:p>
        </p:txBody>
      </p:sp>
      <p:sp>
        <p:nvSpPr>
          <p:cNvPr id="3" name="Content Placeholder 2">
            <a:extLst>
              <a:ext uri="{FF2B5EF4-FFF2-40B4-BE49-F238E27FC236}">
                <a16:creationId xmlns:a16="http://schemas.microsoft.com/office/drawing/2014/main" id="{A1F353A5-BE49-E9A0-D897-67ACC968D367}"/>
              </a:ext>
            </a:extLst>
          </p:cNvPr>
          <p:cNvSpPr>
            <a:spLocks noGrp="1"/>
          </p:cNvSpPr>
          <p:nvPr>
            <p:ph idx="1" hasCustomPrompt="1"/>
          </p:nvPr>
        </p:nvSpPr>
        <p:spPr>
          <a:xfrm>
            <a:off x="838199" y="1825625"/>
            <a:ext cx="10515599" cy="3813736"/>
          </a:xfrm>
          <a:noFill/>
        </p:spPr>
        <p:txBody>
          <a:bodyPr wrap="square" rtlCol="0">
            <a:spAutoFit/>
          </a:bodyPr>
          <a:lstStyle>
            <a:lvl1pPr marL="0" indent="0">
              <a:buNone/>
              <a:defRPr lang="en-US" sz="1600">
                <a:solidFill>
                  <a:schemeClr val="tx1">
                    <a:lumMod val="85000"/>
                    <a:lumOff val="15000"/>
                  </a:schemeClr>
                </a:solidFill>
                <a:latin typeface="Aptos" panose="020B0004020202020204" pitchFamily="34" charset="0"/>
              </a:defRPr>
            </a:lvl1pPr>
            <a:lvl2pPr>
              <a:defRPr lang="en-US" sz="1800">
                <a:solidFill>
                  <a:schemeClr val="tx1">
                    <a:lumMod val="85000"/>
                    <a:lumOff val="15000"/>
                  </a:schemeClr>
                </a:solidFill>
              </a:defRPr>
            </a:lvl2pPr>
            <a:lvl3pPr>
              <a:defRPr lang="en-US" sz="1800">
                <a:solidFill>
                  <a:schemeClr val="tx1">
                    <a:lumMod val="85000"/>
                    <a:lumOff val="15000"/>
                  </a:schemeClr>
                </a:solidFill>
              </a:defRPr>
            </a:lvl3pPr>
            <a:lvl4pPr>
              <a:defRPr lang="en-US">
                <a:solidFill>
                  <a:schemeClr val="tx1">
                    <a:lumMod val="85000"/>
                    <a:lumOff val="15000"/>
                  </a:schemeClr>
                </a:solidFill>
              </a:defRPr>
            </a:lvl4pPr>
            <a:lvl5pPr>
              <a:defRPr lang="en-CO">
                <a:solidFill>
                  <a:schemeClr val="tx1">
                    <a:lumMod val="85000"/>
                    <a:lumOff val="15000"/>
                  </a:schemeClr>
                </a:solidFill>
              </a:defRPr>
            </a:lvl5pPr>
          </a:lstStyle>
          <a:p>
            <a:pPr marL="0" lvl="0"/>
            <a:r>
              <a:rPr lang="en-US" dirty="0" err="1"/>
              <a:t>Texto</a:t>
            </a:r>
            <a:r>
              <a:rPr lang="en-US" dirty="0"/>
              <a:t> de </a:t>
            </a:r>
            <a:r>
              <a:rPr lang="en-US" dirty="0" err="1"/>
              <a:t>contenido</a:t>
            </a:r>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p:txBody>
      </p:sp>
      <p:sp>
        <p:nvSpPr>
          <p:cNvPr id="4" name="Date Placeholder 3">
            <a:extLst>
              <a:ext uri="{FF2B5EF4-FFF2-40B4-BE49-F238E27FC236}">
                <a16:creationId xmlns:a16="http://schemas.microsoft.com/office/drawing/2014/main" id="{12E33204-B4C3-4E68-4581-F8C61CD3163F}"/>
              </a:ext>
            </a:extLst>
          </p:cNvPr>
          <p:cNvSpPr>
            <a:spLocks noGrp="1"/>
          </p:cNvSpPr>
          <p:nvPr>
            <p:ph type="dt" sz="half" idx="10"/>
          </p:nvPr>
        </p:nvSpPr>
        <p:spPr/>
        <p:txBody>
          <a:bodyPr/>
          <a:lstStyle/>
          <a:p>
            <a:fld id="{3EDCF50D-4CD3-C241-B327-EBF77B0176DC}" type="datetimeFigureOut">
              <a:rPr lang="en-CO" smtClean="0"/>
              <a:t>07/25/2025</a:t>
            </a:fld>
            <a:endParaRPr lang="en-CO"/>
          </a:p>
        </p:txBody>
      </p:sp>
      <p:sp>
        <p:nvSpPr>
          <p:cNvPr id="5" name="Footer Placeholder 4">
            <a:extLst>
              <a:ext uri="{FF2B5EF4-FFF2-40B4-BE49-F238E27FC236}">
                <a16:creationId xmlns:a16="http://schemas.microsoft.com/office/drawing/2014/main" id="{FF3DADCE-2D8D-8821-022A-612ADE2242C0}"/>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A86758DD-353E-BEE6-CE70-90DA833D1066}"/>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3683023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A322406-88E3-C9AB-9AA7-F7FE3C44E2A0}"/>
              </a:ext>
            </a:extLst>
          </p:cNvPr>
          <p:cNvSpPr>
            <a:spLocks noGrp="1"/>
          </p:cNvSpPr>
          <p:nvPr>
            <p:ph type="body" idx="1" hasCustomPrompt="1"/>
          </p:nvPr>
        </p:nvSpPr>
        <p:spPr>
          <a:xfrm>
            <a:off x="2597922" y="1865656"/>
            <a:ext cx="1668463" cy="2646878"/>
          </a:xfrm>
          <a:noFill/>
        </p:spPr>
        <p:txBody>
          <a:bodyPr wrap="square" anchor="b">
            <a:spAutoFit/>
          </a:bodyPr>
          <a:lstStyle>
            <a:lvl1pPr marL="0" indent="0" algn="r">
              <a:buNone/>
              <a:defRPr kumimoji="0" lang="en-US" sz="16600" b="0" i="0" u="none" strike="noStrike" cap="none" spc="0" normalizeH="0" baseline="0">
                <a:ln>
                  <a:noFill/>
                </a:ln>
                <a:solidFill>
                  <a:srgbClr val="285B6A"/>
                </a:solidFill>
                <a:effectLst/>
                <a:uLnTx/>
                <a:uFillTx/>
                <a:latin typeface="Aptos" panose="020B0004020202020204" pitchFamily="34" charset="0"/>
                <a:ea typeface="Calibri" panose="020F0502020204030204" pitchFamily="34" charset="0"/>
                <a:cs typeface="Times New Roman"/>
              </a:defRPr>
            </a:lvl1pPr>
          </a:lstStyle>
          <a:p>
            <a:pPr marL="228600" marR="0" lvl="0" indent="-228600" fontAlgn="auto">
              <a:lnSpc>
                <a:spcPct val="100000"/>
              </a:lnSpc>
              <a:spcBef>
                <a:spcPts val="0"/>
              </a:spcBef>
              <a:spcAft>
                <a:spcPts val="0"/>
              </a:spcAft>
              <a:buClrTx/>
              <a:buSzTx/>
              <a:tabLst/>
            </a:pPr>
            <a:r>
              <a:rPr lang="en-US" dirty="0"/>
              <a:t>1</a:t>
            </a:r>
          </a:p>
        </p:txBody>
      </p:sp>
      <p:sp>
        <p:nvSpPr>
          <p:cNvPr id="2" name="Title 1">
            <a:extLst>
              <a:ext uri="{FF2B5EF4-FFF2-40B4-BE49-F238E27FC236}">
                <a16:creationId xmlns:a16="http://schemas.microsoft.com/office/drawing/2014/main" id="{A5668003-3C4F-3C8E-892D-E772602F909A}"/>
              </a:ext>
            </a:extLst>
          </p:cNvPr>
          <p:cNvSpPr>
            <a:spLocks noGrp="1"/>
          </p:cNvSpPr>
          <p:nvPr>
            <p:ph type="title" hasCustomPrompt="1"/>
          </p:nvPr>
        </p:nvSpPr>
        <p:spPr>
          <a:xfrm>
            <a:off x="4624385" y="2511798"/>
            <a:ext cx="6623050" cy="1325563"/>
          </a:xfrm>
        </p:spPr>
        <p:txBody>
          <a:bodyPr vert="horz" lIns="91440" tIns="45720" rIns="91440" bIns="45720" rtlCol="0" anchor="ctr">
            <a:noAutofit/>
          </a:bodyPr>
          <a:lstStyle>
            <a:lvl1pPr>
              <a:defRPr kumimoji="0" lang="en-CO" sz="3600" i="0" u="none" strike="noStrike" cap="none" spc="0" normalizeH="0" baseline="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defRPr>
            </a:lvl1pPr>
          </a:lstStyle>
          <a:p>
            <a:pPr marL="0" marR="0" lvl="0" indent="0" fontAlgn="auto">
              <a:lnSpc>
                <a:spcPct val="100000"/>
              </a:lnSpc>
              <a:spcAft>
                <a:spcPts val="0"/>
              </a:spcAft>
              <a:buClrTx/>
              <a:buSzTx/>
              <a:buFontTx/>
              <a:tabLst/>
            </a:pPr>
            <a:r>
              <a:rPr lang="en-US" dirty="0" err="1"/>
              <a:t>Capítulo</a:t>
            </a:r>
            <a:endParaRPr lang="en-CO" dirty="0"/>
          </a:p>
        </p:txBody>
      </p:sp>
      <p:sp>
        <p:nvSpPr>
          <p:cNvPr id="4" name="Date Placeholder 3">
            <a:extLst>
              <a:ext uri="{FF2B5EF4-FFF2-40B4-BE49-F238E27FC236}">
                <a16:creationId xmlns:a16="http://schemas.microsoft.com/office/drawing/2014/main" id="{1E85C2E3-C1EE-0446-0B81-7CE2E0F58BF2}"/>
              </a:ext>
            </a:extLst>
          </p:cNvPr>
          <p:cNvSpPr>
            <a:spLocks noGrp="1"/>
          </p:cNvSpPr>
          <p:nvPr>
            <p:ph type="dt" sz="half" idx="10"/>
          </p:nvPr>
        </p:nvSpPr>
        <p:spPr/>
        <p:txBody>
          <a:bodyPr/>
          <a:lstStyle/>
          <a:p>
            <a:fld id="{3EDCF50D-4CD3-C241-B327-EBF77B0176DC}" type="datetimeFigureOut">
              <a:rPr lang="en-CO" smtClean="0"/>
              <a:t>07/25/2025</a:t>
            </a:fld>
            <a:endParaRPr lang="en-CO"/>
          </a:p>
        </p:txBody>
      </p:sp>
      <p:sp>
        <p:nvSpPr>
          <p:cNvPr id="5" name="Footer Placeholder 4">
            <a:extLst>
              <a:ext uri="{FF2B5EF4-FFF2-40B4-BE49-F238E27FC236}">
                <a16:creationId xmlns:a16="http://schemas.microsoft.com/office/drawing/2014/main" id="{EE5949FA-9B0B-468E-E84E-3B3154D64223}"/>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15499B25-4809-3138-E1A1-88685F505031}"/>
              </a:ext>
            </a:extLst>
          </p:cNvPr>
          <p:cNvSpPr>
            <a:spLocks noGrp="1"/>
          </p:cNvSpPr>
          <p:nvPr>
            <p:ph type="sldNum" sz="quarter" idx="12"/>
          </p:nvPr>
        </p:nvSpPr>
        <p:spPr/>
        <p:txBody>
          <a:bodyPr/>
          <a:lstStyle/>
          <a:p>
            <a:fld id="{60081C85-8CFE-5842-BD33-E1BC10B9E80D}" type="slidenum">
              <a:rPr lang="en-CO" smtClean="0"/>
              <a:t>‹Nº›</a:t>
            </a:fld>
            <a:endParaRPr lang="en-CO"/>
          </a:p>
        </p:txBody>
      </p:sp>
      <p:cxnSp>
        <p:nvCxnSpPr>
          <p:cNvPr id="7" name="Straight Connector 6">
            <a:extLst>
              <a:ext uri="{FF2B5EF4-FFF2-40B4-BE49-F238E27FC236}">
                <a16:creationId xmlns:a16="http://schemas.microsoft.com/office/drawing/2014/main" id="{CC839CA3-0EDE-1974-CD92-F099DD6BFF95}"/>
              </a:ext>
            </a:extLst>
          </p:cNvPr>
          <p:cNvCxnSpPr>
            <a:cxnSpLocks/>
          </p:cNvCxnSpPr>
          <p:nvPr userDrawn="1"/>
        </p:nvCxnSpPr>
        <p:spPr>
          <a:xfrm>
            <a:off x="4294961" y="2411682"/>
            <a:ext cx="9584" cy="1554827"/>
          </a:xfrm>
          <a:prstGeom prst="line">
            <a:avLst/>
          </a:prstGeom>
          <a:ln>
            <a:solidFill>
              <a:srgbClr val="285B6A"/>
            </a:solidFill>
            <a:prstDash val="solid"/>
          </a:ln>
        </p:spPr>
        <p:style>
          <a:lnRef idx="2">
            <a:schemeClr val="accent1"/>
          </a:lnRef>
          <a:fillRef idx="0">
            <a:schemeClr val="accent1"/>
          </a:fillRef>
          <a:effectRef idx="1">
            <a:schemeClr val="accent1"/>
          </a:effectRef>
          <a:fontRef idx="minor">
            <a:schemeClr val="tx1"/>
          </a:fontRef>
        </p:style>
      </p:cxnSp>
      <p:pic>
        <p:nvPicPr>
          <p:cNvPr id="10" name="Imagen 3">
            <a:extLst>
              <a:ext uri="{FF2B5EF4-FFF2-40B4-BE49-F238E27FC236}">
                <a16:creationId xmlns:a16="http://schemas.microsoft.com/office/drawing/2014/main" id="{D7892C39-A9C5-F747-FA95-4934D789DD6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493812" y="5887208"/>
            <a:ext cx="2160000" cy="497718"/>
          </a:xfrm>
          <a:prstGeom prst="rect">
            <a:avLst/>
          </a:prstGeom>
        </p:spPr>
      </p:pic>
    </p:spTree>
    <p:extLst>
      <p:ext uri="{BB962C8B-B14F-4D97-AF65-F5344CB8AC3E}">
        <p14:creationId xmlns:p14="http://schemas.microsoft.com/office/powerpoint/2010/main" val="3332292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9602F-A87B-A54C-0190-F328E3DB7F5F}"/>
              </a:ext>
            </a:extLst>
          </p:cNvPr>
          <p:cNvSpPr>
            <a:spLocks noGrp="1"/>
          </p:cNvSpPr>
          <p:nvPr>
            <p:ph type="title" hasCustomPrompt="1"/>
          </p:nvPr>
        </p:nvSpPr>
        <p:spPr/>
        <p:txBody>
          <a:bodyPr/>
          <a:lstStyle/>
          <a:p>
            <a:r>
              <a:rPr lang="en-US" dirty="0" err="1"/>
              <a:t>Título</a:t>
            </a:r>
            <a:r>
              <a:rPr lang="en-US" dirty="0"/>
              <a:t> </a:t>
            </a:r>
            <a:r>
              <a:rPr lang="en-US" dirty="0" err="1"/>
              <a:t>diapositiva</a:t>
            </a:r>
            <a:endParaRPr lang="en-CO" dirty="0"/>
          </a:p>
        </p:txBody>
      </p:sp>
      <p:sp>
        <p:nvSpPr>
          <p:cNvPr id="3" name="Content Placeholder 2">
            <a:extLst>
              <a:ext uri="{FF2B5EF4-FFF2-40B4-BE49-F238E27FC236}">
                <a16:creationId xmlns:a16="http://schemas.microsoft.com/office/drawing/2014/main" id="{66068CF7-AF95-C31B-50AF-78C418D9FE83}"/>
              </a:ext>
            </a:extLst>
          </p:cNvPr>
          <p:cNvSpPr>
            <a:spLocks noGrp="1"/>
          </p:cNvSpPr>
          <p:nvPr>
            <p:ph sz="half" idx="1"/>
          </p:nvPr>
        </p:nvSpPr>
        <p:spPr>
          <a:xfrm>
            <a:off x="838200" y="1825625"/>
            <a:ext cx="5181600" cy="3960813"/>
          </a:xfrm>
        </p:spPr>
        <p:txBody>
          <a:bodyPr>
            <a:normAutofit/>
          </a:bodyPr>
          <a:lstStyle>
            <a:lvl1pPr>
              <a:defRPr sz="2000"/>
            </a:lvl1pPr>
            <a:lvl2pPr>
              <a:defRPr sz="1800"/>
            </a:lvl2pPr>
            <a:lvl3pPr>
              <a:defRPr sz="1600"/>
            </a:lvl3pPr>
            <a:lvl4pPr>
              <a:defRPr sz="1400"/>
            </a:lvl4pPr>
            <a:lvl5pPr>
              <a:defRPr sz="14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dirty="0"/>
          </a:p>
        </p:txBody>
      </p:sp>
      <p:sp>
        <p:nvSpPr>
          <p:cNvPr id="4" name="Content Placeholder 3">
            <a:extLst>
              <a:ext uri="{FF2B5EF4-FFF2-40B4-BE49-F238E27FC236}">
                <a16:creationId xmlns:a16="http://schemas.microsoft.com/office/drawing/2014/main" id="{E4BC424D-D45B-84E0-F4AD-8C58B5B7C3F6}"/>
              </a:ext>
            </a:extLst>
          </p:cNvPr>
          <p:cNvSpPr>
            <a:spLocks noGrp="1"/>
          </p:cNvSpPr>
          <p:nvPr>
            <p:ph sz="half" idx="2"/>
          </p:nvPr>
        </p:nvSpPr>
        <p:spPr>
          <a:xfrm>
            <a:off x="6172200" y="1825625"/>
            <a:ext cx="5181600" cy="3960813"/>
          </a:xfrm>
        </p:spPr>
        <p:txBody>
          <a:bodyPr>
            <a:normAutofit/>
          </a:bodyPr>
          <a:lstStyle>
            <a:lvl1pPr>
              <a:defRPr sz="2000"/>
            </a:lvl1pPr>
            <a:lvl2pPr>
              <a:defRPr sz="1800"/>
            </a:lvl2pPr>
            <a:lvl3pPr>
              <a:defRPr sz="1600"/>
            </a:lvl3pPr>
            <a:lvl4pPr>
              <a:defRPr sz="1400"/>
            </a:lvl4pPr>
            <a:lvl5pPr>
              <a:defRPr sz="14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5" name="Date Placeholder 4">
            <a:extLst>
              <a:ext uri="{FF2B5EF4-FFF2-40B4-BE49-F238E27FC236}">
                <a16:creationId xmlns:a16="http://schemas.microsoft.com/office/drawing/2014/main" id="{D868D7BB-91FE-7A82-2FF3-7D28A596AFFE}"/>
              </a:ext>
            </a:extLst>
          </p:cNvPr>
          <p:cNvSpPr>
            <a:spLocks noGrp="1"/>
          </p:cNvSpPr>
          <p:nvPr>
            <p:ph type="dt" sz="half" idx="10"/>
          </p:nvPr>
        </p:nvSpPr>
        <p:spPr/>
        <p:txBody>
          <a:bodyPr/>
          <a:lstStyle/>
          <a:p>
            <a:fld id="{3EDCF50D-4CD3-C241-B327-EBF77B0176DC}" type="datetimeFigureOut">
              <a:rPr lang="en-CO" smtClean="0"/>
              <a:t>07/25/2025</a:t>
            </a:fld>
            <a:endParaRPr lang="en-CO"/>
          </a:p>
        </p:txBody>
      </p:sp>
      <p:sp>
        <p:nvSpPr>
          <p:cNvPr id="6" name="Footer Placeholder 5">
            <a:extLst>
              <a:ext uri="{FF2B5EF4-FFF2-40B4-BE49-F238E27FC236}">
                <a16:creationId xmlns:a16="http://schemas.microsoft.com/office/drawing/2014/main" id="{B131AB3A-342C-3853-4969-6DE0DC7C69C3}"/>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C35FCD62-59C6-F018-2580-07300CB85F8B}"/>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984151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DEC00-4542-E6E4-67ED-FF02BD07492B}"/>
              </a:ext>
            </a:extLst>
          </p:cNvPr>
          <p:cNvSpPr>
            <a:spLocks noGrp="1"/>
          </p:cNvSpPr>
          <p:nvPr>
            <p:ph type="title" hasCustomPrompt="1"/>
          </p:nvPr>
        </p:nvSpPr>
        <p:spPr>
          <a:xfrm>
            <a:off x="839788" y="668337"/>
            <a:ext cx="10515600" cy="510524"/>
          </a:xfrm>
        </p:spPr>
        <p:txBody>
          <a:bodyPr anchor="ctr"/>
          <a:lstStyle/>
          <a:p>
            <a:r>
              <a:rPr lang="en-US" dirty="0" err="1"/>
              <a:t>Título</a:t>
            </a:r>
            <a:r>
              <a:rPr lang="en-US" dirty="0"/>
              <a:t> </a:t>
            </a:r>
            <a:r>
              <a:rPr lang="en-US" dirty="0" err="1"/>
              <a:t>diapositiva</a:t>
            </a:r>
            <a:endParaRPr lang="en-CO" dirty="0"/>
          </a:p>
        </p:txBody>
      </p:sp>
      <p:sp>
        <p:nvSpPr>
          <p:cNvPr id="3" name="Text Placeholder 2">
            <a:extLst>
              <a:ext uri="{FF2B5EF4-FFF2-40B4-BE49-F238E27FC236}">
                <a16:creationId xmlns:a16="http://schemas.microsoft.com/office/drawing/2014/main" id="{218A26A2-0DF2-9403-584C-D9ACA5BBB277}"/>
              </a:ext>
            </a:extLst>
          </p:cNvPr>
          <p:cNvSpPr>
            <a:spLocks noGrp="1"/>
          </p:cNvSpPr>
          <p:nvPr>
            <p:ph type="body" idx="1" hasCustomPrompt="1"/>
          </p:nvPr>
        </p:nvSpPr>
        <p:spPr>
          <a:xfrm>
            <a:off x="839788" y="1681163"/>
            <a:ext cx="5157787" cy="823912"/>
          </a:xfrm>
        </p:spPr>
        <p:txBody>
          <a:bodyPr anchor="b"/>
          <a:lstStyle>
            <a:lvl1pPr marL="0" indent="0">
              <a:buNone/>
              <a:defRPr sz="2600" b="1">
                <a:solidFill>
                  <a:srgbClr val="328A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Subítulo</a:t>
            </a:r>
            <a:endParaRPr lang="en-US" dirty="0"/>
          </a:p>
        </p:txBody>
      </p:sp>
      <p:sp>
        <p:nvSpPr>
          <p:cNvPr id="4" name="Content Placeholder 3">
            <a:extLst>
              <a:ext uri="{FF2B5EF4-FFF2-40B4-BE49-F238E27FC236}">
                <a16:creationId xmlns:a16="http://schemas.microsoft.com/office/drawing/2014/main" id="{424D7366-F8DD-5C72-0CBC-60C3A4464EC8}"/>
              </a:ext>
            </a:extLst>
          </p:cNvPr>
          <p:cNvSpPr>
            <a:spLocks noGrp="1"/>
          </p:cNvSpPr>
          <p:nvPr>
            <p:ph sz="half" idx="2"/>
          </p:nvPr>
        </p:nvSpPr>
        <p:spPr>
          <a:xfrm>
            <a:off x="839788" y="2519363"/>
            <a:ext cx="5157787" cy="3267075"/>
          </a:xfrm>
        </p:spPr>
        <p:txBody>
          <a:bodyPr>
            <a:normAutofit/>
          </a:bodyPr>
          <a:lstStyle>
            <a:lvl1pPr>
              <a:defRPr sz="2000"/>
            </a:lvl1pPr>
            <a:lvl2pPr>
              <a:defRPr sz="1800"/>
            </a:lvl2pPr>
            <a:lvl3pPr>
              <a:defRPr sz="1600"/>
            </a:lvl3pPr>
            <a:lvl4pPr>
              <a:defRPr sz="1400"/>
            </a:lvl4pPr>
            <a:lvl5pPr>
              <a:defRPr sz="14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dirty="0"/>
          </a:p>
        </p:txBody>
      </p:sp>
      <p:sp>
        <p:nvSpPr>
          <p:cNvPr id="5" name="Text Placeholder 4">
            <a:extLst>
              <a:ext uri="{FF2B5EF4-FFF2-40B4-BE49-F238E27FC236}">
                <a16:creationId xmlns:a16="http://schemas.microsoft.com/office/drawing/2014/main" id="{FAAAE30C-D2A0-1738-7241-C8F877878C03}"/>
              </a:ext>
            </a:extLst>
          </p:cNvPr>
          <p:cNvSpPr>
            <a:spLocks noGrp="1"/>
          </p:cNvSpPr>
          <p:nvPr>
            <p:ph type="body" sz="quarter" idx="3" hasCustomPrompt="1"/>
          </p:nvPr>
        </p:nvSpPr>
        <p:spPr>
          <a:xfrm>
            <a:off x="6172200" y="1681163"/>
            <a:ext cx="5183188" cy="823912"/>
          </a:xfrm>
        </p:spPr>
        <p:txBody>
          <a:bodyPr anchor="b">
            <a:normAutofit/>
          </a:bodyPr>
          <a:lstStyle>
            <a:lvl1pPr marL="0" indent="0">
              <a:buNone/>
              <a:defRPr sz="2600" b="1">
                <a:solidFill>
                  <a:srgbClr val="328A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Subtítulo</a:t>
            </a:r>
            <a:endParaRPr lang="en-US" dirty="0"/>
          </a:p>
        </p:txBody>
      </p:sp>
      <p:sp>
        <p:nvSpPr>
          <p:cNvPr id="6" name="Content Placeholder 5">
            <a:extLst>
              <a:ext uri="{FF2B5EF4-FFF2-40B4-BE49-F238E27FC236}">
                <a16:creationId xmlns:a16="http://schemas.microsoft.com/office/drawing/2014/main" id="{C2AD89B6-1B48-3897-F106-A05C561C3450}"/>
              </a:ext>
            </a:extLst>
          </p:cNvPr>
          <p:cNvSpPr>
            <a:spLocks noGrp="1"/>
          </p:cNvSpPr>
          <p:nvPr>
            <p:ph sz="quarter" idx="4"/>
          </p:nvPr>
        </p:nvSpPr>
        <p:spPr>
          <a:xfrm>
            <a:off x="6172200" y="2519363"/>
            <a:ext cx="5183188" cy="3267075"/>
          </a:xfrm>
        </p:spPr>
        <p:txBody>
          <a:bodyPr>
            <a:normAutofit/>
          </a:bodyPr>
          <a:lstStyle>
            <a:lvl1pPr>
              <a:defRPr sz="2000"/>
            </a:lvl1pPr>
            <a:lvl2pPr>
              <a:defRPr sz="1800"/>
            </a:lvl2pPr>
            <a:lvl3pPr>
              <a:defRPr sz="1600"/>
            </a:lvl3pPr>
            <a:lvl4pPr>
              <a:defRPr sz="1400"/>
            </a:lvl4pPr>
            <a:lvl5pPr>
              <a:defRPr sz="14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7" name="Date Placeholder 6">
            <a:extLst>
              <a:ext uri="{FF2B5EF4-FFF2-40B4-BE49-F238E27FC236}">
                <a16:creationId xmlns:a16="http://schemas.microsoft.com/office/drawing/2014/main" id="{DBA5FE28-0172-18B7-57B7-7C7476CD53DA}"/>
              </a:ext>
            </a:extLst>
          </p:cNvPr>
          <p:cNvSpPr>
            <a:spLocks noGrp="1"/>
          </p:cNvSpPr>
          <p:nvPr>
            <p:ph type="dt" sz="half" idx="10"/>
          </p:nvPr>
        </p:nvSpPr>
        <p:spPr/>
        <p:txBody>
          <a:bodyPr/>
          <a:lstStyle/>
          <a:p>
            <a:fld id="{3EDCF50D-4CD3-C241-B327-EBF77B0176DC}" type="datetimeFigureOut">
              <a:rPr lang="en-CO" smtClean="0"/>
              <a:t>07/25/2025</a:t>
            </a:fld>
            <a:endParaRPr lang="en-CO"/>
          </a:p>
        </p:txBody>
      </p:sp>
      <p:sp>
        <p:nvSpPr>
          <p:cNvPr id="8" name="Footer Placeholder 7">
            <a:extLst>
              <a:ext uri="{FF2B5EF4-FFF2-40B4-BE49-F238E27FC236}">
                <a16:creationId xmlns:a16="http://schemas.microsoft.com/office/drawing/2014/main" id="{170899A4-C0C7-4E64-C945-157D98B622D6}"/>
              </a:ext>
            </a:extLst>
          </p:cNvPr>
          <p:cNvSpPr>
            <a:spLocks noGrp="1"/>
          </p:cNvSpPr>
          <p:nvPr>
            <p:ph type="ftr" sz="quarter" idx="11"/>
          </p:nvPr>
        </p:nvSpPr>
        <p:spPr/>
        <p:txBody>
          <a:bodyPr/>
          <a:lstStyle/>
          <a:p>
            <a:endParaRPr lang="en-CO"/>
          </a:p>
        </p:txBody>
      </p:sp>
      <p:sp>
        <p:nvSpPr>
          <p:cNvPr id="9" name="Slide Number Placeholder 8">
            <a:extLst>
              <a:ext uri="{FF2B5EF4-FFF2-40B4-BE49-F238E27FC236}">
                <a16:creationId xmlns:a16="http://schemas.microsoft.com/office/drawing/2014/main" id="{E4D1B72D-D000-45E9-F55E-FB547D7F1FF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601706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B52D0-8972-03AE-37CD-73F26C68C6B3}"/>
              </a:ext>
            </a:extLst>
          </p:cNvPr>
          <p:cNvSpPr>
            <a:spLocks noGrp="1"/>
          </p:cNvSpPr>
          <p:nvPr>
            <p:ph type="title" hasCustomPrompt="1"/>
          </p:nvPr>
        </p:nvSpPr>
        <p:spPr/>
        <p:txBody>
          <a:bodyPr/>
          <a:lstStyle/>
          <a:p>
            <a:r>
              <a:rPr lang="en-US" dirty="0" err="1"/>
              <a:t>Título</a:t>
            </a:r>
            <a:r>
              <a:rPr lang="en-US" dirty="0"/>
              <a:t> </a:t>
            </a:r>
            <a:r>
              <a:rPr lang="en-US" dirty="0" err="1"/>
              <a:t>diapositiva</a:t>
            </a:r>
            <a:endParaRPr lang="en-CO" dirty="0"/>
          </a:p>
        </p:txBody>
      </p:sp>
      <p:sp>
        <p:nvSpPr>
          <p:cNvPr id="3" name="Date Placeholder 2">
            <a:extLst>
              <a:ext uri="{FF2B5EF4-FFF2-40B4-BE49-F238E27FC236}">
                <a16:creationId xmlns:a16="http://schemas.microsoft.com/office/drawing/2014/main" id="{04D3363A-F4AE-5DF5-C8A2-D4B0350821B8}"/>
              </a:ext>
            </a:extLst>
          </p:cNvPr>
          <p:cNvSpPr>
            <a:spLocks noGrp="1"/>
          </p:cNvSpPr>
          <p:nvPr>
            <p:ph type="dt" sz="half" idx="10"/>
          </p:nvPr>
        </p:nvSpPr>
        <p:spPr/>
        <p:txBody>
          <a:bodyPr/>
          <a:lstStyle/>
          <a:p>
            <a:fld id="{3EDCF50D-4CD3-C241-B327-EBF77B0176DC}" type="datetimeFigureOut">
              <a:rPr lang="en-CO" smtClean="0"/>
              <a:t>07/25/2025</a:t>
            </a:fld>
            <a:endParaRPr lang="en-CO"/>
          </a:p>
        </p:txBody>
      </p:sp>
      <p:sp>
        <p:nvSpPr>
          <p:cNvPr id="4" name="Footer Placeholder 3">
            <a:extLst>
              <a:ext uri="{FF2B5EF4-FFF2-40B4-BE49-F238E27FC236}">
                <a16:creationId xmlns:a16="http://schemas.microsoft.com/office/drawing/2014/main" id="{1F74FE41-74BF-9B22-FFB8-D212CF992D77}"/>
              </a:ext>
            </a:extLst>
          </p:cNvPr>
          <p:cNvSpPr>
            <a:spLocks noGrp="1"/>
          </p:cNvSpPr>
          <p:nvPr>
            <p:ph type="ftr" sz="quarter" idx="11"/>
          </p:nvPr>
        </p:nvSpPr>
        <p:spPr/>
        <p:txBody>
          <a:bodyPr/>
          <a:lstStyle/>
          <a:p>
            <a:endParaRPr lang="en-CO"/>
          </a:p>
        </p:txBody>
      </p:sp>
      <p:sp>
        <p:nvSpPr>
          <p:cNvPr id="5" name="Slide Number Placeholder 4">
            <a:extLst>
              <a:ext uri="{FF2B5EF4-FFF2-40B4-BE49-F238E27FC236}">
                <a16:creationId xmlns:a16="http://schemas.microsoft.com/office/drawing/2014/main" id="{45E549BF-0EC7-0E44-350A-621AEC7BF2F9}"/>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810163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07/25/2025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39586191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07/25/2025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73911153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331CD72A-EC0F-4368-5813-9F7A2EC2C359}"/>
              </a:ext>
            </a:extLst>
          </p:cNvPr>
          <p:cNvSpPr/>
          <p:nvPr userDrawn="1"/>
        </p:nvSpPr>
        <p:spPr>
          <a:xfrm rot="10800000">
            <a:off x="6377384" y="0"/>
            <a:ext cx="5848350" cy="6356350"/>
          </a:xfrm>
          <a:prstGeom prst="round1Rect">
            <a:avLst>
              <a:gd name="adj" fmla="val 19984"/>
            </a:avLst>
          </a:prstGeom>
          <a:solidFill>
            <a:srgbClr val="328A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CO"/>
          </a:p>
        </p:txBody>
      </p:sp>
      <p:sp>
        <p:nvSpPr>
          <p:cNvPr id="2" name="Title 1">
            <a:extLst>
              <a:ext uri="{FF2B5EF4-FFF2-40B4-BE49-F238E27FC236}">
                <a16:creationId xmlns:a16="http://schemas.microsoft.com/office/drawing/2014/main" id="{546D414D-617A-F96E-2162-F65798893864}"/>
              </a:ext>
            </a:extLst>
          </p:cNvPr>
          <p:cNvSpPr>
            <a:spLocks noGrp="1"/>
          </p:cNvSpPr>
          <p:nvPr>
            <p:ph type="title" hasCustomPrompt="1"/>
          </p:nvPr>
        </p:nvSpPr>
        <p:spPr>
          <a:xfrm>
            <a:off x="839788" y="590296"/>
            <a:ext cx="4989512" cy="538417"/>
          </a:xfrm>
        </p:spPr>
        <p:txBody>
          <a:bodyPr anchor="b"/>
          <a:lstStyle>
            <a:lvl1pPr>
              <a:defRPr sz="3200"/>
            </a:lvl1pPr>
          </a:lstStyle>
          <a:p>
            <a:r>
              <a:rPr lang="en-US" dirty="0" err="1"/>
              <a:t>Título</a:t>
            </a:r>
            <a:r>
              <a:rPr lang="en-US" dirty="0"/>
              <a:t> </a:t>
            </a:r>
            <a:r>
              <a:rPr lang="en-US" dirty="0" err="1"/>
              <a:t>diapositiva</a:t>
            </a:r>
            <a:endParaRPr lang="en-CO" dirty="0"/>
          </a:p>
        </p:txBody>
      </p:sp>
      <p:sp>
        <p:nvSpPr>
          <p:cNvPr id="4" name="Text Placeholder 3">
            <a:extLst>
              <a:ext uri="{FF2B5EF4-FFF2-40B4-BE49-F238E27FC236}">
                <a16:creationId xmlns:a16="http://schemas.microsoft.com/office/drawing/2014/main" id="{8B4D597A-3D60-9E8A-09F5-05E8816481F4}"/>
              </a:ext>
            </a:extLst>
          </p:cNvPr>
          <p:cNvSpPr>
            <a:spLocks noGrp="1"/>
          </p:cNvSpPr>
          <p:nvPr>
            <p:ph type="body" sz="half" idx="2" hasCustomPrompt="1"/>
          </p:nvPr>
        </p:nvSpPr>
        <p:spPr>
          <a:xfrm>
            <a:off x="839788" y="1843088"/>
            <a:ext cx="4989512" cy="39004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Contenido</a:t>
            </a:r>
            <a:endParaRPr lang="en-US" dirty="0"/>
          </a:p>
        </p:txBody>
      </p:sp>
      <p:sp>
        <p:nvSpPr>
          <p:cNvPr id="5" name="Date Placeholder 4">
            <a:extLst>
              <a:ext uri="{FF2B5EF4-FFF2-40B4-BE49-F238E27FC236}">
                <a16:creationId xmlns:a16="http://schemas.microsoft.com/office/drawing/2014/main" id="{74467128-D74A-8D3F-9664-C9C69710A9AE}"/>
              </a:ext>
            </a:extLst>
          </p:cNvPr>
          <p:cNvSpPr>
            <a:spLocks noGrp="1"/>
          </p:cNvSpPr>
          <p:nvPr>
            <p:ph type="dt" sz="half" idx="10"/>
          </p:nvPr>
        </p:nvSpPr>
        <p:spPr/>
        <p:txBody>
          <a:bodyPr/>
          <a:lstStyle/>
          <a:p>
            <a:fld id="{3EDCF50D-4CD3-C241-B327-EBF77B0176DC}" type="datetimeFigureOut">
              <a:rPr lang="en-CO" smtClean="0"/>
              <a:t>07/25/2025</a:t>
            </a:fld>
            <a:endParaRPr lang="en-CO"/>
          </a:p>
        </p:txBody>
      </p:sp>
      <p:sp>
        <p:nvSpPr>
          <p:cNvPr id="6" name="Footer Placeholder 5">
            <a:extLst>
              <a:ext uri="{FF2B5EF4-FFF2-40B4-BE49-F238E27FC236}">
                <a16:creationId xmlns:a16="http://schemas.microsoft.com/office/drawing/2014/main" id="{D697787F-AE3F-B47D-EC5E-30E6C11F5DC1}"/>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F1332AF-AFF1-F943-FEF6-52E85F302054}"/>
              </a:ext>
            </a:extLst>
          </p:cNvPr>
          <p:cNvSpPr>
            <a:spLocks noGrp="1"/>
          </p:cNvSpPr>
          <p:nvPr>
            <p:ph type="sldNum" sz="quarter" idx="12"/>
          </p:nvPr>
        </p:nvSpPr>
        <p:spPr/>
        <p:txBody>
          <a:bodyPr/>
          <a:lstStyle/>
          <a:p>
            <a:fld id="{60081C85-8CFE-5842-BD33-E1BC10B9E80D}" type="slidenum">
              <a:rPr lang="en-CO" smtClean="0"/>
              <a:t>‹Nº›</a:t>
            </a:fld>
            <a:endParaRPr lang="en-CO"/>
          </a:p>
        </p:txBody>
      </p:sp>
      <p:sp>
        <p:nvSpPr>
          <p:cNvPr id="3" name="Content Placeholder 2">
            <a:extLst>
              <a:ext uri="{FF2B5EF4-FFF2-40B4-BE49-F238E27FC236}">
                <a16:creationId xmlns:a16="http://schemas.microsoft.com/office/drawing/2014/main" id="{D99E66B9-41BB-22CF-F3A2-C4FB47F2D262}"/>
              </a:ext>
            </a:extLst>
          </p:cNvPr>
          <p:cNvSpPr>
            <a:spLocks noGrp="1"/>
          </p:cNvSpPr>
          <p:nvPr>
            <p:ph idx="1"/>
          </p:nvPr>
        </p:nvSpPr>
        <p:spPr>
          <a:xfrm>
            <a:off x="7101319" y="785814"/>
            <a:ext cx="4500563" cy="4957761"/>
          </a:xfrm>
        </p:spPr>
        <p:txBody>
          <a:bodyPr>
            <a:normAutofit/>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dirty="0"/>
          </a:p>
        </p:txBody>
      </p:sp>
      <p:pic>
        <p:nvPicPr>
          <p:cNvPr id="9" name="Picture 8" descr="A black and white sign&#10;&#10;Description automatically generated">
            <a:extLst>
              <a:ext uri="{FF2B5EF4-FFF2-40B4-BE49-F238E27FC236}">
                <a16:creationId xmlns:a16="http://schemas.microsoft.com/office/drawing/2014/main" id="{A786B5E7-174C-ABDA-D19A-B966DE243FF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6712" y="6088267"/>
            <a:ext cx="2160000" cy="467619"/>
          </a:xfrm>
          <a:prstGeom prst="rect">
            <a:avLst/>
          </a:prstGeom>
        </p:spPr>
      </p:pic>
    </p:spTree>
    <p:extLst>
      <p:ext uri="{BB962C8B-B14F-4D97-AF65-F5344CB8AC3E}">
        <p14:creationId xmlns:p14="http://schemas.microsoft.com/office/powerpoint/2010/main" val="3957920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E9E6E2-2754-ECF9-5ECE-7BB832E0539D}"/>
              </a:ext>
            </a:extLst>
          </p:cNvPr>
          <p:cNvSpPr>
            <a:spLocks noGrp="1"/>
          </p:cNvSpPr>
          <p:nvPr>
            <p:ph type="title"/>
          </p:nvPr>
        </p:nvSpPr>
        <p:spPr>
          <a:xfrm>
            <a:off x="809624" y="640250"/>
            <a:ext cx="10515600" cy="510524"/>
          </a:xfrm>
          <a:prstGeom prst="rect">
            <a:avLst/>
          </a:prstGeom>
          <a:noFill/>
        </p:spPr>
        <p:txBody>
          <a:bodyPr wrap="square" lIns="91440" tIns="45720" rIns="91440" bIns="45720" anchor="t">
            <a:spAutoFit/>
          </a:bodyPr>
          <a:lstStyle/>
          <a:p>
            <a:pPr marL="0" lvl="0"/>
            <a:r>
              <a:rPr lang="en-US" dirty="0" err="1"/>
              <a:t>Título</a:t>
            </a:r>
            <a:r>
              <a:rPr lang="en-US" dirty="0"/>
              <a:t> </a:t>
            </a:r>
            <a:r>
              <a:rPr lang="en-US" dirty="0" err="1"/>
              <a:t>diapositiva</a:t>
            </a:r>
            <a:endParaRPr lang="en-CO" dirty="0"/>
          </a:p>
        </p:txBody>
      </p:sp>
      <p:sp>
        <p:nvSpPr>
          <p:cNvPr id="3" name="Text Placeholder 2">
            <a:extLst>
              <a:ext uri="{FF2B5EF4-FFF2-40B4-BE49-F238E27FC236}">
                <a16:creationId xmlns:a16="http://schemas.microsoft.com/office/drawing/2014/main" id="{977A9DF4-5C4C-243F-6B80-AE581295FA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4" name="Date Placeholder 3">
            <a:extLst>
              <a:ext uri="{FF2B5EF4-FFF2-40B4-BE49-F238E27FC236}">
                <a16:creationId xmlns:a16="http://schemas.microsoft.com/office/drawing/2014/main" id="{80765645-EDED-9EC3-0818-8039C32799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EDCF50D-4CD3-C241-B327-EBF77B0176DC}" type="datetimeFigureOut">
              <a:rPr lang="en-CO" smtClean="0"/>
              <a:t>07/25/2025</a:t>
            </a:fld>
            <a:endParaRPr lang="en-CO"/>
          </a:p>
        </p:txBody>
      </p:sp>
      <p:sp>
        <p:nvSpPr>
          <p:cNvPr id="5" name="Footer Placeholder 4">
            <a:extLst>
              <a:ext uri="{FF2B5EF4-FFF2-40B4-BE49-F238E27FC236}">
                <a16:creationId xmlns:a16="http://schemas.microsoft.com/office/drawing/2014/main" id="{E62CF9C1-3582-B554-DC74-DCECD34D18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CO"/>
          </a:p>
        </p:txBody>
      </p:sp>
      <p:sp>
        <p:nvSpPr>
          <p:cNvPr id="6" name="Slide Number Placeholder 5">
            <a:extLst>
              <a:ext uri="{FF2B5EF4-FFF2-40B4-BE49-F238E27FC236}">
                <a16:creationId xmlns:a16="http://schemas.microsoft.com/office/drawing/2014/main" id="{55A17EE5-0F81-3F93-F398-3B4C25A9BB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0081C85-8CFE-5842-BD33-E1BC10B9E80D}" type="slidenum">
              <a:rPr lang="en-CO" smtClean="0"/>
              <a:t>‹Nº›</a:t>
            </a:fld>
            <a:endParaRPr lang="en-CO"/>
          </a:p>
        </p:txBody>
      </p:sp>
      <p:pic>
        <p:nvPicPr>
          <p:cNvPr id="7" name="Picture 6" descr="A black and white sign&#10;&#10;Description automatically generated">
            <a:extLst>
              <a:ext uri="{FF2B5EF4-FFF2-40B4-BE49-F238E27FC236}">
                <a16:creationId xmlns:a16="http://schemas.microsoft.com/office/drawing/2014/main" id="{A98939A1-3B2A-525D-5E97-9EE8B4EFCC94}"/>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9577523" y="6088267"/>
            <a:ext cx="2160000" cy="467619"/>
          </a:xfrm>
          <a:prstGeom prst="rect">
            <a:avLst/>
          </a:prstGeom>
        </p:spPr>
      </p:pic>
    </p:spTree>
    <p:extLst>
      <p:ext uri="{BB962C8B-B14F-4D97-AF65-F5344CB8AC3E}">
        <p14:creationId xmlns:p14="http://schemas.microsoft.com/office/powerpoint/2010/main" val="2755428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3" r:id="rId8"/>
    <p:sldLayoutId id="2147483656" r:id="rId9"/>
    <p:sldLayoutId id="2147483664" r:id="rId10"/>
    <p:sldLayoutId id="2147483657" r:id="rId11"/>
    <p:sldLayoutId id="2147483658" r:id="rId12"/>
  </p:sldLayoutIdLst>
  <p:txStyles>
    <p:titleStyle>
      <a:lvl1pPr algn="l" defTabSz="914400" rtl="0" eaLnBrk="1" latinLnBrk="0" hangingPunct="1">
        <a:lnSpc>
          <a:spcPct val="90000"/>
        </a:lnSpc>
        <a:spcBef>
          <a:spcPct val="0"/>
        </a:spcBef>
        <a:buNone/>
        <a:defRPr lang="en-CO" sz="3000" b="1" kern="1200">
          <a:solidFill>
            <a:srgbClr val="38A9CA"/>
          </a:solidFill>
          <a:latin typeface="Aptos" panose="020B0004020202020204" pitchFamily="34" charset="0"/>
          <a:ea typeface="+mn-ea"/>
          <a:cs typeface="Arial"/>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DF8003-D141-7483-8D4D-AEC7DCE0B7B4}"/>
              </a:ext>
            </a:extLst>
          </p:cNvPr>
          <p:cNvSpPr>
            <a:spLocks noGrp="1"/>
          </p:cNvSpPr>
          <p:nvPr>
            <p:ph type="ctrTitle"/>
          </p:nvPr>
        </p:nvSpPr>
        <p:spPr>
          <a:xfrm>
            <a:off x="1231782" y="1894005"/>
            <a:ext cx="7723531" cy="2400627"/>
          </a:xfrm>
        </p:spPr>
        <p:txBody>
          <a:bodyPr/>
          <a:lstStyle/>
          <a:p>
            <a:r>
              <a:rPr lang="es-ES" sz="4000" dirty="0"/>
              <a:t>Seguimiento a la implementación de la Política Pública de Ruralidad, sector salud – primer semestre 2025</a:t>
            </a:r>
            <a:endParaRPr lang="en-CO" sz="4000" dirty="0"/>
          </a:p>
        </p:txBody>
      </p:sp>
      <p:sp>
        <p:nvSpPr>
          <p:cNvPr id="5" name="Subtitle 4">
            <a:extLst>
              <a:ext uri="{FF2B5EF4-FFF2-40B4-BE49-F238E27FC236}">
                <a16:creationId xmlns:a16="http://schemas.microsoft.com/office/drawing/2014/main" id="{E2AF1B0E-3F0C-1296-056E-C57353387C87}"/>
              </a:ext>
            </a:extLst>
          </p:cNvPr>
          <p:cNvSpPr>
            <a:spLocks noGrp="1"/>
          </p:cNvSpPr>
          <p:nvPr>
            <p:ph type="subTitle" idx="1"/>
          </p:nvPr>
        </p:nvSpPr>
        <p:spPr>
          <a:xfrm>
            <a:off x="1231783" y="4294632"/>
            <a:ext cx="7723531" cy="677354"/>
          </a:xfrm>
        </p:spPr>
        <p:txBody>
          <a:bodyPr/>
          <a:lstStyle/>
          <a:p>
            <a:r>
              <a:rPr lang="es-ES" dirty="0"/>
              <a:t>Grupo Funcional de Ruralidad</a:t>
            </a:r>
          </a:p>
          <a:p>
            <a:r>
              <a:rPr lang="es-ES" dirty="0"/>
              <a:t>Secretaría Distrital de Salud</a:t>
            </a:r>
          </a:p>
          <a:p>
            <a:r>
              <a:rPr lang="es-ES" dirty="0"/>
              <a:t>28 de julio de 2025</a:t>
            </a:r>
            <a:endParaRPr lang="en-CO" dirty="0"/>
          </a:p>
        </p:txBody>
      </p:sp>
    </p:spTree>
    <p:extLst>
      <p:ext uri="{BB962C8B-B14F-4D97-AF65-F5344CB8AC3E}">
        <p14:creationId xmlns:p14="http://schemas.microsoft.com/office/powerpoint/2010/main" val="597815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23F547A6-7D16-2F19-F379-D884BC23579D}"/>
              </a:ext>
            </a:extLst>
          </p:cNvPr>
          <p:cNvGraphicFramePr>
            <a:graphicFrameLocks noGrp="1"/>
          </p:cNvGraphicFramePr>
          <p:nvPr>
            <p:extLst>
              <p:ext uri="{D42A27DB-BD31-4B8C-83A1-F6EECF244321}">
                <p14:modId xmlns:p14="http://schemas.microsoft.com/office/powerpoint/2010/main" val="1620317942"/>
              </p:ext>
            </p:extLst>
          </p:nvPr>
        </p:nvGraphicFramePr>
        <p:xfrm>
          <a:off x="492125" y="556258"/>
          <a:ext cx="11303998" cy="3240000"/>
        </p:xfrm>
        <a:graphic>
          <a:graphicData uri="http://schemas.openxmlformats.org/drawingml/2006/table">
            <a:tbl>
              <a:tblPr/>
              <a:tblGrid>
                <a:gridCol w="1565275">
                  <a:extLst>
                    <a:ext uri="{9D8B030D-6E8A-4147-A177-3AD203B41FA5}">
                      <a16:colId xmlns:a16="http://schemas.microsoft.com/office/drawing/2014/main" val="20000"/>
                    </a:ext>
                  </a:extLst>
                </a:gridCol>
                <a:gridCol w="143256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gridCol w="838200">
                  <a:extLst>
                    <a:ext uri="{9D8B030D-6E8A-4147-A177-3AD203B41FA5}">
                      <a16:colId xmlns:a16="http://schemas.microsoft.com/office/drawing/2014/main" val="20004"/>
                    </a:ext>
                  </a:extLst>
                </a:gridCol>
                <a:gridCol w="822960">
                  <a:extLst>
                    <a:ext uri="{9D8B030D-6E8A-4147-A177-3AD203B41FA5}">
                      <a16:colId xmlns:a16="http://schemas.microsoft.com/office/drawing/2014/main" val="20005"/>
                    </a:ext>
                  </a:extLst>
                </a:gridCol>
                <a:gridCol w="883920">
                  <a:extLst>
                    <a:ext uri="{9D8B030D-6E8A-4147-A177-3AD203B41FA5}">
                      <a16:colId xmlns:a16="http://schemas.microsoft.com/office/drawing/2014/main" val="20006"/>
                    </a:ext>
                  </a:extLst>
                </a:gridCol>
                <a:gridCol w="716280">
                  <a:extLst>
                    <a:ext uri="{9D8B030D-6E8A-4147-A177-3AD203B41FA5}">
                      <a16:colId xmlns:a16="http://schemas.microsoft.com/office/drawing/2014/main" val="4123033775"/>
                    </a:ext>
                  </a:extLst>
                </a:gridCol>
                <a:gridCol w="853440">
                  <a:extLst>
                    <a:ext uri="{9D8B030D-6E8A-4147-A177-3AD203B41FA5}">
                      <a16:colId xmlns:a16="http://schemas.microsoft.com/office/drawing/2014/main" val="20010"/>
                    </a:ext>
                  </a:extLst>
                </a:gridCol>
                <a:gridCol w="777240">
                  <a:extLst>
                    <a:ext uri="{9D8B030D-6E8A-4147-A177-3AD203B41FA5}">
                      <a16:colId xmlns:a16="http://schemas.microsoft.com/office/drawing/2014/main" val="4053220802"/>
                    </a:ext>
                  </a:extLst>
                </a:gridCol>
                <a:gridCol w="930003">
                  <a:extLst>
                    <a:ext uri="{9D8B030D-6E8A-4147-A177-3AD203B41FA5}">
                      <a16:colId xmlns:a16="http://schemas.microsoft.com/office/drawing/2014/main" val="20017"/>
                    </a:ext>
                  </a:extLst>
                </a:gridCol>
              </a:tblGrid>
              <a:tr h="351270">
                <a:tc rowSpan="3">
                  <a:txBody>
                    <a:bodyPr/>
                    <a:lstStyle/>
                    <a:p>
                      <a:pPr algn="ctr" rtl="0" fontAlgn="ctr"/>
                      <a:r>
                        <a:rPr lang="es-CO" sz="1200" b="1" i="0" u="none" strike="noStrike">
                          <a:solidFill>
                            <a:srgbClr val="000000"/>
                          </a:solidFill>
                          <a:effectLst/>
                          <a:latin typeface="Arial Narrow" panose="020B0606020202030204" pitchFamily="34" charset="0"/>
                        </a:rPr>
                        <a:t>NOMBRE DEL PRODUCTO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dirty="0">
                          <a:solidFill>
                            <a:srgbClr val="000000"/>
                          </a:solidFill>
                          <a:effectLst/>
                          <a:latin typeface="Arial Narrow" panose="020B0606020202030204" pitchFamily="34" charset="0"/>
                        </a:rPr>
                        <a:t>Dependencia a cargo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dirty="0">
                          <a:solidFill>
                            <a:srgbClr val="000000"/>
                          </a:solidFill>
                          <a:effectLst/>
                          <a:latin typeface="Arial Narrow" panose="020B0606020202030204" pitchFamily="34" charset="0"/>
                        </a:rPr>
                        <a:t>Nombre del proyecto de inversión que lo soporta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CO" sz="1200" b="1" i="0" u="none" strike="noStrike" dirty="0">
                          <a:solidFill>
                            <a:srgbClr val="000000"/>
                          </a:solidFill>
                          <a:effectLst/>
                          <a:latin typeface="Arial Narrow" panose="020B0606020202030204" pitchFamily="34" charset="0"/>
                        </a:rPr>
                        <a:t>Número y nombre de la meta en el proyecto de inversión</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a:solidFill>
                            <a:srgbClr val="000000"/>
                          </a:solidFill>
                          <a:effectLst/>
                          <a:latin typeface="Arial Narrow" panose="020B0606020202030204" pitchFamily="34" charset="0"/>
                        </a:rPr>
                        <a:t>PROGRAMACIÓN AÑO 1</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PROGRAMACIÓN AÑO 2</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5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PROGRAMACIÓN AÑO 3</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5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a:solidFill>
                            <a:srgbClr val="000000"/>
                          </a:solidFill>
                          <a:effectLst/>
                          <a:latin typeface="Arial Narrow" panose="020B0606020202030204" pitchFamily="34" charset="0"/>
                        </a:rPr>
                        <a:t>Total Programado para la vigencia de la Política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extLst>
                  <a:ext uri="{0D108BD9-81ED-4DB2-BD59-A6C34878D82A}">
                    <a16:rowId xmlns:a16="http://schemas.microsoft.com/office/drawing/2014/main" val="10000"/>
                  </a:ext>
                </a:extLst>
              </a:tr>
              <a:tr h="35127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2023</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2024</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8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2025 primer semestre</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8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vMerge="1">
                  <a:txBody>
                    <a:bodyPr/>
                    <a:lstStyle/>
                    <a:p>
                      <a:endParaRPr lang="es-CO"/>
                    </a:p>
                  </a:txBody>
                  <a:tcPr/>
                </a:tc>
                <a:extLst>
                  <a:ext uri="{0D108BD9-81ED-4DB2-BD59-A6C34878D82A}">
                    <a16:rowId xmlns:a16="http://schemas.microsoft.com/office/drawing/2014/main" val="10001"/>
                  </a:ext>
                </a:extLst>
              </a:tr>
              <a:tr h="35127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vMerge="1">
                  <a:txBody>
                    <a:bodyPr/>
                    <a:lstStyle/>
                    <a:p>
                      <a:endParaRPr lang="es-CO"/>
                    </a:p>
                  </a:txBody>
                  <a:tcPr/>
                </a:tc>
                <a:extLst>
                  <a:ext uri="{0D108BD9-81ED-4DB2-BD59-A6C34878D82A}">
                    <a16:rowId xmlns:a16="http://schemas.microsoft.com/office/drawing/2014/main" val="10002"/>
                  </a:ext>
                </a:extLst>
              </a:tr>
              <a:tr h="2186190">
                <a:tc>
                  <a:txBody>
                    <a:bodyPr/>
                    <a:lstStyle/>
                    <a:p>
                      <a:pPr algn="ctr" rtl="0" fontAlgn="ctr"/>
                      <a:r>
                        <a:rPr lang="es-ES" sz="1200" b="1" i="0" u="none" strike="noStrike" dirty="0">
                          <a:solidFill>
                            <a:srgbClr val="000000"/>
                          </a:solidFill>
                          <a:effectLst/>
                          <a:latin typeface="Arial Narrow" panose="020B0606020202030204" pitchFamily="34" charset="0"/>
                        </a:rPr>
                        <a:t>1.1.21.  Asistencias técnicas, procesos de formación y capacitación en participación social en salud para el fortalecimiento de capacidades en ciudadanías alimentarias, memoria e identidad campesina</a:t>
                      </a:r>
                      <a:endParaRPr lang="es-CO" sz="12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Dirección de Participación Social, Gestión Territorial y Transectorialidad</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8127-Transformación de la Participación Social para el Bien-Estar</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Fortalecer la intersectorialidad y </a:t>
                      </a:r>
                      <a:r>
                        <a:rPr lang="es-ES" sz="1200" b="0" i="0" u="none" strike="noStrike" dirty="0" err="1">
                          <a:solidFill>
                            <a:srgbClr val="000000"/>
                          </a:solidFill>
                          <a:effectLst/>
                          <a:latin typeface="Arial Narrow" panose="020B0606020202030204" pitchFamily="34" charset="0"/>
                        </a:rPr>
                        <a:t>transectorialidad</a:t>
                      </a:r>
                      <a:r>
                        <a:rPr lang="es-ES" sz="1200" b="0" i="0" u="none" strike="noStrike" dirty="0">
                          <a:solidFill>
                            <a:srgbClr val="000000"/>
                          </a:solidFill>
                          <a:effectLst/>
                          <a:latin typeface="Arial Narrow" panose="020B0606020202030204" pitchFamily="34" charset="0"/>
                        </a:rPr>
                        <a:t> en los territorios a través de la operación del 100% de los 20 equipos locales que contribuyan a la gobernanza y gobernabilidad</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1</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ES" sz="1200" b="0" i="0" u="none" strike="noStrike" dirty="0">
                          <a:solidFill>
                            <a:srgbClr val="000000"/>
                          </a:solidFill>
                          <a:effectLst/>
                          <a:latin typeface="Arial Narrow" panose="020B0606020202030204" pitchFamily="34" charset="0"/>
                        </a:rPr>
                        <a:t>1</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1</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1</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8</a:t>
                      </a:r>
                      <a:endParaRPr lang="es-CO" sz="12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5" name="CuadroTexto 4">
            <a:extLst>
              <a:ext uri="{FF2B5EF4-FFF2-40B4-BE49-F238E27FC236}">
                <a16:creationId xmlns:a16="http://schemas.microsoft.com/office/drawing/2014/main" id="{3A1F7DE5-6695-422A-6A1B-07E61C17B3F1}"/>
              </a:ext>
            </a:extLst>
          </p:cNvPr>
          <p:cNvSpPr txBox="1"/>
          <p:nvPr/>
        </p:nvSpPr>
        <p:spPr>
          <a:xfrm>
            <a:off x="492125" y="4350625"/>
            <a:ext cx="6982101" cy="1620000"/>
          </a:xfrm>
          <a:prstGeom prst="rect">
            <a:avLst/>
          </a:prstGeom>
          <a:solidFill>
            <a:schemeClr val="bg1"/>
          </a:solidFill>
          <a:ln w="12700">
            <a:solidFill>
              <a:schemeClr val="accent1"/>
            </a:solidFill>
          </a:ln>
        </p:spPr>
        <p:txBody>
          <a:bodyPr wrap="square">
            <a:spAutoFit/>
          </a:body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Avances en la implementación del producto 2025:</a:t>
            </a:r>
          </a:p>
        </p:txBody>
      </p:sp>
      <p:sp>
        <p:nvSpPr>
          <p:cNvPr id="6" name="CuadroTexto 5">
            <a:extLst>
              <a:ext uri="{FF2B5EF4-FFF2-40B4-BE49-F238E27FC236}">
                <a16:creationId xmlns:a16="http://schemas.microsoft.com/office/drawing/2014/main" id="{26319146-0EB3-0767-8139-78A9BD8AF5C9}"/>
              </a:ext>
            </a:extLst>
          </p:cNvPr>
          <p:cNvSpPr txBox="1"/>
          <p:nvPr/>
        </p:nvSpPr>
        <p:spPr>
          <a:xfrm>
            <a:off x="7583933" y="4350625"/>
            <a:ext cx="4212190" cy="1620000"/>
          </a:xfrm>
          <a:prstGeom prst="rect">
            <a:avLst/>
          </a:prstGeom>
          <a:solidFill>
            <a:schemeClr val="bg1"/>
          </a:solidFill>
          <a:ln w="12700">
            <a:solidFill>
              <a:schemeClr val="accent4">
                <a:lumMod val="50000"/>
              </a:schemeClr>
            </a:solidFill>
          </a:ln>
        </p:spPr>
        <p:txBody>
          <a:bodyPr wrap="square">
            <a:spAutoFit/>
          </a:bodyPr>
          <a:lstStyle>
            <a:defPPr>
              <a:defRPr lang="es-CO"/>
            </a:defPPr>
            <a:lvl1pPr>
              <a:defRPr>
                <a:latin typeface="Aptos Narrow" panose="020B0004020202020204" pitchFamily="34" charset="0"/>
              </a:defRPr>
            </a:lvl1p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Oportunidades de mejora y proyecciones en la implementación del producto:</a:t>
            </a:r>
          </a:p>
        </p:txBody>
      </p:sp>
      <p:sp>
        <p:nvSpPr>
          <p:cNvPr id="7" name="Título 1">
            <a:extLst>
              <a:ext uri="{FF2B5EF4-FFF2-40B4-BE49-F238E27FC236}">
                <a16:creationId xmlns:a16="http://schemas.microsoft.com/office/drawing/2014/main" id="{127666EA-B471-2FE9-9299-31BBB5637C3E}"/>
              </a:ext>
            </a:extLst>
          </p:cNvPr>
          <p:cNvSpPr txBox="1">
            <a:spLocks noChangeArrowheads="1"/>
          </p:cNvSpPr>
          <p:nvPr/>
        </p:nvSpPr>
        <p:spPr bwMode="auto">
          <a:xfrm>
            <a:off x="0" y="36489"/>
            <a:ext cx="12192000" cy="482633"/>
          </a:xfrm>
          <a:prstGeom prst="rect">
            <a:avLst/>
          </a:prstGeom>
          <a:noFill/>
        </p:spPr>
        <p:txBody>
          <a:bodyPr wrap="square" lIns="91440" tIns="45720" rIns="91440" bIns="45720" anchor="t">
            <a:spAutoFit/>
          </a:bodyPr>
          <a:lstStyle>
            <a:lvl1pPr>
              <a:lnSpc>
                <a:spcPct val="90000"/>
              </a:lnSpc>
              <a:spcBef>
                <a:spcPct val="0"/>
              </a:spcBef>
              <a:buNone/>
              <a:defRPr lang="en-CO" sz="3000" b="1">
                <a:solidFill>
                  <a:srgbClr val="38A9CA"/>
                </a:solidFill>
                <a:latin typeface="Aptos" panose="020B0004020202020204" pitchFamily="34" charset="0"/>
                <a:cs typeface="Arial"/>
              </a:defRPr>
            </a:lvl1pPr>
          </a:lstStyle>
          <a:p>
            <a:pPr algn="ctr"/>
            <a:r>
              <a:rPr lang="es-MX" altLang="es-CO" sz="2800" dirty="0"/>
              <a:t>Monitoreo de los Productos de la Política Pública de Ruralidad 2025</a:t>
            </a:r>
          </a:p>
        </p:txBody>
      </p:sp>
      <p:sp>
        <p:nvSpPr>
          <p:cNvPr id="8" name="CuadroTexto 7">
            <a:extLst>
              <a:ext uri="{FF2B5EF4-FFF2-40B4-BE49-F238E27FC236}">
                <a16:creationId xmlns:a16="http://schemas.microsoft.com/office/drawing/2014/main" id="{44E5CF9E-9D1D-295E-0384-488E269054CA}"/>
              </a:ext>
            </a:extLst>
          </p:cNvPr>
          <p:cNvSpPr txBox="1"/>
          <p:nvPr/>
        </p:nvSpPr>
        <p:spPr>
          <a:xfrm>
            <a:off x="492124" y="3914252"/>
            <a:ext cx="5591175" cy="353943"/>
          </a:xfrm>
          <a:prstGeom prst="rect">
            <a:avLst/>
          </a:prstGeom>
          <a:ln>
            <a:solidFill>
              <a:srgbClr val="725EB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2813" rtl="0" eaLnBrk="0" fontAlgn="base" latinLnBrk="0" hangingPunct="0">
              <a:lnSpc>
                <a:spcPct val="100000"/>
              </a:lnSpc>
              <a:spcBef>
                <a:spcPct val="0"/>
              </a:spcBef>
              <a:spcAft>
                <a:spcPct val="0"/>
              </a:spcAft>
              <a:buClrTx/>
              <a:buSzTx/>
              <a:buFontTx/>
              <a:buNone/>
              <a:tabLst/>
              <a:defRPr/>
            </a:pPr>
            <a:r>
              <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Costo estimado año 2025 según plan de acción: $10.800.000</a:t>
            </a:r>
          </a:p>
        </p:txBody>
      </p:sp>
      <p:sp>
        <p:nvSpPr>
          <p:cNvPr id="9" name="CuadroTexto 8">
            <a:extLst>
              <a:ext uri="{FF2B5EF4-FFF2-40B4-BE49-F238E27FC236}">
                <a16:creationId xmlns:a16="http://schemas.microsoft.com/office/drawing/2014/main" id="{7AC140DE-A29A-4F13-FB4F-3095DE33229E}"/>
              </a:ext>
            </a:extLst>
          </p:cNvPr>
          <p:cNvSpPr txBox="1"/>
          <p:nvPr/>
        </p:nvSpPr>
        <p:spPr>
          <a:xfrm>
            <a:off x="6215062" y="3915176"/>
            <a:ext cx="5581061" cy="353019"/>
          </a:xfrm>
          <a:prstGeom prst="rect">
            <a:avLst/>
          </a:prstGeom>
          <a:solidFill>
            <a:schemeClr val="bg1"/>
          </a:solidFill>
          <a:ln>
            <a:solidFill>
              <a:srgbClr val="725EB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2813" rtl="0" eaLnBrk="0" fontAlgn="base" latinLnBrk="0" hangingPunct="0">
              <a:lnSpc>
                <a:spcPct val="100000"/>
              </a:lnSpc>
              <a:spcBef>
                <a:spcPct val="0"/>
              </a:spcBef>
              <a:spcAft>
                <a:spcPct val="0"/>
              </a:spcAft>
              <a:buClrTx/>
              <a:buSzTx/>
              <a:buFontTx/>
              <a:buNone/>
              <a:tabLst/>
              <a:defRPr/>
            </a:pPr>
            <a:r>
              <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Costo ejecutado enero – junio 2025: </a:t>
            </a:r>
            <a:r>
              <a:rPr kumimoji="0" lang="es-CO" sz="1700" i="0"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 (si se cuenta con el dato)</a:t>
            </a:r>
          </a:p>
        </p:txBody>
      </p:sp>
      <p:sp>
        <p:nvSpPr>
          <p:cNvPr id="11" name="CuadroTexto 10">
            <a:extLst>
              <a:ext uri="{FF2B5EF4-FFF2-40B4-BE49-F238E27FC236}">
                <a16:creationId xmlns:a16="http://schemas.microsoft.com/office/drawing/2014/main" id="{0CEAD6F9-B948-5ADE-81A3-C4CD500ACE01}"/>
              </a:ext>
            </a:extLst>
          </p:cNvPr>
          <p:cNvSpPr txBox="1"/>
          <p:nvPr/>
        </p:nvSpPr>
        <p:spPr>
          <a:xfrm>
            <a:off x="492124" y="6082327"/>
            <a:ext cx="8270875" cy="540000"/>
          </a:xfrm>
          <a:prstGeom prst="rect">
            <a:avLst/>
          </a:prstGeom>
          <a:solidFill>
            <a:schemeClr val="bg1"/>
          </a:solidFill>
          <a:ln w="12700">
            <a:solidFill>
              <a:schemeClr val="accent1"/>
            </a:solidFill>
          </a:ln>
        </p:spPr>
        <p:txBody>
          <a:bodyPr wrap="square">
            <a:spAutoFit/>
          </a:body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Fuente de información:</a:t>
            </a:r>
            <a:endParaRPr kumimoji="0" lang="es-ES"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24256293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232009-018A-FA8F-A095-7172B64F1DCB}"/>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CE721AE8-FBA2-2573-025C-4CBF42DA50A0}"/>
              </a:ext>
            </a:extLst>
          </p:cNvPr>
          <p:cNvSpPr>
            <a:spLocks noGrp="1"/>
          </p:cNvSpPr>
          <p:nvPr>
            <p:ph type="title"/>
          </p:nvPr>
        </p:nvSpPr>
        <p:spPr>
          <a:xfrm>
            <a:off x="838200" y="467781"/>
            <a:ext cx="10515600" cy="510461"/>
          </a:xfrm>
        </p:spPr>
        <p:txBody>
          <a:bodyPr/>
          <a:lstStyle/>
          <a:p>
            <a:r>
              <a:rPr lang="es-ES" dirty="0"/>
              <a:t>Aporte del producto 1.1.21. a prioridades en salud</a:t>
            </a:r>
            <a:endParaRPr lang="es-CO" dirty="0"/>
          </a:p>
        </p:txBody>
      </p:sp>
      <p:sp>
        <p:nvSpPr>
          <p:cNvPr id="4" name="CuadroTexto 11">
            <a:extLst>
              <a:ext uri="{FF2B5EF4-FFF2-40B4-BE49-F238E27FC236}">
                <a16:creationId xmlns:a16="http://schemas.microsoft.com/office/drawing/2014/main" id="{DCCE334E-11B4-723D-82BF-7F8C1F5DB109}"/>
              </a:ext>
            </a:extLst>
          </p:cNvPr>
          <p:cNvSpPr txBox="1">
            <a:spLocks noChangeArrowheads="1"/>
          </p:cNvSpPr>
          <p:nvPr/>
        </p:nvSpPr>
        <p:spPr bwMode="auto">
          <a:xfrm>
            <a:off x="1158240" y="1319965"/>
            <a:ext cx="5040000" cy="1440000"/>
          </a:xfrm>
          <a:prstGeom prst="roundRect">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lgn="just"/>
            <a:r>
              <a:rPr lang="es-CO" altLang="es-CO" sz="1400" b="1" dirty="0">
                <a:latin typeface="Oswald" panose="00000500000000000000" pitchFamily="2" charset="0"/>
              </a:rPr>
              <a:t>Salud mental</a:t>
            </a:r>
          </a:p>
        </p:txBody>
      </p:sp>
      <p:sp>
        <p:nvSpPr>
          <p:cNvPr id="5" name="CuadroTexto 11">
            <a:extLst>
              <a:ext uri="{FF2B5EF4-FFF2-40B4-BE49-F238E27FC236}">
                <a16:creationId xmlns:a16="http://schemas.microsoft.com/office/drawing/2014/main" id="{8AA3BB9C-743C-814C-CECD-28F3844AEACA}"/>
              </a:ext>
            </a:extLst>
          </p:cNvPr>
          <p:cNvSpPr txBox="1">
            <a:spLocks noChangeArrowheads="1"/>
          </p:cNvSpPr>
          <p:nvPr/>
        </p:nvSpPr>
        <p:spPr bwMode="auto">
          <a:xfrm>
            <a:off x="6534855" y="1308495"/>
            <a:ext cx="5040000" cy="1440000"/>
          </a:xfrm>
          <a:prstGeom prst="roundRect">
            <a:avLst/>
          </a:prstGeom>
          <a:ln>
            <a:headEnd/>
            <a:tailEnd/>
          </a:ln>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es-CO" altLang="es-CO" sz="1400" b="1" dirty="0">
                <a:latin typeface="Oswald" panose="00000500000000000000" pitchFamily="2" charset="0"/>
              </a:rPr>
              <a:t>Salud Materno Infantil (incluye vacunación)</a:t>
            </a:r>
          </a:p>
        </p:txBody>
      </p:sp>
      <p:sp>
        <p:nvSpPr>
          <p:cNvPr id="6" name="CuadroTexto 11">
            <a:extLst>
              <a:ext uri="{FF2B5EF4-FFF2-40B4-BE49-F238E27FC236}">
                <a16:creationId xmlns:a16="http://schemas.microsoft.com/office/drawing/2014/main" id="{E3E8C1B0-B592-0FC5-BA99-C3938CBF237F}"/>
              </a:ext>
            </a:extLst>
          </p:cNvPr>
          <p:cNvSpPr txBox="1">
            <a:spLocks noChangeArrowheads="1"/>
          </p:cNvSpPr>
          <p:nvPr/>
        </p:nvSpPr>
        <p:spPr bwMode="auto">
          <a:xfrm>
            <a:off x="1158240" y="2932950"/>
            <a:ext cx="5040000" cy="1440000"/>
          </a:xfrm>
          <a:prstGeom prst="roundRect">
            <a:avLst/>
          </a:prstGeom>
          <a:ln>
            <a:headEnd/>
            <a:tailEnd/>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CO" altLang="es-CO" sz="1400" b="1" dirty="0">
                <a:latin typeface="Oswald" panose="00000500000000000000" pitchFamily="2" charset="0"/>
              </a:rPr>
              <a:t>Seguridad Alimentaria y Nutricional</a:t>
            </a:r>
            <a:r>
              <a:rPr lang="es-CO" sz="1400" dirty="0">
                <a:latin typeface="Oswald" panose="00000500000000000000"/>
              </a:rPr>
              <a:t>. </a:t>
            </a:r>
            <a:endParaRPr lang="es-CO" altLang="es-CO" sz="1400" dirty="0">
              <a:latin typeface="Oswald" panose="00000500000000000000"/>
            </a:endParaRPr>
          </a:p>
        </p:txBody>
      </p:sp>
      <p:sp>
        <p:nvSpPr>
          <p:cNvPr id="7" name="CuadroTexto 11">
            <a:extLst>
              <a:ext uri="{FF2B5EF4-FFF2-40B4-BE49-F238E27FC236}">
                <a16:creationId xmlns:a16="http://schemas.microsoft.com/office/drawing/2014/main" id="{635C31A1-36BD-6571-7622-715F228A2CE9}"/>
              </a:ext>
            </a:extLst>
          </p:cNvPr>
          <p:cNvSpPr txBox="1">
            <a:spLocks noChangeArrowheads="1"/>
          </p:cNvSpPr>
          <p:nvPr/>
        </p:nvSpPr>
        <p:spPr bwMode="auto">
          <a:xfrm>
            <a:off x="6534855" y="2934882"/>
            <a:ext cx="5040000" cy="1440000"/>
          </a:xfrm>
          <a:prstGeom prst="round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just"/>
            <a:r>
              <a:rPr lang="es-CO" altLang="es-CO" sz="1400" b="1" dirty="0">
                <a:latin typeface="Oswald" panose="00000500000000000000" pitchFamily="2" charset="0"/>
              </a:rPr>
              <a:t>Enfermedades crónicas no transmisibles</a:t>
            </a:r>
          </a:p>
        </p:txBody>
      </p:sp>
      <p:sp>
        <p:nvSpPr>
          <p:cNvPr id="8" name="CuadroTexto 11">
            <a:extLst>
              <a:ext uri="{FF2B5EF4-FFF2-40B4-BE49-F238E27FC236}">
                <a16:creationId xmlns:a16="http://schemas.microsoft.com/office/drawing/2014/main" id="{557A20A2-7956-EF24-18DA-A197B25B0928}"/>
              </a:ext>
            </a:extLst>
          </p:cNvPr>
          <p:cNvSpPr txBox="1">
            <a:spLocks noChangeArrowheads="1"/>
          </p:cNvSpPr>
          <p:nvPr/>
        </p:nvSpPr>
        <p:spPr bwMode="auto">
          <a:xfrm>
            <a:off x="3896040" y="4559337"/>
            <a:ext cx="5040000" cy="1440000"/>
          </a:xfrm>
          <a:prstGeom prst="round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just"/>
            <a:r>
              <a:rPr lang="es-CO" altLang="es-CO" sz="1400" b="1" dirty="0">
                <a:latin typeface="Oswald" panose="00000500000000000000" pitchFamily="2" charset="0"/>
              </a:rPr>
              <a:t>Violencias</a:t>
            </a:r>
            <a:endParaRPr lang="es-CO" altLang="es-CO" sz="1400" dirty="0">
              <a:latin typeface="Oswald" panose="00000500000000000000" pitchFamily="2" charset="0"/>
            </a:endParaRPr>
          </a:p>
        </p:txBody>
      </p:sp>
    </p:spTree>
    <p:extLst>
      <p:ext uri="{BB962C8B-B14F-4D97-AF65-F5344CB8AC3E}">
        <p14:creationId xmlns:p14="http://schemas.microsoft.com/office/powerpoint/2010/main" val="21584364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07D08C1F-5766-8231-FE36-467BF89F56CD}"/>
              </a:ext>
            </a:extLst>
          </p:cNvPr>
          <p:cNvGraphicFramePr>
            <a:graphicFrameLocks noGrp="1"/>
          </p:cNvGraphicFramePr>
          <p:nvPr>
            <p:extLst>
              <p:ext uri="{D42A27DB-BD31-4B8C-83A1-F6EECF244321}">
                <p14:modId xmlns:p14="http://schemas.microsoft.com/office/powerpoint/2010/main" val="2560856232"/>
              </p:ext>
            </p:extLst>
          </p:nvPr>
        </p:nvGraphicFramePr>
        <p:xfrm>
          <a:off x="492125" y="556258"/>
          <a:ext cx="11303998" cy="3255032"/>
        </p:xfrm>
        <a:graphic>
          <a:graphicData uri="http://schemas.openxmlformats.org/drawingml/2006/table">
            <a:tbl>
              <a:tblPr/>
              <a:tblGrid>
                <a:gridCol w="1565275">
                  <a:extLst>
                    <a:ext uri="{9D8B030D-6E8A-4147-A177-3AD203B41FA5}">
                      <a16:colId xmlns:a16="http://schemas.microsoft.com/office/drawing/2014/main" val="20000"/>
                    </a:ext>
                  </a:extLst>
                </a:gridCol>
                <a:gridCol w="143256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gridCol w="838200">
                  <a:extLst>
                    <a:ext uri="{9D8B030D-6E8A-4147-A177-3AD203B41FA5}">
                      <a16:colId xmlns:a16="http://schemas.microsoft.com/office/drawing/2014/main" val="20004"/>
                    </a:ext>
                  </a:extLst>
                </a:gridCol>
                <a:gridCol w="822960">
                  <a:extLst>
                    <a:ext uri="{9D8B030D-6E8A-4147-A177-3AD203B41FA5}">
                      <a16:colId xmlns:a16="http://schemas.microsoft.com/office/drawing/2014/main" val="20005"/>
                    </a:ext>
                  </a:extLst>
                </a:gridCol>
                <a:gridCol w="883920">
                  <a:extLst>
                    <a:ext uri="{9D8B030D-6E8A-4147-A177-3AD203B41FA5}">
                      <a16:colId xmlns:a16="http://schemas.microsoft.com/office/drawing/2014/main" val="20006"/>
                    </a:ext>
                  </a:extLst>
                </a:gridCol>
                <a:gridCol w="716280">
                  <a:extLst>
                    <a:ext uri="{9D8B030D-6E8A-4147-A177-3AD203B41FA5}">
                      <a16:colId xmlns:a16="http://schemas.microsoft.com/office/drawing/2014/main" val="4123033775"/>
                    </a:ext>
                  </a:extLst>
                </a:gridCol>
                <a:gridCol w="853440">
                  <a:extLst>
                    <a:ext uri="{9D8B030D-6E8A-4147-A177-3AD203B41FA5}">
                      <a16:colId xmlns:a16="http://schemas.microsoft.com/office/drawing/2014/main" val="20010"/>
                    </a:ext>
                  </a:extLst>
                </a:gridCol>
                <a:gridCol w="777240">
                  <a:extLst>
                    <a:ext uri="{9D8B030D-6E8A-4147-A177-3AD203B41FA5}">
                      <a16:colId xmlns:a16="http://schemas.microsoft.com/office/drawing/2014/main" val="4053220802"/>
                    </a:ext>
                  </a:extLst>
                </a:gridCol>
                <a:gridCol w="930003">
                  <a:extLst>
                    <a:ext uri="{9D8B030D-6E8A-4147-A177-3AD203B41FA5}">
                      <a16:colId xmlns:a16="http://schemas.microsoft.com/office/drawing/2014/main" val="20017"/>
                    </a:ext>
                  </a:extLst>
                </a:gridCol>
              </a:tblGrid>
              <a:tr h="351270">
                <a:tc rowSpan="3">
                  <a:txBody>
                    <a:bodyPr/>
                    <a:lstStyle/>
                    <a:p>
                      <a:pPr algn="ctr" rtl="0" fontAlgn="ctr"/>
                      <a:r>
                        <a:rPr lang="es-CO" sz="1200" b="1" i="0" u="none" strike="noStrike">
                          <a:solidFill>
                            <a:srgbClr val="000000"/>
                          </a:solidFill>
                          <a:effectLst/>
                          <a:latin typeface="Arial Narrow" panose="020B0606020202030204" pitchFamily="34" charset="0"/>
                        </a:rPr>
                        <a:t>NOMBRE DEL PRODUCTO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dirty="0">
                          <a:solidFill>
                            <a:srgbClr val="000000"/>
                          </a:solidFill>
                          <a:effectLst/>
                          <a:latin typeface="Arial Narrow" panose="020B0606020202030204" pitchFamily="34" charset="0"/>
                        </a:rPr>
                        <a:t>Dependencia a cargo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dirty="0">
                          <a:solidFill>
                            <a:srgbClr val="000000"/>
                          </a:solidFill>
                          <a:effectLst/>
                          <a:latin typeface="Arial Narrow" panose="020B0606020202030204" pitchFamily="34" charset="0"/>
                        </a:rPr>
                        <a:t>Nombre del proyecto de inversión que lo soporta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CO" sz="1200" b="1" i="0" u="none" strike="noStrike" dirty="0">
                          <a:solidFill>
                            <a:srgbClr val="000000"/>
                          </a:solidFill>
                          <a:effectLst/>
                          <a:latin typeface="Arial Narrow" panose="020B0606020202030204" pitchFamily="34" charset="0"/>
                        </a:rPr>
                        <a:t>Número y nombre de la meta en el proyecto de inversión</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a:solidFill>
                            <a:srgbClr val="000000"/>
                          </a:solidFill>
                          <a:effectLst/>
                          <a:latin typeface="Arial Narrow" panose="020B0606020202030204" pitchFamily="34" charset="0"/>
                        </a:rPr>
                        <a:t>PROGRAMACIÓN AÑO 1</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PROGRAMACIÓN AÑO 2</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5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PROGRAMACIÓN AÑO 3</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5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a:solidFill>
                            <a:srgbClr val="000000"/>
                          </a:solidFill>
                          <a:effectLst/>
                          <a:latin typeface="Arial Narrow" panose="020B0606020202030204" pitchFamily="34" charset="0"/>
                        </a:rPr>
                        <a:t>Total Programado para la vigencia de la Política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extLst>
                  <a:ext uri="{0D108BD9-81ED-4DB2-BD59-A6C34878D82A}">
                    <a16:rowId xmlns:a16="http://schemas.microsoft.com/office/drawing/2014/main" val="10000"/>
                  </a:ext>
                </a:extLst>
              </a:tr>
              <a:tr h="35127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2023</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2024</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8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2025 primer semestre</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8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vMerge="1">
                  <a:txBody>
                    <a:bodyPr/>
                    <a:lstStyle/>
                    <a:p>
                      <a:endParaRPr lang="es-CO"/>
                    </a:p>
                  </a:txBody>
                  <a:tcPr/>
                </a:tc>
                <a:extLst>
                  <a:ext uri="{0D108BD9-81ED-4DB2-BD59-A6C34878D82A}">
                    <a16:rowId xmlns:a16="http://schemas.microsoft.com/office/drawing/2014/main" val="10001"/>
                  </a:ext>
                </a:extLst>
              </a:tr>
              <a:tr h="35127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vMerge="1">
                  <a:txBody>
                    <a:bodyPr/>
                    <a:lstStyle/>
                    <a:p>
                      <a:endParaRPr lang="es-CO"/>
                    </a:p>
                  </a:txBody>
                  <a:tcPr/>
                </a:tc>
                <a:extLst>
                  <a:ext uri="{0D108BD9-81ED-4DB2-BD59-A6C34878D82A}">
                    <a16:rowId xmlns:a16="http://schemas.microsoft.com/office/drawing/2014/main" val="10002"/>
                  </a:ext>
                </a:extLst>
              </a:tr>
              <a:tr h="2186190">
                <a:tc>
                  <a:txBody>
                    <a:bodyPr/>
                    <a:lstStyle/>
                    <a:p>
                      <a:pPr algn="ctr" rtl="0" fontAlgn="ctr"/>
                      <a:r>
                        <a:rPr lang="es-ES" sz="1200" b="1" i="0" u="none" strike="noStrike" dirty="0">
                          <a:solidFill>
                            <a:srgbClr val="000000"/>
                          </a:solidFill>
                          <a:effectLst/>
                          <a:latin typeface="Arial Narrow" panose="020B0606020202030204" pitchFamily="34" charset="0"/>
                        </a:rPr>
                        <a:t>1.1.22. Ruta Integral de Atención en Salud (RIAS) de Promoción y Mantenimiento de la Salud implementada en las ruralidades del DC . en componente colectivo - Estudiantes de instituciones educativas que instauran capacidades de autocuidado</a:t>
                      </a:r>
                      <a:endParaRPr lang="es-CO" sz="12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Dirección de Salud Colectiva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8141-Fortalecimiento de la Gobernanza y Gobernabilidad de la Salud Pública en el marco de la atención primaria social Bogotá D.C.</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700" b="0" i="0" u="none" strike="noStrike" dirty="0">
                          <a:solidFill>
                            <a:srgbClr val="000000"/>
                          </a:solidFill>
                          <a:effectLst/>
                          <a:latin typeface="Arial Narrow" panose="020B0606020202030204" pitchFamily="34" charset="0"/>
                        </a:rPr>
                        <a:t>Vincular el 100% de la población rural y campesina del D.C., identificada en fuentes de información disponibles, a las acciones colectivas e individuales del sector salud. </a:t>
                      </a:r>
                    </a:p>
                    <a:p>
                      <a:pPr algn="ctr" rtl="0" fontAlgn="ctr"/>
                      <a:r>
                        <a:rPr lang="es-ES" sz="700" b="0" i="0" u="none" strike="noStrike" dirty="0">
                          <a:solidFill>
                            <a:srgbClr val="000000"/>
                          </a:solidFill>
                          <a:effectLst/>
                          <a:latin typeface="Arial Narrow" panose="020B0606020202030204" pitchFamily="34" charset="0"/>
                        </a:rPr>
                        <a:t>Vincular el 100% de las personas identificadas por el sector salud, con enfoque poblacional, diferencial, de curso de vida, de acuerdo a los distintos grupos: etnia, género, orientaciones e identidades diversas y por condiciones o situaciones, a las acciones individuales, colectivas y poblacionales de la oferta de salud.</a:t>
                      </a:r>
                    </a:p>
                    <a:p>
                      <a:pPr algn="ctr" rtl="0" fontAlgn="ct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1.000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5.385</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1.000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ES" sz="1200" b="0" i="0" u="none" strike="noStrike" dirty="0">
                          <a:solidFill>
                            <a:srgbClr val="000000"/>
                          </a:solidFill>
                          <a:effectLst/>
                          <a:latin typeface="Arial Narrow" panose="020B0606020202030204" pitchFamily="34" charset="0"/>
                        </a:rPr>
                        <a:t>1.130</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1.000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1.893</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10.000</a:t>
                      </a:r>
                      <a:endParaRPr lang="es-CO" sz="12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5" name="CuadroTexto 4">
            <a:extLst>
              <a:ext uri="{FF2B5EF4-FFF2-40B4-BE49-F238E27FC236}">
                <a16:creationId xmlns:a16="http://schemas.microsoft.com/office/drawing/2014/main" id="{F47BDF87-32CE-5593-7CE1-656098E198AB}"/>
              </a:ext>
            </a:extLst>
          </p:cNvPr>
          <p:cNvSpPr txBox="1"/>
          <p:nvPr/>
        </p:nvSpPr>
        <p:spPr>
          <a:xfrm>
            <a:off x="492125" y="4350625"/>
            <a:ext cx="6982101" cy="1620000"/>
          </a:xfrm>
          <a:prstGeom prst="rect">
            <a:avLst/>
          </a:prstGeom>
          <a:solidFill>
            <a:schemeClr val="bg1"/>
          </a:solidFill>
          <a:ln w="12700">
            <a:solidFill>
              <a:schemeClr val="accent1"/>
            </a:solidFill>
          </a:ln>
        </p:spPr>
        <p:txBody>
          <a:bodyPr wrap="square">
            <a:spAutoFit/>
          </a:body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Avances en la implementación del producto 2025:</a:t>
            </a:r>
          </a:p>
        </p:txBody>
      </p:sp>
      <p:sp>
        <p:nvSpPr>
          <p:cNvPr id="6" name="CuadroTexto 5">
            <a:extLst>
              <a:ext uri="{FF2B5EF4-FFF2-40B4-BE49-F238E27FC236}">
                <a16:creationId xmlns:a16="http://schemas.microsoft.com/office/drawing/2014/main" id="{253FECF8-ED7E-70FA-E1A7-AD74C79DE6BA}"/>
              </a:ext>
            </a:extLst>
          </p:cNvPr>
          <p:cNvSpPr txBox="1"/>
          <p:nvPr/>
        </p:nvSpPr>
        <p:spPr>
          <a:xfrm>
            <a:off x="7606747" y="4350625"/>
            <a:ext cx="4212190" cy="1620000"/>
          </a:xfrm>
          <a:prstGeom prst="rect">
            <a:avLst/>
          </a:prstGeom>
          <a:solidFill>
            <a:schemeClr val="bg1"/>
          </a:solidFill>
          <a:ln w="12700">
            <a:solidFill>
              <a:schemeClr val="accent4">
                <a:lumMod val="50000"/>
              </a:schemeClr>
            </a:solidFill>
          </a:ln>
        </p:spPr>
        <p:txBody>
          <a:bodyPr wrap="square">
            <a:spAutoFit/>
          </a:bodyPr>
          <a:lstStyle>
            <a:defPPr>
              <a:defRPr lang="es-CO"/>
            </a:defPPr>
            <a:lvl1pPr>
              <a:defRPr>
                <a:latin typeface="Aptos Narrow" panose="020B0004020202020204" pitchFamily="34" charset="0"/>
              </a:defRPr>
            </a:lvl1p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Oportunidades de mejora y proyecciones en la implementación del producto:</a:t>
            </a:r>
          </a:p>
        </p:txBody>
      </p:sp>
      <p:sp>
        <p:nvSpPr>
          <p:cNvPr id="7" name="Título 1">
            <a:extLst>
              <a:ext uri="{FF2B5EF4-FFF2-40B4-BE49-F238E27FC236}">
                <a16:creationId xmlns:a16="http://schemas.microsoft.com/office/drawing/2014/main" id="{3112D5DA-D940-801B-F031-0641E300CE10}"/>
              </a:ext>
            </a:extLst>
          </p:cNvPr>
          <p:cNvSpPr txBox="1">
            <a:spLocks noChangeArrowheads="1"/>
          </p:cNvSpPr>
          <p:nvPr/>
        </p:nvSpPr>
        <p:spPr bwMode="auto">
          <a:xfrm>
            <a:off x="0" y="36489"/>
            <a:ext cx="12192000" cy="482633"/>
          </a:xfrm>
          <a:prstGeom prst="rect">
            <a:avLst/>
          </a:prstGeom>
          <a:noFill/>
        </p:spPr>
        <p:txBody>
          <a:bodyPr wrap="square" lIns="91440" tIns="45720" rIns="91440" bIns="45720" anchor="t">
            <a:spAutoFit/>
          </a:bodyPr>
          <a:lstStyle>
            <a:lvl1pPr>
              <a:lnSpc>
                <a:spcPct val="90000"/>
              </a:lnSpc>
              <a:spcBef>
                <a:spcPct val="0"/>
              </a:spcBef>
              <a:buNone/>
              <a:defRPr lang="en-CO" sz="3000" b="1">
                <a:solidFill>
                  <a:srgbClr val="38A9CA"/>
                </a:solidFill>
                <a:latin typeface="Aptos" panose="020B0004020202020204" pitchFamily="34" charset="0"/>
                <a:cs typeface="Arial"/>
              </a:defRPr>
            </a:lvl1pPr>
          </a:lstStyle>
          <a:p>
            <a:pPr algn="ctr"/>
            <a:r>
              <a:rPr lang="es-MX" altLang="es-CO" sz="2800" dirty="0"/>
              <a:t>Monitoreo de los Productos de la Política Pública de Ruralidad 2025</a:t>
            </a:r>
          </a:p>
        </p:txBody>
      </p:sp>
      <p:sp>
        <p:nvSpPr>
          <p:cNvPr id="8" name="CuadroTexto 7">
            <a:extLst>
              <a:ext uri="{FF2B5EF4-FFF2-40B4-BE49-F238E27FC236}">
                <a16:creationId xmlns:a16="http://schemas.microsoft.com/office/drawing/2014/main" id="{1D9AF91D-142D-B608-485C-D5A3622524DA}"/>
              </a:ext>
            </a:extLst>
          </p:cNvPr>
          <p:cNvSpPr txBox="1"/>
          <p:nvPr/>
        </p:nvSpPr>
        <p:spPr>
          <a:xfrm>
            <a:off x="492124" y="3914252"/>
            <a:ext cx="5591175" cy="353943"/>
          </a:xfrm>
          <a:prstGeom prst="rect">
            <a:avLst/>
          </a:prstGeom>
          <a:ln>
            <a:solidFill>
              <a:srgbClr val="725EB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2813" rtl="0" eaLnBrk="0" fontAlgn="base" latinLnBrk="0" hangingPunct="0">
              <a:lnSpc>
                <a:spcPct val="100000"/>
              </a:lnSpc>
              <a:spcBef>
                <a:spcPct val="0"/>
              </a:spcBef>
              <a:spcAft>
                <a:spcPct val="0"/>
              </a:spcAft>
              <a:buClrTx/>
              <a:buSzTx/>
              <a:buFontTx/>
              <a:buNone/>
              <a:tabLst/>
              <a:defRPr/>
            </a:pPr>
            <a:r>
              <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Costo estimado año 2025 según plan de acción: $47.410.000</a:t>
            </a:r>
          </a:p>
        </p:txBody>
      </p:sp>
      <p:sp>
        <p:nvSpPr>
          <p:cNvPr id="9" name="CuadroTexto 8">
            <a:extLst>
              <a:ext uri="{FF2B5EF4-FFF2-40B4-BE49-F238E27FC236}">
                <a16:creationId xmlns:a16="http://schemas.microsoft.com/office/drawing/2014/main" id="{6FA3416C-D2E1-8CA0-6BB2-F166190A9A18}"/>
              </a:ext>
            </a:extLst>
          </p:cNvPr>
          <p:cNvSpPr txBox="1"/>
          <p:nvPr/>
        </p:nvSpPr>
        <p:spPr>
          <a:xfrm>
            <a:off x="6215062" y="3915176"/>
            <a:ext cx="5603875" cy="353943"/>
          </a:xfrm>
          <a:prstGeom prst="rect">
            <a:avLst/>
          </a:prstGeom>
          <a:solidFill>
            <a:schemeClr val="bg1"/>
          </a:solidFill>
          <a:ln>
            <a:solidFill>
              <a:srgbClr val="725EB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2813" rtl="0" eaLnBrk="0" fontAlgn="base" latinLnBrk="0" hangingPunct="0">
              <a:lnSpc>
                <a:spcPct val="100000"/>
              </a:lnSpc>
              <a:spcBef>
                <a:spcPct val="0"/>
              </a:spcBef>
              <a:spcAft>
                <a:spcPct val="0"/>
              </a:spcAft>
              <a:buClrTx/>
              <a:buSzTx/>
              <a:buFontTx/>
              <a:buNone/>
              <a:tabLst/>
              <a:defRPr/>
            </a:pPr>
            <a:r>
              <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Costo ejecutado enero – junio 2025: </a:t>
            </a:r>
            <a:r>
              <a:rPr kumimoji="0" lang="es-CO" sz="1700" i="0"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 (si se cuenta con el dato)</a:t>
            </a:r>
          </a:p>
        </p:txBody>
      </p:sp>
      <p:sp>
        <p:nvSpPr>
          <p:cNvPr id="11" name="CuadroTexto 10">
            <a:extLst>
              <a:ext uri="{FF2B5EF4-FFF2-40B4-BE49-F238E27FC236}">
                <a16:creationId xmlns:a16="http://schemas.microsoft.com/office/drawing/2014/main" id="{4A81FC53-4898-8BC6-5605-ED9A6485A382}"/>
              </a:ext>
            </a:extLst>
          </p:cNvPr>
          <p:cNvSpPr txBox="1"/>
          <p:nvPr/>
        </p:nvSpPr>
        <p:spPr>
          <a:xfrm>
            <a:off x="492124" y="6082327"/>
            <a:ext cx="8270875" cy="540000"/>
          </a:xfrm>
          <a:prstGeom prst="rect">
            <a:avLst/>
          </a:prstGeom>
          <a:solidFill>
            <a:schemeClr val="bg1"/>
          </a:solidFill>
          <a:ln w="12700">
            <a:solidFill>
              <a:schemeClr val="accent1"/>
            </a:solidFill>
          </a:ln>
        </p:spPr>
        <p:txBody>
          <a:bodyPr wrap="square">
            <a:spAutoFit/>
          </a:body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Fuente de información:</a:t>
            </a:r>
            <a:endParaRPr kumimoji="0" lang="es-ES"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8558025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F99EA-5FA4-318A-B593-C731CB290810}"/>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A377B084-90DC-41BB-3C49-D009AB8F7157}"/>
              </a:ext>
            </a:extLst>
          </p:cNvPr>
          <p:cNvSpPr>
            <a:spLocks noGrp="1"/>
          </p:cNvSpPr>
          <p:nvPr>
            <p:ph type="title"/>
          </p:nvPr>
        </p:nvSpPr>
        <p:spPr>
          <a:xfrm>
            <a:off x="838200" y="467781"/>
            <a:ext cx="10515600" cy="510461"/>
          </a:xfrm>
        </p:spPr>
        <p:txBody>
          <a:bodyPr/>
          <a:lstStyle/>
          <a:p>
            <a:r>
              <a:rPr lang="es-ES" dirty="0"/>
              <a:t>Aporte del producto 1.1.22. a prioridades en salud</a:t>
            </a:r>
            <a:endParaRPr lang="es-CO" dirty="0"/>
          </a:p>
        </p:txBody>
      </p:sp>
      <p:sp>
        <p:nvSpPr>
          <p:cNvPr id="4" name="CuadroTexto 11">
            <a:extLst>
              <a:ext uri="{FF2B5EF4-FFF2-40B4-BE49-F238E27FC236}">
                <a16:creationId xmlns:a16="http://schemas.microsoft.com/office/drawing/2014/main" id="{A9917F3A-959A-3A4E-C8C0-CEEBBA82BB76}"/>
              </a:ext>
            </a:extLst>
          </p:cNvPr>
          <p:cNvSpPr txBox="1">
            <a:spLocks noChangeArrowheads="1"/>
          </p:cNvSpPr>
          <p:nvPr/>
        </p:nvSpPr>
        <p:spPr bwMode="auto">
          <a:xfrm>
            <a:off x="1158240" y="1319965"/>
            <a:ext cx="5040000" cy="1440000"/>
          </a:xfrm>
          <a:prstGeom prst="roundRect">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lgn="just"/>
            <a:r>
              <a:rPr lang="es-CO" altLang="es-CO" sz="1400" b="1" dirty="0">
                <a:latin typeface="Oswald" panose="00000500000000000000" pitchFamily="2" charset="0"/>
              </a:rPr>
              <a:t>Salud mental</a:t>
            </a:r>
          </a:p>
        </p:txBody>
      </p:sp>
      <p:sp>
        <p:nvSpPr>
          <p:cNvPr id="5" name="CuadroTexto 11">
            <a:extLst>
              <a:ext uri="{FF2B5EF4-FFF2-40B4-BE49-F238E27FC236}">
                <a16:creationId xmlns:a16="http://schemas.microsoft.com/office/drawing/2014/main" id="{29537C19-8F4E-9D71-DF98-35D3ADE19189}"/>
              </a:ext>
            </a:extLst>
          </p:cNvPr>
          <p:cNvSpPr txBox="1">
            <a:spLocks noChangeArrowheads="1"/>
          </p:cNvSpPr>
          <p:nvPr/>
        </p:nvSpPr>
        <p:spPr bwMode="auto">
          <a:xfrm>
            <a:off x="6534855" y="1308495"/>
            <a:ext cx="5040000" cy="1440000"/>
          </a:xfrm>
          <a:prstGeom prst="roundRect">
            <a:avLst/>
          </a:prstGeom>
          <a:ln>
            <a:headEnd/>
            <a:tailEnd/>
          </a:ln>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es-CO" altLang="es-CO" sz="1400" b="1" dirty="0">
                <a:latin typeface="Oswald" panose="00000500000000000000" pitchFamily="2" charset="0"/>
              </a:rPr>
              <a:t>Salud Materno Infantil (incluye vacunación)</a:t>
            </a:r>
          </a:p>
        </p:txBody>
      </p:sp>
      <p:sp>
        <p:nvSpPr>
          <p:cNvPr id="6" name="CuadroTexto 11">
            <a:extLst>
              <a:ext uri="{FF2B5EF4-FFF2-40B4-BE49-F238E27FC236}">
                <a16:creationId xmlns:a16="http://schemas.microsoft.com/office/drawing/2014/main" id="{0F348ADE-F9A0-062C-F655-3C9A51E28EDE}"/>
              </a:ext>
            </a:extLst>
          </p:cNvPr>
          <p:cNvSpPr txBox="1">
            <a:spLocks noChangeArrowheads="1"/>
          </p:cNvSpPr>
          <p:nvPr/>
        </p:nvSpPr>
        <p:spPr bwMode="auto">
          <a:xfrm>
            <a:off x="1158240" y="2932950"/>
            <a:ext cx="5040000" cy="1440000"/>
          </a:xfrm>
          <a:prstGeom prst="roundRect">
            <a:avLst/>
          </a:prstGeom>
          <a:ln>
            <a:headEnd/>
            <a:tailEnd/>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CO" altLang="es-CO" sz="1400" b="1" dirty="0">
                <a:latin typeface="Oswald" panose="00000500000000000000" pitchFamily="2" charset="0"/>
              </a:rPr>
              <a:t>Seguridad Alimentaria y Nutricional</a:t>
            </a:r>
            <a:r>
              <a:rPr lang="es-CO" sz="1400" dirty="0">
                <a:latin typeface="Oswald" panose="00000500000000000000"/>
              </a:rPr>
              <a:t>. </a:t>
            </a:r>
            <a:endParaRPr lang="es-CO" altLang="es-CO" sz="1400" dirty="0">
              <a:latin typeface="Oswald" panose="00000500000000000000"/>
            </a:endParaRPr>
          </a:p>
        </p:txBody>
      </p:sp>
      <p:sp>
        <p:nvSpPr>
          <p:cNvPr id="7" name="CuadroTexto 11">
            <a:extLst>
              <a:ext uri="{FF2B5EF4-FFF2-40B4-BE49-F238E27FC236}">
                <a16:creationId xmlns:a16="http://schemas.microsoft.com/office/drawing/2014/main" id="{C878D7DF-3017-87BF-684A-E53FAA05B553}"/>
              </a:ext>
            </a:extLst>
          </p:cNvPr>
          <p:cNvSpPr txBox="1">
            <a:spLocks noChangeArrowheads="1"/>
          </p:cNvSpPr>
          <p:nvPr/>
        </p:nvSpPr>
        <p:spPr bwMode="auto">
          <a:xfrm>
            <a:off x="6534855" y="2934882"/>
            <a:ext cx="5040000" cy="1440000"/>
          </a:xfrm>
          <a:prstGeom prst="round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just"/>
            <a:r>
              <a:rPr lang="es-CO" altLang="es-CO" sz="1400" b="1" dirty="0">
                <a:latin typeface="Oswald" panose="00000500000000000000" pitchFamily="2" charset="0"/>
              </a:rPr>
              <a:t>Enfermedades crónicas no transmisibles</a:t>
            </a:r>
          </a:p>
        </p:txBody>
      </p:sp>
      <p:sp>
        <p:nvSpPr>
          <p:cNvPr id="8" name="CuadroTexto 11">
            <a:extLst>
              <a:ext uri="{FF2B5EF4-FFF2-40B4-BE49-F238E27FC236}">
                <a16:creationId xmlns:a16="http://schemas.microsoft.com/office/drawing/2014/main" id="{EC35471B-F4B1-A6B0-77BB-0888683F32E3}"/>
              </a:ext>
            </a:extLst>
          </p:cNvPr>
          <p:cNvSpPr txBox="1">
            <a:spLocks noChangeArrowheads="1"/>
          </p:cNvSpPr>
          <p:nvPr/>
        </p:nvSpPr>
        <p:spPr bwMode="auto">
          <a:xfrm>
            <a:off x="3896040" y="4559337"/>
            <a:ext cx="5040000" cy="1440000"/>
          </a:xfrm>
          <a:prstGeom prst="round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just"/>
            <a:r>
              <a:rPr lang="es-CO" altLang="es-CO" sz="1400" b="1" dirty="0">
                <a:latin typeface="Oswald" panose="00000500000000000000" pitchFamily="2" charset="0"/>
              </a:rPr>
              <a:t>Violencias</a:t>
            </a:r>
            <a:endParaRPr lang="es-CO" altLang="es-CO" sz="1400" dirty="0">
              <a:latin typeface="Oswald" panose="00000500000000000000" pitchFamily="2" charset="0"/>
            </a:endParaRPr>
          </a:p>
        </p:txBody>
      </p:sp>
    </p:spTree>
    <p:extLst>
      <p:ext uri="{BB962C8B-B14F-4D97-AF65-F5344CB8AC3E}">
        <p14:creationId xmlns:p14="http://schemas.microsoft.com/office/powerpoint/2010/main" val="3287683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EC320D1D-EF0E-1419-1D20-72C6171C26FC}"/>
              </a:ext>
            </a:extLst>
          </p:cNvPr>
          <p:cNvGraphicFramePr>
            <a:graphicFrameLocks noGrp="1"/>
          </p:cNvGraphicFramePr>
          <p:nvPr>
            <p:extLst>
              <p:ext uri="{D42A27DB-BD31-4B8C-83A1-F6EECF244321}">
                <p14:modId xmlns:p14="http://schemas.microsoft.com/office/powerpoint/2010/main" val="2988250966"/>
              </p:ext>
            </p:extLst>
          </p:nvPr>
        </p:nvGraphicFramePr>
        <p:xfrm>
          <a:off x="492125" y="556258"/>
          <a:ext cx="11303998" cy="3255032"/>
        </p:xfrm>
        <a:graphic>
          <a:graphicData uri="http://schemas.openxmlformats.org/drawingml/2006/table">
            <a:tbl>
              <a:tblPr/>
              <a:tblGrid>
                <a:gridCol w="1565275">
                  <a:extLst>
                    <a:ext uri="{9D8B030D-6E8A-4147-A177-3AD203B41FA5}">
                      <a16:colId xmlns:a16="http://schemas.microsoft.com/office/drawing/2014/main" val="20000"/>
                    </a:ext>
                  </a:extLst>
                </a:gridCol>
                <a:gridCol w="143256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gridCol w="838200">
                  <a:extLst>
                    <a:ext uri="{9D8B030D-6E8A-4147-A177-3AD203B41FA5}">
                      <a16:colId xmlns:a16="http://schemas.microsoft.com/office/drawing/2014/main" val="20004"/>
                    </a:ext>
                  </a:extLst>
                </a:gridCol>
                <a:gridCol w="822960">
                  <a:extLst>
                    <a:ext uri="{9D8B030D-6E8A-4147-A177-3AD203B41FA5}">
                      <a16:colId xmlns:a16="http://schemas.microsoft.com/office/drawing/2014/main" val="20005"/>
                    </a:ext>
                  </a:extLst>
                </a:gridCol>
                <a:gridCol w="883920">
                  <a:extLst>
                    <a:ext uri="{9D8B030D-6E8A-4147-A177-3AD203B41FA5}">
                      <a16:colId xmlns:a16="http://schemas.microsoft.com/office/drawing/2014/main" val="20006"/>
                    </a:ext>
                  </a:extLst>
                </a:gridCol>
                <a:gridCol w="716280">
                  <a:extLst>
                    <a:ext uri="{9D8B030D-6E8A-4147-A177-3AD203B41FA5}">
                      <a16:colId xmlns:a16="http://schemas.microsoft.com/office/drawing/2014/main" val="4123033775"/>
                    </a:ext>
                  </a:extLst>
                </a:gridCol>
                <a:gridCol w="853440">
                  <a:extLst>
                    <a:ext uri="{9D8B030D-6E8A-4147-A177-3AD203B41FA5}">
                      <a16:colId xmlns:a16="http://schemas.microsoft.com/office/drawing/2014/main" val="20010"/>
                    </a:ext>
                  </a:extLst>
                </a:gridCol>
                <a:gridCol w="777240">
                  <a:extLst>
                    <a:ext uri="{9D8B030D-6E8A-4147-A177-3AD203B41FA5}">
                      <a16:colId xmlns:a16="http://schemas.microsoft.com/office/drawing/2014/main" val="4053220802"/>
                    </a:ext>
                  </a:extLst>
                </a:gridCol>
                <a:gridCol w="930003">
                  <a:extLst>
                    <a:ext uri="{9D8B030D-6E8A-4147-A177-3AD203B41FA5}">
                      <a16:colId xmlns:a16="http://schemas.microsoft.com/office/drawing/2014/main" val="20017"/>
                    </a:ext>
                  </a:extLst>
                </a:gridCol>
              </a:tblGrid>
              <a:tr h="351270">
                <a:tc rowSpan="3">
                  <a:txBody>
                    <a:bodyPr/>
                    <a:lstStyle/>
                    <a:p>
                      <a:pPr algn="ctr" rtl="0" fontAlgn="ctr"/>
                      <a:r>
                        <a:rPr lang="es-CO" sz="1200" b="1" i="0" u="none" strike="noStrike">
                          <a:solidFill>
                            <a:srgbClr val="000000"/>
                          </a:solidFill>
                          <a:effectLst/>
                          <a:latin typeface="Arial Narrow" panose="020B0606020202030204" pitchFamily="34" charset="0"/>
                        </a:rPr>
                        <a:t>NOMBRE DEL PRODUCTO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dirty="0">
                          <a:solidFill>
                            <a:srgbClr val="000000"/>
                          </a:solidFill>
                          <a:effectLst/>
                          <a:latin typeface="Arial Narrow" panose="020B0606020202030204" pitchFamily="34" charset="0"/>
                        </a:rPr>
                        <a:t>Dependencia a cargo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dirty="0">
                          <a:solidFill>
                            <a:srgbClr val="000000"/>
                          </a:solidFill>
                          <a:effectLst/>
                          <a:latin typeface="Arial Narrow" panose="020B0606020202030204" pitchFamily="34" charset="0"/>
                        </a:rPr>
                        <a:t>Nombre del proyecto de inversión que lo soporta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CO" sz="1200" b="1" i="0" u="none" strike="noStrike" dirty="0">
                          <a:solidFill>
                            <a:srgbClr val="000000"/>
                          </a:solidFill>
                          <a:effectLst/>
                          <a:latin typeface="Arial Narrow" panose="020B0606020202030204" pitchFamily="34" charset="0"/>
                        </a:rPr>
                        <a:t>Número y nombre de la meta en el proyecto de inversión</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a:solidFill>
                            <a:srgbClr val="000000"/>
                          </a:solidFill>
                          <a:effectLst/>
                          <a:latin typeface="Arial Narrow" panose="020B0606020202030204" pitchFamily="34" charset="0"/>
                        </a:rPr>
                        <a:t>PROGRAMACIÓN AÑO 1</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PROGRAMACIÓN AÑO 2</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5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PROGRAMACIÓN AÑO 3</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5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a:solidFill>
                            <a:srgbClr val="000000"/>
                          </a:solidFill>
                          <a:effectLst/>
                          <a:latin typeface="Arial Narrow" panose="020B0606020202030204" pitchFamily="34" charset="0"/>
                        </a:rPr>
                        <a:t>Total Programado para la vigencia de la Política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extLst>
                  <a:ext uri="{0D108BD9-81ED-4DB2-BD59-A6C34878D82A}">
                    <a16:rowId xmlns:a16="http://schemas.microsoft.com/office/drawing/2014/main" val="10000"/>
                  </a:ext>
                </a:extLst>
              </a:tr>
              <a:tr h="35127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2023</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2024</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8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2025 primer semestre</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8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vMerge="1">
                  <a:txBody>
                    <a:bodyPr/>
                    <a:lstStyle/>
                    <a:p>
                      <a:endParaRPr lang="es-CO"/>
                    </a:p>
                  </a:txBody>
                  <a:tcPr/>
                </a:tc>
                <a:extLst>
                  <a:ext uri="{0D108BD9-81ED-4DB2-BD59-A6C34878D82A}">
                    <a16:rowId xmlns:a16="http://schemas.microsoft.com/office/drawing/2014/main" val="10001"/>
                  </a:ext>
                </a:extLst>
              </a:tr>
              <a:tr h="35127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vMerge="1">
                  <a:txBody>
                    <a:bodyPr/>
                    <a:lstStyle/>
                    <a:p>
                      <a:endParaRPr lang="es-CO"/>
                    </a:p>
                  </a:txBody>
                  <a:tcPr/>
                </a:tc>
                <a:extLst>
                  <a:ext uri="{0D108BD9-81ED-4DB2-BD59-A6C34878D82A}">
                    <a16:rowId xmlns:a16="http://schemas.microsoft.com/office/drawing/2014/main" val="10002"/>
                  </a:ext>
                </a:extLst>
              </a:tr>
              <a:tr h="2186190">
                <a:tc>
                  <a:txBody>
                    <a:bodyPr/>
                    <a:lstStyle/>
                    <a:p>
                      <a:pPr algn="ctr" rtl="0" fontAlgn="ctr"/>
                      <a:r>
                        <a:rPr lang="es-ES" sz="1200" b="1" i="0" u="none" strike="noStrike" dirty="0">
                          <a:solidFill>
                            <a:srgbClr val="000000"/>
                          </a:solidFill>
                          <a:effectLst/>
                          <a:latin typeface="Arial Narrow" panose="020B0606020202030204" pitchFamily="34" charset="0"/>
                        </a:rPr>
                        <a:t>1.1.23 Ruta Integral de Atención en Salud (RIAS) de Promoción y Mantenimiento de la Salud implementada en las ruralidades del DC . en componente colectivo - Unidades de trabajo informal en la ruralidad que implementan planes para el cuidado de la salud en el trabajo</a:t>
                      </a:r>
                      <a:endParaRPr lang="es-CO" sz="12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Dirección de Salud Colectiva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8141-Fortalecimiento de la Gobernanza y Gobernabilidad de la Salud Pública en el marco de la atención primaria social Bogotá D.C.</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700" b="0" i="0" u="none" strike="noStrike" dirty="0">
                          <a:solidFill>
                            <a:srgbClr val="000000"/>
                          </a:solidFill>
                          <a:effectLst/>
                          <a:latin typeface="Arial Narrow" panose="020B0606020202030204" pitchFamily="34" charset="0"/>
                        </a:rPr>
                        <a:t>Vincular el 100% de la población rural y campesina del D.C., identificada en fuentes de información disponibles, a las acciones colectivas e individuales del sector salud. </a:t>
                      </a:r>
                    </a:p>
                    <a:p>
                      <a:pPr algn="ctr" rtl="0" fontAlgn="ctr"/>
                      <a:r>
                        <a:rPr lang="es-ES" sz="700" b="0" i="0" u="none" strike="noStrike" dirty="0">
                          <a:solidFill>
                            <a:srgbClr val="000000"/>
                          </a:solidFill>
                          <a:effectLst/>
                          <a:latin typeface="Arial Narrow" panose="020B0606020202030204" pitchFamily="34" charset="0"/>
                        </a:rPr>
                        <a:t>Vincular el 100% de las personas identificadas por el sector salud, con enfoque poblacional, diferencial, de curso de vida, de acuerdo a los distintos grupos: etnia, género, orientaciones e identidades diversas y por condiciones o situaciones, a las acciones individuales, colectivas y poblacionales de la oferta de salud.</a:t>
                      </a:r>
                    </a:p>
                    <a:p>
                      <a:pPr algn="ctr" rtl="0" fontAlgn="ct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500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989</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500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ES" sz="1200" b="0" i="0" u="none" strike="noStrike" dirty="0">
                          <a:solidFill>
                            <a:srgbClr val="000000"/>
                          </a:solidFill>
                          <a:effectLst/>
                          <a:latin typeface="Arial Narrow" panose="020B0606020202030204" pitchFamily="34" charset="0"/>
                        </a:rPr>
                        <a:t>897</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500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356</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5.000</a:t>
                      </a:r>
                      <a:endParaRPr lang="es-CO" sz="12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5" name="CuadroTexto 4">
            <a:extLst>
              <a:ext uri="{FF2B5EF4-FFF2-40B4-BE49-F238E27FC236}">
                <a16:creationId xmlns:a16="http://schemas.microsoft.com/office/drawing/2014/main" id="{186513F3-2ECD-36C5-356E-06DB33529572}"/>
              </a:ext>
            </a:extLst>
          </p:cNvPr>
          <p:cNvSpPr txBox="1"/>
          <p:nvPr/>
        </p:nvSpPr>
        <p:spPr>
          <a:xfrm>
            <a:off x="492125" y="4350625"/>
            <a:ext cx="6982101" cy="1620000"/>
          </a:xfrm>
          <a:prstGeom prst="rect">
            <a:avLst/>
          </a:prstGeom>
          <a:solidFill>
            <a:schemeClr val="bg1"/>
          </a:solidFill>
          <a:ln w="12700">
            <a:solidFill>
              <a:schemeClr val="accent1"/>
            </a:solidFill>
          </a:ln>
        </p:spPr>
        <p:txBody>
          <a:bodyPr wrap="square">
            <a:spAutoFit/>
          </a:body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Avances en la implementación del producto 2025:</a:t>
            </a:r>
          </a:p>
        </p:txBody>
      </p:sp>
      <p:sp>
        <p:nvSpPr>
          <p:cNvPr id="6" name="CuadroTexto 5">
            <a:extLst>
              <a:ext uri="{FF2B5EF4-FFF2-40B4-BE49-F238E27FC236}">
                <a16:creationId xmlns:a16="http://schemas.microsoft.com/office/drawing/2014/main" id="{D29BB5E2-0F3F-EDD5-0142-0D335A47C478}"/>
              </a:ext>
            </a:extLst>
          </p:cNvPr>
          <p:cNvSpPr txBox="1"/>
          <p:nvPr/>
        </p:nvSpPr>
        <p:spPr>
          <a:xfrm>
            <a:off x="7606747" y="4347170"/>
            <a:ext cx="4212190" cy="1620000"/>
          </a:xfrm>
          <a:prstGeom prst="rect">
            <a:avLst/>
          </a:prstGeom>
          <a:solidFill>
            <a:schemeClr val="bg1"/>
          </a:solidFill>
          <a:ln w="12700">
            <a:solidFill>
              <a:schemeClr val="accent4">
                <a:lumMod val="50000"/>
              </a:schemeClr>
            </a:solidFill>
          </a:ln>
        </p:spPr>
        <p:txBody>
          <a:bodyPr wrap="square">
            <a:spAutoFit/>
          </a:bodyPr>
          <a:lstStyle>
            <a:defPPr>
              <a:defRPr lang="es-CO"/>
            </a:defPPr>
            <a:lvl1pPr>
              <a:defRPr>
                <a:latin typeface="Aptos Narrow" panose="020B0004020202020204" pitchFamily="34" charset="0"/>
              </a:defRPr>
            </a:lvl1p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Oportunidades de mejora y proyecciones en la implementación del producto:</a:t>
            </a:r>
          </a:p>
        </p:txBody>
      </p:sp>
      <p:sp>
        <p:nvSpPr>
          <p:cNvPr id="7" name="Título 1">
            <a:extLst>
              <a:ext uri="{FF2B5EF4-FFF2-40B4-BE49-F238E27FC236}">
                <a16:creationId xmlns:a16="http://schemas.microsoft.com/office/drawing/2014/main" id="{54797F29-BD78-F5AA-DB5D-176D65D7868A}"/>
              </a:ext>
            </a:extLst>
          </p:cNvPr>
          <p:cNvSpPr txBox="1">
            <a:spLocks noChangeArrowheads="1"/>
          </p:cNvSpPr>
          <p:nvPr/>
        </p:nvSpPr>
        <p:spPr bwMode="auto">
          <a:xfrm>
            <a:off x="0" y="36489"/>
            <a:ext cx="12192000" cy="482633"/>
          </a:xfrm>
          <a:prstGeom prst="rect">
            <a:avLst/>
          </a:prstGeom>
          <a:noFill/>
        </p:spPr>
        <p:txBody>
          <a:bodyPr wrap="square" lIns="91440" tIns="45720" rIns="91440" bIns="45720" anchor="t">
            <a:spAutoFit/>
          </a:bodyPr>
          <a:lstStyle>
            <a:lvl1pPr>
              <a:lnSpc>
                <a:spcPct val="90000"/>
              </a:lnSpc>
              <a:spcBef>
                <a:spcPct val="0"/>
              </a:spcBef>
              <a:buNone/>
              <a:defRPr lang="en-CO" sz="3000" b="1">
                <a:solidFill>
                  <a:srgbClr val="38A9CA"/>
                </a:solidFill>
                <a:latin typeface="Aptos" panose="020B0004020202020204" pitchFamily="34" charset="0"/>
                <a:cs typeface="Arial"/>
              </a:defRPr>
            </a:lvl1pPr>
          </a:lstStyle>
          <a:p>
            <a:pPr algn="ctr"/>
            <a:r>
              <a:rPr lang="es-MX" altLang="es-CO" sz="2800" dirty="0"/>
              <a:t>Monitoreo de los Productos de la Política Pública de Ruralidad 2025</a:t>
            </a:r>
          </a:p>
        </p:txBody>
      </p:sp>
      <p:sp>
        <p:nvSpPr>
          <p:cNvPr id="8" name="CuadroTexto 7">
            <a:extLst>
              <a:ext uri="{FF2B5EF4-FFF2-40B4-BE49-F238E27FC236}">
                <a16:creationId xmlns:a16="http://schemas.microsoft.com/office/drawing/2014/main" id="{A05AE3FC-D3AA-8B18-7F5F-0A07FE7529C7}"/>
              </a:ext>
            </a:extLst>
          </p:cNvPr>
          <p:cNvSpPr txBox="1"/>
          <p:nvPr/>
        </p:nvSpPr>
        <p:spPr>
          <a:xfrm>
            <a:off x="492124" y="3914252"/>
            <a:ext cx="5591175" cy="353943"/>
          </a:xfrm>
          <a:prstGeom prst="rect">
            <a:avLst/>
          </a:prstGeom>
          <a:ln>
            <a:solidFill>
              <a:srgbClr val="725EB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2813" rtl="0" eaLnBrk="0" fontAlgn="base" latinLnBrk="0" hangingPunct="0">
              <a:lnSpc>
                <a:spcPct val="100000"/>
              </a:lnSpc>
              <a:spcBef>
                <a:spcPct val="0"/>
              </a:spcBef>
              <a:spcAft>
                <a:spcPct val="0"/>
              </a:spcAft>
              <a:buClrTx/>
              <a:buSzTx/>
              <a:buFontTx/>
              <a:buNone/>
              <a:tabLst/>
              <a:defRPr/>
            </a:pPr>
            <a:r>
              <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Costo estimado año 2025 según plan de acción: $106.630.000</a:t>
            </a:r>
          </a:p>
        </p:txBody>
      </p:sp>
      <p:sp>
        <p:nvSpPr>
          <p:cNvPr id="9" name="CuadroTexto 8">
            <a:extLst>
              <a:ext uri="{FF2B5EF4-FFF2-40B4-BE49-F238E27FC236}">
                <a16:creationId xmlns:a16="http://schemas.microsoft.com/office/drawing/2014/main" id="{5BA742A4-FB2A-9751-6BD5-ED144DA03381}"/>
              </a:ext>
            </a:extLst>
          </p:cNvPr>
          <p:cNvSpPr txBox="1"/>
          <p:nvPr/>
        </p:nvSpPr>
        <p:spPr>
          <a:xfrm>
            <a:off x="6215062" y="3915176"/>
            <a:ext cx="5603875" cy="353943"/>
          </a:xfrm>
          <a:prstGeom prst="rect">
            <a:avLst/>
          </a:prstGeom>
          <a:solidFill>
            <a:schemeClr val="bg1"/>
          </a:solidFill>
          <a:ln>
            <a:solidFill>
              <a:srgbClr val="725EB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2813" rtl="0" eaLnBrk="0" fontAlgn="base" latinLnBrk="0" hangingPunct="0">
              <a:lnSpc>
                <a:spcPct val="100000"/>
              </a:lnSpc>
              <a:spcBef>
                <a:spcPct val="0"/>
              </a:spcBef>
              <a:spcAft>
                <a:spcPct val="0"/>
              </a:spcAft>
              <a:buClrTx/>
              <a:buSzTx/>
              <a:buFontTx/>
              <a:buNone/>
              <a:tabLst/>
              <a:defRPr/>
            </a:pPr>
            <a:r>
              <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Costo ejecutado enero – junio 2025: </a:t>
            </a:r>
            <a:r>
              <a:rPr kumimoji="0" lang="es-CO" sz="1700" i="0"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 (si se cuenta con el dato)</a:t>
            </a:r>
          </a:p>
        </p:txBody>
      </p:sp>
      <p:sp>
        <p:nvSpPr>
          <p:cNvPr id="11" name="CuadroTexto 10">
            <a:extLst>
              <a:ext uri="{FF2B5EF4-FFF2-40B4-BE49-F238E27FC236}">
                <a16:creationId xmlns:a16="http://schemas.microsoft.com/office/drawing/2014/main" id="{4C7267B8-6425-0A27-FF3D-C2D6428BD557}"/>
              </a:ext>
            </a:extLst>
          </p:cNvPr>
          <p:cNvSpPr txBox="1"/>
          <p:nvPr/>
        </p:nvSpPr>
        <p:spPr>
          <a:xfrm>
            <a:off x="492124" y="6082327"/>
            <a:ext cx="8270875" cy="540000"/>
          </a:xfrm>
          <a:prstGeom prst="rect">
            <a:avLst/>
          </a:prstGeom>
          <a:solidFill>
            <a:schemeClr val="bg1"/>
          </a:solidFill>
          <a:ln w="12700">
            <a:solidFill>
              <a:schemeClr val="accent1"/>
            </a:solidFill>
          </a:ln>
        </p:spPr>
        <p:txBody>
          <a:bodyPr wrap="square">
            <a:spAutoFit/>
          </a:body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Fuente de información:</a:t>
            </a:r>
            <a:endParaRPr kumimoji="0" lang="es-ES"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12530759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6D4ABF-6E8D-D88F-C012-C7D54379135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F4C6C9A2-6F33-50BE-35AB-FAF24A95FFBC}"/>
              </a:ext>
            </a:extLst>
          </p:cNvPr>
          <p:cNvSpPr>
            <a:spLocks noGrp="1"/>
          </p:cNvSpPr>
          <p:nvPr>
            <p:ph type="title"/>
          </p:nvPr>
        </p:nvSpPr>
        <p:spPr>
          <a:xfrm>
            <a:off x="838200" y="467781"/>
            <a:ext cx="10515600" cy="510461"/>
          </a:xfrm>
        </p:spPr>
        <p:txBody>
          <a:bodyPr/>
          <a:lstStyle/>
          <a:p>
            <a:r>
              <a:rPr lang="es-ES" dirty="0"/>
              <a:t>Aporte del producto 1.1.23. a prioridades en salud</a:t>
            </a:r>
            <a:endParaRPr lang="es-CO" dirty="0"/>
          </a:p>
        </p:txBody>
      </p:sp>
      <p:sp>
        <p:nvSpPr>
          <p:cNvPr id="4" name="CuadroTexto 11">
            <a:extLst>
              <a:ext uri="{FF2B5EF4-FFF2-40B4-BE49-F238E27FC236}">
                <a16:creationId xmlns:a16="http://schemas.microsoft.com/office/drawing/2014/main" id="{BEF11217-7E9C-88E0-EDBE-EB6A366AFE32}"/>
              </a:ext>
            </a:extLst>
          </p:cNvPr>
          <p:cNvSpPr txBox="1">
            <a:spLocks noChangeArrowheads="1"/>
          </p:cNvSpPr>
          <p:nvPr/>
        </p:nvSpPr>
        <p:spPr bwMode="auto">
          <a:xfrm>
            <a:off x="1158240" y="1319965"/>
            <a:ext cx="5040000" cy="1440000"/>
          </a:xfrm>
          <a:prstGeom prst="roundRect">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lgn="just"/>
            <a:r>
              <a:rPr lang="es-CO" altLang="es-CO" sz="1400" b="1" dirty="0">
                <a:latin typeface="Oswald" panose="00000500000000000000" pitchFamily="2" charset="0"/>
              </a:rPr>
              <a:t>Salud mental</a:t>
            </a:r>
          </a:p>
        </p:txBody>
      </p:sp>
      <p:sp>
        <p:nvSpPr>
          <p:cNvPr id="5" name="CuadroTexto 11">
            <a:extLst>
              <a:ext uri="{FF2B5EF4-FFF2-40B4-BE49-F238E27FC236}">
                <a16:creationId xmlns:a16="http://schemas.microsoft.com/office/drawing/2014/main" id="{714393D3-BFA2-DE6E-38E7-112FAC03473D}"/>
              </a:ext>
            </a:extLst>
          </p:cNvPr>
          <p:cNvSpPr txBox="1">
            <a:spLocks noChangeArrowheads="1"/>
          </p:cNvSpPr>
          <p:nvPr/>
        </p:nvSpPr>
        <p:spPr bwMode="auto">
          <a:xfrm>
            <a:off x="6534855" y="1308495"/>
            <a:ext cx="5040000" cy="1440000"/>
          </a:xfrm>
          <a:prstGeom prst="roundRect">
            <a:avLst/>
          </a:prstGeom>
          <a:ln>
            <a:headEnd/>
            <a:tailEnd/>
          </a:ln>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es-CO" altLang="es-CO" sz="1400" b="1" dirty="0">
                <a:latin typeface="Oswald" panose="00000500000000000000" pitchFamily="2" charset="0"/>
              </a:rPr>
              <a:t>Salud Materno Infantil (incluye vacunación)</a:t>
            </a:r>
          </a:p>
        </p:txBody>
      </p:sp>
      <p:sp>
        <p:nvSpPr>
          <p:cNvPr id="6" name="CuadroTexto 11">
            <a:extLst>
              <a:ext uri="{FF2B5EF4-FFF2-40B4-BE49-F238E27FC236}">
                <a16:creationId xmlns:a16="http://schemas.microsoft.com/office/drawing/2014/main" id="{20D72337-14FC-5556-7041-E6FE44D94868}"/>
              </a:ext>
            </a:extLst>
          </p:cNvPr>
          <p:cNvSpPr txBox="1">
            <a:spLocks noChangeArrowheads="1"/>
          </p:cNvSpPr>
          <p:nvPr/>
        </p:nvSpPr>
        <p:spPr bwMode="auto">
          <a:xfrm>
            <a:off x="1158240" y="2932950"/>
            <a:ext cx="5040000" cy="1440000"/>
          </a:xfrm>
          <a:prstGeom prst="roundRect">
            <a:avLst/>
          </a:prstGeom>
          <a:ln>
            <a:headEnd/>
            <a:tailEnd/>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CO" altLang="es-CO" sz="1400" b="1" dirty="0">
                <a:latin typeface="Oswald" panose="00000500000000000000" pitchFamily="2" charset="0"/>
              </a:rPr>
              <a:t>Seguridad Alimentaria y Nutricional</a:t>
            </a:r>
            <a:r>
              <a:rPr lang="es-CO" sz="1400" dirty="0">
                <a:latin typeface="Oswald" panose="00000500000000000000"/>
              </a:rPr>
              <a:t>. </a:t>
            </a:r>
            <a:endParaRPr lang="es-CO" altLang="es-CO" sz="1400" dirty="0">
              <a:latin typeface="Oswald" panose="00000500000000000000"/>
            </a:endParaRPr>
          </a:p>
        </p:txBody>
      </p:sp>
      <p:sp>
        <p:nvSpPr>
          <p:cNvPr id="7" name="CuadroTexto 11">
            <a:extLst>
              <a:ext uri="{FF2B5EF4-FFF2-40B4-BE49-F238E27FC236}">
                <a16:creationId xmlns:a16="http://schemas.microsoft.com/office/drawing/2014/main" id="{AFBD4910-D49B-E6A6-0B08-B60E5E94EA0E}"/>
              </a:ext>
            </a:extLst>
          </p:cNvPr>
          <p:cNvSpPr txBox="1">
            <a:spLocks noChangeArrowheads="1"/>
          </p:cNvSpPr>
          <p:nvPr/>
        </p:nvSpPr>
        <p:spPr bwMode="auto">
          <a:xfrm>
            <a:off x="6534855" y="2934882"/>
            <a:ext cx="5040000" cy="1440000"/>
          </a:xfrm>
          <a:prstGeom prst="round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just"/>
            <a:r>
              <a:rPr lang="es-CO" altLang="es-CO" sz="1400" b="1" dirty="0">
                <a:latin typeface="Oswald" panose="00000500000000000000" pitchFamily="2" charset="0"/>
              </a:rPr>
              <a:t>Enfermedades crónicas no transmisibles</a:t>
            </a:r>
          </a:p>
        </p:txBody>
      </p:sp>
      <p:sp>
        <p:nvSpPr>
          <p:cNvPr id="8" name="CuadroTexto 11">
            <a:extLst>
              <a:ext uri="{FF2B5EF4-FFF2-40B4-BE49-F238E27FC236}">
                <a16:creationId xmlns:a16="http://schemas.microsoft.com/office/drawing/2014/main" id="{E28D67B3-56D9-1DBD-6957-CE89E6C51987}"/>
              </a:ext>
            </a:extLst>
          </p:cNvPr>
          <p:cNvSpPr txBox="1">
            <a:spLocks noChangeArrowheads="1"/>
          </p:cNvSpPr>
          <p:nvPr/>
        </p:nvSpPr>
        <p:spPr bwMode="auto">
          <a:xfrm>
            <a:off x="3896040" y="4559337"/>
            <a:ext cx="5040000" cy="1440000"/>
          </a:xfrm>
          <a:prstGeom prst="round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just"/>
            <a:r>
              <a:rPr lang="es-CO" altLang="es-CO" sz="1400" b="1" dirty="0">
                <a:latin typeface="Oswald" panose="00000500000000000000" pitchFamily="2" charset="0"/>
              </a:rPr>
              <a:t>Violencias</a:t>
            </a:r>
            <a:endParaRPr lang="es-CO" altLang="es-CO" sz="1400" dirty="0">
              <a:latin typeface="Oswald" panose="00000500000000000000" pitchFamily="2" charset="0"/>
            </a:endParaRPr>
          </a:p>
        </p:txBody>
      </p:sp>
    </p:spTree>
    <p:extLst>
      <p:ext uri="{BB962C8B-B14F-4D97-AF65-F5344CB8AC3E}">
        <p14:creationId xmlns:p14="http://schemas.microsoft.com/office/powerpoint/2010/main" val="41005709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EC01DD2D-983C-57DB-A661-F9F015D4C6DB}"/>
              </a:ext>
            </a:extLst>
          </p:cNvPr>
          <p:cNvGraphicFramePr>
            <a:graphicFrameLocks noGrp="1"/>
          </p:cNvGraphicFramePr>
          <p:nvPr>
            <p:extLst>
              <p:ext uri="{D42A27DB-BD31-4B8C-83A1-F6EECF244321}">
                <p14:modId xmlns:p14="http://schemas.microsoft.com/office/powerpoint/2010/main" val="3281027506"/>
              </p:ext>
            </p:extLst>
          </p:nvPr>
        </p:nvGraphicFramePr>
        <p:xfrm>
          <a:off x="492125" y="556258"/>
          <a:ext cx="11303998" cy="3240000"/>
        </p:xfrm>
        <a:graphic>
          <a:graphicData uri="http://schemas.openxmlformats.org/drawingml/2006/table">
            <a:tbl>
              <a:tblPr/>
              <a:tblGrid>
                <a:gridCol w="1565275">
                  <a:extLst>
                    <a:ext uri="{9D8B030D-6E8A-4147-A177-3AD203B41FA5}">
                      <a16:colId xmlns:a16="http://schemas.microsoft.com/office/drawing/2014/main" val="20000"/>
                    </a:ext>
                  </a:extLst>
                </a:gridCol>
                <a:gridCol w="143256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gridCol w="838200">
                  <a:extLst>
                    <a:ext uri="{9D8B030D-6E8A-4147-A177-3AD203B41FA5}">
                      <a16:colId xmlns:a16="http://schemas.microsoft.com/office/drawing/2014/main" val="20004"/>
                    </a:ext>
                  </a:extLst>
                </a:gridCol>
                <a:gridCol w="822960">
                  <a:extLst>
                    <a:ext uri="{9D8B030D-6E8A-4147-A177-3AD203B41FA5}">
                      <a16:colId xmlns:a16="http://schemas.microsoft.com/office/drawing/2014/main" val="20005"/>
                    </a:ext>
                  </a:extLst>
                </a:gridCol>
                <a:gridCol w="883920">
                  <a:extLst>
                    <a:ext uri="{9D8B030D-6E8A-4147-A177-3AD203B41FA5}">
                      <a16:colId xmlns:a16="http://schemas.microsoft.com/office/drawing/2014/main" val="20006"/>
                    </a:ext>
                  </a:extLst>
                </a:gridCol>
                <a:gridCol w="716280">
                  <a:extLst>
                    <a:ext uri="{9D8B030D-6E8A-4147-A177-3AD203B41FA5}">
                      <a16:colId xmlns:a16="http://schemas.microsoft.com/office/drawing/2014/main" val="4123033775"/>
                    </a:ext>
                  </a:extLst>
                </a:gridCol>
                <a:gridCol w="853440">
                  <a:extLst>
                    <a:ext uri="{9D8B030D-6E8A-4147-A177-3AD203B41FA5}">
                      <a16:colId xmlns:a16="http://schemas.microsoft.com/office/drawing/2014/main" val="20010"/>
                    </a:ext>
                  </a:extLst>
                </a:gridCol>
                <a:gridCol w="777240">
                  <a:extLst>
                    <a:ext uri="{9D8B030D-6E8A-4147-A177-3AD203B41FA5}">
                      <a16:colId xmlns:a16="http://schemas.microsoft.com/office/drawing/2014/main" val="4053220802"/>
                    </a:ext>
                  </a:extLst>
                </a:gridCol>
                <a:gridCol w="930003">
                  <a:extLst>
                    <a:ext uri="{9D8B030D-6E8A-4147-A177-3AD203B41FA5}">
                      <a16:colId xmlns:a16="http://schemas.microsoft.com/office/drawing/2014/main" val="20017"/>
                    </a:ext>
                  </a:extLst>
                </a:gridCol>
              </a:tblGrid>
              <a:tr h="351270">
                <a:tc rowSpan="3">
                  <a:txBody>
                    <a:bodyPr/>
                    <a:lstStyle/>
                    <a:p>
                      <a:pPr algn="ctr" rtl="0" fontAlgn="ctr"/>
                      <a:r>
                        <a:rPr lang="es-CO" sz="1200" b="1" i="0" u="none" strike="noStrike">
                          <a:solidFill>
                            <a:srgbClr val="000000"/>
                          </a:solidFill>
                          <a:effectLst/>
                          <a:latin typeface="Arial Narrow" panose="020B0606020202030204" pitchFamily="34" charset="0"/>
                        </a:rPr>
                        <a:t>NOMBRE DEL PRODUCTO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dirty="0">
                          <a:solidFill>
                            <a:srgbClr val="000000"/>
                          </a:solidFill>
                          <a:effectLst/>
                          <a:latin typeface="Arial Narrow" panose="020B0606020202030204" pitchFamily="34" charset="0"/>
                        </a:rPr>
                        <a:t>Dependencia a cargo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dirty="0">
                          <a:solidFill>
                            <a:srgbClr val="000000"/>
                          </a:solidFill>
                          <a:effectLst/>
                          <a:latin typeface="Arial Narrow" panose="020B0606020202030204" pitchFamily="34" charset="0"/>
                        </a:rPr>
                        <a:t>Nombre del proyecto de inversión que lo soporta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CO" sz="1200" b="1" i="0" u="none" strike="noStrike" dirty="0">
                          <a:solidFill>
                            <a:srgbClr val="000000"/>
                          </a:solidFill>
                          <a:effectLst/>
                          <a:latin typeface="Arial Narrow" panose="020B0606020202030204" pitchFamily="34" charset="0"/>
                        </a:rPr>
                        <a:t>Número y nombre de la meta en el proyecto de inversión</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a:solidFill>
                            <a:srgbClr val="000000"/>
                          </a:solidFill>
                          <a:effectLst/>
                          <a:latin typeface="Arial Narrow" panose="020B0606020202030204" pitchFamily="34" charset="0"/>
                        </a:rPr>
                        <a:t>PROGRAMACIÓN AÑO 1</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PROGRAMACIÓN AÑO 2</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5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PROGRAMACIÓN AÑO 3</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5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a:solidFill>
                            <a:srgbClr val="000000"/>
                          </a:solidFill>
                          <a:effectLst/>
                          <a:latin typeface="Arial Narrow" panose="020B0606020202030204" pitchFamily="34" charset="0"/>
                        </a:rPr>
                        <a:t>Total Programado para la vigencia de la Política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extLst>
                  <a:ext uri="{0D108BD9-81ED-4DB2-BD59-A6C34878D82A}">
                    <a16:rowId xmlns:a16="http://schemas.microsoft.com/office/drawing/2014/main" val="10000"/>
                  </a:ext>
                </a:extLst>
              </a:tr>
              <a:tr h="35127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2023</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2024</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8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2025 primer semestre</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8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vMerge="1">
                  <a:txBody>
                    <a:bodyPr/>
                    <a:lstStyle/>
                    <a:p>
                      <a:endParaRPr lang="es-CO"/>
                    </a:p>
                  </a:txBody>
                  <a:tcPr/>
                </a:tc>
                <a:extLst>
                  <a:ext uri="{0D108BD9-81ED-4DB2-BD59-A6C34878D82A}">
                    <a16:rowId xmlns:a16="http://schemas.microsoft.com/office/drawing/2014/main" val="10001"/>
                  </a:ext>
                </a:extLst>
              </a:tr>
              <a:tr h="35127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vMerge="1">
                  <a:txBody>
                    <a:bodyPr/>
                    <a:lstStyle/>
                    <a:p>
                      <a:endParaRPr lang="es-CO"/>
                    </a:p>
                  </a:txBody>
                  <a:tcPr/>
                </a:tc>
                <a:extLst>
                  <a:ext uri="{0D108BD9-81ED-4DB2-BD59-A6C34878D82A}">
                    <a16:rowId xmlns:a16="http://schemas.microsoft.com/office/drawing/2014/main" val="10002"/>
                  </a:ext>
                </a:extLst>
              </a:tr>
              <a:tr h="2186190">
                <a:tc>
                  <a:txBody>
                    <a:bodyPr/>
                    <a:lstStyle/>
                    <a:p>
                      <a:pPr algn="ctr" rtl="0" fontAlgn="ctr"/>
                      <a:r>
                        <a:rPr lang="es-ES" sz="1200" b="1" i="0" u="none" strike="noStrike" dirty="0">
                          <a:solidFill>
                            <a:srgbClr val="000000"/>
                          </a:solidFill>
                          <a:effectLst/>
                          <a:latin typeface="Arial Narrow" panose="020B0606020202030204" pitchFamily="34" charset="0"/>
                        </a:rPr>
                        <a:t>1.1.24 Ruta Integral de Atención en Salud (RIAS) Materno perinatal implementada en las ruralidades del DC. en componente colectivo – Entorno Cuidador Hogar</a:t>
                      </a:r>
                      <a:endParaRPr lang="es-CO" sz="12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Dirección de Salud Colectiva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8113-Implementación del Modelo de Salud centrado en atención primaria en salud para el bienestar de la población de Bogotá D.C.</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Diseñar implementar y evaluar el Modelo de Salud para la población de Bogotá D.C.</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50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52</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50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ES" sz="1200" b="0" i="0" u="none" strike="noStrike" dirty="0">
                          <a:solidFill>
                            <a:srgbClr val="000000"/>
                          </a:solidFill>
                          <a:effectLst/>
                          <a:latin typeface="Arial Narrow" panose="020B0606020202030204" pitchFamily="34" charset="0"/>
                        </a:rPr>
                        <a:t>52</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50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20</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endParaRPr lang="es-CO" sz="12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5" name="CuadroTexto 4">
            <a:extLst>
              <a:ext uri="{FF2B5EF4-FFF2-40B4-BE49-F238E27FC236}">
                <a16:creationId xmlns:a16="http://schemas.microsoft.com/office/drawing/2014/main" id="{FA9FABD7-4A0A-253D-54FC-043548251831}"/>
              </a:ext>
            </a:extLst>
          </p:cNvPr>
          <p:cNvSpPr txBox="1"/>
          <p:nvPr/>
        </p:nvSpPr>
        <p:spPr>
          <a:xfrm>
            <a:off x="492125" y="4350625"/>
            <a:ext cx="6982101" cy="1620000"/>
          </a:xfrm>
          <a:prstGeom prst="rect">
            <a:avLst/>
          </a:prstGeom>
          <a:solidFill>
            <a:schemeClr val="bg1"/>
          </a:solidFill>
          <a:ln w="12700">
            <a:solidFill>
              <a:schemeClr val="accent1"/>
            </a:solidFill>
          </a:ln>
        </p:spPr>
        <p:txBody>
          <a:bodyPr wrap="square">
            <a:spAutoFit/>
          </a:body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Avances en la implementación del producto 2025:</a:t>
            </a:r>
          </a:p>
        </p:txBody>
      </p:sp>
      <p:sp>
        <p:nvSpPr>
          <p:cNvPr id="6" name="CuadroTexto 5">
            <a:extLst>
              <a:ext uri="{FF2B5EF4-FFF2-40B4-BE49-F238E27FC236}">
                <a16:creationId xmlns:a16="http://schemas.microsoft.com/office/drawing/2014/main" id="{FADDA61B-FCD6-0A64-3F3D-90074D11F568}"/>
              </a:ext>
            </a:extLst>
          </p:cNvPr>
          <p:cNvSpPr txBox="1"/>
          <p:nvPr/>
        </p:nvSpPr>
        <p:spPr>
          <a:xfrm>
            <a:off x="7606747" y="4347170"/>
            <a:ext cx="4212190" cy="1620000"/>
          </a:xfrm>
          <a:prstGeom prst="rect">
            <a:avLst/>
          </a:prstGeom>
          <a:solidFill>
            <a:schemeClr val="bg1"/>
          </a:solidFill>
          <a:ln w="12700">
            <a:solidFill>
              <a:schemeClr val="accent4">
                <a:lumMod val="50000"/>
              </a:schemeClr>
            </a:solidFill>
          </a:ln>
        </p:spPr>
        <p:txBody>
          <a:bodyPr wrap="square">
            <a:spAutoFit/>
          </a:bodyPr>
          <a:lstStyle>
            <a:defPPr>
              <a:defRPr lang="es-CO"/>
            </a:defPPr>
            <a:lvl1pPr>
              <a:defRPr>
                <a:latin typeface="Aptos Narrow" panose="020B0004020202020204" pitchFamily="34" charset="0"/>
              </a:defRPr>
            </a:lvl1p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Oportunidades de mejora y proyecciones en la implementación del producto:</a:t>
            </a:r>
          </a:p>
        </p:txBody>
      </p:sp>
      <p:sp>
        <p:nvSpPr>
          <p:cNvPr id="7" name="Título 1">
            <a:extLst>
              <a:ext uri="{FF2B5EF4-FFF2-40B4-BE49-F238E27FC236}">
                <a16:creationId xmlns:a16="http://schemas.microsoft.com/office/drawing/2014/main" id="{B3703B90-E596-E52F-D5CE-37FCB27EB3FF}"/>
              </a:ext>
            </a:extLst>
          </p:cNvPr>
          <p:cNvSpPr txBox="1">
            <a:spLocks noChangeArrowheads="1"/>
          </p:cNvSpPr>
          <p:nvPr/>
        </p:nvSpPr>
        <p:spPr bwMode="auto">
          <a:xfrm>
            <a:off x="0" y="36489"/>
            <a:ext cx="12192000" cy="482633"/>
          </a:xfrm>
          <a:prstGeom prst="rect">
            <a:avLst/>
          </a:prstGeom>
          <a:noFill/>
        </p:spPr>
        <p:txBody>
          <a:bodyPr wrap="square" lIns="91440" tIns="45720" rIns="91440" bIns="45720" anchor="t">
            <a:spAutoFit/>
          </a:bodyPr>
          <a:lstStyle>
            <a:lvl1pPr>
              <a:lnSpc>
                <a:spcPct val="90000"/>
              </a:lnSpc>
              <a:spcBef>
                <a:spcPct val="0"/>
              </a:spcBef>
              <a:buNone/>
              <a:defRPr lang="en-CO" sz="3000" b="1">
                <a:solidFill>
                  <a:srgbClr val="38A9CA"/>
                </a:solidFill>
                <a:latin typeface="Aptos" panose="020B0004020202020204" pitchFamily="34" charset="0"/>
                <a:cs typeface="Arial"/>
              </a:defRPr>
            </a:lvl1pPr>
          </a:lstStyle>
          <a:p>
            <a:pPr algn="ctr"/>
            <a:r>
              <a:rPr lang="es-MX" altLang="es-CO" sz="2800" dirty="0"/>
              <a:t>Monitoreo de los Productos de la Política Pública de Ruralidad 2025</a:t>
            </a:r>
          </a:p>
        </p:txBody>
      </p:sp>
      <p:sp>
        <p:nvSpPr>
          <p:cNvPr id="8" name="CuadroTexto 7">
            <a:extLst>
              <a:ext uri="{FF2B5EF4-FFF2-40B4-BE49-F238E27FC236}">
                <a16:creationId xmlns:a16="http://schemas.microsoft.com/office/drawing/2014/main" id="{26983F69-F684-6377-98CD-083608F5ABAF}"/>
              </a:ext>
            </a:extLst>
          </p:cNvPr>
          <p:cNvSpPr txBox="1"/>
          <p:nvPr/>
        </p:nvSpPr>
        <p:spPr>
          <a:xfrm>
            <a:off x="492124" y="3914252"/>
            <a:ext cx="5591175" cy="353943"/>
          </a:xfrm>
          <a:prstGeom prst="rect">
            <a:avLst/>
          </a:prstGeom>
          <a:ln>
            <a:solidFill>
              <a:srgbClr val="725EB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2813" rtl="0" eaLnBrk="0" fontAlgn="base" latinLnBrk="0" hangingPunct="0">
              <a:lnSpc>
                <a:spcPct val="100000"/>
              </a:lnSpc>
              <a:spcBef>
                <a:spcPct val="0"/>
              </a:spcBef>
              <a:spcAft>
                <a:spcPct val="0"/>
              </a:spcAft>
              <a:buClrTx/>
              <a:buSzTx/>
              <a:buFontTx/>
              <a:buNone/>
              <a:tabLst/>
              <a:defRPr/>
            </a:pPr>
            <a:r>
              <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Costo estimado año 2025 según plan de acción: $136.940.000</a:t>
            </a:r>
          </a:p>
        </p:txBody>
      </p:sp>
      <p:sp>
        <p:nvSpPr>
          <p:cNvPr id="9" name="CuadroTexto 8">
            <a:extLst>
              <a:ext uri="{FF2B5EF4-FFF2-40B4-BE49-F238E27FC236}">
                <a16:creationId xmlns:a16="http://schemas.microsoft.com/office/drawing/2014/main" id="{EA9F3406-947D-20BC-CBF9-5A6266C5EFF2}"/>
              </a:ext>
            </a:extLst>
          </p:cNvPr>
          <p:cNvSpPr txBox="1"/>
          <p:nvPr/>
        </p:nvSpPr>
        <p:spPr>
          <a:xfrm>
            <a:off x="6215062" y="3915176"/>
            <a:ext cx="5603875" cy="353943"/>
          </a:xfrm>
          <a:prstGeom prst="rect">
            <a:avLst/>
          </a:prstGeom>
          <a:solidFill>
            <a:schemeClr val="bg1"/>
          </a:solidFill>
          <a:ln>
            <a:solidFill>
              <a:srgbClr val="725EB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2813" rtl="0" eaLnBrk="0" fontAlgn="base" latinLnBrk="0" hangingPunct="0">
              <a:lnSpc>
                <a:spcPct val="100000"/>
              </a:lnSpc>
              <a:spcBef>
                <a:spcPct val="0"/>
              </a:spcBef>
              <a:spcAft>
                <a:spcPct val="0"/>
              </a:spcAft>
              <a:buClrTx/>
              <a:buSzTx/>
              <a:buFontTx/>
              <a:buNone/>
              <a:tabLst/>
              <a:defRPr/>
            </a:pPr>
            <a:r>
              <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Costo ejecutado enero – junio 2025: </a:t>
            </a:r>
            <a:r>
              <a:rPr kumimoji="0" lang="es-CO" sz="1700" i="0"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 (si se cuenta con el dato)</a:t>
            </a:r>
          </a:p>
        </p:txBody>
      </p:sp>
      <p:sp>
        <p:nvSpPr>
          <p:cNvPr id="11" name="CuadroTexto 10">
            <a:extLst>
              <a:ext uri="{FF2B5EF4-FFF2-40B4-BE49-F238E27FC236}">
                <a16:creationId xmlns:a16="http://schemas.microsoft.com/office/drawing/2014/main" id="{92A99FDB-7F6C-950C-8624-AEB8DC4FC93B}"/>
              </a:ext>
            </a:extLst>
          </p:cNvPr>
          <p:cNvSpPr txBox="1"/>
          <p:nvPr/>
        </p:nvSpPr>
        <p:spPr>
          <a:xfrm>
            <a:off x="492124" y="6082327"/>
            <a:ext cx="8270875" cy="540000"/>
          </a:xfrm>
          <a:prstGeom prst="rect">
            <a:avLst/>
          </a:prstGeom>
          <a:solidFill>
            <a:schemeClr val="bg1"/>
          </a:solidFill>
          <a:ln w="12700">
            <a:solidFill>
              <a:schemeClr val="accent1"/>
            </a:solidFill>
          </a:ln>
        </p:spPr>
        <p:txBody>
          <a:bodyPr wrap="square">
            <a:spAutoFit/>
          </a:body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Fuente de información:</a:t>
            </a:r>
            <a:endParaRPr kumimoji="0" lang="es-ES"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7282143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EDD25E-254B-FE38-59AA-62584FC44C05}"/>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D884463-88BA-6384-5DB8-D5D07F8FB1C6}"/>
              </a:ext>
            </a:extLst>
          </p:cNvPr>
          <p:cNvSpPr>
            <a:spLocks noGrp="1"/>
          </p:cNvSpPr>
          <p:nvPr>
            <p:ph type="title"/>
          </p:nvPr>
        </p:nvSpPr>
        <p:spPr>
          <a:xfrm>
            <a:off x="838200" y="467781"/>
            <a:ext cx="10515600" cy="510461"/>
          </a:xfrm>
        </p:spPr>
        <p:txBody>
          <a:bodyPr/>
          <a:lstStyle/>
          <a:p>
            <a:r>
              <a:rPr lang="es-ES" dirty="0"/>
              <a:t>Aporte del producto 1.1.24. a prioridades en salud</a:t>
            </a:r>
            <a:endParaRPr lang="es-CO" dirty="0"/>
          </a:p>
        </p:txBody>
      </p:sp>
      <p:sp>
        <p:nvSpPr>
          <p:cNvPr id="4" name="CuadroTexto 11">
            <a:extLst>
              <a:ext uri="{FF2B5EF4-FFF2-40B4-BE49-F238E27FC236}">
                <a16:creationId xmlns:a16="http://schemas.microsoft.com/office/drawing/2014/main" id="{96D04C8A-C220-FDDF-6202-07C539364494}"/>
              </a:ext>
            </a:extLst>
          </p:cNvPr>
          <p:cNvSpPr txBox="1">
            <a:spLocks noChangeArrowheads="1"/>
          </p:cNvSpPr>
          <p:nvPr/>
        </p:nvSpPr>
        <p:spPr bwMode="auto">
          <a:xfrm>
            <a:off x="1158240" y="1319965"/>
            <a:ext cx="5040000" cy="1440000"/>
          </a:xfrm>
          <a:prstGeom prst="roundRect">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lgn="just"/>
            <a:r>
              <a:rPr lang="es-CO" altLang="es-CO" sz="1400" b="1" dirty="0">
                <a:latin typeface="Oswald" panose="00000500000000000000" pitchFamily="2" charset="0"/>
              </a:rPr>
              <a:t>Salud mental</a:t>
            </a:r>
          </a:p>
        </p:txBody>
      </p:sp>
      <p:sp>
        <p:nvSpPr>
          <p:cNvPr id="5" name="CuadroTexto 11">
            <a:extLst>
              <a:ext uri="{FF2B5EF4-FFF2-40B4-BE49-F238E27FC236}">
                <a16:creationId xmlns:a16="http://schemas.microsoft.com/office/drawing/2014/main" id="{960A46B6-0CE0-8AEE-2F3E-A304CBB157F1}"/>
              </a:ext>
            </a:extLst>
          </p:cNvPr>
          <p:cNvSpPr txBox="1">
            <a:spLocks noChangeArrowheads="1"/>
          </p:cNvSpPr>
          <p:nvPr/>
        </p:nvSpPr>
        <p:spPr bwMode="auto">
          <a:xfrm>
            <a:off x="6534855" y="1308495"/>
            <a:ext cx="5040000" cy="1440000"/>
          </a:xfrm>
          <a:prstGeom prst="roundRect">
            <a:avLst/>
          </a:prstGeom>
          <a:ln>
            <a:headEnd/>
            <a:tailEnd/>
          </a:ln>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es-CO" altLang="es-CO" sz="1400" b="1" dirty="0">
                <a:latin typeface="Oswald" panose="00000500000000000000" pitchFamily="2" charset="0"/>
              </a:rPr>
              <a:t>Salud Materno Infantil (incluye vacunación)</a:t>
            </a:r>
          </a:p>
        </p:txBody>
      </p:sp>
      <p:sp>
        <p:nvSpPr>
          <p:cNvPr id="6" name="CuadroTexto 11">
            <a:extLst>
              <a:ext uri="{FF2B5EF4-FFF2-40B4-BE49-F238E27FC236}">
                <a16:creationId xmlns:a16="http://schemas.microsoft.com/office/drawing/2014/main" id="{AA08F5F5-9BDD-BA21-800C-37961941E271}"/>
              </a:ext>
            </a:extLst>
          </p:cNvPr>
          <p:cNvSpPr txBox="1">
            <a:spLocks noChangeArrowheads="1"/>
          </p:cNvSpPr>
          <p:nvPr/>
        </p:nvSpPr>
        <p:spPr bwMode="auto">
          <a:xfrm>
            <a:off x="1158240" y="2932950"/>
            <a:ext cx="5040000" cy="1440000"/>
          </a:xfrm>
          <a:prstGeom prst="roundRect">
            <a:avLst/>
          </a:prstGeom>
          <a:ln>
            <a:headEnd/>
            <a:tailEnd/>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CO" altLang="es-CO" sz="1400" b="1" dirty="0">
                <a:latin typeface="Oswald" panose="00000500000000000000" pitchFamily="2" charset="0"/>
              </a:rPr>
              <a:t>Seguridad Alimentaria y Nutricional</a:t>
            </a:r>
            <a:r>
              <a:rPr lang="es-CO" sz="1400" dirty="0">
                <a:latin typeface="Oswald" panose="00000500000000000000"/>
              </a:rPr>
              <a:t>. </a:t>
            </a:r>
            <a:endParaRPr lang="es-CO" altLang="es-CO" sz="1400" dirty="0">
              <a:latin typeface="Oswald" panose="00000500000000000000"/>
            </a:endParaRPr>
          </a:p>
        </p:txBody>
      </p:sp>
      <p:sp>
        <p:nvSpPr>
          <p:cNvPr id="7" name="CuadroTexto 11">
            <a:extLst>
              <a:ext uri="{FF2B5EF4-FFF2-40B4-BE49-F238E27FC236}">
                <a16:creationId xmlns:a16="http://schemas.microsoft.com/office/drawing/2014/main" id="{70333196-0EFB-2D40-93C8-39BD0CE4AED6}"/>
              </a:ext>
            </a:extLst>
          </p:cNvPr>
          <p:cNvSpPr txBox="1">
            <a:spLocks noChangeArrowheads="1"/>
          </p:cNvSpPr>
          <p:nvPr/>
        </p:nvSpPr>
        <p:spPr bwMode="auto">
          <a:xfrm>
            <a:off x="6534855" y="2934882"/>
            <a:ext cx="5040000" cy="1440000"/>
          </a:xfrm>
          <a:prstGeom prst="round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just"/>
            <a:r>
              <a:rPr lang="es-CO" altLang="es-CO" sz="1400" b="1" dirty="0">
                <a:latin typeface="Oswald" panose="00000500000000000000" pitchFamily="2" charset="0"/>
              </a:rPr>
              <a:t>Enfermedades crónicas no transmisibles</a:t>
            </a:r>
          </a:p>
        </p:txBody>
      </p:sp>
      <p:sp>
        <p:nvSpPr>
          <p:cNvPr id="8" name="CuadroTexto 11">
            <a:extLst>
              <a:ext uri="{FF2B5EF4-FFF2-40B4-BE49-F238E27FC236}">
                <a16:creationId xmlns:a16="http://schemas.microsoft.com/office/drawing/2014/main" id="{B3CE5270-6BD6-9AA6-9E94-F4EA7688E1B9}"/>
              </a:ext>
            </a:extLst>
          </p:cNvPr>
          <p:cNvSpPr txBox="1">
            <a:spLocks noChangeArrowheads="1"/>
          </p:cNvSpPr>
          <p:nvPr/>
        </p:nvSpPr>
        <p:spPr bwMode="auto">
          <a:xfrm>
            <a:off x="3896040" y="4559337"/>
            <a:ext cx="5040000" cy="1440000"/>
          </a:xfrm>
          <a:prstGeom prst="round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just"/>
            <a:r>
              <a:rPr lang="es-CO" altLang="es-CO" sz="1400" b="1" dirty="0">
                <a:latin typeface="Oswald" panose="00000500000000000000" pitchFamily="2" charset="0"/>
              </a:rPr>
              <a:t>Violencias</a:t>
            </a:r>
            <a:endParaRPr lang="es-CO" altLang="es-CO" sz="1400" dirty="0">
              <a:latin typeface="Oswald" panose="00000500000000000000" pitchFamily="2" charset="0"/>
            </a:endParaRPr>
          </a:p>
        </p:txBody>
      </p:sp>
    </p:spTree>
    <p:extLst>
      <p:ext uri="{BB962C8B-B14F-4D97-AF65-F5344CB8AC3E}">
        <p14:creationId xmlns:p14="http://schemas.microsoft.com/office/powerpoint/2010/main" val="37480473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EF5A178A-2047-4D22-458A-76CCAD1D0766}"/>
              </a:ext>
            </a:extLst>
          </p:cNvPr>
          <p:cNvGraphicFramePr>
            <a:graphicFrameLocks noGrp="1"/>
          </p:cNvGraphicFramePr>
          <p:nvPr>
            <p:extLst>
              <p:ext uri="{D42A27DB-BD31-4B8C-83A1-F6EECF244321}">
                <p14:modId xmlns:p14="http://schemas.microsoft.com/office/powerpoint/2010/main" val="3979625485"/>
              </p:ext>
            </p:extLst>
          </p:nvPr>
        </p:nvGraphicFramePr>
        <p:xfrm>
          <a:off x="492125" y="556258"/>
          <a:ext cx="11303998" cy="3240000"/>
        </p:xfrm>
        <a:graphic>
          <a:graphicData uri="http://schemas.openxmlformats.org/drawingml/2006/table">
            <a:tbl>
              <a:tblPr/>
              <a:tblGrid>
                <a:gridCol w="1565275">
                  <a:extLst>
                    <a:ext uri="{9D8B030D-6E8A-4147-A177-3AD203B41FA5}">
                      <a16:colId xmlns:a16="http://schemas.microsoft.com/office/drawing/2014/main" val="20000"/>
                    </a:ext>
                  </a:extLst>
                </a:gridCol>
                <a:gridCol w="143256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gridCol w="838200">
                  <a:extLst>
                    <a:ext uri="{9D8B030D-6E8A-4147-A177-3AD203B41FA5}">
                      <a16:colId xmlns:a16="http://schemas.microsoft.com/office/drawing/2014/main" val="20004"/>
                    </a:ext>
                  </a:extLst>
                </a:gridCol>
                <a:gridCol w="822960">
                  <a:extLst>
                    <a:ext uri="{9D8B030D-6E8A-4147-A177-3AD203B41FA5}">
                      <a16:colId xmlns:a16="http://schemas.microsoft.com/office/drawing/2014/main" val="20005"/>
                    </a:ext>
                  </a:extLst>
                </a:gridCol>
                <a:gridCol w="883920">
                  <a:extLst>
                    <a:ext uri="{9D8B030D-6E8A-4147-A177-3AD203B41FA5}">
                      <a16:colId xmlns:a16="http://schemas.microsoft.com/office/drawing/2014/main" val="20006"/>
                    </a:ext>
                  </a:extLst>
                </a:gridCol>
                <a:gridCol w="716280">
                  <a:extLst>
                    <a:ext uri="{9D8B030D-6E8A-4147-A177-3AD203B41FA5}">
                      <a16:colId xmlns:a16="http://schemas.microsoft.com/office/drawing/2014/main" val="4123033775"/>
                    </a:ext>
                  </a:extLst>
                </a:gridCol>
                <a:gridCol w="853440">
                  <a:extLst>
                    <a:ext uri="{9D8B030D-6E8A-4147-A177-3AD203B41FA5}">
                      <a16:colId xmlns:a16="http://schemas.microsoft.com/office/drawing/2014/main" val="20010"/>
                    </a:ext>
                  </a:extLst>
                </a:gridCol>
                <a:gridCol w="777240">
                  <a:extLst>
                    <a:ext uri="{9D8B030D-6E8A-4147-A177-3AD203B41FA5}">
                      <a16:colId xmlns:a16="http://schemas.microsoft.com/office/drawing/2014/main" val="4053220802"/>
                    </a:ext>
                  </a:extLst>
                </a:gridCol>
                <a:gridCol w="930003">
                  <a:extLst>
                    <a:ext uri="{9D8B030D-6E8A-4147-A177-3AD203B41FA5}">
                      <a16:colId xmlns:a16="http://schemas.microsoft.com/office/drawing/2014/main" val="20017"/>
                    </a:ext>
                  </a:extLst>
                </a:gridCol>
              </a:tblGrid>
              <a:tr h="351270">
                <a:tc rowSpan="3">
                  <a:txBody>
                    <a:bodyPr/>
                    <a:lstStyle/>
                    <a:p>
                      <a:pPr algn="ctr" rtl="0" fontAlgn="ctr"/>
                      <a:r>
                        <a:rPr lang="es-CO" sz="1200" b="1" i="0" u="none" strike="noStrike">
                          <a:solidFill>
                            <a:srgbClr val="000000"/>
                          </a:solidFill>
                          <a:effectLst/>
                          <a:latin typeface="Arial Narrow" panose="020B0606020202030204" pitchFamily="34" charset="0"/>
                        </a:rPr>
                        <a:t>NOMBRE DEL PRODUCTO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dirty="0">
                          <a:solidFill>
                            <a:srgbClr val="000000"/>
                          </a:solidFill>
                          <a:effectLst/>
                          <a:latin typeface="Arial Narrow" panose="020B0606020202030204" pitchFamily="34" charset="0"/>
                        </a:rPr>
                        <a:t>Dependencia a cargo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dirty="0">
                          <a:solidFill>
                            <a:srgbClr val="000000"/>
                          </a:solidFill>
                          <a:effectLst/>
                          <a:latin typeface="Arial Narrow" panose="020B0606020202030204" pitchFamily="34" charset="0"/>
                        </a:rPr>
                        <a:t>Nombre del proyecto de inversión que lo soporta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CO" sz="1200" b="1" i="0" u="none" strike="noStrike" dirty="0">
                          <a:solidFill>
                            <a:srgbClr val="000000"/>
                          </a:solidFill>
                          <a:effectLst/>
                          <a:latin typeface="Arial Narrow" panose="020B0606020202030204" pitchFamily="34" charset="0"/>
                        </a:rPr>
                        <a:t>Número y nombre de la meta en el proyecto de inversión</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a:solidFill>
                            <a:srgbClr val="000000"/>
                          </a:solidFill>
                          <a:effectLst/>
                          <a:latin typeface="Arial Narrow" panose="020B0606020202030204" pitchFamily="34" charset="0"/>
                        </a:rPr>
                        <a:t>PROGRAMACIÓN AÑO 1</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PROGRAMACIÓN AÑO 2</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5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PROGRAMACIÓN AÑO 3</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5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a:solidFill>
                            <a:srgbClr val="000000"/>
                          </a:solidFill>
                          <a:effectLst/>
                          <a:latin typeface="Arial Narrow" panose="020B0606020202030204" pitchFamily="34" charset="0"/>
                        </a:rPr>
                        <a:t>Total Programado para la vigencia de la Política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extLst>
                  <a:ext uri="{0D108BD9-81ED-4DB2-BD59-A6C34878D82A}">
                    <a16:rowId xmlns:a16="http://schemas.microsoft.com/office/drawing/2014/main" val="10000"/>
                  </a:ext>
                </a:extLst>
              </a:tr>
              <a:tr h="35127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2023</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2024</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8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2025 primer semestre</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8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vMerge="1">
                  <a:txBody>
                    <a:bodyPr/>
                    <a:lstStyle/>
                    <a:p>
                      <a:endParaRPr lang="es-CO"/>
                    </a:p>
                  </a:txBody>
                  <a:tcPr/>
                </a:tc>
                <a:extLst>
                  <a:ext uri="{0D108BD9-81ED-4DB2-BD59-A6C34878D82A}">
                    <a16:rowId xmlns:a16="http://schemas.microsoft.com/office/drawing/2014/main" val="10001"/>
                  </a:ext>
                </a:extLst>
              </a:tr>
              <a:tr h="35127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vMerge="1">
                  <a:txBody>
                    <a:bodyPr/>
                    <a:lstStyle/>
                    <a:p>
                      <a:endParaRPr lang="es-CO"/>
                    </a:p>
                  </a:txBody>
                  <a:tcPr/>
                </a:tc>
                <a:extLst>
                  <a:ext uri="{0D108BD9-81ED-4DB2-BD59-A6C34878D82A}">
                    <a16:rowId xmlns:a16="http://schemas.microsoft.com/office/drawing/2014/main" val="10002"/>
                  </a:ext>
                </a:extLst>
              </a:tr>
              <a:tr h="2186190">
                <a:tc>
                  <a:txBody>
                    <a:bodyPr/>
                    <a:lstStyle/>
                    <a:p>
                      <a:pPr algn="ctr" rtl="0" fontAlgn="ctr"/>
                      <a:r>
                        <a:rPr lang="es-ES" sz="1200" b="1" i="0" u="none" strike="noStrike" dirty="0">
                          <a:solidFill>
                            <a:srgbClr val="000000"/>
                          </a:solidFill>
                          <a:effectLst/>
                          <a:latin typeface="Arial Narrow" panose="020B0606020202030204" pitchFamily="34" charset="0"/>
                        </a:rPr>
                        <a:t>1.1.25 Ruta Integral de Atención en Salud (RIAS) Alteraciones Cardio Cerebro Vascular y Metabólicas implementada en las ruralidades del DC. en componente colectivo – Entorno Cuidador Hogar</a:t>
                      </a:r>
                      <a:endParaRPr lang="es-CO" sz="12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Dirección de Salud Colectiva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8113-Implementación del Modelo de Salud centrado en atención primaria en salud para el bienestar de la población de Bogotá D.C.</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Diseñar implementar y evaluar el Modelo de Salud para la población de Bogotá D.C.</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200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200</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200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ES" sz="1200" b="0" i="0" u="none" strike="noStrike" dirty="0">
                          <a:solidFill>
                            <a:srgbClr val="000000"/>
                          </a:solidFill>
                          <a:effectLst/>
                          <a:latin typeface="Arial Narrow" panose="020B0606020202030204" pitchFamily="34" charset="0"/>
                        </a:rPr>
                        <a:t>394</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200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98</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2.000</a:t>
                      </a:r>
                      <a:endParaRPr lang="es-CO" sz="12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5" name="CuadroTexto 4">
            <a:extLst>
              <a:ext uri="{FF2B5EF4-FFF2-40B4-BE49-F238E27FC236}">
                <a16:creationId xmlns:a16="http://schemas.microsoft.com/office/drawing/2014/main" id="{921806B3-93A2-5328-B01B-AEF39C1F8407}"/>
              </a:ext>
            </a:extLst>
          </p:cNvPr>
          <p:cNvSpPr txBox="1"/>
          <p:nvPr/>
        </p:nvSpPr>
        <p:spPr>
          <a:xfrm>
            <a:off x="492125" y="4350625"/>
            <a:ext cx="6982101" cy="1620000"/>
          </a:xfrm>
          <a:prstGeom prst="rect">
            <a:avLst/>
          </a:prstGeom>
          <a:solidFill>
            <a:schemeClr val="bg1"/>
          </a:solidFill>
          <a:ln w="12700">
            <a:solidFill>
              <a:schemeClr val="accent1"/>
            </a:solidFill>
          </a:ln>
        </p:spPr>
        <p:txBody>
          <a:bodyPr wrap="square">
            <a:spAutoFit/>
          </a:body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Avances en la implementación del producto 2025:</a:t>
            </a:r>
          </a:p>
        </p:txBody>
      </p:sp>
      <p:sp>
        <p:nvSpPr>
          <p:cNvPr id="6" name="CuadroTexto 5">
            <a:extLst>
              <a:ext uri="{FF2B5EF4-FFF2-40B4-BE49-F238E27FC236}">
                <a16:creationId xmlns:a16="http://schemas.microsoft.com/office/drawing/2014/main" id="{53A213AD-83DB-5112-19F0-3DBC190328DF}"/>
              </a:ext>
            </a:extLst>
          </p:cNvPr>
          <p:cNvSpPr txBox="1"/>
          <p:nvPr/>
        </p:nvSpPr>
        <p:spPr>
          <a:xfrm>
            <a:off x="7606747" y="4350625"/>
            <a:ext cx="4212190" cy="1620000"/>
          </a:xfrm>
          <a:prstGeom prst="rect">
            <a:avLst/>
          </a:prstGeom>
          <a:solidFill>
            <a:schemeClr val="bg1"/>
          </a:solidFill>
          <a:ln w="12700">
            <a:solidFill>
              <a:schemeClr val="accent4">
                <a:lumMod val="50000"/>
              </a:schemeClr>
            </a:solidFill>
          </a:ln>
        </p:spPr>
        <p:txBody>
          <a:bodyPr wrap="square">
            <a:spAutoFit/>
          </a:bodyPr>
          <a:lstStyle>
            <a:defPPr>
              <a:defRPr lang="es-CO"/>
            </a:defPPr>
            <a:lvl1pPr>
              <a:defRPr>
                <a:latin typeface="Aptos Narrow" panose="020B0004020202020204" pitchFamily="34" charset="0"/>
              </a:defRPr>
            </a:lvl1p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Oportunidades de mejora y proyecciones en la implementación del producto:</a:t>
            </a:r>
          </a:p>
        </p:txBody>
      </p:sp>
      <p:sp>
        <p:nvSpPr>
          <p:cNvPr id="7" name="Título 1">
            <a:extLst>
              <a:ext uri="{FF2B5EF4-FFF2-40B4-BE49-F238E27FC236}">
                <a16:creationId xmlns:a16="http://schemas.microsoft.com/office/drawing/2014/main" id="{BD234D4D-421B-A401-4192-57F30300434E}"/>
              </a:ext>
            </a:extLst>
          </p:cNvPr>
          <p:cNvSpPr txBox="1">
            <a:spLocks noChangeArrowheads="1"/>
          </p:cNvSpPr>
          <p:nvPr/>
        </p:nvSpPr>
        <p:spPr bwMode="auto">
          <a:xfrm>
            <a:off x="0" y="36489"/>
            <a:ext cx="12192000" cy="482633"/>
          </a:xfrm>
          <a:prstGeom prst="rect">
            <a:avLst/>
          </a:prstGeom>
          <a:noFill/>
        </p:spPr>
        <p:txBody>
          <a:bodyPr wrap="square" lIns="91440" tIns="45720" rIns="91440" bIns="45720" anchor="t">
            <a:spAutoFit/>
          </a:bodyPr>
          <a:lstStyle>
            <a:lvl1pPr>
              <a:lnSpc>
                <a:spcPct val="90000"/>
              </a:lnSpc>
              <a:spcBef>
                <a:spcPct val="0"/>
              </a:spcBef>
              <a:buNone/>
              <a:defRPr lang="en-CO" sz="3000" b="1">
                <a:solidFill>
                  <a:srgbClr val="38A9CA"/>
                </a:solidFill>
                <a:latin typeface="Aptos" panose="020B0004020202020204" pitchFamily="34" charset="0"/>
                <a:cs typeface="Arial"/>
              </a:defRPr>
            </a:lvl1pPr>
          </a:lstStyle>
          <a:p>
            <a:pPr algn="ctr"/>
            <a:r>
              <a:rPr lang="es-MX" altLang="es-CO" sz="2800" dirty="0"/>
              <a:t>Monitoreo de los Productos de la Política Pública de Ruralidad 2025</a:t>
            </a:r>
          </a:p>
        </p:txBody>
      </p:sp>
      <p:sp>
        <p:nvSpPr>
          <p:cNvPr id="8" name="CuadroTexto 7">
            <a:extLst>
              <a:ext uri="{FF2B5EF4-FFF2-40B4-BE49-F238E27FC236}">
                <a16:creationId xmlns:a16="http://schemas.microsoft.com/office/drawing/2014/main" id="{8B31CF02-120B-7BE3-2DE2-8E810A185E01}"/>
              </a:ext>
            </a:extLst>
          </p:cNvPr>
          <p:cNvSpPr txBox="1"/>
          <p:nvPr/>
        </p:nvSpPr>
        <p:spPr>
          <a:xfrm>
            <a:off x="492124" y="3914252"/>
            <a:ext cx="5591175" cy="353943"/>
          </a:xfrm>
          <a:prstGeom prst="rect">
            <a:avLst/>
          </a:prstGeom>
          <a:ln>
            <a:solidFill>
              <a:srgbClr val="725EB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2813" rtl="0" eaLnBrk="0" fontAlgn="base" latinLnBrk="0" hangingPunct="0">
              <a:lnSpc>
                <a:spcPct val="100000"/>
              </a:lnSpc>
              <a:spcBef>
                <a:spcPct val="0"/>
              </a:spcBef>
              <a:spcAft>
                <a:spcPct val="0"/>
              </a:spcAft>
              <a:buClrTx/>
              <a:buSzTx/>
              <a:buFontTx/>
              <a:buNone/>
              <a:tabLst/>
              <a:defRPr/>
            </a:pPr>
            <a:r>
              <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Costo estimado año 2025 según plan de acción: $136.940.000</a:t>
            </a:r>
          </a:p>
        </p:txBody>
      </p:sp>
      <p:sp>
        <p:nvSpPr>
          <p:cNvPr id="9" name="CuadroTexto 8">
            <a:extLst>
              <a:ext uri="{FF2B5EF4-FFF2-40B4-BE49-F238E27FC236}">
                <a16:creationId xmlns:a16="http://schemas.microsoft.com/office/drawing/2014/main" id="{E843005A-9B2E-5D95-FDD5-28714BB8BD48}"/>
              </a:ext>
            </a:extLst>
          </p:cNvPr>
          <p:cNvSpPr txBox="1"/>
          <p:nvPr/>
        </p:nvSpPr>
        <p:spPr>
          <a:xfrm>
            <a:off x="6215062" y="3915176"/>
            <a:ext cx="5603875" cy="353943"/>
          </a:xfrm>
          <a:prstGeom prst="rect">
            <a:avLst/>
          </a:prstGeom>
          <a:solidFill>
            <a:schemeClr val="bg1"/>
          </a:solidFill>
          <a:ln>
            <a:solidFill>
              <a:srgbClr val="725EB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2813" rtl="0" eaLnBrk="0" fontAlgn="base" latinLnBrk="0" hangingPunct="0">
              <a:lnSpc>
                <a:spcPct val="100000"/>
              </a:lnSpc>
              <a:spcBef>
                <a:spcPct val="0"/>
              </a:spcBef>
              <a:spcAft>
                <a:spcPct val="0"/>
              </a:spcAft>
              <a:buClrTx/>
              <a:buSzTx/>
              <a:buFontTx/>
              <a:buNone/>
              <a:tabLst/>
              <a:defRPr/>
            </a:pPr>
            <a:r>
              <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Costo ejecutado enero – junio 2025: </a:t>
            </a:r>
            <a:r>
              <a:rPr kumimoji="0" lang="es-CO" sz="1700" i="0"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 (si se cuenta con el dato)</a:t>
            </a:r>
          </a:p>
        </p:txBody>
      </p:sp>
      <p:sp>
        <p:nvSpPr>
          <p:cNvPr id="11" name="CuadroTexto 10">
            <a:extLst>
              <a:ext uri="{FF2B5EF4-FFF2-40B4-BE49-F238E27FC236}">
                <a16:creationId xmlns:a16="http://schemas.microsoft.com/office/drawing/2014/main" id="{D465DF94-281F-1B5A-5591-9427C6D3220F}"/>
              </a:ext>
            </a:extLst>
          </p:cNvPr>
          <p:cNvSpPr txBox="1"/>
          <p:nvPr/>
        </p:nvSpPr>
        <p:spPr>
          <a:xfrm>
            <a:off x="492124" y="6082327"/>
            <a:ext cx="8270875" cy="540000"/>
          </a:xfrm>
          <a:prstGeom prst="rect">
            <a:avLst/>
          </a:prstGeom>
          <a:solidFill>
            <a:schemeClr val="bg1"/>
          </a:solidFill>
          <a:ln w="12700">
            <a:solidFill>
              <a:schemeClr val="accent1"/>
            </a:solidFill>
          </a:ln>
        </p:spPr>
        <p:txBody>
          <a:bodyPr wrap="square">
            <a:spAutoFit/>
          </a:body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Fuente de información:</a:t>
            </a:r>
            <a:endParaRPr kumimoji="0" lang="es-ES"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36493297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6C1834-5857-2F4F-2A7B-43F32B409976}"/>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D7E02AE-EAC2-BC6E-D1F1-F2460DAD318C}"/>
              </a:ext>
            </a:extLst>
          </p:cNvPr>
          <p:cNvSpPr>
            <a:spLocks noGrp="1"/>
          </p:cNvSpPr>
          <p:nvPr>
            <p:ph type="title"/>
          </p:nvPr>
        </p:nvSpPr>
        <p:spPr>
          <a:xfrm>
            <a:off x="838200" y="467781"/>
            <a:ext cx="10515600" cy="510461"/>
          </a:xfrm>
        </p:spPr>
        <p:txBody>
          <a:bodyPr/>
          <a:lstStyle/>
          <a:p>
            <a:r>
              <a:rPr lang="es-ES" dirty="0"/>
              <a:t>Aporte del producto 1.1.25. a prioridades en salud</a:t>
            </a:r>
            <a:endParaRPr lang="es-CO" dirty="0"/>
          </a:p>
        </p:txBody>
      </p:sp>
      <p:sp>
        <p:nvSpPr>
          <p:cNvPr id="4" name="CuadroTexto 11">
            <a:extLst>
              <a:ext uri="{FF2B5EF4-FFF2-40B4-BE49-F238E27FC236}">
                <a16:creationId xmlns:a16="http://schemas.microsoft.com/office/drawing/2014/main" id="{F7882E26-18F1-3877-E499-9B57A418E98E}"/>
              </a:ext>
            </a:extLst>
          </p:cNvPr>
          <p:cNvSpPr txBox="1">
            <a:spLocks noChangeArrowheads="1"/>
          </p:cNvSpPr>
          <p:nvPr/>
        </p:nvSpPr>
        <p:spPr bwMode="auto">
          <a:xfrm>
            <a:off x="1158240" y="1319965"/>
            <a:ext cx="5040000" cy="1440000"/>
          </a:xfrm>
          <a:prstGeom prst="roundRect">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lgn="just"/>
            <a:r>
              <a:rPr lang="es-CO" altLang="es-CO" sz="1400" b="1" dirty="0">
                <a:latin typeface="Oswald" panose="00000500000000000000" pitchFamily="2" charset="0"/>
              </a:rPr>
              <a:t>Salud mental</a:t>
            </a:r>
          </a:p>
        </p:txBody>
      </p:sp>
      <p:sp>
        <p:nvSpPr>
          <p:cNvPr id="5" name="CuadroTexto 11">
            <a:extLst>
              <a:ext uri="{FF2B5EF4-FFF2-40B4-BE49-F238E27FC236}">
                <a16:creationId xmlns:a16="http://schemas.microsoft.com/office/drawing/2014/main" id="{A32A9275-3455-C637-EFF0-3983E452BCA3}"/>
              </a:ext>
            </a:extLst>
          </p:cNvPr>
          <p:cNvSpPr txBox="1">
            <a:spLocks noChangeArrowheads="1"/>
          </p:cNvSpPr>
          <p:nvPr/>
        </p:nvSpPr>
        <p:spPr bwMode="auto">
          <a:xfrm>
            <a:off x="6534855" y="1308495"/>
            <a:ext cx="5040000" cy="1440000"/>
          </a:xfrm>
          <a:prstGeom prst="roundRect">
            <a:avLst/>
          </a:prstGeom>
          <a:ln>
            <a:headEnd/>
            <a:tailEnd/>
          </a:ln>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es-CO" altLang="es-CO" sz="1400" b="1" dirty="0">
                <a:latin typeface="Oswald" panose="00000500000000000000" pitchFamily="2" charset="0"/>
              </a:rPr>
              <a:t>Salud Materno Infantil (incluye vacunación)</a:t>
            </a:r>
          </a:p>
        </p:txBody>
      </p:sp>
      <p:sp>
        <p:nvSpPr>
          <p:cNvPr id="6" name="CuadroTexto 11">
            <a:extLst>
              <a:ext uri="{FF2B5EF4-FFF2-40B4-BE49-F238E27FC236}">
                <a16:creationId xmlns:a16="http://schemas.microsoft.com/office/drawing/2014/main" id="{7F5D687C-5C96-D90A-C355-591EBC4A1599}"/>
              </a:ext>
            </a:extLst>
          </p:cNvPr>
          <p:cNvSpPr txBox="1">
            <a:spLocks noChangeArrowheads="1"/>
          </p:cNvSpPr>
          <p:nvPr/>
        </p:nvSpPr>
        <p:spPr bwMode="auto">
          <a:xfrm>
            <a:off x="1158240" y="2932950"/>
            <a:ext cx="5040000" cy="1440000"/>
          </a:xfrm>
          <a:prstGeom prst="roundRect">
            <a:avLst/>
          </a:prstGeom>
          <a:ln>
            <a:headEnd/>
            <a:tailEnd/>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CO" altLang="es-CO" sz="1400" b="1" dirty="0">
                <a:latin typeface="Oswald" panose="00000500000000000000" pitchFamily="2" charset="0"/>
              </a:rPr>
              <a:t>Seguridad Alimentaria y Nutricional</a:t>
            </a:r>
            <a:r>
              <a:rPr lang="es-CO" sz="1400" dirty="0">
                <a:latin typeface="Oswald" panose="00000500000000000000"/>
              </a:rPr>
              <a:t>. </a:t>
            </a:r>
            <a:endParaRPr lang="es-CO" altLang="es-CO" sz="1400" dirty="0">
              <a:latin typeface="Oswald" panose="00000500000000000000"/>
            </a:endParaRPr>
          </a:p>
        </p:txBody>
      </p:sp>
      <p:sp>
        <p:nvSpPr>
          <p:cNvPr id="7" name="CuadroTexto 11">
            <a:extLst>
              <a:ext uri="{FF2B5EF4-FFF2-40B4-BE49-F238E27FC236}">
                <a16:creationId xmlns:a16="http://schemas.microsoft.com/office/drawing/2014/main" id="{374E8165-D607-4CFA-4A17-A5E906484BB5}"/>
              </a:ext>
            </a:extLst>
          </p:cNvPr>
          <p:cNvSpPr txBox="1">
            <a:spLocks noChangeArrowheads="1"/>
          </p:cNvSpPr>
          <p:nvPr/>
        </p:nvSpPr>
        <p:spPr bwMode="auto">
          <a:xfrm>
            <a:off x="6534855" y="2934882"/>
            <a:ext cx="5040000" cy="1440000"/>
          </a:xfrm>
          <a:prstGeom prst="round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just"/>
            <a:r>
              <a:rPr lang="es-CO" altLang="es-CO" sz="1400" b="1" dirty="0">
                <a:latin typeface="Oswald" panose="00000500000000000000" pitchFamily="2" charset="0"/>
              </a:rPr>
              <a:t>Enfermedades crónicas no transmisibles</a:t>
            </a:r>
          </a:p>
        </p:txBody>
      </p:sp>
      <p:sp>
        <p:nvSpPr>
          <p:cNvPr id="8" name="CuadroTexto 11">
            <a:extLst>
              <a:ext uri="{FF2B5EF4-FFF2-40B4-BE49-F238E27FC236}">
                <a16:creationId xmlns:a16="http://schemas.microsoft.com/office/drawing/2014/main" id="{E6CC9D60-47E7-5FF5-9927-086328C18DC2}"/>
              </a:ext>
            </a:extLst>
          </p:cNvPr>
          <p:cNvSpPr txBox="1">
            <a:spLocks noChangeArrowheads="1"/>
          </p:cNvSpPr>
          <p:nvPr/>
        </p:nvSpPr>
        <p:spPr bwMode="auto">
          <a:xfrm>
            <a:off x="3896040" y="4559337"/>
            <a:ext cx="5040000" cy="1440000"/>
          </a:xfrm>
          <a:prstGeom prst="round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just"/>
            <a:r>
              <a:rPr lang="es-CO" altLang="es-CO" sz="1400" b="1" dirty="0">
                <a:latin typeface="Oswald" panose="00000500000000000000" pitchFamily="2" charset="0"/>
              </a:rPr>
              <a:t>Violencias</a:t>
            </a:r>
            <a:endParaRPr lang="es-CO" altLang="es-CO" sz="1400" dirty="0">
              <a:latin typeface="Oswald" panose="00000500000000000000" pitchFamily="2" charset="0"/>
            </a:endParaRPr>
          </a:p>
        </p:txBody>
      </p:sp>
    </p:spTree>
    <p:extLst>
      <p:ext uri="{BB962C8B-B14F-4D97-AF65-F5344CB8AC3E}">
        <p14:creationId xmlns:p14="http://schemas.microsoft.com/office/powerpoint/2010/main" val="19473538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838200" y="636519"/>
            <a:ext cx="10515600" cy="925959"/>
          </a:xfrm>
        </p:spPr>
        <p:txBody>
          <a:bodyPr/>
          <a:lstStyle/>
          <a:p>
            <a:pPr algn="ctr"/>
            <a:r>
              <a:rPr lang="es-CO" dirty="0"/>
              <a:t>Política Pública de Ruralidad 2023 – 2038</a:t>
            </a:r>
            <a:br>
              <a:rPr lang="es-CO" dirty="0"/>
            </a:br>
            <a:r>
              <a:rPr lang="es-CO" dirty="0"/>
              <a:t>CONPES D.C. 41 de 2023</a:t>
            </a:r>
            <a:endParaRPr lang="en-CO" dirty="0"/>
          </a:p>
        </p:txBody>
      </p:sp>
      <p:grpSp>
        <p:nvGrpSpPr>
          <p:cNvPr id="2" name="Group 12">
            <a:extLst>
              <a:ext uri="{FF2B5EF4-FFF2-40B4-BE49-F238E27FC236}">
                <a16:creationId xmlns:a16="http://schemas.microsoft.com/office/drawing/2014/main" id="{B1852CEC-1B0A-16F3-6A83-255EEBF12652}"/>
              </a:ext>
            </a:extLst>
          </p:cNvPr>
          <p:cNvGrpSpPr/>
          <p:nvPr/>
        </p:nvGrpSpPr>
        <p:grpSpPr>
          <a:xfrm>
            <a:off x="871058" y="1668555"/>
            <a:ext cx="10688972" cy="1762543"/>
            <a:chOff x="809535" y="2583556"/>
            <a:chExt cx="10772869" cy="2421865"/>
          </a:xfrm>
        </p:grpSpPr>
        <p:sp>
          <p:nvSpPr>
            <p:cNvPr id="3" name="AutoShape 3">
              <a:extLst>
                <a:ext uri="{FF2B5EF4-FFF2-40B4-BE49-F238E27FC236}">
                  <a16:creationId xmlns:a16="http://schemas.microsoft.com/office/drawing/2014/main" id="{DE4467D0-F6B2-92BB-A339-8AAA2571949E}"/>
                </a:ext>
              </a:extLst>
            </p:cNvPr>
            <p:cNvSpPr>
              <a:spLocks noChangeArrowheads="1"/>
            </p:cNvSpPr>
            <p:nvPr/>
          </p:nvSpPr>
          <p:spPr bwMode="auto">
            <a:xfrm rot="5400000" flipH="1">
              <a:off x="4985037" y="-1591946"/>
              <a:ext cx="2421865" cy="10772869"/>
            </a:xfrm>
            <a:custGeom>
              <a:avLst/>
              <a:gdLst>
                <a:gd name="G0" fmla="+- 6101 0 0"/>
                <a:gd name="G1" fmla="+- 21600 0 6101"/>
                <a:gd name="G2" fmla="*/ 6101 1 2"/>
                <a:gd name="G3" fmla="+- 21600 0 G2"/>
                <a:gd name="G4" fmla="+/ 6101 21600 2"/>
                <a:gd name="G5" fmla="+/ G1 0 2"/>
                <a:gd name="G6" fmla="*/ 21600 21600 6101"/>
                <a:gd name="G7" fmla="*/ G6 1 2"/>
                <a:gd name="G8" fmla="+- 21600 0 G7"/>
                <a:gd name="G9" fmla="*/ 21600 1 2"/>
                <a:gd name="G10" fmla="+- 6101 0 G9"/>
                <a:gd name="G11" fmla="?: G10 G8 0"/>
                <a:gd name="G12" fmla="?: G10 G7 21600"/>
                <a:gd name="T0" fmla="*/ 18549 w 21600"/>
                <a:gd name="T1" fmla="*/ 10800 h 21600"/>
                <a:gd name="T2" fmla="*/ 10800 w 21600"/>
                <a:gd name="T3" fmla="*/ 21600 h 21600"/>
                <a:gd name="T4" fmla="*/ 3051 w 21600"/>
                <a:gd name="T5" fmla="*/ 10800 h 21600"/>
                <a:gd name="T6" fmla="*/ 10800 w 21600"/>
                <a:gd name="T7" fmla="*/ 0 h 21600"/>
                <a:gd name="T8" fmla="*/ 4851 w 21600"/>
                <a:gd name="T9" fmla="*/ 4851 h 21600"/>
                <a:gd name="T10" fmla="*/ 16749 w 21600"/>
                <a:gd name="T11" fmla="*/ 16749 h 21600"/>
              </a:gdLst>
              <a:ahLst/>
              <a:cxnLst>
                <a:cxn ang="0">
                  <a:pos x="T0" y="T1"/>
                </a:cxn>
                <a:cxn ang="0">
                  <a:pos x="T2" y="T3"/>
                </a:cxn>
                <a:cxn ang="0">
                  <a:pos x="T4" y="T5"/>
                </a:cxn>
                <a:cxn ang="0">
                  <a:pos x="T6" y="T7"/>
                </a:cxn>
              </a:cxnLst>
              <a:rect l="T8" t="T9" r="T10" b="T11"/>
              <a:pathLst>
                <a:path w="21600" h="21600">
                  <a:moveTo>
                    <a:pt x="0" y="0"/>
                  </a:moveTo>
                  <a:lnTo>
                    <a:pt x="6101" y="21600"/>
                  </a:lnTo>
                  <a:lnTo>
                    <a:pt x="15499" y="21600"/>
                  </a:lnTo>
                  <a:lnTo>
                    <a:pt x="21600" y="0"/>
                  </a:lnTo>
                  <a:close/>
                </a:path>
              </a:pathLst>
            </a:custGeom>
            <a:solidFill>
              <a:schemeClr val="bg1">
                <a:lumMod val="50000"/>
                <a:alpha val="18000"/>
              </a:schemeClr>
            </a:solidFill>
            <a:ln w="635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Narrow" panose="020B0606020202030204" pitchFamily="34" charset="0"/>
              </a:endParaRPr>
            </a:p>
          </p:txBody>
        </p:sp>
        <p:sp>
          <p:nvSpPr>
            <p:cNvPr id="6" name="Oval 4">
              <a:extLst>
                <a:ext uri="{FF2B5EF4-FFF2-40B4-BE49-F238E27FC236}">
                  <a16:creationId xmlns:a16="http://schemas.microsoft.com/office/drawing/2014/main" id="{41EF2702-0B2C-EEF1-A6A3-4BECFD1B14D1}"/>
                </a:ext>
              </a:extLst>
            </p:cNvPr>
            <p:cNvSpPr/>
            <p:nvPr/>
          </p:nvSpPr>
          <p:spPr>
            <a:xfrm>
              <a:off x="1278018" y="3364859"/>
              <a:ext cx="765336" cy="765336"/>
            </a:xfrm>
            <a:prstGeom prst="ellipse">
              <a:avLst/>
            </a:prstGeom>
            <a:solidFill>
              <a:schemeClr val="accent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100" b="1" kern="0">
                  <a:solidFill>
                    <a:prstClr val="white"/>
                  </a:solidFill>
                  <a:latin typeface="Arial Narrow" panose="020B0606020202030204" pitchFamily="34" charset="0"/>
                </a:rPr>
                <a:t>Problema Público</a:t>
              </a:r>
              <a:endParaRPr kumimoji="0" lang="es-CO" sz="1100" b="1" i="0" u="none" strike="noStrike" kern="0" cap="none" spc="0" normalizeH="0" baseline="0">
                <a:ln>
                  <a:noFill/>
                </a:ln>
                <a:solidFill>
                  <a:prstClr val="white"/>
                </a:solidFill>
                <a:effectLst/>
                <a:uLnTx/>
                <a:uFillTx/>
                <a:latin typeface="Arial Narrow" panose="020B0606020202030204" pitchFamily="34" charset="0"/>
              </a:endParaRPr>
            </a:p>
          </p:txBody>
        </p:sp>
        <p:sp>
          <p:nvSpPr>
            <p:cNvPr id="7" name="Oval 5">
              <a:extLst>
                <a:ext uri="{FF2B5EF4-FFF2-40B4-BE49-F238E27FC236}">
                  <a16:creationId xmlns:a16="http://schemas.microsoft.com/office/drawing/2014/main" id="{910B9F3B-F6EE-4762-C96D-C8E61ACB884B}"/>
                </a:ext>
              </a:extLst>
            </p:cNvPr>
            <p:cNvSpPr/>
            <p:nvPr/>
          </p:nvSpPr>
          <p:spPr>
            <a:xfrm>
              <a:off x="3386067" y="3263263"/>
              <a:ext cx="1027070" cy="1025550"/>
            </a:xfrm>
            <a:prstGeom prst="ellipse">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200" b="1" i="0" u="none" strike="noStrike" kern="0" cap="none" spc="0" normalizeH="0" baseline="0">
                  <a:ln>
                    <a:noFill/>
                  </a:ln>
                  <a:solidFill>
                    <a:prstClr val="white"/>
                  </a:solidFill>
                  <a:effectLst/>
                  <a:uLnTx/>
                  <a:uFillTx/>
                  <a:latin typeface="Arial Narrow" panose="020B0606020202030204" pitchFamily="34" charset="0"/>
                </a:rPr>
                <a:t>Objetivo general</a:t>
              </a:r>
            </a:p>
          </p:txBody>
        </p:sp>
        <p:sp>
          <p:nvSpPr>
            <p:cNvPr id="8" name="Oval 6">
              <a:extLst>
                <a:ext uri="{FF2B5EF4-FFF2-40B4-BE49-F238E27FC236}">
                  <a16:creationId xmlns:a16="http://schemas.microsoft.com/office/drawing/2014/main" id="{C219AB86-B651-BF1B-476B-AA775B69B35E}"/>
                </a:ext>
              </a:extLst>
            </p:cNvPr>
            <p:cNvSpPr/>
            <p:nvPr/>
          </p:nvSpPr>
          <p:spPr>
            <a:xfrm>
              <a:off x="5902030" y="3106368"/>
              <a:ext cx="1339337" cy="1339338"/>
            </a:xfrm>
            <a:prstGeom prst="ellipse">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200" b="1" kern="0">
                  <a:solidFill>
                    <a:prstClr val="white"/>
                  </a:solidFill>
                  <a:latin typeface="Arial Narrow" panose="020B0606020202030204" pitchFamily="34" charset="0"/>
                </a:rPr>
                <a:t>Objetivos específicos</a:t>
              </a:r>
              <a:endParaRPr kumimoji="0" lang="es-CO" sz="1200" b="1" i="0" u="none" strike="noStrike" kern="0" cap="none" spc="0" normalizeH="0" baseline="0">
                <a:ln>
                  <a:noFill/>
                </a:ln>
                <a:solidFill>
                  <a:prstClr val="white"/>
                </a:solidFill>
                <a:effectLst/>
                <a:uLnTx/>
                <a:uFillTx/>
                <a:latin typeface="Arial Narrow" panose="020B0606020202030204" pitchFamily="34" charset="0"/>
              </a:endParaRPr>
            </a:p>
          </p:txBody>
        </p:sp>
        <p:sp>
          <p:nvSpPr>
            <p:cNvPr id="9" name="Oval 7">
              <a:extLst>
                <a:ext uri="{FF2B5EF4-FFF2-40B4-BE49-F238E27FC236}">
                  <a16:creationId xmlns:a16="http://schemas.microsoft.com/office/drawing/2014/main" id="{77C7E05D-3FD6-23E0-F9DD-88FA8E41C399}"/>
                </a:ext>
              </a:extLst>
            </p:cNvPr>
            <p:cNvSpPr/>
            <p:nvPr/>
          </p:nvSpPr>
          <p:spPr>
            <a:xfrm>
              <a:off x="8941481" y="2933485"/>
              <a:ext cx="1722006" cy="1722006"/>
            </a:xfrm>
            <a:prstGeom prst="ellipse">
              <a:avLst/>
            </a:prstGeom>
            <a:solidFill>
              <a:schemeClr val="accent4">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200" b="1" i="0" u="none" strike="noStrike" kern="0" cap="none" spc="0" normalizeH="0" baseline="0" noProof="0">
                  <a:ln>
                    <a:noFill/>
                  </a:ln>
                  <a:solidFill>
                    <a:prstClr val="white"/>
                  </a:solidFill>
                  <a:effectLst/>
                  <a:uLnTx/>
                  <a:uFillTx/>
                  <a:latin typeface="Arial Narrow" panose="020B0606020202030204" pitchFamily="34" charset="0"/>
                </a:rPr>
                <a:t>Entidad que lidera la Política/ Plan / Estrategia a nivel Distrital</a:t>
              </a:r>
            </a:p>
          </p:txBody>
        </p:sp>
      </p:grpSp>
      <p:sp>
        <p:nvSpPr>
          <p:cNvPr id="10" name="TextBox 11">
            <a:extLst>
              <a:ext uri="{FF2B5EF4-FFF2-40B4-BE49-F238E27FC236}">
                <a16:creationId xmlns:a16="http://schemas.microsoft.com/office/drawing/2014/main" id="{14D3A2BF-D9AA-CF9D-CC1A-C79A7DA97B96}"/>
              </a:ext>
            </a:extLst>
          </p:cNvPr>
          <p:cNvSpPr txBox="1"/>
          <p:nvPr/>
        </p:nvSpPr>
        <p:spPr>
          <a:xfrm>
            <a:off x="871058" y="3432389"/>
            <a:ext cx="1832607" cy="1200329"/>
          </a:xfrm>
          <a:prstGeom prst="rect">
            <a:avLst/>
          </a:prstGeom>
          <a:noFill/>
          <a:ln w="28575">
            <a:solidFill>
              <a:schemeClr val="accent1">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200">
                <a:solidFill>
                  <a:srgbClr val="0B3E4A"/>
                </a:solidFill>
                <a:latin typeface="Arial Narrow" panose="020B0606020202030204" pitchFamily="34" charset="0"/>
              </a:rPr>
              <a:t>Limitadas oportunidades para el desarrollo rural sostenible, que genere bienestar de las poblaciones y conserve la estructura ecológica principal.</a:t>
            </a:r>
            <a:endParaRPr kumimoji="0" lang="es-CO" sz="1200" b="0" i="0" u="none" strike="noStrike" kern="1200" cap="none" spc="0" normalizeH="0" baseline="0">
              <a:ln>
                <a:noFill/>
              </a:ln>
              <a:solidFill>
                <a:srgbClr val="0B3E4A"/>
              </a:solidFill>
              <a:effectLst/>
              <a:uLnTx/>
              <a:uFillTx/>
              <a:latin typeface="Arial Narrow" panose="020B0606020202030204" pitchFamily="34" charset="0"/>
            </a:endParaRPr>
          </a:p>
        </p:txBody>
      </p:sp>
      <p:sp>
        <p:nvSpPr>
          <p:cNvPr id="11" name="TextBox 13">
            <a:extLst>
              <a:ext uri="{FF2B5EF4-FFF2-40B4-BE49-F238E27FC236}">
                <a16:creationId xmlns:a16="http://schemas.microsoft.com/office/drawing/2014/main" id="{AA0C9984-9B03-ACCF-6AED-DE4F73C8DEA8}"/>
              </a:ext>
            </a:extLst>
          </p:cNvPr>
          <p:cNvSpPr txBox="1"/>
          <p:nvPr/>
        </p:nvSpPr>
        <p:spPr>
          <a:xfrm>
            <a:off x="3128440" y="3427906"/>
            <a:ext cx="1832607" cy="1938992"/>
          </a:xfrm>
          <a:prstGeom prst="rect">
            <a:avLst/>
          </a:prstGeom>
          <a:noFill/>
          <a:ln w="28575">
            <a:solidFill>
              <a:schemeClr val="accent2">
                <a:lumMod val="75000"/>
              </a:schemeClr>
            </a:solidFill>
          </a:ln>
        </p:spPr>
        <p:txBody>
          <a:bodyPr wrap="square" rtlCol="0">
            <a:spAutoFit/>
          </a:bodyPr>
          <a:lstStyle/>
          <a:p>
            <a:pPr lvl="0" algn="ctr" defTabSz="914400" eaLnBrk="1" fontAlgn="auto" hangingPunct="1">
              <a:spcBef>
                <a:spcPts val="0"/>
              </a:spcBef>
              <a:spcAft>
                <a:spcPts val="0"/>
              </a:spcAft>
              <a:defRPr/>
            </a:pPr>
            <a:r>
              <a:rPr lang="es-ES" sz="1200">
                <a:solidFill>
                  <a:srgbClr val="0B3E4A"/>
                </a:solidFill>
                <a:latin typeface="Arial Narrow" panose="020B0606020202030204" pitchFamily="34" charset="0"/>
              </a:rPr>
              <a:t>Mejorar las condiciones de bienestar de la población rural promoviendo la sostenibilidad de los territorios rurales del Distrito Capital. Para alcanzar lo anterior, la Política tendrá una temporalidad de 16 años, esto es, de 2023 a 2038.</a:t>
            </a:r>
            <a:endParaRPr kumimoji="0" lang="es-CO" sz="1200" i="0" u="none" strike="noStrike" kern="1200" cap="none" spc="0" normalizeH="0" baseline="0">
              <a:ln>
                <a:noFill/>
              </a:ln>
              <a:solidFill>
                <a:srgbClr val="0B3E4A"/>
              </a:solidFill>
              <a:effectLst/>
              <a:uLnTx/>
              <a:uFillTx/>
              <a:latin typeface="Arial Narrow" panose="020B0606020202030204" pitchFamily="34" charset="0"/>
            </a:endParaRPr>
          </a:p>
        </p:txBody>
      </p:sp>
      <p:sp>
        <p:nvSpPr>
          <p:cNvPr id="12" name="TextBox 14">
            <a:extLst>
              <a:ext uri="{FF2B5EF4-FFF2-40B4-BE49-F238E27FC236}">
                <a16:creationId xmlns:a16="http://schemas.microsoft.com/office/drawing/2014/main" id="{46D51C95-0398-1616-BC3F-A565C569121D}"/>
              </a:ext>
            </a:extLst>
          </p:cNvPr>
          <p:cNvSpPr txBox="1"/>
          <p:nvPr/>
        </p:nvSpPr>
        <p:spPr>
          <a:xfrm>
            <a:off x="5385822" y="3427906"/>
            <a:ext cx="2548612" cy="1938992"/>
          </a:xfrm>
          <a:prstGeom prst="rect">
            <a:avLst/>
          </a:prstGeom>
          <a:noFill/>
          <a:ln w="28575">
            <a:solidFill>
              <a:schemeClr val="bg1">
                <a:lumMod val="65000"/>
              </a:schemeClr>
            </a:solidFill>
          </a:ln>
        </p:spPr>
        <p:txBody>
          <a:bodyPr wrap="square" rtlCol="0">
            <a:spAutoFit/>
          </a:bodyPr>
          <a:lstStyle/>
          <a:p>
            <a:pPr lvl="0" algn="ctr" defTabSz="914400" eaLnBrk="1" fontAlgn="auto" hangingPunct="1">
              <a:spcBef>
                <a:spcPts val="0"/>
              </a:spcBef>
              <a:spcAft>
                <a:spcPts val="0"/>
              </a:spcAft>
              <a:defRPr/>
            </a:pPr>
            <a:r>
              <a:rPr lang="es-ES" sz="1200">
                <a:solidFill>
                  <a:srgbClr val="0B3E4A"/>
                </a:solidFill>
                <a:latin typeface="Arial Narrow" panose="020B0606020202030204" pitchFamily="34" charset="0"/>
              </a:rPr>
              <a:t>1. Asegurar </a:t>
            </a:r>
            <a:r>
              <a:rPr lang="es-ES" sz="1200" b="1">
                <a:solidFill>
                  <a:srgbClr val="0B3E4A"/>
                </a:solidFill>
                <a:latin typeface="Arial Narrow" panose="020B0606020202030204" pitchFamily="34" charset="0"/>
              </a:rPr>
              <a:t>condiciones de bienestar integral y de cuidado </a:t>
            </a:r>
            <a:r>
              <a:rPr lang="es-ES" sz="1200">
                <a:solidFill>
                  <a:srgbClr val="0B3E4A"/>
                </a:solidFill>
                <a:latin typeface="Arial Narrow" panose="020B0606020202030204" pitchFamily="34" charset="0"/>
              </a:rPr>
              <a:t>en las ruralidades.</a:t>
            </a:r>
          </a:p>
          <a:p>
            <a:pPr lvl="0" algn="ctr" defTabSz="914400" eaLnBrk="1" fontAlgn="auto" hangingPunct="1">
              <a:spcBef>
                <a:spcPts val="0"/>
              </a:spcBef>
              <a:spcAft>
                <a:spcPts val="0"/>
              </a:spcAft>
              <a:defRPr/>
            </a:pPr>
            <a:r>
              <a:rPr lang="es-ES" sz="1200">
                <a:solidFill>
                  <a:srgbClr val="0B3E4A"/>
                </a:solidFill>
                <a:latin typeface="Arial Narrow" panose="020B0606020202030204" pitchFamily="34" charset="0"/>
              </a:rPr>
              <a:t>2. Fortalecer los relacionamientos funcionales para el desarrollo integral y sostenible de las ruralidades con la Bogotá urbana, la Región y el país.</a:t>
            </a:r>
          </a:p>
          <a:p>
            <a:pPr lvl="0" algn="ctr" defTabSz="914400" eaLnBrk="1" fontAlgn="auto" hangingPunct="1">
              <a:spcBef>
                <a:spcPts val="0"/>
              </a:spcBef>
              <a:spcAft>
                <a:spcPts val="0"/>
              </a:spcAft>
              <a:defRPr/>
            </a:pPr>
            <a:r>
              <a:rPr lang="es-ES" sz="1200">
                <a:solidFill>
                  <a:srgbClr val="0B3E4A"/>
                </a:solidFill>
                <a:latin typeface="Arial Narrow" panose="020B0606020202030204" pitchFamily="34" charset="0"/>
              </a:rPr>
              <a:t>3. Fortalecer la </a:t>
            </a:r>
            <a:r>
              <a:rPr lang="es-ES" sz="1200" b="1">
                <a:solidFill>
                  <a:srgbClr val="0B3E4A"/>
                </a:solidFill>
                <a:latin typeface="Arial Narrow" panose="020B0606020202030204" pitchFamily="34" charset="0"/>
              </a:rPr>
              <a:t>gobernanza y participación social</a:t>
            </a:r>
            <a:r>
              <a:rPr lang="es-ES" sz="1200">
                <a:solidFill>
                  <a:srgbClr val="0B3E4A"/>
                </a:solidFill>
                <a:latin typeface="Arial Narrow" panose="020B0606020202030204" pitchFamily="34" charset="0"/>
              </a:rPr>
              <a:t> como mecanismos de gestión adecuada y corresponsable de las ruralidades.</a:t>
            </a:r>
            <a:endParaRPr kumimoji="0" lang="es-CO" sz="1200" b="0" i="0" u="none" strike="noStrike" kern="1200" cap="none" spc="0" normalizeH="0" baseline="0">
              <a:ln>
                <a:noFill/>
              </a:ln>
              <a:solidFill>
                <a:srgbClr val="0B3E4A"/>
              </a:solidFill>
              <a:effectLst/>
              <a:uLnTx/>
              <a:uFillTx/>
              <a:latin typeface="Arial Narrow" panose="020B0606020202030204" pitchFamily="34" charset="0"/>
            </a:endParaRPr>
          </a:p>
        </p:txBody>
      </p:sp>
      <p:sp>
        <p:nvSpPr>
          <p:cNvPr id="13" name="TextBox 15">
            <a:extLst>
              <a:ext uri="{FF2B5EF4-FFF2-40B4-BE49-F238E27FC236}">
                <a16:creationId xmlns:a16="http://schemas.microsoft.com/office/drawing/2014/main" id="{B8F71FA8-FEC1-3B83-516D-82ABF2E262E4}"/>
              </a:ext>
            </a:extLst>
          </p:cNvPr>
          <p:cNvSpPr txBox="1"/>
          <p:nvPr/>
        </p:nvSpPr>
        <p:spPr>
          <a:xfrm>
            <a:off x="8519665" y="3427906"/>
            <a:ext cx="2548612" cy="646331"/>
          </a:xfrm>
          <a:prstGeom prst="rect">
            <a:avLst/>
          </a:prstGeom>
          <a:noFill/>
          <a:ln w="28575">
            <a:solidFill>
              <a:schemeClr val="accent4">
                <a:lumMod val="75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200" b="0" i="0" u="none" strike="noStrike" kern="1200" cap="none" spc="0" normalizeH="0" baseline="0">
                <a:ln>
                  <a:noFill/>
                </a:ln>
                <a:solidFill>
                  <a:srgbClr val="0B3E4A"/>
                </a:solidFill>
                <a:effectLst/>
                <a:uLnTx/>
                <a:uFillTx/>
                <a:latin typeface="Arial Narrow" panose="020B0606020202030204" pitchFamily="34" charset="0"/>
              </a:rPr>
              <a:t>Secretaria Distrital de Planeación – Subdirección de Planeamiento Rural Sostenible</a:t>
            </a:r>
          </a:p>
        </p:txBody>
      </p:sp>
      <p:pic>
        <p:nvPicPr>
          <p:cNvPr id="14" name="Picture 91" descr="Fotos gratis : número, reunión, negocio, juguete, producto, ayuda,  ilustración, grafico, diagrama, euro, dólar, curso, bancos, pensión, red,  pérdida, política, dibujos animados, recesión, empresarios, financiar,  análisis, valores, Comercio electrónico ...">
            <a:extLst>
              <a:ext uri="{FF2B5EF4-FFF2-40B4-BE49-F238E27FC236}">
                <a16:creationId xmlns:a16="http://schemas.microsoft.com/office/drawing/2014/main" id="{34E68A2C-FB7C-C0FA-2646-1D3D6AFE3BB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4023" y="5325574"/>
            <a:ext cx="815168" cy="815168"/>
          </a:xfrm>
          <a:prstGeom prst="ellipse">
            <a:avLst/>
          </a:prstGeom>
          <a:ln w="63500" cap="rnd">
            <a:solidFill>
              <a:srgbClr val="00B05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15" name="Rectángulo 14">
            <a:extLst>
              <a:ext uri="{FF2B5EF4-FFF2-40B4-BE49-F238E27FC236}">
                <a16:creationId xmlns:a16="http://schemas.microsoft.com/office/drawing/2014/main" id="{C8F4FCCA-E46E-60B2-62E2-69B2368C3549}"/>
              </a:ext>
            </a:extLst>
          </p:cNvPr>
          <p:cNvSpPr/>
          <p:nvPr/>
        </p:nvSpPr>
        <p:spPr>
          <a:xfrm>
            <a:off x="510183" y="6165908"/>
            <a:ext cx="1182848" cy="528507"/>
          </a:xfrm>
          <a:prstGeom prst="rect">
            <a:avLst/>
          </a:prstGeom>
          <a:solidFill>
            <a:schemeClr val="bg1"/>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a:solidFill>
                  <a:schemeClr val="tx1"/>
                </a:solidFill>
                <a:latin typeface="Arial Narrow" panose="020B0606020202030204" pitchFamily="34" charset="0"/>
              </a:rPr>
              <a:t>11 Sectores</a:t>
            </a:r>
          </a:p>
        </p:txBody>
      </p:sp>
      <p:pic>
        <p:nvPicPr>
          <p:cNvPr id="16" name="Picture 93" descr="ilustraciones, imágenes clip art, dibujos animados e iconos de stock de economía, concepto de icono de línea del pib. economía, pib símbolo de vector plano, signo, ilustración de esquema. - producto interno bruto">
            <a:extLst>
              <a:ext uri="{FF2B5EF4-FFF2-40B4-BE49-F238E27FC236}">
                <a16:creationId xmlns:a16="http://schemas.microsoft.com/office/drawing/2014/main" id="{4CC0BC60-18E9-EEE4-935F-952D53EDD3C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44588" y="5325573"/>
            <a:ext cx="815169" cy="815169"/>
          </a:xfrm>
          <a:prstGeom prst="ellipse">
            <a:avLst/>
          </a:prstGeom>
          <a:ln w="63500" cap="rnd">
            <a:solidFill>
              <a:schemeClr val="accent1">
                <a:lumMod val="5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17" name="Rectángulo 16">
            <a:extLst>
              <a:ext uri="{FF2B5EF4-FFF2-40B4-BE49-F238E27FC236}">
                <a16:creationId xmlns:a16="http://schemas.microsoft.com/office/drawing/2014/main" id="{7D546681-BEF8-0E8A-4FB4-B048C38C0472}"/>
              </a:ext>
            </a:extLst>
          </p:cNvPr>
          <p:cNvSpPr/>
          <p:nvPr/>
        </p:nvSpPr>
        <p:spPr>
          <a:xfrm>
            <a:off x="2360748" y="6165908"/>
            <a:ext cx="1182848" cy="528507"/>
          </a:xfrm>
          <a:prstGeom prst="rect">
            <a:avLst/>
          </a:prstGeom>
          <a:solidFill>
            <a:schemeClr val="bg1"/>
          </a:solid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a:solidFill>
                  <a:schemeClr val="tx1"/>
                </a:solidFill>
                <a:latin typeface="Arial Narrow" panose="020B0606020202030204" pitchFamily="34" charset="0"/>
              </a:rPr>
              <a:t>65 Productos</a:t>
            </a:r>
          </a:p>
        </p:txBody>
      </p:sp>
    </p:spTree>
    <p:extLst>
      <p:ext uri="{BB962C8B-B14F-4D97-AF65-F5344CB8AC3E}">
        <p14:creationId xmlns:p14="http://schemas.microsoft.com/office/powerpoint/2010/main" val="658455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75A68D26-227D-300B-3F06-AD1BF05AA425}"/>
              </a:ext>
            </a:extLst>
          </p:cNvPr>
          <p:cNvGraphicFramePr>
            <a:graphicFrameLocks noGrp="1"/>
          </p:cNvGraphicFramePr>
          <p:nvPr>
            <p:extLst>
              <p:ext uri="{D42A27DB-BD31-4B8C-83A1-F6EECF244321}">
                <p14:modId xmlns:p14="http://schemas.microsoft.com/office/powerpoint/2010/main" val="1632726595"/>
              </p:ext>
            </p:extLst>
          </p:nvPr>
        </p:nvGraphicFramePr>
        <p:xfrm>
          <a:off x="492125" y="556258"/>
          <a:ext cx="11303998" cy="3270272"/>
        </p:xfrm>
        <a:graphic>
          <a:graphicData uri="http://schemas.openxmlformats.org/drawingml/2006/table">
            <a:tbl>
              <a:tblPr/>
              <a:tblGrid>
                <a:gridCol w="1565275">
                  <a:extLst>
                    <a:ext uri="{9D8B030D-6E8A-4147-A177-3AD203B41FA5}">
                      <a16:colId xmlns:a16="http://schemas.microsoft.com/office/drawing/2014/main" val="20000"/>
                    </a:ext>
                  </a:extLst>
                </a:gridCol>
                <a:gridCol w="143256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gridCol w="838200">
                  <a:extLst>
                    <a:ext uri="{9D8B030D-6E8A-4147-A177-3AD203B41FA5}">
                      <a16:colId xmlns:a16="http://schemas.microsoft.com/office/drawing/2014/main" val="20004"/>
                    </a:ext>
                  </a:extLst>
                </a:gridCol>
                <a:gridCol w="822960">
                  <a:extLst>
                    <a:ext uri="{9D8B030D-6E8A-4147-A177-3AD203B41FA5}">
                      <a16:colId xmlns:a16="http://schemas.microsoft.com/office/drawing/2014/main" val="20005"/>
                    </a:ext>
                  </a:extLst>
                </a:gridCol>
                <a:gridCol w="883920">
                  <a:extLst>
                    <a:ext uri="{9D8B030D-6E8A-4147-A177-3AD203B41FA5}">
                      <a16:colId xmlns:a16="http://schemas.microsoft.com/office/drawing/2014/main" val="20006"/>
                    </a:ext>
                  </a:extLst>
                </a:gridCol>
                <a:gridCol w="716280">
                  <a:extLst>
                    <a:ext uri="{9D8B030D-6E8A-4147-A177-3AD203B41FA5}">
                      <a16:colId xmlns:a16="http://schemas.microsoft.com/office/drawing/2014/main" val="4123033775"/>
                    </a:ext>
                  </a:extLst>
                </a:gridCol>
                <a:gridCol w="853440">
                  <a:extLst>
                    <a:ext uri="{9D8B030D-6E8A-4147-A177-3AD203B41FA5}">
                      <a16:colId xmlns:a16="http://schemas.microsoft.com/office/drawing/2014/main" val="20010"/>
                    </a:ext>
                  </a:extLst>
                </a:gridCol>
                <a:gridCol w="777240">
                  <a:extLst>
                    <a:ext uri="{9D8B030D-6E8A-4147-A177-3AD203B41FA5}">
                      <a16:colId xmlns:a16="http://schemas.microsoft.com/office/drawing/2014/main" val="4053220802"/>
                    </a:ext>
                  </a:extLst>
                </a:gridCol>
                <a:gridCol w="930003">
                  <a:extLst>
                    <a:ext uri="{9D8B030D-6E8A-4147-A177-3AD203B41FA5}">
                      <a16:colId xmlns:a16="http://schemas.microsoft.com/office/drawing/2014/main" val="20017"/>
                    </a:ext>
                  </a:extLst>
                </a:gridCol>
              </a:tblGrid>
              <a:tr h="351270">
                <a:tc rowSpan="3">
                  <a:txBody>
                    <a:bodyPr/>
                    <a:lstStyle/>
                    <a:p>
                      <a:pPr algn="ctr" rtl="0" fontAlgn="ctr"/>
                      <a:r>
                        <a:rPr lang="es-CO" sz="1200" b="1" i="0" u="none" strike="noStrike">
                          <a:solidFill>
                            <a:srgbClr val="000000"/>
                          </a:solidFill>
                          <a:effectLst/>
                          <a:latin typeface="Arial Narrow" panose="020B0606020202030204" pitchFamily="34" charset="0"/>
                        </a:rPr>
                        <a:t>NOMBRE DEL PRODUCTO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dirty="0">
                          <a:solidFill>
                            <a:srgbClr val="000000"/>
                          </a:solidFill>
                          <a:effectLst/>
                          <a:latin typeface="Arial Narrow" panose="020B0606020202030204" pitchFamily="34" charset="0"/>
                        </a:rPr>
                        <a:t>Dependencia a cargo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dirty="0">
                          <a:solidFill>
                            <a:srgbClr val="000000"/>
                          </a:solidFill>
                          <a:effectLst/>
                          <a:latin typeface="Arial Narrow" panose="020B0606020202030204" pitchFamily="34" charset="0"/>
                        </a:rPr>
                        <a:t>Nombre del proyecto de inversión que lo soporta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CO" sz="1200" b="1" i="0" u="none" strike="noStrike" dirty="0">
                          <a:solidFill>
                            <a:srgbClr val="000000"/>
                          </a:solidFill>
                          <a:effectLst/>
                          <a:latin typeface="Arial Narrow" panose="020B0606020202030204" pitchFamily="34" charset="0"/>
                        </a:rPr>
                        <a:t>Número y nombre de la meta en el proyecto de inversión</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a:solidFill>
                            <a:srgbClr val="000000"/>
                          </a:solidFill>
                          <a:effectLst/>
                          <a:latin typeface="Arial Narrow" panose="020B0606020202030204" pitchFamily="34" charset="0"/>
                        </a:rPr>
                        <a:t>PROGRAMACIÓN AÑO 1</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PROGRAMACIÓN AÑO 2</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5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PROGRAMACIÓN AÑO 3</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5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a:solidFill>
                            <a:srgbClr val="000000"/>
                          </a:solidFill>
                          <a:effectLst/>
                          <a:latin typeface="Arial Narrow" panose="020B0606020202030204" pitchFamily="34" charset="0"/>
                        </a:rPr>
                        <a:t>Total Programado para la vigencia de la Política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extLst>
                  <a:ext uri="{0D108BD9-81ED-4DB2-BD59-A6C34878D82A}">
                    <a16:rowId xmlns:a16="http://schemas.microsoft.com/office/drawing/2014/main" val="10000"/>
                  </a:ext>
                </a:extLst>
              </a:tr>
              <a:tr h="35127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2023</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2024</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8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2025 primer semestre</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8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vMerge="1">
                  <a:txBody>
                    <a:bodyPr/>
                    <a:lstStyle/>
                    <a:p>
                      <a:endParaRPr lang="es-CO"/>
                    </a:p>
                  </a:txBody>
                  <a:tcPr/>
                </a:tc>
                <a:extLst>
                  <a:ext uri="{0D108BD9-81ED-4DB2-BD59-A6C34878D82A}">
                    <a16:rowId xmlns:a16="http://schemas.microsoft.com/office/drawing/2014/main" val="10001"/>
                  </a:ext>
                </a:extLst>
              </a:tr>
              <a:tr h="35127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vMerge="1">
                  <a:txBody>
                    <a:bodyPr/>
                    <a:lstStyle/>
                    <a:p>
                      <a:endParaRPr lang="es-CO"/>
                    </a:p>
                  </a:txBody>
                  <a:tcPr/>
                </a:tc>
                <a:extLst>
                  <a:ext uri="{0D108BD9-81ED-4DB2-BD59-A6C34878D82A}">
                    <a16:rowId xmlns:a16="http://schemas.microsoft.com/office/drawing/2014/main" val="10002"/>
                  </a:ext>
                </a:extLst>
              </a:tr>
              <a:tr h="2186190">
                <a:tc>
                  <a:txBody>
                    <a:bodyPr/>
                    <a:lstStyle/>
                    <a:p>
                      <a:pPr algn="ctr" rtl="0" fontAlgn="ctr"/>
                      <a:r>
                        <a:rPr lang="es-ES" sz="1200" b="1" i="0" u="none" strike="noStrike" dirty="0">
                          <a:solidFill>
                            <a:srgbClr val="000000"/>
                          </a:solidFill>
                          <a:effectLst/>
                          <a:latin typeface="Arial Narrow" panose="020B0606020202030204" pitchFamily="34" charset="0"/>
                        </a:rPr>
                        <a:t>1.1.26. Estrategias de autoconsumo de alimentos implementadas en la ruralidad del D.C. acorde a la tipificación establecida</a:t>
                      </a:r>
                      <a:endParaRPr lang="es-CO" sz="12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Dirección de Salud Colectiva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8141-Fortalecimiento de la Gobernanza y Gobernabilidad de la Salud Pública en el marco de la atención primaria social Bogotá D.C.</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700" b="0" i="0" u="none" strike="noStrike" dirty="0">
                          <a:solidFill>
                            <a:srgbClr val="000000"/>
                          </a:solidFill>
                          <a:effectLst/>
                          <a:latin typeface="Arial Narrow" panose="020B0606020202030204" pitchFamily="34" charset="0"/>
                        </a:rPr>
                        <a:t>Vincular el 100% de la población rural y campesina del D.C., identificada en fuentes de información disponibles, a las acciones colectivas e individuales del sector salud. </a:t>
                      </a:r>
                    </a:p>
                    <a:p>
                      <a:pPr algn="ctr" rtl="0" fontAlgn="ctr"/>
                      <a:r>
                        <a:rPr lang="es-ES" sz="700" b="0" i="0" u="none" strike="noStrike" dirty="0">
                          <a:solidFill>
                            <a:srgbClr val="000000"/>
                          </a:solidFill>
                          <a:effectLst/>
                          <a:latin typeface="Arial Narrow" panose="020B0606020202030204" pitchFamily="34" charset="0"/>
                        </a:rPr>
                        <a:t>Vincular el 100% de las personas identificadas por el sector salud, con enfoque poblacional, diferencial, de curso de vida, de acuerdo a los distintos grupos: etnia, género, orientaciones e identidades diversas y por condiciones o situaciones, a las acciones individuales, colectivas y poblacionales de la oferta de salud.</a:t>
                      </a:r>
                    </a:p>
                    <a:p>
                      <a:pPr algn="ctr" rtl="0" fontAlgn="ctr"/>
                      <a:r>
                        <a:rPr lang="es-ES" sz="700" b="0" i="0" u="none" strike="noStrike" dirty="0">
                          <a:solidFill>
                            <a:srgbClr val="000000"/>
                          </a:solidFill>
                          <a:effectLst/>
                          <a:latin typeface="Arial Narrow" panose="020B0606020202030204" pitchFamily="34" charset="0"/>
                        </a:rPr>
                        <a:t>Implementar 1 red intersectorial y comunitaria de salud ambiental por localidad.</a:t>
                      </a:r>
                    </a:p>
                    <a:p>
                      <a:pPr algn="ctr" rtl="0" fontAlgn="ct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1</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1</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1</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ES" sz="1200" b="0" i="0" u="none" strike="noStrike" dirty="0">
                          <a:solidFill>
                            <a:srgbClr val="000000"/>
                          </a:solidFill>
                          <a:effectLst/>
                          <a:latin typeface="Arial Narrow" panose="020B0606020202030204" pitchFamily="34" charset="0"/>
                        </a:rPr>
                        <a:t>1</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1</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1</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10</a:t>
                      </a:r>
                      <a:endParaRPr lang="es-CO" sz="12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5" name="CuadroTexto 4">
            <a:extLst>
              <a:ext uri="{FF2B5EF4-FFF2-40B4-BE49-F238E27FC236}">
                <a16:creationId xmlns:a16="http://schemas.microsoft.com/office/drawing/2014/main" id="{0A35B24E-9412-7FFD-0554-930AD317A2FB}"/>
              </a:ext>
            </a:extLst>
          </p:cNvPr>
          <p:cNvSpPr txBox="1"/>
          <p:nvPr/>
        </p:nvSpPr>
        <p:spPr>
          <a:xfrm>
            <a:off x="492125" y="4350625"/>
            <a:ext cx="6982101" cy="1620000"/>
          </a:xfrm>
          <a:prstGeom prst="rect">
            <a:avLst/>
          </a:prstGeom>
          <a:solidFill>
            <a:schemeClr val="bg1"/>
          </a:solidFill>
          <a:ln w="12700">
            <a:solidFill>
              <a:schemeClr val="accent1"/>
            </a:solidFill>
          </a:ln>
        </p:spPr>
        <p:txBody>
          <a:bodyPr wrap="square">
            <a:spAutoFit/>
          </a:body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Avances en la implementación del producto 2025:</a:t>
            </a:r>
          </a:p>
        </p:txBody>
      </p:sp>
      <p:sp>
        <p:nvSpPr>
          <p:cNvPr id="6" name="CuadroTexto 5">
            <a:extLst>
              <a:ext uri="{FF2B5EF4-FFF2-40B4-BE49-F238E27FC236}">
                <a16:creationId xmlns:a16="http://schemas.microsoft.com/office/drawing/2014/main" id="{FC9B5526-6F92-D7F2-947A-E2CE8EED8188}"/>
              </a:ext>
            </a:extLst>
          </p:cNvPr>
          <p:cNvSpPr txBox="1"/>
          <p:nvPr/>
        </p:nvSpPr>
        <p:spPr>
          <a:xfrm>
            <a:off x="7606747" y="4350625"/>
            <a:ext cx="4212190" cy="1620000"/>
          </a:xfrm>
          <a:prstGeom prst="rect">
            <a:avLst/>
          </a:prstGeom>
          <a:solidFill>
            <a:schemeClr val="bg1"/>
          </a:solidFill>
          <a:ln w="12700">
            <a:solidFill>
              <a:schemeClr val="accent4">
                <a:lumMod val="50000"/>
              </a:schemeClr>
            </a:solidFill>
          </a:ln>
        </p:spPr>
        <p:txBody>
          <a:bodyPr wrap="square">
            <a:spAutoFit/>
          </a:bodyPr>
          <a:lstStyle>
            <a:defPPr>
              <a:defRPr lang="es-CO"/>
            </a:defPPr>
            <a:lvl1pPr>
              <a:defRPr>
                <a:latin typeface="Aptos Narrow" panose="020B0004020202020204" pitchFamily="34" charset="0"/>
              </a:defRPr>
            </a:lvl1p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Oportunidades de mejora y proyecciones en la implementación del producto:</a:t>
            </a:r>
          </a:p>
        </p:txBody>
      </p:sp>
      <p:sp>
        <p:nvSpPr>
          <p:cNvPr id="7" name="Título 1">
            <a:extLst>
              <a:ext uri="{FF2B5EF4-FFF2-40B4-BE49-F238E27FC236}">
                <a16:creationId xmlns:a16="http://schemas.microsoft.com/office/drawing/2014/main" id="{F2FECCF0-D19C-AF8E-F8A7-9DBB3064B393}"/>
              </a:ext>
            </a:extLst>
          </p:cNvPr>
          <p:cNvSpPr txBox="1">
            <a:spLocks noChangeArrowheads="1"/>
          </p:cNvSpPr>
          <p:nvPr/>
        </p:nvSpPr>
        <p:spPr bwMode="auto">
          <a:xfrm>
            <a:off x="0" y="36489"/>
            <a:ext cx="12192000" cy="482633"/>
          </a:xfrm>
          <a:prstGeom prst="rect">
            <a:avLst/>
          </a:prstGeom>
          <a:noFill/>
        </p:spPr>
        <p:txBody>
          <a:bodyPr wrap="square" lIns="91440" tIns="45720" rIns="91440" bIns="45720" anchor="t">
            <a:spAutoFit/>
          </a:bodyPr>
          <a:lstStyle>
            <a:lvl1pPr>
              <a:lnSpc>
                <a:spcPct val="90000"/>
              </a:lnSpc>
              <a:spcBef>
                <a:spcPct val="0"/>
              </a:spcBef>
              <a:buNone/>
              <a:defRPr lang="en-CO" sz="3000" b="1">
                <a:solidFill>
                  <a:srgbClr val="38A9CA"/>
                </a:solidFill>
                <a:latin typeface="Aptos" panose="020B0004020202020204" pitchFamily="34" charset="0"/>
                <a:cs typeface="Arial"/>
              </a:defRPr>
            </a:lvl1pPr>
          </a:lstStyle>
          <a:p>
            <a:pPr algn="ctr"/>
            <a:r>
              <a:rPr lang="es-MX" altLang="es-CO" sz="2800" dirty="0"/>
              <a:t>Monitoreo de los Productos de la Política Pública de Ruralidad 2025</a:t>
            </a:r>
          </a:p>
        </p:txBody>
      </p:sp>
      <p:sp>
        <p:nvSpPr>
          <p:cNvPr id="8" name="CuadroTexto 7">
            <a:extLst>
              <a:ext uri="{FF2B5EF4-FFF2-40B4-BE49-F238E27FC236}">
                <a16:creationId xmlns:a16="http://schemas.microsoft.com/office/drawing/2014/main" id="{88092FAD-8C59-C190-F859-F7ECE85A3281}"/>
              </a:ext>
            </a:extLst>
          </p:cNvPr>
          <p:cNvSpPr txBox="1"/>
          <p:nvPr/>
        </p:nvSpPr>
        <p:spPr>
          <a:xfrm>
            <a:off x="492124" y="3914252"/>
            <a:ext cx="5591175" cy="353943"/>
          </a:xfrm>
          <a:prstGeom prst="rect">
            <a:avLst/>
          </a:prstGeom>
          <a:ln>
            <a:solidFill>
              <a:srgbClr val="725EB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2813" rtl="0" eaLnBrk="0" fontAlgn="base" latinLnBrk="0" hangingPunct="0">
              <a:lnSpc>
                <a:spcPct val="100000"/>
              </a:lnSpc>
              <a:spcBef>
                <a:spcPct val="0"/>
              </a:spcBef>
              <a:spcAft>
                <a:spcPct val="0"/>
              </a:spcAft>
              <a:buClrTx/>
              <a:buSzTx/>
              <a:buFontTx/>
              <a:buNone/>
              <a:tabLst/>
              <a:defRPr/>
            </a:pPr>
            <a:r>
              <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Costo estimado año 2025 según plan de acción: $146.400.000</a:t>
            </a:r>
          </a:p>
        </p:txBody>
      </p:sp>
      <p:sp>
        <p:nvSpPr>
          <p:cNvPr id="9" name="CuadroTexto 8">
            <a:extLst>
              <a:ext uri="{FF2B5EF4-FFF2-40B4-BE49-F238E27FC236}">
                <a16:creationId xmlns:a16="http://schemas.microsoft.com/office/drawing/2014/main" id="{313F69F8-7094-8F9A-CE88-AE2ECFAE7F8D}"/>
              </a:ext>
            </a:extLst>
          </p:cNvPr>
          <p:cNvSpPr txBox="1"/>
          <p:nvPr/>
        </p:nvSpPr>
        <p:spPr>
          <a:xfrm>
            <a:off x="6215062" y="3915176"/>
            <a:ext cx="5603875" cy="353943"/>
          </a:xfrm>
          <a:prstGeom prst="rect">
            <a:avLst/>
          </a:prstGeom>
          <a:solidFill>
            <a:schemeClr val="bg1"/>
          </a:solidFill>
          <a:ln>
            <a:solidFill>
              <a:srgbClr val="725EB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2813" rtl="0" eaLnBrk="0" fontAlgn="base" latinLnBrk="0" hangingPunct="0">
              <a:lnSpc>
                <a:spcPct val="100000"/>
              </a:lnSpc>
              <a:spcBef>
                <a:spcPct val="0"/>
              </a:spcBef>
              <a:spcAft>
                <a:spcPct val="0"/>
              </a:spcAft>
              <a:buClrTx/>
              <a:buSzTx/>
              <a:buFontTx/>
              <a:buNone/>
              <a:tabLst/>
              <a:defRPr/>
            </a:pPr>
            <a:r>
              <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Costo ejecutado enero – junio 2025: </a:t>
            </a:r>
            <a:r>
              <a:rPr kumimoji="0" lang="es-CO" sz="1700" i="0"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 (si se cuenta con el dato)</a:t>
            </a:r>
          </a:p>
        </p:txBody>
      </p:sp>
      <p:sp>
        <p:nvSpPr>
          <p:cNvPr id="11" name="CuadroTexto 10">
            <a:extLst>
              <a:ext uri="{FF2B5EF4-FFF2-40B4-BE49-F238E27FC236}">
                <a16:creationId xmlns:a16="http://schemas.microsoft.com/office/drawing/2014/main" id="{B2120D6C-AF61-29BA-22F5-A13BFB625EE0}"/>
              </a:ext>
            </a:extLst>
          </p:cNvPr>
          <p:cNvSpPr txBox="1"/>
          <p:nvPr/>
        </p:nvSpPr>
        <p:spPr>
          <a:xfrm>
            <a:off x="492124" y="6082327"/>
            <a:ext cx="8270875" cy="540000"/>
          </a:xfrm>
          <a:prstGeom prst="rect">
            <a:avLst/>
          </a:prstGeom>
          <a:solidFill>
            <a:schemeClr val="bg1"/>
          </a:solidFill>
          <a:ln w="12700">
            <a:solidFill>
              <a:schemeClr val="accent1"/>
            </a:solidFill>
          </a:ln>
        </p:spPr>
        <p:txBody>
          <a:bodyPr wrap="square">
            <a:spAutoFit/>
          </a:body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Fuente de información:</a:t>
            </a:r>
            <a:endParaRPr kumimoji="0" lang="es-ES"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38640547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0D8228-68C8-18A8-AC4A-9657BC4579BB}"/>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0657A6BE-2A12-AB87-8A12-B26184FB16C3}"/>
              </a:ext>
            </a:extLst>
          </p:cNvPr>
          <p:cNvSpPr>
            <a:spLocks noGrp="1"/>
          </p:cNvSpPr>
          <p:nvPr>
            <p:ph type="title"/>
          </p:nvPr>
        </p:nvSpPr>
        <p:spPr>
          <a:xfrm>
            <a:off x="838200" y="467781"/>
            <a:ext cx="10515600" cy="510461"/>
          </a:xfrm>
        </p:spPr>
        <p:txBody>
          <a:bodyPr/>
          <a:lstStyle/>
          <a:p>
            <a:r>
              <a:rPr lang="es-ES" dirty="0"/>
              <a:t>Aporte del producto 1.1.26. a prioridades en salud</a:t>
            </a:r>
            <a:endParaRPr lang="es-CO" dirty="0"/>
          </a:p>
        </p:txBody>
      </p:sp>
      <p:sp>
        <p:nvSpPr>
          <p:cNvPr id="4" name="CuadroTexto 11">
            <a:extLst>
              <a:ext uri="{FF2B5EF4-FFF2-40B4-BE49-F238E27FC236}">
                <a16:creationId xmlns:a16="http://schemas.microsoft.com/office/drawing/2014/main" id="{C19980C0-8C7B-F54B-822B-24CDA24845C6}"/>
              </a:ext>
            </a:extLst>
          </p:cNvPr>
          <p:cNvSpPr txBox="1">
            <a:spLocks noChangeArrowheads="1"/>
          </p:cNvSpPr>
          <p:nvPr/>
        </p:nvSpPr>
        <p:spPr bwMode="auto">
          <a:xfrm>
            <a:off x="1158240" y="1319965"/>
            <a:ext cx="5040000" cy="1440000"/>
          </a:xfrm>
          <a:prstGeom prst="roundRect">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lgn="just"/>
            <a:r>
              <a:rPr lang="es-CO" altLang="es-CO" sz="1400" b="1" dirty="0">
                <a:latin typeface="Oswald" panose="00000500000000000000" pitchFamily="2" charset="0"/>
              </a:rPr>
              <a:t>Salud mental</a:t>
            </a:r>
          </a:p>
        </p:txBody>
      </p:sp>
      <p:sp>
        <p:nvSpPr>
          <p:cNvPr id="5" name="CuadroTexto 11">
            <a:extLst>
              <a:ext uri="{FF2B5EF4-FFF2-40B4-BE49-F238E27FC236}">
                <a16:creationId xmlns:a16="http://schemas.microsoft.com/office/drawing/2014/main" id="{F88EA1A1-4226-21DF-821B-0C55FA134B0A}"/>
              </a:ext>
            </a:extLst>
          </p:cNvPr>
          <p:cNvSpPr txBox="1">
            <a:spLocks noChangeArrowheads="1"/>
          </p:cNvSpPr>
          <p:nvPr/>
        </p:nvSpPr>
        <p:spPr bwMode="auto">
          <a:xfrm>
            <a:off x="6534855" y="1308495"/>
            <a:ext cx="5040000" cy="1440000"/>
          </a:xfrm>
          <a:prstGeom prst="roundRect">
            <a:avLst/>
          </a:prstGeom>
          <a:ln>
            <a:headEnd/>
            <a:tailEnd/>
          </a:ln>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es-CO" altLang="es-CO" sz="1400" b="1" dirty="0">
                <a:latin typeface="Oswald" panose="00000500000000000000" pitchFamily="2" charset="0"/>
              </a:rPr>
              <a:t>Salud Materno Infantil (incluye vacunación)</a:t>
            </a:r>
          </a:p>
        </p:txBody>
      </p:sp>
      <p:sp>
        <p:nvSpPr>
          <p:cNvPr id="6" name="CuadroTexto 11">
            <a:extLst>
              <a:ext uri="{FF2B5EF4-FFF2-40B4-BE49-F238E27FC236}">
                <a16:creationId xmlns:a16="http://schemas.microsoft.com/office/drawing/2014/main" id="{F467C78C-AA5E-8EEE-CA0D-91B0FBE1419B}"/>
              </a:ext>
            </a:extLst>
          </p:cNvPr>
          <p:cNvSpPr txBox="1">
            <a:spLocks noChangeArrowheads="1"/>
          </p:cNvSpPr>
          <p:nvPr/>
        </p:nvSpPr>
        <p:spPr bwMode="auto">
          <a:xfrm>
            <a:off x="1158240" y="2932950"/>
            <a:ext cx="5040000" cy="1440000"/>
          </a:xfrm>
          <a:prstGeom prst="roundRect">
            <a:avLst/>
          </a:prstGeom>
          <a:ln>
            <a:headEnd/>
            <a:tailEnd/>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CO" altLang="es-CO" sz="1400" b="1" dirty="0">
                <a:latin typeface="Oswald" panose="00000500000000000000" pitchFamily="2" charset="0"/>
              </a:rPr>
              <a:t>Seguridad Alimentaria y Nutricional</a:t>
            </a:r>
            <a:r>
              <a:rPr lang="es-CO" sz="1400" dirty="0">
                <a:latin typeface="Oswald" panose="00000500000000000000"/>
              </a:rPr>
              <a:t>. </a:t>
            </a:r>
            <a:endParaRPr lang="es-CO" altLang="es-CO" sz="1400" dirty="0">
              <a:latin typeface="Oswald" panose="00000500000000000000"/>
            </a:endParaRPr>
          </a:p>
        </p:txBody>
      </p:sp>
      <p:sp>
        <p:nvSpPr>
          <p:cNvPr id="7" name="CuadroTexto 11">
            <a:extLst>
              <a:ext uri="{FF2B5EF4-FFF2-40B4-BE49-F238E27FC236}">
                <a16:creationId xmlns:a16="http://schemas.microsoft.com/office/drawing/2014/main" id="{7F4B1793-A908-B2A1-603B-997DE74F472B}"/>
              </a:ext>
            </a:extLst>
          </p:cNvPr>
          <p:cNvSpPr txBox="1">
            <a:spLocks noChangeArrowheads="1"/>
          </p:cNvSpPr>
          <p:nvPr/>
        </p:nvSpPr>
        <p:spPr bwMode="auto">
          <a:xfrm>
            <a:off x="6534855" y="2934882"/>
            <a:ext cx="5040000" cy="1440000"/>
          </a:xfrm>
          <a:prstGeom prst="round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just"/>
            <a:r>
              <a:rPr lang="es-CO" altLang="es-CO" sz="1400" b="1" dirty="0">
                <a:latin typeface="Oswald" panose="00000500000000000000" pitchFamily="2" charset="0"/>
              </a:rPr>
              <a:t>Enfermedades crónicas no transmisibles</a:t>
            </a:r>
          </a:p>
        </p:txBody>
      </p:sp>
      <p:sp>
        <p:nvSpPr>
          <p:cNvPr id="8" name="CuadroTexto 11">
            <a:extLst>
              <a:ext uri="{FF2B5EF4-FFF2-40B4-BE49-F238E27FC236}">
                <a16:creationId xmlns:a16="http://schemas.microsoft.com/office/drawing/2014/main" id="{E4D9A565-8255-63F9-0992-005EFA3E9A7E}"/>
              </a:ext>
            </a:extLst>
          </p:cNvPr>
          <p:cNvSpPr txBox="1">
            <a:spLocks noChangeArrowheads="1"/>
          </p:cNvSpPr>
          <p:nvPr/>
        </p:nvSpPr>
        <p:spPr bwMode="auto">
          <a:xfrm>
            <a:off x="3896040" y="4559337"/>
            <a:ext cx="5040000" cy="1440000"/>
          </a:xfrm>
          <a:prstGeom prst="round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just"/>
            <a:r>
              <a:rPr lang="es-CO" altLang="es-CO" sz="1400" b="1" dirty="0">
                <a:latin typeface="Oswald" panose="00000500000000000000" pitchFamily="2" charset="0"/>
              </a:rPr>
              <a:t>Violencias</a:t>
            </a:r>
            <a:endParaRPr lang="es-CO" altLang="es-CO" sz="1400" dirty="0">
              <a:latin typeface="Oswald" panose="00000500000000000000" pitchFamily="2" charset="0"/>
            </a:endParaRPr>
          </a:p>
        </p:txBody>
      </p:sp>
    </p:spTree>
    <p:extLst>
      <p:ext uri="{BB962C8B-B14F-4D97-AF65-F5344CB8AC3E}">
        <p14:creationId xmlns:p14="http://schemas.microsoft.com/office/powerpoint/2010/main" val="17634604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527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B669DBB1-A173-DDDE-DC54-933CFBECA4CA}"/>
              </a:ext>
            </a:extLst>
          </p:cNvPr>
          <p:cNvGraphicFramePr>
            <a:graphicFrameLocks noGrp="1"/>
          </p:cNvGraphicFramePr>
          <p:nvPr>
            <p:extLst>
              <p:ext uri="{D42A27DB-BD31-4B8C-83A1-F6EECF244321}">
                <p14:modId xmlns:p14="http://schemas.microsoft.com/office/powerpoint/2010/main" val="815720806"/>
              </p:ext>
            </p:extLst>
          </p:nvPr>
        </p:nvGraphicFramePr>
        <p:xfrm>
          <a:off x="492125" y="556258"/>
          <a:ext cx="11303998" cy="3240000"/>
        </p:xfrm>
        <a:graphic>
          <a:graphicData uri="http://schemas.openxmlformats.org/drawingml/2006/table">
            <a:tbl>
              <a:tblPr/>
              <a:tblGrid>
                <a:gridCol w="1565275">
                  <a:extLst>
                    <a:ext uri="{9D8B030D-6E8A-4147-A177-3AD203B41FA5}">
                      <a16:colId xmlns:a16="http://schemas.microsoft.com/office/drawing/2014/main" val="20000"/>
                    </a:ext>
                  </a:extLst>
                </a:gridCol>
                <a:gridCol w="143256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gridCol w="838200">
                  <a:extLst>
                    <a:ext uri="{9D8B030D-6E8A-4147-A177-3AD203B41FA5}">
                      <a16:colId xmlns:a16="http://schemas.microsoft.com/office/drawing/2014/main" val="20004"/>
                    </a:ext>
                  </a:extLst>
                </a:gridCol>
                <a:gridCol w="822960">
                  <a:extLst>
                    <a:ext uri="{9D8B030D-6E8A-4147-A177-3AD203B41FA5}">
                      <a16:colId xmlns:a16="http://schemas.microsoft.com/office/drawing/2014/main" val="20005"/>
                    </a:ext>
                  </a:extLst>
                </a:gridCol>
                <a:gridCol w="883920">
                  <a:extLst>
                    <a:ext uri="{9D8B030D-6E8A-4147-A177-3AD203B41FA5}">
                      <a16:colId xmlns:a16="http://schemas.microsoft.com/office/drawing/2014/main" val="20006"/>
                    </a:ext>
                  </a:extLst>
                </a:gridCol>
                <a:gridCol w="716280">
                  <a:extLst>
                    <a:ext uri="{9D8B030D-6E8A-4147-A177-3AD203B41FA5}">
                      <a16:colId xmlns:a16="http://schemas.microsoft.com/office/drawing/2014/main" val="4123033775"/>
                    </a:ext>
                  </a:extLst>
                </a:gridCol>
                <a:gridCol w="853440">
                  <a:extLst>
                    <a:ext uri="{9D8B030D-6E8A-4147-A177-3AD203B41FA5}">
                      <a16:colId xmlns:a16="http://schemas.microsoft.com/office/drawing/2014/main" val="20010"/>
                    </a:ext>
                  </a:extLst>
                </a:gridCol>
                <a:gridCol w="777240">
                  <a:extLst>
                    <a:ext uri="{9D8B030D-6E8A-4147-A177-3AD203B41FA5}">
                      <a16:colId xmlns:a16="http://schemas.microsoft.com/office/drawing/2014/main" val="4053220802"/>
                    </a:ext>
                  </a:extLst>
                </a:gridCol>
                <a:gridCol w="930003">
                  <a:extLst>
                    <a:ext uri="{9D8B030D-6E8A-4147-A177-3AD203B41FA5}">
                      <a16:colId xmlns:a16="http://schemas.microsoft.com/office/drawing/2014/main" val="20017"/>
                    </a:ext>
                  </a:extLst>
                </a:gridCol>
              </a:tblGrid>
              <a:tr h="351270">
                <a:tc rowSpan="3">
                  <a:txBody>
                    <a:bodyPr/>
                    <a:lstStyle/>
                    <a:p>
                      <a:pPr algn="ctr" rtl="0" fontAlgn="ctr"/>
                      <a:r>
                        <a:rPr lang="es-CO" sz="1200" b="1" i="0" u="none" strike="noStrike">
                          <a:solidFill>
                            <a:srgbClr val="000000"/>
                          </a:solidFill>
                          <a:effectLst/>
                          <a:latin typeface="Arial Narrow" panose="020B0606020202030204" pitchFamily="34" charset="0"/>
                        </a:rPr>
                        <a:t>NOMBRE DEL PRODUCTO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dirty="0">
                          <a:solidFill>
                            <a:srgbClr val="000000"/>
                          </a:solidFill>
                          <a:effectLst/>
                          <a:latin typeface="Arial Narrow" panose="020B0606020202030204" pitchFamily="34" charset="0"/>
                        </a:rPr>
                        <a:t>Dependencia a cargo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dirty="0">
                          <a:solidFill>
                            <a:srgbClr val="000000"/>
                          </a:solidFill>
                          <a:effectLst/>
                          <a:latin typeface="Arial Narrow" panose="020B0606020202030204" pitchFamily="34" charset="0"/>
                        </a:rPr>
                        <a:t>Proyecto de inversión que soporta la implementación del producto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CO" sz="1200" b="1" i="0" u="none" strike="noStrike" dirty="0">
                          <a:solidFill>
                            <a:srgbClr val="000000"/>
                          </a:solidFill>
                          <a:effectLst/>
                          <a:latin typeface="Arial Narrow" panose="020B0606020202030204" pitchFamily="34" charset="0"/>
                        </a:rPr>
                        <a:t>Meta en el proyecto de inversión</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AÑO 1</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AÑO 2</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5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AÑO 3</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5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a:solidFill>
                            <a:srgbClr val="000000"/>
                          </a:solidFill>
                          <a:effectLst/>
                          <a:latin typeface="Arial Narrow" panose="020B0606020202030204" pitchFamily="34" charset="0"/>
                        </a:rPr>
                        <a:t>Total Programado para la vigencia de la Política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extLst>
                  <a:ext uri="{0D108BD9-81ED-4DB2-BD59-A6C34878D82A}">
                    <a16:rowId xmlns:a16="http://schemas.microsoft.com/office/drawing/2014/main" val="10000"/>
                  </a:ext>
                </a:extLst>
              </a:tr>
              <a:tr h="35127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2023</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2024</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8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2025 primer semestre</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8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vMerge="1">
                  <a:txBody>
                    <a:bodyPr/>
                    <a:lstStyle/>
                    <a:p>
                      <a:endParaRPr lang="es-CO"/>
                    </a:p>
                  </a:txBody>
                  <a:tcPr/>
                </a:tc>
                <a:extLst>
                  <a:ext uri="{0D108BD9-81ED-4DB2-BD59-A6C34878D82A}">
                    <a16:rowId xmlns:a16="http://schemas.microsoft.com/office/drawing/2014/main" val="10001"/>
                  </a:ext>
                </a:extLst>
              </a:tr>
              <a:tr h="35127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vMerge="1">
                  <a:txBody>
                    <a:bodyPr/>
                    <a:lstStyle/>
                    <a:p>
                      <a:endParaRPr lang="es-CO"/>
                    </a:p>
                  </a:txBody>
                  <a:tcPr/>
                </a:tc>
                <a:extLst>
                  <a:ext uri="{0D108BD9-81ED-4DB2-BD59-A6C34878D82A}">
                    <a16:rowId xmlns:a16="http://schemas.microsoft.com/office/drawing/2014/main" val="10002"/>
                  </a:ext>
                </a:extLst>
              </a:tr>
              <a:tr h="2186190">
                <a:tc>
                  <a:txBody>
                    <a:bodyPr/>
                    <a:lstStyle/>
                    <a:p>
                      <a:pPr algn="ctr" rtl="0" fontAlgn="ctr"/>
                      <a:r>
                        <a:rPr lang="es-ES" sz="1200" b="1" i="0" u="none" strike="noStrike" dirty="0">
                          <a:solidFill>
                            <a:srgbClr val="000000"/>
                          </a:solidFill>
                          <a:effectLst/>
                          <a:latin typeface="Arial Narrow" panose="020B0606020202030204" pitchFamily="34" charset="0"/>
                        </a:rPr>
                        <a:t>1.1.17. Ruta Integral de Atención en Salud (RIAS) de Promoción y Mantenimiento de la Salud implementada en las ruralidades del DC . en componente individual</a:t>
                      </a:r>
                      <a:endParaRPr lang="es-CO" sz="12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 Dirección de Provisión de Servicios de Salud</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8113-Implementación del Modelo de Salud centrado en atención primaria en salud para el bienestar de la población de Bogotá D.C.</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Diseñar implementar y evaluar el Modelo de Salud para la población de Bogotá D.C.</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60% </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70,1% </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65%</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ES" sz="1200" b="0" i="0" u="none" strike="noStrike" dirty="0">
                          <a:solidFill>
                            <a:srgbClr val="000000"/>
                          </a:solidFill>
                          <a:effectLst/>
                          <a:latin typeface="Arial Narrow" panose="020B0606020202030204" pitchFamily="34" charset="0"/>
                        </a:rPr>
                        <a:t>78,5%</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70%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La meta es anual.</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100%</a:t>
                      </a:r>
                      <a:endParaRPr lang="es-CO" sz="12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5" name="CuadroTexto 4">
            <a:extLst>
              <a:ext uri="{FF2B5EF4-FFF2-40B4-BE49-F238E27FC236}">
                <a16:creationId xmlns:a16="http://schemas.microsoft.com/office/drawing/2014/main" id="{9C35D773-1B36-804A-D18A-FEE749B7EDB8}"/>
              </a:ext>
            </a:extLst>
          </p:cNvPr>
          <p:cNvSpPr txBox="1"/>
          <p:nvPr/>
        </p:nvSpPr>
        <p:spPr>
          <a:xfrm>
            <a:off x="492124" y="4350625"/>
            <a:ext cx="6982101" cy="769441"/>
          </a:xfrm>
          <a:prstGeom prst="rect">
            <a:avLst/>
          </a:prstGeom>
          <a:solidFill>
            <a:schemeClr val="bg1"/>
          </a:solidFill>
          <a:ln w="12700">
            <a:solidFill>
              <a:schemeClr val="accent1"/>
            </a:solidFill>
          </a:ln>
        </p:spPr>
        <p:txBody>
          <a:bodyPr wrap="square">
            <a:spAutoFit/>
          </a:bodyPr>
          <a:lstStyle/>
          <a:p>
            <a:pPr lvl="0" algn="just" defTabSz="912813" eaLnBrk="0" fontAlgn="base" hangingPunct="0">
              <a:spcBef>
                <a:spcPct val="0"/>
              </a:spcBef>
              <a:spcAft>
                <a:spcPct val="0"/>
              </a:spcAf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Avances en la implementación del producto 2025:</a:t>
            </a:r>
            <a:r>
              <a:rPr lang="es-CO" sz="1100" dirty="0">
                <a:solidFill>
                  <a:prstClr val="black"/>
                </a:solidFill>
                <a:latin typeface="Arial Narrow" panose="020B0606020202030204" pitchFamily="34" charset="0"/>
              </a:rPr>
              <a:t> </a:t>
            </a:r>
            <a:r>
              <a:rPr lang="es-ES" sz="1100" dirty="0">
                <a:solidFill>
                  <a:prstClr val="black"/>
                </a:solidFill>
                <a:latin typeface="Arial Narrow" panose="020B0606020202030204" pitchFamily="34" charset="0"/>
              </a:rPr>
              <a:t>Para el primer semestre de 2025 se realizaron 2 asistencias técnicas a las Empresas Administradoras de Planes de Beneficios - EAPB, con el fin de socializar el instrumento y establecer el cronograma de actividades que permita la aplicación del instrumento para la medición frente a la implementación de las intervenciones individuales en las Rutas Integrales de Atención en Salud para la población de la Ruralidad.</a:t>
            </a:r>
            <a:endPar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6" name="CuadroTexto 5">
            <a:extLst>
              <a:ext uri="{FF2B5EF4-FFF2-40B4-BE49-F238E27FC236}">
                <a16:creationId xmlns:a16="http://schemas.microsoft.com/office/drawing/2014/main" id="{E6AAF40E-9D39-6890-1C4F-FF263900C1D5}"/>
              </a:ext>
            </a:extLst>
          </p:cNvPr>
          <p:cNvSpPr txBox="1"/>
          <p:nvPr/>
        </p:nvSpPr>
        <p:spPr>
          <a:xfrm>
            <a:off x="7606747" y="4350625"/>
            <a:ext cx="4212190" cy="1615827"/>
          </a:xfrm>
          <a:prstGeom prst="rect">
            <a:avLst/>
          </a:prstGeom>
          <a:solidFill>
            <a:schemeClr val="bg1"/>
          </a:solidFill>
          <a:ln w="12700">
            <a:solidFill>
              <a:schemeClr val="accent4">
                <a:lumMod val="50000"/>
              </a:schemeClr>
            </a:solidFill>
          </a:ln>
        </p:spPr>
        <p:txBody>
          <a:bodyPr wrap="square">
            <a:spAutoFit/>
          </a:bodyPr>
          <a:lstStyle>
            <a:defPPr>
              <a:defRPr lang="es-CO"/>
            </a:defPPr>
            <a:lvl1pPr>
              <a:defRPr>
                <a:latin typeface="Aptos Narrow" panose="020B0004020202020204" pitchFamily="34" charset="0"/>
              </a:defRPr>
            </a:lvl1p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Oportunidades de mejora y proyecciones en la implementación del producto:</a:t>
            </a:r>
          </a:p>
          <a:p>
            <a:pPr marL="0" marR="0" lvl="0" indent="0" algn="just" defTabSz="912813" rtl="0" eaLnBrk="0" fontAlgn="base" latinLnBrk="0" hangingPunct="0">
              <a:lnSpc>
                <a:spcPct val="100000"/>
              </a:lnSpc>
              <a:spcBef>
                <a:spcPct val="0"/>
              </a:spcBef>
              <a:spcAft>
                <a:spcPct val="0"/>
              </a:spcAft>
              <a:buClrTx/>
              <a:buSzTx/>
              <a:buFontTx/>
              <a:buNone/>
              <a:tabLst/>
              <a:defRPr/>
            </a:pPr>
            <a:endParaRPr lang="es-CO" sz="1100" dirty="0">
              <a:solidFill>
                <a:prstClr val="black"/>
              </a:solidFill>
              <a:latin typeface="Arial Narrow" panose="020B0606020202030204" pitchFamily="34" charset="0"/>
            </a:endParaRPr>
          </a:p>
          <a:p>
            <a:pPr marL="171450" marR="0" lvl="0" indent="-171450" algn="just" defTabSz="912813"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Desde la DPSS con la implementación del Modelo de Salud MAS Bienestar, se busca fortalecer las capacidades del Talento Humano en Salud a través de los cursos en las RIAS.</a:t>
            </a:r>
          </a:p>
          <a:p>
            <a:pPr marL="171450" marR="0" lvl="0" indent="-171450" algn="just" defTabSz="912813" rtl="0" eaLnBrk="0" fontAlgn="base" latinLnBrk="0" hangingPunct="0">
              <a:lnSpc>
                <a:spcPct val="100000"/>
              </a:lnSpc>
              <a:spcBef>
                <a:spcPct val="0"/>
              </a:spcBef>
              <a:spcAft>
                <a:spcPct val="0"/>
              </a:spcAft>
              <a:buClrTx/>
              <a:buSzTx/>
              <a:buFont typeface="Arial" panose="020B0604020202020204" pitchFamily="34" charset="0"/>
              <a:buChar char="•"/>
              <a:tabLst/>
              <a:defRPr/>
            </a:pPr>
            <a:r>
              <a:rPr lang="es-CO" sz="1100" dirty="0">
                <a:solidFill>
                  <a:prstClr val="black"/>
                </a:solidFill>
                <a:latin typeface="Arial Narrow" panose="020B0606020202030204" pitchFamily="34" charset="0"/>
              </a:rPr>
              <a:t>Con el desarrollo del Modelo Predictivo poder identificar los factores de riesgo de la población en la Ruralidad.</a:t>
            </a:r>
          </a:p>
          <a:p>
            <a:pPr marL="171450" marR="0" lvl="0" indent="-171450" algn="just" defTabSz="912813"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Fortalecimiento del talento humano en salud en los ámbitos de enfoque diferencial poblacional y territorial y humanización.</a:t>
            </a:r>
          </a:p>
        </p:txBody>
      </p:sp>
      <p:sp>
        <p:nvSpPr>
          <p:cNvPr id="7" name="Título 1">
            <a:extLst>
              <a:ext uri="{FF2B5EF4-FFF2-40B4-BE49-F238E27FC236}">
                <a16:creationId xmlns:a16="http://schemas.microsoft.com/office/drawing/2014/main" id="{51C3DF33-19BE-F2A5-E5F3-AED1898CBFC9}"/>
              </a:ext>
            </a:extLst>
          </p:cNvPr>
          <p:cNvSpPr txBox="1">
            <a:spLocks noChangeArrowheads="1"/>
          </p:cNvSpPr>
          <p:nvPr/>
        </p:nvSpPr>
        <p:spPr bwMode="auto">
          <a:xfrm>
            <a:off x="0" y="36489"/>
            <a:ext cx="12192000" cy="482633"/>
          </a:xfrm>
          <a:prstGeom prst="rect">
            <a:avLst/>
          </a:prstGeom>
          <a:noFill/>
        </p:spPr>
        <p:txBody>
          <a:bodyPr wrap="square" lIns="91440" tIns="45720" rIns="91440" bIns="45720" anchor="t">
            <a:spAutoFit/>
          </a:bodyPr>
          <a:lstStyle>
            <a:lvl1pPr>
              <a:lnSpc>
                <a:spcPct val="90000"/>
              </a:lnSpc>
              <a:spcBef>
                <a:spcPct val="0"/>
              </a:spcBef>
              <a:buNone/>
              <a:defRPr lang="en-CO" sz="3000" b="1">
                <a:solidFill>
                  <a:srgbClr val="38A9CA"/>
                </a:solidFill>
                <a:latin typeface="Aptos" panose="020B0004020202020204" pitchFamily="34" charset="0"/>
                <a:cs typeface="Arial"/>
              </a:defRPr>
            </a:lvl1pPr>
          </a:lstStyle>
          <a:p>
            <a:pPr algn="ctr"/>
            <a:r>
              <a:rPr lang="es-MX" altLang="es-CO" sz="2800" dirty="0"/>
              <a:t>Monitoreo de los Productos de la Política Pública de Ruralidad 2025</a:t>
            </a:r>
          </a:p>
        </p:txBody>
      </p:sp>
      <p:sp>
        <p:nvSpPr>
          <p:cNvPr id="8" name="CuadroTexto 7">
            <a:extLst>
              <a:ext uri="{FF2B5EF4-FFF2-40B4-BE49-F238E27FC236}">
                <a16:creationId xmlns:a16="http://schemas.microsoft.com/office/drawing/2014/main" id="{F4807AC0-F975-5EE0-03ED-7FA156C604A6}"/>
              </a:ext>
            </a:extLst>
          </p:cNvPr>
          <p:cNvSpPr txBox="1"/>
          <p:nvPr/>
        </p:nvSpPr>
        <p:spPr>
          <a:xfrm>
            <a:off x="492124" y="3914252"/>
            <a:ext cx="5591175" cy="353943"/>
          </a:xfrm>
          <a:prstGeom prst="rect">
            <a:avLst/>
          </a:prstGeom>
          <a:ln>
            <a:solidFill>
              <a:srgbClr val="725EB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lvl="0" defTabSz="912813" eaLnBrk="0" fontAlgn="base" hangingPunct="0">
              <a:spcBef>
                <a:spcPct val="0"/>
              </a:spcBef>
              <a:spcAft>
                <a:spcPct val="0"/>
              </a:spcAft>
              <a:defRPr/>
            </a:pPr>
            <a:r>
              <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Costo estimado año 2025 según plan de acción: $</a:t>
            </a:r>
            <a:r>
              <a:rPr lang="es-CO" sz="1700" dirty="0">
                <a:solidFill>
                  <a:prstClr val="black"/>
                </a:solidFill>
                <a:latin typeface="Arial Narrow" panose="020B0606020202030204" pitchFamily="34" charset="0"/>
                <a:cs typeface="Arial" panose="020B0604020202020204" pitchFamily="34" charset="0"/>
              </a:rPr>
              <a:t>95.668.128</a:t>
            </a:r>
            <a:endPar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endParaRPr>
          </a:p>
        </p:txBody>
      </p:sp>
      <p:sp>
        <p:nvSpPr>
          <p:cNvPr id="9" name="CuadroTexto 8">
            <a:extLst>
              <a:ext uri="{FF2B5EF4-FFF2-40B4-BE49-F238E27FC236}">
                <a16:creationId xmlns:a16="http://schemas.microsoft.com/office/drawing/2014/main" id="{32061DA6-A43A-6212-B250-06DDA4278557}"/>
              </a:ext>
            </a:extLst>
          </p:cNvPr>
          <p:cNvSpPr txBox="1"/>
          <p:nvPr/>
        </p:nvSpPr>
        <p:spPr>
          <a:xfrm>
            <a:off x="6215062" y="3915176"/>
            <a:ext cx="5603875" cy="353943"/>
          </a:xfrm>
          <a:prstGeom prst="rect">
            <a:avLst/>
          </a:prstGeom>
          <a:solidFill>
            <a:schemeClr val="bg1"/>
          </a:solidFill>
          <a:ln>
            <a:solidFill>
              <a:srgbClr val="725EB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2813" rtl="0" eaLnBrk="0" fontAlgn="base" latinLnBrk="0" hangingPunct="0">
              <a:lnSpc>
                <a:spcPct val="100000"/>
              </a:lnSpc>
              <a:spcBef>
                <a:spcPct val="0"/>
              </a:spcBef>
              <a:spcAft>
                <a:spcPct val="0"/>
              </a:spcAft>
              <a:buClrTx/>
              <a:buSzTx/>
              <a:buFontTx/>
              <a:buNone/>
              <a:tabLst/>
              <a:defRPr/>
            </a:pPr>
            <a:r>
              <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Costo ejecutado enero – junio 2025: </a:t>
            </a:r>
            <a:r>
              <a:rPr kumimoji="0" lang="es-CO" sz="1700" i="0"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 (si se cuenta con el dato)</a:t>
            </a:r>
          </a:p>
        </p:txBody>
      </p:sp>
      <p:sp>
        <p:nvSpPr>
          <p:cNvPr id="10" name="CuadroTexto 9">
            <a:extLst>
              <a:ext uri="{FF2B5EF4-FFF2-40B4-BE49-F238E27FC236}">
                <a16:creationId xmlns:a16="http://schemas.microsoft.com/office/drawing/2014/main" id="{B02CD71B-A826-3017-0BB2-FB16E46C0372}"/>
              </a:ext>
            </a:extLst>
          </p:cNvPr>
          <p:cNvSpPr txBox="1"/>
          <p:nvPr/>
        </p:nvSpPr>
        <p:spPr>
          <a:xfrm>
            <a:off x="492124" y="6082327"/>
            <a:ext cx="8270875" cy="600164"/>
          </a:xfrm>
          <a:prstGeom prst="rect">
            <a:avLst/>
          </a:prstGeom>
          <a:solidFill>
            <a:schemeClr val="bg1"/>
          </a:solidFill>
          <a:ln w="12700">
            <a:solidFill>
              <a:schemeClr val="accent1"/>
            </a:solidFill>
          </a:ln>
        </p:spPr>
        <p:txBody>
          <a:bodyPr wrap="square">
            <a:spAutoFit/>
          </a:body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Fuente de información: </a:t>
            </a:r>
          </a:p>
          <a:p>
            <a:pPr lvl="0" algn="just" defTabSz="912813" eaLnBrk="0" fontAlgn="base" hangingPunct="0">
              <a:spcBef>
                <a:spcPct val="0"/>
              </a:spcBef>
              <a:spcAft>
                <a:spcPct val="0"/>
              </a:spcAft>
              <a:defRPr/>
            </a:pPr>
            <a:r>
              <a:rPr lang="es-CO" sz="1100" dirty="0">
                <a:solidFill>
                  <a:prstClr val="black"/>
                </a:solidFill>
                <a:latin typeface="Arial Narrow" panose="020B0606020202030204" pitchFamily="34" charset="0"/>
              </a:rPr>
              <a:t>Grupo Promoción y Mantenimiento de la Salud – Equipo Modelo – RIAS . Dirección de Provisión de servicios de salud. Secretaria Distrital de Salud. Enero a junio de 2025</a:t>
            </a:r>
            <a:endParaRPr kumimoji="0" lang="es-ES"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41189178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501C1F3-3D08-144F-EDE2-5C90DB9326F2}"/>
              </a:ext>
            </a:extLst>
          </p:cNvPr>
          <p:cNvSpPr>
            <a:spLocks noGrp="1"/>
          </p:cNvSpPr>
          <p:nvPr>
            <p:ph type="title"/>
          </p:nvPr>
        </p:nvSpPr>
        <p:spPr>
          <a:xfrm>
            <a:off x="838200" y="467781"/>
            <a:ext cx="10515600" cy="510461"/>
          </a:xfrm>
        </p:spPr>
        <p:txBody>
          <a:bodyPr/>
          <a:lstStyle/>
          <a:p>
            <a:r>
              <a:rPr lang="es-ES" dirty="0"/>
              <a:t>Aporte del producto 1.1.17. a prioridades en salud</a:t>
            </a:r>
            <a:endParaRPr lang="es-CO" dirty="0"/>
          </a:p>
        </p:txBody>
      </p:sp>
      <p:sp>
        <p:nvSpPr>
          <p:cNvPr id="4" name="CuadroTexto 11">
            <a:extLst>
              <a:ext uri="{FF2B5EF4-FFF2-40B4-BE49-F238E27FC236}">
                <a16:creationId xmlns:a16="http://schemas.microsoft.com/office/drawing/2014/main" id="{7A99EA84-623E-5185-411C-6481D639319C}"/>
              </a:ext>
            </a:extLst>
          </p:cNvPr>
          <p:cNvSpPr txBox="1">
            <a:spLocks noChangeArrowheads="1"/>
          </p:cNvSpPr>
          <p:nvPr/>
        </p:nvSpPr>
        <p:spPr bwMode="auto">
          <a:xfrm>
            <a:off x="1158240" y="1634842"/>
            <a:ext cx="5040000" cy="1770698"/>
          </a:xfrm>
          <a:prstGeom prst="roundRect">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lgn="just"/>
            <a:r>
              <a:rPr lang="es-ES" altLang="es-CO" sz="1400" b="1" dirty="0">
                <a:latin typeface="Oswald" panose="00000500000000000000" pitchFamily="2" charset="0"/>
              </a:rPr>
              <a:t>Salud Mental:</a:t>
            </a:r>
          </a:p>
          <a:p>
            <a:pPr algn="just"/>
            <a:endParaRPr lang="es-ES" altLang="es-CO" sz="1400" b="1" dirty="0">
              <a:latin typeface="Oswald" panose="00000500000000000000" pitchFamily="2" charset="0"/>
            </a:endParaRPr>
          </a:p>
          <a:p>
            <a:pPr marL="285750" indent="-285750" algn="just">
              <a:buFont typeface="Arial" panose="020B0604020202020204" pitchFamily="34" charset="0"/>
              <a:buChar char="•"/>
            </a:pPr>
            <a:r>
              <a:rPr lang="es-ES" altLang="es-CO" sz="1400" dirty="0">
                <a:latin typeface="Oswald" panose="00000500000000000000" pitchFamily="2" charset="0"/>
              </a:rPr>
              <a:t>Fortalecimiento del talento humano a las IPS con presencia en la ruralidad.</a:t>
            </a:r>
          </a:p>
          <a:p>
            <a:pPr marL="285750" indent="-285750" algn="just">
              <a:buFont typeface="Arial" panose="020B0604020202020204" pitchFamily="34" charset="0"/>
              <a:buChar char="•"/>
            </a:pPr>
            <a:r>
              <a:rPr lang="es-ES" altLang="es-CO" sz="1400" dirty="0">
                <a:latin typeface="Oswald" panose="00000500000000000000" pitchFamily="2" charset="0"/>
              </a:rPr>
              <a:t>Fortalecer la educación en salud a la población de la ruralidad en la detección temprana de las diferentes enfermedades.</a:t>
            </a:r>
          </a:p>
          <a:p>
            <a:pPr marL="285750" indent="-285750" algn="just">
              <a:buFont typeface="Arial" panose="020B0604020202020204" pitchFamily="34" charset="0"/>
              <a:buChar char="•"/>
            </a:pPr>
            <a:endParaRPr lang="es-CO" altLang="es-CO" sz="1400" b="1" dirty="0">
              <a:latin typeface="Oswald" panose="00000500000000000000" pitchFamily="2" charset="0"/>
            </a:endParaRPr>
          </a:p>
        </p:txBody>
      </p:sp>
      <p:sp>
        <p:nvSpPr>
          <p:cNvPr id="6" name="CuadroTexto 11">
            <a:extLst>
              <a:ext uri="{FF2B5EF4-FFF2-40B4-BE49-F238E27FC236}">
                <a16:creationId xmlns:a16="http://schemas.microsoft.com/office/drawing/2014/main" id="{2B2B75C8-EE57-4D36-8233-F82B15080E78}"/>
              </a:ext>
            </a:extLst>
          </p:cNvPr>
          <p:cNvSpPr txBox="1">
            <a:spLocks noChangeArrowheads="1"/>
          </p:cNvSpPr>
          <p:nvPr/>
        </p:nvSpPr>
        <p:spPr bwMode="auto">
          <a:xfrm>
            <a:off x="1158240" y="3902785"/>
            <a:ext cx="5040000" cy="2962513"/>
          </a:xfrm>
          <a:prstGeom prst="roundRect">
            <a:avLst/>
          </a:prstGeom>
          <a:ln>
            <a:headEnd/>
            <a:tailEnd/>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CO" altLang="es-CO" sz="1400" b="1" dirty="0">
                <a:latin typeface="Oswald" panose="00000500000000000000" pitchFamily="2" charset="0"/>
              </a:rPr>
              <a:t>Seguridad Alimentaria y Nutricional</a:t>
            </a:r>
            <a:r>
              <a:rPr lang="es-CO" sz="1400" dirty="0">
                <a:latin typeface="Oswald" panose="00000500000000000000"/>
              </a:rPr>
              <a:t>.</a:t>
            </a:r>
          </a:p>
          <a:p>
            <a:pPr algn="just"/>
            <a:endParaRPr lang="es-CO" sz="1400" dirty="0">
              <a:latin typeface="Oswald" panose="00000500000000000000"/>
            </a:endParaRPr>
          </a:p>
          <a:p>
            <a:pPr algn="just"/>
            <a:r>
              <a:rPr lang="es-CO" sz="1400" dirty="0">
                <a:latin typeface="Oswald" panose="00000500000000000000"/>
              </a:rPr>
              <a:t>* Seguimiento a la medición Resolución 202 del 2021 relacionada con peso y talla de los niños dentro de la valoración integral.</a:t>
            </a:r>
          </a:p>
          <a:p>
            <a:pPr algn="just"/>
            <a:endParaRPr lang="es-CO" altLang="es-CO" sz="1400" dirty="0">
              <a:latin typeface="Oswald" panose="00000500000000000000"/>
            </a:endParaRPr>
          </a:p>
          <a:p>
            <a:pPr marL="285750" indent="-285750" algn="just">
              <a:buFont typeface="Arial" panose="020B0604020202020204" pitchFamily="34" charset="0"/>
              <a:buChar char="•"/>
            </a:pPr>
            <a:r>
              <a:rPr lang="es-CO" altLang="es-CO" sz="1400" dirty="0">
                <a:latin typeface="Oswald" panose="00000500000000000000"/>
              </a:rPr>
              <a:t>Fortalecimiento de competencias del talento humano en salud de las EAPB y su red de prestadores, con la finalidad de mejorar la atención individual oportuna y resolutiva en el marco de la RIAS de Promoción y Mantenimiento de la Salud .</a:t>
            </a:r>
          </a:p>
          <a:p>
            <a:pPr marL="285750" indent="-285750" algn="just">
              <a:buFont typeface="Arial" panose="020B0604020202020204" pitchFamily="34" charset="0"/>
              <a:buChar char="•"/>
            </a:pPr>
            <a:r>
              <a:rPr lang="es-CO" altLang="es-CO" sz="1400" dirty="0">
                <a:latin typeface="Oswald" panose="00000500000000000000"/>
              </a:rPr>
              <a:t>Fortalecimiento del talento humano en la consejería de lactancia materna, valoración integral de primera infancia e infancia (incluida prácticas alimentarias).</a:t>
            </a:r>
          </a:p>
        </p:txBody>
      </p:sp>
      <p:sp>
        <p:nvSpPr>
          <p:cNvPr id="7" name="CuadroTexto 11">
            <a:extLst>
              <a:ext uri="{FF2B5EF4-FFF2-40B4-BE49-F238E27FC236}">
                <a16:creationId xmlns:a16="http://schemas.microsoft.com/office/drawing/2014/main" id="{2F38B30A-2604-8AFF-5261-28F2018603C5}"/>
              </a:ext>
            </a:extLst>
          </p:cNvPr>
          <p:cNvSpPr txBox="1">
            <a:spLocks noChangeArrowheads="1"/>
          </p:cNvSpPr>
          <p:nvPr/>
        </p:nvSpPr>
        <p:spPr bwMode="auto">
          <a:xfrm>
            <a:off x="6775487" y="2761627"/>
            <a:ext cx="5040000" cy="2485787"/>
          </a:xfrm>
          <a:prstGeom prst="round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just"/>
            <a:r>
              <a:rPr lang="es-CO" altLang="es-CO" sz="1400" b="1" dirty="0">
                <a:latin typeface="Oswald" panose="00000500000000000000" pitchFamily="2" charset="0"/>
              </a:rPr>
              <a:t>Enfermedades crónicas no transmisibles:</a:t>
            </a:r>
          </a:p>
          <a:p>
            <a:pPr algn="just"/>
            <a:endParaRPr lang="es-CO" altLang="es-CO" sz="1400" b="1" dirty="0">
              <a:latin typeface="Oswald" panose="00000500000000000000" pitchFamily="2" charset="0"/>
            </a:endParaRPr>
          </a:p>
          <a:p>
            <a:pPr algn="just"/>
            <a:r>
              <a:rPr lang="es-CO" altLang="es-CO" sz="1400" dirty="0">
                <a:latin typeface="Oswald" panose="00000500000000000000" pitchFamily="2" charset="0"/>
              </a:rPr>
              <a:t>* En el marco del plan de choque contra cáncer y cumplimiento de la circular 10 de 2024, se establecen actividades que permiten fortalecer la atención en salud desde los diagnósticos tempranos hasta las acciones resolutivas.</a:t>
            </a:r>
          </a:p>
          <a:p>
            <a:pPr algn="just"/>
            <a:r>
              <a:rPr lang="es-CO" altLang="es-CO" sz="1400" dirty="0">
                <a:latin typeface="Oswald" panose="00000500000000000000" pitchFamily="2" charset="0"/>
              </a:rPr>
              <a:t>* Mesas continuas con el ministerio de Protección Social, Superintendencia, Liga contra el cáncer y las EAPB en las que se abordan todas las acciones con la detección temprana de la enfermedad.</a:t>
            </a:r>
          </a:p>
        </p:txBody>
      </p:sp>
    </p:spTree>
    <p:extLst>
      <p:ext uri="{BB962C8B-B14F-4D97-AF65-F5344CB8AC3E}">
        <p14:creationId xmlns:p14="http://schemas.microsoft.com/office/powerpoint/2010/main" val="29627314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0DC25E17-39A5-A73B-E1F1-3E0B29E42350}"/>
              </a:ext>
            </a:extLst>
          </p:cNvPr>
          <p:cNvGraphicFramePr>
            <a:graphicFrameLocks noGrp="1"/>
          </p:cNvGraphicFramePr>
          <p:nvPr>
            <p:extLst>
              <p:ext uri="{D42A27DB-BD31-4B8C-83A1-F6EECF244321}">
                <p14:modId xmlns:p14="http://schemas.microsoft.com/office/powerpoint/2010/main" val="1782400052"/>
              </p:ext>
            </p:extLst>
          </p:nvPr>
        </p:nvGraphicFramePr>
        <p:xfrm>
          <a:off x="492125" y="556258"/>
          <a:ext cx="11303998" cy="3240000"/>
        </p:xfrm>
        <a:graphic>
          <a:graphicData uri="http://schemas.openxmlformats.org/drawingml/2006/table">
            <a:tbl>
              <a:tblPr/>
              <a:tblGrid>
                <a:gridCol w="1565275">
                  <a:extLst>
                    <a:ext uri="{9D8B030D-6E8A-4147-A177-3AD203B41FA5}">
                      <a16:colId xmlns:a16="http://schemas.microsoft.com/office/drawing/2014/main" val="20000"/>
                    </a:ext>
                  </a:extLst>
                </a:gridCol>
                <a:gridCol w="143256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gridCol w="838200">
                  <a:extLst>
                    <a:ext uri="{9D8B030D-6E8A-4147-A177-3AD203B41FA5}">
                      <a16:colId xmlns:a16="http://schemas.microsoft.com/office/drawing/2014/main" val="20004"/>
                    </a:ext>
                  </a:extLst>
                </a:gridCol>
                <a:gridCol w="822960">
                  <a:extLst>
                    <a:ext uri="{9D8B030D-6E8A-4147-A177-3AD203B41FA5}">
                      <a16:colId xmlns:a16="http://schemas.microsoft.com/office/drawing/2014/main" val="20005"/>
                    </a:ext>
                  </a:extLst>
                </a:gridCol>
                <a:gridCol w="883920">
                  <a:extLst>
                    <a:ext uri="{9D8B030D-6E8A-4147-A177-3AD203B41FA5}">
                      <a16:colId xmlns:a16="http://schemas.microsoft.com/office/drawing/2014/main" val="20006"/>
                    </a:ext>
                  </a:extLst>
                </a:gridCol>
                <a:gridCol w="716280">
                  <a:extLst>
                    <a:ext uri="{9D8B030D-6E8A-4147-A177-3AD203B41FA5}">
                      <a16:colId xmlns:a16="http://schemas.microsoft.com/office/drawing/2014/main" val="4123033775"/>
                    </a:ext>
                  </a:extLst>
                </a:gridCol>
                <a:gridCol w="853440">
                  <a:extLst>
                    <a:ext uri="{9D8B030D-6E8A-4147-A177-3AD203B41FA5}">
                      <a16:colId xmlns:a16="http://schemas.microsoft.com/office/drawing/2014/main" val="20010"/>
                    </a:ext>
                  </a:extLst>
                </a:gridCol>
                <a:gridCol w="777240">
                  <a:extLst>
                    <a:ext uri="{9D8B030D-6E8A-4147-A177-3AD203B41FA5}">
                      <a16:colId xmlns:a16="http://schemas.microsoft.com/office/drawing/2014/main" val="4053220802"/>
                    </a:ext>
                  </a:extLst>
                </a:gridCol>
                <a:gridCol w="930003">
                  <a:extLst>
                    <a:ext uri="{9D8B030D-6E8A-4147-A177-3AD203B41FA5}">
                      <a16:colId xmlns:a16="http://schemas.microsoft.com/office/drawing/2014/main" val="20017"/>
                    </a:ext>
                  </a:extLst>
                </a:gridCol>
              </a:tblGrid>
              <a:tr h="351270">
                <a:tc rowSpan="3">
                  <a:txBody>
                    <a:bodyPr/>
                    <a:lstStyle/>
                    <a:p>
                      <a:pPr algn="ctr" rtl="0" fontAlgn="ctr"/>
                      <a:r>
                        <a:rPr lang="es-CO" sz="1200" b="1" i="0" u="none" strike="noStrike">
                          <a:solidFill>
                            <a:srgbClr val="000000"/>
                          </a:solidFill>
                          <a:effectLst/>
                          <a:latin typeface="Arial Narrow" panose="020B0606020202030204" pitchFamily="34" charset="0"/>
                        </a:rPr>
                        <a:t>NOMBRE DEL PRODUCTO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dirty="0">
                          <a:solidFill>
                            <a:srgbClr val="000000"/>
                          </a:solidFill>
                          <a:effectLst/>
                          <a:latin typeface="Arial Narrow" panose="020B0606020202030204" pitchFamily="34" charset="0"/>
                        </a:rPr>
                        <a:t>Dependencia a cargo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dirty="0">
                          <a:solidFill>
                            <a:srgbClr val="000000"/>
                          </a:solidFill>
                          <a:effectLst/>
                          <a:latin typeface="Arial Narrow" panose="020B0606020202030204" pitchFamily="34" charset="0"/>
                        </a:rPr>
                        <a:t>Nombre del proyecto de inversión que lo soporta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CO" sz="1200" b="1" i="0" u="none" strike="noStrike" dirty="0">
                          <a:solidFill>
                            <a:srgbClr val="000000"/>
                          </a:solidFill>
                          <a:effectLst/>
                          <a:latin typeface="Arial Narrow" panose="020B0606020202030204" pitchFamily="34" charset="0"/>
                        </a:rPr>
                        <a:t>Número y nombre de la meta en el proyecto de inversión</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AÑO 1</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AÑO 2</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5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AÑO 3</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5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a:solidFill>
                            <a:srgbClr val="000000"/>
                          </a:solidFill>
                          <a:effectLst/>
                          <a:latin typeface="Arial Narrow" panose="020B0606020202030204" pitchFamily="34" charset="0"/>
                        </a:rPr>
                        <a:t>Total Programado para la vigencia de la Política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extLst>
                  <a:ext uri="{0D108BD9-81ED-4DB2-BD59-A6C34878D82A}">
                    <a16:rowId xmlns:a16="http://schemas.microsoft.com/office/drawing/2014/main" val="10000"/>
                  </a:ext>
                </a:extLst>
              </a:tr>
              <a:tr h="35127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2023</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2024</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8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2025 primer semestre</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8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vMerge="1">
                  <a:txBody>
                    <a:bodyPr/>
                    <a:lstStyle/>
                    <a:p>
                      <a:endParaRPr lang="es-CO"/>
                    </a:p>
                  </a:txBody>
                  <a:tcPr/>
                </a:tc>
                <a:extLst>
                  <a:ext uri="{0D108BD9-81ED-4DB2-BD59-A6C34878D82A}">
                    <a16:rowId xmlns:a16="http://schemas.microsoft.com/office/drawing/2014/main" val="10001"/>
                  </a:ext>
                </a:extLst>
              </a:tr>
              <a:tr h="35127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vMerge="1">
                  <a:txBody>
                    <a:bodyPr/>
                    <a:lstStyle/>
                    <a:p>
                      <a:endParaRPr lang="es-CO"/>
                    </a:p>
                  </a:txBody>
                  <a:tcPr/>
                </a:tc>
                <a:extLst>
                  <a:ext uri="{0D108BD9-81ED-4DB2-BD59-A6C34878D82A}">
                    <a16:rowId xmlns:a16="http://schemas.microsoft.com/office/drawing/2014/main" val="10002"/>
                  </a:ext>
                </a:extLst>
              </a:tr>
              <a:tr h="2186190">
                <a:tc>
                  <a:txBody>
                    <a:bodyPr/>
                    <a:lstStyle/>
                    <a:p>
                      <a:pPr algn="ctr" rtl="0" fontAlgn="ctr"/>
                      <a:r>
                        <a:rPr lang="es-ES" sz="1200" b="1" i="0" u="none" strike="noStrike" dirty="0">
                          <a:solidFill>
                            <a:srgbClr val="000000"/>
                          </a:solidFill>
                          <a:effectLst/>
                          <a:latin typeface="Arial Narrow" panose="020B0606020202030204" pitchFamily="34" charset="0"/>
                        </a:rPr>
                        <a:t>1.1.18. Ruta Integral de Atención en Salud (RIAS) Materno perinatal implementada en las ruralidades del D.C. en componente individual</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 Dirección de Provisión de Servicios de Salud</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8113-Implementación del Modelo de Salud centrado en atención primaria en salud para el bienestar de la población de Bogotá D.C.</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Diseñar implementar y evaluar el Modelo de Salud para la población de Bogotá D.C.</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40% </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40%</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50%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ES" sz="1200" b="0" i="0" u="none" strike="noStrike" dirty="0">
                          <a:solidFill>
                            <a:srgbClr val="000000"/>
                          </a:solidFill>
                          <a:effectLst/>
                          <a:latin typeface="Arial Narrow" panose="020B0606020202030204" pitchFamily="34" charset="0"/>
                        </a:rPr>
                        <a:t>97,5%</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60%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La meta es anual</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100%</a:t>
                      </a:r>
                      <a:endParaRPr lang="es-CO" sz="12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5" name="CuadroTexto 4">
            <a:extLst>
              <a:ext uri="{FF2B5EF4-FFF2-40B4-BE49-F238E27FC236}">
                <a16:creationId xmlns:a16="http://schemas.microsoft.com/office/drawing/2014/main" id="{FB7EF3C2-8A7F-4DAC-4184-A85A29D15687}"/>
              </a:ext>
            </a:extLst>
          </p:cNvPr>
          <p:cNvSpPr txBox="1"/>
          <p:nvPr/>
        </p:nvSpPr>
        <p:spPr>
          <a:xfrm>
            <a:off x="492125" y="4350625"/>
            <a:ext cx="6982101" cy="1107996"/>
          </a:xfrm>
          <a:prstGeom prst="rect">
            <a:avLst/>
          </a:prstGeom>
          <a:solidFill>
            <a:schemeClr val="bg1"/>
          </a:solidFill>
          <a:ln w="12700">
            <a:solidFill>
              <a:schemeClr val="accent1"/>
            </a:solidFill>
          </a:ln>
        </p:spPr>
        <p:txBody>
          <a:bodyPr wrap="square">
            <a:spAutoFit/>
          </a:body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Avances en la implementación del producto 2025:</a:t>
            </a:r>
          </a:p>
          <a:p>
            <a:pPr marL="0" marR="0" lvl="0" indent="0" algn="just" defTabSz="912813" rtl="0" eaLnBrk="0" fontAlgn="base" latinLnBrk="0" hangingPunct="0">
              <a:lnSpc>
                <a:spcPct val="100000"/>
              </a:lnSpc>
              <a:spcBef>
                <a:spcPct val="0"/>
              </a:spcBef>
              <a:spcAft>
                <a:spcPct val="0"/>
              </a:spcAft>
              <a:buClrTx/>
              <a:buSzTx/>
              <a:buFontTx/>
              <a:buNone/>
              <a:tabLst/>
              <a:defRPr/>
            </a:pPr>
            <a:endParaRPr kumimoji="0" lang="es-CO" sz="11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a:p>
            <a:pPr marL="171450" marR="0" lvl="0" indent="-171450" algn="just" defTabSz="912813" rtl="0" eaLnBrk="0" fontAlgn="base" latinLnBrk="0" hangingPunct="0">
              <a:lnSpc>
                <a:spcPct val="100000"/>
              </a:lnSpc>
              <a:spcBef>
                <a:spcPct val="0"/>
              </a:spcBef>
              <a:spcAft>
                <a:spcPct val="0"/>
              </a:spcAft>
              <a:buClrTx/>
              <a:buSzTx/>
              <a:buFontTx/>
              <a:buChar char="-"/>
              <a:tabLst/>
              <a:defRPr/>
            </a:pPr>
            <a:r>
              <a:rPr lang="es-CO" sz="1100" dirty="0">
                <a:solidFill>
                  <a:prstClr val="black"/>
                </a:solidFill>
                <a:latin typeface="Arial Narrow" panose="020B0606020202030204" pitchFamily="34" charset="0"/>
              </a:rPr>
              <a:t>A primer semestre se realizan mesas de trabajo con el 100% de EAPB y su red de prestadores</a:t>
            </a:r>
          </a:p>
          <a:p>
            <a:pPr marL="171450" marR="0" lvl="0" indent="-171450" algn="just" defTabSz="912813" rtl="0" eaLnBrk="0" fontAlgn="base" latinLnBrk="0" hangingPunct="0">
              <a:lnSpc>
                <a:spcPct val="100000"/>
              </a:lnSpc>
              <a:spcBef>
                <a:spcPct val="0"/>
              </a:spcBef>
              <a:spcAft>
                <a:spcPct val="0"/>
              </a:spcAft>
              <a:buClrTx/>
              <a:buSzTx/>
              <a:buFontTx/>
              <a:buChar char="-"/>
              <a:tabLst/>
              <a:defRPr/>
            </a:pPr>
            <a:r>
              <a:rPr lang="es-CO" sz="1100" dirty="0">
                <a:solidFill>
                  <a:prstClr val="black"/>
                </a:solidFill>
                <a:latin typeface="Arial Narrow" panose="020B0606020202030204" pitchFamily="34" charset="0"/>
              </a:rPr>
              <a:t>Se abordan las 32 IPS de atención del parto del D.C. </a:t>
            </a:r>
          </a:p>
          <a:p>
            <a:pPr marL="171450" marR="0" lvl="0" indent="-171450" algn="just" defTabSz="912813" rtl="0" eaLnBrk="0" fontAlgn="base" latinLnBrk="0" hangingPunct="0">
              <a:lnSpc>
                <a:spcPct val="100000"/>
              </a:lnSpc>
              <a:spcBef>
                <a:spcPct val="0"/>
              </a:spcBef>
              <a:spcAft>
                <a:spcPct val="0"/>
              </a:spcAft>
              <a:buClrTx/>
              <a:buSzTx/>
              <a:buFontTx/>
              <a:buChar char="-"/>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Se elabora el DECAOLOGO DE LA SALUD MATERNO PERINATAL </a:t>
            </a:r>
          </a:p>
          <a:p>
            <a:pPr marL="171450" marR="0" lvl="0" indent="-171450" algn="just" defTabSz="912813" rtl="0" eaLnBrk="0" fontAlgn="base" latinLnBrk="0" hangingPunct="0">
              <a:lnSpc>
                <a:spcPct val="100000"/>
              </a:lnSpc>
              <a:spcBef>
                <a:spcPct val="0"/>
              </a:spcBef>
              <a:spcAft>
                <a:spcPct val="0"/>
              </a:spcAft>
              <a:buClrTx/>
              <a:buSzTx/>
              <a:buFontTx/>
              <a:buChar char="-"/>
              <a:tabLst/>
              <a:defRPr/>
            </a:pPr>
            <a:r>
              <a:rPr lang="es-CO" sz="1100" dirty="0">
                <a:solidFill>
                  <a:prstClr val="black"/>
                </a:solidFill>
                <a:latin typeface="Arial Narrow" panose="020B0606020202030204" pitchFamily="34" charset="0"/>
              </a:rPr>
              <a:t>Se realiza programación para aplicación del instrumento de seguimiento a rutas para el II semestre de 2025 </a:t>
            </a:r>
            <a:endPar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6" name="CuadroTexto 5">
            <a:extLst>
              <a:ext uri="{FF2B5EF4-FFF2-40B4-BE49-F238E27FC236}">
                <a16:creationId xmlns:a16="http://schemas.microsoft.com/office/drawing/2014/main" id="{8A2DDE98-BCAB-9B71-336F-CD87236251DA}"/>
              </a:ext>
            </a:extLst>
          </p:cNvPr>
          <p:cNvSpPr txBox="1"/>
          <p:nvPr/>
        </p:nvSpPr>
        <p:spPr>
          <a:xfrm>
            <a:off x="7606747" y="4350625"/>
            <a:ext cx="4212190" cy="938719"/>
          </a:xfrm>
          <a:prstGeom prst="rect">
            <a:avLst/>
          </a:prstGeom>
          <a:solidFill>
            <a:schemeClr val="bg1"/>
          </a:solidFill>
          <a:ln w="12700">
            <a:solidFill>
              <a:schemeClr val="accent4">
                <a:lumMod val="50000"/>
              </a:schemeClr>
            </a:solidFill>
          </a:ln>
        </p:spPr>
        <p:txBody>
          <a:bodyPr wrap="square">
            <a:spAutoFit/>
          </a:bodyPr>
          <a:lstStyle>
            <a:defPPr>
              <a:defRPr lang="es-CO"/>
            </a:defPPr>
            <a:lvl1pPr>
              <a:defRPr>
                <a:latin typeface="Aptos Narrow" panose="020B0004020202020204" pitchFamily="34" charset="0"/>
              </a:defRPr>
            </a:lvl1p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Oportunidades de mejora y proyecciones en la implementación del producto</a:t>
            </a: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a:p>
            <a:pPr marL="0" marR="0" lvl="0" indent="0" algn="just" defTabSz="912813" rtl="0" eaLnBrk="0" fontAlgn="base" latinLnBrk="0" hangingPunct="0">
              <a:lnSpc>
                <a:spcPct val="100000"/>
              </a:lnSpc>
              <a:spcBef>
                <a:spcPct val="0"/>
              </a:spcBef>
              <a:spcAft>
                <a:spcPct val="0"/>
              </a:spcAft>
              <a:buClrTx/>
              <a:buSzTx/>
              <a:buFontTx/>
              <a:buNone/>
              <a:tabLst/>
              <a:defRPr/>
            </a:pPr>
            <a:endParaRPr lang="es-CO" sz="1100" dirty="0">
              <a:solidFill>
                <a:prstClr val="black"/>
              </a:solidFill>
              <a:latin typeface="Arial Narrow" panose="020B0606020202030204" pitchFamily="34" charset="0"/>
            </a:endParaRPr>
          </a:p>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Para el II semestre se realizará la aplicación del instrumento de medición de la RIAS materno perinatal en el 100% de EAPB</a:t>
            </a:r>
          </a:p>
        </p:txBody>
      </p:sp>
      <p:sp>
        <p:nvSpPr>
          <p:cNvPr id="7" name="Título 1">
            <a:extLst>
              <a:ext uri="{FF2B5EF4-FFF2-40B4-BE49-F238E27FC236}">
                <a16:creationId xmlns:a16="http://schemas.microsoft.com/office/drawing/2014/main" id="{42D06B1B-4D4A-E0E9-774A-423A3300DC19}"/>
              </a:ext>
            </a:extLst>
          </p:cNvPr>
          <p:cNvSpPr txBox="1">
            <a:spLocks noChangeArrowheads="1"/>
          </p:cNvSpPr>
          <p:nvPr/>
        </p:nvSpPr>
        <p:spPr bwMode="auto">
          <a:xfrm>
            <a:off x="0" y="36489"/>
            <a:ext cx="12192000" cy="482633"/>
          </a:xfrm>
          <a:prstGeom prst="rect">
            <a:avLst/>
          </a:prstGeom>
          <a:noFill/>
        </p:spPr>
        <p:txBody>
          <a:bodyPr wrap="square" lIns="91440" tIns="45720" rIns="91440" bIns="45720" anchor="t">
            <a:spAutoFit/>
          </a:bodyPr>
          <a:lstStyle>
            <a:lvl1pPr>
              <a:lnSpc>
                <a:spcPct val="90000"/>
              </a:lnSpc>
              <a:spcBef>
                <a:spcPct val="0"/>
              </a:spcBef>
              <a:buNone/>
              <a:defRPr lang="en-CO" sz="3000" b="1">
                <a:solidFill>
                  <a:srgbClr val="38A9CA"/>
                </a:solidFill>
                <a:latin typeface="Aptos" panose="020B0004020202020204" pitchFamily="34" charset="0"/>
                <a:cs typeface="Arial"/>
              </a:defRPr>
            </a:lvl1pPr>
          </a:lstStyle>
          <a:p>
            <a:pPr algn="ctr"/>
            <a:r>
              <a:rPr lang="es-MX" altLang="es-CO" sz="2800" dirty="0"/>
              <a:t>Monitoreo de los Productos de la Política Pública de Ruralidad 2025</a:t>
            </a:r>
          </a:p>
        </p:txBody>
      </p:sp>
      <p:sp>
        <p:nvSpPr>
          <p:cNvPr id="8" name="CuadroTexto 7">
            <a:extLst>
              <a:ext uri="{FF2B5EF4-FFF2-40B4-BE49-F238E27FC236}">
                <a16:creationId xmlns:a16="http://schemas.microsoft.com/office/drawing/2014/main" id="{BBFF5B55-55B5-23F7-C5D2-4D067538EED1}"/>
              </a:ext>
            </a:extLst>
          </p:cNvPr>
          <p:cNvSpPr txBox="1"/>
          <p:nvPr/>
        </p:nvSpPr>
        <p:spPr>
          <a:xfrm>
            <a:off x="492124" y="3914252"/>
            <a:ext cx="5591175" cy="353943"/>
          </a:xfrm>
          <a:prstGeom prst="rect">
            <a:avLst/>
          </a:prstGeom>
          <a:ln>
            <a:solidFill>
              <a:srgbClr val="725EB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lvl="0" defTabSz="912813" eaLnBrk="0" fontAlgn="base" hangingPunct="0">
              <a:spcBef>
                <a:spcPct val="0"/>
              </a:spcBef>
              <a:spcAft>
                <a:spcPct val="0"/>
              </a:spcAft>
              <a:defRPr/>
            </a:pPr>
            <a:r>
              <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Costo estimado año 2025 según plan de acción: $</a:t>
            </a:r>
            <a:r>
              <a:rPr lang="es-CO" sz="1700" dirty="0">
                <a:solidFill>
                  <a:prstClr val="black"/>
                </a:solidFill>
                <a:latin typeface="Arial Narrow" panose="020B0606020202030204" pitchFamily="34" charset="0"/>
                <a:cs typeface="Arial" panose="020B0604020202020204" pitchFamily="34" charset="0"/>
              </a:rPr>
              <a:t> 95.668.128</a:t>
            </a:r>
            <a:endPar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endParaRPr>
          </a:p>
        </p:txBody>
      </p:sp>
      <p:sp>
        <p:nvSpPr>
          <p:cNvPr id="9" name="CuadroTexto 8">
            <a:extLst>
              <a:ext uri="{FF2B5EF4-FFF2-40B4-BE49-F238E27FC236}">
                <a16:creationId xmlns:a16="http://schemas.microsoft.com/office/drawing/2014/main" id="{8F83DC6B-D3E4-4137-517A-D29260248B4B}"/>
              </a:ext>
            </a:extLst>
          </p:cNvPr>
          <p:cNvSpPr txBox="1"/>
          <p:nvPr/>
        </p:nvSpPr>
        <p:spPr>
          <a:xfrm>
            <a:off x="6215062" y="3915176"/>
            <a:ext cx="5603875" cy="353943"/>
          </a:xfrm>
          <a:prstGeom prst="rect">
            <a:avLst/>
          </a:prstGeom>
          <a:solidFill>
            <a:schemeClr val="bg1"/>
          </a:solidFill>
          <a:ln>
            <a:solidFill>
              <a:srgbClr val="725EB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2813" rtl="0" eaLnBrk="0" fontAlgn="base" latinLnBrk="0" hangingPunct="0">
              <a:lnSpc>
                <a:spcPct val="100000"/>
              </a:lnSpc>
              <a:spcBef>
                <a:spcPct val="0"/>
              </a:spcBef>
              <a:spcAft>
                <a:spcPct val="0"/>
              </a:spcAft>
              <a:buClrTx/>
              <a:buSzTx/>
              <a:buFontTx/>
              <a:buNone/>
              <a:tabLst/>
              <a:defRPr/>
            </a:pPr>
            <a:r>
              <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Costo ejecutado enero – junio 2025: </a:t>
            </a:r>
            <a:r>
              <a:rPr kumimoji="0" lang="es-CO" sz="1700" i="0"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 (si se cuenta con el dato)</a:t>
            </a:r>
          </a:p>
        </p:txBody>
      </p:sp>
      <p:sp>
        <p:nvSpPr>
          <p:cNvPr id="11" name="CuadroTexto 10">
            <a:extLst>
              <a:ext uri="{FF2B5EF4-FFF2-40B4-BE49-F238E27FC236}">
                <a16:creationId xmlns:a16="http://schemas.microsoft.com/office/drawing/2014/main" id="{6DB04128-D58C-510E-D499-B6C60D108E56}"/>
              </a:ext>
            </a:extLst>
          </p:cNvPr>
          <p:cNvSpPr txBox="1"/>
          <p:nvPr/>
        </p:nvSpPr>
        <p:spPr>
          <a:xfrm>
            <a:off x="492124" y="6082327"/>
            <a:ext cx="8270875" cy="430887"/>
          </a:xfrm>
          <a:prstGeom prst="rect">
            <a:avLst/>
          </a:prstGeom>
          <a:solidFill>
            <a:schemeClr val="bg1"/>
          </a:solidFill>
          <a:ln w="12700">
            <a:solidFill>
              <a:schemeClr val="accent1"/>
            </a:solidFill>
          </a:ln>
        </p:spPr>
        <p:txBody>
          <a:bodyPr wrap="square">
            <a:spAutoFit/>
          </a:body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Fuente de información</a:t>
            </a: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Grupo materno perinatal – Equipo Modelo – RIAS . Dirección de Provisión de servicios de salud. Secretaria Distrital de Salud. Enero a junio de 2025. </a:t>
            </a:r>
            <a:endParaRPr kumimoji="0" lang="es-ES"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33028470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C8A9FC-CC2C-EB52-CA59-0B61DB834D7A}"/>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D708C64C-5A93-9E1E-5D11-6587DFE4483C}"/>
              </a:ext>
            </a:extLst>
          </p:cNvPr>
          <p:cNvSpPr>
            <a:spLocks noGrp="1"/>
          </p:cNvSpPr>
          <p:nvPr>
            <p:ph type="title"/>
          </p:nvPr>
        </p:nvSpPr>
        <p:spPr>
          <a:xfrm>
            <a:off x="838200" y="467781"/>
            <a:ext cx="10515600" cy="510461"/>
          </a:xfrm>
        </p:spPr>
        <p:txBody>
          <a:bodyPr/>
          <a:lstStyle/>
          <a:p>
            <a:r>
              <a:rPr lang="es-ES" dirty="0"/>
              <a:t>Aporte del producto 1.1.18. a prioridades en salud</a:t>
            </a:r>
            <a:endParaRPr lang="es-CO" dirty="0"/>
          </a:p>
        </p:txBody>
      </p:sp>
      <p:sp>
        <p:nvSpPr>
          <p:cNvPr id="4" name="CuadroTexto 11">
            <a:extLst>
              <a:ext uri="{FF2B5EF4-FFF2-40B4-BE49-F238E27FC236}">
                <a16:creationId xmlns:a16="http://schemas.microsoft.com/office/drawing/2014/main" id="{C55B513F-D2A2-52C1-667A-034D1D918D5B}"/>
              </a:ext>
            </a:extLst>
          </p:cNvPr>
          <p:cNvSpPr txBox="1">
            <a:spLocks noChangeArrowheads="1"/>
          </p:cNvSpPr>
          <p:nvPr/>
        </p:nvSpPr>
        <p:spPr bwMode="auto">
          <a:xfrm>
            <a:off x="1158240" y="1319965"/>
            <a:ext cx="5040000" cy="1770698"/>
          </a:xfrm>
          <a:prstGeom prst="roundRect">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lgn="just"/>
            <a:r>
              <a:rPr lang="es-CO" altLang="es-CO" sz="1400" b="1" dirty="0">
                <a:latin typeface="Oswald" panose="00000500000000000000" pitchFamily="2" charset="0"/>
              </a:rPr>
              <a:t>Mesa de trabajo con el 100% de EAPB en el primer semestre del año 2025 donde se aborda el: </a:t>
            </a:r>
          </a:p>
          <a:p>
            <a:pPr algn="just"/>
            <a:endParaRPr lang="es-CO" altLang="es-CO" sz="1400" b="1" dirty="0">
              <a:latin typeface="Oswald" panose="00000500000000000000" pitchFamily="2" charset="0"/>
            </a:endParaRPr>
          </a:p>
          <a:p>
            <a:pPr marL="285750" indent="-285750" algn="just">
              <a:buFontTx/>
              <a:buChar char="-"/>
            </a:pPr>
            <a:r>
              <a:rPr lang="es-CO" altLang="es-CO" sz="1400" dirty="0">
                <a:latin typeface="Oswald" panose="00000500000000000000" pitchFamily="2" charset="0"/>
              </a:rPr>
              <a:t>Plan de aceleración de reducción de la mortalidad materna PAREMM</a:t>
            </a:r>
          </a:p>
          <a:p>
            <a:pPr marL="285750" indent="-285750" algn="just">
              <a:buFontTx/>
              <a:buChar char="-"/>
            </a:pPr>
            <a:r>
              <a:rPr lang="es-CO" altLang="es-CO" sz="1400" dirty="0">
                <a:latin typeface="Oswald" panose="00000500000000000000" pitchFamily="2" charset="0"/>
              </a:rPr>
              <a:t>Implementación de la caracterización de población gestante en la ruralidad</a:t>
            </a:r>
          </a:p>
        </p:txBody>
      </p:sp>
      <p:sp>
        <p:nvSpPr>
          <p:cNvPr id="5" name="CuadroTexto 11">
            <a:extLst>
              <a:ext uri="{FF2B5EF4-FFF2-40B4-BE49-F238E27FC236}">
                <a16:creationId xmlns:a16="http://schemas.microsoft.com/office/drawing/2014/main" id="{E0FE7789-9003-452D-D4B3-5052AFEBAFFF}"/>
              </a:ext>
            </a:extLst>
          </p:cNvPr>
          <p:cNvSpPr txBox="1">
            <a:spLocks noChangeArrowheads="1"/>
          </p:cNvSpPr>
          <p:nvPr/>
        </p:nvSpPr>
        <p:spPr bwMode="auto">
          <a:xfrm>
            <a:off x="6534855" y="1308495"/>
            <a:ext cx="5040000" cy="1770698"/>
          </a:xfrm>
          <a:prstGeom prst="roundRect">
            <a:avLst/>
          </a:prstGeom>
          <a:ln>
            <a:headEnd/>
            <a:tailEnd/>
          </a:ln>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es-CO" altLang="es-CO" sz="1400" b="1" dirty="0">
                <a:latin typeface="Oswald" panose="00000500000000000000" pitchFamily="2" charset="0"/>
              </a:rPr>
              <a:t>Asistencia técnica y seguimiento en las 32 IPS de atención del parto de alta complejidad (18 IPS Pareto que concentran el 80% del parto y 14 IPS con ips que concentran el 20% de los partos en el D.C.) :</a:t>
            </a:r>
          </a:p>
          <a:p>
            <a:pPr marL="285750" indent="-285750" algn="just">
              <a:buFontTx/>
              <a:buChar char="-"/>
            </a:pPr>
            <a:r>
              <a:rPr lang="es-CO" altLang="es-CO" sz="1400" dirty="0">
                <a:latin typeface="Oswald" panose="00000500000000000000" pitchFamily="2" charset="0"/>
              </a:rPr>
              <a:t>Aplicación de instrumentos ISABEL </a:t>
            </a:r>
          </a:p>
          <a:p>
            <a:pPr marL="285750" indent="-285750" algn="just">
              <a:buFontTx/>
              <a:buChar char="-"/>
            </a:pPr>
            <a:r>
              <a:rPr lang="es-CO" altLang="es-CO" sz="1400" dirty="0">
                <a:latin typeface="Oswald" panose="00000500000000000000" pitchFamily="2" charset="0"/>
              </a:rPr>
              <a:t>Implementación de línea 2 del PARE MM en los relacionado a las practicas diferenciales del parto y humanización. </a:t>
            </a:r>
          </a:p>
        </p:txBody>
      </p:sp>
      <p:sp>
        <p:nvSpPr>
          <p:cNvPr id="6" name="CuadroTexto 11">
            <a:extLst>
              <a:ext uri="{FF2B5EF4-FFF2-40B4-BE49-F238E27FC236}">
                <a16:creationId xmlns:a16="http://schemas.microsoft.com/office/drawing/2014/main" id="{73DC9C2B-6139-C6F6-B861-FE67FDE36DC0}"/>
              </a:ext>
            </a:extLst>
          </p:cNvPr>
          <p:cNvSpPr txBox="1">
            <a:spLocks noChangeArrowheads="1"/>
          </p:cNvSpPr>
          <p:nvPr/>
        </p:nvSpPr>
        <p:spPr bwMode="auto">
          <a:xfrm>
            <a:off x="2372265" y="3511389"/>
            <a:ext cx="8281358" cy="3200876"/>
          </a:xfrm>
          <a:prstGeom prst="roundRect">
            <a:avLst/>
          </a:prstGeom>
          <a:ln>
            <a:headEnd/>
            <a:tailEnd/>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CO" altLang="es-CO" sz="1400" b="1" dirty="0">
                <a:latin typeface="Oswald" panose="00000500000000000000" pitchFamily="2" charset="0"/>
              </a:rPr>
              <a:t>Establecimiento del Decálogo de la salud materno perinatal en las categorías del MODELO MÁS+ BIENESTAR , GESTIÓN DEL RIESGO Y CONTACTABILIDAD: </a:t>
            </a:r>
          </a:p>
          <a:p>
            <a:pPr algn="just"/>
            <a:endParaRPr lang="es-CO" altLang="es-CO" sz="1400" b="1" dirty="0">
              <a:latin typeface="Oswald" panose="00000500000000000000" pitchFamily="2" charset="0"/>
            </a:endParaRPr>
          </a:p>
          <a:p>
            <a:pPr marL="342900" indent="-342900" algn="just">
              <a:buAutoNum type="arabicPeriod"/>
            </a:pPr>
            <a:r>
              <a:rPr lang="es-CO" altLang="es-CO" sz="1400" dirty="0">
                <a:latin typeface="Oswald" panose="00000500000000000000" pitchFamily="2" charset="0"/>
              </a:rPr>
              <a:t>Atención en salud a Mujeres migrantes no regularizadas</a:t>
            </a:r>
          </a:p>
          <a:p>
            <a:pPr marL="342900" indent="-342900" algn="just">
              <a:buAutoNum type="arabicPeriod"/>
            </a:pPr>
            <a:r>
              <a:rPr lang="es-CO" altLang="es-CO" sz="1400" dirty="0">
                <a:latin typeface="Oswald" panose="00000500000000000000" pitchFamily="2" charset="0"/>
              </a:rPr>
              <a:t>Unidad básica Resolutiva (Dupla Obstetricia – Enfermería) y Centro de excelencia</a:t>
            </a:r>
          </a:p>
          <a:p>
            <a:pPr marL="342900" indent="-342900" algn="just">
              <a:buAutoNum type="arabicPeriod"/>
            </a:pPr>
            <a:r>
              <a:rPr lang="es-CO" altLang="es-CO" sz="1400" dirty="0">
                <a:latin typeface="Oswald" panose="00000500000000000000" pitchFamily="2" charset="0"/>
              </a:rPr>
              <a:t>Priorización de mujeres con comorbilidades en anticoncepción y preconcepción </a:t>
            </a:r>
          </a:p>
          <a:p>
            <a:pPr marL="342900" indent="-342900" algn="just">
              <a:buAutoNum type="arabicPeriod"/>
            </a:pPr>
            <a:r>
              <a:rPr lang="es-CO" altLang="es-CO" sz="1400" dirty="0">
                <a:latin typeface="Oswald" panose="00000500000000000000" pitchFamily="2" charset="0"/>
              </a:rPr>
              <a:t>Tamizajes para preeclampsia </a:t>
            </a:r>
          </a:p>
          <a:p>
            <a:pPr marL="342900" indent="-342900" algn="just">
              <a:buAutoNum type="arabicPeriod"/>
            </a:pPr>
            <a:r>
              <a:rPr lang="es-CO" altLang="es-CO" sz="1400" dirty="0">
                <a:latin typeface="Oswald" panose="00000500000000000000" pitchFamily="2" charset="0"/>
              </a:rPr>
              <a:t>Asignación de promotor a cada gestante</a:t>
            </a:r>
          </a:p>
          <a:p>
            <a:pPr marL="342900" indent="-342900" algn="just">
              <a:buAutoNum type="arabicPeriod"/>
            </a:pPr>
            <a:r>
              <a:rPr lang="es-CO" altLang="es-CO" sz="1400" dirty="0">
                <a:latin typeface="Oswald" panose="00000500000000000000" pitchFamily="2" charset="0"/>
              </a:rPr>
              <a:t>Activación ruta intersectorial de nutrición </a:t>
            </a:r>
          </a:p>
          <a:p>
            <a:pPr marL="342900" indent="-342900" algn="just">
              <a:buAutoNum type="arabicPeriod"/>
            </a:pPr>
            <a:r>
              <a:rPr lang="es-CO" altLang="es-CO" sz="1400" dirty="0">
                <a:latin typeface="Oswald" panose="00000500000000000000" pitchFamily="2" charset="0"/>
              </a:rPr>
              <a:t>Activación de cuidadores para gestantes y puérperas cuidadoras</a:t>
            </a:r>
          </a:p>
          <a:p>
            <a:pPr marL="342900" indent="-342900" algn="just">
              <a:buAutoNum type="arabicPeriod"/>
            </a:pPr>
            <a:r>
              <a:rPr lang="es-CO" altLang="es-CO" sz="1400" dirty="0">
                <a:latin typeface="Oswald" panose="00000500000000000000" pitchFamily="2" charset="0"/>
              </a:rPr>
              <a:t>Seguimiento a la percepción de la gestante y plan de parto </a:t>
            </a:r>
          </a:p>
          <a:p>
            <a:pPr marL="342900" indent="-342900" algn="just">
              <a:buAutoNum type="arabicPeriod"/>
            </a:pPr>
            <a:r>
              <a:rPr lang="es-CO" altLang="es-CO" sz="1400" dirty="0">
                <a:latin typeface="Oswald" panose="00000500000000000000" pitchFamily="2" charset="0"/>
              </a:rPr>
              <a:t>Línea telefónica BIENESTAR para el cuidado de gestantes y recién nacido </a:t>
            </a:r>
          </a:p>
          <a:p>
            <a:pPr marL="342900" indent="-342900" algn="just">
              <a:buAutoNum type="arabicPeriod"/>
            </a:pPr>
            <a:r>
              <a:rPr lang="es-CO" altLang="es-CO" sz="1400" dirty="0">
                <a:latin typeface="Oswald" panose="00000500000000000000" pitchFamily="2" charset="0"/>
              </a:rPr>
              <a:t>Entornos cuidadores</a:t>
            </a:r>
            <a:endParaRPr lang="es-CO" altLang="es-CO" sz="1400" dirty="0">
              <a:latin typeface="Oswald" panose="00000500000000000000"/>
            </a:endParaRPr>
          </a:p>
        </p:txBody>
      </p:sp>
    </p:spTree>
    <p:extLst>
      <p:ext uri="{BB962C8B-B14F-4D97-AF65-F5344CB8AC3E}">
        <p14:creationId xmlns:p14="http://schemas.microsoft.com/office/powerpoint/2010/main" val="499535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7565C7FF-3FA5-F405-59E2-3599B0FAC85E}"/>
              </a:ext>
            </a:extLst>
          </p:cNvPr>
          <p:cNvGraphicFramePr>
            <a:graphicFrameLocks noGrp="1"/>
          </p:cNvGraphicFramePr>
          <p:nvPr>
            <p:extLst>
              <p:ext uri="{D42A27DB-BD31-4B8C-83A1-F6EECF244321}">
                <p14:modId xmlns:p14="http://schemas.microsoft.com/office/powerpoint/2010/main" val="4076179546"/>
              </p:ext>
            </p:extLst>
          </p:nvPr>
        </p:nvGraphicFramePr>
        <p:xfrm>
          <a:off x="492125" y="556258"/>
          <a:ext cx="11303998" cy="3240000"/>
        </p:xfrm>
        <a:graphic>
          <a:graphicData uri="http://schemas.openxmlformats.org/drawingml/2006/table">
            <a:tbl>
              <a:tblPr/>
              <a:tblGrid>
                <a:gridCol w="1565275">
                  <a:extLst>
                    <a:ext uri="{9D8B030D-6E8A-4147-A177-3AD203B41FA5}">
                      <a16:colId xmlns:a16="http://schemas.microsoft.com/office/drawing/2014/main" val="20000"/>
                    </a:ext>
                  </a:extLst>
                </a:gridCol>
                <a:gridCol w="143256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gridCol w="838200">
                  <a:extLst>
                    <a:ext uri="{9D8B030D-6E8A-4147-A177-3AD203B41FA5}">
                      <a16:colId xmlns:a16="http://schemas.microsoft.com/office/drawing/2014/main" val="20004"/>
                    </a:ext>
                  </a:extLst>
                </a:gridCol>
                <a:gridCol w="822960">
                  <a:extLst>
                    <a:ext uri="{9D8B030D-6E8A-4147-A177-3AD203B41FA5}">
                      <a16:colId xmlns:a16="http://schemas.microsoft.com/office/drawing/2014/main" val="20005"/>
                    </a:ext>
                  </a:extLst>
                </a:gridCol>
                <a:gridCol w="883920">
                  <a:extLst>
                    <a:ext uri="{9D8B030D-6E8A-4147-A177-3AD203B41FA5}">
                      <a16:colId xmlns:a16="http://schemas.microsoft.com/office/drawing/2014/main" val="20006"/>
                    </a:ext>
                  </a:extLst>
                </a:gridCol>
                <a:gridCol w="716280">
                  <a:extLst>
                    <a:ext uri="{9D8B030D-6E8A-4147-A177-3AD203B41FA5}">
                      <a16:colId xmlns:a16="http://schemas.microsoft.com/office/drawing/2014/main" val="4123033775"/>
                    </a:ext>
                  </a:extLst>
                </a:gridCol>
                <a:gridCol w="853440">
                  <a:extLst>
                    <a:ext uri="{9D8B030D-6E8A-4147-A177-3AD203B41FA5}">
                      <a16:colId xmlns:a16="http://schemas.microsoft.com/office/drawing/2014/main" val="20010"/>
                    </a:ext>
                  </a:extLst>
                </a:gridCol>
                <a:gridCol w="777240">
                  <a:extLst>
                    <a:ext uri="{9D8B030D-6E8A-4147-A177-3AD203B41FA5}">
                      <a16:colId xmlns:a16="http://schemas.microsoft.com/office/drawing/2014/main" val="4053220802"/>
                    </a:ext>
                  </a:extLst>
                </a:gridCol>
                <a:gridCol w="930003">
                  <a:extLst>
                    <a:ext uri="{9D8B030D-6E8A-4147-A177-3AD203B41FA5}">
                      <a16:colId xmlns:a16="http://schemas.microsoft.com/office/drawing/2014/main" val="20017"/>
                    </a:ext>
                  </a:extLst>
                </a:gridCol>
              </a:tblGrid>
              <a:tr h="351270">
                <a:tc rowSpan="3">
                  <a:txBody>
                    <a:bodyPr/>
                    <a:lstStyle/>
                    <a:p>
                      <a:pPr algn="ctr" rtl="0" fontAlgn="ctr"/>
                      <a:r>
                        <a:rPr lang="es-CO" sz="1200" b="1" i="0" u="none" strike="noStrike">
                          <a:solidFill>
                            <a:srgbClr val="000000"/>
                          </a:solidFill>
                          <a:effectLst/>
                          <a:latin typeface="Arial Narrow" panose="020B0606020202030204" pitchFamily="34" charset="0"/>
                        </a:rPr>
                        <a:t>NOMBRE DEL PRODUCTO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dirty="0">
                          <a:solidFill>
                            <a:srgbClr val="000000"/>
                          </a:solidFill>
                          <a:effectLst/>
                          <a:latin typeface="Arial Narrow" panose="020B0606020202030204" pitchFamily="34" charset="0"/>
                        </a:rPr>
                        <a:t>Dependencia a cargo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dirty="0">
                          <a:solidFill>
                            <a:srgbClr val="000000"/>
                          </a:solidFill>
                          <a:effectLst/>
                          <a:latin typeface="Arial Narrow" panose="020B0606020202030204" pitchFamily="34" charset="0"/>
                        </a:rPr>
                        <a:t>Nombre del proyecto de inversión que lo soporta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CO" sz="1200" b="1" i="0" u="none" strike="noStrike" dirty="0">
                          <a:solidFill>
                            <a:srgbClr val="000000"/>
                          </a:solidFill>
                          <a:effectLst/>
                          <a:latin typeface="Arial Narrow" panose="020B0606020202030204" pitchFamily="34" charset="0"/>
                        </a:rPr>
                        <a:t>Número y nombre de la meta en el proyecto de inversión</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a:solidFill>
                            <a:srgbClr val="000000"/>
                          </a:solidFill>
                          <a:effectLst/>
                          <a:latin typeface="Arial Narrow" panose="020B0606020202030204" pitchFamily="34" charset="0"/>
                        </a:rPr>
                        <a:t>PROGRAMACIÓN AÑO 1</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PROGRAMACIÓN AÑO 2</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5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PROGRAMACIÓN AÑO 3</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5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a:solidFill>
                            <a:srgbClr val="000000"/>
                          </a:solidFill>
                          <a:effectLst/>
                          <a:latin typeface="Arial Narrow" panose="020B0606020202030204" pitchFamily="34" charset="0"/>
                        </a:rPr>
                        <a:t>Total Programado para la vigencia de la Política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extLst>
                  <a:ext uri="{0D108BD9-81ED-4DB2-BD59-A6C34878D82A}">
                    <a16:rowId xmlns:a16="http://schemas.microsoft.com/office/drawing/2014/main" val="10000"/>
                  </a:ext>
                </a:extLst>
              </a:tr>
              <a:tr h="35127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2023</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2024</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8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2025 primer semestre</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8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vMerge="1">
                  <a:txBody>
                    <a:bodyPr/>
                    <a:lstStyle/>
                    <a:p>
                      <a:endParaRPr lang="es-CO"/>
                    </a:p>
                  </a:txBody>
                  <a:tcPr/>
                </a:tc>
                <a:extLst>
                  <a:ext uri="{0D108BD9-81ED-4DB2-BD59-A6C34878D82A}">
                    <a16:rowId xmlns:a16="http://schemas.microsoft.com/office/drawing/2014/main" val="10001"/>
                  </a:ext>
                </a:extLst>
              </a:tr>
              <a:tr h="35127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vMerge="1">
                  <a:txBody>
                    <a:bodyPr/>
                    <a:lstStyle/>
                    <a:p>
                      <a:endParaRPr lang="es-CO"/>
                    </a:p>
                  </a:txBody>
                  <a:tcPr/>
                </a:tc>
                <a:extLst>
                  <a:ext uri="{0D108BD9-81ED-4DB2-BD59-A6C34878D82A}">
                    <a16:rowId xmlns:a16="http://schemas.microsoft.com/office/drawing/2014/main" val="10002"/>
                  </a:ext>
                </a:extLst>
              </a:tr>
              <a:tr h="2186190">
                <a:tc>
                  <a:txBody>
                    <a:bodyPr/>
                    <a:lstStyle/>
                    <a:p>
                      <a:pPr algn="ctr" rtl="0" fontAlgn="ctr"/>
                      <a:r>
                        <a:rPr lang="es-ES" sz="1200" b="1" i="0" u="none" strike="noStrike" dirty="0">
                          <a:solidFill>
                            <a:srgbClr val="000000"/>
                          </a:solidFill>
                          <a:effectLst/>
                          <a:latin typeface="Arial Narrow" panose="020B0606020202030204" pitchFamily="34" charset="0"/>
                        </a:rPr>
                        <a:t>1.1.19.Ruta Integral de Atención en Salud (RIAS) Alteraciones Cardio Cerebro Vascular y Metabólicas implementada en las ruralidades del D.C. en componente individual</a:t>
                      </a:r>
                      <a:endParaRPr lang="es-CO" sz="12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 Dirección de Provisión de Servicios de Salud</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8113-Implementación del Modelo de Salud centrado en atención primaria en salud para el bienestar de la población de Bogotá D.C.</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Diseñar implementar y evaluar el Modelo de Salud para la población de Bogotá D.C.</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40% </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40% </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50%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50%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60%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La meta es anual</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100%</a:t>
                      </a:r>
                      <a:endParaRPr lang="es-CO" sz="12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5" name="CuadroTexto 4">
            <a:extLst>
              <a:ext uri="{FF2B5EF4-FFF2-40B4-BE49-F238E27FC236}">
                <a16:creationId xmlns:a16="http://schemas.microsoft.com/office/drawing/2014/main" id="{EEDA57A2-1120-4E57-7908-3B8D48BC1935}"/>
              </a:ext>
            </a:extLst>
          </p:cNvPr>
          <p:cNvSpPr txBox="1"/>
          <p:nvPr/>
        </p:nvSpPr>
        <p:spPr>
          <a:xfrm>
            <a:off x="206868" y="4409137"/>
            <a:ext cx="6982101" cy="1200329"/>
          </a:xfrm>
          <a:prstGeom prst="rect">
            <a:avLst/>
          </a:prstGeom>
          <a:solidFill>
            <a:schemeClr val="bg1"/>
          </a:solidFill>
          <a:ln w="12700">
            <a:solidFill>
              <a:schemeClr val="accent1"/>
            </a:solidFill>
          </a:ln>
        </p:spPr>
        <p:txBody>
          <a:bodyPr wrap="square">
            <a:spAutoFit/>
          </a:bodyPr>
          <a:lstStyle/>
          <a:p>
            <a:pPr marL="171450" marR="0" lvl="0" indent="-171450" algn="just" defTabSz="912813"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s-MX"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Caracterización de las EAPB que reportan atención a población rural.</a:t>
            </a:r>
          </a:p>
          <a:p>
            <a:pPr marL="171450" marR="0" lvl="0" indent="-171450" algn="just" defTabSz="912813"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s-MX"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Identificación de la población ubicada en zonas rurales por cada EAPB.</a:t>
            </a:r>
          </a:p>
          <a:p>
            <a:pPr marL="171450" marR="0" lvl="0" indent="-171450" algn="just" defTabSz="912813"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s-MX"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Progreso en la selección y orientación técnica de las IPS que prestan servicios a población rural.</a:t>
            </a:r>
          </a:p>
          <a:p>
            <a:pPr marL="171450" marR="0" lvl="0" indent="-171450" algn="just" defTabSz="912813"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s-MX"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Aplicación del formato de evaluación de la gestión en la implementación de la RIA CCVM.</a:t>
            </a:r>
          </a:p>
          <a:p>
            <a:pPr marL="171450" marR="0" lvl="0" indent="-171450" algn="just" defTabSz="912813"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s-MX"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En la población con diagnóstico de HTA y DM identificada en áreas rurales, se reconocieron los principales riesgos en salud y se realizó demanda inducida hacia los servicios de salud.</a:t>
            </a:r>
            <a:r>
              <a:rPr lang="es-CO" sz="1200" dirty="0">
                <a:latin typeface="Arial" panose="020B0604020202020204" pitchFamily="34" charset="0"/>
                <a:cs typeface="Arial" panose="020B0604020202020204" pitchFamily="34" charset="0"/>
              </a:rPr>
              <a:t>  </a:t>
            </a:r>
            <a:endParaRPr lang="es-ES" sz="1200" dirty="0">
              <a:latin typeface="Arial" panose="020B0604020202020204" pitchFamily="34" charset="0"/>
              <a:cs typeface="Arial" panose="020B0604020202020204" pitchFamily="34" charset="0"/>
            </a:endParaRPr>
          </a:p>
        </p:txBody>
      </p:sp>
      <p:sp>
        <p:nvSpPr>
          <p:cNvPr id="6" name="CuadroTexto 5">
            <a:extLst>
              <a:ext uri="{FF2B5EF4-FFF2-40B4-BE49-F238E27FC236}">
                <a16:creationId xmlns:a16="http://schemas.microsoft.com/office/drawing/2014/main" id="{5BD31B74-C3DD-F8BF-D88F-B4D98A6895D6}"/>
              </a:ext>
            </a:extLst>
          </p:cNvPr>
          <p:cNvSpPr txBox="1"/>
          <p:nvPr/>
        </p:nvSpPr>
        <p:spPr>
          <a:xfrm>
            <a:off x="7349924" y="4350625"/>
            <a:ext cx="4469013" cy="1954381"/>
          </a:xfrm>
          <a:prstGeom prst="rect">
            <a:avLst/>
          </a:prstGeom>
          <a:solidFill>
            <a:schemeClr val="bg1"/>
          </a:solidFill>
          <a:ln w="12700">
            <a:solidFill>
              <a:schemeClr val="accent4">
                <a:lumMod val="50000"/>
              </a:schemeClr>
            </a:solidFill>
          </a:ln>
        </p:spPr>
        <p:txBody>
          <a:bodyPr wrap="square">
            <a:spAutoFit/>
          </a:bodyPr>
          <a:lstStyle>
            <a:defPPr>
              <a:defRPr lang="es-CO"/>
            </a:defPPr>
            <a:lvl1pPr>
              <a:defRPr>
                <a:latin typeface="Aptos Narrow" panose="020B0004020202020204" pitchFamily="34" charset="0"/>
              </a:defRPr>
            </a:lvl1pPr>
          </a:lstStyle>
          <a:p>
            <a:pPr marL="171450" marR="0" lvl="0" indent="-171450" algn="just" defTabSz="912813"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Oportunidades de mejora y proyecciones en la implementación del producto:</a:t>
            </a:r>
          </a:p>
          <a:p>
            <a:pPr marL="171450" marR="0" lvl="0" indent="-171450" algn="just" defTabSz="912813" rtl="0" eaLnBrk="0" fontAlgn="base" latinLnBrk="0" hangingPunct="0">
              <a:lnSpc>
                <a:spcPct val="100000"/>
              </a:lnSpc>
              <a:spcBef>
                <a:spcPct val="0"/>
              </a:spcBef>
              <a:spcAft>
                <a:spcPct val="0"/>
              </a:spcAft>
              <a:buClrTx/>
              <a:buSzTx/>
              <a:buFont typeface="Arial" panose="020B0604020202020204" pitchFamily="34" charset="0"/>
              <a:buChar char="•"/>
              <a:tabLst/>
              <a:defRPr/>
            </a:pPr>
            <a:endParaRPr lang="es-CO" sz="1100" dirty="0">
              <a:solidFill>
                <a:prstClr val="black"/>
              </a:solidFill>
              <a:latin typeface="Arial Narrow" panose="020B0606020202030204" pitchFamily="34" charset="0"/>
            </a:endParaRPr>
          </a:p>
          <a:p>
            <a:pPr marL="171450" marR="0" lvl="0" indent="-171450" algn="just" defTabSz="912813"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s-MX"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Complementar el instrumento con componentes de evaluación operativa para el seguimiento de la implementación de la RIAS CCVM.</a:t>
            </a:r>
          </a:p>
          <a:p>
            <a:pPr marL="171450" marR="0" lvl="0" indent="-171450" algn="just" defTabSz="912813"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s-MX"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Consolidar el directorio completo (100 %) de las IPS que prestan servicios a población rural.</a:t>
            </a:r>
          </a:p>
          <a:p>
            <a:pPr marL="171450" marR="0" lvl="0" indent="-171450" algn="just" defTabSz="912813"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s-MX"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Dar continuidad a los procesos de orientación y acompañamiento técnico a las IPS y EAPB.</a:t>
            </a:r>
          </a:p>
          <a:p>
            <a:pPr marL="171450" marR="0" lvl="0" indent="-171450" algn="just" defTabSz="912813"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s-MX"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Desde la SDS, avanzar en la armonización de los sistemas de información internos, con el fin de mejorar la caracterización y la identificación de la población rural.</a:t>
            </a:r>
            <a:endPar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7" name="Título 1">
            <a:extLst>
              <a:ext uri="{FF2B5EF4-FFF2-40B4-BE49-F238E27FC236}">
                <a16:creationId xmlns:a16="http://schemas.microsoft.com/office/drawing/2014/main" id="{FFC3B95E-9E90-DB9F-D5BE-BA0B76B6E747}"/>
              </a:ext>
            </a:extLst>
          </p:cNvPr>
          <p:cNvSpPr txBox="1">
            <a:spLocks noChangeArrowheads="1"/>
          </p:cNvSpPr>
          <p:nvPr/>
        </p:nvSpPr>
        <p:spPr bwMode="auto">
          <a:xfrm>
            <a:off x="0" y="36489"/>
            <a:ext cx="12192000" cy="482633"/>
          </a:xfrm>
          <a:prstGeom prst="rect">
            <a:avLst/>
          </a:prstGeom>
          <a:noFill/>
        </p:spPr>
        <p:txBody>
          <a:bodyPr wrap="square" lIns="91440" tIns="45720" rIns="91440" bIns="45720" anchor="t">
            <a:spAutoFit/>
          </a:bodyPr>
          <a:lstStyle>
            <a:lvl1pPr>
              <a:lnSpc>
                <a:spcPct val="90000"/>
              </a:lnSpc>
              <a:spcBef>
                <a:spcPct val="0"/>
              </a:spcBef>
              <a:buNone/>
              <a:defRPr lang="en-CO" sz="3000" b="1">
                <a:solidFill>
                  <a:srgbClr val="38A9CA"/>
                </a:solidFill>
                <a:latin typeface="Aptos" panose="020B0004020202020204" pitchFamily="34" charset="0"/>
                <a:cs typeface="Arial"/>
              </a:defRPr>
            </a:lvl1pPr>
          </a:lstStyle>
          <a:p>
            <a:pPr algn="ctr"/>
            <a:r>
              <a:rPr lang="es-MX" altLang="es-CO" sz="2800" dirty="0"/>
              <a:t>Monitoreo de los Productos de la Política Pública de Ruralidad 2025</a:t>
            </a:r>
          </a:p>
        </p:txBody>
      </p:sp>
      <p:sp>
        <p:nvSpPr>
          <p:cNvPr id="8" name="CuadroTexto 7">
            <a:extLst>
              <a:ext uri="{FF2B5EF4-FFF2-40B4-BE49-F238E27FC236}">
                <a16:creationId xmlns:a16="http://schemas.microsoft.com/office/drawing/2014/main" id="{91A49A9C-6350-0334-2442-E74F5411BCED}"/>
              </a:ext>
            </a:extLst>
          </p:cNvPr>
          <p:cNvSpPr txBox="1"/>
          <p:nvPr/>
        </p:nvSpPr>
        <p:spPr>
          <a:xfrm>
            <a:off x="492124" y="3914252"/>
            <a:ext cx="5591175" cy="353943"/>
          </a:xfrm>
          <a:prstGeom prst="rect">
            <a:avLst/>
          </a:prstGeom>
          <a:ln>
            <a:solidFill>
              <a:srgbClr val="725EB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lvl="0" defTabSz="912813" eaLnBrk="0" fontAlgn="base" hangingPunct="0">
              <a:spcBef>
                <a:spcPct val="0"/>
              </a:spcBef>
              <a:spcAft>
                <a:spcPct val="0"/>
              </a:spcAft>
              <a:defRPr/>
            </a:pPr>
            <a:r>
              <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Costo estimado año 2025 según plan de acción: $</a:t>
            </a:r>
            <a:r>
              <a:rPr lang="es-CO" sz="1700" dirty="0">
                <a:solidFill>
                  <a:prstClr val="black"/>
                </a:solidFill>
                <a:latin typeface="Arial Narrow" panose="020B0606020202030204" pitchFamily="34" charset="0"/>
                <a:cs typeface="Arial" panose="020B0604020202020204" pitchFamily="34" charset="0"/>
              </a:rPr>
              <a:t> 95.668.128</a:t>
            </a:r>
            <a:endPar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endParaRPr>
          </a:p>
        </p:txBody>
      </p:sp>
      <p:sp>
        <p:nvSpPr>
          <p:cNvPr id="9" name="CuadroTexto 8">
            <a:extLst>
              <a:ext uri="{FF2B5EF4-FFF2-40B4-BE49-F238E27FC236}">
                <a16:creationId xmlns:a16="http://schemas.microsoft.com/office/drawing/2014/main" id="{969A8AA6-555B-721F-271C-9701B4ABDB90}"/>
              </a:ext>
            </a:extLst>
          </p:cNvPr>
          <p:cNvSpPr txBox="1"/>
          <p:nvPr/>
        </p:nvSpPr>
        <p:spPr>
          <a:xfrm>
            <a:off x="6215062" y="3915176"/>
            <a:ext cx="5603875" cy="353943"/>
          </a:xfrm>
          <a:prstGeom prst="rect">
            <a:avLst/>
          </a:prstGeom>
          <a:solidFill>
            <a:schemeClr val="bg1"/>
          </a:solidFill>
          <a:ln>
            <a:solidFill>
              <a:srgbClr val="725EB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2813" rtl="0" eaLnBrk="0" fontAlgn="base" latinLnBrk="0" hangingPunct="0">
              <a:lnSpc>
                <a:spcPct val="100000"/>
              </a:lnSpc>
              <a:spcBef>
                <a:spcPct val="0"/>
              </a:spcBef>
              <a:spcAft>
                <a:spcPct val="0"/>
              </a:spcAft>
              <a:buClrTx/>
              <a:buSzTx/>
              <a:buFontTx/>
              <a:buNone/>
              <a:tabLst/>
              <a:defRPr/>
            </a:pPr>
            <a:r>
              <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Costo ejecutado enero – junio 2025: </a:t>
            </a:r>
            <a:r>
              <a:rPr kumimoji="0" lang="es-CO" sz="1700" i="0"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 (si se cuenta con el dato)</a:t>
            </a:r>
          </a:p>
        </p:txBody>
      </p:sp>
      <p:sp>
        <p:nvSpPr>
          <p:cNvPr id="11" name="CuadroTexto 10">
            <a:extLst>
              <a:ext uri="{FF2B5EF4-FFF2-40B4-BE49-F238E27FC236}">
                <a16:creationId xmlns:a16="http://schemas.microsoft.com/office/drawing/2014/main" id="{E356AC8E-19DF-98D4-18E5-41291BB0F940}"/>
              </a:ext>
            </a:extLst>
          </p:cNvPr>
          <p:cNvSpPr txBox="1"/>
          <p:nvPr/>
        </p:nvSpPr>
        <p:spPr>
          <a:xfrm>
            <a:off x="148178" y="5839259"/>
            <a:ext cx="6279066" cy="261610"/>
          </a:xfrm>
          <a:prstGeom prst="rect">
            <a:avLst/>
          </a:prstGeom>
          <a:solidFill>
            <a:schemeClr val="bg1"/>
          </a:solidFill>
          <a:ln w="12700">
            <a:solidFill>
              <a:schemeClr val="accent1"/>
            </a:solidFill>
          </a:ln>
        </p:spPr>
        <p:txBody>
          <a:bodyPr wrap="square">
            <a:spAutoFit/>
          </a:body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Fuente de información:</a:t>
            </a:r>
            <a:endParaRPr kumimoji="0" lang="es-ES"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4138489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F2970287-8F14-49D9-5F2C-BBC71E9ABFF6}"/>
              </a:ext>
            </a:extLst>
          </p:cNvPr>
          <p:cNvGraphicFramePr>
            <a:graphicFrameLocks noGrp="1"/>
          </p:cNvGraphicFramePr>
          <p:nvPr>
            <p:extLst>
              <p:ext uri="{D42A27DB-BD31-4B8C-83A1-F6EECF244321}">
                <p14:modId xmlns:p14="http://schemas.microsoft.com/office/powerpoint/2010/main" val="147800872"/>
              </p:ext>
            </p:extLst>
          </p:nvPr>
        </p:nvGraphicFramePr>
        <p:xfrm>
          <a:off x="492125" y="556258"/>
          <a:ext cx="11303998" cy="3300752"/>
        </p:xfrm>
        <a:graphic>
          <a:graphicData uri="http://schemas.openxmlformats.org/drawingml/2006/table">
            <a:tbl>
              <a:tblPr/>
              <a:tblGrid>
                <a:gridCol w="1565275">
                  <a:extLst>
                    <a:ext uri="{9D8B030D-6E8A-4147-A177-3AD203B41FA5}">
                      <a16:colId xmlns:a16="http://schemas.microsoft.com/office/drawing/2014/main" val="20000"/>
                    </a:ext>
                  </a:extLst>
                </a:gridCol>
                <a:gridCol w="143256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gridCol w="838200">
                  <a:extLst>
                    <a:ext uri="{9D8B030D-6E8A-4147-A177-3AD203B41FA5}">
                      <a16:colId xmlns:a16="http://schemas.microsoft.com/office/drawing/2014/main" val="20004"/>
                    </a:ext>
                  </a:extLst>
                </a:gridCol>
                <a:gridCol w="822960">
                  <a:extLst>
                    <a:ext uri="{9D8B030D-6E8A-4147-A177-3AD203B41FA5}">
                      <a16:colId xmlns:a16="http://schemas.microsoft.com/office/drawing/2014/main" val="20005"/>
                    </a:ext>
                  </a:extLst>
                </a:gridCol>
                <a:gridCol w="883920">
                  <a:extLst>
                    <a:ext uri="{9D8B030D-6E8A-4147-A177-3AD203B41FA5}">
                      <a16:colId xmlns:a16="http://schemas.microsoft.com/office/drawing/2014/main" val="20006"/>
                    </a:ext>
                  </a:extLst>
                </a:gridCol>
                <a:gridCol w="716280">
                  <a:extLst>
                    <a:ext uri="{9D8B030D-6E8A-4147-A177-3AD203B41FA5}">
                      <a16:colId xmlns:a16="http://schemas.microsoft.com/office/drawing/2014/main" val="4123033775"/>
                    </a:ext>
                  </a:extLst>
                </a:gridCol>
                <a:gridCol w="853440">
                  <a:extLst>
                    <a:ext uri="{9D8B030D-6E8A-4147-A177-3AD203B41FA5}">
                      <a16:colId xmlns:a16="http://schemas.microsoft.com/office/drawing/2014/main" val="20010"/>
                    </a:ext>
                  </a:extLst>
                </a:gridCol>
                <a:gridCol w="777240">
                  <a:extLst>
                    <a:ext uri="{9D8B030D-6E8A-4147-A177-3AD203B41FA5}">
                      <a16:colId xmlns:a16="http://schemas.microsoft.com/office/drawing/2014/main" val="4053220802"/>
                    </a:ext>
                  </a:extLst>
                </a:gridCol>
                <a:gridCol w="930003">
                  <a:extLst>
                    <a:ext uri="{9D8B030D-6E8A-4147-A177-3AD203B41FA5}">
                      <a16:colId xmlns:a16="http://schemas.microsoft.com/office/drawing/2014/main" val="20017"/>
                    </a:ext>
                  </a:extLst>
                </a:gridCol>
              </a:tblGrid>
              <a:tr h="351270">
                <a:tc rowSpan="3">
                  <a:txBody>
                    <a:bodyPr/>
                    <a:lstStyle/>
                    <a:p>
                      <a:pPr algn="ctr" rtl="0" fontAlgn="ctr"/>
                      <a:r>
                        <a:rPr lang="es-CO" sz="1200" b="1" i="0" u="none" strike="noStrike">
                          <a:solidFill>
                            <a:srgbClr val="000000"/>
                          </a:solidFill>
                          <a:effectLst/>
                          <a:latin typeface="Arial Narrow" panose="020B0606020202030204" pitchFamily="34" charset="0"/>
                        </a:rPr>
                        <a:t>NOMBRE DEL PRODUCTO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dirty="0">
                          <a:solidFill>
                            <a:srgbClr val="000000"/>
                          </a:solidFill>
                          <a:effectLst/>
                          <a:latin typeface="Arial Narrow" panose="020B0606020202030204" pitchFamily="34" charset="0"/>
                        </a:rPr>
                        <a:t>Dependencia a cargo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dirty="0">
                          <a:solidFill>
                            <a:srgbClr val="000000"/>
                          </a:solidFill>
                          <a:effectLst/>
                          <a:latin typeface="Arial Narrow" panose="020B0606020202030204" pitchFamily="34" charset="0"/>
                        </a:rPr>
                        <a:t>Nombre del proyecto de inversión que lo soporta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CO" sz="1200" b="1" i="0" u="none" strike="noStrike" dirty="0">
                          <a:solidFill>
                            <a:srgbClr val="000000"/>
                          </a:solidFill>
                          <a:effectLst/>
                          <a:latin typeface="Arial Narrow" panose="020B0606020202030204" pitchFamily="34" charset="0"/>
                        </a:rPr>
                        <a:t>Número y nombre de la meta en el proyecto de inversión</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a:solidFill>
                            <a:srgbClr val="000000"/>
                          </a:solidFill>
                          <a:effectLst/>
                          <a:latin typeface="Arial Narrow" panose="020B0606020202030204" pitchFamily="34" charset="0"/>
                        </a:rPr>
                        <a:t>PROGRAMACIÓN AÑO 1</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PROGRAMACIÓN AÑO 2</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5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PROGRAMACIÓN AÑO 3</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5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rowSpan="3">
                  <a:txBody>
                    <a:bodyPr/>
                    <a:lstStyle/>
                    <a:p>
                      <a:pPr algn="ctr" rtl="0" fontAlgn="ctr"/>
                      <a:r>
                        <a:rPr lang="es-MX" sz="1200" b="1" i="0" u="none" strike="noStrike">
                          <a:solidFill>
                            <a:srgbClr val="000000"/>
                          </a:solidFill>
                          <a:effectLst/>
                          <a:latin typeface="Arial Narrow" panose="020B0606020202030204" pitchFamily="34" charset="0"/>
                        </a:rPr>
                        <a:t>Total Programado para la vigencia de la Política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extLst>
                  <a:ext uri="{0D108BD9-81ED-4DB2-BD59-A6C34878D82A}">
                    <a16:rowId xmlns:a16="http://schemas.microsoft.com/office/drawing/2014/main" val="10000"/>
                  </a:ext>
                </a:extLst>
              </a:tr>
              <a:tr h="35127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2023</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endParaRPr lang="es-CO"/>
                    </a:p>
                  </a:txBody>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2024</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8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gridSpan="2">
                  <a:txBody>
                    <a:bodyPr/>
                    <a:lstStyle/>
                    <a:p>
                      <a:pPr algn="ctr" rtl="0" fontAlgn="ctr"/>
                      <a:r>
                        <a:rPr lang="es-CO" sz="1200" b="1" i="0" u="none" strike="noStrike" dirty="0">
                          <a:solidFill>
                            <a:srgbClr val="000000"/>
                          </a:solidFill>
                          <a:effectLst/>
                          <a:latin typeface="Arial Narrow" panose="020B0606020202030204" pitchFamily="34" charset="0"/>
                        </a:rPr>
                        <a:t>2025 primer semestre</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hMerge="1">
                  <a:txBody>
                    <a:bodyPr/>
                    <a:lstStyle/>
                    <a:p>
                      <a:pPr algn="ctr" rtl="0" fontAlgn="ctr"/>
                      <a:endParaRPr lang="es-CO" sz="8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C2E6"/>
                    </a:solidFill>
                  </a:tcPr>
                </a:tc>
                <a:tc vMerge="1">
                  <a:txBody>
                    <a:bodyPr/>
                    <a:lstStyle/>
                    <a:p>
                      <a:endParaRPr lang="es-CO"/>
                    </a:p>
                  </a:txBody>
                  <a:tcPr/>
                </a:tc>
                <a:extLst>
                  <a:ext uri="{0D108BD9-81ED-4DB2-BD59-A6C34878D82A}">
                    <a16:rowId xmlns:a16="http://schemas.microsoft.com/office/drawing/2014/main" val="10001"/>
                  </a:ext>
                </a:extLst>
              </a:tr>
              <a:tr h="35127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Programado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0" fontAlgn="ctr"/>
                      <a:r>
                        <a:rPr lang="es-CO" sz="1200" b="1" i="0" u="none" strike="noStrike" dirty="0">
                          <a:solidFill>
                            <a:srgbClr val="000000"/>
                          </a:solidFill>
                          <a:effectLst/>
                          <a:latin typeface="Arial Narrow" panose="020B0606020202030204" pitchFamily="34" charset="0"/>
                        </a:rPr>
                        <a:t>Ejecutado</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vMerge="1">
                  <a:txBody>
                    <a:bodyPr/>
                    <a:lstStyle/>
                    <a:p>
                      <a:endParaRPr lang="es-CO"/>
                    </a:p>
                  </a:txBody>
                  <a:tcPr/>
                </a:tc>
                <a:extLst>
                  <a:ext uri="{0D108BD9-81ED-4DB2-BD59-A6C34878D82A}">
                    <a16:rowId xmlns:a16="http://schemas.microsoft.com/office/drawing/2014/main" val="10002"/>
                  </a:ext>
                </a:extLst>
              </a:tr>
              <a:tr h="2186190">
                <a:tc>
                  <a:txBody>
                    <a:bodyPr/>
                    <a:lstStyle/>
                    <a:p>
                      <a:pPr algn="ctr" rtl="0" fontAlgn="ctr"/>
                      <a:r>
                        <a:rPr lang="es-ES" sz="1200" b="1" i="0" u="none" strike="noStrike" dirty="0">
                          <a:solidFill>
                            <a:srgbClr val="000000"/>
                          </a:solidFill>
                          <a:effectLst/>
                          <a:latin typeface="Arial Narrow" panose="020B0606020202030204" pitchFamily="34" charset="0"/>
                        </a:rPr>
                        <a:t>1.1.20. Escuelas de Líderes gestores en ciudadanía alimentaria, memoria e identidad campesina</a:t>
                      </a:r>
                      <a:endParaRPr lang="es-CO" sz="12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Dirección de Salud Colectiva</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8141-Fortalecimiento de la Gobernanza y Gobernabilidad de la Salud Pública en el marco de la atención primaria social Bogotá D.C.</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700" b="0" i="0" u="none" strike="noStrike" dirty="0">
                          <a:solidFill>
                            <a:srgbClr val="000000"/>
                          </a:solidFill>
                          <a:effectLst/>
                          <a:latin typeface="Arial Narrow" panose="020B0606020202030204" pitchFamily="34" charset="0"/>
                        </a:rPr>
                        <a:t>Vincular el 100% de la población rural y campesina del D.C., identificada en fuentes de información disponibles, a las acciones colectivas e individuales del sector salud. </a:t>
                      </a:r>
                    </a:p>
                    <a:p>
                      <a:pPr algn="ctr" rtl="0" fontAlgn="ctr"/>
                      <a:r>
                        <a:rPr lang="es-ES" sz="700" b="0" i="0" u="none" strike="noStrike" dirty="0">
                          <a:solidFill>
                            <a:srgbClr val="000000"/>
                          </a:solidFill>
                          <a:effectLst/>
                          <a:latin typeface="Arial Narrow" panose="020B0606020202030204" pitchFamily="34" charset="0"/>
                        </a:rPr>
                        <a:t>Vincular el 100% de las personas identificadas por el sector salud, con enfoque poblacional, diferencial, de curso de vida, de acuerdo a los distintos grupos: etnia, género, orientaciones e identidades diversas y por condiciones o situaciones, a las acciones individuales, colectivas y poblacionales de la oferta de salud.</a:t>
                      </a:r>
                    </a:p>
                    <a:p>
                      <a:pPr algn="ctr" rtl="0" fontAlgn="ctr"/>
                      <a:r>
                        <a:rPr lang="es-ES" sz="700" b="0" i="0" u="none" strike="noStrike" dirty="0">
                          <a:solidFill>
                            <a:srgbClr val="000000"/>
                          </a:solidFill>
                          <a:effectLst/>
                          <a:latin typeface="Arial Narrow" panose="020B0606020202030204" pitchFamily="34" charset="0"/>
                        </a:rPr>
                        <a:t>Llevar a cabo en 1.275.000 personas acciones de comunicación y educación para la salud alimentaria y nutricional en habitantes del distrito.</a:t>
                      </a:r>
                      <a:endParaRPr lang="es-ES"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0</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5</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ES" sz="1200" b="0" i="0" u="none" strike="noStrike" dirty="0">
                          <a:solidFill>
                            <a:srgbClr val="000000"/>
                          </a:solidFill>
                          <a:effectLst/>
                          <a:latin typeface="Arial Narrow" panose="020B0606020202030204" pitchFamily="34" charset="0"/>
                        </a:rPr>
                        <a:t>0</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CO" sz="1200" b="0" i="0" u="none" strike="noStrike" dirty="0">
                          <a:solidFill>
                            <a:srgbClr val="000000"/>
                          </a:solidFill>
                          <a:effectLst/>
                          <a:latin typeface="Arial Narrow" panose="020B0606020202030204" pitchFamily="34" charset="0"/>
                        </a:rPr>
                        <a:t>5</a:t>
                      </a: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200" b="0" i="0" u="none" strike="noStrike" dirty="0">
                          <a:solidFill>
                            <a:srgbClr val="000000"/>
                          </a:solidFill>
                          <a:effectLst/>
                          <a:latin typeface="Arial Narrow" panose="020B0606020202030204" pitchFamily="34" charset="0"/>
                        </a:rPr>
                        <a:t>2</a:t>
                      </a:r>
                      <a:endParaRPr lang="es-CO" sz="1200" b="0"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CO" sz="1200" b="0" i="0" u="none" strike="noStrike" dirty="0">
                          <a:solidFill>
                            <a:srgbClr val="000000"/>
                          </a:solidFill>
                          <a:effectLst/>
                          <a:latin typeface="Arial Narrow" panose="020B0606020202030204" pitchFamily="34" charset="0"/>
                        </a:rPr>
                        <a:t>45</a:t>
                      </a:r>
                      <a:endParaRPr lang="es-CO" sz="1200" b="1" i="0" u="none" strike="noStrike" dirty="0">
                        <a:solidFill>
                          <a:srgbClr val="000000"/>
                        </a:solidFill>
                        <a:effectLst/>
                        <a:latin typeface="Arial Narrow" panose="020B0606020202030204" pitchFamily="34" charset="0"/>
                      </a:endParaRPr>
                    </a:p>
                  </a:txBody>
                  <a:tcPr marL="6661" marR="6661" marT="66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5" name="CuadroTexto 4">
            <a:extLst>
              <a:ext uri="{FF2B5EF4-FFF2-40B4-BE49-F238E27FC236}">
                <a16:creationId xmlns:a16="http://schemas.microsoft.com/office/drawing/2014/main" id="{2C9450BB-098D-9371-D6B7-5B6BC222B6CA}"/>
              </a:ext>
            </a:extLst>
          </p:cNvPr>
          <p:cNvSpPr txBox="1"/>
          <p:nvPr/>
        </p:nvSpPr>
        <p:spPr>
          <a:xfrm>
            <a:off x="492125" y="4350625"/>
            <a:ext cx="6982101" cy="1620000"/>
          </a:xfrm>
          <a:prstGeom prst="rect">
            <a:avLst/>
          </a:prstGeom>
          <a:solidFill>
            <a:schemeClr val="bg1"/>
          </a:solidFill>
          <a:ln w="12700">
            <a:solidFill>
              <a:schemeClr val="accent1"/>
            </a:solidFill>
          </a:ln>
        </p:spPr>
        <p:txBody>
          <a:bodyPr wrap="square">
            <a:spAutoFit/>
          </a:body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Avances en la implementación del producto 2025:</a:t>
            </a:r>
          </a:p>
        </p:txBody>
      </p:sp>
      <p:sp>
        <p:nvSpPr>
          <p:cNvPr id="6" name="CuadroTexto 5">
            <a:extLst>
              <a:ext uri="{FF2B5EF4-FFF2-40B4-BE49-F238E27FC236}">
                <a16:creationId xmlns:a16="http://schemas.microsoft.com/office/drawing/2014/main" id="{0A7CDC42-317A-D5B2-65D6-D20D045552C3}"/>
              </a:ext>
            </a:extLst>
          </p:cNvPr>
          <p:cNvSpPr txBox="1"/>
          <p:nvPr/>
        </p:nvSpPr>
        <p:spPr>
          <a:xfrm>
            <a:off x="7606747" y="4350625"/>
            <a:ext cx="4212190" cy="1620000"/>
          </a:xfrm>
          <a:prstGeom prst="rect">
            <a:avLst/>
          </a:prstGeom>
          <a:solidFill>
            <a:schemeClr val="bg1"/>
          </a:solidFill>
          <a:ln w="12700">
            <a:solidFill>
              <a:schemeClr val="accent4">
                <a:lumMod val="50000"/>
              </a:schemeClr>
            </a:solidFill>
          </a:ln>
        </p:spPr>
        <p:txBody>
          <a:bodyPr wrap="square">
            <a:spAutoFit/>
          </a:bodyPr>
          <a:lstStyle>
            <a:defPPr>
              <a:defRPr lang="es-CO"/>
            </a:defPPr>
            <a:lvl1pPr>
              <a:defRPr>
                <a:latin typeface="Aptos Narrow" panose="020B0004020202020204" pitchFamily="34" charset="0"/>
              </a:defRPr>
            </a:lvl1p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Oportunidades de mejora y proyecciones en la implementación del producto:</a:t>
            </a:r>
          </a:p>
        </p:txBody>
      </p:sp>
      <p:sp>
        <p:nvSpPr>
          <p:cNvPr id="7" name="Título 1">
            <a:extLst>
              <a:ext uri="{FF2B5EF4-FFF2-40B4-BE49-F238E27FC236}">
                <a16:creationId xmlns:a16="http://schemas.microsoft.com/office/drawing/2014/main" id="{68A12FDE-3EFB-FE37-BF17-F6F9FB9E1EBA}"/>
              </a:ext>
            </a:extLst>
          </p:cNvPr>
          <p:cNvSpPr txBox="1">
            <a:spLocks noChangeArrowheads="1"/>
          </p:cNvSpPr>
          <p:nvPr/>
        </p:nvSpPr>
        <p:spPr bwMode="auto">
          <a:xfrm>
            <a:off x="0" y="36489"/>
            <a:ext cx="12192000" cy="482633"/>
          </a:xfrm>
          <a:prstGeom prst="rect">
            <a:avLst/>
          </a:prstGeom>
          <a:noFill/>
        </p:spPr>
        <p:txBody>
          <a:bodyPr wrap="square" lIns="91440" tIns="45720" rIns="91440" bIns="45720" anchor="t">
            <a:spAutoFit/>
          </a:bodyPr>
          <a:lstStyle>
            <a:lvl1pPr>
              <a:lnSpc>
                <a:spcPct val="90000"/>
              </a:lnSpc>
              <a:spcBef>
                <a:spcPct val="0"/>
              </a:spcBef>
              <a:buNone/>
              <a:defRPr lang="en-CO" sz="3000" b="1">
                <a:solidFill>
                  <a:srgbClr val="38A9CA"/>
                </a:solidFill>
                <a:latin typeface="Aptos" panose="020B0004020202020204" pitchFamily="34" charset="0"/>
                <a:cs typeface="Arial"/>
              </a:defRPr>
            </a:lvl1pPr>
          </a:lstStyle>
          <a:p>
            <a:pPr algn="ctr"/>
            <a:r>
              <a:rPr lang="es-MX" altLang="es-CO" sz="2800" dirty="0"/>
              <a:t>Monitoreo de los Productos de la Política Pública de Ruralidad 2025</a:t>
            </a:r>
          </a:p>
        </p:txBody>
      </p:sp>
      <p:sp>
        <p:nvSpPr>
          <p:cNvPr id="8" name="CuadroTexto 7">
            <a:extLst>
              <a:ext uri="{FF2B5EF4-FFF2-40B4-BE49-F238E27FC236}">
                <a16:creationId xmlns:a16="http://schemas.microsoft.com/office/drawing/2014/main" id="{076207E9-689C-98D0-CF59-FE10E0B4E2B7}"/>
              </a:ext>
            </a:extLst>
          </p:cNvPr>
          <p:cNvSpPr txBox="1"/>
          <p:nvPr/>
        </p:nvSpPr>
        <p:spPr>
          <a:xfrm>
            <a:off x="492124" y="3914252"/>
            <a:ext cx="5591175" cy="353943"/>
          </a:xfrm>
          <a:prstGeom prst="rect">
            <a:avLst/>
          </a:prstGeom>
          <a:ln>
            <a:solidFill>
              <a:srgbClr val="725EB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2813" rtl="0" eaLnBrk="0" fontAlgn="base" latinLnBrk="0" hangingPunct="0">
              <a:lnSpc>
                <a:spcPct val="100000"/>
              </a:lnSpc>
              <a:spcBef>
                <a:spcPct val="0"/>
              </a:spcBef>
              <a:spcAft>
                <a:spcPct val="0"/>
              </a:spcAft>
              <a:buClrTx/>
              <a:buSzTx/>
              <a:buFontTx/>
              <a:buNone/>
              <a:tabLst/>
              <a:defRPr/>
            </a:pPr>
            <a:r>
              <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Costo estimado año 2025 según plan de acción: $5.500.000</a:t>
            </a:r>
          </a:p>
        </p:txBody>
      </p:sp>
      <p:sp>
        <p:nvSpPr>
          <p:cNvPr id="9" name="CuadroTexto 8">
            <a:extLst>
              <a:ext uri="{FF2B5EF4-FFF2-40B4-BE49-F238E27FC236}">
                <a16:creationId xmlns:a16="http://schemas.microsoft.com/office/drawing/2014/main" id="{CAE87B7E-4515-0DF7-3439-1260F3094A3C}"/>
              </a:ext>
            </a:extLst>
          </p:cNvPr>
          <p:cNvSpPr txBox="1"/>
          <p:nvPr/>
        </p:nvSpPr>
        <p:spPr>
          <a:xfrm>
            <a:off x="6215062" y="3915176"/>
            <a:ext cx="5603875" cy="353943"/>
          </a:xfrm>
          <a:prstGeom prst="rect">
            <a:avLst/>
          </a:prstGeom>
          <a:solidFill>
            <a:schemeClr val="bg1"/>
          </a:solidFill>
          <a:ln>
            <a:solidFill>
              <a:srgbClr val="725EB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2813" rtl="0" eaLnBrk="0" fontAlgn="base" latinLnBrk="0" hangingPunct="0">
              <a:lnSpc>
                <a:spcPct val="100000"/>
              </a:lnSpc>
              <a:spcBef>
                <a:spcPct val="0"/>
              </a:spcBef>
              <a:spcAft>
                <a:spcPct val="0"/>
              </a:spcAft>
              <a:buClrTx/>
              <a:buSzTx/>
              <a:buFontTx/>
              <a:buNone/>
              <a:tabLst/>
              <a:defRPr/>
            </a:pPr>
            <a:r>
              <a:rPr kumimoji="0" lang="es-CO" sz="17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Costo ejecutado enero – junio 2025: </a:t>
            </a:r>
            <a:r>
              <a:rPr kumimoji="0" lang="es-CO" sz="1700" i="0" strike="noStrike" kern="1200" cap="none" spc="0" normalizeH="0" baseline="0" noProof="0" dirty="0">
                <a:ln>
                  <a:noFill/>
                </a:ln>
                <a:solidFill>
                  <a:prstClr val="black"/>
                </a:solidFill>
                <a:effectLst/>
                <a:uLnTx/>
                <a:uFillTx/>
                <a:latin typeface="Arial Narrow" panose="020B0606020202030204" pitchFamily="34" charset="0"/>
                <a:ea typeface="+mn-ea"/>
                <a:cs typeface="Arial" panose="020B0604020202020204" pitchFamily="34" charset="0"/>
              </a:rPr>
              <a:t>$ (si se cuenta con el dato)</a:t>
            </a:r>
          </a:p>
        </p:txBody>
      </p:sp>
      <p:sp>
        <p:nvSpPr>
          <p:cNvPr id="11" name="CuadroTexto 10">
            <a:extLst>
              <a:ext uri="{FF2B5EF4-FFF2-40B4-BE49-F238E27FC236}">
                <a16:creationId xmlns:a16="http://schemas.microsoft.com/office/drawing/2014/main" id="{F67FB9DB-59EC-2C6D-547B-54763FE844E0}"/>
              </a:ext>
            </a:extLst>
          </p:cNvPr>
          <p:cNvSpPr txBox="1"/>
          <p:nvPr/>
        </p:nvSpPr>
        <p:spPr>
          <a:xfrm>
            <a:off x="492124" y="6082327"/>
            <a:ext cx="8270875" cy="540000"/>
          </a:xfrm>
          <a:prstGeom prst="rect">
            <a:avLst/>
          </a:prstGeom>
          <a:solidFill>
            <a:schemeClr val="bg1"/>
          </a:solidFill>
          <a:ln w="12700">
            <a:solidFill>
              <a:schemeClr val="accent1"/>
            </a:solidFill>
          </a:ln>
        </p:spPr>
        <p:txBody>
          <a:bodyPr wrap="square">
            <a:spAutoFit/>
          </a:bodyPr>
          <a:lstStyle/>
          <a:p>
            <a:pPr marL="0" marR="0" lvl="0" indent="0" algn="just" defTabSz="912813" rtl="0" eaLnBrk="0" fontAlgn="base" latinLnBrk="0" hangingPunct="0">
              <a:lnSpc>
                <a:spcPct val="100000"/>
              </a:lnSpc>
              <a:spcBef>
                <a:spcPct val="0"/>
              </a:spcBef>
              <a:spcAft>
                <a:spcPct val="0"/>
              </a:spcAft>
              <a:buClrTx/>
              <a:buSzTx/>
              <a:buFontTx/>
              <a:buNone/>
              <a:tabLst/>
              <a:defRPr/>
            </a:pPr>
            <a:r>
              <a:rPr kumimoji="0" lang="es-CO"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Fuente de información:</a:t>
            </a:r>
            <a:endParaRPr kumimoji="0" lang="es-ES" sz="11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96272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F13251-A629-A997-1A54-2A00BF71817A}"/>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615E56E1-B2C5-71F4-4C9A-93E30569A467}"/>
              </a:ext>
            </a:extLst>
          </p:cNvPr>
          <p:cNvSpPr>
            <a:spLocks noGrp="1"/>
          </p:cNvSpPr>
          <p:nvPr>
            <p:ph type="title"/>
          </p:nvPr>
        </p:nvSpPr>
        <p:spPr>
          <a:xfrm>
            <a:off x="838200" y="467781"/>
            <a:ext cx="10515600" cy="510461"/>
          </a:xfrm>
        </p:spPr>
        <p:txBody>
          <a:bodyPr/>
          <a:lstStyle/>
          <a:p>
            <a:r>
              <a:rPr lang="es-ES" dirty="0"/>
              <a:t>Aporte del producto 1.1.20. a prioridades en salud</a:t>
            </a:r>
            <a:endParaRPr lang="es-CO" dirty="0"/>
          </a:p>
        </p:txBody>
      </p:sp>
      <p:sp>
        <p:nvSpPr>
          <p:cNvPr id="4" name="CuadroTexto 11">
            <a:extLst>
              <a:ext uri="{FF2B5EF4-FFF2-40B4-BE49-F238E27FC236}">
                <a16:creationId xmlns:a16="http://schemas.microsoft.com/office/drawing/2014/main" id="{C4EDF7AB-912E-1B2B-68B9-EE296B0A4ED2}"/>
              </a:ext>
            </a:extLst>
          </p:cNvPr>
          <p:cNvSpPr txBox="1">
            <a:spLocks noChangeArrowheads="1"/>
          </p:cNvSpPr>
          <p:nvPr/>
        </p:nvSpPr>
        <p:spPr bwMode="auto">
          <a:xfrm>
            <a:off x="1158240" y="1319965"/>
            <a:ext cx="5040000" cy="1440000"/>
          </a:xfrm>
          <a:prstGeom prst="roundRect">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lgn="just"/>
            <a:r>
              <a:rPr lang="es-CO" altLang="es-CO" sz="1400" b="1" dirty="0">
                <a:latin typeface="Oswald" panose="00000500000000000000" pitchFamily="2" charset="0"/>
              </a:rPr>
              <a:t>Salud mental</a:t>
            </a:r>
          </a:p>
        </p:txBody>
      </p:sp>
      <p:sp>
        <p:nvSpPr>
          <p:cNvPr id="5" name="CuadroTexto 11">
            <a:extLst>
              <a:ext uri="{FF2B5EF4-FFF2-40B4-BE49-F238E27FC236}">
                <a16:creationId xmlns:a16="http://schemas.microsoft.com/office/drawing/2014/main" id="{84A50E43-60EF-9876-1801-998649FE91B4}"/>
              </a:ext>
            </a:extLst>
          </p:cNvPr>
          <p:cNvSpPr txBox="1">
            <a:spLocks noChangeArrowheads="1"/>
          </p:cNvSpPr>
          <p:nvPr/>
        </p:nvSpPr>
        <p:spPr bwMode="auto">
          <a:xfrm>
            <a:off x="6534855" y="1308495"/>
            <a:ext cx="5040000" cy="1440000"/>
          </a:xfrm>
          <a:prstGeom prst="roundRect">
            <a:avLst/>
          </a:prstGeom>
          <a:ln>
            <a:headEnd/>
            <a:tailEnd/>
          </a:ln>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es-CO" altLang="es-CO" sz="1400" b="1" dirty="0">
                <a:latin typeface="Oswald" panose="00000500000000000000" pitchFamily="2" charset="0"/>
              </a:rPr>
              <a:t>Salud Materno Infantil (incluye vacunación)</a:t>
            </a:r>
          </a:p>
        </p:txBody>
      </p:sp>
      <p:sp>
        <p:nvSpPr>
          <p:cNvPr id="6" name="CuadroTexto 11">
            <a:extLst>
              <a:ext uri="{FF2B5EF4-FFF2-40B4-BE49-F238E27FC236}">
                <a16:creationId xmlns:a16="http://schemas.microsoft.com/office/drawing/2014/main" id="{D3DE65E6-12ED-4919-0FBF-9402BD823A5F}"/>
              </a:ext>
            </a:extLst>
          </p:cNvPr>
          <p:cNvSpPr txBox="1">
            <a:spLocks noChangeArrowheads="1"/>
          </p:cNvSpPr>
          <p:nvPr/>
        </p:nvSpPr>
        <p:spPr bwMode="auto">
          <a:xfrm>
            <a:off x="1158240" y="2932950"/>
            <a:ext cx="5040000" cy="1440000"/>
          </a:xfrm>
          <a:prstGeom prst="roundRect">
            <a:avLst/>
          </a:prstGeom>
          <a:ln>
            <a:headEnd/>
            <a:tailEnd/>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CO" altLang="es-CO" sz="1400" b="1" dirty="0">
                <a:latin typeface="Oswald" panose="00000500000000000000" pitchFamily="2" charset="0"/>
              </a:rPr>
              <a:t>Seguridad Alimentaria y Nutricional</a:t>
            </a:r>
            <a:r>
              <a:rPr lang="es-CO" sz="1400" dirty="0">
                <a:latin typeface="Oswald" panose="00000500000000000000"/>
              </a:rPr>
              <a:t>. </a:t>
            </a:r>
            <a:endParaRPr lang="es-CO" altLang="es-CO" sz="1400" dirty="0">
              <a:latin typeface="Oswald" panose="00000500000000000000"/>
            </a:endParaRPr>
          </a:p>
        </p:txBody>
      </p:sp>
      <p:sp>
        <p:nvSpPr>
          <p:cNvPr id="7" name="CuadroTexto 11">
            <a:extLst>
              <a:ext uri="{FF2B5EF4-FFF2-40B4-BE49-F238E27FC236}">
                <a16:creationId xmlns:a16="http://schemas.microsoft.com/office/drawing/2014/main" id="{5961544A-911E-D19B-DD69-F44567F685D5}"/>
              </a:ext>
            </a:extLst>
          </p:cNvPr>
          <p:cNvSpPr txBox="1">
            <a:spLocks noChangeArrowheads="1"/>
          </p:cNvSpPr>
          <p:nvPr/>
        </p:nvSpPr>
        <p:spPr bwMode="auto">
          <a:xfrm>
            <a:off x="6534855" y="2934882"/>
            <a:ext cx="5040000" cy="1440000"/>
          </a:xfrm>
          <a:prstGeom prst="round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just"/>
            <a:r>
              <a:rPr lang="es-CO" altLang="es-CO" sz="1400" b="1" dirty="0">
                <a:latin typeface="Oswald" panose="00000500000000000000" pitchFamily="2" charset="0"/>
              </a:rPr>
              <a:t>Enfermedades crónicas no transmisibles</a:t>
            </a:r>
          </a:p>
        </p:txBody>
      </p:sp>
      <p:sp>
        <p:nvSpPr>
          <p:cNvPr id="8" name="CuadroTexto 11">
            <a:extLst>
              <a:ext uri="{FF2B5EF4-FFF2-40B4-BE49-F238E27FC236}">
                <a16:creationId xmlns:a16="http://schemas.microsoft.com/office/drawing/2014/main" id="{70D6E898-3D78-9A76-B287-2BB3C61EB742}"/>
              </a:ext>
            </a:extLst>
          </p:cNvPr>
          <p:cNvSpPr txBox="1">
            <a:spLocks noChangeArrowheads="1"/>
          </p:cNvSpPr>
          <p:nvPr/>
        </p:nvSpPr>
        <p:spPr bwMode="auto">
          <a:xfrm>
            <a:off x="3896040" y="4559337"/>
            <a:ext cx="5040000" cy="1440000"/>
          </a:xfrm>
          <a:prstGeom prst="round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just"/>
            <a:r>
              <a:rPr lang="es-CO" altLang="es-CO" sz="1400" b="1" dirty="0">
                <a:latin typeface="Oswald" panose="00000500000000000000" pitchFamily="2" charset="0"/>
              </a:rPr>
              <a:t>Violencias</a:t>
            </a:r>
            <a:endParaRPr lang="es-CO" altLang="es-CO" sz="1400" dirty="0">
              <a:latin typeface="Oswald" panose="00000500000000000000" pitchFamily="2" charset="0"/>
            </a:endParaRPr>
          </a:p>
        </p:txBody>
      </p:sp>
    </p:spTree>
    <p:extLst>
      <p:ext uri="{BB962C8B-B14F-4D97-AF65-F5344CB8AC3E}">
        <p14:creationId xmlns:p14="http://schemas.microsoft.com/office/powerpoint/2010/main" val="1801535657"/>
      </p:ext>
    </p:extLst>
  </p:cSld>
  <p:clrMapOvr>
    <a:masterClrMapping/>
  </p:clrMapOvr>
</p:sld>
</file>

<file path=ppt/theme/theme1.xml><?xml version="1.0" encoding="utf-8"?>
<a:theme xmlns:a="http://schemas.openxmlformats.org/drawingml/2006/main" name="Tema de Office">
  <a:themeElements>
    <a:clrScheme name="SDS">
      <a:dk1>
        <a:srgbClr val="333333"/>
      </a:dk1>
      <a:lt1>
        <a:srgbClr val="FFFFFF"/>
      </a:lt1>
      <a:dk2>
        <a:srgbClr val="2788A2"/>
      </a:dk2>
      <a:lt2>
        <a:srgbClr val="E8E8E8"/>
      </a:lt2>
      <a:accent1>
        <a:srgbClr val="2CA8CB"/>
      </a:accent1>
      <a:accent2>
        <a:srgbClr val="185767"/>
      </a:accent2>
      <a:accent3>
        <a:srgbClr val="73CA8B"/>
      </a:accent3>
      <a:accent4>
        <a:srgbClr val="86F3A3"/>
      </a:accent4>
      <a:accent5>
        <a:srgbClr val="36A7C8"/>
      </a:accent5>
      <a:accent6>
        <a:srgbClr val="FFB71A"/>
      </a:accent6>
      <a:hlink>
        <a:srgbClr val="B2F1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lantilla-SDS-2" id="{4FBE0042-14EE-B943-9B4B-70CF6E9E673D}" vid="{6BE10E79-3E17-F94B-BD15-3961F05ABCD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3CEC18641102D64AB89F6A0C7D28F125" ma:contentTypeVersion="0" ma:contentTypeDescription="Crear nuevo documento." ma:contentTypeScope="" ma:versionID="0f4e28dfd30afe885ecb34771de7bf4f">
  <xsd:schema xmlns:xsd="http://www.w3.org/2001/XMLSchema" xmlns:xs="http://www.w3.org/2001/XMLSchema" xmlns:p="http://schemas.microsoft.com/office/2006/metadata/properties" targetNamespace="http://schemas.microsoft.com/office/2006/metadata/properties" ma:root="true" ma:fieldsID="3f6edc329ff236629c56e3b879b320d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68D1BFC-7A20-4F6E-8F89-83E4BB640E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139AFD0A-A428-42C0-81C8-D7316F239E1D}">
  <ds:schemaRefs>
    <ds:schemaRef ds:uri="http://www.w3.org/XML/1998/namespace"/>
    <ds:schemaRef ds:uri="http://purl.org/dc/terms/"/>
    <ds:schemaRef ds:uri="http://schemas.microsoft.com/office/2006/metadata/properties"/>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84E18385-5A77-4CE8-8E46-864DB93181C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Plantilla_2_PPT_SDS</Template>
  <TotalTime>178</TotalTime>
  <Words>3566</Words>
  <Application>Microsoft Office PowerPoint</Application>
  <PresentationFormat>Panorámica</PresentationFormat>
  <Paragraphs>461</Paragraphs>
  <Slides>22</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22</vt:i4>
      </vt:variant>
    </vt:vector>
  </HeadingPairs>
  <TitlesOfParts>
    <vt:vector size="27" baseType="lpstr">
      <vt:lpstr>Aptos</vt:lpstr>
      <vt:lpstr>Arial</vt:lpstr>
      <vt:lpstr>Arial Narrow</vt:lpstr>
      <vt:lpstr>Oswald</vt:lpstr>
      <vt:lpstr>Tema de Office</vt:lpstr>
      <vt:lpstr>Seguimiento a la implementación de la Política Pública de Ruralidad, sector salud – primer semestre 2025</vt:lpstr>
      <vt:lpstr>Política Pública de Ruralidad 2023 – 2038 CONPES D.C. 41 de 2023</vt:lpstr>
      <vt:lpstr>Presentación de PowerPoint</vt:lpstr>
      <vt:lpstr>Aporte del producto 1.1.17. a prioridades en salud</vt:lpstr>
      <vt:lpstr>Presentación de PowerPoint</vt:lpstr>
      <vt:lpstr>Aporte del producto 1.1.18. a prioridades en salud</vt:lpstr>
      <vt:lpstr>Presentación de PowerPoint</vt:lpstr>
      <vt:lpstr>Presentación de PowerPoint</vt:lpstr>
      <vt:lpstr>Aporte del producto 1.1.20. a prioridades en salud</vt:lpstr>
      <vt:lpstr>Presentación de PowerPoint</vt:lpstr>
      <vt:lpstr>Aporte del producto 1.1.21. a prioridades en salud</vt:lpstr>
      <vt:lpstr>Presentación de PowerPoint</vt:lpstr>
      <vt:lpstr>Aporte del producto 1.1.22. a prioridades en salud</vt:lpstr>
      <vt:lpstr>Presentación de PowerPoint</vt:lpstr>
      <vt:lpstr>Aporte del producto 1.1.23. a prioridades en salud</vt:lpstr>
      <vt:lpstr>Presentación de PowerPoint</vt:lpstr>
      <vt:lpstr>Aporte del producto 1.1.24. a prioridades en salud</vt:lpstr>
      <vt:lpstr>Presentación de PowerPoint</vt:lpstr>
      <vt:lpstr>Aporte del producto 1.1.25. a prioridades en salud</vt:lpstr>
      <vt:lpstr>Presentación de PowerPoint</vt:lpstr>
      <vt:lpstr>Aporte del producto 1.1.26. a prioridades en salud</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Yaneth, Linares Lizarazo</dc:creator>
  <cp:lastModifiedBy>Olivia Pedraza</cp:lastModifiedBy>
  <cp:revision>19</cp:revision>
  <dcterms:created xsi:type="dcterms:W3CDTF">2025-01-31T18:22:15Z</dcterms:created>
  <dcterms:modified xsi:type="dcterms:W3CDTF">2025-07-25T12:07:47Z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0x0101003CEC18641102D64AB89F6A0C7D28F125</vt:lpwstr>
  </property>
</Properties>
</file>