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954" r:id="rId1"/>
  </p:sldMasterIdLst>
  <p:sldIdLst>
    <p:sldId id="273" r:id="rId2"/>
    <p:sldId id="257" r:id="rId3"/>
    <p:sldId id="292" r:id="rId4"/>
    <p:sldId id="293" r:id="rId5"/>
    <p:sldId id="301" r:id="rId6"/>
    <p:sldId id="294" r:id="rId7"/>
    <p:sldId id="302" r:id="rId8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Garamond" panose="02020404030301010803" pitchFamily="18" charset="0"/>
      <p:regular r:id="rId13"/>
      <p:bold r:id="rId14"/>
      <p:italic r:id="rId15"/>
    </p:embeddedFont>
    <p:embeddedFont>
      <p:font typeface="Poppins" panose="020B0604020202020204" charset="0"/>
      <p:regular r:id="rId16"/>
      <p:bold r:id="rId17"/>
      <p:italic r:id="rId18"/>
      <p:boldItalic r:id="rId19"/>
    </p:embeddedFont>
    <p:embeddedFont>
      <p:font typeface="Poppins ExtraBold" panose="020B0604020202020204" charset="0"/>
      <p:bold r:id="rId20"/>
      <p:italic r:id="rId21"/>
      <p:boldItalic r:id="rId22"/>
    </p:embeddedFont>
    <p:embeddedFont>
      <p:font typeface="Poppins Light" panose="020B0604020202020204" charset="0"/>
      <p:regular r:id="rId23"/>
      <p:italic r:id="rId24"/>
    </p:embeddedFont>
    <p:embeddedFont>
      <p:font typeface="Poppins Medium" panose="020B0604020202020204" charset="0"/>
      <p:regular r:id="rId25"/>
      <p:italic r:id="rId26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89"/>
    <a:srgbClr val="FFB71C"/>
    <a:srgbClr val="E403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 autoAdjust="0"/>
    <p:restoredTop sz="94660"/>
  </p:normalViewPr>
  <p:slideViewPr>
    <p:cSldViewPr snapToGrid="0">
      <p:cViewPr varScale="1">
        <p:scale>
          <a:sx n="71" d="100"/>
          <a:sy n="71" d="100"/>
        </p:scale>
        <p:origin x="10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A5AF5D-426C-1A01-7601-660B5C17F9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01FD10-0645-7176-EBDD-2D053B8FC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45F9E2-AD6C-3AB7-26E4-A86DA572A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B9D242-75D4-C896-1087-C986409EA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AAB42E-92E9-BB47-F58B-558FE9159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3260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3625DE-B88A-BD7A-1723-74AC699D7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C09FDCA-4F90-58B1-2AD5-DE42393566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17343F9-2FB7-A9D1-96EC-BDA58078A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4FDE4F-A473-CA3F-47C8-06493E22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75896F-16AC-5E82-D6B7-2C3D5473F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7443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8FCFB15-F52D-DD61-B6C2-372FFE2EE3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7C03D2D-1C89-2BB4-CB7D-7C2C0137CF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D79E6C-2E53-A5D0-523C-2FB2DB139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88A356-461B-EA00-D169-40B06CA8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03963D-01D3-9AE1-9EDD-A2FD4931E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8686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FA4455-2BB9-9173-686C-2C7827AFC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E825A45-063D-A11E-1A36-DA77CAE7E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BE3945C-3A8F-A0D7-DB58-D8122B9BA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FC26C3-3F4F-B1E1-49F1-770222C60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C4D0CC-96F0-A649-8960-57405E7C2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8163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7830F4-81C6-255A-0849-56C16CCF9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652C7F-D7A7-35E0-06FC-242EA4DD8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18F780-00EF-0C12-6E69-95CDCD06E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9A1449-DB5F-CA7D-9E7A-98A56636E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555B05-6163-A7B8-0B0A-C5282FE74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006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021EAB-6897-7ED8-500A-6261133CB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C0B5FB-2660-1AC5-B3D9-CAD7F807E8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46B0264-F252-417A-0B1D-318845A8EF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B74F9DC-C712-9A1C-C700-9426C8BFC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9400DB-5554-46EC-BED7-7D511821F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E5FE2F9-A026-E3F7-CE18-2F226FE83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8902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0F1944-BEBA-7C1A-041F-C22144DC8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E1F4A0-3D14-E994-9A83-C2B4D6A93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A13991A-D734-7157-9C74-AA6F97D00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32D17D3-772E-C05D-4114-D602B49361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F014290-9389-9AE0-53FB-09C41DEA42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CE1475D-258E-DE81-43EE-38E252239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6007DF4-0CBE-B65F-7904-17DCD4A77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52B0B91-E567-F222-AB8F-E9E79B84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5869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D9A177-983B-C960-F574-682DDF6E4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4954430-F448-6688-92E3-0616065E2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CB2E5A6-08DA-0BF7-349F-A1D7465D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E41DA1-AFE9-24D5-4CF1-B2F9E6654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2556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F9DE23C-5F02-1172-70A6-5A0FC6120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1B81041-D6F9-BED7-CA0F-264EC632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91913D-5898-A59A-EF5D-6F6E2AE6A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7021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F0E403-C79A-F449-BCEF-3E73EBDB0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F145DC-D7DB-425F-16BA-E8A442095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8524E4-4E5D-A5AC-6E91-7406C55B5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AD6DD1-23C2-EFAE-C892-4481D259A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BBC29F-2AB0-DBCF-848A-2CD311B5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0B079C2-0C2F-323D-14FC-ABEB7C9E8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497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4C00C3-AB32-88B9-A311-152C0E5FF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73B46EF-8ACA-AE85-E428-75BF3E55C9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E85CF08-27F6-96C6-BC74-8A0F401DD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8C7AC2-2318-C7F4-4E38-6C8D7CA2B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0A684E-589A-A67C-8116-6AA2C752C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0A1517F-B736-25B7-0D74-E01D28F8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5285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" name="SONIDO TABLERO.wav"/>
          </p:stSnd>
        </p:sndAc>
      </p:transition>
    </mc:Choice>
    <mc:Fallback xmlns="">
      <p:transition spd="slow" advClick="0">
        <p:fade/>
        <p:sndAc>
          <p:stSnd>
            <p:snd r:embed="rId3" name="SONIDO TABLERO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7CBE2B4-5573-154C-A1CE-984ABC589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B9B7D2-D80E-B00B-F190-41C2FAB612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E57778-0C8F-E6BE-A69A-04CE368044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7F99E7-7392-4769-8B70-9719A7FC80B0}" type="datetimeFigureOut">
              <a:rPr lang="es-CO" smtClean="0"/>
              <a:t>26/04/2025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A6CB53-836E-878B-B9FE-B9633A0A3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56B634-C0A3-0272-BAD7-DE50F6F94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544E78-AA41-458A-86DE-5A075C56599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9244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13" name="SONIDO TABLERO.wav"/>
          </p:stSnd>
        </p:sndAc>
      </p:transition>
    </mc:Choice>
    <mc:Fallback xmlns="">
      <p:transition spd="slow" advClick="0">
        <p:fade/>
        <p:sndAc>
          <p:stSnd>
            <p:snd r:embed="rId14" name="SONIDO TABLERO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audio" Target="../media/audio1.wav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12" Type="http://schemas.openxmlformats.org/officeDocument/2006/relationships/image" Target="../media/image17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svg"/><Relationship Id="rId10" Type="http://schemas.openxmlformats.org/officeDocument/2006/relationships/image" Target="../media/image15.sv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7.svg"/><Relationship Id="rId5" Type="http://schemas.openxmlformats.org/officeDocument/2006/relationships/image" Target="../media/image10.svg"/><Relationship Id="rId10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8.jpeg"/><Relationship Id="rId7" Type="http://schemas.openxmlformats.org/officeDocument/2006/relationships/image" Target="../media/image20.sv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3.svg"/><Relationship Id="rId10" Type="http://schemas.openxmlformats.org/officeDocument/2006/relationships/audio" Target="../media/audio1.wav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7.svg"/><Relationship Id="rId5" Type="http://schemas.openxmlformats.org/officeDocument/2006/relationships/image" Target="../media/image10.svg"/><Relationship Id="rId10" Type="http://schemas.openxmlformats.org/officeDocument/2006/relationships/image" Target="../media/image6.png"/><Relationship Id="rId4" Type="http://schemas.openxmlformats.org/officeDocument/2006/relationships/image" Target="../media/image9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12" Type="http://schemas.openxmlformats.org/officeDocument/2006/relationships/image" Target="../media/image25.pn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24.svg"/><Relationship Id="rId5" Type="http://schemas.openxmlformats.org/officeDocument/2006/relationships/image" Target="../media/image10.svg"/><Relationship Id="rId15" Type="http://schemas.openxmlformats.org/officeDocument/2006/relationships/image" Target="../media/image7.svg"/><Relationship Id="rId10" Type="http://schemas.openxmlformats.org/officeDocument/2006/relationships/image" Target="../media/image23.png"/><Relationship Id="rId4" Type="http://schemas.openxmlformats.org/officeDocument/2006/relationships/image" Target="../media/image9.png"/><Relationship Id="rId9" Type="http://schemas.openxmlformats.org/officeDocument/2006/relationships/image" Target="../media/image22.svg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D34A0-7359-BE73-ED0D-46604B95E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2B5BA6B9-745A-F786-9C9F-5F796CAABCD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18" y="91978"/>
            <a:ext cx="11770548" cy="6620933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348F6860-1C84-988C-D63F-E08220CAA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2493" y="145089"/>
            <a:ext cx="1125807" cy="87034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7FED18E-6CAC-61F5-2037-E60D844D64F7}"/>
              </a:ext>
            </a:extLst>
          </p:cNvPr>
          <p:cNvSpPr txBox="1"/>
          <p:nvPr/>
        </p:nvSpPr>
        <p:spPr>
          <a:xfrm>
            <a:off x="404572" y="1885924"/>
            <a:ext cx="9795637" cy="221715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5200" dirty="0">
                <a:solidFill>
                  <a:srgbClr val="FFFFFF"/>
                </a:solidFill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Soy Joven, Soy Bogotá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FC197A-7E32-E34E-B04F-94AC4718B1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141" y="2306901"/>
            <a:ext cx="926042" cy="852933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953069AF-00BE-B783-2CE4-1BE165F41B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77331" y="1038480"/>
            <a:ext cx="3082697" cy="169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250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0" name="SONIDO TABLERO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">
            <a:extLst>
              <a:ext uri="{FF2B5EF4-FFF2-40B4-BE49-F238E27FC236}">
                <a16:creationId xmlns:a16="http://schemas.microsoft.com/office/drawing/2014/main" id="{04DFEB7D-DFAA-A7E5-05E1-282340DCFB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" y="0"/>
            <a:ext cx="12149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A3237B67-B66A-3FB0-73B6-C30C5DA46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292698" y="2535207"/>
            <a:ext cx="5413572" cy="6858000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C4640D2-D733-1C2C-16FD-4C16B0B605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98130" y="96398"/>
            <a:ext cx="413111" cy="6971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22A9261-0BA9-8499-1B45-D9AEC7E468C9}"/>
              </a:ext>
            </a:extLst>
          </p:cNvPr>
          <p:cNvSpPr/>
          <p:nvPr/>
        </p:nvSpPr>
        <p:spPr>
          <a:xfrm>
            <a:off x="-33868" y="169976"/>
            <a:ext cx="405442" cy="914400"/>
          </a:xfrm>
          <a:prstGeom prst="rect">
            <a:avLst/>
          </a:prstGeom>
          <a:solidFill>
            <a:srgbClr val="FFD5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9B8AEE8-A14C-8233-1117-14AB73615729}"/>
              </a:ext>
            </a:extLst>
          </p:cNvPr>
          <p:cNvSpPr txBox="1"/>
          <p:nvPr/>
        </p:nvSpPr>
        <p:spPr>
          <a:xfrm>
            <a:off x="1429381" y="804623"/>
            <a:ext cx="9741625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O" sz="2400" dirty="0">
              <a:latin typeface="Garamond" panose="02020404030301010803" pitchFamily="18" charset="0"/>
            </a:endParaRPr>
          </a:p>
          <a:p>
            <a:pPr algn="just"/>
            <a:r>
              <a:rPr lang="es-ES" sz="2400" dirty="0">
                <a:latin typeface="Garamond" panose="02020404030301010803" pitchFamily="18" charset="0"/>
              </a:rPr>
              <a:t>Incrementar la participación juvenil en Bogotá, fortalecer y potencializar los liderazgos juveniles, fortalecer capacidades y saberes con enfoque diferencial, de género y derechos humanos, así como de acompañar en los procesos de elección, formación y fortalecimiento con miras a promover nuevas ciudadanías y liderazgos juveniles activos.</a:t>
            </a:r>
            <a:br>
              <a:rPr lang="es-US" sz="1400" kern="100" dirty="0">
                <a:solidFill>
                  <a:schemeClr val="bg2">
                    <a:lumMod val="25000"/>
                  </a:schemeClr>
                </a:solidFill>
                <a:effectLst/>
                <a:latin typeface="Poppins Light" panose="00000400000000000000" pitchFamily="2" charset="0"/>
                <a:ea typeface="Times New Roman" panose="02020603050405020304" pitchFamily="18" charset="0"/>
                <a:cs typeface="Poppins Light" panose="00000400000000000000" pitchFamily="2" charset="0"/>
              </a:rPr>
            </a:br>
            <a:endParaRPr lang="es-US" sz="1400" kern="100" dirty="0">
              <a:solidFill>
                <a:schemeClr val="bg2">
                  <a:lumMod val="25000"/>
                </a:schemeClr>
              </a:solidFill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</p:txBody>
      </p:sp>
      <p:pic>
        <p:nvPicPr>
          <p:cNvPr id="1026" name="Picture 2" descr="Imagen 17">
            <a:extLst>
              <a:ext uri="{FF2B5EF4-FFF2-40B4-BE49-F238E27FC236}">
                <a16:creationId xmlns:a16="http://schemas.microsoft.com/office/drawing/2014/main" id="{E100B148-579C-6F97-243C-2446D633A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034" y="3765326"/>
            <a:ext cx="4302094" cy="2766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AF785169-ED52-C762-08B1-211822E3C4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2611" y="498764"/>
            <a:ext cx="475733" cy="475733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4563D208-C353-3CE0-7423-90CE7EA6359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2611" y="1797864"/>
            <a:ext cx="475733" cy="475733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D19A9D69-B4F8-DA21-43B7-4E1AD25D26C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71560" y="6040839"/>
            <a:ext cx="1019156" cy="56033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700D866-722D-FCE2-773F-E5CC7E2F6F57}"/>
              </a:ext>
            </a:extLst>
          </p:cNvPr>
          <p:cNvSpPr txBox="1"/>
          <p:nvPr/>
        </p:nvSpPr>
        <p:spPr>
          <a:xfrm>
            <a:off x="1320418" y="473290"/>
            <a:ext cx="9795637" cy="5608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US" sz="3200" dirty="0">
                <a:solidFill>
                  <a:srgbClr val="E4032E"/>
                </a:solidFill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Objetivo</a:t>
            </a:r>
            <a:endParaRPr lang="es-CO" sz="3200" dirty="0">
              <a:solidFill>
                <a:srgbClr val="E4032E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923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7" name="SONIDO TABLERO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">
            <a:extLst>
              <a:ext uri="{FF2B5EF4-FFF2-40B4-BE49-F238E27FC236}">
                <a16:creationId xmlns:a16="http://schemas.microsoft.com/office/drawing/2014/main" id="{04DFEB7D-DFAA-A7E5-05E1-282340DCFB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" y="0"/>
            <a:ext cx="12149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A3237B67-B66A-3FB0-73B6-C30C5DA46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79763" y="3932405"/>
            <a:ext cx="3547803" cy="4494414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C4640D2-D733-1C2C-16FD-4C16B0B605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98130" y="96398"/>
            <a:ext cx="413111" cy="6971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22A9261-0BA9-8499-1B45-D9AEC7E468C9}"/>
              </a:ext>
            </a:extLst>
          </p:cNvPr>
          <p:cNvSpPr/>
          <p:nvPr/>
        </p:nvSpPr>
        <p:spPr>
          <a:xfrm>
            <a:off x="-33868" y="169976"/>
            <a:ext cx="405442" cy="914400"/>
          </a:xfrm>
          <a:prstGeom prst="rect">
            <a:avLst/>
          </a:prstGeom>
          <a:solidFill>
            <a:srgbClr val="FFD5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9B8AEE8-A14C-8233-1117-14AB73615729}"/>
              </a:ext>
            </a:extLst>
          </p:cNvPr>
          <p:cNvSpPr txBox="1"/>
          <p:nvPr/>
        </p:nvSpPr>
        <p:spPr>
          <a:xfrm>
            <a:off x="1311039" y="793522"/>
            <a:ext cx="10286149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endParaRPr lang="es-US" sz="1800" dirty="0">
              <a:solidFill>
                <a:srgbClr val="00000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buFontTx/>
              <a:buChar char="-"/>
            </a:pPr>
            <a:r>
              <a:rPr lang="es-CO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Campañas a través de las redes sociales: pedagogía sobre los consejos de juventud, roles y funciones. </a:t>
            </a:r>
          </a:p>
          <a:p>
            <a:pPr lvl="0"/>
            <a:endParaRPr lang="es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FontTx/>
              <a:buChar char="-"/>
            </a:pPr>
            <a:r>
              <a:rPr lang="es-CO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Jornadas de pedagogía en instituciones educativas: talleres, conversatorios, entre otras actividades.</a:t>
            </a:r>
          </a:p>
          <a:p>
            <a:pPr lvl="0"/>
            <a:endParaRPr lang="es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FontTx/>
              <a:buChar char="-"/>
            </a:pPr>
            <a:r>
              <a:rPr lang="es-CO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Actividades con consejeros actuales como debates, foros, intercambios de experiencias juveniles. </a:t>
            </a:r>
          </a:p>
          <a:p>
            <a:pPr lvl="0"/>
            <a:endParaRPr lang="es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buFontTx/>
              <a:buChar char="-"/>
            </a:pPr>
            <a:r>
              <a:rPr lang="es-CO" sz="2400" b="1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Escuela sobre consejos de juventud </a:t>
            </a:r>
            <a:r>
              <a:rPr lang="es-CO" sz="2400" b="1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Lidera Bogotá</a:t>
            </a:r>
          </a:p>
          <a:p>
            <a:pPr lvl="0"/>
            <a:r>
              <a:rPr lang="es-CO" sz="2400" b="1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s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r>
              <a:rPr lang="es-US" sz="2400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s-CO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Pedagogía sobre los Consejos de Juventud y electoral.</a:t>
            </a:r>
            <a:endParaRPr lang="es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/>
            <a:r>
              <a:rPr lang="es-US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s-CO" sz="24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Pedagogía hacia jóvenes con enfoque diferencial.</a:t>
            </a:r>
            <a:endParaRPr lang="es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US" sz="1400" kern="100" dirty="0">
              <a:solidFill>
                <a:schemeClr val="bg2">
                  <a:lumMod val="25000"/>
                </a:schemeClr>
              </a:solidFill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AF785169-ED52-C762-08B1-211822E3C4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4139" y="1201126"/>
            <a:ext cx="361950" cy="36195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D19A9D69-B4F8-DA21-43B7-4E1AD25D26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871560" y="6040839"/>
            <a:ext cx="1019156" cy="56033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E8A49CA-E5D9-BF88-2F8E-1DED1120166D}"/>
              </a:ext>
            </a:extLst>
          </p:cNvPr>
          <p:cNvSpPr txBox="1"/>
          <p:nvPr/>
        </p:nvSpPr>
        <p:spPr>
          <a:xfrm>
            <a:off x="594811" y="346775"/>
            <a:ext cx="9795637" cy="5608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US" sz="3200" dirty="0">
                <a:solidFill>
                  <a:srgbClr val="E4032E"/>
                </a:solidFill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Acciones a realizar</a:t>
            </a:r>
            <a:endParaRPr lang="es-CO" sz="3200" dirty="0">
              <a:solidFill>
                <a:srgbClr val="E4032E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681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2" name="SONIDO TABLERO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">
            <a:extLst>
              <a:ext uri="{FF2B5EF4-FFF2-40B4-BE49-F238E27FC236}">
                <a16:creationId xmlns:a16="http://schemas.microsoft.com/office/drawing/2014/main" id="{04DFEB7D-DFAA-A7E5-05E1-282340DCFB1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" y="0"/>
            <a:ext cx="12149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A3237B67-B66A-3FB0-73B6-C30C5DA46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292698" y="2535207"/>
            <a:ext cx="5413572" cy="6858000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8C4640D2-D733-1C2C-16FD-4C16B0B605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98130" y="96398"/>
            <a:ext cx="413111" cy="6971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22A9261-0BA9-8499-1B45-D9AEC7E468C9}"/>
              </a:ext>
            </a:extLst>
          </p:cNvPr>
          <p:cNvSpPr/>
          <p:nvPr/>
        </p:nvSpPr>
        <p:spPr>
          <a:xfrm>
            <a:off x="-33868" y="169976"/>
            <a:ext cx="405442" cy="914400"/>
          </a:xfrm>
          <a:prstGeom prst="rect">
            <a:avLst/>
          </a:prstGeom>
          <a:solidFill>
            <a:srgbClr val="FFD5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9B8AEE8-A14C-8233-1117-14AB73615729}"/>
              </a:ext>
            </a:extLst>
          </p:cNvPr>
          <p:cNvSpPr txBox="1"/>
          <p:nvPr/>
        </p:nvSpPr>
        <p:spPr>
          <a:xfrm>
            <a:off x="474261" y="1884092"/>
            <a:ext cx="1141645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es-CO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Pedagogía Consejos de Juventud</a:t>
            </a:r>
            <a:endParaRPr lang="es-US" sz="2800" dirty="0">
              <a:solidFill>
                <a:srgbClr val="00000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AutoNum type="arabicPeriod"/>
            </a:pPr>
            <a:endParaRPr lang="es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s-US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s-CO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Pedagogía electoral</a:t>
            </a:r>
            <a:endParaRPr lang="es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US" sz="2800" dirty="0">
              <a:solidFill>
                <a:srgbClr val="00000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s-US" sz="2800" dirty="0">
                <a:solidFill>
                  <a:srgbClr val="000000"/>
                </a:solidFill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s-CO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Pedagogía hacia jóvenes con enfoque diferencial</a:t>
            </a:r>
            <a:endParaRPr lang="es-US" sz="2800" dirty="0">
              <a:solidFill>
                <a:srgbClr val="000000"/>
              </a:solidFill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s-CO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Escuela sobre Consejos de Juventud</a:t>
            </a:r>
            <a:r>
              <a:rPr lang="es-US" sz="28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SDG – IDPAC </a:t>
            </a:r>
          </a:p>
          <a:p>
            <a:pPr lvl="0"/>
            <a:endParaRPr lang="es-US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endParaRPr lang="es-US" sz="2800" kern="100" dirty="0">
              <a:solidFill>
                <a:schemeClr val="bg2">
                  <a:lumMod val="25000"/>
                </a:schemeClr>
              </a:solidFill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D19A9D69-B4F8-DA21-43B7-4E1AD25D26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71560" y="6040839"/>
            <a:ext cx="1019156" cy="56033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E8A49CA-E5D9-BF88-2F8E-1DED1120166D}"/>
              </a:ext>
            </a:extLst>
          </p:cNvPr>
          <p:cNvSpPr txBox="1"/>
          <p:nvPr/>
        </p:nvSpPr>
        <p:spPr>
          <a:xfrm>
            <a:off x="594811" y="346775"/>
            <a:ext cx="9795637" cy="5608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US" sz="3200" dirty="0">
                <a:solidFill>
                  <a:srgbClr val="E4032E"/>
                </a:solidFill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Momentos: </a:t>
            </a:r>
            <a:endParaRPr lang="es-CO" sz="3200" dirty="0">
              <a:solidFill>
                <a:srgbClr val="E4032E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699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2" name="SONIDO TABLERO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E1917-026A-3453-195D-BD6F26D4D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&#10;&#10;Descripción generada automáticamente">
            <a:extLst>
              <a:ext uri="{FF2B5EF4-FFF2-40B4-BE49-F238E27FC236}">
                <a16:creationId xmlns:a16="http://schemas.microsoft.com/office/drawing/2014/main" id="{220EFEB9-9929-27FB-2D19-EEDA5EADC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" r="1" b="1"/>
          <a:stretch/>
        </p:blipFill>
        <p:spPr>
          <a:xfrm>
            <a:off x="196850" y="123953"/>
            <a:ext cx="11798300" cy="6512763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08AA5C8-305F-DB5E-5CD7-8A5723486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9429" y="221284"/>
            <a:ext cx="1125807" cy="87034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01D5D2F-BA47-E3D9-CA5A-7A46207CE8E9}"/>
              </a:ext>
            </a:extLst>
          </p:cNvPr>
          <p:cNvSpPr txBox="1"/>
          <p:nvPr/>
        </p:nvSpPr>
        <p:spPr>
          <a:xfrm>
            <a:off x="715581" y="2427050"/>
            <a:ext cx="9795637" cy="22171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8600" dirty="0">
                <a:solidFill>
                  <a:srgbClr val="FFFFFF"/>
                </a:solidFill>
                <a:latin typeface="Poppins ExtraBold" panose="00000900000000000000" pitchFamily="2" charset="0"/>
                <a:ea typeface="+mj-ea"/>
                <a:cs typeface="Poppins ExtraBold" panose="00000900000000000000" pitchFamily="2" charset="0"/>
              </a:rPr>
              <a:t>Escuela Lidera Bogotá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s-CO" sz="8600" dirty="0">
              <a:solidFill>
                <a:srgbClr val="FFFFFF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ES" sz="5400" dirty="0">
                <a:solidFill>
                  <a:schemeClr val="bg1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Escuela de liderazgo y participación juvenil: se realizará en articulación con el IDPAC</a:t>
            </a:r>
            <a:endParaRPr lang="es-CO" sz="5200" dirty="0">
              <a:solidFill>
                <a:schemeClr val="bg1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C14C5F3E-3D88-FB77-49B1-E61B220117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5581" y="810424"/>
            <a:ext cx="930156" cy="930156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B22918F2-7EB4-7580-D3BA-D423DA761F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77331" y="1038480"/>
            <a:ext cx="3082697" cy="169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01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0" name="SONIDO TABLERO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E936F-B4F6-E97F-6F6B-9AE6BE651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">
            <a:extLst>
              <a:ext uri="{FF2B5EF4-FFF2-40B4-BE49-F238E27FC236}">
                <a16:creationId xmlns:a16="http://schemas.microsoft.com/office/drawing/2014/main" id="{EEE061EF-34D9-6A5E-8DCD-F64666B79C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" y="0"/>
            <a:ext cx="12149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4AB9C2F-3783-02A7-4006-E9563D0B78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292698" y="2535207"/>
            <a:ext cx="5413572" cy="6858000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A6CB281B-B1F5-3CA3-88E0-D04FEFDDA4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98130" y="96398"/>
            <a:ext cx="413111" cy="6971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5B09C0C1-8C29-24E6-A42B-BF285A4B5B55}"/>
              </a:ext>
            </a:extLst>
          </p:cNvPr>
          <p:cNvSpPr/>
          <p:nvPr/>
        </p:nvSpPr>
        <p:spPr>
          <a:xfrm>
            <a:off x="-33868" y="169976"/>
            <a:ext cx="405442" cy="914400"/>
          </a:xfrm>
          <a:prstGeom prst="rect">
            <a:avLst/>
          </a:prstGeom>
          <a:solidFill>
            <a:srgbClr val="FFD5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76A11B91-B26F-536C-817E-CE32A9F572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1574" y="1289745"/>
            <a:ext cx="475733" cy="475733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E751A9B1-4F07-C95B-F6EE-43EC948D75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871560" y="6040839"/>
            <a:ext cx="1019156" cy="56033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1BF5081-E125-33B7-EAE8-0502C73BF42F}"/>
              </a:ext>
            </a:extLst>
          </p:cNvPr>
          <p:cNvSpPr txBox="1"/>
          <p:nvPr/>
        </p:nvSpPr>
        <p:spPr>
          <a:xfrm>
            <a:off x="845602" y="388459"/>
            <a:ext cx="9795637" cy="56080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s-CO" sz="3200" b="1" dirty="0">
                <a:solidFill>
                  <a:srgbClr val="FF0000"/>
                </a:solidFill>
                <a:latin typeface="Poppins ExtraBold" panose="00000900000000000000" pitchFamily="2" charset="0"/>
                <a:cs typeface="Poppins ExtraBold" panose="00000900000000000000" pitchFamily="2" charset="0"/>
              </a:rPr>
              <a:t>Objetivo general </a:t>
            </a:r>
            <a:endParaRPr lang="es-CO" sz="3200" b="1" dirty="0">
              <a:solidFill>
                <a:srgbClr val="FF0000"/>
              </a:solidFill>
              <a:latin typeface="Poppins ExtraBold" panose="00000900000000000000" pitchFamily="2" charset="0"/>
              <a:ea typeface="+mj-ea"/>
              <a:cs typeface="Poppins ExtraBold" panose="00000900000000000000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C75D21D-DB44-09B5-34D9-F4AA8FD488AC}"/>
              </a:ext>
            </a:extLst>
          </p:cNvPr>
          <p:cNvSpPr txBox="1"/>
          <p:nvPr/>
        </p:nvSpPr>
        <p:spPr>
          <a:xfrm>
            <a:off x="1052946" y="1348127"/>
            <a:ext cx="931025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  <a:t>Fortalecimiento de capacidades, a través de la formación a consejeros y consejeras de juventud, jóvenes candidatos, juventud organizada y no organizada.</a:t>
            </a:r>
            <a:b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  <a:t>Incrementar la participación juvenil, buscando fomentar la participación activa de las y los jóvenes en la vida política y social de la ciudad.</a:t>
            </a:r>
            <a:b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s-ES" dirty="0">
                <a:latin typeface="Poppins" panose="00000500000000000000" pitchFamily="2" charset="0"/>
                <a:cs typeface="Poppins" panose="00000500000000000000" pitchFamily="2" charset="0"/>
              </a:rPr>
              <a:t>Desarrollar habilidades para la toma de decisiones y la gestión comunitaria y la promoción de un intercambio de experiencias y buenas prácticas entre los diferentes espacios de participación </a:t>
            </a:r>
            <a:endParaRPr lang="es-CO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774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7" name="SONIDO TABLERO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BD9AC-C1A1-B649-9ED6-9CBE995BF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atrón de fondo">
            <a:extLst>
              <a:ext uri="{FF2B5EF4-FFF2-40B4-BE49-F238E27FC236}">
                <a16:creationId xmlns:a16="http://schemas.microsoft.com/office/drawing/2014/main" id="{858CDC51-2985-63D2-FB32-B957F1C90CB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3" y="0"/>
            <a:ext cx="1214983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026A97B5-D3EC-6B55-E39C-254BC12E9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292698" y="2535207"/>
            <a:ext cx="5413572" cy="6858000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250CC120-F643-B1F8-A716-09C9688FF9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641438" y="100879"/>
            <a:ext cx="413111" cy="6971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B22A57A2-61D4-8830-A9FA-F7C638E1DEA3}"/>
              </a:ext>
            </a:extLst>
          </p:cNvPr>
          <p:cNvSpPr/>
          <p:nvPr/>
        </p:nvSpPr>
        <p:spPr>
          <a:xfrm>
            <a:off x="-33868" y="169976"/>
            <a:ext cx="405442" cy="914400"/>
          </a:xfrm>
          <a:prstGeom prst="rect">
            <a:avLst/>
          </a:prstGeom>
          <a:solidFill>
            <a:srgbClr val="FFD5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FEC27D0-F423-ECDB-F991-EC431AC69060}"/>
              </a:ext>
            </a:extLst>
          </p:cNvPr>
          <p:cNvSpPr txBox="1"/>
          <p:nvPr/>
        </p:nvSpPr>
        <p:spPr>
          <a:xfrm>
            <a:off x="735361" y="2101280"/>
            <a:ext cx="106131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s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just"/>
            <a:r>
              <a:rPr lang="es-US" sz="1400" kern="100" dirty="0">
                <a:solidFill>
                  <a:srgbClr val="E4032E"/>
                </a:solidFill>
                <a:effectLst/>
                <a:latin typeface="Poppins Medium" panose="00000600000000000000" pitchFamily="2" charset="0"/>
                <a:ea typeface="Times New Roman" panose="02020603050405020304" pitchFamily="18" charset="0"/>
                <a:cs typeface="Poppins Medium" panose="00000600000000000000" pitchFamily="2" charset="0"/>
              </a:rPr>
              <a:t>Para dar solución a esas problemáticas identificadas se propone realizar una escuela de formación con los siguientes objetivos:</a:t>
            </a:r>
            <a:r>
              <a:rPr lang="es-US" sz="1400" kern="100" dirty="0">
                <a:effectLst/>
                <a:latin typeface="Poppins Light" panose="00000400000000000000" pitchFamily="2" charset="0"/>
                <a:ea typeface="Times New Roman" panose="02020603050405020304" pitchFamily="18" charset="0"/>
                <a:cs typeface="Poppins Light" panose="00000400000000000000" pitchFamily="2" charset="0"/>
              </a:rPr>
              <a:t> </a:t>
            </a:r>
          </a:p>
          <a:p>
            <a:pPr algn="l"/>
            <a:endParaRPr lang="es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C155814-7530-4312-E220-6DE9A80BCDAE}"/>
              </a:ext>
            </a:extLst>
          </p:cNvPr>
          <p:cNvSpPr txBox="1"/>
          <p:nvPr/>
        </p:nvSpPr>
        <p:spPr>
          <a:xfrm>
            <a:off x="735361" y="1084376"/>
            <a:ext cx="1072127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600" dirty="0">
                <a:solidFill>
                  <a:schemeClr val="bg2">
                    <a:lumMod val="25000"/>
                  </a:schemeClr>
                </a:solidFill>
                <a:latin typeface="Poppins" pitchFamily="2" charset="77"/>
                <a:cs typeface="Poppins" pitchFamily="2" charset="77"/>
              </a:rPr>
              <a:t>Bogotá enfrenta desafíos en la participación juvenil, con jóvenes desconectados de la toma de decisiones y con desconfianza en las entidades. Además, los consejeros de juventud requieren formación en liderazgo, gestión de proyectos, comunicación, participación ciudadana y políticas públicas.</a:t>
            </a:r>
            <a:endParaRPr lang="es-US" sz="1600" kern="100" dirty="0">
              <a:solidFill>
                <a:schemeClr val="bg2">
                  <a:lumMod val="25000"/>
                </a:schemeClr>
              </a:solidFill>
              <a:effectLst/>
              <a:latin typeface="Poppins" pitchFamily="2" charset="77"/>
              <a:ea typeface="Times New Roman" panose="02020603050405020304" pitchFamily="18" charset="0"/>
              <a:cs typeface="Poppins" pitchFamily="2" charset="77"/>
            </a:endParaRPr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C7DFEB53-BFAF-A019-07CF-9D1D24CAAB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9046" y="536100"/>
            <a:ext cx="545042" cy="487669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2C4D5686-8408-2CB4-3166-B0175CAAAF43}"/>
              </a:ext>
            </a:extLst>
          </p:cNvPr>
          <p:cNvSpPr txBox="1"/>
          <p:nvPr/>
        </p:nvSpPr>
        <p:spPr>
          <a:xfrm>
            <a:off x="6178020" y="3178498"/>
            <a:ext cx="45914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US" sz="1400" kern="100" dirty="0">
                <a:effectLst/>
                <a:latin typeface="Poppins ExtraBold" panose="00000900000000000000" pitchFamily="2" charset="0"/>
                <a:ea typeface="Times New Roman" panose="02020603050405020304" pitchFamily="18" charset="0"/>
                <a:cs typeface="Poppins ExtraBold" panose="00000900000000000000" pitchFamily="2" charset="0"/>
              </a:rPr>
              <a:t>Fortalecer capacidades</a:t>
            </a:r>
            <a:r>
              <a:rPr lang="es-US" sz="1400" kern="100" dirty="0">
                <a:effectLst/>
                <a:latin typeface="Poppins Light" panose="00000400000000000000" pitchFamily="2" charset="0"/>
                <a:ea typeface="Times New Roman" panose="02020603050405020304" pitchFamily="18" charset="0"/>
                <a:cs typeface="Poppins Light" panose="00000400000000000000" pitchFamily="2" charset="0"/>
              </a:rPr>
              <a:t>: </a:t>
            </a:r>
          </a:p>
          <a:p>
            <a:pPr lvl="0" algn="just"/>
            <a:endParaRPr lang="es-US" sz="1400" kern="100" dirty="0"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  <a:p>
            <a:pPr lvl="0" algn="just"/>
            <a:r>
              <a:rPr lang="es-CO" sz="1400" dirty="0">
                <a:solidFill>
                  <a:schemeClr val="bg2">
                    <a:lumMod val="25000"/>
                  </a:schemeClr>
                </a:solidFill>
                <a:latin typeface="Poppins" pitchFamily="2" charset="77"/>
                <a:cs typeface="Poppins" pitchFamily="2" charset="77"/>
              </a:rPr>
              <a:t>Brindar formación a consejeros, consejeras y jóvenes candidatos en derechos humanos, liderazgo, veeduría ciudadana y género para fortalecer su desempeño.</a:t>
            </a:r>
            <a:endParaRPr lang="es-US" sz="1400" kern="100" dirty="0">
              <a:solidFill>
                <a:schemeClr val="bg2">
                  <a:lumMod val="25000"/>
                </a:schemeClr>
              </a:solidFill>
              <a:effectLst/>
              <a:latin typeface="Poppins" pitchFamily="2" charset="77"/>
              <a:ea typeface="Times New Roman" panose="02020603050405020304" pitchFamily="18" charset="0"/>
              <a:cs typeface="Poppins" pitchFamily="2" charset="77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D626E1-AEE5-1885-6ADD-4A754912C6EC}"/>
              </a:ext>
            </a:extLst>
          </p:cNvPr>
          <p:cNvSpPr txBox="1"/>
          <p:nvPr/>
        </p:nvSpPr>
        <p:spPr>
          <a:xfrm>
            <a:off x="6178020" y="4814001"/>
            <a:ext cx="517045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US" sz="1400" kern="100" dirty="0">
                <a:effectLst/>
                <a:latin typeface="Poppins ExtraBold" panose="00000900000000000000" pitchFamily="2" charset="0"/>
                <a:ea typeface="Times New Roman" panose="02020603050405020304" pitchFamily="18" charset="0"/>
                <a:cs typeface="Poppins ExtraBold" panose="00000900000000000000" pitchFamily="2" charset="0"/>
              </a:rPr>
              <a:t>Incrementar la participación: </a:t>
            </a:r>
          </a:p>
          <a:p>
            <a:pPr lvl="0" algn="just"/>
            <a:endParaRPr lang="es-US" sz="1400" kern="100" dirty="0">
              <a:effectLst/>
              <a:latin typeface="Poppins ExtraBold" panose="00000900000000000000" pitchFamily="2" charset="0"/>
              <a:ea typeface="Times New Roman" panose="02020603050405020304" pitchFamily="18" charset="0"/>
              <a:cs typeface="Poppins ExtraBold" panose="00000900000000000000" pitchFamily="2" charset="0"/>
            </a:endParaRPr>
          </a:p>
          <a:p>
            <a:pPr lvl="0" algn="just"/>
            <a:r>
              <a:rPr lang="es-US" sz="1400" kern="100" dirty="0">
                <a:effectLst/>
                <a:latin typeface="Poppins Light" panose="00000400000000000000" pitchFamily="2" charset="0"/>
                <a:ea typeface="Times New Roman" panose="02020603050405020304" pitchFamily="18" charset="0"/>
                <a:cs typeface="Poppins Light" panose="00000400000000000000" pitchFamily="2" charset="0"/>
              </a:rPr>
              <a:t>Fomentar la participación activa de las y los jóvenes en la vida política y social de la ciudad. </a:t>
            </a:r>
          </a:p>
          <a:p>
            <a:pPr lvl="0" algn="just"/>
            <a:endParaRPr lang="es-US" sz="1400" kern="100" dirty="0"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  <a:p>
            <a:pPr algn="just"/>
            <a:r>
              <a:rPr lang="es-US" sz="1400" kern="100" dirty="0">
                <a:effectLst/>
                <a:latin typeface="Poppins Light" panose="00000400000000000000" pitchFamily="2" charset="0"/>
                <a:ea typeface="Times New Roman" panose="02020603050405020304" pitchFamily="18" charset="0"/>
                <a:cs typeface="Poppins Light" panose="00000400000000000000" pitchFamily="2" charset="0"/>
              </a:rPr>
              <a:t>Desarrollar habilidades  para la toma de decisiones y la gestión comunitaria.</a:t>
            </a:r>
          </a:p>
          <a:p>
            <a:pPr lvl="0" algn="just"/>
            <a:endParaRPr lang="es-US" sz="1400" kern="100" dirty="0">
              <a:effectLst/>
              <a:latin typeface="Poppins Light" panose="00000400000000000000" pitchFamily="2" charset="0"/>
              <a:ea typeface="Times New Roman" panose="02020603050405020304" pitchFamily="18" charset="0"/>
              <a:cs typeface="Poppins Light" panose="00000400000000000000" pitchFamily="2" charset="0"/>
            </a:endParaRPr>
          </a:p>
        </p:txBody>
      </p:sp>
      <p:pic>
        <p:nvPicPr>
          <p:cNvPr id="26" name="Gráfico 25">
            <a:extLst>
              <a:ext uri="{FF2B5EF4-FFF2-40B4-BE49-F238E27FC236}">
                <a16:creationId xmlns:a16="http://schemas.microsoft.com/office/drawing/2014/main" id="{6C1DAF06-6363-BC4B-9934-93E825EF0C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609698" y="2966962"/>
            <a:ext cx="404283" cy="462038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7BE7D018-EE40-47DB-1779-3F91A4C232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1315" y="2966962"/>
            <a:ext cx="393677" cy="466580"/>
          </a:xfrm>
          <a:prstGeom prst="rect">
            <a:avLst/>
          </a:prstGeom>
        </p:spPr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DEADB01C-BBB8-F986-7D72-203A46BB8F0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035393" y="6164296"/>
            <a:ext cx="1019156" cy="56033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3BC4B80-8DB7-964C-5410-21A4966E98DC}"/>
              </a:ext>
            </a:extLst>
          </p:cNvPr>
          <p:cNvSpPr txBox="1"/>
          <p:nvPr/>
        </p:nvSpPr>
        <p:spPr>
          <a:xfrm>
            <a:off x="1260946" y="3178498"/>
            <a:ext cx="459140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s-US" sz="1400" b="1" kern="100" dirty="0"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Temáticas:</a:t>
            </a:r>
          </a:p>
          <a:p>
            <a:pPr lvl="0" algn="just"/>
            <a:endParaRPr lang="es-US" sz="1400" kern="100" dirty="0">
              <a:effectLst/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  <a:p>
            <a:pPr lvl="0" algn="just"/>
            <a:r>
              <a:rPr lang="es-ES" sz="1400" dirty="0">
                <a:latin typeface="Poppins" panose="00000500000000000000" pitchFamily="2" charset="0"/>
                <a:cs typeface="Poppins" panose="00000500000000000000" pitchFamily="2" charset="0"/>
              </a:rPr>
              <a:t>En esta escuela se esperan abordar temáticas como veeduría social y control social, enfoque diferencial y de género, marketing y comunicación política, estructura del estado, elecciones Consejeros Locales de Juventud, derechos humanos, gestión de proyectos, liderazgo, entre otras temáticas</a:t>
            </a:r>
            <a:endParaRPr lang="es-US" sz="1400" kern="100" dirty="0">
              <a:solidFill>
                <a:schemeClr val="bg2">
                  <a:lumMod val="25000"/>
                </a:schemeClr>
              </a:solidFill>
              <a:effectLst/>
              <a:latin typeface="Poppins" panose="00000500000000000000" pitchFamily="2" charset="0"/>
              <a:ea typeface="Times New Roman" panose="02020603050405020304" pitchFamily="18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243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  <p:sndAc>
          <p:stSnd>
            <p:snd r:embed="rId2" name="SONIDO TABLERO.wav"/>
          </p:stSnd>
        </p:sndAc>
      </p:transition>
    </mc:Choice>
    <mc:Fallback xmlns="">
      <p:transition spd="slow" advClick="0">
        <p:fade/>
        <p:sndAc>
          <p:stSnd>
            <p:snd r:embed="rId16" name="SONIDO TABLERO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{A3C97AB8-7286-B942-8625-066ED185E865}tf16401369</Template>
  <TotalTime>1097</TotalTime>
  <Words>384</Words>
  <Application>Microsoft Office PowerPoint</Application>
  <PresentationFormat>Panorámica</PresentationFormat>
  <Paragraphs>44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8" baseType="lpstr">
      <vt:lpstr>Calibri</vt:lpstr>
      <vt:lpstr>Wingdings</vt:lpstr>
      <vt:lpstr>Garamond</vt:lpstr>
      <vt:lpstr>Aptos Display</vt:lpstr>
      <vt:lpstr>Poppins Medium</vt:lpstr>
      <vt:lpstr>Poppins</vt:lpstr>
      <vt:lpstr>Arial</vt:lpstr>
      <vt:lpstr>Aptos</vt:lpstr>
      <vt:lpstr>Poppins ExtraBold</vt:lpstr>
      <vt:lpstr>Poppins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ELIGE TÚ PREGUNTA</dc:title>
  <dc:creator>User</dc:creator>
  <cp:lastModifiedBy>YESMIN IZQUIERDO MORENO</cp:lastModifiedBy>
  <cp:revision>61</cp:revision>
  <dcterms:created xsi:type="dcterms:W3CDTF">2020-08-06T16:48:46Z</dcterms:created>
  <dcterms:modified xsi:type="dcterms:W3CDTF">2025-04-26T21:00:39Z</dcterms:modified>
</cp:coreProperties>
</file>