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538" r:id="rId2"/>
    <p:sldId id="541" r:id="rId3"/>
    <p:sldId id="535" r:id="rId4"/>
    <p:sldId id="562" r:id="rId5"/>
    <p:sldId id="637" r:id="rId6"/>
    <p:sldId id="638" r:id="rId7"/>
    <p:sldId id="609" r:id="rId8"/>
    <p:sldId id="640" r:id="rId9"/>
    <p:sldId id="641" r:id="rId10"/>
    <p:sldId id="645" r:id="rId11"/>
    <p:sldId id="646" r:id="rId12"/>
    <p:sldId id="642" r:id="rId13"/>
    <p:sldId id="643" r:id="rId14"/>
    <p:sldId id="647" r:id="rId15"/>
    <p:sldId id="644" r:id="rId16"/>
    <p:sldId id="648" r:id="rId17"/>
    <p:sldId id="649" r:id="rId18"/>
    <p:sldId id="650" r:id="rId19"/>
    <p:sldId id="651" r:id="rId20"/>
    <p:sldId id="652" r:id="rId21"/>
    <p:sldId id="633" r:id="rId22"/>
    <p:sldId id="634" r:id="rId23"/>
    <p:sldId id="636" r:id="rId24"/>
    <p:sldId id="654" r:id="rId25"/>
    <p:sldId id="653" r:id="rId26"/>
    <p:sldId id="655" r:id="rId27"/>
    <p:sldId id="656" r:id="rId28"/>
    <p:sldId id="531" r:id="rId2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4D4D4C"/>
    <a:srgbClr val="343433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7242"/>
  </p:normalViewPr>
  <p:slideViewPr>
    <p:cSldViewPr snapToGrid="0">
      <p:cViewPr varScale="1">
        <p:scale>
          <a:sx n="85" d="100"/>
          <a:sy n="85" d="100"/>
        </p:scale>
        <p:origin x="586" y="53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-v-c-HZc0o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51D5B8-73D3-B232-3C96-853C2628E8BA}"/>
              </a:ext>
            </a:extLst>
          </p:cNvPr>
          <p:cNvSpPr/>
          <p:nvPr/>
        </p:nvSpPr>
        <p:spPr>
          <a:xfrm>
            <a:off x="9105900" y="4915707"/>
            <a:ext cx="1945270" cy="829034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D7CACA-9E66-4843-F102-B6D487B72843}"/>
              </a:ext>
            </a:extLst>
          </p:cNvPr>
          <p:cNvSpPr txBox="1"/>
          <p:nvPr/>
        </p:nvSpPr>
        <p:spPr>
          <a:xfrm>
            <a:off x="9105900" y="4915707"/>
            <a:ext cx="1945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Work Sans Medium Roman" pitchFamily="2" charset="77"/>
              </a:rPr>
              <a:t>Marca externa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12A190-8CFC-4264-64B1-C00E90097FC7}"/>
              </a:ext>
            </a:extLst>
          </p:cNvPr>
          <p:cNvSpPr txBox="1"/>
          <p:nvPr/>
        </p:nvSpPr>
        <p:spPr>
          <a:xfrm>
            <a:off x="9105900" y="5190743"/>
            <a:ext cx="19452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_tradnl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tamaño del logo de la marca externa no debe superar el tamaño del logo SENA.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043632"/>
            <a:ext cx="5917597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b="1" dirty="0"/>
          </a:p>
          <a:p>
            <a:r>
              <a:rPr lang="es-ES" sz="2000" b="1" dirty="0"/>
              <a:t>1. </a:t>
            </a:r>
            <a:r>
              <a:rPr lang="es-CO" sz="2000" b="1" dirty="0" err="1"/>
              <a:t>Awareness</a:t>
            </a:r>
            <a:r>
              <a:rPr lang="es-CO" sz="2000" b="1" dirty="0"/>
              <a:t> -</a:t>
            </a:r>
            <a:r>
              <a:rPr lang="es-ES" sz="2000" b="1" dirty="0"/>
              <a:t>Descubrimiento o Reconocimiento</a:t>
            </a:r>
          </a:p>
          <a:p>
            <a:r>
              <a:rPr lang="es-ES" sz="2000" dirty="0"/>
              <a:t>El consumidor puede descubrir una marca por: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 err="1"/>
              <a:t>TikTok</a:t>
            </a:r>
            <a:r>
              <a:rPr lang="es-ES" sz="20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 err="1"/>
              <a:t>influencers</a:t>
            </a:r>
            <a:r>
              <a:rPr lang="es-ES" sz="20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anuncios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recomendaciones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 err="1"/>
              <a:t>reels</a:t>
            </a:r>
            <a:r>
              <a:rPr lang="es-ES" sz="20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hashtags</a:t>
            </a:r>
          </a:p>
          <a:p>
            <a:endParaRPr lang="es-ES" dirty="0"/>
          </a:p>
          <a:p>
            <a:r>
              <a:rPr lang="es-CO" dirty="0"/>
              <a:t>Ejemplo en Moda : </a:t>
            </a:r>
            <a:r>
              <a:rPr lang="es-ES" dirty="0"/>
              <a:t>Una persona está viendo videos en </a:t>
            </a:r>
            <a:r>
              <a:rPr lang="es-ES" dirty="0" err="1"/>
              <a:t>TikTok</a:t>
            </a:r>
            <a:r>
              <a:rPr lang="es-ES" dirty="0"/>
              <a:t> y aparece 5 outfits Nike para universidad</a:t>
            </a:r>
          </a:p>
          <a:p>
            <a:endParaRPr lang="es-ES" dirty="0"/>
          </a:p>
          <a:p>
            <a:r>
              <a:rPr lang="es-ES" dirty="0"/>
              <a:t>En ese momento descubre una nueva marca de ropa.</a:t>
            </a:r>
          </a:p>
          <a:p>
            <a:endParaRPr lang="es-ES" b="1" dirty="0"/>
          </a:p>
          <a:p>
            <a:r>
              <a:rPr lang="es-ES" b="1" dirty="0"/>
              <a:t>Objetivo de la marca en esta etapa</a:t>
            </a:r>
          </a:p>
          <a:p>
            <a:r>
              <a:rPr lang="es-ES" dirty="0"/>
              <a:t>Llamar la atención.</a:t>
            </a:r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>
            <a:extLst>
              <a:ext uri="{FF2B5EF4-FFF2-40B4-BE49-F238E27FC236}">
                <a16:creationId xmlns:a16="http://schemas.microsoft.com/office/drawing/2014/main" id="{BB224903-162A-488D-A0A2-8CCBAE1A3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609" y="1126306"/>
            <a:ext cx="4100533" cy="28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F52CD32-B47C-4FFD-886A-8102C1A206E5}"/>
              </a:ext>
            </a:extLst>
          </p:cNvPr>
          <p:cNvSpPr txBox="1"/>
          <p:nvPr/>
        </p:nvSpPr>
        <p:spPr>
          <a:xfrm>
            <a:off x="8355106" y="4398341"/>
            <a:ext cx="24921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38AA00"/>
                </a:solidFill>
              </a:rPr>
              <a:t> Qué funciona aquí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38AA00"/>
                </a:solidFill>
              </a:rPr>
              <a:t>contenido visual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38AA00"/>
                </a:solidFill>
              </a:rPr>
              <a:t>videos cortos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38AA00"/>
                </a:solidFill>
              </a:rPr>
              <a:t>tendencias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38AA00"/>
                </a:solidFill>
              </a:rPr>
              <a:t>estética atractiva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 err="1">
                <a:solidFill>
                  <a:srgbClr val="38AA00"/>
                </a:solidFill>
              </a:rPr>
              <a:t>influencers</a:t>
            </a:r>
            <a:endParaRPr lang="es-CO" dirty="0">
              <a:solidFill>
                <a:srgbClr val="38A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580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100778"/>
            <a:ext cx="5299031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2. </a:t>
            </a:r>
            <a:r>
              <a:rPr lang="es-CO" sz="2000" b="1" dirty="0" err="1"/>
              <a:t>Consideration</a:t>
            </a:r>
            <a:r>
              <a:rPr lang="es-CO" sz="2000" b="1" dirty="0"/>
              <a:t> – Consideración </a:t>
            </a:r>
            <a:r>
              <a:rPr lang="es-ES" sz="2000" b="1" dirty="0"/>
              <a:t>o Evaluación</a:t>
            </a:r>
          </a:p>
          <a:p>
            <a:endParaRPr lang="es-ES" sz="2000" b="1" dirty="0"/>
          </a:p>
          <a:p>
            <a:r>
              <a:rPr lang="es-ES" sz="2000" b="1" dirty="0"/>
              <a:t>“¿Qué buscaste antes de comprar?”</a:t>
            </a:r>
          </a:p>
          <a:p>
            <a:r>
              <a:rPr lang="es-ES" sz="2000" dirty="0"/>
              <a:t>Aquí el cliente investiga: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precios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calidad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comentarios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tallas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reseñas </a:t>
            </a:r>
          </a:p>
          <a:p>
            <a:r>
              <a:rPr lang="es-ES" sz="2000" dirty="0"/>
              <a:t>Porque todavía NO está seguro de comprar.</a:t>
            </a:r>
          </a:p>
          <a:p>
            <a:endParaRPr lang="es-ES" b="1" dirty="0"/>
          </a:p>
          <a:p>
            <a:r>
              <a:rPr lang="es-ES" b="1" dirty="0"/>
              <a:t>¿Qué es?</a:t>
            </a:r>
          </a:p>
          <a:p>
            <a:r>
              <a:rPr lang="es-ES" b="1" dirty="0"/>
              <a:t>Es la etapa donde el consumidor empieza a investigar antes de decidir si compra o no.</a:t>
            </a:r>
          </a:p>
          <a:p>
            <a:endParaRPr lang="es-ES" dirty="0"/>
          </a:p>
          <a:p>
            <a:r>
              <a:rPr lang="es-ES" dirty="0"/>
              <a:t>Aquí el cliente piensa: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“¿Será buena marca?”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“¿Vale lo que cuesta?”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“¿Sí es confiable?”</a:t>
            </a:r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Ejemplos destacados de reseñas de clientes de Google en sitios web -  Tagembed">
            <a:extLst>
              <a:ext uri="{FF2B5EF4-FFF2-40B4-BE49-F238E27FC236}">
                <a16:creationId xmlns:a16="http://schemas.microsoft.com/office/drawing/2014/main" id="{5CC72155-8B82-4C88-BB03-0926BF9D3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897" y="2249290"/>
            <a:ext cx="4481550" cy="27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23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100778"/>
            <a:ext cx="522731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/>
              <a:t>2. </a:t>
            </a:r>
            <a:r>
              <a:rPr lang="es-CO" sz="1600" b="1" dirty="0" err="1"/>
              <a:t>Consideration</a:t>
            </a:r>
            <a:r>
              <a:rPr lang="es-CO" sz="1600" b="1" dirty="0"/>
              <a:t> – Consideración </a:t>
            </a:r>
            <a:r>
              <a:rPr lang="es-ES" sz="1600" b="1" dirty="0"/>
              <a:t>o Evaluación</a:t>
            </a:r>
          </a:p>
          <a:p>
            <a:endParaRPr lang="es-ES" sz="1600" b="1" dirty="0"/>
          </a:p>
          <a:p>
            <a:r>
              <a:rPr lang="es-ES" sz="1600" b="1" dirty="0"/>
              <a:t>¿Qué hace el consumidor aquí?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revisa 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entra a la página web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lee comentarios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mira reseñas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compara precios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revisa tallas</a:t>
            </a:r>
          </a:p>
          <a:p>
            <a:endParaRPr lang="es-ES" sz="1600" dirty="0"/>
          </a:p>
          <a:p>
            <a:r>
              <a:rPr lang="es-ES" sz="1600" b="1" dirty="0"/>
              <a:t>Ejemplo en Moda</a:t>
            </a:r>
          </a:p>
          <a:p>
            <a:r>
              <a:rPr lang="es-ES" sz="1600" dirty="0"/>
              <a:t>Después de ver una chaqueta en Instagram, entra al perfil y revisa: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comentarios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fotos reales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600" dirty="0"/>
              <a:t>historias destacadas </a:t>
            </a:r>
          </a:p>
          <a:p>
            <a:endParaRPr lang="es-ES" sz="1600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Ejemplos destacados de reseñas de clientes de Google en sitios web -  Tagembed">
            <a:extLst>
              <a:ext uri="{FF2B5EF4-FFF2-40B4-BE49-F238E27FC236}">
                <a16:creationId xmlns:a16="http://schemas.microsoft.com/office/drawing/2014/main" id="{5CC72155-8B82-4C88-BB03-0926BF9D3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55" y="1431237"/>
            <a:ext cx="3864088" cy="241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E903270-553F-4472-AA7F-BDF0DBB12A4E}"/>
              </a:ext>
            </a:extLst>
          </p:cNvPr>
          <p:cNvSpPr txBox="1"/>
          <p:nvPr/>
        </p:nvSpPr>
        <p:spPr>
          <a:xfrm>
            <a:off x="1003157" y="55841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/>
              <a:t>Objetivo de la marca</a:t>
            </a:r>
          </a:p>
          <a:p>
            <a:r>
              <a:rPr lang="es-ES"/>
              <a:t>Generar confianza.</a:t>
            </a:r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D1E1DEF-2061-4307-B943-E1C8FA40BA3D}"/>
              </a:ext>
            </a:extLst>
          </p:cNvPr>
          <p:cNvSpPr txBox="1"/>
          <p:nvPr/>
        </p:nvSpPr>
        <p:spPr>
          <a:xfrm>
            <a:off x="7763436" y="4299954"/>
            <a:ext cx="277009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rgbClr val="38AA00"/>
                </a:solidFill>
              </a:rPr>
              <a:t>Qué funciona aquí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testimonios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reseñas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fotos reales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videos mostrando producto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información clara</a:t>
            </a:r>
          </a:p>
        </p:txBody>
      </p:sp>
    </p:spTree>
    <p:extLst>
      <p:ext uri="{BB962C8B-B14F-4D97-AF65-F5344CB8AC3E}">
        <p14:creationId xmlns:p14="http://schemas.microsoft.com/office/powerpoint/2010/main" val="131121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616860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3. </a:t>
            </a:r>
            <a:r>
              <a:rPr lang="es-CO" b="1" dirty="0" err="1"/>
              <a:t>Consideration</a:t>
            </a:r>
            <a:r>
              <a:rPr lang="es-CO" b="1" dirty="0"/>
              <a:t> / Comparación (Evaluación)</a:t>
            </a:r>
          </a:p>
          <a:p>
            <a:r>
              <a:rPr lang="es-ES" b="1" dirty="0"/>
              <a:t>¿Qué es?</a:t>
            </a:r>
          </a:p>
          <a:p>
            <a:r>
              <a:rPr lang="es-ES" dirty="0"/>
              <a:t>Aquí el cliente ya quiere comprar, pero compara varias opciones antes de decidir.</a:t>
            </a:r>
          </a:p>
          <a:p>
            <a:endParaRPr lang="es-ES" dirty="0"/>
          </a:p>
          <a:p>
            <a:r>
              <a:rPr lang="es-ES" dirty="0"/>
              <a:t>Evalúa: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precio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calidad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diseño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promociones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tiempos de entrega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Reputación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/>
          </a:p>
          <a:p>
            <a:r>
              <a:rPr lang="es-ES" b="1" dirty="0"/>
              <a:t>Ejemplo en Moda</a:t>
            </a:r>
          </a:p>
          <a:p>
            <a:r>
              <a:rPr lang="es-ES" dirty="0"/>
              <a:t>Compara: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una marca local 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Zara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 err="1"/>
              <a:t>Koaj</a:t>
            </a:r>
            <a:r>
              <a:rPr lang="es-E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Aprovecha las Mejores Promociones en Moda en Patprimo!">
            <a:extLst>
              <a:ext uri="{FF2B5EF4-FFF2-40B4-BE49-F238E27FC236}">
                <a16:creationId xmlns:a16="http://schemas.microsoft.com/office/drawing/2014/main" id="{BFB8267F-D2AA-429C-ABCE-005CA2786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543" y="2641227"/>
            <a:ext cx="61531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855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61686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3. </a:t>
            </a:r>
            <a:r>
              <a:rPr lang="es-CO" b="1" dirty="0" err="1"/>
              <a:t>Consideration</a:t>
            </a:r>
            <a:r>
              <a:rPr lang="es-CO" b="1" dirty="0"/>
              <a:t> / Comparación (Evaluación)</a:t>
            </a:r>
          </a:p>
          <a:p>
            <a:endParaRPr lang="es-ES" b="1" dirty="0"/>
          </a:p>
          <a:p>
            <a:r>
              <a:rPr lang="es-ES" b="1" dirty="0"/>
              <a:t>Objetivo de la marca</a:t>
            </a:r>
          </a:p>
          <a:p>
            <a:r>
              <a:rPr lang="es-ES" dirty="0"/>
              <a:t>Diferenciarse de la competencia.</a:t>
            </a:r>
          </a:p>
          <a:p>
            <a:endParaRPr lang="es-ES" dirty="0"/>
          </a:p>
          <a:p>
            <a:r>
              <a:rPr lang="es-ES" b="1" dirty="0"/>
              <a:t>Qué ayuda aquí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promociones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envío gratis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buena imagen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atención rápida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identidad clara</a:t>
            </a:r>
          </a:p>
          <a:p>
            <a:endParaRPr lang="es-ES" dirty="0"/>
          </a:p>
          <a:p>
            <a:pPr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Aprovecha las Mejores Promociones en Moda en Patprimo!">
            <a:extLst>
              <a:ext uri="{FF2B5EF4-FFF2-40B4-BE49-F238E27FC236}">
                <a16:creationId xmlns:a16="http://schemas.microsoft.com/office/drawing/2014/main" id="{3A31395A-A68F-478B-87A3-AB31445AF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199" y="2053181"/>
            <a:ext cx="61531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67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57203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4. </a:t>
            </a:r>
            <a:r>
              <a:rPr lang="es-ES" b="1" dirty="0" err="1"/>
              <a:t>Conversion</a:t>
            </a:r>
            <a:r>
              <a:rPr lang="es-ES" b="1" dirty="0"/>
              <a:t> (Conversión)</a:t>
            </a:r>
          </a:p>
          <a:p>
            <a:endParaRPr lang="es-ES" b="1" dirty="0"/>
          </a:p>
          <a:p>
            <a:r>
              <a:rPr lang="es-ES" b="1" dirty="0"/>
              <a:t>¿Qué es?</a:t>
            </a:r>
          </a:p>
          <a:p>
            <a:r>
              <a:rPr lang="es-ES" dirty="0"/>
              <a:t>Es el momento donde el cliente toma la decisión y compra.</a:t>
            </a:r>
          </a:p>
          <a:p>
            <a:r>
              <a:rPr lang="es-ES" dirty="0"/>
              <a:t>Aquí ocurre la acción más importante para la marca:</a:t>
            </a:r>
          </a:p>
          <a:p>
            <a:r>
              <a:rPr lang="es-ES" b="1" dirty="0"/>
              <a:t>la conversión.</a:t>
            </a:r>
          </a:p>
          <a:p>
            <a:endParaRPr lang="es-ES" b="1" dirty="0"/>
          </a:p>
          <a:p>
            <a:r>
              <a:rPr lang="es-CO" b="1" dirty="0"/>
              <a:t>¿Dónde puede comprar?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página web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Shopify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Instagram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WhatsApp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 err="1"/>
              <a:t>marketplace</a:t>
            </a:r>
            <a:endParaRPr lang="es-CO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▷ Marketplace: qué es, cómo funciona y ejemplos | InboundCycle">
            <a:extLst>
              <a:ext uri="{FF2B5EF4-FFF2-40B4-BE49-F238E27FC236}">
                <a16:creationId xmlns:a16="http://schemas.microsoft.com/office/drawing/2014/main" id="{468E4CDA-2AD0-4E59-9B0C-6B27D567C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231" y="2160494"/>
            <a:ext cx="4663269" cy="270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43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57203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4. </a:t>
            </a:r>
            <a:r>
              <a:rPr lang="es-ES" b="1" dirty="0" err="1"/>
              <a:t>Conversion</a:t>
            </a:r>
            <a:r>
              <a:rPr lang="es-ES" b="1" dirty="0"/>
              <a:t> (Conversión)</a:t>
            </a:r>
          </a:p>
          <a:p>
            <a:endParaRPr lang="es-ES" b="1" dirty="0"/>
          </a:p>
          <a:p>
            <a:r>
              <a:rPr lang="es-ES" b="1" dirty="0">
                <a:solidFill>
                  <a:srgbClr val="38AA00"/>
                </a:solidFill>
              </a:rPr>
              <a:t>Factores importantes aquí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facilidad de pago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rapidez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confianza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atención inmediata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claridad en el proceso</a:t>
            </a:r>
          </a:p>
          <a:p>
            <a:endParaRPr lang="es-ES" b="1" dirty="0"/>
          </a:p>
          <a:p>
            <a:r>
              <a:rPr lang="es-ES" b="1" dirty="0"/>
              <a:t>Objetivo de la marca</a:t>
            </a:r>
          </a:p>
          <a:p>
            <a:r>
              <a:rPr lang="es-ES" dirty="0"/>
              <a:t>Cerrar la venta fácilmente.</a:t>
            </a:r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▷ Marketplace: qué es, cómo funciona y ejemplos | InboundCycle">
            <a:extLst>
              <a:ext uri="{FF2B5EF4-FFF2-40B4-BE49-F238E27FC236}">
                <a16:creationId xmlns:a16="http://schemas.microsoft.com/office/drawing/2014/main" id="{468E4CDA-2AD0-4E59-9B0C-6B27D567C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231" y="2160494"/>
            <a:ext cx="4663269" cy="270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094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57203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5. </a:t>
            </a:r>
            <a:r>
              <a:rPr lang="es-ES" b="1" dirty="0" err="1"/>
              <a:t>Loyalty</a:t>
            </a:r>
            <a:r>
              <a:rPr lang="es-ES" b="1" dirty="0"/>
              <a:t> (Fidelización)</a:t>
            </a:r>
          </a:p>
          <a:p>
            <a:endParaRPr lang="es-ES" b="1" dirty="0"/>
          </a:p>
          <a:p>
            <a:r>
              <a:rPr lang="es-ES" b="1" dirty="0"/>
              <a:t>¿Qué es?</a:t>
            </a:r>
          </a:p>
          <a:p>
            <a:r>
              <a:rPr lang="es-ES" dirty="0"/>
              <a:t>Es la etapa donde la marca busca que el cliente vuelva a comprar.</a:t>
            </a:r>
          </a:p>
          <a:p>
            <a:endParaRPr lang="es-ES" dirty="0"/>
          </a:p>
          <a:p>
            <a:r>
              <a:rPr lang="es-ES" dirty="0"/>
              <a:t>Aquí el objetivo ya no es vender una sola vez.</a:t>
            </a:r>
          </a:p>
          <a:p>
            <a:r>
              <a:rPr lang="es-ES" dirty="0"/>
              <a:t>Es crear relación a largo plazo.</a:t>
            </a:r>
          </a:p>
          <a:p>
            <a:endParaRPr lang="es-ES" dirty="0"/>
          </a:p>
          <a:p>
            <a:r>
              <a:rPr lang="es-ES" b="1" dirty="0">
                <a:solidFill>
                  <a:srgbClr val="38AA00"/>
                </a:solidFill>
              </a:rPr>
              <a:t>¿Cómo se logra?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buena experiencia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calidad real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atención postventa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entregas rápidas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promociones exclusivas</a:t>
            </a:r>
          </a:p>
          <a:p>
            <a:endParaRPr lang="es-ES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Qué es la atención al cliente, elementos clave e importancia">
            <a:extLst>
              <a:ext uri="{FF2B5EF4-FFF2-40B4-BE49-F238E27FC236}">
                <a16:creationId xmlns:a16="http://schemas.microsoft.com/office/drawing/2014/main" id="{58514F74-5892-40C0-AD7C-0282799A1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184" y="2113066"/>
            <a:ext cx="4405424" cy="293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132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57203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5. </a:t>
            </a:r>
            <a:r>
              <a:rPr lang="es-ES" b="1" dirty="0" err="1"/>
              <a:t>Loyalty</a:t>
            </a:r>
            <a:r>
              <a:rPr lang="es-ES" b="1" dirty="0"/>
              <a:t> (Fidelización)</a:t>
            </a:r>
          </a:p>
          <a:p>
            <a:endParaRPr lang="es-ES" b="1" dirty="0"/>
          </a:p>
          <a:p>
            <a:r>
              <a:rPr lang="es-ES" b="1" dirty="0"/>
              <a:t>Ejemplo en Moda</a:t>
            </a:r>
          </a:p>
          <a:p>
            <a:r>
              <a:rPr lang="es-ES" dirty="0"/>
              <a:t>Una clienta vuelve a comprar porque: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le gustó la calidad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el envío fue rápido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la atención fue buena</a:t>
            </a:r>
          </a:p>
          <a:p>
            <a:endParaRPr lang="es-ES" dirty="0"/>
          </a:p>
          <a:p>
            <a:r>
              <a:rPr lang="es-ES" b="1" dirty="0"/>
              <a:t>Objetivo de la marca</a:t>
            </a:r>
          </a:p>
          <a:p>
            <a:r>
              <a:rPr lang="es-ES" dirty="0"/>
              <a:t>Convertir compradores en clientes frecuentes.</a:t>
            </a:r>
          </a:p>
          <a:p>
            <a:endParaRPr lang="es-ES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Qué es la atención al cliente, elementos clave e importancia">
            <a:extLst>
              <a:ext uri="{FF2B5EF4-FFF2-40B4-BE49-F238E27FC236}">
                <a16:creationId xmlns:a16="http://schemas.microsoft.com/office/drawing/2014/main" id="{58514F74-5892-40C0-AD7C-0282799A1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184" y="2113066"/>
            <a:ext cx="4405424" cy="293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055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57203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6. </a:t>
            </a:r>
            <a:r>
              <a:rPr lang="es-ES" b="1" dirty="0" err="1"/>
              <a:t>Advocacy</a:t>
            </a:r>
            <a:r>
              <a:rPr lang="es-ES" b="1" dirty="0"/>
              <a:t> (Recomendación)</a:t>
            </a:r>
          </a:p>
          <a:p>
            <a:r>
              <a:rPr lang="es-ES" b="1" dirty="0"/>
              <a:t>¿Qué es?</a:t>
            </a:r>
          </a:p>
          <a:p>
            <a:r>
              <a:rPr lang="es-ES" dirty="0"/>
              <a:t>Es la etapa donde el cliente recomienda la marca a otras personas.</a:t>
            </a:r>
          </a:p>
          <a:p>
            <a:r>
              <a:rPr lang="es-ES" dirty="0"/>
              <a:t>Aquí el consumidor se convierte en promotor.</a:t>
            </a:r>
          </a:p>
          <a:p>
            <a:endParaRPr lang="es-ES" dirty="0"/>
          </a:p>
          <a:p>
            <a:r>
              <a:rPr lang="es-ES" b="1" dirty="0"/>
              <a:t>¿Cómo recomienda hoy?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sube historias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etiqueta marcas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deja comentarios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comparte </a:t>
            </a:r>
            <a:r>
              <a:rPr lang="es-ES" dirty="0" err="1"/>
              <a:t>reels</a:t>
            </a:r>
            <a:r>
              <a:rPr lang="es-E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recomienda a amigos </a:t>
            </a:r>
          </a:p>
          <a:p>
            <a:endParaRPr lang="es-ES" dirty="0"/>
          </a:p>
          <a:p>
            <a:r>
              <a:rPr lang="es-ES" b="1" dirty="0"/>
              <a:t>Objetivo de la marca</a:t>
            </a:r>
          </a:p>
          <a:p>
            <a:r>
              <a:rPr lang="es-ES" dirty="0"/>
              <a:t>Convertir clientes en publicidad natural.</a:t>
            </a:r>
          </a:p>
          <a:p>
            <a:endParaRPr lang="es-ES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1" name="Picture 3" descr="▷ Reseñas Online: Dispara tus ingresos en 2020 + [Ejemplos]">
            <a:extLst>
              <a:ext uri="{FF2B5EF4-FFF2-40B4-BE49-F238E27FC236}">
                <a16:creationId xmlns:a16="http://schemas.microsoft.com/office/drawing/2014/main" id="{FD21C354-2BDB-4B11-8E3F-7868A15EE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767" y="439391"/>
            <a:ext cx="2085597" cy="376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8D0EA29-2C92-473F-97A7-9DA8A7B8A827}"/>
              </a:ext>
            </a:extLst>
          </p:cNvPr>
          <p:cNvSpPr txBox="1"/>
          <p:nvPr/>
        </p:nvSpPr>
        <p:spPr>
          <a:xfrm>
            <a:off x="8059270" y="4779112"/>
            <a:ext cx="2895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rgbClr val="38AA00"/>
                </a:solidFill>
              </a:rPr>
              <a:t>Qué ayuda aquí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buena experiencia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empaque bonito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producto de calidad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8AA00"/>
                </a:solidFill>
              </a:rPr>
              <a:t>conexión emocional</a:t>
            </a:r>
          </a:p>
        </p:txBody>
      </p:sp>
    </p:spTree>
    <p:extLst>
      <p:ext uri="{BB962C8B-B14F-4D97-AF65-F5344CB8AC3E}">
        <p14:creationId xmlns:p14="http://schemas.microsoft.com/office/powerpoint/2010/main" val="2222553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1069359" y="1737439"/>
            <a:ext cx="10272812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s-ES" sz="6000" dirty="0" err="1">
                <a:solidFill>
                  <a:schemeClr val="bg1"/>
                </a:solidFill>
              </a:rPr>
              <a:t>Customer</a:t>
            </a:r>
            <a:r>
              <a:rPr lang="es-ES" sz="6000" dirty="0">
                <a:solidFill>
                  <a:schemeClr val="bg1"/>
                </a:solidFill>
              </a:rPr>
              <a:t> </a:t>
            </a:r>
            <a:r>
              <a:rPr lang="es-ES" sz="6000" dirty="0" err="1">
                <a:solidFill>
                  <a:schemeClr val="bg1"/>
                </a:solidFill>
              </a:rPr>
              <a:t>Journey</a:t>
            </a:r>
            <a:r>
              <a:rPr lang="es-ES" sz="6000" dirty="0">
                <a:solidFill>
                  <a:schemeClr val="bg1"/>
                </a:solidFill>
              </a:rPr>
              <a:t> </a:t>
            </a:r>
          </a:p>
          <a:p>
            <a:pPr algn="l" fontAlgn="base"/>
            <a:r>
              <a:rPr lang="es-ES" sz="4400" dirty="0">
                <a:solidFill>
                  <a:schemeClr val="bg1"/>
                </a:solidFill>
              </a:rPr>
              <a:t>El Recorrido del Cliente en Marketing Digital</a:t>
            </a:r>
            <a:endParaRPr lang="es-CO" sz="4400" b="1" i="0" dirty="0">
              <a:solidFill>
                <a:schemeClr val="bg1"/>
              </a:solidFill>
              <a:effectLst/>
              <a:latin typeface="Darker Grotesque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CE8666-1D2A-4D01-34E5-54FD74A39FC0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913510" y="1282073"/>
            <a:ext cx="5720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2CDE165B-AD48-4ACE-8C93-8526C2D79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019" y="1547280"/>
            <a:ext cx="7399241" cy="4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26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70075" y="689788"/>
            <a:ext cx="10896992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/>
              <a:t>ACTIVIDAD</a:t>
            </a:r>
          </a:p>
          <a:p>
            <a:endParaRPr lang="es-ES" sz="1600" dirty="0"/>
          </a:p>
          <a:p>
            <a:r>
              <a:rPr lang="es-ES" sz="1600" b="1" dirty="0"/>
              <a:t>Construcción del </a:t>
            </a:r>
            <a:r>
              <a:rPr lang="es-ES" sz="1600" b="1" dirty="0" err="1"/>
              <a:t>Customer</a:t>
            </a:r>
            <a:r>
              <a:rPr lang="es-ES" sz="1600" b="1" dirty="0"/>
              <a:t> </a:t>
            </a:r>
            <a:r>
              <a:rPr lang="es-ES" sz="1600" b="1" dirty="0" err="1"/>
              <a:t>Journey</a:t>
            </a:r>
            <a:r>
              <a:rPr lang="es-ES" sz="1600" b="1" dirty="0"/>
              <a:t> para una Marca de Moda</a:t>
            </a:r>
          </a:p>
          <a:p>
            <a:r>
              <a:rPr lang="es-ES" sz="1600" b="1" dirty="0"/>
              <a:t>Marketing Digital – Investigación de Mercados</a:t>
            </a:r>
          </a:p>
          <a:p>
            <a:r>
              <a:rPr lang="es-ES" sz="1600" dirty="0"/>
              <a:t>Esta actividad permite que los aprendices conecten: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Segmentación de mercado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Buyer</a:t>
            </a:r>
            <a:r>
              <a:rPr lang="es-ES" dirty="0"/>
              <a:t> Persona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Comportamiento del consumidor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Moda E-</a:t>
            </a:r>
            <a:r>
              <a:rPr lang="es-ES" dirty="0" err="1"/>
              <a:t>commerce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Social Commerce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r>
              <a:rPr lang="es-ES" dirty="0"/>
              <a:t>para construir el recorrido real de compra de su cliente ideal.</a:t>
            </a:r>
          </a:p>
          <a:p>
            <a:endParaRPr lang="es-ES" dirty="0"/>
          </a:p>
          <a:p>
            <a:r>
              <a:rPr lang="es-ES" b="1" dirty="0"/>
              <a:t>Resultado Esperado</a:t>
            </a:r>
          </a:p>
          <a:p>
            <a:r>
              <a:rPr lang="es-ES" dirty="0"/>
              <a:t>Cada grupo entregará: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tabla de </a:t>
            </a:r>
            <a:r>
              <a:rPr lang="es-ES" dirty="0" err="1"/>
              <a:t>Customer</a:t>
            </a:r>
            <a:r>
              <a:rPr lang="es-ES" dirty="0"/>
              <a:t> </a:t>
            </a:r>
            <a:r>
              <a:rPr lang="es-ES" dirty="0" err="1"/>
              <a:t>Journey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análisis del comportamiento del consumidor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oportunidades de mejora digital</a:t>
            </a:r>
          </a:p>
          <a:p>
            <a:endParaRPr lang="es-ES" dirty="0"/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00441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70075" y="689788"/>
            <a:ext cx="10896992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ES" sz="1600" dirty="0"/>
              <a:t>El </a:t>
            </a:r>
            <a:r>
              <a:rPr lang="es-ES" sz="1600" dirty="0" err="1"/>
              <a:t>Customer</a:t>
            </a:r>
            <a:r>
              <a:rPr lang="es-ES" sz="1600" dirty="0"/>
              <a:t> </a:t>
            </a:r>
            <a:r>
              <a:rPr lang="es-ES" sz="1600" dirty="0" err="1"/>
              <a:t>Journey</a:t>
            </a:r>
            <a:r>
              <a:rPr lang="es-ES" sz="1600" dirty="0"/>
              <a:t> representa el recorrido que hace un cliente desde que descubre una marca hasta que la recomienda.</a:t>
            </a:r>
          </a:p>
          <a:p>
            <a:pPr marL="342900" indent="-342900">
              <a:buAutoNum type="arabicPeriod"/>
            </a:pPr>
            <a:endParaRPr lang="es-ES" sz="1600" dirty="0"/>
          </a:p>
          <a:p>
            <a:pPr marL="342900" indent="-342900">
              <a:buAutoNum type="arabicPeriod"/>
            </a:pPr>
            <a:r>
              <a:rPr lang="es-ES" sz="1600" b="1" dirty="0"/>
              <a:t>Investigación Digital (50 min)</a:t>
            </a:r>
          </a:p>
          <a:p>
            <a:r>
              <a:rPr lang="es-ES" sz="1600" b="1" dirty="0"/>
              <a:t>   Cada grupo trabajará con:</a:t>
            </a:r>
          </a:p>
          <a:p>
            <a:r>
              <a:rPr lang="es-ES" sz="1600" dirty="0"/>
              <a:t>     su segmentación de mercado, su </a:t>
            </a:r>
            <a:r>
              <a:rPr lang="es-ES" sz="1600" dirty="0" err="1"/>
              <a:t>buyer</a:t>
            </a:r>
            <a:r>
              <a:rPr lang="es-ES" sz="1600" dirty="0"/>
              <a:t> persona</a:t>
            </a:r>
          </a:p>
          <a:p>
            <a:endParaRPr lang="es-ES" sz="1600" dirty="0"/>
          </a:p>
          <a:p>
            <a:r>
              <a:rPr lang="es-ES" sz="1600" dirty="0"/>
              <a:t>Deben investigar </a:t>
            </a:r>
          </a:p>
          <a:p>
            <a:endParaRPr lang="es-E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 </a:t>
            </a:r>
            <a:r>
              <a:rPr lang="es-ES" sz="1600" b="1" dirty="0"/>
              <a:t>Redes sociales reales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b="1" dirty="0"/>
              <a:t>Tiendas online :</a:t>
            </a:r>
            <a:r>
              <a:rPr lang="es-ES" sz="1600" dirty="0"/>
              <a:t>Shopify y  páginas web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b="1" dirty="0"/>
              <a:t>Comentarios reales </a:t>
            </a:r>
            <a:r>
              <a:rPr lang="es-ES" sz="1600" dirty="0"/>
              <a:t>Qué preguntan los consumidores.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600" dirty="0"/>
          </a:p>
          <a:p>
            <a:r>
              <a:rPr lang="es-ES" sz="1600" dirty="0"/>
              <a:t>3. </a:t>
            </a:r>
            <a:r>
              <a:rPr lang="es-CO" sz="1600" dirty="0"/>
              <a:t>Construcción del </a:t>
            </a:r>
            <a:r>
              <a:rPr lang="es-CO" sz="1600" dirty="0" err="1"/>
              <a:t>Customer</a:t>
            </a:r>
            <a:r>
              <a:rPr lang="es-CO" sz="1600" dirty="0"/>
              <a:t> </a:t>
            </a:r>
            <a:r>
              <a:rPr lang="es-CO" sz="1600" dirty="0" err="1"/>
              <a:t>Journey</a:t>
            </a:r>
            <a:r>
              <a:rPr lang="es-ES" sz="1600" dirty="0"/>
              <a:t>, Cada grupo construirá la tabla del recorrido de su cliente.</a:t>
            </a:r>
          </a:p>
          <a:p>
            <a:endParaRPr lang="es-ES" sz="1600" dirty="0"/>
          </a:p>
          <a:p>
            <a:endParaRPr lang="es-ES" sz="1600" dirty="0"/>
          </a:p>
          <a:p>
            <a:endParaRPr lang="es-CO" sz="1600" dirty="0"/>
          </a:p>
          <a:p>
            <a:endParaRPr lang="es-E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b="1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7AC1648C-502C-4A7A-822F-015805103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90409"/>
              </p:ext>
            </p:extLst>
          </p:nvPr>
        </p:nvGraphicFramePr>
        <p:xfrm>
          <a:off x="770075" y="4230790"/>
          <a:ext cx="10515600" cy="219456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19038171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6252301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 b="1" dirty="0"/>
                        <a:t>Aspecto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Investigación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929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Dónde descubre marcas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Redes sociales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430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Qué contenido consume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dirty="0" err="1"/>
                        <a:t>Reels</a:t>
                      </a:r>
                      <a:r>
                        <a:rPr lang="es-CO" dirty="0"/>
                        <a:t> / outfits / post…..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409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Qué genera confianza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reseñas / fotos reales, que mas ven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339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Qué frena compra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precio / envío que mas ven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97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Cómo compra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web / WhatsApp, o que otra forma ven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14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79164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42CF766-624B-45CF-9EE2-3CEA6C9230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955482"/>
              </p:ext>
            </p:extLst>
          </p:nvPr>
        </p:nvGraphicFramePr>
        <p:xfrm>
          <a:off x="730624" y="1454421"/>
          <a:ext cx="10515600" cy="2834640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41191077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25307660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14782120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06026624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6999342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/>
                        <a:t>Etapa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/>
                        <a:t>¿Qué hace el cliente?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/>
                        <a:t>¿Qué piensa/siente?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/>
                        <a:t>Canal digital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/>
                        <a:t>Oportunidad para la marca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211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Awareness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883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Consideration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60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Comparación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979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Conversion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212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Loyalty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0508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Advocacy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558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5356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D1B2B7-DAE3-4362-B25F-63126117D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436" y="1559804"/>
            <a:ext cx="7951694" cy="373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001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ustomer Journey">
            <a:extLst>
              <a:ext uri="{FF2B5EF4-FFF2-40B4-BE49-F238E27FC236}">
                <a16:creationId xmlns:a16="http://schemas.microsoft.com/office/drawing/2014/main" id="{C1B826B7-1CA7-47DC-AFE3-023FCA6C6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97" y="347958"/>
            <a:ext cx="7450791" cy="575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74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ustomer journey map: qué es, para qué sirve y cómo hacerlo | Blog del  Máster MBA Valencia">
            <a:extLst>
              <a:ext uri="{FF2B5EF4-FFF2-40B4-BE49-F238E27FC236}">
                <a16:creationId xmlns:a16="http://schemas.microsoft.com/office/drawing/2014/main" id="{29B6EAE8-6DC3-48D8-AD83-8ED1DF926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88" y="625847"/>
            <a:ext cx="9708776" cy="546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1302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2841F999-5826-4D2A-9E5B-B682859B3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5715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90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2837329" y="1490008"/>
            <a:ext cx="6517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6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Actividad de reflexión inicial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E0C963B-97B4-4F66-1B49-0B47BC7F0F1A}"/>
              </a:ext>
            </a:extLst>
          </p:cNvPr>
          <p:cNvCxnSpPr>
            <a:cxnSpLocks/>
          </p:cNvCxnSpPr>
          <p:nvPr/>
        </p:nvCxnSpPr>
        <p:spPr>
          <a:xfrm>
            <a:off x="4972228" y="3324314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500280" cy="426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dirty="0"/>
              <a:t>Piensa en la última vez que compraste ropa, zapatos, accesorios o cualquier producto online.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ES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dirty="0"/>
              <a:t>¿Dónde viste el producto por primera vez?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C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s-ES" dirty="0"/>
              <a:t>¿Qué buscaste antes de comprar?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CO" dirty="0"/>
              <a:t>¿Miraste otras marcas o precios?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CO" dirty="0"/>
              <a:t>¿Dónde compraste finalmente?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CO" dirty="0"/>
              <a:t>¿Lo compartiste o recomendarías?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CCF119D-0784-41D2-8807-AFE7B0733C80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9314243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869648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5043554A-23AC-4172-8D90-367EA89FD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911595"/>
              </p:ext>
            </p:extLst>
          </p:nvPr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9515881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569401"/>
                  </a:ext>
                </a:extLst>
              </a:tr>
            </a:tbl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4540B377-BF39-4A59-BEB7-3414C8B9ECB1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5503411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237282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D7D62611-36D4-44A8-AFEF-373B1644F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30200"/>
              </p:ext>
            </p:extLst>
          </p:nvPr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3368434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470033"/>
                  </a:ext>
                </a:extLst>
              </a:tr>
            </a:tbl>
          </a:graphicData>
        </a:graphic>
      </p:graphicFrame>
      <p:pic>
        <p:nvPicPr>
          <p:cNvPr id="18" name="Picture 2" descr="La evolución del marketing digital y la comunicación&quot; por Marcelo Vázquez -  UGRemprendedora">
            <a:extLst>
              <a:ext uri="{FF2B5EF4-FFF2-40B4-BE49-F238E27FC236}">
                <a16:creationId xmlns:a16="http://schemas.microsoft.com/office/drawing/2014/main" id="{20455B63-9942-4FBB-BBA6-482292729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671" y="2064808"/>
            <a:ext cx="4191221" cy="313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730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5500280" cy="2403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dirty="0"/>
              <a:t>Preguntas de Profundización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¿Qué te hizo confiar?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¿Qué casi te hace abandonar la compra?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¿Qué fue lo más importante para decidir?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C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CCF119D-0784-41D2-8807-AFE7B0733C80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9314243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869648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5043554A-23AC-4172-8D90-367EA89FD2B5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9515881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569401"/>
                  </a:ext>
                </a:extLst>
              </a:tr>
            </a:tbl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4540B377-BF39-4A59-BEB7-3414C8B9ECB1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5503411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237282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D7D62611-36D4-44A8-AFEF-373B1644F860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3368434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470033"/>
                  </a:ext>
                </a:extLst>
              </a:tr>
            </a:tbl>
          </a:graphicData>
        </a:graphic>
      </p:graphicFrame>
      <p:pic>
        <p:nvPicPr>
          <p:cNvPr id="2050" name="Picture 2" descr="La evolución del marketing digital y la comunicación&quot; por Marcelo Vázquez -  UGRemprendedora">
            <a:extLst>
              <a:ext uri="{FF2B5EF4-FFF2-40B4-BE49-F238E27FC236}">
                <a16:creationId xmlns:a16="http://schemas.microsoft.com/office/drawing/2014/main" id="{AA9B3E45-FAEA-405E-B579-A4B254BA1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1692274"/>
            <a:ext cx="4069820" cy="304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192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CCF119D-0784-41D2-8807-AFE7B0733C80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9314243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869648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5043554A-23AC-4172-8D90-367EA89FD2B5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9515881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569401"/>
                  </a:ext>
                </a:extLst>
              </a:tr>
            </a:tbl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4540B377-BF39-4A59-BEB7-3414C8B9ECB1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5503411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237282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D7D62611-36D4-44A8-AFEF-373B1644F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863926"/>
              </p:ext>
            </p:extLst>
          </p:nvPr>
        </p:nvGraphicFramePr>
        <p:xfrm>
          <a:off x="838200" y="3818414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3368434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470033"/>
                  </a:ext>
                </a:extLst>
              </a:tr>
            </a:tbl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C44C4432-5701-4675-89C5-07B03153A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781" y="2002887"/>
            <a:ext cx="7904599" cy="363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49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381931"/>
            <a:ext cx="481381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hlinkClick r:id="rId3"/>
              </a:rPr>
              <a:t>https://www.youtube.com/watch?v=m-v-c-HZc0o</a:t>
            </a:r>
            <a:r>
              <a:rPr lang="es-ES" sz="2000" b="1" dirty="0"/>
              <a:t> </a:t>
            </a:r>
          </a:p>
          <a:p>
            <a:endParaRPr lang="es-ES" sz="2000" b="1" dirty="0"/>
          </a:p>
          <a:p>
            <a:endParaRPr lang="es-ES" sz="2000" b="1" dirty="0"/>
          </a:p>
          <a:p>
            <a:r>
              <a:rPr lang="es-ES" b="0" u="none" strike="noStrike" dirty="0">
                <a:effectLst/>
                <a:latin typeface="Google Sans"/>
              </a:rPr>
              <a:t>El </a:t>
            </a:r>
            <a:r>
              <a:rPr lang="es-ES" b="1" i="1" u="none" strike="noStrike" dirty="0" err="1">
                <a:effectLst/>
                <a:latin typeface="Google Sans"/>
              </a:rPr>
              <a:t>customer</a:t>
            </a:r>
            <a:r>
              <a:rPr lang="es-ES" b="1" i="1" u="none" strike="noStrike" dirty="0">
                <a:effectLst/>
                <a:latin typeface="Google Sans"/>
              </a:rPr>
              <a:t> </a:t>
            </a:r>
            <a:r>
              <a:rPr lang="es-ES" b="1" i="1" u="none" strike="noStrike" dirty="0" err="1">
                <a:effectLst/>
                <a:latin typeface="Google Sans"/>
              </a:rPr>
              <a:t>journey</a:t>
            </a:r>
            <a:r>
              <a:rPr lang="es-ES" b="1" dirty="0"/>
              <a:t> o recorrido del cliente </a:t>
            </a:r>
            <a:r>
              <a:rPr lang="es-ES" dirty="0"/>
              <a:t>es el proceso completo, desde la necesidad inicial hasta la compra y fidelización, que un usuario sigue al interactuar con una marca en canales online y offline. Mapear este viaje (</a:t>
            </a:r>
            <a:r>
              <a:rPr lang="es-ES" dirty="0" err="1"/>
              <a:t>Customer</a:t>
            </a:r>
            <a:r>
              <a:rPr lang="es-ES" dirty="0"/>
              <a:t> </a:t>
            </a:r>
            <a:r>
              <a:rPr lang="es-ES" dirty="0" err="1"/>
              <a:t>Journey</a:t>
            </a:r>
            <a:r>
              <a:rPr lang="es-ES" dirty="0"/>
              <a:t> </a:t>
            </a:r>
            <a:r>
              <a:rPr lang="es-ES" dirty="0" err="1"/>
              <a:t>Map</a:t>
            </a:r>
            <a:r>
              <a:rPr lang="es-ES" dirty="0"/>
              <a:t>) permite a las empresas optimizar puntos de contacto, entender emociones y mejorar la experiencia para aumentar conversiones</a:t>
            </a:r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ómo hacer el customer journey de un restaurante">
            <a:extLst>
              <a:ext uri="{FF2B5EF4-FFF2-40B4-BE49-F238E27FC236}">
                <a16:creationId xmlns:a16="http://schemas.microsoft.com/office/drawing/2014/main" id="{419A411D-711C-4238-A006-FEB1C25AA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408" y="2440302"/>
            <a:ext cx="4813818" cy="235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556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6" y="1381931"/>
            <a:ext cx="529903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b="1" dirty="0"/>
          </a:p>
          <a:p>
            <a:endParaRPr lang="es-ES" sz="2000" b="1" dirty="0"/>
          </a:p>
          <a:p>
            <a:r>
              <a:rPr lang="es-ES" dirty="0"/>
              <a:t>El </a:t>
            </a:r>
            <a:r>
              <a:rPr lang="es-ES" b="1" dirty="0" err="1"/>
              <a:t>Customer</a:t>
            </a:r>
            <a:r>
              <a:rPr lang="es-ES" b="1" dirty="0"/>
              <a:t> </a:t>
            </a:r>
            <a:r>
              <a:rPr lang="es-ES" b="1" dirty="0" err="1"/>
              <a:t>Journey</a:t>
            </a:r>
            <a:r>
              <a:rPr lang="es-ES" dirty="0"/>
              <a:t> representa el recorrido que hace un cliente desde que conoce una marca hasta que la recomienda.</a:t>
            </a:r>
          </a:p>
          <a:p>
            <a:endParaRPr lang="es-ES" dirty="0"/>
          </a:p>
          <a:p>
            <a:r>
              <a:rPr lang="es-ES" dirty="0"/>
              <a:t>Cada etapa refleja un momento diferente en la relación entre consumidor y marca.</a:t>
            </a:r>
          </a:p>
          <a:p>
            <a:endParaRPr lang="es-ES" dirty="0"/>
          </a:p>
          <a:p>
            <a:endParaRPr lang="es-ES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ómo Crear un Mapa de Viaje del Cliente | Convierte Más">
            <a:extLst>
              <a:ext uri="{FF2B5EF4-FFF2-40B4-BE49-F238E27FC236}">
                <a16:creationId xmlns:a16="http://schemas.microsoft.com/office/drawing/2014/main" id="{395B22AF-D623-4C85-8C73-417A36098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656" y="2013976"/>
            <a:ext cx="4711252" cy="220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936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es-ES" sz="2000" b="1" dirty="0" err="1">
                <a:solidFill>
                  <a:srgbClr val="38AA00"/>
                </a:solidFill>
              </a:rPr>
              <a:t>Customer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  <a:r>
              <a:rPr lang="es-ES" sz="2000" b="1" dirty="0" err="1">
                <a:solidFill>
                  <a:srgbClr val="38AA00"/>
                </a:solidFill>
              </a:rPr>
              <a:t>Journey</a:t>
            </a:r>
            <a:r>
              <a:rPr lang="es-ES" sz="2000" b="1" dirty="0">
                <a:solidFill>
                  <a:srgbClr val="38AA00"/>
                </a:solidFill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1127672"/>
            <a:ext cx="5917597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b="1" dirty="0"/>
          </a:p>
          <a:p>
            <a:r>
              <a:rPr lang="es-ES" sz="2000" b="1" dirty="0"/>
              <a:t>1. </a:t>
            </a:r>
            <a:r>
              <a:rPr lang="es-CO" sz="2000" b="1" dirty="0" err="1"/>
              <a:t>Awareness</a:t>
            </a:r>
            <a:r>
              <a:rPr lang="es-CO" sz="2000" b="1" dirty="0"/>
              <a:t> -</a:t>
            </a:r>
            <a:r>
              <a:rPr lang="es-ES" sz="2000" b="1" dirty="0"/>
              <a:t>Descubrimiento o Reconocimiento</a:t>
            </a:r>
          </a:p>
          <a:p>
            <a:r>
              <a:rPr lang="es-ES" sz="2000" dirty="0"/>
              <a:t>¿Dónde viste el producto por primera vez?</a:t>
            </a:r>
          </a:p>
          <a:p>
            <a:endParaRPr lang="es-ES" dirty="0"/>
          </a:p>
          <a:p>
            <a:r>
              <a:rPr lang="es-ES" dirty="0"/>
              <a:t>Aquí analizamos: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dónde conoció la marca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qué canal lo impactó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qué contenido llamó su atención </a:t>
            </a:r>
          </a:p>
          <a:p>
            <a:endParaRPr lang="es-ES" b="1" dirty="0"/>
          </a:p>
          <a:p>
            <a:r>
              <a:rPr lang="es-ES" b="1" dirty="0"/>
              <a:t>¿Qué es?</a:t>
            </a:r>
          </a:p>
          <a:p>
            <a:r>
              <a:rPr lang="es-ES" b="1" dirty="0"/>
              <a:t>Es la etapa donde el consumidor descubre por primera vez una marca, producto o servicio.</a:t>
            </a:r>
          </a:p>
          <a:p>
            <a:endParaRPr lang="es-ES" dirty="0"/>
          </a:p>
          <a:p>
            <a:r>
              <a:rPr lang="es-ES" dirty="0"/>
              <a:t>Aquí el cliente todavía NO está pensando necesariamente en comprar.</a:t>
            </a:r>
          </a:p>
          <a:p>
            <a:r>
              <a:rPr lang="es-ES" dirty="0"/>
              <a:t>Simplemente: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conoce la marca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llama su atención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descubre una necesidad o deseo</a:t>
            </a:r>
          </a:p>
          <a:p>
            <a:endParaRPr lang="es-ES" dirty="0"/>
          </a:p>
          <a:p>
            <a:endParaRPr lang="es-ES" dirty="0"/>
          </a:p>
          <a:p>
            <a:endParaRPr lang="es-ES" b="1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>
            <a:extLst>
              <a:ext uri="{FF2B5EF4-FFF2-40B4-BE49-F238E27FC236}">
                <a16:creationId xmlns:a16="http://schemas.microsoft.com/office/drawing/2014/main" id="{BB224903-162A-488D-A0A2-8CCBAE1A3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538" y="2299902"/>
            <a:ext cx="4100533" cy="28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4505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9512</TotalTime>
  <Words>1085</Words>
  <Application>Microsoft Office PowerPoint</Application>
  <PresentationFormat>Panorámica</PresentationFormat>
  <Paragraphs>292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Darker Grotesque</vt:lpstr>
      <vt:lpstr>Google Sans</vt:lpstr>
      <vt:lpstr>WORK SANS BOLD ROMAN</vt:lpstr>
      <vt:lpstr>Work Sans Medium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USUARIO</cp:lastModifiedBy>
  <cp:revision>158</cp:revision>
  <dcterms:created xsi:type="dcterms:W3CDTF">2020-10-01T23:51:28Z</dcterms:created>
  <dcterms:modified xsi:type="dcterms:W3CDTF">2026-05-12T17:24:21Z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