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9" r:id="rId5"/>
    <p:sldId id="262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7" autoAdjust="0"/>
    <p:restoredTop sz="94660"/>
  </p:normalViewPr>
  <p:slideViewPr>
    <p:cSldViewPr snapToGrid="0">
      <p:cViewPr>
        <p:scale>
          <a:sx n="90" d="100"/>
          <a:sy n="90" d="100"/>
        </p:scale>
        <p:origin x="1218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ctor.rodriguez\Desktop\PARQUES2026\Orfeo%20Abril\dat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ctor.rodriguez\Desktop\PARQUES2026\Orfeo%20Abril\dato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ctor.rodriguez\Desktop\PARQUES2026\Orfeo%20Abril\dato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ctor.rodriguez\Desktop\PARQUES2026\Orfeo%20Abril\dato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Hoja1!$A$4</c:f>
              <c:strCache>
                <c:ptCount val="1"/>
                <c:pt idx="0">
                  <c:v>PNN Catatumbo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24-408B-9C1C-B949B4B474C4}"/>
            </c:ext>
          </c:extLst>
        </c:ser>
        <c:ser>
          <c:idx val="1"/>
          <c:order val="1"/>
          <c:tx>
            <c:strRef>
              <c:f>Hoja1!$A$5</c:f>
              <c:strCache>
                <c:ptCount val="1"/>
                <c:pt idx="0">
                  <c:v>SFF Guanenta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24-408B-9C1C-B949B4B474C4}"/>
            </c:ext>
          </c:extLst>
        </c:ser>
        <c:ser>
          <c:idx val="2"/>
          <c:order val="2"/>
          <c:tx>
            <c:strRef>
              <c:f>Hoja1!$A$6</c:f>
              <c:strCache>
                <c:ptCount val="1"/>
                <c:pt idx="0">
                  <c:v>PNN Yariguies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Hoja1!$B$6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24-408B-9C1C-B949B4B474C4}"/>
            </c:ext>
          </c:extLst>
        </c:ser>
        <c:ser>
          <c:idx val="3"/>
          <c:order val="3"/>
          <c:tx>
            <c:strRef>
              <c:f>Hoja1!$A$7</c:f>
              <c:strCache>
                <c:ptCount val="1"/>
                <c:pt idx="0">
                  <c:v>ANU Estoraques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Hoja1!$B$7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A24-408B-9C1C-B949B4B474C4}"/>
            </c:ext>
          </c:extLst>
        </c:ser>
        <c:ser>
          <c:idx val="4"/>
          <c:order val="4"/>
          <c:tx>
            <c:strRef>
              <c:f>Hoja1!$A$8</c:f>
              <c:strCache>
                <c:ptCount val="1"/>
                <c:pt idx="0">
                  <c:v>PNN Cocuy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Hoja1!$B$8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A24-408B-9C1C-B949B4B474C4}"/>
            </c:ext>
          </c:extLst>
        </c:ser>
        <c:ser>
          <c:idx val="5"/>
          <c:order val="5"/>
          <c:tx>
            <c:strRef>
              <c:f>Hoja1!$A$9</c:f>
              <c:strCache>
                <c:ptCount val="1"/>
                <c:pt idx="0">
                  <c:v>PNN Tama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Hoja1!$B$9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A24-408B-9C1C-B949B4B474C4}"/>
            </c:ext>
          </c:extLst>
        </c:ser>
        <c:ser>
          <c:idx val="6"/>
          <c:order val="6"/>
          <c:tx>
            <c:strRef>
              <c:f>Hoja1!$A$10</c:f>
              <c:strCache>
                <c:ptCount val="1"/>
                <c:pt idx="0">
                  <c:v>PNN Pisba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Hoja1!$B$10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A24-408B-9C1C-B949B4B474C4}"/>
            </c:ext>
          </c:extLst>
        </c:ser>
        <c:ser>
          <c:idx val="7"/>
          <c:order val="7"/>
          <c:tx>
            <c:strRef>
              <c:f>Hoja1!$A$11</c:f>
              <c:strCache>
                <c:ptCount val="1"/>
                <c:pt idx="0">
                  <c:v>SFF Iguaque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showLegendKey val="0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A24-408B-9C1C-B949B4B474C4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Hoja1!$B$3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Hoja1!$B$11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6A24-408B-9C1C-B949B4B47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07524111"/>
        <c:axId val="1507525775"/>
        <c:axId val="0"/>
      </c:bar3DChart>
      <c:catAx>
        <c:axId val="1507524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507525775"/>
        <c:crosses val="autoZero"/>
        <c:auto val="1"/>
        <c:lblAlgn val="ctr"/>
        <c:lblOffset val="100"/>
        <c:noMultiLvlLbl val="0"/>
      </c:catAx>
      <c:valAx>
        <c:axId val="15075257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cantidad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50752411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1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Hoja1!$B$22</c:f>
              <c:strCache>
                <c:ptCount val="1"/>
                <c:pt idx="0">
                  <c:v>Cant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Hoja1!$A$23:$A$31</c:f>
              <c:strCache>
                <c:ptCount val="9"/>
                <c:pt idx="0">
                  <c:v>DTAN Planeacion</c:v>
                </c:pt>
                <c:pt idx="1">
                  <c:v>DTAN Correspondencia </c:v>
                </c:pt>
                <c:pt idx="2">
                  <c:v>DTAN Financiera</c:v>
                </c:pt>
                <c:pt idx="3">
                  <c:v>DTAN Direccion</c:v>
                </c:pt>
                <c:pt idx="4">
                  <c:v>DTAN Procesos Corporativa</c:v>
                </c:pt>
                <c:pt idx="5">
                  <c:v>DTAN Tecnica</c:v>
                </c:pt>
                <c:pt idx="6">
                  <c:v>DTAN Gestion Humana </c:v>
                </c:pt>
                <c:pt idx="7">
                  <c:v>DTAN Juridica</c:v>
                </c:pt>
                <c:pt idx="8">
                  <c:v>DTAN Administrativa</c:v>
                </c:pt>
              </c:strCache>
            </c:strRef>
          </c:cat>
          <c:val>
            <c:numRef>
              <c:f>Hoja1!$B$23:$B$31</c:f>
              <c:numCache>
                <c:formatCode>General</c:formatCode>
                <c:ptCount val="9"/>
                <c:pt idx="0">
                  <c:v>0</c:v>
                </c:pt>
                <c:pt idx="1">
                  <c:v>4</c:v>
                </c:pt>
                <c:pt idx="2">
                  <c:v>5</c:v>
                </c:pt>
                <c:pt idx="3">
                  <c:v>8</c:v>
                </c:pt>
                <c:pt idx="4">
                  <c:v>40</c:v>
                </c:pt>
                <c:pt idx="5">
                  <c:v>43</c:v>
                </c:pt>
                <c:pt idx="6">
                  <c:v>94</c:v>
                </c:pt>
                <c:pt idx="7">
                  <c:v>125</c:v>
                </c:pt>
                <c:pt idx="8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8F-4212-8201-9A665D12C4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07524111"/>
        <c:axId val="1507525775"/>
        <c:axId val="0"/>
      </c:bar3DChart>
      <c:catAx>
        <c:axId val="150752411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dependencias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507525775"/>
        <c:crosses val="autoZero"/>
        <c:auto val="1"/>
        <c:lblAlgn val="ctr"/>
        <c:lblOffset val="100"/>
        <c:noMultiLvlLbl val="0"/>
      </c:catAx>
      <c:valAx>
        <c:axId val="15075257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cantidad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507524111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Hoja1!$A$37</c:f>
              <c:strCache>
                <c:ptCount val="1"/>
                <c:pt idx="0">
                  <c:v>JUAN CAMILO RAMIREZ VEGA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Hoja1!$B$37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2-48B4-BDAC-E39E322DE3AA}"/>
            </c:ext>
          </c:extLst>
        </c:ser>
        <c:ser>
          <c:idx val="1"/>
          <c:order val="1"/>
          <c:tx>
            <c:strRef>
              <c:f>Hoja1!$A$38</c:f>
              <c:strCache>
                <c:ptCount val="1"/>
                <c:pt idx="0">
                  <c:v> NANCY ESPERANZA RIVERA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Hoja1!$B$38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2-48B4-BDAC-E39E322DE3AA}"/>
            </c:ext>
          </c:extLst>
        </c:ser>
        <c:ser>
          <c:idx val="2"/>
          <c:order val="2"/>
          <c:tx>
            <c:strRef>
              <c:f>Hoja1!$A$39</c:f>
              <c:strCache>
                <c:ptCount val="1"/>
                <c:pt idx="0">
                  <c:v>CARLOS ARTURO LORA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Hoja1!$B$39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2-48B4-BDAC-E39E322DE3AA}"/>
            </c:ext>
          </c:extLst>
        </c:ser>
        <c:ser>
          <c:idx val="3"/>
          <c:order val="3"/>
          <c:tx>
            <c:strRef>
              <c:f>Hoja1!$A$40</c:f>
              <c:strCache>
                <c:ptCount val="1"/>
                <c:pt idx="0">
                  <c:v> VICTOR JAVIER BARRANTES AVELLANEDA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Hoja1!$B$40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12-48B4-BDAC-E39E322DE3AA}"/>
            </c:ext>
          </c:extLst>
        </c:ser>
        <c:ser>
          <c:idx val="4"/>
          <c:order val="4"/>
          <c:tx>
            <c:strRef>
              <c:f>Hoja1!$A$41</c:f>
              <c:strCache>
                <c:ptCount val="1"/>
                <c:pt idx="0">
                  <c:v> DIEGO FERNANDO SANCHEZ POLO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Hoja1!$B$41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712-48B4-BDAC-E39E322DE3AA}"/>
            </c:ext>
          </c:extLst>
        </c:ser>
        <c:ser>
          <c:idx val="5"/>
          <c:order val="5"/>
          <c:tx>
            <c:strRef>
              <c:f>Hoja1!$A$42</c:f>
              <c:strCache>
                <c:ptCount val="1"/>
                <c:pt idx="0">
                  <c:v>LICY JOHANA SUAREZ GUERRERO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Hoja1!$B$42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712-48B4-BDAC-E39E322DE3AA}"/>
            </c:ext>
          </c:extLst>
        </c:ser>
        <c:ser>
          <c:idx val="6"/>
          <c:order val="6"/>
          <c:tx>
            <c:strRef>
              <c:f>Hoja1!$A$43</c:f>
              <c:strCache>
                <c:ptCount val="1"/>
                <c:pt idx="0">
                  <c:v>CECILIA HOYOS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Hoja1!$B$36</c:f>
              <c:strCache>
                <c:ptCount val="1"/>
                <c:pt idx="0">
                  <c:v>cantidad</c:v>
                </c:pt>
              </c:strCache>
            </c:strRef>
          </c:cat>
          <c:val>
            <c:numRef>
              <c:f>Hoja1!$B$43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712-48B4-BDAC-E39E322DE3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52854063"/>
        <c:axId val="1952858223"/>
        <c:axId val="0"/>
      </c:bar3DChart>
      <c:catAx>
        <c:axId val="1952854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52858223"/>
        <c:crossesAt val="0"/>
        <c:auto val="1"/>
        <c:lblAlgn val="ctr"/>
        <c:lblOffset val="100"/>
        <c:noMultiLvlLbl val="0"/>
      </c:catAx>
      <c:valAx>
        <c:axId val="19528582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5285406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Hoja1!$A$51</c:f>
              <c:strCache>
                <c:ptCount val="1"/>
                <c:pt idx="0">
                  <c:v> CLAUDIA JAZMIN SOCADAGUI ROMERO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Hoja1!$B$51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D3-497D-9052-93744CDE15F0}"/>
            </c:ext>
          </c:extLst>
        </c:ser>
        <c:ser>
          <c:idx val="1"/>
          <c:order val="1"/>
          <c:tx>
            <c:strRef>
              <c:f>Hoja1!$A$52</c:f>
              <c:strCache>
                <c:ptCount val="1"/>
                <c:pt idx="0">
                  <c:v> CARLOS ARTURO LORA GOMEZ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D3-497D-9052-93744CDE15F0}"/>
            </c:ext>
          </c:extLst>
        </c:ser>
        <c:ser>
          <c:idx val="2"/>
          <c:order val="2"/>
          <c:tx>
            <c:strRef>
              <c:f>Hoja1!$A$53</c:f>
              <c:strCache>
                <c:ptCount val="1"/>
                <c:pt idx="0">
                  <c:v> VIVIANA ANDREA CARDENAS LEON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Hoja1!$B$53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D3-497D-9052-93744CDE15F0}"/>
            </c:ext>
          </c:extLst>
        </c:ser>
        <c:ser>
          <c:idx val="3"/>
          <c:order val="3"/>
          <c:tx>
            <c:strRef>
              <c:f>Hoja1!$A$54</c:f>
              <c:strCache>
                <c:ptCount val="1"/>
                <c:pt idx="0">
                  <c:v> YECCY ALEJANDRO LOZANO ROBLES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Hoja1!$B$54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BD3-497D-9052-93744CDE15F0}"/>
            </c:ext>
          </c:extLst>
        </c:ser>
        <c:ser>
          <c:idx val="4"/>
          <c:order val="4"/>
          <c:tx>
            <c:strRef>
              <c:f>Hoja1!$A$55</c:f>
              <c:strCache>
                <c:ptCount val="1"/>
                <c:pt idx="0">
                  <c:v> SILVIA JULIANA SUAREZ SARQUEZ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Hoja1!$B$55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D3-497D-9052-93744CDE15F0}"/>
            </c:ext>
          </c:extLst>
        </c:ser>
        <c:ser>
          <c:idx val="5"/>
          <c:order val="5"/>
          <c:tx>
            <c:strRef>
              <c:f>Hoja1!$A$56</c:f>
              <c:strCache>
                <c:ptCount val="1"/>
                <c:pt idx="0">
                  <c:v> DIEGO FERNANDO SANCHEZ POLO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Hoja1!$B$56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BD3-497D-9052-93744CDE15F0}"/>
            </c:ext>
          </c:extLst>
        </c:ser>
        <c:ser>
          <c:idx val="6"/>
          <c:order val="6"/>
          <c:tx>
            <c:strRef>
              <c:f>Hoja1!$A$57</c:f>
              <c:strCache>
                <c:ptCount val="1"/>
                <c:pt idx="0">
                  <c:v> STEPHANIE LORENA ANTELIZ PARAMO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Hoja1!$B$57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BD3-497D-9052-93744CDE15F0}"/>
            </c:ext>
          </c:extLst>
        </c:ser>
        <c:ser>
          <c:idx val="7"/>
          <c:order val="7"/>
          <c:tx>
            <c:strRef>
              <c:f>Hoja1!$A$58</c:f>
              <c:strCache>
                <c:ptCount val="1"/>
                <c:pt idx="0">
                  <c:v> CRISTIAN FERNANDO JIMENEZ CAMACHO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Hoja1!$B$58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BD3-497D-9052-93744CDE15F0}"/>
            </c:ext>
          </c:extLst>
        </c:ser>
        <c:ser>
          <c:idx val="8"/>
          <c:order val="8"/>
          <c:tx>
            <c:strRef>
              <c:f>Hoja1!$A$59</c:f>
              <c:strCache>
                <c:ptCount val="1"/>
                <c:pt idx="0">
                  <c:v> LICY JOHANA SUAREZ GUERRERO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Hoja1!$B$59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BD3-497D-9052-93744CDE15F0}"/>
            </c:ext>
          </c:extLst>
        </c:ser>
        <c:ser>
          <c:idx val="10"/>
          <c:order val="10"/>
          <c:tx>
            <c:strRef>
              <c:f>Hoja1!$A$60</c:f>
              <c:strCache>
                <c:ptCount val="1"/>
                <c:pt idx="0">
                  <c:v> CECILIA HOYOS GOMEZ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Hoja1!$B$60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BD3-497D-9052-93744CDE15F0}"/>
            </c:ext>
          </c:extLst>
        </c:ser>
        <c:ser>
          <c:idx val="11"/>
          <c:order val="11"/>
          <c:tx>
            <c:strRef>
              <c:f>Hoja1!$A$61</c:f>
              <c:strCache>
                <c:ptCount val="1"/>
                <c:pt idx="0">
                  <c:v> MABEL ROCIO NIÑO VELASCO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Hoja1!$B$50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Hoja1!$B$61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BD3-497D-9052-93744CDE15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05266207"/>
        <c:axId val="1405266623"/>
        <c:axId val="0"/>
        <c:extLst>
          <c:ext xmlns:c15="http://schemas.microsoft.com/office/drawing/2012/chart" uri="{02D57815-91ED-43cb-92C2-25804820EDAC}">
            <c15:filteredBarSeries>
              <c15:ser>
                <c:idx val="9"/>
                <c:order val="9"/>
                <c:tx>
                  <c:strRef>
                    <c:extLst>
                      <c:ext uri="{02D57815-91ED-43cb-92C2-25804820EDAC}">
                        <c15:formulaRef>
                          <c15:sqref>Hoja1!#REF!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4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Hoja1!$B$50</c15:sqref>
                        </c15:formulaRef>
                      </c:ext>
                    </c:extLst>
                    <c:strCache>
                      <c:ptCount val="1"/>
                      <c:pt idx="0">
                        <c:v>CANT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Hoja1!#REF!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B-3BD3-497D-9052-93744CDE15F0}"/>
                  </c:ext>
                </c:extLst>
              </c15:ser>
            </c15:filteredBarSeries>
          </c:ext>
        </c:extLst>
      </c:bar3DChart>
      <c:catAx>
        <c:axId val="140526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05266623"/>
        <c:crosses val="autoZero"/>
        <c:auto val="1"/>
        <c:lblAlgn val="ctr"/>
        <c:lblOffset val="100"/>
        <c:noMultiLvlLbl val="0"/>
      </c:catAx>
      <c:valAx>
        <c:axId val="14052666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0526620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AA7BEB-48D0-47B7-8496-171D2F15D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EB022A-FFD1-4887-B1B9-CD3FF61316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C6FFAB-ADA1-4F0C-BAB3-18AD4F4FB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712F90-5CD6-4344-BD8B-8C006B51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4A6CB3-22CE-4DF4-AC97-0F50F0C4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678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45F279-4C75-4228-A37D-FB8A5EB3B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6868A0-4CE2-4B5A-BE0F-CAD42D3C3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210A54-D713-4A56-BF1B-A52824881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DAE79D-63C0-4C90-83FE-53125BA4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E689FD-2C61-4B47-B56D-E8848E667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091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564F45-B506-4902-ABF4-9EDA1A5202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EF4611F-D1AB-4A84-9349-A66E713B2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B1C5F4-916D-47B2-BF97-9044CA43C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D2DF-BF35-42A7-B4A8-EF2E2E00E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4998D5-FB25-4481-89D4-3A1AD485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517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0CB08A-63BB-46AB-B6B2-09545C070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150827-6028-414C-BE8F-5B7A9914C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814C84-62D6-4ECC-94E1-228CDAA1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403166-2255-4412-84F4-185E66642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E2989A-66DF-482E-9292-2E8F43EC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025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8570D6-D6A9-44E3-8191-5553C116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5B03A51-CF56-4A1A-B8B9-5FBCB1F73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C81C19-A2F7-4941-97DB-EDBE1B34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530EDF-5F48-45F9-A672-CD23A9A1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28384D-2105-4017-A857-20337EE32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03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4B25C3-A008-4ACB-9BE8-A1F87941F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FA034B-7E94-484F-B12C-E63047A2CA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61BAA7-B689-4CC9-8BF6-99165682E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6E791-6E1C-4CDA-B503-7B1F709E9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938635-34F8-42A8-8516-36CFAADEB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44895F-4712-48A1-BCE2-70EFD4B4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31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7B142B-6B69-4A06-955F-D3D52E4B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BFBE60-43F1-4EC8-8407-531A1311E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E9FF693-CF79-4874-A6BE-87A163D34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55A49A-A4EC-43CE-A55C-C972B7ECE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9F33363-040E-4C08-A132-93270D5C5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1577797-F4F2-4120-8D6F-A1D58E06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91E2BD2-95FE-491A-B4AD-3D19AE1F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69D5B0-4984-457C-A528-DF544F6D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927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15DF8-5F4B-483A-B1FB-225778D40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F2305B9-1F0D-42E2-BE7D-A761A2713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7ABEA46-FE67-4D45-9F99-990E49CF0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CF567D7-DEF9-4BCF-A071-32EB942F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896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A91E2E0-56CC-4CC9-9E22-6A84672C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8D0D654-3F75-4BB1-BC7D-99B76745E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17316F-8BC0-4AAD-9129-E7D312E2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449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102FFB-9F54-4B3E-AA32-0FAC8E60F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79D73C-5372-4272-8660-8A85FB850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3D420E4-C505-49BA-8E37-3811FBAFA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D0E8962-82DF-4E76-8C60-789CBEDD3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26AF-4743-437F-80DE-2BDE36A71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D4D0D1-C69F-4D2C-9008-BEE3F45F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651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2AB044-CAAA-40DB-A4EA-877328884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A23AF2-EB1B-4AE9-A6F7-0F9990A19E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F676FD2-47A1-40EF-9CB3-7309501A6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E9E8DBC-C21A-4E93-A477-546B870E0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AC7B050-EE27-4A7E-AC62-DC5B60A0A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F2BB25-623D-475E-9A41-4D80123C2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993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3FF127F-82E8-4B1F-8F3E-AAB595A2C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939680-3BE7-4420-9206-581610749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0EEE96-1E82-4E27-83B7-9DEC8E7368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78FF0-BC17-4B87-83DE-CCD558FE341C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AF8560-B01D-47E3-8B84-776EE16E3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F5FC46-CC6B-45C1-B6B2-B638D5B9D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840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FD2854-05E9-40A4-9F22-B4238C9C2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3260029"/>
            <a:ext cx="10515600" cy="21939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de abril de 2026</a:t>
            </a:r>
            <a:endParaRPr lang="es-CO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CO" sz="4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623CFF-D082-447A-8F80-EDBC612C0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798" y="681037"/>
            <a:ext cx="1434404" cy="143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43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58D62D2-98D1-435D-ABEF-71310D936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12F751E-344F-440A-914F-772DA8C064E8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de abril de 2026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985F0A8-43E4-4815-B7EF-A5F9C0621B5B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CE352E0-B131-4303-9A13-90E38B5B848A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618E3E39-4224-443A-A38A-C808E746A4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4547190"/>
              </p:ext>
            </p:extLst>
          </p:nvPr>
        </p:nvGraphicFramePr>
        <p:xfrm>
          <a:off x="2266950" y="367352"/>
          <a:ext cx="80391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8C47256-12C5-4040-BD55-EB4644AEB1F3}"/>
              </a:ext>
            </a:extLst>
          </p:cNvPr>
          <p:cNvSpPr txBox="1"/>
          <p:nvPr/>
        </p:nvSpPr>
        <p:spPr>
          <a:xfrm>
            <a:off x="2333625" y="182685"/>
            <a:ext cx="4405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ORFEOS EN BANDEJA POR AREA PROTEGIDA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7174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5A9A996-B9E4-4875-8F35-50A2EE082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12ADD70-EB55-4D89-AE5D-30094FD3E957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de abril de 2026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C015BBEA-5B77-4DCF-A096-B809BD5D5397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2985D3E4-6155-486E-9CDE-54788DAE3D46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7431E1DA-85F9-43D0-B64A-12271048B0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6733015"/>
              </p:ext>
            </p:extLst>
          </p:nvPr>
        </p:nvGraphicFramePr>
        <p:xfrm>
          <a:off x="1828800" y="602913"/>
          <a:ext cx="8610600" cy="519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428B37D5-8AEC-45CD-A5FC-6984425D2FC1}"/>
              </a:ext>
            </a:extLst>
          </p:cNvPr>
          <p:cNvSpPr txBox="1"/>
          <p:nvPr/>
        </p:nvSpPr>
        <p:spPr>
          <a:xfrm>
            <a:off x="2333625" y="182685"/>
            <a:ext cx="4683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ORFEOS EN BANDEJA POR DEPENDENCIA DTAN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615036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de abril de 2026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1E43BD6-11DF-47FB-BD5A-86698465BDBE}"/>
              </a:ext>
            </a:extLst>
          </p:cNvPr>
          <p:cNvSpPr txBox="1"/>
          <p:nvPr/>
        </p:nvSpPr>
        <p:spPr>
          <a:xfrm>
            <a:off x="2248564" y="350466"/>
            <a:ext cx="5463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ORFEOS DE VIGENCIAS ANTERIORES 2025 HACIA ATRAS</a:t>
            </a:r>
            <a:endParaRPr lang="es-CO" b="1" dirty="0"/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CB1F205D-CCF7-4C9C-9A74-BB21F16D1F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429796"/>
              </p:ext>
            </p:extLst>
          </p:nvPr>
        </p:nvGraphicFramePr>
        <p:xfrm>
          <a:off x="1350336" y="928047"/>
          <a:ext cx="9888278" cy="4856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7390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de abril de 2026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2D49D96-9561-4260-933B-E7AF90854EF0}"/>
              </a:ext>
            </a:extLst>
          </p:cNvPr>
          <p:cNvSpPr txBox="1"/>
          <p:nvPr/>
        </p:nvSpPr>
        <p:spPr>
          <a:xfrm>
            <a:off x="2333625" y="182685"/>
            <a:ext cx="4134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USUARIO CON MAS ORFEOS EN BANDEJA</a:t>
            </a:r>
            <a:endParaRPr lang="es-CO" b="1" dirty="0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F5E7BB4-913E-4B21-9F7D-3668E62493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868586"/>
              </p:ext>
            </p:extLst>
          </p:nvPr>
        </p:nvGraphicFramePr>
        <p:xfrm>
          <a:off x="1925767" y="586928"/>
          <a:ext cx="8510588" cy="511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77752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128</Words>
  <Application>Microsoft Office PowerPoint</Application>
  <PresentationFormat>Panorámica</PresentationFormat>
  <Paragraphs>30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VICTOR MANUEL RODRIGUEZ ROJAS</dc:creator>
  <cp:lastModifiedBy>VICTOR MANUEL RODRIGUEZ ROJAS</cp:lastModifiedBy>
  <cp:revision>45</cp:revision>
  <dcterms:created xsi:type="dcterms:W3CDTF">2025-04-28T14:18:15Z</dcterms:created>
  <dcterms:modified xsi:type="dcterms:W3CDTF">2026-04-13T14:35:17Z</dcterms:modified>
</cp:coreProperties>
</file>