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62"/>
  </p:notesMasterIdLst>
  <p:handoutMasterIdLst>
    <p:handoutMasterId r:id="rId63"/>
  </p:handoutMasterIdLst>
  <p:sldIdLst>
    <p:sldId id="257" r:id="rId5"/>
    <p:sldId id="15001613" r:id="rId6"/>
    <p:sldId id="15001614" r:id="rId7"/>
    <p:sldId id="15001628" r:id="rId8"/>
    <p:sldId id="318" r:id="rId9"/>
    <p:sldId id="15001601" r:id="rId10"/>
    <p:sldId id="15001629" r:id="rId11"/>
    <p:sldId id="15001606" r:id="rId12"/>
    <p:sldId id="284" r:id="rId13"/>
    <p:sldId id="320" r:id="rId14"/>
    <p:sldId id="15001608" r:id="rId15"/>
    <p:sldId id="15001630" r:id="rId16"/>
    <p:sldId id="15001615" r:id="rId17"/>
    <p:sldId id="15001616" r:id="rId18"/>
    <p:sldId id="15001578" r:id="rId19"/>
    <p:sldId id="15001583" r:id="rId20"/>
    <p:sldId id="15001577" r:id="rId21"/>
    <p:sldId id="15001617" r:id="rId22"/>
    <p:sldId id="15001611" r:id="rId23"/>
    <p:sldId id="15001586" r:id="rId24"/>
    <p:sldId id="15001587" r:id="rId25"/>
    <p:sldId id="15001588" r:id="rId26"/>
    <p:sldId id="15001594" r:id="rId27"/>
    <p:sldId id="15001618" r:id="rId28"/>
    <p:sldId id="283" r:id="rId29"/>
    <p:sldId id="15001580" r:id="rId30"/>
    <p:sldId id="15001571" r:id="rId31"/>
    <p:sldId id="15001563" r:id="rId32"/>
    <p:sldId id="15001595" r:id="rId33"/>
    <p:sldId id="15001619" r:id="rId34"/>
    <p:sldId id="294" r:id="rId35"/>
    <p:sldId id="15000072" r:id="rId36"/>
    <p:sldId id="15001637" r:id="rId37"/>
    <p:sldId id="15001631" r:id="rId38"/>
    <p:sldId id="15001635" r:id="rId39"/>
    <p:sldId id="15001632" r:id="rId40"/>
    <p:sldId id="15001623" r:id="rId41"/>
    <p:sldId id="15001620" r:id="rId42"/>
    <p:sldId id="301" r:id="rId43"/>
    <p:sldId id="302" r:id="rId44"/>
    <p:sldId id="311" r:id="rId45"/>
    <p:sldId id="15000070" r:id="rId46"/>
    <p:sldId id="15001622" r:id="rId47"/>
    <p:sldId id="15001602" r:id="rId48"/>
    <p:sldId id="298" r:id="rId49"/>
    <p:sldId id="323" r:id="rId50"/>
    <p:sldId id="15001633" r:id="rId51"/>
    <p:sldId id="15001621" r:id="rId52"/>
    <p:sldId id="15000067" r:id="rId53"/>
    <p:sldId id="15001625" r:id="rId54"/>
    <p:sldId id="15001604" r:id="rId55"/>
    <p:sldId id="15001624" r:id="rId56"/>
    <p:sldId id="15001626" r:id="rId57"/>
    <p:sldId id="15001607" r:id="rId58"/>
    <p:sldId id="289" r:id="rId59"/>
    <p:sldId id="15001627" r:id="rId60"/>
    <p:sldId id="260" r:id="rId6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redeterminada" id="{9C486199-0F32-4D15-9845-EB26173FCEC9}">
          <p14:sldIdLst>
            <p14:sldId id="257"/>
            <p14:sldId id="15001613"/>
            <p14:sldId id="15001614"/>
          </p14:sldIdLst>
        </p14:section>
        <p14:section name="Políticas públicas" id="{BF6B6671-F863-4FDF-95DF-1A431C3AF6ED}">
          <p14:sldIdLst>
            <p14:sldId id="15001628"/>
            <p14:sldId id="318"/>
            <p14:sldId id="15001601"/>
            <p14:sldId id="15001629"/>
            <p14:sldId id="15001606"/>
            <p14:sldId id="284"/>
            <p14:sldId id="320"/>
            <p14:sldId id="15001608"/>
          </p14:sldIdLst>
        </p14:section>
        <p14:section name="Lineamientos metodológicos" id="{437A4E15-7774-438B-B6AA-B57E6A8DB44E}">
          <p14:sldIdLst>
            <p14:sldId id="15001630"/>
            <p14:sldId id="15001615"/>
          </p14:sldIdLst>
        </p14:section>
        <p14:section name="Alistamiento" id="{4F0BD655-F263-48E8-B2B7-874BBE74FEC9}">
          <p14:sldIdLst>
            <p14:sldId id="15001616"/>
            <p14:sldId id="15001578"/>
            <p14:sldId id="15001583"/>
            <p14:sldId id="15001577"/>
            <p14:sldId id="15001617"/>
            <p14:sldId id="15001611"/>
            <p14:sldId id="15001586"/>
            <p14:sldId id="15001587"/>
            <p14:sldId id="15001588"/>
            <p14:sldId id="15001594"/>
          </p14:sldIdLst>
        </p14:section>
        <p14:section name="Diagnóstico" id="{0F862323-89CA-47D3-8E96-79AF1DF3A55A}">
          <p14:sldIdLst>
            <p14:sldId id="15001618"/>
            <p14:sldId id="283"/>
            <p14:sldId id="15001580"/>
            <p14:sldId id="15001571"/>
            <p14:sldId id="15001563"/>
            <p14:sldId id="15001595"/>
          </p14:sldIdLst>
        </p14:section>
        <p14:section name="Definición de la política" id="{C4DA000C-3039-4B1E-8957-7C4201A6039C}">
          <p14:sldIdLst>
            <p14:sldId id="15001619"/>
            <p14:sldId id="294"/>
            <p14:sldId id="15000072"/>
            <p14:sldId id="15001637"/>
            <p14:sldId id="15001631"/>
            <p14:sldId id="15001635"/>
            <p14:sldId id="15001632"/>
            <p14:sldId id="15001623"/>
          </p14:sldIdLst>
        </p14:section>
        <p14:section name="Plan de acción y seguimiento" id="{EC199620-4096-432B-A356-C9274E44A7E6}">
          <p14:sldIdLst>
            <p14:sldId id="15001620"/>
            <p14:sldId id="301"/>
            <p14:sldId id="302"/>
            <p14:sldId id="311"/>
            <p14:sldId id="15000070"/>
            <p14:sldId id="15001622"/>
            <p14:sldId id="15001602"/>
            <p14:sldId id="298"/>
            <p14:sldId id="323"/>
            <p14:sldId id="15001633"/>
            <p14:sldId id="15001621"/>
            <p14:sldId id="15000067"/>
            <p14:sldId id="15001625"/>
            <p14:sldId id="15001604"/>
            <p14:sldId id="15001624"/>
            <p14:sldId id="15001626"/>
          </p14:sldIdLst>
        </p14:section>
        <p14:section name="Adopción" id="{02F97C4C-F679-4CCC-ADCB-C6EF532393D0}">
          <p14:sldIdLst>
            <p14:sldId id="15001607"/>
          </p14:sldIdLst>
        </p14:section>
        <p14:section name="Recomendaciones- Resumen" id="{C2E8586D-743A-42C7-8CAE-74DD7230E616}">
          <p14:sldIdLst>
            <p14:sldId id="289"/>
            <p14:sldId id="15001627"/>
            <p14:sldId id="26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n" initials="J" lastIdx="2" clrIdx="0"/>
  <p:cmAuthor id="2" name="Flor Cortes" initials="FC" lastIdx="1" clrIdx="1">
    <p:extLst>
      <p:ext uri="{19B8F6BF-5375-455C-9EA6-DF929625EA0E}">
        <p15:presenceInfo xmlns:p15="http://schemas.microsoft.com/office/powerpoint/2012/main" userId="dc1508a5a1a1195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62D"/>
    <a:srgbClr val="2E52A0"/>
    <a:srgbClr val="FF9300"/>
    <a:srgbClr val="FE187B"/>
    <a:srgbClr val="0051A4"/>
    <a:srgbClr val="4364AA"/>
    <a:srgbClr val="5E99CE"/>
    <a:srgbClr val="0F9ED5"/>
    <a:srgbClr val="AB2292"/>
    <a:srgbClr val="A6C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4CC1FC-36DC-4D6C-995F-EFE2DB301DC5}" v="159" dt="2026-01-25T22:57:57.605"/>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98" autoAdjust="0"/>
    <p:restoredTop sz="95146" autoAdjust="0"/>
  </p:normalViewPr>
  <p:slideViewPr>
    <p:cSldViewPr snapToGrid="0">
      <p:cViewPr varScale="1">
        <p:scale>
          <a:sx n="65" d="100"/>
          <a:sy n="65" d="100"/>
        </p:scale>
        <p:origin x="876" y="7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indy Janeth Manrique Cortes" userId="b503f3ca-c78a-4eed-a81b-1acac17da0a1" providerId="ADAL" clId="{E75B5784-F416-48B8-9FF9-659DF0E6EB69}"/>
    <pc:docChg chg="undo custSel modSld">
      <pc:chgData name="Cindy Janeth Manrique Cortes" userId="b503f3ca-c78a-4eed-a81b-1acac17da0a1" providerId="ADAL" clId="{E75B5784-F416-48B8-9FF9-659DF0E6EB69}" dt="2026-01-25T22:58:15.694" v="654" actId="2711"/>
      <pc:docMkLst>
        <pc:docMk/>
      </pc:docMkLst>
      <pc:sldChg chg="modSp mod">
        <pc:chgData name="Cindy Janeth Manrique Cortes" userId="b503f3ca-c78a-4eed-a81b-1acac17da0a1" providerId="ADAL" clId="{E75B5784-F416-48B8-9FF9-659DF0E6EB69}" dt="2026-01-25T22:18:52.030" v="3" actId="1076"/>
        <pc:sldMkLst>
          <pc:docMk/>
          <pc:sldMk cId="0" sldId="15001571"/>
        </pc:sldMkLst>
        <pc:grpChg chg="mod">
          <ac:chgData name="Cindy Janeth Manrique Cortes" userId="b503f3ca-c78a-4eed-a81b-1acac17da0a1" providerId="ADAL" clId="{E75B5784-F416-48B8-9FF9-659DF0E6EB69}" dt="2026-01-25T22:18:52.030" v="3" actId="1076"/>
          <ac:grpSpMkLst>
            <pc:docMk/>
            <pc:sldMk cId="0" sldId="15001571"/>
            <ac:grpSpMk id="4" creationId="{00000000-0000-0000-0000-000000000000}"/>
          </ac:grpSpMkLst>
        </pc:grpChg>
      </pc:sldChg>
      <pc:sldChg chg="addSp modSp mod">
        <pc:chgData name="Cindy Janeth Manrique Cortes" userId="b503f3ca-c78a-4eed-a81b-1acac17da0a1" providerId="ADAL" clId="{E75B5784-F416-48B8-9FF9-659DF0E6EB69}" dt="2026-01-25T22:54:56.232" v="609" actId="1076"/>
        <pc:sldMkLst>
          <pc:docMk/>
          <pc:sldMk cId="0" sldId="15001594"/>
        </pc:sldMkLst>
        <pc:spChg chg="mod">
          <ac:chgData name="Cindy Janeth Manrique Cortes" userId="b503f3ca-c78a-4eed-a81b-1acac17da0a1" providerId="ADAL" clId="{E75B5784-F416-48B8-9FF9-659DF0E6EB69}" dt="2026-01-25T22:26:38.580" v="268" actId="1076"/>
          <ac:spMkLst>
            <pc:docMk/>
            <pc:sldMk cId="0" sldId="15001594"/>
            <ac:spMk id="2" creationId="{00000000-0000-0000-0000-000000000000}"/>
          </ac:spMkLst>
        </pc:spChg>
        <pc:spChg chg="add mod">
          <ac:chgData name="Cindy Janeth Manrique Cortes" userId="b503f3ca-c78a-4eed-a81b-1acac17da0a1" providerId="ADAL" clId="{E75B5784-F416-48B8-9FF9-659DF0E6EB69}" dt="2026-01-25T22:28:08.230" v="288" actId="14100"/>
          <ac:spMkLst>
            <pc:docMk/>
            <pc:sldMk cId="0" sldId="15001594"/>
            <ac:spMk id="3" creationId="{AF9C0DE6-7CAB-CC92-EF29-9DA609E333FF}"/>
          </ac:spMkLst>
        </pc:spChg>
        <pc:spChg chg="add mod">
          <ac:chgData name="Cindy Janeth Manrique Cortes" userId="b503f3ca-c78a-4eed-a81b-1acac17da0a1" providerId="ADAL" clId="{E75B5784-F416-48B8-9FF9-659DF0E6EB69}" dt="2026-01-25T22:29:39.552" v="312" actId="21"/>
          <ac:spMkLst>
            <pc:docMk/>
            <pc:sldMk cId="0" sldId="15001594"/>
            <ac:spMk id="6" creationId="{67AAA837-BEEE-6C99-8D02-D25303AC69D4}"/>
          </ac:spMkLst>
        </pc:spChg>
        <pc:graphicFrameChg chg="mod">
          <ac:chgData name="Cindy Janeth Manrique Cortes" userId="b503f3ca-c78a-4eed-a81b-1acac17da0a1" providerId="ADAL" clId="{E75B5784-F416-48B8-9FF9-659DF0E6EB69}" dt="2026-01-25T22:26:45.194" v="269" actId="1076"/>
          <ac:graphicFrameMkLst>
            <pc:docMk/>
            <pc:sldMk cId="0" sldId="15001594"/>
            <ac:graphicFrameMk id="4" creationId="{00000000-0000-0000-0000-000000000000}"/>
          </ac:graphicFrameMkLst>
        </pc:graphicFrameChg>
        <pc:graphicFrameChg chg="add mod modGraphic">
          <ac:chgData name="Cindy Janeth Manrique Cortes" userId="b503f3ca-c78a-4eed-a81b-1acac17da0a1" providerId="ADAL" clId="{E75B5784-F416-48B8-9FF9-659DF0E6EB69}" dt="2026-01-25T22:54:56.232" v="609" actId="1076"/>
          <ac:graphicFrameMkLst>
            <pc:docMk/>
            <pc:sldMk cId="0" sldId="15001594"/>
            <ac:graphicFrameMk id="7" creationId="{71DFCA1E-F063-A053-1BDC-95119310C529}"/>
          </ac:graphicFrameMkLst>
        </pc:graphicFrameChg>
      </pc:sldChg>
      <pc:sldChg chg="addSp delSp modSp mod">
        <pc:chgData name="Cindy Janeth Manrique Cortes" userId="b503f3ca-c78a-4eed-a81b-1acac17da0a1" providerId="ADAL" clId="{E75B5784-F416-48B8-9FF9-659DF0E6EB69}" dt="2026-01-25T22:58:15.694" v="654" actId="2711"/>
        <pc:sldMkLst>
          <pc:docMk/>
          <pc:sldMk cId="0" sldId="15001595"/>
        </pc:sldMkLst>
        <pc:spChg chg="mod">
          <ac:chgData name="Cindy Janeth Manrique Cortes" userId="b503f3ca-c78a-4eed-a81b-1acac17da0a1" providerId="ADAL" clId="{E75B5784-F416-48B8-9FF9-659DF0E6EB69}" dt="2026-01-25T22:31:11.279" v="332" actId="20577"/>
          <ac:spMkLst>
            <pc:docMk/>
            <pc:sldMk cId="0" sldId="15001595"/>
            <ac:spMk id="2" creationId="{00000000-0000-0000-0000-000000000000}"/>
          </ac:spMkLst>
        </pc:spChg>
        <pc:spChg chg="add mod">
          <ac:chgData name="Cindy Janeth Manrique Cortes" userId="b503f3ca-c78a-4eed-a81b-1acac17da0a1" providerId="ADAL" clId="{E75B5784-F416-48B8-9FF9-659DF0E6EB69}" dt="2026-01-25T22:55:49.919" v="628" actId="1076"/>
          <ac:spMkLst>
            <pc:docMk/>
            <pc:sldMk cId="0" sldId="15001595"/>
            <ac:spMk id="4" creationId="{8393CC8D-7C8E-6AD0-75C5-A325D23803ED}"/>
          </ac:spMkLst>
        </pc:spChg>
        <pc:spChg chg="del mod topLvl">
          <ac:chgData name="Cindy Janeth Manrique Cortes" userId="b503f3ca-c78a-4eed-a81b-1acac17da0a1" providerId="ADAL" clId="{E75B5784-F416-48B8-9FF9-659DF0E6EB69}" dt="2026-01-25T22:40:26.531" v="453" actId="478"/>
          <ac:spMkLst>
            <pc:docMk/>
            <pc:sldMk cId="0" sldId="15001595"/>
            <ac:spMk id="5" creationId="{00000000-0000-0000-0000-000000000000}"/>
          </ac:spMkLst>
        </pc:spChg>
        <pc:spChg chg="del mod topLvl">
          <ac:chgData name="Cindy Janeth Manrique Cortes" userId="b503f3ca-c78a-4eed-a81b-1acac17da0a1" providerId="ADAL" clId="{E75B5784-F416-48B8-9FF9-659DF0E6EB69}" dt="2026-01-25T22:40:28.418" v="454" actId="478"/>
          <ac:spMkLst>
            <pc:docMk/>
            <pc:sldMk cId="0" sldId="15001595"/>
            <ac:spMk id="6" creationId="{00000000-0000-0000-0000-000000000000}"/>
          </ac:spMkLst>
        </pc:spChg>
        <pc:spChg chg="del mod topLvl">
          <ac:chgData name="Cindy Janeth Manrique Cortes" userId="b503f3ca-c78a-4eed-a81b-1acac17da0a1" providerId="ADAL" clId="{E75B5784-F416-48B8-9FF9-659DF0E6EB69}" dt="2026-01-25T22:40:23.107" v="451" actId="478"/>
          <ac:spMkLst>
            <pc:docMk/>
            <pc:sldMk cId="0" sldId="15001595"/>
            <ac:spMk id="7" creationId="{00000000-0000-0000-0000-000000000000}"/>
          </ac:spMkLst>
        </pc:spChg>
        <pc:spChg chg="add del mod topLvl">
          <ac:chgData name="Cindy Janeth Manrique Cortes" userId="b503f3ca-c78a-4eed-a81b-1acac17da0a1" providerId="ADAL" clId="{E75B5784-F416-48B8-9FF9-659DF0E6EB69}" dt="2026-01-25T22:40:24.595" v="452" actId="478"/>
          <ac:spMkLst>
            <pc:docMk/>
            <pc:sldMk cId="0" sldId="15001595"/>
            <ac:spMk id="8" creationId="{00000000-0000-0000-0000-000000000000}"/>
          </ac:spMkLst>
        </pc:spChg>
        <pc:spChg chg="del mod topLvl">
          <ac:chgData name="Cindy Janeth Manrique Cortes" userId="b503f3ca-c78a-4eed-a81b-1acac17da0a1" providerId="ADAL" clId="{E75B5784-F416-48B8-9FF9-659DF0E6EB69}" dt="2026-01-25T22:40:21.542" v="450" actId="478"/>
          <ac:spMkLst>
            <pc:docMk/>
            <pc:sldMk cId="0" sldId="15001595"/>
            <ac:spMk id="9" creationId="{00000000-0000-0000-0000-000000000000}"/>
          </ac:spMkLst>
        </pc:spChg>
        <pc:spChg chg="del mod topLvl">
          <ac:chgData name="Cindy Janeth Manrique Cortes" userId="b503f3ca-c78a-4eed-a81b-1acac17da0a1" providerId="ADAL" clId="{E75B5784-F416-48B8-9FF9-659DF0E6EB69}" dt="2026-01-25T22:40:30.122" v="455" actId="478"/>
          <ac:spMkLst>
            <pc:docMk/>
            <pc:sldMk cId="0" sldId="15001595"/>
            <ac:spMk id="10" creationId="{00000000-0000-0000-0000-000000000000}"/>
          </ac:spMkLst>
        </pc:spChg>
        <pc:spChg chg="del mod topLvl">
          <ac:chgData name="Cindy Janeth Manrique Cortes" userId="b503f3ca-c78a-4eed-a81b-1acac17da0a1" providerId="ADAL" clId="{E75B5784-F416-48B8-9FF9-659DF0E6EB69}" dt="2026-01-25T22:40:18.088" v="448" actId="478"/>
          <ac:spMkLst>
            <pc:docMk/>
            <pc:sldMk cId="0" sldId="15001595"/>
            <ac:spMk id="11" creationId="{00000000-0000-0000-0000-000000000000}"/>
          </ac:spMkLst>
        </pc:spChg>
        <pc:spChg chg="del mod topLvl">
          <ac:chgData name="Cindy Janeth Manrique Cortes" userId="b503f3ca-c78a-4eed-a81b-1acac17da0a1" providerId="ADAL" clId="{E75B5784-F416-48B8-9FF9-659DF0E6EB69}" dt="2026-01-25T22:40:31.773" v="456" actId="478"/>
          <ac:spMkLst>
            <pc:docMk/>
            <pc:sldMk cId="0" sldId="15001595"/>
            <ac:spMk id="12" creationId="{00000000-0000-0000-0000-000000000000}"/>
          </ac:spMkLst>
        </pc:spChg>
        <pc:spChg chg="del mod topLvl">
          <ac:chgData name="Cindy Janeth Manrique Cortes" userId="b503f3ca-c78a-4eed-a81b-1acac17da0a1" providerId="ADAL" clId="{E75B5784-F416-48B8-9FF9-659DF0E6EB69}" dt="2026-01-25T22:40:20.155" v="449" actId="478"/>
          <ac:spMkLst>
            <pc:docMk/>
            <pc:sldMk cId="0" sldId="15001595"/>
            <ac:spMk id="13" creationId="{00000000-0000-0000-0000-000000000000}"/>
          </ac:spMkLst>
        </pc:spChg>
        <pc:grpChg chg="del mod">
          <ac:chgData name="Cindy Janeth Manrique Cortes" userId="b503f3ca-c78a-4eed-a81b-1acac17da0a1" providerId="ADAL" clId="{E75B5784-F416-48B8-9FF9-659DF0E6EB69}" dt="2026-01-25T22:38:40.652" v="431" actId="165"/>
          <ac:grpSpMkLst>
            <pc:docMk/>
            <pc:sldMk cId="0" sldId="15001595"/>
            <ac:grpSpMk id="17" creationId="{00000000-0000-0000-0000-000000000000}"/>
          </ac:grpSpMkLst>
        </pc:grpChg>
        <pc:graphicFrameChg chg="add mod modGraphic">
          <ac:chgData name="Cindy Janeth Manrique Cortes" userId="b503f3ca-c78a-4eed-a81b-1acac17da0a1" providerId="ADAL" clId="{E75B5784-F416-48B8-9FF9-659DF0E6EB69}" dt="2026-01-25T22:58:15.694" v="654" actId="2711"/>
          <ac:graphicFrameMkLst>
            <pc:docMk/>
            <pc:sldMk cId="0" sldId="15001595"/>
            <ac:graphicFrameMk id="3" creationId="{4CFD7A21-5C77-0EC0-5A36-496E6C3369BE}"/>
          </ac:graphicFrameMkLst>
        </pc:graphicFrameChg>
        <pc:graphicFrameChg chg="add mod modGraphic">
          <ac:chgData name="Cindy Janeth Manrique Cortes" userId="b503f3ca-c78a-4eed-a81b-1acac17da0a1" providerId="ADAL" clId="{E75B5784-F416-48B8-9FF9-659DF0E6EB69}" dt="2026-01-25T22:42:35.393" v="468"/>
          <ac:graphicFrameMkLst>
            <pc:docMk/>
            <pc:sldMk cId="0" sldId="15001595"/>
            <ac:graphicFrameMk id="14" creationId="{4F299A47-3A47-590B-DF90-0E71823A0DA7}"/>
          </ac:graphicFrameMkLst>
        </pc:graphicFrameChg>
      </pc:sldChg>
      <pc:sldChg chg="modSp mod">
        <pc:chgData name="Cindy Janeth Manrique Cortes" userId="b503f3ca-c78a-4eed-a81b-1acac17da0a1" providerId="ADAL" clId="{E75B5784-F416-48B8-9FF9-659DF0E6EB69}" dt="2026-01-25T22:18:17.307" v="2" actId="20577"/>
        <pc:sldMkLst>
          <pc:docMk/>
          <pc:sldMk cId="0" sldId="15001617"/>
        </pc:sldMkLst>
        <pc:spChg chg="mod">
          <ac:chgData name="Cindy Janeth Manrique Cortes" userId="b503f3ca-c78a-4eed-a81b-1acac17da0a1" providerId="ADAL" clId="{E75B5784-F416-48B8-9FF9-659DF0E6EB69}" dt="2026-01-25T22:18:17.307" v="2" actId="20577"/>
          <ac:spMkLst>
            <pc:docMk/>
            <pc:sldMk cId="0" sldId="15001617"/>
            <ac:spMk id="31" creationId="{00000000-0000-0000-0000-000000000000}"/>
          </ac:spMkLst>
        </pc:spChg>
      </pc:sldChg>
      <pc:sldChg chg="addSp modSp mod">
        <pc:chgData name="Cindy Janeth Manrique Cortes" userId="b503f3ca-c78a-4eed-a81b-1acac17da0a1" providerId="ADAL" clId="{E75B5784-F416-48B8-9FF9-659DF0E6EB69}" dt="2026-01-25T22:57:28.654" v="645" actId="1076"/>
        <pc:sldMkLst>
          <pc:docMk/>
          <pc:sldMk cId="0" sldId="15001623"/>
        </pc:sldMkLst>
        <pc:spChg chg="mod">
          <ac:chgData name="Cindy Janeth Manrique Cortes" userId="b503f3ca-c78a-4eed-a81b-1acac17da0a1" providerId="ADAL" clId="{E75B5784-F416-48B8-9FF9-659DF0E6EB69}" dt="2026-01-25T22:43:14.191" v="493" actId="14100"/>
          <ac:spMkLst>
            <pc:docMk/>
            <pc:sldMk cId="0" sldId="15001623"/>
            <ac:spMk id="2" creationId="{00000000-0000-0000-0000-000000000000}"/>
          </ac:spMkLst>
        </pc:spChg>
        <pc:spChg chg="add mod">
          <ac:chgData name="Cindy Janeth Manrique Cortes" userId="b503f3ca-c78a-4eed-a81b-1acac17da0a1" providerId="ADAL" clId="{E75B5784-F416-48B8-9FF9-659DF0E6EB69}" dt="2026-01-25T22:43:32.334" v="497" actId="1076"/>
          <ac:spMkLst>
            <pc:docMk/>
            <pc:sldMk cId="0" sldId="15001623"/>
            <ac:spMk id="5" creationId="{D7218FE5-C6D7-7A12-A717-A42CAA3F126C}"/>
          </ac:spMkLst>
        </pc:spChg>
        <pc:graphicFrameChg chg="add mod modGraphic">
          <ac:chgData name="Cindy Janeth Manrique Cortes" userId="b503f3ca-c78a-4eed-a81b-1acac17da0a1" providerId="ADAL" clId="{E75B5784-F416-48B8-9FF9-659DF0E6EB69}" dt="2026-01-25T22:57:28.654" v="645" actId="1076"/>
          <ac:graphicFrameMkLst>
            <pc:docMk/>
            <pc:sldMk cId="0" sldId="15001623"/>
            <ac:graphicFrameMk id="3" creationId="{AD32F010-49CD-44AE-83D9-146F008F610D}"/>
          </ac:graphicFrameMkLst>
        </pc:graphicFrameChg>
        <pc:graphicFrameChg chg="mod">
          <ac:chgData name="Cindy Janeth Manrique Cortes" userId="b503f3ca-c78a-4eed-a81b-1acac17da0a1" providerId="ADAL" clId="{E75B5784-F416-48B8-9FF9-659DF0E6EB69}" dt="2026-01-25T22:43:28.560" v="496" actId="14100"/>
          <ac:graphicFrameMkLst>
            <pc:docMk/>
            <pc:sldMk cId="0" sldId="15001623"/>
            <ac:graphicFrameMk id="4" creationId="{00000000-0000-0000-0000-000000000000}"/>
          </ac:graphicFrameMkLst>
        </pc:graphicFrameChg>
      </pc:sldChg>
      <pc:sldChg chg="addSp delSp modSp mod">
        <pc:chgData name="Cindy Janeth Manrique Cortes" userId="b503f3ca-c78a-4eed-a81b-1acac17da0a1" providerId="ADAL" clId="{E75B5784-F416-48B8-9FF9-659DF0E6EB69}" dt="2026-01-25T22:57:42.066" v="646" actId="12385"/>
        <pc:sldMkLst>
          <pc:docMk/>
          <pc:sldMk cId="0" sldId="15001624"/>
        </pc:sldMkLst>
        <pc:spChg chg="mod">
          <ac:chgData name="Cindy Janeth Manrique Cortes" userId="b503f3ca-c78a-4eed-a81b-1acac17da0a1" providerId="ADAL" clId="{E75B5784-F416-48B8-9FF9-659DF0E6EB69}" dt="2026-01-25T22:51:50.375" v="570" actId="14100"/>
          <ac:spMkLst>
            <pc:docMk/>
            <pc:sldMk cId="0" sldId="15001624"/>
            <ac:spMk id="2" creationId="{00000000-0000-0000-0000-000000000000}"/>
          </ac:spMkLst>
        </pc:spChg>
        <pc:spChg chg="mod">
          <ac:chgData name="Cindy Janeth Manrique Cortes" userId="b503f3ca-c78a-4eed-a81b-1acac17da0a1" providerId="ADAL" clId="{E75B5784-F416-48B8-9FF9-659DF0E6EB69}" dt="2026-01-25T22:52:14.096" v="576" actId="14100"/>
          <ac:spMkLst>
            <pc:docMk/>
            <pc:sldMk cId="0" sldId="15001624"/>
            <ac:spMk id="5" creationId="{7F206BD4-02A5-91E4-88D1-87C960B2C16B}"/>
          </ac:spMkLst>
        </pc:spChg>
        <pc:spChg chg="mod">
          <ac:chgData name="Cindy Janeth Manrique Cortes" userId="b503f3ca-c78a-4eed-a81b-1acac17da0a1" providerId="ADAL" clId="{E75B5784-F416-48B8-9FF9-659DF0E6EB69}" dt="2026-01-25T22:24:05.347" v="256" actId="18245"/>
          <ac:spMkLst>
            <pc:docMk/>
            <pc:sldMk cId="0" sldId="15001624"/>
            <ac:spMk id="6" creationId="{55C2A259-6E06-849E-65F6-FF8353A1F134}"/>
          </ac:spMkLst>
        </pc:spChg>
        <pc:spChg chg="del mod">
          <ac:chgData name="Cindy Janeth Manrique Cortes" userId="b503f3ca-c78a-4eed-a81b-1acac17da0a1" providerId="ADAL" clId="{E75B5784-F416-48B8-9FF9-659DF0E6EB69}" dt="2026-01-25T22:24:07.531" v="257" actId="478"/>
          <ac:spMkLst>
            <pc:docMk/>
            <pc:sldMk cId="0" sldId="15001624"/>
            <ac:spMk id="7" creationId="{F3C60DE2-D60A-BDD5-D296-23F2679A3DE2}"/>
          </ac:spMkLst>
        </pc:spChg>
        <pc:spChg chg="add mod">
          <ac:chgData name="Cindy Janeth Manrique Cortes" userId="b503f3ca-c78a-4eed-a81b-1acac17da0a1" providerId="ADAL" clId="{E75B5784-F416-48B8-9FF9-659DF0E6EB69}" dt="2026-01-25T22:51:55.586" v="571" actId="1076"/>
          <ac:spMkLst>
            <pc:docMk/>
            <pc:sldMk cId="0" sldId="15001624"/>
            <ac:spMk id="11" creationId="{FF34DC1E-8170-5999-7052-6156C18166CA}"/>
          </ac:spMkLst>
        </pc:spChg>
        <pc:grpChg chg="mod">
          <ac:chgData name="Cindy Janeth Manrique Cortes" userId="b503f3ca-c78a-4eed-a81b-1acac17da0a1" providerId="ADAL" clId="{E75B5784-F416-48B8-9FF9-659DF0E6EB69}" dt="2026-01-25T22:52:21.334" v="578" actId="164"/>
          <ac:grpSpMkLst>
            <pc:docMk/>
            <pc:sldMk cId="0" sldId="15001624"/>
            <ac:grpSpMk id="3" creationId="{E6AA1094-68B7-7A36-1FC9-44696A20CB60}"/>
          </ac:grpSpMkLst>
        </pc:grpChg>
        <pc:grpChg chg="add mod">
          <ac:chgData name="Cindy Janeth Manrique Cortes" userId="b503f3ca-c78a-4eed-a81b-1acac17da0a1" providerId="ADAL" clId="{E75B5784-F416-48B8-9FF9-659DF0E6EB69}" dt="2026-01-25T22:52:21.334" v="578" actId="164"/>
          <ac:grpSpMkLst>
            <pc:docMk/>
            <pc:sldMk cId="0" sldId="15001624"/>
            <ac:grpSpMk id="12" creationId="{09FEC0DA-FCE5-013E-17E9-3EE6FAE26153}"/>
          </ac:grpSpMkLst>
        </pc:grpChg>
        <pc:graphicFrameChg chg="del mod modGraphic">
          <ac:chgData name="Cindy Janeth Manrique Cortes" userId="b503f3ca-c78a-4eed-a81b-1acac17da0a1" providerId="ADAL" clId="{E75B5784-F416-48B8-9FF9-659DF0E6EB69}" dt="2026-01-25T22:24:05.347" v="256" actId="18245"/>
          <ac:graphicFrameMkLst>
            <pc:docMk/>
            <pc:sldMk cId="0" sldId="15001624"/>
            <ac:graphicFrameMk id="4" creationId="{00000000-0000-0000-0000-000000000000}"/>
          </ac:graphicFrameMkLst>
        </pc:graphicFrameChg>
        <pc:graphicFrameChg chg="add mod modGraphic">
          <ac:chgData name="Cindy Janeth Manrique Cortes" userId="b503f3ca-c78a-4eed-a81b-1acac17da0a1" providerId="ADAL" clId="{E75B5784-F416-48B8-9FF9-659DF0E6EB69}" dt="2026-01-25T22:57:42.066" v="646" actId="12385"/>
          <ac:graphicFrameMkLst>
            <pc:docMk/>
            <pc:sldMk cId="0" sldId="15001624"/>
            <ac:graphicFrameMk id="10" creationId="{5A52325A-7AC3-4E51-992E-1C45384459EA}"/>
          </ac:graphicFrameMkLst>
        </pc:graphicFrameChg>
        <pc:picChg chg="add mod">
          <ac:chgData name="Cindy Janeth Manrique Cortes" userId="b503f3ca-c78a-4eed-a81b-1acac17da0a1" providerId="ADAL" clId="{E75B5784-F416-48B8-9FF9-659DF0E6EB69}" dt="2026-01-25T22:52:21.334" v="578" actId="164"/>
          <ac:picMkLst>
            <pc:docMk/>
            <pc:sldMk cId="0" sldId="15001624"/>
            <ac:picMk id="9" creationId="{F30EE510-4D2D-B5EC-B427-057C7F8D1C24}"/>
          </ac:picMkLst>
        </pc:picChg>
      </pc:sldChg>
      <pc:sldChg chg="modSp mod">
        <pc:chgData name="Cindy Janeth Manrique Cortes" userId="b503f3ca-c78a-4eed-a81b-1acac17da0a1" providerId="ADAL" clId="{E75B5784-F416-48B8-9FF9-659DF0E6EB69}" dt="2026-01-25T22:26:14.280" v="267" actId="20577"/>
        <pc:sldMkLst>
          <pc:docMk/>
          <pc:sldMk cId="0" sldId="15001627"/>
        </pc:sldMkLst>
        <pc:spChg chg="mod">
          <ac:chgData name="Cindy Janeth Manrique Cortes" userId="b503f3ca-c78a-4eed-a81b-1acac17da0a1" providerId="ADAL" clId="{E75B5784-F416-48B8-9FF9-659DF0E6EB69}" dt="2026-01-25T22:26:14.280" v="267" actId="20577"/>
          <ac:spMkLst>
            <pc:docMk/>
            <pc:sldMk cId="0" sldId="15001627"/>
            <ac:spMk id="31" creationId="{00000000-0000-0000-0000-000000000000}"/>
          </ac:spMkLst>
        </pc:spChg>
      </pc:sldChg>
    </pc:docChg>
  </pc:docChgLst>
</pc:chgInfo>
</file>

<file path=ppt/diagrams/_rels/data10.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diagrams/_rels/data13.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ata14.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svg"/><Relationship Id="rId1" Type="http://schemas.openxmlformats.org/officeDocument/2006/relationships/image" Target="../media/image50.png"/><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diagrams/_rels/data4.xml.rels><?xml version="1.0" encoding="UTF-8" standalone="yes"?>
<Relationships xmlns="http://schemas.openxmlformats.org/package/2006/relationships"><Relationship Id="rId1" Type="http://schemas.openxmlformats.org/officeDocument/2006/relationships/image" Target="../media/image11.jpeg"/></Relationships>
</file>

<file path=ppt/diagrams/_rels/data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_rels/drawing10.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diagrams/_rels/drawing13.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rawing14.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svg"/><Relationship Id="rId1" Type="http://schemas.openxmlformats.org/officeDocument/2006/relationships/image" Target="../media/image50.png"/><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diagrams/_rels/drawing4.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colors1.xml><?xml version="1.0" encoding="utf-8"?>
<dgm:colorsDef xmlns:dgm="http://schemas.openxmlformats.org/drawingml/2006/diagram" xmlns:a="http://schemas.openxmlformats.org/drawingml/2006/main" uniqueId="urn:microsoft.com/office/officeart/2005/8/colors/accent1_5#1">
  <dgm:title val=""/>
  <dgm:desc val=""/>
  <dgm:catLst>
    <dgm:cat type="accent1" pri="11500"/>
  </dgm:catLst>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4">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1#1">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6_2#1">
  <dgm:title val=""/>
  <dgm:desc val=""/>
  <dgm:catLst>
    <dgm:cat type="accent6" pri="11200"/>
  </dgm:catLst>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2">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4">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2">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3">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52C524E-E378-4452-BF0A-A0A3866BC767}" type="doc">
      <dgm:prSet loTypeId="urn:microsoft.com/office/officeart/2005/8/layout/gear1#1" loCatId="relationship" qsTypeId="urn:microsoft.com/office/officeart/2005/8/quickstyle/simple1#1" qsCatId="simple" csTypeId="urn:microsoft.com/office/officeart/2005/8/colors/accent1_5#1" csCatId="accent1" phldr="1"/>
      <dgm:spPr/>
      <dgm:t>
        <a:bodyPr/>
        <a:lstStyle/>
        <a:p>
          <a:endParaRPr lang="es-CO"/>
        </a:p>
      </dgm:t>
    </dgm:pt>
    <dgm:pt modelId="{7E8B1F82-EF80-457C-BED7-75A20D544121}">
      <dgm:prSet phldrT="[Texto]" phldr="0" custT="0"/>
      <dgm:spPr/>
      <dgm:t>
        <a:bodyPr vert="horz" wrap="square"/>
        <a:lstStyle/>
        <a:p>
          <a:pPr>
            <a:lnSpc>
              <a:spcPct val="100000"/>
            </a:lnSpc>
            <a:spcBef>
              <a:spcPct val="0"/>
            </a:spcBef>
            <a:spcAft>
              <a:spcPct val="35000"/>
            </a:spcAft>
          </a:pPr>
          <a:r>
            <a:rPr lang="es-CO" altLang="zh-CN"/>
            <a:t>Secretarías de planeación: Coordinación y validación de lineamientos</a:t>
          </a:r>
        </a:p>
      </dgm:t>
    </dgm:pt>
    <dgm:pt modelId="{7A599613-81AA-4227-B23E-7E1424FCAFFD}" type="parTrans" cxnId="{D3C2E86E-816B-483F-98F0-34DF14757994}">
      <dgm:prSet/>
      <dgm:spPr/>
      <dgm:t>
        <a:bodyPr/>
        <a:lstStyle/>
        <a:p>
          <a:endParaRPr lang="es-CO"/>
        </a:p>
      </dgm:t>
    </dgm:pt>
    <dgm:pt modelId="{388FB089-8815-4CC5-BEC2-8351C6C4D26E}" type="sibTrans" cxnId="{D3C2E86E-816B-483F-98F0-34DF14757994}">
      <dgm:prSet/>
      <dgm:spPr/>
      <dgm:t>
        <a:bodyPr/>
        <a:lstStyle/>
        <a:p>
          <a:endParaRPr lang="es-CO"/>
        </a:p>
      </dgm:t>
    </dgm:pt>
    <dgm:pt modelId="{169B2B45-EE9E-4D5E-8F79-2395CEEDDEB9}">
      <dgm:prSet phldrT="[Texto]" phldr="0" custT="0"/>
      <dgm:spPr/>
      <dgm:t>
        <a:bodyPr vert="horz" wrap="square"/>
        <a:lstStyle/>
        <a:p>
          <a:pPr>
            <a:lnSpc>
              <a:spcPct val="100000"/>
            </a:lnSpc>
            <a:spcBef>
              <a:spcPct val="0"/>
            </a:spcBef>
            <a:spcAft>
              <a:spcPct val="35000"/>
            </a:spcAft>
          </a:pPr>
          <a:r>
            <a:rPr lang="es-CO" altLang="zh-CN" dirty="0">
              <a:sym typeface="+mn-ea"/>
            </a:rPr>
            <a:t>Dependencias sectoriales: Liderazgo de la formulación</a:t>
          </a:r>
          <a:endParaRPr lang="es-CO" altLang="zh-CN" dirty="0"/>
        </a:p>
      </dgm:t>
    </dgm:pt>
    <dgm:pt modelId="{44DC231B-242F-49CA-BDE1-754DFB780424}" type="parTrans" cxnId="{D704A08D-E36D-4FAD-A19B-7AD9992F8EAA}">
      <dgm:prSet/>
      <dgm:spPr/>
      <dgm:t>
        <a:bodyPr/>
        <a:lstStyle/>
        <a:p>
          <a:endParaRPr lang="es-CO"/>
        </a:p>
      </dgm:t>
    </dgm:pt>
    <dgm:pt modelId="{9E53AD26-49D7-417F-B52F-7FBB3C332B0F}" type="sibTrans" cxnId="{D704A08D-E36D-4FAD-A19B-7AD9992F8EAA}">
      <dgm:prSet/>
      <dgm:spPr/>
      <dgm:t>
        <a:bodyPr/>
        <a:lstStyle/>
        <a:p>
          <a:endParaRPr lang="es-CO"/>
        </a:p>
      </dgm:t>
    </dgm:pt>
    <dgm:pt modelId="{A5CBED62-2D3A-4840-A346-4A151325BF8F}">
      <dgm:prSet phldrT="[Texto]" phldr="0" custT="0"/>
      <dgm:spPr/>
      <dgm:t>
        <a:bodyPr vert="horz" wrap="square"/>
        <a:lstStyle/>
        <a:p>
          <a:pPr>
            <a:lnSpc>
              <a:spcPct val="100000"/>
            </a:lnSpc>
            <a:spcBef>
              <a:spcPct val="0"/>
            </a:spcBef>
            <a:spcAft>
              <a:spcPct val="35000"/>
            </a:spcAft>
          </a:pPr>
          <a:r>
            <a:rPr lang="es-CO" altLang="zh-CN"/>
            <a:t>DNP: Apoyo metodológico</a:t>
          </a:r>
        </a:p>
      </dgm:t>
    </dgm:pt>
    <dgm:pt modelId="{52B71577-2B98-4615-891F-0252EEC0143E}" type="parTrans" cxnId="{7C773731-10CC-459E-9B21-EFCE4B809235}">
      <dgm:prSet/>
      <dgm:spPr/>
      <dgm:t>
        <a:bodyPr/>
        <a:lstStyle/>
        <a:p>
          <a:endParaRPr lang="es-CO"/>
        </a:p>
      </dgm:t>
    </dgm:pt>
    <dgm:pt modelId="{D3332EEB-0DA7-4D05-A841-61257CD17616}" type="sibTrans" cxnId="{7C773731-10CC-459E-9B21-EFCE4B809235}">
      <dgm:prSet/>
      <dgm:spPr/>
      <dgm:t>
        <a:bodyPr/>
        <a:lstStyle/>
        <a:p>
          <a:endParaRPr lang="es-CO"/>
        </a:p>
      </dgm:t>
    </dgm:pt>
    <dgm:pt modelId="{0AC678EE-BF41-43CC-9251-D1217E80E25E}" type="pres">
      <dgm:prSet presAssocID="{152C524E-E378-4452-BF0A-A0A3866BC767}" presName="composite" presStyleCnt="0">
        <dgm:presLayoutVars>
          <dgm:chMax val="3"/>
          <dgm:animLvl val="lvl"/>
          <dgm:resizeHandles val="exact"/>
        </dgm:presLayoutVars>
      </dgm:prSet>
      <dgm:spPr/>
    </dgm:pt>
    <dgm:pt modelId="{AADEDC73-ACB3-45A3-973A-ABF8505B3A7B}" type="pres">
      <dgm:prSet presAssocID="{7E8B1F82-EF80-457C-BED7-75A20D544121}" presName="gear1" presStyleLbl="node1" presStyleIdx="0" presStyleCnt="3">
        <dgm:presLayoutVars>
          <dgm:chMax val="1"/>
          <dgm:bulletEnabled val="1"/>
        </dgm:presLayoutVars>
      </dgm:prSet>
      <dgm:spPr/>
    </dgm:pt>
    <dgm:pt modelId="{FD5126D6-DA6F-4292-A1CD-B9B71E940B47}" type="pres">
      <dgm:prSet presAssocID="{7E8B1F82-EF80-457C-BED7-75A20D544121}" presName="gear1srcNode" presStyleLbl="node1" presStyleIdx="0" presStyleCnt="3"/>
      <dgm:spPr/>
    </dgm:pt>
    <dgm:pt modelId="{38377115-3CED-4DD3-BBC1-2D3BAEE3F400}" type="pres">
      <dgm:prSet presAssocID="{7E8B1F82-EF80-457C-BED7-75A20D544121}" presName="gear1dstNode" presStyleLbl="node1" presStyleIdx="0" presStyleCnt="3"/>
      <dgm:spPr/>
    </dgm:pt>
    <dgm:pt modelId="{F496F5E5-47DD-4BF1-BD06-1907B05D2EC1}" type="pres">
      <dgm:prSet presAssocID="{169B2B45-EE9E-4D5E-8F79-2395CEEDDEB9}" presName="gear2" presStyleLbl="node1" presStyleIdx="1" presStyleCnt="3">
        <dgm:presLayoutVars>
          <dgm:chMax val="1"/>
          <dgm:bulletEnabled val="1"/>
        </dgm:presLayoutVars>
      </dgm:prSet>
      <dgm:spPr/>
    </dgm:pt>
    <dgm:pt modelId="{4B2CC2E8-6009-4937-9137-ADD5DC8273ED}" type="pres">
      <dgm:prSet presAssocID="{169B2B45-EE9E-4D5E-8F79-2395CEEDDEB9}" presName="gear2srcNode" presStyleLbl="node1" presStyleIdx="1" presStyleCnt="3"/>
      <dgm:spPr/>
    </dgm:pt>
    <dgm:pt modelId="{CC1B951D-68BA-4CD8-9775-AEFAFF502CFD}" type="pres">
      <dgm:prSet presAssocID="{169B2B45-EE9E-4D5E-8F79-2395CEEDDEB9}" presName="gear2dstNode" presStyleLbl="node1" presStyleIdx="1" presStyleCnt="3"/>
      <dgm:spPr/>
    </dgm:pt>
    <dgm:pt modelId="{76CE85FB-F342-4BD1-9F0F-FFCA043EA794}" type="pres">
      <dgm:prSet presAssocID="{A5CBED62-2D3A-4840-A346-4A151325BF8F}" presName="gear3" presStyleLbl="node1" presStyleIdx="2" presStyleCnt="3"/>
      <dgm:spPr/>
    </dgm:pt>
    <dgm:pt modelId="{E95A3E6F-3909-46F0-88ED-FD2ABE60E921}" type="pres">
      <dgm:prSet presAssocID="{A5CBED62-2D3A-4840-A346-4A151325BF8F}" presName="gear3tx" presStyleLbl="node1" presStyleIdx="2" presStyleCnt="3">
        <dgm:presLayoutVars>
          <dgm:chMax val="1"/>
          <dgm:bulletEnabled val="1"/>
        </dgm:presLayoutVars>
      </dgm:prSet>
      <dgm:spPr/>
    </dgm:pt>
    <dgm:pt modelId="{7B4C9C98-24B9-4C2D-AE2C-7DA6F48E3628}" type="pres">
      <dgm:prSet presAssocID="{A5CBED62-2D3A-4840-A346-4A151325BF8F}" presName="gear3srcNode" presStyleLbl="node1" presStyleIdx="2" presStyleCnt="3"/>
      <dgm:spPr/>
    </dgm:pt>
    <dgm:pt modelId="{47C1C2C8-E8F0-4BEF-B213-33A25D32490E}" type="pres">
      <dgm:prSet presAssocID="{A5CBED62-2D3A-4840-A346-4A151325BF8F}" presName="gear3dstNode" presStyleLbl="node1" presStyleIdx="2" presStyleCnt="3"/>
      <dgm:spPr/>
    </dgm:pt>
    <dgm:pt modelId="{4FAAE36F-7EB2-4031-8CB6-7228D4CF8085}" type="pres">
      <dgm:prSet presAssocID="{388FB089-8815-4CC5-BEC2-8351C6C4D26E}" presName="connector1" presStyleLbl="sibTrans2D1" presStyleIdx="0" presStyleCnt="3"/>
      <dgm:spPr/>
    </dgm:pt>
    <dgm:pt modelId="{E7D6F9AF-4641-422B-BA8E-29C15AC420EB}" type="pres">
      <dgm:prSet presAssocID="{9E53AD26-49D7-417F-B52F-7FBB3C332B0F}" presName="connector2" presStyleLbl="sibTrans2D1" presStyleIdx="1" presStyleCnt="3"/>
      <dgm:spPr/>
    </dgm:pt>
    <dgm:pt modelId="{FC1BADD2-F83B-463D-AD5E-D94B5D6E0055}" type="pres">
      <dgm:prSet presAssocID="{D3332EEB-0DA7-4D05-A841-61257CD17616}" presName="connector3" presStyleLbl="sibTrans2D1" presStyleIdx="2" presStyleCnt="3"/>
      <dgm:spPr/>
    </dgm:pt>
  </dgm:ptLst>
  <dgm:cxnLst>
    <dgm:cxn modelId="{B967191C-36C5-452E-98F8-77E425D9BC33}" type="presOf" srcId="{A5CBED62-2D3A-4840-A346-4A151325BF8F}" destId="{E95A3E6F-3909-46F0-88ED-FD2ABE60E921}" srcOrd="3" destOrd="0" presId="urn:microsoft.com/office/officeart/2005/8/layout/gear1#1"/>
    <dgm:cxn modelId="{0FD7B62A-0C8C-4357-822E-4DA1B8469C9C}" type="presOf" srcId="{A5CBED62-2D3A-4840-A346-4A151325BF8F}" destId="{47C1C2C8-E8F0-4BEF-B213-33A25D32490E}" srcOrd="2" destOrd="0" presId="urn:microsoft.com/office/officeart/2005/8/layout/gear1#1"/>
    <dgm:cxn modelId="{7C773731-10CC-459E-9B21-EFCE4B809235}" srcId="{152C524E-E378-4452-BF0A-A0A3866BC767}" destId="{A5CBED62-2D3A-4840-A346-4A151325BF8F}" srcOrd="2" destOrd="0" parTransId="{52B71577-2B98-4615-891F-0252EEC0143E}" sibTransId="{D3332EEB-0DA7-4D05-A841-61257CD17616}"/>
    <dgm:cxn modelId="{B8CD286A-38EE-4535-A25D-1BBC22BF7CAA}" type="presOf" srcId="{169B2B45-EE9E-4D5E-8F79-2395CEEDDEB9}" destId="{4B2CC2E8-6009-4937-9137-ADD5DC8273ED}" srcOrd="1" destOrd="0" presId="urn:microsoft.com/office/officeart/2005/8/layout/gear1#1"/>
    <dgm:cxn modelId="{D3C2E86E-816B-483F-98F0-34DF14757994}" srcId="{152C524E-E378-4452-BF0A-A0A3866BC767}" destId="{7E8B1F82-EF80-457C-BED7-75A20D544121}" srcOrd="0" destOrd="0" parTransId="{7A599613-81AA-4227-B23E-7E1424FCAFFD}" sibTransId="{388FB089-8815-4CC5-BEC2-8351C6C4D26E}"/>
    <dgm:cxn modelId="{D51B914F-B7DC-4725-B4DF-B20B17441332}" type="presOf" srcId="{388FB089-8815-4CC5-BEC2-8351C6C4D26E}" destId="{4FAAE36F-7EB2-4031-8CB6-7228D4CF8085}" srcOrd="0" destOrd="0" presId="urn:microsoft.com/office/officeart/2005/8/layout/gear1#1"/>
    <dgm:cxn modelId="{F16F1971-7707-4955-80AE-4C9E651DF626}" type="presOf" srcId="{9E53AD26-49D7-417F-B52F-7FBB3C332B0F}" destId="{E7D6F9AF-4641-422B-BA8E-29C15AC420EB}" srcOrd="0" destOrd="0" presId="urn:microsoft.com/office/officeart/2005/8/layout/gear1#1"/>
    <dgm:cxn modelId="{B8618478-FE36-4341-9A5E-32AAD2CF613D}" type="presOf" srcId="{7E8B1F82-EF80-457C-BED7-75A20D544121}" destId="{FD5126D6-DA6F-4292-A1CD-B9B71E940B47}" srcOrd="1" destOrd="0" presId="urn:microsoft.com/office/officeart/2005/8/layout/gear1#1"/>
    <dgm:cxn modelId="{8B318759-1ACE-4968-BD48-CC740AC4D55E}" type="presOf" srcId="{169B2B45-EE9E-4D5E-8F79-2395CEEDDEB9}" destId="{CC1B951D-68BA-4CD8-9775-AEFAFF502CFD}" srcOrd="2" destOrd="0" presId="urn:microsoft.com/office/officeart/2005/8/layout/gear1#1"/>
    <dgm:cxn modelId="{7A1CC081-06F6-4E3E-8610-508DC13BB42B}" type="presOf" srcId="{7E8B1F82-EF80-457C-BED7-75A20D544121}" destId="{AADEDC73-ACB3-45A3-973A-ABF8505B3A7B}" srcOrd="0" destOrd="0" presId="urn:microsoft.com/office/officeart/2005/8/layout/gear1#1"/>
    <dgm:cxn modelId="{4A274987-DABB-4591-ABE3-FB6C089027D7}" type="presOf" srcId="{A5CBED62-2D3A-4840-A346-4A151325BF8F}" destId="{7B4C9C98-24B9-4C2D-AE2C-7DA6F48E3628}" srcOrd="1" destOrd="0" presId="urn:microsoft.com/office/officeart/2005/8/layout/gear1#1"/>
    <dgm:cxn modelId="{D704A08D-E36D-4FAD-A19B-7AD9992F8EAA}" srcId="{152C524E-E378-4452-BF0A-A0A3866BC767}" destId="{169B2B45-EE9E-4D5E-8F79-2395CEEDDEB9}" srcOrd="1" destOrd="0" parTransId="{44DC231B-242F-49CA-BDE1-754DFB780424}" sibTransId="{9E53AD26-49D7-417F-B52F-7FBB3C332B0F}"/>
    <dgm:cxn modelId="{CC8E9497-0F3B-441D-ACC1-90CA254AB1BE}" type="presOf" srcId="{A5CBED62-2D3A-4840-A346-4A151325BF8F}" destId="{76CE85FB-F342-4BD1-9F0F-FFCA043EA794}" srcOrd="0" destOrd="0" presId="urn:microsoft.com/office/officeart/2005/8/layout/gear1#1"/>
    <dgm:cxn modelId="{6856C0A6-73A7-485B-A4B0-73B25F9CB95D}" type="presOf" srcId="{D3332EEB-0DA7-4D05-A841-61257CD17616}" destId="{FC1BADD2-F83B-463D-AD5E-D94B5D6E0055}" srcOrd="0" destOrd="0" presId="urn:microsoft.com/office/officeart/2005/8/layout/gear1#1"/>
    <dgm:cxn modelId="{0D729BA8-785E-4515-95C2-E5D039033215}" type="presOf" srcId="{152C524E-E378-4452-BF0A-A0A3866BC767}" destId="{0AC678EE-BF41-43CC-9251-D1217E80E25E}" srcOrd="0" destOrd="0" presId="urn:microsoft.com/office/officeart/2005/8/layout/gear1#1"/>
    <dgm:cxn modelId="{4BA636E6-3376-431C-B842-B39D45CED2FA}" type="presOf" srcId="{7E8B1F82-EF80-457C-BED7-75A20D544121}" destId="{38377115-3CED-4DD3-BBC1-2D3BAEE3F400}" srcOrd="2" destOrd="0" presId="urn:microsoft.com/office/officeart/2005/8/layout/gear1#1"/>
    <dgm:cxn modelId="{B5D2BAF9-091C-424A-B1D8-908810CFA2B3}" type="presOf" srcId="{169B2B45-EE9E-4D5E-8F79-2395CEEDDEB9}" destId="{F496F5E5-47DD-4BF1-BD06-1907B05D2EC1}" srcOrd="0" destOrd="0" presId="urn:microsoft.com/office/officeart/2005/8/layout/gear1#1"/>
    <dgm:cxn modelId="{92994CEA-723F-4091-B381-E89784538D7B}" type="presParOf" srcId="{0AC678EE-BF41-43CC-9251-D1217E80E25E}" destId="{AADEDC73-ACB3-45A3-973A-ABF8505B3A7B}" srcOrd="0" destOrd="0" presId="urn:microsoft.com/office/officeart/2005/8/layout/gear1#1"/>
    <dgm:cxn modelId="{88BC6898-9246-4106-95BC-D4456DEE0EB8}" type="presParOf" srcId="{0AC678EE-BF41-43CC-9251-D1217E80E25E}" destId="{FD5126D6-DA6F-4292-A1CD-B9B71E940B47}" srcOrd="1" destOrd="0" presId="urn:microsoft.com/office/officeart/2005/8/layout/gear1#1"/>
    <dgm:cxn modelId="{DD20EA22-FB3E-4EA6-94F4-27ACCA0A1EDA}" type="presParOf" srcId="{0AC678EE-BF41-43CC-9251-D1217E80E25E}" destId="{38377115-3CED-4DD3-BBC1-2D3BAEE3F400}" srcOrd="2" destOrd="0" presId="urn:microsoft.com/office/officeart/2005/8/layout/gear1#1"/>
    <dgm:cxn modelId="{8E97FBFB-E333-4D17-812E-A790DBEEF86F}" type="presParOf" srcId="{0AC678EE-BF41-43CC-9251-D1217E80E25E}" destId="{F496F5E5-47DD-4BF1-BD06-1907B05D2EC1}" srcOrd="3" destOrd="0" presId="urn:microsoft.com/office/officeart/2005/8/layout/gear1#1"/>
    <dgm:cxn modelId="{96B260CA-655C-4324-BF02-290256EC0E35}" type="presParOf" srcId="{0AC678EE-BF41-43CC-9251-D1217E80E25E}" destId="{4B2CC2E8-6009-4937-9137-ADD5DC8273ED}" srcOrd="4" destOrd="0" presId="urn:microsoft.com/office/officeart/2005/8/layout/gear1#1"/>
    <dgm:cxn modelId="{EC4F6E7B-B2FD-49FE-8DD8-3C158914D76C}" type="presParOf" srcId="{0AC678EE-BF41-43CC-9251-D1217E80E25E}" destId="{CC1B951D-68BA-4CD8-9775-AEFAFF502CFD}" srcOrd="5" destOrd="0" presId="urn:microsoft.com/office/officeart/2005/8/layout/gear1#1"/>
    <dgm:cxn modelId="{DE94426A-7EF2-402C-9964-471EA45934B9}" type="presParOf" srcId="{0AC678EE-BF41-43CC-9251-D1217E80E25E}" destId="{76CE85FB-F342-4BD1-9F0F-FFCA043EA794}" srcOrd="6" destOrd="0" presId="urn:microsoft.com/office/officeart/2005/8/layout/gear1#1"/>
    <dgm:cxn modelId="{C8DBFF28-AB20-431F-A0CD-FE64D1887676}" type="presParOf" srcId="{0AC678EE-BF41-43CC-9251-D1217E80E25E}" destId="{E95A3E6F-3909-46F0-88ED-FD2ABE60E921}" srcOrd="7" destOrd="0" presId="urn:microsoft.com/office/officeart/2005/8/layout/gear1#1"/>
    <dgm:cxn modelId="{62762D44-12E1-48E3-9B29-D6CE77FCC975}" type="presParOf" srcId="{0AC678EE-BF41-43CC-9251-D1217E80E25E}" destId="{7B4C9C98-24B9-4C2D-AE2C-7DA6F48E3628}" srcOrd="8" destOrd="0" presId="urn:microsoft.com/office/officeart/2005/8/layout/gear1#1"/>
    <dgm:cxn modelId="{A4B62D16-EC8A-4183-94DB-16CB45EE988D}" type="presParOf" srcId="{0AC678EE-BF41-43CC-9251-D1217E80E25E}" destId="{47C1C2C8-E8F0-4BEF-B213-33A25D32490E}" srcOrd="9" destOrd="0" presId="urn:microsoft.com/office/officeart/2005/8/layout/gear1#1"/>
    <dgm:cxn modelId="{40C1F4C1-D701-4F4B-B770-E154EA8675CF}" type="presParOf" srcId="{0AC678EE-BF41-43CC-9251-D1217E80E25E}" destId="{4FAAE36F-7EB2-4031-8CB6-7228D4CF8085}" srcOrd="10" destOrd="0" presId="urn:microsoft.com/office/officeart/2005/8/layout/gear1#1"/>
    <dgm:cxn modelId="{B9A14A68-9EFA-44EF-8BFB-C16A8146E4A5}" type="presParOf" srcId="{0AC678EE-BF41-43CC-9251-D1217E80E25E}" destId="{E7D6F9AF-4641-422B-BA8E-29C15AC420EB}" srcOrd="11" destOrd="0" presId="urn:microsoft.com/office/officeart/2005/8/layout/gear1#1"/>
    <dgm:cxn modelId="{DE6CF4A2-31CC-4DFE-9328-76A7B71EE8C7}" type="presParOf" srcId="{0AC678EE-BF41-43CC-9251-D1217E80E25E}" destId="{FC1BADD2-F83B-463D-AD5E-D94B5D6E0055}" srcOrd="12" destOrd="0" presId="urn:microsoft.com/office/officeart/2005/8/layout/gear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3104536-518F-4780-AB3F-389F40FF6058}" type="doc">
      <dgm:prSet loTypeId="urn:microsoft.com/office/officeart/2005/8/layout/hList7#1" loCatId="list" qsTypeId="urn:microsoft.com/office/officeart/2005/8/quickstyle/simple2#2" qsCatId="simple" csTypeId="urn:microsoft.com/office/officeart/2005/8/colors/accent1_2#1" csCatId="accent1" phldr="1"/>
      <dgm:spPr/>
      <dgm:t>
        <a:bodyPr/>
        <a:lstStyle/>
        <a:p>
          <a:endParaRPr lang="es-CO"/>
        </a:p>
      </dgm:t>
    </dgm:pt>
    <dgm:pt modelId="{0B32DDA1-9FFC-4555-B078-531E16F6BC4E}">
      <dgm:prSet phldr="0" custT="0"/>
      <dgm:spPr/>
      <dgm:t>
        <a:bodyPr vert="horz" wrap="square"/>
        <a:lstStyle/>
        <a:p>
          <a:pPr>
            <a:lnSpc>
              <a:spcPct val="100000"/>
            </a:lnSpc>
            <a:spcBef>
              <a:spcPct val="0"/>
            </a:spcBef>
            <a:spcAft>
              <a:spcPct val="35000"/>
            </a:spcAft>
          </a:pPr>
          <a:r>
            <a:rPr lang="es-ES">
              <a:latin typeface="Futura Std Book" charset="0"/>
              <a:cs typeface="Futura Std Book" charset="0"/>
            </a:rPr>
            <a:t>Equipo de trabajo definido</a:t>
          </a:r>
          <a:endParaRPr lang="es-CO">
            <a:latin typeface="Futura Std Book" charset="0"/>
            <a:cs typeface="Futura Std Book" charset="0"/>
          </a:endParaRPr>
        </a:p>
      </dgm:t>
    </dgm:pt>
    <dgm:pt modelId="{648EFF25-F652-468C-812A-EA6D6F7B505C}" type="parTrans" cxnId="{9588F81F-9433-425B-976F-C3BEAD22653D}">
      <dgm:prSet/>
      <dgm:spPr/>
      <dgm:t>
        <a:bodyPr/>
        <a:lstStyle/>
        <a:p>
          <a:endParaRPr lang="es-CO"/>
        </a:p>
      </dgm:t>
    </dgm:pt>
    <dgm:pt modelId="{42930071-651B-40B7-ADD8-C46B7B5603A2}" type="sibTrans" cxnId="{9588F81F-9433-425B-976F-C3BEAD22653D}">
      <dgm:prSet/>
      <dgm:spPr/>
      <dgm:t>
        <a:bodyPr/>
        <a:lstStyle/>
        <a:p>
          <a:endParaRPr lang="es-CO"/>
        </a:p>
      </dgm:t>
    </dgm:pt>
    <dgm:pt modelId="{203D32EC-DCD6-4289-9E3B-9A12F061FF3C}">
      <dgm:prSet phldr="0" custT="0"/>
      <dgm:spPr/>
      <dgm:t>
        <a:bodyPr vert="horz" wrap="square"/>
        <a:lstStyle/>
        <a:p>
          <a:pPr>
            <a:lnSpc>
              <a:spcPct val="100000"/>
            </a:lnSpc>
            <a:spcBef>
              <a:spcPct val="0"/>
            </a:spcBef>
            <a:spcAft>
              <a:spcPct val="35000"/>
            </a:spcAft>
          </a:pPr>
          <a:r>
            <a:rPr lang="es-ES">
              <a:latin typeface="Futura Std Book" charset="0"/>
              <a:cs typeface="Futura Std Book" charset="0"/>
            </a:rPr>
            <a:t>Plan de trabajo</a:t>
          </a:r>
          <a:endParaRPr lang="es-CO">
            <a:latin typeface="Futura Std Book" charset="0"/>
            <a:cs typeface="Futura Std Book" charset="0"/>
          </a:endParaRPr>
        </a:p>
      </dgm:t>
    </dgm:pt>
    <dgm:pt modelId="{53972AD2-D047-48DB-9D6A-1159AD89F928}" type="parTrans" cxnId="{6D106CC9-1CD4-4FF5-BFE6-D36F634803AB}">
      <dgm:prSet/>
      <dgm:spPr/>
      <dgm:t>
        <a:bodyPr/>
        <a:lstStyle/>
        <a:p>
          <a:endParaRPr lang="es-CO"/>
        </a:p>
      </dgm:t>
    </dgm:pt>
    <dgm:pt modelId="{8FF4E483-63C5-4594-9583-B7B9A286018E}" type="sibTrans" cxnId="{6D106CC9-1CD4-4FF5-BFE6-D36F634803AB}">
      <dgm:prSet/>
      <dgm:spPr/>
      <dgm:t>
        <a:bodyPr/>
        <a:lstStyle/>
        <a:p>
          <a:endParaRPr lang="es-CO"/>
        </a:p>
      </dgm:t>
    </dgm:pt>
    <dgm:pt modelId="{15A0E273-05E2-4BB0-B9FE-AB1DDD0E3EBE}">
      <dgm:prSet phldr="0" custT="0"/>
      <dgm:spPr/>
      <dgm:t>
        <a:bodyPr vert="horz" wrap="square"/>
        <a:lstStyle/>
        <a:p>
          <a:pPr>
            <a:lnSpc>
              <a:spcPct val="100000"/>
            </a:lnSpc>
            <a:spcBef>
              <a:spcPct val="0"/>
            </a:spcBef>
            <a:spcAft>
              <a:spcPct val="35000"/>
            </a:spcAft>
          </a:pPr>
          <a:r>
            <a:rPr lang="es-ES">
              <a:latin typeface="Futura Std Book" charset="0"/>
              <a:cs typeface="Futura Std Book" charset="0"/>
            </a:rPr>
            <a:t>Análisis de antecedentes</a:t>
          </a:r>
          <a:endParaRPr lang="es-CO">
            <a:latin typeface="Futura Std Book" charset="0"/>
            <a:cs typeface="Futura Std Book" charset="0"/>
          </a:endParaRPr>
        </a:p>
      </dgm:t>
    </dgm:pt>
    <dgm:pt modelId="{9C6B0A91-C321-480E-A739-C4D9AD7807D5}" type="parTrans" cxnId="{1001C623-78C6-4A18-8C7E-F6E883AAB0CC}">
      <dgm:prSet/>
      <dgm:spPr/>
      <dgm:t>
        <a:bodyPr/>
        <a:lstStyle/>
        <a:p>
          <a:endParaRPr lang="es-CO"/>
        </a:p>
      </dgm:t>
    </dgm:pt>
    <dgm:pt modelId="{4F9DE9FD-3726-4846-B3DC-4AA041DBC20E}" type="sibTrans" cxnId="{1001C623-78C6-4A18-8C7E-F6E883AAB0CC}">
      <dgm:prSet/>
      <dgm:spPr/>
      <dgm:t>
        <a:bodyPr/>
        <a:lstStyle/>
        <a:p>
          <a:endParaRPr lang="es-CO"/>
        </a:p>
      </dgm:t>
    </dgm:pt>
    <dgm:pt modelId="{ACEF5B47-9A3E-4642-9E85-B788FE078F76}">
      <dgm:prSet phldr="0" custT="0"/>
      <dgm:spPr/>
      <dgm:t>
        <a:bodyPr vert="horz" wrap="square"/>
        <a:lstStyle/>
        <a:p>
          <a:pPr>
            <a:lnSpc>
              <a:spcPct val="100000"/>
            </a:lnSpc>
            <a:spcBef>
              <a:spcPct val="0"/>
            </a:spcBef>
            <a:spcAft>
              <a:spcPct val="35000"/>
            </a:spcAft>
          </a:pPr>
          <a:r>
            <a:rPr lang="es-ES">
              <a:latin typeface="Futura Std Book" charset="0"/>
              <a:cs typeface="Futura Std Book" charset="0"/>
            </a:rPr>
            <a:t>Análisis de actores clave</a:t>
          </a:r>
          <a:endParaRPr lang="es-CO">
            <a:latin typeface="Futura Std Book" charset="0"/>
            <a:cs typeface="Futura Std Book" charset="0"/>
          </a:endParaRPr>
        </a:p>
      </dgm:t>
    </dgm:pt>
    <dgm:pt modelId="{857B0814-D39F-489F-B982-007A5D006EC2}" type="parTrans" cxnId="{ED209ADC-37E0-4EE8-AEDC-FF9BB6E41928}">
      <dgm:prSet/>
      <dgm:spPr/>
      <dgm:t>
        <a:bodyPr/>
        <a:lstStyle/>
        <a:p>
          <a:endParaRPr lang="es-CO"/>
        </a:p>
      </dgm:t>
    </dgm:pt>
    <dgm:pt modelId="{9077460C-DD04-416B-B217-4AE519BEB559}" type="sibTrans" cxnId="{ED209ADC-37E0-4EE8-AEDC-FF9BB6E41928}">
      <dgm:prSet/>
      <dgm:spPr/>
      <dgm:t>
        <a:bodyPr/>
        <a:lstStyle/>
        <a:p>
          <a:endParaRPr lang="es-CO"/>
        </a:p>
      </dgm:t>
    </dgm:pt>
    <dgm:pt modelId="{E72FD38C-3064-47DB-BEE6-AD43441A3C9F}">
      <dgm:prSet phldr="0" custT="0"/>
      <dgm:spPr/>
      <dgm:t>
        <a:bodyPr vert="horz" wrap="square"/>
        <a:lstStyle/>
        <a:p>
          <a:pPr>
            <a:lnSpc>
              <a:spcPct val="100000"/>
            </a:lnSpc>
            <a:spcBef>
              <a:spcPct val="0"/>
            </a:spcBef>
            <a:spcAft>
              <a:spcPct val="35000"/>
            </a:spcAft>
          </a:pPr>
          <a:r>
            <a:rPr lang="es-ES">
              <a:latin typeface="Futura Std Book" charset="0"/>
              <a:cs typeface="Futura Std Book" charset="0"/>
            </a:rPr>
            <a:t>Plan de participación</a:t>
          </a:r>
          <a:endParaRPr lang="es-CO">
            <a:latin typeface="Futura Std Book" charset="0"/>
            <a:cs typeface="Futura Std Book" charset="0"/>
          </a:endParaRPr>
        </a:p>
      </dgm:t>
    </dgm:pt>
    <dgm:pt modelId="{1C23E52C-3AD5-4A92-A5B1-EBB0A4EBC5BC}" type="parTrans" cxnId="{35C8CC3E-A967-4A5B-A8CF-188994C7B888}">
      <dgm:prSet/>
      <dgm:spPr/>
      <dgm:t>
        <a:bodyPr/>
        <a:lstStyle/>
        <a:p>
          <a:endParaRPr lang="es-CO"/>
        </a:p>
      </dgm:t>
    </dgm:pt>
    <dgm:pt modelId="{792B9B5C-3927-4AA8-82B4-D4733903D6D4}" type="sibTrans" cxnId="{35C8CC3E-A967-4A5B-A8CF-188994C7B888}">
      <dgm:prSet/>
      <dgm:spPr/>
      <dgm:t>
        <a:bodyPr/>
        <a:lstStyle/>
        <a:p>
          <a:endParaRPr lang="es-CO"/>
        </a:p>
      </dgm:t>
    </dgm:pt>
    <dgm:pt modelId="{3D356790-0A41-4F76-84CF-3C27DFCFE9A9}" type="pres">
      <dgm:prSet presAssocID="{63104536-518F-4780-AB3F-389F40FF6058}" presName="Name0" presStyleCnt="0">
        <dgm:presLayoutVars>
          <dgm:dir/>
          <dgm:resizeHandles val="exact"/>
        </dgm:presLayoutVars>
      </dgm:prSet>
      <dgm:spPr/>
    </dgm:pt>
    <dgm:pt modelId="{D609D959-5D2F-419B-BD7D-1E8EB25B54B0}" type="pres">
      <dgm:prSet presAssocID="{63104536-518F-4780-AB3F-389F40FF6058}" presName="fgShape" presStyleLbl="fgShp" presStyleIdx="0" presStyleCnt="1"/>
      <dgm:spPr/>
    </dgm:pt>
    <dgm:pt modelId="{9B506571-E993-4D81-B186-9D419D93FE10}" type="pres">
      <dgm:prSet presAssocID="{63104536-518F-4780-AB3F-389F40FF6058}" presName="linComp" presStyleCnt="0"/>
      <dgm:spPr/>
    </dgm:pt>
    <dgm:pt modelId="{3EA4CAF8-49C8-4D19-A050-C013007BB8AB}" type="pres">
      <dgm:prSet presAssocID="{0B32DDA1-9FFC-4555-B078-531E16F6BC4E}" presName="compNode" presStyleCnt="0"/>
      <dgm:spPr/>
    </dgm:pt>
    <dgm:pt modelId="{91E35E6C-B3B6-470F-9C3A-DC3D334D078D}" type="pres">
      <dgm:prSet presAssocID="{0B32DDA1-9FFC-4555-B078-531E16F6BC4E}" presName="bkgdShape" presStyleLbl="node1" presStyleIdx="0" presStyleCnt="5"/>
      <dgm:spPr/>
    </dgm:pt>
    <dgm:pt modelId="{402FC50A-2373-4EEE-A718-2B7901FC65EC}" type="pres">
      <dgm:prSet presAssocID="{0B32DDA1-9FFC-4555-B078-531E16F6BC4E}" presName="nodeTx" presStyleLbl="node1" presStyleIdx="0" presStyleCnt="5">
        <dgm:presLayoutVars>
          <dgm:bulletEnabled val="1"/>
        </dgm:presLayoutVars>
      </dgm:prSet>
      <dgm:spPr/>
    </dgm:pt>
    <dgm:pt modelId="{84358302-12CA-4AC9-8C7B-C84173D7C13B}" type="pres">
      <dgm:prSet presAssocID="{0B32DDA1-9FFC-4555-B078-531E16F6BC4E}" presName="invisiNode" presStyleLbl="node1" presStyleIdx="0" presStyleCnt="5"/>
      <dgm:spPr/>
    </dgm:pt>
    <dgm:pt modelId="{22F28FBF-8B0C-4537-988D-3621436BB04D}" type="pres">
      <dgm:prSet presAssocID="{0B32DDA1-9FFC-4555-B078-531E16F6BC4E}" presName="imagNode" presStyleLbl="fgImgPlac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pt>
    <dgm:pt modelId="{42886550-8B56-4AA7-B08F-1A5D9AE8C5E8}" type="pres">
      <dgm:prSet presAssocID="{42930071-651B-40B7-ADD8-C46B7B5603A2}" presName="sibTrans" presStyleLbl="sibTrans2D1" presStyleIdx="0" presStyleCnt="0"/>
      <dgm:spPr/>
    </dgm:pt>
    <dgm:pt modelId="{80D2E3CF-224B-4BEE-BCFF-F9E09C2FE9EE}" type="pres">
      <dgm:prSet presAssocID="{203D32EC-DCD6-4289-9E3B-9A12F061FF3C}" presName="compNode" presStyleCnt="0"/>
      <dgm:spPr/>
    </dgm:pt>
    <dgm:pt modelId="{BE39340B-B2E6-45F0-80B6-5DA451212EE0}" type="pres">
      <dgm:prSet presAssocID="{203D32EC-DCD6-4289-9E3B-9A12F061FF3C}" presName="bkgdShape" presStyleLbl="node1" presStyleIdx="1" presStyleCnt="5"/>
      <dgm:spPr/>
    </dgm:pt>
    <dgm:pt modelId="{562BBB9A-E696-4EC8-9D1F-93C702170491}" type="pres">
      <dgm:prSet presAssocID="{203D32EC-DCD6-4289-9E3B-9A12F061FF3C}" presName="nodeTx" presStyleLbl="node1" presStyleIdx="1" presStyleCnt="5">
        <dgm:presLayoutVars>
          <dgm:bulletEnabled val="1"/>
        </dgm:presLayoutVars>
      </dgm:prSet>
      <dgm:spPr/>
    </dgm:pt>
    <dgm:pt modelId="{E06C18D8-92F2-43A4-BDD2-D7AC500E1220}" type="pres">
      <dgm:prSet presAssocID="{203D32EC-DCD6-4289-9E3B-9A12F061FF3C}" presName="invisiNode" presStyleLbl="node1" presStyleIdx="1" presStyleCnt="5"/>
      <dgm:spPr/>
    </dgm:pt>
    <dgm:pt modelId="{843BE361-6587-43B5-838E-0CA9DD6A7E47}" type="pres">
      <dgm:prSet presAssocID="{203D32EC-DCD6-4289-9E3B-9A12F061FF3C}" presName="imagNode" presStyleLbl="fgImgPlace1" presStyleIdx="1" presStyleCnt="5"/>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pt>
    <dgm:pt modelId="{50E4C9C6-51A3-44B6-86E7-06B3459AE0EE}" type="pres">
      <dgm:prSet presAssocID="{8FF4E483-63C5-4594-9583-B7B9A286018E}" presName="sibTrans" presStyleLbl="sibTrans2D1" presStyleIdx="0" presStyleCnt="0"/>
      <dgm:spPr/>
    </dgm:pt>
    <dgm:pt modelId="{D9785C2E-DB13-46CD-B060-DD159541D684}" type="pres">
      <dgm:prSet presAssocID="{15A0E273-05E2-4BB0-B9FE-AB1DDD0E3EBE}" presName="compNode" presStyleCnt="0"/>
      <dgm:spPr/>
    </dgm:pt>
    <dgm:pt modelId="{CDDC4E58-88D9-43D2-B3CE-54EED65DE904}" type="pres">
      <dgm:prSet presAssocID="{15A0E273-05E2-4BB0-B9FE-AB1DDD0E3EBE}" presName="bkgdShape" presStyleLbl="node1" presStyleIdx="2" presStyleCnt="5"/>
      <dgm:spPr/>
    </dgm:pt>
    <dgm:pt modelId="{DC71873C-19E6-458C-9D9E-7B7672020469}" type="pres">
      <dgm:prSet presAssocID="{15A0E273-05E2-4BB0-B9FE-AB1DDD0E3EBE}" presName="nodeTx" presStyleLbl="node1" presStyleIdx="2" presStyleCnt="5">
        <dgm:presLayoutVars>
          <dgm:bulletEnabled val="1"/>
        </dgm:presLayoutVars>
      </dgm:prSet>
      <dgm:spPr/>
    </dgm:pt>
    <dgm:pt modelId="{22C4B39D-91E3-4D53-B899-DA84439630A1}" type="pres">
      <dgm:prSet presAssocID="{15A0E273-05E2-4BB0-B9FE-AB1DDD0E3EBE}" presName="invisiNode" presStyleLbl="node1" presStyleIdx="2" presStyleCnt="5"/>
      <dgm:spPr/>
    </dgm:pt>
    <dgm:pt modelId="{C52032E9-0324-4C41-84F0-79D02F6019EE}" type="pres">
      <dgm:prSet presAssocID="{15A0E273-05E2-4BB0-B9FE-AB1DDD0E3EBE}" presName="imagNode" presStyleLbl="fgImgPlac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pt>
    <dgm:pt modelId="{F416BA77-8D47-4085-8C67-DF332484435B}" type="pres">
      <dgm:prSet presAssocID="{4F9DE9FD-3726-4846-B3DC-4AA041DBC20E}" presName="sibTrans" presStyleLbl="sibTrans2D1" presStyleIdx="0" presStyleCnt="0"/>
      <dgm:spPr/>
    </dgm:pt>
    <dgm:pt modelId="{DEF223BF-A649-4412-B110-1C84193777A8}" type="pres">
      <dgm:prSet presAssocID="{ACEF5B47-9A3E-4642-9E85-B788FE078F76}" presName="compNode" presStyleCnt="0"/>
      <dgm:spPr/>
    </dgm:pt>
    <dgm:pt modelId="{898EAAAE-2FBA-4A0A-8D47-613B170258A2}" type="pres">
      <dgm:prSet presAssocID="{ACEF5B47-9A3E-4642-9E85-B788FE078F76}" presName="bkgdShape" presStyleLbl="node1" presStyleIdx="3" presStyleCnt="5"/>
      <dgm:spPr/>
    </dgm:pt>
    <dgm:pt modelId="{DC32E675-91FF-4784-B24D-3D9ECD7AF02B}" type="pres">
      <dgm:prSet presAssocID="{ACEF5B47-9A3E-4642-9E85-B788FE078F76}" presName="nodeTx" presStyleLbl="node1" presStyleIdx="3" presStyleCnt="5">
        <dgm:presLayoutVars>
          <dgm:bulletEnabled val="1"/>
        </dgm:presLayoutVars>
      </dgm:prSet>
      <dgm:spPr/>
    </dgm:pt>
    <dgm:pt modelId="{EAF432BD-7C09-4E8F-BEE2-E3D599EC24DF}" type="pres">
      <dgm:prSet presAssocID="{ACEF5B47-9A3E-4642-9E85-B788FE078F76}" presName="invisiNode" presStyleLbl="node1" presStyleIdx="3" presStyleCnt="5"/>
      <dgm:spPr/>
    </dgm:pt>
    <dgm:pt modelId="{215AA452-6080-4132-B0DB-E300494B3D7E}" type="pres">
      <dgm:prSet presAssocID="{ACEF5B47-9A3E-4642-9E85-B788FE078F76}" presName="imagNode" presStyleLbl="fgImgPlace1" presStyleIdx="3" presStyleCnt="5"/>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pt>
    <dgm:pt modelId="{2C0B8D03-4BFB-4818-9186-CB1FBC0B1E3E}" type="pres">
      <dgm:prSet presAssocID="{9077460C-DD04-416B-B217-4AE519BEB559}" presName="sibTrans" presStyleLbl="sibTrans2D1" presStyleIdx="0" presStyleCnt="0"/>
      <dgm:spPr/>
    </dgm:pt>
    <dgm:pt modelId="{1427FF7C-AEA7-4881-A7B5-B4F98F64A958}" type="pres">
      <dgm:prSet presAssocID="{E72FD38C-3064-47DB-BEE6-AD43441A3C9F}" presName="compNode" presStyleCnt="0"/>
      <dgm:spPr/>
    </dgm:pt>
    <dgm:pt modelId="{ED22ED0B-C537-4985-86E7-2569BB2FD037}" type="pres">
      <dgm:prSet presAssocID="{E72FD38C-3064-47DB-BEE6-AD43441A3C9F}" presName="bkgdShape" presStyleLbl="node1" presStyleIdx="4" presStyleCnt="5"/>
      <dgm:spPr/>
    </dgm:pt>
    <dgm:pt modelId="{DDDCC033-8E11-4D01-9A0F-02FE7A9A555E}" type="pres">
      <dgm:prSet presAssocID="{E72FD38C-3064-47DB-BEE6-AD43441A3C9F}" presName="nodeTx" presStyleLbl="node1" presStyleIdx="4" presStyleCnt="5">
        <dgm:presLayoutVars>
          <dgm:bulletEnabled val="1"/>
        </dgm:presLayoutVars>
      </dgm:prSet>
      <dgm:spPr/>
    </dgm:pt>
    <dgm:pt modelId="{BAA88933-F136-4AB5-823D-889186BAF01D}" type="pres">
      <dgm:prSet presAssocID="{E72FD38C-3064-47DB-BEE6-AD43441A3C9F}" presName="invisiNode" presStyleLbl="node1" presStyleIdx="4" presStyleCnt="5"/>
      <dgm:spPr/>
    </dgm:pt>
    <dgm:pt modelId="{DA3C6F1F-BA71-4466-8E8F-D7BE87271176}" type="pres">
      <dgm:prSet presAssocID="{E72FD38C-3064-47DB-BEE6-AD43441A3C9F}" presName="imagNode" presStyleLbl="fgImgPlace1" presStyleIdx="4" presStyleCnt="5"/>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pt>
  </dgm:ptLst>
  <dgm:cxnLst>
    <dgm:cxn modelId="{22FE4C1C-2185-40CF-862F-675B550D3DF8}" type="presOf" srcId="{0B32DDA1-9FFC-4555-B078-531E16F6BC4E}" destId="{402FC50A-2373-4EEE-A718-2B7901FC65EC}" srcOrd="1" destOrd="0" presId="urn:microsoft.com/office/officeart/2005/8/layout/hList7#1"/>
    <dgm:cxn modelId="{9588F81F-9433-425B-976F-C3BEAD22653D}" srcId="{63104536-518F-4780-AB3F-389F40FF6058}" destId="{0B32DDA1-9FFC-4555-B078-531E16F6BC4E}" srcOrd="0" destOrd="0" parTransId="{648EFF25-F652-468C-812A-EA6D6F7B505C}" sibTransId="{42930071-651B-40B7-ADD8-C46B7B5603A2}"/>
    <dgm:cxn modelId="{1001C623-78C6-4A18-8C7E-F6E883AAB0CC}" srcId="{63104536-518F-4780-AB3F-389F40FF6058}" destId="{15A0E273-05E2-4BB0-B9FE-AB1DDD0E3EBE}" srcOrd="2" destOrd="0" parTransId="{9C6B0A91-C321-480E-A739-C4D9AD7807D5}" sibTransId="{4F9DE9FD-3726-4846-B3DC-4AA041DBC20E}"/>
    <dgm:cxn modelId="{57808A33-6515-4452-8B90-79E91C30E6A5}" type="presOf" srcId="{42930071-651B-40B7-ADD8-C46B7B5603A2}" destId="{42886550-8B56-4AA7-B08F-1A5D9AE8C5E8}" srcOrd="0" destOrd="0" presId="urn:microsoft.com/office/officeart/2005/8/layout/hList7#1"/>
    <dgm:cxn modelId="{26B8F838-13B7-4802-ADDB-801513A23354}" type="presOf" srcId="{ACEF5B47-9A3E-4642-9E85-B788FE078F76}" destId="{898EAAAE-2FBA-4A0A-8D47-613B170258A2}" srcOrd="0" destOrd="0" presId="urn:microsoft.com/office/officeart/2005/8/layout/hList7#1"/>
    <dgm:cxn modelId="{35C8CC3E-A967-4A5B-A8CF-188994C7B888}" srcId="{63104536-518F-4780-AB3F-389F40FF6058}" destId="{E72FD38C-3064-47DB-BEE6-AD43441A3C9F}" srcOrd="4" destOrd="0" parTransId="{1C23E52C-3AD5-4A92-A5B1-EBB0A4EBC5BC}" sibTransId="{792B9B5C-3927-4AA8-82B4-D4733903D6D4}"/>
    <dgm:cxn modelId="{40055F3F-9CE6-4B9E-8956-BEFDA2219A71}" type="presOf" srcId="{E72FD38C-3064-47DB-BEE6-AD43441A3C9F}" destId="{DDDCC033-8E11-4D01-9A0F-02FE7A9A555E}" srcOrd="1" destOrd="0" presId="urn:microsoft.com/office/officeart/2005/8/layout/hList7#1"/>
    <dgm:cxn modelId="{2AF76944-7F2C-4A6D-BD52-9B2778D48EF1}" type="presOf" srcId="{4F9DE9FD-3726-4846-B3DC-4AA041DBC20E}" destId="{F416BA77-8D47-4085-8C67-DF332484435B}" srcOrd="0" destOrd="0" presId="urn:microsoft.com/office/officeart/2005/8/layout/hList7#1"/>
    <dgm:cxn modelId="{DFD90846-16AC-4A1D-A332-A2A43EA9BE24}" type="presOf" srcId="{203D32EC-DCD6-4289-9E3B-9A12F061FF3C}" destId="{562BBB9A-E696-4EC8-9D1F-93C702170491}" srcOrd="1" destOrd="0" presId="urn:microsoft.com/office/officeart/2005/8/layout/hList7#1"/>
    <dgm:cxn modelId="{A755266C-0446-40EA-93E9-7D8A13039559}" type="presOf" srcId="{E72FD38C-3064-47DB-BEE6-AD43441A3C9F}" destId="{ED22ED0B-C537-4985-86E7-2569BB2FD037}" srcOrd="0" destOrd="0" presId="urn:microsoft.com/office/officeart/2005/8/layout/hList7#1"/>
    <dgm:cxn modelId="{CE3B3C4E-D51C-4B27-9230-C27A3B163752}" type="presOf" srcId="{15A0E273-05E2-4BB0-B9FE-AB1DDD0E3EBE}" destId="{CDDC4E58-88D9-43D2-B3CE-54EED65DE904}" srcOrd="0" destOrd="0" presId="urn:microsoft.com/office/officeart/2005/8/layout/hList7#1"/>
    <dgm:cxn modelId="{F11DC757-62A8-4611-B148-86121CB25A5D}" type="presOf" srcId="{0B32DDA1-9FFC-4555-B078-531E16F6BC4E}" destId="{91E35E6C-B3B6-470F-9C3A-DC3D334D078D}" srcOrd="0" destOrd="0" presId="urn:microsoft.com/office/officeart/2005/8/layout/hList7#1"/>
    <dgm:cxn modelId="{09E2FE82-3564-4F1B-91C0-8D3FE34529B1}" type="presOf" srcId="{203D32EC-DCD6-4289-9E3B-9A12F061FF3C}" destId="{BE39340B-B2E6-45F0-80B6-5DA451212EE0}" srcOrd="0" destOrd="0" presId="urn:microsoft.com/office/officeart/2005/8/layout/hList7#1"/>
    <dgm:cxn modelId="{798ED490-EC59-4F71-ADC6-72464CEC389A}" type="presOf" srcId="{ACEF5B47-9A3E-4642-9E85-B788FE078F76}" destId="{DC32E675-91FF-4784-B24D-3D9ECD7AF02B}" srcOrd="1" destOrd="0" presId="urn:microsoft.com/office/officeart/2005/8/layout/hList7#1"/>
    <dgm:cxn modelId="{BF2FF296-C0E5-4C0C-83F0-226F9444BDD7}" type="presOf" srcId="{63104536-518F-4780-AB3F-389F40FF6058}" destId="{3D356790-0A41-4F76-84CF-3C27DFCFE9A9}" srcOrd="0" destOrd="0" presId="urn:microsoft.com/office/officeart/2005/8/layout/hList7#1"/>
    <dgm:cxn modelId="{17F44AA6-B424-4614-8626-2DD5CFEBB2F1}" type="presOf" srcId="{15A0E273-05E2-4BB0-B9FE-AB1DDD0E3EBE}" destId="{DC71873C-19E6-458C-9D9E-7B7672020469}" srcOrd="1" destOrd="0" presId="urn:microsoft.com/office/officeart/2005/8/layout/hList7#1"/>
    <dgm:cxn modelId="{6D106CC9-1CD4-4FF5-BFE6-D36F634803AB}" srcId="{63104536-518F-4780-AB3F-389F40FF6058}" destId="{203D32EC-DCD6-4289-9E3B-9A12F061FF3C}" srcOrd="1" destOrd="0" parTransId="{53972AD2-D047-48DB-9D6A-1159AD89F928}" sibTransId="{8FF4E483-63C5-4594-9583-B7B9A286018E}"/>
    <dgm:cxn modelId="{ED209ADC-37E0-4EE8-AEDC-FF9BB6E41928}" srcId="{63104536-518F-4780-AB3F-389F40FF6058}" destId="{ACEF5B47-9A3E-4642-9E85-B788FE078F76}" srcOrd="3" destOrd="0" parTransId="{857B0814-D39F-489F-B982-007A5D006EC2}" sibTransId="{9077460C-DD04-416B-B217-4AE519BEB559}"/>
    <dgm:cxn modelId="{EA1E81DF-729E-42F0-BD88-64EE77648CF3}" type="presOf" srcId="{8FF4E483-63C5-4594-9583-B7B9A286018E}" destId="{50E4C9C6-51A3-44B6-86E7-06B3459AE0EE}" srcOrd="0" destOrd="0" presId="urn:microsoft.com/office/officeart/2005/8/layout/hList7#1"/>
    <dgm:cxn modelId="{E62D7CE5-E56F-46F4-885B-3227E7BA90A7}" type="presOf" srcId="{9077460C-DD04-416B-B217-4AE519BEB559}" destId="{2C0B8D03-4BFB-4818-9186-CB1FBC0B1E3E}" srcOrd="0" destOrd="0" presId="urn:microsoft.com/office/officeart/2005/8/layout/hList7#1"/>
    <dgm:cxn modelId="{B2E3FF99-BEC8-4A40-882C-F7F0CA6AE18C}" type="presParOf" srcId="{3D356790-0A41-4F76-84CF-3C27DFCFE9A9}" destId="{D609D959-5D2F-419B-BD7D-1E8EB25B54B0}" srcOrd="0" destOrd="0" presId="urn:microsoft.com/office/officeart/2005/8/layout/hList7#1"/>
    <dgm:cxn modelId="{C848F409-A7F5-4427-BE77-3AFA5D95ADE0}" type="presParOf" srcId="{3D356790-0A41-4F76-84CF-3C27DFCFE9A9}" destId="{9B506571-E993-4D81-B186-9D419D93FE10}" srcOrd="1" destOrd="0" presId="urn:microsoft.com/office/officeart/2005/8/layout/hList7#1"/>
    <dgm:cxn modelId="{845C4D6E-33BE-4E82-A071-2B773C579AFE}" type="presParOf" srcId="{9B506571-E993-4D81-B186-9D419D93FE10}" destId="{3EA4CAF8-49C8-4D19-A050-C013007BB8AB}" srcOrd="0" destOrd="0" presId="urn:microsoft.com/office/officeart/2005/8/layout/hList7#1"/>
    <dgm:cxn modelId="{852255FD-9F2D-4770-B8B6-C5A0846031C8}" type="presParOf" srcId="{3EA4CAF8-49C8-4D19-A050-C013007BB8AB}" destId="{91E35E6C-B3B6-470F-9C3A-DC3D334D078D}" srcOrd="0" destOrd="0" presId="urn:microsoft.com/office/officeart/2005/8/layout/hList7#1"/>
    <dgm:cxn modelId="{AFCB1B78-C3CE-4246-8606-62D15FAD4B8B}" type="presParOf" srcId="{3EA4CAF8-49C8-4D19-A050-C013007BB8AB}" destId="{402FC50A-2373-4EEE-A718-2B7901FC65EC}" srcOrd="1" destOrd="0" presId="urn:microsoft.com/office/officeart/2005/8/layout/hList7#1"/>
    <dgm:cxn modelId="{537ED6CF-C8E0-4DB9-BC83-8407780D24F4}" type="presParOf" srcId="{3EA4CAF8-49C8-4D19-A050-C013007BB8AB}" destId="{84358302-12CA-4AC9-8C7B-C84173D7C13B}" srcOrd="2" destOrd="0" presId="urn:microsoft.com/office/officeart/2005/8/layout/hList7#1"/>
    <dgm:cxn modelId="{BFB8D062-AF81-4978-B4D1-FF50BA4858B0}" type="presParOf" srcId="{3EA4CAF8-49C8-4D19-A050-C013007BB8AB}" destId="{22F28FBF-8B0C-4537-988D-3621436BB04D}" srcOrd="3" destOrd="0" presId="urn:microsoft.com/office/officeart/2005/8/layout/hList7#1"/>
    <dgm:cxn modelId="{F1EAAF3E-7D94-42E9-BB59-1B0F873A9BC0}" type="presParOf" srcId="{9B506571-E993-4D81-B186-9D419D93FE10}" destId="{42886550-8B56-4AA7-B08F-1A5D9AE8C5E8}" srcOrd="1" destOrd="0" presId="urn:microsoft.com/office/officeart/2005/8/layout/hList7#1"/>
    <dgm:cxn modelId="{EF064255-4728-4EB3-845E-C36DD5275B57}" type="presParOf" srcId="{9B506571-E993-4D81-B186-9D419D93FE10}" destId="{80D2E3CF-224B-4BEE-BCFF-F9E09C2FE9EE}" srcOrd="2" destOrd="0" presId="urn:microsoft.com/office/officeart/2005/8/layout/hList7#1"/>
    <dgm:cxn modelId="{44A1CB1D-2225-41EE-A767-28C87D8A0C79}" type="presParOf" srcId="{80D2E3CF-224B-4BEE-BCFF-F9E09C2FE9EE}" destId="{BE39340B-B2E6-45F0-80B6-5DA451212EE0}" srcOrd="0" destOrd="0" presId="urn:microsoft.com/office/officeart/2005/8/layout/hList7#1"/>
    <dgm:cxn modelId="{454BD1B3-FDD7-4E20-886F-052D9CA738CE}" type="presParOf" srcId="{80D2E3CF-224B-4BEE-BCFF-F9E09C2FE9EE}" destId="{562BBB9A-E696-4EC8-9D1F-93C702170491}" srcOrd="1" destOrd="0" presId="urn:microsoft.com/office/officeart/2005/8/layout/hList7#1"/>
    <dgm:cxn modelId="{4A33C9A0-2F41-49DE-BA25-E1F5D571B857}" type="presParOf" srcId="{80D2E3CF-224B-4BEE-BCFF-F9E09C2FE9EE}" destId="{E06C18D8-92F2-43A4-BDD2-D7AC500E1220}" srcOrd="2" destOrd="0" presId="urn:microsoft.com/office/officeart/2005/8/layout/hList7#1"/>
    <dgm:cxn modelId="{5FBB1D6F-7028-4DAF-AE6F-A3CB00F226BE}" type="presParOf" srcId="{80D2E3CF-224B-4BEE-BCFF-F9E09C2FE9EE}" destId="{843BE361-6587-43B5-838E-0CA9DD6A7E47}" srcOrd="3" destOrd="0" presId="urn:microsoft.com/office/officeart/2005/8/layout/hList7#1"/>
    <dgm:cxn modelId="{12B3E72C-6CCE-4805-B4D1-520100F1813D}" type="presParOf" srcId="{9B506571-E993-4D81-B186-9D419D93FE10}" destId="{50E4C9C6-51A3-44B6-86E7-06B3459AE0EE}" srcOrd="3" destOrd="0" presId="urn:microsoft.com/office/officeart/2005/8/layout/hList7#1"/>
    <dgm:cxn modelId="{57E876DB-011D-45F7-9D6F-D7DDEB3619D9}" type="presParOf" srcId="{9B506571-E993-4D81-B186-9D419D93FE10}" destId="{D9785C2E-DB13-46CD-B060-DD159541D684}" srcOrd="4" destOrd="0" presId="urn:microsoft.com/office/officeart/2005/8/layout/hList7#1"/>
    <dgm:cxn modelId="{7E52FC7E-8F8C-4FFF-97EB-2DBA3F469618}" type="presParOf" srcId="{D9785C2E-DB13-46CD-B060-DD159541D684}" destId="{CDDC4E58-88D9-43D2-B3CE-54EED65DE904}" srcOrd="0" destOrd="0" presId="urn:microsoft.com/office/officeart/2005/8/layout/hList7#1"/>
    <dgm:cxn modelId="{360D518E-5195-4BC8-B05D-19D6693227B2}" type="presParOf" srcId="{D9785C2E-DB13-46CD-B060-DD159541D684}" destId="{DC71873C-19E6-458C-9D9E-7B7672020469}" srcOrd="1" destOrd="0" presId="urn:microsoft.com/office/officeart/2005/8/layout/hList7#1"/>
    <dgm:cxn modelId="{E0D4FD7E-1426-4571-843A-064B5EC798CF}" type="presParOf" srcId="{D9785C2E-DB13-46CD-B060-DD159541D684}" destId="{22C4B39D-91E3-4D53-B899-DA84439630A1}" srcOrd="2" destOrd="0" presId="urn:microsoft.com/office/officeart/2005/8/layout/hList7#1"/>
    <dgm:cxn modelId="{2AB0A76A-CDB6-4D67-AACD-9FE44CDDED29}" type="presParOf" srcId="{D9785C2E-DB13-46CD-B060-DD159541D684}" destId="{C52032E9-0324-4C41-84F0-79D02F6019EE}" srcOrd="3" destOrd="0" presId="urn:microsoft.com/office/officeart/2005/8/layout/hList7#1"/>
    <dgm:cxn modelId="{B061163C-8BF3-421D-B18C-B6404186CC98}" type="presParOf" srcId="{9B506571-E993-4D81-B186-9D419D93FE10}" destId="{F416BA77-8D47-4085-8C67-DF332484435B}" srcOrd="5" destOrd="0" presId="urn:microsoft.com/office/officeart/2005/8/layout/hList7#1"/>
    <dgm:cxn modelId="{1949F741-EE7D-4F1E-9B0A-A99ABFF7BFF8}" type="presParOf" srcId="{9B506571-E993-4D81-B186-9D419D93FE10}" destId="{DEF223BF-A649-4412-B110-1C84193777A8}" srcOrd="6" destOrd="0" presId="urn:microsoft.com/office/officeart/2005/8/layout/hList7#1"/>
    <dgm:cxn modelId="{05778E7C-D73A-4B92-9B78-8182068791B5}" type="presParOf" srcId="{DEF223BF-A649-4412-B110-1C84193777A8}" destId="{898EAAAE-2FBA-4A0A-8D47-613B170258A2}" srcOrd="0" destOrd="0" presId="urn:microsoft.com/office/officeart/2005/8/layout/hList7#1"/>
    <dgm:cxn modelId="{7682ED23-4B30-4D8A-BD57-4F3ED1A6A51F}" type="presParOf" srcId="{DEF223BF-A649-4412-B110-1C84193777A8}" destId="{DC32E675-91FF-4784-B24D-3D9ECD7AF02B}" srcOrd="1" destOrd="0" presId="urn:microsoft.com/office/officeart/2005/8/layout/hList7#1"/>
    <dgm:cxn modelId="{3692D8FF-18E4-49F0-9489-197E81CBBCC4}" type="presParOf" srcId="{DEF223BF-A649-4412-B110-1C84193777A8}" destId="{EAF432BD-7C09-4E8F-BEE2-E3D599EC24DF}" srcOrd="2" destOrd="0" presId="urn:microsoft.com/office/officeart/2005/8/layout/hList7#1"/>
    <dgm:cxn modelId="{2933FBDD-20DA-4F21-9198-D67B6543F56D}" type="presParOf" srcId="{DEF223BF-A649-4412-B110-1C84193777A8}" destId="{215AA452-6080-4132-B0DB-E300494B3D7E}" srcOrd="3" destOrd="0" presId="urn:microsoft.com/office/officeart/2005/8/layout/hList7#1"/>
    <dgm:cxn modelId="{DA4A9E7A-1431-4A4D-9BD3-CBF341B4E709}" type="presParOf" srcId="{9B506571-E993-4D81-B186-9D419D93FE10}" destId="{2C0B8D03-4BFB-4818-9186-CB1FBC0B1E3E}" srcOrd="7" destOrd="0" presId="urn:microsoft.com/office/officeart/2005/8/layout/hList7#1"/>
    <dgm:cxn modelId="{50C8067E-CFE2-489E-9E5F-506DF1BF57B3}" type="presParOf" srcId="{9B506571-E993-4D81-B186-9D419D93FE10}" destId="{1427FF7C-AEA7-4881-A7B5-B4F98F64A958}" srcOrd="8" destOrd="0" presId="urn:microsoft.com/office/officeart/2005/8/layout/hList7#1"/>
    <dgm:cxn modelId="{7772625E-485B-4B00-9314-03CE2D90C3E9}" type="presParOf" srcId="{1427FF7C-AEA7-4881-A7B5-B4F98F64A958}" destId="{ED22ED0B-C537-4985-86E7-2569BB2FD037}" srcOrd="0" destOrd="0" presId="urn:microsoft.com/office/officeart/2005/8/layout/hList7#1"/>
    <dgm:cxn modelId="{5315F8F4-B9A9-4326-B88C-4399190D32C5}" type="presParOf" srcId="{1427FF7C-AEA7-4881-A7B5-B4F98F64A958}" destId="{DDDCC033-8E11-4D01-9A0F-02FE7A9A555E}" srcOrd="1" destOrd="0" presId="urn:microsoft.com/office/officeart/2005/8/layout/hList7#1"/>
    <dgm:cxn modelId="{EB34AE5D-6B0B-4A0F-8CAA-1B57B5B3D4B9}" type="presParOf" srcId="{1427FF7C-AEA7-4881-A7B5-B4F98F64A958}" destId="{BAA88933-F136-4AB5-823D-889186BAF01D}" srcOrd="2" destOrd="0" presId="urn:microsoft.com/office/officeart/2005/8/layout/hList7#1"/>
    <dgm:cxn modelId="{D5A79A3C-6A39-42D5-8C3C-115DD81A455E}" type="presParOf" srcId="{1427FF7C-AEA7-4881-A7B5-B4F98F64A958}" destId="{DA3C6F1F-BA71-4466-8E8F-D7BE87271176}" srcOrd="3" destOrd="0" presId="urn:microsoft.com/office/officeart/2005/8/layout/hList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FB06285-9E1E-41D5-AC75-BEDA91C7AEBA}" type="doc">
      <dgm:prSet loTypeId="urn:microsoft.com/office/officeart/2005/8/layout/radial4#1" loCatId="relationship" qsTypeId="urn:microsoft.com/office/officeart/2005/8/quickstyle/simple1#8" qsCatId="simple" csTypeId="urn:microsoft.com/office/officeart/2005/8/colors/colorful5#4" csCatId="colorful" phldr="1"/>
      <dgm:spPr/>
      <dgm:t>
        <a:bodyPr/>
        <a:lstStyle/>
        <a:p>
          <a:endParaRPr lang="es-CO"/>
        </a:p>
      </dgm:t>
    </dgm:pt>
    <dgm:pt modelId="{984B1AF7-B031-4399-A607-7D1AAF61891A}">
      <dgm:prSet phldrT="[Texto]" custT="1"/>
      <dgm:spPr/>
      <dgm:t>
        <a:bodyPr/>
        <a:lstStyle/>
        <a:p>
          <a:r>
            <a:rPr lang="es-CO" sz="2000" b="1" dirty="0">
              <a:latin typeface="FUTURA"/>
              <a:ea typeface="Verdana" panose="020B0604030504040204" pitchFamily="34" charset="0"/>
            </a:rPr>
            <a:t>Diagnóstico</a:t>
          </a:r>
          <a:endParaRPr lang="es-CO" sz="2000" dirty="0">
            <a:latin typeface="FUTURA"/>
          </a:endParaRPr>
        </a:p>
      </dgm:t>
    </dgm:pt>
    <dgm:pt modelId="{72056048-685E-4C42-A1FF-5D41D2264C0C}" type="parTrans" cxnId="{0446BA7D-CC9C-4479-AA34-1766BCE0883D}">
      <dgm:prSet/>
      <dgm:spPr/>
      <dgm:t>
        <a:bodyPr/>
        <a:lstStyle/>
        <a:p>
          <a:endParaRPr lang="es-CO" sz="5400">
            <a:latin typeface="FUTURA"/>
          </a:endParaRPr>
        </a:p>
      </dgm:t>
    </dgm:pt>
    <dgm:pt modelId="{0CF8C7D9-EEC4-4F59-8C9A-C09E4935116E}" type="sibTrans" cxnId="{0446BA7D-CC9C-4479-AA34-1766BCE0883D}">
      <dgm:prSet custT="1"/>
      <dgm:spPr/>
      <dgm:t>
        <a:bodyPr/>
        <a:lstStyle/>
        <a:p>
          <a:endParaRPr lang="es-CO" sz="1600">
            <a:latin typeface="FUTURA"/>
          </a:endParaRPr>
        </a:p>
      </dgm:t>
    </dgm:pt>
    <dgm:pt modelId="{3195C0F2-3432-4FE4-A3A6-14DA70F5F07F}">
      <dgm:prSet phldrT="[Texto]" custT="1"/>
      <dgm:spPr/>
      <dgm:t>
        <a:bodyPr/>
        <a:lstStyle/>
        <a:p>
          <a:pPr>
            <a:buClrTx/>
            <a:buSzTx/>
            <a:buFontTx/>
            <a:buNone/>
          </a:pPr>
          <a:r>
            <a:rPr kumimoji="0" lang="es-CO" sz="2000" b="1" i="0" u="none" strike="noStrike" cap="none" spc="0" normalizeH="0" baseline="0" noProof="0" dirty="0">
              <a:ln>
                <a:noFill/>
              </a:ln>
              <a:solidFill>
                <a:schemeClr val="bg1"/>
              </a:solidFill>
              <a:effectLst/>
              <a:uLnTx/>
              <a:uFillTx/>
              <a:latin typeface="FUTURA"/>
              <a:ea typeface="Verdana" panose="020B0604030504040204" pitchFamily="34" charset="0"/>
              <a:sym typeface="Work Sans"/>
            </a:rPr>
            <a:t>Identificación participativa del problema central</a:t>
          </a:r>
          <a:endParaRPr lang="es-CO" sz="2000" dirty="0">
            <a:solidFill>
              <a:schemeClr val="bg1"/>
            </a:solidFill>
            <a:latin typeface="FUTURA"/>
          </a:endParaRPr>
        </a:p>
      </dgm:t>
    </dgm:pt>
    <dgm:pt modelId="{F315B249-16C7-47A7-86D0-4C38D411791B}" type="parTrans" cxnId="{3EF81B26-846A-4D99-89DD-86D9A6A1E0C0}">
      <dgm:prSet/>
      <dgm:spPr/>
      <dgm:t>
        <a:bodyPr/>
        <a:lstStyle/>
        <a:p>
          <a:endParaRPr lang="es-CO" sz="5400">
            <a:latin typeface="FUTURA"/>
          </a:endParaRPr>
        </a:p>
      </dgm:t>
    </dgm:pt>
    <dgm:pt modelId="{CDD7401D-7829-4B6F-835D-E76E4664CD9E}" type="sibTrans" cxnId="{3EF81B26-846A-4D99-89DD-86D9A6A1E0C0}">
      <dgm:prSet custT="1"/>
      <dgm:spPr/>
      <dgm:t>
        <a:bodyPr/>
        <a:lstStyle/>
        <a:p>
          <a:endParaRPr lang="es-CO" sz="1600">
            <a:latin typeface="FUTURA"/>
          </a:endParaRPr>
        </a:p>
      </dgm:t>
    </dgm:pt>
    <dgm:pt modelId="{FC860880-9270-4897-B79A-5195AF3942EE}">
      <dgm:prSet phldrT="[Texto]" phldr="0" custT="1"/>
      <dgm:spPr/>
      <dgm:t>
        <a:bodyPr/>
        <a:lstStyle/>
        <a:p>
          <a:pPr>
            <a:buClrTx/>
            <a:buSzTx/>
            <a:buFontTx/>
            <a:buNone/>
          </a:pPr>
          <a:r>
            <a:rPr kumimoji="0" lang="es-CO" sz="2000" b="1" i="0" u="none" strike="noStrike" cap="none" spc="0" normalizeH="0" baseline="0" noProof="0" dirty="0">
              <a:effectLst/>
              <a:uLnTx/>
              <a:uFillTx/>
              <a:latin typeface="FUTURA"/>
              <a:ea typeface="Verdana" panose="020B0604030504040204" pitchFamily="34" charset="0"/>
              <a:sym typeface="Work Sans"/>
            </a:rPr>
            <a:t>Impactos diferenciales</a:t>
          </a:r>
          <a:endParaRPr lang="es-CO" sz="2000" dirty="0">
            <a:latin typeface="FUTURA"/>
          </a:endParaRPr>
        </a:p>
      </dgm:t>
    </dgm:pt>
    <dgm:pt modelId="{3A3F82C7-6FC8-42B5-8A0B-AD08821E90E6}" type="parTrans" cxnId="{8470CEBA-975F-4CE9-9FE9-E849B29BE311}">
      <dgm:prSet/>
      <dgm:spPr/>
      <dgm:t>
        <a:bodyPr/>
        <a:lstStyle/>
        <a:p>
          <a:endParaRPr lang="es-CO" sz="5400">
            <a:latin typeface="FUTURA"/>
          </a:endParaRPr>
        </a:p>
      </dgm:t>
    </dgm:pt>
    <dgm:pt modelId="{3ED36649-0DB8-4822-90F3-23DD9222ADD1}" type="sibTrans" cxnId="{8470CEBA-975F-4CE9-9FE9-E849B29BE311}">
      <dgm:prSet custT="1"/>
      <dgm:spPr/>
      <dgm:t>
        <a:bodyPr/>
        <a:lstStyle/>
        <a:p>
          <a:endParaRPr lang="es-CO" sz="1600">
            <a:latin typeface="FUTURA"/>
          </a:endParaRPr>
        </a:p>
      </dgm:t>
    </dgm:pt>
    <dgm:pt modelId="{B18E584D-A742-4B3D-93E4-CE7450E08AB8}">
      <dgm:prSet phldrT="[Texto]" custT="1"/>
      <dgm:spPr/>
      <dgm:t>
        <a:bodyPr/>
        <a:lstStyle/>
        <a:p>
          <a:pPr>
            <a:buClrTx/>
            <a:buSzTx/>
            <a:buFontTx/>
            <a:buNone/>
          </a:pPr>
          <a:r>
            <a:rPr kumimoji="0" lang="es-CO" sz="2000" b="1" i="0" u="none" strike="noStrike" cap="none" spc="0" normalizeH="0" baseline="0" noProof="0" dirty="0">
              <a:effectLst/>
              <a:uLnTx/>
              <a:uFillTx/>
              <a:latin typeface="FUTURA"/>
              <a:ea typeface="Verdana" panose="020B0604030504040204" pitchFamily="34" charset="0"/>
              <a:sym typeface="Work Sans"/>
            </a:rPr>
            <a:t>Evidencia del problema</a:t>
          </a:r>
          <a:endParaRPr lang="es-CO" sz="2000" dirty="0">
            <a:latin typeface="FUTURA"/>
          </a:endParaRPr>
        </a:p>
      </dgm:t>
    </dgm:pt>
    <dgm:pt modelId="{76F4603A-4D89-4E61-9B30-A7AA723D2C6C}" type="parTrans" cxnId="{262F2FB3-0F08-435E-BFE4-2DA023536A39}">
      <dgm:prSet/>
      <dgm:spPr/>
      <dgm:t>
        <a:bodyPr/>
        <a:lstStyle/>
        <a:p>
          <a:endParaRPr lang="es-CO"/>
        </a:p>
      </dgm:t>
    </dgm:pt>
    <dgm:pt modelId="{81CCA561-63EA-4F7A-BABF-ECCB7EC03BB6}" type="sibTrans" cxnId="{262F2FB3-0F08-435E-BFE4-2DA023536A39}">
      <dgm:prSet/>
      <dgm:spPr/>
      <dgm:t>
        <a:bodyPr/>
        <a:lstStyle/>
        <a:p>
          <a:endParaRPr lang="es-CO"/>
        </a:p>
      </dgm:t>
    </dgm:pt>
    <dgm:pt modelId="{9F5C6CA8-36C0-4FFF-814C-E40BF13CC5B0}" type="pres">
      <dgm:prSet presAssocID="{0FB06285-9E1E-41D5-AC75-BEDA91C7AEBA}" presName="cycle" presStyleCnt="0">
        <dgm:presLayoutVars>
          <dgm:chMax val="1"/>
          <dgm:dir/>
          <dgm:animLvl val="ctr"/>
          <dgm:resizeHandles val="exact"/>
        </dgm:presLayoutVars>
      </dgm:prSet>
      <dgm:spPr/>
    </dgm:pt>
    <dgm:pt modelId="{E6417C25-0C21-4CBA-97D7-7FCE8A9A15B4}" type="pres">
      <dgm:prSet presAssocID="{984B1AF7-B031-4399-A607-7D1AAF61891A}" presName="centerShape" presStyleLbl="node0" presStyleIdx="0" presStyleCnt="1"/>
      <dgm:spPr/>
    </dgm:pt>
    <dgm:pt modelId="{588CC85E-D56E-4085-A756-8552C8827DE7}" type="pres">
      <dgm:prSet presAssocID="{F315B249-16C7-47A7-86D0-4C38D411791B}" presName="parTrans" presStyleLbl="bgSibTrans2D1" presStyleIdx="0" presStyleCnt="3"/>
      <dgm:spPr/>
    </dgm:pt>
    <dgm:pt modelId="{6EFFFB7C-6690-4091-B61C-C74BD25B2ADB}" type="pres">
      <dgm:prSet presAssocID="{3195C0F2-3432-4FE4-A3A6-14DA70F5F07F}" presName="node" presStyleLbl="node1" presStyleIdx="0" presStyleCnt="3">
        <dgm:presLayoutVars>
          <dgm:bulletEnabled val="1"/>
        </dgm:presLayoutVars>
      </dgm:prSet>
      <dgm:spPr/>
    </dgm:pt>
    <dgm:pt modelId="{90DBC988-3335-4FF1-81CA-D59EC22EBEFE}" type="pres">
      <dgm:prSet presAssocID="{76F4603A-4D89-4E61-9B30-A7AA723D2C6C}" presName="parTrans" presStyleLbl="bgSibTrans2D1" presStyleIdx="1" presStyleCnt="3"/>
      <dgm:spPr/>
    </dgm:pt>
    <dgm:pt modelId="{1D40E8FF-8118-4FF5-B8F5-C04126957C8E}" type="pres">
      <dgm:prSet presAssocID="{B18E584D-A742-4B3D-93E4-CE7450E08AB8}" presName="node" presStyleLbl="node1" presStyleIdx="1" presStyleCnt="3">
        <dgm:presLayoutVars>
          <dgm:bulletEnabled val="1"/>
        </dgm:presLayoutVars>
      </dgm:prSet>
      <dgm:spPr/>
    </dgm:pt>
    <dgm:pt modelId="{CE2E5C75-53C4-446C-A05F-37411C91C055}" type="pres">
      <dgm:prSet presAssocID="{3A3F82C7-6FC8-42B5-8A0B-AD08821E90E6}" presName="parTrans" presStyleLbl="bgSibTrans2D1" presStyleIdx="2" presStyleCnt="3"/>
      <dgm:spPr/>
    </dgm:pt>
    <dgm:pt modelId="{5B1184DE-9A3D-49B7-8C9D-249B68FD4B69}" type="pres">
      <dgm:prSet presAssocID="{FC860880-9270-4897-B79A-5195AF3942EE}" presName="node" presStyleLbl="node1" presStyleIdx="2" presStyleCnt="3">
        <dgm:presLayoutVars>
          <dgm:bulletEnabled val="1"/>
        </dgm:presLayoutVars>
      </dgm:prSet>
      <dgm:spPr/>
    </dgm:pt>
  </dgm:ptLst>
  <dgm:cxnLst>
    <dgm:cxn modelId="{3EF81B26-846A-4D99-89DD-86D9A6A1E0C0}" srcId="{984B1AF7-B031-4399-A607-7D1AAF61891A}" destId="{3195C0F2-3432-4FE4-A3A6-14DA70F5F07F}" srcOrd="0" destOrd="0" parTransId="{F315B249-16C7-47A7-86D0-4C38D411791B}" sibTransId="{CDD7401D-7829-4B6F-835D-E76E4664CD9E}"/>
    <dgm:cxn modelId="{64864529-9FE1-46E8-9D73-809AD8263445}" type="presOf" srcId="{984B1AF7-B031-4399-A607-7D1AAF61891A}" destId="{E6417C25-0C21-4CBA-97D7-7FCE8A9A15B4}" srcOrd="0" destOrd="0" presId="urn:microsoft.com/office/officeart/2005/8/layout/radial4#1"/>
    <dgm:cxn modelId="{E3CFD038-E35C-4F56-B134-2A01211488AC}" type="presOf" srcId="{3A3F82C7-6FC8-42B5-8A0B-AD08821E90E6}" destId="{CE2E5C75-53C4-446C-A05F-37411C91C055}" srcOrd="0" destOrd="0" presId="urn:microsoft.com/office/officeart/2005/8/layout/radial4#1"/>
    <dgm:cxn modelId="{1652A45B-BFA2-45B2-A6AE-EC10AC08A604}" type="presOf" srcId="{3195C0F2-3432-4FE4-A3A6-14DA70F5F07F}" destId="{6EFFFB7C-6690-4091-B61C-C74BD25B2ADB}" srcOrd="0" destOrd="0" presId="urn:microsoft.com/office/officeart/2005/8/layout/radial4#1"/>
    <dgm:cxn modelId="{E080094C-C7DB-4FD0-A83E-462AEFD907E3}" type="presOf" srcId="{0FB06285-9E1E-41D5-AC75-BEDA91C7AEBA}" destId="{9F5C6CA8-36C0-4FFF-814C-E40BF13CC5B0}" srcOrd="0" destOrd="0" presId="urn:microsoft.com/office/officeart/2005/8/layout/radial4#1"/>
    <dgm:cxn modelId="{6C165076-C1B4-4E08-8100-0ABEF6C3683C}" type="presOf" srcId="{FC860880-9270-4897-B79A-5195AF3942EE}" destId="{5B1184DE-9A3D-49B7-8C9D-249B68FD4B69}" srcOrd="0" destOrd="0" presId="urn:microsoft.com/office/officeart/2005/8/layout/radial4#1"/>
    <dgm:cxn modelId="{0446BA7D-CC9C-4479-AA34-1766BCE0883D}" srcId="{0FB06285-9E1E-41D5-AC75-BEDA91C7AEBA}" destId="{984B1AF7-B031-4399-A607-7D1AAF61891A}" srcOrd="0" destOrd="0" parTransId="{72056048-685E-4C42-A1FF-5D41D2264C0C}" sibTransId="{0CF8C7D9-EEC4-4F59-8C9A-C09E4935116E}"/>
    <dgm:cxn modelId="{298FA793-E0CB-47E7-BEE9-FCB87D8B8BAA}" type="presOf" srcId="{B18E584D-A742-4B3D-93E4-CE7450E08AB8}" destId="{1D40E8FF-8118-4FF5-B8F5-C04126957C8E}" srcOrd="0" destOrd="0" presId="urn:microsoft.com/office/officeart/2005/8/layout/radial4#1"/>
    <dgm:cxn modelId="{8850F395-8F09-48A5-88C1-EDA6FF2A4839}" type="presOf" srcId="{76F4603A-4D89-4E61-9B30-A7AA723D2C6C}" destId="{90DBC988-3335-4FF1-81CA-D59EC22EBEFE}" srcOrd="0" destOrd="0" presId="urn:microsoft.com/office/officeart/2005/8/layout/radial4#1"/>
    <dgm:cxn modelId="{0527B39A-D4ED-43C5-819D-0949EF3F3CF1}" type="presOf" srcId="{F315B249-16C7-47A7-86D0-4C38D411791B}" destId="{588CC85E-D56E-4085-A756-8552C8827DE7}" srcOrd="0" destOrd="0" presId="urn:microsoft.com/office/officeart/2005/8/layout/radial4#1"/>
    <dgm:cxn modelId="{262F2FB3-0F08-435E-BFE4-2DA023536A39}" srcId="{984B1AF7-B031-4399-A607-7D1AAF61891A}" destId="{B18E584D-A742-4B3D-93E4-CE7450E08AB8}" srcOrd="1" destOrd="0" parTransId="{76F4603A-4D89-4E61-9B30-A7AA723D2C6C}" sibTransId="{81CCA561-63EA-4F7A-BABF-ECCB7EC03BB6}"/>
    <dgm:cxn modelId="{8470CEBA-975F-4CE9-9FE9-E849B29BE311}" srcId="{984B1AF7-B031-4399-A607-7D1AAF61891A}" destId="{FC860880-9270-4897-B79A-5195AF3942EE}" srcOrd="2" destOrd="0" parTransId="{3A3F82C7-6FC8-42B5-8A0B-AD08821E90E6}" sibTransId="{3ED36649-0DB8-4822-90F3-23DD9222ADD1}"/>
    <dgm:cxn modelId="{27C3E907-2648-4A0E-88BB-3B7EDF43E1B4}" type="presParOf" srcId="{9F5C6CA8-36C0-4FFF-814C-E40BF13CC5B0}" destId="{E6417C25-0C21-4CBA-97D7-7FCE8A9A15B4}" srcOrd="0" destOrd="0" presId="urn:microsoft.com/office/officeart/2005/8/layout/radial4#1"/>
    <dgm:cxn modelId="{F7A83D0D-88D8-4748-8704-0FE92A51D8C4}" type="presParOf" srcId="{9F5C6CA8-36C0-4FFF-814C-E40BF13CC5B0}" destId="{588CC85E-D56E-4085-A756-8552C8827DE7}" srcOrd="1" destOrd="0" presId="urn:microsoft.com/office/officeart/2005/8/layout/radial4#1"/>
    <dgm:cxn modelId="{7CB8A43E-AC0A-4EC6-A75D-B50FA0E87C33}" type="presParOf" srcId="{9F5C6CA8-36C0-4FFF-814C-E40BF13CC5B0}" destId="{6EFFFB7C-6690-4091-B61C-C74BD25B2ADB}" srcOrd="2" destOrd="0" presId="urn:microsoft.com/office/officeart/2005/8/layout/radial4#1"/>
    <dgm:cxn modelId="{5D6EE27A-06B1-4883-915D-F3BF900EF5DF}" type="presParOf" srcId="{9F5C6CA8-36C0-4FFF-814C-E40BF13CC5B0}" destId="{90DBC988-3335-4FF1-81CA-D59EC22EBEFE}" srcOrd="3" destOrd="0" presId="urn:microsoft.com/office/officeart/2005/8/layout/radial4#1"/>
    <dgm:cxn modelId="{E6DDD98E-537E-4731-BF46-1545ED4E747F}" type="presParOf" srcId="{9F5C6CA8-36C0-4FFF-814C-E40BF13CC5B0}" destId="{1D40E8FF-8118-4FF5-B8F5-C04126957C8E}" srcOrd="4" destOrd="0" presId="urn:microsoft.com/office/officeart/2005/8/layout/radial4#1"/>
    <dgm:cxn modelId="{55DC7A7F-2090-47A3-A3E3-AAB03D5D83D0}" type="presParOf" srcId="{9F5C6CA8-36C0-4FFF-814C-E40BF13CC5B0}" destId="{CE2E5C75-53C4-446C-A05F-37411C91C055}" srcOrd="5" destOrd="0" presId="urn:microsoft.com/office/officeart/2005/8/layout/radial4#1"/>
    <dgm:cxn modelId="{1EE4589C-23CE-4344-8BFD-D5CD3D633EBD}" type="presParOf" srcId="{9F5C6CA8-36C0-4FFF-814C-E40BF13CC5B0}" destId="{5B1184DE-9A3D-49B7-8C9D-249B68FD4B69}" srcOrd="6" destOrd="0" presId="urn:microsoft.com/office/officeart/2005/8/layout/radial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9B04F02-7A12-42B0-A63D-4BBD56FDF200}" type="doc">
      <dgm:prSet loTypeId="urn:microsoft.com/office/officeart/2005/8/layout/vList2#1" loCatId="list" qsTypeId="urn:microsoft.com/office/officeart/2005/8/quickstyle/simple1#9" qsCatId="simple" csTypeId="urn:microsoft.com/office/officeart/2005/8/colors/accent2_1#1" csCatId="accent2" phldr="1"/>
      <dgm:spPr/>
      <dgm:t>
        <a:bodyPr/>
        <a:lstStyle/>
        <a:p>
          <a:endParaRPr lang="es-CO"/>
        </a:p>
      </dgm:t>
    </dgm:pt>
    <dgm:pt modelId="{F96E34EA-AB05-4FD9-98B7-9DA1A81CB9D0}">
      <dgm:prSet phldrT="[Texto]" phldr="0"/>
      <dgm:spPr/>
      <dgm:t>
        <a:bodyPr/>
        <a:lstStyle/>
        <a:p>
          <a:pPr algn="ctr"/>
          <a:r>
            <a:rPr lang="es-ES" dirty="0">
              <a:latin typeface="Futura Std Book"/>
            </a:rPr>
            <a:t>Estadísticas nacionales</a:t>
          </a:r>
          <a:endParaRPr lang="es-CO" dirty="0">
            <a:latin typeface="Futura Std Book"/>
          </a:endParaRPr>
        </a:p>
      </dgm:t>
    </dgm:pt>
    <dgm:pt modelId="{AE9E73CA-B3D8-4F0D-BDC8-BD6B81FEDEB4}" type="parTrans" cxnId="{766A31A4-435D-4BDA-8243-1F14CAE6C2EC}">
      <dgm:prSet/>
      <dgm:spPr/>
      <dgm:t>
        <a:bodyPr/>
        <a:lstStyle/>
        <a:p>
          <a:pPr algn="ctr"/>
          <a:endParaRPr lang="es-CO">
            <a:latin typeface="Futura Std Book"/>
          </a:endParaRPr>
        </a:p>
      </dgm:t>
    </dgm:pt>
    <dgm:pt modelId="{6689A333-C90A-4EE6-AD1E-E30660563F23}" type="sibTrans" cxnId="{766A31A4-435D-4BDA-8243-1F14CAE6C2EC}">
      <dgm:prSet/>
      <dgm:spPr/>
      <dgm:t>
        <a:bodyPr/>
        <a:lstStyle/>
        <a:p>
          <a:pPr algn="ctr"/>
          <a:endParaRPr lang="es-CO">
            <a:latin typeface="Futura Std Book"/>
          </a:endParaRPr>
        </a:p>
      </dgm:t>
    </dgm:pt>
    <dgm:pt modelId="{016BEC3C-FA0F-49AE-834E-B425A5100008}">
      <dgm:prSet phldrT="[Texto]" phldr="0"/>
      <dgm:spPr/>
      <dgm:t>
        <a:bodyPr/>
        <a:lstStyle/>
        <a:p>
          <a:pPr algn="ctr">
            <a:buNone/>
          </a:pPr>
          <a:r>
            <a:rPr lang="es-CO" dirty="0">
              <a:latin typeface="Futura Std Book"/>
            </a:rPr>
            <a:t>Observatorios especializados</a:t>
          </a:r>
        </a:p>
      </dgm:t>
    </dgm:pt>
    <dgm:pt modelId="{FF3810A0-99B0-490B-8536-79EB5B39AA0A}" type="parTrans" cxnId="{6B7D2440-A68A-4FC0-AB9B-18B641EFD9BE}">
      <dgm:prSet/>
      <dgm:spPr/>
      <dgm:t>
        <a:bodyPr/>
        <a:lstStyle/>
        <a:p>
          <a:pPr algn="ctr"/>
          <a:endParaRPr lang="es-CO">
            <a:latin typeface="Futura Std Book"/>
          </a:endParaRPr>
        </a:p>
      </dgm:t>
    </dgm:pt>
    <dgm:pt modelId="{C457B096-7886-4720-83F5-6B95A81E50B4}" type="sibTrans" cxnId="{6B7D2440-A68A-4FC0-AB9B-18B641EFD9BE}">
      <dgm:prSet/>
      <dgm:spPr/>
      <dgm:t>
        <a:bodyPr/>
        <a:lstStyle/>
        <a:p>
          <a:pPr algn="ctr"/>
          <a:endParaRPr lang="es-CO">
            <a:latin typeface="Futura Std Book"/>
          </a:endParaRPr>
        </a:p>
      </dgm:t>
    </dgm:pt>
    <dgm:pt modelId="{34BBCD66-EFFA-4A2E-9B30-B3ABE47E083D}">
      <dgm:prSet phldrT="[Texto]" phldr="0"/>
      <dgm:spPr/>
      <dgm:t>
        <a:bodyPr/>
        <a:lstStyle/>
        <a:p>
          <a:pPr algn="ctr">
            <a:buNone/>
          </a:pPr>
          <a:r>
            <a:rPr lang="es-CO" dirty="0">
              <a:latin typeface="Futura Std Book"/>
            </a:rPr>
            <a:t>Academia</a:t>
          </a:r>
        </a:p>
      </dgm:t>
    </dgm:pt>
    <dgm:pt modelId="{0DDF0C5F-F205-4963-B6B5-A1A8D3099DF7}" type="parTrans" cxnId="{B92A49E5-690A-4019-9E05-CA0A20891384}">
      <dgm:prSet/>
      <dgm:spPr/>
      <dgm:t>
        <a:bodyPr/>
        <a:lstStyle/>
        <a:p>
          <a:pPr algn="ctr"/>
          <a:endParaRPr lang="es-CO">
            <a:latin typeface="Futura Std Book"/>
          </a:endParaRPr>
        </a:p>
      </dgm:t>
    </dgm:pt>
    <dgm:pt modelId="{DD74C5A3-914E-48A7-9BF5-CB1381DFA8FA}" type="sibTrans" cxnId="{B92A49E5-690A-4019-9E05-CA0A20891384}">
      <dgm:prSet/>
      <dgm:spPr/>
      <dgm:t>
        <a:bodyPr/>
        <a:lstStyle/>
        <a:p>
          <a:pPr algn="ctr"/>
          <a:endParaRPr lang="es-CO">
            <a:latin typeface="Futura Std Book"/>
          </a:endParaRPr>
        </a:p>
      </dgm:t>
    </dgm:pt>
    <dgm:pt modelId="{2A170E09-62D8-4521-A6A9-D3D5DD98EE55}">
      <dgm:prSet phldrT="[Texto]" phldr="0"/>
      <dgm:spPr/>
      <dgm:t>
        <a:bodyPr/>
        <a:lstStyle/>
        <a:p>
          <a:pPr algn="ctr">
            <a:buNone/>
          </a:pPr>
          <a:r>
            <a:rPr lang="es-CO" dirty="0">
              <a:latin typeface="Futura Std Book"/>
            </a:rPr>
            <a:t>Planes de desarrollo</a:t>
          </a:r>
        </a:p>
      </dgm:t>
    </dgm:pt>
    <dgm:pt modelId="{543BD29C-440B-4114-A2D5-CFFB7657039B}" type="parTrans" cxnId="{03EEF727-2291-4D3E-B7A2-191BE7EA4496}">
      <dgm:prSet/>
      <dgm:spPr/>
      <dgm:t>
        <a:bodyPr/>
        <a:lstStyle/>
        <a:p>
          <a:pPr algn="ctr"/>
          <a:endParaRPr lang="es-CO">
            <a:latin typeface="Futura Std Book"/>
          </a:endParaRPr>
        </a:p>
      </dgm:t>
    </dgm:pt>
    <dgm:pt modelId="{24834433-FA4A-496B-A287-232C7BD480B6}" type="sibTrans" cxnId="{03EEF727-2291-4D3E-B7A2-191BE7EA4496}">
      <dgm:prSet/>
      <dgm:spPr/>
      <dgm:t>
        <a:bodyPr/>
        <a:lstStyle/>
        <a:p>
          <a:pPr algn="ctr"/>
          <a:endParaRPr lang="es-CO">
            <a:latin typeface="Futura Std Book"/>
          </a:endParaRPr>
        </a:p>
      </dgm:t>
    </dgm:pt>
    <dgm:pt modelId="{47418AFC-DA6B-4A11-A3F1-0F3A84A06ABC}">
      <dgm:prSet phldrT="[Texto]" phldr="0"/>
      <dgm:spPr/>
      <dgm:t>
        <a:bodyPr/>
        <a:lstStyle/>
        <a:p>
          <a:pPr algn="ctr">
            <a:buNone/>
          </a:pPr>
          <a:r>
            <a:rPr lang="es-CO" dirty="0">
              <a:latin typeface="Futura Std Book"/>
            </a:rPr>
            <a:t>Políticas y planes sectoriales</a:t>
          </a:r>
        </a:p>
      </dgm:t>
    </dgm:pt>
    <dgm:pt modelId="{B242FE8C-76B3-42AF-93EB-7AB02C6ED9C4}" type="parTrans" cxnId="{B58E80EB-07AE-46C0-A716-51EA5158AFED}">
      <dgm:prSet/>
      <dgm:spPr/>
      <dgm:t>
        <a:bodyPr/>
        <a:lstStyle/>
        <a:p>
          <a:pPr algn="ctr"/>
          <a:endParaRPr lang="es-CO">
            <a:latin typeface="Futura Std Book"/>
          </a:endParaRPr>
        </a:p>
      </dgm:t>
    </dgm:pt>
    <dgm:pt modelId="{E5B7240F-BBEE-463D-A395-43BB8AB6DB92}" type="sibTrans" cxnId="{B58E80EB-07AE-46C0-A716-51EA5158AFED}">
      <dgm:prSet/>
      <dgm:spPr/>
      <dgm:t>
        <a:bodyPr/>
        <a:lstStyle/>
        <a:p>
          <a:pPr algn="ctr"/>
          <a:endParaRPr lang="es-CO">
            <a:latin typeface="Futura Std Book"/>
          </a:endParaRPr>
        </a:p>
      </dgm:t>
    </dgm:pt>
    <dgm:pt modelId="{1B781173-36D4-4BD5-A49F-1AFF451CCA6E}">
      <dgm:prSet phldrT="[Texto]" phldr="0"/>
      <dgm:spPr/>
      <dgm:t>
        <a:bodyPr/>
        <a:lstStyle/>
        <a:p>
          <a:pPr algn="ctr">
            <a:buNone/>
          </a:pPr>
          <a:r>
            <a:rPr lang="es-CO" dirty="0">
              <a:latin typeface="Futura Std Book"/>
            </a:rPr>
            <a:t>Fuentes internacionales </a:t>
          </a:r>
        </a:p>
      </dgm:t>
    </dgm:pt>
    <dgm:pt modelId="{F6BB6D67-C1DF-4AFA-967D-DD6655857F63}" type="parTrans" cxnId="{A1C48A5B-E9F2-4786-AA91-58950B9D7062}">
      <dgm:prSet/>
      <dgm:spPr/>
      <dgm:t>
        <a:bodyPr/>
        <a:lstStyle/>
        <a:p>
          <a:pPr algn="ctr"/>
          <a:endParaRPr lang="es-CO">
            <a:latin typeface="Futura Std Book"/>
          </a:endParaRPr>
        </a:p>
      </dgm:t>
    </dgm:pt>
    <dgm:pt modelId="{66ED05FC-BBFC-4C91-9791-DA5C8DC1744B}" type="sibTrans" cxnId="{A1C48A5B-E9F2-4786-AA91-58950B9D7062}">
      <dgm:prSet/>
      <dgm:spPr/>
      <dgm:t>
        <a:bodyPr/>
        <a:lstStyle/>
        <a:p>
          <a:pPr algn="ctr"/>
          <a:endParaRPr lang="es-CO">
            <a:latin typeface="Futura Std Book"/>
          </a:endParaRPr>
        </a:p>
      </dgm:t>
    </dgm:pt>
    <dgm:pt modelId="{4AF57851-29B2-4685-B96B-837ABAC604D3}">
      <dgm:prSet phldrT="[Texto]" phldr="0"/>
      <dgm:spPr/>
      <dgm:t>
        <a:bodyPr/>
        <a:lstStyle/>
        <a:p>
          <a:pPr algn="ctr">
            <a:buNone/>
          </a:pPr>
          <a:r>
            <a:rPr lang="es-CO" dirty="0" err="1">
              <a:latin typeface="Futura Std Book"/>
            </a:rPr>
            <a:t>Instrumeentos</a:t>
          </a:r>
          <a:r>
            <a:rPr lang="es-CO" dirty="0">
              <a:latin typeface="Futura Std Book"/>
            </a:rPr>
            <a:t> propios</a:t>
          </a:r>
        </a:p>
      </dgm:t>
    </dgm:pt>
    <dgm:pt modelId="{91CE7D20-2385-4AC3-AB17-8BD72041894E}" type="parTrans" cxnId="{E5DB47AE-2688-48CE-98B4-C1A8C962EA58}">
      <dgm:prSet/>
      <dgm:spPr/>
      <dgm:t>
        <a:bodyPr/>
        <a:lstStyle/>
        <a:p>
          <a:endParaRPr lang="es-CO"/>
        </a:p>
      </dgm:t>
    </dgm:pt>
    <dgm:pt modelId="{60818AA6-4D8F-42E0-9A80-D571B8C4C6CD}" type="sibTrans" cxnId="{E5DB47AE-2688-48CE-98B4-C1A8C962EA58}">
      <dgm:prSet/>
      <dgm:spPr/>
      <dgm:t>
        <a:bodyPr/>
        <a:lstStyle/>
        <a:p>
          <a:endParaRPr lang="es-CO"/>
        </a:p>
      </dgm:t>
    </dgm:pt>
    <dgm:pt modelId="{E657B38F-594F-44A7-B565-50EA9F457F98}" type="pres">
      <dgm:prSet presAssocID="{E9B04F02-7A12-42B0-A63D-4BBD56FDF200}" presName="linear" presStyleCnt="0">
        <dgm:presLayoutVars>
          <dgm:animLvl val="lvl"/>
          <dgm:resizeHandles val="exact"/>
        </dgm:presLayoutVars>
      </dgm:prSet>
      <dgm:spPr/>
    </dgm:pt>
    <dgm:pt modelId="{9944D5C6-D963-4EAC-B705-466FA706B6E9}" type="pres">
      <dgm:prSet presAssocID="{F96E34EA-AB05-4FD9-98B7-9DA1A81CB9D0}" presName="parentText" presStyleLbl="node1" presStyleIdx="0" presStyleCnt="7" custLinFactY="-35537" custLinFactNeighborX="-11272" custLinFactNeighborY="-100000">
        <dgm:presLayoutVars>
          <dgm:chMax val="0"/>
          <dgm:bulletEnabled val="1"/>
        </dgm:presLayoutVars>
      </dgm:prSet>
      <dgm:spPr/>
    </dgm:pt>
    <dgm:pt modelId="{47BB5C5D-E0C7-4ABD-916F-E8821B58A367}" type="pres">
      <dgm:prSet presAssocID="{6689A333-C90A-4EE6-AD1E-E30660563F23}" presName="spacer" presStyleCnt="0"/>
      <dgm:spPr/>
    </dgm:pt>
    <dgm:pt modelId="{A6C013F2-8543-4CD3-A94F-2D3168087B55}" type="pres">
      <dgm:prSet presAssocID="{016BEC3C-FA0F-49AE-834E-B425A5100008}" presName="parentText" presStyleLbl="node1" presStyleIdx="1" presStyleCnt="7">
        <dgm:presLayoutVars>
          <dgm:chMax val="0"/>
          <dgm:bulletEnabled val="1"/>
        </dgm:presLayoutVars>
      </dgm:prSet>
      <dgm:spPr/>
    </dgm:pt>
    <dgm:pt modelId="{155D6BF7-F006-4B6D-9109-B7461E66416E}" type="pres">
      <dgm:prSet presAssocID="{C457B096-7886-4720-83F5-6B95A81E50B4}" presName="spacer" presStyleCnt="0"/>
      <dgm:spPr/>
    </dgm:pt>
    <dgm:pt modelId="{0A907E5A-EFC5-42F9-A5AD-34A8DF9D7A7E}" type="pres">
      <dgm:prSet presAssocID="{34BBCD66-EFFA-4A2E-9B30-B3ABE47E083D}" presName="parentText" presStyleLbl="node1" presStyleIdx="2" presStyleCnt="7">
        <dgm:presLayoutVars>
          <dgm:chMax val="0"/>
          <dgm:bulletEnabled val="1"/>
        </dgm:presLayoutVars>
      </dgm:prSet>
      <dgm:spPr/>
    </dgm:pt>
    <dgm:pt modelId="{7A5A3513-F510-44FA-9286-25918F51A673}" type="pres">
      <dgm:prSet presAssocID="{DD74C5A3-914E-48A7-9BF5-CB1381DFA8FA}" presName="spacer" presStyleCnt="0"/>
      <dgm:spPr/>
    </dgm:pt>
    <dgm:pt modelId="{D7C57256-83FC-44D5-BF78-D0EEAC9C0F21}" type="pres">
      <dgm:prSet presAssocID="{2A170E09-62D8-4521-A6A9-D3D5DD98EE55}" presName="parentText" presStyleLbl="node1" presStyleIdx="3" presStyleCnt="7">
        <dgm:presLayoutVars>
          <dgm:chMax val="0"/>
          <dgm:bulletEnabled val="1"/>
        </dgm:presLayoutVars>
      </dgm:prSet>
      <dgm:spPr/>
    </dgm:pt>
    <dgm:pt modelId="{D12FD0F0-A6E6-4EB1-9A67-63E8105626B5}" type="pres">
      <dgm:prSet presAssocID="{24834433-FA4A-496B-A287-232C7BD480B6}" presName="spacer" presStyleCnt="0"/>
      <dgm:spPr/>
    </dgm:pt>
    <dgm:pt modelId="{F54D137F-55CD-40C1-864F-29FD695E6073}" type="pres">
      <dgm:prSet presAssocID="{47418AFC-DA6B-4A11-A3F1-0F3A84A06ABC}" presName="parentText" presStyleLbl="node1" presStyleIdx="4" presStyleCnt="7">
        <dgm:presLayoutVars>
          <dgm:chMax val="0"/>
          <dgm:bulletEnabled val="1"/>
        </dgm:presLayoutVars>
      </dgm:prSet>
      <dgm:spPr/>
    </dgm:pt>
    <dgm:pt modelId="{EF8075AC-E901-45AF-846D-ED2BFC86F4FD}" type="pres">
      <dgm:prSet presAssocID="{E5B7240F-BBEE-463D-A395-43BB8AB6DB92}" presName="spacer" presStyleCnt="0"/>
      <dgm:spPr/>
    </dgm:pt>
    <dgm:pt modelId="{3DF5B821-2686-43E3-95CA-405D3369FD05}" type="pres">
      <dgm:prSet presAssocID="{1B781173-36D4-4BD5-A49F-1AFF451CCA6E}" presName="parentText" presStyleLbl="node1" presStyleIdx="5" presStyleCnt="7">
        <dgm:presLayoutVars>
          <dgm:chMax val="0"/>
          <dgm:bulletEnabled val="1"/>
        </dgm:presLayoutVars>
      </dgm:prSet>
      <dgm:spPr/>
    </dgm:pt>
    <dgm:pt modelId="{A5940173-C36C-43B8-9DB0-109232BB21F3}" type="pres">
      <dgm:prSet presAssocID="{66ED05FC-BBFC-4C91-9791-DA5C8DC1744B}" presName="spacer" presStyleCnt="0"/>
      <dgm:spPr/>
    </dgm:pt>
    <dgm:pt modelId="{0F0F4C6E-AE13-48F6-9122-EC7C82B742F7}" type="pres">
      <dgm:prSet presAssocID="{4AF57851-29B2-4685-B96B-837ABAC604D3}" presName="parentText" presStyleLbl="node1" presStyleIdx="6" presStyleCnt="7">
        <dgm:presLayoutVars>
          <dgm:chMax val="0"/>
          <dgm:bulletEnabled val="1"/>
        </dgm:presLayoutVars>
      </dgm:prSet>
      <dgm:spPr/>
    </dgm:pt>
  </dgm:ptLst>
  <dgm:cxnLst>
    <dgm:cxn modelId="{0C01931D-5418-440E-A65E-3D2C430D4467}" type="presOf" srcId="{34BBCD66-EFFA-4A2E-9B30-B3ABE47E083D}" destId="{0A907E5A-EFC5-42F9-A5AD-34A8DF9D7A7E}" srcOrd="0" destOrd="0" presId="urn:microsoft.com/office/officeart/2005/8/layout/vList2#1"/>
    <dgm:cxn modelId="{03EEF727-2291-4D3E-B7A2-191BE7EA4496}" srcId="{E9B04F02-7A12-42B0-A63D-4BBD56FDF200}" destId="{2A170E09-62D8-4521-A6A9-D3D5DD98EE55}" srcOrd="3" destOrd="0" parTransId="{543BD29C-440B-4114-A2D5-CFFB7657039B}" sibTransId="{24834433-FA4A-496B-A287-232C7BD480B6}"/>
    <dgm:cxn modelId="{45ABAC2B-C5D1-4F1C-B384-1EABA571F432}" type="presOf" srcId="{1B781173-36D4-4BD5-A49F-1AFF451CCA6E}" destId="{3DF5B821-2686-43E3-95CA-405D3369FD05}" srcOrd="0" destOrd="0" presId="urn:microsoft.com/office/officeart/2005/8/layout/vList2#1"/>
    <dgm:cxn modelId="{07543F3B-3014-4B32-9AB7-D5EABEE28087}" type="presOf" srcId="{E9B04F02-7A12-42B0-A63D-4BBD56FDF200}" destId="{E657B38F-594F-44A7-B565-50EA9F457F98}" srcOrd="0" destOrd="0" presId="urn:microsoft.com/office/officeart/2005/8/layout/vList2#1"/>
    <dgm:cxn modelId="{6B7D2440-A68A-4FC0-AB9B-18B641EFD9BE}" srcId="{E9B04F02-7A12-42B0-A63D-4BBD56FDF200}" destId="{016BEC3C-FA0F-49AE-834E-B425A5100008}" srcOrd="1" destOrd="0" parTransId="{FF3810A0-99B0-490B-8536-79EB5B39AA0A}" sibTransId="{C457B096-7886-4720-83F5-6B95A81E50B4}"/>
    <dgm:cxn modelId="{A1C48A5B-E9F2-4786-AA91-58950B9D7062}" srcId="{E9B04F02-7A12-42B0-A63D-4BBD56FDF200}" destId="{1B781173-36D4-4BD5-A49F-1AFF451CCA6E}" srcOrd="5" destOrd="0" parTransId="{F6BB6D67-C1DF-4AFA-967D-DD6655857F63}" sibTransId="{66ED05FC-BBFC-4C91-9791-DA5C8DC1744B}"/>
    <dgm:cxn modelId="{0B610060-BFCD-4D6C-ABF0-D8C474028F35}" type="presOf" srcId="{47418AFC-DA6B-4A11-A3F1-0F3A84A06ABC}" destId="{F54D137F-55CD-40C1-864F-29FD695E6073}" srcOrd="0" destOrd="0" presId="urn:microsoft.com/office/officeart/2005/8/layout/vList2#1"/>
    <dgm:cxn modelId="{29985F56-432F-4002-ACE3-0E74D409291B}" type="presOf" srcId="{2A170E09-62D8-4521-A6A9-D3D5DD98EE55}" destId="{D7C57256-83FC-44D5-BF78-D0EEAC9C0F21}" srcOrd="0" destOrd="0" presId="urn:microsoft.com/office/officeart/2005/8/layout/vList2#1"/>
    <dgm:cxn modelId="{8555D359-5817-4588-BD08-19BA3A954B5A}" type="presOf" srcId="{016BEC3C-FA0F-49AE-834E-B425A5100008}" destId="{A6C013F2-8543-4CD3-A94F-2D3168087B55}" srcOrd="0" destOrd="0" presId="urn:microsoft.com/office/officeart/2005/8/layout/vList2#1"/>
    <dgm:cxn modelId="{D2DCC3A1-7907-4248-AB97-4911BF9B6FDF}" type="presOf" srcId="{4AF57851-29B2-4685-B96B-837ABAC604D3}" destId="{0F0F4C6E-AE13-48F6-9122-EC7C82B742F7}" srcOrd="0" destOrd="0" presId="urn:microsoft.com/office/officeart/2005/8/layout/vList2#1"/>
    <dgm:cxn modelId="{766A31A4-435D-4BDA-8243-1F14CAE6C2EC}" srcId="{E9B04F02-7A12-42B0-A63D-4BBD56FDF200}" destId="{F96E34EA-AB05-4FD9-98B7-9DA1A81CB9D0}" srcOrd="0" destOrd="0" parTransId="{AE9E73CA-B3D8-4F0D-BDC8-BD6B81FEDEB4}" sibTransId="{6689A333-C90A-4EE6-AD1E-E30660563F23}"/>
    <dgm:cxn modelId="{E5DB47AE-2688-48CE-98B4-C1A8C962EA58}" srcId="{E9B04F02-7A12-42B0-A63D-4BBD56FDF200}" destId="{4AF57851-29B2-4685-B96B-837ABAC604D3}" srcOrd="6" destOrd="0" parTransId="{91CE7D20-2385-4AC3-AB17-8BD72041894E}" sibTransId="{60818AA6-4D8F-42E0-9A80-D571B8C4C6CD}"/>
    <dgm:cxn modelId="{AFCA6DDC-BDC8-4060-AE51-BE7C8A7220B4}" type="presOf" srcId="{F96E34EA-AB05-4FD9-98B7-9DA1A81CB9D0}" destId="{9944D5C6-D963-4EAC-B705-466FA706B6E9}" srcOrd="0" destOrd="0" presId="urn:microsoft.com/office/officeart/2005/8/layout/vList2#1"/>
    <dgm:cxn modelId="{B92A49E5-690A-4019-9E05-CA0A20891384}" srcId="{E9B04F02-7A12-42B0-A63D-4BBD56FDF200}" destId="{34BBCD66-EFFA-4A2E-9B30-B3ABE47E083D}" srcOrd="2" destOrd="0" parTransId="{0DDF0C5F-F205-4963-B6B5-A1A8D3099DF7}" sibTransId="{DD74C5A3-914E-48A7-9BF5-CB1381DFA8FA}"/>
    <dgm:cxn modelId="{B58E80EB-07AE-46C0-A716-51EA5158AFED}" srcId="{E9B04F02-7A12-42B0-A63D-4BBD56FDF200}" destId="{47418AFC-DA6B-4A11-A3F1-0F3A84A06ABC}" srcOrd="4" destOrd="0" parTransId="{B242FE8C-76B3-42AF-93EB-7AB02C6ED9C4}" sibTransId="{E5B7240F-BBEE-463D-A395-43BB8AB6DB92}"/>
    <dgm:cxn modelId="{01972A6A-BF74-4F5A-8A79-7649BF828829}" type="presParOf" srcId="{E657B38F-594F-44A7-B565-50EA9F457F98}" destId="{9944D5C6-D963-4EAC-B705-466FA706B6E9}" srcOrd="0" destOrd="0" presId="urn:microsoft.com/office/officeart/2005/8/layout/vList2#1"/>
    <dgm:cxn modelId="{762BACD4-303C-4909-929E-E5BEEAA20329}" type="presParOf" srcId="{E657B38F-594F-44A7-B565-50EA9F457F98}" destId="{47BB5C5D-E0C7-4ABD-916F-E8821B58A367}" srcOrd="1" destOrd="0" presId="urn:microsoft.com/office/officeart/2005/8/layout/vList2#1"/>
    <dgm:cxn modelId="{1D98418A-B6A1-48A5-8BBB-0A63E901DDC6}" type="presParOf" srcId="{E657B38F-594F-44A7-B565-50EA9F457F98}" destId="{A6C013F2-8543-4CD3-A94F-2D3168087B55}" srcOrd="2" destOrd="0" presId="urn:microsoft.com/office/officeart/2005/8/layout/vList2#1"/>
    <dgm:cxn modelId="{4D430300-AF3A-4257-A560-0316329C9EEB}" type="presParOf" srcId="{E657B38F-594F-44A7-B565-50EA9F457F98}" destId="{155D6BF7-F006-4B6D-9109-B7461E66416E}" srcOrd="3" destOrd="0" presId="urn:microsoft.com/office/officeart/2005/8/layout/vList2#1"/>
    <dgm:cxn modelId="{987ECFFF-AE07-45A5-95D7-F4ACC8446B0C}" type="presParOf" srcId="{E657B38F-594F-44A7-B565-50EA9F457F98}" destId="{0A907E5A-EFC5-42F9-A5AD-34A8DF9D7A7E}" srcOrd="4" destOrd="0" presId="urn:microsoft.com/office/officeart/2005/8/layout/vList2#1"/>
    <dgm:cxn modelId="{063F743F-2D2C-40D6-8717-574CD4986810}" type="presParOf" srcId="{E657B38F-594F-44A7-B565-50EA9F457F98}" destId="{7A5A3513-F510-44FA-9286-25918F51A673}" srcOrd="5" destOrd="0" presId="urn:microsoft.com/office/officeart/2005/8/layout/vList2#1"/>
    <dgm:cxn modelId="{6DBCBDE7-CA01-4995-9364-3644CBB337CF}" type="presParOf" srcId="{E657B38F-594F-44A7-B565-50EA9F457F98}" destId="{D7C57256-83FC-44D5-BF78-D0EEAC9C0F21}" srcOrd="6" destOrd="0" presId="urn:microsoft.com/office/officeart/2005/8/layout/vList2#1"/>
    <dgm:cxn modelId="{B24A7DE3-C939-4E56-A3F8-B468DB647CC4}" type="presParOf" srcId="{E657B38F-594F-44A7-B565-50EA9F457F98}" destId="{D12FD0F0-A6E6-4EB1-9A67-63E8105626B5}" srcOrd="7" destOrd="0" presId="urn:microsoft.com/office/officeart/2005/8/layout/vList2#1"/>
    <dgm:cxn modelId="{000F4284-A909-473C-80AB-838362988114}" type="presParOf" srcId="{E657B38F-594F-44A7-B565-50EA9F457F98}" destId="{F54D137F-55CD-40C1-864F-29FD695E6073}" srcOrd="8" destOrd="0" presId="urn:microsoft.com/office/officeart/2005/8/layout/vList2#1"/>
    <dgm:cxn modelId="{0BDA75B9-BF6C-4BB2-8C3A-C74AE52327D3}" type="presParOf" srcId="{E657B38F-594F-44A7-B565-50EA9F457F98}" destId="{EF8075AC-E901-45AF-846D-ED2BFC86F4FD}" srcOrd="9" destOrd="0" presId="urn:microsoft.com/office/officeart/2005/8/layout/vList2#1"/>
    <dgm:cxn modelId="{9A4F8AF5-84FD-46F2-A0A9-4AC446063568}" type="presParOf" srcId="{E657B38F-594F-44A7-B565-50EA9F457F98}" destId="{3DF5B821-2686-43E3-95CA-405D3369FD05}" srcOrd="10" destOrd="0" presId="urn:microsoft.com/office/officeart/2005/8/layout/vList2#1"/>
    <dgm:cxn modelId="{EE828ACE-FFD6-464A-9D63-36AED9DBB3B4}" type="presParOf" srcId="{E657B38F-594F-44A7-B565-50EA9F457F98}" destId="{A5940173-C36C-43B8-9DB0-109232BB21F3}" srcOrd="11" destOrd="0" presId="urn:microsoft.com/office/officeart/2005/8/layout/vList2#1"/>
    <dgm:cxn modelId="{09011B0E-00B9-4A47-A5E5-BCE0DDA406AC}" type="presParOf" srcId="{E657B38F-594F-44A7-B565-50EA9F457F98}" destId="{0F0F4C6E-AE13-48F6-9122-EC7C82B742F7}" srcOrd="12"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3104536-518F-4780-AB3F-389F40FF6058}" type="doc">
      <dgm:prSet loTypeId="urn:microsoft.com/office/officeart/2005/8/layout/hList7#1" loCatId="list" qsTypeId="urn:microsoft.com/office/officeart/2005/8/quickstyle/simple2#2" qsCatId="simple" csTypeId="urn:microsoft.com/office/officeart/2005/8/colors/accent2_1" csCatId="accent2" phldr="1"/>
      <dgm:spPr/>
      <dgm:t>
        <a:bodyPr/>
        <a:lstStyle/>
        <a:p>
          <a:endParaRPr lang="es-CO"/>
        </a:p>
      </dgm:t>
    </dgm:pt>
    <dgm:pt modelId="{0B32DDA1-9FFC-4555-B078-531E16F6BC4E}">
      <dgm:prSet phldr="0" custT="0"/>
      <dgm:spPr/>
      <dgm:t>
        <a:bodyPr vert="horz" wrap="square"/>
        <a:lstStyle/>
        <a:p>
          <a:pPr>
            <a:lnSpc>
              <a:spcPct val="100000"/>
            </a:lnSpc>
            <a:spcBef>
              <a:spcPct val="0"/>
            </a:spcBef>
            <a:spcAft>
              <a:spcPct val="35000"/>
            </a:spcAft>
          </a:pPr>
          <a:r>
            <a:rPr lang="es-CO" dirty="0">
              <a:latin typeface="Futura Std Book"/>
            </a:rPr>
            <a:t>Caracterización sociodemográfica de la población afectada</a:t>
          </a:r>
          <a:endParaRPr lang="es-CO" dirty="0">
            <a:latin typeface="Futura Std Book" charset="0"/>
            <a:cs typeface="Futura Std Book" charset="0"/>
          </a:endParaRPr>
        </a:p>
      </dgm:t>
    </dgm:pt>
    <dgm:pt modelId="{648EFF25-F652-468C-812A-EA6D6F7B505C}" type="parTrans" cxnId="{9588F81F-9433-425B-976F-C3BEAD22653D}">
      <dgm:prSet/>
      <dgm:spPr/>
      <dgm:t>
        <a:bodyPr/>
        <a:lstStyle/>
        <a:p>
          <a:endParaRPr lang="es-CO"/>
        </a:p>
      </dgm:t>
    </dgm:pt>
    <dgm:pt modelId="{42930071-651B-40B7-ADD8-C46B7B5603A2}" type="sibTrans" cxnId="{9588F81F-9433-425B-976F-C3BEAD22653D}">
      <dgm:prSet/>
      <dgm:spPr/>
      <dgm:t>
        <a:bodyPr/>
        <a:lstStyle/>
        <a:p>
          <a:endParaRPr lang="es-CO"/>
        </a:p>
      </dgm:t>
    </dgm:pt>
    <dgm:pt modelId="{203D32EC-DCD6-4289-9E3B-9A12F061FF3C}">
      <dgm:prSet phldr="0" custT="0"/>
      <dgm:spPr/>
      <dgm:t>
        <a:bodyPr vert="horz" wrap="square"/>
        <a:lstStyle/>
        <a:p>
          <a:pPr>
            <a:lnSpc>
              <a:spcPct val="100000"/>
            </a:lnSpc>
            <a:spcBef>
              <a:spcPct val="0"/>
            </a:spcBef>
            <a:spcAft>
              <a:spcPct val="35000"/>
            </a:spcAft>
          </a:pPr>
          <a:r>
            <a:rPr lang="es-CO" dirty="0">
              <a:latin typeface="Futura Std Book"/>
            </a:rPr>
            <a:t>Definición del problema público y ejes problemáticos a atender</a:t>
          </a:r>
          <a:endParaRPr lang="es-CO" dirty="0">
            <a:latin typeface="Futura Std Book" charset="0"/>
            <a:cs typeface="Futura Std Book" charset="0"/>
          </a:endParaRPr>
        </a:p>
      </dgm:t>
    </dgm:pt>
    <dgm:pt modelId="{53972AD2-D047-48DB-9D6A-1159AD89F928}" type="parTrans" cxnId="{6D106CC9-1CD4-4FF5-BFE6-D36F634803AB}">
      <dgm:prSet/>
      <dgm:spPr/>
      <dgm:t>
        <a:bodyPr/>
        <a:lstStyle/>
        <a:p>
          <a:endParaRPr lang="es-CO"/>
        </a:p>
      </dgm:t>
    </dgm:pt>
    <dgm:pt modelId="{8FF4E483-63C5-4594-9583-B7B9A286018E}" type="sibTrans" cxnId="{6D106CC9-1CD4-4FF5-BFE6-D36F634803AB}">
      <dgm:prSet/>
      <dgm:spPr/>
      <dgm:t>
        <a:bodyPr/>
        <a:lstStyle/>
        <a:p>
          <a:endParaRPr lang="es-CO"/>
        </a:p>
      </dgm:t>
    </dgm:pt>
    <dgm:pt modelId="{15A0E273-05E2-4BB0-B9FE-AB1DDD0E3EBE}">
      <dgm:prSet phldr="0" custT="0"/>
      <dgm:spPr/>
      <dgm:t>
        <a:bodyPr vert="horz" wrap="square"/>
        <a:lstStyle/>
        <a:p>
          <a:pPr>
            <a:lnSpc>
              <a:spcPct val="100000"/>
            </a:lnSpc>
            <a:spcBef>
              <a:spcPct val="0"/>
            </a:spcBef>
            <a:spcAft>
              <a:spcPct val="35000"/>
            </a:spcAft>
          </a:pPr>
          <a:r>
            <a:rPr lang="es-ES" dirty="0">
              <a:latin typeface="Futura Std Book"/>
            </a:rPr>
            <a:t>Análisis con base en evidencia  de causas/subproblemáticas </a:t>
          </a:r>
          <a:endParaRPr lang="es-CO" dirty="0">
            <a:latin typeface="Futura Std Book" charset="0"/>
            <a:cs typeface="Futura Std Book" charset="0"/>
          </a:endParaRPr>
        </a:p>
      </dgm:t>
    </dgm:pt>
    <dgm:pt modelId="{9C6B0A91-C321-480E-A739-C4D9AD7807D5}" type="parTrans" cxnId="{1001C623-78C6-4A18-8C7E-F6E883AAB0CC}">
      <dgm:prSet/>
      <dgm:spPr/>
      <dgm:t>
        <a:bodyPr/>
        <a:lstStyle/>
        <a:p>
          <a:endParaRPr lang="es-CO"/>
        </a:p>
      </dgm:t>
    </dgm:pt>
    <dgm:pt modelId="{4F9DE9FD-3726-4846-B3DC-4AA041DBC20E}" type="sibTrans" cxnId="{1001C623-78C6-4A18-8C7E-F6E883AAB0CC}">
      <dgm:prSet/>
      <dgm:spPr/>
      <dgm:t>
        <a:bodyPr/>
        <a:lstStyle/>
        <a:p>
          <a:endParaRPr lang="es-CO"/>
        </a:p>
      </dgm:t>
    </dgm:pt>
    <dgm:pt modelId="{ACEF5B47-9A3E-4642-9E85-B788FE078F76}">
      <dgm:prSet phldr="0" custT="0"/>
      <dgm:spPr/>
      <dgm:t>
        <a:bodyPr vert="horz" wrap="square"/>
        <a:lstStyle/>
        <a:p>
          <a:pPr>
            <a:lnSpc>
              <a:spcPct val="100000"/>
            </a:lnSpc>
            <a:spcBef>
              <a:spcPct val="0"/>
            </a:spcBef>
            <a:spcAft>
              <a:spcPct val="35000"/>
            </a:spcAft>
          </a:pPr>
          <a:r>
            <a:rPr lang="es-ES" dirty="0">
              <a:latin typeface="Futura Std Book"/>
            </a:rPr>
            <a:t>Población objetivo</a:t>
          </a:r>
          <a:endParaRPr lang="es-CO" dirty="0">
            <a:latin typeface="Futura Std Book" charset="0"/>
            <a:cs typeface="Futura Std Book" charset="0"/>
          </a:endParaRPr>
        </a:p>
      </dgm:t>
    </dgm:pt>
    <dgm:pt modelId="{857B0814-D39F-489F-B982-007A5D006EC2}" type="parTrans" cxnId="{ED209ADC-37E0-4EE8-AEDC-FF9BB6E41928}">
      <dgm:prSet/>
      <dgm:spPr/>
      <dgm:t>
        <a:bodyPr/>
        <a:lstStyle/>
        <a:p>
          <a:endParaRPr lang="es-CO"/>
        </a:p>
      </dgm:t>
    </dgm:pt>
    <dgm:pt modelId="{9077460C-DD04-416B-B217-4AE519BEB559}" type="sibTrans" cxnId="{ED209ADC-37E0-4EE8-AEDC-FF9BB6E41928}">
      <dgm:prSet/>
      <dgm:spPr/>
      <dgm:t>
        <a:bodyPr/>
        <a:lstStyle/>
        <a:p>
          <a:endParaRPr lang="es-CO"/>
        </a:p>
      </dgm:t>
    </dgm:pt>
    <dgm:pt modelId="{3D356790-0A41-4F76-84CF-3C27DFCFE9A9}" type="pres">
      <dgm:prSet presAssocID="{63104536-518F-4780-AB3F-389F40FF6058}" presName="Name0" presStyleCnt="0">
        <dgm:presLayoutVars>
          <dgm:dir/>
          <dgm:resizeHandles val="exact"/>
        </dgm:presLayoutVars>
      </dgm:prSet>
      <dgm:spPr/>
    </dgm:pt>
    <dgm:pt modelId="{D609D959-5D2F-419B-BD7D-1E8EB25B54B0}" type="pres">
      <dgm:prSet presAssocID="{63104536-518F-4780-AB3F-389F40FF6058}" presName="fgShape" presStyleLbl="fgShp" presStyleIdx="0" presStyleCnt="1"/>
      <dgm:spPr/>
    </dgm:pt>
    <dgm:pt modelId="{9B506571-E993-4D81-B186-9D419D93FE10}" type="pres">
      <dgm:prSet presAssocID="{63104536-518F-4780-AB3F-389F40FF6058}" presName="linComp" presStyleCnt="0"/>
      <dgm:spPr/>
    </dgm:pt>
    <dgm:pt modelId="{3EA4CAF8-49C8-4D19-A050-C013007BB8AB}" type="pres">
      <dgm:prSet presAssocID="{0B32DDA1-9FFC-4555-B078-531E16F6BC4E}" presName="compNode" presStyleCnt="0"/>
      <dgm:spPr/>
    </dgm:pt>
    <dgm:pt modelId="{91E35E6C-B3B6-470F-9C3A-DC3D334D078D}" type="pres">
      <dgm:prSet presAssocID="{0B32DDA1-9FFC-4555-B078-531E16F6BC4E}" presName="bkgdShape" presStyleLbl="node1" presStyleIdx="0" presStyleCnt="4"/>
      <dgm:spPr/>
    </dgm:pt>
    <dgm:pt modelId="{402FC50A-2373-4EEE-A718-2B7901FC65EC}" type="pres">
      <dgm:prSet presAssocID="{0B32DDA1-9FFC-4555-B078-531E16F6BC4E}" presName="nodeTx" presStyleLbl="node1" presStyleIdx="0" presStyleCnt="4">
        <dgm:presLayoutVars>
          <dgm:bulletEnabled val="1"/>
        </dgm:presLayoutVars>
      </dgm:prSet>
      <dgm:spPr/>
    </dgm:pt>
    <dgm:pt modelId="{84358302-12CA-4AC9-8C7B-C84173D7C13B}" type="pres">
      <dgm:prSet presAssocID="{0B32DDA1-9FFC-4555-B078-531E16F6BC4E}" presName="invisiNode" presStyleLbl="node1" presStyleIdx="0" presStyleCnt="4"/>
      <dgm:spPr/>
    </dgm:pt>
    <dgm:pt modelId="{22F28FBF-8B0C-4537-988D-3621436BB04D}" type="pres">
      <dgm:prSet presAssocID="{0B32DDA1-9FFC-4555-B078-531E16F6BC4E}" presName="imagNode" presStyleLbl="fgImgPlac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Grupo de personas con relleno sólido"/>
        </a:ext>
      </dgm:extLst>
    </dgm:pt>
    <dgm:pt modelId="{42886550-8B56-4AA7-B08F-1A5D9AE8C5E8}" type="pres">
      <dgm:prSet presAssocID="{42930071-651B-40B7-ADD8-C46B7B5603A2}" presName="sibTrans" presStyleLbl="sibTrans2D1" presStyleIdx="0" presStyleCnt="0"/>
      <dgm:spPr/>
    </dgm:pt>
    <dgm:pt modelId="{80D2E3CF-224B-4BEE-BCFF-F9E09C2FE9EE}" type="pres">
      <dgm:prSet presAssocID="{203D32EC-DCD6-4289-9E3B-9A12F061FF3C}" presName="compNode" presStyleCnt="0"/>
      <dgm:spPr/>
    </dgm:pt>
    <dgm:pt modelId="{BE39340B-B2E6-45F0-80B6-5DA451212EE0}" type="pres">
      <dgm:prSet presAssocID="{203D32EC-DCD6-4289-9E3B-9A12F061FF3C}" presName="bkgdShape" presStyleLbl="node1" presStyleIdx="1" presStyleCnt="4"/>
      <dgm:spPr/>
    </dgm:pt>
    <dgm:pt modelId="{562BBB9A-E696-4EC8-9D1F-93C702170491}" type="pres">
      <dgm:prSet presAssocID="{203D32EC-DCD6-4289-9E3B-9A12F061FF3C}" presName="nodeTx" presStyleLbl="node1" presStyleIdx="1" presStyleCnt="4">
        <dgm:presLayoutVars>
          <dgm:bulletEnabled val="1"/>
        </dgm:presLayoutVars>
      </dgm:prSet>
      <dgm:spPr/>
    </dgm:pt>
    <dgm:pt modelId="{E06C18D8-92F2-43A4-BDD2-D7AC500E1220}" type="pres">
      <dgm:prSet presAssocID="{203D32EC-DCD6-4289-9E3B-9A12F061FF3C}" presName="invisiNode" presStyleLbl="node1" presStyleIdx="1" presStyleCnt="4"/>
      <dgm:spPr/>
    </dgm:pt>
    <dgm:pt modelId="{843BE361-6587-43B5-838E-0CA9DD6A7E47}" type="pres">
      <dgm:prSet presAssocID="{203D32EC-DCD6-4289-9E3B-9A12F061FF3C}" presName="imagNode" presStyleLbl="fgImgPlac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Signo de interrogación con relleno sólido"/>
        </a:ext>
      </dgm:extLst>
    </dgm:pt>
    <dgm:pt modelId="{50E4C9C6-51A3-44B6-86E7-06B3459AE0EE}" type="pres">
      <dgm:prSet presAssocID="{8FF4E483-63C5-4594-9583-B7B9A286018E}" presName="sibTrans" presStyleLbl="sibTrans2D1" presStyleIdx="0" presStyleCnt="0"/>
      <dgm:spPr/>
    </dgm:pt>
    <dgm:pt modelId="{D9785C2E-DB13-46CD-B060-DD159541D684}" type="pres">
      <dgm:prSet presAssocID="{15A0E273-05E2-4BB0-B9FE-AB1DDD0E3EBE}" presName="compNode" presStyleCnt="0"/>
      <dgm:spPr/>
    </dgm:pt>
    <dgm:pt modelId="{CDDC4E58-88D9-43D2-B3CE-54EED65DE904}" type="pres">
      <dgm:prSet presAssocID="{15A0E273-05E2-4BB0-B9FE-AB1DDD0E3EBE}" presName="bkgdShape" presStyleLbl="node1" presStyleIdx="2" presStyleCnt="4"/>
      <dgm:spPr/>
    </dgm:pt>
    <dgm:pt modelId="{DC71873C-19E6-458C-9D9E-7B7672020469}" type="pres">
      <dgm:prSet presAssocID="{15A0E273-05E2-4BB0-B9FE-AB1DDD0E3EBE}" presName="nodeTx" presStyleLbl="node1" presStyleIdx="2" presStyleCnt="4">
        <dgm:presLayoutVars>
          <dgm:bulletEnabled val="1"/>
        </dgm:presLayoutVars>
      </dgm:prSet>
      <dgm:spPr/>
    </dgm:pt>
    <dgm:pt modelId="{22C4B39D-91E3-4D53-B899-DA84439630A1}" type="pres">
      <dgm:prSet presAssocID="{15A0E273-05E2-4BB0-B9FE-AB1DDD0E3EBE}" presName="invisiNode" presStyleLbl="node1" presStyleIdx="2" presStyleCnt="4"/>
      <dgm:spPr/>
    </dgm:pt>
    <dgm:pt modelId="{C52032E9-0324-4C41-84F0-79D02F6019EE}" type="pres">
      <dgm:prSet presAssocID="{15A0E273-05E2-4BB0-B9FE-AB1DDD0E3EBE}" presName="imagNode" presStyleLbl="fgImgPlac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causa y efecto con relleno sólido"/>
        </a:ext>
      </dgm:extLst>
    </dgm:pt>
    <dgm:pt modelId="{F416BA77-8D47-4085-8C67-DF332484435B}" type="pres">
      <dgm:prSet presAssocID="{4F9DE9FD-3726-4846-B3DC-4AA041DBC20E}" presName="sibTrans" presStyleLbl="sibTrans2D1" presStyleIdx="0" presStyleCnt="0"/>
      <dgm:spPr/>
    </dgm:pt>
    <dgm:pt modelId="{DEF223BF-A649-4412-B110-1C84193777A8}" type="pres">
      <dgm:prSet presAssocID="{ACEF5B47-9A3E-4642-9E85-B788FE078F76}" presName="compNode" presStyleCnt="0"/>
      <dgm:spPr/>
    </dgm:pt>
    <dgm:pt modelId="{898EAAAE-2FBA-4A0A-8D47-613B170258A2}" type="pres">
      <dgm:prSet presAssocID="{ACEF5B47-9A3E-4642-9E85-B788FE078F76}" presName="bkgdShape" presStyleLbl="node1" presStyleIdx="3" presStyleCnt="4"/>
      <dgm:spPr/>
    </dgm:pt>
    <dgm:pt modelId="{DC32E675-91FF-4784-B24D-3D9ECD7AF02B}" type="pres">
      <dgm:prSet presAssocID="{ACEF5B47-9A3E-4642-9E85-B788FE078F76}" presName="nodeTx" presStyleLbl="node1" presStyleIdx="3" presStyleCnt="4">
        <dgm:presLayoutVars>
          <dgm:bulletEnabled val="1"/>
        </dgm:presLayoutVars>
      </dgm:prSet>
      <dgm:spPr/>
    </dgm:pt>
    <dgm:pt modelId="{EAF432BD-7C09-4E8F-BEE2-E3D599EC24DF}" type="pres">
      <dgm:prSet presAssocID="{ACEF5B47-9A3E-4642-9E85-B788FE078F76}" presName="invisiNode" presStyleLbl="node1" presStyleIdx="3" presStyleCnt="4"/>
      <dgm:spPr/>
    </dgm:pt>
    <dgm:pt modelId="{215AA452-6080-4132-B0DB-E300494B3D7E}" type="pres">
      <dgm:prSet presAssocID="{ACEF5B47-9A3E-4642-9E85-B788FE078F76}" presName="imagNode" presStyleLbl="fgImgPlac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Éxito de grupo contorno"/>
        </a:ext>
      </dgm:extLst>
    </dgm:pt>
  </dgm:ptLst>
  <dgm:cxnLst>
    <dgm:cxn modelId="{22FE4C1C-2185-40CF-862F-675B550D3DF8}" type="presOf" srcId="{0B32DDA1-9FFC-4555-B078-531E16F6BC4E}" destId="{402FC50A-2373-4EEE-A718-2B7901FC65EC}" srcOrd="1" destOrd="0" presId="urn:microsoft.com/office/officeart/2005/8/layout/hList7#1"/>
    <dgm:cxn modelId="{9588F81F-9433-425B-976F-C3BEAD22653D}" srcId="{63104536-518F-4780-AB3F-389F40FF6058}" destId="{0B32DDA1-9FFC-4555-B078-531E16F6BC4E}" srcOrd="0" destOrd="0" parTransId="{648EFF25-F652-468C-812A-EA6D6F7B505C}" sibTransId="{42930071-651B-40B7-ADD8-C46B7B5603A2}"/>
    <dgm:cxn modelId="{1001C623-78C6-4A18-8C7E-F6E883AAB0CC}" srcId="{63104536-518F-4780-AB3F-389F40FF6058}" destId="{15A0E273-05E2-4BB0-B9FE-AB1DDD0E3EBE}" srcOrd="2" destOrd="0" parTransId="{9C6B0A91-C321-480E-A739-C4D9AD7807D5}" sibTransId="{4F9DE9FD-3726-4846-B3DC-4AA041DBC20E}"/>
    <dgm:cxn modelId="{57808A33-6515-4452-8B90-79E91C30E6A5}" type="presOf" srcId="{42930071-651B-40B7-ADD8-C46B7B5603A2}" destId="{42886550-8B56-4AA7-B08F-1A5D9AE8C5E8}" srcOrd="0" destOrd="0" presId="urn:microsoft.com/office/officeart/2005/8/layout/hList7#1"/>
    <dgm:cxn modelId="{26B8F838-13B7-4802-ADDB-801513A23354}" type="presOf" srcId="{ACEF5B47-9A3E-4642-9E85-B788FE078F76}" destId="{898EAAAE-2FBA-4A0A-8D47-613B170258A2}" srcOrd="0" destOrd="0" presId="urn:microsoft.com/office/officeart/2005/8/layout/hList7#1"/>
    <dgm:cxn modelId="{2AF76944-7F2C-4A6D-BD52-9B2778D48EF1}" type="presOf" srcId="{4F9DE9FD-3726-4846-B3DC-4AA041DBC20E}" destId="{F416BA77-8D47-4085-8C67-DF332484435B}" srcOrd="0" destOrd="0" presId="urn:microsoft.com/office/officeart/2005/8/layout/hList7#1"/>
    <dgm:cxn modelId="{DFD90846-16AC-4A1D-A332-A2A43EA9BE24}" type="presOf" srcId="{203D32EC-DCD6-4289-9E3B-9A12F061FF3C}" destId="{562BBB9A-E696-4EC8-9D1F-93C702170491}" srcOrd="1" destOrd="0" presId="urn:microsoft.com/office/officeart/2005/8/layout/hList7#1"/>
    <dgm:cxn modelId="{CE3B3C4E-D51C-4B27-9230-C27A3B163752}" type="presOf" srcId="{15A0E273-05E2-4BB0-B9FE-AB1DDD0E3EBE}" destId="{CDDC4E58-88D9-43D2-B3CE-54EED65DE904}" srcOrd="0" destOrd="0" presId="urn:microsoft.com/office/officeart/2005/8/layout/hList7#1"/>
    <dgm:cxn modelId="{F11DC757-62A8-4611-B148-86121CB25A5D}" type="presOf" srcId="{0B32DDA1-9FFC-4555-B078-531E16F6BC4E}" destId="{91E35E6C-B3B6-470F-9C3A-DC3D334D078D}" srcOrd="0" destOrd="0" presId="urn:microsoft.com/office/officeart/2005/8/layout/hList7#1"/>
    <dgm:cxn modelId="{09E2FE82-3564-4F1B-91C0-8D3FE34529B1}" type="presOf" srcId="{203D32EC-DCD6-4289-9E3B-9A12F061FF3C}" destId="{BE39340B-B2E6-45F0-80B6-5DA451212EE0}" srcOrd="0" destOrd="0" presId="urn:microsoft.com/office/officeart/2005/8/layout/hList7#1"/>
    <dgm:cxn modelId="{798ED490-EC59-4F71-ADC6-72464CEC389A}" type="presOf" srcId="{ACEF5B47-9A3E-4642-9E85-B788FE078F76}" destId="{DC32E675-91FF-4784-B24D-3D9ECD7AF02B}" srcOrd="1" destOrd="0" presId="urn:microsoft.com/office/officeart/2005/8/layout/hList7#1"/>
    <dgm:cxn modelId="{BF2FF296-C0E5-4C0C-83F0-226F9444BDD7}" type="presOf" srcId="{63104536-518F-4780-AB3F-389F40FF6058}" destId="{3D356790-0A41-4F76-84CF-3C27DFCFE9A9}" srcOrd="0" destOrd="0" presId="urn:microsoft.com/office/officeart/2005/8/layout/hList7#1"/>
    <dgm:cxn modelId="{17F44AA6-B424-4614-8626-2DD5CFEBB2F1}" type="presOf" srcId="{15A0E273-05E2-4BB0-B9FE-AB1DDD0E3EBE}" destId="{DC71873C-19E6-458C-9D9E-7B7672020469}" srcOrd="1" destOrd="0" presId="urn:microsoft.com/office/officeart/2005/8/layout/hList7#1"/>
    <dgm:cxn modelId="{6D106CC9-1CD4-4FF5-BFE6-D36F634803AB}" srcId="{63104536-518F-4780-AB3F-389F40FF6058}" destId="{203D32EC-DCD6-4289-9E3B-9A12F061FF3C}" srcOrd="1" destOrd="0" parTransId="{53972AD2-D047-48DB-9D6A-1159AD89F928}" sibTransId="{8FF4E483-63C5-4594-9583-B7B9A286018E}"/>
    <dgm:cxn modelId="{ED209ADC-37E0-4EE8-AEDC-FF9BB6E41928}" srcId="{63104536-518F-4780-AB3F-389F40FF6058}" destId="{ACEF5B47-9A3E-4642-9E85-B788FE078F76}" srcOrd="3" destOrd="0" parTransId="{857B0814-D39F-489F-B982-007A5D006EC2}" sibTransId="{9077460C-DD04-416B-B217-4AE519BEB559}"/>
    <dgm:cxn modelId="{EA1E81DF-729E-42F0-BD88-64EE77648CF3}" type="presOf" srcId="{8FF4E483-63C5-4594-9583-B7B9A286018E}" destId="{50E4C9C6-51A3-44B6-86E7-06B3459AE0EE}" srcOrd="0" destOrd="0" presId="urn:microsoft.com/office/officeart/2005/8/layout/hList7#1"/>
    <dgm:cxn modelId="{B2E3FF99-BEC8-4A40-882C-F7F0CA6AE18C}" type="presParOf" srcId="{3D356790-0A41-4F76-84CF-3C27DFCFE9A9}" destId="{D609D959-5D2F-419B-BD7D-1E8EB25B54B0}" srcOrd="0" destOrd="0" presId="urn:microsoft.com/office/officeart/2005/8/layout/hList7#1"/>
    <dgm:cxn modelId="{C848F409-A7F5-4427-BE77-3AFA5D95ADE0}" type="presParOf" srcId="{3D356790-0A41-4F76-84CF-3C27DFCFE9A9}" destId="{9B506571-E993-4D81-B186-9D419D93FE10}" srcOrd="1" destOrd="0" presId="urn:microsoft.com/office/officeart/2005/8/layout/hList7#1"/>
    <dgm:cxn modelId="{845C4D6E-33BE-4E82-A071-2B773C579AFE}" type="presParOf" srcId="{9B506571-E993-4D81-B186-9D419D93FE10}" destId="{3EA4CAF8-49C8-4D19-A050-C013007BB8AB}" srcOrd="0" destOrd="0" presId="urn:microsoft.com/office/officeart/2005/8/layout/hList7#1"/>
    <dgm:cxn modelId="{852255FD-9F2D-4770-B8B6-C5A0846031C8}" type="presParOf" srcId="{3EA4CAF8-49C8-4D19-A050-C013007BB8AB}" destId="{91E35E6C-B3B6-470F-9C3A-DC3D334D078D}" srcOrd="0" destOrd="0" presId="urn:microsoft.com/office/officeart/2005/8/layout/hList7#1"/>
    <dgm:cxn modelId="{AFCB1B78-C3CE-4246-8606-62D15FAD4B8B}" type="presParOf" srcId="{3EA4CAF8-49C8-4D19-A050-C013007BB8AB}" destId="{402FC50A-2373-4EEE-A718-2B7901FC65EC}" srcOrd="1" destOrd="0" presId="urn:microsoft.com/office/officeart/2005/8/layout/hList7#1"/>
    <dgm:cxn modelId="{537ED6CF-C8E0-4DB9-BC83-8407780D24F4}" type="presParOf" srcId="{3EA4CAF8-49C8-4D19-A050-C013007BB8AB}" destId="{84358302-12CA-4AC9-8C7B-C84173D7C13B}" srcOrd="2" destOrd="0" presId="urn:microsoft.com/office/officeart/2005/8/layout/hList7#1"/>
    <dgm:cxn modelId="{BFB8D062-AF81-4978-B4D1-FF50BA4858B0}" type="presParOf" srcId="{3EA4CAF8-49C8-4D19-A050-C013007BB8AB}" destId="{22F28FBF-8B0C-4537-988D-3621436BB04D}" srcOrd="3" destOrd="0" presId="urn:microsoft.com/office/officeart/2005/8/layout/hList7#1"/>
    <dgm:cxn modelId="{F1EAAF3E-7D94-42E9-BB59-1B0F873A9BC0}" type="presParOf" srcId="{9B506571-E993-4D81-B186-9D419D93FE10}" destId="{42886550-8B56-4AA7-B08F-1A5D9AE8C5E8}" srcOrd="1" destOrd="0" presId="urn:microsoft.com/office/officeart/2005/8/layout/hList7#1"/>
    <dgm:cxn modelId="{EF064255-4728-4EB3-845E-C36DD5275B57}" type="presParOf" srcId="{9B506571-E993-4D81-B186-9D419D93FE10}" destId="{80D2E3CF-224B-4BEE-BCFF-F9E09C2FE9EE}" srcOrd="2" destOrd="0" presId="urn:microsoft.com/office/officeart/2005/8/layout/hList7#1"/>
    <dgm:cxn modelId="{44A1CB1D-2225-41EE-A767-28C87D8A0C79}" type="presParOf" srcId="{80D2E3CF-224B-4BEE-BCFF-F9E09C2FE9EE}" destId="{BE39340B-B2E6-45F0-80B6-5DA451212EE0}" srcOrd="0" destOrd="0" presId="urn:microsoft.com/office/officeart/2005/8/layout/hList7#1"/>
    <dgm:cxn modelId="{454BD1B3-FDD7-4E20-886F-052D9CA738CE}" type="presParOf" srcId="{80D2E3CF-224B-4BEE-BCFF-F9E09C2FE9EE}" destId="{562BBB9A-E696-4EC8-9D1F-93C702170491}" srcOrd="1" destOrd="0" presId="urn:microsoft.com/office/officeart/2005/8/layout/hList7#1"/>
    <dgm:cxn modelId="{4A33C9A0-2F41-49DE-BA25-E1F5D571B857}" type="presParOf" srcId="{80D2E3CF-224B-4BEE-BCFF-F9E09C2FE9EE}" destId="{E06C18D8-92F2-43A4-BDD2-D7AC500E1220}" srcOrd="2" destOrd="0" presId="urn:microsoft.com/office/officeart/2005/8/layout/hList7#1"/>
    <dgm:cxn modelId="{5FBB1D6F-7028-4DAF-AE6F-A3CB00F226BE}" type="presParOf" srcId="{80D2E3CF-224B-4BEE-BCFF-F9E09C2FE9EE}" destId="{843BE361-6587-43B5-838E-0CA9DD6A7E47}" srcOrd="3" destOrd="0" presId="urn:microsoft.com/office/officeart/2005/8/layout/hList7#1"/>
    <dgm:cxn modelId="{12B3E72C-6CCE-4805-B4D1-520100F1813D}" type="presParOf" srcId="{9B506571-E993-4D81-B186-9D419D93FE10}" destId="{50E4C9C6-51A3-44B6-86E7-06B3459AE0EE}" srcOrd="3" destOrd="0" presId="urn:microsoft.com/office/officeart/2005/8/layout/hList7#1"/>
    <dgm:cxn modelId="{57E876DB-011D-45F7-9D6F-D7DDEB3619D9}" type="presParOf" srcId="{9B506571-E993-4D81-B186-9D419D93FE10}" destId="{D9785C2E-DB13-46CD-B060-DD159541D684}" srcOrd="4" destOrd="0" presId="urn:microsoft.com/office/officeart/2005/8/layout/hList7#1"/>
    <dgm:cxn modelId="{7E52FC7E-8F8C-4FFF-97EB-2DBA3F469618}" type="presParOf" srcId="{D9785C2E-DB13-46CD-B060-DD159541D684}" destId="{CDDC4E58-88D9-43D2-B3CE-54EED65DE904}" srcOrd="0" destOrd="0" presId="urn:microsoft.com/office/officeart/2005/8/layout/hList7#1"/>
    <dgm:cxn modelId="{360D518E-5195-4BC8-B05D-19D6693227B2}" type="presParOf" srcId="{D9785C2E-DB13-46CD-B060-DD159541D684}" destId="{DC71873C-19E6-458C-9D9E-7B7672020469}" srcOrd="1" destOrd="0" presId="urn:microsoft.com/office/officeart/2005/8/layout/hList7#1"/>
    <dgm:cxn modelId="{E0D4FD7E-1426-4571-843A-064B5EC798CF}" type="presParOf" srcId="{D9785C2E-DB13-46CD-B060-DD159541D684}" destId="{22C4B39D-91E3-4D53-B899-DA84439630A1}" srcOrd="2" destOrd="0" presId="urn:microsoft.com/office/officeart/2005/8/layout/hList7#1"/>
    <dgm:cxn modelId="{2AB0A76A-CDB6-4D67-AACD-9FE44CDDED29}" type="presParOf" srcId="{D9785C2E-DB13-46CD-B060-DD159541D684}" destId="{C52032E9-0324-4C41-84F0-79D02F6019EE}" srcOrd="3" destOrd="0" presId="urn:microsoft.com/office/officeart/2005/8/layout/hList7#1"/>
    <dgm:cxn modelId="{B061163C-8BF3-421D-B18C-B6404186CC98}" type="presParOf" srcId="{9B506571-E993-4D81-B186-9D419D93FE10}" destId="{F416BA77-8D47-4085-8C67-DF332484435B}" srcOrd="5" destOrd="0" presId="urn:microsoft.com/office/officeart/2005/8/layout/hList7#1"/>
    <dgm:cxn modelId="{1949F741-EE7D-4F1E-9B0A-A99ABFF7BFF8}" type="presParOf" srcId="{9B506571-E993-4D81-B186-9D419D93FE10}" destId="{DEF223BF-A649-4412-B110-1C84193777A8}" srcOrd="6" destOrd="0" presId="urn:microsoft.com/office/officeart/2005/8/layout/hList7#1"/>
    <dgm:cxn modelId="{05778E7C-D73A-4B92-9B78-8182068791B5}" type="presParOf" srcId="{DEF223BF-A649-4412-B110-1C84193777A8}" destId="{898EAAAE-2FBA-4A0A-8D47-613B170258A2}" srcOrd="0" destOrd="0" presId="urn:microsoft.com/office/officeart/2005/8/layout/hList7#1"/>
    <dgm:cxn modelId="{7682ED23-4B30-4D8A-BD57-4F3ED1A6A51F}" type="presParOf" srcId="{DEF223BF-A649-4412-B110-1C84193777A8}" destId="{DC32E675-91FF-4784-B24D-3D9ECD7AF02B}" srcOrd="1" destOrd="0" presId="urn:microsoft.com/office/officeart/2005/8/layout/hList7#1"/>
    <dgm:cxn modelId="{3692D8FF-18E4-49F0-9489-197E81CBBCC4}" type="presParOf" srcId="{DEF223BF-A649-4412-B110-1C84193777A8}" destId="{EAF432BD-7C09-4E8F-BEE2-E3D599EC24DF}" srcOrd="2" destOrd="0" presId="urn:microsoft.com/office/officeart/2005/8/layout/hList7#1"/>
    <dgm:cxn modelId="{2933FBDD-20DA-4F21-9198-D67B6543F56D}" type="presParOf" srcId="{DEF223BF-A649-4412-B110-1C84193777A8}" destId="{215AA452-6080-4132-B0DB-E300494B3D7E}" srcOrd="3" destOrd="0" presId="urn:microsoft.com/office/officeart/2005/8/layout/hList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3104536-518F-4780-AB3F-389F40FF6058}" type="doc">
      <dgm:prSet loTypeId="urn:microsoft.com/office/officeart/2005/8/layout/hList7#2" loCatId="list" qsTypeId="urn:microsoft.com/office/officeart/2005/8/quickstyle/simple2#3" qsCatId="simple" csTypeId="urn:microsoft.com/office/officeart/2005/8/colors/accent3_2" csCatId="accent3" phldr="1"/>
      <dgm:spPr/>
      <dgm:t>
        <a:bodyPr/>
        <a:lstStyle/>
        <a:p>
          <a:endParaRPr lang="es-CO"/>
        </a:p>
      </dgm:t>
    </dgm:pt>
    <dgm:pt modelId="{0B32DDA1-9FFC-4555-B078-531E16F6BC4E}">
      <dgm:prSet custT="1"/>
      <dgm:spPr/>
      <dgm:t>
        <a:bodyPr/>
        <a:lstStyle/>
        <a:p>
          <a:r>
            <a:rPr lang="es-CO" sz="1400" dirty="0"/>
            <a:t> Ejes estratégicos definidos</a:t>
          </a:r>
        </a:p>
      </dgm:t>
    </dgm:pt>
    <dgm:pt modelId="{648EFF25-F652-468C-812A-EA6D6F7B505C}" type="parTrans" cxnId="{4EEE4CDC-077E-4983-B94F-8116BD4E75A2}">
      <dgm:prSet/>
      <dgm:spPr/>
      <dgm:t>
        <a:bodyPr/>
        <a:lstStyle/>
        <a:p>
          <a:endParaRPr lang="es-CO" sz="1400"/>
        </a:p>
      </dgm:t>
    </dgm:pt>
    <dgm:pt modelId="{42930071-651B-40B7-ADD8-C46B7B5603A2}" type="sibTrans" cxnId="{4EEE4CDC-077E-4983-B94F-8116BD4E75A2}">
      <dgm:prSet/>
      <dgm:spPr/>
      <dgm:t>
        <a:bodyPr/>
        <a:lstStyle/>
        <a:p>
          <a:endParaRPr lang="es-CO" sz="1400"/>
        </a:p>
      </dgm:t>
    </dgm:pt>
    <dgm:pt modelId="{E32B5D31-C0A8-43C3-879B-294C88C49E71}">
      <dgm:prSet custT="1"/>
      <dgm:spPr/>
      <dgm:t>
        <a:bodyPr/>
        <a:lstStyle/>
        <a:p>
          <a:r>
            <a:rPr lang="es-CO" sz="1400" dirty="0"/>
            <a:t>Verificación de enfoques transversales</a:t>
          </a:r>
        </a:p>
      </dgm:t>
    </dgm:pt>
    <dgm:pt modelId="{89FAA591-925C-4E7D-B294-509AC604AB4B}" type="parTrans" cxnId="{E501B34C-48DB-4525-AE9C-DFE70BC1C127}">
      <dgm:prSet/>
      <dgm:spPr/>
      <dgm:t>
        <a:bodyPr/>
        <a:lstStyle/>
        <a:p>
          <a:endParaRPr lang="es-CO" sz="1400"/>
        </a:p>
      </dgm:t>
    </dgm:pt>
    <dgm:pt modelId="{F55B28DC-6E3B-4659-8865-1D914779DA26}" type="sibTrans" cxnId="{E501B34C-48DB-4525-AE9C-DFE70BC1C127}">
      <dgm:prSet/>
      <dgm:spPr/>
      <dgm:t>
        <a:bodyPr/>
        <a:lstStyle/>
        <a:p>
          <a:endParaRPr lang="es-CO" sz="1400"/>
        </a:p>
      </dgm:t>
    </dgm:pt>
    <dgm:pt modelId="{51D02D3F-4586-4D96-BABC-6935593EC23D}">
      <dgm:prSet custT="1"/>
      <dgm:spPr/>
      <dgm:t>
        <a:bodyPr/>
        <a:lstStyle/>
        <a:p>
          <a:r>
            <a:rPr lang="es-CO" sz="1400" dirty="0"/>
            <a:t>Coherencia entre objetivos, líneas y ejes estratégicos</a:t>
          </a:r>
        </a:p>
      </dgm:t>
    </dgm:pt>
    <dgm:pt modelId="{017B2643-61EF-46A7-BC39-C1B0AAAB929F}" type="parTrans" cxnId="{841D0DD5-9BE0-4ABD-B689-EF678E0FA740}">
      <dgm:prSet/>
      <dgm:spPr/>
      <dgm:t>
        <a:bodyPr/>
        <a:lstStyle/>
        <a:p>
          <a:endParaRPr lang="es-CO" sz="1400"/>
        </a:p>
      </dgm:t>
    </dgm:pt>
    <dgm:pt modelId="{E4B65582-B4D5-4C7C-93CB-8C20EBA37A71}" type="sibTrans" cxnId="{841D0DD5-9BE0-4ABD-B689-EF678E0FA740}">
      <dgm:prSet/>
      <dgm:spPr/>
      <dgm:t>
        <a:bodyPr/>
        <a:lstStyle/>
        <a:p>
          <a:endParaRPr lang="es-CO" sz="1400"/>
        </a:p>
      </dgm:t>
    </dgm:pt>
    <dgm:pt modelId="{2834FF1F-5A21-4B9C-B55A-00CDA9A3D01D}">
      <dgm:prSet custT="1"/>
      <dgm:spPr/>
      <dgm:t>
        <a:bodyPr/>
        <a:lstStyle/>
        <a:p>
          <a:r>
            <a:rPr lang="es-MX" sz="1400" dirty="0"/>
            <a:t>Líneas de acción que se desarrollarán en cada eje</a:t>
          </a:r>
          <a:endParaRPr lang="es-CO" sz="1400" dirty="0"/>
        </a:p>
      </dgm:t>
    </dgm:pt>
    <dgm:pt modelId="{88AD6363-C2A5-4A0F-A47A-BE9AD4475374}" type="parTrans" cxnId="{592B45E7-6469-4C20-B942-293017A130C5}">
      <dgm:prSet/>
      <dgm:spPr/>
      <dgm:t>
        <a:bodyPr/>
        <a:lstStyle/>
        <a:p>
          <a:endParaRPr lang="es-CO" sz="1400"/>
        </a:p>
      </dgm:t>
    </dgm:pt>
    <dgm:pt modelId="{67B06CD9-184E-47A2-9D1E-6A9A9087538A}" type="sibTrans" cxnId="{592B45E7-6469-4C20-B942-293017A130C5}">
      <dgm:prSet/>
      <dgm:spPr/>
      <dgm:t>
        <a:bodyPr/>
        <a:lstStyle/>
        <a:p>
          <a:endParaRPr lang="es-CO" sz="1400"/>
        </a:p>
      </dgm:t>
    </dgm:pt>
    <dgm:pt modelId="{3D356790-0A41-4F76-84CF-3C27DFCFE9A9}" type="pres">
      <dgm:prSet presAssocID="{63104536-518F-4780-AB3F-389F40FF6058}" presName="Name0" presStyleCnt="0">
        <dgm:presLayoutVars>
          <dgm:dir/>
          <dgm:resizeHandles val="exact"/>
        </dgm:presLayoutVars>
      </dgm:prSet>
      <dgm:spPr/>
    </dgm:pt>
    <dgm:pt modelId="{D609D959-5D2F-419B-BD7D-1E8EB25B54B0}" type="pres">
      <dgm:prSet presAssocID="{63104536-518F-4780-AB3F-389F40FF6058}" presName="fgShape" presStyleLbl="fgShp" presStyleIdx="0" presStyleCnt="1"/>
      <dgm:spPr/>
    </dgm:pt>
    <dgm:pt modelId="{9B506571-E993-4D81-B186-9D419D93FE10}" type="pres">
      <dgm:prSet presAssocID="{63104536-518F-4780-AB3F-389F40FF6058}" presName="linComp" presStyleCnt="0"/>
      <dgm:spPr/>
    </dgm:pt>
    <dgm:pt modelId="{3EA4CAF8-49C8-4D19-A050-C013007BB8AB}" type="pres">
      <dgm:prSet presAssocID="{0B32DDA1-9FFC-4555-B078-531E16F6BC4E}" presName="compNode" presStyleCnt="0"/>
      <dgm:spPr/>
    </dgm:pt>
    <dgm:pt modelId="{91E35E6C-B3B6-470F-9C3A-DC3D334D078D}" type="pres">
      <dgm:prSet presAssocID="{0B32DDA1-9FFC-4555-B078-531E16F6BC4E}" presName="bkgdShape" presStyleLbl="node1" presStyleIdx="0" presStyleCnt="4"/>
      <dgm:spPr/>
    </dgm:pt>
    <dgm:pt modelId="{402FC50A-2373-4EEE-A718-2B7901FC65EC}" type="pres">
      <dgm:prSet presAssocID="{0B32DDA1-9FFC-4555-B078-531E16F6BC4E}" presName="nodeTx" presStyleLbl="node1" presStyleIdx="0" presStyleCnt="4">
        <dgm:presLayoutVars>
          <dgm:bulletEnabled val="1"/>
        </dgm:presLayoutVars>
      </dgm:prSet>
      <dgm:spPr/>
    </dgm:pt>
    <dgm:pt modelId="{84358302-12CA-4AC9-8C7B-C84173D7C13B}" type="pres">
      <dgm:prSet presAssocID="{0B32DDA1-9FFC-4555-B078-531E16F6BC4E}" presName="invisiNode" presStyleLbl="node1" presStyleIdx="0" presStyleCnt="4"/>
      <dgm:spPr/>
    </dgm:pt>
    <dgm:pt modelId="{22F28FBF-8B0C-4537-988D-3621436BB04D}" type="pres">
      <dgm:prSet presAssocID="{0B32DDA1-9FFC-4555-B078-531E16F6BC4E}" presName="imagNode" presStyleLbl="fgImgPlac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Piezas de ajedrez contorno"/>
        </a:ext>
      </dgm:extLst>
    </dgm:pt>
    <dgm:pt modelId="{42886550-8B56-4AA7-B08F-1A5D9AE8C5E8}" type="pres">
      <dgm:prSet presAssocID="{42930071-651B-40B7-ADD8-C46B7B5603A2}" presName="sibTrans" presStyleLbl="sibTrans2D1" presStyleIdx="0" presStyleCnt="0"/>
      <dgm:spPr/>
    </dgm:pt>
    <dgm:pt modelId="{CB741B20-352F-4688-8F4E-0CF670BC7224}" type="pres">
      <dgm:prSet presAssocID="{2834FF1F-5A21-4B9C-B55A-00CDA9A3D01D}" presName="compNode" presStyleCnt="0"/>
      <dgm:spPr/>
    </dgm:pt>
    <dgm:pt modelId="{C6F38BE1-4C4A-4F36-A36A-4BD09C42CC56}" type="pres">
      <dgm:prSet presAssocID="{2834FF1F-5A21-4B9C-B55A-00CDA9A3D01D}" presName="bkgdShape" presStyleLbl="node1" presStyleIdx="1" presStyleCnt="4"/>
      <dgm:spPr/>
    </dgm:pt>
    <dgm:pt modelId="{B2E96784-E8DE-48A2-AE89-1B713D9D78CD}" type="pres">
      <dgm:prSet presAssocID="{2834FF1F-5A21-4B9C-B55A-00CDA9A3D01D}" presName="nodeTx" presStyleLbl="node1" presStyleIdx="1" presStyleCnt="4">
        <dgm:presLayoutVars>
          <dgm:bulletEnabled val="1"/>
        </dgm:presLayoutVars>
      </dgm:prSet>
      <dgm:spPr/>
    </dgm:pt>
    <dgm:pt modelId="{27C4BD63-A4B9-48A2-836E-042F594B687A}" type="pres">
      <dgm:prSet presAssocID="{2834FF1F-5A21-4B9C-B55A-00CDA9A3D01D}" presName="invisiNode" presStyleLbl="node1" presStyleIdx="1" presStyleCnt="4"/>
      <dgm:spPr/>
    </dgm:pt>
    <dgm:pt modelId="{7725EF79-6D75-47F5-9C71-059C96370713}" type="pres">
      <dgm:prSet presAssocID="{2834FF1F-5A21-4B9C-B55A-00CDA9A3D01D}" presName="imagNode" presStyleLbl="fgImgPlac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laqueta contorno"/>
        </a:ext>
      </dgm:extLst>
    </dgm:pt>
    <dgm:pt modelId="{C34BA3F4-6088-4D05-9011-92D0520519E9}" type="pres">
      <dgm:prSet presAssocID="{67B06CD9-184E-47A2-9D1E-6A9A9087538A}" presName="sibTrans" presStyleLbl="sibTrans2D1" presStyleIdx="0" presStyleCnt="0"/>
      <dgm:spPr/>
    </dgm:pt>
    <dgm:pt modelId="{D4E3D187-4FBF-4573-83A0-36F5269A5788}" type="pres">
      <dgm:prSet presAssocID="{51D02D3F-4586-4D96-BABC-6935593EC23D}" presName="compNode" presStyleCnt="0"/>
      <dgm:spPr/>
    </dgm:pt>
    <dgm:pt modelId="{A2B38471-E2D4-4E25-B9D9-4E6B5D634DD0}" type="pres">
      <dgm:prSet presAssocID="{51D02D3F-4586-4D96-BABC-6935593EC23D}" presName="bkgdShape" presStyleLbl="node1" presStyleIdx="2" presStyleCnt="4"/>
      <dgm:spPr/>
    </dgm:pt>
    <dgm:pt modelId="{96E30D2B-55AF-49E0-A301-6D2A6B21669D}" type="pres">
      <dgm:prSet presAssocID="{51D02D3F-4586-4D96-BABC-6935593EC23D}" presName="nodeTx" presStyleLbl="node1" presStyleIdx="2" presStyleCnt="4">
        <dgm:presLayoutVars>
          <dgm:bulletEnabled val="1"/>
        </dgm:presLayoutVars>
      </dgm:prSet>
      <dgm:spPr/>
    </dgm:pt>
    <dgm:pt modelId="{95E13E49-74B2-4386-BB29-4837B7BCDA78}" type="pres">
      <dgm:prSet presAssocID="{51D02D3F-4586-4D96-BABC-6935593EC23D}" presName="invisiNode" presStyleLbl="node1" presStyleIdx="2" presStyleCnt="4"/>
      <dgm:spPr/>
    </dgm:pt>
    <dgm:pt modelId="{15598257-2013-4B31-B667-131F87109F37}" type="pres">
      <dgm:prSet presAssocID="{51D02D3F-4586-4D96-BABC-6935593EC23D}" presName="imagNode" presStyleLbl="fgImgPlac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Dirigir dos pines por un camino con relleno sólido"/>
        </a:ext>
      </dgm:extLst>
    </dgm:pt>
    <dgm:pt modelId="{35F29C55-5F65-4DB6-A9A6-DF3DCE791FBA}" type="pres">
      <dgm:prSet presAssocID="{E4B65582-B4D5-4C7C-93CB-8C20EBA37A71}" presName="sibTrans" presStyleLbl="sibTrans2D1" presStyleIdx="0" presStyleCnt="0"/>
      <dgm:spPr/>
    </dgm:pt>
    <dgm:pt modelId="{FB1FEC64-2C0B-42CD-B981-BECEC22D67ED}" type="pres">
      <dgm:prSet presAssocID="{E32B5D31-C0A8-43C3-879B-294C88C49E71}" presName="compNode" presStyleCnt="0"/>
      <dgm:spPr/>
    </dgm:pt>
    <dgm:pt modelId="{E92AD42B-28DA-4B2B-9525-01C1F786A1CE}" type="pres">
      <dgm:prSet presAssocID="{E32B5D31-C0A8-43C3-879B-294C88C49E71}" presName="bkgdShape" presStyleLbl="node1" presStyleIdx="3" presStyleCnt="4" custLinFactNeighborX="7373" custLinFactNeighborY="4417"/>
      <dgm:spPr/>
    </dgm:pt>
    <dgm:pt modelId="{8760A532-B980-4F1B-98B1-B85E5EA8257A}" type="pres">
      <dgm:prSet presAssocID="{E32B5D31-C0A8-43C3-879B-294C88C49E71}" presName="nodeTx" presStyleLbl="node1" presStyleIdx="3" presStyleCnt="4">
        <dgm:presLayoutVars>
          <dgm:bulletEnabled val="1"/>
        </dgm:presLayoutVars>
      </dgm:prSet>
      <dgm:spPr/>
    </dgm:pt>
    <dgm:pt modelId="{1F0E758B-3E5A-4950-8D70-365D0067B5EF}" type="pres">
      <dgm:prSet presAssocID="{E32B5D31-C0A8-43C3-879B-294C88C49E71}" presName="invisiNode" presStyleLbl="node1" presStyleIdx="3" presStyleCnt="4"/>
      <dgm:spPr/>
    </dgm:pt>
    <dgm:pt modelId="{41684C35-DACA-4EFB-B361-D4E6971414DD}" type="pres">
      <dgm:prSet presAssocID="{E32B5D31-C0A8-43C3-879B-294C88C49E71}" presName="imagNode" presStyleLbl="fgImgPlac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Red en línea contorno"/>
        </a:ext>
      </dgm:extLst>
    </dgm:pt>
  </dgm:ptLst>
  <dgm:cxnLst>
    <dgm:cxn modelId="{5A5E9122-1D1B-433D-9561-B9DFC0949DE7}" type="presOf" srcId="{E32B5D31-C0A8-43C3-879B-294C88C49E71}" destId="{8760A532-B980-4F1B-98B1-B85E5EA8257A}" srcOrd="1" destOrd="0" presId="urn:microsoft.com/office/officeart/2005/8/layout/hList7#2"/>
    <dgm:cxn modelId="{1E430730-D614-410B-AAE1-B0D74382880D}" type="presOf" srcId="{67B06CD9-184E-47A2-9D1E-6A9A9087538A}" destId="{C34BA3F4-6088-4D05-9011-92D0520519E9}" srcOrd="0" destOrd="0" presId="urn:microsoft.com/office/officeart/2005/8/layout/hList7#2"/>
    <dgm:cxn modelId="{A9CFC569-7B47-49A0-BE66-22CFBCD3C2A3}" type="presOf" srcId="{0B32DDA1-9FFC-4555-B078-531E16F6BC4E}" destId="{402FC50A-2373-4EEE-A718-2B7901FC65EC}" srcOrd="1" destOrd="0" presId="urn:microsoft.com/office/officeart/2005/8/layout/hList7#2"/>
    <dgm:cxn modelId="{E501B34C-48DB-4525-AE9C-DFE70BC1C127}" srcId="{63104536-518F-4780-AB3F-389F40FF6058}" destId="{E32B5D31-C0A8-43C3-879B-294C88C49E71}" srcOrd="3" destOrd="0" parTransId="{89FAA591-925C-4E7D-B294-509AC604AB4B}" sibTransId="{F55B28DC-6E3B-4659-8865-1D914779DA26}"/>
    <dgm:cxn modelId="{321D1988-98CC-4D19-9A98-21646652A0C8}" type="presOf" srcId="{0B32DDA1-9FFC-4555-B078-531E16F6BC4E}" destId="{91E35E6C-B3B6-470F-9C3A-DC3D334D078D}" srcOrd="0" destOrd="0" presId="urn:microsoft.com/office/officeart/2005/8/layout/hList7#2"/>
    <dgm:cxn modelId="{E24D01A4-25BC-4485-AED6-DAF7B0D38467}" type="presOf" srcId="{2834FF1F-5A21-4B9C-B55A-00CDA9A3D01D}" destId="{B2E96784-E8DE-48A2-AE89-1B713D9D78CD}" srcOrd="1" destOrd="0" presId="urn:microsoft.com/office/officeart/2005/8/layout/hList7#2"/>
    <dgm:cxn modelId="{81F52DA4-7AF5-4CAF-9599-5558973817CA}" type="presOf" srcId="{63104536-518F-4780-AB3F-389F40FF6058}" destId="{3D356790-0A41-4F76-84CF-3C27DFCFE9A9}" srcOrd="0" destOrd="0" presId="urn:microsoft.com/office/officeart/2005/8/layout/hList7#2"/>
    <dgm:cxn modelId="{311D2EA6-C3C1-45AB-8DF6-B382B576F6AB}" type="presOf" srcId="{42930071-651B-40B7-ADD8-C46B7B5603A2}" destId="{42886550-8B56-4AA7-B08F-1A5D9AE8C5E8}" srcOrd="0" destOrd="0" presId="urn:microsoft.com/office/officeart/2005/8/layout/hList7#2"/>
    <dgm:cxn modelId="{1D618EA8-8C7A-47B6-8CF3-1A9F28CD3C89}" type="presOf" srcId="{51D02D3F-4586-4D96-BABC-6935593EC23D}" destId="{A2B38471-E2D4-4E25-B9D9-4E6B5D634DD0}" srcOrd="0" destOrd="0" presId="urn:microsoft.com/office/officeart/2005/8/layout/hList7#2"/>
    <dgm:cxn modelId="{841D0DD5-9BE0-4ABD-B689-EF678E0FA740}" srcId="{63104536-518F-4780-AB3F-389F40FF6058}" destId="{51D02D3F-4586-4D96-BABC-6935593EC23D}" srcOrd="2" destOrd="0" parTransId="{017B2643-61EF-46A7-BC39-C1B0AAAB929F}" sibTransId="{E4B65582-B4D5-4C7C-93CB-8C20EBA37A71}"/>
    <dgm:cxn modelId="{5CB7BDD7-4ACD-458B-BA1E-1F0F9BCFEAB9}" type="presOf" srcId="{E32B5D31-C0A8-43C3-879B-294C88C49E71}" destId="{E92AD42B-28DA-4B2B-9525-01C1F786A1CE}" srcOrd="0" destOrd="0" presId="urn:microsoft.com/office/officeart/2005/8/layout/hList7#2"/>
    <dgm:cxn modelId="{4EEE4CDC-077E-4983-B94F-8116BD4E75A2}" srcId="{63104536-518F-4780-AB3F-389F40FF6058}" destId="{0B32DDA1-9FFC-4555-B078-531E16F6BC4E}" srcOrd="0" destOrd="0" parTransId="{648EFF25-F652-468C-812A-EA6D6F7B505C}" sibTransId="{42930071-651B-40B7-ADD8-C46B7B5603A2}"/>
    <dgm:cxn modelId="{592B45E7-6469-4C20-B942-293017A130C5}" srcId="{63104536-518F-4780-AB3F-389F40FF6058}" destId="{2834FF1F-5A21-4B9C-B55A-00CDA9A3D01D}" srcOrd="1" destOrd="0" parTransId="{88AD6363-C2A5-4A0F-A47A-BE9AD4475374}" sibTransId="{67B06CD9-184E-47A2-9D1E-6A9A9087538A}"/>
    <dgm:cxn modelId="{0B6959E7-9DC7-4563-BB08-AFE6C24949A2}" type="presOf" srcId="{E4B65582-B4D5-4C7C-93CB-8C20EBA37A71}" destId="{35F29C55-5F65-4DB6-A9A6-DF3DCE791FBA}" srcOrd="0" destOrd="0" presId="urn:microsoft.com/office/officeart/2005/8/layout/hList7#2"/>
    <dgm:cxn modelId="{BA44F4F1-A2B8-4693-AC15-7768CC0AB783}" type="presOf" srcId="{2834FF1F-5A21-4B9C-B55A-00CDA9A3D01D}" destId="{C6F38BE1-4C4A-4F36-A36A-4BD09C42CC56}" srcOrd="0" destOrd="0" presId="urn:microsoft.com/office/officeart/2005/8/layout/hList7#2"/>
    <dgm:cxn modelId="{318820F7-9CE8-4DA2-8A54-E4E10AAC45C1}" type="presOf" srcId="{51D02D3F-4586-4D96-BABC-6935593EC23D}" destId="{96E30D2B-55AF-49E0-A301-6D2A6B21669D}" srcOrd="1" destOrd="0" presId="urn:microsoft.com/office/officeart/2005/8/layout/hList7#2"/>
    <dgm:cxn modelId="{48358ACD-4DC1-4E76-A46A-C1EA569FD832}" type="presParOf" srcId="{3D356790-0A41-4F76-84CF-3C27DFCFE9A9}" destId="{D609D959-5D2F-419B-BD7D-1E8EB25B54B0}" srcOrd="0" destOrd="0" presId="urn:microsoft.com/office/officeart/2005/8/layout/hList7#2"/>
    <dgm:cxn modelId="{4FE4CC52-5E99-43BA-ADD5-92BDF18DB390}" type="presParOf" srcId="{3D356790-0A41-4F76-84CF-3C27DFCFE9A9}" destId="{9B506571-E993-4D81-B186-9D419D93FE10}" srcOrd="1" destOrd="0" presId="urn:microsoft.com/office/officeart/2005/8/layout/hList7#2"/>
    <dgm:cxn modelId="{06A884B0-CCCA-442B-B73A-E91A3BF8F595}" type="presParOf" srcId="{9B506571-E993-4D81-B186-9D419D93FE10}" destId="{3EA4CAF8-49C8-4D19-A050-C013007BB8AB}" srcOrd="0" destOrd="0" presId="urn:microsoft.com/office/officeart/2005/8/layout/hList7#2"/>
    <dgm:cxn modelId="{D1A9306C-EFEA-4702-9361-18D40554713A}" type="presParOf" srcId="{3EA4CAF8-49C8-4D19-A050-C013007BB8AB}" destId="{91E35E6C-B3B6-470F-9C3A-DC3D334D078D}" srcOrd="0" destOrd="0" presId="urn:microsoft.com/office/officeart/2005/8/layout/hList7#2"/>
    <dgm:cxn modelId="{1587211C-B664-4709-ADF5-C1FEC7D2373E}" type="presParOf" srcId="{3EA4CAF8-49C8-4D19-A050-C013007BB8AB}" destId="{402FC50A-2373-4EEE-A718-2B7901FC65EC}" srcOrd="1" destOrd="0" presId="urn:microsoft.com/office/officeart/2005/8/layout/hList7#2"/>
    <dgm:cxn modelId="{298624EF-4BA8-4703-B090-B48C9B96627C}" type="presParOf" srcId="{3EA4CAF8-49C8-4D19-A050-C013007BB8AB}" destId="{84358302-12CA-4AC9-8C7B-C84173D7C13B}" srcOrd="2" destOrd="0" presId="urn:microsoft.com/office/officeart/2005/8/layout/hList7#2"/>
    <dgm:cxn modelId="{830F8BC5-D86F-4FDC-9FA8-C4E4DE939D8C}" type="presParOf" srcId="{3EA4CAF8-49C8-4D19-A050-C013007BB8AB}" destId="{22F28FBF-8B0C-4537-988D-3621436BB04D}" srcOrd="3" destOrd="0" presId="urn:microsoft.com/office/officeart/2005/8/layout/hList7#2"/>
    <dgm:cxn modelId="{D70F827A-7CD9-4625-8FA9-0989AC66407E}" type="presParOf" srcId="{9B506571-E993-4D81-B186-9D419D93FE10}" destId="{42886550-8B56-4AA7-B08F-1A5D9AE8C5E8}" srcOrd="1" destOrd="0" presId="urn:microsoft.com/office/officeart/2005/8/layout/hList7#2"/>
    <dgm:cxn modelId="{ED589258-3CAE-444D-AD84-C2790D7E7C21}" type="presParOf" srcId="{9B506571-E993-4D81-B186-9D419D93FE10}" destId="{CB741B20-352F-4688-8F4E-0CF670BC7224}" srcOrd="2" destOrd="0" presId="urn:microsoft.com/office/officeart/2005/8/layout/hList7#2"/>
    <dgm:cxn modelId="{C1CACB3F-05B0-4B67-961C-9045918FBD2E}" type="presParOf" srcId="{CB741B20-352F-4688-8F4E-0CF670BC7224}" destId="{C6F38BE1-4C4A-4F36-A36A-4BD09C42CC56}" srcOrd="0" destOrd="0" presId="urn:microsoft.com/office/officeart/2005/8/layout/hList7#2"/>
    <dgm:cxn modelId="{F3A9A86F-3CEF-4B4C-97E9-E6AC2A93B7ED}" type="presParOf" srcId="{CB741B20-352F-4688-8F4E-0CF670BC7224}" destId="{B2E96784-E8DE-48A2-AE89-1B713D9D78CD}" srcOrd="1" destOrd="0" presId="urn:microsoft.com/office/officeart/2005/8/layout/hList7#2"/>
    <dgm:cxn modelId="{AD125651-5410-45DC-A016-E3E993112C7A}" type="presParOf" srcId="{CB741B20-352F-4688-8F4E-0CF670BC7224}" destId="{27C4BD63-A4B9-48A2-836E-042F594B687A}" srcOrd="2" destOrd="0" presId="urn:microsoft.com/office/officeart/2005/8/layout/hList7#2"/>
    <dgm:cxn modelId="{561702D4-CCDF-47C9-87DC-9A8EA81A437B}" type="presParOf" srcId="{CB741B20-352F-4688-8F4E-0CF670BC7224}" destId="{7725EF79-6D75-47F5-9C71-059C96370713}" srcOrd="3" destOrd="0" presId="urn:microsoft.com/office/officeart/2005/8/layout/hList7#2"/>
    <dgm:cxn modelId="{3FF02152-1642-422E-A88E-19B33D78D033}" type="presParOf" srcId="{9B506571-E993-4D81-B186-9D419D93FE10}" destId="{C34BA3F4-6088-4D05-9011-92D0520519E9}" srcOrd="3" destOrd="0" presId="urn:microsoft.com/office/officeart/2005/8/layout/hList7#2"/>
    <dgm:cxn modelId="{6D8C76C1-131E-4243-BBCB-54D02CF48A4D}" type="presParOf" srcId="{9B506571-E993-4D81-B186-9D419D93FE10}" destId="{D4E3D187-4FBF-4573-83A0-36F5269A5788}" srcOrd="4" destOrd="0" presId="urn:microsoft.com/office/officeart/2005/8/layout/hList7#2"/>
    <dgm:cxn modelId="{72949882-5B5C-43CA-8644-61EA6D2C26EA}" type="presParOf" srcId="{D4E3D187-4FBF-4573-83A0-36F5269A5788}" destId="{A2B38471-E2D4-4E25-B9D9-4E6B5D634DD0}" srcOrd="0" destOrd="0" presId="urn:microsoft.com/office/officeart/2005/8/layout/hList7#2"/>
    <dgm:cxn modelId="{897CCABD-C41C-40A1-9E2E-C26CEACD7D1A}" type="presParOf" srcId="{D4E3D187-4FBF-4573-83A0-36F5269A5788}" destId="{96E30D2B-55AF-49E0-A301-6D2A6B21669D}" srcOrd="1" destOrd="0" presId="urn:microsoft.com/office/officeart/2005/8/layout/hList7#2"/>
    <dgm:cxn modelId="{D0374431-B3F0-4ADB-8F1F-D073B8DA06D8}" type="presParOf" srcId="{D4E3D187-4FBF-4573-83A0-36F5269A5788}" destId="{95E13E49-74B2-4386-BB29-4837B7BCDA78}" srcOrd="2" destOrd="0" presId="urn:microsoft.com/office/officeart/2005/8/layout/hList7#2"/>
    <dgm:cxn modelId="{2D51BC4C-DA5C-4FA1-8C8C-B157B9A6139C}" type="presParOf" srcId="{D4E3D187-4FBF-4573-83A0-36F5269A5788}" destId="{15598257-2013-4B31-B667-131F87109F37}" srcOrd="3" destOrd="0" presId="urn:microsoft.com/office/officeart/2005/8/layout/hList7#2"/>
    <dgm:cxn modelId="{A08E2B8E-BCB9-4007-8643-703EB531E5DE}" type="presParOf" srcId="{9B506571-E993-4D81-B186-9D419D93FE10}" destId="{35F29C55-5F65-4DB6-A9A6-DF3DCE791FBA}" srcOrd="5" destOrd="0" presId="urn:microsoft.com/office/officeart/2005/8/layout/hList7#2"/>
    <dgm:cxn modelId="{5AE6BAD0-EC69-4A9E-BC50-7613D06DDEDD}" type="presParOf" srcId="{9B506571-E993-4D81-B186-9D419D93FE10}" destId="{FB1FEC64-2C0B-42CD-B981-BECEC22D67ED}" srcOrd="6" destOrd="0" presId="urn:microsoft.com/office/officeart/2005/8/layout/hList7#2"/>
    <dgm:cxn modelId="{32D1CCC1-415F-4E17-9191-03DCECF876AE}" type="presParOf" srcId="{FB1FEC64-2C0B-42CD-B981-BECEC22D67ED}" destId="{E92AD42B-28DA-4B2B-9525-01C1F786A1CE}" srcOrd="0" destOrd="0" presId="urn:microsoft.com/office/officeart/2005/8/layout/hList7#2"/>
    <dgm:cxn modelId="{67B889C2-C13B-4A2A-9A17-606E2AC463E0}" type="presParOf" srcId="{FB1FEC64-2C0B-42CD-B981-BECEC22D67ED}" destId="{8760A532-B980-4F1B-98B1-B85E5EA8257A}" srcOrd="1" destOrd="0" presId="urn:microsoft.com/office/officeart/2005/8/layout/hList7#2"/>
    <dgm:cxn modelId="{377D0E04-379B-4137-A003-58382658CC1E}" type="presParOf" srcId="{FB1FEC64-2C0B-42CD-B981-BECEC22D67ED}" destId="{1F0E758B-3E5A-4950-8D70-365D0067B5EF}" srcOrd="2" destOrd="0" presId="urn:microsoft.com/office/officeart/2005/8/layout/hList7#2"/>
    <dgm:cxn modelId="{1C479A3C-9E17-433E-9E1E-E0735F8B5635}" type="presParOf" srcId="{FB1FEC64-2C0B-42CD-B981-BECEC22D67ED}" destId="{41684C35-DACA-4EFB-B361-D4E6971414DD}" srcOrd="3" destOrd="0" presId="urn:microsoft.com/office/officeart/2005/8/layout/hList7#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9609342-D06B-4C93-AD97-89741468608D}" type="doc">
      <dgm:prSet loTypeId="urn:microsoft.com/office/officeart/2005/8/layout/hList1" loCatId="list" qsTypeId="urn:microsoft.com/office/officeart/2005/8/quickstyle/simple1#10" qsCatId="simple" csTypeId="urn:microsoft.com/office/officeart/2005/8/colors/accent6_2#1" csCatId="accent6" phldr="1"/>
      <dgm:spPr/>
      <dgm:t>
        <a:bodyPr/>
        <a:lstStyle/>
        <a:p>
          <a:endParaRPr lang="es-CO"/>
        </a:p>
      </dgm:t>
    </dgm:pt>
    <dgm:pt modelId="{F36426F8-6D50-4ADD-B47B-A3E510D7792B}">
      <dgm:prSet phldrT="[Texto]" phldr="0" custT="1"/>
      <dgm:spPr/>
      <dgm:t>
        <a:bodyPr/>
        <a:lstStyle/>
        <a:p>
          <a:r>
            <a:rPr lang="es-ES" sz="2400" dirty="0">
              <a:latin typeface="Futura Std Book"/>
            </a:rPr>
            <a:t>Ordenanza</a:t>
          </a:r>
          <a:endParaRPr lang="es-CO" sz="2400" dirty="0">
            <a:latin typeface="Futura Std Book"/>
          </a:endParaRPr>
        </a:p>
      </dgm:t>
    </dgm:pt>
    <dgm:pt modelId="{FD182794-C01C-4C0D-B6E1-D6CC20760A91}" type="parTrans" cxnId="{D3D04175-55BF-465B-AB07-406750BEEEF8}">
      <dgm:prSet/>
      <dgm:spPr/>
      <dgm:t>
        <a:bodyPr/>
        <a:lstStyle/>
        <a:p>
          <a:endParaRPr lang="es-CO"/>
        </a:p>
      </dgm:t>
    </dgm:pt>
    <dgm:pt modelId="{0EC5EEE8-AAF2-4BB5-8640-409B8C49C6BA}" type="sibTrans" cxnId="{D3D04175-55BF-465B-AB07-406750BEEEF8}">
      <dgm:prSet/>
      <dgm:spPr/>
      <dgm:t>
        <a:bodyPr/>
        <a:lstStyle/>
        <a:p>
          <a:endParaRPr lang="es-CO"/>
        </a:p>
      </dgm:t>
    </dgm:pt>
    <dgm:pt modelId="{66EC2773-F140-402F-9B73-120807C9AFF9}">
      <dgm:prSet phldrT="[Texto]"/>
      <dgm:spPr/>
      <dgm:t>
        <a:bodyPr/>
        <a:lstStyle/>
        <a:p>
          <a:pPr>
            <a:buFont typeface="Arial" panose="020B0604020202020204" pitchFamily="34" charset="0"/>
            <a:buChar char="•"/>
          </a:pPr>
          <a:r>
            <a:rPr lang="es-CO" dirty="0">
              <a:latin typeface="Futura Std Book"/>
            </a:rPr>
            <a:t>Legitimidad democrática</a:t>
          </a:r>
        </a:p>
      </dgm:t>
    </dgm:pt>
    <dgm:pt modelId="{D789C95C-AC62-4A11-B729-F769E3760B73}" type="parTrans" cxnId="{A3B0695E-9D50-4DC3-B117-8BD0D70BD64C}">
      <dgm:prSet/>
      <dgm:spPr/>
      <dgm:t>
        <a:bodyPr/>
        <a:lstStyle/>
        <a:p>
          <a:endParaRPr lang="es-CO"/>
        </a:p>
      </dgm:t>
    </dgm:pt>
    <dgm:pt modelId="{BE4B0947-1629-4470-946E-022481AF299B}" type="sibTrans" cxnId="{A3B0695E-9D50-4DC3-B117-8BD0D70BD64C}">
      <dgm:prSet/>
      <dgm:spPr/>
      <dgm:t>
        <a:bodyPr/>
        <a:lstStyle/>
        <a:p>
          <a:endParaRPr lang="es-CO"/>
        </a:p>
      </dgm:t>
    </dgm:pt>
    <dgm:pt modelId="{01D9254D-F6A0-49FA-BCFA-44B24DEA10FE}">
      <dgm:prSet phldrT="[Texto]" phldr="0" custT="1"/>
      <dgm:spPr/>
      <dgm:t>
        <a:bodyPr/>
        <a:lstStyle/>
        <a:p>
          <a:r>
            <a:rPr lang="es-ES" sz="2400" dirty="0">
              <a:latin typeface="Futura Std Book"/>
            </a:rPr>
            <a:t>Decreto</a:t>
          </a:r>
          <a:endParaRPr lang="es-CO" sz="2400" dirty="0">
            <a:latin typeface="Futura Std Book"/>
          </a:endParaRPr>
        </a:p>
      </dgm:t>
    </dgm:pt>
    <dgm:pt modelId="{6B47F197-D99E-4FB8-8EA7-DF6E619128F1}" type="parTrans" cxnId="{E81FB85C-BD74-4FCB-8282-4290956A2816}">
      <dgm:prSet/>
      <dgm:spPr/>
      <dgm:t>
        <a:bodyPr/>
        <a:lstStyle/>
        <a:p>
          <a:endParaRPr lang="es-CO"/>
        </a:p>
      </dgm:t>
    </dgm:pt>
    <dgm:pt modelId="{73593945-CB58-4838-84A6-EA17EF124681}" type="sibTrans" cxnId="{E81FB85C-BD74-4FCB-8282-4290956A2816}">
      <dgm:prSet/>
      <dgm:spPr/>
      <dgm:t>
        <a:bodyPr/>
        <a:lstStyle/>
        <a:p>
          <a:endParaRPr lang="es-CO"/>
        </a:p>
      </dgm:t>
    </dgm:pt>
    <dgm:pt modelId="{B0AA2185-9C79-45A6-A4AE-EB6BE6495715}">
      <dgm:prSet phldrT="[Texto]"/>
      <dgm:spPr/>
      <dgm:t>
        <a:bodyPr/>
        <a:lstStyle/>
        <a:p>
          <a:pPr>
            <a:buFont typeface="Arial" panose="020B0604020202020204" pitchFamily="34" charset="0"/>
            <a:buChar char="•"/>
          </a:pPr>
          <a:r>
            <a:rPr lang="es-CO" dirty="0">
              <a:latin typeface="Futura Std Book"/>
            </a:rPr>
            <a:t>Garantizan mayor coherencia técnica y rapidez en la adopción</a:t>
          </a:r>
        </a:p>
      </dgm:t>
    </dgm:pt>
    <dgm:pt modelId="{E2BBDBC5-2DCE-46EE-9F33-39FC581244E4}" type="parTrans" cxnId="{530AE3EE-0BAC-49CD-8325-A2894A6F65E9}">
      <dgm:prSet/>
      <dgm:spPr/>
      <dgm:t>
        <a:bodyPr/>
        <a:lstStyle/>
        <a:p>
          <a:endParaRPr lang="es-CO"/>
        </a:p>
      </dgm:t>
    </dgm:pt>
    <dgm:pt modelId="{DB598224-2439-4C31-ABC5-C5C051E4CB51}" type="sibTrans" cxnId="{530AE3EE-0BAC-49CD-8325-A2894A6F65E9}">
      <dgm:prSet/>
      <dgm:spPr/>
      <dgm:t>
        <a:bodyPr/>
        <a:lstStyle/>
        <a:p>
          <a:endParaRPr lang="es-CO"/>
        </a:p>
      </dgm:t>
    </dgm:pt>
    <dgm:pt modelId="{10D9EDA0-3F2A-4F8E-961F-D1D8DF80AF7E}">
      <dgm:prSet phldrT="[Texto]"/>
      <dgm:spPr/>
      <dgm:t>
        <a:bodyPr/>
        <a:lstStyle/>
        <a:p>
          <a:pPr>
            <a:buFont typeface="Arial" panose="020B0604020202020204" pitchFamily="34" charset="0"/>
            <a:buChar char="•"/>
          </a:pPr>
          <a:r>
            <a:rPr lang="es-CO" dirty="0">
              <a:latin typeface="Futura Std Book"/>
            </a:rPr>
            <a:t>Riesgo de politización y modificaciones.</a:t>
          </a:r>
        </a:p>
      </dgm:t>
    </dgm:pt>
    <dgm:pt modelId="{598A454B-4F16-4467-823F-A0F8AA10C2CF}" type="parTrans" cxnId="{D8730237-F5D6-48D6-B8B3-3792AEA99EBB}">
      <dgm:prSet/>
      <dgm:spPr/>
      <dgm:t>
        <a:bodyPr/>
        <a:lstStyle/>
        <a:p>
          <a:endParaRPr lang="es-CO"/>
        </a:p>
      </dgm:t>
    </dgm:pt>
    <dgm:pt modelId="{7D6225E3-248E-4326-9814-7AA7A8DE7674}" type="sibTrans" cxnId="{D8730237-F5D6-48D6-B8B3-3792AEA99EBB}">
      <dgm:prSet/>
      <dgm:spPr/>
      <dgm:t>
        <a:bodyPr/>
        <a:lstStyle/>
        <a:p>
          <a:endParaRPr lang="es-CO"/>
        </a:p>
      </dgm:t>
    </dgm:pt>
    <dgm:pt modelId="{9D464FAE-545F-4A76-9F3A-E00B1AD131AC}">
      <dgm:prSet phldrT="[Texto]"/>
      <dgm:spPr/>
      <dgm:t>
        <a:bodyPr/>
        <a:lstStyle/>
        <a:p>
          <a:pPr>
            <a:buFont typeface="Arial" panose="020B0604020202020204" pitchFamily="34" charset="0"/>
            <a:buChar char="•"/>
          </a:pPr>
          <a:r>
            <a:rPr lang="es-CO" dirty="0">
              <a:latin typeface="Futura Std Book"/>
            </a:rPr>
            <a:t>puede supeditar los contenidos técnicos a intereses partidistas o coyunturales.</a:t>
          </a:r>
        </a:p>
      </dgm:t>
    </dgm:pt>
    <dgm:pt modelId="{BC61227F-BE2B-4C3C-8D37-021C6C124856}" type="parTrans" cxnId="{FFEEB7BD-45F2-453C-AB4A-D0736557BC49}">
      <dgm:prSet/>
      <dgm:spPr/>
      <dgm:t>
        <a:bodyPr/>
        <a:lstStyle/>
        <a:p>
          <a:endParaRPr lang="es-CO"/>
        </a:p>
      </dgm:t>
    </dgm:pt>
    <dgm:pt modelId="{625919C7-7365-4327-A257-45806BFBDE36}" type="sibTrans" cxnId="{FFEEB7BD-45F2-453C-AB4A-D0736557BC49}">
      <dgm:prSet/>
      <dgm:spPr/>
      <dgm:t>
        <a:bodyPr/>
        <a:lstStyle/>
        <a:p>
          <a:endParaRPr lang="es-CO"/>
        </a:p>
      </dgm:t>
    </dgm:pt>
    <dgm:pt modelId="{092FDF26-004E-4523-A780-070EA99A2F96}">
      <dgm:prSet phldrT="[Texto]"/>
      <dgm:spPr/>
      <dgm:t>
        <a:bodyPr/>
        <a:lstStyle/>
        <a:p>
          <a:pPr>
            <a:buFont typeface="Arial" panose="020B0604020202020204" pitchFamily="34" charset="0"/>
            <a:buChar char="•"/>
          </a:pPr>
          <a:r>
            <a:rPr lang="es-CO" dirty="0">
              <a:latin typeface="Futura Std Book"/>
            </a:rPr>
            <a:t>riesgo de baja sostenibilidad, pues pueden ser modificados por futuras administraciones.</a:t>
          </a:r>
        </a:p>
      </dgm:t>
    </dgm:pt>
    <dgm:pt modelId="{CACA3DB8-D1F3-4879-9DBC-5D7C619BC984}" type="parTrans" cxnId="{93B147FD-DA86-428E-A158-6F347F93A83D}">
      <dgm:prSet/>
      <dgm:spPr/>
      <dgm:t>
        <a:bodyPr/>
        <a:lstStyle/>
        <a:p>
          <a:endParaRPr lang="es-CO"/>
        </a:p>
      </dgm:t>
    </dgm:pt>
    <dgm:pt modelId="{691D4377-2887-4FE5-A390-A26FE5370DC4}" type="sibTrans" cxnId="{93B147FD-DA86-428E-A158-6F347F93A83D}">
      <dgm:prSet/>
      <dgm:spPr/>
      <dgm:t>
        <a:bodyPr/>
        <a:lstStyle/>
        <a:p>
          <a:endParaRPr lang="es-CO"/>
        </a:p>
      </dgm:t>
    </dgm:pt>
    <dgm:pt modelId="{0F5186DB-ADA3-4E21-ADF6-B35111F16F31}" type="pres">
      <dgm:prSet presAssocID="{69609342-D06B-4C93-AD97-89741468608D}" presName="Name0" presStyleCnt="0">
        <dgm:presLayoutVars>
          <dgm:dir/>
          <dgm:animLvl val="lvl"/>
          <dgm:resizeHandles val="exact"/>
        </dgm:presLayoutVars>
      </dgm:prSet>
      <dgm:spPr/>
    </dgm:pt>
    <dgm:pt modelId="{6E9D09F5-9080-43D5-9C3A-F12413304FD2}" type="pres">
      <dgm:prSet presAssocID="{F36426F8-6D50-4ADD-B47B-A3E510D7792B}" presName="composite" presStyleCnt="0"/>
      <dgm:spPr/>
    </dgm:pt>
    <dgm:pt modelId="{82763FE4-81BC-482B-9629-1F9D50C43527}" type="pres">
      <dgm:prSet presAssocID="{F36426F8-6D50-4ADD-B47B-A3E510D7792B}" presName="parTx" presStyleLbl="alignNode1" presStyleIdx="0" presStyleCnt="2">
        <dgm:presLayoutVars>
          <dgm:chMax val="0"/>
          <dgm:chPref val="0"/>
          <dgm:bulletEnabled val="1"/>
        </dgm:presLayoutVars>
      </dgm:prSet>
      <dgm:spPr/>
    </dgm:pt>
    <dgm:pt modelId="{47EF3E69-906F-4662-BAE7-EC05685E7FF1}" type="pres">
      <dgm:prSet presAssocID="{F36426F8-6D50-4ADD-B47B-A3E510D7792B}" presName="desTx" presStyleLbl="alignAccFollowNode1" presStyleIdx="0" presStyleCnt="2">
        <dgm:presLayoutVars>
          <dgm:bulletEnabled val="1"/>
        </dgm:presLayoutVars>
      </dgm:prSet>
      <dgm:spPr/>
    </dgm:pt>
    <dgm:pt modelId="{396EC69A-B350-41CB-9032-C48F65817B4F}" type="pres">
      <dgm:prSet presAssocID="{0EC5EEE8-AAF2-4BB5-8640-409B8C49C6BA}" presName="space" presStyleCnt="0"/>
      <dgm:spPr/>
    </dgm:pt>
    <dgm:pt modelId="{7A8E8385-AED9-4099-82AD-D5E7F181EB12}" type="pres">
      <dgm:prSet presAssocID="{01D9254D-F6A0-49FA-BCFA-44B24DEA10FE}" presName="composite" presStyleCnt="0"/>
      <dgm:spPr/>
    </dgm:pt>
    <dgm:pt modelId="{E5F8C264-8408-48B7-970A-AC78F4A2C2F3}" type="pres">
      <dgm:prSet presAssocID="{01D9254D-F6A0-49FA-BCFA-44B24DEA10FE}" presName="parTx" presStyleLbl="alignNode1" presStyleIdx="1" presStyleCnt="2">
        <dgm:presLayoutVars>
          <dgm:chMax val="0"/>
          <dgm:chPref val="0"/>
          <dgm:bulletEnabled val="1"/>
        </dgm:presLayoutVars>
      </dgm:prSet>
      <dgm:spPr/>
    </dgm:pt>
    <dgm:pt modelId="{0B7CBD6D-F1CA-4CA1-9094-E67ED78B9459}" type="pres">
      <dgm:prSet presAssocID="{01D9254D-F6A0-49FA-BCFA-44B24DEA10FE}" presName="desTx" presStyleLbl="alignAccFollowNode1" presStyleIdx="1" presStyleCnt="2">
        <dgm:presLayoutVars>
          <dgm:bulletEnabled val="1"/>
        </dgm:presLayoutVars>
      </dgm:prSet>
      <dgm:spPr/>
    </dgm:pt>
  </dgm:ptLst>
  <dgm:cxnLst>
    <dgm:cxn modelId="{2D38D611-F0B5-41F3-95D7-8D85414B9C9B}" type="presOf" srcId="{092FDF26-004E-4523-A780-070EA99A2F96}" destId="{0B7CBD6D-F1CA-4CA1-9094-E67ED78B9459}" srcOrd="0" destOrd="1" presId="urn:microsoft.com/office/officeart/2005/8/layout/hList1"/>
    <dgm:cxn modelId="{0367E417-4E8F-497B-8C88-ADC10CDAB60A}" type="presOf" srcId="{69609342-D06B-4C93-AD97-89741468608D}" destId="{0F5186DB-ADA3-4E21-ADF6-B35111F16F31}" srcOrd="0" destOrd="0" presId="urn:microsoft.com/office/officeart/2005/8/layout/hList1"/>
    <dgm:cxn modelId="{D8730237-F5D6-48D6-B8B3-3792AEA99EBB}" srcId="{F36426F8-6D50-4ADD-B47B-A3E510D7792B}" destId="{10D9EDA0-3F2A-4F8E-961F-D1D8DF80AF7E}" srcOrd="1" destOrd="0" parTransId="{598A454B-4F16-4467-823F-A0F8AA10C2CF}" sibTransId="{7D6225E3-248E-4326-9814-7AA7A8DE7674}"/>
    <dgm:cxn modelId="{C5E80340-BA3E-4543-97F7-2DF20CFF8A31}" type="presOf" srcId="{F36426F8-6D50-4ADD-B47B-A3E510D7792B}" destId="{82763FE4-81BC-482B-9629-1F9D50C43527}" srcOrd="0" destOrd="0" presId="urn:microsoft.com/office/officeart/2005/8/layout/hList1"/>
    <dgm:cxn modelId="{E81FB85C-BD74-4FCB-8282-4290956A2816}" srcId="{69609342-D06B-4C93-AD97-89741468608D}" destId="{01D9254D-F6A0-49FA-BCFA-44B24DEA10FE}" srcOrd="1" destOrd="0" parTransId="{6B47F197-D99E-4FB8-8EA7-DF6E619128F1}" sibTransId="{73593945-CB58-4838-84A6-EA17EF124681}"/>
    <dgm:cxn modelId="{A3B0695E-9D50-4DC3-B117-8BD0D70BD64C}" srcId="{F36426F8-6D50-4ADD-B47B-A3E510D7792B}" destId="{66EC2773-F140-402F-9B73-120807C9AFF9}" srcOrd="0" destOrd="0" parTransId="{D789C95C-AC62-4A11-B729-F769E3760B73}" sibTransId="{BE4B0947-1629-4470-946E-022481AF299B}"/>
    <dgm:cxn modelId="{196BE143-B431-49ED-876E-923C3CE24996}" type="presOf" srcId="{B0AA2185-9C79-45A6-A4AE-EB6BE6495715}" destId="{0B7CBD6D-F1CA-4CA1-9094-E67ED78B9459}" srcOrd="0" destOrd="0" presId="urn:microsoft.com/office/officeart/2005/8/layout/hList1"/>
    <dgm:cxn modelId="{D3D04175-55BF-465B-AB07-406750BEEEF8}" srcId="{69609342-D06B-4C93-AD97-89741468608D}" destId="{F36426F8-6D50-4ADD-B47B-A3E510D7792B}" srcOrd="0" destOrd="0" parTransId="{FD182794-C01C-4C0D-B6E1-D6CC20760A91}" sibTransId="{0EC5EEE8-AAF2-4BB5-8640-409B8C49C6BA}"/>
    <dgm:cxn modelId="{495688A8-AFCE-4A5B-A96E-BC8D33BD1EE7}" type="presOf" srcId="{66EC2773-F140-402F-9B73-120807C9AFF9}" destId="{47EF3E69-906F-4662-BAE7-EC05685E7FF1}" srcOrd="0" destOrd="0" presId="urn:microsoft.com/office/officeart/2005/8/layout/hList1"/>
    <dgm:cxn modelId="{0109E9B4-651C-4FB3-992B-677E7A4AEB73}" type="presOf" srcId="{9D464FAE-545F-4A76-9F3A-E00B1AD131AC}" destId="{47EF3E69-906F-4662-BAE7-EC05685E7FF1}" srcOrd="0" destOrd="2" presId="urn:microsoft.com/office/officeart/2005/8/layout/hList1"/>
    <dgm:cxn modelId="{FFEEB7BD-45F2-453C-AB4A-D0736557BC49}" srcId="{F36426F8-6D50-4ADD-B47B-A3E510D7792B}" destId="{9D464FAE-545F-4A76-9F3A-E00B1AD131AC}" srcOrd="2" destOrd="0" parTransId="{BC61227F-BE2B-4C3C-8D37-021C6C124856}" sibTransId="{625919C7-7365-4327-A257-45806BFBDE36}"/>
    <dgm:cxn modelId="{D9D31BE2-46FF-4E83-B75C-4862F90BEC63}" type="presOf" srcId="{10D9EDA0-3F2A-4F8E-961F-D1D8DF80AF7E}" destId="{47EF3E69-906F-4662-BAE7-EC05685E7FF1}" srcOrd="0" destOrd="1" presId="urn:microsoft.com/office/officeart/2005/8/layout/hList1"/>
    <dgm:cxn modelId="{AA41F9E8-A4F6-49A3-9B1B-731B2E0B2AD4}" type="presOf" srcId="{01D9254D-F6A0-49FA-BCFA-44B24DEA10FE}" destId="{E5F8C264-8408-48B7-970A-AC78F4A2C2F3}" srcOrd="0" destOrd="0" presId="urn:microsoft.com/office/officeart/2005/8/layout/hList1"/>
    <dgm:cxn modelId="{530AE3EE-0BAC-49CD-8325-A2894A6F65E9}" srcId="{01D9254D-F6A0-49FA-BCFA-44B24DEA10FE}" destId="{B0AA2185-9C79-45A6-A4AE-EB6BE6495715}" srcOrd="0" destOrd="0" parTransId="{E2BBDBC5-2DCE-46EE-9F33-39FC581244E4}" sibTransId="{DB598224-2439-4C31-ABC5-C5C051E4CB51}"/>
    <dgm:cxn modelId="{93B147FD-DA86-428E-A158-6F347F93A83D}" srcId="{01D9254D-F6A0-49FA-BCFA-44B24DEA10FE}" destId="{092FDF26-004E-4523-A780-070EA99A2F96}" srcOrd="1" destOrd="0" parTransId="{CACA3DB8-D1F3-4879-9DBC-5D7C619BC984}" sibTransId="{691D4377-2887-4FE5-A390-A26FE5370DC4}"/>
    <dgm:cxn modelId="{5F5A0404-B3CA-4D14-8726-07DA9FFFA657}" type="presParOf" srcId="{0F5186DB-ADA3-4E21-ADF6-B35111F16F31}" destId="{6E9D09F5-9080-43D5-9C3A-F12413304FD2}" srcOrd="0" destOrd="0" presId="urn:microsoft.com/office/officeart/2005/8/layout/hList1"/>
    <dgm:cxn modelId="{30A88B0F-17C9-4B52-850B-4C93720587D1}" type="presParOf" srcId="{6E9D09F5-9080-43D5-9C3A-F12413304FD2}" destId="{82763FE4-81BC-482B-9629-1F9D50C43527}" srcOrd="0" destOrd="0" presId="urn:microsoft.com/office/officeart/2005/8/layout/hList1"/>
    <dgm:cxn modelId="{CC904803-CD2C-4596-9571-39D79344C9F2}" type="presParOf" srcId="{6E9D09F5-9080-43D5-9C3A-F12413304FD2}" destId="{47EF3E69-906F-4662-BAE7-EC05685E7FF1}" srcOrd="1" destOrd="0" presId="urn:microsoft.com/office/officeart/2005/8/layout/hList1"/>
    <dgm:cxn modelId="{E3D04BBE-CFB4-4FED-8854-3A111C35F1AB}" type="presParOf" srcId="{0F5186DB-ADA3-4E21-ADF6-B35111F16F31}" destId="{396EC69A-B350-41CB-9032-C48F65817B4F}" srcOrd="1" destOrd="0" presId="urn:microsoft.com/office/officeart/2005/8/layout/hList1"/>
    <dgm:cxn modelId="{9C15266E-7B5D-4408-B25B-25A5A481B781}" type="presParOf" srcId="{0F5186DB-ADA3-4E21-ADF6-B35111F16F31}" destId="{7A8E8385-AED9-4099-82AD-D5E7F181EB12}" srcOrd="2" destOrd="0" presId="urn:microsoft.com/office/officeart/2005/8/layout/hList1"/>
    <dgm:cxn modelId="{6F5BACF6-E3FE-40F3-A451-A6CCA4901740}" type="presParOf" srcId="{7A8E8385-AED9-4099-82AD-D5E7F181EB12}" destId="{E5F8C264-8408-48B7-970A-AC78F4A2C2F3}" srcOrd="0" destOrd="0" presId="urn:microsoft.com/office/officeart/2005/8/layout/hList1"/>
    <dgm:cxn modelId="{E3D0F62D-12BA-4CF8-A523-ABCCA869006B}" type="presParOf" srcId="{7A8E8385-AED9-4099-82AD-D5E7F181EB12}" destId="{0B7CBD6D-F1CA-4CA1-9094-E67ED78B945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347267-A94C-464A-948B-A36EF76A452C}" type="doc">
      <dgm:prSet loTypeId="urn:microsoft.com/office/officeart/2009/layout/CircleArrowProcess#1" loCatId="process" qsTypeId="urn:microsoft.com/office/officeart/2005/8/quickstyle/simple1#2" qsCatId="simple" csTypeId="urn:microsoft.com/office/officeart/2005/8/colors/colorful1#1" csCatId="colorful" phldr="1"/>
      <dgm:spPr/>
      <dgm:t>
        <a:bodyPr/>
        <a:lstStyle/>
        <a:p>
          <a:endParaRPr lang="es-CO"/>
        </a:p>
      </dgm:t>
    </dgm:pt>
    <dgm:pt modelId="{484C6ED7-8172-4F83-90B3-55A2BDFF4D9C}">
      <dgm:prSet phldrT="[Texto]" phldr="0"/>
      <dgm:spPr/>
      <dgm:t>
        <a:bodyPr/>
        <a:lstStyle/>
        <a:p>
          <a:r>
            <a:rPr lang="es-CO" dirty="0"/>
            <a:t>Política pública</a:t>
          </a:r>
        </a:p>
      </dgm:t>
    </dgm:pt>
    <dgm:pt modelId="{C356B249-3DD0-46D7-802A-0D8BBAD27B9E}" type="parTrans" cxnId="{C0BB8706-FF77-4C84-88B1-C0BE283D67FB}">
      <dgm:prSet/>
      <dgm:spPr/>
      <dgm:t>
        <a:bodyPr/>
        <a:lstStyle/>
        <a:p>
          <a:endParaRPr lang="es-CO"/>
        </a:p>
      </dgm:t>
    </dgm:pt>
    <dgm:pt modelId="{03FA1D01-B09B-495F-BF43-933204A6B856}" type="sibTrans" cxnId="{C0BB8706-FF77-4C84-88B1-C0BE283D67FB}">
      <dgm:prSet/>
      <dgm:spPr/>
      <dgm:t>
        <a:bodyPr/>
        <a:lstStyle/>
        <a:p>
          <a:endParaRPr lang="es-CO"/>
        </a:p>
      </dgm:t>
    </dgm:pt>
    <dgm:pt modelId="{A40516E9-7B38-4A91-827B-9D63BD42A6B5}">
      <dgm:prSet phldrT="[Texto]" phldr="0"/>
      <dgm:spPr/>
      <dgm:t>
        <a:bodyPr/>
        <a:lstStyle/>
        <a:p>
          <a:r>
            <a:rPr lang="es-CO" dirty="0"/>
            <a:t>Plan de Desarrollo</a:t>
          </a:r>
        </a:p>
      </dgm:t>
    </dgm:pt>
    <dgm:pt modelId="{88559AA4-CA9B-4500-A314-CE49E84B8D03}" type="parTrans" cxnId="{8DA3411C-09EC-4C5F-A128-9D018163FB33}">
      <dgm:prSet/>
      <dgm:spPr/>
      <dgm:t>
        <a:bodyPr/>
        <a:lstStyle/>
        <a:p>
          <a:endParaRPr lang="es-CO"/>
        </a:p>
      </dgm:t>
    </dgm:pt>
    <dgm:pt modelId="{211DA346-C05D-4814-A1D5-F6F63825822F}" type="sibTrans" cxnId="{8DA3411C-09EC-4C5F-A128-9D018163FB33}">
      <dgm:prSet/>
      <dgm:spPr/>
      <dgm:t>
        <a:bodyPr/>
        <a:lstStyle/>
        <a:p>
          <a:endParaRPr lang="es-CO"/>
        </a:p>
      </dgm:t>
    </dgm:pt>
    <dgm:pt modelId="{D0DBB4BE-CBC5-4647-B992-A4DB4A106719}">
      <dgm:prSet phldrT="[Texto]" phldr="0"/>
      <dgm:spPr/>
      <dgm:t>
        <a:bodyPr/>
        <a:lstStyle/>
        <a:p>
          <a:r>
            <a:rPr lang="es-CO"/>
            <a:t>Programas</a:t>
          </a:r>
          <a:endParaRPr lang="es-CO" dirty="0"/>
        </a:p>
      </dgm:t>
    </dgm:pt>
    <dgm:pt modelId="{8A3CBC90-0D91-46F9-915F-3E14E9A8CE01}" type="parTrans" cxnId="{D1B7CA31-7C05-458F-9D36-F5DF16DE1B0C}">
      <dgm:prSet/>
      <dgm:spPr/>
      <dgm:t>
        <a:bodyPr/>
        <a:lstStyle/>
        <a:p>
          <a:endParaRPr lang="es-CO"/>
        </a:p>
      </dgm:t>
    </dgm:pt>
    <dgm:pt modelId="{DF9F825C-71D6-4080-B839-F68188125951}" type="sibTrans" cxnId="{D1B7CA31-7C05-458F-9D36-F5DF16DE1B0C}">
      <dgm:prSet/>
      <dgm:spPr/>
      <dgm:t>
        <a:bodyPr/>
        <a:lstStyle/>
        <a:p>
          <a:endParaRPr lang="es-CO"/>
        </a:p>
      </dgm:t>
    </dgm:pt>
    <dgm:pt modelId="{E4A9BA91-64FA-450E-AAA9-303A6C7F5A22}">
      <dgm:prSet phldrT="[Texto]" phldr="0"/>
      <dgm:spPr/>
      <dgm:t>
        <a:bodyPr/>
        <a:lstStyle/>
        <a:p>
          <a:r>
            <a:rPr lang="es-CO"/>
            <a:t>Otros planes</a:t>
          </a:r>
          <a:endParaRPr lang="es-CO" dirty="0"/>
        </a:p>
      </dgm:t>
    </dgm:pt>
    <dgm:pt modelId="{06749F52-43D0-44D7-85B0-E69F8BB2ABE0}" type="parTrans" cxnId="{42EDFA6D-B7B7-434D-AD23-CB702FEFA0B4}">
      <dgm:prSet/>
      <dgm:spPr/>
      <dgm:t>
        <a:bodyPr/>
        <a:lstStyle/>
        <a:p>
          <a:endParaRPr lang="es-CO"/>
        </a:p>
      </dgm:t>
    </dgm:pt>
    <dgm:pt modelId="{EC8E1C2E-C67C-4F21-B364-AA9BAEAE53DB}" type="sibTrans" cxnId="{42EDFA6D-B7B7-434D-AD23-CB702FEFA0B4}">
      <dgm:prSet/>
      <dgm:spPr/>
      <dgm:t>
        <a:bodyPr/>
        <a:lstStyle/>
        <a:p>
          <a:endParaRPr lang="es-CO"/>
        </a:p>
      </dgm:t>
    </dgm:pt>
    <dgm:pt modelId="{C24C3A6C-BB93-4A50-A135-6BACC7C0310F}">
      <dgm:prSet phldrT="[Texto]" phldr="0"/>
      <dgm:spPr/>
      <dgm:t>
        <a:bodyPr/>
        <a:lstStyle/>
        <a:p>
          <a:r>
            <a:rPr lang="es-CO"/>
            <a:t>Proyectos</a:t>
          </a:r>
          <a:endParaRPr lang="es-CO" dirty="0"/>
        </a:p>
      </dgm:t>
    </dgm:pt>
    <dgm:pt modelId="{F6A2EB73-FD41-4263-BEA5-C2546370928B}" type="parTrans" cxnId="{35C6360C-43A2-45DF-9FBE-B9D52A13A5C4}">
      <dgm:prSet/>
      <dgm:spPr/>
      <dgm:t>
        <a:bodyPr/>
        <a:lstStyle/>
        <a:p>
          <a:endParaRPr lang="es-CO"/>
        </a:p>
      </dgm:t>
    </dgm:pt>
    <dgm:pt modelId="{A8CD2377-C0E6-4B30-AC84-B00229DB7101}" type="sibTrans" cxnId="{35C6360C-43A2-45DF-9FBE-B9D52A13A5C4}">
      <dgm:prSet/>
      <dgm:spPr/>
      <dgm:t>
        <a:bodyPr/>
        <a:lstStyle/>
        <a:p>
          <a:endParaRPr lang="es-CO"/>
        </a:p>
      </dgm:t>
    </dgm:pt>
    <dgm:pt modelId="{275532D3-9145-4BE4-A23A-4DBE05F025B4}" type="pres">
      <dgm:prSet presAssocID="{D5347267-A94C-464A-948B-A36EF76A452C}" presName="Name0" presStyleCnt="0">
        <dgm:presLayoutVars>
          <dgm:chMax val="7"/>
          <dgm:chPref val="7"/>
          <dgm:dir/>
          <dgm:animLvl val="lvl"/>
        </dgm:presLayoutVars>
      </dgm:prSet>
      <dgm:spPr/>
    </dgm:pt>
    <dgm:pt modelId="{C4698810-C550-46A3-901F-EB77606DDCA9}" type="pres">
      <dgm:prSet presAssocID="{484C6ED7-8172-4F83-90B3-55A2BDFF4D9C}" presName="Accent1" presStyleCnt="0"/>
      <dgm:spPr/>
    </dgm:pt>
    <dgm:pt modelId="{5A5D75E1-1AB9-4713-91CE-B636D8C79C67}" type="pres">
      <dgm:prSet presAssocID="{484C6ED7-8172-4F83-90B3-55A2BDFF4D9C}" presName="Accent" presStyleLbl="node1" presStyleIdx="0" presStyleCnt="5"/>
      <dgm:spPr/>
    </dgm:pt>
    <dgm:pt modelId="{15DB717D-55A5-47A3-8057-E1E499D57B62}" type="pres">
      <dgm:prSet presAssocID="{484C6ED7-8172-4F83-90B3-55A2BDFF4D9C}" presName="Parent1" presStyleLbl="revTx" presStyleIdx="0" presStyleCnt="5" custLinFactY="94703" custLinFactNeighborX="-43623" custLinFactNeighborY="100000">
        <dgm:presLayoutVars>
          <dgm:chMax val="1"/>
          <dgm:chPref val="1"/>
          <dgm:bulletEnabled val="1"/>
        </dgm:presLayoutVars>
      </dgm:prSet>
      <dgm:spPr/>
    </dgm:pt>
    <dgm:pt modelId="{AF4CA499-61FE-47F0-A745-B943E4BB7002}" type="pres">
      <dgm:prSet presAssocID="{A40516E9-7B38-4A91-827B-9D63BD42A6B5}" presName="Accent2" presStyleCnt="0"/>
      <dgm:spPr/>
    </dgm:pt>
    <dgm:pt modelId="{46F0E974-02AD-48B7-9377-D441DF719202}" type="pres">
      <dgm:prSet presAssocID="{A40516E9-7B38-4A91-827B-9D63BD42A6B5}" presName="Accent" presStyleLbl="node1" presStyleIdx="1" presStyleCnt="5"/>
      <dgm:spPr/>
    </dgm:pt>
    <dgm:pt modelId="{90CC9E54-C060-42F0-8657-4B527F653831}" type="pres">
      <dgm:prSet presAssocID="{A40516E9-7B38-4A91-827B-9D63BD42A6B5}" presName="Parent2" presStyleLbl="revTx" presStyleIdx="1" presStyleCnt="5" custLinFactY="-100000" custLinFactNeighborX="48396" custLinFactNeighborY="-126814">
        <dgm:presLayoutVars>
          <dgm:chMax val="1"/>
          <dgm:chPref val="1"/>
          <dgm:bulletEnabled val="1"/>
        </dgm:presLayoutVars>
      </dgm:prSet>
      <dgm:spPr/>
    </dgm:pt>
    <dgm:pt modelId="{E9BBB31B-9000-40BA-A9EA-03F8784B720F}" type="pres">
      <dgm:prSet presAssocID="{E4A9BA91-64FA-450E-AAA9-303A6C7F5A22}" presName="Accent3" presStyleCnt="0"/>
      <dgm:spPr/>
    </dgm:pt>
    <dgm:pt modelId="{7909A618-120A-4869-89F1-09ACF7B6CEAA}" type="pres">
      <dgm:prSet presAssocID="{E4A9BA91-64FA-450E-AAA9-303A6C7F5A22}" presName="Accent" presStyleLbl="node1" presStyleIdx="2" presStyleCnt="5"/>
      <dgm:spPr/>
    </dgm:pt>
    <dgm:pt modelId="{D04BAA24-1B5D-4ABD-8467-3766B69EE38C}" type="pres">
      <dgm:prSet presAssocID="{E4A9BA91-64FA-450E-AAA9-303A6C7F5A22}" presName="Parent3" presStyleLbl="revTx" presStyleIdx="2" presStyleCnt="5">
        <dgm:presLayoutVars>
          <dgm:chMax val="1"/>
          <dgm:chPref val="1"/>
          <dgm:bulletEnabled val="1"/>
        </dgm:presLayoutVars>
      </dgm:prSet>
      <dgm:spPr/>
    </dgm:pt>
    <dgm:pt modelId="{606AC9C1-D803-4652-8335-2685BBB1AEA2}" type="pres">
      <dgm:prSet presAssocID="{D0DBB4BE-CBC5-4647-B992-A4DB4A106719}" presName="Accent4" presStyleCnt="0"/>
      <dgm:spPr/>
    </dgm:pt>
    <dgm:pt modelId="{DC725D91-CA16-41CA-83EF-7A0EEE0A59AC}" type="pres">
      <dgm:prSet presAssocID="{D0DBB4BE-CBC5-4647-B992-A4DB4A106719}" presName="Accent" presStyleLbl="node1" presStyleIdx="3" presStyleCnt="5"/>
      <dgm:spPr/>
    </dgm:pt>
    <dgm:pt modelId="{798E6206-0164-4F5A-AEB3-2B3DCBF81081}" type="pres">
      <dgm:prSet presAssocID="{D0DBB4BE-CBC5-4647-B992-A4DB4A106719}" presName="Parent4" presStyleLbl="revTx" presStyleIdx="3" presStyleCnt="5">
        <dgm:presLayoutVars>
          <dgm:chMax val="1"/>
          <dgm:chPref val="1"/>
          <dgm:bulletEnabled val="1"/>
        </dgm:presLayoutVars>
      </dgm:prSet>
      <dgm:spPr/>
    </dgm:pt>
    <dgm:pt modelId="{7383F0C4-0C0E-41AF-860A-C2314A9385BD}" type="pres">
      <dgm:prSet presAssocID="{C24C3A6C-BB93-4A50-A135-6BACC7C0310F}" presName="Accent5" presStyleCnt="0"/>
      <dgm:spPr/>
    </dgm:pt>
    <dgm:pt modelId="{8A1E16BC-D25A-47E2-9B3B-8652B4516DBB}" type="pres">
      <dgm:prSet presAssocID="{C24C3A6C-BB93-4A50-A135-6BACC7C0310F}" presName="Accent" presStyleLbl="node1" presStyleIdx="4" presStyleCnt="5"/>
      <dgm:spPr/>
    </dgm:pt>
    <dgm:pt modelId="{176AB2F0-72D0-4EDE-8003-82E27E683723}" type="pres">
      <dgm:prSet presAssocID="{C24C3A6C-BB93-4A50-A135-6BACC7C0310F}" presName="Parent5" presStyleLbl="revTx" presStyleIdx="4" presStyleCnt="5">
        <dgm:presLayoutVars>
          <dgm:chMax val="1"/>
          <dgm:chPref val="1"/>
          <dgm:bulletEnabled val="1"/>
        </dgm:presLayoutVars>
      </dgm:prSet>
      <dgm:spPr/>
    </dgm:pt>
  </dgm:ptLst>
  <dgm:cxnLst>
    <dgm:cxn modelId="{C0BB8706-FF77-4C84-88B1-C0BE283D67FB}" srcId="{D5347267-A94C-464A-948B-A36EF76A452C}" destId="{484C6ED7-8172-4F83-90B3-55A2BDFF4D9C}" srcOrd="0" destOrd="0" parTransId="{C356B249-3DD0-46D7-802A-0D8BBAD27B9E}" sibTransId="{03FA1D01-B09B-495F-BF43-933204A6B856}"/>
    <dgm:cxn modelId="{35C6360C-43A2-45DF-9FBE-B9D52A13A5C4}" srcId="{D5347267-A94C-464A-948B-A36EF76A452C}" destId="{C24C3A6C-BB93-4A50-A135-6BACC7C0310F}" srcOrd="4" destOrd="0" parTransId="{F6A2EB73-FD41-4263-BEA5-C2546370928B}" sibTransId="{A8CD2377-C0E6-4B30-AC84-B00229DB7101}"/>
    <dgm:cxn modelId="{C787C20C-1FAA-4025-930F-CAD8AE02474E}" type="presOf" srcId="{D5347267-A94C-464A-948B-A36EF76A452C}" destId="{275532D3-9145-4BE4-A23A-4DBE05F025B4}" srcOrd="0" destOrd="0" presId="urn:microsoft.com/office/officeart/2009/layout/CircleArrowProcess#1"/>
    <dgm:cxn modelId="{029C380D-2BD6-407C-A35A-D6A685DBA8FF}" type="presOf" srcId="{484C6ED7-8172-4F83-90B3-55A2BDFF4D9C}" destId="{15DB717D-55A5-47A3-8057-E1E499D57B62}" srcOrd="0" destOrd="0" presId="urn:microsoft.com/office/officeart/2009/layout/CircleArrowProcess#1"/>
    <dgm:cxn modelId="{8DA3411C-09EC-4C5F-A128-9D018163FB33}" srcId="{D5347267-A94C-464A-948B-A36EF76A452C}" destId="{A40516E9-7B38-4A91-827B-9D63BD42A6B5}" srcOrd="1" destOrd="0" parTransId="{88559AA4-CA9B-4500-A314-CE49E84B8D03}" sibTransId="{211DA346-C05D-4814-A1D5-F6F63825822F}"/>
    <dgm:cxn modelId="{D1B7CA31-7C05-458F-9D36-F5DF16DE1B0C}" srcId="{D5347267-A94C-464A-948B-A36EF76A452C}" destId="{D0DBB4BE-CBC5-4647-B992-A4DB4A106719}" srcOrd="3" destOrd="0" parTransId="{8A3CBC90-0D91-46F9-915F-3E14E9A8CE01}" sibTransId="{DF9F825C-71D6-4080-B839-F68188125951}"/>
    <dgm:cxn modelId="{C08D4C6C-ED66-441B-B8CF-2C92452AC37F}" type="presOf" srcId="{A40516E9-7B38-4A91-827B-9D63BD42A6B5}" destId="{90CC9E54-C060-42F0-8657-4B527F653831}" srcOrd="0" destOrd="0" presId="urn:microsoft.com/office/officeart/2009/layout/CircleArrowProcess#1"/>
    <dgm:cxn modelId="{42EDFA6D-B7B7-434D-AD23-CB702FEFA0B4}" srcId="{D5347267-A94C-464A-948B-A36EF76A452C}" destId="{E4A9BA91-64FA-450E-AAA9-303A6C7F5A22}" srcOrd="2" destOrd="0" parTransId="{06749F52-43D0-44D7-85B0-E69F8BB2ABE0}" sibTransId="{EC8E1C2E-C67C-4F21-B364-AA9BAEAE53DB}"/>
    <dgm:cxn modelId="{D6907D57-9674-4C72-A714-395C5B16ACE9}" type="presOf" srcId="{D0DBB4BE-CBC5-4647-B992-A4DB4A106719}" destId="{798E6206-0164-4F5A-AEB3-2B3DCBF81081}" srcOrd="0" destOrd="0" presId="urn:microsoft.com/office/officeart/2009/layout/CircleArrowProcess#1"/>
    <dgm:cxn modelId="{5D4D18A7-DE60-41EF-A225-A37CCD36028A}" type="presOf" srcId="{C24C3A6C-BB93-4A50-A135-6BACC7C0310F}" destId="{176AB2F0-72D0-4EDE-8003-82E27E683723}" srcOrd="0" destOrd="0" presId="urn:microsoft.com/office/officeart/2009/layout/CircleArrowProcess#1"/>
    <dgm:cxn modelId="{58CD35C6-857F-4340-9630-17AFB3A5254D}" type="presOf" srcId="{E4A9BA91-64FA-450E-AAA9-303A6C7F5A22}" destId="{D04BAA24-1B5D-4ABD-8467-3766B69EE38C}" srcOrd="0" destOrd="0" presId="urn:microsoft.com/office/officeart/2009/layout/CircleArrowProcess#1"/>
    <dgm:cxn modelId="{2F81CAB0-C5FA-4740-A6C8-7236177921EA}" type="presParOf" srcId="{275532D3-9145-4BE4-A23A-4DBE05F025B4}" destId="{C4698810-C550-46A3-901F-EB77606DDCA9}" srcOrd="0" destOrd="0" presId="urn:microsoft.com/office/officeart/2009/layout/CircleArrowProcess#1"/>
    <dgm:cxn modelId="{CD4088E6-F5B8-4D2D-BD5C-9BBBEC73422B}" type="presParOf" srcId="{C4698810-C550-46A3-901F-EB77606DDCA9}" destId="{5A5D75E1-1AB9-4713-91CE-B636D8C79C67}" srcOrd="0" destOrd="0" presId="urn:microsoft.com/office/officeart/2009/layout/CircleArrowProcess#1"/>
    <dgm:cxn modelId="{3D460C32-37A3-44DB-A044-CD92F780A9E0}" type="presParOf" srcId="{275532D3-9145-4BE4-A23A-4DBE05F025B4}" destId="{15DB717D-55A5-47A3-8057-E1E499D57B62}" srcOrd="1" destOrd="0" presId="urn:microsoft.com/office/officeart/2009/layout/CircleArrowProcess#1"/>
    <dgm:cxn modelId="{D95AA66B-A7A1-4E73-A4EE-C77384384DC9}" type="presParOf" srcId="{275532D3-9145-4BE4-A23A-4DBE05F025B4}" destId="{AF4CA499-61FE-47F0-A745-B943E4BB7002}" srcOrd="2" destOrd="0" presId="urn:microsoft.com/office/officeart/2009/layout/CircleArrowProcess#1"/>
    <dgm:cxn modelId="{2FC345B2-9F24-4A74-94EC-0F6D59EB78A0}" type="presParOf" srcId="{AF4CA499-61FE-47F0-A745-B943E4BB7002}" destId="{46F0E974-02AD-48B7-9377-D441DF719202}" srcOrd="0" destOrd="0" presId="urn:microsoft.com/office/officeart/2009/layout/CircleArrowProcess#1"/>
    <dgm:cxn modelId="{DEC13D5B-D22B-4A0E-AE4B-9C7FB52798BB}" type="presParOf" srcId="{275532D3-9145-4BE4-A23A-4DBE05F025B4}" destId="{90CC9E54-C060-42F0-8657-4B527F653831}" srcOrd="3" destOrd="0" presId="urn:microsoft.com/office/officeart/2009/layout/CircleArrowProcess#1"/>
    <dgm:cxn modelId="{BF2317A4-469C-4D89-B9EA-63B2E0A53EAE}" type="presParOf" srcId="{275532D3-9145-4BE4-A23A-4DBE05F025B4}" destId="{E9BBB31B-9000-40BA-A9EA-03F8784B720F}" srcOrd="4" destOrd="0" presId="urn:microsoft.com/office/officeart/2009/layout/CircleArrowProcess#1"/>
    <dgm:cxn modelId="{3A7C5718-64D7-42EE-8146-12D3DBAA563B}" type="presParOf" srcId="{E9BBB31B-9000-40BA-A9EA-03F8784B720F}" destId="{7909A618-120A-4869-89F1-09ACF7B6CEAA}" srcOrd="0" destOrd="0" presId="urn:microsoft.com/office/officeart/2009/layout/CircleArrowProcess#1"/>
    <dgm:cxn modelId="{C4AF12BF-68F8-499B-9BA6-B877D3069E0A}" type="presParOf" srcId="{275532D3-9145-4BE4-A23A-4DBE05F025B4}" destId="{D04BAA24-1B5D-4ABD-8467-3766B69EE38C}" srcOrd="5" destOrd="0" presId="urn:microsoft.com/office/officeart/2009/layout/CircleArrowProcess#1"/>
    <dgm:cxn modelId="{23DA10BC-37E9-466C-A5A5-D712C906C98D}" type="presParOf" srcId="{275532D3-9145-4BE4-A23A-4DBE05F025B4}" destId="{606AC9C1-D803-4652-8335-2685BBB1AEA2}" srcOrd="6" destOrd="0" presId="urn:microsoft.com/office/officeart/2009/layout/CircleArrowProcess#1"/>
    <dgm:cxn modelId="{C2D40DBD-5DC6-4A9E-A87F-DD97509A9EB0}" type="presParOf" srcId="{606AC9C1-D803-4652-8335-2685BBB1AEA2}" destId="{DC725D91-CA16-41CA-83EF-7A0EEE0A59AC}" srcOrd="0" destOrd="0" presId="urn:microsoft.com/office/officeart/2009/layout/CircleArrowProcess#1"/>
    <dgm:cxn modelId="{ED44B330-DDB6-4F7B-AE10-B6BEC797D4D4}" type="presParOf" srcId="{275532D3-9145-4BE4-A23A-4DBE05F025B4}" destId="{798E6206-0164-4F5A-AEB3-2B3DCBF81081}" srcOrd="7" destOrd="0" presId="urn:microsoft.com/office/officeart/2009/layout/CircleArrowProcess#1"/>
    <dgm:cxn modelId="{727B75E0-CE60-472E-BA7C-EEC8EEFE8712}" type="presParOf" srcId="{275532D3-9145-4BE4-A23A-4DBE05F025B4}" destId="{7383F0C4-0C0E-41AF-860A-C2314A9385BD}" srcOrd="8" destOrd="0" presId="urn:microsoft.com/office/officeart/2009/layout/CircleArrowProcess#1"/>
    <dgm:cxn modelId="{FC5AE531-939B-4FF9-AA44-8BAB8076AC33}" type="presParOf" srcId="{7383F0C4-0C0E-41AF-860A-C2314A9385BD}" destId="{8A1E16BC-D25A-47E2-9B3B-8652B4516DBB}" srcOrd="0" destOrd="0" presId="urn:microsoft.com/office/officeart/2009/layout/CircleArrowProcess#1"/>
    <dgm:cxn modelId="{F6BEBD7E-13C0-4338-9EE5-128AD7072488}" type="presParOf" srcId="{275532D3-9145-4BE4-A23A-4DBE05F025B4}" destId="{176AB2F0-72D0-4EDE-8003-82E27E683723}" srcOrd="9" destOrd="0" presId="urn:microsoft.com/office/officeart/2009/layout/CircleArrow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529F7C-7FE4-4F89-AE88-0C1C1C3796B7}" type="doc">
      <dgm:prSet loTypeId="urn:microsoft.com/office/officeart/2005/8/layout/hList1" loCatId="list" qsTypeId="urn:microsoft.com/office/officeart/2005/8/quickstyle/3d1#1" qsCatId="3D" csTypeId="urn:microsoft.com/office/officeart/2005/8/colors/colorful5#1" csCatId="colorful" phldr="1"/>
      <dgm:spPr/>
      <dgm:t>
        <a:bodyPr/>
        <a:lstStyle/>
        <a:p>
          <a:endParaRPr lang="es-CO"/>
        </a:p>
      </dgm:t>
    </dgm:pt>
    <dgm:pt modelId="{055A1ABB-F9E7-4DE3-8533-A593F2953DD5}">
      <dgm:prSet phldrT="[Texto]" phldr="0"/>
      <dgm:spPr/>
      <dgm:t>
        <a:bodyPr/>
        <a:lstStyle/>
        <a:p>
          <a:r>
            <a:rPr lang="es-ES" b="1">
              <a:latin typeface="Futura Std Book"/>
            </a:rPr>
            <a:t>CONPES</a:t>
          </a:r>
          <a:endParaRPr lang="es-CO" b="1" dirty="0">
            <a:latin typeface="Futura Std Book"/>
          </a:endParaRPr>
        </a:p>
      </dgm:t>
    </dgm:pt>
    <dgm:pt modelId="{C5F5CB1D-A9B3-4C7A-BC5B-3032F514E323}" type="parTrans" cxnId="{90A626EF-BBF6-4E20-B35F-0F58BF611243}">
      <dgm:prSet/>
      <dgm:spPr/>
      <dgm:t>
        <a:bodyPr/>
        <a:lstStyle/>
        <a:p>
          <a:endParaRPr lang="es-CO"/>
        </a:p>
      </dgm:t>
    </dgm:pt>
    <dgm:pt modelId="{86130850-7A4E-4005-96E5-8B48058F96FE}" type="sibTrans" cxnId="{90A626EF-BBF6-4E20-B35F-0F58BF611243}">
      <dgm:prSet/>
      <dgm:spPr/>
      <dgm:t>
        <a:bodyPr/>
        <a:lstStyle/>
        <a:p>
          <a:endParaRPr lang="es-CO"/>
        </a:p>
      </dgm:t>
    </dgm:pt>
    <dgm:pt modelId="{138D09AD-B9C1-445E-AEB2-9395887D972F}">
      <dgm:prSet phldrT="[Texto]"/>
      <dgm:spPr/>
      <dgm:t>
        <a:bodyPr/>
        <a:lstStyle/>
        <a:p>
          <a:pPr>
            <a:buFont typeface="Wingdings" panose="05000000000000000000" pitchFamily="2" charset="2"/>
            <a:buChar char="ü"/>
          </a:pPr>
          <a:r>
            <a:rPr lang="es-CO" dirty="0">
              <a:latin typeface="FUTURA"/>
              <a:ea typeface="Verdana" panose="020B0604030504040204"/>
            </a:rPr>
            <a:t>Existe una problemática de política claramente definida y sustentada en evidencia.</a:t>
          </a:r>
          <a:endParaRPr lang="es-CO" dirty="0"/>
        </a:p>
      </dgm:t>
    </dgm:pt>
    <dgm:pt modelId="{BDE64F74-326D-48D9-8CE2-7356A9198A5D}" type="parTrans" cxnId="{14CBC7A5-3DB5-47F2-91F2-57C5134C6784}">
      <dgm:prSet/>
      <dgm:spPr/>
      <dgm:t>
        <a:bodyPr/>
        <a:lstStyle/>
        <a:p>
          <a:endParaRPr lang="es-CO"/>
        </a:p>
      </dgm:t>
    </dgm:pt>
    <dgm:pt modelId="{7F8DB1A7-2F54-4DBB-99F5-7D480D4575C9}" type="sibTrans" cxnId="{14CBC7A5-3DB5-47F2-91F2-57C5134C6784}">
      <dgm:prSet/>
      <dgm:spPr/>
      <dgm:t>
        <a:bodyPr/>
        <a:lstStyle/>
        <a:p>
          <a:endParaRPr lang="es-CO"/>
        </a:p>
      </dgm:t>
    </dgm:pt>
    <dgm:pt modelId="{68AFC32F-5187-4B75-B3E3-893DDC42FD5D}">
      <dgm:prSet phldrT="[Texto]"/>
      <dgm:spPr/>
      <dgm:t>
        <a:bodyPr/>
        <a:lstStyle/>
        <a:p>
          <a:pPr>
            <a:buFont typeface="Wingdings" panose="05000000000000000000" pitchFamily="2" charset="2"/>
            <a:buChar char="ü"/>
          </a:pPr>
          <a:r>
            <a:rPr lang="es-CO" dirty="0">
              <a:latin typeface="FUTURA"/>
              <a:ea typeface="Verdana" panose="020B0604030504040204"/>
            </a:rPr>
            <a:t>Las acciones contempladas son intersectoriales (involucra a varios sectores,  y por esa vía, a distintas entidades del Gobierno nacional), y concretas.</a:t>
          </a:r>
          <a:endParaRPr lang="es-CO" dirty="0"/>
        </a:p>
      </dgm:t>
    </dgm:pt>
    <dgm:pt modelId="{0F5C13CD-A359-47CA-ABA9-303FD3116262}" type="parTrans" cxnId="{9134FC07-896D-4700-9395-37FB7A657C2E}">
      <dgm:prSet/>
      <dgm:spPr/>
      <dgm:t>
        <a:bodyPr/>
        <a:lstStyle/>
        <a:p>
          <a:endParaRPr lang="es-CO"/>
        </a:p>
      </dgm:t>
    </dgm:pt>
    <dgm:pt modelId="{68FFD176-2BA3-48B7-BD4B-BFA2D4AF3738}" type="sibTrans" cxnId="{9134FC07-896D-4700-9395-37FB7A657C2E}">
      <dgm:prSet/>
      <dgm:spPr/>
      <dgm:t>
        <a:bodyPr/>
        <a:lstStyle/>
        <a:p>
          <a:endParaRPr lang="es-CO"/>
        </a:p>
      </dgm:t>
    </dgm:pt>
    <dgm:pt modelId="{A09D4728-922C-4208-80B7-1D10DA82F295}">
      <dgm:prSet phldrT="[Texto]" phldr="0"/>
      <dgm:spPr/>
      <dgm:t>
        <a:bodyPr/>
        <a:lstStyle/>
        <a:p>
          <a:r>
            <a:rPr lang="es-ES" b="1">
              <a:latin typeface="Futura Std Book"/>
            </a:rPr>
            <a:t>Subnacional</a:t>
          </a:r>
          <a:endParaRPr lang="es-CO" b="1" dirty="0">
            <a:latin typeface="Futura Std Book"/>
          </a:endParaRPr>
        </a:p>
      </dgm:t>
    </dgm:pt>
    <dgm:pt modelId="{DF41902F-B73D-42A1-9199-48B789827674}" type="parTrans" cxnId="{B289922F-A171-4A97-BB0D-A5B3495C726E}">
      <dgm:prSet/>
      <dgm:spPr/>
      <dgm:t>
        <a:bodyPr/>
        <a:lstStyle/>
        <a:p>
          <a:endParaRPr lang="es-CO"/>
        </a:p>
      </dgm:t>
    </dgm:pt>
    <dgm:pt modelId="{98B21B1E-BDB2-472E-A77E-BA9E818ABECD}" type="sibTrans" cxnId="{B289922F-A171-4A97-BB0D-A5B3495C726E}">
      <dgm:prSet/>
      <dgm:spPr/>
      <dgm:t>
        <a:bodyPr/>
        <a:lstStyle/>
        <a:p>
          <a:endParaRPr lang="es-CO"/>
        </a:p>
      </dgm:t>
    </dgm:pt>
    <dgm:pt modelId="{4F5CE7A4-CFC1-4148-A9AB-1B18F5A2A88C}">
      <dgm:prSet phldrT="[Texto]"/>
      <dgm:spPr/>
      <dgm:t>
        <a:bodyPr/>
        <a:lstStyle/>
        <a:p>
          <a:pPr>
            <a:buFont typeface="Wingdings" panose="05000000000000000000" pitchFamily="2" charset="2"/>
            <a:buChar char="ü"/>
          </a:pPr>
          <a:r>
            <a:rPr lang="es-CO" dirty="0">
              <a:latin typeface="FUTURA"/>
              <a:ea typeface="Verdana" panose="020B0604030504040204"/>
            </a:rPr>
            <a:t>Existe una problemática de política claramente definida y sustentada en evidencia.</a:t>
          </a:r>
          <a:endParaRPr lang="es-CO" dirty="0"/>
        </a:p>
      </dgm:t>
    </dgm:pt>
    <dgm:pt modelId="{8658C745-4DB1-494B-9E35-24DE610CFDF9}" type="parTrans" cxnId="{C0CC784C-6FFE-4657-AB4F-819E8CE7D6EF}">
      <dgm:prSet/>
      <dgm:spPr/>
      <dgm:t>
        <a:bodyPr/>
        <a:lstStyle/>
        <a:p>
          <a:endParaRPr lang="es-CO"/>
        </a:p>
      </dgm:t>
    </dgm:pt>
    <dgm:pt modelId="{724BFC74-46DE-4009-8561-479E305BFEB8}" type="sibTrans" cxnId="{C0CC784C-6FFE-4657-AB4F-819E8CE7D6EF}">
      <dgm:prSet/>
      <dgm:spPr/>
      <dgm:t>
        <a:bodyPr/>
        <a:lstStyle/>
        <a:p>
          <a:endParaRPr lang="es-CO"/>
        </a:p>
      </dgm:t>
    </dgm:pt>
    <dgm:pt modelId="{5485C093-A203-4561-8143-DBFEF4C9A60F}">
      <dgm:prSet phldrT="[Texto]"/>
      <dgm:spPr/>
      <dgm:t>
        <a:bodyPr/>
        <a:lstStyle/>
        <a:p>
          <a:pPr>
            <a:buFont typeface="Wingdings" panose="05000000000000000000" pitchFamily="2" charset="2"/>
            <a:buChar char="ü"/>
          </a:pPr>
          <a:r>
            <a:rPr lang="es-CO" dirty="0">
              <a:latin typeface="FUTURA"/>
              <a:ea typeface="Verdana" panose="020B0604030504040204"/>
            </a:rPr>
            <a:t>Las acciones actuales de la administración no atacan el problema identificado.</a:t>
          </a:r>
          <a:endParaRPr lang="es-CO" dirty="0"/>
        </a:p>
      </dgm:t>
    </dgm:pt>
    <dgm:pt modelId="{CDEB4969-3C9B-465B-87D9-2E83BB4CE13B}" type="parTrans" cxnId="{5E3C3FAF-37C1-483F-81EA-790184DE6AE8}">
      <dgm:prSet/>
      <dgm:spPr/>
      <dgm:t>
        <a:bodyPr/>
        <a:lstStyle/>
        <a:p>
          <a:endParaRPr lang="es-CO"/>
        </a:p>
      </dgm:t>
    </dgm:pt>
    <dgm:pt modelId="{16BC118F-23F9-482C-BFFF-85EF97375158}" type="sibTrans" cxnId="{5E3C3FAF-37C1-483F-81EA-790184DE6AE8}">
      <dgm:prSet/>
      <dgm:spPr/>
      <dgm:t>
        <a:bodyPr/>
        <a:lstStyle/>
        <a:p>
          <a:endParaRPr lang="es-CO"/>
        </a:p>
      </dgm:t>
    </dgm:pt>
    <dgm:pt modelId="{A05F456D-E425-4083-8E11-7022F2DA1409}">
      <dgm:prSet phldrT="[Texto]"/>
      <dgm:spPr/>
      <dgm:t>
        <a:bodyPr/>
        <a:lstStyle/>
        <a:p>
          <a:pPr>
            <a:buFont typeface="Wingdings" panose="05000000000000000000" pitchFamily="2" charset="2"/>
            <a:buChar char="ü"/>
          </a:pPr>
          <a:r>
            <a:rPr lang="es-CO" dirty="0">
              <a:latin typeface="FUTURA"/>
              <a:ea typeface="Verdana" panose="020B0604030504040204"/>
            </a:rPr>
            <a:t>Existe una relación directa con el Plan Nacional de Desarrollo.</a:t>
          </a:r>
          <a:endParaRPr lang="es-CO" dirty="0"/>
        </a:p>
      </dgm:t>
    </dgm:pt>
    <dgm:pt modelId="{2BA150F8-99B4-4739-AEB5-7CD871A4CCE8}" type="parTrans" cxnId="{82C672AF-A776-4E07-ACA1-8804A0CFFF8E}">
      <dgm:prSet/>
      <dgm:spPr/>
      <dgm:t>
        <a:bodyPr/>
        <a:lstStyle/>
        <a:p>
          <a:endParaRPr lang="es-CO"/>
        </a:p>
      </dgm:t>
    </dgm:pt>
    <dgm:pt modelId="{EF5A23D9-8C5B-4199-8E50-FFB3B122CE6B}" type="sibTrans" cxnId="{82C672AF-A776-4E07-ACA1-8804A0CFFF8E}">
      <dgm:prSet/>
      <dgm:spPr/>
      <dgm:t>
        <a:bodyPr/>
        <a:lstStyle/>
        <a:p>
          <a:endParaRPr lang="es-CO"/>
        </a:p>
      </dgm:t>
    </dgm:pt>
    <dgm:pt modelId="{B436EC37-DA42-4A1D-8A30-6868F290B9C0}">
      <dgm:prSet phldrT="[Texto]"/>
      <dgm:spPr/>
      <dgm:t>
        <a:bodyPr/>
        <a:lstStyle/>
        <a:p>
          <a:pPr>
            <a:buFont typeface="Wingdings" panose="05000000000000000000" pitchFamily="2" charset="2"/>
            <a:buChar char="ü"/>
          </a:pPr>
          <a:r>
            <a:rPr lang="es-CO" dirty="0">
              <a:latin typeface="FUTURA"/>
              <a:ea typeface="Verdana" panose="020B0604030504040204"/>
            </a:rPr>
            <a:t>Las acciones contempladas son nuevas y concretas.</a:t>
          </a:r>
          <a:endParaRPr lang="es-CO" dirty="0"/>
        </a:p>
      </dgm:t>
    </dgm:pt>
    <dgm:pt modelId="{7FF11B67-766F-4DCF-B023-272D32AEE1A0}" type="parTrans" cxnId="{2B98A3F1-5AA1-4514-A51D-4AAECDE36DB1}">
      <dgm:prSet/>
      <dgm:spPr/>
      <dgm:t>
        <a:bodyPr/>
        <a:lstStyle/>
        <a:p>
          <a:endParaRPr lang="es-CO"/>
        </a:p>
      </dgm:t>
    </dgm:pt>
    <dgm:pt modelId="{09F8DDDA-0C60-4C07-97D7-A944BA334C5B}" type="sibTrans" cxnId="{2B98A3F1-5AA1-4514-A51D-4AAECDE36DB1}">
      <dgm:prSet/>
      <dgm:spPr/>
      <dgm:t>
        <a:bodyPr/>
        <a:lstStyle/>
        <a:p>
          <a:endParaRPr lang="es-CO"/>
        </a:p>
      </dgm:t>
    </dgm:pt>
    <dgm:pt modelId="{644B48CC-6CCF-497C-BF02-E83DD46D2414}">
      <dgm:prSet phldrT="[Texto]"/>
      <dgm:spPr/>
      <dgm:t>
        <a:bodyPr/>
        <a:lstStyle/>
        <a:p>
          <a:pPr>
            <a:buFont typeface="Wingdings" panose="05000000000000000000" pitchFamily="2" charset="2"/>
            <a:buChar char="ü"/>
          </a:pPr>
          <a:r>
            <a:rPr lang="es-CO" dirty="0">
              <a:latin typeface="FUTURA"/>
              <a:ea typeface="Verdana" panose="020B0604030504040204"/>
            </a:rPr>
            <a:t>Existe una relación directa con el Plan de Desarrollo de la jurisdicción e idealmente de los otros niveles de gobierno.</a:t>
          </a:r>
          <a:endParaRPr lang="es-CO" dirty="0"/>
        </a:p>
      </dgm:t>
    </dgm:pt>
    <dgm:pt modelId="{E5D0D398-5037-4F33-B7BC-7E2E3AC3BCF5}" type="parTrans" cxnId="{3A149896-A9CB-4700-8DA9-4A08FAEDE809}">
      <dgm:prSet/>
      <dgm:spPr/>
      <dgm:t>
        <a:bodyPr/>
        <a:lstStyle/>
        <a:p>
          <a:endParaRPr lang="es-CO"/>
        </a:p>
      </dgm:t>
    </dgm:pt>
    <dgm:pt modelId="{8A50E243-D4EE-4108-BEE3-D35183425FA2}" type="sibTrans" cxnId="{3A149896-A9CB-4700-8DA9-4A08FAEDE809}">
      <dgm:prSet/>
      <dgm:spPr/>
      <dgm:t>
        <a:bodyPr/>
        <a:lstStyle/>
        <a:p>
          <a:endParaRPr lang="es-CO"/>
        </a:p>
      </dgm:t>
    </dgm:pt>
    <dgm:pt modelId="{254DE7C6-F15B-4D2F-877D-BBEE3D978C03}">
      <dgm:prSet phldrT="[Texto]"/>
      <dgm:spPr/>
      <dgm:t>
        <a:bodyPr/>
        <a:lstStyle/>
        <a:p>
          <a:pPr>
            <a:buFont typeface="Wingdings" panose="05000000000000000000" pitchFamily="2" charset="2"/>
            <a:buNone/>
          </a:pPr>
          <a:endParaRPr lang="es-CO" dirty="0"/>
        </a:p>
      </dgm:t>
    </dgm:pt>
    <dgm:pt modelId="{F07240BA-5772-48FF-9089-35F53583B506}" type="parTrans" cxnId="{99F197BA-052C-443E-8D69-9592DDDD1DB8}">
      <dgm:prSet/>
      <dgm:spPr/>
      <dgm:t>
        <a:bodyPr/>
        <a:lstStyle/>
        <a:p>
          <a:endParaRPr lang="es-CO"/>
        </a:p>
      </dgm:t>
    </dgm:pt>
    <dgm:pt modelId="{6F88EA59-FBE3-44DF-81B9-2E5CBC230525}" type="sibTrans" cxnId="{99F197BA-052C-443E-8D69-9592DDDD1DB8}">
      <dgm:prSet/>
      <dgm:spPr/>
      <dgm:t>
        <a:bodyPr/>
        <a:lstStyle/>
        <a:p>
          <a:endParaRPr lang="es-CO"/>
        </a:p>
      </dgm:t>
    </dgm:pt>
    <dgm:pt modelId="{C669744B-27E4-4480-AC06-A2436F3007DC}">
      <dgm:prSet phldrT="[Texto]"/>
      <dgm:spPr/>
      <dgm:t>
        <a:bodyPr/>
        <a:lstStyle/>
        <a:p>
          <a:pPr>
            <a:buFont typeface="Wingdings" panose="05000000000000000000" pitchFamily="2" charset="2"/>
            <a:buNone/>
          </a:pPr>
          <a:endParaRPr lang="es-CO" dirty="0"/>
        </a:p>
      </dgm:t>
    </dgm:pt>
    <dgm:pt modelId="{B95C475A-5204-44C5-8106-7E8A4DA5C552}" type="parTrans" cxnId="{3811C6F6-1347-4905-8DBC-D94DB10F19D6}">
      <dgm:prSet/>
      <dgm:spPr/>
      <dgm:t>
        <a:bodyPr/>
        <a:lstStyle/>
        <a:p>
          <a:endParaRPr lang="es-CO"/>
        </a:p>
      </dgm:t>
    </dgm:pt>
    <dgm:pt modelId="{CC298DD7-C438-44BC-AC7B-B7F7A5499C02}" type="sibTrans" cxnId="{3811C6F6-1347-4905-8DBC-D94DB10F19D6}">
      <dgm:prSet/>
      <dgm:spPr/>
      <dgm:t>
        <a:bodyPr/>
        <a:lstStyle/>
        <a:p>
          <a:endParaRPr lang="es-CO"/>
        </a:p>
      </dgm:t>
    </dgm:pt>
    <dgm:pt modelId="{2E639A8D-0C7A-429A-A5E5-272BB6C09173}">
      <dgm:prSet phldrT="[Texto]"/>
      <dgm:spPr/>
      <dgm:t>
        <a:bodyPr/>
        <a:lstStyle/>
        <a:p>
          <a:pPr>
            <a:buFont typeface="Wingdings" panose="05000000000000000000" pitchFamily="2" charset="2"/>
            <a:buNone/>
          </a:pPr>
          <a:endParaRPr lang="es-CO" dirty="0"/>
        </a:p>
      </dgm:t>
    </dgm:pt>
    <dgm:pt modelId="{7A35C22B-D135-4071-963F-1103D9D4E3FC}" type="parTrans" cxnId="{DF490711-6BAA-407C-93A2-FC1353B0CC5C}">
      <dgm:prSet/>
      <dgm:spPr/>
      <dgm:t>
        <a:bodyPr/>
        <a:lstStyle/>
        <a:p>
          <a:endParaRPr lang="es-CO"/>
        </a:p>
      </dgm:t>
    </dgm:pt>
    <dgm:pt modelId="{6C54A9F5-8782-4067-B6FF-4BD27AE50C46}" type="sibTrans" cxnId="{DF490711-6BAA-407C-93A2-FC1353B0CC5C}">
      <dgm:prSet/>
      <dgm:spPr/>
      <dgm:t>
        <a:bodyPr/>
        <a:lstStyle/>
        <a:p>
          <a:endParaRPr lang="es-CO"/>
        </a:p>
      </dgm:t>
    </dgm:pt>
    <dgm:pt modelId="{4A2B7CC6-B948-4B98-A7E3-94271C2B48DF}">
      <dgm:prSet phldrT="[Texto]"/>
      <dgm:spPr/>
      <dgm:t>
        <a:bodyPr/>
        <a:lstStyle/>
        <a:p>
          <a:pPr>
            <a:buFont typeface="Wingdings" panose="05000000000000000000" pitchFamily="2" charset="2"/>
            <a:buNone/>
          </a:pPr>
          <a:endParaRPr lang="es-CO" dirty="0"/>
        </a:p>
      </dgm:t>
    </dgm:pt>
    <dgm:pt modelId="{9D2CF586-BCAC-4224-A178-89C333A8985A}" type="parTrans" cxnId="{F5400389-E122-4B81-90A0-9EE567B89630}">
      <dgm:prSet/>
      <dgm:spPr/>
      <dgm:t>
        <a:bodyPr/>
        <a:lstStyle/>
        <a:p>
          <a:endParaRPr lang="es-CO"/>
        </a:p>
      </dgm:t>
    </dgm:pt>
    <dgm:pt modelId="{198C932E-2912-4F77-B404-BB1EDEF6A059}" type="sibTrans" cxnId="{F5400389-E122-4B81-90A0-9EE567B89630}">
      <dgm:prSet/>
      <dgm:spPr/>
      <dgm:t>
        <a:bodyPr/>
        <a:lstStyle/>
        <a:p>
          <a:endParaRPr lang="es-CO"/>
        </a:p>
      </dgm:t>
    </dgm:pt>
    <dgm:pt modelId="{29D800CA-A169-4EC2-B755-A417F0773D19}">
      <dgm:prSet phldrT="[Texto]"/>
      <dgm:spPr/>
      <dgm:t>
        <a:bodyPr/>
        <a:lstStyle/>
        <a:p>
          <a:pPr>
            <a:buFont typeface="Wingdings" panose="05000000000000000000" pitchFamily="2" charset="2"/>
            <a:buNone/>
          </a:pPr>
          <a:endParaRPr lang="es-CO" dirty="0"/>
        </a:p>
      </dgm:t>
    </dgm:pt>
    <dgm:pt modelId="{75953800-DF20-4EB7-B93F-4FDAF4B9AE56}" type="parTrans" cxnId="{5DB495A8-C7C7-4B98-9521-F49C0AA65C7F}">
      <dgm:prSet/>
      <dgm:spPr/>
      <dgm:t>
        <a:bodyPr/>
        <a:lstStyle/>
        <a:p>
          <a:endParaRPr lang="es-CO"/>
        </a:p>
      </dgm:t>
    </dgm:pt>
    <dgm:pt modelId="{544F155A-B4A4-4D20-ABC9-F9E7FBEBF071}" type="sibTrans" cxnId="{5DB495A8-C7C7-4B98-9521-F49C0AA65C7F}">
      <dgm:prSet/>
      <dgm:spPr/>
      <dgm:t>
        <a:bodyPr/>
        <a:lstStyle/>
        <a:p>
          <a:endParaRPr lang="es-CO"/>
        </a:p>
      </dgm:t>
    </dgm:pt>
    <dgm:pt modelId="{9CC559D7-B028-4597-8CB4-EAA9FD150BFB}" type="pres">
      <dgm:prSet presAssocID="{91529F7C-7FE4-4F89-AE88-0C1C1C3796B7}" presName="Name0" presStyleCnt="0">
        <dgm:presLayoutVars>
          <dgm:dir/>
          <dgm:animLvl val="lvl"/>
          <dgm:resizeHandles val="exact"/>
        </dgm:presLayoutVars>
      </dgm:prSet>
      <dgm:spPr/>
    </dgm:pt>
    <dgm:pt modelId="{2F2A5525-5803-43CB-943D-8F6624803070}" type="pres">
      <dgm:prSet presAssocID="{055A1ABB-F9E7-4DE3-8533-A593F2953DD5}" presName="composite" presStyleCnt="0"/>
      <dgm:spPr/>
    </dgm:pt>
    <dgm:pt modelId="{524EACEE-FCF9-450B-8D7F-BFA294751E94}" type="pres">
      <dgm:prSet presAssocID="{055A1ABB-F9E7-4DE3-8533-A593F2953DD5}" presName="parTx" presStyleLbl="alignNode1" presStyleIdx="0" presStyleCnt="2">
        <dgm:presLayoutVars>
          <dgm:chMax val="0"/>
          <dgm:chPref val="0"/>
          <dgm:bulletEnabled val="1"/>
        </dgm:presLayoutVars>
      </dgm:prSet>
      <dgm:spPr/>
    </dgm:pt>
    <dgm:pt modelId="{7355AA66-836D-4D2C-A68E-C2D8C60A62EE}" type="pres">
      <dgm:prSet presAssocID="{055A1ABB-F9E7-4DE3-8533-A593F2953DD5}" presName="desTx" presStyleLbl="alignAccFollowNode1" presStyleIdx="0" presStyleCnt="2">
        <dgm:presLayoutVars>
          <dgm:bulletEnabled val="1"/>
        </dgm:presLayoutVars>
      </dgm:prSet>
      <dgm:spPr/>
    </dgm:pt>
    <dgm:pt modelId="{9AEA74B5-92F0-40C7-8270-C545C49A89BC}" type="pres">
      <dgm:prSet presAssocID="{86130850-7A4E-4005-96E5-8B48058F96FE}" presName="space" presStyleCnt="0"/>
      <dgm:spPr/>
    </dgm:pt>
    <dgm:pt modelId="{3C2D3978-DFFB-4044-B7BB-FA848E732243}" type="pres">
      <dgm:prSet presAssocID="{A09D4728-922C-4208-80B7-1D10DA82F295}" presName="composite" presStyleCnt="0"/>
      <dgm:spPr/>
    </dgm:pt>
    <dgm:pt modelId="{97A2DF6D-9068-4498-BE2F-187C8450C1B3}" type="pres">
      <dgm:prSet presAssocID="{A09D4728-922C-4208-80B7-1D10DA82F295}" presName="parTx" presStyleLbl="alignNode1" presStyleIdx="1" presStyleCnt="2">
        <dgm:presLayoutVars>
          <dgm:chMax val="0"/>
          <dgm:chPref val="0"/>
          <dgm:bulletEnabled val="1"/>
        </dgm:presLayoutVars>
      </dgm:prSet>
      <dgm:spPr/>
    </dgm:pt>
    <dgm:pt modelId="{749FB7EB-FF3B-4103-BBEC-0DE306C44758}" type="pres">
      <dgm:prSet presAssocID="{A09D4728-922C-4208-80B7-1D10DA82F295}" presName="desTx" presStyleLbl="alignAccFollowNode1" presStyleIdx="1" presStyleCnt="2">
        <dgm:presLayoutVars>
          <dgm:bulletEnabled val="1"/>
        </dgm:presLayoutVars>
      </dgm:prSet>
      <dgm:spPr/>
    </dgm:pt>
  </dgm:ptLst>
  <dgm:cxnLst>
    <dgm:cxn modelId="{87FA9303-0E2C-4B2B-92B0-C3962DCE7465}" type="presOf" srcId="{C669744B-27E4-4480-AC06-A2436F3007DC}" destId="{7355AA66-836D-4D2C-A68E-C2D8C60A62EE}" srcOrd="0" destOrd="3" presId="urn:microsoft.com/office/officeart/2005/8/layout/hList1"/>
    <dgm:cxn modelId="{9134FC07-896D-4700-9395-37FB7A657C2E}" srcId="{055A1ABB-F9E7-4DE3-8533-A593F2953DD5}" destId="{68AFC32F-5187-4B75-B3E3-893DDC42FD5D}" srcOrd="2" destOrd="0" parTransId="{0F5C13CD-A359-47CA-ABA9-303FD3116262}" sibTransId="{68FFD176-2BA3-48B7-BD4B-BFA2D4AF3738}"/>
    <dgm:cxn modelId="{B0A7450D-6273-412F-A4E9-AE93EE02A559}" type="presOf" srcId="{254DE7C6-F15B-4D2F-877D-BBEE3D978C03}" destId="{7355AA66-836D-4D2C-A68E-C2D8C60A62EE}" srcOrd="0" destOrd="1" presId="urn:microsoft.com/office/officeart/2005/8/layout/hList1"/>
    <dgm:cxn modelId="{DB3C7E0D-B72C-477F-BE25-ECABD461BF2F}" type="presOf" srcId="{2E639A8D-0C7A-429A-A5E5-272BB6C09173}" destId="{749FB7EB-FF3B-4103-BBEC-0DE306C44758}" srcOrd="0" destOrd="1" presId="urn:microsoft.com/office/officeart/2005/8/layout/hList1"/>
    <dgm:cxn modelId="{DF490711-6BAA-407C-93A2-FC1353B0CC5C}" srcId="{A09D4728-922C-4208-80B7-1D10DA82F295}" destId="{2E639A8D-0C7A-429A-A5E5-272BB6C09173}" srcOrd="1" destOrd="0" parTransId="{7A35C22B-D135-4071-963F-1103D9D4E3FC}" sibTransId="{6C54A9F5-8782-4067-B6FF-4BD27AE50C46}"/>
    <dgm:cxn modelId="{39FDBF22-B3FB-42DF-A86A-22436232AA71}" type="presOf" srcId="{644B48CC-6CCF-497C-BF02-E83DD46D2414}" destId="{749FB7EB-FF3B-4103-BBEC-0DE306C44758}" srcOrd="0" destOrd="6" presId="urn:microsoft.com/office/officeart/2005/8/layout/hList1"/>
    <dgm:cxn modelId="{B289922F-A171-4A97-BB0D-A5B3495C726E}" srcId="{91529F7C-7FE4-4F89-AE88-0C1C1C3796B7}" destId="{A09D4728-922C-4208-80B7-1D10DA82F295}" srcOrd="1" destOrd="0" parTransId="{DF41902F-B73D-42A1-9199-48B789827674}" sibTransId="{98B21B1E-BDB2-472E-A77E-BA9E818ABECD}"/>
    <dgm:cxn modelId="{8A192333-9602-44CF-9D90-5F163D86F485}" type="presOf" srcId="{4F5CE7A4-CFC1-4148-A9AB-1B18F5A2A88C}" destId="{749FB7EB-FF3B-4103-BBEC-0DE306C44758}" srcOrd="0" destOrd="0" presId="urn:microsoft.com/office/officeart/2005/8/layout/hList1"/>
    <dgm:cxn modelId="{C0CC784C-6FFE-4657-AB4F-819E8CE7D6EF}" srcId="{A09D4728-922C-4208-80B7-1D10DA82F295}" destId="{4F5CE7A4-CFC1-4148-A9AB-1B18F5A2A88C}" srcOrd="0" destOrd="0" parTransId="{8658C745-4DB1-494B-9E35-24DE610CFDF9}" sibTransId="{724BFC74-46DE-4009-8561-479E305BFEB8}"/>
    <dgm:cxn modelId="{CCC8704D-5254-494B-954D-BDD7979A538A}" type="presOf" srcId="{4A2B7CC6-B948-4B98-A7E3-94271C2B48DF}" destId="{749FB7EB-FF3B-4103-BBEC-0DE306C44758}" srcOrd="0" destOrd="3" presId="urn:microsoft.com/office/officeart/2005/8/layout/hList1"/>
    <dgm:cxn modelId="{F8B0FA85-E459-443D-8C9D-4C10BB64A0AC}" type="presOf" srcId="{29D800CA-A169-4EC2-B755-A417F0773D19}" destId="{749FB7EB-FF3B-4103-BBEC-0DE306C44758}" srcOrd="0" destOrd="5" presId="urn:microsoft.com/office/officeart/2005/8/layout/hList1"/>
    <dgm:cxn modelId="{F5400389-E122-4B81-90A0-9EE567B89630}" srcId="{A09D4728-922C-4208-80B7-1D10DA82F295}" destId="{4A2B7CC6-B948-4B98-A7E3-94271C2B48DF}" srcOrd="3" destOrd="0" parTransId="{9D2CF586-BCAC-4224-A178-89C333A8985A}" sibTransId="{198C932E-2912-4F77-B404-BB1EDEF6A059}"/>
    <dgm:cxn modelId="{0A12D989-687B-41D0-B932-8FDDAEE39FAF}" type="presOf" srcId="{5485C093-A203-4561-8143-DBFEF4C9A60F}" destId="{749FB7EB-FF3B-4103-BBEC-0DE306C44758}" srcOrd="0" destOrd="2" presId="urn:microsoft.com/office/officeart/2005/8/layout/hList1"/>
    <dgm:cxn modelId="{2BEAF994-F493-475F-8FEF-5EC4833C9EBC}" type="presOf" srcId="{A09D4728-922C-4208-80B7-1D10DA82F295}" destId="{97A2DF6D-9068-4498-BE2F-187C8450C1B3}" srcOrd="0" destOrd="0" presId="urn:microsoft.com/office/officeart/2005/8/layout/hList1"/>
    <dgm:cxn modelId="{3A149896-A9CB-4700-8DA9-4A08FAEDE809}" srcId="{A09D4728-922C-4208-80B7-1D10DA82F295}" destId="{644B48CC-6CCF-497C-BF02-E83DD46D2414}" srcOrd="6" destOrd="0" parTransId="{E5D0D398-5037-4F33-B7BC-7E2E3AC3BCF5}" sibTransId="{8A50E243-D4EE-4108-BEE3-D35183425FA2}"/>
    <dgm:cxn modelId="{14CBC7A5-3DB5-47F2-91F2-57C5134C6784}" srcId="{055A1ABB-F9E7-4DE3-8533-A593F2953DD5}" destId="{138D09AD-B9C1-445E-AEB2-9395887D972F}" srcOrd="0" destOrd="0" parTransId="{BDE64F74-326D-48D9-8CE2-7356A9198A5D}" sibTransId="{7F8DB1A7-2F54-4DBB-99F5-7D480D4575C9}"/>
    <dgm:cxn modelId="{5DB495A8-C7C7-4B98-9521-F49C0AA65C7F}" srcId="{A09D4728-922C-4208-80B7-1D10DA82F295}" destId="{29D800CA-A169-4EC2-B755-A417F0773D19}" srcOrd="5" destOrd="0" parTransId="{75953800-DF20-4EB7-B93F-4FDAF4B9AE56}" sibTransId="{544F155A-B4A4-4D20-ABC9-F9E7FBEBF071}"/>
    <dgm:cxn modelId="{5E3C3FAF-37C1-483F-81EA-790184DE6AE8}" srcId="{A09D4728-922C-4208-80B7-1D10DA82F295}" destId="{5485C093-A203-4561-8143-DBFEF4C9A60F}" srcOrd="2" destOrd="0" parTransId="{CDEB4969-3C9B-465B-87D9-2E83BB4CE13B}" sibTransId="{16BC118F-23F9-482C-BFFF-85EF97375158}"/>
    <dgm:cxn modelId="{82C672AF-A776-4E07-ACA1-8804A0CFFF8E}" srcId="{055A1ABB-F9E7-4DE3-8533-A593F2953DD5}" destId="{A05F456D-E425-4083-8E11-7022F2DA1409}" srcOrd="4" destOrd="0" parTransId="{2BA150F8-99B4-4739-AEB5-7CD871A4CCE8}" sibTransId="{EF5A23D9-8C5B-4199-8E50-FFB3B122CE6B}"/>
    <dgm:cxn modelId="{99F197BA-052C-443E-8D69-9592DDDD1DB8}" srcId="{055A1ABB-F9E7-4DE3-8533-A593F2953DD5}" destId="{254DE7C6-F15B-4D2F-877D-BBEE3D978C03}" srcOrd="1" destOrd="0" parTransId="{F07240BA-5772-48FF-9089-35F53583B506}" sibTransId="{6F88EA59-FBE3-44DF-81B9-2E5CBC230525}"/>
    <dgm:cxn modelId="{4E2B51BF-BB90-4B5D-A3A7-F7D36B9DC01C}" type="presOf" srcId="{055A1ABB-F9E7-4DE3-8533-A593F2953DD5}" destId="{524EACEE-FCF9-450B-8D7F-BFA294751E94}" srcOrd="0" destOrd="0" presId="urn:microsoft.com/office/officeart/2005/8/layout/hList1"/>
    <dgm:cxn modelId="{585039C6-17AF-4955-A700-0DDB313A8C7E}" type="presOf" srcId="{B436EC37-DA42-4A1D-8A30-6868F290B9C0}" destId="{749FB7EB-FF3B-4103-BBEC-0DE306C44758}" srcOrd="0" destOrd="4" presId="urn:microsoft.com/office/officeart/2005/8/layout/hList1"/>
    <dgm:cxn modelId="{C251C3D5-E90E-48E8-BEB6-1B094DC4294E}" type="presOf" srcId="{68AFC32F-5187-4B75-B3E3-893DDC42FD5D}" destId="{7355AA66-836D-4D2C-A68E-C2D8C60A62EE}" srcOrd="0" destOrd="2" presId="urn:microsoft.com/office/officeart/2005/8/layout/hList1"/>
    <dgm:cxn modelId="{48C6A1EA-774E-4B25-BB3B-F52888F99EEA}" type="presOf" srcId="{138D09AD-B9C1-445E-AEB2-9395887D972F}" destId="{7355AA66-836D-4D2C-A68E-C2D8C60A62EE}" srcOrd="0" destOrd="0" presId="urn:microsoft.com/office/officeart/2005/8/layout/hList1"/>
    <dgm:cxn modelId="{90A626EF-BBF6-4E20-B35F-0F58BF611243}" srcId="{91529F7C-7FE4-4F89-AE88-0C1C1C3796B7}" destId="{055A1ABB-F9E7-4DE3-8533-A593F2953DD5}" srcOrd="0" destOrd="0" parTransId="{C5F5CB1D-A9B3-4C7A-BC5B-3032F514E323}" sibTransId="{86130850-7A4E-4005-96E5-8B48058F96FE}"/>
    <dgm:cxn modelId="{2B98A3F1-5AA1-4514-A51D-4AAECDE36DB1}" srcId="{A09D4728-922C-4208-80B7-1D10DA82F295}" destId="{B436EC37-DA42-4A1D-8A30-6868F290B9C0}" srcOrd="4" destOrd="0" parTransId="{7FF11B67-766F-4DCF-B023-272D32AEE1A0}" sibTransId="{09F8DDDA-0C60-4C07-97D7-A944BA334C5B}"/>
    <dgm:cxn modelId="{3811C6F6-1347-4905-8DBC-D94DB10F19D6}" srcId="{055A1ABB-F9E7-4DE3-8533-A593F2953DD5}" destId="{C669744B-27E4-4480-AC06-A2436F3007DC}" srcOrd="3" destOrd="0" parTransId="{B95C475A-5204-44C5-8106-7E8A4DA5C552}" sibTransId="{CC298DD7-C438-44BC-AC7B-B7F7A5499C02}"/>
    <dgm:cxn modelId="{0E81FFFA-5211-4EF2-A5A7-B7E30BE973C8}" type="presOf" srcId="{91529F7C-7FE4-4F89-AE88-0C1C1C3796B7}" destId="{9CC559D7-B028-4597-8CB4-EAA9FD150BFB}" srcOrd="0" destOrd="0" presId="urn:microsoft.com/office/officeart/2005/8/layout/hList1"/>
    <dgm:cxn modelId="{B5D7A1FD-0793-413B-8A31-A693194CC579}" type="presOf" srcId="{A05F456D-E425-4083-8E11-7022F2DA1409}" destId="{7355AA66-836D-4D2C-A68E-C2D8C60A62EE}" srcOrd="0" destOrd="4" presId="urn:microsoft.com/office/officeart/2005/8/layout/hList1"/>
    <dgm:cxn modelId="{490007C0-6219-4D61-B076-9FBD24B91CEF}" type="presParOf" srcId="{9CC559D7-B028-4597-8CB4-EAA9FD150BFB}" destId="{2F2A5525-5803-43CB-943D-8F6624803070}" srcOrd="0" destOrd="0" presId="urn:microsoft.com/office/officeart/2005/8/layout/hList1"/>
    <dgm:cxn modelId="{3661EB61-BA03-4B58-BC21-33C04F152048}" type="presParOf" srcId="{2F2A5525-5803-43CB-943D-8F6624803070}" destId="{524EACEE-FCF9-450B-8D7F-BFA294751E94}" srcOrd="0" destOrd="0" presId="urn:microsoft.com/office/officeart/2005/8/layout/hList1"/>
    <dgm:cxn modelId="{22F5A04A-5009-4DAD-BC81-50051B23D1B5}" type="presParOf" srcId="{2F2A5525-5803-43CB-943D-8F6624803070}" destId="{7355AA66-836D-4D2C-A68E-C2D8C60A62EE}" srcOrd="1" destOrd="0" presId="urn:microsoft.com/office/officeart/2005/8/layout/hList1"/>
    <dgm:cxn modelId="{A64FA135-7EF4-48DB-B746-C41192FCB4F3}" type="presParOf" srcId="{9CC559D7-B028-4597-8CB4-EAA9FD150BFB}" destId="{9AEA74B5-92F0-40C7-8270-C545C49A89BC}" srcOrd="1" destOrd="0" presId="urn:microsoft.com/office/officeart/2005/8/layout/hList1"/>
    <dgm:cxn modelId="{F50656BF-DC31-4315-A95E-F54220EFC6D1}" type="presParOf" srcId="{9CC559D7-B028-4597-8CB4-EAA9FD150BFB}" destId="{3C2D3978-DFFB-4044-B7BB-FA848E732243}" srcOrd="2" destOrd="0" presId="urn:microsoft.com/office/officeart/2005/8/layout/hList1"/>
    <dgm:cxn modelId="{4DCBAB42-F448-4F43-9B84-EF4BDB2C0BBB}" type="presParOf" srcId="{3C2D3978-DFFB-4044-B7BB-FA848E732243}" destId="{97A2DF6D-9068-4498-BE2F-187C8450C1B3}" srcOrd="0" destOrd="0" presId="urn:microsoft.com/office/officeart/2005/8/layout/hList1"/>
    <dgm:cxn modelId="{D7E5A0BF-B367-4BE5-A72E-638722D2C9FA}" type="presParOf" srcId="{3C2D3978-DFFB-4044-B7BB-FA848E732243}" destId="{749FB7EB-FF3B-4103-BBEC-0DE306C4475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A4F1C8-735C-4C9E-9DFA-3BB2E8DC542E}" type="doc">
      <dgm:prSet loTypeId="urn:microsoft.com/office/officeart/2005/8/layout/hProcess10#1" loCatId="picture" qsTypeId="urn:microsoft.com/office/officeart/2005/8/quickstyle/simple2#1" qsCatId="simple" csTypeId="urn:microsoft.com/office/officeart/2005/8/colors/colorful3#1" csCatId="colorful" phldr="1"/>
      <dgm:spPr/>
      <dgm:t>
        <a:bodyPr/>
        <a:lstStyle/>
        <a:p>
          <a:endParaRPr lang="es-CO"/>
        </a:p>
      </dgm:t>
    </dgm:pt>
    <dgm:pt modelId="{9CE56AAD-2862-4440-A287-EE5C6B2C508F}">
      <dgm:prSet phldrT="[Texto]" phldr="0" custT="1"/>
      <dgm:spPr/>
      <dgm:t>
        <a:bodyPr/>
        <a:lstStyle/>
        <a:p>
          <a:pPr algn="ctr"/>
          <a:endParaRPr lang="es-CO" sz="1600" b="1" dirty="0">
            <a:latin typeface="FUTURA"/>
          </a:endParaRPr>
        </a:p>
        <a:p>
          <a:pPr algn="ctr"/>
          <a:r>
            <a:rPr lang="es-CO" sz="1600" b="1" dirty="0">
              <a:latin typeface="FUTURA"/>
            </a:rPr>
            <a:t>Equipo formulador</a:t>
          </a:r>
        </a:p>
        <a:p>
          <a:pPr algn="ctr"/>
          <a:endParaRPr lang="es-CO" sz="1100" dirty="0">
            <a:latin typeface="FUTURA"/>
          </a:endParaRPr>
        </a:p>
        <a:p>
          <a:pPr algn="l"/>
          <a:r>
            <a:rPr lang="es-CO" sz="1100" b="1" dirty="0">
              <a:latin typeface="FUTURA"/>
            </a:rPr>
            <a:t>1. </a:t>
          </a:r>
          <a:r>
            <a:rPr lang="es-CO" sz="1400" b="1" dirty="0">
              <a:latin typeface="FUTURA"/>
            </a:rPr>
            <a:t>Multidisciplinar (Expertos temáticos y en P.P.)</a:t>
          </a:r>
        </a:p>
        <a:p>
          <a:pPr algn="l"/>
          <a:endParaRPr lang="es-CO" sz="1400" dirty="0">
            <a:latin typeface="FUTURA"/>
          </a:endParaRPr>
        </a:p>
        <a:p>
          <a:pPr algn="l"/>
          <a:r>
            <a:rPr lang="es-CO" sz="1400" dirty="0">
              <a:latin typeface="FUTURA"/>
            </a:rPr>
            <a:t>2. Conocimiento Territorial</a:t>
          </a:r>
        </a:p>
        <a:p>
          <a:pPr algn="l"/>
          <a:endParaRPr lang="es-CO" sz="1400" dirty="0">
            <a:latin typeface="FUTURA"/>
          </a:endParaRPr>
        </a:p>
        <a:p>
          <a:pPr algn="l"/>
          <a:r>
            <a:rPr lang="es-CO" sz="1400" dirty="0">
              <a:latin typeface="FUTURA"/>
            </a:rPr>
            <a:t>3. Incorporación de Enfoques</a:t>
          </a:r>
        </a:p>
        <a:p>
          <a:pPr algn="l"/>
          <a:endParaRPr lang="es-CO" sz="1400" dirty="0">
            <a:latin typeface="FUTURA"/>
          </a:endParaRPr>
        </a:p>
        <a:p>
          <a:pPr algn="l"/>
          <a:r>
            <a:rPr lang="es-CO" sz="1400" dirty="0">
              <a:latin typeface="FUTURA"/>
            </a:rPr>
            <a:t>4. Capacidad de articulación</a:t>
          </a:r>
        </a:p>
        <a:p>
          <a:pPr algn="ctr"/>
          <a:endParaRPr lang="es-CO" sz="1100" dirty="0">
            <a:latin typeface="FUTURA"/>
          </a:endParaRPr>
        </a:p>
      </dgm:t>
    </dgm:pt>
    <dgm:pt modelId="{E858A1C7-CA60-4F43-9972-E3A4BCF4EB7F}" type="parTrans" cxnId="{A854DD40-6889-4935-90F4-3338FD0FCF3F}">
      <dgm:prSet/>
      <dgm:spPr/>
      <dgm:t>
        <a:bodyPr/>
        <a:lstStyle/>
        <a:p>
          <a:endParaRPr lang="es-CO"/>
        </a:p>
      </dgm:t>
    </dgm:pt>
    <dgm:pt modelId="{EBD9563B-DA64-44D6-B031-64AC18C3FD0D}" type="sibTrans" cxnId="{A854DD40-6889-4935-90F4-3338FD0FCF3F}">
      <dgm:prSet/>
      <dgm:spPr/>
      <dgm:t>
        <a:bodyPr/>
        <a:lstStyle/>
        <a:p>
          <a:endParaRPr lang="es-CO"/>
        </a:p>
      </dgm:t>
    </dgm:pt>
    <dgm:pt modelId="{20B04168-0549-4FE2-99E9-D91C9E562854}" type="pres">
      <dgm:prSet presAssocID="{3CA4F1C8-735C-4C9E-9DFA-3BB2E8DC542E}" presName="Name0" presStyleCnt="0">
        <dgm:presLayoutVars>
          <dgm:dir/>
          <dgm:resizeHandles val="exact"/>
        </dgm:presLayoutVars>
      </dgm:prSet>
      <dgm:spPr/>
    </dgm:pt>
    <dgm:pt modelId="{6ACF1D82-B54C-461D-9D26-7A80ACCDDD5F}" type="pres">
      <dgm:prSet presAssocID="{9CE56AAD-2862-4440-A287-EE5C6B2C508F}" presName="composite" presStyleCnt="0"/>
      <dgm:spPr/>
    </dgm:pt>
    <dgm:pt modelId="{B9A91B76-DBC6-449B-81D0-725C7908A048}" type="pres">
      <dgm:prSet presAssocID="{9CE56AAD-2862-4440-A287-EE5C6B2C508F}" presName="imagSh" presStyleLbl="bgImgPlace1" presStyleIdx="0" presStyleCnt="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dgm:spPr>
    </dgm:pt>
    <dgm:pt modelId="{7864BC0F-6B14-4ABA-A3DE-548E9D632456}" type="pres">
      <dgm:prSet presAssocID="{9CE56AAD-2862-4440-A287-EE5C6B2C508F}" presName="txNode" presStyleLbl="node1" presStyleIdx="0" presStyleCnt="1">
        <dgm:presLayoutVars>
          <dgm:bulletEnabled val="1"/>
        </dgm:presLayoutVars>
      </dgm:prSet>
      <dgm:spPr/>
    </dgm:pt>
  </dgm:ptLst>
  <dgm:cxnLst>
    <dgm:cxn modelId="{A854DD40-6889-4935-90F4-3338FD0FCF3F}" srcId="{3CA4F1C8-735C-4C9E-9DFA-3BB2E8DC542E}" destId="{9CE56AAD-2862-4440-A287-EE5C6B2C508F}" srcOrd="0" destOrd="0" parTransId="{E858A1C7-CA60-4F43-9972-E3A4BCF4EB7F}" sibTransId="{EBD9563B-DA64-44D6-B031-64AC18C3FD0D}"/>
    <dgm:cxn modelId="{292CE9B4-B429-48A5-9399-56296B5612A5}" type="presOf" srcId="{3CA4F1C8-735C-4C9E-9DFA-3BB2E8DC542E}" destId="{20B04168-0549-4FE2-99E9-D91C9E562854}" srcOrd="0" destOrd="0" presId="urn:microsoft.com/office/officeart/2005/8/layout/hProcess10#1"/>
    <dgm:cxn modelId="{BCA211EA-E3E0-4D5A-AA15-BCCD5293AF28}" type="presOf" srcId="{9CE56AAD-2862-4440-A287-EE5C6B2C508F}" destId="{7864BC0F-6B14-4ABA-A3DE-548E9D632456}" srcOrd="0" destOrd="0" presId="urn:microsoft.com/office/officeart/2005/8/layout/hProcess10#1"/>
    <dgm:cxn modelId="{61991AE8-C53A-4816-98FB-FD98F93EBD6C}" type="presParOf" srcId="{20B04168-0549-4FE2-99E9-D91C9E562854}" destId="{6ACF1D82-B54C-461D-9D26-7A80ACCDDD5F}" srcOrd="0" destOrd="0" presId="urn:microsoft.com/office/officeart/2005/8/layout/hProcess10#1"/>
    <dgm:cxn modelId="{3212EDE2-8408-41F2-94C3-FBA60A5DBED2}" type="presParOf" srcId="{6ACF1D82-B54C-461D-9D26-7A80ACCDDD5F}" destId="{B9A91B76-DBC6-449B-81D0-725C7908A048}" srcOrd="0" destOrd="0" presId="urn:microsoft.com/office/officeart/2005/8/layout/hProcess10#1"/>
    <dgm:cxn modelId="{2F4C1A46-CA25-4203-A681-206429F2D0BE}" type="presParOf" srcId="{6ACF1D82-B54C-461D-9D26-7A80ACCDDD5F}" destId="{7864BC0F-6B14-4ABA-A3DE-548E9D632456}" srcOrd="1" destOrd="0" presId="urn:microsoft.com/office/officeart/2005/8/layout/hProcess10#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90AC06E-C630-47FF-853B-9429719217AD}" type="doc">
      <dgm:prSet loTypeId="urn:microsoft.com/office/officeart/2005/8/layout/list1#1" loCatId="list" qsTypeId="urn:microsoft.com/office/officeart/2005/8/quickstyle/simple1#3" qsCatId="simple" csTypeId="urn:microsoft.com/office/officeart/2005/8/colors/colorful3#2" csCatId="colorful" phldr="1"/>
      <dgm:spPr/>
      <dgm:t>
        <a:bodyPr/>
        <a:lstStyle/>
        <a:p>
          <a:endParaRPr lang="es-CO"/>
        </a:p>
      </dgm:t>
    </dgm:pt>
    <dgm:pt modelId="{489025ED-7844-4BDD-A59A-D2874D9EBA48}">
      <dgm:prSet phldrT="[Texto]" phldr="0" custT="0"/>
      <dgm:spPr/>
      <dgm:t>
        <a:bodyPr vert="horz" wrap="square"/>
        <a:lstStyle/>
        <a:p>
          <a:pPr algn="ctr">
            <a:lnSpc>
              <a:spcPct val="100000"/>
            </a:lnSpc>
            <a:spcBef>
              <a:spcPct val="0"/>
            </a:spcBef>
            <a:spcAft>
              <a:spcPct val="35000"/>
            </a:spcAft>
          </a:pPr>
          <a:r>
            <a:rPr lang="es-CO" dirty="0">
              <a:latin typeface="Futura Std Book" charset="0"/>
              <a:cs typeface="Futura Std Book" charset="0"/>
            </a:rPr>
            <a:t>Definición de fases</a:t>
          </a:r>
          <a:endParaRPr>
            <a:latin typeface="Futura Std Book" charset="0"/>
            <a:cs typeface="Futura Std Book" charset="0"/>
          </a:endParaRPr>
        </a:p>
      </dgm:t>
    </dgm:pt>
    <dgm:pt modelId="{19B0CE09-39FF-494A-98F0-0305D975B565}" type="parTrans" cxnId="{EDD877AB-3272-4D1F-83E4-CBD1BBF5F407}">
      <dgm:prSet/>
      <dgm:spPr/>
      <dgm:t>
        <a:bodyPr/>
        <a:lstStyle/>
        <a:p>
          <a:pPr algn="ctr"/>
          <a:endParaRPr lang="es-CO"/>
        </a:p>
      </dgm:t>
    </dgm:pt>
    <dgm:pt modelId="{C78232DA-09C6-4893-942F-C2DCE567578C}" type="sibTrans" cxnId="{EDD877AB-3272-4D1F-83E4-CBD1BBF5F407}">
      <dgm:prSet/>
      <dgm:spPr/>
      <dgm:t>
        <a:bodyPr/>
        <a:lstStyle/>
        <a:p>
          <a:pPr algn="ctr"/>
          <a:endParaRPr lang="es-CO"/>
        </a:p>
      </dgm:t>
    </dgm:pt>
    <dgm:pt modelId="{77A540F3-C32C-46C4-BF0B-AFAD5F7515C2}">
      <dgm:prSet phldr="0" custT="0"/>
      <dgm:spPr/>
      <dgm:t>
        <a:bodyPr vert="horz" wrap="square"/>
        <a:lstStyle/>
        <a:p>
          <a:endParaRPr>
            <a:latin typeface="Futura Std Book" charset="0"/>
            <a:cs typeface="Futura Std Book" charset="0"/>
          </a:endParaRPr>
        </a:p>
      </dgm:t>
    </dgm:pt>
    <dgm:pt modelId="{EEC9BC13-09B9-4175-B9F5-D9FF94E941EB}" type="parTrans" cxnId="{10154A47-54E8-4764-887C-91945DFA093D}">
      <dgm:prSet/>
      <dgm:spPr/>
    </dgm:pt>
    <dgm:pt modelId="{1304544F-5321-408E-B7C3-6D4CD9DA85FC}" type="sibTrans" cxnId="{10154A47-54E8-4764-887C-91945DFA093D}">
      <dgm:prSet/>
      <dgm:spPr/>
    </dgm:pt>
    <dgm:pt modelId="{58BEA9DE-0E4A-497E-AC74-5933846554A9}">
      <dgm:prSet phldrT="[Texto]" phldr="0" custT="0"/>
      <dgm:spPr/>
      <dgm:t>
        <a:bodyPr vert="horz" wrap="square"/>
        <a:lstStyle/>
        <a:p>
          <a:pPr algn="ctr">
            <a:lnSpc>
              <a:spcPct val="100000"/>
            </a:lnSpc>
            <a:spcBef>
              <a:spcPct val="0"/>
            </a:spcBef>
            <a:spcAft>
              <a:spcPct val="35000"/>
            </a:spcAft>
          </a:pPr>
          <a:r>
            <a:rPr lang="es-CO" dirty="0">
              <a:latin typeface="Futura Std Book" charset="0"/>
              <a:cs typeface="Futura Std Book" charset="0"/>
            </a:rPr>
            <a:t>Acciones por fase</a:t>
          </a:r>
          <a:endParaRPr>
            <a:latin typeface="Futura Std Book" charset="0"/>
            <a:cs typeface="Futura Std Book" charset="0"/>
          </a:endParaRPr>
        </a:p>
      </dgm:t>
    </dgm:pt>
    <dgm:pt modelId="{702CD226-3A87-4C09-8CA6-85B695598909}" type="parTrans" cxnId="{6FF0869B-F386-4162-B363-CEDA9360E456}">
      <dgm:prSet/>
      <dgm:spPr/>
      <dgm:t>
        <a:bodyPr/>
        <a:lstStyle/>
        <a:p>
          <a:pPr algn="ctr"/>
          <a:endParaRPr lang="es-CO"/>
        </a:p>
      </dgm:t>
    </dgm:pt>
    <dgm:pt modelId="{58DC2901-D33E-4846-891A-0318A83C562E}" type="sibTrans" cxnId="{6FF0869B-F386-4162-B363-CEDA9360E456}">
      <dgm:prSet/>
      <dgm:spPr/>
      <dgm:t>
        <a:bodyPr/>
        <a:lstStyle/>
        <a:p>
          <a:pPr algn="ctr"/>
          <a:endParaRPr lang="es-CO"/>
        </a:p>
      </dgm:t>
    </dgm:pt>
    <dgm:pt modelId="{D27A6CC0-8889-4BC6-8FF8-F42961694F99}">
      <dgm:prSet phldr="0" custT="0"/>
      <dgm:spPr/>
      <dgm:t>
        <a:bodyPr vert="horz" wrap="square"/>
        <a:lstStyle/>
        <a:p>
          <a:endParaRPr>
            <a:latin typeface="Futura Std Book" charset="0"/>
            <a:cs typeface="Futura Std Book" charset="0"/>
          </a:endParaRPr>
        </a:p>
      </dgm:t>
    </dgm:pt>
    <dgm:pt modelId="{54A57458-7A7E-45F1-9BB1-D50D61B501A6}" type="parTrans" cxnId="{0F4F3425-6654-44C6-BE80-31BA1C6A695B}">
      <dgm:prSet/>
      <dgm:spPr/>
    </dgm:pt>
    <dgm:pt modelId="{24C6CC11-EB6B-4919-9846-488953344EAF}" type="sibTrans" cxnId="{0F4F3425-6654-44C6-BE80-31BA1C6A695B}">
      <dgm:prSet/>
      <dgm:spPr/>
    </dgm:pt>
    <dgm:pt modelId="{D2B247C5-8643-46CB-B7C3-84458DB8C1A4}">
      <dgm:prSet phldrT="[Texto]" phldr="0" custT="0"/>
      <dgm:spPr/>
      <dgm:t>
        <a:bodyPr vert="horz" wrap="square"/>
        <a:lstStyle/>
        <a:p>
          <a:pPr algn="ctr">
            <a:lnSpc>
              <a:spcPct val="100000"/>
            </a:lnSpc>
            <a:spcBef>
              <a:spcPct val="0"/>
            </a:spcBef>
            <a:spcAft>
              <a:spcPct val="35000"/>
            </a:spcAft>
          </a:pPr>
          <a:r>
            <a:rPr lang="es-CO" dirty="0">
              <a:latin typeface="Futura Std Book" charset="0"/>
              <a:cs typeface="Futura Std Book" charset="0"/>
            </a:rPr>
            <a:t>Tiempos</a:t>
          </a:r>
          <a:endParaRPr>
            <a:latin typeface="Futura Std Book" charset="0"/>
            <a:cs typeface="Futura Std Book" charset="0"/>
          </a:endParaRPr>
        </a:p>
      </dgm:t>
    </dgm:pt>
    <dgm:pt modelId="{7373B73C-E3B9-4FAC-8E7D-D1350A839272}" type="parTrans" cxnId="{DC24FD87-D928-47C5-9A1C-3EDE863E81A0}">
      <dgm:prSet/>
      <dgm:spPr/>
      <dgm:t>
        <a:bodyPr/>
        <a:lstStyle/>
        <a:p>
          <a:pPr algn="ctr"/>
          <a:endParaRPr lang="es-CO"/>
        </a:p>
      </dgm:t>
    </dgm:pt>
    <dgm:pt modelId="{865A9EAD-738A-46D3-AC39-E0F4C837D087}" type="sibTrans" cxnId="{DC24FD87-D928-47C5-9A1C-3EDE863E81A0}">
      <dgm:prSet/>
      <dgm:spPr/>
      <dgm:t>
        <a:bodyPr/>
        <a:lstStyle/>
        <a:p>
          <a:pPr algn="ctr"/>
          <a:endParaRPr lang="es-CO"/>
        </a:p>
      </dgm:t>
    </dgm:pt>
    <dgm:pt modelId="{BD3CCA9F-8BBD-45F2-9B5F-F5901792D6AF}">
      <dgm:prSet phldr="0" custT="0"/>
      <dgm:spPr/>
      <dgm:t>
        <a:bodyPr vert="horz" wrap="square"/>
        <a:lstStyle/>
        <a:p>
          <a:endParaRPr>
            <a:latin typeface="Futura Std Book" charset="0"/>
            <a:cs typeface="Futura Std Book" charset="0"/>
          </a:endParaRPr>
        </a:p>
      </dgm:t>
    </dgm:pt>
    <dgm:pt modelId="{DBE4F1D1-EA97-43D9-BF76-B28B1538A15A}" type="parTrans" cxnId="{9E9AA7EF-9AEE-4CA1-95A9-B025DF950662}">
      <dgm:prSet/>
      <dgm:spPr/>
    </dgm:pt>
    <dgm:pt modelId="{37487D54-79D6-41E6-AEE7-EC17C73EBA07}" type="sibTrans" cxnId="{9E9AA7EF-9AEE-4CA1-95A9-B025DF950662}">
      <dgm:prSet/>
      <dgm:spPr/>
    </dgm:pt>
    <dgm:pt modelId="{E356DCB6-951B-4A62-ABAC-E84E5FE66309}">
      <dgm:prSet phldrT="[Texto]" phldr="0" custT="0"/>
      <dgm:spPr/>
      <dgm:t>
        <a:bodyPr vert="horz" wrap="square"/>
        <a:lstStyle/>
        <a:p>
          <a:pPr algn="ctr">
            <a:lnSpc>
              <a:spcPct val="100000"/>
            </a:lnSpc>
            <a:spcBef>
              <a:spcPct val="0"/>
            </a:spcBef>
            <a:spcAft>
              <a:spcPct val="35000"/>
            </a:spcAft>
          </a:pPr>
          <a:r>
            <a:rPr lang="es-CO">
              <a:latin typeface="Futura Std Book" charset="0"/>
              <a:cs typeface="Futura Std Book" charset="0"/>
            </a:rPr>
            <a:t>Responsables</a:t>
          </a:r>
          <a:endParaRPr lang="es-CO" dirty="0">
            <a:latin typeface="Futura Std Book" charset="0"/>
            <a:cs typeface="Futura Std Book" charset="0"/>
          </a:endParaRPr>
        </a:p>
      </dgm:t>
    </dgm:pt>
    <dgm:pt modelId="{FEDB8CA8-EA8D-4A40-A89E-4443408CF954}" type="parTrans" cxnId="{7507B76E-652E-4AC8-BB2C-C30F9C18EAE8}">
      <dgm:prSet/>
      <dgm:spPr/>
      <dgm:t>
        <a:bodyPr/>
        <a:lstStyle/>
        <a:p>
          <a:pPr algn="ctr"/>
          <a:endParaRPr lang="es-CO"/>
        </a:p>
      </dgm:t>
    </dgm:pt>
    <dgm:pt modelId="{15A7539D-C2E8-476B-98E8-EA65673C1B2E}" type="sibTrans" cxnId="{7507B76E-652E-4AC8-BB2C-C30F9C18EAE8}">
      <dgm:prSet/>
      <dgm:spPr/>
      <dgm:t>
        <a:bodyPr/>
        <a:lstStyle/>
        <a:p>
          <a:pPr algn="ctr"/>
          <a:endParaRPr lang="es-CO"/>
        </a:p>
      </dgm:t>
    </dgm:pt>
    <dgm:pt modelId="{7D8873FA-D0E0-4261-B159-27F1CD45D2F3}">
      <dgm:prSet phldr="0" custT="0"/>
      <dgm:spPr/>
      <dgm:t>
        <a:bodyPr vert="horz" wrap="square"/>
        <a:lstStyle/>
        <a:p>
          <a:endParaRPr>
            <a:latin typeface="Futura Std Book" charset="0"/>
            <a:cs typeface="Futura Std Book" charset="0"/>
          </a:endParaRPr>
        </a:p>
      </dgm:t>
    </dgm:pt>
    <dgm:pt modelId="{04D5A477-43F7-4E7F-8DA1-0EF4B3403F14}" type="parTrans" cxnId="{25034097-CBE0-41FA-9610-300ED06AA5C0}">
      <dgm:prSet/>
      <dgm:spPr/>
    </dgm:pt>
    <dgm:pt modelId="{B614A64C-62DE-4D60-A125-41CFE90585E7}" type="sibTrans" cxnId="{25034097-CBE0-41FA-9610-300ED06AA5C0}">
      <dgm:prSet/>
      <dgm:spPr/>
    </dgm:pt>
    <dgm:pt modelId="{F48666A5-259F-4635-9D59-D29796CDB14B}">
      <dgm:prSet phldrT="[Texto]" phldr="0" custT="0"/>
      <dgm:spPr/>
      <dgm:t>
        <a:bodyPr vert="horz" wrap="square"/>
        <a:lstStyle/>
        <a:p>
          <a:pPr algn="ctr">
            <a:lnSpc>
              <a:spcPct val="100000"/>
            </a:lnSpc>
            <a:spcBef>
              <a:spcPct val="0"/>
            </a:spcBef>
            <a:spcAft>
              <a:spcPct val="35000"/>
            </a:spcAft>
          </a:pPr>
          <a:r>
            <a:rPr lang="es-CO">
              <a:latin typeface="Futura Std Book" charset="0"/>
              <a:cs typeface="Futura Std Book" charset="0"/>
            </a:rPr>
            <a:t>Recursos</a:t>
          </a:r>
          <a:endParaRPr lang="es-CO" dirty="0">
            <a:latin typeface="Futura Std Book" charset="0"/>
            <a:cs typeface="Futura Std Book" charset="0"/>
          </a:endParaRPr>
        </a:p>
      </dgm:t>
    </dgm:pt>
    <dgm:pt modelId="{D5E12392-FF84-470B-8BCF-CD3B130717BD}" type="parTrans" cxnId="{555CEEC1-8A9E-4AC7-89FC-05E6A8A2446D}">
      <dgm:prSet/>
      <dgm:spPr/>
      <dgm:t>
        <a:bodyPr/>
        <a:lstStyle/>
        <a:p>
          <a:pPr algn="ctr"/>
          <a:endParaRPr lang="es-CO"/>
        </a:p>
      </dgm:t>
    </dgm:pt>
    <dgm:pt modelId="{99DCE50B-0D0B-4170-B55F-6912D12E6110}" type="sibTrans" cxnId="{555CEEC1-8A9E-4AC7-89FC-05E6A8A2446D}">
      <dgm:prSet/>
      <dgm:spPr/>
      <dgm:t>
        <a:bodyPr/>
        <a:lstStyle/>
        <a:p>
          <a:pPr algn="ctr"/>
          <a:endParaRPr lang="es-CO"/>
        </a:p>
      </dgm:t>
    </dgm:pt>
    <dgm:pt modelId="{283B0BD6-0538-421E-AB07-DF092871BF6E}">
      <dgm:prSet phldr="0" custT="0"/>
      <dgm:spPr/>
      <dgm:t>
        <a:bodyPr vert="horz" wrap="square"/>
        <a:lstStyle/>
        <a:p>
          <a:endParaRPr>
            <a:latin typeface="Futura Std Book" charset="0"/>
            <a:cs typeface="Futura Std Book" charset="0"/>
          </a:endParaRPr>
        </a:p>
      </dgm:t>
    </dgm:pt>
    <dgm:pt modelId="{490BA601-93F5-420C-B75E-6BF2BDDF2CDA}" type="parTrans" cxnId="{1A20F9B7-9CC0-43F2-928A-BD982AB70C73}">
      <dgm:prSet/>
      <dgm:spPr/>
    </dgm:pt>
    <dgm:pt modelId="{C58D3DDD-FB00-467C-AA49-214D5182F659}" type="sibTrans" cxnId="{1A20F9B7-9CC0-43F2-928A-BD982AB70C73}">
      <dgm:prSet/>
      <dgm:spPr/>
    </dgm:pt>
    <dgm:pt modelId="{29AEE2D6-327A-4C57-B79F-F3FF62D7F30D}">
      <dgm:prSet phldrT="[Texto]" phldr="0" custT="0"/>
      <dgm:spPr/>
      <dgm:t>
        <a:bodyPr vert="horz" wrap="square"/>
        <a:lstStyle/>
        <a:p>
          <a:pPr algn="ctr">
            <a:lnSpc>
              <a:spcPct val="100000"/>
            </a:lnSpc>
            <a:spcBef>
              <a:spcPct val="0"/>
            </a:spcBef>
            <a:spcAft>
              <a:spcPct val="35000"/>
            </a:spcAft>
          </a:pPr>
          <a:r>
            <a:rPr lang="es-CO">
              <a:latin typeface="Futura Std Book" charset="0"/>
              <a:cs typeface="Futura Std Book" charset="0"/>
            </a:rPr>
            <a:t>Controles</a:t>
          </a:r>
          <a:endParaRPr lang="es-CO" dirty="0">
            <a:latin typeface="Futura Std Book" charset="0"/>
            <a:cs typeface="Futura Std Book" charset="0"/>
          </a:endParaRPr>
        </a:p>
      </dgm:t>
    </dgm:pt>
    <dgm:pt modelId="{5FB94DBE-DB3E-4E30-BB11-8E9CAF7EE791}" type="parTrans" cxnId="{4E4A4A44-F43D-4D85-B317-9466042C61A6}">
      <dgm:prSet/>
      <dgm:spPr/>
      <dgm:t>
        <a:bodyPr/>
        <a:lstStyle/>
        <a:p>
          <a:pPr algn="ctr"/>
          <a:endParaRPr lang="es-CO"/>
        </a:p>
      </dgm:t>
    </dgm:pt>
    <dgm:pt modelId="{0BB2A1DB-F309-4B9E-B83B-B1B564B7E4F2}" type="sibTrans" cxnId="{4E4A4A44-F43D-4D85-B317-9466042C61A6}">
      <dgm:prSet/>
      <dgm:spPr/>
      <dgm:t>
        <a:bodyPr/>
        <a:lstStyle/>
        <a:p>
          <a:pPr algn="ctr"/>
          <a:endParaRPr lang="es-CO"/>
        </a:p>
      </dgm:t>
    </dgm:pt>
    <dgm:pt modelId="{E024909B-4A35-4250-B6B8-4C25E09AA70A}">
      <dgm:prSet phldr="0" custT="0"/>
      <dgm:spPr/>
      <dgm:t>
        <a:bodyPr vert="horz" wrap="square"/>
        <a:lstStyle/>
        <a:p>
          <a:endParaRPr>
            <a:latin typeface="Futura Std Book" charset="0"/>
            <a:cs typeface="Futura Std Book" charset="0"/>
          </a:endParaRPr>
        </a:p>
      </dgm:t>
    </dgm:pt>
    <dgm:pt modelId="{AD435534-4A93-497A-BA15-BD8ABC2043D5}" type="parTrans" cxnId="{D77A0A13-DA5E-47CB-9744-9EE810DE00BB}">
      <dgm:prSet/>
      <dgm:spPr/>
    </dgm:pt>
    <dgm:pt modelId="{3B3F4FA9-150A-4570-8FDD-BD1718AF1708}" type="sibTrans" cxnId="{D77A0A13-DA5E-47CB-9744-9EE810DE00BB}">
      <dgm:prSet/>
      <dgm:spPr/>
    </dgm:pt>
    <dgm:pt modelId="{C6EA2C0D-730E-4F91-BC9D-DD6DAE3CB072}" type="pres">
      <dgm:prSet presAssocID="{C90AC06E-C630-47FF-853B-9429719217AD}" presName="linear" presStyleCnt="0">
        <dgm:presLayoutVars>
          <dgm:dir/>
          <dgm:animLvl val="lvl"/>
          <dgm:resizeHandles val="exact"/>
        </dgm:presLayoutVars>
      </dgm:prSet>
      <dgm:spPr/>
    </dgm:pt>
    <dgm:pt modelId="{42D89925-8979-4A62-A804-A2B19B76FCA3}" type="pres">
      <dgm:prSet presAssocID="{489025ED-7844-4BDD-A59A-D2874D9EBA48}" presName="parentLin" presStyleCnt="0"/>
      <dgm:spPr/>
    </dgm:pt>
    <dgm:pt modelId="{BA2BA582-0D92-4BF6-BD9E-5743EC7A8EFF}" type="pres">
      <dgm:prSet presAssocID="{489025ED-7844-4BDD-A59A-D2874D9EBA48}" presName="parentLeftMargin" presStyleLbl="node1" presStyleIdx="0" presStyleCnt="6"/>
      <dgm:spPr/>
    </dgm:pt>
    <dgm:pt modelId="{409DFF80-421D-4D27-B85B-2241DA406BED}" type="pres">
      <dgm:prSet presAssocID="{489025ED-7844-4BDD-A59A-D2874D9EBA48}" presName="parentText" presStyleLbl="node1" presStyleIdx="0" presStyleCnt="6">
        <dgm:presLayoutVars>
          <dgm:chMax val="0"/>
          <dgm:bulletEnabled val="1"/>
        </dgm:presLayoutVars>
      </dgm:prSet>
      <dgm:spPr/>
    </dgm:pt>
    <dgm:pt modelId="{48FE55FB-F038-4A43-A577-67807797BAAB}" type="pres">
      <dgm:prSet presAssocID="{489025ED-7844-4BDD-A59A-D2874D9EBA48}" presName="negativeSpace" presStyleCnt="0"/>
      <dgm:spPr/>
    </dgm:pt>
    <dgm:pt modelId="{D6D4F5D4-5300-4555-9513-ABDD90782ED1}" type="pres">
      <dgm:prSet presAssocID="{489025ED-7844-4BDD-A59A-D2874D9EBA48}" presName="childText" presStyleLbl="conFgAcc1" presStyleIdx="0" presStyleCnt="6">
        <dgm:presLayoutVars>
          <dgm:bulletEnabled val="1"/>
        </dgm:presLayoutVars>
      </dgm:prSet>
      <dgm:spPr/>
    </dgm:pt>
    <dgm:pt modelId="{1AD42D08-83F9-49B1-9C30-768C7BF45D7F}" type="pres">
      <dgm:prSet presAssocID="{C78232DA-09C6-4893-942F-C2DCE567578C}" presName="spaceBetweenRectangles" presStyleCnt="0"/>
      <dgm:spPr/>
    </dgm:pt>
    <dgm:pt modelId="{5DC38A07-AA21-4676-96DF-48630594ABD3}" type="pres">
      <dgm:prSet presAssocID="{58BEA9DE-0E4A-497E-AC74-5933846554A9}" presName="parentLin" presStyleCnt="0"/>
      <dgm:spPr/>
    </dgm:pt>
    <dgm:pt modelId="{9E30FE07-0E30-487A-AB68-9A57B059B3F2}" type="pres">
      <dgm:prSet presAssocID="{58BEA9DE-0E4A-497E-AC74-5933846554A9}" presName="parentLeftMargin" presStyleLbl="node1" presStyleIdx="0" presStyleCnt="6"/>
      <dgm:spPr/>
    </dgm:pt>
    <dgm:pt modelId="{6B96EB48-B423-4A80-99C6-2C2EF4C0528D}" type="pres">
      <dgm:prSet presAssocID="{58BEA9DE-0E4A-497E-AC74-5933846554A9}" presName="parentText" presStyleLbl="node1" presStyleIdx="1" presStyleCnt="6">
        <dgm:presLayoutVars>
          <dgm:chMax val="0"/>
          <dgm:bulletEnabled val="1"/>
        </dgm:presLayoutVars>
      </dgm:prSet>
      <dgm:spPr/>
    </dgm:pt>
    <dgm:pt modelId="{7CE10A91-7518-4316-9E73-58D7CFEA3850}" type="pres">
      <dgm:prSet presAssocID="{58BEA9DE-0E4A-497E-AC74-5933846554A9}" presName="negativeSpace" presStyleCnt="0"/>
      <dgm:spPr/>
    </dgm:pt>
    <dgm:pt modelId="{7F624076-314E-4CA0-B74D-B47ADF3FB147}" type="pres">
      <dgm:prSet presAssocID="{58BEA9DE-0E4A-497E-AC74-5933846554A9}" presName="childText" presStyleLbl="conFgAcc1" presStyleIdx="1" presStyleCnt="6">
        <dgm:presLayoutVars>
          <dgm:bulletEnabled val="1"/>
        </dgm:presLayoutVars>
      </dgm:prSet>
      <dgm:spPr/>
    </dgm:pt>
    <dgm:pt modelId="{77FDDFFF-CB72-49A8-9CA8-0616C7F777DF}" type="pres">
      <dgm:prSet presAssocID="{58DC2901-D33E-4846-891A-0318A83C562E}" presName="spaceBetweenRectangles" presStyleCnt="0"/>
      <dgm:spPr/>
    </dgm:pt>
    <dgm:pt modelId="{88E1C6F8-E529-4D58-93FE-FF811792D846}" type="pres">
      <dgm:prSet presAssocID="{D2B247C5-8643-46CB-B7C3-84458DB8C1A4}" presName="parentLin" presStyleCnt="0"/>
      <dgm:spPr/>
    </dgm:pt>
    <dgm:pt modelId="{0A4BBC07-C9BF-46E1-9B73-FA3D91E0ABFE}" type="pres">
      <dgm:prSet presAssocID="{D2B247C5-8643-46CB-B7C3-84458DB8C1A4}" presName="parentLeftMargin" presStyleLbl="node1" presStyleIdx="1" presStyleCnt="6"/>
      <dgm:spPr/>
    </dgm:pt>
    <dgm:pt modelId="{151E56A9-BCBB-4C00-B80D-49421579A3B1}" type="pres">
      <dgm:prSet presAssocID="{D2B247C5-8643-46CB-B7C3-84458DB8C1A4}" presName="parentText" presStyleLbl="node1" presStyleIdx="2" presStyleCnt="6">
        <dgm:presLayoutVars>
          <dgm:chMax val="0"/>
          <dgm:bulletEnabled val="1"/>
        </dgm:presLayoutVars>
      </dgm:prSet>
      <dgm:spPr/>
    </dgm:pt>
    <dgm:pt modelId="{ABAE5C0E-81AB-4514-A249-0EAB06A42FC6}" type="pres">
      <dgm:prSet presAssocID="{D2B247C5-8643-46CB-B7C3-84458DB8C1A4}" presName="negativeSpace" presStyleCnt="0"/>
      <dgm:spPr/>
    </dgm:pt>
    <dgm:pt modelId="{701CB318-FED4-4767-AD49-8551E6215CBF}" type="pres">
      <dgm:prSet presAssocID="{D2B247C5-8643-46CB-B7C3-84458DB8C1A4}" presName="childText" presStyleLbl="conFgAcc1" presStyleIdx="2" presStyleCnt="6">
        <dgm:presLayoutVars>
          <dgm:bulletEnabled val="1"/>
        </dgm:presLayoutVars>
      </dgm:prSet>
      <dgm:spPr/>
    </dgm:pt>
    <dgm:pt modelId="{3AD88470-920B-4990-8FEF-EC33248A0A20}" type="pres">
      <dgm:prSet presAssocID="{865A9EAD-738A-46D3-AC39-E0F4C837D087}" presName="spaceBetweenRectangles" presStyleCnt="0"/>
      <dgm:spPr/>
    </dgm:pt>
    <dgm:pt modelId="{006AF800-BB4C-498A-BC72-35150524D52C}" type="pres">
      <dgm:prSet presAssocID="{E356DCB6-951B-4A62-ABAC-E84E5FE66309}" presName="parentLin" presStyleCnt="0"/>
      <dgm:spPr/>
    </dgm:pt>
    <dgm:pt modelId="{3A666F81-2DDC-414D-B195-EDF96FB99D44}" type="pres">
      <dgm:prSet presAssocID="{E356DCB6-951B-4A62-ABAC-E84E5FE66309}" presName="parentLeftMargin" presStyleLbl="node1" presStyleIdx="2" presStyleCnt="6"/>
      <dgm:spPr/>
    </dgm:pt>
    <dgm:pt modelId="{D1050B75-A467-41AA-A63E-3FD4B14F16F5}" type="pres">
      <dgm:prSet presAssocID="{E356DCB6-951B-4A62-ABAC-E84E5FE66309}" presName="parentText" presStyleLbl="node1" presStyleIdx="3" presStyleCnt="6">
        <dgm:presLayoutVars>
          <dgm:chMax val="0"/>
          <dgm:bulletEnabled val="1"/>
        </dgm:presLayoutVars>
      </dgm:prSet>
      <dgm:spPr/>
    </dgm:pt>
    <dgm:pt modelId="{2F871E95-1A9C-4964-AEDF-8FFC40537A7B}" type="pres">
      <dgm:prSet presAssocID="{E356DCB6-951B-4A62-ABAC-E84E5FE66309}" presName="negativeSpace" presStyleCnt="0"/>
      <dgm:spPr/>
    </dgm:pt>
    <dgm:pt modelId="{43E4DA64-AD19-4AD6-A1BE-415A2D2D6382}" type="pres">
      <dgm:prSet presAssocID="{E356DCB6-951B-4A62-ABAC-E84E5FE66309}" presName="childText" presStyleLbl="conFgAcc1" presStyleIdx="3" presStyleCnt="6">
        <dgm:presLayoutVars>
          <dgm:bulletEnabled val="1"/>
        </dgm:presLayoutVars>
      </dgm:prSet>
      <dgm:spPr/>
    </dgm:pt>
    <dgm:pt modelId="{8C2F0BF8-C910-48DA-80A7-240B6CA18D9E}" type="pres">
      <dgm:prSet presAssocID="{15A7539D-C2E8-476B-98E8-EA65673C1B2E}" presName="spaceBetweenRectangles" presStyleCnt="0"/>
      <dgm:spPr/>
    </dgm:pt>
    <dgm:pt modelId="{F6197EEB-2481-4545-BE88-CB5EB963A18C}" type="pres">
      <dgm:prSet presAssocID="{F48666A5-259F-4635-9D59-D29796CDB14B}" presName="parentLin" presStyleCnt="0"/>
      <dgm:spPr/>
    </dgm:pt>
    <dgm:pt modelId="{B40473C5-9F72-4733-B458-5A8AB390835D}" type="pres">
      <dgm:prSet presAssocID="{F48666A5-259F-4635-9D59-D29796CDB14B}" presName="parentLeftMargin" presStyleLbl="node1" presStyleIdx="3" presStyleCnt="6"/>
      <dgm:spPr/>
    </dgm:pt>
    <dgm:pt modelId="{9A5745F8-979F-48B2-B0B2-55BF9C126807}" type="pres">
      <dgm:prSet presAssocID="{F48666A5-259F-4635-9D59-D29796CDB14B}" presName="parentText" presStyleLbl="node1" presStyleIdx="4" presStyleCnt="6">
        <dgm:presLayoutVars>
          <dgm:chMax val="0"/>
          <dgm:bulletEnabled val="1"/>
        </dgm:presLayoutVars>
      </dgm:prSet>
      <dgm:spPr/>
    </dgm:pt>
    <dgm:pt modelId="{1CE938BD-9E10-4359-B805-40F7A245DBA7}" type="pres">
      <dgm:prSet presAssocID="{F48666A5-259F-4635-9D59-D29796CDB14B}" presName="negativeSpace" presStyleCnt="0"/>
      <dgm:spPr/>
    </dgm:pt>
    <dgm:pt modelId="{9A4D6EA6-CC5D-40C7-85E3-AE880C839909}" type="pres">
      <dgm:prSet presAssocID="{F48666A5-259F-4635-9D59-D29796CDB14B}" presName="childText" presStyleLbl="conFgAcc1" presStyleIdx="4" presStyleCnt="6">
        <dgm:presLayoutVars>
          <dgm:bulletEnabled val="1"/>
        </dgm:presLayoutVars>
      </dgm:prSet>
      <dgm:spPr/>
    </dgm:pt>
    <dgm:pt modelId="{5D1B3524-6656-4538-979A-1F80622EB1BD}" type="pres">
      <dgm:prSet presAssocID="{99DCE50B-0D0B-4170-B55F-6912D12E6110}" presName="spaceBetweenRectangles" presStyleCnt="0"/>
      <dgm:spPr/>
    </dgm:pt>
    <dgm:pt modelId="{1D039816-C4AE-456D-A4D9-59B8CE6DC511}" type="pres">
      <dgm:prSet presAssocID="{29AEE2D6-327A-4C57-B79F-F3FF62D7F30D}" presName="parentLin" presStyleCnt="0"/>
      <dgm:spPr/>
    </dgm:pt>
    <dgm:pt modelId="{281CB740-66F8-40D5-B131-24BF6600878E}" type="pres">
      <dgm:prSet presAssocID="{29AEE2D6-327A-4C57-B79F-F3FF62D7F30D}" presName="parentLeftMargin" presStyleLbl="node1" presStyleIdx="4" presStyleCnt="6"/>
      <dgm:spPr/>
    </dgm:pt>
    <dgm:pt modelId="{7F43EFFC-4042-47EE-89D6-ECD6F8CC5D8D}" type="pres">
      <dgm:prSet presAssocID="{29AEE2D6-327A-4C57-B79F-F3FF62D7F30D}" presName="parentText" presStyleLbl="node1" presStyleIdx="5" presStyleCnt="6">
        <dgm:presLayoutVars>
          <dgm:chMax val="0"/>
          <dgm:bulletEnabled val="1"/>
        </dgm:presLayoutVars>
      </dgm:prSet>
      <dgm:spPr/>
    </dgm:pt>
    <dgm:pt modelId="{6FA7D0C9-79A5-4926-BBF4-ED01542D8BD8}" type="pres">
      <dgm:prSet presAssocID="{29AEE2D6-327A-4C57-B79F-F3FF62D7F30D}" presName="negativeSpace" presStyleCnt="0"/>
      <dgm:spPr/>
    </dgm:pt>
    <dgm:pt modelId="{A9506015-ED22-41F8-B0F1-7D54D0922CE4}" type="pres">
      <dgm:prSet presAssocID="{29AEE2D6-327A-4C57-B79F-F3FF62D7F30D}" presName="childText" presStyleLbl="conFgAcc1" presStyleIdx="5" presStyleCnt="6">
        <dgm:presLayoutVars>
          <dgm:bulletEnabled val="1"/>
        </dgm:presLayoutVars>
      </dgm:prSet>
      <dgm:spPr/>
    </dgm:pt>
  </dgm:ptLst>
  <dgm:cxnLst>
    <dgm:cxn modelId="{52F0AB0A-BCC3-4B59-9696-8BDEC37D8E2A}" type="presOf" srcId="{F48666A5-259F-4635-9D59-D29796CDB14B}" destId="{9A5745F8-979F-48B2-B0B2-55BF9C126807}" srcOrd="1" destOrd="0" presId="urn:microsoft.com/office/officeart/2005/8/layout/list1#1"/>
    <dgm:cxn modelId="{D77A0A13-DA5E-47CB-9744-9EE810DE00BB}" srcId="{29AEE2D6-327A-4C57-B79F-F3FF62D7F30D}" destId="{E024909B-4A35-4250-B6B8-4C25E09AA70A}" srcOrd="0" destOrd="0" parTransId="{AD435534-4A93-497A-BA15-BD8ABC2043D5}" sibTransId="{3B3F4FA9-150A-4570-8FDD-BD1718AF1708}"/>
    <dgm:cxn modelId="{0F4F3425-6654-44C6-BE80-31BA1C6A695B}" srcId="{58BEA9DE-0E4A-497E-AC74-5933846554A9}" destId="{D27A6CC0-8889-4BC6-8FF8-F42961694F99}" srcOrd="0" destOrd="0" parTransId="{54A57458-7A7E-45F1-9BB1-D50D61B501A6}" sibTransId="{24C6CC11-EB6B-4919-9846-488953344EAF}"/>
    <dgm:cxn modelId="{6921F42D-97B6-413D-BB6E-2B89AA4566D5}" type="presOf" srcId="{D27A6CC0-8889-4BC6-8FF8-F42961694F99}" destId="{7F624076-314E-4CA0-B74D-B47ADF3FB147}" srcOrd="0" destOrd="0" presId="urn:microsoft.com/office/officeart/2005/8/layout/list1#1"/>
    <dgm:cxn modelId="{B2CFCA5E-EC1D-433A-9CC8-C52E4BB92F2D}" type="presOf" srcId="{77A540F3-C32C-46C4-BF0B-AFAD5F7515C2}" destId="{D6D4F5D4-5300-4555-9513-ABDD90782ED1}" srcOrd="0" destOrd="0" presId="urn:microsoft.com/office/officeart/2005/8/layout/list1#1"/>
    <dgm:cxn modelId="{CE9E6860-0B0C-42D1-A8D8-7F4B1E315AD5}" type="presOf" srcId="{58BEA9DE-0E4A-497E-AC74-5933846554A9}" destId="{6B96EB48-B423-4A80-99C6-2C2EF4C0528D}" srcOrd="1" destOrd="0" presId="urn:microsoft.com/office/officeart/2005/8/layout/list1#1"/>
    <dgm:cxn modelId="{4E4A4A44-F43D-4D85-B317-9466042C61A6}" srcId="{C90AC06E-C630-47FF-853B-9429719217AD}" destId="{29AEE2D6-327A-4C57-B79F-F3FF62D7F30D}" srcOrd="5" destOrd="0" parTransId="{5FB94DBE-DB3E-4E30-BB11-8E9CAF7EE791}" sibTransId="{0BB2A1DB-F309-4B9E-B83B-B1B564B7E4F2}"/>
    <dgm:cxn modelId="{93D7F846-B2AF-413B-A77E-6B17E1003271}" type="presOf" srcId="{C90AC06E-C630-47FF-853B-9429719217AD}" destId="{C6EA2C0D-730E-4F91-BC9D-DD6DAE3CB072}" srcOrd="0" destOrd="0" presId="urn:microsoft.com/office/officeart/2005/8/layout/list1#1"/>
    <dgm:cxn modelId="{10154A47-54E8-4764-887C-91945DFA093D}" srcId="{489025ED-7844-4BDD-A59A-D2874D9EBA48}" destId="{77A540F3-C32C-46C4-BF0B-AFAD5F7515C2}" srcOrd="0" destOrd="0" parTransId="{EEC9BC13-09B9-4175-B9F5-D9FF94E941EB}" sibTransId="{1304544F-5321-408E-B7C3-6D4CD9DA85FC}"/>
    <dgm:cxn modelId="{AF0C6A6D-A78E-41B7-AD6C-8039007A76CF}" type="presOf" srcId="{29AEE2D6-327A-4C57-B79F-F3FF62D7F30D}" destId="{7F43EFFC-4042-47EE-89D6-ECD6F8CC5D8D}" srcOrd="1" destOrd="0" presId="urn:microsoft.com/office/officeart/2005/8/layout/list1#1"/>
    <dgm:cxn modelId="{7507B76E-652E-4AC8-BB2C-C30F9C18EAE8}" srcId="{C90AC06E-C630-47FF-853B-9429719217AD}" destId="{E356DCB6-951B-4A62-ABAC-E84E5FE66309}" srcOrd="3" destOrd="0" parTransId="{FEDB8CA8-EA8D-4A40-A89E-4443408CF954}" sibTransId="{15A7539D-C2E8-476B-98E8-EA65673C1B2E}"/>
    <dgm:cxn modelId="{F74D0870-3367-42B4-A93F-E51F5E66FAB4}" type="presOf" srcId="{E356DCB6-951B-4A62-ABAC-E84E5FE66309}" destId="{3A666F81-2DDC-414D-B195-EDF96FB99D44}" srcOrd="0" destOrd="0" presId="urn:microsoft.com/office/officeart/2005/8/layout/list1#1"/>
    <dgm:cxn modelId="{288C5F50-DF05-41F3-9A48-36FA64173AE7}" type="presOf" srcId="{D2B247C5-8643-46CB-B7C3-84458DB8C1A4}" destId="{0A4BBC07-C9BF-46E1-9B73-FA3D91E0ABFE}" srcOrd="0" destOrd="0" presId="urn:microsoft.com/office/officeart/2005/8/layout/list1#1"/>
    <dgm:cxn modelId="{DD48D550-4175-4DD7-BF04-1D1C688956DE}" type="presOf" srcId="{E356DCB6-951B-4A62-ABAC-E84E5FE66309}" destId="{D1050B75-A467-41AA-A63E-3FD4B14F16F5}" srcOrd="1" destOrd="0" presId="urn:microsoft.com/office/officeart/2005/8/layout/list1#1"/>
    <dgm:cxn modelId="{18466179-D80D-496B-8334-EA79EB7B76F1}" type="presOf" srcId="{29AEE2D6-327A-4C57-B79F-F3FF62D7F30D}" destId="{281CB740-66F8-40D5-B131-24BF6600878E}" srcOrd="0" destOrd="0" presId="urn:microsoft.com/office/officeart/2005/8/layout/list1#1"/>
    <dgm:cxn modelId="{DC24FD87-D928-47C5-9A1C-3EDE863E81A0}" srcId="{C90AC06E-C630-47FF-853B-9429719217AD}" destId="{D2B247C5-8643-46CB-B7C3-84458DB8C1A4}" srcOrd="2" destOrd="0" parTransId="{7373B73C-E3B9-4FAC-8E7D-D1350A839272}" sibTransId="{865A9EAD-738A-46D3-AC39-E0F4C837D087}"/>
    <dgm:cxn modelId="{20413093-E713-433B-B86C-4F789B473199}" type="presOf" srcId="{E024909B-4A35-4250-B6B8-4C25E09AA70A}" destId="{A9506015-ED22-41F8-B0F1-7D54D0922CE4}" srcOrd="0" destOrd="0" presId="urn:microsoft.com/office/officeart/2005/8/layout/list1#1"/>
    <dgm:cxn modelId="{DE90EB95-A9AE-4455-9A10-9E9461CB3EBF}" type="presOf" srcId="{D2B247C5-8643-46CB-B7C3-84458DB8C1A4}" destId="{151E56A9-BCBB-4C00-B80D-49421579A3B1}" srcOrd="1" destOrd="0" presId="urn:microsoft.com/office/officeart/2005/8/layout/list1#1"/>
    <dgm:cxn modelId="{25034097-CBE0-41FA-9610-300ED06AA5C0}" srcId="{E356DCB6-951B-4A62-ABAC-E84E5FE66309}" destId="{7D8873FA-D0E0-4261-B159-27F1CD45D2F3}" srcOrd="0" destOrd="0" parTransId="{04D5A477-43F7-4E7F-8DA1-0EF4B3403F14}" sibTransId="{B614A64C-62DE-4D60-A125-41CFE90585E7}"/>
    <dgm:cxn modelId="{6FF0869B-F386-4162-B363-CEDA9360E456}" srcId="{C90AC06E-C630-47FF-853B-9429719217AD}" destId="{58BEA9DE-0E4A-497E-AC74-5933846554A9}" srcOrd="1" destOrd="0" parTransId="{702CD226-3A87-4C09-8CA6-85B695598909}" sibTransId="{58DC2901-D33E-4846-891A-0318A83C562E}"/>
    <dgm:cxn modelId="{EDD877AB-3272-4D1F-83E4-CBD1BBF5F407}" srcId="{C90AC06E-C630-47FF-853B-9429719217AD}" destId="{489025ED-7844-4BDD-A59A-D2874D9EBA48}" srcOrd="0" destOrd="0" parTransId="{19B0CE09-39FF-494A-98F0-0305D975B565}" sibTransId="{C78232DA-09C6-4893-942F-C2DCE567578C}"/>
    <dgm:cxn modelId="{A166D7B5-3EA7-4A79-9782-51F9C831E621}" type="presOf" srcId="{7D8873FA-D0E0-4261-B159-27F1CD45D2F3}" destId="{43E4DA64-AD19-4AD6-A1BE-415A2D2D6382}" srcOrd="0" destOrd="0" presId="urn:microsoft.com/office/officeart/2005/8/layout/list1#1"/>
    <dgm:cxn modelId="{1A20F9B7-9CC0-43F2-928A-BD982AB70C73}" srcId="{F48666A5-259F-4635-9D59-D29796CDB14B}" destId="{283B0BD6-0538-421E-AB07-DF092871BF6E}" srcOrd="0" destOrd="0" parTransId="{490BA601-93F5-420C-B75E-6BF2BDDF2CDA}" sibTransId="{C58D3DDD-FB00-467C-AA49-214D5182F659}"/>
    <dgm:cxn modelId="{F5513EB8-4A9E-4AD1-A1E9-C99BF46499AF}" type="presOf" srcId="{F48666A5-259F-4635-9D59-D29796CDB14B}" destId="{B40473C5-9F72-4733-B458-5A8AB390835D}" srcOrd="0" destOrd="0" presId="urn:microsoft.com/office/officeart/2005/8/layout/list1#1"/>
    <dgm:cxn modelId="{555CEEC1-8A9E-4AC7-89FC-05E6A8A2446D}" srcId="{C90AC06E-C630-47FF-853B-9429719217AD}" destId="{F48666A5-259F-4635-9D59-D29796CDB14B}" srcOrd="4" destOrd="0" parTransId="{D5E12392-FF84-470B-8BCF-CD3B130717BD}" sibTransId="{99DCE50B-0D0B-4170-B55F-6912D12E6110}"/>
    <dgm:cxn modelId="{07E729C9-80D0-4EE8-90EC-11967E862048}" type="presOf" srcId="{489025ED-7844-4BDD-A59A-D2874D9EBA48}" destId="{BA2BA582-0D92-4BF6-BD9E-5743EC7A8EFF}" srcOrd="0" destOrd="0" presId="urn:microsoft.com/office/officeart/2005/8/layout/list1#1"/>
    <dgm:cxn modelId="{EE2626D0-91F4-4E57-B674-93956260DC16}" type="presOf" srcId="{283B0BD6-0538-421E-AB07-DF092871BF6E}" destId="{9A4D6EA6-CC5D-40C7-85E3-AE880C839909}" srcOrd="0" destOrd="0" presId="urn:microsoft.com/office/officeart/2005/8/layout/list1#1"/>
    <dgm:cxn modelId="{ECB6A1D1-E8E1-4F62-AA4C-68AAB1BD2E17}" type="presOf" srcId="{BD3CCA9F-8BBD-45F2-9B5F-F5901792D6AF}" destId="{701CB318-FED4-4767-AD49-8551E6215CBF}" srcOrd="0" destOrd="0" presId="urn:microsoft.com/office/officeart/2005/8/layout/list1#1"/>
    <dgm:cxn modelId="{57B765D8-84C9-4D65-B036-3259219546F0}" type="presOf" srcId="{489025ED-7844-4BDD-A59A-D2874D9EBA48}" destId="{409DFF80-421D-4D27-B85B-2241DA406BED}" srcOrd="1" destOrd="0" presId="urn:microsoft.com/office/officeart/2005/8/layout/list1#1"/>
    <dgm:cxn modelId="{9E9AA7EF-9AEE-4CA1-95A9-B025DF950662}" srcId="{D2B247C5-8643-46CB-B7C3-84458DB8C1A4}" destId="{BD3CCA9F-8BBD-45F2-9B5F-F5901792D6AF}" srcOrd="0" destOrd="0" parTransId="{DBE4F1D1-EA97-43D9-BF76-B28B1538A15A}" sibTransId="{37487D54-79D6-41E6-AEE7-EC17C73EBA07}"/>
    <dgm:cxn modelId="{205FD4F5-FC31-41C9-8F4F-C6B21D5441A3}" type="presOf" srcId="{58BEA9DE-0E4A-497E-AC74-5933846554A9}" destId="{9E30FE07-0E30-487A-AB68-9A57B059B3F2}" srcOrd="0" destOrd="0" presId="urn:microsoft.com/office/officeart/2005/8/layout/list1#1"/>
    <dgm:cxn modelId="{CC840356-5FF9-4C7F-87D6-2DEE9AAA5AAB}" type="presParOf" srcId="{C6EA2C0D-730E-4F91-BC9D-DD6DAE3CB072}" destId="{42D89925-8979-4A62-A804-A2B19B76FCA3}" srcOrd="0" destOrd="0" presId="urn:microsoft.com/office/officeart/2005/8/layout/list1#1"/>
    <dgm:cxn modelId="{7F7B0DFD-CAD7-4C47-92A4-01A47BD4C4CD}" type="presParOf" srcId="{42D89925-8979-4A62-A804-A2B19B76FCA3}" destId="{BA2BA582-0D92-4BF6-BD9E-5743EC7A8EFF}" srcOrd="0" destOrd="0" presId="urn:microsoft.com/office/officeart/2005/8/layout/list1#1"/>
    <dgm:cxn modelId="{F4EDC1F0-00B3-4F6D-8296-381D6288935A}" type="presParOf" srcId="{42D89925-8979-4A62-A804-A2B19B76FCA3}" destId="{409DFF80-421D-4D27-B85B-2241DA406BED}" srcOrd="1" destOrd="0" presId="urn:microsoft.com/office/officeart/2005/8/layout/list1#1"/>
    <dgm:cxn modelId="{AE3776B8-97AC-42AC-8826-D38AC2F385A6}" type="presParOf" srcId="{C6EA2C0D-730E-4F91-BC9D-DD6DAE3CB072}" destId="{48FE55FB-F038-4A43-A577-67807797BAAB}" srcOrd="1" destOrd="0" presId="urn:microsoft.com/office/officeart/2005/8/layout/list1#1"/>
    <dgm:cxn modelId="{FED0E52D-12A0-4D3B-98E7-E94256980638}" type="presParOf" srcId="{C6EA2C0D-730E-4F91-BC9D-DD6DAE3CB072}" destId="{D6D4F5D4-5300-4555-9513-ABDD90782ED1}" srcOrd="2" destOrd="0" presId="urn:microsoft.com/office/officeart/2005/8/layout/list1#1"/>
    <dgm:cxn modelId="{C86F92D7-2E95-4077-8E50-FDC921978986}" type="presParOf" srcId="{C6EA2C0D-730E-4F91-BC9D-DD6DAE3CB072}" destId="{1AD42D08-83F9-49B1-9C30-768C7BF45D7F}" srcOrd="3" destOrd="0" presId="urn:microsoft.com/office/officeart/2005/8/layout/list1#1"/>
    <dgm:cxn modelId="{97D436C4-6184-4503-BCAB-C54E465E2484}" type="presParOf" srcId="{C6EA2C0D-730E-4F91-BC9D-DD6DAE3CB072}" destId="{5DC38A07-AA21-4676-96DF-48630594ABD3}" srcOrd="4" destOrd="0" presId="urn:microsoft.com/office/officeart/2005/8/layout/list1#1"/>
    <dgm:cxn modelId="{53517242-2D11-4B05-9E66-5347EA9B6162}" type="presParOf" srcId="{5DC38A07-AA21-4676-96DF-48630594ABD3}" destId="{9E30FE07-0E30-487A-AB68-9A57B059B3F2}" srcOrd="0" destOrd="0" presId="urn:microsoft.com/office/officeart/2005/8/layout/list1#1"/>
    <dgm:cxn modelId="{90F47A01-70AF-4F1E-8C17-2B8051641F51}" type="presParOf" srcId="{5DC38A07-AA21-4676-96DF-48630594ABD3}" destId="{6B96EB48-B423-4A80-99C6-2C2EF4C0528D}" srcOrd="1" destOrd="0" presId="urn:microsoft.com/office/officeart/2005/8/layout/list1#1"/>
    <dgm:cxn modelId="{7F82DB5D-97BA-4429-B702-17C93ED37C55}" type="presParOf" srcId="{C6EA2C0D-730E-4F91-BC9D-DD6DAE3CB072}" destId="{7CE10A91-7518-4316-9E73-58D7CFEA3850}" srcOrd="5" destOrd="0" presId="urn:microsoft.com/office/officeart/2005/8/layout/list1#1"/>
    <dgm:cxn modelId="{AB6C662E-170D-4B20-8DB7-49AAB1A2FAA4}" type="presParOf" srcId="{C6EA2C0D-730E-4F91-BC9D-DD6DAE3CB072}" destId="{7F624076-314E-4CA0-B74D-B47ADF3FB147}" srcOrd="6" destOrd="0" presId="urn:microsoft.com/office/officeart/2005/8/layout/list1#1"/>
    <dgm:cxn modelId="{818FA0A1-03FD-445B-A2CA-A2CF5E5F70E0}" type="presParOf" srcId="{C6EA2C0D-730E-4F91-BC9D-DD6DAE3CB072}" destId="{77FDDFFF-CB72-49A8-9CA8-0616C7F777DF}" srcOrd="7" destOrd="0" presId="urn:microsoft.com/office/officeart/2005/8/layout/list1#1"/>
    <dgm:cxn modelId="{539BDA64-D54C-4772-BD52-58687DC2621A}" type="presParOf" srcId="{C6EA2C0D-730E-4F91-BC9D-DD6DAE3CB072}" destId="{88E1C6F8-E529-4D58-93FE-FF811792D846}" srcOrd="8" destOrd="0" presId="urn:microsoft.com/office/officeart/2005/8/layout/list1#1"/>
    <dgm:cxn modelId="{E92B1A49-BE00-4B59-AC17-2CAB7C908BC8}" type="presParOf" srcId="{88E1C6F8-E529-4D58-93FE-FF811792D846}" destId="{0A4BBC07-C9BF-46E1-9B73-FA3D91E0ABFE}" srcOrd="0" destOrd="0" presId="urn:microsoft.com/office/officeart/2005/8/layout/list1#1"/>
    <dgm:cxn modelId="{80D5731F-210B-4D8D-A9A9-4C1FC7A81869}" type="presParOf" srcId="{88E1C6F8-E529-4D58-93FE-FF811792D846}" destId="{151E56A9-BCBB-4C00-B80D-49421579A3B1}" srcOrd="1" destOrd="0" presId="urn:microsoft.com/office/officeart/2005/8/layout/list1#1"/>
    <dgm:cxn modelId="{59A3A535-5A81-461E-9463-39E912291452}" type="presParOf" srcId="{C6EA2C0D-730E-4F91-BC9D-DD6DAE3CB072}" destId="{ABAE5C0E-81AB-4514-A249-0EAB06A42FC6}" srcOrd="9" destOrd="0" presId="urn:microsoft.com/office/officeart/2005/8/layout/list1#1"/>
    <dgm:cxn modelId="{7B996742-431C-4F5F-9CA2-44EA9DCFCE90}" type="presParOf" srcId="{C6EA2C0D-730E-4F91-BC9D-DD6DAE3CB072}" destId="{701CB318-FED4-4767-AD49-8551E6215CBF}" srcOrd="10" destOrd="0" presId="urn:microsoft.com/office/officeart/2005/8/layout/list1#1"/>
    <dgm:cxn modelId="{8BD8D99D-8650-4A42-8410-C31B52037643}" type="presParOf" srcId="{C6EA2C0D-730E-4F91-BC9D-DD6DAE3CB072}" destId="{3AD88470-920B-4990-8FEF-EC33248A0A20}" srcOrd="11" destOrd="0" presId="urn:microsoft.com/office/officeart/2005/8/layout/list1#1"/>
    <dgm:cxn modelId="{831A74AB-9CEF-406D-B0BF-27ED43710E40}" type="presParOf" srcId="{C6EA2C0D-730E-4F91-BC9D-DD6DAE3CB072}" destId="{006AF800-BB4C-498A-BC72-35150524D52C}" srcOrd="12" destOrd="0" presId="urn:microsoft.com/office/officeart/2005/8/layout/list1#1"/>
    <dgm:cxn modelId="{AE3B24C4-A82A-4676-B4DB-CC85BF72C8C9}" type="presParOf" srcId="{006AF800-BB4C-498A-BC72-35150524D52C}" destId="{3A666F81-2DDC-414D-B195-EDF96FB99D44}" srcOrd="0" destOrd="0" presId="urn:microsoft.com/office/officeart/2005/8/layout/list1#1"/>
    <dgm:cxn modelId="{BAEAFA2E-8460-4300-8CF0-7C847AC98F47}" type="presParOf" srcId="{006AF800-BB4C-498A-BC72-35150524D52C}" destId="{D1050B75-A467-41AA-A63E-3FD4B14F16F5}" srcOrd="1" destOrd="0" presId="urn:microsoft.com/office/officeart/2005/8/layout/list1#1"/>
    <dgm:cxn modelId="{690875E0-F771-4F44-8AD4-6326C572548A}" type="presParOf" srcId="{C6EA2C0D-730E-4F91-BC9D-DD6DAE3CB072}" destId="{2F871E95-1A9C-4964-AEDF-8FFC40537A7B}" srcOrd="13" destOrd="0" presId="urn:microsoft.com/office/officeart/2005/8/layout/list1#1"/>
    <dgm:cxn modelId="{D34E5912-0FD2-4EA5-A230-F376F823C37E}" type="presParOf" srcId="{C6EA2C0D-730E-4F91-BC9D-DD6DAE3CB072}" destId="{43E4DA64-AD19-4AD6-A1BE-415A2D2D6382}" srcOrd="14" destOrd="0" presId="urn:microsoft.com/office/officeart/2005/8/layout/list1#1"/>
    <dgm:cxn modelId="{A7DB787D-2776-4C2F-A4E7-D5210BBA35EA}" type="presParOf" srcId="{C6EA2C0D-730E-4F91-BC9D-DD6DAE3CB072}" destId="{8C2F0BF8-C910-48DA-80A7-240B6CA18D9E}" srcOrd="15" destOrd="0" presId="urn:microsoft.com/office/officeart/2005/8/layout/list1#1"/>
    <dgm:cxn modelId="{9C624752-2338-465F-A010-5ECFF470F434}" type="presParOf" srcId="{C6EA2C0D-730E-4F91-BC9D-DD6DAE3CB072}" destId="{F6197EEB-2481-4545-BE88-CB5EB963A18C}" srcOrd="16" destOrd="0" presId="urn:microsoft.com/office/officeart/2005/8/layout/list1#1"/>
    <dgm:cxn modelId="{EAF4743A-837D-4606-85C3-C2E1F49D29B2}" type="presParOf" srcId="{F6197EEB-2481-4545-BE88-CB5EB963A18C}" destId="{B40473C5-9F72-4733-B458-5A8AB390835D}" srcOrd="0" destOrd="0" presId="urn:microsoft.com/office/officeart/2005/8/layout/list1#1"/>
    <dgm:cxn modelId="{1DE35B8A-7B44-43BC-B5C5-CDC16C752AE9}" type="presParOf" srcId="{F6197EEB-2481-4545-BE88-CB5EB963A18C}" destId="{9A5745F8-979F-48B2-B0B2-55BF9C126807}" srcOrd="1" destOrd="0" presId="urn:microsoft.com/office/officeart/2005/8/layout/list1#1"/>
    <dgm:cxn modelId="{24EF76DB-1352-46AB-8B05-652ACFD184FD}" type="presParOf" srcId="{C6EA2C0D-730E-4F91-BC9D-DD6DAE3CB072}" destId="{1CE938BD-9E10-4359-B805-40F7A245DBA7}" srcOrd="17" destOrd="0" presId="urn:microsoft.com/office/officeart/2005/8/layout/list1#1"/>
    <dgm:cxn modelId="{39303C0F-8939-4408-BC77-E6C5B6D6C20B}" type="presParOf" srcId="{C6EA2C0D-730E-4F91-BC9D-DD6DAE3CB072}" destId="{9A4D6EA6-CC5D-40C7-85E3-AE880C839909}" srcOrd="18" destOrd="0" presId="urn:microsoft.com/office/officeart/2005/8/layout/list1#1"/>
    <dgm:cxn modelId="{6D4D5DE2-46B9-41C8-BC57-43D1BEBD08BA}" type="presParOf" srcId="{C6EA2C0D-730E-4F91-BC9D-DD6DAE3CB072}" destId="{5D1B3524-6656-4538-979A-1F80622EB1BD}" srcOrd="19" destOrd="0" presId="urn:microsoft.com/office/officeart/2005/8/layout/list1#1"/>
    <dgm:cxn modelId="{355ED4F0-EAE7-4B35-8E1D-F32396320DFA}" type="presParOf" srcId="{C6EA2C0D-730E-4F91-BC9D-DD6DAE3CB072}" destId="{1D039816-C4AE-456D-A4D9-59B8CE6DC511}" srcOrd="20" destOrd="0" presId="urn:microsoft.com/office/officeart/2005/8/layout/list1#1"/>
    <dgm:cxn modelId="{4EB0F599-3844-4382-8C44-E47C9DCF199B}" type="presParOf" srcId="{1D039816-C4AE-456D-A4D9-59B8CE6DC511}" destId="{281CB740-66F8-40D5-B131-24BF6600878E}" srcOrd="0" destOrd="0" presId="urn:microsoft.com/office/officeart/2005/8/layout/list1#1"/>
    <dgm:cxn modelId="{821E6779-AB3A-43AD-8608-6FA5AB96E302}" type="presParOf" srcId="{1D039816-C4AE-456D-A4D9-59B8CE6DC511}" destId="{7F43EFFC-4042-47EE-89D6-ECD6F8CC5D8D}" srcOrd="1" destOrd="0" presId="urn:microsoft.com/office/officeart/2005/8/layout/list1#1"/>
    <dgm:cxn modelId="{6C5268E2-B3AB-41CE-80BA-67F8097DB07D}" type="presParOf" srcId="{C6EA2C0D-730E-4F91-BC9D-DD6DAE3CB072}" destId="{6FA7D0C9-79A5-4926-BBF4-ED01542D8BD8}" srcOrd="21" destOrd="0" presId="urn:microsoft.com/office/officeart/2005/8/layout/list1#1"/>
    <dgm:cxn modelId="{ADC0A600-745C-4164-9B59-B4B81D347132}" type="presParOf" srcId="{C6EA2C0D-730E-4F91-BC9D-DD6DAE3CB072}" destId="{A9506015-ED22-41F8-B0F1-7D54D0922CE4}" srcOrd="22" destOrd="0" presId="urn:microsoft.com/office/officeart/2005/8/layout/list1#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99A3CB5-FFC5-4777-BB09-BD0F5B079630}" type="doc">
      <dgm:prSet loTypeId="urn:microsoft.com/office/officeart/2005/8/layout/list1#2" loCatId="list" qsTypeId="urn:microsoft.com/office/officeart/2005/8/quickstyle/simple1#4" qsCatId="simple" csTypeId="urn:microsoft.com/office/officeart/2005/8/colors/colorful3#3" csCatId="colorful" phldr="1"/>
      <dgm:spPr/>
      <dgm:t>
        <a:bodyPr/>
        <a:lstStyle/>
        <a:p>
          <a:endParaRPr lang="es-CO"/>
        </a:p>
      </dgm:t>
    </dgm:pt>
    <dgm:pt modelId="{B99376AA-8CAC-4885-84B3-128538F3F3AF}">
      <dgm:prSet phldrT="[Texto]" phldr="0" custT="1"/>
      <dgm:spPr/>
      <dgm:t>
        <a:bodyPr vert="horz" wrap="square"/>
        <a:lstStyle/>
        <a:p>
          <a:pPr>
            <a:lnSpc>
              <a:spcPct val="100000"/>
            </a:lnSpc>
            <a:spcBef>
              <a:spcPct val="0"/>
            </a:spcBef>
            <a:spcAft>
              <a:spcPct val="35000"/>
            </a:spcAft>
          </a:pPr>
          <a:r>
            <a:rPr lang="es-CO" sz="1400" b="1" dirty="0">
              <a:latin typeface="Futura Std Book" charset="0"/>
              <a:cs typeface="Futura Std Book" charset="0"/>
            </a:rPr>
            <a:t>Marco legal: </a:t>
          </a:r>
          <a:r>
            <a:rPr lang="es-CO" sz="1400" dirty="0">
              <a:latin typeface="Futura Std Book" charset="0"/>
              <a:cs typeface="Futura Std Book" charset="0"/>
            </a:rPr>
            <a:t>revisar leyes, decretos, ordenanzas y normas sectoriales nacionales e internacionales, organizados de manera cronológica y coherente.</a:t>
          </a:r>
          <a:endParaRPr sz="4100">
            <a:latin typeface="Futura Std Book" charset="0"/>
            <a:cs typeface="Futura Std Book" charset="0"/>
          </a:endParaRPr>
        </a:p>
      </dgm:t>
    </dgm:pt>
    <dgm:pt modelId="{591B37B6-6D05-4A20-959C-FB09E27B9032}" type="parTrans" cxnId="{1E37BD55-5522-4164-A5D4-EAD51C87B957}">
      <dgm:prSet/>
      <dgm:spPr/>
      <dgm:t>
        <a:bodyPr/>
        <a:lstStyle/>
        <a:p>
          <a:endParaRPr lang="es-CO" sz="5400"/>
        </a:p>
      </dgm:t>
    </dgm:pt>
    <dgm:pt modelId="{009AAA9E-202A-4A74-B86B-B0421A4D6113}" type="sibTrans" cxnId="{1E37BD55-5522-4164-A5D4-EAD51C87B957}">
      <dgm:prSet/>
      <dgm:spPr/>
      <dgm:t>
        <a:bodyPr/>
        <a:lstStyle/>
        <a:p>
          <a:endParaRPr lang="es-CO" sz="5400"/>
        </a:p>
      </dgm:t>
    </dgm:pt>
    <dgm:pt modelId="{1DCB5E35-BDD5-4A25-9313-37ACFFE4315E}">
      <dgm:prSet phldr="0" custT="0"/>
      <dgm:spPr/>
      <dgm:t>
        <a:bodyPr vert="horz" wrap="square"/>
        <a:lstStyle/>
        <a:p>
          <a:endParaRPr>
            <a:latin typeface="Futura Std Book" charset="0"/>
            <a:cs typeface="Futura Std Book" charset="0"/>
          </a:endParaRPr>
        </a:p>
      </dgm:t>
    </dgm:pt>
    <dgm:pt modelId="{E65E84DF-66C5-4052-A8D3-ED0ED6A98A94}" type="parTrans" cxnId="{863AA5EA-2CB3-40B5-846C-086E26F7CEF5}">
      <dgm:prSet/>
      <dgm:spPr/>
    </dgm:pt>
    <dgm:pt modelId="{5B4C1B93-DE2D-4150-BDA2-08D83A2A6C14}" type="sibTrans" cxnId="{863AA5EA-2CB3-40B5-846C-086E26F7CEF5}">
      <dgm:prSet/>
      <dgm:spPr/>
    </dgm:pt>
    <dgm:pt modelId="{93CB61DA-1B65-4F10-93D9-D19D4663313D}">
      <dgm:prSet phldrT="[Texto]" phldr="0" custT="1"/>
      <dgm:spPr/>
      <dgm:t>
        <a:bodyPr vert="horz" wrap="square"/>
        <a:lstStyle/>
        <a:p>
          <a:pPr>
            <a:lnSpc>
              <a:spcPct val="100000"/>
            </a:lnSpc>
            <a:spcBef>
              <a:spcPct val="0"/>
            </a:spcBef>
            <a:spcAft>
              <a:spcPct val="35000"/>
            </a:spcAft>
          </a:pPr>
          <a:r>
            <a:rPr lang="es-CO" sz="1400" b="1" dirty="0">
              <a:latin typeface="Futura Std Book" charset="0"/>
              <a:cs typeface="Futura Std Book" charset="0"/>
            </a:rPr>
            <a:t>Marco de referencia:</a:t>
          </a:r>
          <a:r>
            <a:rPr lang="es-CO" sz="1400" dirty="0">
              <a:latin typeface="Futura Std Book" charset="0"/>
              <a:cs typeface="Futura Std Book" charset="0"/>
            </a:rPr>
            <a:t> analizar políticas, programas, proyectos, investigaciones y referentes internacionales ya existentes, para identificar buenas prácticas, debilidades y vacíos, siempre explicando cómo se relacionan con el problema o la política en construcción.</a:t>
          </a:r>
          <a:endParaRPr sz="4100">
            <a:latin typeface="Futura Std Book" charset="0"/>
            <a:cs typeface="Futura Std Book" charset="0"/>
          </a:endParaRPr>
        </a:p>
      </dgm:t>
    </dgm:pt>
    <dgm:pt modelId="{73D18913-1DD9-4D45-B49D-461356818E5B}" type="parTrans" cxnId="{47F96FDF-20A1-4391-9015-658D3D3C0FB1}">
      <dgm:prSet/>
      <dgm:spPr/>
      <dgm:t>
        <a:bodyPr/>
        <a:lstStyle/>
        <a:p>
          <a:endParaRPr lang="es-CO" sz="5400"/>
        </a:p>
      </dgm:t>
    </dgm:pt>
    <dgm:pt modelId="{3546F2D8-3FE0-4120-91E8-CB4879FD9A97}" type="sibTrans" cxnId="{47F96FDF-20A1-4391-9015-658D3D3C0FB1}">
      <dgm:prSet/>
      <dgm:spPr/>
      <dgm:t>
        <a:bodyPr/>
        <a:lstStyle/>
        <a:p>
          <a:endParaRPr lang="es-CO" sz="5400"/>
        </a:p>
      </dgm:t>
    </dgm:pt>
    <dgm:pt modelId="{90FDE880-A5EF-4AA7-B085-2AEF210D925A}">
      <dgm:prSet phldr="0" custT="0"/>
      <dgm:spPr/>
      <dgm:t>
        <a:bodyPr vert="horz" wrap="square"/>
        <a:lstStyle/>
        <a:p>
          <a:endParaRPr>
            <a:latin typeface="Futura Std Book" charset="0"/>
            <a:cs typeface="Futura Std Book" charset="0"/>
          </a:endParaRPr>
        </a:p>
      </dgm:t>
    </dgm:pt>
    <dgm:pt modelId="{FBEE07B7-3541-43C1-8392-3ECF9F8D380C}" type="parTrans" cxnId="{C9759B12-35E3-469F-AEEF-D85B3F9410D1}">
      <dgm:prSet/>
      <dgm:spPr/>
    </dgm:pt>
    <dgm:pt modelId="{2B1991BB-9048-4876-8C95-3CCC8D340CB4}" type="sibTrans" cxnId="{C9759B12-35E3-469F-AEEF-D85B3F9410D1}">
      <dgm:prSet/>
      <dgm:spPr/>
    </dgm:pt>
    <dgm:pt modelId="{351BD32C-1313-4EF4-A337-EE4D5EEE9EFF}">
      <dgm:prSet phldrT="[Texto]" phldr="0" custT="1"/>
      <dgm:spPr/>
      <dgm:t>
        <a:bodyPr vert="horz" wrap="square"/>
        <a:lstStyle/>
        <a:p>
          <a:pPr>
            <a:lnSpc>
              <a:spcPct val="100000"/>
            </a:lnSpc>
            <a:spcBef>
              <a:spcPct val="0"/>
            </a:spcBef>
            <a:spcAft>
              <a:spcPct val="35000"/>
            </a:spcAft>
            <a:buFont typeface="Arial" panose="020B0604020202020204" pitchFamily="34" charset="0"/>
          </a:pPr>
          <a:r>
            <a:rPr lang="es-CO" sz="1400" b="1">
              <a:latin typeface="Futura Std Book" charset="0"/>
              <a:cs typeface="Futura Std Book" charset="0"/>
            </a:rPr>
            <a:t>Coherencia multinivel:</a:t>
          </a:r>
          <a:r>
            <a:rPr lang="es-CO" sz="1400">
              <a:latin typeface="Futura Std Book" charset="0"/>
              <a:cs typeface="Futura Std Book" charset="0"/>
            </a:rPr>
            <a:t> asegurar la alineación de la política territorial con lineamientos nacionales, regionales y locales, verificando coherencia con planes de desarrollo y generando sinergias intersectoriales en el corto, mediano y largo plazo.</a:t>
          </a:r>
          <a:endParaRPr lang="es-CO" sz="1400" dirty="0">
            <a:latin typeface="Futura Std Book" charset="0"/>
            <a:cs typeface="Futura Std Book" charset="0"/>
          </a:endParaRPr>
        </a:p>
      </dgm:t>
    </dgm:pt>
    <dgm:pt modelId="{7FA5C2FC-CBF8-4DDA-8F4B-92B989374FA7}" type="parTrans" cxnId="{70A44817-B199-45D2-B8DB-1DC60F062AC9}">
      <dgm:prSet/>
      <dgm:spPr/>
      <dgm:t>
        <a:bodyPr/>
        <a:lstStyle/>
        <a:p>
          <a:endParaRPr lang="es-CO" sz="5400"/>
        </a:p>
      </dgm:t>
    </dgm:pt>
    <dgm:pt modelId="{294BB20F-B7B9-474C-B4B6-38EE88B20995}" type="sibTrans" cxnId="{70A44817-B199-45D2-B8DB-1DC60F062AC9}">
      <dgm:prSet/>
      <dgm:spPr/>
      <dgm:t>
        <a:bodyPr/>
        <a:lstStyle/>
        <a:p>
          <a:endParaRPr lang="es-CO" sz="5400"/>
        </a:p>
      </dgm:t>
    </dgm:pt>
    <dgm:pt modelId="{3A56F161-BF47-4739-8AD4-56BC7C89B879}">
      <dgm:prSet phldr="0" custT="0"/>
      <dgm:spPr/>
      <dgm:t>
        <a:bodyPr vert="horz" wrap="square"/>
        <a:lstStyle/>
        <a:p>
          <a:endParaRPr>
            <a:latin typeface="Futura Std Book" charset="0"/>
            <a:cs typeface="Futura Std Book" charset="0"/>
          </a:endParaRPr>
        </a:p>
      </dgm:t>
    </dgm:pt>
    <dgm:pt modelId="{78E3C6EF-1CAF-41C9-A943-9D250FD1E594}" type="parTrans" cxnId="{A5BBE41D-E30E-47E1-B948-BB4AF40258C1}">
      <dgm:prSet/>
      <dgm:spPr/>
    </dgm:pt>
    <dgm:pt modelId="{6FEDE7E7-FDFB-41FA-A33E-D8D29D810619}" type="sibTrans" cxnId="{A5BBE41D-E30E-47E1-B948-BB4AF40258C1}">
      <dgm:prSet/>
      <dgm:spPr/>
    </dgm:pt>
    <dgm:pt modelId="{AB5C69A4-890D-468A-96FD-54FF85653614}" type="pres">
      <dgm:prSet presAssocID="{099A3CB5-FFC5-4777-BB09-BD0F5B079630}" presName="linear" presStyleCnt="0">
        <dgm:presLayoutVars>
          <dgm:dir/>
          <dgm:animLvl val="lvl"/>
          <dgm:resizeHandles val="exact"/>
        </dgm:presLayoutVars>
      </dgm:prSet>
      <dgm:spPr/>
    </dgm:pt>
    <dgm:pt modelId="{38437C7C-7C56-43FD-A5D6-E879AB3154B3}" type="pres">
      <dgm:prSet presAssocID="{B99376AA-8CAC-4885-84B3-128538F3F3AF}" presName="parentLin" presStyleCnt="0"/>
      <dgm:spPr/>
    </dgm:pt>
    <dgm:pt modelId="{CBDA540E-AA84-423F-9900-4A5090B7491E}" type="pres">
      <dgm:prSet presAssocID="{B99376AA-8CAC-4885-84B3-128538F3F3AF}" presName="parentLeftMargin" presStyleLbl="node1" presStyleIdx="0" presStyleCnt="3"/>
      <dgm:spPr/>
    </dgm:pt>
    <dgm:pt modelId="{3F06ED15-AEFD-43B7-86C5-F5F9CA65F829}" type="pres">
      <dgm:prSet presAssocID="{B99376AA-8CAC-4885-84B3-128538F3F3AF}" presName="parentText" presStyleLbl="node1" presStyleIdx="0" presStyleCnt="3">
        <dgm:presLayoutVars>
          <dgm:chMax val="0"/>
          <dgm:bulletEnabled val="1"/>
        </dgm:presLayoutVars>
      </dgm:prSet>
      <dgm:spPr/>
    </dgm:pt>
    <dgm:pt modelId="{3D4D9D29-0756-4A0E-86F9-42106E429687}" type="pres">
      <dgm:prSet presAssocID="{B99376AA-8CAC-4885-84B3-128538F3F3AF}" presName="negativeSpace" presStyleCnt="0"/>
      <dgm:spPr/>
    </dgm:pt>
    <dgm:pt modelId="{804D13CB-2F42-4809-B114-4C1D572B5256}" type="pres">
      <dgm:prSet presAssocID="{B99376AA-8CAC-4885-84B3-128538F3F3AF}" presName="childText" presStyleLbl="conFgAcc1" presStyleIdx="0" presStyleCnt="3">
        <dgm:presLayoutVars>
          <dgm:bulletEnabled val="1"/>
        </dgm:presLayoutVars>
      </dgm:prSet>
      <dgm:spPr/>
    </dgm:pt>
    <dgm:pt modelId="{FDCDC031-0F09-4842-A352-9A7B44EA71C3}" type="pres">
      <dgm:prSet presAssocID="{009AAA9E-202A-4A74-B86B-B0421A4D6113}" presName="spaceBetweenRectangles" presStyleCnt="0"/>
      <dgm:spPr/>
    </dgm:pt>
    <dgm:pt modelId="{83EB174A-21F3-4CC0-A939-EB7BCAC5093D}" type="pres">
      <dgm:prSet presAssocID="{93CB61DA-1B65-4F10-93D9-D19D4663313D}" presName="parentLin" presStyleCnt="0"/>
      <dgm:spPr/>
    </dgm:pt>
    <dgm:pt modelId="{6190FACF-31C9-4E78-8966-478251D315E2}" type="pres">
      <dgm:prSet presAssocID="{93CB61DA-1B65-4F10-93D9-D19D4663313D}" presName="parentLeftMargin" presStyleLbl="node1" presStyleIdx="0" presStyleCnt="3"/>
      <dgm:spPr/>
    </dgm:pt>
    <dgm:pt modelId="{5A485F44-9817-42F0-BA1C-2AB5AE5F28D2}" type="pres">
      <dgm:prSet presAssocID="{93CB61DA-1B65-4F10-93D9-D19D4663313D}" presName="parentText" presStyleLbl="node1" presStyleIdx="1" presStyleCnt="3">
        <dgm:presLayoutVars>
          <dgm:chMax val="0"/>
          <dgm:bulletEnabled val="1"/>
        </dgm:presLayoutVars>
      </dgm:prSet>
      <dgm:spPr/>
    </dgm:pt>
    <dgm:pt modelId="{EFFF0AD3-623A-4645-93B8-E9B48E3E65F8}" type="pres">
      <dgm:prSet presAssocID="{93CB61DA-1B65-4F10-93D9-D19D4663313D}" presName="negativeSpace" presStyleCnt="0"/>
      <dgm:spPr/>
    </dgm:pt>
    <dgm:pt modelId="{35E79EDA-AE64-4949-9DA0-A07AD6A35E53}" type="pres">
      <dgm:prSet presAssocID="{93CB61DA-1B65-4F10-93D9-D19D4663313D}" presName="childText" presStyleLbl="conFgAcc1" presStyleIdx="1" presStyleCnt="3">
        <dgm:presLayoutVars>
          <dgm:bulletEnabled val="1"/>
        </dgm:presLayoutVars>
      </dgm:prSet>
      <dgm:spPr/>
    </dgm:pt>
    <dgm:pt modelId="{0135175B-3960-4922-BCA9-71879AA81438}" type="pres">
      <dgm:prSet presAssocID="{3546F2D8-3FE0-4120-91E8-CB4879FD9A97}" presName="spaceBetweenRectangles" presStyleCnt="0"/>
      <dgm:spPr/>
    </dgm:pt>
    <dgm:pt modelId="{1A827213-5C7A-4493-B3BC-39E4FBB377F1}" type="pres">
      <dgm:prSet presAssocID="{351BD32C-1313-4EF4-A337-EE4D5EEE9EFF}" presName="parentLin" presStyleCnt="0"/>
      <dgm:spPr/>
    </dgm:pt>
    <dgm:pt modelId="{A1453274-B16A-439F-84B9-5B3E89F709BB}" type="pres">
      <dgm:prSet presAssocID="{351BD32C-1313-4EF4-A337-EE4D5EEE9EFF}" presName="parentLeftMargin" presStyleLbl="node1" presStyleIdx="1" presStyleCnt="3"/>
      <dgm:spPr/>
    </dgm:pt>
    <dgm:pt modelId="{70FA7511-591A-4790-85EF-C321EC13C9F2}" type="pres">
      <dgm:prSet presAssocID="{351BD32C-1313-4EF4-A337-EE4D5EEE9EFF}" presName="parentText" presStyleLbl="node1" presStyleIdx="2" presStyleCnt="3">
        <dgm:presLayoutVars>
          <dgm:chMax val="0"/>
          <dgm:bulletEnabled val="1"/>
        </dgm:presLayoutVars>
      </dgm:prSet>
      <dgm:spPr/>
    </dgm:pt>
    <dgm:pt modelId="{F7A2B765-A97C-4720-8B5D-EF6021F4F51E}" type="pres">
      <dgm:prSet presAssocID="{351BD32C-1313-4EF4-A337-EE4D5EEE9EFF}" presName="negativeSpace" presStyleCnt="0"/>
      <dgm:spPr/>
    </dgm:pt>
    <dgm:pt modelId="{4D4E86E4-6DA2-4842-86B8-FADD1220C041}" type="pres">
      <dgm:prSet presAssocID="{351BD32C-1313-4EF4-A337-EE4D5EEE9EFF}" presName="childText" presStyleLbl="conFgAcc1" presStyleIdx="2" presStyleCnt="3">
        <dgm:presLayoutVars>
          <dgm:bulletEnabled val="1"/>
        </dgm:presLayoutVars>
      </dgm:prSet>
      <dgm:spPr/>
    </dgm:pt>
  </dgm:ptLst>
  <dgm:cxnLst>
    <dgm:cxn modelId="{EC611212-794C-4959-A73A-C530A34D7B20}" type="presOf" srcId="{B99376AA-8CAC-4885-84B3-128538F3F3AF}" destId="{3F06ED15-AEFD-43B7-86C5-F5F9CA65F829}" srcOrd="1" destOrd="0" presId="urn:microsoft.com/office/officeart/2005/8/layout/list1#2"/>
    <dgm:cxn modelId="{C9759B12-35E3-469F-AEEF-D85B3F9410D1}" srcId="{93CB61DA-1B65-4F10-93D9-D19D4663313D}" destId="{90FDE880-A5EF-4AA7-B085-2AEF210D925A}" srcOrd="0" destOrd="0" parTransId="{FBEE07B7-3541-43C1-8392-3ECF9F8D380C}" sibTransId="{2B1991BB-9048-4876-8C95-3CCC8D340CB4}"/>
    <dgm:cxn modelId="{70A44817-B199-45D2-B8DB-1DC60F062AC9}" srcId="{099A3CB5-FFC5-4777-BB09-BD0F5B079630}" destId="{351BD32C-1313-4EF4-A337-EE4D5EEE9EFF}" srcOrd="2" destOrd="0" parTransId="{7FA5C2FC-CBF8-4DDA-8F4B-92B989374FA7}" sibTransId="{294BB20F-B7B9-474C-B4B6-38EE88B20995}"/>
    <dgm:cxn modelId="{8BCAEF19-9063-403E-8197-BA33B8F16AAB}" type="presOf" srcId="{3A56F161-BF47-4739-8AD4-56BC7C89B879}" destId="{4D4E86E4-6DA2-4842-86B8-FADD1220C041}" srcOrd="0" destOrd="0" presId="urn:microsoft.com/office/officeart/2005/8/layout/list1#2"/>
    <dgm:cxn modelId="{A5BBE41D-E30E-47E1-B948-BB4AF40258C1}" srcId="{351BD32C-1313-4EF4-A337-EE4D5EEE9EFF}" destId="{3A56F161-BF47-4739-8AD4-56BC7C89B879}" srcOrd="0" destOrd="0" parTransId="{78E3C6EF-1CAF-41C9-A943-9D250FD1E594}" sibTransId="{6FEDE7E7-FDFB-41FA-A33E-D8D29D810619}"/>
    <dgm:cxn modelId="{D2FD5B42-B354-4D1F-94EE-5FDB7166ECFF}" type="presOf" srcId="{1DCB5E35-BDD5-4A25-9313-37ACFFE4315E}" destId="{804D13CB-2F42-4809-B114-4C1D572B5256}" srcOrd="0" destOrd="0" presId="urn:microsoft.com/office/officeart/2005/8/layout/list1#2"/>
    <dgm:cxn modelId="{59B38469-3B17-47C9-A623-3F04480F1102}" type="presOf" srcId="{93CB61DA-1B65-4F10-93D9-D19D4663313D}" destId="{6190FACF-31C9-4E78-8966-478251D315E2}" srcOrd="0" destOrd="0" presId="urn:microsoft.com/office/officeart/2005/8/layout/list1#2"/>
    <dgm:cxn modelId="{A4D73D6F-FAFD-48F9-AA7E-9C01D2F61677}" type="presOf" srcId="{B99376AA-8CAC-4885-84B3-128538F3F3AF}" destId="{CBDA540E-AA84-423F-9900-4A5090B7491E}" srcOrd="0" destOrd="0" presId="urn:microsoft.com/office/officeart/2005/8/layout/list1#2"/>
    <dgm:cxn modelId="{A0C7A355-0DA7-4997-B9A6-09C51A3C009B}" type="presOf" srcId="{351BD32C-1313-4EF4-A337-EE4D5EEE9EFF}" destId="{70FA7511-591A-4790-85EF-C321EC13C9F2}" srcOrd="1" destOrd="0" presId="urn:microsoft.com/office/officeart/2005/8/layout/list1#2"/>
    <dgm:cxn modelId="{1E37BD55-5522-4164-A5D4-EAD51C87B957}" srcId="{099A3CB5-FFC5-4777-BB09-BD0F5B079630}" destId="{B99376AA-8CAC-4885-84B3-128538F3F3AF}" srcOrd="0" destOrd="0" parTransId="{591B37B6-6D05-4A20-959C-FB09E27B9032}" sibTransId="{009AAA9E-202A-4A74-B86B-B0421A4D6113}"/>
    <dgm:cxn modelId="{0FF10188-68C0-44AF-BD68-E72810E7E5B2}" type="presOf" srcId="{90FDE880-A5EF-4AA7-B085-2AEF210D925A}" destId="{35E79EDA-AE64-4949-9DA0-A07AD6A35E53}" srcOrd="0" destOrd="0" presId="urn:microsoft.com/office/officeart/2005/8/layout/list1#2"/>
    <dgm:cxn modelId="{0B6910B2-E1A6-4A48-9B83-C7D3CF22B45C}" type="presOf" srcId="{351BD32C-1313-4EF4-A337-EE4D5EEE9EFF}" destId="{A1453274-B16A-439F-84B9-5B3E89F709BB}" srcOrd="0" destOrd="0" presId="urn:microsoft.com/office/officeart/2005/8/layout/list1#2"/>
    <dgm:cxn modelId="{C3A274C8-FACF-4761-BFE2-57F42816AE78}" type="presOf" srcId="{93CB61DA-1B65-4F10-93D9-D19D4663313D}" destId="{5A485F44-9817-42F0-BA1C-2AB5AE5F28D2}" srcOrd="1" destOrd="0" presId="urn:microsoft.com/office/officeart/2005/8/layout/list1#2"/>
    <dgm:cxn modelId="{47F96FDF-20A1-4391-9015-658D3D3C0FB1}" srcId="{099A3CB5-FFC5-4777-BB09-BD0F5B079630}" destId="{93CB61DA-1B65-4F10-93D9-D19D4663313D}" srcOrd="1" destOrd="0" parTransId="{73D18913-1DD9-4D45-B49D-461356818E5B}" sibTransId="{3546F2D8-3FE0-4120-91E8-CB4879FD9A97}"/>
    <dgm:cxn modelId="{535791E5-4420-46AB-9AFF-2BEE3616A0FB}" type="presOf" srcId="{099A3CB5-FFC5-4777-BB09-BD0F5B079630}" destId="{AB5C69A4-890D-468A-96FD-54FF85653614}" srcOrd="0" destOrd="0" presId="urn:microsoft.com/office/officeart/2005/8/layout/list1#2"/>
    <dgm:cxn modelId="{863AA5EA-2CB3-40B5-846C-086E26F7CEF5}" srcId="{B99376AA-8CAC-4885-84B3-128538F3F3AF}" destId="{1DCB5E35-BDD5-4A25-9313-37ACFFE4315E}" srcOrd="0" destOrd="0" parTransId="{E65E84DF-66C5-4052-A8D3-ED0ED6A98A94}" sibTransId="{5B4C1B93-DE2D-4150-BDA2-08D83A2A6C14}"/>
    <dgm:cxn modelId="{9880DFD2-FFD1-435A-98FD-34139D7139E3}" type="presParOf" srcId="{AB5C69A4-890D-468A-96FD-54FF85653614}" destId="{38437C7C-7C56-43FD-A5D6-E879AB3154B3}" srcOrd="0" destOrd="0" presId="urn:microsoft.com/office/officeart/2005/8/layout/list1#2"/>
    <dgm:cxn modelId="{5EA9D2D3-B33B-4C38-80C4-7FDC3E710D2D}" type="presParOf" srcId="{38437C7C-7C56-43FD-A5D6-E879AB3154B3}" destId="{CBDA540E-AA84-423F-9900-4A5090B7491E}" srcOrd="0" destOrd="0" presId="urn:microsoft.com/office/officeart/2005/8/layout/list1#2"/>
    <dgm:cxn modelId="{46F06806-C4F0-4183-B327-7EED336A24E3}" type="presParOf" srcId="{38437C7C-7C56-43FD-A5D6-E879AB3154B3}" destId="{3F06ED15-AEFD-43B7-86C5-F5F9CA65F829}" srcOrd="1" destOrd="0" presId="urn:microsoft.com/office/officeart/2005/8/layout/list1#2"/>
    <dgm:cxn modelId="{AC3D80B0-C3B7-40F6-B074-BC034DCF0731}" type="presParOf" srcId="{AB5C69A4-890D-468A-96FD-54FF85653614}" destId="{3D4D9D29-0756-4A0E-86F9-42106E429687}" srcOrd="1" destOrd="0" presId="urn:microsoft.com/office/officeart/2005/8/layout/list1#2"/>
    <dgm:cxn modelId="{74E24471-283B-40CA-A90E-CE3447736F10}" type="presParOf" srcId="{AB5C69A4-890D-468A-96FD-54FF85653614}" destId="{804D13CB-2F42-4809-B114-4C1D572B5256}" srcOrd="2" destOrd="0" presId="urn:microsoft.com/office/officeart/2005/8/layout/list1#2"/>
    <dgm:cxn modelId="{5824103D-1292-4FCD-973B-88B3BD72661B}" type="presParOf" srcId="{AB5C69A4-890D-468A-96FD-54FF85653614}" destId="{FDCDC031-0F09-4842-A352-9A7B44EA71C3}" srcOrd="3" destOrd="0" presId="urn:microsoft.com/office/officeart/2005/8/layout/list1#2"/>
    <dgm:cxn modelId="{D511FCD0-F0C2-4492-89C9-F892426BB8EB}" type="presParOf" srcId="{AB5C69A4-890D-468A-96FD-54FF85653614}" destId="{83EB174A-21F3-4CC0-A939-EB7BCAC5093D}" srcOrd="4" destOrd="0" presId="urn:microsoft.com/office/officeart/2005/8/layout/list1#2"/>
    <dgm:cxn modelId="{4C5A6B48-D1C5-43F4-AC1B-114C23486CF3}" type="presParOf" srcId="{83EB174A-21F3-4CC0-A939-EB7BCAC5093D}" destId="{6190FACF-31C9-4E78-8966-478251D315E2}" srcOrd="0" destOrd="0" presId="urn:microsoft.com/office/officeart/2005/8/layout/list1#2"/>
    <dgm:cxn modelId="{94D141A3-3C91-4837-B6C2-636937A0F354}" type="presParOf" srcId="{83EB174A-21F3-4CC0-A939-EB7BCAC5093D}" destId="{5A485F44-9817-42F0-BA1C-2AB5AE5F28D2}" srcOrd="1" destOrd="0" presId="urn:microsoft.com/office/officeart/2005/8/layout/list1#2"/>
    <dgm:cxn modelId="{C92149F8-0096-4D19-93D8-811020ED8E6A}" type="presParOf" srcId="{AB5C69A4-890D-468A-96FD-54FF85653614}" destId="{EFFF0AD3-623A-4645-93B8-E9B48E3E65F8}" srcOrd="5" destOrd="0" presId="urn:microsoft.com/office/officeart/2005/8/layout/list1#2"/>
    <dgm:cxn modelId="{0E601C8D-200B-4A30-9F07-6C17056C95BA}" type="presParOf" srcId="{AB5C69A4-890D-468A-96FD-54FF85653614}" destId="{35E79EDA-AE64-4949-9DA0-A07AD6A35E53}" srcOrd="6" destOrd="0" presId="urn:microsoft.com/office/officeart/2005/8/layout/list1#2"/>
    <dgm:cxn modelId="{F42D9F63-0ECC-4179-A5B9-F65F5D086152}" type="presParOf" srcId="{AB5C69A4-890D-468A-96FD-54FF85653614}" destId="{0135175B-3960-4922-BCA9-71879AA81438}" srcOrd="7" destOrd="0" presId="urn:microsoft.com/office/officeart/2005/8/layout/list1#2"/>
    <dgm:cxn modelId="{7436A64F-3646-4277-9B64-86496723E1F8}" type="presParOf" srcId="{AB5C69A4-890D-468A-96FD-54FF85653614}" destId="{1A827213-5C7A-4493-B3BC-39E4FBB377F1}" srcOrd="8" destOrd="0" presId="urn:microsoft.com/office/officeart/2005/8/layout/list1#2"/>
    <dgm:cxn modelId="{D94FA587-0239-4807-98B0-4CC345218AC8}" type="presParOf" srcId="{1A827213-5C7A-4493-B3BC-39E4FBB377F1}" destId="{A1453274-B16A-439F-84B9-5B3E89F709BB}" srcOrd="0" destOrd="0" presId="urn:microsoft.com/office/officeart/2005/8/layout/list1#2"/>
    <dgm:cxn modelId="{22BC2578-2F70-4CE8-BC12-C8C29B6E0133}" type="presParOf" srcId="{1A827213-5C7A-4493-B3BC-39E4FBB377F1}" destId="{70FA7511-591A-4790-85EF-C321EC13C9F2}" srcOrd="1" destOrd="0" presId="urn:microsoft.com/office/officeart/2005/8/layout/list1#2"/>
    <dgm:cxn modelId="{D8B5097C-C874-49B0-868B-FE4ED419A047}" type="presParOf" srcId="{AB5C69A4-890D-468A-96FD-54FF85653614}" destId="{F7A2B765-A97C-4720-8B5D-EF6021F4F51E}" srcOrd="9" destOrd="0" presId="urn:microsoft.com/office/officeart/2005/8/layout/list1#2"/>
    <dgm:cxn modelId="{18FCA706-8E05-41EF-BCA7-D9C6C4C14A09}" type="presParOf" srcId="{AB5C69A4-890D-468A-96FD-54FF85653614}" destId="{4D4E86E4-6DA2-4842-86B8-FADD1220C041}" srcOrd="10" destOrd="0" presId="urn:microsoft.com/office/officeart/2005/8/layout/list1#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90AC06E-C630-47FF-853B-9429719217AD}" type="doc">
      <dgm:prSet loTypeId="urn:microsoft.com/office/officeart/2005/8/layout/matrix2" loCatId="matrix" qsTypeId="urn:microsoft.com/office/officeart/2005/8/quickstyle/simple1#5" qsCatId="simple" csTypeId="urn:microsoft.com/office/officeart/2005/8/colors/colorful3#4" csCatId="colorful" phldr="1"/>
      <dgm:spPr/>
      <dgm:t>
        <a:bodyPr/>
        <a:lstStyle/>
        <a:p>
          <a:endParaRPr lang="es-CO"/>
        </a:p>
      </dgm:t>
    </dgm:pt>
    <dgm:pt modelId="{489025ED-7844-4BDD-A59A-D2874D9EBA48}">
      <dgm:prSet phldrT="[Texto]" phldr="0" custT="0"/>
      <dgm:spPr/>
      <dgm:t>
        <a:bodyPr vert="horz" wrap="square"/>
        <a:lstStyle/>
        <a:p>
          <a:pPr algn="ctr">
            <a:lnSpc>
              <a:spcPct val="100000"/>
            </a:lnSpc>
            <a:spcBef>
              <a:spcPct val="0"/>
            </a:spcBef>
            <a:spcAft>
              <a:spcPct val="35000"/>
            </a:spcAft>
          </a:pPr>
          <a:r>
            <a:rPr lang="es-CO" dirty="0">
              <a:latin typeface="Futura Std Book" charset="0"/>
              <a:cs typeface="Futura Std Book" charset="0"/>
            </a:rPr>
            <a:t>Actores a motivar</a:t>
          </a:r>
          <a:endParaRPr>
            <a:latin typeface="Futura Std Book" charset="0"/>
            <a:cs typeface="Futura Std Book" charset="0"/>
          </a:endParaRPr>
        </a:p>
      </dgm:t>
    </dgm:pt>
    <dgm:pt modelId="{19B0CE09-39FF-494A-98F0-0305D975B565}" type="parTrans" cxnId="{E4EC1D7D-6D9B-475C-BAC3-881DBA52220D}">
      <dgm:prSet/>
      <dgm:spPr/>
      <dgm:t>
        <a:bodyPr/>
        <a:lstStyle/>
        <a:p>
          <a:pPr algn="ctr"/>
          <a:endParaRPr lang="es-CO"/>
        </a:p>
      </dgm:t>
    </dgm:pt>
    <dgm:pt modelId="{C78232DA-09C6-4893-942F-C2DCE567578C}" type="sibTrans" cxnId="{E4EC1D7D-6D9B-475C-BAC3-881DBA52220D}">
      <dgm:prSet/>
      <dgm:spPr/>
      <dgm:t>
        <a:bodyPr/>
        <a:lstStyle/>
        <a:p>
          <a:pPr algn="ctr"/>
          <a:endParaRPr lang="es-CO"/>
        </a:p>
      </dgm:t>
    </dgm:pt>
    <dgm:pt modelId="{58BEA9DE-0E4A-497E-AC74-5933846554A9}">
      <dgm:prSet phldrT="[Texto]" phldr="0" custT="0"/>
      <dgm:spPr/>
      <dgm:t>
        <a:bodyPr vert="horz" wrap="square"/>
        <a:lstStyle/>
        <a:p>
          <a:pPr algn="ctr">
            <a:lnSpc>
              <a:spcPct val="100000"/>
            </a:lnSpc>
            <a:spcBef>
              <a:spcPct val="0"/>
            </a:spcBef>
            <a:spcAft>
              <a:spcPct val="35000"/>
            </a:spcAft>
          </a:pPr>
          <a:r>
            <a:rPr lang="es-CO" dirty="0">
              <a:latin typeface="Futura Std Book" charset="0"/>
              <a:cs typeface="Futura Std Book" charset="0"/>
            </a:rPr>
            <a:t>Aliados estratégicos</a:t>
          </a:r>
          <a:endParaRPr>
            <a:latin typeface="Futura Std Book" charset="0"/>
            <a:cs typeface="Futura Std Book" charset="0"/>
          </a:endParaRPr>
        </a:p>
      </dgm:t>
    </dgm:pt>
    <dgm:pt modelId="{702CD226-3A87-4C09-8CA6-85B695598909}" type="parTrans" cxnId="{5F21DADF-1A12-49A9-92F1-6FEB90094922}">
      <dgm:prSet/>
      <dgm:spPr/>
      <dgm:t>
        <a:bodyPr/>
        <a:lstStyle/>
        <a:p>
          <a:pPr algn="ctr"/>
          <a:endParaRPr lang="es-CO"/>
        </a:p>
      </dgm:t>
    </dgm:pt>
    <dgm:pt modelId="{58DC2901-D33E-4846-891A-0318A83C562E}" type="sibTrans" cxnId="{5F21DADF-1A12-49A9-92F1-6FEB90094922}">
      <dgm:prSet/>
      <dgm:spPr/>
      <dgm:t>
        <a:bodyPr/>
        <a:lstStyle/>
        <a:p>
          <a:pPr algn="ctr"/>
          <a:endParaRPr lang="es-CO"/>
        </a:p>
      </dgm:t>
    </dgm:pt>
    <dgm:pt modelId="{D2B247C5-8643-46CB-B7C3-84458DB8C1A4}">
      <dgm:prSet phldrT="[Texto]" phldr="0" custT="0"/>
      <dgm:spPr/>
      <dgm:t>
        <a:bodyPr vert="horz" wrap="square"/>
        <a:lstStyle/>
        <a:p>
          <a:pPr algn="ctr">
            <a:lnSpc>
              <a:spcPct val="100000"/>
            </a:lnSpc>
            <a:spcBef>
              <a:spcPct val="0"/>
            </a:spcBef>
            <a:spcAft>
              <a:spcPct val="35000"/>
            </a:spcAft>
          </a:pPr>
          <a:r>
            <a:rPr lang="es-CO" dirty="0">
              <a:latin typeface="Futura Std Book" charset="0"/>
              <a:cs typeface="Futura Std Book" charset="0"/>
            </a:rPr>
            <a:t>Actores periféricos</a:t>
          </a:r>
          <a:endParaRPr>
            <a:latin typeface="Futura Std Book" charset="0"/>
            <a:cs typeface="Futura Std Book" charset="0"/>
          </a:endParaRPr>
        </a:p>
      </dgm:t>
    </dgm:pt>
    <dgm:pt modelId="{7373B73C-E3B9-4FAC-8E7D-D1350A839272}" type="parTrans" cxnId="{233FA38B-7226-4094-8CD9-21397BDC251A}">
      <dgm:prSet/>
      <dgm:spPr/>
      <dgm:t>
        <a:bodyPr/>
        <a:lstStyle/>
        <a:p>
          <a:pPr algn="ctr"/>
          <a:endParaRPr lang="es-CO"/>
        </a:p>
      </dgm:t>
    </dgm:pt>
    <dgm:pt modelId="{865A9EAD-738A-46D3-AC39-E0F4C837D087}" type="sibTrans" cxnId="{233FA38B-7226-4094-8CD9-21397BDC251A}">
      <dgm:prSet/>
      <dgm:spPr/>
      <dgm:t>
        <a:bodyPr/>
        <a:lstStyle/>
        <a:p>
          <a:pPr algn="ctr"/>
          <a:endParaRPr lang="es-CO"/>
        </a:p>
      </dgm:t>
    </dgm:pt>
    <dgm:pt modelId="{E356DCB6-951B-4A62-ABAC-E84E5FE66309}">
      <dgm:prSet phldrT="[Texto]" phldr="0" custT="0"/>
      <dgm:spPr/>
      <dgm:t>
        <a:bodyPr vert="horz" wrap="square"/>
        <a:lstStyle/>
        <a:p>
          <a:pPr algn="ctr">
            <a:lnSpc>
              <a:spcPct val="100000"/>
            </a:lnSpc>
            <a:spcBef>
              <a:spcPct val="0"/>
            </a:spcBef>
            <a:spcAft>
              <a:spcPct val="35000"/>
            </a:spcAft>
          </a:pPr>
          <a:r>
            <a:rPr lang="es-CO" dirty="0">
              <a:latin typeface="Futura Std Book" charset="0"/>
              <a:cs typeface="Futura Std Book" charset="0"/>
            </a:rPr>
            <a:t>Actores a mantener informados</a:t>
          </a:r>
          <a:endParaRPr>
            <a:latin typeface="Futura Std Book" charset="0"/>
            <a:cs typeface="Futura Std Book" charset="0"/>
          </a:endParaRPr>
        </a:p>
      </dgm:t>
    </dgm:pt>
    <dgm:pt modelId="{FEDB8CA8-EA8D-4A40-A89E-4443408CF954}" type="parTrans" cxnId="{84183B89-8B67-4C16-8159-1AE577A7C19F}">
      <dgm:prSet/>
      <dgm:spPr/>
      <dgm:t>
        <a:bodyPr/>
        <a:lstStyle/>
        <a:p>
          <a:pPr algn="ctr"/>
          <a:endParaRPr lang="es-CO"/>
        </a:p>
      </dgm:t>
    </dgm:pt>
    <dgm:pt modelId="{15A7539D-C2E8-476B-98E8-EA65673C1B2E}" type="sibTrans" cxnId="{84183B89-8B67-4C16-8159-1AE577A7C19F}">
      <dgm:prSet/>
      <dgm:spPr/>
      <dgm:t>
        <a:bodyPr/>
        <a:lstStyle/>
        <a:p>
          <a:pPr algn="ctr"/>
          <a:endParaRPr lang="es-CO"/>
        </a:p>
      </dgm:t>
    </dgm:pt>
    <dgm:pt modelId="{D320C795-7A2C-45BB-883F-463D86355E0E}" type="pres">
      <dgm:prSet presAssocID="{C90AC06E-C630-47FF-853B-9429719217AD}" presName="matrix" presStyleCnt="0">
        <dgm:presLayoutVars>
          <dgm:chMax val="1"/>
          <dgm:dir/>
          <dgm:resizeHandles val="exact"/>
        </dgm:presLayoutVars>
      </dgm:prSet>
      <dgm:spPr/>
    </dgm:pt>
    <dgm:pt modelId="{FA8F62FA-E6B2-412C-B0B9-48F09BE0008F}" type="pres">
      <dgm:prSet presAssocID="{C90AC06E-C630-47FF-853B-9429719217AD}" presName="axisShape" presStyleLbl="bgShp" presStyleIdx="0" presStyleCnt="1"/>
      <dgm:spPr/>
    </dgm:pt>
    <dgm:pt modelId="{D430213C-303B-41EB-82B4-CBD303BE349C}" type="pres">
      <dgm:prSet presAssocID="{C90AC06E-C630-47FF-853B-9429719217AD}" presName="rect1" presStyleLbl="node1" presStyleIdx="0" presStyleCnt="4">
        <dgm:presLayoutVars>
          <dgm:chMax val="0"/>
          <dgm:chPref val="0"/>
          <dgm:bulletEnabled val="1"/>
        </dgm:presLayoutVars>
      </dgm:prSet>
      <dgm:spPr/>
    </dgm:pt>
    <dgm:pt modelId="{DFD8E22A-B110-4A66-9A7B-64F684A6A0A7}" type="pres">
      <dgm:prSet presAssocID="{C90AC06E-C630-47FF-853B-9429719217AD}" presName="rect2" presStyleLbl="node1" presStyleIdx="1" presStyleCnt="4">
        <dgm:presLayoutVars>
          <dgm:chMax val="0"/>
          <dgm:chPref val="0"/>
          <dgm:bulletEnabled val="1"/>
        </dgm:presLayoutVars>
      </dgm:prSet>
      <dgm:spPr/>
    </dgm:pt>
    <dgm:pt modelId="{BCAEE13C-EAE8-4D8A-8920-87C83C1D3D14}" type="pres">
      <dgm:prSet presAssocID="{C90AC06E-C630-47FF-853B-9429719217AD}" presName="rect3" presStyleLbl="node1" presStyleIdx="2" presStyleCnt="4">
        <dgm:presLayoutVars>
          <dgm:chMax val="0"/>
          <dgm:chPref val="0"/>
          <dgm:bulletEnabled val="1"/>
        </dgm:presLayoutVars>
      </dgm:prSet>
      <dgm:spPr/>
    </dgm:pt>
    <dgm:pt modelId="{354DE9E7-4848-4560-AA1F-5CB13932D992}" type="pres">
      <dgm:prSet presAssocID="{C90AC06E-C630-47FF-853B-9429719217AD}" presName="rect4" presStyleLbl="node1" presStyleIdx="3" presStyleCnt="4">
        <dgm:presLayoutVars>
          <dgm:chMax val="0"/>
          <dgm:chPref val="0"/>
          <dgm:bulletEnabled val="1"/>
        </dgm:presLayoutVars>
      </dgm:prSet>
      <dgm:spPr/>
    </dgm:pt>
  </dgm:ptLst>
  <dgm:cxnLst>
    <dgm:cxn modelId="{E1513705-718E-4E02-8432-CACC20DCB4B9}" type="presOf" srcId="{C90AC06E-C630-47FF-853B-9429719217AD}" destId="{D320C795-7A2C-45BB-883F-463D86355E0E}" srcOrd="0" destOrd="0" presId="urn:microsoft.com/office/officeart/2005/8/layout/matrix2"/>
    <dgm:cxn modelId="{ADC07A12-C6AA-4A46-B434-B7A6D204F9CE}" type="presOf" srcId="{489025ED-7844-4BDD-A59A-D2874D9EBA48}" destId="{D430213C-303B-41EB-82B4-CBD303BE349C}" srcOrd="0" destOrd="0" presId="urn:microsoft.com/office/officeart/2005/8/layout/matrix2"/>
    <dgm:cxn modelId="{E4EC1D7D-6D9B-475C-BAC3-881DBA52220D}" srcId="{C90AC06E-C630-47FF-853B-9429719217AD}" destId="{489025ED-7844-4BDD-A59A-D2874D9EBA48}" srcOrd="0" destOrd="0" parTransId="{19B0CE09-39FF-494A-98F0-0305D975B565}" sibTransId="{C78232DA-09C6-4893-942F-C2DCE567578C}"/>
    <dgm:cxn modelId="{84183B89-8B67-4C16-8159-1AE577A7C19F}" srcId="{C90AC06E-C630-47FF-853B-9429719217AD}" destId="{E356DCB6-951B-4A62-ABAC-E84E5FE66309}" srcOrd="3" destOrd="0" parTransId="{FEDB8CA8-EA8D-4A40-A89E-4443408CF954}" sibTransId="{15A7539D-C2E8-476B-98E8-EA65673C1B2E}"/>
    <dgm:cxn modelId="{233FA38B-7226-4094-8CD9-21397BDC251A}" srcId="{C90AC06E-C630-47FF-853B-9429719217AD}" destId="{D2B247C5-8643-46CB-B7C3-84458DB8C1A4}" srcOrd="2" destOrd="0" parTransId="{7373B73C-E3B9-4FAC-8E7D-D1350A839272}" sibTransId="{865A9EAD-738A-46D3-AC39-E0F4C837D087}"/>
    <dgm:cxn modelId="{341FDD9A-656D-46F7-8AA5-6674580A9FF8}" type="presOf" srcId="{58BEA9DE-0E4A-497E-AC74-5933846554A9}" destId="{DFD8E22A-B110-4A66-9A7B-64F684A6A0A7}" srcOrd="0" destOrd="0" presId="urn:microsoft.com/office/officeart/2005/8/layout/matrix2"/>
    <dgm:cxn modelId="{D6FB86C7-8762-4979-A805-4D79A98D9C54}" type="presOf" srcId="{D2B247C5-8643-46CB-B7C3-84458DB8C1A4}" destId="{BCAEE13C-EAE8-4D8A-8920-87C83C1D3D14}" srcOrd="0" destOrd="0" presId="urn:microsoft.com/office/officeart/2005/8/layout/matrix2"/>
    <dgm:cxn modelId="{5F21DADF-1A12-49A9-92F1-6FEB90094922}" srcId="{C90AC06E-C630-47FF-853B-9429719217AD}" destId="{58BEA9DE-0E4A-497E-AC74-5933846554A9}" srcOrd="1" destOrd="0" parTransId="{702CD226-3A87-4C09-8CA6-85B695598909}" sibTransId="{58DC2901-D33E-4846-891A-0318A83C562E}"/>
    <dgm:cxn modelId="{21E87EE8-B998-4C5E-81E7-2FB8170DA15D}" type="presOf" srcId="{E356DCB6-951B-4A62-ABAC-E84E5FE66309}" destId="{354DE9E7-4848-4560-AA1F-5CB13932D992}" srcOrd="0" destOrd="0" presId="urn:microsoft.com/office/officeart/2005/8/layout/matrix2"/>
    <dgm:cxn modelId="{95A93A98-FAA8-4190-942A-C64293EFDF1C}" type="presParOf" srcId="{D320C795-7A2C-45BB-883F-463D86355E0E}" destId="{FA8F62FA-E6B2-412C-B0B9-48F09BE0008F}" srcOrd="0" destOrd="0" presId="urn:microsoft.com/office/officeart/2005/8/layout/matrix2"/>
    <dgm:cxn modelId="{4DA6344C-C758-42D9-9438-A4C6D3CE1D9F}" type="presParOf" srcId="{D320C795-7A2C-45BB-883F-463D86355E0E}" destId="{D430213C-303B-41EB-82B4-CBD303BE349C}" srcOrd="1" destOrd="0" presId="urn:microsoft.com/office/officeart/2005/8/layout/matrix2"/>
    <dgm:cxn modelId="{17DD74D8-BE28-4595-BF64-0ECBE113294F}" type="presParOf" srcId="{D320C795-7A2C-45BB-883F-463D86355E0E}" destId="{DFD8E22A-B110-4A66-9A7B-64F684A6A0A7}" srcOrd="2" destOrd="0" presId="urn:microsoft.com/office/officeart/2005/8/layout/matrix2"/>
    <dgm:cxn modelId="{BC6CFB25-7C8A-4E5A-91FF-E21CDAC2A34B}" type="presParOf" srcId="{D320C795-7A2C-45BB-883F-463D86355E0E}" destId="{BCAEE13C-EAE8-4D8A-8920-87C83C1D3D14}" srcOrd="3" destOrd="0" presId="urn:microsoft.com/office/officeart/2005/8/layout/matrix2"/>
    <dgm:cxn modelId="{9DFA4501-9710-4E7B-BD4B-92F8D29DC05E}" type="presParOf" srcId="{D320C795-7A2C-45BB-883F-463D86355E0E}" destId="{354DE9E7-4848-4560-AA1F-5CB13932D992}" srcOrd="4" destOrd="0" presId="urn:microsoft.com/office/officeart/2005/8/layout/matrix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2EDE89C-1E95-4948-AFC7-A52857560662}" type="doc">
      <dgm:prSet loTypeId="urn:microsoft.com/office/officeart/2005/8/layout/bList2#1" loCatId="list" qsTypeId="urn:microsoft.com/office/officeart/2005/8/quickstyle/simple1#6" qsCatId="simple" csTypeId="urn:microsoft.com/office/officeart/2005/8/colors/colorful5#2" csCatId="colorful" phldr="1"/>
      <dgm:spPr/>
      <dgm:t>
        <a:bodyPr/>
        <a:lstStyle/>
        <a:p>
          <a:endParaRPr lang="es-CO"/>
        </a:p>
      </dgm:t>
    </dgm:pt>
    <dgm:pt modelId="{9A908639-E61B-4299-8C2A-36554EDFFBBC}">
      <dgm:prSet phldrT="[Texto]" phldr="0"/>
      <dgm:spPr/>
      <dgm:t>
        <a:bodyPr/>
        <a:lstStyle/>
        <a:p>
          <a:r>
            <a:rPr lang="es-CO" dirty="0">
              <a:latin typeface="Futura Std Book"/>
            </a:rPr>
            <a:t>Entrevista</a:t>
          </a:r>
        </a:p>
      </dgm:t>
    </dgm:pt>
    <dgm:pt modelId="{A5FA0152-9533-45B0-8737-1489253D9BA3}" type="parTrans" cxnId="{D03B4CE2-E467-444B-B3CC-EF2CB380EF23}">
      <dgm:prSet/>
      <dgm:spPr/>
      <dgm:t>
        <a:bodyPr/>
        <a:lstStyle/>
        <a:p>
          <a:endParaRPr lang="es-CO">
            <a:latin typeface="Futura Std Book"/>
          </a:endParaRPr>
        </a:p>
      </dgm:t>
    </dgm:pt>
    <dgm:pt modelId="{5A86E7E0-21FF-4BEB-A288-BBAC5D362A7D}" type="sibTrans" cxnId="{D03B4CE2-E467-444B-B3CC-EF2CB380EF23}">
      <dgm:prSet/>
      <dgm:spPr/>
      <dgm:t>
        <a:bodyPr/>
        <a:lstStyle/>
        <a:p>
          <a:endParaRPr lang="es-CO">
            <a:latin typeface="Futura Std Book"/>
          </a:endParaRPr>
        </a:p>
      </dgm:t>
    </dgm:pt>
    <dgm:pt modelId="{EC764525-3B4C-4A4B-A31E-BC306DE18410}">
      <dgm:prSet phldrT="[Texto]" phldr="0"/>
      <dgm:spPr/>
      <dgm:t>
        <a:bodyPr/>
        <a:lstStyle/>
        <a:p>
          <a:pPr algn="just"/>
          <a:r>
            <a:rPr lang="es-CO" dirty="0">
              <a:latin typeface="Futura Std Book"/>
            </a:rPr>
            <a:t>Conversación a través de preguntas con  actores específicos.</a:t>
          </a:r>
        </a:p>
      </dgm:t>
    </dgm:pt>
    <dgm:pt modelId="{4068BB4F-9721-417B-8608-EE300AA312DD}" type="parTrans" cxnId="{67009A59-A85A-4828-BE9D-5602F33A0999}">
      <dgm:prSet/>
      <dgm:spPr/>
      <dgm:t>
        <a:bodyPr/>
        <a:lstStyle/>
        <a:p>
          <a:endParaRPr lang="es-CO">
            <a:latin typeface="Futura Std Book"/>
          </a:endParaRPr>
        </a:p>
      </dgm:t>
    </dgm:pt>
    <dgm:pt modelId="{C6513C16-14C9-47FC-8398-1024DB6B4666}" type="sibTrans" cxnId="{67009A59-A85A-4828-BE9D-5602F33A0999}">
      <dgm:prSet/>
      <dgm:spPr/>
      <dgm:t>
        <a:bodyPr/>
        <a:lstStyle/>
        <a:p>
          <a:endParaRPr lang="es-CO">
            <a:latin typeface="Futura Std Book"/>
          </a:endParaRPr>
        </a:p>
      </dgm:t>
    </dgm:pt>
    <dgm:pt modelId="{6ECF8ED6-406E-4946-8A06-130C5DBF6FB4}">
      <dgm:prSet phldrT="[Texto]" phldr="0"/>
      <dgm:spPr/>
      <dgm:t>
        <a:bodyPr/>
        <a:lstStyle/>
        <a:p>
          <a:pPr algn="just"/>
          <a:r>
            <a:rPr lang="es-CO" dirty="0">
              <a:latin typeface="Futura Std Book"/>
            </a:rPr>
            <a:t>Facilita profundidad sobre un tema.</a:t>
          </a:r>
        </a:p>
      </dgm:t>
    </dgm:pt>
    <dgm:pt modelId="{81DB568D-BDDB-4DDE-B5AA-0287E83F7786}" type="parTrans" cxnId="{1EBB5CBD-1240-4435-8D6B-5D705A1870B8}">
      <dgm:prSet/>
      <dgm:spPr/>
      <dgm:t>
        <a:bodyPr/>
        <a:lstStyle/>
        <a:p>
          <a:endParaRPr lang="es-CO">
            <a:latin typeface="Futura Std Book"/>
          </a:endParaRPr>
        </a:p>
      </dgm:t>
    </dgm:pt>
    <dgm:pt modelId="{F20C3735-60E5-484F-963E-F33F91B7D042}" type="sibTrans" cxnId="{1EBB5CBD-1240-4435-8D6B-5D705A1870B8}">
      <dgm:prSet/>
      <dgm:spPr/>
      <dgm:t>
        <a:bodyPr/>
        <a:lstStyle/>
        <a:p>
          <a:endParaRPr lang="es-CO">
            <a:latin typeface="Futura Std Book"/>
          </a:endParaRPr>
        </a:p>
      </dgm:t>
    </dgm:pt>
    <dgm:pt modelId="{79533BBC-DB91-4E30-A10A-E1EA46574F22}">
      <dgm:prSet phldrT="[Texto]" phldr="0"/>
      <dgm:spPr/>
      <dgm:t>
        <a:bodyPr/>
        <a:lstStyle/>
        <a:p>
          <a:r>
            <a:rPr lang="es-CO" dirty="0">
              <a:latin typeface="Futura Std Book"/>
            </a:rPr>
            <a:t>Grupo Focal</a:t>
          </a:r>
        </a:p>
      </dgm:t>
    </dgm:pt>
    <dgm:pt modelId="{708EF052-2C81-48B7-9196-1DF1771239DC}" type="parTrans" cxnId="{B0BB0759-7C2C-4259-A275-E6EED40A7F11}">
      <dgm:prSet/>
      <dgm:spPr/>
      <dgm:t>
        <a:bodyPr/>
        <a:lstStyle/>
        <a:p>
          <a:endParaRPr lang="es-CO">
            <a:latin typeface="Futura Std Book"/>
          </a:endParaRPr>
        </a:p>
      </dgm:t>
    </dgm:pt>
    <dgm:pt modelId="{15E02E15-841C-435D-9910-5BA0F68E499A}" type="sibTrans" cxnId="{B0BB0759-7C2C-4259-A275-E6EED40A7F11}">
      <dgm:prSet/>
      <dgm:spPr/>
      <dgm:t>
        <a:bodyPr/>
        <a:lstStyle/>
        <a:p>
          <a:endParaRPr lang="es-CO">
            <a:latin typeface="Futura Std Book"/>
          </a:endParaRPr>
        </a:p>
      </dgm:t>
    </dgm:pt>
    <dgm:pt modelId="{82462302-148A-48A3-8A04-3B77D91EE9A7}">
      <dgm:prSet phldrT="[Texto]" phldr="0"/>
      <dgm:spPr/>
      <dgm:t>
        <a:bodyPr/>
        <a:lstStyle/>
        <a:p>
          <a:r>
            <a:rPr lang="es-CO" dirty="0">
              <a:latin typeface="Futura Std Book"/>
            </a:rPr>
            <a:t>Cartografía social</a:t>
          </a:r>
        </a:p>
      </dgm:t>
    </dgm:pt>
    <dgm:pt modelId="{784661DA-75DA-49C0-B3C8-1BF320F982A7}" type="parTrans" cxnId="{E373A4D7-AD12-4CA0-A50A-1D6128575EDA}">
      <dgm:prSet/>
      <dgm:spPr/>
      <dgm:t>
        <a:bodyPr/>
        <a:lstStyle/>
        <a:p>
          <a:endParaRPr lang="es-CO">
            <a:latin typeface="Futura Std Book"/>
          </a:endParaRPr>
        </a:p>
      </dgm:t>
    </dgm:pt>
    <dgm:pt modelId="{78786AF5-EAAB-43AD-AA5A-ED4C86365767}" type="sibTrans" cxnId="{E373A4D7-AD12-4CA0-A50A-1D6128575EDA}">
      <dgm:prSet/>
      <dgm:spPr/>
      <dgm:t>
        <a:bodyPr/>
        <a:lstStyle/>
        <a:p>
          <a:endParaRPr lang="es-CO">
            <a:latin typeface="Futura Std Book"/>
          </a:endParaRPr>
        </a:p>
      </dgm:t>
    </dgm:pt>
    <dgm:pt modelId="{32103423-9857-4F87-9875-6CAE6664F937}">
      <dgm:prSet phldrT="[Texto]" phldr="0"/>
      <dgm:spPr/>
      <dgm:t>
        <a:bodyPr/>
        <a:lstStyle/>
        <a:p>
          <a:r>
            <a:rPr lang="es-CO" dirty="0">
              <a:latin typeface="Futura Std Book"/>
            </a:rPr>
            <a:t>Encuesta</a:t>
          </a:r>
        </a:p>
      </dgm:t>
    </dgm:pt>
    <dgm:pt modelId="{EF124DB7-1B3B-4D02-8131-7B118F2789EB}" type="parTrans" cxnId="{7A4089F0-B71B-4C32-A29E-1209D6334F44}">
      <dgm:prSet/>
      <dgm:spPr/>
      <dgm:t>
        <a:bodyPr/>
        <a:lstStyle/>
        <a:p>
          <a:endParaRPr lang="es-CO">
            <a:latin typeface="Futura Std Book"/>
          </a:endParaRPr>
        </a:p>
      </dgm:t>
    </dgm:pt>
    <dgm:pt modelId="{FE1D2D0A-A7E4-41A4-995C-62E4CA8756E0}" type="sibTrans" cxnId="{7A4089F0-B71B-4C32-A29E-1209D6334F44}">
      <dgm:prSet/>
      <dgm:spPr/>
      <dgm:t>
        <a:bodyPr/>
        <a:lstStyle/>
        <a:p>
          <a:endParaRPr lang="es-CO">
            <a:latin typeface="Futura Std Book"/>
          </a:endParaRPr>
        </a:p>
      </dgm:t>
    </dgm:pt>
    <dgm:pt modelId="{426C20FB-827A-4D8B-902A-BD7F6FEEDC6B}">
      <dgm:prSet phldrT="[Texto]" phldr="0"/>
      <dgm:spPr/>
      <dgm:t>
        <a:bodyPr/>
        <a:lstStyle/>
        <a:p>
          <a:pPr algn="just"/>
          <a:r>
            <a:rPr lang="es-CO" dirty="0">
              <a:latin typeface="Futura Std Book"/>
            </a:rPr>
            <a:t>Se recomienda para actores estratégicos con conocimiento diferencial en un tema.</a:t>
          </a:r>
        </a:p>
      </dgm:t>
    </dgm:pt>
    <dgm:pt modelId="{7763821C-7158-49BB-82E6-D0B466B7A889}" type="parTrans" cxnId="{7087061A-AA69-475D-AB6A-8EA9016F563A}">
      <dgm:prSet/>
      <dgm:spPr/>
      <dgm:t>
        <a:bodyPr/>
        <a:lstStyle/>
        <a:p>
          <a:endParaRPr lang="es-CO">
            <a:latin typeface="Futura Std Book"/>
          </a:endParaRPr>
        </a:p>
      </dgm:t>
    </dgm:pt>
    <dgm:pt modelId="{F0FF6D80-F3E2-4DD4-A463-8E01BF443155}" type="sibTrans" cxnId="{7087061A-AA69-475D-AB6A-8EA9016F563A}">
      <dgm:prSet/>
      <dgm:spPr/>
      <dgm:t>
        <a:bodyPr/>
        <a:lstStyle/>
        <a:p>
          <a:endParaRPr lang="es-CO">
            <a:latin typeface="Futura Std Book"/>
          </a:endParaRPr>
        </a:p>
      </dgm:t>
    </dgm:pt>
    <dgm:pt modelId="{AF93D278-7154-4FDB-B189-1B292F87F96D}">
      <dgm:prSet phldrT="[Texto]" phldr="0"/>
      <dgm:spPr/>
      <dgm:t>
        <a:bodyPr/>
        <a:lstStyle/>
        <a:p>
          <a:pPr algn="just"/>
          <a:r>
            <a:rPr lang="es-CO" dirty="0">
              <a:latin typeface="Futura Std Book"/>
            </a:rPr>
            <a:t>Identifica puntos de convergencia y divergencia.</a:t>
          </a:r>
        </a:p>
      </dgm:t>
    </dgm:pt>
    <dgm:pt modelId="{BBA29F0F-46B4-454B-8C36-991CF610FCB5}" type="parTrans" cxnId="{98817E35-1266-45B7-8E3D-0FC799B111B0}">
      <dgm:prSet/>
      <dgm:spPr/>
      <dgm:t>
        <a:bodyPr/>
        <a:lstStyle/>
        <a:p>
          <a:endParaRPr lang="es-CO">
            <a:latin typeface="Futura Std Book"/>
          </a:endParaRPr>
        </a:p>
      </dgm:t>
    </dgm:pt>
    <dgm:pt modelId="{177BAFE8-ADC0-4645-9BBF-8851C375D381}" type="sibTrans" cxnId="{98817E35-1266-45B7-8E3D-0FC799B111B0}">
      <dgm:prSet/>
      <dgm:spPr/>
      <dgm:t>
        <a:bodyPr/>
        <a:lstStyle/>
        <a:p>
          <a:endParaRPr lang="es-CO">
            <a:latin typeface="Futura Std Book"/>
          </a:endParaRPr>
        </a:p>
      </dgm:t>
    </dgm:pt>
    <dgm:pt modelId="{85A47EF4-9896-4294-BB87-01E9650DF013}">
      <dgm:prSet phldrT="[Texto]" phldr="0"/>
      <dgm:spPr/>
      <dgm:t>
        <a:bodyPr/>
        <a:lstStyle/>
        <a:p>
          <a:pPr algn="just"/>
          <a:r>
            <a:rPr lang="es-CO" dirty="0">
              <a:latin typeface="Futura Std Book"/>
            </a:rPr>
            <a:t>Conversación con un grupo de personas con características similares.</a:t>
          </a:r>
        </a:p>
      </dgm:t>
    </dgm:pt>
    <dgm:pt modelId="{E15537EB-DF72-4A71-81C7-534FC5BC3EB2}" type="parTrans" cxnId="{27B64588-BF03-45D4-8A56-A7263A630A7C}">
      <dgm:prSet/>
      <dgm:spPr/>
      <dgm:t>
        <a:bodyPr/>
        <a:lstStyle/>
        <a:p>
          <a:endParaRPr lang="es-CO">
            <a:latin typeface="Futura Std Book"/>
          </a:endParaRPr>
        </a:p>
      </dgm:t>
    </dgm:pt>
    <dgm:pt modelId="{0B97D81E-D15F-4887-863B-88A88BB17FA6}" type="sibTrans" cxnId="{27B64588-BF03-45D4-8A56-A7263A630A7C}">
      <dgm:prSet/>
      <dgm:spPr/>
      <dgm:t>
        <a:bodyPr/>
        <a:lstStyle/>
        <a:p>
          <a:endParaRPr lang="es-CO">
            <a:latin typeface="Futura Std Book"/>
          </a:endParaRPr>
        </a:p>
      </dgm:t>
    </dgm:pt>
    <dgm:pt modelId="{E9BAD554-BBFC-4711-BDA3-9369AF9291C7}">
      <dgm:prSet phldrT="[Texto]" phldr="0"/>
      <dgm:spPr/>
      <dgm:t>
        <a:bodyPr/>
        <a:lstStyle/>
        <a:p>
          <a:pPr algn="just"/>
          <a:r>
            <a:rPr lang="es-CO" dirty="0">
              <a:latin typeface="Futura Std Book"/>
            </a:rPr>
            <a:t>Diagnóstico de un problema a nivel socioespacial.</a:t>
          </a:r>
        </a:p>
      </dgm:t>
    </dgm:pt>
    <dgm:pt modelId="{D9074E07-D02F-4D7E-8A34-A7FE5F39F199}" type="parTrans" cxnId="{A6B168E1-1DB3-497A-85F0-00F953374F5F}">
      <dgm:prSet/>
      <dgm:spPr/>
      <dgm:t>
        <a:bodyPr/>
        <a:lstStyle/>
        <a:p>
          <a:endParaRPr lang="es-CO">
            <a:latin typeface="Futura Std Book"/>
          </a:endParaRPr>
        </a:p>
      </dgm:t>
    </dgm:pt>
    <dgm:pt modelId="{1A09980D-A2D9-4A02-B347-3CD3A70FDCBE}" type="sibTrans" cxnId="{A6B168E1-1DB3-497A-85F0-00F953374F5F}">
      <dgm:prSet/>
      <dgm:spPr/>
      <dgm:t>
        <a:bodyPr/>
        <a:lstStyle/>
        <a:p>
          <a:endParaRPr lang="es-CO">
            <a:latin typeface="Futura Std Book"/>
          </a:endParaRPr>
        </a:p>
      </dgm:t>
    </dgm:pt>
    <dgm:pt modelId="{55A7C2CB-02DC-497E-9BB9-E07021AB98B4}">
      <dgm:prSet phldrT="[Texto]" phldr="0"/>
      <dgm:spPr/>
      <dgm:t>
        <a:bodyPr/>
        <a:lstStyle/>
        <a:p>
          <a:pPr algn="just"/>
          <a:r>
            <a:rPr lang="es-CO" dirty="0">
              <a:latin typeface="Futura Std Book"/>
            </a:rPr>
            <a:t>Promueve diálogo de saberes y reconocimiento de relaciones.</a:t>
          </a:r>
        </a:p>
      </dgm:t>
    </dgm:pt>
    <dgm:pt modelId="{83AD2871-BCAF-46E0-A82E-04E641BDCA8E}" type="parTrans" cxnId="{712894B0-8AAA-4A81-8AF8-8A766554F8EA}">
      <dgm:prSet/>
      <dgm:spPr/>
      <dgm:t>
        <a:bodyPr/>
        <a:lstStyle/>
        <a:p>
          <a:endParaRPr lang="es-CO">
            <a:latin typeface="Futura Std Book"/>
          </a:endParaRPr>
        </a:p>
      </dgm:t>
    </dgm:pt>
    <dgm:pt modelId="{656BED1B-7098-4BE8-86E4-212D002B57EA}" type="sibTrans" cxnId="{712894B0-8AAA-4A81-8AF8-8A766554F8EA}">
      <dgm:prSet/>
      <dgm:spPr/>
      <dgm:t>
        <a:bodyPr/>
        <a:lstStyle/>
        <a:p>
          <a:endParaRPr lang="es-CO">
            <a:latin typeface="Futura Std Book"/>
          </a:endParaRPr>
        </a:p>
      </dgm:t>
    </dgm:pt>
    <dgm:pt modelId="{F64C362D-957F-429E-BF8A-1263BCC62FBD}">
      <dgm:prSet phldrT="[Texto]" phldr="0"/>
      <dgm:spPr/>
      <dgm:t>
        <a:bodyPr/>
        <a:lstStyle/>
        <a:p>
          <a:pPr algn="just"/>
          <a:r>
            <a:rPr lang="es-CO" dirty="0">
              <a:latin typeface="Futura Std Book"/>
            </a:rPr>
            <a:t>Se recomienda para integrar la perspectiva territorial sobre un problema.</a:t>
          </a:r>
        </a:p>
      </dgm:t>
    </dgm:pt>
    <dgm:pt modelId="{98F33C82-96F6-4AB3-A949-697BB0CA16EE}" type="parTrans" cxnId="{143DED86-9515-4E80-8631-3127C4D6F13C}">
      <dgm:prSet/>
      <dgm:spPr/>
      <dgm:t>
        <a:bodyPr/>
        <a:lstStyle/>
        <a:p>
          <a:endParaRPr lang="es-CO">
            <a:latin typeface="Futura Std Book"/>
          </a:endParaRPr>
        </a:p>
      </dgm:t>
    </dgm:pt>
    <dgm:pt modelId="{B7E7CBFB-4EF5-422D-9EF9-BFC79A95CC04}" type="sibTrans" cxnId="{143DED86-9515-4E80-8631-3127C4D6F13C}">
      <dgm:prSet/>
      <dgm:spPr/>
      <dgm:t>
        <a:bodyPr/>
        <a:lstStyle/>
        <a:p>
          <a:endParaRPr lang="es-CO">
            <a:latin typeface="Futura Std Book"/>
          </a:endParaRPr>
        </a:p>
      </dgm:t>
    </dgm:pt>
    <dgm:pt modelId="{579F5B8E-9D3D-4034-A533-89A449014CE4}">
      <dgm:prSet phldrT="[Texto]" phldr="0"/>
      <dgm:spPr/>
      <dgm:t>
        <a:bodyPr/>
        <a:lstStyle/>
        <a:p>
          <a:r>
            <a:rPr lang="es-CO" dirty="0">
              <a:latin typeface="Futura Std Book"/>
            </a:rPr>
            <a:t>Caracteriza población y/o estado de un problema de manera estandarizada.</a:t>
          </a:r>
        </a:p>
      </dgm:t>
    </dgm:pt>
    <dgm:pt modelId="{5B4056FC-6525-4A41-84A4-085F9C9DFBE5}" type="parTrans" cxnId="{B80D65EC-1341-4386-A522-5E6B73EE1053}">
      <dgm:prSet/>
      <dgm:spPr/>
      <dgm:t>
        <a:bodyPr/>
        <a:lstStyle/>
        <a:p>
          <a:endParaRPr lang="es-CO">
            <a:latin typeface="Futura Std Book"/>
          </a:endParaRPr>
        </a:p>
      </dgm:t>
    </dgm:pt>
    <dgm:pt modelId="{627B4D97-158D-4AC5-8A1C-9DCB1288FFBF}" type="sibTrans" cxnId="{B80D65EC-1341-4386-A522-5E6B73EE1053}">
      <dgm:prSet/>
      <dgm:spPr/>
      <dgm:t>
        <a:bodyPr/>
        <a:lstStyle/>
        <a:p>
          <a:endParaRPr lang="es-CO">
            <a:latin typeface="Futura Std Book"/>
          </a:endParaRPr>
        </a:p>
      </dgm:t>
    </dgm:pt>
    <dgm:pt modelId="{023743C7-7F09-4E4A-8612-4F12E06ED3C7}">
      <dgm:prSet phldrT="[Texto]" phldr="0"/>
      <dgm:spPr/>
      <dgm:t>
        <a:bodyPr/>
        <a:lstStyle/>
        <a:p>
          <a:r>
            <a:rPr lang="es-CO" dirty="0">
              <a:latin typeface="Futura Std Book"/>
            </a:rPr>
            <a:t>Permite análisis estadístico.</a:t>
          </a:r>
        </a:p>
      </dgm:t>
    </dgm:pt>
    <dgm:pt modelId="{58FD704F-3D7E-48A6-9F7E-448031EABB3F}" type="parTrans" cxnId="{B4EEF414-50FD-4F09-8039-7B1102AB3926}">
      <dgm:prSet/>
      <dgm:spPr/>
      <dgm:t>
        <a:bodyPr/>
        <a:lstStyle/>
        <a:p>
          <a:endParaRPr lang="es-CO">
            <a:latin typeface="Futura Std Book"/>
          </a:endParaRPr>
        </a:p>
      </dgm:t>
    </dgm:pt>
    <dgm:pt modelId="{73B914E0-9DC7-47E3-A5F3-D7635578FA6D}" type="sibTrans" cxnId="{B4EEF414-50FD-4F09-8039-7B1102AB3926}">
      <dgm:prSet/>
      <dgm:spPr/>
      <dgm:t>
        <a:bodyPr/>
        <a:lstStyle/>
        <a:p>
          <a:endParaRPr lang="es-CO">
            <a:latin typeface="Futura Std Book"/>
          </a:endParaRPr>
        </a:p>
      </dgm:t>
    </dgm:pt>
    <dgm:pt modelId="{9832A563-861C-476F-9950-B948EED5DE6F}">
      <dgm:prSet phldrT="[Texto]" phldr="0"/>
      <dgm:spPr/>
      <dgm:t>
        <a:bodyPr/>
        <a:lstStyle/>
        <a:p>
          <a:r>
            <a:rPr lang="es-CO" dirty="0">
              <a:latin typeface="Futura Std Book"/>
            </a:rPr>
            <a:t>Se recomienda para generar y/o actualizar información cuantitativa sobre un tema.</a:t>
          </a:r>
        </a:p>
      </dgm:t>
    </dgm:pt>
    <dgm:pt modelId="{34211BE3-2694-45D4-BE55-F91CC5E0174B}" type="parTrans" cxnId="{FAA1E4A7-A7DF-4E72-A94C-1FA8AB9A966B}">
      <dgm:prSet/>
      <dgm:spPr/>
      <dgm:t>
        <a:bodyPr/>
        <a:lstStyle/>
        <a:p>
          <a:endParaRPr lang="es-CO">
            <a:latin typeface="Futura Std Book"/>
          </a:endParaRPr>
        </a:p>
      </dgm:t>
    </dgm:pt>
    <dgm:pt modelId="{158DFA07-B713-4227-9DB1-5F0946C7D1FD}" type="sibTrans" cxnId="{FAA1E4A7-A7DF-4E72-A94C-1FA8AB9A966B}">
      <dgm:prSet/>
      <dgm:spPr/>
      <dgm:t>
        <a:bodyPr/>
        <a:lstStyle/>
        <a:p>
          <a:endParaRPr lang="es-CO">
            <a:latin typeface="Futura Std Book"/>
          </a:endParaRPr>
        </a:p>
      </dgm:t>
    </dgm:pt>
    <dgm:pt modelId="{00012C37-76F8-488F-9DD9-6732D3F1D51E}">
      <dgm:prSet phldrT="[Texto]" phldr="0"/>
      <dgm:spPr/>
      <dgm:t>
        <a:bodyPr/>
        <a:lstStyle/>
        <a:p>
          <a:r>
            <a:rPr lang="es-CO" dirty="0">
              <a:latin typeface="Futura Std Book"/>
            </a:rPr>
            <a:t>Análisis DOFA</a:t>
          </a:r>
        </a:p>
      </dgm:t>
    </dgm:pt>
    <dgm:pt modelId="{299D2E21-54F4-4196-8985-4078F3853B8D}" type="parTrans" cxnId="{F82A819F-780C-464F-B2E5-2F4528539D6B}">
      <dgm:prSet/>
      <dgm:spPr/>
      <dgm:t>
        <a:bodyPr/>
        <a:lstStyle/>
        <a:p>
          <a:endParaRPr lang="es-CO">
            <a:latin typeface="Futura Std Book"/>
          </a:endParaRPr>
        </a:p>
      </dgm:t>
    </dgm:pt>
    <dgm:pt modelId="{58F9A87D-B76C-4FD8-9D77-ACF5CAE7A238}" type="sibTrans" cxnId="{F82A819F-780C-464F-B2E5-2F4528539D6B}">
      <dgm:prSet/>
      <dgm:spPr/>
      <dgm:t>
        <a:bodyPr/>
        <a:lstStyle/>
        <a:p>
          <a:endParaRPr lang="es-CO">
            <a:latin typeface="Futura Std Book"/>
          </a:endParaRPr>
        </a:p>
      </dgm:t>
    </dgm:pt>
    <dgm:pt modelId="{0A9F2E4C-8B18-40AC-9741-848C38B9A4A7}">
      <dgm:prSet phldrT="[Texto]" phldr="0"/>
      <dgm:spPr/>
      <dgm:t>
        <a:bodyPr/>
        <a:lstStyle/>
        <a:p>
          <a:pPr algn="just"/>
          <a:r>
            <a:rPr lang="es-CO" dirty="0">
              <a:latin typeface="Futura Std Book"/>
            </a:rPr>
            <a:t>Identificación de factores que influyen en una situación.</a:t>
          </a:r>
        </a:p>
      </dgm:t>
    </dgm:pt>
    <dgm:pt modelId="{4AFDA5F3-C614-4EA8-B580-DB787ECEA158}" type="parTrans" cxnId="{8D75D92C-8891-4F48-8E75-B0F8ECE7EF19}">
      <dgm:prSet/>
      <dgm:spPr/>
      <dgm:t>
        <a:bodyPr/>
        <a:lstStyle/>
        <a:p>
          <a:endParaRPr lang="es-CO">
            <a:latin typeface="Futura Std Book"/>
          </a:endParaRPr>
        </a:p>
      </dgm:t>
    </dgm:pt>
    <dgm:pt modelId="{C017DFAB-9E70-4E8D-963A-9293B9C5B926}" type="sibTrans" cxnId="{8D75D92C-8891-4F48-8E75-B0F8ECE7EF19}">
      <dgm:prSet/>
      <dgm:spPr/>
      <dgm:t>
        <a:bodyPr/>
        <a:lstStyle/>
        <a:p>
          <a:endParaRPr lang="es-CO">
            <a:latin typeface="Futura Std Book"/>
          </a:endParaRPr>
        </a:p>
      </dgm:t>
    </dgm:pt>
    <dgm:pt modelId="{0BA9F982-E248-4F68-9966-D99F2BEDFD25}">
      <dgm:prSet phldrT="[Texto]" phldr="0"/>
      <dgm:spPr/>
      <dgm:t>
        <a:bodyPr/>
        <a:lstStyle/>
        <a:p>
          <a:pPr algn="just"/>
          <a:r>
            <a:rPr lang="es-CO" dirty="0">
              <a:latin typeface="Futura Std Book"/>
            </a:rPr>
            <a:t>Su análisis permite identificación fortalezas y oportunidades para actuar.</a:t>
          </a:r>
        </a:p>
      </dgm:t>
    </dgm:pt>
    <dgm:pt modelId="{6C17FB29-96EF-438E-8215-00532B09972F}" type="parTrans" cxnId="{736F1A80-3D04-4F11-BADE-9B128581DD1B}">
      <dgm:prSet/>
      <dgm:spPr/>
      <dgm:t>
        <a:bodyPr/>
        <a:lstStyle/>
        <a:p>
          <a:endParaRPr lang="es-CO">
            <a:latin typeface="Futura Std Book"/>
          </a:endParaRPr>
        </a:p>
      </dgm:t>
    </dgm:pt>
    <dgm:pt modelId="{1FF5BFEC-BB45-4A46-9813-61790515D75F}" type="sibTrans" cxnId="{736F1A80-3D04-4F11-BADE-9B128581DD1B}">
      <dgm:prSet/>
      <dgm:spPr/>
      <dgm:t>
        <a:bodyPr/>
        <a:lstStyle/>
        <a:p>
          <a:endParaRPr lang="es-CO">
            <a:latin typeface="Futura Std Book"/>
          </a:endParaRPr>
        </a:p>
      </dgm:t>
    </dgm:pt>
    <dgm:pt modelId="{2238C148-5D9F-4EA3-9D69-B260B8878D21}">
      <dgm:prSet phldrT="[Texto]" phldr="0"/>
      <dgm:spPr/>
      <dgm:t>
        <a:bodyPr/>
        <a:lstStyle/>
        <a:p>
          <a:pPr algn="just"/>
          <a:r>
            <a:rPr lang="es-CO" dirty="0">
              <a:latin typeface="Futura Std Book"/>
            </a:rPr>
            <a:t>Se recomienda para uso con grupos sociales con impactos diferenciales de un problema o con conocimiento especializado sobre este.</a:t>
          </a:r>
        </a:p>
      </dgm:t>
    </dgm:pt>
    <dgm:pt modelId="{C9E9612E-85BD-4347-A662-08467456BB5A}" type="parTrans" cxnId="{9CE69161-F5E1-4E4A-93C8-FB1078D7FF28}">
      <dgm:prSet/>
      <dgm:spPr/>
      <dgm:t>
        <a:bodyPr/>
        <a:lstStyle/>
        <a:p>
          <a:endParaRPr lang="es-CO">
            <a:latin typeface="Futura Std Book"/>
          </a:endParaRPr>
        </a:p>
      </dgm:t>
    </dgm:pt>
    <dgm:pt modelId="{10840777-2F4C-4765-A3D3-0CC3B0687341}" type="sibTrans" cxnId="{9CE69161-F5E1-4E4A-93C8-FB1078D7FF28}">
      <dgm:prSet/>
      <dgm:spPr/>
      <dgm:t>
        <a:bodyPr/>
        <a:lstStyle/>
        <a:p>
          <a:endParaRPr lang="es-CO">
            <a:latin typeface="Futura Std Book"/>
          </a:endParaRPr>
        </a:p>
      </dgm:t>
    </dgm:pt>
    <dgm:pt modelId="{A73DF714-AFB9-41FF-BAD4-9B9D425D308B}">
      <dgm:prSet phldrT="[Texto]" phldr="0"/>
      <dgm:spPr/>
      <dgm:t>
        <a:bodyPr/>
        <a:lstStyle/>
        <a:p>
          <a:pPr algn="just"/>
          <a:r>
            <a:rPr lang="es-CO" dirty="0">
              <a:latin typeface="Futura Std Book"/>
            </a:rPr>
            <a:t>Se recomienda su uso con grupos </a:t>
          </a:r>
          <a:r>
            <a:rPr lang="es-CO" dirty="0" err="1">
              <a:latin typeface="Futura Std Book"/>
            </a:rPr>
            <a:t>grupos</a:t>
          </a:r>
          <a:r>
            <a:rPr lang="es-CO" dirty="0">
              <a:latin typeface="Futura Std Book"/>
            </a:rPr>
            <a:t> sociales con impactos diferenciales de un problema. </a:t>
          </a:r>
        </a:p>
      </dgm:t>
    </dgm:pt>
    <dgm:pt modelId="{E2006F7A-E03D-4F4F-8C74-EB7CDD6533DA}" type="parTrans" cxnId="{7DEB5EFD-B52A-49F6-A58C-F2C047061479}">
      <dgm:prSet/>
      <dgm:spPr/>
      <dgm:t>
        <a:bodyPr/>
        <a:lstStyle/>
        <a:p>
          <a:endParaRPr lang="es-CO">
            <a:latin typeface="Futura Std Book"/>
          </a:endParaRPr>
        </a:p>
      </dgm:t>
    </dgm:pt>
    <dgm:pt modelId="{AC5FD2E0-8A3E-45B3-8ACB-0BD276ED813D}" type="sibTrans" cxnId="{7DEB5EFD-B52A-49F6-A58C-F2C047061479}">
      <dgm:prSet/>
      <dgm:spPr/>
      <dgm:t>
        <a:bodyPr/>
        <a:lstStyle/>
        <a:p>
          <a:endParaRPr lang="es-CO">
            <a:latin typeface="Futura Std Book"/>
          </a:endParaRPr>
        </a:p>
      </dgm:t>
    </dgm:pt>
    <dgm:pt modelId="{658C3E6C-1780-4893-B537-97984A51DFC9}" type="pres">
      <dgm:prSet presAssocID="{22EDE89C-1E95-4948-AFC7-A52857560662}" presName="diagram" presStyleCnt="0">
        <dgm:presLayoutVars>
          <dgm:dir/>
          <dgm:animLvl val="lvl"/>
          <dgm:resizeHandles val="exact"/>
        </dgm:presLayoutVars>
      </dgm:prSet>
      <dgm:spPr/>
    </dgm:pt>
    <dgm:pt modelId="{5A92BEAA-BAD7-448E-876E-C832E728D44A}" type="pres">
      <dgm:prSet presAssocID="{9A908639-E61B-4299-8C2A-36554EDFFBBC}" presName="compNode" presStyleCnt="0"/>
      <dgm:spPr/>
    </dgm:pt>
    <dgm:pt modelId="{128F58ED-2E67-45F6-A967-22CFEA7F1BF2}" type="pres">
      <dgm:prSet presAssocID="{9A908639-E61B-4299-8C2A-36554EDFFBBC}" presName="childRect" presStyleLbl="bgAcc1" presStyleIdx="0" presStyleCnt="5" custScaleX="140549">
        <dgm:presLayoutVars>
          <dgm:bulletEnabled val="1"/>
        </dgm:presLayoutVars>
      </dgm:prSet>
      <dgm:spPr/>
    </dgm:pt>
    <dgm:pt modelId="{8582D716-BE0D-4D47-AB01-28B0A40947CB}" type="pres">
      <dgm:prSet presAssocID="{9A908639-E61B-4299-8C2A-36554EDFFBBC}" presName="parentText" presStyleLbl="node1" presStyleIdx="0" presStyleCnt="0">
        <dgm:presLayoutVars>
          <dgm:chMax val="0"/>
          <dgm:bulletEnabled val="1"/>
        </dgm:presLayoutVars>
      </dgm:prSet>
      <dgm:spPr/>
    </dgm:pt>
    <dgm:pt modelId="{458C6F40-BF75-4E69-83B0-740B08D2CCE5}" type="pres">
      <dgm:prSet presAssocID="{9A908639-E61B-4299-8C2A-36554EDFFBBC}" presName="parentRect" presStyleLbl="alignNode1" presStyleIdx="0" presStyleCnt="5" custScaleX="141045"/>
      <dgm:spPr/>
    </dgm:pt>
    <dgm:pt modelId="{292685F0-DFD7-400F-AA9A-145DAF53033D}" type="pres">
      <dgm:prSet presAssocID="{9A908639-E61B-4299-8C2A-36554EDFFBBC}" presName="adorn" presStyleLbl="fgAccFollow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dgm:spPr>
    </dgm:pt>
    <dgm:pt modelId="{41BD4025-FE4D-45EF-9C4A-C8C6BEB757CB}" type="pres">
      <dgm:prSet presAssocID="{5A86E7E0-21FF-4BEB-A288-BBAC5D362A7D}" presName="sibTrans" presStyleLbl="sibTrans2D1" presStyleIdx="0" presStyleCnt="0"/>
      <dgm:spPr/>
    </dgm:pt>
    <dgm:pt modelId="{1BD5ADCC-E19F-44DF-B73C-4ACFBBD784B6}" type="pres">
      <dgm:prSet presAssocID="{79533BBC-DB91-4E30-A10A-E1EA46574F22}" presName="compNode" presStyleCnt="0"/>
      <dgm:spPr/>
    </dgm:pt>
    <dgm:pt modelId="{3B723EF5-2F1A-46FE-A966-CE302EA1D966}" type="pres">
      <dgm:prSet presAssocID="{79533BBC-DB91-4E30-A10A-E1EA46574F22}" presName="childRect" presStyleLbl="bgAcc1" presStyleIdx="1" presStyleCnt="5" custScaleX="140549">
        <dgm:presLayoutVars>
          <dgm:bulletEnabled val="1"/>
        </dgm:presLayoutVars>
      </dgm:prSet>
      <dgm:spPr/>
    </dgm:pt>
    <dgm:pt modelId="{91BE63E6-9E11-4EA6-BA65-279640D55D77}" type="pres">
      <dgm:prSet presAssocID="{79533BBC-DB91-4E30-A10A-E1EA46574F22}" presName="parentText" presStyleLbl="node1" presStyleIdx="0" presStyleCnt="0">
        <dgm:presLayoutVars>
          <dgm:chMax val="0"/>
          <dgm:bulletEnabled val="1"/>
        </dgm:presLayoutVars>
      </dgm:prSet>
      <dgm:spPr/>
    </dgm:pt>
    <dgm:pt modelId="{EC7BA7A0-4E9E-4104-B570-11DF6142E8EE}" type="pres">
      <dgm:prSet presAssocID="{79533BBC-DB91-4E30-A10A-E1EA46574F22}" presName="parentRect" presStyleLbl="alignNode1" presStyleIdx="1" presStyleCnt="5" custScaleX="141045"/>
      <dgm:spPr/>
    </dgm:pt>
    <dgm:pt modelId="{C3408BBA-705B-4D0B-ADD2-20CA1A6C0DFD}" type="pres">
      <dgm:prSet presAssocID="{79533BBC-DB91-4E30-A10A-E1EA46574F22}" presName="adorn" presStyleLbl="fgAccFollowNode1" presStyleIdx="1" presStyleCnt="5"/>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pt>
    <dgm:pt modelId="{F57C1B48-2D9B-4D5F-A75A-5CCADE74CE58}" type="pres">
      <dgm:prSet presAssocID="{15E02E15-841C-435D-9910-5BA0F68E499A}" presName="sibTrans" presStyleLbl="sibTrans2D1" presStyleIdx="0" presStyleCnt="0"/>
      <dgm:spPr/>
    </dgm:pt>
    <dgm:pt modelId="{78029E84-E5F4-4799-AF27-7511210F5E27}" type="pres">
      <dgm:prSet presAssocID="{82462302-148A-48A3-8A04-3B77D91EE9A7}" presName="compNode" presStyleCnt="0"/>
      <dgm:spPr/>
    </dgm:pt>
    <dgm:pt modelId="{60744FB2-EC25-42F3-A26E-33509CFD78EF}" type="pres">
      <dgm:prSet presAssocID="{82462302-148A-48A3-8A04-3B77D91EE9A7}" presName="childRect" presStyleLbl="bgAcc1" presStyleIdx="2" presStyleCnt="5" custScaleX="140549">
        <dgm:presLayoutVars>
          <dgm:bulletEnabled val="1"/>
        </dgm:presLayoutVars>
      </dgm:prSet>
      <dgm:spPr/>
    </dgm:pt>
    <dgm:pt modelId="{FF3A3FA3-FFFA-4CD2-B4F7-08CC7289FCC2}" type="pres">
      <dgm:prSet presAssocID="{82462302-148A-48A3-8A04-3B77D91EE9A7}" presName="parentText" presStyleLbl="node1" presStyleIdx="0" presStyleCnt="0">
        <dgm:presLayoutVars>
          <dgm:chMax val="0"/>
          <dgm:bulletEnabled val="1"/>
        </dgm:presLayoutVars>
      </dgm:prSet>
      <dgm:spPr/>
    </dgm:pt>
    <dgm:pt modelId="{2E8709CB-F337-4B5E-946D-326F3FAE0FC6}" type="pres">
      <dgm:prSet presAssocID="{82462302-148A-48A3-8A04-3B77D91EE9A7}" presName="parentRect" presStyleLbl="alignNode1" presStyleIdx="2" presStyleCnt="5" custScaleX="141045"/>
      <dgm:spPr/>
    </dgm:pt>
    <dgm:pt modelId="{B253BA2B-349B-4105-82E7-3DAE9416B349}" type="pres">
      <dgm:prSet presAssocID="{82462302-148A-48A3-8A04-3B77D91EE9A7}" presName="adorn" presStyleLbl="fgAccFollow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pt>
    <dgm:pt modelId="{C981ED74-01B0-47E2-8E93-D90A5E73FB8D}" type="pres">
      <dgm:prSet presAssocID="{78786AF5-EAAB-43AD-AA5A-ED4C86365767}" presName="sibTrans" presStyleLbl="sibTrans2D1" presStyleIdx="0" presStyleCnt="0"/>
      <dgm:spPr/>
    </dgm:pt>
    <dgm:pt modelId="{2D4BCE90-F9C1-4419-8A85-63A90AECEDCD}" type="pres">
      <dgm:prSet presAssocID="{32103423-9857-4F87-9875-6CAE6664F937}" presName="compNode" presStyleCnt="0"/>
      <dgm:spPr/>
    </dgm:pt>
    <dgm:pt modelId="{4C396E01-4288-4717-9583-016DB5B328A6}" type="pres">
      <dgm:prSet presAssocID="{32103423-9857-4F87-9875-6CAE6664F937}" presName="childRect" presStyleLbl="bgAcc1" presStyleIdx="3" presStyleCnt="5" custScaleX="140549">
        <dgm:presLayoutVars>
          <dgm:bulletEnabled val="1"/>
        </dgm:presLayoutVars>
      </dgm:prSet>
      <dgm:spPr/>
    </dgm:pt>
    <dgm:pt modelId="{DABFB051-FB2E-4BC9-AAF1-D51FD09F667C}" type="pres">
      <dgm:prSet presAssocID="{32103423-9857-4F87-9875-6CAE6664F937}" presName="parentText" presStyleLbl="node1" presStyleIdx="0" presStyleCnt="0">
        <dgm:presLayoutVars>
          <dgm:chMax val="0"/>
          <dgm:bulletEnabled val="1"/>
        </dgm:presLayoutVars>
      </dgm:prSet>
      <dgm:spPr/>
    </dgm:pt>
    <dgm:pt modelId="{07F6166D-7B4C-4CEF-B156-34C0802F5E64}" type="pres">
      <dgm:prSet presAssocID="{32103423-9857-4F87-9875-6CAE6664F937}" presName="parentRect" presStyleLbl="alignNode1" presStyleIdx="3" presStyleCnt="5" custScaleX="141045"/>
      <dgm:spPr/>
    </dgm:pt>
    <dgm:pt modelId="{E7719A36-4423-42B2-90F6-1BED6607B55F}" type="pres">
      <dgm:prSet presAssocID="{32103423-9857-4F87-9875-6CAE6664F937}" presName="adorn" presStyleLbl="fgAccFollowNode1" presStyleIdx="3" presStyleCnt="5"/>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pt>
    <dgm:pt modelId="{0D56FBC6-067C-4105-BF32-02C7F093665F}" type="pres">
      <dgm:prSet presAssocID="{FE1D2D0A-A7E4-41A4-995C-62E4CA8756E0}" presName="sibTrans" presStyleLbl="sibTrans2D1" presStyleIdx="0" presStyleCnt="0"/>
      <dgm:spPr/>
    </dgm:pt>
    <dgm:pt modelId="{9253ADC2-AA81-4577-93CE-F24F01B1E8A0}" type="pres">
      <dgm:prSet presAssocID="{00012C37-76F8-488F-9DD9-6732D3F1D51E}" presName="compNode" presStyleCnt="0"/>
      <dgm:spPr/>
    </dgm:pt>
    <dgm:pt modelId="{C4066218-BB72-41FC-8DD4-17801A5E8A87}" type="pres">
      <dgm:prSet presAssocID="{00012C37-76F8-488F-9DD9-6732D3F1D51E}" presName="childRect" presStyleLbl="bgAcc1" presStyleIdx="4" presStyleCnt="5" custScaleX="140549">
        <dgm:presLayoutVars>
          <dgm:bulletEnabled val="1"/>
        </dgm:presLayoutVars>
      </dgm:prSet>
      <dgm:spPr/>
    </dgm:pt>
    <dgm:pt modelId="{82D92316-D175-40D0-BD29-3E2BA9060D1A}" type="pres">
      <dgm:prSet presAssocID="{00012C37-76F8-488F-9DD9-6732D3F1D51E}" presName="parentText" presStyleLbl="node1" presStyleIdx="0" presStyleCnt="0">
        <dgm:presLayoutVars>
          <dgm:chMax val="0"/>
          <dgm:bulletEnabled val="1"/>
        </dgm:presLayoutVars>
      </dgm:prSet>
      <dgm:spPr/>
    </dgm:pt>
    <dgm:pt modelId="{D11BED79-F706-4270-BA62-F50F52FF7A42}" type="pres">
      <dgm:prSet presAssocID="{00012C37-76F8-488F-9DD9-6732D3F1D51E}" presName="parentRect" presStyleLbl="alignNode1" presStyleIdx="4" presStyleCnt="5" custScaleX="141045"/>
      <dgm:spPr/>
    </dgm:pt>
    <dgm:pt modelId="{4C5E73E8-600C-478D-8017-77EB475BE859}" type="pres">
      <dgm:prSet presAssocID="{00012C37-76F8-488F-9DD9-6732D3F1D51E}" presName="adorn" presStyleLbl="fgAccFollowNode1" presStyleIdx="4" presStyleCnt="5"/>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pt>
  </dgm:ptLst>
  <dgm:cxnLst>
    <dgm:cxn modelId="{0EB7920C-DF20-44B8-AAF6-E38632A54C4D}" type="presOf" srcId="{9A908639-E61B-4299-8C2A-36554EDFFBBC}" destId="{458C6F40-BF75-4E69-83B0-740B08D2CCE5}" srcOrd="1" destOrd="0" presId="urn:microsoft.com/office/officeart/2005/8/layout/bList2#1"/>
    <dgm:cxn modelId="{2BAF0E0E-AFC9-4249-A261-0B88D1D11032}" type="presOf" srcId="{9A908639-E61B-4299-8C2A-36554EDFFBBC}" destId="{8582D716-BE0D-4D47-AB01-28B0A40947CB}" srcOrd="0" destOrd="0" presId="urn:microsoft.com/office/officeart/2005/8/layout/bList2#1"/>
    <dgm:cxn modelId="{B4EEF414-50FD-4F09-8039-7B1102AB3926}" srcId="{32103423-9857-4F87-9875-6CAE6664F937}" destId="{023743C7-7F09-4E4A-8612-4F12E06ED3C7}" srcOrd="1" destOrd="0" parTransId="{58FD704F-3D7E-48A6-9F7E-448031EABB3F}" sibTransId="{73B914E0-9DC7-47E3-A5F3-D7635578FA6D}"/>
    <dgm:cxn modelId="{6D0C8E16-5C23-4B00-B076-FE1868B4F423}" type="presOf" srcId="{2238C148-5D9F-4EA3-9D69-B260B8878D21}" destId="{3B723EF5-2F1A-46FE-A966-CE302EA1D966}" srcOrd="0" destOrd="2" presId="urn:microsoft.com/office/officeart/2005/8/layout/bList2#1"/>
    <dgm:cxn modelId="{7087061A-AA69-475D-AB6A-8EA9016F563A}" srcId="{9A908639-E61B-4299-8C2A-36554EDFFBBC}" destId="{426C20FB-827A-4D8B-902A-BD7F6FEEDC6B}" srcOrd="2" destOrd="0" parTransId="{7763821C-7158-49BB-82E6-D0B466B7A889}" sibTransId="{F0FF6D80-F3E2-4DD4-A463-8E01BF443155}"/>
    <dgm:cxn modelId="{F985D61C-2A92-4E15-A199-7AB3839D7F3A}" type="presOf" srcId="{E9BAD554-BBFC-4711-BDA3-9369AF9291C7}" destId="{60744FB2-EC25-42F3-A26E-33509CFD78EF}" srcOrd="0" destOrd="0" presId="urn:microsoft.com/office/officeart/2005/8/layout/bList2#1"/>
    <dgm:cxn modelId="{BFB1EA1C-4892-43DA-8AB2-167A1BE77CCF}" type="presOf" srcId="{A73DF714-AFB9-41FF-BAD4-9B9D425D308B}" destId="{C4066218-BB72-41FC-8DD4-17801A5E8A87}" srcOrd="0" destOrd="2" presId="urn:microsoft.com/office/officeart/2005/8/layout/bList2#1"/>
    <dgm:cxn modelId="{016B3922-2D07-4595-A7F4-A585B6D001B4}" type="presOf" srcId="{F64C362D-957F-429E-BF8A-1263BCC62FBD}" destId="{60744FB2-EC25-42F3-A26E-33509CFD78EF}" srcOrd="0" destOrd="2" presId="urn:microsoft.com/office/officeart/2005/8/layout/bList2#1"/>
    <dgm:cxn modelId="{CCAAD629-8198-4354-BE4E-CF7597BE0233}" type="presOf" srcId="{023743C7-7F09-4E4A-8612-4F12E06ED3C7}" destId="{4C396E01-4288-4717-9583-016DB5B328A6}" srcOrd="0" destOrd="1" presId="urn:microsoft.com/office/officeart/2005/8/layout/bList2#1"/>
    <dgm:cxn modelId="{8D75D92C-8891-4F48-8E75-B0F8ECE7EF19}" srcId="{00012C37-76F8-488F-9DD9-6732D3F1D51E}" destId="{0A9F2E4C-8B18-40AC-9741-848C38B9A4A7}" srcOrd="0" destOrd="0" parTransId="{4AFDA5F3-C614-4EA8-B580-DB787ECEA158}" sibTransId="{C017DFAB-9E70-4E8D-963A-9293B9C5B926}"/>
    <dgm:cxn modelId="{9B36992F-1D75-4F71-9A5A-853A6D5CEAE7}" type="presOf" srcId="{0BA9F982-E248-4F68-9966-D99F2BEDFD25}" destId="{C4066218-BB72-41FC-8DD4-17801A5E8A87}" srcOrd="0" destOrd="1" presId="urn:microsoft.com/office/officeart/2005/8/layout/bList2#1"/>
    <dgm:cxn modelId="{98817E35-1266-45B7-8E3D-0FC799B111B0}" srcId="{79533BBC-DB91-4E30-A10A-E1EA46574F22}" destId="{AF93D278-7154-4FDB-B189-1B292F87F96D}" srcOrd="1" destOrd="0" parTransId="{BBA29F0F-46B4-454B-8C36-991CF610FCB5}" sibTransId="{177BAFE8-ADC0-4645-9BBF-8851C375D381}"/>
    <dgm:cxn modelId="{ACDFF53B-6F6D-47FD-A9FC-CBF9391F17ED}" type="presOf" srcId="{22EDE89C-1E95-4948-AFC7-A52857560662}" destId="{658C3E6C-1780-4893-B537-97984A51DFC9}" srcOrd="0" destOrd="0" presId="urn:microsoft.com/office/officeart/2005/8/layout/bList2#1"/>
    <dgm:cxn modelId="{6B158D3C-10E1-413B-9217-C2ABCFBB1C23}" type="presOf" srcId="{82462302-148A-48A3-8A04-3B77D91EE9A7}" destId="{2E8709CB-F337-4B5E-946D-326F3FAE0FC6}" srcOrd="1" destOrd="0" presId="urn:microsoft.com/office/officeart/2005/8/layout/bList2#1"/>
    <dgm:cxn modelId="{6637CC3C-5B3F-4A59-9AF2-F282A39E948A}" type="presOf" srcId="{5A86E7E0-21FF-4BEB-A288-BBAC5D362A7D}" destId="{41BD4025-FE4D-45EF-9C4A-C8C6BEB757CB}" srcOrd="0" destOrd="0" presId="urn:microsoft.com/office/officeart/2005/8/layout/bList2#1"/>
    <dgm:cxn modelId="{9CE69161-F5E1-4E4A-93C8-FB1078D7FF28}" srcId="{79533BBC-DB91-4E30-A10A-E1EA46574F22}" destId="{2238C148-5D9F-4EA3-9D69-B260B8878D21}" srcOrd="2" destOrd="0" parTransId="{C9E9612E-85BD-4347-A662-08467456BB5A}" sibTransId="{10840777-2F4C-4765-A3D3-0CC3B0687341}"/>
    <dgm:cxn modelId="{6694DF42-70F9-41AB-92B0-93A7109EA48C}" type="presOf" srcId="{78786AF5-EAAB-43AD-AA5A-ED4C86365767}" destId="{C981ED74-01B0-47E2-8E93-D90A5E73FB8D}" srcOrd="0" destOrd="0" presId="urn:microsoft.com/office/officeart/2005/8/layout/bList2#1"/>
    <dgm:cxn modelId="{BB704B44-3A57-4FDE-B034-C9BBAE96F273}" type="presOf" srcId="{00012C37-76F8-488F-9DD9-6732D3F1D51E}" destId="{D11BED79-F706-4270-BA62-F50F52FF7A42}" srcOrd="1" destOrd="0" presId="urn:microsoft.com/office/officeart/2005/8/layout/bList2#1"/>
    <dgm:cxn modelId="{F1B00A69-7D6E-46B2-B862-D19407E8BBDD}" type="presOf" srcId="{15E02E15-841C-435D-9910-5BA0F68E499A}" destId="{F57C1B48-2D9B-4D5F-A75A-5CCADE74CE58}" srcOrd="0" destOrd="0" presId="urn:microsoft.com/office/officeart/2005/8/layout/bList2#1"/>
    <dgm:cxn modelId="{B38B8A69-7663-42D1-AB26-5D9544B769F3}" type="presOf" srcId="{FE1D2D0A-A7E4-41A4-995C-62E4CA8756E0}" destId="{0D56FBC6-067C-4105-BF32-02C7F093665F}" srcOrd="0" destOrd="0" presId="urn:microsoft.com/office/officeart/2005/8/layout/bList2#1"/>
    <dgm:cxn modelId="{5E18764E-BB26-4374-9101-3D02A1455EB6}" type="presOf" srcId="{6ECF8ED6-406E-4946-8A06-130C5DBF6FB4}" destId="{128F58ED-2E67-45F6-A967-22CFEA7F1BF2}" srcOrd="0" destOrd="1" presId="urn:microsoft.com/office/officeart/2005/8/layout/bList2#1"/>
    <dgm:cxn modelId="{3B5E0471-7788-4A30-9822-5CBCC564695C}" type="presOf" srcId="{82462302-148A-48A3-8A04-3B77D91EE9A7}" destId="{FF3A3FA3-FFFA-4CD2-B4F7-08CC7289FCC2}" srcOrd="0" destOrd="0" presId="urn:microsoft.com/office/officeart/2005/8/layout/bList2#1"/>
    <dgm:cxn modelId="{99759A71-38A1-4401-9DFD-C49C8BD27A98}" type="presOf" srcId="{85A47EF4-9896-4294-BB87-01E9650DF013}" destId="{3B723EF5-2F1A-46FE-A966-CE302EA1D966}" srcOrd="0" destOrd="0" presId="urn:microsoft.com/office/officeart/2005/8/layout/bList2#1"/>
    <dgm:cxn modelId="{03DD4353-CF9C-42CC-B7C2-64C66D96F214}" type="presOf" srcId="{AF93D278-7154-4FDB-B189-1B292F87F96D}" destId="{3B723EF5-2F1A-46FE-A966-CE302EA1D966}" srcOrd="0" destOrd="1" presId="urn:microsoft.com/office/officeart/2005/8/layout/bList2#1"/>
    <dgm:cxn modelId="{5F376D75-20DB-4D31-A971-030003662149}" type="presOf" srcId="{79533BBC-DB91-4E30-A10A-E1EA46574F22}" destId="{91BE63E6-9E11-4EA6-BA65-279640D55D77}" srcOrd="0" destOrd="0" presId="urn:microsoft.com/office/officeart/2005/8/layout/bList2#1"/>
    <dgm:cxn modelId="{B0BB0759-7C2C-4259-A275-E6EED40A7F11}" srcId="{22EDE89C-1E95-4948-AFC7-A52857560662}" destId="{79533BBC-DB91-4E30-A10A-E1EA46574F22}" srcOrd="1" destOrd="0" parTransId="{708EF052-2C81-48B7-9196-1DF1771239DC}" sibTransId="{15E02E15-841C-435D-9910-5BA0F68E499A}"/>
    <dgm:cxn modelId="{67009A59-A85A-4828-BE9D-5602F33A0999}" srcId="{9A908639-E61B-4299-8C2A-36554EDFFBBC}" destId="{EC764525-3B4C-4A4B-A31E-BC306DE18410}" srcOrd="0" destOrd="0" parTransId="{4068BB4F-9721-417B-8608-EE300AA312DD}" sibTransId="{C6513C16-14C9-47FC-8398-1024DB6B4666}"/>
    <dgm:cxn modelId="{736F1A80-3D04-4F11-BADE-9B128581DD1B}" srcId="{00012C37-76F8-488F-9DD9-6732D3F1D51E}" destId="{0BA9F982-E248-4F68-9966-D99F2BEDFD25}" srcOrd="1" destOrd="0" parTransId="{6C17FB29-96EF-438E-8215-00532B09972F}" sibTransId="{1FF5BFEC-BB45-4A46-9813-61790515D75F}"/>
    <dgm:cxn modelId="{143DED86-9515-4E80-8631-3127C4D6F13C}" srcId="{82462302-148A-48A3-8A04-3B77D91EE9A7}" destId="{F64C362D-957F-429E-BF8A-1263BCC62FBD}" srcOrd="2" destOrd="0" parTransId="{98F33C82-96F6-4AB3-A949-697BB0CA16EE}" sibTransId="{B7E7CBFB-4EF5-422D-9EF9-BFC79A95CC04}"/>
    <dgm:cxn modelId="{27B64588-BF03-45D4-8A56-A7263A630A7C}" srcId="{79533BBC-DB91-4E30-A10A-E1EA46574F22}" destId="{85A47EF4-9896-4294-BB87-01E9650DF013}" srcOrd="0" destOrd="0" parTransId="{E15537EB-DF72-4A71-81C7-534FC5BC3EB2}" sibTransId="{0B97D81E-D15F-4887-863B-88A88BB17FA6}"/>
    <dgm:cxn modelId="{32286589-24E5-46A4-A07A-1AE08C487276}" type="presOf" srcId="{32103423-9857-4F87-9875-6CAE6664F937}" destId="{07F6166D-7B4C-4CEF-B156-34C0802F5E64}" srcOrd="1" destOrd="0" presId="urn:microsoft.com/office/officeart/2005/8/layout/bList2#1"/>
    <dgm:cxn modelId="{F90B5F8F-391C-4586-AA8B-833BD4480227}" type="presOf" srcId="{79533BBC-DB91-4E30-A10A-E1EA46574F22}" destId="{EC7BA7A0-4E9E-4104-B570-11DF6142E8EE}" srcOrd="1" destOrd="0" presId="urn:microsoft.com/office/officeart/2005/8/layout/bList2#1"/>
    <dgm:cxn modelId="{FA1B8491-EAF7-47CB-AAAC-E8692D0BC5B9}" type="presOf" srcId="{9832A563-861C-476F-9950-B948EED5DE6F}" destId="{4C396E01-4288-4717-9583-016DB5B328A6}" srcOrd="0" destOrd="2" presId="urn:microsoft.com/office/officeart/2005/8/layout/bList2#1"/>
    <dgm:cxn modelId="{F82A819F-780C-464F-B2E5-2F4528539D6B}" srcId="{22EDE89C-1E95-4948-AFC7-A52857560662}" destId="{00012C37-76F8-488F-9DD9-6732D3F1D51E}" srcOrd="4" destOrd="0" parTransId="{299D2E21-54F4-4196-8985-4078F3853B8D}" sibTransId="{58F9A87D-B76C-4FD8-9D77-ACF5CAE7A238}"/>
    <dgm:cxn modelId="{CCD0C7A7-35A2-4135-8E6C-3E45BC1895D0}" type="presOf" srcId="{0A9F2E4C-8B18-40AC-9741-848C38B9A4A7}" destId="{C4066218-BB72-41FC-8DD4-17801A5E8A87}" srcOrd="0" destOrd="0" presId="urn:microsoft.com/office/officeart/2005/8/layout/bList2#1"/>
    <dgm:cxn modelId="{FAA1E4A7-A7DF-4E72-A94C-1FA8AB9A966B}" srcId="{32103423-9857-4F87-9875-6CAE6664F937}" destId="{9832A563-861C-476F-9950-B948EED5DE6F}" srcOrd="2" destOrd="0" parTransId="{34211BE3-2694-45D4-BE55-F91CC5E0174B}" sibTransId="{158DFA07-B713-4227-9DB1-5F0946C7D1FD}"/>
    <dgm:cxn modelId="{712894B0-8AAA-4A81-8AF8-8A766554F8EA}" srcId="{82462302-148A-48A3-8A04-3B77D91EE9A7}" destId="{55A7C2CB-02DC-497E-9BB9-E07021AB98B4}" srcOrd="1" destOrd="0" parTransId="{83AD2871-BCAF-46E0-A82E-04E641BDCA8E}" sibTransId="{656BED1B-7098-4BE8-86E4-212D002B57EA}"/>
    <dgm:cxn modelId="{A6C2FDBC-E6CC-4D9D-B37D-E3683E00A865}" type="presOf" srcId="{426C20FB-827A-4D8B-902A-BD7F6FEEDC6B}" destId="{128F58ED-2E67-45F6-A967-22CFEA7F1BF2}" srcOrd="0" destOrd="2" presId="urn:microsoft.com/office/officeart/2005/8/layout/bList2#1"/>
    <dgm:cxn modelId="{1EBB5CBD-1240-4435-8D6B-5D705A1870B8}" srcId="{9A908639-E61B-4299-8C2A-36554EDFFBBC}" destId="{6ECF8ED6-406E-4946-8A06-130C5DBF6FB4}" srcOrd="1" destOrd="0" parTransId="{81DB568D-BDDB-4DDE-B5AA-0287E83F7786}" sibTransId="{F20C3735-60E5-484F-963E-F33F91B7D042}"/>
    <dgm:cxn modelId="{14E622C1-DB8D-4C73-B6C8-171DC220ABFD}" type="presOf" srcId="{32103423-9857-4F87-9875-6CAE6664F937}" destId="{DABFB051-FB2E-4BC9-AAF1-D51FD09F667C}" srcOrd="0" destOrd="0" presId="urn:microsoft.com/office/officeart/2005/8/layout/bList2#1"/>
    <dgm:cxn modelId="{1AC038D2-74CE-43CC-8DA9-159266A50CAF}" type="presOf" srcId="{579F5B8E-9D3D-4034-A533-89A449014CE4}" destId="{4C396E01-4288-4717-9583-016DB5B328A6}" srcOrd="0" destOrd="0" presId="urn:microsoft.com/office/officeart/2005/8/layout/bList2#1"/>
    <dgm:cxn modelId="{E373A4D7-AD12-4CA0-A50A-1D6128575EDA}" srcId="{22EDE89C-1E95-4948-AFC7-A52857560662}" destId="{82462302-148A-48A3-8A04-3B77D91EE9A7}" srcOrd="2" destOrd="0" parTransId="{784661DA-75DA-49C0-B3C8-1BF320F982A7}" sibTransId="{78786AF5-EAAB-43AD-AA5A-ED4C86365767}"/>
    <dgm:cxn modelId="{F85B65E1-1B2C-499B-B7EC-263C21D9A577}" type="presOf" srcId="{55A7C2CB-02DC-497E-9BB9-E07021AB98B4}" destId="{60744FB2-EC25-42F3-A26E-33509CFD78EF}" srcOrd="0" destOrd="1" presId="urn:microsoft.com/office/officeart/2005/8/layout/bList2#1"/>
    <dgm:cxn modelId="{A6B168E1-1DB3-497A-85F0-00F953374F5F}" srcId="{82462302-148A-48A3-8A04-3B77D91EE9A7}" destId="{E9BAD554-BBFC-4711-BDA3-9369AF9291C7}" srcOrd="0" destOrd="0" parTransId="{D9074E07-D02F-4D7E-8A34-A7FE5F39F199}" sibTransId="{1A09980D-A2D9-4A02-B347-3CD3A70FDCBE}"/>
    <dgm:cxn modelId="{D03B4CE2-E467-444B-B3CC-EF2CB380EF23}" srcId="{22EDE89C-1E95-4948-AFC7-A52857560662}" destId="{9A908639-E61B-4299-8C2A-36554EDFFBBC}" srcOrd="0" destOrd="0" parTransId="{A5FA0152-9533-45B0-8737-1489253D9BA3}" sibTransId="{5A86E7E0-21FF-4BEB-A288-BBAC5D362A7D}"/>
    <dgm:cxn modelId="{B80D65EC-1341-4386-A522-5E6B73EE1053}" srcId="{32103423-9857-4F87-9875-6CAE6664F937}" destId="{579F5B8E-9D3D-4034-A533-89A449014CE4}" srcOrd="0" destOrd="0" parTransId="{5B4056FC-6525-4A41-84A4-085F9C9DFBE5}" sibTransId="{627B4D97-158D-4AC5-8A1C-9DCB1288FFBF}"/>
    <dgm:cxn modelId="{7A4089F0-B71B-4C32-A29E-1209D6334F44}" srcId="{22EDE89C-1E95-4948-AFC7-A52857560662}" destId="{32103423-9857-4F87-9875-6CAE6664F937}" srcOrd="3" destOrd="0" parTransId="{EF124DB7-1B3B-4D02-8131-7B118F2789EB}" sibTransId="{FE1D2D0A-A7E4-41A4-995C-62E4CA8756E0}"/>
    <dgm:cxn modelId="{C791BDF1-B2A3-4A4D-9AC5-F0FF88AAC894}" type="presOf" srcId="{00012C37-76F8-488F-9DD9-6732D3F1D51E}" destId="{82D92316-D175-40D0-BD29-3E2BA9060D1A}" srcOrd="0" destOrd="0" presId="urn:microsoft.com/office/officeart/2005/8/layout/bList2#1"/>
    <dgm:cxn modelId="{F14C23F2-E7FF-4223-9261-1DECC8D44252}" type="presOf" srcId="{EC764525-3B4C-4A4B-A31E-BC306DE18410}" destId="{128F58ED-2E67-45F6-A967-22CFEA7F1BF2}" srcOrd="0" destOrd="0" presId="urn:microsoft.com/office/officeart/2005/8/layout/bList2#1"/>
    <dgm:cxn modelId="{7DEB5EFD-B52A-49F6-A58C-F2C047061479}" srcId="{00012C37-76F8-488F-9DD9-6732D3F1D51E}" destId="{A73DF714-AFB9-41FF-BAD4-9B9D425D308B}" srcOrd="2" destOrd="0" parTransId="{E2006F7A-E03D-4F4F-8C74-EB7CDD6533DA}" sibTransId="{AC5FD2E0-8A3E-45B3-8ACB-0BD276ED813D}"/>
    <dgm:cxn modelId="{6BACCB9F-DD10-4F1D-A2EB-7445A6E8DE46}" type="presParOf" srcId="{658C3E6C-1780-4893-B537-97984A51DFC9}" destId="{5A92BEAA-BAD7-448E-876E-C832E728D44A}" srcOrd="0" destOrd="0" presId="urn:microsoft.com/office/officeart/2005/8/layout/bList2#1"/>
    <dgm:cxn modelId="{0D8E9C07-16BC-46C9-B0A0-0C9370AE6E64}" type="presParOf" srcId="{5A92BEAA-BAD7-448E-876E-C832E728D44A}" destId="{128F58ED-2E67-45F6-A967-22CFEA7F1BF2}" srcOrd="0" destOrd="0" presId="urn:microsoft.com/office/officeart/2005/8/layout/bList2#1"/>
    <dgm:cxn modelId="{0B20D9C9-7384-4137-9B7A-7B6F3C4942EC}" type="presParOf" srcId="{5A92BEAA-BAD7-448E-876E-C832E728D44A}" destId="{8582D716-BE0D-4D47-AB01-28B0A40947CB}" srcOrd="1" destOrd="0" presId="urn:microsoft.com/office/officeart/2005/8/layout/bList2#1"/>
    <dgm:cxn modelId="{82F5A36E-A0F7-45A4-8D92-DEC7858C4392}" type="presParOf" srcId="{5A92BEAA-BAD7-448E-876E-C832E728D44A}" destId="{458C6F40-BF75-4E69-83B0-740B08D2CCE5}" srcOrd="2" destOrd="0" presId="urn:microsoft.com/office/officeart/2005/8/layout/bList2#1"/>
    <dgm:cxn modelId="{7B76379A-5EC9-4826-A773-CCBDAFB67404}" type="presParOf" srcId="{5A92BEAA-BAD7-448E-876E-C832E728D44A}" destId="{292685F0-DFD7-400F-AA9A-145DAF53033D}" srcOrd="3" destOrd="0" presId="urn:microsoft.com/office/officeart/2005/8/layout/bList2#1"/>
    <dgm:cxn modelId="{320F1587-FFE8-4546-91BE-D17DAFA7882A}" type="presParOf" srcId="{658C3E6C-1780-4893-B537-97984A51DFC9}" destId="{41BD4025-FE4D-45EF-9C4A-C8C6BEB757CB}" srcOrd="1" destOrd="0" presId="urn:microsoft.com/office/officeart/2005/8/layout/bList2#1"/>
    <dgm:cxn modelId="{B7D36EE6-507A-4C56-BFED-3F24243C480B}" type="presParOf" srcId="{658C3E6C-1780-4893-B537-97984A51DFC9}" destId="{1BD5ADCC-E19F-44DF-B73C-4ACFBBD784B6}" srcOrd="2" destOrd="0" presId="urn:microsoft.com/office/officeart/2005/8/layout/bList2#1"/>
    <dgm:cxn modelId="{C1A93E41-BC2E-4D55-B651-E1F71AC492BE}" type="presParOf" srcId="{1BD5ADCC-E19F-44DF-B73C-4ACFBBD784B6}" destId="{3B723EF5-2F1A-46FE-A966-CE302EA1D966}" srcOrd="0" destOrd="0" presId="urn:microsoft.com/office/officeart/2005/8/layout/bList2#1"/>
    <dgm:cxn modelId="{88176B89-218A-4267-AF56-A572E590A5DE}" type="presParOf" srcId="{1BD5ADCC-E19F-44DF-B73C-4ACFBBD784B6}" destId="{91BE63E6-9E11-4EA6-BA65-279640D55D77}" srcOrd="1" destOrd="0" presId="urn:microsoft.com/office/officeart/2005/8/layout/bList2#1"/>
    <dgm:cxn modelId="{C629DE25-F668-48D3-8749-AA2ABF61827D}" type="presParOf" srcId="{1BD5ADCC-E19F-44DF-B73C-4ACFBBD784B6}" destId="{EC7BA7A0-4E9E-4104-B570-11DF6142E8EE}" srcOrd="2" destOrd="0" presId="urn:microsoft.com/office/officeart/2005/8/layout/bList2#1"/>
    <dgm:cxn modelId="{DE58D235-9E3C-4B96-9134-417E1E05919A}" type="presParOf" srcId="{1BD5ADCC-E19F-44DF-B73C-4ACFBBD784B6}" destId="{C3408BBA-705B-4D0B-ADD2-20CA1A6C0DFD}" srcOrd="3" destOrd="0" presId="urn:microsoft.com/office/officeart/2005/8/layout/bList2#1"/>
    <dgm:cxn modelId="{8B409168-AFFC-43E7-A9A0-D10E731F25B0}" type="presParOf" srcId="{658C3E6C-1780-4893-B537-97984A51DFC9}" destId="{F57C1B48-2D9B-4D5F-A75A-5CCADE74CE58}" srcOrd="3" destOrd="0" presId="urn:microsoft.com/office/officeart/2005/8/layout/bList2#1"/>
    <dgm:cxn modelId="{3415FA24-75F0-4C70-ABB2-429F399BFEAF}" type="presParOf" srcId="{658C3E6C-1780-4893-B537-97984A51DFC9}" destId="{78029E84-E5F4-4799-AF27-7511210F5E27}" srcOrd="4" destOrd="0" presId="urn:microsoft.com/office/officeart/2005/8/layout/bList2#1"/>
    <dgm:cxn modelId="{E172CF78-AB4F-48B9-833D-F76896B8101F}" type="presParOf" srcId="{78029E84-E5F4-4799-AF27-7511210F5E27}" destId="{60744FB2-EC25-42F3-A26E-33509CFD78EF}" srcOrd="0" destOrd="0" presId="urn:microsoft.com/office/officeart/2005/8/layout/bList2#1"/>
    <dgm:cxn modelId="{0D36A228-5917-4363-893C-8DBCBEC1EC7D}" type="presParOf" srcId="{78029E84-E5F4-4799-AF27-7511210F5E27}" destId="{FF3A3FA3-FFFA-4CD2-B4F7-08CC7289FCC2}" srcOrd="1" destOrd="0" presId="urn:microsoft.com/office/officeart/2005/8/layout/bList2#1"/>
    <dgm:cxn modelId="{BA89514C-A8BD-435B-B18E-61879B591590}" type="presParOf" srcId="{78029E84-E5F4-4799-AF27-7511210F5E27}" destId="{2E8709CB-F337-4B5E-946D-326F3FAE0FC6}" srcOrd="2" destOrd="0" presId="urn:microsoft.com/office/officeart/2005/8/layout/bList2#1"/>
    <dgm:cxn modelId="{C60E09A0-3535-4B4A-AF78-9E5682AFCF14}" type="presParOf" srcId="{78029E84-E5F4-4799-AF27-7511210F5E27}" destId="{B253BA2B-349B-4105-82E7-3DAE9416B349}" srcOrd="3" destOrd="0" presId="urn:microsoft.com/office/officeart/2005/8/layout/bList2#1"/>
    <dgm:cxn modelId="{B7B329FE-ED67-4D7F-8BD2-B39CABE497A5}" type="presParOf" srcId="{658C3E6C-1780-4893-B537-97984A51DFC9}" destId="{C981ED74-01B0-47E2-8E93-D90A5E73FB8D}" srcOrd="5" destOrd="0" presId="urn:microsoft.com/office/officeart/2005/8/layout/bList2#1"/>
    <dgm:cxn modelId="{7EA046D5-82C0-4DA2-92F4-677A43A62AEC}" type="presParOf" srcId="{658C3E6C-1780-4893-B537-97984A51DFC9}" destId="{2D4BCE90-F9C1-4419-8A85-63A90AECEDCD}" srcOrd="6" destOrd="0" presId="urn:microsoft.com/office/officeart/2005/8/layout/bList2#1"/>
    <dgm:cxn modelId="{9FD69497-A411-4D1E-9995-C590FF6A2088}" type="presParOf" srcId="{2D4BCE90-F9C1-4419-8A85-63A90AECEDCD}" destId="{4C396E01-4288-4717-9583-016DB5B328A6}" srcOrd="0" destOrd="0" presId="urn:microsoft.com/office/officeart/2005/8/layout/bList2#1"/>
    <dgm:cxn modelId="{B17D9D64-C6E8-4401-9C04-584DF086A0CC}" type="presParOf" srcId="{2D4BCE90-F9C1-4419-8A85-63A90AECEDCD}" destId="{DABFB051-FB2E-4BC9-AAF1-D51FD09F667C}" srcOrd="1" destOrd="0" presId="urn:microsoft.com/office/officeart/2005/8/layout/bList2#1"/>
    <dgm:cxn modelId="{B77F5768-E245-4704-A3F6-BC49A54E25E2}" type="presParOf" srcId="{2D4BCE90-F9C1-4419-8A85-63A90AECEDCD}" destId="{07F6166D-7B4C-4CEF-B156-34C0802F5E64}" srcOrd="2" destOrd="0" presId="urn:microsoft.com/office/officeart/2005/8/layout/bList2#1"/>
    <dgm:cxn modelId="{1C50F291-BFF5-426D-A4DB-863F9405CDB4}" type="presParOf" srcId="{2D4BCE90-F9C1-4419-8A85-63A90AECEDCD}" destId="{E7719A36-4423-42B2-90F6-1BED6607B55F}" srcOrd="3" destOrd="0" presId="urn:microsoft.com/office/officeart/2005/8/layout/bList2#1"/>
    <dgm:cxn modelId="{70855128-4BD9-4556-B7B3-B45C09F86DAE}" type="presParOf" srcId="{658C3E6C-1780-4893-B537-97984A51DFC9}" destId="{0D56FBC6-067C-4105-BF32-02C7F093665F}" srcOrd="7" destOrd="0" presId="urn:microsoft.com/office/officeart/2005/8/layout/bList2#1"/>
    <dgm:cxn modelId="{33AF8060-FCCB-421A-9712-326AACD8CFE8}" type="presParOf" srcId="{658C3E6C-1780-4893-B537-97984A51DFC9}" destId="{9253ADC2-AA81-4577-93CE-F24F01B1E8A0}" srcOrd="8" destOrd="0" presId="urn:microsoft.com/office/officeart/2005/8/layout/bList2#1"/>
    <dgm:cxn modelId="{E20850BB-AA85-4668-AF03-0D97C04856FD}" type="presParOf" srcId="{9253ADC2-AA81-4577-93CE-F24F01B1E8A0}" destId="{C4066218-BB72-41FC-8DD4-17801A5E8A87}" srcOrd="0" destOrd="0" presId="urn:microsoft.com/office/officeart/2005/8/layout/bList2#1"/>
    <dgm:cxn modelId="{548CDA3E-86A6-48ED-A253-ADE48A40EA78}" type="presParOf" srcId="{9253ADC2-AA81-4577-93CE-F24F01B1E8A0}" destId="{82D92316-D175-40D0-BD29-3E2BA9060D1A}" srcOrd="1" destOrd="0" presId="urn:microsoft.com/office/officeart/2005/8/layout/bList2#1"/>
    <dgm:cxn modelId="{A58582E6-259E-49A6-8A42-8EBF970F36EC}" type="presParOf" srcId="{9253ADC2-AA81-4577-93CE-F24F01B1E8A0}" destId="{D11BED79-F706-4270-BA62-F50F52FF7A42}" srcOrd="2" destOrd="0" presId="urn:microsoft.com/office/officeart/2005/8/layout/bList2#1"/>
    <dgm:cxn modelId="{0C647728-694A-49B9-A97C-9BF6479F9111}" type="presParOf" srcId="{9253ADC2-AA81-4577-93CE-F24F01B1E8A0}" destId="{4C5E73E8-600C-478D-8017-77EB475BE859}" srcOrd="3" destOrd="0" presId="urn:microsoft.com/office/officeart/2005/8/layout/b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ADFC5FD-F3CD-46F5-8E59-D3C2DAA941E2}" type="doc">
      <dgm:prSet loTypeId="urn:microsoft.com/office/officeart/2005/8/layout/default#1" loCatId="list" qsTypeId="urn:microsoft.com/office/officeart/2005/8/quickstyle/simple1#7" qsCatId="simple" csTypeId="urn:microsoft.com/office/officeart/2005/8/colors/colorful5#3" csCatId="colorful" phldr="1"/>
      <dgm:spPr/>
      <dgm:t>
        <a:bodyPr/>
        <a:lstStyle/>
        <a:p>
          <a:endParaRPr lang="es-CO"/>
        </a:p>
      </dgm:t>
    </dgm:pt>
    <dgm:pt modelId="{093C0CEB-5D8E-4215-BCC3-132D3887447B}">
      <dgm:prSet phldrT="[Texto]" phldr="0" custT="1"/>
      <dgm:spPr/>
      <dgm:t>
        <a:bodyPr/>
        <a:lstStyle/>
        <a:p>
          <a:r>
            <a:rPr lang="es-CO" sz="1600" dirty="0">
              <a:latin typeface="Futura Std Book"/>
            </a:rPr>
            <a:t>Invitaciones formales</a:t>
          </a:r>
        </a:p>
      </dgm:t>
    </dgm:pt>
    <dgm:pt modelId="{D9DAC891-67C5-40F4-B95A-DD796442208D}" type="parTrans" cxnId="{1F0A1D34-619B-46CB-96CD-A6C9FE0EBD80}">
      <dgm:prSet/>
      <dgm:spPr/>
      <dgm:t>
        <a:bodyPr/>
        <a:lstStyle/>
        <a:p>
          <a:endParaRPr lang="es-CO" sz="1600">
            <a:latin typeface="Futura Std Book"/>
          </a:endParaRPr>
        </a:p>
      </dgm:t>
    </dgm:pt>
    <dgm:pt modelId="{82DCCBBE-CBF2-4FCB-81E3-E1B1CED7ABE0}" type="sibTrans" cxnId="{1F0A1D34-619B-46CB-96CD-A6C9FE0EBD80}">
      <dgm:prSet/>
      <dgm:spPr/>
      <dgm:t>
        <a:bodyPr/>
        <a:lstStyle/>
        <a:p>
          <a:endParaRPr lang="es-CO" sz="1600">
            <a:latin typeface="Futura Std Book"/>
          </a:endParaRPr>
        </a:p>
      </dgm:t>
    </dgm:pt>
    <dgm:pt modelId="{A99D8154-5310-4B2B-BFA5-2128CDEFE02F}">
      <dgm:prSet phldrT="[Texto]" phldr="0" custT="1"/>
      <dgm:spPr/>
      <dgm:t>
        <a:bodyPr/>
        <a:lstStyle/>
        <a:p>
          <a:r>
            <a:rPr lang="es-CO" sz="1600" dirty="0">
              <a:latin typeface="Futura Std Book"/>
            </a:rPr>
            <a:t>Publicación en página web y/o redes sociales</a:t>
          </a:r>
        </a:p>
      </dgm:t>
    </dgm:pt>
    <dgm:pt modelId="{87CE848B-A389-4E3A-A602-190ED7A9C461}" type="parTrans" cxnId="{06C64D69-873D-4701-911A-81CDF75184E1}">
      <dgm:prSet/>
      <dgm:spPr/>
      <dgm:t>
        <a:bodyPr/>
        <a:lstStyle/>
        <a:p>
          <a:endParaRPr lang="es-CO" sz="1600">
            <a:latin typeface="Futura Std Book"/>
          </a:endParaRPr>
        </a:p>
      </dgm:t>
    </dgm:pt>
    <dgm:pt modelId="{645F2B59-BD21-45B2-986D-D1C8BE57AE7D}" type="sibTrans" cxnId="{06C64D69-873D-4701-911A-81CDF75184E1}">
      <dgm:prSet/>
      <dgm:spPr/>
      <dgm:t>
        <a:bodyPr/>
        <a:lstStyle/>
        <a:p>
          <a:endParaRPr lang="es-CO" sz="1600">
            <a:latin typeface="Futura Std Book"/>
          </a:endParaRPr>
        </a:p>
      </dgm:t>
    </dgm:pt>
    <dgm:pt modelId="{71CE0707-EECC-4E9A-86B0-7AC1E21D85CB}">
      <dgm:prSet phldrT="[Texto]" phldr="0" custT="1"/>
      <dgm:spPr/>
      <dgm:t>
        <a:bodyPr/>
        <a:lstStyle/>
        <a:p>
          <a:r>
            <a:rPr lang="es-CO" sz="1600" dirty="0">
              <a:latin typeface="Futura Std Book"/>
            </a:rPr>
            <a:t>A través de instancias de participación</a:t>
          </a:r>
        </a:p>
      </dgm:t>
    </dgm:pt>
    <dgm:pt modelId="{D9B08BE4-8503-4D0A-B7BD-D105BD0365B8}" type="parTrans" cxnId="{4371EC07-6E29-4BBD-9A9B-0B39B48F7231}">
      <dgm:prSet/>
      <dgm:spPr/>
      <dgm:t>
        <a:bodyPr/>
        <a:lstStyle/>
        <a:p>
          <a:endParaRPr lang="es-CO" sz="1600">
            <a:latin typeface="Futura Std Book"/>
          </a:endParaRPr>
        </a:p>
      </dgm:t>
    </dgm:pt>
    <dgm:pt modelId="{6D5A64F6-1F48-40F6-832B-34F606A76361}" type="sibTrans" cxnId="{4371EC07-6E29-4BBD-9A9B-0B39B48F7231}">
      <dgm:prSet/>
      <dgm:spPr/>
      <dgm:t>
        <a:bodyPr/>
        <a:lstStyle/>
        <a:p>
          <a:endParaRPr lang="es-CO" sz="1600">
            <a:latin typeface="Futura Std Book"/>
          </a:endParaRPr>
        </a:p>
      </dgm:t>
    </dgm:pt>
    <dgm:pt modelId="{14E9EE30-26F2-4C35-95F7-5E976149B6C5}">
      <dgm:prSet phldrT="[Texto]" phldr="0" custT="1"/>
      <dgm:spPr/>
      <dgm:t>
        <a:bodyPr/>
        <a:lstStyle/>
        <a:p>
          <a:r>
            <a:rPr lang="es-CO" sz="1600" dirty="0">
              <a:latin typeface="Futura Std Book"/>
            </a:rPr>
            <a:t>A través de referentes municipales institucionales</a:t>
          </a:r>
        </a:p>
      </dgm:t>
    </dgm:pt>
    <dgm:pt modelId="{A436C77B-B017-4CFA-AE96-C79258B3C10F}" type="parTrans" cxnId="{924C8FDA-ABE6-42AF-B11C-E7FE1453E7D7}">
      <dgm:prSet/>
      <dgm:spPr/>
      <dgm:t>
        <a:bodyPr/>
        <a:lstStyle/>
        <a:p>
          <a:endParaRPr lang="es-CO" sz="1600">
            <a:latin typeface="Futura Std Book"/>
          </a:endParaRPr>
        </a:p>
      </dgm:t>
    </dgm:pt>
    <dgm:pt modelId="{6FACAEB4-F178-4BC7-9283-3BDD026262E7}" type="sibTrans" cxnId="{924C8FDA-ABE6-42AF-B11C-E7FE1453E7D7}">
      <dgm:prSet/>
      <dgm:spPr/>
      <dgm:t>
        <a:bodyPr/>
        <a:lstStyle/>
        <a:p>
          <a:endParaRPr lang="es-CO" sz="1600">
            <a:latin typeface="Futura Std Book"/>
          </a:endParaRPr>
        </a:p>
      </dgm:t>
    </dgm:pt>
    <dgm:pt modelId="{8DF392C4-7621-46C0-A465-B5208F3CDC16}">
      <dgm:prSet phldrT="[Texto]" phldr="0" custT="1"/>
      <dgm:spPr/>
      <dgm:t>
        <a:bodyPr/>
        <a:lstStyle/>
        <a:p>
          <a:r>
            <a:rPr lang="es-CO" sz="1600" dirty="0">
              <a:latin typeface="Futura Std Book"/>
            </a:rPr>
            <a:t>Directa: Llamadas, correos, </a:t>
          </a:r>
          <a:r>
            <a:rPr lang="es-CO" sz="1600" dirty="0" err="1">
              <a:latin typeface="Futura Std Book"/>
            </a:rPr>
            <a:t>Whatsapp</a:t>
          </a:r>
          <a:endParaRPr lang="es-CO" sz="1600" dirty="0">
            <a:latin typeface="Futura Std Book"/>
          </a:endParaRPr>
        </a:p>
      </dgm:t>
    </dgm:pt>
    <dgm:pt modelId="{AB5EC5E0-21B8-48BA-8506-B73E35F2F069}" type="parTrans" cxnId="{18B68F67-A2AA-4737-B4D8-9524CB9D4B9D}">
      <dgm:prSet/>
      <dgm:spPr/>
      <dgm:t>
        <a:bodyPr/>
        <a:lstStyle/>
        <a:p>
          <a:endParaRPr lang="es-CO" sz="1600">
            <a:latin typeface="Futura Std Book"/>
          </a:endParaRPr>
        </a:p>
      </dgm:t>
    </dgm:pt>
    <dgm:pt modelId="{922432D4-C469-43E4-951A-1359978554DD}" type="sibTrans" cxnId="{18B68F67-A2AA-4737-B4D8-9524CB9D4B9D}">
      <dgm:prSet/>
      <dgm:spPr/>
      <dgm:t>
        <a:bodyPr/>
        <a:lstStyle/>
        <a:p>
          <a:endParaRPr lang="es-CO" sz="1600">
            <a:latin typeface="Futura Std Book"/>
          </a:endParaRPr>
        </a:p>
      </dgm:t>
    </dgm:pt>
    <dgm:pt modelId="{132FCCC9-26B7-4D61-B626-0FBA597577F4}">
      <dgm:prSet phldrT="[Texto]" phldr="0" custT="1"/>
      <dgm:spPr/>
      <dgm:t>
        <a:bodyPr/>
        <a:lstStyle/>
        <a:p>
          <a:r>
            <a:rPr lang="es-CO" sz="1600" dirty="0">
              <a:latin typeface="Futura Std Book"/>
            </a:rPr>
            <a:t>A través de actores estratégicos y/o lideres comunitarios</a:t>
          </a:r>
        </a:p>
      </dgm:t>
    </dgm:pt>
    <dgm:pt modelId="{A9CC9DF7-4DC9-4F35-964D-376C775C252C}" type="parTrans" cxnId="{CF9494B5-FBE5-44BE-96EA-265DA138DB02}">
      <dgm:prSet/>
      <dgm:spPr/>
      <dgm:t>
        <a:bodyPr/>
        <a:lstStyle/>
        <a:p>
          <a:endParaRPr lang="es-CO" sz="1600">
            <a:latin typeface="Futura Std Book"/>
          </a:endParaRPr>
        </a:p>
      </dgm:t>
    </dgm:pt>
    <dgm:pt modelId="{0C1BDC3C-5022-4402-BF10-8810DDECFD8A}" type="sibTrans" cxnId="{CF9494B5-FBE5-44BE-96EA-265DA138DB02}">
      <dgm:prSet/>
      <dgm:spPr/>
      <dgm:t>
        <a:bodyPr/>
        <a:lstStyle/>
        <a:p>
          <a:endParaRPr lang="es-CO" sz="1600">
            <a:latin typeface="Futura Std Book"/>
          </a:endParaRPr>
        </a:p>
      </dgm:t>
    </dgm:pt>
    <dgm:pt modelId="{E61D74C4-E933-4A14-B9C1-6F6E36094069}">
      <dgm:prSet phldrT="[Texto]" phldr="0" custT="1"/>
      <dgm:spPr/>
      <dgm:t>
        <a:bodyPr/>
        <a:lstStyle/>
        <a:p>
          <a:r>
            <a:rPr lang="es-CO" sz="1600" dirty="0">
              <a:latin typeface="Futura Std Book"/>
            </a:rPr>
            <a:t>Medios de comunicación (emisoras, periódicos </a:t>
          </a:r>
          <a:r>
            <a:rPr lang="es-CO" sz="1600" dirty="0" err="1">
              <a:latin typeface="Futura Std Book"/>
            </a:rPr>
            <a:t>etc</a:t>
          </a:r>
          <a:r>
            <a:rPr lang="es-CO" sz="1600" dirty="0">
              <a:latin typeface="Futura Std Book"/>
            </a:rPr>
            <a:t>)</a:t>
          </a:r>
        </a:p>
      </dgm:t>
    </dgm:pt>
    <dgm:pt modelId="{605B17B1-DBD0-48F7-A48F-F6ABE9C07074}" type="parTrans" cxnId="{53E1A94A-4B7C-469E-9952-F9047FB28A24}">
      <dgm:prSet/>
      <dgm:spPr/>
      <dgm:t>
        <a:bodyPr/>
        <a:lstStyle/>
        <a:p>
          <a:endParaRPr lang="es-CO" sz="1600">
            <a:latin typeface="Futura Std Book"/>
          </a:endParaRPr>
        </a:p>
      </dgm:t>
    </dgm:pt>
    <dgm:pt modelId="{27EB013E-E400-4683-A706-044DDAD61F29}" type="sibTrans" cxnId="{53E1A94A-4B7C-469E-9952-F9047FB28A24}">
      <dgm:prSet/>
      <dgm:spPr/>
      <dgm:t>
        <a:bodyPr/>
        <a:lstStyle/>
        <a:p>
          <a:endParaRPr lang="es-CO" sz="1600">
            <a:latin typeface="Futura Std Book"/>
          </a:endParaRPr>
        </a:p>
      </dgm:t>
    </dgm:pt>
    <dgm:pt modelId="{B39CC496-A4A7-40F4-AD4A-553A1A5177CE}">
      <dgm:prSet phldrT="[Texto]" phldr="0" custT="1"/>
      <dgm:spPr/>
      <dgm:t>
        <a:bodyPr/>
        <a:lstStyle/>
        <a:p>
          <a:r>
            <a:rPr lang="es-CO" sz="1600" dirty="0">
              <a:latin typeface="Futura Std Book"/>
            </a:rPr>
            <a:t>Publicidad en espacios estratégicos</a:t>
          </a:r>
        </a:p>
      </dgm:t>
    </dgm:pt>
    <dgm:pt modelId="{5439823E-6B23-4EAA-9382-47009B7151D3}" type="parTrans" cxnId="{65F5094D-1ED2-4059-8237-5D47087A46F0}">
      <dgm:prSet/>
      <dgm:spPr/>
      <dgm:t>
        <a:bodyPr/>
        <a:lstStyle/>
        <a:p>
          <a:endParaRPr lang="es-CO" sz="1600">
            <a:latin typeface="Futura Std Book"/>
          </a:endParaRPr>
        </a:p>
      </dgm:t>
    </dgm:pt>
    <dgm:pt modelId="{EBCB9B1C-8CC9-4370-883D-D686BCBC27E6}" type="sibTrans" cxnId="{65F5094D-1ED2-4059-8237-5D47087A46F0}">
      <dgm:prSet/>
      <dgm:spPr/>
      <dgm:t>
        <a:bodyPr/>
        <a:lstStyle/>
        <a:p>
          <a:endParaRPr lang="es-CO" sz="1600">
            <a:latin typeface="Futura Std Book"/>
          </a:endParaRPr>
        </a:p>
      </dgm:t>
    </dgm:pt>
    <dgm:pt modelId="{658C20BA-B6E7-4723-85B9-EA200A6E4B6B}">
      <dgm:prSet phldrT="[Texto]" phldr="0" custT="1"/>
      <dgm:spPr/>
      <dgm:t>
        <a:bodyPr/>
        <a:lstStyle/>
        <a:p>
          <a:r>
            <a:rPr lang="es-CO" sz="1600" dirty="0">
              <a:latin typeface="Futura Std Book"/>
            </a:rPr>
            <a:t>Invitación por plataformas virtuales (videos y reuniones)</a:t>
          </a:r>
        </a:p>
      </dgm:t>
    </dgm:pt>
    <dgm:pt modelId="{9C2552FF-03F8-4B84-807C-8BCB59B98555}" type="parTrans" cxnId="{5C5821D6-FB2B-48C1-8F04-79708AEEB598}">
      <dgm:prSet/>
      <dgm:spPr/>
      <dgm:t>
        <a:bodyPr/>
        <a:lstStyle/>
        <a:p>
          <a:endParaRPr lang="es-CO" sz="1600">
            <a:latin typeface="Futura Std Book"/>
          </a:endParaRPr>
        </a:p>
      </dgm:t>
    </dgm:pt>
    <dgm:pt modelId="{8E3A8706-3E9D-4249-B62E-2A3F6551C154}" type="sibTrans" cxnId="{5C5821D6-FB2B-48C1-8F04-79708AEEB598}">
      <dgm:prSet/>
      <dgm:spPr/>
      <dgm:t>
        <a:bodyPr/>
        <a:lstStyle/>
        <a:p>
          <a:endParaRPr lang="es-CO" sz="1600">
            <a:latin typeface="Futura Std Book"/>
          </a:endParaRPr>
        </a:p>
      </dgm:t>
    </dgm:pt>
    <dgm:pt modelId="{B27D2E4F-DDFE-4379-BB40-165859AED88F}" type="pres">
      <dgm:prSet presAssocID="{FADFC5FD-F3CD-46F5-8E59-D3C2DAA941E2}" presName="diagram" presStyleCnt="0">
        <dgm:presLayoutVars>
          <dgm:dir/>
          <dgm:resizeHandles val="exact"/>
        </dgm:presLayoutVars>
      </dgm:prSet>
      <dgm:spPr/>
    </dgm:pt>
    <dgm:pt modelId="{379E6EBF-5812-4252-BBD8-F05AD051748B}" type="pres">
      <dgm:prSet presAssocID="{093C0CEB-5D8E-4215-BCC3-132D3887447B}" presName="node" presStyleLbl="node1" presStyleIdx="0" presStyleCnt="9">
        <dgm:presLayoutVars>
          <dgm:bulletEnabled val="1"/>
        </dgm:presLayoutVars>
      </dgm:prSet>
      <dgm:spPr/>
    </dgm:pt>
    <dgm:pt modelId="{72F6390C-3B50-4DF7-A2F4-AA9E8829E428}" type="pres">
      <dgm:prSet presAssocID="{82DCCBBE-CBF2-4FCB-81E3-E1B1CED7ABE0}" presName="sibTrans" presStyleCnt="0"/>
      <dgm:spPr/>
    </dgm:pt>
    <dgm:pt modelId="{BC1057B5-D51A-4935-B8B1-780B2F0B8126}" type="pres">
      <dgm:prSet presAssocID="{A99D8154-5310-4B2B-BFA5-2128CDEFE02F}" presName="node" presStyleLbl="node1" presStyleIdx="1" presStyleCnt="9">
        <dgm:presLayoutVars>
          <dgm:bulletEnabled val="1"/>
        </dgm:presLayoutVars>
      </dgm:prSet>
      <dgm:spPr/>
    </dgm:pt>
    <dgm:pt modelId="{7C275E98-25ED-44AC-BE32-EE892E36F37D}" type="pres">
      <dgm:prSet presAssocID="{645F2B59-BD21-45B2-986D-D1C8BE57AE7D}" presName="sibTrans" presStyleCnt="0"/>
      <dgm:spPr/>
    </dgm:pt>
    <dgm:pt modelId="{75DB28B6-93D6-439D-968E-1626CB9E9FBF}" type="pres">
      <dgm:prSet presAssocID="{71CE0707-EECC-4E9A-86B0-7AC1E21D85CB}" presName="node" presStyleLbl="node1" presStyleIdx="2" presStyleCnt="9">
        <dgm:presLayoutVars>
          <dgm:bulletEnabled val="1"/>
        </dgm:presLayoutVars>
      </dgm:prSet>
      <dgm:spPr/>
    </dgm:pt>
    <dgm:pt modelId="{77FAEE19-4B9B-4B3B-9202-A81578E955B6}" type="pres">
      <dgm:prSet presAssocID="{6D5A64F6-1F48-40F6-832B-34F606A76361}" presName="sibTrans" presStyleCnt="0"/>
      <dgm:spPr/>
    </dgm:pt>
    <dgm:pt modelId="{21460242-4DC7-4F24-A306-6313707A5DC2}" type="pres">
      <dgm:prSet presAssocID="{14E9EE30-26F2-4C35-95F7-5E976149B6C5}" presName="node" presStyleLbl="node1" presStyleIdx="3" presStyleCnt="9">
        <dgm:presLayoutVars>
          <dgm:bulletEnabled val="1"/>
        </dgm:presLayoutVars>
      </dgm:prSet>
      <dgm:spPr/>
    </dgm:pt>
    <dgm:pt modelId="{9E176D46-207A-41EB-9798-1CA8E447985D}" type="pres">
      <dgm:prSet presAssocID="{6FACAEB4-F178-4BC7-9283-3BDD026262E7}" presName="sibTrans" presStyleCnt="0"/>
      <dgm:spPr/>
    </dgm:pt>
    <dgm:pt modelId="{5843FD33-5140-4303-898E-B9567C7A2356}" type="pres">
      <dgm:prSet presAssocID="{132FCCC9-26B7-4D61-B626-0FBA597577F4}" presName="node" presStyleLbl="node1" presStyleIdx="4" presStyleCnt="9">
        <dgm:presLayoutVars>
          <dgm:bulletEnabled val="1"/>
        </dgm:presLayoutVars>
      </dgm:prSet>
      <dgm:spPr/>
    </dgm:pt>
    <dgm:pt modelId="{55BF4B16-FAE2-4058-9519-7B4158BC0A28}" type="pres">
      <dgm:prSet presAssocID="{0C1BDC3C-5022-4402-BF10-8810DDECFD8A}" presName="sibTrans" presStyleCnt="0"/>
      <dgm:spPr/>
    </dgm:pt>
    <dgm:pt modelId="{B1A8AAFC-7EDA-42ED-A2CD-8FD8A201507D}" type="pres">
      <dgm:prSet presAssocID="{E61D74C4-E933-4A14-B9C1-6F6E36094069}" presName="node" presStyleLbl="node1" presStyleIdx="5" presStyleCnt="9">
        <dgm:presLayoutVars>
          <dgm:bulletEnabled val="1"/>
        </dgm:presLayoutVars>
      </dgm:prSet>
      <dgm:spPr/>
    </dgm:pt>
    <dgm:pt modelId="{108B97D2-67D9-4096-AA60-FF024C06399F}" type="pres">
      <dgm:prSet presAssocID="{27EB013E-E400-4683-A706-044DDAD61F29}" presName="sibTrans" presStyleCnt="0"/>
      <dgm:spPr/>
    </dgm:pt>
    <dgm:pt modelId="{3DF15F8E-ECBD-4034-A017-7D6CCD6C3FDF}" type="pres">
      <dgm:prSet presAssocID="{B39CC496-A4A7-40F4-AD4A-553A1A5177CE}" presName="node" presStyleLbl="node1" presStyleIdx="6" presStyleCnt="9">
        <dgm:presLayoutVars>
          <dgm:bulletEnabled val="1"/>
        </dgm:presLayoutVars>
      </dgm:prSet>
      <dgm:spPr/>
    </dgm:pt>
    <dgm:pt modelId="{A9F53BE6-F6B0-4F5D-B231-0798C35846C9}" type="pres">
      <dgm:prSet presAssocID="{EBCB9B1C-8CC9-4370-883D-D686BCBC27E6}" presName="sibTrans" presStyleCnt="0"/>
      <dgm:spPr/>
    </dgm:pt>
    <dgm:pt modelId="{FDC1BB13-AEC5-42A0-92AD-03A338F28BC2}" type="pres">
      <dgm:prSet presAssocID="{658C20BA-B6E7-4723-85B9-EA200A6E4B6B}" presName="node" presStyleLbl="node1" presStyleIdx="7" presStyleCnt="9">
        <dgm:presLayoutVars>
          <dgm:bulletEnabled val="1"/>
        </dgm:presLayoutVars>
      </dgm:prSet>
      <dgm:spPr/>
    </dgm:pt>
    <dgm:pt modelId="{7FEDD574-D4F0-4585-B2A7-693B2280DFA3}" type="pres">
      <dgm:prSet presAssocID="{8E3A8706-3E9D-4249-B62E-2A3F6551C154}" presName="sibTrans" presStyleCnt="0"/>
      <dgm:spPr/>
    </dgm:pt>
    <dgm:pt modelId="{3C8754BC-A94E-4075-9182-4AEA2F512CE2}" type="pres">
      <dgm:prSet presAssocID="{8DF392C4-7621-46C0-A465-B5208F3CDC16}" presName="node" presStyleLbl="node1" presStyleIdx="8" presStyleCnt="9">
        <dgm:presLayoutVars>
          <dgm:bulletEnabled val="1"/>
        </dgm:presLayoutVars>
      </dgm:prSet>
      <dgm:spPr/>
    </dgm:pt>
  </dgm:ptLst>
  <dgm:cxnLst>
    <dgm:cxn modelId="{A8440801-2D78-4797-974E-C037EB97932F}" type="presOf" srcId="{E61D74C4-E933-4A14-B9C1-6F6E36094069}" destId="{B1A8AAFC-7EDA-42ED-A2CD-8FD8A201507D}" srcOrd="0" destOrd="0" presId="urn:microsoft.com/office/officeart/2005/8/layout/default#1"/>
    <dgm:cxn modelId="{4371EC07-6E29-4BBD-9A9B-0B39B48F7231}" srcId="{FADFC5FD-F3CD-46F5-8E59-D3C2DAA941E2}" destId="{71CE0707-EECC-4E9A-86B0-7AC1E21D85CB}" srcOrd="2" destOrd="0" parTransId="{D9B08BE4-8503-4D0A-B7BD-D105BD0365B8}" sibTransId="{6D5A64F6-1F48-40F6-832B-34F606A76361}"/>
    <dgm:cxn modelId="{6E86790D-0CCB-4043-8D63-3CCB5CBAE826}" type="presOf" srcId="{B39CC496-A4A7-40F4-AD4A-553A1A5177CE}" destId="{3DF15F8E-ECBD-4034-A017-7D6CCD6C3FDF}" srcOrd="0" destOrd="0" presId="urn:microsoft.com/office/officeart/2005/8/layout/default#1"/>
    <dgm:cxn modelId="{66E30319-5A26-4EA0-8DD1-33B08BCFF906}" type="presOf" srcId="{FADFC5FD-F3CD-46F5-8E59-D3C2DAA941E2}" destId="{B27D2E4F-DDFE-4379-BB40-165859AED88F}" srcOrd="0" destOrd="0" presId="urn:microsoft.com/office/officeart/2005/8/layout/default#1"/>
    <dgm:cxn modelId="{1F0A1D34-619B-46CB-96CD-A6C9FE0EBD80}" srcId="{FADFC5FD-F3CD-46F5-8E59-D3C2DAA941E2}" destId="{093C0CEB-5D8E-4215-BCC3-132D3887447B}" srcOrd="0" destOrd="0" parTransId="{D9DAC891-67C5-40F4-B95A-DD796442208D}" sibTransId="{82DCCBBE-CBF2-4FCB-81E3-E1B1CED7ABE0}"/>
    <dgm:cxn modelId="{67E1153C-2EB3-4E82-A8FE-9541555D8836}" type="presOf" srcId="{A99D8154-5310-4B2B-BFA5-2128CDEFE02F}" destId="{BC1057B5-D51A-4935-B8B1-780B2F0B8126}" srcOrd="0" destOrd="0" presId="urn:microsoft.com/office/officeart/2005/8/layout/default#1"/>
    <dgm:cxn modelId="{BC50EA3C-845D-4750-B6F7-E409F4EE7AB9}" type="presOf" srcId="{71CE0707-EECC-4E9A-86B0-7AC1E21D85CB}" destId="{75DB28B6-93D6-439D-968E-1626CB9E9FBF}" srcOrd="0" destOrd="0" presId="urn:microsoft.com/office/officeart/2005/8/layout/default#1"/>
    <dgm:cxn modelId="{18B68F67-A2AA-4737-B4D8-9524CB9D4B9D}" srcId="{FADFC5FD-F3CD-46F5-8E59-D3C2DAA941E2}" destId="{8DF392C4-7621-46C0-A465-B5208F3CDC16}" srcOrd="8" destOrd="0" parTransId="{AB5EC5E0-21B8-48BA-8506-B73E35F2F069}" sibTransId="{922432D4-C469-43E4-951A-1359978554DD}"/>
    <dgm:cxn modelId="{06C64D69-873D-4701-911A-81CDF75184E1}" srcId="{FADFC5FD-F3CD-46F5-8E59-D3C2DAA941E2}" destId="{A99D8154-5310-4B2B-BFA5-2128CDEFE02F}" srcOrd="1" destOrd="0" parTransId="{87CE848B-A389-4E3A-A602-190ED7A9C461}" sibTransId="{645F2B59-BD21-45B2-986D-D1C8BE57AE7D}"/>
    <dgm:cxn modelId="{53E1A94A-4B7C-469E-9952-F9047FB28A24}" srcId="{FADFC5FD-F3CD-46F5-8E59-D3C2DAA941E2}" destId="{E61D74C4-E933-4A14-B9C1-6F6E36094069}" srcOrd="5" destOrd="0" parTransId="{605B17B1-DBD0-48F7-A48F-F6ABE9C07074}" sibTransId="{27EB013E-E400-4683-A706-044DDAD61F29}"/>
    <dgm:cxn modelId="{65F5094D-1ED2-4059-8237-5D47087A46F0}" srcId="{FADFC5FD-F3CD-46F5-8E59-D3C2DAA941E2}" destId="{B39CC496-A4A7-40F4-AD4A-553A1A5177CE}" srcOrd="6" destOrd="0" parTransId="{5439823E-6B23-4EAA-9382-47009B7151D3}" sibTransId="{EBCB9B1C-8CC9-4370-883D-D686BCBC27E6}"/>
    <dgm:cxn modelId="{5D352976-814B-4B52-B5F5-FC0D97793F5E}" type="presOf" srcId="{132FCCC9-26B7-4D61-B626-0FBA597577F4}" destId="{5843FD33-5140-4303-898E-B9567C7A2356}" srcOrd="0" destOrd="0" presId="urn:microsoft.com/office/officeart/2005/8/layout/default#1"/>
    <dgm:cxn modelId="{E8D4F9AB-9875-4EE7-8A72-99B3F846F8F0}" type="presOf" srcId="{093C0CEB-5D8E-4215-BCC3-132D3887447B}" destId="{379E6EBF-5812-4252-BBD8-F05AD051748B}" srcOrd="0" destOrd="0" presId="urn:microsoft.com/office/officeart/2005/8/layout/default#1"/>
    <dgm:cxn modelId="{C07B7CAE-F4AE-433F-AA02-9391341D9A2C}" type="presOf" srcId="{658C20BA-B6E7-4723-85B9-EA200A6E4B6B}" destId="{FDC1BB13-AEC5-42A0-92AD-03A338F28BC2}" srcOrd="0" destOrd="0" presId="urn:microsoft.com/office/officeart/2005/8/layout/default#1"/>
    <dgm:cxn modelId="{CF9494B5-FBE5-44BE-96EA-265DA138DB02}" srcId="{FADFC5FD-F3CD-46F5-8E59-D3C2DAA941E2}" destId="{132FCCC9-26B7-4D61-B626-0FBA597577F4}" srcOrd="4" destOrd="0" parTransId="{A9CC9DF7-4DC9-4F35-964D-376C775C252C}" sibTransId="{0C1BDC3C-5022-4402-BF10-8810DDECFD8A}"/>
    <dgm:cxn modelId="{7AB768BB-B407-466E-9A4A-FEF2B67FC0C1}" type="presOf" srcId="{8DF392C4-7621-46C0-A465-B5208F3CDC16}" destId="{3C8754BC-A94E-4075-9182-4AEA2F512CE2}" srcOrd="0" destOrd="0" presId="urn:microsoft.com/office/officeart/2005/8/layout/default#1"/>
    <dgm:cxn modelId="{5A896DD1-BA78-4E03-A00F-5BF92777BFCE}" type="presOf" srcId="{14E9EE30-26F2-4C35-95F7-5E976149B6C5}" destId="{21460242-4DC7-4F24-A306-6313707A5DC2}" srcOrd="0" destOrd="0" presId="urn:microsoft.com/office/officeart/2005/8/layout/default#1"/>
    <dgm:cxn modelId="{5C5821D6-FB2B-48C1-8F04-79708AEEB598}" srcId="{FADFC5FD-F3CD-46F5-8E59-D3C2DAA941E2}" destId="{658C20BA-B6E7-4723-85B9-EA200A6E4B6B}" srcOrd="7" destOrd="0" parTransId="{9C2552FF-03F8-4B84-807C-8BCB59B98555}" sibTransId="{8E3A8706-3E9D-4249-B62E-2A3F6551C154}"/>
    <dgm:cxn modelId="{924C8FDA-ABE6-42AF-B11C-E7FE1453E7D7}" srcId="{FADFC5FD-F3CD-46F5-8E59-D3C2DAA941E2}" destId="{14E9EE30-26F2-4C35-95F7-5E976149B6C5}" srcOrd="3" destOrd="0" parTransId="{A436C77B-B017-4CFA-AE96-C79258B3C10F}" sibTransId="{6FACAEB4-F178-4BC7-9283-3BDD026262E7}"/>
    <dgm:cxn modelId="{565B3AA3-D22C-41DC-8D76-EF1F179276C1}" type="presParOf" srcId="{B27D2E4F-DDFE-4379-BB40-165859AED88F}" destId="{379E6EBF-5812-4252-BBD8-F05AD051748B}" srcOrd="0" destOrd="0" presId="urn:microsoft.com/office/officeart/2005/8/layout/default#1"/>
    <dgm:cxn modelId="{7FC80D57-27EF-4F97-B51E-5852BF2CDA92}" type="presParOf" srcId="{B27D2E4F-DDFE-4379-BB40-165859AED88F}" destId="{72F6390C-3B50-4DF7-A2F4-AA9E8829E428}" srcOrd="1" destOrd="0" presId="urn:microsoft.com/office/officeart/2005/8/layout/default#1"/>
    <dgm:cxn modelId="{BC36696A-24C6-4240-BD32-0E2899267D08}" type="presParOf" srcId="{B27D2E4F-DDFE-4379-BB40-165859AED88F}" destId="{BC1057B5-D51A-4935-B8B1-780B2F0B8126}" srcOrd="2" destOrd="0" presId="urn:microsoft.com/office/officeart/2005/8/layout/default#1"/>
    <dgm:cxn modelId="{FED67EFD-DF77-4EF8-BCEB-77557F6AEDEA}" type="presParOf" srcId="{B27D2E4F-DDFE-4379-BB40-165859AED88F}" destId="{7C275E98-25ED-44AC-BE32-EE892E36F37D}" srcOrd="3" destOrd="0" presId="urn:microsoft.com/office/officeart/2005/8/layout/default#1"/>
    <dgm:cxn modelId="{8EFC2678-1CDC-40FB-A3B0-7CB9AEF01D16}" type="presParOf" srcId="{B27D2E4F-DDFE-4379-BB40-165859AED88F}" destId="{75DB28B6-93D6-439D-968E-1626CB9E9FBF}" srcOrd="4" destOrd="0" presId="urn:microsoft.com/office/officeart/2005/8/layout/default#1"/>
    <dgm:cxn modelId="{14867937-9F66-4DF6-93EF-6DC6DBA4C042}" type="presParOf" srcId="{B27D2E4F-DDFE-4379-BB40-165859AED88F}" destId="{77FAEE19-4B9B-4B3B-9202-A81578E955B6}" srcOrd="5" destOrd="0" presId="urn:microsoft.com/office/officeart/2005/8/layout/default#1"/>
    <dgm:cxn modelId="{8C67B74C-C166-4E83-B723-71B2BD4500C0}" type="presParOf" srcId="{B27D2E4F-DDFE-4379-BB40-165859AED88F}" destId="{21460242-4DC7-4F24-A306-6313707A5DC2}" srcOrd="6" destOrd="0" presId="urn:microsoft.com/office/officeart/2005/8/layout/default#1"/>
    <dgm:cxn modelId="{A1201036-59B0-47B2-BA81-8A391DD6DC66}" type="presParOf" srcId="{B27D2E4F-DDFE-4379-BB40-165859AED88F}" destId="{9E176D46-207A-41EB-9798-1CA8E447985D}" srcOrd="7" destOrd="0" presId="urn:microsoft.com/office/officeart/2005/8/layout/default#1"/>
    <dgm:cxn modelId="{F71D8A2F-8F49-4CFC-BEE8-35924A86C9E9}" type="presParOf" srcId="{B27D2E4F-DDFE-4379-BB40-165859AED88F}" destId="{5843FD33-5140-4303-898E-B9567C7A2356}" srcOrd="8" destOrd="0" presId="urn:microsoft.com/office/officeart/2005/8/layout/default#1"/>
    <dgm:cxn modelId="{6107884C-DD8B-4575-8897-46A232B9AB56}" type="presParOf" srcId="{B27D2E4F-DDFE-4379-BB40-165859AED88F}" destId="{55BF4B16-FAE2-4058-9519-7B4158BC0A28}" srcOrd="9" destOrd="0" presId="urn:microsoft.com/office/officeart/2005/8/layout/default#1"/>
    <dgm:cxn modelId="{86BE7453-635F-422A-99C1-BAD3C1580BA0}" type="presParOf" srcId="{B27D2E4F-DDFE-4379-BB40-165859AED88F}" destId="{B1A8AAFC-7EDA-42ED-A2CD-8FD8A201507D}" srcOrd="10" destOrd="0" presId="urn:microsoft.com/office/officeart/2005/8/layout/default#1"/>
    <dgm:cxn modelId="{15830E86-07AA-4619-85C4-66EF25E28094}" type="presParOf" srcId="{B27D2E4F-DDFE-4379-BB40-165859AED88F}" destId="{108B97D2-67D9-4096-AA60-FF024C06399F}" srcOrd="11" destOrd="0" presId="urn:microsoft.com/office/officeart/2005/8/layout/default#1"/>
    <dgm:cxn modelId="{C12D5671-F85D-4A7F-A71A-EAA5FA43F16F}" type="presParOf" srcId="{B27D2E4F-DDFE-4379-BB40-165859AED88F}" destId="{3DF15F8E-ECBD-4034-A017-7D6CCD6C3FDF}" srcOrd="12" destOrd="0" presId="urn:microsoft.com/office/officeart/2005/8/layout/default#1"/>
    <dgm:cxn modelId="{39F4B6AF-DE13-4583-8EC6-D9902BE0B0CB}" type="presParOf" srcId="{B27D2E4F-DDFE-4379-BB40-165859AED88F}" destId="{A9F53BE6-F6B0-4F5D-B231-0798C35846C9}" srcOrd="13" destOrd="0" presId="urn:microsoft.com/office/officeart/2005/8/layout/default#1"/>
    <dgm:cxn modelId="{9BB016FC-A59B-40BD-8029-7035ADA4059D}" type="presParOf" srcId="{B27D2E4F-DDFE-4379-BB40-165859AED88F}" destId="{FDC1BB13-AEC5-42A0-92AD-03A338F28BC2}" srcOrd="14" destOrd="0" presId="urn:microsoft.com/office/officeart/2005/8/layout/default#1"/>
    <dgm:cxn modelId="{BB03C5FF-3C2F-45C1-983F-A8910CBB79F3}" type="presParOf" srcId="{B27D2E4F-DDFE-4379-BB40-165859AED88F}" destId="{7FEDD574-D4F0-4585-B2A7-693B2280DFA3}" srcOrd="15" destOrd="0" presId="urn:microsoft.com/office/officeart/2005/8/layout/default#1"/>
    <dgm:cxn modelId="{A0381F85-0A1F-4F96-92DA-4A778CEA3922}" type="presParOf" srcId="{B27D2E4F-DDFE-4379-BB40-165859AED88F}" destId="{3C8754BC-A94E-4075-9182-4AEA2F512CE2}" srcOrd="16"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DEDC73-ACB3-45A3-973A-ABF8505B3A7B}">
      <dsp:nvSpPr>
        <dsp:cNvPr id="0" name=""/>
        <dsp:cNvSpPr/>
      </dsp:nvSpPr>
      <dsp:spPr>
        <a:xfrm>
          <a:off x="2534189" y="2438304"/>
          <a:ext cx="2980150" cy="2980150"/>
        </a:xfrm>
        <a:prstGeom prst="gear9">
          <a:avLst/>
        </a:prstGeom>
        <a:solidFill>
          <a:schemeClr val="accent1">
            <a:alpha val="9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100000"/>
            </a:lnSpc>
            <a:spcBef>
              <a:spcPct val="0"/>
            </a:spcBef>
            <a:spcAft>
              <a:spcPct val="35000"/>
            </a:spcAft>
            <a:buNone/>
          </a:pPr>
          <a:r>
            <a:rPr lang="es-CO" altLang="zh-CN" sz="1300" kern="1200"/>
            <a:t>Secretarías de planeación: Coordinación y validación de lineamientos</a:t>
          </a:r>
        </a:p>
      </dsp:txBody>
      <dsp:txXfrm>
        <a:off x="3133332" y="3136390"/>
        <a:ext cx="1781864" cy="1531859"/>
      </dsp:txXfrm>
    </dsp:sp>
    <dsp:sp modelId="{F496F5E5-47DD-4BF1-BD06-1907B05D2EC1}">
      <dsp:nvSpPr>
        <dsp:cNvPr id="0" name=""/>
        <dsp:cNvSpPr/>
      </dsp:nvSpPr>
      <dsp:spPr>
        <a:xfrm>
          <a:off x="800284" y="1733905"/>
          <a:ext cx="2167382" cy="2167382"/>
        </a:xfrm>
        <a:prstGeom prst="gear6">
          <a:avLst/>
        </a:prstGeom>
        <a:solidFill>
          <a:schemeClr val="accent1">
            <a:alpha val="90000"/>
            <a:hueOff val="0"/>
            <a:satOff val="0"/>
            <a:lumOff val="0"/>
            <a:alphaOff val="-2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100000"/>
            </a:lnSpc>
            <a:spcBef>
              <a:spcPct val="0"/>
            </a:spcBef>
            <a:spcAft>
              <a:spcPct val="35000"/>
            </a:spcAft>
            <a:buNone/>
          </a:pPr>
          <a:r>
            <a:rPr lang="es-CO" altLang="zh-CN" sz="1300" kern="1200" dirty="0">
              <a:sym typeface="+mn-ea"/>
            </a:rPr>
            <a:t>Dependencias sectoriales: Liderazgo de la formulación</a:t>
          </a:r>
          <a:endParaRPr lang="es-CO" altLang="zh-CN" sz="1300" kern="1200" dirty="0"/>
        </a:p>
      </dsp:txBody>
      <dsp:txXfrm>
        <a:off x="1345929" y="2282848"/>
        <a:ext cx="1076092" cy="1069496"/>
      </dsp:txXfrm>
    </dsp:sp>
    <dsp:sp modelId="{76CE85FB-F342-4BD1-9F0F-FFCA043EA794}">
      <dsp:nvSpPr>
        <dsp:cNvPr id="0" name=""/>
        <dsp:cNvSpPr/>
      </dsp:nvSpPr>
      <dsp:spPr>
        <a:xfrm rot="20700000">
          <a:off x="2014239" y="238633"/>
          <a:ext cx="2123591" cy="2123591"/>
        </a:xfrm>
        <a:prstGeom prst="gear6">
          <a:avLst/>
        </a:prstGeom>
        <a:solidFill>
          <a:schemeClr val="accent1">
            <a:alpha val="90000"/>
            <a:hueOff val="0"/>
            <a:satOff val="0"/>
            <a:lumOff val="0"/>
            <a:alphaOff val="-4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100000"/>
            </a:lnSpc>
            <a:spcBef>
              <a:spcPct val="0"/>
            </a:spcBef>
            <a:spcAft>
              <a:spcPct val="35000"/>
            </a:spcAft>
            <a:buNone/>
          </a:pPr>
          <a:r>
            <a:rPr lang="es-CO" altLang="zh-CN" sz="1300" kern="1200"/>
            <a:t>DNP: Apoyo metodológico</a:t>
          </a:r>
        </a:p>
      </dsp:txBody>
      <dsp:txXfrm rot="-20700000">
        <a:off x="2480005" y="704399"/>
        <a:ext cx="1192060" cy="1192060"/>
      </dsp:txXfrm>
    </dsp:sp>
    <dsp:sp modelId="{4FAAE36F-7EB2-4031-8CB6-7228D4CF8085}">
      <dsp:nvSpPr>
        <dsp:cNvPr id="0" name=""/>
        <dsp:cNvSpPr/>
      </dsp:nvSpPr>
      <dsp:spPr>
        <a:xfrm>
          <a:off x="2318707" y="1980788"/>
          <a:ext cx="3814592" cy="3814592"/>
        </a:xfrm>
        <a:prstGeom prst="circularArrow">
          <a:avLst>
            <a:gd name="adj1" fmla="val 4687"/>
            <a:gd name="adj2" fmla="val 299029"/>
            <a:gd name="adj3" fmla="val 2539292"/>
            <a:gd name="adj4" fmla="val 15812328"/>
            <a:gd name="adj5" fmla="val 5469"/>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7D6F9AF-4641-422B-BA8E-29C15AC420EB}">
      <dsp:nvSpPr>
        <dsp:cNvPr id="0" name=""/>
        <dsp:cNvSpPr/>
      </dsp:nvSpPr>
      <dsp:spPr>
        <a:xfrm>
          <a:off x="416444" y="1249092"/>
          <a:ext cx="2771539" cy="2771539"/>
        </a:xfrm>
        <a:prstGeom prst="leftCircularArrow">
          <a:avLst>
            <a:gd name="adj1" fmla="val 6452"/>
            <a:gd name="adj2" fmla="val 429999"/>
            <a:gd name="adj3" fmla="val 10489124"/>
            <a:gd name="adj4" fmla="val 14837806"/>
            <a:gd name="adj5" fmla="val 7527"/>
          </a:avLst>
        </a:prstGeom>
        <a:solidFill>
          <a:schemeClr val="accent1">
            <a:shade val="90000"/>
            <a:hueOff val="299641"/>
            <a:satOff val="-29101"/>
            <a:lumOff val="2450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1BADD2-F83B-463D-AD5E-D94B5D6E0055}">
      <dsp:nvSpPr>
        <dsp:cNvPr id="0" name=""/>
        <dsp:cNvSpPr/>
      </dsp:nvSpPr>
      <dsp:spPr>
        <a:xfrm>
          <a:off x="1523030" y="-231766"/>
          <a:ext cx="2988277" cy="2988277"/>
        </a:xfrm>
        <a:prstGeom prst="circularArrow">
          <a:avLst>
            <a:gd name="adj1" fmla="val 5984"/>
            <a:gd name="adj2" fmla="val 394124"/>
            <a:gd name="adj3" fmla="val 13313824"/>
            <a:gd name="adj4" fmla="val 10508221"/>
            <a:gd name="adj5" fmla="val 6981"/>
          </a:avLst>
        </a:prstGeom>
        <a:solidFill>
          <a:schemeClr val="accent1">
            <a:shade val="90000"/>
            <a:hueOff val="599282"/>
            <a:satOff val="-58201"/>
            <a:lumOff val="49019"/>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35E6C-B3B6-470F-9C3A-DC3D334D078D}">
      <dsp:nvSpPr>
        <dsp:cNvPr id="0" name=""/>
        <dsp:cNvSpPr/>
      </dsp:nvSpPr>
      <dsp:spPr>
        <a:xfrm>
          <a:off x="0" y="0"/>
          <a:ext cx="2053828" cy="203414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100000"/>
            </a:lnSpc>
            <a:spcBef>
              <a:spcPct val="0"/>
            </a:spcBef>
            <a:spcAft>
              <a:spcPct val="35000"/>
            </a:spcAft>
            <a:buNone/>
          </a:pPr>
          <a:r>
            <a:rPr lang="es-ES" sz="1700" kern="1200">
              <a:latin typeface="Futura Std Book" charset="0"/>
              <a:cs typeface="Futura Std Book" charset="0"/>
            </a:rPr>
            <a:t>Equipo de trabajo definido</a:t>
          </a:r>
          <a:endParaRPr lang="es-CO" sz="1700" kern="1200">
            <a:latin typeface="Futura Std Book" charset="0"/>
            <a:cs typeface="Futura Std Book" charset="0"/>
          </a:endParaRPr>
        </a:p>
      </dsp:txBody>
      <dsp:txXfrm>
        <a:off x="0" y="813658"/>
        <a:ext cx="2053828" cy="813658"/>
      </dsp:txXfrm>
    </dsp:sp>
    <dsp:sp modelId="{22F28FBF-8B0C-4537-988D-3621436BB04D}">
      <dsp:nvSpPr>
        <dsp:cNvPr id="0" name=""/>
        <dsp:cNvSpPr/>
      </dsp:nvSpPr>
      <dsp:spPr>
        <a:xfrm>
          <a:off x="688228" y="122048"/>
          <a:ext cx="677370" cy="677370"/>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BE39340B-B2E6-45F0-80B6-5DA451212EE0}">
      <dsp:nvSpPr>
        <dsp:cNvPr id="0" name=""/>
        <dsp:cNvSpPr/>
      </dsp:nvSpPr>
      <dsp:spPr>
        <a:xfrm>
          <a:off x="2115442" y="0"/>
          <a:ext cx="2053828" cy="203414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100000"/>
            </a:lnSpc>
            <a:spcBef>
              <a:spcPct val="0"/>
            </a:spcBef>
            <a:spcAft>
              <a:spcPct val="35000"/>
            </a:spcAft>
            <a:buNone/>
          </a:pPr>
          <a:r>
            <a:rPr lang="es-ES" sz="1700" kern="1200">
              <a:latin typeface="Futura Std Book" charset="0"/>
              <a:cs typeface="Futura Std Book" charset="0"/>
            </a:rPr>
            <a:t>Plan de trabajo</a:t>
          </a:r>
          <a:endParaRPr lang="es-CO" sz="1700" kern="1200">
            <a:latin typeface="Futura Std Book" charset="0"/>
            <a:cs typeface="Futura Std Book" charset="0"/>
          </a:endParaRPr>
        </a:p>
      </dsp:txBody>
      <dsp:txXfrm>
        <a:off x="2115442" y="813658"/>
        <a:ext cx="2053828" cy="813658"/>
      </dsp:txXfrm>
    </dsp:sp>
    <dsp:sp modelId="{843BE361-6587-43B5-838E-0CA9DD6A7E47}">
      <dsp:nvSpPr>
        <dsp:cNvPr id="0" name=""/>
        <dsp:cNvSpPr/>
      </dsp:nvSpPr>
      <dsp:spPr>
        <a:xfrm>
          <a:off x="2803671" y="122048"/>
          <a:ext cx="677370" cy="677370"/>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CDDC4E58-88D9-43D2-B3CE-54EED65DE904}">
      <dsp:nvSpPr>
        <dsp:cNvPr id="0" name=""/>
        <dsp:cNvSpPr/>
      </dsp:nvSpPr>
      <dsp:spPr>
        <a:xfrm>
          <a:off x="4230885" y="0"/>
          <a:ext cx="2053828" cy="203414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100000"/>
            </a:lnSpc>
            <a:spcBef>
              <a:spcPct val="0"/>
            </a:spcBef>
            <a:spcAft>
              <a:spcPct val="35000"/>
            </a:spcAft>
            <a:buNone/>
          </a:pPr>
          <a:r>
            <a:rPr lang="es-ES" sz="1700" kern="1200">
              <a:latin typeface="Futura Std Book" charset="0"/>
              <a:cs typeface="Futura Std Book" charset="0"/>
            </a:rPr>
            <a:t>Análisis de antecedentes</a:t>
          </a:r>
          <a:endParaRPr lang="es-CO" sz="1700" kern="1200">
            <a:latin typeface="Futura Std Book" charset="0"/>
            <a:cs typeface="Futura Std Book" charset="0"/>
          </a:endParaRPr>
        </a:p>
      </dsp:txBody>
      <dsp:txXfrm>
        <a:off x="4230885" y="813658"/>
        <a:ext cx="2053828" cy="813658"/>
      </dsp:txXfrm>
    </dsp:sp>
    <dsp:sp modelId="{C52032E9-0324-4C41-84F0-79D02F6019EE}">
      <dsp:nvSpPr>
        <dsp:cNvPr id="0" name=""/>
        <dsp:cNvSpPr/>
      </dsp:nvSpPr>
      <dsp:spPr>
        <a:xfrm>
          <a:off x="4919114" y="122048"/>
          <a:ext cx="677370" cy="677370"/>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898EAAAE-2FBA-4A0A-8D47-613B170258A2}">
      <dsp:nvSpPr>
        <dsp:cNvPr id="0" name=""/>
        <dsp:cNvSpPr/>
      </dsp:nvSpPr>
      <dsp:spPr>
        <a:xfrm>
          <a:off x="6346328" y="0"/>
          <a:ext cx="2053828" cy="203414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100000"/>
            </a:lnSpc>
            <a:spcBef>
              <a:spcPct val="0"/>
            </a:spcBef>
            <a:spcAft>
              <a:spcPct val="35000"/>
            </a:spcAft>
            <a:buNone/>
          </a:pPr>
          <a:r>
            <a:rPr lang="es-ES" sz="1700" kern="1200">
              <a:latin typeface="Futura Std Book" charset="0"/>
              <a:cs typeface="Futura Std Book" charset="0"/>
            </a:rPr>
            <a:t>Análisis de actores clave</a:t>
          </a:r>
          <a:endParaRPr lang="es-CO" sz="1700" kern="1200">
            <a:latin typeface="Futura Std Book" charset="0"/>
            <a:cs typeface="Futura Std Book" charset="0"/>
          </a:endParaRPr>
        </a:p>
      </dsp:txBody>
      <dsp:txXfrm>
        <a:off x="6346328" y="813658"/>
        <a:ext cx="2053828" cy="813658"/>
      </dsp:txXfrm>
    </dsp:sp>
    <dsp:sp modelId="{215AA452-6080-4132-B0DB-E300494B3D7E}">
      <dsp:nvSpPr>
        <dsp:cNvPr id="0" name=""/>
        <dsp:cNvSpPr/>
      </dsp:nvSpPr>
      <dsp:spPr>
        <a:xfrm>
          <a:off x="7034557" y="122048"/>
          <a:ext cx="677370" cy="677370"/>
        </a:xfrm>
        <a:prstGeom prst="ellipse">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D22ED0B-C537-4985-86E7-2569BB2FD037}">
      <dsp:nvSpPr>
        <dsp:cNvPr id="0" name=""/>
        <dsp:cNvSpPr/>
      </dsp:nvSpPr>
      <dsp:spPr>
        <a:xfrm>
          <a:off x="8461771" y="0"/>
          <a:ext cx="2053828" cy="203414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100000"/>
            </a:lnSpc>
            <a:spcBef>
              <a:spcPct val="0"/>
            </a:spcBef>
            <a:spcAft>
              <a:spcPct val="35000"/>
            </a:spcAft>
            <a:buNone/>
          </a:pPr>
          <a:r>
            <a:rPr lang="es-ES" sz="1700" kern="1200">
              <a:latin typeface="Futura Std Book" charset="0"/>
              <a:cs typeface="Futura Std Book" charset="0"/>
            </a:rPr>
            <a:t>Plan de participación</a:t>
          </a:r>
          <a:endParaRPr lang="es-CO" sz="1700" kern="1200">
            <a:latin typeface="Futura Std Book" charset="0"/>
            <a:cs typeface="Futura Std Book" charset="0"/>
          </a:endParaRPr>
        </a:p>
      </dsp:txBody>
      <dsp:txXfrm>
        <a:off x="8461771" y="813658"/>
        <a:ext cx="2053828" cy="813658"/>
      </dsp:txXfrm>
    </dsp:sp>
    <dsp:sp modelId="{DA3C6F1F-BA71-4466-8E8F-D7BE87271176}">
      <dsp:nvSpPr>
        <dsp:cNvPr id="0" name=""/>
        <dsp:cNvSpPr/>
      </dsp:nvSpPr>
      <dsp:spPr>
        <a:xfrm>
          <a:off x="9150000" y="122048"/>
          <a:ext cx="677370" cy="677370"/>
        </a:xfrm>
        <a:prstGeom prst="ellipse">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D609D959-5D2F-419B-BD7D-1E8EB25B54B0}">
      <dsp:nvSpPr>
        <dsp:cNvPr id="0" name=""/>
        <dsp:cNvSpPr/>
      </dsp:nvSpPr>
      <dsp:spPr>
        <a:xfrm>
          <a:off x="420623" y="1627316"/>
          <a:ext cx="9674352" cy="305121"/>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417C25-0C21-4CBA-97D7-7FCE8A9A15B4}">
      <dsp:nvSpPr>
        <dsp:cNvPr id="0" name=""/>
        <dsp:cNvSpPr/>
      </dsp:nvSpPr>
      <dsp:spPr bwMode="white">
        <a:xfrm>
          <a:off x="4213122" y="2518928"/>
          <a:ext cx="2111706" cy="2111706"/>
        </a:xfrm>
        <a:prstGeom prst="ellips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CO" sz="2000" b="1" kern="1200" dirty="0">
              <a:latin typeface="FUTURA"/>
              <a:ea typeface="Verdana" panose="020B0604030504040204" pitchFamily="34" charset="0"/>
            </a:rPr>
            <a:t>Diagnóstico</a:t>
          </a:r>
          <a:endParaRPr lang="es-CO" sz="2000" kern="1200" dirty="0">
            <a:latin typeface="FUTURA"/>
          </a:endParaRPr>
        </a:p>
      </dsp:txBody>
      <dsp:txXfrm>
        <a:off x="4522374" y="2828180"/>
        <a:ext cx="1493202" cy="1493202"/>
      </dsp:txXfrm>
    </dsp:sp>
    <dsp:sp modelId="{588CC85E-D56E-4085-A756-8552C8827DE7}">
      <dsp:nvSpPr>
        <dsp:cNvPr id="0" name=""/>
        <dsp:cNvSpPr/>
      </dsp:nvSpPr>
      <dsp:spPr>
        <a:xfrm rot="12900000">
          <a:off x="2852197" y="2149197"/>
          <a:ext cx="1621176" cy="601836"/>
        </a:xfrm>
        <a:prstGeom prst="lef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EFFFB7C-6690-4091-B61C-C74BD25B2ADB}">
      <dsp:nvSpPr>
        <dsp:cNvPr id="0" name=""/>
        <dsp:cNvSpPr/>
      </dsp:nvSpPr>
      <dsp:spPr bwMode="white">
        <a:xfrm>
          <a:off x="1995730" y="1182733"/>
          <a:ext cx="2006121" cy="1604897"/>
        </a:xfrm>
        <a:prstGeom prst="roundRect">
          <a:avLst>
            <a:gd name="adj" fmla="val 1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ClrTx/>
            <a:buSzTx/>
            <a:buFontTx/>
            <a:buNone/>
          </a:pPr>
          <a:r>
            <a:rPr kumimoji="0" lang="es-CO" sz="2000" b="1" i="0" u="none" strike="noStrike" kern="1200" cap="none" spc="0" normalizeH="0" baseline="0" noProof="0" dirty="0">
              <a:ln>
                <a:noFill/>
              </a:ln>
              <a:solidFill>
                <a:schemeClr val="bg1"/>
              </a:solidFill>
              <a:effectLst/>
              <a:uLnTx/>
              <a:uFillTx/>
              <a:latin typeface="FUTURA"/>
              <a:ea typeface="Verdana" panose="020B0604030504040204" pitchFamily="34" charset="0"/>
              <a:sym typeface="Work Sans"/>
            </a:rPr>
            <a:t>Identificación participativa del problema central</a:t>
          </a:r>
          <a:endParaRPr lang="es-CO" sz="2000" kern="1200" dirty="0">
            <a:solidFill>
              <a:schemeClr val="bg1"/>
            </a:solidFill>
            <a:latin typeface="FUTURA"/>
          </a:endParaRPr>
        </a:p>
      </dsp:txBody>
      <dsp:txXfrm>
        <a:off x="2042736" y="1229739"/>
        <a:ext cx="1912109" cy="1510885"/>
      </dsp:txXfrm>
    </dsp:sp>
    <dsp:sp modelId="{90DBC988-3335-4FF1-81CA-D59EC22EBEFE}">
      <dsp:nvSpPr>
        <dsp:cNvPr id="0" name=""/>
        <dsp:cNvSpPr/>
      </dsp:nvSpPr>
      <dsp:spPr>
        <a:xfrm rot="16200000">
          <a:off x="4458387" y="1313068"/>
          <a:ext cx="1621176" cy="601836"/>
        </a:xfrm>
        <a:prstGeom prst="leftArrow">
          <a:avLst>
            <a:gd name="adj1" fmla="val 60000"/>
            <a:gd name="adj2" fmla="val 50000"/>
          </a:avLst>
        </a:prstGeom>
        <a:solidFill>
          <a:schemeClr val="accent5">
            <a:hueOff val="-6076075"/>
            <a:satOff val="-413"/>
            <a:lumOff val="98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D40E8FF-8118-4FF5-B8F5-C04126957C8E}">
      <dsp:nvSpPr>
        <dsp:cNvPr id="0" name=""/>
        <dsp:cNvSpPr/>
      </dsp:nvSpPr>
      <dsp:spPr bwMode="white">
        <a:xfrm>
          <a:off x="4265914" y="949"/>
          <a:ext cx="2006121" cy="1604897"/>
        </a:xfrm>
        <a:prstGeom prst="roundRect">
          <a:avLst>
            <a:gd name="adj" fmla="val 10000"/>
          </a:avLst>
        </a:prstGeom>
        <a:solidFill>
          <a:schemeClr val="accent5">
            <a:hueOff val="-6076075"/>
            <a:satOff val="-413"/>
            <a:lumOff val="98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ClrTx/>
            <a:buSzTx/>
            <a:buFontTx/>
            <a:buNone/>
          </a:pPr>
          <a:r>
            <a:rPr kumimoji="0" lang="es-CO" sz="2000" b="1" i="0" u="none" strike="noStrike" kern="1200" cap="none" spc="0" normalizeH="0" baseline="0" noProof="0" dirty="0">
              <a:effectLst/>
              <a:uLnTx/>
              <a:uFillTx/>
              <a:latin typeface="FUTURA"/>
              <a:ea typeface="Verdana" panose="020B0604030504040204" pitchFamily="34" charset="0"/>
              <a:sym typeface="Work Sans"/>
            </a:rPr>
            <a:t>Evidencia del problema</a:t>
          </a:r>
          <a:endParaRPr lang="es-CO" sz="2000" kern="1200" dirty="0">
            <a:latin typeface="FUTURA"/>
          </a:endParaRPr>
        </a:p>
      </dsp:txBody>
      <dsp:txXfrm>
        <a:off x="4312920" y="47955"/>
        <a:ext cx="1912109" cy="1510885"/>
      </dsp:txXfrm>
    </dsp:sp>
    <dsp:sp modelId="{CE2E5C75-53C4-446C-A05F-37411C91C055}">
      <dsp:nvSpPr>
        <dsp:cNvPr id="0" name=""/>
        <dsp:cNvSpPr/>
      </dsp:nvSpPr>
      <dsp:spPr>
        <a:xfrm rot="19500000">
          <a:off x="6064577" y="2149197"/>
          <a:ext cx="1621176" cy="601836"/>
        </a:xfrm>
        <a:prstGeom prst="leftArrow">
          <a:avLst>
            <a:gd name="adj1" fmla="val 60000"/>
            <a:gd name="adj2" fmla="val 50000"/>
          </a:avLst>
        </a:prstGeom>
        <a:solidFill>
          <a:schemeClr val="accent5">
            <a:hueOff val="-12152150"/>
            <a:satOff val="-826"/>
            <a:lumOff val="196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B1184DE-9A3D-49B7-8C9D-249B68FD4B69}">
      <dsp:nvSpPr>
        <dsp:cNvPr id="0" name=""/>
        <dsp:cNvSpPr/>
      </dsp:nvSpPr>
      <dsp:spPr bwMode="white">
        <a:xfrm>
          <a:off x="6536099" y="1182733"/>
          <a:ext cx="2006121" cy="1604897"/>
        </a:xfrm>
        <a:prstGeom prst="roundRect">
          <a:avLst>
            <a:gd name="adj" fmla="val 10000"/>
          </a:avLst>
        </a:prstGeom>
        <a:solidFill>
          <a:schemeClr val="accent5">
            <a:hueOff val="-12152150"/>
            <a:satOff val="-826"/>
            <a:lumOff val="196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ClrTx/>
            <a:buSzTx/>
            <a:buFontTx/>
            <a:buNone/>
          </a:pPr>
          <a:r>
            <a:rPr kumimoji="0" lang="es-CO" sz="2000" b="1" i="0" u="none" strike="noStrike" kern="1200" cap="none" spc="0" normalizeH="0" baseline="0" noProof="0" dirty="0">
              <a:effectLst/>
              <a:uLnTx/>
              <a:uFillTx/>
              <a:latin typeface="FUTURA"/>
              <a:ea typeface="Verdana" panose="020B0604030504040204" pitchFamily="34" charset="0"/>
              <a:sym typeface="Work Sans"/>
            </a:rPr>
            <a:t>Impactos diferenciales</a:t>
          </a:r>
          <a:endParaRPr lang="es-CO" sz="2000" kern="1200" dirty="0">
            <a:latin typeface="FUTURA"/>
          </a:endParaRPr>
        </a:p>
      </dsp:txBody>
      <dsp:txXfrm>
        <a:off x="6583105" y="1229739"/>
        <a:ext cx="1912109" cy="151088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44D5C6-D963-4EAC-B705-466FA706B6E9}">
      <dsp:nvSpPr>
        <dsp:cNvPr id="0" name=""/>
        <dsp:cNvSpPr/>
      </dsp:nvSpPr>
      <dsp:spPr bwMode="white">
        <a:xfrm>
          <a:off x="0" y="0"/>
          <a:ext cx="2452450" cy="595877"/>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ES" sz="1500" kern="1200" dirty="0">
              <a:latin typeface="Futura Std Book"/>
            </a:rPr>
            <a:t>Estadísticas nacionales</a:t>
          </a:r>
          <a:endParaRPr lang="es-CO" sz="1500" kern="1200" dirty="0">
            <a:latin typeface="Futura Std Book"/>
          </a:endParaRPr>
        </a:p>
      </dsp:txBody>
      <dsp:txXfrm>
        <a:off x="29088" y="29088"/>
        <a:ext cx="2394274" cy="537701"/>
      </dsp:txXfrm>
    </dsp:sp>
    <dsp:sp modelId="{A6C013F2-8543-4CD3-A94F-2D3168087B55}">
      <dsp:nvSpPr>
        <dsp:cNvPr id="0" name=""/>
        <dsp:cNvSpPr/>
      </dsp:nvSpPr>
      <dsp:spPr bwMode="white">
        <a:xfrm>
          <a:off x="0" y="670751"/>
          <a:ext cx="2452450" cy="595877"/>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CO" sz="1500" kern="1200" dirty="0">
              <a:latin typeface="Futura Std Book"/>
            </a:rPr>
            <a:t>Observatorios especializados</a:t>
          </a:r>
        </a:p>
      </dsp:txBody>
      <dsp:txXfrm>
        <a:off x="29088" y="699839"/>
        <a:ext cx="2394274" cy="537701"/>
      </dsp:txXfrm>
    </dsp:sp>
    <dsp:sp modelId="{0A907E5A-EFC5-42F9-A5AD-34A8DF9D7A7E}">
      <dsp:nvSpPr>
        <dsp:cNvPr id="0" name=""/>
        <dsp:cNvSpPr/>
      </dsp:nvSpPr>
      <dsp:spPr bwMode="white">
        <a:xfrm>
          <a:off x="0" y="1309828"/>
          <a:ext cx="2452450" cy="595877"/>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CO" sz="1500" kern="1200" dirty="0">
              <a:latin typeface="Futura Std Book"/>
            </a:rPr>
            <a:t>Academia</a:t>
          </a:r>
        </a:p>
      </dsp:txBody>
      <dsp:txXfrm>
        <a:off x="29088" y="1338916"/>
        <a:ext cx="2394274" cy="537701"/>
      </dsp:txXfrm>
    </dsp:sp>
    <dsp:sp modelId="{D7C57256-83FC-44D5-BF78-D0EEAC9C0F21}">
      <dsp:nvSpPr>
        <dsp:cNvPr id="0" name=""/>
        <dsp:cNvSpPr/>
      </dsp:nvSpPr>
      <dsp:spPr bwMode="white">
        <a:xfrm>
          <a:off x="0" y="1948906"/>
          <a:ext cx="2452450" cy="595877"/>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CO" sz="1500" kern="1200" dirty="0">
              <a:latin typeface="Futura Std Book"/>
            </a:rPr>
            <a:t>Planes de desarrollo</a:t>
          </a:r>
        </a:p>
      </dsp:txBody>
      <dsp:txXfrm>
        <a:off x="29088" y="1977994"/>
        <a:ext cx="2394274" cy="537701"/>
      </dsp:txXfrm>
    </dsp:sp>
    <dsp:sp modelId="{F54D137F-55CD-40C1-864F-29FD695E6073}">
      <dsp:nvSpPr>
        <dsp:cNvPr id="0" name=""/>
        <dsp:cNvSpPr/>
      </dsp:nvSpPr>
      <dsp:spPr bwMode="white">
        <a:xfrm>
          <a:off x="0" y="2587983"/>
          <a:ext cx="2452450" cy="595877"/>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CO" sz="1500" kern="1200" dirty="0">
              <a:latin typeface="Futura Std Book"/>
            </a:rPr>
            <a:t>Políticas y planes sectoriales</a:t>
          </a:r>
        </a:p>
      </dsp:txBody>
      <dsp:txXfrm>
        <a:off x="29088" y="2617071"/>
        <a:ext cx="2394274" cy="537701"/>
      </dsp:txXfrm>
    </dsp:sp>
    <dsp:sp modelId="{3DF5B821-2686-43E3-95CA-405D3369FD05}">
      <dsp:nvSpPr>
        <dsp:cNvPr id="0" name=""/>
        <dsp:cNvSpPr/>
      </dsp:nvSpPr>
      <dsp:spPr bwMode="white">
        <a:xfrm>
          <a:off x="0" y="3227061"/>
          <a:ext cx="2452450" cy="595877"/>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CO" sz="1500" kern="1200" dirty="0">
              <a:latin typeface="Futura Std Book"/>
            </a:rPr>
            <a:t>Fuentes internacionales </a:t>
          </a:r>
        </a:p>
      </dsp:txBody>
      <dsp:txXfrm>
        <a:off x="29088" y="3256149"/>
        <a:ext cx="2394274" cy="537701"/>
      </dsp:txXfrm>
    </dsp:sp>
    <dsp:sp modelId="{0F0F4C6E-AE13-48F6-9122-EC7C82B742F7}">
      <dsp:nvSpPr>
        <dsp:cNvPr id="0" name=""/>
        <dsp:cNvSpPr/>
      </dsp:nvSpPr>
      <dsp:spPr bwMode="white">
        <a:xfrm>
          <a:off x="0" y="3866138"/>
          <a:ext cx="2452450" cy="595877"/>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CO" sz="1500" kern="1200" dirty="0" err="1">
              <a:latin typeface="Futura Std Book"/>
            </a:rPr>
            <a:t>Instrumeentos</a:t>
          </a:r>
          <a:r>
            <a:rPr lang="es-CO" sz="1500" kern="1200" dirty="0">
              <a:latin typeface="Futura Std Book"/>
            </a:rPr>
            <a:t> propios</a:t>
          </a:r>
        </a:p>
      </dsp:txBody>
      <dsp:txXfrm>
        <a:off x="29088" y="3895226"/>
        <a:ext cx="2394274" cy="53770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35E6C-B3B6-470F-9C3A-DC3D334D078D}">
      <dsp:nvSpPr>
        <dsp:cNvPr id="0" name=""/>
        <dsp:cNvSpPr/>
      </dsp:nvSpPr>
      <dsp:spPr>
        <a:xfrm>
          <a:off x="2451" y="0"/>
          <a:ext cx="2569852" cy="189317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100000"/>
            </a:lnSpc>
            <a:spcBef>
              <a:spcPct val="0"/>
            </a:spcBef>
            <a:spcAft>
              <a:spcPct val="35000"/>
            </a:spcAft>
            <a:buNone/>
          </a:pPr>
          <a:r>
            <a:rPr lang="es-CO" sz="1200" kern="1200" dirty="0">
              <a:latin typeface="Futura Std Book"/>
            </a:rPr>
            <a:t>Caracterización sociodemográfica de la población afectada</a:t>
          </a:r>
          <a:endParaRPr lang="es-CO" sz="1200" kern="1200" dirty="0">
            <a:latin typeface="Futura Std Book" charset="0"/>
            <a:cs typeface="Futura Std Book" charset="0"/>
          </a:endParaRPr>
        </a:p>
      </dsp:txBody>
      <dsp:txXfrm>
        <a:off x="2451" y="757270"/>
        <a:ext cx="2569852" cy="757270"/>
      </dsp:txXfrm>
    </dsp:sp>
    <dsp:sp modelId="{22F28FBF-8B0C-4537-988D-3621436BB04D}">
      <dsp:nvSpPr>
        <dsp:cNvPr id="0" name=""/>
        <dsp:cNvSpPr/>
      </dsp:nvSpPr>
      <dsp:spPr>
        <a:xfrm>
          <a:off x="972164" y="113590"/>
          <a:ext cx="630427" cy="630427"/>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BE39340B-B2E6-45F0-80B6-5DA451212EE0}">
      <dsp:nvSpPr>
        <dsp:cNvPr id="0" name=""/>
        <dsp:cNvSpPr/>
      </dsp:nvSpPr>
      <dsp:spPr>
        <a:xfrm>
          <a:off x="2649399" y="0"/>
          <a:ext cx="2569852" cy="189317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100000"/>
            </a:lnSpc>
            <a:spcBef>
              <a:spcPct val="0"/>
            </a:spcBef>
            <a:spcAft>
              <a:spcPct val="35000"/>
            </a:spcAft>
            <a:buNone/>
          </a:pPr>
          <a:r>
            <a:rPr lang="es-CO" sz="1200" kern="1200" dirty="0">
              <a:latin typeface="Futura Std Book"/>
            </a:rPr>
            <a:t>Definición del problema público y ejes problemáticos a atender</a:t>
          </a:r>
          <a:endParaRPr lang="es-CO" sz="1200" kern="1200" dirty="0">
            <a:latin typeface="Futura Std Book" charset="0"/>
            <a:cs typeface="Futura Std Book" charset="0"/>
          </a:endParaRPr>
        </a:p>
      </dsp:txBody>
      <dsp:txXfrm>
        <a:off x="2649399" y="757270"/>
        <a:ext cx="2569852" cy="757270"/>
      </dsp:txXfrm>
    </dsp:sp>
    <dsp:sp modelId="{843BE361-6587-43B5-838E-0CA9DD6A7E47}">
      <dsp:nvSpPr>
        <dsp:cNvPr id="0" name=""/>
        <dsp:cNvSpPr/>
      </dsp:nvSpPr>
      <dsp:spPr>
        <a:xfrm>
          <a:off x="3619112" y="113590"/>
          <a:ext cx="630427" cy="630427"/>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CDDC4E58-88D9-43D2-B3CE-54EED65DE904}">
      <dsp:nvSpPr>
        <dsp:cNvPr id="0" name=""/>
        <dsp:cNvSpPr/>
      </dsp:nvSpPr>
      <dsp:spPr>
        <a:xfrm>
          <a:off x="5296347" y="0"/>
          <a:ext cx="2569852" cy="189317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100000"/>
            </a:lnSpc>
            <a:spcBef>
              <a:spcPct val="0"/>
            </a:spcBef>
            <a:spcAft>
              <a:spcPct val="35000"/>
            </a:spcAft>
            <a:buNone/>
          </a:pPr>
          <a:r>
            <a:rPr lang="es-ES" sz="1200" kern="1200" dirty="0">
              <a:latin typeface="Futura Std Book"/>
            </a:rPr>
            <a:t>Análisis con base en evidencia  de causas/subproblemáticas </a:t>
          </a:r>
          <a:endParaRPr lang="es-CO" sz="1200" kern="1200" dirty="0">
            <a:latin typeface="Futura Std Book" charset="0"/>
            <a:cs typeface="Futura Std Book" charset="0"/>
          </a:endParaRPr>
        </a:p>
      </dsp:txBody>
      <dsp:txXfrm>
        <a:off x="5296347" y="757270"/>
        <a:ext cx="2569852" cy="757270"/>
      </dsp:txXfrm>
    </dsp:sp>
    <dsp:sp modelId="{C52032E9-0324-4C41-84F0-79D02F6019EE}">
      <dsp:nvSpPr>
        <dsp:cNvPr id="0" name=""/>
        <dsp:cNvSpPr/>
      </dsp:nvSpPr>
      <dsp:spPr>
        <a:xfrm>
          <a:off x="6266060" y="113590"/>
          <a:ext cx="630427" cy="630427"/>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898EAAAE-2FBA-4A0A-8D47-613B170258A2}">
      <dsp:nvSpPr>
        <dsp:cNvPr id="0" name=""/>
        <dsp:cNvSpPr/>
      </dsp:nvSpPr>
      <dsp:spPr>
        <a:xfrm>
          <a:off x="7943295" y="0"/>
          <a:ext cx="2569852" cy="189317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100000"/>
            </a:lnSpc>
            <a:spcBef>
              <a:spcPct val="0"/>
            </a:spcBef>
            <a:spcAft>
              <a:spcPct val="35000"/>
            </a:spcAft>
            <a:buNone/>
          </a:pPr>
          <a:r>
            <a:rPr lang="es-ES" sz="1200" kern="1200" dirty="0">
              <a:latin typeface="Futura Std Book"/>
            </a:rPr>
            <a:t>Población objetivo</a:t>
          </a:r>
          <a:endParaRPr lang="es-CO" sz="1200" kern="1200" dirty="0">
            <a:latin typeface="Futura Std Book" charset="0"/>
            <a:cs typeface="Futura Std Book" charset="0"/>
          </a:endParaRPr>
        </a:p>
      </dsp:txBody>
      <dsp:txXfrm>
        <a:off x="7943295" y="757270"/>
        <a:ext cx="2569852" cy="757270"/>
      </dsp:txXfrm>
    </dsp:sp>
    <dsp:sp modelId="{215AA452-6080-4132-B0DB-E300494B3D7E}">
      <dsp:nvSpPr>
        <dsp:cNvPr id="0" name=""/>
        <dsp:cNvSpPr/>
      </dsp:nvSpPr>
      <dsp:spPr>
        <a:xfrm>
          <a:off x="8913008" y="113590"/>
          <a:ext cx="630427" cy="630427"/>
        </a:xfrm>
        <a:prstGeom prst="ellipse">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2540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D609D959-5D2F-419B-BD7D-1E8EB25B54B0}">
      <dsp:nvSpPr>
        <dsp:cNvPr id="0" name=""/>
        <dsp:cNvSpPr/>
      </dsp:nvSpPr>
      <dsp:spPr>
        <a:xfrm>
          <a:off x="420623" y="1514541"/>
          <a:ext cx="9674352" cy="283976"/>
        </a:xfrm>
        <a:prstGeom prst="leftRightArrow">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35E6C-B3B6-470F-9C3A-DC3D334D078D}">
      <dsp:nvSpPr>
        <dsp:cNvPr id="0" name=""/>
        <dsp:cNvSpPr/>
      </dsp:nvSpPr>
      <dsp:spPr>
        <a:xfrm>
          <a:off x="2451" y="0"/>
          <a:ext cx="2569852" cy="1683096"/>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CO" sz="1400" kern="1200" dirty="0"/>
            <a:t> Ejes estratégicos definidos</a:t>
          </a:r>
        </a:p>
      </dsp:txBody>
      <dsp:txXfrm>
        <a:off x="2451" y="673238"/>
        <a:ext cx="2569852" cy="673238"/>
      </dsp:txXfrm>
    </dsp:sp>
    <dsp:sp modelId="{22F28FBF-8B0C-4537-988D-3621436BB04D}">
      <dsp:nvSpPr>
        <dsp:cNvPr id="0" name=""/>
        <dsp:cNvSpPr/>
      </dsp:nvSpPr>
      <dsp:spPr>
        <a:xfrm>
          <a:off x="1007142" y="100985"/>
          <a:ext cx="560470" cy="560470"/>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C6F38BE1-4C4A-4F36-A36A-4BD09C42CC56}">
      <dsp:nvSpPr>
        <dsp:cNvPr id="0" name=""/>
        <dsp:cNvSpPr/>
      </dsp:nvSpPr>
      <dsp:spPr>
        <a:xfrm>
          <a:off x="2649399" y="0"/>
          <a:ext cx="2569852" cy="1683096"/>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kern="1200" dirty="0"/>
            <a:t>Líneas de acción que se desarrollarán en cada eje</a:t>
          </a:r>
          <a:endParaRPr lang="es-CO" sz="1400" kern="1200" dirty="0"/>
        </a:p>
      </dsp:txBody>
      <dsp:txXfrm>
        <a:off x="2649399" y="673238"/>
        <a:ext cx="2569852" cy="673238"/>
      </dsp:txXfrm>
    </dsp:sp>
    <dsp:sp modelId="{7725EF79-6D75-47F5-9C71-059C96370713}">
      <dsp:nvSpPr>
        <dsp:cNvPr id="0" name=""/>
        <dsp:cNvSpPr/>
      </dsp:nvSpPr>
      <dsp:spPr>
        <a:xfrm>
          <a:off x="3654090" y="100985"/>
          <a:ext cx="560470" cy="560470"/>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A2B38471-E2D4-4E25-B9D9-4E6B5D634DD0}">
      <dsp:nvSpPr>
        <dsp:cNvPr id="0" name=""/>
        <dsp:cNvSpPr/>
      </dsp:nvSpPr>
      <dsp:spPr>
        <a:xfrm>
          <a:off x="5296347" y="0"/>
          <a:ext cx="2569852" cy="1683096"/>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CO" sz="1400" kern="1200" dirty="0"/>
            <a:t>Coherencia entre objetivos, líneas y ejes estratégicos</a:t>
          </a:r>
        </a:p>
      </dsp:txBody>
      <dsp:txXfrm>
        <a:off x="5296347" y="673238"/>
        <a:ext cx="2569852" cy="673238"/>
      </dsp:txXfrm>
    </dsp:sp>
    <dsp:sp modelId="{15598257-2013-4B31-B667-131F87109F37}">
      <dsp:nvSpPr>
        <dsp:cNvPr id="0" name=""/>
        <dsp:cNvSpPr/>
      </dsp:nvSpPr>
      <dsp:spPr>
        <a:xfrm>
          <a:off x="6301038" y="100985"/>
          <a:ext cx="560470" cy="560470"/>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92AD42B-28DA-4B2B-9525-01C1F786A1CE}">
      <dsp:nvSpPr>
        <dsp:cNvPr id="0" name=""/>
        <dsp:cNvSpPr/>
      </dsp:nvSpPr>
      <dsp:spPr>
        <a:xfrm>
          <a:off x="7945747" y="0"/>
          <a:ext cx="2569852" cy="1683096"/>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CO" sz="1400" kern="1200" dirty="0"/>
            <a:t>Verificación de enfoques transversales</a:t>
          </a:r>
        </a:p>
      </dsp:txBody>
      <dsp:txXfrm>
        <a:off x="7945747" y="673238"/>
        <a:ext cx="2569852" cy="673238"/>
      </dsp:txXfrm>
    </dsp:sp>
    <dsp:sp modelId="{41684C35-DACA-4EFB-B361-D4E6971414DD}">
      <dsp:nvSpPr>
        <dsp:cNvPr id="0" name=""/>
        <dsp:cNvSpPr/>
      </dsp:nvSpPr>
      <dsp:spPr>
        <a:xfrm>
          <a:off x="8947986" y="100985"/>
          <a:ext cx="560470" cy="560470"/>
        </a:xfrm>
        <a:prstGeom prst="ellipse">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D609D959-5D2F-419B-BD7D-1E8EB25B54B0}">
      <dsp:nvSpPr>
        <dsp:cNvPr id="0" name=""/>
        <dsp:cNvSpPr/>
      </dsp:nvSpPr>
      <dsp:spPr>
        <a:xfrm>
          <a:off x="420623" y="1346476"/>
          <a:ext cx="9674352" cy="252464"/>
        </a:xfrm>
        <a:prstGeom prst="leftRightArrow">
          <a:avLst/>
        </a:prstGeom>
        <a:solidFill>
          <a:schemeClr val="accent3">
            <a:tint val="60000"/>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763FE4-81BC-482B-9629-1F9D50C43527}">
      <dsp:nvSpPr>
        <dsp:cNvPr id="0" name=""/>
        <dsp:cNvSpPr/>
      </dsp:nvSpPr>
      <dsp:spPr>
        <a:xfrm>
          <a:off x="39" y="117808"/>
          <a:ext cx="3798093" cy="547200"/>
        </a:xfrm>
        <a:prstGeom prst="rect">
          <a:avLst/>
        </a:prstGeom>
        <a:solidFill>
          <a:schemeClr val="accent6">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s-ES" sz="2400" kern="1200" dirty="0">
              <a:latin typeface="Futura Std Book"/>
            </a:rPr>
            <a:t>Ordenanza</a:t>
          </a:r>
          <a:endParaRPr lang="es-CO" sz="2400" kern="1200" dirty="0">
            <a:latin typeface="Futura Std Book"/>
          </a:endParaRPr>
        </a:p>
      </dsp:txBody>
      <dsp:txXfrm>
        <a:off x="39" y="117808"/>
        <a:ext cx="3798093" cy="547200"/>
      </dsp:txXfrm>
    </dsp:sp>
    <dsp:sp modelId="{47EF3E69-906F-4662-BAE7-EC05685E7FF1}">
      <dsp:nvSpPr>
        <dsp:cNvPr id="0" name=""/>
        <dsp:cNvSpPr/>
      </dsp:nvSpPr>
      <dsp:spPr>
        <a:xfrm>
          <a:off x="39" y="665008"/>
          <a:ext cx="3798093" cy="2242664"/>
        </a:xfrm>
        <a:prstGeom prst="rect">
          <a:avLst/>
        </a:prstGeom>
        <a:solidFill>
          <a:schemeClr val="accent6">
            <a:alpha val="90000"/>
            <a:tint val="40000"/>
            <a:hueOff val="0"/>
            <a:satOff val="0"/>
            <a:lumOff val="0"/>
            <a:alphaOff val="0"/>
          </a:schemeClr>
        </a:solidFill>
        <a:ln w="1905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Font typeface="Arial" panose="020B0604020202020204" pitchFamily="34" charset="0"/>
            <a:buChar char="•"/>
          </a:pPr>
          <a:r>
            <a:rPr lang="es-CO" sz="1900" kern="1200" dirty="0">
              <a:latin typeface="Futura Std Book"/>
            </a:rPr>
            <a:t>Legitimidad democrática</a:t>
          </a:r>
        </a:p>
        <a:p>
          <a:pPr marL="171450" lvl="1" indent="-171450" algn="l" defTabSz="844550">
            <a:lnSpc>
              <a:spcPct val="90000"/>
            </a:lnSpc>
            <a:spcBef>
              <a:spcPct val="0"/>
            </a:spcBef>
            <a:spcAft>
              <a:spcPct val="15000"/>
            </a:spcAft>
            <a:buFont typeface="Arial" panose="020B0604020202020204" pitchFamily="34" charset="0"/>
            <a:buChar char="•"/>
          </a:pPr>
          <a:r>
            <a:rPr lang="es-CO" sz="1900" kern="1200" dirty="0">
              <a:latin typeface="Futura Std Book"/>
            </a:rPr>
            <a:t>Riesgo de politización y modificaciones.</a:t>
          </a:r>
        </a:p>
        <a:p>
          <a:pPr marL="171450" lvl="1" indent="-171450" algn="l" defTabSz="844550">
            <a:lnSpc>
              <a:spcPct val="90000"/>
            </a:lnSpc>
            <a:spcBef>
              <a:spcPct val="0"/>
            </a:spcBef>
            <a:spcAft>
              <a:spcPct val="15000"/>
            </a:spcAft>
            <a:buFont typeface="Arial" panose="020B0604020202020204" pitchFamily="34" charset="0"/>
            <a:buChar char="•"/>
          </a:pPr>
          <a:r>
            <a:rPr lang="es-CO" sz="1900" kern="1200" dirty="0">
              <a:latin typeface="Futura Std Book"/>
            </a:rPr>
            <a:t>puede supeditar los contenidos técnicos a intereses partidistas o coyunturales.</a:t>
          </a:r>
        </a:p>
      </dsp:txBody>
      <dsp:txXfrm>
        <a:off x="39" y="665008"/>
        <a:ext cx="3798093" cy="2242664"/>
      </dsp:txXfrm>
    </dsp:sp>
    <dsp:sp modelId="{E5F8C264-8408-48B7-970A-AC78F4A2C2F3}">
      <dsp:nvSpPr>
        <dsp:cNvPr id="0" name=""/>
        <dsp:cNvSpPr/>
      </dsp:nvSpPr>
      <dsp:spPr>
        <a:xfrm>
          <a:off x="4329866" y="117808"/>
          <a:ext cx="3798093" cy="547200"/>
        </a:xfrm>
        <a:prstGeom prst="rect">
          <a:avLst/>
        </a:prstGeom>
        <a:solidFill>
          <a:schemeClr val="accent6">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s-ES" sz="2400" kern="1200" dirty="0">
              <a:latin typeface="Futura Std Book"/>
            </a:rPr>
            <a:t>Decreto</a:t>
          </a:r>
          <a:endParaRPr lang="es-CO" sz="2400" kern="1200" dirty="0">
            <a:latin typeface="Futura Std Book"/>
          </a:endParaRPr>
        </a:p>
      </dsp:txBody>
      <dsp:txXfrm>
        <a:off x="4329866" y="117808"/>
        <a:ext cx="3798093" cy="547200"/>
      </dsp:txXfrm>
    </dsp:sp>
    <dsp:sp modelId="{0B7CBD6D-F1CA-4CA1-9094-E67ED78B9459}">
      <dsp:nvSpPr>
        <dsp:cNvPr id="0" name=""/>
        <dsp:cNvSpPr/>
      </dsp:nvSpPr>
      <dsp:spPr>
        <a:xfrm>
          <a:off x="4329866" y="665008"/>
          <a:ext cx="3798093" cy="2242664"/>
        </a:xfrm>
        <a:prstGeom prst="rect">
          <a:avLst/>
        </a:prstGeom>
        <a:solidFill>
          <a:schemeClr val="accent6">
            <a:alpha val="90000"/>
            <a:tint val="40000"/>
            <a:hueOff val="0"/>
            <a:satOff val="0"/>
            <a:lumOff val="0"/>
            <a:alphaOff val="0"/>
          </a:schemeClr>
        </a:solidFill>
        <a:ln w="1905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Font typeface="Arial" panose="020B0604020202020204" pitchFamily="34" charset="0"/>
            <a:buChar char="•"/>
          </a:pPr>
          <a:r>
            <a:rPr lang="es-CO" sz="1900" kern="1200" dirty="0">
              <a:latin typeface="Futura Std Book"/>
            </a:rPr>
            <a:t>Garantizan mayor coherencia técnica y rapidez en la adopción</a:t>
          </a:r>
        </a:p>
        <a:p>
          <a:pPr marL="171450" lvl="1" indent="-171450" algn="l" defTabSz="844550">
            <a:lnSpc>
              <a:spcPct val="90000"/>
            </a:lnSpc>
            <a:spcBef>
              <a:spcPct val="0"/>
            </a:spcBef>
            <a:spcAft>
              <a:spcPct val="15000"/>
            </a:spcAft>
            <a:buFont typeface="Arial" panose="020B0604020202020204" pitchFamily="34" charset="0"/>
            <a:buChar char="•"/>
          </a:pPr>
          <a:r>
            <a:rPr lang="es-CO" sz="1900" kern="1200" dirty="0">
              <a:latin typeface="Futura Std Book"/>
            </a:rPr>
            <a:t>riesgo de baja sostenibilidad, pues pueden ser modificados por futuras administraciones.</a:t>
          </a:r>
        </a:p>
      </dsp:txBody>
      <dsp:txXfrm>
        <a:off x="4329866" y="665008"/>
        <a:ext cx="3798093" cy="22426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5D75E1-1AB9-4713-91CE-B636D8C79C67}">
      <dsp:nvSpPr>
        <dsp:cNvPr id="0" name=""/>
        <dsp:cNvSpPr/>
      </dsp:nvSpPr>
      <dsp:spPr>
        <a:xfrm>
          <a:off x="3522119" y="0"/>
          <a:ext cx="1790724" cy="1790814"/>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DB717D-55A5-47A3-8057-E1E499D57B62}">
      <dsp:nvSpPr>
        <dsp:cNvPr id="0" name=""/>
        <dsp:cNvSpPr/>
      </dsp:nvSpPr>
      <dsp:spPr bwMode="white">
        <a:xfrm>
          <a:off x="3481547" y="1621001"/>
          <a:ext cx="999325" cy="499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dirty="0"/>
            <a:t>Política pública</a:t>
          </a:r>
        </a:p>
      </dsp:txBody>
      <dsp:txXfrm>
        <a:off x="3481547" y="1621001"/>
        <a:ext cx="999325" cy="499439"/>
      </dsp:txXfrm>
    </dsp:sp>
    <dsp:sp modelId="{46F0E974-02AD-48B7-9377-D441DF719202}">
      <dsp:nvSpPr>
        <dsp:cNvPr id="0" name=""/>
        <dsp:cNvSpPr/>
      </dsp:nvSpPr>
      <dsp:spPr>
        <a:xfrm>
          <a:off x="3024640" y="1028937"/>
          <a:ext cx="1790724" cy="1790814"/>
        </a:xfrm>
        <a:prstGeom prst="leftCircularArrow">
          <a:avLst>
            <a:gd name="adj1" fmla="val 10980"/>
            <a:gd name="adj2" fmla="val 1142322"/>
            <a:gd name="adj3" fmla="val 6300000"/>
            <a:gd name="adj4" fmla="val 18900000"/>
            <a:gd name="adj5" fmla="val 125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CC9E54-C060-42F0-8657-4B527F653831}">
      <dsp:nvSpPr>
        <dsp:cNvPr id="0" name=""/>
        <dsp:cNvSpPr/>
      </dsp:nvSpPr>
      <dsp:spPr bwMode="white">
        <a:xfrm>
          <a:off x="3901621" y="547029"/>
          <a:ext cx="999325" cy="499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dirty="0"/>
            <a:t>Plan de Desarrollo</a:t>
          </a:r>
        </a:p>
      </dsp:txBody>
      <dsp:txXfrm>
        <a:off x="3901621" y="547029"/>
        <a:ext cx="999325" cy="499439"/>
      </dsp:txXfrm>
    </dsp:sp>
    <dsp:sp modelId="{7909A618-120A-4869-89F1-09ACF7B6CEAA}">
      <dsp:nvSpPr>
        <dsp:cNvPr id="0" name=""/>
        <dsp:cNvSpPr/>
      </dsp:nvSpPr>
      <dsp:spPr>
        <a:xfrm>
          <a:off x="3522119" y="2062500"/>
          <a:ext cx="1790724" cy="1790814"/>
        </a:xfrm>
        <a:prstGeom prst="circularArrow">
          <a:avLst>
            <a:gd name="adj1" fmla="val 10980"/>
            <a:gd name="adj2" fmla="val 1142322"/>
            <a:gd name="adj3" fmla="val 4500000"/>
            <a:gd name="adj4" fmla="val 13500000"/>
            <a:gd name="adj5" fmla="val 125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04BAA24-1B5D-4ABD-8467-3766B69EE38C}">
      <dsp:nvSpPr>
        <dsp:cNvPr id="0" name=""/>
        <dsp:cNvSpPr/>
      </dsp:nvSpPr>
      <dsp:spPr bwMode="white">
        <a:xfrm>
          <a:off x="3917482" y="2710499"/>
          <a:ext cx="999325" cy="499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t>Otros planes</a:t>
          </a:r>
          <a:endParaRPr lang="es-CO" sz="1600" kern="1200" dirty="0"/>
        </a:p>
      </dsp:txBody>
      <dsp:txXfrm>
        <a:off x="3917482" y="2710499"/>
        <a:ext cx="999325" cy="499439"/>
      </dsp:txXfrm>
    </dsp:sp>
    <dsp:sp modelId="{DC725D91-CA16-41CA-83EF-7A0EEE0A59AC}">
      <dsp:nvSpPr>
        <dsp:cNvPr id="0" name=""/>
        <dsp:cNvSpPr/>
      </dsp:nvSpPr>
      <dsp:spPr>
        <a:xfrm>
          <a:off x="3024640" y="3093172"/>
          <a:ext cx="1790724" cy="1790814"/>
        </a:xfrm>
        <a:prstGeom prst="leftCircularArrow">
          <a:avLst>
            <a:gd name="adj1" fmla="val 10980"/>
            <a:gd name="adj2" fmla="val 1142322"/>
            <a:gd name="adj3" fmla="val 6300000"/>
            <a:gd name="adj4" fmla="val 18900000"/>
            <a:gd name="adj5" fmla="val 125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8E6206-0164-4F5A-AEB3-2B3DCBF81081}">
      <dsp:nvSpPr>
        <dsp:cNvPr id="0" name=""/>
        <dsp:cNvSpPr/>
      </dsp:nvSpPr>
      <dsp:spPr bwMode="white">
        <a:xfrm>
          <a:off x="3417988" y="3741750"/>
          <a:ext cx="999325" cy="499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t>Programas</a:t>
          </a:r>
          <a:endParaRPr lang="es-CO" sz="1600" kern="1200" dirty="0"/>
        </a:p>
      </dsp:txBody>
      <dsp:txXfrm>
        <a:off x="3417988" y="3741750"/>
        <a:ext cx="999325" cy="499439"/>
      </dsp:txXfrm>
    </dsp:sp>
    <dsp:sp modelId="{8A1E16BC-D25A-47E2-9B3B-8652B4516DBB}">
      <dsp:nvSpPr>
        <dsp:cNvPr id="0" name=""/>
        <dsp:cNvSpPr/>
      </dsp:nvSpPr>
      <dsp:spPr>
        <a:xfrm>
          <a:off x="3649428" y="4241189"/>
          <a:ext cx="1538457" cy="1539360"/>
        </a:xfrm>
        <a:prstGeom prst="blockArc">
          <a:avLst>
            <a:gd name="adj1" fmla="val 13500000"/>
            <a:gd name="adj2" fmla="val 10800000"/>
            <a:gd name="adj3" fmla="val 12740"/>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6AB2F0-72D0-4EDE-8003-82E27E683723}">
      <dsp:nvSpPr>
        <dsp:cNvPr id="0" name=""/>
        <dsp:cNvSpPr/>
      </dsp:nvSpPr>
      <dsp:spPr bwMode="white">
        <a:xfrm>
          <a:off x="3917482" y="4773000"/>
          <a:ext cx="999325" cy="499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a:t>Proyectos</a:t>
          </a:r>
          <a:endParaRPr lang="es-CO" sz="1600" kern="1200" dirty="0"/>
        </a:p>
      </dsp:txBody>
      <dsp:txXfrm>
        <a:off x="3917482" y="4773000"/>
        <a:ext cx="999325" cy="4994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4EACEE-FCF9-450B-8D7F-BFA294751E94}">
      <dsp:nvSpPr>
        <dsp:cNvPr id="0" name=""/>
        <dsp:cNvSpPr/>
      </dsp:nvSpPr>
      <dsp:spPr bwMode="white">
        <a:xfrm>
          <a:off x="45" y="127546"/>
          <a:ext cx="4347604" cy="48960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12700" cap="flat" cmpd="sng" algn="ctr">
          <a:solidFill>
            <a:schemeClr val="accent5">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s-ES" sz="1700" b="1" kern="1200">
              <a:latin typeface="Futura Std Book"/>
            </a:rPr>
            <a:t>CONPES</a:t>
          </a:r>
          <a:endParaRPr lang="es-CO" sz="1700" b="1" kern="1200" dirty="0">
            <a:latin typeface="Futura Std Book"/>
          </a:endParaRPr>
        </a:p>
      </dsp:txBody>
      <dsp:txXfrm>
        <a:off x="45" y="127546"/>
        <a:ext cx="4347604" cy="489600"/>
      </dsp:txXfrm>
    </dsp:sp>
    <dsp:sp modelId="{7355AA66-836D-4D2C-A68E-C2D8C60A62EE}">
      <dsp:nvSpPr>
        <dsp:cNvPr id="0" name=""/>
        <dsp:cNvSpPr/>
      </dsp:nvSpPr>
      <dsp:spPr bwMode="white">
        <a:xfrm>
          <a:off x="45" y="617146"/>
          <a:ext cx="4347604" cy="4094853"/>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Font typeface="Wingdings" panose="05000000000000000000" pitchFamily="2" charset="2"/>
            <a:buChar char="ü"/>
          </a:pPr>
          <a:r>
            <a:rPr lang="es-CO" sz="1700" kern="1200" dirty="0">
              <a:latin typeface="FUTURA"/>
              <a:ea typeface="Verdana" panose="020B0604030504040204"/>
            </a:rPr>
            <a:t>Existe una problemática de política claramente definida y sustentada en evidencia.</a:t>
          </a:r>
          <a:endParaRPr lang="es-CO" sz="1700" kern="1200" dirty="0"/>
        </a:p>
        <a:p>
          <a:pPr marL="171450" lvl="1" indent="-171450" algn="l" defTabSz="755650">
            <a:lnSpc>
              <a:spcPct val="90000"/>
            </a:lnSpc>
            <a:spcBef>
              <a:spcPct val="0"/>
            </a:spcBef>
            <a:spcAft>
              <a:spcPct val="15000"/>
            </a:spcAft>
            <a:buFont typeface="Wingdings" panose="05000000000000000000" pitchFamily="2" charset="2"/>
            <a:buNone/>
          </a:pPr>
          <a:endParaRPr lang="es-CO" sz="1700" kern="1200" dirty="0"/>
        </a:p>
        <a:p>
          <a:pPr marL="171450" lvl="1" indent="-171450" algn="l" defTabSz="755650">
            <a:lnSpc>
              <a:spcPct val="90000"/>
            </a:lnSpc>
            <a:spcBef>
              <a:spcPct val="0"/>
            </a:spcBef>
            <a:spcAft>
              <a:spcPct val="15000"/>
            </a:spcAft>
            <a:buFont typeface="Wingdings" panose="05000000000000000000" pitchFamily="2" charset="2"/>
            <a:buChar char="ü"/>
          </a:pPr>
          <a:r>
            <a:rPr lang="es-CO" sz="1700" kern="1200" dirty="0">
              <a:latin typeface="FUTURA"/>
              <a:ea typeface="Verdana" panose="020B0604030504040204"/>
            </a:rPr>
            <a:t>Las acciones contempladas son intersectoriales (involucra a varios sectores,  y por esa vía, a distintas entidades del Gobierno nacional), y concretas.</a:t>
          </a:r>
          <a:endParaRPr lang="es-CO" sz="1700" kern="1200" dirty="0"/>
        </a:p>
        <a:p>
          <a:pPr marL="171450" lvl="1" indent="-171450" algn="l" defTabSz="755650">
            <a:lnSpc>
              <a:spcPct val="90000"/>
            </a:lnSpc>
            <a:spcBef>
              <a:spcPct val="0"/>
            </a:spcBef>
            <a:spcAft>
              <a:spcPct val="15000"/>
            </a:spcAft>
            <a:buFont typeface="Wingdings" panose="05000000000000000000" pitchFamily="2" charset="2"/>
            <a:buNone/>
          </a:pPr>
          <a:endParaRPr lang="es-CO" sz="1700" kern="1200" dirty="0"/>
        </a:p>
        <a:p>
          <a:pPr marL="171450" lvl="1" indent="-171450" algn="l" defTabSz="755650">
            <a:lnSpc>
              <a:spcPct val="90000"/>
            </a:lnSpc>
            <a:spcBef>
              <a:spcPct val="0"/>
            </a:spcBef>
            <a:spcAft>
              <a:spcPct val="15000"/>
            </a:spcAft>
            <a:buFont typeface="Wingdings" panose="05000000000000000000" pitchFamily="2" charset="2"/>
            <a:buChar char="ü"/>
          </a:pPr>
          <a:r>
            <a:rPr lang="es-CO" sz="1700" kern="1200" dirty="0">
              <a:latin typeface="FUTURA"/>
              <a:ea typeface="Verdana" panose="020B0604030504040204"/>
            </a:rPr>
            <a:t>Existe una relación directa con el Plan Nacional de Desarrollo.</a:t>
          </a:r>
          <a:endParaRPr lang="es-CO" sz="1700" kern="1200" dirty="0"/>
        </a:p>
      </dsp:txBody>
      <dsp:txXfrm>
        <a:off x="45" y="617146"/>
        <a:ext cx="4347604" cy="4094853"/>
      </dsp:txXfrm>
    </dsp:sp>
    <dsp:sp modelId="{97A2DF6D-9068-4498-BE2F-187C8450C1B3}">
      <dsp:nvSpPr>
        <dsp:cNvPr id="0" name=""/>
        <dsp:cNvSpPr/>
      </dsp:nvSpPr>
      <dsp:spPr bwMode="white">
        <a:xfrm>
          <a:off x="4956314" y="127546"/>
          <a:ext cx="4347604" cy="489600"/>
        </a:xfrm>
        <a:prstGeom prst="rect">
          <a:avLst/>
        </a:prstGeom>
        <a:gradFill rotWithShape="0">
          <a:gsLst>
            <a:gs pos="0">
              <a:schemeClr val="accent5">
                <a:hueOff val="-12152150"/>
                <a:satOff val="-826"/>
                <a:lumOff val="1961"/>
                <a:alphaOff val="0"/>
                <a:satMod val="103000"/>
                <a:lumMod val="102000"/>
                <a:tint val="94000"/>
              </a:schemeClr>
            </a:gs>
            <a:gs pos="50000">
              <a:schemeClr val="accent5">
                <a:hueOff val="-12152150"/>
                <a:satOff val="-826"/>
                <a:lumOff val="1961"/>
                <a:alphaOff val="0"/>
                <a:satMod val="110000"/>
                <a:lumMod val="100000"/>
                <a:shade val="100000"/>
              </a:schemeClr>
            </a:gs>
            <a:gs pos="100000">
              <a:schemeClr val="accent5">
                <a:hueOff val="-12152150"/>
                <a:satOff val="-826"/>
                <a:lumOff val="1961"/>
                <a:alphaOff val="0"/>
                <a:lumMod val="99000"/>
                <a:satMod val="120000"/>
                <a:shade val="78000"/>
              </a:schemeClr>
            </a:gs>
          </a:gsLst>
          <a:lin ang="5400000" scaled="0"/>
        </a:gradFill>
        <a:ln w="12700" cap="flat" cmpd="sng" algn="ctr">
          <a:solidFill>
            <a:schemeClr val="accent5">
              <a:hueOff val="-12152150"/>
              <a:satOff val="-826"/>
              <a:lumOff val="1961"/>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s-ES" sz="1700" b="1" kern="1200">
              <a:latin typeface="Futura Std Book"/>
            </a:rPr>
            <a:t>Subnacional</a:t>
          </a:r>
          <a:endParaRPr lang="es-CO" sz="1700" b="1" kern="1200" dirty="0">
            <a:latin typeface="Futura Std Book"/>
          </a:endParaRPr>
        </a:p>
      </dsp:txBody>
      <dsp:txXfrm>
        <a:off x="4956314" y="127546"/>
        <a:ext cx="4347604" cy="489600"/>
      </dsp:txXfrm>
    </dsp:sp>
    <dsp:sp modelId="{749FB7EB-FF3B-4103-BBEC-0DE306C44758}">
      <dsp:nvSpPr>
        <dsp:cNvPr id="0" name=""/>
        <dsp:cNvSpPr/>
      </dsp:nvSpPr>
      <dsp:spPr bwMode="white">
        <a:xfrm>
          <a:off x="4956314" y="617146"/>
          <a:ext cx="4347604" cy="4094853"/>
        </a:xfrm>
        <a:prstGeom prst="rect">
          <a:avLst/>
        </a:prstGeom>
        <a:solidFill>
          <a:schemeClr val="accent5">
            <a:tint val="40000"/>
            <a:alpha val="90000"/>
            <a:hueOff val="-11944666"/>
            <a:satOff val="2667"/>
            <a:lumOff val="401"/>
            <a:alphaOff val="0"/>
          </a:schemeClr>
        </a:solidFill>
        <a:ln w="12700" cap="flat" cmpd="sng" algn="ctr">
          <a:solidFill>
            <a:schemeClr val="accent5">
              <a:tint val="40000"/>
              <a:alpha val="90000"/>
              <a:hueOff val="-11944666"/>
              <a:satOff val="2667"/>
              <a:lumOff val="401"/>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Font typeface="Wingdings" panose="05000000000000000000" pitchFamily="2" charset="2"/>
            <a:buChar char="ü"/>
          </a:pPr>
          <a:r>
            <a:rPr lang="es-CO" sz="1700" kern="1200" dirty="0">
              <a:latin typeface="FUTURA"/>
              <a:ea typeface="Verdana" panose="020B0604030504040204"/>
            </a:rPr>
            <a:t>Existe una problemática de política claramente definida y sustentada en evidencia.</a:t>
          </a:r>
          <a:endParaRPr lang="es-CO" sz="1700" kern="1200" dirty="0"/>
        </a:p>
        <a:p>
          <a:pPr marL="171450" lvl="1" indent="-171450" algn="l" defTabSz="755650">
            <a:lnSpc>
              <a:spcPct val="90000"/>
            </a:lnSpc>
            <a:spcBef>
              <a:spcPct val="0"/>
            </a:spcBef>
            <a:spcAft>
              <a:spcPct val="15000"/>
            </a:spcAft>
            <a:buFont typeface="Wingdings" panose="05000000000000000000" pitchFamily="2" charset="2"/>
            <a:buNone/>
          </a:pPr>
          <a:endParaRPr lang="es-CO" sz="1700" kern="1200" dirty="0"/>
        </a:p>
        <a:p>
          <a:pPr marL="171450" lvl="1" indent="-171450" algn="l" defTabSz="755650">
            <a:lnSpc>
              <a:spcPct val="90000"/>
            </a:lnSpc>
            <a:spcBef>
              <a:spcPct val="0"/>
            </a:spcBef>
            <a:spcAft>
              <a:spcPct val="15000"/>
            </a:spcAft>
            <a:buFont typeface="Wingdings" panose="05000000000000000000" pitchFamily="2" charset="2"/>
            <a:buChar char="ü"/>
          </a:pPr>
          <a:r>
            <a:rPr lang="es-CO" sz="1700" kern="1200" dirty="0">
              <a:latin typeface="FUTURA"/>
              <a:ea typeface="Verdana" panose="020B0604030504040204"/>
            </a:rPr>
            <a:t>Las acciones actuales de la administración no atacan el problema identificado.</a:t>
          </a:r>
          <a:endParaRPr lang="es-CO" sz="1700" kern="1200" dirty="0"/>
        </a:p>
        <a:p>
          <a:pPr marL="171450" lvl="1" indent="-171450" algn="l" defTabSz="755650">
            <a:lnSpc>
              <a:spcPct val="90000"/>
            </a:lnSpc>
            <a:spcBef>
              <a:spcPct val="0"/>
            </a:spcBef>
            <a:spcAft>
              <a:spcPct val="15000"/>
            </a:spcAft>
            <a:buFont typeface="Wingdings" panose="05000000000000000000" pitchFamily="2" charset="2"/>
            <a:buNone/>
          </a:pPr>
          <a:endParaRPr lang="es-CO" sz="1700" kern="1200" dirty="0"/>
        </a:p>
        <a:p>
          <a:pPr marL="171450" lvl="1" indent="-171450" algn="l" defTabSz="755650">
            <a:lnSpc>
              <a:spcPct val="90000"/>
            </a:lnSpc>
            <a:spcBef>
              <a:spcPct val="0"/>
            </a:spcBef>
            <a:spcAft>
              <a:spcPct val="15000"/>
            </a:spcAft>
            <a:buFont typeface="Wingdings" panose="05000000000000000000" pitchFamily="2" charset="2"/>
            <a:buChar char="ü"/>
          </a:pPr>
          <a:r>
            <a:rPr lang="es-CO" sz="1700" kern="1200" dirty="0">
              <a:latin typeface="FUTURA"/>
              <a:ea typeface="Verdana" panose="020B0604030504040204"/>
            </a:rPr>
            <a:t>Las acciones contempladas son nuevas y concretas.</a:t>
          </a:r>
          <a:endParaRPr lang="es-CO" sz="1700" kern="1200" dirty="0"/>
        </a:p>
        <a:p>
          <a:pPr marL="171450" lvl="1" indent="-171450" algn="l" defTabSz="755650">
            <a:lnSpc>
              <a:spcPct val="90000"/>
            </a:lnSpc>
            <a:spcBef>
              <a:spcPct val="0"/>
            </a:spcBef>
            <a:spcAft>
              <a:spcPct val="15000"/>
            </a:spcAft>
            <a:buFont typeface="Wingdings" panose="05000000000000000000" pitchFamily="2" charset="2"/>
            <a:buNone/>
          </a:pPr>
          <a:endParaRPr lang="es-CO" sz="1700" kern="1200" dirty="0"/>
        </a:p>
        <a:p>
          <a:pPr marL="171450" lvl="1" indent="-171450" algn="l" defTabSz="755650">
            <a:lnSpc>
              <a:spcPct val="90000"/>
            </a:lnSpc>
            <a:spcBef>
              <a:spcPct val="0"/>
            </a:spcBef>
            <a:spcAft>
              <a:spcPct val="15000"/>
            </a:spcAft>
            <a:buFont typeface="Wingdings" panose="05000000000000000000" pitchFamily="2" charset="2"/>
            <a:buChar char="ü"/>
          </a:pPr>
          <a:r>
            <a:rPr lang="es-CO" sz="1700" kern="1200" dirty="0">
              <a:latin typeface="FUTURA"/>
              <a:ea typeface="Verdana" panose="020B0604030504040204"/>
            </a:rPr>
            <a:t>Existe una relación directa con el Plan de Desarrollo de la jurisdicción e idealmente de los otros niveles de gobierno.</a:t>
          </a:r>
          <a:endParaRPr lang="es-CO" sz="1700" kern="1200" dirty="0"/>
        </a:p>
      </dsp:txBody>
      <dsp:txXfrm>
        <a:off x="4956314" y="617146"/>
        <a:ext cx="4347604" cy="409485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A91B76-DBC6-449B-81D0-725C7908A048}">
      <dsp:nvSpPr>
        <dsp:cNvPr id="0" name=""/>
        <dsp:cNvSpPr/>
      </dsp:nvSpPr>
      <dsp:spPr>
        <a:xfrm>
          <a:off x="1968" y="0"/>
          <a:ext cx="3462993" cy="3072291"/>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7864BC0F-6B14-4ABA-A3DE-548E9D632456}">
      <dsp:nvSpPr>
        <dsp:cNvPr id="0" name=""/>
        <dsp:cNvSpPr/>
      </dsp:nvSpPr>
      <dsp:spPr bwMode="white">
        <a:xfrm>
          <a:off x="565711" y="1843375"/>
          <a:ext cx="3462993" cy="307229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endParaRPr lang="es-CO" sz="1600" b="1" kern="1200" dirty="0">
            <a:latin typeface="FUTURA"/>
          </a:endParaRPr>
        </a:p>
        <a:p>
          <a:pPr marL="0" lvl="0" indent="0" algn="ctr" defTabSz="711200">
            <a:lnSpc>
              <a:spcPct val="90000"/>
            </a:lnSpc>
            <a:spcBef>
              <a:spcPct val="0"/>
            </a:spcBef>
            <a:spcAft>
              <a:spcPct val="35000"/>
            </a:spcAft>
            <a:buNone/>
          </a:pPr>
          <a:r>
            <a:rPr lang="es-CO" sz="1600" b="1" kern="1200" dirty="0">
              <a:latin typeface="FUTURA"/>
            </a:rPr>
            <a:t>Equipo formulador</a:t>
          </a:r>
        </a:p>
        <a:p>
          <a:pPr marL="0" lvl="0" indent="0" algn="ctr" defTabSz="711200">
            <a:lnSpc>
              <a:spcPct val="90000"/>
            </a:lnSpc>
            <a:spcBef>
              <a:spcPct val="0"/>
            </a:spcBef>
            <a:spcAft>
              <a:spcPct val="35000"/>
            </a:spcAft>
            <a:buNone/>
          </a:pPr>
          <a:endParaRPr lang="es-CO" sz="1100" kern="1200" dirty="0">
            <a:latin typeface="FUTURA"/>
          </a:endParaRPr>
        </a:p>
        <a:p>
          <a:pPr marL="0" lvl="0" indent="0" algn="l" defTabSz="711200">
            <a:lnSpc>
              <a:spcPct val="90000"/>
            </a:lnSpc>
            <a:spcBef>
              <a:spcPct val="0"/>
            </a:spcBef>
            <a:spcAft>
              <a:spcPct val="35000"/>
            </a:spcAft>
            <a:buNone/>
          </a:pPr>
          <a:r>
            <a:rPr lang="es-CO" sz="1100" b="1" kern="1200" dirty="0">
              <a:latin typeface="FUTURA"/>
            </a:rPr>
            <a:t>1. </a:t>
          </a:r>
          <a:r>
            <a:rPr lang="es-CO" sz="1400" b="1" kern="1200" dirty="0">
              <a:latin typeface="FUTURA"/>
            </a:rPr>
            <a:t>Multidisciplinar (Expertos temáticos y en P.P.)</a:t>
          </a:r>
        </a:p>
        <a:p>
          <a:pPr marL="0" lvl="0" indent="0" algn="l" defTabSz="711200">
            <a:lnSpc>
              <a:spcPct val="90000"/>
            </a:lnSpc>
            <a:spcBef>
              <a:spcPct val="0"/>
            </a:spcBef>
            <a:spcAft>
              <a:spcPct val="35000"/>
            </a:spcAft>
            <a:buNone/>
          </a:pPr>
          <a:endParaRPr lang="es-CO" sz="1400" kern="1200" dirty="0">
            <a:latin typeface="FUTURA"/>
          </a:endParaRPr>
        </a:p>
        <a:p>
          <a:pPr marL="0" lvl="0" indent="0" algn="l" defTabSz="711200">
            <a:lnSpc>
              <a:spcPct val="90000"/>
            </a:lnSpc>
            <a:spcBef>
              <a:spcPct val="0"/>
            </a:spcBef>
            <a:spcAft>
              <a:spcPct val="35000"/>
            </a:spcAft>
            <a:buNone/>
          </a:pPr>
          <a:r>
            <a:rPr lang="es-CO" sz="1400" kern="1200" dirty="0">
              <a:latin typeface="FUTURA"/>
            </a:rPr>
            <a:t>2. Conocimiento Territorial</a:t>
          </a:r>
        </a:p>
        <a:p>
          <a:pPr marL="0" lvl="0" indent="0" algn="l" defTabSz="711200">
            <a:lnSpc>
              <a:spcPct val="90000"/>
            </a:lnSpc>
            <a:spcBef>
              <a:spcPct val="0"/>
            </a:spcBef>
            <a:spcAft>
              <a:spcPct val="35000"/>
            </a:spcAft>
            <a:buNone/>
          </a:pPr>
          <a:endParaRPr lang="es-CO" sz="1400" kern="1200" dirty="0">
            <a:latin typeface="FUTURA"/>
          </a:endParaRPr>
        </a:p>
        <a:p>
          <a:pPr marL="0" lvl="0" indent="0" algn="l" defTabSz="711200">
            <a:lnSpc>
              <a:spcPct val="90000"/>
            </a:lnSpc>
            <a:spcBef>
              <a:spcPct val="0"/>
            </a:spcBef>
            <a:spcAft>
              <a:spcPct val="35000"/>
            </a:spcAft>
            <a:buNone/>
          </a:pPr>
          <a:r>
            <a:rPr lang="es-CO" sz="1400" kern="1200" dirty="0">
              <a:latin typeface="FUTURA"/>
            </a:rPr>
            <a:t>3. Incorporación de Enfoques</a:t>
          </a:r>
        </a:p>
        <a:p>
          <a:pPr marL="0" lvl="0" indent="0" algn="l" defTabSz="711200">
            <a:lnSpc>
              <a:spcPct val="90000"/>
            </a:lnSpc>
            <a:spcBef>
              <a:spcPct val="0"/>
            </a:spcBef>
            <a:spcAft>
              <a:spcPct val="35000"/>
            </a:spcAft>
            <a:buNone/>
          </a:pPr>
          <a:endParaRPr lang="es-CO" sz="1400" kern="1200" dirty="0">
            <a:latin typeface="FUTURA"/>
          </a:endParaRPr>
        </a:p>
        <a:p>
          <a:pPr marL="0" lvl="0" indent="0" algn="l" defTabSz="711200">
            <a:lnSpc>
              <a:spcPct val="90000"/>
            </a:lnSpc>
            <a:spcBef>
              <a:spcPct val="0"/>
            </a:spcBef>
            <a:spcAft>
              <a:spcPct val="35000"/>
            </a:spcAft>
            <a:buNone/>
          </a:pPr>
          <a:r>
            <a:rPr lang="es-CO" sz="1400" kern="1200" dirty="0">
              <a:latin typeface="FUTURA"/>
            </a:rPr>
            <a:t>4. Capacidad de articulación</a:t>
          </a:r>
        </a:p>
        <a:p>
          <a:pPr marL="0" lvl="0" indent="0" algn="ctr" defTabSz="711200">
            <a:lnSpc>
              <a:spcPct val="90000"/>
            </a:lnSpc>
            <a:spcBef>
              <a:spcPct val="0"/>
            </a:spcBef>
            <a:spcAft>
              <a:spcPct val="35000"/>
            </a:spcAft>
            <a:buNone/>
          </a:pPr>
          <a:endParaRPr lang="es-CO" sz="1100" kern="1200" dirty="0">
            <a:latin typeface="FUTURA"/>
          </a:endParaRPr>
        </a:p>
      </dsp:txBody>
      <dsp:txXfrm>
        <a:off x="655695" y="1933359"/>
        <a:ext cx="3283025" cy="289232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D4F5D4-5300-4555-9513-ABDD90782ED1}">
      <dsp:nvSpPr>
        <dsp:cNvPr id="0" name=""/>
        <dsp:cNvSpPr/>
      </dsp:nvSpPr>
      <dsp:spPr>
        <a:xfrm>
          <a:off x="0" y="336933"/>
          <a:ext cx="4196966" cy="504000"/>
        </a:xfrm>
        <a:prstGeom prst="rect">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25731" tIns="416560" rIns="325731" bIns="142240" numCol="1" spcCol="1270" anchor="t" anchorCtr="0">
          <a:noAutofit/>
        </a:bodyPr>
        <a:lstStyle/>
        <a:p>
          <a:pPr marL="228600" lvl="1" indent="-228600" algn="l" defTabSz="889000">
            <a:lnSpc>
              <a:spcPct val="90000"/>
            </a:lnSpc>
            <a:spcBef>
              <a:spcPct val="0"/>
            </a:spcBef>
            <a:spcAft>
              <a:spcPct val="15000"/>
            </a:spcAft>
            <a:buChar char="•"/>
          </a:pPr>
          <a:endParaRPr sz="2000" kern="1200">
            <a:latin typeface="Futura Std Book" charset="0"/>
            <a:cs typeface="Futura Std Book" charset="0"/>
          </a:endParaRPr>
        </a:p>
      </dsp:txBody>
      <dsp:txXfrm>
        <a:off x="0" y="336933"/>
        <a:ext cx="4196966" cy="504000"/>
      </dsp:txXfrm>
    </dsp:sp>
    <dsp:sp modelId="{409DFF80-421D-4D27-B85B-2241DA406BED}">
      <dsp:nvSpPr>
        <dsp:cNvPr id="0" name=""/>
        <dsp:cNvSpPr/>
      </dsp:nvSpPr>
      <dsp:spPr>
        <a:xfrm>
          <a:off x="209848" y="41733"/>
          <a:ext cx="2937876" cy="59040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1045" tIns="0" rIns="111045" bIns="0" numCol="1" spcCol="1270" anchor="ctr" anchorCtr="0">
          <a:noAutofit/>
        </a:bodyPr>
        <a:lstStyle/>
        <a:p>
          <a:pPr marL="0" lvl="0" indent="0" algn="ctr" defTabSz="889000">
            <a:lnSpc>
              <a:spcPct val="100000"/>
            </a:lnSpc>
            <a:spcBef>
              <a:spcPct val="0"/>
            </a:spcBef>
            <a:spcAft>
              <a:spcPct val="35000"/>
            </a:spcAft>
            <a:buNone/>
          </a:pPr>
          <a:r>
            <a:rPr lang="es-CO" sz="2000" kern="1200" dirty="0">
              <a:latin typeface="Futura Std Book" charset="0"/>
              <a:cs typeface="Futura Std Book" charset="0"/>
            </a:rPr>
            <a:t>Definición de fases</a:t>
          </a:r>
          <a:endParaRPr sz="2000" kern="1200">
            <a:latin typeface="Futura Std Book" charset="0"/>
            <a:cs typeface="Futura Std Book" charset="0"/>
          </a:endParaRPr>
        </a:p>
      </dsp:txBody>
      <dsp:txXfrm>
        <a:off x="238669" y="70554"/>
        <a:ext cx="2880234" cy="532758"/>
      </dsp:txXfrm>
    </dsp:sp>
    <dsp:sp modelId="{7F624076-314E-4CA0-B74D-B47ADF3FB147}">
      <dsp:nvSpPr>
        <dsp:cNvPr id="0" name=""/>
        <dsp:cNvSpPr/>
      </dsp:nvSpPr>
      <dsp:spPr>
        <a:xfrm>
          <a:off x="0" y="1244133"/>
          <a:ext cx="4196966" cy="504000"/>
        </a:xfrm>
        <a:prstGeom prst="rect">
          <a:avLst/>
        </a:prstGeom>
        <a:solidFill>
          <a:schemeClr val="lt1">
            <a:alpha val="90000"/>
            <a:hueOff val="0"/>
            <a:satOff val="0"/>
            <a:lumOff val="0"/>
            <a:alphaOff val="0"/>
          </a:schemeClr>
        </a:solidFill>
        <a:ln w="19050" cap="flat" cmpd="sng" algn="ctr">
          <a:solidFill>
            <a:schemeClr val="accent3">
              <a:hueOff val="823433"/>
              <a:satOff val="4942"/>
              <a:lumOff val="3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25731" tIns="416560" rIns="325731" bIns="142240" numCol="1" spcCol="1270" anchor="t" anchorCtr="0">
          <a:noAutofit/>
        </a:bodyPr>
        <a:lstStyle/>
        <a:p>
          <a:pPr marL="228600" lvl="1" indent="-228600" algn="l" defTabSz="889000">
            <a:lnSpc>
              <a:spcPct val="90000"/>
            </a:lnSpc>
            <a:spcBef>
              <a:spcPct val="0"/>
            </a:spcBef>
            <a:spcAft>
              <a:spcPct val="15000"/>
            </a:spcAft>
            <a:buChar char="•"/>
          </a:pPr>
          <a:endParaRPr sz="2000" kern="1200">
            <a:latin typeface="Futura Std Book" charset="0"/>
            <a:cs typeface="Futura Std Book" charset="0"/>
          </a:endParaRPr>
        </a:p>
      </dsp:txBody>
      <dsp:txXfrm>
        <a:off x="0" y="1244133"/>
        <a:ext cx="4196966" cy="504000"/>
      </dsp:txXfrm>
    </dsp:sp>
    <dsp:sp modelId="{6B96EB48-B423-4A80-99C6-2C2EF4C0528D}">
      <dsp:nvSpPr>
        <dsp:cNvPr id="0" name=""/>
        <dsp:cNvSpPr/>
      </dsp:nvSpPr>
      <dsp:spPr>
        <a:xfrm>
          <a:off x="209848" y="948933"/>
          <a:ext cx="2937876" cy="590400"/>
        </a:xfrm>
        <a:prstGeom prst="roundRect">
          <a:avLst/>
        </a:prstGeom>
        <a:solidFill>
          <a:schemeClr val="accent3">
            <a:hueOff val="823433"/>
            <a:satOff val="4942"/>
            <a:lumOff val="376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1045" tIns="0" rIns="111045" bIns="0" numCol="1" spcCol="1270" anchor="ctr" anchorCtr="0">
          <a:noAutofit/>
        </a:bodyPr>
        <a:lstStyle/>
        <a:p>
          <a:pPr marL="0" lvl="0" indent="0" algn="ctr" defTabSz="889000">
            <a:lnSpc>
              <a:spcPct val="100000"/>
            </a:lnSpc>
            <a:spcBef>
              <a:spcPct val="0"/>
            </a:spcBef>
            <a:spcAft>
              <a:spcPct val="35000"/>
            </a:spcAft>
            <a:buNone/>
          </a:pPr>
          <a:r>
            <a:rPr lang="es-CO" sz="2000" kern="1200" dirty="0">
              <a:latin typeface="Futura Std Book" charset="0"/>
              <a:cs typeface="Futura Std Book" charset="0"/>
            </a:rPr>
            <a:t>Acciones por fase</a:t>
          </a:r>
          <a:endParaRPr sz="2000" kern="1200">
            <a:latin typeface="Futura Std Book" charset="0"/>
            <a:cs typeface="Futura Std Book" charset="0"/>
          </a:endParaRPr>
        </a:p>
      </dsp:txBody>
      <dsp:txXfrm>
        <a:off x="238669" y="977754"/>
        <a:ext cx="2880234" cy="532758"/>
      </dsp:txXfrm>
    </dsp:sp>
    <dsp:sp modelId="{701CB318-FED4-4767-AD49-8551E6215CBF}">
      <dsp:nvSpPr>
        <dsp:cNvPr id="0" name=""/>
        <dsp:cNvSpPr/>
      </dsp:nvSpPr>
      <dsp:spPr>
        <a:xfrm>
          <a:off x="0" y="2151333"/>
          <a:ext cx="4196966" cy="504000"/>
        </a:xfrm>
        <a:prstGeom prst="rect">
          <a:avLst/>
        </a:prstGeom>
        <a:solidFill>
          <a:schemeClr val="lt1">
            <a:alpha val="90000"/>
            <a:hueOff val="0"/>
            <a:satOff val="0"/>
            <a:lumOff val="0"/>
            <a:alphaOff val="0"/>
          </a:schemeClr>
        </a:solidFill>
        <a:ln w="19050" cap="flat" cmpd="sng" algn="ctr">
          <a:solidFill>
            <a:schemeClr val="accent3">
              <a:hueOff val="1646865"/>
              <a:satOff val="9885"/>
              <a:lumOff val="75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25731" tIns="416560" rIns="325731" bIns="142240" numCol="1" spcCol="1270" anchor="t" anchorCtr="0">
          <a:noAutofit/>
        </a:bodyPr>
        <a:lstStyle/>
        <a:p>
          <a:pPr marL="228600" lvl="1" indent="-228600" algn="l" defTabSz="889000">
            <a:lnSpc>
              <a:spcPct val="90000"/>
            </a:lnSpc>
            <a:spcBef>
              <a:spcPct val="0"/>
            </a:spcBef>
            <a:spcAft>
              <a:spcPct val="15000"/>
            </a:spcAft>
            <a:buChar char="•"/>
          </a:pPr>
          <a:endParaRPr sz="2000" kern="1200">
            <a:latin typeface="Futura Std Book" charset="0"/>
            <a:cs typeface="Futura Std Book" charset="0"/>
          </a:endParaRPr>
        </a:p>
      </dsp:txBody>
      <dsp:txXfrm>
        <a:off x="0" y="2151333"/>
        <a:ext cx="4196966" cy="504000"/>
      </dsp:txXfrm>
    </dsp:sp>
    <dsp:sp modelId="{151E56A9-BCBB-4C00-B80D-49421579A3B1}">
      <dsp:nvSpPr>
        <dsp:cNvPr id="0" name=""/>
        <dsp:cNvSpPr/>
      </dsp:nvSpPr>
      <dsp:spPr>
        <a:xfrm>
          <a:off x="209848" y="1856133"/>
          <a:ext cx="2937876" cy="590400"/>
        </a:xfrm>
        <a:prstGeom prst="roundRect">
          <a:avLst/>
        </a:prstGeom>
        <a:solidFill>
          <a:schemeClr val="accent3">
            <a:hueOff val="1646865"/>
            <a:satOff val="9885"/>
            <a:lumOff val="753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1045" tIns="0" rIns="111045" bIns="0" numCol="1" spcCol="1270" anchor="ctr" anchorCtr="0">
          <a:noAutofit/>
        </a:bodyPr>
        <a:lstStyle/>
        <a:p>
          <a:pPr marL="0" lvl="0" indent="0" algn="ctr" defTabSz="889000">
            <a:lnSpc>
              <a:spcPct val="100000"/>
            </a:lnSpc>
            <a:spcBef>
              <a:spcPct val="0"/>
            </a:spcBef>
            <a:spcAft>
              <a:spcPct val="35000"/>
            </a:spcAft>
            <a:buNone/>
          </a:pPr>
          <a:r>
            <a:rPr lang="es-CO" sz="2000" kern="1200" dirty="0">
              <a:latin typeface="Futura Std Book" charset="0"/>
              <a:cs typeface="Futura Std Book" charset="0"/>
            </a:rPr>
            <a:t>Tiempos</a:t>
          </a:r>
          <a:endParaRPr sz="2000" kern="1200">
            <a:latin typeface="Futura Std Book" charset="0"/>
            <a:cs typeface="Futura Std Book" charset="0"/>
          </a:endParaRPr>
        </a:p>
      </dsp:txBody>
      <dsp:txXfrm>
        <a:off x="238669" y="1884954"/>
        <a:ext cx="2880234" cy="532758"/>
      </dsp:txXfrm>
    </dsp:sp>
    <dsp:sp modelId="{43E4DA64-AD19-4AD6-A1BE-415A2D2D6382}">
      <dsp:nvSpPr>
        <dsp:cNvPr id="0" name=""/>
        <dsp:cNvSpPr/>
      </dsp:nvSpPr>
      <dsp:spPr>
        <a:xfrm>
          <a:off x="0" y="3058533"/>
          <a:ext cx="4196966" cy="504000"/>
        </a:xfrm>
        <a:prstGeom prst="rect">
          <a:avLst/>
        </a:prstGeom>
        <a:solidFill>
          <a:schemeClr val="lt1">
            <a:alpha val="90000"/>
            <a:hueOff val="0"/>
            <a:satOff val="0"/>
            <a:lumOff val="0"/>
            <a:alphaOff val="0"/>
          </a:schemeClr>
        </a:solidFill>
        <a:ln w="19050" cap="flat" cmpd="sng" algn="ctr">
          <a:solidFill>
            <a:schemeClr val="accent3">
              <a:hueOff val="2470298"/>
              <a:satOff val="14827"/>
              <a:lumOff val="1129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25731" tIns="416560" rIns="325731" bIns="142240" numCol="1" spcCol="1270" anchor="t" anchorCtr="0">
          <a:noAutofit/>
        </a:bodyPr>
        <a:lstStyle/>
        <a:p>
          <a:pPr marL="228600" lvl="1" indent="-228600" algn="l" defTabSz="889000">
            <a:lnSpc>
              <a:spcPct val="90000"/>
            </a:lnSpc>
            <a:spcBef>
              <a:spcPct val="0"/>
            </a:spcBef>
            <a:spcAft>
              <a:spcPct val="15000"/>
            </a:spcAft>
            <a:buChar char="•"/>
          </a:pPr>
          <a:endParaRPr sz="2000" kern="1200">
            <a:latin typeface="Futura Std Book" charset="0"/>
            <a:cs typeface="Futura Std Book" charset="0"/>
          </a:endParaRPr>
        </a:p>
      </dsp:txBody>
      <dsp:txXfrm>
        <a:off x="0" y="3058533"/>
        <a:ext cx="4196966" cy="504000"/>
      </dsp:txXfrm>
    </dsp:sp>
    <dsp:sp modelId="{D1050B75-A467-41AA-A63E-3FD4B14F16F5}">
      <dsp:nvSpPr>
        <dsp:cNvPr id="0" name=""/>
        <dsp:cNvSpPr/>
      </dsp:nvSpPr>
      <dsp:spPr>
        <a:xfrm>
          <a:off x="209848" y="2763333"/>
          <a:ext cx="2937876" cy="590400"/>
        </a:xfrm>
        <a:prstGeom prst="roundRect">
          <a:avLst/>
        </a:prstGeom>
        <a:solidFill>
          <a:schemeClr val="accent3">
            <a:hueOff val="2470298"/>
            <a:satOff val="14827"/>
            <a:lumOff val="1129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1045" tIns="0" rIns="111045" bIns="0" numCol="1" spcCol="1270" anchor="ctr" anchorCtr="0">
          <a:noAutofit/>
        </a:bodyPr>
        <a:lstStyle/>
        <a:p>
          <a:pPr marL="0" lvl="0" indent="0" algn="ctr" defTabSz="889000">
            <a:lnSpc>
              <a:spcPct val="100000"/>
            </a:lnSpc>
            <a:spcBef>
              <a:spcPct val="0"/>
            </a:spcBef>
            <a:spcAft>
              <a:spcPct val="35000"/>
            </a:spcAft>
            <a:buNone/>
          </a:pPr>
          <a:r>
            <a:rPr lang="es-CO" sz="2000" kern="1200">
              <a:latin typeface="Futura Std Book" charset="0"/>
              <a:cs typeface="Futura Std Book" charset="0"/>
            </a:rPr>
            <a:t>Responsables</a:t>
          </a:r>
          <a:endParaRPr lang="es-CO" sz="2000" kern="1200" dirty="0">
            <a:latin typeface="Futura Std Book" charset="0"/>
            <a:cs typeface="Futura Std Book" charset="0"/>
          </a:endParaRPr>
        </a:p>
      </dsp:txBody>
      <dsp:txXfrm>
        <a:off x="238669" y="2792154"/>
        <a:ext cx="2880234" cy="532758"/>
      </dsp:txXfrm>
    </dsp:sp>
    <dsp:sp modelId="{9A4D6EA6-CC5D-40C7-85E3-AE880C839909}">
      <dsp:nvSpPr>
        <dsp:cNvPr id="0" name=""/>
        <dsp:cNvSpPr/>
      </dsp:nvSpPr>
      <dsp:spPr>
        <a:xfrm>
          <a:off x="0" y="3965733"/>
          <a:ext cx="4196966" cy="504000"/>
        </a:xfrm>
        <a:prstGeom prst="rect">
          <a:avLst/>
        </a:prstGeom>
        <a:solidFill>
          <a:schemeClr val="lt1">
            <a:alpha val="90000"/>
            <a:hueOff val="0"/>
            <a:satOff val="0"/>
            <a:lumOff val="0"/>
            <a:alphaOff val="0"/>
          </a:schemeClr>
        </a:solidFill>
        <a:ln w="19050" cap="flat" cmpd="sng" algn="ctr">
          <a:solidFill>
            <a:schemeClr val="accent3">
              <a:hueOff val="3293730"/>
              <a:satOff val="19770"/>
              <a:lumOff val="1506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25731" tIns="416560" rIns="325731" bIns="142240" numCol="1" spcCol="1270" anchor="t" anchorCtr="0">
          <a:noAutofit/>
        </a:bodyPr>
        <a:lstStyle/>
        <a:p>
          <a:pPr marL="228600" lvl="1" indent="-228600" algn="l" defTabSz="889000">
            <a:lnSpc>
              <a:spcPct val="90000"/>
            </a:lnSpc>
            <a:spcBef>
              <a:spcPct val="0"/>
            </a:spcBef>
            <a:spcAft>
              <a:spcPct val="15000"/>
            </a:spcAft>
            <a:buChar char="•"/>
          </a:pPr>
          <a:endParaRPr sz="2000" kern="1200">
            <a:latin typeface="Futura Std Book" charset="0"/>
            <a:cs typeface="Futura Std Book" charset="0"/>
          </a:endParaRPr>
        </a:p>
      </dsp:txBody>
      <dsp:txXfrm>
        <a:off x="0" y="3965733"/>
        <a:ext cx="4196966" cy="504000"/>
      </dsp:txXfrm>
    </dsp:sp>
    <dsp:sp modelId="{9A5745F8-979F-48B2-B0B2-55BF9C126807}">
      <dsp:nvSpPr>
        <dsp:cNvPr id="0" name=""/>
        <dsp:cNvSpPr/>
      </dsp:nvSpPr>
      <dsp:spPr>
        <a:xfrm>
          <a:off x="209848" y="3670533"/>
          <a:ext cx="2937876" cy="590400"/>
        </a:xfrm>
        <a:prstGeom prst="roundRect">
          <a:avLst/>
        </a:prstGeom>
        <a:solidFill>
          <a:schemeClr val="accent3">
            <a:hueOff val="3293730"/>
            <a:satOff val="19770"/>
            <a:lumOff val="1506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1045" tIns="0" rIns="111045" bIns="0" numCol="1" spcCol="1270" anchor="ctr" anchorCtr="0">
          <a:noAutofit/>
        </a:bodyPr>
        <a:lstStyle/>
        <a:p>
          <a:pPr marL="0" lvl="0" indent="0" algn="ctr" defTabSz="889000">
            <a:lnSpc>
              <a:spcPct val="100000"/>
            </a:lnSpc>
            <a:spcBef>
              <a:spcPct val="0"/>
            </a:spcBef>
            <a:spcAft>
              <a:spcPct val="35000"/>
            </a:spcAft>
            <a:buNone/>
          </a:pPr>
          <a:r>
            <a:rPr lang="es-CO" sz="2000" kern="1200">
              <a:latin typeface="Futura Std Book" charset="0"/>
              <a:cs typeface="Futura Std Book" charset="0"/>
            </a:rPr>
            <a:t>Recursos</a:t>
          </a:r>
          <a:endParaRPr lang="es-CO" sz="2000" kern="1200" dirty="0">
            <a:latin typeface="Futura Std Book" charset="0"/>
            <a:cs typeface="Futura Std Book" charset="0"/>
          </a:endParaRPr>
        </a:p>
      </dsp:txBody>
      <dsp:txXfrm>
        <a:off x="238669" y="3699354"/>
        <a:ext cx="2880234" cy="532758"/>
      </dsp:txXfrm>
    </dsp:sp>
    <dsp:sp modelId="{A9506015-ED22-41F8-B0F1-7D54D0922CE4}">
      <dsp:nvSpPr>
        <dsp:cNvPr id="0" name=""/>
        <dsp:cNvSpPr/>
      </dsp:nvSpPr>
      <dsp:spPr>
        <a:xfrm>
          <a:off x="0" y="4872933"/>
          <a:ext cx="4196966" cy="504000"/>
        </a:xfrm>
        <a:prstGeom prst="rect">
          <a:avLst/>
        </a:prstGeom>
        <a:solidFill>
          <a:schemeClr val="lt1">
            <a:alpha val="90000"/>
            <a:hueOff val="0"/>
            <a:satOff val="0"/>
            <a:lumOff val="0"/>
            <a:alphaOff val="0"/>
          </a:schemeClr>
        </a:solidFill>
        <a:ln w="19050" cap="flat" cmpd="sng" algn="ctr">
          <a:solidFill>
            <a:schemeClr val="accent3">
              <a:hueOff val="4117163"/>
              <a:satOff val="24712"/>
              <a:lumOff val="1882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25731" tIns="416560" rIns="325731" bIns="142240" numCol="1" spcCol="1270" anchor="t" anchorCtr="0">
          <a:noAutofit/>
        </a:bodyPr>
        <a:lstStyle/>
        <a:p>
          <a:pPr marL="228600" lvl="1" indent="-228600" algn="l" defTabSz="889000">
            <a:lnSpc>
              <a:spcPct val="90000"/>
            </a:lnSpc>
            <a:spcBef>
              <a:spcPct val="0"/>
            </a:spcBef>
            <a:spcAft>
              <a:spcPct val="15000"/>
            </a:spcAft>
            <a:buChar char="•"/>
          </a:pPr>
          <a:endParaRPr sz="2000" kern="1200">
            <a:latin typeface="Futura Std Book" charset="0"/>
            <a:cs typeface="Futura Std Book" charset="0"/>
          </a:endParaRPr>
        </a:p>
      </dsp:txBody>
      <dsp:txXfrm>
        <a:off x="0" y="4872933"/>
        <a:ext cx="4196966" cy="504000"/>
      </dsp:txXfrm>
    </dsp:sp>
    <dsp:sp modelId="{7F43EFFC-4042-47EE-89D6-ECD6F8CC5D8D}">
      <dsp:nvSpPr>
        <dsp:cNvPr id="0" name=""/>
        <dsp:cNvSpPr/>
      </dsp:nvSpPr>
      <dsp:spPr>
        <a:xfrm>
          <a:off x="209848" y="4577733"/>
          <a:ext cx="2937876" cy="590400"/>
        </a:xfrm>
        <a:prstGeom prst="roundRect">
          <a:avLst/>
        </a:prstGeom>
        <a:solidFill>
          <a:schemeClr val="accent3">
            <a:hueOff val="4117163"/>
            <a:satOff val="24712"/>
            <a:lumOff val="1882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1045" tIns="0" rIns="111045" bIns="0" numCol="1" spcCol="1270" anchor="ctr" anchorCtr="0">
          <a:noAutofit/>
        </a:bodyPr>
        <a:lstStyle/>
        <a:p>
          <a:pPr marL="0" lvl="0" indent="0" algn="ctr" defTabSz="889000">
            <a:lnSpc>
              <a:spcPct val="100000"/>
            </a:lnSpc>
            <a:spcBef>
              <a:spcPct val="0"/>
            </a:spcBef>
            <a:spcAft>
              <a:spcPct val="35000"/>
            </a:spcAft>
            <a:buNone/>
          </a:pPr>
          <a:r>
            <a:rPr lang="es-CO" sz="2000" kern="1200">
              <a:latin typeface="Futura Std Book" charset="0"/>
              <a:cs typeface="Futura Std Book" charset="0"/>
            </a:rPr>
            <a:t>Controles</a:t>
          </a:r>
          <a:endParaRPr lang="es-CO" sz="2000" kern="1200" dirty="0">
            <a:latin typeface="Futura Std Book" charset="0"/>
            <a:cs typeface="Futura Std Book" charset="0"/>
          </a:endParaRPr>
        </a:p>
      </dsp:txBody>
      <dsp:txXfrm>
        <a:off x="238669" y="4606554"/>
        <a:ext cx="2880234" cy="5327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D13CB-2F42-4809-B114-4C1D572B5256}">
      <dsp:nvSpPr>
        <dsp:cNvPr id="0" name=""/>
        <dsp:cNvSpPr/>
      </dsp:nvSpPr>
      <dsp:spPr>
        <a:xfrm>
          <a:off x="0" y="635553"/>
          <a:ext cx="9441132" cy="1033200"/>
        </a:xfrm>
        <a:prstGeom prst="rect">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32737" tIns="853948" rIns="732737" bIns="291592" numCol="1" spcCol="1270" anchor="t" anchorCtr="0">
          <a:noAutofit/>
        </a:bodyPr>
        <a:lstStyle/>
        <a:p>
          <a:pPr marL="285750" lvl="1" indent="-285750" algn="l" defTabSz="1822450">
            <a:lnSpc>
              <a:spcPct val="90000"/>
            </a:lnSpc>
            <a:spcBef>
              <a:spcPct val="0"/>
            </a:spcBef>
            <a:spcAft>
              <a:spcPct val="15000"/>
            </a:spcAft>
            <a:buChar char="•"/>
          </a:pPr>
          <a:endParaRPr sz="4100" kern="1200">
            <a:latin typeface="Futura Std Book" charset="0"/>
            <a:cs typeface="Futura Std Book" charset="0"/>
          </a:endParaRPr>
        </a:p>
      </dsp:txBody>
      <dsp:txXfrm>
        <a:off x="0" y="635553"/>
        <a:ext cx="9441132" cy="1033200"/>
      </dsp:txXfrm>
    </dsp:sp>
    <dsp:sp modelId="{3F06ED15-AEFD-43B7-86C5-F5F9CA65F829}">
      <dsp:nvSpPr>
        <dsp:cNvPr id="0" name=""/>
        <dsp:cNvSpPr/>
      </dsp:nvSpPr>
      <dsp:spPr>
        <a:xfrm>
          <a:off x="472056" y="30393"/>
          <a:ext cx="6608792" cy="121032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9797" tIns="0" rIns="249797" bIns="0" numCol="1" spcCol="1270" anchor="ctr" anchorCtr="0">
          <a:noAutofit/>
        </a:bodyPr>
        <a:lstStyle/>
        <a:p>
          <a:pPr marL="0" lvl="0" indent="0" algn="l" defTabSz="622300">
            <a:lnSpc>
              <a:spcPct val="100000"/>
            </a:lnSpc>
            <a:spcBef>
              <a:spcPct val="0"/>
            </a:spcBef>
            <a:spcAft>
              <a:spcPct val="35000"/>
            </a:spcAft>
            <a:buNone/>
          </a:pPr>
          <a:r>
            <a:rPr lang="es-CO" sz="1400" b="1" kern="1200" dirty="0">
              <a:latin typeface="Futura Std Book" charset="0"/>
              <a:cs typeface="Futura Std Book" charset="0"/>
            </a:rPr>
            <a:t>Marco legal: </a:t>
          </a:r>
          <a:r>
            <a:rPr lang="es-CO" sz="1400" kern="1200" dirty="0">
              <a:latin typeface="Futura Std Book" charset="0"/>
              <a:cs typeface="Futura Std Book" charset="0"/>
            </a:rPr>
            <a:t>revisar leyes, decretos, ordenanzas y normas sectoriales nacionales e internacionales, organizados de manera cronológica y coherente.</a:t>
          </a:r>
          <a:endParaRPr sz="4100" kern="1200">
            <a:latin typeface="Futura Std Book" charset="0"/>
            <a:cs typeface="Futura Std Book" charset="0"/>
          </a:endParaRPr>
        </a:p>
      </dsp:txBody>
      <dsp:txXfrm>
        <a:off x="531139" y="89476"/>
        <a:ext cx="6490626" cy="1092154"/>
      </dsp:txXfrm>
    </dsp:sp>
    <dsp:sp modelId="{35E79EDA-AE64-4949-9DA0-A07AD6A35E53}">
      <dsp:nvSpPr>
        <dsp:cNvPr id="0" name=""/>
        <dsp:cNvSpPr/>
      </dsp:nvSpPr>
      <dsp:spPr>
        <a:xfrm>
          <a:off x="0" y="2495313"/>
          <a:ext cx="9441132" cy="1033200"/>
        </a:xfrm>
        <a:prstGeom prst="rect">
          <a:avLst/>
        </a:prstGeom>
        <a:solidFill>
          <a:schemeClr val="lt1">
            <a:alpha val="90000"/>
            <a:hueOff val="0"/>
            <a:satOff val="0"/>
            <a:lumOff val="0"/>
            <a:alphaOff val="0"/>
          </a:schemeClr>
        </a:solidFill>
        <a:ln w="19050" cap="flat" cmpd="sng" algn="ctr">
          <a:solidFill>
            <a:schemeClr val="accent3">
              <a:hueOff val="2058582"/>
              <a:satOff val="12356"/>
              <a:lumOff val="941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32737" tIns="853948" rIns="732737" bIns="291592" numCol="1" spcCol="1270" anchor="t" anchorCtr="0">
          <a:noAutofit/>
        </a:bodyPr>
        <a:lstStyle/>
        <a:p>
          <a:pPr marL="285750" lvl="1" indent="-285750" algn="l" defTabSz="1822450">
            <a:lnSpc>
              <a:spcPct val="90000"/>
            </a:lnSpc>
            <a:spcBef>
              <a:spcPct val="0"/>
            </a:spcBef>
            <a:spcAft>
              <a:spcPct val="15000"/>
            </a:spcAft>
            <a:buChar char="•"/>
          </a:pPr>
          <a:endParaRPr sz="4100" kern="1200">
            <a:latin typeface="Futura Std Book" charset="0"/>
            <a:cs typeface="Futura Std Book" charset="0"/>
          </a:endParaRPr>
        </a:p>
      </dsp:txBody>
      <dsp:txXfrm>
        <a:off x="0" y="2495313"/>
        <a:ext cx="9441132" cy="1033200"/>
      </dsp:txXfrm>
    </dsp:sp>
    <dsp:sp modelId="{5A485F44-9817-42F0-BA1C-2AB5AE5F28D2}">
      <dsp:nvSpPr>
        <dsp:cNvPr id="0" name=""/>
        <dsp:cNvSpPr/>
      </dsp:nvSpPr>
      <dsp:spPr>
        <a:xfrm>
          <a:off x="472056" y="1890153"/>
          <a:ext cx="6608792" cy="1210320"/>
        </a:xfrm>
        <a:prstGeom prst="roundRect">
          <a:avLst/>
        </a:prstGeom>
        <a:solidFill>
          <a:schemeClr val="accent3">
            <a:hueOff val="2058582"/>
            <a:satOff val="12356"/>
            <a:lumOff val="941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9797" tIns="0" rIns="249797" bIns="0" numCol="1" spcCol="1270" anchor="ctr" anchorCtr="0">
          <a:noAutofit/>
        </a:bodyPr>
        <a:lstStyle/>
        <a:p>
          <a:pPr marL="0" lvl="0" indent="0" algn="l" defTabSz="622300">
            <a:lnSpc>
              <a:spcPct val="100000"/>
            </a:lnSpc>
            <a:spcBef>
              <a:spcPct val="0"/>
            </a:spcBef>
            <a:spcAft>
              <a:spcPct val="35000"/>
            </a:spcAft>
            <a:buNone/>
          </a:pPr>
          <a:r>
            <a:rPr lang="es-CO" sz="1400" b="1" kern="1200" dirty="0">
              <a:latin typeface="Futura Std Book" charset="0"/>
              <a:cs typeface="Futura Std Book" charset="0"/>
            </a:rPr>
            <a:t>Marco de referencia:</a:t>
          </a:r>
          <a:r>
            <a:rPr lang="es-CO" sz="1400" kern="1200" dirty="0">
              <a:latin typeface="Futura Std Book" charset="0"/>
              <a:cs typeface="Futura Std Book" charset="0"/>
            </a:rPr>
            <a:t> analizar políticas, programas, proyectos, investigaciones y referentes internacionales ya existentes, para identificar buenas prácticas, debilidades y vacíos, siempre explicando cómo se relacionan con el problema o la política en construcción.</a:t>
          </a:r>
          <a:endParaRPr sz="4100" kern="1200">
            <a:latin typeface="Futura Std Book" charset="0"/>
            <a:cs typeface="Futura Std Book" charset="0"/>
          </a:endParaRPr>
        </a:p>
      </dsp:txBody>
      <dsp:txXfrm>
        <a:off x="531139" y="1949236"/>
        <a:ext cx="6490626" cy="1092154"/>
      </dsp:txXfrm>
    </dsp:sp>
    <dsp:sp modelId="{4D4E86E4-6DA2-4842-86B8-FADD1220C041}">
      <dsp:nvSpPr>
        <dsp:cNvPr id="0" name=""/>
        <dsp:cNvSpPr/>
      </dsp:nvSpPr>
      <dsp:spPr>
        <a:xfrm>
          <a:off x="0" y="4355073"/>
          <a:ext cx="9441132" cy="1033200"/>
        </a:xfrm>
        <a:prstGeom prst="rect">
          <a:avLst/>
        </a:prstGeom>
        <a:solidFill>
          <a:schemeClr val="lt1">
            <a:alpha val="90000"/>
            <a:hueOff val="0"/>
            <a:satOff val="0"/>
            <a:lumOff val="0"/>
            <a:alphaOff val="0"/>
          </a:schemeClr>
        </a:solidFill>
        <a:ln w="19050" cap="flat" cmpd="sng" algn="ctr">
          <a:solidFill>
            <a:schemeClr val="accent3">
              <a:hueOff val="4117163"/>
              <a:satOff val="24712"/>
              <a:lumOff val="1882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32737" tIns="853948" rIns="732737" bIns="291592" numCol="1" spcCol="1270" anchor="t" anchorCtr="0">
          <a:noAutofit/>
        </a:bodyPr>
        <a:lstStyle/>
        <a:p>
          <a:pPr marL="285750" lvl="1" indent="-285750" algn="l" defTabSz="1822450">
            <a:lnSpc>
              <a:spcPct val="90000"/>
            </a:lnSpc>
            <a:spcBef>
              <a:spcPct val="0"/>
            </a:spcBef>
            <a:spcAft>
              <a:spcPct val="15000"/>
            </a:spcAft>
            <a:buChar char="•"/>
          </a:pPr>
          <a:endParaRPr sz="4100" kern="1200">
            <a:latin typeface="Futura Std Book" charset="0"/>
            <a:cs typeface="Futura Std Book" charset="0"/>
          </a:endParaRPr>
        </a:p>
      </dsp:txBody>
      <dsp:txXfrm>
        <a:off x="0" y="4355073"/>
        <a:ext cx="9441132" cy="1033200"/>
      </dsp:txXfrm>
    </dsp:sp>
    <dsp:sp modelId="{70FA7511-591A-4790-85EF-C321EC13C9F2}">
      <dsp:nvSpPr>
        <dsp:cNvPr id="0" name=""/>
        <dsp:cNvSpPr/>
      </dsp:nvSpPr>
      <dsp:spPr>
        <a:xfrm>
          <a:off x="472056" y="3749913"/>
          <a:ext cx="6608792" cy="1210320"/>
        </a:xfrm>
        <a:prstGeom prst="roundRect">
          <a:avLst/>
        </a:prstGeom>
        <a:solidFill>
          <a:schemeClr val="accent3">
            <a:hueOff val="4117163"/>
            <a:satOff val="24712"/>
            <a:lumOff val="1882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9797" tIns="0" rIns="249797" bIns="0" numCol="1" spcCol="1270" anchor="ctr" anchorCtr="0">
          <a:noAutofit/>
        </a:bodyPr>
        <a:lstStyle/>
        <a:p>
          <a:pPr marL="0" lvl="0" indent="0" algn="l" defTabSz="622300">
            <a:lnSpc>
              <a:spcPct val="100000"/>
            </a:lnSpc>
            <a:spcBef>
              <a:spcPct val="0"/>
            </a:spcBef>
            <a:spcAft>
              <a:spcPct val="35000"/>
            </a:spcAft>
            <a:buFont typeface="Arial" panose="020B0604020202020204" pitchFamily="34" charset="0"/>
            <a:buNone/>
          </a:pPr>
          <a:r>
            <a:rPr lang="es-CO" sz="1400" b="1" kern="1200">
              <a:latin typeface="Futura Std Book" charset="0"/>
              <a:cs typeface="Futura Std Book" charset="0"/>
            </a:rPr>
            <a:t>Coherencia multinivel:</a:t>
          </a:r>
          <a:r>
            <a:rPr lang="es-CO" sz="1400" kern="1200">
              <a:latin typeface="Futura Std Book" charset="0"/>
              <a:cs typeface="Futura Std Book" charset="0"/>
            </a:rPr>
            <a:t> asegurar la alineación de la política territorial con lineamientos nacionales, regionales y locales, verificando coherencia con planes de desarrollo y generando sinergias intersectoriales en el corto, mediano y largo plazo.</a:t>
          </a:r>
          <a:endParaRPr lang="es-CO" sz="1400" kern="1200" dirty="0">
            <a:latin typeface="Futura Std Book" charset="0"/>
            <a:cs typeface="Futura Std Book" charset="0"/>
          </a:endParaRPr>
        </a:p>
      </dsp:txBody>
      <dsp:txXfrm>
        <a:off x="531139" y="3808996"/>
        <a:ext cx="6490626" cy="10921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8F62FA-E6B2-412C-B0B9-48F09BE0008F}">
      <dsp:nvSpPr>
        <dsp:cNvPr id="0" name=""/>
        <dsp:cNvSpPr/>
      </dsp:nvSpPr>
      <dsp:spPr>
        <a:xfrm>
          <a:off x="0" y="900708"/>
          <a:ext cx="3617250" cy="3617250"/>
        </a:xfrm>
        <a:prstGeom prst="quadArrow">
          <a:avLst>
            <a:gd name="adj1" fmla="val 2000"/>
            <a:gd name="adj2" fmla="val 4000"/>
            <a:gd name="adj3" fmla="val 5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30213C-303B-41EB-82B4-CBD303BE349C}">
      <dsp:nvSpPr>
        <dsp:cNvPr id="0" name=""/>
        <dsp:cNvSpPr/>
      </dsp:nvSpPr>
      <dsp:spPr bwMode="white">
        <a:xfrm>
          <a:off x="235121" y="1135829"/>
          <a:ext cx="1446900" cy="144690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100000"/>
            </a:lnSpc>
            <a:spcBef>
              <a:spcPct val="0"/>
            </a:spcBef>
            <a:spcAft>
              <a:spcPct val="35000"/>
            </a:spcAft>
            <a:buNone/>
          </a:pPr>
          <a:r>
            <a:rPr lang="es-CO" sz="1500" kern="1200" dirty="0">
              <a:latin typeface="Futura Std Book" charset="0"/>
              <a:cs typeface="Futura Std Book" charset="0"/>
            </a:rPr>
            <a:t>Actores a motivar</a:t>
          </a:r>
          <a:endParaRPr sz="1500" kern="1200">
            <a:latin typeface="Futura Std Book" charset="0"/>
            <a:cs typeface="Futura Std Book" charset="0"/>
          </a:endParaRPr>
        </a:p>
      </dsp:txBody>
      <dsp:txXfrm>
        <a:off x="305753" y="1206461"/>
        <a:ext cx="1305636" cy="1305636"/>
      </dsp:txXfrm>
    </dsp:sp>
    <dsp:sp modelId="{DFD8E22A-B110-4A66-9A7B-64F684A6A0A7}">
      <dsp:nvSpPr>
        <dsp:cNvPr id="0" name=""/>
        <dsp:cNvSpPr/>
      </dsp:nvSpPr>
      <dsp:spPr bwMode="white">
        <a:xfrm>
          <a:off x="1935228" y="1135829"/>
          <a:ext cx="1446900" cy="1446900"/>
        </a:xfrm>
        <a:prstGeom prst="roundRect">
          <a:avLst/>
        </a:prstGeom>
        <a:solidFill>
          <a:schemeClr val="accent3">
            <a:hueOff val="1372388"/>
            <a:satOff val="8237"/>
            <a:lumOff val="627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100000"/>
            </a:lnSpc>
            <a:spcBef>
              <a:spcPct val="0"/>
            </a:spcBef>
            <a:spcAft>
              <a:spcPct val="35000"/>
            </a:spcAft>
            <a:buNone/>
          </a:pPr>
          <a:r>
            <a:rPr lang="es-CO" sz="1500" kern="1200" dirty="0">
              <a:latin typeface="Futura Std Book" charset="0"/>
              <a:cs typeface="Futura Std Book" charset="0"/>
            </a:rPr>
            <a:t>Aliados estratégicos</a:t>
          </a:r>
          <a:endParaRPr sz="1500" kern="1200">
            <a:latin typeface="Futura Std Book" charset="0"/>
            <a:cs typeface="Futura Std Book" charset="0"/>
          </a:endParaRPr>
        </a:p>
      </dsp:txBody>
      <dsp:txXfrm>
        <a:off x="2005860" y="1206461"/>
        <a:ext cx="1305636" cy="1305636"/>
      </dsp:txXfrm>
    </dsp:sp>
    <dsp:sp modelId="{BCAEE13C-EAE8-4D8A-8920-87C83C1D3D14}">
      <dsp:nvSpPr>
        <dsp:cNvPr id="0" name=""/>
        <dsp:cNvSpPr/>
      </dsp:nvSpPr>
      <dsp:spPr bwMode="white">
        <a:xfrm>
          <a:off x="235121" y="2835937"/>
          <a:ext cx="1446900" cy="1446900"/>
        </a:xfrm>
        <a:prstGeom prst="roundRect">
          <a:avLst/>
        </a:prstGeom>
        <a:solidFill>
          <a:schemeClr val="accent3">
            <a:hueOff val="2744775"/>
            <a:satOff val="16475"/>
            <a:lumOff val="1255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100000"/>
            </a:lnSpc>
            <a:spcBef>
              <a:spcPct val="0"/>
            </a:spcBef>
            <a:spcAft>
              <a:spcPct val="35000"/>
            </a:spcAft>
            <a:buNone/>
          </a:pPr>
          <a:r>
            <a:rPr lang="es-CO" sz="1500" kern="1200" dirty="0">
              <a:latin typeface="Futura Std Book" charset="0"/>
              <a:cs typeface="Futura Std Book" charset="0"/>
            </a:rPr>
            <a:t>Actores periféricos</a:t>
          </a:r>
          <a:endParaRPr sz="1500" kern="1200">
            <a:latin typeface="Futura Std Book" charset="0"/>
            <a:cs typeface="Futura Std Book" charset="0"/>
          </a:endParaRPr>
        </a:p>
      </dsp:txBody>
      <dsp:txXfrm>
        <a:off x="305753" y="2906569"/>
        <a:ext cx="1305636" cy="1305636"/>
      </dsp:txXfrm>
    </dsp:sp>
    <dsp:sp modelId="{354DE9E7-4848-4560-AA1F-5CB13932D992}">
      <dsp:nvSpPr>
        <dsp:cNvPr id="0" name=""/>
        <dsp:cNvSpPr/>
      </dsp:nvSpPr>
      <dsp:spPr bwMode="white">
        <a:xfrm>
          <a:off x="1935228" y="2835937"/>
          <a:ext cx="1446900" cy="1446900"/>
        </a:xfrm>
        <a:prstGeom prst="roundRect">
          <a:avLst/>
        </a:prstGeom>
        <a:solidFill>
          <a:schemeClr val="accent3">
            <a:hueOff val="4117163"/>
            <a:satOff val="24712"/>
            <a:lumOff val="1882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100000"/>
            </a:lnSpc>
            <a:spcBef>
              <a:spcPct val="0"/>
            </a:spcBef>
            <a:spcAft>
              <a:spcPct val="35000"/>
            </a:spcAft>
            <a:buNone/>
          </a:pPr>
          <a:r>
            <a:rPr lang="es-CO" sz="1500" kern="1200" dirty="0">
              <a:latin typeface="Futura Std Book" charset="0"/>
              <a:cs typeface="Futura Std Book" charset="0"/>
            </a:rPr>
            <a:t>Actores a mantener informados</a:t>
          </a:r>
          <a:endParaRPr sz="1500" kern="1200">
            <a:latin typeface="Futura Std Book" charset="0"/>
            <a:cs typeface="Futura Std Book" charset="0"/>
          </a:endParaRPr>
        </a:p>
      </dsp:txBody>
      <dsp:txXfrm>
        <a:off x="2005860" y="2906569"/>
        <a:ext cx="1305636" cy="13056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8F58ED-2E67-45F6-A967-22CFEA7F1BF2}">
      <dsp:nvSpPr>
        <dsp:cNvPr id="0" name=""/>
        <dsp:cNvSpPr/>
      </dsp:nvSpPr>
      <dsp:spPr bwMode="white">
        <a:xfrm>
          <a:off x="9796" y="340888"/>
          <a:ext cx="3095543" cy="1644094"/>
        </a:xfrm>
        <a:prstGeom prst="round2SameRect">
          <a:avLst>
            <a:gd name="adj1" fmla="val 8000"/>
            <a:gd name="adj2" fmla="val 0"/>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just" defTabSz="533400">
            <a:lnSpc>
              <a:spcPct val="90000"/>
            </a:lnSpc>
            <a:spcBef>
              <a:spcPct val="0"/>
            </a:spcBef>
            <a:spcAft>
              <a:spcPct val="15000"/>
            </a:spcAft>
            <a:buChar char="•"/>
          </a:pPr>
          <a:r>
            <a:rPr lang="es-CO" sz="1200" kern="1200" dirty="0">
              <a:latin typeface="Futura Std Book"/>
            </a:rPr>
            <a:t>Conversación a través de preguntas con  actores específicos.</a:t>
          </a:r>
        </a:p>
        <a:p>
          <a:pPr marL="114300" lvl="1" indent="-114300" algn="just" defTabSz="533400">
            <a:lnSpc>
              <a:spcPct val="90000"/>
            </a:lnSpc>
            <a:spcBef>
              <a:spcPct val="0"/>
            </a:spcBef>
            <a:spcAft>
              <a:spcPct val="15000"/>
            </a:spcAft>
            <a:buChar char="•"/>
          </a:pPr>
          <a:r>
            <a:rPr lang="es-CO" sz="1200" kern="1200" dirty="0">
              <a:latin typeface="Futura Std Book"/>
            </a:rPr>
            <a:t>Facilita profundidad sobre un tema.</a:t>
          </a:r>
        </a:p>
        <a:p>
          <a:pPr marL="114300" lvl="1" indent="-114300" algn="just" defTabSz="533400">
            <a:lnSpc>
              <a:spcPct val="90000"/>
            </a:lnSpc>
            <a:spcBef>
              <a:spcPct val="0"/>
            </a:spcBef>
            <a:spcAft>
              <a:spcPct val="15000"/>
            </a:spcAft>
            <a:buChar char="•"/>
          </a:pPr>
          <a:r>
            <a:rPr lang="es-CO" sz="1200" kern="1200" dirty="0">
              <a:latin typeface="Futura Std Book"/>
            </a:rPr>
            <a:t>Se recomienda para actores estratégicos con conocimiento diferencial en un tema.</a:t>
          </a:r>
        </a:p>
      </dsp:txBody>
      <dsp:txXfrm>
        <a:off x="48319" y="379411"/>
        <a:ext cx="3018497" cy="1605571"/>
      </dsp:txXfrm>
    </dsp:sp>
    <dsp:sp modelId="{458C6F40-BF75-4E69-83B0-740B08D2CCE5}">
      <dsp:nvSpPr>
        <dsp:cNvPr id="0" name=""/>
        <dsp:cNvSpPr/>
      </dsp:nvSpPr>
      <dsp:spPr bwMode="white">
        <a:xfrm>
          <a:off x="4334" y="1984982"/>
          <a:ext cx="3106467" cy="706960"/>
        </a:xfrm>
        <a:prstGeom prst="rect">
          <a:avLst/>
        </a:prstGeom>
        <a:solidFill>
          <a:schemeClr val="accent5">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es-CO" sz="2500" kern="1200" dirty="0">
              <a:latin typeface="Futura Std Book"/>
            </a:rPr>
            <a:t>Entrevista</a:t>
          </a:r>
        </a:p>
      </dsp:txBody>
      <dsp:txXfrm>
        <a:off x="4334" y="1984982"/>
        <a:ext cx="2187653" cy="706960"/>
      </dsp:txXfrm>
    </dsp:sp>
    <dsp:sp modelId="{292685F0-DFD7-400F-AA9A-145DAF53033D}">
      <dsp:nvSpPr>
        <dsp:cNvPr id="0" name=""/>
        <dsp:cNvSpPr/>
      </dsp:nvSpPr>
      <dsp:spPr>
        <a:xfrm>
          <a:off x="2069672" y="2097276"/>
          <a:ext cx="770863" cy="770863"/>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a:ln w="1905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723EF5-2F1A-46FE-A966-CE302EA1D966}">
      <dsp:nvSpPr>
        <dsp:cNvPr id="0" name=""/>
        <dsp:cNvSpPr/>
      </dsp:nvSpPr>
      <dsp:spPr bwMode="white">
        <a:xfrm>
          <a:off x="3307241" y="340888"/>
          <a:ext cx="3095543" cy="1644094"/>
        </a:xfrm>
        <a:prstGeom prst="round2SameRect">
          <a:avLst>
            <a:gd name="adj1" fmla="val 8000"/>
            <a:gd name="adj2" fmla="val 0"/>
          </a:avLst>
        </a:prstGeom>
        <a:solidFill>
          <a:schemeClr val="lt1">
            <a:alpha val="90000"/>
            <a:hueOff val="0"/>
            <a:satOff val="0"/>
            <a:lumOff val="0"/>
            <a:alphaOff val="0"/>
          </a:schemeClr>
        </a:solidFill>
        <a:ln w="19050" cap="flat" cmpd="sng" algn="ctr">
          <a:solidFill>
            <a:schemeClr val="accent5">
              <a:hueOff val="-3038037"/>
              <a:satOff val="-207"/>
              <a:lumOff val="49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just" defTabSz="533400">
            <a:lnSpc>
              <a:spcPct val="90000"/>
            </a:lnSpc>
            <a:spcBef>
              <a:spcPct val="0"/>
            </a:spcBef>
            <a:spcAft>
              <a:spcPct val="15000"/>
            </a:spcAft>
            <a:buChar char="•"/>
          </a:pPr>
          <a:r>
            <a:rPr lang="es-CO" sz="1200" kern="1200" dirty="0">
              <a:latin typeface="Futura Std Book"/>
            </a:rPr>
            <a:t>Conversación con un grupo de personas con características similares.</a:t>
          </a:r>
        </a:p>
        <a:p>
          <a:pPr marL="114300" lvl="1" indent="-114300" algn="just" defTabSz="533400">
            <a:lnSpc>
              <a:spcPct val="90000"/>
            </a:lnSpc>
            <a:spcBef>
              <a:spcPct val="0"/>
            </a:spcBef>
            <a:spcAft>
              <a:spcPct val="15000"/>
            </a:spcAft>
            <a:buChar char="•"/>
          </a:pPr>
          <a:r>
            <a:rPr lang="es-CO" sz="1200" kern="1200" dirty="0">
              <a:latin typeface="Futura Std Book"/>
            </a:rPr>
            <a:t>Identifica puntos de convergencia y divergencia.</a:t>
          </a:r>
        </a:p>
        <a:p>
          <a:pPr marL="114300" lvl="1" indent="-114300" algn="just" defTabSz="533400">
            <a:lnSpc>
              <a:spcPct val="90000"/>
            </a:lnSpc>
            <a:spcBef>
              <a:spcPct val="0"/>
            </a:spcBef>
            <a:spcAft>
              <a:spcPct val="15000"/>
            </a:spcAft>
            <a:buChar char="•"/>
          </a:pPr>
          <a:r>
            <a:rPr lang="es-CO" sz="1200" kern="1200" dirty="0">
              <a:latin typeface="Futura Std Book"/>
            </a:rPr>
            <a:t>Se recomienda para uso con grupos sociales con impactos diferenciales de un problema o con conocimiento especializado sobre este.</a:t>
          </a:r>
        </a:p>
      </dsp:txBody>
      <dsp:txXfrm>
        <a:off x="3345764" y="379411"/>
        <a:ext cx="3018497" cy="1605571"/>
      </dsp:txXfrm>
    </dsp:sp>
    <dsp:sp modelId="{EC7BA7A0-4E9E-4104-B570-11DF6142E8EE}">
      <dsp:nvSpPr>
        <dsp:cNvPr id="0" name=""/>
        <dsp:cNvSpPr/>
      </dsp:nvSpPr>
      <dsp:spPr bwMode="white">
        <a:xfrm>
          <a:off x="3301779" y="1984982"/>
          <a:ext cx="3106467" cy="706960"/>
        </a:xfrm>
        <a:prstGeom prst="rect">
          <a:avLst/>
        </a:prstGeom>
        <a:solidFill>
          <a:schemeClr val="accent5">
            <a:hueOff val="-3038037"/>
            <a:satOff val="-207"/>
            <a:lumOff val="490"/>
            <a:alphaOff val="0"/>
          </a:schemeClr>
        </a:solidFill>
        <a:ln w="19050" cap="flat" cmpd="sng" algn="ctr">
          <a:solidFill>
            <a:schemeClr val="accent5">
              <a:hueOff val="-3038037"/>
              <a:satOff val="-207"/>
              <a:lumOff val="49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es-CO" sz="2500" kern="1200" dirty="0">
              <a:latin typeface="Futura Std Book"/>
            </a:rPr>
            <a:t>Grupo Focal</a:t>
          </a:r>
        </a:p>
      </dsp:txBody>
      <dsp:txXfrm>
        <a:off x="3301779" y="1984982"/>
        <a:ext cx="2187653" cy="706960"/>
      </dsp:txXfrm>
    </dsp:sp>
    <dsp:sp modelId="{C3408BBA-705B-4D0B-ADD2-20CA1A6C0DFD}">
      <dsp:nvSpPr>
        <dsp:cNvPr id="0" name=""/>
        <dsp:cNvSpPr/>
      </dsp:nvSpPr>
      <dsp:spPr>
        <a:xfrm>
          <a:off x="5367116" y="2097276"/>
          <a:ext cx="770863" cy="770863"/>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905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744FB2-EC25-42F3-A26E-33509CFD78EF}">
      <dsp:nvSpPr>
        <dsp:cNvPr id="0" name=""/>
        <dsp:cNvSpPr/>
      </dsp:nvSpPr>
      <dsp:spPr bwMode="white">
        <a:xfrm>
          <a:off x="6604685" y="340888"/>
          <a:ext cx="3095543" cy="1644094"/>
        </a:xfrm>
        <a:prstGeom prst="round2SameRect">
          <a:avLst>
            <a:gd name="adj1" fmla="val 8000"/>
            <a:gd name="adj2" fmla="val 0"/>
          </a:avLst>
        </a:prstGeom>
        <a:solidFill>
          <a:schemeClr val="lt1">
            <a:alpha val="90000"/>
            <a:hueOff val="0"/>
            <a:satOff val="0"/>
            <a:lumOff val="0"/>
            <a:alphaOff val="0"/>
          </a:schemeClr>
        </a:solidFill>
        <a:ln w="19050" cap="flat" cmpd="sng" algn="ctr">
          <a:solidFill>
            <a:schemeClr val="accent5">
              <a:hueOff val="-6076075"/>
              <a:satOff val="-413"/>
              <a:lumOff val="98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just" defTabSz="533400">
            <a:lnSpc>
              <a:spcPct val="90000"/>
            </a:lnSpc>
            <a:spcBef>
              <a:spcPct val="0"/>
            </a:spcBef>
            <a:spcAft>
              <a:spcPct val="15000"/>
            </a:spcAft>
            <a:buChar char="•"/>
          </a:pPr>
          <a:r>
            <a:rPr lang="es-CO" sz="1200" kern="1200" dirty="0">
              <a:latin typeface="Futura Std Book"/>
            </a:rPr>
            <a:t>Diagnóstico de un problema a nivel socioespacial.</a:t>
          </a:r>
        </a:p>
        <a:p>
          <a:pPr marL="114300" lvl="1" indent="-114300" algn="just" defTabSz="533400">
            <a:lnSpc>
              <a:spcPct val="90000"/>
            </a:lnSpc>
            <a:spcBef>
              <a:spcPct val="0"/>
            </a:spcBef>
            <a:spcAft>
              <a:spcPct val="15000"/>
            </a:spcAft>
            <a:buChar char="•"/>
          </a:pPr>
          <a:r>
            <a:rPr lang="es-CO" sz="1200" kern="1200" dirty="0">
              <a:latin typeface="Futura Std Book"/>
            </a:rPr>
            <a:t>Promueve diálogo de saberes y reconocimiento de relaciones.</a:t>
          </a:r>
        </a:p>
        <a:p>
          <a:pPr marL="114300" lvl="1" indent="-114300" algn="just" defTabSz="533400">
            <a:lnSpc>
              <a:spcPct val="90000"/>
            </a:lnSpc>
            <a:spcBef>
              <a:spcPct val="0"/>
            </a:spcBef>
            <a:spcAft>
              <a:spcPct val="15000"/>
            </a:spcAft>
            <a:buChar char="•"/>
          </a:pPr>
          <a:r>
            <a:rPr lang="es-CO" sz="1200" kern="1200" dirty="0">
              <a:latin typeface="Futura Std Book"/>
            </a:rPr>
            <a:t>Se recomienda para integrar la perspectiva territorial sobre un problema.</a:t>
          </a:r>
        </a:p>
      </dsp:txBody>
      <dsp:txXfrm>
        <a:off x="6643208" y="379411"/>
        <a:ext cx="3018497" cy="1605571"/>
      </dsp:txXfrm>
    </dsp:sp>
    <dsp:sp modelId="{2E8709CB-F337-4B5E-946D-326F3FAE0FC6}">
      <dsp:nvSpPr>
        <dsp:cNvPr id="0" name=""/>
        <dsp:cNvSpPr/>
      </dsp:nvSpPr>
      <dsp:spPr bwMode="white">
        <a:xfrm>
          <a:off x="6599223" y="1984982"/>
          <a:ext cx="3106467" cy="706960"/>
        </a:xfrm>
        <a:prstGeom prst="rect">
          <a:avLst/>
        </a:prstGeom>
        <a:solidFill>
          <a:schemeClr val="accent5">
            <a:hueOff val="-6076075"/>
            <a:satOff val="-413"/>
            <a:lumOff val="981"/>
            <a:alphaOff val="0"/>
          </a:schemeClr>
        </a:solidFill>
        <a:ln w="19050" cap="flat" cmpd="sng" algn="ctr">
          <a:solidFill>
            <a:schemeClr val="accent5">
              <a:hueOff val="-6076075"/>
              <a:satOff val="-413"/>
              <a:lumOff val="98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es-CO" sz="2500" kern="1200" dirty="0">
              <a:latin typeface="Futura Std Book"/>
            </a:rPr>
            <a:t>Cartografía social</a:t>
          </a:r>
        </a:p>
      </dsp:txBody>
      <dsp:txXfrm>
        <a:off x="6599223" y="1984982"/>
        <a:ext cx="2187653" cy="706960"/>
      </dsp:txXfrm>
    </dsp:sp>
    <dsp:sp modelId="{B253BA2B-349B-4105-82E7-3DAE9416B349}">
      <dsp:nvSpPr>
        <dsp:cNvPr id="0" name=""/>
        <dsp:cNvSpPr/>
      </dsp:nvSpPr>
      <dsp:spPr>
        <a:xfrm>
          <a:off x="8664560" y="2097276"/>
          <a:ext cx="770863" cy="770863"/>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905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96E01-4288-4717-9583-016DB5B328A6}">
      <dsp:nvSpPr>
        <dsp:cNvPr id="0" name=""/>
        <dsp:cNvSpPr/>
      </dsp:nvSpPr>
      <dsp:spPr bwMode="white">
        <a:xfrm>
          <a:off x="1658518" y="3249932"/>
          <a:ext cx="3095543" cy="1644094"/>
        </a:xfrm>
        <a:prstGeom prst="round2SameRect">
          <a:avLst>
            <a:gd name="adj1" fmla="val 8000"/>
            <a:gd name="adj2" fmla="val 0"/>
          </a:avLst>
        </a:prstGeom>
        <a:solidFill>
          <a:schemeClr val="lt1">
            <a:alpha val="90000"/>
            <a:hueOff val="0"/>
            <a:satOff val="0"/>
            <a:lumOff val="0"/>
            <a:alphaOff val="0"/>
          </a:schemeClr>
        </a:solidFill>
        <a:ln w="19050" cap="flat" cmpd="sng" algn="ctr">
          <a:solidFill>
            <a:schemeClr val="accent5">
              <a:hueOff val="-9114112"/>
              <a:satOff val="-620"/>
              <a:lumOff val="147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l" defTabSz="533400">
            <a:lnSpc>
              <a:spcPct val="90000"/>
            </a:lnSpc>
            <a:spcBef>
              <a:spcPct val="0"/>
            </a:spcBef>
            <a:spcAft>
              <a:spcPct val="15000"/>
            </a:spcAft>
            <a:buChar char="•"/>
          </a:pPr>
          <a:r>
            <a:rPr lang="es-CO" sz="1200" kern="1200" dirty="0">
              <a:latin typeface="Futura Std Book"/>
            </a:rPr>
            <a:t>Caracteriza población y/o estado de un problema de manera estandarizada.</a:t>
          </a:r>
        </a:p>
        <a:p>
          <a:pPr marL="114300" lvl="1" indent="-114300" algn="l" defTabSz="533400">
            <a:lnSpc>
              <a:spcPct val="90000"/>
            </a:lnSpc>
            <a:spcBef>
              <a:spcPct val="0"/>
            </a:spcBef>
            <a:spcAft>
              <a:spcPct val="15000"/>
            </a:spcAft>
            <a:buChar char="•"/>
          </a:pPr>
          <a:r>
            <a:rPr lang="es-CO" sz="1200" kern="1200" dirty="0">
              <a:latin typeface="Futura Std Book"/>
            </a:rPr>
            <a:t>Permite análisis estadístico.</a:t>
          </a:r>
        </a:p>
        <a:p>
          <a:pPr marL="114300" lvl="1" indent="-114300" algn="l" defTabSz="533400">
            <a:lnSpc>
              <a:spcPct val="90000"/>
            </a:lnSpc>
            <a:spcBef>
              <a:spcPct val="0"/>
            </a:spcBef>
            <a:spcAft>
              <a:spcPct val="15000"/>
            </a:spcAft>
            <a:buChar char="•"/>
          </a:pPr>
          <a:r>
            <a:rPr lang="es-CO" sz="1200" kern="1200" dirty="0">
              <a:latin typeface="Futura Std Book"/>
            </a:rPr>
            <a:t>Se recomienda para generar y/o actualizar información cuantitativa sobre un tema.</a:t>
          </a:r>
        </a:p>
      </dsp:txBody>
      <dsp:txXfrm>
        <a:off x="1697041" y="3288455"/>
        <a:ext cx="3018497" cy="1605571"/>
      </dsp:txXfrm>
    </dsp:sp>
    <dsp:sp modelId="{07F6166D-7B4C-4CEF-B156-34C0802F5E64}">
      <dsp:nvSpPr>
        <dsp:cNvPr id="0" name=""/>
        <dsp:cNvSpPr/>
      </dsp:nvSpPr>
      <dsp:spPr bwMode="white">
        <a:xfrm>
          <a:off x="1653056" y="4894026"/>
          <a:ext cx="3106467" cy="706960"/>
        </a:xfrm>
        <a:prstGeom prst="rect">
          <a:avLst/>
        </a:prstGeom>
        <a:solidFill>
          <a:schemeClr val="accent5">
            <a:hueOff val="-9114112"/>
            <a:satOff val="-620"/>
            <a:lumOff val="1471"/>
            <a:alphaOff val="0"/>
          </a:schemeClr>
        </a:solidFill>
        <a:ln w="19050" cap="flat" cmpd="sng" algn="ctr">
          <a:solidFill>
            <a:schemeClr val="accent5">
              <a:hueOff val="-9114112"/>
              <a:satOff val="-620"/>
              <a:lumOff val="147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es-CO" sz="2500" kern="1200" dirty="0">
              <a:latin typeface="Futura Std Book"/>
            </a:rPr>
            <a:t>Encuesta</a:t>
          </a:r>
        </a:p>
      </dsp:txBody>
      <dsp:txXfrm>
        <a:off x="1653056" y="4894026"/>
        <a:ext cx="2187653" cy="706960"/>
      </dsp:txXfrm>
    </dsp:sp>
    <dsp:sp modelId="{E7719A36-4423-42B2-90F6-1BED6607B55F}">
      <dsp:nvSpPr>
        <dsp:cNvPr id="0" name=""/>
        <dsp:cNvSpPr/>
      </dsp:nvSpPr>
      <dsp:spPr>
        <a:xfrm>
          <a:off x="3718394" y="5006320"/>
          <a:ext cx="770863" cy="770863"/>
        </a:xfrm>
        <a:prstGeom prst="ellipse">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905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066218-BB72-41FC-8DD4-17801A5E8A87}">
      <dsp:nvSpPr>
        <dsp:cNvPr id="0" name=""/>
        <dsp:cNvSpPr/>
      </dsp:nvSpPr>
      <dsp:spPr bwMode="white">
        <a:xfrm>
          <a:off x="4955963" y="3249932"/>
          <a:ext cx="3095543" cy="1644094"/>
        </a:xfrm>
        <a:prstGeom prst="round2SameRect">
          <a:avLst>
            <a:gd name="adj1" fmla="val 8000"/>
            <a:gd name="adj2" fmla="val 0"/>
          </a:avLst>
        </a:prstGeom>
        <a:solidFill>
          <a:schemeClr val="lt1">
            <a:alpha val="90000"/>
            <a:hueOff val="0"/>
            <a:satOff val="0"/>
            <a:lumOff val="0"/>
            <a:alphaOff val="0"/>
          </a:schemeClr>
        </a:solidFill>
        <a:ln w="19050" cap="flat" cmpd="sng" algn="ctr">
          <a:solidFill>
            <a:schemeClr val="accent5">
              <a:hueOff val="-12152150"/>
              <a:satOff val="-826"/>
              <a:lumOff val="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just" defTabSz="533400">
            <a:lnSpc>
              <a:spcPct val="90000"/>
            </a:lnSpc>
            <a:spcBef>
              <a:spcPct val="0"/>
            </a:spcBef>
            <a:spcAft>
              <a:spcPct val="15000"/>
            </a:spcAft>
            <a:buChar char="•"/>
          </a:pPr>
          <a:r>
            <a:rPr lang="es-CO" sz="1200" kern="1200" dirty="0">
              <a:latin typeface="Futura Std Book"/>
            </a:rPr>
            <a:t>Identificación de factores que influyen en una situación.</a:t>
          </a:r>
        </a:p>
        <a:p>
          <a:pPr marL="114300" lvl="1" indent="-114300" algn="just" defTabSz="533400">
            <a:lnSpc>
              <a:spcPct val="90000"/>
            </a:lnSpc>
            <a:spcBef>
              <a:spcPct val="0"/>
            </a:spcBef>
            <a:spcAft>
              <a:spcPct val="15000"/>
            </a:spcAft>
            <a:buChar char="•"/>
          </a:pPr>
          <a:r>
            <a:rPr lang="es-CO" sz="1200" kern="1200" dirty="0">
              <a:latin typeface="Futura Std Book"/>
            </a:rPr>
            <a:t>Su análisis permite identificación fortalezas y oportunidades para actuar.</a:t>
          </a:r>
        </a:p>
        <a:p>
          <a:pPr marL="114300" lvl="1" indent="-114300" algn="just" defTabSz="533400">
            <a:lnSpc>
              <a:spcPct val="90000"/>
            </a:lnSpc>
            <a:spcBef>
              <a:spcPct val="0"/>
            </a:spcBef>
            <a:spcAft>
              <a:spcPct val="15000"/>
            </a:spcAft>
            <a:buChar char="•"/>
          </a:pPr>
          <a:r>
            <a:rPr lang="es-CO" sz="1200" kern="1200" dirty="0">
              <a:latin typeface="Futura Std Book"/>
            </a:rPr>
            <a:t>Se recomienda su uso con grupos </a:t>
          </a:r>
          <a:r>
            <a:rPr lang="es-CO" sz="1200" kern="1200" dirty="0" err="1">
              <a:latin typeface="Futura Std Book"/>
            </a:rPr>
            <a:t>grupos</a:t>
          </a:r>
          <a:r>
            <a:rPr lang="es-CO" sz="1200" kern="1200" dirty="0">
              <a:latin typeface="Futura Std Book"/>
            </a:rPr>
            <a:t> sociales con impactos diferenciales de un problema. </a:t>
          </a:r>
        </a:p>
      </dsp:txBody>
      <dsp:txXfrm>
        <a:off x="4994486" y="3288455"/>
        <a:ext cx="3018497" cy="1605571"/>
      </dsp:txXfrm>
    </dsp:sp>
    <dsp:sp modelId="{D11BED79-F706-4270-BA62-F50F52FF7A42}">
      <dsp:nvSpPr>
        <dsp:cNvPr id="0" name=""/>
        <dsp:cNvSpPr/>
      </dsp:nvSpPr>
      <dsp:spPr bwMode="white">
        <a:xfrm>
          <a:off x="4950501" y="4894026"/>
          <a:ext cx="3106467" cy="706960"/>
        </a:xfrm>
        <a:prstGeom prst="rect">
          <a:avLst/>
        </a:prstGeom>
        <a:solidFill>
          <a:schemeClr val="accent5">
            <a:hueOff val="-12152150"/>
            <a:satOff val="-826"/>
            <a:lumOff val="1961"/>
            <a:alphaOff val="0"/>
          </a:schemeClr>
        </a:solidFill>
        <a:ln w="19050" cap="flat" cmpd="sng" algn="ctr">
          <a:solidFill>
            <a:schemeClr val="accent5">
              <a:hueOff val="-12152150"/>
              <a:satOff val="-826"/>
              <a:lumOff val="19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es-CO" sz="2500" kern="1200" dirty="0">
              <a:latin typeface="Futura Std Book"/>
            </a:rPr>
            <a:t>Análisis DOFA</a:t>
          </a:r>
        </a:p>
      </dsp:txBody>
      <dsp:txXfrm>
        <a:off x="4950501" y="4894026"/>
        <a:ext cx="2187653" cy="706960"/>
      </dsp:txXfrm>
    </dsp:sp>
    <dsp:sp modelId="{4C5E73E8-600C-478D-8017-77EB475BE859}">
      <dsp:nvSpPr>
        <dsp:cNvPr id="0" name=""/>
        <dsp:cNvSpPr/>
      </dsp:nvSpPr>
      <dsp:spPr>
        <a:xfrm>
          <a:off x="7015838" y="5006320"/>
          <a:ext cx="770863" cy="770863"/>
        </a:xfrm>
        <a:prstGeom prst="ellipse">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905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E6EBF-5812-4252-BBD8-F05AD051748B}">
      <dsp:nvSpPr>
        <dsp:cNvPr id="0" name=""/>
        <dsp:cNvSpPr/>
      </dsp:nvSpPr>
      <dsp:spPr bwMode="white">
        <a:xfrm>
          <a:off x="34097" y="2854"/>
          <a:ext cx="2706478" cy="1623887"/>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latin typeface="Futura Std Book"/>
            </a:rPr>
            <a:t>Invitaciones formales</a:t>
          </a:r>
        </a:p>
      </dsp:txBody>
      <dsp:txXfrm>
        <a:off x="34097" y="2854"/>
        <a:ext cx="2706478" cy="1623887"/>
      </dsp:txXfrm>
    </dsp:sp>
    <dsp:sp modelId="{BC1057B5-D51A-4935-B8B1-780B2F0B8126}">
      <dsp:nvSpPr>
        <dsp:cNvPr id="0" name=""/>
        <dsp:cNvSpPr/>
      </dsp:nvSpPr>
      <dsp:spPr bwMode="white">
        <a:xfrm>
          <a:off x="3011223" y="2854"/>
          <a:ext cx="2706478" cy="1623887"/>
        </a:xfrm>
        <a:prstGeom prst="rect">
          <a:avLst/>
        </a:prstGeom>
        <a:solidFill>
          <a:schemeClr val="accent5">
            <a:hueOff val="-1519019"/>
            <a:satOff val="-103"/>
            <a:lumOff val="24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latin typeface="Futura Std Book"/>
            </a:rPr>
            <a:t>Publicación en página web y/o redes sociales</a:t>
          </a:r>
        </a:p>
      </dsp:txBody>
      <dsp:txXfrm>
        <a:off x="3011223" y="2854"/>
        <a:ext cx="2706478" cy="1623887"/>
      </dsp:txXfrm>
    </dsp:sp>
    <dsp:sp modelId="{75DB28B6-93D6-439D-968E-1626CB9E9FBF}">
      <dsp:nvSpPr>
        <dsp:cNvPr id="0" name=""/>
        <dsp:cNvSpPr/>
      </dsp:nvSpPr>
      <dsp:spPr bwMode="white">
        <a:xfrm>
          <a:off x="5988350" y="2854"/>
          <a:ext cx="2706478" cy="1623887"/>
        </a:xfrm>
        <a:prstGeom prst="rect">
          <a:avLst/>
        </a:prstGeom>
        <a:solidFill>
          <a:schemeClr val="accent5">
            <a:hueOff val="-3038037"/>
            <a:satOff val="-207"/>
            <a:lumOff val="49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latin typeface="Futura Std Book"/>
            </a:rPr>
            <a:t>A través de instancias de participación</a:t>
          </a:r>
        </a:p>
      </dsp:txBody>
      <dsp:txXfrm>
        <a:off x="5988350" y="2854"/>
        <a:ext cx="2706478" cy="1623887"/>
      </dsp:txXfrm>
    </dsp:sp>
    <dsp:sp modelId="{21460242-4DC7-4F24-A306-6313707A5DC2}">
      <dsp:nvSpPr>
        <dsp:cNvPr id="0" name=""/>
        <dsp:cNvSpPr/>
      </dsp:nvSpPr>
      <dsp:spPr bwMode="white">
        <a:xfrm>
          <a:off x="34097" y="1897389"/>
          <a:ext cx="2706478" cy="1623887"/>
        </a:xfrm>
        <a:prstGeom prst="rect">
          <a:avLst/>
        </a:prstGeom>
        <a:solidFill>
          <a:schemeClr val="accent5">
            <a:hueOff val="-4557056"/>
            <a:satOff val="-310"/>
            <a:lumOff val="73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latin typeface="Futura Std Book"/>
            </a:rPr>
            <a:t>A través de referentes municipales institucionales</a:t>
          </a:r>
        </a:p>
      </dsp:txBody>
      <dsp:txXfrm>
        <a:off x="34097" y="1897389"/>
        <a:ext cx="2706478" cy="1623887"/>
      </dsp:txXfrm>
    </dsp:sp>
    <dsp:sp modelId="{5843FD33-5140-4303-898E-B9567C7A2356}">
      <dsp:nvSpPr>
        <dsp:cNvPr id="0" name=""/>
        <dsp:cNvSpPr/>
      </dsp:nvSpPr>
      <dsp:spPr bwMode="white">
        <a:xfrm>
          <a:off x="3011223" y="1897389"/>
          <a:ext cx="2706478" cy="1623887"/>
        </a:xfrm>
        <a:prstGeom prst="rect">
          <a:avLst/>
        </a:prstGeom>
        <a:solidFill>
          <a:schemeClr val="accent5">
            <a:hueOff val="-6076075"/>
            <a:satOff val="-413"/>
            <a:lumOff val="98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latin typeface="Futura Std Book"/>
            </a:rPr>
            <a:t>A través de actores estratégicos y/o lideres comunitarios</a:t>
          </a:r>
        </a:p>
      </dsp:txBody>
      <dsp:txXfrm>
        <a:off x="3011223" y="1897389"/>
        <a:ext cx="2706478" cy="1623887"/>
      </dsp:txXfrm>
    </dsp:sp>
    <dsp:sp modelId="{B1A8AAFC-7EDA-42ED-A2CD-8FD8A201507D}">
      <dsp:nvSpPr>
        <dsp:cNvPr id="0" name=""/>
        <dsp:cNvSpPr/>
      </dsp:nvSpPr>
      <dsp:spPr bwMode="white">
        <a:xfrm>
          <a:off x="5988350" y="1897389"/>
          <a:ext cx="2706478" cy="1623887"/>
        </a:xfrm>
        <a:prstGeom prst="rect">
          <a:avLst/>
        </a:prstGeom>
        <a:solidFill>
          <a:schemeClr val="accent5">
            <a:hueOff val="-7595094"/>
            <a:satOff val="-516"/>
            <a:lumOff val="1226"/>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latin typeface="Futura Std Book"/>
            </a:rPr>
            <a:t>Medios de comunicación (emisoras, periódicos </a:t>
          </a:r>
          <a:r>
            <a:rPr lang="es-CO" sz="1600" kern="1200" dirty="0" err="1">
              <a:latin typeface="Futura Std Book"/>
            </a:rPr>
            <a:t>etc</a:t>
          </a:r>
          <a:r>
            <a:rPr lang="es-CO" sz="1600" kern="1200" dirty="0">
              <a:latin typeface="Futura Std Book"/>
            </a:rPr>
            <a:t>)</a:t>
          </a:r>
        </a:p>
      </dsp:txBody>
      <dsp:txXfrm>
        <a:off x="5988350" y="1897389"/>
        <a:ext cx="2706478" cy="1623887"/>
      </dsp:txXfrm>
    </dsp:sp>
    <dsp:sp modelId="{3DF15F8E-ECBD-4034-A017-7D6CCD6C3FDF}">
      <dsp:nvSpPr>
        <dsp:cNvPr id="0" name=""/>
        <dsp:cNvSpPr/>
      </dsp:nvSpPr>
      <dsp:spPr bwMode="white">
        <a:xfrm>
          <a:off x="34097" y="3791924"/>
          <a:ext cx="2706478" cy="1623887"/>
        </a:xfrm>
        <a:prstGeom prst="rect">
          <a:avLst/>
        </a:prstGeom>
        <a:solidFill>
          <a:schemeClr val="accent5">
            <a:hueOff val="-9114112"/>
            <a:satOff val="-620"/>
            <a:lumOff val="147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latin typeface="Futura Std Book"/>
            </a:rPr>
            <a:t>Publicidad en espacios estratégicos</a:t>
          </a:r>
        </a:p>
      </dsp:txBody>
      <dsp:txXfrm>
        <a:off x="34097" y="3791924"/>
        <a:ext cx="2706478" cy="1623887"/>
      </dsp:txXfrm>
    </dsp:sp>
    <dsp:sp modelId="{FDC1BB13-AEC5-42A0-92AD-03A338F28BC2}">
      <dsp:nvSpPr>
        <dsp:cNvPr id="0" name=""/>
        <dsp:cNvSpPr/>
      </dsp:nvSpPr>
      <dsp:spPr bwMode="white">
        <a:xfrm>
          <a:off x="3011223" y="3791924"/>
          <a:ext cx="2706478" cy="1623887"/>
        </a:xfrm>
        <a:prstGeom prst="rect">
          <a:avLst/>
        </a:prstGeom>
        <a:solidFill>
          <a:schemeClr val="accent5">
            <a:hueOff val="-10633130"/>
            <a:satOff val="-723"/>
            <a:lumOff val="1716"/>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latin typeface="Futura Std Book"/>
            </a:rPr>
            <a:t>Invitación por plataformas virtuales (videos y reuniones)</a:t>
          </a:r>
        </a:p>
      </dsp:txBody>
      <dsp:txXfrm>
        <a:off x="3011223" y="3791924"/>
        <a:ext cx="2706478" cy="1623887"/>
      </dsp:txXfrm>
    </dsp:sp>
    <dsp:sp modelId="{3C8754BC-A94E-4075-9182-4AEA2F512CE2}">
      <dsp:nvSpPr>
        <dsp:cNvPr id="0" name=""/>
        <dsp:cNvSpPr/>
      </dsp:nvSpPr>
      <dsp:spPr bwMode="white">
        <a:xfrm>
          <a:off x="5988350" y="3791924"/>
          <a:ext cx="2706478" cy="1623887"/>
        </a:xfrm>
        <a:prstGeom prst="rect">
          <a:avLst/>
        </a:prstGeom>
        <a:solidFill>
          <a:schemeClr val="accent5">
            <a:hueOff val="-12152150"/>
            <a:satOff val="-826"/>
            <a:lumOff val="196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latin typeface="Futura Std Book"/>
            </a:rPr>
            <a:t>Directa: Llamadas, correos, </a:t>
          </a:r>
          <a:r>
            <a:rPr lang="es-CO" sz="1600" kern="1200" dirty="0" err="1">
              <a:latin typeface="Futura Std Book"/>
            </a:rPr>
            <a:t>Whatsapp</a:t>
          </a:r>
          <a:endParaRPr lang="es-CO" sz="1600" kern="1200" dirty="0">
            <a:latin typeface="Futura Std Book"/>
          </a:endParaRPr>
        </a:p>
      </dsp:txBody>
      <dsp:txXfrm>
        <a:off x="5988350" y="3791924"/>
        <a:ext cx="2706478" cy="1623887"/>
      </dsp:txXfrm>
    </dsp:sp>
  </dsp:spTree>
</dsp:drawing>
</file>

<file path=ppt/diagrams/layout1.xml><?xml version="1.0" encoding="utf-8"?>
<dgm:layoutDef xmlns:dgm="http://schemas.openxmlformats.org/drawingml/2006/diagram" xmlns:a="http://schemas.openxmlformats.org/drawingml/2006/main" uniqueId="urn:microsoft.com/office/officeart/2005/8/layout/gear1#1">
  <dgm:title val=""/>
  <dgm:desc val=""/>
  <dgm:catLst>
    <dgm:cat type="relationship" pri="3000"/>
    <dgm:cat type="process" pri="28000"/>
    <dgm:cat type="cycle" pri="14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stBulletLvl" val="2"/>
              <dgm:param type="txAnchorHorzCh" val="ctr"/>
              <dgm:param type="txAnchorVert" val="mid"/>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4#1">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stBulletLvl" val="2"/>
              <dgm:param type="txAnchorHorzCh" val="ctr"/>
              <dgm:param type="txAnchorVert" val="mid"/>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List7#2">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stBulletLvl" val="2"/>
              <dgm:param type="txAnchorHorzCh" val="ctr"/>
              <dgm:param type="txAnchorVert" val="mid"/>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1">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0#1">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srcNode" val="imagSh"/>
            <dgm:param type="dstNode" val="imagSh"/>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2">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2">
  <dgm:title val=""/>
  <dgm:desc val=""/>
  <dgm:catLst>
    <dgm:cat type="simple" pri="102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2">
  <dgm:title val=""/>
  <dgm:desc val=""/>
  <dgm:catLst>
    <dgm:cat type="simple" pri="102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3">
  <dgm:title val=""/>
  <dgm:desc val=""/>
  <dgm:catLst>
    <dgm:cat type="simple" pri="102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1#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1">
  <dgm:title val=""/>
  <dgm:desc val=""/>
  <dgm:catLst>
    <dgm:cat type="simple" pri="102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EFC2C9-7D52-48EE-8F62-74164426962E}" type="datetimeFigureOut">
              <a:rPr lang="es-CO" smtClean="0"/>
              <a:t>6/02/2026</a:t>
            </a:fld>
            <a:endParaRPr lang="es-CO"/>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56E53E-D4D0-4961-818E-C168115D0D41}" type="slidenum">
              <a:rPr lang="es-CO" smtClean="0"/>
              <a:t>‹Nº›</a:t>
            </a:fld>
            <a:endParaRPr lang="es-CO"/>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6EFDB2-85DD-4C2F-885F-648C3F7487FC}" type="datetimeFigureOut">
              <a:rPr lang="es-CO" smtClean="0"/>
              <a:t>6/02/2026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746DCF-BCD8-4693-B13E-CE69D341BFDC}" type="slidenum">
              <a:rPr lang="es-CO" smtClean="0"/>
              <a:t>‹Nº›</a:t>
            </a:fld>
            <a:endParaRPr lang="es-CO"/>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9D746DCF-BCD8-4693-B13E-CE69D341BFDC}" type="slidenum">
              <a:rPr lang="es-CO" smtClean="0"/>
              <a:t>2</a:t>
            </a:fld>
            <a:endParaRPr lang="es-C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9D746DCF-BCD8-4693-B13E-CE69D341BFDC}" type="slidenum">
              <a:rPr lang="es-CO" smtClean="0"/>
              <a:t>5</a:t>
            </a:fld>
            <a:endParaRPr lang="es-C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53FEC87F-85C0-46F1-9985-85AFAF9A9797}" type="slidenum">
              <a:rPr lang="es-CO" smtClean="0"/>
              <a:t>6</a:t>
            </a:fld>
            <a:endParaRPr lang="es-CO"/>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Indicar que este plan requiere ser tenido en cuenta dentro del cronograma general del plan de trabajo</a:t>
            </a:r>
          </a:p>
        </p:txBody>
      </p:sp>
      <p:sp>
        <p:nvSpPr>
          <p:cNvPr id="4" name="Marcador de número de diapositiva 3"/>
          <p:cNvSpPr>
            <a:spLocks noGrp="1"/>
          </p:cNvSpPr>
          <p:nvPr>
            <p:ph type="sldNum" sz="quarter" idx="5"/>
          </p:nvPr>
        </p:nvSpPr>
        <p:spPr/>
        <p:txBody>
          <a:bodyPr/>
          <a:lstStyle/>
          <a:p>
            <a:fld id="{9D746DCF-BCD8-4693-B13E-CE69D341BFDC}" type="slidenum">
              <a:rPr lang="es-CO" smtClean="0"/>
              <a:t>20</a:t>
            </a:fld>
            <a:endParaRPr lang="es-CO"/>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285750" indent="-285750" algn="just">
              <a:buFont typeface="Wingdings" panose="05000000000000000000" pitchFamily="2" charset="2"/>
              <a:buChar char="Ø"/>
            </a:pPr>
            <a:r>
              <a:rPr lang="es-CO" sz="1200" dirty="0">
                <a:latin typeface="Futura Std Book"/>
              </a:rPr>
              <a:t>Problematizar la situación y su caracterización en escenarios participativos.</a:t>
            </a:r>
          </a:p>
          <a:p>
            <a:pPr algn="just"/>
            <a:endParaRPr lang="es-CO" sz="1200" dirty="0">
              <a:latin typeface="Futura Std Book"/>
            </a:endParaRPr>
          </a:p>
          <a:p>
            <a:pPr marL="285750" indent="-285750" algn="just">
              <a:buFont typeface="Wingdings" panose="05000000000000000000" pitchFamily="2" charset="2"/>
              <a:buChar char="Ø"/>
            </a:pPr>
            <a:r>
              <a:rPr lang="es-CO" sz="1200" dirty="0">
                <a:latin typeface="Futura Std Book"/>
              </a:rPr>
              <a:t>Listar los problemas que busca resolver la política.</a:t>
            </a:r>
          </a:p>
          <a:p>
            <a:pPr algn="just"/>
            <a:endParaRPr lang="es-CO" sz="1200" dirty="0">
              <a:latin typeface="Futura Std Book"/>
            </a:endParaRPr>
          </a:p>
          <a:p>
            <a:pPr marL="285750" indent="-285750" algn="just">
              <a:buFont typeface="Wingdings" panose="05000000000000000000" pitchFamily="2" charset="2"/>
              <a:buChar char="Ø"/>
            </a:pPr>
            <a:r>
              <a:rPr lang="es-CO" sz="1200" dirty="0">
                <a:latin typeface="Futura Std Book"/>
              </a:rPr>
              <a:t>Jerarquizar y priorizar los problemas de acuerdo a su magnitud, impacto, urgencia y capacidad de intervención.</a:t>
            </a:r>
          </a:p>
          <a:p>
            <a:pPr algn="just"/>
            <a:endParaRPr lang="es-CO" sz="1200" dirty="0">
              <a:latin typeface="Futura Std Book"/>
            </a:endParaRPr>
          </a:p>
          <a:p>
            <a:pPr marL="285750" indent="-285750" algn="just">
              <a:buFont typeface="Wingdings" panose="05000000000000000000" pitchFamily="2" charset="2"/>
              <a:buChar char="Ø"/>
            </a:pPr>
            <a:r>
              <a:rPr lang="es-CO" sz="1200" dirty="0">
                <a:latin typeface="Futura Std Book"/>
              </a:rPr>
              <a:t>Definir el problema central.</a:t>
            </a:r>
          </a:p>
          <a:p>
            <a:pPr algn="just"/>
            <a:endParaRPr lang="es-CO" sz="1200" dirty="0">
              <a:latin typeface="Futura Std Book"/>
            </a:endParaRPr>
          </a:p>
          <a:p>
            <a:pPr marL="285750" indent="-285750" algn="just">
              <a:buFont typeface="Wingdings" panose="05000000000000000000" pitchFamily="2" charset="2"/>
              <a:buChar char="Ø"/>
            </a:pPr>
            <a:r>
              <a:rPr lang="es-CO" sz="1200" dirty="0">
                <a:latin typeface="Futura Std Book"/>
              </a:rPr>
              <a:t>Definir la relación de los demás problemas con este (análisis de causalidad).</a:t>
            </a:r>
          </a:p>
          <a:p>
            <a:pPr algn="just"/>
            <a:endParaRPr lang="es-CO" sz="1200" dirty="0">
              <a:latin typeface="Futura Std Book"/>
            </a:endParaRPr>
          </a:p>
          <a:p>
            <a:pPr marL="285750" indent="-285750" algn="just">
              <a:buFont typeface="Wingdings" panose="05000000000000000000" pitchFamily="2" charset="2"/>
              <a:buChar char="Ø"/>
            </a:pPr>
            <a:r>
              <a:rPr lang="es-CO" sz="1200" dirty="0">
                <a:latin typeface="Futura Std Book"/>
              </a:rPr>
              <a:t>Validar la problematización con actores claves.</a:t>
            </a:r>
          </a:p>
          <a:p>
            <a:pPr algn="just"/>
            <a:endParaRPr lang="es-CO" sz="1200" dirty="0">
              <a:latin typeface="Futura Std Book"/>
            </a:endParaRPr>
          </a:p>
          <a:p>
            <a:pPr marL="285750" indent="-285750" algn="just">
              <a:buFont typeface="Wingdings" panose="05000000000000000000" pitchFamily="2" charset="2"/>
              <a:buChar char="Ø"/>
            </a:pPr>
            <a:r>
              <a:rPr lang="es-CO" sz="1200" dirty="0">
                <a:latin typeface="Futura Std Book"/>
              </a:rPr>
              <a:t>Recopilar la evidencia de los ejes problemáticos, población afectada y localización geográfica.</a:t>
            </a:r>
          </a:p>
          <a:p>
            <a:endParaRPr lang="es-CO" dirty="0"/>
          </a:p>
        </p:txBody>
      </p:sp>
      <p:sp>
        <p:nvSpPr>
          <p:cNvPr id="4" name="Marcador de número de diapositiva 3"/>
          <p:cNvSpPr>
            <a:spLocks noGrp="1"/>
          </p:cNvSpPr>
          <p:nvPr>
            <p:ph type="sldNum" sz="quarter" idx="5"/>
          </p:nvPr>
        </p:nvSpPr>
        <p:spPr/>
        <p:txBody>
          <a:bodyPr/>
          <a:lstStyle/>
          <a:p>
            <a:fld id="{9D746DCF-BCD8-4693-B13E-CE69D341BFDC}" type="slidenum">
              <a:rPr lang="es-CO" smtClean="0"/>
              <a:t>26</a:t>
            </a:fld>
            <a:endParaRPr lang="es-CO"/>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9D746DCF-BCD8-4693-B13E-CE69D341BFDC}" type="slidenum">
              <a:rPr lang="es-CO" smtClean="0"/>
              <a:t>49</a:t>
            </a:fld>
            <a:endParaRPr lang="es-CO"/>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9D746DCF-BCD8-4693-B13E-CE69D341BFDC}" type="slidenum">
              <a:rPr lang="es-CO" smtClean="0"/>
              <a:t>57</a:t>
            </a:fld>
            <a:endParaRPr lang="es-C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p:txBody>
          <a:bodyPr/>
          <a:lstStyle/>
          <a:p>
            <a:fld id="{DCF50C42-FD71-40E3-BCEF-9F42CD09F389}" type="datetimeFigureOut">
              <a:rPr lang="es-CO" smtClean="0"/>
              <a:t>6/02/2026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hasCustomPrompt="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DCF50C42-FD71-40E3-BCEF-9F42CD09F389}" type="datetimeFigureOut">
              <a:rPr lang="es-CO" smtClean="0"/>
              <a:t>6/02/2026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hasCustomPrompt="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DCF50C42-FD71-40E3-BCEF-9F42CD09F389}" type="datetimeFigureOut">
              <a:rPr lang="es-CO" smtClean="0"/>
              <a:t>6/02/2026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iseño personaliza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26566667-7B33-425D-B793-EFDAC97A5F34}" type="datetimeFigureOut">
              <a:rPr lang="es-CO" smtClean="0"/>
              <a:t>6/02/2026</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970E3487-3AA5-4F0D-B04F-00F9225D4A86}" type="slidenum">
              <a:rPr lang="es-CO" smtClean="0"/>
              <a:t>‹Nº›</a:t>
            </a:fld>
            <a:endParaRPr lang="es-CO"/>
          </a:p>
        </p:txBody>
      </p:sp>
      <p:pic>
        <p:nvPicPr>
          <p:cNvPr id="6" name="Imagen 5"/>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hasCustomPrompt="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DCF50C42-FD71-40E3-BCEF-9F42CD09F389}" type="datetimeFigureOut">
              <a:rPr lang="es-CO" smtClean="0"/>
              <a:t>6/02/2026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hasCustomPrompt="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p:cNvSpPr>
            <a:spLocks noGrp="1"/>
          </p:cNvSpPr>
          <p:nvPr>
            <p:ph type="dt" sz="half" idx="10"/>
          </p:nvPr>
        </p:nvSpPr>
        <p:spPr/>
        <p:txBody>
          <a:bodyPr/>
          <a:lstStyle/>
          <a:p>
            <a:fld id="{DCF50C42-FD71-40E3-BCEF-9F42CD09F389}" type="datetimeFigureOut">
              <a:rPr lang="es-CO" smtClean="0"/>
              <a:t>6/02/2026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hasCustomPrompt="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hasCustomPrompt="1"/>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DCF50C42-FD71-40E3-BCEF-9F42CD09F389}" type="datetimeFigureOut">
              <a:rPr lang="es-CO" smtClean="0"/>
              <a:t>6/02/2026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p:cNvSpPr>
            <a:spLocks noGrp="1"/>
          </p:cNvSpPr>
          <p:nvPr>
            <p:ph sz="half" idx="2" hasCustomPrompt="1"/>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p:cNvSpPr>
            <a:spLocks noGrp="1"/>
          </p:cNvSpPr>
          <p:nvPr>
            <p:ph sz="quarter" idx="4" hasCustomPrompt="1"/>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DCF50C42-FD71-40E3-BCEF-9F42CD09F389}" type="datetimeFigureOut">
              <a:rPr lang="es-CO" smtClean="0"/>
              <a:t>6/02/2026</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DCF50C42-FD71-40E3-BCEF-9F42CD09F389}" type="datetimeFigureOut">
              <a:rPr lang="es-CO" smtClean="0"/>
              <a:t>6/02/2026</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CF50C42-FD71-40E3-BCEF-9F42CD09F389}" type="datetimeFigureOut">
              <a:rPr lang="es-CO" smtClean="0"/>
              <a:t>6/02/2026</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p:cNvSpPr>
            <a:spLocks noGrp="1"/>
          </p:cNvSpPr>
          <p:nvPr>
            <p:ph type="dt" sz="half" idx="10"/>
          </p:nvPr>
        </p:nvSpPr>
        <p:spPr/>
        <p:txBody>
          <a:bodyPr/>
          <a:lstStyle/>
          <a:p>
            <a:fld id="{DCF50C42-FD71-40E3-BCEF-9F42CD09F389}" type="datetimeFigureOut">
              <a:rPr lang="es-CO" smtClean="0"/>
              <a:t>6/02/2026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p:cNvSpPr>
            <a:spLocks noGrp="1"/>
          </p:cNvSpPr>
          <p:nvPr>
            <p:ph type="dt" sz="half" idx="10"/>
          </p:nvPr>
        </p:nvSpPr>
        <p:spPr/>
        <p:txBody>
          <a:bodyPr/>
          <a:lstStyle/>
          <a:p>
            <a:fld id="{DCF50C42-FD71-40E3-BCEF-9F42CD09F389}" type="datetimeFigureOut">
              <a:rPr lang="es-CO" smtClean="0"/>
              <a:t>6/02/2026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81C78A8B-A283-4FB1-A44F-9715855EE034}" type="slidenum">
              <a:rPr lang="es-CO" smtClean="0"/>
              <a:t>‹Nº›</a:t>
            </a:fld>
            <a:endParaRPr lang="es-C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CF50C42-FD71-40E3-BCEF-9F42CD09F389}" type="datetimeFigureOut">
              <a:rPr lang="es-CO" smtClean="0"/>
              <a:t>6/02/2026</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1C78A8B-A283-4FB1-A44F-9715855EE034}" type="slidenum">
              <a:rPr lang="es-CO" smtClean="0"/>
              <a:t>‹Nº›</a:t>
            </a:fld>
            <a:endParaRPr lang="es-C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3.png"/><Relationship Id="rId7" Type="http://schemas.openxmlformats.org/officeDocument/2006/relationships/diagramColors" Target="../diagrams/colors7.xml"/><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svg"/><Relationship Id="rId7" Type="http://schemas.openxmlformats.org/officeDocument/2006/relationships/image" Target="../media/image63.svg"/><Relationship Id="rId2" Type="http://schemas.openxmlformats.org/officeDocument/2006/relationships/image" Target="../media/image58.png"/><Relationship Id="rId1" Type="http://schemas.openxmlformats.org/officeDocument/2006/relationships/slideLayout" Target="../slideLayouts/slideLayout3.xml"/><Relationship Id="rId6" Type="http://schemas.openxmlformats.org/officeDocument/2006/relationships/image" Target="../media/image62.png"/><Relationship Id="rId11" Type="http://schemas.openxmlformats.org/officeDocument/2006/relationships/image" Target="../media/image67.svg"/><Relationship Id="rId5" Type="http://schemas.openxmlformats.org/officeDocument/2006/relationships/image" Target="../media/image61.sv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sv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9.sv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hyperlink" Target="https://sisconpes.dnp.gov.co/sisconpesweb/" TargetMode="External"/><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52.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8.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p:cNvSpPr txBox="1"/>
          <p:nvPr/>
        </p:nvSpPr>
        <p:spPr>
          <a:xfrm>
            <a:off x="1624161" y="2151201"/>
            <a:ext cx="8157791" cy="3558483"/>
          </a:xfrm>
          <a:prstGeom prst="rect">
            <a:avLst/>
          </a:prstGeom>
        </p:spPr>
        <p:txBody>
          <a:bodyPr vert="horz" lIns="91440" tIns="45720" rIns="91440" bIns="45720" rtlCol="0" anchor="b">
            <a:normAutofit fontScale="45000" lnSpcReduction="20000"/>
          </a:bodyPr>
          <a:lstStyle>
            <a:lvl1pPr algn="ctr"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pPr algn="l">
              <a:lnSpc>
                <a:spcPct val="120000"/>
              </a:lnSpc>
            </a:pPr>
            <a:r>
              <a:rPr lang="es-ES" sz="10700" b="1" dirty="0">
                <a:latin typeface="FUTURA"/>
                <a:ea typeface="Verdana" panose="020B0604030504040204"/>
              </a:rPr>
              <a:t>Lineamientos metodológicos para la formulación de políticas públicas territoriales</a:t>
            </a:r>
            <a:endParaRPr lang="es-ES" sz="4800" b="1" dirty="0">
              <a:solidFill>
                <a:srgbClr val="4D4D4D"/>
              </a:solidFill>
              <a:latin typeface="FUTURA"/>
              <a:ea typeface="Verdana" panose="020B0604030504040204"/>
            </a:endParaRPr>
          </a:p>
          <a:p>
            <a:pPr algn="r">
              <a:lnSpc>
                <a:spcPct val="120000"/>
              </a:lnSpc>
            </a:pPr>
            <a:r>
              <a:rPr lang="es-CO" sz="5300" dirty="0">
                <a:solidFill>
                  <a:schemeClr val="bg2">
                    <a:lumMod val="75000"/>
                  </a:schemeClr>
                </a:solidFill>
                <a:latin typeface="FUTURA"/>
              </a:rPr>
              <a:t>Grupo CONPES 2026- Equipo Prospectiva Territorial</a:t>
            </a:r>
            <a:endParaRPr lang="es-ES" sz="5300" b="1" dirty="0">
              <a:solidFill>
                <a:srgbClr val="4D4D4D"/>
              </a:solidFill>
              <a:latin typeface="FUTURA"/>
              <a:ea typeface="Verdana" panose="020B0604030504040204"/>
            </a:endParaRP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
          <p:cNvSpPr>
            <a:spLocks noGrp="1"/>
          </p:cNvSpPr>
          <p:nvPr>
            <p:ph type="title"/>
          </p:nvPr>
        </p:nvSpPr>
        <p:spPr>
          <a:xfrm>
            <a:off x="560439" y="1169054"/>
            <a:ext cx="11631560" cy="501970"/>
          </a:xfrm>
        </p:spPr>
        <p:txBody>
          <a:bodyPr>
            <a:normAutofit/>
          </a:bodyPr>
          <a:lstStyle/>
          <a:p>
            <a:r>
              <a:rPr lang="es-CO" sz="2500" b="1" dirty="0">
                <a:latin typeface="FUTURA"/>
                <a:ea typeface="Verdana" panose="020B0604030504040204" pitchFamily="34" charset="0"/>
              </a:rPr>
              <a:t>Proceso de elaboración de políticas públicas a nivel territorial</a:t>
            </a:r>
          </a:p>
        </p:txBody>
      </p:sp>
      <p:grpSp>
        <p:nvGrpSpPr>
          <p:cNvPr id="26" name="Diagram 9"/>
          <p:cNvGrpSpPr/>
          <p:nvPr/>
        </p:nvGrpSpPr>
        <p:grpSpPr>
          <a:xfrm>
            <a:off x="899059" y="2162124"/>
            <a:ext cx="4850231" cy="1808743"/>
            <a:chOff x="280044" y="7604"/>
            <a:chExt cx="3920661" cy="1338030"/>
          </a:xfrm>
        </p:grpSpPr>
        <p:sp>
          <p:nvSpPr>
            <p:cNvPr id="27" name="Rectángulo redondeado"/>
            <p:cNvSpPr/>
            <p:nvPr/>
          </p:nvSpPr>
          <p:spPr>
            <a:xfrm>
              <a:off x="280044" y="7604"/>
              <a:ext cx="3920661" cy="1027972"/>
            </a:xfrm>
            <a:prstGeom prst="roundRect">
              <a:avLst>
                <a:gd name="adj" fmla="val 9367"/>
              </a:avLst>
            </a:prstGeom>
            <a:solidFill>
              <a:schemeClr val="bg1">
                <a:lumMod val="65000"/>
                <a:alpha val="38824"/>
              </a:schemeClr>
            </a:solidFill>
            <a:ln w="12700" cap="flat">
              <a:noFill/>
              <a:prstDash val="solid"/>
              <a:miter lim="800000"/>
            </a:ln>
            <a:effectLst/>
          </p:spPr>
          <p:txBody>
            <a:bodyPr wrap="square" lIns="45718" tIns="45718" rIns="45718" bIns="45718" numCol="1" anchor="ctr">
              <a:noAutofit/>
            </a:bodyPr>
            <a:lstStyle/>
            <a:p>
              <a:r>
                <a:rPr lang="es-ES" sz="1300" b="1">
                  <a:latin typeface="FUTURA"/>
                  <a:ea typeface="Verdana" panose="020B0604030504040204" pitchFamily="34" charset="0"/>
                </a:rPr>
                <a:t>Iniciativa</a:t>
              </a:r>
            </a:p>
            <a:p>
              <a:pPr marL="285750" indent="-285750">
                <a:buFont typeface="Arial" panose="020B0604020202020204" pitchFamily="34" charset="0"/>
                <a:buChar char="•"/>
              </a:pPr>
              <a:r>
                <a:rPr lang="es-ES" sz="1300">
                  <a:solidFill>
                    <a:schemeClr val="tx1"/>
                  </a:solidFill>
                  <a:latin typeface="FUTURA"/>
                  <a:ea typeface="Verdana" panose="020B0604030504040204" pitchFamily="34" charset="0"/>
                </a:rPr>
                <a:t>Plan de desarrollo territorial</a:t>
              </a:r>
            </a:p>
            <a:p>
              <a:pPr marL="285750" indent="-285750">
                <a:buFont typeface="Arial" panose="020B0604020202020204" pitchFamily="34" charset="0"/>
                <a:buChar char="•"/>
              </a:pPr>
              <a:r>
                <a:rPr lang="es-ES" sz="1300">
                  <a:solidFill>
                    <a:schemeClr val="tx1"/>
                  </a:solidFill>
                  <a:latin typeface="FUTURA"/>
                  <a:ea typeface="Verdana" panose="020B0604030504040204" pitchFamily="34" charset="0"/>
                </a:rPr>
                <a:t>Problema de política</a:t>
              </a:r>
            </a:p>
            <a:p>
              <a:pPr marL="285750" indent="-285750">
                <a:buFont typeface="Arial" panose="020B0604020202020204" pitchFamily="34" charset="0"/>
                <a:buChar char="•"/>
              </a:pPr>
              <a:r>
                <a:rPr lang="es-ES" sz="1300">
                  <a:latin typeface="FUTURA"/>
                  <a:ea typeface="Verdana" panose="020B0604030504040204" pitchFamily="34" charset="0"/>
                </a:rPr>
                <a:t>Visión de desarrollo</a:t>
              </a:r>
            </a:p>
            <a:p>
              <a:pPr marL="285750" indent="-285750">
                <a:buFont typeface="Arial" panose="020B0604020202020204" pitchFamily="34" charset="0"/>
                <a:buChar char="•"/>
              </a:pPr>
              <a:r>
                <a:rPr lang="es-ES" sz="1300">
                  <a:solidFill>
                    <a:schemeClr val="tx1"/>
                  </a:solidFill>
                  <a:latin typeface="FUTURA"/>
                  <a:ea typeface="Verdana" panose="020B0604030504040204" pitchFamily="34" charset="0"/>
                </a:rPr>
                <a:t>Compromisos internacionales</a:t>
              </a:r>
            </a:p>
            <a:p>
              <a:pPr marL="285750" indent="-285750">
                <a:buFont typeface="Arial" panose="020B0604020202020204" pitchFamily="34" charset="0"/>
                <a:buChar char="•"/>
              </a:pPr>
              <a:r>
                <a:rPr lang="es-ES" sz="1300">
                  <a:latin typeface="FUTURA"/>
                  <a:ea typeface="Verdana" panose="020B0604030504040204" pitchFamily="34" charset="0"/>
                </a:rPr>
                <a:t>Orden judicial</a:t>
              </a:r>
              <a:endParaRPr lang="es-ES" sz="1300">
                <a:solidFill>
                  <a:schemeClr val="tx1"/>
                </a:solidFill>
                <a:latin typeface="FUTURA"/>
                <a:ea typeface="Verdana" panose="020B0604030504040204" pitchFamily="34" charset="0"/>
              </a:endParaRPr>
            </a:p>
          </p:txBody>
        </p:sp>
        <p:sp>
          <p:nvSpPr>
            <p:cNvPr id="28" name="Rectángulo redondeado"/>
            <p:cNvSpPr/>
            <p:nvPr/>
          </p:nvSpPr>
          <p:spPr>
            <a:xfrm>
              <a:off x="280044" y="1101140"/>
              <a:ext cx="3920661" cy="244494"/>
            </a:xfrm>
            <a:prstGeom prst="roundRect">
              <a:avLst>
                <a:gd name="adj" fmla="val 8637"/>
              </a:avLst>
            </a:prstGeom>
            <a:solidFill>
              <a:srgbClr val="00B62D">
                <a:alpha val="38824"/>
              </a:srgbClr>
            </a:solidFill>
            <a:ln w="12700" cap="flat">
              <a:noFill/>
              <a:prstDash val="solid"/>
              <a:miter lim="800000"/>
            </a:ln>
            <a:effectLst/>
          </p:spPr>
          <p:txBody>
            <a:bodyPr wrap="square" lIns="45718" tIns="45718" rIns="45718" bIns="45718" numCol="1" anchor="ctr">
              <a:noAutofit/>
            </a:bodyPr>
            <a:lstStyle/>
            <a:p>
              <a:r>
                <a:rPr lang="es-ES" sz="1300" dirty="0">
                  <a:latin typeface="FUTURA"/>
                  <a:ea typeface="Verdana" panose="020B0604030504040204" pitchFamily="34" charset="0"/>
                </a:rPr>
                <a:t>Actor que evalúe la iniciativa. </a:t>
              </a:r>
              <a:r>
                <a:rPr lang="es-ES" sz="1300" b="1" dirty="0">
                  <a:latin typeface="FUTURA"/>
                  <a:ea typeface="Verdana" panose="020B0604030504040204" pitchFamily="34" charset="0"/>
                </a:rPr>
                <a:t>Ej</a:t>
              </a:r>
              <a:r>
                <a:rPr lang="es-ES" sz="1300" dirty="0">
                  <a:latin typeface="FUTURA"/>
                  <a:ea typeface="Verdana" panose="020B0604030504040204" pitchFamily="34" charset="0"/>
                </a:rPr>
                <a:t>. </a:t>
              </a:r>
              <a:r>
                <a:rPr lang="es-ES" sz="1300" dirty="0">
                  <a:solidFill>
                    <a:schemeClr val="tx1"/>
                  </a:solidFill>
                  <a:latin typeface="FUTURA"/>
                  <a:ea typeface="Verdana" panose="020B0604030504040204" pitchFamily="34" charset="0"/>
                </a:rPr>
                <a:t>Consejo de gobierno</a:t>
              </a:r>
            </a:p>
          </p:txBody>
        </p:sp>
      </p:grpSp>
      <p:grpSp>
        <p:nvGrpSpPr>
          <p:cNvPr id="29" name="Diagram 9"/>
          <p:cNvGrpSpPr/>
          <p:nvPr/>
        </p:nvGrpSpPr>
        <p:grpSpPr>
          <a:xfrm>
            <a:off x="5936198" y="2170151"/>
            <a:ext cx="4841778" cy="1787948"/>
            <a:chOff x="280044" y="4784"/>
            <a:chExt cx="4328700" cy="2716706"/>
          </a:xfrm>
        </p:grpSpPr>
        <p:sp>
          <p:nvSpPr>
            <p:cNvPr id="30" name="Rectángulo redondeado"/>
            <p:cNvSpPr/>
            <p:nvPr/>
          </p:nvSpPr>
          <p:spPr>
            <a:xfrm>
              <a:off x="280044" y="725571"/>
              <a:ext cx="4328699" cy="590405"/>
            </a:xfrm>
            <a:prstGeom prst="roundRect">
              <a:avLst>
                <a:gd name="adj" fmla="val 16667"/>
              </a:avLst>
            </a:prstGeom>
            <a:solidFill>
              <a:srgbClr val="00B62D">
                <a:alpha val="38824"/>
              </a:srgb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ES" sz="1300" dirty="0">
                  <a:solidFill>
                    <a:schemeClr val="tx1"/>
                  </a:solidFill>
                  <a:latin typeface="FUTURA"/>
                  <a:ea typeface="Verdana" panose="020B0604030504040204" pitchFamily="34" charset="0"/>
                </a:rPr>
                <a:t>Metodología de marco lógico. Árbol de problemas</a:t>
              </a:r>
              <a:endParaRPr lang="es-CO" sz="1300" dirty="0">
                <a:latin typeface="FUTURA"/>
                <a:ea typeface="Verdana" panose="020B0604030504040204" pitchFamily="34" charset="0"/>
              </a:endParaRPr>
            </a:p>
          </p:txBody>
        </p:sp>
        <p:sp>
          <p:nvSpPr>
            <p:cNvPr id="31" name="Rectángulo redondeado"/>
            <p:cNvSpPr/>
            <p:nvPr/>
          </p:nvSpPr>
          <p:spPr>
            <a:xfrm>
              <a:off x="280046" y="1428328"/>
              <a:ext cx="4321142" cy="590405"/>
            </a:xfrm>
            <a:prstGeom prst="roundRect">
              <a:avLst>
                <a:gd name="adj" fmla="val 16667"/>
              </a:avLst>
            </a:prstGeom>
            <a:solidFill>
              <a:srgbClr val="00B62D">
                <a:alpha val="38824"/>
              </a:srgb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300" b="1">
                  <a:solidFill>
                    <a:schemeClr val="tx1"/>
                  </a:solidFill>
                  <a:latin typeface="FUTURA"/>
                  <a:ea typeface="Verdana" panose="020B0604030504040204" pitchFamily="34" charset="0"/>
                </a:rPr>
                <a:t>Concertación del PAS*. </a:t>
              </a:r>
              <a:r>
                <a:rPr lang="es-CO" sz="1300">
                  <a:solidFill>
                    <a:schemeClr val="tx1"/>
                  </a:solidFill>
                  <a:latin typeface="FUTURA"/>
                  <a:ea typeface="Verdana" panose="020B0604030504040204" pitchFamily="34" charset="0"/>
                </a:rPr>
                <a:t>Ciclos de escritura, revisión y ajustes</a:t>
              </a:r>
            </a:p>
          </p:txBody>
        </p:sp>
        <p:grpSp>
          <p:nvGrpSpPr>
            <p:cNvPr id="32" name="Agrupar"/>
            <p:cNvGrpSpPr/>
            <p:nvPr/>
          </p:nvGrpSpPr>
          <p:grpSpPr>
            <a:xfrm>
              <a:off x="280044" y="4784"/>
              <a:ext cx="4328700" cy="2716706"/>
              <a:chOff x="-1" y="-1809614"/>
              <a:chExt cx="4328698" cy="2716702"/>
            </a:xfrm>
          </p:grpSpPr>
          <p:sp>
            <p:nvSpPr>
              <p:cNvPr id="33" name="Rectángulo redondeado"/>
              <p:cNvSpPr/>
              <p:nvPr/>
            </p:nvSpPr>
            <p:spPr>
              <a:xfrm>
                <a:off x="-1" y="-1809614"/>
                <a:ext cx="4328697" cy="590406"/>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300" b="1">
                    <a:solidFill>
                      <a:schemeClr val="tx1"/>
                    </a:solidFill>
                    <a:latin typeface="FUTURA"/>
                    <a:ea typeface="Verdana" panose="020B0604030504040204" pitchFamily="34" charset="0"/>
                  </a:rPr>
                  <a:t>Definición de roles: líder de elaboración / encargado de revisión</a:t>
                </a:r>
                <a:endParaRPr lang="es-CO" sz="1300">
                  <a:solidFill>
                    <a:schemeClr val="tx1"/>
                  </a:solidFill>
                  <a:latin typeface="FUTURA"/>
                  <a:ea typeface="Verdana" panose="020B0604030504040204" pitchFamily="34" charset="0"/>
                </a:endParaRPr>
              </a:p>
            </p:txBody>
          </p:sp>
          <p:sp>
            <p:nvSpPr>
              <p:cNvPr id="34" name="Rectángulo redondeado"/>
              <p:cNvSpPr/>
              <p:nvPr/>
            </p:nvSpPr>
            <p:spPr>
              <a:xfrm>
                <a:off x="0" y="316684"/>
                <a:ext cx="4328697" cy="590404"/>
              </a:xfrm>
              <a:prstGeom prst="roundRect">
                <a:avLst>
                  <a:gd name="adj" fmla="val 16667"/>
                </a:avLst>
              </a:prstGeom>
              <a:solidFill>
                <a:srgbClr val="00B62D">
                  <a:alpha val="38824"/>
                </a:srgb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300">
                    <a:solidFill>
                      <a:schemeClr val="tx1"/>
                    </a:solidFill>
                    <a:latin typeface="FUTURA"/>
                    <a:ea typeface="Verdana" panose="020B0604030504040204" pitchFamily="34" charset="0"/>
                  </a:rPr>
                  <a:t>Mecanismo de participación sobre la formulación (Diagnóstico, aporte soluciones, legitimación)</a:t>
                </a:r>
              </a:p>
            </p:txBody>
          </p:sp>
        </p:grpSp>
      </p:grpSp>
      <p:grpSp>
        <p:nvGrpSpPr>
          <p:cNvPr id="35" name="Diagram 9"/>
          <p:cNvGrpSpPr/>
          <p:nvPr/>
        </p:nvGrpSpPr>
        <p:grpSpPr>
          <a:xfrm>
            <a:off x="887627" y="4538183"/>
            <a:ext cx="4861662" cy="1768445"/>
            <a:chOff x="280043" y="699571"/>
            <a:chExt cx="4338901" cy="2041827"/>
          </a:xfrm>
        </p:grpSpPr>
        <p:sp>
          <p:nvSpPr>
            <p:cNvPr id="36" name="Rectángulo redondeado"/>
            <p:cNvSpPr/>
            <p:nvPr/>
          </p:nvSpPr>
          <p:spPr>
            <a:xfrm>
              <a:off x="280043" y="699571"/>
              <a:ext cx="4328699" cy="742081"/>
            </a:xfrm>
            <a:prstGeom prst="roundRect">
              <a:avLst>
                <a:gd name="adj" fmla="val 16667"/>
              </a:avLst>
            </a:prstGeom>
            <a:solidFill>
              <a:srgbClr val="00B62D">
                <a:alpha val="38824"/>
              </a:srgb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300" dirty="0">
                  <a:solidFill>
                    <a:schemeClr val="tx1"/>
                  </a:solidFill>
                  <a:latin typeface="FUTURA"/>
                  <a:ea typeface="Verdana" panose="020B0604030504040204" pitchFamily="34" charset="0"/>
                </a:rPr>
                <a:t>Revisión de </a:t>
              </a:r>
              <a:r>
                <a:rPr lang="es-CO" sz="1300" b="1" dirty="0">
                  <a:solidFill>
                    <a:schemeClr val="tx1"/>
                  </a:solidFill>
                  <a:latin typeface="FUTURA"/>
                  <a:ea typeface="Verdana" panose="020B0604030504040204" pitchFamily="34" charset="0"/>
                </a:rPr>
                <a:t>consistencia jurídica </a:t>
              </a:r>
              <a:r>
                <a:rPr lang="es-CO" sz="1300" dirty="0">
                  <a:solidFill>
                    <a:schemeClr val="tx1"/>
                  </a:solidFill>
                  <a:latin typeface="FUTURA"/>
                  <a:ea typeface="Verdana" panose="020B0604030504040204" pitchFamily="34" charset="0"/>
                </a:rPr>
                <a:t>a cargo de la OAJ y concepto de secretaría de hacienda</a:t>
              </a:r>
            </a:p>
          </p:txBody>
        </p:sp>
        <p:grpSp>
          <p:nvGrpSpPr>
            <p:cNvPr id="37" name="Agrupar"/>
            <p:cNvGrpSpPr/>
            <p:nvPr/>
          </p:nvGrpSpPr>
          <p:grpSpPr>
            <a:xfrm>
              <a:off x="280044" y="1502720"/>
              <a:ext cx="4338900" cy="1238678"/>
              <a:chOff x="-1" y="-311680"/>
              <a:chExt cx="4338898" cy="1238676"/>
            </a:xfrm>
          </p:grpSpPr>
          <p:sp>
            <p:nvSpPr>
              <p:cNvPr id="38" name="Rectángulo redondeado"/>
              <p:cNvSpPr/>
              <p:nvPr/>
            </p:nvSpPr>
            <p:spPr>
              <a:xfrm>
                <a:off x="10200" y="-311680"/>
                <a:ext cx="4328697" cy="590403"/>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300">
                    <a:solidFill>
                      <a:schemeClr val="tx1">
                        <a:lumMod val="95000"/>
                        <a:lumOff val="5000"/>
                      </a:schemeClr>
                    </a:solidFill>
                    <a:latin typeface="FUTURA"/>
                    <a:ea typeface="Verdana" panose="020B0604030504040204" pitchFamily="34" charset="0"/>
                  </a:rPr>
                  <a:t>Discusión de documento y </a:t>
                </a:r>
                <a:r>
                  <a:rPr lang="es-CO" sz="1300" b="1">
                    <a:solidFill>
                      <a:schemeClr val="tx1">
                        <a:lumMod val="95000"/>
                        <a:lumOff val="5000"/>
                      </a:schemeClr>
                    </a:solidFill>
                    <a:latin typeface="FUTURA"/>
                    <a:ea typeface="Verdana" panose="020B0604030504040204" pitchFamily="34" charset="0"/>
                  </a:rPr>
                  <a:t>PAS*</a:t>
                </a:r>
                <a:r>
                  <a:rPr lang="es-CO" sz="1300">
                    <a:solidFill>
                      <a:schemeClr val="tx1">
                        <a:lumMod val="95000"/>
                        <a:lumOff val="5000"/>
                      </a:schemeClr>
                    </a:solidFill>
                    <a:latin typeface="FUTURA"/>
                    <a:ea typeface="Verdana" panose="020B0604030504040204" pitchFamily="34" charset="0"/>
                  </a:rPr>
                  <a:t> en </a:t>
                </a:r>
                <a:r>
                  <a:rPr lang="es-CO" sz="1300" b="1">
                    <a:solidFill>
                      <a:schemeClr val="tx1">
                        <a:lumMod val="95000"/>
                        <a:lumOff val="5000"/>
                      </a:schemeClr>
                    </a:solidFill>
                    <a:latin typeface="FUTURA"/>
                    <a:ea typeface="Verdana" panose="020B0604030504040204" pitchFamily="34" charset="0"/>
                  </a:rPr>
                  <a:t>reunión con las entidades/dependencias involucradas</a:t>
                </a:r>
              </a:p>
            </p:txBody>
          </p:sp>
          <p:sp>
            <p:nvSpPr>
              <p:cNvPr id="39" name="Rectángulo redondeado"/>
              <p:cNvSpPr/>
              <p:nvPr/>
            </p:nvSpPr>
            <p:spPr>
              <a:xfrm>
                <a:off x="-1" y="336592"/>
                <a:ext cx="4328697" cy="590404"/>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300" b="1">
                    <a:solidFill>
                      <a:schemeClr val="tx1"/>
                    </a:solidFill>
                    <a:latin typeface="FUTURA"/>
                    <a:ea typeface="Verdana" panose="020B0604030504040204" pitchFamily="34" charset="0"/>
                  </a:rPr>
                  <a:t>Ajustes acordados</a:t>
                </a:r>
                <a:endParaRPr lang="es-CO" sz="1300">
                  <a:solidFill>
                    <a:schemeClr val="tx1"/>
                  </a:solidFill>
                  <a:latin typeface="FUTURA"/>
                  <a:ea typeface="Verdana" panose="020B0604030504040204" pitchFamily="34" charset="0"/>
                </a:endParaRPr>
              </a:p>
            </p:txBody>
          </p:sp>
        </p:grpSp>
      </p:grpSp>
      <p:sp>
        <p:nvSpPr>
          <p:cNvPr id="41" name="Rectángulo redondeado"/>
          <p:cNvSpPr/>
          <p:nvPr/>
        </p:nvSpPr>
        <p:spPr>
          <a:xfrm>
            <a:off x="5905399" y="4526474"/>
            <a:ext cx="4850231" cy="558001"/>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300" b="1">
                <a:solidFill>
                  <a:schemeClr val="tx1"/>
                </a:solidFill>
                <a:latin typeface="FUTURA"/>
                <a:ea typeface="Verdana" panose="020B0604030504040204" pitchFamily="34" charset="0"/>
              </a:rPr>
              <a:t>Sesión consejo de gobierno </a:t>
            </a:r>
            <a:r>
              <a:rPr lang="es-CO" sz="1300">
                <a:solidFill>
                  <a:schemeClr val="tx1"/>
                </a:solidFill>
                <a:latin typeface="FUTURA"/>
                <a:ea typeface="Verdana" panose="020B0604030504040204" pitchFamily="34" charset="0"/>
              </a:rPr>
              <a:t>de aprobación de documento técnico y </a:t>
            </a:r>
            <a:r>
              <a:rPr lang="es-CO" sz="1300" b="1">
                <a:solidFill>
                  <a:schemeClr val="accent5"/>
                </a:solidFill>
                <a:latin typeface="FUTURA"/>
                <a:ea typeface="Verdana" panose="020B0604030504040204" pitchFamily="34" charset="0"/>
              </a:rPr>
              <a:t>PAS*</a:t>
            </a:r>
          </a:p>
        </p:txBody>
      </p:sp>
      <p:sp>
        <p:nvSpPr>
          <p:cNvPr id="44" name="Rectángulo redondeado"/>
          <p:cNvSpPr/>
          <p:nvPr/>
        </p:nvSpPr>
        <p:spPr>
          <a:xfrm>
            <a:off x="899058" y="1755142"/>
            <a:ext cx="4850231" cy="329406"/>
          </a:xfrm>
          <a:prstGeom prst="roundRect">
            <a:avLst>
              <a:gd name="adj" fmla="val 16667"/>
            </a:avLst>
          </a:prstGeom>
          <a:solidFill>
            <a:srgbClr val="FE187B"/>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500" b="1" dirty="0">
                <a:latin typeface="FUTURA"/>
                <a:ea typeface="Verdana" panose="020B0604030504040204" pitchFamily="34" charset="0"/>
              </a:rPr>
              <a:t>1. </a:t>
            </a:r>
            <a:r>
              <a:rPr lang="es-CO" sz="1500" b="1" dirty="0">
                <a:solidFill>
                  <a:srgbClr val="002060"/>
                </a:solidFill>
                <a:latin typeface="FUTURA"/>
                <a:ea typeface="Verdana" panose="020B0604030504040204" pitchFamily="34" charset="0"/>
              </a:rPr>
              <a:t>Viabilidad</a:t>
            </a:r>
            <a:r>
              <a:rPr lang="es-CO" sz="1500" b="1" dirty="0">
                <a:latin typeface="FUTURA"/>
                <a:ea typeface="Verdana" panose="020B0604030504040204" pitchFamily="34" charset="0"/>
              </a:rPr>
              <a:t> de la formulación</a:t>
            </a:r>
          </a:p>
        </p:txBody>
      </p:sp>
      <p:sp>
        <p:nvSpPr>
          <p:cNvPr id="45" name="Rectángulo redondeado"/>
          <p:cNvSpPr/>
          <p:nvPr/>
        </p:nvSpPr>
        <p:spPr>
          <a:xfrm>
            <a:off x="5936198" y="1750840"/>
            <a:ext cx="4850231" cy="329406"/>
          </a:xfrm>
          <a:prstGeom prst="roundRect">
            <a:avLst>
              <a:gd name="adj" fmla="val 16667"/>
            </a:avLst>
          </a:prstGeom>
          <a:solidFill>
            <a:srgbClr val="FE187B"/>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500" b="1" dirty="0">
                <a:latin typeface="FUTURA"/>
                <a:ea typeface="Verdana" panose="020B0604030504040204" pitchFamily="34" charset="0"/>
              </a:rPr>
              <a:t>2. </a:t>
            </a:r>
            <a:r>
              <a:rPr lang="es-CO" sz="1500" b="1" dirty="0">
                <a:solidFill>
                  <a:srgbClr val="002060"/>
                </a:solidFill>
                <a:latin typeface="FUTURA"/>
                <a:ea typeface="Verdana" panose="020B0604030504040204" pitchFamily="34" charset="0"/>
              </a:rPr>
              <a:t>Borradores</a:t>
            </a:r>
            <a:r>
              <a:rPr lang="es-CO" sz="1500" b="1" dirty="0">
                <a:latin typeface="FUTURA"/>
                <a:ea typeface="Verdana" panose="020B0604030504040204" pitchFamily="34" charset="0"/>
              </a:rPr>
              <a:t> de documento y </a:t>
            </a:r>
            <a:r>
              <a:rPr lang="es-CO" sz="1500" b="1" dirty="0">
                <a:solidFill>
                  <a:srgbClr val="002060"/>
                </a:solidFill>
                <a:latin typeface="FUTURA"/>
                <a:ea typeface="Verdana" panose="020B0604030504040204" pitchFamily="34" charset="0"/>
              </a:rPr>
              <a:t>PAS</a:t>
            </a:r>
          </a:p>
        </p:txBody>
      </p:sp>
      <p:sp>
        <p:nvSpPr>
          <p:cNvPr id="46" name="Rectángulo redondeado"/>
          <p:cNvSpPr/>
          <p:nvPr/>
        </p:nvSpPr>
        <p:spPr>
          <a:xfrm>
            <a:off x="899058" y="4059497"/>
            <a:ext cx="4850231" cy="425794"/>
          </a:xfrm>
          <a:prstGeom prst="roundRect">
            <a:avLst>
              <a:gd name="adj" fmla="val 16667"/>
            </a:avLst>
          </a:prstGeom>
          <a:solidFill>
            <a:srgbClr val="FE187B"/>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500" b="1" dirty="0">
                <a:latin typeface="FUTURA"/>
                <a:ea typeface="Verdana" panose="020B0604030504040204" pitchFamily="34" charset="0"/>
              </a:rPr>
              <a:t>3. Versión para </a:t>
            </a:r>
            <a:r>
              <a:rPr lang="es-CO" sz="1500" b="1" dirty="0">
                <a:solidFill>
                  <a:srgbClr val="002060"/>
                </a:solidFill>
                <a:latin typeface="FUTURA"/>
                <a:ea typeface="Verdana" panose="020B0604030504040204" pitchFamily="34" charset="0"/>
              </a:rPr>
              <a:t>discusión</a:t>
            </a:r>
            <a:r>
              <a:rPr lang="es-CO" sz="1500" b="1" dirty="0">
                <a:latin typeface="FUTURA"/>
                <a:ea typeface="Verdana" panose="020B0604030504040204" pitchFamily="34" charset="0"/>
              </a:rPr>
              <a:t> de documento y PAS</a:t>
            </a:r>
          </a:p>
        </p:txBody>
      </p:sp>
      <p:sp>
        <p:nvSpPr>
          <p:cNvPr id="47" name="Rectángulo redondeado"/>
          <p:cNvSpPr/>
          <p:nvPr/>
        </p:nvSpPr>
        <p:spPr>
          <a:xfrm>
            <a:off x="5905397" y="4054948"/>
            <a:ext cx="4850231" cy="425793"/>
          </a:xfrm>
          <a:prstGeom prst="roundRect">
            <a:avLst>
              <a:gd name="adj" fmla="val 16667"/>
            </a:avLst>
          </a:prstGeom>
          <a:solidFill>
            <a:srgbClr val="FE187B"/>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500" b="1">
                <a:latin typeface="FUTURA"/>
                <a:ea typeface="Verdana" panose="020B0604030504040204" pitchFamily="34" charset="0"/>
              </a:rPr>
              <a:t>4. Documento y PAS para </a:t>
            </a:r>
            <a:r>
              <a:rPr lang="es-CO" sz="1500" b="1">
                <a:solidFill>
                  <a:srgbClr val="002060"/>
                </a:solidFill>
                <a:latin typeface="FUTURA"/>
                <a:ea typeface="Verdana" panose="020B0604030504040204" pitchFamily="34" charset="0"/>
              </a:rPr>
              <a:t>aprobación</a:t>
            </a:r>
          </a:p>
        </p:txBody>
      </p:sp>
      <p:sp>
        <p:nvSpPr>
          <p:cNvPr id="2" name="Rectángulo redondeado"/>
          <p:cNvSpPr/>
          <p:nvPr/>
        </p:nvSpPr>
        <p:spPr>
          <a:xfrm>
            <a:off x="5936198" y="5697972"/>
            <a:ext cx="4850231" cy="558001"/>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342900" indent="-342900" defTabSz="622300">
              <a:lnSpc>
                <a:spcPct val="90000"/>
              </a:lnSpc>
              <a:spcBef>
                <a:spcPts val="700"/>
              </a:spcBef>
              <a:buAutoNum type="arabicPeriod"/>
              <a:defRPr sz="1400">
                <a:solidFill>
                  <a:srgbClr val="FFFFFF"/>
                </a:solidFill>
                <a:latin typeface="Work Sans Regular Roman"/>
                <a:ea typeface="Work Sans Regular Roman"/>
                <a:cs typeface="Work Sans Regular Roman"/>
                <a:sym typeface="Work Sans"/>
              </a:defRPr>
            </a:pPr>
            <a:r>
              <a:rPr lang="es-CO" sz="1300" b="1" dirty="0">
                <a:solidFill>
                  <a:srgbClr val="575756"/>
                </a:solidFill>
                <a:latin typeface="FUTURA"/>
                <a:ea typeface="Verdana" panose="020B0604030504040204"/>
              </a:rPr>
              <a:t>Por medio de Ordenanza/ Acuerdo</a:t>
            </a:r>
            <a:endParaRPr lang="es-CO" sz="1300" b="1">
              <a:solidFill>
                <a:srgbClr val="575756"/>
              </a:solidFill>
              <a:latin typeface="FUTURA"/>
              <a:ea typeface="Verdana" panose="020B0604030504040204" pitchFamily="34" charset="0"/>
            </a:endParaRPr>
          </a:p>
          <a:p>
            <a:pPr marL="342900" indent="-342900" defTabSz="622300">
              <a:lnSpc>
                <a:spcPct val="90000"/>
              </a:lnSpc>
              <a:spcBef>
                <a:spcPts val="700"/>
              </a:spcBef>
              <a:buAutoNum type="arabicPeriod"/>
              <a:defRPr sz="1400">
                <a:solidFill>
                  <a:srgbClr val="FFFFFF"/>
                </a:solidFill>
                <a:latin typeface="Work Sans Regular Roman"/>
                <a:ea typeface="Work Sans Regular Roman"/>
                <a:cs typeface="Work Sans Regular Roman"/>
                <a:sym typeface="Work Sans"/>
              </a:defRPr>
            </a:pPr>
            <a:r>
              <a:rPr lang="es-CO" sz="1300" b="1" dirty="0">
                <a:solidFill>
                  <a:schemeClr val="tx1">
                    <a:lumMod val="95000"/>
                    <a:lumOff val="5000"/>
                  </a:schemeClr>
                </a:solidFill>
                <a:latin typeface="FUTURA"/>
                <a:ea typeface="Verdana" panose="020B0604030504040204"/>
              </a:rPr>
              <a:t>Por medio de decreto</a:t>
            </a:r>
          </a:p>
        </p:txBody>
      </p:sp>
      <p:sp>
        <p:nvSpPr>
          <p:cNvPr id="3" name="Rectángulo redondeado"/>
          <p:cNvSpPr/>
          <p:nvPr/>
        </p:nvSpPr>
        <p:spPr>
          <a:xfrm>
            <a:off x="5936196" y="5226446"/>
            <a:ext cx="4850231" cy="425793"/>
          </a:xfrm>
          <a:prstGeom prst="roundRect">
            <a:avLst>
              <a:gd name="adj" fmla="val 16667"/>
            </a:avLst>
          </a:prstGeom>
          <a:solidFill>
            <a:srgbClr val="FE187B"/>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500" b="1">
                <a:latin typeface="FUTURA"/>
                <a:ea typeface="Verdana" panose="020B0604030504040204" pitchFamily="34" charset="0"/>
              </a:rPr>
              <a:t>5. Adopción de la política</a:t>
            </a:r>
            <a:endParaRPr lang="es-CO" sz="1500" b="1">
              <a:solidFill>
                <a:srgbClr val="002060"/>
              </a:solidFill>
              <a:latin typeface="FUTURA"/>
              <a:ea typeface="Verdana" panose="020B0604030504040204" pitchFamily="34" charset="0"/>
            </a:endParaRPr>
          </a:p>
        </p:txBody>
      </p:sp>
      <p:sp>
        <p:nvSpPr>
          <p:cNvPr id="6" name="Rectángulo: esquinas redondeadas 5"/>
          <p:cNvSpPr/>
          <p:nvPr/>
        </p:nvSpPr>
        <p:spPr>
          <a:xfrm>
            <a:off x="10857879" y="2081129"/>
            <a:ext cx="1126597" cy="1934746"/>
          </a:xfrm>
          <a:prstGeom prst="roundRect">
            <a:avLst/>
          </a:prstGeom>
          <a:solidFill>
            <a:srgbClr val="00B62D">
              <a:alpha val="38824"/>
            </a:srgb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pPr>
            <a:r>
              <a:rPr lang="es-ES" sz="1300" dirty="0">
                <a:latin typeface="FUTURA"/>
                <a:ea typeface="Verdana" panose="020B0604030504040204" pitchFamily="34" charset="0"/>
              </a:rPr>
              <a:t>Modelo integrado de Planeación y Gestión</a:t>
            </a:r>
            <a:endParaRPr lang="es-CO" sz="1300" dirty="0">
              <a:solidFill>
                <a:schemeClr val="tx1"/>
              </a:solidFill>
              <a:latin typeface="FUTURA"/>
              <a:ea typeface="Verdana" panose="020B060403050404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500" b="1" dirty="0">
                <a:latin typeface="Futura Std Book"/>
              </a:rPr>
              <a:t>Formulación vs actualización</a:t>
            </a:r>
            <a:endParaRPr lang="es-CO" sz="2500" b="1" dirty="0">
              <a:latin typeface="Futura Std Book"/>
            </a:endParaRPr>
          </a:p>
        </p:txBody>
      </p:sp>
      <p:sp>
        <p:nvSpPr>
          <p:cNvPr id="4" name="Rectangle 2"/>
          <p:cNvSpPr>
            <a:spLocks noChangeArrowheads="1"/>
          </p:cNvSpPr>
          <p:nvPr/>
        </p:nvSpPr>
        <p:spPr bwMode="auto">
          <a:xfrm>
            <a:off x="1313809" y="1862686"/>
            <a:ext cx="1003999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es-CO" altLang="es-CO" sz="1800" b="1" i="0" u="none" strike="noStrike" cap="none" normalizeH="0" baseline="0" dirty="0">
                <a:ln>
                  <a:noFill/>
                </a:ln>
                <a:solidFill>
                  <a:schemeClr val="tx1"/>
                </a:solidFill>
                <a:effectLst/>
                <a:latin typeface="Arial" panose="020B0604020202020204" pitchFamily="34" charset="0"/>
              </a:rPr>
              <a:t>La actualización es parte del ciclo de política</a:t>
            </a:r>
            <a:r>
              <a:rPr kumimoji="0" lang="es-CO" altLang="es-CO" sz="1800" b="0" i="0" u="none" strike="noStrike" cap="none" normalizeH="0" baseline="0" dirty="0">
                <a:ln>
                  <a:noFill/>
                </a:ln>
                <a:solidFill>
                  <a:schemeClr val="tx1"/>
                </a:solidFill>
                <a:effectLst/>
                <a:latin typeface="Arial" panose="020B0604020202020204" pitchFamily="34" charset="0"/>
              </a:rPr>
              <a:t>, no un trámite aislado: permite mantener vigencia y coherencia institucional.</a:t>
            </a: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es-CO" altLang="es-CO" sz="1800" b="1" i="0" u="none" strike="noStrike" cap="none" normalizeH="0" baseline="0" dirty="0">
                <a:ln>
                  <a:noFill/>
                </a:ln>
                <a:solidFill>
                  <a:schemeClr val="tx1"/>
                </a:solidFill>
                <a:effectLst/>
                <a:latin typeface="Arial" panose="020B0604020202020204" pitchFamily="34" charset="0"/>
              </a:rPr>
              <a:t>Debería partir del seguimiento</a:t>
            </a:r>
            <a:r>
              <a:rPr kumimoji="0" lang="es-CO" altLang="es-CO" sz="1800" b="0" i="0" u="none" strike="noStrike" cap="none" normalizeH="0" baseline="0" dirty="0">
                <a:ln>
                  <a:noFill/>
                </a:ln>
                <a:solidFill>
                  <a:schemeClr val="tx1"/>
                </a:solidFill>
                <a:effectLst/>
                <a:latin typeface="Arial" panose="020B0604020202020204" pitchFamily="34" charset="0"/>
              </a:rPr>
              <a:t>, no de un nuevo diagnóstico: los avances y resultados previos son el insumo principal.</a:t>
            </a: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es-CO" altLang="es-CO" sz="1800" b="1" i="0" u="none" strike="noStrike" cap="none" normalizeH="0" baseline="0" dirty="0">
                <a:ln>
                  <a:noFill/>
                </a:ln>
                <a:solidFill>
                  <a:schemeClr val="tx1"/>
                </a:solidFill>
                <a:effectLst/>
                <a:latin typeface="Arial" panose="020B0604020202020204" pitchFamily="34" charset="0"/>
              </a:rPr>
              <a:t>Ajustar sin empezar de cero:</a:t>
            </a:r>
            <a:r>
              <a:rPr kumimoji="0" lang="es-CO" altLang="es-CO" sz="1800" b="0" i="0" u="none" strike="noStrike" cap="none" normalizeH="0" baseline="0" dirty="0">
                <a:ln>
                  <a:noFill/>
                </a:ln>
                <a:solidFill>
                  <a:schemeClr val="tx1"/>
                </a:solidFill>
                <a:effectLst/>
                <a:latin typeface="Arial" panose="020B0604020202020204" pitchFamily="34" charset="0"/>
              </a:rPr>
              <a:t> se pueden modificar metas, responsables o estrategias conservando la estructura existente.</a:t>
            </a: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es-CO" altLang="es-CO" sz="1800" b="1" i="0" u="none" strike="noStrike" cap="none" normalizeH="0" baseline="0" dirty="0">
                <a:ln>
                  <a:noFill/>
                </a:ln>
                <a:solidFill>
                  <a:schemeClr val="tx1"/>
                </a:solidFill>
                <a:effectLst/>
                <a:latin typeface="Arial" panose="020B0604020202020204" pitchFamily="34" charset="0"/>
              </a:rPr>
              <a:t>Evidencia y trazabilidad:</a:t>
            </a:r>
            <a:r>
              <a:rPr kumimoji="0" lang="es-CO" altLang="es-CO" sz="1800" b="0" i="0" u="none" strike="noStrike" cap="none" normalizeH="0" baseline="0" dirty="0">
                <a:ln>
                  <a:noFill/>
                </a:ln>
                <a:solidFill>
                  <a:schemeClr val="tx1"/>
                </a:solidFill>
                <a:effectLst/>
                <a:latin typeface="Arial" panose="020B0604020202020204" pitchFamily="34" charset="0"/>
              </a:rPr>
              <a:t> los reportes, indicadores y el seguimiento sustentan los cambios y fortalecen la rendición de cuentas.</a:t>
            </a: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pitchFamily="2" charset="2"/>
              <a:buChar char="Ø"/>
            </a:pPr>
            <a:r>
              <a:rPr kumimoji="0" lang="es-CO" altLang="es-CO" sz="1800" b="1" i="0" u="none" strike="noStrike" cap="none" normalizeH="0" baseline="0" dirty="0">
                <a:ln>
                  <a:noFill/>
                </a:ln>
                <a:solidFill>
                  <a:schemeClr val="tx1"/>
                </a:solidFill>
                <a:effectLst/>
                <a:latin typeface="Arial" panose="020B0604020202020204" pitchFamily="34" charset="0"/>
              </a:rPr>
              <a:t>Vigencia del problema y las acciones: </a:t>
            </a:r>
            <a:r>
              <a:rPr kumimoji="0" lang="es-CO" altLang="es-CO" sz="1800" i="0" u="none" strike="noStrike" cap="none" normalizeH="0" baseline="0" dirty="0">
                <a:ln>
                  <a:noFill/>
                </a:ln>
                <a:solidFill>
                  <a:schemeClr val="tx1"/>
                </a:solidFill>
                <a:effectLst/>
                <a:latin typeface="Arial" panose="020B0604020202020204" pitchFamily="34" charset="0"/>
              </a:rPr>
              <a:t>Es necesario evaluar si la definici</a:t>
            </a:r>
            <a:r>
              <a:rPr lang="es-CO" altLang="es-CO" dirty="0">
                <a:latin typeface="Arial" panose="020B0604020202020204" pitchFamily="34" charset="0"/>
              </a:rPr>
              <a:t>ón del problema y sus causas es aún vigente y correcta.</a:t>
            </a:r>
            <a:endParaRPr kumimoji="0" lang="es-CO" altLang="es-CO" sz="180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71456" y="217546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tx1"/>
                </a:solidFill>
                <a:latin typeface="FUTURA"/>
                <a:cs typeface="Calibri Light" panose="020F0302020204030204"/>
              </a:rPr>
              <a:t>Lineamientos metodológicos para la formulación de políticas públicas territoriales</a:t>
            </a: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47967" y="783362"/>
            <a:ext cx="10515600" cy="1325563"/>
          </a:xfrm>
        </p:spPr>
        <p:txBody>
          <a:bodyPr>
            <a:normAutofit/>
          </a:bodyPr>
          <a:lstStyle/>
          <a:p>
            <a:r>
              <a:rPr lang="es-CO" sz="2500" b="1" dirty="0">
                <a:latin typeface="Futura Std Book"/>
              </a:rPr>
              <a:t>Fases de la formulación de políticas públicas</a:t>
            </a:r>
          </a:p>
        </p:txBody>
      </p:sp>
      <p:grpSp>
        <p:nvGrpSpPr>
          <p:cNvPr id="4" name="Grupo 3"/>
          <p:cNvGrpSpPr/>
          <p:nvPr/>
        </p:nvGrpSpPr>
        <p:grpSpPr>
          <a:xfrm>
            <a:off x="233220" y="1645920"/>
            <a:ext cx="11670243" cy="4187240"/>
            <a:chOff x="318280" y="2422457"/>
            <a:chExt cx="11670243" cy="3421336"/>
          </a:xfrm>
        </p:grpSpPr>
        <p:sp>
          <p:nvSpPr>
            <p:cNvPr id="5" name="Forma libre: forma 4"/>
            <p:cNvSpPr/>
            <p:nvPr/>
          </p:nvSpPr>
          <p:spPr>
            <a:xfrm>
              <a:off x="318280" y="3383743"/>
              <a:ext cx="1889765" cy="1545883"/>
            </a:xfrm>
            <a:custGeom>
              <a:avLst/>
              <a:gdLst>
                <a:gd name="csX0" fmla="*/ 0 w 1889765"/>
                <a:gd name="csY0" fmla="*/ 188977 h 1893415"/>
                <a:gd name="csX1" fmla="*/ 188977 w 1889765"/>
                <a:gd name="csY1" fmla="*/ 0 h 1893415"/>
                <a:gd name="csX2" fmla="*/ 1700789 w 1889765"/>
                <a:gd name="csY2" fmla="*/ 0 h 1893415"/>
                <a:gd name="csX3" fmla="*/ 1889766 w 1889765"/>
                <a:gd name="csY3" fmla="*/ 188977 h 1893415"/>
                <a:gd name="csX4" fmla="*/ 1889765 w 1889765"/>
                <a:gd name="csY4" fmla="*/ 1704439 h 1893415"/>
                <a:gd name="csX5" fmla="*/ 1700788 w 1889765"/>
                <a:gd name="csY5" fmla="*/ 1893416 h 1893415"/>
                <a:gd name="csX6" fmla="*/ 188977 w 1889765"/>
                <a:gd name="csY6" fmla="*/ 1893415 h 1893415"/>
                <a:gd name="csX7" fmla="*/ 0 w 1889765"/>
                <a:gd name="csY7" fmla="*/ 1704438 h 1893415"/>
                <a:gd name="csX8" fmla="*/ 0 w 1889765"/>
                <a:gd name="csY8" fmla="*/ 188977 h 18934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89765" h="1893415">
                  <a:moveTo>
                    <a:pt x="0" y="188977"/>
                  </a:moveTo>
                  <a:cubicBezTo>
                    <a:pt x="0" y="84608"/>
                    <a:pt x="84608" y="0"/>
                    <a:pt x="188977" y="0"/>
                  </a:cubicBezTo>
                  <a:lnTo>
                    <a:pt x="1700789" y="0"/>
                  </a:lnTo>
                  <a:cubicBezTo>
                    <a:pt x="1805158" y="0"/>
                    <a:pt x="1889766" y="84608"/>
                    <a:pt x="1889766" y="188977"/>
                  </a:cubicBezTo>
                  <a:cubicBezTo>
                    <a:pt x="1889766" y="694131"/>
                    <a:pt x="1889765" y="1199285"/>
                    <a:pt x="1889765" y="1704439"/>
                  </a:cubicBezTo>
                  <a:cubicBezTo>
                    <a:pt x="1889765" y="1808808"/>
                    <a:pt x="1805157" y="1893416"/>
                    <a:pt x="1700788" y="1893416"/>
                  </a:cubicBezTo>
                  <a:lnTo>
                    <a:pt x="188977" y="1893415"/>
                  </a:lnTo>
                  <a:cubicBezTo>
                    <a:pt x="84608" y="1893415"/>
                    <a:pt x="0" y="1808807"/>
                    <a:pt x="0" y="1704438"/>
                  </a:cubicBezTo>
                  <a:lnTo>
                    <a:pt x="0" y="188977"/>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7398" tIns="167398" rIns="167398" bIns="573130" numCol="1" spcCol="1270" anchor="t" anchorCtr="0">
              <a:noAutofit/>
            </a:bodyPr>
            <a:lstStyle/>
            <a:p>
              <a:pPr marL="57150" lvl="1" indent="-57150" algn="l" defTabSz="488950">
                <a:lnSpc>
                  <a:spcPct val="90000"/>
                </a:lnSpc>
                <a:spcBef>
                  <a:spcPct val="0"/>
                </a:spcBef>
                <a:spcAft>
                  <a:spcPct val="15000"/>
                </a:spcAft>
                <a:buChar char="•"/>
              </a:pPr>
              <a:r>
                <a:rPr lang="es-CO" sz="1100" kern="1200" dirty="0">
                  <a:solidFill>
                    <a:schemeClr val="tx1"/>
                  </a:solidFill>
                  <a:latin typeface="Futura Std Book" charset="0"/>
                  <a:cs typeface="Futura Std Book" charset="0"/>
                </a:rPr>
                <a:t>Equipo formulador</a:t>
              </a:r>
            </a:p>
            <a:p>
              <a:pPr marL="57150" lvl="1" indent="-57150" algn="l" defTabSz="488950">
                <a:lnSpc>
                  <a:spcPct val="90000"/>
                </a:lnSpc>
                <a:spcBef>
                  <a:spcPct val="0"/>
                </a:spcBef>
                <a:spcAft>
                  <a:spcPct val="15000"/>
                </a:spcAft>
                <a:buChar char="•"/>
              </a:pPr>
              <a:r>
                <a:rPr lang="es-CO" sz="1100" kern="1200" dirty="0">
                  <a:solidFill>
                    <a:schemeClr val="tx1"/>
                  </a:solidFill>
                  <a:latin typeface="Futura Std Book" charset="0"/>
                  <a:cs typeface="Futura Std Book" charset="0"/>
                </a:rPr>
                <a:t>Plan de trabajo</a:t>
              </a:r>
            </a:p>
            <a:p>
              <a:pPr marL="57150" lvl="1" indent="-57150" algn="l" defTabSz="488950">
                <a:lnSpc>
                  <a:spcPct val="90000"/>
                </a:lnSpc>
                <a:spcBef>
                  <a:spcPct val="0"/>
                </a:spcBef>
                <a:spcAft>
                  <a:spcPct val="15000"/>
                </a:spcAft>
                <a:buChar char="•"/>
              </a:pPr>
              <a:r>
                <a:rPr lang="es-CO" sz="1100" kern="1200" dirty="0">
                  <a:solidFill>
                    <a:schemeClr val="tx1"/>
                  </a:solidFill>
                  <a:latin typeface="Futura Std Book" charset="0"/>
                  <a:cs typeface="Futura Std Book" charset="0"/>
                </a:rPr>
                <a:t>Análisis de antecedentes</a:t>
              </a:r>
            </a:p>
            <a:p>
              <a:pPr marL="57150" lvl="1" indent="-57150" algn="l" defTabSz="488950">
                <a:lnSpc>
                  <a:spcPct val="90000"/>
                </a:lnSpc>
                <a:spcBef>
                  <a:spcPct val="0"/>
                </a:spcBef>
                <a:spcAft>
                  <a:spcPct val="15000"/>
                </a:spcAft>
                <a:buChar char="•"/>
              </a:pPr>
              <a:r>
                <a:rPr lang="es-CO" sz="1100" kern="1200" dirty="0">
                  <a:solidFill>
                    <a:schemeClr val="tx1"/>
                  </a:solidFill>
                  <a:latin typeface="Futura Std Book" charset="0"/>
                  <a:cs typeface="Futura Std Book" charset="0"/>
                </a:rPr>
                <a:t>Mapeo de actores</a:t>
              </a:r>
            </a:p>
            <a:p>
              <a:pPr marL="57150" lvl="1" indent="-57150" algn="l" defTabSz="488950">
                <a:lnSpc>
                  <a:spcPct val="90000"/>
                </a:lnSpc>
                <a:spcBef>
                  <a:spcPct val="0"/>
                </a:spcBef>
                <a:spcAft>
                  <a:spcPct val="15000"/>
                </a:spcAft>
                <a:buChar char="•"/>
              </a:pPr>
              <a:r>
                <a:rPr lang="es-CO" sz="1100" kern="1200" dirty="0">
                  <a:solidFill>
                    <a:schemeClr val="tx1"/>
                  </a:solidFill>
                  <a:latin typeface="Futura Std Book" charset="0"/>
                  <a:cs typeface="Futura Std Book" charset="0"/>
                </a:rPr>
                <a:t>Estrategia participación</a:t>
              </a:r>
            </a:p>
          </p:txBody>
        </p:sp>
        <p:sp>
          <p:nvSpPr>
            <p:cNvPr id="6" name="Forma 5"/>
            <p:cNvSpPr/>
            <p:nvPr/>
          </p:nvSpPr>
          <p:spPr>
            <a:xfrm>
              <a:off x="1070125" y="3748745"/>
              <a:ext cx="2095048" cy="2095048"/>
            </a:xfrm>
            <a:prstGeom prst="leftCircularArrow">
              <a:avLst>
                <a:gd name="adj1" fmla="val 3206"/>
                <a:gd name="adj2" fmla="val 395080"/>
                <a:gd name="adj3" fmla="val 2170661"/>
                <a:gd name="adj4" fmla="val 9024559"/>
                <a:gd name="adj5" fmla="val 3741"/>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s-CO"/>
            </a:p>
          </p:txBody>
        </p:sp>
        <p:sp>
          <p:nvSpPr>
            <p:cNvPr id="7" name="Forma libre: forma 6"/>
            <p:cNvSpPr/>
            <p:nvPr/>
          </p:nvSpPr>
          <p:spPr>
            <a:xfrm>
              <a:off x="703540" y="4626631"/>
              <a:ext cx="1679791" cy="667997"/>
            </a:xfrm>
            <a:custGeom>
              <a:avLst/>
              <a:gdLst>
                <a:gd name="csX0" fmla="*/ 0 w 1679791"/>
                <a:gd name="csY0" fmla="*/ 66800 h 667997"/>
                <a:gd name="csX1" fmla="*/ 66800 w 1679791"/>
                <a:gd name="csY1" fmla="*/ 0 h 667997"/>
                <a:gd name="csX2" fmla="*/ 1612991 w 1679791"/>
                <a:gd name="csY2" fmla="*/ 0 h 667997"/>
                <a:gd name="csX3" fmla="*/ 1679791 w 1679791"/>
                <a:gd name="csY3" fmla="*/ 66800 h 667997"/>
                <a:gd name="csX4" fmla="*/ 1679791 w 1679791"/>
                <a:gd name="csY4" fmla="*/ 601197 h 667997"/>
                <a:gd name="csX5" fmla="*/ 1612991 w 1679791"/>
                <a:gd name="csY5" fmla="*/ 667997 h 667997"/>
                <a:gd name="csX6" fmla="*/ 66800 w 1679791"/>
                <a:gd name="csY6" fmla="*/ 667997 h 667997"/>
                <a:gd name="csX7" fmla="*/ 0 w 1679791"/>
                <a:gd name="csY7" fmla="*/ 601197 h 667997"/>
                <a:gd name="csX8" fmla="*/ 0 w 1679791"/>
                <a:gd name="csY8" fmla="*/ 66800 h 66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79791" h="667997">
                  <a:moveTo>
                    <a:pt x="0" y="66800"/>
                  </a:moveTo>
                  <a:cubicBezTo>
                    <a:pt x="0" y="29907"/>
                    <a:pt x="29907" y="0"/>
                    <a:pt x="66800" y="0"/>
                  </a:cubicBezTo>
                  <a:lnTo>
                    <a:pt x="1612991" y="0"/>
                  </a:lnTo>
                  <a:cubicBezTo>
                    <a:pt x="1649884" y="0"/>
                    <a:pt x="1679791" y="29907"/>
                    <a:pt x="1679791" y="66800"/>
                  </a:cubicBezTo>
                  <a:lnTo>
                    <a:pt x="1679791" y="601197"/>
                  </a:lnTo>
                  <a:cubicBezTo>
                    <a:pt x="1679791" y="638090"/>
                    <a:pt x="1649884" y="667997"/>
                    <a:pt x="1612991" y="667997"/>
                  </a:cubicBezTo>
                  <a:lnTo>
                    <a:pt x="66800" y="667997"/>
                  </a:lnTo>
                  <a:cubicBezTo>
                    <a:pt x="29907" y="667997"/>
                    <a:pt x="0" y="638090"/>
                    <a:pt x="0" y="601197"/>
                  </a:cubicBezTo>
                  <a:lnTo>
                    <a:pt x="0" y="6680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8615" tIns="32265" rIns="38615" bIns="32265" numCol="1" spcCol="1270" anchor="ctr" anchorCtr="0">
              <a:noAutofit/>
            </a:bodyPr>
            <a:lstStyle/>
            <a:p>
              <a:pPr marL="0" lvl="0" indent="0" algn="ctr" defTabSz="444500">
                <a:lnSpc>
                  <a:spcPct val="90000"/>
                </a:lnSpc>
                <a:spcBef>
                  <a:spcPct val="0"/>
                </a:spcBef>
                <a:spcAft>
                  <a:spcPct val="35000"/>
                </a:spcAft>
                <a:buNone/>
              </a:pPr>
              <a:r>
                <a:rPr lang="es-CO" sz="1000" kern="1200" noProof="0">
                  <a:latin typeface="FUTURA"/>
                </a:rPr>
                <a:t>Alistamiento</a:t>
              </a:r>
              <a:endParaRPr lang="es-CO" sz="1000" kern="1200" dirty="0"/>
            </a:p>
          </p:txBody>
        </p:sp>
        <p:sp>
          <p:nvSpPr>
            <p:cNvPr id="8" name="Forma libre: forma 7"/>
            <p:cNvSpPr/>
            <p:nvPr/>
          </p:nvSpPr>
          <p:spPr>
            <a:xfrm>
              <a:off x="2671357" y="3383743"/>
              <a:ext cx="1889765" cy="1545883"/>
            </a:xfrm>
            <a:custGeom>
              <a:avLst/>
              <a:gdLst>
                <a:gd name="csX0" fmla="*/ 0 w 1889765"/>
                <a:gd name="csY0" fmla="*/ 188977 h 1903094"/>
                <a:gd name="csX1" fmla="*/ 188977 w 1889765"/>
                <a:gd name="csY1" fmla="*/ 0 h 1903094"/>
                <a:gd name="csX2" fmla="*/ 1700789 w 1889765"/>
                <a:gd name="csY2" fmla="*/ 0 h 1903094"/>
                <a:gd name="csX3" fmla="*/ 1889766 w 1889765"/>
                <a:gd name="csY3" fmla="*/ 188977 h 1903094"/>
                <a:gd name="csX4" fmla="*/ 1889765 w 1889765"/>
                <a:gd name="csY4" fmla="*/ 1714118 h 1903094"/>
                <a:gd name="csX5" fmla="*/ 1700788 w 1889765"/>
                <a:gd name="csY5" fmla="*/ 1903095 h 1903094"/>
                <a:gd name="csX6" fmla="*/ 188977 w 1889765"/>
                <a:gd name="csY6" fmla="*/ 1903094 h 1903094"/>
                <a:gd name="csX7" fmla="*/ 0 w 1889765"/>
                <a:gd name="csY7" fmla="*/ 1714117 h 1903094"/>
                <a:gd name="csX8" fmla="*/ 0 w 1889765"/>
                <a:gd name="csY8" fmla="*/ 188977 h 19030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89765" h="1903094">
                  <a:moveTo>
                    <a:pt x="0" y="188977"/>
                  </a:moveTo>
                  <a:cubicBezTo>
                    <a:pt x="0" y="84608"/>
                    <a:pt x="84608" y="0"/>
                    <a:pt x="188977" y="0"/>
                  </a:cubicBezTo>
                  <a:lnTo>
                    <a:pt x="1700789" y="0"/>
                  </a:lnTo>
                  <a:cubicBezTo>
                    <a:pt x="1805158" y="0"/>
                    <a:pt x="1889766" y="84608"/>
                    <a:pt x="1889766" y="188977"/>
                  </a:cubicBezTo>
                  <a:cubicBezTo>
                    <a:pt x="1889766" y="697357"/>
                    <a:pt x="1889765" y="1205738"/>
                    <a:pt x="1889765" y="1714118"/>
                  </a:cubicBezTo>
                  <a:cubicBezTo>
                    <a:pt x="1889765" y="1818487"/>
                    <a:pt x="1805157" y="1903095"/>
                    <a:pt x="1700788" y="1903095"/>
                  </a:cubicBezTo>
                  <a:lnTo>
                    <a:pt x="188977" y="1903094"/>
                  </a:lnTo>
                  <a:cubicBezTo>
                    <a:pt x="84608" y="1903094"/>
                    <a:pt x="0" y="1818486"/>
                    <a:pt x="0" y="1714117"/>
                  </a:cubicBezTo>
                  <a:lnTo>
                    <a:pt x="0" y="188977"/>
                  </a:ln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7620" tIns="575426" rIns="167620" bIns="167620" numCol="1" spcCol="1270" anchor="t" anchorCtr="0">
              <a:noAutofit/>
            </a:bodyPr>
            <a:lstStyle/>
            <a:p>
              <a:pPr marL="57150" lvl="1" indent="-57150" algn="l" defTabSz="444500">
                <a:lnSpc>
                  <a:spcPct val="90000"/>
                </a:lnSpc>
                <a:spcBef>
                  <a:spcPct val="0"/>
                </a:spcBef>
                <a:spcAft>
                  <a:spcPct val="15000"/>
                </a:spcAft>
                <a:buChar char="•"/>
              </a:pPr>
              <a:endParaRPr lang="es-CO" sz="1100" kern="1200" dirty="0">
                <a:solidFill>
                  <a:schemeClr val="tx1"/>
                </a:solidFill>
                <a:latin typeface="Futura Std Book" charset="0"/>
                <a:cs typeface="Futura Std Book" charset="0"/>
              </a:endParaRPr>
            </a:p>
            <a:p>
              <a:pPr marL="57150" lvl="1" indent="-57150" algn="l" defTabSz="444500">
                <a:lnSpc>
                  <a:spcPct val="90000"/>
                </a:lnSpc>
                <a:spcBef>
                  <a:spcPct val="0"/>
                </a:spcBef>
                <a:spcAft>
                  <a:spcPct val="15000"/>
                </a:spcAft>
                <a:buChar char="•"/>
              </a:pPr>
              <a:r>
                <a:rPr lang="es-CO" sz="1100" kern="1200" dirty="0">
                  <a:solidFill>
                    <a:schemeClr val="tx1"/>
                  </a:solidFill>
                  <a:latin typeface="Futura Std Book" charset="0"/>
                  <a:cs typeface="Futura Std Book" charset="0"/>
                </a:rPr>
                <a:t>Identificación participativa</a:t>
              </a:r>
            </a:p>
            <a:p>
              <a:pPr marL="57150" lvl="1" indent="-57150" algn="l" defTabSz="444500">
                <a:lnSpc>
                  <a:spcPct val="90000"/>
                </a:lnSpc>
                <a:spcBef>
                  <a:spcPct val="0"/>
                </a:spcBef>
                <a:spcAft>
                  <a:spcPct val="15000"/>
                </a:spcAft>
                <a:buChar char="•"/>
              </a:pPr>
              <a:r>
                <a:rPr lang="es-CO" sz="1100" kern="1200" dirty="0">
                  <a:solidFill>
                    <a:schemeClr val="tx1"/>
                  </a:solidFill>
                  <a:latin typeface="Futura Std Book" charset="0"/>
                  <a:cs typeface="Futura Std Book" charset="0"/>
                </a:rPr>
                <a:t>Recolección de evidencia</a:t>
              </a:r>
            </a:p>
            <a:p>
              <a:pPr marL="57150" lvl="1" indent="-57150" algn="l" defTabSz="444500">
                <a:lnSpc>
                  <a:spcPct val="90000"/>
                </a:lnSpc>
                <a:spcBef>
                  <a:spcPct val="0"/>
                </a:spcBef>
                <a:spcAft>
                  <a:spcPct val="15000"/>
                </a:spcAft>
                <a:buChar char="•"/>
              </a:pPr>
              <a:r>
                <a:rPr lang="es-CO" sz="1100" kern="1200" dirty="0">
                  <a:solidFill>
                    <a:schemeClr val="tx1"/>
                  </a:solidFill>
                  <a:latin typeface="Futura Std Book" charset="0"/>
                  <a:cs typeface="Futura Std Book" charset="0"/>
                </a:rPr>
                <a:t>Impactos diferenciales</a:t>
              </a:r>
            </a:p>
          </p:txBody>
        </p:sp>
        <p:sp>
          <p:nvSpPr>
            <p:cNvPr id="9" name="Flecha: circular 8"/>
            <p:cNvSpPr/>
            <p:nvPr/>
          </p:nvSpPr>
          <p:spPr>
            <a:xfrm>
              <a:off x="3584770" y="2433203"/>
              <a:ext cx="2336518" cy="2566620"/>
            </a:xfrm>
            <a:prstGeom prst="circularArrow">
              <a:avLst>
                <a:gd name="adj1" fmla="val 2617"/>
                <a:gd name="adj2" fmla="val 318066"/>
                <a:gd name="adj3" fmla="val 19506480"/>
                <a:gd name="adj4" fmla="val 12575567"/>
                <a:gd name="adj5" fmla="val 3054"/>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CO" dirty="0"/>
            </a:p>
          </p:txBody>
        </p:sp>
        <p:sp>
          <p:nvSpPr>
            <p:cNvPr id="10" name="Forma libre: forma 9"/>
            <p:cNvSpPr/>
            <p:nvPr/>
          </p:nvSpPr>
          <p:spPr>
            <a:xfrm>
              <a:off x="3248835" y="3080132"/>
              <a:ext cx="1679791" cy="667997"/>
            </a:xfrm>
            <a:custGeom>
              <a:avLst/>
              <a:gdLst>
                <a:gd name="csX0" fmla="*/ 0 w 1679791"/>
                <a:gd name="csY0" fmla="*/ 66800 h 667997"/>
                <a:gd name="csX1" fmla="*/ 66800 w 1679791"/>
                <a:gd name="csY1" fmla="*/ 0 h 667997"/>
                <a:gd name="csX2" fmla="*/ 1612991 w 1679791"/>
                <a:gd name="csY2" fmla="*/ 0 h 667997"/>
                <a:gd name="csX3" fmla="*/ 1679791 w 1679791"/>
                <a:gd name="csY3" fmla="*/ 66800 h 667997"/>
                <a:gd name="csX4" fmla="*/ 1679791 w 1679791"/>
                <a:gd name="csY4" fmla="*/ 601197 h 667997"/>
                <a:gd name="csX5" fmla="*/ 1612991 w 1679791"/>
                <a:gd name="csY5" fmla="*/ 667997 h 667997"/>
                <a:gd name="csX6" fmla="*/ 66800 w 1679791"/>
                <a:gd name="csY6" fmla="*/ 667997 h 667997"/>
                <a:gd name="csX7" fmla="*/ 0 w 1679791"/>
                <a:gd name="csY7" fmla="*/ 601197 h 667997"/>
                <a:gd name="csX8" fmla="*/ 0 w 1679791"/>
                <a:gd name="csY8" fmla="*/ 66800 h 66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79791" h="667997">
                  <a:moveTo>
                    <a:pt x="0" y="66800"/>
                  </a:moveTo>
                  <a:cubicBezTo>
                    <a:pt x="0" y="29907"/>
                    <a:pt x="29907" y="0"/>
                    <a:pt x="66800" y="0"/>
                  </a:cubicBezTo>
                  <a:lnTo>
                    <a:pt x="1612991" y="0"/>
                  </a:lnTo>
                  <a:cubicBezTo>
                    <a:pt x="1649884" y="0"/>
                    <a:pt x="1679791" y="29907"/>
                    <a:pt x="1679791" y="66800"/>
                  </a:cubicBezTo>
                  <a:lnTo>
                    <a:pt x="1679791" y="601197"/>
                  </a:lnTo>
                  <a:cubicBezTo>
                    <a:pt x="1679791" y="638090"/>
                    <a:pt x="1649884" y="667997"/>
                    <a:pt x="1612991" y="667997"/>
                  </a:cubicBezTo>
                  <a:lnTo>
                    <a:pt x="66800" y="667997"/>
                  </a:lnTo>
                  <a:cubicBezTo>
                    <a:pt x="29907" y="667997"/>
                    <a:pt x="0" y="638090"/>
                    <a:pt x="0" y="601197"/>
                  </a:cubicBezTo>
                  <a:lnTo>
                    <a:pt x="0" y="6680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38615" tIns="32265" rIns="38615" bIns="32265" numCol="1" spcCol="1270" anchor="ctr" anchorCtr="0">
              <a:noAutofit/>
            </a:bodyPr>
            <a:lstStyle/>
            <a:p>
              <a:pPr marL="0" lvl="0" indent="0" algn="ctr" defTabSz="444500">
                <a:lnSpc>
                  <a:spcPct val="90000"/>
                </a:lnSpc>
                <a:spcBef>
                  <a:spcPct val="0"/>
                </a:spcBef>
                <a:spcAft>
                  <a:spcPct val="35000"/>
                </a:spcAft>
                <a:buNone/>
              </a:pPr>
              <a:r>
                <a:rPr lang="es-CO" sz="1000" kern="1200" noProof="0" dirty="0">
                  <a:latin typeface="FUTURA"/>
                </a:rPr>
                <a:t>Diagnóstico</a:t>
              </a:r>
              <a:endParaRPr lang="es-CO" sz="1000" kern="1200" dirty="0">
                <a:solidFill>
                  <a:schemeClr val="tx1"/>
                </a:solidFill>
              </a:endParaRPr>
            </a:p>
          </p:txBody>
        </p:sp>
        <p:sp>
          <p:nvSpPr>
            <p:cNvPr id="11" name="Forma libre: forma 10"/>
            <p:cNvSpPr/>
            <p:nvPr/>
          </p:nvSpPr>
          <p:spPr>
            <a:xfrm>
              <a:off x="5149590" y="3374940"/>
              <a:ext cx="1869995" cy="1576270"/>
            </a:xfrm>
            <a:custGeom>
              <a:avLst/>
              <a:gdLst>
                <a:gd name="csX0" fmla="*/ 0 w 2289942"/>
                <a:gd name="csY0" fmla="*/ 189342 h 1893415"/>
                <a:gd name="csX1" fmla="*/ 189342 w 2289942"/>
                <a:gd name="csY1" fmla="*/ 0 h 1893415"/>
                <a:gd name="csX2" fmla="*/ 2100601 w 2289942"/>
                <a:gd name="csY2" fmla="*/ 0 h 1893415"/>
                <a:gd name="csX3" fmla="*/ 2289943 w 2289942"/>
                <a:gd name="csY3" fmla="*/ 189342 h 1893415"/>
                <a:gd name="csX4" fmla="*/ 2289942 w 2289942"/>
                <a:gd name="csY4" fmla="*/ 1704074 h 1893415"/>
                <a:gd name="csX5" fmla="*/ 2100600 w 2289942"/>
                <a:gd name="csY5" fmla="*/ 1893416 h 1893415"/>
                <a:gd name="csX6" fmla="*/ 189342 w 2289942"/>
                <a:gd name="csY6" fmla="*/ 1893415 h 1893415"/>
                <a:gd name="csX7" fmla="*/ 0 w 2289942"/>
                <a:gd name="csY7" fmla="*/ 1704073 h 1893415"/>
                <a:gd name="csX8" fmla="*/ 0 w 2289942"/>
                <a:gd name="csY8" fmla="*/ 189342 h 18934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289942" h="1893415">
                  <a:moveTo>
                    <a:pt x="0" y="189342"/>
                  </a:moveTo>
                  <a:cubicBezTo>
                    <a:pt x="0" y="84771"/>
                    <a:pt x="84771" y="0"/>
                    <a:pt x="189342" y="0"/>
                  </a:cubicBezTo>
                  <a:lnTo>
                    <a:pt x="2100601" y="0"/>
                  </a:lnTo>
                  <a:cubicBezTo>
                    <a:pt x="2205172" y="0"/>
                    <a:pt x="2289943" y="84771"/>
                    <a:pt x="2289943" y="189342"/>
                  </a:cubicBezTo>
                  <a:cubicBezTo>
                    <a:pt x="2289943" y="694253"/>
                    <a:pt x="2289942" y="1199163"/>
                    <a:pt x="2289942" y="1704074"/>
                  </a:cubicBezTo>
                  <a:cubicBezTo>
                    <a:pt x="2289942" y="1808645"/>
                    <a:pt x="2205171" y="1893416"/>
                    <a:pt x="2100600" y="1893416"/>
                  </a:cubicBezTo>
                  <a:lnTo>
                    <a:pt x="189342" y="1893415"/>
                  </a:lnTo>
                  <a:cubicBezTo>
                    <a:pt x="84771" y="1893415"/>
                    <a:pt x="0" y="1808644"/>
                    <a:pt x="0" y="1704073"/>
                  </a:cubicBezTo>
                  <a:lnTo>
                    <a:pt x="0" y="189342"/>
                  </a:ln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7398" tIns="167398" rIns="167398" bIns="573130" numCol="1" spcCol="1270" anchor="t" anchorCtr="0">
              <a:noAutofit/>
            </a:bodyPr>
            <a:lstStyle/>
            <a:p>
              <a:pPr marL="57150" lvl="1" indent="-57150" algn="l" defTabSz="444500">
                <a:lnSpc>
                  <a:spcPct val="90000"/>
                </a:lnSpc>
                <a:spcBef>
                  <a:spcPct val="0"/>
                </a:spcBef>
                <a:spcAft>
                  <a:spcPct val="15000"/>
                </a:spcAft>
                <a:buChar char="•"/>
              </a:pPr>
              <a:r>
                <a:rPr lang="es-CO" sz="1000" kern="1200" dirty="0">
                  <a:latin typeface="Futura Std Book" charset="0"/>
                  <a:cs typeface="Futura Std Book" charset="0"/>
                </a:rPr>
                <a:t>Definición de </a:t>
              </a:r>
              <a:r>
                <a:rPr lang="es-CO" sz="1000" dirty="0">
                  <a:latin typeface="Futura Std Book" charset="0"/>
                  <a:cs typeface="Futura Std Book" charset="0"/>
                </a:rPr>
                <a:t>objetivos y resultados</a:t>
              </a:r>
            </a:p>
            <a:p>
              <a:pPr marL="57150" lvl="1" indent="-57150" algn="l" defTabSz="444500">
                <a:lnSpc>
                  <a:spcPct val="90000"/>
                </a:lnSpc>
                <a:spcBef>
                  <a:spcPct val="0"/>
                </a:spcBef>
                <a:spcAft>
                  <a:spcPct val="15000"/>
                </a:spcAft>
                <a:buChar char="•"/>
              </a:pPr>
              <a:r>
                <a:rPr lang="es-CO" sz="1000" kern="1200" dirty="0">
                  <a:latin typeface="Futura Std Book" charset="0"/>
                  <a:cs typeface="Futura Std Book" charset="0"/>
                </a:rPr>
                <a:t>Alternativas de solución</a:t>
              </a:r>
            </a:p>
            <a:p>
              <a:pPr marL="57150" lvl="1" indent="-57150" algn="l" defTabSz="444500">
                <a:lnSpc>
                  <a:spcPct val="90000"/>
                </a:lnSpc>
                <a:spcBef>
                  <a:spcPct val="0"/>
                </a:spcBef>
                <a:spcAft>
                  <a:spcPct val="15000"/>
                </a:spcAft>
                <a:buChar char="•"/>
              </a:pPr>
              <a:r>
                <a:rPr lang="es-CO" sz="1000" kern="1200" dirty="0">
                  <a:latin typeface="Futura Std Book" charset="0"/>
                  <a:cs typeface="Futura Std Book" charset="0"/>
                </a:rPr>
                <a:t>Diseño de líneas de acción</a:t>
              </a:r>
            </a:p>
            <a:p>
              <a:pPr marL="57150" lvl="1" indent="-57150" algn="l" defTabSz="444500">
                <a:lnSpc>
                  <a:spcPct val="90000"/>
                </a:lnSpc>
                <a:spcBef>
                  <a:spcPct val="0"/>
                </a:spcBef>
                <a:spcAft>
                  <a:spcPct val="15000"/>
                </a:spcAft>
                <a:buChar char="•"/>
              </a:pPr>
              <a:r>
                <a:rPr lang="es-CO" sz="1000" dirty="0">
                  <a:latin typeface="Futura Std Book" charset="0"/>
                  <a:cs typeface="Futura Std Book" charset="0"/>
                </a:rPr>
                <a:t>Enfoques transversales</a:t>
              </a:r>
            </a:p>
            <a:p>
              <a:pPr marL="57150" lvl="1" indent="-57150" algn="l" defTabSz="444500">
                <a:lnSpc>
                  <a:spcPct val="90000"/>
                </a:lnSpc>
                <a:spcBef>
                  <a:spcPct val="0"/>
                </a:spcBef>
                <a:spcAft>
                  <a:spcPct val="15000"/>
                </a:spcAft>
                <a:buChar char="•"/>
              </a:pPr>
              <a:r>
                <a:rPr lang="es-CO" sz="1000" kern="1200" dirty="0">
                  <a:latin typeface="Futura Std Book" charset="0"/>
                  <a:cs typeface="Futura Std Book" charset="0"/>
                </a:rPr>
                <a:t>A</a:t>
              </a:r>
              <a:r>
                <a:rPr lang="es-CO" sz="1000" dirty="0">
                  <a:latin typeface="Futura Std Book" charset="0"/>
                  <a:cs typeface="Futura Std Book" charset="0"/>
                </a:rPr>
                <a:t>rmonización multinivel</a:t>
              </a:r>
              <a:endParaRPr lang="es-CO" sz="1000" kern="1200" dirty="0">
                <a:latin typeface="Futura Std Book" charset="0"/>
                <a:cs typeface="Futura Std Book" charset="0"/>
              </a:endParaRPr>
            </a:p>
          </p:txBody>
        </p:sp>
        <p:sp>
          <p:nvSpPr>
            <p:cNvPr id="12" name="Forma 11"/>
            <p:cNvSpPr/>
            <p:nvPr/>
          </p:nvSpPr>
          <p:spPr>
            <a:xfrm>
              <a:off x="6109118" y="3748129"/>
              <a:ext cx="2095048" cy="2095048"/>
            </a:xfrm>
            <a:prstGeom prst="leftCircularArrow">
              <a:avLst>
                <a:gd name="adj1" fmla="val 3206"/>
                <a:gd name="adj2" fmla="val 395080"/>
                <a:gd name="adj3" fmla="val 2168166"/>
                <a:gd name="adj4" fmla="val 9022065"/>
                <a:gd name="adj5" fmla="val 3741"/>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r>
                <a:rPr lang="es-CO" dirty="0" err="1"/>
                <a:t>cv</a:t>
              </a:r>
              <a:endParaRPr lang="es-CO" dirty="0"/>
            </a:p>
          </p:txBody>
        </p:sp>
        <p:sp>
          <p:nvSpPr>
            <p:cNvPr id="13" name="Forma libre: forma 12"/>
            <p:cNvSpPr/>
            <p:nvPr/>
          </p:nvSpPr>
          <p:spPr>
            <a:xfrm>
              <a:off x="5469478" y="4609603"/>
              <a:ext cx="1679791" cy="667997"/>
            </a:xfrm>
            <a:custGeom>
              <a:avLst/>
              <a:gdLst>
                <a:gd name="csX0" fmla="*/ 0 w 1679791"/>
                <a:gd name="csY0" fmla="*/ 66800 h 667997"/>
                <a:gd name="csX1" fmla="*/ 66800 w 1679791"/>
                <a:gd name="csY1" fmla="*/ 0 h 667997"/>
                <a:gd name="csX2" fmla="*/ 1612991 w 1679791"/>
                <a:gd name="csY2" fmla="*/ 0 h 667997"/>
                <a:gd name="csX3" fmla="*/ 1679791 w 1679791"/>
                <a:gd name="csY3" fmla="*/ 66800 h 667997"/>
                <a:gd name="csX4" fmla="*/ 1679791 w 1679791"/>
                <a:gd name="csY4" fmla="*/ 601197 h 667997"/>
                <a:gd name="csX5" fmla="*/ 1612991 w 1679791"/>
                <a:gd name="csY5" fmla="*/ 667997 h 667997"/>
                <a:gd name="csX6" fmla="*/ 66800 w 1679791"/>
                <a:gd name="csY6" fmla="*/ 667997 h 667997"/>
                <a:gd name="csX7" fmla="*/ 0 w 1679791"/>
                <a:gd name="csY7" fmla="*/ 601197 h 667997"/>
                <a:gd name="csX8" fmla="*/ 0 w 1679791"/>
                <a:gd name="csY8" fmla="*/ 66800 h 66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79791" h="667997">
                  <a:moveTo>
                    <a:pt x="0" y="66800"/>
                  </a:moveTo>
                  <a:cubicBezTo>
                    <a:pt x="0" y="29907"/>
                    <a:pt x="29907" y="0"/>
                    <a:pt x="66800" y="0"/>
                  </a:cubicBezTo>
                  <a:lnTo>
                    <a:pt x="1612991" y="0"/>
                  </a:lnTo>
                  <a:cubicBezTo>
                    <a:pt x="1649884" y="0"/>
                    <a:pt x="1679791" y="29907"/>
                    <a:pt x="1679791" y="66800"/>
                  </a:cubicBezTo>
                  <a:lnTo>
                    <a:pt x="1679791" y="601197"/>
                  </a:lnTo>
                  <a:cubicBezTo>
                    <a:pt x="1679791" y="638090"/>
                    <a:pt x="1649884" y="667997"/>
                    <a:pt x="1612991" y="667997"/>
                  </a:cubicBezTo>
                  <a:lnTo>
                    <a:pt x="66800" y="667997"/>
                  </a:lnTo>
                  <a:cubicBezTo>
                    <a:pt x="29907" y="667997"/>
                    <a:pt x="0" y="638090"/>
                    <a:pt x="0" y="601197"/>
                  </a:cubicBezTo>
                  <a:lnTo>
                    <a:pt x="0" y="66800"/>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38615" tIns="32265" rIns="38615" bIns="32265" numCol="1" spcCol="1270" anchor="ctr" anchorCtr="0">
              <a:noAutofit/>
            </a:bodyPr>
            <a:lstStyle/>
            <a:p>
              <a:pPr marL="0" lvl="0" indent="0" algn="ctr" defTabSz="444500">
                <a:lnSpc>
                  <a:spcPct val="90000"/>
                </a:lnSpc>
                <a:spcBef>
                  <a:spcPct val="0"/>
                </a:spcBef>
                <a:spcAft>
                  <a:spcPct val="35000"/>
                </a:spcAft>
                <a:buNone/>
              </a:pPr>
              <a:r>
                <a:rPr lang="es-CO" sz="1000" kern="1200" noProof="0" dirty="0">
                  <a:latin typeface="FUTURA"/>
                </a:rPr>
                <a:t>Definición</a:t>
              </a:r>
              <a:endParaRPr lang="es-CO" sz="1000" kern="1200" dirty="0"/>
            </a:p>
          </p:txBody>
        </p:sp>
        <p:sp>
          <p:nvSpPr>
            <p:cNvPr id="14" name="Forma libre: forma 13"/>
            <p:cNvSpPr/>
            <p:nvPr/>
          </p:nvSpPr>
          <p:spPr>
            <a:xfrm>
              <a:off x="7469157" y="3383745"/>
              <a:ext cx="1889765" cy="1558661"/>
            </a:xfrm>
            <a:custGeom>
              <a:avLst/>
              <a:gdLst>
                <a:gd name="csX0" fmla="*/ 0 w 1889765"/>
                <a:gd name="csY0" fmla="*/ 155866 h 1558661"/>
                <a:gd name="csX1" fmla="*/ 155866 w 1889765"/>
                <a:gd name="csY1" fmla="*/ 0 h 1558661"/>
                <a:gd name="csX2" fmla="*/ 1733899 w 1889765"/>
                <a:gd name="csY2" fmla="*/ 0 h 1558661"/>
                <a:gd name="csX3" fmla="*/ 1889765 w 1889765"/>
                <a:gd name="csY3" fmla="*/ 155866 h 1558661"/>
                <a:gd name="csX4" fmla="*/ 1889765 w 1889765"/>
                <a:gd name="csY4" fmla="*/ 1402795 h 1558661"/>
                <a:gd name="csX5" fmla="*/ 1733899 w 1889765"/>
                <a:gd name="csY5" fmla="*/ 1558661 h 1558661"/>
                <a:gd name="csX6" fmla="*/ 155866 w 1889765"/>
                <a:gd name="csY6" fmla="*/ 1558661 h 1558661"/>
                <a:gd name="csX7" fmla="*/ 0 w 1889765"/>
                <a:gd name="csY7" fmla="*/ 1402795 h 1558661"/>
                <a:gd name="csX8" fmla="*/ 0 w 1889765"/>
                <a:gd name="csY8" fmla="*/ 155866 h 155866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89765" h="1558661">
                  <a:moveTo>
                    <a:pt x="0" y="155866"/>
                  </a:moveTo>
                  <a:cubicBezTo>
                    <a:pt x="0" y="69784"/>
                    <a:pt x="69784" y="0"/>
                    <a:pt x="155866" y="0"/>
                  </a:cubicBezTo>
                  <a:lnTo>
                    <a:pt x="1733899" y="0"/>
                  </a:lnTo>
                  <a:cubicBezTo>
                    <a:pt x="1819981" y="0"/>
                    <a:pt x="1889765" y="69784"/>
                    <a:pt x="1889765" y="155866"/>
                  </a:cubicBezTo>
                  <a:lnTo>
                    <a:pt x="1889765" y="1402795"/>
                  </a:lnTo>
                  <a:cubicBezTo>
                    <a:pt x="1889765" y="1488877"/>
                    <a:pt x="1819981" y="1558661"/>
                    <a:pt x="1733899" y="1558661"/>
                  </a:cubicBezTo>
                  <a:lnTo>
                    <a:pt x="155866" y="1558661"/>
                  </a:lnTo>
                  <a:cubicBezTo>
                    <a:pt x="69784" y="1558661"/>
                    <a:pt x="0" y="1488877"/>
                    <a:pt x="0" y="1402795"/>
                  </a:cubicBezTo>
                  <a:lnTo>
                    <a:pt x="0" y="155866"/>
                  </a:lnTo>
                  <a:close/>
                </a:path>
              </a:pathLst>
            </a:cu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9694" tIns="493693" rIns="159694" bIns="159694" numCol="1" spcCol="1270" anchor="t" anchorCtr="0">
              <a:noAutofit/>
            </a:bodyPr>
            <a:lstStyle/>
            <a:p>
              <a:pPr marL="57150" lvl="1" indent="-57150" algn="l" defTabSz="444500">
                <a:lnSpc>
                  <a:spcPct val="90000"/>
                </a:lnSpc>
                <a:spcBef>
                  <a:spcPct val="0"/>
                </a:spcBef>
                <a:spcAft>
                  <a:spcPct val="15000"/>
                </a:spcAft>
                <a:buChar char="•"/>
              </a:pPr>
              <a:r>
                <a:rPr lang="es-CO" sz="1100" kern="1200" dirty="0">
                  <a:latin typeface="Futura Std Book" charset="0"/>
                  <a:cs typeface="Futura Std Book" charset="0"/>
                </a:rPr>
                <a:t>Concertación de acciones</a:t>
              </a:r>
            </a:p>
            <a:p>
              <a:pPr marL="57150" lvl="1" indent="-57150" algn="l" defTabSz="444500">
                <a:lnSpc>
                  <a:spcPct val="90000"/>
                </a:lnSpc>
                <a:spcBef>
                  <a:spcPct val="0"/>
                </a:spcBef>
                <a:spcAft>
                  <a:spcPct val="15000"/>
                </a:spcAft>
                <a:buChar char="•"/>
              </a:pPr>
              <a:r>
                <a:rPr lang="es-CO" sz="1100" dirty="0">
                  <a:latin typeface="Futura Std Book" charset="0"/>
                  <a:cs typeface="Futura Std Book" charset="0"/>
                </a:rPr>
                <a:t>Indicadores y metas</a:t>
              </a:r>
            </a:p>
            <a:p>
              <a:pPr marL="57150" lvl="1" indent="-57150" algn="l" defTabSz="444500">
                <a:lnSpc>
                  <a:spcPct val="90000"/>
                </a:lnSpc>
                <a:spcBef>
                  <a:spcPct val="0"/>
                </a:spcBef>
                <a:spcAft>
                  <a:spcPct val="15000"/>
                </a:spcAft>
                <a:buChar char="•"/>
              </a:pPr>
              <a:r>
                <a:rPr lang="es-CO" sz="1100" kern="1200" dirty="0">
                  <a:latin typeface="Futura Std Book" charset="0"/>
                  <a:cs typeface="Futura Std Book" charset="0"/>
                </a:rPr>
                <a:t>Financiación</a:t>
              </a:r>
            </a:p>
          </p:txBody>
        </p:sp>
        <p:sp>
          <p:nvSpPr>
            <p:cNvPr id="15" name="Flecha: circular 14"/>
            <p:cNvSpPr/>
            <p:nvPr/>
          </p:nvSpPr>
          <p:spPr>
            <a:xfrm>
              <a:off x="8513337" y="2422457"/>
              <a:ext cx="2336518" cy="2336518"/>
            </a:xfrm>
            <a:prstGeom prst="circularArrow">
              <a:avLst>
                <a:gd name="adj1" fmla="val 2875"/>
                <a:gd name="adj2" fmla="val 351497"/>
                <a:gd name="adj3" fmla="val 19472992"/>
                <a:gd name="adj4" fmla="val 12575511"/>
                <a:gd name="adj5" fmla="val 3354"/>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s-CO"/>
            </a:p>
          </p:txBody>
        </p:sp>
        <p:sp>
          <p:nvSpPr>
            <p:cNvPr id="16" name="Forma libre: forma 15"/>
            <p:cNvSpPr/>
            <p:nvPr/>
          </p:nvSpPr>
          <p:spPr>
            <a:xfrm>
              <a:off x="7889105" y="3049746"/>
              <a:ext cx="1679791" cy="667997"/>
            </a:xfrm>
            <a:custGeom>
              <a:avLst/>
              <a:gdLst>
                <a:gd name="csX0" fmla="*/ 0 w 1679791"/>
                <a:gd name="csY0" fmla="*/ 66800 h 667997"/>
                <a:gd name="csX1" fmla="*/ 66800 w 1679791"/>
                <a:gd name="csY1" fmla="*/ 0 h 667997"/>
                <a:gd name="csX2" fmla="*/ 1612991 w 1679791"/>
                <a:gd name="csY2" fmla="*/ 0 h 667997"/>
                <a:gd name="csX3" fmla="*/ 1679791 w 1679791"/>
                <a:gd name="csY3" fmla="*/ 66800 h 667997"/>
                <a:gd name="csX4" fmla="*/ 1679791 w 1679791"/>
                <a:gd name="csY4" fmla="*/ 601197 h 667997"/>
                <a:gd name="csX5" fmla="*/ 1612991 w 1679791"/>
                <a:gd name="csY5" fmla="*/ 667997 h 667997"/>
                <a:gd name="csX6" fmla="*/ 66800 w 1679791"/>
                <a:gd name="csY6" fmla="*/ 667997 h 667997"/>
                <a:gd name="csX7" fmla="*/ 0 w 1679791"/>
                <a:gd name="csY7" fmla="*/ 601197 h 667997"/>
                <a:gd name="csX8" fmla="*/ 0 w 1679791"/>
                <a:gd name="csY8" fmla="*/ 66800 h 66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79791" h="667997">
                  <a:moveTo>
                    <a:pt x="0" y="66800"/>
                  </a:moveTo>
                  <a:cubicBezTo>
                    <a:pt x="0" y="29907"/>
                    <a:pt x="29907" y="0"/>
                    <a:pt x="66800" y="0"/>
                  </a:cubicBezTo>
                  <a:lnTo>
                    <a:pt x="1612991" y="0"/>
                  </a:lnTo>
                  <a:cubicBezTo>
                    <a:pt x="1649884" y="0"/>
                    <a:pt x="1679791" y="29907"/>
                    <a:pt x="1679791" y="66800"/>
                  </a:cubicBezTo>
                  <a:lnTo>
                    <a:pt x="1679791" y="601197"/>
                  </a:lnTo>
                  <a:cubicBezTo>
                    <a:pt x="1679791" y="638090"/>
                    <a:pt x="1649884" y="667997"/>
                    <a:pt x="1612991" y="667997"/>
                  </a:cubicBezTo>
                  <a:lnTo>
                    <a:pt x="66800" y="667997"/>
                  </a:lnTo>
                  <a:cubicBezTo>
                    <a:pt x="29907" y="667997"/>
                    <a:pt x="0" y="638090"/>
                    <a:pt x="0" y="601197"/>
                  </a:cubicBezTo>
                  <a:lnTo>
                    <a:pt x="0" y="6680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38615" tIns="32265" rIns="38615" bIns="32265" numCol="1" spcCol="1270" anchor="ctr" anchorCtr="0">
              <a:noAutofit/>
            </a:bodyPr>
            <a:lstStyle/>
            <a:p>
              <a:pPr marL="0" lvl="0" indent="0" algn="ctr" defTabSz="444500">
                <a:lnSpc>
                  <a:spcPct val="90000"/>
                </a:lnSpc>
                <a:spcBef>
                  <a:spcPct val="0"/>
                </a:spcBef>
                <a:spcAft>
                  <a:spcPct val="35000"/>
                </a:spcAft>
                <a:buNone/>
              </a:pPr>
              <a:r>
                <a:rPr lang="es-CO" sz="1000" kern="1200" noProof="0" dirty="0">
                  <a:latin typeface="FUTURA"/>
                </a:rPr>
                <a:t>Plan de acción y seguimiento </a:t>
              </a:r>
              <a:endParaRPr lang="es-CO" sz="1000" kern="1200" dirty="0"/>
            </a:p>
          </p:txBody>
        </p:sp>
        <p:sp>
          <p:nvSpPr>
            <p:cNvPr id="17" name="Forma libre: forma 16"/>
            <p:cNvSpPr/>
            <p:nvPr/>
          </p:nvSpPr>
          <p:spPr>
            <a:xfrm>
              <a:off x="9888784" y="3383745"/>
              <a:ext cx="1889765" cy="1558661"/>
            </a:xfrm>
            <a:custGeom>
              <a:avLst/>
              <a:gdLst>
                <a:gd name="csX0" fmla="*/ 0 w 1889765"/>
                <a:gd name="csY0" fmla="*/ 155866 h 1558661"/>
                <a:gd name="csX1" fmla="*/ 155866 w 1889765"/>
                <a:gd name="csY1" fmla="*/ 0 h 1558661"/>
                <a:gd name="csX2" fmla="*/ 1733899 w 1889765"/>
                <a:gd name="csY2" fmla="*/ 0 h 1558661"/>
                <a:gd name="csX3" fmla="*/ 1889765 w 1889765"/>
                <a:gd name="csY3" fmla="*/ 155866 h 1558661"/>
                <a:gd name="csX4" fmla="*/ 1889765 w 1889765"/>
                <a:gd name="csY4" fmla="*/ 1402795 h 1558661"/>
                <a:gd name="csX5" fmla="*/ 1733899 w 1889765"/>
                <a:gd name="csY5" fmla="*/ 1558661 h 1558661"/>
                <a:gd name="csX6" fmla="*/ 155866 w 1889765"/>
                <a:gd name="csY6" fmla="*/ 1558661 h 1558661"/>
                <a:gd name="csX7" fmla="*/ 0 w 1889765"/>
                <a:gd name="csY7" fmla="*/ 1402795 h 1558661"/>
                <a:gd name="csX8" fmla="*/ 0 w 1889765"/>
                <a:gd name="csY8" fmla="*/ 155866 h 155866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89765" h="1558661">
                  <a:moveTo>
                    <a:pt x="0" y="155866"/>
                  </a:moveTo>
                  <a:cubicBezTo>
                    <a:pt x="0" y="69784"/>
                    <a:pt x="69784" y="0"/>
                    <a:pt x="155866" y="0"/>
                  </a:cubicBezTo>
                  <a:lnTo>
                    <a:pt x="1733899" y="0"/>
                  </a:lnTo>
                  <a:cubicBezTo>
                    <a:pt x="1819981" y="0"/>
                    <a:pt x="1889765" y="69784"/>
                    <a:pt x="1889765" y="155866"/>
                  </a:cubicBezTo>
                  <a:lnTo>
                    <a:pt x="1889765" y="1402795"/>
                  </a:lnTo>
                  <a:cubicBezTo>
                    <a:pt x="1889765" y="1488877"/>
                    <a:pt x="1819981" y="1558661"/>
                    <a:pt x="1733899" y="1558661"/>
                  </a:cubicBezTo>
                  <a:lnTo>
                    <a:pt x="155866" y="1558661"/>
                  </a:lnTo>
                  <a:cubicBezTo>
                    <a:pt x="69784" y="1558661"/>
                    <a:pt x="0" y="1488877"/>
                    <a:pt x="0" y="1402795"/>
                  </a:cubicBezTo>
                  <a:lnTo>
                    <a:pt x="0" y="155866"/>
                  </a:lnTo>
                  <a:close/>
                </a:path>
              </a:pathLst>
            </a:custGeom>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9694" tIns="159694" rIns="159694" bIns="493693" numCol="1" spcCol="1270" anchor="t" anchorCtr="0">
              <a:noAutofit/>
            </a:bodyPr>
            <a:lstStyle/>
            <a:p>
              <a:pPr marL="57150" lvl="1" indent="-57150" algn="l" defTabSz="444500">
                <a:lnSpc>
                  <a:spcPct val="90000"/>
                </a:lnSpc>
                <a:spcBef>
                  <a:spcPct val="0"/>
                </a:spcBef>
                <a:spcAft>
                  <a:spcPct val="15000"/>
                </a:spcAft>
                <a:buChar char="•"/>
              </a:pPr>
              <a:r>
                <a:rPr lang="es-CO" sz="1100" kern="1200" dirty="0">
                  <a:latin typeface="Futura Std Book" charset="0"/>
                  <a:cs typeface="Futura Std Book" charset="0"/>
                </a:rPr>
                <a:t>Procedimientos</a:t>
              </a:r>
            </a:p>
            <a:p>
              <a:pPr marL="57150" lvl="1" indent="-57150" algn="l" defTabSz="444500">
                <a:lnSpc>
                  <a:spcPct val="90000"/>
                </a:lnSpc>
                <a:spcBef>
                  <a:spcPct val="0"/>
                </a:spcBef>
                <a:spcAft>
                  <a:spcPct val="15000"/>
                </a:spcAft>
                <a:buChar char="•"/>
              </a:pPr>
              <a:r>
                <a:rPr lang="es-CO" sz="1100" kern="1200" dirty="0">
                  <a:latin typeface="Futura Std Book" charset="0"/>
                  <a:cs typeface="Futura Std Book" charset="0"/>
                </a:rPr>
                <a:t>Riesgos asociados</a:t>
              </a:r>
            </a:p>
            <a:p>
              <a:pPr marL="57150" lvl="1" indent="-57150" algn="l" defTabSz="444500">
                <a:lnSpc>
                  <a:spcPct val="90000"/>
                </a:lnSpc>
                <a:spcBef>
                  <a:spcPct val="0"/>
                </a:spcBef>
                <a:spcAft>
                  <a:spcPct val="15000"/>
                </a:spcAft>
                <a:buChar char="•"/>
              </a:pPr>
              <a:r>
                <a:rPr lang="es-CO" sz="1100" kern="1200" dirty="0">
                  <a:latin typeface="Futura Std Book" charset="0"/>
                  <a:cs typeface="Futura Std Book" charset="0"/>
                </a:rPr>
                <a:t>Estrategias de mitigación</a:t>
              </a:r>
            </a:p>
          </p:txBody>
        </p:sp>
        <p:sp>
          <p:nvSpPr>
            <p:cNvPr id="18" name="Forma libre: forma 17"/>
            <p:cNvSpPr/>
            <p:nvPr/>
          </p:nvSpPr>
          <p:spPr>
            <a:xfrm>
              <a:off x="10308732" y="4608407"/>
              <a:ext cx="1679791" cy="667997"/>
            </a:xfrm>
            <a:custGeom>
              <a:avLst/>
              <a:gdLst>
                <a:gd name="csX0" fmla="*/ 0 w 1679791"/>
                <a:gd name="csY0" fmla="*/ 66800 h 667997"/>
                <a:gd name="csX1" fmla="*/ 66800 w 1679791"/>
                <a:gd name="csY1" fmla="*/ 0 h 667997"/>
                <a:gd name="csX2" fmla="*/ 1612991 w 1679791"/>
                <a:gd name="csY2" fmla="*/ 0 h 667997"/>
                <a:gd name="csX3" fmla="*/ 1679791 w 1679791"/>
                <a:gd name="csY3" fmla="*/ 66800 h 667997"/>
                <a:gd name="csX4" fmla="*/ 1679791 w 1679791"/>
                <a:gd name="csY4" fmla="*/ 601197 h 667997"/>
                <a:gd name="csX5" fmla="*/ 1612991 w 1679791"/>
                <a:gd name="csY5" fmla="*/ 667997 h 667997"/>
                <a:gd name="csX6" fmla="*/ 66800 w 1679791"/>
                <a:gd name="csY6" fmla="*/ 667997 h 667997"/>
                <a:gd name="csX7" fmla="*/ 0 w 1679791"/>
                <a:gd name="csY7" fmla="*/ 601197 h 667997"/>
                <a:gd name="csX8" fmla="*/ 0 w 1679791"/>
                <a:gd name="csY8" fmla="*/ 66800 h 66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79791" h="667997">
                  <a:moveTo>
                    <a:pt x="0" y="66800"/>
                  </a:moveTo>
                  <a:cubicBezTo>
                    <a:pt x="0" y="29907"/>
                    <a:pt x="29907" y="0"/>
                    <a:pt x="66800" y="0"/>
                  </a:cubicBezTo>
                  <a:lnTo>
                    <a:pt x="1612991" y="0"/>
                  </a:lnTo>
                  <a:cubicBezTo>
                    <a:pt x="1649884" y="0"/>
                    <a:pt x="1679791" y="29907"/>
                    <a:pt x="1679791" y="66800"/>
                  </a:cubicBezTo>
                  <a:lnTo>
                    <a:pt x="1679791" y="601197"/>
                  </a:lnTo>
                  <a:cubicBezTo>
                    <a:pt x="1679791" y="638090"/>
                    <a:pt x="1649884" y="667997"/>
                    <a:pt x="1612991" y="667997"/>
                  </a:cubicBezTo>
                  <a:lnTo>
                    <a:pt x="66800" y="667997"/>
                  </a:lnTo>
                  <a:cubicBezTo>
                    <a:pt x="29907" y="667997"/>
                    <a:pt x="0" y="638090"/>
                    <a:pt x="0" y="601197"/>
                  </a:cubicBezTo>
                  <a:lnTo>
                    <a:pt x="0" y="66800"/>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8615" tIns="32265" rIns="38615" bIns="32265" numCol="1" spcCol="1270" anchor="ctr" anchorCtr="0">
              <a:noAutofit/>
            </a:bodyPr>
            <a:lstStyle/>
            <a:p>
              <a:pPr marL="0" lvl="0" indent="0" algn="ctr" defTabSz="444500">
                <a:lnSpc>
                  <a:spcPct val="90000"/>
                </a:lnSpc>
                <a:spcBef>
                  <a:spcPct val="0"/>
                </a:spcBef>
                <a:spcAft>
                  <a:spcPct val="35000"/>
                </a:spcAft>
                <a:buNone/>
              </a:pPr>
              <a:r>
                <a:rPr lang="es-CO" sz="1000" kern="1200" noProof="0" dirty="0">
                  <a:latin typeface="FUTURA"/>
                </a:rPr>
                <a:t>Adopción</a:t>
              </a:r>
              <a:endParaRPr lang="es-CO" sz="1000" kern="1200" dirty="0"/>
            </a:p>
          </p:txBody>
        </p:sp>
      </p:grpSp>
      <p:sp>
        <p:nvSpPr>
          <p:cNvPr id="19" name="Rectángulo: esquinas redondeadas 18"/>
          <p:cNvSpPr/>
          <p:nvPr/>
        </p:nvSpPr>
        <p:spPr>
          <a:xfrm>
            <a:off x="688891" y="6137841"/>
            <a:ext cx="10349242" cy="370632"/>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s-CO" sz="1600" dirty="0">
                <a:latin typeface="Futura Std Book"/>
              </a:rPr>
              <a:t>Incorporación de enfoques diferenciales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71456" y="217546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a:cs typeface="Calibri Light" panose="020F0302020204030204"/>
              </a:rPr>
              <a:t>Fase 0 – Alistamiento</a:t>
            </a:r>
          </a:p>
          <a:p>
            <a:endParaRPr lang="es-CO" b="1" dirty="0">
              <a:solidFill>
                <a:schemeClr val="tx1"/>
              </a:solidFill>
              <a:latin typeface="FUTURA"/>
              <a:cs typeface="Calibri Light" panose="020F0302020204030204"/>
            </a:endParaRPr>
          </a:p>
          <a:p>
            <a:r>
              <a:rPr lang="es-CO" b="1" dirty="0">
                <a:solidFill>
                  <a:schemeClr val="tx1"/>
                </a:solidFill>
                <a:latin typeface="Futura Std Book"/>
              </a:rPr>
              <a:t>¿Cuáles son los primeros pasos del proceso de formulación?</a:t>
            </a:r>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382469" y="438600"/>
            <a:ext cx="11631560" cy="501970"/>
          </a:xfrm>
        </p:spPr>
        <p:txBody>
          <a:bodyPr>
            <a:normAutofit/>
          </a:bodyPr>
          <a:lstStyle/>
          <a:p>
            <a:r>
              <a:rPr lang="es-CO" sz="2400" b="1" dirty="0">
                <a:latin typeface="FUTURA"/>
                <a:ea typeface="Verdana" panose="020B0604030504040204" pitchFamily="34" charset="0"/>
              </a:rPr>
              <a:t>Alistamiento</a:t>
            </a:r>
          </a:p>
        </p:txBody>
      </p:sp>
      <p:grpSp>
        <p:nvGrpSpPr>
          <p:cNvPr id="3" name="Grupo 2"/>
          <p:cNvGrpSpPr/>
          <p:nvPr/>
        </p:nvGrpSpPr>
        <p:grpSpPr>
          <a:xfrm>
            <a:off x="2263530" y="1922707"/>
            <a:ext cx="7664935" cy="4631442"/>
            <a:chOff x="2263530" y="1922707"/>
            <a:chExt cx="7664935" cy="4631442"/>
          </a:xfrm>
        </p:grpSpPr>
        <p:sp>
          <p:nvSpPr>
            <p:cNvPr id="5" name="Forma libre: forma 4"/>
            <p:cNvSpPr/>
            <p:nvPr/>
          </p:nvSpPr>
          <p:spPr>
            <a:xfrm>
              <a:off x="5109609" y="4581371"/>
              <a:ext cx="1972778" cy="1972778"/>
            </a:xfrm>
            <a:custGeom>
              <a:avLst/>
              <a:gdLst>
                <a:gd name="csX0" fmla="*/ 0 w 1972778"/>
                <a:gd name="csY0" fmla="*/ 986389 h 1972778"/>
                <a:gd name="csX1" fmla="*/ 986389 w 1972778"/>
                <a:gd name="csY1" fmla="*/ 0 h 1972778"/>
                <a:gd name="csX2" fmla="*/ 1972778 w 1972778"/>
                <a:gd name="csY2" fmla="*/ 986389 h 1972778"/>
                <a:gd name="csX3" fmla="*/ 986389 w 1972778"/>
                <a:gd name="csY3" fmla="*/ 1972778 h 1972778"/>
                <a:gd name="csX4" fmla="*/ 0 w 1972778"/>
                <a:gd name="csY4" fmla="*/ 986389 h 1972778"/>
              </a:gdLst>
              <a:ahLst/>
              <a:cxnLst>
                <a:cxn ang="0">
                  <a:pos x="csX0" y="csY0"/>
                </a:cxn>
                <a:cxn ang="0">
                  <a:pos x="csX1" y="csY1"/>
                </a:cxn>
                <a:cxn ang="0">
                  <a:pos x="csX2" y="csY2"/>
                </a:cxn>
                <a:cxn ang="0">
                  <a:pos x="csX3" y="csY3"/>
                </a:cxn>
                <a:cxn ang="0">
                  <a:pos x="csX4" y="csY4"/>
                </a:cxn>
              </a:cxnLst>
              <a:rect l="l" t="t" r="r" b="b"/>
              <a:pathLst>
                <a:path w="1972778" h="1972778">
                  <a:moveTo>
                    <a:pt x="0" y="986389"/>
                  </a:moveTo>
                  <a:cubicBezTo>
                    <a:pt x="0" y="441621"/>
                    <a:pt x="441621" y="0"/>
                    <a:pt x="986389" y="0"/>
                  </a:cubicBezTo>
                  <a:cubicBezTo>
                    <a:pt x="1531157" y="0"/>
                    <a:pt x="1972778" y="441621"/>
                    <a:pt x="1972778" y="986389"/>
                  </a:cubicBezTo>
                  <a:cubicBezTo>
                    <a:pt x="1972778" y="1531157"/>
                    <a:pt x="1531157" y="1972778"/>
                    <a:pt x="986389" y="1972778"/>
                  </a:cubicBezTo>
                  <a:cubicBezTo>
                    <a:pt x="441621" y="1972778"/>
                    <a:pt x="0" y="1531157"/>
                    <a:pt x="0" y="986389"/>
                  </a:cubicBez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301607" tIns="301607" rIns="301607" bIns="301607" numCol="1" spcCol="1270" anchor="ctr" anchorCtr="0">
              <a:noAutofit/>
            </a:bodyPr>
            <a:lstStyle/>
            <a:p>
              <a:pPr marL="0" lvl="0" indent="0" algn="ctr" defTabSz="889000">
                <a:lnSpc>
                  <a:spcPct val="90000"/>
                </a:lnSpc>
                <a:spcBef>
                  <a:spcPct val="0"/>
                </a:spcBef>
                <a:spcAft>
                  <a:spcPct val="35000"/>
                </a:spcAft>
                <a:buNone/>
              </a:pPr>
              <a:r>
                <a:rPr lang="es-CO" b="1" kern="1200" dirty="0">
                  <a:latin typeface="FUTURA"/>
                  <a:ea typeface="Verdana" panose="020B0604030504040204" pitchFamily="34" charset="0"/>
                </a:rPr>
                <a:t>Alistamiento</a:t>
              </a:r>
              <a:endParaRPr lang="es-CO" kern="1200" dirty="0">
                <a:latin typeface="FUTURA"/>
              </a:endParaRPr>
            </a:p>
          </p:txBody>
        </p:sp>
        <p:sp>
          <p:nvSpPr>
            <p:cNvPr id="6" name="Flecha: hacia la izquierda 5"/>
            <p:cNvSpPr/>
            <p:nvPr/>
          </p:nvSpPr>
          <p:spPr>
            <a:xfrm rot="10800000">
              <a:off x="3200600" y="5286639"/>
              <a:ext cx="1804013" cy="562241"/>
            </a:xfrm>
            <a:prstGeom prst="leftArrow">
              <a:avLst>
                <a:gd name="adj1" fmla="val 60000"/>
                <a:gd name="adj2" fmla="val 50000"/>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hueOff val="0"/>
                <a:satOff val="0"/>
                <a:lumOff val="0"/>
                <a:alphaOff val="0"/>
              </a:schemeClr>
            </a:fontRef>
          </p:style>
          <p:txBody>
            <a:bodyPr/>
            <a:lstStyle/>
            <a:p>
              <a:endParaRPr lang="es-CO"/>
            </a:p>
          </p:txBody>
        </p:sp>
        <p:sp>
          <p:nvSpPr>
            <p:cNvPr id="7" name="Forma libre: forma 6"/>
            <p:cNvSpPr/>
            <p:nvPr/>
          </p:nvSpPr>
          <p:spPr>
            <a:xfrm>
              <a:off x="2263530" y="4818104"/>
              <a:ext cx="1874139" cy="1499311"/>
            </a:xfrm>
            <a:custGeom>
              <a:avLst/>
              <a:gdLst>
                <a:gd name="csX0" fmla="*/ 0 w 1874139"/>
                <a:gd name="csY0" fmla="*/ 149931 h 1499311"/>
                <a:gd name="csX1" fmla="*/ 149931 w 1874139"/>
                <a:gd name="csY1" fmla="*/ 0 h 1499311"/>
                <a:gd name="csX2" fmla="*/ 1724208 w 1874139"/>
                <a:gd name="csY2" fmla="*/ 0 h 1499311"/>
                <a:gd name="csX3" fmla="*/ 1874139 w 1874139"/>
                <a:gd name="csY3" fmla="*/ 149931 h 1499311"/>
                <a:gd name="csX4" fmla="*/ 1874139 w 1874139"/>
                <a:gd name="csY4" fmla="*/ 1349380 h 1499311"/>
                <a:gd name="csX5" fmla="*/ 1724208 w 1874139"/>
                <a:gd name="csY5" fmla="*/ 1499311 h 1499311"/>
                <a:gd name="csX6" fmla="*/ 149931 w 1874139"/>
                <a:gd name="csY6" fmla="*/ 1499311 h 1499311"/>
                <a:gd name="csX7" fmla="*/ 0 w 1874139"/>
                <a:gd name="csY7" fmla="*/ 1349380 h 1499311"/>
                <a:gd name="csX8" fmla="*/ 0 w 1874139"/>
                <a:gd name="csY8" fmla="*/ 149931 h 149931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74139" h="1499311">
                  <a:moveTo>
                    <a:pt x="0" y="149931"/>
                  </a:moveTo>
                  <a:cubicBezTo>
                    <a:pt x="0" y="67126"/>
                    <a:pt x="67126" y="0"/>
                    <a:pt x="149931" y="0"/>
                  </a:cubicBezTo>
                  <a:lnTo>
                    <a:pt x="1724208" y="0"/>
                  </a:lnTo>
                  <a:cubicBezTo>
                    <a:pt x="1807013" y="0"/>
                    <a:pt x="1874139" y="67126"/>
                    <a:pt x="1874139" y="149931"/>
                  </a:cubicBezTo>
                  <a:lnTo>
                    <a:pt x="1874139" y="1349380"/>
                  </a:lnTo>
                  <a:cubicBezTo>
                    <a:pt x="1874139" y="1432185"/>
                    <a:pt x="1807013" y="1499311"/>
                    <a:pt x="1724208" y="1499311"/>
                  </a:cubicBezTo>
                  <a:lnTo>
                    <a:pt x="149931" y="1499311"/>
                  </a:lnTo>
                  <a:cubicBezTo>
                    <a:pt x="67126" y="1499311"/>
                    <a:pt x="0" y="1432185"/>
                    <a:pt x="0" y="1349380"/>
                  </a:cubicBezTo>
                  <a:lnTo>
                    <a:pt x="0" y="14993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82013" tIns="82013" rIns="82013" bIns="82013" numCol="1" spcCol="1270" anchor="ctr" anchorCtr="0">
              <a:noAutofit/>
            </a:bodyPr>
            <a:lstStyle/>
            <a:p>
              <a:pPr marL="0" lvl="0" indent="0" algn="ctr" defTabSz="889000">
                <a:lnSpc>
                  <a:spcPct val="90000"/>
                </a:lnSpc>
                <a:spcBef>
                  <a:spcPct val="0"/>
                </a:spcBef>
                <a:spcAft>
                  <a:spcPct val="35000"/>
                </a:spcAft>
                <a:buClrTx/>
                <a:buSzTx/>
                <a:buFontTx/>
                <a:buNone/>
              </a:pPr>
              <a:r>
                <a:rPr kumimoji="0" lang="es-CO" sz="2000" b="1" i="0" u="none" strike="noStrike" kern="1200" cap="none" spc="0" normalizeH="0" baseline="0" noProof="0" dirty="0">
                  <a:effectLst/>
                  <a:uLnTx/>
                  <a:uFillTx/>
                  <a:latin typeface="FUTURA"/>
                  <a:ea typeface="Verdana" panose="020B0604030504040204" pitchFamily="34" charset="0"/>
                  <a:sym typeface="Work Sans"/>
                </a:rPr>
                <a:t>Equipo formulador</a:t>
              </a:r>
              <a:endParaRPr lang="es-CO" sz="2000" kern="1200" dirty="0">
                <a:latin typeface="FUTURA"/>
              </a:endParaRPr>
            </a:p>
          </p:txBody>
        </p:sp>
        <p:sp>
          <p:nvSpPr>
            <p:cNvPr id="8" name="Flecha: hacia la izquierda 7"/>
            <p:cNvSpPr/>
            <p:nvPr/>
          </p:nvSpPr>
          <p:spPr>
            <a:xfrm rot="13500000">
              <a:off x="3784451" y="3877099"/>
              <a:ext cx="1804013" cy="562241"/>
            </a:xfrm>
            <a:prstGeom prst="leftArrow">
              <a:avLst>
                <a:gd name="adj1" fmla="val 60000"/>
                <a:gd name="adj2" fmla="val 50000"/>
              </a:avLst>
            </a:prstGeom>
          </p:spPr>
          <p:style>
            <a:lnRef idx="0">
              <a:schemeClr val="lt1">
                <a:hueOff val="0"/>
                <a:satOff val="0"/>
                <a:lumOff val="0"/>
                <a:alphaOff val="0"/>
              </a:schemeClr>
            </a:lnRef>
            <a:fillRef idx="1">
              <a:schemeClr val="accent5">
                <a:hueOff val="-3038037"/>
                <a:satOff val="-206"/>
                <a:lumOff val="490"/>
                <a:alphaOff val="0"/>
              </a:schemeClr>
            </a:fillRef>
            <a:effectRef idx="0">
              <a:schemeClr val="accent5">
                <a:hueOff val="-3038037"/>
                <a:satOff val="-206"/>
                <a:lumOff val="490"/>
                <a:alphaOff val="0"/>
              </a:schemeClr>
            </a:effectRef>
            <a:fontRef idx="minor">
              <a:schemeClr val="lt1">
                <a:hueOff val="0"/>
                <a:satOff val="0"/>
                <a:lumOff val="0"/>
                <a:alphaOff val="0"/>
              </a:schemeClr>
            </a:fontRef>
          </p:style>
          <p:txBody>
            <a:bodyPr/>
            <a:lstStyle/>
            <a:p>
              <a:endParaRPr lang="es-CO"/>
            </a:p>
          </p:txBody>
        </p:sp>
        <p:sp>
          <p:nvSpPr>
            <p:cNvPr id="10" name="Forma libre: forma 9"/>
            <p:cNvSpPr/>
            <p:nvPr/>
          </p:nvSpPr>
          <p:spPr>
            <a:xfrm>
              <a:off x="3111573" y="2770749"/>
              <a:ext cx="1874139" cy="1499311"/>
            </a:xfrm>
            <a:custGeom>
              <a:avLst/>
              <a:gdLst>
                <a:gd name="csX0" fmla="*/ 0 w 1874139"/>
                <a:gd name="csY0" fmla="*/ 149931 h 1499311"/>
                <a:gd name="csX1" fmla="*/ 149931 w 1874139"/>
                <a:gd name="csY1" fmla="*/ 0 h 1499311"/>
                <a:gd name="csX2" fmla="*/ 1724208 w 1874139"/>
                <a:gd name="csY2" fmla="*/ 0 h 1499311"/>
                <a:gd name="csX3" fmla="*/ 1874139 w 1874139"/>
                <a:gd name="csY3" fmla="*/ 149931 h 1499311"/>
                <a:gd name="csX4" fmla="*/ 1874139 w 1874139"/>
                <a:gd name="csY4" fmla="*/ 1349380 h 1499311"/>
                <a:gd name="csX5" fmla="*/ 1724208 w 1874139"/>
                <a:gd name="csY5" fmla="*/ 1499311 h 1499311"/>
                <a:gd name="csX6" fmla="*/ 149931 w 1874139"/>
                <a:gd name="csY6" fmla="*/ 1499311 h 1499311"/>
                <a:gd name="csX7" fmla="*/ 0 w 1874139"/>
                <a:gd name="csY7" fmla="*/ 1349380 h 1499311"/>
                <a:gd name="csX8" fmla="*/ 0 w 1874139"/>
                <a:gd name="csY8" fmla="*/ 149931 h 149931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74139" h="1499311">
                  <a:moveTo>
                    <a:pt x="0" y="149931"/>
                  </a:moveTo>
                  <a:cubicBezTo>
                    <a:pt x="0" y="67126"/>
                    <a:pt x="67126" y="0"/>
                    <a:pt x="149931" y="0"/>
                  </a:cubicBezTo>
                  <a:lnTo>
                    <a:pt x="1724208" y="0"/>
                  </a:lnTo>
                  <a:cubicBezTo>
                    <a:pt x="1807013" y="0"/>
                    <a:pt x="1874139" y="67126"/>
                    <a:pt x="1874139" y="149931"/>
                  </a:cubicBezTo>
                  <a:lnTo>
                    <a:pt x="1874139" y="1349380"/>
                  </a:lnTo>
                  <a:cubicBezTo>
                    <a:pt x="1874139" y="1432185"/>
                    <a:pt x="1807013" y="1499311"/>
                    <a:pt x="1724208" y="1499311"/>
                  </a:cubicBezTo>
                  <a:lnTo>
                    <a:pt x="149931" y="1499311"/>
                  </a:lnTo>
                  <a:cubicBezTo>
                    <a:pt x="67126" y="1499311"/>
                    <a:pt x="0" y="1432185"/>
                    <a:pt x="0" y="1349380"/>
                  </a:cubicBezTo>
                  <a:lnTo>
                    <a:pt x="0" y="149931"/>
                  </a:lnTo>
                  <a:close/>
                </a:path>
              </a:pathLst>
            </a:custGeom>
          </p:spPr>
          <p:style>
            <a:lnRef idx="2">
              <a:schemeClr val="lt1">
                <a:hueOff val="0"/>
                <a:satOff val="0"/>
                <a:lumOff val="0"/>
                <a:alphaOff val="0"/>
              </a:schemeClr>
            </a:lnRef>
            <a:fillRef idx="1">
              <a:schemeClr val="accent5">
                <a:hueOff val="-3038037"/>
                <a:satOff val="-206"/>
                <a:lumOff val="490"/>
                <a:alphaOff val="0"/>
              </a:schemeClr>
            </a:fillRef>
            <a:effectRef idx="0">
              <a:schemeClr val="accent5">
                <a:hueOff val="-3038037"/>
                <a:satOff val="-206"/>
                <a:lumOff val="490"/>
                <a:alphaOff val="0"/>
              </a:schemeClr>
            </a:effectRef>
            <a:fontRef idx="minor">
              <a:schemeClr val="lt1"/>
            </a:fontRef>
          </p:style>
          <p:txBody>
            <a:bodyPr spcFirstLastPara="0" vert="horz" wrap="square" lIns="82013" tIns="82013" rIns="82013" bIns="82013" numCol="1" spcCol="1270" anchor="ctr" anchorCtr="0">
              <a:noAutofit/>
            </a:bodyPr>
            <a:lstStyle/>
            <a:p>
              <a:pPr marL="0" lvl="0" indent="0" algn="ctr" defTabSz="889000">
                <a:lnSpc>
                  <a:spcPct val="90000"/>
                </a:lnSpc>
                <a:spcBef>
                  <a:spcPct val="0"/>
                </a:spcBef>
                <a:spcAft>
                  <a:spcPct val="35000"/>
                </a:spcAft>
                <a:buClrTx/>
                <a:buSzTx/>
                <a:buFontTx/>
                <a:buNone/>
              </a:pPr>
              <a:r>
                <a:rPr kumimoji="0" lang="es-CO" sz="2000" b="1" i="0" u="none" strike="noStrike" kern="1200" cap="none" spc="0" normalizeH="0" baseline="0" noProof="0" dirty="0">
                  <a:effectLst/>
                  <a:uLnTx/>
                  <a:uFillTx/>
                  <a:latin typeface="FUTURA"/>
                  <a:ea typeface="Verdana" panose="020B0604030504040204" pitchFamily="34" charset="0"/>
                  <a:sym typeface="Work Sans"/>
                </a:rPr>
                <a:t>Plan de trabajo</a:t>
              </a:r>
              <a:endParaRPr lang="es-CO" sz="2000" kern="1200" dirty="0">
                <a:latin typeface="FUTURA"/>
              </a:endParaRPr>
            </a:p>
          </p:txBody>
        </p:sp>
        <p:sp>
          <p:nvSpPr>
            <p:cNvPr id="11" name="Flecha: hacia la izquierda 10"/>
            <p:cNvSpPr/>
            <p:nvPr/>
          </p:nvSpPr>
          <p:spPr>
            <a:xfrm rot="16200000">
              <a:off x="5193991" y="3293248"/>
              <a:ext cx="1804013" cy="562241"/>
            </a:xfrm>
            <a:prstGeom prst="leftArrow">
              <a:avLst>
                <a:gd name="adj1" fmla="val 60000"/>
                <a:gd name="adj2" fmla="val 50000"/>
              </a:avLst>
            </a:prstGeom>
          </p:spPr>
          <p:style>
            <a:lnRef idx="0">
              <a:schemeClr val="lt1">
                <a:hueOff val="0"/>
                <a:satOff val="0"/>
                <a:lumOff val="0"/>
                <a:alphaOff val="0"/>
              </a:schemeClr>
            </a:lnRef>
            <a:fillRef idx="1">
              <a:schemeClr val="accent5">
                <a:hueOff val="-6076075"/>
                <a:satOff val="-412"/>
                <a:lumOff val="981"/>
                <a:alphaOff val="0"/>
              </a:schemeClr>
            </a:fillRef>
            <a:effectRef idx="0">
              <a:schemeClr val="accent5">
                <a:hueOff val="-6076075"/>
                <a:satOff val="-412"/>
                <a:lumOff val="981"/>
                <a:alphaOff val="0"/>
              </a:schemeClr>
            </a:effectRef>
            <a:fontRef idx="minor">
              <a:schemeClr val="lt1">
                <a:hueOff val="0"/>
                <a:satOff val="0"/>
                <a:lumOff val="0"/>
                <a:alphaOff val="0"/>
              </a:schemeClr>
            </a:fontRef>
          </p:style>
          <p:txBody>
            <a:bodyPr/>
            <a:lstStyle/>
            <a:p>
              <a:endParaRPr lang="es-CO"/>
            </a:p>
          </p:txBody>
        </p:sp>
        <p:sp>
          <p:nvSpPr>
            <p:cNvPr id="12" name="Forma libre: forma 11"/>
            <p:cNvSpPr/>
            <p:nvPr/>
          </p:nvSpPr>
          <p:spPr>
            <a:xfrm>
              <a:off x="5158928" y="1922707"/>
              <a:ext cx="1923459" cy="1499311"/>
            </a:xfrm>
            <a:custGeom>
              <a:avLst/>
              <a:gdLst>
                <a:gd name="csX0" fmla="*/ 0 w 1874139"/>
                <a:gd name="csY0" fmla="*/ 149931 h 1499311"/>
                <a:gd name="csX1" fmla="*/ 149931 w 1874139"/>
                <a:gd name="csY1" fmla="*/ 0 h 1499311"/>
                <a:gd name="csX2" fmla="*/ 1724208 w 1874139"/>
                <a:gd name="csY2" fmla="*/ 0 h 1499311"/>
                <a:gd name="csX3" fmla="*/ 1874139 w 1874139"/>
                <a:gd name="csY3" fmla="*/ 149931 h 1499311"/>
                <a:gd name="csX4" fmla="*/ 1874139 w 1874139"/>
                <a:gd name="csY4" fmla="*/ 1349380 h 1499311"/>
                <a:gd name="csX5" fmla="*/ 1724208 w 1874139"/>
                <a:gd name="csY5" fmla="*/ 1499311 h 1499311"/>
                <a:gd name="csX6" fmla="*/ 149931 w 1874139"/>
                <a:gd name="csY6" fmla="*/ 1499311 h 1499311"/>
                <a:gd name="csX7" fmla="*/ 0 w 1874139"/>
                <a:gd name="csY7" fmla="*/ 1349380 h 1499311"/>
                <a:gd name="csX8" fmla="*/ 0 w 1874139"/>
                <a:gd name="csY8" fmla="*/ 149931 h 149931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74139" h="1499311">
                  <a:moveTo>
                    <a:pt x="0" y="149931"/>
                  </a:moveTo>
                  <a:cubicBezTo>
                    <a:pt x="0" y="67126"/>
                    <a:pt x="67126" y="0"/>
                    <a:pt x="149931" y="0"/>
                  </a:cubicBezTo>
                  <a:lnTo>
                    <a:pt x="1724208" y="0"/>
                  </a:lnTo>
                  <a:cubicBezTo>
                    <a:pt x="1807013" y="0"/>
                    <a:pt x="1874139" y="67126"/>
                    <a:pt x="1874139" y="149931"/>
                  </a:cubicBezTo>
                  <a:lnTo>
                    <a:pt x="1874139" y="1349380"/>
                  </a:lnTo>
                  <a:cubicBezTo>
                    <a:pt x="1874139" y="1432185"/>
                    <a:pt x="1807013" y="1499311"/>
                    <a:pt x="1724208" y="1499311"/>
                  </a:cubicBezTo>
                  <a:lnTo>
                    <a:pt x="149931" y="1499311"/>
                  </a:lnTo>
                  <a:cubicBezTo>
                    <a:pt x="67126" y="1499311"/>
                    <a:pt x="0" y="1432185"/>
                    <a:pt x="0" y="1349380"/>
                  </a:cubicBezTo>
                  <a:lnTo>
                    <a:pt x="0" y="149931"/>
                  </a:lnTo>
                  <a:close/>
                </a:path>
              </a:pathLst>
            </a:custGeom>
          </p:spPr>
          <p:style>
            <a:lnRef idx="2">
              <a:schemeClr val="lt1">
                <a:hueOff val="0"/>
                <a:satOff val="0"/>
                <a:lumOff val="0"/>
                <a:alphaOff val="0"/>
              </a:schemeClr>
            </a:lnRef>
            <a:fillRef idx="1">
              <a:schemeClr val="accent5">
                <a:hueOff val="-6076075"/>
                <a:satOff val="-412"/>
                <a:lumOff val="981"/>
                <a:alphaOff val="0"/>
              </a:schemeClr>
            </a:fillRef>
            <a:effectRef idx="0">
              <a:schemeClr val="accent5">
                <a:hueOff val="-6076075"/>
                <a:satOff val="-412"/>
                <a:lumOff val="981"/>
                <a:alphaOff val="0"/>
              </a:schemeClr>
            </a:effectRef>
            <a:fontRef idx="minor">
              <a:schemeClr val="lt1"/>
            </a:fontRef>
          </p:style>
          <p:txBody>
            <a:bodyPr spcFirstLastPara="0" vert="horz" wrap="square" lIns="82013" tIns="82013" rIns="82013" bIns="82013" numCol="1" spcCol="1270" anchor="ctr" anchorCtr="0">
              <a:noAutofit/>
            </a:bodyPr>
            <a:lstStyle/>
            <a:p>
              <a:pPr marL="0" lvl="0" indent="0" algn="ctr" defTabSz="889000">
                <a:lnSpc>
                  <a:spcPct val="90000"/>
                </a:lnSpc>
                <a:spcBef>
                  <a:spcPct val="0"/>
                </a:spcBef>
                <a:spcAft>
                  <a:spcPct val="35000"/>
                </a:spcAft>
                <a:buClrTx/>
                <a:buSzTx/>
                <a:buFontTx/>
                <a:buNone/>
              </a:pPr>
              <a:r>
                <a:rPr lang="es-CO" sz="2000" b="1" kern="1200" dirty="0">
                  <a:latin typeface="FUTURA"/>
                </a:rPr>
                <a:t>Análisis de antecedentes</a:t>
              </a:r>
            </a:p>
          </p:txBody>
        </p:sp>
        <p:sp>
          <p:nvSpPr>
            <p:cNvPr id="13" name="Flecha: hacia la izquierda 12"/>
            <p:cNvSpPr/>
            <p:nvPr/>
          </p:nvSpPr>
          <p:spPr>
            <a:xfrm rot="18900000">
              <a:off x="6603532" y="3877099"/>
              <a:ext cx="1804013" cy="562241"/>
            </a:xfrm>
            <a:prstGeom prst="leftArrow">
              <a:avLst>
                <a:gd name="adj1" fmla="val 60000"/>
                <a:gd name="adj2" fmla="val 50000"/>
              </a:avLst>
            </a:prstGeom>
          </p:spPr>
          <p:style>
            <a:lnRef idx="0">
              <a:schemeClr val="lt1">
                <a:hueOff val="0"/>
                <a:satOff val="0"/>
                <a:lumOff val="0"/>
                <a:alphaOff val="0"/>
              </a:schemeClr>
            </a:lnRef>
            <a:fillRef idx="1">
              <a:schemeClr val="accent5">
                <a:hueOff val="-9114112"/>
                <a:satOff val="-619"/>
                <a:lumOff val="1471"/>
                <a:alphaOff val="0"/>
              </a:schemeClr>
            </a:fillRef>
            <a:effectRef idx="0">
              <a:schemeClr val="accent5">
                <a:hueOff val="-9114112"/>
                <a:satOff val="-619"/>
                <a:lumOff val="1471"/>
                <a:alphaOff val="0"/>
              </a:schemeClr>
            </a:effectRef>
            <a:fontRef idx="minor">
              <a:schemeClr val="lt1">
                <a:hueOff val="0"/>
                <a:satOff val="0"/>
                <a:lumOff val="0"/>
                <a:alphaOff val="0"/>
              </a:schemeClr>
            </a:fontRef>
          </p:style>
          <p:txBody>
            <a:bodyPr/>
            <a:lstStyle/>
            <a:p>
              <a:endParaRPr lang="es-CO"/>
            </a:p>
          </p:txBody>
        </p:sp>
        <p:sp>
          <p:nvSpPr>
            <p:cNvPr id="14" name="Forma libre: forma 13"/>
            <p:cNvSpPr/>
            <p:nvPr/>
          </p:nvSpPr>
          <p:spPr>
            <a:xfrm>
              <a:off x="7206284" y="2770749"/>
              <a:ext cx="1874139" cy="1499311"/>
            </a:xfrm>
            <a:custGeom>
              <a:avLst/>
              <a:gdLst>
                <a:gd name="csX0" fmla="*/ 0 w 1874139"/>
                <a:gd name="csY0" fmla="*/ 149931 h 1499311"/>
                <a:gd name="csX1" fmla="*/ 149931 w 1874139"/>
                <a:gd name="csY1" fmla="*/ 0 h 1499311"/>
                <a:gd name="csX2" fmla="*/ 1724208 w 1874139"/>
                <a:gd name="csY2" fmla="*/ 0 h 1499311"/>
                <a:gd name="csX3" fmla="*/ 1874139 w 1874139"/>
                <a:gd name="csY3" fmla="*/ 149931 h 1499311"/>
                <a:gd name="csX4" fmla="*/ 1874139 w 1874139"/>
                <a:gd name="csY4" fmla="*/ 1349380 h 1499311"/>
                <a:gd name="csX5" fmla="*/ 1724208 w 1874139"/>
                <a:gd name="csY5" fmla="*/ 1499311 h 1499311"/>
                <a:gd name="csX6" fmla="*/ 149931 w 1874139"/>
                <a:gd name="csY6" fmla="*/ 1499311 h 1499311"/>
                <a:gd name="csX7" fmla="*/ 0 w 1874139"/>
                <a:gd name="csY7" fmla="*/ 1349380 h 1499311"/>
                <a:gd name="csX8" fmla="*/ 0 w 1874139"/>
                <a:gd name="csY8" fmla="*/ 149931 h 149931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74139" h="1499311">
                  <a:moveTo>
                    <a:pt x="0" y="149931"/>
                  </a:moveTo>
                  <a:cubicBezTo>
                    <a:pt x="0" y="67126"/>
                    <a:pt x="67126" y="0"/>
                    <a:pt x="149931" y="0"/>
                  </a:cubicBezTo>
                  <a:lnTo>
                    <a:pt x="1724208" y="0"/>
                  </a:lnTo>
                  <a:cubicBezTo>
                    <a:pt x="1807013" y="0"/>
                    <a:pt x="1874139" y="67126"/>
                    <a:pt x="1874139" y="149931"/>
                  </a:cubicBezTo>
                  <a:lnTo>
                    <a:pt x="1874139" y="1349380"/>
                  </a:lnTo>
                  <a:cubicBezTo>
                    <a:pt x="1874139" y="1432185"/>
                    <a:pt x="1807013" y="1499311"/>
                    <a:pt x="1724208" y="1499311"/>
                  </a:cubicBezTo>
                  <a:lnTo>
                    <a:pt x="149931" y="1499311"/>
                  </a:lnTo>
                  <a:cubicBezTo>
                    <a:pt x="67126" y="1499311"/>
                    <a:pt x="0" y="1432185"/>
                    <a:pt x="0" y="1349380"/>
                  </a:cubicBezTo>
                  <a:lnTo>
                    <a:pt x="0" y="149931"/>
                  </a:lnTo>
                  <a:close/>
                </a:path>
              </a:pathLst>
            </a:custGeom>
          </p:spPr>
          <p:style>
            <a:lnRef idx="2">
              <a:schemeClr val="lt1">
                <a:hueOff val="0"/>
                <a:satOff val="0"/>
                <a:lumOff val="0"/>
                <a:alphaOff val="0"/>
              </a:schemeClr>
            </a:lnRef>
            <a:fillRef idx="1">
              <a:schemeClr val="accent5">
                <a:hueOff val="-9114112"/>
                <a:satOff val="-619"/>
                <a:lumOff val="1471"/>
                <a:alphaOff val="0"/>
              </a:schemeClr>
            </a:fillRef>
            <a:effectRef idx="0">
              <a:schemeClr val="accent5">
                <a:hueOff val="-9114112"/>
                <a:satOff val="-619"/>
                <a:lumOff val="1471"/>
                <a:alphaOff val="0"/>
              </a:schemeClr>
            </a:effectRef>
            <a:fontRef idx="minor">
              <a:schemeClr val="lt1"/>
            </a:fontRef>
          </p:style>
          <p:txBody>
            <a:bodyPr spcFirstLastPara="0" vert="horz" wrap="square" lIns="82013" tIns="82013" rIns="82013" bIns="82013" numCol="1" spcCol="1270" anchor="ctr" anchorCtr="0">
              <a:noAutofit/>
            </a:bodyPr>
            <a:lstStyle/>
            <a:p>
              <a:pPr marL="0" lvl="0" indent="0" algn="ctr" defTabSz="889000">
                <a:lnSpc>
                  <a:spcPct val="90000"/>
                </a:lnSpc>
                <a:spcBef>
                  <a:spcPct val="0"/>
                </a:spcBef>
                <a:spcAft>
                  <a:spcPct val="35000"/>
                </a:spcAft>
                <a:buClrTx/>
                <a:buSzTx/>
                <a:buFontTx/>
                <a:buNone/>
              </a:pPr>
              <a:r>
                <a:rPr kumimoji="0" lang="es-CO" sz="2000" b="1" i="0" u="none" strike="noStrike" kern="1200" cap="none" spc="0" normalizeH="0" baseline="0" noProof="0" dirty="0">
                  <a:effectLst/>
                  <a:uLnTx/>
                  <a:uFillTx/>
                  <a:latin typeface="FUTURA"/>
                  <a:ea typeface="Verdana" panose="020B0604030504040204" pitchFamily="34" charset="0"/>
                  <a:sym typeface="Work Sans"/>
                </a:rPr>
                <a:t>Mapeo de actores</a:t>
              </a:r>
              <a:endParaRPr lang="es-CO" sz="2000" kern="1200" dirty="0">
                <a:latin typeface="FUTURA"/>
              </a:endParaRPr>
            </a:p>
          </p:txBody>
        </p:sp>
        <p:sp>
          <p:nvSpPr>
            <p:cNvPr id="15" name="Flecha: hacia la izquierda 14"/>
            <p:cNvSpPr/>
            <p:nvPr/>
          </p:nvSpPr>
          <p:spPr>
            <a:xfrm>
              <a:off x="7187383" y="5286639"/>
              <a:ext cx="1804013" cy="562241"/>
            </a:xfrm>
            <a:prstGeom prst="leftArrow">
              <a:avLst>
                <a:gd name="adj1" fmla="val 60000"/>
                <a:gd name="adj2" fmla="val 50000"/>
              </a:avLst>
            </a:prstGeom>
          </p:spPr>
          <p:style>
            <a:lnRef idx="0">
              <a:schemeClr val="lt1">
                <a:hueOff val="0"/>
                <a:satOff val="0"/>
                <a:lumOff val="0"/>
                <a:alphaOff val="0"/>
              </a:schemeClr>
            </a:lnRef>
            <a:fillRef idx="1">
              <a:schemeClr val="accent5">
                <a:hueOff val="-12152150"/>
                <a:satOff val="-825"/>
                <a:lumOff val="1961"/>
                <a:alphaOff val="0"/>
              </a:schemeClr>
            </a:fillRef>
            <a:effectRef idx="0">
              <a:schemeClr val="accent5">
                <a:hueOff val="-12152150"/>
                <a:satOff val="-825"/>
                <a:lumOff val="1961"/>
                <a:alphaOff val="0"/>
              </a:schemeClr>
            </a:effectRef>
            <a:fontRef idx="minor">
              <a:schemeClr val="lt1">
                <a:hueOff val="0"/>
                <a:satOff val="0"/>
                <a:lumOff val="0"/>
                <a:alphaOff val="0"/>
              </a:schemeClr>
            </a:fontRef>
          </p:style>
          <p:txBody>
            <a:bodyPr/>
            <a:lstStyle/>
            <a:p>
              <a:endParaRPr lang="es-CO"/>
            </a:p>
          </p:txBody>
        </p:sp>
        <p:sp>
          <p:nvSpPr>
            <p:cNvPr id="16" name="Forma libre: forma 15"/>
            <p:cNvSpPr/>
            <p:nvPr/>
          </p:nvSpPr>
          <p:spPr>
            <a:xfrm>
              <a:off x="8054326" y="4818104"/>
              <a:ext cx="1874139" cy="1499311"/>
            </a:xfrm>
            <a:custGeom>
              <a:avLst/>
              <a:gdLst>
                <a:gd name="csX0" fmla="*/ 0 w 1874139"/>
                <a:gd name="csY0" fmla="*/ 149931 h 1499311"/>
                <a:gd name="csX1" fmla="*/ 149931 w 1874139"/>
                <a:gd name="csY1" fmla="*/ 0 h 1499311"/>
                <a:gd name="csX2" fmla="*/ 1724208 w 1874139"/>
                <a:gd name="csY2" fmla="*/ 0 h 1499311"/>
                <a:gd name="csX3" fmla="*/ 1874139 w 1874139"/>
                <a:gd name="csY3" fmla="*/ 149931 h 1499311"/>
                <a:gd name="csX4" fmla="*/ 1874139 w 1874139"/>
                <a:gd name="csY4" fmla="*/ 1349380 h 1499311"/>
                <a:gd name="csX5" fmla="*/ 1724208 w 1874139"/>
                <a:gd name="csY5" fmla="*/ 1499311 h 1499311"/>
                <a:gd name="csX6" fmla="*/ 149931 w 1874139"/>
                <a:gd name="csY6" fmla="*/ 1499311 h 1499311"/>
                <a:gd name="csX7" fmla="*/ 0 w 1874139"/>
                <a:gd name="csY7" fmla="*/ 1349380 h 1499311"/>
                <a:gd name="csX8" fmla="*/ 0 w 1874139"/>
                <a:gd name="csY8" fmla="*/ 149931 h 149931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74139" h="1499311">
                  <a:moveTo>
                    <a:pt x="0" y="149931"/>
                  </a:moveTo>
                  <a:cubicBezTo>
                    <a:pt x="0" y="67126"/>
                    <a:pt x="67126" y="0"/>
                    <a:pt x="149931" y="0"/>
                  </a:cubicBezTo>
                  <a:lnTo>
                    <a:pt x="1724208" y="0"/>
                  </a:lnTo>
                  <a:cubicBezTo>
                    <a:pt x="1807013" y="0"/>
                    <a:pt x="1874139" y="67126"/>
                    <a:pt x="1874139" y="149931"/>
                  </a:cubicBezTo>
                  <a:lnTo>
                    <a:pt x="1874139" y="1349380"/>
                  </a:lnTo>
                  <a:cubicBezTo>
                    <a:pt x="1874139" y="1432185"/>
                    <a:pt x="1807013" y="1499311"/>
                    <a:pt x="1724208" y="1499311"/>
                  </a:cubicBezTo>
                  <a:lnTo>
                    <a:pt x="149931" y="1499311"/>
                  </a:lnTo>
                  <a:cubicBezTo>
                    <a:pt x="67126" y="1499311"/>
                    <a:pt x="0" y="1432185"/>
                    <a:pt x="0" y="1349380"/>
                  </a:cubicBezTo>
                  <a:lnTo>
                    <a:pt x="0" y="149931"/>
                  </a:lnTo>
                  <a:close/>
                </a:path>
              </a:pathLst>
            </a:custGeom>
          </p:spPr>
          <p:style>
            <a:lnRef idx="2">
              <a:schemeClr val="lt1">
                <a:hueOff val="0"/>
                <a:satOff val="0"/>
                <a:lumOff val="0"/>
                <a:alphaOff val="0"/>
              </a:schemeClr>
            </a:lnRef>
            <a:fillRef idx="1">
              <a:schemeClr val="accent5">
                <a:hueOff val="-12152150"/>
                <a:satOff val="-825"/>
                <a:lumOff val="1961"/>
                <a:alphaOff val="0"/>
              </a:schemeClr>
            </a:fillRef>
            <a:effectRef idx="0">
              <a:schemeClr val="accent5">
                <a:hueOff val="-12152150"/>
                <a:satOff val="-825"/>
                <a:lumOff val="1961"/>
                <a:alphaOff val="0"/>
              </a:schemeClr>
            </a:effectRef>
            <a:fontRef idx="minor">
              <a:schemeClr val="lt1"/>
            </a:fontRef>
          </p:style>
          <p:txBody>
            <a:bodyPr spcFirstLastPara="0" vert="horz" wrap="square" lIns="82013" tIns="82013" rIns="82013" bIns="82013" numCol="1" spcCol="1270" anchor="ctr" anchorCtr="0">
              <a:noAutofit/>
            </a:bodyPr>
            <a:lstStyle/>
            <a:p>
              <a:pPr marL="0" lvl="0" indent="0" algn="ctr" defTabSz="889000">
                <a:lnSpc>
                  <a:spcPct val="90000"/>
                </a:lnSpc>
                <a:spcBef>
                  <a:spcPct val="0"/>
                </a:spcBef>
                <a:spcAft>
                  <a:spcPct val="35000"/>
                </a:spcAft>
                <a:buClrTx/>
                <a:buSzTx/>
                <a:buFontTx/>
                <a:buNone/>
              </a:pPr>
              <a:r>
                <a:rPr kumimoji="0" lang="es-CO" sz="2000" b="1" i="0" u="none" strike="noStrike" kern="1200" cap="none" spc="0" normalizeH="0" baseline="0" noProof="0" dirty="0">
                  <a:effectLst/>
                  <a:uLnTx/>
                  <a:uFillTx/>
                  <a:latin typeface="FUTURA"/>
                  <a:ea typeface="Verdana" panose="020B0604030504040204" pitchFamily="34" charset="0"/>
                  <a:sym typeface="Work Sans"/>
                </a:rPr>
                <a:t>Plan de participación</a:t>
              </a:r>
              <a:endParaRPr lang="es-CO" sz="2000" kern="1200" dirty="0">
                <a:latin typeface="FUTURA"/>
              </a:endParaRPr>
            </a:p>
          </p:txBody>
        </p:sp>
      </p:grpSp>
      <p:sp>
        <p:nvSpPr>
          <p:cNvPr id="4" name="Rectángulo redondeado"/>
          <p:cNvSpPr/>
          <p:nvPr/>
        </p:nvSpPr>
        <p:spPr>
          <a:xfrm>
            <a:off x="679739" y="941186"/>
            <a:ext cx="10832521" cy="981907"/>
          </a:xfrm>
          <a:prstGeom prst="roundRect">
            <a:avLst>
              <a:gd name="adj" fmla="val 3525"/>
            </a:avLst>
          </a:prstGeom>
          <a:no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600" b="0" i="1" u="none" strike="noStrike" kern="1200" cap="none" spc="0" normalizeH="0" baseline="0" noProof="0" dirty="0">
                <a:ln>
                  <a:noFill/>
                </a:ln>
                <a:solidFill>
                  <a:prstClr val="black">
                    <a:lumMod val="95000"/>
                    <a:lumOff val="5000"/>
                  </a:prstClr>
                </a:solidFill>
                <a:effectLst/>
                <a:uLnTx/>
                <a:uFillTx/>
                <a:latin typeface="FUTURA"/>
                <a:ea typeface="Verdana" panose="020B0604030504040204" pitchFamily="34" charset="0"/>
                <a:sym typeface="Work Sans"/>
              </a:rPr>
              <a:t>La etapa de alistamiento es el momento de preparación inicial del proceso de formulación de una política pública. Su propósito es crear las condiciones necesarias para que el trabajo sea ordenado, participativo y realista</a:t>
            </a:r>
            <a:r>
              <a:rPr lang="es-CO" sz="1600" i="1" dirty="0">
                <a:solidFill>
                  <a:prstClr val="black">
                    <a:lumMod val="95000"/>
                    <a:lumOff val="5000"/>
                  </a:prstClr>
                </a:solidFill>
                <a:latin typeface="FUTURA"/>
                <a:ea typeface="Verdana" panose="020B0604030504040204" pitchFamily="34" charset="0"/>
                <a:sym typeface="Work Sans"/>
              </a:rPr>
              <a:t>.</a:t>
            </a:r>
            <a:endParaRPr kumimoji="0" lang="es-CO" sz="1600" b="0" i="1" u="none" strike="noStrike" kern="1200" cap="none" spc="0" normalizeH="0" baseline="0" noProof="0" dirty="0">
              <a:ln>
                <a:noFill/>
              </a:ln>
              <a:solidFill>
                <a:prstClr val="black">
                  <a:lumMod val="95000"/>
                  <a:lumOff val="5000"/>
                </a:prstClr>
              </a:solidFill>
              <a:effectLst/>
              <a:uLnTx/>
              <a:uFillTx/>
              <a:latin typeface="FUTURA"/>
              <a:ea typeface="Verdana" panose="020B0604030504040204" pitchFamily="34" charset="0"/>
              <a:sym typeface="Work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449974" y="337162"/>
            <a:ext cx="11631560" cy="501970"/>
          </a:xfrm>
        </p:spPr>
        <p:txBody>
          <a:bodyPr>
            <a:normAutofit/>
          </a:bodyPr>
          <a:lstStyle/>
          <a:p>
            <a:r>
              <a:rPr lang="es-CO" sz="2400" b="1" dirty="0">
                <a:latin typeface="FUTURA"/>
                <a:ea typeface="Verdana" panose="020B0604030504040204" pitchFamily="34" charset="0"/>
              </a:rPr>
              <a:t>Equipo Formulador y plan de trabajo</a:t>
            </a:r>
          </a:p>
        </p:txBody>
      </p:sp>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graphicFrame>
        <p:nvGraphicFramePr>
          <p:cNvPr id="5" name="Diagrama 4"/>
          <p:cNvGraphicFramePr/>
          <p:nvPr/>
        </p:nvGraphicFramePr>
        <p:xfrm>
          <a:off x="1406632" y="1337846"/>
          <a:ext cx="4030673" cy="4915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Elipse 5"/>
          <p:cNvSpPr/>
          <p:nvPr/>
        </p:nvSpPr>
        <p:spPr>
          <a:xfrm>
            <a:off x="5019994" y="2525339"/>
            <a:ext cx="1442175" cy="142683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latin typeface="FUTURA"/>
              </a:rPr>
              <a:t>División de Roles</a:t>
            </a:r>
          </a:p>
        </p:txBody>
      </p:sp>
      <p:sp>
        <p:nvSpPr>
          <p:cNvPr id="7" name="Elipse 6"/>
          <p:cNvSpPr/>
          <p:nvPr/>
        </p:nvSpPr>
        <p:spPr>
          <a:xfrm>
            <a:off x="5019994" y="5322748"/>
            <a:ext cx="1442175" cy="1426834"/>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latin typeface="FUTURA"/>
              </a:rPr>
              <a:t>Capacitación Inicial</a:t>
            </a:r>
          </a:p>
        </p:txBody>
      </p:sp>
      <p:graphicFrame>
        <p:nvGraphicFramePr>
          <p:cNvPr id="8" name="Diagrama 7"/>
          <p:cNvGraphicFramePr/>
          <p:nvPr/>
        </p:nvGraphicFramePr>
        <p:xfrm>
          <a:off x="7137913" y="1167064"/>
          <a:ext cx="4196966"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365300" y="433292"/>
            <a:ext cx="11631560" cy="501970"/>
          </a:xfrm>
        </p:spPr>
        <p:txBody>
          <a:bodyPr>
            <a:normAutofit/>
          </a:bodyPr>
          <a:lstStyle/>
          <a:p>
            <a:r>
              <a:rPr lang="es-CO" sz="2500" b="1" dirty="0">
                <a:latin typeface="FUTURA"/>
                <a:ea typeface="Verdana" panose="020B0604030504040204"/>
              </a:rPr>
              <a:t>Análisis de antecedentes</a:t>
            </a:r>
            <a:endParaRPr lang="es-CO" sz="2500" b="1" dirty="0">
              <a:latin typeface="FUTURA"/>
              <a:ea typeface="Verdana" panose="020B0604030504040204" pitchFamily="34" charset="0"/>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graphicFrame>
        <p:nvGraphicFramePr>
          <p:cNvPr id="3" name="Diagrama 2"/>
          <p:cNvGraphicFramePr/>
          <p:nvPr/>
        </p:nvGraphicFramePr>
        <p:xfrm>
          <a:off x="899064" y="1352270"/>
          <a:ext cx="9441132"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849536" y="158110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a:cs typeface="Calibri Light" panose="020F0302020204030204"/>
              </a:rPr>
              <a:t>Fase 0 – Alistamiento</a:t>
            </a:r>
          </a:p>
          <a:p>
            <a:pPr marL="342900" indent="-342900">
              <a:buFont typeface="Wingdings" panose="05000000000000000000" pitchFamily="2" charset="2"/>
              <a:buChar char="q"/>
            </a:pPr>
            <a:r>
              <a:rPr lang="es-CO" dirty="0">
                <a:solidFill>
                  <a:schemeClr val="bg2">
                    <a:lumMod val="75000"/>
                  </a:schemeClr>
                </a:solidFill>
                <a:latin typeface="FUTURA"/>
                <a:cs typeface="Calibri Light" panose="020F0302020204030204"/>
              </a:rPr>
              <a:t>Mapeo de actores</a:t>
            </a:r>
          </a:p>
          <a:p>
            <a:pPr marL="342900" indent="-342900">
              <a:buFont typeface="Wingdings" panose="05000000000000000000" pitchFamily="2" charset="2"/>
              <a:buChar char="q"/>
            </a:pPr>
            <a:r>
              <a:rPr lang="es-CO" dirty="0">
                <a:solidFill>
                  <a:schemeClr val="bg2">
                    <a:lumMod val="75000"/>
                  </a:schemeClr>
                </a:solidFill>
                <a:latin typeface="FUTURA"/>
                <a:cs typeface="Calibri Light" panose="020F0302020204030204"/>
              </a:rPr>
              <a:t>Estrategia de participación</a:t>
            </a:r>
          </a:p>
          <a:p>
            <a:endParaRPr lang="es-CO" b="1" dirty="0">
              <a:solidFill>
                <a:schemeClr val="tx1"/>
              </a:solidFill>
              <a:latin typeface="FUTURA"/>
              <a:cs typeface="Calibri Light" panose="020F0302020204030204"/>
            </a:endParaRPr>
          </a:p>
          <a:p>
            <a:r>
              <a:rPr lang="es-CO" b="1" dirty="0">
                <a:solidFill>
                  <a:schemeClr val="tx1"/>
                </a:solidFill>
                <a:latin typeface="Futura Std Book"/>
              </a:rPr>
              <a:t>¿Cómo se define con quién hay que hacer la p.p.?</a:t>
            </a:r>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449974" y="337162"/>
            <a:ext cx="11631560" cy="501970"/>
          </a:xfrm>
        </p:spPr>
        <p:txBody>
          <a:bodyPr>
            <a:normAutofit/>
          </a:bodyPr>
          <a:lstStyle/>
          <a:p>
            <a:r>
              <a:rPr lang="es-CO" sz="2400" b="1" dirty="0">
                <a:latin typeface="FUTURA"/>
                <a:ea typeface="Verdana" panose="020B0604030504040204" pitchFamily="34" charset="0"/>
              </a:rPr>
              <a:t>Mapeo de Actores</a:t>
            </a:r>
          </a:p>
        </p:txBody>
      </p:sp>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graphicFrame>
        <p:nvGraphicFramePr>
          <p:cNvPr id="8" name="Diagrama 7"/>
          <p:cNvGraphicFramePr/>
          <p:nvPr/>
        </p:nvGraphicFramePr>
        <p:xfrm>
          <a:off x="669550" y="1078696"/>
          <a:ext cx="361725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ectángulo 2"/>
          <p:cNvSpPr/>
          <p:nvPr/>
        </p:nvSpPr>
        <p:spPr>
          <a:xfrm>
            <a:off x="2155023" y="5924799"/>
            <a:ext cx="1485133" cy="287818"/>
          </a:xfrm>
          <a:prstGeom prst="rect">
            <a:avLst/>
          </a:prstGeom>
          <a:solidFill>
            <a:srgbClr val="FF9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latin typeface="Futura Std Book" charset="0"/>
                <a:cs typeface="Futura Std Book" charset="0"/>
              </a:rPr>
              <a:t>Interés</a:t>
            </a:r>
          </a:p>
        </p:txBody>
      </p:sp>
      <p:sp>
        <p:nvSpPr>
          <p:cNvPr id="4" name="Rectángulo 3"/>
          <p:cNvSpPr/>
          <p:nvPr/>
        </p:nvSpPr>
        <p:spPr>
          <a:xfrm rot="16200000">
            <a:off x="-272967" y="3584803"/>
            <a:ext cx="1665458" cy="219575"/>
          </a:xfrm>
          <a:prstGeom prst="rect">
            <a:avLst/>
          </a:prstGeom>
          <a:solidFill>
            <a:srgbClr val="00B6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latin typeface="Futura Std Book" charset="0"/>
                <a:cs typeface="Futura Std Book" charset="0"/>
              </a:rPr>
              <a:t>Influencia</a:t>
            </a:r>
          </a:p>
        </p:txBody>
      </p:sp>
      <p:graphicFrame>
        <p:nvGraphicFramePr>
          <p:cNvPr id="12" name="Tabla 11"/>
          <p:cNvGraphicFramePr>
            <a:graphicFrameLocks noGrp="1"/>
          </p:cNvGraphicFramePr>
          <p:nvPr>
            <p:custDataLst>
              <p:tags r:id="rId1"/>
            </p:custDataLst>
            <p:extLst>
              <p:ext uri="{D42A27DB-BD31-4B8C-83A1-F6EECF244321}">
                <p14:modId xmlns:p14="http://schemas.microsoft.com/office/powerpoint/2010/main" val="2822884648"/>
              </p:ext>
            </p:extLst>
          </p:nvPr>
        </p:nvGraphicFramePr>
        <p:xfrm>
          <a:off x="4506595" y="1017270"/>
          <a:ext cx="7574915" cy="5845175"/>
        </p:xfrm>
        <a:graphic>
          <a:graphicData uri="http://schemas.openxmlformats.org/drawingml/2006/table">
            <a:tbl>
              <a:tblPr firstRow="1" firstCol="1" bandRow="1">
                <a:tableStyleId>{17292A2E-F333-43FB-9621-5CBBE7FDCDCB}</a:tableStyleId>
              </a:tblPr>
              <a:tblGrid>
                <a:gridCol w="1078230">
                  <a:extLst>
                    <a:ext uri="{9D8B030D-6E8A-4147-A177-3AD203B41FA5}">
                      <a16:colId xmlns:a16="http://schemas.microsoft.com/office/drawing/2014/main" val="20000"/>
                    </a:ext>
                  </a:extLst>
                </a:gridCol>
                <a:gridCol w="2098675">
                  <a:extLst>
                    <a:ext uri="{9D8B030D-6E8A-4147-A177-3AD203B41FA5}">
                      <a16:colId xmlns:a16="http://schemas.microsoft.com/office/drawing/2014/main" val="20001"/>
                    </a:ext>
                  </a:extLst>
                </a:gridCol>
                <a:gridCol w="1324610">
                  <a:extLst>
                    <a:ext uri="{9D8B030D-6E8A-4147-A177-3AD203B41FA5}">
                      <a16:colId xmlns:a16="http://schemas.microsoft.com/office/drawing/2014/main" val="20002"/>
                    </a:ext>
                  </a:extLst>
                </a:gridCol>
                <a:gridCol w="1536700">
                  <a:extLst>
                    <a:ext uri="{9D8B030D-6E8A-4147-A177-3AD203B41FA5}">
                      <a16:colId xmlns:a16="http://schemas.microsoft.com/office/drawing/2014/main" val="20003"/>
                    </a:ext>
                  </a:extLst>
                </a:gridCol>
                <a:gridCol w="1536700">
                  <a:extLst>
                    <a:ext uri="{9D8B030D-6E8A-4147-A177-3AD203B41FA5}">
                      <a16:colId xmlns:a16="http://schemas.microsoft.com/office/drawing/2014/main" val="20004"/>
                    </a:ext>
                  </a:extLst>
                </a:gridCol>
              </a:tblGrid>
              <a:tr h="525780">
                <a:tc>
                  <a:txBody>
                    <a:bodyPr/>
                    <a:lstStyle/>
                    <a:p>
                      <a:pPr algn="ctr">
                        <a:lnSpc>
                          <a:spcPct val="115000"/>
                        </a:lnSpc>
                        <a:spcAft>
                          <a:spcPts val="800"/>
                        </a:spcAft>
                        <a:buNone/>
                      </a:pPr>
                      <a:r>
                        <a:rPr lang="es-CO" sz="1000" kern="100" dirty="0">
                          <a:effectLst/>
                          <a:latin typeface="Futura Std Book" charset="0"/>
                          <a:cs typeface="Futura Std Book" charset="0"/>
                        </a:rPr>
                        <a:t>Tipos de actores</a:t>
                      </a:r>
                      <a:endParaRPr lang="es-CO" sz="1000" kern="100" dirty="0">
                        <a:effectLst/>
                        <a:latin typeface="Futura Std Book" charset="0"/>
                        <a:ea typeface="Aptos" panose="020B0004020202020204" pitchFamily="34" charset="0"/>
                        <a:cs typeface="Futura Std Book" charset="0"/>
                      </a:endParaRPr>
                    </a:p>
                  </a:txBody>
                  <a:tcPr marL="68580" marR="68580" marT="0" marB="0" anchor="ctr"/>
                </a:tc>
                <a:tc>
                  <a:txBody>
                    <a:bodyPr/>
                    <a:lstStyle/>
                    <a:p>
                      <a:pPr algn="ctr">
                        <a:lnSpc>
                          <a:spcPct val="115000"/>
                        </a:lnSpc>
                        <a:spcAft>
                          <a:spcPts val="800"/>
                        </a:spcAft>
                        <a:buNone/>
                      </a:pPr>
                      <a:r>
                        <a:rPr lang="es-CO" sz="1000" kern="100" dirty="0">
                          <a:effectLst/>
                          <a:latin typeface="Futura Std Book" charset="0"/>
                          <a:cs typeface="Futura Std Book" charset="0"/>
                        </a:rPr>
                        <a:t>Recomendaciones </a:t>
                      </a:r>
                      <a:endParaRPr lang="es-CO" sz="1000" kern="100" dirty="0">
                        <a:effectLst/>
                        <a:latin typeface="Futura Std Book" charset="0"/>
                        <a:ea typeface="Aptos" panose="020B0004020202020204" pitchFamily="34" charset="0"/>
                        <a:cs typeface="Futura Std Book" charset="0"/>
                      </a:endParaRPr>
                    </a:p>
                  </a:txBody>
                  <a:tcPr marL="68580" marR="68580" marT="0" marB="0" anchor="ctr"/>
                </a:tc>
                <a:tc>
                  <a:txBody>
                    <a:bodyPr/>
                    <a:lstStyle/>
                    <a:p>
                      <a:pPr algn="ctr">
                        <a:lnSpc>
                          <a:spcPct val="115000"/>
                        </a:lnSpc>
                        <a:spcAft>
                          <a:spcPts val="800"/>
                        </a:spcAft>
                        <a:buNone/>
                      </a:pPr>
                      <a:r>
                        <a:rPr lang="es-CO" sz="1000" kern="100" dirty="0">
                          <a:effectLst/>
                          <a:latin typeface="Futura Std Book" charset="0"/>
                          <a:cs typeface="Futura Std Book" charset="0"/>
                        </a:rPr>
                        <a:t>Análisis por actor</a:t>
                      </a:r>
                      <a:endParaRPr lang="es-CO" sz="1000" kern="100" dirty="0">
                        <a:effectLst/>
                        <a:latin typeface="Futura Std Book" charset="0"/>
                        <a:ea typeface="Aptos" panose="020B0004020202020204" pitchFamily="34" charset="0"/>
                        <a:cs typeface="Futura Std Book" charset="0"/>
                      </a:endParaRPr>
                    </a:p>
                  </a:txBody>
                  <a:tcPr marL="68580" marR="68580" marT="0" marB="0" anchor="ctr"/>
                </a:tc>
                <a:tc>
                  <a:txBody>
                    <a:bodyPr/>
                    <a:lstStyle/>
                    <a:p>
                      <a:pPr algn="ctr">
                        <a:lnSpc>
                          <a:spcPct val="115000"/>
                        </a:lnSpc>
                        <a:spcAft>
                          <a:spcPts val="800"/>
                        </a:spcAft>
                        <a:buNone/>
                      </a:pPr>
                      <a:r>
                        <a:rPr lang="es-CO" sz="1000" kern="100" dirty="0">
                          <a:effectLst/>
                          <a:latin typeface="Futura Std Book" charset="0"/>
                          <a:cs typeface="Futura Std Book" charset="0"/>
                        </a:rPr>
                        <a:t>Preguntas clave para análisis complementario</a:t>
                      </a:r>
                      <a:endParaRPr lang="es-CO" sz="1000" kern="100" dirty="0">
                        <a:effectLst/>
                        <a:latin typeface="Futura Std Book" charset="0"/>
                        <a:ea typeface="Aptos" panose="020B0004020202020204" pitchFamily="34" charset="0"/>
                        <a:cs typeface="Futura Std Book" charset="0"/>
                      </a:endParaRPr>
                    </a:p>
                  </a:txBody>
                  <a:tcPr marL="68580" marR="68580" marT="0" marB="0" anchor="ctr"/>
                </a:tc>
                <a:tc>
                  <a:txBody>
                    <a:bodyPr/>
                    <a:lstStyle/>
                    <a:p>
                      <a:pPr algn="ctr">
                        <a:lnSpc>
                          <a:spcPct val="115000"/>
                        </a:lnSpc>
                        <a:spcAft>
                          <a:spcPts val="800"/>
                        </a:spcAft>
                        <a:buNone/>
                      </a:pPr>
                      <a:r>
                        <a:rPr lang="es-ES" sz="1000" kern="100" dirty="0">
                          <a:effectLst/>
                          <a:latin typeface="Futura Std Book" charset="0"/>
                          <a:cs typeface="Futura Std Book" charset="0"/>
                        </a:rPr>
                        <a:t>Inclusión de enfoques</a:t>
                      </a:r>
                      <a:endParaRPr lang="es-ES" sz="1000" kern="100" dirty="0">
                        <a:effectLst/>
                        <a:latin typeface="Futura Std Book" charset="0"/>
                        <a:ea typeface="Aptos" panose="020B0004020202020204" pitchFamily="34" charset="0"/>
                        <a:cs typeface="Futura Std Book" charset="0"/>
                      </a:endParaRPr>
                    </a:p>
                  </a:txBody>
                  <a:tcPr marL="68580" marR="68580" marT="0" marB="0" anchor="ctr"/>
                </a:tc>
                <a:extLst>
                  <a:ext uri="{0D108BD9-81ED-4DB2-BD59-A6C34878D82A}">
                    <a16:rowId xmlns:a16="http://schemas.microsoft.com/office/drawing/2014/main" val="10000"/>
                  </a:ext>
                </a:extLst>
              </a:tr>
              <a:tr h="1051560">
                <a:tc>
                  <a:txBody>
                    <a:bodyPr/>
                    <a:lstStyle/>
                    <a:p>
                      <a:pPr algn="ctr">
                        <a:lnSpc>
                          <a:spcPct val="115000"/>
                        </a:lnSpc>
                        <a:spcAft>
                          <a:spcPts val="800"/>
                        </a:spcAft>
                        <a:buNone/>
                      </a:pPr>
                      <a:r>
                        <a:rPr lang="es-CO" sz="1000" kern="100" dirty="0">
                          <a:effectLst/>
                          <a:latin typeface="Futura Std Book" charset="0"/>
                          <a:cs typeface="Futura Std Book" charset="0"/>
                        </a:rPr>
                        <a:t>Públicos</a:t>
                      </a:r>
                      <a:endParaRPr lang="es-CO" sz="1000" kern="100" dirty="0">
                        <a:effectLst/>
                        <a:latin typeface="Futura Std Book" charset="0"/>
                        <a:ea typeface="Aptos" panose="020B0004020202020204" pitchFamily="34" charset="0"/>
                        <a:cs typeface="Futura Std Book" charset="0"/>
                      </a:endParaRPr>
                    </a:p>
                  </a:txBody>
                  <a:tcPr marL="68580" marR="68580" marT="0" marB="0" anchor="ctr">
                    <a:lnB w="12700" cap="flat" cmpd="sng" algn="ctr">
                      <a:solidFill>
                        <a:schemeClr val="accent1">
                          <a:lumMod val="40000"/>
                          <a:lumOff val="60000"/>
                        </a:schemeClr>
                      </a:solidFill>
                      <a:prstDash val="sysDash"/>
                      <a:round/>
                      <a:headEnd type="none" w="med" len="med"/>
                      <a:tailEnd type="none" w="med" len="med"/>
                    </a:lnB>
                  </a:tcPr>
                </a:tc>
                <a:tc>
                  <a:txBody>
                    <a:bodyPr/>
                    <a:lstStyle/>
                    <a:p>
                      <a:pPr algn="just">
                        <a:lnSpc>
                          <a:spcPct val="115000"/>
                        </a:lnSpc>
                        <a:spcAft>
                          <a:spcPts val="800"/>
                        </a:spcAft>
                        <a:buNone/>
                      </a:pPr>
                      <a:r>
                        <a:rPr lang="es-CO" sz="1000" kern="100" dirty="0">
                          <a:effectLst/>
                          <a:latin typeface="Futura Std Book" charset="0"/>
                          <a:cs typeface="Futura Std Book" charset="0"/>
                        </a:rPr>
                        <a:t>¿Cuales entidades tienen relación con la política</a:t>
                      </a:r>
                      <a:r>
                        <a:rPr lang="es-CO" sz="1000" u="sng" kern="100" dirty="0">
                          <a:effectLst/>
                          <a:latin typeface="Futura Std Book" charset="0"/>
                          <a:cs typeface="Futura Std Book" charset="0"/>
                        </a:rPr>
                        <a:t>? Ej. Secretaria de salud, Secretaria de desarrollo social, secretaria de cultura, espacio público.</a:t>
                      </a:r>
                      <a:endParaRPr lang="es-CO" sz="1000" u="sng" kern="100" dirty="0">
                        <a:effectLst/>
                        <a:latin typeface="Futura Std Book" charset="0"/>
                        <a:ea typeface="Aptos" panose="020B0004020202020204" pitchFamily="34" charset="0"/>
                        <a:cs typeface="Futura Std Book" charset="0"/>
                      </a:endParaRPr>
                    </a:p>
                  </a:txBody>
                  <a:tcPr marL="68580" marR="68580" marT="0" marB="0" anchor="ctr">
                    <a:lnB w="12700" cap="flat" cmpd="sng" algn="ctr">
                      <a:solidFill>
                        <a:schemeClr val="accent1">
                          <a:lumMod val="40000"/>
                          <a:lumOff val="60000"/>
                        </a:schemeClr>
                      </a:solidFill>
                      <a:prstDash val="sysDash"/>
                      <a:round/>
                      <a:headEnd type="none" w="med" len="med"/>
                      <a:tailEnd type="none" w="med" len="med"/>
                    </a:lnB>
                  </a:tcPr>
                </a:tc>
                <a:tc rowSpan="6">
                  <a:txBody>
                    <a:bodyPr/>
                    <a:lstStyle/>
                    <a:p>
                      <a:pPr algn="just">
                        <a:lnSpc>
                          <a:spcPct val="115000"/>
                        </a:lnSpc>
                        <a:spcAft>
                          <a:spcPts val="800"/>
                        </a:spcAft>
                        <a:buNone/>
                      </a:pPr>
                      <a:r>
                        <a:rPr lang="es-CO" sz="1000" u="sng" kern="100" dirty="0">
                          <a:effectLst/>
                          <a:latin typeface="Futura Std Book" charset="0"/>
                          <a:cs typeface="Futura Std Book" charset="0"/>
                        </a:rPr>
                        <a:t>Localización</a:t>
                      </a:r>
                      <a:endParaRPr lang="es-CO" sz="1000" kern="100" dirty="0">
                        <a:effectLst/>
                        <a:latin typeface="Futura Std Book" charset="0"/>
                        <a:cs typeface="Futura Std Book" charset="0"/>
                      </a:endParaRPr>
                    </a:p>
                    <a:p>
                      <a:pPr marL="342900" lvl="0" indent="-342900" algn="just">
                        <a:lnSpc>
                          <a:spcPct val="115000"/>
                        </a:lnSpc>
                        <a:buFont typeface="Wingdings" panose="05000000000000000000" pitchFamily="2" charset="2"/>
                        <a:buChar char=""/>
                      </a:pPr>
                      <a:r>
                        <a:rPr lang="es-CO" sz="1000" kern="100" dirty="0">
                          <a:effectLst/>
                          <a:latin typeface="Futura Std Book" charset="0"/>
                          <a:cs typeface="Futura Std Book" charset="0"/>
                        </a:rPr>
                        <a:t>Nacional</a:t>
                      </a:r>
                    </a:p>
                    <a:p>
                      <a:pPr marL="342900" lvl="0" indent="-342900" algn="just">
                        <a:lnSpc>
                          <a:spcPct val="115000"/>
                        </a:lnSpc>
                        <a:buFont typeface="Wingdings" panose="05000000000000000000" pitchFamily="2" charset="2"/>
                        <a:buChar char=""/>
                      </a:pPr>
                      <a:r>
                        <a:rPr lang="es-CO" sz="1000" kern="100" dirty="0">
                          <a:effectLst/>
                          <a:latin typeface="Futura Std Book" charset="0"/>
                          <a:cs typeface="Futura Std Book" charset="0"/>
                        </a:rPr>
                        <a:t>Regional</a:t>
                      </a:r>
                    </a:p>
                    <a:p>
                      <a:pPr marL="342900" lvl="0" indent="-342900" algn="just">
                        <a:lnSpc>
                          <a:spcPct val="115000"/>
                        </a:lnSpc>
                        <a:spcAft>
                          <a:spcPts val="800"/>
                        </a:spcAft>
                        <a:buFont typeface="Wingdings" panose="05000000000000000000" pitchFamily="2" charset="2"/>
                        <a:buChar char=""/>
                      </a:pPr>
                      <a:r>
                        <a:rPr lang="es-CO" sz="1000" kern="100" dirty="0">
                          <a:effectLst/>
                          <a:latin typeface="Futura Std Book" charset="0"/>
                          <a:cs typeface="Futura Std Book" charset="0"/>
                        </a:rPr>
                        <a:t>Local</a:t>
                      </a:r>
                    </a:p>
                    <a:p>
                      <a:pPr algn="just">
                        <a:lnSpc>
                          <a:spcPct val="115000"/>
                        </a:lnSpc>
                        <a:spcAft>
                          <a:spcPts val="800"/>
                        </a:spcAft>
                        <a:buNone/>
                      </a:pPr>
                      <a:r>
                        <a:rPr lang="es-CO" sz="1000" u="sng" kern="100" dirty="0">
                          <a:effectLst/>
                          <a:latin typeface="Futura Std Book" charset="0"/>
                          <a:cs typeface="Futura Std Book" charset="0"/>
                        </a:rPr>
                        <a:t>Nivel de influencia</a:t>
                      </a:r>
                      <a:endParaRPr lang="es-CO" sz="1000" kern="100" dirty="0">
                        <a:effectLst/>
                        <a:latin typeface="Futura Std Book" charset="0"/>
                        <a:cs typeface="Futura Std Book" charset="0"/>
                      </a:endParaRPr>
                    </a:p>
                    <a:p>
                      <a:pPr marL="342900" lvl="0" indent="-342900" algn="just">
                        <a:lnSpc>
                          <a:spcPct val="115000"/>
                        </a:lnSpc>
                        <a:buFont typeface="Wingdings" panose="05000000000000000000" pitchFamily="2" charset="2"/>
                        <a:buChar char=""/>
                      </a:pPr>
                      <a:r>
                        <a:rPr lang="es-CO" sz="1000" kern="100" dirty="0">
                          <a:effectLst/>
                          <a:latin typeface="Futura Std Book" charset="0"/>
                          <a:cs typeface="Futura Std Book" charset="0"/>
                        </a:rPr>
                        <a:t>Alto</a:t>
                      </a:r>
                    </a:p>
                    <a:p>
                      <a:pPr marL="342900" lvl="0" indent="-342900" algn="just">
                        <a:lnSpc>
                          <a:spcPct val="115000"/>
                        </a:lnSpc>
                        <a:buFont typeface="Wingdings" panose="05000000000000000000" pitchFamily="2" charset="2"/>
                        <a:buChar char=""/>
                      </a:pPr>
                      <a:r>
                        <a:rPr lang="es-CO" sz="1000" kern="100" dirty="0">
                          <a:effectLst/>
                          <a:latin typeface="Futura Std Book" charset="0"/>
                          <a:cs typeface="Futura Std Book" charset="0"/>
                        </a:rPr>
                        <a:t>Medio </a:t>
                      </a:r>
                    </a:p>
                    <a:p>
                      <a:pPr marL="342900" lvl="0" indent="-342900" algn="just">
                        <a:lnSpc>
                          <a:spcPct val="115000"/>
                        </a:lnSpc>
                        <a:spcAft>
                          <a:spcPts val="800"/>
                        </a:spcAft>
                        <a:buFont typeface="Wingdings" panose="05000000000000000000" pitchFamily="2" charset="2"/>
                        <a:buChar char=""/>
                      </a:pPr>
                      <a:r>
                        <a:rPr lang="es-CO" sz="1000" kern="100" dirty="0">
                          <a:effectLst/>
                          <a:latin typeface="Futura Std Book" charset="0"/>
                          <a:cs typeface="Futura Std Book" charset="0"/>
                        </a:rPr>
                        <a:t>Bajo</a:t>
                      </a:r>
                    </a:p>
                    <a:p>
                      <a:pPr algn="just">
                        <a:lnSpc>
                          <a:spcPct val="115000"/>
                        </a:lnSpc>
                        <a:spcAft>
                          <a:spcPts val="800"/>
                        </a:spcAft>
                        <a:buNone/>
                      </a:pPr>
                      <a:r>
                        <a:rPr lang="es-CO" sz="1000" u="sng" kern="100" dirty="0">
                          <a:effectLst/>
                          <a:latin typeface="Futura Std Book" charset="0"/>
                          <a:cs typeface="Futura Std Book" charset="0"/>
                        </a:rPr>
                        <a:t>Nivel de Interés en la política </a:t>
                      </a:r>
                      <a:endParaRPr lang="es-CO" sz="1000" kern="100" dirty="0">
                        <a:effectLst/>
                        <a:latin typeface="Futura Std Book" charset="0"/>
                        <a:cs typeface="Futura Std Book" charset="0"/>
                      </a:endParaRPr>
                    </a:p>
                    <a:p>
                      <a:pPr marL="342900" lvl="0" indent="-342900" algn="just">
                        <a:lnSpc>
                          <a:spcPct val="115000"/>
                        </a:lnSpc>
                        <a:buFont typeface="Wingdings" panose="05000000000000000000" pitchFamily="2" charset="2"/>
                        <a:buChar char=""/>
                      </a:pPr>
                      <a:r>
                        <a:rPr lang="es-CO" sz="1000" kern="100" dirty="0">
                          <a:effectLst/>
                          <a:latin typeface="Futura Std Book" charset="0"/>
                          <a:cs typeface="Futura Std Book" charset="0"/>
                        </a:rPr>
                        <a:t>Alto </a:t>
                      </a:r>
                    </a:p>
                    <a:p>
                      <a:pPr marL="342900" lvl="0" indent="-342900" algn="just">
                        <a:lnSpc>
                          <a:spcPct val="115000"/>
                        </a:lnSpc>
                        <a:buFont typeface="Wingdings" panose="05000000000000000000" pitchFamily="2" charset="2"/>
                        <a:buChar char=""/>
                      </a:pPr>
                      <a:r>
                        <a:rPr lang="es-CO" sz="1000" kern="100" dirty="0">
                          <a:effectLst/>
                          <a:latin typeface="Futura Std Book" charset="0"/>
                          <a:cs typeface="Futura Std Book" charset="0"/>
                        </a:rPr>
                        <a:t>Medio</a:t>
                      </a:r>
                    </a:p>
                    <a:p>
                      <a:pPr marL="342900" lvl="0" indent="-342900" algn="just">
                        <a:lnSpc>
                          <a:spcPct val="115000"/>
                        </a:lnSpc>
                        <a:spcAft>
                          <a:spcPts val="800"/>
                        </a:spcAft>
                        <a:buFont typeface="Wingdings" panose="05000000000000000000" pitchFamily="2" charset="2"/>
                        <a:buChar char=""/>
                      </a:pPr>
                      <a:r>
                        <a:rPr lang="es-CO" sz="1000" kern="100" dirty="0">
                          <a:effectLst/>
                          <a:latin typeface="Futura Std Book" charset="0"/>
                          <a:cs typeface="Futura Std Book" charset="0"/>
                        </a:rPr>
                        <a:t>Bajo</a:t>
                      </a:r>
                    </a:p>
                    <a:p>
                      <a:pPr algn="just">
                        <a:lnSpc>
                          <a:spcPct val="115000"/>
                        </a:lnSpc>
                        <a:spcAft>
                          <a:spcPts val="800"/>
                        </a:spcAft>
                        <a:buNone/>
                      </a:pPr>
                      <a:r>
                        <a:rPr lang="es-CO" sz="1000" u="sng" kern="100" dirty="0">
                          <a:effectLst/>
                          <a:latin typeface="Futura Std Book" charset="0"/>
                          <a:cs typeface="Futura Std Book" charset="0"/>
                        </a:rPr>
                        <a:t>Actitud frente a la formulación</a:t>
                      </a:r>
                      <a:endParaRPr lang="es-CO" sz="1000" kern="100" dirty="0">
                        <a:effectLst/>
                        <a:latin typeface="Futura Std Book" charset="0"/>
                        <a:cs typeface="Futura Std Book" charset="0"/>
                      </a:endParaRPr>
                    </a:p>
                    <a:p>
                      <a:pPr marL="342900" lvl="0" indent="-342900" algn="just">
                        <a:lnSpc>
                          <a:spcPct val="115000"/>
                        </a:lnSpc>
                        <a:buFont typeface="Wingdings" panose="05000000000000000000" pitchFamily="2" charset="2"/>
                        <a:buChar char=""/>
                      </a:pPr>
                      <a:r>
                        <a:rPr lang="es-CO" sz="1000" kern="100" dirty="0">
                          <a:effectLst/>
                          <a:latin typeface="Futura Std Book" charset="0"/>
                          <a:cs typeface="Futura Std Book" charset="0"/>
                        </a:rPr>
                        <a:t>A favor</a:t>
                      </a:r>
                    </a:p>
                    <a:p>
                      <a:pPr marL="342900" lvl="0" indent="-342900" algn="just">
                        <a:lnSpc>
                          <a:spcPct val="115000"/>
                        </a:lnSpc>
                        <a:buFont typeface="Wingdings" panose="05000000000000000000" pitchFamily="2" charset="2"/>
                        <a:buChar char=""/>
                      </a:pPr>
                      <a:r>
                        <a:rPr lang="es-CO" sz="1000" kern="100" dirty="0">
                          <a:effectLst/>
                          <a:latin typeface="Futura Std Book" charset="0"/>
                          <a:cs typeface="Futura Std Book" charset="0"/>
                        </a:rPr>
                        <a:t>En contra</a:t>
                      </a:r>
                    </a:p>
                    <a:p>
                      <a:pPr marL="342900" lvl="0" indent="-342900" algn="just">
                        <a:lnSpc>
                          <a:spcPct val="115000"/>
                        </a:lnSpc>
                        <a:spcAft>
                          <a:spcPts val="800"/>
                        </a:spcAft>
                        <a:buFont typeface="Wingdings" panose="05000000000000000000" pitchFamily="2" charset="2"/>
                        <a:buChar char=""/>
                      </a:pPr>
                      <a:r>
                        <a:rPr lang="es-CO" sz="1000" kern="100" dirty="0">
                          <a:effectLst/>
                          <a:latin typeface="Futura Std Book" charset="0"/>
                          <a:cs typeface="Futura Std Book" charset="0"/>
                        </a:rPr>
                        <a:t>Neutral</a:t>
                      </a:r>
                      <a:endParaRPr lang="es-CO" sz="1000" kern="100" dirty="0">
                        <a:effectLst/>
                        <a:latin typeface="Futura Std Book" charset="0"/>
                        <a:ea typeface="Aptos" panose="020B0004020202020204" pitchFamily="34" charset="0"/>
                        <a:cs typeface="Futura Std Book" charset="0"/>
                      </a:endParaRPr>
                    </a:p>
                  </a:txBody>
                  <a:tcPr marL="68580" marR="68580" marT="0" marB="0" anchor="ctr"/>
                </a:tc>
                <a:tc rowSpan="6">
                  <a:txBody>
                    <a:bodyPr/>
                    <a:lstStyle/>
                    <a:p>
                      <a:pPr algn="just">
                        <a:lnSpc>
                          <a:spcPct val="115000"/>
                        </a:lnSpc>
                        <a:spcAft>
                          <a:spcPts val="800"/>
                        </a:spcAft>
                        <a:buNone/>
                      </a:pPr>
                      <a:r>
                        <a:rPr lang="es-CO" sz="1000" kern="100" dirty="0">
                          <a:effectLst/>
                          <a:latin typeface="Futura Std Book" charset="0"/>
                          <a:cs typeface="Futura Std Book" charset="0"/>
                        </a:rPr>
                        <a:t>¿Cuáles son sus preferencias, incentivos y capacidades? ¿Cuáles son los espacios/puntos de cooperación y de eventuales conflictos? ¿Con qué recursos cuentan (organizativos, políticos, económicos, simbólicos, entre otros)? ¿Cuál es su demanda frente a la problemática? </a:t>
                      </a:r>
                      <a:r>
                        <a:rPr lang="es-ES" sz="1000" kern="100" dirty="0">
                          <a:effectLst/>
                          <a:latin typeface="Futura Std Book" charset="0"/>
                          <a:cs typeface="Futura Std Book" charset="0"/>
                        </a:rPr>
                        <a:t>(Ministerio del Interior, Gobierno de Chile, 2009, pág. 46)</a:t>
                      </a:r>
                      <a:endParaRPr lang="es-CO" sz="1000" kern="100" dirty="0">
                        <a:effectLst/>
                        <a:latin typeface="Futura Std Book" charset="0"/>
                        <a:cs typeface="Futura Std Book" charset="0"/>
                      </a:endParaRPr>
                    </a:p>
                    <a:p>
                      <a:pPr algn="just">
                        <a:lnSpc>
                          <a:spcPct val="115000"/>
                        </a:lnSpc>
                        <a:spcAft>
                          <a:spcPts val="800"/>
                        </a:spcAft>
                        <a:buNone/>
                      </a:pPr>
                      <a:r>
                        <a:rPr lang="es-CO" sz="1000" kern="100" dirty="0">
                          <a:effectLst/>
                          <a:latin typeface="Futura Std Book" charset="0"/>
                          <a:cs typeface="Futura Std Book" charset="0"/>
                        </a:rPr>
                        <a:t> </a:t>
                      </a:r>
                      <a:endParaRPr lang="es-CO" sz="1000" kern="100" dirty="0">
                        <a:effectLst/>
                        <a:latin typeface="Futura Std Book" charset="0"/>
                        <a:ea typeface="Aptos" panose="020B0004020202020204" pitchFamily="34" charset="0"/>
                        <a:cs typeface="Futura Std Book" charset="0"/>
                      </a:endParaRPr>
                    </a:p>
                  </a:txBody>
                  <a:tcPr marL="68580" marR="68580" marT="0" marB="0" anchor="ctr"/>
                </a:tc>
                <a:tc>
                  <a:txBody>
                    <a:bodyPr/>
                    <a:lstStyle/>
                    <a:p>
                      <a:pPr marL="0" marR="0" lvl="0" indent="0" algn="just" defTabSz="914400" rtl="0" eaLnBrk="1" fontAlgn="auto" latinLnBrk="0" hangingPunct="1">
                        <a:lnSpc>
                          <a:spcPct val="115000"/>
                        </a:lnSpc>
                        <a:spcBef>
                          <a:spcPts val="0"/>
                        </a:spcBef>
                        <a:spcAft>
                          <a:spcPts val="800"/>
                        </a:spcAft>
                        <a:buClrTx/>
                        <a:buSzTx/>
                        <a:buFontTx/>
                        <a:buNone/>
                        <a:defRPr/>
                      </a:pPr>
                      <a:r>
                        <a:rPr lang="es-CO" sz="1000" kern="0" dirty="0">
                          <a:effectLst/>
                          <a:latin typeface="Futura Std Book" charset="0"/>
                          <a:cs typeface="Futura Std Book" charset="0"/>
                        </a:rPr>
                        <a:t>¿Se incluye dentro de los actores a los más afectados por la problemática?</a:t>
                      </a:r>
                      <a:endParaRPr lang="es-CO" sz="1000" kern="100" dirty="0">
                        <a:effectLst/>
                        <a:latin typeface="Futura Std Book" charset="0"/>
                        <a:cs typeface="Futura Std Book" charset="0"/>
                      </a:endParaRPr>
                    </a:p>
                    <a:p>
                      <a:pPr algn="ctr">
                        <a:lnSpc>
                          <a:spcPct val="115000"/>
                        </a:lnSpc>
                        <a:spcAft>
                          <a:spcPts val="800"/>
                        </a:spcAft>
                        <a:buNone/>
                      </a:pPr>
                      <a:endParaRPr lang="es-CO" sz="1000" kern="100" dirty="0">
                        <a:effectLst/>
                        <a:latin typeface="Futura Std Book" charset="0"/>
                        <a:ea typeface="Aptos" panose="020B0004020202020204" pitchFamily="34" charset="0"/>
                        <a:cs typeface="Futura Std Book" charset="0"/>
                      </a:endParaRPr>
                    </a:p>
                  </a:txBody>
                  <a:tcPr marL="68580" marR="68580" marT="0" marB="0">
                    <a:lnB w="12700" cap="flat" cmpd="sng" algn="ctr">
                      <a:solidFill>
                        <a:schemeClr val="accent1">
                          <a:lumMod val="40000"/>
                          <a:lumOff val="60000"/>
                        </a:schemeClr>
                      </a:solidFill>
                      <a:prstDash val="sysDash"/>
                      <a:round/>
                      <a:headEnd type="none" w="med" len="med"/>
                      <a:tailEnd type="none" w="med" len="med"/>
                    </a:lnB>
                  </a:tcPr>
                </a:tc>
                <a:extLst>
                  <a:ext uri="{0D108BD9-81ED-4DB2-BD59-A6C34878D82A}">
                    <a16:rowId xmlns:a16="http://schemas.microsoft.com/office/drawing/2014/main" val="10001"/>
                  </a:ext>
                </a:extLst>
              </a:tr>
              <a:tr h="525780">
                <a:tc>
                  <a:txBody>
                    <a:bodyPr/>
                    <a:lstStyle/>
                    <a:p>
                      <a:pPr algn="ctr">
                        <a:lnSpc>
                          <a:spcPct val="115000"/>
                        </a:lnSpc>
                        <a:spcAft>
                          <a:spcPts val="800"/>
                        </a:spcAft>
                        <a:buNone/>
                      </a:pPr>
                      <a:r>
                        <a:rPr lang="es-CO" sz="1000" kern="100" dirty="0">
                          <a:effectLst/>
                          <a:latin typeface="Futura Std Book" charset="0"/>
                          <a:cs typeface="Futura Std Book" charset="0"/>
                        </a:rPr>
                        <a:t>Privados</a:t>
                      </a:r>
                      <a:endParaRPr lang="es-CO" sz="1000" kern="100" dirty="0">
                        <a:effectLst/>
                        <a:latin typeface="Futura Std Book" charset="0"/>
                        <a:ea typeface="Aptos" panose="020B0004020202020204" pitchFamily="34" charset="0"/>
                        <a:cs typeface="Futura Std Book" charset="0"/>
                      </a:endParaRPr>
                    </a:p>
                  </a:txBody>
                  <a:tcPr marL="68580" marR="68580" marT="0" marB="0" anchor="ctr">
                    <a:lnT w="12700" cap="flat" cmpd="sng" algn="ctr">
                      <a:solidFill>
                        <a:schemeClr val="accent1">
                          <a:lumMod val="40000"/>
                          <a:lumOff val="60000"/>
                        </a:schemeClr>
                      </a:solidFill>
                      <a:prstDash val="sysDash"/>
                      <a:round/>
                      <a:headEnd type="none" w="med" len="med"/>
                      <a:tailEnd type="none" w="med" len="med"/>
                    </a:lnT>
                    <a:lnB w="12700" cap="flat" cmpd="sng" algn="ctr">
                      <a:solidFill>
                        <a:schemeClr val="accent1">
                          <a:lumMod val="40000"/>
                          <a:lumOff val="60000"/>
                        </a:schemeClr>
                      </a:solidFill>
                      <a:prstDash val="sysDash"/>
                      <a:round/>
                      <a:headEnd type="none" w="med" len="med"/>
                      <a:tailEnd type="none" w="med" len="med"/>
                    </a:lnB>
                  </a:tcPr>
                </a:tc>
                <a:tc>
                  <a:txBody>
                    <a:bodyPr/>
                    <a:lstStyle/>
                    <a:p>
                      <a:pPr algn="just">
                        <a:lnSpc>
                          <a:spcPct val="115000"/>
                        </a:lnSpc>
                        <a:spcAft>
                          <a:spcPts val="800"/>
                        </a:spcAft>
                        <a:buNone/>
                      </a:pPr>
                      <a:r>
                        <a:rPr lang="es-CO" sz="1000" kern="100" dirty="0">
                          <a:effectLst/>
                          <a:latin typeface="Futura Std Book" charset="0"/>
                          <a:cs typeface="Futura Std Book" charset="0"/>
                        </a:rPr>
                        <a:t>Identificar empresas y gremios interesados y/o afectados por la problemática.  </a:t>
                      </a:r>
                      <a:endParaRPr lang="es-CO" sz="1000" kern="100" dirty="0">
                        <a:effectLst/>
                        <a:latin typeface="Futura Std Book" charset="0"/>
                        <a:ea typeface="Aptos" panose="020B0004020202020204" pitchFamily="34" charset="0"/>
                        <a:cs typeface="Futura Std Book" charset="0"/>
                      </a:endParaRPr>
                    </a:p>
                  </a:txBody>
                  <a:tcPr marL="68580" marR="68580" marT="0" marB="0" anchor="ctr">
                    <a:lnT w="12700" cap="flat" cmpd="sng" algn="ctr">
                      <a:solidFill>
                        <a:schemeClr val="accent1">
                          <a:lumMod val="40000"/>
                          <a:lumOff val="60000"/>
                        </a:schemeClr>
                      </a:solidFill>
                      <a:prstDash val="sysDash"/>
                      <a:round/>
                      <a:headEnd type="none" w="med" len="med"/>
                      <a:tailEnd type="none" w="med" len="med"/>
                    </a:lnT>
                    <a:lnB w="12700" cap="flat" cmpd="sng" algn="ctr">
                      <a:solidFill>
                        <a:schemeClr val="accent1">
                          <a:lumMod val="40000"/>
                          <a:lumOff val="60000"/>
                        </a:schemeClr>
                      </a:solidFill>
                      <a:prstDash val="sysDash"/>
                      <a:round/>
                      <a:headEnd type="none" w="med" len="med"/>
                      <a:tailEnd type="none" w="med" len="med"/>
                    </a:lnB>
                  </a:tcPr>
                </a:tc>
                <a:tc vMerge="1">
                  <a:txBody>
                    <a:bodyPr/>
                    <a:lstStyle/>
                    <a:p>
                      <a:endParaRPr lang="es-CO"/>
                    </a:p>
                  </a:txBody>
                  <a:tcPr/>
                </a:tc>
                <a:tc vMerge="1">
                  <a:txBody>
                    <a:bodyPr/>
                    <a:lstStyle/>
                    <a:p>
                      <a:endParaRPr lang="es-CO"/>
                    </a:p>
                  </a:txBody>
                  <a:tcPr/>
                </a:tc>
                <a:tc rowSpan="2">
                  <a:txBody>
                    <a:bodyPr/>
                    <a:lstStyle/>
                    <a:p>
                      <a:pPr marL="0" marR="0" lvl="0" indent="0" algn="l" defTabSz="914400" rtl="0" eaLnBrk="1" fontAlgn="auto" latinLnBrk="0" hangingPunct="1">
                        <a:lnSpc>
                          <a:spcPct val="115000"/>
                        </a:lnSpc>
                        <a:spcBef>
                          <a:spcPts val="0"/>
                        </a:spcBef>
                        <a:spcAft>
                          <a:spcPts val="800"/>
                        </a:spcAft>
                        <a:buClrTx/>
                        <a:buSzTx/>
                        <a:buFontTx/>
                        <a:buNone/>
                        <a:defRPr/>
                      </a:pPr>
                      <a:r>
                        <a:rPr lang="es-CO" sz="1000" kern="0" dirty="0">
                          <a:effectLst/>
                          <a:latin typeface="Futura Std Book" charset="0"/>
                          <a:cs typeface="Futura Std Book" charset="0"/>
                        </a:rPr>
                        <a:t>¿Se identificaron de manera diferencial organizaciones y/o lideres mujeres, de población LGBTIQ+, jóvenes, adultos mayores, personas con discapacidad, indígenas, afrodescendientes, campesinos, victimas entre otros, que se ven afectados por la problemática?</a:t>
                      </a:r>
                      <a:endParaRPr lang="es-CO" sz="1000" kern="100" dirty="0">
                        <a:effectLst/>
                        <a:latin typeface="Futura Std Book" charset="0"/>
                        <a:cs typeface="Futura Std Book" charset="0"/>
                      </a:endParaRPr>
                    </a:p>
                    <a:p>
                      <a:pPr>
                        <a:lnSpc>
                          <a:spcPct val="115000"/>
                        </a:lnSpc>
                        <a:spcAft>
                          <a:spcPts val="800"/>
                        </a:spcAft>
                        <a:buNone/>
                      </a:pPr>
                      <a:endParaRPr lang="es-CO" sz="1000" kern="100" dirty="0">
                        <a:effectLst/>
                        <a:latin typeface="Futura Std Book" charset="0"/>
                        <a:ea typeface="Aptos" panose="020B0004020202020204" pitchFamily="34" charset="0"/>
                        <a:cs typeface="Futura Std Book" charset="0"/>
                      </a:endParaRPr>
                    </a:p>
                  </a:txBody>
                  <a:tcPr marL="68580" marR="68580" marT="0" marB="0">
                    <a:lnT w="12700" cap="flat" cmpd="sng" algn="ctr">
                      <a:solidFill>
                        <a:schemeClr val="accent1">
                          <a:lumMod val="40000"/>
                          <a:lumOff val="60000"/>
                        </a:schemeClr>
                      </a:solidFill>
                      <a:prstDash val="sysDash"/>
                      <a:round/>
                      <a:headEnd type="none" w="med" len="med"/>
                      <a:tailEnd type="none" w="med" len="med"/>
                    </a:lnT>
                    <a:lnB w="12700" cap="flat" cmpd="sng" algn="ctr">
                      <a:solidFill>
                        <a:schemeClr val="accent1">
                          <a:lumMod val="40000"/>
                          <a:lumOff val="60000"/>
                        </a:schemeClr>
                      </a:solidFill>
                      <a:prstDash val="sysDash"/>
                      <a:round/>
                      <a:headEnd type="none" w="med" len="med"/>
                      <a:tailEnd type="none" w="med" len="med"/>
                    </a:lnB>
                  </a:tcPr>
                </a:tc>
                <a:extLst>
                  <a:ext uri="{0D108BD9-81ED-4DB2-BD59-A6C34878D82A}">
                    <a16:rowId xmlns:a16="http://schemas.microsoft.com/office/drawing/2014/main" val="10002"/>
                  </a:ext>
                </a:extLst>
              </a:tr>
              <a:tr h="2204720">
                <a:tc rowSpan="2">
                  <a:txBody>
                    <a:bodyPr/>
                    <a:lstStyle/>
                    <a:p>
                      <a:pPr algn="ctr">
                        <a:lnSpc>
                          <a:spcPct val="115000"/>
                        </a:lnSpc>
                        <a:spcAft>
                          <a:spcPts val="800"/>
                        </a:spcAft>
                        <a:buNone/>
                      </a:pPr>
                      <a:r>
                        <a:rPr lang="es-CO" sz="1000" kern="100" dirty="0">
                          <a:effectLst/>
                          <a:latin typeface="Futura Std Book" charset="0"/>
                          <a:cs typeface="Futura Std Book" charset="0"/>
                        </a:rPr>
                        <a:t>Sociedad Civil</a:t>
                      </a:r>
                      <a:endParaRPr lang="es-CO" sz="1000" kern="100" dirty="0">
                        <a:effectLst/>
                        <a:latin typeface="Futura Std Book" charset="0"/>
                        <a:ea typeface="Aptos" panose="020B0004020202020204" pitchFamily="34" charset="0"/>
                        <a:cs typeface="Futura Std Book" charset="0"/>
                      </a:endParaRPr>
                    </a:p>
                  </a:txBody>
                  <a:tcPr marL="68580" marR="68580" marT="0" marB="0" anchor="ctr">
                    <a:lnT w="12700" cap="flat" cmpd="sng" algn="ctr">
                      <a:solidFill>
                        <a:schemeClr val="accent1">
                          <a:lumMod val="40000"/>
                          <a:lumOff val="60000"/>
                        </a:schemeClr>
                      </a:solidFill>
                      <a:prstDash val="sysDash"/>
                      <a:round/>
                      <a:headEnd type="none" w="med" len="med"/>
                      <a:tailEnd type="none" w="med" len="med"/>
                    </a:lnT>
                    <a:lnB w="12700" cap="flat" cmpd="sng" algn="ctr">
                      <a:solidFill>
                        <a:schemeClr val="accent1">
                          <a:lumMod val="40000"/>
                          <a:lumOff val="60000"/>
                        </a:schemeClr>
                      </a:solidFill>
                      <a:prstDash val="sysDash"/>
                      <a:round/>
                      <a:headEnd type="none" w="med" len="med"/>
                      <a:tailEnd type="none" w="med" len="med"/>
                    </a:lnB>
                  </a:tcPr>
                </a:tc>
                <a:tc rowSpan="2">
                  <a:txBody>
                    <a:bodyPr/>
                    <a:lstStyle/>
                    <a:p>
                      <a:pPr algn="just">
                        <a:lnSpc>
                          <a:spcPct val="115000"/>
                        </a:lnSpc>
                        <a:spcAft>
                          <a:spcPts val="800"/>
                        </a:spcAft>
                        <a:buNone/>
                      </a:pPr>
                      <a:r>
                        <a:rPr lang="es-CO" sz="1000" kern="100" dirty="0">
                          <a:effectLst/>
                          <a:latin typeface="Futura Std Book" charset="0"/>
                          <a:cs typeface="Futura Std Book" charset="0"/>
                        </a:rPr>
                        <a:t>Identificar a los grupos poblaciones que se ven directamente afectados por la situación.</a:t>
                      </a:r>
                    </a:p>
                    <a:p>
                      <a:pPr algn="just">
                        <a:lnSpc>
                          <a:spcPct val="115000"/>
                        </a:lnSpc>
                        <a:spcAft>
                          <a:spcPts val="800"/>
                        </a:spcAft>
                        <a:buNone/>
                      </a:pPr>
                      <a:r>
                        <a:rPr lang="es-CO" sz="1000" kern="100" dirty="0">
                          <a:effectLst/>
                          <a:latin typeface="Futura Std Book" charset="0"/>
                          <a:cs typeface="Futura Std Book" charset="0"/>
                        </a:rPr>
                        <a:t>Determinar los gremios, instancias y escenarios de participación departamentales y municipales relacionados con la problemática.</a:t>
                      </a:r>
                    </a:p>
                    <a:p>
                      <a:pPr algn="just">
                        <a:lnSpc>
                          <a:spcPct val="115000"/>
                        </a:lnSpc>
                        <a:spcAft>
                          <a:spcPts val="800"/>
                        </a:spcAft>
                        <a:buNone/>
                      </a:pPr>
                      <a:r>
                        <a:rPr lang="es-CO" sz="1000" u="sng" kern="100" dirty="0">
                          <a:effectLst/>
                          <a:latin typeface="Futura Std Book" charset="0"/>
                          <a:cs typeface="Futura Std Book" charset="0"/>
                        </a:rPr>
                        <a:t>Ej. Consejo local de vejez y envejecimiento. </a:t>
                      </a:r>
                      <a:endParaRPr lang="es-CO" sz="1000" u="sng" kern="100" dirty="0">
                        <a:effectLst/>
                        <a:latin typeface="Futura Std Book" charset="0"/>
                        <a:ea typeface="Aptos" panose="020B0004020202020204" pitchFamily="34" charset="0"/>
                        <a:cs typeface="Futura Std Book" charset="0"/>
                      </a:endParaRPr>
                    </a:p>
                  </a:txBody>
                  <a:tcPr marL="68580" marR="68580" marT="0" marB="0" anchor="ctr">
                    <a:lnT w="12700" cap="flat" cmpd="sng" algn="ctr">
                      <a:solidFill>
                        <a:schemeClr val="accent1">
                          <a:lumMod val="40000"/>
                          <a:lumOff val="60000"/>
                        </a:schemeClr>
                      </a:solidFill>
                      <a:prstDash val="sysDash"/>
                      <a:round/>
                      <a:headEnd type="none" w="med" len="med"/>
                      <a:tailEnd type="none" w="med" len="med"/>
                    </a:lnT>
                    <a:lnB w="12700" cap="flat" cmpd="sng" algn="ctr">
                      <a:solidFill>
                        <a:schemeClr val="accent1">
                          <a:lumMod val="40000"/>
                          <a:lumOff val="60000"/>
                        </a:schemeClr>
                      </a:solidFill>
                      <a:prstDash val="sysDash"/>
                      <a:round/>
                      <a:headEnd type="none" w="med" len="med"/>
                      <a:tailEnd type="none" w="med" len="med"/>
                    </a:lnB>
                  </a:tcPr>
                </a:tc>
                <a:tc vMerge="1">
                  <a:txBody>
                    <a:bodyPr/>
                    <a:lstStyle/>
                    <a:p>
                      <a:endParaRPr lang="es-CO"/>
                    </a:p>
                  </a:txBody>
                  <a:tcPr/>
                </a:tc>
                <a:tc vMerge="1">
                  <a:txBody>
                    <a:bodyPr/>
                    <a:lstStyle/>
                    <a:p>
                      <a:endParaRPr lang="es-CO"/>
                    </a:p>
                  </a:txBody>
                  <a:tcPr/>
                </a:tc>
                <a:tc vMerge="1">
                  <a:txBody>
                    <a:bodyPr/>
                    <a:lstStyle/>
                    <a:p>
                      <a:endParaRPr lang="es-CO"/>
                    </a:p>
                  </a:txBody>
                  <a:tcPr marL="68580" marR="68580" marT="0" marB="0"/>
                </a:tc>
                <a:extLst>
                  <a:ext uri="{0D108BD9-81ED-4DB2-BD59-A6C34878D82A}">
                    <a16:rowId xmlns:a16="http://schemas.microsoft.com/office/drawing/2014/main" val="10003"/>
                  </a:ext>
                </a:extLst>
              </a:tr>
              <a:tr h="190500">
                <a:tc vMerge="1">
                  <a:txBody>
                    <a:bodyPr/>
                    <a:lstStyle/>
                    <a:p>
                      <a:endParaRPr lang="es-CO"/>
                    </a:p>
                  </a:txBody>
                  <a:tcPr marL="68580" marR="68580" marT="0" marB="0" anchor="ctr"/>
                </a:tc>
                <a:tc vMerge="1">
                  <a:txBody>
                    <a:bodyPr/>
                    <a:lstStyle/>
                    <a:p>
                      <a:endParaRPr lang="es-CO"/>
                    </a:p>
                  </a:txBody>
                  <a:tcPr marL="68580" marR="68580" marT="0" marB="0" anchor="ctr"/>
                </a:tc>
                <a:tc vMerge="1">
                  <a:txBody>
                    <a:bodyPr/>
                    <a:lstStyle/>
                    <a:p>
                      <a:endParaRPr lang="es-CO"/>
                    </a:p>
                  </a:txBody>
                  <a:tcPr/>
                </a:tc>
                <a:tc vMerge="1">
                  <a:txBody>
                    <a:bodyPr/>
                    <a:lstStyle/>
                    <a:p>
                      <a:endParaRPr lang="es-CO"/>
                    </a:p>
                  </a:txBody>
                  <a:tcPr/>
                </a:tc>
                <a:tc rowSpan="2">
                  <a:txBody>
                    <a:bodyPr/>
                    <a:lstStyle/>
                    <a:p>
                      <a:pPr marL="0" marR="0" lvl="0" indent="0" algn="l" defTabSz="914400" rtl="0" eaLnBrk="1" fontAlgn="auto" latinLnBrk="0" hangingPunct="1">
                        <a:lnSpc>
                          <a:spcPct val="115000"/>
                        </a:lnSpc>
                        <a:spcBef>
                          <a:spcPts val="0"/>
                        </a:spcBef>
                        <a:spcAft>
                          <a:spcPts val="800"/>
                        </a:spcAft>
                        <a:buClrTx/>
                        <a:buSzTx/>
                        <a:buFontTx/>
                        <a:buNone/>
                        <a:defRPr/>
                      </a:pPr>
                      <a:r>
                        <a:rPr lang="es-CO" sz="1000" kern="0" dirty="0">
                          <a:effectLst/>
                          <a:latin typeface="Futura Std Book" charset="0"/>
                          <a:cs typeface="Futura Std Book" charset="0"/>
                        </a:rPr>
                        <a:t>¿Se incluyeron actores de zonas urbanas, semiurbanas y rurales?</a:t>
                      </a:r>
                      <a:endParaRPr lang="es-CO" sz="1000" kern="100" dirty="0">
                        <a:effectLst/>
                        <a:latin typeface="Futura Std Book" charset="0"/>
                        <a:cs typeface="Futura Std Book" charset="0"/>
                      </a:endParaRPr>
                    </a:p>
                    <a:p>
                      <a:pPr>
                        <a:lnSpc>
                          <a:spcPct val="115000"/>
                        </a:lnSpc>
                        <a:spcAft>
                          <a:spcPts val="800"/>
                        </a:spcAft>
                        <a:buNone/>
                      </a:pPr>
                      <a:endParaRPr lang="es-CO" sz="1000" kern="100" dirty="0">
                        <a:effectLst/>
                        <a:latin typeface="Futura Std Book" charset="0"/>
                        <a:ea typeface="Aptos" panose="020B0004020202020204" pitchFamily="34" charset="0"/>
                        <a:cs typeface="Futura Std Book" charset="0"/>
                      </a:endParaRPr>
                    </a:p>
                  </a:txBody>
                  <a:tcPr marL="68580" marR="68580" marT="0" marB="0">
                    <a:lnT w="12700" cap="flat" cmpd="sng" algn="ctr">
                      <a:solidFill>
                        <a:schemeClr val="accent1">
                          <a:lumMod val="40000"/>
                          <a:lumOff val="60000"/>
                        </a:schemeClr>
                      </a:solidFill>
                      <a:prstDash val="sysDash"/>
                      <a:round/>
                      <a:headEnd type="none" w="med" len="med"/>
                      <a:tailEnd type="none" w="med" len="med"/>
                    </a:lnT>
                  </a:tcPr>
                </a:tc>
                <a:extLst>
                  <a:ext uri="{0D108BD9-81ED-4DB2-BD59-A6C34878D82A}">
                    <a16:rowId xmlns:a16="http://schemas.microsoft.com/office/drawing/2014/main" val="10004"/>
                  </a:ext>
                </a:extLst>
              </a:tr>
              <a:tr h="787400">
                <a:tc rowSpan="2">
                  <a:txBody>
                    <a:bodyPr/>
                    <a:lstStyle/>
                    <a:p>
                      <a:pPr algn="ctr">
                        <a:lnSpc>
                          <a:spcPct val="115000"/>
                        </a:lnSpc>
                        <a:spcAft>
                          <a:spcPts val="800"/>
                        </a:spcAft>
                        <a:buNone/>
                      </a:pPr>
                      <a:r>
                        <a:rPr lang="es-CO" sz="1100" kern="100">
                          <a:effectLst/>
                          <a:latin typeface="Futura Std Book" charset="0"/>
                          <a:cs typeface="Futura Std Book" charset="0"/>
                        </a:rPr>
                        <a:t>Cooperantes</a:t>
                      </a:r>
                      <a:endParaRPr lang="es-CO" sz="1100" kern="100" dirty="0">
                        <a:effectLst/>
                        <a:latin typeface="Futura Std Book" charset="0"/>
                        <a:ea typeface="Aptos" panose="020B0004020202020204" pitchFamily="34" charset="0"/>
                        <a:cs typeface="Futura Std Book" charset="0"/>
                      </a:endParaRPr>
                    </a:p>
                  </a:txBody>
                  <a:tcPr marL="68580" marR="68580" marT="0" marB="0" anchor="ctr">
                    <a:lnT w="12700" cap="flat" cmpd="sng" algn="ctr">
                      <a:solidFill>
                        <a:schemeClr val="accent1">
                          <a:lumMod val="40000"/>
                          <a:lumOff val="60000"/>
                        </a:schemeClr>
                      </a:solidFill>
                      <a:prstDash val="sysDash"/>
                      <a:round/>
                      <a:headEnd type="none" w="med" len="med"/>
                      <a:tailEnd type="none" w="med" len="med"/>
                    </a:lnT>
                  </a:tcPr>
                </a:tc>
                <a:tc rowSpan="2">
                  <a:txBody>
                    <a:bodyPr/>
                    <a:lstStyle/>
                    <a:p>
                      <a:pPr algn="just">
                        <a:lnSpc>
                          <a:spcPct val="115000"/>
                        </a:lnSpc>
                        <a:spcAft>
                          <a:spcPts val="800"/>
                        </a:spcAft>
                        <a:buNone/>
                      </a:pPr>
                      <a:r>
                        <a:rPr lang="es-CO" sz="1000" kern="100" dirty="0">
                          <a:effectLst/>
                          <a:latin typeface="Futura Std Book" charset="0"/>
                          <a:cs typeface="Futura Std Book" charset="0"/>
                        </a:rPr>
                        <a:t>Identificar actores de Cooperación internacional interesados por su misionalidad en ser participes del proceso de formulación. </a:t>
                      </a:r>
                      <a:r>
                        <a:rPr lang="es-CO" sz="1000" u="sng" kern="100" dirty="0">
                          <a:effectLst/>
                          <a:latin typeface="Futura Std Book" charset="0"/>
                          <a:cs typeface="Futura Std Book" charset="0"/>
                        </a:rPr>
                        <a:t>Ej. </a:t>
                      </a:r>
                      <a:r>
                        <a:rPr lang="es-CO" sz="1000" u="sng" kern="100" dirty="0" err="1">
                          <a:effectLst/>
                          <a:latin typeface="Futura Std Book" charset="0"/>
                          <a:cs typeface="Futura Std Book" charset="0"/>
                        </a:rPr>
                        <a:t>ONGs</a:t>
                      </a:r>
                      <a:r>
                        <a:rPr lang="es-CO" sz="1000" u="sng" kern="100" dirty="0">
                          <a:effectLst/>
                          <a:latin typeface="Futura Std Book" charset="0"/>
                          <a:cs typeface="Futura Std Book" charset="0"/>
                        </a:rPr>
                        <a:t> adultos mayores.</a:t>
                      </a:r>
                      <a:endParaRPr lang="es-CO" sz="1000" u="sng" kern="100" dirty="0">
                        <a:effectLst/>
                        <a:latin typeface="Futura Std Book" charset="0"/>
                        <a:ea typeface="Aptos" panose="020B0004020202020204" pitchFamily="34" charset="0"/>
                        <a:cs typeface="Futura Std Book" charset="0"/>
                      </a:endParaRPr>
                    </a:p>
                  </a:txBody>
                  <a:tcPr marL="68580" marR="68580" marT="0" marB="0" anchor="ctr">
                    <a:lnT w="12700" cap="flat" cmpd="sng" algn="ctr">
                      <a:solidFill>
                        <a:schemeClr val="accent1">
                          <a:lumMod val="40000"/>
                          <a:lumOff val="60000"/>
                        </a:schemeClr>
                      </a:solidFill>
                      <a:prstDash val="sysDash"/>
                      <a:round/>
                      <a:headEnd type="none" w="med" len="med"/>
                      <a:tailEnd type="none" w="med" len="med"/>
                    </a:lnT>
                  </a:tcPr>
                </a:tc>
                <a:tc vMerge="1">
                  <a:txBody>
                    <a:bodyPr/>
                    <a:lstStyle/>
                    <a:p>
                      <a:endParaRPr lang="es-CO"/>
                    </a:p>
                  </a:txBody>
                  <a:tcPr/>
                </a:tc>
                <a:tc vMerge="1">
                  <a:txBody>
                    <a:bodyPr/>
                    <a:lstStyle/>
                    <a:p>
                      <a:endParaRPr lang="es-CO"/>
                    </a:p>
                  </a:txBody>
                  <a:tcPr/>
                </a:tc>
                <a:tc vMerge="1">
                  <a:txBody>
                    <a:bodyPr/>
                    <a:lstStyle/>
                    <a:p>
                      <a:endParaRPr lang="es-CO"/>
                    </a:p>
                  </a:txBody>
                  <a:tcPr marL="68580" marR="68580" marT="0" marB="0"/>
                </a:tc>
                <a:extLst>
                  <a:ext uri="{0D108BD9-81ED-4DB2-BD59-A6C34878D82A}">
                    <a16:rowId xmlns:a16="http://schemas.microsoft.com/office/drawing/2014/main" val="10005"/>
                  </a:ext>
                </a:extLst>
              </a:tr>
              <a:tr h="559435">
                <a:tc vMerge="1">
                  <a:txBody>
                    <a:bodyPr/>
                    <a:lstStyle/>
                    <a:p>
                      <a:endParaRPr lang="es-CO"/>
                    </a:p>
                  </a:txBody>
                  <a:tcPr marL="68580" marR="68580" marT="0" marB="0" anchor="ctr"/>
                </a:tc>
                <a:tc vMerge="1">
                  <a:txBody>
                    <a:bodyPr/>
                    <a:lstStyle/>
                    <a:p>
                      <a:endParaRPr lang="es-CO"/>
                    </a:p>
                  </a:txBody>
                  <a:tcPr marL="68580" marR="68580" marT="0" marB="0" anchor="ctr"/>
                </a:tc>
                <a:tc vMerge="1">
                  <a:txBody>
                    <a:bodyPr/>
                    <a:lstStyle/>
                    <a:p>
                      <a:endParaRPr lang="es-CO"/>
                    </a:p>
                  </a:txBody>
                  <a:tcPr/>
                </a:tc>
                <a:tc vMerge="1">
                  <a:txBody>
                    <a:bodyPr/>
                    <a:lstStyle/>
                    <a:p>
                      <a:endParaRPr lang="es-CO"/>
                    </a:p>
                  </a:txBody>
                  <a:tcPr/>
                </a:tc>
                <a:tc>
                  <a:txBody>
                    <a:bodyPr/>
                    <a:lstStyle/>
                    <a:p>
                      <a:pPr>
                        <a:lnSpc>
                          <a:spcPct val="115000"/>
                        </a:lnSpc>
                        <a:spcAft>
                          <a:spcPts val="800"/>
                        </a:spcAft>
                        <a:buNone/>
                      </a:pPr>
                      <a:endParaRPr lang="es-CO" sz="1200" kern="100" dirty="0">
                        <a:effectLst/>
                        <a:latin typeface="Futura Std Book" charset="0"/>
                        <a:ea typeface="Aptos" panose="020B0004020202020204" pitchFamily="34" charset="0"/>
                        <a:cs typeface="Futura Std Book" charset="0"/>
                      </a:endParaRPr>
                    </a:p>
                  </a:txBody>
                  <a:tcPr marL="68580" marR="68580" marT="0" marB="0"/>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p:nvPr/>
        </p:nvSpPr>
        <p:spPr>
          <a:xfrm>
            <a:off x="451485" y="1503125"/>
            <a:ext cx="7256145" cy="79375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r>
              <a:rPr lang="es-CO" sz="2300" b="1" dirty="0">
                <a:latin typeface="Futura Std Book"/>
                <a:ea typeface="Verdana" panose="020B0604030504040204" pitchFamily="34" charset="0"/>
              </a:rPr>
              <a:t>¿Por qué lineamientos para entidades territoriales?</a:t>
            </a:r>
          </a:p>
        </p:txBody>
      </p:sp>
      <p:sp>
        <p:nvSpPr>
          <p:cNvPr id="16" name="CuadroTexto 15"/>
          <p:cNvSpPr txBox="1"/>
          <p:nvPr/>
        </p:nvSpPr>
        <p:spPr>
          <a:xfrm>
            <a:off x="267791" y="2212444"/>
            <a:ext cx="5049537" cy="4339650"/>
          </a:xfrm>
          <a:prstGeom prst="rect">
            <a:avLst/>
          </a:prstGeom>
          <a:noFill/>
        </p:spPr>
        <p:txBody>
          <a:bodyPr wrap="square">
            <a:spAutoFit/>
          </a:bodyPr>
          <a:lstStyle/>
          <a:p>
            <a:pPr marL="285750" lvl="0" indent="-285750" algn="ctr">
              <a:spcBef>
                <a:spcPts val="180"/>
              </a:spcBef>
              <a:spcAft>
                <a:spcPts val="180"/>
              </a:spcAft>
              <a:buFont typeface="Wingdings" panose="05000000000000000000" pitchFamily="2" charset="2"/>
              <a:buChar char="v"/>
            </a:pPr>
            <a:endParaRPr lang="es-CO" sz="1600" b="1" dirty="0">
              <a:latin typeface="Futura Std Book"/>
              <a:ea typeface="Aptos" panose="020B0004020202020204" pitchFamily="34" charset="0"/>
              <a:cs typeface="Symbol" panose="05050102010706020507" pitchFamily="18" charset="2"/>
            </a:endParaRPr>
          </a:p>
          <a:p>
            <a:pPr marL="285750" lvl="0" indent="-285750" eaLnBrk="0" fontAlgn="base" hangingPunct="0">
              <a:spcBef>
                <a:spcPct val="0"/>
              </a:spcBef>
              <a:spcAft>
                <a:spcPct val="0"/>
              </a:spcAft>
              <a:buFont typeface="Wingdings" panose="05000000000000000000" pitchFamily="2" charset="2"/>
              <a:buChar char="v"/>
            </a:pPr>
            <a:endParaRPr lang="es-CO" altLang="es-CO" sz="1600" dirty="0">
              <a:latin typeface="Futura Std Book"/>
            </a:endParaRPr>
          </a:p>
          <a:p>
            <a:pPr marL="285750" indent="-285750" algn="just" eaLnBrk="0" fontAlgn="base" hangingPunct="0">
              <a:spcBef>
                <a:spcPct val="0"/>
              </a:spcBef>
              <a:spcAft>
                <a:spcPct val="0"/>
              </a:spcAft>
              <a:buFont typeface="Wingdings" panose="05000000000000000000" pitchFamily="2" charset="2"/>
              <a:buChar char="v"/>
            </a:pPr>
            <a:r>
              <a:rPr lang="es-CO" sz="1600" dirty="0">
                <a:latin typeface="Futura Std Book"/>
                <a:ea typeface="Aptos" panose="020B0004020202020204" pitchFamily="34" charset="0"/>
                <a:cs typeface="Symbol" panose="05050102010706020507" pitchFamily="18" charset="2"/>
              </a:rPr>
              <a:t>Existe alta demanda en asistencia técnica en procesos de formulación de políticas públicas.</a:t>
            </a:r>
          </a:p>
          <a:p>
            <a:pPr algn="just" eaLnBrk="0" fontAlgn="base" hangingPunct="0">
              <a:spcBef>
                <a:spcPct val="0"/>
              </a:spcBef>
              <a:spcAft>
                <a:spcPct val="0"/>
              </a:spcAft>
            </a:pPr>
            <a:endParaRPr lang="es-CO" sz="1600" dirty="0">
              <a:latin typeface="Futura Std Book"/>
              <a:ea typeface="Aptos" panose="020B0004020202020204" pitchFamily="34" charset="0"/>
              <a:cs typeface="Symbol" panose="05050102010706020507" pitchFamily="18" charset="2"/>
            </a:endParaRPr>
          </a:p>
          <a:p>
            <a:pPr marL="285750" lvl="0" indent="-285750" algn="just" eaLnBrk="0" fontAlgn="base" hangingPunct="0">
              <a:spcBef>
                <a:spcPct val="0"/>
              </a:spcBef>
              <a:spcAft>
                <a:spcPct val="0"/>
              </a:spcAft>
              <a:buFont typeface="Wingdings" panose="05000000000000000000" pitchFamily="2" charset="2"/>
              <a:buChar char="v"/>
            </a:pPr>
            <a:r>
              <a:rPr lang="es-CO" altLang="es-CO" sz="1600" dirty="0">
                <a:latin typeface="Futura Std Book"/>
              </a:rPr>
              <a:t>Existen diferencias significativas en las capacidades territoriales para formular políticas públicas.</a:t>
            </a:r>
          </a:p>
          <a:p>
            <a:pPr lvl="0" algn="just" eaLnBrk="0" fontAlgn="base" hangingPunct="0">
              <a:spcBef>
                <a:spcPct val="0"/>
              </a:spcBef>
              <a:spcAft>
                <a:spcPct val="0"/>
              </a:spcAft>
            </a:pPr>
            <a:endParaRPr lang="es-CO" altLang="es-CO" sz="1600" dirty="0">
              <a:latin typeface="Futura Std Book"/>
            </a:endParaRPr>
          </a:p>
          <a:p>
            <a:pPr marL="285750" lvl="0" indent="-285750" algn="just" eaLnBrk="0" fontAlgn="base" hangingPunct="0">
              <a:spcBef>
                <a:spcPct val="0"/>
              </a:spcBef>
              <a:spcAft>
                <a:spcPct val="0"/>
              </a:spcAft>
              <a:buFont typeface="Wingdings" panose="05000000000000000000" pitchFamily="2" charset="2"/>
              <a:buChar char="v"/>
            </a:pPr>
            <a:r>
              <a:rPr lang="es-CO" altLang="es-CO" sz="1600" dirty="0">
                <a:latin typeface="Futura Std Book"/>
              </a:rPr>
              <a:t>Se identifican problemas recurrentes de coherencia entre la formulación, la implementación y el seguimiento.</a:t>
            </a:r>
          </a:p>
          <a:p>
            <a:pPr marL="285750" lvl="0" indent="-285750" algn="just" eaLnBrk="0" fontAlgn="base" hangingPunct="0">
              <a:spcBef>
                <a:spcPct val="0"/>
              </a:spcBef>
              <a:spcAft>
                <a:spcPct val="0"/>
              </a:spcAft>
              <a:buFont typeface="Wingdings" panose="05000000000000000000" pitchFamily="2" charset="2"/>
              <a:buChar char="v"/>
            </a:pPr>
            <a:endParaRPr lang="es-CO" altLang="es-CO" sz="1600" dirty="0">
              <a:latin typeface="Futura Std Book"/>
            </a:endParaRPr>
          </a:p>
          <a:p>
            <a:pPr lvl="0" algn="ctr">
              <a:spcBef>
                <a:spcPts val="180"/>
              </a:spcBef>
              <a:spcAft>
                <a:spcPts val="180"/>
              </a:spcAft>
            </a:pPr>
            <a:endParaRPr lang="es-CO" sz="1400" b="1" i="1" dirty="0">
              <a:latin typeface="Futura Std Book"/>
              <a:ea typeface="Aptos" panose="020B0004020202020204" pitchFamily="34" charset="0"/>
              <a:cs typeface="Symbol" panose="05050102010706020507" pitchFamily="18" charset="2"/>
            </a:endParaRPr>
          </a:p>
          <a:p>
            <a:pPr lvl="0">
              <a:spcBef>
                <a:spcPts val="180"/>
              </a:spcBef>
              <a:spcAft>
                <a:spcPts val="180"/>
              </a:spcAft>
            </a:pPr>
            <a:endParaRPr lang="es-CO" sz="1400" b="1" i="1" noProof="0" dirty="0">
              <a:effectLst/>
              <a:latin typeface="Futura Std Book"/>
              <a:ea typeface="Aptos" panose="020B0004020202020204" pitchFamily="34" charset="0"/>
              <a:cs typeface="Symbol" panose="05050102010706020507" pitchFamily="18" charset="2"/>
            </a:endParaRPr>
          </a:p>
          <a:p>
            <a:pPr lvl="0">
              <a:spcBef>
                <a:spcPts val="180"/>
              </a:spcBef>
              <a:spcAft>
                <a:spcPts val="180"/>
              </a:spcAft>
            </a:pPr>
            <a:endParaRPr lang="es-CO" sz="1400" b="1" i="1" noProof="0" dirty="0">
              <a:effectLst/>
              <a:latin typeface="Futura Std Book"/>
              <a:ea typeface="Aptos" panose="020B0004020202020204" pitchFamily="34" charset="0"/>
              <a:cs typeface="Symbol" panose="05050102010706020507" pitchFamily="18" charset="2"/>
            </a:endParaRPr>
          </a:p>
        </p:txBody>
      </p:sp>
      <p:sp>
        <p:nvSpPr>
          <p:cNvPr id="3" name="CuadroTexto 2"/>
          <p:cNvSpPr txBox="1"/>
          <p:nvPr/>
        </p:nvSpPr>
        <p:spPr>
          <a:xfrm>
            <a:off x="6096000" y="2721304"/>
            <a:ext cx="5748670" cy="3508653"/>
          </a:xfrm>
          <a:prstGeom prst="rect">
            <a:avLst/>
          </a:prstGeom>
          <a:noFill/>
        </p:spPr>
        <p:txBody>
          <a:bodyPr wrap="square">
            <a:spAutoFit/>
          </a:bodyPr>
          <a:lstStyle/>
          <a:p>
            <a:pPr lvl="0">
              <a:spcBef>
                <a:spcPts val="180"/>
              </a:spcBef>
              <a:spcAft>
                <a:spcPts val="180"/>
              </a:spcAft>
            </a:pPr>
            <a:r>
              <a:rPr lang="es-CO" sz="1600" dirty="0">
                <a:latin typeface="Futura Std Book"/>
                <a:ea typeface="Aptos" panose="020B0004020202020204" pitchFamily="34" charset="0"/>
                <a:cs typeface="Symbol" panose="05050102010706020507" pitchFamily="18" charset="2"/>
              </a:rPr>
              <a:t>Los lineamientos buscan establecer </a:t>
            </a:r>
            <a:r>
              <a:rPr lang="es-CO" sz="1600" b="1" dirty="0">
                <a:latin typeface="Futura Std Book"/>
                <a:ea typeface="Aptos" panose="020B0004020202020204" pitchFamily="34" charset="0"/>
                <a:cs typeface="Symbol" panose="05050102010706020507" pitchFamily="18" charset="2"/>
              </a:rPr>
              <a:t>mínimos metodológicos comunes </a:t>
            </a:r>
            <a:r>
              <a:rPr lang="es-CO" sz="1600" dirty="0">
                <a:latin typeface="Futura Std Book"/>
                <a:ea typeface="Aptos" panose="020B0004020202020204" pitchFamily="34" charset="0"/>
                <a:cs typeface="Symbol" panose="05050102010706020507" pitchFamily="18" charset="2"/>
              </a:rPr>
              <a:t>a la hora de formular para:</a:t>
            </a:r>
          </a:p>
          <a:p>
            <a:pPr lvl="0">
              <a:spcBef>
                <a:spcPts val="180"/>
              </a:spcBef>
              <a:spcAft>
                <a:spcPts val="180"/>
              </a:spcAft>
            </a:pPr>
            <a:endParaRPr lang="es-CO" sz="1600" dirty="0">
              <a:latin typeface="Futura Std Book"/>
              <a:ea typeface="Aptos" panose="020B0004020202020204" pitchFamily="34" charset="0"/>
              <a:cs typeface="Symbol" panose="05050102010706020507" pitchFamily="18" charset="2"/>
            </a:endParaRPr>
          </a:p>
          <a:p>
            <a:pPr marL="285750" lvl="0" indent="-285750">
              <a:spcBef>
                <a:spcPts val="180"/>
              </a:spcBef>
              <a:spcAft>
                <a:spcPts val="180"/>
              </a:spcAft>
              <a:buFont typeface="Wingdings" panose="05000000000000000000" pitchFamily="2" charset="2"/>
              <a:buChar char="ü"/>
            </a:pPr>
            <a:r>
              <a:rPr lang="es-CO" sz="1600" dirty="0">
                <a:latin typeface="Futura Std Book"/>
                <a:ea typeface="Aptos" panose="020B0004020202020204" pitchFamily="34" charset="0"/>
                <a:cs typeface="Symbol" panose="05050102010706020507" pitchFamily="18" charset="2"/>
              </a:rPr>
              <a:t>Fortalecer capacidades institucionales</a:t>
            </a:r>
          </a:p>
          <a:p>
            <a:pPr marL="285750" lvl="0" indent="-285750">
              <a:spcBef>
                <a:spcPts val="180"/>
              </a:spcBef>
              <a:spcAft>
                <a:spcPts val="180"/>
              </a:spcAft>
              <a:buFont typeface="Wingdings" panose="05000000000000000000" pitchFamily="2" charset="2"/>
              <a:buChar char="ü"/>
            </a:pPr>
            <a:r>
              <a:rPr lang="es-CO" sz="1600" dirty="0">
                <a:latin typeface="Futura Std Book"/>
                <a:ea typeface="Aptos" panose="020B0004020202020204" pitchFamily="34" charset="0"/>
                <a:cs typeface="Symbol" panose="05050102010706020507" pitchFamily="18" charset="2"/>
              </a:rPr>
              <a:t>Promover políticas públicas participativas y basadas en evidencia</a:t>
            </a:r>
          </a:p>
          <a:p>
            <a:pPr marL="285750" lvl="0" indent="-285750">
              <a:spcBef>
                <a:spcPts val="180"/>
              </a:spcBef>
              <a:spcAft>
                <a:spcPts val="180"/>
              </a:spcAft>
              <a:buFont typeface="Wingdings" panose="05000000000000000000" pitchFamily="2" charset="2"/>
              <a:buChar char="ü"/>
            </a:pPr>
            <a:r>
              <a:rPr lang="es-CO" sz="1600" noProof="0" dirty="0">
                <a:effectLst/>
                <a:latin typeface="Futura Std Book"/>
                <a:ea typeface="Aptos" panose="020B0004020202020204" pitchFamily="34" charset="0"/>
                <a:cs typeface="Symbol" panose="05050102010706020507" pitchFamily="18" charset="2"/>
              </a:rPr>
              <a:t>Mejorar </a:t>
            </a:r>
            <a:r>
              <a:rPr lang="es-CO" sz="1600" dirty="0">
                <a:latin typeface="Futura Std Book"/>
                <a:ea typeface="Aptos" panose="020B0004020202020204" pitchFamily="34" charset="0"/>
                <a:cs typeface="Symbol" panose="05050102010706020507" pitchFamily="18" charset="2"/>
              </a:rPr>
              <a:t>la implementación y el seguimiento</a:t>
            </a:r>
          </a:p>
          <a:p>
            <a:pPr marL="285750" lvl="0" indent="-285750">
              <a:spcBef>
                <a:spcPts val="180"/>
              </a:spcBef>
              <a:spcAft>
                <a:spcPts val="180"/>
              </a:spcAft>
              <a:buFont typeface="Wingdings" panose="05000000000000000000" pitchFamily="2" charset="2"/>
              <a:buChar char="ü"/>
            </a:pPr>
            <a:endParaRPr lang="es-CO" sz="1600" dirty="0">
              <a:latin typeface="Futura Std Book"/>
              <a:ea typeface="Aptos" panose="020B0004020202020204" pitchFamily="34" charset="0"/>
              <a:cs typeface="Symbol" panose="05050102010706020507" pitchFamily="18" charset="2"/>
            </a:endParaRPr>
          </a:p>
          <a:p>
            <a:pPr marL="285750" lvl="0" indent="-285750">
              <a:spcBef>
                <a:spcPts val="180"/>
              </a:spcBef>
              <a:spcAft>
                <a:spcPts val="180"/>
              </a:spcAft>
              <a:buFont typeface="Wingdings" panose="05000000000000000000" pitchFamily="2" charset="2"/>
              <a:buChar char="ü"/>
            </a:pPr>
            <a:endParaRPr lang="es-CO" sz="1600" dirty="0">
              <a:latin typeface="Futura Std Book"/>
              <a:ea typeface="Aptos" panose="020B0004020202020204" pitchFamily="34" charset="0"/>
              <a:cs typeface="Symbol" panose="05050102010706020507" pitchFamily="18" charset="2"/>
            </a:endParaRPr>
          </a:p>
          <a:p>
            <a:pPr marL="285750" lvl="0" indent="-285750">
              <a:spcBef>
                <a:spcPts val="180"/>
              </a:spcBef>
              <a:spcAft>
                <a:spcPts val="180"/>
              </a:spcAft>
              <a:buFont typeface="Wingdings" panose="05000000000000000000" pitchFamily="2" charset="2"/>
              <a:buChar char="ü"/>
            </a:pPr>
            <a:endParaRPr lang="es-CO" sz="1600" dirty="0">
              <a:latin typeface="Futura Std Book"/>
              <a:ea typeface="Aptos" panose="020B0004020202020204" pitchFamily="34" charset="0"/>
              <a:cs typeface="Symbol" panose="05050102010706020507" pitchFamily="18" charset="2"/>
            </a:endParaRPr>
          </a:p>
          <a:p>
            <a:pPr lvl="0" algn="ctr">
              <a:spcBef>
                <a:spcPts val="180"/>
              </a:spcBef>
              <a:spcAft>
                <a:spcPts val="180"/>
              </a:spcAft>
            </a:pPr>
            <a:r>
              <a:rPr lang="es-CO" sz="1600" b="1" dirty="0">
                <a:latin typeface="Futura Std Book"/>
                <a:ea typeface="Aptos" panose="020B0004020202020204" pitchFamily="34" charset="0"/>
                <a:cs typeface="Symbol" panose="05050102010706020507" pitchFamily="18" charset="2"/>
              </a:rPr>
              <a:t>Mejorar el bienestar de la población</a:t>
            </a:r>
          </a:p>
          <a:p>
            <a:pPr marL="285750" lvl="0" indent="-285750">
              <a:spcBef>
                <a:spcPts val="180"/>
              </a:spcBef>
              <a:spcAft>
                <a:spcPts val="180"/>
              </a:spcAft>
              <a:buFont typeface="Wingdings" panose="05000000000000000000" pitchFamily="2" charset="2"/>
              <a:buChar char="ü"/>
            </a:pPr>
            <a:endParaRPr lang="es-CO" sz="1600" noProof="0" dirty="0">
              <a:effectLst/>
              <a:latin typeface="Futura Std Book"/>
              <a:ea typeface="Aptos" panose="020B0004020202020204" pitchFamily="34" charset="0"/>
              <a:cs typeface="Symbol" panose="05050102010706020507" pitchFamily="18" charset="2"/>
            </a:endParaRPr>
          </a:p>
        </p:txBody>
      </p:sp>
      <p:pic>
        <p:nvPicPr>
          <p:cNvPr id="6" name="Imagen 5">
            <a:extLst>
              <a:ext uri="{FF2B5EF4-FFF2-40B4-BE49-F238E27FC236}">
                <a16:creationId xmlns:a16="http://schemas.microsoft.com/office/drawing/2014/main" id="{68358A8D-EC8E-49D1-88B0-FCFC08203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sp>
        <p:nvSpPr>
          <p:cNvPr id="2" name="Flecha: hacia abajo 1">
            <a:extLst>
              <a:ext uri="{FF2B5EF4-FFF2-40B4-BE49-F238E27FC236}">
                <a16:creationId xmlns:a16="http://schemas.microsoft.com/office/drawing/2014/main" id="{0B3FCC1B-6C56-87CC-26F4-6EF48FD7DC5D}"/>
              </a:ext>
            </a:extLst>
          </p:cNvPr>
          <p:cNvSpPr/>
          <p:nvPr/>
        </p:nvSpPr>
        <p:spPr>
          <a:xfrm>
            <a:off x="8581730" y="4725347"/>
            <a:ext cx="647463" cy="863284"/>
          </a:xfrm>
          <a:prstGeom prst="downArrow">
            <a:avLst/>
          </a:prstGeom>
          <a:solidFill>
            <a:schemeClr val="accent5">
              <a:lumMod val="60000"/>
              <a:lumOff val="40000"/>
            </a:schemeClr>
          </a:solidFill>
          <a:ln>
            <a:solidFill>
              <a:schemeClr val="accent5">
                <a:lumMod val="60000"/>
                <a:lumOff val="40000"/>
              </a:schemeClr>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449974" y="337162"/>
            <a:ext cx="11631560" cy="501970"/>
          </a:xfrm>
        </p:spPr>
        <p:txBody>
          <a:bodyPr>
            <a:normAutofit/>
          </a:bodyPr>
          <a:lstStyle/>
          <a:p>
            <a:r>
              <a:rPr lang="es-CO" sz="2400" b="1" dirty="0">
                <a:latin typeface="FUTURA"/>
                <a:ea typeface="Verdana" panose="020B0604030504040204" pitchFamily="34" charset="0"/>
              </a:rPr>
              <a:t>Plan de participación de los actores</a:t>
            </a:r>
          </a:p>
        </p:txBody>
      </p:sp>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graphicFrame>
        <p:nvGraphicFramePr>
          <p:cNvPr id="12" name="Tabla 11"/>
          <p:cNvGraphicFramePr>
            <a:graphicFrameLocks noGrp="1"/>
          </p:cNvGraphicFramePr>
          <p:nvPr/>
        </p:nvGraphicFramePr>
        <p:xfrm>
          <a:off x="367304" y="1174826"/>
          <a:ext cx="11631561" cy="5192333"/>
        </p:xfrm>
        <a:graphic>
          <a:graphicData uri="http://schemas.openxmlformats.org/drawingml/2006/table">
            <a:tbl>
              <a:tblPr firstRow="1" firstCol="1" bandRow="1">
                <a:tableStyleId>{17292A2E-F333-43FB-9621-5CBBE7FDCDCB}</a:tableStyleId>
              </a:tblPr>
              <a:tblGrid>
                <a:gridCol w="1782144">
                  <a:extLst>
                    <a:ext uri="{9D8B030D-6E8A-4147-A177-3AD203B41FA5}">
                      <a16:colId xmlns:a16="http://schemas.microsoft.com/office/drawing/2014/main" val="20000"/>
                    </a:ext>
                  </a:extLst>
                </a:gridCol>
                <a:gridCol w="2170949">
                  <a:extLst>
                    <a:ext uri="{9D8B030D-6E8A-4147-A177-3AD203B41FA5}">
                      <a16:colId xmlns:a16="http://schemas.microsoft.com/office/drawing/2014/main" val="20001"/>
                    </a:ext>
                  </a:extLst>
                </a:gridCol>
                <a:gridCol w="1581239">
                  <a:extLst>
                    <a:ext uri="{9D8B030D-6E8A-4147-A177-3AD203B41FA5}">
                      <a16:colId xmlns:a16="http://schemas.microsoft.com/office/drawing/2014/main" val="20002"/>
                    </a:ext>
                  </a:extLst>
                </a:gridCol>
                <a:gridCol w="1914537">
                  <a:extLst>
                    <a:ext uri="{9D8B030D-6E8A-4147-A177-3AD203B41FA5}">
                      <a16:colId xmlns:a16="http://schemas.microsoft.com/office/drawing/2014/main" val="20003"/>
                    </a:ext>
                  </a:extLst>
                </a:gridCol>
                <a:gridCol w="2091346">
                  <a:extLst>
                    <a:ext uri="{9D8B030D-6E8A-4147-A177-3AD203B41FA5}">
                      <a16:colId xmlns:a16="http://schemas.microsoft.com/office/drawing/2014/main" val="20004"/>
                    </a:ext>
                  </a:extLst>
                </a:gridCol>
                <a:gridCol w="2091346">
                  <a:extLst>
                    <a:ext uri="{9D8B030D-6E8A-4147-A177-3AD203B41FA5}">
                      <a16:colId xmlns:a16="http://schemas.microsoft.com/office/drawing/2014/main" val="20005"/>
                    </a:ext>
                  </a:extLst>
                </a:gridCol>
              </a:tblGrid>
              <a:tr h="0">
                <a:tc>
                  <a:txBody>
                    <a:bodyPr/>
                    <a:lstStyle/>
                    <a:p>
                      <a:pPr algn="ctr">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a:t>
                      </a:r>
                      <a:r>
                        <a:rPr lang="en-US" sz="1400" kern="100" dirty="0">
                          <a:effectLst/>
                          <a:latin typeface="Futura Std Book"/>
                          <a:ea typeface="Aptos" panose="020B0004020202020204" pitchFamily="34" charset="0"/>
                          <a:cs typeface="Aptos" panose="020B0004020202020204" pitchFamily="34" charset="0"/>
                        </a:rPr>
                        <a:t>QUIÉN?</a:t>
                      </a:r>
                      <a:endParaRPr lang="es-CO" sz="1400" kern="100" dirty="0">
                        <a:effectLst/>
                        <a:latin typeface="Futura Std Book"/>
                        <a:ea typeface="Aptos" panose="020B0004020202020204" pitchFamily="34" charset="0"/>
                        <a:cs typeface="Aptos" panose="020B0004020202020204" pitchFamily="34" charset="0"/>
                      </a:endParaRPr>
                    </a:p>
                  </a:txBody>
                  <a:tcPr marL="68580" marR="68580" marT="0" marB="0" anchor="ctr"/>
                </a:tc>
                <a:tc>
                  <a:txBody>
                    <a:bodyPr/>
                    <a:lstStyle/>
                    <a:p>
                      <a:pPr algn="ctr"/>
                      <a:r>
                        <a:rPr lang="es-CO" sz="1400" dirty="0">
                          <a:latin typeface="Futura Std Book"/>
                        </a:rPr>
                        <a:t>¿CÓMO LE CONVOCAMOS?</a:t>
                      </a: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800"/>
                        </a:spcAft>
                        <a:buClrTx/>
                        <a:buSzTx/>
                        <a:buFontTx/>
                        <a:buNone/>
                        <a:defRPr/>
                      </a:pPr>
                      <a:r>
                        <a:rPr lang="es-CO" sz="1400" kern="100" dirty="0">
                          <a:effectLst/>
                          <a:latin typeface="Futura Std Book"/>
                          <a:ea typeface="Aptos" panose="020B0004020202020204" pitchFamily="34" charset="0"/>
                          <a:cs typeface="Aptos" panose="020B0004020202020204" pitchFamily="34" charset="0"/>
                        </a:rPr>
                        <a:t>¿PARA QUÉ?</a:t>
                      </a: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800"/>
                        </a:spcAft>
                        <a:buClrTx/>
                        <a:buSzTx/>
                        <a:buFontTx/>
                        <a:buNone/>
                        <a:defRPr/>
                      </a:pPr>
                      <a:r>
                        <a:rPr lang="es-CO" sz="1400" kern="100" dirty="0">
                          <a:effectLst/>
                          <a:latin typeface="Futura Std Book"/>
                          <a:ea typeface="Aptos" panose="020B0004020202020204" pitchFamily="34" charset="0"/>
                          <a:cs typeface="Aptos" panose="020B0004020202020204" pitchFamily="34" charset="0"/>
                        </a:rPr>
                        <a:t>¿CÓMO CONVERSAMOS? (Metodología)</a:t>
                      </a: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800"/>
                        </a:spcAft>
                        <a:buClrTx/>
                        <a:buSzTx/>
                        <a:buFontTx/>
                        <a:buNone/>
                        <a:defRPr/>
                      </a:pPr>
                      <a:r>
                        <a:rPr lang="es-CO" sz="1400" kern="100" dirty="0">
                          <a:effectLst/>
                          <a:latin typeface="Futura Std Book"/>
                          <a:ea typeface="Aptos" panose="020B0004020202020204" pitchFamily="34" charset="0"/>
                          <a:cs typeface="Aptos" panose="020B0004020202020204" pitchFamily="34" charset="0"/>
                        </a:rPr>
                        <a:t>RESPONSABLE</a:t>
                      </a: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800"/>
                        </a:spcAft>
                        <a:buClrTx/>
                        <a:buSzTx/>
                        <a:buFontTx/>
                        <a:buNone/>
                        <a:defRPr/>
                      </a:pPr>
                      <a:r>
                        <a:rPr lang="es-CO" sz="1400" kern="100" dirty="0">
                          <a:effectLst/>
                          <a:latin typeface="Futura Std Book"/>
                          <a:ea typeface="Aptos" panose="020B0004020202020204" pitchFamily="34" charset="0"/>
                          <a:cs typeface="Aptos" panose="020B0004020202020204" pitchFamily="34" charset="0"/>
                        </a:rPr>
                        <a:t>RECURSOS</a:t>
                      </a:r>
                    </a:p>
                  </a:txBody>
                  <a:tcPr marL="68580" marR="68580" marT="0" marB="0" anchor="ctr"/>
                </a:tc>
                <a:extLst>
                  <a:ext uri="{0D108BD9-81ED-4DB2-BD59-A6C34878D82A}">
                    <a16:rowId xmlns:a16="http://schemas.microsoft.com/office/drawing/2014/main" val="10000"/>
                  </a:ext>
                </a:extLst>
              </a:tr>
              <a:tr h="186849">
                <a:tc>
                  <a:txBody>
                    <a:bodyPr/>
                    <a:lstStyle/>
                    <a:p>
                      <a:pPr algn="ctr">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Organizaciones de adultos mayores</a:t>
                      </a:r>
                    </a:p>
                  </a:txBody>
                  <a:tcPr marL="68580" marR="68580" marT="0" marB="0" anchor="ctr"/>
                </a:tc>
                <a:tc>
                  <a:txBody>
                    <a:bodyPr/>
                    <a:lstStyle/>
                    <a:p>
                      <a:pPr algn="ctr">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Correo electrónico</a:t>
                      </a:r>
                    </a:p>
                  </a:txBody>
                  <a:tcPr marL="68580" marR="68580" marT="0" marB="0" anchor="ctr"/>
                </a:tc>
                <a:tc>
                  <a:txBody>
                    <a:bodyPr/>
                    <a:lstStyle/>
                    <a:p>
                      <a:pPr algn="just">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Identificación de problemas que afectan a la población adulto mayor</a:t>
                      </a:r>
                    </a:p>
                  </a:txBody>
                  <a:tcPr marL="68580" marR="68580" marT="0" marB="0" anchor="ctr"/>
                </a:tc>
                <a:tc>
                  <a:txBody>
                    <a:bodyPr/>
                    <a:lstStyle/>
                    <a:p>
                      <a:pPr algn="just">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Cartografía social/ Diálogo participativo</a:t>
                      </a:r>
                    </a:p>
                  </a:txBody>
                  <a:tcPr marL="68580" marR="68580" marT="0" marB="0" anchor="ctr"/>
                </a:tc>
                <a:tc>
                  <a:txBody>
                    <a:bodyPr/>
                    <a:lstStyle/>
                    <a:p>
                      <a:pPr algn="just">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Juan</a:t>
                      </a:r>
                    </a:p>
                  </a:txBody>
                  <a:tcPr marL="68580" marR="68580" marT="0" marB="0" anchor="ctr"/>
                </a:tc>
                <a:tc>
                  <a:txBody>
                    <a:bodyPr/>
                    <a:lstStyle/>
                    <a:p>
                      <a:pPr algn="just">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Cuenta de correo, carteleras, marcadores, </a:t>
                      </a:r>
                      <a:r>
                        <a:rPr lang="es-CO" sz="1400" kern="100" dirty="0" err="1">
                          <a:effectLst/>
                          <a:latin typeface="Futura Std Book"/>
                          <a:ea typeface="Aptos" panose="020B0004020202020204" pitchFamily="34" charset="0"/>
                          <a:cs typeface="Aptos" panose="020B0004020202020204" pitchFamily="34" charset="0"/>
                        </a:rPr>
                        <a:t>Post-it</a:t>
                      </a:r>
                      <a:r>
                        <a:rPr lang="es-CO" sz="1400" kern="100" dirty="0">
                          <a:effectLst/>
                          <a:latin typeface="Futura Std Book"/>
                          <a:ea typeface="Aptos" panose="020B0004020202020204" pitchFamily="34" charset="0"/>
                          <a:cs typeface="Aptos" panose="020B0004020202020204" pitchFamily="34" charset="0"/>
                        </a:rPr>
                        <a:t>, salón de reuniones</a:t>
                      </a:r>
                    </a:p>
                  </a:txBody>
                  <a:tcPr marL="68580" marR="68580" marT="0" marB="0" anchor="ctr"/>
                </a:tc>
                <a:extLst>
                  <a:ext uri="{0D108BD9-81ED-4DB2-BD59-A6C34878D82A}">
                    <a16:rowId xmlns:a16="http://schemas.microsoft.com/office/drawing/2014/main" val="10001"/>
                  </a:ext>
                </a:extLst>
              </a:tr>
              <a:tr h="186849">
                <a:tc>
                  <a:txBody>
                    <a:bodyPr/>
                    <a:lstStyle/>
                    <a:p>
                      <a:pPr algn="ctr">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Secretaria de salud</a:t>
                      </a:r>
                    </a:p>
                  </a:txBody>
                  <a:tcPr marL="68580" marR="68580" marT="0" marB="0" anchor="ctr"/>
                </a:tc>
                <a:tc>
                  <a:txBody>
                    <a:bodyPr/>
                    <a:lstStyle/>
                    <a:p>
                      <a:pPr algn="ctr">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Oficio</a:t>
                      </a:r>
                    </a:p>
                  </a:txBody>
                  <a:tcPr marL="68580" marR="68580" marT="0" marB="0" anchor="ctr"/>
                </a:tc>
                <a:tc>
                  <a:txBody>
                    <a:bodyPr/>
                    <a:lstStyle/>
                    <a:p>
                      <a:r>
                        <a:rPr lang="es-CO" sz="1400" dirty="0">
                          <a:latin typeface="Futura Std Book"/>
                        </a:rPr>
                        <a:t>Identificación de barreras de atención</a:t>
                      </a:r>
                    </a:p>
                  </a:txBody>
                  <a:tcPr marL="68580" marR="68580" marT="0" marB="0" anchor="ctr"/>
                </a:tc>
                <a:tc>
                  <a:txBody>
                    <a:bodyPr/>
                    <a:lstStyle/>
                    <a:p>
                      <a:r>
                        <a:rPr lang="es-CO" sz="1400" dirty="0">
                          <a:latin typeface="Futura Std Book"/>
                        </a:rPr>
                        <a:t>Entrevista estructurada</a:t>
                      </a:r>
                    </a:p>
                  </a:txBody>
                  <a:tcPr marL="68580" marR="68580" marT="0" marB="0" anchor="ctr"/>
                </a:tc>
                <a:tc>
                  <a:txBody>
                    <a:bodyPr/>
                    <a:lstStyle/>
                    <a:p>
                      <a:r>
                        <a:rPr lang="es-CO" sz="1400" dirty="0">
                          <a:latin typeface="Futura Std Book"/>
                        </a:rPr>
                        <a:t>María</a:t>
                      </a:r>
                    </a:p>
                  </a:txBody>
                  <a:tcPr marL="68580" marR="68580" marT="0" marB="0" anchor="ctr"/>
                </a:tc>
                <a:tc>
                  <a:txBody>
                    <a:bodyPr/>
                    <a:lstStyle/>
                    <a:p>
                      <a:r>
                        <a:rPr lang="es-CO" sz="1400" dirty="0">
                          <a:latin typeface="Futura Std Book"/>
                        </a:rPr>
                        <a:t>Cuenta de correo, grabadora, consentimiento informado, instrumento de sistematización</a:t>
                      </a:r>
                    </a:p>
                  </a:txBody>
                  <a:tcPr marL="68580" marR="68580" marT="0" marB="0" anchor="ctr"/>
                </a:tc>
                <a:extLst>
                  <a:ext uri="{0D108BD9-81ED-4DB2-BD59-A6C34878D82A}">
                    <a16:rowId xmlns:a16="http://schemas.microsoft.com/office/drawing/2014/main" val="10002"/>
                  </a:ext>
                </a:extLst>
              </a:tr>
              <a:tr h="186849">
                <a:tc>
                  <a:txBody>
                    <a:bodyPr/>
                    <a:lstStyle/>
                    <a:p>
                      <a:pPr algn="ctr">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Personas indígenas adultos mayores</a:t>
                      </a:r>
                    </a:p>
                  </a:txBody>
                  <a:tcPr marL="68580" marR="68580" marT="0" marB="0" anchor="ctr"/>
                </a:tc>
                <a:tc>
                  <a:txBody>
                    <a:bodyPr/>
                    <a:lstStyle/>
                    <a:p>
                      <a:pPr algn="ctr">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Invitación personal por medio de enlace municipal</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s-CO" sz="1400" kern="100" dirty="0">
                          <a:effectLst/>
                          <a:latin typeface="Futura Std Book"/>
                          <a:ea typeface="Aptos" panose="020B0004020202020204" pitchFamily="34" charset="0"/>
                          <a:cs typeface="Aptos" panose="020B0004020202020204" pitchFamily="34" charset="0"/>
                        </a:rPr>
                        <a:t>Identificación de problemas que afectan a la población adulta mayor</a:t>
                      </a:r>
                    </a:p>
                    <a:p>
                      <a:endParaRPr lang="es-CO" sz="1400" dirty="0">
                        <a:latin typeface="Futura Std Book"/>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s-CO" sz="1400" dirty="0">
                          <a:latin typeface="Futura Std Book"/>
                        </a:rPr>
                        <a:t>Grupo Focal</a:t>
                      </a:r>
                    </a:p>
                    <a:p>
                      <a:endParaRPr lang="es-CO" sz="1400" dirty="0">
                        <a:latin typeface="Futura Std Book"/>
                      </a:endParaRPr>
                    </a:p>
                  </a:txBody>
                  <a:tcPr marL="68580" marR="68580" marT="0" marB="0" anchor="ctr"/>
                </a:tc>
                <a:tc>
                  <a:txBody>
                    <a:bodyPr/>
                    <a:lstStyle/>
                    <a:p>
                      <a:r>
                        <a:rPr lang="es-CO" sz="1400" dirty="0">
                          <a:latin typeface="Futura Std Book"/>
                        </a:rPr>
                        <a:t>Carlos</a:t>
                      </a:r>
                    </a:p>
                  </a:txBody>
                  <a:tcPr marL="68580" marR="68580" marT="0" marB="0" anchor="ctr"/>
                </a:tc>
                <a:tc>
                  <a:txBody>
                    <a:bodyPr/>
                    <a:lstStyle/>
                    <a:p>
                      <a:r>
                        <a:rPr lang="es-CO" sz="1400" dirty="0">
                          <a:latin typeface="Futura Std Book"/>
                        </a:rPr>
                        <a:t>Salón de reunión, refrigerio, trasporte de invitados, instrumento de sistematización </a:t>
                      </a:r>
                    </a:p>
                  </a:txBody>
                  <a:tcPr marL="68580" marR="68580" marT="0" marB="0" anchor="ctr"/>
                </a:tc>
                <a:extLst>
                  <a:ext uri="{0D108BD9-81ED-4DB2-BD59-A6C34878D82A}">
                    <a16:rowId xmlns:a16="http://schemas.microsoft.com/office/drawing/2014/main" val="10003"/>
                  </a:ext>
                </a:extLst>
              </a:tr>
              <a:tr h="186849">
                <a:tc>
                  <a:txBody>
                    <a:bodyPr/>
                    <a:lstStyle/>
                    <a:p>
                      <a:pPr algn="ctr">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Población adulta mayor del municipio</a:t>
                      </a:r>
                    </a:p>
                  </a:txBody>
                  <a:tcPr marL="68580" marR="68580" marT="0" marB="0" anchor="ctr"/>
                </a:tc>
                <a:tc>
                  <a:txBody>
                    <a:bodyPr/>
                    <a:lstStyle/>
                    <a:p>
                      <a:pPr algn="ctr">
                        <a:lnSpc>
                          <a:spcPct val="115000"/>
                        </a:lnSpc>
                        <a:spcAft>
                          <a:spcPts val="800"/>
                        </a:spcAft>
                        <a:buNone/>
                      </a:pPr>
                      <a:r>
                        <a:rPr lang="es-CO" sz="1400" kern="100" dirty="0">
                          <a:effectLst/>
                          <a:latin typeface="Futura Std Book"/>
                          <a:ea typeface="Aptos" panose="020B0004020202020204" pitchFamily="34" charset="0"/>
                          <a:cs typeface="Aptos" panose="020B0004020202020204" pitchFamily="34" charset="0"/>
                        </a:rPr>
                        <a:t>Redes sociales oficiales</a:t>
                      </a:r>
                    </a:p>
                  </a:txBody>
                  <a:tcPr marL="68580" marR="68580" marT="0" marB="0" anchor="ctr"/>
                </a:tc>
                <a:tc>
                  <a:txBody>
                    <a:bodyPr/>
                    <a:lstStyle/>
                    <a:p>
                      <a:r>
                        <a:rPr lang="es-CO" sz="1400" dirty="0">
                          <a:latin typeface="Futura Std Book"/>
                        </a:rPr>
                        <a:t>Caracterización</a:t>
                      </a:r>
                    </a:p>
                  </a:txBody>
                  <a:tcPr marL="68580" marR="68580" marT="0" marB="0" anchor="ctr"/>
                </a:tc>
                <a:tc>
                  <a:txBody>
                    <a:bodyPr/>
                    <a:lstStyle/>
                    <a:p>
                      <a:r>
                        <a:rPr lang="es-CO" sz="1400" dirty="0">
                          <a:latin typeface="Futura Std Book"/>
                        </a:rPr>
                        <a:t>Encuesta</a:t>
                      </a:r>
                    </a:p>
                  </a:txBody>
                  <a:tcPr marL="68580" marR="68580" marT="0" marB="0" anchor="ctr"/>
                </a:tc>
                <a:tc>
                  <a:txBody>
                    <a:bodyPr/>
                    <a:lstStyle/>
                    <a:p>
                      <a:r>
                        <a:rPr lang="es-CO" sz="1400" dirty="0">
                          <a:latin typeface="Futura Std Book"/>
                        </a:rPr>
                        <a:t>Martha</a:t>
                      </a:r>
                    </a:p>
                  </a:txBody>
                  <a:tcPr marL="68580" marR="68580" marT="0" marB="0" anchor="ctr"/>
                </a:tc>
                <a:tc>
                  <a:txBody>
                    <a:bodyPr/>
                    <a:lstStyle/>
                    <a:p>
                      <a:r>
                        <a:rPr lang="es-CO" sz="1400" dirty="0">
                          <a:latin typeface="Futura Std Book"/>
                        </a:rPr>
                        <a:t>Cuentas oficiales en redes, diseño de encuesta aprobado</a:t>
                      </a:r>
                    </a:p>
                  </a:txBody>
                  <a:tcPr marL="68580" marR="68580" marT="0" marB="0"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449974" y="337162"/>
            <a:ext cx="11631560" cy="501970"/>
          </a:xfrm>
        </p:spPr>
        <p:txBody>
          <a:bodyPr>
            <a:normAutofit/>
          </a:bodyPr>
          <a:lstStyle/>
          <a:p>
            <a:r>
              <a:rPr lang="es-CO" sz="2400" b="1" dirty="0">
                <a:latin typeface="FUTURA"/>
                <a:ea typeface="Verdana" panose="020B0604030504040204" pitchFamily="34" charset="0"/>
              </a:rPr>
              <a:t>Algunas técnicas de participación</a:t>
            </a:r>
          </a:p>
        </p:txBody>
      </p:sp>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graphicFrame>
        <p:nvGraphicFramePr>
          <p:cNvPr id="3" name="Diagrama 2"/>
          <p:cNvGraphicFramePr/>
          <p:nvPr/>
        </p:nvGraphicFramePr>
        <p:xfrm>
          <a:off x="1410741" y="1174827"/>
          <a:ext cx="9710026" cy="61180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449974" y="337162"/>
            <a:ext cx="11631560" cy="501970"/>
          </a:xfrm>
        </p:spPr>
        <p:txBody>
          <a:bodyPr>
            <a:normAutofit/>
          </a:bodyPr>
          <a:lstStyle/>
          <a:p>
            <a:r>
              <a:rPr lang="es-CO" sz="2400" b="1" dirty="0">
                <a:latin typeface="FUTURA"/>
                <a:ea typeface="Verdana" panose="020B0604030504040204" pitchFamily="34" charset="0"/>
              </a:rPr>
              <a:t>Estrategias de convocatoria</a:t>
            </a:r>
          </a:p>
        </p:txBody>
      </p:sp>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graphicFrame>
        <p:nvGraphicFramePr>
          <p:cNvPr id="4" name="Diagrama 3"/>
          <p:cNvGraphicFramePr/>
          <p:nvPr>
            <p:extLst>
              <p:ext uri="{D42A27DB-BD31-4B8C-83A1-F6EECF244321}">
                <p14:modId xmlns:p14="http://schemas.microsoft.com/office/powerpoint/2010/main" val="2029023075"/>
              </p:ext>
            </p:extLst>
          </p:nvPr>
        </p:nvGraphicFramePr>
        <p:xfrm>
          <a:off x="1731537" y="1174826"/>
          <a:ext cx="872892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76792" y="345444"/>
            <a:ext cx="9323827" cy="888187"/>
          </a:xfrm>
        </p:spPr>
        <p:txBody>
          <a:bodyPr>
            <a:normAutofit/>
          </a:bodyPr>
          <a:lstStyle/>
          <a:p>
            <a:r>
              <a:rPr lang="es-CO" sz="2400" b="1" dirty="0">
                <a:latin typeface="Futura Std Book"/>
              </a:rPr>
              <a:t>Productos del alistamiento</a:t>
            </a:r>
          </a:p>
        </p:txBody>
      </p:sp>
      <p:graphicFrame>
        <p:nvGraphicFramePr>
          <p:cNvPr id="4" name="Diagrama 3"/>
          <p:cNvGraphicFramePr/>
          <p:nvPr>
            <p:extLst>
              <p:ext uri="{D42A27DB-BD31-4B8C-83A1-F6EECF244321}">
                <p14:modId xmlns:p14="http://schemas.microsoft.com/office/powerpoint/2010/main" val="2245032632"/>
              </p:ext>
            </p:extLst>
          </p:nvPr>
        </p:nvGraphicFramePr>
        <p:xfrm>
          <a:off x="681535" y="1470075"/>
          <a:ext cx="10515600" cy="2034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ítulo 1">
            <a:extLst>
              <a:ext uri="{FF2B5EF4-FFF2-40B4-BE49-F238E27FC236}">
                <a16:creationId xmlns:a16="http://schemas.microsoft.com/office/drawing/2014/main" id="{AF9C0DE6-7CAB-CC92-EF29-9DA609E333FF}"/>
              </a:ext>
            </a:extLst>
          </p:cNvPr>
          <p:cNvSpPr txBox="1">
            <a:spLocks/>
          </p:cNvSpPr>
          <p:nvPr/>
        </p:nvSpPr>
        <p:spPr>
          <a:xfrm>
            <a:off x="576792" y="3429001"/>
            <a:ext cx="9323827" cy="70092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2400" b="1" dirty="0">
                <a:latin typeface="Futura Std Book"/>
              </a:rPr>
              <a:t>Herramientas</a:t>
            </a:r>
          </a:p>
        </p:txBody>
      </p:sp>
      <p:sp>
        <p:nvSpPr>
          <p:cNvPr id="6" name="CuadroTexto 5">
            <a:extLst>
              <a:ext uri="{FF2B5EF4-FFF2-40B4-BE49-F238E27FC236}">
                <a16:creationId xmlns:a16="http://schemas.microsoft.com/office/drawing/2014/main" id="{67AAA837-BEEE-6C99-8D02-D25303AC69D4}"/>
              </a:ext>
            </a:extLst>
          </p:cNvPr>
          <p:cNvSpPr txBox="1"/>
          <p:nvPr/>
        </p:nvSpPr>
        <p:spPr>
          <a:xfrm>
            <a:off x="497072" y="3818264"/>
            <a:ext cx="6097772" cy="646331"/>
          </a:xfrm>
          <a:prstGeom prst="rect">
            <a:avLst/>
          </a:prstGeom>
          <a:noFill/>
        </p:spPr>
        <p:txBody>
          <a:bodyPr wrap="square">
            <a:spAutoFit/>
          </a:bodyPr>
          <a:lstStyle/>
          <a:p>
            <a:pPr algn="l"/>
            <a:endParaRPr lang="es-CO" sz="1800" b="0" i="0" u="none" strike="noStrike" baseline="0" dirty="0">
              <a:solidFill>
                <a:srgbClr val="000000"/>
              </a:solidFill>
            </a:endParaRPr>
          </a:p>
          <a:p>
            <a:r>
              <a:rPr lang="es-CO" sz="1800" b="0" i="0" u="none" strike="noStrike" baseline="0" dirty="0">
                <a:solidFill>
                  <a:srgbClr val="000000"/>
                </a:solidFill>
              </a:rPr>
              <a:t>. </a:t>
            </a:r>
          </a:p>
        </p:txBody>
      </p:sp>
      <p:graphicFrame>
        <p:nvGraphicFramePr>
          <p:cNvPr id="7" name="Tabla 6">
            <a:extLst>
              <a:ext uri="{FF2B5EF4-FFF2-40B4-BE49-F238E27FC236}">
                <a16:creationId xmlns:a16="http://schemas.microsoft.com/office/drawing/2014/main" id="{71DFCA1E-F063-A053-1BDC-95119310C529}"/>
              </a:ext>
            </a:extLst>
          </p:cNvPr>
          <p:cNvGraphicFramePr>
            <a:graphicFrameLocks noGrp="1"/>
          </p:cNvGraphicFramePr>
          <p:nvPr>
            <p:extLst>
              <p:ext uri="{D42A27DB-BD31-4B8C-83A1-F6EECF244321}">
                <p14:modId xmlns:p14="http://schemas.microsoft.com/office/powerpoint/2010/main" val="3837223884"/>
              </p:ext>
            </p:extLst>
          </p:nvPr>
        </p:nvGraphicFramePr>
        <p:xfrm>
          <a:off x="2201137" y="4129929"/>
          <a:ext cx="7476396" cy="2590800"/>
        </p:xfrm>
        <a:graphic>
          <a:graphicData uri="http://schemas.openxmlformats.org/drawingml/2006/table">
            <a:tbl>
              <a:tblPr firstRow="1" bandRow="1">
                <a:tableStyleId>{BC89EF96-8CEA-46FF-86C4-4CE0E7609802}</a:tableStyleId>
              </a:tblPr>
              <a:tblGrid>
                <a:gridCol w="3738198">
                  <a:extLst>
                    <a:ext uri="{9D8B030D-6E8A-4147-A177-3AD203B41FA5}">
                      <a16:colId xmlns:a16="http://schemas.microsoft.com/office/drawing/2014/main" val="1411312076"/>
                    </a:ext>
                  </a:extLst>
                </a:gridCol>
                <a:gridCol w="3738198">
                  <a:extLst>
                    <a:ext uri="{9D8B030D-6E8A-4147-A177-3AD203B41FA5}">
                      <a16:colId xmlns:a16="http://schemas.microsoft.com/office/drawing/2014/main" val="2016819330"/>
                    </a:ext>
                  </a:extLst>
                </a:gridCol>
              </a:tblGrid>
              <a:tr h="370840">
                <a:tc>
                  <a:txBody>
                    <a:bodyPr/>
                    <a:lstStyle/>
                    <a:p>
                      <a:r>
                        <a:rPr lang="es-ES" sz="1400" b="0" u="none" strike="noStrike" baseline="0" dirty="0">
                          <a:solidFill>
                            <a:srgbClr val="000000"/>
                          </a:solidFill>
                          <a:latin typeface="Futura Std Book"/>
                        </a:rPr>
                        <a:t>Guía para proponer la formulación de una política pública</a:t>
                      </a:r>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baseline="0" dirty="0">
                          <a:solidFill>
                            <a:srgbClr val="000000"/>
                          </a:solidFill>
                          <a:latin typeface="Futura Std Book"/>
                        </a:rPr>
                        <a:t>Matiz análisis marco normativo </a:t>
                      </a:r>
                    </a:p>
                    <a:p>
                      <a:endParaRPr lang="es-CO" sz="1400" dirty="0">
                        <a:latin typeface="Futura Std Book"/>
                      </a:endParaRPr>
                    </a:p>
                  </a:txBody>
                  <a:tcPr/>
                </a:tc>
                <a:extLst>
                  <a:ext uri="{0D108BD9-81ED-4DB2-BD59-A6C34878D82A}">
                    <a16:rowId xmlns:a16="http://schemas.microsoft.com/office/drawing/2014/main" val="305412663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baseline="0" dirty="0">
                          <a:solidFill>
                            <a:srgbClr val="000000"/>
                          </a:solidFill>
                          <a:latin typeface="Futura Std Book"/>
                        </a:rPr>
                        <a:t>Guía de alistamiento </a:t>
                      </a:r>
                    </a:p>
                    <a:p>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baseline="0" dirty="0">
                          <a:solidFill>
                            <a:srgbClr val="000000"/>
                          </a:solidFill>
                          <a:latin typeface="Futura Std Book"/>
                        </a:rPr>
                        <a:t>Matriz marco de referencia </a:t>
                      </a:r>
                      <a:endParaRPr lang="es-CO" sz="1400" b="0" i="0" u="none" strike="noStrike" baseline="0" dirty="0">
                        <a:solidFill>
                          <a:srgbClr val="000000"/>
                        </a:solidFill>
                        <a:latin typeface="Futura Std Book"/>
                      </a:endParaRPr>
                    </a:p>
                  </a:txBody>
                  <a:tcPr/>
                </a:tc>
                <a:extLst>
                  <a:ext uri="{0D108BD9-81ED-4DB2-BD59-A6C34878D82A}">
                    <a16:rowId xmlns:a16="http://schemas.microsoft.com/office/drawing/2014/main" val="8508157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baseline="0" dirty="0">
                          <a:solidFill>
                            <a:srgbClr val="000000"/>
                          </a:solidFill>
                          <a:latin typeface="Futura Std Book"/>
                        </a:rPr>
                        <a:t>Matriz autodiagnóstico inicial </a:t>
                      </a:r>
                    </a:p>
                    <a:p>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baseline="0" dirty="0">
                          <a:solidFill>
                            <a:srgbClr val="000000"/>
                          </a:solidFill>
                          <a:latin typeface="Futura Std Book"/>
                        </a:rPr>
                        <a:t>Matriz mapa de actores </a:t>
                      </a:r>
                      <a:endParaRPr lang="es-CO" sz="1400" b="0" i="0" u="none" strike="noStrike" baseline="0" dirty="0">
                        <a:solidFill>
                          <a:srgbClr val="000000"/>
                        </a:solidFill>
                        <a:latin typeface="Futura Std Book"/>
                      </a:endParaRPr>
                    </a:p>
                  </a:txBody>
                  <a:tcPr/>
                </a:tc>
                <a:extLst>
                  <a:ext uri="{0D108BD9-81ED-4DB2-BD59-A6C34878D82A}">
                    <a16:rowId xmlns:a16="http://schemas.microsoft.com/office/drawing/2014/main" val="29044708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baseline="0" dirty="0">
                          <a:solidFill>
                            <a:srgbClr val="000000"/>
                          </a:solidFill>
                          <a:latin typeface="Futura Std Book"/>
                        </a:rPr>
                        <a:t>Matriz cálculo de cargas de trabajo </a:t>
                      </a:r>
                    </a:p>
                    <a:p>
                      <a:endParaRPr lang="es-CO" sz="1400" dirty="0">
                        <a:latin typeface="Futura Std Book"/>
                      </a:endParaRPr>
                    </a:p>
                  </a:txBody>
                  <a:tcPr/>
                </a:tc>
                <a:tc>
                  <a:txBody>
                    <a:bodyPr/>
                    <a:lstStyle/>
                    <a:p>
                      <a:r>
                        <a:rPr lang="es-ES" sz="1400" b="0" u="none" strike="noStrike" baseline="0" dirty="0">
                          <a:solidFill>
                            <a:srgbClr val="000000"/>
                          </a:solidFill>
                          <a:latin typeface="Futura Std Book"/>
                        </a:rPr>
                        <a:t> </a:t>
                      </a:r>
                    </a:p>
                    <a:p>
                      <a:r>
                        <a:rPr lang="es-CO" sz="1400" b="0" u="none" strike="noStrike" baseline="0" dirty="0">
                          <a:solidFill>
                            <a:srgbClr val="000000"/>
                          </a:solidFill>
                          <a:latin typeface="Futura Std Book"/>
                        </a:rPr>
                        <a:t>Matriz plan de participación </a:t>
                      </a:r>
                      <a:endParaRPr lang="es-CO" sz="1400" b="0" i="0" u="none" strike="noStrike" baseline="0" dirty="0">
                        <a:solidFill>
                          <a:srgbClr val="000000"/>
                        </a:solidFill>
                        <a:latin typeface="Futura Std Book"/>
                      </a:endParaRPr>
                    </a:p>
                  </a:txBody>
                  <a:tcPr/>
                </a:tc>
                <a:extLst>
                  <a:ext uri="{0D108BD9-81ED-4DB2-BD59-A6C34878D82A}">
                    <a16:rowId xmlns:a16="http://schemas.microsoft.com/office/drawing/2014/main" val="368897621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baseline="0" dirty="0">
                          <a:solidFill>
                            <a:srgbClr val="000000"/>
                          </a:solidFill>
                          <a:latin typeface="Futura Std Book"/>
                        </a:rPr>
                        <a:t>Matriz plan de trabajo </a:t>
                      </a:r>
                    </a:p>
                    <a:p>
                      <a:endParaRPr lang="es-CO" sz="1400" dirty="0">
                        <a:latin typeface="Futura Std Book"/>
                      </a:endParaRPr>
                    </a:p>
                  </a:txBody>
                  <a:tcPr/>
                </a:tc>
                <a:tc>
                  <a:txBody>
                    <a:bodyPr/>
                    <a:lstStyle/>
                    <a:p>
                      <a:r>
                        <a:rPr lang="es-CO" sz="1400" b="0" u="none" strike="noStrike" baseline="0" dirty="0">
                          <a:solidFill>
                            <a:srgbClr val="000000"/>
                          </a:solidFill>
                          <a:latin typeface="Futura Std Book"/>
                        </a:rPr>
                        <a:t>Lista de chequeo alistamiento</a:t>
                      </a:r>
                      <a:endParaRPr lang="es-CO" sz="1400" dirty="0">
                        <a:latin typeface="Futura Std Book"/>
                      </a:endParaRPr>
                    </a:p>
                  </a:txBody>
                  <a:tcPr/>
                </a:tc>
                <a:extLst>
                  <a:ext uri="{0D108BD9-81ED-4DB2-BD59-A6C34878D82A}">
                    <a16:rowId xmlns:a16="http://schemas.microsoft.com/office/drawing/2014/main" val="857843249"/>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71456" y="217546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a:cs typeface="Calibri Light" panose="020F0302020204030204"/>
              </a:rPr>
              <a:t>Fase 1 – Diagnóstico</a:t>
            </a:r>
          </a:p>
          <a:p>
            <a:endParaRPr lang="es-CO" b="1" dirty="0">
              <a:solidFill>
                <a:schemeClr val="tx1"/>
              </a:solidFill>
              <a:latin typeface="FUTURA"/>
              <a:cs typeface="Calibri Light" panose="020F0302020204030204"/>
            </a:endParaRPr>
          </a:p>
          <a:p>
            <a:r>
              <a:rPr lang="es-CO" b="1" dirty="0">
                <a:solidFill>
                  <a:schemeClr val="tx1"/>
                </a:solidFill>
                <a:latin typeface="Futura Std Book"/>
              </a:rPr>
              <a:t>¿Qué elementos debe contener el diagnóstico de la política pública?</a:t>
            </a:r>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a 8"/>
          <p:cNvGraphicFramePr/>
          <p:nvPr/>
        </p:nvGraphicFramePr>
        <p:xfrm>
          <a:off x="-1074040" y="1113207"/>
          <a:ext cx="10537951" cy="46315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CuadroTexto 12"/>
          <p:cNvSpPr txBox="1"/>
          <p:nvPr/>
        </p:nvSpPr>
        <p:spPr>
          <a:xfrm>
            <a:off x="8498115" y="2002464"/>
            <a:ext cx="2750457" cy="3595856"/>
          </a:xfrm>
          <a:prstGeom prst="rect">
            <a:avLst/>
          </a:prstGeom>
          <a:noFill/>
        </p:spPr>
        <p:txBody>
          <a:bodyPr wrap="square">
            <a:sp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2400" b="0" i="1" u="none" strike="noStrike" kern="1200" cap="none" spc="0" normalizeH="0" baseline="0" noProof="0" dirty="0">
                <a:ln>
                  <a:noFill/>
                </a:ln>
                <a:solidFill>
                  <a:prstClr val="black">
                    <a:lumMod val="95000"/>
                    <a:lumOff val="5000"/>
                  </a:prstClr>
                </a:solidFill>
                <a:effectLst/>
                <a:uLnTx/>
                <a:uFillTx/>
                <a:latin typeface="FUTURA"/>
                <a:ea typeface="Verdana" panose="020B0604030504040204" pitchFamily="34" charset="0"/>
                <a:sym typeface="Work Sans"/>
              </a:rPr>
              <a:t>El diagnóstico es el proceso de identificación del problema y sus impactos. </a:t>
            </a:r>
          </a:p>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endParaRPr lang="es-CO" sz="2400" i="1" dirty="0">
              <a:solidFill>
                <a:prstClr val="black">
                  <a:lumMod val="95000"/>
                  <a:lumOff val="5000"/>
                </a:prstClr>
              </a:solidFill>
              <a:latin typeface="FUTURA"/>
              <a:ea typeface="Verdana" panose="020B0604030504040204" pitchFamily="34" charset="0"/>
              <a:sym typeface="Work Sans"/>
            </a:endParaRPr>
          </a:p>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lang="es-CO" sz="2400" b="1" i="1" dirty="0">
                <a:solidFill>
                  <a:prstClr val="black">
                    <a:lumMod val="95000"/>
                    <a:lumOff val="5000"/>
                  </a:prstClr>
                </a:solidFill>
                <a:latin typeface="FUTURA"/>
                <a:ea typeface="Verdana" panose="020B0604030504040204" pitchFamily="34" charset="0"/>
                <a:sym typeface="Work Sans"/>
              </a:rPr>
              <a:t>S</a:t>
            </a:r>
            <a:r>
              <a:rPr kumimoji="0" lang="es-CO" sz="2400" b="1" i="1" u="none" strike="noStrike" kern="1200" cap="none" spc="0" normalizeH="0" baseline="0" noProof="0" dirty="0">
                <a:ln>
                  <a:noFill/>
                </a:ln>
                <a:solidFill>
                  <a:prstClr val="black">
                    <a:lumMod val="95000"/>
                    <a:lumOff val="5000"/>
                  </a:prstClr>
                </a:solidFill>
                <a:effectLst/>
                <a:uLnTx/>
                <a:uFillTx/>
                <a:latin typeface="FUTURA"/>
                <a:ea typeface="Verdana" panose="020B0604030504040204" pitchFamily="34" charset="0"/>
                <a:sym typeface="Work Sans"/>
              </a:rPr>
              <a:t>in diagnóstico, cualquier política sería un salto al vacío</a:t>
            </a:r>
            <a:endParaRPr kumimoji="0" lang="es-MX" sz="2400" b="1" i="1" u="none" strike="noStrike" kern="1200" cap="none" spc="0" normalizeH="0" baseline="0" noProof="0" dirty="0">
              <a:ln>
                <a:noFill/>
              </a:ln>
              <a:solidFill>
                <a:prstClr val="black">
                  <a:lumMod val="95000"/>
                  <a:lumOff val="5000"/>
                </a:prstClr>
              </a:solidFill>
              <a:effectLst/>
              <a:uLnTx/>
              <a:uFillTx/>
              <a:latin typeface="FUTURA"/>
              <a:ea typeface="Verdana" panose="020B0604030504040204" pitchFamily="34" charset="0"/>
              <a:sym typeface="Work Sans"/>
            </a:endParaRPr>
          </a:p>
        </p:txBody>
      </p:sp>
      <p:sp>
        <p:nvSpPr>
          <p:cNvPr id="2" name="Rectángulo: esquinas redondeadas 1"/>
          <p:cNvSpPr/>
          <p:nvPr/>
        </p:nvSpPr>
        <p:spPr>
          <a:xfrm>
            <a:off x="1105786" y="5869172"/>
            <a:ext cx="6592186" cy="669852"/>
          </a:xfrm>
          <a:prstGeom prst="roundRect">
            <a:avLst/>
          </a:prstGeom>
          <a:solidFill>
            <a:schemeClr val="accent1">
              <a:lumMod val="60000"/>
              <a:lumOff val="40000"/>
            </a:schemeClr>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latin typeface="Futura Std Book" charset="0"/>
                <a:cs typeface="Futura Std Book" charset="0"/>
              </a:rPr>
              <a:t>Organización en torno a problema central y subproblemáticas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ítulo 1"/>
          <p:cNvSpPr>
            <a:spLocks noGrp="1"/>
          </p:cNvSpPr>
          <p:nvPr>
            <p:ph type="title"/>
          </p:nvPr>
        </p:nvSpPr>
        <p:spPr>
          <a:xfrm>
            <a:off x="8300150" y="4536"/>
            <a:ext cx="2791209" cy="1323936"/>
          </a:xfrm>
        </p:spPr>
        <p:txBody>
          <a:bodyPr>
            <a:normAutofit/>
          </a:bodyPr>
          <a:lstStyle/>
          <a:p>
            <a:pPr algn="ctr"/>
            <a:r>
              <a:rPr lang="es-CO" sz="2000" b="1" dirty="0"/>
              <a:t>Árbol de Problemas</a:t>
            </a:r>
          </a:p>
        </p:txBody>
      </p:sp>
      <p:sp>
        <p:nvSpPr>
          <p:cNvPr id="3" name="CuadroTexto 2"/>
          <p:cNvSpPr txBox="1"/>
          <p:nvPr/>
        </p:nvSpPr>
        <p:spPr>
          <a:xfrm>
            <a:off x="609600" y="571798"/>
            <a:ext cx="7053272" cy="523220"/>
          </a:xfrm>
          <a:prstGeom prst="rect">
            <a:avLst/>
          </a:prstGeom>
          <a:noFill/>
        </p:spPr>
        <p:txBody>
          <a:bodyPr wrap="square">
            <a:spAutoFit/>
          </a:bodyPr>
          <a:lstStyle/>
          <a:p>
            <a:r>
              <a:rPr kumimoji="0" lang="es-CO" sz="2800" b="1" i="0" u="none" strike="noStrike" kern="0" cap="none" spc="0" normalizeH="0" baseline="0" noProof="0" dirty="0">
                <a:ln>
                  <a:noFill/>
                </a:ln>
                <a:solidFill>
                  <a:schemeClr val="tx1">
                    <a:lumMod val="50000"/>
                  </a:schemeClr>
                </a:solidFill>
                <a:effectLst/>
                <a:uLnTx/>
                <a:uFillTx/>
                <a:latin typeface="FUTURA"/>
              </a:rPr>
              <a:t>Diagnóstico no es solo caracterización</a:t>
            </a:r>
            <a:endParaRPr lang="es-CO" sz="2800" dirty="0"/>
          </a:p>
        </p:txBody>
      </p:sp>
      <p:grpSp>
        <p:nvGrpSpPr>
          <p:cNvPr id="2" name="Grupo 1">
            <a:extLst>
              <a:ext uri="{FF2B5EF4-FFF2-40B4-BE49-F238E27FC236}">
                <a16:creationId xmlns:a16="http://schemas.microsoft.com/office/drawing/2014/main" id="{2C590E6C-1429-10AA-BC1B-7BD8227C98DD}"/>
              </a:ext>
            </a:extLst>
          </p:cNvPr>
          <p:cNvGrpSpPr/>
          <p:nvPr/>
        </p:nvGrpSpPr>
        <p:grpSpPr>
          <a:xfrm>
            <a:off x="7851274" y="1208773"/>
            <a:ext cx="3902149" cy="5033057"/>
            <a:chOff x="7851274" y="1208773"/>
            <a:chExt cx="3902149" cy="5033057"/>
          </a:xfrm>
        </p:grpSpPr>
        <p:pic>
          <p:nvPicPr>
            <p:cNvPr id="6" name="Gráfico 3" descr="Árbol con raíces contorno"/>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00191" y="1208773"/>
              <a:ext cx="3084156" cy="5033057"/>
            </a:xfrm>
            <a:prstGeom prst="rect">
              <a:avLst/>
            </a:prstGeom>
          </p:spPr>
        </p:pic>
        <p:sp>
          <p:nvSpPr>
            <p:cNvPr id="7" name="Rectángulo: esquinas redondeadas 6"/>
            <p:cNvSpPr/>
            <p:nvPr/>
          </p:nvSpPr>
          <p:spPr>
            <a:xfrm>
              <a:off x="10420386" y="4928018"/>
              <a:ext cx="898933" cy="422923"/>
            </a:xfrm>
            <a:prstGeom prst="roundRect">
              <a:avLst/>
            </a:prstGeom>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buNone/>
              </a:pPr>
              <a:r>
                <a:rPr lang="es-ES" sz="1050" b="1" dirty="0">
                  <a:solidFill>
                    <a:schemeClr val="accent2"/>
                  </a:solidFill>
                  <a:effectLst/>
                  <a:latin typeface="Verdana" panose="020B0604030504040204" pitchFamily="34" charset="0"/>
                  <a:ea typeface="Verdana" panose="020B0604030504040204" pitchFamily="34" charset="0"/>
                  <a:cs typeface="Verdana" panose="020B0604030504040204" pitchFamily="34" charset="0"/>
                </a:rPr>
                <a:t>Causa 2</a:t>
              </a:r>
              <a:endParaRPr lang="es-CO" sz="1600" b="1" dirty="0">
                <a:solidFill>
                  <a:schemeClr val="accent2"/>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8" name="Rectángulo: esquinas redondeadas 7"/>
            <p:cNvSpPr/>
            <p:nvPr/>
          </p:nvSpPr>
          <p:spPr>
            <a:xfrm>
              <a:off x="7979447" y="4906880"/>
              <a:ext cx="898933" cy="436739"/>
            </a:xfrm>
            <a:prstGeom prst="roundRect">
              <a:avLst/>
            </a:prstGeom>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buNone/>
              </a:pPr>
              <a:r>
                <a:rPr lang="es-ES" sz="1050" b="1" dirty="0">
                  <a:solidFill>
                    <a:schemeClr val="accent2"/>
                  </a:solidFill>
                  <a:effectLst/>
                  <a:latin typeface="Verdana" panose="020B0604030504040204" pitchFamily="34" charset="0"/>
                  <a:ea typeface="Verdana" panose="020B0604030504040204" pitchFamily="34" charset="0"/>
                  <a:cs typeface="Verdana" panose="020B0604030504040204" pitchFamily="34" charset="0"/>
                </a:rPr>
                <a:t>Causa 1</a:t>
              </a:r>
              <a:endParaRPr lang="es-CO" sz="1600" b="1" dirty="0">
                <a:solidFill>
                  <a:schemeClr val="accent2"/>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10" name="Rectángulo: esquinas redondeadas 9"/>
            <p:cNvSpPr/>
            <p:nvPr/>
          </p:nvSpPr>
          <p:spPr>
            <a:xfrm>
              <a:off x="8442294" y="5506840"/>
              <a:ext cx="955066" cy="436514"/>
            </a:xfrm>
            <a:prstGeom prst="roundRect">
              <a:avLst/>
            </a:prstGeom>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buNone/>
              </a:pPr>
              <a:r>
                <a:rPr lang="es-ES" sz="1050" b="1" dirty="0">
                  <a:solidFill>
                    <a:schemeClr val="accent2"/>
                  </a:solidFill>
                  <a:effectLst/>
                  <a:latin typeface="Verdana" panose="020B0604030504040204" pitchFamily="34" charset="0"/>
                  <a:ea typeface="Verdana" panose="020B0604030504040204" pitchFamily="34" charset="0"/>
                  <a:cs typeface="Verdana" panose="020B0604030504040204" pitchFamily="34" charset="0"/>
                </a:rPr>
                <a:t>Causa 3</a:t>
              </a:r>
              <a:endParaRPr lang="es-CO" sz="1600" b="1" dirty="0">
                <a:solidFill>
                  <a:schemeClr val="accent2"/>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21" name="Rectángulo: esquinas redondeadas 20"/>
            <p:cNvSpPr/>
            <p:nvPr/>
          </p:nvSpPr>
          <p:spPr>
            <a:xfrm>
              <a:off x="9797902" y="5526511"/>
              <a:ext cx="855183" cy="436514"/>
            </a:xfrm>
            <a:prstGeom prst="roundRect">
              <a:avLst/>
            </a:prstGeom>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buNone/>
              </a:pPr>
              <a:r>
                <a:rPr lang="es-ES" sz="1050" b="1" dirty="0">
                  <a:solidFill>
                    <a:schemeClr val="accent2"/>
                  </a:solidFill>
                  <a:effectLst/>
                  <a:latin typeface="Verdana" panose="020B0604030504040204" pitchFamily="34" charset="0"/>
                  <a:ea typeface="Verdana" panose="020B0604030504040204" pitchFamily="34" charset="0"/>
                  <a:cs typeface="Verdana" panose="020B0604030504040204" pitchFamily="34" charset="0"/>
                </a:rPr>
                <a:t>Causa 4</a:t>
              </a:r>
              <a:endParaRPr lang="es-CO" sz="1600" b="1" dirty="0">
                <a:solidFill>
                  <a:schemeClr val="accent2"/>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22" name="Rectángulo: esquinas redondeadas 21"/>
            <p:cNvSpPr/>
            <p:nvPr/>
          </p:nvSpPr>
          <p:spPr>
            <a:xfrm>
              <a:off x="10087177" y="1769391"/>
              <a:ext cx="1434636" cy="462265"/>
            </a:xfrm>
            <a:prstGeom prst="roundRect">
              <a:avLst/>
            </a:prstGeom>
            <a:solidFill>
              <a:schemeClr val="bg1"/>
            </a:solidFill>
            <a:ln>
              <a:solidFill>
                <a:schemeClr val="accent6"/>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buNone/>
              </a:pPr>
              <a:r>
                <a:rPr lang="es-ES" sz="1050" b="1" dirty="0">
                  <a:solidFill>
                    <a:schemeClr val="accent6"/>
                  </a:solidFill>
                  <a:effectLst/>
                  <a:latin typeface="Verdana" panose="020B0604030504040204" pitchFamily="34" charset="0"/>
                  <a:ea typeface="Verdana" panose="020B0604030504040204" pitchFamily="34" charset="0"/>
                  <a:cs typeface="Verdana" panose="020B0604030504040204" pitchFamily="34" charset="0"/>
                </a:rPr>
                <a:t>Consecuencia 2</a:t>
              </a:r>
              <a:endParaRPr lang="es-CO" sz="1600" b="1" dirty="0">
                <a:solidFill>
                  <a:schemeClr val="accent6"/>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23" name="Rectángulo: esquinas redondeadas 22"/>
            <p:cNvSpPr/>
            <p:nvPr/>
          </p:nvSpPr>
          <p:spPr>
            <a:xfrm>
              <a:off x="8165219" y="1836669"/>
              <a:ext cx="1577049" cy="436514"/>
            </a:xfrm>
            <a:prstGeom prst="roundRect">
              <a:avLst/>
            </a:prstGeom>
            <a:solidFill>
              <a:schemeClr val="bg1"/>
            </a:solidFill>
            <a:ln>
              <a:solidFill>
                <a:schemeClr val="accent6"/>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buNone/>
              </a:pPr>
              <a:r>
                <a:rPr lang="es-ES" sz="1050" b="1" dirty="0">
                  <a:solidFill>
                    <a:schemeClr val="accent6"/>
                  </a:solidFill>
                  <a:effectLst/>
                  <a:latin typeface="Verdana" panose="020B0604030504040204" pitchFamily="34" charset="0"/>
                  <a:ea typeface="Verdana" panose="020B0604030504040204" pitchFamily="34" charset="0"/>
                  <a:cs typeface="Verdana" panose="020B0604030504040204" pitchFamily="34" charset="0"/>
                </a:rPr>
                <a:t>Consecuencia 1</a:t>
              </a:r>
              <a:endParaRPr lang="es-CO" sz="1600" b="1" dirty="0">
                <a:solidFill>
                  <a:schemeClr val="accent6"/>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24" name="Rectángulo: esquinas redondeadas 23"/>
            <p:cNvSpPr/>
            <p:nvPr/>
          </p:nvSpPr>
          <p:spPr>
            <a:xfrm>
              <a:off x="7851274" y="2802106"/>
              <a:ext cx="1446897" cy="436514"/>
            </a:xfrm>
            <a:prstGeom prst="roundRect">
              <a:avLst/>
            </a:prstGeom>
            <a:solidFill>
              <a:schemeClr val="bg1"/>
            </a:solidFill>
            <a:ln>
              <a:solidFill>
                <a:schemeClr val="accent6"/>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buNone/>
              </a:pPr>
              <a:r>
                <a:rPr lang="es-ES" sz="1050" b="1" dirty="0">
                  <a:solidFill>
                    <a:schemeClr val="accent6"/>
                  </a:solidFill>
                  <a:effectLst/>
                  <a:latin typeface="Verdana" panose="020B0604030504040204" pitchFamily="34" charset="0"/>
                  <a:ea typeface="Verdana" panose="020B0604030504040204" pitchFamily="34" charset="0"/>
                  <a:cs typeface="Verdana" panose="020B0604030504040204" pitchFamily="34" charset="0"/>
                </a:rPr>
                <a:t>Consecuencia 3</a:t>
              </a:r>
              <a:endParaRPr lang="es-CO" sz="1600" b="1" dirty="0">
                <a:solidFill>
                  <a:schemeClr val="accent6"/>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25" name="Rectángulo: esquinas redondeadas 24"/>
            <p:cNvSpPr/>
            <p:nvPr/>
          </p:nvSpPr>
          <p:spPr>
            <a:xfrm>
              <a:off x="10350644" y="2625069"/>
              <a:ext cx="1402779" cy="422923"/>
            </a:xfrm>
            <a:prstGeom prst="roundRect">
              <a:avLst/>
            </a:prstGeom>
            <a:solidFill>
              <a:schemeClr val="bg1"/>
            </a:solidFill>
            <a:ln>
              <a:solidFill>
                <a:schemeClr val="accent6"/>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buNone/>
              </a:pPr>
              <a:r>
                <a:rPr lang="es-ES" sz="1050" b="1" dirty="0">
                  <a:solidFill>
                    <a:schemeClr val="accent6"/>
                  </a:solidFill>
                  <a:effectLst/>
                  <a:latin typeface="Verdana" panose="020B0604030504040204" pitchFamily="34" charset="0"/>
                  <a:ea typeface="Verdana" panose="020B0604030504040204" pitchFamily="34" charset="0"/>
                  <a:cs typeface="Verdana" panose="020B0604030504040204" pitchFamily="34" charset="0"/>
                </a:rPr>
                <a:t>Consecuencia 4</a:t>
              </a:r>
              <a:endParaRPr lang="es-CO" sz="1600" b="1" dirty="0">
                <a:solidFill>
                  <a:schemeClr val="accent6"/>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26" name="Rectángulo: esquinas redondeadas 25"/>
            <p:cNvSpPr/>
            <p:nvPr/>
          </p:nvSpPr>
          <p:spPr>
            <a:xfrm>
              <a:off x="8983516" y="4323145"/>
              <a:ext cx="1517502" cy="436514"/>
            </a:xfrm>
            <a:prstGeom prst="round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buNone/>
              </a:pPr>
              <a:r>
                <a:rPr lang="es-ES" sz="1050" b="1" dirty="0">
                  <a:effectLst/>
                  <a:latin typeface="Verdana" panose="020B0604030504040204" pitchFamily="34" charset="0"/>
                  <a:ea typeface="Verdana" panose="020B0604030504040204" pitchFamily="34" charset="0"/>
                  <a:cs typeface="Verdana" panose="020B0604030504040204" pitchFamily="34" charset="0"/>
                </a:rPr>
                <a:t>Problema central</a:t>
              </a:r>
              <a:endParaRPr lang="es-CO" sz="1600" b="1" dirty="0">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46" name="Grupo 45"/>
          <p:cNvGrpSpPr/>
          <p:nvPr/>
        </p:nvGrpSpPr>
        <p:grpSpPr>
          <a:xfrm>
            <a:off x="178957" y="1208773"/>
            <a:ext cx="4681452" cy="5206651"/>
            <a:chOff x="-1243275" y="1372716"/>
            <a:chExt cx="4681452" cy="5206651"/>
          </a:xfrm>
        </p:grpSpPr>
        <p:sp>
          <p:nvSpPr>
            <p:cNvPr id="34" name="Rectángulo 33"/>
            <p:cNvSpPr/>
            <p:nvPr/>
          </p:nvSpPr>
          <p:spPr>
            <a:xfrm>
              <a:off x="-1239275" y="1372716"/>
              <a:ext cx="4673356" cy="780958"/>
            </a:xfrm>
            <a:prstGeom prst="rect">
              <a:avLst/>
            </a:prstGeom>
            <a:solidFill>
              <a:srgbClr val="FE187B">
                <a:alpha val="98000"/>
              </a:srgbClr>
            </a:solidFill>
            <a:ln>
              <a:noFill/>
            </a:ln>
            <a:effectLst/>
          </p:spPr>
          <p:txBody>
            <a:bodyPr lIns="91440" tIns="45720" rIns="91440" bIns="45720" rtlCol="0" anchor="ctr"/>
            <a:lstStyle/>
            <a:p>
              <a:pPr algn="ctr">
                <a:defRPr/>
              </a:pPr>
              <a:r>
                <a:rPr lang="es-CO" sz="1400" b="1" kern="0" dirty="0">
                  <a:solidFill>
                    <a:prstClr val="white"/>
                  </a:solidFill>
                  <a:latin typeface="FUTURA"/>
                </a:rPr>
                <a:t>Problema central:</a:t>
              </a:r>
              <a:endParaRPr lang="en-US" sz="1400" b="1" dirty="0">
                <a:solidFill>
                  <a:prstClr val="white"/>
                </a:solidFill>
                <a:latin typeface="FUTURA"/>
                <a:cs typeface="Helvetica"/>
              </a:endParaRPr>
            </a:p>
            <a:p>
              <a:pPr algn="ctr">
                <a:defRPr/>
              </a:pPr>
              <a:r>
                <a:rPr lang="es-CO" sz="1400" kern="0" dirty="0">
                  <a:solidFill>
                    <a:prstClr val="white"/>
                  </a:solidFill>
                  <a:latin typeface="FUTURA"/>
                </a:rPr>
                <a:t>Baja calidad de vida de la población adulta mayor en el municipio</a:t>
              </a:r>
              <a:endParaRPr lang="en-US" sz="1400" dirty="0">
                <a:solidFill>
                  <a:prstClr val="white"/>
                </a:solidFill>
                <a:latin typeface="FUTURA"/>
                <a:cs typeface="Helvetica"/>
              </a:endParaRPr>
            </a:p>
          </p:txBody>
        </p:sp>
        <p:sp>
          <p:nvSpPr>
            <p:cNvPr id="35" name="CuadroTexto 34"/>
            <p:cNvSpPr txBox="1"/>
            <p:nvPr/>
          </p:nvSpPr>
          <p:spPr>
            <a:xfrm>
              <a:off x="-1240064" y="2179971"/>
              <a:ext cx="4678241" cy="954107"/>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1. Déficit de atención en salud mental y emocional.</a:t>
              </a:r>
            </a:p>
            <a:p>
              <a:pPr algn="ctr">
                <a:defRPr/>
              </a:pPr>
              <a:endParaRPr lang="es-CO" sz="1400" kern="0" dirty="0">
                <a:solidFill>
                  <a:prstClr val="white"/>
                </a:solidFill>
                <a:latin typeface="FUTURA"/>
              </a:endParaRPr>
            </a:p>
            <a:p>
              <a:pPr algn="ctr">
                <a:defRPr/>
              </a:pPr>
              <a:endParaRPr lang="es-CO" sz="1400" kern="0" dirty="0">
                <a:solidFill>
                  <a:prstClr val="white"/>
                </a:solidFill>
                <a:latin typeface="FUTURA"/>
              </a:endParaRPr>
            </a:p>
          </p:txBody>
        </p:sp>
        <p:sp>
          <p:nvSpPr>
            <p:cNvPr id="36" name="CuadroTexto 35"/>
            <p:cNvSpPr txBox="1"/>
            <p:nvPr/>
          </p:nvSpPr>
          <p:spPr>
            <a:xfrm>
              <a:off x="-1241296" y="3098605"/>
              <a:ext cx="4653510" cy="430887"/>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1.2 </a:t>
              </a:r>
              <a:r>
                <a:rPr lang="es-CO" sz="1100" kern="0" dirty="0">
                  <a:solidFill>
                    <a:schemeClr val="tx1">
                      <a:lumMod val="50000"/>
                    </a:schemeClr>
                  </a:solidFill>
                  <a:latin typeface="FUTURA"/>
                </a:rPr>
                <a:t>. Estigmatización de la depresión y ansiedad en personas mayores</a:t>
              </a:r>
            </a:p>
          </p:txBody>
        </p:sp>
        <p:sp>
          <p:nvSpPr>
            <p:cNvPr id="39" name="CuadroTexto 38"/>
            <p:cNvSpPr txBox="1"/>
            <p:nvPr/>
          </p:nvSpPr>
          <p:spPr>
            <a:xfrm>
              <a:off x="-1241296" y="2678407"/>
              <a:ext cx="4653510" cy="430887"/>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1.1 </a:t>
              </a:r>
              <a:r>
                <a:rPr lang="es-CO" sz="1100" kern="0" dirty="0">
                  <a:solidFill>
                    <a:schemeClr val="tx1">
                      <a:lumMod val="50000"/>
                    </a:schemeClr>
                  </a:solidFill>
                  <a:latin typeface="FUTURA"/>
                </a:rPr>
                <a:t>. Ausencia de programas de acompañamiento psicosocial.</a:t>
              </a:r>
            </a:p>
          </p:txBody>
        </p:sp>
        <p:sp>
          <p:nvSpPr>
            <p:cNvPr id="40" name="CuadroTexto 39"/>
            <p:cNvSpPr txBox="1"/>
            <p:nvPr/>
          </p:nvSpPr>
          <p:spPr>
            <a:xfrm>
              <a:off x="-1238898" y="3540968"/>
              <a:ext cx="4639297" cy="954107"/>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2. Limitado acceso a entornos seguros y adaptados.</a:t>
              </a:r>
            </a:p>
            <a:p>
              <a:pPr algn="ctr">
                <a:defRPr/>
              </a:pPr>
              <a:endParaRPr lang="es-CO" sz="1400" kern="0" dirty="0">
                <a:solidFill>
                  <a:prstClr val="white"/>
                </a:solidFill>
                <a:latin typeface="FUTURA"/>
              </a:endParaRPr>
            </a:p>
            <a:p>
              <a:pPr algn="ctr">
                <a:defRPr/>
              </a:pPr>
              <a:endParaRPr lang="es-CO" sz="1400" kern="0" dirty="0">
                <a:solidFill>
                  <a:prstClr val="white"/>
                </a:solidFill>
                <a:latin typeface="FUTURA"/>
              </a:endParaRPr>
            </a:p>
          </p:txBody>
        </p:sp>
        <p:sp>
          <p:nvSpPr>
            <p:cNvPr id="41" name="CuadroTexto 40"/>
            <p:cNvSpPr txBox="1"/>
            <p:nvPr/>
          </p:nvSpPr>
          <p:spPr>
            <a:xfrm>
              <a:off x="-1243275" y="4601953"/>
              <a:ext cx="4648189" cy="430887"/>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2.2 </a:t>
              </a:r>
              <a:r>
                <a:rPr lang="es-CO" sz="1100" kern="0" dirty="0">
                  <a:solidFill>
                    <a:schemeClr val="tx1">
                      <a:lumMod val="50000"/>
                    </a:schemeClr>
                  </a:solidFill>
                  <a:latin typeface="FUTURA"/>
                </a:rPr>
                <a:t>Transporte público sin condiciones adecuadas para adultos mayores.</a:t>
              </a:r>
              <a:endParaRPr lang="en-US" dirty="0">
                <a:solidFill>
                  <a:schemeClr val="tx1">
                    <a:lumMod val="50000"/>
                  </a:schemeClr>
                </a:solidFill>
                <a:latin typeface="FUTURA"/>
                <a:cs typeface="Helvetica"/>
              </a:endParaRPr>
            </a:p>
          </p:txBody>
        </p:sp>
        <p:sp>
          <p:nvSpPr>
            <p:cNvPr id="42" name="CuadroTexto 41"/>
            <p:cNvSpPr txBox="1"/>
            <p:nvPr/>
          </p:nvSpPr>
          <p:spPr>
            <a:xfrm>
              <a:off x="-1241296" y="4063447"/>
              <a:ext cx="4654680" cy="430887"/>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2.1 </a:t>
              </a:r>
              <a:r>
                <a:rPr lang="es-CO" sz="1100" kern="0" dirty="0">
                  <a:solidFill>
                    <a:schemeClr val="tx1">
                      <a:lumMod val="50000"/>
                    </a:schemeClr>
                  </a:solidFill>
                  <a:latin typeface="FUTURA"/>
                </a:rPr>
                <a:t>. Espacios públicos con barreras físicas para la movilidad.</a:t>
              </a:r>
            </a:p>
          </p:txBody>
        </p:sp>
        <p:sp>
          <p:nvSpPr>
            <p:cNvPr id="43" name="CuadroTexto 42"/>
            <p:cNvSpPr txBox="1"/>
            <p:nvPr/>
          </p:nvSpPr>
          <p:spPr>
            <a:xfrm>
              <a:off x="-1240064" y="5118162"/>
              <a:ext cx="4639295" cy="738664"/>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3. Escasa protección frente a violencias y maltrato.</a:t>
              </a:r>
            </a:p>
            <a:p>
              <a:pPr algn="ctr">
                <a:defRPr/>
              </a:pPr>
              <a:endParaRPr lang="es-CO" sz="1400" b="0" i="0" u="none" strike="noStrike" kern="0" cap="none" spc="0" normalizeH="0" baseline="0" noProof="0" dirty="0">
                <a:ln>
                  <a:noFill/>
                </a:ln>
                <a:solidFill>
                  <a:prstClr val="white"/>
                </a:solidFill>
                <a:effectLst/>
                <a:uLnTx/>
                <a:uFillTx/>
                <a:latin typeface="FUTURA"/>
              </a:endParaRPr>
            </a:p>
          </p:txBody>
        </p:sp>
        <p:sp>
          <p:nvSpPr>
            <p:cNvPr id="44" name="CuadroTexto 43"/>
            <p:cNvSpPr txBox="1"/>
            <p:nvPr/>
          </p:nvSpPr>
          <p:spPr>
            <a:xfrm>
              <a:off x="-1241296" y="6148480"/>
              <a:ext cx="4655487" cy="430887"/>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3.2 </a:t>
              </a:r>
              <a:r>
                <a:rPr lang="es-CO" sz="1100" kern="0" dirty="0">
                  <a:solidFill>
                    <a:schemeClr val="tx1">
                      <a:lumMod val="50000"/>
                    </a:schemeClr>
                  </a:solidFill>
                  <a:latin typeface="FUTURA"/>
                </a:rPr>
                <a:t>. Falta de rutas institucionales para denunciar y atender estas situaciones.</a:t>
              </a:r>
            </a:p>
          </p:txBody>
        </p:sp>
        <p:sp>
          <p:nvSpPr>
            <p:cNvPr id="45" name="CuadroTexto 44"/>
            <p:cNvSpPr txBox="1"/>
            <p:nvPr/>
          </p:nvSpPr>
          <p:spPr>
            <a:xfrm>
              <a:off x="-1243275" y="5741043"/>
              <a:ext cx="4642506" cy="261610"/>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3.1 </a:t>
              </a:r>
              <a:r>
                <a:rPr lang="es-CO" sz="1100" kern="0" dirty="0">
                  <a:solidFill>
                    <a:schemeClr val="tx1">
                      <a:lumMod val="50000"/>
                    </a:schemeClr>
                  </a:solidFill>
                  <a:latin typeface="FUTURA"/>
                </a:rPr>
                <a:t>Subregistro de casos de abuso intrafamiliar.</a:t>
              </a:r>
              <a:endParaRPr lang="es-CO" sz="1100" kern="0" dirty="0">
                <a:solidFill>
                  <a:schemeClr val="tx1">
                    <a:lumMod val="50000"/>
                  </a:schemeClr>
                </a:solidFill>
                <a:latin typeface="FUTURA"/>
                <a:cs typeface="Helvetica"/>
              </a:endParaRPr>
            </a:p>
          </p:txBody>
        </p:sp>
      </p:grpSp>
      <p:sp>
        <p:nvSpPr>
          <p:cNvPr id="47" name="CuadroTexto 46"/>
          <p:cNvSpPr txBox="1"/>
          <p:nvPr/>
        </p:nvSpPr>
        <p:spPr>
          <a:xfrm>
            <a:off x="5241851" y="3238620"/>
            <a:ext cx="2371958" cy="1754326"/>
          </a:xfrm>
          <a:prstGeom prst="rect">
            <a:avLst/>
          </a:prstGeom>
          <a:noFill/>
        </p:spPr>
        <p:txBody>
          <a:bodyPr wrap="square" rtlCol="0">
            <a:spAutoFit/>
          </a:bodyPr>
          <a:lstStyle/>
          <a:p>
            <a:pPr algn="ctr"/>
            <a:r>
              <a:rPr lang="es-CO" b="1" i="1" dirty="0"/>
              <a:t>El diagnóstico debe definir un problema central, sus causas y efectos de manera clara y justificada con evidencia.</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379686" y="214258"/>
            <a:ext cx="11631560" cy="501970"/>
          </a:xfrm>
        </p:spPr>
        <p:txBody>
          <a:bodyPr>
            <a:normAutofit/>
          </a:bodyPr>
          <a:lstStyle/>
          <a:p>
            <a:r>
              <a:rPr lang="es-CO" sz="2400" b="1" dirty="0">
                <a:latin typeface="FUTURA"/>
                <a:ea typeface="Verdana" panose="020B0604030504040204" pitchFamily="34" charset="0"/>
              </a:rPr>
              <a:t>Evidencia del problema</a:t>
            </a:r>
          </a:p>
        </p:txBody>
      </p:sp>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grpSp>
        <p:nvGrpSpPr>
          <p:cNvPr id="4" name="Grupo 3"/>
          <p:cNvGrpSpPr/>
          <p:nvPr/>
        </p:nvGrpSpPr>
        <p:grpSpPr>
          <a:xfrm>
            <a:off x="3945912" y="1163682"/>
            <a:ext cx="7336464" cy="5593891"/>
            <a:chOff x="4754828" y="1641678"/>
            <a:chExt cx="6597071" cy="5593891"/>
          </a:xfrm>
        </p:grpSpPr>
        <p:sp>
          <p:nvSpPr>
            <p:cNvPr id="6" name="Elipse 5"/>
            <p:cNvSpPr/>
            <p:nvPr/>
          </p:nvSpPr>
          <p:spPr>
            <a:xfrm>
              <a:off x="5985438" y="1910800"/>
              <a:ext cx="4001990" cy="1389838"/>
            </a:xfrm>
            <a:prstGeom prst="ellipse">
              <a:avLst/>
            </a:prstGeom>
          </p:spPr>
          <p:style>
            <a:lnRef idx="0">
              <a:schemeClr val="accent2">
                <a:hueOff val="0"/>
                <a:satOff val="0"/>
                <a:lumOff val="0"/>
                <a:alphaOff val="0"/>
              </a:schemeClr>
            </a:lnRef>
            <a:fillRef idx="1">
              <a:schemeClr val="accent2">
                <a:tint val="50000"/>
                <a:alpha val="40000"/>
                <a:hueOff val="0"/>
                <a:satOff val="0"/>
                <a:lumOff val="0"/>
                <a:alphaOff val="0"/>
              </a:schemeClr>
            </a:fillRef>
            <a:effectRef idx="0">
              <a:schemeClr val="accent2">
                <a:tint val="50000"/>
                <a:alpha val="40000"/>
                <a:hueOff val="0"/>
                <a:satOff val="0"/>
                <a:lumOff val="0"/>
                <a:alphaOff val="0"/>
              </a:schemeClr>
            </a:effectRef>
            <a:fontRef idx="minor">
              <a:schemeClr val="lt1">
                <a:hueOff val="0"/>
                <a:satOff val="0"/>
                <a:lumOff val="0"/>
                <a:alphaOff val="0"/>
              </a:schemeClr>
            </a:fontRef>
          </p:style>
          <p:txBody>
            <a:bodyPr/>
            <a:lstStyle/>
            <a:p>
              <a:endParaRPr lang="es-CO" dirty="0"/>
            </a:p>
          </p:txBody>
        </p:sp>
        <p:sp>
          <p:nvSpPr>
            <p:cNvPr id="7" name="Flecha: hacia abajo 6"/>
            <p:cNvSpPr/>
            <p:nvPr/>
          </p:nvSpPr>
          <p:spPr>
            <a:xfrm>
              <a:off x="7742060" y="5952163"/>
              <a:ext cx="775579" cy="496370"/>
            </a:xfrm>
            <a:prstGeom prst="downArrow">
              <a:avLst/>
            </a:prstGeom>
          </p:spPr>
          <p:style>
            <a:lnRef idx="2">
              <a:schemeClr val="lt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es-CO"/>
            </a:p>
          </p:txBody>
        </p:sp>
        <p:sp>
          <p:nvSpPr>
            <p:cNvPr id="8" name="Forma libre: forma 7"/>
            <p:cNvSpPr/>
            <p:nvPr/>
          </p:nvSpPr>
          <p:spPr>
            <a:xfrm>
              <a:off x="6398502" y="6304874"/>
              <a:ext cx="3722781" cy="930695"/>
            </a:xfrm>
            <a:custGeom>
              <a:avLst/>
              <a:gdLst>
                <a:gd name="csX0" fmla="*/ 0 w 3722781"/>
                <a:gd name="csY0" fmla="*/ 0 h 930695"/>
                <a:gd name="csX1" fmla="*/ 3722781 w 3722781"/>
                <a:gd name="csY1" fmla="*/ 0 h 930695"/>
                <a:gd name="csX2" fmla="*/ 3722781 w 3722781"/>
                <a:gd name="csY2" fmla="*/ 930695 h 930695"/>
                <a:gd name="csX3" fmla="*/ 0 w 3722781"/>
                <a:gd name="csY3" fmla="*/ 930695 h 930695"/>
                <a:gd name="csX4" fmla="*/ 0 w 3722781"/>
                <a:gd name="csY4" fmla="*/ 0 h 930695"/>
              </a:gdLst>
              <a:ahLst/>
              <a:cxnLst>
                <a:cxn ang="0">
                  <a:pos x="csX0" y="csY0"/>
                </a:cxn>
                <a:cxn ang="0">
                  <a:pos x="csX1" y="csY1"/>
                </a:cxn>
                <a:cxn ang="0">
                  <a:pos x="csX2" y="csY2"/>
                </a:cxn>
                <a:cxn ang="0">
                  <a:pos x="csX3" y="csY3"/>
                </a:cxn>
                <a:cxn ang="0">
                  <a:pos x="csX4" y="csY4"/>
                </a:cxn>
              </a:cxnLst>
              <a:rect l="l" t="t" r="r" b="b"/>
              <a:pathLst>
                <a:path w="3722781" h="930695">
                  <a:moveTo>
                    <a:pt x="0" y="0"/>
                  </a:moveTo>
                  <a:lnTo>
                    <a:pt x="3722781" y="0"/>
                  </a:lnTo>
                  <a:lnTo>
                    <a:pt x="3722781" y="930695"/>
                  </a:lnTo>
                  <a:lnTo>
                    <a:pt x="0" y="93069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s-CO" sz="1900" b="1" kern="1200" dirty="0">
                  <a:latin typeface="Futura Std Book"/>
                </a:rPr>
                <a:t>Datos Cualitativos</a:t>
              </a:r>
            </a:p>
            <a:p>
              <a:pPr marL="0" lvl="0" indent="0" algn="ctr" defTabSz="844550">
                <a:lnSpc>
                  <a:spcPct val="90000"/>
                </a:lnSpc>
                <a:spcBef>
                  <a:spcPct val="0"/>
                </a:spcBef>
                <a:spcAft>
                  <a:spcPct val="35000"/>
                </a:spcAft>
                <a:buNone/>
              </a:pPr>
              <a:r>
                <a:rPr lang="es-CO" sz="1900" b="1" kern="1200" dirty="0">
                  <a:latin typeface="Futura Std Book"/>
                </a:rPr>
                <a:t>Cuantitativos</a:t>
              </a:r>
            </a:p>
          </p:txBody>
        </p:sp>
        <p:sp>
          <p:nvSpPr>
            <p:cNvPr id="10" name="Forma libre: forma 9"/>
            <p:cNvSpPr/>
            <p:nvPr/>
          </p:nvSpPr>
          <p:spPr>
            <a:xfrm>
              <a:off x="7036228" y="3767966"/>
              <a:ext cx="2034271" cy="1927589"/>
            </a:xfrm>
            <a:custGeom>
              <a:avLst/>
              <a:gdLst>
                <a:gd name="csX0" fmla="*/ 0 w 1396043"/>
                <a:gd name="csY0" fmla="*/ 698022 h 1396043"/>
                <a:gd name="csX1" fmla="*/ 698022 w 1396043"/>
                <a:gd name="csY1" fmla="*/ 0 h 1396043"/>
                <a:gd name="csX2" fmla="*/ 1396044 w 1396043"/>
                <a:gd name="csY2" fmla="*/ 698022 h 1396043"/>
                <a:gd name="csX3" fmla="*/ 698022 w 1396043"/>
                <a:gd name="csY3" fmla="*/ 1396044 h 1396043"/>
                <a:gd name="csX4" fmla="*/ 0 w 1396043"/>
                <a:gd name="csY4" fmla="*/ 698022 h 1396043"/>
              </a:gdLst>
              <a:ahLst/>
              <a:cxnLst>
                <a:cxn ang="0">
                  <a:pos x="csX0" y="csY0"/>
                </a:cxn>
                <a:cxn ang="0">
                  <a:pos x="csX1" y="csY1"/>
                </a:cxn>
                <a:cxn ang="0">
                  <a:pos x="csX2" y="csY2"/>
                </a:cxn>
                <a:cxn ang="0">
                  <a:pos x="csX3" y="csY3"/>
                </a:cxn>
                <a:cxn ang="0">
                  <a:pos x="csX4" y="csY4"/>
                </a:cxn>
              </a:cxnLst>
              <a:rect l="l" t="t" r="r" b="b"/>
              <a:pathLst>
                <a:path w="1396043" h="1396043">
                  <a:moveTo>
                    <a:pt x="0" y="698022"/>
                  </a:moveTo>
                  <a:cubicBezTo>
                    <a:pt x="0" y="312515"/>
                    <a:pt x="312515" y="0"/>
                    <a:pt x="698022" y="0"/>
                  </a:cubicBezTo>
                  <a:cubicBezTo>
                    <a:pt x="1083529" y="0"/>
                    <a:pt x="1396044" y="312515"/>
                    <a:pt x="1396044" y="698022"/>
                  </a:cubicBezTo>
                  <a:cubicBezTo>
                    <a:pt x="1396044" y="1083529"/>
                    <a:pt x="1083529" y="1396044"/>
                    <a:pt x="698022" y="1396044"/>
                  </a:cubicBezTo>
                  <a:cubicBezTo>
                    <a:pt x="312515" y="1396044"/>
                    <a:pt x="0" y="1083529"/>
                    <a:pt x="0" y="698022"/>
                  </a:cubicBez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15876" tIns="215876" rIns="215876" bIns="215876" numCol="1" spcCol="1270" anchor="ctr" anchorCtr="0">
              <a:noAutofit/>
            </a:bodyPr>
            <a:lstStyle/>
            <a:p>
              <a:pPr marL="0" lvl="0" indent="0" algn="l" defTabSz="400050">
                <a:lnSpc>
                  <a:spcPct val="90000"/>
                </a:lnSpc>
                <a:spcBef>
                  <a:spcPct val="0"/>
                </a:spcBef>
                <a:spcAft>
                  <a:spcPct val="35000"/>
                </a:spcAft>
                <a:buNone/>
              </a:pPr>
              <a:r>
                <a:rPr lang="es-CO" sz="1400" b="1" kern="1200" dirty="0">
                  <a:latin typeface="Futura Std Book"/>
                </a:rPr>
                <a:t>Población afectada </a:t>
              </a:r>
              <a:r>
                <a:rPr lang="es-CO" sz="1400" b="0" kern="1200" dirty="0">
                  <a:latin typeface="Futura Std Book"/>
                </a:rPr>
                <a:t>Vs</a:t>
              </a:r>
              <a:r>
                <a:rPr lang="es-CO" sz="1400" b="1" kern="1200" dirty="0">
                  <a:latin typeface="Futura Std Book"/>
                </a:rPr>
                <a:t> Población objetivo</a:t>
              </a:r>
            </a:p>
            <a:p>
              <a:pPr marL="171450" lvl="1" indent="-171450" algn="l" defTabSz="311150">
                <a:lnSpc>
                  <a:spcPct val="90000"/>
                </a:lnSpc>
                <a:spcBef>
                  <a:spcPct val="0"/>
                </a:spcBef>
                <a:spcAft>
                  <a:spcPct val="15000"/>
                </a:spcAft>
                <a:buFont typeface="Arial" panose="020B0604020202020204" pitchFamily="34" charset="0"/>
                <a:buChar char="•"/>
              </a:pPr>
              <a:r>
                <a:rPr lang="es-CO" sz="1400" b="1" kern="1200" dirty="0">
                  <a:latin typeface="Futura Std Book"/>
                </a:rPr>
                <a:t>Sociodemográfico</a:t>
              </a:r>
            </a:p>
            <a:p>
              <a:pPr marL="171450" lvl="1" indent="-171450" algn="l" defTabSz="311150">
                <a:lnSpc>
                  <a:spcPct val="90000"/>
                </a:lnSpc>
                <a:spcBef>
                  <a:spcPct val="0"/>
                </a:spcBef>
                <a:spcAft>
                  <a:spcPct val="15000"/>
                </a:spcAft>
                <a:buFont typeface="Arial" panose="020B0604020202020204" pitchFamily="34" charset="0"/>
                <a:buChar char="•"/>
              </a:pPr>
              <a:r>
                <a:rPr lang="es-CO" sz="1400" b="1" kern="1200" dirty="0">
                  <a:latin typeface="Futura Std Book"/>
                </a:rPr>
                <a:t>Análisis multicriterio</a:t>
              </a:r>
            </a:p>
          </p:txBody>
        </p:sp>
        <p:sp>
          <p:nvSpPr>
            <p:cNvPr id="11" name="Forma libre: forma 10"/>
            <p:cNvSpPr/>
            <p:nvPr/>
          </p:nvSpPr>
          <p:spPr>
            <a:xfrm>
              <a:off x="5881525" y="2213045"/>
              <a:ext cx="2068741" cy="1927590"/>
            </a:xfrm>
            <a:custGeom>
              <a:avLst/>
              <a:gdLst>
                <a:gd name="csX0" fmla="*/ 0 w 1396043"/>
                <a:gd name="csY0" fmla="*/ 698022 h 1396043"/>
                <a:gd name="csX1" fmla="*/ 698022 w 1396043"/>
                <a:gd name="csY1" fmla="*/ 0 h 1396043"/>
                <a:gd name="csX2" fmla="*/ 1396044 w 1396043"/>
                <a:gd name="csY2" fmla="*/ 698022 h 1396043"/>
                <a:gd name="csX3" fmla="*/ 698022 w 1396043"/>
                <a:gd name="csY3" fmla="*/ 1396044 h 1396043"/>
                <a:gd name="csX4" fmla="*/ 0 w 1396043"/>
                <a:gd name="csY4" fmla="*/ 698022 h 1396043"/>
              </a:gdLst>
              <a:ahLst/>
              <a:cxnLst>
                <a:cxn ang="0">
                  <a:pos x="csX0" y="csY0"/>
                </a:cxn>
                <a:cxn ang="0">
                  <a:pos x="csX1" y="csY1"/>
                </a:cxn>
                <a:cxn ang="0">
                  <a:pos x="csX2" y="csY2"/>
                </a:cxn>
                <a:cxn ang="0">
                  <a:pos x="csX3" y="csY3"/>
                </a:cxn>
                <a:cxn ang="0">
                  <a:pos x="csX4" y="csY4"/>
                </a:cxn>
              </a:cxnLst>
              <a:rect l="l" t="t" r="r" b="b"/>
              <a:pathLst>
                <a:path w="1396043" h="1396043">
                  <a:moveTo>
                    <a:pt x="0" y="698022"/>
                  </a:moveTo>
                  <a:cubicBezTo>
                    <a:pt x="0" y="312515"/>
                    <a:pt x="312515" y="0"/>
                    <a:pt x="698022" y="0"/>
                  </a:cubicBezTo>
                  <a:cubicBezTo>
                    <a:pt x="1083529" y="0"/>
                    <a:pt x="1396044" y="312515"/>
                    <a:pt x="1396044" y="698022"/>
                  </a:cubicBezTo>
                  <a:cubicBezTo>
                    <a:pt x="1396044" y="1083529"/>
                    <a:pt x="1083529" y="1396044"/>
                    <a:pt x="698022" y="1396044"/>
                  </a:cubicBezTo>
                  <a:cubicBezTo>
                    <a:pt x="312515" y="1396044"/>
                    <a:pt x="0" y="1083529"/>
                    <a:pt x="0" y="698022"/>
                  </a:cubicBezTo>
                  <a:close/>
                </a:path>
              </a:pathLst>
            </a:custGeom>
          </p:spPr>
          <p:style>
            <a:lnRef idx="2">
              <a:schemeClr val="lt1">
                <a:hueOff val="0"/>
                <a:satOff val="0"/>
                <a:lumOff val="0"/>
                <a:alphaOff val="0"/>
              </a:schemeClr>
            </a:lnRef>
            <a:fillRef idx="1">
              <a:schemeClr val="accent2">
                <a:hueOff val="3221807"/>
                <a:satOff val="-9245"/>
                <a:lumOff val="-14804"/>
                <a:alphaOff val="0"/>
              </a:schemeClr>
            </a:fillRef>
            <a:effectRef idx="0">
              <a:schemeClr val="accent2">
                <a:hueOff val="3221807"/>
                <a:satOff val="-9245"/>
                <a:lumOff val="-14804"/>
                <a:alphaOff val="0"/>
              </a:schemeClr>
            </a:effectRef>
            <a:fontRef idx="minor">
              <a:schemeClr val="lt1"/>
            </a:fontRef>
          </p:style>
          <p:txBody>
            <a:bodyPr spcFirstLastPara="0" vert="horz" wrap="square" lIns="215876" tIns="215876" rIns="215876" bIns="215876" numCol="1" spcCol="1270" anchor="ctr" anchorCtr="0">
              <a:noAutofit/>
            </a:bodyPr>
            <a:lstStyle/>
            <a:p>
              <a:pPr marL="0" lvl="0" indent="0" algn="ctr" defTabSz="400050">
                <a:lnSpc>
                  <a:spcPct val="90000"/>
                </a:lnSpc>
                <a:spcBef>
                  <a:spcPct val="0"/>
                </a:spcBef>
                <a:spcAft>
                  <a:spcPct val="35000"/>
                </a:spcAft>
                <a:buNone/>
              </a:pPr>
              <a:r>
                <a:rPr lang="es-CO" sz="1600" b="1" kern="1200" dirty="0">
                  <a:latin typeface="Futura Std Book"/>
                </a:rPr>
                <a:t>Localización </a:t>
              </a:r>
            </a:p>
            <a:p>
              <a:pPr marL="0" lvl="0" indent="0" algn="ctr" defTabSz="400050">
                <a:lnSpc>
                  <a:spcPct val="90000"/>
                </a:lnSpc>
                <a:spcBef>
                  <a:spcPct val="0"/>
                </a:spcBef>
                <a:spcAft>
                  <a:spcPct val="35000"/>
                </a:spcAft>
                <a:buNone/>
              </a:pPr>
              <a:r>
                <a:rPr lang="es-CO" sz="1600" b="1" kern="1200" dirty="0">
                  <a:latin typeface="Futura Std Book"/>
                </a:rPr>
                <a:t>del problema </a:t>
              </a:r>
            </a:p>
            <a:p>
              <a:pPr marL="171450" lvl="1" indent="-171450" algn="ctr" defTabSz="311150">
                <a:lnSpc>
                  <a:spcPct val="90000"/>
                </a:lnSpc>
                <a:spcBef>
                  <a:spcPct val="0"/>
                </a:spcBef>
                <a:spcAft>
                  <a:spcPct val="15000"/>
                </a:spcAft>
                <a:buFont typeface="Arial" panose="020B0604020202020204" pitchFamily="34" charset="0"/>
                <a:buChar char="•"/>
              </a:pPr>
              <a:r>
                <a:rPr lang="es-CO" sz="1600" b="1" kern="1200" dirty="0">
                  <a:latin typeface="Futura Std Book"/>
                </a:rPr>
                <a:t>Macro</a:t>
              </a:r>
            </a:p>
            <a:p>
              <a:pPr marL="171450" lvl="1" indent="-171450" algn="ctr" defTabSz="311150">
                <a:lnSpc>
                  <a:spcPct val="90000"/>
                </a:lnSpc>
                <a:spcBef>
                  <a:spcPct val="0"/>
                </a:spcBef>
                <a:spcAft>
                  <a:spcPct val="15000"/>
                </a:spcAft>
                <a:buFont typeface="Arial" panose="020B0604020202020204" pitchFamily="34" charset="0"/>
                <a:buChar char="•"/>
              </a:pPr>
              <a:r>
                <a:rPr lang="es-CO" sz="1600" b="1" kern="1200" dirty="0">
                  <a:latin typeface="Futura Std Book"/>
                </a:rPr>
                <a:t>Micro</a:t>
              </a:r>
            </a:p>
          </p:txBody>
        </p:sp>
        <p:sp>
          <p:nvSpPr>
            <p:cNvPr id="12" name="Forma libre: forma 11"/>
            <p:cNvSpPr/>
            <p:nvPr/>
          </p:nvSpPr>
          <p:spPr>
            <a:xfrm>
              <a:off x="7950265" y="2005459"/>
              <a:ext cx="2068741" cy="2040517"/>
            </a:xfrm>
            <a:custGeom>
              <a:avLst/>
              <a:gdLst>
                <a:gd name="csX0" fmla="*/ 0 w 1396043"/>
                <a:gd name="csY0" fmla="*/ 698022 h 1396043"/>
                <a:gd name="csX1" fmla="*/ 698022 w 1396043"/>
                <a:gd name="csY1" fmla="*/ 0 h 1396043"/>
                <a:gd name="csX2" fmla="*/ 1396044 w 1396043"/>
                <a:gd name="csY2" fmla="*/ 698022 h 1396043"/>
                <a:gd name="csX3" fmla="*/ 698022 w 1396043"/>
                <a:gd name="csY3" fmla="*/ 1396044 h 1396043"/>
                <a:gd name="csX4" fmla="*/ 0 w 1396043"/>
                <a:gd name="csY4" fmla="*/ 698022 h 1396043"/>
              </a:gdLst>
              <a:ahLst/>
              <a:cxnLst>
                <a:cxn ang="0">
                  <a:pos x="csX0" y="csY0"/>
                </a:cxn>
                <a:cxn ang="0">
                  <a:pos x="csX1" y="csY1"/>
                </a:cxn>
                <a:cxn ang="0">
                  <a:pos x="csX2" y="csY2"/>
                </a:cxn>
                <a:cxn ang="0">
                  <a:pos x="csX3" y="csY3"/>
                </a:cxn>
                <a:cxn ang="0">
                  <a:pos x="csX4" y="csY4"/>
                </a:cxn>
              </a:cxnLst>
              <a:rect l="l" t="t" r="r" b="b"/>
              <a:pathLst>
                <a:path w="1396043" h="1396043">
                  <a:moveTo>
                    <a:pt x="0" y="698022"/>
                  </a:moveTo>
                  <a:cubicBezTo>
                    <a:pt x="0" y="312515"/>
                    <a:pt x="312515" y="0"/>
                    <a:pt x="698022" y="0"/>
                  </a:cubicBezTo>
                  <a:cubicBezTo>
                    <a:pt x="1083529" y="0"/>
                    <a:pt x="1396044" y="312515"/>
                    <a:pt x="1396044" y="698022"/>
                  </a:cubicBezTo>
                  <a:cubicBezTo>
                    <a:pt x="1396044" y="1083529"/>
                    <a:pt x="1083529" y="1396044"/>
                    <a:pt x="698022" y="1396044"/>
                  </a:cubicBezTo>
                  <a:cubicBezTo>
                    <a:pt x="312515" y="1396044"/>
                    <a:pt x="0" y="1083529"/>
                    <a:pt x="0" y="698022"/>
                  </a:cubicBezTo>
                  <a:close/>
                </a:path>
              </a:pathLst>
            </a:custGeom>
          </p:spPr>
          <p:style>
            <a:lnRef idx="2">
              <a:schemeClr val="lt1">
                <a:hueOff val="0"/>
                <a:satOff val="0"/>
                <a:lumOff val="0"/>
                <a:alphaOff val="0"/>
              </a:schemeClr>
            </a:lnRef>
            <a:fillRef idx="1">
              <a:schemeClr val="accent2">
                <a:hueOff val="6443614"/>
                <a:satOff val="-18492"/>
                <a:lumOff val="-29608"/>
                <a:alphaOff val="0"/>
              </a:schemeClr>
            </a:fillRef>
            <a:effectRef idx="0">
              <a:schemeClr val="accent2">
                <a:hueOff val="6443614"/>
                <a:satOff val="-18492"/>
                <a:lumOff val="-29608"/>
                <a:alphaOff val="0"/>
              </a:schemeClr>
            </a:effectRef>
            <a:fontRef idx="minor">
              <a:schemeClr val="lt1"/>
            </a:fontRef>
          </p:style>
          <p:txBody>
            <a:bodyPr spcFirstLastPara="0" vert="horz" wrap="square" lIns="215876" tIns="215876" rIns="215876" bIns="215876" numCol="1" spcCol="1270" anchor="ctr" anchorCtr="0">
              <a:noAutofit/>
            </a:bodyPr>
            <a:lstStyle/>
            <a:p>
              <a:pPr marL="0" lvl="0" indent="0" algn="ctr" defTabSz="400050">
                <a:lnSpc>
                  <a:spcPct val="90000"/>
                </a:lnSpc>
                <a:spcBef>
                  <a:spcPct val="0"/>
                </a:spcBef>
                <a:spcAft>
                  <a:spcPct val="35000"/>
                </a:spcAft>
                <a:buNone/>
              </a:pPr>
              <a:r>
                <a:rPr lang="es-CO" sz="1600" b="1" kern="1200" dirty="0">
                  <a:latin typeface="Futura Std Book"/>
                </a:rPr>
                <a:t>Línea de base </a:t>
              </a:r>
            </a:p>
            <a:p>
              <a:pPr marL="171450" lvl="1" indent="-171450" algn="ctr" defTabSz="311150">
                <a:lnSpc>
                  <a:spcPct val="90000"/>
                </a:lnSpc>
                <a:spcBef>
                  <a:spcPct val="0"/>
                </a:spcBef>
                <a:spcAft>
                  <a:spcPct val="15000"/>
                </a:spcAft>
                <a:buFont typeface="Arial" panose="020B0604020202020204" pitchFamily="34" charset="0"/>
                <a:buChar char="•"/>
              </a:pPr>
              <a:r>
                <a:rPr lang="es-CO" sz="1600" b="1" dirty="0">
                  <a:latin typeface="Futura Std Book"/>
                </a:rPr>
                <a:t>Situación actual de subproblemas</a:t>
              </a:r>
              <a:endParaRPr lang="es-CO" sz="1600" b="1" kern="1200" dirty="0">
                <a:latin typeface="Futura Std Book"/>
              </a:endParaRPr>
            </a:p>
          </p:txBody>
        </p:sp>
        <p:sp>
          <p:nvSpPr>
            <p:cNvPr id="13" name="Forma 12"/>
            <p:cNvSpPr/>
            <p:nvPr/>
          </p:nvSpPr>
          <p:spPr>
            <a:xfrm>
              <a:off x="4754828" y="1641678"/>
              <a:ext cx="6597071" cy="4351084"/>
            </a:xfrm>
            <a:prstGeom prst="funnel">
              <a:avLst/>
            </a:prstGeom>
          </p:spPr>
          <p:style>
            <a:lnRef idx="1">
              <a:schemeClr val="accent2">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s-CO" sz="1200" dirty="0"/>
            </a:p>
          </p:txBody>
        </p:sp>
      </p:grpSp>
      <p:graphicFrame>
        <p:nvGraphicFramePr>
          <p:cNvPr id="5" name="Diagrama 4"/>
          <p:cNvGraphicFramePr/>
          <p:nvPr/>
        </p:nvGraphicFramePr>
        <p:xfrm>
          <a:off x="566292" y="1624817"/>
          <a:ext cx="2452450" cy="44936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Flecha: a la derecha 14"/>
          <p:cNvSpPr/>
          <p:nvPr/>
        </p:nvSpPr>
        <p:spPr>
          <a:xfrm>
            <a:off x="3411410" y="3785191"/>
            <a:ext cx="1573618" cy="733646"/>
          </a:xfrm>
          <a:prstGeom prst="rightArrow">
            <a:avLst>
              <a:gd name="adj1" fmla="val 50000"/>
              <a:gd name="adj2" fmla="val 10312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CO"/>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365300" y="433292"/>
            <a:ext cx="11631560" cy="501970"/>
          </a:xfrm>
        </p:spPr>
        <p:txBody>
          <a:bodyPr>
            <a:normAutofit/>
          </a:bodyPr>
          <a:lstStyle/>
          <a:p>
            <a:r>
              <a:rPr lang="es-CO" sz="2500" b="1" dirty="0">
                <a:latin typeface="FUTURA"/>
                <a:ea typeface="Verdana" panose="020B0604030504040204"/>
              </a:rPr>
              <a:t>Acciones para incorporar enfoques diferenciales</a:t>
            </a:r>
            <a:endParaRPr lang="es-CO" sz="2500" b="1" dirty="0">
              <a:latin typeface="FUTURA"/>
              <a:ea typeface="Verdana" panose="020B0604030504040204" pitchFamily="34" charset="0"/>
            </a:endParaRPr>
          </a:p>
        </p:txBody>
      </p:sp>
      <p:sp>
        <p:nvSpPr>
          <p:cNvPr id="4" name="Rectángulo redondeado"/>
          <p:cNvSpPr/>
          <p:nvPr/>
        </p:nvSpPr>
        <p:spPr>
          <a:xfrm>
            <a:off x="723258" y="2162355"/>
            <a:ext cx="10742694" cy="3902049"/>
          </a:xfrm>
          <a:prstGeom prst="roundRect">
            <a:avLst>
              <a:gd name="adj" fmla="val 3525"/>
            </a:avLst>
          </a:prstGeom>
          <a:noFill/>
          <a:ln w="12700" cap="flat">
            <a:noFill/>
            <a:prstDash val="solid"/>
            <a:miter lim="800000"/>
          </a:ln>
          <a:effectLst/>
        </p:spPr>
        <p:txBody>
          <a:bodyPr wrap="square" lIns="18000" tIns="36000" rIns="18000" bIns="36000" numCol="1" anchor="ctr">
            <a:noAutofit/>
          </a:bodyPr>
          <a:lstStyle/>
          <a:p>
            <a:pPr marL="285750" indent="-285750">
              <a:buFont typeface="Wingdings" panose="05000000000000000000" pitchFamily="2" charset="2"/>
              <a:buChar char="Ø"/>
            </a:pPr>
            <a:r>
              <a:rPr lang="es-CO" sz="1600" b="1" dirty="0">
                <a:latin typeface="FUTURA"/>
              </a:rPr>
              <a:t>Reconocer cómo el problema afecta de manera distinta a cada grupo poblacional.</a:t>
            </a:r>
            <a:r>
              <a:rPr lang="es-CO" sz="1600" dirty="0">
                <a:latin typeface="FUTURA"/>
              </a:rPr>
              <a:t> Esto implica mirar qué tipos de impactos existen, qué necesidades aparecen y cómo varían según el territorio (Alcaldía Mayor de Bogotá, 2021).</a:t>
            </a:r>
          </a:p>
          <a:p>
            <a:pPr marL="285750" indent="-285750">
              <a:buFont typeface="Wingdings" panose="05000000000000000000" pitchFamily="2" charset="2"/>
              <a:buChar char="Ø"/>
            </a:pPr>
            <a:endParaRPr lang="es-CO" sz="1600" dirty="0">
              <a:latin typeface="FUTURA"/>
            </a:endParaRPr>
          </a:p>
          <a:p>
            <a:pPr marL="285750" indent="-285750">
              <a:buFont typeface="Wingdings" panose="05000000000000000000" pitchFamily="2" charset="2"/>
              <a:buChar char="Ø"/>
            </a:pPr>
            <a:r>
              <a:rPr lang="es-CO" sz="1600" b="1" dirty="0">
                <a:latin typeface="FUTURA"/>
              </a:rPr>
              <a:t>Analizar las combinaciones de desigualdades.</a:t>
            </a:r>
            <a:r>
              <a:rPr lang="es-CO" sz="1600" dirty="0">
                <a:latin typeface="FUTURA"/>
              </a:rPr>
              <a:t> Un enfoque interseccional permite ver cómo se suman y refuerzan las diferentes formas de afectación (género, etnia, edad, orientación sexual, territorio, etc.).</a:t>
            </a:r>
          </a:p>
          <a:p>
            <a:pPr marL="285750" indent="-285750">
              <a:buFont typeface="Wingdings" panose="05000000000000000000" pitchFamily="2" charset="2"/>
              <a:buChar char="Ø"/>
            </a:pPr>
            <a:endParaRPr lang="es-CO" sz="1600" dirty="0">
              <a:latin typeface="FUTURA"/>
            </a:endParaRPr>
          </a:p>
          <a:p>
            <a:pPr marL="285750" indent="-285750">
              <a:buFont typeface="Wingdings" panose="05000000000000000000" pitchFamily="2" charset="2"/>
              <a:buChar char="Ø"/>
            </a:pPr>
            <a:r>
              <a:rPr lang="es-CO" sz="1600" b="1" dirty="0">
                <a:latin typeface="FUTURA"/>
              </a:rPr>
              <a:t>Usar datos desagregados.</a:t>
            </a:r>
            <a:r>
              <a:rPr lang="es-CO" sz="1600" dirty="0">
                <a:latin typeface="FUTURA"/>
              </a:rPr>
              <a:t> La información debe estar clasificada por sexo, edad, etnia, orientación sexual, ubicación territorial y demás categorías que permitan aplicar los enfoques diferenciales definidos.</a:t>
            </a:r>
          </a:p>
          <a:p>
            <a:pPr marL="285750" indent="-285750">
              <a:buFont typeface="Wingdings" panose="05000000000000000000" pitchFamily="2" charset="2"/>
              <a:buChar char="Ø"/>
            </a:pPr>
            <a:endParaRPr lang="es-CO" sz="1600" dirty="0">
              <a:latin typeface="FUTURA"/>
            </a:endParaRPr>
          </a:p>
          <a:p>
            <a:pPr marL="285750" indent="-285750">
              <a:buFont typeface="Wingdings" panose="05000000000000000000" pitchFamily="2" charset="2"/>
              <a:buChar char="Ø"/>
            </a:pPr>
            <a:r>
              <a:rPr lang="es-CO" sz="1600" b="1" dirty="0">
                <a:latin typeface="FUTURA"/>
              </a:rPr>
              <a:t>Incluir a quienes han estado históricamente excluidos.</a:t>
            </a:r>
            <a:r>
              <a:rPr lang="es-CO" sz="1600" dirty="0">
                <a:latin typeface="FUTURA"/>
              </a:rPr>
              <a:t> Las organizaciones y colectivos que representan a estos grupos deben participar en el proceso de formulación (SEGEPLAN, 2017).</a:t>
            </a:r>
          </a:p>
          <a:p>
            <a:pPr marL="285750" indent="-285750">
              <a:buFont typeface="Wingdings" panose="05000000000000000000" pitchFamily="2" charset="2"/>
              <a:buChar char="Ø"/>
            </a:pPr>
            <a:endParaRPr lang="es-CO" sz="1600" dirty="0">
              <a:latin typeface="FUTURA"/>
            </a:endParaRPr>
          </a:p>
          <a:p>
            <a:pPr marL="285750" indent="-285750">
              <a:buFont typeface="Wingdings" panose="05000000000000000000" pitchFamily="2" charset="2"/>
              <a:buChar char="Ø"/>
            </a:pPr>
            <a:r>
              <a:rPr lang="es-CO" sz="1600" b="1" dirty="0">
                <a:latin typeface="FUTURA"/>
              </a:rPr>
              <a:t>Asegurar que la participación sea posible para todos.</a:t>
            </a:r>
            <a:r>
              <a:rPr lang="es-CO" sz="1600" dirty="0">
                <a:latin typeface="FUTURA"/>
              </a:rPr>
              <a:t> Los espacios deben adaptarse metodológicamente para ser accesibles, pertinentes y sensibles a las condiciones de cada grupo (Alcaldía Mayor de Bogotá D.C., 2017).</a:t>
            </a:r>
          </a:p>
          <a:p>
            <a:pPr marL="285750" indent="-285750">
              <a:buFont typeface="Wingdings" panose="05000000000000000000" pitchFamily="2" charset="2"/>
              <a:buChar char="Ø"/>
            </a:pPr>
            <a:endParaRPr lang="es-CO" sz="1600" dirty="0">
              <a:latin typeface="FUTURA"/>
            </a:endParaRPr>
          </a:p>
          <a:p>
            <a:pPr marL="285750" indent="-285750">
              <a:buFont typeface="Wingdings" panose="05000000000000000000" pitchFamily="2" charset="2"/>
              <a:buChar char="Ø"/>
            </a:pPr>
            <a:r>
              <a:rPr lang="es-CO" sz="1600" b="1" dirty="0">
                <a:latin typeface="FUTURA"/>
              </a:rPr>
              <a:t>Promover un ambiente respetuoso e inclusivo.</a:t>
            </a:r>
            <a:r>
              <a:rPr lang="es-CO" sz="1600" dirty="0">
                <a:latin typeface="FUTURA"/>
              </a:rPr>
              <a:t> El lenguaje y la dinámica en todos los espacios de participación deben garantizar respeto, seguridad y reconocimiento de la diversidad.</a:t>
            </a:r>
          </a:p>
          <a:p>
            <a:pPr marL="342900" lvl="0" indent="-342900">
              <a:buFont typeface="Wingdings" panose="05000000000000000000" pitchFamily="2" charset="2"/>
              <a:buChar char="Ø"/>
            </a:pPr>
            <a:endParaRPr lang="es-CO" sz="2000" dirty="0">
              <a:solidFill>
                <a:schemeClr val="tx1">
                  <a:lumMod val="95000"/>
                  <a:lumOff val="5000"/>
                </a:schemeClr>
              </a:solidFill>
              <a:latin typeface="FUTURA"/>
              <a:ea typeface="Verdana" panose="020B0604030504040204"/>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2875" y="361355"/>
            <a:ext cx="9323827" cy="888187"/>
          </a:xfrm>
        </p:spPr>
        <p:txBody>
          <a:bodyPr>
            <a:normAutofit/>
          </a:bodyPr>
          <a:lstStyle/>
          <a:p>
            <a:r>
              <a:rPr lang="es-CO" sz="2400" b="1" dirty="0">
                <a:latin typeface="Futura Std Book"/>
              </a:rPr>
              <a:t>Producto: documento diagnóstico</a:t>
            </a:r>
          </a:p>
        </p:txBody>
      </p:sp>
      <p:graphicFrame>
        <p:nvGraphicFramePr>
          <p:cNvPr id="3" name="Tabla 2">
            <a:extLst>
              <a:ext uri="{FF2B5EF4-FFF2-40B4-BE49-F238E27FC236}">
                <a16:creationId xmlns:a16="http://schemas.microsoft.com/office/drawing/2014/main" id="{4CFD7A21-5C77-0EC0-5A36-496E6C3369BE}"/>
              </a:ext>
            </a:extLst>
          </p:cNvPr>
          <p:cNvGraphicFramePr>
            <a:graphicFrameLocks noGrp="1"/>
          </p:cNvGraphicFramePr>
          <p:nvPr>
            <p:extLst>
              <p:ext uri="{D42A27DB-BD31-4B8C-83A1-F6EECF244321}">
                <p14:modId xmlns:p14="http://schemas.microsoft.com/office/powerpoint/2010/main" val="3432481600"/>
              </p:ext>
            </p:extLst>
          </p:nvPr>
        </p:nvGraphicFramePr>
        <p:xfrm>
          <a:off x="2578395" y="3582584"/>
          <a:ext cx="7230140" cy="3017520"/>
        </p:xfrm>
        <a:graphic>
          <a:graphicData uri="http://schemas.openxmlformats.org/drawingml/2006/table">
            <a:tbl>
              <a:tblPr firstRow="1" bandRow="1">
                <a:tableStyleId>{5DA37D80-6434-44D0-A028-1B22A696006F}</a:tableStyleId>
              </a:tblPr>
              <a:tblGrid>
                <a:gridCol w="3615070">
                  <a:extLst>
                    <a:ext uri="{9D8B030D-6E8A-4147-A177-3AD203B41FA5}">
                      <a16:colId xmlns:a16="http://schemas.microsoft.com/office/drawing/2014/main" val="1411312076"/>
                    </a:ext>
                  </a:extLst>
                </a:gridCol>
                <a:gridCol w="3615070">
                  <a:extLst>
                    <a:ext uri="{9D8B030D-6E8A-4147-A177-3AD203B41FA5}">
                      <a16:colId xmlns:a16="http://schemas.microsoft.com/office/drawing/2014/main" val="2016819330"/>
                    </a:ext>
                  </a:extLst>
                </a:gridCol>
              </a:tblGrid>
              <a:tr h="0">
                <a:tc>
                  <a:txBody>
                    <a:bodyPr/>
                    <a:lstStyle/>
                    <a:p>
                      <a:endParaRPr lang="es-CO" sz="1400" b="0" u="none" strike="noStrike" kern="1200" baseline="0" dirty="0">
                        <a:solidFill>
                          <a:schemeClr val="tx1"/>
                        </a:solidFill>
                        <a:latin typeface="Futura Std Book"/>
                      </a:endParaRPr>
                    </a:p>
                    <a:p>
                      <a:r>
                        <a:rPr lang="es-ES" sz="1400" b="0" u="none" strike="noStrike" kern="1200" baseline="0" dirty="0">
                          <a:solidFill>
                            <a:schemeClr val="tx1"/>
                          </a:solidFill>
                          <a:latin typeface="Futura Std Book"/>
                        </a:rPr>
                        <a:t>Guía para el diagnóstico</a:t>
                      </a:r>
                    </a:p>
                    <a:p>
                      <a:r>
                        <a:rPr lang="es-CO" sz="1400" b="0" u="none" strike="noStrike" kern="1200" baseline="0" dirty="0">
                          <a:solidFill>
                            <a:schemeClr val="tx1"/>
                          </a:solidFill>
                          <a:latin typeface="Futura Std Book"/>
                        </a:rPr>
                        <a:t> </a:t>
                      </a:r>
                      <a:endParaRPr lang="es-CO" sz="1400" b="0" i="0" u="none" strike="noStrike" kern="1200" baseline="0" dirty="0">
                        <a:solidFill>
                          <a:schemeClr val="tx1"/>
                        </a:solidFill>
                        <a:latin typeface="Futura Std Book"/>
                        <a:ea typeface="+mn-ea"/>
                        <a:cs typeface="+mn-cs"/>
                      </a:endParaRPr>
                    </a:p>
                  </a:txBody>
                  <a:tcPr/>
                </a:tc>
                <a:tc>
                  <a:txBody>
                    <a:bodyPr/>
                    <a:lstStyle/>
                    <a:p>
                      <a:endParaRPr lang="es-CO" sz="1400" b="0" u="none" strike="noStrike" kern="1200" baseline="0" dirty="0">
                        <a:solidFill>
                          <a:schemeClr val="tx1"/>
                        </a:solidFill>
                        <a:latin typeface="Futura Std Book"/>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kern="1200" baseline="0" dirty="0">
                          <a:solidFill>
                            <a:schemeClr val="tx1"/>
                          </a:solidFill>
                          <a:latin typeface="Futura Std Book"/>
                        </a:rPr>
                        <a:t>Matriz prospectiva participativa </a:t>
                      </a:r>
                    </a:p>
                    <a:p>
                      <a:endParaRPr lang="es-CO" sz="1400" dirty="0">
                        <a:latin typeface="Futura Std Book"/>
                      </a:endParaRPr>
                    </a:p>
                  </a:txBody>
                  <a:tcPr/>
                </a:tc>
                <a:extLst>
                  <a:ext uri="{0D108BD9-81ED-4DB2-BD59-A6C34878D82A}">
                    <a16:rowId xmlns:a16="http://schemas.microsoft.com/office/drawing/2014/main" val="3054126634"/>
                  </a:ext>
                </a:extLst>
              </a:tr>
              <a:tr h="0">
                <a:tc>
                  <a:txBody>
                    <a:bodyPr/>
                    <a:lstStyle/>
                    <a:p>
                      <a:r>
                        <a:rPr lang="es-CO" sz="1400" b="0" u="none" strike="noStrike" kern="1200" baseline="0" dirty="0">
                          <a:solidFill>
                            <a:schemeClr val="tx1"/>
                          </a:solidFill>
                          <a:latin typeface="Futura Std Book"/>
                        </a:rPr>
                        <a:t>Matriz diagnóstico inicial </a:t>
                      </a:r>
                    </a:p>
                    <a:p>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1" u="none" strike="noStrike" kern="1200" baseline="0" dirty="0">
                          <a:solidFill>
                            <a:schemeClr val="tx1"/>
                          </a:solidFill>
                          <a:latin typeface="Futura Std Book"/>
                        </a:rPr>
                        <a:t>Matriz de Vester </a:t>
                      </a:r>
                    </a:p>
                    <a:p>
                      <a:endParaRPr lang="es-CO" sz="1400" b="0" i="0" u="none" strike="noStrike" kern="1200" baseline="0" dirty="0">
                        <a:solidFill>
                          <a:schemeClr val="tx1"/>
                        </a:solidFill>
                        <a:latin typeface="Futura Std Book"/>
                        <a:ea typeface="+mn-ea"/>
                        <a:cs typeface="+mn-cs"/>
                      </a:endParaRPr>
                    </a:p>
                  </a:txBody>
                  <a:tcPr/>
                </a:tc>
                <a:extLst>
                  <a:ext uri="{0D108BD9-81ED-4DB2-BD59-A6C34878D82A}">
                    <a16:rowId xmlns:a16="http://schemas.microsoft.com/office/drawing/2014/main" val="85081577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u="none" strike="noStrike" kern="1200" baseline="0" dirty="0">
                          <a:solidFill>
                            <a:schemeClr val="tx1"/>
                          </a:solidFill>
                          <a:latin typeface="Futura Std Book"/>
                        </a:rPr>
                        <a:t>Guía identificación de problemas</a:t>
                      </a:r>
                    </a:p>
                    <a:p>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1" u="none" strike="noStrike" kern="1200" baseline="0" dirty="0">
                          <a:solidFill>
                            <a:schemeClr val="tx1"/>
                          </a:solidFill>
                          <a:latin typeface="Futura Std Book"/>
                        </a:rPr>
                        <a:t>Matriz árbol de problemas </a:t>
                      </a:r>
                      <a:endParaRPr lang="es-CO" sz="1400" b="1" i="0" u="none" strike="noStrike" baseline="0" dirty="0">
                        <a:solidFill>
                          <a:srgbClr val="000000"/>
                        </a:solidFill>
                        <a:latin typeface="Futura Std Book"/>
                      </a:endParaRPr>
                    </a:p>
                  </a:txBody>
                  <a:tcPr/>
                </a:tc>
                <a:extLst>
                  <a:ext uri="{0D108BD9-81ED-4DB2-BD59-A6C34878D82A}">
                    <a16:rowId xmlns:a16="http://schemas.microsoft.com/office/drawing/2014/main" val="290447080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kern="1200" baseline="0" dirty="0">
                          <a:solidFill>
                            <a:schemeClr val="tx1"/>
                          </a:solidFill>
                          <a:latin typeface="Futura Std Book"/>
                        </a:rPr>
                        <a:t>Guía taller prospectiva participativa </a:t>
                      </a:r>
                    </a:p>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kern="1200" baseline="0" dirty="0">
                          <a:solidFill>
                            <a:schemeClr val="tx1"/>
                          </a:solidFill>
                          <a:latin typeface="Futura Std Book"/>
                        </a:rPr>
                        <a:t> </a:t>
                      </a:r>
                    </a:p>
                    <a:p>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kern="1200" baseline="0" dirty="0">
                          <a:solidFill>
                            <a:schemeClr val="tx1"/>
                          </a:solidFill>
                          <a:latin typeface="Futura Std Book"/>
                        </a:rPr>
                        <a:t>Matriz análisis evidencia cuantitativa </a:t>
                      </a:r>
                    </a:p>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kern="1200" baseline="0" dirty="0">
                          <a:solidFill>
                            <a:schemeClr val="tx1"/>
                          </a:solidFill>
                          <a:latin typeface="Futura Std Book"/>
                        </a:rPr>
                        <a:t> </a:t>
                      </a:r>
                    </a:p>
                    <a:p>
                      <a:endParaRPr lang="es-CO" sz="1400" b="0" i="0" u="none" strike="noStrike" baseline="0" dirty="0">
                        <a:solidFill>
                          <a:srgbClr val="000000"/>
                        </a:solidFill>
                        <a:latin typeface="Futura Std Book"/>
                      </a:endParaRPr>
                    </a:p>
                  </a:txBody>
                  <a:tcPr/>
                </a:tc>
                <a:extLst>
                  <a:ext uri="{0D108BD9-81ED-4DB2-BD59-A6C34878D82A}">
                    <a16:rowId xmlns:a16="http://schemas.microsoft.com/office/drawing/2014/main" val="3688976216"/>
                  </a:ext>
                </a:extLst>
              </a:tr>
              <a:tr h="0">
                <a:tc>
                  <a:txBody>
                    <a:bodyPr/>
                    <a:lstStyle/>
                    <a:p>
                      <a:r>
                        <a:rPr lang="es-CO" sz="1400" b="0" u="none" strike="noStrike" kern="1200" baseline="0" dirty="0">
                          <a:solidFill>
                            <a:schemeClr val="tx1"/>
                          </a:solidFill>
                          <a:latin typeface="Futura Std Book"/>
                        </a:rPr>
                        <a:t>Matriz identificación de problemas </a:t>
                      </a:r>
                    </a:p>
                    <a:p>
                      <a:endParaRPr lang="es-CO" sz="1400" dirty="0">
                        <a:latin typeface="Futura Std Book"/>
                      </a:endParaRPr>
                    </a:p>
                  </a:txBody>
                  <a:tcPr/>
                </a:tc>
                <a:tc>
                  <a:txBody>
                    <a:bodyPr/>
                    <a:lstStyle/>
                    <a:p>
                      <a:r>
                        <a:rPr lang="es-CO" sz="1400" b="0" u="none" strike="noStrike" kern="1200" baseline="0" dirty="0">
                          <a:solidFill>
                            <a:schemeClr val="tx1"/>
                          </a:solidFill>
                          <a:latin typeface="Futura Std Book"/>
                        </a:rPr>
                        <a:t>Lista de chequeo diagnóstico </a:t>
                      </a:r>
                      <a:endParaRPr lang="es-CO" sz="1400" b="0" i="0" u="none" strike="noStrike" kern="1200" baseline="0" dirty="0">
                        <a:solidFill>
                          <a:schemeClr val="tx1"/>
                        </a:solidFill>
                        <a:latin typeface="Futura Std Book"/>
                        <a:ea typeface="+mn-ea"/>
                        <a:cs typeface="+mn-cs"/>
                      </a:endParaRPr>
                    </a:p>
                  </a:txBody>
                  <a:tcPr/>
                </a:tc>
                <a:extLst>
                  <a:ext uri="{0D108BD9-81ED-4DB2-BD59-A6C34878D82A}">
                    <a16:rowId xmlns:a16="http://schemas.microsoft.com/office/drawing/2014/main" val="857843249"/>
                  </a:ext>
                </a:extLst>
              </a:tr>
            </a:tbl>
          </a:graphicData>
        </a:graphic>
      </p:graphicFrame>
      <p:sp>
        <p:nvSpPr>
          <p:cNvPr id="4" name="CuadroTexto 3">
            <a:extLst>
              <a:ext uri="{FF2B5EF4-FFF2-40B4-BE49-F238E27FC236}">
                <a16:creationId xmlns:a16="http://schemas.microsoft.com/office/drawing/2014/main" id="{8393CC8D-7C8E-6AD0-75C5-A325D23803ED}"/>
              </a:ext>
            </a:extLst>
          </p:cNvPr>
          <p:cNvSpPr txBox="1"/>
          <p:nvPr/>
        </p:nvSpPr>
        <p:spPr>
          <a:xfrm>
            <a:off x="527741" y="3198167"/>
            <a:ext cx="6097772" cy="461665"/>
          </a:xfrm>
          <a:prstGeom prst="rect">
            <a:avLst/>
          </a:prstGeom>
          <a:noFill/>
        </p:spPr>
        <p:txBody>
          <a:bodyPr wrap="square">
            <a:spAutoFit/>
          </a:bodyPr>
          <a:lstStyle/>
          <a:p>
            <a:r>
              <a:rPr lang="es-CO" sz="2400" b="1" dirty="0">
                <a:latin typeface="Futura Std Book"/>
              </a:rPr>
              <a:t>Herramientas</a:t>
            </a:r>
            <a:r>
              <a:rPr lang="es-CO" sz="1800" b="0" i="0" u="none" strike="noStrike" baseline="0" dirty="0"/>
              <a:t> </a:t>
            </a:r>
          </a:p>
        </p:txBody>
      </p:sp>
      <p:graphicFrame>
        <p:nvGraphicFramePr>
          <p:cNvPr id="14" name="Diagrama 13">
            <a:extLst>
              <a:ext uri="{FF2B5EF4-FFF2-40B4-BE49-F238E27FC236}">
                <a16:creationId xmlns:a16="http://schemas.microsoft.com/office/drawing/2014/main" id="{4F299A47-3A47-590B-DF90-0E71823A0DA7}"/>
              </a:ext>
            </a:extLst>
          </p:cNvPr>
          <p:cNvGraphicFramePr/>
          <p:nvPr>
            <p:extLst>
              <p:ext uri="{D42A27DB-BD31-4B8C-83A1-F6EECF244321}">
                <p14:modId xmlns:p14="http://schemas.microsoft.com/office/powerpoint/2010/main" val="1783418558"/>
              </p:ext>
            </p:extLst>
          </p:nvPr>
        </p:nvGraphicFramePr>
        <p:xfrm>
          <a:off x="711175" y="1249542"/>
          <a:ext cx="10515600" cy="18931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1230967150"/>
              </p:ext>
            </p:extLst>
          </p:nvPr>
        </p:nvGraphicFramePr>
        <p:xfrm>
          <a:off x="-154305" y="1439545"/>
          <a:ext cx="5610225"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uadroTexto 5"/>
          <p:cNvSpPr txBox="1"/>
          <p:nvPr/>
        </p:nvSpPr>
        <p:spPr>
          <a:xfrm>
            <a:off x="6492240" y="1481455"/>
            <a:ext cx="5547360" cy="4461510"/>
          </a:xfrm>
          <a:prstGeom prst="rect">
            <a:avLst/>
          </a:prstGeom>
          <a:noFill/>
        </p:spPr>
        <p:txBody>
          <a:bodyPr wrap="square">
            <a:spAutoFit/>
          </a:bodyPr>
          <a:lstStyle/>
          <a:p>
            <a:pPr lvl="0">
              <a:spcBef>
                <a:spcPts val="180"/>
              </a:spcBef>
              <a:spcAft>
                <a:spcPts val="180"/>
              </a:spcAft>
            </a:pPr>
            <a:endParaRPr lang="es-CO" sz="1400" b="1" i="1" noProof="0" dirty="0">
              <a:effectLst/>
              <a:latin typeface="Futura Std Book"/>
              <a:ea typeface="Aptos" panose="020B0004020202020204" pitchFamily="34" charset="0"/>
              <a:cs typeface="Symbol" panose="05050102010706020507" pitchFamily="18" charset="2"/>
            </a:endParaRPr>
          </a:p>
          <a:p>
            <a:pPr lvl="0">
              <a:spcBef>
                <a:spcPts val="180"/>
              </a:spcBef>
              <a:spcAft>
                <a:spcPts val="180"/>
              </a:spcAft>
            </a:pPr>
            <a:r>
              <a:rPr lang="es-CO" sz="1400" b="1" i="1" dirty="0">
                <a:latin typeface="Futura Std Book"/>
                <a:ea typeface="Aptos" panose="020B0004020202020204" pitchFamily="34" charset="0"/>
                <a:cs typeface="Symbol" panose="05050102010706020507" pitchFamily="18" charset="2"/>
              </a:rPr>
              <a:t>Los lineamientos </a:t>
            </a:r>
          </a:p>
          <a:p>
            <a:pPr marL="285750" lvl="0" indent="-285750">
              <a:spcBef>
                <a:spcPts val="180"/>
              </a:spcBef>
              <a:spcAft>
                <a:spcPts val="180"/>
              </a:spcAft>
              <a:buFont typeface="Arial" panose="020B0604020202020204" pitchFamily="34" charset="0"/>
              <a:buChar char="•"/>
            </a:pPr>
            <a:r>
              <a:rPr lang="es-CO" sz="1400" i="1" dirty="0">
                <a:latin typeface="Futura Std Book"/>
                <a:ea typeface="Aptos" panose="020B0004020202020204" pitchFamily="34" charset="0"/>
                <a:cs typeface="Symbol" panose="05050102010706020507" pitchFamily="18" charset="2"/>
              </a:rPr>
              <a:t>Son una experiencia del nivel nacional que se comparte al nivel subnacional</a:t>
            </a:r>
          </a:p>
          <a:p>
            <a:pPr marL="285750" lvl="0" indent="-285750">
              <a:spcBef>
                <a:spcPts val="180"/>
              </a:spcBef>
              <a:spcAft>
                <a:spcPts val="180"/>
              </a:spcAft>
              <a:buFont typeface="Arial" panose="020B0604020202020204" pitchFamily="34" charset="0"/>
              <a:buChar char="•"/>
            </a:pPr>
            <a:r>
              <a:rPr lang="es-CO" altLang="es-CO" sz="1400" i="1" dirty="0">
                <a:latin typeface="Futura Std Book"/>
              </a:rPr>
              <a:t>Son una guía metodológica, no una camisa de fuerza.</a:t>
            </a:r>
          </a:p>
          <a:p>
            <a:pPr marL="285750" lvl="0" indent="-285750">
              <a:spcBef>
                <a:spcPts val="180"/>
              </a:spcBef>
              <a:spcAft>
                <a:spcPts val="180"/>
              </a:spcAft>
              <a:buFont typeface="Arial" panose="020B0604020202020204" pitchFamily="34" charset="0"/>
              <a:buChar char="•"/>
            </a:pPr>
            <a:r>
              <a:rPr lang="es-CO" altLang="es-CO" sz="1400" i="1" dirty="0">
                <a:latin typeface="Futura Std Book"/>
              </a:rPr>
              <a:t>Definen mínimos técnicos, no contenidos.</a:t>
            </a:r>
          </a:p>
          <a:p>
            <a:pPr lvl="0" eaLnBrk="0" fontAlgn="base" hangingPunct="0">
              <a:spcBef>
                <a:spcPct val="0"/>
              </a:spcBef>
              <a:spcAft>
                <a:spcPct val="0"/>
              </a:spcAft>
              <a:buFontTx/>
              <a:buChar char="•"/>
            </a:pPr>
            <a:r>
              <a:rPr lang="es-CO" altLang="es-CO" sz="1400" i="1" dirty="0">
                <a:latin typeface="Futura Std Book"/>
              </a:rPr>
              <a:t>    Se aplican de forma flexible según capacidades territoriales. </a:t>
            </a:r>
          </a:p>
          <a:p>
            <a:pPr lvl="0" eaLnBrk="0" fontAlgn="base" hangingPunct="0">
              <a:spcBef>
                <a:spcPct val="0"/>
              </a:spcBef>
              <a:spcAft>
                <a:spcPct val="0"/>
              </a:spcAft>
              <a:buFontTx/>
              <a:buChar char="•"/>
            </a:pPr>
            <a:r>
              <a:rPr lang="es-CO" altLang="es-CO" sz="1400" i="1" dirty="0">
                <a:latin typeface="Futura Std Book"/>
              </a:rPr>
              <a:t>   Son la base del acompañamiento técnico del DNP.</a:t>
            </a:r>
          </a:p>
          <a:p>
            <a:pPr lvl="0" eaLnBrk="0" fontAlgn="base" hangingPunct="0">
              <a:spcBef>
                <a:spcPct val="0"/>
              </a:spcBef>
              <a:spcAft>
                <a:spcPct val="0"/>
              </a:spcAft>
              <a:buFontTx/>
              <a:buChar char="•"/>
            </a:pPr>
            <a:r>
              <a:rPr lang="es-CO" altLang="es-CO" sz="1400" i="1" dirty="0">
                <a:latin typeface="Futura Std Book"/>
              </a:rPr>
              <a:t>  </a:t>
            </a:r>
            <a:r>
              <a:rPr lang="es-CO" altLang="es-CO" sz="1400" i="1" u="sng" dirty="0">
                <a:latin typeface="Futura Std Book"/>
              </a:rPr>
              <a:t>Se retroalimentan de los procesos de acompañamiento técnico</a:t>
            </a:r>
            <a:r>
              <a:rPr lang="es-CO" altLang="es-CO" sz="1400" i="1" dirty="0">
                <a:latin typeface="Futura Std Book"/>
              </a:rPr>
              <a:t>. </a:t>
            </a:r>
          </a:p>
          <a:p>
            <a:pPr lvl="0" eaLnBrk="0" fontAlgn="base" hangingPunct="0">
              <a:spcBef>
                <a:spcPct val="0"/>
              </a:spcBef>
              <a:spcAft>
                <a:spcPct val="0"/>
              </a:spcAft>
              <a:buFontTx/>
              <a:buChar char="•"/>
            </a:pPr>
            <a:endParaRPr lang="es-CO" altLang="es-CO" sz="1400" i="1" dirty="0">
              <a:latin typeface="Futura Std Book"/>
            </a:endParaRPr>
          </a:p>
          <a:p>
            <a:pPr lvl="0" eaLnBrk="0" fontAlgn="base" hangingPunct="0">
              <a:spcBef>
                <a:spcPct val="0"/>
              </a:spcBef>
              <a:spcAft>
                <a:spcPct val="0"/>
              </a:spcAft>
              <a:buFontTx/>
              <a:buChar char="•"/>
            </a:pPr>
            <a:endParaRPr lang="es-CO" altLang="es-CO" sz="1400" i="1" dirty="0">
              <a:latin typeface="Futura Std Book"/>
            </a:endParaRPr>
          </a:p>
          <a:p>
            <a:pPr lvl="0" indent="0" eaLnBrk="0" fontAlgn="base" hangingPunct="0">
              <a:spcBef>
                <a:spcPct val="0"/>
              </a:spcBef>
              <a:spcAft>
                <a:spcPct val="0"/>
              </a:spcAft>
              <a:buFontTx/>
              <a:buNone/>
            </a:pPr>
            <a:endParaRPr lang="es-CO" altLang="es-CO" sz="1400" i="1" dirty="0">
              <a:latin typeface="Futura Std Book"/>
            </a:endParaRPr>
          </a:p>
          <a:p>
            <a:pPr lvl="0" indent="0" eaLnBrk="0" fontAlgn="base" hangingPunct="0">
              <a:spcBef>
                <a:spcPct val="0"/>
              </a:spcBef>
              <a:spcAft>
                <a:spcPct val="0"/>
              </a:spcAft>
              <a:buFontTx/>
              <a:buNone/>
            </a:pPr>
            <a:r>
              <a:rPr lang="es-CO" altLang="es-CO" sz="1400" i="1" dirty="0">
                <a:latin typeface="Futura Std Book"/>
              </a:rPr>
              <a:t>DNP Brinda acompañamiento a los departamentos para mejorar las políticas públicas y a su vez fortalecer su asistencia técnica diferencial.</a:t>
            </a:r>
          </a:p>
          <a:p>
            <a:pPr lvl="0">
              <a:spcBef>
                <a:spcPts val="180"/>
              </a:spcBef>
              <a:spcAft>
                <a:spcPts val="180"/>
              </a:spcAft>
            </a:pPr>
            <a:endParaRPr lang="es-CO" sz="1400" b="1" i="1" dirty="0">
              <a:latin typeface="Futura Std Book"/>
              <a:ea typeface="Aptos" panose="020B0004020202020204" pitchFamily="34" charset="0"/>
              <a:cs typeface="Symbol" panose="05050102010706020507" pitchFamily="18" charset="2"/>
            </a:endParaRPr>
          </a:p>
          <a:p>
            <a:pPr lvl="0">
              <a:spcBef>
                <a:spcPts val="180"/>
              </a:spcBef>
              <a:spcAft>
                <a:spcPts val="180"/>
              </a:spcAft>
            </a:pPr>
            <a:endParaRPr lang="es-CO" sz="1400" b="1" i="1" noProof="0" dirty="0">
              <a:effectLst/>
              <a:latin typeface="Futura Std Book"/>
              <a:ea typeface="Aptos" panose="020B0004020202020204" pitchFamily="34" charset="0"/>
              <a:cs typeface="Symbol" panose="05050102010706020507" pitchFamily="18" charset="2"/>
            </a:endParaRPr>
          </a:p>
        </p:txBody>
      </p:sp>
      <p:sp>
        <p:nvSpPr>
          <p:cNvPr id="6" name="CuadroTexto 5">
            <a:extLst>
              <a:ext uri="{FF2B5EF4-FFF2-40B4-BE49-F238E27FC236}">
                <a16:creationId xmlns:a16="http://schemas.microsoft.com/office/drawing/2014/main" id="{6BB9B1B3-B808-4784-8ED9-2ABD7BAABCF9}"/>
              </a:ext>
            </a:extLst>
          </p:cNvPr>
          <p:cNvSpPr txBox="1"/>
          <p:nvPr/>
        </p:nvSpPr>
        <p:spPr>
          <a:xfrm>
            <a:off x="320040" y="1112123"/>
            <a:ext cx="6172200" cy="369332"/>
          </a:xfrm>
          <a:prstGeom prst="rect">
            <a:avLst/>
          </a:prstGeom>
          <a:noFill/>
        </p:spPr>
        <p:txBody>
          <a:bodyPr wrap="square">
            <a:spAutoFit/>
          </a:bodyPr>
          <a:lstStyle/>
          <a:p>
            <a:r>
              <a:rPr lang="es-CO" sz="1800" b="1" dirty="0">
                <a:latin typeface="Futura Std Book"/>
                <a:ea typeface="Verdana" panose="020B0604030504040204" pitchFamily="34" charset="0"/>
              </a:rPr>
              <a:t>¿C</a:t>
            </a:r>
            <a:r>
              <a:rPr lang="es-CO" b="1" dirty="0">
                <a:latin typeface="Futura Std Book"/>
                <a:ea typeface="Verdana" panose="020B0604030504040204" pitchFamily="34" charset="0"/>
              </a:rPr>
              <a:t>ómo se aplican los lineamientos</a:t>
            </a:r>
            <a:r>
              <a:rPr lang="es-CO" sz="1800" b="1" dirty="0">
                <a:latin typeface="Futura Std Book"/>
                <a:ea typeface="Verdana" panose="020B0604030504040204" pitchFamily="34" charset="0"/>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71456" y="217546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a:cs typeface="Calibri Light" panose="020F0302020204030204"/>
              </a:rPr>
              <a:t>Fase 2 – Definición de la política</a:t>
            </a:r>
          </a:p>
          <a:p>
            <a:endParaRPr lang="es-CO" b="1" dirty="0">
              <a:solidFill>
                <a:schemeClr val="tx1"/>
              </a:solidFill>
              <a:latin typeface="FUTURA"/>
              <a:cs typeface="Calibri Light" panose="020F0302020204030204"/>
            </a:endParaRPr>
          </a:p>
          <a:p>
            <a:r>
              <a:rPr lang="es-CO" b="1" dirty="0">
                <a:solidFill>
                  <a:schemeClr val="tx1"/>
                </a:solidFill>
                <a:latin typeface="Futura Std Book"/>
              </a:rPr>
              <a:t>¿Cómo se definen los objetivos y el alcance de la política pública?</a:t>
            </a:r>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188718"/>
            <a:ext cx="10515600" cy="501970"/>
          </a:xfrm>
        </p:spPr>
        <p:txBody>
          <a:bodyPr>
            <a:noAutofit/>
          </a:bodyPr>
          <a:lstStyle/>
          <a:p>
            <a:r>
              <a:rPr lang="es-MX" sz="2400" b="1" dirty="0">
                <a:latin typeface="FUTURA"/>
                <a:ea typeface="Verdana" panose="020B0604030504040204"/>
              </a:rPr>
              <a:t>Buenas prácticas en la elaboración de documentos de política</a:t>
            </a:r>
            <a:endParaRPr lang="es-ES" sz="2400" b="1" dirty="0">
              <a:latin typeface="FUTURA"/>
              <a:ea typeface="Verdana" panose="020B0604030504040204"/>
            </a:endParaRPr>
          </a:p>
        </p:txBody>
      </p:sp>
      <p:sp>
        <p:nvSpPr>
          <p:cNvPr id="3" name="Subtítulo 2"/>
          <p:cNvSpPr txBox="1"/>
          <p:nvPr/>
        </p:nvSpPr>
        <p:spPr>
          <a:xfrm>
            <a:off x="838200" y="1825625"/>
            <a:ext cx="10515600" cy="435133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Verdana" panose="020B060403050404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Verdana" panose="020B060403050404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Verdana" panose="020B060403050404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Verdana" panose="020B060403050404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Verdana" panose="020B060403050404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s-CO" sz="1400" dirty="0">
                <a:solidFill>
                  <a:schemeClr val="tx1">
                    <a:lumMod val="50000"/>
                  </a:schemeClr>
                </a:solidFill>
                <a:latin typeface="FUTURA"/>
                <a:ea typeface="Verdana" panose="020B0604030504040204" pitchFamily="34" charset="0"/>
              </a:rPr>
              <a:t>Del diagnóstico depende la correcta formulación de la política pública (DNP, 2019).</a:t>
            </a:r>
          </a:p>
          <a:p>
            <a:endParaRPr lang="es-CO" sz="1400" dirty="0">
              <a:solidFill>
                <a:schemeClr val="tx1">
                  <a:lumMod val="50000"/>
                </a:schemeClr>
              </a:solidFill>
              <a:latin typeface="FUTURA"/>
              <a:ea typeface="Verdana" panose="020B0604030504040204" pitchFamily="34" charset="0"/>
            </a:endParaRPr>
          </a:p>
        </p:txBody>
      </p:sp>
      <p:grpSp>
        <p:nvGrpSpPr>
          <p:cNvPr id="4" name="Group 1"/>
          <p:cNvGrpSpPr/>
          <p:nvPr/>
        </p:nvGrpSpPr>
        <p:grpSpPr>
          <a:xfrm>
            <a:off x="808724" y="2194940"/>
            <a:ext cx="10423496" cy="4101180"/>
            <a:chOff x="937925" y="2376688"/>
            <a:chExt cx="10423496" cy="4101180"/>
          </a:xfrm>
        </p:grpSpPr>
        <p:sp>
          <p:nvSpPr>
            <p:cNvPr id="5" name="CuadroTexto 4"/>
            <p:cNvSpPr txBox="1"/>
            <p:nvPr/>
          </p:nvSpPr>
          <p:spPr>
            <a:xfrm>
              <a:off x="937925" y="2818654"/>
              <a:ext cx="3465660" cy="3200876"/>
            </a:xfrm>
            <a:prstGeom prst="rect">
              <a:avLst/>
            </a:prstGeom>
            <a:noFill/>
          </p:spPr>
          <p:txBody>
            <a:bodyPr wrap="square" rtlCol="0" anchor="ctr">
              <a:spAutoFit/>
            </a:bodyPr>
            <a:lstStyle/>
            <a:p>
              <a:pPr marL="285750" indent="-285750" algn="l">
                <a:spcBef>
                  <a:spcPts val="600"/>
                </a:spcBef>
                <a:buFont typeface="Arial" panose="020B0604020202020204" pitchFamily="34" charset="0"/>
                <a:buChar char="•"/>
              </a:pPr>
              <a:r>
                <a:rPr lang="es-CO" sz="1400" dirty="0">
                  <a:solidFill>
                    <a:schemeClr val="tx1">
                      <a:lumMod val="50000"/>
                    </a:schemeClr>
                  </a:solidFill>
                  <a:latin typeface="FUTURA"/>
                </a:rPr>
                <a:t>Los problemas deben ser clasificados en ejes problemáticos (temáticos, sectores o áreas comunes).</a:t>
              </a:r>
            </a:p>
            <a:p>
              <a:pPr marL="285750" indent="-285750" algn="l">
                <a:spcBef>
                  <a:spcPts val="600"/>
                </a:spcBef>
                <a:buFont typeface="Arial" panose="020B0604020202020204" pitchFamily="34" charset="0"/>
                <a:buChar char="•"/>
              </a:pPr>
              <a:endParaRPr lang="es-CO" sz="1400" dirty="0">
                <a:solidFill>
                  <a:schemeClr val="tx1">
                    <a:lumMod val="50000"/>
                  </a:schemeClr>
                </a:solidFill>
                <a:latin typeface="FUTURA"/>
              </a:endParaRPr>
            </a:p>
            <a:p>
              <a:pPr marL="285750" indent="-285750" algn="l">
                <a:spcBef>
                  <a:spcPts val="600"/>
                </a:spcBef>
                <a:buFont typeface="Arial" panose="020B0604020202020204" pitchFamily="34" charset="0"/>
                <a:buChar char="•"/>
              </a:pPr>
              <a:r>
                <a:rPr lang="es-CO" sz="1400" dirty="0">
                  <a:solidFill>
                    <a:schemeClr val="tx1">
                      <a:lumMod val="50000"/>
                    </a:schemeClr>
                  </a:solidFill>
                  <a:latin typeface="FUTURA"/>
                </a:rPr>
                <a:t>De acuerdo con estos ejes, se definirán los objetivos específicos y los ejes estratégicos en el plan de acción. </a:t>
              </a:r>
            </a:p>
            <a:p>
              <a:pPr marL="285750" indent="-285750" algn="l">
                <a:spcBef>
                  <a:spcPts val="600"/>
                </a:spcBef>
                <a:buFont typeface="Arial" panose="020B0604020202020204" pitchFamily="34" charset="0"/>
                <a:buChar char="•"/>
              </a:pPr>
              <a:endParaRPr lang="es-CO" sz="1400" dirty="0">
                <a:solidFill>
                  <a:schemeClr val="tx1">
                    <a:lumMod val="50000"/>
                  </a:schemeClr>
                </a:solidFill>
                <a:latin typeface="FUTURA"/>
              </a:endParaRPr>
            </a:p>
            <a:p>
              <a:pPr marL="285750" indent="-285750" algn="l">
                <a:spcBef>
                  <a:spcPts val="600"/>
                </a:spcBef>
                <a:buFont typeface="Arial" panose="020B0604020202020204" pitchFamily="34" charset="0"/>
                <a:buChar char="•"/>
              </a:pPr>
              <a:r>
                <a:rPr lang="es-CO" sz="1400" dirty="0">
                  <a:solidFill>
                    <a:schemeClr val="tx1">
                      <a:lumMod val="50000"/>
                    </a:schemeClr>
                  </a:solidFill>
                  <a:latin typeface="FUTURA"/>
                </a:rPr>
                <a:t>Por tanto, se garantiza que cada uno de los problemas tengan una acción asociada que lo solucione.  </a:t>
              </a:r>
            </a:p>
          </p:txBody>
        </p:sp>
        <p:grpSp>
          <p:nvGrpSpPr>
            <p:cNvPr id="6" name="Grupo 5"/>
            <p:cNvGrpSpPr/>
            <p:nvPr/>
          </p:nvGrpSpPr>
          <p:grpSpPr>
            <a:xfrm>
              <a:off x="4494937" y="2595475"/>
              <a:ext cx="6866484" cy="3882393"/>
              <a:chOff x="4720669" y="1888230"/>
              <a:chExt cx="7051920" cy="4350362"/>
            </a:xfrm>
          </p:grpSpPr>
          <p:sp>
            <p:nvSpPr>
              <p:cNvPr id="12" name="CuadroTexto 11"/>
              <p:cNvSpPr txBox="1"/>
              <p:nvPr/>
            </p:nvSpPr>
            <p:spPr>
              <a:xfrm>
                <a:off x="4742668" y="1888230"/>
                <a:ext cx="2893423" cy="379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s-CO" sz="1600" b="1" kern="0" dirty="0">
                    <a:solidFill>
                      <a:schemeClr val="tx1">
                        <a:lumMod val="50000"/>
                      </a:schemeClr>
                    </a:solidFill>
                    <a:latin typeface="Montserrat" panose="00000500000000000000" pitchFamily="2" charset="0"/>
                  </a:rPr>
                  <a:t>Problemas</a:t>
                </a:r>
                <a:endParaRPr kumimoji="0" lang="es-CO" sz="1600" b="1" i="0" u="none" strike="noStrike" kern="0" cap="none" spc="0" normalizeH="0" baseline="0" noProof="0" dirty="0">
                  <a:ln>
                    <a:noFill/>
                  </a:ln>
                  <a:solidFill>
                    <a:schemeClr val="tx1">
                      <a:lumMod val="50000"/>
                    </a:schemeClr>
                  </a:solidFill>
                  <a:effectLst/>
                  <a:uLnTx/>
                  <a:uFillTx/>
                  <a:latin typeface="Montserrat" panose="00000500000000000000" pitchFamily="2" charset="0"/>
                </a:endParaRPr>
              </a:p>
            </p:txBody>
          </p:sp>
          <p:sp>
            <p:nvSpPr>
              <p:cNvPr id="13" name="CuadroTexto 12"/>
              <p:cNvSpPr txBox="1"/>
              <p:nvPr/>
            </p:nvSpPr>
            <p:spPr>
              <a:xfrm>
                <a:off x="8612350" y="1888230"/>
                <a:ext cx="3039465" cy="379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600" b="1" i="0" u="none" strike="noStrike" kern="0" cap="none" spc="0" normalizeH="0" baseline="0" noProof="0" dirty="0" err="1">
                    <a:ln>
                      <a:noFill/>
                    </a:ln>
                    <a:solidFill>
                      <a:schemeClr val="tx1">
                        <a:lumMod val="50000"/>
                      </a:schemeClr>
                    </a:solidFill>
                    <a:effectLst/>
                    <a:uLnTx/>
                    <a:uFillTx/>
                    <a:latin typeface="Montserrat" panose="00000500000000000000" pitchFamily="2" charset="0"/>
                  </a:rPr>
                  <a:t>Objetivoss</a:t>
                </a:r>
                <a:endParaRPr kumimoji="0" lang="es-CO" sz="1600" b="1" i="0" u="none" strike="noStrike" kern="0" cap="none" spc="0" normalizeH="0" baseline="0" noProof="0" dirty="0">
                  <a:ln>
                    <a:noFill/>
                  </a:ln>
                  <a:solidFill>
                    <a:schemeClr val="tx1">
                      <a:lumMod val="50000"/>
                    </a:schemeClr>
                  </a:solidFill>
                  <a:effectLst/>
                  <a:uLnTx/>
                  <a:uFillTx/>
                  <a:latin typeface="Montserrat" panose="00000500000000000000" pitchFamily="2" charset="0"/>
                </a:endParaRPr>
              </a:p>
            </p:txBody>
          </p:sp>
          <p:sp>
            <p:nvSpPr>
              <p:cNvPr id="14" name="Rectángulo 13"/>
              <p:cNvSpPr/>
              <p:nvPr/>
            </p:nvSpPr>
            <p:spPr>
              <a:xfrm>
                <a:off x="4720669" y="2434347"/>
                <a:ext cx="2924312" cy="273284"/>
              </a:xfrm>
              <a:prstGeom prst="rect">
                <a:avLst/>
              </a:prstGeom>
              <a:solidFill>
                <a:srgbClr val="00B62D"/>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b="0" i="0" u="none" strike="noStrike" kern="0" cap="none" spc="0" normalizeH="0" baseline="0" noProof="0" dirty="0">
                    <a:ln>
                      <a:noFill/>
                    </a:ln>
                    <a:solidFill>
                      <a:prstClr val="white"/>
                    </a:solidFill>
                    <a:effectLst/>
                    <a:uLnTx/>
                    <a:uFillTx/>
                    <a:latin typeface="Montserrat" panose="00000500000000000000" pitchFamily="2" charset="0"/>
                  </a:rPr>
                  <a:t>Problema central</a:t>
                </a:r>
              </a:p>
            </p:txBody>
          </p:sp>
          <p:sp>
            <p:nvSpPr>
              <p:cNvPr id="15" name="CuadroTexto 14"/>
              <p:cNvSpPr txBox="1"/>
              <p:nvPr/>
            </p:nvSpPr>
            <p:spPr>
              <a:xfrm>
                <a:off x="4801405" y="2856724"/>
                <a:ext cx="2874569" cy="344875"/>
              </a:xfrm>
              <a:prstGeom prst="rect">
                <a:avLst/>
              </a:prstGeom>
              <a:solidFill>
                <a:srgbClr val="00B62D"/>
              </a:solidFill>
              <a:ln w="19050" cap="flat" cmpd="sng" algn="ctr">
                <a:solidFill>
                  <a:sysClr val="window" lastClr="FFFFFF"/>
                </a:solid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s-CO" sz="1400" kern="0" dirty="0">
                    <a:solidFill>
                      <a:prstClr val="white"/>
                    </a:solidFill>
                    <a:latin typeface="Montserrat" panose="00000500000000000000" pitchFamily="2" charset="0"/>
                  </a:rPr>
                  <a:t>Eje problemático 1</a:t>
                </a:r>
                <a:endParaRPr kumimoji="0" lang="es-CO" sz="1400" b="0" i="0" u="none" strike="noStrike" kern="0" cap="none" spc="0" normalizeH="0" baseline="0" noProof="0" dirty="0">
                  <a:ln>
                    <a:noFill/>
                  </a:ln>
                  <a:solidFill>
                    <a:prstClr val="white"/>
                  </a:solidFill>
                  <a:effectLst/>
                  <a:uLnTx/>
                  <a:uFillTx/>
                  <a:latin typeface="Montserrat" panose="00000500000000000000" pitchFamily="2" charset="0"/>
                </a:endParaRPr>
              </a:p>
            </p:txBody>
          </p:sp>
          <p:sp>
            <p:nvSpPr>
              <p:cNvPr id="16" name="CuadroTexto 15"/>
              <p:cNvSpPr txBox="1"/>
              <p:nvPr/>
            </p:nvSpPr>
            <p:spPr>
              <a:xfrm>
                <a:off x="5385484" y="3626315"/>
                <a:ext cx="2290491" cy="293143"/>
              </a:xfrm>
              <a:prstGeom prst="rect">
                <a:avLst/>
              </a:prstGeom>
              <a:solidFill>
                <a:sysClr val="window" lastClr="FFFFFF"/>
              </a:solidFill>
              <a:ln w="12700" cap="flat" cmpd="sng" algn="ctr">
                <a:solidFill>
                  <a:srgbClr val="1A468A"/>
                </a:solidFill>
                <a:prstDash val="solid"/>
                <a:miter lim="800000"/>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dirty="0">
                    <a:ln>
                      <a:noFill/>
                    </a:ln>
                    <a:solidFill>
                      <a:schemeClr val="tx1">
                        <a:lumMod val="50000"/>
                      </a:schemeClr>
                    </a:solidFill>
                    <a:effectLst/>
                    <a:uLnTx/>
                    <a:uFillTx/>
                    <a:latin typeface="Montserrat" panose="00000500000000000000" pitchFamily="2" charset="0"/>
                  </a:rPr>
                  <a:t>Sub-Problemática 1.2 </a:t>
                </a:r>
              </a:p>
            </p:txBody>
          </p:sp>
          <p:sp>
            <p:nvSpPr>
              <p:cNvPr id="17" name="CuadroTexto 16"/>
              <p:cNvSpPr txBox="1"/>
              <p:nvPr/>
            </p:nvSpPr>
            <p:spPr>
              <a:xfrm>
                <a:off x="5385484" y="3252667"/>
                <a:ext cx="2290491" cy="293143"/>
              </a:xfrm>
              <a:prstGeom prst="rect">
                <a:avLst/>
              </a:prstGeom>
              <a:solidFill>
                <a:sysClr val="window" lastClr="FFFFFF"/>
              </a:solidFill>
              <a:ln w="12700" cap="flat" cmpd="sng" algn="ctr">
                <a:solidFill>
                  <a:srgbClr val="1A468A"/>
                </a:solidFill>
                <a:prstDash val="solid"/>
                <a:miter lim="800000"/>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dirty="0">
                    <a:ln>
                      <a:noFill/>
                    </a:ln>
                    <a:solidFill>
                      <a:schemeClr val="tx1">
                        <a:lumMod val="50000"/>
                      </a:schemeClr>
                    </a:solidFill>
                    <a:effectLst/>
                    <a:uLnTx/>
                    <a:uFillTx/>
                    <a:latin typeface="Montserrat" panose="00000500000000000000" pitchFamily="2" charset="0"/>
                  </a:rPr>
                  <a:t>Sub-Problemática 1.1 </a:t>
                </a:r>
              </a:p>
            </p:txBody>
          </p:sp>
          <p:sp>
            <p:nvSpPr>
              <p:cNvPr id="18" name="CuadroTexto 17"/>
              <p:cNvSpPr txBox="1"/>
              <p:nvPr/>
            </p:nvSpPr>
            <p:spPr>
              <a:xfrm>
                <a:off x="4761522" y="3995962"/>
                <a:ext cx="2874569" cy="344875"/>
              </a:xfrm>
              <a:prstGeom prst="rect">
                <a:avLst/>
              </a:prstGeom>
              <a:solidFill>
                <a:srgbClr val="00B62D"/>
              </a:solidFill>
              <a:ln w="19050" cap="flat" cmpd="sng" algn="ctr">
                <a:solidFill>
                  <a:sysClr val="window" lastClr="FFFFFF"/>
                </a:solid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s-CO" sz="1400" kern="0">
                    <a:solidFill>
                      <a:prstClr val="white"/>
                    </a:solidFill>
                    <a:latin typeface="Montserrat" panose="00000500000000000000" pitchFamily="2" charset="0"/>
                  </a:rPr>
                  <a:t>Eje problemático 2</a:t>
                </a:r>
                <a:endParaRPr kumimoji="0" lang="es-CO" sz="14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19" name="CuadroTexto 18"/>
              <p:cNvSpPr txBox="1"/>
              <p:nvPr/>
            </p:nvSpPr>
            <p:spPr>
              <a:xfrm>
                <a:off x="5385484" y="4765554"/>
                <a:ext cx="2250608" cy="293143"/>
              </a:xfrm>
              <a:prstGeom prst="rect">
                <a:avLst/>
              </a:prstGeom>
              <a:solidFill>
                <a:sysClr val="window" lastClr="FFFFFF"/>
              </a:solidFill>
              <a:ln w="12700" cap="flat" cmpd="sng" algn="ctr">
                <a:solidFill>
                  <a:srgbClr val="1A468A"/>
                </a:solidFill>
                <a:prstDash val="solid"/>
                <a:miter lim="800000"/>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dirty="0">
                    <a:ln>
                      <a:noFill/>
                    </a:ln>
                    <a:solidFill>
                      <a:schemeClr val="tx1">
                        <a:lumMod val="50000"/>
                      </a:schemeClr>
                    </a:solidFill>
                    <a:effectLst/>
                    <a:uLnTx/>
                    <a:uFillTx/>
                    <a:latin typeface="Montserrat" panose="00000500000000000000" pitchFamily="2" charset="0"/>
                  </a:rPr>
                  <a:t>Sub-Problemática 2.2 </a:t>
                </a:r>
              </a:p>
            </p:txBody>
          </p:sp>
          <p:sp>
            <p:nvSpPr>
              <p:cNvPr id="20" name="CuadroTexto 19"/>
              <p:cNvSpPr txBox="1"/>
              <p:nvPr/>
            </p:nvSpPr>
            <p:spPr>
              <a:xfrm>
                <a:off x="5385484" y="4391906"/>
                <a:ext cx="2250608" cy="293143"/>
              </a:xfrm>
              <a:prstGeom prst="rect">
                <a:avLst/>
              </a:prstGeom>
              <a:solidFill>
                <a:sysClr val="window" lastClr="FFFFFF"/>
              </a:solidFill>
              <a:ln w="12700" cap="flat" cmpd="sng" algn="ctr">
                <a:solidFill>
                  <a:srgbClr val="1A468A"/>
                </a:solidFill>
                <a:prstDash val="solid"/>
                <a:miter lim="800000"/>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dirty="0">
                    <a:ln>
                      <a:noFill/>
                    </a:ln>
                    <a:solidFill>
                      <a:schemeClr val="tx1">
                        <a:lumMod val="50000"/>
                      </a:schemeClr>
                    </a:solidFill>
                    <a:effectLst/>
                    <a:uLnTx/>
                    <a:uFillTx/>
                    <a:latin typeface="Montserrat" panose="00000500000000000000" pitchFamily="2" charset="0"/>
                  </a:rPr>
                  <a:t>Sub-Problemática 2.1 </a:t>
                </a:r>
              </a:p>
            </p:txBody>
          </p:sp>
          <p:sp>
            <p:nvSpPr>
              <p:cNvPr id="21" name="CuadroTexto 20"/>
              <p:cNvSpPr txBox="1"/>
              <p:nvPr/>
            </p:nvSpPr>
            <p:spPr>
              <a:xfrm>
                <a:off x="4801405" y="5158488"/>
                <a:ext cx="2874569" cy="344875"/>
              </a:xfrm>
              <a:prstGeom prst="rect">
                <a:avLst/>
              </a:prstGeom>
              <a:solidFill>
                <a:srgbClr val="00B62D"/>
              </a:solidFill>
              <a:ln w="19050" cap="flat" cmpd="sng" algn="ctr">
                <a:solidFill>
                  <a:sysClr val="window" lastClr="FFFFFF"/>
                </a:solid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s-CO" sz="1400" kern="0">
                    <a:solidFill>
                      <a:prstClr val="white"/>
                    </a:solidFill>
                    <a:latin typeface="Montserrat" panose="00000500000000000000" pitchFamily="2" charset="0"/>
                  </a:rPr>
                  <a:t>Eje problemático 3</a:t>
                </a:r>
                <a:endParaRPr kumimoji="0" lang="es-CO" sz="14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22" name="CuadroTexto 21"/>
              <p:cNvSpPr txBox="1"/>
              <p:nvPr/>
            </p:nvSpPr>
            <p:spPr>
              <a:xfrm>
                <a:off x="5385484" y="5928079"/>
                <a:ext cx="2251114" cy="302611"/>
              </a:xfrm>
              <a:prstGeom prst="rect">
                <a:avLst/>
              </a:prstGeom>
              <a:solidFill>
                <a:sysClr val="window" lastClr="FFFFFF"/>
              </a:solidFill>
              <a:ln w="12700" cap="flat" cmpd="sng" algn="ctr">
                <a:solidFill>
                  <a:srgbClr val="1A468A"/>
                </a:solidFill>
                <a:prstDash val="solid"/>
                <a:miter lim="800000"/>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dirty="0">
                    <a:ln>
                      <a:noFill/>
                    </a:ln>
                    <a:solidFill>
                      <a:schemeClr val="tx1">
                        <a:lumMod val="50000"/>
                      </a:schemeClr>
                    </a:solidFill>
                    <a:effectLst/>
                    <a:uLnTx/>
                    <a:uFillTx/>
                    <a:latin typeface="Montserrat" panose="00000500000000000000" pitchFamily="2" charset="0"/>
                  </a:rPr>
                  <a:t>Sub-Problemática 3.2 </a:t>
                </a:r>
              </a:p>
            </p:txBody>
          </p:sp>
          <p:sp>
            <p:nvSpPr>
              <p:cNvPr id="23" name="CuadroTexto 22"/>
              <p:cNvSpPr txBox="1"/>
              <p:nvPr/>
            </p:nvSpPr>
            <p:spPr>
              <a:xfrm>
                <a:off x="5385484" y="5554431"/>
                <a:ext cx="2251114" cy="302611"/>
              </a:xfrm>
              <a:prstGeom prst="rect">
                <a:avLst/>
              </a:prstGeom>
              <a:solidFill>
                <a:sysClr val="window" lastClr="FFFFFF"/>
              </a:solidFill>
              <a:ln w="12700" cap="flat" cmpd="sng" algn="ctr">
                <a:solidFill>
                  <a:srgbClr val="1A468A"/>
                </a:solidFill>
                <a:prstDash val="solid"/>
                <a:miter lim="800000"/>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dirty="0">
                    <a:ln>
                      <a:noFill/>
                    </a:ln>
                    <a:solidFill>
                      <a:schemeClr val="tx1">
                        <a:lumMod val="50000"/>
                      </a:schemeClr>
                    </a:solidFill>
                    <a:effectLst/>
                    <a:uLnTx/>
                    <a:uFillTx/>
                    <a:latin typeface="Montserrat" panose="00000500000000000000" pitchFamily="2" charset="0"/>
                  </a:rPr>
                  <a:t>Sub-Problemática 3.1 </a:t>
                </a:r>
              </a:p>
            </p:txBody>
          </p:sp>
          <p:sp>
            <p:nvSpPr>
              <p:cNvPr id="24" name="Rectángulo 23"/>
              <p:cNvSpPr/>
              <p:nvPr/>
            </p:nvSpPr>
            <p:spPr>
              <a:xfrm>
                <a:off x="8589954" y="2434346"/>
                <a:ext cx="3182635" cy="273199"/>
              </a:xfrm>
              <a:prstGeom prst="rect">
                <a:avLst/>
              </a:prstGeom>
              <a:solidFill>
                <a:srgbClr val="FE187B"/>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b="0" i="0" u="none" strike="noStrike" kern="0" cap="none" spc="0" normalizeH="0" baseline="0" noProof="0" dirty="0">
                    <a:ln>
                      <a:noFill/>
                    </a:ln>
                    <a:solidFill>
                      <a:prstClr val="white"/>
                    </a:solidFill>
                    <a:effectLst/>
                    <a:uLnTx/>
                    <a:uFillTx/>
                    <a:latin typeface="Montserrat" panose="00000500000000000000" pitchFamily="2" charset="0"/>
                  </a:rPr>
                  <a:t>Objetivo general</a:t>
                </a:r>
              </a:p>
            </p:txBody>
          </p:sp>
          <p:sp>
            <p:nvSpPr>
              <p:cNvPr id="25" name="CuadroTexto 24"/>
              <p:cNvSpPr txBox="1"/>
              <p:nvPr/>
            </p:nvSpPr>
            <p:spPr>
              <a:xfrm>
                <a:off x="8589954" y="2856724"/>
                <a:ext cx="3182635" cy="344875"/>
              </a:xfrm>
              <a:prstGeom prst="rect">
                <a:avLst/>
              </a:prstGeom>
              <a:solidFill>
                <a:srgbClr val="FE187B">
                  <a:alpha val="76000"/>
                </a:srgbClr>
              </a:solidFill>
              <a:ln w="19050" cap="flat" cmpd="sng" algn="ctr">
                <a:no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s-CO" sz="1400" kern="0">
                    <a:solidFill>
                      <a:prstClr val="white"/>
                    </a:solidFill>
                    <a:latin typeface="Montserrat" panose="00000500000000000000" pitchFamily="2" charset="0"/>
                  </a:rPr>
                  <a:t>Objetivo específico 1</a:t>
                </a:r>
                <a:endParaRPr kumimoji="0" lang="es-CO" sz="14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26" name="CuadroTexto 25"/>
              <p:cNvSpPr txBox="1"/>
              <p:nvPr/>
            </p:nvSpPr>
            <p:spPr>
              <a:xfrm>
                <a:off x="10008469" y="3274973"/>
                <a:ext cx="1764119" cy="29314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dirty="0">
                    <a:ln>
                      <a:noFill/>
                    </a:ln>
                    <a:solidFill>
                      <a:schemeClr val="tx1">
                        <a:lumMod val="50000"/>
                      </a:schemeClr>
                    </a:solidFill>
                    <a:effectLst/>
                    <a:uLnTx/>
                    <a:uFillTx/>
                    <a:latin typeface="Montserrat" panose="00000500000000000000" pitchFamily="2" charset="0"/>
                  </a:rPr>
                  <a:t>Línea de acción 1.1 </a:t>
                </a:r>
              </a:p>
            </p:txBody>
          </p:sp>
          <p:sp>
            <p:nvSpPr>
              <p:cNvPr id="27" name="CuadroTexto 26"/>
              <p:cNvSpPr txBox="1"/>
              <p:nvPr/>
            </p:nvSpPr>
            <p:spPr>
              <a:xfrm>
                <a:off x="8589954" y="3995962"/>
                <a:ext cx="3182635" cy="344875"/>
              </a:xfrm>
              <a:prstGeom prst="rect">
                <a:avLst/>
              </a:prstGeom>
              <a:solidFill>
                <a:srgbClr val="FE187B">
                  <a:alpha val="76000"/>
                </a:srgbClr>
              </a:solidFill>
              <a:ln w="19050" cap="flat" cmpd="sng" algn="ctr">
                <a:no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s-CO" sz="1400" kern="0">
                    <a:solidFill>
                      <a:prstClr val="white"/>
                    </a:solidFill>
                    <a:latin typeface="Montserrat" panose="00000500000000000000" pitchFamily="2" charset="0"/>
                  </a:rPr>
                  <a:t>Objetivo específico 2</a:t>
                </a:r>
                <a:endParaRPr kumimoji="0" lang="es-CO" sz="14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28" name="CuadroTexto 27"/>
              <p:cNvSpPr txBox="1"/>
              <p:nvPr/>
            </p:nvSpPr>
            <p:spPr>
              <a:xfrm>
                <a:off x="8590922" y="5158488"/>
                <a:ext cx="3181665" cy="344875"/>
              </a:xfrm>
              <a:prstGeom prst="rect">
                <a:avLst/>
              </a:prstGeom>
              <a:solidFill>
                <a:srgbClr val="FE187B">
                  <a:alpha val="76000"/>
                </a:srgbClr>
              </a:solidFill>
              <a:ln w="19050" cap="flat" cmpd="sng" algn="ctr">
                <a:no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s-CO" sz="1400" kern="0">
                    <a:solidFill>
                      <a:prstClr val="white"/>
                    </a:solidFill>
                    <a:latin typeface="Montserrat" panose="00000500000000000000" pitchFamily="2" charset="0"/>
                  </a:rPr>
                  <a:t>Objetivo específico 3</a:t>
                </a:r>
                <a:endParaRPr kumimoji="0" lang="es-CO" sz="1400" b="0" i="0" u="none" strike="noStrike" kern="0" cap="none" spc="0" normalizeH="0" baseline="0" noProof="0">
                  <a:ln>
                    <a:noFill/>
                  </a:ln>
                  <a:solidFill>
                    <a:prstClr val="white"/>
                  </a:solidFill>
                  <a:effectLst/>
                  <a:uLnTx/>
                  <a:uFillTx/>
                  <a:latin typeface="Montserrat" panose="00000500000000000000" pitchFamily="2" charset="0"/>
                </a:endParaRPr>
              </a:p>
            </p:txBody>
          </p:sp>
          <p:sp>
            <p:nvSpPr>
              <p:cNvPr id="29" name="CuadroTexto 28"/>
              <p:cNvSpPr txBox="1"/>
              <p:nvPr/>
            </p:nvSpPr>
            <p:spPr>
              <a:xfrm>
                <a:off x="10008469" y="3637969"/>
                <a:ext cx="1764119" cy="29314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a:ln>
                      <a:noFill/>
                    </a:ln>
                    <a:solidFill>
                      <a:schemeClr val="tx1">
                        <a:lumMod val="50000"/>
                      </a:schemeClr>
                    </a:solidFill>
                    <a:effectLst/>
                    <a:uLnTx/>
                    <a:uFillTx/>
                    <a:latin typeface="Montserrat" panose="00000500000000000000" pitchFamily="2" charset="0"/>
                  </a:rPr>
                  <a:t>Línea de acción 2.1 </a:t>
                </a:r>
              </a:p>
            </p:txBody>
          </p:sp>
          <p:sp>
            <p:nvSpPr>
              <p:cNvPr id="30" name="CuadroTexto 29"/>
              <p:cNvSpPr txBox="1"/>
              <p:nvPr/>
            </p:nvSpPr>
            <p:spPr>
              <a:xfrm>
                <a:off x="10008469" y="4428395"/>
                <a:ext cx="1764119" cy="29314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a:ln>
                      <a:noFill/>
                    </a:ln>
                    <a:solidFill>
                      <a:schemeClr val="tx1">
                        <a:lumMod val="50000"/>
                      </a:schemeClr>
                    </a:solidFill>
                    <a:effectLst/>
                    <a:uLnTx/>
                    <a:uFillTx/>
                    <a:latin typeface="Montserrat" panose="00000500000000000000" pitchFamily="2" charset="0"/>
                  </a:rPr>
                  <a:t>Línea de acción 2.1 </a:t>
                </a:r>
              </a:p>
            </p:txBody>
          </p:sp>
          <p:sp>
            <p:nvSpPr>
              <p:cNvPr id="31" name="CuadroTexto 30"/>
              <p:cNvSpPr txBox="1"/>
              <p:nvPr/>
            </p:nvSpPr>
            <p:spPr>
              <a:xfrm>
                <a:off x="10008469" y="4792576"/>
                <a:ext cx="1764119" cy="29314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a:ln>
                      <a:noFill/>
                    </a:ln>
                    <a:solidFill>
                      <a:schemeClr val="tx1">
                        <a:lumMod val="50000"/>
                      </a:schemeClr>
                    </a:solidFill>
                    <a:effectLst/>
                    <a:uLnTx/>
                    <a:uFillTx/>
                    <a:latin typeface="Montserrat" panose="00000500000000000000" pitchFamily="2" charset="0"/>
                  </a:rPr>
                  <a:t>Línea de acción 2.2 </a:t>
                </a:r>
              </a:p>
            </p:txBody>
          </p:sp>
          <p:sp>
            <p:nvSpPr>
              <p:cNvPr id="32" name="CuadroTexto 31"/>
              <p:cNvSpPr txBox="1"/>
              <p:nvPr/>
            </p:nvSpPr>
            <p:spPr>
              <a:xfrm>
                <a:off x="10008469" y="5586205"/>
                <a:ext cx="1764119" cy="29314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a:ln>
                      <a:noFill/>
                    </a:ln>
                    <a:solidFill>
                      <a:schemeClr val="tx1">
                        <a:lumMod val="50000"/>
                      </a:schemeClr>
                    </a:solidFill>
                    <a:effectLst/>
                    <a:uLnTx/>
                    <a:uFillTx/>
                    <a:latin typeface="Montserrat" panose="00000500000000000000" pitchFamily="2" charset="0"/>
                  </a:rPr>
                  <a:t>Línea de acción 3.1 </a:t>
                </a:r>
              </a:p>
            </p:txBody>
          </p:sp>
          <p:sp>
            <p:nvSpPr>
              <p:cNvPr id="33" name="CuadroTexto 32"/>
              <p:cNvSpPr txBox="1"/>
              <p:nvPr/>
            </p:nvSpPr>
            <p:spPr>
              <a:xfrm>
                <a:off x="10008469" y="5945449"/>
                <a:ext cx="1764119" cy="29314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s-CO" sz="1100" b="0" i="0" u="none" strike="noStrike" kern="0" cap="none" spc="0" normalizeH="0" baseline="0" noProof="0">
                    <a:ln>
                      <a:noFill/>
                    </a:ln>
                    <a:solidFill>
                      <a:schemeClr val="tx1">
                        <a:lumMod val="50000"/>
                      </a:schemeClr>
                    </a:solidFill>
                    <a:effectLst/>
                    <a:uLnTx/>
                    <a:uFillTx/>
                    <a:latin typeface="Montserrat" panose="00000500000000000000" pitchFamily="2" charset="0"/>
                  </a:rPr>
                  <a:t>Línea de acción 3.2 </a:t>
                </a:r>
              </a:p>
            </p:txBody>
          </p:sp>
          <p:cxnSp>
            <p:nvCxnSpPr>
              <p:cNvPr id="34" name="Conector recto de flecha 33"/>
              <p:cNvCxnSpPr/>
              <p:nvPr/>
            </p:nvCxnSpPr>
            <p:spPr>
              <a:xfrm>
                <a:off x="7270218" y="3015283"/>
                <a:ext cx="1199214"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5" name="Conector recto de flecha 34"/>
              <p:cNvCxnSpPr/>
              <p:nvPr/>
            </p:nvCxnSpPr>
            <p:spPr>
              <a:xfrm>
                <a:off x="7270219" y="4149850"/>
                <a:ext cx="1199213"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6" name="Conector recto de flecha 35"/>
              <p:cNvCxnSpPr/>
              <p:nvPr/>
            </p:nvCxnSpPr>
            <p:spPr>
              <a:xfrm>
                <a:off x="7270219" y="5306171"/>
                <a:ext cx="1199213" cy="73"/>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37" name="Rectángulo 36"/>
              <p:cNvSpPr/>
              <p:nvPr/>
            </p:nvSpPr>
            <p:spPr>
              <a:xfrm>
                <a:off x="8589954" y="3280642"/>
                <a:ext cx="1331000" cy="649964"/>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dirty="0">
                    <a:latin typeface="Montserrat" panose="00000500000000000000" pitchFamily="2" charset="0"/>
                  </a:rPr>
                  <a:t>Eje estratégico 1 </a:t>
                </a:r>
              </a:p>
            </p:txBody>
          </p:sp>
          <p:sp>
            <p:nvSpPr>
              <p:cNvPr id="38" name="Rectángulo 37"/>
              <p:cNvSpPr/>
              <p:nvPr/>
            </p:nvSpPr>
            <p:spPr>
              <a:xfrm>
                <a:off x="8613303" y="4422427"/>
                <a:ext cx="1331000" cy="675525"/>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a:latin typeface="Montserrat" panose="00000500000000000000" pitchFamily="2" charset="0"/>
                  </a:rPr>
                  <a:t>Eje estratégico 2 </a:t>
                </a:r>
              </a:p>
            </p:txBody>
          </p:sp>
          <p:sp>
            <p:nvSpPr>
              <p:cNvPr id="39" name="Rectángulo 38"/>
              <p:cNvSpPr/>
              <p:nvPr/>
            </p:nvSpPr>
            <p:spPr>
              <a:xfrm>
                <a:off x="8589954" y="5563898"/>
                <a:ext cx="1331000" cy="674694"/>
              </a:xfrm>
              <a:prstGeom prst="rect">
                <a:avLst/>
              </a:prstGeom>
              <a:solidFill>
                <a:schemeClr val="bg1">
                  <a:lumMod val="50000"/>
                </a:schemeClr>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r>
                  <a:rPr lang="es-CO" sz="1200">
                    <a:latin typeface="Montserrat" panose="00000500000000000000" pitchFamily="2" charset="0"/>
                  </a:rPr>
                  <a:t>Eje estratégico 3 </a:t>
                </a:r>
              </a:p>
            </p:txBody>
          </p:sp>
        </p:grpSp>
        <p:cxnSp>
          <p:nvCxnSpPr>
            <p:cNvPr id="7" name="Conector recto de flecha 6"/>
            <p:cNvCxnSpPr/>
            <p:nvPr/>
          </p:nvCxnSpPr>
          <p:spPr>
            <a:xfrm>
              <a:off x="7429553" y="3209610"/>
              <a:ext cx="717562"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pic>
          <p:nvPicPr>
            <p:cNvPr id="8" name="Gráfico 7" descr="Árbol de hoja caduca"/>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51673" y="2407139"/>
              <a:ext cx="659325" cy="659325"/>
            </a:xfrm>
            <a:prstGeom prst="rect">
              <a:avLst/>
            </a:prstGeom>
          </p:spPr>
        </p:pic>
        <p:grpSp>
          <p:nvGrpSpPr>
            <p:cNvPr id="9" name="Grupo 8"/>
            <p:cNvGrpSpPr/>
            <p:nvPr/>
          </p:nvGrpSpPr>
          <p:grpSpPr>
            <a:xfrm>
              <a:off x="10677736" y="2376688"/>
              <a:ext cx="659325" cy="685286"/>
              <a:chOff x="5253436" y="1916260"/>
              <a:chExt cx="1312357" cy="1399643"/>
            </a:xfrm>
            <a:solidFill>
              <a:srgbClr val="3EE0D8"/>
            </a:solidFill>
          </p:grpSpPr>
          <p:pic>
            <p:nvPicPr>
              <p:cNvPr id="10" name="Gráfico 9" descr="Marca de verificación"/>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58205" y="1916260"/>
                <a:ext cx="367635" cy="367636"/>
              </a:xfrm>
              <a:prstGeom prst="rect">
                <a:avLst/>
              </a:prstGeom>
            </p:spPr>
          </p:pic>
          <p:pic>
            <p:nvPicPr>
              <p:cNvPr id="11" name="Gráfico 10" descr="Documento"/>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53436" y="2003545"/>
                <a:ext cx="1312357" cy="1312358"/>
              </a:xfrm>
              <a:prstGeom prst="rect">
                <a:avLst/>
              </a:prstGeom>
            </p:spPr>
          </p:pic>
        </p:gr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78892" y="627340"/>
            <a:ext cx="11431787" cy="6081443"/>
            <a:chOff x="4400136" y="1740855"/>
            <a:chExt cx="6965240" cy="5056173"/>
          </a:xfrm>
        </p:grpSpPr>
        <p:grpSp>
          <p:nvGrpSpPr>
            <p:cNvPr id="6" name="Grupo 5"/>
            <p:cNvGrpSpPr/>
            <p:nvPr/>
          </p:nvGrpSpPr>
          <p:grpSpPr>
            <a:xfrm>
              <a:off x="4620254" y="1926740"/>
              <a:ext cx="6745122" cy="4870288"/>
              <a:chOff x="4849371" y="1138889"/>
              <a:chExt cx="6927280" cy="5457334"/>
            </a:xfrm>
          </p:grpSpPr>
          <p:sp>
            <p:nvSpPr>
              <p:cNvPr id="12" name="CuadroTexto 11"/>
              <p:cNvSpPr txBox="1"/>
              <p:nvPr/>
            </p:nvSpPr>
            <p:spPr>
              <a:xfrm>
                <a:off x="4852327" y="1191507"/>
                <a:ext cx="2893423" cy="3154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600" b="1" i="0" u="none" strike="noStrike" kern="0" cap="none" spc="0" normalizeH="0" baseline="0" noProof="0" dirty="0">
                    <a:ln>
                      <a:noFill/>
                    </a:ln>
                    <a:solidFill>
                      <a:schemeClr val="tx1">
                        <a:lumMod val="50000"/>
                      </a:schemeClr>
                    </a:solidFill>
                    <a:effectLst/>
                    <a:uLnTx/>
                    <a:uFillTx/>
                    <a:latin typeface="FUTURA"/>
                  </a:rPr>
                  <a:t>Diagnóstico. </a:t>
                </a:r>
                <a:r>
                  <a:rPr lang="es-CO" sz="1600" b="1" kern="0" dirty="0">
                    <a:solidFill>
                      <a:schemeClr val="tx1">
                        <a:lumMod val="50000"/>
                      </a:schemeClr>
                    </a:solidFill>
                    <a:latin typeface="FUTURA"/>
                  </a:rPr>
                  <a:t>Árbol de Problemas</a:t>
                </a:r>
                <a:endParaRPr kumimoji="0" lang="es-CO" sz="1600" b="1" i="0" u="none" strike="noStrike" kern="0" cap="none" spc="0" normalizeH="0" baseline="0" noProof="0" dirty="0">
                  <a:ln>
                    <a:noFill/>
                  </a:ln>
                  <a:solidFill>
                    <a:schemeClr val="tx1">
                      <a:lumMod val="50000"/>
                    </a:schemeClr>
                  </a:solidFill>
                  <a:effectLst/>
                  <a:uLnTx/>
                  <a:uFillTx/>
                  <a:latin typeface="FUTURA"/>
                </a:endParaRPr>
              </a:p>
            </p:txBody>
          </p:sp>
          <p:sp>
            <p:nvSpPr>
              <p:cNvPr id="13" name="CuadroTexto 12"/>
              <p:cNvSpPr txBox="1"/>
              <p:nvPr/>
            </p:nvSpPr>
            <p:spPr>
              <a:xfrm>
                <a:off x="8575797" y="1138889"/>
                <a:ext cx="3039465" cy="3154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600" b="1" i="0" u="none" strike="noStrike" kern="0" cap="none" spc="0" normalizeH="0" baseline="0" noProof="0" dirty="0">
                    <a:ln>
                      <a:noFill/>
                    </a:ln>
                    <a:solidFill>
                      <a:schemeClr val="tx1">
                        <a:lumMod val="50000"/>
                      </a:schemeClr>
                    </a:solidFill>
                    <a:effectLst/>
                    <a:uLnTx/>
                    <a:uFillTx/>
                    <a:latin typeface="FUTURA"/>
                  </a:rPr>
                  <a:t>Definición. Árbol de objetivos</a:t>
                </a:r>
              </a:p>
            </p:txBody>
          </p:sp>
          <p:sp>
            <p:nvSpPr>
              <p:cNvPr id="14" name="Rectángulo 13"/>
              <p:cNvSpPr/>
              <p:nvPr/>
            </p:nvSpPr>
            <p:spPr>
              <a:xfrm>
                <a:off x="4850637" y="1524796"/>
                <a:ext cx="2924312" cy="727560"/>
              </a:xfrm>
              <a:prstGeom prst="rect">
                <a:avLst/>
              </a:prstGeom>
              <a:solidFill>
                <a:srgbClr val="FE187B">
                  <a:alpha val="98000"/>
                </a:srgbClr>
              </a:solidFill>
              <a:ln>
                <a:noFill/>
              </a:ln>
              <a:effectLst/>
            </p:spPr>
            <p:txBody>
              <a:bodyPr lIns="91440" tIns="45720" rIns="91440" bIns="45720" rtlCol="0" anchor="ctr"/>
              <a:lstStyle/>
              <a:p>
                <a:pPr algn="ctr">
                  <a:defRPr/>
                </a:pPr>
                <a:r>
                  <a:rPr lang="es-CO" sz="1400" b="1" kern="0" dirty="0">
                    <a:solidFill>
                      <a:prstClr val="white"/>
                    </a:solidFill>
                    <a:latin typeface="FUTURA"/>
                  </a:rPr>
                  <a:t>Problema central:</a:t>
                </a:r>
                <a:endParaRPr lang="en-US" sz="1400" b="1" dirty="0">
                  <a:solidFill>
                    <a:prstClr val="white"/>
                  </a:solidFill>
                  <a:latin typeface="FUTURA"/>
                  <a:cs typeface="Helvetica"/>
                </a:endParaRPr>
              </a:p>
              <a:p>
                <a:pPr algn="ctr">
                  <a:defRPr/>
                </a:pPr>
                <a:r>
                  <a:rPr lang="es-CO" sz="1400" kern="0" dirty="0">
                    <a:solidFill>
                      <a:prstClr val="white"/>
                    </a:solidFill>
                    <a:latin typeface="FUTURA"/>
                  </a:rPr>
                  <a:t>Baja calidad de vida de la población adulta mayor en el municipio</a:t>
                </a:r>
                <a:endParaRPr lang="en-US" sz="1400" dirty="0">
                  <a:solidFill>
                    <a:prstClr val="white"/>
                  </a:solidFill>
                  <a:latin typeface="FUTURA"/>
                  <a:cs typeface="Helvetica"/>
                </a:endParaRPr>
              </a:p>
            </p:txBody>
          </p:sp>
          <p:sp>
            <p:nvSpPr>
              <p:cNvPr id="15" name="CuadroTexto 14"/>
              <p:cNvSpPr txBox="1"/>
              <p:nvPr/>
            </p:nvSpPr>
            <p:spPr>
              <a:xfrm>
                <a:off x="4850143" y="2276855"/>
                <a:ext cx="2927369" cy="888870"/>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1. Déficit de atención en salud mental y emocional.</a:t>
                </a:r>
              </a:p>
              <a:p>
                <a:pPr algn="ctr">
                  <a:defRPr/>
                </a:pPr>
                <a:endParaRPr lang="es-CO" sz="1400" kern="0" dirty="0">
                  <a:solidFill>
                    <a:prstClr val="white"/>
                  </a:solidFill>
                  <a:latin typeface="FUTURA"/>
                </a:endParaRPr>
              </a:p>
              <a:p>
                <a:pPr algn="ctr">
                  <a:defRPr/>
                </a:pPr>
                <a:endParaRPr lang="es-CO" sz="1400" kern="0" dirty="0">
                  <a:solidFill>
                    <a:prstClr val="white"/>
                  </a:solidFill>
                  <a:latin typeface="FUTURA"/>
                </a:endParaRPr>
              </a:p>
            </p:txBody>
          </p:sp>
          <p:sp>
            <p:nvSpPr>
              <p:cNvPr id="16" name="CuadroTexto 15"/>
              <p:cNvSpPr txBox="1"/>
              <p:nvPr/>
            </p:nvSpPr>
            <p:spPr>
              <a:xfrm>
                <a:off x="4849372" y="3132677"/>
                <a:ext cx="2911894"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1.2 </a:t>
                </a:r>
                <a:r>
                  <a:rPr lang="es-CO" sz="1100" kern="0" dirty="0">
                    <a:solidFill>
                      <a:schemeClr val="tx1">
                        <a:lumMod val="50000"/>
                      </a:schemeClr>
                    </a:solidFill>
                    <a:latin typeface="FUTURA"/>
                  </a:rPr>
                  <a:t>. Estigmatización de la depresión y ansiedad en personas mayores</a:t>
                </a:r>
              </a:p>
            </p:txBody>
          </p:sp>
          <p:sp>
            <p:nvSpPr>
              <p:cNvPr id="17" name="CuadroTexto 16"/>
              <p:cNvSpPr txBox="1"/>
              <p:nvPr/>
            </p:nvSpPr>
            <p:spPr>
              <a:xfrm>
                <a:off x="4849372" y="2741210"/>
                <a:ext cx="2911894"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1.1 </a:t>
                </a:r>
                <a:r>
                  <a:rPr lang="es-CO" sz="1100" kern="0" dirty="0">
                    <a:solidFill>
                      <a:schemeClr val="tx1">
                        <a:lumMod val="50000"/>
                      </a:schemeClr>
                    </a:solidFill>
                    <a:latin typeface="FUTURA"/>
                  </a:rPr>
                  <a:t>. Ausencia de programas de acompañamiento psicosocial.</a:t>
                </a:r>
              </a:p>
            </p:txBody>
          </p:sp>
          <p:sp>
            <p:nvSpPr>
              <p:cNvPr id="18" name="CuadroTexto 17"/>
              <p:cNvSpPr txBox="1"/>
              <p:nvPr/>
            </p:nvSpPr>
            <p:spPr>
              <a:xfrm>
                <a:off x="4850873" y="3544794"/>
                <a:ext cx="2903000" cy="888870"/>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2. Limitado acceso a entornos seguros y adaptados.</a:t>
                </a:r>
              </a:p>
              <a:p>
                <a:pPr algn="ctr">
                  <a:defRPr/>
                </a:pPr>
                <a:endParaRPr lang="es-CO" sz="1400" kern="0" dirty="0">
                  <a:solidFill>
                    <a:prstClr val="white"/>
                  </a:solidFill>
                  <a:latin typeface="FUTURA"/>
                </a:endParaRPr>
              </a:p>
              <a:p>
                <a:pPr algn="ctr">
                  <a:defRPr/>
                </a:pPr>
                <a:endParaRPr lang="es-CO" sz="1400" kern="0" dirty="0">
                  <a:solidFill>
                    <a:prstClr val="white"/>
                  </a:solidFill>
                  <a:latin typeface="FUTURA"/>
                </a:endParaRPr>
              </a:p>
            </p:txBody>
          </p:sp>
          <p:sp>
            <p:nvSpPr>
              <p:cNvPr id="19" name="CuadroTexto 18"/>
              <p:cNvSpPr txBox="1"/>
              <p:nvPr/>
            </p:nvSpPr>
            <p:spPr>
              <a:xfrm>
                <a:off x="4849371" y="4451285"/>
                <a:ext cx="2908564"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2.2 </a:t>
                </a:r>
                <a:r>
                  <a:rPr lang="es-CO" sz="1100" kern="0" dirty="0">
                    <a:solidFill>
                      <a:schemeClr val="tx1">
                        <a:lumMod val="50000"/>
                      </a:schemeClr>
                    </a:solidFill>
                    <a:latin typeface="FUTURA"/>
                  </a:rPr>
                  <a:t>Transporte público sin condiciones adecuadas para adultos mayores.</a:t>
                </a:r>
                <a:endParaRPr lang="en-US" dirty="0">
                  <a:solidFill>
                    <a:schemeClr val="tx1">
                      <a:lumMod val="50000"/>
                    </a:schemeClr>
                  </a:solidFill>
                  <a:latin typeface="FUTURA"/>
                  <a:cs typeface="Helvetica"/>
                </a:endParaRPr>
              </a:p>
            </p:txBody>
          </p:sp>
          <p:sp>
            <p:nvSpPr>
              <p:cNvPr id="20" name="CuadroTexto 19"/>
              <p:cNvSpPr txBox="1"/>
              <p:nvPr/>
            </p:nvSpPr>
            <p:spPr>
              <a:xfrm>
                <a:off x="4849372" y="4031548"/>
                <a:ext cx="2912626"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2.1 </a:t>
                </a:r>
                <a:r>
                  <a:rPr lang="es-CO" sz="1100" kern="0" dirty="0">
                    <a:solidFill>
                      <a:schemeClr val="tx1">
                        <a:lumMod val="50000"/>
                      </a:schemeClr>
                    </a:solidFill>
                    <a:latin typeface="FUTURA"/>
                  </a:rPr>
                  <a:t>. Espacios públicos con barreras físicas para la movilidad.</a:t>
                </a:r>
              </a:p>
            </p:txBody>
          </p:sp>
          <p:sp>
            <p:nvSpPr>
              <p:cNvPr id="21" name="CuadroTexto 20"/>
              <p:cNvSpPr txBox="1"/>
              <p:nvPr/>
            </p:nvSpPr>
            <p:spPr>
              <a:xfrm>
                <a:off x="4850143" y="5014147"/>
                <a:ext cx="2902999" cy="688158"/>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3. Escasa protección frente a violencias y maltrato.</a:t>
                </a:r>
              </a:p>
              <a:p>
                <a:pPr algn="ctr">
                  <a:defRPr/>
                </a:pPr>
                <a:endParaRPr lang="es-CO" sz="1400" b="0" i="0" u="none" strike="noStrike" kern="0" cap="none" spc="0" normalizeH="0" baseline="0" noProof="0" dirty="0">
                  <a:ln>
                    <a:noFill/>
                  </a:ln>
                  <a:solidFill>
                    <a:prstClr val="white"/>
                  </a:solidFill>
                  <a:effectLst/>
                  <a:uLnTx/>
                  <a:uFillTx/>
                  <a:latin typeface="FUTURA"/>
                </a:endParaRPr>
              </a:p>
            </p:txBody>
          </p:sp>
          <p:sp>
            <p:nvSpPr>
              <p:cNvPr id="22" name="CuadroTexto 21"/>
              <p:cNvSpPr txBox="1"/>
              <p:nvPr/>
            </p:nvSpPr>
            <p:spPr>
              <a:xfrm>
                <a:off x="4849372" y="5974017"/>
                <a:ext cx="2913131"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3.2 </a:t>
                </a:r>
                <a:r>
                  <a:rPr lang="es-CO" sz="1100" kern="0" dirty="0">
                    <a:solidFill>
                      <a:schemeClr val="tx1">
                        <a:lumMod val="50000"/>
                      </a:schemeClr>
                    </a:solidFill>
                    <a:latin typeface="FUTURA"/>
                  </a:rPr>
                  <a:t>. Falta de rutas institucionales para denunciar y atender estas situaciones.</a:t>
                </a:r>
              </a:p>
            </p:txBody>
          </p:sp>
          <p:sp>
            <p:nvSpPr>
              <p:cNvPr id="23" name="CuadroTexto 22"/>
              <p:cNvSpPr txBox="1"/>
              <p:nvPr/>
            </p:nvSpPr>
            <p:spPr>
              <a:xfrm>
                <a:off x="4849372" y="5503102"/>
                <a:ext cx="2905008" cy="243722"/>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3.1 </a:t>
                </a:r>
                <a:r>
                  <a:rPr lang="es-CO" sz="1100" kern="0" dirty="0">
                    <a:solidFill>
                      <a:schemeClr val="tx1">
                        <a:lumMod val="50000"/>
                      </a:schemeClr>
                    </a:solidFill>
                    <a:latin typeface="FUTURA"/>
                  </a:rPr>
                  <a:t>Subregistro de casos de abuso intrafamiliar.</a:t>
                </a:r>
                <a:endParaRPr lang="es-CO" sz="1100" kern="0" dirty="0">
                  <a:solidFill>
                    <a:schemeClr val="tx1">
                      <a:lumMod val="50000"/>
                    </a:schemeClr>
                  </a:solidFill>
                  <a:latin typeface="FUTURA"/>
                  <a:cs typeface="Helvetica"/>
                </a:endParaRPr>
              </a:p>
            </p:txBody>
          </p:sp>
          <p:sp>
            <p:nvSpPr>
              <p:cNvPr id="24" name="Rectángulo 23"/>
              <p:cNvSpPr/>
              <p:nvPr/>
            </p:nvSpPr>
            <p:spPr>
              <a:xfrm>
                <a:off x="8589954" y="1507104"/>
                <a:ext cx="3182635" cy="758383"/>
              </a:xfrm>
              <a:prstGeom prst="rect">
                <a:avLst/>
              </a:prstGeom>
              <a:solidFill>
                <a:srgbClr val="00B62D"/>
              </a:solidFill>
              <a:ln>
                <a:noFill/>
              </a:ln>
              <a:effectLst/>
            </p:spPr>
            <p:txBody>
              <a:bodyPr lIns="91440" tIns="45720" rIns="91440" bIns="45720" rtlCol="0" anchor="ctr"/>
              <a:lstStyle/>
              <a:p>
                <a:pPr algn="ctr">
                  <a:defRPr/>
                </a:pPr>
                <a:r>
                  <a:rPr kumimoji="0" lang="es-CO" sz="1400" b="1" i="0" u="none" strike="noStrike" kern="0" cap="none" spc="0" normalizeH="0" baseline="0" noProof="0" dirty="0">
                    <a:ln>
                      <a:noFill/>
                    </a:ln>
                    <a:solidFill>
                      <a:prstClr val="white"/>
                    </a:solidFill>
                    <a:effectLst/>
                    <a:uLnTx/>
                    <a:uFillTx/>
                    <a:latin typeface="FUTURA"/>
                  </a:rPr>
                  <a:t>Objetivo general</a:t>
                </a:r>
                <a:r>
                  <a:rPr lang="es-CO" sz="1400" kern="0" dirty="0">
                    <a:solidFill>
                      <a:prstClr val="white"/>
                    </a:solidFill>
                    <a:latin typeface="FUTURA"/>
                  </a:rPr>
                  <a:t>. Mejorar la calidad de vida de la población adulta mayor del municipio.</a:t>
                </a:r>
              </a:p>
            </p:txBody>
          </p:sp>
          <p:sp>
            <p:nvSpPr>
              <p:cNvPr id="25" name="CuadroTexto 24"/>
              <p:cNvSpPr txBox="1"/>
              <p:nvPr/>
            </p:nvSpPr>
            <p:spPr>
              <a:xfrm>
                <a:off x="8589954" y="2349975"/>
                <a:ext cx="3182635" cy="487445"/>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Objetivo específico 1. Fortalecer el reconocimiento simbólico y cultural de las personas adultas mayores.</a:t>
                </a:r>
              </a:p>
            </p:txBody>
          </p:sp>
          <p:sp>
            <p:nvSpPr>
              <p:cNvPr id="26" name="CuadroTexto 25"/>
              <p:cNvSpPr txBox="1"/>
              <p:nvPr/>
            </p:nvSpPr>
            <p:spPr>
              <a:xfrm>
                <a:off x="8595082" y="2832916"/>
                <a:ext cx="3181566"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1.1</a:t>
                </a:r>
                <a:r>
                  <a:rPr lang="es-CO" sz="1100" kern="0" dirty="0">
                    <a:solidFill>
                      <a:schemeClr val="tx1">
                        <a:lumMod val="50000"/>
                      </a:schemeClr>
                    </a:solidFill>
                    <a:latin typeface="FUTURA"/>
                  </a:rPr>
                  <a:t>.1. Promoción de expresiones culturales, artísticas y patrimoniales protagonizadas por personas adultas mayores..</a:t>
                </a:r>
              </a:p>
            </p:txBody>
          </p:sp>
          <p:sp>
            <p:nvSpPr>
              <p:cNvPr id="27" name="CuadroTexto 26"/>
              <p:cNvSpPr txBox="1"/>
              <p:nvPr/>
            </p:nvSpPr>
            <p:spPr>
              <a:xfrm>
                <a:off x="8594016" y="3769542"/>
                <a:ext cx="3182635" cy="487445"/>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Objetivo específico 2. Promover la interacción intergeneracional como eje de cohesión social.</a:t>
                </a:r>
              </a:p>
            </p:txBody>
          </p:sp>
          <p:sp>
            <p:nvSpPr>
              <p:cNvPr id="28" name="CuadroTexto 27"/>
              <p:cNvSpPr txBox="1"/>
              <p:nvPr/>
            </p:nvSpPr>
            <p:spPr>
              <a:xfrm>
                <a:off x="8590922" y="5158488"/>
                <a:ext cx="3181665" cy="487445"/>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Objetivo específico 3. Posicionar una narrativa positiva del envejecimiento en la opinión pública.</a:t>
                </a:r>
                <a:endParaRPr lang="en-US" dirty="0">
                  <a:solidFill>
                    <a:prstClr val="white"/>
                  </a:solidFill>
                  <a:latin typeface="FUTURA"/>
                  <a:cs typeface="Helvetica"/>
                </a:endParaRPr>
              </a:p>
            </p:txBody>
          </p:sp>
          <p:sp>
            <p:nvSpPr>
              <p:cNvPr id="29" name="CuadroTexto 28"/>
              <p:cNvSpPr txBox="1"/>
              <p:nvPr/>
            </p:nvSpPr>
            <p:spPr>
              <a:xfrm>
                <a:off x="8595082" y="3255212"/>
                <a:ext cx="3177506"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a:t>
                </a:r>
                <a:r>
                  <a:rPr lang="es-CO" sz="1100" kern="0" dirty="0">
                    <a:solidFill>
                      <a:schemeClr val="tx1">
                        <a:lumMod val="50000"/>
                      </a:schemeClr>
                    </a:solidFill>
                    <a:latin typeface="FUTURA"/>
                  </a:rPr>
                  <a:t>1</a:t>
                </a:r>
                <a:r>
                  <a:rPr kumimoji="0" lang="es-CO" sz="1100" b="0" i="0" u="none" strike="noStrike" kern="0" cap="none" spc="0" normalizeH="0" baseline="0" noProof="0" dirty="0">
                    <a:ln>
                      <a:noFill/>
                    </a:ln>
                    <a:solidFill>
                      <a:schemeClr val="tx1">
                        <a:lumMod val="50000"/>
                      </a:schemeClr>
                    </a:solidFill>
                    <a:effectLst/>
                    <a:uLnTx/>
                    <a:uFillTx/>
                    <a:latin typeface="FUTURA"/>
                  </a:rPr>
                  <a:t>.2</a:t>
                </a:r>
                <a:r>
                  <a:rPr lang="es-CO" sz="1100" kern="0" dirty="0">
                    <a:solidFill>
                      <a:schemeClr val="tx1">
                        <a:lumMod val="50000"/>
                      </a:schemeClr>
                    </a:solidFill>
                    <a:latin typeface="FUTURA"/>
                  </a:rPr>
                  <a:t>.1. Estrategias </a:t>
                </a:r>
                <a:r>
                  <a:rPr lang="es-CO" sz="1100" kern="0" dirty="0" err="1">
                    <a:solidFill>
                      <a:schemeClr val="tx1">
                        <a:lumMod val="50000"/>
                      </a:schemeClr>
                    </a:solidFill>
                    <a:latin typeface="FUTURA"/>
                  </a:rPr>
                  <a:t>visibilización</a:t>
                </a:r>
                <a:r>
                  <a:rPr lang="es-CO" sz="1100" kern="0" dirty="0">
                    <a:solidFill>
                      <a:schemeClr val="tx1">
                        <a:lumMod val="50000"/>
                      </a:schemeClr>
                    </a:solidFill>
                    <a:latin typeface="FUTURA"/>
                  </a:rPr>
                  <a:t> y exaltación del aporte histórico, social y comunitario de las personas adultas mayores.</a:t>
                </a:r>
              </a:p>
            </p:txBody>
          </p:sp>
          <p:sp>
            <p:nvSpPr>
              <p:cNvPr id="30" name="CuadroTexto 29"/>
              <p:cNvSpPr txBox="1"/>
              <p:nvPr/>
            </p:nvSpPr>
            <p:spPr>
              <a:xfrm>
                <a:off x="8603205" y="4282840"/>
                <a:ext cx="3157199"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2.1.1 </a:t>
                </a:r>
                <a:r>
                  <a:rPr lang="es-CO" sz="1100" kern="0" dirty="0">
                    <a:solidFill>
                      <a:schemeClr val="tx1">
                        <a:lumMod val="50000"/>
                      </a:schemeClr>
                    </a:solidFill>
                    <a:latin typeface="FUTURA"/>
                  </a:rPr>
                  <a:t>Fomento de espacios intergeneracionales de encuentro comunitario, recreativo y educativo..</a:t>
                </a:r>
                <a:endParaRPr lang="en-US" dirty="0">
                  <a:solidFill>
                    <a:schemeClr val="tx1">
                      <a:lumMod val="50000"/>
                    </a:schemeClr>
                  </a:solidFill>
                  <a:latin typeface="FUTURA"/>
                  <a:cs typeface="Helvetica"/>
                </a:endParaRPr>
              </a:p>
            </p:txBody>
          </p:sp>
          <p:sp>
            <p:nvSpPr>
              <p:cNvPr id="31" name="CuadroTexto 30"/>
              <p:cNvSpPr txBox="1"/>
              <p:nvPr/>
            </p:nvSpPr>
            <p:spPr>
              <a:xfrm>
                <a:off x="8603205" y="4733276"/>
                <a:ext cx="3161260"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2.</a:t>
                </a:r>
                <a:r>
                  <a:rPr lang="es-CO" sz="1100" kern="0" dirty="0">
                    <a:solidFill>
                      <a:schemeClr val="tx1">
                        <a:lumMod val="50000"/>
                      </a:schemeClr>
                    </a:solidFill>
                    <a:latin typeface="FUTURA"/>
                  </a:rPr>
                  <a:t>2</a:t>
                </a:r>
                <a:r>
                  <a:rPr kumimoji="0" lang="es-CO" sz="1100" b="0" i="0" u="none" strike="noStrike" kern="0" cap="none" spc="0" normalizeH="0" baseline="0" noProof="0" dirty="0">
                    <a:ln>
                      <a:noFill/>
                    </a:ln>
                    <a:solidFill>
                      <a:schemeClr val="tx1">
                        <a:lumMod val="50000"/>
                      </a:schemeClr>
                    </a:solidFill>
                    <a:effectLst/>
                    <a:uLnTx/>
                    <a:uFillTx/>
                    <a:latin typeface="FUTURA"/>
                  </a:rPr>
                  <a:t>.1 </a:t>
                </a:r>
                <a:r>
                  <a:rPr lang="es-CO" sz="1100" kern="0" dirty="0">
                    <a:solidFill>
                      <a:schemeClr val="tx1">
                        <a:lumMod val="50000"/>
                      </a:schemeClr>
                    </a:solidFill>
                    <a:latin typeface="FUTURA"/>
                  </a:rPr>
                  <a:t>Articulación de iniciativas pedagógicas orientadas al intercambio de saberes entre generaciones..</a:t>
                </a:r>
                <a:endParaRPr lang="en-US" dirty="0">
                  <a:solidFill>
                    <a:schemeClr val="tx1">
                      <a:lumMod val="50000"/>
                    </a:schemeClr>
                  </a:solidFill>
                  <a:latin typeface="FUTURA"/>
                  <a:cs typeface="Helvetica"/>
                </a:endParaRPr>
              </a:p>
            </p:txBody>
          </p:sp>
          <p:sp>
            <p:nvSpPr>
              <p:cNvPr id="32" name="CuadroTexto 31"/>
              <p:cNvSpPr txBox="1"/>
              <p:nvPr/>
            </p:nvSpPr>
            <p:spPr>
              <a:xfrm>
                <a:off x="8582897" y="5656288"/>
                <a:ext cx="3185629"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3.1.1 </a:t>
                </a:r>
                <a:r>
                  <a:rPr lang="es-CO" sz="1100" kern="0" dirty="0">
                    <a:solidFill>
                      <a:schemeClr val="tx1">
                        <a:lumMod val="50000"/>
                      </a:schemeClr>
                    </a:solidFill>
                    <a:latin typeface="FUTURA"/>
                    <a:ea typeface="+mn-lt"/>
                    <a:cs typeface="+mn-lt"/>
                  </a:rPr>
                  <a:t>Desarrollo de estrategias de comunicación pública para la promoción del envejecimiento activo y positivo.</a:t>
                </a:r>
                <a:endParaRPr lang="en-US" dirty="0">
                  <a:solidFill>
                    <a:schemeClr val="tx1">
                      <a:lumMod val="50000"/>
                    </a:schemeClr>
                  </a:solidFill>
                  <a:latin typeface="FUTURA"/>
                  <a:ea typeface="+mn-lt"/>
                  <a:cs typeface="+mn-lt"/>
                </a:endParaRPr>
              </a:p>
            </p:txBody>
          </p:sp>
          <p:sp>
            <p:nvSpPr>
              <p:cNvPr id="33" name="CuadroTexto 32"/>
              <p:cNvSpPr txBox="1"/>
              <p:nvPr/>
            </p:nvSpPr>
            <p:spPr>
              <a:xfrm>
                <a:off x="8591021" y="6037095"/>
                <a:ext cx="3165322" cy="559128"/>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3.2</a:t>
                </a:r>
                <a:r>
                  <a:rPr lang="es-CO" sz="1100" kern="0" dirty="0">
                    <a:solidFill>
                      <a:schemeClr val="tx1">
                        <a:lumMod val="50000"/>
                      </a:schemeClr>
                    </a:solidFill>
                    <a:latin typeface="FUTURA"/>
                  </a:rPr>
                  <a:t>.1 Incorporación del enfoque de envejecimiento digno en campañas institucionales y procesos comunicativos territoriales.</a:t>
                </a:r>
              </a:p>
            </p:txBody>
          </p:sp>
          <p:cxnSp>
            <p:nvCxnSpPr>
              <p:cNvPr id="34" name="Conector recto de flecha 33"/>
              <p:cNvCxnSpPr/>
              <p:nvPr/>
            </p:nvCxnSpPr>
            <p:spPr>
              <a:xfrm>
                <a:off x="7745408" y="2552345"/>
                <a:ext cx="797130"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5" name="Conector recto de flecha 34"/>
              <p:cNvCxnSpPr/>
              <p:nvPr/>
            </p:nvCxnSpPr>
            <p:spPr>
              <a:xfrm>
                <a:off x="7761655" y="3799819"/>
                <a:ext cx="797129" cy="10781"/>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6" name="Conector recto de flecha 35"/>
              <p:cNvCxnSpPr/>
              <p:nvPr/>
            </p:nvCxnSpPr>
            <p:spPr>
              <a:xfrm>
                <a:off x="7749472" y="5279216"/>
                <a:ext cx="805252" cy="10854"/>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37" name="Rectángulo 36"/>
              <p:cNvSpPr/>
              <p:nvPr/>
            </p:nvSpPr>
            <p:spPr>
              <a:xfrm>
                <a:off x="7879198" y="2697657"/>
                <a:ext cx="652710" cy="983676"/>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a:latin typeface="FUTURA"/>
                  </a:rPr>
                  <a:t>Eje estratégico 1 </a:t>
                </a:r>
              </a:p>
            </p:txBody>
          </p:sp>
          <p:sp>
            <p:nvSpPr>
              <p:cNvPr id="38" name="Rectángulo 37"/>
              <p:cNvSpPr/>
              <p:nvPr/>
            </p:nvSpPr>
            <p:spPr>
              <a:xfrm>
                <a:off x="7841654" y="3963435"/>
                <a:ext cx="721781" cy="1154857"/>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a:latin typeface="FUTURA"/>
                  </a:rPr>
                  <a:t>Eje estratégico 2 </a:t>
                </a:r>
              </a:p>
            </p:txBody>
          </p:sp>
          <p:sp>
            <p:nvSpPr>
              <p:cNvPr id="39" name="Rectángulo 38"/>
              <p:cNvSpPr/>
              <p:nvPr/>
            </p:nvSpPr>
            <p:spPr>
              <a:xfrm>
                <a:off x="7834523" y="5655544"/>
                <a:ext cx="721781" cy="674694"/>
              </a:xfrm>
              <a:prstGeom prst="rect">
                <a:avLst/>
              </a:prstGeom>
              <a:solidFill>
                <a:schemeClr val="bg1">
                  <a:lumMod val="50000"/>
                </a:schemeClr>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r>
                  <a:rPr lang="es-CO" sz="1200" dirty="0">
                    <a:latin typeface="FUTURA"/>
                  </a:rPr>
                  <a:t>Eje estratégico 3 </a:t>
                </a:r>
              </a:p>
            </p:txBody>
          </p:sp>
        </p:grpSp>
        <p:cxnSp>
          <p:nvCxnSpPr>
            <p:cNvPr id="7" name="Conector recto de flecha 6"/>
            <p:cNvCxnSpPr/>
            <p:nvPr/>
          </p:nvCxnSpPr>
          <p:spPr>
            <a:xfrm>
              <a:off x="7461190" y="2629372"/>
              <a:ext cx="717562"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pic>
          <p:nvPicPr>
            <p:cNvPr id="8" name="Gráfico 7" descr="Árbol de hoja caduca"/>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00136" y="1740855"/>
              <a:ext cx="659325" cy="659325"/>
            </a:xfrm>
            <a:prstGeom prst="rect">
              <a:avLst/>
            </a:prstGeom>
          </p:spPr>
        </p:pic>
        <p:pic>
          <p:nvPicPr>
            <p:cNvPr id="11" name="Gráfico 10" descr="Documento"/>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62572" y="1741067"/>
              <a:ext cx="659326" cy="642550"/>
            </a:xfrm>
            <a:prstGeom prst="rect">
              <a:avLst/>
            </a:prstGeom>
          </p:spPr>
        </p:pic>
      </p:grpSp>
      <p:sp>
        <p:nvSpPr>
          <p:cNvPr id="3" name="Título 1"/>
          <p:cNvSpPr>
            <a:spLocks noGrp="1"/>
          </p:cNvSpPr>
          <p:nvPr>
            <p:ph type="title"/>
          </p:nvPr>
        </p:nvSpPr>
        <p:spPr>
          <a:xfrm>
            <a:off x="428623" y="204146"/>
            <a:ext cx="10515600" cy="501970"/>
          </a:xfrm>
        </p:spPr>
        <p:txBody>
          <a:bodyPr>
            <a:noAutofit/>
          </a:bodyPr>
          <a:lstStyle/>
          <a:p>
            <a:r>
              <a:rPr lang="es-MX" sz="2400" b="1" dirty="0">
                <a:latin typeface="Verdana" panose="020B0604030504040204"/>
                <a:ea typeface="Verdana" panose="020B0604030504040204"/>
              </a:rPr>
              <a:t>Ejemplo árbol de problemas</a:t>
            </a:r>
            <a:endParaRPr lang="es-ES" sz="2400" b="1" dirty="0">
              <a:ea typeface="Verdana" panose="020B060403050404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F4ED6-7F4B-C7D5-2E0C-CAFDACA33FA5}"/>
            </a:ext>
          </a:extLst>
        </p:cNvPr>
        <p:cNvGrpSpPr/>
        <p:nvPr/>
      </p:nvGrpSpPr>
      <p:grpSpPr>
        <a:xfrm>
          <a:off x="0" y="0"/>
          <a:ext cx="0" cy="0"/>
          <a:chOff x="0" y="0"/>
          <a:chExt cx="0" cy="0"/>
        </a:xfrm>
      </p:grpSpPr>
      <p:grpSp>
        <p:nvGrpSpPr>
          <p:cNvPr id="4" name="Group 1">
            <a:extLst>
              <a:ext uri="{FF2B5EF4-FFF2-40B4-BE49-F238E27FC236}">
                <a16:creationId xmlns:a16="http://schemas.microsoft.com/office/drawing/2014/main" id="{21F5B8C1-9505-4DA4-7AB9-F91D4CA22CDC}"/>
              </a:ext>
            </a:extLst>
          </p:cNvPr>
          <p:cNvGrpSpPr/>
          <p:nvPr/>
        </p:nvGrpSpPr>
        <p:grpSpPr>
          <a:xfrm>
            <a:off x="78892" y="627340"/>
            <a:ext cx="11431787" cy="6081443"/>
            <a:chOff x="4400136" y="1740855"/>
            <a:chExt cx="6965240" cy="5056173"/>
          </a:xfrm>
        </p:grpSpPr>
        <p:grpSp>
          <p:nvGrpSpPr>
            <p:cNvPr id="6" name="Grupo 5">
              <a:extLst>
                <a:ext uri="{FF2B5EF4-FFF2-40B4-BE49-F238E27FC236}">
                  <a16:creationId xmlns:a16="http://schemas.microsoft.com/office/drawing/2014/main" id="{C0E638EF-2B81-5BBD-0F67-73A99EDBFC71}"/>
                </a:ext>
              </a:extLst>
            </p:cNvPr>
            <p:cNvGrpSpPr/>
            <p:nvPr/>
          </p:nvGrpSpPr>
          <p:grpSpPr>
            <a:xfrm>
              <a:off x="4620254" y="1926740"/>
              <a:ext cx="6745122" cy="4870288"/>
              <a:chOff x="4849371" y="1138889"/>
              <a:chExt cx="6927280" cy="5457334"/>
            </a:xfrm>
          </p:grpSpPr>
          <p:sp>
            <p:nvSpPr>
              <p:cNvPr id="12" name="CuadroTexto 11">
                <a:extLst>
                  <a:ext uri="{FF2B5EF4-FFF2-40B4-BE49-F238E27FC236}">
                    <a16:creationId xmlns:a16="http://schemas.microsoft.com/office/drawing/2014/main" id="{C8CF2E91-AF4B-7038-BF89-1EE0C4BD076A}"/>
                  </a:ext>
                </a:extLst>
              </p:cNvPr>
              <p:cNvSpPr txBox="1"/>
              <p:nvPr/>
            </p:nvSpPr>
            <p:spPr>
              <a:xfrm>
                <a:off x="4852327" y="1191507"/>
                <a:ext cx="2893423" cy="3154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600" b="1" i="0" u="none" strike="noStrike" kern="0" cap="none" spc="0" normalizeH="0" baseline="0" noProof="0" dirty="0">
                    <a:ln>
                      <a:noFill/>
                    </a:ln>
                    <a:solidFill>
                      <a:schemeClr val="tx1">
                        <a:lumMod val="50000"/>
                      </a:schemeClr>
                    </a:solidFill>
                    <a:effectLst/>
                    <a:uLnTx/>
                    <a:uFillTx/>
                    <a:latin typeface="FUTURA"/>
                  </a:rPr>
                  <a:t>Diagnóstico. </a:t>
                </a:r>
                <a:r>
                  <a:rPr lang="es-CO" sz="1600" b="1" kern="0" dirty="0">
                    <a:solidFill>
                      <a:schemeClr val="tx1">
                        <a:lumMod val="50000"/>
                      </a:schemeClr>
                    </a:solidFill>
                    <a:latin typeface="FUTURA"/>
                  </a:rPr>
                  <a:t>Árbol de Problemas</a:t>
                </a:r>
                <a:endParaRPr kumimoji="0" lang="es-CO" sz="1600" b="1" i="0" u="none" strike="noStrike" kern="0" cap="none" spc="0" normalizeH="0" baseline="0" noProof="0" dirty="0">
                  <a:ln>
                    <a:noFill/>
                  </a:ln>
                  <a:solidFill>
                    <a:schemeClr val="tx1">
                      <a:lumMod val="50000"/>
                    </a:schemeClr>
                  </a:solidFill>
                  <a:effectLst/>
                  <a:uLnTx/>
                  <a:uFillTx/>
                  <a:latin typeface="FUTURA"/>
                </a:endParaRPr>
              </a:p>
            </p:txBody>
          </p:sp>
          <p:sp>
            <p:nvSpPr>
              <p:cNvPr id="13" name="CuadroTexto 12">
                <a:extLst>
                  <a:ext uri="{FF2B5EF4-FFF2-40B4-BE49-F238E27FC236}">
                    <a16:creationId xmlns:a16="http://schemas.microsoft.com/office/drawing/2014/main" id="{3F838295-BF21-FBA4-27AA-53CDEAC0E63C}"/>
                  </a:ext>
                </a:extLst>
              </p:cNvPr>
              <p:cNvSpPr txBox="1"/>
              <p:nvPr/>
            </p:nvSpPr>
            <p:spPr>
              <a:xfrm>
                <a:off x="8575797" y="1138889"/>
                <a:ext cx="3039465" cy="3154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600" b="1" i="0" u="none" strike="noStrike" kern="0" cap="none" spc="0" normalizeH="0" baseline="0" noProof="0" dirty="0">
                    <a:ln>
                      <a:noFill/>
                    </a:ln>
                    <a:solidFill>
                      <a:schemeClr val="tx1">
                        <a:lumMod val="50000"/>
                      </a:schemeClr>
                    </a:solidFill>
                    <a:effectLst/>
                    <a:uLnTx/>
                    <a:uFillTx/>
                    <a:latin typeface="FUTURA"/>
                  </a:rPr>
                  <a:t>Definición. Árbol de objetivos</a:t>
                </a:r>
              </a:p>
            </p:txBody>
          </p:sp>
          <p:sp>
            <p:nvSpPr>
              <p:cNvPr id="14" name="Rectángulo 13">
                <a:extLst>
                  <a:ext uri="{FF2B5EF4-FFF2-40B4-BE49-F238E27FC236}">
                    <a16:creationId xmlns:a16="http://schemas.microsoft.com/office/drawing/2014/main" id="{BF1A9F31-7228-F5D7-6ABB-537CD0DFD42E}"/>
                  </a:ext>
                </a:extLst>
              </p:cNvPr>
              <p:cNvSpPr/>
              <p:nvPr/>
            </p:nvSpPr>
            <p:spPr>
              <a:xfrm>
                <a:off x="4850637" y="1524796"/>
                <a:ext cx="2924312" cy="727560"/>
              </a:xfrm>
              <a:prstGeom prst="rect">
                <a:avLst/>
              </a:prstGeom>
              <a:solidFill>
                <a:srgbClr val="FE187B">
                  <a:alpha val="98000"/>
                </a:srgbClr>
              </a:solidFill>
              <a:ln>
                <a:noFill/>
              </a:ln>
              <a:effectLst/>
            </p:spPr>
            <p:txBody>
              <a:bodyPr lIns="91440" tIns="45720" rIns="91440" bIns="45720" rtlCol="0" anchor="ctr"/>
              <a:lstStyle/>
              <a:p>
                <a:pPr algn="ctr">
                  <a:defRPr/>
                </a:pPr>
                <a:r>
                  <a:rPr lang="es-CO" sz="1400" b="1" kern="0" dirty="0">
                    <a:solidFill>
                      <a:prstClr val="white"/>
                    </a:solidFill>
                    <a:latin typeface="FUTURA"/>
                  </a:rPr>
                  <a:t>Problema central:</a:t>
                </a:r>
                <a:endParaRPr lang="en-US" sz="1400" b="1" dirty="0">
                  <a:solidFill>
                    <a:prstClr val="white"/>
                  </a:solidFill>
                  <a:latin typeface="FUTURA"/>
                  <a:cs typeface="Helvetica"/>
                </a:endParaRPr>
              </a:p>
              <a:p>
                <a:pPr algn="ctr">
                  <a:defRPr/>
                </a:pPr>
                <a:r>
                  <a:rPr lang="es-CO" sz="1400" kern="0" dirty="0">
                    <a:solidFill>
                      <a:prstClr val="white"/>
                    </a:solidFill>
                    <a:latin typeface="FUTURA"/>
                  </a:rPr>
                  <a:t>Baja calidad de vida de la población adulta mayor en el municipio</a:t>
                </a:r>
                <a:endParaRPr lang="en-US" sz="1400" dirty="0">
                  <a:solidFill>
                    <a:prstClr val="white"/>
                  </a:solidFill>
                  <a:latin typeface="FUTURA"/>
                  <a:cs typeface="Helvetica"/>
                </a:endParaRPr>
              </a:p>
            </p:txBody>
          </p:sp>
          <p:sp>
            <p:nvSpPr>
              <p:cNvPr id="15" name="CuadroTexto 14">
                <a:extLst>
                  <a:ext uri="{FF2B5EF4-FFF2-40B4-BE49-F238E27FC236}">
                    <a16:creationId xmlns:a16="http://schemas.microsoft.com/office/drawing/2014/main" id="{29680504-3F84-B6F9-4A90-8EF739F70944}"/>
                  </a:ext>
                </a:extLst>
              </p:cNvPr>
              <p:cNvSpPr txBox="1"/>
              <p:nvPr/>
            </p:nvSpPr>
            <p:spPr>
              <a:xfrm>
                <a:off x="4850143" y="2276855"/>
                <a:ext cx="2927369" cy="888870"/>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1. Déficit de atención en salud mental y emocional.</a:t>
                </a:r>
              </a:p>
              <a:p>
                <a:pPr algn="ctr">
                  <a:defRPr/>
                </a:pPr>
                <a:endParaRPr lang="es-CO" sz="1400" kern="0" dirty="0">
                  <a:solidFill>
                    <a:prstClr val="white"/>
                  </a:solidFill>
                  <a:latin typeface="FUTURA"/>
                </a:endParaRPr>
              </a:p>
              <a:p>
                <a:pPr algn="ctr">
                  <a:defRPr/>
                </a:pPr>
                <a:endParaRPr lang="es-CO" sz="1400" kern="0" dirty="0">
                  <a:solidFill>
                    <a:prstClr val="white"/>
                  </a:solidFill>
                  <a:latin typeface="FUTURA"/>
                </a:endParaRPr>
              </a:p>
            </p:txBody>
          </p:sp>
          <p:sp>
            <p:nvSpPr>
              <p:cNvPr id="16" name="CuadroTexto 15">
                <a:extLst>
                  <a:ext uri="{FF2B5EF4-FFF2-40B4-BE49-F238E27FC236}">
                    <a16:creationId xmlns:a16="http://schemas.microsoft.com/office/drawing/2014/main" id="{0D396E96-59CF-5F13-85ED-D6488DE8710F}"/>
                  </a:ext>
                </a:extLst>
              </p:cNvPr>
              <p:cNvSpPr txBox="1"/>
              <p:nvPr/>
            </p:nvSpPr>
            <p:spPr>
              <a:xfrm>
                <a:off x="4849372" y="3132677"/>
                <a:ext cx="2911894"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1.2 </a:t>
                </a:r>
                <a:r>
                  <a:rPr lang="es-CO" sz="1100" kern="0" dirty="0">
                    <a:solidFill>
                      <a:schemeClr val="tx1">
                        <a:lumMod val="50000"/>
                      </a:schemeClr>
                    </a:solidFill>
                    <a:latin typeface="FUTURA"/>
                  </a:rPr>
                  <a:t>. Estigmatización de la depresión y ansiedad en personas mayores</a:t>
                </a:r>
              </a:p>
            </p:txBody>
          </p:sp>
          <p:sp>
            <p:nvSpPr>
              <p:cNvPr id="17" name="CuadroTexto 16">
                <a:extLst>
                  <a:ext uri="{FF2B5EF4-FFF2-40B4-BE49-F238E27FC236}">
                    <a16:creationId xmlns:a16="http://schemas.microsoft.com/office/drawing/2014/main" id="{18E37D9F-1025-D304-3E3C-587A95C34E48}"/>
                  </a:ext>
                </a:extLst>
              </p:cNvPr>
              <p:cNvSpPr txBox="1"/>
              <p:nvPr/>
            </p:nvSpPr>
            <p:spPr>
              <a:xfrm>
                <a:off x="4849372" y="2741210"/>
                <a:ext cx="2911894"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1.1 </a:t>
                </a:r>
                <a:r>
                  <a:rPr lang="es-CO" sz="1100" kern="0" dirty="0">
                    <a:solidFill>
                      <a:schemeClr val="tx1">
                        <a:lumMod val="50000"/>
                      </a:schemeClr>
                    </a:solidFill>
                    <a:latin typeface="FUTURA"/>
                  </a:rPr>
                  <a:t>. Ausencia de programas de acompañamiento psicosocial.</a:t>
                </a:r>
              </a:p>
            </p:txBody>
          </p:sp>
          <p:sp>
            <p:nvSpPr>
              <p:cNvPr id="18" name="CuadroTexto 17">
                <a:extLst>
                  <a:ext uri="{FF2B5EF4-FFF2-40B4-BE49-F238E27FC236}">
                    <a16:creationId xmlns:a16="http://schemas.microsoft.com/office/drawing/2014/main" id="{4AD41778-E88B-37B6-FEC5-B3B3D48F966C}"/>
                  </a:ext>
                </a:extLst>
              </p:cNvPr>
              <p:cNvSpPr txBox="1"/>
              <p:nvPr/>
            </p:nvSpPr>
            <p:spPr>
              <a:xfrm>
                <a:off x="4850873" y="3544794"/>
                <a:ext cx="2903000" cy="888870"/>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2. Limitado acceso a entornos seguros y adaptados.</a:t>
                </a:r>
              </a:p>
              <a:p>
                <a:pPr algn="ctr">
                  <a:defRPr/>
                </a:pPr>
                <a:endParaRPr lang="es-CO" sz="1400" kern="0" dirty="0">
                  <a:solidFill>
                    <a:prstClr val="white"/>
                  </a:solidFill>
                  <a:latin typeface="FUTURA"/>
                </a:endParaRPr>
              </a:p>
              <a:p>
                <a:pPr algn="ctr">
                  <a:defRPr/>
                </a:pPr>
                <a:endParaRPr lang="es-CO" sz="1400" kern="0" dirty="0">
                  <a:solidFill>
                    <a:prstClr val="white"/>
                  </a:solidFill>
                  <a:latin typeface="FUTURA"/>
                </a:endParaRPr>
              </a:p>
            </p:txBody>
          </p:sp>
          <p:sp>
            <p:nvSpPr>
              <p:cNvPr id="19" name="CuadroTexto 18">
                <a:extLst>
                  <a:ext uri="{FF2B5EF4-FFF2-40B4-BE49-F238E27FC236}">
                    <a16:creationId xmlns:a16="http://schemas.microsoft.com/office/drawing/2014/main" id="{F74C0B8E-9AC9-A9CF-706C-AA4580A43AF6}"/>
                  </a:ext>
                </a:extLst>
              </p:cNvPr>
              <p:cNvSpPr txBox="1"/>
              <p:nvPr/>
            </p:nvSpPr>
            <p:spPr>
              <a:xfrm>
                <a:off x="4849371" y="4451285"/>
                <a:ext cx="2908564"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2.2 </a:t>
                </a:r>
                <a:r>
                  <a:rPr lang="es-CO" sz="1100" kern="0" dirty="0">
                    <a:solidFill>
                      <a:schemeClr val="tx1">
                        <a:lumMod val="50000"/>
                      </a:schemeClr>
                    </a:solidFill>
                    <a:latin typeface="FUTURA"/>
                  </a:rPr>
                  <a:t>Transporte público sin condiciones adecuadas para adultos mayores.</a:t>
                </a:r>
                <a:endParaRPr lang="en-US" dirty="0">
                  <a:solidFill>
                    <a:schemeClr val="tx1">
                      <a:lumMod val="50000"/>
                    </a:schemeClr>
                  </a:solidFill>
                  <a:latin typeface="FUTURA"/>
                  <a:cs typeface="Helvetica"/>
                </a:endParaRPr>
              </a:p>
            </p:txBody>
          </p:sp>
          <p:sp>
            <p:nvSpPr>
              <p:cNvPr id="20" name="CuadroTexto 19">
                <a:extLst>
                  <a:ext uri="{FF2B5EF4-FFF2-40B4-BE49-F238E27FC236}">
                    <a16:creationId xmlns:a16="http://schemas.microsoft.com/office/drawing/2014/main" id="{A472AB08-B129-CD84-9DE8-A6121C4C5E1E}"/>
                  </a:ext>
                </a:extLst>
              </p:cNvPr>
              <p:cNvSpPr txBox="1"/>
              <p:nvPr/>
            </p:nvSpPr>
            <p:spPr>
              <a:xfrm>
                <a:off x="4849372" y="4031548"/>
                <a:ext cx="2912626"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2.1 </a:t>
                </a:r>
                <a:r>
                  <a:rPr lang="es-CO" sz="1100" kern="0" dirty="0">
                    <a:solidFill>
                      <a:schemeClr val="tx1">
                        <a:lumMod val="50000"/>
                      </a:schemeClr>
                    </a:solidFill>
                    <a:latin typeface="FUTURA"/>
                  </a:rPr>
                  <a:t>. Espacios públicos con barreras físicas para la movilidad.</a:t>
                </a:r>
              </a:p>
            </p:txBody>
          </p:sp>
          <p:sp>
            <p:nvSpPr>
              <p:cNvPr id="21" name="CuadroTexto 20">
                <a:extLst>
                  <a:ext uri="{FF2B5EF4-FFF2-40B4-BE49-F238E27FC236}">
                    <a16:creationId xmlns:a16="http://schemas.microsoft.com/office/drawing/2014/main" id="{019EC911-DAF4-61F4-F72F-7D9E3779AAFD}"/>
                  </a:ext>
                </a:extLst>
              </p:cNvPr>
              <p:cNvSpPr txBox="1"/>
              <p:nvPr/>
            </p:nvSpPr>
            <p:spPr>
              <a:xfrm>
                <a:off x="4850143" y="5014147"/>
                <a:ext cx="2902999" cy="688158"/>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3. Escasa protección frente a violencias y maltrato.</a:t>
                </a:r>
              </a:p>
              <a:p>
                <a:pPr algn="ctr">
                  <a:defRPr/>
                </a:pPr>
                <a:endParaRPr lang="es-CO" sz="1400" b="0" i="0" u="none" strike="noStrike" kern="0" cap="none" spc="0" normalizeH="0" baseline="0" noProof="0" dirty="0">
                  <a:ln>
                    <a:noFill/>
                  </a:ln>
                  <a:solidFill>
                    <a:prstClr val="white"/>
                  </a:solidFill>
                  <a:effectLst/>
                  <a:uLnTx/>
                  <a:uFillTx/>
                  <a:latin typeface="FUTURA"/>
                </a:endParaRPr>
              </a:p>
            </p:txBody>
          </p:sp>
          <p:sp>
            <p:nvSpPr>
              <p:cNvPr id="22" name="CuadroTexto 21">
                <a:extLst>
                  <a:ext uri="{FF2B5EF4-FFF2-40B4-BE49-F238E27FC236}">
                    <a16:creationId xmlns:a16="http://schemas.microsoft.com/office/drawing/2014/main" id="{14FDC465-98AE-F629-E996-D63F662E0795}"/>
                  </a:ext>
                </a:extLst>
              </p:cNvPr>
              <p:cNvSpPr txBox="1"/>
              <p:nvPr/>
            </p:nvSpPr>
            <p:spPr>
              <a:xfrm>
                <a:off x="4849372" y="5974017"/>
                <a:ext cx="2913131"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3.2 </a:t>
                </a:r>
                <a:r>
                  <a:rPr lang="es-CO" sz="1100" kern="0" dirty="0">
                    <a:solidFill>
                      <a:schemeClr val="tx1">
                        <a:lumMod val="50000"/>
                      </a:schemeClr>
                    </a:solidFill>
                    <a:latin typeface="FUTURA"/>
                  </a:rPr>
                  <a:t>. Falta de rutas institucionales para denunciar y atender estas situaciones.</a:t>
                </a:r>
              </a:p>
            </p:txBody>
          </p:sp>
          <p:sp>
            <p:nvSpPr>
              <p:cNvPr id="23" name="CuadroTexto 22">
                <a:extLst>
                  <a:ext uri="{FF2B5EF4-FFF2-40B4-BE49-F238E27FC236}">
                    <a16:creationId xmlns:a16="http://schemas.microsoft.com/office/drawing/2014/main" id="{AD6ECD73-8C8A-BAB0-F538-484681ABBBFC}"/>
                  </a:ext>
                </a:extLst>
              </p:cNvPr>
              <p:cNvSpPr txBox="1"/>
              <p:nvPr/>
            </p:nvSpPr>
            <p:spPr>
              <a:xfrm>
                <a:off x="4849372" y="5503102"/>
                <a:ext cx="2905008" cy="243722"/>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3.1 </a:t>
                </a:r>
                <a:r>
                  <a:rPr lang="es-CO" sz="1100" kern="0" dirty="0">
                    <a:solidFill>
                      <a:schemeClr val="tx1">
                        <a:lumMod val="50000"/>
                      </a:schemeClr>
                    </a:solidFill>
                    <a:latin typeface="FUTURA"/>
                  </a:rPr>
                  <a:t>Subregistro de casos de abuso intrafamiliar.</a:t>
                </a:r>
                <a:endParaRPr lang="es-CO" sz="1100" kern="0" dirty="0">
                  <a:solidFill>
                    <a:schemeClr val="tx1">
                      <a:lumMod val="50000"/>
                    </a:schemeClr>
                  </a:solidFill>
                  <a:latin typeface="FUTURA"/>
                  <a:cs typeface="Helvetica"/>
                </a:endParaRPr>
              </a:p>
            </p:txBody>
          </p:sp>
          <p:sp>
            <p:nvSpPr>
              <p:cNvPr id="24" name="Rectángulo 23">
                <a:extLst>
                  <a:ext uri="{FF2B5EF4-FFF2-40B4-BE49-F238E27FC236}">
                    <a16:creationId xmlns:a16="http://schemas.microsoft.com/office/drawing/2014/main" id="{85854081-BEA4-EA51-BC4E-AFE2805D9593}"/>
                  </a:ext>
                </a:extLst>
              </p:cNvPr>
              <p:cNvSpPr/>
              <p:nvPr/>
            </p:nvSpPr>
            <p:spPr>
              <a:xfrm>
                <a:off x="8589954" y="1507104"/>
                <a:ext cx="3182635" cy="758383"/>
              </a:xfrm>
              <a:prstGeom prst="rect">
                <a:avLst/>
              </a:prstGeom>
              <a:solidFill>
                <a:srgbClr val="00B62D"/>
              </a:solidFill>
              <a:ln>
                <a:noFill/>
              </a:ln>
              <a:effectLst/>
            </p:spPr>
            <p:txBody>
              <a:bodyPr lIns="91440" tIns="45720" rIns="91440" bIns="45720" rtlCol="0" anchor="ctr"/>
              <a:lstStyle/>
              <a:p>
                <a:pPr algn="ctr">
                  <a:defRPr/>
                </a:pPr>
                <a:r>
                  <a:rPr kumimoji="0" lang="es-CO" sz="1400" b="1" i="0" u="none" strike="noStrike" kern="0" cap="none" spc="0" normalizeH="0" baseline="0" noProof="0" dirty="0">
                    <a:ln>
                      <a:noFill/>
                    </a:ln>
                    <a:solidFill>
                      <a:prstClr val="white"/>
                    </a:solidFill>
                    <a:effectLst/>
                    <a:uLnTx/>
                    <a:uFillTx/>
                    <a:latin typeface="FUTURA"/>
                  </a:rPr>
                  <a:t>Objetivo general</a:t>
                </a:r>
                <a:r>
                  <a:rPr lang="es-CO" sz="1400" kern="0" dirty="0">
                    <a:solidFill>
                      <a:prstClr val="white"/>
                    </a:solidFill>
                    <a:latin typeface="FUTURA"/>
                  </a:rPr>
                  <a:t>. Mejorar la calidad de vida de la población adulta mayor del municipio.</a:t>
                </a:r>
              </a:p>
            </p:txBody>
          </p:sp>
          <p:sp>
            <p:nvSpPr>
              <p:cNvPr id="25" name="CuadroTexto 24">
                <a:extLst>
                  <a:ext uri="{FF2B5EF4-FFF2-40B4-BE49-F238E27FC236}">
                    <a16:creationId xmlns:a16="http://schemas.microsoft.com/office/drawing/2014/main" id="{0A723FD2-A602-5CE5-4D81-F9E94F145DA8}"/>
                  </a:ext>
                </a:extLst>
              </p:cNvPr>
              <p:cNvSpPr txBox="1"/>
              <p:nvPr/>
            </p:nvSpPr>
            <p:spPr>
              <a:xfrm>
                <a:off x="8589954" y="2349975"/>
                <a:ext cx="3182635" cy="487445"/>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Objetivo específico 1. Fortalecer el reconocimiento simbólico y cultural de las personas adultas mayores.</a:t>
                </a:r>
              </a:p>
            </p:txBody>
          </p:sp>
          <p:sp>
            <p:nvSpPr>
              <p:cNvPr id="26" name="CuadroTexto 25">
                <a:extLst>
                  <a:ext uri="{FF2B5EF4-FFF2-40B4-BE49-F238E27FC236}">
                    <a16:creationId xmlns:a16="http://schemas.microsoft.com/office/drawing/2014/main" id="{75966EAF-0449-7F3D-20C3-B008C7620A44}"/>
                  </a:ext>
                </a:extLst>
              </p:cNvPr>
              <p:cNvSpPr txBox="1"/>
              <p:nvPr/>
            </p:nvSpPr>
            <p:spPr>
              <a:xfrm>
                <a:off x="8595082" y="2832916"/>
                <a:ext cx="3181566"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1.1</a:t>
                </a:r>
                <a:r>
                  <a:rPr lang="es-CO" sz="1100" kern="0" dirty="0">
                    <a:solidFill>
                      <a:schemeClr val="tx1">
                        <a:lumMod val="50000"/>
                      </a:schemeClr>
                    </a:solidFill>
                    <a:latin typeface="FUTURA"/>
                  </a:rPr>
                  <a:t>.1. Promoción de expresiones culturales, artísticas y patrimoniales protagonizadas por personas adultas mayores..</a:t>
                </a:r>
              </a:p>
            </p:txBody>
          </p:sp>
          <p:sp>
            <p:nvSpPr>
              <p:cNvPr id="27" name="CuadroTexto 26">
                <a:extLst>
                  <a:ext uri="{FF2B5EF4-FFF2-40B4-BE49-F238E27FC236}">
                    <a16:creationId xmlns:a16="http://schemas.microsoft.com/office/drawing/2014/main" id="{E2D54C8D-BFF7-4AB1-6D54-B3A1C1FCE5AB}"/>
                  </a:ext>
                </a:extLst>
              </p:cNvPr>
              <p:cNvSpPr txBox="1"/>
              <p:nvPr/>
            </p:nvSpPr>
            <p:spPr>
              <a:xfrm>
                <a:off x="8594016" y="3769542"/>
                <a:ext cx="3182635" cy="487445"/>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Objetivo específico 2. Promover la interacción intergeneracional como eje de cohesión social.</a:t>
                </a:r>
              </a:p>
            </p:txBody>
          </p:sp>
          <p:sp>
            <p:nvSpPr>
              <p:cNvPr id="28" name="CuadroTexto 27">
                <a:extLst>
                  <a:ext uri="{FF2B5EF4-FFF2-40B4-BE49-F238E27FC236}">
                    <a16:creationId xmlns:a16="http://schemas.microsoft.com/office/drawing/2014/main" id="{000657E5-549C-0E84-70CF-58A468523D1E}"/>
                  </a:ext>
                </a:extLst>
              </p:cNvPr>
              <p:cNvSpPr txBox="1"/>
              <p:nvPr/>
            </p:nvSpPr>
            <p:spPr>
              <a:xfrm>
                <a:off x="8590922" y="5158488"/>
                <a:ext cx="3181665" cy="487445"/>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Objetivo específico 3. Posicionar una narrativa positiva del envejecimiento en la opinión pública.</a:t>
                </a:r>
                <a:endParaRPr lang="en-US" dirty="0">
                  <a:solidFill>
                    <a:prstClr val="white"/>
                  </a:solidFill>
                  <a:latin typeface="FUTURA"/>
                  <a:cs typeface="Helvetica"/>
                </a:endParaRPr>
              </a:p>
            </p:txBody>
          </p:sp>
          <p:sp>
            <p:nvSpPr>
              <p:cNvPr id="29" name="CuadroTexto 28">
                <a:extLst>
                  <a:ext uri="{FF2B5EF4-FFF2-40B4-BE49-F238E27FC236}">
                    <a16:creationId xmlns:a16="http://schemas.microsoft.com/office/drawing/2014/main" id="{18A04A95-6297-E666-5F1D-E1893B60C242}"/>
                  </a:ext>
                </a:extLst>
              </p:cNvPr>
              <p:cNvSpPr txBox="1"/>
              <p:nvPr/>
            </p:nvSpPr>
            <p:spPr>
              <a:xfrm>
                <a:off x="8595082" y="3255212"/>
                <a:ext cx="3177506"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a:t>
                </a:r>
                <a:r>
                  <a:rPr lang="es-CO" sz="1100" kern="0" dirty="0">
                    <a:solidFill>
                      <a:schemeClr val="tx1">
                        <a:lumMod val="50000"/>
                      </a:schemeClr>
                    </a:solidFill>
                    <a:latin typeface="FUTURA"/>
                  </a:rPr>
                  <a:t>1</a:t>
                </a:r>
                <a:r>
                  <a:rPr kumimoji="0" lang="es-CO" sz="1100" b="0" i="0" u="none" strike="noStrike" kern="0" cap="none" spc="0" normalizeH="0" baseline="0" noProof="0" dirty="0">
                    <a:ln>
                      <a:noFill/>
                    </a:ln>
                    <a:solidFill>
                      <a:schemeClr val="tx1">
                        <a:lumMod val="50000"/>
                      </a:schemeClr>
                    </a:solidFill>
                    <a:effectLst/>
                    <a:uLnTx/>
                    <a:uFillTx/>
                    <a:latin typeface="FUTURA"/>
                  </a:rPr>
                  <a:t>.2</a:t>
                </a:r>
                <a:r>
                  <a:rPr lang="es-CO" sz="1100" kern="0" dirty="0">
                    <a:solidFill>
                      <a:schemeClr val="tx1">
                        <a:lumMod val="50000"/>
                      </a:schemeClr>
                    </a:solidFill>
                    <a:latin typeface="FUTURA"/>
                  </a:rPr>
                  <a:t>.1. Estrategias </a:t>
                </a:r>
                <a:r>
                  <a:rPr lang="es-CO" sz="1100" kern="0" dirty="0" err="1">
                    <a:solidFill>
                      <a:schemeClr val="tx1">
                        <a:lumMod val="50000"/>
                      </a:schemeClr>
                    </a:solidFill>
                    <a:latin typeface="FUTURA"/>
                  </a:rPr>
                  <a:t>visibilización</a:t>
                </a:r>
                <a:r>
                  <a:rPr lang="es-CO" sz="1100" kern="0" dirty="0">
                    <a:solidFill>
                      <a:schemeClr val="tx1">
                        <a:lumMod val="50000"/>
                      </a:schemeClr>
                    </a:solidFill>
                    <a:latin typeface="FUTURA"/>
                  </a:rPr>
                  <a:t> y exaltación del aporte histórico, social y comunitario de las personas adultas mayores.</a:t>
                </a:r>
              </a:p>
            </p:txBody>
          </p:sp>
          <p:sp>
            <p:nvSpPr>
              <p:cNvPr id="30" name="CuadroTexto 29">
                <a:extLst>
                  <a:ext uri="{FF2B5EF4-FFF2-40B4-BE49-F238E27FC236}">
                    <a16:creationId xmlns:a16="http://schemas.microsoft.com/office/drawing/2014/main" id="{EA53F8A2-8E6A-F318-98DD-00D6C4E14E0D}"/>
                  </a:ext>
                </a:extLst>
              </p:cNvPr>
              <p:cNvSpPr txBox="1"/>
              <p:nvPr/>
            </p:nvSpPr>
            <p:spPr>
              <a:xfrm>
                <a:off x="8603205" y="4282840"/>
                <a:ext cx="3157199"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2.1.1 </a:t>
                </a:r>
                <a:r>
                  <a:rPr lang="es-CO" sz="1100" kern="0" dirty="0">
                    <a:solidFill>
                      <a:schemeClr val="tx1">
                        <a:lumMod val="50000"/>
                      </a:schemeClr>
                    </a:solidFill>
                    <a:latin typeface="FUTURA"/>
                  </a:rPr>
                  <a:t>Fomento de espacios intergeneracionales de encuentro comunitario, recreativo y educativo..</a:t>
                </a:r>
                <a:endParaRPr lang="en-US" dirty="0">
                  <a:solidFill>
                    <a:schemeClr val="tx1">
                      <a:lumMod val="50000"/>
                    </a:schemeClr>
                  </a:solidFill>
                  <a:latin typeface="FUTURA"/>
                  <a:cs typeface="Helvetica"/>
                </a:endParaRPr>
              </a:p>
            </p:txBody>
          </p:sp>
          <p:sp>
            <p:nvSpPr>
              <p:cNvPr id="31" name="CuadroTexto 30">
                <a:extLst>
                  <a:ext uri="{FF2B5EF4-FFF2-40B4-BE49-F238E27FC236}">
                    <a16:creationId xmlns:a16="http://schemas.microsoft.com/office/drawing/2014/main" id="{E3EC2EFF-671C-E91C-0B5E-CAB45CF0A8AA}"/>
                  </a:ext>
                </a:extLst>
              </p:cNvPr>
              <p:cNvSpPr txBox="1"/>
              <p:nvPr/>
            </p:nvSpPr>
            <p:spPr>
              <a:xfrm>
                <a:off x="8603205" y="4733276"/>
                <a:ext cx="3161260"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2.</a:t>
                </a:r>
                <a:r>
                  <a:rPr lang="es-CO" sz="1100" kern="0" dirty="0">
                    <a:solidFill>
                      <a:schemeClr val="tx1">
                        <a:lumMod val="50000"/>
                      </a:schemeClr>
                    </a:solidFill>
                    <a:latin typeface="FUTURA"/>
                  </a:rPr>
                  <a:t>2</a:t>
                </a:r>
                <a:r>
                  <a:rPr kumimoji="0" lang="es-CO" sz="1100" b="0" i="0" u="none" strike="noStrike" kern="0" cap="none" spc="0" normalizeH="0" baseline="0" noProof="0" dirty="0">
                    <a:ln>
                      <a:noFill/>
                    </a:ln>
                    <a:solidFill>
                      <a:schemeClr val="tx1">
                        <a:lumMod val="50000"/>
                      </a:schemeClr>
                    </a:solidFill>
                    <a:effectLst/>
                    <a:uLnTx/>
                    <a:uFillTx/>
                    <a:latin typeface="FUTURA"/>
                  </a:rPr>
                  <a:t>.1 </a:t>
                </a:r>
                <a:r>
                  <a:rPr lang="es-CO" sz="1100" kern="0" dirty="0">
                    <a:solidFill>
                      <a:schemeClr val="tx1">
                        <a:lumMod val="50000"/>
                      </a:schemeClr>
                    </a:solidFill>
                    <a:latin typeface="FUTURA"/>
                  </a:rPr>
                  <a:t>Articulación de iniciativas pedagógicas orientadas al intercambio de saberes entre generaciones..</a:t>
                </a:r>
                <a:endParaRPr lang="en-US" dirty="0">
                  <a:solidFill>
                    <a:schemeClr val="tx1">
                      <a:lumMod val="50000"/>
                    </a:schemeClr>
                  </a:solidFill>
                  <a:latin typeface="FUTURA"/>
                  <a:cs typeface="Helvetica"/>
                </a:endParaRPr>
              </a:p>
            </p:txBody>
          </p:sp>
          <p:sp>
            <p:nvSpPr>
              <p:cNvPr id="32" name="CuadroTexto 31">
                <a:extLst>
                  <a:ext uri="{FF2B5EF4-FFF2-40B4-BE49-F238E27FC236}">
                    <a16:creationId xmlns:a16="http://schemas.microsoft.com/office/drawing/2014/main" id="{1635FC13-2F4A-175A-D070-835D8EA6BF7E}"/>
                  </a:ext>
                </a:extLst>
              </p:cNvPr>
              <p:cNvSpPr txBox="1"/>
              <p:nvPr/>
            </p:nvSpPr>
            <p:spPr>
              <a:xfrm>
                <a:off x="8582897" y="5656288"/>
                <a:ext cx="3185629" cy="401425"/>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3.1.1 </a:t>
                </a:r>
                <a:r>
                  <a:rPr lang="es-CO" sz="1100" kern="0" dirty="0">
                    <a:solidFill>
                      <a:schemeClr val="tx1">
                        <a:lumMod val="50000"/>
                      </a:schemeClr>
                    </a:solidFill>
                    <a:latin typeface="FUTURA"/>
                    <a:ea typeface="+mn-lt"/>
                    <a:cs typeface="+mn-lt"/>
                  </a:rPr>
                  <a:t>Desarrollo de estrategias de comunicación pública para la promoción del envejecimiento activo y positivo.</a:t>
                </a:r>
                <a:endParaRPr lang="en-US" dirty="0">
                  <a:solidFill>
                    <a:schemeClr val="tx1">
                      <a:lumMod val="50000"/>
                    </a:schemeClr>
                  </a:solidFill>
                  <a:latin typeface="FUTURA"/>
                  <a:ea typeface="+mn-lt"/>
                  <a:cs typeface="+mn-lt"/>
                </a:endParaRPr>
              </a:p>
            </p:txBody>
          </p:sp>
          <p:sp>
            <p:nvSpPr>
              <p:cNvPr id="33" name="CuadroTexto 32">
                <a:extLst>
                  <a:ext uri="{FF2B5EF4-FFF2-40B4-BE49-F238E27FC236}">
                    <a16:creationId xmlns:a16="http://schemas.microsoft.com/office/drawing/2014/main" id="{5FF50174-317B-CC44-CE64-6311DD28FB11}"/>
                  </a:ext>
                </a:extLst>
              </p:cNvPr>
              <p:cNvSpPr txBox="1"/>
              <p:nvPr/>
            </p:nvSpPr>
            <p:spPr>
              <a:xfrm>
                <a:off x="8591021" y="6037095"/>
                <a:ext cx="3165322" cy="559128"/>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Línea de acción 3.2</a:t>
                </a:r>
                <a:r>
                  <a:rPr lang="es-CO" sz="1100" kern="0" dirty="0">
                    <a:solidFill>
                      <a:schemeClr val="tx1">
                        <a:lumMod val="50000"/>
                      </a:schemeClr>
                    </a:solidFill>
                    <a:latin typeface="FUTURA"/>
                  </a:rPr>
                  <a:t>.1 Incorporación del enfoque de envejecimiento digno en campañas institucionales y procesos comunicativos territoriales.</a:t>
                </a:r>
              </a:p>
            </p:txBody>
          </p:sp>
          <p:cxnSp>
            <p:nvCxnSpPr>
              <p:cNvPr id="34" name="Conector recto de flecha 33">
                <a:extLst>
                  <a:ext uri="{FF2B5EF4-FFF2-40B4-BE49-F238E27FC236}">
                    <a16:creationId xmlns:a16="http://schemas.microsoft.com/office/drawing/2014/main" id="{EBD57443-52F6-1337-C93A-AE4D9CF254AE}"/>
                  </a:ext>
                </a:extLst>
              </p:cNvPr>
              <p:cNvCxnSpPr/>
              <p:nvPr/>
            </p:nvCxnSpPr>
            <p:spPr>
              <a:xfrm>
                <a:off x="7745408" y="2552345"/>
                <a:ext cx="797130"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5" name="Conector recto de flecha 34">
                <a:extLst>
                  <a:ext uri="{FF2B5EF4-FFF2-40B4-BE49-F238E27FC236}">
                    <a16:creationId xmlns:a16="http://schemas.microsoft.com/office/drawing/2014/main" id="{4BA4C8B0-E993-7728-42AC-C3759CA2F006}"/>
                  </a:ext>
                </a:extLst>
              </p:cNvPr>
              <p:cNvCxnSpPr/>
              <p:nvPr/>
            </p:nvCxnSpPr>
            <p:spPr>
              <a:xfrm>
                <a:off x="7761655" y="3799819"/>
                <a:ext cx="797129" cy="10781"/>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6" name="Conector recto de flecha 35">
                <a:extLst>
                  <a:ext uri="{FF2B5EF4-FFF2-40B4-BE49-F238E27FC236}">
                    <a16:creationId xmlns:a16="http://schemas.microsoft.com/office/drawing/2014/main" id="{464B358C-82CE-7B68-4913-6A2894FF1142}"/>
                  </a:ext>
                </a:extLst>
              </p:cNvPr>
              <p:cNvCxnSpPr/>
              <p:nvPr/>
            </p:nvCxnSpPr>
            <p:spPr>
              <a:xfrm>
                <a:off x="7749472" y="5279216"/>
                <a:ext cx="805252" cy="10854"/>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37" name="Rectángulo 36">
                <a:extLst>
                  <a:ext uri="{FF2B5EF4-FFF2-40B4-BE49-F238E27FC236}">
                    <a16:creationId xmlns:a16="http://schemas.microsoft.com/office/drawing/2014/main" id="{71378643-6C41-D5AD-3E3F-1ECE551C7A25}"/>
                  </a:ext>
                </a:extLst>
              </p:cNvPr>
              <p:cNvSpPr/>
              <p:nvPr/>
            </p:nvSpPr>
            <p:spPr>
              <a:xfrm>
                <a:off x="7879198" y="2697657"/>
                <a:ext cx="652710" cy="983676"/>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a:latin typeface="FUTURA"/>
                  </a:rPr>
                  <a:t>Eje estratégico 1 </a:t>
                </a:r>
              </a:p>
            </p:txBody>
          </p:sp>
          <p:sp>
            <p:nvSpPr>
              <p:cNvPr id="38" name="Rectángulo 37">
                <a:extLst>
                  <a:ext uri="{FF2B5EF4-FFF2-40B4-BE49-F238E27FC236}">
                    <a16:creationId xmlns:a16="http://schemas.microsoft.com/office/drawing/2014/main" id="{D4AE0676-6B13-F5BF-C9E7-93F781482FB2}"/>
                  </a:ext>
                </a:extLst>
              </p:cNvPr>
              <p:cNvSpPr/>
              <p:nvPr/>
            </p:nvSpPr>
            <p:spPr>
              <a:xfrm>
                <a:off x="7841654" y="3963435"/>
                <a:ext cx="721781" cy="1154857"/>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a:latin typeface="FUTURA"/>
                  </a:rPr>
                  <a:t>Eje estratégico 2 </a:t>
                </a:r>
              </a:p>
            </p:txBody>
          </p:sp>
          <p:sp>
            <p:nvSpPr>
              <p:cNvPr id="39" name="Rectángulo 38">
                <a:extLst>
                  <a:ext uri="{FF2B5EF4-FFF2-40B4-BE49-F238E27FC236}">
                    <a16:creationId xmlns:a16="http://schemas.microsoft.com/office/drawing/2014/main" id="{A8A1056B-BFC7-0BED-9DF6-DB978333752B}"/>
                  </a:ext>
                </a:extLst>
              </p:cNvPr>
              <p:cNvSpPr/>
              <p:nvPr/>
            </p:nvSpPr>
            <p:spPr>
              <a:xfrm>
                <a:off x="7834523" y="5655544"/>
                <a:ext cx="721781" cy="674694"/>
              </a:xfrm>
              <a:prstGeom prst="rect">
                <a:avLst/>
              </a:prstGeom>
              <a:solidFill>
                <a:schemeClr val="bg1">
                  <a:lumMod val="50000"/>
                </a:schemeClr>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r>
                  <a:rPr lang="es-CO" sz="1200" dirty="0">
                    <a:latin typeface="FUTURA"/>
                  </a:rPr>
                  <a:t>Eje estratégico 3 </a:t>
                </a:r>
              </a:p>
            </p:txBody>
          </p:sp>
        </p:grpSp>
        <p:cxnSp>
          <p:nvCxnSpPr>
            <p:cNvPr id="7" name="Conector recto de flecha 6">
              <a:extLst>
                <a:ext uri="{FF2B5EF4-FFF2-40B4-BE49-F238E27FC236}">
                  <a16:creationId xmlns:a16="http://schemas.microsoft.com/office/drawing/2014/main" id="{D5AA66CF-E846-A0AE-FAA5-E2A5B52CDAAB}"/>
                </a:ext>
              </a:extLst>
            </p:cNvPr>
            <p:cNvCxnSpPr/>
            <p:nvPr/>
          </p:nvCxnSpPr>
          <p:spPr>
            <a:xfrm>
              <a:off x="7461190" y="2629372"/>
              <a:ext cx="717562"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pic>
          <p:nvPicPr>
            <p:cNvPr id="8" name="Gráfico 7" descr="Árbol de hoja caduca">
              <a:extLst>
                <a:ext uri="{FF2B5EF4-FFF2-40B4-BE49-F238E27FC236}">
                  <a16:creationId xmlns:a16="http://schemas.microsoft.com/office/drawing/2014/main" id="{065E7FC6-9DF4-9A59-AC01-94B1F6E7EB4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00136" y="1740855"/>
              <a:ext cx="659325" cy="659325"/>
            </a:xfrm>
            <a:prstGeom prst="rect">
              <a:avLst/>
            </a:prstGeom>
          </p:spPr>
        </p:pic>
        <p:pic>
          <p:nvPicPr>
            <p:cNvPr id="11" name="Gráfico 10" descr="Documento">
              <a:extLst>
                <a:ext uri="{FF2B5EF4-FFF2-40B4-BE49-F238E27FC236}">
                  <a16:creationId xmlns:a16="http://schemas.microsoft.com/office/drawing/2014/main" id="{57D6FB05-A003-1A9A-39BE-FEBA83335EF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62572" y="1741067"/>
              <a:ext cx="659326" cy="642550"/>
            </a:xfrm>
            <a:prstGeom prst="rect">
              <a:avLst/>
            </a:prstGeom>
          </p:spPr>
        </p:pic>
      </p:grpSp>
      <p:sp>
        <p:nvSpPr>
          <p:cNvPr id="3" name="Título 1">
            <a:extLst>
              <a:ext uri="{FF2B5EF4-FFF2-40B4-BE49-F238E27FC236}">
                <a16:creationId xmlns:a16="http://schemas.microsoft.com/office/drawing/2014/main" id="{52C5B817-64E2-317F-74A9-63BF3B27B339}"/>
              </a:ext>
            </a:extLst>
          </p:cNvPr>
          <p:cNvSpPr>
            <a:spLocks noGrp="1"/>
          </p:cNvSpPr>
          <p:nvPr>
            <p:ph type="title"/>
          </p:nvPr>
        </p:nvSpPr>
        <p:spPr>
          <a:xfrm>
            <a:off x="428623" y="204146"/>
            <a:ext cx="10515600" cy="501970"/>
          </a:xfrm>
        </p:spPr>
        <p:txBody>
          <a:bodyPr>
            <a:noAutofit/>
          </a:bodyPr>
          <a:lstStyle/>
          <a:p>
            <a:r>
              <a:rPr lang="es-MX" sz="2400" b="1" dirty="0">
                <a:latin typeface="Verdana" panose="020B0604030504040204"/>
                <a:ea typeface="Verdana" panose="020B0604030504040204"/>
              </a:rPr>
              <a:t>Ejemplo árbol de problemas</a:t>
            </a:r>
            <a:endParaRPr lang="es-ES" sz="2400" b="1" dirty="0">
              <a:ea typeface="Verdana" panose="020B0604030504040204" pitchFamily="34" charset="0"/>
            </a:endParaRPr>
          </a:p>
        </p:txBody>
      </p:sp>
      <p:sp>
        <p:nvSpPr>
          <p:cNvPr id="2" name="Multiplication Sign 1"/>
          <p:cNvSpPr/>
          <p:nvPr/>
        </p:nvSpPr>
        <p:spPr>
          <a:xfrm>
            <a:off x="3099188" y="1680580"/>
            <a:ext cx="5303266" cy="3952958"/>
          </a:xfrm>
          <a:prstGeom prst="mathMultiply">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46899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584AAF99-B36A-401A-B560-CBC40AA45941}"/>
              </a:ext>
            </a:extLst>
          </p:cNvPr>
          <p:cNvSpPr>
            <a:spLocks noGrp="1"/>
          </p:cNvSpPr>
          <p:nvPr>
            <p:ph type="title"/>
          </p:nvPr>
        </p:nvSpPr>
        <p:spPr>
          <a:xfrm>
            <a:off x="839788" y="457200"/>
            <a:ext cx="6978332" cy="1066800"/>
          </a:xfrm>
        </p:spPr>
        <p:txBody>
          <a:bodyPr>
            <a:normAutofit/>
          </a:bodyPr>
          <a:lstStyle/>
          <a:p>
            <a:r>
              <a:rPr lang="es-CO" sz="2400" b="1" dirty="0">
                <a:latin typeface="Futura Std Book"/>
              </a:rPr>
              <a:t>Análisis de alternativas y definición de líneas de acción</a:t>
            </a:r>
          </a:p>
        </p:txBody>
      </p:sp>
      <p:sp>
        <p:nvSpPr>
          <p:cNvPr id="6" name="Marcador de texto 5">
            <a:extLst>
              <a:ext uri="{FF2B5EF4-FFF2-40B4-BE49-F238E27FC236}">
                <a16:creationId xmlns:a16="http://schemas.microsoft.com/office/drawing/2014/main" id="{2FC71F7D-52E1-48F0-B6D6-2F97716BB2F8}"/>
              </a:ext>
            </a:extLst>
          </p:cNvPr>
          <p:cNvSpPr>
            <a:spLocks noGrp="1"/>
          </p:cNvSpPr>
          <p:nvPr>
            <p:ph type="body" sz="half" idx="2"/>
          </p:nvPr>
        </p:nvSpPr>
        <p:spPr>
          <a:xfrm>
            <a:off x="839787" y="1767840"/>
            <a:ext cx="10393511" cy="4373880"/>
          </a:xfrm>
        </p:spPr>
        <p:txBody>
          <a:bodyPr>
            <a:noAutofit/>
          </a:bodyPr>
          <a:lstStyle/>
          <a:p>
            <a:pPr algn="ctr"/>
            <a:r>
              <a:rPr lang="es-MX" dirty="0">
                <a:latin typeface="Futura Std Book"/>
              </a:rPr>
              <a:t>El análisis de alternativas permite elegir las líneas de acción con mayor  impacto y viabilidad en el contexto territorial. </a:t>
            </a:r>
          </a:p>
          <a:p>
            <a:pPr algn="just"/>
            <a:r>
              <a:rPr lang="es-MX" dirty="0">
                <a:latin typeface="Futura Std Book"/>
              </a:rPr>
              <a:t>Para esto se sugiere contemplar:</a:t>
            </a:r>
          </a:p>
          <a:p>
            <a:pPr algn="just"/>
            <a:endParaRPr lang="es-MX" dirty="0">
              <a:latin typeface="Futura Std Book"/>
            </a:endParaRPr>
          </a:p>
          <a:p>
            <a:pPr marL="285750" indent="-285750" algn="just">
              <a:buFont typeface="Wingdings" panose="05000000000000000000" pitchFamily="2" charset="2"/>
              <a:buChar char="Ø"/>
            </a:pPr>
            <a:r>
              <a:rPr lang="es-MX" b="1" dirty="0">
                <a:latin typeface="Futura Std Book"/>
              </a:rPr>
              <a:t>Eficacia potencial</a:t>
            </a:r>
            <a:r>
              <a:rPr lang="es-MX" dirty="0">
                <a:latin typeface="Futura Std Book"/>
              </a:rPr>
              <a:t>: qué tanto ayuda a resolver la causa del problema. </a:t>
            </a:r>
          </a:p>
          <a:p>
            <a:pPr marL="285750" indent="-285750" algn="just">
              <a:buFont typeface="Wingdings" panose="05000000000000000000" pitchFamily="2" charset="2"/>
              <a:buChar char="Ø"/>
            </a:pPr>
            <a:r>
              <a:rPr lang="es-MX" b="1" dirty="0">
                <a:latin typeface="Futura Std Book"/>
              </a:rPr>
              <a:t>Viabilidad técnica</a:t>
            </a:r>
            <a:r>
              <a:rPr lang="es-MX" dirty="0">
                <a:latin typeface="Futura Std Book"/>
              </a:rPr>
              <a:t>: si puede implementarse con las capacidades existentes. </a:t>
            </a:r>
          </a:p>
          <a:p>
            <a:pPr marL="285750" indent="-285750" algn="just">
              <a:buFont typeface="Wingdings" panose="05000000000000000000" pitchFamily="2" charset="2"/>
              <a:buChar char="Ø"/>
            </a:pPr>
            <a:r>
              <a:rPr lang="es-MX" b="1" dirty="0">
                <a:latin typeface="Futura Std Book"/>
              </a:rPr>
              <a:t>Viabilidad financiera</a:t>
            </a:r>
            <a:r>
              <a:rPr lang="es-MX" dirty="0">
                <a:latin typeface="Futura Std Book"/>
              </a:rPr>
              <a:t>: si hay recursos para sostenerla. </a:t>
            </a:r>
          </a:p>
          <a:p>
            <a:pPr marL="285750" indent="-285750" algn="just">
              <a:buFont typeface="Wingdings" panose="05000000000000000000" pitchFamily="2" charset="2"/>
              <a:buChar char="Ø"/>
            </a:pPr>
            <a:r>
              <a:rPr lang="es-MX" b="1" dirty="0">
                <a:latin typeface="Futura Std Book"/>
              </a:rPr>
              <a:t>Tiempo de impacto</a:t>
            </a:r>
            <a:r>
              <a:rPr lang="es-MX" dirty="0">
                <a:latin typeface="Futura Std Book"/>
              </a:rPr>
              <a:t>: cuán rápido produce resultados. </a:t>
            </a:r>
          </a:p>
          <a:p>
            <a:pPr marL="285750" indent="-285750" algn="just">
              <a:buFont typeface="Wingdings" panose="05000000000000000000" pitchFamily="2" charset="2"/>
              <a:buChar char="Ø"/>
            </a:pPr>
            <a:r>
              <a:rPr lang="es-MX" b="1" dirty="0">
                <a:latin typeface="Futura Std Book"/>
              </a:rPr>
              <a:t>Equidad</a:t>
            </a:r>
            <a:r>
              <a:rPr lang="es-MX" dirty="0">
                <a:latin typeface="Futura Std Book"/>
              </a:rPr>
              <a:t>: si beneficia de manera prioritaria a poblaciones vulnerables. </a:t>
            </a:r>
          </a:p>
          <a:p>
            <a:pPr marL="285750" indent="-285750" algn="just">
              <a:buFont typeface="Wingdings" panose="05000000000000000000" pitchFamily="2" charset="2"/>
              <a:buChar char="Ø"/>
            </a:pPr>
            <a:r>
              <a:rPr lang="es-MX" b="1" dirty="0">
                <a:latin typeface="Futura Std Book"/>
              </a:rPr>
              <a:t>Cobertura poblacional</a:t>
            </a:r>
            <a:r>
              <a:rPr lang="es-MX" dirty="0">
                <a:latin typeface="Futura Std Book"/>
              </a:rPr>
              <a:t>: a cuántas personas alcanza.</a:t>
            </a:r>
          </a:p>
        </p:txBody>
      </p:sp>
    </p:spTree>
    <p:extLst>
      <p:ext uri="{BB962C8B-B14F-4D97-AF65-F5344CB8AC3E}">
        <p14:creationId xmlns:p14="http://schemas.microsoft.com/office/powerpoint/2010/main" val="25345751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8DB86-585E-F681-DA8D-9F57EC51FF2F}"/>
            </a:ext>
          </a:extLst>
        </p:cNvPr>
        <p:cNvGrpSpPr/>
        <p:nvPr/>
      </p:nvGrpSpPr>
      <p:grpSpPr>
        <a:xfrm>
          <a:off x="0" y="0"/>
          <a:ext cx="0" cy="0"/>
          <a:chOff x="0" y="0"/>
          <a:chExt cx="0" cy="0"/>
        </a:xfrm>
      </p:grpSpPr>
      <p:grpSp>
        <p:nvGrpSpPr>
          <p:cNvPr id="3" name="Group 1">
            <a:extLst>
              <a:ext uri="{FF2B5EF4-FFF2-40B4-BE49-F238E27FC236}">
                <a16:creationId xmlns:a16="http://schemas.microsoft.com/office/drawing/2014/main" id="{E5546B32-40BF-8433-8EF5-D3A53B5DA1B0}"/>
              </a:ext>
            </a:extLst>
          </p:cNvPr>
          <p:cNvGrpSpPr/>
          <p:nvPr/>
        </p:nvGrpSpPr>
        <p:grpSpPr>
          <a:xfrm>
            <a:off x="164245" y="476602"/>
            <a:ext cx="11431787" cy="5989109"/>
            <a:chOff x="4400136" y="1740855"/>
            <a:chExt cx="6965240" cy="4979406"/>
          </a:xfrm>
        </p:grpSpPr>
        <p:grpSp>
          <p:nvGrpSpPr>
            <p:cNvPr id="9" name="Grupo 8">
              <a:extLst>
                <a:ext uri="{FF2B5EF4-FFF2-40B4-BE49-F238E27FC236}">
                  <a16:creationId xmlns:a16="http://schemas.microsoft.com/office/drawing/2014/main" id="{2FD7FAB3-AF2D-BAA3-C410-3322DF565CEA}"/>
                </a:ext>
              </a:extLst>
            </p:cNvPr>
            <p:cNvGrpSpPr/>
            <p:nvPr/>
          </p:nvGrpSpPr>
          <p:grpSpPr>
            <a:xfrm>
              <a:off x="4620254" y="1926740"/>
              <a:ext cx="6745122" cy="4793521"/>
              <a:chOff x="4849371" y="1138889"/>
              <a:chExt cx="6927280" cy="5371314"/>
            </a:xfrm>
          </p:grpSpPr>
          <p:sp>
            <p:nvSpPr>
              <p:cNvPr id="42" name="CuadroTexto 41">
                <a:extLst>
                  <a:ext uri="{FF2B5EF4-FFF2-40B4-BE49-F238E27FC236}">
                    <a16:creationId xmlns:a16="http://schemas.microsoft.com/office/drawing/2014/main" id="{97EFA5AE-F14F-9CFF-567E-676E608ABAD8}"/>
                  </a:ext>
                </a:extLst>
              </p:cNvPr>
              <p:cNvSpPr txBox="1"/>
              <p:nvPr/>
            </p:nvSpPr>
            <p:spPr>
              <a:xfrm>
                <a:off x="4852327" y="1191507"/>
                <a:ext cx="2893423" cy="3154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600" b="1" i="0" u="none" strike="noStrike" kern="0" cap="none" spc="0" normalizeH="0" baseline="0" noProof="0" dirty="0">
                    <a:ln>
                      <a:noFill/>
                    </a:ln>
                    <a:solidFill>
                      <a:schemeClr val="tx1">
                        <a:lumMod val="50000"/>
                      </a:schemeClr>
                    </a:solidFill>
                    <a:effectLst/>
                    <a:uLnTx/>
                    <a:uFillTx/>
                    <a:latin typeface="FUTURA"/>
                  </a:rPr>
                  <a:t>Diagnóstico. </a:t>
                </a:r>
                <a:r>
                  <a:rPr lang="es-CO" sz="1600" b="1" kern="0" dirty="0">
                    <a:solidFill>
                      <a:schemeClr val="tx1">
                        <a:lumMod val="50000"/>
                      </a:schemeClr>
                    </a:solidFill>
                    <a:latin typeface="FUTURA"/>
                  </a:rPr>
                  <a:t>Árbol de Problemas</a:t>
                </a:r>
                <a:endParaRPr kumimoji="0" lang="es-CO" sz="1600" b="1" i="0" u="none" strike="noStrike" kern="0" cap="none" spc="0" normalizeH="0" baseline="0" noProof="0" dirty="0">
                  <a:ln>
                    <a:noFill/>
                  </a:ln>
                  <a:solidFill>
                    <a:schemeClr val="tx1">
                      <a:lumMod val="50000"/>
                    </a:schemeClr>
                  </a:solidFill>
                  <a:effectLst/>
                  <a:uLnTx/>
                  <a:uFillTx/>
                  <a:latin typeface="FUTURA"/>
                </a:endParaRPr>
              </a:p>
            </p:txBody>
          </p:sp>
          <p:sp>
            <p:nvSpPr>
              <p:cNvPr id="43" name="CuadroTexto 42">
                <a:extLst>
                  <a:ext uri="{FF2B5EF4-FFF2-40B4-BE49-F238E27FC236}">
                    <a16:creationId xmlns:a16="http://schemas.microsoft.com/office/drawing/2014/main" id="{8E756C4C-AE33-CE59-2A13-87505B535FE5}"/>
                  </a:ext>
                </a:extLst>
              </p:cNvPr>
              <p:cNvSpPr txBox="1"/>
              <p:nvPr/>
            </p:nvSpPr>
            <p:spPr>
              <a:xfrm>
                <a:off x="8575797" y="1138889"/>
                <a:ext cx="3039465" cy="3154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600" b="1" i="0" u="none" strike="noStrike" kern="0" cap="none" spc="0" normalizeH="0" baseline="0" noProof="0" dirty="0">
                    <a:ln>
                      <a:noFill/>
                    </a:ln>
                    <a:solidFill>
                      <a:schemeClr val="tx1">
                        <a:lumMod val="50000"/>
                      </a:schemeClr>
                    </a:solidFill>
                    <a:effectLst/>
                    <a:uLnTx/>
                    <a:uFillTx/>
                    <a:latin typeface="FUTURA"/>
                  </a:rPr>
                  <a:t>Definición. </a:t>
                </a:r>
                <a:r>
                  <a:rPr lang="es-CO" sz="1600" b="1" kern="0" dirty="0">
                    <a:solidFill>
                      <a:schemeClr val="tx1">
                        <a:lumMod val="50000"/>
                      </a:schemeClr>
                    </a:solidFill>
                    <a:latin typeface="FUTURA"/>
                  </a:rPr>
                  <a:t>Árbol de Objetivos</a:t>
                </a:r>
                <a:endParaRPr kumimoji="0" lang="es-CO" sz="1600" b="1" i="0" u="none" strike="noStrike" kern="0" cap="none" spc="0" normalizeH="0" baseline="0" noProof="0" dirty="0">
                  <a:ln>
                    <a:noFill/>
                  </a:ln>
                  <a:solidFill>
                    <a:schemeClr val="tx1">
                      <a:lumMod val="50000"/>
                    </a:schemeClr>
                  </a:solidFill>
                  <a:effectLst/>
                  <a:uLnTx/>
                  <a:uFillTx/>
                  <a:latin typeface="FUTURA"/>
                </a:endParaRPr>
              </a:p>
            </p:txBody>
          </p:sp>
          <p:sp>
            <p:nvSpPr>
              <p:cNvPr id="44" name="Rectángulo 43">
                <a:extLst>
                  <a:ext uri="{FF2B5EF4-FFF2-40B4-BE49-F238E27FC236}">
                    <a16:creationId xmlns:a16="http://schemas.microsoft.com/office/drawing/2014/main" id="{99FE2BC2-4CEE-EDF7-35B1-1BE6EDBB5D84}"/>
                  </a:ext>
                </a:extLst>
              </p:cNvPr>
              <p:cNvSpPr/>
              <p:nvPr/>
            </p:nvSpPr>
            <p:spPr>
              <a:xfrm>
                <a:off x="4850637" y="1524796"/>
                <a:ext cx="2924312" cy="727560"/>
              </a:xfrm>
              <a:prstGeom prst="rect">
                <a:avLst/>
              </a:prstGeom>
              <a:solidFill>
                <a:srgbClr val="FE187B">
                  <a:alpha val="98000"/>
                </a:srgbClr>
              </a:solidFill>
              <a:ln>
                <a:noFill/>
              </a:ln>
              <a:effectLst/>
            </p:spPr>
            <p:txBody>
              <a:bodyPr lIns="91440" tIns="45720" rIns="91440" bIns="45720" rtlCol="0" anchor="ctr"/>
              <a:lstStyle/>
              <a:p>
                <a:pPr algn="ctr">
                  <a:defRPr/>
                </a:pPr>
                <a:r>
                  <a:rPr lang="es-CO" sz="1400" b="1" kern="0" dirty="0">
                    <a:solidFill>
                      <a:prstClr val="white"/>
                    </a:solidFill>
                    <a:latin typeface="FUTURA"/>
                  </a:rPr>
                  <a:t>Problema central:</a:t>
                </a:r>
                <a:endParaRPr lang="en-US" sz="1400" b="1" dirty="0">
                  <a:solidFill>
                    <a:prstClr val="white"/>
                  </a:solidFill>
                  <a:latin typeface="FUTURA"/>
                  <a:cs typeface="Helvetica"/>
                </a:endParaRPr>
              </a:p>
              <a:p>
                <a:pPr algn="ctr">
                  <a:defRPr/>
                </a:pPr>
                <a:r>
                  <a:rPr lang="es-CO" sz="1400" kern="0" dirty="0">
                    <a:solidFill>
                      <a:prstClr val="white"/>
                    </a:solidFill>
                    <a:latin typeface="FUTURA"/>
                  </a:rPr>
                  <a:t>Baja calidad de vida de la población adulta mayor en el municipio</a:t>
                </a:r>
                <a:endParaRPr lang="en-US" sz="1400" dirty="0">
                  <a:solidFill>
                    <a:prstClr val="white"/>
                  </a:solidFill>
                  <a:latin typeface="FUTURA"/>
                  <a:cs typeface="Helvetica"/>
                </a:endParaRPr>
              </a:p>
            </p:txBody>
          </p:sp>
          <p:sp>
            <p:nvSpPr>
              <p:cNvPr id="45" name="CuadroTexto 44">
                <a:extLst>
                  <a:ext uri="{FF2B5EF4-FFF2-40B4-BE49-F238E27FC236}">
                    <a16:creationId xmlns:a16="http://schemas.microsoft.com/office/drawing/2014/main" id="{BE64BC4C-26B6-22CB-9466-33791C9FFF4A}"/>
                  </a:ext>
                </a:extLst>
              </p:cNvPr>
              <p:cNvSpPr txBox="1"/>
              <p:nvPr/>
            </p:nvSpPr>
            <p:spPr>
              <a:xfrm>
                <a:off x="4850143" y="2276855"/>
                <a:ext cx="2927369" cy="888870"/>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1. Déficit de atención en salud mental y emocional.</a:t>
                </a:r>
              </a:p>
              <a:p>
                <a:pPr algn="ctr">
                  <a:defRPr/>
                </a:pPr>
                <a:endParaRPr lang="es-CO" sz="1400" kern="0" dirty="0">
                  <a:solidFill>
                    <a:prstClr val="white"/>
                  </a:solidFill>
                  <a:latin typeface="FUTURA"/>
                </a:endParaRPr>
              </a:p>
              <a:p>
                <a:pPr algn="ctr">
                  <a:defRPr/>
                </a:pPr>
                <a:endParaRPr lang="es-CO" sz="1400" kern="0" dirty="0">
                  <a:solidFill>
                    <a:prstClr val="white"/>
                  </a:solidFill>
                  <a:latin typeface="FUTURA"/>
                </a:endParaRPr>
              </a:p>
            </p:txBody>
          </p:sp>
          <p:sp>
            <p:nvSpPr>
              <p:cNvPr id="46" name="CuadroTexto 45">
                <a:extLst>
                  <a:ext uri="{FF2B5EF4-FFF2-40B4-BE49-F238E27FC236}">
                    <a16:creationId xmlns:a16="http://schemas.microsoft.com/office/drawing/2014/main" id="{D0DAF335-1CA1-22CF-523E-F4A7D8CA5059}"/>
                  </a:ext>
                </a:extLst>
              </p:cNvPr>
              <p:cNvSpPr txBox="1"/>
              <p:nvPr/>
            </p:nvSpPr>
            <p:spPr>
              <a:xfrm>
                <a:off x="4849372" y="3132677"/>
                <a:ext cx="2911894"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1.2 </a:t>
                </a:r>
                <a:r>
                  <a:rPr lang="es-CO" sz="1100" kern="0" dirty="0">
                    <a:solidFill>
                      <a:schemeClr val="tx1">
                        <a:lumMod val="50000"/>
                      </a:schemeClr>
                    </a:solidFill>
                    <a:latin typeface="FUTURA"/>
                  </a:rPr>
                  <a:t>. Estigmatización de la depresión y ansiedad en personas mayores</a:t>
                </a:r>
              </a:p>
            </p:txBody>
          </p:sp>
          <p:sp>
            <p:nvSpPr>
              <p:cNvPr id="47" name="CuadroTexto 46">
                <a:extLst>
                  <a:ext uri="{FF2B5EF4-FFF2-40B4-BE49-F238E27FC236}">
                    <a16:creationId xmlns:a16="http://schemas.microsoft.com/office/drawing/2014/main" id="{9DAD2C69-B93B-89C7-499B-43BED1B7100F}"/>
                  </a:ext>
                </a:extLst>
              </p:cNvPr>
              <p:cNvSpPr txBox="1"/>
              <p:nvPr/>
            </p:nvSpPr>
            <p:spPr>
              <a:xfrm>
                <a:off x="4849372" y="2741210"/>
                <a:ext cx="2911894"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1.1 </a:t>
                </a:r>
                <a:r>
                  <a:rPr lang="es-CO" sz="1100" kern="0" dirty="0">
                    <a:solidFill>
                      <a:schemeClr val="tx1">
                        <a:lumMod val="50000"/>
                      </a:schemeClr>
                    </a:solidFill>
                    <a:latin typeface="FUTURA"/>
                  </a:rPr>
                  <a:t>. Ausencia de programas de acompañamiento psicosocial.</a:t>
                </a:r>
              </a:p>
            </p:txBody>
          </p:sp>
          <p:sp>
            <p:nvSpPr>
              <p:cNvPr id="48" name="CuadroTexto 47">
                <a:extLst>
                  <a:ext uri="{FF2B5EF4-FFF2-40B4-BE49-F238E27FC236}">
                    <a16:creationId xmlns:a16="http://schemas.microsoft.com/office/drawing/2014/main" id="{4AACA9A9-75BB-0D9D-3F94-92B1AA71BA27}"/>
                  </a:ext>
                </a:extLst>
              </p:cNvPr>
              <p:cNvSpPr txBox="1"/>
              <p:nvPr/>
            </p:nvSpPr>
            <p:spPr>
              <a:xfrm>
                <a:off x="4850873" y="3544794"/>
                <a:ext cx="2903000" cy="888870"/>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2. Limitado acceso a entornos seguros y adaptados.</a:t>
                </a:r>
              </a:p>
              <a:p>
                <a:pPr algn="ctr">
                  <a:defRPr/>
                </a:pPr>
                <a:endParaRPr lang="es-CO" sz="1400" kern="0" dirty="0">
                  <a:solidFill>
                    <a:prstClr val="white"/>
                  </a:solidFill>
                  <a:latin typeface="FUTURA"/>
                </a:endParaRPr>
              </a:p>
              <a:p>
                <a:pPr algn="ctr">
                  <a:defRPr/>
                </a:pPr>
                <a:endParaRPr lang="es-CO" sz="1400" kern="0" dirty="0">
                  <a:solidFill>
                    <a:prstClr val="white"/>
                  </a:solidFill>
                  <a:latin typeface="FUTURA"/>
                </a:endParaRPr>
              </a:p>
            </p:txBody>
          </p:sp>
          <p:sp>
            <p:nvSpPr>
              <p:cNvPr id="49" name="CuadroTexto 48">
                <a:extLst>
                  <a:ext uri="{FF2B5EF4-FFF2-40B4-BE49-F238E27FC236}">
                    <a16:creationId xmlns:a16="http://schemas.microsoft.com/office/drawing/2014/main" id="{C8B6ED94-D0AA-F2F3-1F5E-58BDCBC2712E}"/>
                  </a:ext>
                </a:extLst>
              </p:cNvPr>
              <p:cNvSpPr txBox="1"/>
              <p:nvPr/>
            </p:nvSpPr>
            <p:spPr>
              <a:xfrm>
                <a:off x="4849371" y="4451285"/>
                <a:ext cx="2908564"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2.2 </a:t>
                </a:r>
                <a:r>
                  <a:rPr lang="es-CO" sz="1100" kern="0" dirty="0">
                    <a:solidFill>
                      <a:schemeClr val="tx1">
                        <a:lumMod val="50000"/>
                      </a:schemeClr>
                    </a:solidFill>
                    <a:latin typeface="FUTURA"/>
                  </a:rPr>
                  <a:t>Transporte público sin condiciones adecuadas para adultos mayores.</a:t>
                </a:r>
                <a:endParaRPr lang="en-US" dirty="0">
                  <a:solidFill>
                    <a:schemeClr val="tx1">
                      <a:lumMod val="50000"/>
                    </a:schemeClr>
                  </a:solidFill>
                  <a:latin typeface="FUTURA"/>
                  <a:cs typeface="Helvetica"/>
                </a:endParaRPr>
              </a:p>
            </p:txBody>
          </p:sp>
          <p:sp>
            <p:nvSpPr>
              <p:cNvPr id="50" name="CuadroTexto 49">
                <a:extLst>
                  <a:ext uri="{FF2B5EF4-FFF2-40B4-BE49-F238E27FC236}">
                    <a16:creationId xmlns:a16="http://schemas.microsoft.com/office/drawing/2014/main" id="{916DDA9A-8C8A-309B-FFE2-F2B0652E666D}"/>
                  </a:ext>
                </a:extLst>
              </p:cNvPr>
              <p:cNvSpPr txBox="1"/>
              <p:nvPr/>
            </p:nvSpPr>
            <p:spPr>
              <a:xfrm>
                <a:off x="4849372" y="4031548"/>
                <a:ext cx="2912626"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2.1 </a:t>
                </a:r>
                <a:r>
                  <a:rPr lang="es-CO" sz="1100" kern="0" dirty="0">
                    <a:solidFill>
                      <a:schemeClr val="tx1">
                        <a:lumMod val="50000"/>
                      </a:schemeClr>
                    </a:solidFill>
                    <a:latin typeface="FUTURA"/>
                  </a:rPr>
                  <a:t>. Espacios públicos con barreras físicas para la movilidad.</a:t>
                </a:r>
              </a:p>
            </p:txBody>
          </p:sp>
          <p:sp>
            <p:nvSpPr>
              <p:cNvPr id="51" name="CuadroTexto 50">
                <a:extLst>
                  <a:ext uri="{FF2B5EF4-FFF2-40B4-BE49-F238E27FC236}">
                    <a16:creationId xmlns:a16="http://schemas.microsoft.com/office/drawing/2014/main" id="{B367ACBF-73F6-BBC1-463C-497908FDB253}"/>
                  </a:ext>
                </a:extLst>
              </p:cNvPr>
              <p:cNvSpPr txBox="1"/>
              <p:nvPr/>
            </p:nvSpPr>
            <p:spPr>
              <a:xfrm>
                <a:off x="4850143" y="5014147"/>
                <a:ext cx="2902999" cy="688158"/>
              </a:xfrm>
              <a:prstGeom prst="rect">
                <a:avLst/>
              </a:prstGeom>
              <a:solidFill>
                <a:srgbClr val="FE187B">
                  <a:alpha val="98000"/>
                </a:srgbClr>
              </a:solidFill>
              <a:ln w="19050" cap="flat" cmpd="sng" algn="ctr">
                <a:solidFill>
                  <a:sysClr val="window" lastClr="FFFFFF"/>
                </a:solidFill>
                <a:prstDash val="solid"/>
                <a:miter lim="800000"/>
              </a:ln>
              <a:effectLst/>
            </p:spPr>
            <p:txBody>
              <a:bodyPr wrap="square" lIns="91440" tIns="45720" rIns="91440" bIns="45720" rtlCol="0" anchor="t">
                <a:spAutoFit/>
              </a:bodyPr>
              <a:lstStyle/>
              <a:p>
                <a:pPr algn="ctr">
                  <a:defRPr/>
                </a:pPr>
                <a:r>
                  <a:rPr lang="es-CO" sz="1400" kern="0" dirty="0">
                    <a:solidFill>
                      <a:prstClr val="white"/>
                    </a:solidFill>
                    <a:latin typeface="FUTURA"/>
                  </a:rPr>
                  <a:t>Eje problemático 3. Escasa protección frente a violencias y maltrato.</a:t>
                </a:r>
              </a:p>
              <a:p>
                <a:pPr algn="ctr">
                  <a:defRPr/>
                </a:pPr>
                <a:endParaRPr lang="es-CO" sz="1400" b="0" i="0" u="none" strike="noStrike" kern="0" cap="none" spc="0" normalizeH="0" baseline="0" noProof="0" dirty="0">
                  <a:ln>
                    <a:noFill/>
                  </a:ln>
                  <a:solidFill>
                    <a:prstClr val="white"/>
                  </a:solidFill>
                  <a:effectLst/>
                  <a:uLnTx/>
                  <a:uFillTx/>
                  <a:latin typeface="FUTURA"/>
                </a:endParaRPr>
              </a:p>
            </p:txBody>
          </p:sp>
          <p:sp>
            <p:nvSpPr>
              <p:cNvPr id="52" name="CuadroTexto 51">
                <a:extLst>
                  <a:ext uri="{FF2B5EF4-FFF2-40B4-BE49-F238E27FC236}">
                    <a16:creationId xmlns:a16="http://schemas.microsoft.com/office/drawing/2014/main" id="{87FC1917-579E-DCBD-59A1-229890DB82AD}"/>
                  </a:ext>
                </a:extLst>
              </p:cNvPr>
              <p:cNvSpPr txBox="1"/>
              <p:nvPr/>
            </p:nvSpPr>
            <p:spPr>
              <a:xfrm>
                <a:off x="4849372" y="5974017"/>
                <a:ext cx="2913131" cy="401425"/>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3.2 </a:t>
                </a:r>
                <a:r>
                  <a:rPr lang="es-CO" sz="1100" kern="0" dirty="0">
                    <a:solidFill>
                      <a:schemeClr val="tx1">
                        <a:lumMod val="50000"/>
                      </a:schemeClr>
                    </a:solidFill>
                    <a:latin typeface="FUTURA"/>
                  </a:rPr>
                  <a:t>. Falta de rutas institucionales para denunciar y atender estas situaciones.</a:t>
                </a:r>
              </a:p>
            </p:txBody>
          </p:sp>
          <p:sp>
            <p:nvSpPr>
              <p:cNvPr id="53" name="CuadroTexto 52">
                <a:extLst>
                  <a:ext uri="{FF2B5EF4-FFF2-40B4-BE49-F238E27FC236}">
                    <a16:creationId xmlns:a16="http://schemas.microsoft.com/office/drawing/2014/main" id="{F6E75A12-F97D-3ECE-C6F0-4B488F10F72C}"/>
                  </a:ext>
                </a:extLst>
              </p:cNvPr>
              <p:cNvSpPr txBox="1"/>
              <p:nvPr/>
            </p:nvSpPr>
            <p:spPr>
              <a:xfrm>
                <a:off x="4849372" y="5503102"/>
                <a:ext cx="2905008" cy="243722"/>
              </a:xfrm>
              <a:prstGeom prst="rect">
                <a:avLst/>
              </a:prstGeom>
              <a:solidFill>
                <a:sysClr val="window" lastClr="FFFFFF"/>
              </a:solidFill>
              <a:ln w="12700" cap="flat" cmpd="sng" algn="ctr">
                <a:solidFill>
                  <a:srgbClr val="1A468A"/>
                </a:solidFill>
                <a:prstDash val="solid"/>
                <a:miter lim="800000"/>
              </a:ln>
              <a:effectLst/>
            </p:spPr>
            <p:txBody>
              <a:bodyPr wrap="square" lIns="91440" tIns="45720" rIns="91440" bIns="45720" rtlCol="0" anchor="t">
                <a:spAutoFit/>
              </a:bodyPr>
              <a:lstStyle/>
              <a:p>
                <a:pPr>
                  <a:defRPr/>
                </a:pPr>
                <a:r>
                  <a:rPr kumimoji="0" lang="es-CO" sz="1100" b="0" i="0" u="none" strike="noStrike" kern="0" cap="none" spc="0" normalizeH="0" baseline="0" noProof="0" dirty="0">
                    <a:ln>
                      <a:noFill/>
                    </a:ln>
                    <a:solidFill>
                      <a:schemeClr val="tx1">
                        <a:lumMod val="50000"/>
                      </a:schemeClr>
                    </a:solidFill>
                    <a:effectLst/>
                    <a:uLnTx/>
                    <a:uFillTx/>
                    <a:latin typeface="FUTURA"/>
                  </a:rPr>
                  <a:t>Sub-Problemática 3.1 </a:t>
                </a:r>
                <a:r>
                  <a:rPr lang="es-CO" sz="1100" kern="0" dirty="0">
                    <a:solidFill>
                      <a:schemeClr val="tx1">
                        <a:lumMod val="50000"/>
                      </a:schemeClr>
                    </a:solidFill>
                    <a:latin typeface="FUTURA"/>
                  </a:rPr>
                  <a:t>Subregistro de casos de abuso intrafamiliar.</a:t>
                </a:r>
                <a:endParaRPr lang="es-CO" sz="1100" kern="0" dirty="0">
                  <a:solidFill>
                    <a:schemeClr val="tx1">
                      <a:lumMod val="50000"/>
                    </a:schemeClr>
                  </a:solidFill>
                  <a:latin typeface="FUTURA"/>
                  <a:cs typeface="Helvetica"/>
                </a:endParaRPr>
              </a:p>
            </p:txBody>
          </p:sp>
          <p:sp>
            <p:nvSpPr>
              <p:cNvPr id="54" name="Rectángulo 53">
                <a:extLst>
                  <a:ext uri="{FF2B5EF4-FFF2-40B4-BE49-F238E27FC236}">
                    <a16:creationId xmlns:a16="http://schemas.microsoft.com/office/drawing/2014/main" id="{4B490062-4479-E535-174D-A3BA54A9584C}"/>
                  </a:ext>
                </a:extLst>
              </p:cNvPr>
              <p:cNvSpPr/>
              <p:nvPr/>
            </p:nvSpPr>
            <p:spPr>
              <a:xfrm>
                <a:off x="8589954" y="1507104"/>
                <a:ext cx="3182635" cy="758383"/>
              </a:xfrm>
              <a:prstGeom prst="rect">
                <a:avLst/>
              </a:prstGeom>
              <a:solidFill>
                <a:srgbClr val="00B62D"/>
              </a:solidFill>
              <a:ln>
                <a:noFill/>
              </a:ln>
              <a:effectLst/>
            </p:spPr>
            <p:txBody>
              <a:bodyPr lIns="91440" tIns="45720" rIns="91440" bIns="45720" rtlCol="0" anchor="ctr"/>
              <a:lstStyle/>
              <a:p>
                <a:pPr algn="ctr">
                  <a:defRPr/>
                </a:pPr>
                <a:r>
                  <a:rPr kumimoji="0" lang="es-CO" sz="900" b="1" i="0" u="none" strike="noStrike" kern="0" cap="none" spc="0" normalizeH="0" baseline="0" noProof="0" dirty="0">
                    <a:ln>
                      <a:noFill/>
                    </a:ln>
                    <a:solidFill>
                      <a:prstClr val="white"/>
                    </a:solidFill>
                    <a:effectLst/>
                    <a:uLnTx/>
                    <a:uFillTx/>
                    <a:latin typeface="FUTURA"/>
                  </a:rPr>
                  <a:t>Objetivo general</a:t>
                </a:r>
                <a:r>
                  <a:rPr lang="es-CO" sz="900" kern="0" dirty="0">
                    <a:solidFill>
                      <a:prstClr val="white"/>
                    </a:solidFill>
                    <a:latin typeface="FUTURA"/>
                  </a:rPr>
                  <a:t>. Mejorar la calidad de vida de la población adulta mayor del municipio durante el período 2025–2035, mediante el fortalecimiento de la atención integral en salud mental, la garantía de protección frente a violencias y la adecuación progresiva de entornos físicos seguros y accesibles, con el fin de promover un envejecimiento digno, autónomo y con enfoque de derechos.</a:t>
                </a:r>
              </a:p>
            </p:txBody>
          </p:sp>
          <p:sp>
            <p:nvSpPr>
              <p:cNvPr id="55" name="CuadroTexto 54">
                <a:extLst>
                  <a:ext uri="{FF2B5EF4-FFF2-40B4-BE49-F238E27FC236}">
                    <a16:creationId xmlns:a16="http://schemas.microsoft.com/office/drawing/2014/main" id="{03E41375-5C01-0DDC-8E19-A91518952CD7}"/>
                  </a:ext>
                </a:extLst>
              </p:cNvPr>
              <p:cNvSpPr txBox="1"/>
              <p:nvPr/>
            </p:nvSpPr>
            <p:spPr>
              <a:xfrm>
                <a:off x="8589954" y="2349975"/>
                <a:ext cx="3182635" cy="473108"/>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900" b="1" kern="0" dirty="0">
                    <a:solidFill>
                      <a:prstClr val="white"/>
                    </a:solidFill>
                    <a:latin typeface="FUTURA"/>
                  </a:rPr>
                  <a:t>Objetivo específico 1. </a:t>
                </a:r>
                <a:r>
                  <a:rPr lang="es-CO" sz="900" kern="0" dirty="0">
                    <a:solidFill>
                      <a:prstClr val="white"/>
                    </a:solidFill>
                    <a:latin typeface="FUTURA"/>
                  </a:rPr>
                  <a:t>Fortalecer la atención integral en salud mental y emocional de la población adulta mayor, para prevenir el deterioro psicosocial y promover el bienestar emocional en los distintos contextos territoriales del municipio.</a:t>
                </a:r>
              </a:p>
            </p:txBody>
          </p:sp>
          <p:sp>
            <p:nvSpPr>
              <p:cNvPr id="56" name="CuadroTexto 55">
                <a:extLst>
                  <a:ext uri="{FF2B5EF4-FFF2-40B4-BE49-F238E27FC236}">
                    <a16:creationId xmlns:a16="http://schemas.microsoft.com/office/drawing/2014/main" id="{2FE43226-76E4-F96A-F713-0CCFD148115F}"/>
                  </a:ext>
                </a:extLst>
              </p:cNvPr>
              <p:cNvSpPr txBox="1"/>
              <p:nvPr/>
            </p:nvSpPr>
            <p:spPr>
              <a:xfrm>
                <a:off x="8595082" y="2832916"/>
                <a:ext cx="3181566" cy="344079"/>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1.1</a:t>
                </a:r>
                <a:r>
                  <a:rPr lang="es-CO" sz="900" b="1" kern="0" dirty="0">
                    <a:solidFill>
                      <a:schemeClr val="tx1">
                        <a:lumMod val="50000"/>
                      </a:schemeClr>
                    </a:solidFill>
                    <a:latin typeface="FUTURA"/>
                  </a:rPr>
                  <a:t>.1</a:t>
                </a:r>
                <a:r>
                  <a:rPr lang="es-CO" sz="900" kern="0" dirty="0">
                    <a:solidFill>
                      <a:schemeClr val="tx1">
                        <a:lumMod val="50000"/>
                      </a:schemeClr>
                    </a:solidFill>
                    <a:latin typeface="FUTURA"/>
                  </a:rPr>
                  <a:t>. Desarrollo de estrategias territoriales de atención psicosocial dirigidas a personas adultas mayores, con enfoque preventivo y comunitario.</a:t>
                </a:r>
              </a:p>
            </p:txBody>
          </p:sp>
          <p:sp>
            <p:nvSpPr>
              <p:cNvPr id="57" name="CuadroTexto 56">
                <a:extLst>
                  <a:ext uri="{FF2B5EF4-FFF2-40B4-BE49-F238E27FC236}">
                    <a16:creationId xmlns:a16="http://schemas.microsoft.com/office/drawing/2014/main" id="{D81E360F-6CF3-BB3E-95BB-5F6C960862A1}"/>
                  </a:ext>
                </a:extLst>
              </p:cNvPr>
              <p:cNvSpPr txBox="1"/>
              <p:nvPr/>
            </p:nvSpPr>
            <p:spPr>
              <a:xfrm>
                <a:off x="8594016" y="3769542"/>
                <a:ext cx="3182635" cy="430099"/>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800" b="1" kern="0" dirty="0">
                    <a:solidFill>
                      <a:prstClr val="white"/>
                    </a:solidFill>
                    <a:latin typeface="FUTURA"/>
                  </a:rPr>
                  <a:t>Objetivo específico 2. </a:t>
                </a:r>
                <a:r>
                  <a:rPr lang="es-CO" sz="800" kern="0" dirty="0">
                    <a:solidFill>
                      <a:prstClr val="white"/>
                    </a:solidFill>
                    <a:latin typeface="FUTURA"/>
                  </a:rPr>
                  <a:t>Mejorar progresivamente las condiciones de accesibilidad y seguridad de los entornos físicos frecuentados por la población adulta mayor, para facilitar su movilidad, autonomía y participación en la vida comunitaria. </a:t>
                </a:r>
              </a:p>
            </p:txBody>
          </p:sp>
          <p:sp>
            <p:nvSpPr>
              <p:cNvPr id="58" name="CuadroTexto 57">
                <a:extLst>
                  <a:ext uri="{FF2B5EF4-FFF2-40B4-BE49-F238E27FC236}">
                    <a16:creationId xmlns:a16="http://schemas.microsoft.com/office/drawing/2014/main" id="{8A1A7620-52E2-3458-1A4E-3B04F6BD69BD}"/>
                  </a:ext>
                </a:extLst>
              </p:cNvPr>
              <p:cNvSpPr txBox="1"/>
              <p:nvPr/>
            </p:nvSpPr>
            <p:spPr>
              <a:xfrm>
                <a:off x="8590922" y="5158488"/>
                <a:ext cx="3181665" cy="580633"/>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800" b="1" kern="0" dirty="0">
                    <a:solidFill>
                      <a:prstClr val="white"/>
                    </a:solidFill>
                    <a:latin typeface="FUTURA"/>
                  </a:rPr>
                  <a:t>Objetivo específico 3. </a:t>
                </a:r>
                <a:r>
                  <a:rPr lang="es-CO" sz="800" kern="0" dirty="0">
                    <a:solidFill>
                      <a:prstClr val="white"/>
                    </a:solidFill>
                    <a:latin typeface="FUTURA"/>
                  </a:rPr>
                  <a:t>Garantizar la protección integral de la población adulta mayor frente a situaciones de violencia, negligencia y maltrato, para asegurar el ejercicio efectivo de sus derechos y la atención oportuna por parte de las instituciones competentes. </a:t>
                </a:r>
              </a:p>
              <a:p>
                <a:pPr algn="ctr">
                  <a:defRPr/>
                </a:pPr>
                <a:endParaRPr lang="en-US" sz="1000" dirty="0">
                  <a:solidFill>
                    <a:prstClr val="white"/>
                  </a:solidFill>
                  <a:latin typeface="FUTURA"/>
                  <a:cs typeface="Helvetica"/>
                </a:endParaRPr>
              </a:p>
            </p:txBody>
          </p:sp>
          <p:sp>
            <p:nvSpPr>
              <p:cNvPr id="59" name="CuadroTexto 58">
                <a:extLst>
                  <a:ext uri="{FF2B5EF4-FFF2-40B4-BE49-F238E27FC236}">
                    <a16:creationId xmlns:a16="http://schemas.microsoft.com/office/drawing/2014/main" id="{C6413B9D-5541-E85E-8722-EFDC60C2B263}"/>
                  </a:ext>
                </a:extLst>
              </p:cNvPr>
              <p:cNvSpPr txBox="1"/>
              <p:nvPr/>
            </p:nvSpPr>
            <p:spPr>
              <a:xfrm>
                <a:off x="8595082" y="3255212"/>
                <a:ext cx="3177506" cy="473108"/>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a:t>
                </a:r>
                <a:r>
                  <a:rPr lang="es-CO" sz="900" b="1" kern="0" dirty="0">
                    <a:solidFill>
                      <a:schemeClr val="tx1">
                        <a:lumMod val="50000"/>
                      </a:schemeClr>
                    </a:solidFill>
                    <a:latin typeface="FUTURA"/>
                  </a:rPr>
                  <a:t>1</a:t>
                </a:r>
                <a:r>
                  <a:rPr kumimoji="0" lang="es-CO" sz="900" b="1" i="0" u="none" strike="noStrike" kern="0" cap="none" spc="0" normalizeH="0" baseline="0" noProof="0" dirty="0">
                    <a:ln>
                      <a:noFill/>
                    </a:ln>
                    <a:solidFill>
                      <a:schemeClr val="tx1">
                        <a:lumMod val="50000"/>
                      </a:schemeClr>
                    </a:solidFill>
                    <a:effectLst/>
                    <a:uLnTx/>
                    <a:uFillTx/>
                    <a:latin typeface="FUTURA"/>
                  </a:rPr>
                  <a:t>.2</a:t>
                </a:r>
                <a:r>
                  <a:rPr lang="es-CO" sz="900" b="1" kern="0" dirty="0">
                    <a:solidFill>
                      <a:schemeClr val="tx1">
                        <a:lumMod val="50000"/>
                      </a:schemeClr>
                    </a:solidFill>
                    <a:latin typeface="FUTURA"/>
                  </a:rPr>
                  <a:t>.1.</a:t>
                </a:r>
                <a:r>
                  <a:rPr lang="es-CO" sz="900" kern="0" dirty="0">
                    <a:solidFill>
                      <a:schemeClr val="tx1">
                        <a:lumMod val="50000"/>
                      </a:schemeClr>
                    </a:solidFill>
                    <a:latin typeface="FUTURA"/>
                  </a:rPr>
                  <a:t> Fortalecimiento de las capacidades institucionales para la detección temprana y atención de afectaciones en salud mental en personas mayores.</a:t>
                </a:r>
              </a:p>
            </p:txBody>
          </p:sp>
          <p:sp>
            <p:nvSpPr>
              <p:cNvPr id="60" name="CuadroTexto 59">
                <a:extLst>
                  <a:ext uri="{FF2B5EF4-FFF2-40B4-BE49-F238E27FC236}">
                    <a16:creationId xmlns:a16="http://schemas.microsoft.com/office/drawing/2014/main" id="{23727998-0D07-4CEB-E2B3-45F63C063934}"/>
                  </a:ext>
                </a:extLst>
              </p:cNvPr>
              <p:cNvSpPr txBox="1"/>
              <p:nvPr/>
            </p:nvSpPr>
            <p:spPr>
              <a:xfrm>
                <a:off x="8603205" y="4282840"/>
                <a:ext cx="3157199" cy="344079"/>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2.1.1 </a:t>
                </a:r>
                <a:r>
                  <a:rPr lang="es-CO" sz="900" kern="0" dirty="0">
                    <a:solidFill>
                      <a:schemeClr val="tx1">
                        <a:lumMod val="50000"/>
                      </a:schemeClr>
                    </a:solidFill>
                    <a:latin typeface="FUTURA"/>
                  </a:rPr>
                  <a:t>Implementación de rutas interinstitucionales de prevención, atención y seguimiento a casos de violencia contra personas adultas mayores.</a:t>
                </a:r>
                <a:endParaRPr lang="en-US" sz="1200" dirty="0">
                  <a:solidFill>
                    <a:schemeClr val="tx1">
                      <a:lumMod val="50000"/>
                    </a:schemeClr>
                  </a:solidFill>
                  <a:latin typeface="FUTURA"/>
                  <a:cs typeface="Helvetica"/>
                </a:endParaRPr>
              </a:p>
            </p:txBody>
          </p:sp>
          <p:sp>
            <p:nvSpPr>
              <p:cNvPr id="61" name="CuadroTexto 60">
                <a:extLst>
                  <a:ext uri="{FF2B5EF4-FFF2-40B4-BE49-F238E27FC236}">
                    <a16:creationId xmlns:a16="http://schemas.microsoft.com/office/drawing/2014/main" id="{F1A95ED9-E497-7BD1-516A-F8BA0DBE40F8}"/>
                  </a:ext>
                </a:extLst>
              </p:cNvPr>
              <p:cNvSpPr txBox="1"/>
              <p:nvPr/>
            </p:nvSpPr>
            <p:spPr>
              <a:xfrm>
                <a:off x="8603205" y="4733276"/>
                <a:ext cx="3161260" cy="473108"/>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2.</a:t>
                </a:r>
                <a:r>
                  <a:rPr lang="es-CO" sz="900" b="1" kern="0" dirty="0">
                    <a:solidFill>
                      <a:schemeClr val="tx1">
                        <a:lumMod val="50000"/>
                      </a:schemeClr>
                    </a:solidFill>
                    <a:latin typeface="FUTURA"/>
                  </a:rPr>
                  <a:t>2</a:t>
                </a:r>
                <a:r>
                  <a:rPr kumimoji="0" lang="es-CO" sz="900" b="1" i="0" u="none" strike="noStrike" kern="0" cap="none" spc="0" normalizeH="0" baseline="0" noProof="0" dirty="0">
                    <a:ln>
                      <a:noFill/>
                    </a:ln>
                    <a:solidFill>
                      <a:schemeClr val="tx1">
                        <a:lumMod val="50000"/>
                      </a:schemeClr>
                    </a:solidFill>
                    <a:effectLst/>
                    <a:uLnTx/>
                    <a:uFillTx/>
                    <a:latin typeface="FUTURA"/>
                  </a:rPr>
                  <a:t>.1. </a:t>
                </a:r>
                <a:r>
                  <a:rPr lang="es-CO" sz="900" kern="0" dirty="0">
                    <a:solidFill>
                      <a:schemeClr val="tx1">
                        <a:lumMod val="50000"/>
                      </a:schemeClr>
                    </a:solidFill>
                    <a:latin typeface="FUTURA"/>
                  </a:rPr>
                  <a:t>Fortalecimiento de mecanismos comunitarios e institucionales de denuncia, orientación y acompañamiento a personas adultas mayores en situación de riesgo.</a:t>
                </a:r>
                <a:endParaRPr lang="en-US" sz="1200" dirty="0">
                  <a:solidFill>
                    <a:schemeClr val="tx1">
                      <a:lumMod val="50000"/>
                    </a:schemeClr>
                  </a:solidFill>
                  <a:latin typeface="FUTURA"/>
                  <a:cs typeface="Helvetica"/>
                </a:endParaRPr>
              </a:p>
            </p:txBody>
          </p:sp>
          <p:sp>
            <p:nvSpPr>
              <p:cNvPr id="62" name="CuadroTexto 61">
                <a:extLst>
                  <a:ext uri="{FF2B5EF4-FFF2-40B4-BE49-F238E27FC236}">
                    <a16:creationId xmlns:a16="http://schemas.microsoft.com/office/drawing/2014/main" id="{7C4BD643-6537-0BF2-BD1D-0219702CE737}"/>
                  </a:ext>
                </a:extLst>
              </p:cNvPr>
              <p:cNvSpPr txBox="1"/>
              <p:nvPr/>
            </p:nvSpPr>
            <p:spPr>
              <a:xfrm>
                <a:off x="8582897" y="5656288"/>
                <a:ext cx="3185629" cy="344079"/>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3.1.1 </a:t>
                </a:r>
                <a:r>
                  <a:rPr lang="es-CO" sz="900" kern="0" dirty="0">
                    <a:solidFill>
                      <a:schemeClr val="tx1">
                        <a:lumMod val="50000"/>
                      </a:schemeClr>
                    </a:solidFill>
                    <a:latin typeface="FUTURA"/>
                    <a:ea typeface="+mn-lt"/>
                    <a:cs typeface="+mn-lt"/>
                  </a:rPr>
                  <a:t>Adecuación progresiva de espacios públicos y comunitarios bajo criterios de accesibilidad universal y seguridad para personas adultas mayores.</a:t>
                </a:r>
                <a:endParaRPr lang="en-US" sz="1200" dirty="0">
                  <a:solidFill>
                    <a:schemeClr val="tx1">
                      <a:lumMod val="50000"/>
                    </a:schemeClr>
                  </a:solidFill>
                  <a:latin typeface="FUTURA"/>
                  <a:ea typeface="+mn-lt"/>
                  <a:cs typeface="+mn-lt"/>
                </a:endParaRPr>
              </a:p>
            </p:txBody>
          </p:sp>
          <p:sp>
            <p:nvSpPr>
              <p:cNvPr id="63" name="CuadroTexto 62">
                <a:extLst>
                  <a:ext uri="{FF2B5EF4-FFF2-40B4-BE49-F238E27FC236}">
                    <a16:creationId xmlns:a16="http://schemas.microsoft.com/office/drawing/2014/main" id="{EE1C8706-B0DD-E186-9F4D-C4C6A484271F}"/>
                  </a:ext>
                </a:extLst>
              </p:cNvPr>
              <p:cNvSpPr txBox="1"/>
              <p:nvPr/>
            </p:nvSpPr>
            <p:spPr>
              <a:xfrm>
                <a:off x="8591021" y="6037095"/>
                <a:ext cx="3165322" cy="473108"/>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3.2</a:t>
                </a:r>
                <a:r>
                  <a:rPr lang="es-CO" sz="900" b="1" kern="0" dirty="0">
                    <a:solidFill>
                      <a:schemeClr val="tx1">
                        <a:lumMod val="50000"/>
                      </a:schemeClr>
                    </a:solidFill>
                    <a:latin typeface="FUTURA"/>
                  </a:rPr>
                  <a:t>.1 </a:t>
                </a:r>
                <a:r>
                  <a:rPr lang="es-CO" sz="900" kern="0" dirty="0">
                    <a:solidFill>
                      <a:schemeClr val="tx1">
                        <a:lumMod val="50000"/>
                      </a:schemeClr>
                    </a:solidFill>
                    <a:latin typeface="FUTURA"/>
                  </a:rPr>
                  <a:t>Articulación de acciones intersectoriales para mejorar la movilidad, señalización y uso seguro del espacio público por parte de la población adulta mayor.</a:t>
                </a:r>
              </a:p>
            </p:txBody>
          </p:sp>
          <p:cxnSp>
            <p:nvCxnSpPr>
              <p:cNvPr id="64" name="Conector recto de flecha 63">
                <a:extLst>
                  <a:ext uri="{FF2B5EF4-FFF2-40B4-BE49-F238E27FC236}">
                    <a16:creationId xmlns:a16="http://schemas.microsoft.com/office/drawing/2014/main" id="{3D5658DF-8928-B62F-67A1-319A11B7C388}"/>
                  </a:ext>
                </a:extLst>
              </p:cNvPr>
              <p:cNvCxnSpPr/>
              <p:nvPr/>
            </p:nvCxnSpPr>
            <p:spPr>
              <a:xfrm>
                <a:off x="7745408" y="2552345"/>
                <a:ext cx="797130"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5" name="Conector recto de flecha 64">
                <a:extLst>
                  <a:ext uri="{FF2B5EF4-FFF2-40B4-BE49-F238E27FC236}">
                    <a16:creationId xmlns:a16="http://schemas.microsoft.com/office/drawing/2014/main" id="{D6BBAF06-370C-C1C8-BD69-A2E8E731498F}"/>
                  </a:ext>
                </a:extLst>
              </p:cNvPr>
              <p:cNvCxnSpPr/>
              <p:nvPr/>
            </p:nvCxnSpPr>
            <p:spPr>
              <a:xfrm>
                <a:off x="7761655" y="3799819"/>
                <a:ext cx="797129" cy="10781"/>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6" name="Conector recto de flecha 65">
                <a:extLst>
                  <a:ext uri="{FF2B5EF4-FFF2-40B4-BE49-F238E27FC236}">
                    <a16:creationId xmlns:a16="http://schemas.microsoft.com/office/drawing/2014/main" id="{649933B7-B4E4-A2AB-0259-CB6E1E55C995}"/>
                  </a:ext>
                </a:extLst>
              </p:cNvPr>
              <p:cNvCxnSpPr/>
              <p:nvPr/>
            </p:nvCxnSpPr>
            <p:spPr>
              <a:xfrm>
                <a:off x="7749472" y="5279216"/>
                <a:ext cx="805252" cy="10854"/>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67" name="Rectángulo 66">
                <a:extLst>
                  <a:ext uri="{FF2B5EF4-FFF2-40B4-BE49-F238E27FC236}">
                    <a16:creationId xmlns:a16="http://schemas.microsoft.com/office/drawing/2014/main" id="{856A25B6-726C-3267-E482-AB807EB1EFE1}"/>
                  </a:ext>
                </a:extLst>
              </p:cNvPr>
              <p:cNvSpPr/>
              <p:nvPr/>
            </p:nvSpPr>
            <p:spPr>
              <a:xfrm>
                <a:off x="7879198" y="2697657"/>
                <a:ext cx="652710" cy="983676"/>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a:latin typeface="FUTURA"/>
                  </a:rPr>
                  <a:t>Eje estratégico 1 </a:t>
                </a:r>
              </a:p>
            </p:txBody>
          </p:sp>
          <p:sp>
            <p:nvSpPr>
              <p:cNvPr id="68" name="Rectángulo 67">
                <a:extLst>
                  <a:ext uri="{FF2B5EF4-FFF2-40B4-BE49-F238E27FC236}">
                    <a16:creationId xmlns:a16="http://schemas.microsoft.com/office/drawing/2014/main" id="{8384BFD8-0873-CF21-87B9-8F1CAF73FFA7}"/>
                  </a:ext>
                </a:extLst>
              </p:cNvPr>
              <p:cNvSpPr/>
              <p:nvPr/>
            </p:nvSpPr>
            <p:spPr>
              <a:xfrm>
                <a:off x="7841654" y="3963435"/>
                <a:ext cx="721781" cy="1154857"/>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a:latin typeface="FUTURA"/>
                  </a:rPr>
                  <a:t>Eje estratégico 2 </a:t>
                </a:r>
              </a:p>
            </p:txBody>
          </p:sp>
          <p:sp>
            <p:nvSpPr>
              <p:cNvPr id="69" name="Rectángulo 68">
                <a:extLst>
                  <a:ext uri="{FF2B5EF4-FFF2-40B4-BE49-F238E27FC236}">
                    <a16:creationId xmlns:a16="http://schemas.microsoft.com/office/drawing/2014/main" id="{F5A03F46-5E88-8D0B-B67B-8EE497D2831B}"/>
                  </a:ext>
                </a:extLst>
              </p:cNvPr>
              <p:cNvSpPr/>
              <p:nvPr/>
            </p:nvSpPr>
            <p:spPr>
              <a:xfrm>
                <a:off x="7834523" y="5655544"/>
                <a:ext cx="721781" cy="674694"/>
              </a:xfrm>
              <a:prstGeom prst="rect">
                <a:avLst/>
              </a:prstGeom>
              <a:solidFill>
                <a:schemeClr val="bg1">
                  <a:lumMod val="50000"/>
                </a:schemeClr>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r>
                  <a:rPr lang="es-CO" sz="1200" dirty="0">
                    <a:latin typeface="FUTURA"/>
                  </a:rPr>
                  <a:t>Eje estratégico 3 </a:t>
                </a:r>
              </a:p>
            </p:txBody>
          </p:sp>
        </p:grpSp>
        <p:cxnSp>
          <p:nvCxnSpPr>
            <p:cNvPr id="10" name="Conector recto de flecha 9">
              <a:extLst>
                <a:ext uri="{FF2B5EF4-FFF2-40B4-BE49-F238E27FC236}">
                  <a16:creationId xmlns:a16="http://schemas.microsoft.com/office/drawing/2014/main" id="{632B2BA5-B43E-AFC3-27A5-934368B53D6A}"/>
                </a:ext>
              </a:extLst>
            </p:cNvPr>
            <p:cNvCxnSpPr/>
            <p:nvPr/>
          </p:nvCxnSpPr>
          <p:spPr>
            <a:xfrm>
              <a:off x="7461190" y="2629372"/>
              <a:ext cx="717562"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pic>
          <p:nvPicPr>
            <p:cNvPr id="40" name="Gráfico 39" descr="Árbol de hoja caduca">
              <a:extLst>
                <a:ext uri="{FF2B5EF4-FFF2-40B4-BE49-F238E27FC236}">
                  <a16:creationId xmlns:a16="http://schemas.microsoft.com/office/drawing/2014/main" id="{738A9D32-2E8E-C77B-73D1-6D905273433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00136" y="1740855"/>
              <a:ext cx="659325" cy="659325"/>
            </a:xfrm>
            <a:prstGeom prst="rect">
              <a:avLst/>
            </a:prstGeom>
          </p:spPr>
        </p:pic>
        <p:pic>
          <p:nvPicPr>
            <p:cNvPr id="41" name="Gráfico 40" descr="Documento">
              <a:extLst>
                <a:ext uri="{FF2B5EF4-FFF2-40B4-BE49-F238E27FC236}">
                  <a16:creationId xmlns:a16="http://schemas.microsoft.com/office/drawing/2014/main" id="{DF530929-6C80-956D-E838-8255C6CF1AD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62572" y="1741067"/>
              <a:ext cx="659326" cy="642550"/>
            </a:xfrm>
            <a:prstGeom prst="rect">
              <a:avLst/>
            </a:prstGeom>
          </p:spPr>
        </p:pic>
      </p:grpSp>
      <p:sp>
        <p:nvSpPr>
          <p:cNvPr id="5" name="Título 1">
            <a:extLst>
              <a:ext uri="{FF2B5EF4-FFF2-40B4-BE49-F238E27FC236}">
                <a16:creationId xmlns:a16="http://schemas.microsoft.com/office/drawing/2014/main" id="{5122460A-BF87-F4D1-51C4-8D91D315342E}"/>
              </a:ext>
            </a:extLst>
          </p:cNvPr>
          <p:cNvSpPr>
            <a:spLocks noGrp="1"/>
          </p:cNvSpPr>
          <p:nvPr>
            <p:ph type="title"/>
          </p:nvPr>
        </p:nvSpPr>
        <p:spPr>
          <a:xfrm>
            <a:off x="493021" y="-25368"/>
            <a:ext cx="10515600" cy="501970"/>
          </a:xfrm>
        </p:spPr>
        <p:txBody>
          <a:bodyPr>
            <a:noAutofit/>
          </a:bodyPr>
          <a:lstStyle/>
          <a:p>
            <a:r>
              <a:rPr lang="es-MX" sz="2400" b="1" dirty="0">
                <a:latin typeface="Verdana" panose="020B0604030504040204"/>
                <a:ea typeface="Verdana" panose="020B0604030504040204"/>
              </a:rPr>
              <a:t>Ejemplo árbol de problemas</a:t>
            </a:r>
            <a:endParaRPr lang="es-ES" sz="2400" b="1" dirty="0">
              <a:ea typeface="Verdana" panose="020B0604030504040204" pitchFamily="34" charset="0"/>
            </a:endParaRPr>
          </a:p>
        </p:txBody>
      </p:sp>
    </p:spTree>
    <p:extLst>
      <p:ext uri="{BB962C8B-B14F-4D97-AF65-F5344CB8AC3E}">
        <p14:creationId xmlns:p14="http://schemas.microsoft.com/office/powerpoint/2010/main" val="10034116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584AAF99-B36A-401A-B560-CBC40AA45941}"/>
              </a:ext>
            </a:extLst>
          </p:cNvPr>
          <p:cNvSpPr>
            <a:spLocks noGrp="1"/>
          </p:cNvSpPr>
          <p:nvPr>
            <p:ph type="title"/>
          </p:nvPr>
        </p:nvSpPr>
        <p:spPr>
          <a:xfrm>
            <a:off x="839788" y="457200"/>
            <a:ext cx="6978332" cy="1066800"/>
          </a:xfrm>
        </p:spPr>
        <p:txBody>
          <a:bodyPr>
            <a:normAutofit/>
          </a:bodyPr>
          <a:lstStyle/>
          <a:p>
            <a:r>
              <a:rPr lang="es-CO" sz="2400" b="1" dirty="0">
                <a:latin typeface="Futura Std Book"/>
              </a:rPr>
              <a:t>Enfoques y armonización multinivel</a:t>
            </a:r>
          </a:p>
        </p:txBody>
      </p:sp>
      <p:sp>
        <p:nvSpPr>
          <p:cNvPr id="6" name="Marcador de texto 5">
            <a:extLst>
              <a:ext uri="{FF2B5EF4-FFF2-40B4-BE49-F238E27FC236}">
                <a16:creationId xmlns:a16="http://schemas.microsoft.com/office/drawing/2014/main" id="{2FC71F7D-52E1-48F0-B6D6-2F97716BB2F8}"/>
              </a:ext>
            </a:extLst>
          </p:cNvPr>
          <p:cNvSpPr>
            <a:spLocks noGrp="1"/>
          </p:cNvSpPr>
          <p:nvPr>
            <p:ph type="body" sz="half" idx="2"/>
          </p:nvPr>
        </p:nvSpPr>
        <p:spPr>
          <a:xfrm>
            <a:off x="839788" y="1767840"/>
            <a:ext cx="4722812" cy="4373880"/>
          </a:xfrm>
        </p:spPr>
        <p:txBody>
          <a:bodyPr>
            <a:noAutofit/>
          </a:bodyPr>
          <a:lstStyle/>
          <a:p>
            <a:pPr algn="just"/>
            <a:r>
              <a:rPr lang="es-MX" sz="1400" b="1" dirty="0">
                <a:latin typeface="Futura Std Book"/>
              </a:rPr>
              <a:t>Integración de enfoques</a:t>
            </a:r>
          </a:p>
          <a:p>
            <a:pPr algn="just"/>
            <a:endParaRPr lang="es-MX" sz="1400" dirty="0">
              <a:latin typeface="Futura Std Book"/>
            </a:endParaRPr>
          </a:p>
          <a:p>
            <a:pPr algn="just"/>
            <a:r>
              <a:rPr lang="es-MX" sz="1400" dirty="0">
                <a:latin typeface="Futura Std Book"/>
              </a:rPr>
              <a:t>1. En los objetivos: asegúrese de que estén redactados de forma incluyente y sensible a </a:t>
            </a:r>
          </a:p>
          <a:p>
            <a:pPr algn="just"/>
            <a:r>
              <a:rPr lang="es-MX" sz="1400" dirty="0">
                <a:latin typeface="Futura Std Book"/>
              </a:rPr>
              <a:t>las desigualdades. </a:t>
            </a:r>
          </a:p>
          <a:p>
            <a:pPr algn="just"/>
            <a:r>
              <a:rPr lang="es-MX" sz="1400" dirty="0">
                <a:latin typeface="Futura Std Book"/>
              </a:rPr>
              <a:t>2. En las líneas de acción: defina intervenciones específicas que respondan a necesidades  particulares de grupos poblacionales afectados de manera diferenciada por el </a:t>
            </a:r>
          </a:p>
          <a:p>
            <a:pPr algn="just"/>
            <a:r>
              <a:rPr lang="es-MX" sz="1400" dirty="0">
                <a:latin typeface="Futura Std Book"/>
              </a:rPr>
              <a:t>problema identificado.</a:t>
            </a:r>
          </a:p>
          <a:p>
            <a:pPr algn="just"/>
            <a:r>
              <a:rPr lang="es-MX" sz="1400" dirty="0">
                <a:latin typeface="Futura Std Book"/>
              </a:rPr>
              <a:t>3. En los indicadores: desagregue datos por sexo, edad, pertenencia étnica o zona geográfica para poder medir brechas y desigualdades</a:t>
            </a:r>
          </a:p>
        </p:txBody>
      </p:sp>
      <p:sp>
        <p:nvSpPr>
          <p:cNvPr id="5" name="Marcador de texto 5">
            <a:extLst>
              <a:ext uri="{FF2B5EF4-FFF2-40B4-BE49-F238E27FC236}">
                <a16:creationId xmlns:a16="http://schemas.microsoft.com/office/drawing/2014/main" id="{C780A347-792B-49E5-B346-1E671CE9AC6B}"/>
              </a:ext>
            </a:extLst>
          </p:cNvPr>
          <p:cNvSpPr txBox="1">
            <a:spLocks/>
          </p:cNvSpPr>
          <p:nvPr/>
        </p:nvSpPr>
        <p:spPr>
          <a:xfrm>
            <a:off x="6629402" y="1767840"/>
            <a:ext cx="4722812" cy="43738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just"/>
            <a:r>
              <a:rPr lang="es-MX" sz="1400" b="1" dirty="0">
                <a:latin typeface="Futura Std Book"/>
              </a:rPr>
              <a:t>Armonización multinivel</a:t>
            </a:r>
          </a:p>
          <a:p>
            <a:pPr algn="just"/>
            <a:endParaRPr lang="es-MX" sz="1400" b="1" dirty="0">
              <a:latin typeface="Futura Std Book"/>
            </a:endParaRPr>
          </a:p>
          <a:p>
            <a:pPr algn="just"/>
            <a:r>
              <a:rPr lang="es-MX" sz="1400" dirty="0">
                <a:latin typeface="Futura Std Book"/>
              </a:rPr>
              <a:t>1. Involucre a todas las entidades que tengan competencias, recursos o incidencia sobre  el problema que la política busca resolver. Evite diseñar políticas “de una sola secretaría”.</a:t>
            </a:r>
          </a:p>
          <a:p>
            <a:pPr algn="just"/>
            <a:r>
              <a:rPr lang="es-MX" sz="1400" dirty="0">
                <a:latin typeface="Futura Std Book"/>
              </a:rPr>
              <a:t>2. Clarifique los roles de cada entidad indicando quién lidera, quién ejecuta y quién apoya cada línea de acción.</a:t>
            </a:r>
          </a:p>
          <a:p>
            <a:pPr algn="just"/>
            <a:r>
              <a:rPr lang="es-MX" sz="1400" dirty="0">
                <a:latin typeface="Futura Std Book"/>
              </a:rPr>
              <a:t>3. Organice equipos de trabajo intersectoriales en los cuales cada entidad analice su contribución y sus compromisos reales.</a:t>
            </a:r>
          </a:p>
          <a:p>
            <a:pPr algn="just"/>
            <a:r>
              <a:rPr lang="es-MX" sz="1400" dirty="0">
                <a:latin typeface="Futura Std Book"/>
              </a:rPr>
              <a:t>4. Construya una matriz de articulación institucional en la cual relacione instituciones clave, competencias y responsabilidades específicas por cada línea de acción</a:t>
            </a:r>
          </a:p>
          <a:p>
            <a:pPr algn="just"/>
            <a:endParaRPr lang="es-MX" sz="1400" dirty="0">
              <a:latin typeface="Futura Std Book"/>
            </a:endParaRPr>
          </a:p>
        </p:txBody>
      </p:sp>
    </p:spTree>
    <p:extLst>
      <p:ext uri="{BB962C8B-B14F-4D97-AF65-F5344CB8AC3E}">
        <p14:creationId xmlns:p14="http://schemas.microsoft.com/office/powerpoint/2010/main" val="26836285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19758" y="299665"/>
            <a:ext cx="9962542" cy="888187"/>
          </a:xfrm>
        </p:spPr>
        <p:txBody>
          <a:bodyPr>
            <a:normAutofit/>
          </a:bodyPr>
          <a:lstStyle/>
          <a:p>
            <a:r>
              <a:rPr lang="es-CO" sz="2400" b="1" dirty="0">
                <a:latin typeface="Futura Std Book"/>
              </a:rPr>
              <a:t>Productos de definición de la política: Documento estratégico</a:t>
            </a:r>
          </a:p>
        </p:txBody>
      </p:sp>
      <p:graphicFrame>
        <p:nvGraphicFramePr>
          <p:cNvPr id="4" name="Diagrama 3"/>
          <p:cNvGraphicFramePr/>
          <p:nvPr>
            <p:extLst>
              <p:ext uri="{D42A27DB-BD31-4B8C-83A1-F6EECF244321}">
                <p14:modId xmlns:p14="http://schemas.microsoft.com/office/powerpoint/2010/main" val="3754052876"/>
              </p:ext>
            </p:extLst>
          </p:nvPr>
        </p:nvGraphicFramePr>
        <p:xfrm>
          <a:off x="543229" y="1161705"/>
          <a:ext cx="10515600" cy="16830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abla 2">
            <a:extLst>
              <a:ext uri="{FF2B5EF4-FFF2-40B4-BE49-F238E27FC236}">
                <a16:creationId xmlns:a16="http://schemas.microsoft.com/office/drawing/2014/main" id="{AD32F010-49CD-44AE-83D9-146F008F610D}"/>
              </a:ext>
            </a:extLst>
          </p:cNvPr>
          <p:cNvGraphicFramePr>
            <a:graphicFrameLocks noGrp="1"/>
          </p:cNvGraphicFramePr>
          <p:nvPr>
            <p:extLst>
              <p:ext uri="{D42A27DB-BD31-4B8C-83A1-F6EECF244321}">
                <p14:modId xmlns:p14="http://schemas.microsoft.com/office/powerpoint/2010/main" val="4077121994"/>
              </p:ext>
            </p:extLst>
          </p:nvPr>
        </p:nvGraphicFramePr>
        <p:xfrm>
          <a:off x="2231065" y="3497222"/>
          <a:ext cx="7729870" cy="3108960"/>
        </p:xfrm>
        <a:graphic>
          <a:graphicData uri="http://schemas.openxmlformats.org/drawingml/2006/table">
            <a:tbl>
              <a:tblPr firstRow="1" bandRow="1">
                <a:tableStyleId>{8799B23B-EC83-4686-B30A-512413B5E67A}</a:tableStyleId>
              </a:tblPr>
              <a:tblGrid>
                <a:gridCol w="3864935">
                  <a:extLst>
                    <a:ext uri="{9D8B030D-6E8A-4147-A177-3AD203B41FA5}">
                      <a16:colId xmlns:a16="http://schemas.microsoft.com/office/drawing/2014/main" val="1411312076"/>
                    </a:ext>
                  </a:extLst>
                </a:gridCol>
                <a:gridCol w="3864935">
                  <a:extLst>
                    <a:ext uri="{9D8B030D-6E8A-4147-A177-3AD203B41FA5}">
                      <a16:colId xmlns:a16="http://schemas.microsoft.com/office/drawing/2014/main" val="2016819330"/>
                    </a:ext>
                  </a:extLst>
                </a:gridCol>
              </a:tblGrid>
              <a:tr h="0">
                <a:tc>
                  <a:txBody>
                    <a:bodyPr/>
                    <a:lstStyle/>
                    <a:p>
                      <a:r>
                        <a:rPr lang="es-ES" sz="1400" b="0" u="none" strike="noStrike" kern="1200" baseline="0" dirty="0">
                          <a:solidFill>
                            <a:schemeClr val="tx1"/>
                          </a:solidFill>
                        </a:rPr>
                        <a:t>Guía para la definición de la política</a:t>
                      </a:r>
                      <a:endParaRPr lang="es-ES" sz="1400" b="0" i="0" u="none" strike="noStrike" kern="1200" baseline="0" dirty="0">
                        <a:solidFill>
                          <a:schemeClr val="tx1"/>
                        </a:solidFill>
                        <a:latin typeface="Futura Std Book"/>
                        <a:ea typeface="+mn-ea"/>
                        <a:cs typeface="+mn-cs"/>
                      </a:endParaRPr>
                    </a:p>
                  </a:txBody>
                  <a:tcPr/>
                </a:tc>
                <a:tc>
                  <a:txBody>
                    <a:bodyPr/>
                    <a:lstStyle/>
                    <a:p>
                      <a:r>
                        <a:rPr lang="es-CO" sz="1400" b="0" u="none" strike="noStrike" kern="1200" baseline="0" dirty="0">
                          <a:solidFill>
                            <a:schemeClr val="tx1"/>
                          </a:solidFill>
                        </a:rPr>
                        <a:t>Matriz de priorización </a:t>
                      </a:r>
                    </a:p>
                    <a:p>
                      <a:endParaRPr lang="es-CO" sz="1400" dirty="0">
                        <a:latin typeface="Futura Std Book"/>
                      </a:endParaRPr>
                    </a:p>
                  </a:txBody>
                  <a:tcPr/>
                </a:tc>
                <a:extLst>
                  <a:ext uri="{0D108BD9-81ED-4DB2-BD59-A6C34878D82A}">
                    <a16:rowId xmlns:a16="http://schemas.microsoft.com/office/drawing/2014/main" val="305412663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u="none" strike="noStrike" kern="1200" baseline="0" dirty="0">
                          <a:solidFill>
                            <a:schemeClr val="tx1"/>
                          </a:solidFill>
                        </a:rPr>
                        <a:t>Matriz diagnóstica </a:t>
                      </a:r>
                      <a:endParaRPr lang="es-ES" sz="1400" b="0" i="0" u="none" strike="noStrike" kern="1200" baseline="0" dirty="0">
                        <a:solidFill>
                          <a:schemeClr val="tx1"/>
                        </a:solidFill>
                        <a:latin typeface="Futura Std Book"/>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u="none" strike="noStrike" kern="1200" baseline="0" dirty="0">
                          <a:solidFill>
                            <a:schemeClr val="tx1"/>
                          </a:solidFill>
                        </a:rPr>
                        <a:t>Estructura desglosada de la política </a:t>
                      </a:r>
                    </a:p>
                    <a:p>
                      <a:endParaRPr lang="es-CO" sz="1400" b="0" i="0" u="none" strike="noStrike" kern="1200" baseline="0" dirty="0">
                        <a:solidFill>
                          <a:schemeClr val="tx1"/>
                        </a:solidFill>
                        <a:latin typeface="Futura Std Book"/>
                        <a:ea typeface="+mn-ea"/>
                        <a:cs typeface="+mn-cs"/>
                      </a:endParaRPr>
                    </a:p>
                  </a:txBody>
                  <a:tcPr/>
                </a:tc>
                <a:extLst>
                  <a:ext uri="{0D108BD9-81ED-4DB2-BD59-A6C34878D82A}">
                    <a16:rowId xmlns:a16="http://schemas.microsoft.com/office/drawing/2014/main" val="85081577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u="none" strike="noStrike" kern="1200" baseline="0" dirty="0">
                          <a:solidFill>
                            <a:schemeClr val="tx1"/>
                          </a:solidFill>
                        </a:rPr>
                        <a:t>Matriz árbol de objetivos</a:t>
                      </a:r>
                    </a:p>
                    <a:p>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b="0" u="none" strike="noStrike" kern="1200" baseline="0" dirty="0">
                          <a:solidFill>
                            <a:schemeClr val="tx1"/>
                          </a:solidFill>
                        </a:rPr>
                        <a:t>Matriz análisis de factibilidad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1400" b="0" i="0" u="none" strike="noStrike" baseline="0" dirty="0">
                        <a:solidFill>
                          <a:srgbClr val="000000"/>
                        </a:solidFill>
                        <a:latin typeface="Futura Std Book"/>
                      </a:endParaRPr>
                    </a:p>
                  </a:txBody>
                  <a:tcPr/>
                </a:tc>
                <a:extLst>
                  <a:ext uri="{0D108BD9-81ED-4DB2-BD59-A6C34878D82A}">
                    <a16:rowId xmlns:a16="http://schemas.microsoft.com/office/drawing/2014/main" val="290447080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u="none" strike="noStrike" kern="1200" baseline="0" dirty="0">
                          <a:solidFill>
                            <a:schemeClr val="tx1"/>
                          </a:solidFill>
                        </a:rPr>
                        <a:t>Matriz comparación de alternativas</a:t>
                      </a:r>
                    </a:p>
                    <a:p>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u="none" strike="noStrike" kern="1200" baseline="0" dirty="0">
                          <a:solidFill>
                            <a:schemeClr val="tx1"/>
                          </a:solidFill>
                        </a:rPr>
                        <a:t>Plantilla ficha descriptiva para líneas de acción </a:t>
                      </a:r>
                    </a:p>
                    <a:p>
                      <a:endParaRPr lang="es-CO" sz="1400" b="0" i="0" u="none" strike="noStrike" baseline="0" dirty="0">
                        <a:solidFill>
                          <a:srgbClr val="000000"/>
                        </a:solidFill>
                        <a:latin typeface="Futura Std Book"/>
                      </a:endParaRPr>
                    </a:p>
                  </a:txBody>
                  <a:tcPr/>
                </a:tc>
                <a:extLst>
                  <a:ext uri="{0D108BD9-81ED-4DB2-BD59-A6C34878D82A}">
                    <a16:rowId xmlns:a16="http://schemas.microsoft.com/office/drawing/2014/main" val="368897621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u="none" strike="noStrike" kern="1200" baseline="0" dirty="0">
                          <a:solidFill>
                            <a:schemeClr val="tx1"/>
                          </a:solidFill>
                        </a:rPr>
                        <a:t>Matriz DOFA</a:t>
                      </a:r>
                      <a:endParaRPr lang="es-CO" sz="1400" b="0" u="none" strike="noStrike" kern="1200" baseline="0" dirty="0">
                        <a:solidFill>
                          <a:schemeClr val="tx1"/>
                        </a:solidFill>
                      </a:endParaRPr>
                    </a:p>
                    <a:p>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u="none" strike="noStrike" kern="1200" baseline="0" dirty="0">
                          <a:solidFill>
                            <a:schemeClr val="tx1"/>
                          </a:solidFill>
                        </a:rPr>
                        <a:t>Matriz articulación institucional-gobernanza de la política </a:t>
                      </a:r>
                    </a:p>
                    <a:p>
                      <a:endParaRPr lang="es-CO" sz="1400" b="0" i="0" u="none" strike="noStrike" kern="1200" baseline="0" dirty="0">
                        <a:solidFill>
                          <a:schemeClr val="tx1"/>
                        </a:solidFill>
                        <a:latin typeface="Futura Std Book"/>
                        <a:ea typeface="+mn-ea"/>
                        <a:cs typeface="+mn-cs"/>
                      </a:endParaRPr>
                    </a:p>
                  </a:txBody>
                  <a:tcPr/>
                </a:tc>
                <a:extLst>
                  <a:ext uri="{0D108BD9-81ED-4DB2-BD59-A6C34878D82A}">
                    <a16:rowId xmlns:a16="http://schemas.microsoft.com/office/drawing/2014/main" val="857843249"/>
                  </a:ext>
                </a:extLst>
              </a:tr>
              <a:tr h="0">
                <a:tc>
                  <a:txBody>
                    <a:bodyPr/>
                    <a:lstStyle/>
                    <a:p>
                      <a:endParaRPr lang="es-CO" sz="14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u="none" strike="noStrike" kern="1200" baseline="0" dirty="0">
                          <a:solidFill>
                            <a:schemeClr val="tx1"/>
                          </a:solidFill>
                        </a:rPr>
                        <a:t>Lista de chequeo definición de la política</a:t>
                      </a:r>
                      <a:endParaRPr lang="es-ES" sz="1400" b="0" i="0" u="none" strike="noStrike" kern="1200" baseline="0" dirty="0">
                        <a:solidFill>
                          <a:schemeClr val="tx1"/>
                        </a:solidFill>
                        <a:latin typeface="Futura Std Book"/>
                        <a:ea typeface="+mn-ea"/>
                        <a:cs typeface="+mn-cs"/>
                      </a:endParaRPr>
                    </a:p>
                  </a:txBody>
                  <a:tcPr/>
                </a:tc>
                <a:extLst>
                  <a:ext uri="{0D108BD9-81ED-4DB2-BD59-A6C34878D82A}">
                    <a16:rowId xmlns:a16="http://schemas.microsoft.com/office/drawing/2014/main" val="487416814"/>
                  </a:ext>
                </a:extLst>
              </a:tr>
            </a:tbl>
          </a:graphicData>
        </a:graphic>
      </p:graphicFrame>
      <p:sp>
        <p:nvSpPr>
          <p:cNvPr id="5" name="CuadroTexto 4">
            <a:extLst>
              <a:ext uri="{FF2B5EF4-FFF2-40B4-BE49-F238E27FC236}">
                <a16:creationId xmlns:a16="http://schemas.microsoft.com/office/drawing/2014/main" id="{D7218FE5-C6D7-7A12-A717-A42CAA3F126C}"/>
              </a:ext>
            </a:extLst>
          </p:cNvPr>
          <p:cNvSpPr txBox="1"/>
          <p:nvPr/>
        </p:nvSpPr>
        <p:spPr>
          <a:xfrm>
            <a:off x="543229" y="2967335"/>
            <a:ext cx="6097772" cy="461665"/>
          </a:xfrm>
          <a:prstGeom prst="rect">
            <a:avLst/>
          </a:prstGeom>
          <a:noFill/>
        </p:spPr>
        <p:txBody>
          <a:bodyPr wrap="square">
            <a:spAutoFit/>
          </a:bodyPr>
          <a:lstStyle/>
          <a:p>
            <a:r>
              <a:rPr lang="es-CO" sz="2400" b="1" dirty="0">
                <a:latin typeface="Futura Std Book"/>
              </a:rPr>
              <a:t>Herramientas</a:t>
            </a:r>
            <a:r>
              <a:rPr lang="es-CO" sz="1800" b="0" i="0" u="none" strike="noStrike" baseline="0" dirty="0"/>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71456" y="217546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a:cs typeface="Calibri Light" panose="020F0302020204030204"/>
              </a:rPr>
              <a:t>Fase 3 – Plan de acción y seguimiento</a:t>
            </a:r>
          </a:p>
          <a:p>
            <a:endParaRPr lang="es-CO" b="1" dirty="0">
              <a:solidFill>
                <a:schemeClr val="tx1"/>
              </a:solidFill>
              <a:latin typeface="FUTURA"/>
              <a:cs typeface="Calibri Light" panose="020F0302020204030204"/>
            </a:endParaRPr>
          </a:p>
          <a:p>
            <a:r>
              <a:rPr lang="es-CO" b="1" dirty="0">
                <a:solidFill>
                  <a:schemeClr val="tx1"/>
                </a:solidFill>
                <a:latin typeface="Futura Std Book"/>
              </a:rPr>
              <a:t>¿Cómo se definen las acciones de la política pública?</a:t>
            </a:r>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echa: a la derecha 19"/>
          <p:cNvSpPr/>
          <p:nvPr/>
        </p:nvSpPr>
        <p:spPr>
          <a:xfrm>
            <a:off x="9347012" y="5120169"/>
            <a:ext cx="982462" cy="692458"/>
          </a:xfrm>
          <a:prstGeom prst="rightArrow">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sz="1400" err="1">
              <a:latin typeface="Verdana" panose="020B0604030504040204" pitchFamily="34" charset="0"/>
              <a:ea typeface="Verdana" panose="020B0604030504040204" pitchFamily="34" charset="0"/>
            </a:endParaRPr>
          </a:p>
        </p:txBody>
      </p:sp>
      <p:sp>
        <p:nvSpPr>
          <p:cNvPr id="3" name="Título 1"/>
          <p:cNvSpPr>
            <a:spLocks noGrp="1"/>
          </p:cNvSpPr>
          <p:nvPr>
            <p:ph type="title"/>
          </p:nvPr>
        </p:nvSpPr>
        <p:spPr>
          <a:xfrm>
            <a:off x="838200" y="1188718"/>
            <a:ext cx="10515600" cy="501970"/>
          </a:xfrm>
        </p:spPr>
        <p:txBody>
          <a:bodyPr>
            <a:noAutofit/>
          </a:bodyPr>
          <a:lstStyle/>
          <a:p>
            <a:r>
              <a:rPr lang="es-MX" sz="2400" b="1" dirty="0">
                <a:latin typeface="Futura Std Book"/>
                <a:ea typeface="Verdana" panose="020B0604030504040204" pitchFamily="34" charset="0"/>
              </a:rPr>
              <a:t>Formulación de acciones</a:t>
            </a:r>
            <a:endParaRPr lang="es-ES" sz="2400" b="1" dirty="0">
              <a:latin typeface="Futura Std Book"/>
              <a:ea typeface="Verdana" panose="020B0604030504040204" pitchFamily="34" charset="0"/>
            </a:endParaRPr>
          </a:p>
        </p:txBody>
      </p:sp>
      <p:sp>
        <p:nvSpPr>
          <p:cNvPr id="4" name="Subtítulo 2"/>
          <p:cNvSpPr txBox="1"/>
          <p:nvPr/>
        </p:nvSpPr>
        <p:spPr>
          <a:xfrm>
            <a:off x="838200" y="1825625"/>
            <a:ext cx="10515600" cy="435133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Verdana" panose="020B060403050404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Verdana" panose="020B060403050404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Verdana" panose="020B060403050404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Verdana" panose="020B060403050404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Verdana" panose="020B060403050404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s-CO" sz="1400" dirty="0">
                <a:solidFill>
                  <a:schemeClr val="tx1">
                    <a:lumMod val="50000"/>
                  </a:schemeClr>
                </a:solidFill>
                <a:ea typeface="Verdana" panose="020B0604030504040204" pitchFamily="34" charset="0"/>
              </a:rPr>
              <a:t>Pautas principales</a:t>
            </a:r>
          </a:p>
          <a:p>
            <a:pPr marL="285750" indent="-285750">
              <a:buFont typeface="Arial" panose="020B0604020202020204" pitchFamily="34" charset="0"/>
              <a:buChar char="•"/>
            </a:pPr>
            <a:endParaRPr lang="es-ES" sz="1400" dirty="0">
              <a:solidFill>
                <a:schemeClr val="tx1">
                  <a:lumMod val="50000"/>
                </a:schemeClr>
              </a:solidFill>
              <a:ea typeface="Verdana" panose="020B0604030504040204" pitchFamily="34" charset="0"/>
            </a:endParaRPr>
          </a:p>
          <a:p>
            <a:endParaRPr lang="es-CO" sz="1400" dirty="0">
              <a:solidFill>
                <a:schemeClr val="tx1">
                  <a:lumMod val="50000"/>
                </a:schemeClr>
              </a:solidFill>
              <a:ea typeface="Verdana" panose="020B0604030504040204" pitchFamily="34" charset="0"/>
            </a:endParaRPr>
          </a:p>
          <a:p>
            <a:endParaRPr lang="es-CO" sz="1400" dirty="0">
              <a:solidFill>
                <a:schemeClr val="tx1">
                  <a:lumMod val="50000"/>
                </a:schemeClr>
              </a:solidFill>
              <a:ea typeface="Verdana" panose="020B0604030504040204" pitchFamily="34" charset="0"/>
            </a:endParaRPr>
          </a:p>
          <a:p>
            <a:pPr algn="ctr"/>
            <a:endParaRPr lang="es-CO" sz="1400" dirty="0">
              <a:solidFill>
                <a:schemeClr val="tx1">
                  <a:lumMod val="50000"/>
                </a:schemeClr>
              </a:solidFill>
              <a:ea typeface="Verdana" panose="020B0604030504040204" pitchFamily="34" charset="0"/>
            </a:endParaRPr>
          </a:p>
        </p:txBody>
      </p:sp>
      <p:sp>
        <p:nvSpPr>
          <p:cNvPr id="6" name="TextBox 6"/>
          <p:cNvSpPr txBox="1"/>
          <p:nvPr/>
        </p:nvSpPr>
        <p:spPr>
          <a:xfrm>
            <a:off x="1180906" y="2095233"/>
            <a:ext cx="10673255" cy="892552"/>
          </a:xfrm>
          <a:prstGeom prst="rect">
            <a:avLst/>
          </a:prstGeom>
          <a:noFill/>
        </p:spPr>
        <p:txBody>
          <a:bodyPr wrap="square">
            <a:spAutoFit/>
          </a:bodyPr>
          <a:lstStyle/>
          <a:p>
            <a:pPr marL="285750" indent="-285750">
              <a:spcBef>
                <a:spcPts val="600"/>
              </a:spcBef>
              <a:buFont typeface="Arial" panose="020B0604020202020204" pitchFamily="34" charset="0"/>
              <a:buChar char="•"/>
            </a:pPr>
            <a:r>
              <a:rPr lang="es-ES" sz="1400">
                <a:solidFill>
                  <a:schemeClr val="tx1">
                    <a:lumMod val="50000"/>
                  </a:schemeClr>
                </a:solidFill>
                <a:latin typeface="Futura Std Book"/>
                <a:ea typeface="Verdana" panose="020B0604030504040204" pitchFamily="34" charset="0"/>
              </a:rPr>
              <a:t>Defina el </a:t>
            </a:r>
            <a:r>
              <a:rPr lang="es-ES" sz="1400" b="1">
                <a:solidFill>
                  <a:schemeClr val="tx1">
                    <a:lumMod val="50000"/>
                  </a:schemeClr>
                </a:solidFill>
                <a:latin typeface="Futura Std Book"/>
                <a:ea typeface="Verdana" panose="020B0604030504040204" pitchFamily="34" charset="0"/>
              </a:rPr>
              <a:t>alcance</a:t>
            </a:r>
            <a:r>
              <a:rPr lang="es-ES" sz="1400">
                <a:solidFill>
                  <a:schemeClr val="tx1">
                    <a:lumMod val="50000"/>
                  </a:schemeClr>
                </a:solidFill>
                <a:latin typeface="Futura Std Book"/>
                <a:ea typeface="Verdana" panose="020B0604030504040204" pitchFamily="34" charset="0"/>
              </a:rPr>
              <a:t> de la acción utilizando una redacción clara y, en la medida de lo posible, concisa</a:t>
            </a:r>
          </a:p>
          <a:p>
            <a:pPr marL="285750" indent="-285750">
              <a:spcBef>
                <a:spcPts val="600"/>
              </a:spcBef>
              <a:buFont typeface="Arial" panose="020B0604020202020204" pitchFamily="34" charset="0"/>
              <a:buChar char="•"/>
            </a:pPr>
            <a:r>
              <a:rPr lang="es-ES" sz="1400">
                <a:solidFill>
                  <a:schemeClr val="tx1">
                    <a:lumMod val="50000"/>
                  </a:schemeClr>
                </a:solidFill>
                <a:latin typeface="Futura Std Book"/>
                <a:ea typeface="Verdana" panose="020B0604030504040204" pitchFamily="34" charset="0"/>
              </a:rPr>
              <a:t>Tenga en cuenta que el alcance de la acción debe responder a </a:t>
            </a:r>
            <a:r>
              <a:rPr lang="es-ES" sz="1400" b="1">
                <a:solidFill>
                  <a:schemeClr val="tx1">
                    <a:lumMod val="50000"/>
                  </a:schemeClr>
                </a:solidFill>
                <a:latin typeface="Futura Std Book"/>
                <a:ea typeface="Verdana" panose="020B0604030504040204" pitchFamily="34" charset="0"/>
              </a:rPr>
              <a:t>resolver </a:t>
            </a:r>
            <a:r>
              <a:rPr lang="es-ES" sz="1400">
                <a:solidFill>
                  <a:schemeClr val="tx1">
                    <a:lumMod val="50000"/>
                  </a:schemeClr>
                </a:solidFill>
                <a:latin typeface="Futura Std Book"/>
                <a:ea typeface="Verdana" panose="020B0604030504040204" pitchFamily="34" charset="0"/>
              </a:rPr>
              <a:t>las </a:t>
            </a:r>
            <a:r>
              <a:rPr lang="es-ES" sz="1400" b="1">
                <a:solidFill>
                  <a:schemeClr val="tx1">
                    <a:lumMod val="50000"/>
                  </a:schemeClr>
                </a:solidFill>
                <a:latin typeface="Futura Std Book"/>
                <a:ea typeface="Verdana" panose="020B0604030504040204" pitchFamily="34" charset="0"/>
              </a:rPr>
              <a:t>problemáticas</a:t>
            </a:r>
            <a:r>
              <a:rPr lang="es-ES" sz="1400">
                <a:solidFill>
                  <a:schemeClr val="tx1">
                    <a:lumMod val="50000"/>
                  </a:schemeClr>
                </a:solidFill>
                <a:latin typeface="Futura Std Book"/>
                <a:ea typeface="Verdana" panose="020B0604030504040204" pitchFamily="34" charset="0"/>
              </a:rPr>
              <a:t> identificadas.</a:t>
            </a:r>
          </a:p>
          <a:p>
            <a:pPr marL="285750" indent="-285750">
              <a:spcBef>
                <a:spcPts val="600"/>
              </a:spcBef>
              <a:buFont typeface="Arial" panose="020B0604020202020204" pitchFamily="34" charset="0"/>
              <a:buChar char="•"/>
            </a:pPr>
            <a:r>
              <a:rPr lang="es-ES" sz="1400">
                <a:solidFill>
                  <a:schemeClr val="tx1">
                    <a:lumMod val="50000"/>
                  </a:schemeClr>
                </a:solidFill>
                <a:latin typeface="Futura Std Book"/>
                <a:ea typeface="Verdana" panose="020B0604030504040204" pitchFamily="34" charset="0"/>
              </a:rPr>
              <a:t>Evite el uso de </a:t>
            </a:r>
            <a:r>
              <a:rPr lang="es-ES" sz="1400" b="1">
                <a:solidFill>
                  <a:schemeClr val="tx1">
                    <a:lumMod val="50000"/>
                  </a:schemeClr>
                </a:solidFill>
                <a:latin typeface="Futura Std Book"/>
                <a:ea typeface="Verdana" panose="020B0604030504040204" pitchFamily="34" charset="0"/>
              </a:rPr>
              <a:t>verbos</a:t>
            </a:r>
            <a:r>
              <a:rPr lang="es-ES" sz="1400">
                <a:solidFill>
                  <a:schemeClr val="tx1">
                    <a:lumMod val="50000"/>
                  </a:schemeClr>
                </a:solidFill>
                <a:latin typeface="Futura Std Book"/>
                <a:ea typeface="Verdana" panose="020B0604030504040204" pitchFamily="34" charset="0"/>
              </a:rPr>
              <a:t> poco claros y de bajo alcance:</a:t>
            </a:r>
            <a:endParaRPr lang="en-US" sz="1400">
              <a:latin typeface="Futura Std Book"/>
              <a:ea typeface="Verdana" panose="020B0604030504040204" pitchFamily="34" charset="0"/>
            </a:endParaRPr>
          </a:p>
        </p:txBody>
      </p:sp>
      <p:sp>
        <p:nvSpPr>
          <p:cNvPr id="7" name="Marcador de texto 7"/>
          <p:cNvSpPr txBox="1"/>
          <p:nvPr/>
        </p:nvSpPr>
        <p:spPr>
          <a:xfrm>
            <a:off x="2724738" y="3374287"/>
            <a:ext cx="3227061" cy="299101"/>
          </a:xfrm>
          <a:prstGeom prst="rect">
            <a:avLst/>
          </a:prstGeom>
          <a:solidFill>
            <a:srgbClr val="00B62D"/>
          </a:solidFill>
          <a:ln>
            <a:no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sz="1400" b="1">
                <a:solidFill>
                  <a:schemeClr val="bg1"/>
                </a:solidFill>
                <a:latin typeface="Futura Std Book"/>
                <a:ea typeface="Verdana" panose="020B0604030504040204" pitchFamily="34" charset="0"/>
              </a:rPr>
              <a:t>Verbos sugeridos</a:t>
            </a:r>
          </a:p>
        </p:txBody>
      </p:sp>
      <p:sp>
        <p:nvSpPr>
          <p:cNvPr id="8" name="Marcador de texto 7"/>
          <p:cNvSpPr txBox="1"/>
          <p:nvPr/>
        </p:nvSpPr>
        <p:spPr>
          <a:xfrm>
            <a:off x="6328038" y="3374286"/>
            <a:ext cx="3227061" cy="299101"/>
          </a:xfrm>
          <a:prstGeom prst="rect">
            <a:avLst/>
          </a:prstGeom>
          <a:solidFill>
            <a:srgbClr val="C00000"/>
          </a:solidFill>
          <a:ln>
            <a:no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sz="1400" b="1">
                <a:solidFill>
                  <a:schemeClr val="bg1"/>
                </a:solidFill>
                <a:latin typeface="Futura Std Book"/>
                <a:ea typeface="Verdana" panose="020B0604030504040204" pitchFamily="34" charset="0"/>
              </a:rPr>
              <a:t>Verbos a evitar</a:t>
            </a:r>
          </a:p>
        </p:txBody>
      </p:sp>
      <p:sp>
        <p:nvSpPr>
          <p:cNvPr id="9" name="Marcador de texto 6"/>
          <p:cNvSpPr txBox="1"/>
          <p:nvPr/>
        </p:nvSpPr>
        <p:spPr>
          <a:xfrm>
            <a:off x="2724738" y="3731835"/>
            <a:ext cx="3227061" cy="2228993"/>
          </a:xfrm>
          <a:prstGeom prst="rect">
            <a:avLst/>
          </a:prstGeom>
          <a:solidFill>
            <a:schemeClr val="bg1">
              <a:lumMod val="95000"/>
            </a:schemeClr>
          </a:solidFill>
          <a:ln>
            <a:noFill/>
          </a:ln>
        </p:spPr>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Work Sans Medium Roman"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400"/>
              </a:spcBef>
            </a:pPr>
            <a:r>
              <a:rPr lang="es-ES" sz="1400">
                <a:solidFill>
                  <a:schemeClr val="tx1">
                    <a:lumMod val="50000"/>
                  </a:schemeClr>
                </a:solidFill>
                <a:latin typeface="Futura Std Book"/>
                <a:ea typeface="Verdana" panose="020B0604030504040204" pitchFamily="34" charset="0"/>
              </a:rPr>
              <a:t>Identificar</a:t>
            </a:r>
          </a:p>
          <a:p>
            <a:pPr algn="ctr">
              <a:spcBef>
                <a:spcPts val="400"/>
              </a:spcBef>
            </a:pPr>
            <a:r>
              <a:rPr lang="es-ES" sz="1400">
                <a:solidFill>
                  <a:schemeClr val="tx1">
                    <a:lumMod val="50000"/>
                  </a:schemeClr>
                </a:solidFill>
                <a:latin typeface="Futura Std Book"/>
                <a:ea typeface="Verdana" panose="020B0604030504040204" pitchFamily="34" charset="0"/>
              </a:rPr>
              <a:t>Construir</a:t>
            </a:r>
          </a:p>
          <a:p>
            <a:pPr algn="ctr">
              <a:lnSpc>
                <a:spcPct val="100000"/>
              </a:lnSpc>
              <a:spcBef>
                <a:spcPts val="400"/>
              </a:spcBef>
            </a:pPr>
            <a:r>
              <a:rPr lang="es-ES" sz="1400">
                <a:solidFill>
                  <a:schemeClr val="tx1">
                    <a:lumMod val="50000"/>
                  </a:schemeClr>
                </a:solidFill>
                <a:latin typeface="Futura Std Book"/>
                <a:ea typeface="Verdana" panose="020B0604030504040204" pitchFamily="34" charset="0"/>
              </a:rPr>
              <a:t>Diseñar</a:t>
            </a:r>
          </a:p>
          <a:p>
            <a:pPr algn="ctr">
              <a:spcBef>
                <a:spcPts val="400"/>
              </a:spcBef>
            </a:pPr>
            <a:r>
              <a:rPr lang="es-ES" sz="1400">
                <a:solidFill>
                  <a:schemeClr val="tx1">
                    <a:lumMod val="50000"/>
                  </a:schemeClr>
                </a:solidFill>
                <a:latin typeface="Futura Std Book"/>
                <a:ea typeface="Verdana" panose="020B0604030504040204" pitchFamily="34" charset="0"/>
              </a:rPr>
              <a:t>Elaborar</a:t>
            </a:r>
          </a:p>
          <a:p>
            <a:pPr algn="ctr">
              <a:spcBef>
                <a:spcPts val="400"/>
              </a:spcBef>
            </a:pPr>
            <a:r>
              <a:rPr lang="es-ES" sz="1400">
                <a:solidFill>
                  <a:schemeClr val="tx1">
                    <a:lumMod val="50000"/>
                  </a:schemeClr>
                </a:solidFill>
                <a:latin typeface="Futura Std Book"/>
                <a:ea typeface="Verdana" panose="020B0604030504040204" pitchFamily="34" charset="0"/>
              </a:rPr>
              <a:t>Formular</a:t>
            </a:r>
          </a:p>
          <a:p>
            <a:pPr algn="ctr">
              <a:spcBef>
                <a:spcPts val="400"/>
              </a:spcBef>
            </a:pPr>
            <a:r>
              <a:rPr lang="es-ES" sz="1400">
                <a:solidFill>
                  <a:schemeClr val="tx1">
                    <a:lumMod val="50000"/>
                  </a:schemeClr>
                </a:solidFill>
                <a:latin typeface="Futura Std Book"/>
                <a:ea typeface="Verdana" panose="020B0604030504040204" pitchFamily="34" charset="0"/>
              </a:rPr>
              <a:t>Brindar</a:t>
            </a:r>
          </a:p>
          <a:p>
            <a:pPr algn="ctr">
              <a:spcBef>
                <a:spcPts val="400"/>
              </a:spcBef>
            </a:pPr>
            <a:r>
              <a:rPr lang="es-ES" sz="1400">
                <a:solidFill>
                  <a:schemeClr val="tx1">
                    <a:lumMod val="50000"/>
                  </a:schemeClr>
                </a:solidFill>
                <a:latin typeface="Futura Std Book"/>
                <a:ea typeface="Verdana" panose="020B0604030504040204" pitchFamily="34" charset="0"/>
              </a:rPr>
              <a:t>Desarrollar</a:t>
            </a:r>
          </a:p>
        </p:txBody>
      </p:sp>
      <p:sp>
        <p:nvSpPr>
          <p:cNvPr id="10" name="Marcador de texto 6"/>
          <p:cNvSpPr txBox="1"/>
          <p:nvPr/>
        </p:nvSpPr>
        <p:spPr>
          <a:xfrm>
            <a:off x="6328550" y="3731835"/>
            <a:ext cx="3227061" cy="2228993"/>
          </a:xfrm>
          <a:prstGeom prst="rect">
            <a:avLst/>
          </a:prstGeom>
          <a:solidFill>
            <a:schemeClr val="bg1">
              <a:lumMod val="95000"/>
            </a:schemeClr>
          </a:solidFill>
          <a:ln>
            <a:noFill/>
          </a:ln>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Work Sans Medium Roman"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600"/>
              </a:spcBef>
            </a:pPr>
            <a:r>
              <a:rPr lang="es-ES" sz="1400">
                <a:solidFill>
                  <a:schemeClr val="tx1">
                    <a:lumMod val="50000"/>
                  </a:schemeClr>
                </a:solidFill>
                <a:latin typeface="Futura Std Book"/>
                <a:ea typeface="Verdana" panose="020B0604030504040204" pitchFamily="34" charset="0"/>
              </a:rPr>
              <a:t>Fortalecer</a:t>
            </a:r>
          </a:p>
          <a:p>
            <a:pPr algn="ctr">
              <a:spcBef>
                <a:spcPts val="600"/>
              </a:spcBef>
            </a:pPr>
            <a:r>
              <a:rPr lang="es-ES" sz="1400">
                <a:solidFill>
                  <a:schemeClr val="tx1">
                    <a:lumMod val="50000"/>
                  </a:schemeClr>
                </a:solidFill>
                <a:latin typeface="Futura Std Book"/>
                <a:ea typeface="Verdana" panose="020B0604030504040204" pitchFamily="34" charset="0"/>
              </a:rPr>
              <a:t>Coordinar</a:t>
            </a:r>
          </a:p>
          <a:p>
            <a:pPr algn="ctr">
              <a:spcBef>
                <a:spcPts val="600"/>
              </a:spcBef>
            </a:pPr>
            <a:r>
              <a:rPr lang="es-ES" sz="1400">
                <a:solidFill>
                  <a:schemeClr val="tx1">
                    <a:lumMod val="50000"/>
                  </a:schemeClr>
                </a:solidFill>
                <a:latin typeface="Futura Std Book"/>
                <a:ea typeface="Verdana" panose="020B0604030504040204" pitchFamily="34" charset="0"/>
              </a:rPr>
              <a:t>Orientar</a:t>
            </a:r>
          </a:p>
          <a:p>
            <a:pPr algn="ctr">
              <a:spcBef>
                <a:spcPts val="600"/>
              </a:spcBef>
            </a:pPr>
            <a:r>
              <a:rPr lang="es-ES" sz="1400">
                <a:solidFill>
                  <a:schemeClr val="tx1">
                    <a:lumMod val="50000"/>
                  </a:schemeClr>
                </a:solidFill>
                <a:latin typeface="Futura Std Book"/>
                <a:ea typeface="Verdana" panose="020B0604030504040204" pitchFamily="34" charset="0"/>
              </a:rPr>
              <a:t>Proponer</a:t>
            </a:r>
          </a:p>
          <a:p>
            <a:pPr algn="ctr">
              <a:spcBef>
                <a:spcPts val="600"/>
              </a:spcBef>
            </a:pPr>
            <a:r>
              <a:rPr lang="es-ES" sz="1400">
                <a:solidFill>
                  <a:schemeClr val="tx1">
                    <a:lumMod val="50000"/>
                  </a:schemeClr>
                </a:solidFill>
                <a:latin typeface="Futura Std Book"/>
                <a:ea typeface="Verdana" panose="020B0604030504040204" pitchFamily="34" charset="0"/>
              </a:rPr>
              <a:t>Articular</a:t>
            </a:r>
          </a:p>
          <a:p>
            <a:pPr algn="ctr">
              <a:spcBef>
                <a:spcPts val="600"/>
              </a:spcBef>
            </a:pPr>
            <a:r>
              <a:rPr lang="es-ES" sz="1400">
                <a:solidFill>
                  <a:schemeClr val="tx1">
                    <a:lumMod val="50000"/>
                  </a:schemeClr>
                </a:solidFill>
                <a:latin typeface="Futura Std Book"/>
                <a:ea typeface="Verdana" panose="020B0604030504040204" pitchFamily="34" charset="0"/>
              </a:rPr>
              <a:t>Propender</a:t>
            </a:r>
          </a:p>
          <a:p>
            <a:pPr algn="ctr">
              <a:spcBef>
                <a:spcPts val="600"/>
              </a:spcBef>
            </a:pPr>
            <a:r>
              <a:rPr lang="es-ES" sz="1400">
                <a:solidFill>
                  <a:schemeClr val="tx1">
                    <a:lumMod val="50000"/>
                  </a:schemeClr>
                </a:solidFill>
                <a:latin typeface="Futura Std Book"/>
                <a:ea typeface="Verdana" panose="020B0604030504040204" pitchFamily="34" charset="0"/>
              </a:rPr>
              <a:t>Intentar</a:t>
            </a:r>
          </a:p>
        </p:txBody>
      </p:sp>
      <p:sp>
        <p:nvSpPr>
          <p:cNvPr id="11" name="Flecha: a la derecha 19"/>
          <p:cNvSpPr/>
          <p:nvPr/>
        </p:nvSpPr>
        <p:spPr>
          <a:xfrm rot="10800000">
            <a:off x="1742276" y="4013282"/>
            <a:ext cx="982462" cy="692458"/>
          </a:xfrm>
          <a:prstGeom prst="rightArrow">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sz="1400">
              <a:latin typeface="Verdana" panose="020B0604030504040204" pitchFamily="34" charset="0"/>
              <a:ea typeface="Verdana" panose="020B0604030504040204" pitchFamily="34" charset="0"/>
            </a:endParaRPr>
          </a:p>
        </p:txBody>
      </p:sp>
      <p:pic>
        <p:nvPicPr>
          <p:cNvPr id="12" name="Graphic 23" descr="Chat outline"/>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9321" y="4266625"/>
            <a:ext cx="1441124" cy="1441124"/>
          </a:xfrm>
          <a:prstGeom prst="rect">
            <a:avLst/>
          </a:prstGeom>
        </p:spPr>
      </p:pic>
      <p:pic>
        <p:nvPicPr>
          <p:cNvPr id="13" name="Graphic 25" descr="Comment Dislike with solid fill"/>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05723" y="4359511"/>
            <a:ext cx="914400" cy="914400"/>
          </a:xfrm>
          <a:prstGeom prst="rect">
            <a:avLst/>
          </a:prstGeom>
        </p:spPr>
      </p:pic>
      <p:pic>
        <p:nvPicPr>
          <p:cNvPr id="14" name="Graphic 31" descr="Comment Like outline"/>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97073" y="3836402"/>
            <a:ext cx="914400" cy="914400"/>
          </a:xfrm>
          <a:prstGeom prst="rect">
            <a:avLst/>
          </a:prstGeom>
        </p:spPr>
      </p:pic>
      <p:pic>
        <p:nvPicPr>
          <p:cNvPr id="15" name="Graphic 33" descr="Badge Tick1 with solid fill"/>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63724" y="4320578"/>
            <a:ext cx="574882" cy="574882"/>
          </a:xfrm>
          <a:prstGeom prst="rect">
            <a:avLst/>
          </a:prstGeom>
        </p:spPr>
      </p:pic>
      <p:pic>
        <p:nvPicPr>
          <p:cNvPr id="16" name="Graphic 34" descr="Chat outline"/>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91186" y="4735839"/>
            <a:ext cx="1441124" cy="1441124"/>
          </a:xfrm>
          <a:prstGeom prst="rect">
            <a:avLst/>
          </a:prstGeom>
        </p:spPr>
      </p:pic>
      <p:grpSp>
        <p:nvGrpSpPr>
          <p:cNvPr id="17" name="Group 36"/>
          <p:cNvGrpSpPr/>
          <p:nvPr/>
        </p:nvGrpSpPr>
        <p:grpSpPr>
          <a:xfrm>
            <a:off x="10077355" y="4805638"/>
            <a:ext cx="568459" cy="568459"/>
            <a:chOff x="10033589" y="3418009"/>
            <a:chExt cx="568459" cy="568459"/>
          </a:xfrm>
        </p:grpSpPr>
        <p:sp>
          <p:nvSpPr>
            <p:cNvPr id="18" name="Oval 35"/>
            <p:cNvSpPr/>
            <p:nvPr/>
          </p:nvSpPr>
          <p:spPr>
            <a:xfrm>
              <a:off x="10145110" y="3542545"/>
              <a:ext cx="378373" cy="375186"/>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err="1">
                <a:latin typeface="Verdana" panose="020B0604030504040204" pitchFamily="34" charset="0"/>
                <a:ea typeface="Verdana" panose="020B0604030504040204" pitchFamily="34" charset="0"/>
              </a:endParaRPr>
            </a:p>
          </p:txBody>
        </p:sp>
        <p:pic>
          <p:nvPicPr>
            <p:cNvPr id="19" name="Graphic 27" descr="Badge Cross with solid fill"/>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033589" y="3418009"/>
              <a:ext cx="568459" cy="568459"/>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71456" y="217546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tx1"/>
                </a:solidFill>
                <a:latin typeface="FUTURA"/>
                <a:cs typeface="Calibri Light" panose="020F0302020204030204"/>
              </a:rPr>
              <a:t>¿Qué son las políticas públicas?</a:t>
            </a: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088324"/>
            <a:ext cx="10515600" cy="501970"/>
          </a:xfrm>
        </p:spPr>
        <p:txBody>
          <a:bodyPr>
            <a:noAutofit/>
          </a:bodyPr>
          <a:lstStyle/>
          <a:p>
            <a:r>
              <a:rPr lang="es-MX" sz="2400" b="1">
                <a:ea typeface="Verdana" panose="020B0604030504040204" pitchFamily="34" charset="0"/>
              </a:rPr>
              <a:t>Ejemplo de formulación de acciones</a:t>
            </a:r>
            <a:endParaRPr lang="es-ES" sz="2400" b="1">
              <a:ea typeface="Verdana" panose="020B0604030504040204" pitchFamily="34" charset="0"/>
            </a:endParaRPr>
          </a:p>
        </p:txBody>
      </p:sp>
      <p:sp>
        <p:nvSpPr>
          <p:cNvPr id="5" name="Rectángulo 1"/>
          <p:cNvSpPr/>
          <p:nvPr/>
        </p:nvSpPr>
        <p:spPr>
          <a:xfrm>
            <a:off x="1137358" y="2827693"/>
            <a:ext cx="3936765" cy="523220"/>
          </a:xfrm>
          <a:prstGeom prst="rect">
            <a:avLst/>
          </a:prstGeom>
        </p:spPr>
        <p:txBody>
          <a:bodyPr wrap="square" lIns="91440" tIns="45720" rIns="91440" bIns="45720" anchor="t">
            <a:spAutoFit/>
          </a:bodyPr>
          <a:lstStyle/>
          <a:p>
            <a:pPr marL="285750" indent="-285750">
              <a:spcAft>
                <a:spcPts val="600"/>
              </a:spcAft>
              <a:buClr>
                <a:schemeClr val="accent3"/>
              </a:buClr>
              <a:buFont typeface="Work Sans" panose="00000500000000000000" pitchFamily="50" charset="0"/>
              <a:buChar char="×"/>
            </a:pPr>
            <a:r>
              <a:rPr lang="es-ES" sz="1400" u="sng" dirty="0">
                <a:solidFill>
                  <a:srgbClr val="FF0000"/>
                </a:solidFill>
                <a:latin typeface="FUTURA"/>
                <a:ea typeface="Verdana" panose="020B0604030504040204"/>
              </a:rPr>
              <a:t>Apoyar </a:t>
            </a:r>
            <a:r>
              <a:rPr lang="es-ES" sz="1400" dirty="0">
                <a:latin typeface="FUTURA"/>
                <a:ea typeface="Verdana" panose="020B0604030504040204"/>
              </a:rPr>
              <a:t>el bienestar emocional </a:t>
            </a:r>
            <a:r>
              <a:rPr lang="es-ES" sz="1400" dirty="0">
                <a:solidFill>
                  <a:schemeClr val="tx1">
                    <a:lumMod val="50000"/>
                  </a:schemeClr>
                </a:solidFill>
                <a:latin typeface="FUTURA"/>
                <a:ea typeface="Verdana" panose="020B0604030504040204"/>
              </a:rPr>
              <a:t>de los adultos mayores del municipio.</a:t>
            </a:r>
            <a:endParaRPr lang="en-US" dirty="0">
              <a:solidFill>
                <a:schemeClr val="tx1">
                  <a:lumMod val="50000"/>
                </a:schemeClr>
              </a:solidFill>
              <a:latin typeface="FUTURA"/>
              <a:ea typeface="Verdana" panose="020B0604030504040204" pitchFamily="34" charset="0"/>
              <a:cs typeface="Helvetica"/>
            </a:endParaRPr>
          </a:p>
        </p:txBody>
      </p:sp>
      <p:sp>
        <p:nvSpPr>
          <p:cNvPr id="6" name="Marcador de texto 5"/>
          <p:cNvSpPr txBox="1"/>
          <p:nvPr/>
        </p:nvSpPr>
        <p:spPr>
          <a:xfrm>
            <a:off x="1056289" y="2266259"/>
            <a:ext cx="4047391" cy="477562"/>
          </a:xfrm>
          <a:prstGeom prst="rect">
            <a:avLst/>
          </a:prstGeom>
          <a:solidFill>
            <a:srgbClr val="00B62D"/>
          </a:solidFill>
          <a:ln>
            <a:no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sz="1600" b="1" dirty="0">
                <a:solidFill>
                  <a:schemeClr val="bg1"/>
                </a:solidFill>
                <a:latin typeface="FUTURA"/>
                <a:ea typeface="Verdana" panose="020B0604030504040204" pitchFamily="34" charset="0"/>
              </a:rPr>
              <a:t>Escenario 1. Acción poco clara</a:t>
            </a:r>
          </a:p>
        </p:txBody>
      </p:sp>
      <p:sp>
        <p:nvSpPr>
          <p:cNvPr id="7" name="Rectángulo 3"/>
          <p:cNvSpPr/>
          <p:nvPr/>
        </p:nvSpPr>
        <p:spPr>
          <a:xfrm>
            <a:off x="6528560" y="2793553"/>
            <a:ext cx="5216406" cy="738664"/>
          </a:xfrm>
          <a:prstGeom prst="rect">
            <a:avLst/>
          </a:prstGeom>
        </p:spPr>
        <p:txBody>
          <a:bodyPr wrap="square" lIns="91440" tIns="45720" rIns="91440" bIns="45720" anchor="t">
            <a:spAutoFit/>
          </a:bodyPr>
          <a:lstStyle/>
          <a:p>
            <a:pPr marL="285750" indent="-285750">
              <a:spcAft>
                <a:spcPts val="600"/>
              </a:spcAft>
              <a:buClr>
                <a:srgbClr val="00B050"/>
              </a:buClr>
              <a:buFont typeface="Wingdings" panose="05000000000000000000" pitchFamily="2" charset="2"/>
              <a:buChar char="ü"/>
            </a:pPr>
            <a:r>
              <a:rPr lang="es-ES" sz="1400" u="sng" dirty="0">
                <a:solidFill>
                  <a:srgbClr val="00B050"/>
                </a:solidFill>
                <a:latin typeface="FUTURA"/>
                <a:ea typeface="Verdana" panose="020B0604030504040204"/>
              </a:rPr>
              <a:t>Implementar</a:t>
            </a:r>
            <a:r>
              <a:rPr lang="es-ES" sz="1400" dirty="0">
                <a:solidFill>
                  <a:schemeClr val="tx1">
                    <a:lumMod val="50000"/>
                  </a:schemeClr>
                </a:solidFill>
                <a:latin typeface="FUTURA"/>
                <a:ea typeface="Verdana" panose="020B0604030504040204"/>
              </a:rPr>
              <a:t> un programa municipal de atención </a:t>
            </a:r>
            <a:r>
              <a:rPr lang="es-ES" sz="1400">
                <a:solidFill>
                  <a:schemeClr val="tx1">
                    <a:lumMod val="50000"/>
                  </a:schemeClr>
                </a:solidFill>
                <a:latin typeface="FUTURA"/>
                <a:ea typeface="Verdana" panose="020B0604030504040204"/>
              </a:rPr>
              <a:t>psicosocial para adultos mayores a cargo de </a:t>
            </a:r>
            <a:r>
              <a:rPr lang="es-ES" sz="1400" dirty="0">
                <a:solidFill>
                  <a:schemeClr val="tx1">
                    <a:lumMod val="50000"/>
                  </a:schemeClr>
                </a:solidFill>
                <a:latin typeface="FUTURA"/>
                <a:ea typeface="Verdana" panose="020B0604030504040204"/>
              </a:rPr>
              <a:t>profesionales en salud mental del hospital local</a:t>
            </a:r>
            <a:endParaRPr lang="es-ES" sz="1400" dirty="0">
              <a:solidFill>
                <a:schemeClr val="tx1">
                  <a:lumMod val="50000"/>
                </a:schemeClr>
              </a:solidFill>
              <a:latin typeface="FUTURA"/>
              <a:ea typeface="Verdana" panose="020B0604030504040204" pitchFamily="34" charset="0"/>
            </a:endParaRPr>
          </a:p>
        </p:txBody>
      </p:sp>
      <p:sp>
        <p:nvSpPr>
          <p:cNvPr id="8" name="Flecha: a la derecha 7"/>
          <p:cNvSpPr/>
          <p:nvPr/>
        </p:nvSpPr>
        <p:spPr>
          <a:xfrm>
            <a:off x="5297711" y="2896395"/>
            <a:ext cx="1007262" cy="692458"/>
          </a:xfrm>
          <a:prstGeom prst="rightArrow">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err="1">
              <a:latin typeface="Verdana" panose="020B0604030504040204" pitchFamily="34" charset="0"/>
              <a:ea typeface="Verdana" panose="020B0604030504040204" pitchFamily="34" charset="0"/>
            </a:endParaRPr>
          </a:p>
        </p:txBody>
      </p:sp>
      <p:sp>
        <p:nvSpPr>
          <p:cNvPr id="9" name="Marcador de texto 5"/>
          <p:cNvSpPr txBox="1"/>
          <p:nvPr/>
        </p:nvSpPr>
        <p:spPr>
          <a:xfrm>
            <a:off x="1056289" y="4190323"/>
            <a:ext cx="4047392" cy="477562"/>
          </a:xfrm>
          <a:prstGeom prst="rect">
            <a:avLst/>
          </a:prstGeom>
          <a:solidFill>
            <a:srgbClr val="00B62D"/>
          </a:solidFill>
          <a:ln>
            <a:no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sz="1600" b="1" dirty="0">
                <a:solidFill>
                  <a:schemeClr val="bg1"/>
                </a:solidFill>
                <a:latin typeface="FUTURA"/>
                <a:ea typeface="Verdana" panose="020B0604030504040204" pitchFamily="34" charset="0"/>
              </a:rPr>
              <a:t>Escenario 2. Acción de bajo alcance</a:t>
            </a:r>
          </a:p>
        </p:txBody>
      </p:sp>
      <p:sp>
        <p:nvSpPr>
          <p:cNvPr id="10" name="Rectángulo 11"/>
          <p:cNvSpPr/>
          <p:nvPr/>
        </p:nvSpPr>
        <p:spPr>
          <a:xfrm>
            <a:off x="1134398" y="4736957"/>
            <a:ext cx="3645415" cy="738664"/>
          </a:xfrm>
          <a:prstGeom prst="rect">
            <a:avLst/>
          </a:prstGeom>
        </p:spPr>
        <p:txBody>
          <a:bodyPr wrap="square" lIns="91440" tIns="45720" rIns="91440" bIns="45720" anchor="t">
            <a:spAutoFit/>
          </a:bodyPr>
          <a:lstStyle/>
          <a:p>
            <a:pPr marL="285750" indent="-285750">
              <a:spcAft>
                <a:spcPts val="600"/>
              </a:spcAft>
              <a:buClr>
                <a:schemeClr val="accent3"/>
              </a:buClr>
              <a:buFont typeface="Work Sans" panose="00000500000000000000" pitchFamily="50" charset="0"/>
              <a:buChar char="×"/>
            </a:pPr>
            <a:r>
              <a:rPr lang="es-ES" sz="1400" u="sng" dirty="0">
                <a:solidFill>
                  <a:srgbClr val="FF0000"/>
                </a:solidFill>
                <a:latin typeface="FUTURA"/>
                <a:ea typeface="Verdana" panose="020B0604030504040204"/>
              </a:rPr>
              <a:t>Invitar </a:t>
            </a:r>
            <a:r>
              <a:rPr lang="es-ES" sz="1400" dirty="0">
                <a:solidFill>
                  <a:schemeClr val="tx1">
                    <a:lumMod val="50000"/>
                  </a:schemeClr>
                </a:solidFill>
                <a:latin typeface="FUTURA"/>
                <a:ea typeface="Verdana" panose="020B0604030504040204"/>
              </a:rPr>
              <a:t>a adultos mayores a participar en una sesión anual del Consejo Territorial de Planeación</a:t>
            </a:r>
            <a:endParaRPr lang="en-US" dirty="0">
              <a:solidFill>
                <a:schemeClr val="tx1">
                  <a:lumMod val="50000"/>
                </a:schemeClr>
              </a:solidFill>
              <a:latin typeface="FUTURA"/>
            </a:endParaRPr>
          </a:p>
        </p:txBody>
      </p:sp>
      <p:sp>
        <p:nvSpPr>
          <p:cNvPr id="11" name="CuadroTexto 12"/>
          <p:cNvSpPr txBox="1"/>
          <p:nvPr/>
        </p:nvSpPr>
        <p:spPr>
          <a:xfrm>
            <a:off x="5214278" y="2339995"/>
            <a:ext cx="1174129" cy="338554"/>
          </a:xfrm>
          <a:prstGeom prst="rect">
            <a:avLst/>
          </a:prstGeom>
          <a:noFill/>
        </p:spPr>
        <p:txBody>
          <a:bodyPr wrap="square" rtlCol="0" anchor="ctr">
            <a:spAutoFit/>
          </a:bodyPr>
          <a:lstStyle/>
          <a:p>
            <a:pPr algn="l">
              <a:spcBef>
                <a:spcPts val="600"/>
              </a:spcBef>
            </a:pPr>
            <a:r>
              <a:rPr lang="es-CO" sz="1600" b="1" dirty="0">
                <a:solidFill>
                  <a:schemeClr val="tx1">
                    <a:lumMod val="50000"/>
                  </a:schemeClr>
                </a:solidFill>
                <a:latin typeface="FUTURA"/>
                <a:ea typeface="Verdana" panose="020B0604030504040204" pitchFamily="34" charset="0"/>
              </a:rPr>
              <a:t>¿Cómo?</a:t>
            </a:r>
          </a:p>
        </p:txBody>
      </p:sp>
      <p:sp>
        <p:nvSpPr>
          <p:cNvPr id="12" name="CuadroTexto 14"/>
          <p:cNvSpPr txBox="1"/>
          <p:nvPr/>
        </p:nvSpPr>
        <p:spPr>
          <a:xfrm>
            <a:off x="5140777" y="4199733"/>
            <a:ext cx="1639834" cy="584775"/>
          </a:xfrm>
          <a:prstGeom prst="rect">
            <a:avLst/>
          </a:prstGeom>
          <a:noFill/>
        </p:spPr>
        <p:txBody>
          <a:bodyPr wrap="square" rtlCol="0" anchor="ctr">
            <a:spAutoFit/>
          </a:bodyPr>
          <a:lstStyle/>
          <a:p>
            <a:pPr algn="l">
              <a:spcBef>
                <a:spcPts val="600"/>
              </a:spcBef>
            </a:pPr>
            <a:r>
              <a:rPr lang="es-CO" sz="1600" b="1" dirty="0">
                <a:solidFill>
                  <a:schemeClr val="tx1">
                    <a:lumMod val="50000"/>
                  </a:schemeClr>
                </a:solidFill>
                <a:latin typeface="FUTURA"/>
                <a:ea typeface="Verdana" panose="020B0604030504040204" pitchFamily="34" charset="0"/>
              </a:rPr>
              <a:t>¿Se puede hacer más?</a:t>
            </a:r>
          </a:p>
        </p:txBody>
      </p:sp>
      <p:sp>
        <p:nvSpPr>
          <p:cNvPr id="13" name="Rectángulo 16"/>
          <p:cNvSpPr/>
          <p:nvPr/>
        </p:nvSpPr>
        <p:spPr>
          <a:xfrm>
            <a:off x="6456150" y="4199733"/>
            <a:ext cx="5216406" cy="307777"/>
          </a:xfrm>
          <a:prstGeom prst="rect">
            <a:avLst/>
          </a:prstGeom>
        </p:spPr>
        <p:txBody>
          <a:bodyPr wrap="square" lIns="91440" tIns="45720" rIns="91440" bIns="45720" anchor="t">
            <a:spAutoFit/>
          </a:bodyPr>
          <a:lstStyle/>
          <a:p>
            <a:pPr marL="285750" indent="-285750">
              <a:spcAft>
                <a:spcPts val="600"/>
              </a:spcAft>
              <a:buClr>
                <a:srgbClr val="00B050"/>
              </a:buClr>
              <a:buFont typeface="Wingdings" panose="05000000000000000000" pitchFamily="2" charset="2"/>
              <a:buChar char="ü"/>
            </a:pPr>
            <a:endParaRPr lang="es-ES" sz="1400" dirty="0">
              <a:solidFill>
                <a:schemeClr val="tx1">
                  <a:lumMod val="50000"/>
                </a:schemeClr>
              </a:solidFill>
              <a:latin typeface="Verdana" panose="020B0604030504040204" pitchFamily="34" charset="0"/>
              <a:ea typeface="Verdana" panose="020B0604030504040204" pitchFamily="34" charset="0"/>
            </a:endParaRPr>
          </a:p>
        </p:txBody>
      </p:sp>
      <p:cxnSp>
        <p:nvCxnSpPr>
          <p:cNvPr id="15" name="Conector recto 19"/>
          <p:cNvCxnSpPr/>
          <p:nvPr/>
        </p:nvCxnSpPr>
        <p:spPr>
          <a:xfrm>
            <a:off x="776963" y="3909372"/>
            <a:ext cx="11429010" cy="0"/>
          </a:xfrm>
          <a:prstGeom prst="line">
            <a:avLst/>
          </a:prstGeom>
          <a:ln>
            <a:solidFill>
              <a:srgbClr val="004A84"/>
            </a:solidFill>
          </a:ln>
        </p:spPr>
        <p:style>
          <a:lnRef idx="1">
            <a:schemeClr val="accent1"/>
          </a:lnRef>
          <a:fillRef idx="0">
            <a:schemeClr val="accent1"/>
          </a:fillRef>
          <a:effectRef idx="0">
            <a:schemeClr val="accent1"/>
          </a:effectRef>
          <a:fontRef idx="minor">
            <a:schemeClr val="tx1"/>
          </a:fontRef>
        </p:style>
      </p:cxnSp>
      <p:sp>
        <p:nvSpPr>
          <p:cNvPr id="16" name="Flecha: a la derecha 6"/>
          <p:cNvSpPr/>
          <p:nvPr/>
        </p:nvSpPr>
        <p:spPr>
          <a:xfrm>
            <a:off x="5297711" y="4954933"/>
            <a:ext cx="1007262" cy="692458"/>
          </a:xfrm>
          <a:prstGeom prst="rightArrow">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err="1">
              <a:latin typeface="Verdana" panose="020B0604030504040204" pitchFamily="34" charset="0"/>
              <a:ea typeface="Verdana" panose="020B0604030504040204" pitchFamily="34" charset="0"/>
            </a:endParaRPr>
          </a:p>
        </p:txBody>
      </p:sp>
      <p:sp>
        <p:nvSpPr>
          <p:cNvPr id="17" name="Rectángulo 3"/>
          <p:cNvSpPr/>
          <p:nvPr/>
        </p:nvSpPr>
        <p:spPr>
          <a:xfrm>
            <a:off x="6782560" y="4415245"/>
            <a:ext cx="5216406" cy="1384995"/>
          </a:xfrm>
          <a:prstGeom prst="rect">
            <a:avLst/>
          </a:prstGeom>
        </p:spPr>
        <p:txBody>
          <a:bodyPr wrap="square" lIns="91440" tIns="45720" rIns="91440" bIns="45720" anchor="t">
            <a:spAutoFit/>
          </a:bodyPr>
          <a:lstStyle/>
          <a:p>
            <a:pPr marL="285750" indent="-285750">
              <a:spcAft>
                <a:spcPts val="600"/>
              </a:spcAft>
              <a:buClr>
                <a:srgbClr val="00B050"/>
              </a:buClr>
              <a:buFont typeface="Wingdings" panose="05000000000000000000" pitchFamily="2" charset="2"/>
              <a:buChar char="ü"/>
            </a:pPr>
            <a:r>
              <a:rPr lang="es-ES" sz="1400" u="sng" dirty="0">
                <a:solidFill>
                  <a:srgbClr val="00B050"/>
                </a:solidFill>
                <a:latin typeface="FUTURA"/>
                <a:ea typeface="Verdana" panose="020B0604030504040204"/>
              </a:rPr>
              <a:t>Incluir </a:t>
            </a:r>
            <a:r>
              <a:rPr lang="es-ES" sz="1400" dirty="0">
                <a:solidFill>
                  <a:schemeClr val="tx1">
                    <a:lumMod val="50000"/>
                  </a:schemeClr>
                </a:solidFill>
                <a:latin typeface="FUTURA"/>
                <a:ea typeface="Verdana" panose="020B0604030504040204"/>
                <a:cs typeface="+mn-lt"/>
              </a:rPr>
              <a:t>al menos un representante de los adultos mayores por comuna en los Consejos Municipales de Planeación, y establecer espacios de consulta previos a las decisiones del plan de desarrollo, con acompañamiento técnico de la Secretaría de Desarrollo Social</a:t>
            </a:r>
            <a:endParaRPr lang="es-ES" sz="1400" dirty="0">
              <a:solidFill>
                <a:schemeClr val="tx1">
                  <a:lumMod val="50000"/>
                </a:schemeClr>
              </a:solidFill>
              <a:latin typeface="FUTURA"/>
              <a:ea typeface="Verdana" panose="020B060403050404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ítulo 1"/>
          <p:cNvSpPr txBox="1"/>
          <p:nvPr/>
        </p:nvSpPr>
        <p:spPr>
          <a:xfrm>
            <a:off x="917701" y="986644"/>
            <a:ext cx="10597162" cy="5847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s-CO" sz="2800" b="1" kern="1200">
                <a:solidFill>
                  <a:schemeClr val="tx1"/>
                </a:solidFill>
                <a:latin typeface="Verdana" panose="020B0604030504040204" pitchFamily="34" charset="0"/>
                <a:ea typeface="+mj-ea"/>
                <a:cs typeface="+mj-cs"/>
              </a:defRPr>
            </a:lvl1pPr>
          </a:lstStyle>
          <a:p>
            <a:r>
              <a:rPr lang="es-MX" sz="2400">
                <a:latin typeface="FUTURA"/>
                <a:ea typeface="Verdana" panose="020B0604030504040204" pitchFamily="34" charset="0"/>
              </a:rPr>
              <a:t>Formulación de acciones</a:t>
            </a:r>
            <a:endParaRPr lang="es-ES" sz="2400">
              <a:latin typeface="FUTURA"/>
              <a:ea typeface="Verdana" panose="020B0604030504040204" pitchFamily="34" charset="0"/>
            </a:endParaRPr>
          </a:p>
        </p:txBody>
      </p:sp>
      <p:sp>
        <p:nvSpPr>
          <p:cNvPr id="22" name="Rectangle: Rounded Corners 22"/>
          <p:cNvSpPr/>
          <p:nvPr/>
        </p:nvSpPr>
        <p:spPr>
          <a:xfrm>
            <a:off x="6366479" y="1743268"/>
            <a:ext cx="4851489" cy="3006153"/>
          </a:xfrm>
          <a:prstGeom prst="roundRect">
            <a:avLst>
              <a:gd name="adj" fmla="val 5735"/>
            </a:avLst>
          </a:prstGeom>
          <a:noFill/>
          <a:ln w="28575">
            <a:solidFill>
              <a:srgbClr val="FE187B"/>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s-MX" sz="1400" b="1" dirty="0">
                <a:solidFill>
                  <a:srgbClr val="FE187B"/>
                </a:solidFill>
                <a:latin typeface="FUTURA"/>
                <a:ea typeface="Verdana" panose="020B0604030504040204" pitchFamily="34" charset="0"/>
              </a:rPr>
              <a:t>Dificultades recurrentes</a:t>
            </a:r>
          </a:p>
          <a:p>
            <a:pPr algn="ctr"/>
            <a:endParaRPr lang="es-MX" sz="1400" b="1" dirty="0">
              <a:solidFill>
                <a:schemeClr val="tx1">
                  <a:lumMod val="50000"/>
                </a:schemeClr>
              </a:solidFill>
              <a:latin typeface="FUTURA"/>
              <a:ea typeface="Verdana" panose="020B0604030504040204" pitchFamily="34" charset="0"/>
            </a:endParaRPr>
          </a:p>
          <a:p>
            <a:pPr marL="285750" indent="-285750">
              <a:buClr>
                <a:schemeClr val="accent3"/>
              </a:buClr>
              <a:buFont typeface="Arial" panose="020B0604020202020204" pitchFamily="34" charset="0"/>
              <a:buChar char="•"/>
              <a:defRPr/>
            </a:pPr>
            <a:r>
              <a:rPr lang="es-MX" sz="1400" dirty="0">
                <a:solidFill>
                  <a:schemeClr val="tx1"/>
                </a:solidFill>
                <a:latin typeface="FUTURA"/>
                <a:ea typeface="Verdana" panose="020B0604030504040204" pitchFamily="34" charset="0"/>
              </a:rPr>
              <a:t>Acciones no soportadas en el diagnóstico</a:t>
            </a:r>
          </a:p>
          <a:p>
            <a:pPr marL="285750" indent="-285750">
              <a:buClr>
                <a:schemeClr val="accent3"/>
              </a:buClr>
              <a:buFont typeface="Arial" panose="020B0604020202020204" pitchFamily="34" charset="0"/>
              <a:buChar char="•"/>
              <a:defRPr/>
            </a:pPr>
            <a:endParaRPr lang="es-MX" sz="1400" dirty="0">
              <a:solidFill>
                <a:schemeClr val="tx1"/>
              </a:solidFill>
              <a:latin typeface="FUTURA"/>
              <a:ea typeface="Verdana" panose="020B0604030504040204" pitchFamily="34" charset="0"/>
            </a:endParaRPr>
          </a:p>
          <a:p>
            <a:pPr marL="285750" indent="-285750">
              <a:buClr>
                <a:schemeClr val="accent3"/>
              </a:buClr>
              <a:buFont typeface="Arial" panose="020B0604020202020204" pitchFamily="34" charset="0"/>
              <a:buChar char="•"/>
              <a:defRPr/>
            </a:pPr>
            <a:r>
              <a:rPr lang="es-MX" sz="1400" dirty="0">
                <a:solidFill>
                  <a:schemeClr val="tx1"/>
                </a:solidFill>
                <a:latin typeface="FUTURA"/>
                <a:ea typeface="Verdana" panose="020B0604030504040204" pitchFamily="34" charset="0"/>
              </a:rPr>
              <a:t>Falta de acciones para la atención de los problemas</a:t>
            </a:r>
          </a:p>
          <a:p>
            <a:pPr marL="285750" indent="-285750">
              <a:buClr>
                <a:schemeClr val="accent3"/>
              </a:buClr>
              <a:buFont typeface="Arial" panose="020B0604020202020204" pitchFamily="34" charset="0"/>
              <a:buChar char="•"/>
              <a:defRPr/>
            </a:pPr>
            <a:endParaRPr lang="es-MX" sz="1400" dirty="0">
              <a:solidFill>
                <a:schemeClr val="tx1"/>
              </a:solidFill>
              <a:latin typeface="FUTURA"/>
              <a:ea typeface="Verdana" panose="020B0604030504040204" pitchFamily="34" charset="0"/>
            </a:endParaRPr>
          </a:p>
          <a:p>
            <a:pPr marL="285750" indent="-285750">
              <a:buClr>
                <a:schemeClr val="accent3"/>
              </a:buClr>
              <a:buFont typeface="Arial" panose="020B0604020202020204" pitchFamily="34" charset="0"/>
              <a:buChar char="•"/>
              <a:defRPr/>
            </a:pPr>
            <a:r>
              <a:rPr lang="es-MX" sz="1400" dirty="0">
                <a:solidFill>
                  <a:schemeClr val="tx1"/>
                </a:solidFill>
                <a:latin typeface="FUTURA"/>
                <a:ea typeface="Verdana" panose="020B0604030504040204" pitchFamily="34" charset="0"/>
              </a:rPr>
              <a:t>Alcance insuficiente de las acciones para atender la magnitud de los problemas</a:t>
            </a:r>
          </a:p>
          <a:p>
            <a:pPr marL="285750" indent="-285750">
              <a:buClr>
                <a:schemeClr val="accent3"/>
              </a:buClr>
              <a:buFont typeface="Arial" panose="020B0604020202020204" pitchFamily="34" charset="0"/>
              <a:buChar char="•"/>
              <a:defRPr/>
            </a:pPr>
            <a:endParaRPr lang="es-MX" sz="1400" dirty="0">
              <a:solidFill>
                <a:schemeClr val="tx1"/>
              </a:solidFill>
              <a:latin typeface="FUTURA"/>
              <a:ea typeface="Verdana" panose="020B0604030504040204" pitchFamily="34" charset="0"/>
            </a:endParaRPr>
          </a:p>
          <a:p>
            <a:pPr marL="285750" indent="-285750">
              <a:buClr>
                <a:schemeClr val="accent3"/>
              </a:buClr>
              <a:buFont typeface="Arial" panose="020B0604020202020204" pitchFamily="34" charset="0"/>
              <a:buChar char="•"/>
              <a:defRPr/>
            </a:pPr>
            <a:r>
              <a:rPr lang="es-MX" sz="1400" dirty="0">
                <a:solidFill>
                  <a:schemeClr val="tx1"/>
                </a:solidFill>
                <a:latin typeface="FUTURA"/>
                <a:ea typeface="Verdana" panose="020B0604030504040204" pitchFamily="34" charset="0"/>
              </a:rPr>
              <a:t>Definición de acciones que hacen parte de la misionalidad </a:t>
            </a:r>
            <a:r>
              <a:rPr lang="es-MX" sz="1400" b="1" dirty="0">
                <a:solidFill>
                  <a:schemeClr val="tx1"/>
                </a:solidFill>
                <a:latin typeface="FUTURA"/>
                <a:ea typeface="Verdana" panose="020B0604030504040204" pitchFamily="34" charset="0"/>
              </a:rPr>
              <a:t>habitual</a:t>
            </a:r>
            <a:r>
              <a:rPr lang="es-MX" sz="1400" dirty="0">
                <a:solidFill>
                  <a:schemeClr val="tx1"/>
                </a:solidFill>
                <a:latin typeface="FUTURA"/>
                <a:ea typeface="Verdana" panose="020B0604030504040204" pitchFamily="34" charset="0"/>
              </a:rPr>
              <a:t> de las entidades o que se establecen por norma.</a:t>
            </a:r>
          </a:p>
        </p:txBody>
      </p:sp>
      <p:sp>
        <p:nvSpPr>
          <p:cNvPr id="23" name="Rectangle: Rounded Corners 19"/>
          <p:cNvSpPr/>
          <p:nvPr/>
        </p:nvSpPr>
        <p:spPr>
          <a:xfrm>
            <a:off x="974032" y="1743269"/>
            <a:ext cx="4833511" cy="3006152"/>
          </a:xfrm>
          <a:prstGeom prst="roundRect">
            <a:avLst>
              <a:gd name="adj" fmla="val 6617"/>
            </a:avLst>
          </a:prstGeom>
          <a:noFill/>
          <a:ln w="28575">
            <a:solidFill>
              <a:srgbClr val="00B050"/>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s-MX" sz="1400" b="1" dirty="0">
                <a:solidFill>
                  <a:srgbClr val="00B050"/>
                </a:solidFill>
                <a:latin typeface="FUTURA"/>
                <a:ea typeface="Verdana" panose="020B0604030504040204" pitchFamily="34" charset="0"/>
              </a:rPr>
              <a:t>Pautas principales</a:t>
            </a:r>
          </a:p>
          <a:p>
            <a:pPr marL="285750" lvl="0" indent="-285750">
              <a:buClr>
                <a:srgbClr val="92D050"/>
              </a:buClr>
              <a:buFont typeface="Wingdings" panose="05000000000000000000" pitchFamily="2" charset="2"/>
              <a:buChar char="ü"/>
              <a:defRPr/>
            </a:pPr>
            <a:endParaRPr kumimoji="0" lang="es-ES" sz="1400" b="1" i="0" u="none" strike="noStrike" kern="1200" cap="none" spc="0" normalizeH="0" baseline="0" noProof="0" dirty="0">
              <a:ln>
                <a:noFill/>
              </a:ln>
              <a:solidFill>
                <a:schemeClr val="tx1">
                  <a:lumMod val="50000"/>
                </a:schemeClr>
              </a:solidFill>
              <a:effectLst/>
              <a:uLnTx/>
              <a:uFillTx/>
              <a:latin typeface="FUTURA"/>
              <a:ea typeface="Verdana" panose="020B0604030504040204" pitchFamily="34" charset="0"/>
            </a:endParaRPr>
          </a:p>
          <a:p>
            <a:pPr marL="285750" indent="-285750">
              <a:spcBef>
                <a:spcPts val="600"/>
              </a:spcBef>
              <a:buFont typeface="Arial" panose="020B0604020202020204" pitchFamily="34" charset="0"/>
              <a:buChar char="•"/>
            </a:pPr>
            <a:r>
              <a:rPr lang="es-ES" sz="1400" b="1" dirty="0">
                <a:solidFill>
                  <a:schemeClr val="tx1">
                    <a:lumMod val="50000"/>
                  </a:schemeClr>
                </a:solidFill>
                <a:latin typeface="FUTURA"/>
                <a:ea typeface="Verdana" panose="020B0604030504040204" pitchFamily="34" charset="0"/>
              </a:rPr>
              <a:t>Relevante: </a:t>
            </a:r>
            <a:r>
              <a:rPr lang="es-ES" sz="1400" dirty="0">
                <a:solidFill>
                  <a:schemeClr val="tx1">
                    <a:lumMod val="50000"/>
                  </a:schemeClr>
                </a:solidFill>
                <a:latin typeface="FUTURA"/>
                <a:ea typeface="Verdana" panose="020B0604030504040204" pitchFamily="34" charset="0"/>
              </a:rPr>
              <a:t>Representa un esfuerzo adicional a lo que habitualmente realiza la entidad en el marco de su misionalidad.</a:t>
            </a:r>
          </a:p>
          <a:p>
            <a:pPr marL="285750" indent="-285750">
              <a:spcBef>
                <a:spcPts val="600"/>
              </a:spcBef>
              <a:buFont typeface="Arial" panose="020B0604020202020204" pitchFamily="34" charset="0"/>
              <a:buChar char="•"/>
            </a:pPr>
            <a:r>
              <a:rPr lang="es-ES" sz="1400" b="1" dirty="0">
                <a:solidFill>
                  <a:schemeClr val="tx1">
                    <a:lumMod val="50000"/>
                  </a:schemeClr>
                </a:solidFill>
                <a:latin typeface="FUTURA"/>
                <a:ea typeface="Verdana" panose="020B0604030504040204" pitchFamily="34" charset="0"/>
              </a:rPr>
              <a:t>Pertinente</a:t>
            </a:r>
            <a:r>
              <a:rPr lang="es-ES" sz="1400" dirty="0">
                <a:solidFill>
                  <a:schemeClr val="tx1">
                    <a:lumMod val="50000"/>
                  </a:schemeClr>
                </a:solidFill>
                <a:latin typeface="FUTURA"/>
                <a:ea typeface="Verdana" panose="020B0604030504040204" pitchFamily="34" charset="0"/>
              </a:rPr>
              <a:t>: Da respuesta a las problemáticas identificadas; es decir, tiene el alcance que se requiere.</a:t>
            </a:r>
          </a:p>
          <a:p>
            <a:pPr marL="285750" indent="-285750">
              <a:spcBef>
                <a:spcPts val="600"/>
              </a:spcBef>
              <a:buFont typeface="Arial" panose="020B0604020202020204" pitchFamily="34" charset="0"/>
              <a:buChar char="•"/>
            </a:pPr>
            <a:r>
              <a:rPr lang="es-ES" sz="1400" b="1" dirty="0">
                <a:solidFill>
                  <a:schemeClr val="tx1">
                    <a:lumMod val="50000"/>
                  </a:schemeClr>
                </a:solidFill>
                <a:latin typeface="FUTURA"/>
                <a:ea typeface="Verdana" panose="020B0604030504040204" pitchFamily="34" charset="0"/>
              </a:rPr>
              <a:t>Concreta:</a:t>
            </a:r>
            <a:r>
              <a:rPr lang="es-ES" sz="1400" dirty="0">
                <a:solidFill>
                  <a:schemeClr val="tx1">
                    <a:lumMod val="50000"/>
                  </a:schemeClr>
                </a:solidFill>
                <a:latin typeface="FUTURA"/>
                <a:ea typeface="Verdana" panose="020B0604030504040204" pitchFamily="34" charset="0"/>
              </a:rPr>
              <a:t> Compromiso bien delimitado, en el marco de la elaboración de Políticas Aterrizadas.</a:t>
            </a:r>
          </a:p>
          <a:p>
            <a:pPr marL="285750" lvl="0" indent="-285750">
              <a:buClr>
                <a:srgbClr val="92D050"/>
              </a:buClr>
              <a:buFont typeface="Wingdings" panose="05000000000000000000" pitchFamily="2" charset="2"/>
              <a:buChar char="ü"/>
              <a:defRPr/>
            </a:pPr>
            <a:endParaRPr lang="es-ES" sz="1400" b="1" dirty="0">
              <a:solidFill>
                <a:schemeClr val="tx1">
                  <a:lumMod val="50000"/>
                </a:schemeClr>
              </a:solidFill>
              <a:latin typeface="FUTURA"/>
              <a:ea typeface="Verdana" panose="020B060403050404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ítulo 1"/>
          <p:cNvSpPr>
            <a:spLocks noGrp="1"/>
          </p:cNvSpPr>
          <p:nvPr>
            <p:ph type="title"/>
          </p:nvPr>
        </p:nvSpPr>
        <p:spPr>
          <a:xfrm>
            <a:off x="306952" y="102223"/>
            <a:ext cx="10515600" cy="501970"/>
          </a:xfrm>
        </p:spPr>
        <p:txBody>
          <a:bodyPr>
            <a:noAutofit/>
          </a:bodyPr>
          <a:lstStyle/>
          <a:p>
            <a:r>
              <a:rPr lang="es-MX" sz="2400" b="1" dirty="0">
                <a:latin typeface="Verdana" panose="020B0604030504040204"/>
                <a:ea typeface="Verdana" panose="020B0604030504040204"/>
              </a:rPr>
              <a:t>Ejemplo árbol de problemas</a:t>
            </a:r>
            <a:endParaRPr lang="es-ES" sz="2400" b="1" dirty="0">
              <a:ea typeface="Verdana" panose="020B0604030504040204" pitchFamily="34" charset="0"/>
            </a:endParaRPr>
          </a:p>
        </p:txBody>
      </p:sp>
      <p:grpSp>
        <p:nvGrpSpPr>
          <p:cNvPr id="3" name="Grupo 2">
            <a:extLst>
              <a:ext uri="{FF2B5EF4-FFF2-40B4-BE49-F238E27FC236}">
                <a16:creationId xmlns:a16="http://schemas.microsoft.com/office/drawing/2014/main" id="{8BEDD633-D860-6774-0FBB-CCBCF7BAB907}"/>
              </a:ext>
            </a:extLst>
          </p:cNvPr>
          <p:cNvGrpSpPr/>
          <p:nvPr/>
        </p:nvGrpSpPr>
        <p:grpSpPr>
          <a:xfrm>
            <a:off x="142413" y="546234"/>
            <a:ext cx="7650362" cy="5765531"/>
            <a:chOff x="7834522" y="1138889"/>
            <a:chExt cx="4787148" cy="5371314"/>
          </a:xfrm>
        </p:grpSpPr>
        <p:sp>
          <p:nvSpPr>
            <p:cNvPr id="44" name="CuadroTexto 43">
              <a:extLst>
                <a:ext uri="{FF2B5EF4-FFF2-40B4-BE49-F238E27FC236}">
                  <a16:creationId xmlns:a16="http://schemas.microsoft.com/office/drawing/2014/main" id="{2F805782-D6CA-B338-5890-03F3963648DC}"/>
                </a:ext>
              </a:extLst>
            </p:cNvPr>
            <p:cNvSpPr txBox="1"/>
            <p:nvPr/>
          </p:nvSpPr>
          <p:spPr>
            <a:xfrm>
              <a:off x="8575797" y="1138889"/>
              <a:ext cx="3039465" cy="3154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600" b="1" i="0" u="none" strike="noStrike" kern="0" cap="none" spc="0" normalizeH="0" baseline="0" noProof="0" dirty="0">
                  <a:ln>
                    <a:noFill/>
                  </a:ln>
                  <a:solidFill>
                    <a:schemeClr val="tx1">
                      <a:lumMod val="50000"/>
                    </a:schemeClr>
                  </a:solidFill>
                  <a:effectLst/>
                  <a:uLnTx/>
                  <a:uFillTx/>
                  <a:latin typeface="FUTURA"/>
                </a:rPr>
                <a:t>Definición- Árbol de Objetivos</a:t>
              </a:r>
            </a:p>
          </p:txBody>
        </p:sp>
        <p:sp>
          <p:nvSpPr>
            <p:cNvPr id="55" name="Rectángulo 54">
              <a:extLst>
                <a:ext uri="{FF2B5EF4-FFF2-40B4-BE49-F238E27FC236}">
                  <a16:creationId xmlns:a16="http://schemas.microsoft.com/office/drawing/2014/main" id="{F78BE627-C8ED-84A8-8BDD-7895A7148A54}"/>
                </a:ext>
              </a:extLst>
            </p:cNvPr>
            <p:cNvSpPr/>
            <p:nvPr/>
          </p:nvSpPr>
          <p:spPr>
            <a:xfrm>
              <a:off x="8589954" y="1507104"/>
              <a:ext cx="3182635" cy="758383"/>
            </a:xfrm>
            <a:prstGeom prst="rect">
              <a:avLst/>
            </a:prstGeom>
            <a:solidFill>
              <a:srgbClr val="00B62D"/>
            </a:solidFill>
            <a:ln>
              <a:noFill/>
            </a:ln>
            <a:effectLst/>
          </p:spPr>
          <p:txBody>
            <a:bodyPr lIns="91440" tIns="45720" rIns="91440" bIns="45720" rtlCol="0" anchor="ctr"/>
            <a:lstStyle/>
            <a:p>
              <a:pPr algn="ctr">
                <a:defRPr/>
              </a:pPr>
              <a:r>
                <a:rPr kumimoji="0" lang="es-CO" sz="900" b="1" i="0" u="none" strike="noStrike" kern="0" cap="none" spc="0" normalizeH="0" baseline="0" noProof="0" dirty="0">
                  <a:ln>
                    <a:noFill/>
                  </a:ln>
                  <a:solidFill>
                    <a:prstClr val="white"/>
                  </a:solidFill>
                  <a:effectLst/>
                  <a:uLnTx/>
                  <a:uFillTx/>
                  <a:latin typeface="FUTURA"/>
                </a:rPr>
                <a:t>Objetivo general</a:t>
              </a:r>
              <a:r>
                <a:rPr lang="es-CO" sz="900" kern="0" dirty="0">
                  <a:solidFill>
                    <a:prstClr val="white"/>
                  </a:solidFill>
                  <a:latin typeface="FUTURA"/>
                </a:rPr>
                <a:t>. Mejorar la calidad de vida de la población adulta mayor del municipio durante el período 2025–2035, mediante el fortalecimiento de la atención integral en salud mental, la garantía de protección frente a violencias y la adecuación progresiva de entornos físicos seguros y accesibles, con el fin de promover un envejecimiento digno, autónomo y con enfoque de derechos.</a:t>
              </a:r>
            </a:p>
          </p:txBody>
        </p:sp>
        <p:sp>
          <p:nvSpPr>
            <p:cNvPr id="56" name="CuadroTexto 55">
              <a:extLst>
                <a:ext uri="{FF2B5EF4-FFF2-40B4-BE49-F238E27FC236}">
                  <a16:creationId xmlns:a16="http://schemas.microsoft.com/office/drawing/2014/main" id="{A5B88711-A709-D4A7-96FF-67308F7B27E9}"/>
                </a:ext>
              </a:extLst>
            </p:cNvPr>
            <p:cNvSpPr txBox="1"/>
            <p:nvPr/>
          </p:nvSpPr>
          <p:spPr>
            <a:xfrm>
              <a:off x="8589954" y="2349975"/>
              <a:ext cx="3182635" cy="473108"/>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900" b="1" kern="0" dirty="0">
                  <a:solidFill>
                    <a:prstClr val="white"/>
                  </a:solidFill>
                  <a:latin typeface="FUTURA"/>
                </a:rPr>
                <a:t>Objetivo específico 1. </a:t>
              </a:r>
              <a:r>
                <a:rPr lang="es-CO" sz="900" kern="0" dirty="0">
                  <a:solidFill>
                    <a:prstClr val="white"/>
                  </a:solidFill>
                  <a:latin typeface="FUTURA"/>
                </a:rPr>
                <a:t>Fortalecer la atención integral en salud mental y emocional de la población adulta mayor, para prevenir el deterioro psicosocial y promover el bienestar emocional en los distintos contextos territoriales del municipio.</a:t>
              </a:r>
            </a:p>
          </p:txBody>
        </p:sp>
        <p:sp>
          <p:nvSpPr>
            <p:cNvPr id="57" name="CuadroTexto 56">
              <a:extLst>
                <a:ext uri="{FF2B5EF4-FFF2-40B4-BE49-F238E27FC236}">
                  <a16:creationId xmlns:a16="http://schemas.microsoft.com/office/drawing/2014/main" id="{52C4A637-D841-E4C8-A1F1-7C7BD709F167}"/>
                </a:ext>
              </a:extLst>
            </p:cNvPr>
            <p:cNvSpPr txBox="1"/>
            <p:nvPr/>
          </p:nvSpPr>
          <p:spPr>
            <a:xfrm>
              <a:off x="8595082" y="2832916"/>
              <a:ext cx="3181566" cy="344079"/>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1.1</a:t>
              </a:r>
              <a:r>
                <a:rPr lang="es-CO" sz="900" kern="0" dirty="0">
                  <a:solidFill>
                    <a:schemeClr val="tx1">
                      <a:lumMod val="50000"/>
                    </a:schemeClr>
                  </a:solidFill>
                  <a:latin typeface="FUTURA"/>
                </a:rPr>
                <a:t> Desarrollo de estrategias territoriales de atención psicosocial dirigidas a personas adultas mayores, con enfoque preventivo y comunitario.</a:t>
              </a:r>
            </a:p>
          </p:txBody>
        </p:sp>
        <p:sp>
          <p:nvSpPr>
            <p:cNvPr id="58" name="CuadroTexto 57">
              <a:extLst>
                <a:ext uri="{FF2B5EF4-FFF2-40B4-BE49-F238E27FC236}">
                  <a16:creationId xmlns:a16="http://schemas.microsoft.com/office/drawing/2014/main" id="{451B3868-8B9A-934F-227D-D3C0ADDDAA0B}"/>
                </a:ext>
              </a:extLst>
            </p:cNvPr>
            <p:cNvSpPr txBox="1"/>
            <p:nvPr/>
          </p:nvSpPr>
          <p:spPr>
            <a:xfrm>
              <a:off x="8594016" y="3769542"/>
              <a:ext cx="3182635" cy="430099"/>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800" b="1" kern="0" dirty="0">
                  <a:solidFill>
                    <a:prstClr val="white"/>
                  </a:solidFill>
                  <a:latin typeface="FUTURA"/>
                </a:rPr>
                <a:t>Objetivo específico 2. </a:t>
              </a:r>
              <a:r>
                <a:rPr lang="es-CO" sz="800" kern="0" dirty="0">
                  <a:solidFill>
                    <a:prstClr val="white"/>
                  </a:solidFill>
                  <a:latin typeface="FUTURA"/>
                </a:rPr>
                <a:t>Mejorar progresivamente las condiciones de accesibilidad y seguridad de los entornos físicos frecuentados por la población adulta mayor, para facilitar su movilidad, autonomía y participación en la vida comunitaria. </a:t>
              </a:r>
            </a:p>
          </p:txBody>
        </p:sp>
        <p:sp>
          <p:nvSpPr>
            <p:cNvPr id="59" name="CuadroTexto 58">
              <a:extLst>
                <a:ext uri="{FF2B5EF4-FFF2-40B4-BE49-F238E27FC236}">
                  <a16:creationId xmlns:a16="http://schemas.microsoft.com/office/drawing/2014/main" id="{D5FCD69C-A1AF-FDCF-F7DC-62FA4B409BBC}"/>
                </a:ext>
              </a:extLst>
            </p:cNvPr>
            <p:cNvSpPr txBox="1"/>
            <p:nvPr/>
          </p:nvSpPr>
          <p:spPr>
            <a:xfrm>
              <a:off x="8590922" y="5158488"/>
              <a:ext cx="3181665" cy="580633"/>
            </a:xfrm>
            <a:prstGeom prst="rect">
              <a:avLst/>
            </a:prstGeom>
            <a:solidFill>
              <a:srgbClr val="00B62D"/>
            </a:solidFill>
            <a:ln w="19050" cap="flat" cmpd="sng" algn="ctr">
              <a:noFill/>
              <a:prstDash val="solid"/>
              <a:miter lim="800000"/>
            </a:ln>
            <a:effectLst/>
          </p:spPr>
          <p:txBody>
            <a:bodyPr wrap="square" lIns="91440" tIns="45720" rIns="91440" bIns="45720" rtlCol="0" anchor="t">
              <a:spAutoFit/>
            </a:bodyPr>
            <a:lstStyle/>
            <a:p>
              <a:pPr algn="ctr">
                <a:defRPr/>
              </a:pPr>
              <a:r>
                <a:rPr lang="es-CO" sz="800" b="1" kern="0" dirty="0">
                  <a:solidFill>
                    <a:prstClr val="white"/>
                  </a:solidFill>
                  <a:latin typeface="FUTURA"/>
                </a:rPr>
                <a:t>Objetivo específico 3. </a:t>
              </a:r>
              <a:r>
                <a:rPr lang="es-CO" sz="800" kern="0" dirty="0">
                  <a:solidFill>
                    <a:prstClr val="white"/>
                  </a:solidFill>
                  <a:latin typeface="FUTURA"/>
                </a:rPr>
                <a:t>Garantizar la protección integral de la población adulta mayor frente a situaciones de violencia, negligencia y maltrato, para asegurar el ejercicio efectivo de sus derechos y la atención oportuna por parte de las instituciones competentes. </a:t>
              </a:r>
            </a:p>
            <a:p>
              <a:pPr algn="ctr">
                <a:defRPr/>
              </a:pPr>
              <a:endParaRPr lang="en-US" sz="1000" dirty="0">
                <a:solidFill>
                  <a:prstClr val="white"/>
                </a:solidFill>
                <a:latin typeface="FUTURA"/>
                <a:cs typeface="Helvetica"/>
              </a:endParaRPr>
            </a:p>
          </p:txBody>
        </p:sp>
        <p:sp>
          <p:nvSpPr>
            <p:cNvPr id="60" name="CuadroTexto 59">
              <a:extLst>
                <a:ext uri="{FF2B5EF4-FFF2-40B4-BE49-F238E27FC236}">
                  <a16:creationId xmlns:a16="http://schemas.microsoft.com/office/drawing/2014/main" id="{E10C739B-47C5-432E-09D5-1A2245FA0737}"/>
                </a:ext>
              </a:extLst>
            </p:cNvPr>
            <p:cNvSpPr txBox="1"/>
            <p:nvPr/>
          </p:nvSpPr>
          <p:spPr>
            <a:xfrm>
              <a:off x="8595082" y="3255212"/>
              <a:ext cx="3177506" cy="473108"/>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a:t>
              </a:r>
              <a:r>
                <a:rPr lang="es-CO" sz="900" b="1" kern="0" dirty="0">
                  <a:solidFill>
                    <a:schemeClr val="tx1">
                      <a:lumMod val="50000"/>
                    </a:schemeClr>
                  </a:solidFill>
                  <a:latin typeface="FUTURA"/>
                </a:rPr>
                <a:t>1</a:t>
              </a:r>
              <a:r>
                <a:rPr kumimoji="0" lang="es-CO" sz="900" b="1" i="0" u="none" strike="noStrike" kern="0" cap="none" spc="0" normalizeH="0" baseline="0" noProof="0" dirty="0">
                  <a:ln>
                    <a:noFill/>
                  </a:ln>
                  <a:solidFill>
                    <a:schemeClr val="tx1">
                      <a:lumMod val="50000"/>
                    </a:schemeClr>
                  </a:solidFill>
                  <a:effectLst/>
                  <a:uLnTx/>
                  <a:uFillTx/>
                  <a:latin typeface="FUTURA"/>
                </a:rPr>
                <a:t>.2</a:t>
              </a:r>
              <a:r>
                <a:rPr lang="es-CO" sz="900" b="1" kern="0" dirty="0">
                  <a:solidFill>
                    <a:schemeClr val="tx1">
                      <a:lumMod val="50000"/>
                    </a:schemeClr>
                  </a:solidFill>
                  <a:latin typeface="FUTURA"/>
                </a:rPr>
                <a:t>.</a:t>
              </a:r>
              <a:r>
                <a:rPr lang="es-CO" sz="900" kern="0" dirty="0">
                  <a:solidFill>
                    <a:schemeClr val="tx1">
                      <a:lumMod val="50000"/>
                    </a:schemeClr>
                  </a:solidFill>
                  <a:latin typeface="FUTURA"/>
                </a:rPr>
                <a:t>Fortalecimiento de las capacidades institucionales para la detección temprana y atención de afectaciones en salud mental en personas mayores.</a:t>
              </a:r>
            </a:p>
          </p:txBody>
        </p:sp>
        <p:sp>
          <p:nvSpPr>
            <p:cNvPr id="61" name="CuadroTexto 60">
              <a:extLst>
                <a:ext uri="{FF2B5EF4-FFF2-40B4-BE49-F238E27FC236}">
                  <a16:creationId xmlns:a16="http://schemas.microsoft.com/office/drawing/2014/main" id="{23FD7550-17BE-1C45-626E-EF73086E68EE}"/>
                </a:ext>
              </a:extLst>
            </p:cNvPr>
            <p:cNvSpPr txBox="1"/>
            <p:nvPr/>
          </p:nvSpPr>
          <p:spPr>
            <a:xfrm>
              <a:off x="8603205" y="4282840"/>
              <a:ext cx="3157199" cy="344079"/>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2.1</a:t>
              </a:r>
              <a:r>
                <a:rPr lang="es-CO" sz="900" b="1" kern="0" dirty="0">
                  <a:solidFill>
                    <a:schemeClr val="tx1">
                      <a:lumMod val="50000"/>
                    </a:schemeClr>
                  </a:solidFill>
                  <a:latin typeface="FUTURA"/>
                </a:rPr>
                <a:t>.</a:t>
              </a:r>
              <a:r>
                <a:rPr kumimoji="0" lang="es-CO" sz="900" b="1" i="0" u="none" strike="noStrike" kern="0" cap="none" spc="0" normalizeH="0" baseline="0" noProof="0" dirty="0">
                  <a:ln>
                    <a:noFill/>
                  </a:ln>
                  <a:solidFill>
                    <a:schemeClr val="tx1">
                      <a:lumMod val="50000"/>
                    </a:schemeClr>
                  </a:solidFill>
                  <a:effectLst/>
                  <a:uLnTx/>
                  <a:uFillTx/>
                  <a:latin typeface="FUTURA"/>
                </a:rPr>
                <a:t> </a:t>
              </a:r>
              <a:r>
                <a:rPr lang="es-CO" sz="900" kern="0" dirty="0">
                  <a:solidFill>
                    <a:schemeClr val="tx1">
                      <a:lumMod val="50000"/>
                    </a:schemeClr>
                  </a:solidFill>
                  <a:latin typeface="FUTURA"/>
                </a:rPr>
                <a:t>Implementación de rutas interinstitucionales de prevención, atención y seguimiento a casos de violencia contra personas adultas mayores.</a:t>
              </a:r>
              <a:endParaRPr lang="en-US" sz="1200" dirty="0">
                <a:solidFill>
                  <a:schemeClr val="tx1">
                    <a:lumMod val="50000"/>
                  </a:schemeClr>
                </a:solidFill>
                <a:latin typeface="FUTURA"/>
                <a:cs typeface="Helvetica"/>
              </a:endParaRPr>
            </a:p>
          </p:txBody>
        </p:sp>
        <p:sp>
          <p:nvSpPr>
            <p:cNvPr id="62" name="CuadroTexto 61">
              <a:extLst>
                <a:ext uri="{FF2B5EF4-FFF2-40B4-BE49-F238E27FC236}">
                  <a16:creationId xmlns:a16="http://schemas.microsoft.com/office/drawing/2014/main" id="{0E07C193-3319-F2D9-75A3-24859A72CC64}"/>
                </a:ext>
              </a:extLst>
            </p:cNvPr>
            <p:cNvSpPr txBox="1"/>
            <p:nvPr/>
          </p:nvSpPr>
          <p:spPr>
            <a:xfrm>
              <a:off x="8603205" y="4733276"/>
              <a:ext cx="3161260" cy="473108"/>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2.</a:t>
              </a:r>
              <a:r>
                <a:rPr lang="es-CO" sz="900" b="1" kern="0" dirty="0">
                  <a:solidFill>
                    <a:schemeClr val="tx1">
                      <a:lumMod val="50000"/>
                    </a:schemeClr>
                  </a:solidFill>
                  <a:latin typeface="FUTURA"/>
                </a:rPr>
                <a:t>2.</a:t>
              </a:r>
              <a:r>
                <a:rPr kumimoji="0" lang="es-CO" sz="900" b="1" i="0" u="none" strike="noStrike" kern="0" cap="none" spc="0" normalizeH="0" baseline="0" noProof="0" dirty="0">
                  <a:ln>
                    <a:noFill/>
                  </a:ln>
                  <a:solidFill>
                    <a:schemeClr val="tx1">
                      <a:lumMod val="50000"/>
                    </a:schemeClr>
                  </a:solidFill>
                  <a:effectLst/>
                  <a:uLnTx/>
                  <a:uFillTx/>
                  <a:latin typeface="FUTURA"/>
                </a:rPr>
                <a:t> </a:t>
              </a:r>
              <a:r>
                <a:rPr lang="es-CO" sz="900" kern="0" dirty="0">
                  <a:solidFill>
                    <a:schemeClr val="tx1">
                      <a:lumMod val="50000"/>
                    </a:schemeClr>
                  </a:solidFill>
                  <a:latin typeface="FUTURA"/>
                </a:rPr>
                <a:t>Fortalecimiento de mecanismos comunitarios e institucionales de denuncia, orientación y acompañamiento a personas adultas mayores en situación de riesgo.</a:t>
              </a:r>
              <a:endParaRPr lang="en-US" sz="1200" dirty="0">
                <a:solidFill>
                  <a:schemeClr val="tx1">
                    <a:lumMod val="50000"/>
                  </a:schemeClr>
                </a:solidFill>
                <a:latin typeface="FUTURA"/>
                <a:cs typeface="Helvetica"/>
              </a:endParaRPr>
            </a:p>
          </p:txBody>
        </p:sp>
        <p:sp>
          <p:nvSpPr>
            <p:cNvPr id="63" name="CuadroTexto 62">
              <a:extLst>
                <a:ext uri="{FF2B5EF4-FFF2-40B4-BE49-F238E27FC236}">
                  <a16:creationId xmlns:a16="http://schemas.microsoft.com/office/drawing/2014/main" id="{D04F76ED-5B9B-BE77-49F4-4459547899F9}"/>
                </a:ext>
              </a:extLst>
            </p:cNvPr>
            <p:cNvSpPr txBox="1"/>
            <p:nvPr/>
          </p:nvSpPr>
          <p:spPr>
            <a:xfrm>
              <a:off x="8582897" y="5656288"/>
              <a:ext cx="3185629" cy="344079"/>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3.1 </a:t>
              </a:r>
              <a:r>
                <a:rPr lang="es-CO" sz="900" kern="0" dirty="0">
                  <a:solidFill>
                    <a:schemeClr val="tx1">
                      <a:lumMod val="50000"/>
                    </a:schemeClr>
                  </a:solidFill>
                  <a:latin typeface="FUTURA"/>
                  <a:ea typeface="+mn-lt"/>
                  <a:cs typeface="+mn-lt"/>
                </a:rPr>
                <a:t>Adecuación progresiva de espacios públicos y comunitarios bajo criterios de accesibilidad universal y seguridad para personas adultas mayores.</a:t>
              </a:r>
              <a:endParaRPr lang="en-US" sz="1200" dirty="0">
                <a:solidFill>
                  <a:schemeClr val="tx1">
                    <a:lumMod val="50000"/>
                  </a:schemeClr>
                </a:solidFill>
                <a:latin typeface="FUTURA"/>
                <a:ea typeface="+mn-lt"/>
                <a:cs typeface="+mn-lt"/>
              </a:endParaRPr>
            </a:p>
          </p:txBody>
        </p:sp>
        <p:sp>
          <p:nvSpPr>
            <p:cNvPr id="64" name="CuadroTexto 63">
              <a:extLst>
                <a:ext uri="{FF2B5EF4-FFF2-40B4-BE49-F238E27FC236}">
                  <a16:creationId xmlns:a16="http://schemas.microsoft.com/office/drawing/2014/main" id="{62C6574A-6A8E-E26A-D6A9-0B2BBF1901F1}"/>
                </a:ext>
              </a:extLst>
            </p:cNvPr>
            <p:cNvSpPr txBox="1"/>
            <p:nvPr/>
          </p:nvSpPr>
          <p:spPr>
            <a:xfrm>
              <a:off x="8591021" y="6037095"/>
              <a:ext cx="3165322" cy="473108"/>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a:defRPr/>
              </a:pPr>
              <a:r>
                <a:rPr kumimoji="0" lang="es-CO" sz="900" b="1" i="0" u="none" strike="noStrike" kern="0" cap="none" spc="0" normalizeH="0" baseline="0" noProof="0" dirty="0">
                  <a:ln>
                    <a:noFill/>
                  </a:ln>
                  <a:solidFill>
                    <a:schemeClr val="tx1">
                      <a:lumMod val="50000"/>
                    </a:schemeClr>
                  </a:solidFill>
                  <a:effectLst/>
                  <a:uLnTx/>
                  <a:uFillTx/>
                  <a:latin typeface="FUTURA"/>
                </a:rPr>
                <a:t>Línea de acción 3.2</a:t>
              </a:r>
              <a:r>
                <a:rPr lang="es-CO" sz="900" b="1" kern="0" dirty="0">
                  <a:solidFill>
                    <a:schemeClr val="tx1">
                      <a:lumMod val="50000"/>
                    </a:schemeClr>
                  </a:solidFill>
                  <a:latin typeface="FUTURA"/>
                </a:rPr>
                <a:t>. </a:t>
              </a:r>
              <a:r>
                <a:rPr lang="es-CO" sz="900" kern="0" dirty="0">
                  <a:solidFill>
                    <a:schemeClr val="tx1">
                      <a:lumMod val="50000"/>
                    </a:schemeClr>
                  </a:solidFill>
                  <a:latin typeface="FUTURA"/>
                </a:rPr>
                <a:t>Articulación de acciones intersectoriales para mejorar la movilidad, señalización y uso seguro del espacio público por parte de la población adulta mayor.</a:t>
              </a:r>
            </a:p>
          </p:txBody>
        </p:sp>
        <p:cxnSp>
          <p:nvCxnSpPr>
            <p:cNvPr id="65" name="Conector recto de flecha 64">
              <a:extLst>
                <a:ext uri="{FF2B5EF4-FFF2-40B4-BE49-F238E27FC236}">
                  <a16:creationId xmlns:a16="http://schemas.microsoft.com/office/drawing/2014/main" id="{5B1CA41A-29B4-51A6-979B-9CA43977C3AC}"/>
                </a:ext>
              </a:extLst>
            </p:cNvPr>
            <p:cNvCxnSpPr/>
            <p:nvPr/>
          </p:nvCxnSpPr>
          <p:spPr>
            <a:xfrm>
              <a:off x="11820481" y="3004956"/>
              <a:ext cx="797130" cy="0"/>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6" name="Conector recto de flecha 65">
              <a:extLst>
                <a:ext uri="{FF2B5EF4-FFF2-40B4-BE49-F238E27FC236}">
                  <a16:creationId xmlns:a16="http://schemas.microsoft.com/office/drawing/2014/main" id="{91C8EC6A-D960-E8CE-26C4-C934DE971F9A}"/>
                </a:ext>
              </a:extLst>
            </p:cNvPr>
            <p:cNvCxnSpPr/>
            <p:nvPr/>
          </p:nvCxnSpPr>
          <p:spPr>
            <a:xfrm>
              <a:off x="11824541" y="4428823"/>
              <a:ext cx="797129" cy="10781"/>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7" name="Conector recto de flecha 66">
              <a:extLst>
                <a:ext uri="{FF2B5EF4-FFF2-40B4-BE49-F238E27FC236}">
                  <a16:creationId xmlns:a16="http://schemas.microsoft.com/office/drawing/2014/main" id="{6FEED4F9-329A-C671-8202-B4AC28A196F9}"/>
                </a:ext>
              </a:extLst>
            </p:cNvPr>
            <p:cNvCxnSpPr/>
            <p:nvPr/>
          </p:nvCxnSpPr>
          <p:spPr>
            <a:xfrm>
              <a:off x="11812359" y="5908219"/>
              <a:ext cx="805252" cy="10854"/>
            </a:xfrm>
            <a:prstGeom prst="straightConnector1">
              <a:avLst/>
            </a:prstGeom>
            <a:ln w="28575">
              <a:solidFill>
                <a:schemeClr val="accent6">
                  <a:lumMod val="2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68" name="Rectángulo 67">
              <a:extLst>
                <a:ext uri="{FF2B5EF4-FFF2-40B4-BE49-F238E27FC236}">
                  <a16:creationId xmlns:a16="http://schemas.microsoft.com/office/drawing/2014/main" id="{6ADA8D47-9DD3-6871-61E5-74C195677CD2}"/>
                </a:ext>
              </a:extLst>
            </p:cNvPr>
            <p:cNvSpPr/>
            <p:nvPr/>
          </p:nvSpPr>
          <p:spPr>
            <a:xfrm>
              <a:off x="7879198" y="2697657"/>
              <a:ext cx="652710" cy="983676"/>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a:latin typeface="FUTURA"/>
                </a:rPr>
                <a:t>Eje estratégico 1 </a:t>
              </a:r>
            </a:p>
          </p:txBody>
        </p:sp>
        <p:sp>
          <p:nvSpPr>
            <p:cNvPr id="69" name="Rectángulo 68">
              <a:extLst>
                <a:ext uri="{FF2B5EF4-FFF2-40B4-BE49-F238E27FC236}">
                  <a16:creationId xmlns:a16="http://schemas.microsoft.com/office/drawing/2014/main" id="{1D5D4D67-D904-3FB4-C088-7700B3828B08}"/>
                </a:ext>
              </a:extLst>
            </p:cNvPr>
            <p:cNvSpPr/>
            <p:nvPr/>
          </p:nvSpPr>
          <p:spPr>
            <a:xfrm>
              <a:off x="7834522" y="4202429"/>
              <a:ext cx="721781" cy="983677"/>
            </a:xfrm>
            <a:prstGeom prst="rect">
              <a:avLst/>
            </a:prstGeom>
            <a:solidFill>
              <a:schemeClr val="bg1">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O" sz="1200">
                  <a:latin typeface="FUTURA"/>
                </a:rPr>
                <a:t>Eje estratégico 2 </a:t>
              </a:r>
            </a:p>
          </p:txBody>
        </p:sp>
        <p:sp>
          <p:nvSpPr>
            <p:cNvPr id="70" name="Rectángulo 69">
              <a:extLst>
                <a:ext uri="{FF2B5EF4-FFF2-40B4-BE49-F238E27FC236}">
                  <a16:creationId xmlns:a16="http://schemas.microsoft.com/office/drawing/2014/main" id="{9E97F447-EA31-8575-F431-6268B5B3BFC5}"/>
                </a:ext>
              </a:extLst>
            </p:cNvPr>
            <p:cNvSpPr/>
            <p:nvPr/>
          </p:nvSpPr>
          <p:spPr>
            <a:xfrm>
              <a:off x="7834523" y="5655544"/>
              <a:ext cx="721781" cy="674694"/>
            </a:xfrm>
            <a:prstGeom prst="rect">
              <a:avLst/>
            </a:prstGeom>
            <a:solidFill>
              <a:schemeClr val="bg1">
                <a:lumMod val="50000"/>
              </a:schemeClr>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r>
                <a:rPr lang="es-CO" sz="1200" dirty="0">
                  <a:latin typeface="FUTURA"/>
                </a:rPr>
                <a:t>Eje estratégico 3 </a:t>
              </a:r>
            </a:p>
          </p:txBody>
        </p:sp>
      </p:grpSp>
      <p:pic>
        <p:nvPicPr>
          <p:cNvPr id="42" name="Gráfico 41" descr="Documento">
            <a:extLst>
              <a:ext uri="{FF2B5EF4-FFF2-40B4-BE49-F238E27FC236}">
                <a16:creationId xmlns:a16="http://schemas.microsoft.com/office/drawing/2014/main" id="{19F981B1-3FA7-CCC7-4C50-9764E65C68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16381" y="962072"/>
            <a:ext cx="1082127" cy="772844"/>
          </a:xfrm>
          <a:prstGeom prst="rect">
            <a:avLst/>
          </a:prstGeom>
        </p:spPr>
      </p:pic>
      <p:sp>
        <p:nvSpPr>
          <p:cNvPr id="90" name="CuadroTexto 89">
            <a:extLst>
              <a:ext uri="{FF2B5EF4-FFF2-40B4-BE49-F238E27FC236}">
                <a16:creationId xmlns:a16="http://schemas.microsoft.com/office/drawing/2014/main" id="{44218197-6458-89B8-EB4A-74B9418EAAB4}"/>
              </a:ext>
            </a:extLst>
          </p:cNvPr>
          <p:cNvSpPr txBox="1"/>
          <p:nvPr/>
        </p:nvSpPr>
        <p:spPr>
          <a:xfrm>
            <a:off x="7849850" y="1475792"/>
            <a:ext cx="3734073" cy="1015663"/>
          </a:xfrm>
          <a:prstGeom prst="rect">
            <a:avLst/>
          </a:prstGeom>
          <a:noFill/>
        </p:spPr>
        <p:txBody>
          <a:bodyPr wrap="square">
            <a:spAutoFit/>
          </a:bodyPr>
          <a:lstStyle/>
          <a:p>
            <a:pPr>
              <a:buNone/>
            </a:pPr>
            <a:r>
              <a:rPr lang="es-CO" sz="1000" b="1" dirty="0"/>
              <a:t>1.1.1.La ESE municipal</a:t>
            </a:r>
            <a:r>
              <a:rPr lang="es-CO" sz="1000" dirty="0"/>
              <a:t>, implementará </a:t>
            </a:r>
            <a:r>
              <a:rPr lang="es-CO" sz="1000" b="1" dirty="0"/>
              <a:t>entre los años 2026 y 2031</a:t>
            </a:r>
            <a:r>
              <a:rPr lang="es-CO" sz="1000" dirty="0"/>
              <a:t> un </a:t>
            </a:r>
            <a:r>
              <a:rPr lang="es-CO" sz="1000" b="1" dirty="0"/>
              <a:t>programa territorial de atención psicosocial para personas adultas mayores</a:t>
            </a:r>
            <a:r>
              <a:rPr lang="es-CO" sz="1000" dirty="0"/>
              <a:t>, que articule servicios de orientación psicológica, acompañamiento comunitario y atención preventiva en zonas urbanas y rurales, en coordinación con la red pública de salud.</a:t>
            </a:r>
          </a:p>
        </p:txBody>
      </p:sp>
      <p:sp>
        <p:nvSpPr>
          <p:cNvPr id="92" name="CuadroTexto 91">
            <a:extLst>
              <a:ext uri="{FF2B5EF4-FFF2-40B4-BE49-F238E27FC236}">
                <a16:creationId xmlns:a16="http://schemas.microsoft.com/office/drawing/2014/main" id="{57A54C1D-9E4F-315B-C726-C8E9A30235BE}"/>
              </a:ext>
            </a:extLst>
          </p:cNvPr>
          <p:cNvSpPr txBox="1"/>
          <p:nvPr/>
        </p:nvSpPr>
        <p:spPr>
          <a:xfrm>
            <a:off x="7849850" y="2561785"/>
            <a:ext cx="3734073" cy="1169551"/>
          </a:xfrm>
          <a:prstGeom prst="rect">
            <a:avLst/>
          </a:prstGeom>
          <a:noFill/>
        </p:spPr>
        <p:txBody>
          <a:bodyPr wrap="square">
            <a:spAutoFit/>
          </a:bodyPr>
          <a:lstStyle/>
          <a:p>
            <a:pPr>
              <a:buNone/>
            </a:pPr>
            <a:r>
              <a:rPr lang="es-CO" sz="1000" b="1" dirty="0"/>
              <a:t>La Secretaría de Salud Municipal</a:t>
            </a:r>
            <a:r>
              <a:rPr lang="es-CO" sz="1000" dirty="0"/>
              <a:t>, en articulación con la Secretaría de Desarrollo Social, desarrollará </a:t>
            </a:r>
            <a:r>
              <a:rPr lang="es-CO" sz="1000" b="1" dirty="0"/>
              <a:t>entre los años 2026 y 2030</a:t>
            </a:r>
            <a:r>
              <a:rPr lang="es-CO" sz="1000" dirty="0"/>
              <a:t> un </a:t>
            </a:r>
            <a:r>
              <a:rPr lang="es-CO" sz="1000" b="1" dirty="0"/>
              <a:t>proceso de fortalecimiento institucional</a:t>
            </a:r>
            <a:r>
              <a:rPr lang="es-CO" sz="1000" dirty="0"/>
              <a:t> dirigido al talento humano de los sectores salud y social, orientado a mejorar la detección temprana, referencia y atención de afectaciones en salud mental en personas adultas mayores.</a:t>
            </a:r>
          </a:p>
        </p:txBody>
      </p:sp>
      <p:sp>
        <p:nvSpPr>
          <p:cNvPr id="94" name="CuadroTexto 93">
            <a:extLst>
              <a:ext uri="{FF2B5EF4-FFF2-40B4-BE49-F238E27FC236}">
                <a16:creationId xmlns:a16="http://schemas.microsoft.com/office/drawing/2014/main" id="{EE68EE61-A547-A5D2-1961-D16EA1577340}"/>
              </a:ext>
            </a:extLst>
          </p:cNvPr>
          <p:cNvSpPr txBox="1"/>
          <p:nvPr/>
        </p:nvSpPr>
        <p:spPr>
          <a:xfrm>
            <a:off x="7895273" y="3708658"/>
            <a:ext cx="3821806" cy="1169551"/>
          </a:xfrm>
          <a:prstGeom prst="rect">
            <a:avLst/>
          </a:prstGeom>
          <a:noFill/>
        </p:spPr>
        <p:txBody>
          <a:bodyPr wrap="square">
            <a:spAutoFit/>
          </a:bodyPr>
          <a:lstStyle/>
          <a:p>
            <a:pPr>
              <a:buNone/>
            </a:pPr>
            <a:r>
              <a:rPr lang="es-CO" sz="1000" b="1" dirty="0"/>
              <a:t>La Secretaría de Desarrollo Social</a:t>
            </a:r>
            <a:r>
              <a:rPr lang="es-CO" sz="1000" dirty="0"/>
              <a:t>, en articulación con la Comisaría de Familia, la ESE municipal y la Policía Nacional, </a:t>
            </a:r>
            <a:r>
              <a:rPr lang="es-CO" sz="1000" b="1" dirty="0"/>
              <a:t>establecerá e implementará entre los años 2026 y 2029</a:t>
            </a:r>
            <a:r>
              <a:rPr lang="es-CO" sz="1000" dirty="0"/>
              <a:t> una </a:t>
            </a:r>
            <a:r>
              <a:rPr lang="es-CO" sz="1000" b="1" dirty="0"/>
              <a:t>ruta interinstitucional de prevención, atención y seguimiento a casos de violencia contra personas adultas mayores</a:t>
            </a:r>
            <a:r>
              <a:rPr lang="es-CO" sz="1000" dirty="0"/>
              <a:t>, que defina roles, tiempos de respuesta y mecanismos de articulación sectorial.</a:t>
            </a:r>
          </a:p>
        </p:txBody>
      </p:sp>
      <p:sp>
        <p:nvSpPr>
          <p:cNvPr id="96" name="CuadroTexto 95">
            <a:extLst>
              <a:ext uri="{FF2B5EF4-FFF2-40B4-BE49-F238E27FC236}">
                <a16:creationId xmlns:a16="http://schemas.microsoft.com/office/drawing/2014/main" id="{F776B998-2764-4BE1-C3E8-90E07379107A}"/>
              </a:ext>
            </a:extLst>
          </p:cNvPr>
          <p:cNvSpPr txBox="1"/>
          <p:nvPr/>
        </p:nvSpPr>
        <p:spPr>
          <a:xfrm>
            <a:off x="7895273" y="5169419"/>
            <a:ext cx="3821806" cy="1015663"/>
          </a:xfrm>
          <a:prstGeom prst="rect">
            <a:avLst/>
          </a:prstGeom>
          <a:noFill/>
        </p:spPr>
        <p:txBody>
          <a:bodyPr wrap="square">
            <a:spAutoFit/>
          </a:bodyPr>
          <a:lstStyle/>
          <a:p>
            <a:pPr>
              <a:buNone/>
            </a:pPr>
            <a:r>
              <a:rPr lang="es-CO" sz="1000" b="1" dirty="0"/>
              <a:t>La Secretaría de Infraestructura</a:t>
            </a:r>
            <a:r>
              <a:rPr lang="es-CO" sz="1000" dirty="0"/>
              <a:t>, en coordinación con la Secretaría de Desarrollo Social, </a:t>
            </a:r>
            <a:r>
              <a:rPr lang="es-CO" sz="1000" b="1" dirty="0"/>
              <a:t>desarrollará entre los años 2026 y 2032</a:t>
            </a:r>
            <a:r>
              <a:rPr lang="es-CO" sz="1000" dirty="0"/>
              <a:t> un </a:t>
            </a:r>
            <a:r>
              <a:rPr lang="es-CO" sz="1000" b="1" dirty="0"/>
              <a:t>proceso progresivo de adecuación de espacios públicos y comunitarios priorizados</a:t>
            </a:r>
            <a:r>
              <a:rPr lang="es-CO" sz="1000" dirty="0"/>
              <a:t>, incorporando criterios de accesibilidad universal y seguridad para personas adultas mayores.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71456" y="176398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a:cs typeface="Calibri Light" panose="020F0302020204030204"/>
              </a:rPr>
              <a:t>Fase 3 – Plan de acción y seguimiento</a:t>
            </a:r>
          </a:p>
          <a:p>
            <a:pPr marL="342900" indent="-342900">
              <a:buFont typeface="Wingdings" panose="05000000000000000000" pitchFamily="2" charset="2"/>
              <a:buChar char="q"/>
            </a:pPr>
            <a:r>
              <a:rPr lang="es-CO" b="1" dirty="0">
                <a:solidFill>
                  <a:schemeClr val="bg2">
                    <a:lumMod val="75000"/>
                  </a:schemeClr>
                </a:solidFill>
                <a:latin typeface="FUTURA"/>
                <a:cs typeface="Calibri Light" panose="020F0302020204030204"/>
              </a:rPr>
              <a:t>Concertación de acciones</a:t>
            </a:r>
          </a:p>
          <a:p>
            <a:endParaRPr lang="es-CO" b="1" dirty="0">
              <a:solidFill>
                <a:schemeClr val="tx1"/>
              </a:solidFill>
              <a:latin typeface="FUTURA"/>
              <a:cs typeface="Calibri Light" panose="020F0302020204030204"/>
            </a:endParaRPr>
          </a:p>
          <a:p>
            <a:r>
              <a:rPr lang="es-ES" b="1" dirty="0">
                <a:solidFill>
                  <a:schemeClr val="tx1"/>
                </a:solidFill>
                <a:latin typeface="Futura Std Book"/>
              </a:rPr>
              <a:t>¿Cómo se define quién va a implementar las acciones de la política?</a:t>
            </a:r>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365300" y="433292"/>
            <a:ext cx="11631560" cy="501970"/>
          </a:xfrm>
        </p:spPr>
        <p:txBody>
          <a:bodyPr>
            <a:normAutofit/>
          </a:bodyPr>
          <a:lstStyle/>
          <a:p>
            <a:r>
              <a:rPr lang="es-CO" sz="2500" b="1" dirty="0">
                <a:latin typeface="FUTURA"/>
                <a:ea typeface="Verdana" panose="020B0604030504040204"/>
              </a:rPr>
              <a:t>Concertación de acciones</a:t>
            </a:r>
            <a:endParaRPr lang="es-CO" sz="2500" b="1" dirty="0">
              <a:latin typeface="FUTURA"/>
              <a:ea typeface="Verdana" panose="020B0604030504040204" pitchFamily="34" charset="0"/>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sp>
        <p:nvSpPr>
          <p:cNvPr id="6" name="CuadroTexto 5"/>
          <p:cNvSpPr txBox="1"/>
          <p:nvPr/>
        </p:nvSpPr>
        <p:spPr>
          <a:xfrm>
            <a:off x="7413063" y="2505670"/>
            <a:ext cx="4778937" cy="923330"/>
          </a:xfrm>
          <a:prstGeom prst="rect">
            <a:avLst/>
          </a:prstGeom>
          <a:noFill/>
        </p:spPr>
        <p:txBody>
          <a:bodyPr wrap="square">
            <a:spAutoFit/>
          </a:bodyPr>
          <a:lstStyle/>
          <a:p>
            <a:r>
              <a:rPr lang="es-CO" sz="1800" b="1" dirty="0">
                <a:effectLst/>
                <a:latin typeface="Futura Std Book"/>
                <a:ea typeface="Futura Std Book"/>
                <a:cs typeface="Futura Std Book"/>
              </a:rPr>
              <a:t>La concertación de acciones es una práctica que fortalece la viabilidad y sostenibilidad de las políticas públicas.</a:t>
            </a:r>
            <a:r>
              <a:rPr lang="es-CO" sz="1800" dirty="0">
                <a:effectLst/>
                <a:latin typeface="Futura Std Book"/>
                <a:ea typeface="Futura Std Book"/>
                <a:cs typeface="Futura Std Book"/>
              </a:rPr>
              <a:t> </a:t>
            </a:r>
            <a:endParaRPr lang="es-CO" dirty="0"/>
          </a:p>
        </p:txBody>
      </p:sp>
      <p:sp>
        <p:nvSpPr>
          <p:cNvPr id="8" name="CuadroTexto 7"/>
          <p:cNvSpPr txBox="1"/>
          <p:nvPr/>
        </p:nvSpPr>
        <p:spPr>
          <a:xfrm>
            <a:off x="365300" y="1263684"/>
            <a:ext cx="6206246" cy="4204164"/>
          </a:xfrm>
          <a:prstGeom prst="rect">
            <a:avLst/>
          </a:prstGeom>
          <a:noFill/>
        </p:spPr>
        <p:txBody>
          <a:bodyPr wrap="square">
            <a:spAutoFit/>
          </a:bodyPr>
          <a:lstStyle/>
          <a:p>
            <a:pPr marL="285750" indent="-285750" algn="just">
              <a:lnSpc>
                <a:spcPct val="115000"/>
              </a:lnSpc>
              <a:spcAft>
                <a:spcPts val="800"/>
              </a:spcAft>
              <a:buFont typeface="Wingdings" panose="05000000000000000000" pitchFamily="2" charset="2"/>
              <a:buChar char="ü"/>
            </a:pPr>
            <a:r>
              <a:rPr lang="es-CO" kern="100" dirty="0">
                <a:latin typeface="Futura Std Book"/>
                <a:ea typeface="Aptos" panose="020B0004020202020204" pitchFamily="34" charset="0"/>
                <a:cs typeface="Aptos" panose="020B0004020202020204" pitchFamily="34" charset="0"/>
              </a:rPr>
              <a:t>Implica estar de acuerdo con las acciones que cada entidad va a realizar, el presupuesto y tiempo destinado para estas. </a:t>
            </a:r>
            <a:endParaRPr lang="es-CO" kern="100" dirty="0">
              <a:latin typeface="Aptos" panose="020B0004020202020204" pitchFamily="34" charset="0"/>
              <a:ea typeface="Aptos" panose="020B0004020202020204" pitchFamily="34" charset="0"/>
              <a:cs typeface="Aptos" panose="020B0004020202020204" pitchFamily="34" charset="0"/>
            </a:endParaRPr>
          </a:p>
          <a:p>
            <a:pPr marL="285750" indent="-285750" algn="just">
              <a:lnSpc>
                <a:spcPct val="115000"/>
              </a:lnSpc>
              <a:spcAft>
                <a:spcPts val="800"/>
              </a:spcAft>
              <a:buFont typeface="Wingdings" panose="05000000000000000000" pitchFamily="2" charset="2"/>
              <a:buChar char="ü"/>
            </a:pPr>
            <a:r>
              <a:rPr lang="es-CO" kern="100" dirty="0">
                <a:latin typeface="Futura Std Book"/>
                <a:ea typeface="Futura Std Book"/>
                <a:cs typeface="Futura Std Book"/>
              </a:rPr>
              <a:t>D</a:t>
            </a:r>
            <a:r>
              <a:rPr lang="es-CO" sz="1800" kern="100" dirty="0">
                <a:effectLst/>
                <a:latin typeface="Futura Std Book"/>
                <a:ea typeface="Futura Std Book"/>
                <a:cs typeface="Futura Std Book"/>
              </a:rPr>
              <a:t>ebe llevarse a cabo con los ordenadores del gasto y con los jefes de las oficinas de planeación de cada entidad implicada.</a:t>
            </a:r>
          </a:p>
          <a:p>
            <a:pPr marL="285750" indent="-285750" algn="just">
              <a:lnSpc>
                <a:spcPct val="115000"/>
              </a:lnSpc>
              <a:spcAft>
                <a:spcPts val="800"/>
              </a:spcAft>
              <a:buFont typeface="Wingdings" panose="05000000000000000000" pitchFamily="2" charset="2"/>
              <a:buChar char="ü"/>
            </a:pPr>
            <a:r>
              <a:rPr lang="es-CO" sz="1800" kern="100" dirty="0">
                <a:effectLst/>
                <a:latin typeface="Futura Std Book"/>
                <a:ea typeface="Futura Std Book"/>
                <a:cs typeface="Futura Std Book"/>
              </a:rPr>
              <a:t>Concertar es un proceso de diálogo y corresponsabilidad, no un simple trámite de socialización. </a:t>
            </a:r>
          </a:p>
          <a:p>
            <a:pPr marL="285750" indent="-285750" algn="just">
              <a:lnSpc>
                <a:spcPct val="115000"/>
              </a:lnSpc>
              <a:spcAft>
                <a:spcPts val="800"/>
              </a:spcAft>
              <a:buFont typeface="Wingdings" panose="05000000000000000000" pitchFamily="2" charset="2"/>
              <a:buChar char="ü"/>
            </a:pPr>
            <a:r>
              <a:rPr lang="es-CO" kern="100" dirty="0">
                <a:latin typeface="Futura Std Book"/>
                <a:ea typeface="Aptos" panose="020B0004020202020204" pitchFamily="34" charset="0"/>
                <a:cs typeface="Aptos" panose="020B0004020202020204" pitchFamily="34" charset="0"/>
              </a:rPr>
              <a:t>Las líneas de acción se deben ajustar a la realidad institucional para cerrar la brecha entre formulación e implementación.</a:t>
            </a:r>
            <a:endParaRPr lang="es-CO" sz="1800" kern="100" dirty="0">
              <a:effectLst/>
              <a:latin typeface="Aptos" panose="020B0004020202020204" pitchFamily="34" charset="0"/>
              <a:ea typeface="Aptos" panose="020B0004020202020204" pitchFamily="34" charset="0"/>
              <a:cs typeface="Aptos" panose="020B00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33995" y="732821"/>
            <a:ext cx="10515600" cy="501970"/>
          </a:xfrm>
        </p:spPr>
        <p:txBody>
          <a:bodyPr>
            <a:noAutofit/>
          </a:bodyPr>
          <a:lstStyle/>
          <a:p>
            <a:r>
              <a:rPr lang="es-MX" sz="2400" b="1" dirty="0">
                <a:latin typeface="Verdana" panose="020B0604030504040204"/>
                <a:ea typeface="Verdana" panose="020B0604030504040204"/>
              </a:rPr>
              <a:t>Formulación del Plan de Acción y Seguimiento (PAS)</a:t>
            </a:r>
            <a:endParaRPr lang="es-ES" sz="2400" b="1" dirty="0">
              <a:latin typeface="Verdana" panose="020B0604030504040204"/>
              <a:ea typeface="Verdana" panose="020B0604030504040204"/>
            </a:endParaRPr>
          </a:p>
        </p:txBody>
      </p:sp>
      <p:sp>
        <p:nvSpPr>
          <p:cNvPr id="45" name="Subtítulo 2"/>
          <p:cNvSpPr txBox="1"/>
          <p:nvPr/>
        </p:nvSpPr>
        <p:spPr>
          <a:xfrm>
            <a:off x="772380" y="1235269"/>
            <a:ext cx="10385174" cy="244334"/>
          </a:xfrm>
          <a:prstGeom prst="rect">
            <a:avLst/>
          </a:prstGeom>
        </p:spPr>
        <p:txBody>
          <a:bodyPr vert="horz" lIns="91440" tIns="45720" rIns="91440" bIns="45720" rtlCol="0">
            <a:noAutofit/>
          </a:bodyPr>
          <a:lstStyle>
            <a:defPPr>
              <a:defRPr lang="es-CO"/>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400" dirty="0">
                <a:solidFill>
                  <a:schemeClr val="tx1">
                    <a:lumMod val="50000"/>
                  </a:schemeClr>
                </a:solidFill>
                <a:latin typeface="Montserrat" panose="00000500000000000000" pitchFamily="2" charset="0"/>
              </a:rPr>
              <a:t>Describe las acciones concretas para lograr los objetivos propuestos. </a:t>
            </a:r>
          </a:p>
          <a:p>
            <a:pPr algn="ctr"/>
            <a:endParaRPr lang="es-CO" sz="1400" dirty="0">
              <a:solidFill>
                <a:schemeClr val="tx1">
                  <a:lumMod val="50000"/>
                </a:schemeClr>
              </a:solidFill>
              <a:latin typeface="Montserrat" panose="00000500000000000000" pitchFamily="2" charset="0"/>
            </a:endParaRPr>
          </a:p>
        </p:txBody>
      </p:sp>
      <p:sp>
        <p:nvSpPr>
          <p:cNvPr id="46" name="Rectángulo 2"/>
          <p:cNvSpPr/>
          <p:nvPr/>
        </p:nvSpPr>
        <p:spPr>
          <a:xfrm>
            <a:off x="344529" y="5800077"/>
            <a:ext cx="11289786" cy="324512"/>
          </a:xfrm>
          <a:prstGeom prst="rect">
            <a:avLst/>
          </a:prstGeom>
          <a:solidFill>
            <a:srgbClr val="F2F2F2"/>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b="1" dirty="0">
                <a:solidFill>
                  <a:schemeClr val="tx1">
                    <a:lumMod val="50000"/>
                  </a:schemeClr>
                </a:solidFill>
                <a:latin typeface="Montserrat" panose="00000500000000000000" pitchFamily="2" charset="0"/>
              </a:rPr>
              <a:t>Debe ser concertado con todas las entidades participantes</a:t>
            </a:r>
          </a:p>
        </p:txBody>
      </p:sp>
      <p:grpSp>
        <p:nvGrpSpPr>
          <p:cNvPr id="47" name="Agrupar 6"/>
          <p:cNvGrpSpPr/>
          <p:nvPr/>
        </p:nvGrpSpPr>
        <p:grpSpPr>
          <a:xfrm>
            <a:off x="3151016" y="1743319"/>
            <a:ext cx="7913779" cy="3512472"/>
            <a:chOff x="3339888" y="2114550"/>
            <a:chExt cx="11120783" cy="3845257"/>
          </a:xfrm>
        </p:grpSpPr>
        <p:grpSp>
          <p:nvGrpSpPr>
            <p:cNvPr id="56" name="Agrupar 7"/>
            <p:cNvGrpSpPr/>
            <p:nvPr/>
          </p:nvGrpSpPr>
          <p:grpSpPr>
            <a:xfrm>
              <a:off x="3339888" y="2114550"/>
              <a:ext cx="11120783" cy="3845257"/>
              <a:chOff x="3339888" y="2114550"/>
              <a:chExt cx="11466923" cy="3845257"/>
            </a:xfrm>
          </p:grpSpPr>
          <p:grpSp>
            <p:nvGrpSpPr>
              <p:cNvPr id="60" name="Agrupar 11"/>
              <p:cNvGrpSpPr/>
              <p:nvPr/>
            </p:nvGrpSpPr>
            <p:grpSpPr>
              <a:xfrm>
                <a:off x="8002701" y="2114550"/>
                <a:ext cx="4472702" cy="1170609"/>
                <a:chOff x="8002701" y="2114550"/>
                <a:chExt cx="4936438" cy="1170609"/>
              </a:xfrm>
            </p:grpSpPr>
            <p:grpSp>
              <p:nvGrpSpPr>
                <p:cNvPr id="84" name="Agrupar 35"/>
                <p:cNvGrpSpPr/>
                <p:nvPr/>
              </p:nvGrpSpPr>
              <p:grpSpPr>
                <a:xfrm>
                  <a:off x="10575834" y="2114550"/>
                  <a:ext cx="2363305" cy="1170609"/>
                  <a:chOff x="10575834" y="2114550"/>
                  <a:chExt cx="2827130" cy="1170609"/>
                </a:xfrm>
              </p:grpSpPr>
              <p:sp>
                <p:nvSpPr>
                  <p:cNvPr id="88" name="Rectángulo 57"/>
                  <p:cNvSpPr/>
                  <p:nvPr/>
                </p:nvSpPr>
                <p:spPr>
                  <a:xfrm>
                    <a:off x="10575834" y="2114550"/>
                    <a:ext cx="2827130" cy="165652"/>
                  </a:xfrm>
                  <a:prstGeom prst="rect">
                    <a:avLst/>
                  </a:prstGeom>
                  <a:solidFill>
                    <a:schemeClr val="bg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dirty="0">
                      <a:solidFill>
                        <a:schemeClr val="tx1">
                          <a:lumMod val="50000"/>
                        </a:schemeClr>
                      </a:solidFill>
                      <a:latin typeface="Montserrat" panose="00000500000000000000" pitchFamily="2" charset="0"/>
                      <a:cs typeface="Arial" panose="020B0604020202020204"/>
                    </a:endParaRPr>
                  </a:p>
                </p:txBody>
              </p:sp>
              <p:sp>
                <p:nvSpPr>
                  <p:cNvPr id="89" name="Rectángulo 58"/>
                  <p:cNvSpPr/>
                  <p:nvPr/>
                </p:nvSpPr>
                <p:spPr>
                  <a:xfrm>
                    <a:off x="10575834" y="2357507"/>
                    <a:ext cx="2827130" cy="927652"/>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lang="es-CO" sz="1100" kern="0" dirty="0">
                        <a:solidFill>
                          <a:schemeClr val="tx1">
                            <a:lumMod val="50000"/>
                          </a:schemeClr>
                        </a:solidFill>
                        <a:latin typeface="Montserrat" panose="00000500000000000000" pitchFamily="2" charset="0"/>
                        <a:cs typeface="Arial" panose="020B0604020202020204"/>
                      </a:rPr>
                      <a:t>Tiempo de ejecución </a:t>
                    </a:r>
                  </a:p>
                </p:txBody>
              </p:sp>
            </p:grpSp>
            <p:grpSp>
              <p:nvGrpSpPr>
                <p:cNvPr id="85" name="Agrupar 36"/>
                <p:cNvGrpSpPr/>
                <p:nvPr/>
              </p:nvGrpSpPr>
              <p:grpSpPr>
                <a:xfrm>
                  <a:off x="8002701" y="2114550"/>
                  <a:ext cx="2363305" cy="1170609"/>
                  <a:chOff x="8002701" y="2114550"/>
                  <a:chExt cx="2827130" cy="1170609"/>
                </a:xfrm>
              </p:grpSpPr>
              <p:sp>
                <p:nvSpPr>
                  <p:cNvPr id="86" name="Rectángulo 55"/>
                  <p:cNvSpPr/>
                  <p:nvPr/>
                </p:nvSpPr>
                <p:spPr>
                  <a:xfrm>
                    <a:off x="8002701" y="2114550"/>
                    <a:ext cx="2827130" cy="165652"/>
                  </a:xfrm>
                  <a:prstGeom prst="rect">
                    <a:avLst/>
                  </a:prstGeom>
                  <a:solidFill>
                    <a:schemeClr val="bg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dirty="0">
                      <a:solidFill>
                        <a:schemeClr val="tx1">
                          <a:lumMod val="50000"/>
                        </a:schemeClr>
                      </a:solidFill>
                      <a:latin typeface="Montserrat" panose="00000500000000000000" pitchFamily="2" charset="0"/>
                      <a:cs typeface="Arial" panose="020B0604020202020204"/>
                    </a:endParaRPr>
                  </a:p>
                </p:txBody>
              </p:sp>
              <p:sp>
                <p:nvSpPr>
                  <p:cNvPr id="87" name="Rectángulo 56"/>
                  <p:cNvSpPr/>
                  <p:nvPr/>
                </p:nvSpPr>
                <p:spPr>
                  <a:xfrm>
                    <a:off x="8002701" y="2357507"/>
                    <a:ext cx="2827130" cy="927652"/>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100" dirty="0">
                        <a:solidFill>
                          <a:schemeClr val="tx1">
                            <a:lumMod val="50000"/>
                          </a:schemeClr>
                        </a:solidFill>
                        <a:latin typeface="Montserrat" panose="00000500000000000000" pitchFamily="2" charset="0"/>
                        <a:cs typeface="Arial" panose="020B0604020202020204"/>
                      </a:rPr>
                      <a:t>Responsable de la ejecución </a:t>
                    </a:r>
                  </a:p>
                </p:txBody>
              </p:sp>
            </p:grpSp>
          </p:grpSp>
          <p:grpSp>
            <p:nvGrpSpPr>
              <p:cNvPr id="61" name="Agrupar 12"/>
              <p:cNvGrpSpPr/>
              <p:nvPr/>
            </p:nvGrpSpPr>
            <p:grpSpPr>
              <a:xfrm>
                <a:off x="3339888" y="3463112"/>
                <a:ext cx="11466923" cy="1170609"/>
                <a:chOff x="3339888" y="3463112"/>
                <a:chExt cx="12655830" cy="1170609"/>
              </a:xfrm>
            </p:grpSpPr>
            <p:grpSp>
              <p:nvGrpSpPr>
                <p:cNvPr id="69" name="Agrupar 20"/>
                <p:cNvGrpSpPr/>
                <p:nvPr/>
              </p:nvGrpSpPr>
              <p:grpSpPr>
                <a:xfrm>
                  <a:off x="13632413" y="3463112"/>
                  <a:ext cx="2363305" cy="1170609"/>
                  <a:chOff x="13632413" y="3463112"/>
                  <a:chExt cx="2827130" cy="1170609"/>
                </a:xfrm>
              </p:grpSpPr>
              <p:sp>
                <p:nvSpPr>
                  <p:cNvPr id="82" name="Rectángulo 51"/>
                  <p:cNvSpPr/>
                  <p:nvPr/>
                </p:nvSpPr>
                <p:spPr>
                  <a:xfrm>
                    <a:off x="13632413" y="3463112"/>
                    <a:ext cx="2827130" cy="165652"/>
                  </a:xfrm>
                  <a:prstGeom prst="rect">
                    <a:avLst/>
                  </a:prstGeom>
                  <a:solidFill>
                    <a:srgbClr val="00B62D"/>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dirty="0">
                      <a:solidFill>
                        <a:schemeClr val="tx1">
                          <a:lumMod val="50000"/>
                        </a:schemeClr>
                      </a:solidFill>
                      <a:latin typeface="Montserrat" panose="00000500000000000000" pitchFamily="2" charset="0"/>
                      <a:cs typeface="Arial" panose="020B0604020202020204"/>
                    </a:endParaRPr>
                  </a:p>
                </p:txBody>
              </p:sp>
              <p:sp>
                <p:nvSpPr>
                  <p:cNvPr id="83" name="Rectángulo 52"/>
                  <p:cNvSpPr/>
                  <p:nvPr/>
                </p:nvSpPr>
                <p:spPr>
                  <a:xfrm>
                    <a:off x="13632413" y="3706069"/>
                    <a:ext cx="2827130" cy="927652"/>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100" dirty="0">
                        <a:solidFill>
                          <a:schemeClr val="tx1">
                            <a:lumMod val="50000"/>
                          </a:schemeClr>
                        </a:solidFill>
                        <a:latin typeface="Montserrat" panose="00000500000000000000" pitchFamily="2" charset="0"/>
                        <a:cs typeface="Arial" panose="020B0604020202020204"/>
                      </a:rPr>
                      <a:t>Metas anuales </a:t>
                    </a:r>
                  </a:p>
                </p:txBody>
              </p:sp>
            </p:grpSp>
            <p:grpSp>
              <p:nvGrpSpPr>
                <p:cNvPr id="70" name="Agrupar 21"/>
                <p:cNvGrpSpPr/>
                <p:nvPr/>
              </p:nvGrpSpPr>
              <p:grpSpPr>
                <a:xfrm>
                  <a:off x="11059282" y="3463112"/>
                  <a:ext cx="2363305" cy="1170609"/>
                  <a:chOff x="11059282" y="3463112"/>
                  <a:chExt cx="2827130" cy="1170609"/>
                </a:xfrm>
              </p:grpSpPr>
              <p:sp>
                <p:nvSpPr>
                  <p:cNvPr id="80" name="Rectángulo 49"/>
                  <p:cNvSpPr/>
                  <p:nvPr/>
                </p:nvSpPr>
                <p:spPr>
                  <a:xfrm>
                    <a:off x="11059282" y="3463112"/>
                    <a:ext cx="2827130" cy="165652"/>
                  </a:xfrm>
                  <a:prstGeom prst="rect">
                    <a:avLst/>
                  </a:prstGeom>
                  <a:solidFill>
                    <a:srgbClr val="00B62D"/>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dirty="0">
                      <a:solidFill>
                        <a:schemeClr val="tx1">
                          <a:lumMod val="50000"/>
                        </a:schemeClr>
                      </a:solidFill>
                      <a:latin typeface="Montserrat" panose="00000500000000000000" pitchFamily="2" charset="0"/>
                      <a:cs typeface="Arial" panose="020B0604020202020204"/>
                    </a:endParaRPr>
                  </a:p>
                </p:txBody>
              </p:sp>
              <p:sp>
                <p:nvSpPr>
                  <p:cNvPr id="81" name="Rectángulo 50"/>
                  <p:cNvSpPr/>
                  <p:nvPr/>
                </p:nvSpPr>
                <p:spPr>
                  <a:xfrm>
                    <a:off x="11059282" y="3706069"/>
                    <a:ext cx="2827130" cy="927652"/>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100" dirty="0">
                        <a:solidFill>
                          <a:schemeClr val="tx1">
                            <a:lumMod val="50000"/>
                          </a:schemeClr>
                        </a:solidFill>
                        <a:latin typeface="Montserrat" panose="00000500000000000000" pitchFamily="2" charset="0"/>
                        <a:cs typeface="Arial" panose="020B0604020202020204"/>
                      </a:rPr>
                      <a:t>Línea base</a:t>
                    </a:r>
                  </a:p>
                </p:txBody>
              </p:sp>
            </p:grpSp>
            <p:grpSp>
              <p:nvGrpSpPr>
                <p:cNvPr id="71" name="Agrupar 22"/>
                <p:cNvGrpSpPr/>
                <p:nvPr/>
              </p:nvGrpSpPr>
              <p:grpSpPr>
                <a:xfrm>
                  <a:off x="8486149" y="3463112"/>
                  <a:ext cx="2363305" cy="1170609"/>
                  <a:chOff x="8486149" y="3463112"/>
                  <a:chExt cx="2827130" cy="1170609"/>
                </a:xfrm>
              </p:grpSpPr>
              <p:sp>
                <p:nvSpPr>
                  <p:cNvPr id="78" name="Rectángulo 47"/>
                  <p:cNvSpPr/>
                  <p:nvPr/>
                </p:nvSpPr>
                <p:spPr>
                  <a:xfrm>
                    <a:off x="8486149" y="3463112"/>
                    <a:ext cx="2827130" cy="165652"/>
                  </a:xfrm>
                  <a:prstGeom prst="rect">
                    <a:avLst/>
                  </a:prstGeom>
                  <a:solidFill>
                    <a:srgbClr val="00B62D"/>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dirty="0">
                      <a:solidFill>
                        <a:schemeClr val="tx1">
                          <a:lumMod val="50000"/>
                        </a:schemeClr>
                      </a:solidFill>
                      <a:latin typeface="Montserrat" panose="00000500000000000000" pitchFamily="2" charset="0"/>
                      <a:cs typeface="Arial" panose="020B0604020202020204"/>
                    </a:endParaRPr>
                  </a:p>
                </p:txBody>
              </p:sp>
              <p:sp>
                <p:nvSpPr>
                  <p:cNvPr id="79" name="Rectángulo 48"/>
                  <p:cNvSpPr/>
                  <p:nvPr/>
                </p:nvSpPr>
                <p:spPr>
                  <a:xfrm>
                    <a:off x="8486149" y="3706069"/>
                    <a:ext cx="2827130" cy="927652"/>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100" dirty="0">
                        <a:solidFill>
                          <a:schemeClr val="tx1">
                            <a:lumMod val="50000"/>
                          </a:schemeClr>
                        </a:solidFill>
                        <a:latin typeface="Montserrat" panose="00000500000000000000" pitchFamily="2" charset="0"/>
                        <a:cs typeface="Arial" panose="020B0604020202020204"/>
                      </a:rPr>
                      <a:t>Indicador de cumplimiento </a:t>
                    </a:r>
                  </a:p>
                </p:txBody>
              </p:sp>
            </p:grpSp>
            <p:grpSp>
              <p:nvGrpSpPr>
                <p:cNvPr id="72" name="Agrupar 23"/>
                <p:cNvGrpSpPr/>
                <p:nvPr/>
              </p:nvGrpSpPr>
              <p:grpSpPr>
                <a:xfrm>
                  <a:off x="5913021" y="3463112"/>
                  <a:ext cx="2363305" cy="1170609"/>
                  <a:chOff x="5913021" y="3463112"/>
                  <a:chExt cx="2827130" cy="1170609"/>
                </a:xfrm>
              </p:grpSpPr>
              <p:sp>
                <p:nvSpPr>
                  <p:cNvPr id="76" name="Rectángulo 45"/>
                  <p:cNvSpPr/>
                  <p:nvPr/>
                </p:nvSpPr>
                <p:spPr>
                  <a:xfrm>
                    <a:off x="5913021" y="3463112"/>
                    <a:ext cx="2827130" cy="165652"/>
                  </a:xfrm>
                  <a:prstGeom prst="rect">
                    <a:avLst/>
                  </a:prstGeom>
                  <a:solidFill>
                    <a:srgbClr val="00B62D"/>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dirty="0">
                      <a:solidFill>
                        <a:srgbClr val="FF9933"/>
                      </a:solidFill>
                      <a:latin typeface="Montserrat" panose="00000500000000000000" pitchFamily="2" charset="0"/>
                      <a:cs typeface="Arial" panose="020B0604020202020204"/>
                    </a:endParaRPr>
                  </a:p>
                </p:txBody>
              </p:sp>
              <p:sp>
                <p:nvSpPr>
                  <p:cNvPr id="77" name="Rectángulo 46"/>
                  <p:cNvSpPr/>
                  <p:nvPr/>
                </p:nvSpPr>
                <p:spPr>
                  <a:xfrm>
                    <a:off x="5913021" y="3706069"/>
                    <a:ext cx="2827130" cy="927652"/>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100" dirty="0">
                        <a:solidFill>
                          <a:schemeClr val="tx1">
                            <a:lumMod val="50000"/>
                          </a:schemeClr>
                        </a:solidFill>
                        <a:latin typeface="Montserrat" panose="00000500000000000000" pitchFamily="2" charset="0"/>
                        <a:cs typeface="Arial" panose="020B0604020202020204"/>
                      </a:rPr>
                      <a:t>Acción</a:t>
                    </a:r>
                  </a:p>
                  <a:p>
                    <a:pPr algn="ctr"/>
                    <a:r>
                      <a:rPr lang="es-ES" sz="1100" dirty="0">
                        <a:solidFill>
                          <a:schemeClr val="tx1">
                            <a:lumMod val="50000"/>
                          </a:schemeClr>
                        </a:solidFill>
                        <a:latin typeface="Montserrat" panose="00000500000000000000" pitchFamily="2" charset="0"/>
                        <a:cs typeface="Arial" panose="020B0604020202020204"/>
                      </a:rPr>
                      <a:t>+</a:t>
                    </a:r>
                  </a:p>
                  <a:p>
                    <a:pPr algn="ctr"/>
                    <a:r>
                      <a:rPr lang="es-ES" sz="1100" dirty="0">
                        <a:solidFill>
                          <a:schemeClr val="tx1">
                            <a:lumMod val="50000"/>
                          </a:schemeClr>
                        </a:solidFill>
                        <a:latin typeface="Montserrat" panose="00000500000000000000" pitchFamily="2" charset="0"/>
                        <a:cs typeface="Arial" panose="020B0604020202020204"/>
                      </a:rPr>
                      <a:t>Importancia relativa </a:t>
                    </a:r>
                  </a:p>
                </p:txBody>
              </p:sp>
            </p:grpSp>
            <p:grpSp>
              <p:nvGrpSpPr>
                <p:cNvPr id="73" name="Agrupar 24"/>
                <p:cNvGrpSpPr/>
                <p:nvPr/>
              </p:nvGrpSpPr>
              <p:grpSpPr>
                <a:xfrm>
                  <a:off x="3339888" y="3463112"/>
                  <a:ext cx="2363305" cy="1170609"/>
                  <a:chOff x="3339888" y="3463112"/>
                  <a:chExt cx="2827130" cy="1170609"/>
                </a:xfrm>
              </p:grpSpPr>
              <p:sp>
                <p:nvSpPr>
                  <p:cNvPr id="74" name="Rectángulo 43"/>
                  <p:cNvSpPr/>
                  <p:nvPr/>
                </p:nvSpPr>
                <p:spPr>
                  <a:xfrm>
                    <a:off x="3339888" y="3463112"/>
                    <a:ext cx="2827130" cy="165652"/>
                  </a:xfrm>
                  <a:prstGeom prst="rect">
                    <a:avLst/>
                  </a:prstGeom>
                  <a:solidFill>
                    <a:schemeClr val="bg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dirty="0">
                      <a:solidFill>
                        <a:schemeClr val="tx1">
                          <a:lumMod val="50000"/>
                        </a:schemeClr>
                      </a:solidFill>
                      <a:latin typeface="Montserrat" panose="00000500000000000000" pitchFamily="2" charset="0"/>
                      <a:cs typeface="Arial" panose="020B0604020202020204"/>
                    </a:endParaRPr>
                  </a:p>
                </p:txBody>
              </p:sp>
              <p:sp>
                <p:nvSpPr>
                  <p:cNvPr id="75" name="Rectángulo 44"/>
                  <p:cNvSpPr/>
                  <p:nvPr/>
                </p:nvSpPr>
                <p:spPr>
                  <a:xfrm>
                    <a:off x="3339888" y="3706069"/>
                    <a:ext cx="2827130" cy="927652"/>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100" dirty="0">
                        <a:solidFill>
                          <a:schemeClr val="tx1">
                            <a:lumMod val="50000"/>
                          </a:schemeClr>
                        </a:solidFill>
                        <a:latin typeface="Montserrat" panose="00000500000000000000" pitchFamily="2" charset="0"/>
                        <a:cs typeface="Arial" panose="020B0604020202020204"/>
                      </a:rPr>
                      <a:t>Objetivo</a:t>
                    </a:r>
                  </a:p>
                  <a:p>
                    <a:pPr algn="ctr"/>
                    <a:r>
                      <a:rPr lang="es-ES" sz="1100" dirty="0">
                        <a:solidFill>
                          <a:schemeClr val="tx1">
                            <a:lumMod val="50000"/>
                          </a:schemeClr>
                        </a:solidFill>
                        <a:latin typeface="Montserrat" panose="00000500000000000000" pitchFamily="2" charset="0"/>
                        <a:cs typeface="Arial" panose="020B0604020202020204"/>
                      </a:rPr>
                      <a:t>+</a:t>
                    </a:r>
                  </a:p>
                  <a:p>
                    <a:pPr algn="ctr"/>
                    <a:r>
                      <a:rPr lang="es-ES" sz="1100" dirty="0">
                        <a:solidFill>
                          <a:schemeClr val="tx1">
                            <a:lumMod val="50000"/>
                          </a:schemeClr>
                        </a:solidFill>
                        <a:latin typeface="Montserrat" panose="00000500000000000000" pitchFamily="2" charset="0"/>
                        <a:cs typeface="Arial" panose="020B0604020202020204"/>
                      </a:rPr>
                      <a:t>Importancia relativa </a:t>
                    </a:r>
                  </a:p>
                </p:txBody>
              </p:sp>
            </p:grpSp>
          </p:grpSp>
          <p:grpSp>
            <p:nvGrpSpPr>
              <p:cNvPr id="62" name="Agrupar 13"/>
              <p:cNvGrpSpPr/>
              <p:nvPr/>
            </p:nvGrpSpPr>
            <p:grpSpPr>
              <a:xfrm>
                <a:off x="8002702" y="4789198"/>
                <a:ext cx="4472702" cy="1170609"/>
                <a:chOff x="8002702" y="4789198"/>
                <a:chExt cx="4936438" cy="1170609"/>
              </a:xfrm>
            </p:grpSpPr>
            <p:grpSp>
              <p:nvGrpSpPr>
                <p:cNvPr id="63" name="Agrupar 14"/>
                <p:cNvGrpSpPr/>
                <p:nvPr/>
              </p:nvGrpSpPr>
              <p:grpSpPr>
                <a:xfrm>
                  <a:off x="10575835" y="4789198"/>
                  <a:ext cx="2363305" cy="1170609"/>
                  <a:chOff x="10575835" y="4789198"/>
                  <a:chExt cx="2827130" cy="1170609"/>
                </a:xfrm>
              </p:grpSpPr>
              <p:sp>
                <p:nvSpPr>
                  <p:cNvPr id="67" name="Rectángulo 36"/>
                  <p:cNvSpPr/>
                  <p:nvPr/>
                </p:nvSpPr>
                <p:spPr>
                  <a:xfrm>
                    <a:off x="10575835" y="4789198"/>
                    <a:ext cx="2827130" cy="165652"/>
                  </a:xfrm>
                  <a:prstGeom prst="rect">
                    <a:avLst/>
                  </a:prstGeom>
                  <a:solidFill>
                    <a:schemeClr val="bg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dirty="0">
                      <a:solidFill>
                        <a:schemeClr val="tx1">
                          <a:lumMod val="50000"/>
                        </a:schemeClr>
                      </a:solidFill>
                      <a:latin typeface="Montserrat" panose="00000500000000000000" pitchFamily="2" charset="0"/>
                      <a:cs typeface="Arial" panose="020B0604020202020204"/>
                    </a:endParaRPr>
                  </a:p>
                </p:txBody>
              </p:sp>
              <p:sp>
                <p:nvSpPr>
                  <p:cNvPr id="68" name="Rectángulo 37"/>
                  <p:cNvSpPr/>
                  <p:nvPr/>
                </p:nvSpPr>
                <p:spPr>
                  <a:xfrm>
                    <a:off x="10575835" y="5032155"/>
                    <a:ext cx="2827130" cy="927652"/>
                  </a:xfrm>
                  <a:prstGeom prst="rect">
                    <a:avLst/>
                  </a:prstGeom>
                  <a:solidFill>
                    <a:srgbClr val="F2F2F2"/>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0" fontAlgn="base"/>
                    <a:r>
                      <a:rPr lang="es-ES" sz="1100" b="0" i="0" u="none" strike="noStrike" dirty="0">
                        <a:solidFill>
                          <a:srgbClr val="000000"/>
                        </a:solidFill>
                        <a:effectLst/>
                        <a:latin typeface="Montserrat" panose="00000500000000000000" pitchFamily="2" charset="0"/>
                      </a:rPr>
                      <a:t> Fuente de recursos</a:t>
                    </a:r>
                    <a:r>
                      <a:rPr lang="es-ES" sz="1100" b="1" i="0" u="none" strike="noStrike" dirty="0">
                        <a:solidFill>
                          <a:srgbClr val="000000"/>
                        </a:solidFill>
                        <a:effectLst/>
                        <a:latin typeface="Montserrat" panose="00000500000000000000" pitchFamily="2" charset="0"/>
                      </a:rPr>
                      <a:t> </a:t>
                    </a:r>
                    <a:r>
                      <a:rPr lang="es-ES" sz="1100" b="0" i="0" u="none" strike="noStrike" dirty="0">
                        <a:solidFill>
                          <a:srgbClr val="000000"/>
                        </a:solidFill>
                        <a:effectLst/>
                        <a:latin typeface="Montserrat" panose="00000500000000000000" pitchFamily="2" charset="0"/>
                      </a:rPr>
                      <a:t>por año</a:t>
                    </a:r>
                    <a:r>
                      <a:rPr lang="en-US" sz="1100" b="0" i="0" dirty="0">
                        <a:solidFill>
                          <a:srgbClr val="000000"/>
                        </a:solidFill>
                        <a:effectLst/>
                        <a:latin typeface="Montserrat" panose="00000500000000000000" pitchFamily="2" charset="0"/>
                      </a:rPr>
                      <a:t>​</a:t>
                    </a:r>
                    <a:endParaRPr lang="en-US" sz="1100" b="0" i="0" dirty="0">
                      <a:solidFill>
                        <a:srgbClr val="000000"/>
                      </a:solidFill>
                      <a:effectLst/>
                      <a:latin typeface="Segoe UI" panose="020B0502040204020203" charset="0"/>
                    </a:endParaRPr>
                  </a:p>
                </p:txBody>
              </p:sp>
            </p:grpSp>
            <p:grpSp>
              <p:nvGrpSpPr>
                <p:cNvPr id="64" name="Agrupar 15"/>
                <p:cNvGrpSpPr/>
                <p:nvPr/>
              </p:nvGrpSpPr>
              <p:grpSpPr>
                <a:xfrm>
                  <a:off x="8002702" y="4789198"/>
                  <a:ext cx="2363305" cy="1170609"/>
                  <a:chOff x="8002702" y="4789198"/>
                  <a:chExt cx="2827130" cy="1170609"/>
                </a:xfrm>
              </p:grpSpPr>
              <p:sp>
                <p:nvSpPr>
                  <p:cNvPr id="65" name="Rectángulo 21"/>
                  <p:cNvSpPr/>
                  <p:nvPr/>
                </p:nvSpPr>
                <p:spPr>
                  <a:xfrm>
                    <a:off x="8002702" y="4789198"/>
                    <a:ext cx="2827130" cy="165652"/>
                  </a:xfrm>
                  <a:prstGeom prst="rect">
                    <a:avLst/>
                  </a:prstGeom>
                  <a:solidFill>
                    <a:schemeClr val="bg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dirty="0">
                      <a:solidFill>
                        <a:schemeClr val="tx1">
                          <a:lumMod val="50000"/>
                        </a:schemeClr>
                      </a:solidFill>
                      <a:latin typeface="Montserrat" panose="00000500000000000000" pitchFamily="2" charset="0"/>
                      <a:cs typeface="Arial" panose="020B0604020202020204"/>
                    </a:endParaRPr>
                  </a:p>
                </p:txBody>
              </p:sp>
              <p:sp>
                <p:nvSpPr>
                  <p:cNvPr id="66" name="Rectángulo 35"/>
                  <p:cNvSpPr/>
                  <p:nvPr/>
                </p:nvSpPr>
                <p:spPr>
                  <a:xfrm>
                    <a:off x="8002702" y="5032155"/>
                    <a:ext cx="2827130" cy="927652"/>
                  </a:xfrm>
                  <a:prstGeom prst="rect">
                    <a:avLst/>
                  </a:prstGeom>
                  <a:solidFill>
                    <a:srgbClr val="F2F2F2"/>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100" dirty="0">
                        <a:solidFill>
                          <a:schemeClr val="tx1">
                            <a:lumMod val="50000"/>
                          </a:schemeClr>
                        </a:solidFill>
                        <a:latin typeface="Montserrat" panose="00000500000000000000" pitchFamily="2" charset="0"/>
                        <a:cs typeface="Arial" panose="020B0604020202020204"/>
                      </a:rPr>
                      <a:t>Costo de cada acción por año</a:t>
                    </a:r>
                  </a:p>
                </p:txBody>
              </p:sp>
            </p:grpSp>
          </p:grpSp>
        </p:grpSp>
        <p:cxnSp>
          <p:nvCxnSpPr>
            <p:cNvPr id="57" name="Conector angular 12"/>
            <p:cNvCxnSpPr>
              <a:stCxn id="28" idx="0"/>
              <a:endCxn id="39" idx="1"/>
            </p:cNvCxnSpPr>
            <p:nvPr/>
          </p:nvCxnSpPr>
          <p:spPr>
            <a:xfrm rot="5400000" flipH="1" flipV="1">
              <a:off x="6929710" y="2530873"/>
              <a:ext cx="641779" cy="1222701"/>
            </a:xfrm>
            <a:prstGeom prst="bentConnector2">
              <a:avLst/>
            </a:prstGeom>
            <a:ln>
              <a:solidFill>
                <a:schemeClr val="bg1">
                  <a:lumMod val="50000"/>
                </a:schemeClr>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58" name="Conector angular 13"/>
            <p:cNvCxnSpPr>
              <a:stCxn id="29" idx="2"/>
            </p:cNvCxnSpPr>
            <p:nvPr/>
          </p:nvCxnSpPr>
          <p:spPr>
            <a:xfrm rot="16200000" flipH="1">
              <a:off x="6809488" y="4463481"/>
              <a:ext cx="882223" cy="1222701"/>
            </a:xfrm>
            <a:prstGeom prst="bentConnector2">
              <a:avLst/>
            </a:prstGeom>
            <a:ln>
              <a:solidFill>
                <a:schemeClr val="bg1">
                  <a:lumMod val="50000"/>
                </a:schemeClr>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59" name="Conector recto de flecha 14"/>
            <p:cNvCxnSpPr>
              <a:stCxn id="29" idx="3"/>
              <a:endCxn id="31" idx="1"/>
            </p:cNvCxnSpPr>
            <p:nvPr/>
          </p:nvCxnSpPr>
          <p:spPr>
            <a:xfrm>
              <a:off x="7677577" y="4169895"/>
              <a:ext cx="184373" cy="0"/>
            </a:xfrm>
            <a:prstGeom prst="straightConnector1">
              <a:avLst/>
            </a:prstGeom>
            <a:ln>
              <a:solidFill>
                <a:schemeClr val="bg1">
                  <a:lumMod val="50000"/>
                </a:schemeClr>
              </a:solidFill>
              <a:headEnd type="none"/>
              <a:tailEnd type="triangle"/>
            </a:ln>
          </p:spPr>
          <p:style>
            <a:lnRef idx="2">
              <a:schemeClr val="accent1"/>
            </a:lnRef>
            <a:fillRef idx="0">
              <a:schemeClr val="accent1"/>
            </a:fillRef>
            <a:effectRef idx="1">
              <a:schemeClr val="accent1"/>
            </a:effectRef>
            <a:fontRef idx="minor">
              <a:schemeClr val="tx1"/>
            </a:fontRef>
          </p:style>
        </p:cxnSp>
      </p:grpSp>
      <p:sp>
        <p:nvSpPr>
          <p:cNvPr id="48" name="Rectángulo 59"/>
          <p:cNvSpPr/>
          <p:nvPr/>
        </p:nvSpPr>
        <p:spPr>
          <a:xfrm>
            <a:off x="341867" y="5648464"/>
            <a:ext cx="11289786" cy="104691"/>
          </a:xfrm>
          <a:prstGeom prst="rect">
            <a:avLst/>
          </a:prstGeom>
          <a:solidFill>
            <a:srgbClr val="00B62D"/>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s-C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400" dirty="0">
              <a:solidFill>
                <a:srgbClr val="000000"/>
              </a:solidFill>
              <a:latin typeface="Montserrat" panose="00000500000000000000" pitchFamily="2" charset="0"/>
              <a:cs typeface="Arial" panose="020B0604020202020204"/>
            </a:endParaRPr>
          </a:p>
        </p:txBody>
      </p:sp>
      <p:grpSp>
        <p:nvGrpSpPr>
          <p:cNvPr id="49" name="Grupo 45"/>
          <p:cNvGrpSpPr/>
          <p:nvPr/>
        </p:nvGrpSpPr>
        <p:grpSpPr>
          <a:xfrm>
            <a:off x="948378" y="1743319"/>
            <a:ext cx="1831670" cy="2315093"/>
            <a:chOff x="1137250" y="2114550"/>
            <a:chExt cx="2880811" cy="2315093"/>
          </a:xfrm>
        </p:grpSpPr>
        <p:sp>
          <p:nvSpPr>
            <p:cNvPr id="51" name="CuadroTexto 1"/>
            <p:cNvSpPr txBox="1"/>
            <p:nvPr/>
          </p:nvSpPr>
          <p:spPr>
            <a:xfrm>
              <a:off x="1137250" y="2114550"/>
              <a:ext cx="2817338" cy="276999"/>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200" b="1" i="0" u="none" strike="noStrike" kern="0" cap="none" spc="0" normalizeH="0" baseline="0" noProof="0" dirty="0">
                  <a:ln>
                    <a:noFill/>
                  </a:ln>
                  <a:effectLst/>
                  <a:uLnTx/>
                  <a:uFillTx/>
                  <a:latin typeface="Montserrat" panose="00000500000000000000" pitchFamily="2" charset="0"/>
                </a:rPr>
                <a:t>DIAGNÓSTICO</a:t>
              </a:r>
            </a:p>
          </p:txBody>
        </p:sp>
        <p:sp>
          <p:nvSpPr>
            <p:cNvPr id="52" name="Rectángulo 2"/>
            <p:cNvSpPr/>
            <p:nvPr/>
          </p:nvSpPr>
          <p:spPr>
            <a:xfrm>
              <a:off x="1170646" y="2580964"/>
              <a:ext cx="2847415" cy="301111"/>
            </a:xfrm>
            <a:prstGeom prst="rect">
              <a:avLst/>
            </a:prstGeom>
            <a:solidFill>
              <a:schemeClr val="bg1">
                <a:lumMod val="50000"/>
              </a:schemeClr>
            </a:solidFill>
            <a:ln>
              <a:noFill/>
            </a:ln>
            <a:effectLst/>
          </p:spPr>
          <p:txBody>
            <a:bodyPr rtlCol="0" anchor="ct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s-CO" sz="1400" i="0" u="none" strike="noStrike" kern="0" cap="none" spc="0" normalizeH="0" baseline="0" noProof="0" dirty="0">
                  <a:ln>
                    <a:noFill/>
                  </a:ln>
                  <a:effectLst/>
                  <a:uLnTx/>
                  <a:uFillTx/>
                  <a:latin typeface="Montserrat" panose="00000500000000000000" pitchFamily="2" charset="0"/>
                </a:rPr>
                <a:t>Problema central</a:t>
              </a:r>
            </a:p>
          </p:txBody>
        </p:sp>
        <p:sp>
          <p:nvSpPr>
            <p:cNvPr id="53" name="CuadroTexto 42"/>
            <p:cNvSpPr txBox="1"/>
            <p:nvPr/>
          </p:nvSpPr>
          <p:spPr>
            <a:xfrm>
              <a:off x="1155608" y="3312401"/>
              <a:ext cx="2798980" cy="261610"/>
            </a:xfrm>
            <a:prstGeom prst="rect">
              <a:avLst/>
            </a:prstGeom>
            <a:solidFill>
              <a:schemeClr val="bg1">
                <a:lumMod val="75000"/>
              </a:schemeClr>
            </a:solidFill>
            <a:ln w="19050" cap="flat" cmpd="sng" algn="ctr">
              <a:solidFill>
                <a:sysClr val="window" lastClr="FFFFFF"/>
              </a:solidFill>
              <a:prstDash val="solid"/>
              <a:miter lim="800000"/>
            </a:ln>
            <a:effectLst/>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es-CO" sz="1100" kern="0" dirty="0">
                  <a:latin typeface="Montserrat" panose="00000500000000000000" pitchFamily="2" charset="0"/>
                </a:rPr>
                <a:t>Eje problemático 1</a:t>
              </a:r>
              <a:endParaRPr kumimoji="0" lang="es-CO" sz="1100" i="0" u="none" strike="noStrike" kern="0" cap="none" spc="0" normalizeH="0" baseline="0" noProof="0" dirty="0">
                <a:ln>
                  <a:noFill/>
                </a:ln>
                <a:effectLst/>
                <a:uLnTx/>
                <a:uFillTx/>
                <a:latin typeface="Montserrat" panose="00000500000000000000" pitchFamily="2" charset="0"/>
              </a:endParaRPr>
            </a:p>
          </p:txBody>
        </p:sp>
        <p:sp>
          <p:nvSpPr>
            <p:cNvPr id="54" name="CuadroTexto 43"/>
            <p:cNvSpPr txBox="1"/>
            <p:nvPr/>
          </p:nvSpPr>
          <p:spPr>
            <a:xfrm>
              <a:off x="1155608" y="3732338"/>
              <a:ext cx="2798980" cy="261610"/>
            </a:xfrm>
            <a:prstGeom prst="rect">
              <a:avLst/>
            </a:prstGeom>
            <a:solidFill>
              <a:schemeClr val="bg1">
                <a:lumMod val="75000"/>
              </a:schemeClr>
            </a:solidFill>
            <a:ln w="19050" cap="flat" cmpd="sng" algn="ctr">
              <a:solidFill>
                <a:sysClr val="window" lastClr="FFFFFF"/>
              </a:solidFill>
              <a:prstDash val="solid"/>
              <a:miter lim="800000"/>
            </a:ln>
            <a:effectLst/>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es-CO" sz="1100" kern="0" dirty="0">
                  <a:latin typeface="Montserrat" panose="00000500000000000000" pitchFamily="2" charset="0"/>
                </a:rPr>
                <a:t>Eje problemático 2</a:t>
              </a:r>
              <a:endParaRPr kumimoji="0" lang="es-CO" sz="1100" i="0" u="none" strike="noStrike" kern="0" cap="none" spc="0" normalizeH="0" baseline="0" noProof="0" dirty="0">
                <a:ln>
                  <a:noFill/>
                </a:ln>
                <a:effectLst/>
                <a:uLnTx/>
                <a:uFillTx/>
                <a:latin typeface="Montserrat" panose="00000500000000000000" pitchFamily="2" charset="0"/>
              </a:endParaRPr>
            </a:p>
          </p:txBody>
        </p:sp>
        <p:sp>
          <p:nvSpPr>
            <p:cNvPr id="55" name="CuadroTexto 44"/>
            <p:cNvSpPr txBox="1"/>
            <p:nvPr/>
          </p:nvSpPr>
          <p:spPr>
            <a:xfrm>
              <a:off x="1155608" y="4168033"/>
              <a:ext cx="2798980" cy="261610"/>
            </a:xfrm>
            <a:prstGeom prst="rect">
              <a:avLst/>
            </a:prstGeom>
            <a:solidFill>
              <a:schemeClr val="bg1">
                <a:lumMod val="75000"/>
              </a:schemeClr>
            </a:solidFill>
            <a:ln w="19050" cap="flat" cmpd="sng" algn="ctr">
              <a:solidFill>
                <a:sysClr val="window" lastClr="FFFFFF"/>
              </a:solidFill>
              <a:prstDash val="solid"/>
              <a:miter lim="800000"/>
            </a:ln>
            <a:effectLst/>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es-CO" sz="1100" kern="0" dirty="0">
                  <a:latin typeface="Montserrat" panose="00000500000000000000" pitchFamily="2" charset="0"/>
                </a:rPr>
                <a:t>Eje problemático 3</a:t>
              </a:r>
              <a:endParaRPr kumimoji="0" lang="es-CO" sz="1100" i="0" u="none" strike="noStrike" kern="0" cap="none" spc="0" normalizeH="0" baseline="0" noProof="0" dirty="0">
                <a:ln>
                  <a:noFill/>
                </a:ln>
                <a:effectLst/>
                <a:uLnTx/>
                <a:uFillTx/>
                <a:latin typeface="Montserrat" panose="00000500000000000000" pitchFamily="2" charset="0"/>
              </a:endParaRPr>
            </a:p>
          </p:txBody>
        </p:sp>
      </p:grpSp>
      <p:sp>
        <p:nvSpPr>
          <p:cNvPr id="50" name="Cerrar llave 46"/>
          <p:cNvSpPr/>
          <p:nvPr/>
        </p:nvSpPr>
        <p:spPr>
          <a:xfrm>
            <a:off x="2875158" y="2956179"/>
            <a:ext cx="140390" cy="1094863"/>
          </a:xfrm>
          <a:prstGeom prst="rightBrace">
            <a:avLst/>
          </a:prstGeom>
          <a:ln w="6350">
            <a:solidFill>
              <a:srgbClr val="FF9933"/>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s-CO"/>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p:nvPr/>
        </p:nvSpPr>
        <p:spPr>
          <a:xfrm>
            <a:off x="560440" y="949598"/>
            <a:ext cx="11631560" cy="501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s-CO" sz="2800" b="1" kern="1200">
                <a:solidFill>
                  <a:schemeClr val="tx1"/>
                </a:solidFill>
                <a:latin typeface="Verdana" panose="020B060403050404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s-CO" sz="2500" b="1" i="0" u="none" strike="noStrike" kern="1200" cap="none" spc="0" normalizeH="0" baseline="0" noProof="0" dirty="0">
                <a:ln>
                  <a:noFill/>
                </a:ln>
                <a:solidFill>
                  <a:sysClr val="windowText" lastClr="000000"/>
                </a:solidFill>
                <a:effectLst/>
                <a:uLnTx/>
                <a:uFillTx/>
                <a:latin typeface="Verdana" panose="020B0604030504040204" pitchFamily="34" charset="0"/>
                <a:ea typeface="Verdana" panose="020B0604030504040204" pitchFamily="34" charset="0"/>
                <a:cs typeface="+mj-cs"/>
              </a:rPr>
              <a:t>Duración de la política pública</a:t>
            </a:r>
          </a:p>
        </p:txBody>
      </p:sp>
      <p:sp>
        <p:nvSpPr>
          <p:cNvPr id="3" name="Rectángulo: esquinas redondeadas 2"/>
          <p:cNvSpPr/>
          <p:nvPr/>
        </p:nvSpPr>
        <p:spPr>
          <a:xfrm>
            <a:off x="2053798" y="1663103"/>
            <a:ext cx="8084403" cy="3804888"/>
          </a:xfrm>
          <a:prstGeom prst="roundRect">
            <a:avLst/>
          </a:prstGeom>
          <a:solidFill>
            <a:schemeClr val="bg1"/>
          </a:solidFill>
          <a:ln>
            <a:solidFill>
              <a:schemeClr val="accent6"/>
            </a:solidFill>
          </a:ln>
        </p:spPr>
        <p:style>
          <a:lnRef idx="0">
            <a:scrgbClr r="0" g="0" b="0"/>
          </a:lnRef>
          <a:fillRef idx="0">
            <a:scrgbClr r="0" g="0" b="0"/>
          </a:fillRef>
          <a:effectRef idx="0">
            <a:scrgbClr r="0" g="0" b="0"/>
          </a:effectRef>
          <a:fontRef idx="minor">
            <a:schemeClr val="lt1"/>
          </a:fontRef>
        </p:style>
        <p:txBody>
          <a:bodyPr rtlCol="0" anchor="ctr"/>
          <a:lstStyle/>
          <a:p>
            <a:pPr marL="285750" indent="-285750" algn="just">
              <a:buFont typeface="Wingdings" panose="05000000000000000000" pitchFamily="2" charset="2"/>
              <a:buChar char="Ø"/>
            </a:pPr>
            <a:r>
              <a:rPr lang="es-ES" dirty="0">
                <a:solidFill>
                  <a:schemeClr val="tx1"/>
                </a:solidFill>
              </a:rPr>
              <a:t>La duración de una acción está definida por el tiempo que el responsable considera que dura su implementación.</a:t>
            </a:r>
          </a:p>
          <a:p>
            <a:pPr marL="285750" indent="-285750" algn="just">
              <a:buFont typeface="Wingdings" panose="05000000000000000000" pitchFamily="2" charset="2"/>
              <a:buChar char="Ø"/>
            </a:pPr>
            <a:endParaRPr lang="es-ES" dirty="0">
              <a:solidFill>
                <a:schemeClr val="tx1"/>
              </a:solidFill>
            </a:endParaRPr>
          </a:p>
          <a:p>
            <a:pPr marL="285750" indent="-285750" algn="just">
              <a:buFont typeface="Wingdings" panose="05000000000000000000" pitchFamily="2" charset="2"/>
              <a:buChar char="Ø"/>
            </a:pPr>
            <a:r>
              <a:rPr lang="es-ES" dirty="0">
                <a:solidFill>
                  <a:schemeClr val="tx1"/>
                </a:solidFill>
              </a:rPr>
              <a:t>El tiempo de duración se basa en la experticia del responsable de la acción según experiencias anteriores.</a:t>
            </a:r>
          </a:p>
          <a:p>
            <a:pPr marL="285750" indent="-285750" algn="just">
              <a:buFont typeface="Wingdings" panose="05000000000000000000" pitchFamily="2" charset="2"/>
              <a:buChar char="Ø"/>
            </a:pPr>
            <a:endParaRPr lang="es-ES" dirty="0">
              <a:solidFill>
                <a:schemeClr val="tx1"/>
              </a:solidFill>
            </a:endParaRPr>
          </a:p>
          <a:p>
            <a:pPr marL="285750" indent="-285750" algn="just">
              <a:buFont typeface="Wingdings" panose="05000000000000000000" pitchFamily="2" charset="2"/>
              <a:buChar char="Ø"/>
            </a:pPr>
            <a:r>
              <a:rPr lang="es-ES" dirty="0">
                <a:solidFill>
                  <a:schemeClr val="tx1"/>
                </a:solidFill>
              </a:rPr>
              <a:t>La duración de la política pública depende de la acción que dura mas tiempo en implementarse.  </a:t>
            </a:r>
          </a:p>
          <a:p>
            <a:pPr algn="just"/>
            <a:endParaRPr lang="es-ES" dirty="0">
              <a:solidFill>
                <a:schemeClr val="tx1"/>
              </a:solidFill>
            </a:endParaRPr>
          </a:p>
          <a:p>
            <a:pPr marL="285750" indent="-285750" algn="just">
              <a:buFont typeface="Wingdings" panose="05000000000000000000" pitchFamily="2" charset="2"/>
              <a:buChar char="Ø"/>
            </a:pPr>
            <a:r>
              <a:rPr lang="es-ES" dirty="0">
                <a:solidFill>
                  <a:schemeClr val="tx1"/>
                </a:solidFill>
              </a:rPr>
              <a:t>A medida que se avanza en el cumplimiento se cierran las acciones, no la política completa.</a:t>
            </a:r>
            <a:endParaRPr lang="es-CO" dirty="0">
              <a:solidFill>
                <a:schemeClr val="tx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p:nvPr/>
        </p:nvSpPr>
        <p:spPr>
          <a:xfrm>
            <a:off x="560440" y="949598"/>
            <a:ext cx="11631560" cy="501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s-CO" sz="2800" b="1" kern="1200">
                <a:solidFill>
                  <a:schemeClr val="tx1"/>
                </a:solidFill>
                <a:latin typeface="Verdana" panose="020B060403050404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lang="es-CO" sz="2500" dirty="0">
                <a:solidFill>
                  <a:sysClr val="windowText" lastClr="000000"/>
                </a:solidFill>
                <a:ea typeface="Verdana" panose="020B0604030504040204" pitchFamily="34" charset="0"/>
              </a:rPr>
              <a:t>Definición de metas e indicadores</a:t>
            </a:r>
            <a:endParaRPr kumimoji="0" lang="es-CO" sz="2500" b="1" i="0" u="none" strike="noStrike" kern="1200" cap="none" spc="0" normalizeH="0" baseline="0" noProof="0" dirty="0">
              <a:ln>
                <a:noFill/>
              </a:ln>
              <a:solidFill>
                <a:sysClr val="windowText" lastClr="000000"/>
              </a:solidFill>
              <a:effectLst/>
              <a:uLnTx/>
              <a:uFillTx/>
              <a:latin typeface="Verdana" panose="020B0604030504040204" pitchFamily="34" charset="0"/>
              <a:ea typeface="Verdana" panose="020B0604030504040204" pitchFamily="34" charset="0"/>
              <a:cs typeface="+mj-cs"/>
            </a:endParaRPr>
          </a:p>
        </p:txBody>
      </p:sp>
      <p:sp>
        <p:nvSpPr>
          <p:cNvPr id="3" name="Rectángulo: esquinas redondeadas 2"/>
          <p:cNvSpPr/>
          <p:nvPr/>
        </p:nvSpPr>
        <p:spPr>
          <a:xfrm>
            <a:off x="2053798" y="1663102"/>
            <a:ext cx="8084403" cy="4245299"/>
          </a:xfrm>
          <a:prstGeom prst="roundRect">
            <a:avLst/>
          </a:prstGeom>
          <a:solidFill>
            <a:schemeClr val="bg1"/>
          </a:solidFill>
          <a:ln>
            <a:solidFill>
              <a:schemeClr val="accent6"/>
            </a:solidFill>
          </a:ln>
        </p:spPr>
        <p:style>
          <a:lnRef idx="0">
            <a:scrgbClr r="0" g="0" b="0"/>
          </a:lnRef>
          <a:fillRef idx="0">
            <a:scrgbClr r="0" g="0" b="0"/>
          </a:fillRef>
          <a:effectRef idx="0">
            <a:scrgbClr r="0" g="0" b="0"/>
          </a:effectRef>
          <a:fontRef idx="minor">
            <a:schemeClr val="lt1"/>
          </a:fontRef>
        </p:style>
        <p:txBody>
          <a:bodyPr rtlCol="0" anchor="ctr"/>
          <a:lstStyle/>
          <a:p>
            <a:pPr marL="285750" indent="-285750" algn="just">
              <a:buFont typeface="Wingdings" panose="05000000000000000000" pitchFamily="2" charset="2"/>
              <a:buChar char="Ø"/>
            </a:pPr>
            <a:r>
              <a:rPr lang="es-MX" dirty="0">
                <a:solidFill>
                  <a:schemeClr val="tx1"/>
                </a:solidFill>
              </a:rPr>
              <a:t>Identifique el objetivo o acción por medir. Responda a la pregunta: ¿Qué se quiere lograr?</a:t>
            </a:r>
          </a:p>
          <a:p>
            <a:pPr marL="285750" indent="-285750" algn="just">
              <a:buFont typeface="Wingdings" panose="05000000000000000000" pitchFamily="2" charset="2"/>
              <a:buChar char="Ø"/>
            </a:pPr>
            <a:r>
              <a:rPr lang="es-MX" dirty="0">
                <a:solidFill>
                  <a:schemeClr val="tx1"/>
                </a:solidFill>
              </a:rPr>
              <a:t>Definir el tipo de indicador según el nivel de la cadena de valor.</a:t>
            </a:r>
          </a:p>
          <a:p>
            <a:pPr marL="285750" indent="-285750" algn="just">
              <a:buFont typeface="Wingdings" panose="05000000000000000000" pitchFamily="2" charset="2"/>
              <a:buChar char="Ø"/>
            </a:pPr>
            <a:r>
              <a:rPr lang="es-MX" dirty="0">
                <a:solidFill>
                  <a:schemeClr val="tx1"/>
                </a:solidFill>
              </a:rPr>
              <a:t>Asegurar los criterios CREMAS: que sea claro, relevante, económico, medible, adecuado y sensible (DNP, 2019) (DNP, 2025b).</a:t>
            </a:r>
          </a:p>
          <a:p>
            <a:pPr marL="285750" indent="-285750" algn="just">
              <a:buFont typeface="Wingdings" panose="05000000000000000000" pitchFamily="2" charset="2"/>
              <a:buChar char="Ø"/>
            </a:pPr>
            <a:r>
              <a:rPr lang="es-MX" dirty="0">
                <a:solidFill>
                  <a:schemeClr val="tx1"/>
                </a:solidFill>
              </a:rPr>
              <a:t>Establecer una ficha técnica de cada indicador.</a:t>
            </a:r>
          </a:p>
          <a:p>
            <a:pPr marL="285750" indent="-285750" algn="just">
              <a:buFont typeface="Wingdings" panose="05000000000000000000" pitchFamily="2" charset="2"/>
              <a:buChar char="Ø"/>
            </a:pPr>
            <a:r>
              <a:rPr lang="es-MX" dirty="0">
                <a:solidFill>
                  <a:schemeClr val="tx1"/>
                </a:solidFill>
              </a:rPr>
              <a:t>Fijar metas cualitativas o cuantitativas para cada acción de la política y desagregarlas anualmente.</a:t>
            </a:r>
          </a:p>
          <a:p>
            <a:pPr marL="285750" indent="-285750" algn="just">
              <a:buFont typeface="Wingdings" panose="05000000000000000000" pitchFamily="2" charset="2"/>
              <a:buChar char="Ø"/>
            </a:pPr>
            <a:r>
              <a:rPr lang="es-MX" dirty="0">
                <a:solidFill>
                  <a:schemeClr val="tx1"/>
                </a:solidFill>
              </a:rPr>
              <a:t>Se recomienda incluir indicadores que reflejen los enfoques transversales.</a:t>
            </a:r>
          </a:p>
          <a:p>
            <a:pPr marL="285750" indent="-285750" algn="just">
              <a:buFont typeface="Wingdings" panose="05000000000000000000" pitchFamily="2" charset="2"/>
              <a:buChar char="Ø"/>
            </a:pPr>
            <a:r>
              <a:rPr lang="es-MX" dirty="0">
                <a:solidFill>
                  <a:schemeClr val="tx1"/>
                </a:solidFill>
              </a:rPr>
              <a:t>Cada objetivo y cada resultado definido en el árbol de objetivos y en la matriz de marco lógico debe estar acompañado al menos de un indicador y su respectiva meta. </a:t>
            </a:r>
            <a:endParaRPr lang="es-CO" dirty="0">
              <a:solidFill>
                <a:schemeClr val="tx1"/>
              </a:solidFill>
            </a:endParaRPr>
          </a:p>
        </p:txBody>
      </p:sp>
    </p:spTree>
    <p:extLst>
      <p:ext uri="{BB962C8B-B14F-4D97-AF65-F5344CB8AC3E}">
        <p14:creationId xmlns:p14="http://schemas.microsoft.com/office/powerpoint/2010/main" val="42174052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86696" y="144394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a:cs typeface="Calibri Light" panose="020F0302020204030204"/>
              </a:rPr>
              <a:t>Fase 3 – Plan de acción y seguimiento</a:t>
            </a:r>
          </a:p>
          <a:p>
            <a:pPr marL="342900" indent="-342900">
              <a:buFont typeface="Wingdings" panose="05000000000000000000" pitchFamily="2" charset="2"/>
              <a:buChar char="q"/>
            </a:pPr>
            <a:r>
              <a:rPr lang="es-CO" b="1" dirty="0">
                <a:solidFill>
                  <a:schemeClr val="bg2">
                    <a:lumMod val="75000"/>
                  </a:schemeClr>
                </a:solidFill>
                <a:latin typeface="FUTURA"/>
                <a:cs typeface="Calibri Light" panose="020F0302020204030204"/>
              </a:rPr>
              <a:t>Financiación</a:t>
            </a:r>
          </a:p>
          <a:p>
            <a:endParaRPr lang="es-CO" b="1" dirty="0">
              <a:solidFill>
                <a:schemeClr val="tx1"/>
              </a:solidFill>
              <a:latin typeface="FUTURA"/>
              <a:cs typeface="Calibri Light" panose="020F0302020204030204"/>
            </a:endParaRPr>
          </a:p>
          <a:p>
            <a:r>
              <a:rPr lang="es-ES" b="1" dirty="0">
                <a:solidFill>
                  <a:schemeClr val="tx1"/>
                </a:solidFill>
                <a:latin typeface="Futura Std Book"/>
              </a:rPr>
              <a:t>¿Cómo se definen las fuentes de financiación?</a:t>
            </a:r>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ítulo 1"/>
          <p:cNvSpPr txBox="1"/>
          <p:nvPr/>
        </p:nvSpPr>
        <p:spPr>
          <a:xfrm>
            <a:off x="961252" y="986644"/>
            <a:ext cx="10597162" cy="584775"/>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lang="es-CO" sz="3200" b="0" kern="1200">
                <a:solidFill>
                  <a:schemeClr val="tx1"/>
                </a:solidFill>
                <a:latin typeface="Gotham Black" pitchFamily="50" charset="0"/>
                <a:ea typeface="+mj-ea"/>
                <a:cs typeface="+mj-cs"/>
              </a:defRPr>
            </a:lvl1pPr>
          </a:lstStyle>
          <a:p>
            <a:r>
              <a:rPr lang="es-MX" sz="2400" b="1" dirty="0">
                <a:latin typeface="FUTURA"/>
              </a:rPr>
              <a:t>Costos y fuentes de financiación</a:t>
            </a:r>
            <a:endParaRPr lang="es-ES" sz="2400" b="1">
              <a:latin typeface="FUTURA"/>
            </a:endParaRPr>
          </a:p>
        </p:txBody>
      </p:sp>
      <p:sp>
        <p:nvSpPr>
          <p:cNvPr id="20" name="Subtítulo 2"/>
          <p:cNvSpPr txBox="1"/>
          <p:nvPr/>
        </p:nvSpPr>
        <p:spPr>
          <a:xfrm>
            <a:off x="961252" y="1543435"/>
            <a:ext cx="10385174" cy="5847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CO" sz="1400">
                <a:solidFill>
                  <a:schemeClr val="tx1">
                    <a:lumMod val="50000"/>
                  </a:schemeClr>
                </a:solidFill>
                <a:latin typeface="FUTURA"/>
              </a:rPr>
              <a:t>Para el caso de documentos de </a:t>
            </a:r>
            <a:r>
              <a:rPr lang="es-CO" sz="1400" b="1">
                <a:solidFill>
                  <a:schemeClr val="tx1">
                    <a:lumMod val="50000"/>
                  </a:schemeClr>
                </a:solidFill>
                <a:latin typeface="FUTURA"/>
              </a:rPr>
              <a:t>lineamientos de política </a:t>
            </a:r>
            <a:r>
              <a:rPr lang="es-CO" sz="1400">
                <a:solidFill>
                  <a:schemeClr val="tx1">
                    <a:lumMod val="50000"/>
                  </a:schemeClr>
                </a:solidFill>
                <a:latin typeface="FUTURA"/>
              </a:rPr>
              <a:t>es necesario calcular de forma indicativa el costo esperado de implementar cada una de las acciones de política, así como la fuente de recursos prevista para su financiación </a:t>
            </a:r>
          </a:p>
          <a:p>
            <a:pPr algn="ctr"/>
            <a:endParaRPr lang="es-CO" sz="1400" dirty="0">
              <a:solidFill>
                <a:schemeClr val="tx1">
                  <a:lumMod val="50000"/>
                </a:schemeClr>
              </a:solidFill>
              <a:latin typeface="FUTURA"/>
            </a:endParaRPr>
          </a:p>
        </p:txBody>
      </p:sp>
      <p:sp>
        <p:nvSpPr>
          <p:cNvPr id="21" name="Subtítulo 2"/>
          <p:cNvSpPr txBox="1"/>
          <p:nvPr/>
        </p:nvSpPr>
        <p:spPr>
          <a:xfrm>
            <a:off x="4766465" y="2571803"/>
            <a:ext cx="6703405" cy="3767925"/>
          </a:xfrm>
          <a:prstGeom prst="rect">
            <a:avLst/>
          </a:prstGeom>
          <a:solidFill>
            <a:srgbClr val="FE187B">
              <a:alpha val="8000"/>
            </a:srgbClr>
          </a:solidFill>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200" kern="1200">
                <a:solidFill>
                  <a:schemeClr val="bg1">
                    <a:lumMod val="50000"/>
                  </a:schemeClr>
                </a:solidFill>
                <a:latin typeface="Calibri Light" panose="020F0302020204030204" pitchFamily="34" charset="0"/>
                <a:ea typeface="+mn-ea"/>
                <a:cs typeface="Calibri Light" panose="020F03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Gotham Bold" panose="02000504050000020004" pitchFamily="2"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buAutoNum type="arabicPeriod"/>
            </a:pPr>
            <a:r>
              <a:rPr lang="es-CO" sz="1400" dirty="0">
                <a:solidFill>
                  <a:schemeClr val="tx1">
                    <a:lumMod val="50000"/>
                  </a:schemeClr>
                </a:solidFill>
                <a:latin typeface="FUTURA"/>
              </a:rPr>
              <a:t>Identificar </a:t>
            </a:r>
            <a:r>
              <a:rPr lang="es-CO" sz="1400" b="1" dirty="0">
                <a:solidFill>
                  <a:schemeClr val="tx1">
                    <a:lumMod val="50000"/>
                  </a:schemeClr>
                </a:solidFill>
                <a:latin typeface="FUTURA"/>
              </a:rPr>
              <a:t>fuentes</a:t>
            </a:r>
            <a:r>
              <a:rPr lang="es-CO" sz="1400" dirty="0">
                <a:solidFill>
                  <a:schemeClr val="tx1">
                    <a:lumMod val="50000"/>
                  </a:schemeClr>
                </a:solidFill>
                <a:latin typeface="FUTURA"/>
              </a:rPr>
              <a:t> que pueden financiar el cumplimiento de la acción</a:t>
            </a:r>
          </a:p>
          <a:p>
            <a:pPr marL="342900" indent="-342900">
              <a:buAutoNum type="arabicPeriod"/>
            </a:pPr>
            <a:endParaRPr lang="es-CO" sz="1400" dirty="0">
              <a:solidFill>
                <a:schemeClr val="tx1">
                  <a:lumMod val="50000"/>
                </a:schemeClr>
              </a:solidFill>
              <a:latin typeface="FUTURA"/>
            </a:endParaRPr>
          </a:p>
          <a:p>
            <a:pPr marL="342900" indent="-342900">
              <a:buAutoNum type="arabicPeriod"/>
            </a:pPr>
            <a:endParaRPr lang="es-CO" sz="1400" dirty="0">
              <a:solidFill>
                <a:schemeClr val="tx1">
                  <a:lumMod val="50000"/>
                </a:schemeClr>
              </a:solidFill>
              <a:latin typeface="FUTURA"/>
            </a:endParaRPr>
          </a:p>
          <a:p>
            <a:pPr marL="342900" indent="-342900">
              <a:buAutoNum type="arabicPeriod"/>
            </a:pPr>
            <a:endParaRPr lang="es-CO" sz="1400" dirty="0">
              <a:solidFill>
                <a:schemeClr val="tx1">
                  <a:lumMod val="50000"/>
                </a:schemeClr>
              </a:solidFill>
              <a:latin typeface="FUTURA"/>
            </a:endParaRPr>
          </a:p>
          <a:p>
            <a:pPr marL="342900" indent="-342900">
              <a:buAutoNum type="arabicPeriod"/>
            </a:pPr>
            <a:endParaRPr lang="es-CO" sz="1400" dirty="0">
              <a:solidFill>
                <a:schemeClr val="tx1">
                  <a:lumMod val="50000"/>
                </a:schemeClr>
              </a:solidFill>
              <a:latin typeface="FUTURA"/>
            </a:endParaRPr>
          </a:p>
          <a:p>
            <a:pPr marL="342900" indent="-342900">
              <a:buAutoNum type="arabicPeriod"/>
            </a:pPr>
            <a:endParaRPr lang="es-CO" sz="1400" dirty="0">
              <a:solidFill>
                <a:schemeClr val="tx1">
                  <a:lumMod val="50000"/>
                </a:schemeClr>
              </a:solidFill>
              <a:latin typeface="FUTURA"/>
            </a:endParaRPr>
          </a:p>
          <a:p>
            <a:pPr marL="342900" indent="-342900">
              <a:buAutoNum type="arabicPeriod"/>
            </a:pPr>
            <a:endParaRPr lang="es-CO" sz="1400" dirty="0">
              <a:solidFill>
                <a:schemeClr val="tx1">
                  <a:lumMod val="50000"/>
                </a:schemeClr>
              </a:solidFill>
              <a:latin typeface="FUTURA"/>
            </a:endParaRPr>
          </a:p>
          <a:p>
            <a:pPr marL="342900" indent="-342900">
              <a:buAutoNum type="arabicPeriod"/>
            </a:pPr>
            <a:endParaRPr lang="es-CO" sz="1000" dirty="0">
              <a:solidFill>
                <a:schemeClr val="tx1">
                  <a:lumMod val="50000"/>
                </a:schemeClr>
              </a:solidFill>
              <a:latin typeface="FUTURA"/>
            </a:endParaRPr>
          </a:p>
          <a:p>
            <a:pPr marL="342900" indent="-342900">
              <a:buAutoNum type="arabicPeriod"/>
            </a:pPr>
            <a:r>
              <a:rPr lang="es-CO" sz="1400" dirty="0">
                <a:solidFill>
                  <a:schemeClr val="tx1">
                    <a:lumMod val="50000"/>
                  </a:schemeClr>
                </a:solidFill>
                <a:latin typeface="FUTURA"/>
              </a:rPr>
              <a:t>Verificar de los </a:t>
            </a:r>
            <a:r>
              <a:rPr lang="es-CO" sz="1400" b="1" dirty="0">
                <a:solidFill>
                  <a:schemeClr val="tx1">
                    <a:lumMod val="50000"/>
                  </a:schemeClr>
                </a:solidFill>
                <a:latin typeface="FUTURA"/>
              </a:rPr>
              <a:t>requisitos</a:t>
            </a:r>
            <a:r>
              <a:rPr lang="es-CO" sz="1400" dirty="0">
                <a:solidFill>
                  <a:schemeClr val="tx1">
                    <a:lumMod val="50000"/>
                  </a:schemeClr>
                </a:solidFill>
                <a:latin typeface="FUTURA"/>
              </a:rPr>
              <a:t> que deben cumplirse para acceder a cada fuente identificada</a:t>
            </a:r>
          </a:p>
          <a:p>
            <a:pPr algn="ctr"/>
            <a:endParaRPr lang="es-CO" sz="1400" dirty="0">
              <a:solidFill>
                <a:schemeClr val="tx1">
                  <a:lumMod val="50000"/>
                </a:schemeClr>
              </a:solidFill>
              <a:latin typeface="FUTURA"/>
            </a:endParaRPr>
          </a:p>
        </p:txBody>
      </p:sp>
      <p:sp>
        <p:nvSpPr>
          <p:cNvPr id="22" name="Subtítulo 2"/>
          <p:cNvSpPr txBox="1"/>
          <p:nvPr/>
        </p:nvSpPr>
        <p:spPr>
          <a:xfrm>
            <a:off x="1046235" y="2580886"/>
            <a:ext cx="3477582" cy="3767925"/>
          </a:xfrm>
          <a:prstGeom prst="rect">
            <a:avLst/>
          </a:prstGeom>
          <a:solidFill>
            <a:srgbClr val="FE187B">
              <a:alpha val="8000"/>
            </a:srgbClr>
          </a:solidFill>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200" kern="1200">
                <a:solidFill>
                  <a:schemeClr val="bg1">
                    <a:lumMod val="50000"/>
                  </a:schemeClr>
                </a:solidFill>
                <a:latin typeface="Calibri Light" panose="020F0302020204030204" pitchFamily="34" charset="0"/>
                <a:ea typeface="+mn-ea"/>
                <a:cs typeface="Calibri Light" panose="020F03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Gotham Bold" panose="02000504050000020004" pitchFamily="2"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s-CO" sz="1400" dirty="0">
                <a:solidFill>
                  <a:schemeClr val="tx1">
                    <a:lumMod val="50000"/>
                  </a:schemeClr>
                </a:solidFill>
                <a:latin typeface="FUTURA"/>
              </a:rPr>
              <a:t>Debe ser </a:t>
            </a:r>
            <a:r>
              <a:rPr lang="es-CO" sz="1400" b="1" dirty="0">
                <a:solidFill>
                  <a:schemeClr val="tx1">
                    <a:lumMod val="50000"/>
                  </a:schemeClr>
                </a:solidFill>
                <a:latin typeface="FUTURA"/>
              </a:rPr>
              <a:t>consistente </a:t>
            </a:r>
            <a:r>
              <a:rPr lang="es-CO" sz="1400" dirty="0">
                <a:solidFill>
                  <a:schemeClr val="tx1">
                    <a:lumMod val="50000"/>
                  </a:schemeClr>
                </a:solidFill>
                <a:latin typeface="FUTURA"/>
              </a:rPr>
              <a:t>con:</a:t>
            </a:r>
          </a:p>
          <a:p>
            <a:pPr marL="342900" indent="-342900" algn="just">
              <a:buAutoNum type="arabicPeriod"/>
            </a:pPr>
            <a:r>
              <a:rPr lang="es-CO" sz="1400" dirty="0">
                <a:solidFill>
                  <a:schemeClr val="tx1">
                    <a:lumMod val="50000"/>
                  </a:schemeClr>
                </a:solidFill>
                <a:latin typeface="FUTURA"/>
              </a:rPr>
              <a:t>El </a:t>
            </a:r>
            <a:r>
              <a:rPr lang="es-CO" sz="1400" b="1" dirty="0">
                <a:solidFill>
                  <a:schemeClr val="tx1">
                    <a:lumMod val="50000"/>
                  </a:schemeClr>
                </a:solidFill>
                <a:latin typeface="FUTURA"/>
              </a:rPr>
              <a:t>alcance </a:t>
            </a:r>
            <a:r>
              <a:rPr lang="es-CO" sz="1400" dirty="0">
                <a:solidFill>
                  <a:schemeClr val="tx1">
                    <a:lumMod val="50000"/>
                  </a:schemeClr>
                </a:solidFill>
                <a:latin typeface="FUTURA"/>
              </a:rPr>
              <a:t>específico de la acción. </a:t>
            </a:r>
          </a:p>
          <a:p>
            <a:pPr marL="342900" indent="-342900" algn="just">
              <a:buAutoNum type="arabicPeriod"/>
            </a:pPr>
            <a:r>
              <a:rPr lang="es-CO" sz="1400" dirty="0">
                <a:solidFill>
                  <a:schemeClr val="tx1">
                    <a:lumMod val="50000"/>
                  </a:schemeClr>
                </a:solidFill>
                <a:latin typeface="FUTURA"/>
              </a:rPr>
              <a:t>La forma en que se realizará de acuerdo con el </a:t>
            </a:r>
            <a:r>
              <a:rPr lang="es-CO" sz="1400" b="1" dirty="0">
                <a:solidFill>
                  <a:schemeClr val="tx1">
                    <a:lumMod val="50000"/>
                  </a:schemeClr>
                </a:solidFill>
                <a:latin typeface="FUTURA"/>
              </a:rPr>
              <a:t>indicador de cumplimiento </a:t>
            </a:r>
            <a:r>
              <a:rPr lang="es-CO" sz="1400" dirty="0">
                <a:solidFill>
                  <a:schemeClr val="tx1">
                    <a:lumMod val="50000"/>
                  </a:schemeClr>
                </a:solidFill>
                <a:latin typeface="FUTURA"/>
              </a:rPr>
              <a:t>definido</a:t>
            </a:r>
          </a:p>
          <a:p>
            <a:pPr marL="342900" indent="-342900" algn="just">
              <a:buAutoNum type="arabicPeriod"/>
            </a:pPr>
            <a:r>
              <a:rPr lang="es-CO" sz="1400" dirty="0">
                <a:solidFill>
                  <a:schemeClr val="tx1">
                    <a:lumMod val="50000"/>
                  </a:schemeClr>
                </a:solidFill>
                <a:latin typeface="FUTURA"/>
              </a:rPr>
              <a:t>El </a:t>
            </a:r>
            <a:r>
              <a:rPr lang="es-CO" sz="1400" b="1" dirty="0">
                <a:solidFill>
                  <a:schemeClr val="tx1">
                    <a:lumMod val="50000"/>
                  </a:schemeClr>
                </a:solidFill>
                <a:latin typeface="FUTURA"/>
              </a:rPr>
              <a:t>horizonte temporal </a:t>
            </a:r>
            <a:r>
              <a:rPr lang="es-CO" sz="1400" dirty="0">
                <a:solidFill>
                  <a:schemeClr val="tx1">
                    <a:lumMod val="50000"/>
                  </a:schemeClr>
                </a:solidFill>
                <a:latin typeface="FUTURA"/>
              </a:rPr>
              <a:t>previsto para su cumplimiento</a:t>
            </a:r>
          </a:p>
          <a:p>
            <a:pPr marL="342900" indent="-342900" algn="just">
              <a:buAutoNum type="arabicPeriod"/>
            </a:pPr>
            <a:r>
              <a:rPr lang="es-CO" sz="1400" dirty="0">
                <a:solidFill>
                  <a:schemeClr val="tx1">
                    <a:lumMod val="50000"/>
                  </a:schemeClr>
                </a:solidFill>
                <a:latin typeface="FUTURA"/>
              </a:rPr>
              <a:t>Las </a:t>
            </a:r>
            <a:r>
              <a:rPr lang="es-CO" sz="1400" b="1" dirty="0">
                <a:solidFill>
                  <a:schemeClr val="tx1">
                    <a:lumMod val="50000"/>
                  </a:schemeClr>
                </a:solidFill>
                <a:latin typeface="FUTURA"/>
              </a:rPr>
              <a:t>metas anuales </a:t>
            </a:r>
            <a:r>
              <a:rPr lang="es-CO" sz="1400" dirty="0">
                <a:solidFill>
                  <a:schemeClr val="tx1">
                    <a:lumMod val="50000"/>
                  </a:schemeClr>
                </a:solidFill>
                <a:latin typeface="FUTURA"/>
              </a:rPr>
              <a:t>que fueron definidas.</a:t>
            </a:r>
          </a:p>
        </p:txBody>
      </p:sp>
      <p:sp>
        <p:nvSpPr>
          <p:cNvPr id="23" name="Marcador de texto 7"/>
          <p:cNvSpPr txBox="1"/>
          <p:nvPr/>
        </p:nvSpPr>
        <p:spPr>
          <a:xfrm>
            <a:off x="1046235" y="2243594"/>
            <a:ext cx="3471048" cy="299101"/>
          </a:xfrm>
          <a:prstGeom prst="rect">
            <a:avLst/>
          </a:prstGeom>
          <a:solidFill>
            <a:srgbClr val="00B62D"/>
          </a:solidFill>
          <a:ln>
            <a:no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sz="1400" b="1" dirty="0">
                <a:solidFill>
                  <a:schemeClr val="bg1"/>
                </a:solidFill>
                <a:latin typeface="Montserrat" panose="00000500000000000000" pitchFamily="2" charset="0"/>
              </a:rPr>
              <a:t>Costo</a:t>
            </a:r>
          </a:p>
        </p:txBody>
      </p:sp>
      <p:sp>
        <p:nvSpPr>
          <p:cNvPr id="24" name="Marcador de texto 7"/>
          <p:cNvSpPr txBox="1"/>
          <p:nvPr/>
        </p:nvSpPr>
        <p:spPr>
          <a:xfrm>
            <a:off x="4766464" y="2239179"/>
            <a:ext cx="6703405" cy="299101"/>
          </a:xfrm>
          <a:prstGeom prst="rect">
            <a:avLst/>
          </a:prstGeom>
          <a:solidFill>
            <a:srgbClr val="00B62D"/>
          </a:solidFill>
          <a:ln>
            <a:no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sz="1400" b="1" dirty="0">
                <a:solidFill>
                  <a:schemeClr val="bg1"/>
                </a:solidFill>
                <a:latin typeface="Montserrat" panose="00000500000000000000" pitchFamily="2" charset="0"/>
              </a:rPr>
              <a:t>Fuentes de financiación</a:t>
            </a:r>
          </a:p>
        </p:txBody>
      </p:sp>
      <p:graphicFrame>
        <p:nvGraphicFramePr>
          <p:cNvPr id="25" name="Tabla 37"/>
          <p:cNvGraphicFramePr>
            <a:graphicFrameLocks noGrp="1"/>
          </p:cNvGraphicFramePr>
          <p:nvPr/>
        </p:nvGraphicFramePr>
        <p:xfrm>
          <a:off x="5309333" y="3262028"/>
          <a:ext cx="5806774" cy="1559165"/>
        </p:xfrm>
        <a:graphic>
          <a:graphicData uri="http://schemas.openxmlformats.org/drawingml/2006/table">
            <a:tbl>
              <a:tblPr bandRow="1">
                <a:tableStyleId>{7DF18680-E054-41AD-8BC1-D1AEF772440D}</a:tableStyleId>
              </a:tblPr>
              <a:tblGrid>
                <a:gridCol w="1631552">
                  <a:extLst>
                    <a:ext uri="{9D8B030D-6E8A-4147-A177-3AD203B41FA5}">
                      <a16:colId xmlns:a16="http://schemas.microsoft.com/office/drawing/2014/main" val="20000"/>
                    </a:ext>
                  </a:extLst>
                </a:gridCol>
                <a:gridCol w="1027707">
                  <a:extLst>
                    <a:ext uri="{9D8B030D-6E8A-4147-A177-3AD203B41FA5}">
                      <a16:colId xmlns:a16="http://schemas.microsoft.com/office/drawing/2014/main" val="20001"/>
                    </a:ext>
                  </a:extLst>
                </a:gridCol>
                <a:gridCol w="3147515">
                  <a:extLst>
                    <a:ext uri="{9D8B030D-6E8A-4147-A177-3AD203B41FA5}">
                      <a16:colId xmlns:a16="http://schemas.microsoft.com/office/drawing/2014/main" val="20002"/>
                    </a:ext>
                  </a:extLst>
                </a:gridCol>
              </a:tblGrid>
              <a:tr h="373656">
                <a:tc rowSpan="2">
                  <a:txBody>
                    <a:bodyPr/>
                    <a:lstStyle/>
                    <a:p>
                      <a:r>
                        <a:rPr lang="es-CO" sz="1050" dirty="0"/>
                        <a:t>Presupuesto General de la Nación</a:t>
                      </a:r>
                      <a:endParaRPr lang="es-CO" sz="1050" dirty="0">
                        <a:latin typeface="Verdana" panose="020B0604030504040204" pitchFamily="34" charset="0"/>
                        <a:ea typeface="Verdana" panose="020B0604030504040204" pitchFamily="34" charset="0"/>
                      </a:endParaRPr>
                    </a:p>
                  </a:txBody>
                  <a:tcPr anchor="ctr"/>
                </a:tc>
                <a:tc>
                  <a:txBody>
                    <a:bodyPr/>
                    <a:lstStyle/>
                    <a:p>
                      <a:r>
                        <a:rPr lang="es-CO" sz="1050" dirty="0"/>
                        <a:t>Nación</a:t>
                      </a:r>
                      <a:endParaRPr lang="es-CO" sz="1050" dirty="0">
                        <a:latin typeface="Verdana" panose="020B0604030504040204" pitchFamily="34" charset="0"/>
                        <a:ea typeface="Verdana" panose="020B0604030504040204" pitchFamily="34" charset="0"/>
                      </a:endParaRPr>
                    </a:p>
                  </a:txBody>
                  <a:tcPr anchor="ctr"/>
                </a:tc>
                <a:tc>
                  <a:txBody>
                    <a:bodyPr/>
                    <a:lstStyle/>
                    <a:p>
                      <a:r>
                        <a:rPr lang="es-CO" sz="1050" dirty="0"/>
                        <a:t>Funcionamiento</a:t>
                      </a:r>
                    </a:p>
                    <a:p>
                      <a:r>
                        <a:rPr lang="es-CO" sz="1050" dirty="0"/>
                        <a:t>Inversión</a:t>
                      </a:r>
                      <a:endParaRPr lang="es-CO" sz="1050" dirty="0">
                        <a:latin typeface="Verdana" panose="020B0604030504040204"/>
                        <a:ea typeface="Verdana" panose="020B0604030504040204"/>
                      </a:endParaRPr>
                    </a:p>
                  </a:txBody>
                  <a:tcPr anchor="ctr"/>
                </a:tc>
                <a:extLst>
                  <a:ext uri="{0D108BD9-81ED-4DB2-BD59-A6C34878D82A}">
                    <a16:rowId xmlns:a16="http://schemas.microsoft.com/office/drawing/2014/main" val="10000"/>
                  </a:ext>
                </a:extLst>
              </a:tr>
              <a:tr h="373656">
                <a:tc vMerge="1">
                  <a:txBody>
                    <a:bodyPr/>
                    <a:lstStyle/>
                    <a:p>
                      <a:endParaRPr lang="es-CO"/>
                    </a:p>
                  </a:txBody>
                  <a:tcPr anchor="ctr"/>
                </a:tc>
                <a:tc>
                  <a:txBody>
                    <a:bodyPr/>
                    <a:lstStyle/>
                    <a:p>
                      <a:r>
                        <a:rPr lang="es-CO" sz="1050" dirty="0"/>
                        <a:t>Propios</a:t>
                      </a:r>
                      <a:endParaRPr lang="es-CO" sz="1050" dirty="0">
                        <a:latin typeface="Verdana" panose="020B0604030504040204" pitchFamily="34" charset="0"/>
                        <a:ea typeface="Verdana" panose="020B0604030504040204" pitchFamily="34" charset="0"/>
                      </a:endParaRPr>
                    </a:p>
                  </a:txBody>
                  <a:tcPr anchor="ctr"/>
                </a:tc>
                <a:tc>
                  <a:txBody>
                    <a:bodyPr/>
                    <a:lstStyle/>
                    <a:p>
                      <a:r>
                        <a:rPr lang="es-CO" sz="1050" dirty="0"/>
                        <a:t>Funcionamiento</a:t>
                      </a:r>
                    </a:p>
                    <a:p>
                      <a:r>
                        <a:rPr lang="es-CO" sz="1050" dirty="0"/>
                        <a:t>Inversión</a:t>
                      </a:r>
                      <a:endParaRPr lang="es-CO" sz="1050" dirty="0">
                        <a:latin typeface="Verdana" panose="020B0604030504040204"/>
                        <a:ea typeface="Verdana" panose="020B0604030504040204"/>
                      </a:endParaRPr>
                    </a:p>
                  </a:txBody>
                  <a:tcPr anchor="ctr"/>
                </a:tc>
                <a:extLst>
                  <a:ext uri="{0D108BD9-81ED-4DB2-BD59-A6C34878D82A}">
                    <a16:rowId xmlns:a16="http://schemas.microsoft.com/office/drawing/2014/main" val="10001"/>
                  </a:ext>
                </a:extLst>
              </a:tr>
              <a:tr h="341580">
                <a:tc gridSpan="2">
                  <a:txBody>
                    <a:bodyPr/>
                    <a:lstStyle/>
                    <a:p>
                      <a:r>
                        <a:rPr lang="es-CO" sz="1050" dirty="0"/>
                        <a:t>Sistema General de Regalías</a:t>
                      </a:r>
                      <a:endParaRPr lang="es-CO" sz="1050" dirty="0">
                        <a:latin typeface="Verdana" panose="020B0604030504040204" pitchFamily="34" charset="0"/>
                        <a:ea typeface="Verdana" panose="020B0604030504040204" pitchFamily="34" charset="0"/>
                      </a:endParaRPr>
                    </a:p>
                  </a:txBody>
                  <a:tcPr anchor="ctr"/>
                </a:tc>
                <a:tc hMerge="1">
                  <a:txBody>
                    <a:bodyPr/>
                    <a:lstStyle/>
                    <a:p>
                      <a:endParaRPr lang="es-CO"/>
                    </a:p>
                  </a:txBody>
                  <a:tcPr anchor="ctr"/>
                </a:tc>
                <a:tc>
                  <a:txBody>
                    <a:bodyPr/>
                    <a:lstStyle/>
                    <a:p>
                      <a:r>
                        <a:rPr lang="es-CO" sz="1050" dirty="0"/>
                        <a:t>Bolsas concursables nacionales</a:t>
                      </a:r>
                    </a:p>
                    <a:p>
                      <a:r>
                        <a:rPr lang="es-CO" sz="1050" dirty="0"/>
                        <a:t>Ejemplo: Asignaciones Paz, CTI, Ambiente</a:t>
                      </a:r>
                      <a:endParaRPr lang="es-CO" sz="1050" dirty="0">
                        <a:latin typeface="Verdana" panose="020B0604030504040204" pitchFamily="34" charset="0"/>
                        <a:ea typeface="Verdana" panose="020B0604030504040204" pitchFamily="34" charset="0"/>
                      </a:endParaRPr>
                    </a:p>
                  </a:txBody>
                  <a:tcPr anchor="ctr"/>
                </a:tc>
                <a:extLst>
                  <a:ext uri="{0D108BD9-81ED-4DB2-BD59-A6C34878D82A}">
                    <a16:rowId xmlns:a16="http://schemas.microsoft.com/office/drawing/2014/main" val="10002"/>
                  </a:ext>
                </a:extLst>
              </a:tr>
              <a:tr h="324725">
                <a:tc gridSpan="2">
                  <a:txBody>
                    <a:bodyPr/>
                    <a:lstStyle/>
                    <a:p>
                      <a:r>
                        <a:rPr lang="es-CO" sz="1050" dirty="0"/>
                        <a:t>Otros </a:t>
                      </a:r>
                      <a:endParaRPr lang="es-CO" sz="1050" dirty="0">
                        <a:latin typeface="Verdana" panose="020B0604030504040204" pitchFamily="34" charset="0"/>
                        <a:ea typeface="Verdana" panose="020B0604030504040204" pitchFamily="34" charset="0"/>
                      </a:endParaRPr>
                    </a:p>
                  </a:txBody>
                  <a:tcPr anchor="ctr"/>
                </a:tc>
                <a:tc hMerge="1">
                  <a:txBody>
                    <a:bodyPr/>
                    <a:lstStyle/>
                    <a:p>
                      <a:endParaRPr lang="es-CO"/>
                    </a:p>
                  </a:txBody>
                  <a:tcPr anchor="ctr"/>
                </a:tc>
                <a:tc>
                  <a:txBody>
                    <a:bodyPr/>
                    <a:lstStyle/>
                    <a:p>
                      <a:r>
                        <a:rPr lang="es-CO" sz="1050" dirty="0"/>
                        <a:t>Cooperación internacional; privados</a:t>
                      </a:r>
                      <a:endParaRPr lang="es-CO" sz="1050" dirty="0">
                        <a:latin typeface="Verdana" panose="020B0604030504040204" pitchFamily="34" charset="0"/>
                        <a:ea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
        <p:nvSpPr>
          <p:cNvPr id="26" name="CuadroTexto 25"/>
          <p:cNvSpPr txBox="1"/>
          <p:nvPr/>
        </p:nvSpPr>
        <p:spPr>
          <a:xfrm>
            <a:off x="1679090" y="5510288"/>
            <a:ext cx="2584218" cy="600164"/>
          </a:xfrm>
          <a:prstGeom prst="rect">
            <a:avLst/>
          </a:prstGeom>
          <a:noFill/>
        </p:spPr>
        <p:txBody>
          <a:bodyPr wrap="square" rtlCol="0" anchor="ctr">
            <a:spAutoFit/>
          </a:bodyPr>
          <a:lstStyle/>
          <a:p>
            <a:pPr>
              <a:spcBef>
                <a:spcPts val="600"/>
              </a:spcBef>
            </a:pPr>
            <a:r>
              <a:rPr lang="es-CO" sz="1100" b="1" dirty="0">
                <a:latin typeface="Verdana" panose="020B0604030504040204" pitchFamily="34" charset="0"/>
                <a:ea typeface="Verdana" panose="020B0604030504040204" pitchFamily="34" charset="0"/>
              </a:rPr>
              <a:t>El costo por vigencia debe relacionarse con el logro de las metas anuales</a:t>
            </a:r>
          </a:p>
        </p:txBody>
      </p:sp>
      <p:sp>
        <p:nvSpPr>
          <p:cNvPr id="27" name="CuadroTexto 26"/>
          <p:cNvSpPr txBox="1"/>
          <p:nvPr/>
        </p:nvSpPr>
        <p:spPr>
          <a:xfrm>
            <a:off x="6328027" y="5923212"/>
            <a:ext cx="4511611" cy="430887"/>
          </a:xfrm>
          <a:prstGeom prst="rect">
            <a:avLst/>
          </a:prstGeom>
          <a:noFill/>
        </p:spPr>
        <p:txBody>
          <a:bodyPr wrap="square" rtlCol="0" anchor="ctr">
            <a:spAutoFit/>
          </a:bodyPr>
          <a:lstStyle/>
          <a:p>
            <a:pPr>
              <a:spcBef>
                <a:spcPts val="600"/>
              </a:spcBef>
            </a:pPr>
            <a:r>
              <a:rPr lang="es-CO" sz="1100" b="1" dirty="0">
                <a:latin typeface="Verdana" panose="020B0604030504040204" pitchFamily="34" charset="0"/>
                <a:ea typeface="Verdana" panose="020B0604030504040204" pitchFamily="34" charset="0"/>
              </a:rPr>
              <a:t>Es posible que exista más de una fuente de recursos que financie la ejecución de la acción</a:t>
            </a:r>
          </a:p>
        </p:txBody>
      </p:sp>
      <p:sp>
        <p:nvSpPr>
          <p:cNvPr id="28" name="Rectangle 2"/>
          <p:cNvSpPr/>
          <p:nvPr/>
        </p:nvSpPr>
        <p:spPr>
          <a:xfrm>
            <a:off x="1352362" y="5697528"/>
            <a:ext cx="232011" cy="225684"/>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p>
        </p:txBody>
      </p:sp>
      <p:pic>
        <p:nvPicPr>
          <p:cNvPr id="29" name="Graphic 1" descr="Checkbox Checked outline"/>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93794" y="5540370"/>
            <a:ext cx="549149" cy="540000"/>
          </a:xfrm>
          <a:prstGeom prst="rect">
            <a:avLst/>
          </a:prstGeom>
        </p:spPr>
      </p:pic>
      <p:grpSp>
        <p:nvGrpSpPr>
          <p:cNvPr id="30" name="Group 41"/>
          <p:cNvGrpSpPr/>
          <p:nvPr/>
        </p:nvGrpSpPr>
        <p:grpSpPr>
          <a:xfrm>
            <a:off x="5842731" y="5864193"/>
            <a:ext cx="549149" cy="540000"/>
            <a:chOff x="1044012" y="5293084"/>
            <a:chExt cx="549149" cy="540000"/>
          </a:xfrm>
        </p:grpSpPr>
        <p:sp>
          <p:nvSpPr>
            <p:cNvPr id="31" name="Rectangle 42"/>
            <p:cNvSpPr/>
            <p:nvPr/>
          </p:nvSpPr>
          <p:spPr>
            <a:xfrm>
              <a:off x="1202580" y="5450242"/>
              <a:ext cx="232011" cy="225684"/>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err="1"/>
            </a:p>
          </p:txBody>
        </p:sp>
        <p:pic>
          <p:nvPicPr>
            <p:cNvPr id="32" name="Graphic 43" descr="Checkbox Checked outline"/>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44012" y="5293084"/>
              <a:ext cx="549149" cy="540000"/>
            </a:xfrm>
            <a:prstGeom prst="rect">
              <a:avLst/>
            </a:prstGeom>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p:nvPr/>
        </p:nvSpPr>
        <p:spPr>
          <a:xfrm>
            <a:off x="344728" y="396087"/>
            <a:ext cx="10561990" cy="45674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endParaRPr lang="es-CO" sz="2500" b="1" dirty="0">
              <a:latin typeface="FUTURA"/>
              <a:ea typeface="Verdana" panose="020B0604030504040204" pitchFamily="34" charset="0"/>
            </a:endParaRPr>
          </a:p>
        </p:txBody>
      </p:sp>
      <p:sp>
        <p:nvSpPr>
          <p:cNvPr id="7" name="CuadroTexto 6"/>
          <p:cNvSpPr txBox="1"/>
          <p:nvPr/>
        </p:nvSpPr>
        <p:spPr>
          <a:xfrm>
            <a:off x="3563883" y="1108111"/>
            <a:ext cx="7115694" cy="1477328"/>
          </a:xfrm>
          <a:prstGeom prst="rect">
            <a:avLst/>
          </a:prstGeom>
          <a:noFill/>
        </p:spPr>
        <p:txBody>
          <a:bodyPr wrap="square" rtlCol="0">
            <a:spAutoFit/>
          </a:bodyPr>
          <a:lstStyle/>
          <a:p>
            <a:pPr algn="just"/>
            <a:endParaRPr lang="es-CO" dirty="0">
              <a:latin typeface="FUTURA"/>
            </a:endParaRPr>
          </a:p>
          <a:p>
            <a:pPr algn="just"/>
            <a:r>
              <a:rPr lang="es-CO" dirty="0">
                <a:latin typeface="FUTURA"/>
              </a:rPr>
              <a:t>Una política pública es un instrumento de planeación, de largo plazo, que a través de decisiones, acciones y procesos da respuesta a una </a:t>
            </a:r>
            <a:r>
              <a:rPr lang="es-CO" u="sng" dirty="0">
                <a:latin typeface="FUTURA"/>
              </a:rPr>
              <a:t>problemática social.</a:t>
            </a:r>
          </a:p>
          <a:p>
            <a:pPr algn="just"/>
            <a:endParaRPr lang="es-CO" dirty="0">
              <a:latin typeface="FUTURA"/>
            </a:endParaRPr>
          </a:p>
        </p:txBody>
      </p:sp>
      <p:graphicFrame>
        <p:nvGraphicFramePr>
          <p:cNvPr id="14" name="Diagrama 13"/>
          <p:cNvGraphicFramePr/>
          <p:nvPr/>
        </p:nvGraphicFramePr>
        <p:xfrm>
          <a:off x="-2380007" y="954224"/>
          <a:ext cx="8337484" cy="578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CuadroTexto 15"/>
          <p:cNvSpPr txBox="1"/>
          <p:nvPr/>
        </p:nvSpPr>
        <p:spPr>
          <a:xfrm>
            <a:off x="5317887" y="2585439"/>
            <a:ext cx="4093407" cy="1323439"/>
          </a:xfrm>
          <a:prstGeom prst="rect">
            <a:avLst/>
          </a:prstGeom>
          <a:noFill/>
        </p:spPr>
        <p:txBody>
          <a:bodyPr wrap="square">
            <a:spAutoFit/>
          </a:bodyPr>
          <a:lstStyle/>
          <a:p>
            <a:pPr lvl="0" algn="ctr">
              <a:spcBef>
                <a:spcPts val="180"/>
              </a:spcBef>
              <a:spcAft>
                <a:spcPts val="180"/>
              </a:spcAft>
            </a:pPr>
            <a:r>
              <a:rPr lang="es-CO" sz="2000" b="1" i="1" dirty="0">
                <a:latin typeface="Futura Std Book" charset="0"/>
                <a:ea typeface="Aptos" panose="020B0004020202020204" pitchFamily="34" charset="0"/>
                <a:cs typeface="Futura Std Book" charset="0"/>
              </a:rPr>
              <a:t>Una</a:t>
            </a:r>
            <a:r>
              <a:rPr lang="es-CO" sz="2000" b="1" i="1" noProof="0" dirty="0">
                <a:effectLst/>
                <a:latin typeface="Futura Std Book" charset="0"/>
                <a:ea typeface="Aptos" panose="020B0004020202020204" pitchFamily="34" charset="0"/>
                <a:cs typeface="Futura Std Book" charset="0"/>
              </a:rPr>
              <a:t> política fija el rumbo estratégico; los planes, programas y proyectos son operativos.</a:t>
            </a:r>
          </a:p>
        </p:txBody>
      </p:sp>
      <p:sp>
        <p:nvSpPr>
          <p:cNvPr id="26" name="Flecha: arriba y abajo 25"/>
          <p:cNvSpPr/>
          <p:nvPr/>
        </p:nvSpPr>
        <p:spPr>
          <a:xfrm>
            <a:off x="2913731" y="1534615"/>
            <a:ext cx="229520" cy="4619767"/>
          </a:xfrm>
          <a:prstGeom prst="upDownArrow">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CuadroTexto 3"/>
          <p:cNvSpPr txBox="1"/>
          <p:nvPr/>
        </p:nvSpPr>
        <p:spPr>
          <a:xfrm>
            <a:off x="3563883" y="3952230"/>
            <a:ext cx="7286016" cy="2308324"/>
          </a:xfrm>
          <a:prstGeom prst="rect">
            <a:avLst/>
          </a:prstGeom>
          <a:noFill/>
        </p:spPr>
        <p:txBody>
          <a:bodyPr wrap="square">
            <a:spAutoFit/>
          </a:bodyPr>
          <a:lstStyle/>
          <a:p>
            <a:pPr algn="just"/>
            <a:r>
              <a:rPr lang="es-CO" b="1" u="sng" dirty="0">
                <a:latin typeface="FUTURA"/>
              </a:rPr>
              <a:t>Problema de política pública:</a:t>
            </a:r>
            <a:endParaRPr lang="es-CO" sz="1000" u="sng" dirty="0">
              <a:solidFill>
                <a:schemeClr val="tx1">
                  <a:lumMod val="95000"/>
                  <a:lumOff val="5000"/>
                </a:schemeClr>
              </a:solidFill>
              <a:latin typeface="FUTURA"/>
              <a:ea typeface="Verdana" panose="020B0604030504040204"/>
            </a:endParaRPr>
          </a:p>
          <a:p>
            <a:pPr algn="just"/>
            <a:endParaRPr lang="es-CO" dirty="0">
              <a:latin typeface="FUTURA"/>
            </a:endParaRPr>
          </a:p>
          <a:p>
            <a:pPr marL="400050" indent="-400050" algn="just">
              <a:buAutoNum type="romanLcParenR"/>
            </a:pPr>
            <a:r>
              <a:rPr lang="es-ES" dirty="0">
                <a:latin typeface="Futura Std Book"/>
              </a:rPr>
              <a:t>Situación negativa que quiere ser cambiada.</a:t>
            </a:r>
          </a:p>
          <a:p>
            <a:pPr marL="400050" indent="-400050" algn="just">
              <a:buAutoNum type="romanLcParenR"/>
            </a:pPr>
            <a:r>
              <a:rPr lang="es-ES" dirty="0">
                <a:latin typeface="Futura Std Book"/>
              </a:rPr>
              <a:t>principales causas asociadas. </a:t>
            </a:r>
          </a:p>
          <a:p>
            <a:pPr marL="400050" indent="-400050" algn="just">
              <a:buAutoNum type="romanLcParenR"/>
            </a:pPr>
            <a:r>
              <a:rPr lang="es-ES" dirty="0">
                <a:latin typeface="Futura Std Book"/>
              </a:rPr>
              <a:t>principales efectos asociados.</a:t>
            </a:r>
          </a:p>
          <a:p>
            <a:pPr marL="400050" indent="-400050" algn="just">
              <a:buAutoNum type="romanLcParenR"/>
            </a:pPr>
            <a:r>
              <a:rPr lang="es-ES" dirty="0">
                <a:latin typeface="Futura Std Book"/>
              </a:rPr>
              <a:t>población afectada y sus características diferenciales.</a:t>
            </a:r>
          </a:p>
          <a:p>
            <a:pPr marL="400050" indent="-400050" algn="just">
              <a:buAutoNum type="romanLcParenR"/>
            </a:pPr>
            <a:r>
              <a:rPr lang="es-ES" dirty="0">
                <a:latin typeface="Futura Std Book"/>
              </a:rPr>
              <a:t>delimitación territorial.</a:t>
            </a:r>
          </a:p>
          <a:p>
            <a:pPr marL="400050" indent="-400050" algn="just">
              <a:buAutoNum type="romanLcParenR"/>
            </a:pPr>
            <a:r>
              <a:rPr lang="es-ES" dirty="0">
                <a:latin typeface="Futura Std Book"/>
              </a:rPr>
              <a:t>magnitud de las afectaciones generadas (línea base).</a:t>
            </a:r>
            <a:endParaRPr lang="es-CO" dirty="0">
              <a:latin typeface="Futura Std Book"/>
            </a:endParaRPr>
          </a:p>
        </p:txBody>
      </p:sp>
      <p:sp>
        <p:nvSpPr>
          <p:cNvPr id="2" name="CuadroTexto 1">
            <a:extLst>
              <a:ext uri="{FF2B5EF4-FFF2-40B4-BE49-F238E27FC236}">
                <a16:creationId xmlns:a16="http://schemas.microsoft.com/office/drawing/2014/main" id="{78879CB5-CF81-9A85-5E74-65F8C225D68D}"/>
              </a:ext>
            </a:extLst>
          </p:cNvPr>
          <p:cNvSpPr txBox="1"/>
          <p:nvPr/>
        </p:nvSpPr>
        <p:spPr>
          <a:xfrm>
            <a:off x="10376209" y="4669170"/>
            <a:ext cx="1474900" cy="1015663"/>
          </a:xfrm>
          <a:prstGeom prst="rect">
            <a:avLst/>
          </a:prstGeom>
          <a:noFill/>
        </p:spPr>
        <p:txBody>
          <a:bodyPr wrap="square">
            <a:spAutoFit/>
          </a:bodyPr>
          <a:lstStyle/>
          <a:p>
            <a:pPr lvl="0" algn="ctr">
              <a:spcBef>
                <a:spcPts val="180"/>
              </a:spcBef>
              <a:spcAft>
                <a:spcPts val="180"/>
              </a:spcAft>
            </a:pPr>
            <a:r>
              <a:rPr lang="es-CO" sz="2000" b="1" i="1" dirty="0">
                <a:solidFill>
                  <a:schemeClr val="accent6"/>
                </a:solidFill>
                <a:latin typeface="Futura Std Book" charset="0"/>
              </a:rPr>
              <a:t>Basado en evidencia</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71456" y="162682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a:cs typeface="Calibri Light" panose="020F0302020204030204"/>
              </a:rPr>
              <a:t>Fase 3 – Plan de acción y seguimiento</a:t>
            </a:r>
          </a:p>
          <a:p>
            <a:pPr marL="342900" indent="-342900">
              <a:buFont typeface="Wingdings" panose="05000000000000000000" pitchFamily="2" charset="2"/>
              <a:buChar char="q"/>
            </a:pPr>
            <a:r>
              <a:rPr lang="es-CO" b="1" dirty="0">
                <a:solidFill>
                  <a:schemeClr val="bg2">
                    <a:lumMod val="75000"/>
                  </a:schemeClr>
                </a:solidFill>
                <a:latin typeface="FUTURA"/>
                <a:cs typeface="Calibri Light" panose="020F0302020204030204"/>
              </a:rPr>
              <a:t>Seguimiento</a:t>
            </a:r>
          </a:p>
          <a:p>
            <a:endParaRPr lang="es-CO" b="1" dirty="0">
              <a:solidFill>
                <a:schemeClr val="tx1"/>
              </a:solidFill>
              <a:latin typeface="FUTURA"/>
              <a:cs typeface="Calibri Light" panose="020F0302020204030204"/>
            </a:endParaRPr>
          </a:p>
          <a:p>
            <a:r>
              <a:rPr lang="es-ES" b="1" dirty="0">
                <a:solidFill>
                  <a:schemeClr val="tx1"/>
                </a:solidFill>
                <a:latin typeface="Futura Std Book"/>
              </a:rPr>
              <a:t>¿Cómo se hace seguimiento a la política pública?</a:t>
            </a:r>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sp>
        <p:nvSpPr>
          <p:cNvPr id="6" name="Título 5"/>
          <p:cNvSpPr>
            <a:spLocks noGrp="1"/>
          </p:cNvSpPr>
          <p:nvPr>
            <p:ph type="title"/>
          </p:nvPr>
        </p:nvSpPr>
        <p:spPr>
          <a:xfrm>
            <a:off x="782755" y="3428999"/>
            <a:ext cx="10515600" cy="2852737"/>
          </a:xfrm>
        </p:spPr>
        <p:txBody>
          <a:bodyPr>
            <a:normAutofit fontScale="90000"/>
          </a:bodyPr>
          <a:lstStyle/>
          <a:p>
            <a:br>
              <a:rPr lang="es-CO" dirty="0"/>
            </a:br>
            <a:br>
              <a:rPr lang="es-CO" dirty="0"/>
            </a:br>
            <a:br>
              <a:rPr lang="es-CO" dirty="0"/>
            </a:br>
            <a:r>
              <a:rPr lang="es-CO" dirty="0">
                <a:hlinkClick r:id="rId3"/>
              </a:rPr>
              <a:t>https://sisconpes.dnp.gov.co/sisconpesweb/</a:t>
            </a:r>
            <a:r>
              <a:rPr lang="es-CO" dirty="0"/>
              <a:t> </a:t>
            </a:r>
          </a:p>
        </p:txBody>
      </p:sp>
      <p:pic>
        <p:nvPicPr>
          <p:cNvPr id="3" name="Imagen 2"/>
          <p:cNvPicPr>
            <a:picLocks noChangeAspect="1"/>
          </p:cNvPicPr>
          <p:nvPr/>
        </p:nvPicPr>
        <p:blipFill>
          <a:blip r:embed="rId4"/>
          <a:stretch>
            <a:fillRect/>
          </a:stretch>
        </p:blipFill>
        <p:spPr>
          <a:xfrm>
            <a:off x="2447416" y="1679197"/>
            <a:ext cx="7297168" cy="250542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5331" y="962675"/>
            <a:ext cx="4596333" cy="888187"/>
          </a:xfrm>
        </p:spPr>
        <p:txBody>
          <a:bodyPr>
            <a:normAutofit/>
          </a:bodyPr>
          <a:lstStyle/>
          <a:p>
            <a:r>
              <a:rPr lang="es-CO" sz="2400" b="1" dirty="0">
                <a:latin typeface="Futura Std Book"/>
              </a:rPr>
              <a:t>Producto del plan de acción y seguimiento</a:t>
            </a:r>
          </a:p>
        </p:txBody>
      </p:sp>
      <p:grpSp>
        <p:nvGrpSpPr>
          <p:cNvPr id="12" name="Grupo 11">
            <a:extLst>
              <a:ext uri="{FF2B5EF4-FFF2-40B4-BE49-F238E27FC236}">
                <a16:creationId xmlns:a16="http://schemas.microsoft.com/office/drawing/2014/main" id="{09FEC0DA-FCE5-013E-17E9-3EE6FAE26153}"/>
              </a:ext>
            </a:extLst>
          </p:cNvPr>
          <p:cNvGrpSpPr/>
          <p:nvPr/>
        </p:nvGrpSpPr>
        <p:grpSpPr>
          <a:xfrm>
            <a:off x="745331" y="2070099"/>
            <a:ext cx="3826670" cy="4305301"/>
            <a:chOff x="745331" y="2070099"/>
            <a:chExt cx="3826670" cy="4305301"/>
          </a:xfrm>
        </p:grpSpPr>
        <p:grpSp>
          <p:nvGrpSpPr>
            <p:cNvPr id="3" name="Grupo 2">
              <a:extLst>
                <a:ext uri="{FF2B5EF4-FFF2-40B4-BE49-F238E27FC236}">
                  <a16:creationId xmlns:a16="http://schemas.microsoft.com/office/drawing/2014/main" id="{E6AA1094-68B7-7A36-1FC9-44696A20CB60}"/>
                </a:ext>
              </a:extLst>
            </p:cNvPr>
            <p:cNvGrpSpPr/>
            <p:nvPr/>
          </p:nvGrpSpPr>
          <p:grpSpPr>
            <a:xfrm>
              <a:off x="745331" y="2070099"/>
              <a:ext cx="3826670" cy="4305301"/>
              <a:chOff x="830391" y="2022966"/>
              <a:chExt cx="3826670" cy="4680508"/>
            </a:xfrm>
          </p:grpSpPr>
          <p:sp>
            <p:nvSpPr>
              <p:cNvPr id="5" name="Forma libre: forma 4">
                <a:extLst>
                  <a:ext uri="{FF2B5EF4-FFF2-40B4-BE49-F238E27FC236}">
                    <a16:creationId xmlns:a16="http://schemas.microsoft.com/office/drawing/2014/main" id="{7F206BD4-02A5-91E4-88D1-87C960B2C16B}"/>
                  </a:ext>
                </a:extLst>
              </p:cNvPr>
              <p:cNvSpPr/>
              <p:nvPr/>
            </p:nvSpPr>
            <p:spPr>
              <a:xfrm>
                <a:off x="830391" y="2022966"/>
                <a:ext cx="3826670" cy="4680508"/>
              </a:xfrm>
              <a:custGeom>
                <a:avLst/>
                <a:gdLst>
                  <a:gd name="csX0" fmla="*/ 0 w 3826670"/>
                  <a:gd name="csY0" fmla="*/ 382667 h 4500222"/>
                  <a:gd name="csX1" fmla="*/ 382667 w 3826670"/>
                  <a:gd name="csY1" fmla="*/ 0 h 4500222"/>
                  <a:gd name="csX2" fmla="*/ 3444003 w 3826670"/>
                  <a:gd name="csY2" fmla="*/ 0 h 4500222"/>
                  <a:gd name="csX3" fmla="*/ 3826670 w 3826670"/>
                  <a:gd name="csY3" fmla="*/ 382667 h 4500222"/>
                  <a:gd name="csX4" fmla="*/ 3826670 w 3826670"/>
                  <a:gd name="csY4" fmla="*/ 4117555 h 4500222"/>
                  <a:gd name="csX5" fmla="*/ 3444003 w 3826670"/>
                  <a:gd name="csY5" fmla="*/ 4500222 h 4500222"/>
                  <a:gd name="csX6" fmla="*/ 382667 w 3826670"/>
                  <a:gd name="csY6" fmla="*/ 4500222 h 4500222"/>
                  <a:gd name="csX7" fmla="*/ 0 w 3826670"/>
                  <a:gd name="csY7" fmla="*/ 4117555 h 4500222"/>
                  <a:gd name="csX8" fmla="*/ 0 w 3826670"/>
                  <a:gd name="csY8" fmla="*/ 382667 h 450022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3826670" h="4500222">
                    <a:moveTo>
                      <a:pt x="0" y="382667"/>
                    </a:moveTo>
                    <a:cubicBezTo>
                      <a:pt x="0" y="171326"/>
                      <a:pt x="171326" y="0"/>
                      <a:pt x="382667" y="0"/>
                    </a:cubicBezTo>
                    <a:lnTo>
                      <a:pt x="3444003" y="0"/>
                    </a:lnTo>
                    <a:cubicBezTo>
                      <a:pt x="3655344" y="0"/>
                      <a:pt x="3826670" y="171326"/>
                      <a:pt x="3826670" y="382667"/>
                    </a:cubicBezTo>
                    <a:lnTo>
                      <a:pt x="3826670" y="4117555"/>
                    </a:lnTo>
                    <a:cubicBezTo>
                      <a:pt x="3826670" y="4328896"/>
                      <a:pt x="3655344" y="4500222"/>
                      <a:pt x="3444003" y="4500222"/>
                    </a:cubicBezTo>
                    <a:lnTo>
                      <a:pt x="382667" y="4500222"/>
                    </a:lnTo>
                    <a:cubicBezTo>
                      <a:pt x="171326" y="4500222"/>
                      <a:pt x="0" y="4328896"/>
                      <a:pt x="0" y="4117555"/>
                    </a:cubicBezTo>
                    <a:lnTo>
                      <a:pt x="0" y="382667"/>
                    </a:lnTo>
                    <a:close/>
                  </a:path>
                </a:pathLst>
              </a:custGeom>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spcFirstLastPara="0" vert="horz" wrap="square" lIns="113792" tIns="1913880" rIns="113792" bIns="1013838" numCol="1" spcCol="1270" anchor="t" anchorCtr="1">
                <a:noAutofit/>
              </a:bodyPr>
              <a:lstStyle/>
              <a:p>
                <a:pPr marL="0" lvl="0" indent="0" algn="l" defTabSz="711200">
                  <a:lnSpc>
                    <a:spcPct val="90000"/>
                  </a:lnSpc>
                  <a:spcBef>
                    <a:spcPct val="0"/>
                  </a:spcBef>
                  <a:spcAft>
                    <a:spcPct val="35000"/>
                  </a:spcAft>
                  <a:buNone/>
                </a:pPr>
                <a:r>
                  <a:rPr lang="es-CO" sz="1600" kern="1200" dirty="0">
                    <a:latin typeface="Futura Std Book"/>
                  </a:rPr>
                  <a:t>Matriz PAS que contiene: </a:t>
                </a:r>
              </a:p>
              <a:p>
                <a:pPr marL="171450" lvl="1" indent="-171450" algn="l" defTabSz="711200">
                  <a:lnSpc>
                    <a:spcPct val="90000"/>
                  </a:lnSpc>
                  <a:spcBef>
                    <a:spcPct val="0"/>
                  </a:spcBef>
                  <a:spcAft>
                    <a:spcPct val="15000"/>
                  </a:spcAft>
                  <a:buChar char="•"/>
                </a:pPr>
                <a:r>
                  <a:rPr lang="es-CO" sz="1600" kern="1200" dirty="0">
                    <a:latin typeface="Futura Std Book"/>
                  </a:rPr>
                  <a:t>Objetivos</a:t>
                </a:r>
              </a:p>
              <a:p>
                <a:pPr marL="171450" lvl="1" indent="-171450" algn="l" defTabSz="711200">
                  <a:lnSpc>
                    <a:spcPct val="90000"/>
                  </a:lnSpc>
                  <a:spcBef>
                    <a:spcPct val="0"/>
                  </a:spcBef>
                  <a:spcAft>
                    <a:spcPct val="15000"/>
                  </a:spcAft>
                  <a:buChar char="•"/>
                </a:pPr>
                <a:r>
                  <a:rPr lang="es-CO" sz="1600" kern="1200" dirty="0">
                    <a:latin typeface="Futura Std Book"/>
                  </a:rPr>
                  <a:t>Líneas de acción</a:t>
                </a:r>
              </a:p>
              <a:p>
                <a:pPr marL="171450" lvl="1" indent="-171450" algn="l" defTabSz="711200">
                  <a:lnSpc>
                    <a:spcPct val="90000"/>
                  </a:lnSpc>
                  <a:spcBef>
                    <a:spcPct val="0"/>
                  </a:spcBef>
                  <a:spcAft>
                    <a:spcPct val="15000"/>
                  </a:spcAft>
                  <a:buChar char="•"/>
                </a:pPr>
                <a:r>
                  <a:rPr lang="es-CO" sz="1600" kern="1200" dirty="0">
                    <a:latin typeface="Futura Std Book"/>
                  </a:rPr>
                  <a:t>Acciones</a:t>
                </a:r>
              </a:p>
              <a:p>
                <a:pPr marL="171450" lvl="1" indent="-171450" algn="l" defTabSz="711200">
                  <a:lnSpc>
                    <a:spcPct val="90000"/>
                  </a:lnSpc>
                  <a:spcBef>
                    <a:spcPct val="0"/>
                  </a:spcBef>
                  <a:spcAft>
                    <a:spcPct val="15000"/>
                  </a:spcAft>
                  <a:buChar char="•"/>
                </a:pPr>
                <a:r>
                  <a:rPr lang="es-CO" sz="1600" kern="1200" dirty="0">
                    <a:latin typeface="Futura Std Book"/>
                  </a:rPr>
                  <a:t>Responsables</a:t>
                </a:r>
              </a:p>
              <a:p>
                <a:pPr marL="171450" lvl="1" indent="-171450" algn="l" defTabSz="711200">
                  <a:lnSpc>
                    <a:spcPct val="90000"/>
                  </a:lnSpc>
                  <a:spcBef>
                    <a:spcPct val="0"/>
                  </a:spcBef>
                  <a:spcAft>
                    <a:spcPct val="15000"/>
                  </a:spcAft>
                  <a:buChar char="•"/>
                </a:pPr>
                <a:r>
                  <a:rPr lang="es-CO" sz="1600" kern="1200" dirty="0">
                    <a:latin typeface="Futura Std Book"/>
                  </a:rPr>
                  <a:t>Tiempo de ejecución</a:t>
                </a:r>
              </a:p>
              <a:p>
                <a:pPr marL="171450" lvl="1" indent="-171450" algn="l" defTabSz="711200">
                  <a:lnSpc>
                    <a:spcPct val="90000"/>
                  </a:lnSpc>
                  <a:spcBef>
                    <a:spcPct val="0"/>
                  </a:spcBef>
                  <a:spcAft>
                    <a:spcPct val="15000"/>
                  </a:spcAft>
                  <a:buChar char="•"/>
                </a:pPr>
                <a:r>
                  <a:rPr lang="es-CO" sz="1600" kern="1200" dirty="0">
                    <a:latin typeface="Futura Std Book"/>
                  </a:rPr>
                  <a:t>Indicadores</a:t>
                </a:r>
              </a:p>
              <a:p>
                <a:pPr marL="171450" lvl="1" indent="-171450" algn="l" defTabSz="711200">
                  <a:lnSpc>
                    <a:spcPct val="90000"/>
                  </a:lnSpc>
                  <a:spcBef>
                    <a:spcPct val="0"/>
                  </a:spcBef>
                  <a:spcAft>
                    <a:spcPct val="15000"/>
                  </a:spcAft>
                  <a:buChar char="•"/>
                </a:pPr>
                <a:r>
                  <a:rPr lang="es-CO" sz="1600" kern="1200" dirty="0">
                    <a:latin typeface="Futura Std Book"/>
                  </a:rPr>
                  <a:t>Metas</a:t>
                </a:r>
              </a:p>
              <a:p>
                <a:pPr marL="171450" lvl="1" indent="-171450" algn="l" defTabSz="711200">
                  <a:lnSpc>
                    <a:spcPct val="90000"/>
                  </a:lnSpc>
                  <a:spcBef>
                    <a:spcPct val="0"/>
                  </a:spcBef>
                  <a:spcAft>
                    <a:spcPct val="15000"/>
                  </a:spcAft>
                  <a:buChar char="•"/>
                </a:pPr>
                <a:r>
                  <a:rPr lang="es-CO" sz="1600" kern="1200" dirty="0">
                    <a:latin typeface="Futura Std Book"/>
                  </a:rPr>
                  <a:t>Tiempos</a:t>
                </a:r>
              </a:p>
            </p:txBody>
          </p:sp>
          <p:sp>
            <p:nvSpPr>
              <p:cNvPr id="6" name="Elipse 5">
                <a:extLst>
                  <a:ext uri="{FF2B5EF4-FFF2-40B4-BE49-F238E27FC236}">
                    <a16:creationId xmlns:a16="http://schemas.microsoft.com/office/drawing/2014/main" id="{55C2A259-6E06-849E-65F6-FF8353A1F134}"/>
                  </a:ext>
                </a:extLst>
              </p:cNvPr>
              <p:cNvSpPr/>
              <p:nvPr/>
            </p:nvSpPr>
            <p:spPr>
              <a:xfrm>
                <a:off x="1994439" y="2292979"/>
                <a:ext cx="1498573" cy="1498573"/>
              </a:xfrm>
              <a:prstGeom prst="ellipse">
                <a:avLst/>
              </a:prstGeom>
            </p:spPr>
            <p:style>
              <a:lnRef idx="3">
                <a:schemeClr val="lt1">
                  <a:hueOff val="0"/>
                  <a:satOff val="0"/>
                  <a:lumOff val="0"/>
                  <a:alphaOff val="0"/>
                </a:schemeClr>
              </a:lnRef>
              <a:fillRef idx="1">
                <a:schemeClr val="accent5">
                  <a:tint val="50000"/>
                  <a:hueOff val="0"/>
                  <a:satOff val="0"/>
                  <a:lumOff val="0"/>
                  <a:alphaOff val="0"/>
                </a:schemeClr>
              </a:fillRef>
              <a:effectRef idx="1">
                <a:schemeClr val="accent5">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grpSp>
        <p:pic>
          <p:nvPicPr>
            <p:cNvPr id="9" name="Gráfico 8" descr="Búsqueda de carpetas con relleno sólido">
              <a:extLst>
                <a:ext uri="{FF2B5EF4-FFF2-40B4-BE49-F238E27FC236}">
                  <a16:creationId xmlns:a16="http://schemas.microsoft.com/office/drawing/2014/main" id="{F30EE510-4D2D-B5EC-B427-057C7F8D1C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01465" y="2514600"/>
              <a:ext cx="914400" cy="914400"/>
            </a:xfrm>
            <a:prstGeom prst="rect">
              <a:avLst/>
            </a:prstGeom>
          </p:spPr>
        </p:pic>
      </p:grpSp>
      <p:graphicFrame>
        <p:nvGraphicFramePr>
          <p:cNvPr id="10" name="Tabla 9">
            <a:extLst>
              <a:ext uri="{FF2B5EF4-FFF2-40B4-BE49-F238E27FC236}">
                <a16:creationId xmlns:a16="http://schemas.microsoft.com/office/drawing/2014/main" id="{5A52325A-7AC3-4E51-992E-1C45384459EA}"/>
              </a:ext>
            </a:extLst>
          </p:cNvPr>
          <p:cNvGraphicFramePr>
            <a:graphicFrameLocks noGrp="1"/>
          </p:cNvGraphicFramePr>
          <p:nvPr>
            <p:extLst>
              <p:ext uri="{D42A27DB-BD31-4B8C-83A1-F6EECF244321}">
                <p14:modId xmlns:p14="http://schemas.microsoft.com/office/powerpoint/2010/main" val="1772746608"/>
              </p:ext>
            </p:extLst>
          </p:nvPr>
        </p:nvGraphicFramePr>
        <p:xfrm>
          <a:off x="5736049" y="2170958"/>
          <a:ext cx="6097772" cy="3878866"/>
        </p:xfrm>
        <a:graphic>
          <a:graphicData uri="http://schemas.openxmlformats.org/drawingml/2006/table">
            <a:tbl>
              <a:tblPr firstRow="1" bandRow="1">
                <a:tableStyleId>{BDBED569-4797-4DF1-A0F4-6AAB3CD982D8}</a:tableStyleId>
              </a:tblPr>
              <a:tblGrid>
                <a:gridCol w="3048886">
                  <a:extLst>
                    <a:ext uri="{9D8B030D-6E8A-4147-A177-3AD203B41FA5}">
                      <a16:colId xmlns:a16="http://schemas.microsoft.com/office/drawing/2014/main" val="1411312076"/>
                    </a:ext>
                  </a:extLst>
                </a:gridCol>
                <a:gridCol w="3048886">
                  <a:extLst>
                    <a:ext uri="{9D8B030D-6E8A-4147-A177-3AD203B41FA5}">
                      <a16:colId xmlns:a16="http://schemas.microsoft.com/office/drawing/2014/main" val="2016819330"/>
                    </a:ext>
                  </a:extLst>
                </a:gridCol>
              </a:tblGrid>
              <a:tr h="736903">
                <a:tc>
                  <a:txBody>
                    <a:bodyPr/>
                    <a:lstStyle/>
                    <a:p>
                      <a:endParaRPr lang="es-CO" sz="1600" b="0" u="none" strike="noStrike" kern="1200" baseline="0" dirty="0">
                        <a:solidFill>
                          <a:schemeClr val="tx1"/>
                        </a:solidFill>
                      </a:endParaRPr>
                    </a:p>
                    <a:p>
                      <a:r>
                        <a:rPr lang="es-ES" sz="1600" b="0" u="none" strike="noStrike" kern="1200" baseline="0" dirty="0">
                          <a:solidFill>
                            <a:schemeClr val="tx1"/>
                          </a:solidFill>
                        </a:rPr>
                        <a:t>Guía plan de acción y seguimiento </a:t>
                      </a:r>
                    </a:p>
                    <a:p>
                      <a:endParaRPr lang="es-ES" sz="1600" b="0" i="0" u="none" strike="noStrike" kern="1200" baseline="0" dirty="0">
                        <a:solidFill>
                          <a:schemeClr val="tx1"/>
                        </a:solidFill>
                        <a:latin typeface="Futura Std Book"/>
                        <a:ea typeface="+mn-ea"/>
                        <a:cs typeface="+mn-cs"/>
                      </a:endParaRPr>
                    </a:p>
                  </a:txBody>
                  <a:tcPr/>
                </a:tc>
                <a:tc>
                  <a:txBody>
                    <a:bodyPr/>
                    <a:lstStyle/>
                    <a:p>
                      <a:endParaRPr lang="es-CO" sz="1600" b="0" u="none" strike="noStrike" kern="1200" baseline="0" dirty="0">
                        <a:solidFill>
                          <a:schemeClr val="tx1"/>
                        </a:solidFill>
                      </a:endParaRPr>
                    </a:p>
                    <a:p>
                      <a:r>
                        <a:rPr lang="es-ES" sz="1600" b="0" u="none" strike="noStrike" kern="1200" baseline="0" dirty="0">
                          <a:solidFill>
                            <a:schemeClr val="tx1"/>
                          </a:solidFill>
                        </a:rPr>
                        <a:t>Guía para la construcción y análisis de indicadores </a:t>
                      </a:r>
                    </a:p>
                    <a:p>
                      <a:endParaRPr lang="es-CO" sz="1600" dirty="0">
                        <a:latin typeface="Futura Std Book"/>
                      </a:endParaRPr>
                    </a:p>
                  </a:txBody>
                  <a:tcPr/>
                </a:tc>
                <a:extLst>
                  <a:ext uri="{0D108BD9-81ED-4DB2-BD59-A6C34878D82A}">
                    <a16:rowId xmlns:a16="http://schemas.microsoft.com/office/drawing/2014/main" val="3054126634"/>
                  </a:ext>
                </a:extLst>
              </a:tr>
              <a:tr h="8419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b="0" u="none" strike="noStrike" kern="1200" baseline="0" dirty="0">
                          <a:solidFill>
                            <a:schemeClr val="tx1"/>
                          </a:solidFill>
                        </a:rPr>
                        <a:t>Matriz PAS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600" b="0" i="0" u="none" strike="noStrike" kern="1200" baseline="0" dirty="0">
                        <a:solidFill>
                          <a:schemeClr val="tx1"/>
                        </a:solidFill>
                        <a:latin typeface="Futura Std Book"/>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600" b="0" u="none" strike="noStrike" kern="1200" baseline="0" dirty="0">
                          <a:solidFill>
                            <a:schemeClr val="tx1"/>
                          </a:solidFill>
                        </a:rPr>
                        <a:t>Guía para la construcción y estandarización de la cadena de valor </a:t>
                      </a:r>
                    </a:p>
                    <a:p>
                      <a:endParaRPr lang="es-CO" sz="1600" b="0" i="0" u="none" strike="noStrike" kern="1200" baseline="0" dirty="0">
                        <a:solidFill>
                          <a:schemeClr val="tx1"/>
                        </a:solidFill>
                        <a:latin typeface="Futura Std Book"/>
                        <a:ea typeface="+mn-ea"/>
                        <a:cs typeface="+mn-cs"/>
                      </a:endParaRPr>
                    </a:p>
                  </a:txBody>
                  <a:tcPr/>
                </a:tc>
                <a:extLst>
                  <a:ext uri="{0D108BD9-81ED-4DB2-BD59-A6C34878D82A}">
                    <a16:rowId xmlns:a16="http://schemas.microsoft.com/office/drawing/2014/main" val="850815776"/>
                  </a:ext>
                </a:extLst>
              </a:tr>
              <a:tr h="7986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b="0" u="none" strike="noStrike" kern="1200" baseline="0" dirty="0">
                          <a:solidFill>
                            <a:schemeClr val="tx1"/>
                          </a:solidFill>
                        </a:rPr>
                        <a:t>Guía concertación de acciones </a:t>
                      </a:r>
                    </a:p>
                    <a:p>
                      <a:endParaRPr lang="es-CO" sz="16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600" b="0" u="none" strike="noStrike" kern="1200" baseline="0" dirty="0">
                          <a:solidFill>
                            <a:schemeClr val="tx1"/>
                          </a:solidFill>
                        </a:rPr>
                        <a:t>Guía costeo indicativo de acciones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1600" b="0" i="0" u="none" strike="noStrike" baseline="0" dirty="0">
                        <a:solidFill>
                          <a:srgbClr val="000000"/>
                        </a:solidFill>
                        <a:latin typeface="Futura Std Book"/>
                      </a:endParaRPr>
                    </a:p>
                  </a:txBody>
                  <a:tcPr/>
                </a:tc>
                <a:extLst>
                  <a:ext uri="{0D108BD9-81ED-4DB2-BD59-A6C34878D82A}">
                    <a16:rowId xmlns:a16="http://schemas.microsoft.com/office/drawing/2014/main" val="2904470805"/>
                  </a:ext>
                </a:extLst>
              </a:tr>
              <a:tr h="9223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600" b="0" u="none" strike="noStrike" kern="1200" baseline="0" dirty="0">
                          <a:solidFill>
                            <a:schemeClr val="tx1"/>
                          </a:solidFill>
                        </a:rPr>
                        <a:t>Guía de seguimiento a políticas públicas </a:t>
                      </a:r>
                    </a:p>
                    <a:p>
                      <a:endParaRPr lang="es-CO" sz="1600" dirty="0">
                        <a:latin typeface="Futura Std Book"/>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600" b="0" u="none" strike="noStrike" kern="1200" baseline="0" dirty="0">
                          <a:solidFill>
                            <a:schemeClr val="tx1"/>
                          </a:solidFill>
                        </a:rPr>
                        <a:t>Lista de chequeo plan de acción y seguimiento </a:t>
                      </a:r>
                    </a:p>
                    <a:p>
                      <a:endParaRPr lang="es-CO" sz="1600" b="0" i="0" u="none" strike="noStrike" baseline="0" dirty="0">
                        <a:solidFill>
                          <a:srgbClr val="000000"/>
                        </a:solidFill>
                        <a:latin typeface="Futura Std Book"/>
                      </a:endParaRPr>
                    </a:p>
                  </a:txBody>
                  <a:tcPr/>
                </a:tc>
                <a:extLst>
                  <a:ext uri="{0D108BD9-81ED-4DB2-BD59-A6C34878D82A}">
                    <a16:rowId xmlns:a16="http://schemas.microsoft.com/office/drawing/2014/main" val="3688976216"/>
                  </a:ext>
                </a:extLst>
              </a:tr>
            </a:tbl>
          </a:graphicData>
        </a:graphic>
      </p:graphicFrame>
      <p:sp>
        <p:nvSpPr>
          <p:cNvPr id="11" name="CuadroTexto 10">
            <a:extLst>
              <a:ext uri="{FF2B5EF4-FFF2-40B4-BE49-F238E27FC236}">
                <a16:creationId xmlns:a16="http://schemas.microsoft.com/office/drawing/2014/main" id="{FF34DC1E-8170-5999-7052-6156C18166CA}"/>
              </a:ext>
            </a:extLst>
          </p:cNvPr>
          <p:cNvSpPr txBox="1"/>
          <p:nvPr/>
        </p:nvSpPr>
        <p:spPr>
          <a:xfrm>
            <a:off x="5622836" y="1175935"/>
            <a:ext cx="6097772" cy="461665"/>
          </a:xfrm>
          <a:prstGeom prst="rect">
            <a:avLst/>
          </a:prstGeom>
          <a:noFill/>
        </p:spPr>
        <p:txBody>
          <a:bodyPr wrap="square">
            <a:spAutoFit/>
          </a:bodyPr>
          <a:lstStyle/>
          <a:p>
            <a:r>
              <a:rPr lang="es-CO" sz="2400" b="1" dirty="0">
                <a:latin typeface="Futura Std Book"/>
              </a:rPr>
              <a:t>Herramientas</a:t>
            </a:r>
            <a:r>
              <a:rPr lang="es-CO" sz="1800" b="0" i="0" u="none" strike="noStrike" baseline="0" dirty="0"/>
              <a:t>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5001936" y="1901122"/>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a:cs typeface="Calibri Light" panose="020F0302020204030204"/>
              </a:rPr>
              <a:t>Fase 4 – Adopción</a:t>
            </a:r>
          </a:p>
          <a:p>
            <a:pPr marL="342900" indent="-342900">
              <a:buFont typeface="Wingdings" panose="05000000000000000000" pitchFamily="2" charset="2"/>
              <a:buChar char="q"/>
            </a:pPr>
            <a:endParaRPr lang="es-CO" b="1" dirty="0">
              <a:solidFill>
                <a:schemeClr val="tx1"/>
              </a:solidFill>
              <a:latin typeface="FUTURA"/>
              <a:cs typeface="Calibri Light" panose="020F0302020204030204"/>
            </a:endParaRPr>
          </a:p>
          <a:p>
            <a:endParaRPr lang="es-CO" b="1" dirty="0">
              <a:solidFill>
                <a:schemeClr val="tx1"/>
              </a:solidFill>
              <a:latin typeface="FUTURA"/>
              <a:cs typeface="Calibri Light" panose="020F0302020204030204"/>
            </a:endParaRPr>
          </a:p>
          <a:p>
            <a:r>
              <a:rPr lang="es-CO" b="1" dirty="0">
                <a:solidFill>
                  <a:schemeClr val="tx1"/>
                </a:solidFill>
                <a:latin typeface="Futura Std Book"/>
              </a:rPr>
              <a:t>¿Cómo se adopta la política pública?</a:t>
            </a:r>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365300" y="433292"/>
            <a:ext cx="11631560" cy="501970"/>
          </a:xfrm>
        </p:spPr>
        <p:txBody>
          <a:bodyPr>
            <a:normAutofit/>
          </a:bodyPr>
          <a:lstStyle/>
          <a:p>
            <a:r>
              <a:rPr lang="es-CO" sz="2500" b="1" dirty="0">
                <a:latin typeface="FUTURA"/>
                <a:ea typeface="Verdana" panose="020B0604030504040204"/>
              </a:rPr>
              <a:t>Adopción de la política pública</a:t>
            </a:r>
            <a:endParaRPr lang="es-CO" sz="2500" b="1" dirty="0">
              <a:latin typeface="FUTURA"/>
              <a:ea typeface="Verdana" panose="020B0604030504040204" pitchFamily="34" charset="0"/>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graphicFrame>
        <p:nvGraphicFramePr>
          <p:cNvPr id="3" name="Diagrama 2"/>
          <p:cNvGraphicFramePr/>
          <p:nvPr/>
        </p:nvGraphicFramePr>
        <p:xfrm>
          <a:off x="1927157" y="1402919"/>
          <a:ext cx="8128000" cy="30254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ángulo: esquinas redondeadas 3"/>
          <p:cNvSpPr/>
          <p:nvPr/>
        </p:nvSpPr>
        <p:spPr>
          <a:xfrm>
            <a:off x="1891489" y="4594530"/>
            <a:ext cx="8229600" cy="34712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dirty="0">
                <a:latin typeface="Futura Std Book"/>
              </a:rPr>
              <a:t>Construir consensos previos</a:t>
            </a:r>
            <a:endParaRPr lang="es-CO" dirty="0">
              <a:latin typeface="Futura Std Book"/>
            </a:endParaRPr>
          </a:p>
        </p:txBody>
      </p:sp>
      <p:sp>
        <p:nvSpPr>
          <p:cNvPr id="7" name="Rectángulo: esquinas redondeadas 6"/>
          <p:cNvSpPr/>
          <p:nvPr/>
        </p:nvSpPr>
        <p:spPr>
          <a:xfrm>
            <a:off x="1891489" y="4994849"/>
            <a:ext cx="8229600" cy="34712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dirty="0">
                <a:latin typeface="Futura Std Book"/>
              </a:rPr>
              <a:t>Blindar normativamente la política</a:t>
            </a:r>
            <a:endParaRPr lang="es-CO" dirty="0">
              <a:latin typeface="Futura Std Book"/>
            </a:endParaRPr>
          </a:p>
        </p:txBody>
      </p:sp>
      <p:sp>
        <p:nvSpPr>
          <p:cNvPr id="9" name="Rectángulo: esquinas redondeadas 8"/>
          <p:cNvSpPr/>
          <p:nvPr/>
        </p:nvSpPr>
        <p:spPr>
          <a:xfrm>
            <a:off x="1876357" y="5445355"/>
            <a:ext cx="8229600" cy="35967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dirty="0">
                <a:latin typeface="Futura Std Book"/>
              </a:rPr>
              <a:t>Concertar con ordenadores del gasto</a:t>
            </a:r>
            <a:endParaRPr lang="es-CO" dirty="0">
              <a:latin typeface="Futura Std Book"/>
            </a:endParaRPr>
          </a:p>
        </p:txBody>
      </p:sp>
      <p:sp>
        <p:nvSpPr>
          <p:cNvPr id="10" name="Rectángulo: esquinas redondeadas 9"/>
          <p:cNvSpPr/>
          <p:nvPr/>
        </p:nvSpPr>
        <p:spPr>
          <a:xfrm>
            <a:off x="1876357" y="5908418"/>
            <a:ext cx="8229600" cy="35967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CO" dirty="0">
                <a:latin typeface="Futura Std Book"/>
              </a:rPr>
              <a:t>Alinear con políticas nacionales e internacionales</a:t>
            </a:r>
          </a:p>
        </p:txBody>
      </p:sp>
      <p:sp>
        <p:nvSpPr>
          <p:cNvPr id="11" name="Rectángulo: esquinas redondeadas 10"/>
          <p:cNvSpPr/>
          <p:nvPr/>
        </p:nvSpPr>
        <p:spPr>
          <a:xfrm>
            <a:off x="1876357" y="6409134"/>
            <a:ext cx="8229600" cy="35967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CO" dirty="0">
                <a:latin typeface="Futura Std Book"/>
              </a:rPr>
              <a:t>Involucrar a la sociedad civil en el seguimiento</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560439" y="1169054"/>
            <a:ext cx="11631560" cy="501970"/>
          </a:xfrm>
        </p:spPr>
        <p:txBody>
          <a:bodyPr>
            <a:normAutofit/>
          </a:bodyPr>
          <a:lstStyle/>
          <a:p>
            <a:r>
              <a:rPr lang="es-CO" sz="2500" b="1" dirty="0">
                <a:latin typeface="FUTURA"/>
                <a:ea typeface="Verdana" panose="020B0604030504040204"/>
              </a:rPr>
              <a:t>Estructura de los documentos de política</a:t>
            </a:r>
          </a:p>
        </p:txBody>
      </p:sp>
      <p:sp>
        <p:nvSpPr>
          <p:cNvPr id="3" name="Rectángulo 23"/>
          <p:cNvSpPr/>
          <p:nvPr/>
        </p:nvSpPr>
        <p:spPr>
          <a:xfrm>
            <a:off x="560439" y="2016453"/>
            <a:ext cx="6578221" cy="385764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marL="800100" lvl="1" indent="-342900">
              <a:buFont typeface="+mj-lt"/>
              <a:buAutoNum type="arabicPeriod"/>
            </a:pPr>
            <a:r>
              <a:rPr lang="es-ES" sz="1600" dirty="0">
                <a:solidFill>
                  <a:schemeClr val="tx1">
                    <a:lumMod val="50000"/>
                  </a:schemeClr>
                </a:solidFill>
                <a:latin typeface="FUTURA"/>
                <a:ea typeface="Verdana" panose="020B0604030504040204" pitchFamily="34" charset="0"/>
              </a:rPr>
              <a:t>Introducción</a:t>
            </a:r>
          </a:p>
          <a:p>
            <a:pPr marL="800100" lvl="1" indent="-342900">
              <a:buFont typeface="+mj-lt"/>
              <a:buAutoNum type="arabicPeriod"/>
            </a:pPr>
            <a:r>
              <a:rPr lang="es-ES" sz="1600" dirty="0">
                <a:solidFill>
                  <a:schemeClr val="tx1">
                    <a:lumMod val="50000"/>
                  </a:schemeClr>
                </a:solidFill>
                <a:latin typeface="FUTURA"/>
                <a:ea typeface="Verdana" panose="020B0604030504040204" pitchFamily="34" charset="0"/>
              </a:rPr>
              <a:t>Antecedentes y justificación</a:t>
            </a:r>
          </a:p>
          <a:p>
            <a:pPr marL="800100" lvl="1" indent="-342900">
              <a:buFont typeface="+mj-lt"/>
              <a:buAutoNum type="arabicPeriod"/>
            </a:pPr>
            <a:r>
              <a:rPr lang="es-ES" sz="1600" dirty="0">
                <a:solidFill>
                  <a:schemeClr val="tx1">
                    <a:lumMod val="50000"/>
                  </a:schemeClr>
                </a:solidFill>
                <a:latin typeface="FUTURA"/>
                <a:ea typeface="Verdana" panose="020B0604030504040204" pitchFamily="34" charset="0"/>
              </a:rPr>
              <a:t>Marco conceptual</a:t>
            </a:r>
          </a:p>
          <a:p>
            <a:pPr marL="800100" lvl="1" indent="-342900">
              <a:buFont typeface="+mj-lt"/>
              <a:buAutoNum type="arabicPeriod"/>
            </a:pPr>
            <a:r>
              <a:rPr lang="es-ES" sz="1600" b="1" dirty="0">
                <a:solidFill>
                  <a:schemeClr val="tx1">
                    <a:lumMod val="50000"/>
                  </a:schemeClr>
                </a:solidFill>
                <a:latin typeface="FUTURA"/>
                <a:ea typeface="Verdana" panose="020B0604030504040204" pitchFamily="34" charset="0"/>
              </a:rPr>
              <a:t>Diagnóstico</a:t>
            </a:r>
          </a:p>
          <a:p>
            <a:pPr marL="800100" lvl="1" indent="-342900">
              <a:buFont typeface="+mj-lt"/>
              <a:buAutoNum type="arabicPeriod"/>
            </a:pPr>
            <a:r>
              <a:rPr lang="es-ES" sz="1600" dirty="0">
                <a:solidFill>
                  <a:schemeClr val="tx1">
                    <a:lumMod val="50000"/>
                  </a:schemeClr>
                </a:solidFill>
                <a:latin typeface="FUTURA"/>
                <a:ea typeface="Verdana" panose="020B0604030504040204" pitchFamily="34" charset="0"/>
              </a:rPr>
              <a:t>Definición de la política</a:t>
            </a:r>
          </a:p>
          <a:p>
            <a:pPr lvl="2"/>
            <a:r>
              <a:rPr lang="es-ES" sz="1600" b="1" dirty="0">
                <a:solidFill>
                  <a:schemeClr val="tx1">
                    <a:lumMod val="50000"/>
                  </a:schemeClr>
                </a:solidFill>
                <a:latin typeface="FUTURA"/>
                <a:ea typeface="Verdana" panose="020B0604030504040204" pitchFamily="34" charset="0"/>
              </a:rPr>
              <a:t>5.1 Objetivo general</a:t>
            </a:r>
          </a:p>
          <a:p>
            <a:pPr lvl="2"/>
            <a:r>
              <a:rPr lang="es-ES" sz="1600" dirty="0">
                <a:solidFill>
                  <a:schemeClr val="tx1">
                    <a:lumMod val="50000"/>
                  </a:schemeClr>
                </a:solidFill>
                <a:latin typeface="FUTURA"/>
                <a:ea typeface="Verdana" panose="020B0604030504040204" pitchFamily="34" charset="0"/>
              </a:rPr>
              <a:t>5.2 Objetivos específicos</a:t>
            </a:r>
          </a:p>
          <a:p>
            <a:pPr lvl="2"/>
            <a:r>
              <a:rPr lang="es-ES" sz="1600" b="1" dirty="0">
                <a:solidFill>
                  <a:schemeClr val="tx1">
                    <a:lumMod val="50000"/>
                  </a:schemeClr>
                </a:solidFill>
                <a:latin typeface="FUTURA"/>
                <a:ea typeface="Verdana" panose="020B0604030504040204" pitchFamily="34" charset="0"/>
              </a:rPr>
              <a:t>5.3 Plan de acción</a:t>
            </a:r>
          </a:p>
          <a:p>
            <a:pPr lvl="2"/>
            <a:r>
              <a:rPr lang="es-ES" sz="1600" dirty="0">
                <a:solidFill>
                  <a:schemeClr val="tx1">
                    <a:lumMod val="50000"/>
                  </a:schemeClr>
                </a:solidFill>
                <a:latin typeface="FUTURA"/>
                <a:ea typeface="Verdana" panose="020B0604030504040204" pitchFamily="34" charset="0"/>
              </a:rPr>
              <a:t>5.4 Seguimiento</a:t>
            </a:r>
          </a:p>
          <a:p>
            <a:pPr lvl="2"/>
            <a:r>
              <a:rPr lang="es-ES" sz="1600" dirty="0">
                <a:solidFill>
                  <a:schemeClr val="tx1">
                    <a:lumMod val="50000"/>
                  </a:schemeClr>
                </a:solidFill>
                <a:latin typeface="FUTURA"/>
                <a:ea typeface="Verdana" panose="020B0604030504040204" pitchFamily="34" charset="0"/>
              </a:rPr>
              <a:t>5.5 Financiamiento</a:t>
            </a:r>
          </a:p>
          <a:p>
            <a:pPr marL="800100" lvl="1" indent="-342900">
              <a:buFont typeface="+mj-lt"/>
              <a:buAutoNum type="arabicPeriod"/>
            </a:pPr>
            <a:r>
              <a:rPr lang="es-ES" sz="1600" dirty="0">
                <a:solidFill>
                  <a:schemeClr val="tx1">
                    <a:lumMod val="50000"/>
                  </a:schemeClr>
                </a:solidFill>
                <a:latin typeface="FUTURA"/>
                <a:ea typeface="Verdana" panose="020B0604030504040204" pitchFamily="34" charset="0"/>
              </a:rPr>
              <a:t>Recomendaciones</a:t>
            </a:r>
          </a:p>
          <a:p>
            <a:pPr marL="800100" lvl="1" indent="-342900">
              <a:buFont typeface="+mj-lt"/>
              <a:buAutoNum type="arabicPeriod"/>
            </a:pPr>
            <a:r>
              <a:rPr lang="es-ES" sz="1600" dirty="0">
                <a:solidFill>
                  <a:schemeClr val="tx1">
                    <a:lumMod val="50000"/>
                  </a:schemeClr>
                </a:solidFill>
                <a:latin typeface="FUTURA"/>
                <a:ea typeface="Verdana" panose="020B0604030504040204" pitchFamily="34" charset="0"/>
              </a:rPr>
              <a:t>Glosario</a:t>
            </a:r>
          </a:p>
          <a:p>
            <a:pPr marL="800100" lvl="1" indent="-342900">
              <a:buFont typeface="+mj-lt"/>
              <a:buAutoNum type="arabicPeriod"/>
            </a:pPr>
            <a:r>
              <a:rPr lang="es-ES" sz="1600" dirty="0">
                <a:solidFill>
                  <a:schemeClr val="tx1">
                    <a:lumMod val="50000"/>
                  </a:schemeClr>
                </a:solidFill>
                <a:latin typeface="FUTURA"/>
                <a:ea typeface="Verdana" panose="020B0604030504040204" pitchFamily="34" charset="0"/>
              </a:rPr>
              <a:t>Anexos</a:t>
            </a:r>
          </a:p>
          <a:p>
            <a:pPr lvl="2"/>
            <a:r>
              <a:rPr lang="es-ES" sz="1600" b="1" dirty="0">
                <a:solidFill>
                  <a:schemeClr val="tx1">
                    <a:lumMod val="50000"/>
                  </a:schemeClr>
                </a:solidFill>
                <a:latin typeface="FUTURA"/>
                <a:ea typeface="Verdana" panose="020B0604030504040204" pitchFamily="34" charset="0"/>
              </a:rPr>
              <a:t>Anexo A. Plan de Acción y Seguimiento (PAS)</a:t>
            </a:r>
          </a:p>
          <a:p>
            <a:pPr marL="800100" lvl="1" indent="-342900">
              <a:buFont typeface="+mj-lt"/>
              <a:buAutoNum type="arabicPeriod"/>
            </a:pPr>
            <a:r>
              <a:rPr lang="es-ES" sz="1600" dirty="0">
                <a:solidFill>
                  <a:schemeClr val="tx1">
                    <a:lumMod val="50000"/>
                  </a:schemeClr>
                </a:solidFill>
                <a:latin typeface="FUTURA"/>
                <a:ea typeface="Verdana" panose="020B0604030504040204" pitchFamily="34" charset="0"/>
              </a:rPr>
              <a:t>Bibliografía</a:t>
            </a:r>
          </a:p>
        </p:txBody>
      </p:sp>
      <p:sp>
        <p:nvSpPr>
          <p:cNvPr id="4" name="Rectángulo 24"/>
          <p:cNvSpPr/>
          <p:nvPr/>
        </p:nvSpPr>
        <p:spPr>
          <a:xfrm>
            <a:off x="7117673" y="3044003"/>
            <a:ext cx="4101579" cy="2031325"/>
          </a:xfrm>
          <a:prstGeom prst="rect">
            <a:avLst/>
          </a:prstGeom>
        </p:spPr>
        <p:txBody>
          <a:bodyPr wrap="square">
            <a:spAutoFit/>
          </a:bodyPr>
          <a:lstStyle/>
          <a:p>
            <a:r>
              <a:rPr lang="es-ES" sz="1400">
                <a:solidFill>
                  <a:schemeClr val="tx1">
                    <a:lumMod val="50000"/>
                  </a:schemeClr>
                </a:solidFill>
                <a:latin typeface="FUTURA"/>
                <a:ea typeface="Verdana" panose="020B0604030504040204" pitchFamily="34" charset="0"/>
              </a:rPr>
              <a:t>¿Cuál es el problema o problemas que la política busca solucionar?</a:t>
            </a:r>
          </a:p>
          <a:p>
            <a:endParaRPr lang="es-ES" sz="1400">
              <a:solidFill>
                <a:schemeClr val="tx1">
                  <a:lumMod val="50000"/>
                </a:schemeClr>
              </a:solidFill>
              <a:latin typeface="FUTURA"/>
              <a:ea typeface="Verdana" panose="020B0604030504040204" pitchFamily="34" charset="0"/>
            </a:endParaRPr>
          </a:p>
          <a:p>
            <a:endParaRPr lang="es-ES" sz="1400">
              <a:solidFill>
                <a:schemeClr val="tx1">
                  <a:lumMod val="50000"/>
                </a:schemeClr>
              </a:solidFill>
              <a:latin typeface="FUTURA"/>
              <a:ea typeface="Verdana" panose="020B0604030504040204" pitchFamily="34" charset="0"/>
            </a:endParaRPr>
          </a:p>
          <a:p>
            <a:r>
              <a:rPr lang="es-ES" sz="1400">
                <a:solidFill>
                  <a:schemeClr val="tx1">
                    <a:lumMod val="50000"/>
                  </a:schemeClr>
                </a:solidFill>
                <a:latin typeface="FUTURA"/>
                <a:ea typeface="Verdana" panose="020B0604030504040204" pitchFamily="34" charset="0"/>
              </a:rPr>
              <a:t>¿Cuál es la finalidad global de la política?</a:t>
            </a:r>
          </a:p>
          <a:p>
            <a:endParaRPr lang="es-ES" sz="1400">
              <a:solidFill>
                <a:schemeClr val="tx1">
                  <a:lumMod val="50000"/>
                </a:schemeClr>
              </a:solidFill>
              <a:latin typeface="FUTURA"/>
              <a:ea typeface="Verdana" panose="020B0604030504040204" pitchFamily="34" charset="0"/>
            </a:endParaRPr>
          </a:p>
          <a:p>
            <a:endParaRPr lang="es-ES" sz="1400">
              <a:solidFill>
                <a:schemeClr val="tx1">
                  <a:lumMod val="50000"/>
                </a:schemeClr>
              </a:solidFill>
              <a:latin typeface="FUTURA"/>
              <a:ea typeface="Verdana" panose="020B0604030504040204" pitchFamily="34" charset="0"/>
            </a:endParaRPr>
          </a:p>
          <a:p>
            <a:r>
              <a:rPr lang="es-ES" sz="1400">
                <a:solidFill>
                  <a:schemeClr val="tx1">
                    <a:lumMod val="50000"/>
                  </a:schemeClr>
                </a:solidFill>
                <a:latin typeface="FUTURA"/>
                <a:ea typeface="Verdana" panose="020B0604030504040204" pitchFamily="34" charset="0"/>
              </a:rPr>
              <a:t>¿Qué acciones puntuales se realizarán para alcanzar los objetivos de la política?</a:t>
            </a:r>
          </a:p>
        </p:txBody>
      </p:sp>
      <p:sp>
        <p:nvSpPr>
          <p:cNvPr id="5" name="Rectángulo 32"/>
          <p:cNvSpPr/>
          <p:nvPr/>
        </p:nvSpPr>
        <p:spPr>
          <a:xfrm>
            <a:off x="7213208" y="3737609"/>
            <a:ext cx="3852204" cy="58853"/>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s-ES" sz="1600">
              <a:latin typeface="Verdana" panose="020B0604030504040204" pitchFamily="34" charset="0"/>
              <a:ea typeface="Verdana" panose="020B0604030504040204" pitchFamily="34" charset="0"/>
            </a:endParaRPr>
          </a:p>
        </p:txBody>
      </p:sp>
      <p:sp>
        <p:nvSpPr>
          <p:cNvPr id="6" name="Rectángulo 33"/>
          <p:cNvSpPr/>
          <p:nvPr/>
        </p:nvSpPr>
        <p:spPr>
          <a:xfrm>
            <a:off x="7213208" y="4347615"/>
            <a:ext cx="3852204" cy="58853"/>
          </a:xfrm>
          <a:prstGeom prst="rect">
            <a:avLst/>
          </a:prstGeom>
          <a:solidFill>
            <a:srgbClr val="FE187B"/>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s-ES" sz="1600">
              <a:latin typeface="Verdana" panose="020B0604030504040204" pitchFamily="34" charset="0"/>
              <a:ea typeface="Verdana" panose="020B0604030504040204" pitchFamily="34" charset="0"/>
            </a:endParaRPr>
          </a:p>
        </p:txBody>
      </p:sp>
      <p:sp>
        <p:nvSpPr>
          <p:cNvPr id="7" name="Rectángulo 42"/>
          <p:cNvSpPr/>
          <p:nvPr/>
        </p:nvSpPr>
        <p:spPr>
          <a:xfrm>
            <a:off x="7213208" y="2867628"/>
            <a:ext cx="3852204" cy="58853"/>
          </a:xfrm>
          <a:prstGeom prst="rect">
            <a:avLst/>
          </a:prstGeom>
          <a:solidFill>
            <a:srgbClr val="3669C9"/>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s-ES" sz="1600">
              <a:latin typeface="FUTURA"/>
              <a:ea typeface="Verdana" panose="020B0604030504040204" pitchFamily="34" charset="0"/>
            </a:endParaRPr>
          </a:p>
        </p:txBody>
      </p:sp>
      <p:sp>
        <p:nvSpPr>
          <p:cNvPr id="8" name="Flecha derecha 15"/>
          <p:cNvSpPr/>
          <p:nvPr/>
        </p:nvSpPr>
        <p:spPr>
          <a:xfrm>
            <a:off x="1134443" y="3801089"/>
            <a:ext cx="274861" cy="300632"/>
          </a:xfrm>
          <a:prstGeom prst="rightArrow">
            <a:avLst/>
          </a:prstGeom>
          <a:solidFill>
            <a:srgbClr val="FE18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600">
              <a:latin typeface="Verdana" panose="020B0604030504040204" pitchFamily="34" charset="0"/>
              <a:ea typeface="Verdana" panose="020B0604030504040204" pitchFamily="34" charset="0"/>
            </a:endParaRPr>
          </a:p>
        </p:txBody>
      </p:sp>
      <p:sp>
        <p:nvSpPr>
          <p:cNvPr id="9" name="Flecha derecha 15"/>
          <p:cNvSpPr/>
          <p:nvPr/>
        </p:nvSpPr>
        <p:spPr>
          <a:xfrm>
            <a:off x="763251" y="5277684"/>
            <a:ext cx="274861" cy="300632"/>
          </a:xfrm>
          <a:prstGeom prst="rightArrow">
            <a:avLst/>
          </a:prstGeom>
          <a:solidFill>
            <a:srgbClr val="FE18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600">
              <a:latin typeface="Verdana" panose="020B0604030504040204" pitchFamily="34" charset="0"/>
              <a:ea typeface="Verdana" panose="020B0604030504040204" pitchFamily="34" charset="0"/>
            </a:endParaRPr>
          </a:p>
        </p:txBody>
      </p:sp>
      <p:sp>
        <p:nvSpPr>
          <p:cNvPr id="10" name="Flecha derecha 15"/>
          <p:cNvSpPr/>
          <p:nvPr/>
        </p:nvSpPr>
        <p:spPr>
          <a:xfrm>
            <a:off x="1134443" y="3313679"/>
            <a:ext cx="274861" cy="300632"/>
          </a:xfrm>
          <a:prstGeom prst="rightArrow">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600">
              <a:solidFill>
                <a:srgbClr val="00B050"/>
              </a:solidFill>
              <a:latin typeface="Verdana" panose="020B0604030504040204" pitchFamily="34" charset="0"/>
              <a:ea typeface="Verdana" panose="020B0604030504040204" pitchFamily="34" charset="0"/>
            </a:endParaRPr>
          </a:p>
        </p:txBody>
      </p:sp>
      <p:sp>
        <p:nvSpPr>
          <p:cNvPr id="11" name="Flecha derecha 15"/>
          <p:cNvSpPr/>
          <p:nvPr/>
        </p:nvSpPr>
        <p:spPr>
          <a:xfrm>
            <a:off x="725011" y="2839719"/>
            <a:ext cx="274861" cy="300632"/>
          </a:xfrm>
          <a:prstGeom prst="rightArrow">
            <a:avLst/>
          </a:prstGeom>
          <a:solidFill>
            <a:srgbClr val="3669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600">
              <a:latin typeface="Verdana" panose="020B0604030504040204" pitchFamily="34" charset="0"/>
              <a:ea typeface="Verdana" panose="020B0604030504040204" pitchFamily="34" charset="0"/>
            </a:endParaRPr>
          </a:p>
        </p:txBody>
      </p:sp>
      <p:cxnSp>
        <p:nvCxnSpPr>
          <p:cNvPr id="12" name="Straight Connector 24"/>
          <p:cNvCxnSpPr/>
          <p:nvPr/>
        </p:nvCxnSpPr>
        <p:spPr>
          <a:xfrm>
            <a:off x="6943207" y="2016453"/>
            <a:ext cx="0" cy="3988835"/>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897028" y="1581584"/>
            <a:ext cx="6752224" cy="4955894"/>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tx1"/>
                </a:solidFill>
                <a:latin typeface="FUTURA"/>
                <a:cs typeface="Calibri Light" panose="020F0302020204030204"/>
              </a:rPr>
              <a:t>Claves de un documento de política viable</a:t>
            </a:r>
          </a:p>
          <a:p>
            <a:pPr marL="342900" indent="-342900">
              <a:buFont typeface="Wingdings" panose="05000000000000000000" pitchFamily="2" charset="2"/>
              <a:buChar char="q"/>
            </a:pPr>
            <a:endParaRPr lang="es-CO" b="1" dirty="0">
              <a:solidFill>
                <a:schemeClr val="tx1"/>
              </a:solidFill>
              <a:latin typeface="FUTURA"/>
              <a:cs typeface="Calibri Light" panose="020F0302020204030204"/>
            </a:endParaRPr>
          </a:p>
          <a:p>
            <a:pPr marL="285750" lvl="0" indent="-285750" algn="just" eaLnBrk="0" fontAlgn="base" hangingPunct="0">
              <a:spcBef>
                <a:spcPct val="0"/>
              </a:spcBef>
              <a:spcAft>
                <a:spcPct val="0"/>
              </a:spcAft>
              <a:buFont typeface="Wingdings" panose="05000000000000000000" pitchFamily="2" charset="2"/>
              <a:buChar char="Ø"/>
            </a:pPr>
            <a:r>
              <a:rPr lang="es-CO" altLang="es-CO" sz="1600" dirty="0">
                <a:solidFill>
                  <a:schemeClr val="tx1"/>
                </a:solidFill>
                <a:latin typeface="Futura Std Book"/>
              </a:rPr>
              <a:t>La formulación de políticas pública debe ser un proceso institucionalizado.</a:t>
            </a:r>
          </a:p>
          <a:p>
            <a:pPr lvl="0" algn="just" eaLnBrk="0" fontAlgn="base" hangingPunct="0">
              <a:spcBef>
                <a:spcPct val="0"/>
              </a:spcBef>
              <a:spcAft>
                <a:spcPct val="0"/>
              </a:spcAft>
            </a:pPr>
            <a:endParaRPr lang="es-CO" altLang="es-CO" sz="1600" dirty="0">
              <a:solidFill>
                <a:schemeClr val="tx1"/>
              </a:solidFill>
              <a:latin typeface="Futura Std Book"/>
            </a:endParaRPr>
          </a:p>
          <a:p>
            <a:pPr marL="285750" indent="-285750" algn="just" eaLnBrk="0" fontAlgn="base" hangingPunct="0">
              <a:spcBef>
                <a:spcPct val="0"/>
              </a:spcBef>
              <a:spcAft>
                <a:spcPct val="0"/>
              </a:spcAft>
              <a:buFont typeface="Wingdings" panose="05000000000000000000" pitchFamily="2" charset="2"/>
              <a:buChar char="Ø"/>
            </a:pPr>
            <a:r>
              <a:rPr lang="es-CO" altLang="es-CO" sz="1600" dirty="0">
                <a:solidFill>
                  <a:schemeClr val="tx1"/>
                </a:solidFill>
                <a:latin typeface="Futura Std Book"/>
              </a:rPr>
              <a:t>Debe existir coherencia metodológica entre los problemas planteados, su evidencia y los objetivos y acciones de la política.</a:t>
            </a:r>
          </a:p>
          <a:p>
            <a:pPr marL="285750" lvl="0" indent="-285750" algn="just" eaLnBrk="0" fontAlgn="base" hangingPunct="0">
              <a:spcBef>
                <a:spcPct val="0"/>
              </a:spcBef>
              <a:spcAft>
                <a:spcPct val="0"/>
              </a:spcAft>
              <a:buFont typeface="Wingdings" panose="05000000000000000000" pitchFamily="2" charset="2"/>
              <a:buChar char="Ø"/>
            </a:pPr>
            <a:endParaRPr lang="es-CO" altLang="es-CO" sz="1600" dirty="0">
              <a:solidFill>
                <a:schemeClr val="tx1"/>
              </a:solidFill>
              <a:latin typeface="Futura Std Book"/>
            </a:endParaRPr>
          </a:p>
          <a:p>
            <a:pPr marL="285750" indent="-285750" algn="just" eaLnBrk="0" fontAlgn="base" hangingPunct="0">
              <a:spcBef>
                <a:spcPct val="0"/>
              </a:spcBef>
              <a:spcAft>
                <a:spcPct val="0"/>
              </a:spcAft>
              <a:buFont typeface="Wingdings" panose="05000000000000000000" pitchFamily="2" charset="2"/>
              <a:buChar char="Ø"/>
            </a:pPr>
            <a:r>
              <a:rPr lang="es-CO" altLang="es-CO" sz="1600" dirty="0">
                <a:solidFill>
                  <a:schemeClr val="tx1"/>
                </a:solidFill>
                <a:latin typeface="Futura Std Book"/>
              </a:rPr>
              <a:t>Se debe planificar una participación amplia e incidente de los distintos actores en el momento de formulación.</a:t>
            </a:r>
          </a:p>
          <a:p>
            <a:pPr lvl="0" algn="just" eaLnBrk="0" fontAlgn="base" hangingPunct="0">
              <a:spcBef>
                <a:spcPct val="0"/>
              </a:spcBef>
              <a:spcAft>
                <a:spcPct val="0"/>
              </a:spcAft>
            </a:pPr>
            <a:endParaRPr lang="es-CO" altLang="es-CO" sz="1600" dirty="0">
              <a:solidFill>
                <a:schemeClr val="tx1"/>
              </a:solidFill>
              <a:latin typeface="Futura Std Book"/>
            </a:endParaRPr>
          </a:p>
          <a:p>
            <a:pPr marL="285750" lvl="0" indent="-285750" algn="just" eaLnBrk="0" fontAlgn="base" hangingPunct="0">
              <a:spcBef>
                <a:spcPct val="0"/>
              </a:spcBef>
              <a:spcAft>
                <a:spcPct val="0"/>
              </a:spcAft>
              <a:buFont typeface="Wingdings" panose="05000000000000000000" pitchFamily="2" charset="2"/>
              <a:buChar char="Ø"/>
            </a:pPr>
            <a:r>
              <a:rPr lang="es-CO" altLang="es-CO" sz="1600" dirty="0">
                <a:solidFill>
                  <a:schemeClr val="tx1"/>
                </a:solidFill>
                <a:latin typeface="Futura Std Book"/>
              </a:rPr>
              <a:t> Es indispensable la incorporación de enfoques diferenciales durante todo el proceso de formulación.</a:t>
            </a:r>
          </a:p>
          <a:p>
            <a:pPr marL="285750" lvl="0" indent="-285750" algn="just" eaLnBrk="0" fontAlgn="base" hangingPunct="0">
              <a:spcBef>
                <a:spcPct val="0"/>
              </a:spcBef>
              <a:spcAft>
                <a:spcPct val="0"/>
              </a:spcAft>
              <a:buFont typeface="Wingdings" panose="05000000000000000000" pitchFamily="2" charset="2"/>
              <a:buChar char="Ø"/>
            </a:pPr>
            <a:endParaRPr lang="es-CO" altLang="es-CO" sz="1600" dirty="0">
              <a:solidFill>
                <a:schemeClr val="tx1"/>
              </a:solidFill>
              <a:latin typeface="Futura Std Book"/>
            </a:endParaRPr>
          </a:p>
          <a:p>
            <a:pPr marL="285750" lvl="0" indent="-285750" algn="just" eaLnBrk="0" fontAlgn="base" hangingPunct="0">
              <a:spcBef>
                <a:spcPct val="0"/>
              </a:spcBef>
              <a:spcAft>
                <a:spcPct val="0"/>
              </a:spcAft>
              <a:buFont typeface="Wingdings" panose="05000000000000000000" pitchFamily="2" charset="2"/>
              <a:buChar char="Ø"/>
            </a:pPr>
            <a:r>
              <a:rPr lang="es-CO" altLang="es-CO" sz="1600" dirty="0">
                <a:solidFill>
                  <a:schemeClr val="tx1"/>
                </a:solidFill>
                <a:latin typeface="Futura Std Book"/>
              </a:rPr>
              <a:t>Un buen diagnóstico define el problema y sus causas, no solo describe una situación.</a:t>
            </a:r>
          </a:p>
          <a:p>
            <a:pPr marL="285750" lvl="0" indent="-285750" algn="just" eaLnBrk="0" fontAlgn="base" hangingPunct="0">
              <a:spcBef>
                <a:spcPct val="0"/>
              </a:spcBef>
              <a:spcAft>
                <a:spcPct val="0"/>
              </a:spcAft>
              <a:buFont typeface="Wingdings" panose="05000000000000000000" pitchFamily="2" charset="2"/>
              <a:buChar char="Ø"/>
            </a:pPr>
            <a:endParaRPr lang="es-CO" altLang="es-CO" sz="1600" dirty="0">
              <a:solidFill>
                <a:schemeClr val="tx1"/>
              </a:solidFill>
              <a:latin typeface="Futura Std Book"/>
            </a:endParaRPr>
          </a:p>
          <a:p>
            <a:pPr marL="285750" lvl="0" indent="-285750" algn="just" eaLnBrk="0" fontAlgn="base" hangingPunct="0">
              <a:spcBef>
                <a:spcPct val="0"/>
              </a:spcBef>
              <a:spcAft>
                <a:spcPct val="0"/>
              </a:spcAft>
              <a:buFont typeface="Wingdings" panose="05000000000000000000" pitchFamily="2" charset="2"/>
              <a:buChar char="Ø"/>
            </a:pPr>
            <a:r>
              <a:rPr lang="es-CO" altLang="es-CO" sz="1600" dirty="0">
                <a:solidFill>
                  <a:schemeClr val="tx1"/>
                </a:solidFill>
                <a:latin typeface="Futura Std Book"/>
              </a:rPr>
              <a:t>La viabilidad de la implementación depende de la concertación de acciones y presupuesto desde la formulación.</a:t>
            </a:r>
          </a:p>
          <a:p>
            <a:pPr marL="285750" lvl="0" indent="-285750" algn="just" eaLnBrk="0" fontAlgn="base" hangingPunct="0">
              <a:spcBef>
                <a:spcPct val="0"/>
              </a:spcBef>
              <a:spcAft>
                <a:spcPct val="0"/>
              </a:spcAft>
              <a:buFont typeface="Wingdings" panose="05000000000000000000" pitchFamily="2" charset="2"/>
              <a:buChar char="Ø"/>
            </a:pPr>
            <a:endParaRPr lang="es-CO" altLang="es-CO" sz="1600" dirty="0">
              <a:solidFill>
                <a:schemeClr val="tx1"/>
              </a:solidFill>
              <a:latin typeface="Futura Std Book"/>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Content Placeholder 21"/>
          <p:cNvPicPr>
            <a:picLocks noGrp="1" noChangeAspect="1"/>
          </p:cNvPicPr>
          <p:nvPr>
            <p:ph idx="1"/>
          </p:nvPr>
        </p:nvPicPr>
        <p:blipFill>
          <a:blip r:embed="rId3"/>
          <a:stretch>
            <a:fillRect/>
          </a:stretch>
        </p:blipFill>
        <p:spPr>
          <a:xfrm>
            <a:off x="4050846" y="2453022"/>
            <a:ext cx="4084422" cy="1956486"/>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83914" y="1258188"/>
            <a:ext cx="11613579" cy="242954"/>
          </a:xfrm>
          <a:prstGeom prst="rect">
            <a:avLst/>
          </a:prstGeom>
          <a:noFill/>
          <a:ln w="158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dirty="0">
                <a:solidFill>
                  <a:schemeClr val="bg1"/>
                </a:solidFill>
                <a:latin typeface="Poppins" panose="00000500000000000000" pitchFamily="2" charset="0"/>
                <a:cs typeface="Poppins" panose="00000500000000000000" pitchFamily="2" charset="0"/>
              </a:rPr>
              <a:t>Proyectos e Iniciativas del Sector de las Tecnologías de la Información y las Comunicaciones (TIC) – </a:t>
            </a:r>
            <a:r>
              <a:rPr lang="es-ES" sz="1400" b="1" dirty="0">
                <a:solidFill>
                  <a:schemeClr val="bg1"/>
                </a:solidFill>
                <a:latin typeface="Poppins" panose="00000500000000000000" pitchFamily="2" charset="0"/>
                <a:cs typeface="Poppins" panose="00000500000000000000" pitchFamily="2" charset="0"/>
              </a:rPr>
              <a:t>Conectividad Digital</a:t>
            </a:r>
            <a:endParaRPr lang="es-CO" sz="1400" b="1" dirty="0">
              <a:solidFill>
                <a:schemeClr val="bg1"/>
              </a:solidFill>
              <a:latin typeface="Poppins" panose="00000500000000000000" pitchFamily="2" charset="0"/>
              <a:cs typeface="Poppins" panose="00000500000000000000" pitchFamily="2" charset="0"/>
            </a:endParaRPr>
          </a:p>
        </p:txBody>
      </p:sp>
      <p:pic>
        <p:nvPicPr>
          <p:cNvPr id="25" name="Imagen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21367" y="935262"/>
            <a:ext cx="7580009" cy="143434"/>
          </a:xfrm>
          <a:prstGeom prst="rect">
            <a:avLst/>
          </a:prstGeom>
        </p:spPr>
      </p:pic>
      <p:sp>
        <p:nvSpPr>
          <p:cNvPr id="4" name="Title 2"/>
          <p:cNvSpPr>
            <a:spLocks noGrp="1"/>
          </p:cNvSpPr>
          <p:nvPr>
            <p:ph type="title"/>
          </p:nvPr>
        </p:nvSpPr>
        <p:spPr>
          <a:xfrm>
            <a:off x="560439" y="1048588"/>
            <a:ext cx="11631560" cy="501970"/>
          </a:xfrm>
        </p:spPr>
        <p:txBody>
          <a:bodyPr>
            <a:normAutofit/>
          </a:bodyPr>
          <a:lstStyle/>
          <a:p>
            <a:pPr algn="ctr"/>
            <a:r>
              <a:rPr lang="es-CO" sz="2500" b="1" dirty="0">
                <a:latin typeface="FUTURA"/>
                <a:ea typeface="Verdana" panose="020B0604030504040204"/>
              </a:rPr>
              <a:t>Políticas Públicas a nivel territorial</a:t>
            </a:r>
            <a:endParaRPr lang="es-CO" sz="2500" b="1" dirty="0">
              <a:latin typeface="FUTURA"/>
              <a:ea typeface="Verdana" panose="020B0604030504040204" pitchFamily="34" charset="0"/>
            </a:endParaRPr>
          </a:p>
        </p:txBody>
      </p:sp>
      <p:grpSp>
        <p:nvGrpSpPr>
          <p:cNvPr id="13" name="Group 16"/>
          <p:cNvGrpSpPr/>
          <p:nvPr/>
        </p:nvGrpSpPr>
        <p:grpSpPr>
          <a:xfrm>
            <a:off x="2715270" y="1543595"/>
            <a:ext cx="1090338" cy="1090338"/>
            <a:chOff x="4034816" y="1503528"/>
            <a:chExt cx="1090338" cy="1090338"/>
          </a:xfrm>
          <a:solidFill>
            <a:srgbClr val="FFC000"/>
          </a:solidFill>
        </p:grpSpPr>
        <p:pic>
          <p:nvPicPr>
            <p:cNvPr id="14" name="Graphic 8" descr="Trophy outline"/>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34816" y="1503528"/>
              <a:ext cx="1090338" cy="1090338"/>
            </a:xfrm>
            <a:prstGeom prst="rect">
              <a:avLst/>
            </a:prstGeom>
          </p:spPr>
        </p:pic>
        <p:pic>
          <p:nvPicPr>
            <p:cNvPr id="15" name="Graphic 15" descr="Ribbon outline"/>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345985" y="1605646"/>
              <a:ext cx="468000" cy="468000"/>
            </a:xfrm>
            <a:prstGeom prst="rect">
              <a:avLst/>
            </a:prstGeom>
          </p:spPr>
        </p:pic>
      </p:grpSp>
      <p:grpSp>
        <p:nvGrpSpPr>
          <p:cNvPr id="16" name="Group 24"/>
          <p:cNvGrpSpPr/>
          <p:nvPr/>
        </p:nvGrpSpPr>
        <p:grpSpPr>
          <a:xfrm>
            <a:off x="8386394" y="1577551"/>
            <a:ext cx="1090337" cy="1090337"/>
            <a:chOff x="8386394" y="1577551"/>
            <a:chExt cx="1090337" cy="1090337"/>
          </a:xfrm>
        </p:grpSpPr>
        <p:sp>
          <p:nvSpPr>
            <p:cNvPr id="17" name="Oval 23"/>
            <p:cNvSpPr/>
            <p:nvPr/>
          </p:nvSpPr>
          <p:spPr>
            <a:xfrm>
              <a:off x="8844455" y="1780063"/>
              <a:ext cx="180000" cy="180000"/>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err="1">
                <a:latin typeface="FUTURA"/>
                <a:ea typeface="Verdana" panose="020B0604030504040204" pitchFamily="34" charset="0"/>
              </a:endParaRPr>
            </a:p>
          </p:txBody>
        </p:sp>
        <p:pic>
          <p:nvPicPr>
            <p:cNvPr id="18" name="Graphic 20" descr="Traffic light outline"/>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6394" y="1577551"/>
              <a:ext cx="1090337" cy="1090337"/>
            </a:xfrm>
            <a:prstGeom prst="rect">
              <a:avLst/>
            </a:prstGeom>
          </p:spPr>
        </p:pic>
      </p:grpSp>
      <p:grpSp>
        <p:nvGrpSpPr>
          <p:cNvPr id="6" name="Group 4"/>
          <p:cNvGrpSpPr/>
          <p:nvPr/>
        </p:nvGrpSpPr>
        <p:grpSpPr>
          <a:xfrm>
            <a:off x="447601" y="2939948"/>
            <a:ext cx="5400000" cy="3642681"/>
            <a:chOff x="584088" y="1955981"/>
            <a:chExt cx="5400000" cy="3642681"/>
          </a:xfrm>
        </p:grpSpPr>
        <p:sp>
          <p:nvSpPr>
            <p:cNvPr id="7" name="Rectángulo redondeado"/>
            <p:cNvSpPr/>
            <p:nvPr/>
          </p:nvSpPr>
          <p:spPr>
            <a:xfrm>
              <a:off x="584088" y="1955981"/>
              <a:ext cx="5400000" cy="360000"/>
            </a:xfrm>
            <a:prstGeom prst="roundRect">
              <a:avLst>
                <a:gd name="adj" fmla="val 20278"/>
              </a:avLst>
            </a:prstGeom>
            <a:solidFill>
              <a:srgbClr val="FE187B"/>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400" b="1" dirty="0">
                  <a:solidFill>
                    <a:schemeClr val="tx1">
                      <a:lumMod val="95000"/>
                      <a:lumOff val="5000"/>
                    </a:schemeClr>
                  </a:solidFill>
                  <a:latin typeface="FUTURA"/>
                  <a:ea typeface="Verdana" panose="020B0604030504040204" pitchFamily="34" charset="0"/>
                </a:rPr>
                <a:t>¿Para qué </a:t>
              </a:r>
              <a:r>
                <a:rPr lang="es-CO" sz="1400" b="1" dirty="0">
                  <a:solidFill>
                    <a:schemeClr val="bg1"/>
                  </a:solidFill>
                  <a:latin typeface="FUTURA"/>
                  <a:ea typeface="Verdana" panose="020B0604030504040204" pitchFamily="34" charset="0"/>
                </a:rPr>
                <a:t>SÍ</a:t>
              </a:r>
              <a:r>
                <a:rPr lang="es-CO" sz="1400" b="1" dirty="0">
                  <a:solidFill>
                    <a:schemeClr val="tx1">
                      <a:lumMod val="95000"/>
                      <a:lumOff val="5000"/>
                    </a:schemeClr>
                  </a:solidFill>
                  <a:latin typeface="FUTURA"/>
                  <a:ea typeface="Verdana" panose="020B0604030504040204" pitchFamily="34" charset="0"/>
                </a:rPr>
                <a:t> son?</a:t>
              </a:r>
            </a:p>
          </p:txBody>
        </p:sp>
        <p:sp>
          <p:nvSpPr>
            <p:cNvPr id="8" name="Rectángulo redondeado"/>
            <p:cNvSpPr/>
            <p:nvPr/>
          </p:nvSpPr>
          <p:spPr>
            <a:xfrm>
              <a:off x="584088" y="2377188"/>
              <a:ext cx="5400000" cy="557240"/>
            </a:xfrm>
            <a:prstGeom prst="roundRect">
              <a:avLst>
                <a:gd name="adj" fmla="val 13838"/>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400" dirty="0">
                  <a:solidFill>
                    <a:schemeClr val="tx2"/>
                  </a:solidFill>
                  <a:latin typeface="FUTURA"/>
                  <a:ea typeface="+mn-lt"/>
                  <a:cs typeface="+mn-lt"/>
                </a:rPr>
                <a:t>Para resolver </a:t>
              </a:r>
              <a:r>
                <a:rPr lang="es-CO" sz="1400" b="1" dirty="0">
                  <a:solidFill>
                    <a:srgbClr val="00863D"/>
                  </a:solidFill>
                  <a:latin typeface="FUTURA"/>
                  <a:ea typeface="Verdana" panose="020B0604030504040204"/>
                </a:rPr>
                <a:t>problemas</a:t>
              </a:r>
              <a:r>
                <a:rPr lang="es-CO" sz="1400" dirty="0">
                  <a:solidFill>
                    <a:schemeClr val="accent6"/>
                  </a:solidFill>
                  <a:latin typeface="FUTURA"/>
                  <a:ea typeface="+mn-lt"/>
                  <a:cs typeface="+mn-lt"/>
                </a:rPr>
                <a:t> </a:t>
              </a:r>
              <a:r>
                <a:rPr lang="es-CO" sz="1400" b="1" dirty="0">
                  <a:solidFill>
                    <a:srgbClr val="00863D"/>
                  </a:solidFill>
                  <a:latin typeface="FUTURA"/>
                  <a:ea typeface="Verdana" panose="020B0604030504040204"/>
                </a:rPr>
                <a:t>complejos (multidimensionales y multisectoriales)</a:t>
              </a:r>
              <a:endParaRPr lang="en-US" sz="1400" b="1" dirty="0">
                <a:solidFill>
                  <a:srgbClr val="00863D"/>
                </a:solidFill>
                <a:latin typeface="FUTURA"/>
                <a:ea typeface="Verdana" panose="020B0604030504040204"/>
              </a:endParaRPr>
            </a:p>
          </p:txBody>
        </p:sp>
        <p:sp>
          <p:nvSpPr>
            <p:cNvPr id="9" name="Rectángulo redondeado"/>
            <p:cNvSpPr/>
            <p:nvPr/>
          </p:nvSpPr>
          <p:spPr>
            <a:xfrm>
              <a:off x="584088" y="4825692"/>
              <a:ext cx="5400000" cy="772970"/>
            </a:xfrm>
            <a:prstGeom prst="roundRect">
              <a:avLst>
                <a:gd name="adj" fmla="val 9528"/>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kumimoji="0" lang="es-CO" sz="1400" b="0" i="0" u="none" strike="noStrike" kern="1200" cap="none" spc="0" normalizeH="0" baseline="0" noProof="0" dirty="0">
                  <a:ln>
                    <a:noFill/>
                  </a:ln>
                  <a:solidFill>
                    <a:schemeClr val="tx2"/>
                  </a:solidFill>
                  <a:effectLst/>
                  <a:uLnTx/>
                  <a:uFillTx/>
                  <a:latin typeface="FUTURA"/>
                  <a:ea typeface="Verdana" panose="020B0604030504040204"/>
                </a:rPr>
                <a:t>Comprometer </a:t>
              </a:r>
              <a:r>
                <a:rPr lang="es-CO" sz="1400" dirty="0">
                  <a:solidFill>
                    <a:schemeClr val="tx2"/>
                  </a:solidFill>
                  <a:latin typeface="FUTURA"/>
                  <a:ea typeface="Verdana" panose="020B0604030504040204"/>
                </a:rPr>
                <a:t>entidades con </a:t>
              </a:r>
              <a:r>
                <a:rPr lang="es-CO" sz="1400" b="1" dirty="0">
                  <a:solidFill>
                    <a:srgbClr val="00863D"/>
                  </a:solidFill>
                  <a:latin typeface="FUTURA"/>
                  <a:ea typeface="Verdana" panose="020B0604030504040204"/>
                </a:rPr>
                <a:t>acciones</a:t>
              </a:r>
              <a:r>
                <a:rPr kumimoji="0" lang="es-CO" sz="1400" b="1" i="0" u="none" strike="noStrike" kern="1200" cap="none" spc="0" normalizeH="0" baseline="0" noProof="0" dirty="0">
                  <a:ln>
                    <a:noFill/>
                  </a:ln>
                  <a:solidFill>
                    <a:srgbClr val="00863D"/>
                  </a:solidFill>
                  <a:effectLst/>
                  <a:uLnTx/>
                  <a:uFillTx/>
                  <a:latin typeface="FUTURA"/>
                  <a:ea typeface="Verdana" panose="020B0604030504040204"/>
                </a:rPr>
                <a:t> concretas </a:t>
              </a:r>
              <a:r>
                <a:rPr kumimoji="0" lang="es-CO" sz="1400" b="0" i="0" u="none" strike="noStrike" kern="1200" cap="none" spc="0" normalizeH="0" baseline="0" noProof="0" dirty="0">
                  <a:ln>
                    <a:noFill/>
                  </a:ln>
                  <a:solidFill>
                    <a:schemeClr val="tx2"/>
                  </a:solidFill>
                  <a:effectLst/>
                  <a:uLnTx/>
                  <a:uFillTx/>
                  <a:latin typeface="FUTURA"/>
                  <a:ea typeface="Verdana" panose="020B0604030504040204"/>
                </a:rPr>
                <a:t>sujetas a seguimiento y monitoreo </a:t>
              </a:r>
              <a:r>
                <a:rPr lang="es-CO" sz="1400" dirty="0">
                  <a:solidFill>
                    <a:schemeClr val="tx2"/>
                  </a:solidFill>
                  <a:latin typeface="FUTURA"/>
                  <a:ea typeface="Verdana" panose="020B0604030504040204"/>
                </a:rPr>
                <a:t>público</a:t>
              </a:r>
              <a:endParaRPr lang="es-CO" sz="1400" b="0" i="0" u="none" strike="noStrike" kern="1200" cap="none" spc="0" normalizeH="0" baseline="0" noProof="0" dirty="0">
                <a:ln>
                  <a:noFill/>
                </a:ln>
                <a:solidFill>
                  <a:schemeClr val="tx2"/>
                </a:solidFill>
                <a:effectLst/>
                <a:uLnTx/>
                <a:uFillTx/>
                <a:latin typeface="FUTURA"/>
                <a:ea typeface="Verdana" panose="020B0604030504040204"/>
              </a:endParaRPr>
            </a:p>
          </p:txBody>
        </p:sp>
      </p:grpSp>
      <p:sp>
        <p:nvSpPr>
          <p:cNvPr id="20" name="Rectángulo redondeado"/>
          <p:cNvSpPr/>
          <p:nvPr/>
        </p:nvSpPr>
        <p:spPr>
          <a:xfrm>
            <a:off x="450206" y="4027174"/>
            <a:ext cx="5400000" cy="772970"/>
          </a:xfrm>
          <a:prstGeom prst="roundRect">
            <a:avLst>
              <a:gd name="adj" fmla="val 9528"/>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400" dirty="0">
                <a:solidFill>
                  <a:schemeClr val="tx2"/>
                </a:solidFill>
                <a:latin typeface="FUTURA"/>
                <a:ea typeface="+mn-lt"/>
                <a:cs typeface="+mn-lt"/>
              </a:rPr>
              <a:t>Establecer una </a:t>
            </a:r>
            <a:r>
              <a:rPr lang="es-CO" sz="1400" b="1" dirty="0">
                <a:solidFill>
                  <a:srgbClr val="00863D"/>
                </a:solidFill>
                <a:latin typeface="FUTURA"/>
                <a:ea typeface="Verdana" panose="020B0604030504040204"/>
              </a:rPr>
              <a:t>visión de largo plazo</a:t>
            </a:r>
            <a:r>
              <a:rPr lang="es-CO" sz="1400" dirty="0">
                <a:solidFill>
                  <a:schemeClr val="tx2"/>
                </a:solidFill>
                <a:latin typeface="FUTURA"/>
                <a:ea typeface="+mn-lt"/>
                <a:cs typeface="+mn-lt"/>
              </a:rPr>
              <a:t> con metas claras</a:t>
            </a:r>
            <a:endParaRPr lang="en-US" sz="1400" dirty="0">
              <a:solidFill>
                <a:schemeClr val="tx2"/>
              </a:solidFill>
              <a:latin typeface="FUTURA"/>
            </a:endParaRPr>
          </a:p>
        </p:txBody>
      </p:sp>
      <p:sp>
        <p:nvSpPr>
          <p:cNvPr id="5" name="Rectángulo redondeado"/>
          <p:cNvSpPr/>
          <p:nvPr/>
        </p:nvSpPr>
        <p:spPr>
          <a:xfrm>
            <a:off x="6234077" y="2970162"/>
            <a:ext cx="5400000" cy="297521"/>
          </a:xfrm>
          <a:prstGeom prst="roundRect">
            <a:avLst>
              <a:gd name="adj" fmla="val 20278"/>
            </a:avLst>
          </a:prstGeom>
          <a:solidFill>
            <a:srgbClr val="FE187B"/>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400" b="1" dirty="0">
                <a:solidFill>
                  <a:schemeClr val="tx1">
                    <a:lumMod val="95000"/>
                    <a:lumOff val="5000"/>
                  </a:schemeClr>
                </a:solidFill>
                <a:latin typeface="FUTURA"/>
                <a:ea typeface="Verdana" panose="020B0604030504040204" pitchFamily="34" charset="0"/>
              </a:rPr>
              <a:t>¿Para qué </a:t>
            </a:r>
            <a:r>
              <a:rPr lang="es-CO" sz="1400" b="1" dirty="0">
                <a:solidFill>
                  <a:schemeClr val="bg1"/>
                </a:solidFill>
                <a:latin typeface="FUTURA"/>
                <a:ea typeface="Verdana" panose="020B0604030504040204" pitchFamily="34" charset="0"/>
              </a:rPr>
              <a:t>NO</a:t>
            </a:r>
            <a:r>
              <a:rPr lang="es-CO" sz="1400" b="1" dirty="0">
                <a:solidFill>
                  <a:schemeClr val="tx1">
                    <a:lumMod val="95000"/>
                    <a:lumOff val="5000"/>
                  </a:schemeClr>
                </a:solidFill>
                <a:latin typeface="FUTURA"/>
                <a:ea typeface="Verdana" panose="020B0604030504040204" pitchFamily="34" charset="0"/>
              </a:rPr>
              <a:t> son?</a:t>
            </a:r>
          </a:p>
        </p:txBody>
      </p:sp>
      <p:sp>
        <p:nvSpPr>
          <p:cNvPr id="10" name="Rectángulo redondeado"/>
          <p:cNvSpPr/>
          <p:nvPr/>
        </p:nvSpPr>
        <p:spPr>
          <a:xfrm>
            <a:off x="6238075" y="3991872"/>
            <a:ext cx="5400000" cy="535918"/>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MX" sz="1400" dirty="0">
                <a:solidFill>
                  <a:schemeClr val="tx2"/>
                </a:solidFill>
                <a:latin typeface="FUTURA"/>
                <a:ea typeface="Verdana" panose="020B0604030504040204" pitchFamily="34" charset="0"/>
              </a:rPr>
              <a:t>Para </a:t>
            </a:r>
            <a:r>
              <a:rPr lang="es-MX" sz="1400" b="1" dirty="0">
                <a:solidFill>
                  <a:srgbClr val="C00000"/>
                </a:solidFill>
                <a:latin typeface="FUTURA"/>
                <a:ea typeface="Verdana" panose="020B0604030504040204" pitchFamily="34" charset="0"/>
              </a:rPr>
              <a:t>cumplir con un requisito</a:t>
            </a:r>
            <a:r>
              <a:rPr lang="es-MX" sz="1400" dirty="0">
                <a:solidFill>
                  <a:schemeClr val="tx2"/>
                </a:solidFill>
                <a:latin typeface="FUTURA"/>
                <a:ea typeface="Verdana" panose="020B0604030504040204" pitchFamily="34" charset="0"/>
              </a:rPr>
              <a:t> sin intención de implementarla</a:t>
            </a:r>
            <a:endParaRPr lang="en-US" sz="1400" dirty="0">
              <a:solidFill>
                <a:schemeClr val="tx2"/>
              </a:solidFill>
              <a:latin typeface="FUTURA"/>
              <a:ea typeface="Verdana" panose="020B0604030504040204" pitchFamily="34" charset="0"/>
            </a:endParaRPr>
          </a:p>
        </p:txBody>
      </p:sp>
      <p:sp>
        <p:nvSpPr>
          <p:cNvPr id="11" name="Rectángulo redondeado"/>
          <p:cNvSpPr/>
          <p:nvPr/>
        </p:nvSpPr>
        <p:spPr>
          <a:xfrm>
            <a:off x="6227564" y="4588997"/>
            <a:ext cx="5400000" cy="772970"/>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kumimoji="0" lang="es-CO" sz="1400" b="0" i="0" u="none" strike="noStrike" kern="1200" cap="none" spc="0" normalizeH="0" baseline="0" noProof="0" dirty="0">
                <a:ln>
                  <a:noFill/>
                </a:ln>
                <a:solidFill>
                  <a:schemeClr val="tx2"/>
                </a:solidFill>
                <a:effectLst/>
                <a:uLnTx/>
                <a:uFillTx/>
                <a:latin typeface="FUTURA"/>
                <a:ea typeface="Verdana" panose="020B0604030504040204"/>
              </a:rPr>
              <a:t>Coordinar acciones que </a:t>
            </a:r>
            <a:r>
              <a:rPr kumimoji="0" lang="es-CO" sz="1400" b="1" i="0" u="none" strike="noStrike" kern="1200" cap="none" spc="0" normalizeH="0" baseline="0" noProof="0" dirty="0">
                <a:ln>
                  <a:noFill/>
                </a:ln>
                <a:solidFill>
                  <a:srgbClr val="C00000"/>
                </a:solidFill>
                <a:effectLst/>
                <a:uLnTx/>
                <a:uFillTx/>
                <a:latin typeface="FUTURA"/>
                <a:ea typeface="Verdana" panose="020B0604030504040204"/>
              </a:rPr>
              <a:t>no persigan una solución concreta </a:t>
            </a:r>
            <a:r>
              <a:rPr lang="es-CO" sz="1400" dirty="0">
                <a:solidFill>
                  <a:schemeClr val="tx2"/>
                </a:solidFill>
                <a:latin typeface="FUTURA"/>
                <a:ea typeface="Verdana" panose="020B0604030504040204"/>
              </a:rPr>
              <a:t>del problema</a:t>
            </a:r>
            <a:endParaRPr kumimoji="0" lang="es-CO" sz="1400" b="0" i="0" u="none" strike="noStrike" kern="1200" cap="none" spc="0" normalizeH="0" baseline="0" noProof="0" dirty="0">
              <a:ln>
                <a:noFill/>
              </a:ln>
              <a:solidFill>
                <a:schemeClr val="tx2"/>
              </a:solidFill>
              <a:effectLst/>
              <a:uLnTx/>
              <a:uFillTx/>
              <a:latin typeface="FUTURA"/>
              <a:ea typeface="Verdana" panose="020B0604030504040204"/>
            </a:endParaRPr>
          </a:p>
        </p:txBody>
      </p:sp>
      <p:sp>
        <p:nvSpPr>
          <p:cNvPr id="12" name="Rectángulo redondeado"/>
          <p:cNvSpPr/>
          <p:nvPr/>
        </p:nvSpPr>
        <p:spPr>
          <a:xfrm>
            <a:off x="6227564" y="5423174"/>
            <a:ext cx="5400000" cy="772970"/>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MX" sz="1400" dirty="0">
                <a:solidFill>
                  <a:schemeClr val="tx2"/>
                </a:solidFill>
                <a:latin typeface="FUTURA"/>
                <a:ea typeface="Verdana" panose="020B0604030504040204"/>
              </a:rPr>
              <a:t>Adelantar</a:t>
            </a:r>
            <a:r>
              <a:rPr kumimoji="0" lang="es-MX" sz="1400" b="0" i="0" u="none" strike="noStrike" kern="1200" cap="none" spc="0" normalizeH="0" baseline="0" noProof="0" dirty="0">
                <a:ln>
                  <a:noFill/>
                </a:ln>
                <a:solidFill>
                  <a:schemeClr val="tx2"/>
                </a:solidFill>
                <a:effectLst/>
                <a:uLnTx/>
                <a:uFillTx/>
                <a:latin typeface="FUTURA"/>
                <a:ea typeface="Verdana" panose="020B0604030504040204"/>
              </a:rPr>
              <a:t> </a:t>
            </a:r>
            <a:r>
              <a:rPr lang="es-MX" sz="1400" dirty="0">
                <a:solidFill>
                  <a:schemeClr val="tx2"/>
                </a:solidFill>
                <a:latin typeface="FUTURA"/>
                <a:ea typeface="Verdana" panose="020B0604030504040204"/>
              </a:rPr>
              <a:t>acciones que no estén basadas en </a:t>
            </a:r>
            <a:r>
              <a:rPr lang="es-MX" sz="1400" b="1" dirty="0">
                <a:solidFill>
                  <a:srgbClr val="C00000"/>
                </a:solidFill>
                <a:latin typeface="FUTURA"/>
                <a:ea typeface="Verdana" panose="020B0604030504040204"/>
              </a:rPr>
              <a:t>evidencia</a:t>
            </a:r>
            <a:endParaRPr kumimoji="0" lang="es-MX" sz="1400" b="1" i="0" u="none" strike="noStrike" kern="1200" cap="none" spc="0" normalizeH="0" baseline="0" noProof="0" dirty="0">
              <a:ln>
                <a:noFill/>
              </a:ln>
              <a:solidFill>
                <a:srgbClr val="C00000"/>
              </a:solidFill>
              <a:effectLst/>
              <a:uLnTx/>
              <a:uFillTx/>
              <a:latin typeface="FUTURA"/>
              <a:ea typeface="Verdana" panose="020B0604030504040204"/>
            </a:endParaRPr>
          </a:p>
        </p:txBody>
      </p:sp>
      <p:sp>
        <p:nvSpPr>
          <p:cNvPr id="19" name="Rectángulo redondeado"/>
          <p:cNvSpPr/>
          <p:nvPr/>
        </p:nvSpPr>
        <p:spPr>
          <a:xfrm>
            <a:off x="6225049" y="6322082"/>
            <a:ext cx="5400000" cy="535918"/>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kumimoji="0" lang="es-MX" sz="1400" b="1" i="0" u="none" strike="noStrike" kern="1200" cap="none" spc="0" normalizeH="0" baseline="0" noProof="0">
                <a:ln>
                  <a:noFill/>
                </a:ln>
                <a:solidFill>
                  <a:srgbClr val="C00000"/>
                </a:solidFill>
                <a:effectLst/>
                <a:uLnTx/>
                <a:uFillTx/>
                <a:latin typeface="FUTURA"/>
                <a:ea typeface="Verdana" panose="020B0604030504040204" pitchFamily="34" charset="0"/>
              </a:rPr>
              <a:t>Visibilizar política </a:t>
            </a:r>
            <a:r>
              <a:rPr kumimoji="0" lang="es-MX" sz="1400" b="0" i="0" u="none" strike="noStrike" kern="1200" cap="none" spc="0" normalizeH="0" baseline="0" noProof="0">
                <a:ln>
                  <a:noFill/>
                </a:ln>
                <a:solidFill>
                  <a:schemeClr val="tx2"/>
                </a:solidFill>
                <a:effectLst/>
                <a:uLnTx/>
                <a:uFillTx/>
                <a:latin typeface="FUTURA"/>
                <a:ea typeface="Verdana" panose="020B0604030504040204" pitchFamily="34" charset="0"/>
              </a:rPr>
              <a:t>previamente definidas y aprobadas en otros instrumentos</a:t>
            </a:r>
          </a:p>
        </p:txBody>
      </p:sp>
      <p:sp>
        <p:nvSpPr>
          <p:cNvPr id="21" name="Rectángulo redondeado"/>
          <p:cNvSpPr/>
          <p:nvPr/>
        </p:nvSpPr>
        <p:spPr>
          <a:xfrm>
            <a:off x="6231562" y="3392693"/>
            <a:ext cx="5400000" cy="535918"/>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MX" sz="1400" dirty="0">
                <a:solidFill>
                  <a:schemeClr val="tx2"/>
                </a:solidFill>
                <a:latin typeface="FUTURA"/>
                <a:ea typeface="Verdana" panose="020B0604030504040204"/>
              </a:rPr>
              <a:t>Para resolver </a:t>
            </a:r>
            <a:r>
              <a:rPr lang="es-MX" sz="1400" b="1" dirty="0">
                <a:solidFill>
                  <a:srgbClr val="C00000"/>
                </a:solidFill>
                <a:latin typeface="FUTURA"/>
                <a:ea typeface="Verdana" panose="020B0604030504040204" pitchFamily="34" charset="0"/>
              </a:rPr>
              <a:t>problemas simples o puntuales</a:t>
            </a:r>
            <a:endParaRPr lang="en-US" sz="1400" b="1" dirty="0">
              <a:solidFill>
                <a:srgbClr val="C00000"/>
              </a:solidFill>
              <a:latin typeface="FUTURA"/>
              <a:ea typeface="Verdana" panose="020B0604030504040204" pitchFamily="34" charset="0"/>
            </a:endParaRPr>
          </a:p>
        </p:txBody>
      </p:sp>
      <p:sp>
        <p:nvSpPr>
          <p:cNvPr id="3" name="Rectángulo redondeado"/>
          <p:cNvSpPr/>
          <p:nvPr/>
        </p:nvSpPr>
        <p:spPr>
          <a:xfrm>
            <a:off x="447601" y="4918416"/>
            <a:ext cx="5400000" cy="772970"/>
          </a:xfrm>
          <a:prstGeom prst="roundRect">
            <a:avLst>
              <a:gd name="adj" fmla="val 9528"/>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algn="ctr" defTabSz="622300">
              <a:lnSpc>
                <a:spcPct val="90000"/>
              </a:lnSpc>
              <a:spcBef>
                <a:spcPts val="700"/>
              </a:spcBef>
              <a:defRPr sz="1400">
                <a:solidFill>
                  <a:srgbClr val="FFFFFF"/>
                </a:solidFill>
                <a:latin typeface="Work Sans Regular Roman"/>
                <a:ea typeface="Work Sans Regular Roman"/>
                <a:cs typeface="Work Sans Regular Roman"/>
                <a:sym typeface="Work Sans"/>
              </a:defRPr>
            </a:pPr>
            <a:r>
              <a:rPr lang="es-CO" sz="1400" noProof="0" dirty="0">
                <a:solidFill>
                  <a:schemeClr val="tx2"/>
                </a:solidFill>
                <a:latin typeface="FUTURA"/>
              </a:rPr>
              <a:t>Plantear </a:t>
            </a:r>
            <a:r>
              <a:rPr lang="es-CO" sz="1400" b="1" noProof="0" dirty="0">
                <a:solidFill>
                  <a:schemeClr val="accent6">
                    <a:lumMod val="75000"/>
                  </a:schemeClr>
                </a:solidFill>
                <a:latin typeface="FUTURA"/>
              </a:rPr>
              <a:t>alternativas a vacíos </a:t>
            </a:r>
            <a:r>
              <a:rPr lang="es-CO" sz="1400" noProof="0" dirty="0">
                <a:solidFill>
                  <a:schemeClr val="tx2"/>
                </a:solidFill>
                <a:latin typeface="FUTURA"/>
              </a:rPr>
              <a:t>de intervenciones previas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ítulo 6"/>
          <p:cNvSpPr txBox="1"/>
          <p:nvPr/>
        </p:nvSpPr>
        <p:spPr>
          <a:xfrm>
            <a:off x="4971456" y="2175463"/>
            <a:ext cx="6752224" cy="3055756"/>
          </a:xfrm>
          <a:prstGeom prst="rect">
            <a:avLst/>
          </a:prstGeom>
        </p:spPr>
        <p:txBody>
          <a:bodyPr vert="horz" lIns="91440" tIns="45720" rIns="91440" bIns="45720" rtlCol="0" anchor="ctr">
            <a:noAutofit/>
          </a:bodyPr>
          <a:lstStyle>
            <a:defPPr>
              <a:defRPr lang="es-CO"/>
            </a:defPPr>
            <a:lvl1pPr indent="0">
              <a:lnSpc>
                <a:spcPct val="100000"/>
              </a:lnSpc>
              <a:spcBef>
                <a:spcPts val="1000"/>
              </a:spcBef>
              <a:buFont typeface="Arial" panose="020B0604020202020204" pitchFamily="34" charset="0"/>
              <a:buNone/>
              <a:defRPr sz="2400">
                <a:solidFill>
                  <a:schemeClr val="bg1">
                    <a:lumMod val="50000"/>
                  </a:schemeClr>
                </a:solidFill>
                <a:latin typeface="Montserrat" panose="00000500000000000000" pitchFamily="2" charset="0"/>
                <a:cs typeface="Calibri Light" panose="020F0302020204030204" pitchFamily="34" charset="0"/>
              </a:defRPr>
            </a:lvl1pPr>
            <a:lvl2pPr indent="0" algn="ctr">
              <a:lnSpc>
                <a:spcPct val="90000"/>
              </a:lnSpc>
              <a:spcBef>
                <a:spcPts val="500"/>
              </a:spcBef>
              <a:buFont typeface="Arial" panose="020B0604020202020204" pitchFamily="34" charset="0"/>
              <a:buNone/>
              <a:defRPr sz="2000">
                <a:latin typeface="Gotham Bold" panose="02000504050000020004" pitchFamily="2" charset="0"/>
              </a:defRPr>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s-CO" b="1" dirty="0">
                <a:solidFill>
                  <a:schemeClr val="bg2">
                    <a:lumMod val="75000"/>
                  </a:schemeClr>
                </a:solidFill>
                <a:latin typeface="Futura Std Book"/>
              </a:rPr>
              <a:t>Recomendaciones procedimiento de políticas públicas</a:t>
            </a:r>
          </a:p>
          <a:p>
            <a:endParaRPr lang="es-CO" b="1" dirty="0">
              <a:solidFill>
                <a:schemeClr val="tx1"/>
              </a:solidFill>
              <a:latin typeface="Futura Std Book"/>
            </a:endParaRPr>
          </a:p>
          <a:p>
            <a:r>
              <a:rPr lang="es-CO" b="1" dirty="0">
                <a:solidFill>
                  <a:schemeClr val="tx1"/>
                </a:solidFill>
                <a:latin typeface="Futura Std Book"/>
              </a:rPr>
              <a:t>¿Cómo se define que es necesario formular una política pública?</a:t>
            </a:r>
          </a:p>
          <a:p>
            <a:endParaRPr lang="es-CO" b="1" dirty="0">
              <a:solidFill>
                <a:schemeClr val="tx1"/>
              </a:solidFill>
              <a:latin typeface="Futura Std Book"/>
              <a:cs typeface="Calibri Light" panose="020F0302020204030204"/>
            </a:endParaRPr>
          </a:p>
          <a:p>
            <a:endParaRPr lang="es-CO" b="1" dirty="0">
              <a:solidFill>
                <a:schemeClr val="tx1"/>
              </a:solidFill>
              <a:latin typeface="FUTURA"/>
              <a:cs typeface="Calibri Light" panose="020F0302020204030204"/>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221367" y="945895"/>
            <a:ext cx="7580009" cy="143434"/>
          </a:xfrm>
          <a:prstGeom prst="rect">
            <a:avLst/>
          </a:prstGeom>
        </p:spPr>
      </p:pic>
      <p:pic>
        <p:nvPicPr>
          <p:cNvPr id="6" name="Picture 14" descr="A picture containing person&#10;&#10;Description automatically generated"/>
          <p:cNvPicPr>
            <a:picLocks noChangeAspect="1"/>
          </p:cNvPicPr>
          <p:nvPr/>
        </p:nvPicPr>
        <p:blipFill rotWithShape="1">
          <a:blip r:embed="rId3" cstate="print">
            <a:extLst>
              <a:ext uri="{28A0092B-C50C-407E-A947-70E740481C1C}">
                <a14:useLocalDpi xmlns:a14="http://schemas.microsoft.com/office/drawing/2010/main" val="0"/>
              </a:ext>
            </a:extLst>
          </a:blip>
          <a:srcRect l="42788" r="9674"/>
          <a:stretch>
            <a:fillRect/>
          </a:stretch>
        </p:blipFill>
        <p:spPr>
          <a:xfrm>
            <a:off x="0" y="1317315"/>
            <a:ext cx="4175638" cy="49558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375945" y="741037"/>
            <a:ext cx="11631560" cy="501970"/>
          </a:xfrm>
        </p:spPr>
        <p:txBody>
          <a:bodyPr>
            <a:normAutofit/>
          </a:bodyPr>
          <a:lstStyle/>
          <a:p>
            <a:r>
              <a:rPr lang="es-CO" sz="2500" b="1" dirty="0">
                <a:latin typeface="FUTURA"/>
                <a:ea typeface="Verdana" panose="020B0604030504040204"/>
              </a:rPr>
              <a:t>Mínimos para formular una política pública</a:t>
            </a:r>
            <a:endParaRPr lang="es-CO" sz="2500" b="1" dirty="0">
              <a:latin typeface="FUTURA"/>
              <a:ea typeface="Verdana" panose="020B0604030504040204" pitchFamily="34" charset="0"/>
            </a:endParaRPr>
          </a:p>
        </p:txBody>
      </p:sp>
      <p:sp>
        <p:nvSpPr>
          <p:cNvPr id="4" name="Rectángulo redondeado"/>
          <p:cNvSpPr/>
          <p:nvPr/>
        </p:nvSpPr>
        <p:spPr>
          <a:xfrm>
            <a:off x="6488349" y="3151928"/>
            <a:ext cx="5249978" cy="3369676"/>
          </a:xfrm>
          <a:prstGeom prst="roundRect">
            <a:avLst>
              <a:gd name="adj" fmla="val 3525"/>
            </a:avLst>
          </a:prstGeom>
          <a:noFill/>
          <a:ln w="12700" cap="flat">
            <a:noFill/>
            <a:prstDash val="solid"/>
            <a:miter lim="800000"/>
          </a:ln>
          <a:effectLst/>
        </p:spPr>
        <p:txBody>
          <a:bodyPr wrap="square" lIns="18000" tIns="36000" rIns="18000" bIns="36000" numCol="1" anchor="ctr">
            <a:noAutofit/>
          </a:bodyPr>
          <a:lstStyle/>
          <a:p>
            <a:pPr marL="742950" lvl="1" indent="-285750">
              <a:buFont typeface="Wingdings" panose="05000000000000000000" pitchFamily="2" charset="2"/>
              <a:buChar char="ü"/>
            </a:pPr>
            <a:endParaRPr lang="es-CO" sz="2400" dirty="0">
              <a:solidFill>
                <a:schemeClr val="tx1">
                  <a:lumMod val="95000"/>
                  <a:lumOff val="5000"/>
                </a:schemeClr>
              </a:solidFill>
              <a:latin typeface="FUTURA"/>
              <a:ea typeface="Verdana" panose="020B0604030504040204"/>
            </a:endParaRPr>
          </a:p>
          <a:p>
            <a:pPr marL="742950" lvl="1" indent="-285750">
              <a:buFont typeface="Wingdings" panose="05000000000000000000" pitchFamily="2" charset="2"/>
              <a:buChar char="ü"/>
            </a:pPr>
            <a:endParaRPr lang="es-CO" sz="2400" dirty="0">
              <a:solidFill>
                <a:schemeClr val="tx1">
                  <a:lumMod val="95000"/>
                  <a:lumOff val="5000"/>
                </a:schemeClr>
              </a:solidFill>
              <a:latin typeface="FUTURA"/>
              <a:ea typeface="Verdana" panose="020B0604030504040204"/>
            </a:endParaRPr>
          </a:p>
        </p:txBody>
      </p:sp>
      <p:sp>
        <p:nvSpPr>
          <p:cNvPr id="8" name="Rectángulo redondeado"/>
          <p:cNvSpPr/>
          <p:nvPr/>
        </p:nvSpPr>
        <p:spPr>
          <a:xfrm>
            <a:off x="296636" y="3296193"/>
            <a:ext cx="4978999" cy="2392753"/>
          </a:xfrm>
          <a:prstGeom prst="roundRect">
            <a:avLst>
              <a:gd name="adj" fmla="val 3525"/>
            </a:avLst>
          </a:prstGeom>
          <a:noFill/>
          <a:ln w="12700" cap="flat">
            <a:noFill/>
            <a:prstDash val="solid"/>
            <a:miter lim="800000"/>
          </a:ln>
          <a:effectLst/>
        </p:spPr>
        <p:txBody>
          <a:bodyPr wrap="square" lIns="18000" tIns="36000" rIns="18000" bIns="36000" numCol="1" anchor="ctr">
            <a:noAutofit/>
          </a:bodyPr>
          <a:lstStyle/>
          <a:p>
            <a:pPr marL="742950" lvl="1" indent="-285750">
              <a:buFont typeface="Wingdings" panose="05000000000000000000" pitchFamily="2" charset="2"/>
              <a:buChar char="ü"/>
            </a:pPr>
            <a:endParaRPr lang="es-CO" sz="2400" dirty="0">
              <a:solidFill>
                <a:schemeClr val="tx1">
                  <a:lumMod val="95000"/>
                  <a:lumOff val="5000"/>
                </a:schemeClr>
              </a:solidFill>
              <a:latin typeface="FUTURA"/>
              <a:ea typeface="Verdana" panose="020B0604030504040204"/>
            </a:endParaRPr>
          </a:p>
        </p:txBody>
      </p:sp>
      <p:graphicFrame>
        <p:nvGraphicFramePr>
          <p:cNvPr id="9" name="Diagrama 8"/>
          <p:cNvGraphicFramePr/>
          <p:nvPr>
            <p:extLst>
              <p:ext uri="{D42A27DB-BD31-4B8C-83A1-F6EECF244321}">
                <p14:modId xmlns:p14="http://schemas.microsoft.com/office/powerpoint/2010/main" val="2349856083"/>
              </p:ext>
            </p:extLst>
          </p:nvPr>
        </p:nvGraphicFramePr>
        <p:xfrm>
          <a:off x="1230010" y="1439333"/>
          <a:ext cx="9303965" cy="48395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 name="Title 2"/>
          <p:cNvSpPr>
            <a:spLocks noGrp="1"/>
          </p:cNvSpPr>
          <p:nvPr>
            <p:ph type="title"/>
          </p:nvPr>
        </p:nvSpPr>
        <p:spPr>
          <a:xfrm>
            <a:off x="586490" y="921567"/>
            <a:ext cx="11631560" cy="501970"/>
          </a:xfrm>
        </p:spPr>
        <p:txBody>
          <a:bodyPr>
            <a:normAutofit/>
          </a:bodyPr>
          <a:lstStyle/>
          <a:p>
            <a:r>
              <a:rPr lang="es-CO" sz="2400" b="1">
                <a:latin typeface="FUTURA"/>
                <a:ea typeface="Verdana" panose="020B0604030504040204" pitchFamily="34" charset="0"/>
              </a:rPr>
              <a:t>Proceso de elaboración de documentos CONPES</a:t>
            </a:r>
          </a:p>
        </p:txBody>
      </p:sp>
      <p:grpSp>
        <p:nvGrpSpPr>
          <p:cNvPr id="26" name="Diagram 9"/>
          <p:cNvGrpSpPr/>
          <p:nvPr/>
        </p:nvGrpSpPr>
        <p:grpSpPr>
          <a:xfrm>
            <a:off x="925110" y="1914637"/>
            <a:ext cx="4850231" cy="1808743"/>
            <a:chOff x="280044" y="7604"/>
            <a:chExt cx="3920661" cy="1338030"/>
          </a:xfrm>
        </p:grpSpPr>
        <p:sp>
          <p:nvSpPr>
            <p:cNvPr id="27" name="Rectángulo redondeado"/>
            <p:cNvSpPr/>
            <p:nvPr/>
          </p:nvSpPr>
          <p:spPr>
            <a:xfrm>
              <a:off x="280044" y="7604"/>
              <a:ext cx="3920661" cy="639054"/>
            </a:xfrm>
            <a:prstGeom prst="roundRect">
              <a:avLst>
                <a:gd name="adj" fmla="val 9367"/>
              </a:avLst>
            </a:prstGeom>
            <a:solidFill>
              <a:schemeClr val="bg1">
                <a:lumMod val="6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s-ES" sz="1300" b="1" i="0" u="none" strike="noStrike" kern="1200" cap="none" spc="0" normalizeH="0" baseline="0" noProof="0">
                  <a:ln>
                    <a:noFill/>
                  </a:ln>
                  <a:solidFill>
                    <a:prstClr val="black"/>
                  </a:solidFill>
                  <a:effectLst/>
                  <a:uLnTx/>
                  <a:uFillTx/>
                  <a:latin typeface="FUTURA"/>
                  <a:ea typeface="Verdana" panose="020B0604030504040204" pitchFamily="34" charset="0"/>
                  <a:cs typeface="+mn-cs"/>
                </a:rPr>
                <a:t>Solicitud</a:t>
              </a:r>
              <a:r>
                <a:rPr kumimoji="0" lang="es-ES" sz="1300" b="0" i="0" u="none" strike="noStrike" kern="1200" cap="none" spc="0" normalizeH="0" baseline="0" noProof="0">
                  <a:ln>
                    <a:noFill/>
                  </a:ln>
                  <a:solidFill>
                    <a:prstClr val="black"/>
                  </a:solidFill>
                  <a:effectLst/>
                  <a:uLnTx/>
                  <a:uFillTx/>
                  <a:latin typeface="FUTURA"/>
                  <a:ea typeface="Verdana" panose="020B0604030504040204" pitchFamily="34" charset="0"/>
                  <a:cs typeface="+mn-cs"/>
                </a:rPr>
                <a:t> para iniciar el proceso de elaboración </a:t>
              </a:r>
            </a:p>
            <a:p>
              <a:pPr marL="0" marR="0" lvl="0" indent="0" algn="ctr" defTabSz="914400" rtl="0" eaLnBrk="1" fontAlgn="auto" latinLnBrk="0" hangingPunct="1">
                <a:lnSpc>
                  <a:spcPct val="100000"/>
                </a:lnSpc>
                <a:spcBef>
                  <a:spcPts val="0"/>
                </a:spcBef>
                <a:spcAft>
                  <a:spcPts val="600"/>
                </a:spcAft>
                <a:buClrTx/>
                <a:buSzTx/>
                <a:buFontTx/>
                <a:buNone/>
                <a:defRPr/>
              </a:pPr>
              <a:r>
                <a:rPr kumimoji="0" lang="es-ES" sz="1300" b="0" i="0" u="none" strike="noStrike" kern="1200" cap="none" spc="0" normalizeH="0" baseline="0" noProof="0">
                  <a:ln>
                    <a:noFill/>
                  </a:ln>
                  <a:solidFill>
                    <a:prstClr val="black"/>
                  </a:solidFill>
                  <a:effectLst/>
                  <a:uLnTx/>
                  <a:uFillTx/>
                  <a:latin typeface="FUTURA"/>
                  <a:ea typeface="Verdana" panose="020B0604030504040204" pitchFamily="34" charset="0"/>
                  <a:cs typeface="+mn-cs"/>
                </a:rPr>
                <a:t>(miembro permanente del CONPES)</a:t>
              </a:r>
            </a:p>
          </p:txBody>
        </p:sp>
        <p:sp>
          <p:nvSpPr>
            <p:cNvPr id="28" name="Rectángulo redondeado"/>
            <p:cNvSpPr/>
            <p:nvPr/>
          </p:nvSpPr>
          <p:spPr>
            <a:xfrm>
              <a:off x="280044" y="692035"/>
              <a:ext cx="3920661" cy="653599"/>
            </a:xfrm>
            <a:prstGeom prst="roundRect">
              <a:avLst>
                <a:gd name="adj" fmla="val 8637"/>
              </a:avLst>
            </a:prstGeom>
            <a:solidFill>
              <a:schemeClr val="bg1">
                <a:lumMod val="6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s-ES" sz="1300" b="0" i="0" u="none" strike="noStrike" kern="1200" cap="none" spc="0" normalizeH="0" baseline="0" noProof="0">
                  <a:ln>
                    <a:noFill/>
                  </a:ln>
                  <a:solidFill>
                    <a:prstClr val="black"/>
                  </a:solidFill>
                  <a:effectLst/>
                  <a:uLnTx/>
                  <a:uFillTx/>
                  <a:latin typeface="FUTURA"/>
                  <a:ea typeface="Verdana" panose="020B0604030504040204" pitchFamily="34" charset="0"/>
                  <a:cs typeface="+mn-cs"/>
                </a:rPr>
                <a:t>Evaluación y </a:t>
              </a:r>
              <a:r>
                <a:rPr kumimoji="0" lang="es-ES" sz="1300" b="1" i="0" u="none" strike="noStrike" kern="1200" cap="none" spc="0" normalizeH="0" baseline="0" noProof="0">
                  <a:ln>
                    <a:noFill/>
                  </a:ln>
                  <a:solidFill>
                    <a:prstClr val="black"/>
                  </a:solidFill>
                  <a:effectLst/>
                  <a:uLnTx/>
                  <a:uFillTx/>
                  <a:latin typeface="FUTURA"/>
                  <a:ea typeface="Verdana" panose="020B0604030504040204" pitchFamily="34" charset="0"/>
                  <a:cs typeface="+mn-cs"/>
                </a:rPr>
                <a:t>aprobación</a:t>
              </a:r>
              <a:r>
                <a:rPr kumimoji="0" lang="es-ES" sz="1300" b="0" i="0" u="none" strike="noStrike" kern="1200" cap="none" spc="0" normalizeH="0" baseline="0" noProof="0">
                  <a:ln>
                    <a:noFill/>
                  </a:ln>
                  <a:solidFill>
                    <a:prstClr val="black"/>
                  </a:solidFill>
                  <a:effectLst/>
                  <a:uLnTx/>
                  <a:uFillTx/>
                  <a:latin typeface="FUTURA"/>
                  <a:ea typeface="Verdana" panose="020B0604030504040204" pitchFamily="34" charset="0"/>
                  <a:cs typeface="+mn-cs"/>
                </a:rPr>
                <a:t> de la solicitud </a:t>
              </a:r>
            </a:p>
            <a:p>
              <a:pPr marL="0" marR="0" lvl="0" indent="0" algn="ctr" defTabSz="914400" rtl="0" eaLnBrk="1" fontAlgn="auto" latinLnBrk="0" hangingPunct="1">
                <a:lnSpc>
                  <a:spcPct val="100000"/>
                </a:lnSpc>
                <a:spcBef>
                  <a:spcPts val="0"/>
                </a:spcBef>
                <a:spcAft>
                  <a:spcPts val="600"/>
                </a:spcAft>
                <a:buClrTx/>
                <a:buSzTx/>
                <a:buFontTx/>
                <a:buNone/>
                <a:defRPr/>
              </a:pPr>
              <a:r>
                <a:rPr kumimoji="0" lang="es-ES" sz="1300" b="0" i="0" u="none" strike="noStrike" kern="1200" cap="none" spc="0" normalizeH="0" baseline="0" noProof="0">
                  <a:ln>
                    <a:noFill/>
                  </a:ln>
                  <a:solidFill>
                    <a:prstClr val="black"/>
                  </a:solidFill>
                  <a:effectLst/>
                  <a:uLnTx/>
                  <a:uFillTx/>
                  <a:latin typeface="FUTURA"/>
                  <a:ea typeface="Verdana" panose="020B0604030504040204" pitchFamily="34" charset="0"/>
                  <a:cs typeface="+mn-cs"/>
                </a:rPr>
                <a:t>(Secretaría Técnica del CONPES)</a:t>
              </a:r>
            </a:p>
          </p:txBody>
        </p:sp>
      </p:grpSp>
      <p:grpSp>
        <p:nvGrpSpPr>
          <p:cNvPr id="29" name="Diagram 9"/>
          <p:cNvGrpSpPr/>
          <p:nvPr/>
        </p:nvGrpSpPr>
        <p:grpSpPr>
          <a:xfrm>
            <a:off x="5962249" y="1919514"/>
            <a:ext cx="4850230" cy="1796491"/>
            <a:chOff x="280044" y="-2"/>
            <a:chExt cx="4336256" cy="2729687"/>
          </a:xfrm>
        </p:grpSpPr>
        <p:sp>
          <p:nvSpPr>
            <p:cNvPr id="30" name="Rectángulo redondeado"/>
            <p:cNvSpPr/>
            <p:nvPr/>
          </p:nvSpPr>
          <p:spPr>
            <a:xfrm>
              <a:off x="280044" y="-2"/>
              <a:ext cx="4328699" cy="590405"/>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1"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Hoja de vida </a:t>
              </a:r>
              <a:r>
                <a:rPr kumimoji="0" lang="es-CO" sz="1300" b="0"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del documento</a:t>
              </a:r>
            </a:p>
          </p:txBody>
        </p:sp>
        <p:sp>
          <p:nvSpPr>
            <p:cNvPr id="31" name="Rectángulo redondeado"/>
            <p:cNvSpPr/>
            <p:nvPr/>
          </p:nvSpPr>
          <p:spPr>
            <a:xfrm>
              <a:off x="287602" y="733766"/>
              <a:ext cx="4321142" cy="590405"/>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0"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Documento </a:t>
              </a:r>
              <a:r>
                <a:rPr kumimoji="0" lang="es-CO" sz="1300" b="1"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borrador</a:t>
              </a:r>
              <a:r>
                <a:rPr kumimoji="0" lang="es-CO" sz="1300" b="0"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 y PAS* concertado (</a:t>
              </a:r>
              <a:r>
                <a:rPr kumimoji="0" lang="es-CO" sz="1300" b="1"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DT lidera</a:t>
              </a:r>
              <a:r>
                <a:rPr kumimoji="0" lang="es-CO" sz="1300" b="0"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 </a:t>
              </a:r>
            </a:p>
          </p:txBody>
        </p:sp>
        <p:grpSp>
          <p:nvGrpSpPr>
            <p:cNvPr id="32" name="Agrupar"/>
            <p:cNvGrpSpPr/>
            <p:nvPr/>
          </p:nvGrpSpPr>
          <p:grpSpPr>
            <a:xfrm>
              <a:off x="280044" y="1436522"/>
              <a:ext cx="4336256" cy="1293163"/>
              <a:chOff x="-1" y="-377878"/>
              <a:chExt cx="4336254" cy="1293161"/>
            </a:xfrm>
          </p:grpSpPr>
          <p:sp>
            <p:nvSpPr>
              <p:cNvPr id="33" name="Rectángulo redondeado"/>
              <p:cNvSpPr/>
              <p:nvPr/>
            </p:nvSpPr>
            <p:spPr>
              <a:xfrm>
                <a:off x="-1" y="324878"/>
                <a:ext cx="4328697" cy="590405"/>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1"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Revisión y ajustes </a:t>
                </a:r>
                <a:r>
                  <a:rPr kumimoji="0" lang="es-CO" sz="1300" b="0"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al documento borrador y su PAS</a:t>
                </a:r>
              </a:p>
            </p:txBody>
          </p:sp>
          <p:sp>
            <p:nvSpPr>
              <p:cNvPr id="34" name="Rectángulo redondeado"/>
              <p:cNvSpPr/>
              <p:nvPr/>
            </p:nvSpPr>
            <p:spPr>
              <a:xfrm>
                <a:off x="7556" y="-377878"/>
                <a:ext cx="4328697" cy="590405"/>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0"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Publicación opcional para comentarios (10 días hábiles)*</a:t>
                </a:r>
              </a:p>
            </p:txBody>
          </p:sp>
        </p:grpSp>
      </p:grpSp>
      <p:grpSp>
        <p:nvGrpSpPr>
          <p:cNvPr id="35" name="Diagram 9"/>
          <p:cNvGrpSpPr/>
          <p:nvPr/>
        </p:nvGrpSpPr>
        <p:grpSpPr>
          <a:xfrm>
            <a:off x="913678" y="4290696"/>
            <a:ext cx="4861662" cy="1768445"/>
            <a:chOff x="280043" y="699571"/>
            <a:chExt cx="4338901" cy="2041827"/>
          </a:xfrm>
        </p:grpSpPr>
        <p:sp>
          <p:nvSpPr>
            <p:cNvPr id="36" name="Rectángulo redondeado"/>
            <p:cNvSpPr/>
            <p:nvPr/>
          </p:nvSpPr>
          <p:spPr>
            <a:xfrm>
              <a:off x="280043" y="699571"/>
              <a:ext cx="4328699" cy="742081"/>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0"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Revisión de </a:t>
              </a:r>
              <a:r>
                <a:rPr kumimoji="0" lang="es-CO" sz="1300" b="1"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consistencia jurídica </a:t>
              </a:r>
              <a:r>
                <a:rPr kumimoji="0" lang="es-CO" sz="1300" b="0"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a cargo de la OAJ del DNP. Otros conceptos opcionales: DPIP, SGSGR, DSEPP</a:t>
              </a:r>
            </a:p>
          </p:txBody>
        </p:sp>
        <p:grpSp>
          <p:nvGrpSpPr>
            <p:cNvPr id="37" name="Agrupar"/>
            <p:cNvGrpSpPr/>
            <p:nvPr/>
          </p:nvGrpSpPr>
          <p:grpSpPr>
            <a:xfrm>
              <a:off x="280044" y="1502720"/>
              <a:ext cx="4338900" cy="1238678"/>
              <a:chOff x="-1" y="-311680"/>
              <a:chExt cx="4338898" cy="1238676"/>
            </a:xfrm>
          </p:grpSpPr>
          <p:sp>
            <p:nvSpPr>
              <p:cNvPr id="38" name="Rectángulo redondeado"/>
              <p:cNvSpPr/>
              <p:nvPr/>
            </p:nvSpPr>
            <p:spPr>
              <a:xfrm>
                <a:off x="10200" y="-311680"/>
                <a:ext cx="4328697" cy="590403"/>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0"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Discusión de documento y PAS* en </a:t>
                </a:r>
                <a:r>
                  <a:rPr kumimoji="0" lang="es-CO" sz="1300" b="1" i="0" u="none" strike="noStrike" kern="1200" cap="none" spc="0" normalizeH="0" baseline="0" noProof="0" dirty="0">
                    <a:ln>
                      <a:noFill/>
                    </a:ln>
                    <a:solidFill>
                      <a:prstClr val="black"/>
                    </a:solidFill>
                    <a:effectLst/>
                    <a:uLnTx/>
                    <a:uFillTx/>
                    <a:latin typeface="FUTURA"/>
                    <a:ea typeface="Verdana" panose="020B0604030504040204" pitchFamily="34" charset="0"/>
                    <a:sym typeface="Work Sans"/>
                  </a:rPr>
                  <a:t>sesión pre-CONPES</a:t>
                </a:r>
              </a:p>
            </p:txBody>
          </p:sp>
          <p:sp>
            <p:nvSpPr>
              <p:cNvPr id="39" name="Rectángulo redondeado"/>
              <p:cNvSpPr/>
              <p:nvPr/>
            </p:nvSpPr>
            <p:spPr>
              <a:xfrm>
                <a:off x="-1" y="336592"/>
                <a:ext cx="4328697" cy="590404"/>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1"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Ajustes</a:t>
                </a:r>
                <a:r>
                  <a:rPr kumimoji="0" lang="es-CO" sz="1300" b="0"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 acordados en la sesión pre-CONPES</a:t>
                </a:r>
              </a:p>
            </p:txBody>
          </p:sp>
        </p:grpSp>
      </p:grpSp>
      <p:grpSp>
        <p:nvGrpSpPr>
          <p:cNvPr id="40" name="Diagram 9"/>
          <p:cNvGrpSpPr/>
          <p:nvPr/>
        </p:nvGrpSpPr>
        <p:grpSpPr>
          <a:xfrm>
            <a:off x="5931448" y="4278987"/>
            <a:ext cx="4858700" cy="1780154"/>
            <a:chOff x="280042" y="-2"/>
            <a:chExt cx="4336258" cy="2027434"/>
          </a:xfrm>
        </p:grpSpPr>
        <p:sp>
          <p:nvSpPr>
            <p:cNvPr id="41" name="Rectángulo redondeado"/>
            <p:cNvSpPr/>
            <p:nvPr/>
          </p:nvSpPr>
          <p:spPr>
            <a:xfrm>
              <a:off x="280044" y="-2"/>
              <a:ext cx="4328699" cy="635513"/>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1"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Sesión CONPES </a:t>
              </a:r>
              <a:r>
                <a:rPr kumimoji="0" lang="es-CO" sz="1300" b="0"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de aprobación de documento y PAS*</a:t>
              </a:r>
            </a:p>
          </p:txBody>
        </p:sp>
        <p:sp>
          <p:nvSpPr>
            <p:cNvPr id="42" name="Rectángulo redondeado"/>
            <p:cNvSpPr/>
            <p:nvPr/>
          </p:nvSpPr>
          <p:spPr>
            <a:xfrm>
              <a:off x="280042" y="693625"/>
              <a:ext cx="4328700" cy="635513"/>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1"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Ajustes</a:t>
              </a:r>
              <a:r>
                <a:rPr kumimoji="0" lang="es-CO" sz="1300" b="0"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 acordados en la sesión CONPES</a:t>
              </a:r>
            </a:p>
          </p:txBody>
        </p:sp>
        <p:sp>
          <p:nvSpPr>
            <p:cNvPr id="43" name="Rectángulo redondeado"/>
            <p:cNvSpPr/>
            <p:nvPr/>
          </p:nvSpPr>
          <p:spPr>
            <a:xfrm>
              <a:off x="287601" y="1391919"/>
              <a:ext cx="4328699" cy="635513"/>
            </a:xfrm>
            <a:prstGeom prst="roundRect">
              <a:avLst>
                <a:gd name="adj" fmla="val 16667"/>
              </a:avLst>
            </a:prstGeom>
            <a:solidFill>
              <a:schemeClr val="bg1">
                <a:lumMod val="75000"/>
                <a:alpha val="38824"/>
              </a:schemeClr>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300" b="0"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Documento CONPES y PAS* </a:t>
              </a:r>
              <a:r>
                <a:rPr kumimoji="0" lang="es-CO" sz="1300" b="1" i="0" u="none" strike="noStrike" kern="1200" cap="none" spc="0" normalizeH="0" baseline="0" noProof="0">
                  <a:ln>
                    <a:noFill/>
                  </a:ln>
                  <a:solidFill>
                    <a:prstClr val="black"/>
                  </a:solidFill>
                  <a:effectLst/>
                  <a:uLnTx/>
                  <a:uFillTx/>
                  <a:latin typeface="FUTURA"/>
                  <a:ea typeface="Verdana" panose="020B0604030504040204" pitchFamily="34" charset="0"/>
                  <a:sym typeface="Work Sans"/>
                </a:rPr>
                <a:t>publicados</a:t>
              </a:r>
            </a:p>
          </p:txBody>
        </p:sp>
      </p:grpSp>
      <p:sp>
        <p:nvSpPr>
          <p:cNvPr id="44" name="Rectángulo redondeado"/>
          <p:cNvSpPr/>
          <p:nvPr/>
        </p:nvSpPr>
        <p:spPr>
          <a:xfrm>
            <a:off x="925109" y="1507655"/>
            <a:ext cx="4850231" cy="329406"/>
          </a:xfrm>
          <a:prstGeom prst="roundRect">
            <a:avLst>
              <a:gd name="adj" fmla="val 16667"/>
            </a:avLst>
          </a:prstGeom>
          <a:solidFill>
            <a:srgbClr val="FE187B"/>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500" b="1" i="0" u="none" strike="noStrike" kern="1200" cap="none" spc="0" normalizeH="0" baseline="0" noProof="0" dirty="0">
                <a:ln>
                  <a:noFill/>
                </a:ln>
                <a:solidFill>
                  <a:srgbClr val="FFFFFF"/>
                </a:solidFill>
                <a:effectLst/>
                <a:uLnTx/>
                <a:uFillTx/>
                <a:latin typeface="FUTURA"/>
                <a:ea typeface="Verdana" panose="020B0604030504040204" pitchFamily="34" charset="0"/>
                <a:sym typeface="Work Sans"/>
              </a:rPr>
              <a:t>1. </a:t>
            </a:r>
            <a:r>
              <a:rPr kumimoji="0" lang="es-CO" sz="1500" b="1" i="0" u="none" strike="noStrike" kern="1200" cap="none" spc="0" normalizeH="0" baseline="0" noProof="0" dirty="0">
                <a:ln>
                  <a:noFill/>
                </a:ln>
                <a:solidFill>
                  <a:srgbClr val="002060"/>
                </a:solidFill>
                <a:effectLst/>
                <a:uLnTx/>
                <a:uFillTx/>
                <a:latin typeface="FUTURA"/>
                <a:ea typeface="Verdana" panose="020B0604030504040204" pitchFamily="34" charset="0"/>
                <a:sym typeface="Work Sans"/>
              </a:rPr>
              <a:t>Viabilidad</a:t>
            </a:r>
            <a:r>
              <a:rPr kumimoji="0" lang="es-CO" sz="1500" b="1" i="0" u="none" strike="noStrike" kern="1200" cap="none" spc="0" normalizeH="0" baseline="0" noProof="0" dirty="0">
                <a:ln>
                  <a:noFill/>
                </a:ln>
                <a:solidFill>
                  <a:srgbClr val="FFFFFF"/>
                </a:solidFill>
                <a:effectLst/>
                <a:uLnTx/>
                <a:uFillTx/>
                <a:latin typeface="FUTURA"/>
                <a:ea typeface="Verdana" panose="020B0604030504040204" pitchFamily="34" charset="0"/>
                <a:sym typeface="Work Sans"/>
              </a:rPr>
              <a:t> de elaboración</a:t>
            </a:r>
          </a:p>
        </p:txBody>
      </p:sp>
      <p:sp>
        <p:nvSpPr>
          <p:cNvPr id="45" name="Rectángulo redondeado"/>
          <p:cNvSpPr/>
          <p:nvPr/>
        </p:nvSpPr>
        <p:spPr>
          <a:xfrm>
            <a:off x="5962249" y="1503353"/>
            <a:ext cx="4850231" cy="329406"/>
          </a:xfrm>
          <a:prstGeom prst="roundRect">
            <a:avLst>
              <a:gd name="adj" fmla="val 16667"/>
            </a:avLst>
          </a:prstGeom>
          <a:solidFill>
            <a:srgbClr val="FE187B"/>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500" b="1" i="0" u="none" strike="noStrike" kern="1200" cap="none" spc="0" normalizeH="0" baseline="0" noProof="0" dirty="0">
                <a:ln>
                  <a:noFill/>
                </a:ln>
                <a:solidFill>
                  <a:srgbClr val="FFFFFF"/>
                </a:solidFill>
                <a:effectLst/>
                <a:uLnTx/>
                <a:uFillTx/>
                <a:latin typeface="FUTURA"/>
                <a:ea typeface="Verdana" panose="020B0604030504040204" pitchFamily="34" charset="0"/>
                <a:sym typeface="Work Sans"/>
              </a:rPr>
              <a:t>2. </a:t>
            </a:r>
            <a:r>
              <a:rPr kumimoji="0" lang="es-CO" sz="1500" b="1" i="0" u="none" strike="noStrike" kern="1200" cap="none" spc="0" normalizeH="0" baseline="0" noProof="0" dirty="0">
                <a:ln>
                  <a:noFill/>
                </a:ln>
                <a:solidFill>
                  <a:srgbClr val="002060"/>
                </a:solidFill>
                <a:effectLst/>
                <a:uLnTx/>
                <a:uFillTx/>
                <a:latin typeface="FUTURA"/>
                <a:ea typeface="Verdana" panose="020B0604030504040204" pitchFamily="34" charset="0"/>
                <a:sym typeface="Work Sans"/>
              </a:rPr>
              <a:t>Borradores</a:t>
            </a:r>
            <a:r>
              <a:rPr kumimoji="0" lang="es-CO" sz="1500" b="1" i="0" u="none" strike="noStrike" kern="1200" cap="none" spc="0" normalizeH="0" baseline="0" noProof="0" dirty="0">
                <a:ln>
                  <a:noFill/>
                </a:ln>
                <a:solidFill>
                  <a:srgbClr val="FFFFFF"/>
                </a:solidFill>
                <a:effectLst/>
                <a:uLnTx/>
                <a:uFillTx/>
                <a:latin typeface="FUTURA"/>
                <a:ea typeface="Verdana" panose="020B0604030504040204" pitchFamily="34" charset="0"/>
                <a:sym typeface="Work Sans"/>
              </a:rPr>
              <a:t> de documento y PAS</a:t>
            </a:r>
          </a:p>
        </p:txBody>
      </p:sp>
      <p:sp>
        <p:nvSpPr>
          <p:cNvPr id="46" name="Rectángulo redondeado"/>
          <p:cNvSpPr/>
          <p:nvPr/>
        </p:nvSpPr>
        <p:spPr>
          <a:xfrm>
            <a:off x="925109" y="3812010"/>
            <a:ext cx="4850231" cy="425794"/>
          </a:xfrm>
          <a:prstGeom prst="roundRect">
            <a:avLst>
              <a:gd name="adj" fmla="val 16667"/>
            </a:avLst>
          </a:prstGeom>
          <a:solidFill>
            <a:srgbClr val="FE187B"/>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500" b="1" i="0" u="none" strike="noStrike" kern="1200" cap="none" spc="0" normalizeH="0" baseline="0" noProof="0" dirty="0">
                <a:ln>
                  <a:noFill/>
                </a:ln>
                <a:solidFill>
                  <a:srgbClr val="FFFFFF"/>
                </a:solidFill>
                <a:effectLst/>
                <a:uLnTx/>
                <a:uFillTx/>
                <a:latin typeface="FUTURA"/>
                <a:ea typeface="Verdana" panose="020B0604030504040204" pitchFamily="34" charset="0"/>
                <a:sym typeface="Work Sans"/>
              </a:rPr>
              <a:t>3. Versión para </a:t>
            </a:r>
            <a:r>
              <a:rPr kumimoji="0" lang="es-CO" sz="1500" b="1" i="0" u="none" strike="noStrike" kern="1200" cap="none" spc="0" normalizeH="0" baseline="0" noProof="0" dirty="0">
                <a:ln>
                  <a:noFill/>
                </a:ln>
                <a:solidFill>
                  <a:srgbClr val="002060"/>
                </a:solidFill>
                <a:effectLst/>
                <a:uLnTx/>
                <a:uFillTx/>
                <a:latin typeface="FUTURA"/>
                <a:ea typeface="Verdana" panose="020B0604030504040204" pitchFamily="34" charset="0"/>
                <a:sym typeface="Work Sans"/>
              </a:rPr>
              <a:t>discusión</a:t>
            </a:r>
            <a:r>
              <a:rPr kumimoji="0" lang="es-CO" sz="1500" b="1" i="0" u="none" strike="noStrike" kern="1200" cap="none" spc="0" normalizeH="0" baseline="0" noProof="0" dirty="0">
                <a:ln>
                  <a:noFill/>
                </a:ln>
                <a:solidFill>
                  <a:srgbClr val="FFFFFF"/>
                </a:solidFill>
                <a:effectLst/>
                <a:uLnTx/>
                <a:uFillTx/>
                <a:latin typeface="FUTURA"/>
                <a:ea typeface="Verdana" panose="020B0604030504040204" pitchFamily="34" charset="0"/>
                <a:sym typeface="Work Sans"/>
              </a:rPr>
              <a:t> de documento y PAS</a:t>
            </a:r>
          </a:p>
        </p:txBody>
      </p:sp>
      <p:sp>
        <p:nvSpPr>
          <p:cNvPr id="47" name="Rectángulo redondeado"/>
          <p:cNvSpPr/>
          <p:nvPr/>
        </p:nvSpPr>
        <p:spPr>
          <a:xfrm>
            <a:off x="5931448" y="3807461"/>
            <a:ext cx="4850231" cy="425793"/>
          </a:xfrm>
          <a:prstGeom prst="roundRect">
            <a:avLst>
              <a:gd name="adj" fmla="val 16667"/>
            </a:avLst>
          </a:prstGeom>
          <a:solidFill>
            <a:srgbClr val="FE187B"/>
          </a:solidFill>
          <a:ln w="12700" cap="flat">
            <a:noFill/>
            <a:prstDash val="solid"/>
            <a:miter lim="800000"/>
          </a:ln>
          <a:effectLst/>
        </p:spPr>
        <p:txBody>
          <a:bodyPr wrap="square" lIns="45718" tIns="45718" rIns="45718" bIns="45718" numCol="1" anchor="ctr">
            <a:noAutofit/>
          </a:bodyPr>
          <a:lstStyle/>
          <a:p>
            <a:pPr marL="0" marR="0" lvl="0" indent="0" algn="ctr" defTabSz="622300" rtl="0" eaLnBrk="1" fontAlgn="auto" latinLnBrk="0" hangingPunct="1">
              <a:lnSpc>
                <a:spcPct val="90000"/>
              </a:lnSpc>
              <a:spcBef>
                <a:spcPts val="700"/>
              </a:spcBef>
              <a:spcAft>
                <a:spcPts val="0"/>
              </a:spcAft>
              <a:buClrTx/>
              <a:buSzTx/>
              <a:buFontTx/>
              <a:buNone/>
              <a:defRPr sz="1400">
                <a:solidFill>
                  <a:srgbClr val="FFFFFF"/>
                </a:solidFill>
                <a:latin typeface="Work Sans Regular Roman"/>
                <a:ea typeface="Work Sans Regular Roman"/>
                <a:cs typeface="Work Sans Regular Roman"/>
                <a:sym typeface="Work Sans"/>
              </a:defRPr>
            </a:pPr>
            <a:r>
              <a:rPr kumimoji="0" lang="es-CO" sz="1500" b="1" i="0" u="none" strike="noStrike" kern="1200" cap="none" spc="0" normalizeH="0" baseline="0" noProof="0" dirty="0">
                <a:ln>
                  <a:noFill/>
                </a:ln>
                <a:solidFill>
                  <a:srgbClr val="FFFFFF"/>
                </a:solidFill>
                <a:effectLst/>
                <a:uLnTx/>
                <a:uFillTx/>
                <a:latin typeface="FUTURA"/>
                <a:ea typeface="Verdana" panose="020B0604030504040204" pitchFamily="34" charset="0"/>
                <a:sym typeface="Work Sans"/>
              </a:rPr>
              <a:t>4. Documento y PAS para </a:t>
            </a:r>
            <a:r>
              <a:rPr kumimoji="0" lang="es-CO" sz="1500" b="1" i="0" u="none" strike="noStrike" kern="1200" cap="none" spc="0" normalizeH="0" baseline="0" noProof="0" dirty="0">
                <a:ln>
                  <a:noFill/>
                </a:ln>
                <a:solidFill>
                  <a:srgbClr val="002060"/>
                </a:solidFill>
                <a:effectLst/>
                <a:uLnTx/>
                <a:uFillTx/>
                <a:latin typeface="FUTURA"/>
                <a:ea typeface="Verdana" panose="020B0604030504040204" pitchFamily="34" charset="0"/>
                <a:sym typeface="Work Sans"/>
              </a:rPr>
              <a:t>aprobación</a:t>
            </a:r>
          </a:p>
        </p:txBody>
      </p:sp>
      <p:sp>
        <p:nvSpPr>
          <p:cNvPr id="2" name="Rectángulo: esquinas redondeadas 1"/>
          <p:cNvSpPr/>
          <p:nvPr/>
        </p:nvSpPr>
        <p:spPr>
          <a:xfrm>
            <a:off x="10553691" y="2389315"/>
            <a:ext cx="1552045" cy="38416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s-CO" sz="1800" b="0" i="0" u="none" strike="noStrike" kern="1200" cap="none" spc="0" normalizeH="0" baseline="0" noProof="0" dirty="0">
                <a:ln>
                  <a:noFill/>
                </a:ln>
                <a:solidFill>
                  <a:prstClr val="white"/>
                </a:solidFill>
                <a:effectLst/>
                <a:uLnTx/>
                <a:uFillTx/>
                <a:latin typeface="Aptos" panose="02110004020202020204"/>
                <a:ea typeface="+mn-ea"/>
                <a:cs typeface="+mn-cs"/>
              </a:rPr>
              <a:t>Formulación</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596*415"/>
  <p:tag name="TABLE_ENDDRAG_RECT" val="354*125*596*415"/>
</p:tagLst>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2D9B86F71EAD2D4CBE851CAFF578D16F" ma:contentTypeVersion="11" ma:contentTypeDescription="Crear nuevo documento." ma:contentTypeScope="" ma:versionID="e24e003eca1d66f1af96d81ddf980f65">
  <xsd:schema xmlns:xsd="http://www.w3.org/2001/XMLSchema" xmlns:xs="http://www.w3.org/2001/XMLSchema" xmlns:p="http://schemas.microsoft.com/office/2006/metadata/properties" xmlns:ns2="c3d74aa9-adb4-4564-b61a-ad425fe3f0da" xmlns:ns3="3cdf2719-8d24-47e5-85b3-5709de984afb" targetNamespace="http://schemas.microsoft.com/office/2006/metadata/properties" ma:root="true" ma:fieldsID="648c460a3a487a3d50d357b8646f28ff" ns2:_="" ns3:_="">
    <xsd:import namespace="c3d74aa9-adb4-4564-b61a-ad425fe3f0da"/>
    <xsd:import namespace="3cdf2719-8d24-47e5-85b3-5709de984af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d74aa9-adb4-4564-b61a-ad425fe3f0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Etiquetas de imagen" ma:readOnly="false" ma:fieldId="{5cf76f15-5ced-4ddc-b409-7134ff3c332f}" ma:taxonomyMulti="true" ma:sspId="b62b1f75-36e8-497c-b113-7998821e9fb4"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df2719-8d24-47e5-85b3-5709de984afb"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d664f50-7ae3-4bef-95d9-a24ef84e2179}" ma:internalName="TaxCatchAll" ma:showField="CatchAllData" ma:web="3cdf2719-8d24-47e5-85b3-5709de984af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3d74aa9-adb4-4564-b61a-ad425fe3f0da">
      <Terms xmlns="http://schemas.microsoft.com/office/infopath/2007/PartnerControls"/>
    </lcf76f155ced4ddcb4097134ff3c332f>
    <TaxCatchAll xmlns="3cdf2719-8d24-47e5-85b3-5709de984afb" xsi:nil="true"/>
  </documentManagement>
</p:properties>
</file>

<file path=customXml/itemProps1.xml><?xml version="1.0" encoding="utf-8"?>
<ds:datastoreItem xmlns:ds="http://schemas.openxmlformats.org/officeDocument/2006/customXml" ds:itemID="{8D6263E5-02BC-48BC-AB1D-DD42ED31D622}">
  <ds:schemaRefs/>
</ds:datastoreItem>
</file>

<file path=customXml/itemProps2.xml><?xml version="1.0" encoding="utf-8"?>
<ds:datastoreItem xmlns:ds="http://schemas.openxmlformats.org/officeDocument/2006/customXml" ds:itemID="{0971F2C6-EA9B-48A7-88C8-950373063963}">
  <ds:schemaRefs/>
</ds:datastoreItem>
</file>

<file path=customXml/itemProps3.xml><?xml version="1.0" encoding="utf-8"?>
<ds:datastoreItem xmlns:ds="http://schemas.openxmlformats.org/officeDocument/2006/customXml" ds:itemID="{2DC0451E-DC57-46DF-86C1-F8BD45CF8C54}">
  <ds:schemaRefs/>
</ds:datastoreItem>
</file>

<file path=docProps/app.xml><?xml version="1.0" encoding="utf-8"?>
<Properties xmlns="http://schemas.openxmlformats.org/officeDocument/2006/extended-properties" xmlns:vt="http://schemas.openxmlformats.org/officeDocument/2006/docPropsVTypes">
  <TotalTime>470</TotalTime>
  <Words>6200</Words>
  <Application>Microsoft Office PowerPoint</Application>
  <PresentationFormat>Panorámica</PresentationFormat>
  <Paragraphs>823</Paragraphs>
  <Slides>57</Slides>
  <Notes>7</Notes>
  <HiddenSlides>2</HiddenSlides>
  <MMClips>0</MMClips>
  <ScaleCrop>false</ScaleCrop>
  <HeadingPairs>
    <vt:vector size="6" baseType="variant">
      <vt:variant>
        <vt:lpstr>Fuentes usadas</vt:lpstr>
      </vt:variant>
      <vt:variant>
        <vt:i4>12</vt:i4>
      </vt:variant>
      <vt:variant>
        <vt:lpstr>Tema</vt:lpstr>
      </vt:variant>
      <vt:variant>
        <vt:i4>1</vt:i4>
      </vt:variant>
      <vt:variant>
        <vt:lpstr>Títulos de diapositiva</vt:lpstr>
      </vt:variant>
      <vt:variant>
        <vt:i4>57</vt:i4>
      </vt:variant>
    </vt:vector>
  </HeadingPairs>
  <TitlesOfParts>
    <vt:vector size="70" baseType="lpstr">
      <vt:lpstr>Aptos</vt:lpstr>
      <vt:lpstr>Aptos Display</vt:lpstr>
      <vt:lpstr>Arial</vt:lpstr>
      <vt:lpstr>Calibri</vt:lpstr>
      <vt:lpstr>FUTURA</vt:lpstr>
      <vt:lpstr>Futura Std Book</vt:lpstr>
      <vt:lpstr>Montserrat</vt:lpstr>
      <vt:lpstr>Poppins</vt:lpstr>
      <vt:lpstr>Segoe UI</vt:lpstr>
      <vt:lpstr>Verdana</vt:lpstr>
      <vt:lpstr>Wingdings</vt:lpstr>
      <vt:lpstr>Work Sans</vt:lpstr>
      <vt:lpstr>1_Tema de Office</vt:lpstr>
      <vt:lpstr>Presentación de PowerPoint</vt:lpstr>
      <vt:lpstr>Presentación de PowerPoint</vt:lpstr>
      <vt:lpstr>Presentación de PowerPoint</vt:lpstr>
      <vt:lpstr>Presentación de PowerPoint</vt:lpstr>
      <vt:lpstr>Presentación de PowerPoint</vt:lpstr>
      <vt:lpstr>Políticas Públicas a nivel territorial</vt:lpstr>
      <vt:lpstr>Presentación de PowerPoint</vt:lpstr>
      <vt:lpstr>Mínimos para formular una política pública</vt:lpstr>
      <vt:lpstr>Proceso de elaboración de documentos CONPES</vt:lpstr>
      <vt:lpstr>Proceso de elaboración de políticas públicas a nivel territorial</vt:lpstr>
      <vt:lpstr>Formulación vs actualización</vt:lpstr>
      <vt:lpstr>Presentación de PowerPoint</vt:lpstr>
      <vt:lpstr>Fases de la formulación de políticas públicas</vt:lpstr>
      <vt:lpstr>Presentación de PowerPoint</vt:lpstr>
      <vt:lpstr>Alistamiento</vt:lpstr>
      <vt:lpstr>Equipo Formulador y plan de trabajo</vt:lpstr>
      <vt:lpstr>Análisis de antecedentes</vt:lpstr>
      <vt:lpstr>Presentación de PowerPoint</vt:lpstr>
      <vt:lpstr>Mapeo de Actores</vt:lpstr>
      <vt:lpstr>Plan de participación de los actores</vt:lpstr>
      <vt:lpstr>Algunas técnicas de participación</vt:lpstr>
      <vt:lpstr>Estrategias de convocatoria</vt:lpstr>
      <vt:lpstr>Productos del alistamiento</vt:lpstr>
      <vt:lpstr>Presentación de PowerPoint</vt:lpstr>
      <vt:lpstr>Presentación de PowerPoint</vt:lpstr>
      <vt:lpstr>Árbol de Problemas</vt:lpstr>
      <vt:lpstr>Evidencia del problema</vt:lpstr>
      <vt:lpstr>Acciones para incorporar enfoques diferenciales</vt:lpstr>
      <vt:lpstr>Producto: documento diagnóstico</vt:lpstr>
      <vt:lpstr>Presentación de PowerPoint</vt:lpstr>
      <vt:lpstr>Buenas prácticas en la elaboración de documentos de política</vt:lpstr>
      <vt:lpstr>Ejemplo árbol de problemas</vt:lpstr>
      <vt:lpstr>Ejemplo árbol de problemas</vt:lpstr>
      <vt:lpstr>Análisis de alternativas y definición de líneas de acción</vt:lpstr>
      <vt:lpstr>Ejemplo árbol de problemas</vt:lpstr>
      <vt:lpstr>Enfoques y armonización multinivel</vt:lpstr>
      <vt:lpstr>Productos de definición de la política: Documento estratégico</vt:lpstr>
      <vt:lpstr>Presentación de PowerPoint</vt:lpstr>
      <vt:lpstr>Formulación de acciones</vt:lpstr>
      <vt:lpstr>Ejemplo de formulación de acciones</vt:lpstr>
      <vt:lpstr>Presentación de PowerPoint</vt:lpstr>
      <vt:lpstr>Ejemplo árbol de problemas</vt:lpstr>
      <vt:lpstr>Presentación de PowerPoint</vt:lpstr>
      <vt:lpstr>Concertación de acciones</vt:lpstr>
      <vt:lpstr>Formulación del Plan de Acción y Seguimiento (PAS)</vt:lpstr>
      <vt:lpstr>Presentación de PowerPoint</vt:lpstr>
      <vt:lpstr>Presentación de PowerPoint</vt:lpstr>
      <vt:lpstr>Presentación de PowerPoint</vt:lpstr>
      <vt:lpstr>Presentación de PowerPoint</vt:lpstr>
      <vt:lpstr>Presentación de PowerPoint</vt:lpstr>
      <vt:lpstr>   https://sisconpes.dnp.gov.co/sisconpesweb/ </vt:lpstr>
      <vt:lpstr>Producto del plan de acción y seguimiento</vt:lpstr>
      <vt:lpstr>Presentación de PowerPoint</vt:lpstr>
      <vt:lpstr>Adopción de la política pública</vt:lpstr>
      <vt:lpstr>Estructura de los documentos de política</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Consuelo Malatesta Morera</dc:creator>
  <cp:lastModifiedBy>Jeison Fabian Quintero Pastor</cp:lastModifiedBy>
  <cp:revision>35</cp:revision>
  <dcterms:created xsi:type="dcterms:W3CDTF">2025-06-24T15:50:00Z</dcterms:created>
  <dcterms:modified xsi:type="dcterms:W3CDTF">2026-02-06T16:28:42Z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0x0101002D9B86F71EAD2D4CBE851CAFF578D16F</vt:lpwstr>
  </property>
  <property fmtid="{D5CDD505-2E9C-101B-9397-08002B2CF9AE}" pid="3" name="MediaServiceImageTags">
    <vt:lpwstr/>
  </property>
  <property fmtid="{D5CDD505-2E9C-101B-9397-08002B2CF9AE}" pid="4" name="ICV">
    <vt:lpwstr>910C786A5C5C427C9DA7A67AB84CB80E_12</vt:lpwstr>
  </property>
  <property fmtid="{D5CDD505-2E9C-101B-9397-08002B2CF9AE}" pid="5" name="KSOProductBuildVer">
    <vt:lpwstr>2058-12.2.0.23196</vt:lpwstr>
  </property>
</Properties>
</file>