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1"/>
  </p:notesMasterIdLst>
  <p:handoutMasterIdLst>
    <p:handoutMasterId r:id="rId22"/>
  </p:handoutMasterIdLst>
  <p:sldIdLst>
    <p:sldId id="256" r:id="rId3"/>
    <p:sldId id="321" r:id="rId4"/>
    <p:sldId id="275" r:id="rId5"/>
    <p:sldId id="4429" r:id="rId6"/>
    <p:sldId id="4433" r:id="rId7"/>
    <p:sldId id="4435" r:id="rId8"/>
    <p:sldId id="4915" r:id="rId9"/>
    <p:sldId id="4916" r:id="rId10"/>
    <p:sldId id="4917" r:id="rId11"/>
    <p:sldId id="4918" r:id="rId12"/>
    <p:sldId id="4919" r:id="rId13"/>
    <p:sldId id="4831" r:id="rId14"/>
    <p:sldId id="4920" r:id="rId15"/>
    <p:sldId id="4921" r:id="rId16"/>
    <p:sldId id="4922" r:id="rId17"/>
    <p:sldId id="4923" r:id="rId18"/>
    <p:sldId id="4924" r:id="rId19"/>
    <p:sldId id="261" r:id="rId20"/>
  </p:sldIdLst>
  <p:sldSz cx="12192000" cy="6858000"/>
  <p:notesSz cx="6799263" cy="9929813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6" autoAdjust="0"/>
    <p:restoredTop sz="94660"/>
  </p:normalViewPr>
  <p:slideViewPr>
    <p:cSldViewPr snapToGrid="0">
      <p:cViewPr varScale="1">
        <p:scale>
          <a:sx n="81" d="100"/>
          <a:sy n="81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248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nsv-my.sharepoint.com/personal/diana_nova_ansv_gov_co/Documents/Solicitudes%202024/Fallecidos%202023%20por%20tipo%20de%20v&#237;a%20y%20d&#237;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ansv-my.sharepoint.com/personal/diana_nova_ansv_gov_co/Documents/Solicitudes%202024/Fallecidos%202023%20vacaciones%20mitad%20de%20a&#241;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[Fallecidos 2023 vacaciones mitad de año.xlsx]Total (2)!TablaDinámica1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CO" sz="1600" b="1" noProof="0"/>
              <a:t>Fallecidos por siniestros viales según día de ocurrencia del siniestro</a:t>
            </a:r>
          </a:p>
          <a:p>
            <a:pPr>
              <a:defRPr sz="1600" b="1"/>
            </a:pPr>
            <a:r>
              <a:rPr lang="es-CO" sz="1600" b="1" noProof="0"/>
              <a:t>Vacaciones mitad de año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(2)'!$D$3:$D$4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'Total (2)'!$A$5:$C$20</c:f>
              <c:multiLvlStrCache>
                <c:ptCount val="15"/>
                <c:lvl>
                  <c:pt idx="0">
                    <c:v>Domingo</c:v>
                  </c:pt>
                  <c:pt idx="1">
                    <c:v>Lunes</c:v>
                  </c:pt>
                  <c:pt idx="2">
                    <c:v>Martes</c:v>
                  </c:pt>
                  <c:pt idx="3">
                    <c:v>Miércoles</c:v>
                  </c:pt>
                  <c:pt idx="4">
                    <c:v>Jueves</c:v>
                  </c:pt>
                  <c:pt idx="5">
                    <c:v>Viernes</c:v>
                  </c:pt>
                  <c:pt idx="6">
                    <c:v>Sábado</c:v>
                  </c:pt>
                  <c:pt idx="7">
                    <c:v>Domingo</c:v>
                  </c:pt>
                  <c:pt idx="8">
                    <c:v>Lunes</c:v>
                  </c:pt>
                  <c:pt idx="9">
                    <c:v>Martes</c:v>
                  </c:pt>
                  <c:pt idx="10">
                    <c:v>Miércoles</c:v>
                  </c:pt>
                  <c:pt idx="11">
                    <c:v>Jueves</c:v>
                  </c:pt>
                  <c:pt idx="12">
                    <c:v>Viernes</c:v>
                  </c:pt>
                  <c:pt idx="13">
                    <c:v>Sábado</c:v>
                  </c:pt>
                  <c:pt idx="14">
                    <c:v>Domingo</c:v>
                  </c:pt>
                </c:lvl>
                <c:lvl>
                  <c:pt idx="0">
                    <c:v>25</c:v>
                  </c:pt>
                  <c:pt idx="1">
                    <c:v>26</c:v>
                  </c:pt>
                  <c:pt idx="2">
                    <c:v>27</c:v>
                  </c:pt>
                  <c:pt idx="3">
                    <c:v>28</c:v>
                  </c:pt>
                  <c:pt idx="4">
                    <c:v>29</c:v>
                  </c:pt>
                  <c:pt idx="5">
                    <c:v>30</c:v>
                  </c:pt>
                  <c:pt idx="6">
                    <c:v>1</c:v>
                  </c:pt>
                  <c:pt idx="7">
                    <c:v>2</c:v>
                  </c:pt>
                  <c:pt idx="8">
                    <c:v>3</c:v>
                  </c:pt>
                  <c:pt idx="9">
                    <c:v>4</c:v>
                  </c:pt>
                  <c:pt idx="10">
                    <c:v>5</c:v>
                  </c:pt>
                  <c:pt idx="11">
                    <c:v>6</c:v>
                  </c:pt>
                  <c:pt idx="12">
                    <c:v>7</c:v>
                  </c:pt>
                  <c:pt idx="13">
                    <c:v>8</c:v>
                  </c:pt>
                  <c:pt idx="14">
                    <c:v>9</c:v>
                  </c:pt>
                </c:lvl>
                <c:lvl>
                  <c:pt idx="0">
                    <c:v>junio</c:v>
                  </c:pt>
                  <c:pt idx="6">
                    <c:v>julio</c:v>
                  </c:pt>
                </c:lvl>
              </c:multiLvlStrCache>
            </c:multiLvlStrRef>
          </c:cat>
          <c:val>
            <c:numRef>
              <c:f>'Total (2)'!$D$5:$D$20</c:f>
              <c:numCache>
                <c:formatCode>General</c:formatCode>
                <c:ptCount val="15"/>
                <c:pt idx="0">
                  <c:v>44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13</c:v>
                </c:pt>
                <c:pt idx="5">
                  <c:v>27</c:v>
                </c:pt>
                <c:pt idx="6">
                  <c:v>33</c:v>
                </c:pt>
                <c:pt idx="7">
                  <c:v>47</c:v>
                </c:pt>
                <c:pt idx="8">
                  <c:v>37</c:v>
                </c:pt>
                <c:pt idx="9">
                  <c:v>17</c:v>
                </c:pt>
                <c:pt idx="10">
                  <c:v>16</c:v>
                </c:pt>
                <c:pt idx="11">
                  <c:v>8</c:v>
                </c:pt>
                <c:pt idx="12">
                  <c:v>19</c:v>
                </c:pt>
                <c:pt idx="13">
                  <c:v>25</c:v>
                </c:pt>
                <c:pt idx="1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29-42D3-BE1F-3C36687F88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4856528"/>
        <c:axId val="764857008"/>
      </c:barChart>
      <c:catAx>
        <c:axId val="76485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64857008"/>
        <c:crosses val="autoZero"/>
        <c:auto val="1"/>
        <c:lblAlgn val="ctr"/>
        <c:lblOffset val="100"/>
        <c:noMultiLvlLbl val="0"/>
      </c:catAx>
      <c:valAx>
        <c:axId val="76485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764856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ysClr val="windowText" lastClr="000000"/>
          </a:solidFill>
        </a:defRPr>
      </a:pPr>
      <a:endParaRPr lang="es-E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[Fallecidos 2023 vacaciones mitad de año.xlsx]Cubo!TablaDinámica1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Municipios con más de 2 fallecidos por siniestros viales</a:t>
            </a:r>
          </a:p>
          <a:p>
            <a:pPr>
              <a:defRPr sz="1600" b="1"/>
            </a:pPr>
            <a:r>
              <a:rPr lang="en-US" sz="1600" b="1">
                <a:solidFill>
                  <a:schemeClr val="tx1"/>
                </a:solidFill>
              </a:rPr>
              <a:t>Vacaciones mitad de año 2023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Cubo!$B$8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Cubo!$A$9:$A$38</c:f>
              <c:strCache>
                <c:ptCount val="29"/>
                <c:pt idx="0">
                  <c:v>MONTERIA</c:v>
                </c:pt>
                <c:pt idx="1">
                  <c:v>AGUACHICA</c:v>
                </c:pt>
                <c:pt idx="2">
                  <c:v>NATAGAIMA</c:v>
                </c:pt>
                <c:pt idx="3">
                  <c:v>LA DORADA</c:v>
                </c:pt>
                <c:pt idx="4">
                  <c:v>ALGECIRAS</c:v>
                </c:pt>
                <c:pt idx="5">
                  <c:v>CAMPOALEGRE</c:v>
                </c:pt>
                <c:pt idx="6">
                  <c:v>PUERTO LOPEZ</c:v>
                </c:pt>
                <c:pt idx="7">
                  <c:v>EL CARMEN VIBORAL</c:v>
                </c:pt>
                <c:pt idx="8">
                  <c:v>RIOHACHA</c:v>
                </c:pt>
                <c:pt idx="9">
                  <c:v>CIMITARRA</c:v>
                </c:pt>
                <c:pt idx="10">
                  <c:v>SAN DIEGO</c:v>
                </c:pt>
                <c:pt idx="11">
                  <c:v>TURBO</c:v>
                </c:pt>
                <c:pt idx="12">
                  <c:v>TULUA</c:v>
                </c:pt>
                <c:pt idx="13">
                  <c:v>PALMIRA</c:v>
                </c:pt>
                <c:pt idx="14">
                  <c:v>JAMUNDI</c:v>
                </c:pt>
                <c:pt idx="15">
                  <c:v>VALLEDUPAR</c:v>
                </c:pt>
                <c:pt idx="16">
                  <c:v>VILLA DEL ROSARIO</c:v>
                </c:pt>
                <c:pt idx="17">
                  <c:v>SANTA MARTA</c:v>
                </c:pt>
                <c:pt idx="18">
                  <c:v>BUCARAMANGA</c:v>
                </c:pt>
                <c:pt idx="19">
                  <c:v>POPAYAN</c:v>
                </c:pt>
                <c:pt idx="20">
                  <c:v>SOACHA</c:v>
                </c:pt>
                <c:pt idx="21">
                  <c:v>CUCUTA</c:v>
                </c:pt>
                <c:pt idx="22">
                  <c:v>BARRANQUILLA</c:v>
                </c:pt>
                <c:pt idx="23">
                  <c:v>CALI</c:v>
                </c:pt>
                <c:pt idx="24">
                  <c:v>CARTAGENA</c:v>
                </c:pt>
                <c:pt idx="25">
                  <c:v>PASTO</c:v>
                </c:pt>
                <c:pt idx="26">
                  <c:v>MEDELLIN</c:v>
                </c:pt>
                <c:pt idx="27">
                  <c:v>PEREIRA</c:v>
                </c:pt>
                <c:pt idx="28">
                  <c:v>BOGOTA</c:v>
                </c:pt>
              </c:strCache>
            </c:strRef>
          </c:cat>
          <c:val>
            <c:numRef>
              <c:f>Cubo!$B$9:$B$38</c:f>
              <c:numCache>
                <c:formatCode>General</c:formatCode>
                <c:ptCount val="29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6</c:v>
                </c:pt>
                <c:pt idx="21">
                  <c:v>6</c:v>
                </c:pt>
                <c:pt idx="22">
                  <c:v>7</c:v>
                </c:pt>
                <c:pt idx="23">
                  <c:v>7</c:v>
                </c:pt>
                <c:pt idx="24">
                  <c:v>8</c:v>
                </c:pt>
                <c:pt idx="25">
                  <c:v>9</c:v>
                </c:pt>
                <c:pt idx="26">
                  <c:v>10</c:v>
                </c:pt>
                <c:pt idx="27">
                  <c:v>10</c:v>
                </c:pt>
                <c:pt idx="28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7-495E-AEEA-21BA4ED791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44899744"/>
        <c:axId val="1244904544"/>
      </c:barChart>
      <c:catAx>
        <c:axId val="1244899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244904544"/>
        <c:crosses val="autoZero"/>
        <c:auto val="1"/>
        <c:lblAlgn val="ctr"/>
        <c:lblOffset val="100"/>
        <c:noMultiLvlLbl val="0"/>
      </c:catAx>
      <c:valAx>
        <c:axId val="1244904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2448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E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Distribución promedio de fallecidos y comparendos por día de la semana</a:t>
            </a:r>
          </a:p>
          <a:p>
            <a:pPr>
              <a:defRPr sz="1600" b="1"/>
            </a:pPr>
            <a:r>
              <a:rPr lang="es-ES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Vacaciones mitad de año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'[Fallecidos 2023 vacaciones mitad de año.xlsx]Ballena'!$J$14</c:f>
              <c:strCache>
                <c:ptCount val="1"/>
                <c:pt idx="0">
                  <c:v>Promedio de % Comparendos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4472C4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'[Fallecidos 2023 vacaciones mitad de año.xlsx]Ballena'!$I$15:$I$21</c:f>
              <c:strCache>
                <c:ptCount val="7"/>
                <c:pt idx="0">
                  <c:v>Lunes</c:v>
                </c:pt>
                <c:pt idx="1">
                  <c:v>Martes</c:v>
                </c:pt>
                <c:pt idx="2">
                  <c:v>Miércoles</c:v>
                </c:pt>
                <c:pt idx="3">
                  <c:v>Jueves</c:v>
                </c:pt>
                <c:pt idx="4">
                  <c:v>Viernes</c:v>
                </c:pt>
                <c:pt idx="5">
                  <c:v>Sábado</c:v>
                </c:pt>
                <c:pt idx="6">
                  <c:v>Domingo</c:v>
                </c:pt>
              </c:strCache>
            </c:strRef>
          </c:cat>
          <c:val>
            <c:numRef>
              <c:f>'[Fallecidos 2023 vacaciones mitad de año.xlsx]Ballena'!$J$15:$J$21</c:f>
              <c:numCache>
                <c:formatCode>0%</c:formatCode>
                <c:ptCount val="7"/>
                <c:pt idx="0">
                  <c:v>6.7206711870657354E-2</c:v>
                </c:pt>
                <c:pt idx="1">
                  <c:v>7.6665185942620548E-2</c:v>
                </c:pt>
                <c:pt idx="2">
                  <c:v>7.4798216425979169E-2</c:v>
                </c:pt>
                <c:pt idx="3">
                  <c:v>7.4416860138629304E-2</c:v>
                </c:pt>
                <c:pt idx="4">
                  <c:v>7.380082305906413E-2</c:v>
                </c:pt>
                <c:pt idx="5">
                  <c:v>6.0667080151871999E-2</c:v>
                </c:pt>
                <c:pt idx="6">
                  <c:v>4.829674827411834E-2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CCF-46E0-BCA0-580EFB997719}"/>
            </c:ext>
          </c:extLst>
        </c:ser>
        <c:ser>
          <c:idx val="1"/>
          <c:order val="1"/>
          <c:tx>
            <c:strRef>
              <c:f>'[Fallecidos 2023 vacaciones mitad de año.xlsx]Ballena'!$K$14</c:f>
              <c:strCache>
                <c:ptCount val="1"/>
                <c:pt idx="0">
                  <c:v>Promedio de % Fallecidos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'[Fallecidos 2023 vacaciones mitad de año.xlsx]Ballena'!$I$15:$I$21</c:f>
              <c:strCache>
                <c:ptCount val="7"/>
                <c:pt idx="0">
                  <c:v>Lunes</c:v>
                </c:pt>
                <c:pt idx="1">
                  <c:v>Martes</c:v>
                </c:pt>
                <c:pt idx="2">
                  <c:v>Miércoles</c:v>
                </c:pt>
                <c:pt idx="3">
                  <c:v>Jueves</c:v>
                </c:pt>
                <c:pt idx="4">
                  <c:v>Viernes</c:v>
                </c:pt>
                <c:pt idx="5">
                  <c:v>Sábado</c:v>
                </c:pt>
                <c:pt idx="6">
                  <c:v>Domingo</c:v>
                </c:pt>
              </c:strCache>
            </c:strRef>
          </c:cat>
          <c:val>
            <c:numRef>
              <c:f>'[Fallecidos 2023 vacaciones mitad de año.xlsx]Ballena'!$K$15:$K$21</c:f>
              <c:numCache>
                <c:formatCode>0%</c:formatCode>
                <c:ptCount val="7"/>
                <c:pt idx="0">
                  <c:v>7.2727272727272724E-2</c:v>
                </c:pt>
                <c:pt idx="1">
                  <c:v>4.8051948051948054E-2</c:v>
                </c:pt>
                <c:pt idx="2">
                  <c:v>4.8051948051948054E-2</c:v>
                </c:pt>
                <c:pt idx="3">
                  <c:v>2.7272727272727271E-2</c:v>
                </c:pt>
                <c:pt idx="4">
                  <c:v>5.9740259740259739E-2</c:v>
                </c:pt>
                <c:pt idx="5">
                  <c:v>7.5324675324675322E-2</c:v>
                </c:pt>
                <c:pt idx="6">
                  <c:v>0.11255411255411256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CCF-46E0-BCA0-580EFB997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5147472"/>
        <c:axId val="925146512"/>
      </c:lineChart>
      <c:catAx>
        <c:axId val="92514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925146512"/>
        <c:crosses val="autoZero"/>
        <c:auto val="1"/>
        <c:lblAlgn val="ctr"/>
        <c:lblOffset val="100"/>
        <c:noMultiLvlLbl val="0"/>
      </c:catAx>
      <c:valAx>
        <c:axId val="925146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92514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s-E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0928CC-B950-2244-A0FF-2BDC682D094F}" type="doc">
      <dgm:prSet loTypeId="urn:microsoft.com/office/officeart/2005/8/layout/cycle3" loCatId="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MX"/>
        </a:p>
      </dgm:t>
    </dgm:pt>
    <dgm:pt modelId="{228EBEEC-FC67-B04C-88C3-3689E33ECC14}">
      <dgm:prSet phldrT="[Texto]"/>
      <dgm:spPr>
        <a:ln w="28575"/>
      </dgm:spPr>
      <dgm:t>
        <a:bodyPr/>
        <a:lstStyle/>
        <a:p>
          <a:r>
            <a:rPr lang="es-MX"/>
            <a:t>Disminuir los siniestros viales</a:t>
          </a:r>
        </a:p>
      </dgm:t>
    </dgm:pt>
    <dgm:pt modelId="{3DB87ACA-3CB4-4841-AA53-6D70139826AB}" type="parTrans" cxnId="{1677202F-BBE4-364F-960D-B091AB79F3D2}">
      <dgm:prSet/>
      <dgm:spPr/>
      <dgm:t>
        <a:bodyPr/>
        <a:lstStyle/>
        <a:p>
          <a:endParaRPr lang="es-MX"/>
        </a:p>
      </dgm:t>
    </dgm:pt>
    <dgm:pt modelId="{E88BCEDF-26B0-6041-8B4C-087E9596EE1B}" type="sibTrans" cxnId="{1677202F-BBE4-364F-960D-B091AB79F3D2}">
      <dgm:prSet/>
      <dgm:spPr/>
      <dgm:t>
        <a:bodyPr/>
        <a:lstStyle/>
        <a:p>
          <a:endParaRPr lang="es-MX"/>
        </a:p>
      </dgm:t>
    </dgm:pt>
    <dgm:pt modelId="{2546BFA2-76DF-974D-ACFA-4829CF6E75C6}">
      <dgm:prSet phldrT="[Texto]"/>
      <dgm:spPr>
        <a:ln w="28575"/>
      </dgm:spPr>
      <dgm:t>
        <a:bodyPr/>
        <a:lstStyle/>
        <a:p>
          <a:r>
            <a:rPr lang="es-MX"/>
            <a:t>Priorización </a:t>
          </a:r>
        </a:p>
      </dgm:t>
    </dgm:pt>
    <dgm:pt modelId="{9B70D0ED-64AF-9E4C-AFF8-8B84B2BD229B}" type="parTrans" cxnId="{93E2EA08-E9A5-9747-85C4-51CB42C8B2C9}">
      <dgm:prSet/>
      <dgm:spPr/>
      <dgm:t>
        <a:bodyPr/>
        <a:lstStyle/>
        <a:p>
          <a:endParaRPr lang="es-MX"/>
        </a:p>
      </dgm:t>
    </dgm:pt>
    <dgm:pt modelId="{26D64563-931F-E947-8537-41E09E96B8EC}" type="sibTrans" cxnId="{93E2EA08-E9A5-9747-85C4-51CB42C8B2C9}">
      <dgm:prSet/>
      <dgm:spPr/>
      <dgm:t>
        <a:bodyPr/>
        <a:lstStyle/>
        <a:p>
          <a:endParaRPr lang="es-MX"/>
        </a:p>
      </dgm:t>
    </dgm:pt>
    <dgm:pt modelId="{5C6EFF90-66E9-D042-8338-9FCA5F668EF7}">
      <dgm:prSet phldrT="[Texto]"/>
      <dgm:spPr>
        <a:ln w="28575"/>
      </dgm:spPr>
      <dgm:t>
        <a:bodyPr/>
        <a:lstStyle/>
        <a:p>
          <a:r>
            <a:rPr lang="es-MX"/>
            <a:t>Intervención</a:t>
          </a:r>
        </a:p>
      </dgm:t>
    </dgm:pt>
    <dgm:pt modelId="{BA4EC18A-64BD-A240-8420-DD0F0FE59D99}" type="parTrans" cxnId="{06B26F8B-1CE8-1E42-9DD0-50BD2C33844A}">
      <dgm:prSet/>
      <dgm:spPr/>
      <dgm:t>
        <a:bodyPr/>
        <a:lstStyle/>
        <a:p>
          <a:endParaRPr lang="es-MX"/>
        </a:p>
      </dgm:t>
    </dgm:pt>
    <dgm:pt modelId="{C2470933-89A9-6840-9F37-EFCB394E147F}" type="sibTrans" cxnId="{06B26F8B-1CE8-1E42-9DD0-50BD2C33844A}">
      <dgm:prSet/>
      <dgm:spPr/>
      <dgm:t>
        <a:bodyPr/>
        <a:lstStyle/>
        <a:p>
          <a:endParaRPr lang="es-MX"/>
        </a:p>
      </dgm:t>
    </dgm:pt>
    <dgm:pt modelId="{B2868D92-143A-2747-AAA2-CDE0D7B6D96A}">
      <dgm:prSet phldrT="[Texto]"/>
      <dgm:spPr>
        <a:ln w="28575"/>
      </dgm:spPr>
      <dgm:t>
        <a:bodyPr/>
        <a:lstStyle/>
        <a:p>
          <a:r>
            <a:rPr lang="es-MX"/>
            <a:t>Articulación intersectorial </a:t>
          </a:r>
        </a:p>
      </dgm:t>
    </dgm:pt>
    <dgm:pt modelId="{E1BC0C50-9624-8445-95C2-B1BAA86270FF}" type="parTrans" cxnId="{B752E6EC-31B1-3C4E-8ABA-C6E1F01E8398}">
      <dgm:prSet/>
      <dgm:spPr/>
      <dgm:t>
        <a:bodyPr/>
        <a:lstStyle/>
        <a:p>
          <a:endParaRPr lang="es-MX"/>
        </a:p>
      </dgm:t>
    </dgm:pt>
    <dgm:pt modelId="{7C2433FF-3B7F-B946-BB2D-F96A8DAE9CA7}" type="sibTrans" cxnId="{B752E6EC-31B1-3C4E-8ABA-C6E1F01E8398}">
      <dgm:prSet/>
      <dgm:spPr/>
      <dgm:t>
        <a:bodyPr/>
        <a:lstStyle/>
        <a:p>
          <a:endParaRPr lang="es-MX"/>
        </a:p>
      </dgm:t>
    </dgm:pt>
    <dgm:pt modelId="{DE155324-60DB-1143-99EB-74F73C80ACF5}">
      <dgm:prSet/>
      <dgm:spPr>
        <a:ln w="28575"/>
      </dgm:spPr>
      <dgm:t>
        <a:bodyPr/>
        <a:lstStyle/>
        <a:p>
          <a:r>
            <a:rPr lang="es-MX"/>
            <a:t>Focalización</a:t>
          </a:r>
        </a:p>
      </dgm:t>
    </dgm:pt>
    <dgm:pt modelId="{72F74873-5DB4-D041-AA20-2EE8AE2A45BD}" type="parTrans" cxnId="{C65560A0-17A5-5C4E-8DD7-D016860EAE91}">
      <dgm:prSet/>
      <dgm:spPr/>
      <dgm:t>
        <a:bodyPr/>
        <a:lstStyle/>
        <a:p>
          <a:endParaRPr lang="es-MX"/>
        </a:p>
      </dgm:t>
    </dgm:pt>
    <dgm:pt modelId="{28A738CC-2D1A-374A-97B7-5A7A0383D364}" type="sibTrans" cxnId="{C65560A0-17A5-5C4E-8DD7-D016860EAE91}">
      <dgm:prSet/>
      <dgm:spPr/>
      <dgm:t>
        <a:bodyPr/>
        <a:lstStyle/>
        <a:p>
          <a:endParaRPr lang="es-MX"/>
        </a:p>
      </dgm:t>
    </dgm:pt>
    <dgm:pt modelId="{3D13D95A-2EEB-6349-B7FE-1E58D4C33689}">
      <dgm:prSet/>
      <dgm:spPr>
        <a:ln w="28575"/>
      </dgm:spPr>
      <dgm:t>
        <a:bodyPr/>
        <a:lstStyle/>
        <a:p>
          <a:r>
            <a:rPr lang="es-MX"/>
            <a:t>Planificación estrategica</a:t>
          </a:r>
        </a:p>
      </dgm:t>
    </dgm:pt>
    <dgm:pt modelId="{1034F701-456B-2140-9C5E-D778E6F50B79}" type="parTrans" cxnId="{030E2883-BB5E-434C-87E3-3CB48E26C7D3}">
      <dgm:prSet/>
      <dgm:spPr/>
      <dgm:t>
        <a:bodyPr/>
        <a:lstStyle/>
        <a:p>
          <a:endParaRPr lang="es-MX"/>
        </a:p>
      </dgm:t>
    </dgm:pt>
    <dgm:pt modelId="{6C03DA02-FB56-E54D-8AB1-C942315DBB40}" type="sibTrans" cxnId="{030E2883-BB5E-434C-87E3-3CB48E26C7D3}">
      <dgm:prSet/>
      <dgm:spPr/>
      <dgm:t>
        <a:bodyPr/>
        <a:lstStyle/>
        <a:p>
          <a:endParaRPr lang="es-MX"/>
        </a:p>
      </dgm:t>
    </dgm:pt>
    <dgm:pt modelId="{75EAF4AA-B4C0-D247-BBC8-DF82C29DE9C2}" type="pres">
      <dgm:prSet presAssocID="{870928CC-B950-2244-A0FF-2BDC682D094F}" presName="Name0" presStyleCnt="0">
        <dgm:presLayoutVars>
          <dgm:dir/>
          <dgm:resizeHandles val="exact"/>
        </dgm:presLayoutVars>
      </dgm:prSet>
      <dgm:spPr/>
    </dgm:pt>
    <dgm:pt modelId="{EF11E034-EDE9-8B47-BAD9-EDC1BB23FCAA}" type="pres">
      <dgm:prSet presAssocID="{870928CC-B950-2244-A0FF-2BDC682D094F}" presName="cycle" presStyleCnt="0"/>
      <dgm:spPr/>
    </dgm:pt>
    <dgm:pt modelId="{BECF1F0E-6CB1-CD48-9B2C-8FE5FE744BBF}" type="pres">
      <dgm:prSet presAssocID="{228EBEEC-FC67-B04C-88C3-3689E33ECC14}" presName="nodeFirstNode" presStyleLbl="node1" presStyleIdx="0" presStyleCnt="6">
        <dgm:presLayoutVars>
          <dgm:bulletEnabled val="1"/>
        </dgm:presLayoutVars>
      </dgm:prSet>
      <dgm:spPr/>
    </dgm:pt>
    <dgm:pt modelId="{7B9D6809-6D33-0947-9C0A-111ED8A0F1FA}" type="pres">
      <dgm:prSet presAssocID="{E88BCEDF-26B0-6041-8B4C-087E9596EE1B}" presName="sibTransFirstNode" presStyleLbl="bgShp" presStyleIdx="0" presStyleCnt="1"/>
      <dgm:spPr/>
    </dgm:pt>
    <dgm:pt modelId="{18049595-A9E9-7B4F-9E59-BBC20DB5401D}" type="pres">
      <dgm:prSet presAssocID="{3D13D95A-2EEB-6349-B7FE-1E58D4C33689}" presName="nodeFollowingNodes" presStyleLbl="node1" presStyleIdx="1" presStyleCnt="6">
        <dgm:presLayoutVars>
          <dgm:bulletEnabled val="1"/>
        </dgm:presLayoutVars>
      </dgm:prSet>
      <dgm:spPr/>
    </dgm:pt>
    <dgm:pt modelId="{5B7198A5-1ED4-1C4C-9356-B54B2B34D19B}" type="pres">
      <dgm:prSet presAssocID="{2546BFA2-76DF-974D-ACFA-4829CF6E75C6}" presName="nodeFollowingNodes" presStyleLbl="node1" presStyleIdx="2" presStyleCnt="6" custRadScaleRad="104308" custRadScaleInc="-22474">
        <dgm:presLayoutVars>
          <dgm:bulletEnabled val="1"/>
        </dgm:presLayoutVars>
      </dgm:prSet>
      <dgm:spPr/>
    </dgm:pt>
    <dgm:pt modelId="{CD8A8512-1CA4-EF45-9BF0-A46B9C6027B9}" type="pres">
      <dgm:prSet presAssocID="{DE155324-60DB-1143-99EB-74F73C80ACF5}" presName="nodeFollowingNodes" presStyleLbl="node1" presStyleIdx="3" presStyleCnt="6">
        <dgm:presLayoutVars>
          <dgm:bulletEnabled val="1"/>
        </dgm:presLayoutVars>
      </dgm:prSet>
      <dgm:spPr/>
    </dgm:pt>
    <dgm:pt modelId="{80A7BE6B-3697-0749-A496-8AEE424BBBD2}" type="pres">
      <dgm:prSet presAssocID="{5C6EFF90-66E9-D042-8338-9FCA5F668EF7}" presName="nodeFollowingNodes" presStyleLbl="node1" presStyleIdx="4" presStyleCnt="6" custRadScaleRad="97307" custRadScaleInc="19790">
        <dgm:presLayoutVars>
          <dgm:bulletEnabled val="1"/>
        </dgm:presLayoutVars>
      </dgm:prSet>
      <dgm:spPr/>
    </dgm:pt>
    <dgm:pt modelId="{C65CB3C6-8051-3D49-9034-6CE8D32D288D}" type="pres">
      <dgm:prSet presAssocID="{B2868D92-143A-2747-AAA2-CDE0D7B6D96A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93E2EA08-E9A5-9747-85C4-51CB42C8B2C9}" srcId="{870928CC-B950-2244-A0FF-2BDC682D094F}" destId="{2546BFA2-76DF-974D-ACFA-4829CF6E75C6}" srcOrd="2" destOrd="0" parTransId="{9B70D0ED-64AF-9E4C-AFF8-8B84B2BD229B}" sibTransId="{26D64563-931F-E947-8537-41E09E96B8EC}"/>
    <dgm:cxn modelId="{7CF0E31D-2373-9542-967C-2325927D5B35}" type="presOf" srcId="{E88BCEDF-26B0-6041-8B4C-087E9596EE1B}" destId="{7B9D6809-6D33-0947-9C0A-111ED8A0F1FA}" srcOrd="0" destOrd="0" presId="urn:microsoft.com/office/officeart/2005/8/layout/cycle3"/>
    <dgm:cxn modelId="{D8F9DE2A-FF0E-0946-A348-360DF6C65D4E}" type="presOf" srcId="{DE155324-60DB-1143-99EB-74F73C80ACF5}" destId="{CD8A8512-1CA4-EF45-9BF0-A46B9C6027B9}" srcOrd="0" destOrd="0" presId="urn:microsoft.com/office/officeart/2005/8/layout/cycle3"/>
    <dgm:cxn modelId="{1677202F-BBE4-364F-960D-B091AB79F3D2}" srcId="{870928CC-B950-2244-A0FF-2BDC682D094F}" destId="{228EBEEC-FC67-B04C-88C3-3689E33ECC14}" srcOrd="0" destOrd="0" parTransId="{3DB87ACA-3CB4-4841-AA53-6D70139826AB}" sibTransId="{E88BCEDF-26B0-6041-8B4C-087E9596EE1B}"/>
    <dgm:cxn modelId="{C85E3267-2BFE-E249-9D77-EDDD80A16543}" type="presOf" srcId="{2546BFA2-76DF-974D-ACFA-4829CF6E75C6}" destId="{5B7198A5-1ED4-1C4C-9356-B54B2B34D19B}" srcOrd="0" destOrd="0" presId="urn:microsoft.com/office/officeart/2005/8/layout/cycle3"/>
    <dgm:cxn modelId="{50CA966C-34BB-E941-8783-CADEF3B0A1A9}" type="presOf" srcId="{870928CC-B950-2244-A0FF-2BDC682D094F}" destId="{75EAF4AA-B4C0-D247-BBC8-DF82C29DE9C2}" srcOrd="0" destOrd="0" presId="urn:microsoft.com/office/officeart/2005/8/layout/cycle3"/>
    <dgm:cxn modelId="{B65DA97E-6104-4646-B408-8983D6E6E1A1}" type="presOf" srcId="{5C6EFF90-66E9-D042-8338-9FCA5F668EF7}" destId="{80A7BE6B-3697-0749-A496-8AEE424BBBD2}" srcOrd="0" destOrd="0" presId="urn:microsoft.com/office/officeart/2005/8/layout/cycle3"/>
    <dgm:cxn modelId="{030E2883-BB5E-434C-87E3-3CB48E26C7D3}" srcId="{870928CC-B950-2244-A0FF-2BDC682D094F}" destId="{3D13D95A-2EEB-6349-B7FE-1E58D4C33689}" srcOrd="1" destOrd="0" parTransId="{1034F701-456B-2140-9C5E-D778E6F50B79}" sibTransId="{6C03DA02-FB56-E54D-8AB1-C942315DBB40}"/>
    <dgm:cxn modelId="{06B26F8B-1CE8-1E42-9DD0-50BD2C33844A}" srcId="{870928CC-B950-2244-A0FF-2BDC682D094F}" destId="{5C6EFF90-66E9-D042-8338-9FCA5F668EF7}" srcOrd="4" destOrd="0" parTransId="{BA4EC18A-64BD-A240-8420-DD0F0FE59D99}" sibTransId="{C2470933-89A9-6840-9F37-EFCB394E147F}"/>
    <dgm:cxn modelId="{C65560A0-17A5-5C4E-8DD7-D016860EAE91}" srcId="{870928CC-B950-2244-A0FF-2BDC682D094F}" destId="{DE155324-60DB-1143-99EB-74F73C80ACF5}" srcOrd="3" destOrd="0" parTransId="{72F74873-5DB4-D041-AA20-2EE8AE2A45BD}" sibTransId="{28A738CC-2D1A-374A-97B7-5A7A0383D364}"/>
    <dgm:cxn modelId="{EDF80CBC-B64D-B640-9A72-D627C9AC82D7}" type="presOf" srcId="{228EBEEC-FC67-B04C-88C3-3689E33ECC14}" destId="{BECF1F0E-6CB1-CD48-9B2C-8FE5FE744BBF}" srcOrd="0" destOrd="0" presId="urn:microsoft.com/office/officeart/2005/8/layout/cycle3"/>
    <dgm:cxn modelId="{634A0EBE-BA6B-D642-90F8-296328E32F05}" type="presOf" srcId="{3D13D95A-2EEB-6349-B7FE-1E58D4C33689}" destId="{18049595-A9E9-7B4F-9E59-BBC20DB5401D}" srcOrd="0" destOrd="0" presId="urn:microsoft.com/office/officeart/2005/8/layout/cycle3"/>
    <dgm:cxn modelId="{B752E6EC-31B1-3C4E-8ABA-C6E1F01E8398}" srcId="{870928CC-B950-2244-A0FF-2BDC682D094F}" destId="{B2868D92-143A-2747-AAA2-CDE0D7B6D96A}" srcOrd="5" destOrd="0" parTransId="{E1BC0C50-9624-8445-95C2-B1BAA86270FF}" sibTransId="{7C2433FF-3B7F-B946-BB2D-F96A8DAE9CA7}"/>
    <dgm:cxn modelId="{B73D79FE-CEAB-6F45-B133-CFC61F3A94C7}" type="presOf" srcId="{B2868D92-143A-2747-AAA2-CDE0D7B6D96A}" destId="{C65CB3C6-8051-3D49-9034-6CE8D32D288D}" srcOrd="0" destOrd="0" presId="urn:microsoft.com/office/officeart/2005/8/layout/cycle3"/>
    <dgm:cxn modelId="{08585B8E-51ED-9644-A431-7AE3EAB6F443}" type="presParOf" srcId="{75EAF4AA-B4C0-D247-BBC8-DF82C29DE9C2}" destId="{EF11E034-EDE9-8B47-BAD9-EDC1BB23FCAA}" srcOrd="0" destOrd="0" presId="urn:microsoft.com/office/officeart/2005/8/layout/cycle3"/>
    <dgm:cxn modelId="{8279276B-C07D-4F45-86FB-F8D4FF41A8A8}" type="presParOf" srcId="{EF11E034-EDE9-8B47-BAD9-EDC1BB23FCAA}" destId="{BECF1F0E-6CB1-CD48-9B2C-8FE5FE744BBF}" srcOrd="0" destOrd="0" presId="urn:microsoft.com/office/officeart/2005/8/layout/cycle3"/>
    <dgm:cxn modelId="{E2910CEC-D883-F34B-9373-8A722510D268}" type="presParOf" srcId="{EF11E034-EDE9-8B47-BAD9-EDC1BB23FCAA}" destId="{7B9D6809-6D33-0947-9C0A-111ED8A0F1FA}" srcOrd="1" destOrd="0" presId="urn:microsoft.com/office/officeart/2005/8/layout/cycle3"/>
    <dgm:cxn modelId="{1E00EED4-D31B-C446-B327-C85E82E18FA9}" type="presParOf" srcId="{EF11E034-EDE9-8B47-BAD9-EDC1BB23FCAA}" destId="{18049595-A9E9-7B4F-9E59-BBC20DB5401D}" srcOrd="2" destOrd="0" presId="urn:microsoft.com/office/officeart/2005/8/layout/cycle3"/>
    <dgm:cxn modelId="{A90EF732-9DAA-E843-AFF2-B4CB635AB265}" type="presParOf" srcId="{EF11E034-EDE9-8B47-BAD9-EDC1BB23FCAA}" destId="{5B7198A5-1ED4-1C4C-9356-B54B2B34D19B}" srcOrd="3" destOrd="0" presId="urn:microsoft.com/office/officeart/2005/8/layout/cycle3"/>
    <dgm:cxn modelId="{68714058-9E9E-3448-9E12-78234C03EF59}" type="presParOf" srcId="{EF11E034-EDE9-8B47-BAD9-EDC1BB23FCAA}" destId="{CD8A8512-1CA4-EF45-9BF0-A46B9C6027B9}" srcOrd="4" destOrd="0" presId="urn:microsoft.com/office/officeart/2005/8/layout/cycle3"/>
    <dgm:cxn modelId="{4634476D-60E1-D24B-BDE9-B06AFDDB89E4}" type="presParOf" srcId="{EF11E034-EDE9-8B47-BAD9-EDC1BB23FCAA}" destId="{80A7BE6B-3697-0749-A496-8AEE424BBBD2}" srcOrd="5" destOrd="0" presId="urn:microsoft.com/office/officeart/2005/8/layout/cycle3"/>
    <dgm:cxn modelId="{C605E80B-7E8A-BD4D-A70E-A5C6072E2000}" type="presParOf" srcId="{EF11E034-EDE9-8B47-BAD9-EDC1BB23FCAA}" destId="{C65CB3C6-8051-3D49-9034-6CE8D32D288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921882-5CB5-5644-9587-E92BA7A8FC46}" type="doc">
      <dgm:prSet loTypeId="urn:microsoft.com/office/officeart/2005/8/layout/matrix1" loCatId="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MX"/>
        </a:p>
      </dgm:t>
    </dgm:pt>
    <dgm:pt modelId="{4E51E97C-A773-1540-80A8-A623B215B08A}">
      <dgm:prSet phldrT="[Texto]"/>
      <dgm:spPr>
        <a:ln w="28575"/>
      </dgm:spPr>
      <dgm:t>
        <a:bodyPr/>
        <a:lstStyle/>
        <a:p>
          <a:r>
            <a:rPr lang="es-MX"/>
            <a:t>Preguntas estrategicas </a:t>
          </a:r>
        </a:p>
      </dgm:t>
    </dgm:pt>
    <dgm:pt modelId="{AE73CE12-8574-9048-B98C-733711A6A01C}" type="parTrans" cxnId="{BFBB93E6-12A9-A84A-8178-2C69DC87E774}">
      <dgm:prSet/>
      <dgm:spPr/>
      <dgm:t>
        <a:bodyPr/>
        <a:lstStyle/>
        <a:p>
          <a:endParaRPr lang="es-MX"/>
        </a:p>
      </dgm:t>
    </dgm:pt>
    <dgm:pt modelId="{ED9E0655-C28C-604B-8B1C-11578D2FF49B}" type="sibTrans" cxnId="{BFBB93E6-12A9-A84A-8178-2C69DC87E774}">
      <dgm:prSet/>
      <dgm:spPr/>
      <dgm:t>
        <a:bodyPr/>
        <a:lstStyle/>
        <a:p>
          <a:endParaRPr lang="es-MX"/>
        </a:p>
      </dgm:t>
    </dgm:pt>
    <dgm:pt modelId="{353E837A-3828-9E42-8D16-45D8DD53E425}">
      <dgm:prSet phldrT="[Texto]"/>
      <dgm:spPr>
        <a:ln w="28575"/>
      </dgm:spPr>
      <dgm:t>
        <a:bodyPr/>
        <a:lstStyle/>
        <a:p>
          <a:r>
            <a:rPr lang="es-MX"/>
            <a:t>¿Que se pretende lograr?</a:t>
          </a:r>
        </a:p>
      </dgm:t>
    </dgm:pt>
    <dgm:pt modelId="{93CC114A-1D48-FD4E-8D1A-800A8411F622}" type="parTrans" cxnId="{B291C255-598E-2243-B758-5987E9D9E8F5}">
      <dgm:prSet/>
      <dgm:spPr/>
      <dgm:t>
        <a:bodyPr/>
        <a:lstStyle/>
        <a:p>
          <a:endParaRPr lang="es-MX"/>
        </a:p>
      </dgm:t>
    </dgm:pt>
    <dgm:pt modelId="{D13BA7F4-2D7C-EC49-9650-B1481F9D6E20}" type="sibTrans" cxnId="{B291C255-598E-2243-B758-5987E9D9E8F5}">
      <dgm:prSet/>
      <dgm:spPr/>
      <dgm:t>
        <a:bodyPr/>
        <a:lstStyle/>
        <a:p>
          <a:endParaRPr lang="es-MX"/>
        </a:p>
      </dgm:t>
    </dgm:pt>
    <dgm:pt modelId="{41EED8A8-9A2C-F34D-8F42-538BCDD53718}">
      <dgm:prSet phldrT="[Texto]"/>
      <dgm:spPr>
        <a:ln w="28575"/>
      </dgm:spPr>
      <dgm:t>
        <a:bodyPr/>
        <a:lstStyle/>
        <a:p>
          <a:r>
            <a:rPr lang="es-MX"/>
            <a:t>¿Qué dia? </a:t>
          </a:r>
        </a:p>
        <a:p>
          <a:r>
            <a:rPr lang="es-MX"/>
            <a:t>¿A qué hora? </a:t>
          </a:r>
        </a:p>
      </dgm:t>
    </dgm:pt>
    <dgm:pt modelId="{4C76C5A4-4F08-044B-B2FC-C544645B7D8E}" type="parTrans" cxnId="{990B8592-DE75-9849-AF78-4E78326F04D7}">
      <dgm:prSet/>
      <dgm:spPr/>
      <dgm:t>
        <a:bodyPr/>
        <a:lstStyle/>
        <a:p>
          <a:endParaRPr lang="es-MX"/>
        </a:p>
      </dgm:t>
    </dgm:pt>
    <dgm:pt modelId="{10ED22FE-D678-0348-B208-4DFFA33362BE}" type="sibTrans" cxnId="{990B8592-DE75-9849-AF78-4E78326F04D7}">
      <dgm:prSet/>
      <dgm:spPr/>
      <dgm:t>
        <a:bodyPr/>
        <a:lstStyle/>
        <a:p>
          <a:endParaRPr lang="es-MX"/>
        </a:p>
      </dgm:t>
    </dgm:pt>
    <dgm:pt modelId="{1385533B-96FF-1B4C-A6C6-5558ED5CF18D}">
      <dgm:prSet phldrT="[Texto]"/>
      <dgm:spPr>
        <a:ln w="28575"/>
      </dgm:spPr>
      <dgm:t>
        <a:bodyPr/>
        <a:lstStyle/>
        <a:p>
          <a:r>
            <a:rPr lang="es-MX"/>
            <a:t>¿A quién va dirigido?</a:t>
          </a:r>
        </a:p>
      </dgm:t>
    </dgm:pt>
    <dgm:pt modelId="{B6022948-38D9-1542-97CA-B32F7BFA9D91}" type="parTrans" cxnId="{893CB8C1-0CB2-A54B-A9A0-14F53E459963}">
      <dgm:prSet/>
      <dgm:spPr/>
      <dgm:t>
        <a:bodyPr/>
        <a:lstStyle/>
        <a:p>
          <a:endParaRPr lang="es-MX"/>
        </a:p>
      </dgm:t>
    </dgm:pt>
    <dgm:pt modelId="{59D81C4B-BB43-754F-97A5-85698C97D473}" type="sibTrans" cxnId="{893CB8C1-0CB2-A54B-A9A0-14F53E459963}">
      <dgm:prSet/>
      <dgm:spPr/>
      <dgm:t>
        <a:bodyPr/>
        <a:lstStyle/>
        <a:p>
          <a:endParaRPr lang="es-MX"/>
        </a:p>
      </dgm:t>
    </dgm:pt>
    <dgm:pt modelId="{52EB93AD-0B1D-7F4D-9A91-DCFF9770C266}">
      <dgm:prSet phldrT="[Texto]"/>
      <dgm:spPr>
        <a:ln w="28575"/>
      </dgm:spPr>
      <dgm:t>
        <a:bodyPr/>
        <a:lstStyle/>
        <a:p>
          <a:r>
            <a:rPr lang="es-MX"/>
            <a:t>¿Dónde se va a realizar?</a:t>
          </a:r>
        </a:p>
      </dgm:t>
    </dgm:pt>
    <dgm:pt modelId="{BD83ABA2-12B2-5C4D-9A85-219145D23EB9}" type="parTrans" cxnId="{82F592E6-C765-084A-A717-3236490C7A7B}">
      <dgm:prSet/>
      <dgm:spPr/>
      <dgm:t>
        <a:bodyPr/>
        <a:lstStyle/>
        <a:p>
          <a:endParaRPr lang="es-MX"/>
        </a:p>
      </dgm:t>
    </dgm:pt>
    <dgm:pt modelId="{64199F6F-CB79-7C4E-8D3F-9AD35E12A441}" type="sibTrans" cxnId="{82F592E6-C765-084A-A717-3236490C7A7B}">
      <dgm:prSet/>
      <dgm:spPr/>
      <dgm:t>
        <a:bodyPr/>
        <a:lstStyle/>
        <a:p>
          <a:endParaRPr lang="es-MX"/>
        </a:p>
      </dgm:t>
    </dgm:pt>
    <dgm:pt modelId="{A3B43DF3-28D8-FE4A-8517-C746DC8FF8EE}" type="pres">
      <dgm:prSet presAssocID="{9E921882-5CB5-5644-9587-E92BA7A8FC46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7858CA3-1A22-C34B-9531-0D72AC6F9292}" type="pres">
      <dgm:prSet presAssocID="{9E921882-5CB5-5644-9587-E92BA7A8FC46}" presName="matrix" presStyleCnt="0"/>
      <dgm:spPr/>
    </dgm:pt>
    <dgm:pt modelId="{3B5F1222-2174-7142-BF9B-6D91F24666D1}" type="pres">
      <dgm:prSet presAssocID="{9E921882-5CB5-5644-9587-E92BA7A8FC46}" presName="tile1" presStyleLbl="node1" presStyleIdx="0" presStyleCnt="4"/>
      <dgm:spPr/>
    </dgm:pt>
    <dgm:pt modelId="{787CB2A2-DD9A-5A4E-BCE2-F7A5199D6906}" type="pres">
      <dgm:prSet presAssocID="{9E921882-5CB5-5644-9587-E92BA7A8FC4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B8C57A6-AF94-6C4F-88E3-2D2E885119CA}" type="pres">
      <dgm:prSet presAssocID="{9E921882-5CB5-5644-9587-E92BA7A8FC46}" presName="tile2" presStyleLbl="node1" presStyleIdx="1" presStyleCnt="4"/>
      <dgm:spPr/>
    </dgm:pt>
    <dgm:pt modelId="{0EAD1DC8-455D-BC44-9318-128AB9A0B3B9}" type="pres">
      <dgm:prSet presAssocID="{9E921882-5CB5-5644-9587-E92BA7A8FC4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2471365-0A0F-EF47-A78B-3CCB67AF38C5}" type="pres">
      <dgm:prSet presAssocID="{9E921882-5CB5-5644-9587-E92BA7A8FC46}" presName="tile3" presStyleLbl="node1" presStyleIdx="2" presStyleCnt="4"/>
      <dgm:spPr/>
    </dgm:pt>
    <dgm:pt modelId="{82641121-9A13-BA49-AB9A-521874727519}" type="pres">
      <dgm:prSet presAssocID="{9E921882-5CB5-5644-9587-E92BA7A8FC4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DCF8815-FD68-FA40-8E24-A65A2E4B2BA7}" type="pres">
      <dgm:prSet presAssocID="{9E921882-5CB5-5644-9587-E92BA7A8FC46}" presName="tile4" presStyleLbl="node1" presStyleIdx="3" presStyleCnt="4"/>
      <dgm:spPr/>
    </dgm:pt>
    <dgm:pt modelId="{230CEC2D-AA12-5540-8A99-17066C320A22}" type="pres">
      <dgm:prSet presAssocID="{9E921882-5CB5-5644-9587-E92BA7A8FC4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126485EE-AF7A-B84E-95AC-F7575F07CFA0}" type="pres">
      <dgm:prSet presAssocID="{9E921882-5CB5-5644-9587-E92BA7A8FC46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326A62A-ECE7-A64B-ADC5-93FB1AA5098A}" type="presOf" srcId="{1385533B-96FF-1B4C-A6C6-5558ED5CF18D}" destId="{02471365-0A0F-EF47-A78B-3CCB67AF38C5}" srcOrd="0" destOrd="0" presId="urn:microsoft.com/office/officeart/2005/8/layout/matrix1"/>
    <dgm:cxn modelId="{A70E762E-59F5-C841-ADA8-8F1EB778146B}" type="presOf" srcId="{1385533B-96FF-1B4C-A6C6-5558ED5CF18D}" destId="{82641121-9A13-BA49-AB9A-521874727519}" srcOrd="1" destOrd="0" presId="urn:microsoft.com/office/officeart/2005/8/layout/matrix1"/>
    <dgm:cxn modelId="{FF8A8D32-8AA8-8540-830E-CEC2A76E600D}" type="presOf" srcId="{353E837A-3828-9E42-8D16-45D8DD53E425}" destId="{787CB2A2-DD9A-5A4E-BCE2-F7A5199D6906}" srcOrd="1" destOrd="0" presId="urn:microsoft.com/office/officeart/2005/8/layout/matrix1"/>
    <dgm:cxn modelId="{24C05B34-6244-9945-935F-9548C3DC8E63}" type="presOf" srcId="{52EB93AD-0B1D-7F4D-9A91-DCFF9770C266}" destId="{ADCF8815-FD68-FA40-8E24-A65A2E4B2BA7}" srcOrd="0" destOrd="0" presId="urn:microsoft.com/office/officeart/2005/8/layout/matrix1"/>
    <dgm:cxn modelId="{3567C75B-7034-1144-BBAE-FB022DC191D1}" type="presOf" srcId="{9E921882-5CB5-5644-9587-E92BA7A8FC46}" destId="{A3B43DF3-28D8-FE4A-8517-C746DC8FF8EE}" srcOrd="0" destOrd="0" presId="urn:microsoft.com/office/officeart/2005/8/layout/matrix1"/>
    <dgm:cxn modelId="{258DB25D-C3D7-D141-81AF-C2E171116FE8}" type="presOf" srcId="{4E51E97C-A773-1540-80A8-A623B215B08A}" destId="{126485EE-AF7A-B84E-95AC-F7575F07CFA0}" srcOrd="0" destOrd="0" presId="urn:microsoft.com/office/officeart/2005/8/layout/matrix1"/>
    <dgm:cxn modelId="{B291C255-598E-2243-B758-5987E9D9E8F5}" srcId="{4E51E97C-A773-1540-80A8-A623B215B08A}" destId="{353E837A-3828-9E42-8D16-45D8DD53E425}" srcOrd="0" destOrd="0" parTransId="{93CC114A-1D48-FD4E-8D1A-800A8411F622}" sibTransId="{D13BA7F4-2D7C-EC49-9650-B1481F9D6E20}"/>
    <dgm:cxn modelId="{49FD457E-6D8C-F941-80B3-3D4A7B56E58B}" type="presOf" srcId="{52EB93AD-0B1D-7F4D-9A91-DCFF9770C266}" destId="{230CEC2D-AA12-5540-8A99-17066C320A22}" srcOrd="1" destOrd="0" presId="urn:microsoft.com/office/officeart/2005/8/layout/matrix1"/>
    <dgm:cxn modelId="{990B8592-DE75-9849-AF78-4E78326F04D7}" srcId="{4E51E97C-A773-1540-80A8-A623B215B08A}" destId="{41EED8A8-9A2C-F34D-8F42-538BCDD53718}" srcOrd="1" destOrd="0" parTransId="{4C76C5A4-4F08-044B-B2FC-C544645B7D8E}" sibTransId="{10ED22FE-D678-0348-B208-4DFFA33362BE}"/>
    <dgm:cxn modelId="{44E3D2A5-40BD-2347-8415-79E06820857F}" type="presOf" srcId="{41EED8A8-9A2C-F34D-8F42-538BCDD53718}" destId="{AB8C57A6-AF94-6C4F-88E3-2D2E885119CA}" srcOrd="0" destOrd="0" presId="urn:microsoft.com/office/officeart/2005/8/layout/matrix1"/>
    <dgm:cxn modelId="{409578B7-27A8-0346-92BF-5C940E59260F}" type="presOf" srcId="{41EED8A8-9A2C-F34D-8F42-538BCDD53718}" destId="{0EAD1DC8-455D-BC44-9318-128AB9A0B3B9}" srcOrd="1" destOrd="0" presId="urn:microsoft.com/office/officeart/2005/8/layout/matrix1"/>
    <dgm:cxn modelId="{893CB8C1-0CB2-A54B-A9A0-14F53E459963}" srcId="{4E51E97C-A773-1540-80A8-A623B215B08A}" destId="{1385533B-96FF-1B4C-A6C6-5558ED5CF18D}" srcOrd="2" destOrd="0" parTransId="{B6022948-38D9-1542-97CA-B32F7BFA9D91}" sibTransId="{59D81C4B-BB43-754F-97A5-85698C97D473}"/>
    <dgm:cxn modelId="{82F592E6-C765-084A-A717-3236490C7A7B}" srcId="{4E51E97C-A773-1540-80A8-A623B215B08A}" destId="{52EB93AD-0B1D-7F4D-9A91-DCFF9770C266}" srcOrd="3" destOrd="0" parTransId="{BD83ABA2-12B2-5C4D-9A85-219145D23EB9}" sibTransId="{64199F6F-CB79-7C4E-8D3F-9AD35E12A441}"/>
    <dgm:cxn modelId="{BFBB93E6-12A9-A84A-8178-2C69DC87E774}" srcId="{9E921882-5CB5-5644-9587-E92BA7A8FC46}" destId="{4E51E97C-A773-1540-80A8-A623B215B08A}" srcOrd="0" destOrd="0" parTransId="{AE73CE12-8574-9048-B98C-733711A6A01C}" sibTransId="{ED9E0655-C28C-604B-8B1C-11578D2FF49B}"/>
    <dgm:cxn modelId="{387E80F7-E75C-B547-8E49-457BF5BE45B7}" type="presOf" srcId="{353E837A-3828-9E42-8D16-45D8DD53E425}" destId="{3B5F1222-2174-7142-BF9B-6D91F24666D1}" srcOrd="0" destOrd="0" presId="urn:microsoft.com/office/officeart/2005/8/layout/matrix1"/>
    <dgm:cxn modelId="{DC94A7BC-35EA-D04C-9E49-5F5EF76A5B04}" type="presParOf" srcId="{A3B43DF3-28D8-FE4A-8517-C746DC8FF8EE}" destId="{37858CA3-1A22-C34B-9531-0D72AC6F9292}" srcOrd="0" destOrd="0" presId="urn:microsoft.com/office/officeart/2005/8/layout/matrix1"/>
    <dgm:cxn modelId="{92E91D4A-95F7-884B-88C1-5FB57D2DDBFF}" type="presParOf" srcId="{37858CA3-1A22-C34B-9531-0D72AC6F9292}" destId="{3B5F1222-2174-7142-BF9B-6D91F24666D1}" srcOrd="0" destOrd="0" presId="urn:microsoft.com/office/officeart/2005/8/layout/matrix1"/>
    <dgm:cxn modelId="{641E3ED8-12A4-E545-9CB3-0840459C1379}" type="presParOf" srcId="{37858CA3-1A22-C34B-9531-0D72AC6F9292}" destId="{787CB2A2-DD9A-5A4E-BCE2-F7A5199D6906}" srcOrd="1" destOrd="0" presId="urn:microsoft.com/office/officeart/2005/8/layout/matrix1"/>
    <dgm:cxn modelId="{AF3316EE-5A2D-8F4F-B7C3-CA653AC084E5}" type="presParOf" srcId="{37858CA3-1A22-C34B-9531-0D72AC6F9292}" destId="{AB8C57A6-AF94-6C4F-88E3-2D2E885119CA}" srcOrd="2" destOrd="0" presId="urn:microsoft.com/office/officeart/2005/8/layout/matrix1"/>
    <dgm:cxn modelId="{2130F7CC-D5C2-6D44-A15A-6C2FD3ED42A0}" type="presParOf" srcId="{37858CA3-1A22-C34B-9531-0D72AC6F9292}" destId="{0EAD1DC8-455D-BC44-9318-128AB9A0B3B9}" srcOrd="3" destOrd="0" presId="urn:microsoft.com/office/officeart/2005/8/layout/matrix1"/>
    <dgm:cxn modelId="{F179D136-0DC1-FC4A-AC8A-55DC7C7F772C}" type="presParOf" srcId="{37858CA3-1A22-C34B-9531-0D72AC6F9292}" destId="{02471365-0A0F-EF47-A78B-3CCB67AF38C5}" srcOrd="4" destOrd="0" presId="urn:microsoft.com/office/officeart/2005/8/layout/matrix1"/>
    <dgm:cxn modelId="{345A8BF5-7CD8-194A-975C-6FFC2C6F58C4}" type="presParOf" srcId="{37858CA3-1A22-C34B-9531-0D72AC6F9292}" destId="{82641121-9A13-BA49-AB9A-521874727519}" srcOrd="5" destOrd="0" presId="urn:microsoft.com/office/officeart/2005/8/layout/matrix1"/>
    <dgm:cxn modelId="{A3B574CC-6174-EE4E-ABCE-FC1F23E2A1D7}" type="presParOf" srcId="{37858CA3-1A22-C34B-9531-0D72AC6F9292}" destId="{ADCF8815-FD68-FA40-8E24-A65A2E4B2BA7}" srcOrd="6" destOrd="0" presId="urn:microsoft.com/office/officeart/2005/8/layout/matrix1"/>
    <dgm:cxn modelId="{9D09C22E-4908-6648-9643-11B05FD665E7}" type="presParOf" srcId="{37858CA3-1A22-C34B-9531-0D72AC6F9292}" destId="{230CEC2D-AA12-5540-8A99-17066C320A22}" srcOrd="7" destOrd="0" presId="urn:microsoft.com/office/officeart/2005/8/layout/matrix1"/>
    <dgm:cxn modelId="{E2DC20F7-1A98-F04D-B1D3-31E3ABA4D5EC}" type="presParOf" srcId="{A3B43DF3-28D8-FE4A-8517-C746DC8FF8EE}" destId="{126485EE-AF7A-B84E-95AC-F7575F07CFA0}" srcOrd="1" destOrd="0" presId="urn:microsoft.com/office/officeart/2005/8/layout/matrix1"/>
  </dgm:cxnLst>
  <dgm:bg/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D6809-6D33-0947-9C0A-111ED8A0F1FA}">
      <dsp:nvSpPr>
        <dsp:cNvPr id="0" name=""/>
        <dsp:cNvSpPr/>
      </dsp:nvSpPr>
      <dsp:spPr>
        <a:xfrm>
          <a:off x="1450787" y="-4221"/>
          <a:ext cx="4563384" cy="4563384"/>
        </a:xfrm>
        <a:prstGeom prst="circularArrow">
          <a:avLst>
            <a:gd name="adj1" fmla="val 5274"/>
            <a:gd name="adj2" fmla="val 312630"/>
            <a:gd name="adj3" fmla="val 14239193"/>
            <a:gd name="adj4" fmla="val 17120549"/>
            <a:gd name="adj5" fmla="val 547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CF1F0E-6CB1-CD48-9B2C-8FE5FE744BBF}">
      <dsp:nvSpPr>
        <dsp:cNvPr id="0" name=""/>
        <dsp:cNvSpPr/>
      </dsp:nvSpPr>
      <dsp:spPr>
        <a:xfrm>
          <a:off x="2870437" y="1509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Disminuir los siniestros viales</a:t>
          </a:r>
        </a:p>
      </dsp:txBody>
      <dsp:txXfrm>
        <a:off x="2912518" y="43590"/>
        <a:ext cx="1639922" cy="777880"/>
      </dsp:txXfrm>
    </dsp:sp>
    <dsp:sp modelId="{18049595-A9E9-7B4F-9E59-BBC20DB5401D}">
      <dsp:nvSpPr>
        <dsp:cNvPr id="0" name=""/>
        <dsp:cNvSpPr/>
      </dsp:nvSpPr>
      <dsp:spPr>
        <a:xfrm>
          <a:off x="4473685" y="927145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Planificación estrategica</a:t>
          </a:r>
        </a:p>
      </dsp:txBody>
      <dsp:txXfrm>
        <a:off x="4515766" y="969226"/>
        <a:ext cx="1639922" cy="777880"/>
      </dsp:txXfrm>
    </dsp:sp>
    <dsp:sp modelId="{5B7198A5-1ED4-1C4C-9356-B54B2B34D19B}">
      <dsp:nvSpPr>
        <dsp:cNvPr id="0" name=""/>
        <dsp:cNvSpPr/>
      </dsp:nvSpPr>
      <dsp:spPr>
        <a:xfrm>
          <a:off x="4702293" y="2463647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Priorización </a:t>
          </a:r>
        </a:p>
      </dsp:txBody>
      <dsp:txXfrm>
        <a:off x="4744374" y="2505728"/>
        <a:ext cx="1639922" cy="777880"/>
      </dsp:txXfrm>
    </dsp:sp>
    <dsp:sp modelId="{CD8A8512-1CA4-EF45-9BF0-A46B9C6027B9}">
      <dsp:nvSpPr>
        <dsp:cNvPr id="0" name=""/>
        <dsp:cNvSpPr/>
      </dsp:nvSpPr>
      <dsp:spPr>
        <a:xfrm>
          <a:off x="2870437" y="3704052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Focalización</a:t>
          </a:r>
        </a:p>
      </dsp:txBody>
      <dsp:txXfrm>
        <a:off x="2912518" y="3746133"/>
        <a:ext cx="1639922" cy="777880"/>
      </dsp:txXfrm>
    </dsp:sp>
    <dsp:sp modelId="{80A7BE6B-3697-0749-A496-8AEE424BBBD2}">
      <dsp:nvSpPr>
        <dsp:cNvPr id="0" name=""/>
        <dsp:cNvSpPr/>
      </dsp:nvSpPr>
      <dsp:spPr>
        <a:xfrm>
          <a:off x="1175756" y="2463648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Intervención</a:t>
          </a:r>
        </a:p>
      </dsp:txBody>
      <dsp:txXfrm>
        <a:off x="1217837" y="2505729"/>
        <a:ext cx="1639922" cy="777880"/>
      </dsp:txXfrm>
    </dsp:sp>
    <dsp:sp modelId="{C65CB3C6-8051-3D49-9034-6CE8D32D288D}">
      <dsp:nvSpPr>
        <dsp:cNvPr id="0" name=""/>
        <dsp:cNvSpPr/>
      </dsp:nvSpPr>
      <dsp:spPr>
        <a:xfrm>
          <a:off x="1267189" y="927145"/>
          <a:ext cx="1724084" cy="86204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Articulación intersectorial </a:t>
          </a:r>
        </a:p>
      </dsp:txBody>
      <dsp:txXfrm>
        <a:off x="1309270" y="969226"/>
        <a:ext cx="1639922" cy="7778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5F1222-2174-7142-BF9B-6D91F24666D1}">
      <dsp:nvSpPr>
        <dsp:cNvPr id="0" name=""/>
        <dsp:cNvSpPr/>
      </dsp:nvSpPr>
      <dsp:spPr>
        <a:xfrm rot="16200000">
          <a:off x="853973" y="-853973"/>
          <a:ext cx="1795256" cy="350320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¿Que se pretende lograr?</a:t>
          </a:r>
        </a:p>
      </dsp:txBody>
      <dsp:txXfrm rot="5400000">
        <a:off x="0" y="0"/>
        <a:ext cx="3503202" cy="1346442"/>
      </dsp:txXfrm>
    </dsp:sp>
    <dsp:sp modelId="{AB8C57A6-AF94-6C4F-88E3-2D2E885119CA}">
      <dsp:nvSpPr>
        <dsp:cNvPr id="0" name=""/>
        <dsp:cNvSpPr/>
      </dsp:nvSpPr>
      <dsp:spPr>
        <a:xfrm>
          <a:off x="3503202" y="0"/>
          <a:ext cx="3503202" cy="179525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¿Qué dia?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¿A qué hora? </a:t>
          </a:r>
        </a:p>
      </dsp:txBody>
      <dsp:txXfrm>
        <a:off x="3503202" y="0"/>
        <a:ext cx="3503202" cy="1346442"/>
      </dsp:txXfrm>
    </dsp:sp>
    <dsp:sp modelId="{02471365-0A0F-EF47-A78B-3CCB67AF38C5}">
      <dsp:nvSpPr>
        <dsp:cNvPr id="0" name=""/>
        <dsp:cNvSpPr/>
      </dsp:nvSpPr>
      <dsp:spPr>
        <a:xfrm rot="10800000">
          <a:off x="0" y="1795256"/>
          <a:ext cx="3503202" cy="179525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¿A quién va dirigido?</a:t>
          </a:r>
        </a:p>
      </dsp:txBody>
      <dsp:txXfrm rot="10800000">
        <a:off x="0" y="2244070"/>
        <a:ext cx="3503202" cy="1346442"/>
      </dsp:txXfrm>
    </dsp:sp>
    <dsp:sp modelId="{ADCF8815-FD68-FA40-8E24-A65A2E4B2BA7}">
      <dsp:nvSpPr>
        <dsp:cNvPr id="0" name=""/>
        <dsp:cNvSpPr/>
      </dsp:nvSpPr>
      <dsp:spPr>
        <a:xfrm rot="5400000">
          <a:off x="4357175" y="941283"/>
          <a:ext cx="1795256" cy="350320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¿Dónde se va a realizar?</a:t>
          </a:r>
        </a:p>
      </dsp:txBody>
      <dsp:txXfrm rot="-5400000">
        <a:off x="3503202" y="2244070"/>
        <a:ext cx="3503202" cy="1346442"/>
      </dsp:txXfrm>
    </dsp:sp>
    <dsp:sp modelId="{126485EE-AF7A-B84E-95AC-F7575F07CFA0}">
      <dsp:nvSpPr>
        <dsp:cNvPr id="0" name=""/>
        <dsp:cNvSpPr/>
      </dsp:nvSpPr>
      <dsp:spPr>
        <a:xfrm>
          <a:off x="2452241" y="1346442"/>
          <a:ext cx="2101921" cy="897628"/>
        </a:xfrm>
        <a:prstGeom prst="roundRect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Preguntas estrategicas </a:t>
          </a:r>
        </a:p>
      </dsp:txBody>
      <dsp:txXfrm>
        <a:off x="2496060" y="1390261"/>
        <a:ext cx="2014283" cy="809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DFE20-4398-984C-8657-80F82D70832B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40363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FEEAE-20A6-0B4E-B09B-580757AF70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969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Con fundamento en los resultados positivos obtenidos</a:t>
            </a:r>
            <a:r>
              <a:rPr lang="es-ES" baseline="0" dirty="0"/>
              <a:t> durante semana santa, que se logró una reducción del 33% de las fatalidades con fundamento en la labor articulada de las distintas direcciones de la ANSV. Se aplicará la misma metodología con un ingrediente adicional de asistencia técnica en territorio a las ciudades identificadas con mayor siniestralidad en este periodo.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9BA8F-9764-4793-AA22-5559D63CA236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4836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B9BA8F-9764-4793-AA22-5559D63CA236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20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La siguiente es la oferta institucional desde la ANSV que se articulará a la planificación e intervenciones a realizarse durante dicha temporada, la cual, se ira concertando con cada uno de los actores.</a:t>
            </a:r>
            <a:endParaRPr lang="es-CO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9BA8F-9764-4793-AA22-5559D63CA236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6505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75"/>
          <a:stretch/>
        </p:blipFill>
        <p:spPr>
          <a:xfrm>
            <a:off x="0" y="2341"/>
            <a:ext cx="8610600" cy="685301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71BB650-68CA-3248-BC8D-A6BB1C6AE6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5"/>
          <a:stretch/>
        </p:blipFill>
        <p:spPr>
          <a:xfrm>
            <a:off x="8610600" y="2341"/>
            <a:ext cx="35814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5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25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1533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3720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7455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652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294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5548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8598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4000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1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03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2748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4400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69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" y="2491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848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A9EA2DA-F266-C7BD-A7C2-100722572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1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3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0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29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713BEAB-98DB-0FE0-0F72-8DEED8E59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490"/>
            <a:ext cx="12192000" cy="685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" y="2491"/>
            <a:ext cx="12191733" cy="68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04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98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62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04368642-CA8F-1AFD-5E65-49E9D5ADA2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1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2" r:id="rId3"/>
    <p:sldLayoutId id="2147483660" r:id="rId4"/>
    <p:sldLayoutId id="2147483651" r:id="rId5"/>
    <p:sldLayoutId id="214748365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612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nsv.gov.co/sites/default/files/2024/Escuela_Virtual/ABC_Agentes_de_Transito/ABC_Agentes_de_Transito.pdf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D98FE00-3C81-49D1-9243-383F0EBF6612}"/>
              </a:ext>
            </a:extLst>
          </p:cNvPr>
          <p:cNvSpPr txBox="1"/>
          <p:nvPr/>
        </p:nvSpPr>
        <p:spPr>
          <a:xfrm>
            <a:off x="7864311" y="547002"/>
            <a:ext cx="32593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Gotham Book" panose="02000604040000020004" pitchFamily="2" charset="0"/>
              </a:rPr>
              <a:t>COMITÉ INTERINSTITUCIONAL PARA LA ADOPCIÓN Y EJECUCIÓN DEL PLAN ESTRATÉGICO INTEGRAL DE SEGURIDAD Y MOVILIDAD</a:t>
            </a:r>
            <a:endParaRPr lang="es-ES" sz="1400" b="1" dirty="0">
              <a:solidFill>
                <a:schemeClr val="accent2">
                  <a:lumMod val="40000"/>
                  <a:lumOff val="60000"/>
                </a:schemeClr>
              </a:solidFill>
              <a:latin typeface="Gotham Book" panose="020006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B11466D5-DE07-4BF0-A1FF-428279CB2182}"/>
              </a:ext>
            </a:extLst>
          </p:cNvPr>
          <p:cNvCxnSpPr>
            <a:stCxn id="19" idx="3"/>
          </p:cNvCxnSpPr>
          <p:nvPr/>
        </p:nvCxnSpPr>
        <p:spPr>
          <a:xfrm>
            <a:off x="4914208" y="3400445"/>
            <a:ext cx="3623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574A0F73-3668-42C7-A1F5-B6C76E6595C3}"/>
              </a:ext>
            </a:extLst>
          </p:cNvPr>
          <p:cNvCxnSpPr>
            <a:stCxn id="18" idx="3"/>
          </p:cNvCxnSpPr>
          <p:nvPr/>
        </p:nvCxnSpPr>
        <p:spPr>
          <a:xfrm flipV="1">
            <a:off x="7221035" y="3400444"/>
            <a:ext cx="26691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45FA0B6-D6B8-4DF8-A73E-F21F09495518}"/>
              </a:ext>
            </a:extLst>
          </p:cNvPr>
          <p:cNvCxnSpPr/>
          <p:nvPr/>
        </p:nvCxnSpPr>
        <p:spPr>
          <a:xfrm flipV="1">
            <a:off x="10022144" y="6074741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547360B3-23D4-4BA3-851F-6BB77C88D9CC}"/>
              </a:ext>
            </a:extLst>
          </p:cNvPr>
          <p:cNvCxnSpPr/>
          <p:nvPr/>
        </p:nvCxnSpPr>
        <p:spPr>
          <a:xfrm flipV="1">
            <a:off x="8000554" y="6095557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9793BE7E-2522-4902-9A64-BA145FC56CEC}"/>
              </a:ext>
            </a:extLst>
          </p:cNvPr>
          <p:cNvCxnSpPr/>
          <p:nvPr/>
        </p:nvCxnSpPr>
        <p:spPr>
          <a:xfrm flipV="1">
            <a:off x="6454780" y="6117325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00583057-D979-4C59-B7D1-5753245571F0}"/>
              </a:ext>
            </a:extLst>
          </p:cNvPr>
          <p:cNvCxnSpPr/>
          <p:nvPr/>
        </p:nvCxnSpPr>
        <p:spPr>
          <a:xfrm flipV="1">
            <a:off x="4625979" y="6149983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7EA9E4C9-8797-4B16-ABEA-93AB43798F8D}"/>
              </a:ext>
            </a:extLst>
          </p:cNvPr>
          <p:cNvCxnSpPr/>
          <p:nvPr/>
        </p:nvCxnSpPr>
        <p:spPr>
          <a:xfrm>
            <a:off x="2566722" y="4717956"/>
            <a:ext cx="385918" cy="82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B7EF4609-7EA4-41A0-8C0F-2CD0DE2AFCC4}"/>
              </a:ext>
            </a:extLst>
          </p:cNvPr>
          <p:cNvCxnSpPr/>
          <p:nvPr/>
        </p:nvCxnSpPr>
        <p:spPr>
          <a:xfrm>
            <a:off x="4933789" y="4719020"/>
            <a:ext cx="385918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5A066F70-A057-40E3-BA11-D75284D1DFC8}"/>
              </a:ext>
            </a:extLst>
          </p:cNvPr>
          <p:cNvCxnSpPr/>
          <p:nvPr/>
        </p:nvCxnSpPr>
        <p:spPr>
          <a:xfrm flipV="1">
            <a:off x="7259841" y="4712327"/>
            <a:ext cx="290532" cy="18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196493F5-2DC7-42A3-B609-E31E43FF78D0}"/>
              </a:ext>
            </a:extLst>
          </p:cNvPr>
          <p:cNvCxnSpPr/>
          <p:nvPr/>
        </p:nvCxnSpPr>
        <p:spPr>
          <a:xfrm flipV="1">
            <a:off x="9649235" y="4687510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CA946B1F-F86A-4D1F-BB70-43D720781E6A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10457304" y="2375425"/>
            <a:ext cx="370138" cy="2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7D2A3F9-6BE0-48F0-A0EB-6CC24D6BCF31}"/>
              </a:ext>
            </a:extLst>
          </p:cNvPr>
          <p:cNvCxnSpPr>
            <a:stCxn id="10" idx="3"/>
          </p:cNvCxnSpPr>
          <p:nvPr/>
        </p:nvCxnSpPr>
        <p:spPr>
          <a:xfrm flipV="1">
            <a:off x="8922566" y="2375425"/>
            <a:ext cx="314144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15E3084-810A-4B9A-A92D-CC9C62FE20A3}"/>
              </a:ext>
            </a:extLst>
          </p:cNvPr>
          <p:cNvCxnSpPr>
            <a:stCxn id="8" idx="3"/>
            <a:endCxn id="10" idx="1"/>
          </p:cNvCxnSpPr>
          <p:nvPr/>
        </p:nvCxnSpPr>
        <p:spPr>
          <a:xfrm>
            <a:off x="7252821" y="2375425"/>
            <a:ext cx="314144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2028A32-403D-4969-AA5E-78912B96247A}"/>
              </a:ext>
            </a:extLst>
          </p:cNvPr>
          <p:cNvCxnSpPr>
            <a:stCxn id="9" idx="3"/>
            <a:endCxn id="8" idx="1"/>
          </p:cNvCxnSpPr>
          <p:nvPr/>
        </p:nvCxnSpPr>
        <p:spPr>
          <a:xfrm flipV="1">
            <a:off x="4931742" y="2375425"/>
            <a:ext cx="357463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ortar rectángulo de esquina sencilla 3">
            <a:extLst>
              <a:ext uri="{FF2B5EF4-FFF2-40B4-BE49-F238E27FC236}">
                <a16:creationId xmlns:a16="http://schemas.microsoft.com/office/drawing/2014/main" id="{59C7D952-CD8C-4607-8136-39ADE4EFC239}"/>
              </a:ext>
            </a:extLst>
          </p:cNvPr>
          <p:cNvSpPr/>
          <p:nvPr/>
        </p:nvSpPr>
        <p:spPr>
          <a:xfrm>
            <a:off x="390390" y="2037517"/>
            <a:ext cx="2231770" cy="68164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Diagnóstica.</a:t>
            </a:r>
          </a:p>
          <a:p>
            <a:pPr algn="ctr"/>
            <a:r>
              <a:rPr lang="es-CO" sz="1400" dirty="0"/>
              <a:t>(1 al 15 mayo)</a:t>
            </a:r>
          </a:p>
        </p:txBody>
      </p:sp>
      <p:sp>
        <p:nvSpPr>
          <p:cNvPr id="3" name="Recortar rectángulo de esquina sencilla 4">
            <a:extLst>
              <a:ext uri="{FF2B5EF4-FFF2-40B4-BE49-F238E27FC236}">
                <a16:creationId xmlns:a16="http://schemas.microsoft.com/office/drawing/2014/main" id="{261ED380-908F-4D73-9908-E151535890E0}"/>
              </a:ext>
            </a:extLst>
          </p:cNvPr>
          <p:cNvSpPr/>
          <p:nvPr/>
        </p:nvSpPr>
        <p:spPr>
          <a:xfrm>
            <a:off x="329366" y="3011425"/>
            <a:ext cx="2231770" cy="746056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de Diseño.</a:t>
            </a:r>
          </a:p>
          <a:p>
            <a:pPr algn="ctr"/>
            <a:r>
              <a:rPr lang="es-CO" sz="1400" dirty="0"/>
              <a:t>(15 al 26 de Mayo)</a:t>
            </a:r>
          </a:p>
          <a:p>
            <a:pPr algn="ctr"/>
            <a:endParaRPr lang="es-CO" dirty="0"/>
          </a:p>
        </p:txBody>
      </p:sp>
      <p:sp>
        <p:nvSpPr>
          <p:cNvPr id="4" name="Recortar rectángulo de esquina sencilla 5">
            <a:extLst>
              <a:ext uri="{FF2B5EF4-FFF2-40B4-BE49-F238E27FC236}">
                <a16:creationId xmlns:a16="http://schemas.microsoft.com/office/drawing/2014/main" id="{25BA4747-B1A1-473A-B7FD-031D03C4295B}"/>
              </a:ext>
            </a:extLst>
          </p:cNvPr>
          <p:cNvSpPr/>
          <p:nvPr/>
        </p:nvSpPr>
        <p:spPr>
          <a:xfrm>
            <a:off x="390390" y="4055386"/>
            <a:ext cx="2231769" cy="1131024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Fase de implementación y Ejecución</a:t>
            </a:r>
            <a:r>
              <a:rPr lang="es-CO" sz="1600" dirty="0"/>
              <a:t>.</a:t>
            </a:r>
          </a:p>
          <a:p>
            <a:pPr algn="ctr"/>
            <a:r>
              <a:rPr lang="es-CO" sz="1400" dirty="0"/>
              <a:t>(15 de junio al  8 de julio)</a:t>
            </a:r>
          </a:p>
        </p:txBody>
      </p:sp>
      <p:sp>
        <p:nvSpPr>
          <p:cNvPr id="5" name="Recortar rectángulo de esquina sencilla 6">
            <a:extLst>
              <a:ext uri="{FF2B5EF4-FFF2-40B4-BE49-F238E27FC236}">
                <a16:creationId xmlns:a16="http://schemas.microsoft.com/office/drawing/2014/main" id="{87084501-C0A4-48F6-8333-3D37D19C78CE}"/>
              </a:ext>
            </a:extLst>
          </p:cNvPr>
          <p:cNvSpPr/>
          <p:nvPr/>
        </p:nvSpPr>
        <p:spPr>
          <a:xfrm>
            <a:off x="383980" y="5494618"/>
            <a:ext cx="2231770" cy="117536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Fase de Monitoreo y Evaluación. </a:t>
            </a:r>
          </a:p>
          <a:p>
            <a:pPr algn="ctr"/>
            <a:r>
              <a:rPr lang="es-CO" dirty="0"/>
              <a:t>(9 al 19 de julio)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CC64F23-C287-4F25-B2E0-83364C989162}"/>
              </a:ext>
            </a:extLst>
          </p:cNvPr>
          <p:cNvSpPr/>
          <p:nvPr/>
        </p:nvSpPr>
        <p:spPr>
          <a:xfrm>
            <a:off x="1760765" y="325525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PLANIFICACIÓN DISEÑO PLAN DE INTERVENCIÓN </a:t>
            </a:r>
          </a:p>
        </p:txBody>
      </p:sp>
      <p:sp>
        <p:nvSpPr>
          <p:cNvPr id="7" name="Rectángulo redondeado 14">
            <a:extLst>
              <a:ext uri="{FF2B5EF4-FFF2-40B4-BE49-F238E27FC236}">
                <a16:creationId xmlns:a16="http://schemas.microsoft.com/office/drawing/2014/main" id="{32F732CD-D762-40D3-B983-40AE0E520F69}"/>
              </a:ext>
            </a:extLst>
          </p:cNvPr>
          <p:cNvSpPr/>
          <p:nvPr/>
        </p:nvSpPr>
        <p:spPr>
          <a:xfrm>
            <a:off x="9157698" y="2037518"/>
            <a:ext cx="1352758" cy="6816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Mapeo de Actores</a:t>
            </a:r>
          </a:p>
        </p:txBody>
      </p:sp>
      <p:sp>
        <p:nvSpPr>
          <p:cNvPr id="8" name="Rectángulo redondeado 15">
            <a:extLst>
              <a:ext uri="{FF2B5EF4-FFF2-40B4-BE49-F238E27FC236}">
                <a16:creationId xmlns:a16="http://schemas.microsoft.com/office/drawing/2014/main" id="{7375F6E5-C8AA-4480-A0CA-1BC27BD925F7}"/>
              </a:ext>
            </a:extLst>
          </p:cNvPr>
          <p:cNvSpPr/>
          <p:nvPr/>
        </p:nvSpPr>
        <p:spPr>
          <a:xfrm>
            <a:off x="5289205" y="2037518"/>
            <a:ext cx="2043926" cy="6816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Identificación de recursos e instrumentos </a:t>
            </a:r>
          </a:p>
        </p:txBody>
      </p:sp>
      <p:sp>
        <p:nvSpPr>
          <p:cNvPr id="9" name="Rectángulo redondeado 16">
            <a:extLst>
              <a:ext uri="{FF2B5EF4-FFF2-40B4-BE49-F238E27FC236}">
                <a16:creationId xmlns:a16="http://schemas.microsoft.com/office/drawing/2014/main" id="{74043EC1-62F6-47FD-9BB6-1822D7AC056F}"/>
              </a:ext>
            </a:extLst>
          </p:cNvPr>
          <p:cNvSpPr/>
          <p:nvPr/>
        </p:nvSpPr>
        <p:spPr>
          <a:xfrm>
            <a:off x="2920899" y="2043352"/>
            <a:ext cx="2093083" cy="6757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Construir un diagnóstico participativo.</a:t>
            </a:r>
          </a:p>
        </p:txBody>
      </p:sp>
      <p:sp>
        <p:nvSpPr>
          <p:cNvPr id="10" name="Rectángulo redondeado 18">
            <a:extLst>
              <a:ext uri="{FF2B5EF4-FFF2-40B4-BE49-F238E27FC236}">
                <a16:creationId xmlns:a16="http://schemas.microsoft.com/office/drawing/2014/main" id="{C7E47777-48F5-4571-B10A-EA9AC2128C0D}"/>
              </a:ext>
            </a:extLst>
          </p:cNvPr>
          <p:cNvSpPr/>
          <p:nvPr/>
        </p:nvSpPr>
        <p:spPr>
          <a:xfrm>
            <a:off x="7566965" y="2043352"/>
            <a:ext cx="1411044" cy="6757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Análisis Cuantitativo</a:t>
            </a:r>
          </a:p>
        </p:txBody>
      </p:sp>
      <p:sp>
        <p:nvSpPr>
          <p:cNvPr id="11" name="Rectángulo redondeado 19">
            <a:extLst>
              <a:ext uri="{FF2B5EF4-FFF2-40B4-BE49-F238E27FC236}">
                <a16:creationId xmlns:a16="http://schemas.microsoft.com/office/drawing/2014/main" id="{2E6E1264-C579-4A83-B57E-ACA6DC384E66}"/>
              </a:ext>
            </a:extLst>
          </p:cNvPr>
          <p:cNvSpPr/>
          <p:nvPr/>
        </p:nvSpPr>
        <p:spPr>
          <a:xfrm>
            <a:off x="10827442" y="2041670"/>
            <a:ext cx="1266300" cy="67745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>
                <a:solidFill>
                  <a:schemeClr val="tx1"/>
                </a:solidFill>
              </a:rPr>
              <a:t>Articulación Intersectorial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06FC2CAB-118E-4EAE-8621-44675AEB61B9}"/>
              </a:ext>
            </a:extLst>
          </p:cNvPr>
          <p:cNvCxnSpPr>
            <a:stCxn id="2" idx="0"/>
            <a:endCxn id="9" idx="1"/>
          </p:cNvCxnSpPr>
          <p:nvPr/>
        </p:nvCxnSpPr>
        <p:spPr>
          <a:xfrm>
            <a:off x="2534470" y="2375425"/>
            <a:ext cx="386430" cy="2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55">
            <a:extLst>
              <a:ext uri="{FF2B5EF4-FFF2-40B4-BE49-F238E27FC236}">
                <a16:creationId xmlns:a16="http://schemas.microsoft.com/office/drawing/2014/main" id="{AFF551C2-1D09-4779-939B-3980C812849F}"/>
              </a:ext>
            </a:extLst>
          </p:cNvPr>
          <p:cNvSpPr/>
          <p:nvPr/>
        </p:nvSpPr>
        <p:spPr>
          <a:xfrm>
            <a:off x="7487953" y="3030609"/>
            <a:ext cx="2424536" cy="746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MX" sz="1200" dirty="0">
                <a:solidFill>
                  <a:schemeClr val="tx1"/>
                </a:solidFill>
              </a:rPr>
              <a:t>Estrategia de Comunicaciones-  Socialización.</a:t>
            </a:r>
          </a:p>
        </p:txBody>
      </p:sp>
      <p:sp>
        <p:nvSpPr>
          <p:cNvPr id="18" name="Rectángulo redondeado 56">
            <a:extLst>
              <a:ext uri="{FF2B5EF4-FFF2-40B4-BE49-F238E27FC236}">
                <a16:creationId xmlns:a16="http://schemas.microsoft.com/office/drawing/2014/main" id="{3A0D3C9B-CF4E-4748-A639-6A6C5273D7C2}"/>
              </a:ext>
            </a:extLst>
          </p:cNvPr>
          <p:cNvSpPr/>
          <p:nvPr/>
        </p:nvSpPr>
        <p:spPr>
          <a:xfrm>
            <a:off x="5210192" y="3030610"/>
            <a:ext cx="2093083" cy="746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Intersectorial.</a:t>
            </a:r>
          </a:p>
        </p:txBody>
      </p:sp>
      <p:sp>
        <p:nvSpPr>
          <p:cNvPr id="19" name="Rectángulo redondeado 57">
            <a:extLst>
              <a:ext uri="{FF2B5EF4-FFF2-40B4-BE49-F238E27FC236}">
                <a16:creationId xmlns:a16="http://schemas.microsoft.com/office/drawing/2014/main" id="{12E2B049-039A-4FD9-A353-529C817C8C7C}"/>
              </a:ext>
            </a:extLst>
          </p:cNvPr>
          <p:cNvSpPr/>
          <p:nvPr/>
        </p:nvSpPr>
        <p:spPr>
          <a:xfrm>
            <a:off x="2956111" y="3030609"/>
            <a:ext cx="2088576" cy="74605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Diseño Participativo del plan.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1B8A9DBE-D714-417D-82EE-652C794ECC27}"/>
              </a:ext>
            </a:extLst>
          </p:cNvPr>
          <p:cNvCxnSpPr>
            <a:endCxn id="19" idx="1"/>
          </p:cNvCxnSpPr>
          <p:nvPr/>
        </p:nvCxnSpPr>
        <p:spPr>
          <a:xfrm>
            <a:off x="2570193" y="3400444"/>
            <a:ext cx="38591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redondeado 81">
            <a:extLst>
              <a:ext uri="{FF2B5EF4-FFF2-40B4-BE49-F238E27FC236}">
                <a16:creationId xmlns:a16="http://schemas.microsoft.com/office/drawing/2014/main" id="{9D222F6B-8B1B-4067-ADBA-C52BEBA40116}"/>
              </a:ext>
            </a:extLst>
          </p:cNvPr>
          <p:cNvSpPr/>
          <p:nvPr/>
        </p:nvSpPr>
        <p:spPr>
          <a:xfrm>
            <a:off x="2950761" y="4416838"/>
            <a:ext cx="2074075" cy="610449"/>
          </a:xfrm>
          <a:prstGeom prst="roundRect">
            <a:avLst>
              <a:gd name="adj" fmla="val 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Instalación PMU</a:t>
            </a:r>
          </a:p>
        </p:txBody>
      </p:sp>
      <p:sp>
        <p:nvSpPr>
          <p:cNvPr id="24" name="Rectángulo redondeado 82">
            <a:extLst>
              <a:ext uri="{FF2B5EF4-FFF2-40B4-BE49-F238E27FC236}">
                <a16:creationId xmlns:a16="http://schemas.microsoft.com/office/drawing/2014/main" id="{8D910F4B-2D80-4885-A52A-EB30AB6505BA}"/>
              </a:ext>
            </a:extLst>
          </p:cNvPr>
          <p:cNvSpPr/>
          <p:nvPr/>
        </p:nvSpPr>
        <p:spPr>
          <a:xfrm>
            <a:off x="7567641" y="4401286"/>
            <a:ext cx="2080911" cy="62196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Implementación y ejecución de acciones del control integral</a:t>
            </a:r>
            <a:r>
              <a:rPr lang="es-CO" sz="1200" dirty="0"/>
              <a:t>.</a:t>
            </a:r>
          </a:p>
        </p:txBody>
      </p:sp>
      <p:sp>
        <p:nvSpPr>
          <p:cNvPr id="25" name="Rectángulo redondeado 83">
            <a:extLst>
              <a:ext uri="{FF2B5EF4-FFF2-40B4-BE49-F238E27FC236}">
                <a16:creationId xmlns:a16="http://schemas.microsoft.com/office/drawing/2014/main" id="{B7475C02-446C-4367-A983-1820F24B5859}"/>
              </a:ext>
            </a:extLst>
          </p:cNvPr>
          <p:cNvSpPr/>
          <p:nvPr/>
        </p:nvSpPr>
        <p:spPr>
          <a:xfrm>
            <a:off x="5313781" y="4401594"/>
            <a:ext cx="2043926" cy="6256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Implementación y ejecución del plan operativo.</a:t>
            </a:r>
          </a:p>
        </p:txBody>
      </p:sp>
      <p:sp>
        <p:nvSpPr>
          <p:cNvPr id="26" name="Rectángulo redondeado 84">
            <a:extLst>
              <a:ext uri="{FF2B5EF4-FFF2-40B4-BE49-F238E27FC236}">
                <a16:creationId xmlns:a16="http://schemas.microsoft.com/office/drawing/2014/main" id="{426CB447-EE6A-4892-8CDC-A698F7588BE0}"/>
              </a:ext>
            </a:extLst>
          </p:cNvPr>
          <p:cNvSpPr/>
          <p:nvPr/>
        </p:nvSpPr>
        <p:spPr>
          <a:xfrm>
            <a:off x="9943423" y="4376526"/>
            <a:ext cx="1768037" cy="62196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</a:t>
            </a:r>
            <a:r>
              <a:rPr lang="es-CO" sz="1200" dirty="0"/>
              <a:t>.</a:t>
            </a:r>
          </a:p>
        </p:txBody>
      </p:sp>
      <p:sp>
        <p:nvSpPr>
          <p:cNvPr id="27" name="Rectángulo redondeado 85">
            <a:extLst>
              <a:ext uri="{FF2B5EF4-FFF2-40B4-BE49-F238E27FC236}">
                <a16:creationId xmlns:a16="http://schemas.microsoft.com/office/drawing/2014/main" id="{5C16E690-ED69-4070-A33D-13910DC5834C}"/>
              </a:ext>
            </a:extLst>
          </p:cNvPr>
          <p:cNvSpPr/>
          <p:nvPr/>
        </p:nvSpPr>
        <p:spPr>
          <a:xfrm>
            <a:off x="10234733" y="5692103"/>
            <a:ext cx="1784695" cy="7803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Lecciones aprendidas y  acciones de mejorar</a:t>
            </a:r>
            <a:r>
              <a:rPr lang="es-CO" sz="1200" dirty="0"/>
              <a:t>.</a:t>
            </a:r>
          </a:p>
        </p:txBody>
      </p:sp>
      <p:sp>
        <p:nvSpPr>
          <p:cNvPr id="28" name="Rectángulo redondeado 86">
            <a:extLst>
              <a:ext uri="{FF2B5EF4-FFF2-40B4-BE49-F238E27FC236}">
                <a16:creationId xmlns:a16="http://schemas.microsoft.com/office/drawing/2014/main" id="{82E23D81-66E2-4AA5-B7A8-DCAD6BD35020}"/>
              </a:ext>
            </a:extLst>
          </p:cNvPr>
          <p:cNvSpPr/>
          <p:nvPr/>
        </p:nvSpPr>
        <p:spPr>
          <a:xfrm>
            <a:off x="6737382" y="5681835"/>
            <a:ext cx="1366387" cy="87191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Articulación Intersectorial</a:t>
            </a:r>
            <a:r>
              <a:rPr lang="es-CO" sz="1200" dirty="0"/>
              <a:t>.</a:t>
            </a:r>
          </a:p>
        </p:txBody>
      </p:sp>
      <p:sp>
        <p:nvSpPr>
          <p:cNvPr id="29" name="Rectángulo redondeado 87">
            <a:extLst>
              <a:ext uri="{FF2B5EF4-FFF2-40B4-BE49-F238E27FC236}">
                <a16:creationId xmlns:a16="http://schemas.microsoft.com/office/drawing/2014/main" id="{B4D8B3B7-E93B-4E5D-8042-91B9861A3438}"/>
              </a:ext>
            </a:extLst>
          </p:cNvPr>
          <p:cNvSpPr/>
          <p:nvPr/>
        </p:nvSpPr>
        <p:spPr>
          <a:xfrm>
            <a:off x="8237449" y="5705362"/>
            <a:ext cx="1784695" cy="7803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Consolidación y Triangulación de las cifras de siniestralidad vial.</a:t>
            </a:r>
          </a:p>
        </p:txBody>
      </p:sp>
      <p:sp>
        <p:nvSpPr>
          <p:cNvPr id="30" name="Rectángulo redondeado 88">
            <a:extLst>
              <a:ext uri="{FF2B5EF4-FFF2-40B4-BE49-F238E27FC236}">
                <a16:creationId xmlns:a16="http://schemas.microsoft.com/office/drawing/2014/main" id="{E0C959A3-7DF4-421B-8A81-4D5330CE823E}"/>
              </a:ext>
            </a:extLst>
          </p:cNvPr>
          <p:cNvSpPr/>
          <p:nvPr/>
        </p:nvSpPr>
        <p:spPr>
          <a:xfrm>
            <a:off x="2846058" y="5686269"/>
            <a:ext cx="1865428" cy="90611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Crear comité de seguimiento, evaluación y reporte de información  - siniestros viales.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B09E2F4-7D3E-49C2-8CF6-EAF6905DB010}"/>
              </a:ext>
            </a:extLst>
          </p:cNvPr>
          <p:cNvSpPr txBox="1"/>
          <p:nvPr/>
        </p:nvSpPr>
        <p:spPr>
          <a:xfrm>
            <a:off x="4876212" y="5724895"/>
            <a:ext cx="1640291" cy="82885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1200" dirty="0"/>
              <a:t>Definir la línea base, Indicadores y metas </a:t>
            </a:r>
          </a:p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1200" dirty="0"/>
              <a:t>(medibles, cuantificables) </a:t>
            </a: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7AFCC4F0-FBB8-4E51-8ED5-752ED7CF487A}"/>
              </a:ext>
            </a:extLst>
          </p:cNvPr>
          <p:cNvCxnSpPr/>
          <p:nvPr/>
        </p:nvCxnSpPr>
        <p:spPr>
          <a:xfrm flipV="1">
            <a:off x="2568568" y="6166312"/>
            <a:ext cx="282602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01">
            <a:extLst>
              <a:ext uri="{FF2B5EF4-FFF2-40B4-BE49-F238E27FC236}">
                <a16:creationId xmlns:a16="http://schemas.microsoft.com/office/drawing/2014/main" id="{27F5F295-2316-40C1-A52C-5A5E886B2B76}"/>
              </a:ext>
            </a:extLst>
          </p:cNvPr>
          <p:cNvSpPr txBox="1"/>
          <p:nvPr/>
        </p:nvSpPr>
        <p:spPr>
          <a:xfrm>
            <a:off x="341794" y="1472447"/>
            <a:ext cx="79306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b="1" dirty="0">
                <a:solidFill>
                  <a:srgbClr val="EB770C"/>
                </a:solidFill>
                <a:cs typeface="Arial"/>
              </a:rPr>
              <a:t>Periodo de vacaciones de Junio a Julio de 2024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</a:p>
        </p:txBody>
      </p:sp>
      <p:cxnSp>
        <p:nvCxnSpPr>
          <p:cNvPr id="48" name="Straight Connector 11">
            <a:extLst>
              <a:ext uri="{FF2B5EF4-FFF2-40B4-BE49-F238E27FC236}">
                <a16:creationId xmlns:a16="http://schemas.microsoft.com/office/drawing/2014/main" id="{762A866D-AAA3-4015-B513-CDB3C74F555D}"/>
              </a:ext>
            </a:extLst>
          </p:cNvPr>
          <p:cNvCxnSpPr>
            <a:cxnSpLocks/>
          </p:cNvCxnSpPr>
          <p:nvPr/>
        </p:nvCxnSpPr>
        <p:spPr>
          <a:xfrm>
            <a:off x="367066" y="1839778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9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B2FBFBA6-5709-4A2A-A1DD-9B43EFBA3C5A}"/>
              </a:ext>
            </a:extLst>
          </p:cNvPr>
          <p:cNvSpPr txBox="1">
            <a:spLocks/>
          </p:cNvSpPr>
          <p:nvPr/>
        </p:nvSpPr>
        <p:spPr>
          <a:xfrm>
            <a:off x="2029589" y="356703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SEGUIMIENTO Y MONITOREO DE LAS ACCIONES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E522894A-42BD-47CD-AB90-3AB4A85AF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46731"/>
              </p:ext>
            </p:extLst>
          </p:nvPr>
        </p:nvGraphicFramePr>
        <p:xfrm>
          <a:off x="841829" y="2997724"/>
          <a:ext cx="10508342" cy="32918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815771">
                  <a:extLst>
                    <a:ext uri="{9D8B030D-6E8A-4147-A177-3AD203B41FA5}">
                      <a16:colId xmlns:a16="http://schemas.microsoft.com/office/drawing/2014/main" val="868249499"/>
                    </a:ext>
                  </a:extLst>
                </a:gridCol>
                <a:gridCol w="3487918">
                  <a:extLst>
                    <a:ext uri="{9D8B030D-6E8A-4147-A177-3AD203B41FA5}">
                      <a16:colId xmlns:a16="http://schemas.microsoft.com/office/drawing/2014/main" val="2424109892"/>
                    </a:ext>
                  </a:extLst>
                </a:gridCol>
                <a:gridCol w="4204653">
                  <a:extLst>
                    <a:ext uri="{9D8B030D-6E8A-4147-A177-3AD203B41FA5}">
                      <a16:colId xmlns:a16="http://schemas.microsoft.com/office/drawing/2014/main" val="2776663834"/>
                    </a:ext>
                  </a:extLst>
                </a:gridCol>
              </a:tblGrid>
              <a:tr h="294534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MUNICIPIO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FECHA</a:t>
                      </a:r>
                      <a:r>
                        <a:rPr lang="es-ES" sz="1400" baseline="0" dirty="0"/>
                        <a:t> ASITENCIA TECNICA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ESTADO</a:t>
                      </a:r>
                      <a:endParaRPr lang="es-CO" sz="14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92121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TOLIMA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</a:t>
                      </a:r>
                      <a:r>
                        <a:rPr lang="es-ES" sz="1400" baseline="0" dirty="0"/>
                        <a:t> – 22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7062403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HUILA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 – 17 Y 20 Y 21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CONCERTADO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4988387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CUNDINAMARCA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23 – 27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0990936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VALLE</a:t>
                      </a:r>
                      <a:r>
                        <a:rPr lang="es-ES" sz="1400" baseline="0" dirty="0"/>
                        <a:t> DEL CAUCA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27</a:t>
                      </a:r>
                      <a:r>
                        <a:rPr lang="es-ES" sz="1400" baseline="0" dirty="0"/>
                        <a:t> AL 29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714116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EJE CAFETERO Y ANTIOQUIA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3 – 5 JUNIO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021435"/>
                  </a:ext>
                </a:extLst>
              </a:tr>
              <a:tr h="197010">
                <a:tc>
                  <a:txBody>
                    <a:bodyPr/>
                    <a:lstStyle/>
                    <a:p>
                      <a:r>
                        <a:rPr lang="es-ES" sz="1400" dirty="0"/>
                        <a:t>SANT</a:t>
                      </a:r>
                      <a:r>
                        <a:rPr lang="es-ES" sz="1400" baseline="0" dirty="0"/>
                        <a:t>A MARTA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6-9 DE MAYO DE 2024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CONCERTADO</a:t>
                      </a:r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301385"/>
                  </a:ext>
                </a:extLst>
              </a:tr>
              <a:tr h="334917">
                <a:tc>
                  <a:txBody>
                    <a:bodyPr/>
                    <a:lstStyle/>
                    <a:p>
                      <a:r>
                        <a:rPr lang="es-ES" sz="1400" dirty="0"/>
                        <a:t>NARIÑO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10 – 12 DE JUNIO</a:t>
                      </a:r>
                      <a:endParaRPr lang="es-CO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EN CONCERTACIÓN CON EL TERRITORIO</a:t>
                      </a:r>
                      <a:endParaRPr lang="es-CO" sz="1400" dirty="0"/>
                    </a:p>
                    <a:p>
                      <a:pPr algn="ctr"/>
                      <a:endParaRPr lang="es-CO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58514"/>
                  </a:ext>
                </a:extLst>
              </a:tr>
            </a:tbl>
          </a:graphicData>
        </a:graphic>
      </p:graphicFrame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DD71DDF6-BA50-4D1E-9A64-C0F002BDAB5A}"/>
              </a:ext>
            </a:extLst>
          </p:cNvPr>
          <p:cNvCxnSpPr>
            <a:cxnSpLocks/>
          </p:cNvCxnSpPr>
          <p:nvPr/>
        </p:nvCxnSpPr>
        <p:spPr>
          <a:xfrm>
            <a:off x="364895" y="1981041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01">
            <a:extLst>
              <a:ext uri="{FF2B5EF4-FFF2-40B4-BE49-F238E27FC236}">
                <a16:creationId xmlns:a16="http://schemas.microsoft.com/office/drawing/2014/main" id="{4476940A-B61F-4E3B-B73C-0BF332206FCD}"/>
              </a:ext>
            </a:extLst>
          </p:cNvPr>
          <p:cNvSpPr txBox="1"/>
          <p:nvPr/>
        </p:nvSpPr>
        <p:spPr>
          <a:xfrm>
            <a:off x="364895" y="1536295"/>
            <a:ext cx="793069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b="1" dirty="0">
                <a:solidFill>
                  <a:srgbClr val="EB770C"/>
                </a:solidFill>
                <a:cs typeface="Arial"/>
              </a:rPr>
              <a:t>Cronograma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CO" b="1" dirty="0">
                <a:solidFill>
                  <a:srgbClr val="EB770C"/>
                </a:solidFill>
                <a:cs typeface="Arial"/>
              </a:rPr>
              <a:t>de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CO" b="1" dirty="0">
                <a:solidFill>
                  <a:srgbClr val="EB770C"/>
                </a:solidFill>
                <a:cs typeface="Arial"/>
              </a:rPr>
              <a:t>intervención</a:t>
            </a:r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  <a:r>
              <a:rPr lang="es-ES" b="1" dirty="0">
                <a:solidFill>
                  <a:srgbClr val="EB770C"/>
                </a:solidFill>
                <a:cs typeface="Arial"/>
              </a:rPr>
              <a:t>Departamentos priorizados </a:t>
            </a:r>
          </a:p>
          <a:p>
            <a:r>
              <a:rPr lang="en-US" b="1" dirty="0">
                <a:solidFill>
                  <a:srgbClr val="EB770C"/>
                </a:solidFill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901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83692-CA0E-601F-D468-CC322DC1D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4">
            <a:extLst>
              <a:ext uri="{FF2B5EF4-FFF2-40B4-BE49-F238E27FC236}">
                <a16:creationId xmlns:a16="http://schemas.microsoft.com/office/drawing/2014/main" id="{6AA2DBC9-E03D-4E77-A16C-B474547F488E}"/>
              </a:ext>
            </a:extLst>
          </p:cNvPr>
          <p:cNvCxnSpPr>
            <a:cxnSpLocks/>
          </p:cNvCxnSpPr>
          <p:nvPr/>
        </p:nvCxnSpPr>
        <p:spPr>
          <a:xfrm>
            <a:off x="924399" y="42538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2">
            <a:extLst>
              <a:ext uri="{FF2B5EF4-FFF2-40B4-BE49-F238E27FC236}">
                <a16:creationId xmlns:a16="http://schemas.microsoft.com/office/drawing/2014/main" id="{4112136B-3018-4DDC-A4DF-C34133DA7A46}"/>
              </a:ext>
            </a:extLst>
          </p:cNvPr>
          <p:cNvSpPr txBox="1">
            <a:spLocks/>
          </p:cNvSpPr>
          <p:nvPr/>
        </p:nvSpPr>
        <p:spPr>
          <a:xfrm>
            <a:off x="771999" y="1581881"/>
            <a:ext cx="70104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chemeClr val="bg1"/>
                </a:solidFill>
              </a:rPr>
              <a:t>Oferta institucional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ANSV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664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9">
            <a:extLst>
              <a:ext uri="{FF2B5EF4-FFF2-40B4-BE49-F238E27FC236}">
                <a16:creationId xmlns:a16="http://schemas.microsoft.com/office/drawing/2014/main" id="{D6464E7B-7CC2-472A-B05A-D1A0A5BBF9E9}"/>
              </a:ext>
            </a:extLst>
          </p:cNvPr>
          <p:cNvSpPr txBox="1">
            <a:spLocks/>
          </p:cNvSpPr>
          <p:nvPr/>
        </p:nvSpPr>
        <p:spPr>
          <a:xfrm>
            <a:off x="1857080" y="183182"/>
            <a:ext cx="8568965" cy="9844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OFERTA INSTITUCIONAL A ORGANISMOS DE TRÁNSITO, AUTORIDADES DE TRÁNSITO Y CUERPOS OPERATIVOS DE CONTROL EN VÍA.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CCD6A3AD-4504-4E45-950E-164112B32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31" t="24681"/>
          <a:stretch/>
        </p:blipFill>
        <p:spPr>
          <a:xfrm>
            <a:off x="5384534" y="3827888"/>
            <a:ext cx="3563529" cy="1244840"/>
          </a:xfrm>
          <a:prstGeom prst="rect">
            <a:avLst/>
          </a:prstGeom>
        </p:spPr>
      </p:pic>
      <p:sp>
        <p:nvSpPr>
          <p:cNvPr id="21" name="TextBox 801">
            <a:extLst>
              <a:ext uri="{FF2B5EF4-FFF2-40B4-BE49-F238E27FC236}">
                <a16:creationId xmlns:a16="http://schemas.microsoft.com/office/drawing/2014/main" id="{6156F49F-F262-4AC4-AD9E-BC24A320968D}"/>
              </a:ext>
            </a:extLst>
          </p:cNvPr>
          <p:cNvSpPr txBox="1"/>
          <p:nvPr/>
        </p:nvSpPr>
        <p:spPr>
          <a:xfrm>
            <a:off x="506191" y="1277284"/>
            <a:ext cx="542419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Escuela Virtual de Seguridad Vial</a:t>
            </a:r>
          </a:p>
        </p:txBody>
      </p:sp>
      <p:pic>
        <p:nvPicPr>
          <p:cNvPr id="22" name="Picture 80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65F29A5-C980-4B89-9D88-46381292B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65" y="1652993"/>
            <a:ext cx="5803660" cy="1396962"/>
          </a:xfrm>
          <a:prstGeom prst="rect">
            <a:avLst/>
          </a:prstGeom>
        </p:spPr>
      </p:pic>
      <p:pic>
        <p:nvPicPr>
          <p:cNvPr id="23" name="Picture 80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FB74B27-F39D-416C-8218-388420B1E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57" y="3079481"/>
            <a:ext cx="3724844" cy="1381771"/>
          </a:xfrm>
          <a:prstGeom prst="rect">
            <a:avLst/>
          </a:prstGeom>
        </p:spPr>
      </p:pic>
      <p:pic>
        <p:nvPicPr>
          <p:cNvPr id="24" name="Picture 805" descr="Código QR&#10;&#10;Descripción generada automáticamente">
            <a:extLst>
              <a:ext uri="{FF2B5EF4-FFF2-40B4-BE49-F238E27FC236}">
                <a16:creationId xmlns:a16="http://schemas.microsoft.com/office/drawing/2014/main" id="{AB247986-7EE7-446F-970E-FFC4AB793B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930" y="3106162"/>
            <a:ext cx="1631268" cy="1404740"/>
          </a:xfrm>
          <a:prstGeom prst="rect">
            <a:avLst/>
          </a:prstGeom>
        </p:spPr>
      </p:pic>
      <p:sp>
        <p:nvSpPr>
          <p:cNvPr id="25" name="TextBox 807">
            <a:extLst>
              <a:ext uri="{FF2B5EF4-FFF2-40B4-BE49-F238E27FC236}">
                <a16:creationId xmlns:a16="http://schemas.microsoft.com/office/drawing/2014/main" id="{65454201-E68B-440E-B48C-832F7892A354}"/>
              </a:ext>
            </a:extLst>
          </p:cNvPr>
          <p:cNvSpPr txBox="1"/>
          <p:nvPr/>
        </p:nvSpPr>
        <p:spPr>
          <a:xfrm>
            <a:off x="6543465" y="1277283"/>
            <a:ext cx="507297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Taller: Protocolos y procedimientos estandarizados</a:t>
            </a:r>
          </a:p>
        </p:txBody>
      </p:sp>
      <p:pic>
        <p:nvPicPr>
          <p:cNvPr id="26" name="Picture 808">
            <a:extLst>
              <a:ext uri="{FF2B5EF4-FFF2-40B4-BE49-F238E27FC236}">
                <a16:creationId xmlns:a16="http://schemas.microsoft.com/office/drawing/2014/main" id="{978EC4AF-60CC-4306-896E-568D15DA8E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466" y="1706725"/>
            <a:ext cx="2473707" cy="1258473"/>
          </a:xfrm>
          <a:prstGeom prst="rect">
            <a:avLst/>
          </a:prstGeom>
        </p:spPr>
      </p:pic>
      <p:sp>
        <p:nvSpPr>
          <p:cNvPr id="27" name="TextBox 809">
            <a:extLst>
              <a:ext uri="{FF2B5EF4-FFF2-40B4-BE49-F238E27FC236}">
                <a16:creationId xmlns:a16="http://schemas.microsoft.com/office/drawing/2014/main" id="{60B81804-D3DA-4D9F-AD8E-438FDE09D66E}"/>
              </a:ext>
            </a:extLst>
          </p:cNvPr>
          <p:cNvSpPr txBox="1"/>
          <p:nvPr/>
        </p:nvSpPr>
        <p:spPr>
          <a:xfrm>
            <a:off x="6543465" y="4437420"/>
            <a:ext cx="5072978" cy="18193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b="1" dirty="0">
                <a:solidFill>
                  <a:srgbClr val="EB770C"/>
                </a:solidFill>
                <a:cs typeface="Arial"/>
              </a:rPr>
              <a:t>Asistencias Técnicas a autoridades de tránsito y organismos de tránsito:</a:t>
            </a:r>
          </a:p>
          <a:p>
            <a:endParaRPr lang="es-CO" sz="1400" b="1" dirty="0">
              <a:solidFill>
                <a:srgbClr val="EB770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,Sans-Serif"/>
              <a:buChar char="ü"/>
            </a:pP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Planificación Estratégica de la vigilancia y Control operativo.</a:t>
            </a:r>
          </a:p>
          <a:p>
            <a:pPr marL="171450" indent="-171450">
              <a:buFont typeface="Wingdings,Sans-Serif"/>
              <a:buChar char="ü"/>
            </a:pP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,Sans-Serif"/>
              <a:buChar char="ü"/>
            </a:pP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Acompañamiento, en la realización de puestos de control en vía, direccionado a fortalecer el conocimiento e implementar acciones de mejoren la vigilancia y control en vía.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/>
              <a:buChar char="ü"/>
            </a:pP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810">
            <a:extLst>
              <a:ext uri="{FF2B5EF4-FFF2-40B4-BE49-F238E27FC236}">
                <a16:creationId xmlns:a16="http://schemas.microsoft.com/office/drawing/2014/main" id="{A7248419-D90A-4B96-9B49-03EBF53F3456}"/>
              </a:ext>
            </a:extLst>
          </p:cNvPr>
          <p:cNvSpPr txBox="1"/>
          <p:nvPr/>
        </p:nvSpPr>
        <p:spPr>
          <a:xfrm>
            <a:off x="9090722" y="1705687"/>
            <a:ext cx="2473707" cy="12448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Reconociendo el papel de los cuerpos de control operativo, en este taller se dan algunas recomendaciones para el control estratégico, óptimo y focalizado en la vía. 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9" name="Picture 10" descr="Hombre parado junto a una carretera&#10;&#10;Descripción generada automáticamente">
            <a:extLst>
              <a:ext uri="{FF2B5EF4-FFF2-40B4-BE49-F238E27FC236}">
                <a16:creationId xmlns:a16="http://schemas.microsoft.com/office/drawing/2014/main" id="{A0713E85-B3EE-4EB8-B488-22F303611B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191" y="5294172"/>
            <a:ext cx="2543462" cy="1306746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FD82EB9A-EF08-41D4-AA62-EDDC86E16E02}"/>
              </a:ext>
            </a:extLst>
          </p:cNvPr>
          <p:cNvSpPr txBox="1"/>
          <p:nvPr/>
        </p:nvSpPr>
        <p:spPr>
          <a:xfrm>
            <a:off x="506191" y="4630465"/>
            <a:ext cx="5803660" cy="5745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ABC  </a:t>
            </a:r>
            <a:r>
              <a:rPr lang="es-E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Agentes de Tránsito. </a:t>
            </a:r>
          </a:p>
          <a:p>
            <a:r>
              <a:rPr lang="pt-B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ABC_Agentes_de_Transito.pdf (ansv.gov.co)</a:t>
            </a:r>
            <a:endParaRPr lang="es-E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807">
            <a:extLst>
              <a:ext uri="{FF2B5EF4-FFF2-40B4-BE49-F238E27FC236}">
                <a16:creationId xmlns:a16="http://schemas.microsoft.com/office/drawing/2014/main" id="{CCF0F18F-84A9-469E-8676-6C081999B558}"/>
              </a:ext>
            </a:extLst>
          </p:cNvPr>
          <p:cNvSpPr txBox="1"/>
          <p:nvPr/>
        </p:nvSpPr>
        <p:spPr>
          <a:xfrm>
            <a:off x="6543465" y="3106162"/>
            <a:ext cx="5149177" cy="3191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solidFill>
                  <a:srgbClr val="EB770C"/>
                </a:solidFill>
                <a:cs typeface="Arial"/>
              </a:rPr>
              <a:t>Taller: 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Planeación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 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estratégica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 de la </a:t>
            </a:r>
            <a:r>
              <a:rPr lang="es-CO" sz="1400" b="1" dirty="0">
                <a:solidFill>
                  <a:srgbClr val="EB770C"/>
                </a:solidFill>
                <a:cs typeface="Arial"/>
              </a:rPr>
              <a:t>vigilancia</a:t>
            </a:r>
            <a:r>
              <a:rPr lang="en-US" sz="1400" b="1" dirty="0">
                <a:solidFill>
                  <a:srgbClr val="EB770C"/>
                </a:solidFill>
                <a:cs typeface="Arial"/>
              </a:rPr>
              <a:t> y control</a:t>
            </a:r>
          </a:p>
        </p:txBody>
      </p:sp>
      <p:sp>
        <p:nvSpPr>
          <p:cNvPr id="32" name="TextBox 810">
            <a:extLst>
              <a:ext uri="{FF2B5EF4-FFF2-40B4-BE49-F238E27FC236}">
                <a16:creationId xmlns:a16="http://schemas.microsoft.com/office/drawing/2014/main" id="{A414A044-4C35-43F1-AED9-E00C83A913C9}"/>
              </a:ext>
            </a:extLst>
          </p:cNvPr>
          <p:cNvSpPr txBox="1"/>
          <p:nvPr/>
        </p:nvSpPr>
        <p:spPr>
          <a:xfrm>
            <a:off x="6543466" y="3489409"/>
            <a:ext cx="5072977" cy="7979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Objetivo: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Orientar a las </a:t>
            </a:r>
            <a:r>
              <a:rPr lang="es-CO"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autoridades de 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tránsito y transporte, en la planificación estratégica de acciones para la vigilancia </a:t>
            </a:r>
            <a:r>
              <a:rPr lang="es-CO"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 control, </a:t>
            </a:r>
            <a:r>
              <a:rPr lang="es-CO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 cumplimiento de las normas de tránsito en materia de seguridad vial, bajo el enfoque de un sistema seguro. </a:t>
            </a:r>
          </a:p>
        </p:txBody>
      </p:sp>
    </p:spTree>
    <p:extLst>
      <p:ext uri="{BB962C8B-B14F-4D97-AF65-F5344CB8AC3E}">
        <p14:creationId xmlns:p14="http://schemas.microsoft.com/office/powerpoint/2010/main" val="577239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B6E3708-CC54-4BAE-BBE5-8D06E211DB18}"/>
              </a:ext>
            </a:extLst>
          </p:cNvPr>
          <p:cNvGrpSpPr/>
          <p:nvPr/>
        </p:nvGrpSpPr>
        <p:grpSpPr>
          <a:xfrm>
            <a:off x="898150" y="1718020"/>
            <a:ext cx="10732075" cy="4917566"/>
            <a:chOff x="424600" y="1113616"/>
            <a:chExt cx="11750994" cy="5384448"/>
          </a:xfrm>
        </p:grpSpPr>
        <p:pic>
          <p:nvPicPr>
            <p:cNvPr id="3" name="Imagen 2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8218FA6B-5546-4D05-AB0C-90F3E7EE8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04818" y="2919593"/>
              <a:ext cx="3669176" cy="1327473"/>
            </a:xfrm>
            <a:prstGeom prst="rect">
              <a:avLst/>
            </a:prstGeom>
          </p:spPr>
        </p:pic>
        <p:pic>
          <p:nvPicPr>
            <p:cNvPr id="4" name="Imagen 3" descr="Gráfico, Gráfico de proyección solar&#10;&#10;Descripción generada automáticamente">
              <a:extLst>
                <a:ext uri="{FF2B5EF4-FFF2-40B4-BE49-F238E27FC236}">
                  <a16:creationId xmlns:a16="http://schemas.microsoft.com/office/drawing/2014/main" id="{94B4CD39-255E-4CAA-8D51-A5DD811AD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01870" y="1391312"/>
              <a:ext cx="6388261" cy="4625172"/>
            </a:xfrm>
            <a:prstGeom prst="rect">
              <a:avLst/>
            </a:prstGeom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52CC0EE6-2662-4D78-957E-03EBD6CC87DF}"/>
                </a:ext>
              </a:extLst>
            </p:cNvPr>
            <p:cNvSpPr txBox="1"/>
            <p:nvPr/>
          </p:nvSpPr>
          <p:spPr>
            <a:xfrm>
              <a:off x="4442533" y="1891219"/>
              <a:ext cx="99711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s-ES" sz="4000" b="1" dirty="0">
                  <a:solidFill>
                    <a:schemeClr val="bg1"/>
                  </a:solidFill>
                  <a:cs typeface="Helvetica"/>
                </a:rPr>
                <a:t>4</a:t>
              </a:r>
              <a:endParaRPr lang="es-E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392FDCD1-9261-4420-8B0C-7BDC769B3E16}"/>
                </a:ext>
              </a:extLst>
            </p:cNvPr>
            <p:cNvSpPr txBox="1"/>
            <p:nvPr/>
          </p:nvSpPr>
          <p:spPr>
            <a:xfrm>
              <a:off x="6871348" y="1891218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1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41A59F58-096A-42E8-BC04-70EDDD247FC8}"/>
                </a:ext>
              </a:extLst>
            </p:cNvPr>
            <p:cNvSpPr txBox="1"/>
            <p:nvPr/>
          </p:nvSpPr>
          <p:spPr>
            <a:xfrm>
              <a:off x="7077351" y="4505999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2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983DB05-C16E-49A7-8A79-4681C05400EB}"/>
                </a:ext>
              </a:extLst>
            </p:cNvPr>
            <p:cNvSpPr txBox="1"/>
            <p:nvPr/>
          </p:nvSpPr>
          <p:spPr>
            <a:xfrm>
              <a:off x="4541779" y="4524762"/>
              <a:ext cx="842780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s-ES" sz="4000" b="1" dirty="0">
                  <a:solidFill>
                    <a:srgbClr val="FFFFFF"/>
                  </a:solidFill>
                  <a:cs typeface="Helvetica"/>
                </a:rPr>
                <a:t>3</a:t>
              </a:r>
              <a:endParaRPr lang="es-ES" sz="4000" b="1" dirty="0">
                <a:solidFill>
                  <a:srgbClr val="FFFFFF"/>
                </a:solidFill>
              </a:endParaRPr>
            </a:p>
          </p:txBody>
        </p:sp>
        <p:pic>
          <p:nvPicPr>
            <p:cNvPr id="9" name="Imagen 8" descr="Un grupo de personas en un salón de clases&#10;&#10;Descripción generada automáticamente">
              <a:extLst>
                <a:ext uri="{FF2B5EF4-FFF2-40B4-BE49-F238E27FC236}">
                  <a16:creationId xmlns:a16="http://schemas.microsoft.com/office/drawing/2014/main" id="{E6D294D3-D3EF-4D77-A8BB-CB77CC95E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7384" y="2592548"/>
              <a:ext cx="2998927" cy="2097307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1AA81AC0-A1E0-43A9-BF39-251E40A09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75333" y="2521472"/>
              <a:ext cx="2979638" cy="2104423"/>
            </a:xfrm>
            <a:prstGeom prst="rect">
              <a:avLst/>
            </a:prstGeom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812803F5-225C-4C1D-9B89-77958A34C122}"/>
                </a:ext>
              </a:extLst>
            </p:cNvPr>
            <p:cNvSpPr txBox="1"/>
            <p:nvPr/>
          </p:nvSpPr>
          <p:spPr>
            <a:xfrm>
              <a:off x="8287836" y="1113616"/>
              <a:ext cx="3676011" cy="1255316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  <a:cs typeface="Helvetica"/>
                </a:rPr>
                <a:t>Objetivo</a:t>
              </a:r>
              <a:endParaRPr lang="es-ES" sz="1050" b="1">
                <a:solidFill>
                  <a:srgbClr val="D9723E"/>
                </a:solidFill>
                <a:cs typeface="Helvetica"/>
              </a:endParaRP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>
                  <a:cs typeface="Helvetica"/>
                </a:rPr>
                <a:t>Fortalecer los conocimientos teórico-prácticos de los motociclistas, además de mejorar las habilidades, pericia y percepción frente a situaciones de riesgo específicas acorde contexto y dinámicas de la movilidad</a:t>
              </a:r>
              <a:endParaRPr lang="es-ES" sz="1600" i="1">
                <a:cs typeface="Helvetica"/>
              </a:endParaRP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D20E5FC6-7446-430C-8829-AD89056D294D}"/>
                </a:ext>
              </a:extLst>
            </p:cNvPr>
            <p:cNvSpPr txBox="1"/>
            <p:nvPr/>
          </p:nvSpPr>
          <p:spPr>
            <a:xfrm>
              <a:off x="8303576" y="4838351"/>
              <a:ext cx="3872018" cy="1659713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</a:rPr>
                <a:t>Modalidades </a:t>
              </a:r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Capacitación: Cuatro (4) módulos, 3 prácticos y 1 teórico (cada uno de una (1) hora con enfoque de vulnerabilidad y corresponsabilidad.</a:t>
              </a:r>
              <a:endParaRPr lang="es-ES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Sensibilización</a:t>
              </a:r>
              <a:r>
                <a:rPr lang="es-ES" sz="1100" i="1">
                  <a:cs typeface="Helvetica"/>
                </a:rPr>
                <a:t>: Intervención en vía o tipo feria, no mayor a 30 minutos sobre factores de riesgo acorde condiciones específicas del territorio.</a:t>
              </a:r>
              <a:endParaRPr lang="es-ES" sz="1100" i="1"/>
            </a:p>
            <a:p>
              <a:endParaRPr lang="es-ES" sz="1050">
                <a:cs typeface="Helvetica"/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5AB96C6B-0DCA-49D4-A589-B786558D34E7}"/>
                </a:ext>
              </a:extLst>
            </p:cNvPr>
            <p:cNvSpPr txBox="1"/>
            <p:nvPr/>
          </p:nvSpPr>
          <p:spPr>
            <a:xfrm>
              <a:off x="424600" y="4650897"/>
              <a:ext cx="3604398" cy="1668137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>
                  <a:solidFill>
                    <a:srgbClr val="D9723E"/>
                  </a:solidFill>
                </a:rPr>
                <a:t>Alcance</a:t>
              </a:r>
            </a:p>
            <a:p>
              <a:pPr algn="ctr"/>
              <a:r>
                <a:rPr lang="es-ES" sz="1100" b="1" i="1">
                  <a:latin typeface="Helvetica"/>
                  <a:cs typeface="Helvetica"/>
                </a:rPr>
                <a:t>Cesar:</a:t>
              </a:r>
              <a:endParaRPr lang="es-ES" b="1">
                <a:cs typeface="Helvetica"/>
              </a:endParaRPr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1 equipo </a:t>
              </a:r>
              <a:r>
                <a:rPr lang="es-ES" sz="1100" i="1">
                  <a:cs typeface="Helvetica"/>
                </a:rPr>
                <a:t>de formación</a:t>
              </a:r>
              <a:endParaRPr lang="es-ES" sz="1100" i="1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latin typeface="Helvetica"/>
                  <a:cs typeface="Helvetica"/>
                </a:rPr>
                <a:t>1 municipios base (Valledupar)</a:t>
              </a:r>
              <a:endParaRPr lang="es-ES"/>
            </a:p>
            <a:p>
              <a:pPr algn="ctr"/>
              <a:r>
                <a:rPr lang="es-ES" sz="1100" err="1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 err="1">
                  <a:latin typeface="Helvetica"/>
                  <a:cs typeface="Helvetica"/>
                </a:rPr>
                <a:t>Equipo</a:t>
              </a:r>
              <a:r>
                <a:rPr lang="es-ES" sz="1100" i="1">
                  <a:latin typeface="Helvetica"/>
                  <a:cs typeface="Helvetica"/>
                </a:rPr>
                <a:t> </a:t>
              </a:r>
              <a:r>
                <a:rPr lang="es-ES" sz="1100" i="1">
                  <a:cs typeface="Helvetica"/>
                </a:rPr>
                <a:t>con alcance regional</a:t>
              </a:r>
              <a:endParaRPr lang="es-ES" sz="1100" i="1"/>
            </a:p>
            <a:p>
              <a:pPr algn="ctr"/>
              <a:r>
                <a:rPr lang="es-ES" sz="1100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>
                  <a:cs typeface="Helvetica"/>
                </a:rPr>
                <a:t>10 meses de operación en campo</a:t>
              </a:r>
              <a:endParaRPr lang="es-ES" sz="1100" i="1"/>
            </a:p>
            <a:p>
              <a:pPr algn="ctr"/>
              <a:r>
                <a:rPr lang="es-ES" sz="1100" err="1">
                  <a:latin typeface="Wingdings"/>
                  <a:cs typeface="Helvetica"/>
                  <a:sym typeface="Wingdings"/>
                </a:rPr>
                <a:t>ü</a:t>
              </a:r>
              <a:r>
                <a:rPr lang="es-ES" sz="1100" i="1" err="1">
                  <a:latin typeface="Helvetica"/>
                  <a:cs typeface="Helvetica"/>
                </a:rPr>
                <a:t>Valledupar</a:t>
              </a:r>
              <a:r>
                <a:rPr lang="es-ES" sz="1100" i="1">
                  <a:latin typeface="Helvetica"/>
                  <a:cs typeface="Helvetica"/>
                </a:rPr>
                <a:t> - Cesar</a:t>
              </a:r>
              <a:r>
                <a:rPr lang="es-ES" sz="1100" i="1">
                  <a:cs typeface="Helvetica"/>
                </a:rPr>
                <a:t>: 1.729 capacitados y 10.375 sensibilizados</a:t>
              </a:r>
              <a:endParaRPr lang="es-ES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FE2D0084-155F-454B-A214-86149A741E08}"/>
                </a:ext>
              </a:extLst>
            </p:cNvPr>
            <p:cNvSpPr txBox="1"/>
            <p:nvPr/>
          </p:nvSpPr>
          <p:spPr>
            <a:xfrm>
              <a:off x="474200" y="1113616"/>
              <a:ext cx="3305294" cy="1255315"/>
            </a:xfrm>
            <a:prstGeom prst="rect">
              <a:avLst/>
            </a:prstGeom>
            <a:solidFill>
              <a:srgbClr val="F2F2F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s-ES" sz="1600" b="1" dirty="0">
                  <a:solidFill>
                    <a:srgbClr val="D9723E"/>
                  </a:solidFill>
                </a:rPr>
                <a:t>Incentivos</a:t>
              </a: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 dirty="0">
                  <a:latin typeface="Helvetica"/>
                  <a:cs typeface="Helvetica"/>
                </a:rPr>
                <a:t>Chaleco reflectivo tipo arnés y un casco protector certificado (</a:t>
              </a:r>
              <a:r>
                <a:rPr lang="es-ES" sz="1050" i="1" dirty="0">
                  <a:cs typeface="Helvetica"/>
                </a:rPr>
                <a:t>acorde criterios de selección)</a:t>
              </a:r>
              <a:endParaRPr lang="es-ES" sz="1600" i="1" dirty="0">
                <a:cs typeface="Helvetica"/>
              </a:endParaRPr>
            </a:p>
            <a:p>
              <a:pPr marL="171450" indent="-171450" algn="ctr">
                <a:buFont typeface="Wingdings"/>
                <a:buChar char="ü"/>
              </a:pPr>
              <a:r>
                <a:rPr lang="es-ES" sz="1050" i="1" dirty="0">
                  <a:latin typeface="Helvetica"/>
                  <a:cs typeface="Helvetica"/>
                </a:rPr>
                <a:t>En la modalidad </a:t>
              </a:r>
              <a:r>
                <a:rPr lang="es-ES" sz="1050" i="1" dirty="0">
                  <a:cs typeface="Helvetica"/>
                </a:rPr>
                <a:t>de capacitación:</a:t>
              </a:r>
              <a:endParaRPr lang="es-ES" sz="1600" i="1" dirty="0">
                <a:cs typeface="Helvetica"/>
              </a:endParaRPr>
            </a:p>
            <a:p>
              <a:pPr algn="ctr"/>
              <a:r>
                <a:rPr lang="es-ES" sz="1050" i="1" dirty="0">
                  <a:latin typeface="Helvetica"/>
                  <a:cs typeface="Helvetica"/>
                </a:rPr>
                <a:t>Constancia </a:t>
              </a:r>
              <a:r>
                <a:rPr lang="es-ES" sz="1050" i="1" dirty="0">
                  <a:cs typeface="Helvetica"/>
                </a:rPr>
                <a:t>de asistencia y cartilla digital</a:t>
              </a:r>
              <a:endParaRPr lang="es-ES" sz="1600" i="1" dirty="0">
                <a:cs typeface="Helvetica"/>
              </a:endParaRPr>
            </a:p>
          </p:txBody>
        </p:sp>
      </p:grpSp>
      <p:grpSp>
        <p:nvGrpSpPr>
          <p:cNvPr id="15" name="Group 3">
            <a:extLst>
              <a:ext uri="{FF2B5EF4-FFF2-40B4-BE49-F238E27FC236}">
                <a16:creationId xmlns:a16="http://schemas.microsoft.com/office/drawing/2014/main" id="{CD526C33-4616-4BCA-A7E3-BE97D4B45FD5}"/>
              </a:ext>
            </a:extLst>
          </p:cNvPr>
          <p:cNvGrpSpPr/>
          <p:nvPr/>
        </p:nvGrpSpPr>
        <p:grpSpPr>
          <a:xfrm>
            <a:off x="367066" y="1040209"/>
            <a:ext cx="11520000" cy="458466"/>
            <a:chOff x="367066" y="1036045"/>
            <a:chExt cx="11520000" cy="529035"/>
          </a:xfrm>
        </p:grpSpPr>
        <p:sp>
          <p:nvSpPr>
            <p:cNvPr id="16" name="Marcador de texto 1">
              <a:extLst>
                <a:ext uri="{FF2B5EF4-FFF2-40B4-BE49-F238E27FC236}">
                  <a16:creationId xmlns:a16="http://schemas.microsoft.com/office/drawing/2014/main" id="{804CFCEE-480D-487B-A4C9-1C58BD65B077}"/>
                </a:ext>
              </a:extLst>
            </p:cNvPr>
            <p:cNvSpPr txBox="1">
              <a:spLocks/>
            </p:cNvSpPr>
            <p:nvPr/>
          </p:nvSpPr>
          <p:spPr>
            <a:xfrm>
              <a:off x="367067" y="1036045"/>
              <a:ext cx="3541430" cy="475675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6365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s-ES" sz="1800" b="1" dirty="0">
                  <a:solidFill>
                    <a:srgbClr val="EB770C"/>
                  </a:solidFill>
                  <a:cs typeface="Arial"/>
                </a:rPr>
                <a:t>Moto destrezas.</a:t>
              </a:r>
              <a:endParaRPr lang="es-ES" sz="2400" b="1" dirty="0">
                <a:solidFill>
                  <a:srgbClr val="EB770C"/>
                </a:solidFill>
                <a:cs typeface="Arial"/>
              </a:endParaRPr>
            </a:p>
            <a:p>
              <a:pPr marL="126365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8" name="Straight Connector 11">
              <a:extLst>
                <a:ext uri="{FF2B5EF4-FFF2-40B4-BE49-F238E27FC236}">
                  <a16:creationId xmlns:a16="http://schemas.microsoft.com/office/drawing/2014/main" id="{6B4E3002-683B-4DB9-B6B6-C49682E5E0A6}"/>
                </a:ext>
              </a:extLst>
            </p:cNvPr>
            <p:cNvCxnSpPr>
              <a:cxnSpLocks/>
            </p:cNvCxnSpPr>
            <p:nvPr/>
          </p:nvCxnSpPr>
          <p:spPr>
            <a:xfrm>
              <a:off x="367066" y="1565080"/>
              <a:ext cx="11520000" cy="0"/>
            </a:xfrm>
            <a:prstGeom prst="line">
              <a:avLst/>
            </a:prstGeom>
            <a:ln w="28575">
              <a:solidFill>
                <a:srgbClr val="F7C5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object 9">
            <a:extLst>
              <a:ext uri="{FF2B5EF4-FFF2-40B4-BE49-F238E27FC236}">
                <a16:creationId xmlns:a16="http://schemas.microsoft.com/office/drawing/2014/main" id="{D2EF2264-DCDC-436F-8426-38685E4262B6}"/>
              </a:ext>
            </a:extLst>
          </p:cNvPr>
          <p:cNvSpPr txBox="1">
            <a:spLocks/>
          </p:cNvSpPr>
          <p:nvPr/>
        </p:nvSpPr>
        <p:spPr>
          <a:xfrm>
            <a:off x="2051018" y="404338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OFERTA EN CAMPO</a:t>
            </a:r>
          </a:p>
        </p:txBody>
      </p:sp>
    </p:spTree>
    <p:extLst>
      <p:ext uri="{BB962C8B-B14F-4D97-AF65-F5344CB8AC3E}">
        <p14:creationId xmlns:p14="http://schemas.microsoft.com/office/powerpoint/2010/main" val="1430584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AD6EA0FD-7B29-4B10-A797-EC53ED51EAC4}"/>
              </a:ext>
            </a:extLst>
          </p:cNvPr>
          <p:cNvSpPr txBox="1">
            <a:spLocks/>
          </p:cNvSpPr>
          <p:nvPr/>
        </p:nvSpPr>
        <p:spPr>
          <a:xfrm>
            <a:off x="7808369" y="4776280"/>
            <a:ext cx="3512452" cy="6052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72" rIns="0" bIns="0" rtlCol="0" anchor="t">
            <a:spAutoFit/>
          </a:bodyPr>
          <a:lstStyle>
            <a:lvl1pPr>
              <a:defRPr sz="4100" b="1" i="0">
                <a:solidFill>
                  <a:srgbClr val="3771FF"/>
                </a:solidFill>
                <a:latin typeface="Arial"/>
                <a:ea typeface="+mj-ea"/>
                <a:cs typeface="Arial"/>
              </a:defRPr>
            </a:lvl1pPr>
          </a:lstStyle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900" b="0" spc="2" dirty="0">
                <a:solidFill>
                  <a:srgbClr val="7F7F7F"/>
                </a:solidFill>
                <a:latin typeface="+mn-lt"/>
              </a:rPr>
              <a:t>Triangulación y análisis de la información. </a:t>
            </a:r>
          </a:p>
        </p:txBody>
      </p:sp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F80EE99F-4676-48EF-BF0F-F0A667BFF368}"/>
              </a:ext>
            </a:extLst>
          </p:cNvPr>
          <p:cNvCxnSpPr/>
          <p:nvPr/>
        </p:nvCxnSpPr>
        <p:spPr>
          <a:xfrm>
            <a:off x="3688080" y="3021374"/>
            <a:ext cx="1" cy="288000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B9820BF7-3B02-45A9-93D8-59227E06B95E}"/>
              </a:ext>
            </a:extLst>
          </p:cNvPr>
          <p:cNvCxnSpPr/>
          <p:nvPr/>
        </p:nvCxnSpPr>
        <p:spPr>
          <a:xfrm>
            <a:off x="7715791" y="3021373"/>
            <a:ext cx="1" cy="288000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4">
            <a:extLst>
              <a:ext uri="{FF2B5EF4-FFF2-40B4-BE49-F238E27FC236}">
                <a16:creationId xmlns:a16="http://schemas.microsoft.com/office/drawing/2014/main" id="{4120457C-3AF7-4B21-82C3-2734524F768C}"/>
              </a:ext>
            </a:extLst>
          </p:cNvPr>
          <p:cNvSpPr txBox="1"/>
          <p:nvPr/>
        </p:nvSpPr>
        <p:spPr>
          <a:xfrm>
            <a:off x="350362" y="4697183"/>
            <a:ext cx="320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800" b="0" spc="2" dirty="0">
                <a:solidFill>
                  <a:srgbClr val="7F7F7F"/>
                </a:solidFill>
                <a:latin typeface="+mn-lt"/>
              </a:rPr>
              <a:t>Se contará con reporte diario del ONSV frente a la información registrada en los aplicativos. 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78CA8409-32DE-4687-B786-5A9F0CAFCA86}"/>
              </a:ext>
            </a:extLst>
          </p:cNvPr>
          <p:cNvSpPr txBox="1"/>
          <p:nvPr/>
        </p:nvSpPr>
        <p:spPr>
          <a:xfrm>
            <a:off x="3927331" y="4558683"/>
            <a:ext cx="35124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10" marR="6350" algn="ctr" defTabSz="1217670">
              <a:lnSpc>
                <a:spcPct val="100499"/>
              </a:lnSpc>
              <a:spcBef>
                <a:spcPts val="127"/>
              </a:spcBef>
              <a:buClr>
                <a:srgbClr val="000000"/>
              </a:buClr>
              <a:defRPr/>
            </a:pPr>
            <a:r>
              <a:rPr lang="es-ES" sz="1800" b="0" spc="2" dirty="0">
                <a:solidFill>
                  <a:srgbClr val="7F7F7F"/>
                </a:solidFill>
                <a:latin typeface="+mn-lt"/>
              </a:rPr>
              <a:t>Se consolidará la información que proviene de la región frente a las acciones preventivas y de control en terreno. </a:t>
            </a:r>
          </a:p>
        </p:txBody>
      </p:sp>
      <p:pic>
        <p:nvPicPr>
          <p:cNvPr id="14" name="Graphic 20" descr="Cloud Computing with solid fill">
            <a:extLst>
              <a:ext uri="{FF2B5EF4-FFF2-40B4-BE49-F238E27FC236}">
                <a16:creationId xmlns:a16="http://schemas.microsoft.com/office/drawing/2014/main" id="{F173DB34-0E2E-4915-8A40-BF6B37538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8872" y="2937716"/>
            <a:ext cx="1618342" cy="1618342"/>
          </a:xfrm>
          <a:prstGeom prst="rect">
            <a:avLst/>
          </a:prstGeom>
        </p:spPr>
      </p:pic>
      <p:pic>
        <p:nvPicPr>
          <p:cNvPr id="15" name="Graphic 22" descr="Folder Search with solid fill">
            <a:extLst>
              <a:ext uri="{FF2B5EF4-FFF2-40B4-BE49-F238E27FC236}">
                <a16:creationId xmlns:a16="http://schemas.microsoft.com/office/drawing/2014/main" id="{6A7F2A69-3F17-4D1C-873D-1604C26C97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4450" y="2848371"/>
            <a:ext cx="1494972" cy="1494970"/>
          </a:xfrm>
          <a:prstGeom prst="rect">
            <a:avLst/>
          </a:prstGeom>
        </p:spPr>
      </p:pic>
      <p:pic>
        <p:nvPicPr>
          <p:cNvPr id="16" name="Picture 23">
            <a:extLst>
              <a:ext uri="{FF2B5EF4-FFF2-40B4-BE49-F238E27FC236}">
                <a16:creationId xmlns:a16="http://schemas.microsoft.com/office/drawing/2014/main" id="{7831BECB-3BD0-419E-965F-59B57C039D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2460" y="2872058"/>
            <a:ext cx="1493325" cy="168400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</p:pic>
      <p:sp>
        <p:nvSpPr>
          <p:cNvPr id="17" name="Marcador de texto 1">
            <a:extLst>
              <a:ext uri="{FF2B5EF4-FFF2-40B4-BE49-F238E27FC236}">
                <a16:creationId xmlns:a16="http://schemas.microsoft.com/office/drawing/2014/main" id="{F8905A87-6411-4157-9E76-877898817049}"/>
              </a:ext>
            </a:extLst>
          </p:cNvPr>
          <p:cNvSpPr txBox="1">
            <a:spLocks/>
          </p:cNvSpPr>
          <p:nvPr/>
        </p:nvSpPr>
        <p:spPr>
          <a:xfrm>
            <a:off x="2203454" y="952135"/>
            <a:ext cx="7581714" cy="46998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</a:br>
            <a:r>
              <a:rPr lang="es-ES" sz="3300" b="1" dirty="0">
                <a:solidFill>
                  <a:srgbClr val="EE7D31"/>
                </a:solidFill>
                <a:cs typeface="Arial" panose="020B0604020202020204" pitchFamily="34" charset="0"/>
              </a:rPr>
              <a:t>Se utilizará la herramienta de reporte diseñada por ONSV</a:t>
            </a:r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id="{43A13523-99D2-4608-998B-9FB7A41BB008}"/>
              </a:ext>
            </a:extLst>
          </p:cNvPr>
          <p:cNvSpPr txBox="1">
            <a:spLocks/>
          </p:cNvSpPr>
          <p:nvPr/>
        </p:nvSpPr>
        <p:spPr>
          <a:xfrm>
            <a:off x="1927901" y="300463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EN EL SEGUIMIENTO Y MONITOREO DE LAS ACCIONES </a:t>
            </a:r>
          </a:p>
        </p:txBody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7A3B9A91-F903-4180-BBCD-8E09C23C3DAE}"/>
              </a:ext>
            </a:extLst>
          </p:cNvPr>
          <p:cNvCxnSpPr>
            <a:cxnSpLocks/>
          </p:cNvCxnSpPr>
          <p:nvPr/>
        </p:nvCxnSpPr>
        <p:spPr>
          <a:xfrm>
            <a:off x="367066" y="1498675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20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6EB604-EB4F-4E34-BDBC-A1EE18F46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258" y="1679939"/>
            <a:ext cx="8797484" cy="4129564"/>
          </a:xfrm>
          <a:prstGeom prst="rect">
            <a:avLst/>
          </a:prstGeom>
          <a:effectLst/>
        </p:spPr>
      </p:pic>
      <p:pic>
        <p:nvPicPr>
          <p:cNvPr id="4" name="Graphic 5" descr="Link with solid fill">
            <a:extLst>
              <a:ext uri="{FF2B5EF4-FFF2-40B4-BE49-F238E27FC236}">
                <a16:creationId xmlns:a16="http://schemas.microsoft.com/office/drawing/2014/main" id="{FD169F9B-1BEE-4CD3-B8F4-2C04D6450D3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9410" y="6001012"/>
            <a:ext cx="677714" cy="677714"/>
          </a:xfrm>
          <a:prstGeom prst="rect">
            <a:avLst/>
          </a:prstGeom>
        </p:spPr>
      </p:pic>
      <p:sp>
        <p:nvSpPr>
          <p:cNvPr id="5" name="Oval 6">
            <a:extLst>
              <a:ext uri="{FF2B5EF4-FFF2-40B4-BE49-F238E27FC236}">
                <a16:creationId xmlns:a16="http://schemas.microsoft.com/office/drawing/2014/main" id="{D2CC14AD-9767-4B0B-ABF0-D34FC4BB8C37}"/>
              </a:ext>
            </a:extLst>
          </p:cNvPr>
          <p:cNvSpPr/>
          <p:nvPr/>
        </p:nvSpPr>
        <p:spPr>
          <a:xfrm>
            <a:off x="1760537" y="5873339"/>
            <a:ext cx="895460" cy="933060"/>
          </a:xfrm>
          <a:prstGeom prst="ellipse">
            <a:avLst/>
          </a:prstGeom>
          <a:noFill/>
          <a:ln>
            <a:solidFill>
              <a:srgbClr val="EB770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Marcador de texto 1">
            <a:extLst>
              <a:ext uri="{FF2B5EF4-FFF2-40B4-BE49-F238E27FC236}">
                <a16:creationId xmlns:a16="http://schemas.microsoft.com/office/drawing/2014/main" id="{839BC89C-BD67-4ED1-82C2-4C57F551220A}"/>
              </a:ext>
            </a:extLst>
          </p:cNvPr>
          <p:cNvSpPr txBox="1">
            <a:spLocks/>
          </p:cNvSpPr>
          <p:nvPr/>
        </p:nvSpPr>
        <p:spPr>
          <a:xfrm>
            <a:off x="159676" y="887473"/>
            <a:ext cx="7581714" cy="46998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844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es-ES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</a:br>
            <a:r>
              <a:rPr lang="es-ES" sz="1800" b="1" dirty="0">
                <a:solidFill>
                  <a:srgbClr val="EE7D31"/>
                </a:solidFill>
                <a:cs typeface="Arial" panose="020B0604020202020204" pitchFamily="34" charset="0"/>
              </a:rPr>
              <a:t>Festival Vallenato 2024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2954BAC7-8C44-4651-A1A5-C42E9EF023D8}"/>
              </a:ext>
            </a:extLst>
          </p:cNvPr>
          <p:cNvSpPr/>
          <p:nvPr/>
        </p:nvSpPr>
        <p:spPr>
          <a:xfrm>
            <a:off x="2967156" y="6038252"/>
            <a:ext cx="7464307" cy="790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https://storymaps.arcgis.com/stories/451b2f6a1e4341ce8328d29e66c9839c</a:t>
            </a: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FBC885F3-D1C1-4962-A3BB-07772AE81BB6}"/>
              </a:ext>
            </a:extLst>
          </p:cNvPr>
          <p:cNvSpPr txBox="1">
            <a:spLocks/>
          </p:cNvSpPr>
          <p:nvPr/>
        </p:nvSpPr>
        <p:spPr>
          <a:xfrm>
            <a:off x="2188053" y="341505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REPORTE DE ACCIONES ORGANISMOS DE TRÁNSITO</a:t>
            </a:r>
          </a:p>
        </p:txBody>
      </p:sp>
      <p:cxnSp>
        <p:nvCxnSpPr>
          <p:cNvPr id="15" name="Straight Connector 11">
            <a:extLst>
              <a:ext uri="{FF2B5EF4-FFF2-40B4-BE49-F238E27FC236}">
                <a16:creationId xmlns:a16="http://schemas.microsoft.com/office/drawing/2014/main" id="{6BD57CDF-FEAF-45BF-B723-106DEC212CF5}"/>
              </a:ext>
            </a:extLst>
          </p:cNvPr>
          <p:cNvCxnSpPr>
            <a:cxnSpLocks/>
          </p:cNvCxnSpPr>
          <p:nvPr/>
        </p:nvCxnSpPr>
        <p:spPr>
          <a:xfrm>
            <a:off x="367066" y="1498675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956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73BBA8E4-AD09-4AD5-8DE7-A5BC4E7C6BE8}"/>
              </a:ext>
            </a:extLst>
          </p:cNvPr>
          <p:cNvSpPr txBox="1">
            <a:spLocks/>
          </p:cNvSpPr>
          <p:nvPr/>
        </p:nvSpPr>
        <p:spPr>
          <a:xfrm>
            <a:off x="2188053" y="341505"/>
            <a:ext cx="8132821" cy="325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20217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13944" defTabSz="1507846">
              <a:lnSpc>
                <a:spcPct val="107000"/>
              </a:lnSpc>
              <a:spcBef>
                <a:spcPct val="0"/>
              </a:spcBef>
              <a:spcAft>
                <a:spcPts val="1319"/>
              </a:spcAft>
              <a:defRPr sz="4617" b="1" kern="1200">
                <a:solidFill>
                  <a:srgbClr val="D9723D"/>
                </a:solidFill>
                <a:latin typeface="Helvetica" pitchFamily="2" charset="0"/>
                <a:ea typeface="+mj-ea"/>
              </a:defRPr>
            </a:lvl1pPr>
          </a:lstStyle>
          <a:p>
            <a:pPr marR="8255" algn="ctr" defTabSz="913302">
              <a:spcAft>
                <a:spcPts val="799"/>
              </a:spcAft>
            </a:pPr>
            <a:r>
              <a:rPr lang="es-MX" sz="2000" dirty="0">
                <a:solidFill>
                  <a:schemeClr val="accent1">
                    <a:lumMod val="50000"/>
                  </a:schemeClr>
                </a:solidFill>
                <a:latin typeface="Helvetica"/>
                <a:cs typeface="Arial"/>
                <a:sym typeface="Arial"/>
              </a:rPr>
              <a:t>REPORTE DE ACCIONES DITRA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A0D450B-AC18-43AC-9812-7A20A04D7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13" y="1704901"/>
            <a:ext cx="5083502" cy="450611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0A06F354-573C-4CE1-B869-A004E134BD07}"/>
              </a:ext>
            </a:extLst>
          </p:cNvPr>
          <p:cNvSpPr txBox="1"/>
          <p:nvPr/>
        </p:nvSpPr>
        <p:spPr>
          <a:xfrm>
            <a:off x="1359378" y="2713853"/>
            <a:ext cx="3479013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E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Aplicativo especializado con tecnología ESRI, la cual funciona en línea y fuera de línea y permite realizar  el reporte en campo de los resultados de los operativos de control de DITRA.</a:t>
            </a:r>
          </a:p>
        </p:txBody>
      </p:sp>
      <p:cxnSp>
        <p:nvCxnSpPr>
          <p:cNvPr id="11" name="Straight Connector 15">
            <a:extLst>
              <a:ext uri="{FF2B5EF4-FFF2-40B4-BE49-F238E27FC236}">
                <a16:creationId xmlns:a16="http://schemas.microsoft.com/office/drawing/2014/main" id="{547B66D7-E618-4E69-88A4-A0029D7874EE}"/>
              </a:ext>
            </a:extLst>
          </p:cNvPr>
          <p:cNvCxnSpPr>
            <a:cxnSpLocks/>
          </p:cNvCxnSpPr>
          <p:nvPr/>
        </p:nvCxnSpPr>
        <p:spPr>
          <a:xfrm>
            <a:off x="5339295" y="1376375"/>
            <a:ext cx="0" cy="4865399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489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20D77E3B-4E42-4A04-D2A9-83BC8CBD6AB0}"/>
              </a:ext>
            </a:extLst>
          </p:cNvPr>
          <p:cNvSpPr txBox="1"/>
          <p:nvPr/>
        </p:nvSpPr>
        <p:spPr>
          <a:xfrm>
            <a:off x="832505" y="2767280"/>
            <a:ext cx="63267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Gotham Book" panose="02000604040000020004" pitchFamily="2" charset="0"/>
              </a:rPr>
              <a:t>COMITÉ INTERINSTITUCIONAL PARA LA ADOPCIÓN Y EJECUCIÓN DEL PLAN ESTRATÉGICO INTEGRAL DE SEGURIDAD Y MOVILIDAD</a:t>
            </a:r>
            <a:endParaRPr lang="es-ES" sz="2400" b="1" dirty="0">
              <a:solidFill>
                <a:schemeClr val="accent2">
                  <a:lumMod val="40000"/>
                  <a:lumOff val="60000"/>
                </a:schemeClr>
              </a:solidFill>
              <a:latin typeface="Gotham Book" panose="020006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39D0D3-4A1C-5CB3-BF9F-022FF9731B7E}"/>
              </a:ext>
            </a:extLst>
          </p:cNvPr>
          <p:cNvCxnSpPr>
            <a:cxnSpLocks/>
          </p:cNvCxnSpPr>
          <p:nvPr/>
        </p:nvCxnSpPr>
        <p:spPr>
          <a:xfrm>
            <a:off x="619599" y="39490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ítulo 2">
            <a:extLst>
              <a:ext uri="{FF2B5EF4-FFF2-40B4-BE49-F238E27FC236}">
                <a16:creationId xmlns:a16="http://schemas.microsoft.com/office/drawing/2014/main" id="{5B49FE09-505F-4761-8813-90680EBCF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599" y="1429481"/>
            <a:ext cx="7010400" cy="2387600"/>
          </a:xfrm>
        </p:spPr>
        <p:txBody>
          <a:bodyPr anchor="ctr">
            <a:noAutofit/>
          </a:bodyPr>
          <a:lstStyle/>
          <a:p>
            <a:r>
              <a:rPr lang="es-ES" sz="3200" b="1" dirty="0">
                <a:solidFill>
                  <a:schemeClr val="bg1"/>
                </a:solidFill>
              </a:rPr>
              <a:t>Comportamiento de la siniestralidad durante la vigencia 2023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3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D4C4B068-7DC0-4B80-835B-FA6DBBC5FC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7714753"/>
              </p:ext>
            </p:extLst>
          </p:nvPr>
        </p:nvGraphicFramePr>
        <p:xfrm>
          <a:off x="4939432" y="1488023"/>
          <a:ext cx="6778842" cy="4318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CuadroTexto 19">
            <a:extLst>
              <a:ext uri="{FF2B5EF4-FFF2-40B4-BE49-F238E27FC236}">
                <a16:creationId xmlns:a16="http://schemas.microsoft.com/office/drawing/2014/main" id="{50A3AE41-F41A-4579-955F-5006BDD39F96}"/>
              </a:ext>
            </a:extLst>
          </p:cNvPr>
          <p:cNvSpPr txBox="1"/>
          <p:nvPr/>
        </p:nvSpPr>
        <p:spPr>
          <a:xfrm>
            <a:off x="4715880" y="6154425"/>
            <a:ext cx="7002394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C7A5130-341A-4B69-8C2F-DD01E6C1FFC9}"/>
              </a:ext>
            </a:extLst>
          </p:cNvPr>
          <p:cNvSpPr/>
          <p:nvPr/>
        </p:nvSpPr>
        <p:spPr>
          <a:xfrm>
            <a:off x="208856" y="2166441"/>
            <a:ext cx="4357275" cy="3731403"/>
          </a:xfrm>
          <a:prstGeom prst="rect">
            <a:avLst/>
          </a:prstGeom>
          <a:solidFill>
            <a:srgbClr val="0D0D0D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8CA23DA-7DDC-42C3-ACB5-E11AE75A6FF5}"/>
              </a:ext>
            </a:extLst>
          </p:cNvPr>
          <p:cNvSpPr txBox="1"/>
          <p:nvPr/>
        </p:nvSpPr>
        <p:spPr>
          <a:xfrm>
            <a:off x="347870" y="2317724"/>
            <a:ext cx="4114800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2200" b="1" dirty="0">
                <a:solidFill>
                  <a:schemeClr val="bg1"/>
                </a:solidFill>
                <a:latin typeface="Arial"/>
                <a:cs typeface="Arial"/>
              </a:rPr>
              <a:t>En 2023, durante las vacaciones de mitad de año </a:t>
            </a:r>
            <a:endParaRPr lang="es-CO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89E73A6-2BB7-4E0B-9E03-559975BA8AF2}"/>
              </a:ext>
            </a:extLst>
          </p:cNvPr>
          <p:cNvSpPr txBox="1"/>
          <p:nvPr/>
        </p:nvSpPr>
        <p:spPr>
          <a:xfrm>
            <a:off x="370647" y="4977741"/>
            <a:ext cx="409202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/>
                <a:cs typeface="Arial"/>
              </a:rPr>
              <a:t>Perdieron la vida por siniestros viales</a:t>
            </a:r>
          </a:p>
        </p:txBody>
      </p:sp>
      <p:grpSp>
        <p:nvGrpSpPr>
          <p:cNvPr id="24" name="Group 16">
            <a:extLst>
              <a:ext uri="{FF2B5EF4-FFF2-40B4-BE49-F238E27FC236}">
                <a16:creationId xmlns:a16="http://schemas.microsoft.com/office/drawing/2014/main" id="{CBAC8BB7-92F3-4C1C-A4EB-6E6AA4BD414F}"/>
              </a:ext>
            </a:extLst>
          </p:cNvPr>
          <p:cNvGrpSpPr/>
          <p:nvPr/>
        </p:nvGrpSpPr>
        <p:grpSpPr>
          <a:xfrm>
            <a:off x="1136753" y="3383416"/>
            <a:ext cx="2814471" cy="1388068"/>
            <a:chOff x="8043540" y="3424573"/>
            <a:chExt cx="3183042" cy="1352607"/>
          </a:xfrm>
        </p:grpSpPr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04A2465C-0383-4EE7-ABDB-32DA0ED23B0D}"/>
                </a:ext>
              </a:extLst>
            </p:cNvPr>
            <p:cNvSpPr txBox="1"/>
            <p:nvPr/>
          </p:nvSpPr>
          <p:spPr>
            <a:xfrm>
              <a:off x="9013262" y="3631657"/>
              <a:ext cx="1791133" cy="55809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>
                <a:lnSpc>
                  <a:spcPts val="5000"/>
                </a:lnSpc>
              </a:pPr>
              <a:endParaRPr lang="es-ES"/>
            </a:p>
          </p:txBody>
        </p:sp>
        <p:sp>
          <p:nvSpPr>
            <p:cNvPr id="26" name="TextBox 2">
              <a:extLst>
                <a:ext uri="{FF2B5EF4-FFF2-40B4-BE49-F238E27FC236}">
                  <a16:creationId xmlns:a16="http://schemas.microsoft.com/office/drawing/2014/main" id="{0C49E5C4-AF0B-4300-B269-A12DD2872F57}"/>
                </a:ext>
              </a:extLst>
            </p:cNvPr>
            <p:cNvSpPr txBox="1"/>
            <p:nvPr/>
          </p:nvSpPr>
          <p:spPr>
            <a:xfrm>
              <a:off x="9169024" y="3650100"/>
              <a:ext cx="2057558" cy="8508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CO" sz="2800" b="1" dirty="0">
                  <a:solidFill>
                    <a:srgbClr val="EE7D31"/>
                  </a:solidFill>
                  <a:latin typeface="Arial"/>
                  <a:cs typeface="Arial"/>
                </a:rPr>
                <a:t>385</a:t>
              </a:r>
            </a:p>
            <a:p>
              <a:pPr algn="ctr"/>
              <a:r>
                <a:rPr lang="es-CO" sz="2800" b="1" dirty="0">
                  <a:solidFill>
                    <a:srgbClr val="EE7D31"/>
                  </a:solidFill>
                  <a:latin typeface="Arial"/>
                  <a:cs typeface="Arial"/>
                </a:rPr>
                <a:t>personas</a:t>
              </a:r>
              <a:endParaRPr lang="es-CO" sz="2800" dirty="0"/>
            </a:p>
          </p:txBody>
        </p:sp>
        <p:pic>
          <p:nvPicPr>
            <p:cNvPr id="27" name="Graphic 15" descr="Broken Heart with solid fill">
              <a:extLst>
                <a:ext uri="{FF2B5EF4-FFF2-40B4-BE49-F238E27FC236}">
                  <a16:creationId xmlns:a16="http://schemas.microsoft.com/office/drawing/2014/main" id="{15A001AA-BBD3-4BD1-8E4C-C6BC06565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043540" y="3424573"/>
              <a:ext cx="1352607" cy="1352607"/>
            </a:xfrm>
            <a:prstGeom prst="rect">
              <a:avLst/>
            </a:prstGeom>
          </p:spPr>
        </p:pic>
      </p:grpSp>
      <p:sp>
        <p:nvSpPr>
          <p:cNvPr id="28" name="Rectángulo 27">
            <a:extLst>
              <a:ext uri="{FF2B5EF4-FFF2-40B4-BE49-F238E27FC236}">
                <a16:creationId xmlns:a16="http://schemas.microsoft.com/office/drawing/2014/main" id="{D4BB8934-7E5C-41B1-84C4-BFC8D9ECFBF3}"/>
              </a:ext>
            </a:extLst>
          </p:cNvPr>
          <p:cNvSpPr/>
          <p:nvPr/>
        </p:nvSpPr>
        <p:spPr>
          <a:xfrm>
            <a:off x="1760765" y="268845"/>
            <a:ext cx="8670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VÍCTIMAS FATALES POR SINIESTROS VIALES EN COLOMBIA, SEGÚN DÍA DE OCURRENCIA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696516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0D675A4-CE28-4A1D-97F5-B623F9615F38}"/>
              </a:ext>
            </a:extLst>
          </p:cNvPr>
          <p:cNvSpPr txBox="1"/>
          <p:nvPr/>
        </p:nvSpPr>
        <p:spPr>
          <a:xfrm>
            <a:off x="2836609" y="6236527"/>
            <a:ext cx="10016383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E5ECB2-01B1-473C-A9EF-61B19A3CACE3}"/>
              </a:ext>
            </a:extLst>
          </p:cNvPr>
          <p:cNvSpPr txBox="1"/>
          <p:nvPr/>
        </p:nvSpPr>
        <p:spPr>
          <a:xfrm>
            <a:off x="295283" y="3289190"/>
            <a:ext cx="2944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29 municipios presentaron más de 2 víctimas fatales, suman </a:t>
            </a:r>
            <a:r>
              <a:rPr lang="es-ES" b="1" dirty="0"/>
              <a:t>el 42% del total de fallecidos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DBBF9A7-1A80-4EAB-9D6E-305ADDA0A8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2265887"/>
              </p:ext>
            </p:extLst>
          </p:nvPr>
        </p:nvGraphicFramePr>
        <p:xfrm>
          <a:off x="4046923" y="1573774"/>
          <a:ext cx="7315200" cy="477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ángulo 11">
            <a:extLst>
              <a:ext uri="{FF2B5EF4-FFF2-40B4-BE49-F238E27FC236}">
                <a16:creationId xmlns:a16="http://schemas.microsoft.com/office/drawing/2014/main" id="{92D3B6D6-476F-411D-BF6D-AEF19DEAB61F}"/>
              </a:ext>
            </a:extLst>
          </p:cNvPr>
          <p:cNvSpPr/>
          <p:nvPr/>
        </p:nvSpPr>
        <p:spPr>
          <a:xfrm>
            <a:off x="1760765" y="268845"/>
            <a:ext cx="8670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VÍCTIMAS FATALES POR SINIESTROS VIALES, SEGÚN MUNICIPIO DE OCURRENCIA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71179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1E45CDC2-8278-4A82-858C-A7211B49E7B2}"/>
              </a:ext>
            </a:extLst>
          </p:cNvPr>
          <p:cNvSpPr txBox="1"/>
          <p:nvPr/>
        </p:nvSpPr>
        <p:spPr>
          <a:xfrm>
            <a:off x="1115443" y="6247980"/>
            <a:ext cx="10016383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Cálculos propios realizados por el ONSV con base en los datos del Instituto Nacional de Medicina Legal y Ciencias Forenses y SIMIT.</a:t>
            </a:r>
            <a:endParaRPr lang="es-ES" sz="1000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  <a:p>
            <a:pPr marL="83185" indent="-83185" algn="ctr" defTabSz="334671">
              <a:buFont typeface="Arial" panose="020B0604020202020204" pitchFamily="34" charset="0"/>
              <a:buChar char="•"/>
              <a:defRPr/>
            </a:pPr>
            <a:r>
              <a:rPr lang="es-CO" sz="1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/>
                <a:sym typeface="Arial"/>
              </a:rPr>
              <a:t>Cifras preliminares con corte a diciembre 2023. Sujeta a cambios por actualización de la fuente primaria.</a:t>
            </a:r>
            <a:endParaRPr lang="es-CO" sz="1000" b="1" dirty="0">
              <a:solidFill>
                <a:schemeClr val="tx2">
                  <a:lumMod val="60000"/>
                  <a:lumOff val="40000"/>
                </a:schemeClr>
              </a:solidFill>
              <a:cs typeface="Arial"/>
            </a:endParaRP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0D0D246E-9C23-4348-ABDC-B73B2DA39A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967558"/>
              </p:ext>
            </p:extLst>
          </p:nvPr>
        </p:nvGraphicFramePr>
        <p:xfrm>
          <a:off x="1023730" y="1285875"/>
          <a:ext cx="10118035" cy="4962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ángulo 12">
            <a:extLst>
              <a:ext uri="{FF2B5EF4-FFF2-40B4-BE49-F238E27FC236}">
                <a16:creationId xmlns:a16="http://schemas.microsoft.com/office/drawing/2014/main" id="{D0BC9B1D-1DCB-40D5-BF4F-8AEFAF7DBB00}"/>
              </a:ext>
            </a:extLst>
          </p:cNvPr>
          <p:cNvSpPr/>
          <p:nvPr/>
        </p:nvSpPr>
        <p:spPr>
          <a:xfrm>
            <a:off x="1760765" y="268845"/>
            <a:ext cx="8670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COMPORTAMIENTO DE COMPARENDOS Y FATALIDADES DURANTE LAS VACACIONES DE JUNIO A JULIO DE 2023</a:t>
            </a:r>
          </a:p>
        </p:txBody>
      </p:sp>
    </p:spTree>
    <p:extLst>
      <p:ext uri="{BB962C8B-B14F-4D97-AF65-F5344CB8AC3E}">
        <p14:creationId xmlns:p14="http://schemas.microsoft.com/office/powerpoint/2010/main" val="340667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4">
            <a:extLst>
              <a:ext uri="{FF2B5EF4-FFF2-40B4-BE49-F238E27FC236}">
                <a16:creationId xmlns:a16="http://schemas.microsoft.com/office/drawing/2014/main" id="{0B343AF3-3E60-4CF3-BDA7-9273B6CC329D}"/>
              </a:ext>
            </a:extLst>
          </p:cNvPr>
          <p:cNvCxnSpPr>
            <a:cxnSpLocks/>
          </p:cNvCxnSpPr>
          <p:nvPr/>
        </p:nvCxnSpPr>
        <p:spPr>
          <a:xfrm>
            <a:off x="771999" y="4101457"/>
            <a:ext cx="7010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2">
            <a:extLst>
              <a:ext uri="{FF2B5EF4-FFF2-40B4-BE49-F238E27FC236}">
                <a16:creationId xmlns:a16="http://schemas.microsoft.com/office/drawing/2014/main" id="{734E0235-BAFF-4FF5-A6B8-12632C042841}"/>
              </a:ext>
            </a:extLst>
          </p:cNvPr>
          <p:cNvSpPr txBox="1">
            <a:spLocks/>
          </p:cNvSpPr>
          <p:nvPr/>
        </p:nvSpPr>
        <p:spPr>
          <a:xfrm>
            <a:off x="619599" y="1429481"/>
            <a:ext cx="70104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chemeClr val="bg1"/>
                </a:solidFill>
              </a:rPr>
              <a:t>Plan de contingencia – 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Temporada de vacaciones </a:t>
            </a:r>
            <a:br>
              <a:rPr lang="es-ES" sz="3200" b="1" dirty="0">
                <a:solidFill>
                  <a:schemeClr val="bg1"/>
                </a:solidFill>
              </a:rPr>
            </a:br>
            <a:r>
              <a:rPr lang="es-ES" sz="3200" b="1" dirty="0">
                <a:solidFill>
                  <a:schemeClr val="bg1"/>
                </a:solidFill>
              </a:rPr>
              <a:t>Junio – Julio 2024 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25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9CFF59C7-41C3-428F-A486-AD0331E8ACDD}"/>
              </a:ext>
            </a:extLst>
          </p:cNvPr>
          <p:cNvSpPr txBox="1"/>
          <p:nvPr/>
        </p:nvSpPr>
        <p:spPr>
          <a:xfrm>
            <a:off x="776694" y="2584922"/>
            <a:ext cx="2976275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CO" sz="2000" b="1" dirty="0">
                <a:solidFill>
                  <a:srgbClr val="EB770C"/>
                </a:solidFill>
                <a:ea typeface="+mn-lt"/>
                <a:cs typeface="+mn-lt"/>
              </a:rPr>
              <a:t>Diseñar una Plan integral de control operativo </a:t>
            </a:r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reducir las cifras de siniestralidad vial, durante el periodo de vacaciones de Junio a Julio de 2024.</a:t>
            </a:r>
            <a:endParaRPr lang="es-CO" sz="2000" b="1" dirty="0">
              <a:solidFill>
                <a:srgbClr val="EB770C"/>
              </a:solidFill>
              <a:ea typeface="+mn-lt"/>
              <a:cs typeface="+mn-lt"/>
            </a:endParaRPr>
          </a:p>
        </p:txBody>
      </p:sp>
      <p:cxnSp>
        <p:nvCxnSpPr>
          <p:cNvPr id="15" name="Straight Connector 15">
            <a:extLst>
              <a:ext uri="{FF2B5EF4-FFF2-40B4-BE49-F238E27FC236}">
                <a16:creationId xmlns:a16="http://schemas.microsoft.com/office/drawing/2014/main" id="{6476182B-79A4-4021-B2FF-DB2424740F48}"/>
              </a:ext>
            </a:extLst>
          </p:cNvPr>
          <p:cNvCxnSpPr>
            <a:cxnSpLocks/>
          </p:cNvCxnSpPr>
          <p:nvPr/>
        </p:nvCxnSpPr>
        <p:spPr>
          <a:xfrm>
            <a:off x="3986745" y="1376375"/>
            <a:ext cx="0" cy="4865399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Diagrama 16">
            <a:extLst>
              <a:ext uri="{FF2B5EF4-FFF2-40B4-BE49-F238E27FC236}">
                <a16:creationId xmlns:a16="http://schemas.microsoft.com/office/drawing/2014/main" id="{2E441B2E-31BF-449F-921A-CE30FD498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506604"/>
              </p:ext>
            </p:extLst>
          </p:nvPr>
        </p:nvGraphicFramePr>
        <p:xfrm>
          <a:off x="4187581" y="1376375"/>
          <a:ext cx="7464960" cy="4567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ángulo 17">
            <a:extLst>
              <a:ext uri="{FF2B5EF4-FFF2-40B4-BE49-F238E27FC236}">
                <a16:creationId xmlns:a16="http://schemas.microsoft.com/office/drawing/2014/main" id="{230762F0-3C06-4241-AD9D-544EC39A8E56}"/>
              </a:ext>
            </a:extLst>
          </p:cNvPr>
          <p:cNvSpPr/>
          <p:nvPr/>
        </p:nvSpPr>
        <p:spPr>
          <a:xfrm>
            <a:off x="1760765" y="398052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OBJETIVO GENERAL </a:t>
            </a:r>
          </a:p>
        </p:txBody>
      </p:sp>
    </p:spTree>
    <p:extLst>
      <p:ext uri="{BB962C8B-B14F-4D97-AF65-F5344CB8AC3E}">
        <p14:creationId xmlns:p14="http://schemas.microsoft.com/office/powerpoint/2010/main" val="223450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5A9431E3-4C68-4876-BF7B-DEFB1F2F15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0971947"/>
              </p:ext>
            </p:extLst>
          </p:nvPr>
        </p:nvGraphicFramePr>
        <p:xfrm>
          <a:off x="3704734" y="2744295"/>
          <a:ext cx="7006405" cy="3590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6">
            <a:extLst>
              <a:ext uri="{FF2B5EF4-FFF2-40B4-BE49-F238E27FC236}">
                <a16:creationId xmlns:a16="http://schemas.microsoft.com/office/drawing/2014/main" id="{17191349-1DDA-4CAD-B84A-E90AAF98D1B3}"/>
              </a:ext>
            </a:extLst>
          </p:cNvPr>
          <p:cNvSpPr txBox="1"/>
          <p:nvPr/>
        </p:nvSpPr>
        <p:spPr>
          <a:xfrm>
            <a:off x="166590" y="4110074"/>
            <a:ext cx="297627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Responde a las </a:t>
            </a:r>
            <a:r>
              <a:rPr lang="es-CO" sz="2000" b="1" dirty="0">
                <a:solidFill>
                  <a:srgbClr val="EB770C"/>
                </a:solidFill>
                <a:ea typeface="+mn-lt"/>
                <a:cs typeface="+mn-lt"/>
              </a:rPr>
              <a:t>preguntas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BDC618D-D879-4256-ACC5-B5376D36C321}"/>
              </a:ext>
            </a:extLst>
          </p:cNvPr>
          <p:cNvSpPr/>
          <p:nvPr/>
        </p:nvSpPr>
        <p:spPr>
          <a:xfrm>
            <a:off x="1760765" y="398052"/>
            <a:ext cx="8670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844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CADENA DE VALOR </a:t>
            </a:r>
          </a:p>
        </p:txBody>
      </p:sp>
      <p:cxnSp>
        <p:nvCxnSpPr>
          <p:cNvPr id="10" name="Straight Connector 11">
            <a:extLst>
              <a:ext uri="{FF2B5EF4-FFF2-40B4-BE49-F238E27FC236}">
                <a16:creationId xmlns:a16="http://schemas.microsoft.com/office/drawing/2014/main" id="{78642B10-D969-43EA-98F1-29929241B9E3}"/>
              </a:ext>
            </a:extLst>
          </p:cNvPr>
          <p:cNvCxnSpPr>
            <a:cxnSpLocks/>
          </p:cNvCxnSpPr>
          <p:nvPr/>
        </p:nvCxnSpPr>
        <p:spPr>
          <a:xfrm>
            <a:off x="367066" y="1932309"/>
            <a:ext cx="11520000" cy="0"/>
          </a:xfrm>
          <a:prstGeom prst="line">
            <a:avLst/>
          </a:prstGeom>
          <a:ln w="28575">
            <a:solidFill>
              <a:srgbClr val="F7C5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01">
            <a:extLst>
              <a:ext uri="{FF2B5EF4-FFF2-40B4-BE49-F238E27FC236}">
                <a16:creationId xmlns:a16="http://schemas.microsoft.com/office/drawing/2014/main" id="{9A26EC22-F696-4D74-98E6-9DCEFF992B8E}"/>
              </a:ext>
            </a:extLst>
          </p:cNvPr>
          <p:cNvSpPr txBox="1"/>
          <p:nvPr/>
        </p:nvSpPr>
        <p:spPr>
          <a:xfrm>
            <a:off x="341794" y="1472447"/>
            <a:ext cx="79306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b="1" dirty="0">
                <a:solidFill>
                  <a:srgbClr val="EB770C"/>
                </a:solidFill>
                <a:cs typeface="Arial"/>
              </a:rPr>
              <a:t>Durante el periodo de vacaciones de Junio a Julio de 2024</a:t>
            </a:r>
          </a:p>
        </p:txBody>
      </p:sp>
    </p:spTree>
    <p:extLst>
      <p:ext uri="{BB962C8B-B14F-4D97-AF65-F5344CB8AC3E}">
        <p14:creationId xmlns:p14="http://schemas.microsoft.com/office/powerpoint/2010/main" val="36300062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15963</TotalTime>
  <Words>1214</Words>
  <Application>Microsoft Office PowerPoint</Application>
  <PresentationFormat>Panorámica</PresentationFormat>
  <Paragraphs>147</Paragraphs>
  <Slides>18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Tema de Office</vt:lpstr>
      <vt:lpstr>1_Tema de Office</vt:lpstr>
      <vt:lpstr>Presentación de PowerPoint</vt:lpstr>
      <vt:lpstr>Presentación de PowerPoint</vt:lpstr>
      <vt:lpstr>Comportamiento de la siniestralidad durante la vigencia 2023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Ing. Julian Guzman</cp:lastModifiedBy>
  <cp:revision>530</cp:revision>
  <cp:lastPrinted>2023-08-08T22:00:45Z</cp:lastPrinted>
  <dcterms:created xsi:type="dcterms:W3CDTF">2023-05-08T00:34:42Z</dcterms:created>
  <dcterms:modified xsi:type="dcterms:W3CDTF">2024-11-08T16:21:21Z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9c9bbd4-2155-4c05-a8cb-143fc41f09a9_Enabled">
    <vt:lpwstr>true</vt:lpwstr>
  </property>
  <property fmtid="{D5CDD505-2E9C-101B-9397-08002B2CF9AE}" pid="3" name="MSIP_Label_79c9bbd4-2155-4c05-a8cb-143fc41f09a9_SetDate">
    <vt:lpwstr>2023-09-11T17:42:54Z</vt:lpwstr>
  </property>
  <property fmtid="{D5CDD505-2E9C-101B-9397-08002B2CF9AE}" pid="4" name="MSIP_Label_79c9bbd4-2155-4c05-a8cb-143fc41f09a9_Method">
    <vt:lpwstr>Standard</vt:lpwstr>
  </property>
  <property fmtid="{D5CDD505-2E9C-101B-9397-08002B2CF9AE}" pid="5" name="MSIP_Label_79c9bbd4-2155-4c05-a8cb-143fc41f09a9_Name">
    <vt:lpwstr>defa4170-0d19-0005-0004-bc88714345d2</vt:lpwstr>
  </property>
  <property fmtid="{D5CDD505-2E9C-101B-9397-08002B2CF9AE}" pid="6" name="MSIP_Label_79c9bbd4-2155-4c05-a8cb-143fc41f09a9_SiteId">
    <vt:lpwstr>33fa6907-21c6-4126-aa66-bcbed95361bb</vt:lpwstr>
  </property>
  <property fmtid="{D5CDD505-2E9C-101B-9397-08002B2CF9AE}" pid="7" name="MSIP_Label_79c9bbd4-2155-4c05-a8cb-143fc41f09a9_ActionId">
    <vt:lpwstr>2b6ba025-5838-4708-a180-a1e8e3bcfc0f</vt:lpwstr>
  </property>
  <property fmtid="{D5CDD505-2E9C-101B-9397-08002B2CF9AE}" pid="8" name="MSIP_Label_79c9bbd4-2155-4c05-a8cb-143fc41f09a9_ContentBits">
    <vt:lpwstr>0</vt:lpwstr>
  </property>
</Properties>
</file>