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1" r:id="rId2"/>
  </p:sldMasterIdLst>
  <p:notesMasterIdLst>
    <p:notesMasterId r:id="rId14"/>
  </p:notesMasterIdLst>
  <p:handoutMasterIdLst>
    <p:handoutMasterId r:id="rId15"/>
  </p:handoutMasterIdLst>
  <p:sldIdLst>
    <p:sldId id="520" r:id="rId3"/>
    <p:sldId id="554" r:id="rId4"/>
    <p:sldId id="552" r:id="rId5"/>
    <p:sldId id="553" r:id="rId6"/>
    <p:sldId id="558" r:id="rId7"/>
    <p:sldId id="534" r:id="rId8"/>
    <p:sldId id="551" r:id="rId9"/>
    <p:sldId id="559" r:id="rId10"/>
    <p:sldId id="555" r:id="rId11"/>
    <p:sldId id="556" r:id="rId12"/>
    <p:sldId id="264" r:id="rId13"/>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38AA00"/>
    <a:srgbClr val="766363"/>
    <a:srgbClr val="FFF5EA"/>
    <a:srgbClr val="00324D"/>
    <a:srgbClr val="FF6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CA640C-6FD6-41A5-BFF2-2F25BF273D54}" v="6" dt="2026-02-28T19:00:42.57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86369"/>
  </p:normalViewPr>
  <p:slideViewPr>
    <p:cSldViewPr snapToGrid="0">
      <p:cViewPr varScale="1">
        <p:scale>
          <a:sx n="59" d="100"/>
          <a:sy n="59" d="100"/>
        </p:scale>
        <p:origin x="109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MILENA CARDENAS CASTILLO" userId="04a964d637a0720b" providerId="LiveId" clId="{907B26C8-6825-47B3-9B77-50C2CD0CF55A}"/>
    <pc:docChg chg="undo custSel modSld">
      <pc:chgData name="DIANA MILENA CARDENAS CASTILLO" userId="04a964d637a0720b" providerId="LiveId" clId="{907B26C8-6825-47B3-9B77-50C2CD0CF55A}" dt="2026-02-28T19:40:11.372" v="1788" actId="20577"/>
      <pc:docMkLst>
        <pc:docMk/>
      </pc:docMkLst>
      <pc:sldChg chg="modSp mod">
        <pc:chgData name="DIANA MILENA CARDENAS CASTILLO" userId="04a964d637a0720b" providerId="LiveId" clId="{907B26C8-6825-47B3-9B77-50C2CD0CF55A}" dt="2026-02-28T18:50:44.488" v="881" actId="20577"/>
        <pc:sldMkLst>
          <pc:docMk/>
          <pc:sldMk cId="1194266286" sldId="520"/>
        </pc:sldMkLst>
        <pc:spChg chg="mod">
          <ac:chgData name="DIANA MILENA CARDENAS CASTILLO" userId="04a964d637a0720b" providerId="LiveId" clId="{907B26C8-6825-47B3-9B77-50C2CD0CF55A}" dt="2026-02-28T18:50:44.488" v="881" actId="20577"/>
          <ac:spMkLst>
            <pc:docMk/>
            <pc:sldMk cId="1194266286" sldId="520"/>
            <ac:spMk id="4" creationId="{54C67D00-057E-43D2-B897-3FA5E41D4D02}"/>
          </ac:spMkLst>
        </pc:spChg>
      </pc:sldChg>
      <pc:sldChg chg="addSp delSp modSp mod">
        <pc:chgData name="DIANA MILENA CARDENAS CASTILLO" userId="04a964d637a0720b" providerId="LiveId" clId="{907B26C8-6825-47B3-9B77-50C2CD0CF55A}" dt="2026-02-28T16:38:47.140" v="867" actId="20577"/>
        <pc:sldMkLst>
          <pc:docMk/>
          <pc:sldMk cId="2355256966" sldId="534"/>
        </pc:sldMkLst>
        <pc:spChg chg="add del mod">
          <ac:chgData name="DIANA MILENA CARDENAS CASTILLO" userId="04a964d637a0720b" providerId="LiveId" clId="{907B26C8-6825-47B3-9B77-50C2CD0CF55A}" dt="2026-02-28T16:09:53.104" v="540" actId="47"/>
          <ac:spMkLst>
            <pc:docMk/>
            <pc:sldMk cId="2355256966" sldId="534"/>
            <ac:spMk id="2" creationId="{9B023C2C-1BBB-F9B8-DE70-5C60FECA6EE8}"/>
          </ac:spMkLst>
        </pc:spChg>
        <pc:spChg chg="add mod">
          <ac:chgData name="DIANA MILENA CARDENAS CASTILLO" userId="04a964d637a0720b" providerId="LiveId" clId="{907B26C8-6825-47B3-9B77-50C2CD0CF55A}" dt="2026-02-28T16:38:47.140" v="867" actId="20577"/>
          <ac:spMkLst>
            <pc:docMk/>
            <pc:sldMk cId="2355256966" sldId="534"/>
            <ac:spMk id="3" creationId="{38CC8BF0-F027-8B82-D941-FAAADA59C0BB}"/>
          </ac:spMkLst>
        </pc:spChg>
      </pc:sldChg>
      <pc:sldChg chg="addSp modSp mod">
        <pc:chgData name="DIANA MILENA CARDENAS CASTILLO" userId="04a964d637a0720b" providerId="LiveId" clId="{907B26C8-6825-47B3-9B77-50C2CD0CF55A}" dt="2026-02-28T19:05:29.229" v="1674" actId="20577"/>
        <pc:sldMkLst>
          <pc:docMk/>
          <pc:sldMk cId="2320850182" sldId="551"/>
        </pc:sldMkLst>
        <pc:spChg chg="add mod">
          <ac:chgData name="DIANA MILENA CARDENAS CASTILLO" userId="04a964d637a0720b" providerId="LiveId" clId="{907B26C8-6825-47B3-9B77-50C2CD0CF55A}" dt="2026-02-28T19:05:29.229" v="1674" actId="20577"/>
          <ac:spMkLst>
            <pc:docMk/>
            <pc:sldMk cId="2320850182" sldId="551"/>
            <ac:spMk id="2" creationId="{B610956D-D2BC-0D2A-FB79-2FD996DBC268}"/>
          </ac:spMkLst>
        </pc:spChg>
      </pc:sldChg>
      <pc:sldChg chg="addSp modSp mod">
        <pc:chgData name="DIANA MILENA CARDENAS CASTILLO" userId="04a964d637a0720b" providerId="LiveId" clId="{907B26C8-6825-47B3-9B77-50C2CD0CF55A}" dt="2026-02-28T19:19:43.801" v="1686" actId="20577"/>
        <pc:sldMkLst>
          <pc:docMk/>
          <pc:sldMk cId="2942590297" sldId="553"/>
        </pc:sldMkLst>
        <pc:spChg chg="add mod">
          <ac:chgData name="DIANA MILENA CARDENAS CASTILLO" userId="04a964d637a0720b" providerId="LiveId" clId="{907B26C8-6825-47B3-9B77-50C2CD0CF55A}" dt="2026-02-28T19:19:43.801" v="1686" actId="20577"/>
          <ac:spMkLst>
            <pc:docMk/>
            <pc:sldMk cId="2942590297" sldId="553"/>
            <ac:spMk id="2" creationId="{B3A84985-3C12-39D3-073D-72E40EFEC2AB}"/>
          </ac:spMkLst>
        </pc:spChg>
      </pc:sldChg>
      <pc:sldChg chg="addSp modSp mod">
        <pc:chgData name="DIANA MILENA CARDENAS CASTILLO" userId="04a964d637a0720b" providerId="LiveId" clId="{907B26C8-6825-47B3-9B77-50C2CD0CF55A}" dt="2026-02-28T19:12:43.925" v="1684" actId="20577"/>
        <pc:sldMkLst>
          <pc:docMk/>
          <pc:sldMk cId="2751543691" sldId="555"/>
        </pc:sldMkLst>
        <pc:spChg chg="add mod">
          <ac:chgData name="DIANA MILENA CARDENAS CASTILLO" userId="04a964d637a0720b" providerId="LiveId" clId="{907B26C8-6825-47B3-9B77-50C2CD0CF55A}" dt="2026-02-28T19:12:43.925" v="1684" actId="20577"/>
          <ac:spMkLst>
            <pc:docMk/>
            <pc:sldMk cId="2751543691" sldId="555"/>
            <ac:spMk id="3" creationId="{5CC3A8F2-EE06-6C7F-5F5E-7760B53343CA}"/>
          </ac:spMkLst>
        </pc:spChg>
      </pc:sldChg>
      <pc:sldChg chg="modSp mod">
        <pc:chgData name="DIANA MILENA CARDENAS CASTILLO" userId="04a964d637a0720b" providerId="LiveId" clId="{907B26C8-6825-47B3-9B77-50C2CD0CF55A}" dt="2026-02-28T19:40:11.372" v="1788" actId="20577"/>
        <pc:sldMkLst>
          <pc:docMk/>
          <pc:sldMk cId="1961081985" sldId="556"/>
        </pc:sldMkLst>
        <pc:graphicFrameChg chg="modGraphic">
          <ac:chgData name="DIANA MILENA CARDENAS CASTILLO" userId="04a964d637a0720b" providerId="LiveId" clId="{907B26C8-6825-47B3-9B77-50C2CD0CF55A}" dt="2026-02-28T19:40:11.372" v="1788" actId="20577"/>
          <ac:graphicFrameMkLst>
            <pc:docMk/>
            <pc:sldMk cId="1961081985" sldId="556"/>
            <ac:graphicFrameMk id="11" creationId="{C8DB0638-1340-81CD-0F65-8B1E1B5222BD}"/>
          </ac:graphicFrameMkLst>
        </pc:graphicFrameChg>
      </pc:sldChg>
      <pc:sldChg chg="addSp modSp mod">
        <pc:chgData name="DIANA MILENA CARDENAS CASTILLO" userId="04a964d637a0720b" providerId="LiveId" clId="{907B26C8-6825-47B3-9B77-50C2CD0CF55A}" dt="2026-02-28T19:08:32.014" v="1679" actId="113"/>
        <pc:sldMkLst>
          <pc:docMk/>
          <pc:sldMk cId="3768206543" sldId="559"/>
        </pc:sldMkLst>
        <pc:spChg chg="add mod">
          <ac:chgData name="DIANA MILENA CARDENAS CASTILLO" userId="04a964d637a0720b" providerId="LiveId" clId="{907B26C8-6825-47B3-9B77-50C2CD0CF55A}" dt="2026-02-28T19:08:32.014" v="1679" actId="113"/>
          <ac:spMkLst>
            <pc:docMk/>
            <pc:sldMk cId="3768206543" sldId="559"/>
            <ac:spMk id="3" creationId="{A5509D37-BA33-E6F0-0D03-D2A3D1D2C6E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28/02/2026</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28/02/2026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06C58E-460D-4A4B-B0C2-1191B9D14FCB}"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3755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7945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71147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38162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145659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10049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258302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6995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9763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033701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29931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492633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642203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9195474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9235265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9132859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5970756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459330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3" name="Imagen 2" descr="Interfaz de usuario gráfica, Texto, Aplicación, Chat o mensaje de texto&#10;&#10;Descripción generada automáticamente">
            <a:extLst>
              <a:ext uri="{FF2B5EF4-FFF2-40B4-BE49-F238E27FC236}">
                <a16:creationId xmlns:a16="http://schemas.microsoft.com/office/drawing/2014/main" id="{8987D83F-23BF-6E1C-F821-A9C5E95EB4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31988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130376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4254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95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82285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541620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69714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28/02/2026</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06950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3062609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28/02/2026</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17249991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5" r:id="rId12"/>
    <p:sldLayoutId id="21474837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BA78CD7A-9E86-4BA3-8C23-539E15944821}"/>
              </a:ext>
            </a:extLst>
          </p:cNvPr>
          <p:cNvSpPr/>
          <p:nvPr/>
        </p:nvSpPr>
        <p:spPr>
          <a:xfrm>
            <a:off x="1926288" y="4005968"/>
            <a:ext cx="9860450" cy="991785"/>
          </a:xfrm>
          <a:prstGeom prst="rect">
            <a:avLst/>
          </a:prstGeom>
          <a:solidFill>
            <a:schemeClr val="bg1">
              <a:lumMod val="9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s-CO" sz="2000" b="1" noProof="1">
                <a:solidFill>
                  <a:schemeClr val="tx1"/>
                </a:solidFill>
              </a:rPr>
              <a:t>Centro Nacional de Asistencia Técnica a la Industria – ASTIN</a:t>
            </a:r>
          </a:p>
          <a:p>
            <a:pPr lvl="0"/>
            <a:r>
              <a:rPr lang="es-CO" sz="2000" b="1" noProof="1">
                <a:solidFill>
                  <a:schemeClr val="tx1"/>
                </a:solidFill>
              </a:rPr>
              <a:t>Programa de formación:  </a:t>
            </a:r>
          </a:p>
        </p:txBody>
      </p:sp>
      <p:sp>
        <p:nvSpPr>
          <p:cNvPr id="4" name="CuadroTexto 3">
            <a:extLst>
              <a:ext uri="{FF2B5EF4-FFF2-40B4-BE49-F238E27FC236}">
                <a16:creationId xmlns:a16="http://schemas.microsoft.com/office/drawing/2014/main" id="{54C67D00-057E-43D2-B897-3FA5E41D4D02}"/>
              </a:ext>
            </a:extLst>
          </p:cNvPr>
          <p:cNvSpPr txBox="1"/>
          <p:nvPr/>
        </p:nvSpPr>
        <p:spPr>
          <a:xfrm>
            <a:off x="1158845" y="1983326"/>
            <a:ext cx="10154918" cy="1015663"/>
          </a:xfrm>
          <a:prstGeom prst="rect">
            <a:avLst/>
          </a:prstGeom>
          <a:noFill/>
        </p:spPr>
        <p:txBody>
          <a:bodyPr wrap="square" rtlCol="0">
            <a:spAutoFit/>
          </a:bodyPr>
          <a:lstStyle/>
          <a:p>
            <a:pPr lvl="0" algn="ctr"/>
            <a:r>
              <a:rPr lang="es-CO" sz="2000" b="1" noProof="1">
                <a:ea typeface="Calibri"/>
                <a:cs typeface="Calibri"/>
                <a:sym typeface="Calibri"/>
              </a:rPr>
              <a:t>Título de la idea de proyecto de I+D+i:</a:t>
            </a:r>
          </a:p>
          <a:p>
            <a:pPr lvl="0" algn="ctr"/>
            <a:endParaRPr lang="es-CO" sz="2000" b="1" noProof="1">
              <a:ea typeface="Calibri"/>
              <a:cs typeface="Calibri"/>
              <a:sym typeface="Calibri"/>
            </a:endParaRPr>
          </a:p>
          <a:p>
            <a:pPr lvl="0" algn="ctr"/>
            <a:r>
              <a:rPr lang="es-CO" sz="2000" b="1" noProof="1">
                <a:solidFill>
                  <a:srgbClr val="FF0000"/>
                </a:solidFill>
                <a:ea typeface="Calibri"/>
                <a:cs typeface="Calibri"/>
                <a:sym typeface="Calibri"/>
              </a:rPr>
              <a:t>Dispositivo  de detección Temprana a  enfermedades   </a:t>
            </a:r>
            <a:r>
              <a:rPr lang="es-CO" sz="2000" b="1" noProof="1">
                <a:ea typeface="Calibri"/>
                <a:cs typeface="Calibri"/>
                <a:sym typeface="Calibri"/>
              </a:rPr>
              <a:t>  </a:t>
            </a:r>
            <a:endParaRPr lang="es-CO" sz="2000" b="1" noProof="1">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94266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8D396-5E2C-74F4-D875-7E3AAB85B4DE}"/>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68F99BAA-53E0-17AB-800A-3BC55AA9E74B}"/>
              </a:ext>
            </a:extLst>
          </p:cNvPr>
          <p:cNvSpPr txBox="1"/>
          <p:nvPr/>
        </p:nvSpPr>
        <p:spPr>
          <a:xfrm>
            <a:off x="2264909" y="359229"/>
            <a:ext cx="7058706" cy="523220"/>
          </a:xfrm>
          <a:prstGeom prst="rect">
            <a:avLst/>
          </a:prstGeom>
        </p:spPr>
        <p:txBody>
          <a:bodyPr wrap="square">
            <a:spAutoFit/>
          </a:bodyPr>
          <a:lstStyle>
            <a:defPPr>
              <a:defRPr lang="es-CO"/>
            </a:defPPr>
            <a:lvl1pPr lvl="0" algn="ctr" defTabSz="457200">
              <a:defRPr sz="2800" b="1">
                <a:solidFill>
                  <a:schemeClr val="bg1"/>
                </a:solidFill>
                <a:cs typeface="Calibri"/>
              </a:defRPr>
            </a:lvl1pPr>
          </a:lstStyle>
          <a:p>
            <a:pPr algn="l"/>
            <a:r>
              <a:rPr lang="es-ES"/>
              <a:t> Personas involucradas en el proyecto </a:t>
            </a:r>
            <a:endParaRPr lang="es-CO" dirty="0"/>
          </a:p>
        </p:txBody>
      </p:sp>
      <p:graphicFrame>
        <p:nvGraphicFramePr>
          <p:cNvPr id="11" name="Tabla 10">
            <a:extLst>
              <a:ext uri="{FF2B5EF4-FFF2-40B4-BE49-F238E27FC236}">
                <a16:creationId xmlns:a16="http://schemas.microsoft.com/office/drawing/2014/main" id="{C8DB0638-1340-81CD-0F65-8B1E1B5222BD}"/>
              </a:ext>
            </a:extLst>
          </p:cNvPr>
          <p:cNvGraphicFramePr>
            <a:graphicFrameLocks noGrp="1"/>
          </p:cNvGraphicFramePr>
          <p:nvPr>
            <p:extLst>
              <p:ext uri="{D42A27DB-BD31-4B8C-83A1-F6EECF244321}">
                <p14:modId xmlns:p14="http://schemas.microsoft.com/office/powerpoint/2010/main" val="2391417876"/>
              </p:ext>
            </p:extLst>
          </p:nvPr>
        </p:nvGraphicFramePr>
        <p:xfrm>
          <a:off x="1323521" y="2794314"/>
          <a:ext cx="9773557" cy="2375175"/>
        </p:xfrm>
        <a:graphic>
          <a:graphicData uri="http://schemas.openxmlformats.org/drawingml/2006/table">
            <a:tbl>
              <a:tblPr>
                <a:tableStyleId>{E8B1032C-EA38-4F05-BA0D-38AFFFC7BED3}</a:tableStyleId>
              </a:tblPr>
              <a:tblGrid>
                <a:gridCol w="433968">
                  <a:extLst>
                    <a:ext uri="{9D8B030D-6E8A-4147-A177-3AD203B41FA5}">
                      <a16:colId xmlns:a16="http://schemas.microsoft.com/office/drawing/2014/main" val="3982466809"/>
                    </a:ext>
                  </a:extLst>
                </a:gridCol>
                <a:gridCol w="1051025">
                  <a:extLst>
                    <a:ext uri="{9D8B030D-6E8A-4147-A177-3AD203B41FA5}">
                      <a16:colId xmlns:a16="http://schemas.microsoft.com/office/drawing/2014/main" val="2709836496"/>
                    </a:ext>
                  </a:extLst>
                </a:gridCol>
                <a:gridCol w="862887">
                  <a:extLst>
                    <a:ext uri="{9D8B030D-6E8A-4147-A177-3AD203B41FA5}">
                      <a16:colId xmlns:a16="http://schemas.microsoft.com/office/drawing/2014/main" val="196292594"/>
                    </a:ext>
                  </a:extLst>
                </a:gridCol>
                <a:gridCol w="1127575">
                  <a:extLst>
                    <a:ext uri="{9D8B030D-6E8A-4147-A177-3AD203B41FA5}">
                      <a16:colId xmlns:a16="http://schemas.microsoft.com/office/drawing/2014/main" val="3049773034"/>
                    </a:ext>
                  </a:extLst>
                </a:gridCol>
                <a:gridCol w="1057102">
                  <a:extLst>
                    <a:ext uri="{9D8B030D-6E8A-4147-A177-3AD203B41FA5}">
                      <a16:colId xmlns:a16="http://schemas.microsoft.com/office/drawing/2014/main" val="1006757172"/>
                    </a:ext>
                  </a:extLst>
                </a:gridCol>
                <a:gridCol w="1083065">
                  <a:extLst>
                    <a:ext uri="{9D8B030D-6E8A-4147-A177-3AD203B41FA5}">
                      <a16:colId xmlns:a16="http://schemas.microsoft.com/office/drawing/2014/main" val="2077861966"/>
                    </a:ext>
                  </a:extLst>
                </a:gridCol>
                <a:gridCol w="1632017">
                  <a:extLst>
                    <a:ext uri="{9D8B030D-6E8A-4147-A177-3AD203B41FA5}">
                      <a16:colId xmlns:a16="http://schemas.microsoft.com/office/drawing/2014/main" val="1754808985"/>
                    </a:ext>
                  </a:extLst>
                </a:gridCol>
                <a:gridCol w="1335287">
                  <a:extLst>
                    <a:ext uri="{9D8B030D-6E8A-4147-A177-3AD203B41FA5}">
                      <a16:colId xmlns:a16="http://schemas.microsoft.com/office/drawing/2014/main" val="4292143930"/>
                    </a:ext>
                  </a:extLst>
                </a:gridCol>
                <a:gridCol w="1190631">
                  <a:extLst>
                    <a:ext uri="{9D8B030D-6E8A-4147-A177-3AD203B41FA5}">
                      <a16:colId xmlns:a16="http://schemas.microsoft.com/office/drawing/2014/main" val="1105385964"/>
                    </a:ext>
                  </a:extLst>
                </a:gridCol>
              </a:tblGrid>
              <a:tr h="1155005">
                <a:tc>
                  <a:txBody>
                    <a:bodyPr/>
                    <a:lstStyle/>
                    <a:p>
                      <a:pPr algn="l" rtl="0" fontAlgn="ctr"/>
                      <a:r>
                        <a:rPr lang="es-CO" sz="1600" b="1" u="none" strike="noStrike">
                          <a:solidFill>
                            <a:srgbClr val="000000"/>
                          </a:solidFill>
                          <a:effectLst/>
                        </a:rPr>
                        <a:t>Nº</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a:solidFill>
                            <a:srgbClr val="000000"/>
                          </a:solidFill>
                          <a:effectLst/>
                        </a:rPr>
                        <a:t>Nombre del involucrado</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dirty="0">
                          <a:solidFill>
                            <a:srgbClr val="000000"/>
                          </a:solidFill>
                          <a:effectLst/>
                        </a:rPr>
                        <a:t>Rol / Cargo</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a:solidFill>
                            <a:srgbClr val="000000"/>
                          </a:solidFill>
                          <a:effectLst/>
                        </a:rPr>
                        <a:t>Organización</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dirty="0">
                          <a:solidFill>
                            <a:srgbClr val="000000"/>
                          </a:solidFill>
                          <a:effectLst/>
                        </a:rPr>
                        <a:t>Tipo de involucrado</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dirty="0">
                          <a:solidFill>
                            <a:srgbClr val="000000"/>
                          </a:solidFill>
                          <a:effectLst/>
                        </a:rPr>
                        <a:t>Expectativas</a:t>
                      </a:r>
                      <a:endParaRPr lang="es-CO" sz="16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l" rtl="0" fontAlgn="ctr"/>
                      <a:r>
                        <a:rPr lang="es-ES" sz="1600" b="1" u="none" strike="noStrike">
                          <a:solidFill>
                            <a:srgbClr val="000000"/>
                          </a:solidFill>
                          <a:effectLst/>
                        </a:rPr>
                        <a:t>Posible impacto en el proyecto</a:t>
                      </a:r>
                      <a:endParaRPr lang="es-ES"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a:solidFill>
                            <a:srgbClr val="000000"/>
                          </a:solidFill>
                          <a:effectLst/>
                        </a:rPr>
                        <a:t>Estrategia de comunicación</a:t>
                      </a:r>
                      <a:endParaRPr lang="es-CO" sz="1600" b="1" i="0" u="none" strike="noStrike">
                        <a:solidFill>
                          <a:srgbClr val="000000"/>
                        </a:solidFill>
                        <a:effectLst/>
                        <a:latin typeface="Calibri" panose="020F0502020204030204" pitchFamily="34" charset="0"/>
                      </a:endParaRPr>
                    </a:p>
                  </a:txBody>
                  <a:tcPr marL="9525" marR="9525" marT="9525" marB="0" anchor="ctr"/>
                </a:tc>
                <a:tc>
                  <a:txBody>
                    <a:bodyPr/>
                    <a:lstStyle/>
                    <a:p>
                      <a:pPr algn="l" rtl="0" fontAlgn="ctr"/>
                      <a:r>
                        <a:rPr lang="es-CO" sz="1600" b="1" u="none" strike="noStrike" dirty="0">
                          <a:solidFill>
                            <a:srgbClr val="000000"/>
                          </a:solidFill>
                          <a:effectLst/>
                        </a:rPr>
                        <a:t>Responsable de la relación</a:t>
                      </a:r>
                      <a:endParaRPr lang="es-CO" sz="160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86849377"/>
                  </a:ext>
                </a:extLst>
              </a:tr>
              <a:tr h="168977">
                <a:tc>
                  <a:txBody>
                    <a:bodyPr/>
                    <a:lstStyle/>
                    <a:p>
                      <a:pPr algn="l" fontAlgn="b"/>
                      <a:r>
                        <a:rPr lang="es-CO" sz="900" b="1" u="none" strike="noStrike" dirty="0">
                          <a:solidFill>
                            <a:srgbClr val="000000"/>
                          </a:solidFill>
                          <a:effectLst/>
                        </a:rPr>
                        <a:t>      1</a:t>
                      </a:r>
                      <a:r>
                        <a:rPr lang="es-CO" sz="1100" b="1" u="none" strike="noStrike" dirty="0">
                          <a:solidFill>
                            <a:srgbClr val="000000"/>
                          </a:solidFill>
                          <a:effectLst/>
                        </a:rPr>
                        <a:t>.</a:t>
                      </a:r>
                      <a:endParaRPr lang="es-CO" sz="11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1200" b="1" u="none" strike="noStrike" dirty="0">
                          <a:solidFill>
                            <a:srgbClr val="000000"/>
                          </a:solidFill>
                          <a:effectLst/>
                        </a:rPr>
                        <a:t>Julián David Vargas Forero </a:t>
                      </a:r>
                      <a:endParaRPr lang="es-CO" sz="12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1200" b="1" u="none" strike="noStrike" dirty="0">
                          <a:solidFill>
                            <a:srgbClr val="000000"/>
                          </a:solidFill>
                          <a:effectLst/>
                        </a:rPr>
                        <a:t>Aprendiz</a:t>
                      </a:r>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1200" b="1" u="none" strike="noStrike" dirty="0">
                          <a:solidFill>
                            <a:srgbClr val="000000"/>
                          </a:solidFill>
                          <a:effectLst/>
                        </a:rPr>
                        <a:t>SENA  </a:t>
                      </a:r>
                      <a:endParaRPr lang="es-CO" sz="12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1200" b="1" u="none" strike="noStrike" dirty="0">
                          <a:solidFill>
                            <a:srgbClr val="000000"/>
                          </a:solidFill>
                          <a:effectLst/>
                        </a:rPr>
                        <a:t> Interno SENA </a:t>
                      </a:r>
                      <a:endParaRPr lang="es-CO" sz="12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1200" b="0" u="none" strike="noStrike">
                          <a:solidFill>
                            <a:srgbClr val="000000"/>
                          </a:solidFill>
                          <a:effectLst/>
                        </a:rPr>
                        <a:t>Julián David Vargas Forer</a:t>
                      </a:r>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744502501"/>
                  </a:ext>
                </a:extLst>
              </a:tr>
              <a:tr h="168977">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4145805842"/>
                  </a:ext>
                </a:extLst>
              </a:tr>
              <a:tr h="168977">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176321229"/>
                  </a:ext>
                </a:extLst>
              </a:tr>
              <a:tr h="168977">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508573965"/>
                  </a:ext>
                </a:extLst>
              </a:tr>
              <a:tr h="168977">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411465181"/>
                  </a:ext>
                </a:extLst>
              </a:tr>
              <a:tr h="168977">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a:solidFill>
                            <a:srgbClr val="000000"/>
                          </a:solidFill>
                          <a:effectLst/>
                        </a:rPr>
                        <a:t> </a:t>
                      </a:r>
                      <a:endParaRPr lang="es-CO" sz="900" b="1" i="0" u="none" strike="noStrike">
                        <a:solidFill>
                          <a:srgbClr val="000000"/>
                        </a:solidFill>
                        <a:effectLst/>
                        <a:latin typeface="Arial" panose="020B0604020202020204" pitchFamily="34" charset="0"/>
                      </a:endParaRPr>
                    </a:p>
                  </a:txBody>
                  <a:tcPr marL="9525" marR="9525" marT="9525" marB="0" anchor="b"/>
                </a:tc>
                <a:tc>
                  <a:txBody>
                    <a:bodyPr/>
                    <a:lstStyle/>
                    <a:p>
                      <a:pPr algn="l" fontAlgn="b"/>
                      <a:r>
                        <a:rPr lang="es-CO" sz="900" b="1" u="none" strike="noStrike" dirty="0">
                          <a:solidFill>
                            <a:srgbClr val="000000"/>
                          </a:solidFill>
                          <a:effectLst/>
                        </a:rPr>
                        <a:t> </a:t>
                      </a:r>
                      <a:endParaRPr lang="es-CO" sz="9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2049239749"/>
                  </a:ext>
                </a:extLst>
              </a:tr>
            </a:tbl>
          </a:graphicData>
        </a:graphic>
      </p:graphicFrame>
      <p:sp>
        <p:nvSpPr>
          <p:cNvPr id="12" name="Bocadillo: rectángulo 11">
            <a:extLst>
              <a:ext uri="{FF2B5EF4-FFF2-40B4-BE49-F238E27FC236}">
                <a16:creationId xmlns:a16="http://schemas.microsoft.com/office/drawing/2014/main" id="{EBEE27C3-8701-1937-FF71-6143C374F77D}"/>
              </a:ext>
            </a:extLst>
          </p:cNvPr>
          <p:cNvSpPr/>
          <p:nvPr/>
        </p:nvSpPr>
        <p:spPr>
          <a:xfrm>
            <a:off x="2681288" y="2139396"/>
            <a:ext cx="1126671" cy="523220"/>
          </a:xfrm>
          <a:prstGeom prst="wedge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sz="1200" dirty="0"/>
              <a:t>Investigador, desarrollador, financiador</a:t>
            </a:r>
          </a:p>
        </p:txBody>
      </p:sp>
      <p:sp>
        <p:nvSpPr>
          <p:cNvPr id="13" name="Bocadillo: rectángulo 12">
            <a:extLst>
              <a:ext uri="{FF2B5EF4-FFF2-40B4-BE49-F238E27FC236}">
                <a16:creationId xmlns:a16="http://schemas.microsoft.com/office/drawing/2014/main" id="{D910ED2E-F09E-5C54-C5F4-30324F12B7A7}"/>
              </a:ext>
            </a:extLst>
          </p:cNvPr>
          <p:cNvSpPr/>
          <p:nvPr/>
        </p:nvSpPr>
        <p:spPr>
          <a:xfrm>
            <a:off x="4969329" y="2139396"/>
            <a:ext cx="1126671" cy="523220"/>
          </a:xfrm>
          <a:prstGeom prst="wedge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CO" sz="1200" dirty="0"/>
              <a:t>Interno SENA - externo</a:t>
            </a:r>
          </a:p>
        </p:txBody>
      </p:sp>
    </p:spTree>
    <p:extLst>
      <p:ext uri="{BB962C8B-B14F-4D97-AF65-F5344CB8AC3E}">
        <p14:creationId xmlns:p14="http://schemas.microsoft.com/office/powerpoint/2010/main" val="1961081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A01EB75E-8874-42DD-11A3-2D5CA1D238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76220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 Rectángulo">
            <a:extLst>
              <a:ext uri="{FF2B5EF4-FFF2-40B4-BE49-F238E27FC236}">
                <a16:creationId xmlns:a16="http://schemas.microsoft.com/office/drawing/2014/main" id="{3E452197-BCCC-4EC9-8CC3-D1C241A26301}"/>
              </a:ext>
            </a:extLst>
          </p:cNvPr>
          <p:cNvSpPr/>
          <p:nvPr/>
        </p:nvSpPr>
        <p:spPr>
          <a:xfrm>
            <a:off x="4654580" y="591948"/>
            <a:ext cx="2982227" cy="523220"/>
          </a:xfrm>
          <a:prstGeom prst="rect">
            <a:avLst/>
          </a:prstGeom>
        </p:spPr>
        <p:txBody>
          <a:bodyPr wrap="none">
            <a:spAutoFit/>
          </a:bodyPr>
          <a:lstStyle/>
          <a:p>
            <a:pPr lvl="0" defTabSz="457200"/>
            <a:r>
              <a:rPr lang="es-CO" sz="2800" b="1" dirty="0">
                <a:solidFill>
                  <a:schemeClr val="bg1"/>
                </a:solidFill>
                <a:cs typeface="Calibri"/>
              </a:rPr>
              <a:t>PRESENTADO POR:</a:t>
            </a:r>
            <a:endParaRPr lang="es-ES" sz="2800" b="1" dirty="0">
              <a:solidFill>
                <a:schemeClr val="bg1"/>
              </a:solidFill>
              <a:cs typeface="Calibri"/>
            </a:endParaRPr>
          </a:p>
        </p:txBody>
      </p:sp>
      <p:graphicFrame>
        <p:nvGraphicFramePr>
          <p:cNvPr id="2" name="Tabla 1">
            <a:extLst>
              <a:ext uri="{FF2B5EF4-FFF2-40B4-BE49-F238E27FC236}">
                <a16:creationId xmlns:a16="http://schemas.microsoft.com/office/drawing/2014/main" id="{EF3E4BB0-65E1-E913-3846-D66C8CED2DA0}"/>
              </a:ext>
            </a:extLst>
          </p:cNvPr>
          <p:cNvGraphicFramePr>
            <a:graphicFrameLocks noGrp="1"/>
          </p:cNvGraphicFramePr>
          <p:nvPr>
            <p:extLst>
              <p:ext uri="{D42A27DB-BD31-4B8C-83A1-F6EECF244321}">
                <p14:modId xmlns:p14="http://schemas.microsoft.com/office/powerpoint/2010/main" val="240179307"/>
              </p:ext>
            </p:extLst>
          </p:nvPr>
        </p:nvGraphicFramePr>
        <p:xfrm>
          <a:off x="1796145" y="2547258"/>
          <a:ext cx="8980715" cy="2400304"/>
        </p:xfrm>
        <a:graphic>
          <a:graphicData uri="http://schemas.openxmlformats.org/drawingml/2006/table">
            <a:tbl>
              <a:tblPr firstRow="1" bandRow="1">
                <a:tableStyleId>{10A1B5D5-9B99-4C35-A422-299274C87663}</a:tableStyleId>
              </a:tblPr>
              <a:tblGrid>
                <a:gridCol w="3624697">
                  <a:extLst>
                    <a:ext uri="{9D8B030D-6E8A-4147-A177-3AD203B41FA5}">
                      <a16:colId xmlns:a16="http://schemas.microsoft.com/office/drawing/2014/main" val="2199634129"/>
                    </a:ext>
                  </a:extLst>
                </a:gridCol>
                <a:gridCol w="3543212">
                  <a:extLst>
                    <a:ext uri="{9D8B030D-6E8A-4147-A177-3AD203B41FA5}">
                      <a16:colId xmlns:a16="http://schemas.microsoft.com/office/drawing/2014/main" val="1135356229"/>
                    </a:ext>
                  </a:extLst>
                </a:gridCol>
                <a:gridCol w="1812806">
                  <a:extLst>
                    <a:ext uri="{9D8B030D-6E8A-4147-A177-3AD203B41FA5}">
                      <a16:colId xmlns:a16="http://schemas.microsoft.com/office/drawing/2014/main" val="1787952421"/>
                    </a:ext>
                  </a:extLst>
                </a:gridCol>
              </a:tblGrid>
              <a:tr h="600076">
                <a:tc>
                  <a:txBody>
                    <a:bodyPr/>
                    <a:lstStyle/>
                    <a:p>
                      <a:r>
                        <a:rPr lang="es-CO" sz="2400" dirty="0"/>
                        <a:t>NOMBRE  COMPLETO</a:t>
                      </a:r>
                    </a:p>
                  </a:txBody>
                  <a:tcPr/>
                </a:tc>
                <a:tc>
                  <a:txBody>
                    <a:bodyPr/>
                    <a:lstStyle/>
                    <a:p>
                      <a:r>
                        <a:rPr lang="es-CO" sz="2400" dirty="0"/>
                        <a:t>NOMBRE DEL PROGRAMA </a:t>
                      </a:r>
                    </a:p>
                  </a:txBody>
                  <a:tcPr/>
                </a:tc>
                <a:tc>
                  <a:txBody>
                    <a:bodyPr/>
                    <a:lstStyle/>
                    <a:p>
                      <a:r>
                        <a:rPr lang="es-CO" sz="2400" dirty="0"/>
                        <a:t>FICHA</a:t>
                      </a:r>
                    </a:p>
                  </a:txBody>
                  <a:tcPr/>
                </a:tc>
                <a:extLst>
                  <a:ext uri="{0D108BD9-81ED-4DB2-BD59-A6C34878D82A}">
                    <a16:rowId xmlns:a16="http://schemas.microsoft.com/office/drawing/2014/main" val="4058449254"/>
                  </a:ext>
                </a:extLst>
              </a:tr>
              <a:tr h="600076">
                <a:tc>
                  <a:txBody>
                    <a:bodyPr/>
                    <a:lstStyle/>
                    <a:p>
                      <a:r>
                        <a:rPr lang="es-CO" dirty="0"/>
                        <a:t>Julián David Vargas Forero                      </a:t>
                      </a:r>
                    </a:p>
                  </a:txBody>
                  <a:tcPr/>
                </a:tc>
                <a:tc>
                  <a:txBody>
                    <a:bodyPr/>
                    <a:lstStyle/>
                    <a:p>
                      <a:r>
                        <a:rPr lang="es-CO" dirty="0"/>
                        <a:t>Desarrollo Multimedia y web</a:t>
                      </a:r>
                    </a:p>
                  </a:txBody>
                  <a:tcPr/>
                </a:tc>
                <a:tc>
                  <a:txBody>
                    <a:bodyPr/>
                    <a:lstStyle/>
                    <a:p>
                      <a:r>
                        <a:rPr lang="es-CO" dirty="0"/>
                        <a:t>2977131</a:t>
                      </a:r>
                    </a:p>
                  </a:txBody>
                  <a:tcPr/>
                </a:tc>
                <a:extLst>
                  <a:ext uri="{0D108BD9-81ED-4DB2-BD59-A6C34878D82A}">
                    <a16:rowId xmlns:a16="http://schemas.microsoft.com/office/drawing/2014/main" val="4185674350"/>
                  </a:ext>
                </a:extLst>
              </a:tr>
              <a:tr h="600076">
                <a:tc>
                  <a:txBody>
                    <a:bodyPr/>
                    <a:lstStyle/>
                    <a:p>
                      <a:endParaRPr lang="es-CO" dirty="0"/>
                    </a:p>
                  </a:txBody>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3372710965"/>
                  </a:ext>
                </a:extLst>
              </a:tr>
              <a:tr h="600076">
                <a:tc>
                  <a:txBody>
                    <a:bodyPr/>
                    <a:lstStyle/>
                    <a:p>
                      <a:endParaRPr lang="es-CO" dirty="0"/>
                    </a:p>
                  </a:txBody>
                  <a:tcPr/>
                </a:tc>
                <a:tc>
                  <a:txBody>
                    <a:bodyPr/>
                    <a:lstStyle/>
                    <a:p>
                      <a:endParaRPr lang="es-CO"/>
                    </a:p>
                  </a:txBody>
                  <a:tcPr/>
                </a:tc>
                <a:tc>
                  <a:txBody>
                    <a:bodyPr/>
                    <a:lstStyle/>
                    <a:p>
                      <a:endParaRPr lang="es-CO" dirty="0"/>
                    </a:p>
                  </a:txBody>
                  <a:tcPr/>
                </a:tc>
                <a:extLst>
                  <a:ext uri="{0D108BD9-81ED-4DB2-BD59-A6C34878D82A}">
                    <a16:rowId xmlns:a16="http://schemas.microsoft.com/office/drawing/2014/main" val="1053637017"/>
                  </a:ext>
                </a:extLst>
              </a:tr>
            </a:tbl>
          </a:graphicData>
        </a:graphic>
      </p:graphicFrame>
    </p:spTree>
    <p:extLst>
      <p:ext uri="{BB962C8B-B14F-4D97-AF65-F5344CB8AC3E}">
        <p14:creationId xmlns:p14="http://schemas.microsoft.com/office/powerpoint/2010/main" val="917009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0E235D9-376C-43DD-B55A-C8F5C96F676C}"/>
              </a:ext>
            </a:extLst>
          </p:cNvPr>
          <p:cNvSpPr/>
          <p:nvPr/>
        </p:nvSpPr>
        <p:spPr>
          <a:xfrm>
            <a:off x="3526354" y="549799"/>
            <a:ext cx="5139292" cy="523220"/>
          </a:xfrm>
          <a:prstGeom prst="rect">
            <a:avLst/>
          </a:prstGeom>
        </p:spPr>
        <p:txBody>
          <a:bodyPr wrap="none">
            <a:spAutoFit/>
          </a:bodyPr>
          <a:lstStyle/>
          <a:p>
            <a:pPr defTabSz="457200"/>
            <a:r>
              <a:rPr lang="es-CO" sz="2800" b="1" dirty="0">
                <a:solidFill>
                  <a:schemeClr val="bg1"/>
                </a:solidFill>
                <a:cs typeface="Calibri"/>
              </a:rPr>
              <a:t>Enfoque del proyecto productivo </a:t>
            </a:r>
          </a:p>
        </p:txBody>
      </p:sp>
      <p:graphicFrame>
        <p:nvGraphicFramePr>
          <p:cNvPr id="2" name="Tabla 1">
            <a:extLst>
              <a:ext uri="{FF2B5EF4-FFF2-40B4-BE49-F238E27FC236}">
                <a16:creationId xmlns:a16="http://schemas.microsoft.com/office/drawing/2014/main" id="{B29345D0-6D82-732B-3193-4F013D4F4A08}"/>
              </a:ext>
            </a:extLst>
          </p:cNvPr>
          <p:cNvGraphicFramePr>
            <a:graphicFrameLocks noGrp="1"/>
          </p:cNvGraphicFramePr>
          <p:nvPr>
            <p:extLst>
              <p:ext uri="{D42A27DB-BD31-4B8C-83A1-F6EECF244321}">
                <p14:modId xmlns:p14="http://schemas.microsoft.com/office/powerpoint/2010/main" val="3881709161"/>
              </p:ext>
            </p:extLst>
          </p:nvPr>
        </p:nvGraphicFramePr>
        <p:xfrm>
          <a:off x="1819429" y="2752634"/>
          <a:ext cx="9022743" cy="2668451"/>
        </p:xfrm>
        <a:graphic>
          <a:graphicData uri="http://schemas.openxmlformats.org/drawingml/2006/table">
            <a:tbl>
              <a:tblPr firstRow="1" bandRow="1">
                <a:tableStyleId>{E8B1032C-EA38-4F05-BA0D-38AFFFC7BED3}</a:tableStyleId>
              </a:tblPr>
              <a:tblGrid>
                <a:gridCol w="3007581">
                  <a:extLst>
                    <a:ext uri="{9D8B030D-6E8A-4147-A177-3AD203B41FA5}">
                      <a16:colId xmlns:a16="http://schemas.microsoft.com/office/drawing/2014/main" val="1251490722"/>
                    </a:ext>
                  </a:extLst>
                </a:gridCol>
                <a:gridCol w="3007581">
                  <a:extLst>
                    <a:ext uri="{9D8B030D-6E8A-4147-A177-3AD203B41FA5}">
                      <a16:colId xmlns:a16="http://schemas.microsoft.com/office/drawing/2014/main" val="1048315574"/>
                    </a:ext>
                  </a:extLst>
                </a:gridCol>
                <a:gridCol w="3007581">
                  <a:extLst>
                    <a:ext uri="{9D8B030D-6E8A-4147-A177-3AD203B41FA5}">
                      <a16:colId xmlns:a16="http://schemas.microsoft.com/office/drawing/2014/main" val="4092653696"/>
                    </a:ext>
                  </a:extLst>
                </a:gridCol>
              </a:tblGrid>
              <a:tr h="1689572">
                <a:tc rowSpan="2">
                  <a:txBody>
                    <a:bodyPr/>
                    <a:lstStyle/>
                    <a:p>
                      <a:pPr algn="ctr"/>
                      <a:endParaRPr lang="es-CO" sz="2800" dirty="0"/>
                    </a:p>
                    <a:p>
                      <a:pPr algn="ctr"/>
                      <a:r>
                        <a:rPr lang="es-CO" sz="2800" dirty="0"/>
                        <a:t>ENFOQUE DEL PROYECTO PRODUCTIVO</a:t>
                      </a:r>
                    </a:p>
                  </a:txBody>
                  <a:tcPr/>
                </a:tc>
                <a:tc>
                  <a:txBody>
                    <a:bodyPr/>
                    <a:lstStyle/>
                    <a:p>
                      <a:r>
                        <a:rPr lang="es-CO" sz="2400" dirty="0"/>
                        <a:t>Proyecto productivo bajo enforque empresarial </a:t>
                      </a:r>
                    </a:p>
                  </a:txBody>
                  <a:tcPr/>
                </a:tc>
                <a:tc>
                  <a:txBody>
                    <a:bodyPr/>
                    <a:lstStyle/>
                    <a:p>
                      <a:r>
                        <a:rPr lang="es-CO" sz="2400" dirty="0"/>
                        <a:t>Proyecto productivo bajo enfoque I+D+I</a:t>
                      </a:r>
                    </a:p>
                  </a:txBody>
                  <a:tcPr/>
                </a:tc>
                <a:extLst>
                  <a:ext uri="{0D108BD9-81ED-4DB2-BD59-A6C34878D82A}">
                    <a16:rowId xmlns:a16="http://schemas.microsoft.com/office/drawing/2014/main" val="198252836"/>
                  </a:ext>
                </a:extLst>
              </a:tr>
              <a:tr h="978879">
                <a:tc vMerge="1">
                  <a:txBody>
                    <a:bodyPr/>
                    <a:lstStyle/>
                    <a:p>
                      <a:endParaRPr lang="es-CO" dirty="0"/>
                    </a:p>
                  </a:txBody>
                  <a:tcPr/>
                </a:tc>
                <a:tc>
                  <a:txBody>
                    <a:bodyPr/>
                    <a:lstStyle/>
                    <a:p>
                      <a:endParaRPr lang="es-CO" dirty="0"/>
                    </a:p>
                  </a:txBody>
                  <a:tcPr/>
                </a:tc>
                <a:tc>
                  <a:txBody>
                    <a:bodyPr/>
                    <a:lstStyle/>
                    <a:p>
                      <a:endParaRPr lang="es-CO" dirty="0"/>
                    </a:p>
                  </a:txBody>
                  <a:tcPr/>
                </a:tc>
                <a:extLst>
                  <a:ext uri="{0D108BD9-81ED-4DB2-BD59-A6C34878D82A}">
                    <a16:rowId xmlns:a16="http://schemas.microsoft.com/office/drawing/2014/main" val="3342519051"/>
                  </a:ext>
                </a:extLst>
              </a:tr>
            </a:tbl>
          </a:graphicData>
        </a:graphic>
      </p:graphicFrame>
      <p:sp>
        <p:nvSpPr>
          <p:cNvPr id="3" name="Elipse 2">
            <a:extLst>
              <a:ext uri="{FF2B5EF4-FFF2-40B4-BE49-F238E27FC236}">
                <a16:creationId xmlns:a16="http://schemas.microsoft.com/office/drawing/2014/main" id="{295E3178-0125-05DF-D91A-46ED764B77F5}"/>
              </a:ext>
            </a:extLst>
          </p:cNvPr>
          <p:cNvSpPr/>
          <p:nvPr/>
        </p:nvSpPr>
        <p:spPr>
          <a:xfrm>
            <a:off x="6014964" y="4603951"/>
            <a:ext cx="631671" cy="5232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6" name="Elipse 5">
            <a:extLst>
              <a:ext uri="{FF2B5EF4-FFF2-40B4-BE49-F238E27FC236}">
                <a16:creationId xmlns:a16="http://schemas.microsoft.com/office/drawing/2014/main" id="{9BB23076-7F7C-4FBB-18D7-2B3CE6BF7722}"/>
              </a:ext>
            </a:extLst>
          </p:cNvPr>
          <p:cNvSpPr/>
          <p:nvPr/>
        </p:nvSpPr>
        <p:spPr>
          <a:xfrm>
            <a:off x="9285215" y="4620280"/>
            <a:ext cx="631671" cy="523220"/>
          </a:xfrm>
          <a:prstGeom prst="ellipse">
            <a:avLst/>
          </a:prstGeom>
          <a:solidFill>
            <a:srgbClr val="66FF33"/>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Tree>
    <p:extLst>
      <p:ext uri="{BB962C8B-B14F-4D97-AF65-F5344CB8AC3E}">
        <p14:creationId xmlns:p14="http://schemas.microsoft.com/office/powerpoint/2010/main" val="1257449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9650DD85-C1A8-CFEE-3E37-9CAAD14F743F}"/>
              </a:ext>
            </a:extLst>
          </p:cNvPr>
          <p:cNvSpPr txBox="1"/>
          <p:nvPr/>
        </p:nvSpPr>
        <p:spPr>
          <a:xfrm>
            <a:off x="2230891" y="362634"/>
            <a:ext cx="9101817" cy="584775"/>
          </a:xfrm>
          <a:prstGeom prst="rect">
            <a:avLst/>
          </a:prstGeom>
        </p:spPr>
        <p:txBody>
          <a:bodyPr wrap="square">
            <a:spAutoFit/>
          </a:bodyPr>
          <a:lstStyle>
            <a:defPPr>
              <a:defRPr lang="es-CO"/>
            </a:defPPr>
            <a:lvl1pPr defTabSz="457200">
              <a:defRPr sz="2800" b="1">
                <a:solidFill>
                  <a:schemeClr val="bg1"/>
                </a:solidFill>
                <a:cs typeface="Calibri"/>
              </a:defRPr>
            </a:lvl1pPr>
          </a:lstStyle>
          <a:p>
            <a:r>
              <a:rPr lang="es-ES" sz="3200" dirty="0"/>
              <a:t>Descripción detallada del proyecto </a:t>
            </a:r>
            <a:endParaRPr lang="es-CO" sz="3200" dirty="0"/>
          </a:p>
        </p:txBody>
      </p:sp>
      <p:sp>
        <p:nvSpPr>
          <p:cNvPr id="2" name="CuadroTexto 1">
            <a:extLst>
              <a:ext uri="{FF2B5EF4-FFF2-40B4-BE49-F238E27FC236}">
                <a16:creationId xmlns:a16="http://schemas.microsoft.com/office/drawing/2014/main" id="{B3A84985-3C12-39D3-073D-72E40EFEC2AB}"/>
              </a:ext>
            </a:extLst>
          </p:cNvPr>
          <p:cNvSpPr txBox="1"/>
          <p:nvPr/>
        </p:nvSpPr>
        <p:spPr>
          <a:xfrm>
            <a:off x="146957" y="1551214"/>
            <a:ext cx="11821886" cy="1754326"/>
          </a:xfrm>
          <a:prstGeom prst="rect">
            <a:avLst/>
          </a:prstGeom>
          <a:noFill/>
        </p:spPr>
        <p:txBody>
          <a:bodyPr wrap="square" rtlCol="0">
            <a:spAutoFit/>
          </a:bodyPr>
          <a:lstStyle/>
          <a:p>
            <a:r>
              <a:rPr lang="es-CO" dirty="0"/>
              <a:t>Es importante mencionar que el dispositivo de detección temprana a enfermedades es una aplicación móvil desarrollada donde se tomara en cuenta para orientar a las personas en la identificación preliminar de posibles señales en alerta de salud, mediante el análisis básico de síntomas reportados por el usuario.</a:t>
            </a:r>
          </a:p>
          <a:p>
            <a:endParaRPr lang="es-CO" dirty="0"/>
          </a:p>
          <a:p>
            <a:r>
              <a:rPr lang="es-CO" dirty="0"/>
              <a:t>El proyecto busca reducir riesgos asociados a diagnósticos tardíos, especialmente en comunidades rurales donde el acceso a servicios medios es limitado. </a:t>
            </a:r>
          </a:p>
        </p:txBody>
      </p:sp>
    </p:spTree>
    <p:extLst>
      <p:ext uri="{BB962C8B-B14F-4D97-AF65-F5344CB8AC3E}">
        <p14:creationId xmlns:p14="http://schemas.microsoft.com/office/powerpoint/2010/main" val="294259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116C6-307A-19B4-619E-FB2A84172D3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33354700-164F-79DB-B9E5-8890E36A9277}"/>
              </a:ext>
            </a:extLst>
          </p:cNvPr>
          <p:cNvSpPr txBox="1"/>
          <p:nvPr/>
        </p:nvSpPr>
        <p:spPr>
          <a:xfrm>
            <a:off x="1612447" y="424543"/>
            <a:ext cx="8592911" cy="584775"/>
          </a:xfrm>
          <a:prstGeom prst="rect">
            <a:avLst/>
          </a:prstGeom>
        </p:spPr>
        <p:txBody>
          <a:bodyPr wrap="square">
            <a:spAutoFit/>
          </a:bodyPr>
          <a:lstStyle>
            <a:defPPr>
              <a:defRPr lang="es-CO"/>
            </a:defPPr>
            <a:lvl1pPr defTabSz="457200">
              <a:defRPr sz="3200" b="1">
                <a:solidFill>
                  <a:schemeClr val="bg1"/>
                </a:solidFill>
                <a:cs typeface="Calibri"/>
              </a:defRPr>
            </a:lvl1pPr>
          </a:lstStyle>
          <a:p>
            <a:r>
              <a:rPr lang="es-ES" dirty="0"/>
              <a:t>Tecnologías clave del proyecto de I+D+i propuesto</a:t>
            </a:r>
            <a:endParaRPr lang="es-CO" dirty="0"/>
          </a:p>
        </p:txBody>
      </p:sp>
    </p:spTree>
    <p:extLst>
      <p:ext uri="{BB962C8B-B14F-4D97-AF65-F5344CB8AC3E}">
        <p14:creationId xmlns:p14="http://schemas.microsoft.com/office/powerpoint/2010/main" val="3332423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6 Rectángulo">
            <a:extLst>
              <a:ext uri="{FF2B5EF4-FFF2-40B4-BE49-F238E27FC236}">
                <a16:creationId xmlns:a16="http://schemas.microsoft.com/office/drawing/2014/main" id="{3E452197-BCCC-4EC9-8CC3-D1C241A26301}"/>
              </a:ext>
            </a:extLst>
          </p:cNvPr>
          <p:cNvSpPr/>
          <p:nvPr/>
        </p:nvSpPr>
        <p:spPr>
          <a:xfrm>
            <a:off x="1529684" y="443176"/>
            <a:ext cx="7949612" cy="584775"/>
          </a:xfrm>
          <a:prstGeom prst="rect">
            <a:avLst/>
          </a:prstGeom>
        </p:spPr>
        <p:txBody>
          <a:bodyPr wrap="none">
            <a:spAutoFit/>
          </a:bodyPr>
          <a:lstStyle/>
          <a:p>
            <a:pPr lvl="0" defTabSz="457200"/>
            <a:r>
              <a:rPr lang="es-ES" sz="3200" b="1" dirty="0">
                <a:solidFill>
                  <a:schemeClr val="bg1"/>
                </a:solidFill>
                <a:cs typeface="Calibri"/>
              </a:rPr>
              <a:t>Necesidad que atiende o satisface el proyecto</a:t>
            </a:r>
          </a:p>
        </p:txBody>
      </p:sp>
      <p:sp>
        <p:nvSpPr>
          <p:cNvPr id="3" name="CuadroTexto 2">
            <a:extLst>
              <a:ext uri="{FF2B5EF4-FFF2-40B4-BE49-F238E27FC236}">
                <a16:creationId xmlns:a16="http://schemas.microsoft.com/office/drawing/2014/main" id="{38CC8BF0-F027-8B82-D941-FAAADA59C0BB}"/>
              </a:ext>
            </a:extLst>
          </p:cNvPr>
          <p:cNvSpPr txBox="1"/>
          <p:nvPr/>
        </p:nvSpPr>
        <p:spPr>
          <a:xfrm>
            <a:off x="310243" y="1698171"/>
            <a:ext cx="11625943" cy="2308324"/>
          </a:xfrm>
          <a:prstGeom prst="rect">
            <a:avLst/>
          </a:prstGeom>
          <a:noFill/>
        </p:spPr>
        <p:txBody>
          <a:bodyPr wrap="square" rtlCol="0">
            <a:spAutoFit/>
          </a:bodyPr>
          <a:lstStyle/>
          <a:p>
            <a:r>
              <a:rPr lang="es-CO" dirty="0"/>
              <a:t>Es interesante decir que el proyecto “Dispositivo de detección temprana a enfermedades” es una herramienta digital accesible donde se le permitirá a las personas de la zona rural ,ciudades y pueblos , esto les permitirá conocer sus síntomas o causas graves, </a:t>
            </a:r>
            <a:r>
              <a:rPr lang="es-MX" dirty="0"/>
              <a:t>Esta aplicación permitirá a los usuarios registrar y analizar sus síntomas, brindándoles una orientación preliminar sobre posibles señales de alerta y riesgos de salud.</a:t>
            </a:r>
          </a:p>
          <a:p>
            <a:endParaRPr lang="es-MX" dirty="0"/>
          </a:p>
          <a:p>
            <a:r>
              <a:rPr lang="es-MX" dirty="0"/>
              <a:t>De esta manera, se busca fomentar la prevención, el autocuidado y la consulta médica oportuna ante posibles condiciones graves, contribuyendo a reducir diagnósticos tardíos y complicaciones evitables.</a:t>
            </a:r>
          </a:p>
          <a:p>
            <a:r>
              <a:rPr lang="es-CO" dirty="0"/>
              <a:t> </a:t>
            </a:r>
          </a:p>
        </p:txBody>
      </p:sp>
    </p:spTree>
    <p:extLst>
      <p:ext uri="{BB962C8B-B14F-4D97-AF65-F5344CB8AC3E}">
        <p14:creationId xmlns:p14="http://schemas.microsoft.com/office/powerpoint/2010/main" val="2355256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C0E235D9-376C-43DD-B55A-C8F5C96F676C}"/>
              </a:ext>
            </a:extLst>
          </p:cNvPr>
          <p:cNvSpPr/>
          <p:nvPr/>
        </p:nvSpPr>
        <p:spPr>
          <a:xfrm>
            <a:off x="919841" y="304870"/>
            <a:ext cx="9628415" cy="1077218"/>
          </a:xfrm>
          <a:prstGeom prst="rect">
            <a:avLst/>
          </a:prstGeom>
        </p:spPr>
        <p:txBody>
          <a:bodyPr wrap="square">
            <a:spAutoFit/>
          </a:bodyPr>
          <a:lstStyle/>
          <a:p>
            <a:pPr algn="ctr" defTabSz="457200"/>
            <a:r>
              <a:rPr lang="es-ES" sz="3200" b="1" dirty="0">
                <a:solidFill>
                  <a:schemeClr val="bg1"/>
                </a:solidFill>
                <a:cs typeface="Calibri"/>
              </a:rPr>
              <a:t>Productos y/o procesos a impactar con el proyecto de I+D+i </a:t>
            </a:r>
            <a:endParaRPr lang="es-CO" sz="3200" b="1" dirty="0">
              <a:solidFill>
                <a:schemeClr val="bg1"/>
              </a:solidFill>
              <a:cs typeface="Calibri"/>
            </a:endParaRPr>
          </a:p>
        </p:txBody>
      </p:sp>
      <p:sp>
        <p:nvSpPr>
          <p:cNvPr id="2" name="CuadroTexto 1">
            <a:extLst>
              <a:ext uri="{FF2B5EF4-FFF2-40B4-BE49-F238E27FC236}">
                <a16:creationId xmlns:a16="http://schemas.microsoft.com/office/drawing/2014/main" id="{B610956D-D2BC-0D2A-FB79-2FD996DBC268}"/>
              </a:ext>
            </a:extLst>
          </p:cNvPr>
          <p:cNvSpPr txBox="1"/>
          <p:nvPr/>
        </p:nvSpPr>
        <p:spPr>
          <a:xfrm>
            <a:off x="179614" y="1600200"/>
            <a:ext cx="11821886" cy="2308324"/>
          </a:xfrm>
          <a:prstGeom prst="rect">
            <a:avLst/>
          </a:prstGeom>
          <a:noFill/>
        </p:spPr>
        <p:txBody>
          <a:bodyPr wrap="square" rtlCol="0">
            <a:spAutoFit/>
          </a:bodyPr>
          <a:lstStyle/>
          <a:p>
            <a:r>
              <a:rPr lang="es-CO" dirty="0"/>
              <a:t>El proyecto “ Dispositivo de detección temprana a enfermedades” impactara principalmente los procesos relacionados con la prevención de enfermedades, mediante la incorporación de herramientas digitales para la población en general. En primer lugar en el proceso de identificación temprana de síntomas, facilitando que las personas puedan reconocer posibles señales e alerta antes de que la enfermedad avance.</a:t>
            </a:r>
          </a:p>
          <a:p>
            <a:endParaRPr lang="es-CO" dirty="0"/>
          </a:p>
          <a:p>
            <a:r>
              <a:rPr lang="es-CO" dirty="0"/>
              <a:t>En segundo lugar influirá en el proceso de toma de decisiones de salud lo que permitirá a los usuarios recibir una orientación preliminar que los motive a buscar atención medica de manera oportuna, el proyecto tendrá en cuenta los procesos institucionales de promoción y prevención en la salud.</a:t>
            </a:r>
          </a:p>
        </p:txBody>
      </p:sp>
    </p:spTree>
    <p:extLst>
      <p:ext uri="{BB962C8B-B14F-4D97-AF65-F5344CB8AC3E}">
        <p14:creationId xmlns:p14="http://schemas.microsoft.com/office/powerpoint/2010/main" val="2320850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2A5F4-9729-9AF2-A9CC-CCD46F6F2DA5}"/>
            </a:ext>
          </a:extLst>
        </p:cNvPr>
        <p:cNvGrpSpPr/>
        <p:nvPr/>
      </p:nvGrpSpPr>
      <p:grpSpPr>
        <a:xfrm>
          <a:off x="0" y="0"/>
          <a:ext cx="0" cy="0"/>
          <a:chOff x="0" y="0"/>
          <a:chExt cx="0" cy="0"/>
        </a:xfrm>
      </p:grpSpPr>
      <p:sp>
        <p:nvSpPr>
          <p:cNvPr id="4" name="6 Rectángulo">
            <a:extLst>
              <a:ext uri="{FF2B5EF4-FFF2-40B4-BE49-F238E27FC236}">
                <a16:creationId xmlns:a16="http://schemas.microsoft.com/office/drawing/2014/main" id="{8D04F43A-F611-2053-832F-9B92AACE97D4}"/>
              </a:ext>
            </a:extLst>
          </p:cNvPr>
          <p:cNvSpPr/>
          <p:nvPr/>
        </p:nvSpPr>
        <p:spPr>
          <a:xfrm>
            <a:off x="1397744" y="396006"/>
            <a:ext cx="9396512" cy="523220"/>
          </a:xfrm>
          <a:prstGeom prst="rect">
            <a:avLst/>
          </a:prstGeom>
        </p:spPr>
        <p:txBody>
          <a:bodyPr wrap="square">
            <a:spAutoFit/>
          </a:bodyPr>
          <a:lstStyle/>
          <a:p>
            <a:pPr lvl="0" algn="ctr" defTabSz="457200"/>
            <a:r>
              <a:rPr lang="es-ES" sz="2800" b="1" dirty="0">
                <a:solidFill>
                  <a:schemeClr val="bg1"/>
                </a:solidFill>
                <a:cs typeface="Calibri"/>
              </a:rPr>
              <a:t>METODOLOGÍA </a:t>
            </a:r>
          </a:p>
        </p:txBody>
      </p:sp>
      <p:sp>
        <p:nvSpPr>
          <p:cNvPr id="3" name="CuadroTexto 2">
            <a:extLst>
              <a:ext uri="{FF2B5EF4-FFF2-40B4-BE49-F238E27FC236}">
                <a16:creationId xmlns:a16="http://schemas.microsoft.com/office/drawing/2014/main" id="{A5509D37-BA33-E6F0-0D03-D2A3D1D2C6ED}"/>
              </a:ext>
            </a:extLst>
          </p:cNvPr>
          <p:cNvSpPr txBox="1"/>
          <p:nvPr/>
        </p:nvSpPr>
        <p:spPr>
          <a:xfrm>
            <a:off x="571500" y="1674674"/>
            <a:ext cx="11364686" cy="1754326"/>
          </a:xfrm>
          <a:prstGeom prst="rect">
            <a:avLst/>
          </a:prstGeom>
          <a:noFill/>
        </p:spPr>
        <p:txBody>
          <a:bodyPr wrap="square">
            <a:spAutoFit/>
          </a:bodyPr>
          <a:lstStyle/>
          <a:p>
            <a:r>
              <a:rPr lang="es-MX" dirty="0"/>
              <a:t>El proyecto </a:t>
            </a:r>
            <a:r>
              <a:rPr lang="es-MX" b="1" dirty="0"/>
              <a:t>“</a:t>
            </a:r>
            <a:r>
              <a:rPr lang="es-MX" dirty="0"/>
              <a:t>Dispositivo de Detección Temprana a Enfermedades</a:t>
            </a:r>
            <a:r>
              <a:rPr lang="es-MX" b="1" dirty="0"/>
              <a:t>”</a:t>
            </a:r>
            <a:r>
              <a:rPr lang="es-MX" dirty="0"/>
              <a:t> se desarrollará mediante una metodología por fases. Primero, se realizará una investigación para analizar la problemática de la detección tardía de enfermedades y definir los requerimientos del sistema. Luego, se diseñará la estructura de la aplicación y el modelo de clasificación de síntomas. Posteriormente, se desarrollará la aplicación móvil, implementando los algoritmos de análisis y la base de datos. Finalmente, se realizarán pruebas con usuarios para validar su funcionamiento y realizar mejoras antes de su implementación.</a:t>
            </a:r>
            <a:endParaRPr lang="es-CO" dirty="0"/>
          </a:p>
        </p:txBody>
      </p:sp>
    </p:spTree>
    <p:extLst>
      <p:ext uri="{BB962C8B-B14F-4D97-AF65-F5344CB8AC3E}">
        <p14:creationId xmlns:p14="http://schemas.microsoft.com/office/powerpoint/2010/main" val="3768206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6283-270E-3B6F-2D6E-9467B81C8136}"/>
            </a:ext>
          </a:extLst>
        </p:cNvPr>
        <p:cNvGrpSpPr/>
        <p:nvPr/>
      </p:nvGrpSpPr>
      <p:grpSpPr>
        <a:xfrm>
          <a:off x="0" y="0"/>
          <a:ext cx="0" cy="0"/>
          <a:chOff x="0" y="0"/>
          <a:chExt cx="0" cy="0"/>
        </a:xfrm>
      </p:grpSpPr>
      <p:sp>
        <p:nvSpPr>
          <p:cNvPr id="4" name="6 Rectángulo">
            <a:extLst>
              <a:ext uri="{FF2B5EF4-FFF2-40B4-BE49-F238E27FC236}">
                <a16:creationId xmlns:a16="http://schemas.microsoft.com/office/drawing/2014/main" id="{99BE7BEB-D238-4D63-5F0C-9B2448366119}"/>
              </a:ext>
            </a:extLst>
          </p:cNvPr>
          <p:cNvSpPr/>
          <p:nvPr/>
        </p:nvSpPr>
        <p:spPr>
          <a:xfrm>
            <a:off x="1053774" y="232720"/>
            <a:ext cx="9396512" cy="954107"/>
          </a:xfrm>
          <a:prstGeom prst="rect">
            <a:avLst/>
          </a:prstGeom>
        </p:spPr>
        <p:txBody>
          <a:bodyPr wrap="square">
            <a:spAutoFit/>
          </a:bodyPr>
          <a:lstStyle/>
          <a:p>
            <a:pPr lvl="0" algn="ctr" defTabSz="457200"/>
            <a:r>
              <a:rPr lang="es-ES" sz="2800" b="1" dirty="0">
                <a:solidFill>
                  <a:schemeClr val="bg1"/>
                </a:solidFill>
                <a:cs typeface="Calibri"/>
              </a:rPr>
              <a:t>Componente innovador, diferenciador o grado de novedad del proyecto I+D+I (frente a La competencia)</a:t>
            </a:r>
          </a:p>
        </p:txBody>
      </p:sp>
      <p:sp>
        <p:nvSpPr>
          <p:cNvPr id="3" name="CuadroTexto 2">
            <a:extLst>
              <a:ext uri="{FF2B5EF4-FFF2-40B4-BE49-F238E27FC236}">
                <a16:creationId xmlns:a16="http://schemas.microsoft.com/office/drawing/2014/main" id="{5CC3A8F2-EE06-6C7F-5F5E-7760B53343CA}"/>
              </a:ext>
            </a:extLst>
          </p:cNvPr>
          <p:cNvSpPr txBox="1"/>
          <p:nvPr/>
        </p:nvSpPr>
        <p:spPr>
          <a:xfrm>
            <a:off x="666750" y="1607714"/>
            <a:ext cx="10858499" cy="2862322"/>
          </a:xfrm>
          <a:prstGeom prst="rect">
            <a:avLst/>
          </a:prstGeom>
          <a:noFill/>
        </p:spPr>
        <p:txBody>
          <a:bodyPr wrap="square">
            <a:spAutoFit/>
          </a:bodyPr>
          <a:lstStyle/>
          <a:p>
            <a:pPr>
              <a:buNone/>
            </a:pPr>
            <a:r>
              <a:rPr lang="es-MX" dirty="0"/>
              <a:t>El proyecto </a:t>
            </a:r>
            <a:r>
              <a:rPr lang="es-MX" b="1" dirty="0"/>
              <a:t>“Dispositivo de Detección Temprana a Enfermedades”</a:t>
            </a:r>
            <a:r>
              <a:rPr lang="es-MX" dirty="0"/>
              <a:t> se diferencia de otras aplicaciones de salud porque no se limita a ofrecer información general, sino que integra un sistema de clasificación preliminar de riesgo basado en la combinación de síntomas registrados por el usuario. Esto permite brindar una orientación personalizada que favorece la toma de decisiones oportunas y promueve la consulta médica temprana.</a:t>
            </a:r>
          </a:p>
          <a:p>
            <a:pPr>
              <a:buNone/>
            </a:pPr>
            <a:endParaRPr lang="es-MX" dirty="0"/>
          </a:p>
          <a:p>
            <a:pPr>
              <a:buNone/>
            </a:pPr>
            <a:r>
              <a:rPr lang="es-MX" dirty="0"/>
              <a:t>Su componente innovador radica en el uso de algoritmos de análisis sintomático con un enfoque accesible e inclusivo, dirigido tanto a poblaciones rurales como urbanas. A diferencia de muchas aplicaciones existentes, prioriza la simplicidad, facilidad de uso y la posibilidad de funcionar en contextos de baja conectividad. Además, contempla la futura incorporación de inteligencia artificial y reconocimiento de voz, ampliando su alcance dentro del ámbito de la salud digital preventiva.</a:t>
            </a:r>
          </a:p>
        </p:txBody>
      </p:sp>
    </p:spTree>
    <p:extLst>
      <p:ext uri="{BB962C8B-B14F-4D97-AF65-F5344CB8AC3E}">
        <p14:creationId xmlns:p14="http://schemas.microsoft.com/office/powerpoint/2010/main" val="275154369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4343</TotalTime>
  <Words>765</Words>
  <Application>Microsoft Office PowerPoint</Application>
  <PresentationFormat>Panorámica</PresentationFormat>
  <Paragraphs>104</Paragraphs>
  <Slides>11</Slides>
  <Notes>1</Notes>
  <HiddenSlides>0</HiddenSlides>
  <MMClips>0</MMClips>
  <ScaleCrop>false</ScaleCrop>
  <HeadingPairs>
    <vt:vector size="6" baseType="variant">
      <vt:variant>
        <vt:lpstr>Fuentes usadas</vt:lpstr>
      </vt:variant>
      <vt:variant>
        <vt:i4>3</vt:i4>
      </vt:variant>
      <vt:variant>
        <vt:lpstr>Tema</vt:lpstr>
      </vt:variant>
      <vt:variant>
        <vt:i4>2</vt:i4>
      </vt:variant>
      <vt:variant>
        <vt:lpstr>Títulos de diapositiva</vt:lpstr>
      </vt:variant>
      <vt:variant>
        <vt:i4>11</vt:i4>
      </vt:variant>
    </vt:vector>
  </HeadingPairs>
  <TitlesOfParts>
    <vt:vector size="16" baseType="lpstr">
      <vt:lpstr>Arial</vt:lpstr>
      <vt:lpstr>Calibri</vt:lpstr>
      <vt:lpstr>Calibri Light</vt:lpstr>
      <vt:lpstr>Tema de Office</vt:lpstr>
      <vt:lpstr>2_Tema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Manager>ASTIN</Manager>
  <Company>ASTIN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ASTIN</dc:subject>
  <dc:creator>ASTIN</dc:creator>
  <cp:keywords>ASTIN</cp:keywords>
  <cp:lastModifiedBy>DIANA MILENA CARDENAS CASTILLO</cp:lastModifiedBy>
  <cp:revision>56</cp:revision>
  <dcterms:created xsi:type="dcterms:W3CDTF">2020-10-01T23:51:28Z</dcterms:created>
  <dcterms:modified xsi:type="dcterms:W3CDTF">2026-02-28T19:40:11Z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11285-cafa-4fc9-8a9a-bd902089b24f_Enabled">
    <vt:lpwstr>true</vt:lpwstr>
  </property>
  <property fmtid="{D5CDD505-2E9C-101B-9397-08002B2CF9AE}" pid="3" name="MSIP_Label_fc111285-cafa-4fc9-8a9a-bd902089b24f_SetDate">
    <vt:lpwstr>2025-08-06T19:51:23Z</vt:lpwstr>
  </property>
  <property fmtid="{D5CDD505-2E9C-101B-9397-08002B2CF9AE}" pid="4" name="MSIP_Label_fc111285-cafa-4fc9-8a9a-bd902089b24f_Method">
    <vt:lpwstr>Privileged</vt:lpwstr>
  </property>
  <property fmtid="{D5CDD505-2E9C-101B-9397-08002B2CF9AE}" pid="5" name="MSIP_Label_fc111285-cafa-4fc9-8a9a-bd902089b24f_Name">
    <vt:lpwstr>Public</vt:lpwstr>
  </property>
  <property fmtid="{D5CDD505-2E9C-101B-9397-08002B2CF9AE}" pid="6" name="MSIP_Label_fc111285-cafa-4fc9-8a9a-bd902089b24f_SiteId">
    <vt:lpwstr>cbc2c381-2f2e-4d93-91d1-506c9316ace7</vt:lpwstr>
  </property>
  <property fmtid="{D5CDD505-2E9C-101B-9397-08002B2CF9AE}" pid="7" name="MSIP_Label_fc111285-cafa-4fc9-8a9a-bd902089b24f_ActionId">
    <vt:lpwstr>b72423d5-ad55-429e-9468-9f50a2ada615</vt:lpwstr>
  </property>
  <property fmtid="{D5CDD505-2E9C-101B-9397-08002B2CF9AE}" pid="8" name="MSIP_Label_fc111285-cafa-4fc9-8a9a-bd902089b24f_ContentBits">
    <vt:lpwstr>0</vt:lpwstr>
  </property>
  <property fmtid="{D5CDD505-2E9C-101B-9397-08002B2CF9AE}" pid="9" name="MSIP_Label_fc111285-cafa-4fc9-8a9a-bd902089b24f_Tag">
    <vt:lpwstr>10, 0, 1, 1</vt:lpwstr>
  </property>
</Properties>
</file>