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1893" r:id="rId4"/>
    <p:sldId id="1882" r:id="rId5"/>
    <p:sldId id="1892" r:id="rId6"/>
    <p:sldId id="1894" r:id="rId7"/>
    <p:sldId id="377" r:id="rId8"/>
    <p:sldId id="1895" r:id="rId9"/>
    <p:sldId id="266" r:id="rId10"/>
    <p:sldId id="357" r:id="rId11"/>
  </p:sldIdLst>
  <p:sldSz cx="12192000" cy="6858000"/>
  <p:notesSz cx="12192000" cy="6858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F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>
      <p:cViewPr varScale="1">
        <p:scale>
          <a:sx n="68" d="100"/>
          <a:sy n="68" d="100"/>
        </p:scale>
        <p:origin x="816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oleObject" Target="file:///C:\Users\chego\OneDrive\Documentos\ALVARO%20PELAEZ\TELETRABAJO\2025\PAS_COAI%20Septiembre%202025\MATRIZ%20EJECUCION%20GISA%20SEPTIEMBRE%202025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chartUserShapes" Target="../drawings/drawing2.xml"/><Relationship Id="rId4" Type="http://schemas.openxmlformats.org/officeDocument/2006/relationships/oleObject" Target="file:///C:\Users\chego\OneDrive\Documentos\ALVARO%20PELAEZ\TELETRABAJO\2025\PAS_COAI%20Septiembre%202025\MATRIZ%20EJECUCION%20GISA%20SEPTIEMBRE%202025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20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Presupuesto proyecto Entornos BP26005445 a Septiembre 2025</a:t>
            </a:r>
            <a:endParaRPr lang="es-CO" sz="20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'TOTAL PROYECTOS'!$C$1</c:f>
              <c:strCache>
                <c:ptCount val="1"/>
                <c:pt idx="0">
                  <c:v>PPTO INICIAL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'TOTAL PROYECTOS'!$B$2</c:f>
              <c:strCache>
                <c:ptCount val="1"/>
                <c:pt idx="0">
                  <c:v>BP-26005445</c:v>
                </c:pt>
              </c:strCache>
            </c:strRef>
          </c:cat>
          <c:val>
            <c:numRef>
              <c:f>'TOTAL PROYECTOS'!$C$2</c:f>
              <c:numCache>
                <c:formatCode>_-"$"\ * #,##0_-;\-"$"\ * #,##0_-;_-"$"\ * "-"??_-;_-@_-</c:formatCode>
                <c:ptCount val="1"/>
                <c:pt idx="0">
                  <c:v>1088784955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9F-4409-8B27-5E83ECEEB862}"/>
            </c:ext>
          </c:extLst>
        </c:ser>
        <c:ser>
          <c:idx val="1"/>
          <c:order val="1"/>
          <c:tx>
            <c:strRef>
              <c:f>'TOTAL PROYECTOS'!$D$1</c:f>
              <c:strCache>
                <c:ptCount val="1"/>
                <c:pt idx="0">
                  <c:v>EJECUTADO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'TOTAL PROYECTOS'!$B$2</c:f>
              <c:strCache>
                <c:ptCount val="1"/>
                <c:pt idx="0">
                  <c:v>BP-26005445</c:v>
                </c:pt>
              </c:strCache>
            </c:strRef>
          </c:cat>
          <c:val>
            <c:numRef>
              <c:f>'TOTAL PROYECTOS'!$D$2</c:f>
              <c:numCache>
                <c:formatCode>_-"$"\ * #,##0_-;\-"$"\ * #,##0_-;_-"$"\ * "-"??_-;_-@_-</c:formatCode>
                <c:ptCount val="1"/>
                <c:pt idx="0">
                  <c:v>970502000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49F-4409-8B27-5E83ECEEB862}"/>
            </c:ext>
          </c:extLst>
        </c:ser>
        <c:ser>
          <c:idx val="5"/>
          <c:order val="5"/>
          <c:tx>
            <c:strRef>
              <c:f>'TOTAL PROYECTOS'!$H$1</c:f>
              <c:strCache>
                <c:ptCount val="1"/>
                <c:pt idx="0">
                  <c:v>SALDOS CDP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'TOTAL PROYECTOS'!$B$2</c:f>
              <c:strCache>
                <c:ptCount val="1"/>
                <c:pt idx="0">
                  <c:v>BP-26005445</c:v>
                </c:pt>
              </c:strCache>
            </c:strRef>
          </c:cat>
          <c:val>
            <c:numRef>
              <c:f>'TOTAL PROYECTOS'!$H$2</c:f>
            </c:numRef>
          </c:val>
          <c:extLst>
            <c:ext xmlns:c16="http://schemas.microsoft.com/office/drawing/2014/chart" uri="{C3380CC4-5D6E-409C-BE32-E72D297353CC}">
              <c16:uniqueId val="{00000002-449F-4409-8B27-5E83ECEEB862}"/>
            </c:ext>
          </c:extLst>
        </c:ser>
        <c:ser>
          <c:idx val="6"/>
          <c:order val="6"/>
          <c:tx>
            <c:strRef>
              <c:f>'TOTAL PROYECTOS'!$I$1</c:f>
              <c:strCache>
                <c:ptCount val="1"/>
                <c:pt idx="0">
                  <c:v>PPTO. DISPONIBLE
(Hacienda)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'TOTAL PROYECTOS'!$B$2</c:f>
              <c:strCache>
                <c:ptCount val="1"/>
                <c:pt idx="0">
                  <c:v>BP-26005445</c:v>
                </c:pt>
              </c:strCache>
            </c:strRef>
          </c:cat>
          <c:val>
            <c:numRef>
              <c:f>'TOTAL PROYECTOS'!$I$2</c:f>
              <c:numCache>
                <c:formatCode>_-"$"\ * #,##0_-;\-"$"\ * #,##0_-;_-"$"\ * "-"??_-;_-@_-</c:formatCode>
                <c:ptCount val="1"/>
                <c:pt idx="0">
                  <c:v>118282955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49F-4409-8B27-5E83ECEEB8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51282400"/>
        <c:axId val="125127808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'TOTAL PROYECTOS'!$E$1</c15:sqref>
                        </c15:formulaRef>
                      </c:ext>
                    </c:extLst>
                    <c:strCache>
                      <c:ptCount val="1"/>
                      <c:pt idx="0">
                        <c:v>OBLIGADO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'TOTAL PROYECTOS'!$B$2</c15:sqref>
                        </c15:formulaRef>
                      </c:ext>
                    </c:extLst>
                    <c:strCache>
                      <c:ptCount val="1"/>
                      <c:pt idx="0">
                        <c:v>BP-26005445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'TOTAL PROYECTOS'!$E$2</c15:sqref>
                        </c15:formulaRef>
                      </c:ext>
                    </c:extLst>
                    <c:numCache>
                      <c:formatCode>_-"$"\ * #,##0_-;\-"$"\ * #,##0_-;_-"$"\ * "-"??_-;_-@_-</c:formatCode>
                      <c:ptCount val="1"/>
                      <c:pt idx="0">
                        <c:v>587704000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4-449F-4409-8B27-5E83ECEEB862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PROYECTOS'!$F$1</c15:sqref>
                        </c15:formulaRef>
                      </c:ext>
                    </c:extLst>
                    <c:strCache>
                      <c:ptCount val="1"/>
                      <c:pt idx="0">
                        <c:v>PAGADO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PROYECTOS'!$B$2</c15:sqref>
                        </c15:formulaRef>
                      </c:ext>
                    </c:extLst>
                    <c:strCache>
                      <c:ptCount val="1"/>
                      <c:pt idx="0">
                        <c:v>BP-26005445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PROYECTOS'!$F$2</c15:sqref>
                        </c15:formulaRef>
                      </c:ext>
                    </c:extLst>
                    <c:numCache>
                      <c:formatCode>_-"$"\ * #,##0_-;\-"$"\ * #,##0_-;_-"$"\ * "-"??_-;_-@_-</c:formatCode>
                      <c:ptCount val="1"/>
                      <c:pt idx="0">
                        <c:v>577077000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449F-4409-8B27-5E83ECEEB862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PROYECTOS'!$G$1</c15:sqref>
                        </c15:formulaRef>
                      </c:ext>
                    </c:extLst>
                    <c:strCache>
                      <c:ptCount val="1"/>
                      <c:pt idx="0">
                        <c:v>% EJECUCION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PROYECTOS'!$B$2</c15:sqref>
                        </c15:formulaRef>
                      </c:ext>
                    </c:extLst>
                    <c:strCache>
                      <c:ptCount val="1"/>
                      <c:pt idx="0">
                        <c:v>BP-26005445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PROYECTOS'!$G$2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0.89136242702765855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449F-4409-8B27-5E83ECEEB862}"/>
                  </c:ext>
                </c:extLst>
              </c15:ser>
            </c15:filteredBarSeries>
            <c15:filteredBarSeries>
              <c15:ser>
                <c:idx val="7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PROYECTOS'!$J$1</c15:sqref>
                        </c15:formulaRef>
                      </c:ext>
                    </c:extLst>
                    <c:strCache>
                      <c:ptCount val="1"/>
                      <c:pt idx="0">
                        <c:v>ADICION (ABRIL)</c:v>
                      </c:pt>
                    </c:strCache>
                  </c:strRef>
                </c:tx>
                <c:spPr>
                  <a:solidFill>
                    <a:srgbClr val="FF0000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50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CO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PROYECTOS'!$B$2</c15:sqref>
                        </c15:formulaRef>
                      </c:ext>
                    </c:extLst>
                    <c:strCache>
                      <c:ptCount val="1"/>
                      <c:pt idx="0">
                        <c:v>BP-26005445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PROYECTOS'!$J$2</c15:sqref>
                        </c15:formulaRef>
                      </c:ext>
                    </c:extLst>
                    <c:numCache>
                      <c:formatCode>_-"$"\ * #,##0_-;\-"$"\ * #,##0_-;_-"$"\ * "-"??_-;_-@_-</c:formatCode>
                      <c:ptCount val="1"/>
                      <c:pt idx="0">
                        <c:v>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449F-4409-8B27-5E83ECEEB862}"/>
                  </c:ext>
                </c:extLst>
              </c15:ser>
            </c15:filteredBarSeries>
            <c15:filteredBarSeries>
              <c15:ser>
                <c:idx val="8"/>
                <c:order val="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PROYECTOS'!$K$1</c15:sqref>
                        </c15:formulaRef>
                      </c:ext>
                    </c:extLst>
                    <c:strCache>
                      <c:ptCount val="1"/>
                      <c:pt idx="0">
                        <c:v>PPTO DISPONIBLE Nueva C/VALOR</c:v>
                      </c:pt>
                    </c:strCache>
                  </c:strRef>
                </c:tx>
                <c:spPr>
                  <a:solidFill>
                    <a:srgbClr val="00B050"/>
                  </a:solidFill>
                  <a:ln>
                    <a:solidFill>
                      <a:schemeClr val="accent6">
                        <a:lumMod val="75000"/>
                      </a:schemeClr>
                    </a:solidFill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50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CO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PROYECTOS'!$B$2</c15:sqref>
                        </c15:formulaRef>
                      </c:ext>
                    </c:extLst>
                    <c:strCache>
                      <c:ptCount val="1"/>
                      <c:pt idx="0">
                        <c:v>BP-26005445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PROYECTOS'!$K$2</c15:sqref>
                        </c15:formulaRef>
                      </c:ext>
                    </c:extLst>
                    <c:numCache>
                      <c:formatCode>_-"$"\ * #,##0_-;\-"$"\ * #,##0_-;_-"$"\ * "-"??_-;_-@_-</c:formatCode>
                      <c:ptCount val="1"/>
                      <c:pt idx="0">
                        <c:v>118282955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8-449F-4409-8B27-5E83ECEEB862}"/>
                  </c:ext>
                </c:extLst>
              </c15:ser>
            </c15:filteredBarSeries>
          </c:ext>
        </c:extLst>
      </c:barChart>
      <c:catAx>
        <c:axId val="1251282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251278080"/>
        <c:crosses val="autoZero"/>
        <c:auto val="1"/>
        <c:lblAlgn val="ctr"/>
        <c:lblOffset val="100"/>
        <c:noMultiLvlLbl val="0"/>
      </c:catAx>
      <c:valAx>
        <c:axId val="1251278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&quot;$&quot;\ * #,##0_-;\-&quot;$&quot;\ * #,##0_-;_-&quot;$&quot;\ 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251282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18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Presupuesto proyecto ETV-ZOONOSIS BP26005480 a Septiembre 2025</a:t>
            </a:r>
            <a:endParaRPr lang="es-CO" sz="18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'TOTAL PROYECTOS'!$C$1</c:f>
              <c:strCache>
                <c:ptCount val="1"/>
                <c:pt idx="0">
                  <c:v>PPTO INICIAL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spc="3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A-CD95-452A-B5B9-1666B376AEA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'TOTAL PROYECTOS'!$B$4</c:f>
              <c:strCache>
                <c:ptCount val="1"/>
                <c:pt idx="0">
                  <c:v>BP-26005480</c:v>
                </c:pt>
              </c:strCache>
            </c:strRef>
          </c:cat>
          <c:val>
            <c:numRef>
              <c:f>'TOTAL PROYECTOS'!$C$4</c:f>
              <c:numCache>
                <c:formatCode>_-"$"\ * #,##0_-;\-"$"\ * #,##0_-;_-"$"\ * "-"??_-;_-@_-</c:formatCode>
                <c:ptCount val="1"/>
                <c:pt idx="0">
                  <c:v>8695966053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5-452A-B5B9-1666B376AEA7}"/>
            </c:ext>
          </c:extLst>
        </c:ser>
        <c:ser>
          <c:idx val="1"/>
          <c:order val="1"/>
          <c:tx>
            <c:strRef>
              <c:f>'TOTAL PROYECTOS'!$D$1</c:f>
              <c:strCache>
                <c:ptCount val="1"/>
                <c:pt idx="0">
                  <c:v>EJECUTADO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spc="3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CD95-452A-B5B9-1666B376AEA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'TOTAL PROYECTOS'!$B$4</c:f>
              <c:strCache>
                <c:ptCount val="1"/>
                <c:pt idx="0">
                  <c:v>BP-26005480</c:v>
                </c:pt>
              </c:strCache>
            </c:strRef>
          </c:cat>
          <c:val>
            <c:numRef>
              <c:f>'TOTAL PROYECTOS'!$D$4</c:f>
              <c:numCache>
                <c:formatCode>_-"$"\ * #,##0_-;\-"$"\ * #,##0_-;_-"$"\ * "-"??_-;_-@_-</c:formatCode>
                <c:ptCount val="1"/>
                <c:pt idx="0">
                  <c:v>6060217169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95-452A-B5B9-1666B376AEA7}"/>
            </c:ext>
          </c:extLst>
        </c:ser>
        <c:ser>
          <c:idx val="5"/>
          <c:order val="5"/>
          <c:tx>
            <c:strRef>
              <c:f>'TOTAL PROYECTOS'!$H$1</c:f>
              <c:strCache>
                <c:ptCount val="1"/>
                <c:pt idx="0">
                  <c:v>SALDOS CDP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'TOTAL PROYECTOS'!$B$4</c:f>
              <c:strCache>
                <c:ptCount val="1"/>
                <c:pt idx="0">
                  <c:v>BP-26005480</c:v>
                </c:pt>
              </c:strCache>
            </c:strRef>
          </c:cat>
          <c:val>
            <c:numRef>
              <c:f>'TOTAL PROYECTOS'!$H$4</c:f>
            </c:numRef>
          </c:val>
          <c:extLst>
            <c:ext xmlns:c16="http://schemas.microsoft.com/office/drawing/2014/chart" uri="{C3380CC4-5D6E-409C-BE32-E72D297353CC}">
              <c16:uniqueId val="{00000002-CD95-452A-B5B9-1666B376AEA7}"/>
            </c:ext>
          </c:extLst>
        </c:ser>
        <c:ser>
          <c:idx val="8"/>
          <c:order val="8"/>
          <c:tx>
            <c:strRef>
              <c:f>'TOTAL PROYECTOS'!$K$1</c:f>
              <c:strCache>
                <c:ptCount val="1"/>
                <c:pt idx="0">
                  <c:v>PPTO DISPONIBLE Nueva C/VALOR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spc="3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'TOTAL PROYECTOS'!$B$4</c:f>
              <c:strCache>
                <c:ptCount val="1"/>
                <c:pt idx="0">
                  <c:v>BP-26005480</c:v>
                </c:pt>
              </c:strCache>
            </c:strRef>
          </c:cat>
          <c:val>
            <c:numRef>
              <c:f>'TOTAL PROYECTOS'!$K$4</c:f>
              <c:numCache>
                <c:formatCode>_-"$"\ * #,##0_-;\-"$"\ * #,##0_-;_-"$"\ * "-"??_-;_-@_-</c:formatCode>
                <c:ptCount val="1"/>
                <c:pt idx="0">
                  <c:v>2635748884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D95-452A-B5B9-1666B376AE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51282400"/>
        <c:axId val="125127808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'TOTAL PROYECTOS'!$E$1</c15:sqref>
                        </c15:formulaRef>
                      </c:ext>
                    </c:extLst>
                    <c:strCache>
                      <c:ptCount val="1"/>
                      <c:pt idx="0">
                        <c:v>OBLIGADO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'TOTAL PROYECTOS'!$B$4</c15:sqref>
                        </c15:formulaRef>
                      </c:ext>
                    </c:extLst>
                    <c:strCache>
                      <c:ptCount val="1"/>
                      <c:pt idx="0">
                        <c:v>BP-26005480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'TOTAL PROYECTOS'!$E$4</c15:sqref>
                        </c15:formulaRef>
                      </c:ext>
                    </c:extLst>
                    <c:numCache>
                      <c:formatCode>_-"$"\ * #,##0_-;\-"$"\ * #,##0_-;_-"$"\ * "-"??_-;_-@_-</c:formatCode>
                      <c:ptCount val="1"/>
                      <c:pt idx="0">
                        <c:v>4163178642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4-CD95-452A-B5B9-1666B376AEA7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PROYECTOS'!$F$1</c15:sqref>
                        </c15:formulaRef>
                      </c:ext>
                    </c:extLst>
                    <c:strCache>
                      <c:ptCount val="1"/>
                      <c:pt idx="0">
                        <c:v>PAGADO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PROYECTOS'!$B$4</c15:sqref>
                        </c15:formulaRef>
                      </c:ext>
                    </c:extLst>
                    <c:strCache>
                      <c:ptCount val="1"/>
                      <c:pt idx="0">
                        <c:v>BP-26005480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PROYECTOS'!$F$4</c15:sqref>
                        </c15:formulaRef>
                      </c:ext>
                    </c:extLst>
                    <c:numCache>
                      <c:formatCode>_-"$"\ * #,##0_-;\-"$"\ * #,##0_-;_-"$"\ * "-"??_-;_-@_-</c:formatCode>
                      <c:ptCount val="1"/>
                      <c:pt idx="0">
                        <c:v>4150527642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CD95-452A-B5B9-1666B376AEA7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PROYECTOS'!$G$1</c15:sqref>
                        </c15:formulaRef>
                      </c:ext>
                    </c:extLst>
                    <c:strCache>
                      <c:ptCount val="1"/>
                      <c:pt idx="0">
                        <c:v>% EJECUCION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PROYECTOS'!$B$4</c15:sqref>
                        </c15:formulaRef>
                      </c:ext>
                    </c:extLst>
                    <c:strCache>
                      <c:ptCount val="1"/>
                      <c:pt idx="0">
                        <c:v>BP-26005480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PROYECTOS'!$G$4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0.69689981907292531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CD95-452A-B5B9-1666B376AEA7}"/>
                  </c:ext>
                </c:extLst>
              </c15:ser>
            </c15:filteredBarSeries>
            <c15:filteredBar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PROYECTOS'!$I$1</c15:sqref>
                        </c15:formulaRef>
                      </c:ext>
                    </c:extLst>
                    <c:strCache>
                      <c:ptCount val="1"/>
                      <c:pt idx="0">
                        <c:v>PPTO. DISPONIBLE
(Hacienda)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50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CO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PROYECTOS'!$B$4</c15:sqref>
                        </c15:formulaRef>
                      </c:ext>
                    </c:extLst>
                    <c:strCache>
                      <c:ptCount val="1"/>
                      <c:pt idx="0">
                        <c:v>BP-26005480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PROYECTOS'!$I$4</c15:sqref>
                        </c15:formulaRef>
                      </c:ext>
                    </c:extLst>
                    <c:numCache>
                      <c:formatCode>_-"$"\ * #,##0_-;\-"$"\ * #,##0_-;_-"$"\ * "-"??_-;_-@_-</c:formatCode>
                      <c:ptCount val="1"/>
                      <c:pt idx="0">
                        <c:v>2635748884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CD95-452A-B5B9-1666B376AEA7}"/>
                  </c:ext>
                </c:extLst>
              </c15:ser>
            </c15:filteredBarSeries>
            <c15:filteredBarSeries>
              <c15:ser>
                <c:idx val="7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PROYECTOS'!$J$1</c15:sqref>
                        </c15:formulaRef>
                      </c:ext>
                    </c:extLst>
                    <c:strCache>
                      <c:ptCount val="1"/>
                      <c:pt idx="0">
                        <c:v>ADICION (ABRIL)</c:v>
                      </c:pt>
                    </c:strCache>
                  </c:strRef>
                </c:tx>
                <c:spPr>
                  <a:solidFill>
                    <a:srgbClr val="FF0000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50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CO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PROYECTOS'!$B$4</c15:sqref>
                        </c15:formulaRef>
                      </c:ext>
                    </c:extLst>
                    <c:strCache>
                      <c:ptCount val="1"/>
                      <c:pt idx="0">
                        <c:v>BP-26005480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'TOTAL PROYECTOS'!$J$4</c15:sqref>
                        </c15:formulaRef>
                      </c:ext>
                    </c:extLst>
                    <c:numCache>
                      <c:formatCode>_-"$"\ * #,##0_-;\-"$"\ * #,##0_-;_-"$"\ * "-"??_-;_-@_-</c:formatCode>
                      <c:ptCount val="1"/>
                      <c:pt idx="0">
                        <c:v>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8-CD95-452A-B5B9-1666B376AEA7}"/>
                  </c:ext>
                </c:extLst>
              </c15:ser>
            </c15:filteredBarSeries>
          </c:ext>
        </c:extLst>
      </c:barChart>
      <c:catAx>
        <c:axId val="1251282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251278080"/>
        <c:crosses val="autoZero"/>
        <c:auto val="1"/>
        <c:lblAlgn val="ctr"/>
        <c:lblOffset val="100"/>
        <c:noMultiLvlLbl val="0"/>
      </c:catAx>
      <c:valAx>
        <c:axId val="1251278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&quot;$&quot;\ * #,##0_-;\-&quot;$&quot;\ * #,##0_-;_-&quot;$&quot;\ 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251282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0.51909</cdr:x>
      <cdr:y>0.61095</cdr:y>
    </cdr:from>
    <cdr:to>
      <cdr:x>0.58427</cdr:x>
      <cdr:y>0.69169</cdr:y>
    </cdr:to>
    <cdr:sp macro="" textlink="">
      <cdr:nvSpPr>
        <cdr:cNvPr id="2" name="CuadroTexto 1">
          <a:extLst xmlns:a="http://schemas.openxmlformats.org/drawingml/2006/main">
            <a:ext uri="{FF2B5EF4-FFF2-40B4-BE49-F238E27FC236}">
              <a16:creationId xmlns:a16="http://schemas.microsoft.com/office/drawing/2014/main" id="{160064EB-A85F-0E41-A406-31CABACA5FDF}"/>
            </a:ext>
          </a:extLst>
        </cdr:cNvPr>
        <cdr:cNvSpPr txBox="1"/>
      </cdr:nvSpPr>
      <cdr:spPr>
        <a:xfrm xmlns:a="http://schemas.openxmlformats.org/drawingml/2006/main">
          <a:off x="4509798" y="2377514"/>
          <a:ext cx="566275" cy="3141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s-CO" sz="1400" b="1" kern="1200"/>
            <a:t>89,1%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0.51592</cdr:x>
      <cdr:y>0.64474</cdr:y>
    </cdr:from>
    <cdr:to>
      <cdr:x>0.5811</cdr:x>
      <cdr:y>0.72548</cdr:y>
    </cdr:to>
    <cdr:sp macro="" textlink="">
      <cdr:nvSpPr>
        <cdr:cNvPr id="2" name="CuadroTexto 1">
          <a:extLst xmlns:a="http://schemas.openxmlformats.org/drawingml/2006/main">
            <a:ext uri="{FF2B5EF4-FFF2-40B4-BE49-F238E27FC236}">
              <a16:creationId xmlns:a16="http://schemas.microsoft.com/office/drawing/2014/main" id="{160064EB-A85F-0E41-A406-31CABACA5FDF}"/>
            </a:ext>
          </a:extLst>
        </cdr:cNvPr>
        <cdr:cNvSpPr txBox="1"/>
      </cdr:nvSpPr>
      <cdr:spPr>
        <a:xfrm xmlns:a="http://schemas.openxmlformats.org/drawingml/2006/main">
          <a:off x="6172200" y="3733800"/>
          <a:ext cx="779774" cy="4675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s-CO" sz="1400" b="1" kern="1200" dirty="0"/>
            <a:t>69,7%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089BA-5A82-4DA5-82D8-2018A4539AD9}" type="datetimeFigureOut">
              <a:rPr lang="es-CO" smtClean="0"/>
              <a:t>16/10/2025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8FDF7D-D095-494F-9688-8A14E6E7813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90968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ab096b179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ab096b179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963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>
          <a:extLst>
            <a:ext uri="{FF2B5EF4-FFF2-40B4-BE49-F238E27FC236}">
              <a16:creationId xmlns:a16="http://schemas.microsoft.com/office/drawing/2014/main" id="{305822FC-20BA-B06C-3117-37477D964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ab096b1794_0_0:notes">
            <a:extLst>
              <a:ext uri="{FF2B5EF4-FFF2-40B4-BE49-F238E27FC236}">
                <a16:creationId xmlns:a16="http://schemas.microsoft.com/office/drawing/2014/main" id="{8BA3B50C-CC10-B0F1-8792-21220552D51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ab096b1794_0_0:notes">
            <a:extLst>
              <a:ext uri="{FF2B5EF4-FFF2-40B4-BE49-F238E27FC236}">
                <a16:creationId xmlns:a16="http://schemas.microsoft.com/office/drawing/2014/main" id="{956B6E86-E126-FB6E-5E7A-B17CD5673A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6027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46986" y="365252"/>
            <a:ext cx="9098026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006BB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0D284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006BB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006BB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4853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77591" y="502157"/>
            <a:ext cx="6036817" cy="953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006BB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52983" y="2353766"/>
            <a:ext cx="5571490" cy="3373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0D284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76200"/>
            <a:ext cx="12191999" cy="69342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32FAFA66-7928-4B33-AD0E-A4F82D09AD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0826"/>
            <a:ext cx="2133600" cy="1181100"/>
          </a:xfrm>
          <a:prstGeom prst="rect">
            <a:avLst/>
          </a:prstGeom>
        </p:spPr>
      </p:pic>
      <p:sp>
        <p:nvSpPr>
          <p:cNvPr id="12" name="object 2">
            <a:extLst>
              <a:ext uri="{FF2B5EF4-FFF2-40B4-BE49-F238E27FC236}">
                <a16:creationId xmlns:a16="http://schemas.microsoft.com/office/drawing/2014/main" id="{2995C677-A21F-49C7-AC4F-576E44B4671B}"/>
              </a:ext>
            </a:extLst>
          </p:cNvPr>
          <p:cNvSpPr txBox="1"/>
          <p:nvPr/>
        </p:nvSpPr>
        <p:spPr>
          <a:xfrm>
            <a:off x="718185" y="163553"/>
            <a:ext cx="10254615" cy="75084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vert="horz" wrap="square" lIns="0" tIns="12065" rIns="0" bIns="0" rtlCol="0">
            <a:spAutoFit/>
          </a:bodyPr>
          <a:lstStyle/>
          <a:p>
            <a:pPr marL="12065" marR="5080" indent="1270" algn="ctr">
              <a:lnSpc>
                <a:spcPct val="100000"/>
              </a:lnSpc>
              <a:spcBef>
                <a:spcPts val="95"/>
              </a:spcBef>
            </a:pPr>
            <a:r>
              <a:rPr lang="es-MX" sz="4800" b="1" spc="-5" dirty="0">
                <a:solidFill>
                  <a:srgbClr val="006BBB"/>
                </a:solidFill>
                <a:latin typeface="Arial"/>
                <a:cs typeface="Arial"/>
              </a:rPr>
              <a:t>SECRETARIA DE SALUD PÚBLICA</a:t>
            </a:r>
            <a:endParaRPr lang="es-CO" sz="4800" b="1" spc="-5" dirty="0">
              <a:solidFill>
                <a:srgbClr val="006BBB"/>
              </a:solidFill>
              <a:latin typeface="Arial"/>
              <a:cs typeface="Arial"/>
            </a:endParaRPr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4E143BCB-C1A3-4B87-9C4C-BD52D565992B}"/>
              </a:ext>
            </a:extLst>
          </p:cNvPr>
          <p:cNvSpPr txBox="1"/>
          <p:nvPr/>
        </p:nvSpPr>
        <p:spPr>
          <a:xfrm>
            <a:off x="990600" y="2819400"/>
            <a:ext cx="10134600" cy="2205091"/>
          </a:xfrm>
          <a:prstGeom prst="rect">
            <a:avLst/>
          </a:prstGeom>
          <a:effectLst/>
        </p:spPr>
        <p:txBody>
          <a:bodyPr vert="horz" wrap="square" lIns="0" tIns="12065" rIns="0" bIns="0" rtlCol="0">
            <a:spAutoFit/>
          </a:bodyPr>
          <a:lstStyle/>
          <a:p>
            <a:pPr marL="12065" marR="5080" indent="1270" algn="ctr">
              <a:lnSpc>
                <a:spcPct val="100000"/>
              </a:lnSpc>
              <a:spcBef>
                <a:spcPts val="95"/>
              </a:spcBef>
            </a:pPr>
            <a:r>
              <a:rPr lang="es-ES" sz="2800" b="1" spc="-5" dirty="0">
                <a:solidFill>
                  <a:srgbClr val="006BBB"/>
                </a:solidFill>
                <a:latin typeface="Arial"/>
                <a:cs typeface="Arial"/>
              </a:rPr>
              <a:t>SUBSECRETARIA DE PROMOCION, PREVENCION Y PRODUCCION SOCIAL DE LA SALUD</a:t>
            </a:r>
          </a:p>
          <a:p>
            <a:pPr marL="12065" marR="5080" indent="1270" algn="ctr">
              <a:lnSpc>
                <a:spcPct val="100000"/>
              </a:lnSpc>
              <a:spcBef>
                <a:spcPts val="95"/>
              </a:spcBef>
            </a:pPr>
            <a:endParaRPr lang="es-ES" sz="2800" b="1" spc="-5" dirty="0">
              <a:solidFill>
                <a:srgbClr val="006BBB"/>
              </a:solidFill>
              <a:latin typeface="Arial"/>
              <a:cs typeface="Arial"/>
            </a:endParaRPr>
          </a:p>
          <a:p>
            <a:pPr marL="12065" marR="5080" indent="1270" algn="ctr">
              <a:lnSpc>
                <a:spcPct val="100000"/>
              </a:lnSpc>
              <a:spcBef>
                <a:spcPts val="95"/>
              </a:spcBef>
            </a:pPr>
            <a:r>
              <a:rPr lang="es-ES" sz="2800" b="1" spc="-5" dirty="0">
                <a:solidFill>
                  <a:srgbClr val="006BBB"/>
                </a:solidFill>
                <a:latin typeface="Arial"/>
                <a:cs typeface="Arial"/>
              </a:rPr>
              <a:t>GRUPO DE GESTIÓN INTEGRAL DE LA SALUD AMBIENTAL</a:t>
            </a:r>
          </a:p>
          <a:p>
            <a:pPr marL="12065" marR="5080" indent="1270" algn="ctr">
              <a:lnSpc>
                <a:spcPct val="100000"/>
              </a:lnSpc>
              <a:spcBef>
                <a:spcPts val="95"/>
              </a:spcBef>
            </a:pPr>
            <a:r>
              <a:rPr lang="es-ES" sz="2800" b="1" spc="-5" dirty="0">
                <a:solidFill>
                  <a:srgbClr val="006BBB"/>
                </a:solidFill>
                <a:latin typeface="Arial"/>
                <a:cs typeface="Arial"/>
              </a:rPr>
              <a:t>GISA</a:t>
            </a:r>
          </a:p>
        </p:txBody>
      </p:sp>
      <p:sp>
        <p:nvSpPr>
          <p:cNvPr id="16" name="object 2">
            <a:extLst>
              <a:ext uri="{FF2B5EF4-FFF2-40B4-BE49-F238E27FC236}">
                <a16:creationId xmlns:a16="http://schemas.microsoft.com/office/drawing/2014/main" id="{7AAE1885-7063-4128-9E7E-A75C1BFA8AD0}"/>
              </a:ext>
            </a:extLst>
          </p:cNvPr>
          <p:cNvSpPr txBox="1"/>
          <p:nvPr/>
        </p:nvSpPr>
        <p:spPr>
          <a:xfrm>
            <a:off x="838200" y="5486400"/>
            <a:ext cx="9721215" cy="566181"/>
          </a:xfrm>
          <a:prstGeom prst="rect">
            <a:avLst/>
          </a:prstGeom>
          <a:effectLst/>
        </p:spPr>
        <p:txBody>
          <a:bodyPr vert="horz" wrap="square" lIns="0" tIns="12065" rIns="0" bIns="0" rtlCol="0">
            <a:spAutoFit/>
          </a:bodyPr>
          <a:lstStyle/>
          <a:p>
            <a:pPr marL="12065" marR="5080" indent="1270" algn="ctr">
              <a:lnSpc>
                <a:spcPct val="100000"/>
              </a:lnSpc>
              <a:spcBef>
                <a:spcPts val="95"/>
              </a:spcBef>
            </a:pPr>
            <a:endParaRPr lang="es-MX" sz="3600" b="1" spc="-5" dirty="0">
              <a:solidFill>
                <a:srgbClr val="006BBB"/>
              </a:solidFill>
              <a:latin typeface="Arial"/>
              <a:cs typeface="Arial"/>
            </a:endParaRPr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id="{4E143BCB-C1A3-4B87-9C4C-BD52D565992B}"/>
              </a:ext>
            </a:extLst>
          </p:cNvPr>
          <p:cNvSpPr txBox="1"/>
          <p:nvPr/>
        </p:nvSpPr>
        <p:spPr>
          <a:xfrm>
            <a:off x="1028699" y="5652930"/>
            <a:ext cx="10134600" cy="443070"/>
          </a:xfrm>
          <a:prstGeom prst="rect">
            <a:avLst/>
          </a:prstGeom>
          <a:effectLst/>
        </p:spPr>
        <p:txBody>
          <a:bodyPr vert="horz" wrap="square" lIns="0" tIns="12065" rIns="0" bIns="0" rtlCol="0">
            <a:spAutoFit/>
          </a:bodyPr>
          <a:lstStyle/>
          <a:p>
            <a:pPr marL="12065" marR="5080" indent="1270" algn="ctr">
              <a:lnSpc>
                <a:spcPct val="100000"/>
              </a:lnSpc>
              <a:spcBef>
                <a:spcPts val="95"/>
              </a:spcBef>
            </a:pPr>
            <a:r>
              <a:rPr lang="es-ES" sz="2800" b="1" spc="-5" dirty="0">
                <a:solidFill>
                  <a:srgbClr val="006BBB"/>
                </a:solidFill>
                <a:latin typeface="Arial"/>
                <a:cs typeface="Arial"/>
              </a:rPr>
              <a:t>GESTIÓN ENERO – SEPTIEMBRE 2025</a:t>
            </a:r>
            <a:endParaRPr lang="es-MX" sz="2800" b="1" spc="-5" dirty="0">
              <a:solidFill>
                <a:srgbClr val="006BBB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88501DC0-0979-4545-B2A9-124AE157DE2D}"/>
              </a:ext>
            </a:extLst>
          </p:cNvPr>
          <p:cNvSpPr txBox="1"/>
          <p:nvPr/>
        </p:nvSpPr>
        <p:spPr>
          <a:xfrm>
            <a:off x="3046810" y="3244334"/>
            <a:ext cx="60936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0" dirty="0">
                <a:effectLst/>
              </a:rPr>
              <a:t> </a:t>
            </a:r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21928F2-DDA2-4371-B782-346415D92100}"/>
              </a:ext>
            </a:extLst>
          </p:cNvPr>
          <p:cNvSpPr txBox="1"/>
          <p:nvPr/>
        </p:nvSpPr>
        <p:spPr>
          <a:xfrm>
            <a:off x="3046810" y="3244334"/>
            <a:ext cx="60936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0" dirty="0">
                <a:effectLst/>
              </a:rPr>
              <a:t> </a:t>
            </a:r>
            <a:endParaRPr lang="es-CO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05DF3EA2-036A-4D6D-A68C-8F74B3CC22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6604" cy="686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029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37DDACC7-2378-2985-6202-75D6335AB9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7605668"/>
              </p:ext>
            </p:extLst>
          </p:nvPr>
        </p:nvGraphicFramePr>
        <p:xfrm>
          <a:off x="152400" y="838200"/>
          <a:ext cx="116586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6F6EAF09-979C-429A-75A1-4C0CDC8953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189834"/>
              </p:ext>
            </p:extLst>
          </p:nvPr>
        </p:nvGraphicFramePr>
        <p:xfrm>
          <a:off x="757766" y="990600"/>
          <a:ext cx="10676467" cy="4660639"/>
        </p:xfrm>
        <a:graphic>
          <a:graphicData uri="http://schemas.openxmlformats.org/drawingml/2006/table">
            <a:tbl>
              <a:tblPr/>
              <a:tblGrid>
                <a:gridCol w="1826703">
                  <a:extLst>
                    <a:ext uri="{9D8B030D-6E8A-4147-A177-3AD203B41FA5}">
                      <a16:colId xmlns:a16="http://schemas.microsoft.com/office/drawing/2014/main" val="1472319650"/>
                    </a:ext>
                  </a:extLst>
                </a:gridCol>
                <a:gridCol w="4149989">
                  <a:extLst>
                    <a:ext uri="{9D8B030D-6E8A-4147-A177-3AD203B41FA5}">
                      <a16:colId xmlns:a16="http://schemas.microsoft.com/office/drawing/2014/main" val="2671911074"/>
                    </a:ext>
                  </a:extLst>
                </a:gridCol>
                <a:gridCol w="1631620">
                  <a:extLst>
                    <a:ext uri="{9D8B030D-6E8A-4147-A177-3AD203B41FA5}">
                      <a16:colId xmlns:a16="http://schemas.microsoft.com/office/drawing/2014/main" val="1687445258"/>
                    </a:ext>
                  </a:extLst>
                </a:gridCol>
                <a:gridCol w="1755765">
                  <a:extLst>
                    <a:ext uri="{9D8B030D-6E8A-4147-A177-3AD203B41FA5}">
                      <a16:colId xmlns:a16="http://schemas.microsoft.com/office/drawing/2014/main" val="3290183824"/>
                    </a:ext>
                  </a:extLst>
                </a:gridCol>
                <a:gridCol w="1312390">
                  <a:extLst>
                    <a:ext uri="{9D8B030D-6E8A-4147-A177-3AD203B41FA5}">
                      <a16:colId xmlns:a16="http://schemas.microsoft.com/office/drawing/2014/main" val="2161743223"/>
                    </a:ext>
                  </a:extLst>
                </a:gridCol>
              </a:tblGrid>
              <a:tr h="36978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Código Programa Presupuestario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Actividades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Denominación FONDO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Valor Actividades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Ptto Disponible 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5262176"/>
                  </a:ext>
                </a:extLst>
              </a:tr>
              <a:tr h="50845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BP260054451010113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Realizar el alistamiento institucional, intersectorial y comunitario para intervenir en los determinantes socio ambientales de la salud.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SGP-Salud-Salud pública 11/12</a:t>
                      </a:r>
                    </a:p>
                  </a:txBody>
                  <a:tcPr marL="5352" marR="5352" marT="5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333.446.000 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7.633.000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2002093"/>
                  </a:ext>
                </a:extLst>
              </a:tr>
              <a:tr h="48996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BP260054451010123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Realizar el alistamiento institucional, intersectorial y comunitario para intervenir en los determinantes socio ambientales de la salud.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R.B. Coljuegos 25%</a:t>
                      </a:r>
                    </a:p>
                  </a:txBody>
                  <a:tcPr marL="5352" marR="5352" marT="5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  5.299.000 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     -   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4351524"/>
                  </a:ext>
                </a:extLst>
              </a:tr>
              <a:tr h="49921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BP260054451010117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Elaborar diagnóstico y planificar la gestión integral intersectorial y comunitaria a nivel territorial 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SGP-Salud-Salud pública 11/12</a:t>
                      </a:r>
                    </a:p>
                  </a:txBody>
                  <a:tcPr marL="5352" marR="5352" marT="5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133.139.970 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20.151.770 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7488576"/>
                  </a:ext>
                </a:extLst>
              </a:tr>
              <a:tr h="56392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BP260054451010124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Elaborar diagnóstico y planificar la gestión integral intersectorial y comunitaria a nivel territorial 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R.B. Coljuegos 25%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104.000.000 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5696168"/>
                  </a:ext>
                </a:extLst>
              </a:tr>
              <a:tr h="36978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BP260054451010111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Implementar y seguir el plan de acción con articulación intersectorial y comunitaria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SGP-Salud-Salud pública 11/12</a:t>
                      </a:r>
                    </a:p>
                  </a:txBody>
                  <a:tcPr marL="5352" marR="5352" marT="5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395.570.985 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11.791.185 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3271238"/>
                  </a:ext>
                </a:extLst>
              </a:tr>
              <a:tr h="36978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BP260054451010125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Implementar y seguir el plan de acción con articulación intersectorial y comunitaria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R.B. Coljuegos 25%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67.147.270 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1.213.270 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9908586"/>
                  </a:ext>
                </a:extLst>
              </a:tr>
              <a:tr h="52694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BP260054451010119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Captar información sobre el seguimiento de las intervenciones en salud para la toma de decisiones.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SGP-Salud-Salud pública 11/12</a:t>
                      </a:r>
                    </a:p>
                  </a:txBody>
                  <a:tcPr marL="5352" marR="5352" marT="53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26.628.000 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26.628.000 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5566703"/>
                  </a:ext>
                </a:extLst>
              </a:tr>
              <a:tr h="59165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BP260054451010126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Captar información sobre el seguimiento de las intervenciones en salud para la toma de decisiones.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R.B. Coljuegos 25%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23.553.730 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23.553.730 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941796"/>
                  </a:ext>
                </a:extLst>
              </a:tr>
              <a:tr h="369787"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SALDOS TH 30/09/2025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90.970.955 </a:t>
                      </a:r>
                    </a:p>
                  </a:txBody>
                  <a:tcPr marL="5352" marR="5352" marT="5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2367720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AB2939D3-1B57-90FF-E444-E1ABB9ADE92D}"/>
              </a:ext>
            </a:extLst>
          </p:cNvPr>
          <p:cNvSpPr txBox="1"/>
          <p:nvPr/>
        </p:nvSpPr>
        <p:spPr>
          <a:xfrm>
            <a:off x="609600" y="304800"/>
            <a:ext cx="8610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/>
              <a:t>SALDOS TALENTO HUMANO </a:t>
            </a:r>
            <a:r>
              <a:rPr lang="es-ES" sz="1800" b="1" dirty="0"/>
              <a:t>ENTORNOS PARA LA VIDA ENERO –</a:t>
            </a:r>
            <a:r>
              <a:rPr lang="es-ES" b="1" dirty="0"/>
              <a:t>SEPT</a:t>
            </a:r>
            <a:r>
              <a:rPr lang="es-ES" sz="1800" b="1" dirty="0"/>
              <a:t> 2025 </a:t>
            </a:r>
          </a:p>
          <a:p>
            <a:r>
              <a:rPr lang="es-ES" b="1" dirty="0"/>
              <a:t>(Monitoreo financiero SSPD)</a:t>
            </a:r>
            <a:endParaRPr lang="es-ES" sz="1800" b="1" dirty="0"/>
          </a:p>
        </p:txBody>
      </p:sp>
    </p:spTree>
    <p:extLst>
      <p:ext uri="{BB962C8B-B14F-4D97-AF65-F5344CB8AC3E}">
        <p14:creationId xmlns:p14="http://schemas.microsoft.com/office/powerpoint/2010/main" val="2627693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DD2AC-0B63-6C51-DD2C-156F7152D1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9B80B653-BD8B-6D30-BCCC-A6B8C65789D6}"/>
              </a:ext>
            </a:extLst>
          </p:cNvPr>
          <p:cNvSpPr txBox="1"/>
          <p:nvPr/>
        </p:nvSpPr>
        <p:spPr>
          <a:xfrm>
            <a:off x="304800" y="152400"/>
            <a:ext cx="86106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/>
              <a:t>EJECUCIÓN DE ACTIVIDADES Y TAREAS PROGRAMA </a:t>
            </a:r>
            <a:r>
              <a:rPr lang="es-ES" sz="1800" b="1" dirty="0"/>
              <a:t>ENTORNOS PARA LA VIDA GESTIÓN TERRITORIOS  PRIORIZADOS ENERO –</a:t>
            </a:r>
            <a:r>
              <a:rPr lang="es-ES" b="1" dirty="0"/>
              <a:t>SEPTIEMBRE</a:t>
            </a:r>
            <a:r>
              <a:rPr lang="es-ES" sz="1800" b="1" dirty="0"/>
              <a:t> 2025 </a:t>
            </a:r>
          </a:p>
          <a:p>
            <a:endParaRPr lang="es-CO" sz="1800" b="1" dirty="0"/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120CA892-340E-7308-F95E-5C6ED6FD6C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36393"/>
              </p:ext>
            </p:extLst>
          </p:nvPr>
        </p:nvGraphicFramePr>
        <p:xfrm>
          <a:off x="144779" y="858924"/>
          <a:ext cx="11902441" cy="5999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4842">
                  <a:extLst>
                    <a:ext uri="{9D8B030D-6E8A-4147-A177-3AD203B41FA5}">
                      <a16:colId xmlns:a16="http://schemas.microsoft.com/office/drawing/2014/main" val="3742648264"/>
                    </a:ext>
                  </a:extLst>
                </a:gridCol>
                <a:gridCol w="1252219">
                  <a:extLst>
                    <a:ext uri="{9D8B030D-6E8A-4147-A177-3AD203B41FA5}">
                      <a16:colId xmlns:a16="http://schemas.microsoft.com/office/drawing/2014/main" val="128432611"/>
                    </a:ext>
                  </a:extLst>
                </a:gridCol>
                <a:gridCol w="1135381">
                  <a:extLst>
                    <a:ext uri="{9D8B030D-6E8A-4147-A177-3AD203B41FA5}">
                      <a16:colId xmlns:a16="http://schemas.microsoft.com/office/drawing/2014/main" val="3954302383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3731881504"/>
                    </a:ext>
                  </a:extLst>
                </a:gridCol>
                <a:gridCol w="5384799">
                  <a:extLst>
                    <a:ext uri="{9D8B030D-6E8A-4147-A177-3AD203B41FA5}">
                      <a16:colId xmlns:a16="http://schemas.microsoft.com/office/drawing/2014/main" val="4140043740"/>
                    </a:ext>
                  </a:extLst>
                </a:gridCol>
              </a:tblGrid>
              <a:tr h="379009">
                <a:tc>
                  <a:txBody>
                    <a:bodyPr/>
                    <a:lstStyle/>
                    <a:p>
                      <a:pPr algn="ctr"/>
                      <a:r>
                        <a:rPr lang="es-CO" sz="1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ACTIVIDAD </a:t>
                      </a:r>
                      <a:endParaRPr lang="es-CO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CANTIDAD</a:t>
                      </a:r>
                    </a:p>
                    <a:p>
                      <a:pPr algn="ctr"/>
                      <a:r>
                        <a:rPr lang="es-CO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PROGRAMADA  </a:t>
                      </a:r>
                    </a:p>
                    <a:p>
                      <a:pPr algn="ctr"/>
                      <a:r>
                        <a:rPr lang="es-CO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 2025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EJECUCIÓN  SEPT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DESCRIPCION DEL AVANCE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6661774"/>
                  </a:ext>
                </a:extLst>
              </a:tr>
              <a:tr h="714289">
                <a:tc>
                  <a:txBody>
                    <a:bodyPr/>
                    <a:lstStyle/>
                    <a:p>
                      <a:pPr algn="ctr"/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Socialización de la estrategia Entornos para la vida a  JAC y otros actores comunitarios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 realizó el acercamiento institucional en los territorios priorizados para informar a los lideres de JAC y otros actores, del alcance de la estrategia garantizando la aceptabilidad del desarrollo del  proceso en la vigencia.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95737"/>
                  </a:ext>
                </a:extLst>
              </a:tr>
              <a:tr h="772942">
                <a:tc>
                  <a:txBody>
                    <a:bodyPr/>
                    <a:lstStyle/>
                    <a:p>
                      <a:pPr algn="ctr"/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Pre- diagnóstico sanitario, ambiental y social del entorno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 identificaron las problemáticas sanitarias, ambientales y sociales  del entorno de los territorios priorizados, para establecer los Planes de acción intersectorial con participación Comunitaria PAIES, en el marco del Comité Distrital Entornos para la Vida.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1839969"/>
                  </a:ext>
                </a:extLst>
              </a:tr>
              <a:tr h="701845">
                <a:tc>
                  <a:txBody>
                    <a:bodyPr/>
                    <a:lstStyle/>
                    <a:p>
                      <a:pPr algn="ctr"/>
                      <a:r>
                        <a:rPr lang="es-MX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Viviendas intervenidas para la promoción de factores protectores en salud ambiental, con acciones de educación y comunicación, para la prevención de  enfermedades  asociadas. ( 500 por territorio)</a:t>
                      </a:r>
                      <a:endParaRPr lang="es-CO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4500</a:t>
                      </a:r>
                      <a:endParaRPr lang="es-CO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4164</a:t>
                      </a:r>
                      <a:endParaRPr lang="es-CO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92.5%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 realizó el </a:t>
                      </a:r>
                      <a:r>
                        <a:rPr lang="es-CO" sz="10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Dx</a:t>
                      </a: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Sanitario, ambiental y social con acciones de IEC, en las viviendas de los territorios priorizados promoviendo hábitos higiénico sanitarios saludables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4991706"/>
                  </a:ext>
                </a:extLst>
              </a:tr>
              <a:tr h="503617">
                <a:tc>
                  <a:txBody>
                    <a:bodyPr/>
                    <a:lstStyle/>
                    <a:p>
                      <a:pPr algn="ctr"/>
                      <a:r>
                        <a:rPr lang="es-MX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Personas capacitadas  en la promoción de entornos para la vida en temas asociados a la salud ambiental, difundiendo en la población factores protectores para el autocuidado, el de su familia y comunidad.</a:t>
                      </a:r>
                      <a:endParaRPr lang="es-CO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97,5%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 ha capacitado  a los diferentes grupos de valor de los territorios priorizados en la temática “ vivienda Saludable”, con énfasis en: Higiene locativa, manejo adecuado de los residuos solidos, prevención de enfermedades zoonóticas, manipulación de alimentos, cambio climático,  prevención de  ETV,  movilidad saludable, segura y sostenible,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6406851"/>
                  </a:ext>
                </a:extLst>
              </a:tr>
              <a:tr h="497140">
                <a:tc>
                  <a:txBody>
                    <a:bodyPr/>
                    <a:lstStyle/>
                    <a:p>
                      <a:pPr algn="ctr"/>
                      <a:r>
                        <a:rPr lang="es-MX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Desarrollar Jornadas para la  promoción de factores protectores y estilos de vida saludables en el Entorno Comunitario con participación intersectorial y comunitaria programadas y por demanda</a:t>
                      </a:r>
                      <a:endParaRPr lang="es-CO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es-CO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 este periodo se ha participado con acciones de IEC  </a:t>
                      </a:r>
                      <a:r>
                        <a:rPr lang="es-MX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promoviendo factores protectores en salud ambiental, en las jornadas de ENTORNO A TU SALUD y las que se han atendido por demanda ( solicitudes de la comunidad y otros organismos) con un total de 22 jornadas</a:t>
                      </a:r>
                      <a:endParaRPr lang="es-CO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6952468"/>
                  </a:ext>
                </a:extLst>
              </a:tr>
              <a:tr h="497140">
                <a:tc>
                  <a:txBody>
                    <a:bodyPr/>
                    <a:lstStyle/>
                    <a:p>
                      <a:pPr algn="ctr"/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Fortalecimiento de capacidades, asistencia técnica para la formulación e implementación de iniciativas comunitarias para la promoción de Entornos para la Vida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 han desarrollado acciones para la Promoción de practicas higiénico sanitarias a los Vendedores informales de alimentos, intervención integral para la prevención de consumo de SPA y fortalecimiento de capacidades en la estrategia Vigilancia basada en comunidad, prevención de fiebre amarilla dirigida a los promotores comunitarios de entornos para la vida y asistencia técnica continúa para la implementación de los planes de acción comunitarios.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1167619"/>
                  </a:ext>
                </a:extLst>
              </a:tr>
              <a:tr h="701845">
                <a:tc>
                  <a:txBody>
                    <a:bodyPr/>
                    <a:lstStyle/>
                    <a:p>
                      <a:pPr algn="ctr"/>
                      <a:r>
                        <a:rPr lang="es-MX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Gestión de la  articulación intrainstitucional,  intersectorial y comunitaria en el marco del COTSA - Consejo Territorial de Salud Ambiental, en la gestión del PAIES - Plan de Acción Intersectorial de Entornos para la Vida en territorios priorizados </a:t>
                      </a:r>
                      <a:endParaRPr lang="es-CO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s-CO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s-CO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 realizó la </a:t>
                      </a:r>
                      <a:r>
                        <a:rPr lang="es-CO" sz="10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septima</a:t>
                      </a:r>
                      <a:r>
                        <a:rPr lang="es-CO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(7) Secciones del Comité Distrital Entornos para la  Vida, para la planificación y seguimiento a las intervenciones a desarrollar en los territorios priorizados con participación intersectorial y comunitaria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24048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5565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959CDDF9-DAFF-4F3D-A77D-4BD5A120AF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7758350"/>
              </p:ext>
            </p:extLst>
          </p:nvPr>
        </p:nvGraphicFramePr>
        <p:xfrm>
          <a:off x="76200" y="304800"/>
          <a:ext cx="11963400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72064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6157CD43-6158-666A-2A44-6D5D9CFD37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778122"/>
              </p:ext>
            </p:extLst>
          </p:nvPr>
        </p:nvGraphicFramePr>
        <p:xfrm>
          <a:off x="152400" y="990600"/>
          <a:ext cx="11506200" cy="4803491"/>
        </p:xfrm>
        <a:graphic>
          <a:graphicData uri="http://schemas.openxmlformats.org/drawingml/2006/table">
            <a:tbl>
              <a:tblPr/>
              <a:tblGrid>
                <a:gridCol w="1600200">
                  <a:extLst>
                    <a:ext uri="{9D8B030D-6E8A-4147-A177-3AD203B41FA5}">
                      <a16:colId xmlns:a16="http://schemas.microsoft.com/office/drawing/2014/main" val="1486581675"/>
                    </a:ext>
                  </a:extLst>
                </a:gridCol>
                <a:gridCol w="5715000">
                  <a:extLst>
                    <a:ext uri="{9D8B030D-6E8A-4147-A177-3AD203B41FA5}">
                      <a16:colId xmlns:a16="http://schemas.microsoft.com/office/drawing/2014/main" val="750592571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37999234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755486624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4161194591"/>
                    </a:ext>
                  </a:extLst>
                </a:gridCol>
              </a:tblGrid>
              <a:tr h="9296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Código Programa Presupuestario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Actividades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Denominación FONDO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Valor Actividades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Ptto Disponible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0650089"/>
                  </a:ext>
                </a:extLst>
              </a:tr>
              <a:tr h="37371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BP260054801010118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Articular espacios intrainstitucionales e intersectoriales y de  educación y comunicación del riesgo en salud de las Enfermedades Transmitidas por Vectores y Zoonosis</a:t>
                      </a:r>
                    </a:p>
                  </a:txBody>
                  <a:tcPr marL="36000" marR="1397" marT="13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SGP-Salud-Salud pública 11/12</a:t>
                      </a:r>
                    </a:p>
                  </a:txBody>
                  <a:tcPr marL="36000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372.129.000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43.026.000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5672537"/>
                  </a:ext>
                </a:extLst>
              </a:tr>
              <a:tr h="37371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BP260054801010128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Articular espacios intrainstitucionales e intersectoriales y de  educación y comunicación del riesgo en salud de las Enfermedades Transmitidas por Vectores y Zoonosis</a:t>
                      </a:r>
                    </a:p>
                  </a:txBody>
                  <a:tcPr marL="36000" marR="1397" marT="13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Coljuegos  25%</a:t>
                      </a:r>
                    </a:p>
                  </a:txBody>
                  <a:tcPr marL="36000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147.565.000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122.038.000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3734962"/>
                  </a:ext>
                </a:extLst>
              </a:tr>
              <a:tr h="37371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BP260054801010146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Articular espacios intrainstitucionales e intersectoriales y de  educación y comunicación del riesgo en salud de las Enfermedades Transmitidas por Vectores y Zoonosis</a:t>
                      </a:r>
                    </a:p>
                  </a:txBody>
                  <a:tcPr marL="36000" marR="1397" marT="13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R.B. SGP-Salud-Salud pública 11/12</a:t>
                      </a:r>
                    </a:p>
                  </a:txBody>
                  <a:tcPr marL="36000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84.458.000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4.202.000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1322527"/>
                  </a:ext>
                </a:extLst>
              </a:tr>
              <a:tr h="33653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BP260054801010116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Realizar acciones de prevención, vigilancia epidemiológica y análisis de riesgo en salud pública integrada de rabia humana, en perros y en gatos</a:t>
                      </a:r>
                    </a:p>
                  </a:txBody>
                  <a:tcPr marL="36000" marR="1397" marT="13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SGP-Salud-Salud pública 11/12</a:t>
                      </a:r>
                    </a:p>
                  </a:txBody>
                  <a:tcPr marL="36000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$ 1.244.029.000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2.581.000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9936811"/>
                  </a:ext>
                </a:extLst>
              </a:tr>
              <a:tr h="33653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BP260054801010129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Realizar acciones de prevención, vigilancia epidemiológica y análisis de riesgo en salud pública integrada de rabia humana, en perros y en gatos</a:t>
                      </a:r>
                    </a:p>
                  </a:txBody>
                  <a:tcPr marL="36000" marR="1397" marT="13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Coljuegos  25%</a:t>
                      </a:r>
                    </a:p>
                  </a:txBody>
                  <a:tcPr marL="36000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84.380.000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32.378.000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5265249"/>
                  </a:ext>
                </a:extLst>
              </a:tr>
              <a:tr h="33653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BP260054801010148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Realizar acciones de prevención, vigilancia epidemiológica y análisis de riesgo en salud pública integrada de rabia humana, en perros y en gatos</a:t>
                      </a:r>
                    </a:p>
                  </a:txBody>
                  <a:tcPr marL="36000" marR="1397" marT="13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R.B. SGP-Salud-Salud pública 11/12</a:t>
                      </a:r>
                    </a:p>
                  </a:txBody>
                  <a:tcPr marL="36000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117.420.000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10.572.000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9507606"/>
                  </a:ext>
                </a:extLst>
              </a:tr>
              <a:tr h="18778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BP260054801010105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Intervenir los factores de riesgo sanitario asociados a la transmisión de otras zoonosis</a:t>
                      </a:r>
                    </a:p>
                  </a:txBody>
                  <a:tcPr marL="36000" marR="1397" marT="13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SGP-Salud-Salud pública 11/12</a:t>
                      </a:r>
                    </a:p>
                  </a:txBody>
                  <a:tcPr marL="36000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410.669.000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32.312.000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322284"/>
                  </a:ext>
                </a:extLst>
              </a:tr>
              <a:tr h="18778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BP260054801010157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Intervenir los factores de riesgo sanitario asociados a la transmisión de otras zoonosis</a:t>
                      </a:r>
                    </a:p>
                  </a:txBody>
                  <a:tcPr marL="36000" marR="1397" marT="13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R.B. SGP-Salud-Salud pública 11/12</a:t>
                      </a:r>
                    </a:p>
                  </a:txBody>
                  <a:tcPr marL="36000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28.864.000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    28.000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1335225"/>
                  </a:ext>
                </a:extLst>
              </a:tr>
              <a:tr h="29934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BP260054801010104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Realizar acciones de control de vectores , análisis integrado de las intervenciones operativas y vigilancia entomológica</a:t>
                      </a:r>
                    </a:p>
                  </a:txBody>
                  <a:tcPr marL="36000" marR="1397" marT="13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SGP-Salud-Salud pública 11/12</a:t>
                      </a:r>
                    </a:p>
                  </a:txBody>
                  <a:tcPr marL="36000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$ 1.744.600.000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$          4.368.000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5017493"/>
                  </a:ext>
                </a:extLst>
              </a:tr>
              <a:tr h="29934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BP260054801010124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Realizar acciones de control de vectores , análisis integrado de las intervenciones operativas y vigilancia entomológica</a:t>
                      </a:r>
                    </a:p>
                  </a:txBody>
                  <a:tcPr marL="36000" marR="1397" marT="13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R.B. SGP-Salud-Salud pública 11/12</a:t>
                      </a:r>
                    </a:p>
                  </a:txBody>
                  <a:tcPr marL="36000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674.944.000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    95.000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1865423"/>
                  </a:ext>
                </a:extLst>
              </a:tr>
              <a:tr h="29934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BP260054801010135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Realizar acciones de control de vectores , análisis integrado de las intervenciones operativas y vigilancia entomológica</a:t>
                      </a:r>
                    </a:p>
                  </a:txBody>
                  <a:tcPr marL="36000" marR="1397" marT="13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Coljuegos  25%</a:t>
                      </a:r>
                    </a:p>
                  </a:txBody>
                  <a:tcPr marL="36000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173.017.878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1.090.878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930450"/>
                  </a:ext>
                </a:extLst>
              </a:tr>
              <a:tr h="29934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BP260054801010101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Promover el fortalecimiento institucional en relación a las Enfermedades Transmitidas por Vectores y Zoonosis</a:t>
                      </a:r>
                    </a:p>
                  </a:txBody>
                  <a:tcPr marL="36000" marR="1397" marT="13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SGP-Salud-Salud pública 11/12</a:t>
                      </a:r>
                    </a:p>
                  </a:txBody>
                  <a:tcPr marL="36000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828.573.000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15.953.000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8653686"/>
                  </a:ext>
                </a:extLst>
              </a:tr>
              <a:tr h="29934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BP260054801010137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Promover el fortalecimiento institucional en relación a las Enfermedades Transmitidas por Vectores y Zoonosis</a:t>
                      </a:r>
                    </a:p>
                  </a:txBody>
                  <a:tcPr marL="36000" marR="1397" marT="13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Coljuegos  25%</a:t>
                      </a:r>
                    </a:p>
                  </a:txBody>
                  <a:tcPr marL="36000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4.187.000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4.187.000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2132904"/>
                  </a:ext>
                </a:extLst>
              </a:tr>
              <a:tr h="29934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BP260054801010160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Promover el fortalecimiento institucional en relación a las Enfermedades Transmitidas por Vectores y Zoonosis</a:t>
                      </a:r>
                    </a:p>
                  </a:txBody>
                  <a:tcPr marL="36000" marR="1397" marT="13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R.B. SGP-Salud-Salud pública 11/12</a:t>
                      </a:r>
                    </a:p>
                  </a:txBody>
                  <a:tcPr marL="36000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302.552.000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9.138.000 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5873813"/>
                  </a:ext>
                </a:extLst>
              </a:tr>
              <a:tr h="92963"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SALDOS TH 30/09/2025</a:t>
                      </a:r>
                    </a:p>
                  </a:txBody>
                  <a:tcPr marL="1397" marR="1397" marT="13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281.968.878 </a:t>
                      </a:r>
                    </a:p>
                  </a:txBody>
                  <a:tcPr marL="1397" marR="1397" marT="13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8817363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9EF52308-14EC-D2B4-812A-9C647457556E}"/>
              </a:ext>
            </a:extLst>
          </p:cNvPr>
          <p:cNvSpPr txBox="1"/>
          <p:nvPr/>
        </p:nvSpPr>
        <p:spPr>
          <a:xfrm>
            <a:off x="609600" y="304800"/>
            <a:ext cx="8610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/>
              <a:t>SALDOS TALENTO HUMANO </a:t>
            </a:r>
            <a:r>
              <a:rPr lang="es-ES" sz="1800" b="1" dirty="0"/>
              <a:t>ETV &amp; ZOONOSIS ENERO –</a:t>
            </a:r>
            <a:r>
              <a:rPr lang="es-ES" b="1" dirty="0"/>
              <a:t>SEPTIEMBRE</a:t>
            </a:r>
            <a:r>
              <a:rPr lang="es-ES" sz="1800" b="1" dirty="0"/>
              <a:t> 2025 </a:t>
            </a:r>
          </a:p>
          <a:p>
            <a:r>
              <a:rPr lang="es-ES" b="1" dirty="0"/>
              <a:t>(Monitoreo financiero SSPD)</a:t>
            </a:r>
            <a:endParaRPr lang="es-ES" sz="1800" b="1" dirty="0"/>
          </a:p>
        </p:txBody>
      </p:sp>
    </p:spTree>
    <p:extLst>
      <p:ext uri="{BB962C8B-B14F-4D97-AF65-F5344CB8AC3E}">
        <p14:creationId xmlns:p14="http://schemas.microsoft.com/office/powerpoint/2010/main" val="2669127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731743"/>
              </p:ext>
            </p:extLst>
          </p:nvPr>
        </p:nvGraphicFramePr>
        <p:xfrm>
          <a:off x="533400" y="914400"/>
          <a:ext cx="10896602" cy="55625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15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2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335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3501">
                  <a:extLst>
                    <a:ext uri="{9D8B030D-6E8A-4147-A177-3AD203B41FA5}">
                      <a16:colId xmlns:a16="http://schemas.microsoft.com/office/drawing/2014/main" val="1514550041"/>
                    </a:ext>
                  </a:extLst>
                </a:gridCol>
              </a:tblGrid>
              <a:tr h="2238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Tarea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ENE-SEPT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8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Programadas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Ejecutadas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ejecución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Diferencia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21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Acciones de educación y comunicación en los territorios priorizados por zoonosis.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89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Vacunación contra la rabia en perros y gatos.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116.283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89.997</a:t>
                      </a:r>
                      <a:endParaRPr lang="es-CO" sz="12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77.4%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-26.286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56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Atención  de PQRS asociadas a vacunación y riesgo sanitario por transmisión de rabia, leptospira y otras zoonosis y asociados a EVAS.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99,6%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389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Seguimiento casos notificados de APTR.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3187</a:t>
                      </a:r>
                      <a:endParaRPr lang="es-CO" sz="12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3176</a:t>
                      </a:r>
                      <a:endParaRPr lang="es-CO" sz="12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99.6%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389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Acciones de prevención a E.E. en pesebreras.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  <a:endParaRPr lang="es-CO" sz="12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68.8%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-25</a:t>
                      </a:r>
                      <a:endParaRPr lang="es-CO" sz="12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708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Intervención integral del riesgo por zoonosis en territorios priorizados.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endParaRPr lang="es-CO" sz="12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endParaRPr lang="es-CO" sz="12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es-CO" sz="12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endParaRPr lang="es-CO" sz="12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389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Control de roedores en canales de agua lluvia.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144</a:t>
                      </a:r>
                      <a:endParaRPr lang="es-CO" sz="12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321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Reducción de madrigueras activas mayor o igual al 80% en canales de aguas lluvias.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65.25%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81,5%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CO" sz="12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-6.445%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708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Intervención en viviendas con criterio de riesgo por presencia de roedores.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268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268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3321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Control integral de roedores en 41 espacios públicos definidos por riesgo de leptospirosis.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123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265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+142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3321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Seguimiento casos notificados por sospecha de leptospirosis e identificación de los factores de riesgo.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</a:t>
                      </a:r>
                      <a:endParaRPr lang="es-CO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</a:t>
                      </a:r>
                      <a:endParaRPr lang="es-CO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389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Acciones de IVC a EVA.</a:t>
                      </a:r>
                      <a:endParaRPr lang="es-MX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345</a:t>
                      </a:r>
                      <a:endParaRPr lang="es-CO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95.3%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5656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Identificacion nuevos establecimientos prestadores de sanidad y conexos, con generacion de concepto sanitario.</a:t>
                      </a:r>
                      <a:endParaRPr lang="es-MX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708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Acciones de EC a EVA sobre cumplimiento de la normatividad.</a:t>
                      </a:r>
                      <a:endParaRPr lang="es-MX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92,3%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9EAC76F4-0536-240E-D78B-D481959E444E}"/>
              </a:ext>
            </a:extLst>
          </p:cNvPr>
          <p:cNvSpPr txBox="1"/>
          <p:nvPr/>
        </p:nvSpPr>
        <p:spPr>
          <a:xfrm>
            <a:off x="304800" y="152400"/>
            <a:ext cx="8610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/>
              <a:t>EJECUCIÓN DE ACTIVIDADES Y TAREAS </a:t>
            </a:r>
            <a:r>
              <a:rPr lang="es-ES" sz="1800" b="1" dirty="0"/>
              <a:t>PROGRAMA GESTIÓN INTEGRAL DE LAS ENFERMEDADES ZOONÓTICAS ENE-SEPT 2025</a:t>
            </a:r>
            <a:endParaRPr lang="es-CO" sz="1800" b="1" dirty="0"/>
          </a:p>
        </p:txBody>
      </p:sp>
    </p:spTree>
    <p:extLst>
      <p:ext uri="{BB962C8B-B14F-4D97-AF65-F5344CB8AC3E}">
        <p14:creationId xmlns:p14="http://schemas.microsoft.com/office/powerpoint/2010/main" val="1763409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CAF08-1304-8032-479F-C384DA645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B8AC6E3-4694-E338-CDDE-3E189E0DBD8B}"/>
              </a:ext>
            </a:extLst>
          </p:cNvPr>
          <p:cNvSpPr txBox="1"/>
          <p:nvPr/>
        </p:nvSpPr>
        <p:spPr>
          <a:xfrm>
            <a:off x="381000" y="528842"/>
            <a:ext cx="8610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/>
              <a:t>EJECUCIÓN DE ACTIVIDADES Y TAREAS </a:t>
            </a:r>
            <a:r>
              <a:rPr lang="es-ES" sz="1800" b="1" dirty="0"/>
              <a:t>PROGRAMA ENFERMEDADES TRANSMITIDAS POR VECTORES ENE-SEPT 2025</a:t>
            </a:r>
            <a:endParaRPr lang="es-CO" sz="1800" b="1" dirty="0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8DA3A963-E2E0-4668-DE94-01C19DDA50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823688"/>
              </p:ext>
            </p:extLst>
          </p:nvPr>
        </p:nvGraphicFramePr>
        <p:xfrm>
          <a:off x="381000" y="1371600"/>
          <a:ext cx="10896602" cy="34413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15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2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335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3501">
                  <a:extLst>
                    <a:ext uri="{9D8B030D-6E8A-4147-A177-3AD203B41FA5}">
                      <a16:colId xmlns:a16="http://schemas.microsoft.com/office/drawing/2014/main" val="1514550041"/>
                    </a:ext>
                  </a:extLst>
                </a:gridCol>
              </a:tblGrid>
              <a:tr h="2238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Tarea - Actividad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ENE-SEPT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8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Programadas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Ejecutadas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ejecución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Diferencia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21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Implementar una </a:t>
                      </a: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Estrategia Educativa </a:t>
                      </a: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 la Prevención de las ETV con Enfoque de </a:t>
                      </a:r>
                      <a:r>
                        <a:rPr lang="es-MX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Ecosalud</a:t>
                      </a: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 territorios priorizados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  <a:endParaRPr lang="es-CO" sz="14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  <a:endParaRPr lang="es-CO" sz="14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  <a:endParaRPr lang="es-CO" sz="14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-7</a:t>
                      </a:r>
                      <a:endParaRPr lang="es-CO" sz="14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89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Realizar visitas preventivas en los Entornos Educativo, institucional, laboral y comunitario, para eliminación o control de depósitos donde se puede reproducir el vector </a:t>
                      </a:r>
                      <a:r>
                        <a:rPr lang="es-MX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Aedes aegypti</a:t>
                      </a: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6.993</a:t>
                      </a:r>
                      <a:endParaRPr lang="es-CO" sz="14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5.408</a:t>
                      </a:r>
                      <a:endParaRPr lang="es-CO" sz="14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77,3</a:t>
                      </a:r>
                      <a:endParaRPr lang="es-CO" sz="14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-1.585</a:t>
                      </a:r>
                      <a:endParaRPr lang="es-CO" sz="14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562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Realizar inspección, seguimiento, siembra y resiembra de control con peces guppies y monitoreo a los depósitos que cuentan con este método de control.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1.800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1.901</a:t>
                      </a:r>
                      <a:endParaRPr lang="es-CO" sz="14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105,6</a:t>
                      </a:r>
                      <a:endParaRPr lang="es-CO" sz="14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101</a:t>
                      </a:r>
                      <a:endParaRPr lang="es-CO" sz="14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389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Realizar revisión y tratamiento de sumideros recolectores de agua en vía pública según priorización de territorios por riesgo de ocurrencia de ETV.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997.560</a:t>
                      </a:r>
                      <a:endParaRPr lang="es-CO" sz="14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859.467</a:t>
                      </a:r>
                      <a:endParaRPr lang="es-CO" sz="14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86,2</a:t>
                      </a:r>
                      <a:endParaRPr lang="es-CO" sz="14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-138.093</a:t>
                      </a:r>
                      <a:endParaRPr lang="es-CO" sz="14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389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Realizar la vigilancia entomológica para la prevención, vigilancia y control de las ETV (trimestral)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lang="es-CO" sz="14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3*</a:t>
                      </a:r>
                      <a:endParaRPr lang="es-CO" sz="14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lang="es-CO" sz="14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fontAlgn="ctr"/>
                      <a:r>
                        <a:rPr lang="es-MX" sz="140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endParaRPr lang="es-CO" sz="140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7F7657AD-084A-87F2-9AB1-3ED7CB4ED4E4}"/>
              </a:ext>
            </a:extLst>
          </p:cNvPr>
          <p:cNvSpPr txBox="1"/>
          <p:nvPr/>
        </p:nvSpPr>
        <p:spPr>
          <a:xfrm>
            <a:off x="9753600" y="5332511"/>
            <a:ext cx="16289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** 5172 revisiones</a:t>
            </a: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ector recto de flecha 5">
            <a:extLst>
              <a:ext uri="{FF2B5EF4-FFF2-40B4-BE49-F238E27FC236}">
                <a16:creationId xmlns:a16="http://schemas.microsoft.com/office/drawing/2014/main" id="{4B681546-2562-CA99-A852-825621A475C7}"/>
              </a:ext>
            </a:extLst>
          </p:cNvPr>
          <p:cNvCxnSpPr/>
          <p:nvPr/>
        </p:nvCxnSpPr>
        <p:spPr>
          <a:xfrm>
            <a:off x="9601200" y="2567400"/>
            <a:ext cx="0" cy="2520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FD03AC7B-04C1-CD31-0244-0823D7CD35E4}"/>
              </a:ext>
            </a:extLst>
          </p:cNvPr>
          <p:cNvCxnSpPr>
            <a:cxnSpLocks/>
          </p:cNvCxnSpPr>
          <p:nvPr/>
        </p:nvCxnSpPr>
        <p:spPr>
          <a:xfrm flipV="1">
            <a:off x="9525000" y="3939000"/>
            <a:ext cx="0" cy="252000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7724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>
          <a:extLst>
            <a:ext uri="{FF2B5EF4-FFF2-40B4-BE49-F238E27FC236}">
              <a16:creationId xmlns:a16="http://schemas.microsoft.com/office/drawing/2014/main" id="{929BA0D0-4970-8948-7CAF-5799A94EA5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E4829667-5C67-49E1-7209-324F00C0CE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6186"/>
              </p:ext>
            </p:extLst>
          </p:nvPr>
        </p:nvGraphicFramePr>
        <p:xfrm>
          <a:off x="135469" y="914400"/>
          <a:ext cx="11952327" cy="455928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65479">
                  <a:extLst>
                    <a:ext uri="{9D8B030D-6E8A-4147-A177-3AD203B41FA5}">
                      <a16:colId xmlns:a16="http://schemas.microsoft.com/office/drawing/2014/main" val="2894350543"/>
                    </a:ext>
                  </a:extLst>
                </a:gridCol>
                <a:gridCol w="497597">
                  <a:extLst>
                    <a:ext uri="{9D8B030D-6E8A-4147-A177-3AD203B41FA5}">
                      <a16:colId xmlns:a16="http://schemas.microsoft.com/office/drawing/2014/main" val="4089197357"/>
                    </a:ext>
                  </a:extLst>
                </a:gridCol>
                <a:gridCol w="1761067">
                  <a:extLst>
                    <a:ext uri="{9D8B030D-6E8A-4147-A177-3AD203B41FA5}">
                      <a16:colId xmlns:a16="http://schemas.microsoft.com/office/drawing/2014/main" val="62739880"/>
                    </a:ext>
                  </a:extLst>
                </a:gridCol>
                <a:gridCol w="791959">
                  <a:extLst>
                    <a:ext uri="{9D8B030D-6E8A-4147-A177-3AD203B41FA5}">
                      <a16:colId xmlns:a16="http://schemas.microsoft.com/office/drawing/2014/main" val="2679395881"/>
                    </a:ext>
                  </a:extLst>
                </a:gridCol>
                <a:gridCol w="2355036">
                  <a:extLst>
                    <a:ext uri="{9D8B030D-6E8A-4147-A177-3AD203B41FA5}">
                      <a16:colId xmlns:a16="http://schemas.microsoft.com/office/drawing/2014/main" val="2212660391"/>
                    </a:ext>
                  </a:extLst>
                </a:gridCol>
                <a:gridCol w="760697">
                  <a:extLst>
                    <a:ext uri="{9D8B030D-6E8A-4147-A177-3AD203B41FA5}">
                      <a16:colId xmlns:a16="http://schemas.microsoft.com/office/drawing/2014/main" val="244919196"/>
                    </a:ext>
                  </a:extLst>
                </a:gridCol>
                <a:gridCol w="781539">
                  <a:extLst>
                    <a:ext uri="{9D8B030D-6E8A-4147-A177-3AD203B41FA5}">
                      <a16:colId xmlns:a16="http://schemas.microsoft.com/office/drawing/2014/main" val="4229898846"/>
                    </a:ext>
                  </a:extLst>
                </a:gridCol>
                <a:gridCol w="760697">
                  <a:extLst>
                    <a:ext uri="{9D8B030D-6E8A-4147-A177-3AD203B41FA5}">
                      <a16:colId xmlns:a16="http://schemas.microsoft.com/office/drawing/2014/main" val="1575000432"/>
                    </a:ext>
                  </a:extLst>
                </a:gridCol>
                <a:gridCol w="687753">
                  <a:extLst>
                    <a:ext uri="{9D8B030D-6E8A-4147-A177-3AD203B41FA5}">
                      <a16:colId xmlns:a16="http://schemas.microsoft.com/office/drawing/2014/main" val="575826774"/>
                    </a:ext>
                  </a:extLst>
                </a:gridCol>
                <a:gridCol w="771119">
                  <a:extLst>
                    <a:ext uri="{9D8B030D-6E8A-4147-A177-3AD203B41FA5}">
                      <a16:colId xmlns:a16="http://schemas.microsoft.com/office/drawing/2014/main" val="59163705"/>
                    </a:ext>
                  </a:extLst>
                </a:gridCol>
                <a:gridCol w="1719384">
                  <a:extLst>
                    <a:ext uri="{9D8B030D-6E8A-4147-A177-3AD203B41FA5}">
                      <a16:colId xmlns:a16="http://schemas.microsoft.com/office/drawing/2014/main" val="2705049520"/>
                    </a:ext>
                  </a:extLst>
                </a:gridCol>
              </a:tblGrid>
              <a:tr h="38153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CÓDIGO INDICADOR PD</a:t>
                      </a:r>
                    </a:p>
                  </a:txBody>
                  <a:tcPr marL="7431" marR="7431" marT="74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</a:t>
                      </a:r>
                    </a:p>
                  </a:txBody>
                  <a:tcPr marL="7431" marR="7431" marT="74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DESCRIPCIÓN DE LA META DEL PD</a:t>
                      </a:r>
                    </a:p>
                  </a:txBody>
                  <a:tcPr marL="7431" marR="7431" marT="74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UNIDAD DE MEDIDA</a:t>
                      </a:r>
                    </a:p>
                  </a:txBody>
                  <a:tcPr marL="7431" marR="7431" marT="74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VARIABLE (S)</a:t>
                      </a:r>
                    </a:p>
                  </a:txBody>
                  <a:tcPr marL="7431" marR="7431" marT="74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 VARIABLE</a:t>
                      </a:r>
                    </a:p>
                  </a:txBody>
                  <a:tcPr marL="7431" marR="7431" marT="74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AVANCE VARIABLE</a:t>
                      </a:r>
                    </a:p>
                  </a:txBody>
                  <a:tcPr marL="7431" marR="7431" marT="74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 VARIABLE</a:t>
                      </a:r>
                    </a:p>
                  </a:txBody>
                  <a:tcPr marL="7431" marR="7431" marT="74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AVANCE META PD</a:t>
                      </a:r>
                    </a:p>
                  </a:txBody>
                  <a:tcPr marL="7431" marR="7431" marT="74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 AVANCE PD</a:t>
                      </a:r>
                    </a:p>
                  </a:txBody>
                  <a:tcPr marL="7431" marR="7431" marT="74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OBSERVACIÖN</a:t>
                      </a:r>
                    </a:p>
                  </a:txBody>
                  <a:tcPr marL="7431" marR="7431" marT="74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2617792"/>
                  </a:ext>
                </a:extLst>
              </a:tr>
              <a:tr h="43363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61020040018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Programa de gestión de Enfermedades</a:t>
                      </a:r>
                      <a:b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Transmitidas por Vectores y Zoonosis para la gestión</a:t>
                      </a:r>
                      <a:b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integral del riesgo, implementado.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Número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V1: Campañas integrales de control de vectores.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 Campañas 876.399 acciones de control de Aedes aegypti en sumideros, LCH, viviendas, C. biológico y fumigación.</a:t>
                      </a:r>
                    </a:p>
                    <a:p>
                      <a:pPr algn="ctr" fontAlgn="ctr"/>
                      <a:r>
                        <a:rPr lang="es-E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39 Campañas d promoción prevención, vigilancia y control zoonosis</a:t>
                      </a:r>
                      <a:endParaRPr lang="es-CO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5170716"/>
                  </a:ext>
                </a:extLst>
              </a:tr>
              <a:tr h="103683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V2: Campañas integrales de promoción, prevención y control de las zoonosis.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79,6%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4772651"/>
                  </a:ext>
                </a:extLst>
              </a:tr>
              <a:tr h="107241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62020010019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Territorios y entornos de Vida cotidiana priorizados con estrategias integrales e intersectoriales para reducir las inequidades sociales en salud y mejorar la calidad de Vida de la población, implementadas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Número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V1 = Numero de territorios priorizados con estrategias para la promoción del cuidado de la salud en los diferentes entornos implementadas.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es-CO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71.4%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58.2%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just" fontAlgn="ctr"/>
                      <a:r>
                        <a:rPr lang="es-CO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Priorización de 14 territorios con base a Lineamiento metodológico </a:t>
                      </a:r>
                      <a:r>
                        <a:rPr lang="es-CO" sz="11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identificación de problemáticas sanitarias, ambientales y sociales  del entorno, elaboración de </a:t>
                      </a:r>
                      <a:r>
                        <a:rPr lang="es-CO" sz="1100" b="0" dirty="0" err="1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Dx</a:t>
                      </a:r>
                      <a:r>
                        <a:rPr lang="es-CO" sz="11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 en territorios y capacitaciones</a:t>
                      </a:r>
                      <a:endParaRPr lang="es-CO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just" fontAlgn="ctr"/>
                      <a:endParaRPr lang="es-CO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just" fontAlgn="ctr"/>
                      <a:r>
                        <a:rPr lang="es-E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caracterización de territorios objeto de intervención en el marco de la implementación de acciones de la PPSS</a:t>
                      </a:r>
                      <a:endParaRPr lang="es-CO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362517"/>
                  </a:ext>
                </a:extLst>
              </a:tr>
              <a:tr h="64656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V2 = Número de territorios con proyectos de participación gestionados.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52%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9007848"/>
                  </a:ext>
                </a:extLst>
              </a:tr>
              <a:tr h="85948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V3 = Numero de territorios con implementación de acciones de la Política de Participación social en salud</a:t>
                      </a:r>
                    </a:p>
                  </a:txBody>
                  <a:tcPr marL="5573" marR="5573" marT="55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8764099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F2558ED3-53C3-5014-1B5F-C6996FB1FB3A}"/>
              </a:ext>
            </a:extLst>
          </p:cNvPr>
          <p:cNvSpPr txBox="1"/>
          <p:nvPr/>
        </p:nvSpPr>
        <p:spPr>
          <a:xfrm>
            <a:off x="152400" y="76200"/>
            <a:ext cx="102121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400" b="1" dirty="0"/>
              <a:t>Ejecución Física metas Proyectos Grupo de Gestión Integral de la Salud Ambiental – GISA, SEPTIEMBRE 2025</a:t>
            </a:r>
          </a:p>
        </p:txBody>
      </p:sp>
    </p:spTree>
    <p:extLst>
      <p:ext uri="{BB962C8B-B14F-4D97-AF65-F5344CB8AC3E}">
        <p14:creationId xmlns:p14="http://schemas.microsoft.com/office/powerpoint/2010/main" val="812996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14785</TotalTime>
  <Words>2011</Words>
  <Application>Microsoft Office PowerPoint</Application>
  <PresentationFormat>Panorámica</PresentationFormat>
  <Paragraphs>360</Paragraphs>
  <Slides>10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4" baseType="lpstr">
      <vt:lpstr>Arial</vt:lpstr>
      <vt:lpstr>Arial MT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DANIEL FELIPE ZAMORA PINEDA</dc:creator>
  <cp:lastModifiedBy>angélica gutierrez torres</cp:lastModifiedBy>
  <cp:revision>208</cp:revision>
  <dcterms:created xsi:type="dcterms:W3CDTF">2024-08-26T00:43:07Z</dcterms:created>
  <dcterms:modified xsi:type="dcterms:W3CDTF">2025-10-16T17:31:25Z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2024-08-01T00:00:00Z</vt:filetime>
  </property>
  <property fmtid="{D5CDD505-2E9C-101B-9397-08002B2CF9AE}" pid="3" name="Creator">
    <vt:lpwstr>Microsoft® PowerPoint® LTSC</vt:lpwstr>
  </property>
  <property fmtid="{D5CDD505-2E9C-101B-9397-08002B2CF9AE}" pid="4" name="LastSaved">
    <vt:filetime>2024-08-26T00:00:00Z</vt:filetime>
  </property>
</Properties>
</file>