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11"/>
  </p:notesMasterIdLst>
  <p:sldIdLst>
    <p:sldId id="257" r:id="rId5"/>
    <p:sldId id="296" r:id="rId6"/>
    <p:sldId id="297" r:id="rId7"/>
    <p:sldId id="295" r:id="rId8"/>
    <p:sldId id="261" r:id="rId9"/>
    <p:sldId id="291" r:id="rId10"/>
  </p:sldIdLst>
  <p:sldSz cx="12192000" cy="6858000"/>
  <p:notesSz cx="9236075" cy="7010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63AA4F-92E5-50F2-F7ED-14491A987190}" v="9" dt="2026-05-05T20:37:34.1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726" autoAdjust="0"/>
  </p:normalViewPr>
  <p:slideViewPr>
    <p:cSldViewPr snapToGrid="0">
      <p:cViewPr varScale="1">
        <p:scale>
          <a:sx n="107" d="100"/>
          <a:sy n="107" d="100"/>
        </p:scale>
        <p:origin x="67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ardo Diaz Cifuentes" userId="S::ricardo.diaz@scj.gov.co::e2fa977f-772f-4863-b7ad-9898494feb8a" providerId="AD" clId="Web-{C763AA4F-92E5-50F2-F7ED-14491A987190}"/>
    <pc:docChg chg="modSld">
      <pc:chgData name="Ricardo Diaz Cifuentes" userId="S::ricardo.diaz@scj.gov.co::e2fa977f-772f-4863-b7ad-9898494feb8a" providerId="AD" clId="Web-{C763AA4F-92E5-50F2-F7ED-14491A987190}" dt="2026-05-05T20:37:34.100" v="8" actId="20577"/>
      <pc:docMkLst>
        <pc:docMk/>
      </pc:docMkLst>
      <pc:sldChg chg="modSp">
        <pc:chgData name="Ricardo Diaz Cifuentes" userId="S::ricardo.diaz@scj.gov.co::e2fa977f-772f-4863-b7ad-9898494feb8a" providerId="AD" clId="Web-{C763AA4F-92E5-50F2-F7ED-14491A987190}" dt="2026-05-05T20:37:34.100" v="8" actId="20577"/>
        <pc:sldMkLst>
          <pc:docMk/>
          <pc:sldMk cId="0" sldId="257"/>
        </pc:sldMkLst>
        <pc:spChg chg="mod">
          <ac:chgData name="Ricardo Diaz Cifuentes" userId="S::ricardo.diaz@scj.gov.co::e2fa977f-772f-4863-b7ad-9898494feb8a" providerId="AD" clId="Web-{C763AA4F-92E5-50F2-F7ED-14491A987190}" dt="2026-05-05T20:37:34.100" v="8" actId="20577"/>
          <ac:spMkLst>
            <pc:docMk/>
            <pc:sldMk cId="0" sldId="257"/>
            <ac:spMk id="2" creationId="{18C2CF6E-7732-F7A5-F0C5-B3CB97BC195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n"/>
          <p:cNvSpPr>
            <a:spLocks noGrp="1" noRot="1" noChangeAspect="1"/>
          </p:cNvSpPr>
          <p:nvPr>
            <p:ph type="sldImg" idx="2"/>
          </p:nvPr>
        </p:nvSpPr>
        <p:spPr>
          <a:xfrm>
            <a:off x="2282825" y="525463"/>
            <a:ext cx="4672013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168" name="Google Shape;168;n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257" name="Google Shape;257;p2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F1C678F3-4128-5EB4-4A8A-D4E8DC1FF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653DBB3F-9CB5-C46E-4AD8-A02D4A320F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D3963D01-AA2C-C7D3-28A1-E4E2F70632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0978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329D0A7F-2008-A19F-C2D9-85C1592CB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A325D943-247B-6DED-FDE3-B92D4E3178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49B1FCFD-F18D-B3D5-3CC1-B7C13EF11D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3497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F630FC29-0767-8538-332A-7DEF06CC4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AB1F1744-1F6E-3002-86DC-25E6507E24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931DD79C-C472-7E31-3032-548F0FE07C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27121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903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8" name="Google Shape;17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11"/>
          <p:cNvSpPr txBox="1">
            <a:spLocks noGrp="1"/>
          </p:cNvSpPr>
          <p:nvPr>
            <p:ph type="body" idx="1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5" name="Google Shape;23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2"/>
          <p:cNvSpPr txBox="1">
            <a:spLocks noGrp="1"/>
          </p:cNvSpPr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2"/>
          <p:cNvSpPr txBox="1">
            <a:spLocks noGrp="1"/>
          </p:cNvSpPr>
          <p:nvPr>
            <p:ph type="body" idx="1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1" name="Google Shape;24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0" name="Google Shape;19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3" name="Google Shape;20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4" name="Google Shape;20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5" name="Google Shape;20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6" name="Google Shape;20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21" name="Google Shape;22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2" name="Google Shape;22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O"/>
          </a:p>
        </p:txBody>
      </p:sp>
      <p:sp>
        <p:nvSpPr>
          <p:cNvPr id="228" name="Google Shape;2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9" name="Google Shape;2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1" name="Google Shape;17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Google Shape;17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Google Shape;17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4"/>
          <p:cNvSpPr/>
          <p:nvPr/>
        </p:nvSpPr>
        <p:spPr>
          <a:xfrm>
            <a:off x="3615" y="0"/>
            <a:ext cx="12206700" cy="68601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4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4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4"/>
          <p:cNvSpPr txBox="1"/>
          <p:nvPr/>
        </p:nvSpPr>
        <p:spPr>
          <a:xfrm>
            <a:off x="2731500" y="1278697"/>
            <a:ext cx="6729000" cy="153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MX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COMITÉ DIRECTIVO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MX" sz="44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SEMANAL</a:t>
            </a: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63" name="Google Shape;263;p14"/>
          <p:cNvSpPr/>
          <p:nvPr/>
        </p:nvSpPr>
        <p:spPr>
          <a:xfrm flipH="1">
            <a:off x="-179" y="1235"/>
            <a:ext cx="3074100" cy="63783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4" name="Google Shape;26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54;p13">
            <a:extLst>
              <a:ext uri="{FF2B5EF4-FFF2-40B4-BE49-F238E27FC236}">
                <a16:creationId xmlns:a16="http://schemas.microsoft.com/office/drawing/2014/main" id="{18C2CF6E-7732-F7A5-F0C5-B3CB97BC1955}"/>
              </a:ext>
            </a:extLst>
          </p:cNvPr>
          <p:cNvSpPr txBox="1"/>
          <p:nvPr/>
        </p:nvSpPr>
        <p:spPr>
          <a:xfrm>
            <a:off x="4592389" y="3331456"/>
            <a:ext cx="3007221" cy="615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s-MX" sz="2400" b="1">
                <a:solidFill>
                  <a:schemeClr val="lt1"/>
                </a:solidFill>
                <a:latin typeface="Oswald"/>
                <a:sym typeface="Lexend Deca"/>
              </a:rPr>
              <a:t>04/mayo/2026</a:t>
            </a:r>
            <a:endParaRPr sz="2400" b="1">
              <a:solidFill>
                <a:schemeClr val="lt1"/>
              </a:solidFill>
              <a:latin typeface="Oswald"/>
              <a:sym typeface="Lexend De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538D2AFF-DABA-C0E7-A850-111CA2DEF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702D82AE-A28C-2CDD-901E-19CA4D7A332C}"/>
              </a:ext>
            </a:extLst>
          </p:cNvPr>
          <p:cNvSpPr txBox="1"/>
          <p:nvPr/>
        </p:nvSpPr>
        <p:spPr>
          <a:xfrm>
            <a:off x="218333" y="49320"/>
            <a:ext cx="1061777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 (resaltado en color azul)</a:t>
            </a:r>
            <a:endParaRPr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22E371C-C411-7B6E-24C4-B2ED653721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745005"/>
              </p:ext>
            </p:extLst>
          </p:nvPr>
        </p:nvGraphicFramePr>
        <p:xfrm>
          <a:off x="218333" y="527880"/>
          <a:ext cx="11794373" cy="57872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648632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748117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810871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586753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65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5390981">
                <a:tc>
                  <a:txBody>
                    <a:bodyPr/>
                    <a:lstStyle/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 CON REQUERIMIENTO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INFRAESTRUCTURA</a:t>
                      </a: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Comodato CAI </a:t>
                      </a:r>
                      <a:r>
                        <a:rPr lang="es-MX" sz="1000" b="1" i="0" u="none" strike="noStrike" cap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Quirigua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Se recibe requerimiento el 16/02/2026. Proyección de EP estructurados y en revisión jurídica por la DT. Se solicita documentos a la propiedad horizontal el 17/03/2026. Se proyectó documento de EP y se encuentra en revisión por la Jurídica de la DT. </a:t>
                      </a: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Chapinero: Se recibe requerimiento el 10/04/2026. </a:t>
                      </a:r>
                      <a:r>
                        <a:rPr lang="es-CO" sz="1000" dirty="0">
                          <a:solidFill>
                            <a:schemeClr val="tx1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Suba Campiña: Se recibe requerimiento el 10/04/2026. </a:t>
                      </a:r>
                      <a:r>
                        <a:rPr lang="es-CO" sz="1000" dirty="0">
                          <a:solidFill>
                            <a:schemeClr val="tx1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Suba Ciudad Jardín: Se recibe requerimiento el 10/04/2026. </a:t>
                      </a:r>
                      <a:r>
                        <a:rPr lang="es-CO" sz="1000" dirty="0">
                          <a:solidFill>
                            <a:schemeClr val="tx1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Kennedy: Se recibe requerimiento el 10/04/2026. </a:t>
                      </a:r>
                      <a:r>
                        <a:rPr lang="es-CO" sz="1000" dirty="0">
                          <a:solidFill>
                            <a:schemeClr val="tx1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Fontibón: Se recibe requerimiento el 10/04/2026. </a:t>
                      </a:r>
                      <a:r>
                        <a:rPr lang="es-CO" sz="1000" dirty="0">
                          <a:solidFill>
                            <a:schemeClr val="tx1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Usaquén: Se recibe requerimiento el 10/04/2026. </a:t>
                      </a:r>
                      <a:r>
                        <a:rPr lang="es-CO" sz="1000" dirty="0">
                          <a:solidFill>
                            <a:schemeClr val="tx1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Puente Aranda: Se recibe requerimiento el 10/04/2026. </a:t>
                      </a:r>
                      <a:r>
                        <a:rPr lang="es-CO" sz="1000" dirty="0">
                          <a:solidFill>
                            <a:schemeClr val="tx1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Estructuración de estudio previos.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2-3-4-5-6-7-8 Radicación de observaciones al requerimiento. </a:t>
                      </a: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 </a:t>
                      </a: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Revisión por parte de la abogada de la DT. 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2-3-4-5-6-7-8 </a:t>
                      </a:r>
                      <a:r>
                        <a:rPr lang="es-MX" sz="1000" b="0" i="0" u="none" strike="noStrike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Radicación de nuevo requerimiento. </a:t>
                      </a: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Revisión por parte de la abogada de la DT. 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2-3-4-5-6-7-8 </a:t>
                      </a:r>
                      <a:r>
                        <a:rPr lang="es-MX" sz="1000" b="0" i="0" u="none" strike="noStrike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Radicación de nuevo requerimiento. </a:t>
                      </a: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078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C4A42AC8-E727-49DC-A5D7-C40D18733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F494FEC4-B224-3C3D-401C-812DF63A3102}"/>
              </a:ext>
            </a:extLst>
          </p:cNvPr>
          <p:cNvSpPr txBox="1"/>
          <p:nvPr/>
        </p:nvSpPr>
        <p:spPr>
          <a:xfrm>
            <a:off x="218333" y="49320"/>
            <a:ext cx="1061777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 (resaltado en color azul)</a:t>
            </a:r>
            <a:endParaRPr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26797AA-B419-C24A-919A-2D0777DEC3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859945"/>
              </p:ext>
            </p:extLst>
          </p:nvPr>
        </p:nvGraphicFramePr>
        <p:xfrm>
          <a:off x="218333" y="527880"/>
          <a:ext cx="11794373" cy="524073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648632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748117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810871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586753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560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4844494">
                <a:tc>
                  <a:txBody>
                    <a:bodyPr/>
                    <a:lstStyle/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 CON REQUERIMIENTO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TIC</a:t>
                      </a:r>
                    </a:p>
                    <a:p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de Computadores y Ofimática MEBOG-BR13: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de MEBOG el 03/03/2026 y BR13 el 11/03/2026. Se recibe ajuste del PAA el 19/03/2026. Expedición de concepto técnico el 24/03/2026. Publicación con ampliación evento de cotización del 25 de marzo al 09 de abril del 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encuentra en consolidación de análisis de sector y estudio de mercado para presentar a la SIFCO.    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voz y datos nuevo comando</a:t>
                      </a:r>
                      <a:r>
                        <a:rPr lang="es-MX" sz="1000" b="1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11/03/2026. Evento de cotización del 10 al 25 de marzo del 2026. Se realizó análisis del sector y estudio de mercado.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Aprobación de indicadores financieros el 01/04/2026. Expedición de CDP el 10/04/2026.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ajustes al análisis del sector y estudio de mercado de acuerdo a las observaciones de la SIFCO.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CCTV nuevo comando: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13/03/2026. Evento de cotización del 10 al 25 de marzo del 2026. Se realizó análisis del sector y estudio de mercado.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 CDP el 08/04/2026.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EP análisis del sector y estudio de mercado, se encuentra en firmas de la SIFCO.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inhibidor de frecuencias: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13/03/2026. Evento de cotización del 10 al 18 de marzo del 2026. Expedición del CDP el 27/03/2026. EP radicado en DOF el 31/03/2026. Devolución del EP a DT el 14/04/2026.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ajustes al análisis del sector y estudio de mercado. Se solicitó la anulación y expedición de nuevo CDP.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Drones: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24/03/2026. Publicación y ampliación evento de cotización del 27 de marzo al 10 de abril de 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revisaron cotizaciones recibidas (globales), sin embargo se proyecta  solicitar cotizaciones mas discriminadas para cada uno de los servicios.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Suministro Sistema de reconocimiento facial C4: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15/04/2026. Se realizó mesa de trabajo el 23/04/2026 para exponer observaciones al requerimiento.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Pendiente del alcance requerimiento con ajustes.  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 algn="just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 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</a:t>
                      </a:r>
                      <a:r>
                        <a:rPr lang="es-MX" sz="1000" b="0" i="0" u="none" strike="noStrike" cap="none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onsolidación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 análisis de sector y estudio de mercado.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2. 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</a:t>
                      </a:r>
                      <a:r>
                        <a:rPr lang="es-MX" sz="1000" b="0" i="0" u="none" strike="noStrike" cap="none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nálisis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 sector y estudio de mercado.   </a:t>
                      </a:r>
                    </a:p>
                    <a:p>
                      <a:pPr marL="0" lvl="0" indent="0" algn="just"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3. A</a:t>
                      </a:r>
                      <a:r>
                        <a:rPr lang="es-MX" sz="1000" b="0" i="0" u="none" strike="noStrike" cap="none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nálisis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 sector y estudio de mercado</a:t>
                      </a: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solicitó la anulación y expedición de nuevo CDP. </a:t>
                      </a:r>
                    </a:p>
                    <a:p>
                      <a:pPr marL="0" lvl="0" indent="0" algn="just"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5. 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Revisión de cotizaciones. </a:t>
                      </a:r>
                    </a:p>
                    <a:p>
                      <a:pPr marL="0" lvl="0" indent="0" algn="just"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7. Observaciones al requerimiento. </a:t>
                      </a: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just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 algn="just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Presentar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análisis de sector y estudio de mercado a la SIFCO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+mn-ea"/>
                          <a:cs typeface="+mn-cs"/>
                          <a:sym typeface="Arial"/>
                        </a:rPr>
                        <a:t>.</a:t>
                      </a: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Arial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2. Presentar a SIFCO el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análisis de sector y estudio de mercado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</a:p>
                    <a:p>
                      <a:pPr marL="0" lvl="0" indent="0" algn="just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3. Firmas de los EP. </a:t>
                      </a:r>
                    </a:p>
                    <a:p>
                      <a:pPr marL="0" lvl="0" indent="0" algn="just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4. Expedición de nuevo CDP.</a:t>
                      </a:r>
                    </a:p>
                    <a:p>
                      <a:pPr marL="0" lvl="0" indent="0" algn="just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5. Burcar cotizaciones mas discriminadas.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6. Alcance al requerimiento. </a:t>
                      </a: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just">
                        <a:buNone/>
                      </a:pPr>
                      <a:endParaRPr lang="es-MX" sz="1000" b="0" i="0" u="none" strike="noStrike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 algn="just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Presentar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análisis de sector y estudio de mercado a la SIFCO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</a:t>
                      </a: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2. Presentar a SIFCO el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análisis de sector y estudio de mercado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</a:p>
                    <a:p>
                      <a:pPr marL="0" lvl="0" indent="0" algn="just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3. Firmas de los EP. </a:t>
                      </a:r>
                    </a:p>
                    <a:p>
                      <a:pPr marL="0" lvl="0" indent="0" algn="just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4. Expedición de nuevo CDP.</a:t>
                      </a:r>
                    </a:p>
                    <a:p>
                      <a:pPr marL="0" lvl="0" indent="0" algn="just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5. Burcar cotizaciones mas discriminadas.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6. Alcance </a:t>
                      </a: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1252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E15EC8F3-EDA2-A10B-C761-B9C421E96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D6BD3BE5-BBE8-1F5A-CABA-AC85136E2FDF}"/>
              </a:ext>
            </a:extLst>
          </p:cNvPr>
          <p:cNvSpPr txBox="1"/>
          <p:nvPr/>
        </p:nvSpPr>
        <p:spPr>
          <a:xfrm>
            <a:off x="209368" y="89647"/>
            <a:ext cx="1061777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5700"/>
            </a:pPr>
            <a:r>
              <a:rPr lang="es-MX" sz="1600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</a:t>
            </a:r>
            <a:r>
              <a:rPr lang="es-MX" sz="1600" b="1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 (resaltado en color azul)</a:t>
            </a:r>
            <a:endParaRPr sz="1600"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36CC1CDC-A379-853D-B51C-4B0D941D3E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542166"/>
              </p:ext>
            </p:extLst>
          </p:nvPr>
        </p:nvGraphicFramePr>
        <p:xfrm>
          <a:off x="277906" y="611121"/>
          <a:ext cx="11399924" cy="58698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418729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757083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591957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632155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4443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pasada?.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4930421">
                <a:tc>
                  <a:txBody>
                    <a:bodyPr/>
                    <a:lstStyle/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 CON REQUERIMIENTO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LOGISTICA</a:t>
                      </a: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Servicios de bienestar MEBOG: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Evento de cotización del 20/02/2026 al 03/03/2026 por SECOP y por correo electrónico 05/03/2026. Solicitud de indicadores financieros el 10/03/2026. Solicitud de viabilidad y CDP 10/03/2026. Expedición de CDP el 11/03/2026.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proyectó Análisis del sector y estudio de mercado. Se requirió por parte de la SIFCO a la MEBOG la revisión y ajuste de la ficha técnica.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Pendiente </a:t>
                      </a: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Respuesta alcance de la MEBOG.</a:t>
                      </a: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de esposas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Se recibe requerimiento el 13/03/2026. Solicitud de concepto técnico el 13/03/2026. Expedición de concepto técnico el 17/03/2026. Evento de cotización del 20 al 26 de marzo. Se solicitó viabilidad y CDP el 26/03/2026. Expedición del CDP el 31/03/2026.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proyectó EP análisis del sector y estudio de mercado, se encuentra en revisión de la SIFCO.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guantes de nitrilo: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Radicación requerimiento 02/03/2026. Expedición de concepto técnico por Sub. Seguridad el 05/03/2026. Evento de cotización del 06 al 13 de marzo 2026. Alcance requerimiento el 24/03/2026. Publicación de nuevo evento de cotización del 27 de marzo al 7 de abril del 2026. Se requirió a la MEBOG la revisión y ajuste de la ficha técnica el 17/04/2026.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Pendiente </a:t>
                      </a: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Respuesta alcance de la MEBOG.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MOVILIDAD</a:t>
                      </a:r>
                    </a:p>
                    <a:p>
                      <a:pPr marL="0" marR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Toyota: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</a:t>
                      </a: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recibe requerimiento el 06/03/2026 y alcance del 18/03/2026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 concepto técnico el 16/03/2026.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Ampliación evento de cotización del 17 al 27 de marzo.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Análisis de sector y estudio de mercado. Aprobación de indicadores financieros el 09/04/2026. Expedición de CDP.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encuentra en consolidación de los EP análisis de sector y estudio de mercado.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Bicicletas: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Alcance del </a:t>
                      </a:r>
                      <a:r>
                        <a:rPr lang="es-MX" sz="1000" b="0" i="0" u="none" strike="noStrike" cap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req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el 12/03/2026. Expedición de concepto técnico el 16/03/2026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Ampliación evento de cotización del 17 al 27 de marzo. Se estructuró análisis de sector y estudio de mercado. Aprobación de indicadores financieros el 01/04/2026. Solicitud viabilidad y CDP el 31/03/2026. Expedición de CDP el 08/04/2026.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Estudio previos radicados en la DOF. </a:t>
                      </a:r>
                      <a:endParaRPr lang="es-MX" sz="1000" b="1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Pendiente de alcance por parte de la MEBOG. </a:t>
                      </a: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Estructuró EP.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Pendiente de alcance por parte de la MEBOG. 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En consolidación de EP.</a:t>
                      </a: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Radicación de EP en DOF. 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Respuesta alcance de la MEBOG</a:t>
                      </a: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.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Radicar en la DOF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Respuesta alcance de la MEBOG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Radicar EP en la DOF.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ninguno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Respuesta alcance de la MEBOG.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Radicar en la DOF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Respuesta alcance de la MEBOG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Radicar EP en la DOF.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ninguno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978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018" y="-354"/>
            <a:ext cx="12192000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/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7" name="Google Shape;307;p18"/>
          <p:cNvSpPr txBox="1"/>
          <p:nvPr/>
        </p:nvSpPr>
        <p:spPr>
          <a:xfrm>
            <a:off x="322875" y="105793"/>
            <a:ext cx="4996783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sz="3200" b="1" i="0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Temas pendientes</a:t>
            </a:r>
            <a:endParaRPr sz="3200" b="1" i="0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7E321E7-6D92-6A4A-9CA8-40CAE9C3E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259365"/>
              </p:ext>
            </p:extLst>
          </p:nvPr>
        </p:nvGraphicFramePr>
        <p:xfrm>
          <a:off x="411078" y="902368"/>
          <a:ext cx="10831371" cy="37033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07111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2708087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2699657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2716516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07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no se hizo?</a:t>
                      </a:r>
                      <a:endParaRPr lang="es-MX" sz="1100" b="1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¿Cómo impacta el plan estratégico institucional? ¿Qué impacto tiene en la SDSCJ?</a:t>
                      </a:r>
                      <a:endParaRPr lang="es-MX" sz="1100" b="1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necesita para resolver? </a:t>
                      </a: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¿Qué apoyo necesita y de qué área?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¿Cuándo lo va a resolver?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2500914">
                <a:tc>
                  <a:txBody>
                    <a:bodyPr/>
                    <a:lstStyle/>
                    <a:p>
                      <a:pPr marL="228600" marR="0" lvl="0" indent="-2286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AutoNum type="arabicPeriod"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DT. Respuesta nuevo requerimiento por parte de Dirección de acceso a la justicia.  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DT. Alcance del requerimiento sistema de reconocimiento facial por parte del C4. Respuesta de MEBOG ajuste de  fichas técnicas de los proceso de servicios de bienestar y guantes de nitrilo. 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  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100" dirty="0"/>
                        <a:t>1. </a:t>
                      </a:r>
                      <a:r>
                        <a:rPr lang="es-MX" sz="1100" baseline="0" dirty="0"/>
                        <a:t>En la ejecución del presupuesto</a:t>
                      </a:r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1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</a:p>
                    <a:p>
                      <a:pPr marL="228600" lvl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marL="228600" lvl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r>
                        <a:rPr lang="es-MX" sz="1100" dirty="0"/>
                        <a:t>2. </a:t>
                      </a: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 La radicación de los requerimientos.</a:t>
                      </a:r>
                      <a:endParaRPr lang="en-US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just">
                        <a:buNone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r>
                        <a:rPr lang="es-MX" sz="1100" dirty="0"/>
                        <a:t> </a:t>
                      </a:r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1084"/>
            <a:ext cx="12192000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/>
          <p:cNvGrpSpPr/>
          <p:nvPr/>
        </p:nvGrpSpPr>
        <p:grpSpPr>
          <a:xfrm>
            <a:off x="10990198" y="0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7" name="Google Shape;307;p18"/>
          <p:cNvSpPr txBox="1"/>
          <p:nvPr/>
        </p:nvSpPr>
        <p:spPr>
          <a:xfrm>
            <a:off x="325893" y="79027"/>
            <a:ext cx="1061777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sz="2400" b="1" i="0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Semana actual</a:t>
            </a:r>
            <a:endParaRPr sz="2400" b="1" i="0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7E321E7-6D92-6A4A-9CA8-40CAE9C3E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350569"/>
              </p:ext>
            </p:extLst>
          </p:nvPr>
        </p:nvGraphicFramePr>
        <p:xfrm>
          <a:off x="325893" y="955343"/>
          <a:ext cx="11048877" cy="423495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74907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847850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687845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8737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actividades se desarrollarán esta semana?</a:t>
                      </a:r>
                      <a:endParaRPr lang="es-MX" sz="1100" b="1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¿Qué productos va a entregar? </a:t>
                      </a: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¿Cuándo? ¿en qué días?</a:t>
                      </a: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 </a:t>
                      </a:r>
                      <a:endParaRPr lang="es-MX" sz="1100" b="1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¿Cómo impacta el plan estratégico institucional? ¿Qué impacto tiene en la SDSCJ?</a:t>
                      </a:r>
                      <a:endParaRPr lang="es-MX" sz="1100" b="1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¿Qué apoyo necesita y de qué área?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3305318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de EP computadores licencias, voz y datos, CCTV e inhibidor de frecuencias y mantenimiento de drones y </a:t>
                      </a: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Suministro Sistema de reconocimiento facial C4</a:t>
                      </a: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de EP de servicios de bienestar, esposas y guantes.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de EP de mantenimiento de vehículos Toyota.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Adelantar la revisión de los documentos de los requerimientos que se radiquen para los proceso de selección, así como la solicitud de conceptos técnicos según aplique.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Actividades de seguimiento del PAA 2026. 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Estudios previos </a:t>
                      </a:r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Fortalecimiento de las capacidades operativas de los organismos de seguridad. </a:t>
                      </a:r>
                      <a:endParaRPr lang="es-CO" sz="1100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Los insumos para realizar los estudios previos: Requerimiento y anexos.</a:t>
                      </a: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643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1045cb-6013-4615-ae1d-019e7b529c6f">
      <Terms xmlns="http://schemas.microsoft.com/office/infopath/2007/PartnerControls"/>
    </lcf76f155ced4ddcb4097134ff3c332f>
    <TaxCatchAll xmlns="232e8043-054a-4620-8c6c-7cab82cebd95" xsi:nil="true"/>
    <_Flow_SignoffStatus xmlns="a81045cb-6013-4615-ae1d-019e7b529c6f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75A2054F65A2240A71C8BE76E5853BA" ma:contentTypeVersion="21" ma:contentTypeDescription="Crear nuevo documento." ma:contentTypeScope="" ma:versionID="ef2230c6a36611480cf5174d4b968a14">
  <xsd:schema xmlns:xsd="http://www.w3.org/2001/XMLSchema" xmlns:xs="http://www.w3.org/2001/XMLSchema" xmlns:p="http://schemas.microsoft.com/office/2006/metadata/properties" xmlns:ns1="http://schemas.microsoft.com/sharepoint/v3" xmlns:ns2="a81045cb-6013-4615-ae1d-019e7b529c6f" xmlns:ns3="232e8043-054a-4620-8c6c-7cab82cebd95" targetNamespace="http://schemas.microsoft.com/office/2006/metadata/properties" ma:root="true" ma:fieldsID="468f612c380229b3034ef49190941e98" ns1:_="" ns2:_="" ns3:_="">
    <xsd:import namespace="http://schemas.microsoft.com/sharepoint/v3"/>
    <xsd:import namespace="a81045cb-6013-4615-ae1d-019e7b529c6f"/>
    <xsd:import namespace="232e8043-054a-4620-8c6c-7cab82cebd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1045cb-6013-4615-ae1d-019e7b529c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3" nillable="true" ma:displayName="Estado de aprobación" ma:internalName="Estado_x0020_de_x0020_aprobaci_x00f3_n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Etiquetas de imagen" ma:readOnly="false" ma:fieldId="{5cf76f15-5ced-4ddc-b409-7134ff3c332f}" ma:taxonomyMulti="true" ma:sspId="5d09d035-a677-4b24-aeee-1a5c3beaf1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2e8043-054a-4620-8c6c-7cab82cebd95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9b66d6e8-47d1-4cbc-b02f-088ef0e5689e}" ma:internalName="TaxCatchAll" ma:showField="CatchAllData" ma:web="232e8043-054a-4620-8c6c-7cab82cebd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3A76F8-638C-479B-8973-FC139124252A}">
  <ds:schemaRefs>
    <ds:schemaRef ds:uri="http://purl.org/dc/elements/1.1/"/>
    <ds:schemaRef ds:uri="http://schemas.openxmlformats.org/package/2006/metadata/core-properties"/>
    <ds:schemaRef ds:uri="addd5ecc-7552-40ae-802e-91037624631b"/>
    <ds:schemaRef ds:uri="http://www.w3.org/XML/1998/namespace"/>
    <ds:schemaRef ds:uri="http://purl.org/dc/terms/"/>
    <ds:schemaRef ds:uri="6ce51f6b-e8fa-4987-be25-fde4011762a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a81045cb-6013-4615-ae1d-019e7b529c6f"/>
    <ds:schemaRef ds:uri="232e8043-054a-4620-8c6c-7cab82cebd95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F1B6312C-4223-4CE3-A0BA-930D28D0E6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515ED93-0664-4322-9FB4-FA3C521089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81045cb-6013-4615-ae1d-019e7b529c6f"/>
    <ds:schemaRef ds:uri="232e8043-054a-4620-8c6c-7cab82cebd9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14865</TotalTime>
  <Words>1676</Words>
  <Application>Microsoft Office PowerPoint</Application>
  <PresentationFormat>Panorámica</PresentationFormat>
  <Paragraphs>347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Patricia Almeida Castillo</dc:creator>
  <cp:lastModifiedBy>Ricardo Diaz Cifuentes</cp:lastModifiedBy>
  <cp:revision>3675</cp:revision>
  <cp:lastPrinted>2026-03-26T20:33:52Z</cp:lastPrinted>
  <dcterms:modified xsi:type="dcterms:W3CDTF">2026-05-05T20:37:38Z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0x010100375A2054F65A2240A71C8BE76E5853BA</vt:lpwstr>
  </property>
  <property fmtid="{D5CDD505-2E9C-101B-9397-08002B2CF9AE}" pid="3" name="MediaServiceImageTags">
    <vt:lpwstr/>
  </property>
</Properties>
</file>