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3.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9.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diagrams/colors2.xml" ContentType="application/vnd.openxmlformats-officedocument.drawingml.diagramColors+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theme/theme1.xml" ContentType="application/vnd.openxmlformats-officedocument.theme+xml"/>
  <Override PartName="/ppt/diagrams/drawing2.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145706541" r:id="rId2"/>
    <p:sldId id="2145706552" r:id="rId3"/>
    <p:sldId id="2145706551" r:id="rId4"/>
    <p:sldId id="2145706547" r:id="rId5"/>
    <p:sldId id="2145706557" r:id="rId6"/>
    <p:sldId id="2145706546" r:id="rId7"/>
    <p:sldId id="2145706545" r:id="rId8"/>
    <p:sldId id="2145705971" r:id="rId9"/>
    <p:sldId id="2145706558" r:id="rId10"/>
    <p:sldId id="2145706561" r:id="rId11"/>
    <p:sldId id="2145706562" r:id="rId12"/>
    <p:sldId id="2145706549" r:id="rId13"/>
    <p:sldId id="2145706553" r:id="rId14"/>
    <p:sldId id="2145706555" r:id="rId15"/>
    <p:sldId id="2145706556" r:id="rId16"/>
    <p:sldId id="2145706550" r:id="rId17"/>
    <p:sldId id="2145706560" r:id="rId18"/>
    <p:sldId id="2145706554" r:id="rId19"/>
    <p:sldId id="2145706548" r:id="rId20"/>
  </p:sldIdLst>
  <p:sldSz cx="12192000" cy="6858000"/>
  <p:notesSz cx="6858000" cy="9144000"/>
  <p:defaultText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5B6A"/>
    <a:srgbClr val="328AA4"/>
    <a:srgbClr val="38A9CA"/>
    <a:srgbClr val="50C0E3"/>
    <a:srgbClr val="72CA8B"/>
    <a:srgbClr val="725EB1"/>
    <a:srgbClr val="FB8AD8"/>
    <a:srgbClr val="FB8A60"/>
    <a:srgbClr val="E337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0C0CAF-5E4C-478F-AFEB-95748A1D829D}" v="251" dt="2026-05-26T15:31:31.8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Estilo medio 1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781"/>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920E67-23E3-4EB9-93D8-FF36DCA3A10C}" type="doc">
      <dgm:prSet loTypeId="urn:microsoft.com/office/officeart/2024/layout/NumberedTitleList" loCatId="list" qsTypeId="urn:microsoft.com/office/officeart/2005/8/quickstyle/simple1" qsCatId="simple" csTypeId="urn:microsoft.com/office/officeart/2005/8/colors/accent1_2" csCatId="accent1" phldr="1"/>
      <dgm:spPr/>
      <dgm:t>
        <a:bodyPr/>
        <a:lstStyle/>
        <a:p>
          <a:endParaRPr lang="es-CO"/>
        </a:p>
      </dgm:t>
    </dgm:pt>
    <dgm:pt modelId="{3631A32A-8AB3-4354-977E-581F1A88D5B5}">
      <dgm:prSet phldrT="[Texto]" custT="1"/>
      <dgm:spPr/>
      <dgm:t>
        <a:bodyPr/>
        <a:lstStyle/>
        <a:p>
          <a:endParaRPr lang="es-CO" sz="1200" dirty="0"/>
        </a:p>
      </dgm:t>
    </dgm:pt>
    <dgm:pt modelId="{ACA702BC-FABA-4BF2-B86D-69A80F225E52}" type="parTrans" cxnId="{A206D543-D056-43E8-AB9F-F7EBC2F8D898}">
      <dgm:prSet/>
      <dgm:spPr/>
      <dgm:t>
        <a:bodyPr/>
        <a:lstStyle/>
        <a:p>
          <a:endParaRPr lang="es-CO"/>
        </a:p>
      </dgm:t>
    </dgm:pt>
    <dgm:pt modelId="{47EEDF41-E42C-4F20-A65C-6378A3E1980B}" type="sibTrans" cxnId="{A206D543-D056-43E8-AB9F-F7EBC2F8D898}">
      <dgm:prSet phldrT="01" phldr="0"/>
      <dgm:spPr/>
      <dgm:t>
        <a:bodyPr/>
        <a:lstStyle/>
        <a:p>
          <a:r>
            <a:rPr lang="es-MX" dirty="0"/>
            <a:t>01</a:t>
          </a:r>
          <a:endParaRPr dirty="0"/>
        </a:p>
      </dgm:t>
    </dgm:pt>
    <dgm:pt modelId="{17EBB3A6-C434-4731-B88E-D0AFBD5106D3}">
      <dgm:prSet phldrT="[Texto]" custT="1"/>
      <dgm:spPr/>
      <dgm:t>
        <a:bodyPr/>
        <a:lstStyle/>
        <a:p>
          <a:pPr>
            <a:buClr>
              <a:srgbClr val="000000"/>
            </a:buClr>
            <a:buSzTx/>
            <a:buFont typeface="Arial"/>
            <a:buNone/>
          </a:pPr>
          <a:endParaRPr lang="es-ES" sz="1800" dirty="0">
            <a:solidFill>
              <a:schemeClr val="tx1">
                <a:lumMod val="85000"/>
                <a:lumOff val="15000"/>
              </a:schemeClr>
            </a:solidFill>
            <a:latin typeface="Aptos" panose="020B0004020202020204" pitchFamily="34" charset="0"/>
            <a:sym typeface="Arial"/>
          </a:endParaRPr>
        </a:p>
      </dgm:t>
    </dgm:pt>
    <dgm:pt modelId="{85C1C07F-D236-40B2-A86B-398F290ACDDE}" type="parTrans" cxnId="{40B06975-4C68-46A5-903E-ED3863271348}">
      <dgm:prSet/>
      <dgm:spPr/>
      <dgm:t>
        <a:bodyPr/>
        <a:lstStyle/>
        <a:p>
          <a:endParaRPr lang="es-CO"/>
        </a:p>
      </dgm:t>
    </dgm:pt>
    <dgm:pt modelId="{3B413B5B-F093-40F7-BD2D-6FA5F4003EFD}" type="sibTrans" cxnId="{40B06975-4C68-46A5-903E-ED3863271348}">
      <dgm:prSet phldrT="02" phldr="0"/>
      <dgm:spPr/>
      <dgm:t>
        <a:bodyPr/>
        <a:lstStyle/>
        <a:p>
          <a:r>
            <a:rPr dirty="0"/>
            <a:t>02</a:t>
          </a:r>
        </a:p>
      </dgm:t>
    </dgm:pt>
    <dgm:pt modelId="{CDA0F393-8505-45E0-B2E7-CA23140B5933}">
      <dgm:prSet custT="1"/>
      <dgm:spPr/>
      <dgm:t>
        <a:bodyPr/>
        <a:lstStyle/>
        <a:p>
          <a:pPr>
            <a:buNone/>
          </a:pPr>
          <a:endParaRPr lang="es-CO" sz="2000" dirty="0"/>
        </a:p>
      </dgm:t>
    </dgm:pt>
    <dgm:pt modelId="{1F41148A-BBDD-48B1-A40A-59D9DBA13F19}" type="parTrans" cxnId="{2D413DE6-7EDE-44C9-8637-5A7F10782802}">
      <dgm:prSet/>
      <dgm:spPr/>
      <dgm:t>
        <a:bodyPr/>
        <a:lstStyle/>
        <a:p>
          <a:endParaRPr lang="es-CO"/>
        </a:p>
      </dgm:t>
    </dgm:pt>
    <dgm:pt modelId="{0016B26A-B201-44B8-BB62-29A2FA843BD4}" type="sibTrans" cxnId="{2D413DE6-7EDE-44C9-8637-5A7F10782802}">
      <dgm:prSet/>
      <dgm:spPr/>
      <dgm:t>
        <a:bodyPr/>
        <a:lstStyle/>
        <a:p>
          <a:r>
            <a:rPr lang="es-CO" dirty="0"/>
            <a:t>03</a:t>
          </a:r>
        </a:p>
      </dgm:t>
    </dgm:pt>
    <dgm:pt modelId="{F2A17E6C-219A-472B-B353-B92E8509E9B2}" type="pres">
      <dgm:prSet presAssocID="{56920E67-23E3-4EB9-93D8-FF36DCA3A10C}" presName="Name0" presStyleCnt="0">
        <dgm:presLayoutVars>
          <dgm:dir/>
          <dgm:animLvl val="lvl"/>
          <dgm:resizeHandles val="exact"/>
        </dgm:presLayoutVars>
      </dgm:prSet>
      <dgm:spPr/>
    </dgm:pt>
    <dgm:pt modelId="{35393D5D-8673-49B5-A3BB-FF12D568292B}" type="pres">
      <dgm:prSet presAssocID="{3631A32A-8AB3-4354-977E-581F1A88D5B5}" presName="compositeNode" presStyleCnt="0">
        <dgm:presLayoutVars>
          <dgm:bulletEnabled val="1"/>
        </dgm:presLayoutVars>
      </dgm:prSet>
      <dgm:spPr/>
    </dgm:pt>
    <dgm:pt modelId="{F53907BE-3115-4FFE-97C2-21884E10BE14}" type="pres">
      <dgm:prSet presAssocID="{3631A32A-8AB3-4354-977E-581F1A88D5B5}" presName="bgRect" presStyleLbl="fgAcc1" presStyleIdx="0" presStyleCnt="3"/>
      <dgm:spPr/>
    </dgm:pt>
    <dgm:pt modelId="{7BC1B87B-C027-4257-BAD3-C016F8CF17CE}" type="pres">
      <dgm:prSet presAssocID="{47EEDF41-E42C-4F20-A65C-6378A3E1980B}" presName="sibTransNodeCircle" presStyleLbl="alignNode1" presStyleIdx="0" presStyleCnt="3" custAng="0" custScaleX="53694" custScaleY="51171" custLinFactNeighborX="-2390" custLinFactNeighborY="-29695">
        <dgm:presLayoutVars>
          <dgm:chMax val="0"/>
          <dgm:bulletEnabled/>
        </dgm:presLayoutVars>
      </dgm:prSet>
      <dgm:spPr/>
    </dgm:pt>
    <dgm:pt modelId="{3FF2DDB8-2B8F-4293-896E-B80ED0EFA53F}" type="pres">
      <dgm:prSet presAssocID="{3631A32A-8AB3-4354-977E-581F1A88D5B5}" presName="nodeText" presStyleLbl="bgAccFollowNode1" presStyleIdx="0" presStyleCnt="0">
        <dgm:presLayoutVars>
          <dgm:bulletEnabled val="1"/>
        </dgm:presLayoutVars>
      </dgm:prSet>
      <dgm:spPr/>
    </dgm:pt>
    <dgm:pt modelId="{B1092E87-636C-484C-920D-ACFFB6146BD3}" type="pres">
      <dgm:prSet presAssocID="{47EEDF41-E42C-4F20-A65C-6378A3E1980B}" presName="sibTrans" presStyleCnt="0"/>
      <dgm:spPr/>
    </dgm:pt>
    <dgm:pt modelId="{3E26D8F0-1EBD-4017-B41E-5378FBE86A0E}" type="pres">
      <dgm:prSet presAssocID="{17EBB3A6-C434-4731-B88E-D0AFBD5106D3}" presName="compositeNode" presStyleCnt="0">
        <dgm:presLayoutVars>
          <dgm:bulletEnabled val="1"/>
        </dgm:presLayoutVars>
      </dgm:prSet>
      <dgm:spPr/>
    </dgm:pt>
    <dgm:pt modelId="{97C2DCBA-6FB9-4D00-982C-BF5BFA14CFC1}" type="pres">
      <dgm:prSet presAssocID="{17EBB3A6-C434-4731-B88E-D0AFBD5106D3}" presName="bgRect" presStyleLbl="fgAcc1" presStyleIdx="1" presStyleCnt="3"/>
      <dgm:spPr/>
    </dgm:pt>
    <dgm:pt modelId="{78811381-BA43-4708-BAB0-E97E045D122A}" type="pres">
      <dgm:prSet presAssocID="{3B413B5B-F093-40F7-BD2D-6FA5F4003EFD}" presName="sibTransNodeCircle" presStyleLbl="alignNode1" presStyleIdx="1" presStyleCnt="3" custScaleX="52293" custScaleY="52066" custLinFactNeighborY="-27341">
        <dgm:presLayoutVars>
          <dgm:chMax val="0"/>
          <dgm:bulletEnabled/>
        </dgm:presLayoutVars>
      </dgm:prSet>
      <dgm:spPr/>
    </dgm:pt>
    <dgm:pt modelId="{22D41C23-6F91-4077-B288-886C6517BAE9}" type="pres">
      <dgm:prSet presAssocID="{17EBB3A6-C434-4731-B88E-D0AFBD5106D3}" presName="nodeText" presStyleLbl="bgAccFollowNode1" presStyleIdx="0" presStyleCnt="0">
        <dgm:presLayoutVars>
          <dgm:bulletEnabled val="1"/>
        </dgm:presLayoutVars>
      </dgm:prSet>
      <dgm:spPr/>
    </dgm:pt>
    <dgm:pt modelId="{472CC996-3E2E-4F12-A4DA-698D8AA98F4A}" type="pres">
      <dgm:prSet presAssocID="{3B413B5B-F093-40F7-BD2D-6FA5F4003EFD}" presName="sibTrans" presStyleCnt="0"/>
      <dgm:spPr/>
    </dgm:pt>
    <dgm:pt modelId="{949DA3F5-A52A-4778-9F59-95CD9B48A99D}" type="pres">
      <dgm:prSet presAssocID="{CDA0F393-8505-45E0-B2E7-CA23140B5933}" presName="compositeNode" presStyleCnt="0">
        <dgm:presLayoutVars>
          <dgm:bulletEnabled val="1"/>
        </dgm:presLayoutVars>
      </dgm:prSet>
      <dgm:spPr/>
    </dgm:pt>
    <dgm:pt modelId="{36780FFB-9F95-4DF5-B467-29002CB24E0E}" type="pres">
      <dgm:prSet presAssocID="{CDA0F393-8505-45E0-B2E7-CA23140B5933}" presName="bgRect" presStyleLbl="fgAcc1" presStyleIdx="2" presStyleCnt="3"/>
      <dgm:spPr/>
    </dgm:pt>
    <dgm:pt modelId="{B24FF489-50D1-4130-A8AE-2695EA3B371E}" type="pres">
      <dgm:prSet presAssocID="{0016B26A-B201-44B8-BB62-29A2FA843BD4}" presName="sibTransNodeCircle" presStyleLbl="alignNode1" presStyleIdx="2" presStyleCnt="3" custScaleX="51901" custScaleY="51546" custLinFactNeighborX="-2802" custLinFactNeighborY="-28762">
        <dgm:presLayoutVars>
          <dgm:chMax val="0"/>
          <dgm:bulletEnabled/>
        </dgm:presLayoutVars>
      </dgm:prSet>
      <dgm:spPr/>
    </dgm:pt>
    <dgm:pt modelId="{1D37F412-FD39-4079-9484-3898D793770B}" type="pres">
      <dgm:prSet presAssocID="{CDA0F393-8505-45E0-B2E7-CA23140B5933}" presName="nodeText" presStyleLbl="bgAccFollowNode1" presStyleIdx="0" presStyleCnt="0">
        <dgm:presLayoutVars>
          <dgm:bulletEnabled val="1"/>
        </dgm:presLayoutVars>
      </dgm:prSet>
      <dgm:spPr/>
    </dgm:pt>
  </dgm:ptLst>
  <dgm:cxnLst>
    <dgm:cxn modelId="{5621700E-6EEB-4C2D-BBEA-EE7CD95D4717}" type="presOf" srcId="{17EBB3A6-C434-4731-B88E-D0AFBD5106D3}" destId="{97C2DCBA-6FB9-4D00-982C-BF5BFA14CFC1}" srcOrd="0" destOrd="0" presId="urn:microsoft.com/office/officeart/2024/layout/NumberedTitleList"/>
    <dgm:cxn modelId="{7F3C4821-672F-4A77-9ED0-BC48B7B34D09}" type="presOf" srcId="{47EEDF41-E42C-4F20-A65C-6378A3E1980B}" destId="{7BC1B87B-C027-4257-BAD3-C016F8CF17CE}" srcOrd="0" destOrd="0" presId="urn:microsoft.com/office/officeart/2024/layout/NumberedTitleList"/>
    <dgm:cxn modelId="{2F309424-ACFB-4C79-9D62-3A1D7F6B8FE3}" type="presOf" srcId="{56920E67-23E3-4EB9-93D8-FF36DCA3A10C}" destId="{F2A17E6C-219A-472B-B353-B92E8509E9B2}" srcOrd="0" destOrd="0" presId="urn:microsoft.com/office/officeart/2024/layout/NumberedTitleList"/>
    <dgm:cxn modelId="{36FD4426-202F-49CD-91F0-87CA1721C09B}" type="presOf" srcId="{3631A32A-8AB3-4354-977E-581F1A88D5B5}" destId="{F53907BE-3115-4FFE-97C2-21884E10BE14}" srcOrd="0" destOrd="0" presId="urn:microsoft.com/office/officeart/2024/layout/NumberedTitleList"/>
    <dgm:cxn modelId="{C144A53E-80E9-414D-A34E-2A5CB01E22FE}" type="presOf" srcId="{3631A32A-8AB3-4354-977E-581F1A88D5B5}" destId="{3FF2DDB8-2B8F-4293-896E-B80ED0EFA53F}" srcOrd="1" destOrd="0" presId="urn:microsoft.com/office/officeart/2024/layout/NumberedTitleList"/>
    <dgm:cxn modelId="{3B552543-C224-4845-A6B3-9DCCD8E292F7}" type="presOf" srcId="{0016B26A-B201-44B8-BB62-29A2FA843BD4}" destId="{B24FF489-50D1-4130-A8AE-2695EA3B371E}" srcOrd="0" destOrd="0" presId="urn:microsoft.com/office/officeart/2024/layout/NumberedTitleList"/>
    <dgm:cxn modelId="{A206D543-D056-43E8-AB9F-F7EBC2F8D898}" srcId="{56920E67-23E3-4EB9-93D8-FF36DCA3A10C}" destId="{3631A32A-8AB3-4354-977E-581F1A88D5B5}" srcOrd="0" destOrd="0" parTransId="{ACA702BC-FABA-4BF2-B86D-69A80F225E52}" sibTransId="{47EEDF41-E42C-4F20-A65C-6378A3E1980B}"/>
    <dgm:cxn modelId="{3919BF69-19E7-42BB-9C1F-BB414E1DBD22}" type="presOf" srcId="{3B413B5B-F093-40F7-BD2D-6FA5F4003EFD}" destId="{78811381-BA43-4708-BAB0-E97E045D122A}" srcOrd="0" destOrd="0" presId="urn:microsoft.com/office/officeart/2024/layout/NumberedTitleList"/>
    <dgm:cxn modelId="{40B06975-4C68-46A5-903E-ED3863271348}" srcId="{56920E67-23E3-4EB9-93D8-FF36DCA3A10C}" destId="{17EBB3A6-C434-4731-B88E-D0AFBD5106D3}" srcOrd="1" destOrd="0" parTransId="{85C1C07F-D236-40B2-A86B-398F290ACDDE}" sibTransId="{3B413B5B-F093-40F7-BD2D-6FA5F4003EFD}"/>
    <dgm:cxn modelId="{4B0EE6B7-88CB-414C-97E7-99491816424A}" type="presOf" srcId="{17EBB3A6-C434-4731-B88E-D0AFBD5106D3}" destId="{22D41C23-6F91-4077-B288-886C6517BAE9}" srcOrd="1" destOrd="0" presId="urn:microsoft.com/office/officeart/2024/layout/NumberedTitleList"/>
    <dgm:cxn modelId="{9E1F96DD-494F-4131-AA2C-5446F0AD4723}" type="presOf" srcId="{CDA0F393-8505-45E0-B2E7-CA23140B5933}" destId="{36780FFB-9F95-4DF5-B467-29002CB24E0E}" srcOrd="0" destOrd="0" presId="urn:microsoft.com/office/officeart/2024/layout/NumberedTitleList"/>
    <dgm:cxn modelId="{2D413DE6-7EDE-44C9-8637-5A7F10782802}" srcId="{56920E67-23E3-4EB9-93D8-FF36DCA3A10C}" destId="{CDA0F393-8505-45E0-B2E7-CA23140B5933}" srcOrd="2" destOrd="0" parTransId="{1F41148A-BBDD-48B1-A40A-59D9DBA13F19}" sibTransId="{0016B26A-B201-44B8-BB62-29A2FA843BD4}"/>
    <dgm:cxn modelId="{1C9092F8-38B5-4AAB-99EF-31E3DAC1EC33}" type="presOf" srcId="{CDA0F393-8505-45E0-B2E7-CA23140B5933}" destId="{1D37F412-FD39-4079-9484-3898D793770B}" srcOrd="1" destOrd="0" presId="urn:microsoft.com/office/officeart/2024/layout/NumberedTitleList"/>
    <dgm:cxn modelId="{D66A2224-96C1-4FFD-809E-E23622228910}" type="presParOf" srcId="{F2A17E6C-219A-472B-B353-B92E8509E9B2}" destId="{35393D5D-8673-49B5-A3BB-FF12D568292B}" srcOrd="0" destOrd="0" presId="urn:microsoft.com/office/officeart/2024/layout/NumberedTitleList"/>
    <dgm:cxn modelId="{3B2E387A-2B42-4EF2-9C6C-5846132EEAB4}" type="presParOf" srcId="{35393D5D-8673-49B5-A3BB-FF12D568292B}" destId="{F53907BE-3115-4FFE-97C2-21884E10BE14}" srcOrd="0" destOrd="0" presId="urn:microsoft.com/office/officeart/2024/layout/NumberedTitleList"/>
    <dgm:cxn modelId="{AF647CFD-A70D-45F0-9FE5-F7D1D66D000C}" type="presParOf" srcId="{35393D5D-8673-49B5-A3BB-FF12D568292B}" destId="{7BC1B87B-C027-4257-BAD3-C016F8CF17CE}" srcOrd="1" destOrd="0" presId="urn:microsoft.com/office/officeart/2024/layout/NumberedTitleList"/>
    <dgm:cxn modelId="{8C05F2D8-1496-4916-B6AB-79C0D4A2978D}" type="presParOf" srcId="{35393D5D-8673-49B5-A3BB-FF12D568292B}" destId="{3FF2DDB8-2B8F-4293-896E-B80ED0EFA53F}" srcOrd="2" destOrd="0" presId="urn:microsoft.com/office/officeart/2024/layout/NumberedTitleList"/>
    <dgm:cxn modelId="{B462546A-59D9-4A73-B4A4-9773076A6F8A}" type="presParOf" srcId="{F2A17E6C-219A-472B-B353-B92E8509E9B2}" destId="{B1092E87-636C-484C-920D-ACFFB6146BD3}" srcOrd="1" destOrd="0" presId="urn:microsoft.com/office/officeart/2024/layout/NumberedTitleList"/>
    <dgm:cxn modelId="{6CAD8C22-1C5F-4069-9028-8F72C4D97747}" type="presParOf" srcId="{F2A17E6C-219A-472B-B353-B92E8509E9B2}" destId="{3E26D8F0-1EBD-4017-B41E-5378FBE86A0E}" srcOrd="2" destOrd="0" presId="urn:microsoft.com/office/officeart/2024/layout/NumberedTitleList"/>
    <dgm:cxn modelId="{F26CF6B7-8223-4CBE-B8B7-9C111BE0B427}" type="presParOf" srcId="{3E26D8F0-1EBD-4017-B41E-5378FBE86A0E}" destId="{97C2DCBA-6FB9-4D00-982C-BF5BFA14CFC1}" srcOrd="0" destOrd="0" presId="urn:microsoft.com/office/officeart/2024/layout/NumberedTitleList"/>
    <dgm:cxn modelId="{642E0105-E73C-4D93-9ABC-E71C02388A25}" type="presParOf" srcId="{3E26D8F0-1EBD-4017-B41E-5378FBE86A0E}" destId="{78811381-BA43-4708-BAB0-E97E045D122A}" srcOrd="1" destOrd="0" presId="urn:microsoft.com/office/officeart/2024/layout/NumberedTitleList"/>
    <dgm:cxn modelId="{BEC44F82-1926-4682-B002-5131F284113C}" type="presParOf" srcId="{3E26D8F0-1EBD-4017-B41E-5378FBE86A0E}" destId="{22D41C23-6F91-4077-B288-886C6517BAE9}" srcOrd="2" destOrd="0" presId="urn:microsoft.com/office/officeart/2024/layout/NumberedTitleList"/>
    <dgm:cxn modelId="{6E3BBC59-5B28-47CC-A88E-94797DE4D949}" type="presParOf" srcId="{F2A17E6C-219A-472B-B353-B92E8509E9B2}" destId="{472CC996-3E2E-4F12-A4DA-698D8AA98F4A}" srcOrd="3" destOrd="0" presId="urn:microsoft.com/office/officeart/2024/layout/NumberedTitleList"/>
    <dgm:cxn modelId="{B8BC8969-8802-44E6-B2C4-D82598C998ED}" type="presParOf" srcId="{F2A17E6C-219A-472B-B353-B92E8509E9B2}" destId="{949DA3F5-A52A-4778-9F59-95CD9B48A99D}" srcOrd="4" destOrd="0" presId="urn:microsoft.com/office/officeart/2024/layout/NumberedTitleList"/>
    <dgm:cxn modelId="{C191B0A5-EB0A-439F-AE91-BAA0E5AA8793}" type="presParOf" srcId="{949DA3F5-A52A-4778-9F59-95CD9B48A99D}" destId="{36780FFB-9F95-4DF5-B467-29002CB24E0E}" srcOrd="0" destOrd="0" presId="urn:microsoft.com/office/officeart/2024/layout/NumberedTitleList"/>
    <dgm:cxn modelId="{C445182B-0780-4B62-8E83-E66EA3ADBDE4}" type="presParOf" srcId="{949DA3F5-A52A-4778-9F59-95CD9B48A99D}" destId="{B24FF489-50D1-4130-A8AE-2695EA3B371E}" srcOrd="1" destOrd="0" presId="urn:microsoft.com/office/officeart/2024/layout/NumberedTitleList"/>
    <dgm:cxn modelId="{2D01C930-E784-437F-A315-58291813052E}" type="presParOf" srcId="{949DA3F5-A52A-4778-9F59-95CD9B48A99D}" destId="{1D37F412-FD39-4079-9484-3898D793770B}" srcOrd="2" destOrd="0" presId="urn:microsoft.com/office/officeart/2024/layout/NumberedTit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C1F6CD-5BF3-4AFB-A689-C16A15269E36}" type="doc">
      <dgm:prSet loTypeId="urn:microsoft.com/office/officeart/2008/layout/LinedList" loCatId="hierarchy" qsTypeId="urn:microsoft.com/office/officeart/2005/8/quickstyle/simple3" qsCatId="simple" csTypeId="urn:microsoft.com/office/officeart/2005/8/colors/accent5_2" csCatId="accent5" phldr="1"/>
      <dgm:spPr/>
      <dgm:t>
        <a:bodyPr/>
        <a:lstStyle/>
        <a:p>
          <a:endParaRPr lang="es-CO"/>
        </a:p>
      </dgm:t>
    </dgm:pt>
    <dgm:pt modelId="{787B78DD-3AF7-4B83-A734-1AEC22E937BC}">
      <dgm:prSet phldrT="[Texto]" custT="1">
        <dgm:style>
          <a:lnRef idx="1">
            <a:schemeClr val="accent5"/>
          </a:lnRef>
          <a:fillRef idx="2">
            <a:schemeClr val="accent5"/>
          </a:fillRef>
          <a:effectRef idx="1">
            <a:schemeClr val="accent5"/>
          </a:effectRef>
          <a:fontRef idx="minor">
            <a:schemeClr val="dk1"/>
          </a:fontRef>
        </dgm:style>
      </dgm:prSet>
      <dgm:spPr/>
      <dgm:t>
        <a:bodyPr/>
        <a:lstStyle/>
        <a:p>
          <a:endParaRPr lang="es-ES" sz="1600" b="0" i="0" u="none" strike="noStrike" kern="1200" dirty="0">
            <a:effectLst/>
            <a:latin typeface="+mj-lt"/>
            <a:ea typeface="+mn-ea"/>
            <a:cs typeface="+mn-cs"/>
          </a:endParaRPr>
        </a:p>
        <a:p>
          <a:endParaRPr lang="es-ES" sz="1600" b="1" kern="1200" dirty="0">
            <a:latin typeface="Aptos" panose="02110004020202020204"/>
            <a:ea typeface="+mn-ea"/>
            <a:cs typeface="+mn-cs"/>
          </a:endParaRPr>
        </a:p>
        <a:p>
          <a:endParaRPr lang="es-ES" sz="1600" b="1" kern="1200" dirty="0">
            <a:latin typeface="Aptos" panose="02110004020202020204"/>
            <a:ea typeface="+mn-ea"/>
            <a:cs typeface="+mn-cs"/>
          </a:endParaRPr>
        </a:p>
        <a:p>
          <a:endParaRPr lang="es-ES" sz="1600" b="1" kern="1200" dirty="0">
            <a:latin typeface="Aptos" panose="02110004020202020204"/>
            <a:ea typeface="+mn-ea"/>
            <a:cs typeface="+mn-cs"/>
          </a:endParaRPr>
        </a:p>
        <a:p>
          <a:endParaRPr lang="es-ES" sz="1600" b="1" kern="1200" dirty="0">
            <a:latin typeface="Aptos" panose="02110004020202020204"/>
            <a:ea typeface="+mn-ea"/>
            <a:cs typeface="+mn-cs"/>
          </a:endParaRPr>
        </a:p>
        <a:p>
          <a:r>
            <a:rPr lang="es-ES" sz="1600" b="1" kern="1200" dirty="0">
              <a:latin typeface="Aptos" panose="02110004020202020204"/>
              <a:ea typeface="+mn-ea"/>
              <a:cs typeface="+mn-cs"/>
            </a:rPr>
            <a:t>Reporte Trimestral Resolución 202 de 2021 y 4505 de 2012</a:t>
          </a:r>
        </a:p>
        <a:p>
          <a:endParaRPr lang="es-CO" sz="1600" b="1" kern="1200" dirty="0"/>
        </a:p>
        <a:p>
          <a:r>
            <a:rPr lang="es-CO" sz="1600" b="1" kern="1200" dirty="0"/>
            <a:t>Lineamiento V.7 MSPS</a:t>
          </a:r>
        </a:p>
        <a:p>
          <a:endParaRPr lang="es-CO" sz="1600" b="1" kern="1200" dirty="0"/>
        </a:p>
        <a:p>
          <a:r>
            <a:rPr lang="es-CO" sz="1600" b="1" kern="1200" dirty="0"/>
            <a:t>Parámetros de Estructura y Contenido</a:t>
          </a:r>
        </a:p>
        <a:p>
          <a:endParaRPr lang="es-CO" sz="1600" b="1" kern="1200" dirty="0"/>
        </a:p>
      </dgm:t>
    </dgm:pt>
    <dgm:pt modelId="{4C361203-A21B-4A77-91E7-9A0F7A95907C}" type="parTrans" cxnId="{73E8D323-3A3B-46D7-8CA2-A8E83AC0F033}">
      <dgm:prSet/>
      <dgm:spPr/>
      <dgm:t>
        <a:bodyPr/>
        <a:lstStyle/>
        <a:p>
          <a:endParaRPr lang="es-CO"/>
        </a:p>
      </dgm:t>
    </dgm:pt>
    <dgm:pt modelId="{104AA08A-4AB3-4DF5-AF6F-9A08641A039A}" type="sibTrans" cxnId="{73E8D323-3A3B-46D7-8CA2-A8E83AC0F033}">
      <dgm:prSet/>
      <dgm:spPr/>
      <dgm:t>
        <a:bodyPr/>
        <a:lstStyle/>
        <a:p>
          <a:endParaRPr lang="es-CO"/>
        </a:p>
      </dgm:t>
    </dgm:pt>
    <dgm:pt modelId="{BD84EF19-5A90-433C-8DD1-28A1AE48EDC8}">
      <dgm:prSet phldrT="[Texto]" custT="1">
        <dgm:style>
          <a:lnRef idx="2">
            <a:schemeClr val="accent6"/>
          </a:lnRef>
          <a:fillRef idx="1">
            <a:schemeClr val="lt1"/>
          </a:fillRef>
          <a:effectRef idx="0">
            <a:schemeClr val="accent6"/>
          </a:effectRef>
          <a:fontRef idx="minor">
            <a:schemeClr val="dk1"/>
          </a:fontRef>
        </dgm:style>
      </dgm:prSet>
      <dgm:spPr/>
      <dgm:t>
        <a:bodyPr/>
        <a:lstStyle/>
        <a:p>
          <a:r>
            <a:rPr lang="es-MX" sz="1600" b="1" kern="1200" dirty="0">
              <a:solidFill>
                <a:srgbClr val="333333">
                  <a:hueOff val="0"/>
                  <a:satOff val="0"/>
                  <a:lumOff val="0"/>
                  <a:alphaOff val="0"/>
                </a:srgbClr>
              </a:solidFill>
              <a:latin typeface="Arial" panose="020B0604020202020204" pitchFamily="34" charset="0"/>
              <a:ea typeface="+mn-ea"/>
              <a:cs typeface="Arial" panose="020B0604020202020204" pitchFamily="34" charset="0"/>
            </a:rPr>
            <a:t>422 Registros</a:t>
          </a:r>
          <a:endParaRPr lang="es-ES" sz="1600" b="1" kern="1200" dirty="0">
            <a:solidFill>
              <a:srgbClr val="333333">
                <a:hueOff val="0"/>
                <a:satOff val="0"/>
                <a:lumOff val="0"/>
                <a:alphaOff val="0"/>
              </a:srgbClr>
            </a:solidFill>
            <a:latin typeface="Arial" panose="020B0604020202020204" pitchFamily="34" charset="0"/>
            <a:ea typeface="+mn-ea"/>
            <a:cs typeface="Arial" panose="020B0604020202020204" pitchFamily="34" charset="0"/>
          </a:endParaRPr>
        </a:p>
        <a:p>
          <a:endParaRPr lang="es-ES" sz="800" kern="1200" dirty="0">
            <a:latin typeface="Arial" panose="020B0604020202020204" pitchFamily="34" charset="0"/>
            <a:cs typeface="Arial" panose="020B0604020202020204" pitchFamily="34" charset="0"/>
          </a:endParaRPr>
        </a:p>
        <a:p>
          <a:r>
            <a:rPr lang="es-ES" sz="1200" kern="1200" dirty="0">
              <a:latin typeface="Arial" panose="020B0604020202020204" pitchFamily="34" charset="0"/>
              <a:cs typeface="Arial" panose="020B0604020202020204" pitchFamily="34" charset="0"/>
            </a:rPr>
            <a:t>Población PNA: NA Colombianos afiliados al SGSSS </a:t>
          </a:r>
        </a:p>
        <a:p>
          <a:r>
            <a:rPr lang="es-ES" sz="1200" kern="1200" dirty="0">
              <a:latin typeface="Arial" panose="020B0604020202020204" pitchFamily="34" charset="0"/>
              <a:cs typeface="Arial" panose="020B0604020202020204" pitchFamily="34" charset="0"/>
            </a:rPr>
            <a:t>Tipo de documento: AS, MS, DE, PS, CN, SC, CE </a:t>
          </a:r>
        </a:p>
        <a:p>
          <a:r>
            <a:rPr lang="es-ES" sz="1200" kern="1200" dirty="0">
              <a:latin typeface="Arial" panose="020B0604020202020204" pitchFamily="34" charset="0"/>
              <a:cs typeface="Arial" panose="020B0604020202020204" pitchFamily="34" charset="0"/>
            </a:rPr>
            <a:t>Número de documento: estructura y longitud, tipo ID, código país</a:t>
          </a:r>
        </a:p>
        <a:p>
          <a:r>
            <a:rPr lang="es-CO" sz="1200" kern="1200" dirty="0">
              <a:latin typeface="Arial" panose="020B0604020202020204" pitchFamily="34" charset="0"/>
              <a:cs typeface="Arial" panose="020B0604020202020204" pitchFamily="34" charset="0"/>
            </a:rPr>
            <a:t>Formato de fechas: AAAA-MM-DD </a:t>
          </a:r>
        </a:p>
      </dgm:t>
    </dgm:pt>
    <dgm:pt modelId="{018EFC7C-BBC5-468C-8707-C3220D845029}" type="parTrans" cxnId="{15B8A7A2-0672-41CA-A235-5B2BFF333195}">
      <dgm:prSet/>
      <dgm:spPr/>
      <dgm:t>
        <a:bodyPr/>
        <a:lstStyle/>
        <a:p>
          <a:endParaRPr lang="es-CO"/>
        </a:p>
      </dgm:t>
    </dgm:pt>
    <dgm:pt modelId="{924020AF-300A-45E8-8B1A-46264E86C2DE}" type="sibTrans" cxnId="{15B8A7A2-0672-41CA-A235-5B2BFF333195}">
      <dgm:prSet/>
      <dgm:spPr/>
      <dgm:t>
        <a:bodyPr/>
        <a:lstStyle/>
        <a:p>
          <a:endParaRPr lang="es-CO"/>
        </a:p>
      </dgm:t>
    </dgm:pt>
    <dgm:pt modelId="{F74C1E64-F9B0-4D87-B1FB-3FCCCEBBEE5D}">
      <dgm:prSet phldrT="[Texto]" custT="1">
        <dgm:style>
          <a:lnRef idx="2">
            <a:schemeClr val="accent4"/>
          </a:lnRef>
          <a:fillRef idx="1">
            <a:schemeClr val="lt1"/>
          </a:fillRef>
          <a:effectRef idx="0">
            <a:schemeClr val="accent4"/>
          </a:effectRef>
          <a:fontRef idx="minor">
            <a:schemeClr val="dk1"/>
          </a:fontRef>
        </dgm:style>
      </dgm:prSet>
      <dgm:spPr/>
      <dgm:t>
        <a:bodyPr/>
        <a:lstStyle/>
        <a:p>
          <a:pPr marL="0" marR="0" lvl="0" indent="0" algn="l" defTabSz="622300" eaLnBrk="1" fontAlgn="auto" latinLnBrk="0" hangingPunct="1">
            <a:lnSpc>
              <a:spcPct val="90000"/>
            </a:lnSpc>
            <a:spcBef>
              <a:spcPct val="0"/>
            </a:spcBef>
            <a:spcAft>
              <a:spcPct val="35000"/>
            </a:spcAft>
            <a:buClrTx/>
            <a:buSzTx/>
            <a:buFontTx/>
            <a:buNone/>
            <a:tabLst/>
            <a:defRPr/>
          </a:pPr>
          <a:r>
            <a:rPr lang="es-CO" sz="1200" u="sng" kern="1200" dirty="0">
              <a:latin typeface="Arial" panose="020B0604020202020204" pitchFamily="34" charset="0"/>
              <a:cs typeface="Arial" panose="020B0604020202020204" pitchFamily="34" charset="0"/>
            </a:rPr>
            <a:t>Errores </a:t>
          </a:r>
          <a:r>
            <a:rPr lang="es-CO" sz="1200" u="sng" kern="1200" dirty="0">
              <a:latin typeface="Arial" panose="020B0604020202020204" pitchFamily="34" charset="0"/>
              <a:ea typeface="+mn-ea"/>
              <a:cs typeface="Arial" panose="020B0604020202020204" pitchFamily="34" charset="0"/>
            </a:rPr>
            <a:t>identificados:</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Tipo de documento NV no existe (CN)</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Fechas no coherentes; </a:t>
          </a:r>
          <a:r>
            <a:rPr lang="es-ES" sz="1200" kern="1200" dirty="0" err="1">
              <a:latin typeface="Arial" panose="020B0604020202020204" pitchFamily="34" charset="0"/>
              <a:cs typeface="Arial" panose="020B0604020202020204" pitchFamily="34" charset="0"/>
            </a:rPr>
            <a:t>p.e</a:t>
          </a:r>
          <a:r>
            <a:rPr lang="es-ES" sz="1200" kern="1200" dirty="0">
              <a:latin typeface="Arial" panose="020B0604020202020204" pitchFamily="34" charset="0"/>
              <a:cs typeface="Arial" panose="020B0604020202020204" pitchFamily="34" charset="0"/>
            </a:rPr>
            <a:t>., fecha de actividad anterior a fecha de nacimiento; fecha de actividad a gestante, posterior a fecha de parto; fecha de salida de parto pero no de atención del parto; entre otras.</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Valores de “No aplica”: 0 vs 998; valores 21 vs 998; fechas comodín incorrectas</a:t>
          </a:r>
        </a:p>
        <a:p>
          <a:pPr marL="0" lvl="0" algn="l" defTabSz="622300">
            <a:lnSpc>
              <a:spcPct val="90000"/>
            </a:lnSpc>
            <a:spcBef>
              <a:spcPct val="0"/>
            </a:spcBef>
            <a:spcAft>
              <a:spcPct val="35000"/>
            </a:spcAft>
            <a:buNone/>
          </a:pPr>
          <a:r>
            <a:rPr lang="es-CO" sz="1200" dirty="0">
              <a:latin typeface="Arial" panose="020B0604020202020204" pitchFamily="34" charset="0"/>
              <a:ea typeface="+mn-ea"/>
              <a:cs typeface="Arial" panose="020B0604020202020204" pitchFamily="34" charset="0"/>
            </a:rPr>
            <a:t>Datos </a:t>
          </a:r>
          <a:r>
            <a:rPr lang="es-CO" sz="1200" dirty="0">
              <a:latin typeface="Arial" panose="020B0604020202020204" pitchFamily="34" charset="0"/>
              <a:cs typeface="Arial" panose="020B0604020202020204" pitchFamily="34" charset="0"/>
            </a:rPr>
            <a:t>de gestante en atenciones reportadas para </a:t>
          </a:r>
          <a:r>
            <a:rPr lang="es-CO" sz="1200" dirty="0">
              <a:latin typeface="Arial" panose="020B0604020202020204" pitchFamily="34" charset="0"/>
              <a:ea typeface="+mn-ea"/>
              <a:cs typeface="Arial" panose="020B0604020202020204" pitchFamily="34" charset="0"/>
            </a:rPr>
            <a:t>Recién Nacido y viceversa</a:t>
          </a:r>
        </a:p>
      </dgm:t>
    </dgm:pt>
    <dgm:pt modelId="{B073738A-934A-4513-B4B1-A9113CAD3AB3}" type="parTrans" cxnId="{7EF23298-6B20-4FA3-AE89-1AAC2C9A6AC8}">
      <dgm:prSet/>
      <dgm:spPr/>
      <dgm:t>
        <a:bodyPr/>
        <a:lstStyle/>
        <a:p>
          <a:endParaRPr lang="es-CO"/>
        </a:p>
      </dgm:t>
    </dgm:pt>
    <dgm:pt modelId="{144EED96-4A01-4E87-B214-1D50D3FD8D0E}" type="sibTrans" cxnId="{7EF23298-6B20-4FA3-AE89-1AAC2C9A6AC8}">
      <dgm:prSet/>
      <dgm:spPr/>
      <dgm:t>
        <a:bodyPr/>
        <a:lstStyle/>
        <a:p>
          <a:endParaRPr lang="es-CO"/>
        </a:p>
      </dgm:t>
    </dgm:pt>
    <dgm:pt modelId="{74B3AFF3-5E30-4D43-A063-6101BC5C7080}">
      <dgm:prSet phldrT="[Texto]" custT="1">
        <dgm:style>
          <a:lnRef idx="2">
            <a:schemeClr val="accent2"/>
          </a:lnRef>
          <a:fillRef idx="1">
            <a:schemeClr val="lt1"/>
          </a:fillRef>
          <a:effectRef idx="0">
            <a:schemeClr val="accent2"/>
          </a:effectRef>
          <a:fontRef idx="minor">
            <a:schemeClr val="dk1"/>
          </a:fontRef>
        </dgm:style>
      </dgm:prSet>
      <dgm:spPr/>
      <dgm:t>
        <a:bodyPr/>
        <a:lstStyle/>
        <a:p>
          <a:endParaRPr lang="es-ES" sz="800" dirty="0">
            <a:latin typeface="Arial" panose="020B0604020202020204" pitchFamily="34" charset="0"/>
            <a:cs typeface="Arial" panose="020B0604020202020204" pitchFamily="34" charset="0"/>
          </a:endParaRPr>
        </a:p>
        <a:p>
          <a:r>
            <a:rPr lang="es-ES" sz="1200" dirty="0">
              <a:latin typeface="Arial" panose="020B0604020202020204" pitchFamily="34" charset="0"/>
              <a:cs typeface="Arial" panose="020B0604020202020204" pitchFamily="34" charset="0"/>
            </a:rPr>
            <a:t>Valor de variable 14. Gestante en 0 o 2, con datos en variables de gestantes (fecha de parto, de egreso postparto, entrega de micronutrientes, tamizajes, etc.). Variables para Gestantes: 9, 14, 15, 17, 23, 33, 35, 49, 50, 51, 56, 57, 58, 59, 60, 61, 78, 79, 80, 81, 82, 83, 103, 104, 105.</a:t>
          </a:r>
        </a:p>
        <a:p>
          <a:r>
            <a:rPr lang="es-ES" sz="1200" dirty="0">
              <a:latin typeface="Arial" panose="020B0604020202020204" pitchFamily="34" charset="0"/>
              <a:cs typeface="Arial" panose="020B0604020202020204" pitchFamily="34" charset="0"/>
            </a:rPr>
            <a:t>Valor de variable 52. Valoración Integral en 1, sin datos de resultados de aplicación de escalas de desarrollo en menores de 0 a 7 años.</a:t>
          </a:r>
        </a:p>
        <a:p>
          <a:r>
            <a:rPr lang="es-CO" sz="1200">
              <a:latin typeface="Arial" panose="020B0604020202020204" pitchFamily="34" charset="0"/>
              <a:cs typeface="Arial" panose="020B0604020202020204" pitchFamily="34" charset="0"/>
            </a:rPr>
            <a:t>Valores de Talla y Peso fuera de los rangos según edad.</a:t>
          </a:r>
          <a:endParaRPr lang="es-CO" sz="1200" dirty="0">
            <a:latin typeface="Arial" panose="020B0604020202020204" pitchFamily="34" charset="0"/>
            <a:cs typeface="Arial" panose="020B0604020202020204" pitchFamily="34" charset="0"/>
          </a:endParaRPr>
        </a:p>
      </dgm:t>
    </dgm:pt>
    <dgm:pt modelId="{660B9D08-FA51-4BA4-97EF-5C76D356224A}" type="sibTrans" cxnId="{D776D56F-0F27-4ADA-BF5C-C107ECA500C6}">
      <dgm:prSet/>
      <dgm:spPr/>
      <dgm:t>
        <a:bodyPr/>
        <a:lstStyle/>
        <a:p>
          <a:endParaRPr lang="es-CO"/>
        </a:p>
      </dgm:t>
    </dgm:pt>
    <dgm:pt modelId="{78C7C99E-EA0C-47A5-A234-50F31C41B66B}" type="parTrans" cxnId="{D776D56F-0F27-4ADA-BF5C-C107ECA500C6}">
      <dgm:prSet/>
      <dgm:spPr/>
      <dgm:t>
        <a:bodyPr/>
        <a:lstStyle/>
        <a:p>
          <a:endParaRPr lang="es-CO"/>
        </a:p>
      </dgm:t>
    </dgm:pt>
    <dgm:pt modelId="{D7F9E081-72F3-4160-892F-24F5A8347A35}">
      <dgm:prSet phldrT="[Texto]" custT="1">
        <dgm:style>
          <a:lnRef idx="2">
            <a:schemeClr val="accent1"/>
          </a:lnRef>
          <a:fillRef idx="1">
            <a:schemeClr val="lt1"/>
          </a:fillRef>
          <a:effectRef idx="0">
            <a:schemeClr val="accent1"/>
          </a:effectRef>
          <a:fontRef idx="minor">
            <a:schemeClr val="dk1"/>
          </a:fontRef>
        </dgm:style>
      </dgm:prSet>
      <dgm:spPr/>
      <dgm:t>
        <a:bodyPr/>
        <a:lstStyle/>
        <a:p>
          <a:pPr algn="l"/>
          <a:endParaRPr lang="es-ES" sz="900" dirty="0">
            <a:latin typeface="Arial" panose="020B0604020202020204" pitchFamily="34" charset="0"/>
            <a:cs typeface="Arial" panose="020B0604020202020204" pitchFamily="34" charset="0"/>
          </a:endParaRPr>
        </a:p>
        <a:p>
          <a:pPr algn="ctr"/>
          <a:r>
            <a:rPr lang="es-ES" sz="1200" b="1" dirty="0">
              <a:latin typeface="Arial" panose="020B0604020202020204" pitchFamily="34" charset="0"/>
              <a:cs typeface="Arial" panose="020B0604020202020204" pitchFamily="34" charset="0"/>
            </a:rPr>
            <a:t>Calidad de los datos remitidos.</a:t>
          </a:r>
        </a:p>
        <a:p>
          <a:pPr algn="ctr"/>
          <a:r>
            <a:rPr lang="es-ES" sz="1200" b="1" dirty="0">
              <a:latin typeface="Arial" panose="020B0604020202020204" pitchFamily="34" charset="0"/>
              <a:cs typeface="Arial" panose="020B0604020202020204" pitchFamily="34" charset="0"/>
            </a:rPr>
            <a:t>Consistentes con el Lineamiento MSPS, teniendo en cuenta las variables relacionadas por cursos de vida y para gestantes.</a:t>
          </a:r>
        </a:p>
      </dgm:t>
    </dgm:pt>
    <dgm:pt modelId="{14711221-4D15-4B68-8B17-26F1D4CE0500}" type="parTrans" cxnId="{13C13C92-0D8B-4BC7-B261-CBA9FAA14649}">
      <dgm:prSet/>
      <dgm:spPr/>
      <dgm:t>
        <a:bodyPr/>
        <a:lstStyle/>
        <a:p>
          <a:endParaRPr lang="es-CO"/>
        </a:p>
      </dgm:t>
    </dgm:pt>
    <dgm:pt modelId="{8E16408A-9F45-43CB-847C-4F7E910A0D89}" type="sibTrans" cxnId="{13C13C92-0D8B-4BC7-B261-CBA9FAA14649}">
      <dgm:prSet/>
      <dgm:spPr/>
      <dgm:t>
        <a:bodyPr/>
        <a:lstStyle/>
        <a:p>
          <a:endParaRPr lang="es-CO"/>
        </a:p>
      </dgm:t>
    </dgm:pt>
    <dgm:pt modelId="{0125FED1-DFE7-4812-A54F-F153A6981041}" type="pres">
      <dgm:prSet presAssocID="{BBC1F6CD-5BF3-4AFB-A689-C16A15269E36}" presName="vert0" presStyleCnt="0">
        <dgm:presLayoutVars>
          <dgm:dir/>
          <dgm:animOne val="branch"/>
          <dgm:animLvl val="lvl"/>
        </dgm:presLayoutVars>
      </dgm:prSet>
      <dgm:spPr/>
    </dgm:pt>
    <dgm:pt modelId="{E1FBC8A6-949B-417E-90DF-E17DE1EE379B}" type="pres">
      <dgm:prSet presAssocID="{787B78DD-3AF7-4B83-A734-1AEC22E937BC}" presName="thickLine" presStyleLbl="alignNode1" presStyleIdx="0" presStyleCnt="1"/>
      <dgm:spPr/>
    </dgm:pt>
    <dgm:pt modelId="{DA2219C8-C829-4A85-8EF0-C5E82A06B0BC}" type="pres">
      <dgm:prSet presAssocID="{787B78DD-3AF7-4B83-A734-1AEC22E937BC}" presName="horz1" presStyleCnt="0"/>
      <dgm:spPr/>
    </dgm:pt>
    <dgm:pt modelId="{25AD08E5-45A5-4418-825F-1D5CB6B8AA93}" type="pres">
      <dgm:prSet presAssocID="{787B78DD-3AF7-4B83-A734-1AEC22E937BC}" presName="tx1" presStyleLbl="revTx" presStyleIdx="0" presStyleCnt="5"/>
      <dgm:spPr/>
    </dgm:pt>
    <dgm:pt modelId="{00E61BE0-8FDC-4727-ADE9-1D7A3A819B4D}" type="pres">
      <dgm:prSet presAssocID="{787B78DD-3AF7-4B83-A734-1AEC22E937BC}" presName="vert1" presStyleCnt="0"/>
      <dgm:spPr/>
    </dgm:pt>
    <dgm:pt modelId="{411FEBF6-3666-401F-AE96-927F82E2F171}" type="pres">
      <dgm:prSet presAssocID="{BD84EF19-5A90-433C-8DD1-28A1AE48EDC8}" presName="vertSpace2a" presStyleCnt="0"/>
      <dgm:spPr/>
    </dgm:pt>
    <dgm:pt modelId="{22E9ABB5-2979-4184-894E-4C2ED9DA3E84}" type="pres">
      <dgm:prSet presAssocID="{BD84EF19-5A90-433C-8DD1-28A1AE48EDC8}" presName="horz2" presStyleCnt="0"/>
      <dgm:spPr/>
    </dgm:pt>
    <dgm:pt modelId="{F50702B8-80F4-4D98-BDC4-957066829BBE}" type="pres">
      <dgm:prSet presAssocID="{BD84EF19-5A90-433C-8DD1-28A1AE48EDC8}" presName="horzSpace2" presStyleCnt="0"/>
      <dgm:spPr/>
    </dgm:pt>
    <dgm:pt modelId="{B47D0C59-E222-47B3-90D3-1E11AFD1B799}" type="pres">
      <dgm:prSet presAssocID="{BD84EF19-5A90-433C-8DD1-28A1AE48EDC8}" presName="tx2" presStyleLbl="revTx" presStyleIdx="1" presStyleCnt="5"/>
      <dgm:spPr/>
    </dgm:pt>
    <dgm:pt modelId="{04331EF0-E66F-4546-A815-73DC38386C19}" type="pres">
      <dgm:prSet presAssocID="{BD84EF19-5A90-433C-8DD1-28A1AE48EDC8}" presName="vert2" presStyleCnt="0"/>
      <dgm:spPr/>
    </dgm:pt>
    <dgm:pt modelId="{22D52BB7-1906-4DAE-82D5-1613ABAD821C}" type="pres">
      <dgm:prSet presAssocID="{BD84EF19-5A90-433C-8DD1-28A1AE48EDC8}" presName="thinLine2b" presStyleLbl="callout" presStyleIdx="0" presStyleCnt="4"/>
      <dgm:spPr/>
    </dgm:pt>
    <dgm:pt modelId="{4155DD9A-0CDC-403C-82C8-7A1CBAE17635}" type="pres">
      <dgm:prSet presAssocID="{BD84EF19-5A90-433C-8DD1-28A1AE48EDC8}" presName="vertSpace2b" presStyleCnt="0"/>
      <dgm:spPr/>
    </dgm:pt>
    <dgm:pt modelId="{285042FB-9371-48C6-9FAB-135DC0797C60}" type="pres">
      <dgm:prSet presAssocID="{F74C1E64-F9B0-4D87-B1FB-3FCCCEBBEE5D}" presName="horz2" presStyleCnt="0"/>
      <dgm:spPr/>
    </dgm:pt>
    <dgm:pt modelId="{8A35E5AB-A318-416E-A20E-9F937F053649}" type="pres">
      <dgm:prSet presAssocID="{F74C1E64-F9B0-4D87-B1FB-3FCCCEBBEE5D}" presName="horzSpace2" presStyleCnt="0"/>
      <dgm:spPr/>
    </dgm:pt>
    <dgm:pt modelId="{12E22138-0D5F-4C6C-A24E-776230818DE4}" type="pres">
      <dgm:prSet presAssocID="{F74C1E64-F9B0-4D87-B1FB-3FCCCEBBEE5D}" presName="tx2" presStyleLbl="revTx" presStyleIdx="2" presStyleCnt="5" custScaleY="90595"/>
      <dgm:spPr/>
    </dgm:pt>
    <dgm:pt modelId="{397B7BF2-7B6C-4056-9183-B74C32E5ECBA}" type="pres">
      <dgm:prSet presAssocID="{F74C1E64-F9B0-4D87-B1FB-3FCCCEBBEE5D}" presName="vert2" presStyleCnt="0"/>
      <dgm:spPr/>
    </dgm:pt>
    <dgm:pt modelId="{AA8BB97A-3BAF-4F17-BD61-2A77DAA3A689}" type="pres">
      <dgm:prSet presAssocID="{F74C1E64-F9B0-4D87-B1FB-3FCCCEBBEE5D}" presName="thinLine2b" presStyleLbl="callout" presStyleIdx="1" presStyleCnt="4"/>
      <dgm:spPr/>
    </dgm:pt>
    <dgm:pt modelId="{EBBAD0A9-2A52-4080-A20F-041DC7367F10}" type="pres">
      <dgm:prSet presAssocID="{F74C1E64-F9B0-4D87-B1FB-3FCCCEBBEE5D}" presName="vertSpace2b" presStyleCnt="0"/>
      <dgm:spPr/>
    </dgm:pt>
    <dgm:pt modelId="{003BAB13-3DCC-49E4-8646-925769D90DCE}" type="pres">
      <dgm:prSet presAssocID="{74B3AFF3-5E30-4D43-A063-6101BC5C7080}" presName="horz2" presStyleCnt="0"/>
      <dgm:spPr/>
    </dgm:pt>
    <dgm:pt modelId="{AEE57F02-BB43-43B1-B9AB-7DB7C85DDBBF}" type="pres">
      <dgm:prSet presAssocID="{74B3AFF3-5E30-4D43-A063-6101BC5C7080}" presName="horzSpace2" presStyleCnt="0"/>
      <dgm:spPr/>
    </dgm:pt>
    <dgm:pt modelId="{1A7A8C02-4882-4A49-BE86-A98881063C30}" type="pres">
      <dgm:prSet presAssocID="{74B3AFF3-5E30-4D43-A063-6101BC5C7080}" presName="tx2" presStyleLbl="revTx" presStyleIdx="3" presStyleCnt="5"/>
      <dgm:spPr/>
    </dgm:pt>
    <dgm:pt modelId="{C6A5B448-1390-4484-811E-51A45A8FA630}" type="pres">
      <dgm:prSet presAssocID="{74B3AFF3-5E30-4D43-A063-6101BC5C7080}" presName="vert2" presStyleCnt="0"/>
      <dgm:spPr/>
    </dgm:pt>
    <dgm:pt modelId="{3A3B0319-097D-434B-9C94-A28B468A4D8C}" type="pres">
      <dgm:prSet presAssocID="{74B3AFF3-5E30-4D43-A063-6101BC5C7080}" presName="thinLine2b" presStyleLbl="callout" presStyleIdx="2" presStyleCnt="4"/>
      <dgm:spPr/>
    </dgm:pt>
    <dgm:pt modelId="{456AF0DD-210A-4179-AB47-A313AA5C1504}" type="pres">
      <dgm:prSet presAssocID="{74B3AFF3-5E30-4D43-A063-6101BC5C7080}" presName="vertSpace2b" presStyleCnt="0"/>
      <dgm:spPr/>
    </dgm:pt>
    <dgm:pt modelId="{2987685F-EA00-4EB5-9FFF-999E13D10477}" type="pres">
      <dgm:prSet presAssocID="{D7F9E081-72F3-4160-892F-24F5A8347A35}" presName="horz2" presStyleCnt="0"/>
      <dgm:spPr/>
    </dgm:pt>
    <dgm:pt modelId="{9714CADD-F50A-438B-AA5C-A6F2BE88CEDD}" type="pres">
      <dgm:prSet presAssocID="{D7F9E081-72F3-4160-892F-24F5A8347A35}" presName="horzSpace2" presStyleCnt="0"/>
      <dgm:spPr/>
    </dgm:pt>
    <dgm:pt modelId="{110840F8-921A-4B81-83E2-13DEC6EC491C}" type="pres">
      <dgm:prSet presAssocID="{D7F9E081-72F3-4160-892F-24F5A8347A35}" presName="tx2" presStyleLbl="revTx" presStyleIdx="4" presStyleCnt="5" custScaleY="71835"/>
      <dgm:spPr/>
    </dgm:pt>
    <dgm:pt modelId="{46EF693F-97EC-4175-9F2E-BDF7BD9E278E}" type="pres">
      <dgm:prSet presAssocID="{D7F9E081-72F3-4160-892F-24F5A8347A35}" presName="vert2" presStyleCnt="0"/>
      <dgm:spPr/>
    </dgm:pt>
    <dgm:pt modelId="{69CE6F92-2E39-4064-8B15-06C0763CEA7E}" type="pres">
      <dgm:prSet presAssocID="{D7F9E081-72F3-4160-892F-24F5A8347A35}" presName="thinLine2b" presStyleLbl="callout" presStyleIdx="3" presStyleCnt="4" custLinFactY="-100000" custLinFactNeighborX="1791" custLinFactNeighborY="-114693"/>
      <dgm:spPr/>
    </dgm:pt>
    <dgm:pt modelId="{4181F292-548B-4036-A71C-33A621BF3026}" type="pres">
      <dgm:prSet presAssocID="{D7F9E081-72F3-4160-892F-24F5A8347A35}" presName="vertSpace2b" presStyleCnt="0"/>
      <dgm:spPr/>
    </dgm:pt>
  </dgm:ptLst>
  <dgm:cxnLst>
    <dgm:cxn modelId="{73E8D323-3A3B-46D7-8CA2-A8E83AC0F033}" srcId="{BBC1F6CD-5BF3-4AFB-A689-C16A15269E36}" destId="{787B78DD-3AF7-4B83-A734-1AEC22E937BC}" srcOrd="0" destOrd="0" parTransId="{4C361203-A21B-4A77-91E7-9A0F7A95907C}" sibTransId="{104AA08A-4AB3-4DF5-AF6F-9A08641A039A}"/>
    <dgm:cxn modelId="{F8BB706D-7061-4A03-911B-974B6C5972A9}" type="presOf" srcId="{D7F9E081-72F3-4160-892F-24F5A8347A35}" destId="{110840F8-921A-4B81-83E2-13DEC6EC491C}" srcOrd="0" destOrd="0" presId="urn:microsoft.com/office/officeart/2008/layout/LinedList"/>
    <dgm:cxn modelId="{8932BA6D-6A7B-4985-B128-54FB15BB21E1}" type="presOf" srcId="{BBC1F6CD-5BF3-4AFB-A689-C16A15269E36}" destId="{0125FED1-DFE7-4812-A54F-F153A6981041}" srcOrd="0" destOrd="0" presId="urn:microsoft.com/office/officeart/2008/layout/LinedList"/>
    <dgm:cxn modelId="{D776D56F-0F27-4ADA-BF5C-C107ECA500C6}" srcId="{787B78DD-3AF7-4B83-A734-1AEC22E937BC}" destId="{74B3AFF3-5E30-4D43-A063-6101BC5C7080}" srcOrd="2" destOrd="0" parTransId="{78C7C99E-EA0C-47A5-A234-50F31C41B66B}" sibTransId="{660B9D08-FA51-4BA4-97EF-5C76D356224A}"/>
    <dgm:cxn modelId="{2FE59B52-F7BE-44CC-9614-6AAE4E5F2946}" type="presOf" srcId="{74B3AFF3-5E30-4D43-A063-6101BC5C7080}" destId="{1A7A8C02-4882-4A49-BE86-A98881063C30}" srcOrd="0" destOrd="0" presId="urn:microsoft.com/office/officeart/2008/layout/LinedList"/>
    <dgm:cxn modelId="{CFC0BB7B-47D9-4FE4-90A7-C95406285AF6}" type="presOf" srcId="{787B78DD-3AF7-4B83-A734-1AEC22E937BC}" destId="{25AD08E5-45A5-4418-825F-1D5CB6B8AA93}" srcOrd="0" destOrd="0" presId="urn:microsoft.com/office/officeart/2008/layout/LinedList"/>
    <dgm:cxn modelId="{13C13C92-0D8B-4BC7-B261-CBA9FAA14649}" srcId="{787B78DD-3AF7-4B83-A734-1AEC22E937BC}" destId="{D7F9E081-72F3-4160-892F-24F5A8347A35}" srcOrd="3" destOrd="0" parTransId="{14711221-4D15-4B68-8B17-26F1D4CE0500}" sibTransId="{8E16408A-9F45-43CB-847C-4F7E910A0D89}"/>
    <dgm:cxn modelId="{7EF23298-6B20-4FA3-AE89-1AAC2C9A6AC8}" srcId="{787B78DD-3AF7-4B83-A734-1AEC22E937BC}" destId="{F74C1E64-F9B0-4D87-B1FB-3FCCCEBBEE5D}" srcOrd="1" destOrd="0" parTransId="{B073738A-934A-4513-B4B1-A9113CAD3AB3}" sibTransId="{144EED96-4A01-4E87-B214-1D50D3FD8D0E}"/>
    <dgm:cxn modelId="{E737A99C-F98F-423B-85A3-453F14942D2B}" type="presOf" srcId="{BD84EF19-5A90-433C-8DD1-28A1AE48EDC8}" destId="{B47D0C59-E222-47B3-90D3-1E11AFD1B799}" srcOrd="0" destOrd="0" presId="urn:microsoft.com/office/officeart/2008/layout/LinedList"/>
    <dgm:cxn modelId="{15B8A7A2-0672-41CA-A235-5B2BFF333195}" srcId="{787B78DD-3AF7-4B83-A734-1AEC22E937BC}" destId="{BD84EF19-5A90-433C-8DD1-28A1AE48EDC8}" srcOrd="0" destOrd="0" parTransId="{018EFC7C-BBC5-468C-8707-C3220D845029}" sibTransId="{924020AF-300A-45E8-8B1A-46264E86C2DE}"/>
    <dgm:cxn modelId="{D9682CEA-FA0A-4D37-979A-63F48BCA06CE}" type="presOf" srcId="{F74C1E64-F9B0-4D87-B1FB-3FCCCEBBEE5D}" destId="{12E22138-0D5F-4C6C-A24E-776230818DE4}" srcOrd="0" destOrd="0" presId="urn:microsoft.com/office/officeart/2008/layout/LinedList"/>
    <dgm:cxn modelId="{F703872D-DA29-419B-BF38-4397914964E7}" type="presParOf" srcId="{0125FED1-DFE7-4812-A54F-F153A6981041}" destId="{E1FBC8A6-949B-417E-90DF-E17DE1EE379B}" srcOrd="0" destOrd="0" presId="urn:microsoft.com/office/officeart/2008/layout/LinedList"/>
    <dgm:cxn modelId="{30A5D161-1E54-426C-B5DC-448B371F6A64}" type="presParOf" srcId="{0125FED1-DFE7-4812-A54F-F153A6981041}" destId="{DA2219C8-C829-4A85-8EF0-C5E82A06B0BC}" srcOrd="1" destOrd="0" presId="urn:microsoft.com/office/officeart/2008/layout/LinedList"/>
    <dgm:cxn modelId="{A6581F8C-83B6-4586-8D85-4F03B40F7F03}" type="presParOf" srcId="{DA2219C8-C829-4A85-8EF0-C5E82A06B0BC}" destId="{25AD08E5-45A5-4418-825F-1D5CB6B8AA93}" srcOrd="0" destOrd="0" presId="urn:microsoft.com/office/officeart/2008/layout/LinedList"/>
    <dgm:cxn modelId="{486365F7-1B81-48EC-AF11-7311EDBAE735}" type="presParOf" srcId="{DA2219C8-C829-4A85-8EF0-C5E82A06B0BC}" destId="{00E61BE0-8FDC-4727-ADE9-1D7A3A819B4D}" srcOrd="1" destOrd="0" presId="urn:microsoft.com/office/officeart/2008/layout/LinedList"/>
    <dgm:cxn modelId="{CBA655CD-B4E9-410E-809D-E1041B35DEF8}" type="presParOf" srcId="{00E61BE0-8FDC-4727-ADE9-1D7A3A819B4D}" destId="{411FEBF6-3666-401F-AE96-927F82E2F171}" srcOrd="0" destOrd="0" presId="urn:microsoft.com/office/officeart/2008/layout/LinedList"/>
    <dgm:cxn modelId="{5AD67AE3-EC1C-4E9D-A125-FF03EFE28F42}" type="presParOf" srcId="{00E61BE0-8FDC-4727-ADE9-1D7A3A819B4D}" destId="{22E9ABB5-2979-4184-894E-4C2ED9DA3E84}" srcOrd="1" destOrd="0" presId="urn:microsoft.com/office/officeart/2008/layout/LinedList"/>
    <dgm:cxn modelId="{4DC38326-D377-4451-BA36-D46E1A53872C}" type="presParOf" srcId="{22E9ABB5-2979-4184-894E-4C2ED9DA3E84}" destId="{F50702B8-80F4-4D98-BDC4-957066829BBE}" srcOrd="0" destOrd="0" presId="urn:microsoft.com/office/officeart/2008/layout/LinedList"/>
    <dgm:cxn modelId="{01ABADA1-3498-41EE-A6CB-6DEB906823F4}" type="presParOf" srcId="{22E9ABB5-2979-4184-894E-4C2ED9DA3E84}" destId="{B47D0C59-E222-47B3-90D3-1E11AFD1B799}" srcOrd="1" destOrd="0" presId="urn:microsoft.com/office/officeart/2008/layout/LinedList"/>
    <dgm:cxn modelId="{DE3B768B-D094-4455-A75C-1354FAFBCB83}" type="presParOf" srcId="{22E9ABB5-2979-4184-894E-4C2ED9DA3E84}" destId="{04331EF0-E66F-4546-A815-73DC38386C19}" srcOrd="2" destOrd="0" presId="urn:microsoft.com/office/officeart/2008/layout/LinedList"/>
    <dgm:cxn modelId="{6174B3BE-D983-49AD-B052-C1A640DF8F81}" type="presParOf" srcId="{00E61BE0-8FDC-4727-ADE9-1D7A3A819B4D}" destId="{22D52BB7-1906-4DAE-82D5-1613ABAD821C}" srcOrd="2" destOrd="0" presId="urn:microsoft.com/office/officeart/2008/layout/LinedList"/>
    <dgm:cxn modelId="{0DED9415-70B3-48EA-BAAC-794D845C6D36}" type="presParOf" srcId="{00E61BE0-8FDC-4727-ADE9-1D7A3A819B4D}" destId="{4155DD9A-0CDC-403C-82C8-7A1CBAE17635}" srcOrd="3" destOrd="0" presId="urn:microsoft.com/office/officeart/2008/layout/LinedList"/>
    <dgm:cxn modelId="{98F7715E-A91B-444C-90AD-4172C8462881}" type="presParOf" srcId="{00E61BE0-8FDC-4727-ADE9-1D7A3A819B4D}" destId="{285042FB-9371-48C6-9FAB-135DC0797C60}" srcOrd="4" destOrd="0" presId="urn:microsoft.com/office/officeart/2008/layout/LinedList"/>
    <dgm:cxn modelId="{FE02F2C7-AABA-44B9-95C8-2D10A6F53F4D}" type="presParOf" srcId="{285042FB-9371-48C6-9FAB-135DC0797C60}" destId="{8A35E5AB-A318-416E-A20E-9F937F053649}" srcOrd="0" destOrd="0" presId="urn:microsoft.com/office/officeart/2008/layout/LinedList"/>
    <dgm:cxn modelId="{8759FD87-A462-4B57-BB24-9DCB73F8AC69}" type="presParOf" srcId="{285042FB-9371-48C6-9FAB-135DC0797C60}" destId="{12E22138-0D5F-4C6C-A24E-776230818DE4}" srcOrd="1" destOrd="0" presId="urn:microsoft.com/office/officeart/2008/layout/LinedList"/>
    <dgm:cxn modelId="{FFE3EF72-F38E-4ED6-A280-1DB4DEE2CD56}" type="presParOf" srcId="{285042FB-9371-48C6-9FAB-135DC0797C60}" destId="{397B7BF2-7B6C-4056-9183-B74C32E5ECBA}" srcOrd="2" destOrd="0" presId="urn:microsoft.com/office/officeart/2008/layout/LinedList"/>
    <dgm:cxn modelId="{D718CDE4-171E-4686-A15B-3793C7D84510}" type="presParOf" srcId="{00E61BE0-8FDC-4727-ADE9-1D7A3A819B4D}" destId="{AA8BB97A-3BAF-4F17-BD61-2A77DAA3A689}" srcOrd="5" destOrd="0" presId="urn:microsoft.com/office/officeart/2008/layout/LinedList"/>
    <dgm:cxn modelId="{9F622BC3-E516-4B6D-B6C6-486BC5929F7E}" type="presParOf" srcId="{00E61BE0-8FDC-4727-ADE9-1D7A3A819B4D}" destId="{EBBAD0A9-2A52-4080-A20F-041DC7367F10}" srcOrd="6" destOrd="0" presId="urn:microsoft.com/office/officeart/2008/layout/LinedList"/>
    <dgm:cxn modelId="{1FAD972C-E496-4E06-893C-BF80A0CF4481}" type="presParOf" srcId="{00E61BE0-8FDC-4727-ADE9-1D7A3A819B4D}" destId="{003BAB13-3DCC-49E4-8646-925769D90DCE}" srcOrd="7" destOrd="0" presId="urn:microsoft.com/office/officeart/2008/layout/LinedList"/>
    <dgm:cxn modelId="{0B32C2E4-6E9D-474D-BB8C-9D6E830518CA}" type="presParOf" srcId="{003BAB13-3DCC-49E4-8646-925769D90DCE}" destId="{AEE57F02-BB43-43B1-B9AB-7DB7C85DDBBF}" srcOrd="0" destOrd="0" presId="urn:microsoft.com/office/officeart/2008/layout/LinedList"/>
    <dgm:cxn modelId="{B0A22CE6-BDBA-4063-8EBF-827D0A6BB854}" type="presParOf" srcId="{003BAB13-3DCC-49E4-8646-925769D90DCE}" destId="{1A7A8C02-4882-4A49-BE86-A98881063C30}" srcOrd="1" destOrd="0" presId="urn:microsoft.com/office/officeart/2008/layout/LinedList"/>
    <dgm:cxn modelId="{36F1FB20-5D75-46E7-93E7-7F077177DADB}" type="presParOf" srcId="{003BAB13-3DCC-49E4-8646-925769D90DCE}" destId="{C6A5B448-1390-4484-811E-51A45A8FA630}" srcOrd="2" destOrd="0" presId="urn:microsoft.com/office/officeart/2008/layout/LinedList"/>
    <dgm:cxn modelId="{8045B67A-6632-424D-B31C-C50638CB1571}" type="presParOf" srcId="{00E61BE0-8FDC-4727-ADE9-1D7A3A819B4D}" destId="{3A3B0319-097D-434B-9C94-A28B468A4D8C}" srcOrd="8" destOrd="0" presId="urn:microsoft.com/office/officeart/2008/layout/LinedList"/>
    <dgm:cxn modelId="{695E803C-1EDB-4C4E-9144-4AF1D447029D}" type="presParOf" srcId="{00E61BE0-8FDC-4727-ADE9-1D7A3A819B4D}" destId="{456AF0DD-210A-4179-AB47-A313AA5C1504}" srcOrd="9" destOrd="0" presId="urn:microsoft.com/office/officeart/2008/layout/LinedList"/>
    <dgm:cxn modelId="{633688D4-8192-4B29-AE3A-7D6FC5D36F54}" type="presParOf" srcId="{00E61BE0-8FDC-4727-ADE9-1D7A3A819B4D}" destId="{2987685F-EA00-4EB5-9FFF-999E13D10477}" srcOrd="10" destOrd="0" presId="urn:microsoft.com/office/officeart/2008/layout/LinedList"/>
    <dgm:cxn modelId="{1D267C95-CDCA-40B7-9769-F07359BCA159}" type="presParOf" srcId="{2987685F-EA00-4EB5-9FFF-999E13D10477}" destId="{9714CADD-F50A-438B-AA5C-A6F2BE88CEDD}" srcOrd="0" destOrd="0" presId="urn:microsoft.com/office/officeart/2008/layout/LinedList"/>
    <dgm:cxn modelId="{D2C0FAAC-882E-44A2-A51A-F897258EE8FD}" type="presParOf" srcId="{2987685F-EA00-4EB5-9FFF-999E13D10477}" destId="{110840F8-921A-4B81-83E2-13DEC6EC491C}" srcOrd="1" destOrd="0" presId="urn:microsoft.com/office/officeart/2008/layout/LinedList"/>
    <dgm:cxn modelId="{4C2F288B-4409-4C5C-9BA3-7F4969B86A25}" type="presParOf" srcId="{2987685F-EA00-4EB5-9FFF-999E13D10477}" destId="{46EF693F-97EC-4175-9F2E-BDF7BD9E278E}" srcOrd="2" destOrd="0" presId="urn:microsoft.com/office/officeart/2008/layout/LinedList"/>
    <dgm:cxn modelId="{C5C9EB13-ECF7-4163-BA51-DCF821B0422A}" type="presParOf" srcId="{00E61BE0-8FDC-4727-ADE9-1D7A3A819B4D}" destId="{69CE6F92-2E39-4064-8B15-06C0763CEA7E}" srcOrd="11" destOrd="0" presId="urn:microsoft.com/office/officeart/2008/layout/LinedList"/>
    <dgm:cxn modelId="{E58AD0A9-C190-47AF-8C1D-DE879BBFD1D3}" type="presParOf" srcId="{00E61BE0-8FDC-4727-ADE9-1D7A3A819B4D}" destId="{4181F292-548B-4036-A71C-33A621BF3026}"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3907BE-3115-4FFE-97C2-21884E10BE14}">
      <dsp:nvSpPr>
        <dsp:cNvPr id="0" name=""/>
        <dsp:cNvSpPr/>
      </dsp:nvSpPr>
      <dsp:spPr>
        <a:xfrm>
          <a:off x="0" y="0"/>
          <a:ext cx="3286125" cy="381317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3891" tIns="330200" rIns="173891" bIns="330200" numCol="1" spcCol="1270" anchor="ctr" anchorCtr="0">
          <a:noAutofit/>
        </a:bodyPr>
        <a:lstStyle/>
        <a:p>
          <a:pPr marL="0" lvl="0" indent="0" algn="ctr" defTabSz="533400">
            <a:lnSpc>
              <a:spcPct val="90000"/>
            </a:lnSpc>
            <a:spcBef>
              <a:spcPct val="0"/>
            </a:spcBef>
            <a:spcAft>
              <a:spcPct val="35000"/>
            </a:spcAft>
            <a:buNone/>
          </a:pPr>
          <a:endParaRPr lang="es-CO" sz="1200" kern="1200" dirty="0"/>
        </a:p>
      </dsp:txBody>
      <dsp:txXfrm>
        <a:off x="0" y="1830324"/>
        <a:ext cx="3286125" cy="1982851"/>
      </dsp:txXfrm>
    </dsp:sp>
    <dsp:sp modelId="{7BC1B87B-C027-4257-BAD3-C016F8CF17CE}">
      <dsp:nvSpPr>
        <dsp:cNvPr id="0" name=""/>
        <dsp:cNvSpPr/>
      </dsp:nvSpPr>
      <dsp:spPr>
        <a:xfrm>
          <a:off x="1197119" y="205446"/>
          <a:ext cx="818978" cy="780495"/>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712" tIns="12700" rIns="80712" bIns="12700" numCol="1" spcCol="1270" anchor="ctr" anchorCtr="0">
          <a:noAutofit/>
        </a:bodyPr>
        <a:lstStyle/>
        <a:p>
          <a:pPr marL="0" lvl="0" indent="0" algn="ctr" defTabSz="1289050">
            <a:lnSpc>
              <a:spcPct val="90000"/>
            </a:lnSpc>
            <a:spcBef>
              <a:spcPct val="0"/>
            </a:spcBef>
            <a:spcAft>
              <a:spcPct val="35000"/>
            </a:spcAft>
            <a:buNone/>
          </a:pPr>
          <a:r>
            <a:rPr lang="es-MX" sz="2900" kern="1200" dirty="0"/>
            <a:t>01</a:t>
          </a:r>
          <a:endParaRPr sz="2900" kern="1200" dirty="0"/>
        </a:p>
      </dsp:txBody>
      <dsp:txXfrm>
        <a:off x="1317056" y="319747"/>
        <a:ext cx="579104" cy="551893"/>
      </dsp:txXfrm>
    </dsp:sp>
    <dsp:sp modelId="{97C2DCBA-6FB9-4D00-982C-BF5BFA14CFC1}">
      <dsp:nvSpPr>
        <dsp:cNvPr id="0" name=""/>
        <dsp:cNvSpPr/>
      </dsp:nvSpPr>
      <dsp:spPr>
        <a:xfrm>
          <a:off x="3614737" y="0"/>
          <a:ext cx="3286125" cy="381317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3891" tIns="330200" rIns="173891" bIns="330200" numCol="1" spcCol="1270" anchor="ctr" anchorCtr="0">
          <a:noAutofit/>
        </a:bodyPr>
        <a:lstStyle/>
        <a:p>
          <a:pPr marL="0" lvl="0" indent="0" algn="ctr" defTabSz="800100">
            <a:lnSpc>
              <a:spcPct val="90000"/>
            </a:lnSpc>
            <a:spcBef>
              <a:spcPct val="0"/>
            </a:spcBef>
            <a:spcAft>
              <a:spcPct val="35000"/>
            </a:spcAft>
            <a:buClr>
              <a:srgbClr val="000000"/>
            </a:buClr>
            <a:buSzTx/>
            <a:buFont typeface="Arial"/>
            <a:buNone/>
          </a:pPr>
          <a:endParaRPr lang="es-ES" sz="1800" kern="1200" dirty="0">
            <a:solidFill>
              <a:schemeClr val="tx1">
                <a:lumMod val="85000"/>
                <a:lumOff val="15000"/>
              </a:schemeClr>
            </a:solidFill>
            <a:latin typeface="Aptos" panose="020B0004020202020204" pitchFamily="34" charset="0"/>
            <a:sym typeface="Arial"/>
          </a:endParaRPr>
        </a:p>
      </dsp:txBody>
      <dsp:txXfrm>
        <a:off x="3614737" y="1830324"/>
        <a:ext cx="3286125" cy="1982851"/>
      </dsp:txXfrm>
    </dsp:sp>
    <dsp:sp modelId="{78811381-BA43-4708-BAB0-E97E045D122A}">
      <dsp:nvSpPr>
        <dsp:cNvPr id="0" name=""/>
        <dsp:cNvSpPr/>
      </dsp:nvSpPr>
      <dsp:spPr>
        <a:xfrm>
          <a:off x="4858995" y="234525"/>
          <a:ext cx="797609" cy="794147"/>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712" tIns="12700" rIns="80712" bIns="12700" numCol="1" spcCol="1270" anchor="ctr" anchorCtr="0">
          <a:noAutofit/>
        </a:bodyPr>
        <a:lstStyle/>
        <a:p>
          <a:pPr marL="0" lvl="0" indent="0" algn="ctr" defTabSz="1289050">
            <a:lnSpc>
              <a:spcPct val="90000"/>
            </a:lnSpc>
            <a:spcBef>
              <a:spcPct val="0"/>
            </a:spcBef>
            <a:spcAft>
              <a:spcPct val="35000"/>
            </a:spcAft>
            <a:buNone/>
          </a:pPr>
          <a:r>
            <a:rPr sz="2900" kern="1200" dirty="0"/>
            <a:t>02</a:t>
          </a:r>
        </a:p>
      </dsp:txBody>
      <dsp:txXfrm>
        <a:off x="4975802" y="350825"/>
        <a:ext cx="563995" cy="561547"/>
      </dsp:txXfrm>
    </dsp:sp>
    <dsp:sp modelId="{36780FFB-9F95-4DF5-B467-29002CB24E0E}">
      <dsp:nvSpPr>
        <dsp:cNvPr id="0" name=""/>
        <dsp:cNvSpPr/>
      </dsp:nvSpPr>
      <dsp:spPr>
        <a:xfrm>
          <a:off x="7229475" y="0"/>
          <a:ext cx="3286125" cy="3813175"/>
        </a:xfrm>
        <a:prstGeom prst="roundRect">
          <a:avLst>
            <a:gd name="adj" fmla="val 10000"/>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3891" tIns="330200" rIns="173891" bIns="330200" numCol="1" spcCol="1270" anchor="ctr" anchorCtr="0">
          <a:noAutofit/>
        </a:bodyPr>
        <a:lstStyle/>
        <a:p>
          <a:pPr marL="0" lvl="0" indent="0" algn="ctr" defTabSz="889000">
            <a:lnSpc>
              <a:spcPct val="90000"/>
            </a:lnSpc>
            <a:spcBef>
              <a:spcPct val="0"/>
            </a:spcBef>
            <a:spcAft>
              <a:spcPct val="35000"/>
            </a:spcAft>
            <a:buNone/>
          </a:pPr>
          <a:endParaRPr lang="es-CO" sz="2000" kern="1200" dirty="0"/>
        </a:p>
      </dsp:txBody>
      <dsp:txXfrm>
        <a:off x="7229475" y="1830324"/>
        <a:ext cx="3286125" cy="1982851"/>
      </dsp:txXfrm>
    </dsp:sp>
    <dsp:sp modelId="{B24FF489-50D1-4130-A8AE-2695EA3B371E}">
      <dsp:nvSpPr>
        <dsp:cNvPr id="0" name=""/>
        <dsp:cNvSpPr/>
      </dsp:nvSpPr>
      <dsp:spPr>
        <a:xfrm>
          <a:off x="8433984" y="216817"/>
          <a:ext cx="791630" cy="786215"/>
        </a:xfrm>
        <a:prstGeom prst="ellips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712" tIns="12700" rIns="80712" bIns="12700" numCol="1" spcCol="1270" anchor="ctr" anchorCtr="0">
          <a:noAutofit/>
        </a:bodyPr>
        <a:lstStyle/>
        <a:p>
          <a:pPr marL="0" lvl="0" indent="0" algn="ctr" defTabSz="1289050">
            <a:lnSpc>
              <a:spcPct val="90000"/>
            </a:lnSpc>
            <a:spcBef>
              <a:spcPct val="0"/>
            </a:spcBef>
            <a:spcAft>
              <a:spcPct val="35000"/>
            </a:spcAft>
            <a:buNone/>
          </a:pPr>
          <a:r>
            <a:rPr lang="es-CO" sz="2900" kern="1200" dirty="0"/>
            <a:t>03</a:t>
          </a:r>
        </a:p>
      </dsp:txBody>
      <dsp:txXfrm>
        <a:off x="8549916" y="331956"/>
        <a:ext cx="559766" cy="55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FBC8A6-949B-417E-90DF-E17DE1EE379B}">
      <dsp:nvSpPr>
        <dsp:cNvPr id="0" name=""/>
        <dsp:cNvSpPr/>
      </dsp:nvSpPr>
      <dsp:spPr>
        <a:xfrm>
          <a:off x="0" y="2657"/>
          <a:ext cx="9739763" cy="0"/>
        </a:xfrm>
        <a:prstGeom prst="lin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w="12700" cap="flat" cmpd="sng" algn="ctr">
          <a:solidFill>
            <a:schemeClr val="accent5">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sp>
    <dsp:sp modelId="{25AD08E5-45A5-4418-825F-1D5CB6B8AA93}">
      <dsp:nvSpPr>
        <dsp:cNvPr id="0" name=""/>
        <dsp:cNvSpPr/>
      </dsp:nvSpPr>
      <dsp:spPr>
        <a:xfrm>
          <a:off x="0" y="2657"/>
          <a:ext cx="1947952" cy="5436747"/>
        </a:xfrm>
        <a:prstGeom prst="rect">
          <a:avLst/>
        </a:prstGeom>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12700" cap="flat" cmpd="sng" algn="ctr">
          <a:solidFill>
            <a:schemeClr val="accent5"/>
          </a:solidFill>
          <a:prstDash val="solid"/>
          <a:miter lim="800000"/>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s-ES" sz="1600" b="0" i="0" u="none" strike="noStrike" kern="1200" dirty="0">
            <a:effectLst/>
            <a:latin typeface="+mj-lt"/>
            <a:ea typeface="+mn-ea"/>
            <a:cs typeface="+mn-cs"/>
          </a:endParaRPr>
        </a:p>
        <a:p>
          <a:pPr marL="0" lvl="0" indent="0" algn="l" defTabSz="711200">
            <a:lnSpc>
              <a:spcPct val="90000"/>
            </a:lnSpc>
            <a:spcBef>
              <a:spcPct val="0"/>
            </a:spcBef>
            <a:spcAft>
              <a:spcPct val="35000"/>
            </a:spcAft>
            <a:buNone/>
          </a:pPr>
          <a:endParaRPr lang="es-ES" sz="1600" b="1" kern="1200" dirty="0">
            <a:latin typeface="Aptos" panose="02110004020202020204"/>
            <a:ea typeface="+mn-ea"/>
            <a:cs typeface="+mn-cs"/>
          </a:endParaRPr>
        </a:p>
        <a:p>
          <a:pPr marL="0" lvl="0" indent="0" algn="l" defTabSz="711200">
            <a:lnSpc>
              <a:spcPct val="90000"/>
            </a:lnSpc>
            <a:spcBef>
              <a:spcPct val="0"/>
            </a:spcBef>
            <a:spcAft>
              <a:spcPct val="35000"/>
            </a:spcAft>
            <a:buNone/>
          </a:pPr>
          <a:endParaRPr lang="es-ES" sz="1600" b="1" kern="1200" dirty="0">
            <a:latin typeface="Aptos" panose="02110004020202020204"/>
            <a:ea typeface="+mn-ea"/>
            <a:cs typeface="+mn-cs"/>
          </a:endParaRPr>
        </a:p>
        <a:p>
          <a:pPr marL="0" lvl="0" indent="0" algn="l" defTabSz="711200">
            <a:lnSpc>
              <a:spcPct val="90000"/>
            </a:lnSpc>
            <a:spcBef>
              <a:spcPct val="0"/>
            </a:spcBef>
            <a:spcAft>
              <a:spcPct val="35000"/>
            </a:spcAft>
            <a:buNone/>
          </a:pPr>
          <a:endParaRPr lang="es-ES" sz="1600" b="1" kern="1200" dirty="0">
            <a:latin typeface="Aptos" panose="02110004020202020204"/>
            <a:ea typeface="+mn-ea"/>
            <a:cs typeface="+mn-cs"/>
          </a:endParaRPr>
        </a:p>
        <a:p>
          <a:pPr marL="0" lvl="0" indent="0" algn="l" defTabSz="711200">
            <a:lnSpc>
              <a:spcPct val="90000"/>
            </a:lnSpc>
            <a:spcBef>
              <a:spcPct val="0"/>
            </a:spcBef>
            <a:spcAft>
              <a:spcPct val="35000"/>
            </a:spcAft>
            <a:buNone/>
          </a:pPr>
          <a:endParaRPr lang="es-ES" sz="1600" b="1" kern="1200" dirty="0">
            <a:latin typeface="Aptos" panose="02110004020202020204"/>
            <a:ea typeface="+mn-ea"/>
            <a:cs typeface="+mn-cs"/>
          </a:endParaRPr>
        </a:p>
        <a:p>
          <a:pPr marL="0" lvl="0" indent="0" algn="l" defTabSz="711200">
            <a:lnSpc>
              <a:spcPct val="90000"/>
            </a:lnSpc>
            <a:spcBef>
              <a:spcPct val="0"/>
            </a:spcBef>
            <a:spcAft>
              <a:spcPct val="35000"/>
            </a:spcAft>
            <a:buNone/>
          </a:pPr>
          <a:r>
            <a:rPr lang="es-ES" sz="1600" b="1" kern="1200" dirty="0">
              <a:latin typeface="Aptos" panose="02110004020202020204"/>
              <a:ea typeface="+mn-ea"/>
              <a:cs typeface="+mn-cs"/>
            </a:rPr>
            <a:t>Reporte Trimestral Resolución 202 de 2021 y 4505 de 2012</a:t>
          </a:r>
        </a:p>
        <a:p>
          <a:pPr marL="0" lvl="0" indent="0" algn="l" defTabSz="711200">
            <a:lnSpc>
              <a:spcPct val="90000"/>
            </a:lnSpc>
            <a:spcBef>
              <a:spcPct val="0"/>
            </a:spcBef>
            <a:spcAft>
              <a:spcPct val="35000"/>
            </a:spcAft>
            <a:buNone/>
          </a:pPr>
          <a:endParaRPr lang="es-CO" sz="1600" b="1" kern="1200" dirty="0"/>
        </a:p>
        <a:p>
          <a:pPr marL="0" lvl="0" indent="0" algn="l" defTabSz="711200">
            <a:lnSpc>
              <a:spcPct val="90000"/>
            </a:lnSpc>
            <a:spcBef>
              <a:spcPct val="0"/>
            </a:spcBef>
            <a:spcAft>
              <a:spcPct val="35000"/>
            </a:spcAft>
            <a:buNone/>
          </a:pPr>
          <a:r>
            <a:rPr lang="es-CO" sz="1600" b="1" kern="1200" dirty="0"/>
            <a:t>Lineamiento V.7 MSPS</a:t>
          </a:r>
        </a:p>
        <a:p>
          <a:pPr marL="0" lvl="0" indent="0" algn="l" defTabSz="711200">
            <a:lnSpc>
              <a:spcPct val="90000"/>
            </a:lnSpc>
            <a:spcBef>
              <a:spcPct val="0"/>
            </a:spcBef>
            <a:spcAft>
              <a:spcPct val="35000"/>
            </a:spcAft>
            <a:buNone/>
          </a:pPr>
          <a:endParaRPr lang="es-CO" sz="1600" b="1" kern="1200" dirty="0"/>
        </a:p>
        <a:p>
          <a:pPr marL="0" lvl="0" indent="0" algn="l" defTabSz="711200">
            <a:lnSpc>
              <a:spcPct val="90000"/>
            </a:lnSpc>
            <a:spcBef>
              <a:spcPct val="0"/>
            </a:spcBef>
            <a:spcAft>
              <a:spcPct val="35000"/>
            </a:spcAft>
            <a:buNone/>
          </a:pPr>
          <a:r>
            <a:rPr lang="es-CO" sz="1600" b="1" kern="1200" dirty="0"/>
            <a:t>Parámetros de Estructura y Contenido</a:t>
          </a:r>
        </a:p>
        <a:p>
          <a:pPr marL="0" lvl="0" indent="0" algn="l" defTabSz="711200">
            <a:lnSpc>
              <a:spcPct val="90000"/>
            </a:lnSpc>
            <a:spcBef>
              <a:spcPct val="0"/>
            </a:spcBef>
            <a:spcAft>
              <a:spcPct val="35000"/>
            </a:spcAft>
            <a:buNone/>
          </a:pPr>
          <a:endParaRPr lang="es-CO" sz="1600" b="1" kern="1200" dirty="0"/>
        </a:p>
      </dsp:txBody>
      <dsp:txXfrm>
        <a:off x="0" y="2657"/>
        <a:ext cx="1947952" cy="5436747"/>
      </dsp:txXfrm>
    </dsp:sp>
    <dsp:sp modelId="{B47D0C59-E222-47B3-90D3-1E11AFD1B799}">
      <dsp:nvSpPr>
        <dsp:cNvPr id="0" name=""/>
        <dsp:cNvSpPr/>
      </dsp:nvSpPr>
      <dsp:spPr>
        <a:xfrm>
          <a:off x="2094049" y="72740"/>
          <a:ext cx="7645714" cy="1401661"/>
        </a:xfrm>
        <a:prstGeom prst="rect">
          <a:avLst/>
        </a:prstGeom>
        <a:solidFill>
          <a:schemeClr val="lt1"/>
        </a:solidFill>
        <a:ln w="1905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r>
            <a:rPr lang="es-MX" sz="1600" b="1" kern="1200" dirty="0">
              <a:solidFill>
                <a:srgbClr val="333333">
                  <a:hueOff val="0"/>
                  <a:satOff val="0"/>
                  <a:lumOff val="0"/>
                  <a:alphaOff val="0"/>
                </a:srgbClr>
              </a:solidFill>
              <a:latin typeface="Arial" panose="020B0604020202020204" pitchFamily="34" charset="0"/>
              <a:ea typeface="+mn-ea"/>
              <a:cs typeface="Arial" panose="020B0604020202020204" pitchFamily="34" charset="0"/>
            </a:rPr>
            <a:t>422 Registros</a:t>
          </a:r>
          <a:endParaRPr lang="es-ES" sz="1600" b="1" kern="1200" dirty="0">
            <a:solidFill>
              <a:srgbClr val="333333">
                <a:hueOff val="0"/>
                <a:satOff val="0"/>
                <a:lumOff val="0"/>
                <a:alphaOff val="0"/>
              </a:srgbClr>
            </a:solidFill>
            <a:latin typeface="Arial" panose="020B0604020202020204" pitchFamily="34" charset="0"/>
            <a:ea typeface="+mn-ea"/>
            <a:cs typeface="Arial" panose="020B0604020202020204" pitchFamily="34" charset="0"/>
          </a:endParaRPr>
        </a:p>
        <a:p>
          <a:pPr marL="0" lvl="0" indent="0" algn="l" defTabSz="711200">
            <a:lnSpc>
              <a:spcPct val="90000"/>
            </a:lnSpc>
            <a:spcBef>
              <a:spcPct val="0"/>
            </a:spcBef>
            <a:spcAft>
              <a:spcPct val="35000"/>
            </a:spcAft>
            <a:buNone/>
          </a:pPr>
          <a:endParaRPr lang="es-ES" sz="800" kern="1200" dirty="0">
            <a:latin typeface="Arial" panose="020B0604020202020204" pitchFamily="34" charset="0"/>
            <a:cs typeface="Arial" panose="020B0604020202020204" pitchFamily="34" charset="0"/>
          </a:endParaRPr>
        </a:p>
        <a:p>
          <a:pPr marL="0" lvl="0" indent="0" algn="l" defTabSz="7112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Población PNA: NA Colombianos afiliados al SGSSS </a:t>
          </a:r>
        </a:p>
        <a:p>
          <a:pPr marL="0" lvl="0" indent="0" algn="l" defTabSz="7112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Tipo de documento: AS, MS, DE, PS, CN, SC, CE </a:t>
          </a:r>
        </a:p>
        <a:p>
          <a:pPr marL="0" lvl="0" indent="0" algn="l" defTabSz="7112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Número de documento: estructura y longitud, tipo ID, código país</a:t>
          </a:r>
        </a:p>
        <a:p>
          <a:pPr marL="0" lvl="0" indent="0" algn="l" defTabSz="711200">
            <a:lnSpc>
              <a:spcPct val="90000"/>
            </a:lnSpc>
            <a:spcBef>
              <a:spcPct val="0"/>
            </a:spcBef>
            <a:spcAft>
              <a:spcPct val="35000"/>
            </a:spcAft>
            <a:buNone/>
          </a:pPr>
          <a:r>
            <a:rPr lang="es-CO" sz="1200" kern="1200" dirty="0">
              <a:latin typeface="Arial" panose="020B0604020202020204" pitchFamily="34" charset="0"/>
              <a:cs typeface="Arial" panose="020B0604020202020204" pitchFamily="34" charset="0"/>
            </a:rPr>
            <a:t>Formato de fechas: AAAA-MM-DD </a:t>
          </a:r>
        </a:p>
      </dsp:txBody>
      <dsp:txXfrm>
        <a:off x="2094049" y="72740"/>
        <a:ext cx="7645714" cy="1401661"/>
      </dsp:txXfrm>
    </dsp:sp>
    <dsp:sp modelId="{22D52BB7-1906-4DAE-82D5-1613ABAD821C}">
      <dsp:nvSpPr>
        <dsp:cNvPr id="0" name=""/>
        <dsp:cNvSpPr/>
      </dsp:nvSpPr>
      <dsp:spPr>
        <a:xfrm>
          <a:off x="1947952" y="1474401"/>
          <a:ext cx="7791811" cy="0"/>
        </a:xfrm>
        <a:prstGeom prst="lin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w="12700" cap="flat" cmpd="sng" algn="ctr">
          <a:solidFill>
            <a:schemeClr val="accent5">
              <a:tint val="5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dsp:style>
    </dsp:sp>
    <dsp:sp modelId="{12E22138-0D5F-4C6C-A24E-776230818DE4}">
      <dsp:nvSpPr>
        <dsp:cNvPr id="0" name=""/>
        <dsp:cNvSpPr/>
      </dsp:nvSpPr>
      <dsp:spPr>
        <a:xfrm>
          <a:off x="2094049" y="1544484"/>
          <a:ext cx="7645714" cy="1269835"/>
        </a:xfrm>
        <a:prstGeom prst="rect">
          <a:avLst/>
        </a:prstGeom>
        <a:solidFill>
          <a:schemeClr val="lt1"/>
        </a:solidFill>
        <a:ln w="19050" cap="flat" cmpd="sng" algn="ctr">
          <a:solidFill>
            <a:schemeClr val="accent4"/>
          </a:solidFill>
          <a:prstDash val="solid"/>
          <a:miter lim="800000"/>
        </a:ln>
        <a:effectLst/>
      </dsp:spPr>
      <dsp:style>
        <a:lnRef idx="2">
          <a:schemeClr val="accent4"/>
        </a:lnRef>
        <a:fillRef idx="1">
          <a:schemeClr val="lt1"/>
        </a:fillRef>
        <a:effectRef idx="0">
          <a:schemeClr val="accent4"/>
        </a:effectRef>
        <a:fontRef idx="minor">
          <a:schemeClr val="dk1"/>
        </a:fontRef>
      </dsp:style>
      <dsp:txBody>
        <a:bodyPr spcFirstLastPara="0" vert="horz" wrap="square" lIns="45720" tIns="45720" rIns="45720" bIns="45720" numCol="1" spcCol="1270" anchor="t" anchorCtr="0">
          <a:noAutofit/>
        </a:bodyPr>
        <a:lstStyle/>
        <a:p>
          <a:pPr marL="0" marR="0" lvl="0" indent="0" algn="l" defTabSz="622300" eaLnBrk="1" fontAlgn="auto" latinLnBrk="0" hangingPunct="1">
            <a:lnSpc>
              <a:spcPct val="90000"/>
            </a:lnSpc>
            <a:spcBef>
              <a:spcPct val="0"/>
            </a:spcBef>
            <a:spcAft>
              <a:spcPct val="35000"/>
            </a:spcAft>
            <a:buClrTx/>
            <a:buSzTx/>
            <a:buFontTx/>
            <a:buNone/>
            <a:tabLst/>
            <a:defRPr/>
          </a:pPr>
          <a:r>
            <a:rPr lang="es-CO" sz="1200" u="sng" kern="1200" dirty="0">
              <a:latin typeface="Arial" panose="020B0604020202020204" pitchFamily="34" charset="0"/>
              <a:cs typeface="Arial" panose="020B0604020202020204" pitchFamily="34" charset="0"/>
            </a:rPr>
            <a:t>Errores </a:t>
          </a:r>
          <a:r>
            <a:rPr lang="es-CO" sz="1200" u="sng" kern="1200" dirty="0">
              <a:latin typeface="Arial" panose="020B0604020202020204" pitchFamily="34" charset="0"/>
              <a:ea typeface="+mn-ea"/>
              <a:cs typeface="Arial" panose="020B0604020202020204" pitchFamily="34" charset="0"/>
            </a:rPr>
            <a:t>identificados:</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Tipo de documento NV no existe (CN)</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Fechas no coherentes; </a:t>
          </a:r>
          <a:r>
            <a:rPr lang="es-ES" sz="1200" kern="1200" dirty="0" err="1">
              <a:latin typeface="Arial" panose="020B0604020202020204" pitchFamily="34" charset="0"/>
              <a:cs typeface="Arial" panose="020B0604020202020204" pitchFamily="34" charset="0"/>
            </a:rPr>
            <a:t>p.e</a:t>
          </a:r>
          <a:r>
            <a:rPr lang="es-ES" sz="1200" kern="1200" dirty="0">
              <a:latin typeface="Arial" panose="020B0604020202020204" pitchFamily="34" charset="0"/>
              <a:cs typeface="Arial" panose="020B0604020202020204" pitchFamily="34" charset="0"/>
            </a:rPr>
            <a:t>., fecha de actividad anterior a fecha de nacimiento; fecha de actividad a gestante, posterior a fecha de parto; fecha de salida de parto pero no de atención del parto; entre otras.</a:t>
          </a:r>
        </a:p>
        <a:p>
          <a:pPr marL="0" lvl="0" algn="l" defTabSz="6223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Valores de “No aplica”: 0 vs 998; valores 21 vs 998; fechas comodín incorrectas</a:t>
          </a:r>
        </a:p>
        <a:p>
          <a:pPr marL="0" lvl="0" algn="l" defTabSz="622300">
            <a:lnSpc>
              <a:spcPct val="90000"/>
            </a:lnSpc>
            <a:spcBef>
              <a:spcPct val="0"/>
            </a:spcBef>
            <a:spcAft>
              <a:spcPct val="35000"/>
            </a:spcAft>
            <a:buNone/>
          </a:pPr>
          <a:r>
            <a:rPr lang="es-CO" sz="1200" dirty="0">
              <a:latin typeface="Arial" panose="020B0604020202020204" pitchFamily="34" charset="0"/>
              <a:ea typeface="+mn-ea"/>
              <a:cs typeface="Arial" panose="020B0604020202020204" pitchFamily="34" charset="0"/>
            </a:rPr>
            <a:t>Datos </a:t>
          </a:r>
          <a:r>
            <a:rPr lang="es-CO" sz="1200" dirty="0">
              <a:latin typeface="Arial" panose="020B0604020202020204" pitchFamily="34" charset="0"/>
              <a:cs typeface="Arial" panose="020B0604020202020204" pitchFamily="34" charset="0"/>
            </a:rPr>
            <a:t>de gestante en atenciones reportadas para </a:t>
          </a:r>
          <a:r>
            <a:rPr lang="es-CO" sz="1200" dirty="0">
              <a:latin typeface="Arial" panose="020B0604020202020204" pitchFamily="34" charset="0"/>
              <a:ea typeface="+mn-ea"/>
              <a:cs typeface="Arial" panose="020B0604020202020204" pitchFamily="34" charset="0"/>
            </a:rPr>
            <a:t>Recién Nacido y viceversa</a:t>
          </a:r>
        </a:p>
      </dsp:txBody>
      <dsp:txXfrm>
        <a:off x="2094049" y="1544484"/>
        <a:ext cx="7645714" cy="1269835"/>
      </dsp:txXfrm>
    </dsp:sp>
    <dsp:sp modelId="{AA8BB97A-3BAF-4F17-BD61-2A77DAA3A689}">
      <dsp:nvSpPr>
        <dsp:cNvPr id="0" name=""/>
        <dsp:cNvSpPr/>
      </dsp:nvSpPr>
      <dsp:spPr>
        <a:xfrm>
          <a:off x="1947952" y="2814320"/>
          <a:ext cx="7791811" cy="0"/>
        </a:xfrm>
        <a:prstGeom prst="lin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w="12700" cap="flat" cmpd="sng" algn="ctr">
          <a:solidFill>
            <a:schemeClr val="accent5">
              <a:tint val="5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dsp:style>
    </dsp:sp>
    <dsp:sp modelId="{1A7A8C02-4882-4A49-BE86-A98881063C30}">
      <dsp:nvSpPr>
        <dsp:cNvPr id="0" name=""/>
        <dsp:cNvSpPr/>
      </dsp:nvSpPr>
      <dsp:spPr>
        <a:xfrm>
          <a:off x="2094049" y="2884403"/>
          <a:ext cx="7645714" cy="1401661"/>
        </a:xfrm>
        <a:prstGeom prst="rect">
          <a:avLst/>
        </a:prstGeom>
        <a:solidFill>
          <a:schemeClr val="lt1"/>
        </a:solidFill>
        <a:ln w="1905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30480" tIns="30480" rIns="30480" bIns="30480" numCol="1" spcCol="1270" anchor="t" anchorCtr="0">
          <a:noAutofit/>
        </a:bodyPr>
        <a:lstStyle/>
        <a:p>
          <a:pPr marL="0" lvl="0" indent="0" algn="l" defTabSz="355600">
            <a:lnSpc>
              <a:spcPct val="90000"/>
            </a:lnSpc>
            <a:spcBef>
              <a:spcPct val="0"/>
            </a:spcBef>
            <a:spcAft>
              <a:spcPct val="35000"/>
            </a:spcAft>
            <a:buNone/>
          </a:pPr>
          <a:endParaRPr lang="es-ES" sz="800" kern="1200" dirty="0">
            <a:latin typeface="Arial" panose="020B0604020202020204" pitchFamily="34" charset="0"/>
            <a:cs typeface="Arial" panose="020B0604020202020204" pitchFamily="34" charset="0"/>
          </a:endParaRPr>
        </a:p>
        <a:p>
          <a:pPr marL="0" lvl="0" indent="0" algn="l" defTabSz="3556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Valor de variable 14. Gestante en 0 o 2, con datos en variables de gestantes (fecha de parto, de egreso postparto, entrega de micronutrientes, tamizajes, etc.). Variables para Gestantes: 9, 14, 15, 17, 23, 33, 35, 49, 50, 51, 56, 57, 58, 59, 60, 61, 78, 79, 80, 81, 82, 83, 103, 104, 105.</a:t>
          </a:r>
        </a:p>
        <a:p>
          <a:pPr marL="0" lvl="0" indent="0" algn="l" defTabSz="3556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Valor de variable 52. Valoración Integral en 1, sin datos de resultados de aplicación de escalas de desarrollo en menores de 0 a 7 años.</a:t>
          </a:r>
        </a:p>
        <a:p>
          <a:pPr marL="0" lvl="0" indent="0" algn="l" defTabSz="355600">
            <a:lnSpc>
              <a:spcPct val="90000"/>
            </a:lnSpc>
            <a:spcBef>
              <a:spcPct val="0"/>
            </a:spcBef>
            <a:spcAft>
              <a:spcPct val="35000"/>
            </a:spcAft>
            <a:buNone/>
          </a:pPr>
          <a:r>
            <a:rPr lang="es-CO" sz="1200" kern="1200">
              <a:latin typeface="Arial" panose="020B0604020202020204" pitchFamily="34" charset="0"/>
              <a:cs typeface="Arial" panose="020B0604020202020204" pitchFamily="34" charset="0"/>
            </a:rPr>
            <a:t>Valores de Talla y Peso fuera de los rangos según edad.</a:t>
          </a:r>
          <a:endParaRPr lang="es-CO" sz="1200" kern="1200" dirty="0">
            <a:latin typeface="Arial" panose="020B0604020202020204" pitchFamily="34" charset="0"/>
            <a:cs typeface="Arial" panose="020B0604020202020204" pitchFamily="34" charset="0"/>
          </a:endParaRPr>
        </a:p>
      </dsp:txBody>
      <dsp:txXfrm>
        <a:off x="2094049" y="2884403"/>
        <a:ext cx="7645714" cy="1401661"/>
      </dsp:txXfrm>
    </dsp:sp>
    <dsp:sp modelId="{3A3B0319-097D-434B-9C94-A28B468A4D8C}">
      <dsp:nvSpPr>
        <dsp:cNvPr id="0" name=""/>
        <dsp:cNvSpPr/>
      </dsp:nvSpPr>
      <dsp:spPr>
        <a:xfrm>
          <a:off x="1947952" y="4286064"/>
          <a:ext cx="7791811" cy="0"/>
        </a:xfrm>
        <a:prstGeom prst="lin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w="12700" cap="flat" cmpd="sng" algn="ctr">
          <a:solidFill>
            <a:schemeClr val="accent5">
              <a:tint val="5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dsp:style>
    </dsp:sp>
    <dsp:sp modelId="{110840F8-921A-4B81-83E2-13DEC6EC491C}">
      <dsp:nvSpPr>
        <dsp:cNvPr id="0" name=""/>
        <dsp:cNvSpPr/>
      </dsp:nvSpPr>
      <dsp:spPr>
        <a:xfrm>
          <a:off x="2094049" y="4356147"/>
          <a:ext cx="7645714" cy="1006883"/>
        </a:xfrm>
        <a:prstGeom prst="rect">
          <a:avLst/>
        </a:prstGeom>
        <a:solidFill>
          <a:schemeClr val="lt1"/>
        </a:solidFill>
        <a:ln w="1905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endParaRPr lang="es-ES" sz="900" kern="1200" dirty="0">
            <a:latin typeface="Arial" panose="020B0604020202020204" pitchFamily="34" charset="0"/>
            <a:cs typeface="Arial" panose="020B0604020202020204" pitchFamily="34" charset="0"/>
          </a:endParaRPr>
        </a:p>
        <a:p>
          <a:pPr marL="0" lvl="0" indent="0" algn="ctr" defTabSz="400050">
            <a:lnSpc>
              <a:spcPct val="90000"/>
            </a:lnSpc>
            <a:spcBef>
              <a:spcPct val="0"/>
            </a:spcBef>
            <a:spcAft>
              <a:spcPct val="35000"/>
            </a:spcAft>
            <a:buNone/>
          </a:pPr>
          <a:r>
            <a:rPr lang="es-ES" sz="1200" b="1" kern="1200" dirty="0">
              <a:latin typeface="Arial" panose="020B0604020202020204" pitchFamily="34" charset="0"/>
              <a:cs typeface="Arial" panose="020B0604020202020204" pitchFamily="34" charset="0"/>
            </a:rPr>
            <a:t>Calidad de los datos remitidos.</a:t>
          </a:r>
        </a:p>
        <a:p>
          <a:pPr marL="0" lvl="0" indent="0" algn="ctr" defTabSz="400050">
            <a:lnSpc>
              <a:spcPct val="90000"/>
            </a:lnSpc>
            <a:spcBef>
              <a:spcPct val="0"/>
            </a:spcBef>
            <a:spcAft>
              <a:spcPct val="35000"/>
            </a:spcAft>
            <a:buNone/>
          </a:pPr>
          <a:r>
            <a:rPr lang="es-ES" sz="1200" b="1" kern="1200" dirty="0">
              <a:latin typeface="Arial" panose="020B0604020202020204" pitchFamily="34" charset="0"/>
              <a:cs typeface="Arial" panose="020B0604020202020204" pitchFamily="34" charset="0"/>
            </a:rPr>
            <a:t>Consistentes con el Lineamiento MSPS, teniendo en cuenta las variables relacionadas por cursos de vida y para gestantes.</a:t>
          </a:r>
        </a:p>
      </dsp:txBody>
      <dsp:txXfrm>
        <a:off x="2094049" y="4356147"/>
        <a:ext cx="7645714" cy="1006883"/>
      </dsp:txXfrm>
    </dsp:sp>
    <dsp:sp modelId="{69CE6F92-2E39-4064-8B15-06C0763CEA7E}">
      <dsp:nvSpPr>
        <dsp:cNvPr id="0" name=""/>
        <dsp:cNvSpPr/>
      </dsp:nvSpPr>
      <dsp:spPr>
        <a:xfrm>
          <a:off x="1947952" y="5246650"/>
          <a:ext cx="7791811" cy="0"/>
        </a:xfrm>
        <a:prstGeom prst="lin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w="12700" cap="flat" cmpd="sng" algn="ctr">
          <a:solidFill>
            <a:schemeClr val="accent5">
              <a:tint val="50000"/>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24/layout/NumberedTitleList">
  <dgm:title val=""/>
  <dgm:desc val=""/>
  <dgm:catLst>
    <dgm:cat type="list" pri="8150"/>
  </dgm:catLst>
  <dgm:sampData>
    <dgm:dataModel>
      <dgm:ptLst>
        <dgm:pt modelId="0" type="doc"/>
        <dgm:pt modelId="1">
          <dgm:prSet phldr="1"/>
        </dgm:pt>
        <dgm:pt modelId="2">
          <dgm:prSet phldr="1"/>
        </dgm:pt>
        <dgm:pt modelId="3">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43" srcId="4" destId="41" srcOrd="0" destOrd="0"/>
      </dgm:cxnLst>
      <dgm:bg/>
      <dgm:whole/>
    </dgm:dataModel>
  </dgm:clrData>
  <dgm:layoutNode name="Name0">
    <dgm:varLst>
      <dgm:dir/>
      <dgm:animLvl val="lvl"/>
      <dgm:resizeHandles val="exact"/>
    </dgm:varLst>
    <dgm:choose name="dirChoose">
      <dgm:if name="dirNorm" func="var" arg="dir" op="equ" val="norm">
        <dgm:alg type="lin">
          <dgm:param type="linDir" val="fromL"/>
          <dgm:param type="nodeVertAlign" val="t"/>
        </dgm:alg>
      </dgm:if>
      <dgm:else name="dirRev">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4"/>
          <dgm:constr type="w" for="ch" forName="sibTransNodeCircle" refType="h" refFor="ch" refForName="sibTransNodeCircle"/>
          <dgm:constr type="ctrX" for="ch" forName="sibTransNodeCircle" refType="w" fact="0.5"/>
          <dgm:constr type="ctrY" for="ch" forName="sibTransNodeCircle" refType="h" fact="0.275"/>
          <dgm:constr type="r" for="ch" forName="nodeText" refType="r" refFor="ch" refForName="bgRect"/>
          <dgm:constr type="h" for="ch" forName="nodeText" refType="h" refFor="ch" refForName="bgRect" fact="0.52"/>
          <dgm:constr type="t" for="ch" forName="nodeText" refType="h" refFor="ch" refForName="bgRect" fact="0.48"/>
        </dgm:constrLst>
        <dgm:ruleLst/>
        <dgm:layoutNode name="bgRect" styleLbl="fgAcc1">
          <dgm:alg type="sp"/>
          <dgm:shape xmlns:r="http://schemas.openxmlformats.org/officeDocument/2006/relationships" type="roundRect" r:blip="">
            <dgm:adjLst>
              <dgm:adj idx="1" val="0.1"/>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15"/>
              <dgm:constr type="rMarg" refType="w" fact="0.15"/>
              <dgm:constr type="bMarg" val="1"/>
            </dgm:constrLst>
            <dgm:ruleLst>
              <dgm:rule type="primFontSz" val="14" fact="NaN" max="NaN"/>
            </dgm:ruleLst>
          </dgm:layoutNode>
        </dgm:forEach>
        <dgm:layoutNode name="nodeText" styleLbl="bgAccFollowNode1" moveWith="bgRect">
          <dgm:varLst>
            <dgm:bulletEnabled val="1"/>
          </dgm:varLst>
          <dgm:alg type="tx">
            <dgm:param type="parTxLTRAlign" val="ctr"/>
            <dgm:param type="parTxRTLAlign" val="r"/>
            <dgm:param type="txAnchorVert" val="mid"/>
          </dgm:alg>
          <dgm:shape xmlns:r="http://schemas.openxmlformats.org/officeDocument/2006/relationships" type="rect" r:blip="" zOrderOff="-1" hideGeom="1">
            <dgm:adjLst/>
          </dgm:shape>
          <dgm:presOf axis="desOrSelf" ptType="node"/>
          <dgm:constrLst>
            <dgm:constr type="primFontSz" val="32"/>
            <dgm:constr type="tMarg" val="26"/>
            <dgm:constr type="lMarg" refType="w" fact="0.15"/>
            <dgm:constr type="rMarg" refType="w" fact="0.15"/>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E8E904-1C21-DB4E-A263-78898B7AB3EC}" type="datetimeFigureOut">
              <a:rPr lang="en-CO" smtClean="0"/>
              <a:t>06/02/2026</a:t>
            </a:fld>
            <a:endParaRPr lang="en-C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01B790-843C-0548-8062-239BD2CF5E87}" type="slidenum">
              <a:rPr lang="en-CO" smtClean="0"/>
              <a:t>‹Nº›</a:t>
            </a:fld>
            <a:endParaRPr lang="en-CO"/>
          </a:p>
        </p:txBody>
      </p:sp>
    </p:spTree>
    <p:extLst>
      <p:ext uri="{BB962C8B-B14F-4D97-AF65-F5344CB8AC3E}">
        <p14:creationId xmlns:p14="http://schemas.microsoft.com/office/powerpoint/2010/main" val="19192966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abf9f6266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abf9f6266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2688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1231783" y="1907526"/>
            <a:ext cx="7723531" cy="1514230"/>
          </a:xfrm>
          <a:noFill/>
          <a:ln>
            <a:noFill/>
          </a:ln>
        </p:spPr>
        <p:txBody>
          <a:bodyPr spcFirstLastPara="1" wrap="square" lIns="91425" tIns="91425" rIns="91425" bIns="91425" anchor="t" anchorCtr="0">
            <a:spAutoFit/>
          </a:bodyPr>
          <a:lstStyle>
            <a:lvl1pPr>
              <a:defRPr lang="en-CO" sz="48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1231783" y="3502152"/>
            <a:ext cx="7723531" cy="677354"/>
          </a:xfrm>
          <a:noFill/>
          <a:ln>
            <a:noFill/>
          </a:ln>
        </p:spPr>
        <p:txBody>
          <a:bodyPr spcFirstLastPara="1" wrap="square" lIns="91425" tIns="91425" rIns="91425" bIns="91425" anchor="t" anchorCtr="0">
            <a:noAutofit/>
          </a:bodyPr>
          <a:lstStyle>
            <a:lvl1pPr marL="0" indent="0">
              <a:buNone/>
              <a:defRPr lang="en-CO" sz="2000" spc="300">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Tree>
    <p:extLst>
      <p:ext uri="{BB962C8B-B14F-4D97-AF65-F5344CB8AC3E}">
        <p14:creationId xmlns:p14="http://schemas.microsoft.com/office/powerpoint/2010/main" val="90249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36575" y="5744658"/>
            <a:ext cx="2755777" cy="63500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userDrawn="1"/>
        </p:nvSpPr>
        <p:spPr>
          <a:xfrm>
            <a:off x="1134479" y="2789289"/>
            <a:ext cx="7476122" cy="1200298"/>
          </a:xfrm>
          <a:prstGeom prst="rect">
            <a:avLst/>
          </a:prstGeom>
          <a:noFill/>
          <a:ln>
            <a:noFill/>
          </a:ln>
        </p:spPr>
        <p:txBody>
          <a:bodyPr spcFirstLastPara="1" wrap="square" lIns="91425" tIns="91425" rIns="91425" bIns="91425" anchor="t" anchorCtr="0">
            <a:spAutoFit/>
          </a:bodyPr>
          <a:lstStyle/>
          <a:p>
            <a:r>
              <a:rPr lang="es-MX" sz="6600" b="1" dirty="0">
                <a:solidFill>
                  <a:schemeClr val="lt1"/>
                </a:solidFill>
                <a:latin typeface="Aptos" panose="020B0004020202020204" pitchFamily="34" charset="0"/>
                <a:ea typeface="+mn-lt"/>
                <a:cs typeface="+mn-lt"/>
                <a:sym typeface="Oswald"/>
              </a:rPr>
              <a:t>Gracias</a:t>
            </a:r>
            <a:endParaRPr lang="es-CO" sz="660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1728031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FF91-C18E-55DD-37EB-5CE21940A89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CO"/>
          </a:p>
        </p:txBody>
      </p:sp>
      <p:sp>
        <p:nvSpPr>
          <p:cNvPr id="3" name="Picture Placeholder 2">
            <a:extLst>
              <a:ext uri="{FF2B5EF4-FFF2-40B4-BE49-F238E27FC236}">
                <a16:creationId xmlns:a16="http://schemas.microsoft.com/office/drawing/2014/main" id="{2ED393D3-12C2-5937-F227-F0A4E0F97A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CO"/>
          </a:p>
        </p:txBody>
      </p:sp>
      <p:sp>
        <p:nvSpPr>
          <p:cNvPr id="4" name="Text Placeholder 3">
            <a:extLst>
              <a:ext uri="{FF2B5EF4-FFF2-40B4-BE49-F238E27FC236}">
                <a16:creationId xmlns:a16="http://schemas.microsoft.com/office/drawing/2014/main" id="{B1F89BED-9FF5-1AA3-84E1-B8B2FAF242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a:extLst>
              <a:ext uri="{FF2B5EF4-FFF2-40B4-BE49-F238E27FC236}">
                <a16:creationId xmlns:a16="http://schemas.microsoft.com/office/drawing/2014/main" id="{6414AC27-6A34-D907-6834-AC4E9A5D71D6}"/>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6" name="Footer Placeholder 5">
            <a:extLst>
              <a:ext uri="{FF2B5EF4-FFF2-40B4-BE49-F238E27FC236}">
                <a16:creationId xmlns:a16="http://schemas.microsoft.com/office/drawing/2014/main" id="{48C61FA6-E3E9-9A3B-4C96-B64EDC539B2F}"/>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ED65CFA-5251-C603-637A-E1EA79AC61A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4183838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8CF98-2B5F-A410-5408-F2D0671752EA}"/>
              </a:ext>
            </a:extLst>
          </p:cNvPr>
          <p:cNvSpPr>
            <a:spLocks noGrp="1"/>
          </p:cNvSpPr>
          <p:nvPr>
            <p:ph type="title"/>
          </p:nvPr>
        </p:nvSpPr>
        <p:spPr/>
        <p:txBody>
          <a:bodyPr/>
          <a:lstStyle/>
          <a:p>
            <a:r>
              <a:rPr lang="es-ES"/>
              <a:t>Haga clic para modificar el estilo de título del patrón</a:t>
            </a:r>
            <a:endParaRPr lang="en-CO"/>
          </a:p>
        </p:txBody>
      </p:sp>
      <p:sp>
        <p:nvSpPr>
          <p:cNvPr id="3" name="Vertical Text Placeholder 2">
            <a:extLst>
              <a:ext uri="{FF2B5EF4-FFF2-40B4-BE49-F238E27FC236}">
                <a16:creationId xmlns:a16="http://schemas.microsoft.com/office/drawing/2014/main" id="{26B497F3-60AC-F5AB-C4D3-E6A2D32F545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20D559B8-98AE-AAD1-2A04-CE7B28199DB7}"/>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A4C68990-F10A-81DD-50DF-14898C3DD73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762B26C-3925-E18D-2DC0-D53C59FACA7D}"/>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8702136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838200" y="636519"/>
            <a:ext cx="10515600" cy="510524"/>
          </a:xfrm>
          <a:noFill/>
        </p:spPr>
        <p:txBody>
          <a:bodyPr wrap="square" lIns="91440" tIns="45720" rIns="91440" bIns="45720" anchor="t">
            <a:spAutoFit/>
          </a:bodyPr>
          <a:lstStyle>
            <a:lvl1pPr>
              <a:defRPr lang="en-CO" sz="300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838199" y="1825625"/>
            <a:ext cx="10515599" cy="3813736"/>
          </a:xfrm>
          <a:noFill/>
        </p:spPr>
        <p:txBody>
          <a:bodyPr wrap="square" rtlCol="0">
            <a:spAutoFit/>
          </a:bodyPr>
          <a:lstStyle>
            <a:lvl1pPr marL="0" indent="0">
              <a:buNone/>
              <a:defRPr lang="en-US" sz="1600">
                <a:solidFill>
                  <a:schemeClr val="tx1">
                    <a:lumMod val="85000"/>
                    <a:lumOff val="15000"/>
                  </a:schemeClr>
                </a:solidFill>
                <a:latin typeface="Aptos" panose="020B0004020202020204" pitchFamily="34" charset="0"/>
              </a:defRPr>
            </a:lvl1pPr>
            <a:lvl2pPr>
              <a:defRPr lang="en-US" sz="1800">
                <a:solidFill>
                  <a:schemeClr val="tx1">
                    <a:lumMod val="85000"/>
                    <a:lumOff val="15000"/>
                  </a:schemeClr>
                </a:solidFill>
              </a:defRPr>
            </a:lvl2pPr>
            <a:lvl3pPr>
              <a:defRPr lang="en-US" sz="180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68302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2597922" y="1865656"/>
            <a:ext cx="1668463" cy="2646878"/>
          </a:xfrm>
          <a:noFill/>
        </p:spPr>
        <p:txBody>
          <a:bodyPr wrap="square" anchor="b">
            <a:spAutoFit/>
          </a:bodyPr>
          <a:lstStyle>
            <a:lvl1pPr marL="0" indent="0" algn="r">
              <a:buNone/>
              <a:defRPr kumimoji="0" lang="en-US" sz="1660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228600" marR="0" lvl="0" indent="-22860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4624385" y="2511798"/>
            <a:ext cx="6623050" cy="1325563"/>
          </a:xfrm>
        </p:spPr>
        <p:txBody>
          <a:bodyPr vert="horz" lIns="91440" tIns="45720" rIns="91440" bIns="45720" rtlCol="0" anchor="ctr">
            <a:noAutofit/>
          </a:bodyPr>
          <a:lstStyle>
            <a:lvl1pPr>
              <a:defRPr kumimoji="0" lang="en-CO" sz="36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60081C85-8CFE-5842-BD33-E1BC10B9E80D}" type="slidenum">
              <a:rPr lang="en-CO" smtClean="0"/>
              <a:t>‹Nº›</a:t>
            </a:fld>
            <a:endParaRPr lang="en-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userDrawn="1"/>
        </p:nvCxnSpPr>
        <p:spPr>
          <a:xfrm>
            <a:off x="4294961" y="2411682"/>
            <a:ext cx="9584" cy="1554827"/>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493812" y="5887208"/>
            <a:ext cx="2160000" cy="497718"/>
          </a:xfrm>
          <a:prstGeom prst="rect">
            <a:avLst/>
          </a:prstGeom>
        </p:spPr>
      </p:pic>
    </p:spTree>
    <p:extLst>
      <p:ext uri="{BB962C8B-B14F-4D97-AF65-F5344CB8AC3E}">
        <p14:creationId xmlns:p14="http://schemas.microsoft.com/office/powerpoint/2010/main" val="33322926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9602F-A87B-A54C-0190-F328E3DB7F5F}"/>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66068CF7-AF95-C31B-50AF-78C418D9FE83}"/>
              </a:ext>
            </a:extLst>
          </p:cNvPr>
          <p:cNvSpPr>
            <a:spLocks noGrp="1"/>
          </p:cNvSpPr>
          <p:nvPr>
            <p:ph sz="half" idx="1"/>
          </p:nvPr>
        </p:nvSpPr>
        <p:spPr>
          <a:xfrm>
            <a:off x="838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4" name="Content Placeholder 3">
            <a:extLst>
              <a:ext uri="{FF2B5EF4-FFF2-40B4-BE49-F238E27FC236}">
                <a16:creationId xmlns:a16="http://schemas.microsoft.com/office/drawing/2014/main" id="{E4BC424D-D45B-84E0-F4AD-8C58B5B7C3F6}"/>
              </a:ext>
            </a:extLst>
          </p:cNvPr>
          <p:cNvSpPr>
            <a:spLocks noGrp="1"/>
          </p:cNvSpPr>
          <p:nvPr>
            <p:ph sz="half" idx="2"/>
          </p:nvPr>
        </p:nvSpPr>
        <p:spPr>
          <a:xfrm>
            <a:off x="6172200" y="1825625"/>
            <a:ext cx="5181600" cy="3960813"/>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5" name="Date Placeholder 4">
            <a:extLst>
              <a:ext uri="{FF2B5EF4-FFF2-40B4-BE49-F238E27FC236}">
                <a16:creationId xmlns:a16="http://schemas.microsoft.com/office/drawing/2014/main" id="{D868D7BB-91FE-7A82-2FF3-7D28A596AFFE}"/>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6" name="Footer Placeholder 5">
            <a:extLst>
              <a:ext uri="{FF2B5EF4-FFF2-40B4-BE49-F238E27FC236}">
                <a16:creationId xmlns:a16="http://schemas.microsoft.com/office/drawing/2014/main" id="{B131AB3A-342C-3853-4969-6DE0DC7C69C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35FCD62-59C6-F018-2580-07300CB85F8B}"/>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984151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DEC00-4542-E6E4-67ED-FF02BD07492B}"/>
              </a:ext>
            </a:extLst>
          </p:cNvPr>
          <p:cNvSpPr>
            <a:spLocks noGrp="1"/>
          </p:cNvSpPr>
          <p:nvPr>
            <p:ph type="title" hasCustomPrompt="1"/>
          </p:nvPr>
        </p:nvSpPr>
        <p:spPr>
          <a:xfrm>
            <a:off x="839788" y="668337"/>
            <a:ext cx="10515600" cy="510524"/>
          </a:xfrm>
        </p:spPr>
        <p:txBody>
          <a:bodyPr anchor="ctr"/>
          <a:lstStyle/>
          <a:p>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218A26A2-0DF2-9403-584C-D9ACA5BBB277}"/>
              </a:ext>
            </a:extLst>
          </p:cNvPr>
          <p:cNvSpPr>
            <a:spLocks noGrp="1"/>
          </p:cNvSpPr>
          <p:nvPr>
            <p:ph type="body" idx="1" hasCustomPrompt="1"/>
          </p:nvPr>
        </p:nvSpPr>
        <p:spPr>
          <a:xfrm>
            <a:off x="839788" y="1681163"/>
            <a:ext cx="5157787" cy="823912"/>
          </a:xfrm>
        </p:spPr>
        <p:txBody>
          <a:bodyPr anchor="b"/>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Subítulo</a:t>
            </a:r>
            <a:endParaRPr lang="en-US" dirty="0"/>
          </a:p>
        </p:txBody>
      </p:sp>
      <p:sp>
        <p:nvSpPr>
          <p:cNvPr id="4" name="Content Placeholder 3">
            <a:extLst>
              <a:ext uri="{FF2B5EF4-FFF2-40B4-BE49-F238E27FC236}">
                <a16:creationId xmlns:a16="http://schemas.microsoft.com/office/drawing/2014/main" id="{424D7366-F8DD-5C72-0CBC-60C3A4464EC8}"/>
              </a:ext>
            </a:extLst>
          </p:cNvPr>
          <p:cNvSpPr>
            <a:spLocks noGrp="1"/>
          </p:cNvSpPr>
          <p:nvPr>
            <p:ph sz="half" idx="2"/>
          </p:nvPr>
        </p:nvSpPr>
        <p:spPr>
          <a:xfrm>
            <a:off x="839788" y="2519363"/>
            <a:ext cx="5157787"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sp>
        <p:nvSpPr>
          <p:cNvPr id="5" name="Text Placeholder 4">
            <a:extLst>
              <a:ext uri="{FF2B5EF4-FFF2-40B4-BE49-F238E27FC236}">
                <a16:creationId xmlns:a16="http://schemas.microsoft.com/office/drawing/2014/main" id="{FAAAE30C-D2A0-1738-7241-C8F877878C03}"/>
              </a:ext>
            </a:extLst>
          </p:cNvPr>
          <p:cNvSpPr>
            <a:spLocks noGrp="1"/>
          </p:cNvSpPr>
          <p:nvPr>
            <p:ph type="body" sz="quarter" idx="3" hasCustomPrompt="1"/>
          </p:nvPr>
        </p:nvSpPr>
        <p:spPr>
          <a:xfrm>
            <a:off x="6172200" y="1681163"/>
            <a:ext cx="5183188" cy="823912"/>
          </a:xfrm>
        </p:spPr>
        <p:txBody>
          <a:bodyPr anchor="b">
            <a:normAutofit/>
          </a:bodyPr>
          <a:lstStyle>
            <a:lvl1pPr marL="0" indent="0">
              <a:buNone/>
              <a:defRPr sz="2600" b="1">
                <a:solidFill>
                  <a:srgbClr val="328AA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err="1"/>
              <a:t>Subtítulo</a:t>
            </a:r>
            <a:endParaRPr lang="en-US" dirty="0"/>
          </a:p>
        </p:txBody>
      </p:sp>
      <p:sp>
        <p:nvSpPr>
          <p:cNvPr id="6" name="Content Placeholder 5">
            <a:extLst>
              <a:ext uri="{FF2B5EF4-FFF2-40B4-BE49-F238E27FC236}">
                <a16:creationId xmlns:a16="http://schemas.microsoft.com/office/drawing/2014/main" id="{C2AD89B6-1B48-3897-F106-A05C561C3450}"/>
              </a:ext>
            </a:extLst>
          </p:cNvPr>
          <p:cNvSpPr>
            <a:spLocks noGrp="1"/>
          </p:cNvSpPr>
          <p:nvPr>
            <p:ph sz="quarter" idx="4"/>
          </p:nvPr>
        </p:nvSpPr>
        <p:spPr>
          <a:xfrm>
            <a:off x="6172200" y="2519363"/>
            <a:ext cx="5183188" cy="3267075"/>
          </a:xfrm>
        </p:spPr>
        <p:txBody>
          <a:bodyPr>
            <a:normAutofit/>
          </a:bodyPr>
          <a:lstStyle>
            <a:lvl1pPr>
              <a:defRPr sz="2000"/>
            </a:lvl1pPr>
            <a:lvl2pPr>
              <a:defRPr sz="1800"/>
            </a:lvl2pPr>
            <a:lvl3pPr>
              <a:defRPr sz="1600"/>
            </a:lvl3pPr>
            <a:lvl4pPr>
              <a:defRPr sz="1400"/>
            </a:lvl4pPr>
            <a:lvl5pPr>
              <a:defRPr sz="14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7" name="Date Placeholder 6">
            <a:extLst>
              <a:ext uri="{FF2B5EF4-FFF2-40B4-BE49-F238E27FC236}">
                <a16:creationId xmlns:a16="http://schemas.microsoft.com/office/drawing/2014/main" id="{DBA5FE28-0172-18B7-57B7-7C7476CD53DA}"/>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8" name="Footer Placeholder 7">
            <a:extLst>
              <a:ext uri="{FF2B5EF4-FFF2-40B4-BE49-F238E27FC236}">
                <a16:creationId xmlns:a16="http://schemas.microsoft.com/office/drawing/2014/main" id="{170899A4-C0C7-4E64-C945-157D98B622D6}"/>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E4D1B72D-D000-45E9-F55E-FB547D7F1FF1}"/>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601706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bg>
      <p:bgPr>
        <a:blipFill dpi="0" rotWithShape="1">
          <a:blip r:embed="rId2" cstate="hq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B52D0-8972-03AE-37CD-73F26C68C6B3}"/>
              </a:ext>
            </a:extLst>
          </p:cNvPr>
          <p:cNvSpPr>
            <a:spLocks noGrp="1"/>
          </p:cNvSpPr>
          <p:nvPr>
            <p:ph type="title" hasCustomPrompt="1"/>
          </p:nvPr>
        </p:nvSpPr>
        <p:spPr/>
        <p:txBody>
          <a:bodyPr/>
          <a:lstStyle/>
          <a:p>
            <a:r>
              <a:rPr lang="en-US" dirty="0" err="1"/>
              <a:t>Título</a:t>
            </a:r>
            <a:r>
              <a:rPr lang="en-US" dirty="0"/>
              <a:t> </a:t>
            </a:r>
            <a:r>
              <a:rPr lang="en-US" dirty="0" err="1"/>
              <a:t>diapositiva</a:t>
            </a:r>
            <a:endParaRPr lang="en-CO" dirty="0"/>
          </a:p>
        </p:txBody>
      </p:sp>
      <p:sp>
        <p:nvSpPr>
          <p:cNvPr id="3" name="Date Placeholder 2">
            <a:extLst>
              <a:ext uri="{FF2B5EF4-FFF2-40B4-BE49-F238E27FC236}">
                <a16:creationId xmlns:a16="http://schemas.microsoft.com/office/drawing/2014/main" id="{04D3363A-F4AE-5DF5-C8A2-D4B0350821B8}"/>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4" name="Footer Placeholder 3">
            <a:extLst>
              <a:ext uri="{FF2B5EF4-FFF2-40B4-BE49-F238E27FC236}">
                <a16:creationId xmlns:a16="http://schemas.microsoft.com/office/drawing/2014/main" id="{1F74FE41-74BF-9B22-FFB8-D212CF992D77}"/>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5E549BF-0EC7-0E44-350A-621AEC7BF2F9}"/>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181016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3958619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273911153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331CD72A-EC0F-4368-5813-9F7A2EC2C359}"/>
              </a:ext>
            </a:extLst>
          </p:cNvPr>
          <p:cNvSpPr/>
          <p:nvPr userDrawn="1"/>
        </p:nvSpPr>
        <p:spPr>
          <a:xfrm rot="10800000">
            <a:off x="6377384" y="0"/>
            <a:ext cx="5848350" cy="6356350"/>
          </a:xfrm>
          <a:prstGeom prst="round1Rect">
            <a:avLst>
              <a:gd name="adj" fmla="val 19984"/>
            </a:avLst>
          </a:prstGeom>
          <a:solidFill>
            <a:srgbClr val="328AA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en-CO"/>
          </a:p>
        </p:txBody>
      </p:sp>
      <p:sp>
        <p:nvSpPr>
          <p:cNvPr id="2" name="Title 1">
            <a:extLst>
              <a:ext uri="{FF2B5EF4-FFF2-40B4-BE49-F238E27FC236}">
                <a16:creationId xmlns:a16="http://schemas.microsoft.com/office/drawing/2014/main" id="{546D414D-617A-F96E-2162-F65798893864}"/>
              </a:ext>
            </a:extLst>
          </p:cNvPr>
          <p:cNvSpPr>
            <a:spLocks noGrp="1"/>
          </p:cNvSpPr>
          <p:nvPr>
            <p:ph type="title" hasCustomPrompt="1"/>
          </p:nvPr>
        </p:nvSpPr>
        <p:spPr>
          <a:xfrm>
            <a:off x="839788" y="590296"/>
            <a:ext cx="4989512" cy="538417"/>
          </a:xfrm>
        </p:spPr>
        <p:txBody>
          <a:bodyPr anchor="b"/>
          <a:lstStyle>
            <a:lvl1pPr>
              <a:defRPr sz="3200"/>
            </a:lvl1pPr>
          </a:lstStyle>
          <a:p>
            <a:r>
              <a:rPr lang="en-US" dirty="0" err="1"/>
              <a:t>Título</a:t>
            </a:r>
            <a:r>
              <a:rPr lang="en-US" dirty="0"/>
              <a:t> </a:t>
            </a:r>
            <a:r>
              <a:rPr lang="en-US" dirty="0" err="1"/>
              <a:t>diapositiva</a:t>
            </a:r>
            <a:endParaRPr lang="en-CO" dirty="0"/>
          </a:p>
        </p:txBody>
      </p:sp>
      <p:sp>
        <p:nvSpPr>
          <p:cNvPr id="4" name="Text Placeholder 3">
            <a:extLst>
              <a:ext uri="{FF2B5EF4-FFF2-40B4-BE49-F238E27FC236}">
                <a16:creationId xmlns:a16="http://schemas.microsoft.com/office/drawing/2014/main" id="{8B4D597A-3D60-9E8A-09F5-05E8816481F4}"/>
              </a:ext>
            </a:extLst>
          </p:cNvPr>
          <p:cNvSpPr>
            <a:spLocks noGrp="1"/>
          </p:cNvSpPr>
          <p:nvPr>
            <p:ph type="body" sz="half" idx="2" hasCustomPrompt="1"/>
          </p:nvPr>
        </p:nvSpPr>
        <p:spPr>
          <a:xfrm>
            <a:off x="839788" y="1843088"/>
            <a:ext cx="4989512" cy="39004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err="1"/>
              <a:t>Contenido</a:t>
            </a:r>
            <a:endParaRPr lang="en-US" dirty="0"/>
          </a:p>
        </p:txBody>
      </p:sp>
      <p:sp>
        <p:nvSpPr>
          <p:cNvPr id="5" name="Date Placeholder 4">
            <a:extLst>
              <a:ext uri="{FF2B5EF4-FFF2-40B4-BE49-F238E27FC236}">
                <a16:creationId xmlns:a16="http://schemas.microsoft.com/office/drawing/2014/main" id="{74467128-D74A-8D3F-9664-C9C69710A9AE}"/>
              </a:ext>
            </a:extLst>
          </p:cNvPr>
          <p:cNvSpPr>
            <a:spLocks noGrp="1"/>
          </p:cNvSpPr>
          <p:nvPr>
            <p:ph type="dt" sz="half" idx="10"/>
          </p:nvPr>
        </p:nvSpPr>
        <p:spPr/>
        <p:txBody>
          <a:bodyPr/>
          <a:lstStyle/>
          <a:p>
            <a:fld id="{3EDCF50D-4CD3-C241-B327-EBF77B0176DC}" type="datetimeFigureOut">
              <a:rPr lang="en-CO" smtClean="0"/>
              <a:t>06/02/2026</a:t>
            </a:fld>
            <a:endParaRPr lang="en-CO"/>
          </a:p>
        </p:txBody>
      </p:sp>
      <p:sp>
        <p:nvSpPr>
          <p:cNvPr id="6" name="Footer Placeholder 5">
            <a:extLst>
              <a:ext uri="{FF2B5EF4-FFF2-40B4-BE49-F238E27FC236}">
                <a16:creationId xmlns:a16="http://schemas.microsoft.com/office/drawing/2014/main" id="{D697787F-AE3F-B47D-EC5E-30E6C11F5DC1}"/>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F1332AF-AFF1-F943-FEF6-52E85F302054}"/>
              </a:ext>
            </a:extLst>
          </p:cNvPr>
          <p:cNvSpPr>
            <a:spLocks noGrp="1"/>
          </p:cNvSpPr>
          <p:nvPr>
            <p:ph type="sldNum" sz="quarter" idx="12"/>
          </p:nvPr>
        </p:nvSpPr>
        <p:spPr/>
        <p:txBody>
          <a:bodyPr/>
          <a:lstStyle/>
          <a:p>
            <a:fld id="{60081C85-8CFE-5842-BD33-E1BC10B9E80D}" type="slidenum">
              <a:rPr lang="en-CO" smtClean="0"/>
              <a:t>‹Nº›</a:t>
            </a:fld>
            <a:endParaRPr lang="en-CO"/>
          </a:p>
        </p:txBody>
      </p:sp>
      <p:sp>
        <p:nvSpPr>
          <p:cNvPr id="3" name="Content Placeholder 2">
            <a:extLst>
              <a:ext uri="{FF2B5EF4-FFF2-40B4-BE49-F238E27FC236}">
                <a16:creationId xmlns:a16="http://schemas.microsoft.com/office/drawing/2014/main" id="{D99E66B9-41BB-22CF-F3A2-C4FB47F2D262}"/>
              </a:ext>
            </a:extLst>
          </p:cNvPr>
          <p:cNvSpPr>
            <a:spLocks noGrp="1"/>
          </p:cNvSpPr>
          <p:nvPr>
            <p:ph idx="1"/>
          </p:nvPr>
        </p:nvSpPr>
        <p:spPr>
          <a:xfrm>
            <a:off x="7101319" y="785814"/>
            <a:ext cx="4500563" cy="4957761"/>
          </a:xfrm>
        </p:spPr>
        <p:txBody>
          <a:bodyPr>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dirty="0"/>
          </a:p>
        </p:txBody>
      </p:sp>
      <p:pic>
        <p:nvPicPr>
          <p:cNvPr id="9" name="Picture 8" descr="A black and white sign&#10;&#10;Description automatically generated">
            <a:extLst>
              <a:ext uri="{FF2B5EF4-FFF2-40B4-BE49-F238E27FC236}">
                <a16:creationId xmlns:a16="http://schemas.microsoft.com/office/drawing/2014/main" id="{A786B5E7-174C-ABDA-D19A-B966DE243FF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2" y="6088267"/>
            <a:ext cx="2160000" cy="467619"/>
          </a:xfrm>
          <a:prstGeom prst="rect">
            <a:avLst/>
          </a:prstGeom>
        </p:spPr>
      </p:pic>
    </p:spTree>
    <p:extLst>
      <p:ext uri="{BB962C8B-B14F-4D97-AF65-F5344CB8AC3E}">
        <p14:creationId xmlns:p14="http://schemas.microsoft.com/office/powerpoint/2010/main" val="3957920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809624" y="640250"/>
            <a:ext cx="10515600" cy="510524"/>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EDCF50D-4CD3-C241-B327-EBF77B0176DC}" type="datetimeFigureOut">
              <a:rPr lang="en-CO" smtClean="0"/>
              <a:t>06/02/2026</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9577523" y="6088267"/>
            <a:ext cx="2160000" cy="467619"/>
          </a:xfrm>
          <a:prstGeom prst="rect">
            <a:avLst/>
          </a:prstGeom>
        </p:spPr>
      </p:pic>
    </p:spTree>
    <p:extLst>
      <p:ext uri="{BB962C8B-B14F-4D97-AF65-F5344CB8AC3E}">
        <p14:creationId xmlns:p14="http://schemas.microsoft.com/office/powerpoint/2010/main" val="2755428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56" r:id="rId9"/>
    <p:sldLayoutId id="2147483664" r:id="rId10"/>
    <p:sldLayoutId id="2147483657" r:id="rId11"/>
    <p:sldLayoutId id="2147483658" r:id="rId12"/>
  </p:sldLayoutIdLst>
  <p:txStyles>
    <p:title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svg"/><Relationship Id="rId18" Type="http://schemas.openxmlformats.org/officeDocument/2006/relationships/image" Target="../media/image8.png"/><Relationship Id="rId3" Type="http://schemas.openxmlformats.org/officeDocument/2006/relationships/image" Target="../media/image15.svg"/><Relationship Id="rId21" Type="http://schemas.openxmlformats.org/officeDocument/2006/relationships/image" Target="../media/image29.svg"/><Relationship Id="rId7" Type="http://schemas.openxmlformats.org/officeDocument/2006/relationships/image" Target="../media/image19.svg"/><Relationship Id="rId12" Type="http://schemas.openxmlformats.org/officeDocument/2006/relationships/image" Target="../media/image24.png"/><Relationship Id="rId17" Type="http://schemas.openxmlformats.org/officeDocument/2006/relationships/image" Target="../media/image13.svg"/><Relationship Id="rId2" Type="http://schemas.openxmlformats.org/officeDocument/2006/relationships/image" Target="../media/image14.png"/><Relationship Id="rId16" Type="http://schemas.openxmlformats.org/officeDocument/2006/relationships/image" Target="../media/image12.png"/><Relationship Id="rId20"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18.png"/><Relationship Id="rId11" Type="http://schemas.openxmlformats.org/officeDocument/2006/relationships/image" Target="../media/image23.svg"/><Relationship Id="rId5" Type="http://schemas.openxmlformats.org/officeDocument/2006/relationships/image" Target="../media/image17.svg"/><Relationship Id="rId15" Type="http://schemas.openxmlformats.org/officeDocument/2006/relationships/image" Target="../media/image27.svg"/><Relationship Id="rId10" Type="http://schemas.openxmlformats.org/officeDocument/2006/relationships/image" Target="../media/image22.png"/><Relationship Id="rId19" Type="http://schemas.openxmlformats.org/officeDocument/2006/relationships/image" Target="../media/image9.svg"/><Relationship Id="rId4" Type="http://schemas.openxmlformats.org/officeDocument/2006/relationships/image" Target="../media/image16.png"/><Relationship Id="rId9" Type="http://schemas.openxmlformats.org/officeDocument/2006/relationships/image" Target="../media/image21.svg"/><Relationship Id="rId1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3.svg"/><Relationship Id="rId7" Type="http://schemas.openxmlformats.org/officeDocument/2006/relationships/image" Target="../media/image11.sv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8.png"/><Relationship Id="rId4" Type="http://schemas.openxmlformats.org/officeDocument/2006/relationships/image" Target="../media/image16.png"/><Relationship Id="rId9" Type="http://schemas.openxmlformats.org/officeDocument/2006/relationships/image" Target="../media/image19.sv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3.svg"/><Relationship Id="rId7" Type="http://schemas.openxmlformats.org/officeDocument/2006/relationships/image" Target="../media/image11.svg"/><Relationship Id="rId2" Type="http://schemas.openxmlformats.org/officeDocument/2006/relationships/image" Target="../media/image32.png"/><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8.png"/><Relationship Id="rId4" Type="http://schemas.openxmlformats.org/officeDocument/2006/relationships/image" Target="../media/image16.png"/><Relationship Id="rId9" Type="http://schemas.openxmlformats.org/officeDocument/2006/relationships/image" Target="../media/image19.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2" Type="http://schemas.openxmlformats.org/officeDocument/2006/relationships/hyperlink" Target="mailto:tutelasaseguramiento@saludcapital.gov.co" TargetMode="Externa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DF8003-D141-7483-8D4D-AEC7DCE0B7B4}"/>
              </a:ext>
            </a:extLst>
          </p:cNvPr>
          <p:cNvSpPr>
            <a:spLocks noGrp="1"/>
          </p:cNvSpPr>
          <p:nvPr>
            <p:ph type="ctrTitle"/>
          </p:nvPr>
        </p:nvSpPr>
        <p:spPr>
          <a:xfrm>
            <a:off x="1231783" y="1907526"/>
            <a:ext cx="7455017" cy="1735830"/>
          </a:xfrm>
        </p:spPr>
        <p:txBody>
          <a:bodyPr/>
          <a:lstStyle/>
          <a:p>
            <a:r>
              <a:rPr lang="es-MX" sz="2800" dirty="0"/>
              <a:t>SEGUNDA REUNIÓN DE SEGUIMIENTO  </a:t>
            </a:r>
            <a:br>
              <a:rPr lang="es-MX" sz="2800" dirty="0"/>
            </a:br>
            <a:r>
              <a:rPr lang="es-MX" sz="2800" dirty="0"/>
              <a:t>CONTRATO FFDS Y SUBRED INTEGRADA DE SERVICIOS DE SALUD CENTRO ORIENTE ESE</a:t>
            </a:r>
            <a:br>
              <a:rPr lang="es-MX" sz="2800" dirty="0"/>
            </a:br>
            <a:endParaRPr lang="en-CO" sz="2800" dirty="0"/>
          </a:p>
        </p:txBody>
      </p:sp>
      <p:sp>
        <p:nvSpPr>
          <p:cNvPr id="5" name="Subtitle 4">
            <a:extLst>
              <a:ext uri="{FF2B5EF4-FFF2-40B4-BE49-F238E27FC236}">
                <a16:creationId xmlns:a16="http://schemas.microsoft.com/office/drawing/2014/main" id="{E2AF1B0E-3F0C-1296-056E-C57353387C87}"/>
              </a:ext>
            </a:extLst>
          </p:cNvPr>
          <p:cNvSpPr>
            <a:spLocks noGrp="1"/>
          </p:cNvSpPr>
          <p:nvPr>
            <p:ph type="subTitle" idx="1"/>
          </p:nvPr>
        </p:nvSpPr>
        <p:spPr>
          <a:xfrm>
            <a:off x="1231783" y="3502152"/>
            <a:ext cx="7455018" cy="677354"/>
          </a:xfrm>
        </p:spPr>
        <p:txBody>
          <a:bodyPr/>
          <a:lstStyle/>
          <a:p>
            <a:r>
              <a:rPr lang="es-MX" dirty="0"/>
              <a:t>POBLACIÓN NO ASEGURADA PNA 2025-2027</a:t>
            </a:r>
          </a:p>
          <a:p>
            <a:endParaRPr lang="en-CO" dirty="0"/>
          </a:p>
        </p:txBody>
      </p:sp>
    </p:spTree>
    <p:extLst>
      <p:ext uri="{BB962C8B-B14F-4D97-AF65-F5344CB8AC3E}">
        <p14:creationId xmlns:p14="http://schemas.microsoft.com/office/powerpoint/2010/main" val="5978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a:xfrm>
            <a:off x="1364941" y="1506636"/>
            <a:ext cx="8479654" cy="510524"/>
          </a:xfrm>
        </p:spPr>
        <p:txBody>
          <a:bodyPr/>
          <a:lstStyle/>
          <a:p>
            <a:pPr algn="ctr"/>
            <a:r>
              <a:rPr lang="es-MX" dirty="0"/>
              <a:t>SISS Centro Oriente ESE</a:t>
            </a:r>
            <a:endParaRPr lang="en-CO" dirty="0"/>
          </a:p>
        </p:txBody>
      </p:sp>
      <p:sp>
        <p:nvSpPr>
          <p:cNvPr id="4" name="Content Placeholder 4">
            <a:extLst>
              <a:ext uri="{FF2B5EF4-FFF2-40B4-BE49-F238E27FC236}">
                <a16:creationId xmlns:a16="http://schemas.microsoft.com/office/drawing/2014/main" id="{D48EDDB1-670E-CCCD-0243-04EF7D3B016F}"/>
              </a:ext>
            </a:extLst>
          </p:cNvPr>
          <p:cNvSpPr txBox="1">
            <a:spLocks/>
          </p:cNvSpPr>
          <p:nvPr/>
        </p:nvSpPr>
        <p:spPr>
          <a:xfrm>
            <a:off x="1454458" y="2764728"/>
            <a:ext cx="7988646" cy="315407"/>
          </a:xfrm>
          <a:prstGeom prst="rect">
            <a:avLst/>
          </a:prstGeom>
        </p:spPr>
        <p:txBody>
          <a:bodyPr vert="horz" lIns="91440" tIns="45720" rIns="91440" bIns="45720" rtlCol="0" anchor="b">
            <a:normAutofit fontScale="92500" lnSpcReduction="20000"/>
          </a:bodyPr>
          <a:lstStyle>
            <a:lvl1pPr marL="0" indent="0" algn="l" defTabSz="914400" rtl="0" eaLnBrk="1" latinLnBrk="0" hangingPunct="1">
              <a:lnSpc>
                <a:spcPct val="90000"/>
              </a:lnSpc>
              <a:spcBef>
                <a:spcPts val="1000"/>
              </a:spcBef>
              <a:buFont typeface="Arial" panose="020B0604020202020204" pitchFamily="34" charset="0"/>
              <a:buNone/>
              <a:defRPr sz="2600" b="1" kern="1200">
                <a:solidFill>
                  <a:srgbClr val="328AA4"/>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10000"/>
              </a:lnSpc>
            </a:pPr>
            <a:r>
              <a:rPr lang="es-MX" sz="1600" dirty="0">
                <a:solidFill>
                  <a:schemeClr val="tx1">
                    <a:lumMod val="85000"/>
                    <a:lumOff val="15000"/>
                  </a:schemeClr>
                </a:solidFill>
                <a:latin typeface="Aptos" panose="020B0004020202020204" pitchFamily="34" charset="0"/>
              </a:rPr>
              <a:t>RADICACIÓN DE FACTURAS ELECTRÓNICAS DE VENTA (FEV) - FEBRERO A ABRIL DEL 2026</a:t>
            </a:r>
          </a:p>
          <a:p>
            <a:pPr>
              <a:lnSpc>
                <a:spcPct val="110000"/>
              </a:lnSpc>
            </a:pPr>
            <a:endParaRPr lang="en-CO" sz="1600" dirty="0">
              <a:solidFill>
                <a:schemeClr val="tx1">
                  <a:lumMod val="85000"/>
                  <a:lumOff val="15000"/>
                </a:schemeClr>
              </a:solidFill>
              <a:latin typeface="Aptos" panose="020B0004020202020204" pitchFamily="34" charset="0"/>
            </a:endParaRPr>
          </a:p>
        </p:txBody>
      </p:sp>
      <p:sp>
        <p:nvSpPr>
          <p:cNvPr id="2" name="Title 4">
            <a:extLst>
              <a:ext uri="{FF2B5EF4-FFF2-40B4-BE49-F238E27FC236}">
                <a16:creationId xmlns:a16="http://schemas.microsoft.com/office/drawing/2014/main" id="{F729EBC4-36C4-C3FC-7C65-78185943491D}"/>
              </a:ext>
            </a:extLst>
          </p:cNvPr>
          <p:cNvSpPr txBox="1">
            <a:spLocks/>
          </p:cNvSpPr>
          <p:nvPr/>
        </p:nvSpPr>
        <p:spPr>
          <a:xfrm>
            <a:off x="1454457" y="2094935"/>
            <a:ext cx="8479654" cy="426848"/>
          </a:xfrm>
          <a:prstGeom prst="rect">
            <a:avLst/>
          </a:prstGeom>
          <a:noFill/>
        </p:spPr>
        <p:txBody>
          <a:bodyPr wrap="square" lIns="91440" tIns="45720" rIns="91440" bIns="45720" anchor="ctr">
            <a:spAutoFit/>
          </a:bodyPr>
          <a:lst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a:lstStyle>
          <a:p>
            <a:pPr algn="ctr"/>
            <a:r>
              <a:rPr lang="es-MX" sz="2400" dirty="0"/>
              <a:t>8500661-2025</a:t>
            </a:r>
          </a:p>
        </p:txBody>
      </p:sp>
      <p:sp>
        <p:nvSpPr>
          <p:cNvPr id="6" name="Title 4">
            <a:extLst>
              <a:ext uri="{FF2B5EF4-FFF2-40B4-BE49-F238E27FC236}">
                <a16:creationId xmlns:a16="http://schemas.microsoft.com/office/drawing/2014/main" id="{9B8187B9-9D1E-1C02-CD76-E23965EFDB2E}"/>
              </a:ext>
            </a:extLst>
          </p:cNvPr>
          <p:cNvSpPr txBox="1">
            <a:spLocks/>
          </p:cNvSpPr>
          <p:nvPr/>
        </p:nvSpPr>
        <p:spPr>
          <a:xfrm>
            <a:off x="838200" y="619378"/>
            <a:ext cx="10515600" cy="510524"/>
          </a:xfrm>
          <a:prstGeom prst="rect">
            <a:avLst/>
          </a:prstGeom>
          <a:noFill/>
        </p:spPr>
        <p:txBody>
          <a:bodyPr wrap="square" lIns="91440" tIns="45720" rIns="91440" bIns="45720" anchor="ctr">
            <a:spAutoFit/>
          </a:bodyPr>
          <a:lstStyle>
            <a:lvl1pPr algn="l" defTabSz="914400" rtl="0" eaLnBrk="1" latinLnBrk="0" hangingPunct="1">
              <a:lnSpc>
                <a:spcPct val="90000"/>
              </a:lnSpc>
              <a:spcBef>
                <a:spcPct val="0"/>
              </a:spcBef>
              <a:buNone/>
              <a:defRPr lang="en-CO" sz="3000" b="1" kern="1200">
                <a:solidFill>
                  <a:srgbClr val="38A9CA"/>
                </a:solidFill>
                <a:latin typeface="Aptos" panose="020B0004020202020204" pitchFamily="34" charset="0"/>
                <a:ea typeface="+mn-ea"/>
                <a:cs typeface="Arial"/>
              </a:defRPr>
            </a:lvl1pPr>
          </a:lstStyle>
          <a:p>
            <a:r>
              <a:rPr lang="es-MX" dirty="0"/>
              <a:t>Cuentas Médicas</a:t>
            </a:r>
          </a:p>
        </p:txBody>
      </p:sp>
      <p:graphicFrame>
        <p:nvGraphicFramePr>
          <p:cNvPr id="8" name="Tabla 7">
            <a:extLst>
              <a:ext uri="{FF2B5EF4-FFF2-40B4-BE49-F238E27FC236}">
                <a16:creationId xmlns:a16="http://schemas.microsoft.com/office/drawing/2014/main" id="{9E9DA11A-9633-4B6E-8041-67B6A3EAD690}"/>
              </a:ext>
            </a:extLst>
          </p:cNvPr>
          <p:cNvGraphicFramePr>
            <a:graphicFrameLocks noGrp="1"/>
          </p:cNvGraphicFramePr>
          <p:nvPr>
            <p:extLst>
              <p:ext uri="{D42A27DB-BD31-4B8C-83A1-F6EECF244321}">
                <p14:modId xmlns:p14="http://schemas.microsoft.com/office/powerpoint/2010/main" val="3264482314"/>
              </p:ext>
            </p:extLst>
          </p:nvPr>
        </p:nvGraphicFramePr>
        <p:xfrm>
          <a:off x="1560989" y="3080135"/>
          <a:ext cx="9034305" cy="2366153"/>
        </p:xfrm>
        <a:graphic>
          <a:graphicData uri="http://schemas.openxmlformats.org/drawingml/2006/table">
            <a:tbl>
              <a:tblPr>
                <a:effectLst>
                  <a:outerShdw blurRad="50800" dist="38100" dir="2700000" algn="tl" rotWithShape="0">
                    <a:prstClr val="black">
                      <a:alpha val="40000"/>
                    </a:prstClr>
                  </a:outerShdw>
                </a:effectLst>
              </a:tblPr>
              <a:tblGrid>
                <a:gridCol w="3423528">
                  <a:extLst>
                    <a:ext uri="{9D8B030D-6E8A-4147-A177-3AD203B41FA5}">
                      <a16:colId xmlns:a16="http://schemas.microsoft.com/office/drawing/2014/main" val="2923041914"/>
                    </a:ext>
                  </a:extLst>
                </a:gridCol>
                <a:gridCol w="1521566">
                  <a:extLst>
                    <a:ext uri="{9D8B030D-6E8A-4147-A177-3AD203B41FA5}">
                      <a16:colId xmlns:a16="http://schemas.microsoft.com/office/drawing/2014/main" val="4104759318"/>
                    </a:ext>
                  </a:extLst>
                </a:gridCol>
                <a:gridCol w="1521566">
                  <a:extLst>
                    <a:ext uri="{9D8B030D-6E8A-4147-A177-3AD203B41FA5}">
                      <a16:colId xmlns:a16="http://schemas.microsoft.com/office/drawing/2014/main" val="998156855"/>
                    </a:ext>
                  </a:extLst>
                </a:gridCol>
                <a:gridCol w="2567645">
                  <a:extLst>
                    <a:ext uri="{9D8B030D-6E8A-4147-A177-3AD203B41FA5}">
                      <a16:colId xmlns:a16="http://schemas.microsoft.com/office/drawing/2014/main" val="3834016019"/>
                    </a:ext>
                  </a:extLst>
                </a:gridCol>
              </a:tblGrid>
              <a:tr h="688461">
                <a:tc>
                  <a:txBody>
                    <a:bodyPr/>
                    <a:lstStyle/>
                    <a:p>
                      <a:pPr algn="ctr" fontAlgn="ctr">
                        <a:buNone/>
                      </a:pPr>
                      <a:r>
                        <a:rPr lang="es-CO" sz="1600" b="1" i="0" u="none" strike="noStrike" dirty="0">
                          <a:solidFill>
                            <a:srgbClr val="000000"/>
                          </a:solidFill>
                          <a:effectLst/>
                          <a:latin typeface="Aptos Narrow" panose="020B0004020202020204" pitchFamily="34" charset="0"/>
                        </a:rPr>
                        <a:t>conciliacioncartera4@subredcentrooriente.gov.coSubred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ctr" fontAlgn="ctr">
                        <a:buNone/>
                      </a:pPr>
                      <a:r>
                        <a:rPr lang="es-CO" sz="1600" b="1" i="0" u="none" strike="noStrike">
                          <a:solidFill>
                            <a:srgbClr val="000000"/>
                          </a:solidFill>
                          <a:effectLst/>
                          <a:latin typeface="Aptos Narrow" panose="020B0004020202020204" pitchFamily="34" charset="0"/>
                        </a:rPr>
                        <a:t>Mes radicación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ctr" fontAlgn="ctr">
                        <a:buNone/>
                      </a:pPr>
                      <a:r>
                        <a:rPr lang="es-CO" sz="1600" b="1" i="0" u="none" strike="noStrike">
                          <a:solidFill>
                            <a:srgbClr val="000000"/>
                          </a:solidFill>
                          <a:effectLst/>
                          <a:latin typeface="Aptos Narrow" panose="020B0004020202020204" pitchFamily="34" charset="0"/>
                        </a:rPr>
                        <a:t>Cantidad Facturas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tc>
                  <a:txBody>
                    <a:bodyPr/>
                    <a:lstStyle/>
                    <a:p>
                      <a:pPr algn="ctr" fontAlgn="ctr">
                        <a:buNone/>
                      </a:pPr>
                      <a:r>
                        <a:rPr lang="es-CO" sz="1600" b="1" i="0" u="none" strike="noStrike" dirty="0">
                          <a:solidFill>
                            <a:srgbClr val="000000"/>
                          </a:solidFill>
                          <a:effectLst/>
                          <a:latin typeface="Aptos Narrow" panose="020B0004020202020204" pitchFamily="34" charset="0"/>
                        </a:rPr>
                        <a:t>Vr. Facturado</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AE9F8"/>
                    </a:solidFill>
                  </a:tcPr>
                </a:tc>
                <a:extLst>
                  <a:ext uri="{0D108BD9-81ED-4DB2-BD59-A6C34878D82A}">
                    <a16:rowId xmlns:a16="http://schemas.microsoft.com/office/drawing/2014/main" val="1381257331"/>
                  </a:ext>
                </a:extLst>
              </a:tr>
              <a:tr h="419423">
                <a:tc>
                  <a:txBody>
                    <a:bodyPr/>
                    <a:lstStyle/>
                    <a:p>
                      <a:pPr algn="l" fontAlgn="b">
                        <a:buNone/>
                      </a:pPr>
                      <a:r>
                        <a:rPr lang="es-CO" sz="1600" b="0" i="0" u="none" strike="noStrike" dirty="0">
                          <a:solidFill>
                            <a:srgbClr val="000000"/>
                          </a:solidFill>
                          <a:effectLst/>
                          <a:latin typeface="Aptos Narrow" panose="020B0004020202020204" pitchFamily="34" charset="0"/>
                        </a:rPr>
                        <a:t>Centro Oriente E.S.E.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600" b="0" i="0" u="none" strike="noStrike" dirty="0">
                          <a:solidFill>
                            <a:srgbClr val="000000"/>
                          </a:solidFill>
                          <a:effectLst/>
                          <a:latin typeface="Aptos Narrow" panose="020B0004020202020204" pitchFamily="34" charset="0"/>
                        </a:rPr>
                        <a:t>feb-26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MX" sz="1600" b="0" i="0" u="none" strike="noStrike" dirty="0">
                          <a:solidFill>
                            <a:srgbClr val="000000"/>
                          </a:solidFill>
                          <a:effectLst/>
                          <a:latin typeface="Aptos Narrow" panose="020B0004020202020204" pitchFamily="34" charset="0"/>
                        </a:rPr>
                        <a:t>2</a:t>
                      </a:r>
                      <a:r>
                        <a:rPr lang="es-CO" sz="1600" b="0" i="0" u="none" strike="noStrike" dirty="0">
                          <a:solidFill>
                            <a:srgbClr val="000000"/>
                          </a:solidFill>
                          <a:effectLst/>
                          <a:latin typeface="Aptos Narrow" panose="020B0004020202020204" pitchFamily="34"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100" b="0" i="0" u="none" strike="noStrike" dirty="0">
                          <a:solidFill>
                            <a:srgbClr val="000000"/>
                          </a:solidFill>
                          <a:effectLst/>
                          <a:latin typeface="Aptos Narrow" panose="020B0004020202020204" pitchFamily="34" charset="0"/>
                        </a:rPr>
                        <a:t> </a:t>
                      </a:r>
                      <a:r>
                        <a:rPr lang="es-CO" sz="1600" b="0" i="0" u="none" strike="noStrike" kern="1200" dirty="0">
                          <a:solidFill>
                            <a:srgbClr val="000000"/>
                          </a:solidFill>
                          <a:effectLst/>
                          <a:latin typeface="Aptos Narrow" panose="020B0004020202020204" pitchFamily="34" charset="0"/>
                          <a:ea typeface="+mn-ea"/>
                          <a:cs typeface="+mn-cs"/>
                        </a:rPr>
                        <a:t>$                          443.914.477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16943165"/>
                  </a:ext>
                </a:extLst>
              </a:tr>
              <a:tr h="419423">
                <a:tc>
                  <a:txBody>
                    <a:bodyPr/>
                    <a:lstStyle/>
                    <a:p>
                      <a:pPr algn="l" fontAlgn="b">
                        <a:buNone/>
                      </a:pPr>
                      <a:r>
                        <a:rPr lang="es-CO" sz="1600" b="0" i="0" u="none" strike="noStrike" dirty="0">
                          <a:solidFill>
                            <a:srgbClr val="000000"/>
                          </a:solidFill>
                          <a:effectLst/>
                          <a:latin typeface="Aptos Narrow" panose="020B0004020202020204" pitchFamily="34" charset="0"/>
                        </a:rPr>
                        <a:t>Centro Oriente E.S.E.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600" b="0" i="0" u="none" strike="noStrike" dirty="0">
                          <a:solidFill>
                            <a:srgbClr val="000000"/>
                          </a:solidFill>
                          <a:effectLst/>
                          <a:latin typeface="Aptos Narrow" panose="020B0004020202020204" pitchFamily="34" charset="0"/>
                        </a:rPr>
                        <a:t>mar-26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MX" sz="1600" b="0" i="0" u="none" strike="noStrike" dirty="0">
                          <a:solidFill>
                            <a:srgbClr val="000000"/>
                          </a:solidFill>
                          <a:effectLst/>
                          <a:latin typeface="Aptos Narrow" panose="020B0004020202020204" pitchFamily="34" charset="0"/>
                        </a:rPr>
                        <a:t>2</a:t>
                      </a:r>
                      <a:r>
                        <a:rPr lang="es-CO" sz="1600" b="0" i="0" u="none" strike="noStrike" dirty="0">
                          <a:solidFill>
                            <a:srgbClr val="000000"/>
                          </a:solidFill>
                          <a:effectLst/>
                          <a:latin typeface="Aptos Narrow" panose="020B0004020202020204" pitchFamily="34" charset="0"/>
                        </a:rPr>
                        <a:t>82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100" b="0" i="0" u="none" strike="noStrike" dirty="0">
                          <a:solidFill>
                            <a:srgbClr val="000000"/>
                          </a:solidFill>
                          <a:effectLst/>
                          <a:latin typeface="Aptos Narrow" panose="020B0004020202020204" pitchFamily="34" charset="0"/>
                        </a:rPr>
                        <a:t> </a:t>
                      </a:r>
                      <a:r>
                        <a:rPr lang="es-CO" sz="1600" b="0" i="0" u="none" strike="noStrike" kern="1200" dirty="0">
                          <a:solidFill>
                            <a:srgbClr val="000000"/>
                          </a:solidFill>
                          <a:effectLst/>
                          <a:latin typeface="Aptos Narrow" panose="020B0004020202020204" pitchFamily="34" charset="0"/>
                          <a:ea typeface="+mn-ea"/>
                          <a:cs typeface="+mn-cs"/>
                        </a:rPr>
                        <a:t>$                           211.422.502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3742545"/>
                  </a:ext>
                </a:extLst>
              </a:tr>
              <a:tr h="419423">
                <a:tc>
                  <a:txBody>
                    <a:bodyPr/>
                    <a:lstStyle/>
                    <a:p>
                      <a:pPr algn="l" fontAlgn="b">
                        <a:buNone/>
                      </a:pPr>
                      <a:r>
                        <a:rPr lang="es-CO" sz="1600" b="0" i="0" u="none" strike="noStrike" dirty="0">
                          <a:solidFill>
                            <a:srgbClr val="000000"/>
                          </a:solidFill>
                          <a:effectLst/>
                          <a:latin typeface="Aptos Narrow" panose="020B0004020202020204" pitchFamily="34" charset="0"/>
                        </a:rPr>
                        <a:t>Centro Oriente E.S.E.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600" b="0" i="0" u="none" strike="noStrike" dirty="0">
                          <a:solidFill>
                            <a:srgbClr val="000000"/>
                          </a:solidFill>
                          <a:effectLst/>
                          <a:latin typeface="Aptos Narrow" panose="020B0004020202020204" pitchFamily="34" charset="0"/>
                        </a:rPr>
                        <a:t>abr-26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MX" sz="1600" b="0" i="0" u="none" strike="noStrike" dirty="0">
                          <a:solidFill>
                            <a:srgbClr val="000000"/>
                          </a:solidFill>
                          <a:effectLst/>
                          <a:latin typeface="Aptos Narrow" panose="020B0004020202020204" pitchFamily="34" charset="0"/>
                        </a:rPr>
                        <a:t>5</a:t>
                      </a:r>
                      <a:r>
                        <a:rPr lang="es-CO" sz="1600" b="0" i="0" u="none" strike="noStrike" dirty="0">
                          <a:solidFill>
                            <a:srgbClr val="000000"/>
                          </a:solidFill>
                          <a:effectLst/>
                          <a:latin typeface="Aptos Narrow" panose="020B0004020202020204" pitchFamily="34" charset="0"/>
                        </a:rPr>
                        <a:t>57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100" b="0" i="0" u="none" strike="noStrike" dirty="0">
                          <a:solidFill>
                            <a:srgbClr val="000000"/>
                          </a:solidFill>
                          <a:effectLst/>
                          <a:latin typeface="Aptos Narrow" panose="020B0004020202020204" pitchFamily="34" charset="0"/>
                        </a:rPr>
                        <a:t> </a:t>
                      </a:r>
                      <a:r>
                        <a:rPr lang="es-CO" sz="1600" b="0" i="0" u="none" strike="noStrike" kern="1200" dirty="0">
                          <a:solidFill>
                            <a:srgbClr val="000000"/>
                          </a:solidFill>
                          <a:effectLst/>
                          <a:latin typeface="Aptos Narrow" panose="020B0004020202020204" pitchFamily="34" charset="0"/>
                          <a:ea typeface="+mn-ea"/>
                          <a:cs typeface="+mn-cs"/>
                        </a:rPr>
                        <a:t>$                          689.502.863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44762589"/>
                  </a:ext>
                </a:extLst>
              </a:tr>
              <a:tr h="419423">
                <a:tc>
                  <a:txBody>
                    <a:bodyPr/>
                    <a:lstStyle/>
                    <a:p>
                      <a:pPr algn="l" fontAlgn="b">
                        <a:buNone/>
                      </a:pPr>
                      <a:r>
                        <a:rPr lang="es-CO" sz="1600" b="1" i="0" u="none" strike="noStrike" dirty="0">
                          <a:solidFill>
                            <a:srgbClr val="000000"/>
                          </a:solidFill>
                          <a:effectLst/>
                          <a:latin typeface="Aptos Narrow" panose="020B0004020202020204" pitchFamily="34" charset="0"/>
                        </a:rPr>
                        <a:t>Total Centro Oriente E.S.E.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600" b="1" i="0" u="none" strike="noStrike" dirty="0">
                          <a:solidFill>
                            <a:srgbClr val="000000"/>
                          </a:solidFill>
                          <a:effectLst/>
                          <a:latin typeface="Aptos Narrow" panose="020B00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600" b="1" i="0" u="none" strike="noStrike" dirty="0">
                          <a:solidFill>
                            <a:srgbClr val="000000"/>
                          </a:solidFill>
                          <a:effectLst/>
                          <a:latin typeface="Aptos Narrow" panose="020B0004020202020204" pitchFamily="34" charset="0"/>
                        </a:rPr>
                        <a:t>1.131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s-CO" sz="1100" b="1" i="0" u="none" strike="noStrike" dirty="0">
                          <a:solidFill>
                            <a:srgbClr val="000000"/>
                          </a:solidFill>
                          <a:effectLst/>
                          <a:latin typeface="Aptos Narrow" panose="020B0004020202020204" pitchFamily="34" charset="0"/>
                        </a:rPr>
                        <a:t> </a:t>
                      </a:r>
                      <a:r>
                        <a:rPr lang="es-CO" sz="1600" b="1" i="0" u="none" strike="noStrike" kern="1200" dirty="0">
                          <a:solidFill>
                            <a:srgbClr val="000000"/>
                          </a:solidFill>
                          <a:effectLst/>
                          <a:latin typeface="Aptos Narrow" panose="020B0004020202020204" pitchFamily="34" charset="0"/>
                          <a:ea typeface="+mn-ea"/>
                          <a:cs typeface="+mn-cs"/>
                        </a:rPr>
                        <a:t>$                       1.344.839.842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29543482"/>
                  </a:ext>
                </a:extLst>
              </a:tr>
            </a:tbl>
          </a:graphicData>
        </a:graphic>
      </p:graphicFrame>
    </p:spTree>
    <p:extLst>
      <p:ext uri="{BB962C8B-B14F-4D97-AF65-F5344CB8AC3E}">
        <p14:creationId xmlns:p14="http://schemas.microsoft.com/office/powerpoint/2010/main" val="31218403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36430288-5EAB-F2A0-D26A-3319571DEB4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11539" y="640250"/>
            <a:ext cx="720000" cy="720000"/>
          </a:xfrm>
          <a:prstGeom prst="rect">
            <a:avLst/>
          </a:prstGeom>
        </p:spPr>
      </p:pic>
      <p:pic>
        <p:nvPicPr>
          <p:cNvPr id="10" name="Graphic 9">
            <a:extLst>
              <a:ext uri="{FF2B5EF4-FFF2-40B4-BE49-F238E27FC236}">
                <a16:creationId xmlns:a16="http://schemas.microsoft.com/office/drawing/2014/main" id="{6F631D4F-A484-58F1-E96B-90CE1E477B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11539" y="1640163"/>
            <a:ext cx="720000" cy="720000"/>
          </a:xfrm>
          <a:prstGeom prst="rect">
            <a:avLst/>
          </a:prstGeom>
        </p:spPr>
      </p:pic>
      <p:pic>
        <p:nvPicPr>
          <p:cNvPr id="16" name="Graphic 15">
            <a:extLst>
              <a:ext uri="{FF2B5EF4-FFF2-40B4-BE49-F238E27FC236}">
                <a16:creationId xmlns:a16="http://schemas.microsoft.com/office/drawing/2014/main" id="{997D779A-765D-9CA7-3858-436FC3BD31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11539" y="2640076"/>
            <a:ext cx="720000" cy="720000"/>
          </a:xfrm>
          <a:prstGeom prst="rect">
            <a:avLst/>
          </a:prstGeom>
        </p:spPr>
      </p:pic>
      <p:pic>
        <p:nvPicPr>
          <p:cNvPr id="20" name="Graphic 19">
            <a:extLst>
              <a:ext uri="{FF2B5EF4-FFF2-40B4-BE49-F238E27FC236}">
                <a16:creationId xmlns:a16="http://schemas.microsoft.com/office/drawing/2014/main" id="{87C7BEF3-E530-37AF-F784-DA9E55E7E6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11539" y="3638476"/>
            <a:ext cx="720000" cy="720000"/>
          </a:xfrm>
          <a:prstGeom prst="rect">
            <a:avLst/>
          </a:prstGeom>
        </p:spPr>
      </p:pic>
      <p:pic>
        <p:nvPicPr>
          <p:cNvPr id="22" name="Graphic 21">
            <a:extLst>
              <a:ext uri="{FF2B5EF4-FFF2-40B4-BE49-F238E27FC236}">
                <a16:creationId xmlns:a16="http://schemas.microsoft.com/office/drawing/2014/main" id="{EA7721C7-6CFB-5774-87D8-857B564D206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13948" y="675892"/>
            <a:ext cx="720000" cy="720000"/>
          </a:xfrm>
          <a:prstGeom prst="rect">
            <a:avLst/>
          </a:prstGeom>
        </p:spPr>
      </p:pic>
      <p:pic>
        <p:nvPicPr>
          <p:cNvPr id="24" name="Graphic 23">
            <a:extLst>
              <a:ext uri="{FF2B5EF4-FFF2-40B4-BE49-F238E27FC236}">
                <a16:creationId xmlns:a16="http://schemas.microsoft.com/office/drawing/2014/main" id="{369F9850-9F35-B4C0-A207-7112CF045DB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913948" y="1675805"/>
            <a:ext cx="720000" cy="720000"/>
          </a:xfrm>
          <a:prstGeom prst="rect">
            <a:avLst/>
          </a:prstGeom>
        </p:spPr>
      </p:pic>
      <p:pic>
        <p:nvPicPr>
          <p:cNvPr id="26" name="Graphic 25">
            <a:extLst>
              <a:ext uri="{FF2B5EF4-FFF2-40B4-BE49-F238E27FC236}">
                <a16:creationId xmlns:a16="http://schemas.microsoft.com/office/drawing/2014/main" id="{66CEE081-E4C1-D03E-2C87-628B4CCC2AE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913948" y="2675718"/>
            <a:ext cx="720000" cy="720000"/>
          </a:xfrm>
          <a:prstGeom prst="rect">
            <a:avLst/>
          </a:prstGeom>
        </p:spPr>
      </p:pic>
      <p:pic>
        <p:nvPicPr>
          <p:cNvPr id="28" name="Graphic 27">
            <a:extLst>
              <a:ext uri="{FF2B5EF4-FFF2-40B4-BE49-F238E27FC236}">
                <a16:creationId xmlns:a16="http://schemas.microsoft.com/office/drawing/2014/main" id="{BC8BD092-E834-3FEC-CCE7-5E621346983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913948" y="3674118"/>
            <a:ext cx="720000" cy="720000"/>
          </a:xfrm>
          <a:prstGeom prst="rect">
            <a:avLst/>
          </a:prstGeom>
        </p:spPr>
      </p:pic>
      <p:pic>
        <p:nvPicPr>
          <p:cNvPr id="30" name="Graphic 29">
            <a:extLst>
              <a:ext uri="{FF2B5EF4-FFF2-40B4-BE49-F238E27FC236}">
                <a16:creationId xmlns:a16="http://schemas.microsoft.com/office/drawing/2014/main" id="{DD7DBED9-FCB7-B5FD-D010-839C77CE661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911539" y="4636876"/>
            <a:ext cx="720000" cy="720000"/>
          </a:xfrm>
          <a:prstGeom prst="rect">
            <a:avLst/>
          </a:prstGeom>
        </p:spPr>
      </p:pic>
      <p:pic>
        <p:nvPicPr>
          <p:cNvPr id="34" name="Graphic 33">
            <a:extLst>
              <a:ext uri="{FF2B5EF4-FFF2-40B4-BE49-F238E27FC236}">
                <a16:creationId xmlns:a16="http://schemas.microsoft.com/office/drawing/2014/main" id="{48CC1EAF-134E-FB0B-BCEC-63B83470C2ED}"/>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9913948" y="4672518"/>
            <a:ext cx="720000" cy="720000"/>
          </a:xfrm>
          <a:prstGeom prst="rect">
            <a:avLst/>
          </a:prstGeom>
        </p:spPr>
      </p:pic>
      <p:sp>
        <p:nvSpPr>
          <p:cNvPr id="3" name="Title 4">
            <a:extLst>
              <a:ext uri="{FF2B5EF4-FFF2-40B4-BE49-F238E27FC236}">
                <a16:creationId xmlns:a16="http://schemas.microsoft.com/office/drawing/2014/main" id="{58C24C5C-B187-7853-39FA-CFA47FAFA17A}"/>
              </a:ext>
            </a:extLst>
          </p:cNvPr>
          <p:cNvSpPr>
            <a:spLocks noGrp="1"/>
          </p:cNvSpPr>
          <p:nvPr>
            <p:ph type="title"/>
          </p:nvPr>
        </p:nvSpPr>
        <p:spPr>
          <a:xfrm>
            <a:off x="809625" y="639763"/>
            <a:ext cx="6479938" cy="925959"/>
          </a:xfrm>
        </p:spPr>
        <p:txBody>
          <a:bodyPr/>
          <a:lstStyle/>
          <a:p>
            <a:r>
              <a:rPr lang="es-MX" dirty="0"/>
              <a:t>Dificultades durante el Proceso de Radicación</a:t>
            </a:r>
            <a:endParaRPr lang="en-CO" dirty="0"/>
          </a:p>
        </p:txBody>
      </p:sp>
      <p:sp>
        <p:nvSpPr>
          <p:cNvPr id="4" name="CuadroTexto 3">
            <a:extLst>
              <a:ext uri="{FF2B5EF4-FFF2-40B4-BE49-F238E27FC236}">
                <a16:creationId xmlns:a16="http://schemas.microsoft.com/office/drawing/2014/main" id="{D69881C4-969C-9716-FA9C-4D83C7702E17}"/>
              </a:ext>
            </a:extLst>
          </p:cNvPr>
          <p:cNvSpPr txBox="1"/>
          <p:nvPr/>
        </p:nvSpPr>
        <p:spPr>
          <a:xfrm>
            <a:off x="4792054" y="2209746"/>
            <a:ext cx="4046841" cy="2645724"/>
          </a:xfrm>
          <a:prstGeom prst="rect">
            <a:avLst/>
          </a:prstGeom>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dirty="0">
                <a:latin typeface="Aptos Narrow" panose="020B0004020202020204" pitchFamily="34" charset="0"/>
              </a:rPr>
              <a:t>5.   Reiteración de devoluciones:</a:t>
            </a:r>
            <a:endParaRPr lang="es-CO" dirty="0">
              <a:latin typeface="Aptos Narrow" panose="020B0004020202020204" pitchFamily="34" charset="0"/>
            </a:endParaRPr>
          </a:p>
          <a:p>
            <a:pPr marL="285750" indent="-285750" algn="just">
              <a:buFont typeface="Arial" panose="020B0604020202020204" pitchFamily="34" charset="0"/>
              <a:buChar char="•"/>
            </a:pPr>
            <a:r>
              <a:rPr lang="es-ES" dirty="0">
                <a:latin typeface="Aptos Narrow" panose="020B0004020202020204" pitchFamily="34" charset="0"/>
              </a:rPr>
              <a:t>No se realizan las modificaciones      solicitadas.</a:t>
            </a:r>
            <a:endParaRPr lang="es-CO" dirty="0">
              <a:latin typeface="Aptos Narrow" panose="020B0004020202020204" pitchFamily="34" charset="0"/>
            </a:endParaRPr>
          </a:p>
          <a:p>
            <a:pPr marL="285750" indent="-285750" algn="just">
              <a:buFont typeface="Arial" panose="020B0604020202020204" pitchFamily="34" charset="0"/>
              <a:buChar char="•"/>
            </a:pPr>
            <a:r>
              <a:rPr lang="es-ES" dirty="0">
                <a:latin typeface="Aptos Narrow" panose="020B0004020202020204" pitchFamily="34" charset="0"/>
              </a:rPr>
              <a:t>Radican las FEV con las mismas inconsistencias.</a:t>
            </a:r>
          </a:p>
          <a:p>
            <a:pPr algn="just"/>
            <a:r>
              <a:rPr lang="es-ES" dirty="0">
                <a:latin typeface="Aptos Narrow" panose="020B0004020202020204" pitchFamily="34" charset="0"/>
              </a:rPr>
              <a:t>6. Inconsistencias en el tipo de servicio ejemplo: Contributivo, Subsidiado y Otros.</a:t>
            </a:r>
            <a:endParaRPr lang="es-CO" dirty="0">
              <a:latin typeface="Aptos Narrow" panose="020B0004020202020204" pitchFamily="34" charset="0"/>
            </a:endParaRPr>
          </a:p>
          <a:p>
            <a:pPr marL="343535" indent="-342900" algn="just">
              <a:lnSpc>
                <a:spcPct val="107000"/>
              </a:lnSpc>
              <a:buAutoNum type="arabicPeriod"/>
            </a:pPr>
            <a:endParaRPr lang="es-CO" dirty="0">
              <a:latin typeface="Aptos Narrow" panose="020B0004020202020204" pitchFamily="34" charset="0"/>
            </a:endParaRPr>
          </a:p>
          <a:p>
            <a:pPr marL="457835" indent="-457200" algn="just">
              <a:lnSpc>
                <a:spcPct val="107000"/>
              </a:lnSpc>
              <a:buAutoNum type="arabicPeriod"/>
            </a:pPr>
            <a:endParaRPr lang="es-CO" sz="2000" dirty="0">
              <a:effectLst/>
              <a:latin typeface="Aptos Narrow" panose="020B0004020202020204" pitchFamily="34" charset="0"/>
              <a:ea typeface="Times New Roman" panose="02020603050405020304" pitchFamily="18" charset="0"/>
            </a:endParaRPr>
          </a:p>
        </p:txBody>
      </p:sp>
      <p:sp>
        <p:nvSpPr>
          <p:cNvPr id="5" name="CuadroTexto 4">
            <a:extLst>
              <a:ext uri="{FF2B5EF4-FFF2-40B4-BE49-F238E27FC236}">
                <a16:creationId xmlns:a16="http://schemas.microsoft.com/office/drawing/2014/main" id="{3D35092C-3FDF-F0BF-7F2D-E82105EFF40F}"/>
              </a:ext>
            </a:extLst>
          </p:cNvPr>
          <p:cNvSpPr txBox="1"/>
          <p:nvPr/>
        </p:nvSpPr>
        <p:spPr>
          <a:xfrm>
            <a:off x="638378" y="1886626"/>
            <a:ext cx="3731227" cy="3274871"/>
          </a:xfrm>
          <a:prstGeom prst="rect">
            <a:avLst/>
          </a:prstGeom>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marL="343535" indent="-342900" algn="just">
              <a:lnSpc>
                <a:spcPct val="107000"/>
              </a:lnSpc>
              <a:buAutoNum type="arabicPeriod"/>
            </a:pPr>
            <a:r>
              <a:rPr lang="es-ES" dirty="0">
                <a:latin typeface="Aptos Narrow" panose="020B0004020202020204" pitchFamily="34" charset="0"/>
                <a:ea typeface="Arial" panose="020B0604020202020204" pitchFamily="34" charset="0"/>
              </a:rPr>
              <a:t>En la FEV no describe número de contrato.</a:t>
            </a:r>
          </a:p>
          <a:p>
            <a:pPr marL="343535" indent="-342900" algn="just">
              <a:lnSpc>
                <a:spcPct val="107000"/>
              </a:lnSpc>
              <a:buAutoNum type="arabicPeriod"/>
            </a:pPr>
            <a:r>
              <a:rPr lang="es-ES" dirty="0">
                <a:latin typeface="Aptos Narrow" panose="020B0004020202020204" pitchFamily="34" charset="0"/>
              </a:rPr>
              <a:t>En la FEV, no describen tipo de documento (cédula, registro civil, tarjeta de identidad, etc.)</a:t>
            </a:r>
          </a:p>
          <a:p>
            <a:pPr marL="343535" indent="-342900" algn="just">
              <a:lnSpc>
                <a:spcPct val="107000"/>
              </a:lnSpc>
              <a:buAutoNum type="arabicPeriod"/>
            </a:pPr>
            <a:r>
              <a:rPr lang="es-ES" dirty="0">
                <a:latin typeface="Aptos Narrow" panose="020B0004020202020204" pitchFamily="34" charset="0"/>
              </a:rPr>
              <a:t>Inconsistencias entre plataforma y FEV: </a:t>
            </a:r>
            <a:endParaRPr lang="es-CO" dirty="0">
              <a:latin typeface="Aptos Narrow" panose="020B0004020202020204" pitchFamily="34" charset="0"/>
            </a:endParaRPr>
          </a:p>
          <a:p>
            <a:pPr marL="285750" indent="-285750" algn="just">
              <a:buFont typeface="Arial" panose="020B0604020202020204" pitchFamily="34" charset="0"/>
              <a:buChar char="•"/>
            </a:pPr>
            <a:r>
              <a:rPr lang="es-ES" dirty="0">
                <a:latin typeface="Aptos Narrow" panose="020B0004020202020204" pitchFamily="34" charset="0"/>
              </a:rPr>
              <a:t>Plataforma describe: Con Contrato.</a:t>
            </a:r>
            <a:endParaRPr lang="es-CO" dirty="0">
              <a:latin typeface="Aptos Narrow" panose="020B0004020202020204" pitchFamily="34" charset="0"/>
            </a:endParaRPr>
          </a:p>
          <a:p>
            <a:pPr marL="285750" indent="-285750" algn="just">
              <a:buFont typeface="Arial" panose="020B0604020202020204" pitchFamily="34" charset="0"/>
              <a:buChar char="•"/>
            </a:pPr>
            <a:r>
              <a:rPr lang="es-ES" dirty="0">
                <a:latin typeface="Aptos Narrow" panose="020B0004020202020204" pitchFamily="34" charset="0"/>
              </a:rPr>
              <a:t>FEV no describe número de contrato. </a:t>
            </a:r>
          </a:p>
          <a:p>
            <a:endParaRPr lang="es-CO" dirty="0">
              <a:solidFill>
                <a:schemeClr val="tx1">
                  <a:lumMod val="75000"/>
                  <a:lumOff val="25000"/>
                </a:schemeClr>
              </a:solidFill>
              <a:latin typeface="Aptos Narrow" panose="020B0004020202020204" pitchFamily="34" charset="0"/>
            </a:endParaRPr>
          </a:p>
        </p:txBody>
      </p:sp>
    </p:spTree>
    <p:extLst>
      <p:ext uri="{BB962C8B-B14F-4D97-AF65-F5344CB8AC3E}">
        <p14:creationId xmlns:p14="http://schemas.microsoft.com/office/powerpoint/2010/main" val="962210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9763F-D3E2-C587-9C3A-610E75043977}"/>
              </a:ext>
            </a:extLst>
          </p:cNvPr>
          <p:cNvSpPr>
            <a:spLocks noGrp="1"/>
          </p:cNvSpPr>
          <p:nvPr>
            <p:ph type="title"/>
          </p:nvPr>
        </p:nvSpPr>
        <p:spPr/>
        <p:txBody>
          <a:bodyPr/>
          <a:lstStyle/>
          <a:p>
            <a:r>
              <a:rPr lang="es-MX" dirty="0"/>
              <a:t>Reportes de obligatorio cumplimiento</a:t>
            </a:r>
            <a:endParaRPr lang="en-CO" dirty="0"/>
          </a:p>
        </p:txBody>
      </p:sp>
      <p:grpSp>
        <p:nvGrpSpPr>
          <p:cNvPr id="10" name="Grupo 9">
            <a:extLst>
              <a:ext uri="{FF2B5EF4-FFF2-40B4-BE49-F238E27FC236}">
                <a16:creationId xmlns:a16="http://schemas.microsoft.com/office/drawing/2014/main" id="{15B6AE9E-3CA7-7EB2-9B42-D8EA3004B485}"/>
              </a:ext>
            </a:extLst>
          </p:cNvPr>
          <p:cNvGrpSpPr/>
          <p:nvPr/>
        </p:nvGrpSpPr>
        <p:grpSpPr>
          <a:xfrm>
            <a:off x="1304017" y="1724908"/>
            <a:ext cx="4559040" cy="3818382"/>
            <a:chOff x="4739" y="0"/>
            <a:chExt cx="4559040" cy="3818382"/>
          </a:xfrm>
        </p:grpSpPr>
        <p:sp>
          <p:nvSpPr>
            <p:cNvPr id="23" name="Rectángulo: esquinas redondeadas 22">
              <a:extLst>
                <a:ext uri="{FF2B5EF4-FFF2-40B4-BE49-F238E27FC236}">
                  <a16:creationId xmlns:a16="http://schemas.microsoft.com/office/drawing/2014/main" id="{2E67B883-5F9B-2A54-540D-D740B61B2CBC}"/>
                </a:ext>
              </a:extLst>
            </p:cNvPr>
            <p:cNvSpPr/>
            <p:nvPr/>
          </p:nvSpPr>
          <p:spPr>
            <a:xfrm>
              <a:off x="4739" y="0"/>
              <a:ext cx="4559040" cy="3818382"/>
            </a:xfrm>
            <a:prstGeom prst="roundRect">
              <a:avLst>
                <a:gd name="adj" fmla="val 10000"/>
              </a:avLst>
            </a:prstGeom>
          </p:spPr>
          <p:style>
            <a:lnRef idx="1">
              <a:schemeClr val="accent2"/>
            </a:lnRef>
            <a:fillRef idx="3">
              <a:schemeClr val="accent2"/>
            </a:fillRef>
            <a:effectRef idx="2">
              <a:schemeClr val="accent2"/>
            </a:effectRef>
            <a:fontRef idx="minor">
              <a:schemeClr val="lt1"/>
            </a:fontRef>
          </p:style>
          <p:txBody>
            <a:bodyPr/>
            <a:lstStyle/>
            <a:p>
              <a:endParaRPr lang="es-CO"/>
            </a:p>
          </p:txBody>
        </p:sp>
        <p:sp>
          <p:nvSpPr>
            <p:cNvPr id="24" name="Rectángulo: esquinas redondeadas 4">
              <a:extLst>
                <a:ext uri="{FF2B5EF4-FFF2-40B4-BE49-F238E27FC236}">
                  <a16:creationId xmlns:a16="http://schemas.microsoft.com/office/drawing/2014/main" id="{73388293-3518-F8A1-439A-F21B7ECF3D4A}"/>
                </a:ext>
              </a:extLst>
            </p:cNvPr>
            <p:cNvSpPr txBox="1"/>
            <p:nvPr/>
          </p:nvSpPr>
          <p:spPr>
            <a:xfrm>
              <a:off x="4739" y="0"/>
              <a:ext cx="4559040" cy="1145514"/>
            </a:xfrm>
            <a:prstGeom prst="rect">
              <a:avLst/>
            </a:prstGeom>
          </p:spPr>
          <p:style>
            <a:lnRef idx="1">
              <a:schemeClr val="accent2"/>
            </a:lnRef>
            <a:fillRef idx="3">
              <a:schemeClr val="accent2"/>
            </a:fillRef>
            <a:effectRef idx="2">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Reportes realizados por la Subred (Soportes de cargue)</a:t>
              </a:r>
              <a:endParaRPr lang="es-CO" sz="1800" kern="1200" dirty="0">
                <a:latin typeface="Arial" panose="020B0604020202020204" pitchFamily="34" charset="0"/>
                <a:cs typeface="Arial" panose="020B0604020202020204" pitchFamily="34" charset="0"/>
              </a:endParaRPr>
            </a:p>
          </p:txBody>
        </p:sp>
      </p:grpSp>
      <p:grpSp>
        <p:nvGrpSpPr>
          <p:cNvPr id="11" name="Grupo 10">
            <a:extLst>
              <a:ext uri="{FF2B5EF4-FFF2-40B4-BE49-F238E27FC236}">
                <a16:creationId xmlns:a16="http://schemas.microsoft.com/office/drawing/2014/main" id="{6A64DC97-4641-DE83-E54C-9848B3CABFC9}"/>
              </a:ext>
            </a:extLst>
          </p:cNvPr>
          <p:cNvGrpSpPr/>
          <p:nvPr/>
        </p:nvGrpSpPr>
        <p:grpSpPr>
          <a:xfrm>
            <a:off x="1759921" y="2870515"/>
            <a:ext cx="3647232" cy="556256"/>
            <a:chOff x="460643" y="1145607"/>
            <a:chExt cx="3647232" cy="556256"/>
          </a:xfrm>
        </p:grpSpPr>
        <p:sp>
          <p:nvSpPr>
            <p:cNvPr id="21" name="Rectángulo: esquinas redondeadas 20">
              <a:extLst>
                <a:ext uri="{FF2B5EF4-FFF2-40B4-BE49-F238E27FC236}">
                  <a16:creationId xmlns:a16="http://schemas.microsoft.com/office/drawing/2014/main" id="{849935D6-5850-7550-AB2F-E718C0B4D21C}"/>
                </a:ext>
              </a:extLst>
            </p:cNvPr>
            <p:cNvSpPr/>
            <p:nvPr/>
          </p:nvSpPr>
          <p:spPr>
            <a:xfrm>
              <a:off x="460643" y="1145607"/>
              <a:ext cx="3647232" cy="556256"/>
            </a:xfrm>
            <a:prstGeom prst="roundRect">
              <a:avLst>
                <a:gd name="adj" fmla="val 10000"/>
              </a:avLst>
            </a:prstGeom>
            <a:ln w="6350"/>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es-CO"/>
            </a:p>
          </p:txBody>
        </p:sp>
        <p:sp>
          <p:nvSpPr>
            <p:cNvPr id="22" name="Rectángulo: esquinas redondeadas 6">
              <a:extLst>
                <a:ext uri="{FF2B5EF4-FFF2-40B4-BE49-F238E27FC236}">
                  <a16:creationId xmlns:a16="http://schemas.microsoft.com/office/drawing/2014/main" id="{4378889C-A448-CAED-A142-8B988D23056E}"/>
                </a:ext>
              </a:extLst>
            </p:cNvPr>
            <p:cNvSpPr txBox="1"/>
            <p:nvPr/>
          </p:nvSpPr>
          <p:spPr>
            <a:xfrm>
              <a:off x="476935" y="1161899"/>
              <a:ext cx="3614648" cy="523672"/>
            </a:xfrm>
            <a:prstGeom prst="rect">
              <a:avLst/>
            </a:prstGeom>
            <a:ln w="6350"/>
          </p:spPr>
          <p:style>
            <a:lnRef idx="0">
              <a:scrgbClr r="0" g="0" b="0"/>
            </a:lnRef>
            <a:fillRef idx="0">
              <a:scrgbClr r="0" g="0" b="0"/>
            </a:fillRef>
            <a:effectRef idx="0">
              <a:scrgbClr r="0" g="0" b="0"/>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8.1.1  Indicadores Monitoreo de la Calidad en Salud R. 256 de 2016 (</a:t>
              </a:r>
              <a:r>
                <a:rPr lang="es-ES" sz="1200" kern="1200" dirty="0" err="1">
                  <a:latin typeface="Arial" panose="020B0604020202020204" pitchFamily="34" charset="0"/>
                  <a:cs typeface="Arial" panose="020B0604020202020204" pitchFamily="34" charset="0"/>
                </a:rPr>
                <a:t>Trim</a:t>
              </a:r>
              <a:r>
                <a:rPr lang="es-ES" sz="1200" kern="1200" dirty="0">
                  <a:latin typeface="Arial" panose="020B0604020202020204" pitchFamily="34" charset="0"/>
                  <a:cs typeface="Arial" panose="020B0604020202020204" pitchFamily="34" charset="0"/>
                </a:rPr>
                <a:t>)</a:t>
              </a:r>
              <a:endParaRPr lang="es-CO" sz="1200" kern="1200" dirty="0">
                <a:latin typeface="Arial" panose="020B0604020202020204" pitchFamily="34" charset="0"/>
                <a:cs typeface="Arial" panose="020B0604020202020204" pitchFamily="34" charset="0"/>
              </a:endParaRPr>
            </a:p>
          </p:txBody>
        </p:sp>
      </p:grpSp>
      <p:grpSp>
        <p:nvGrpSpPr>
          <p:cNvPr id="12" name="Grupo 11">
            <a:extLst>
              <a:ext uri="{FF2B5EF4-FFF2-40B4-BE49-F238E27FC236}">
                <a16:creationId xmlns:a16="http://schemas.microsoft.com/office/drawing/2014/main" id="{AABF9F4C-0610-B3A3-0F0C-575A0E700D27}"/>
              </a:ext>
            </a:extLst>
          </p:cNvPr>
          <p:cNvGrpSpPr/>
          <p:nvPr/>
        </p:nvGrpSpPr>
        <p:grpSpPr>
          <a:xfrm>
            <a:off x="1759921" y="3512350"/>
            <a:ext cx="3647232" cy="556256"/>
            <a:chOff x="460643" y="1787442"/>
            <a:chExt cx="3647232" cy="556256"/>
          </a:xfrm>
        </p:grpSpPr>
        <p:sp>
          <p:nvSpPr>
            <p:cNvPr id="19" name="Rectángulo: esquinas redondeadas 18">
              <a:extLst>
                <a:ext uri="{FF2B5EF4-FFF2-40B4-BE49-F238E27FC236}">
                  <a16:creationId xmlns:a16="http://schemas.microsoft.com/office/drawing/2014/main" id="{01BF2940-4E77-498E-7596-B4C18137E71D}"/>
                </a:ext>
              </a:extLst>
            </p:cNvPr>
            <p:cNvSpPr/>
            <p:nvPr/>
          </p:nvSpPr>
          <p:spPr>
            <a:xfrm>
              <a:off x="460643" y="1787442"/>
              <a:ext cx="3647232" cy="556256"/>
            </a:xfrm>
            <a:prstGeom prst="roundRect">
              <a:avLst>
                <a:gd name="adj" fmla="val 10000"/>
              </a:avLst>
            </a:prstGeom>
            <a:ln w="6350"/>
          </p:spPr>
          <p:style>
            <a:lnRef idx="2">
              <a:schemeClr val="lt1">
                <a:hueOff val="0"/>
                <a:satOff val="0"/>
                <a:lumOff val="0"/>
                <a:alphaOff val="0"/>
              </a:schemeClr>
            </a:lnRef>
            <a:fillRef idx="1">
              <a:schemeClr val="accent3">
                <a:hueOff val="686194"/>
                <a:satOff val="4119"/>
                <a:lumOff val="3138"/>
                <a:alphaOff val="0"/>
              </a:schemeClr>
            </a:fillRef>
            <a:effectRef idx="0">
              <a:schemeClr val="accent3">
                <a:hueOff val="686194"/>
                <a:satOff val="4119"/>
                <a:lumOff val="3138"/>
                <a:alphaOff val="0"/>
              </a:schemeClr>
            </a:effectRef>
            <a:fontRef idx="minor">
              <a:schemeClr val="lt1"/>
            </a:fontRef>
          </p:style>
          <p:txBody>
            <a:bodyPr/>
            <a:lstStyle/>
            <a:p>
              <a:endParaRPr lang="es-CO"/>
            </a:p>
          </p:txBody>
        </p:sp>
        <p:sp>
          <p:nvSpPr>
            <p:cNvPr id="20" name="Rectángulo: esquinas redondeadas 8">
              <a:extLst>
                <a:ext uri="{FF2B5EF4-FFF2-40B4-BE49-F238E27FC236}">
                  <a16:creationId xmlns:a16="http://schemas.microsoft.com/office/drawing/2014/main" id="{4F8551C6-BFE7-82D3-F198-51F635E71CE1}"/>
                </a:ext>
              </a:extLst>
            </p:cNvPr>
            <p:cNvSpPr txBox="1"/>
            <p:nvPr/>
          </p:nvSpPr>
          <p:spPr>
            <a:xfrm>
              <a:off x="476935" y="1803734"/>
              <a:ext cx="3614648" cy="523672"/>
            </a:xfrm>
            <a:prstGeom prst="rect">
              <a:avLst/>
            </a:prstGeom>
            <a:ln w="6350"/>
          </p:spPr>
          <p:style>
            <a:lnRef idx="0">
              <a:scrgbClr r="0" g="0" b="0"/>
            </a:lnRef>
            <a:fillRef idx="0">
              <a:scrgbClr r="0" g="0" b="0"/>
            </a:fillRef>
            <a:effectRef idx="0">
              <a:scrgbClr r="0" g="0" b="0"/>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8.1.2 Programa de Auditoría para el Mejoramiento de la Calidad en Salud - PAMEC (</a:t>
              </a:r>
              <a:r>
                <a:rPr lang="es-ES" sz="1200" kern="1200" dirty="0" err="1">
                  <a:latin typeface="Arial" panose="020B0604020202020204" pitchFamily="34" charset="0"/>
                  <a:cs typeface="Arial" panose="020B0604020202020204" pitchFamily="34" charset="0"/>
                </a:rPr>
                <a:t>Sem</a:t>
              </a:r>
              <a:r>
                <a:rPr lang="es-ES" sz="1200" kern="1200" dirty="0">
                  <a:latin typeface="Arial" panose="020B0604020202020204" pitchFamily="34" charset="0"/>
                  <a:cs typeface="Arial" panose="020B0604020202020204" pitchFamily="34" charset="0"/>
                </a:rPr>
                <a:t>)</a:t>
              </a:r>
              <a:endParaRPr lang="es-CO" sz="1200" kern="1200" dirty="0">
                <a:latin typeface="Arial" panose="020B0604020202020204" pitchFamily="34" charset="0"/>
                <a:cs typeface="Arial" panose="020B0604020202020204" pitchFamily="34" charset="0"/>
              </a:endParaRPr>
            </a:p>
          </p:txBody>
        </p:sp>
      </p:grpSp>
      <p:grpSp>
        <p:nvGrpSpPr>
          <p:cNvPr id="13" name="Grupo 12">
            <a:extLst>
              <a:ext uri="{FF2B5EF4-FFF2-40B4-BE49-F238E27FC236}">
                <a16:creationId xmlns:a16="http://schemas.microsoft.com/office/drawing/2014/main" id="{5BDD9AF6-A93F-9B79-8ECC-E6F8D3DF1A10}"/>
              </a:ext>
            </a:extLst>
          </p:cNvPr>
          <p:cNvGrpSpPr/>
          <p:nvPr/>
        </p:nvGrpSpPr>
        <p:grpSpPr>
          <a:xfrm>
            <a:off x="1759921" y="4154185"/>
            <a:ext cx="3647232" cy="556256"/>
            <a:chOff x="460643" y="2429277"/>
            <a:chExt cx="3647232" cy="556256"/>
          </a:xfrm>
        </p:grpSpPr>
        <p:sp>
          <p:nvSpPr>
            <p:cNvPr id="17" name="Rectángulo: esquinas redondeadas 16">
              <a:extLst>
                <a:ext uri="{FF2B5EF4-FFF2-40B4-BE49-F238E27FC236}">
                  <a16:creationId xmlns:a16="http://schemas.microsoft.com/office/drawing/2014/main" id="{316ABBF5-7258-7362-D5F3-054DF9D53DEC}"/>
                </a:ext>
              </a:extLst>
            </p:cNvPr>
            <p:cNvSpPr/>
            <p:nvPr/>
          </p:nvSpPr>
          <p:spPr>
            <a:xfrm>
              <a:off x="460643" y="2429277"/>
              <a:ext cx="3647232" cy="556256"/>
            </a:xfrm>
            <a:prstGeom prst="roundRect">
              <a:avLst>
                <a:gd name="adj" fmla="val 10000"/>
              </a:avLst>
            </a:prstGeom>
            <a:ln w="6350"/>
          </p:spPr>
          <p:style>
            <a:lnRef idx="2">
              <a:schemeClr val="lt1">
                <a:hueOff val="0"/>
                <a:satOff val="0"/>
                <a:lumOff val="0"/>
                <a:alphaOff val="0"/>
              </a:schemeClr>
            </a:lnRef>
            <a:fillRef idx="1">
              <a:schemeClr val="accent3">
                <a:hueOff val="1372388"/>
                <a:satOff val="8237"/>
                <a:lumOff val="6275"/>
                <a:alphaOff val="0"/>
              </a:schemeClr>
            </a:fillRef>
            <a:effectRef idx="0">
              <a:schemeClr val="accent3">
                <a:hueOff val="1372388"/>
                <a:satOff val="8237"/>
                <a:lumOff val="6275"/>
                <a:alphaOff val="0"/>
              </a:schemeClr>
            </a:effectRef>
            <a:fontRef idx="minor">
              <a:schemeClr val="lt1"/>
            </a:fontRef>
          </p:style>
          <p:txBody>
            <a:bodyPr/>
            <a:lstStyle/>
            <a:p>
              <a:endParaRPr lang="es-CO"/>
            </a:p>
          </p:txBody>
        </p:sp>
        <p:sp>
          <p:nvSpPr>
            <p:cNvPr id="18" name="Rectángulo: esquinas redondeadas 10">
              <a:extLst>
                <a:ext uri="{FF2B5EF4-FFF2-40B4-BE49-F238E27FC236}">
                  <a16:creationId xmlns:a16="http://schemas.microsoft.com/office/drawing/2014/main" id="{1457449D-991C-C791-1935-D973C6F170FA}"/>
                </a:ext>
              </a:extLst>
            </p:cNvPr>
            <p:cNvSpPr txBox="1"/>
            <p:nvPr/>
          </p:nvSpPr>
          <p:spPr>
            <a:xfrm>
              <a:off x="476935" y="2445569"/>
              <a:ext cx="3614648" cy="523672"/>
            </a:xfrm>
            <a:prstGeom prst="rect">
              <a:avLst/>
            </a:prstGeom>
            <a:ln w="6350"/>
          </p:spPr>
          <p:style>
            <a:lnRef idx="0">
              <a:scrgbClr r="0" g="0" b="0"/>
            </a:lnRef>
            <a:fillRef idx="0">
              <a:scrgbClr r="0" g="0" b="0"/>
            </a:fillRef>
            <a:effectRef idx="0">
              <a:scrgbClr r="0" g="0" b="0"/>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8.1.3 Cuenta de Alto Costo – CAC (según patología) </a:t>
              </a:r>
              <a:endParaRPr lang="es-CO" sz="1200" kern="1200" dirty="0">
                <a:latin typeface="Arial" panose="020B0604020202020204" pitchFamily="34" charset="0"/>
                <a:cs typeface="Arial" panose="020B0604020202020204" pitchFamily="34" charset="0"/>
              </a:endParaRPr>
            </a:p>
          </p:txBody>
        </p:sp>
      </p:grpSp>
      <p:grpSp>
        <p:nvGrpSpPr>
          <p:cNvPr id="14" name="Grupo 13">
            <a:extLst>
              <a:ext uri="{FF2B5EF4-FFF2-40B4-BE49-F238E27FC236}">
                <a16:creationId xmlns:a16="http://schemas.microsoft.com/office/drawing/2014/main" id="{E674A1F4-F2EB-8AE8-5A89-2593A65A9CFE}"/>
              </a:ext>
            </a:extLst>
          </p:cNvPr>
          <p:cNvGrpSpPr/>
          <p:nvPr/>
        </p:nvGrpSpPr>
        <p:grpSpPr>
          <a:xfrm>
            <a:off x="1759921" y="4796020"/>
            <a:ext cx="3647232" cy="556256"/>
            <a:chOff x="460643" y="3071112"/>
            <a:chExt cx="3647232" cy="556256"/>
          </a:xfrm>
        </p:grpSpPr>
        <p:sp>
          <p:nvSpPr>
            <p:cNvPr id="15" name="Rectángulo: esquinas redondeadas 14">
              <a:extLst>
                <a:ext uri="{FF2B5EF4-FFF2-40B4-BE49-F238E27FC236}">
                  <a16:creationId xmlns:a16="http://schemas.microsoft.com/office/drawing/2014/main" id="{0A437809-DD11-5827-4A2B-F506143D9BF1}"/>
                </a:ext>
              </a:extLst>
            </p:cNvPr>
            <p:cNvSpPr/>
            <p:nvPr/>
          </p:nvSpPr>
          <p:spPr>
            <a:xfrm>
              <a:off x="460643" y="3071112"/>
              <a:ext cx="3647232" cy="556256"/>
            </a:xfrm>
            <a:prstGeom prst="roundRect">
              <a:avLst>
                <a:gd name="adj" fmla="val 10000"/>
              </a:avLst>
            </a:prstGeom>
            <a:ln w="6350"/>
          </p:spPr>
          <p:style>
            <a:lnRef idx="2">
              <a:schemeClr val="lt1">
                <a:hueOff val="0"/>
                <a:satOff val="0"/>
                <a:lumOff val="0"/>
                <a:alphaOff val="0"/>
              </a:schemeClr>
            </a:lnRef>
            <a:fillRef idx="1">
              <a:schemeClr val="accent3">
                <a:hueOff val="2058582"/>
                <a:satOff val="12356"/>
                <a:lumOff val="9413"/>
                <a:alphaOff val="0"/>
              </a:schemeClr>
            </a:fillRef>
            <a:effectRef idx="0">
              <a:schemeClr val="accent3">
                <a:hueOff val="2058582"/>
                <a:satOff val="12356"/>
                <a:lumOff val="9413"/>
                <a:alphaOff val="0"/>
              </a:schemeClr>
            </a:effectRef>
            <a:fontRef idx="minor">
              <a:schemeClr val="lt1"/>
            </a:fontRef>
          </p:style>
          <p:txBody>
            <a:bodyPr/>
            <a:lstStyle/>
            <a:p>
              <a:endParaRPr lang="es-CO"/>
            </a:p>
          </p:txBody>
        </p:sp>
        <p:sp>
          <p:nvSpPr>
            <p:cNvPr id="16" name="Rectángulo: esquinas redondeadas 12">
              <a:extLst>
                <a:ext uri="{FF2B5EF4-FFF2-40B4-BE49-F238E27FC236}">
                  <a16:creationId xmlns:a16="http://schemas.microsoft.com/office/drawing/2014/main" id="{7FA9AD43-A1CA-4D41-48F2-DDF365F3E927}"/>
                </a:ext>
              </a:extLst>
            </p:cNvPr>
            <p:cNvSpPr txBox="1"/>
            <p:nvPr/>
          </p:nvSpPr>
          <p:spPr>
            <a:xfrm>
              <a:off x="476935" y="3087404"/>
              <a:ext cx="3614648" cy="523672"/>
            </a:xfrm>
            <a:prstGeom prst="rect">
              <a:avLst/>
            </a:prstGeom>
            <a:ln w="6350"/>
          </p:spPr>
          <p:style>
            <a:lnRef idx="0">
              <a:scrgbClr r="0" g="0" b="0"/>
            </a:lnRef>
            <a:fillRef idx="0">
              <a:scrgbClr r="0" g="0" b="0"/>
            </a:fillRef>
            <a:effectRef idx="0">
              <a:scrgbClr r="0" g="0" b="0"/>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8.1.6 Decreto 634 de 2023 de la Alcaldía Mayor de Bogotá, el cual establece la vinculación de mujeres en los contratos suscritos (</a:t>
              </a:r>
              <a:r>
                <a:rPr lang="es-ES" sz="1200" kern="1200" dirty="0" err="1">
                  <a:latin typeface="Arial" panose="020B0604020202020204" pitchFamily="34" charset="0"/>
                  <a:cs typeface="Arial" panose="020B0604020202020204" pitchFamily="34" charset="0"/>
                </a:rPr>
                <a:t>Sem</a:t>
              </a:r>
              <a:r>
                <a:rPr lang="es-ES" sz="1200" kern="1200" dirty="0">
                  <a:latin typeface="Arial" panose="020B0604020202020204" pitchFamily="34" charset="0"/>
                  <a:cs typeface="Arial" panose="020B0604020202020204" pitchFamily="34" charset="0"/>
                </a:rPr>
                <a:t>)</a:t>
              </a:r>
              <a:endParaRPr lang="es-CO" sz="1200" kern="1200" dirty="0">
                <a:latin typeface="Arial" panose="020B0604020202020204" pitchFamily="34" charset="0"/>
                <a:cs typeface="Arial" panose="020B0604020202020204" pitchFamily="34" charset="0"/>
              </a:endParaRPr>
            </a:p>
          </p:txBody>
        </p:sp>
      </p:grpSp>
      <p:grpSp>
        <p:nvGrpSpPr>
          <p:cNvPr id="25" name="Grupo 24">
            <a:extLst>
              <a:ext uri="{FF2B5EF4-FFF2-40B4-BE49-F238E27FC236}">
                <a16:creationId xmlns:a16="http://schemas.microsoft.com/office/drawing/2014/main" id="{0537DF9D-3B2D-0E34-6358-97B31194EFE5}"/>
              </a:ext>
            </a:extLst>
          </p:cNvPr>
          <p:cNvGrpSpPr/>
          <p:nvPr/>
        </p:nvGrpSpPr>
        <p:grpSpPr>
          <a:xfrm>
            <a:off x="6318961" y="1724908"/>
            <a:ext cx="4559040" cy="3818382"/>
            <a:chOff x="4905707" y="0"/>
            <a:chExt cx="4559040" cy="3818382"/>
          </a:xfrm>
        </p:grpSpPr>
        <p:sp>
          <p:nvSpPr>
            <p:cNvPr id="35" name="Rectángulo: esquinas redondeadas 34">
              <a:extLst>
                <a:ext uri="{FF2B5EF4-FFF2-40B4-BE49-F238E27FC236}">
                  <a16:creationId xmlns:a16="http://schemas.microsoft.com/office/drawing/2014/main" id="{095AF635-8B8E-FA28-40A5-A71C9E41BBCA}"/>
                </a:ext>
              </a:extLst>
            </p:cNvPr>
            <p:cNvSpPr/>
            <p:nvPr/>
          </p:nvSpPr>
          <p:spPr>
            <a:xfrm>
              <a:off x="4905707" y="0"/>
              <a:ext cx="4559040" cy="3818382"/>
            </a:xfrm>
            <a:prstGeom prst="roundRect">
              <a:avLst>
                <a:gd name="adj" fmla="val 10000"/>
              </a:avLst>
            </a:prstGeom>
          </p:spPr>
          <p:style>
            <a:lnRef idx="1">
              <a:schemeClr val="accent2"/>
            </a:lnRef>
            <a:fillRef idx="3">
              <a:schemeClr val="accent2"/>
            </a:fillRef>
            <a:effectRef idx="2">
              <a:schemeClr val="accent2"/>
            </a:effectRef>
            <a:fontRef idx="minor">
              <a:schemeClr val="lt1"/>
            </a:fontRef>
          </p:style>
          <p:txBody>
            <a:bodyPr/>
            <a:lstStyle/>
            <a:p>
              <a:endParaRPr lang="es-CO"/>
            </a:p>
          </p:txBody>
        </p:sp>
        <p:sp>
          <p:nvSpPr>
            <p:cNvPr id="36" name="Rectángulo: esquinas redondeadas 4">
              <a:extLst>
                <a:ext uri="{FF2B5EF4-FFF2-40B4-BE49-F238E27FC236}">
                  <a16:creationId xmlns:a16="http://schemas.microsoft.com/office/drawing/2014/main" id="{ACF62434-14E1-1A7D-4644-796CD36BA4A6}"/>
                </a:ext>
              </a:extLst>
            </p:cNvPr>
            <p:cNvSpPr txBox="1"/>
            <p:nvPr/>
          </p:nvSpPr>
          <p:spPr>
            <a:xfrm>
              <a:off x="4905707" y="0"/>
              <a:ext cx="4559040" cy="1145514"/>
            </a:xfrm>
            <a:prstGeom prst="rect">
              <a:avLst/>
            </a:prstGeom>
          </p:spPr>
          <p:style>
            <a:lnRef idx="1">
              <a:schemeClr val="accent2"/>
            </a:lnRef>
            <a:fillRef idx="3">
              <a:schemeClr val="accent2"/>
            </a:fillRef>
            <a:effectRef idx="2">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Arial" panose="020B0604020202020204" pitchFamily="34" charset="0"/>
                  <a:cs typeface="Arial" panose="020B0604020202020204" pitchFamily="34" charset="0"/>
                </a:rPr>
                <a:t>Reportes realizados por la Entidad Territorial (Insumos)</a:t>
              </a:r>
              <a:endParaRPr lang="es-CO" sz="1800" kern="1200" dirty="0">
                <a:latin typeface="Arial" panose="020B0604020202020204" pitchFamily="34" charset="0"/>
                <a:cs typeface="Arial" panose="020B0604020202020204" pitchFamily="34" charset="0"/>
              </a:endParaRPr>
            </a:p>
          </p:txBody>
        </p:sp>
      </p:grpSp>
      <p:grpSp>
        <p:nvGrpSpPr>
          <p:cNvPr id="26" name="Grupo 25">
            <a:extLst>
              <a:ext uri="{FF2B5EF4-FFF2-40B4-BE49-F238E27FC236}">
                <a16:creationId xmlns:a16="http://schemas.microsoft.com/office/drawing/2014/main" id="{F9E3BB29-30DA-920C-8DCD-AB6746F6A169}"/>
              </a:ext>
            </a:extLst>
          </p:cNvPr>
          <p:cNvGrpSpPr/>
          <p:nvPr/>
        </p:nvGrpSpPr>
        <p:grpSpPr>
          <a:xfrm>
            <a:off x="6774865" y="2870748"/>
            <a:ext cx="3647232" cy="750159"/>
            <a:chOff x="5361611" y="1145840"/>
            <a:chExt cx="3647232" cy="750159"/>
          </a:xfrm>
        </p:grpSpPr>
        <p:sp>
          <p:nvSpPr>
            <p:cNvPr id="33" name="Rectángulo: esquinas redondeadas 32">
              <a:extLst>
                <a:ext uri="{FF2B5EF4-FFF2-40B4-BE49-F238E27FC236}">
                  <a16:creationId xmlns:a16="http://schemas.microsoft.com/office/drawing/2014/main" id="{59760D8B-F5A6-2B89-EB8B-076483914E2A}"/>
                </a:ext>
              </a:extLst>
            </p:cNvPr>
            <p:cNvSpPr/>
            <p:nvPr/>
          </p:nvSpPr>
          <p:spPr>
            <a:xfrm>
              <a:off x="5361611" y="1145840"/>
              <a:ext cx="3647232" cy="750159"/>
            </a:xfrm>
            <a:prstGeom prst="roundRect">
              <a:avLst>
                <a:gd name="adj" fmla="val 10000"/>
              </a:avLst>
            </a:prstGeom>
            <a:solidFill>
              <a:schemeClr val="accent1">
                <a:alpha val="50000"/>
              </a:schemeClr>
            </a:solidFill>
            <a:ln w="9525">
              <a:solidFill>
                <a:schemeClr val="tx1"/>
              </a:solidFill>
            </a:ln>
          </p:spPr>
          <p:style>
            <a:lnRef idx="0">
              <a:scrgbClr r="0" g="0" b="0"/>
            </a:lnRef>
            <a:fillRef idx="0">
              <a:scrgbClr r="0" g="0" b="0"/>
            </a:fillRef>
            <a:effectRef idx="0">
              <a:scrgbClr r="0" g="0" b="0"/>
            </a:effectRef>
            <a:fontRef idx="minor">
              <a:schemeClr val="lt1"/>
            </a:fontRef>
          </p:style>
          <p:txBody>
            <a:bodyPr/>
            <a:lstStyle/>
            <a:p>
              <a:endParaRPr lang="es-CO"/>
            </a:p>
          </p:txBody>
        </p:sp>
        <p:sp>
          <p:nvSpPr>
            <p:cNvPr id="34" name="Rectángulo: esquinas redondeadas 6">
              <a:extLst>
                <a:ext uri="{FF2B5EF4-FFF2-40B4-BE49-F238E27FC236}">
                  <a16:creationId xmlns:a16="http://schemas.microsoft.com/office/drawing/2014/main" id="{9AE36AFA-48FD-4C0B-5A52-4E3D54AC249D}"/>
                </a:ext>
              </a:extLst>
            </p:cNvPr>
            <p:cNvSpPr txBox="1"/>
            <p:nvPr/>
          </p:nvSpPr>
          <p:spPr>
            <a:xfrm>
              <a:off x="5383582" y="1167811"/>
              <a:ext cx="3603290" cy="706217"/>
            </a:xfrm>
            <a:prstGeom prst="rect">
              <a:avLst/>
            </a:prstGeom>
            <a:ln w="9525"/>
          </p:spPr>
          <p:style>
            <a:lnRef idx="3">
              <a:schemeClr val="lt1"/>
            </a:lnRef>
            <a:fillRef idx="1">
              <a:schemeClr val="accent3"/>
            </a:fillRef>
            <a:effectRef idx="1">
              <a:schemeClr val="accent3"/>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kern="1200" dirty="0">
                  <a:latin typeface="Arial" panose="020B0604020202020204" pitchFamily="34" charset="0"/>
                  <a:cs typeface="Arial" panose="020B0604020202020204" pitchFamily="34" charset="0"/>
                </a:rPr>
                <a:t>8.1.3 Cuenta de Alto Costo – CAC (según patología) </a:t>
              </a:r>
              <a:endParaRPr lang="es-CO" sz="1200" kern="1200" dirty="0">
                <a:latin typeface="Arial" panose="020B0604020202020204" pitchFamily="34" charset="0"/>
                <a:cs typeface="Arial" panose="020B0604020202020204" pitchFamily="34" charset="0"/>
              </a:endParaRPr>
            </a:p>
          </p:txBody>
        </p:sp>
      </p:grpSp>
      <p:grpSp>
        <p:nvGrpSpPr>
          <p:cNvPr id="27" name="Grupo 26">
            <a:extLst>
              <a:ext uri="{FF2B5EF4-FFF2-40B4-BE49-F238E27FC236}">
                <a16:creationId xmlns:a16="http://schemas.microsoft.com/office/drawing/2014/main" id="{3AAA9E02-4C66-FAE3-1606-CE81A90889B0}"/>
              </a:ext>
            </a:extLst>
          </p:cNvPr>
          <p:cNvGrpSpPr/>
          <p:nvPr/>
        </p:nvGrpSpPr>
        <p:grpSpPr>
          <a:xfrm>
            <a:off x="6774865" y="3736317"/>
            <a:ext cx="3647232" cy="750159"/>
            <a:chOff x="5361611" y="2011409"/>
            <a:chExt cx="3647232" cy="750159"/>
          </a:xfrm>
        </p:grpSpPr>
        <p:sp>
          <p:nvSpPr>
            <p:cNvPr id="31" name="Rectángulo: esquinas redondeadas 30">
              <a:extLst>
                <a:ext uri="{FF2B5EF4-FFF2-40B4-BE49-F238E27FC236}">
                  <a16:creationId xmlns:a16="http://schemas.microsoft.com/office/drawing/2014/main" id="{E74D839F-C1E7-690B-E9DF-5830F3702600}"/>
                </a:ext>
              </a:extLst>
            </p:cNvPr>
            <p:cNvSpPr/>
            <p:nvPr/>
          </p:nvSpPr>
          <p:spPr>
            <a:xfrm>
              <a:off x="5361611" y="2011409"/>
              <a:ext cx="3647232" cy="750159"/>
            </a:xfrm>
            <a:prstGeom prst="roundRect">
              <a:avLst>
                <a:gd name="adj" fmla="val 10000"/>
              </a:avLst>
            </a:prstGeom>
          </p:spPr>
          <p:style>
            <a:lnRef idx="3">
              <a:schemeClr val="lt1"/>
            </a:lnRef>
            <a:fillRef idx="1">
              <a:schemeClr val="accent2"/>
            </a:fillRef>
            <a:effectRef idx="1">
              <a:schemeClr val="accent2"/>
            </a:effectRef>
            <a:fontRef idx="minor">
              <a:schemeClr val="lt1"/>
            </a:fontRef>
          </p:style>
          <p:txBody>
            <a:bodyPr/>
            <a:lstStyle/>
            <a:p>
              <a:endParaRPr lang="es-CO"/>
            </a:p>
          </p:txBody>
        </p:sp>
        <p:sp>
          <p:nvSpPr>
            <p:cNvPr id="32" name="Rectángulo: esquinas redondeadas 8">
              <a:extLst>
                <a:ext uri="{FF2B5EF4-FFF2-40B4-BE49-F238E27FC236}">
                  <a16:creationId xmlns:a16="http://schemas.microsoft.com/office/drawing/2014/main" id="{D8E456E1-7282-AAC9-04C3-FD6A1094943B}"/>
                </a:ext>
              </a:extLst>
            </p:cNvPr>
            <p:cNvSpPr txBox="1"/>
            <p:nvPr/>
          </p:nvSpPr>
          <p:spPr>
            <a:xfrm>
              <a:off x="5383582" y="2033380"/>
              <a:ext cx="3603290" cy="706217"/>
            </a:xfrm>
            <a:prstGeom prst="rect">
              <a:avLst/>
            </a:prstGeom>
          </p:spPr>
          <p:style>
            <a:lnRef idx="3">
              <a:schemeClr val="lt1"/>
            </a:lnRef>
            <a:fillRef idx="1">
              <a:schemeClr val="accent2"/>
            </a:fillRef>
            <a:effectRef idx="1">
              <a:schemeClr val="accent2"/>
            </a:effectRef>
            <a:fontRef idx="minor">
              <a:schemeClr val="lt1"/>
            </a:fontRef>
          </p:style>
          <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s-ES" sz="1200" b="1" kern="1200" dirty="0">
                  <a:latin typeface="Arial" panose="020B0604020202020204" pitchFamily="34" charset="0"/>
                  <a:cs typeface="Arial" panose="020B0604020202020204" pitchFamily="34" charset="0"/>
                </a:rPr>
                <a:t>8.1.4 Resolución 202 de 2021 A</a:t>
              </a:r>
              <a:r>
                <a:rPr lang="es-ES" sz="1200" b="1" i="0" u="none" strike="noStrike" kern="1200" dirty="0">
                  <a:effectLst/>
                  <a:latin typeface="Arial" panose="020B0604020202020204" pitchFamily="34" charset="0"/>
                  <a:ea typeface="+mn-ea"/>
                  <a:cs typeface="Arial" panose="020B0604020202020204" pitchFamily="34" charset="0"/>
                </a:rPr>
                <a:t>ctividades de Protección Específica, Detección Temprana RPMS-RMP R. 3280/18 MSPS (</a:t>
              </a:r>
              <a:r>
                <a:rPr lang="es-ES" sz="1200" b="1" i="0" u="none" strike="noStrike" kern="1200" dirty="0" err="1">
                  <a:effectLst/>
                  <a:latin typeface="Arial" panose="020B0604020202020204" pitchFamily="34" charset="0"/>
                  <a:ea typeface="+mn-ea"/>
                  <a:cs typeface="Arial" panose="020B0604020202020204" pitchFamily="34" charset="0"/>
                </a:rPr>
                <a:t>Trim</a:t>
              </a:r>
              <a:r>
                <a:rPr lang="es-ES" sz="1200" b="1" i="0" u="none" strike="noStrike" kern="1200" dirty="0">
                  <a:effectLst/>
                  <a:latin typeface="Arial" panose="020B0604020202020204" pitchFamily="34" charset="0"/>
                  <a:ea typeface="+mn-ea"/>
                  <a:cs typeface="Arial" panose="020B0604020202020204" pitchFamily="34" charset="0"/>
                </a:rPr>
                <a:t>)</a:t>
              </a:r>
              <a:endParaRPr lang="es-CO" sz="1200" b="1" kern="1200" dirty="0">
                <a:latin typeface="Arial" panose="020B0604020202020204" pitchFamily="34" charset="0"/>
                <a:cs typeface="Arial" panose="020B0604020202020204" pitchFamily="34" charset="0"/>
              </a:endParaRPr>
            </a:p>
          </p:txBody>
        </p:sp>
      </p:grpSp>
      <p:grpSp>
        <p:nvGrpSpPr>
          <p:cNvPr id="28" name="Grupo 27">
            <a:extLst>
              <a:ext uri="{FF2B5EF4-FFF2-40B4-BE49-F238E27FC236}">
                <a16:creationId xmlns:a16="http://schemas.microsoft.com/office/drawing/2014/main" id="{4603CC0C-FD31-377D-014F-F7E7CB04FC5D}"/>
              </a:ext>
            </a:extLst>
          </p:cNvPr>
          <p:cNvGrpSpPr/>
          <p:nvPr/>
        </p:nvGrpSpPr>
        <p:grpSpPr>
          <a:xfrm>
            <a:off x="6774865" y="4601885"/>
            <a:ext cx="3647232" cy="750159"/>
            <a:chOff x="5361611" y="2876977"/>
            <a:chExt cx="3647232" cy="750159"/>
          </a:xfrm>
        </p:grpSpPr>
        <p:sp>
          <p:nvSpPr>
            <p:cNvPr id="29" name="Rectángulo: esquinas redondeadas 28">
              <a:extLst>
                <a:ext uri="{FF2B5EF4-FFF2-40B4-BE49-F238E27FC236}">
                  <a16:creationId xmlns:a16="http://schemas.microsoft.com/office/drawing/2014/main" id="{283B0D23-3447-3E53-120F-4502978B38F8}"/>
                </a:ext>
              </a:extLst>
            </p:cNvPr>
            <p:cNvSpPr/>
            <p:nvPr/>
          </p:nvSpPr>
          <p:spPr>
            <a:xfrm>
              <a:off x="5361611" y="2876977"/>
              <a:ext cx="3647232" cy="750159"/>
            </a:xfrm>
            <a:prstGeom prst="roundRect">
              <a:avLst>
                <a:gd name="adj" fmla="val 10000"/>
              </a:avLst>
            </a:prstGeom>
            <a:ln w="9525"/>
          </p:spPr>
          <p:style>
            <a:lnRef idx="1">
              <a:schemeClr val="accent4"/>
            </a:lnRef>
            <a:fillRef idx="2">
              <a:schemeClr val="accent4"/>
            </a:fillRef>
            <a:effectRef idx="1">
              <a:schemeClr val="accent4"/>
            </a:effectRef>
            <a:fontRef idx="minor">
              <a:schemeClr val="dk1"/>
            </a:fontRef>
          </p:style>
          <p:txBody>
            <a:bodyPr/>
            <a:lstStyle/>
            <a:p>
              <a:endParaRPr lang="es-CO"/>
            </a:p>
          </p:txBody>
        </p:sp>
        <p:sp>
          <p:nvSpPr>
            <p:cNvPr id="30" name="Rectángulo: esquinas redondeadas 10">
              <a:extLst>
                <a:ext uri="{FF2B5EF4-FFF2-40B4-BE49-F238E27FC236}">
                  <a16:creationId xmlns:a16="http://schemas.microsoft.com/office/drawing/2014/main" id="{2E3EB94B-BC21-C5F8-9FF4-18E315DA805E}"/>
                </a:ext>
              </a:extLst>
            </p:cNvPr>
            <p:cNvSpPr txBox="1"/>
            <p:nvPr/>
          </p:nvSpPr>
          <p:spPr>
            <a:xfrm>
              <a:off x="5383582" y="2898948"/>
              <a:ext cx="3603290" cy="706217"/>
            </a:xfrm>
            <a:prstGeom prst="rect">
              <a:avLst/>
            </a:prstGeom>
            <a:ln w="9525"/>
          </p:spPr>
          <p:style>
            <a:lnRef idx="0">
              <a:scrgbClr r="0" g="0" b="0"/>
            </a:lnRef>
            <a:fillRef idx="0">
              <a:scrgbClr r="0" g="0" b="0"/>
            </a:fillRef>
            <a:effectRef idx="0">
              <a:scrgbClr r="0" g="0" b="0"/>
            </a:effectRef>
            <a:fontRef idx="minor">
              <a:schemeClr val="dk1"/>
            </a:fontRef>
          </p:style>
          <p:txBody>
            <a:bodyPr spcFirstLastPara="0" vert="horz" wrap="square" lIns="30480" tIns="22860" rIns="30480" bIns="2286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 sz="1200" kern="1200" dirty="0">
                  <a:latin typeface="Arial" panose="020B0604020202020204" pitchFamily="34" charset="0"/>
                  <a:cs typeface="Arial" panose="020B0604020202020204" pitchFamily="34" charset="0"/>
                </a:rPr>
                <a:t>8.1.5 Circular Externa 022 de 2025 MSPS Información de las atenciones en salud a casos incidentes de cáncer (Mensual)</a:t>
              </a:r>
              <a:endParaRPr lang="es-CO" sz="1200" kern="1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59209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88BFED-8440-2034-865B-193E23F08C06}"/>
            </a:ext>
          </a:extLst>
        </p:cNvPr>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F264FCED-ED9E-0277-E35F-537D1D2D9EFB}"/>
              </a:ext>
            </a:extLst>
          </p:cNvPr>
          <p:cNvGraphicFramePr/>
          <p:nvPr>
            <p:extLst>
              <p:ext uri="{D42A27DB-BD31-4B8C-83A1-F6EECF244321}">
                <p14:modId xmlns:p14="http://schemas.microsoft.com/office/powerpoint/2010/main" val="4170853293"/>
              </p:ext>
            </p:extLst>
          </p:nvPr>
        </p:nvGraphicFramePr>
        <p:xfrm>
          <a:off x="788655" y="941646"/>
          <a:ext cx="9739764" cy="5442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uadroTexto 2">
            <a:extLst>
              <a:ext uri="{FF2B5EF4-FFF2-40B4-BE49-F238E27FC236}">
                <a16:creationId xmlns:a16="http://schemas.microsoft.com/office/drawing/2014/main" id="{56557CF6-BD56-7186-8C70-9FC6A068047A}"/>
              </a:ext>
            </a:extLst>
          </p:cNvPr>
          <p:cNvSpPr txBox="1"/>
          <p:nvPr/>
        </p:nvSpPr>
        <p:spPr>
          <a:xfrm>
            <a:off x="3095169" y="233927"/>
            <a:ext cx="6001661" cy="369332"/>
          </a:xfrm>
          <a:prstGeom prst="rect">
            <a:avLst/>
          </a:prstGeom>
          <a:noFill/>
        </p:spPr>
        <p:txBody>
          <a:bodyPr wrap="square" rtlCol="0">
            <a:spAutoFit/>
          </a:bodyPr>
          <a:lstStyle/>
          <a:p>
            <a:r>
              <a:rPr lang="es-CO" sz="1800" b="1" dirty="0">
                <a:latin typeface="Arial" panose="020B0604020202020204" pitchFamily="34" charset="0"/>
                <a:ea typeface="Arial" panose="020B0604020202020204" pitchFamily="34" charset="0"/>
              </a:rPr>
              <a:t>REPORTES DE OBLIGATORIO CUMPLIMIENTO</a:t>
            </a:r>
            <a:endParaRPr lang="es-CO" sz="1800" b="1" dirty="0">
              <a:solidFill>
                <a:srgbClr val="000000"/>
              </a:solidFill>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10321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36D244-E059-8A6C-993A-65F1A78274E3}"/>
              </a:ext>
            </a:extLst>
          </p:cNvPr>
          <p:cNvSpPr>
            <a:spLocks noGrp="1"/>
          </p:cNvSpPr>
          <p:nvPr>
            <p:ph type="title"/>
          </p:nvPr>
        </p:nvSpPr>
        <p:spPr/>
        <p:txBody>
          <a:bodyPr/>
          <a:lstStyle/>
          <a:p>
            <a:r>
              <a:rPr lang="es-MX" dirty="0"/>
              <a:t>Cuenta de Alto Costo</a:t>
            </a:r>
            <a:endParaRPr lang="es-CO" dirty="0"/>
          </a:p>
        </p:txBody>
      </p:sp>
      <p:pic>
        <p:nvPicPr>
          <p:cNvPr id="3" name="Imagen 2" descr="Un dibujo con letras&#10;&#10;El contenido generado por IA puede ser incorrecto.">
            <a:extLst>
              <a:ext uri="{FF2B5EF4-FFF2-40B4-BE49-F238E27FC236}">
                <a16:creationId xmlns:a16="http://schemas.microsoft.com/office/drawing/2014/main" id="{C3B1CCFC-66FA-D2FB-A2B9-D202BAE27E59}"/>
              </a:ext>
            </a:extLst>
          </p:cNvPr>
          <p:cNvPicPr>
            <a:picLocks noChangeAspect="1"/>
          </p:cNvPicPr>
          <p:nvPr/>
        </p:nvPicPr>
        <p:blipFill>
          <a:blip r:embed="rId2"/>
          <a:stretch>
            <a:fillRect/>
          </a:stretch>
        </p:blipFill>
        <p:spPr>
          <a:xfrm>
            <a:off x="387539" y="1235786"/>
            <a:ext cx="3343275" cy="704850"/>
          </a:xfrm>
          <a:prstGeom prst="rect">
            <a:avLst/>
          </a:prstGeom>
        </p:spPr>
      </p:pic>
      <p:sp>
        <p:nvSpPr>
          <p:cNvPr id="4" name="CuadroTexto 3">
            <a:extLst>
              <a:ext uri="{FF2B5EF4-FFF2-40B4-BE49-F238E27FC236}">
                <a16:creationId xmlns:a16="http://schemas.microsoft.com/office/drawing/2014/main" id="{A9AABE19-C85D-83DC-3DF2-520C3501057E}"/>
              </a:ext>
            </a:extLst>
          </p:cNvPr>
          <p:cNvSpPr txBox="1"/>
          <p:nvPr/>
        </p:nvSpPr>
        <p:spPr>
          <a:xfrm>
            <a:off x="4248442" y="1263528"/>
            <a:ext cx="6422699" cy="677108"/>
          </a:xfrm>
          <a:prstGeom prst="rect">
            <a:avLst/>
          </a:prstGeom>
          <a:noFill/>
        </p:spPr>
        <p:txBody>
          <a:bodyPr wrap="square" rtlCol="0">
            <a:spAutoFit/>
          </a:bodyPr>
          <a:lstStyle/>
          <a:p>
            <a:r>
              <a:rPr lang="es-CO" sz="1800" b="1" dirty="0">
                <a:latin typeface="Arial" panose="020B0604020202020204" pitchFamily="34" charset="0"/>
                <a:ea typeface="Arial" panose="020B0604020202020204" pitchFamily="34" charset="0"/>
              </a:rPr>
              <a:t>REPORTES DE OBLIGATORIO CUMPLIMIENTO</a:t>
            </a:r>
            <a:endParaRPr lang="es-CO" sz="1800" b="1" dirty="0">
              <a:solidFill>
                <a:srgbClr val="000000"/>
              </a:solidFill>
              <a:effectLst/>
              <a:latin typeface="Arial" panose="020B0604020202020204" pitchFamily="34" charset="0"/>
              <a:ea typeface="Arial" panose="020B0604020202020204" pitchFamily="34" charset="0"/>
            </a:endParaRPr>
          </a:p>
          <a:p>
            <a:pPr algn="ctr"/>
            <a:r>
              <a:rPr lang="es-ES" sz="2000" b="1" dirty="0">
                <a:solidFill>
                  <a:schemeClr val="accent4">
                    <a:lumMod val="75000"/>
                  </a:schemeClr>
                </a:solidFill>
              </a:rPr>
              <a:t>CUENTA DE ALTO COSTO</a:t>
            </a:r>
          </a:p>
        </p:txBody>
      </p:sp>
      <p:sp>
        <p:nvSpPr>
          <p:cNvPr id="5" name="CuadroTexto 4">
            <a:extLst>
              <a:ext uri="{FF2B5EF4-FFF2-40B4-BE49-F238E27FC236}">
                <a16:creationId xmlns:a16="http://schemas.microsoft.com/office/drawing/2014/main" id="{2C2395E1-D9E8-433D-19A5-650EB13E1E6B}"/>
              </a:ext>
            </a:extLst>
          </p:cNvPr>
          <p:cNvSpPr txBox="1"/>
          <p:nvPr/>
        </p:nvSpPr>
        <p:spPr>
          <a:xfrm>
            <a:off x="829993" y="2058447"/>
            <a:ext cx="9841148" cy="738664"/>
          </a:xfrm>
          <a:prstGeom prst="rect">
            <a:avLst/>
          </a:prstGeom>
          <a:noFill/>
        </p:spPr>
        <p:txBody>
          <a:bodyPr wrap="square" rtlCol="0">
            <a:spAutoFit/>
          </a:bodyPr>
          <a:lstStyle/>
          <a:p>
            <a:pPr algn="just"/>
            <a:r>
              <a:rPr lang="es-CO" sz="1400" kern="1200" dirty="0">
                <a:solidFill>
                  <a:schemeClr val="tx1"/>
                </a:solidFill>
                <a:effectLst/>
                <a:latin typeface="+mn-lt"/>
                <a:ea typeface="+mn-ea"/>
                <a:cs typeface="+mn-cs"/>
              </a:rPr>
              <a:t>Las patologías de obligatorio reporte para el ente territorial según resolución son Hemofilia, VIH, Cáncer y Artritis reumatoide.</a:t>
            </a:r>
          </a:p>
          <a:p>
            <a:pPr algn="just"/>
            <a:r>
              <a:rPr lang="es-CO" sz="1400" kern="1200" dirty="0">
                <a:solidFill>
                  <a:schemeClr val="tx1"/>
                </a:solidFill>
                <a:effectLst/>
                <a:latin typeface="+mn-lt"/>
                <a:ea typeface="+mn-ea"/>
                <a:cs typeface="+mn-cs"/>
              </a:rPr>
              <a:t>Existen otras patologías que se sugiere de igual manera hacer reporte como son Enfermedad renal crónica, Enfermedad de Gaucher.</a:t>
            </a:r>
            <a:endParaRPr lang="es-CO" sz="1400" dirty="0">
              <a:solidFill>
                <a:schemeClr val="tx1"/>
              </a:solidFill>
            </a:endParaRPr>
          </a:p>
        </p:txBody>
      </p:sp>
      <p:pic>
        <p:nvPicPr>
          <p:cNvPr id="6" name="Imagen 5">
            <a:extLst>
              <a:ext uri="{FF2B5EF4-FFF2-40B4-BE49-F238E27FC236}">
                <a16:creationId xmlns:a16="http://schemas.microsoft.com/office/drawing/2014/main" id="{A691804C-4B1C-DE0B-FD3F-10E46003EE28}"/>
              </a:ext>
            </a:extLst>
          </p:cNvPr>
          <p:cNvPicPr>
            <a:picLocks noChangeAspect="1"/>
          </p:cNvPicPr>
          <p:nvPr/>
        </p:nvPicPr>
        <p:blipFill>
          <a:blip r:embed="rId3"/>
          <a:stretch>
            <a:fillRect/>
          </a:stretch>
        </p:blipFill>
        <p:spPr>
          <a:xfrm>
            <a:off x="1145136" y="2914922"/>
            <a:ext cx="9332008" cy="3139028"/>
          </a:xfrm>
          <a:prstGeom prst="rect">
            <a:avLst/>
          </a:prstGeom>
        </p:spPr>
      </p:pic>
    </p:spTree>
    <p:extLst>
      <p:ext uri="{BB962C8B-B14F-4D97-AF65-F5344CB8AC3E}">
        <p14:creationId xmlns:p14="http://schemas.microsoft.com/office/powerpoint/2010/main" val="28429231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6B8C27-ADB3-FB5D-8124-C7DDE6AEB2D1}"/>
              </a:ext>
            </a:extLst>
          </p:cNvPr>
          <p:cNvSpPr>
            <a:spLocks noGrp="1"/>
          </p:cNvSpPr>
          <p:nvPr>
            <p:ph type="title"/>
          </p:nvPr>
        </p:nvSpPr>
        <p:spPr/>
        <p:txBody>
          <a:bodyPr/>
          <a:lstStyle/>
          <a:p>
            <a:r>
              <a:rPr lang="es-MX" dirty="0"/>
              <a:t>Cuenta de Alto Costo</a:t>
            </a:r>
            <a:endParaRPr lang="es-CO" dirty="0"/>
          </a:p>
        </p:txBody>
      </p:sp>
      <p:pic>
        <p:nvPicPr>
          <p:cNvPr id="3" name="Imagen 2" descr="Un dibujo con letras&#10;&#10;El contenido generado por IA puede ser incorrecto.">
            <a:extLst>
              <a:ext uri="{FF2B5EF4-FFF2-40B4-BE49-F238E27FC236}">
                <a16:creationId xmlns:a16="http://schemas.microsoft.com/office/drawing/2014/main" id="{D3641397-EBBA-2FF8-92B7-39FB8C4BE15A}"/>
              </a:ext>
            </a:extLst>
          </p:cNvPr>
          <p:cNvPicPr>
            <a:picLocks noChangeAspect="1"/>
          </p:cNvPicPr>
          <p:nvPr/>
        </p:nvPicPr>
        <p:blipFill>
          <a:blip r:embed="rId2"/>
          <a:stretch>
            <a:fillRect/>
          </a:stretch>
        </p:blipFill>
        <p:spPr>
          <a:xfrm>
            <a:off x="387539" y="1235786"/>
            <a:ext cx="3343275" cy="704850"/>
          </a:xfrm>
          <a:prstGeom prst="rect">
            <a:avLst/>
          </a:prstGeom>
        </p:spPr>
      </p:pic>
      <p:sp>
        <p:nvSpPr>
          <p:cNvPr id="4" name="CuadroTexto 3">
            <a:extLst>
              <a:ext uri="{FF2B5EF4-FFF2-40B4-BE49-F238E27FC236}">
                <a16:creationId xmlns:a16="http://schemas.microsoft.com/office/drawing/2014/main" id="{D8531EE6-0F59-710E-30AE-CD0AC6C2369A}"/>
              </a:ext>
            </a:extLst>
          </p:cNvPr>
          <p:cNvSpPr txBox="1"/>
          <p:nvPr/>
        </p:nvSpPr>
        <p:spPr>
          <a:xfrm>
            <a:off x="4051494" y="1263528"/>
            <a:ext cx="6619647" cy="677108"/>
          </a:xfrm>
          <a:prstGeom prst="rect">
            <a:avLst/>
          </a:prstGeom>
          <a:noFill/>
        </p:spPr>
        <p:txBody>
          <a:bodyPr wrap="square" rtlCol="0">
            <a:spAutoFit/>
          </a:bodyPr>
          <a:lstStyle/>
          <a:p>
            <a:r>
              <a:rPr lang="es-CO" sz="1800" b="1" dirty="0">
                <a:latin typeface="Arial" panose="020B0604020202020204" pitchFamily="34" charset="0"/>
                <a:ea typeface="Arial" panose="020B0604020202020204" pitchFamily="34" charset="0"/>
              </a:rPr>
              <a:t>REPORTES DE OBLIGATORIO CUMPLIMIENTO</a:t>
            </a:r>
            <a:endParaRPr lang="es-CO" sz="1800" b="1" dirty="0">
              <a:solidFill>
                <a:srgbClr val="000000"/>
              </a:solidFill>
              <a:effectLst/>
              <a:latin typeface="Arial" panose="020B0604020202020204" pitchFamily="34" charset="0"/>
              <a:ea typeface="Arial" panose="020B0604020202020204" pitchFamily="34" charset="0"/>
            </a:endParaRPr>
          </a:p>
          <a:p>
            <a:pPr algn="ctr"/>
            <a:r>
              <a:rPr lang="es-ES" sz="2000" b="1" dirty="0">
                <a:solidFill>
                  <a:schemeClr val="accent4">
                    <a:lumMod val="75000"/>
                  </a:schemeClr>
                </a:solidFill>
              </a:rPr>
              <a:t>CUENTA DE ALTO COSTO</a:t>
            </a:r>
          </a:p>
        </p:txBody>
      </p:sp>
      <p:sp>
        <p:nvSpPr>
          <p:cNvPr id="5" name="CuadroTexto 4">
            <a:extLst>
              <a:ext uri="{FF2B5EF4-FFF2-40B4-BE49-F238E27FC236}">
                <a16:creationId xmlns:a16="http://schemas.microsoft.com/office/drawing/2014/main" id="{A2D66190-C783-23A8-E90E-114F73171E9B}"/>
              </a:ext>
            </a:extLst>
          </p:cNvPr>
          <p:cNvSpPr txBox="1"/>
          <p:nvPr/>
        </p:nvSpPr>
        <p:spPr>
          <a:xfrm>
            <a:off x="788081" y="2058447"/>
            <a:ext cx="9700181" cy="4278094"/>
          </a:xfrm>
          <a:prstGeom prst="rect">
            <a:avLst/>
          </a:prstGeom>
          <a:noFill/>
        </p:spPr>
        <p:txBody>
          <a:bodyPr wrap="square" rtlCol="0">
            <a:spAutoFit/>
          </a:bodyPr>
          <a:lstStyle/>
          <a:p>
            <a:pPr algn="just"/>
            <a:r>
              <a:rPr lang="es-CO" sz="1400" b="1" kern="1200" dirty="0">
                <a:solidFill>
                  <a:srgbClr val="002060"/>
                </a:solidFill>
                <a:effectLst>
                  <a:outerShdw blurRad="38100" dist="38100" dir="2700000" algn="tl">
                    <a:srgbClr val="000000">
                      <a:alpha val="43137"/>
                    </a:srgbClr>
                  </a:outerShdw>
                </a:effectLst>
                <a:latin typeface="+mn-lt"/>
                <a:ea typeface="+mn-ea"/>
                <a:cs typeface="+mn-cs"/>
              </a:rPr>
              <a:t>Oportunidades de mejora:</a:t>
            </a:r>
          </a:p>
          <a:p>
            <a:pPr algn="just"/>
            <a:endParaRPr lang="es-CO" sz="1400" kern="1200" dirty="0">
              <a:solidFill>
                <a:schemeClr val="tx1"/>
              </a:solidFill>
              <a:effectLst/>
              <a:latin typeface="+mn-lt"/>
              <a:ea typeface="+mn-ea"/>
              <a:cs typeface="+mn-cs"/>
            </a:endParaRPr>
          </a:p>
          <a:p>
            <a:pPr marL="171450" indent="-171450" algn="just">
              <a:buFont typeface="Wingdings" panose="05000000000000000000" pitchFamily="2" charset="2"/>
              <a:buChar char="ü"/>
            </a:pPr>
            <a:r>
              <a:rPr lang="es-ES" sz="1400" dirty="0">
                <a:solidFill>
                  <a:schemeClr val="tx1"/>
                </a:solidFill>
              </a:rPr>
              <a:t>Envío de información  a través de radicados</a:t>
            </a:r>
            <a:r>
              <a:rPr lang="es-ES" sz="1400" dirty="0"/>
              <a:t> </a:t>
            </a:r>
            <a:r>
              <a:rPr lang="es-ES" sz="1400" dirty="0">
                <a:solidFill>
                  <a:schemeClr val="tx1"/>
                </a:solidFill>
              </a:rPr>
              <a:t>(Se realiza el envío por lo general solo a los correos).</a:t>
            </a:r>
          </a:p>
          <a:p>
            <a:pPr marL="171450" indent="-171450" algn="just">
              <a:buFont typeface="Wingdings" panose="05000000000000000000" pitchFamily="2" charset="2"/>
              <a:buChar char="ü"/>
            </a:pPr>
            <a:r>
              <a:rPr lang="es-ES" sz="1400" dirty="0">
                <a:solidFill>
                  <a:schemeClr val="tx1"/>
                </a:solidFill>
              </a:rPr>
              <a:t> Evitar la rotación del personal en la IPS o según sea el caso realizar capacitación previa sobre la forma de reportar con el fin de evitar reprocesos en el reporte.</a:t>
            </a:r>
          </a:p>
          <a:p>
            <a:pPr marL="171450" indent="-171450" algn="just">
              <a:buFont typeface="Wingdings" panose="05000000000000000000" pitchFamily="2" charset="2"/>
              <a:buChar char="ü"/>
            </a:pPr>
            <a:r>
              <a:rPr lang="es-ES" sz="1400" dirty="0">
                <a:solidFill>
                  <a:schemeClr val="tx1"/>
                </a:solidFill>
              </a:rPr>
              <a:t>Todas las variables y campos deben estar diligenciadas de acuerdo con la estructura que brinda la CAC y el instructivo de la patología.</a:t>
            </a:r>
          </a:p>
          <a:p>
            <a:pPr marL="171450" indent="-171450" algn="just">
              <a:buFont typeface="Wingdings" panose="05000000000000000000" pitchFamily="2" charset="2"/>
              <a:buChar char="ü"/>
            </a:pPr>
            <a:r>
              <a:rPr lang="es-ES" sz="1400" dirty="0">
                <a:solidFill>
                  <a:schemeClr val="tx1"/>
                </a:solidFill>
              </a:rPr>
              <a:t>Los soportes enviados deben ser de atenciones relacionadas con la patología objeto de reporte y debe ser dentro del periodo de reporte de cada una. Es la historia clínica (total o folio parcial) en la que conste que el paciente tiene el diagnóstico objeto de reporte. Si los laboratorios reportados no están analizados en la historia clínica, la entidad debe adjuntar el soporte de los paraclínicos al igual que las facturas. </a:t>
            </a:r>
          </a:p>
          <a:p>
            <a:pPr marL="171450" indent="-171450" algn="just">
              <a:buFont typeface="Wingdings" panose="05000000000000000000" pitchFamily="2" charset="2"/>
              <a:buChar char="ü"/>
            </a:pPr>
            <a:r>
              <a:rPr lang="es-ES" sz="1400" dirty="0">
                <a:solidFill>
                  <a:schemeClr val="tx1"/>
                </a:solidFill>
              </a:rPr>
              <a:t>Remitir los soportes de las atenciones marcados según instrucción para facilitar el cargue en la plataforma de CAC, evitando rechazos por esta causa o reprocesos en el cargue.</a:t>
            </a:r>
          </a:p>
          <a:p>
            <a:pPr marL="171450" indent="-171450" algn="just">
              <a:buFont typeface="Wingdings" panose="05000000000000000000" pitchFamily="2" charset="2"/>
              <a:buChar char="ü"/>
            </a:pPr>
            <a:endParaRPr lang="es-ES" sz="1600" dirty="0">
              <a:solidFill>
                <a:schemeClr val="tx1"/>
              </a:solidFill>
            </a:endParaRPr>
          </a:p>
          <a:p>
            <a:pPr algn="just"/>
            <a:r>
              <a:rPr lang="es-CO" sz="1600" b="1" kern="1200" dirty="0">
                <a:solidFill>
                  <a:srgbClr val="002060"/>
                </a:solidFill>
                <a:effectLst>
                  <a:outerShdw blurRad="38100" dist="38100" dir="2700000" algn="tl">
                    <a:srgbClr val="000000">
                      <a:alpha val="43137"/>
                    </a:srgbClr>
                  </a:outerShdw>
                </a:effectLst>
              </a:rPr>
              <a:t>Fortalezas:</a:t>
            </a:r>
          </a:p>
          <a:p>
            <a:pPr algn="just"/>
            <a:endParaRPr lang="es-CO" sz="1600" b="1" kern="1200" dirty="0">
              <a:solidFill>
                <a:schemeClr val="tx1"/>
              </a:solidFill>
              <a:effectLst>
                <a:outerShdw blurRad="38100" dist="38100" dir="2700000" algn="tl">
                  <a:srgbClr val="000000">
                    <a:alpha val="43137"/>
                  </a:srgbClr>
                </a:outerShdw>
              </a:effectLst>
            </a:endParaRPr>
          </a:p>
          <a:p>
            <a:pPr marL="285750" indent="-285750">
              <a:buFont typeface="Wingdings" panose="05000000000000000000" pitchFamily="2" charset="2"/>
              <a:buChar char="ü"/>
            </a:pPr>
            <a:r>
              <a:rPr lang="es-ES" sz="1400" kern="1200" dirty="0">
                <a:solidFill>
                  <a:schemeClr val="tx1"/>
                </a:solidFill>
              </a:rPr>
              <a:t>Cumplimiento en tiempo de reporte. Dando cumplimiento normativo. </a:t>
            </a:r>
          </a:p>
          <a:p>
            <a:pPr marL="285750" indent="-285750">
              <a:buFont typeface="Wingdings" panose="05000000000000000000" pitchFamily="2" charset="2"/>
              <a:buChar char="ü"/>
            </a:pPr>
            <a:r>
              <a:rPr lang="es-ES" sz="1400" kern="1200" dirty="0">
                <a:solidFill>
                  <a:schemeClr val="tx1"/>
                </a:solidFill>
              </a:rPr>
              <a:t>Seguimiento a los pacientes. Si bien en su mayoría son migrantes los han incluido en sus bases de seguimientos de cohorte. </a:t>
            </a:r>
            <a:endParaRPr lang="es-CO" sz="1100" dirty="0">
              <a:solidFill>
                <a:schemeClr val="tx1"/>
              </a:solidFill>
            </a:endParaRPr>
          </a:p>
        </p:txBody>
      </p:sp>
    </p:spTree>
    <p:extLst>
      <p:ext uri="{BB962C8B-B14F-4D97-AF65-F5344CB8AC3E}">
        <p14:creationId xmlns:p14="http://schemas.microsoft.com/office/powerpoint/2010/main" val="1542256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A99DD-C731-84BE-FD41-430C7B712EDC}"/>
              </a:ext>
            </a:extLst>
          </p:cNvPr>
          <p:cNvSpPr>
            <a:spLocks noGrp="1"/>
          </p:cNvSpPr>
          <p:nvPr>
            <p:ph type="title"/>
          </p:nvPr>
        </p:nvSpPr>
        <p:spPr>
          <a:xfrm>
            <a:off x="946356" y="631704"/>
            <a:ext cx="8821488" cy="5218929"/>
          </a:xfrm>
        </p:spPr>
        <p:txBody>
          <a:bodyPr/>
          <a:lstStyle/>
          <a:p>
            <a:r>
              <a:rPr lang="es-MX" u="sng" dirty="0"/>
              <a:t>Soportes pendientes a la fecha:</a:t>
            </a:r>
            <a:br>
              <a:rPr lang="es-MX" dirty="0"/>
            </a:br>
            <a:br>
              <a:rPr lang="es-MX" dirty="0"/>
            </a:br>
            <a:br>
              <a:rPr lang="es-MX" dirty="0"/>
            </a:br>
            <a:br>
              <a:rPr lang="es-MX" sz="2400" dirty="0"/>
            </a:br>
            <a:r>
              <a:rPr lang="es-ES" sz="2400" dirty="0"/>
              <a:t>Certificación cumplimiento del artículo 3° del Decreto 634 de 2023 de la Alcaldía Mayor de Bogotá, el cual establece la vinculación de mujeres en la ejecución del presente contrato en los porcentajes indicados (Obligación 17 Clausulado).</a:t>
            </a:r>
            <a:br>
              <a:rPr lang="es-ES" sz="3200" dirty="0"/>
            </a:br>
            <a:br>
              <a:rPr lang="es-MX" sz="3200" dirty="0"/>
            </a:br>
            <a:br>
              <a:rPr lang="es-MX" sz="3200" dirty="0"/>
            </a:br>
            <a:r>
              <a:rPr lang="es-MX" sz="2400" dirty="0"/>
              <a:t>Certificación trimestral, suscrita por el Representante Legal y su Revisor Fiscal en la que certifiquen que no se esté realizando doble cobro por la atención de la población objeto del presente contrato (Numeral 1.5 Lineamiento Técnico).</a:t>
            </a:r>
            <a:endParaRPr lang="en-CO" sz="2400" dirty="0"/>
          </a:p>
        </p:txBody>
      </p:sp>
      <p:pic>
        <p:nvPicPr>
          <p:cNvPr id="6" name="Content Placeholder 5">
            <a:extLst>
              <a:ext uri="{FF2B5EF4-FFF2-40B4-BE49-F238E27FC236}">
                <a16:creationId xmlns:a16="http://schemas.microsoft.com/office/drawing/2014/main" id="{C55D733F-2A07-A268-91ED-595E836F5F7A}"/>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10511326" y="631704"/>
            <a:ext cx="720000" cy="720000"/>
          </a:xfrm>
        </p:spPr>
      </p:pic>
      <p:pic>
        <p:nvPicPr>
          <p:cNvPr id="10" name="Graphic 9">
            <a:extLst>
              <a:ext uri="{FF2B5EF4-FFF2-40B4-BE49-F238E27FC236}">
                <a16:creationId xmlns:a16="http://schemas.microsoft.com/office/drawing/2014/main" id="{6F631D4F-A484-58F1-E96B-90CE1E477BE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11326" y="1734166"/>
            <a:ext cx="720000" cy="720000"/>
          </a:xfrm>
          <a:prstGeom prst="rect">
            <a:avLst/>
          </a:prstGeom>
        </p:spPr>
      </p:pic>
      <p:pic>
        <p:nvPicPr>
          <p:cNvPr id="12" name="Graphic 11">
            <a:extLst>
              <a:ext uri="{FF2B5EF4-FFF2-40B4-BE49-F238E27FC236}">
                <a16:creationId xmlns:a16="http://schemas.microsoft.com/office/drawing/2014/main" id="{5671DAA4-4498-E11A-A738-6342D115154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11326" y="3730966"/>
            <a:ext cx="720000" cy="720000"/>
          </a:xfrm>
          <a:prstGeom prst="rect">
            <a:avLst/>
          </a:prstGeom>
        </p:spPr>
      </p:pic>
      <p:pic>
        <p:nvPicPr>
          <p:cNvPr id="16" name="Graphic 15">
            <a:extLst>
              <a:ext uri="{FF2B5EF4-FFF2-40B4-BE49-F238E27FC236}">
                <a16:creationId xmlns:a16="http://schemas.microsoft.com/office/drawing/2014/main" id="{997D779A-765D-9CA7-3858-436FC3BD316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11326" y="2734079"/>
            <a:ext cx="720000" cy="720000"/>
          </a:xfrm>
          <a:prstGeom prst="rect">
            <a:avLst/>
          </a:prstGeom>
        </p:spPr>
      </p:pic>
      <p:pic>
        <p:nvPicPr>
          <p:cNvPr id="30" name="Graphic 29">
            <a:extLst>
              <a:ext uri="{FF2B5EF4-FFF2-40B4-BE49-F238E27FC236}">
                <a16:creationId xmlns:a16="http://schemas.microsoft.com/office/drawing/2014/main" id="{DD7DBED9-FCB7-B5FD-D010-839C77CE661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11326" y="4730879"/>
            <a:ext cx="720000" cy="720000"/>
          </a:xfrm>
          <a:prstGeom prst="rect">
            <a:avLst/>
          </a:prstGeom>
        </p:spPr>
      </p:pic>
    </p:spTree>
    <p:extLst>
      <p:ext uri="{BB962C8B-B14F-4D97-AF65-F5344CB8AC3E}">
        <p14:creationId xmlns:p14="http://schemas.microsoft.com/office/powerpoint/2010/main" val="3848564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584FF5-415F-BE12-9FB4-CCF75DE374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4FFCA3-6424-CA2B-14EC-9CB1340782D2}"/>
              </a:ext>
            </a:extLst>
          </p:cNvPr>
          <p:cNvSpPr>
            <a:spLocks noGrp="1"/>
          </p:cNvSpPr>
          <p:nvPr>
            <p:ph type="title"/>
          </p:nvPr>
        </p:nvSpPr>
        <p:spPr>
          <a:xfrm>
            <a:off x="946355" y="631704"/>
            <a:ext cx="9120591" cy="5080109"/>
          </a:xfrm>
        </p:spPr>
        <p:txBody>
          <a:bodyPr/>
          <a:lstStyle/>
          <a:p>
            <a:r>
              <a:rPr lang="es-MX" u="sng" dirty="0"/>
              <a:t>Aspectos a tener en cuenta:</a:t>
            </a:r>
            <a:br>
              <a:rPr lang="es-MX" dirty="0"/>
            </a:br>
            <a:br>
              <a:rPr lang="es-MX" dirty="0"/>
            </a:br>
            <a:br>
              <a:rPr lang="es-MX" dirty="0"/>
            </a:br>
            <a:br>
              <a:rPr lang="es-MX" dirty="0"/>
            </a:br>
            <a:br>
              <a:rPr lang="es-MX" sz="2000" dirty="0"/>
            </a:br>
            <a:r>
              <a:rPr lang="es-MX" sz="2000" dirty="0"/>
              <a:t>- Divulgación permanente de Procedimientos y Rutas de atención Migrantes Venezolanos No Regularizados.</a:t>
            </a:r>
            <a:br>
              <a:rPr lang="es-MX" sz="2000" dirty="0"/>
            </a:br>
            <a:br>
              <a:rPr lang="es-MX" sz="2000" dirty="0"/>
            </a:br>
            <a:r>
              <a:rPr lang="es-MX" sz="2000" dirty="0"/>
              <a:t>- Oportunidad en la remisión de soportes y reportes solicitados para el cumplimiento del contrato, según normatividad vigente y Lineamiento Técnico.</a:t>
            </a:r>
            <a:br>
              <a:rPr lang="es-MX" sz="2000" dirty="0"/>
            </a:br>
            <a:br>
              <a:rPr lang="es-MX" sz="2000" dirty="0"/>
            </a:br>
            <a:r>
              <a:rPr lang="es-MX" sz="2000" dirty="0"/>
              <a:t>- Diligenciamiento completo de reportes según estructura y con calidad del dato.</a:t>
            </a:r>
            <a:br>
              <a:rPr lang="es-MX" sz="2000" dirty="0"/>
            </a:br>
            <a:br>
              <a:rPr lang="es-MX" sz="2000" dirty="0"/>
            </a:br>
            <a:r>
              <a:rPr lang="es-MX" sz="2000" dirty="0"/>
              <a:t>- Operabilidad de la Línea de atención de Urgencias 24 horas. </a:t>
            </a:r>
            <a:endParaRPr lang="en-CO" dirty="0"/>
          </a:p>
        </p:txBody>
      </p:sp>
      <p:pic>
        <p:nvPicPr>
          <p:cNvPr id="6" name="Content Placeholder 5">
            <a:extLst>
              <a:ext uri="{FF2B5EF4-FFF2-40B4-BE49-F238E27FC236}">
                <a16:creationId xmlns:a16="http://schemas.microsoft.com/office/drawing/2014/main" id="{473C01A4-4A27-83B7-5630-7C040394EF35}"/>
              </a:ext>
            </a:extLst>
          </p:cNvPr>
          <p:cNvPicPr>
            <a:picLocks noGrp="1" noChangeAspect="1"/>
          </p:cNvPicPr>
          <p:nvPr>
            <p:ph sz="half" idx="1"/>
          </p:nvPr>
        </p:nvPicPr>
        <p:blipFill>
          <a:blip r:embed="rId2">
            <a:extLst>
              <a:ext uri="{96DAC541-7B7A-43D3-8B79-37D633B846F1}">
                <asvg:svgBlip xmlns:asvg="http://schemas.microsoft.com/office/drawing/2016/SVG/main" r:embed="rId3"/>
              </a:ext>
            </a:extLst>
          </a:blip>
          <a:stretch>
            <a:fillRect/>
          </a:stretch>
        </p:blipFill>
        <p:spPr>
          <a:xfrm>
            <a:off x="10511326" y="631704"/>
            <a:ext cx="720000" cy="720000"/>
          </a:xfrm>
        </p:spPr>
      </p:pic>
      <p:pic>
        <p:nvPicPr>
          <p:cNvPr id="10" name="Graphic 9">
            <a:extLst>
              <a:ext uri="{FF2B5EF4-FFF2-40B4-BE49-F238E27FC236}">
                <a16:creationId xmlns:a16="http://schemas.microsoft.com/office/drawing/2014/main" id="{18254A36-79B7-380C-CB8A-7AECBCEBEF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11326" y="1734166"/>
            <a:ext cx="720000" cy="720000"/>
          </a:xfrm>
          <a:prstGeom prst="rect">
            <a:avLst/>
          </a:prstGeom>
        </p:spPr>
      </p:pic>
      <p:pic>
        <p:nvPicPr>
          <p:cNvPr id="12" name="Graphic 11">
            <a:extLst>
              <a:ext uri="{FF2B5EF4-FFF2-40B4-BE49-F238E27FC236}">
                <a16:creationId xmlns:a16="http://schemas.microsoft.com/office/drawing/2014/main" id="{B049893D-6C15-0D3C-6257-60A0817043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11326" y="3730966"/>
            <a:ext cx="720000" cy="720000"/>
          </a:xfrm>
          <a:prstGeom prst="rect">
            <a:avLst/>
          </a:prstGeom>
        </p:spPr>
      </p:pic>
      <p:pic>
        <p:nvPicPr>
          <p:cNvPr id="16" name="Graphic 15">
            <a:extLst>
              <a:ext uri="{FF2B5EF4-FFF2-40B4-BE49-F238E27FC236}">
                <a16:creationId xmlns:a16="http://schemas.microsoft.com/office/drawing/2014/main" id="{895926CF-DEC0-91CE-7F89-A801CA16E36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11326" y="2734079"/>
            <a:ext cx="720000" cy="720000"/>
          </a:xfrm>
          <a:prstGeom prst="rect">
            <a:avLst/>
          </a:prstGeom>
        </p:spPr>
      </p:pic>
      <p:pic>
        <p:nvPicPr>
          <p:cNvPr id="30" name="Graphic 29">
            <a:extLst>
              <a:ext uri="{FF2B5EF4-FFF2-40B4-BE49-F238E27FC236}">
                <a16:creationId xmlns:a16="http://schemas.microsoft.com/office/drawing/2014/main" id="{C4455C17-83E1-43A9-1529-5406FB7A442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11326" y="4730879"/>
            <a:ext cx="720000" cy="720000"/>
          </a:xfrm>
          <a:prstGeom prst="rect">
            <a:avLst/>
          </a:prstGeom>
        </p:spPr>
      </p:pic>
    </p:spTree>
    <p:extLst>
      <p:ext uri="{BB962C8B-B14F-4D97-AF65-F5344CB8AC3E}">
        <p14:creationId xmlns:p14="http://schemas.microsoft.com/office/powerpoint/2010/main" val="11171745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367A3-A750-C419-E00F-37291C54428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DC418D7-C859-FD5B-E63D-3F6FC621E53D}"/>
              </a:ext>
            </a:extLst>
          </p:cNvPr>
          <p:cNvSpPr>
            <a:spLocks noGrp="1"/>
          </p:cNvSpPr>
          <p:nvPr>
            <p:ph type="body" idx="1"/>
          </p:nvPr>
        </p:nvSpPr>
        <p:spPr>
          <a:xfrm>
            <a:off x="2597922" y="2106298"/>
            <a:ext cx="1668463" cy="2406236"/>
          </a:xfrm>
        </p:spPr>
        <p:txBody>
          <a:bodyPr/>
          <a:lstStyle/>
          <a:p>
            <a:r>
              <a:rPr lang="es-MX" dirty="0"/>
              <a:t>3</a:t>
            </a:r>
            <a:endParaRPr lang="en-CO" dirty="0"/>
          </a:p>
        </p:txBody>
      </p:sp>
      <p:sp>
        <p:nvSpPr>
          <p:cNvPr id="3" name="Title 2">
            <a:extLst>
              <a:ext uri="{FF2B5EF4-FFF2-40B4-BE49-F238E27FC236}">
                <a16:creationId xmlns:a16="http://schemas.microsoft.com/office/drawing/2014/main" id="{9768857D-355E-93B6-3155-5740CD7EA164}"/>
              </a:ext>
            </a:extLst>
          </p:cNvPr>
          <p:cNvSpPr>
            <a:spLocks noGrp="1"/>
          </p:cNvSpPr>
          <p:nvPr>
            <p:ph type="title"/>
          </p:nvPr>
        </p:nvSpPr>
        <p:spPr/>
        <p:txBody>
          <a:bodyPr/>
          <a:lstStyle/>
          <a:p>
            <a:r>
              <a:rPr lang="es-CO" sz="2800" dirty="0">
                <a:latin typeface="Aptos" panose="020B0004020202020204" pitchFamily="34" charset="0"/>
              </a:rPr>
              <a:t>Presentación Rutas de Atención Grupos Priorizados PNA Migrante Venezolana No Regular – SISS </a:t>
            </a:r>
          </a:p>
        </p:txBody>
      </p:sp>
    </p:spTree>
    <p:extLst>
      <p:ext uri="{BB962C8B-B14F-4D97-AF65-F5344CB8AC3E}">
        <p14:creationId xmlns:p14="http://schemas.microsoft.com/office/powerpoint/2010/main" val="183670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D6942D-9BD5-930F-37AE-93A9EC40C931}"/>
              </a:ext>
            </a:extLst>
          </p:cNvPr>
          <p:cNvSpPr>
            <a:spLocks noGrp="1"/>
          </p:cNvSpPr>
          <p:nvPr>
            <p:ph type="title"/>
          </p:nvPr>
        </p:nvSpPr>
        <p:spPr>
          <a:xfrm>
            <a:off x="838200" y="636519"/>
            <a:ext cx="10515600" cy="426848"/>
          </a:xfrm>
        </p:spPr>
        <p:txBody>
          <a:bodyPr/>
          <a:lstStyle/>
          <a:p>
            <a:r>
              <a:rPr lang="es-CO" sz="2400" dirty="0"/>
              <a:t>Contrato 8500661 de 2025  SISS Centro Oriente ESE</a:t>
            </a:r>
          </a:p>
        </p:txBody>
      </p:sp>
      <p:sp>
        <p:nvSpPr>
          <p:cNvPr id="3" name="Marcador de contenido 2">
            <a:extLst>
              <a:ext uri="{FF2B5EF4-FFF2-40B4-BE49-F238E27FC236}">
                <a16:creationId xmlns:a16="http://schemas.microsoft.com/office/drawing/2014/main" id="{7B3C14E4-3239-D4BD-967A-D107C6B5939A}"/>
              </a:ext>
            </a:extLst>
          </p:cNvPr>
          <p:cNvSpPr>
            <a:spLocks noGrp="1"/>
          </p:cNvSpPr>
          <p:nvPr>
            <p:ph idx="1"/>
          </p:nvPr>
        </p:nvSpPr>
        <p:spPr>
          <a:xfrm>
            <a:off x="838199" y="1825625"/>
            <a:ext cx="10399361" cy="2199513"/>
          </a:xfrm>
        </p:spPr>
        <p:txBody>
          <a:bodyPr/>
          <a:lstStyle/>
          <a:p>
            <a:r>
              <a:rPr lang="es-ES" sz="1800" b="1" dirty="0"/>
              <a:t>Objetivo: </a:t>
            </a:r>
          </a:p>
          <a:p>
            <a:endParaRPr lang="es-ES" sz="1100" b="1" dirty="0"/>
          </a:p>
          <a:p>
            <a:pPr algn="just"/>
            <a:r>
              <a:rPr lang="es-ES" sz="1800" dirty="0"/>
              <a:t>Llevar a cabo la reunión de supervisión y seguimiento trimestral a la ejecución del Contrato Interadministrativo 8500661 de 2025, suscrito entre el Fondo Financiero Distrital de </a:t>
            </a:r>
            <a:r>
              <a:rPr lang="es-ES" sz="1800"/>
              <a:t>Salud – FFDS </a:t>
            </a:r>
            <a:r>
              <a:rPr lang="es-ES" sz="1800" dirty="0"/>
              <a:t>y la Subred Integrada de Servicios de Salud Centro Oriente ESE.</a:t>
            </a:r>
            <a:endParaRPr lang="es-CO" sz="1800" dirty="0"/>
          </a:p>
          <a:p>
            <a:endParaRPr lang="es-CO" dirty="0"/>
          </a:p>
          <a:p>
            <a:endParaRPr lang="es-CO" sz="1600" dirty="0">
              <a:latin typeface="Aptos" panose="020B0004020202020204" pitchFamily="34" charset="0"/>
            </a:endParaRPr>
          </a:p>
        </p:txBody>
      </p:sp>
      <p:sp>
        <p:nvSpPr>
          <p:cNvPr id="4" name="Marcador de contenido 2">
            <a:extLst>
              <a:ext uri="{FF2B5EF4-FFF2-40B4-BE49-F238E27FC236}">
                <a16:creationId xmlns:a16="http://schemas.microsoft.com/office/drawing/2014/main" id="{5477AC13-AA63-86B4-D89C-203011D419BB}"/>
              </a:ext>
            </a:extLst>
          </p:cNvPr>
          <p:cNvSpPr txBox="1">
            <a:spLocks/>
          </p:cNvSpPr>
          <p:nvPr/>
        </p:nvSpPr>
        <p:spPr>
          <a:xfrm>
            <a:off x="954440" y="3886006"/>
            <a:ext cx="10283121" cy="2044149"/>
          </a:xfrm>
          <a:prstGeom prst="rect">
            <a:avLst/>
          </a:prstGeom>
          <a:noFill/>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lang="en-US" sz="1600" kern="1200">
                <a:solidFill>
                  <a:schemeClr val="tx1">
                    <a:lumMod val="85000"/>
                    <a:lumOff val="15000"/>
                  </a:schemeClr>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CO"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100000"/>
              </a:lnSpc>
              <a:spcAft>
                <a:spcPts val="1200"/>
              </a:spcAft>
              <a:buFont typeface="Arial" panose="020B0604020202020204" pitchFamily="34" charset="0"/>
              <a:buNone/>
              <a:tabLst>
                <a:tab pos="-457189" algn="l"/>
              </a:tabLst>
            </a:pPr>
            <a:r>
              <a:rPr lang="es-CO" sz="1600" b="1" dirty="0">
                <a:latin typeface="Aptos" panose="020B0004020202020204" pitchFamily="34" charset="0"/>
              </a:rPr>
              <a:t>Agenda:</a:t>
            </a:r>
          </a:p>
          <a:p>
            <a:pPr marL="324000" lvl="1" defTabSz="457189">
              <a:lnSpc>
                <a:spcPct val="100000"/>
              </a:lnSpc>
              <a:buFont typeface="+mj-lt"/>
              <a:buAutoNum type="arabicPeriod"/>
              <a:tabLst>
                <a:tab pos="-457189" algn="l"/>
              </a:tabLst>
            </a:pPr>
            <a:r>
              <a:rPr lang="es-CO" sz="1600" dirty="0">
                <a:latin typeface="Aptos" panose="020B0004020202020204" pitchFamily="34" charset="0"/>
              </a:rPr>
              <a:t>Apertura y Generalidades del Contrato </a:t>
            </a:r>
          </a:p>
          <a:p>
            <a:pPr marL="324000" lvl="1" defTabSz="457189">
              <a:lnSpc>
                <a:spcPct val="100000"/>
              </a:lnSpc>
              <a:buFont typeface="+mj-lt"/>
              <a:buAutoNum type="arabicPeriod"/>
              <a:tabLst>
                <a:tab pos="-457189" algn="l"/>
              </a:tabLst>
            </a:pPr>
            <a:r>
              <a:rPr lang="es-CO" sz="1600" dirty="0">
                <a:latin typeface="Aptos" panose="020B0004020202020204" pitchFamily="34" charset="0"/>
              </a:rPr>
              <a:t>Resultado del Seguimiento a Obligaciones Específicas – Grupos Funcionales y Apoyo a la Supervisión</a:t>
            </a:r>
          </a:p>
          <a:p>
            <a:pPr marL="324000" lvl="1" defTabSz="457189">
              <a:lnSpc>
                <a:spcPct val="100000"/>
              </a:lnSpc>
              <a:buFont typeface="+mj-lt"/>
              <a:buAutoNum type="arabicPeriod"/>
              <a:tabLst>
                <a:tab pos="-457189" algn="l"/>
              </a:tabLst>
            </a:pPr>
            <a:r>
              <a:rPr lang="es-CO" sz="1600" b="1" dirty="0">
                <a:latin typeface="Aptos" panose="020B0004020202020204" pitchFamily="34" charset="0"/>
              </a:rPr>
              <a:t>Presentación Rutas de Atención Grupos Priorizados PNA Migrante Venezolana No Regular – SISS </a:t>
            </a:r>
          </a:p>
          <a:p>
            <a:pPr marL="324000" lvl="1" defTabSz="457189">
              <a:lnSpc>
                <a:spcPct val="100000"/>
              </a:lnSpc>
              <a:buFont typeface="+mj-lt"/>
              <a:buAutoNum type="arabicPeriod"/>
              <a:tabLst>
                <a:tab pos="-457189" algn="l"/>
              </a:tabLst>
            </a:pPr>
            <a:r>
              <a:rPr lang="es-CO" sz="1600" dirty="0">
                <a:latin typeface="Aptos" panose="020B0004020202020204" pitchFamily="34" charset="0"/>
              </a:rPr>
              <a:t>Actualización Directorio de Referentes SISS</a:t>
            </a:r>
          </a:p>
          <a:p>
            <a:pPr marL="324000" lvl="1" defTabSz="457189">
              <a:lnSpc>
                <a:spcPct val="100000"/>
              </a:lnSpc>
              <a:buFont typeface="+mj-lt"/>
              <a:buAutoNum type="arabicPeriod"/>
              <a:tabLst>
                <a:tab pos="-457189" algn="l"/>
              </a:tabLst>
            </a:pPr>
            <a:r>
              <a:rPr lang="es-CO" sz="1600" dirty="0">
                <a:latin typeface="Aptos" panose="020B0004020202020204" pitchFamily="34" charset="0"/>
              </a:rPr>
              <a:t>Varios</a:t>
            </a:r>
          </a:p>
        </p:txBody>
      </p:sp>
    </p:spTree>
    <p:extLst>
      <p:ext uri="{BB962C8B-B14F-4D97-AF65-F5344CB8AC3E}">
        <p14:creationId xmlns:p14="http://schemas.microsoft.com/office/powerpoint/2010/main" val="4081186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178C64-95A1-9B22-A583-25952F6F4203}"/>
              </a:ext>
            </a:extLst>
          </p:cNvPr>
          <p:cNvSpPr>
            <a:spLocks noGrp="1"/>
          </p:cNvSpPr>
          <p:nvPr>
            <p:ph type="title"/>
          </p:nvPr>
        </p:nvSpPr>
        <p:spPr/>
        <p:txBody>
          <a:bodyPr/>
          <a:lstStyle/>
          <a:p>
            <a:r>
              <a:rPr lang="es-CO" dirty="0"/>
              <a:t>1. Generalidades del Contrato</a:t>
            </a:r>
          </a:p>
        </p:txBody>
      </p:sp>
      <p:graphicFrame>
        <p:nvGraphicFramePr>
          <p:cNvPr id="6" name="Marcador de contenido 5">
            <a:extLst>
              <a:ext uri="{FF2B5EF4-FFF2-40B4-BE49-F238E27FC236}">
                <a16:creationId xmlns:a16="http://schemas.microsoft.com/office/drawing/2014/main" id="{813400FA-8CED-BA04-B21F-7052B8009A2A}"/>
              </a:ext>
            </a:extLst>
          </p:cNvPr>
          <p:cNvGraphicFramePr>
            <a:graphicFrameLocks noGrp="1"/>
          </p:cNvGraphicFramePr>
          <p:nvPr>
            <p:ph idx="1"/>
            <p:extLst>
              <p:ext uri="{D42A27DB-BD31-4B8C-83A1-F6EECF244321}">
                <p14:modId xmlns:p14="http://schemas.microsoft.com/office/powerpoint/2010/main" val="1580291177"/>
              </p:ext>
            </p:extLst>
          </p:nvPr>
        </p:nvGraphicFramePr>
        <p:xfrm>
          <a:off x="838200" y="1825625"/>
          <a:ext cx="10515600" cy="3813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ángulo: esquinas redondeadas 2">
            <a:extLst>
              <a:ext uri="{FF2B5EF4-FFF2-40B4-BE49-F238E27FC236}">
                <a16:creationId xmlns:a16="http://schemas.microsoft.com/office/drawing/2014/main" id="{48728E3C-E68F-F5CE-8C09-9DCA567ED421}"/>
              </a:ext>
            </a:extLst>
          </p:cNvPr>
          <p:cNvSpPr/>
          <p:nvPr/>
        </p:nvSpPr>
        <p:spPr>
          <a:xfrm>
            <a:off x="905854" y="2939759"/>
            <a:ext cx="3145564" cy="256373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MX" sz="1400" b="1" i="0" u="none" strike="noStrike" kern="0" cap="none" spc="0" normalizeH="0" baseline="0" noProof="0" dirty="0">
                <a:ln>
                  <a:noFill/>
                </a:ln>
                <a:solidFill>
                  <a:sysClr val="windowText" lastClr="000000"/>
                </a:solidFill>
                <a:effectLst/>
                <a:uLnTx/>
                <a:uFillTx/>
              </a:rPr>
              <a:t>Objeto</a:t>
            </a:r>
            <a:r>
              <a:rPr kumimoji="0" lang="es-MX" sz="1300" b="1" i="0" u="none" strike="noStrike" kern="0" cap="none" spc="0" normalizeH="0" baseline="0" noProof="0" dirty="0">
                <a:ln>
                  <a:noFill/>
                </a:ln>
                <a:solidFill>
                  <a:sysClr val="windowText" lastClr="000000"/>
                </a:solidFill>
                <a:effectLst/>
                <a:uLnTx/>
                <a:uFillTx/>
              </a:rPr>
              <a:t>: </a:t>
            </a:r>
            <a:r>
              <a:rPr kumimoji="0" lang="es-MX" sz="1300" b="0" i="0" u="none" strike="noStrike" kern="0" cap="none" spc="0" normalizeH="0" baseline="0" noProof="0" dirty="0">
                <a:ln>
                  <a:noFill/>
                </a:ln>
                <a:solidFill>
                  <a:sysClr val="windowText" lastClr="000000"/>
                </a:solidFill>
                <a:effectLst/>
                <a:uLnTx/>
                <a:uFillTx/>
              </a:rPr>
              <a:t>Prestar los servicios de salud (promoción de la salud, prevención de la enfermedad, diagnóstico, tratamiento, rehabilitación y paliación incluye medicamentos) a la población no asegurada sin capacidad de pago, población objeto de fallos judiciales y en general población a cargo del Fondo Financiero Distrital de Salud – FFDS, en cumplimiento de las funciones de la Secretaría Distrital de Salud – SDS.  </a:t>
            </a:r>
            <a:endParaRPr kumimoji="0" lang="es-CO" sz="1300" b="0" i="0" u="none" strike="noStrike" kern="0" cap="none" spc="0" normalizeH="0" baseline="0" noProof="0" dirty="0">
              <a:ln>
                <a:noFill/>
              </a:ln>
              <a:solidFill>
                <a:sysClr val="windowText" lastClr="000000"/>
              </a:solidFill>
              <a:effectLst/>
              <a:uLnTx/>
              <a:uFillTx/>
            </a:endParaRPr>
          </a:p>
        </p:txBody>
      </p:sp>
      <p:sp>
        <p:nvSpPr>
          <p:cNvPr id="4" name="Rectángulo: esquinas redondeadas 3">
            <a:extLst>
              <a:ext uri="{FF2B5EF4-FFF2-40B4-BE49-F238E27FC236}">
                <a16:creationId xmlns:a16="http://schemas.microsoft.com/office/drawing/2014/main" id="{28BA8541-631B-2555-0D94-E042776BBE96}"/>
              </a:ext>
            </a:extLst>
          </p:cNvPr>
          <p:cNvSpPr/>
          <p:nvPr/>
        </p:nvSpPr>
        <p:spPr>
          <a:xfrm>
            <a:off x="4597459" y="3193286"/>
            <a:ext cx="2997081" cy="201680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buClr>
                <a:srgbClr val="000000"/>
              </a:buClr>
              <a:buSzTx/>
              <a:buFont typeface="Arial"/>
              <a:buNone/>
            </a:pPr>
            <a:r>
              <a:rPr lang="es-MX" sz="1600" b="1" dirty="0">
                <a:solidFill>
                  <a:schemeClr val="tx1">
                    <a:lumMod val="85000"/>
                    <a:lumOff val="15000"/>
                  </a:schemeClr>
                </a:solidFill>
                <a:latin typeface="Aptos" panose="020B0004020202020204" pitchFamily="34" charset="0"/>
              </a:rPr>
              <a:t>Fecha de Inicio</a:t>
            </a:r>
            <a:r>
              <a:rPr lang="es-MX" sz="1600" dirty="0">
                <a:solidFill>
                  <a:schemeClr val="tx1">
                    <a:lumMod val="85000"/>
                    <a:lumOff val="15000"/>
                  </a:schemeClr>
                </a:solidFill>
                <a:latin typeface="Aptos" panose="020B0004020202020204" pitchFamily="34" charset="0"/>
              </a:rPr>
              <a:t>: 04/11/2025.</a:t>
            </a:r>
          </a:p>
          <a:p>
            <a:pPr lvl="0">
              <a:buClr>
                <a:srgbClr val="000000"/>
              </a:buClr>
              <a:buSzTx/>
              <a:buFont typeface="Arial"/>
              <a:buNone/>
            </a:pPr>
            <a:endParaRPr lang="es-MX" sz="1600" dirty="0">
              <a:solidFill>
                <a:schemeClr val="tx1">
                  <a:lumMod val="85000"/>
                  <a:lumOff val="15000"/>
                </a:schemeClr>
              </a:solidFill>
              <a:latin typeface="Aptos" panose="020B0004020202020204" pitchFamily="34" charset="0"/>
            </a:endParaRPr>
          </a:p>
          <a:p>
            <a:pPr lvl="0" algn="just">
              <a:buClr>
                <a:srgbClr val="000000"/>
              </a:buClr>
              <a:buSzTx/>
              <a:buFont typeface="Arial"/>
              <a:buNone/>
            </a:pPr>
            <a:r>
              <a:rPr lang="es-MX" sz="1600" b="1" dirty="0">
                <a:solidFill>
                  <a:schemeClr val="tx1">
                    <a:lumMod val="85000"/>
                    <a:lumOff val="15000"/>
                  </a:schemeClr>
                </a:solidFill>
                <a:latin typeface="Aptos" panose="020B0004020202020204" pitchFamily="34" charset="0"/>
                <a:sym typeface="Arial"/>
              </a:rPr>
              <a:t>Plazo</a:t>
            </a:r>
            <a:r>
              <a:rPr lang="es-MX" sz="1600" dirty="0">
                <a:solidFill>
                  <a:schemeClr val="tx1">
                    <a:lumMod val="85000"/>
                    <a:lumOff val="15000"/>
                  </a:schemeClr>
                </a:solidFill>
                <a:latin typeface="Aptos" panose="020B0004020202020204" pitchFamily="34" charset="0"/>
                <a:sym typeface="Arial"/>
              </a:rPr>
              <a:t>: Hasta el 31 de diciembre de 2027, o hasta agotar recursos, lo primero que ocurra.</a:t>
            </a:r>
            <a:endParaRPr lang="es-ES" sz="1600" dirty="0">
              <a:solidFill>
                <a:schemeClr val="tx1">
                  <a:lumMod val="85000"/>
                  <a:lumOff val="15000"/>
                </a:schemeClr>
              </a:solidFill>
              <a:latin typeface="Aptos" panose="020B0004020202020204" pitchFamily="34" charset="0"/>
              <a:sym typeface="Arial"/>
            </a:endParaRPr>
          </a:p>
        </p:txBody>
      </p:sp>
      <p:sp>
        <p:nvSpPr>
          <p:cNvPr id="5" name="Rectángulo: esquinas redondeadas 4">
            <a:extLst>
              <a:ext uri="{FF2B5EF4-FFF2-40B4-BE49-F238E27FC236}">
                <a16:creationId xmlns:a16="http://schemas.microsoft.com/office/drawing/2014/main" id="{02D2D63D-F288-9DE5-1C9A-CAFE784A5E4D}"/>
              </a:ext>
            </a:extLst>
          </p:cNvPr>
          <p:cNvSpPr/>
          <p:nvPr/>
        </p:nvSpPr>
        <p:spPr>
          <a:xfrm>
            <a:off x="8350308" y="3193286"/>
            <a:ext cx="2793407" cy="1924222"/>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s-ES" b="1" i="0" u="none" strike="noStrike" kern="0" cap="none" spc="0" normalizeH="0" baseline="0" noProof="0" dirty="0">
                <a:ln>
                  <a:noFill/>
                </a:ln>
                <a:solidFill>
                  <a:sysClr val="windowText" lastClr="000000"/>
                </a:solidFill>
                <a:effectLst/>
                <a:uLnTx/>
                <a:uFillTx/>
              </a:rPr>
              <a:t>2025: </a:t>
            </a:r>
            <a:r>
              <a:rPr kumimoji="0" lang="es-CO" b="0" i="0" u="none" strike="noStrike" kern="0" cap="none" spc="0" normalizeH="0" baseline="0" noProof="0" dirty="0">
                <a:ln>
                  <a:noFill/>
                </a:ln>
                <a:solidFill>
                  <a:sysClr val="windowText" lastClr="000000"/>
                </a:solidFill>
                <a:effectLst/>
                <a:uLnTx/>
                <a:uFillTx/>
              </a:rPr>
              <a:t>$ 1.832.133.479              </a:t>
            </a:r>
            <a:r>
              <a:rPr kumimoji="0" lang="es-ES" b="1" i="0" u="none" strike="noStrike" kern="0" cap="none" spc="0" normalizeH="0" baseline="0" noProof="0" dirty="0">
                <a:ln>
                  <a:noFill/>
                </a:ln>
                <a:solidFill>
                  <a:sysClr val="windowText" lastClr="000000"/>
                </a:solidFill>
                <a:effectLst/>
                <a:uLnTx/>
                <a:uFillTx/>
              </a:rPr>
              <a:t>2026: </a:t>
            </a:r>
            <a:r>
              <a:rPr kumimoji="0" lang="es-CO" b="0" i="0" u="none" strike="noStrike" kern="0" cap="none" spc="0" normalizeH="0" baseline="0" noProof="0" dirty="0">
                <a:ln>
                  <a:noFill/>
                </a:ln>
                <a:solidFill>
                  <a:sysClr val="windowText" lastClr="000000"/>
                </a:solidFill>
                <a:effectLst/>
                <a:uLnTx/>
                <a:uFillTx/>
              </a:rPr>
              <a:t>$ 6.197.364.478             </a:t>
            </a:r>
            <a:r>
              <a:rPr kumimoji="0" lang="es-ES" b="1" i="0" u="none" strike="noStrike" kern="0" cap="none" spc="0" normalizeH="0" baseline="0" noProof="0" dirty="0">
                <a:ln>
                  <a:noFill/>
                </a:ln>
                <a:solidFill>
                  <a:sysClr val="windowText" lastClr="000000"/>
                </a:solidFill>
                <a:effectLst/>
                <a:uLnTx/>
                <a:uFillTx/>
              </a:rPr>
              <a:t>2027: </a:t>
            </a:r>
            <a:r>
              <a:rPr kumimoji="0" lang="es-CO" b="0" i="0" u="none" strike="noStrike" kern="0" cap="none" spc="0" normalizeH="0" baseline="0" noProof="0" dirty="0">
                <a:ln>
                  <a:noFill/>
                </a:ln>
                <a:solidFill>
                  <a:sysClr val="windowText" lastClr="000000"/>
                </a:solidFill>
                <a:effectLst/>
                <a:uLnTx/>
                <a:uFillTx/>
              </a:rPr>
              <a:t>$ 6.016.858.715            </a:t>
            </a:r>
            <a:r>
              <a:rPr kumimoji="0" lang="es-ES" b="1" i="0" u="none" strike="noStrike" kern="0" cap="none" spc="0" normalizeH="0" baseline="0" noProof="0" dirty="0">
                <a:ln>
                  <a:noFill/>
                </a:ln>
                <a:solidFill>
                  <a:sysClr val="windowText" lastClr="000000"/>
                </a:solidFill>
                <a:effectLst/>
                <a:uLnTx/>
                <a:uFillTx/>
              </a:rPr>
              <a:t>Total: </a:t>
            </a:r>
            <a:r>
              <a:rPr kumimoji="0" lang="es-CO" b="0" i="0" u="none" strike="noStrike" kern="0" cap="none" spc="0" normalizeH="0" baseline="0" noProof="0" dirty="0">
                <a:ln>
                  <a:noFill/>
                </a:ln>
                <a:solidFill>
                  <a:sysClr val="windowText" lastClr="000000"/>
                </a:solidFill>
                <a:effectLst/>
                <a:uLnTx/>
                <a:uFillTx/>
              </a:rPr>
              <a:t>$ 14.046.356.672</a:t>
            </a:r>
          </a:p>
        </p:txBody>
      </p:sp>
    </p:spTree>
    <p:extLst>
      <p:ext uri="{BB962C8B-B14F-4D97-AF65-F5344CB8AC3E}">
        <p14:creationId xmlns:p14="http://schemas.microsoft.com/office/powerpoint/2010/main" val="1741754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84F39BC-4B54-3A17-9FAF-C3A08623F4D4}"/>
              </a:ext>
            </a:extLst>
          </p:cNvPr>
          <p:cNvSpPr>
            <a:spLocks noGrp="1"/>
          </p:cNvSpPr>
          <p:nvPr>
            <p:ph type="body" idx="1"/>
          </p:nvPr>
        </p:nvSpPr>
        <p:spPr>
          <a:xfrm>
            <a:off x="2597922" y="2106298"/>
            <a:ext cx="1668463" cy="2406236"/>
          </a:xfrm>
        </p:spPr>
        <p:txBody>
          <a:bodyPr/>
          <a:lstStyle/>
          <a:p>
            <a:r>
              <a:rPr lang="es-MX" dirty="0"/>
              <a:t>2</a:t>
            </a:r>
            <a:endParaRPr lang="en-CO" dirty="0"/>
          </a:p>
        </p:txBody>
      </p:sp>
      <p:sp>
        <p:nvSpPr>
          <p:cNvPr id="3" name="Title 2">
            <a:extLst>
              <a:ext uri="{FF2B5EF4-FFF2-40B4-BE49-F238E27FC236}">
                <a16:creationId xmlns:a16="http://schemas.microsoft.com/office/drawing/2014/main" id="{CE70733B-92C3-3345-4B86-99F03BA6E81D}"/>
              </a:ext>
            </a:extLst>
          </p:cNvPr>
          <p:cNvSpPr>
            <a:spLocks noGrp="1"/>
          </p:cNvSpPr>
          <p:nvPr>
            <p:ph type="title"/>
          </p:nvPr>
        </p:nvSpPr>
        <p:spPr/>
        <p:txBody>
          <a:bodyPr/>
          <a:lstStyle/>
          <a:p>
            <a:r>
              <a:rPr lang="es-CO" sz="2800" dirty="0">
                <a:latin typeface="Aptos" panose="020B0004020202020204" pitchFamily="34" charset="0"/>
              </a:rPr>
              <a:t>Resultado del Seguimiento a Obligaciones Específicas – Grupos Funcionales y Apoyo a la Supervisión</a:t>
            </a:r>
            <a:r>
              <a:rPr lang="es-CO" sz="2800" dirty="0"/>
              <a:t> </a:t>
            </a:r>
            <a:endParaRPr lang="en-CO" sz="2800" dirty="0"/>
          </a:p>
        </p:txBody>
      </p:sp>
    </p:spTree>
    <p:extLst>
      <p:ext uri="{BB962C8B-B14F-4D97-AF65-F5344CB8AC3E}">
        <p14:creationId xmlns:p14="http://schemas.microsoft.com/office/powerpoint/2010/main" val="8977966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085CF-10B8-367C-B783-0D64EA1F81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BBD6CF1-6B48-02D8-3282-526555219880}"/>
              </a:ext>
            </a:extLst>
          </p:cNvPr>
          <p:cNvSpPr>
            <a:spLocks noGrp="1"/>
          </p:cNvSpPr>
          <p:nvPr>
            <p:ph type="title"/>
          </p:nvPr>
        </p:nvSpPr>
        <p:spPr/>
        <p:txBody>
          <a:bodyPr/>
          <a:lstStyle/>
          <a:p>
            <a:r>
              <a:rPr lang="es-MX" dirty="0"/>
              <a:t>Referencia y Contrarreferencia </a:t>
            </a:r>
            <a:endParaRPr lang="en-CO" dirty="0"/>
          </a:p>
        </p:txBody>
      </p:sp>
      <p:graphicFrame>
        <p:nvGraphicFramePr>
          <p:cNvPr id="2" name="Objeto 1">
            <a:extLst>
              <a:ext uri="{FF2B5EF4-FFF2-40B4-BE49-F238E27FC236}">
                <a16:creationId xmlns:a16="http://schemas.microsoft.com/office/drawing/2014/main" id="{7A234CAD-CE9C-5009-469E-07555AF4E1AC}"/>
              </a:ext>
            </a:extLst>
          </p:cNvPr>
          <p:cNvGraphicFramePr>
            <a:graphicFrameLocks noChangeAspect="1"/>
          </p:cNvGraphicFramePr>
          <p:nvPr>
            <p:extLst>
              <p:ext uri="{D42A27DB-BD31-4B8C-83A1-F6EECF244321}">
                <p14:modId xmlns:p14="http://schemas.microsoft.com/office/powerpoint/2010/main" val="85745337"/>
              </p:ext>
            </p:extLst>
          </p:nvPr>
        </p:nvGraphicFramePr>
        <p:xfrm>
          <a:off x="1276267" y="1452785"/>
          <a:ext cx="9175240" cy="4475413"/>
        </p:xfrm>
        <a:graphic>
          <a:graphicData uri="http://schemas.openxmlformats.org/presentationml/2006/ole">
            <mc:AlternateContent xmlns:mc="http://schemas.openxmlformats.org/markup-compatibility/2006">
              <mc:Choice xmlns:v="urn:schemas-microsoft-com:vml" Requires="v">
                <p:oleObj spid="_x0000_s1028" name="Hoja de cálculo" r:id="rId3" imgW="6902420" imgH="3847961" progId="Excel.Sheet.12">
                  <p:embed/>
                </p:oleObj>
              </mc:Choice>
              <mc:Fallback>
                <p:oleObj name="Hoja de cálculo" r:id="rId3" imgW="6902420" imgH="3847961" progId="Excel.Sheet.12">
                  <p:embed/>
                  <p:pic>
                    <p:nvPicPr>
                      <p:cNvPr id="2" name="Objeto 1">
                        <a:extLst>
                          <a:ext uri="{FF2B5EF4-FFF2-40B4-BE49-F238E27FC236}">
                            <a16:creationId xmlns:a16="http://schemas.microsoft.com/office/drawing/2014/main" id="{7A234CAD-CE9C-5009-469E-07555AF4E1AC}"/>
                          </a:ext>
                        </a:extLst>
                      </p:cNvPr>
                      <p:cNvPicPr/>
                      <p:nvPr/>
                    </p:nvPicPr>
                    <p:blipFill>
                      <a:blip r:embed="rId4"/>
                      <a:stretch>
                        <a:fillRect/>
                      </a:stretch>
                    </p:blipFill>
                    <p:spPr>
                      <a:xfrm>
                        <a:off x="1276267" y="1452785"/>
                        <a:ext cx="9175240" cy="4475413"/>
                      </a:xfrm>
                      <a:prstGeom prst="rect">
                        <a:avLst/>
                      </a:prstGeom>
                    </p:spPr>
                  </p:pic>
                </p:oleObj>
              </mc:Fallback>
            </mc:AlternateContent>
          </a:graphicData>
        </a:graphic>
      </p:graphicFrame>
    </p:spTree>
    <p:extLst>
      <p:ext uri="{BB962C8B-B14F-4D97-AF65-F5344CB8AC3E}">
        <p14:creationId xmlns:p14="http://schemas.microsoft.com/office/powerpoint/2010/main" val="569923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12B58C6-6BC9-8C93-6ADA-056CCCCFF77A}"/>
              </a:ext>
            </a:extLst>
          </p:cNvPr>
          <p:cNvSpPr>
            <a:spLocks noGrp="1"/>
          </p:cNvSpPr>
          <p:nvPr>
            <p:ph type="title"/>
          </p:nvPr>
        </p:nvSpPr>
        <p:spPr>
          <a:xfrm>
            <a:off x="839787" y="258282"/>
            <a:ext cx="5373005" cy="870431"/>
          </a:xfrm>
        </p:spPr>
        <p:txBody>
          <a:bodyPr/>
          <a:lstStyle/>
          <a:p>
            <a:r>
              <a:rPr lang="es-CO" sz="2800" dirty="0"/>
              <a:t>Atención por Orden Judicial – Tutelas </a:t>
            </a:r>
            <a:endParaRPr lang="en-CO" sz="2800" dirty="0"/>
          </a:p>
        </p:txBody>
      </p:sp>
      <p:graphicFrame>
        <p:nvGraphicFramePr>
          <p:cNvPr id="3" name="Tabla 2">
            <a:extLst>
              <a:ext uri="{FF2B5EF4-FFF2-40B4-BE49-F238E27FC236}">
                <a16:creationId xmlns:a16="http://schemas.microsoft.com/office/drawing/2014/main" id="{67296660-D05F-13C4-7F7A-43945BC55EB2}"/>
              </a:ext>
            </a:extLst>
          </p:cNvPr>
          <p:cNvGraphicFramePr>
            <a:graphicFrameLocks noGrp="1"/>
          </p:cNvGraphicFramePr>
          <p:nvPr>
            <p:extLst>
              <p:ext uri="{D42A27DB-BD31-4B8C-83A1-F6EECF244321}">
                <p14:modId xmlns:p14="http://schemas.microsoft.com/office/powerpoint/2010/main" val="2599239057"/>
              </p:ext>
            </p:extLst>
          </p:nvPr>
        </p:nvGraphicFramePr>
        <p:xfrm>
          <a:off x="6926768" y="856151"/>
          <a:ext cx="4704568" cy="2857500"/>
        </p:xfrm>
        <a:graphic>
          <a:graphicData uri="http://schemas.openxmlformats.org/drawingml/2006/table">
            <a:tbl>
              <a:tblPr firstRow="1" bandRow="1">
                <a:tableStyleId>{FABFCF23-3B69-468F-B69F-88F6DE6A72F2}</a:tableStyleId>
              </a:tblPr>
              <a:tblGrid>
                <a:gridCol w="4704568">
                  <a:extLst>
                    <a:ext uri="{9D8B030D-6E8A-4147-A177-3AD203B41FA5}">
                      <a16:colId xmlns:a16="http://schemas.microsoft.com/office/drawing/2014/main" val="386456309"/>
                    </a:ext>
                  </a:extLst>
                </a:gridCol>
              </a:tblGrid>
              <a:tr h="231441">
                <a:tc>
                  <a:txBody>
                    <a:bodyPr/>
                    <a:lstStyle/>
                    <a:p>
                      <a:pPr algn="ctr"/>
                      <a:r>
                        <a:rPr lang="es-MX" sz="1200" dirty="0"/>
                        <a:t>OBSERVACIONES A TENER EN CUENTA </a:t>
                      </a:r>
                      <a:endParaRPr lang="es-CO" sz="1200" dirty="0">
                        <a:latin typeface="+mn-lt"/>
                        <a:cs typeface="Calibri" panose="020F0502020204030204" pitchFamily="34" charset="0"/>
                      </a:endParaRPr>
                    </a:p>
                  </a:txBody>
                  <a:tcPr/>
                </a:tc>
                <a:extLst>
                  <a:ext uri="{0D108BD9-81ED-4DB2-BD59-A6C34878D82A}">
                    <a16:rowId xmlns:a16="http://schemas.microsoft.com/office/drawing/2014/main" val="4070896889"/>
                  </a:ext>
                </a:extLst>
              </a:tr>
              <a:tr h="1562229">
                <a:tc>
                  <a:txBody>
                    <a:bodyPr/>
                    <a:lstStyle/>
                    <a:p>
                      <a:pPr marL="285750" indent="-285750" algn="just">
                        <a:buFont typeface="Wingdings" panose="05000000000000000000" pitchFamily="2" charset="2"/>
                        <a:buChar char="ü"/>
                      </a:pPr>
                      <a:r>
                        <a:rPr lang="es-MX" sz="1050" dirty="0">
                          <a:solidFill>
                            <a:schemeClr val="tx1"/>
                          </a:solidFill>
                        </a:rPr>
                        <a:t>Dar respuesta a la totalidad de los casos enviados a la Subred.</a:t>
                      </a:r>
                    </a:p>
                    <a:p>
                      <a:pPr marL="285750" indent="-285750" algn="just">
                        <a:buFont typeface="Wingdings" panose="05000000000000000000" pitchFamily="2" charset="2"/>
                        <a:buChar char="ü"/>
                      </a:pPr>
                      <a:r>
                        <a:rPr lang="es-MX" sz="1050" dirty="0">
                          <a:solidFill>
                            <a:schemeClr val="tx1"/>
                          </a:solidFill>
                        </a:rPr>
                        <a:t>Respuesta efectiva, evitando:</a:t>
                      </a:r>
                    </a:p>
                    <a:p>
                      <a:pPr marL="342900" lvl="0" indent="-342900" algn="just">
                        <a:buFontTx/>
                        <a:buAutoNum type="alphaLcPeriod"/>
                      </a:pPr>
                      <a:r>
                        <a:rPr lang="es-MX" sz="1050" dirty="0">
                          <a:solidFill>
                            <a:schemeClr val="tx1"/>
                          </a:solidFill>
                        </a:rPr>
                        <a:t>Respuestas donde refieran todas las atenciones prestadas al usuario, sin precisar la atención por tutela</a:t>
                      </a:r>
                      <a:r>
                        <a:rPr lang="es-CO" sz="1050" dirty="0">
                          <a:solidFill>
                            <a:schemeClr val="tx1"/>
                          </a:solidFill>
                        </a:rPr>
                        <a:t>, o en las que se refiera que nunca ha asistido.</a:t>
                      </a:r>
                    </a:p>
                    <a:p>
                      <a:pPr marL="342900" lvl="0" indent="-342900" algn="just">
                        <a:buFontTx/>
                        <a:buAutoNum type="alphaLcPeriod"/>
                      </a:pPr>
                      <a:r>
                        <a:rPr lang="es-CO" sz="1050" dirty="0">
                          <a:solidFill>
                            <a:schemeClr val="tx1"/>
                          </a:solidFill>
                        </a:rPr>
                        <a:t>Respuestas con enfoque jurídico predominante, donde refieran que no están accionadas o vinculadas, sin dar respuesta al requerimiento en el marco del contrato.</a:t>
                      </a:r>
                    </a:p>
                    <a:p>
                      <a:pPr marL="342900" lvl="0" indent="-342900" algn="just">
                        <a:buFontTx/>
                        <a:buAutoNum type="alphaLcPeriod"/>
                      </a:pPr>
                      <a:r>
                        <a:rPr lang="es-CO" sz="1050" dirty="0">
                          <a:solidFill>
                            <a:schemeClr val="tx1"/>
                          </a:solidFill>
                        </a:rPr>
                        <a:t>Respuestas que no se enmarquen en los tiempos otorgados por el Juez (desacato).</a:t>
                      </a:r>
                    </a:p>
                    <a:p>
                      <a:pPr marL="342900" lvl="0" indent="-342900" algn="just">
                        <a:buFontTx/>
                        <a:buAutoNum type="alphaLcPeriod"/>
                      </a:pPr>
                      <a:r>
                        <a:rPr lang="es-CO" sz="1050" dirty="0">
                          <a:solidFill>
                            <a:schemeClr val="tx1"/>
                          </a:solidFill>
                        </a:rPr>
                        <a:t>Respuestas donde se refiera que el usuario es migrante irregular, por tanto </a:t>
                      </a:r>
                      <a:r>
                        <a:rPr lang="es-CO" sz="1050" dirty="0" err="1">
                          <a:solidFill>
                            <a:schemeClr val="tx1"/>
                          </a:solidFill>
                        </a:rPr>
                        <a:t>so|lo</a:t>
                      </a:r>
                      <a:r>
                        <a:rPr lang="es-CO" sz="1050" dirty="0">
                          <a:solidFill>
                            <a:schemeClr val="tx1"/>
                          </a:solidFill>
                        </a:rPr>
                        <a:t> se cubre urgencia (orden del juez en la acción de tutela).</a:t>
                      </a:r>
                      <a:endParaRPr lang="es-CO" sz="1050" dirty="0">
                        <a:solidFill>
                          <a:schemeClr val="tx1"/>
                        </a:solidFill>
                        <a:latin typeface="+mn-lt"/>
                        <a:cs typeface="Calibri" panose="020F0502020204030204" pitchFamily="34" charset="0"/>
                      </a:endParaRPr>
                    </a:p>
                  </a:txBody>
                  <a:tcPr/>
                </a:tc>
                <a:extLst>
                  <a:ext uri="{0D108BD9-81ED-4DB2-BD59-A6C34878D82A}">
                    <a16:rowId xmlns:a16="http://schemas.microsoft.com/office/drawing/2014/main" val="2133880174"/>
                  </a:ext>
                </a:extLst>
              </a:tr>
              <a:tr h="617177">
                <a:tc>
                  <a:txBody>
                    <a:bodyPr/>
                    <a:lstStyle/>
                    <a:p>
                      <a:pPr marL="285750" indent="-285750" algn="just">
                        <a:buFont typeface="Wingdings" panose="05000000000000000000" pitchFamily="2" charset="2"/>
                        <a:buChar char="ü"/>
                      </a:pPr>
                      <a:r>
                        <a:rPr lang="es-MX" sz="1050" kern="1200" dirty="0">
                          <a:solidFill>
                            <a:schemeClr val="tx1"/>
                          </a:solidFill>
                        </a:rPr>
                        <a:t>Respuestas integral (aspecto jurídico y de prestación de servicios).</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MX" sz="1050" kern="1200" dirty="0">
                          <a:solidFill>
                            <a:schemeClr val="tx1"/>
                          </a:solidFill>
                        </a:rPr>
                        <a:t>Garantizar la atención oportuna del usuario, así como la respuesta oportuna al Juez (prevención de daño antijurídico). </a:t>
                      </a: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s-MX" sz="1050" kern="1200" dirty="0">
                          <a:solidFill>
                            <a:schemeClr val="tx1"/>
                          </a:solidFill>
                        </a:rPr>
                        <a:t>Envío actualizado de los datos de contacto del referente asignado por la SISS.</a:t>
                      </a:r>
                      <a:endParaRPr lang="es-MX" sz="1050" kern="1200" dirty="0">
                        <a:solidFill>
                          <a:schemeClr val="tx1"/>
                        </a:solidFill>
                        <a:latin typeface="+mn-lt"/>
                        <a:ea typeface="+mn-ea"/>
                        <a:cs typeface="Calibri" panose="020F0502020204030204" pitchFamily="34" charset="0"/>
                      </a:endParaRPr>
                    </a:p>
                  </a:txBody>
                  <a:tcPr/>
                </a:tc>
                <a:extLst>
                  <a:ext uri="{0D108BD9-81ED-4DB2-BD59-A6C34878D82A}">
                    <a16:rowId xmlns:a16="http://schemas.microsoft.com/office/drawing/2014/main" val="379711624"/>
                  </a:ext>
                </a:extLst>
              </a:tr>
            </a:tbl>
          </a:graphicData>
        </a:graphic>
      </p:graphicFrame>
      <p:graphicFrame>
        <p:nvGraphicFramePr>
          <p:cNvPr id="4" name="Tabla 3">
            <a:extLst>
              <a:ext uri="{FF2B5EF4-FFF2-40B4-BE49-F238E27FC236}">
                <a16:creationId xmlns:a16="http://schemas.microsoft.com/office/drawing/2014/main" id="{052DFECE-E2E8-EAB2-4701-EF55EC2A1426}"/>
              </a:ext>
            </a:extLst>
          </p:cNvPr>
          <p:cNvGraphicFramePr>
            <a:graphicFrameLocks noGrp="1"/>
          </p:cNvGraphicFramePr>
          <p:nvPr>
            <p:extLst>
              <p:ext uri="{D42A27DB-BD31-4B8C-83A1-F6EECF244321}">
                <p14:modId xmlns:p14="http://schemas.microsoft.com/office/powerpoint/2010/main" val="3959089908"/>
              </p:ext>
            </p:extLst>
          </p:nvPr>
        </p:nvGraphicFramePr>
        <p:xfrm>
          <a:off x="6926768" y="4120116"/>
          <a:ext cx="4704568" cy="1363937"/>
        </p:xfrm>
        <a:graphic>
          <a:graphicData uri="http://schemas.openxmlformats.org/drawingml/2006/table">
            <a:tbl>
              <a:tblPr firstRow="1" firstCol="1" bandRow="1">
                <a:tableStyleId>{6E25E649-3F16-4E02-A733-19D2CDBF48F0}</a:tableStyleId>
              </a:tblPr>
              <a:tblGrid>
                <a:gridCol w="585495">
                  <a:extLst>
                    <a:ext uri="{9D8B030D-6E8A-4147-A177-3AD203B41FA5}">
                      <a16:colId xmlns:a16="http://schemas.microsoft.com/office/drawing/2014/main" val="3579246576"/>
                    </a:ext>
                  </a:extLst>
                </a:gridCol>
                <a:gridCol w="743484">
                  <a:extLst>
                    <a:ext uri="{9D8B030D-6E8A-4147-A177-3AD203B41FA5}">
                      <a16:colId xmlns:a16="http://schemas.microsoft.com/office/drawing/2014/main" val="1936607506"/>
                    </a:ext>
                  </a:extLst>
                </a:gridCol>
                <a:gridCol w="1435184">
                  <a:extLst>
                    <a:ext uri="{9D8B030D-6E8A-4147-A177-3AD203B41FA5}">
                      <a16:colId xmlns:a16="http://schemas.microsoft.com/office/drawing/2014/main" val="2357109312"/>
                    </a:ext>
                  </a:extLst>
                </a:gridCol>
                <a:gridCol w="1419111">
                  <a:extLst>
                    <a:ext uri="{9D8B030D-6E8A-4147-A177-3AD203B41FA5}">
                      <a16:colId xmlns:a16="http://schemas.microsoft.com/office/drawing/2014/main" val="3962671431"/>
                    </a:ext>
                  </a:extLst>
                </a:gridCol>
                <a:gridCol w="521294">
                  <a:extLst>
                    <a:ext uri="{9D8B030D-6E8A-4147-A177-3AD203B41FA5}">
                      <a16:colId xmlns:a16="http://schemas.microsoft.com/office/drawing/2014/main" val="4108451392"/>
                    </a:ext>
                  </a:extLst>
                </a:gridCol>
              </a:tblGrid>
              <a:tr h="432446">
                <a:tc>
                  <a:txBody>
                    <a:bodyPr/>
                    <a:lstStyle/>
                    <a:p>
                      <a:pPr algn="ctr">
                        <a:lnSpc>
                          <a:spcPct val="115000"/>
                        </a:lnSpc>
                        <a:spcAft>
                          <a:spcPts val="800"/>
                        </a:spcAft>
                        <a:buNone/>
                      </a:pPr>
                      <a:r>
                        <a:rPr lang="es-ES" sz="1100" kern="100" dirty="0">
                          <a:effectLst/>
                        </a:rPr>
                        <a:t>MES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100" kern="100" dirty="0">
                          <a:effectLst/>
                        </a:rPr>
                        <a:t>ENVÍO INFORME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100" kern="100" dirty="0">
                          <a:effectLst/>
                        </a:rPr>
                        <a:t>EXP/TUTELA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100" kern="100" dirty="0">
                          <a:effectLst/>
                        </a:rPr>
                        <a:t>GESTIÓN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100" kern="100" dirty="0">
                          <a:effectLst/>
                        </a:rPr>
                        <a:t>TOTAL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196779210"/>
                  </a:ext>
                </a:extLst>
              </a:tr>
              <a:tr h="229879">
                <a:tc>
                  <a:txBody>
                    <a:bodyPr/>
                    <a:lstStyle/>
                    <a:p>
                      <a:pPr algn="ctr">
                        <a:lnSpc>
                          <a:spcPct val="115000"/>
                        </a:lnSpc>
                        <a:spcAft>
                          <a:spcPts val="800"/>
                        </a:spcAft>
                        <a:buNone/>
                      </a:pPr>
                      <a:r>
                        <a:rPr lang="es-ES" sz="1100" kern="100" dirty="0">
                          <a:effectLst/>
                        </a:rPr>
                        <a:t>FEB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No</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b="1" kern="100" dirty="0">
                          <a:effectLst/>
                        </a:rPr>
                        <a:t>No se remitió tutela</a:t>
                      </a:r>
                      <a:endParaRPr lang="es-CO"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a:effectLst/>
                        </a:rPr>
                        <a:t>0 </a:t>
                      </a:r>
                      <a:endParaRPr lang="es-CO" sz="1200" kern="10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286158958"/>
                  </a:ext>
                </a:extLst>
              </a:tr>
              <a:tr h="471733">
                <a:tc>
                  <a:txBody>
                    <a:bodyPr/>
                    <a:lstStyle/>
                    <a:p>
                      <a:pPr algn="ctr">
                        <a:lnSpc>
                          <a:spcPct val="115000"/>
                        </a:lnSpc>
                        <a:spcAft>
                          <a:spcPts val="800"/>
                        </a:spcAft>
                        <a:buNone/>
                      </a:pPr>
                      <a:r>
                        <a:rPr lang="es-ES" sz="1100" kern="100" dirty="0">
                          <a:effectLst/>
                        </a:rPr>
                        <a:t>MAR </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Si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b="1" kern="100" dirty="0">
                          <a:effectLst/>
                        </a:rPr>
                        <a:t>2026-EE-21068/1981-26 </a:t>
                      </a:r>
                      <a:endParaRPr lang="es-CO"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Prestación</a:t>
                      </a:r>
                      <a:r>
                        <a:rPr lang="es-ES" sz="1200" kern="100" baseline="0" dirty="0">
                          <a:effectLst/>
                        </a:rPr>
                        <a:t> de servicios requeridos</a:t>
                      </a:r>
                      <a:r>
                        <a:rPr lang="es-ES" sz="1200" kern="100" dirty="0">
                          <a:effectLst/>
                        </a:rPr>
                        <a:t>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1 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715783899"/>
                  </a:ext>
                </a:extLst>
              </a:tr>
              <a:tr h="229879">
                <a:tc>
                  <a:txBody>
                    <a:bodyPr/>
                    <a:lstStyle/>
                    <a:p>
                      <a:pPr algn="ctr">
                        <a:lnSpc>
                          <a:spcPct val="115000"/>
                        </a:lnSpc>
                        <a:spcAft>
                          <a:spcPts val="800"/>
                        </a:spcAft>
                        <a:buNone/>
                      </a:pPr>
                      <a:r>
                        <a:rPr lang="es-ES" sz="1100" kern="100" dirty="0">
                          <a:effectLst/>
                        </a:rPr>
                        <a:t>ABR</a:t>
                      </a:r>
                      <a:endParaRPr lang="es-CO" sz="11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No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b="1" kern="100" dirty="0">
                          <a:effectLst/>
                        </a:rPr>
                        <a:t>No se remitió tutela </a:t>
                      </a:r>
                      <a:endParaRPr lang="es-CO" sz="1200" b="1"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tc>
                  <a:txBody>
                    <a:bodyPr/>
                    <a:lstStyle/>
                    <a:p>
                      <a:pPr algn="ctr">
                        <a:lnSpc>
                          <a:spcPct val="115000"/>
                        </a:lnSpc>
                        <a:spcAft>
                          <a:spcPts val="800"/>
                        </a:spcAft>
                        <a:buNone/>
                      </a:pPr>
                      <a:r>
                        <a:rPr lang="es-ES" sz="1200" kern="100" dirty="0">
                          <a:effectLst/>
                        </a:rPr>
                        <a:t>0 </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811680311"/>
                  </a:ext>
                </a:extLst>
              </a:tr>
            </a:tbl>
          </a:graphicData>
        </a:graphic>
      </p:graphicFrame>
      <p:graphicFrame>
        <p:nvGraphicFramePr>
          <p:cNvPr id="5" name="Tabla 4">
            <a:extLst>
              <a:ext uri="{FF2B5EF4-FFF2-40B4-BE49-F238E27FC236}">
                <a16:creationId xmlns:a16="http://schemas.microsoft.com/office/drawing/2014/main" id="{3FC9C777-E951-DE6D-6613-626249A23571}"/>
              </a:ext>
            </a:extLst>
          </p:cNvPr>
          <p:cNvGraphicFramePr>
            <a:graphicFrameLocks noGrp="1"/>
          </p:cNvGraphicFramePr>
          <p:nvPr>
            <p:extLst>
              <p:ext uri="{D42A27DB-BD31-4B8C-83A1-F6EECF244321}">
                <p14:modId xmlns:p14="http://schemas.microsoft.com/office/powerpoint/2010/main" val="1773730865"/>
              </p:ext>
            </p:extLst>
          </p:nvPr>
        </p:nvGraphicFramePr>
        <p:xfrm>
          <a:off x="1174005" y="1490057"/>
          <a:ext cx="4704568" cy="3620328"/>
        </p:xfrm>
        <a:graphic>
          <a:graphicData uri="http://schemas.openxmlformats.org/drawingml/2006/table">
            <a:tbl>
              <a:tblPr>
                <a:tableStyleId>{8799B23B-EC83-4686-B30A-512413B5E67A}</a:tableStyleId>
              </a:tblPr>
              <a:tblGrid>
                <a:gridCol w="4704568">
                  <a:extLst>
                    <a:ext uri="{9D8B030D-6E8A-4147-A177-3AD203B41FA5}">
                      <a16:colId xmlns:a16="http://schemas.microsoft.com/office/drawing/2014/main" val="1942400075"/>
                    </a:ext>
                  </a:extLst>
                </a:gridCol>
              </a:tblGrid>
              <a:tr h="209760">
                <a:tc>
                  <a:txBody>
                    <a:bodyPr/>
                    <a:lstStyle/>
                    <a:p>
                      <a:pPr algn="ctr" fontAlgn="ctr"/>
                      <a:r>
                        <a:rPr lang="es-ES" sz="1200" b="1" i="0" u="none" strike="noStrike" dirty="0">
                          <a:solidFill>
                            <a:srgbClr val="000000"/>
                          </a:solidFill>
                          <a:effectLst/>
                          <a:latin typeface="+mn-lt"/>
                          <a:cs typeface="Calibri" panose="020F0502020204030204" pitchFamily="34" charset="0"/>
                        </a:rPr>
                        <a:t>SOPORTES DE CUMPLIMIENTO</a:t>
                      </a:r>
                      <a:endParaRPr lang="es-CO" sz="1200" b="1" i="0" u="none" strike="noStrike" dirty="0">
                        <a:solidFill>
                          <a:srgbClr val="000000"/>
                        </a:solidFill>
                        <a:effectLst/>
                        <a:latin typeface="+mn-lt"/>
                        <a:cs typeface="Calibri" panose="020F0502020204030204" pitchFamily="34" charset="0"/>
                      </a:endParaRPr>
                    </a:p>
                  </a:txBody>
                  <a:tcPr marL="0" marR="0" marT="0" marB="0" anchor="ctr">
                    <a:solidFill>
                      <a:schemeClr val="bg2"/>
                    </a:solidFill>
                  </a:tcPr>
                </a:tc>
                <a:extLst>
                  <a:ext uri="{0D108BD9-81ED-4DB2-BD59-A6C34878D82A}">
                    <a16:rowId xmlns:a16="http://schemas.microsoft.com/office/drawing/2014/main" val="4276060331"/>
                  </a:ext>
                </a:extLst>
              </a:tr>
              <a:tr h="1935001">
                <a:tc>
                  <a:txBody>
                    <a:bodyPr/>
                    <a:lstStyle/>
                    <a:p>
                      <a:pPr marL="0" indent="0" algn="ctr" rtl="0" fontAlgn="ctr">
                        <a:buNone/>
                      </a:pPr>
                      <a:endParaRPr lang="es-ES" sz="1100" b="1" i="0" u="sng" strike="noStrike" dirty="0">
                        <a:solidFill>
                          <a:schemeClr val="bg2">
                            <a:lumMod val="25000"/>
                          </a:schemeClr>
                        </a:solidFill>
                        <a:effectLst/>
                        <a:latin typeface="+mn-lt"/>
                        <a:cs typeface="Calibri" panose="020F0502020204030204" pitchFamily="34" charset="0"/>
                      </a:endParaRPr>
                    </a:p>
                    <a:p>
                      <a:pPr marL="0" indent="0" algn="ctr" rtl="0" fontAlgn="ctr">
                        <a:buNone/>
                      </a:pPr>
                      <a:r>
                        <a:rPr lang="es-ES" sz="1050" b="1" i="0" u="sng" strike="noStrike" dirty="0">
                          <a:solidFill>
                            <a:schemeClr val="bg2">
                              <a:lumMod val="25000"/>
                            </a:schemeClr>
                          </a:solidFill>
                          <a:effectLst/>
                          <a:latin typeface="+mn-lt"/>
                          <a:cs typeface="Calibri" panose="020F0502020204030204" pitchFamily="34" charset="0"/>
                        </a:rPr>
                        <a:t>AL GRUPO DE GESTION DE TUTELAS DE LA SECRETARIA DISTRITAL DE SALUD</a:t>
                      </a:r>
                    </a:p>
                    <a:p>
                      <a:pPr marL="228600" indent="-228600" algn="ctr" rtl="0" fontAlgn="ctr">
                        <a:buAutoNum type="arabicParenR"/>
                      </a:pPr>
                      <a:endParaRPr lang="es-ES" sz="1100" b="0" i="0" u="none" strike="noStrike" dirty="0">
                        <a:solidFill>
                          <a:schemeClr val="bg2">
                            <a:lumMod val="25000"/>
                          </a:schemeClr>
                        </a:solidFill>
                        <a:effectLst/>
                        <a:latin typeface="+mn-lt"/>
                        <a:cs typeface="Calibri" panose="020F0502020204030204" pitchFamily="34" charset="0"/>
                      </a:endParaRPr>
                    </a:p>
                    <a:p>
                      <a:pPr marL="342900" marR="0" lvl="0" indent="-342900" algn="ctr" defTabSz="914400" rtl="0" eaLnBrk="1" fontAlgn="ctr" latinLnBrk="0" hangingPunct="1">
                        <a:lnSpc>
                          <a:spcPct val="100000"/>
                        </a:lnSpc>
                        <a:spcBef>
                          <a:spcPts val="0"/>
                        </a:spcBef>
                        <a:spcAft>
                          <a:spcPts val="0"/>
                        </a:spcAft>
                        <a:buClrTx/>
                        <a:buSzTx/>
                        <a:buFont typeface="+mj-lt"/>
                        <a:buAutoNum type="arabicParenR"/>
                        <a:tabLst/>
                        <a:defRPr/>
                      </a:pPr>
                      <a:r>
                        <a:rPr lang="es-ES" sz="1100" b="1" i="0" u="none" strike="noStrike" kern="1200" dirty="0">
                          <a:solidFill>
                            <a:schemeClr val="bg2">
                              <a:lumMod val="25000"/>
                            </a:schemeClr>
                          </a:solidFill>
                          <a:effectLst/>
                          <a:latin typeface="+mn-lt"/>
                          <a:ea typeface="+mn-ea"/>
                          <a:cs typeface="Calibri" panose="020F0502020204030204" pitchFamily="34" charset="0"/>
                        </a:rPr>
                        <a:t>Correos electrónicos </a:t>
                      </a:r>
                      <a:r>
                        <a:rPr lang="es-ES" sz="1100" b="0" i="0" u="none" strike="noStrike" kern="1200" dirty="0">
                          <a:solidFill>
                            <a:schemeClr val="bg2">
                              <a:lumMod val="25000"/>
                            </a:schemeClr>
                          </a:solidFill>
                          <a:effectLst/>
                          <a:latin typeface="+mn-lt"/>
                          <a:ea typeface="+mn-ea"/>
                          <a:cs typeface="Calibri" panose="020F0502020204030204" pitchFamily="34" charset="0"/>
                        </a:rPr>
                        <a:t>a los cuales se debe remitir dicho oficio</a:t>
                      </a:r>
                    </a:p>
                    <a:p>
                      <a:pPr marL="0" marR="0" lvl="0" indent="0" algn="ctr" defTabSz="914400" rtl="0" eaLnBrk="1" fontAlgn="ctr" latinLnBrk="0" hangingPunct="1">
                        <a:lnSpc>
                          <a:spcPct val="100000"/>
                        </a:lnSpc>
                        <a:spcBef>
                          <a:spcPts val="0"/>
                        </a:spcBef>
                        <a:spcAft>
                          <a:spcPts val="0"/>
                        </a:spcAft>
                        <a:buClrTx/>
                        <a:buSzTx/>
                        <a:buFont typeface="+mj-lt"/>
                        <a:buNone/>
                        <a:tabLst/>
                        <a:defRPr/>
                      </a:pPr>
                      <a:r>
                        <a:rPr lang="es-ES" sz="1100" b="0" i="0" u="none" strike="noStrike" kern="1200" dirty="0">
                          <a:solidFill>
                            <a:schemeClr val="bg2">
                              <a:lumMod val="25000"/>
                            </a:schemeClr>
                          </a:solidFill>
                          <a:effectLst/>
                          <a:latin typeface="+mn-lt"/>
                          <a:ea typeface="+mn-ea"/>
                          <a:cs typeface="Calibri" panose="020F0502020204030204" pitchFamily="34" charset="0"/>
                        </a:rPr>
                        <a:t> </a:t>
                      </a:r>
                      <a:r>
                        <a:rPr lang="es-ES" sz="1100" b="1" i="1" u="sng" strike="noStrike" kern="1200" dirty="0">
                          <a:solidFill>
                            <a:srgbClr val="00B050"/>
                          </a:solidFill>
                          <a:effectLst/>
                          <a:latin typeface="+mn-lt"/>
                          <a:ea typeface="+mn-ea"/>
                          <a:cs typeface="Calibri" panose="020F0502020204030204" pitchFamily="34" charset="0"/>
                        </a:rPr>
                        <a:t>Se cuenta según el directorio enviado</a:t>
                      </a:r>
                    </a:p>
                    <a:p>
                      <a:pPr marL="0" marR="0" lvl="0" indent="0" algn="ctr" defTabSz="914400" rtl="0" eaLnBrk="1" fontAlgn="ctr" latinLnBrk="0" hangingPunct="1">
                        <a:lnSpc>
                          <a:spcPct val="100000"/>
                        </a:lnSpc>
                        <a:spcBef>
                          <a:spcPts val="0"/>
                        </a:spcBef>
                        <a:spcAft>
                          <a:spcPts val="0"/>
                        </a:spcAft>
                        <a:buClrTx/>
                        <a:buSzTx/>
                        <a:buFont typeface="+mj-lt"/>
                        <a:buNone/>
                        <a:tabLst/>
                        <a:defRPr/>
                      </a:pPr>
                      <a:endParaRPr lang="es-ES" sz="1100" b="1" i="1" u="sng" strike="noStrike" kern="1200" dirty="0">
                        <a:solidFill>
                          <a:srgbClr val="00B050"/>
                        </a:solidFill>
                        <a:effectLst/>
                        <a:latin typeface="+mn-lt"/>
                        <a:ea typeface="+mn-ea"/>
                        <a:cs typeface="Calibri" panose="020F0502020204030204" pitchFamily="34" charset="0"/>
                      </a:endParaRPr>
                    </a:p>
                    <a:p>
                      <a:pPr marL="0" marR="0" lvl="0" indent="0" algn="ctr" defTabSz="914400" rtl="0" eaLnBrk="1" fontAlgn="ctr" latinLnBrk="0" hangingPunct="1">
                        <a:lnSpc>
                          <a:spcPct val="100000"/>
                        </a:lnSpc>
                        <a:spcBef>
                          <a:spcPts val="0"/>
                        </a:spcBef>
                        <a:spcAft>
                          <a:spcPts val="0"/>
                        </a:spcAft>
                        <a:buClrTx/>
                        <a:buSzTx/>
                        <a:buFont typeface="+mj-lt"/>
                        <a:buNone/>
                        <a:tabLst/>
                        <a:defRPr/>
                      </a:pPr>
                      <a:r>
                        <a:rPr lang="es-ES" sz="1100" b="1" dirty="0">
                          <a:solidFill>
                            <a:schemeClr val="bg2">
                              <a:lumMod val="25000"/>
                            </a:schemeClr>
                          </a:solidFill>
                          <a:latin typeface="+mn-lt"/>
                          <a:cs typeface="Calibri" panose="020F0502020204030204" pitchFamily="34" charset="0"/>
                        </a:rPr>
                        <a:t>2)  O</a:t>
                      </a:r>
                      <a:r>
                        <a:rPr lang="es-ES" sz="1100" b="1" i="0" u="none" strike="noStrike" dirty="0">
                          <a:solidFill>
                            <a:schemeClr val="bg2">
                              <a:lumMod val="25000"/>
                            </a:schemeClr>
                          </a:solidFill>
                          <a:effectLst/>
                          <a:latin typeface="+mn-lt"/>
                          <a:cs typeface="Calibri" panose="020F0502020204030204" pitchFamily="34" charset="0"/>
                        </a:rPr>
                        <a:t>ficio</a:t>
                      </a:r>
                      <a:r>
                        <a:rPr lang="es-ES" sz="1100" b="0" i="0" u="none" strike="noStrike" dirty="0">
                          <a:solidFill>
                            <a:schemeClr val="bg2">
                              <a:lumMod val="25000"/>
                            </a:schemeClr>
                          </a:solidFill>
                          <a:effectLst/>
                          <a:latin typeface="+mn-lt"/>
                          <a:cs typeface="Calibri" panose="020F0502020204030204" pitchFamily="34" charset="0"/>
                        </a:rPr>
                        <a:t> de respuesta al correo </a:t>
                      </a:r>
                      <a:r>
                        <a:rPr lang="es-ES" sz="1100" b="1" kern="1200" dirty="0">
                          <a:solidFill>
                            <a:schemeClr val="bg2">
                              <a:lumMod val="25000"/>
                            </a:schemeClr>
                          </a:solidFill>
                          <a:latin typeface="+mn-lt"/>
                          <a:ea typeface="+mn-ea"/>
                          <a:cs typeface="Calibri" panose="020F0502020204030204" pitchFamily="34" charset="0"/>
                          <a:hlinkClick r:id="rId2">
                            <a:extLst>
                              <a:ext uri="{A12FA001-AC4F-418D-AE19-62706E023703}">
                                <ahyp:hlinkClr xmlns:ahyp="http://schemas.microsoft.com/office/drawing/2018/hyperlinkcolor" val="tx"/>
                              </a:ext>
                            </a:extLst>
                          </a:hlinkClick>
                        </a:rPr>
                        <a:t>tutelasaseguramiento@saludcapital.gov.co</a:t>
                      </a:r>
                      <a:r>
                        <a:rPr lang="es-ES" sz="1100" b="1" kern="1200" dirty="0">
                          <a:solidFill>
                            <a:schemeClr val="bg2">
                              <a:lumMod val="25000"/>
                            </a:schemeClr>
                          </a:solidFill>
                          <a:latin typeface="+mn-lt"/>
                          <a:ea typeface="+mn-ea"/>
                          <a:cs typeface="Calibri" panose="020F0502020204030204" pitchFamily="34" charset="0"/>
                        </a:rPr>
                        <a:t>. </a:t>
                      </a:r>
                      <a:r>
                        <a:rPr lang="es-ES" sz="1100" b="0" i="0" u="none" strike="noStrike" dirty="0">
                          <a:solidFill>
                            <a:schemeClr val="bg2">
                              <a:lumMod val="25000"/>
                            </a:schemeClr>
                          </a:solidFill>
                          <a:effectLst/>
                          <a:latin typeface="+mn-lt"/>
                          <a:cs typeface="Calibri" panose="020F0502020204030204" pitchFamily="34" charset="0"/>
                        </a:rPr>
                        <a:t>con copia al Juzgado, que de cuenta de la gestión que garantiza la prestación del servicio de salud.  </a:t>
                      </a:r>
                    </a:p>
                  </a:txBody>
                  <a:tcPr marL="0" marR="0" marT="0" marB="0" anchor="ctr">
                    <a:solidFill>
                      <a:schemeClr val="accent5">
                        <a:lumMod val="20000"/>
                        <a:lumOff val="80000"/>
                        <a:alpha val="21961"/>
                      </a:schemeClr>
                    </a:solidFill>
                  </a:tcPr>
                </a:tc>
                <a:extLst>
                  <a:ext uri="{0D108BD9-81ED-4DB2-BD59-A6C34878D82A}">
                    <a16:rowId xmlns:a16="http://schemas.microsoft.com/office/drawing/2014/main" val="2204606022"/>
                  </a:ext>
                </a:extLst>
              </a:tr>
              <a:tr h="1475567">
                <a:tc>
                  <a:txBody>
                    <a:bodyPr/>
                    <a:lstStyle/>
                    <a:p>
                      <a:pPr marL="0" indent="0" algn="ctr" defTabSz="914400" rtl="0" eaLnBrk="1" fontAlgn="ctr" latinLnBrk="0" hangingPunct="1">
                        <a:buNone/>
                      </a:pPr>
                      <a:r>
                        <a:rPr lang="es-ES" sz="1100" b="1" i="0" u="sng" strike="noStrike" kern="1200" dirty="0">
                          <a:solidFill>
                            <a:schemeClr val="bg2">
                              <a:lumMod val="25000"/>
                            </a:schemeClr>
                          </a:solidFill>
                          <a:effectLst/>
                          <a:latin typeface="+mn-lt"/>
                          <a:ea typeface="+mn-ea"/>
                          <a:cs typeface="Calibri" panose="020F0502020204030204" pitchFamily="34" charset="0"/>
                        </a:rPr>
                        <a:t>A LA SUPERVISIÓN DEL CONTRATO</a:t>
                      </a:r>
                    </a:p>
                    <a:p>
                      <a:pPr algn="ctr" rtl="0" fontAlgn="ctr"/>
                      <a:endParaRPr lang="es-ES" sz="1100" b="0" i="0" u="none" strike="noStrike" dirty="0">
                        <a:solidFill>
                          <a:srgbClr val="000000"/>
                        </a:solidFill>
                        <a:effectLst/>
                        <a:latin typeface="+mn-lt"/>
                        <a:cs typeface="Calibri" panose="020F0502020204030204" pitchFamily="34" charset="0"/>
                      </a:endParaRPr>
                    </a:p>
                    <a:p>
                      <a:pPr marL="228600" marR="0" lvl="0" indent="-228600" algn="ctr" defTabSz="914400" rtl="0" eaLnBrk="1" fontAlgn="ctr" latinLnBrk="0" hangingPunct="1">
                        <a:lnSpc>
                          <a:spcPct val="100000"/>
                        </a:lnSpc>
                        <a:spcBef>
                          <a:spcPts val="0"/>
                        </a:spcBef>
                        <a:spcAft>
                          <a:spcPts val="0"/>
                        </a:spcAft>
                        <a:buClrTx/>
                        <a:buSzTx/>
                        <a:buFont typeface="+mj-lt"/>
                        <a:buAutoNum type="arabicParenR"/>
                        <a:tabLst/>
                        <a:defRPr/>
                      </a:pPr>
                      <a:r>
                        <a:rPr lang="es-ES" sz="1100" b="0" i="0" u="none" strike="noStrike" kern="1200" dirty="0">
                          <a:solidFill>
                            <a:schemeClr val="bg2">
                              <a:lumMod val="25000"/>
                            </a:schemeClr>
                          </a:solidFill>
                          <a:effectLst/>
                          <a:latin typeface="+mn-lt"/>
                          <a:ea typeface="+mn-ea"/>
                          <a:cs typeface="Calibri" panose="020F0502020204030204" pitchFamily="34" charset="0"/>
                        </a:rPr>
                        <a:t>Reporte </a:t>
                      </a:r>
                      <a:r>
                        <a:rPr lang="es-ES" sz="1100" b="1" i="0" u="none" strike="noStrike" kern="1200" dirty="0">
                          <a:solidFill>
                            <a:schemeClr val="bg2">
                              <a:lumMod val="25000"/>
                            </a:schemeClr>
                          </a:solidFill>
                          <a:effectLst/>
                          <a:latin typeface="+mn-lt"/>
                          <a:ea typeface="+mn-ea"/>
                          <a:cs typeface="Calibri" panose="020F0502020204030204" pitchFamily="34" charset="0"/>
                        </a:rPr>
                        <a:t>consolidado mensual </a:t>
                      </a:r>
                      <a:r>
                        <a:rPr lang="es-ES" sz="1100" b="0" i="0" u="none" strike="noStrike" kern="1200" dirty="0">
                          <a:solidFill>
                            <a:schemeClr val="bg2">
                              <a:lumMod val="25000"/>
                            </a:schemeClr>
                          </a:solidFill>
                          <a:effectLst/>
                          <a:latin typeface="+mn-lt"/>
                          <a:ea typeface="+mn-ea"/>
                          <a:cs typeface="Calibri" panose="020F0502020204030204" pitchFamily="34" charset="0"/>
                        </a:rPr>
                        <a:t>de usuarios atendidos por orden judicial (tutela). </a:t>
                      </a:r>
                    </a:p>
                    <a:p>
                      <a:pPr marL="228600" marR="0" lvl="0" indent="-228600" algn="ctr" defTabSz="914400" rtl="0" eaLnBrk="1" fontAlgn="ctr" latinLnBrk="0" hangingPunct="1">
                        <a:lnSpc>
                          <a:spcPct val="100000"/>
                        </a:lnSpc>
                        <a:spcBef>
                          <a:spcPts val="0"/>
                        </a:spcBef>
                        <a:spcAft>
                          <a:spcPts val="0"/>
                        </a:spcAft>
                        <a:buClrTx/>
                        <a:buSzTx/>
                        <a:buFont typeface="+mj-lt"/>
                        <a:buAutoNum type="arabicParenR"/>
                        <a:tabLst/>
                        <a:defRPr/>
                      </a:pPr>
                      <a:endParaRPr lang="es-ES" sz="1100" b="0" i="0" u="none" strike="noStrike" kern="1200" dirty="0">
                        <a:solidFill>
                          <a:schemeClr val="bg2">
                            <a:lumMod val="25000"/>
                          </a:schemeClr>
                        </a:solidFill>
                        <a:effectLst/>
                        <a:latin typeface="+mn-lt"/>
                        <a:ea typeface="+mn-ea"/>
                        <a:cs typeface="Calibri" panose="020F0502020204030204" pitchFamily="34" charset="0"/>
                      </a:endParaRPr>
                    </a:p>
                    <a:p>
                      <a:pPr marL="0" indent="0" algn="ctr" rtl="0" fontAlgn="ctr">
                        <a:buFont typeface="+mj-lt"/>
                        <a:buNone/>
                      </a:pPr>
                      <a:r>
                        <a:rPr lang="es-ES" sz="1100" b="0" i="0" u="none" strike="noStrike" kern="1200" dirty="0">
                          <a:solidFill>
                            <a:schemeClr val="bg2">
                              <a:lumMod val="25000"/>
                            </a:schemeClr>
                          </a:solidFill>
                          <a:effectLst/>
                          <a:latin typeface="+mn-lt"/>
                          <a:ea typeface="+mn-ea"/>
                          <a:cs typeface="Calibri" panose="020F0502020204030204" pitchFamily="34" charset="0"/>
                        </a:rPr>
                        <a:t>2) </a:t>
                      </a:r>
                      <a:r>
                        <a:rPr lang="es-ES" sz="1100" b="0" i="0" u="none" strike="noStrike" kern="1200" dirty="0">
                          <a:solidFill>
                            <a:srgbClr val="000000"/>
                          </a:solidFill>
                          <a:effectLst/>
                          <a:latin typeface="+mn-lt"/>
                          <a:ea typeface="+mn-ea"/>
                          <a:cs typeface="Calibri" panose="020F0502020204030204" pitchFamily="34" charset="0"/>
                        </a:rPr>
                        <a:t>Remisión</a:t>
                      </a:r>
                      <a:r>
                        <a:rPr lang="es-ES" sz="1100" b="0" i="0" u="none" strike="noStrike" kern="1200" dirty="0">
                          <a:solidFill>
                            <a:schemeClr val="bg2">
                              <a:lumMod val="25000"/>
                            </a:schemeClr>
                          </a:solidFill>
                          <a:effectLst/>
                          <a:latin typeface="+mn-lt"/>
                          <a:ea typeface="+mn-ea"/>
                          <a:cs typeface="Calibri" panose="020F0502020204030204" pitchFamily="34" charset="0"/>
                        </a:rPr>
                        <a:t> de los </a:t>
                      </a:r>
                      <a:r>
                        <a:rPr lang="es-ES" sz="1100" b="1" i="0" u="none" strike="noStrike" kern="1200" dirty="0">
                          <a:solidFill>
                            <a:schemeClr val="bg2">
                              <a:lumMod val="25000"/>
                            </a:schemeClr>
                          </a:solidFill>
                          <a:effectLst/>
                          <a:latin typeface="+mn-lt"/>
                          <a:ea typeface="+mn-ea"/>
                          <a:cs typeface="Calibri" panose="020F0502020204030204" pitchFamily="34" charset="0"/>
                        </a:rPr>
                        <a:t>datos</a:t>
                      </a:r>
                      <a:r>
                        <a:rPr lang="es-ES" sz="1100" b="0" i="0" u="none" strike="noStrike" kern="1200" dirty="0">
                          <a:solidFill>
                            <a:schemeClr val="bg2">
                              <a:lumMod val="25000"/>
                            </a:schemeClr>
                          </a:solidFill>
                          <a:effectLst/>
                          <a:latin typeface="+mn-lt"/>
                          <a:ea typeface="+mn-ea"/>
                          <a:cs typeface="Calibri" panose="020F0502020204030204" pitchFamily="34" charset="0"/>
                        </a:rPr>
                        <a:t> del referente para comunicación permanente.</a:t>
                      </a:r>
                      <a:endParaRPr lang="es-ES" sz="1050" b="0" i="0" u="none" strike="noStrike" kern="1200" dirty="0">
                        <a:solidFill>
                          <a:srgbClr val="000000"/>
                        </a:solidFill>
                        <a:effectLst/>
                        <a:latin typeface="+mn-lt"/>
                        <a:ea typeface="+mn-ea"/>
                        <a:cs typeface="Calibri" panose="020F0502020204030204" pitchFamily="34" charset="0"/>
                      </a:endParaRPr>
                    </a:p>
                  </a:txBody>
                  <a:tcPr marL="0" marR="0" marT="0" marB="0" anchor="ctr">
                    <a:lnB w="12700" cap="flat" cmpd="sng" algn="ctr">
                      <a:solidFill>
                        <a:schemeClr val="bg2">
                          <a:lumMod val="75000"/>
                        </a:schemeClr>
                      </a:solidFill>
                      <a:prstDash val="solid"/>
                      <a:round/>
                      <a:headEnd type="none" w="med" len="med"/>
                      <a:tailEnd type="none" w="med" len="med"/>
                    </a:lnB>
                    <a:solidFill>
                      <a:schemeClr val="accent5">
                        <a:lumMod val="20000"/>
                        <a:lumOff val="80000"/>
                        <a:alpha val="21961"/>
                      </a:schemeClr>
                    </a:solidFill>
                  </a:tcPr>
                </a:tc>
                <a:extLst>
                  <a:ext uri="{0D108BD9-81ED-4DB2-BD59-A6C34878D82A}">
                    <a16:rowId xmlns:a16="http://schemas.microsoft.com/office/drawing/2014/main" val="3768857428"/>
                  </a:ext>
                </a:extLst>
              </a:tr>
            </a:tbl>
          </a:graphicData>
        </a:graphic>
      </p:graphicFrame>
    </p:spTree>
    <p:extLst>
      <p:ext uri="{BB962C8B-B14F-4D97-AF65-F5344CB8AC3E}">
        <p14:creationId xmlns:p14="http://schemas.microsoft.com/office/powerpoint/2010/main" val="211026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5F0E6F1-C62F-1C7D-E20E-E087C658458F}"/>
              </a:ext>
            </a:extLst>
          </p:cNvPr>
          <p:cNvSpPr>
            <a:spLocks noGrp="1"/>
          </p:cNvSpPr>
          <p:nvPr>
            <p:ph type="title"/>
          </p:nvPr>
        </p:nvSpPr>
        <p:spPr/>
        <p:txBody>
          <a:bodyPr/>
          <a:lstStyle/>
          <a:p>
            <a:pPr algn="r"/>
            <a:r>
              <a:rPr lang="es-CO" dirty="0"/>
              <a:t>Población Privada de la Libertad</a:t>
            </a:r>
            <a:endParaRPr lang="en-CO" dirty="0"/>
          </a:p>
        </p:txBody>
      </p:sp>
      <p:sp>
        <p:nvSpPr>
          <p:cNvPr id="6" name="Text Placeholder 5">
            <a:extLst>
              <a:ext uri="{FF2B5EF4-FFF2-40B4-BE49-F238E27FC236}">
                <a16:creationId xmlns:a16="http://schemas.microsoft.com/office/drawing/2014/main" id="{09DD69F2-F5A4-1AF5-B691-36501A568E31}"/>
              </a:ext>
            </a:extLst>
          </p:cNvPr>
          <p:cNvSpPr>
            <a:spLocks noGrp="1"/>
          </p:cNvSpPr>
          <p:nvPr>
            <p:ph type="body" idx="1"/>
          </p:nvPr>
        </p:nvSpPr>
        <p:spPr>
          <a:xfrm>
            <a:off x="839788" y="1681163"/>
            <a:ext cx="5977470" cy="823912"/>
          </a:xfrm>
        </p:spPr>
        <p:txBody>
          <a:bodyPr>
            <a:normAutofit/>
          </a:bodyPr>
          <a:lstStyle/>
          <a:p>
            <a:r>
              <a:rPr lang="es-MX" sz="2000" dirty="0" err="1"/>
              <a:t>N</a:t>
            </a:r>
            <a:r>
              <a:rPr lang="es-MX" sz="2000" dirty="0" err="1">
                <a:latin typeface="Arial Narrow" panose="020B0606020202030204" pitchFamily="34" charset="0"/>
              </a:rPr>
              <a:t>°</a:t>
            </a:r>
            <a:r>
              <a:rPr lang="es-MX" sz="2000" dirty="0">
                <a:latin typeface="Arial Narrow" panose="020B0606020202030204" pitchFamily="34" charset="0"/>
              </a:rPr>
              <a:t> de Censos de salud facturados al contrato entre 1° de febrero de 2026 y 30 de abril de 2026</a:t>
            </a:r>
            <a:endParaRPr lang="es-CO" sz="2000" dirty="0">
              <a:latin typeface="Arial Narrow" panose="020B0606020202030204" pitchFamily="34" charset="0"/>
            </a:endParaRPr>
          </a:p>
        </p:txBody>
      </p:sp>
      <p:graphicFrame>
        <p:nvGraphicFramePr>
          <p:cNvPr id="2" name="Tabla 1">
            <a:extLst>
              <a:ext uri="{FF2B5EF4-FFF2-40B4-BE49-F238E27FC236}">
                <a16:creationId xmlns:a16="http://schemas.microsoft.com/office/drawing/2014/main" id="{C7777AF3-CE88-1005-2701-D3457947447A}"/>
              </a:ext>
            </a:extLst>
          </p:cNvPr>
          <p:cNvGraphicFramePr>
            <a:graphicFrameLocks noGrp="1"/>
          </p:cNvGraphicFramePr>
          <p:nvPr>
            <p:extLst>
              <p:ext uri="{D42A27DB-BD31-4B8C-83A1-F6EECF244321}">
                <p14:modId xmlns:p14="http://schemas.microsoft.com/office/powerpoint/2010/main" val="1318881118"/>
              </p:ext>
            </p:extLst>
          </p:nvPr>
        </p:nvGraphicFramePr>
        <p:xfrm>
          <a:off x="905346" y="2598345"/>
          <a:ext cx="5911912" cy="2949806"/>
        </p:xfrm>
        <a:graphic>
          <a:graphicData uri="http://schemas.openxmlformats.org/drawingml/2006/table">
            <a:tbl>
              <a:tblPr>
                <a:tableStyleId>{5C22544A-7EE6-4342-B048-85BDC9FD1C3A}</a:tableStyleId>
              </a:tblPr>
              <a:tblGrid>
                <a:gridCol w="985447">
                  <a:extLst>
                    <a:ext uri="{9D8B030D-6E8A-4147-A177-3AD203B41FA5}">
                      <a16:colId xmlns:a16="http://schemas.microsoft.com/office/drawing/2014/main" val="676935967"/>
                    </a:ext>
                  </a:extLst>
                </a:gridCol>
                <a:gridCol w="1395369">
                  <a:extLst>
                    <a:ext uri="{9D8B030D-6E8A-4147-A177-3AD203B41FA5}">
                      <a16:colId xmlns:a16="http://schemas.microsoft.com/office/drawing/2014/main" val="4024047861"/>
                    </a:ext>
                  </a:extLst>
                </a:gridCol>
                <a:gridCol w="882774">
                  <a:extLst>
                    <a:ext uri="{9D8B030D-6E8A-4147-A177-3AD203B41FA5}">
                      <a16:colId xmlns:a16="http://schemas.microsoft.com/office/drawing/2014/main" val="1121325898"/>
                    </a:ext>
                  </a:extLst>
                </a:gridCol>
                <a:gridCol w="882774">
                  <a:extLst>
                    <a:ext uri="{9D8B030D-6E8A-4147-A177-3AD203B41FA5}">
                      <a16:colId xmlns:a16="http://schemas.microsoft.com/office/drawing/2014/main" val="54352077"/>
                    </a:ext>
                  </a:extLst>
                </a:gridCol>
                <a:gridCol w="882774">
                  <a:extLst>
                    <a:ext uri="{9D8B030D-6E8A-4147-A177-3AD203B41FA5}">
                      <a16:colId xmlns:a16="http://schemas.microsoft.com/office/drawing/2014/main" val="13643137"/>
                    </a:ext>
                  </a:extLst>
                </a:gridCol>
                <a:gridCol w="882774">
                  <a:extLst>
                    <a:ext uri="{9D8B030D-6E8A-4147-A177-3AD203B41FA5}">
                      <a16:colId xmlns:a16="http://schemas.microsoft.com/office/drawing/2014/main" val="2087272937"/>
                    </a:ext>
                  </a:extLst>
                </a:gridCol>
              </a:tblGrid>
              <a:tr h="432139">
                <a:tc rowSpan="2">
                  <a:txBody>
                    <a:bodyPr/>
                    <a:lstStyle/>
                    <a:p>
                      <a:pPr algn="ctr" fontAlgn="ctr">
                        <a:buNone/>
                      </a:pPr>
                      <a:r>
                        <a:rPr lang="es-CO" sz="1200" u="none" strike="noStrike" dirty="0">
                          <a:effectLst/>
                        </a:rPr>
                        <a:t>SUBRED</a:t>
                      </a:r>
                      <a:endParaRPr lang="es-CO" sz="1200" b="1" i="0" u="none" strike="noStrike" dirty="0">
                        <a:solidFill>
                          <a:srgbClr val="000000"/>
                        </a:solidFill>
                        <a:effectLst/>
                        <a:latin typeface="Aptos Narrow" panose="020B0004020202020204" pitchFamily="34" charset="0"/>
                      </a:endParaRPr>
                    </a:p>
                  </a:txBody>
                  <a:tcPr marL="9525" marR="9525" marT="9525" marB="0" anchor="ctr"/>
                </a:tc>
                <a:tc rowSpan="2">
                  <a:txBody>
                    <a:bodyPr/>
                    <a:lstStyle/>
                    <a:p>
                      <a:pPr algn="ctr" fontAlgn="ctr">
                        <a:buNone/>
                      </a:pPr>
                      <a:r>
                        <a:rPr lang="es-CO" sz="1200" u="none" strike="noStrike" dirty="0">
                          <a:effectLst/>
                        </a:rPr>
                        <a:t>URI – ESTACIÓN DE POLICÍA</a:t>
                      </a:r>
                      <a:endParaRPr lang="es-CO" sz="1200" b="1" i="0" u="none" strike="noStrike" dirty="0">
                        <a:solidFill>
                          <a:srgbClr val="000000"/>
                        </a:solidFill>
                        <a:effectLst/>
                        <a:latin typeface="Aptos Narrow" panose="020B0004020202020204" pitchFamily="34" charset="0"/>
                      </a:endParaRPr>
                    </a:p>
                  </a:txBody>
                  <a:tcPr marL="9525" marR="9525" marT="9525" marB="0" anchor="ctr"/>
                </a:tc>
                <a:tc gridSpan="3">
                  <a:txBody>
                    <a:bodyPr/>
                    <a:lstStyle/>
                    <a:p>
                      <a:pPr algn="ctr" fontAlgn="ctr">
                        <a:buNone/>
                      </a:pPr>
                      <a:r>
                        <a:rPr lang="es-CO" sz="1200" u="none" strike="noStrike">
                          <a:effectLst/>
                        </a:rPr>
                        <a:t>N° Censos realizados y facturados al contrato</a:t>
                      </a:r>
                      <a:endParaRPr lang="es-CO" sz="1200" b="1" i="0" u="none" strike="noStrike">
                        <a:solidFill>
                          <a:srgbClr val="000000"/>
                        </a:solidFill>
                        <a:effectLst/>
                        <a:latin typeface="Aptos Narrow" panose="020B0004020202020204" pitchFamily="34" charset="0"/>
                      </a:endParaRPr>
                    </a:p>
                  </a:txBody>
                  <a:tcPr marL="9525" marR="9525" marT="9525" marB="0" anchor="ctr"/>
                </a:tc>
                <a:tc hMerge="1">
                  <a:txBody>
                    <a:bodyPr/>
                    <a:lstStyle/>
                    <a:p>
                      <a:endParaRPr lang="es-CO"/>
                    </a:p>
                  </a:txBody>
                  <a:tcPr/>
                </a:tc>
                <a:tc hMerge="1">
                  <a:txBody>
                    <a:bodyPr/>
                    <a:lstStyle/>
                    <a:p>
                      <a:endParaRPr lang="es-CO"/>
                    </a:p>
                  </a:txBody>
                  <a:tcPr/>
                </a:tc>
                <a:tc rowSpan="2">
                  <a:txBody>
                    <a:bodyPr/>
                    <a:lstStyle/>
                    <a:p>
                      <a:pPr algn="ctr" fontAlgn="ctr">
                        <a:buNone/>
                      </a:pPr>
                      <a:r>
                        <a:rPr lang="es-CO" sz="1200" u="none" strike="noStrike">
                          <a:effectLst/>
                        </a:rPr>
                        <a:t>Total Segundo Trimestre</a:t>
                      </a:r>
                      <a:endParaRPr lang="es-CO" sz="1200" b="1" i="0" u="none" strike="noStrike">
                        <a:solidFill>
                          <a:srgbClr val="000000"/>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1018938257"/>
                  </a:ext>
                </a:extLst>
              </a:tr>
              <a:tr h="430533">
                <a:tc vMerge="1">
                  <a:txBody>
                    <a:bodyPr/>
                    <a:lstStyle/>
                    <a:p>
                      <a:endParaRPr lang="es-CO"/>
                    </a:p>
                  </a:txBody>
                  <a:tcPr/>
                </a:tc>
                <a:tc vMerge="1">
                  <a:txBody>
                    <a:bodyPr/>
                    <a:lstStyle/>
                    <a:p>
                      <a:endParaRPr lang="es-CO"/>
                    </a:p>
                  </a:txBody>
                  <a:tcPr/>
                </a:tc>
                <a:tc>
                  <a:txBody>
                    <a:bodyPr/>
                    <a:lstStyle/>
                    <a:p>
                      <a:pPr algn="ctr" fontAlgn="ctr">
                        <a:buNone/>
                      </a:pPr>
                      <a:r>
                        <a:rPr lang="es-CO" sz="1200" u="none" strike="noStrike">
                          <a:effectLst/>
                        </a:rPr>
                        <a:t>Febrero</a:t>
                      </a:r>
                      <a:endParaRPr lang="es-CO" sz="1200" b="1" i="0" u="none" strike="noStrike">
                        <a:solidFill>
                          <a:srgbClr val="000000"/>
                        </a:solidFill>
                        <a:effectLst/>
                        <a:latin typeface="Aptos Narrow" panose="020B0004020202020204" pitchFamily="34" charset="0"/>
                      </a:endParaRPr>
                    </a:p>
                  </a:txBody>
                  <a:tcPr marL="9525" marR="9525" marT="9525" marB="0" anchor="ctr"/>
                </a:tc>
                <a:tc>
                  <a:txBody>
                    <a:bodyPr/>
                    <a:lstStyle/>
                    <a:p>
                      <a:pPr algn="ctr" fontAlgn="ctr">
                        <a:buNone/>
                      </a:pPr>
                      <a:r>
                        <a:rPr lang="es-CO" sz="1200" u="none" strike="noStrike">
                          <a:effectLst/>
                        </a:rPr>
                        <a:t>Marzo </a:t>
                      </a:r>
                      <a:endParaRPr lang="es-CO" sz="1200" b="1" i="0" u="none" strike="noStrike">
                        <a:solidFill>
                          <a:srgbClr val="000000"/>
                        </a:solidFill>
                        <a:effectLst/>
                        <a:latin typeface="Aptos Narrow" panose="020B0004020202020204" pitchFamily="34" charset="0"/>
                      </a:endParaRPr>
                    </a:p>
                  </a:txBody>
                  <a:tcPr marL="9525" marR="9525" marT="9525" marB="0" anchor="ctr"/>
                </a:tc>
                <a:tc>
                  <a:txBody>
                    <a:bodyPr/>
                    <a:lstStyle/>
                    <a:p>
                      <a:pPr algn="ctr" fontAlgn="ctr">
                        <a:buNone/>
                      </a:pPr>
                      <a:r>
                        <a:rPr lang="es-CO" sz="1200" u="none" strike="noStrike">
                          <a:effectLst/>
                        </a:rPr>
                        <a:t>Abril</a:t>
                      </a:r>
                      <a:endParaRPr lang="es-CO" sz="1200" b="1" i="0" u="none" strike="noStrike">
                        <a:solidFill>
                          <a:srgbClr val="000000"/>
                        </a:solidFill>
                        <a:effectLst/>
                        <a:latin typeface="Aptos Narrow" panose="020B0004020202020204" pitchFamily="34" charset="0"/>
                      </a:endParaRPr>
                    </a:p>
                  </a:txBody>
                  <a:tcPr marL="9525" marR="9525" marT="9525" marB="0" anchor="ctr"/>
                </a:tc>
                <a:tc vMerge="1">
                  <a:txBody>
                    <a:bodyPr/>
                    <a:lstStyle/>
                    <a:p>
                      <a:endParaRPr lang="es-CO"/>
                    </a:p>
                  </a:txBody>
                  <a:tcPr/>
                </a:tc>
                <a:extLst>
                  <a:ext uri="{0D108BD9-81ED-4DB2-BD59-A6C34878D82A}">
                    <a16:rowId xmlns:a16="http://schemas.microsoft.com/office/drawing/2014/main" val="2803980586"/>
                  </a:ext>
                </a:extLst>
              </a:tr>
              <a:tr h="312820">
                <a:tc rowSpan="7">
                  <a:txBody>
                    <a:bodyPr/>
                    <a:lstStyle/>
                    <a:p>
                      <a:pPr algn="ctr" fontAlgn="ctr">
                        <a:buNone/>
                      </a:pPr>
                      <a:r>
                        <a:rPr lang="pt-BR" sz="1200" u="none" strike="noStrike" dirty="0">
                          <a:effectLst/>
                        </a:rPr>
                        <a:t>CENTRO ORIENTE</a:t>
                      </a:r>
                    </a:p>
                  </a:txBody>
                  <a:tcPr marL="9525" marR="9525" marT="9525" marB="0" anchor="ctr"/>
                </a:tc>
                <a:tc>
                  <a:txBody>
                    <a:bodyPr/>
                    <a:lstStyle/>
                    <a:p>
                      <a:pPr algn="l" fontAlgn="ctr">
                        <a:buNone/>
                      </a:pPr>
                      <a:r>
                        <a:rPr lang="es-CO" sz="1200" u="none" strike="noStrike" dirty="0">
                          <a:effectLst/>
                        </a:rPr>
                        <a:t>CTI – Paloquemao</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lang="es-CO" sz="1200" u="none" strike="noStrike" dirty="0">
                          <a:effectLst/>
                        </a:rPr>
                        <a:t>4</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4</a:t>
                      </a:r>
                      <a:endParaRPr kumimoji="0" lang="es-CO" sz="1200" b="0"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srgbClr val="333333"/>
                          </a:solidFill>
                          <a:effectLst/>
                          <a:uLnTx/>
                          <a:uFillTx/>
                          <a:latin typeface="Aptos" panose="02110004020202020204"/>
                          <a:ea typeface="+mn-ea"/>
                          <a:cs typeface="+mn-cs"/>
                        </a:rPr>
                        <a:t>4</a:t>
                      </a:r>
                      <a:endParaRPr kumimoji="0" lang="es-CO" sz="1200" b="0"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endParaRPr>
                    </a:p>
                  </a:txBody>
                  <a:tcPr marL="9525" marR="9525" marT="9525" marB="0" anchor="ctr"/>
                </a:tc>
                <a:tc>
                  <a:txBody>
                    <a:bodyPr/>
                    <a:lstStyle/>
                    <a:p>
                      <a:pPr algn="ctr" rtl="0" fontAlgn="ctr">
                        <a:buNone/>
                      </a:pPr>
                      <a:r>
                        <a:rPr lang="es-CO" sz="1200" b="1" u="none" strike="noStrike" dirty="0">
                          <a:effectLst/>
                        </a:rPr>
                        <a:t>12</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783789821"/>
                  </a:ext>
                </a:extLst>
              </a:tr>
              <a:tr h="287021">
                <a:tc vMerge="1">
                  <a:txBody>
                    <a:bodyPr/>
                    <a:lstStyle/>
                    <a:p>
                      <a:endParaRPr lang="es-CO"/>
                    </a:p>
                  </a:txBody>
                  <a:tcPr/>
                </a:tc>
                <a:tc>
                  <a:txBody>
                    <a:bodyPr/>
                    <a:lstStyle/>
                    <a:p>
                      <a:pPr algn="l" fontAlgn="ctr">
                        <a:buNone/>
                      </a:pPr>
                      <a:r>
                        <a:rPr lang="es-CO" sz="1200" u="none" strike="noStrike" dirty="0">
                          <a:effectLst/>
                        </a:rPr>
                        <a:t>Mártires</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lang="es-CO" sz="1200" u="none" strike="noStrike" dirty="0">
                          <a:effectLst/>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lang="es-CO" sz="1200" b="1" i="0" u="none" strike="noStrike" dirty="0">
                          <a:solidFill>
                            <a:srgbClr val="242424"/>
                          </a:solidFill>
                          <a:effectLst/>
                          <a:latin typeface="Aptos Narrow" panose="020B0004020202020204" pitchFamily="34" charset="0"/>
                        </a:rPr>
                        <a:t>15</a:t>
                      </a:r>
                    </a:p>
                  </a:txBody>
                  <a:tcPr marL="9525" marR="9525" marT="9525" marB="0" anchor="ctr"/>
                </a:tc>
                <a:extLst>
                  <a:ext uri="{0D108BD9-81ED-4DB2-BD59-A6C34878D82A}">
                    <a16:rowId xmlns:a16="http://schemas.microsoft.com/office/drawing/2014/main" val="660034458"/>
                  </a:ext>
                </a:extLst>
              </a:tr>
              <a:tr h="287021">
                <a:tc vMerge="1">
                  <a:txBody>
                    <a:bodyPr/>
                    <a:lstStyle/>
                    <a:p>
                      <a:endParaRPr lang="es-CO"/>
                    </a:p>
                  </a:txBody>
                  <a:tcPr/>
                </a:tc>
                <a:tc>
                  <a:txBody>
                    <a:bodyPr/>
                    <a:lstStyle/>
                    <a:p>
                      <a:pPr algn="l" fontAlgn="ctr">
                        <a:buNone/>
                      </a:pPr>
                      <a:r>
                        <a:rPr lang="es-CO" sz="1200" u="none" strike="noStrike" dirty="0">
                          <a:effectLst/>
                        </a:rPr>
                        <a:t>Candelaria</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dirty="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rPr>
                        <a:t>15</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3390906212"/>
                  </a:ext>
                </a:extLst>
              </a:tr>
              <a:tr h="234836">
                <a:tc vMerge="1">
                  <a:txBody>
                    <a:bodyPr/>
                    <a:lstStyle/>
                    <a:p>
                      <a:endParaRPr lang="es-CO"/>
                    </a:p>
                  </a:txBody>
                  <a:tcPr/>
                </a:tc>
                <a:tc>
                  <a:txBody>
                    <a:bodyPr/>
                    <a:lstStyle/>
                    <a:p>
                      <a:pPr algn="l" fontAlgn="ctr">
                        <a:buNone/>
                      </a:pPr>
                      <a:r>
                        <a:rPr lang="es-CO" sz="1200" u="none" strike="noStrike" dirty="0">
                          <a:effectLst/>
                        </a:rPr>
                        <a:t>Rafael Uribe </a:t>
                      </a:r>
                      <a:r>
                        <a:rPr lang="es-CO" sz="1200" u="none" strike="noStrike" dirty="0" err="1">
                          <a:effectLst/>
                        </a:rPr>
                        <a:t>Uribe</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rPr>
                        <a:t>15</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1260977176"/>
                  </a:ext>
                </a:extLst>
              </a:tr>
              <a:tr h="234836">
                <a:tc vMerge="1">
                  <a:txBody>
                    <a:bodyPr/>
                    <a:lstStyle/>
                    <a:p>
                      <a:endParaRPr lang="es-CO"/>
                    </a:p>
                  </a:txBody>
                  <a:tcPr/>
                </a:tc>
                <a:tc>
                  <a:txBody>
                    <a:bodyPr/>
                    <a:lstStyle/>
                    <a:p>
                      <a:pPr algn="l" fontAlgn="ctr">
                        <a:buNone/>
                      </a:pPr>
                      <a:r>
                        <a:rPr lang="es-CO" sz="1200" u="none" strike="noStrike" dirty="0">
                          <a:effectLst/>
                        </a:rPr>
                        <a:t>Restrepo</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rPr>
                        <a:t>15</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4270274415"/>
                  </a:ext>
                </a:extLst>
              </a:tr>
              <a:tr h="234836">
                <a:tc vMerge="1">
                  <a:txBody>
                    <a:bodyPr/>
                    <a:lstStyle/>
                    <a:p>
                      <a:endParaRPr lang="es-CO"/>
                    </a:p>
                  </a:txBody>
                  <a:tcPr/>
                </a:tc>
                <a:tc>
                  <a:txBody>
                    <a:bodyPr/>
                    <a:lstStyle/>
                    <a:p>
                      <a:pPr algn="l" fontAlgn="ctr">
                        <a:buNone/>
                      </a:pPr>
                      <a:r>
                        <a:rPr lang="es-CO" sz="1200" u="none" strike="noStrike" dirty="0">
                          <a:effectLst/>
                        </a:rPr>
                        <a:t>San Cristóbal</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rPr>
                        <a:t>15</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2784753933"/>
                  </a:ext>
                </a:extLst>
              </a:tr>
              <a:tr h="247882">
                <a:tc vMerge="1">
                  <a:txBody>
                    <a:bodyPr/>
                    <a:lstStyle/>
                    <a:p>
                      <a:endParaRPr lang="es-CO"/>
                    </a:p>
                  </a:txBody>
                  <a:tcPr/>
                </a:tc>
                <a:tc>
                  <a:txBody>
                    <a:bodyPr/>
                    <a:lstStyle/>
                    <a:p>
                      <a:pPr algn="l" fontAlgn="ctr">
                        <a:buNone/>
                      </a:pPr>
                      <a:r>
                        <a:rPr lang="es-CO" sz="1200" u="none" strike="noStrike" dirty="0">
                          <a:effectLst/>
                        </a:rPr>
                        <a:t>Santa Fe</a:t>
                      </a:r>
                      <a:endParaRPr lang="es-CO" sz="1200" b="0"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dirty="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a:ln>
                            <a:noFill/>
                          </a:ln>
                          <a:solidFill>
                            <a:srgbClr val="333333"/>
                          </a:solidFill>
                          <a:effectLst/>
                          <a:uLnTx/>
                          <a:uFillTx/>
                          <a:latin typeface="Aptos" panose="02110004020202020204"/>
                          <a:ea typeface="+mn-ea"/>
                          <a:cs typeface="+mn-cs"/>
                        </a:rPr>
                        <a:t>5</a:t>
                      </a:r>
                      <a:endParaRPr lang="es-CO" sz="1200" b="0" i="0" u="none" strike="noStrike">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0" i="0" u="none" strike="noStrike" kern="1200" cap="none" spc="0" normalizeH="0" baseline="0" noProof="0" dirty="0">
                          <a:ln>
                            <a:noFill/>
                          </a:ln>
                          <a:solidFill>
                            <a:srgbClr val="333333"/>
                          </a:solidFill>
                          <a:effectLst/>
                          <a:uLnTx/>
                          <a:uFillTx/>
                          <a:latin typeface="Aptos" panose="02110004020202020204"/>
                          <a:ea typeface="+mn-ea"/>
                          <a:cs typeface="+mn-cs"/>
                        </a:rPr>
                        <a:t>5</a:t>
                      </a:r>
                      <a:endParaRPr lang="es-CO" sz="1200" b="0" i="0" u="none" strike="noStrike" dirty="0">
                        <a:solidFill>
                          <a:srgbClr val="242424"/>
                        </a:solidFill>
                        <a:effectLst/>
                        <a:latin typeface="Aptos Narrow" panose="020B0004020202020204" pitchFamily="34" charset="0"/>
                      </a:endParaRPr>
                    </a:p>
                  </a:txBody>
                  <a:tcPr marL="9525" marR="9525" marT="9525" marB="0" anchor="ctr"/>
                </a:tc>
                <a:tc>
                  <a:txBody>
                    <a:bodyPr/>
                    <a:lstStyle/>
                    <a:p>
                      <a:pPr algn="ctr" rtl="0" fontAlgn="ctr">
                        <a:buNone/>
                      </a:pPr>
                      <a:r>
                        <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rPr>
                        <a:t>15</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3356548561"/>
                  </a:ext>
                </a:extLst>
              </a:tr>
              <a:tr h="247882">
                <a:tc>
                  <a:txBody>
                    <a:bodyPr/>
                    <a:lstStyle/>
                    <a:p>
                      <a:pPr algn="ctr" fontAlgn="ctr">
                        <a:buNone/>
                      </a:pPr>
                      <a:r>
                        <a:rPr lang="es-CO" sz="1200" u="none" strike="noStrike">
                          <a:effectLst/>
                        </a:rPr>
                        <a:t> </a:t>
                      </a:r>
                      <a:endParaRPr lang="es-CO" sz="1200" b="1" i="0" u="none" strike="noStrike">
                        <a:solidFill>
                          <a:srgbClr val="000000"/>
                        </a:solidFill>
                        <a:effectLst/>
                        <a:latin typeface="Aptos Narrow" panose="020B0004020202020204" pitchFamily="34" charset="0"/>
                      </a:endParaRPr>
                    </a:p>
                  </a:txBody>
                  <a:tcPr marL="9525" marR="9525" marT="9525" marB="0" anchor="ctr"/>
                </a:tc>
                <a:tc>
                  <a:txBody>
                    <a:bodyPr/>
                    <a:lstStyle/>
                    <a:p>
                      <a:pPr algn="l" fontAlgn="ctr">
                        <a:buNone/>
                      </a:pPr>
                      <a:r>
                        <a:rPr lang="es-CO" sz="1200" b="1" u="none" strike="noStrike" dirty="0">
                          <a:effectLst/>
                        </a:rPr>
                        <a:t>Total</a:t>
                      </a:r>
                      <a:endParaRPr lang="es-CO" sz="1200" b="1" i="0" u="none" strike="noStrike" dirty="0">
                        <a:solidFill>
                          <a:srgbClr val="000000"/>
                        </a:solidFill>
                        <a:effectLst/>
                        <a:latin typeface="Aptos Narrow" panose="020B0004020202020204" pitchFamily="34" charset="0"/>
                      </a:endParaRPr>
                    </a:p>
                  </a:txBody>
                  <a:tcPr marL="9525" marR="9525" marT="9525" marB="0" anchor="ctr"/>
                </a:tc>
                <a:tc>
                  <a:txBody>
                    <a:bodyPr/>
                    <a:lstStyle/>
                    <a:p>
                      <a:pPr algn="ctr" rtl="0" fontAlgn="ctr">
                        <a:buNone/>
                      </a:pPr>
                      <a:r>
                        <a:rPr lang="es-CO" sz="1200" b="1" u="none" strike="noStrike" dirty="0">
                          <a:effectLst/>
                        </a:rPr>
                        <a:t>34</a:t>
                      </a:r>
                      <a:endParaRPr lang="es-CO" sz="1200" b="1" i="0" u="none" strike="noStrike" dirty="0">
                        <a:solidFill>
                          <a:srgbClr val="242424"/>
                        </a:solidFill>
                        <a:effectLst/>
                        <a:latin typeface="Aptos Narrow" panose="020B0004020202020204" pitchFamily="34" charset="0"/>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dirty="0">
                          <a:ln>
                            <a:noFill/>
                          </a:ln>
                          <a:solidFill>
                            <a:srgbClr val="333333"/>
                          </a:solidFill>
                          <a:effectLst/>
                          <a:uLnTx/>
                          <a:uFillTx/>
                          <a:latin typeface="Aptos" panose="02110004020202020204"/>
                          <a:ea typeface="+mn-ea"/>
                          <a:cs typeface="+mn-cs"/>
                        </a:rPr>
                        <a:t>34</a:t>
                      </a:r>
                      <a:endPar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endParaRPr>
                    </a:p>
                  </a:txBody>
                  <a:tcPr marL="9525" marR="9525" marT="9525"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es-CO" sz="1200" b="1" i="0" u="none" strike="noStrike" kern="1200" cap="none" spc="0" normalizeH="0" baseline="0" noProof="0" dirty="0">
                          <a:ln>
                            <a:noFill/>
                          </a:ln>
                          <a:solidFill>
                            <a:srgbClr val="333333"/>
                          </a:solidFill>
                          <a:effectLst/>
                          <a:uLnTx/>
                          <a:uFillTx/>
                          <a:latin typeface="Aptos" panose="02110004020202020204"/>
                          <a:ea typeface="+mn-ea"/>
                          <a:cs typeface="+mn-cs"/>
                        </a:rPr>
                        <a:t>34</a:t>
                      </a:r>
                      <a:endParaRPr kumimoji="0" lang="es-CO" sz="1200" b="1" i="0" u="none" strike="noStrike" kern="1200" cap="none" spc="0" normalizeH="0" baseline="0" noProof="0" dirty="0">
                        <a:ln>
                          <a:noFill/>
                        </a:ln>
                        <a:solidFill>
                          <a:srgbClr val="242424"/>
                        </a:solidFill>
                        <a:effectLst/>
                        <a:uLnTx/>
                        <a:uFillTx/>
                        <a:latin typeface="Aptos Narrow" panose="020B0004020202020204" pitchFamily="34" charset="0"/>
                        <a:ea typeface="+mn-ea"/>
                        <a:cs typeface="+mn-cs"/>
                      </a:endParaRPr>
                    </a:p>
                  </a:txBody>
                  <a:tcPr marL="9525" marR="9525" marT="9525" marB="0" anchor="ctr"/>
                </a:tc>
                <a:tc>
                  <a:txBody>
                    <a:bodyPr/>
                    <a:lstStyle/>
                    <a:p>
                      <a:pPr algn="ctr" rtl="0" fontAlgn="ctr">
                        <a:buNone/>
                      </a:pPr>
                      <a:r>
                        <a:rPr lang="es-CO" sz="1200" b="1" u="none" strike="noStrike" dirty="0">
                          <a:effectLst/>
                        </a:rPr>
                        <a:t>102</a:t>
                      </a:r>
                      <a:endParaRPr lang="es-CO" sz="1200" b="1" i="0" u="none" strike="noStrike" dirty="0">
                        <a:solidFill>
                          <a:srgbClr val="242424"/>
                        </a:solidFill>
                        <a:effectLst/>
                        <a:latin typeface="Aptos Narrow" panose="020B0004020202020204" pitchFamily="34" charset="0"/>
                      </a:endParaRPr>
                    </a:p>
                  </a:txBody>
                  <a:tcPr marL="9525" marR="9525" marT="9525" marB="0" anchor="ctr"/>
                </a:tc>
                <a:extLst>
                  <a:ext uri="{0D108BD9-81ED-4DB2-BD59-A6C34878D82A}">
                    <a16:rowId xmlns:a16="http://schemas.microsoft.com/office/drawing/2014/main" val="573983289"/>
                  </a:ext>
                </a:extLst>
              </a:tr>
            </a:tbl>
          </a:graphicData>
        </a:graphic>
      </p:graphicFrame>
      <p:sp>
        <p:nvSpPr>
          <p:cNvPr id="3" name="Elipse 2">
            <a:extLst>
              <a:ext uri="{FF2B5EF4-FFF2-40B4-BE49-F238E27FC236}">
                <a16:creationId xmlns:a16="http://schemas.microsoft.com/office/drawing/2014/main" id="{02D3EAA6-E8F5-7602-E9D7-0332D6886658}"/>
              </a:ext>
            </a:extLst>
          </p:cNvPr>
          <p:cNvSpPr/>
          <p:nvPr/>
        </p:nvSpPr>
        <p:spPr>
          <a:xfrm>
            <a:off x="7787897" y="2698805"/>
            <a:ext cx="3394129" cy="1857698"/>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1600" b="1" u="sng" dirty="0">
                <a:latin typeface="Arial Narrow" panose="020B0606020202030204" pitchFamily="34" charset="0"/>
              </a:rPr>
              <a:t>Censos Contratados: 34</a:t>
            </a:r>
          </a:p>
          <a:p>
            <a:pPr algn="ctr"/>
            <a:endParaRPr lang="es-MX" sz="1600" dirty="0">
              <a:latin typeface="Arial Narrow" panose="020B0606020202030204" pitchFamily="34" charset="0"/>
            </a:endParaRPr>
          </a:p>
          <a:p>
            <a:pPr algn="ctr"/>
            <a:r>
              <a:rPr lang="es-MX" sz="1600" dirty="0">
                <a:latin typeface="Arial Narrow" panose="020B0606020202030204" pitchFamily="34" charset="0"/>
              </a:rPr>
              <a:t>Valor Censos 2025: $590.000</a:t>
            </a:r>
          </a:p>
          <a:p>
            <a:pPr algn="ctr"/>
            <a:r>
              <a:rPr lang="es-MX" sz="1600" dirty="0">
                <a:latin typeface="Arial Narrow" panose="020B0606020202030204" pitchFamily="34" charset="0"/>
              </a:rPr>
              <a:t>Valor Censos 2026: $618.497 Rad.2026-EE-01199</a:t>
            </a:r>
            <a:endParaRPr lang="es-CO" sz="1600" dirty="0">
              <a:latin typeface="Arial Narrow" panose="020B0606020202030204" pitchFamily="34" charset="0"/>
            </a:endParaRPr>
          </a:p>
        </p:txBody>
      </p:sp>
    </p:spTree>
    <p:extLst>
      <p:ext uri="{BB962C8B-B14F-4D97-AF65-F5344CB8AC3E}">
        <p14:creationId xmlns:p14="http://schemas.microsoft.com/office/powerpoint/2010/main" val="1182120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2" name="Rounded Rectangle 7">
            <a:extLst>
              <a:ext uri="{FF2B5EF4-FFF2-40B4-BE49-F238E27FC236}">
                <a16:creationId xmlns:a16="http://schemas.microsoft.com/office/drawing/2014/main" id="{391361A8-C4AC-6EEB-5ADB-6040DFB1E781}"/>
              </a:ext>
            </a:extLst>
          </p:cNvPr>
          <p:cNvSpPr/>
          <p:nvPr/>
        </p:nvSpPr>
        <p:spPr>
          <a:xfrm>
            <a:off x="8400150" y="2038825"/>
            <a:ext cx="2097005" cy="2418490"/>
          </a:xfrm>
          <a:prstGeom prst="roundRect">
            <a:avLst/>
          </a:prstGeom>
          <a:solidFill>
            <a:srgbClr val="328AA4"/>
          </a:solidFill>
          <a:ln w="952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b="1" u="sng" dirty="0">
                <a:solidFill>
                  <a:schemeClr val="accent6"/>
                </a:solidFill>
              </a:rPr>
              <a:t>Pendiente envío de atenciones al corte de marzo y abril</a:t>
            </a:r>
            <a:endParaRPr lang="en-CO" b="1" u="sng" dirty="0">
              <a:solidFill>
                <a:schemeClr val="accent6"/>
              </a:solidFill>
            </a:endParaRPr>
          </a:p>
        </p:txBody>
      </p:sp>
      <p:sp>
        <p:nvSpPr>
          <p:cNvPr id="8" name="Rounded Rectangle 7">
            <a:extLst>
              <a:ext uri="{FF2B5EF4-FFF2-40B4-BE49-F238E27FC236}">
                <a16:creationId xmlns:a16="http://schemas.microsoft.com/office/drawing/2014/main" id="{F8413497-005B-EF1F-7C26-62184E1339C2}"/>
              </a:ext>
            </a:extLst>
          </p:cNvPr>
          <p:cNvSpPr/>
          <p:nvPr/>
        </p:nvSpPr>
        <p:spPr>
          <a:xfrm>
            <a:off x="3825226" y="2038825"/>
            <a:ext cx="2097005" cy="2418490"/>
          </a:xfrm>
          <a:prstGeom prst="roundRect">
            <a:avLst/>
          </a:prstGeom>
          <a:solidFill>
            <a:srgbClr val="328AA4"/>
          </a:solidFill>
          <a:ln w="952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Usuarios únicos</a:t>
            </a:r>
          </a:p>
          <a:p>
            <a:pPr algn="ctr"/>
            <a:r>
              <a:rPr lang="es-MX" dirty="0"/>
              <a:t>Nov: 0</a:t>
            </a:r>
          </a:p>
          <a:p>
            <a:pPr algn="ctr"/>
            <a:r>
              <a:rPr lang="es-MX" dirty="0"/>
              <a:t>Dic: 1</a:t>
            </a:r>
          </a:p>
          <a:p>
            <a:pPr algn="ctr"/>
            <a:r>
              <a:rPr lang="es-MX" dirty="0"/>
              <a:t>Ene: 13</a:t>
            </a:r>
          </a:p>
          <a:p>
            <a:pPr algn="ctr"/>
            <a:r>
              <a:rPr lang="es-MX" dirty="0"/>
              <a:t>Feb: 149</a:t>
            </a:r>
          </a:p>
          <a:p>
            <a:pPr algn="ctr"/>
            <a:r>
              <a:rPr lang="es-MX" dirty="0"/>
              <a:t>Total: 164</a:t>
            </a:r>
            <a:endParaRPr lang="en-CO" dirty="0"/>
          </a:p>
        </p:txBody>
      </p:sp>
      <p:sp>
        <p:nvSpPr>
          <p:cNvPr id="9" name="Rounded Rectangle 8">
            <a:extLst>
              <a:ext uri="{FF2B5EF4-FFF2-40B4-BE49-F238E27FC236}">
                <a16:creationId xmlns:a16="http://schemas.microsoft.com/office/drawing/2014/main" id="{E38C2AE7-B27A-423C-2B60-D17437937CAF}"/>
              </a:ext>
            </a:extLst>
          </p:cNvPr>
          <p:cNvSpPr/>
          <p:nvPr/>
        </p:nvSpPr>
        <p:spPr>
          <a:xfrm>
            <a:off x="1433204" y="2038825"/>
            <a:ext cx="2282815" cy="2418490"/>
          </a:xfrm>
          <a:prstGeom prst="roundRect">
            <a:avLst/>
          </a:prstGeom>
          <a:solidFill>
            <a:srgbClr val="285B6A"/>
          </a:solidFill>
          <a:ln w="952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20 marzo </a:t>
            </a:r>
          </a:p>
          <a:p>
            <a:pPr algn="ctr"/>
            <a:r>
              <a:rPr lang="es-MX" dirty="0"/>
              <a:t>BD con atenciones de nov-25 a feb-26</a:t>
            </a:r>
            <a:endParaRPr lang="en-CO" dirty="0"/>
          </a:p>
        </p:txBody>
      </p:sp>
      <p:sp>
        <p:nvSpPr>
          <p:cNvPr id="12" name="Oval 11">
            <a:extLst>
              <a:ext uri="{FF2B5EF4-FFF2-40B4-BE49-F238E27FC236}">
                <a16:creationId xmlns:a16="http://schemas.microsoft.com/office/drawing/2014/main" id="{87F567CF-2B96-D3EE-8CC4-45C4D87136FC}"/>
              </a:ext>
            </a:extLst>
          </p:cNvPr>
          <p:cNvSpPr/>
          <p:nvPr/>
        </p:nvSpPr>
        <p:spPr>
          <a:xfrm flipV="1">
            <a:off x="2319447" y="1846608"/>
            <a:ext cx="384434" cy="384434"/>
          </a:xfrm>
          <a:prstGeom prst="ellipse">
            <a:avLst/>
          </a:prstGeom>
          <a:solidFill>
            <a:schemeClr val="bg1"/>
          </a:solidFill>
          <a:ln w="1587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13" name="Oval 12">
            <a:extLst>
              <a:ext uri="{FF2B5EF4-FFF2-40B4-BE49-F238E27FC236}">
                <a16:creationId xmlns:a16="http://schemas.microsoft.com/office/drawing/2014/main" id="{5EF59793-9C2A-3DAF-042B-852FBE4416B1}"/>
              </a:ext>
            </a:extLst>
          </p:cNvPr>
          <p:cNvSpPr/>
          <p:nvPr/>
        </p:nvSpPr>
        <p:spPr>
          <a:xfrm flipV="1">
            <a:off x="4645207" y="1846608"/>
            <a:ext cx="384434" cy="384434"/>
          </a:xfrm>
          <a:prstGeom prst="ellipse">
            <a:avLst/>
          </a:prstGeom>
          <a:solidFill>
            <a:schemeClr val="bg1"/>
          </a:solidFill>
          <a:ln w="1587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4" name="Google Shape;143;p18">
            <a:extLst>
              <a:ext uri="{FF2B5EF4-FFF2-40B4-BE49-F238E27FC236}">
                <a16:creationId xmlns:a16="http://schemas.microsoft.com/office/drawing/2014/main" id="{ED656EA2-9B3F-A9F4-9A7B-1733D8379273}"/>
              </a:ext>
            </a:extLst>
          </p:cNvPr>
          <p:cNvSpPr txBox="1"/>
          <p:nvPr/>
        </p:nvSpPr>
        <p:spPr>
          <a:xfrm>
            <a:off x="827259" y="531783"/>
            <a:ext cx="8513293" cy="553998"/>
          </a:xfrm>
          <a:prstGeom prst="rect">
            <a:avLst/>
          </a:prstGeom>
          <a:noFill/>
        </p:spPr>
        <p:txBody>
          <a:bodyPr wrap="square" lIns="91440" tIns="45720" rIns="91440" bIns="45720" anchor="t">
            <a:spAutoFit/>
          </a:bodyPr>
          <a:lstStyle>
            <a:defPPr>
              <a:defRPr lang="en-CO"/>
            </a:defPPr>
            <a:lvl1pPr>
              <a:defRPr sz="2500" b="1">
                <a:solidFill>
                  <a:srgbClr val="38A9CA"/>
                </a:solidFill>
                <a:latin typeface="Museo Sans 900"/>
                <a:cs typeface="Arial"/>
              </a:defRPr>
            </a:lvl1pPr>
          </a:lstStyle>
          <a:p>
            <a:r>
              <a:rPr lang="es-CO" sz="3000" dirty="0">
                <a:latin typeface="Aptos" panose="020B0004020202020204" pitchFamily="34" charset="0"/>
                <a:sym typeface="Oswald"/>
              </a:rPr>
              <a:t>Registro de atenciones y servicios prestados</a:t>
            </a:r>
            <a:endParaRPr sz="3000" dirty="0">
              <a:latin typeface="Aptos" panose="020B0004020202020204" pitchFamily="34" charset="0"/>
              <a:sym typeface="Oswald"/>
            </a:endParaRPr>
          </a:p>
        </p:txBody>
      </p:sp>
      <p:sp>
        <p:nvSpPr>
          <p:cNvPr id="18" name="Rounded Rectangle 17">
            <a:extLst>
              <a:ext uri="{FF2B5EF4-FFF2-40B4-BE49-F238E27FC236}">
                <a16:creationId xmlns:a16="http://schemas.microsoft.com/office/drawing/2014/main" id="{9F908CBD-8CC5-FEC6-249D-6A294AA9EFF7}"/>
              </a:ext>
            </a:extLst>
          </p:cNvPr>
          <p:cNvSpPr/>
          <p:nvPr/>
        </p:nvSpPr>
        <p:spPr>
          <a:xfrm>
            <a:off x="6034232" y="2038825"/>
            <a:ext cx="2199865" cy="2418490"/>
          </a:xfrm>
          <a:prstGeom prst="roundRect">
            <a:avLst/>
          </a:prstGeom>
          <a:solidFill>
            <a:srgbClr val="285B6A"/>
          </a:solidFill>
          <a:ln w="952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dirty="0"/>
              <a:t>Diligenciamiento de </a:t>
            </a:r>
            <a:r>
              <a:rPr lang="es-MX" dirty="0">
                <a:solidFill>
                  <a:schemeClr val="accent6"/>
                </a:solidFill>
              </a:rPr>
              <a:t>TODOS</a:t>
            </a:r>
            <a:r>
              <a:rPr lang="es-MX" dirty="0"/>
              <a:t> los campos:</a:t>
            </a:r>
            <a:endParaRPr lang="es-MX" b="1" u="sng" dirty="0"/>
          </a:p>
          <a:p>
            <a:pPr algn="ctr"/>
            <a:r>
              <a:rPr lang="es-MX" sz="1600" b="1" u="sng" dirty="0">
                <a:solidFill>
                  <a:schemeClr val="accent6"/>
                </a:solidFill>
              </a:rPr>
              <a:t>10. Tipología_ Usuario PNA</a:t>
            </a:r>
          </a:p>
          <a:p>
            <a:pPr algn="ctr"/>
            <a:r>
              <a:rPr lang="es-MX" b="1" u="sng" dirty="0"/>
              <a:t>Instructivo</a:t>
            </a:r>
          </a:p>
          <a:p>
            <a:pPr algn="ctr"/>
            <a:r>
              <a:rPr lang="es-MX" b="1" u="sng" dirty="0">
                <a:solidFill>
                  <a:schemeClr val="accent6"/>
                </a:solidFill>
              </a:rPr>
              <a:t>Calidad del dato</a:t>
            </a:r>
          </a:p>
        </p:txBody>
      </p:sp>
      <p:sp>
        <p:nvSpPr>
          <p:cNvPr id="19" name="Oval 18">
            <a:extLst>
              <a:ext uri="{FF2B5EF4-FFF2-40B4-BE49-F238E27FC236}">
                <a16:creationId xmlns:a16="http://schemas.microsoft.com/office/drawing/2014/main" id="{D3FD65D3-B6E7-FB44-9136-4955E9CECB0C}"/>
              </a:ext>
            </a:extLst>
          </p:cNvPr>
          <p:cNvSpPr/>
          <p:nvPr/>
        </p:nvSpPr>
        <p:spPr>
          <a:xfrm flipV="1">
            <a:off x="6920475" y="1846608"/>
            <a:ext cx="384434" cy="384434"/>
          </a:xfrm>
          <a:prstGeom prst="ellipse">
            <a:avLst/>
          </a:prstGeom>
          <a:solidFill>
            <a:schemeClr val="bg1"/>
          </a:solidFill>
          <a:ln w="1587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3" name="Oval 12">
            <a:extLst>
              <a:ext uri="{FF2B5EF4-FFF2-40B4-BE49-F238E27FC236}">
                <a16:creationId xmlns:a16="http://schemas.microsoft.com/office/drawing/2014/main" id="{03A13618-78FF-0473-457E-AD2FC8C3789A}"/>
              </a:ext>
            </a:extLst>
          </p:cNvPr>
          <p:cNvSpPr/>
          <p:nvPr/>
        </p:nvSpPr>
        <p:spPr>
          <a:xfrm flipV="1">
            <a:off x="9256435" y="1846608"/>
            <a:ext cx="384434" cy="384434"/>
          </a:xfrm>
          <a:prstGeom prst="ellipse">
            <a:avLst/>
          </a:prstGeom>
          <a:solidFill>
            <a:schemeClr val="bg1"/>
          </a:solidFill>
          <a:ln w="15875">
            <a:solidFill>
              <a:srgbClr val="50C0E3"/>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O"/>
          </a:p>
        </p:txBody>
      </p:sp>
      <p:sp>
        <p:nvSpPr>
          <p:cNvPr id="5" name="CuadroTexto 4">
            <a:extLst>
              <a:ext uri="{FF2B5EF4-FFF2-40B4-BE49-F238E27FC236}">
                <a16:creationId xmlns:a16="http://schemas.microsoft.com/office/drawing/2014/main" id="{216E24D0-0C40-006C-3289-5196D0B5436A}"/>
              </a:ext>
            </a:extLst>
          </p:cNvPr>
          <p:cNvSpPr txBox="1"/>
          <p:nvPr/>
        </p:nvSpPr>
        <p:spPr>
          <a:xfrm>
            <a:off x="3420110" y="4751461"/>
            <a:ext cx="5351780" cy="1021556"/>
          </a:xfrm>
          <a:prstGeom prst="round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s-MX" dirty="0"/>
              <a:t>Cumplimiento de obligación Específica 3</a:t>
            </a:r>
          </a:p>
          <a:p>
            <a:r>
              <a:rPr lang="es-MX" dirty="0"/>
              <a:t>Reporte avance mensual de ejecución del Contrato </a:t>
            </a:r>
          </a:p>
          <a:p>
            <a:r>
              <a:rPr lang="es-MX" dirty="0"/>
              <a:t>Indicadores en salud: MP, Sífilis y VIH</a:t>
            </a:r>
            <a:endParaRPr lang="es-CO" dirty="0"/>
          </a:p>
        </p:txBody>
      </p:sp>
      <p:pic>
        <p:nvPicPr>
          <p:cNvPr id="10" name="Graphic 29">
            <a:extLst>
              <a:ext uri="{FF2B5EF4-FFF2-40B4-BE49-F238E27FC236}">
                <a16:creationId xmlns:a16="http://schemas.microsoft.com/office/drawing/2014/main" id="{3A3C6F5A-031B-9089-54C1-034F6CF9F9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36609" y="1666429"/>
            <a:ext cx="636287" cy="636287"/>
          </a:xfrm>
          <a:prstGeom prst="rect">
            <a:avLst/>
          </a:prstGeom>
        </p:spPr>
      </p:pic>
      <p:pic>
        <p:nvPicPr>
          <p:cNvPr id="11" name="Graphic 11">
            <a:extLst>
              <a:ext uri="{FF2B5EF4-FFF2-40B4-BE49-F238E27FC236}">
                <a16:creationId xmlns:a16="http://schemas.microsoft.com/office/drawing/2014/main" id="{14823B36-95EB-BE31-FBCC-D55353B159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486686" y="1582717"/>
            <a:ext cx="720000" cy="720000"/>
          </a:xfrm>
          <a:prstGeom prst="rect">
            <a:avLst/>
          </a:prstGeom>
        </p:spPr>
      </p:pic>
      <p:pic>
        <p:nvPicPr>
          <p:cNvPr id="14" name="Graphic 27">
            <a:extLst>
              <a:ext uri="{FF2B5EF4-FFF2-40B4-BE49-F238E27FC236}">
                <a16:creationId xmlns:a16="http://schemas.microsoft.com/office/drawing/2014/main" id="{5C4DC9EA-F156-ACDD-F3F8-176602F977E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19337" y="1718420"/>
            <a:ext cx="605050" cy="605050"/>
          </a:xfrm>
          <a:prstGeom prst="rect">
            <a:avLst/>
          </a:prstGeom>
        </p:spPr>
      </p:pic>
    </p:spTree>
    <p:extLst>
      <p:ext uri="{BB962C8B-B14F-4D97-AF65-F5344CB8AC3E}">
        <p14:creationId xmlns:p14="http://schemas.microsoft.com/office/powerpoint/2010/main" val="3683433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83B0-35E5-2A3F-A11A-483862A88BB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0A39030-B2AB-24E0-8EDD-17B8C38DB09E}"/>
              </a:ext>
            </a:extLst>
          </p:cNvPr>
          <p:cNvSpPr>
            <a:spLocks noGrp="1"/>
          </p:cNvSpPr>
          <p:nvPr>
            <p:ph type="title"/>
          </p:nvPr>
        </p:nvSpPr>
        <p:spPr/>
        <p:txBody>
          <a:bodyPr/>
          <a:lstStyle/>
          <a:p>
            <a:pPr algn="r"/>
            <a:r>
              <a:rPr lang="es-MX" dirty="0"/>
              <a:t>Ejecución Financiera</a:t>
            </a:r>
            <a:endParaRPr lang="en-CO" dirty="0"/>
          </a:p>
        </p:txBody>
      </p:sp>
      <p:sp>
        <p:nvSpPr>
          <p:cNvPr id="2" name="Marcador de texto 6">
            <a:extLst>
              <a:ext uri="{FF2B5EF4-FFF2-40B4-BE49-F238E27FC236}">
                <a16:creationId xmlns:a16="http://schemas.microsoft.com/office/drawing/2014/main" id="{39E66103-545F-6FED-8C7C-D8A75B4F72ED}"/>
              </a:ext>
            </a:extLst>
          </p:cNvPr>
          <p:cNvSpPr txBox="1">
            <a:spLocks/>
          </p:cNvSpPr>
          <p:nvPr/>
        </p:nvSpPr>
        <p:spPr>
          <a:xfrm>
            <a:off x="924607" y="1305737"/>
            <a:ext cx="10515599" cy="49304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Clr>
                <a:srgbClr val="000000"/>
              </a:buClr>
              <a:buNone/>
            </a:pPr>
            <a:r>
              <a:rPr lang="es-MX" sz="1600" b="1" dirty="0">
                <a:solidFill>
                  <a:srgbClr val="000000"/>
                </a:solidFill>
                <a:latin typeface="Arial"/>
                <a:cs typeface="Arial"/>
                <a:sym typeface="Arial"/>
              </a:rPr>
              <a:t>Estado financiero y avance de ejecución contractual</a:t>
            </a:r>
          </a:p>
          <a:p>
            <a:pPr marL="0" indent="0">
              <a:lnSpc>
                <a:spcPct val="100000"/>
              </a:lnSpc>
              <a:spcBef>
                <a:spcPts val="0"/>
              </a:spcBef>
              <a:buClr>
                <a:srgbClr val="000000"/>
              </a:buClr>
              <a:buNone/>
            </a:pPr>
            <a:r>
              <a:rPr lang="es-MX" sz="1600" b="1" dirty="0">
                <a:solidFill>
                  <a:srgbClr val="000000"/>
                </a:solidFill>
                <a:latin typeface="Arial"/>
                <a:cs typeface="Arial"/>
                <a:sym typeface="Arial"/>
              </a:rPr>
              <a:t>Fecha de Inicio del 4/11/2025</a:t>
            </a:r>
          </a:p>
          <a:p>
            <a:pPr marL="0" indent="0">
              <a:lnSpc>
                <a:spcPct val="100000"/>
              </a:lnSpc>
              <a:spcBef>
                <a:spcPts val="0"/>
              </a:spcBef>
              <a:buClr>
                <a:srgbClr val="000000"/>
              </a:buClr>
              <a:buNone/>
            </a:pPr>
            <a:r>
              <a:rPr lang="es-MX" sz="1600" b="1" dirty="0">
                <a:solidFill>
                  <a:srgbClr val="000000"/>
                </a:solidFill>
                <a:latin typeface="Arial"/>
                <a:cs typeface="Arial"/>
                <a:sym typeface="Arial"/>
              </a:rPr>
              <a:t>Hasta: 31/12/2027</a:t>
            </a:r>
            <a:endParaRPr lang="es-CO" sz="1400" b="1" dirty="0"/>
          </a:p>
        </p:txBody>
      </p:sp>
      <p:sp>
        <p:nvSpPr>
          <p:cNvPr id="3" name="CuadroTexto 2">
            <a:extLst>
              <a:ext uri="{FF2B5EF4-FFF2-40B4-BE49-F238E27FC236}">
                <a16:creationId xmlns:a16="http://schemas.microsoft.com/office/drawing/2014/main" id="{DD87E0F7-5499-1E46-5381-29F9032CB16F}"/>
              </a:ext>
            </a:extLst>
          </p:cNvPr>
          <p:cNvSpPr txBox="1"/>
          <p:nvPr/>
        </p:nvSpPr>
        <p:spPr>
          <a:xfrm>
            <a:off x="924607" y="5220509"/>
            <a:ext cx="10515599" cy="1015663"/>
          </a:xfrm>
          <a:prstGeom prst="rect">
            <a:avLst/>
          </a:prstGeom>
          <a:noFill/>
        </p:spPr>
        <p:txBody>
          <a:bodyPr wrap="square">
            <a:spAutoFit/>
          </a:bodyPr>
          <a:lstStyle/>
          <a:p>
            <a:r>
              <a:rPr lang="es-MX" sz="1050" dirty="0"/>
              <a:t>Fuente: Seguimiento Mensual Subredes Vigencia 2025-2027- Grupo Gestión Recursos</a:t>
            </a:r>
          </a:p>
          <a:p>
            <a:endParaRPr lang="es-MX" sz="1050" dirty="0"/>
          </a:p>
          <a:p>
            <a:pPr marL="285750" indent="-285750">
              <a:buFont typeface="Arial" panose="020B0604020202020204" pitchFamily="34" charset="0"/>
              <a:buChar char="•"/>
            </a:pPr>
            <a:r>
              <a:rPr lang="es-MX" sz="1050" dirty="0"/>
              <a:t>A la fecha, el contrato presenta una ejecución del 13,31 %, lo que se evidencia un saldo significativo por ejecutar para los próximos periodos.</a:t>
            </a:r>
          </a:p>
          <a:p>
            <a:pPr marL="285750" indent="-285750">
              <a:buFont typeface="Arial" panose="020B0604020202020204" pitchFamily="34" charset="0"/>
              <a:buChar char="•"/>
            </a:pPr>
            <a:r>
              <a:rPr lang="es-MX" sz="1050" dirty="0"/>
              <a:t>El nivel de facturación es bajo en relación con el tiempo transcurrido del contrato.</a:t>
            </a:r>
          </a:p>
          <a:p>
            <a:endParaRPr lang="es-CO" dirty="0"/>
          </a:p>
        </p:txBody>
      </p:sp>
      <p:graphicFrame>
        <p:nvGraphicFramePr>
          <p:cNvPr id="4" name="Tabla 3">
            <a:extLst>
              <a:ext uri="{FF2B5EF4-FFF2-40B4-BE49-F238E27FC236}">
                <a16:creationId xmlns:a16="http://schemas.microsoft.com/office/drawing/2014/main" id="{BEFB0268-EEC2-9CCF-61C0-753861606DC7}"/>
              </a:ext>
            </a:extLst>
          </p:cNvPr>
          <p:cNvGraphicFramePr>
            <a:graphicFrameLocks noGrp="1"/>
          </p:cNvGraphicFramePr>
          <p:nvPr>
            <p:extLst>
              <p:ext uri="{D42A27DB-BD31-4B8C-83A1-F6EECF244321}">
                <p14:modId xmlns:p14="http://schemas.microsoft.com/office/powerpoint/2010/main" val="2423250173"/>
              </p:ext>
            </p:extLst>
          </p:nvPr>
        </p:nvGraphicFramePr>
        <p:xfrm>
          <a:off x="751794" y="2356980"/>
          <a:ext cx="10515599" cy="2604811"/>
        </p:xfrm>
        <a:graphic>
          <a:graphicData uri="http://schemas.openxmlformats.org/drawingml/2006/table">
            <a:tbl>
              <a:tblPr>
                <a:tableStyleId>{ED083AE6-46FA-4A59-8FB0-9F97EB10719F}</a:tableStyleId>
              </a:tblPr>
              <a:tblGrid>
                <a:gridCol w="879366">
                  <a:extLst>
                    <a:ext uri="{9D8B030D-6E8A-4147-A177-3AD203B41FA5}">
                      <a16:colId xmlns:a16="http://schemas.microsoft.com/office/drawing/2014/main" val="2027308364"/>
                    </a:ext>
                  </a:extLst>
                </a:gridCol>
                <a:gridCol w="980800">
                  <a:extLst>
                    <a:ext uri="{9D8B030D-6E8A-4147-A177-3AD203B41FA5}">
                      <a16:colId xmlns:a16="http://schemas.microsoft.com/office/drawing/2014/main" val="3842091102"/>
                    </a:ext>
                  </a:extLst>
                </a:gridCol>
                <a:gridCol w="1030551">
                  <a:extLst>
                    <a:ext uri="{9D8B030D-6E8A-4147-A177-3AD203B41FA5}">
                      <a16:colId xmlns:a16="http://schemas.microsoft.com/office/drawing/2014/main" val="2006620698"/>
                    </a:ext>
                  </a:extLst>
                </a:gridCol>
                <a:gridCol w="1023444">
                  <a:extLst>
                    <a:ext uri="{9D8B030D-6E8A-4147-A177-3AD203B41FA5}">
                      <a16:colId xmlns:a16="http://schemas.microsoft.com/office/drawing/2014/main" val="1457274744"/>
                    </a:ext>
                  </a:extLst>
                </a:gridCol>
                <a:gridCol w="940637">
                  <a:extLst>
                    <a:ext uri="{9D8B030D-6E8A-4147-A177-3AD203B41FA5}">
                      <a16:colId xmlns:a16="http://schemas.microsoft.com/office/drawing/2014/main" val="646805602"/>
                    </a:ext>
                  </a:extLst>
                </a:gridCol>
                <a:gridCol w="495027">
                  <a:extLst>
                    <a:ext uri="{9D8B030D-6E8A-4147-A177-3AD203B41FA5}">
                      <a16:colId xmlns:a16="http://schemas.microsoft.com/office/drawing/2014/main" val="2233656770"/>
                    </a:ext>
                  </a:extLst>
                </a:gridCol>
                <a:gridCol w="1042012">
                  <a:extLst>
                    <a:ext uri="{9D8B030D-6E8A-4147-A177-3AD203B41FA5}">
                      <a16:colId xmlns:a16="http://schemas.microsoft.com/office/drawing/2014/main" val="1490309050"/>
                    </a:ext>
                  </a:extLst>
                </a:gridCol>
                <a:gridCol w="1059057">
                  <a:extLst>
                    <a:ext uri="{9D8B030D-6E8A-4147-A177-3AD203B41FA5}">
                      <a16:colId xmlns:a16="http://schemas.microsoft.com/office/drawing/2014/main" val="3944010792"/>
                    </a:ext>
                  </a:extLst>
                </a:gridCol>
                <a:gridCol w="927846">
                  <a:extLst>
                    <a:ext uri="{9D8B030D-6E8A-4147-A177-3AD203B41FA5}">
                      <a16:colId xmlns:a16="http://schemas.microsoft.com/office/drawing/2014/main" val="3394782816"/>
                    </a:ext>
                  </a:extLst>
                </a:gridCol>
                <a:gridCol w="1218384">
                  <a:extLst>
                    <a:ext uri="{9D8B030D-6E8A-4147-A177-3AD203B41FA5}">
                      <a16:colId xmlns:a16="http://schemas.microsoft.com/office/drawing/2014/main" val="351540535"/>
                    </a:ext>
                  </a:extLst>
                </a:gridCol>
                <a:gridCol w="918475">
                  <a:extLst>
                    <a:ext uri="{9D8B030D-6E8A-4147-A177-3AD203B41FA5}">
                      <a16:colId xmlns:a16="http://schemas.microsoft.com/office/drawing/2014/main" val="3545515149"/>
                    </a:ext>
                  </a:extLst>
                </a:gridCol>
              </a:tblGrid>
              <a:tr h="531356">
                <a:tc>
                  <a:txBody>
                    <a:bodyPr/>
                    <a:lstStyle/>
                    <a:p>
                      <a:pPr algn="ctr" fontAlgn="ctr">
                        <a:buNone/>
                      </a:pPr>
                      <a:r>
                        <a:rPr lang="es-CO" sz="1000" b="1" u="none" strike="noStrike" dirty="0">
                          <a:effectLst/>
                          <a:latin typeface="+mn-lt"/>
                        </a:rPr>
                        <a:t>ENTIDAD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VALOR TOTAL CTO</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PERIODO RADICADO</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 VALOR FACTURADO ($)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a:effectLst/>
                          <a:latin typeface="+mn-lt"/>
                        </a:rPr>
                        <a:t> % FACTURACIÓN PRESENTADA MENSUAL </a:t>
                      </a:r>
                      <a:endParaRPr lang="es-CO" sz="1000" b="1" i="0" u="none" strike="noStrike">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RESERVA GLOSA 50%</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 VALOR RESERVA GLOSA ($)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rPr>
                        <a:t>VALOR </a:t>
                      </a:r>
                    </a:p>
                    <a:p>
                      <a:pPr algn="ctr" fontAlgn="ctr">
                        <a:buNone/>
                      </a:pPr>
                      <a:r>
                        <a:rPr lang="es-CO" sz="1000" b="1" u="none" strike="noStrike" dirty="0">
                          <a:effectLst/>
                        </a:rPr>
                        <a:t>RECONOCIDO </a:t>
                      </a:r>
                      <a:r>
                        <a:rPr lang="es-CO" sz="1000" b="1" u="none" strike="noStrike" dirty="0">
                          <a:effectLst/>
                          <a:latin typeface="+mn-lt"/>
                        </a:rPr>
                        <a:t>($)</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VALOR EJECUTADO</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rPr>
                        <a:t>SALDO </a:t>
                      </a:r>
                    </a:p>
                    <a:p>
                      <a:pPr algn="ctr" fontAlgn="ctr">
                        <a:buNone/>
                      </a:pPr>
                      <a:r>
                        <a:rPr lang="es-CO" sz="1000" b="1" u="none" strike="noStrike" dirty="0">
                          <a:effectLst/>
                        </a:rPr>
                        <a:t>CONTRATO POR EJECUTAR</a:t>
                      </a:r>
                      <a:endParaRPr lang="es-CO" sz="1000" b="1"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ctr">
                        <a:buNone/>
                      </a:pPr>
                      <a:r>
                        <a:rPr lang="es-CO" sz="1000" b="1" u="none" strike="noStrike" dirty="0">
                          <a:effectLst/>
                          <a:latin typeface="+mn-lt"/>
                        </a:rPr>
                        <a:t>%  EJECUCIÓN  </a:t>
                      </a:r>
                      <a:endParaRPr lang="es-CO" sz="1000" b="1" i="0" u="none" strike="noStrike" dirty="0">
                        <a:solidFill>
                          <a:srgbClr val="000000"/>
                        </a:solidFill>
                        <a:effectLst/>
                        <a:latin typeface="+mn-lt"/>
                      </a:endParaRPr>
                    </a:p>
                  </a:txBody>
                  <a:tcPr marL="7620" marR="7620" marT="7620" marB="0" anchor="ctr"/>
                </a:tc>
                <a:extLst>
                  <a:ext uri="{0D108BD9-81ED-4DB2-BD59-A6C34878D82A}">
                    <a16:rowId xmlns:a16="http://schemas.microsoft.com/office/drawing/2014/main" val="4227445185"/>
                  </a:ext>
                </a:extLst>
              </a:tr>
              <a:tr h="381053">
                <a:tc rowSpan="5">
                  <a:txBody>
                    <a:bodyPr/>
                    <a:lstStyle/>
                    <a:p>
                      <a:pPr algn="ctr" fontAlgn="ctr">
                        <a:buNone/>
                      </a:pPr>
                      <a:r>
                        <a:rPr lang="es-CO" sz="1000" u="none" strike="noStrike" dirty="0">
                          <a:effectLst/>
                          <a:latin typeface="+mn-lt"/>
                        </a:rPr>
                        <a:t>SUBRED CENTRO ORIENTE E.S.E</a:t>
                      </a:r>
                      <a:endParaRPr lang="es-CO" sz="1000" b="1" i="0" u="none" strike="noStrike" dirty="0">
                        <a:solidFill>
                          <a:srgbClr val="000000"/>
                        </a:solidFill>
                        <a:effectLst/>
                        <a:latin typeface="+mn-lt"/>
                      </a:endParaRPr>
                    </a:p>
                  </a:txBody>
                  <a:tcPr marL="7620" marR="7620" marT="7620" marB="0" anchor="ctr"/>
                </a:tc>
                <a:tc rowSpan="5">
                  <a:txBody>
                    <a:bodyPr/>
                    <a:lstStyle/>
                    <a:p>
                      <a:pPr algn="ctr" fontAlgn="ctr">
                        <a:buNone/>
                      </a:pPr>
                      <a:r>
                        <a:rPr lang="es-CO" sz="1000" u="none" strike="noStrike" dirty="0">
                          <a:effectLst/>
                          <a:latin typeface="+mn-lt"/>
                        </a:rPr>
                        <a:t>               $14.046.356.673 </a:t>
                      </a:r>
                      <a:endParaRPr lang="es-CO" sz="1000" b="0" i="0" u="none" strike="noStrike" dirty="0">
                        <a:solidFill>
                          <a:srgbClr val="000000"/>
                        </a:solidFill>
                        <a:effectLst/>
                        <a:latin typeface="+mn-lt"/>
                      </a:endParaRPr>
                    </a:p>
                  </a:txBody>
                  <a:tcPr marL="7620" marR="7620" marT="7620" marB="0" anchor="ctr"/>
                </a:tc>
                <a:tc>
                  <a:txBody>
                    <a:bodyPr/>
                    <a:lstStyle/>
                    <a:p>
                      <a:pPr algn="l" fontAlgn="ctr">
                        <a:buNone/>
                      </a:pPr>
                      <a:r>
                        <a:rPr lang="es-CO" sz="1000" u="none" strike="noStrike" dirty="0">
                          <a:effectLst/>
                          <a:latin typeface="+mn-lt"/>
                        </a:rPr>
                        <a:t>Noviembre de 2025</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321.462.773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2,29%</a:t>
                      </a:r>
                      <a:endParaRPr lang="es-CO" sz="1000" b="0" i="0" u="none" strike="noStrike" dirty="0">
                        <a:solidFill>
                          <a:srgbClr val="000000"/>
                        </a:solidFill>
                        <a:effectLst/>
                        <a:latin typeface="+mn-lt"/>
                      </a:endParaRPr>
                    </a:p>
                  </a:txBody>
                  <a:tcPr marL="7620" marR="7620" marT="7620" marB="0" anchor="ctr"/>
                </a:tc>
                <a:tc rowSpan="5">
                  <a:txBody>
                    <a:bodyPr/>
                    <a:lstStyle/>
                    <a:p>
                      <a:pPr algn="ctr" fontAlgn="ctr">
                        <a:buNone/>
                      </a:pPr>
                      <a:r>
                        <a:rPr lang="es-CO" sz="1000" u="none" strike="noStrike" dirty="0">
                          <a:effectLst/>
                          <a:latin typeface="+mn-lt"/>
                        </a:rPr>
                        <a:t>50%</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160.731.387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a:effectLst/>
                          <a:latin typeface="+mn-lt"/>
                        </a:rPr>
                        <a:t>                             160.731.386 </a:t>
                      </a:r>
                      <a:endParaRPr lang="es-CO" sz="1000" b="0" i="0" u="none" strike="noStrike">
                        <a:solidFill>
                          <a:srgbClr val="000000"/>
                        </a:solidFill>
                        <a:effectLst/>
                        <a:latin typeface="+mn-lt"/>
                      </a:endParaRPr>
                    </a:p>
                  </a:txBody>
                  <a:tcPr marL="7620" marR="7620" marT="7620" marB="0" anchor="ctr"/>
                </a:tc>
                <a:tc rowSpan="5">
                  <a:txBody>
                    <a:bodyPr/>
                    <a:lstStyle/>
                    <a:p>
                      <a:pPr algn="ctr" fontAlgn="ctr">
                        <a:buNone/>
                      </a:pPr>
                      <a:r>
                        <a:rPr lang="es-CO" sz="1000" b="0" u="none" strike="noStrike" dirty="0">
                          <a:effectLst/>
                          <a:latin typeface="+mn-lt"/>
                        </a:rPr>
                        <a:t>     $1.869.998.390 </a:t>
                      </a:r>
                      <a:endParaRPr lang="es-CO" sz="1000" b="0" i="0" u="none" strike="noStrike" dirty="0">
                        <a:solidFill>
                          <a:srgbClr val="000000"/>
                        </a:solidFill>
                        <a:effectLst/>
                        <a:latin typeface="+mn-lt"/>
                      </a:endParaRPr>
                    </a:p>
                  </a:txBody>
                  <a:tcPr marL="7620" marR="7620" marT="7620" marB="0" anchor="ctr"/>
                </a:tc>
                <a:tc rowSpan="5">
                  <a:txBody>
                    <a:bodyPr/>
                    <a:lstStyle/>
                    <a:p>
                      <a:pPr algn="ctr" fontAlgn="ctr">
                        <a:buNone/>
                      </a:pPr>
                      <a:r>
                        <a:rPr lang="es-CO" sz="1000" b="0" u="none" strike="noStrike" dirty="0">
                          <a:effectLst/>
                          <a:latin typeface="+mn-lt"/>
                        </a:rPr>
                        <a:t> $12.176.358.283 </a:t>
                      </a:r>
                      <a:endParaRPr lang="es-CO" sz="1000" b="0" i="0" u="none" strike="noStrike" dirty="0">
                        <a:solidFill>
                          <a:srgbClr val="000000"/>
                        </a:solidFill>
                        <a:effectLst/>
                        <a:latin typeface="+mn-lt"/>
                      </a:endParaRPr>
                    </a:p>
                  </a:txBody>
                  <a:tcPr marL="7620" marR="7620" marT="7620" marB="0" anchor="ctr"/>
                </a:tc>
                <a:tc rowSpan="5">
                  <a:txBody>
                    <a:bodyPr/>
                    <a:lstStyle/>
                    <a:p>
                      <a:pPr algn="ctr" fontAlgn="ctr">
                        <a:buNone/>
                      </a:pPr>
                      <a:r>
                        <a:rPr lang="es-CO" sz="1000" b="0" u="none" strike="noStrike" dirty="0">
                          <a:effectLst/>
                          <a:latin typeface="+mn-lt"/>
                        </a:rPr>
                        <a:t>13,31%</a:t>
                      </a:r>
                      <a:endParaRPr lang="es-CO" sz="1000" b="0" i="0" u="none" strike="noStrike" dirty="0">
                        <a:solidFill>
                          <a:srgbClr val="000000"/>
                        </a:solidFill>
                        <a:effectLst/>
                        <a:latin typeface="+mn-lt"/>
                      </a:endParaRPr>
                    </a:p>
                  </a:txBody>
                  <a:tcPr marL="7620" marR="7620" marT="7620" marB="0" anchor="ctr"/>
                </a:tc>
                <a:extLst>
                  <a:ext uri="{0D108BD9-81ED-4DB2-BD59-A6C34878D82A}">
                    <a16:rowId xmlns:a16="http://schemas.microsoft.com/office/drawing/2014/main" val="1586571266"/>
                  </a:ext>
                </a:extLst>
              </a:tr>
              <a:tr h="328916">
                <a:tc vMerge="1">
                  <a:txBody>
                    <a:bodyPr/>
                    <a:lstStyle/>
                    <a:p>
                      <a:endParaRPr lang="es-CO"/>
                    </a:p>
                  </a:txBody>
                  <a:tcPr/>
                </a:tc>
                <a:tc vMerge="1">
                  <a:txBody>
                    <a:bodyPr/>
                    <a:lstStyle/>
                    <a:p>
                      <a:endParaRPr lang="es-CO"/>
                    </a:p>
                  </a:txBody>
                  <a:tcPr/>
                </a:tc>
                <a:tc>
                  <a:txBody>
                    <a:bodyPr/>
                    <a:lstStyle/>
                    <a:p>
                      <a:pPr algn="l" fontAlgn="ctr">
                        <a:buNone/>
                      </a:pPr>
                      <a:r>
                        <a:rPr lang="es-CO" sz="1000" u="none" strike="noStrike" dirty="0">
                          <a:effectLst/>
                          <a:latin typeface="+mn-lt"/>
                        </a:rPr>
                        <a:t>Diciembre de 2025</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254.181.125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1,81%</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a:txBody>
                    <a:bodyPr/>
                    <a:lstStyle/>
                    <a:p>
                      <a:pPr algn="ctr" fontAlgn="ctr">
                        <a:buNone/>
                      </a:pPr>
                      <a:r>
                        <a:rPr lang="es-CO" sz="1000" u="none" strike="noStrike" dirty="0">
                          <a:effectLst/>
                          <a:latin typeface="+mn-lt"/>
                        </a:rPr>
                        <a:t>                            127.090.487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127.090.638 </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2294491419"/>
                  </a:ext>
                </a:extLst>
              </a:tr>
              <a:tr h="328916">
                <a:tc vMerge="1">
                  <a:txBody>
                    <a:bodyPr/>
                    <a:lstStyle/>
                    <a:p>
                      <a:endParaRPr lang="es-CO"/>
                    </a:p>
                  </a:txBody>
                  <a:tcPr/>
                </a:tc>
                <a:tc vMerge="1">
                  <a:txBody>
                    <a:bodyPr/>
                    <a:lstStyle/>
                    <a:p>
                      <a:endParaRPr lang="es-CO"/>
                    </a:p>
                  </a:txBody>
                  <a:tcPr/>
                </a:tc>
                <a:tc>
                  <a:txBody>
                    <a:bodyPr/>
                    <a:lstStyle/>
                    <a:p>
                      <a:pPr algn="l" fontAlgn="ctr">
                        <a:buNone/>
                      </a:pPr>
                      <a:r>
                        <a:rPr lang="es-CO" sz="1000" u="none" strike="noStrike" dirty="0">
                          <a:effectLst/>
                          <a:latin typeface="+mn-lt"/>
                        </a:rPr>
                        <a:t>Enero de 2026</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445.590.425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3,17%</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a:txBody>
                    <a:bodyPr/>
                    <a:lstStyle/>
                    <a:p>
                      <a:pPr algn="ctr" fontAlgn="ctr">
                        <a:buNone/>
                      </a:pPr>
                      <a:r>
                        <a:rPr lang="es-CO" sz="1000" u="none" strike="noStrike" dirty="0">
                          <a:effectLst/>
                          <a:latin typeface="+mn-lt"/>
                        </a:rPr>
                        <a:t>                            222.795.215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222.795.210 </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2691481012"/>
                  </a:ext>
                </a:extLst>
              </a:tr>
              <a:tr h="328916">
                <a:tc vMerge="1">
                  <a:txBody>
                    <a:bodyPr/>
                    <a:lstStyle/>
                    <a:p>
                      <a:endParaRPr lang="es-CO"/>
                    </a:p>
                  </a:txBody>
                  <a:tcPr/>
                </a:tc>
                <a:tc vMerge="1">
                  <a:txBody>
                    <a:bodyPr/>
                    <a:lstStyle/>
                    <a:p>
                      <a:endParaRPr lang="es-CO"/>
                    </a:p>
                  </a:txBody>
                  <a:tcPr/>
                </a:tc>
                <a:tc>
                  <a:txBody>
                    <a:bodyPr/>
                    <a:lstStyle/>
                    <a:p>
                      <a:pPr algn="l" fontAlgn="ctr">
                        <a:buNone/>
                      </a:pPr>
                      <a:r>
                        <a:rPr lang="es-CO" sz="1000" u="none" strike="noStrike" dirty="0">
                          <a:effectLst/>
                          <a:latin typeface="+mn-lt"/>
                        </a:rPr>
                        <a:t>Febrero de 2026</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379.717.033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2,70%</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a:txBody>
                    <a:bodyPr/>
                    <a:lstStyle/>
                    <a:p>
                      <a:pPr algn="ctr" fontAlgn="ctr">
                        <a:buNone/>
                      </a:pPr>
                      <a:r>
                        <a:rPr lang="es-CO" sz="1000" u="none" strike="noStrike" dirty="0">
                          <a:effectLst/>
                          <a:latin typeface="+mn-lt"/>
                        </a:rPr>
                        <a:t>                            189.858.556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189.858.477 </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287439990"/>
                  </a:ext>
                </a:extLst>
              </a:tr>
              <a:tr h="366940">
                <a:tc vMerge="1">
                  <a:txBody>
                    <a:bodyPr/>
                    <a:lstStyle/>
                    <a:p>
                      <a:endParaRPr lang="es-CO"/>
                    </a:p>
                  </a:txBody>
                  <a:tcPr/>
                </a:tc>
                <a:tc vMerge="1">
                  <a:txBody>
                    <a:bodyPr/>
                    <a:lstStyle/>
                    <a:p>
                      <a:endParaRPr lang="es-CO"/>
                    </a:p>
                  </a:txBody>
                  <a:tcPr/>
                </a:tc>
                <a:tc>
                  <a:txBody>
                    <a:bodyPr/>
                    <a:lstStyle/>
                    <a:p>
                      <a:pPr algn="l" fontAlgn="ctr">
                        <a:buNone/>
                      </a:pPr>
                      <a:r>
                        <a:rPr lang="es-CO" sz="1000" u="none" strike="noStrike" dirty="0">
                          <a:effectLst/>
                          <a:latin typeface="+mn-lt"/>
                        </a:rPr>
                        <a:t>Marzo de 2026</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469.047.034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3,34%</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a:txBody>
                    <a:bodyPr/>
                    <a:lstStyle/>
                    <a:p>
                      <a:pPr algn="ctr" fontAlgn="ctr">
                        <a:buNone/>
                      </a:pPr>
                      <a:r>
                        <a:rPr lang="es-CO" sz="1000" u="none" strike="noStrike" dirty="0">
                          <a:effectLst/>
                          <a:latin typeface="+mn-lt"/>
                        </a:rPr>
                        <a:t>                           234.523.550 </a:t>
                      </a:r>
                      <a:endParaRPr lang="es-CO" sz="1000" b="0" i="0" u="none" strike="noStrike" dirty="0">
                        <a:solidFill>
                          <a:srgbClr val="000000"/>
                        </a:solidFill>
                        <a:effectLst/>
                        <a:latin typeface="+mn-lt"/>
                      </a:endParaRPr>
                    </a:p>
                  </a:txBody>
                  <a:tcPr marL="7620" marR="7620" marT="7620" marB="0" anchor="ctr"/>
                </a:tc>
                <a:tc>
                  <a:txBody>
                    <a:bodyPr/>
                    <a:lstStyle/>
                    <a:p>
                      <a:pPr algn="ctr" fontAlgn="ctr">
                        <a:buNone/>
                      </a:pPr>
                      <a:r>
                        <a:rPr lang="es-CO" sz="1000" u="none" strike="noStrike" dirty="0">
                          <a:effectLst/>
                          <a:latin typeface="+mn-lt"/>
                        </a:rPr>
                        <a:t>                           234.523.484 </a:t>
                      </a:r>
                      <a:endParaRPr lang="es-CO" sz="1000" b="0" i="0" u="none" strike="noStrike" dirty="0">
                        <a:solidFill>
                          <a:srgbClr val="000000"/>
                        </a:solidFill>
                        <a:effectLst/>
                        <a:latin typeface="+mn-lt"/>
                      </a:endParaRPr>
                    </a:p>
                  </a:txBody>
                  <a:tcPr marL="7620" marR="7620" marT="7620" marB="0" anchor="ctr"/>
                </a:tc>
                <a:tc vMerge="1">
                  <a:txBody>
                    <a:bodyPr/>
                    <a:lstStyle/>
                    <a:p>
                      <a:endParaRPr lang="es-CO"/>
                    </a:p>
                  </a:txBody>
                  <a:tcPr/>
                </a:tc>
                <a:tc vMerge="1">
                  <a:txBody>
                    <a:bodyPr/>
                    <a:lstStyle/>
                    <a:p>
                      <a:endParaRPr lang="es-CO"/>
                    </a:p>
                  </a:txBody>
                  <a:tcPr/>
                </a:tc>
                <a:tc vMerge="1">
                  <a:txBody>
                    <a:bodyPr/>
                    <a:lstStyle/>
                    <a:p>
                      <a:endParaRPr lang="es-CO"/>
                    </a:p>
                  </a:txBody>
                  <a:tcPr/>
                </a:tc>
                <a:extLst>
                  <a:ext uri="{0D108BD9-81ED-4DB2-BD59-A6C34878D82A}">
                    <a16:rowId xmlns:a16="http://schemas.microsoft.com/office/drawing/2014/main" val="3424979071"/>
                  </a:ext>
                </a:extLst>
              </a:tr>
              <a:tr h="338714">
                <a:tc>
                  <a:txBody>
                    <a:bodyPr/>
                    <a:lstStyle/>
                    <a:p>
                      <a:pPr algn="ctr" fontAlgn="ctr">
                        <a:buNone/>
                      </a:pPr>
                      <a:r>
                        <a:rPr lang="es-CO" sz="1000" b="1" u="none" strike="noStrike" dirty="0">
                          <a:effectLst/>
                          <a:latin typeface="+mn-lt"/>
                        </a:rPr>
                        <a:t>TOTALES</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  14.046.356.673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$ 1.869.998.390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           934.999.195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           934.999.195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$ 1.869.998.390 </a:t>
                      </a:r>
                      <a:endParaRPr lang="es-CO" sz="1000" b="1" i="0" u="none" strike="noStrike" dirty="0">
                        <a:solidFill>
                          <a:srgbClr val="000000"/>
                        </a:solidFill>
                        <a:effectLst/>
                        <a:latin typeface="+mn-lt"/>
                      </a:endParaRPr>
                    </a:p>
                  </a:txBody>
                  <a:tcPr marL="7620" marR="7620" marT="7620" marB="0" anchor="ctr"/>
                </a:tc>
                <a:tc>
                  <a:txBody>
                    <a:bodyPr/>
                    <a:lstStyle/>
                    <a:p>
                      <a:pPr algn="r" fontAlgn="ctr">
                        <a:buNone/>
                      </a:pPr>
                      <a:r>
                        <a:rPr lang="es-CO" sz="1000" b="1" u="none" strike="noStrike" dirty="0">
                          <a:effectLst/>
                          <a:latin typeface="+mn-lt"/>
                        </a:rPr>
                        <a:t>        $12.176.358.283 </a:t>
                      </a:r>
                      <a:endParaRPr lang="es-CO" sz="1000" b="1" i="0" u="none" strike="noStrike" dirty="0">
                        <a:solidFill>
                          <a:srgbClr val="000000"/>
                        </a:solidFill>
                        <a:effectLst/>
                        <a:latin typeface="+mn-lt"/>
                      </a:endParaRPr>
                    </a:p>
                  </a:txBody>
                  <a:tcPr marL="7620" marR="7620" marT="7620" marB="0" anchor="ctr"/>
                </a:tc>
                <a:tc>
                  <a:txBody>
                    <a:bodyPr/>
                    <a:lstStyle/>
                    <a:p>
                      <a:pPr algn="ctr" fontAlgn="ctr">
                        <a:buNone/>
                      </a:pPr>
                      <a:r>
                        <a:rPr lang="es-CO" sz="1000" b="1" u="none" strike="noStrike" dirty="0">
                          <a:effectLst/>
                          <a:latin typeface="+mn-lt"/>
                        </a:rPr>
                        <a:t>13,31%</a:t>
                      </a:r>
                      <a:endParaRPr lang="es-CO" sz="1000" b="1" i="0" u="none" strike="noStrike" dirty="0">
                        <a:solidFill>
                          <a:srgbClr val="000000"/>
                        </a:solidFill>
                        <a:effectLst/>
                        <a:latin typeface="+mn-lt"/>
                      </a:endParaRPr>
                    </a:p>
                  </a:txBody>
                  <a:tcPr marL="7620" marR="7620" marT="7620" marB="0" anchor="ctr"/>
                </a:tc>
                <a:extLst>
                  <a:ext uri="{0D108BD9-81ED-4DB2-BD59-A6C34878D82A}">
                    <a16:rowId xmlns:a16="http://schemas.microsoft.com/office/drawing/2014/main" val="2361435056"/>
                  </a:ext>
                </a:extLst>
              </a:tr>
            </a:tbl>
          </a:graphicData>
        </a:graphic>
      </p:graphicFrame>
    </p:spTree>
    <p:extLst>
      <p:ext uri="{BB962C8B-B14F-4D97-AF65-F5344CB8AC3E}">
        <p14:creationId xmlns:p14="http://schemas.microsoft.com/office/powerpoint/2010/main" val="3820537962"/>
      </p:ext>
    </p:extLst>
  </p:cSld>
  <p:clrMapOvr>
    <a:masterClrMapping/>
  </p:clrMapOvr>
</p:sld>
</file>

<file path=ppt/theme/theme1.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4FA3CFB70C17174CBD6E237B430BC275" ma:contentTypeVersion="15" ma:contentTypeDescription="Crear nuevo documento." ma:contentTypeScope="" ma:versionID="7b658fd7b863a378bdf9d9fd723b1b81">
  <xsd:schema xmlns:xsd="http://www.w3.org/2001/XMLSchema" xmlns:xs="http://www.w3.org/2001/XMLSchema" xmlns:p="http://schemas.microsoft.com/office/2006/metadata/properties" xmlns:ns2="3ba3bfde-095b-4e20-bab8-51c18420b3ca" xmlns:ns3="68ec0ae4-4b10-42d3-a5fa-0b42b3ec0fd1" targetNamespace="http://schemas.microsoft.com/office/2006/metadata/properties" ma:root="true" ma:fieldsID="958f9d99109d51fa6009904bacc56c47" ns2:_="" ns3:_="">
    <xsd:import namespace="3ba3bfde-095b-4e20-bab8-51c18420b3ca"/>
    <xsd:import namespace="68ec0ae4-4b10-42d3-a5fa-0b42b3ec0fd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a3bfde-095b-4e20-bab8-51c18420b3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Etiquetas de imagen" ma:readOnly="false" ma:fieldId="{5cf76f15-5ced-4ddc-b409-7134ff3c332f}" ma:taxonomyMulti="true" ma:sspId="00797eea-8358-47d8-b969-3b387de3c5f5"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8ec0ae4-4b10-42d3-a5fa-0b42b3ec0fd1" elementFormDefault="qualified">
    <xsd:import namespace="http://schemas.microsoft.com/office/2006/documentManagement/types"/>
    <xsd:import namespace="http://schemas.microsoft.com/office/infopath/2007/PartnerControls"/>
    <xsd:element name="SharedWithUsers" ma:index="14"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Detalles de uso compartido" ma:internalName="SharedWithDetails" ma:readOnly="true">
      <xsd:simpleType>
        <xsd:restriction base="dms:Note">
          <xsd:maxLength value="255"/>
        </xsd:restriction>
      </xsd:simpleType>
    </xsd:element>
    <xsd:element name="TaxCatchAll" ma:index="18" nillable="true" ma:displayName="Taxonomy Catch All Column" ma:hidden="true" ma:list="{0bd03f74-3597-406e-b16b-731b8c81d809}" ma:internalName="TaxCatchAll" ma:showField="CatchAllData" ma:web="68ec0ae4-4b10-42d3-a5fa-0b42b3ec0fd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8ec0ae4-4b10-42d3-a5fa-0b42b3ec0fd1" xsi:nil="true"/>
    <lcf76f155ced4ddcb4097134ff3c332f xmlns="3ba3bfde-095b-4e20-bab8-51c18420b3c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54A818D-760E-4711-92D4-1D11784E796E}"/>
</file>

<file path=customXml/itemProps2.xml><?xml version="1.0" encoding="utf-8"?>
<ds:datastoreItem xmlns:ds="http://schemas.openxmlformats.org/officeDocument/2006/customXml" ds:itemID="{2AAB2157-D0D5-41BC-B5F8-B38F788B61AC}"/>
</file>

<file path=customXml/itemProps3.xml><?xml version="1.0" encoding="utf-8"?>
<ds:datastoreItem xmlns:ds="http://schemas.openxmlformats.org/officeDocument/2006/customXml" ds:itemID="{B2FFDB5F-2ACC-4E55-A5E8-AFE5B1D68EF0}"/>
</file>

<file path=docProps/app.xml><?xml version="1.0" encoding="utf-8"?>
<Properties xmlns="http://schemas.openxmlformats.org/officeDocument/2006/extended-properties" xmlns:vt="http://schemas.openxmlformats.org/officeDocument/2006/docPropsVTypes">
  <Template>Plantilla_2_PPT_SDS (1)</Template>
  <TotalTime>638</TotalTime>
  <Words>2090</Words>
  <Application>Microsoft Office PowerPoint</Application>
  <PresentationFormat>Panorámica</PresentationFormat>
  <Paragraphs>299</Paragraphs>
  <Slides>19</Slides>
  <Notes>1</Notes>
  <HiddenSlides>0</HiddenSlides>
  <MMClips>0</MMClips>
  <ScaleCrop>false</ScaleCrop>
  <HeadingPairs>
    <vt:vector size="8" baseType="variant">
      <vt:variant>
        <vt:lpstr>Fuentes usadas</vt:lpstr>
      </vt:variant>
      <vt:variant>
        <vt:i4>8</vt:i4>
      </vt:variant>
      <vt:variant>
        <vt:lpstr>Tema</vt:lpstr>
      </vt:variant>
      <vt:variant>
        <vt:i4>1</vt:i4>
      </vt:variant>
      <vt:variant>
        <vt:lpstr>Servidores OLE incrustados</vt:lpstr>
      </vt:variant>
      <vt:variant>
        <vt:i4>1</vt:i4>
      </vt:variant>
      <vt:variant>
        <vt:lpstr>Títulos de diapositiva</vt:lpstr>
      </vt:variant>
      <vt:variant>
        <vt:i4>19</vt:i4>
      </vt:variant>
    </vt:vector>
  </HeadingPairs>
  <TitlesOfParts>
    <vt:vector size="29" baseType="lpstr">
      <vt:lpstr>Aptos</vt:lpstr>
      <vt:lpstr>Aptos Narrow</vt:lpstr>
      <vt:lpstr>Arial</vt:lpstr>
      <vt:lpstr>Arial Narrow</vt:lpstr>
      <vt:lpstr>Calibri</vt:lpstr>
      <vt:lpstr>Oswald</vt:lpstr>
      <vt:lpstr>Times New Roman</vt:lpstr>
      <vt:lpstr>Wingdings</vt:lpstr>
      <vt:lpstr>Tema de Office</vt:lpstr>
      <vt:lpstr>Hoja de cálculo</vt:lpstr>
      <vt:lpstr>SEGUNDA REUNIÓN DE SEGUIMIENTO   CONTRATO FFDS Y SUBRED INTEGRADA DE SERVICIOS DE SALUD CENTRO ORIENTE ESE </vt:lpstr>
      <vt:lpstr>Contrato 8500661 de 2025  SISS Centro Oriente ESE</vt:lpstr>
      <vt:lpstr>1. Generalidades del Contrato</vt:lpstr>
      <vt:lpstr>Resultado del Seguimiento a Obligaciones Específicas – Grupos Funcionales y Apoyo a la Supervisión </vt:lpstr>
      <vt:lpstr>Referencia y Contrarreferencia </vt:lpstr>
      <vt:lpstr>Atención por Orden Judicial – Tutelas </vt:lpstr>
      <vt:lpstr>Población Privada de la Libertad</vt:lpstr>
      <vt:lpstr>Presentación de PowerPoint</vt:lpstr>
      <vt:lpstr>Ejecución Financiera</vt:lpstr>
      <vt:lpstr>SISS Centro Oriente ESE</vt:lpstr>
      <vt:lpstr>Dificultades durante el Proceso de Radicación</vt:lpstr>
      <vt:lpstr>Reportes de obligatorio cumplimiento</vt:lpstr>
      <vt:lpstr>Presentación de PowerPoint</vt:lpstr>
      <vt:lpstr>Cuenta de Alto Costo</vt:lpstr>
      <vt:lpstr>Cuenta de Alto Costo</vt:lpstr>
      <vt:lpstr>Soportes pendientes a la fecha:    Certificación cumplimiento del artículo 3° del Decreto 634 de 2023 de la Alcaldía Mayor de Bogotá, el cual establece la vinculación de mujeres en la ejecución del presente contrato en los porcentajes indicados (Obligación 17 Clausulado).   Certificación trimestral, suscrita por el Representante Legal y su Revisor Fiscal en la que certifiquen que no se esté realizando doble cobro por la atención de la población objeto del presente contrato (Numeral 1.5 Lineamiento Técnico).</vt:lpstr>
      <vt:lpstr>Aspectos a tener en cuenta:     - Divulgación permanente de Procedimientos y Rutas de atención Migrantes Venezolanos No Regularizados.  - Oportunidad en la remisión de soportes y reportes solicitados para el cumplimiento del contrato, según normatividad vigente y Lineamiento Técnico.  - Diligenciamiento completo de reportes según estructura y con calidad del dato.  - Operabilidad de la Línea de atención de Urgencias 24 horas. </vt:lpstr>
      <vt:lpstr>Presentación Rutas de Atención Grupos Priorizados PNA Migrante Venezolana No Regular – SISS </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SEGUNDA REUNIÓN DE SEGUIMIENTO   CONTRATO FFDS Y SUBRED INTEGRADA DE SERVICIOS DE SALUD CENTRO ORIENTE ESE</dc:title>
  <dc:creator>Laura Catalina, Rozo Ospina</dc:creator>
  <cp:lastModifiedBy>Sandra Dolores, Beltran Bautista</cp:lastModifiedBy>
  <cp:revision>3</cp:revision>
  <dcterms:created xsi:type="dcterms:W3CDTF">2026-05-21T15:33:21Z</dcterms:created>
  <dcterms:modified xsi:type="dcterms:W3CDTF">2026-06-02T15:38:07Z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0x0101004FA3CFB70C17174CBD6E237B430BC275</vt:lpwstr>
  </property>
</Properties>
</file>