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9144000"/>
  <p:embeddedFontLst>
    <p:embeddedFont>
      <p:font typeface="Montserrat SemiBold"/>
      <p:regular r:id="rId17"/>
      <p:bold r:id="rId18"/>
      <p:italic r:id="rId19"/>
      <p:boldItalic r:id="rId20"/>
    </p:embeddedFont>
    <p:embeddedFont>
      <p:font typeface="Lato"/>
      <p:regular r:id="rId21"/>
      <p:bold r:id="rId22"/>
      <p:italic r:id="rId23"/>
      <p:boldItalic r:id="rId24"/>
    </p:embeddedFont>
    <p:embeddedFont>
      <p:font typeface="Poppins"/>
      <p:regular r:id="rId25"/>
      <p:bold r:id="rId26"/>
      <p:italic r:id="rId27"/>
      <p:boldItalic r:id="rId28"/>
    </p:embeddedFont>
    <p:embeddedFont>
      <p:font typeface="Montserrat Light"/>
      <p:regular r:id="rId29"/>
      <p:bold r:id="rId30"/>
      <p:italic r:id="rId31"/>
      <p:boldItalic r:id="rId32"/>
    </p:embeddedFont>
    <p:embeddedFont>
      <p:font typeface="Lato Black"/>
      <p:bold r:id="rId33"/>
      <p:boldItalic r:id="rId34"/>
    </p:embeddedFont>
    <p:embeddedFont>
      <p:font typeface="Poppins Black"/>
      <p:bold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7" roundtripDataSignature="AMtx7mjUQs4uEeBwT14vDe7XVwzsQA15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SemiBold-boldItalic.fntdata"/><Relationship Id="rId22" Type="http://schemas.openxmlformats.org/officeDocument/2006/relationships/font" Target="fonts/Lato-bold.fntdata"/><Relationship Id="rId21" Type="http://schemas.openxmlformats.org/officeDocument/2006/relationships/font" Target="fonts/Lato-regular.fntdata"/><Relationship Id="rId24" Type="http://schemas.openxmlformats.org/officeDocument/2006/relationships/font" Target="fonts/Lato-boldItalic.fntdata"/><Relationship Id="rId23" Type="http://schemas.openxmlformats.org/officeDocument/2006/relationships/font" Target="fonts/Lato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oppins-bold.fntdata"/><Relationship Id="rId25" Type="http://schemas.openxmlformats.org/officeDocument/2006/relationships/font" Target="fonts/Poppins-regular.fntdata"/><Relationship Id="rId28" Type="http://schemas.openxmlformats.org/officeDocument/2006/relationships/font" Target="fonts/Poppins-boldItalic.fntdata"/><Relationship Id="rId27" Type="http://schemas.openxmlformats.org/officeDocument/2006/relationships/font" Target="fonts/Poppins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MontserratLight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ontserratLight-italic.fntdata"/><Relationship Id="rId30" Type="http://schemas.openxmlformats.org/officeDocument/2006/relationships/font" Target="fonts/MontserratLight-bold.fntdata"/><Relationship Id="rId11" Type="http://schemas.openxmlformats.org/officeDocument/2006/relationships/slide" Target="slides/slide7.xml"/><Relationship Id="rId33" Type="http://schemas.openxmlformats.org/officeDocument/2006/relationships/font" Target="fonts/LatoBlack-bold.fntdata"/><Relationship Id="rId10" Type="http://schemas.openxmlformats.org/officeDocument/2006/relationships/slide" Target="slides/slide6.xml"/><Relationship Id="rId32" Type="http://schemas.openxmlformats.org/officeDocument/2006/relationships/font" Target="fonts/MontserratLight-boldItalic.fntdata"/><Relationship Id="rId13" Type="http://schemas.openxmlformats.org/officeDocument/2006/relationships/slide" Target="slides/slide9.xml"/><Relationship Id="rId35" Type="http://schemas.openxmlformats.org/officeDocument/2006/relationships/font" Target="fonts/PoppinsBlack-bold.fntdata"/><Relationship Id="rId12" Type="http://schemas.openxmlformats.org/officeDocument/2006/relationships/slide" Target="slides/slide8.xml"/><Relationship Id="rId34" Type="http://schemas.openxmlformats.org/officeDocument/2006/relationships/font" Target="fonts/LatoBlack-boldItalic.fntdata"/><Relationship Id="rId15" Type="http://schemas.openxmlformats.org/officeDocument/2006/relationships/slide" Target="slides/slide11.xml"/><Relationship Id="rId37" Type="http://customschemas.google.com/relationships/presentationmetadata" Target="metadata"/><Relationship Id="rId14" Type="http://schemas.openxmlformats.org/officeDocument/2006/relationships/slide" Target="slides/slide10.xml"/><Relationship Id="rId36" Type="http://schemas.openxmlformats.org/officeDocument/2006/relationships/font" Target="fonts/PoppinsBlack-boldItalic.fntdata"/><Relationship Id="rId17" Type="http://schemas.openxmlformats.org/officeDocument/2006/relationships/font" Target="fonts/MontserratSemiBold-regular.fntdata"/><Relationship Id="rId16" Type="http://schemas.openxmlformats.org/officeDocument/2006/relationships/slide" Target="slides/slide12.xml"/><Relationship Id="rId19" Type="http://schemas.openxmlformats.org/officeDocument/2006/relationships/font" Target="fonts/MontserratSemiBold-italic.fntdata"/><Relationship Id="rId18" Type="http://schemas.openxmlformats.org/officeDocument/2006/relationships/font" Target="fonts/MontserratSemiBol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7" name="Google Shape;2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7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0" name="Google Shape;40;p1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1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8" name="Google Shape;58;p2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9" name="Google Shape;59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2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6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7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28.png"/><Relationship Id="rId5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32.png"/><Relationship Id="rId5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8.jpg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34.png"/><Relationship Id="rId7" Type="http://schemas.openxmlformats.org/officeDocument/2006/relationships/image" Target="../media/image4.png"/><Relationship Id="rId8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4.png"/><Relationship Id="rId6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0.png"/><Relationship Id="rId5" Type="http://schemas.openxmlformats.org/officeDocument/2006/relationships/image" Target="../media/image7.png"/><Relationship Id="rId6" Type="http://schemas.openxmlformats.org/officeDocument/2006/relationships/image" Target="../media/image22.png"/><Relationship Id="rId7" Type="http://schemas.openxmlformats.org/officeDocument/2006/relationships/image" Target="../media/image13.png"/><Relationship Id="rId8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5" Type="http://schemas.openxmlformats.org/officeDocument/2006/relationships/image" Target="../media/image19.png"/><Relationship Id="rId6" Type="http://schemas.openxmlformats.org/officeDocument/2006/relationships/image" Target="../media/image12.png"/><Relationship Id="rId7" Type="http://schemas.openxmlformats.org/officeDocument/2006/relationships/image" Target="../media/image23.png"/></Relationships>
</file>

<file path=ppt/slides/_rels/slide6.xml.rels><?xml version="1.0" encoding="UTF-8" standalone="yes"?><Relationships xmlns="http://schemas.openxmlformats.org/package/2006/relationships"><Relationship Id="rId10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5.png"/><Relationship Id="rId7" Type="http://schemas.openxmlformats.org/officeDocument/2006/relationships/image" Target="../media/image21.png"/><Relationship Id="rId8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1.png"/><Relationship Id="rId5" Type="http://schemas.openxmlformats.org/officeDocument/2006/relationships/image" Target="../media/image3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2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0.png"/><Relationship Id="rId5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2112" l="13655" r="4770" t="5244"/>
          <a:stretch/>
        </p:blipFill>
        <p:spPr>
          <a:xfrm>
            <a:off x="0" y="0"/>
            <a:ext cx="12192000" cy="6923314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/>
          <p:nvPr/>
        </p:nvSpPr>
        <p:spPr>
          <a:xfrm rot="5400000">
            <a:off x="5404659" y="3302975"/>
            <a:ext cx="931025" cy="498763"/>
          </a:xfrm>
          <a:prstGeom prst="triangle">
            <a:avLst>
              <a:gd fmla="val 50000" name="adj"/>
            </a:avLst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"/>
          <p:cNvPicPr preferRelativeResize="0"/>
          <p:nvPr/>
        </p:nvPicPr>
        <p:blipFill rotWithShape="1">
          <a:blip r:embed="rId4">
            <a:alphaModFix/>
          </a:blip>
          <a:srcRect b="-2564" l="62908" r="0" t="0"/>
          <a:stretch/>
        </p:blipFill>
        <p:spPr>
          <a:xfrm>
            <a:off x="10801978" y="228279"/>
            <a:ext cx="1076970" cy="612077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/>
          <p:nvPr/>
        </p:nvSpPr>
        <p:spPr>
          <a:xfrm>
            <a:off x="515099" y="1537398"/>
            <a:ext cx="5297415" cy="4089679"/>
          </a:xfrm>
          <a:prstGeom prst="roundRect">
            <a:avLst>
              <a:gd fmla="val 16667" name="adj"/>
            </a:avLst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91748" y="-148463"/>
            <a:ext cx="2053632" cy="160719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>
            <p:ph type="ctrTitle"/>
          </p:nvPr>
        </p:nvSpPr>
        <p:spPr>
          <a:xfrm>
            <a:off x="1030199" y="2520416"/>
            <a:ext cx="5297414" cy="10541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None/>
            </a:pPr>
            <a:r>
              <a:rPr b="1" lang="en-US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POLÍTICA</a:t>
            </a:r>
            <a:br>
              <a:rPr b="1" lang="en-US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DISTRITAL</a:t>
            </a:r>
            <a:endParaRPr b="1" sz="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>
            <p:ph idx="1" type="subTitle"/>
          </p:nvPr>
        </p:nvSpPr>
        <p:spPr>
          <a:xfrm>
            <a:off x="1070214" y="3447720"/>
            <a:ext cx="4651331" cy="6893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r>
              <a:rPr lang="en-US" sz="30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Economía circular (CONPES 35)</a:t>
            </a:r>
            <a:endParaRPr/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3259840">
            <a:off x="4315136" y="4171157"/>
            <a:ext cx="1804469" cy="382588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/>
          <p:nvPr/>
        </p:nvSpPr>
        <p:spPr>
          <a:xfrm>
            <a:off x="1070214" y="4354914"/>
            <a:ext cx="3884341" cy="6893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Transición hacia Bogotá Circular 2026–2040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32" name="Google Shape;232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6750" y="1779091"/>
            <a:ext cx="5191125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10"/>
          <p:cNvSpPr txBox="1"/>
          <p:nvPr/>
        </p:nvSpPr>
        <p:spPr>
          <a:xfrm>
            <a:off x="6334125" y="1969591"/>
            <a:ext cx="5191125" cy="3231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225495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INTEROPERABILIDAD DE INFORMACIÓN: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34" name="Google Shape;234;p10"/>
          <p:cNvSpPr txBox="1"/>
          <p:nvPr/>
        </p:nvSpPr>
        <p:spPr>
          <a:xfrm>
            <a:off x="6334125" y="2426791"/>
            <a:ext cx="5191125" cy="12926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La construcción del </a:t>
            </a:r>
            <a:r>
              <a:rPr b="1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Hub Digital de Economía Circular</a:t>
            </a: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requiere integrar indicadores de comportamiento cultural (SCRD) con datos estadísticos territoriales (SDP).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35" name="Google Shape;235;p10"/>
          <p:cNvSpPr txBox="1"/>
          <p:nvPr/>
        </p:nvSpPr>
        <p:spPr>
          <a:xfrm>
            <a:off x="6334123" y="3755275"/>
            <a:ext cx="5191125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Sinergia Detectada:</a:t>
            </a: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Uso de las Alcaldías Locales (Gobierno/IDPAC) como plataforma de recolección de datos y territorialización de la política.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descr="image.png" id="236" name="Google Shape;236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34123" y="4976753"/>
            <a:ext cx="5191125" cy="73908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0"/>
          <p:cNvSpPr txBox="1"/>
          <p:nvPr/>
        </p:nvSpPr>
        <p:spPr>
          <a:xfrm>
            <a:off x="857250" y="476250"/>
            <a:ext cx="11201400" cy="1117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Hallazgos networking: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Objetivo 4. Gobernanza y datos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0"/>
          <p:cNvSpPr/>
          <p:nvPr/>
        </p:nvSpPr>
        <p:spPr>
          <a:xfrm>
            <a:off x="666750" y="476250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44" name="Google Shape;244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09750" y="2008733"/>
            <a:ext cx="571500" cy="571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45" name="Google Shape;245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09750" y="3485108"/>
            <a:ext cx="57150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11"/>
          <p:cNvSpPr txBox="1"/>
          <p:nvPr/>
        </p:nvSpPr>
        <p:spPr>
          <a:xfrm>
            <a:off x="2667000" y="2008733"/>
            <a:ext cx="81009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3272A"/>
              </a:buClr>
              <a:buSzPts val="1404"/>
              <a:buFont typeface="Poppins"/>
              <a:buNone/>
            </a:pPr>
            <a:r>
              <a:rPr b="1" lang="en-US" sz="1404">
                <a:solidFill>
                  <a:srgbClr val="E3272A"/>
                </a:solidFill>
                <a:latin typeface="Poppins"/>
                <a:ea typeface="Poppins"/>
                <a:cs typeface="Poppins"/>
                <a:sym typeface="Poppins"/>
              </a:rPr>
              <a:t>ARTICULACION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1"/>
          <p:cNvSpPr txBox="1"/>
          <p:nvPr/>
        </p:nvSpPr>
        <p:spPr>
          <a:xfrm>
            <a:off x="2667000" y="2475458"/>
            <a:ext cx="77154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Lato"/>
              <a:buNone/>
            </a:pPr>
            <a:r>
              <a:rPr lang="en-US" sz="1500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Vinculación interinstitucional para incorporar los Hallazgos del networking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1"/>
          <p:cNvSpPr txBox="1"/>
          <p:nvPr/>
        </p:nvSpPr>
        <p:spPr>
          <a:xfrm>
            <a:off x="2667000" y="3485108"/>
            <a:ext cx="8101012" cy="2160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404"/>
              <a:buFont typeface="Poppins"/>
              <a:buNone/>
            </a:pPr>
            <a:r>
              <a:rPr b="1" lang="en-US" sz="1404">
                <a:solidFill>
                  <a:srgbClr val="225495"/>
                </a:solidFill>
                <a:latin typeface="Poppins"/>
                <a:ea typeface="Poppins"/>
                <a:cs typeface="Poppins"/>
                <a:sym typeface="Poppins"/>
              </a:rPr>
              <a:t>IMPLEMENTACIÓN DEL PROTOCOLO DE EVS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1"/>
          <p:cNvSpPr txBox="1"/>
          <p:nvPr/>
        </p:nvSpPr>
        <p:spPr>
          <a:xfrm>
            <a:off x="2667000" y="3951833"/>
            <a:ext cx="771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Lato"/>
              <a:buNone/>
            </a:pPr>
            <a:r>
              <a:rPr lang="en-US" sz="1500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Transferencia de conocimiento de la SDCRD - SDA a entidades distritales para el uso, apropiación e implementación del protocolo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1"/>
          <p:cNvSpPr txBox="1"/>
          <p:nvPr/>
        </p:nvSpPr>
        <p:spPr>
          <a:xfrm>
            <a:off x="857250" y="664383"/>
            <a:ext cx="11201400" cy="1117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PRÓXIMOS PASOS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1"/>
          <p:cNvSpPr/>
          <p:nvPr/>
        </p:nvSpPr>
        <p:spPr>
          <a:xfrm>
            <a:off x="666750" y="476250"/>
            <a:ext cx="76200" cy="921841"/>
          </a:xfrm>
          <a:prstGeom prst="rect">
            <a:avLst/>
          </a:prstGeom>
          <a:solidFill>
            <a:srgbClr val="E3272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2"/>
          <p:cNvSpPr/>
          <p:nvPr/>
        </p:nvSpPr>
        <p:spPr>
          <a:xfrm>
            <a:off x="6206080" y="1363319"/>
            <a:ext cx="5079235" cy="4131362"/>
          </a:xfrm>
          <a:prstGeom prst="roundRect">
            <a:avLst>
              <a:gd fmla="val 786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8" name="Google Shape;258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068218">
            <a:off x="1266518" y="-1596261"/>
            <a:ext cx="4705149" cy="9975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287513" y="-158511"/>
            <a:ext cx="2053632" cy="160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691444" y="84397"/>
            <a:ext cx="1440264" cy="687659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2"/>
          <p:cNvSpPr txBox="1"/>
          <p:nvPr>
            <p:ph type="ctrTitle"/>
          </p:nvPr>
        </p:nvSpPr>
        <p:spPr>
          <a:xfrm>
            <a:off x="6591244" y="2464433"/>
            <a:ext cx="5297414" cy="10541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5000"/>
              <a:buFont typeface="Arial"/>
              <a:buNone/>
            </a:pPr>
            <a:r>
              <a:rPr b="1" lang="en-US" sz="5000">
                <a:solidFill>
                  <a:srgbClr val="8DBC22"/>
                </a:solidFill>
                <a:latin typeface="Arial"/>
                <a:ea typeface="Arial"/>
                <a:cs typeface="Arial"/>
                <a:sym typeface="Arial"/>
              </a:rPr>
              <a:t>POLÍTICA</a:t>
            </a:r>
            <a:br>
              <a:rPr b="1" lang="en-US" sz="5000">
                <a:solidFill>
                  <a:srgbClr val="8DBC2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5000">
                <a:solidFill>
                  <a:srgbClr val="8DBC22"/>
                </a:solidFill>
                <a:latin typeface="Arial"/>
                <a:ea typeface="Arial"/>
                <a:cs typeface="Arial"/>
                <a:sym typeface="Arial"/>
              </a:rPr>
              <a:t>DISTRITAL</a:t>
            </a:r>
            <a:endParaRPr b="1" sz="5000">
              <a:solidFill>
                <a:srgbClr val="8DBC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2"/>
          <p:cNvSpPr txBox="1"/>
          <p:nvPr>
            <p:ph idx="1" type="subTitle"/>
          </p:nvPr>
        </p:nvSpPr>
        <p:spPr>
          <a:xfrm>
            <a:off x="6631259" y="3391737"/>
            <a:ext cx="4651331" cy="6893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3000"/>
              <a:buNone/>
            </a:pPr>
            <a:r>
              <a:rPr lang="en-US" sz="3000">
                <a:solidFill>
                  <a:srgbClr val="8DBC2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Economía circular (CONPES 35)</a:t>
            </a:r>
            <a:endParaRPr/>
          </a:p>
        </p:txBody>
      </p:sp>
      <p:sp>
        <p:nvSpPr>
          <p:cNvPr id="263" name="Google Shape;263;p12"/>
          <p:cNvSpPr txBox="1"/>
          <p:nvPr/>
        </p:nvSpPr>
        <p:spPr>
          <a:xfrm>
            <a:off x="6631259" y="4298931"/>
            <a:ext cx="3884341" cy="6893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Transición hacia Bogotá Circular 2026–2040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264" name="Google Shape;264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9550" y="4643623"/>
            <a:ext cx="1810843" cy="174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1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10175" y="1872788"/>
            <a:ext cx="3313476" cy="3313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87513" y="-158511"/>
            <a:ext cx="2053632" cy="16071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99" name="Google Shape;9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4965" y="5001262"/>
            <a:ext cx="5191125" cy="1132433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"/>
          <p:cNvSpPr txBox="1"/>
          <p:nvPr/>
        </p:nvSpPr>
        <p:spPr>
          <a:xfrm>
            <a:off x="1074965" y="2639062"/>
            <a:ext cx="519112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1500"/>
              <a:buFont typeface="Lato Black"/>
              <a:buNone/>
            </a:pPr>
            <a:r>
              <a:rPr b="0" i="0" lang="en-US" sz="1500" u="none" cap="none" strike="noStrike">
                <a:solidFill>
                  <a:srgbClr val="8DBC22"/>
                </a:solidFill>
                <a:latin typeface="Lato Black"/>
                <a:ea typeface="Lato Black"/>
                <a:cs typeface="Lato Black"/>
                <a:sym typeface="Lato Black"/>
              </a:rPr>
              <a:t>A. </a:t>
            </a:r>
            <a:r>
              <a:rPr b="1" i="0" lang="en-US" sz="1500" u="none" cap="none" strike="noStrike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Visión 2040:</a:t>
            </a:r>
            <a:r>
              <a:rPr b="0" i="0" lang="en-US" sz="1500" u="none" cap="none" strike="noStrike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 Transformación del modelo económico lineal hacia uno restaurativo y regenerativo.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1074965" y="3410587"/>
            <a:ext cx="519112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1500"/>
              <a:buFont typeface="Lato Black"/>
              <a:buNone/>
            </a:pPr>
            <a:r>
              <a:rPr b="0" i="0" lang="en-US" sz="1500" u="none" cap="none" strike="noStrike">
                <a:solidFill>
                  <a:srgbClr val="8DBC22"/>
                </a:solidFill>
                <a:latin typeface="Lato Black"/>
                <a:ea typeface="Lato Black"/>
                <a:cs typeface="Lato Black"/>
                <a:sym typeface="Lato Black"/>
              </a:rPr>
              <a:t>B. </a:t>
            </a:r>
            <a:r>
              <a:rPr b="1" i="0" lang="en-US" sz="1500" u="none" cap="none" strike="noStrike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Instancia Rectora:</a:t>
            </a:r>
            <a:r>
              <a:rPr b="0" i="0" lang="en-US" sz="1500" u="none" cap="none" strike="noStrike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 CIPSSA (Comisión Intersectorial para la Sostenibilidad y Salud Ambiental).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1074965" y="4182112"/>
            <a:ext cx="519112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1500"/>
              <a:buFont typeface="Lato Black"/>
              <a:buNone/>
            </a:pPr>
            <a:r>
              <a:rPr b="0" i="0" lang="en-US" sz="1500" u="none" cap="none" strike="noStrike">
                <a:solidFill>
                  <a:srgbClr val="8DBC22"/>
                </a:solidFill>
                <a:latin typeface="Lato Black"/>
                <a:ea typeface="Lato Black"/>
                <a:cs typeface="Lato Black"/>
                <a:sym typeface="Lato Black"/>
              </a:rPr>
              <a:t>C. </a:t>
            </a:r>
            <a:r>
              <a:rPr b="1" i="0" lang="en-US" sz="1500" u="none" cap="none" strike="noStrike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Enfoque:</a:t>
            </a:r>
            <a:r>
              <a:rPr b="0" i="0" lang="en-US" sz="1500" u="none" cap="none" strike="noStrike">
                <a:solidFill>
                  <a:srgbClr val="595A5C"/>
                </a:solidFill>
                <a:latin typeface="Lato"/>
                <a:ea typeface="Lato"/>
                <a:cs typeface="Lato"/>
                <a:sym typeface="Lato"/>
              </a:rPr>
              <a:t> Prolongación de vida útil, optimización de recursos y cierre de ciclos técnicos y biológicos.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1313090" y="5239387"/>
            <a:ext cx="4714875" cy="7164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7444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"/>
              <a:buNone/>
            </a:pPr>
            <a:r>
              <a:rPr b="0" i="0" lang="en-US" sz="2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Inversión estimada: </a:t>
            </a:r>
            <a:b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rPr>
              <a:t>$1.272 Billones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1265465" y="1145721"/>
            <a:ext cx="11201400" cy="1117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Contexto estratégico:</a:t>
            </a:r>
            <a:endParaRPr/>
          </a:p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CONPES 35 de 2023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"/>
          <p:cNvSpPr/>
          <p:nvPr/>
        </p:nvSpPr>
        <p:spPr>
          <a:xfrm>
            <a:off x="1074965" y="1239031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40970" y="1776019"/>
            <a:ext cx="4295723" cy="3791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87513" y="-158511"/>
            <a:ext cx="2053632" cy="160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14" name="Google Shape;114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0100" y="4449146"/>
            <a:ext cx="10858500" cy="1240971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"/>
          <p:cNvSpPr txBox="1"/>
          <p:nvPr/>
        </p:nvSpPr>
        <p:spPr>
          <a:xfrm>
            <a:off x="1104900" y="4725770"/>
            <a:ext cx="10248900" cy="7755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SemiBold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"Objetivo General: Realizar la transición hacia la economía circular para el desarrollo sostenible de Bogotá al 2040."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16" name="Google Shape;116;p3"/>
          <p:cNvSpPr txBox="1"/>
          <p:nvPr/>
        </p:nvSpPr>
        <p:spPr>
          <a:xfrm>
            <a:off x="800100" y="2620745"/>
            <a:ext cx="3429000" cy="75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4875"/>
              <a:buFont typeface="Poppins Black"/>
              <a:buNone/>
            </a:pPr>
            <a:r>
              <a:rPr b="0" i="0" lang="en-US" sz="4875" u="none" cap="none" strike="noStrike">
                <a:solidFill>
                  <a:srgbClr val="8DBC22"/>
                </a:solidFill>
                <a:latin typeface="Poppins Black"/>
                <a:ea typeface="Poppins Black"/>
                <a:cs typeface="Poppins Black"/>
                <a:sym typeface="Poppins Black"/>
              </a:rPr>
              <a:t>10</a:t>
            </a:r>
            <a:endParaRPr b="0" i="0" sz="1800" u="none" cap="none" strike="noStrike">
              <a:solidFill>
                <a:srgbClr val="8DBC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3"/>
          <p:cNvSpPr txBox="1"/>
          <p:nvPr/>
        </p:nvSpPr>
        <p:spPr>
          <a:xfrm>
            <a:off x="800100" y="3430370"/>
            <a:ext cx="3429000" cy="5401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SemiBold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RESULTADOS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b="1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ESPERADOS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18" name="Google Shape;118;p3"/>
          <p:cNvSpPr txBox="1"/>
          <p:nvPr/>
        </p:nvSpPr>
        <p:spPr>
          <a:xfrm>
            <a:off x="4524375" y="2620745"/>
            <a:ext cx="3409950" cy="75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4875"/>
              <a:buFont typeface="Poppins Black"/>
              <a:buNone/>
            </a:pPr>
            <a:r>
              <a:rPr b="0" i="0" lang="en-US" sz="4875" u="none" cap="none" strike="noStrike">
                <a:solidFill>
                  <a:srgbClr val="8DBC22"/>
                </a:solidFill>
                <a:latin typeface="Poppins Black"/>
                <a:ea typeface="Poppins Black"/>
                <a:cs typeface="Poppins Black"/>
                <a:sym typeface="Poppins Black"/>
              </a:rPr>
              <a:t>54</a:t>
            </a:r>
            <a:endParaRPr b="0" i="0" sz="1800" u="none" cap="none" strike="noStrike">
              <a:solidFill>
                <a:srgbClr val="8DBC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4524375" y="3430370"/>
            <a:ext cx="3409950" cy="5401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SemiBold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PRODUCTOS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b="1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DEFINIDOS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0" name="Google Shape;120;p3"/>
          <p:cNvSpPr txBox="1"/>
          <p:nvPr/>
        </p:nvSpPr>
        <p:spPr>
          <a:xfrm>
            <a:off x="8229600" y="2620745"/>
            <a:ext cx="3429000" cy="75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BC22"/>
              </a:buClr>
              <a:buSzPts val="4875"/>
              <a:buFont typeface="Poppins Black"/>
              <a:buNone/>
            </a:pPr>
            <a:r>
              <a:rPr b="0" i="0" lang="en-US" sz="4875" u="none" cap="none" strike="noStrike">
                <a:solidFill>
                  <a:srgbClr val="8DBC22"/>
                </a:solidFill>
                <a:latin typeface="Poppins Black"/>
                <a:ea typeface="Poppins Black"/>
                <a:cs typeface="Poppins Black"/>
                <a:sym typeface="Poppins Black"/>
              </a:rPr>
              <a:t>64</a:t>
            </a:r>
            <a:endParaRPr b="0" i="0" sz="1800" u="none" cap="none" strike="noStrike">
              <a:solidFill>
                <a:srgbClr val="8DBC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"/>
          <p:cNvSpPr txBox="1"/>
          <p:nvPr/>
        </p:nvSpPr>
        <p:spPr>
          <a:xfrm>
            <a:off x="8229600" y="3430370"/>
            <a:ext cx="3429000" cy="5401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SemiBold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INDICADORES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b="1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DE IMPACTO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990600" y="1375441"/>
            <a:ext cx="11201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Estructura y metas </a:t>
            </a:r>
            <a:r>
              <a:rPr b="1" lang="en-US" sz="3300"/>
              <a:t>iniciales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3"/>
          <p:cNvSpPr/>
          <p:nvPr/>
        </p:nvSpPr>
        <p:spPr>
          <a:xfrm>
            <a:off x="800100" y="1232030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87513" y="-158511"/>
            <a:ext cx="2053632" cy="160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0" name="Google Shape;130;p4"/>
          <p:cNvPicPr preferRelativeResize="0"/>
          <p:nvPr/>
        </p:nvPicPr>
        <p:blipFill rotWithShape="1">
          <a:blip r:embed="rId5">
            <a:alphaModFix amt="20000"/>
          </a:blip>
          <a:srcRect b="0" l="0" r="0" t="0"/>
          <a:stretch/>
        </p:blipFill>
        <p:spPr>
          <a:xfrm>
            <a:off x="666750" y="4588966"/>
            <a:ext cx="108585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1" name="Google Shape;131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38500" y="2445841"/>
            <a:ext cx="82867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2" name="Google Shape;132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38500" y="2969716"/>
            <a:ext cx="82867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3" name="Google Shape;133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38500" y="3493591"/>
            <a:ext cx="82867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4" name="Google Shape;134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38500" y="4017466"/>
            <a:ext cx="82867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5" name="Google Shape;135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238500" y="2445841"/>
            <a:ext cx="3223468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6" name="Google Shape;136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238500" y="2969716"/>
            <a:ext cx="2452836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7" name="Google Shape;137;p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238500" y="3493591"/>
            <a:ext cx="183951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38" name="Google Shape;138;p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238500" y="4017466"/>
            <a:ext cx="770632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4"/>
          <p:cNvSpPr txBox="1"/>
          <p:nvPr/>
        </p:nvSpPr>
        <p:spPr>
          <a:xfrm>
            <a:off x="1009650" y="4874716"/>
            <a:ext cx="10229850" cy="3231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Nota Estratégica: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40" name="Google Shape;140;p4"/>
          <p:cNvSpPr txBox="1"/>
          <p:nvPr/>
        </p:nvSpPr>
        <p:spPr>
          <a:xfrm>
            <a:off x="1009650" y="5236666"/>
            <a:ext cx="1022985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Más del 90% de los productos recae en tres sectores. La corresponsabilidad con Salud, Educación y Mujer es el eje para los Objetivos de cultura y gobernanza.</a:t>
            </a:r>
            <a:endParaRPr b="1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41" name="Google Shape;141;p4"/>
          <p:cNvSpPr txBox="1"/>
          <p:nvPr/>
        </p:nvSpPr>
        <p:spPr>
          <a:xfrm>
            <a:off x="666750" y="2545853"/>
            <a:ext cx="238125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Lato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Sector Ambiente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 txBox="1"/>
          <p:nvPr/>
        </p:nvSpPr>
        <p:spPr>
          <a:xfrm>
            <a:off x="666750" y="3069728"/>
            <a:ext cx="238125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Lato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Sector Hábitat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4"/>
          <p:cNvSpPr txBox="1"/>
          <p:nvPr/>
        </p:nvSpPr>
        <p:spPr>
          <a:xfrm>
            <a:off x="666750" y="3593603"/>
            <a:ext cx="238125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Lato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Desarrollo Económico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4"/>
          <p:cNvSpPr txBox="1"/>
          <p:nvPr/>
        </p:nvSpPr>
        <p:spPr>
          <a:xfrm>
            <a:off x="666750" y="4117478"/>
            <a:ext cx="238125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Lato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Otros Sectores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4"/>
          <p:cNvSpPr txBox="1"/>
          <p:nvPr/>
        </p:nvSpPr>
        <p:spPr>
          <a:xfrm>
            <a:off x="861268" y="1344124"/>
            <a:ext cx="11201400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Distribución de la ejecución por sector responsable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4"/>
          <p:cNvSpPr/>
          <p:nvPr/>
        </p:nvSpPr>
        <p:spPr>
          <a:xfrm>
            <a:off x="670768" y="1179761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87513" y="-158511"/>
            <a:ext cx="2053632" cy="160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90635" y="2194249"/>
            <a:ext cx="3223383" cy="3631979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154" name="Google Shape;154;p5"/>
          <p:cNvSpPr txBox="1"/>
          <p:nvPr/>
        </p:nvSpPr>
        <p:spPr>
          <a:xfrm>
            <a:off x="963140" y="2479241"/>
            <a:ext cx="5191125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ontserrat Light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Estado de los Productos (2023-2025):</a:t>
            </a:r>
            <a:endParaRPr b="0" i="0" sz="20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descr="image.png" id="155" name="Google Shape;155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63150" y="4476526"/>
            <a:ext cx="5191125" cy="73908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5"/>
          <p:cNvSpPr txBox="1"/>
          <p:nvPr/>
        </p:nvSpPr>
        <p:spPr>
          <a:xfrm>
            <a:off x="963140" y="2936441"/>
            <a:ext cx="519112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ontserrat Light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En ejecución activa </a:t>
            </a:r>
            <a:r>
              <a:rPr b="1" i="0" lang="en-US" sz="2000" u="none" cap="none" strike="noStrike">
                <a:solidFill>
                  <a:srgbClr val="4CAF5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68%</a:t>
            </a:r>
            <a:endParaRPr b="0" i="0" sz="20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963140" y="3212666"/>
            <a:ext cx="5191125" cy="9525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5"/>
          <p:cNvSpPr txBox="1"/>
          <p:nvPr/>
        </p:nvSpPr>
        <p:spPr>
          <a:xfrm>
            <a:off x="963140" y="3365066"/>
            <a:ext cx="519112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ontserrat Light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Cumplimiento acumulado real </a:t>
            </a:r>
            <a:r>
              <a:rPr b="1" i="0" lang="en-US" sz="20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92%</a:t>
            </a:r>
            <a:endParaRPr b="0" i="0" sz="20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963140" y="3641291"/>
            <a:ext cx="5191125" cy="9525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5"/>
          <p:cNvSpPr txBox="1"/>
          <p:nvPr/>
        </p:nvSpPr>
        <p:spPr>
          <a:xfrm>
            <a:off x="963140" y="3793691"/>
            <a:ext cx="519112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ontserrat Light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Rezago identificado (Obj. 3) </a:t>
            </a:r>
            <a:r>
              <a:rPr b="1" i="0" lang="en-US" sz="20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12%</a:t>
            </a:r>
            <a:endParaRPr b="0" i="0" sz="20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61" name="Google Shape;161;p5"/>
          <p:cNvSpPr/>
          <p:nvPr/>
        </p:nvSpPr>
        <p:spPr>
          <a:xfrm>
            <a:off x="963140" y="4069916"/>
            <a:ext cx="5191125" cy="9525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.png" id="162" name="Google Shape;162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2340" y="4823116"/>
            <a:ext cx="161925" cy="16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5"/>
          <p:cNvSpPr txBox="1"/>
          <p:nvPr/>
        </p:nvSpPr>
        <p:spPr>
          <a:xfrm>
            <a:off x="963140" y="1509237"/>
            <a:ext cx="11201400" cy="558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Avance de implementación: corte DIC 2025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5"/>
          <p:cNvSpPr/>
          <p:nvPr/>
        </p:nvSpPr>
        <p:spPr>
          <a:xfrm>
            <a:off x="739303" y="1354420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70" name="Google Shape;17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6750" y="4779465"/>
            <a:ext cx="10858500" cy="13430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71" name="Google Shape;171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6750" y="1779091"/>
            <a:ext cx="3460700" cy="2619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72" name="Google Shape;172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65575" y="1779091"/>
            <a:ext cx="3460700" cy="2619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73" name="Google Shape;173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64400" y="1779091"/>
            <a:ext cx="3460849" cy="261937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6"/>
          <p:cNvSpPr txBox="1"/>
          <p:nvPr/>
        </p:nvSpPr>
        <p:spPr>
          <a:xfrm>
            <a:off x="904800" y="4911453"/>
            <a:ext cx="103824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Ajustes Temáticos Prioritarios, BRC: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75" name="Google Shape;175;p6"/>
          <p:cNvSpPr txBox="1"/>
          <p:nvPr/>
        </p:nvSpPr>
        <p:spPr>
          <a:xfrm>
            <a:off x="962025" y="2607766"/>
            <a:ext cx="3013657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650"/>
              <a:buFont typeface="Montserrat SemiBold"/>
              <a:buNone/>
            </a:pPr>
            <a:r>
              <a:rPr b="1" i="0" lang="en-US" sz="1650" u="none" cap="none" strike="noStrike">
                <a:solidFill>
                  <a:srgbClr val="22549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CIERRES 2025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76" name="Google Shape;176;p6"/>
          <p:cNvSpPr txBox="1"/>
          <p:nvPr/>
        </p:nvSpPr>
        <p:spPr>
          <a:xfrm>
            <a:off x="962025" y="3112591"/>
            <a:ext cx="2870150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SemiBold"/>
              <a:buNone/>
            </a:pPr>
            <a:r>
              <a:rPr b="0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21 productos eliminados por cumplimiento de vigencia técnica.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77" name="Google Shape;177;p6"/>
          <p:cNvSpPr txBox="1"/>
          <p:nvPr/>
        </p:nvSpPr>
        <p:spPr>
          <a:xfrm>
            <a:off x="4660850" y="2607766"/>
            <a:ext cx="3013657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650"/>
              <a:buFont typeface="Montserrat SemiBold"/>
              <a:buNone/>
            </a:pPr>
            <a:r>
              <a:rPr b="1" i="0" lang="en-US" sz="1650" u="none" cap="none" strike="noStrike">
                <a:solidFill>
                  <a:srgbClr val="22549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ACTIVOS 2026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78" name="Google Shape;178;p6"/>
          <p:cNvSpPr txBox="1"/>
          <p:nvPr/>
        </p:nvSpPr>
        <p:spPr>
          <a:xfrm>
            <a:off x="4660850" y="3112591"/>
            <a:ext cx="2870150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SemiBold"/>
              <a:buNone/>
            </a:pPr>
            <a:r>
              <a:rPr b="0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44 productos en ejecución dinámica, optimizados por SEGAE.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79" name="Google Shape;179;p6"/>
          <p:cNvSpPr txBox="1"/>
          <p:nvPr/>
        </p:nvSpPr>
        <p:spPr>
          <a:xfrm>
            <a:off x="8359675" y="2607766"/>
            <a:ext cx="3013814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650"/>
              <a:buFont typeface="Montserrat SemiBold"/>
              <a:buNone/>
            </a:pPr>
            <a:r>
              <a:rPr b="1" i="0" lang="en-US" sz="1650" u="none" cap="none" strike="noStrike">
                <a:solidFill>
                  <a:srgbClr val="22549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LIDERAZGO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80" name="Google Shape;180;p6"/>
          <p:cNvSpPr txBox="1"/>
          <p:nvPr/>
        </p:nvSpPr>
        <p:spPr>
          <a:xfrm>
            <a:off x="8359675" y="3112591"/>
            <a:ext cx="2870299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SemiBold"/>
              <a:buNone/>
            </a:pPr>
            <a:r>
              <a:rPr b="0" i="0" lang="en-US" sz="1500" u="none" cap="none" strike="noStrike">
                <a:solidFill>
                  <a:srgbClr val="595A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SEGAE/SDA asume la responsabilidad directa de 12 productos estratégicos.</a:t>
            </a:r>
            <a:endParaRPr b="0" i="0" sz="18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81" name="Google Shape;181;p6"/>
          <p:cNvSpPr txBox="1"/>
          <p:nvPr/>
        </p:nvSpPr>
        <p:spPr>
          <a:xfrm>
            <a:off x="904800" y="5321028"/>
            <a:ext cx="5119687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SzPts val="1200"/>
              <a:buFont typeface="Montserrat Light"/>
              <a:buChar char="●"/>
            </a:pPr>
            <a:r>
              <a:rPr b="0" i="0" lang="en-US" sz="12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Programa de Estilos de Vida Sostenibles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82" name="Google Shape;182;p6"/>
          <p:cNvSpPr txBox="1"/>
          <p:nvPr/>
        </p:nvSpPr>
        <p:spPr>
          <a:xfrm>
            <a:off x="6167362" y="5321028"/>
            <a:ext cx="5119687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SzPts val="1200"/>
              <a:buFont typeface="Montserrat Light"/>
              <a:buChar char="●"/>
            </a:pPr>
            <a:r>
              <a:rPr b="0" i="0" lang="en-US" sz="12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Red de Datos "Bogotá Región Circular"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83" name="Google Shape;183;p6"/>
          <p:cNvSpPr txBox="1"/>
          <p:nvPr/>
        </p:nvSpPr>
        <p:spPr>
          <a:xfrm>
            <a:off x="904800" y="5644878"/>
            <a:ext cx="5119687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SzPts val="1200"/>
              <a:buFont typeface="Montserrat Light"/>
              <a:buChar char="●"/>
            </a:pPr>
            <a:r>
              <a:rPr b="0" i="0" lang="en-US" sz="12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Fortalecimiento de Compras Circulares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84" name="Google Shape;184;p6"/>
          <p:cNvSpPr txBox="1"/>
          <p:nvPr/>
        </p:nvSpPr>
        <p:spPr>
          <a:xfrm>
            <a:off x="6167362" y="5644878"/>
            <a:ext cx="5119687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SzPts val="1200"/>
              <a:buFont typeface="Montserrat Light"/>
              <a:buChar char="●"/>
            </a:pPr>
            <a:r>
              <a:rPr b="0" i="0" lang="en-US" sz="12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Ecodirectorio de Bienes y Servicios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descr="image.png" id="185" name="Google Shape;185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62025" y="2160091"/>
            <a:ext cx="333375" cy="333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86" name="Google Shape;186;p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60850" y="2160091"/>
            <a:ext cx="333375" cy="333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87" name="Google Shape;187;p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359675" y="2160091"/>
            <a:ext cx="333375" cy="33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6"/>
          <p:cNvSpPr txBox="1"/>
          <p:nvPr/>
        </p:nvSpPr>
        <p:spPr>
          <a:xfrm>
            <a:off x="889275" y="735509"/>
            <a:ext cx="11201400" cy="558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 de acción version 3. Escenario 2026-2040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671804" y="553895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7"/>
          <p:cNvSpPr txBox="1"/>
          <p:nvPr/>
        </p:nvSpPr>
        <p:spPr>
          <a:xfrm>
            <a:off x="666750" y="1969591"/>
            <a:ext cx="5191125" cy="3231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225495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NODOS DE CONVERGENCIA: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96" name="Google Shape;196;p7"/>
          <p:cNvSpPr txBox="1"/>
          <p:nvPr/>
        </p:nvSpPr>
        <p:spPr>
          <a:xfrm>
            <a:off x="666750" y="2426791"/>
            <a:ext cx="5191125" cy="12926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 identifica una alta </a:t>
            </a:r>
            <a:r>
              <a:rPr b="1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superposición territorial</a:t>
            </a: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entre programas de alimentación saludable (SDS), mercados agroecológicos (JBB) y servicios de integración social (SDIS).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97" name="Google Shape;197;p7"/>
          <p:cNvSpPr txBox="1"/>
          <p:nvPr/>
        </p:nvSpPr>
        <p:spPr>
          <a:xfrm>
            <a:off x="666750" y="3794101"/>
            <a:ext cx="5191125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Oportunidad:</a:t>
            </a: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Integrar la infraestructura del Sistema Distrital de Cuidado como plataforma de difusión para el cambio de hábitos.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descr="image.png" id="198" name="Google Shape;19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6749" y="4902310"/>
            <a:ext cx="5191125" cy="739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99" name="Google Shape;199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34125" y="1904281"/>
            <a:ext cx="5191125" cy="361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7"/>
          <p:cNvSpPr/>
          <p:nvPr/>
        </p:nvSpPr>
        <p:spPr>
          <a:xfrm>
            <a:off x="666750" y="476250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7"/>
          <p:cNvSpPr txBox="1"/>
          <p:nvPr/>
        </p:nvSpPr>
        <p:spPr>
          <a:xfrm>
            <a:off x="857250" y="476250"/>
            <a:ext cx="11201400" cy="1117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Hallazgos networking: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Objetivo 1. Estilos de vida sostenibles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07" name="Google Shape;207;p8"/>
          <p:cNvPicPr preferRelativeResize="0"/>
          <p:nvPr/>
        </p:nvPicPr>
        <p:blipFill rotWithShape="1">
          <a:blip r:embed="rId4">
            <a:alphaModFix/>
          </a:blip>
          <a:srcRect b="0" l="0" r="0" t="16847"/>
          <a:stretch/>
        </p:blipFill>
        <p:spPr>
          <a:xfrm>
            <a:off x="742950" y="2050100"/>
            <a:ext cx="5191125" cy="317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8"/>
          <p:cNvSpPr txBox="1"/>
          <p:nvPr/>
        </p:nvSpPr>
        <p:spPr>
          <a:xfrm>
            <a:off x="6334125" y="1969591"/>
            <a:ext cx="5191125" cy="3231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225495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SINERGIAS DE MERCADO: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09" name="Google Shape;209;p8"/>
          <p:cNvSpPr txBox="1"/>
          <p:nvPr/>
        </p:nvSpPr>
        <p:spPr>
          <a:xfrm>
            <a:off x="6334125" y="2426791"/>
            <a:ext cx="5191125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Existe un puente natural entre los proyectos de innovación CTeI (ATENEA) y la certificación de la Ventanilla de Negocios Verdes (SDA).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10" name="Google Shape;210;p8"/>
          <p:cNvSpPr txBox="1"/>
          <p:nvPr/>
        </p:nvSpPr>
        <p:spPr>
          <a:xfrm>
            <a:off x="6334125" y="3417391"/>
            <a:ext cx="5191125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Observación:</a:t>
            </a: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Las entidades como IDT y JBB actúan como conectores clave hacia mercados internacionales y locales.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descr="image.png" id="211" name="Google Shape;21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24793" y="4565245"/>
            <a:ext cx="5191125" cy="73908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8"/>
          <p:cNvSpPr txBox="1"/>
          <p:nvPr/>
        </p:nvSpPr>
        <p:spPr>
          <a:xfrm>
            <a:off x="857250" y="476250"/>
            <a:ext cx="11201400" cy="1117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Hallazgos networking: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Objetivo 2. Producción y consumo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8"/>
          <p:cNvSpPr/>
          <p:nvPr/>
        </p:nvSpPr>
        <p:spPr>
          <a:xfrm>
            <a:off x="666750" y="476250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88980" y="6251510"/>
            <a:ext cx="1951223" cy="404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219" name="Google Shape;219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6747" y="4948772"/>
            <a:ext cx="5191125" cy="1138832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9"/>
          <p:cNvSpPr txBox="1"/>
          <p:nvPr/>
        </p:nvSpPr>
        <p:spPr>
          <a:xfrm>
            <a:off x="666750" y="1969591"/>
            <a:ext cx="5191125" cy="3231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25495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225495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CIERRE DE CICLOS TÉCNICOS: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21" name="Google Shape;221;p9"/>
          <p:cNvSpPr txBox="1"/>
          <p:nvPr/>
        </p:nvSpPr>
        <p:spPr>
          <a:xfrm>
            <a:off x="666750" y="2426791"/>
            <a:ext cx="5191125" cy="12926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La convergencia entre la demanda de materiales valorizados (EAAB) y la oferta de residuos aprovechables (UAESP) constituye un nodo de alto impacto.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22" name="Google Shape;222;p9"/>
          <p:cNvSpPr txBox="1"/>
          <p:nvPr/>
        </p:nvSpPr>
        <p:spPr>
          <a:xfrm>
            <a:off x="666745" y="3846133"/>
            <a:ext cx="5191125" cy="9694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500"/>
              <a:buFont typeface="Montserrat Light"/>
              <a:buNone/>
            </a:pPr>
            <a:r>
              <a:rPr b="1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Puntos de Coincidencia:</a:t>
            </a:r>
            <a:r>
              <a:rPr b="0" i="0" lang="en-US" sz="150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Gestión de residuos orgánicos en plazas de mercado y su reincorporación como abono para predios rurales (JBB/SDA).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descr="image.png" id="223" name="Google Shape;223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34125" y="1779091"/>
            <a:ext cx="5191125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9"/>
          <p:cNvSpPr txBox="1"/>
          <p:nvPr/>
        </p:nvSpPr>
        <p:spPr>
          <a:xfrm>
            <a:off x="876296" y="5081914"/>
            <a:ext cx="4772025" cy="872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Clr>
                <a:srgbClr val="595A5C"/>
              </a:buClr>
              <a:buSzPts val="1350"/>
              <a:buFont typeface="Montserrat Light"/>
              <a:buNone/>
            </a:pPr>
            <a:r>
              <a:rPr b="0" i="0" lang="en-US" sz="135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 identifica potencial de articulación para el manejo diferenciado de </a:t>
            </a:r>
            <a:r>
              <a:rPr b="1" i="0" lang="en-US" sz="135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Residuos de Construcción y Demolición (RCD)</a:t>
            </a:r>
            <a:r>
              <a:rPr b="0" i="0" lang="en-US" sz="1350" u="none" cap="none" strike="noStrike">
                <a:solidFill>
                  <a:srgbClr val="595A5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en grandes obras distritales.</a:t>
            </a:r>
            <a:endParaRPr b="0" i="0" sz="1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25" name="Google Shape;225;p9"/>
          <p:cNvSpPr txBox="1"/>
          <p:nvPr/>
        </p:nvSpPr>
        <p:spPr>
          <a:xfrm>
            <a:off x="857250" y="476250"/>
            <a:ext cx="11201400" cy="11172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Hallazgos networking: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Objetivo 3. Ciclos de materiales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9"/>
          <p:cNvSpPr/>
          <p:nvPr/>
        </p:nvSpPr>
        <p:spPr>
          <a:xfrm>
            <a:off x="666750" y="476250"/>
            <a:ext cx="76200" cy="921841"/>
          </a:xfrm>
          <a:prstGeom prst="rect">
            <a:avLst/>
          </a:prstGeom>
          <a:solidFill>
            <a:srgbClr val="8DBC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2024-01-30T14:53:26Z</dcterms:created>
  <dc:creator>LEONARDO.GIL</dc:creator>
</cp:coreProperties>
</file>