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76" r:id="rId14"/>
    <p:sldId id="274" r:id="rId15"/>
    <p:sldId id="275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1210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935" y="464420"/>
            <a:ext cx="8229600" cy="1143000"/>
          </a:xfrm>
        </p:spPr>
        <p:txBody>
          <a:bodyPr>
            <a:normAutofit fontScale="90000"/>
          </a:bodyPr>
          <a:lstStyle/>
          <a:p>
            <a:r>
              <a:rPr dirty="0" err="1"/>
              <a:t>Proceso</a:t>
            </a:r>
            <a:r>
              <a:rPr dirty="0"/>
              <a:t> </a:t>
            </a:r>
            <a:r>
              <a:rPr dirty="0" err="1"/>
              <a:t>Presupuestal</a:t>
            </a:r>
            <a:r>
              <a:rPr dirty="0"/>
              <a:t> </a:t>
            </a:r>
            <a:r>
              <a:rPr dirty="0" err="1"/>
              <a:t>Vigencia</a:t>
            </a:r>
            <a:r>
              <a:rPr dirty="0"/>
              <a:t> 2026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717" y="2322663"/>
            <a:ext cx="8229600" cy="2557732"/>
          </a:xfrm>
        </p:spPr>
        <p:txBody>
          <a:bodyPr/>
          <a:lstStyle/>
          <a:p>
            <a:r>
              <a:rPr dirty="0" err="1"/>
              <a:t>Acuerdo</a:t>
            </a:r>
            <a:r>
              <a:rPr dirty="0"/>
              <a:t> 030 de 2025</a:t>
            </a:r>
          </a:p>
          <a:p>
            <a:r>
              <a:rPr dirty="0" err="1"/>
              <a:t>Sentencia</a:t>
            </a:r>
            <a:r>
              <a:rPr dirty="0"/>
              <a:t> Tribunal </a:t>
            </a:r>
            <a:r>
              <a:rPr dirty="0" err="1"/>
              <a:t>Administrativo</a:t>
            </a:r>
            <a:endParaRPr dirty="0"/>
          </a:p>
          <a:p>
            <a:r>
              <a:rPr dirty="0" err="1"/>
              <a:t>Decreto</a:t>
            </a:r>
            <a:r>
              <a:rPr dirty="0"/>
              <a:t> de </a:t>
            </a:r>
            <a:r>
              <a:rPr dirty="0" err="1"/>
              <a:t>Repetición</a:t>
            </a:r>
            <a:endParaRPr dirty="0"/>
          </a:p>
          <a:p>
            <a:r>
              <a:rPr dirty="0"/>
              <a:t>Proyecto de </a:t>
            </a:r>
            <a:r>
              <a:rPr dirty="0" err="1"/>
              <a:t>Ajuste</a:t>
            </a:r>
            <a:r>
              <a:rPr dirty="0"/>
              <a:t> </a:t>
            </a:r>
            <a:r>
              <a:rPr dirty="0" err="1"/>
              <a:t>Presupuestal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8. Sustento Legal del Decreto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Artículos</a:t>
            </a:r>
            <a:r>
              <a:rPr dirty="0"/>
              <a:t> 64, 65 y 66 del </a:t>
            </a:r>
            <a:r>
              <a:rPr dirty="0" err="1"/>
              <a:t>Decreto</a:t>
            </a:r>
            <a:r>
              <a:rPr dirty="0"/>
              <a:t> 111 de 1996.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Repetición</a:t>
            </a:r>
            <a:r>
              <a:rPr dirty="0"/>
              <a:t> del </a:t>
            </a:r>
            <a:r>
              <a:rPr dirty="0" err="1"/>
              <a:t>presupuesto</a:t>
            </a:r>
            <a:r>
              <a:rPr dirty="0"/>
              <a:t> </a:t>
            </a:r>
            <a:r>
              <a:rPr dirty="0" err="1"/>
              <a:t>cuando</a:t>
            </a:r>
            <a:r>
              <a:rPr dirty="0"/>
              <a:t> no </a:t>
            </a:r>
            <a:r>
              <a:rPr dirty="0" err="1"/>
              <a:t>existe</a:t>
            </a:r>
            <a:r>
              <a:rPr dirty="0"/>
              <a:t> </a:t>
            </a:r>
            <a:r>
              <a:rPr dirty="0" err="1"/>
              <a:t>presupuesto</a:t>
            </a:r>
            <a:r>
              <a:rPr dirty="0"/>
              <a:t> </a:t>
            </a:r>
            <a:r>
              <a:rPr dirty="0" err="1"/>
              <a:t>válido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Aplicación</a:t>
            </a:r>
            <a:r>
              <a:rPr dirty="0"/>
              <a:t> del </a:t>
            </a:r>
            <a:r>
              <a:rPr dirty="0" err="1"/>
              <a:t>presupuesto</a:t>
            </a:r>
            <a:r>
              <a:rPr dirty="0"/>
              <a:t> anterior con </a:t>
            </a:r>
            <a:r>
              <a:rPr dirty="0" err="1"/>
              <a:t>ajustes</a:t>
            </a:r>
            <a:r>
              <a:rPr dirty="0"/>
              <a:t> </a:t>
            </a:r>
            <a:r>
              <a:rPr dirty="0" err="1"/>
              <a:t>legales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10. Actuación ante la Contraloría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El municipio </a:t>
            </a:r>
            <a:r>
              <a:rPr dirty="0" err="1"/>
              <a:t>remitió</a:t>
            </a:r>
            <a:r>
              <a:rPr dirty="0"/>
              <a:t> </a:t>
            </a:r>
            <a:r>
              <a:rPr dirty="0" err="1"/>
              <a:t>voluntariamente</a:t>
            </a:r>
            <a:r>
              <a:rPr dirty="0"/>
              <a:t> </a:t>
            </a:r>
            <a:r>
              <a:rPr dirty="0" err="1"/>
              <a:t>el</a:t>
            </a:r>
            <a:r>
              <a:rPr dirty="0"/>
              <a:t> </a:t>
            </a:r>
            <a:r>
              <a:rPr dirty="0" err="1"/>
              <a:t>Decreto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Principios</a:t>
            </a:r>
            <a:r>
              <a:rPr dirty="0"/>
              <a:t> de </a:t>
            </a:r>
            <a:r>
              <a:rPr dirty="0" err="1"/>
              <a:t>transparencia</a:t>
            </a:r>
            <a:r>
              <a:rPr dirty="0"/>
              <a:t> y </a:t>
            </a:r>
            <a:r>
              <a:rPr dirty="0" err="1"/>
              <a:t>colaboración</a:t>
            </a:r>
            <a:r>
              <a:rPr dirty="0"/>
              <a:t> </a:t>
            </a:r>
            <a:r>
              <a:rPr dirty="0" err="1"/>
              <a:t>armónica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La </a:t>
            </a:r>
            <a:r>
              <a:rPr dirty="0" err="1"/>
              <a:t>Contraloría</a:t>
            </a:r>
            <a:r>
              <a:rPr dirty="0"/>
              <a:t> </a:t>
            </a:r>
            <a:r>
              <a:rPr dirty="0" err="1"/>
              <a:t>incorporó</a:t>
            </a:r>
            <a:r>
              <a:rPr dirty="0"/>
              <a:t> </a:t>
            </a:r>
            <a:r>
              <a:rPr dirty="0" err="1"/>
              <a:t>el</a:t>
            </a:r>
            <a:r>
              <a:rPr dirty="0"/>
              <a:t> </a:t>
            </a:r>
            <a:r>
              <a:rPr dirty="0" err="1"/>
              <a:t>documento</a:t>
            </a:r>
            <a:r>
              <a:rPr dirty="0"/>
              <a:t> para control fiscal.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11. Proyecto de Ajuste y Armonización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Se </a:t>
            </a:r>
            <a:r>
              <a:rPr dirty="0" err="1"/>
              <a:t>presenta</a:t>
            </a:r>
            <a:r>
              <a:rPr dirty="0"/>
              <a:t> nuevo Proyecto de </a:t>
            </a:r>
            <a:r>
              <a:rPr dirty="0" err="1"/>
              <a:t>Acuerdo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Busca</a:t>
            </a:r>
            <a:r>
              <a:rPr dirty="0"/>
              <a:t> </a:t>
            </a:r>
            <a:r>
              <a:rPr dirty="0" err="1"/>
              <a:t>armonizar</a:t>
            </a:r>
            <a:r>
              <a:rPr dirty="0"/>
              <a:t> </a:t>
            </a:r>
            <a:r>
              <a:rPr dirty="0" err="1"/>
              <a:t>ejecución</a:t>
            </a:r>
            <a:r>
              <a:rPr dirty="0"/>
              <a:t> </a:t>
            </a:r>
            <a:r>
              <a:rPr dirty="0" err="1"/>
              <a:t>presupuestal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Garantiza</a:t>
            </a:r>
            <a:r>
              <a:rPr dirty="0"/>
              <a:t> </a:t>
            </a:r>
            <a:r>
              <a:rPr dirty="0" err="1"/>
              <a:t>continuidad</a:t>
            </a:r>
            <a:r>
              <a:rPr dirty="0"/>
              <a:t> de </a:t>
            </a:r>
            <a:r>
              <a:rPr dirty="0" err="1"/>
              <a:t>programas</a:t>
            </a:r>
            <a:r>
              <a:rPr dirty="0"/>
              <a:t> y </a:t>
            </a:r>
            <a:r>
              <a:rPr dirty="0" err="1"/>
              <a:t>proyectos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Ajusta</a:t>
            </a:r>
            <a:r>
              <a:rPr dirty="0"/>
              <a:t> </a:t>
            </a:r>
            <a:r>
              <a:rPr dirty="0" err="1"/>
              <a:t>diferencias</a:t>
            </a:r>
            <a:r>
              <a:rPr dirty="0"/>
              <a:t> entre </a:t>
            </a:r>
            <a:r>
              <a:rPr dirty="0" err="1"/>
              <a:t>ejecución</a:t>
            </a:r>
            <a:r>
              <a:rPr dirty="0"/>
              <a:t> y </a:t>
            </a:r>
            <a:r>
              <a:rPr dirty="0" err="1"/>
              <a:t>presupuesto</a:t>
            </a:r>
            <a:r>
              <a:rPr dirty="0"/>
              <a:t> </a:t>
            </a:r>
            <a:r>
              <a:rPr dirty="0" err="1"/>
              <a:t>repetido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C37DA-2601-43C8-7E6A-44038A778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CB4E2-E453-FDF1-9EF2-8026245F6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11. Proyecto de Ajuste y Armonización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FF2B9D3-9945-3456-F6BD-A7BEA4ECFC0A}"/>
              </a:ext>
            </a:extLst>
          </p:cNvPr>
          <p:cNvSpPr txBox="1"/>
          <p:nvPr/>
        </p:nvSpPr>
        <p:spPr>
          <a:xfrm>
            <a:off x="1300432" y="1556472"/>
            <a:ext cx="69917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s-CO" sz="3600" b="1" i="0" dirty="0">
                <a:solidFill>
                  <a:srgbClr val="333333"/>
                </a:solidFill>
                <a:effectLst/>
                <a:latin typeface="Work Sans" pitchFamily="2" charset="0"/>
              </a:rPr>
              <a:t>Decreto 111 de 1996 – ART 64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7DE6166-5A6C-2297-653B-EE2C1F1E64C6}"/>
              </a:ext>
            </a:extLst>
          </p:cNvPr>
          <p:cNvSpPr txBox="1"/>
          <p:nvPr/>
        </p:nvSpPr>
        <p:spPr>
          <a:xfrm>
            <a:off x="595223" y="2824067"/>
            <a:ext cx="809157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s-MX" b="0" i="0" dirty="0">
                <a:solidFill>
                  <a:srgbClr val="333333"/>
                </a:solidFill>
                <a:effectLst/>
                <a:latin typeface="Work Sans" pitchFamily="2" charset="0"/>
              </a:rPr>
              <a:t>En la preparación del decreto de repetición el gobierno tomará en cuenta: </a:t>
            </a:r>
          </a:p>
          <a:p>
            <a:pPr algn="l">
              <a:buNone/>
            </a:pPr>
            <a:endParaRPr lang="es-MX" b="0" i="0" dirty="0">
              <a:solidFill>
                <a:srgbClr val="333333"/>
              </a:solidFill>
              <a:effectLst/>
              <a:latin typeface="Work Sans" pitchFamily="2" charset="0"/>
            </a:endParaRPr>
          </a:p>
          <a:p>
            <a:pPr algn="l">
              <a:buNone/>
            </a:pPr>
            <a:r>
              <a:rPr lang="es-MX" b="0" i="0" dirty="0">
                <a:solidFill>
                  <a:srgbClr val="333333"/>
                </a:solidFill>
                <a:effectLst/>
                <a:latin typeface="Work Sans" pitchFamily="2" charset="0"/>
              </a:rPr>
              <a:t>1. Por presupuesto del año anterior se entiende, el sancionado o adoptado por el gobierno y liquidado para el año fiscal en curso.</a:t>
            </a:r>
          </a:p>
          <a:p>
            <a:pPr algn="l">
              <a:buNone/>
            </a:pPr>
            <a:r>
              <a:rPr lang="es-MX" b="0" i="0" dirty="0">
                <a:solidFill>
                  <a:srgbClr val="333333"/>
                </a:solidFill>
                <a:effectLst/>
                <a:latin typeface="Work Sans" pitchFamily="2" charset="0"/>
              </a:rPr>
              <a:t>2. Los créditos adicionales debidamente aprobados para el año fiscal en curso.</a:t>
            </a:r>
          </a:p>
          <a:p>
            <a:pPr algn="l">
              <a:buNone/>
            </a:pPr>
            <a:r>
              <a:rPr lang="es-MX" b="0" i="0" dirty="0">
                <a:solidFill>
                  <a:srgbClr val="333333"/>
                </a:solidFill>
                <a:effectLst/>
                <a:latin typeface="Work Sans" pitchFamily="2" charset="0"/>
              </a:rPr>
              <a:t>3. Los traslados de apropiaciones efectuadas al presupuesto para el año fiscal en curso (L. 38/89, art. 51; L. 179/94, art. 55, inc. 1).</a:t>
            </a:r>
          </a:p>
        </p:txBody>
      </p:sp>
    </p:spTree>
    <p:extLst>
      <p:ext uri="{BB962C8B-B14F-4D97-AF65-F5344CB8AC3E}">
        <p14:creationId xmlns:p14="http://schemas.microsoft.com/office/powerpoint/2010/main" val="66412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D8EBF-1F9D-6C7E-B9B3-B48C1D711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CD195F0-6A95-4FA9-32A0-C0453C61A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06" y="246296"/>
            <a:ext cx="7599972" cy="179816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D53A66E-867E-C940-02DF-751BF0D09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56583"/>
            <a:ext cx="9144000" cy="94934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C9A7B2D-3102-B8FB-D7E0-428A1EA03467}"/>
              </a:ext>
            </a:extLst>
          </p:cNvPr>
          <p:cNvSpPr txBox="1"/>
          <p:nvPr/>
        </p:nvSpPr>
        <p:spPr>
          <a:xfrm>
            <a:off x="2083278" y="2704602"/>
            <a:ext cx="5344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/>
              <a:t>ANALISIS - SERVICIO A LA DEUDA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542994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1C590-5B3E-4F9D-819E-58BB82D52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A9296DF6-9384-532D-5F9B-C9D64CE48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191" y="246296"/>
            <a:ext cx="7599972" cy="179816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7C06916-74BD-3354-1A5B-F75A85833212}"/>
              </a:ext>
            </a:extLst>
          </p:cNvPr>
          <p:cNvSpPr txBox="1"/>
          <p:nvPr/>
        </p:nvSpPr>
        <p:spPr>
          <a:xfrm>
            <a:off x="2728978" y="2299160"/>
            <a:ext cx="3385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/>
              <a:t>ANALISIS - INVERSION</a:t>
            </a:r>
            <a:endParaRPr lang="es-CO" sz="28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52682CB-2CBE-C421-1D30-B6A57C05C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70" y="2822381"/>
            <a:ext cx="8962845" cy="332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880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12. </a:t>
            </a:r>
            <a:r>
              <a:rPr dirty="0" err="1"/>
              <a:t>Mensaje</a:t>
            </a:r>
            <a:r>
              <a:rPr dirty="0"/>
              <a:t> Final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La Administración </a:t>
            </a:r>
            <a:r>
              <a:rPr dirty="0" err="1"/>
              <a:t>actuó</a:t>
            </a:r>
            <a:r>
              <a:rPr dirty="0"/>
              <a:t> </a:t>
            </a:r>
            <a:r>
              <a:rPr dirty="0" err="1"/>
              <a:t>dentro</a:t>
            </a:r>
            <a:r>
              <a:rPr dirty="0"/>
              <a:t> del </a:t>
            </a:r>
            <a:r>
              <a:rPr dirty="0" err="1"/>
              <a:t>marco</a:t>
            </a:r>
            <a:r>
              <a:rPr dirty="0"/>
              <a:t> legal.</a:t>
            </a:r>
          </a:p>
          <a:p>
            <a:pPr marL="0" indent="0">
              <a:buNone/>
            </a:pPr>
            <a:r>
              <a:rPr dirty="0"/>
              <a:t>• El </a:t>
            </a:r>
            <a:r>
              <a:rPr dirty="0" err="1"/>
              <a:t>Decreto</a:t>
            </a:r>
            <a:r>
              <a:rPr dirty="0"/>
              <a:t> de </a:t>
            </a:r>
            <a:r>
              <a:rPr dirty="0" err="1"/>
              <a:t>Repetición</a:t>
            </a:r>
            <a:r>
              <a:rPr dirty="0"/>
              <a:t> </a:t>
            </a:r>
            <a:r>
              <a:rPr dirty="0" err="1"/>
              <a:t>fue</a:t>
            </a:r>
            <a:r>
              <a:rPr dirty="0"/>
              <a:t> </a:t>
            </a:r>
            <a:r>
              <a:rPr dirty="0" err="1"/>
              <a:t>una</a:t>
            </a:r>
            <a:r>
              <a:rPr dirty="0"/>
              <a:t> </a:t>
            </a:r>
            <a:r>
              <a:rPr dirty="0" err="1"/>
              <a:t>medida</a:t>
            </a:r>
            <a:r>
              <a:rPr dirty="0"/>
              <a:t> </a:t>
            </a:r>
            <a:r>
              <a:rPr dirty="0" err="1"/>
              <a:t>excepcional</a:t>
            </a:r>
            <a:r>
              <a:rPr dirty="0"/>
              <a:t> </a:t>
            </a:r>
            <a:r>
              <a:rPr dirty="0" err="1"/>
              <a:t>prevista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la ley.</a:t>
            </a:r>
          </a:p>
          <a:p>
            <a:pPr marL="0" indent="0">
              <a:buNone/>
            </a:pPr>
            <a:r>
              <a:rPr dirty="0"/>
              <a:t>• El nuevo </a:t>
            </a:r>
            <a:r>
              <a:rPr dirty="0" err="1"/>
              <a:t>proyecto</a:t>
            </a:r>
            <a:r>
              <a:rPr dirty="0"/>
              <a:t> </a:t>
            </a:r>
            <a:r>
              <a:rPr dirty="0" err="1"/>
              <a:t>fortalece</a:t>
            </a:r>
            <a:r>
              <a:rPr dirty="0"/>
              <a:t> la </a:t>
            </a:r>
            <a:r>
              <a:rPr dirty="0" err="1"/>
              <a:t>normalización</a:t>
            </a:r>
            <a:r>
              <a:rPr dirty="0"/>
              <a:t> </a:t>
            </a:r>
            <a:r>
              <a:rPr dirty="0" err="1"/>
              <a:t>presupuestal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Se </a:t>
            </a:r>
            <a:r>
              <a:rPr dirty="0" err="1"/>
              <a:t>garantiza</a:t>
            </a:r>
            <a:r>
              <a:rPr dirty="0"/>
              <a:t> </a:t>
            </a:r>
            <a:r>
              <a:rPr dirty="0" err="1"/>
              <a:t>continuidad</a:t>
            </a:r>
            <a:r>
              <a:rPr dirty="0"/>
              <a:t> </a:t>
            </a:r>
            <a:r>
              <a:rPr dirty="0" err="1"/>
              <a:t>institucional</a:t>
            </a:r>
            <a:r>
              <a:rPr dirty="0"/>
              <a:t> y </a:t>
            </a:r>
            <a:r>
              <a:rPr dirty="0" err="1"/>
              <a:t>prestación</a:t>
            </a:r>
            <a:r>
              <a:rPr dirty="0"/>
              <a:t> de </a:t>
            </a:r>
            <a:r>
              <a:rPr dirty="0" err="1"/>
              <a:t>servicios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1. Aprobación del Presupuesto 2026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585" y="2048775"/>
            <a:ext cx="8229600" cy="3592902"/>
          </a:xfrm>
        </p:spPr>
        <p:txBody>
          <a:bodyPr/>
          <a:lstStyle/>
          <a:p>
            <a:pPr marL="0" indent="0">
              <a:buNone/>
            </a:pPr>
            <a:r>
              <a:rPr dirty="0"/>
              <a:t>• El </a:t>
            </a:r>
            <a:r>
              <a:rPr dirty="0" err="1"/>
              <a:t>Concejo</a:t>
            </a:r>
            <a:r>
              <a:rPr dirty="0"/>
              <a:t> Municipal </a:t>
            </a:r>
            <a:r>
              <a:rPr dirty="0" err="1"/>
              <a:t>aprobó</a:t>
            </a:r>
            <a:r>
              <a:rPr dirty="0"/>
              <a:t> </a:t>
            </a:r>
            <a:r>
              <a:rPr dirty="0" err="1"/>
              <a:t>el</a:t>
            </a:r>
            <a:r>
              <a:rPr dirty="0"/>
              <a:t> </a:t>
            </a:r>
            <a:r>
              <a:rPr dirty="0" err="1"/>
              <a:t>Acuerdo</a:t>
            </a:r>
            <a:r>
              <a:rPr dirty="0"/>
              <a:t> No. 030 de 2025.</a:t>
            </a:r>
          </a:p>
          <a:p>
            <a:pPr marL="0" indent="0">
              <a:buNone/>
            </a:pPr>
            <a:r>
              <a:rPr dirty="0"/>
              <a:t>• Se </a:t>
            </a:r>
            <a:r>
              <a:rPr dirty="0" err="1"/>
              <a:t>aprobó</a:t>
            </a:r>
            <a:r>
              <a:rPr dirty="0"/>
              <a:t> </a:t>
            </a:r>
            <a:r>
              <a:rPr dirty="0" err="1"/>
              <a:t>el</a:t>
            </a:r>
            <a:r>
              <a:rPr dirty="0"/>
              <a:t> </a:t>
            </a:r>
            <a:r>
              <a:rPr dirty="0" err="1"/>
              <a:t>presupuesto</a:t>
            </a:r>
            <a:r>
              <a:rPr dirty="0"/>
              <a:t> general para la </a:t>
            </a:r>
            <a:r>
              <a:rPr dirty="0" err="1"/>
              <a:t>vigencia</a:t>
            </a:r>
            <a:r>
              <a:rPr dirty="0"/>
              <a:t> fiscal 2026.</a:t>
            </a:r>
          </a:p>
          <a:p>
            <a:pPr marL="0" indent="0">
              <a:buNone/>
            </a:pPr>
            <a:r>
              <a:rPr dirty="0"/>
              <a:t>• Valor </a:t>
            </a:r>
            <a:r>
              <a:rPr dirty="0" err="1"/>
              <a:t>aprobado</a:t>
            </a:r>
            <a:r>
              <a:rPr dirty="0"/>
              <a:t>: $27.089.911.760.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Incluía</a:t>
            </a:r>
            <a:r>
              <a:rPr dirty="0"/>
              <a:t> </a:t>
            </a:r>
            <a:r>
              <a:rPr dirty="0" err="1"/>
              <a:t>funcionamiento</a:t>
            </a:r>
            <a:r>
              <a:rPr dirty="0"/>
              <a:t>, </a:t>
            </a:r>
            <a:r>
              <a:rPr dirty="0" err="1"/>
              <a:t>deuda</a:t>
            </a:r>
            <a:r>
              <a:rPr dirty="0"/>
              <a:t> e </a:t>
            </a:r>
            <a:r>
              <a:rPr dirty="0" err="1"/>
              <a:t>inversión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2. </a:t>
            </a:r>
            <a:r>
              <a:rPr dirty="0" err="1"/>
              <a:t>Estructura</a:t>
            </a:r>
            <a:r>
              <a:rPr dirty="0"/>
              <a:t> del </a:t>
            </a:r>
            <a:r>
              <a:rPr dirty="0" err="1"/>
              <a:t>Presupuesto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8223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b="1" dirty="0" err="1"/>
              <a:t>Presupuesto</a:t>
            </a:r>
            <a:r>
              <a:rPr b="1" dirty="0"/>
              <a:t> de </a:t>
            </a:r>
            <a:r>
              <a:rPr b="1" dirty="0" err="1"/>
              <a:t>ingresos</a:t>
            </a:r>
            <a:r>
              <a:rPr lang="es-MX" b="1" dirty="0"/>
              <a:t>:</a:t>
            </a:r>
          </a:p>
          <a:p>
            <a:pPr marL="0" indent="0">
              <a:buNone/>
            </a:pPr>
            <a:r>
              <a:rPr lang="es-CO" dirty="0"/>
              <a:t>Detallado </a:t>
            </a:r>
            <a:r>
              <a:rPr lang="es-MX" dirty="0"/>
              <a:t>hasta el nivel No 4.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C5ECEEC-1DD7-ED4C-E65A-ADE976DBF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16" y="3113135"/>
            <a:ext cx="8115795" cy="169177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55BA5-4905-0298-3B5D-4269ADF75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EEB40-A29F-F916-C273-361D23F39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2. </a:t>
            </a:r>
            <a:r>
              <a:rPr dirty="0" err="1"/>
              <a:t>Estructura</a:t>
            </a:r>
            <a:r>
              <a:rPr dirty="0"/>
              <a:t> del </a:t>
            </a:r>
            <a:r>
              <a:rPr dirty="0" err="1"/>
              <a:t>Presupuesto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6C313-5DF5-A56D-D459-9F49091E1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3118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dirty="0" err="1"/>
              <a:t>Presupuesto</a:t>
            </a:r>
            <a:r>
              <a:rPr dirty="0"/>
              <a:t> de </a:t>
            </a:r>
            <a:r>
              <a:rPr dirty="0" err="1"/>
              <a:t>gastos</a:t>
            </a:r>
            <a:r>
              <a:rPr lang="es-MX" dirty="0"/>
              <a:t>:</a:t>
            </a:r>
            <a:endParaRPr dirty="0"/>
          </a:p>
          <a:p>
            <a:pPr marL="0" indent="0">
              <a:buNone/>
            </a:pPr>
            <a:r>
              <a:rPr lang="es-MX" dirty="0"/>
              <a:t>• Gastos de funcionamiento.</a:t>
            </a:r>
          </a:p>
          <a:p>
            <a:pPr marL="0" indent="0">
              <a:buNone/>
            </a:pPr>
            <a:r>
              <a:rPr lang="es-MX" dirty="0"/>
              <a:t>• Servicio de la deuda.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Gastos</a:t>
            </a:r>
            <a:r>
              <a:rPr dirty="0"/>
              <a:t> de </a:t>
            </a:r>
            <a:r>
              <a:rPr dirty="0" err="1"/>
              <a:t>inversión</a:t>
            </a:r>
            <a:r>
              <a:rPr lang="es-MX" dirty="0"/>
              <a:t> ( Programa )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9CE7405-EEBD-C0B0-E15B-382FA2A64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479" y="4035131"/>
            <a:ext cx="6487064" cy="221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3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3. Revisión del Tribunal Administrativo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El Departamento de Antioquia </a:t>
            </a:r>
            <a:r>
              <a:rPr dirty="0" err="1"/>
              <a:t>presentó</a:t>
            </a:r>
            <a:r>
              <a:rPr dirty="0"/>
              <a:t> </a:t>
            </a:r>
            <a:r>
              <a:rPr dirty="0" err="1"/>
              <a:t>revisión</a:t>
            </a:r>
            <a:r>
              <a:rPr dirty="0"/>
              <a:t> de </a:t>
            </a:r>
            <a:r>
              <a:rPr dirty="0" err="1"/>
              <a:t>legalidad</a:t>
            </a:r>
            <a:r>
              <a:rPr dirty="0"/>
              <a:t>.</a:t>
            </a:r>
            <a:endParaRPr lang="es-MX"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• El Tribunal </a:t>
            </a:r>
            <a:r>
              <a:rPr dirty="0" err="1"/>
              <a:t>Administrativo</a:t>
            </a:r>
            <a:r>
              <a:rPr dirty="0"/>
              <a:t> de Antioquia </a:t>
            </a:r>
            <a:r>
              <a:rPr dirty="0" err="1"/>
              <a:t>estudió</a:t>
            </a:r>
            <a:r>
              <a:rPr dirty="0"/>
              <a:t> </a:t>
            </a:r>
            <a:r>
              <a:rPr dirty="0" err="1"/>
              <a:t>el</a:t>
            </a:r>
            <a:r>
              <a:rPr dirty="0"/>
              <a:t> </a:t>
            </a:r>
            <a:r>
              <a:rPr dirty="0" err="1"/>
              <a:t>Acuerdo</a:t>
            </a:r>
            <a:r>
              <a:rPr dirty="0"/>
              <a:t>.</a:t>
            </a:r>
            <a:endParaRPr lang="es-MX"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• La </a:t>
            </a:r>
            <a:r>
              <a:rPr dirty="0" err="1"/>
              <a:t>discusión</a:t>
            </a:r>
            <a:r>
              <a:rPr dirty="0"/>
              <a:t> </a:t>
            </a:r>
            <a:r>
              <a:rPr dirty="0" err="1"/>
              <a:t>fue</a:t>
            </a:r>
            <a:r>
              <a:rPr dirty="0"/>
              <a:t> de </a:t>
            </a:r>
            <a:r>
              <a:rPr dirty="0" err="1"/>
              <a:t>carácter</a:t>
            </a:r>
            <a:r>
              <a:rPr dirty="0"/>
              <a:t> </a:t>
            </a:r>
            <a:r>
              <a:rPr dirty="0" err="1"/>
              <a:t>técnico</a:t>
            </a:r>
            <a:r>
              <a:rPr dirty="0"/>
              <a:t> </a:t>
            </a:r>
            <a:r>
              <a:rPr dirty="0" err="1"/>
              <a:t>presupuestal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4. ¿</a:t>
            </a:r>
            <a:r>
              <a:rPr dirty="0" err="1"/>
              <a:t>Qué</a:t>
            </a:r>
            <a:r>
              <a:rPr dirty="0"/>
              <a:t> </a:t>
            </a:r>
            <a:r>
              <a:rPr dirty="0" err="1"/>
              <a:t>observó</a:t>
            </a:r>
            <a:r>
              <a:rPr dirty="0"/>
              <a:t> </a:t>
            </a:r>
            <a:r>
              <a:rPr dirty="0" err="1"/>
              <a:t>el</a:t>
            </a:r>
            <a:r>
              <a:rPr dirty="0"/>
              <a:t> Tribunal?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• Falta de </a:t>
            </a:r>
            <a:r>
              <a:rPr dirty="0" err="1"/>
              <a:t>clasificación</a:t>
            </a:r>
            <a:r>
              <a:rPr dirty="0"/>
              <a:t> </a:t>
            </a:r>
            <a:r>
              <a:rPr dirty="0" err="1"/>
              <a:t>detallada</a:t>
            </a:r>
            <a:r>
              <a:rPr dirty="0"/>
              <a:t> de </a:t>
            </a:r>
            <a:r>
              <a:rPr dirty="0" err="1"/>
              <a:t>gastos</a:t>
            </a:r>
            <a:r>
              <a:rPr dirty="0"/>
              <a:t> de </a:t>
            </a:r>
            <a:r>
              <a:rPr dirty="0" err="1"/>
              <a:t>inversión</a:t>
            </a:r>
            <a:r>
              <a:rPr dirty="0"/>
              <a:t>.</a:t>
            </a:r>
            <a:endParaRPr lang="es-MX" dirty="0"/>
          </a:p>
          <a:p>
            <a:pPr marL="0" indent="0" algn="ctr">
              <a:buNone/>
            </a:pPr>
            <a:endParaRPr lang="es-CO" sz="4000" dirty="0"/>
          </a:p>
          <a:p>
            <a:pPr marL="0" indent="0" algn="ctr">
              <a:buNone/>
            </a:pPr>
            <a:r>
              <a:rPr lang="es-CO" sz="4000" u="sng" dirty="0"/>
              <a:t>Ausencia </a:t>
            </a:r>
            <a:r>
              <a:rPr sz="4000" u="sng" dirty="0"/>
              <a:t>de </a:t>
            </a:r>
            <a:r>
              <a:rPr sz="4000" u="sng" dirty="0" err="1"/>
              <a:t>programas</a:t>
            </a:r>
            <a:r>
              <a:rPr sz="4000" u="sng" dirty="0"/>
              <a:t> y </a:t>
            </a:r>
            <a:r>
              <a:rPr sz="4000" u="sng" dirty="0" err="1"/>
              <a:t>subprogramas</a:t>
            </a:r>
            <a:r>
              <a:rPr sz="4000" u="sng" dirty="0"/>
              <a:t>.</a:t>
            </a:r>
            <a:endParaRPr lang="es-CO" sz="4000" u="sng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Importante aclaración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8184"/>
            <a:ext cx="8229600" cy="3221966"/>
          </a:xfrm>
        </p:spPr>
        <p:txBody>
          <a:bodyPr/>
          <a:lstStyle/>
          <a:p>
            <a:pPr marL="0" indent="0">
              <a:buNone/>
            </a:pPr>
            <a:r>
              <a:rPr dirty="0"/>
              <a:t>• La </a:t>
            </a:r>
            <a:r>
              <a:rPr dirty="0" err="1"/>
              <a:t>invalidez</a:t>
            </a:r>
            <a:r>
              <a:rPr dirty="0"/>
              <a:t> NO </a:t>
            </a:r>
            <a:r>
              <a:rPr dirty="0" err="1"/>
              <a:t>fue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dirty="0" err="1"/>
              <a:t>corrupción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NO </a:t>
            </a:r>
            <a:r>
              <a:rPr dirty="0" err="1"/>
              <a:t>fue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dirty="0" err="1"/>
              <a:t>pérdida</a:t>
            </a:r>
            <a:r>
              <a:rPr dirty="0"/>
              <a:t> de </a:t>
            </a:r>
            <a:r>
              <a:rPr dirty="0" err="1"/>
              <a:t>recursos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NO </a:t>
            </a:r>
            <a:r>
              <a:rPr dirty="0" err="1"/>
              <a:t>fue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dirty="0" err="1"/>
              <a:t>apropiación</a:t>
            </a:r>
            <a:r>
              <a:rPr dirty="0"/>
              <a:t> </a:t>
            </a:r>
            <a:r>
              <a:rPr dirty="0" err="1"/>
              <a:t>ilegal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Fue </a:t>
            </a:r>
            <a:r>
              <a:rPr dirty="0" err="1"/>
              <a:t>una</a:t>
            </a:r>
            <a:r>
              <a:rPr dirty="0"/>
              <a:t> </a:t>
            </a:r>
            <a:r>
              <a:rPr dirty="0" err="1"/>
              <a:t>situación</a:t>
            </a:r>
            <a:r>
              <a:rPr dirty="0"/>
              <a:t> </a:t>
            </a:r>
            <a:r>
              <a:rPr dirty="0" err="1"/>
              <a:t>técnica</a:t>
            </a:r>
            <a:r>
              <a:rPr dirty="0"/>
              <a:t> </a:t>
            </a:r>
            <a:r>
              <a:rPr dirty="0" err="1"/>
              <a:t>relacionada</a:t>
            </a:r>
            <a:r>
              <a:rPr dirty="0"/>
              <a:t> con </a:t>
            </a:r>
            <a:r>
              <a:rPr dirty="0" err="1"/>
              <a:t>clasificación</a:t>
            </a:r>
            <a:r>
              <a:rPr dirty="0"/>
              <a:t> </a:t>
            </a:r>
            <a:r>
              <a:rPr dirty="0" err="1"/>
              <a:t>presupuestal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6. Efectos de la Sentencia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717" y="1669211"/>
            <a:ext cx="8229600" cy="3696419"/>
          </a:xfrm>
        </p:spPr>
        <p:txBody>
          <a:bodyPr/>
          <a:lstStyle/>
          <a:p>
            <a:pPr marL="0" indent="0">
              <a:buNone/>
            </a:pPr>
            <a:r>
              <a:rPr dirty="0"/>
              <a:t>• El </a:t>
            </a:r>
            <a:r>
              <a:rPr dirty="0" err="1"/>
              <a:t>Acuerdo</a:t>
            </a:r>
            <a:r>
              <a:rPr dirty="0"/>
              <a:t> 030 de 2025 </a:t>
            </a:r>
            <a:r>
              <a:rPr dirty="0" err="1"/>
              <a:t>fue</a:t>
            </a:r>
            <a:r>
              <a:rPr dirty="0"/>
              <a:t> </a:t>
            </a:r>
            <a:r>
              <a:rPr dirty="0" err="1"/>
              <a:t>declarado</a:t>
            </a:r>
            <a:r>
              <a:rPr dirty="0"/>
              <a:t> </a:t>
            </a:r>
            <a:r>
              <a:rPr dirty="0" err="1"/>
              <a:t>inválido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El municipio </a:t>
            </a:r>
            <a:r>
              <a:rPr dirty="0" err="1"/>
              <a:t>quedó</a:t>
            </a:r>
            <a:r>
              <a:rPr dirty="0"/>
              <a:t> sin </a:t>
            </a:r>
            <a:r>
              <a:rPr dirty="0" err="1"/>
              <a:t>presupuesto</a:t>
            </a:r>
            <a:r>
              <a:rPr dirty="0"/>
              <a:t> </a:t>
            </a:r>
            <a:r>
              <a:rPr dirty="0" err="1"/>
              <a:t>válido</a:t>
            </a:r>
            <a:r>
              <a:rPr dirty="0"/>
              <a:t> para 2026.</a:t>
            </a:r>
          </a:p>
          <a:p>
            <a:pPr marL="0" indent="0">
              <a:buNone/>
            </a:pPr>
            <a:r>
              <a:rPr dirty="0"/>
              <a:t>• Era </a:t>
            </a:r>
            <a:r>
              <a:rPr dirty="0" err="1"/>
              <a:t>necesario</a:t>
            </a:r>
            <a:r>
              <a:rPr dirty="0"/>
              <a:t> </a:t>
            </a:r>
            <a:r>
              <a:rPr dirty="0" err="1"/>
              <a:t>garantizar</a:t>
            </a:r>
            <a:r>
              <a:rPr dirty="0"/>
              <a:t> </a:t>
            </a:r>
            <a:r>
              <a:rPr dirty="0" err="1"/>
              <a:t>continuidad</a:t>
            </a:r>
            <a:r>
              <a:rPr dirty="0"/>
              <a:t> </a:t>
            </a:r>
            <a:r>
              <a:rPr dirty="0" err="1"/>
              <a:t>administrativa</a:t>
            </a:r>
            <a:r>
              <a:rPr dirty="0"/>
              <a:t> y </a:t>
            </a:r>
            <a:r>
              <a:rPr dirty="0" err="1"/>
              <a:t>financiera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7. ¿Qué debía hacer la Administración?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849" y="1716217"/>
            <a:ext cx="8229600" cy="31357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Aplicar</a:t>
            </a:r>
            <a:r>
              <a:rPr dirty="0"/>
              <a:t> </a:t>
            </a:r>
            <a:r>
              <a:rPr dirty="0" err="1"/>
              <a:t>el</a:t>
            </a:r>
            <a:r>
              <a:rPr dirty="0"/>
              <a:t> </a:t>
            </a:r>
            <a:r>
              <a:rPr dirty="0" err="1"/>
              <a:t>Estatuto</a:t>
            </a:r>
            <a:r>
              <a:rPr dirty="0"/>
              <a:t> </a:t>
            </a:r>
            <a:r>
              <a:rPr dirty="0" err="1"/>
              <a:t>Orgánico</a:t>
            </a:r>
            <a:r>
              <a:rPr dirty="0"/>
              <a:t> del </a:t>
            </a:r>
            <a:r>
              <a:rPr dirty="0" err="1"/>
              <a:t>Presupuesto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Garantizar</a:t>
            </a:r>
            <a:r>
              <a:rPr dirty="0"/>
              <a:t> </a:t>
            </a:r>
            <a:r>
              <a:rPr dirty="0" err="1"/>
              <a:t>continuidad</a:t>
            </a:r>
            <a:r>
              <a:rPr dirty="0"/>
              <a:t> </a:t>
            </a:r>
            <a:r>
              <a:rPr dirty="0" err="1"/>
              <a:t>institucional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Evitar</a:t>
            </a:r>
            <a:r>
              <a:rPr dirty="0"/>
              <a:t> </a:t>
            </a:r>
            <a:r>
              <a:rPr dirty="0" err="1"/>
              <a:t>parálisis</a:t>
            </a:r>
            <a:r>
              <a:rPr dirty="0"/>
              <a:t> </a:t>
            </a:r>
            <a:r>
              <a:rPr dirty="0" err="1"/>
              <a:t>administrativa</a:t>
            </a:r>
            <a:r>
              <a:rPr dirty="0"/>
              <a:t>.</a:t>
            </a:r>
          </a:p>
          <a:p>
            <a:pPr marL="0" indent="0" algn="ctr">
              <a:buNone/>
            </a:pPr>
            <a:r>
              <a:rPr sz="3000" dirty="0"/>
              <a:t> </a:t>
            </a:r>
            <a:r>
              <a:rPr sz="3000" dirty="0" err="1"/>
              <a:t>Expedir</a:t>
            </a:r>
            <a:r>
              <a:rPr sz="3000" dirty="0"/>
              <a:t> un </a:t>
            </a:r>
            <a:r>
              <a:rPr sz="3000" dirty="0" err="1"/>
              <a:t>Decreto</a:t>
            </a:r>
            <a:r>
              <a:rPr sz="3000" dirty="0"/>
              <a:t> de </a:t>
            </a:r>
            <a:r>
              <a:rPr sz="3000" dirty="0" err="1"/>
              <a:t>Repetición</a:t>
            </a:r>
            <a:r>
              <a:rPr sz="3000" dirty="0"/>
              <a:t> </a:t>
            </a:r>
            <a:r>
              <a:rPr sz="3000" dirty="0" err="1"/>
              <a:t>Presupuestal</a:t>
            </a:r>
            <a:r>
              <a:rPr sz="3000" dirty="0"/>
              <a:t>.</a:t>
            </a:r>
            <a:endParaRPr lang="es-MX" sz="3000" dirty="0"/>
          </a:p>
          <a:p>
            <a:pPr marL="0" indent="0" algn="ctr">
              <a:buNone/>
            </a:pPr>
            <a:r>
              <a:rPr lang="es-CO" sz="1400" dirty="0"/>
              <a:t>https://compilacionjuridica.antioquia.gov.co/compilacion/compilacion/propuesta_modelo.html</a:t>
            </a:r>
            <a:endParaRPr sz="14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5FF2AE4-422C-0DD1-2DCE-E62599994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996" y="4463730"/>
            <a:ext cx="4105761" cy="204058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558</Words>
  <Application>Microsoft Office PowerPoint</Application>
  <PresentationFormat>Presentación en pantalla (4:3)</PresentationFormat>
  <Paragraphs>70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0" baseType="lpstr">
      <vt:lpstr>Arial</vt:lpstr>
      <vt:lpstr>Calibri</vt:lpstr>
      <vt:lpstr>Work Sans</vt:lpstr>
      <vt:lpstr>Office Theme</vt:lpstr>
      <vt:lpstr>Proceso Presupuestal Vigencia 2026</vt:lpstr>
      <vt:lpstr>1. Aprobación del Presupuesto 2026</vt:lpstr>
      <vt:lpstr>2. Estructura del Presupuesto</vt:lpstr>
      <vt:lpstr>2. Estructura del Presupuesto</vt:lpstr>
      <vt:lpstr>3. Revisión del Tribunal Administrativo</vt:lpstr>
      <vt:lpstr>4. ¿Qué observó el Tribunal?</vt:lpstr>
      <vt:lpstr>5. Importante aclaración</vt:lpstr>
      <vt:lpstr>6. Efectos de la Sentencia</vt:lpstr>
      <vt:lpstr>7. ¿Qué debía hacer la Administración?</vt:lpstr>
      <vt:lpstr>8. Sustento Legal del Decreto</vt:lpstr>
      <vt:lpstr>10. Actuación ante la Contraloría</vt:lpstr>
      <vt:lpstr>11. Proyecto de Ajuste y Armonización</vt:lpstr>
      <vt:lpstr>11. Proyecto de Ajuste y Armonización</vt:lpstr>
      <vt:lpstr>Presentación de PowerPoint</vt:lpstr>
      <vt:lpstr>Presentación de PowerPoint</vt:lpstr>
      <vt:lpstr>12. Mensaje Final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Usuario</dc:creator>
  <cp:keywords/>
  <dc:description>generated using python-pptx</dc:description>
  <cp:lastModifiedBy>Usuario</cp:lastModifiedBy>
  <cp:revision>7</cp:revision>
  <dcterms:created xsi:type="dcterms:W3CDTF">2013-01-27T09:14:16Z</dcterms:created>
  <dcterms:modified xsi:type="dcterms:W3CDTF">2026-05-14T20:31:21Z</dcterms:modified>
  <cp:category/>
</cp:coreProperties>
</file>