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6" r:id="rId1"/>
  </p:sldMasterIdLst>
  <p:notesMasterIdLst>
    <p:notesMasterId r:id="rId70"/>
  </p:notesMasterIdLst>
  <p:handoutMasterIdLst>
    <p:handoutMasterId r:id="rId71"/>
  </p:handoutMasterIdLst>
  <p:sldIdLst>
    <p:sldId id="585" r:id="rId2"/>
    <p:sldId id="606" r:id="rId3"/>
    <p:sldId id="610" r:id="rId4"/>
    <p:sldId id="603" r:id="rId5"/>
    <p:sldId id="604" r:id="rId6"/>
    <p:sldId id="605" r:id="rId7"/>
    <p:sldId id="586" r:id="rId8"/>
    <p:sldId id="608" r:id="rId9"/>
    <p:sldId id="502" r:id="rId10"/>
    <p:sldId id="611" r:id="rId11"/>
    <p:sldId id="607" r:id="rId12"/>
    <p:sldId id="587" r:id="rId13"/>
    <p:sldId id="588" r:id="rId14"/>
    <p:sldId id="531" r:id="rId15"/>
    <p:sldId id="533" r:id="rId16"/>
    <p:sldId id="532" r:id="rId17"/>
    <p:sldId id="534" r:id="rId18"/>
    <p:sldId id="535" r:id="rId19"/>
    <p:sldId id="536" r:id="rId20"/>
    <p:sldId id="589" r:id="rId21"/>
    <p:sldId id="537" r:id="rId22"/>
    <p:sldId id="538" r:id="rId23"/>
    <p:sldId id="539" r:id="rId24"/>
    <p:sldId id="540" r:id="rId25"/>
    <p:sldId id="541" r:id="rId26"/>
    <p:sldId id="542" r:id="rId27"/>
    <p:sldId id="590" r:id="rId28"/>
    <p:sldId id="543" r:id="rId29"/>
    <p:sldId id="613" r:id="rId30"/>
    <p:sldId id="544" r:id="rId31"/>
    <p:sldId id="546" r:id="rId32"/>
    <p:sldId id="591" r:id="rId33"/>
    <p:sldId id="545" r:id="rId34"/>
    <p:sldId id="614" r:id="rId35"/>
    <p:sldId id="592" r:id="rId36"/>
    <p:sldId id="562" r:id="rId37"/>
    <p:sldId id="563" r:id="rId38"/>
    <p:sldId id="548" r:id="rId39"/>
    <p:sldId id="551" r:id="rId40"/>
    <p:sldId id="550" r:id="rId41"/>
    <p:sldId id="564" r:id="rId42"/>
    <p:sldId id="600" r:id="rId43"/>
    <p:sldId id="565" r:id="rId44"/>
    <p:sldId id="609" r:id="rId45"/>
    <p:sldId id="566" r:id="rId46"/>
    <p:sldId id="567" r:id="rId47"/>
    <p:sldId id="612" r:id="rId48"/>
    <p:sldId id="503" r:id="rId49"/>
    <p:sldId id="568" r:id="rId50"/>
    <p:sldId id="553" r:id="rId51"/>
    <p:sldId id="573" r:id="rId52"/>
    <p:sldId id="569" r:id="rId53"/>
    <p:sldId id="549" r:id="rId54"/>
    <p:sldId id="574" r:id="rId55"/>
    <p:sldId id="554" r:id="rId56"/>
    <p:sldId id="571" r:id="rId57"/>
    <p:sldId id="575" r:id="rId58"/>
    <p:sldId id="555" r:id="rId59"/>
    <p:sldId id="572" r:id="rId60"/>
    <p:sldId id="576" r:id="rId61"/>
    <p:sldId id="577" r:id="rId62"/>
    <p:sldId id="601" r:id="rId63"/>
    <p:sldId id="556" r:id="rId64"/>
    <p:sldId id="557" r:id="rId65"/>
    <p:sldId id="558" r:id="rId66"/>
    <p:sldId id="602" r:id="rId67"/>
    <p:sldId id="552" r:id="rId68"/>
    <p:sldId id="580" r:id="rId69"/>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AA00"/>
    <a:srgbClr val="766363"/>
    <a:srgbClr val="00FFFF"/>
    <a:srgbClr val="FFF5EA"/>
    <a:srgbClr val="00324D"/>
    <a:srgbClr val="FF6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68D230F3-CF80-4859-8CE7-A43EE81993B5}" styleName="Estilo claro 1 - Acento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6D9F66E-5EB9-4882-86FB-DCBF35E3C3E4}" styleName="Estilo medio 4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277" autoAdjust="0"/>
    <p:restoredTop sz="95274" autoAdjust="0"/>
  </p:normalViewPr>
  <p:slideViewPr>
    <p:cSldViewPr snapToGrid="0">
      <p:cViewPr varScale="1">
        <p:scale>
          <a:sx n="87" d="100"/>
          <a:sy n="87" d="100"/>
        </p:scale>
        <p:origin x="240" y="58"/>
      </p:cViewPr>
      <p:guideLst/>
    </p:cSldViewPr>
  </p:slideViewPr>
  <p:outlineViewPr>
    <p:cViewPr>
      <p:scale>
        <a:sx n="33" d="100"/>
        <a:sy n="33" d="100"/>
      </p:scale>
      <p:origin x="0" y="-3629"/>
    </p:cViewPr>
  </p:outlineViewPr>
  <p:notesTextViewPr>
    <p:cViewPr>
      <p:scale>
        <a:sx n="3" d="2"/>
        <a:sy n="3" d="2"/>
      </p:scale>
      <p:origin x="0" y="0"/>
    </p:cViewPr>
  </p:notesTextViewPr>
  <p:sorterViewPr>
    <p:cViewPr>
      <p:scale>
        <a:sx n="80" d="100"/>
        <a:sy n="80" d="100"/>
      </p:scale>
      <p:origin x="0" y="-4498"/>
    </p:cViewPr>
  </p:sorterViewPr>
  <p:notesViewPr>
    <p:cSldViewPr snapToGrid="0">
      <p:cViewPr varScale="1">
        <p:scale>
          <a:sx n="97" d="100"/>
          <a:sy n="97" d="100"/>
        </p:scale>
        <p:origin x="5336" y="20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9999AFE6-721E-1D92-FFC0-72E02DBB97B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BA598C0A-ECF9-B897-80D5-1AE7ABA3058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8369B9F-131C-2846-AB8F-CEE154B4CAEB}" type="datetimeFigureOut">
              <a:rPr lang="es-CO" smtClean="0"/>
              <a:t>8/03/2024</a:t>
            </a:fld>
            <a:endParaRPr lang="es-CO"/>
          </a:p>
        </p:txBody>
      </p:sp>
      <p:sp>
        <p:nvSpPr>
          <p:cNvPr id="4" name="Marcador de pie de página 3">
            <a:extLst>
              <a:ext uri="{FF2B5EF4-FFF2-40B4-BE49-F238E27FC236}">
                <a16:creationId xmlns:a16="http://schemas.microsoft.com/office/drawing/2014/main" id="{788F308B-0102-A0B4-9A23-E807C735E85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1E7CACDD-5D14-572A-2591-609B03F1682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93070F-3F68-E043-9CC3-B53B4F22454C}" type="slidenum">
              <a:rPr lang="es-CO" smtClean="0"/>
              <a:t>‹Nº›</a:t>
            </a:fld>
            <a:endParaRPr lang="es-CO"/>
          </a:p>
        </p:txBody>
      </p:sp>
    </p:spTree>
    <p:extLst>
      <p:ext uri="{BB962C8B-B14F-4D97-AF65-F5344CB8AC3E}">
        <p14:creationId xmlns:p14="http://schemas.microsoft.com/office/powerpoint/2010/main" val="3470045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60CB96-A603-FF42-AE46-F5F75F80A67B}" type="datetimeFigureOut">
              <a:rPr lang="es-CO" smtClean="0"/>
              <a:t>8/03/2024</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06C58E-460D-4A4B-B0C2-1191B9D14FCB}" type="slidenum">
              <a:rPr lang="es-CO" smtClean="0"/>
              <a:t>‹Nº›</a:t>
            </a:fld>
            <a:endParaRPr lang="es-CO"/>
          </a:p>
        </p:txBody>
      </p:sp>
    </p:spTree>
    <p:extLst>
      <p:ext uri="{BB962C8B-B14F-4D97-AF65-F5344CB8AC3E}">
        <p14:creationId xmlns:p14="http://schemas.microsoft.com/office/powerpoint/2010/main" val="1021302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a:p>
        </p:txBody>
      </p:sp>
      <p:sp>
        <p:nvSpPr>
          <p:cNvPr id="4" name="Marcador de número de diapositiva 3"/>
          <p:cNvSpPr>
            <a:spLocks noGrp="1"/>
          </p:cNvSpPr>
          <p:nvPr>
            <p:ph type="sldNum" sz="quarter" idx="10"/>
          </p:nvPr>
        </p:nvSpPr>
        <p:spPr/>
        <p:txBody>
          <a:bodyPr/>
          <a:lstStyle/>
          <a:p>
            <a:fld id="{6906C58E-460D-4A4B-B0C2-1191B9D14FCB}" type="slidenum">
              <a:rPr lang="es-CO" smtClean="0"/>
              <a:t>21</a:t>
            </a:fld>
            <a:endParaRPr lang="es-CO"/>
          </a:p>
        </p:txBody>
      </p:sp>
    </p:spTree>
    <p:extLst>
      <p:ext uri="{BB962C8B-B14F-4D97-AF65-F5344CB8AC3E}">
        <p14:creationId xmlns:p14="http://schemas.microsoft.com/office/powerpoint/2010/main" val="3480519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6906C58E-460D-4A4B-B0C2-1191B9D14FCB}" type="slidenum">
              <a:rPr lang="es-CO" smtClean="0"/>
              <a:t>40</a:t>
            </a:fld>
            <a:endParaRPr lang="es-CO"/>
          </a:p>
        </p:txBody>
      </p:sp>
    </p:spTree>
    <p:extLst>
      <p:ext uri="{BB962C8B-B14F-4D97-AF65-F5344CB8AC3E}">
        <p14:creationId xmlns:p14="http://schemas.microsoft.com/office/powerpoint/2010/main" val="3739490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6906C58E-460D-4A4B-B0C2-1191B9D14FCB}" type="slidenum">
              <a:rPr lang="es-CO" smtClean="0"/>
              <a:t>48</a:t>
            </a:fld>
            <a:endParaRPr lang="es-CO"/>
          </a:p>
        </p:txBody>
      </p:sp>
    </p:spTree>
    <p:extLst>
      <p:ext uri="{BB962C8B-B14F-4D97-AF65-F5344CB8AC3E}">
        <p14:creationId xmlns:p14="http://schemas.microsoft.com/office/powerpoint/2010/main" val="1178927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6906C58E-460D-4A4B-B0C2-1191B9D14FCB}" type="slidenum">
              <a:rPr lang="es-CO" smtClean="0"/>
              <a:t>65</a:t>
            </a:fld>
            <a:endParaRPr lang="es-CO"/>
          </a:p>
        </p:txBody>
      </p:sp>
    </p:spTree>
    <p:extLst>
      <p:ext uri="{BB962C8B-B14F-4D97-AF65-F5344CB8AC3E}">
        <p14:creationId xmlns:p14="http://schemas.microsoft.com/office/powerpoint/2010/main" val="26358825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editar el estilo de subtítulo del patrón</a:t>
            </a:r>
            <a:endParaRPr lang="en-US" dirty="0"/>
          </a:p>
        </p:txBody>
      </p:sp>
      <p:sp>
        <p:nvSpPr>
          <p:cNvPr id="4" name="Date Placeholder 3"/>
          <p:cNvSpPr>
            <a:spLocks noGrp="1"/>
          </p:cNvSpPr>
          <p:nvPr>
            <p:ph type="dt" sz="half" idx="10"/>
          </p:nvPr>
        </p:nvSpPr>
        <p:spPr/>
        <p:txBody>
          <a:bodyPr/>
          <a:lstStyle/>
          <a:p>
            <a:fld id="{BD986248-06F7-A441-A47A-264EBD310E11}" type="datetimeFigureOut">
              <a:rPr lang="es-CO" smtClean="0"/>
              <a:t>8/03/2024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766232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BD986248-06F7-A441-A47A-264EBD310E11}" type="datetimeFigureOut">
              <a:rPr lang="es-CO" smtClean="0"/>
              <a:t>8/03/2024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7679888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Editar el estilo de texto del patrón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BD986248-06F7-A441-A47A-264EBD310E11}" type="datetimeFigureOut">
              <a:rPr lang="es-CO" smtClean="0"/>
              <a:t>8/03/2024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6962988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BD986248-06F7-A441-A47A-264EBD310E11}" type="datetimeFigureOut">
              <a:rPr lang="es-CO" smtClean="0"/>
              <a:t>8/03/2024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40638919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Editar el estilo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BD986248-06F7-A441-A47A-264EBD310E11}" type="datetimeFigureOut">
              <a:rPr lang="es-CO" smtClean="0"/>
              <a:t>8/03/2024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6990146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Editar el estilo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BD986248-06F7-A441-A47A-264EBD310E11}" type="datetimeFigureOut">
              <a:rPr lang="es-CO" smtClean="0"/>
              <a:t>8/03/2024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4872348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D986248-06F7-A441-A47A-264EBD310E11}" type="datetimeFigureOut">
              <a:rPr lang="es-CO" smtClean="0"/>
              <a:t>8/03/2024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41402738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D986248-06F7-A441-A47A-264EBD310E11}" type="datetimeFigureOut">
              <a:rPr lang="es-CO" smtClean="0"/>
              <a:t>8/03/2024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9109484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pic>
        <p:nvPicPr>
          <p:cNvPr id="3" name="Imagen 2" descr="Interfaz de usuario gráfica, Texto, Aplicación&#10;&#10;Descripción generada automáticamente">
            <a:extLst>
              <a:ext uri="{FF2B5EF4-FFF2-40B4-BE49-F238E27FC236}">
                <a16:creationId xmlns:a16="http://schemas.microsoft.com/office/drawing/2014/main" id="{7DFF890D-F3AC-9928-32A3-F179DB21A0E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526493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Diseño personalizado">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CE09D5-8681-04F4-0AD1-7206C3FF51F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8EB62C8D-42BE-8DF8-DDA7-6DDCB2389C42}"/>
              </a:ext>
            </a:extLst>
          </p:cNvPr>
          <p:cNvSpPr>
            <a:spLocks noGrp="1"/>
          </p:cNvSpPr>
          <p:nvPr>
            <p:ph type="dt" sz="half" idx="10"/>
          </p:nvPr>
        </p:nvSpPr>
        <p:spPr/>
        <p:txBody>
          <a:bodyPr/>
          <a:lstStyle/>
          <a:p>
            <a:fld id="{BD986248-06F7-A441-A47A-264EBD310E11}" type="datetimeFigureOut">
              <a:rPr lang="es-CO" smtClean="0"/>
              <a:t>8/03/2024</a:t>
            </a:fld>
            <a:endParaRPr lang="es-CO"/>
          </a:p>
        </p:txBody>
      </p:sp>
      <p:sp>
        <p:nvSpPr>
          <p:cNvPr id="4" name="Marcador de pie de página 3">
            <a:extLst>
              <a:ext uri="{FF2B5EF4-FFF2-40B4-BE49-F238E27FC236}">
                <a16:creationId xmlns:a16="http://schemas.microsoft.com/office/drawing/2014/main" id="{19F9D5C3-AD35-C818-D069-AB2D8EBBEEF8}"/>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E106A169-E84D-2DE1-E7CC-7058F9C00ADE}"/>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330143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D986248-06F7-A441-A47A-264EBD310E11}" type="datetimeFigureOut">
              <a:rPr lang="es-CO" smtClean="0"/>
              <a:t>8/03/2024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573392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BD986248-06F7-A441-A47A-264EBD310E11}" type="datetimeFigureOut">
              <a:rPr lang="es-CO" smtClean="0"/>
              <a:t>8/03/2024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974933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BD986248-06F7-A441-A47A-264EBD310E11}" type="datetimeFigureOut">
              <a:rPr lang="es-CO" smtClean="0"/>
              <a:t>8/03/2024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946883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BD986248-06F7-A441-A47A-264EBD310E11}" type="datetimeFigureOut">
              <a:rPr lang="es-CO" smtClean="0"/>
              <a:t>8/03/2024</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154961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D986248-06F7-A441-A47A-264EBD310E11}" type="datetimeFigureOut">
              <a:rPr lang="es-CO" smtClean="0"/>
              <a:t>8/03/2024</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155626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986248-06F7-A441-A47A-264EBD310E11}" type="datetimeFigureOut">
              <a:rPr lang="es-CO" smtClean="0"/>
              <a:t>8/03/2024</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328506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BD986248-06F7-A441-A47A-264EBD310E11}" type="datetimeFigureOut">
              <a:rPr lang="es-CO" smtClean="0"/>
              <a:t>8/03/2024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512922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BD986248-06F7-A441-A47A-264EBD310E11}" type="datetimeFigureOut">
              <a:rPr lang="es-CO" smtClean="0"/>
              <a:t>8/03/2024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993098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D986248-06F7-A441-A47A-264EBD310E11}" type="datetimeFigureOut">
              <a:rPr lang="es-CO" smtClean="0"/>
              <a:t>8/03/2024</a:t>
            </a:fld>
            <a:endParaRPr lang="es-CO"/>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63E15DF6-230E-2E43-B847-68755106EC6D}" type="slidenum">
              <a:rPr lang="es-CO" smtClean="0"/>
              <a:t>‹Nº›</a:t>
            </a:fld>
            <a:endParaRPr lang="es-CO"/>
          </a:p>
        </p:txBody>
      </p:sp>
    </p:spTree>
    <p:extLst>
      <p:ext uri="{BB962C8B-B14F-4D97-AF65-F5344CB8AC3E}">
        <p14:creationId xmlns:p14="http://schemas.microsoft.com/office/powerpoint/2010/main" val="15005149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3" r:id="rId17"/>
    <p:sldLayoutId id="2147483695" r:id="rId18"/>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fif"/><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mailto:alejita_chaux1990@hotmail.com" TargetMode="Externa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hyperlink" Target="mailto:alejita_chaux1990@hotmail.com" TargetMode="Externa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8.xml"/><Relationship Id="rId5" Type="http://schemas.openxmlformats.org/officeDocument/2006/relationships/hyperlink" Target="mailto:alejita_chaux@gmail.com" TargetMode="External"/><Relationship Id="rId4" Type="http://schemas.openxmlformats.org/officeDocument/2006/relationships/image" Target="../media/image26.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rotWithShape="1">
          <a:blip r:embed="rId2">
            <a:extLst>
              <a:ext uri="{28A0092B-C50C-407E-A947-70E740481C1C}">
                <a14:useLocalDpi xmlns:a14="http://schemas.microsoft.com/office/drawing/2010/main" val="0"/>
              </a:ext>
            </a:extLst>
          </a:blip>
          <a:srcRect t="6803" b="32517"/>
          <a:stretch/>
        </p:blipFill>
        <p:spPr>
          <a:xfrm>
            <a:off x="1997889" y="1931616"/>
            <a:ext cx="6858000" cy="4161454"/>
          </a:xfrm>
          <a:prstGeom prst="rect">
            <a:avLst/>
          </a:prstGeom>
        </p:spPr>
      </p:pic>
    </p:spTree>
    <p:extLst>
      <p:ext uri="{BB962C8B-B14F-4D97-AF65-F5344CB8AC3E}">
        <p14:creationId xmlns:p14="http://schemas.microsoft.com/office/powerpoint/2010/main" val="3178072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396240" y="1539240"/>
            <a:ext cx="3573780" cy="2585323"/>
          </a:xfrm>
          <a:prstGeom prst="rect">
            <a:avLst/>
          </a:prstGeom>
          <a:noFill/>
        </p:spPr>
        <p:txBody>
          <a:bodyPr wrap="square" rtlCol="0">
            <a:spAutoFit/>
          </a:bodyPr>
          <a:lstStyle/>
          <a:p>
            <a:r>
              <a:rPr lang="en-US" dirty="0" smtClean="0"/>
              <a:t>Formal</a:t>
            </a:r>
          </a:p>
          <a:p>
            <a:endParaRPr lang="en-US" dirty="0"/>
          </a:p>
          <a:p>
            <a:pPr marL="285750" indent="-285750">
              <a:buFont typeface="Arial" panose="020B0604020202020204" pitchFamily="34" charset="0"/>
              <a:buChar char="•"/>
            </a:pPr>
            <a:r>
              <a:rPr lang="en-US" dirty="0" smtClean="0"/>
              <a:t>How has your day been so far?</a:t>
            </a:r>
          </a:p>
          <a:p>
            <a:pPr marL="285750" indent="-285750">
              <a:buFont typeface="Arial" panose="020B0604020202020204" pitchFamily="34" charset="0"/>
              <a:buChar char="•"/>
            </a:pPr>
            <a:r>
              <a:rPr lang="en-US" dirty="0" smtClean="0"/>
              <a:t>How are you all?</a:t>
            </a:r>
          </a:p>
          <a:p>
            <a:pPr marL="285750" indent="-285750">
              <a:buFont typeface="Arial" panose="020B0604020202020204" pitchFamily="34" charset="0"/>
              <a:buChar char="•"/>
            </a:pPr>
            <a:r>
              <a:rPr lang="en-US" dirty="0"/>
              <a:t>How have you been?</a:t>
            </a:r>
          </a:p>
          <a:p>
            <a:endParaRPr lang="en-US" dirty="0" smtClean="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p:txBody>
      </p:sp>
      <p:sp>
        <p:nvSpPr>
          <p:cNvPr id="5" name="CuadroTexto 4"/>
          <p:cNvSpPr txBox="1"/>
          <p:nvPr/>
        </p:nvSpPr>
        <p:spPr>
          <a:xfrm>
            <a:off x="5189220" y="1539239"/>
            <a:ext cx="3573780" cy="2862322"/>
          </a:xfrm>
          <a:prstGeom prst="rect">
            <a:avLst/>
          </a:prstGeom>
          <a:noFill/>
        </p:spPr>
        <p:txBody>
          <a:bodyPr wrap="square" rtlCol="0">
            <a:spAutoFit/>
          </a:bodyPr>
          <a:lstStyle/>
          <a:p>
            <a:r>
              <a:rPr lang="en-US" dirty="0" smtClean="0"/>
              <a:t>Informal</a:t>
            </a:r>
          </a:p>
          <a:p>
            <a:endParaRPr lang="en-US" dirty="0"/>
          </a:p>
          <a:p>
            <a:pPr marL="285750" indent="-285750">
              <a:buFont typeface="Arial" panose="020B0604020202020204" pitchFamily="34" charset="0"/>
              <a:buChar char="•"/>
            </a:pPr>
            <a:r>
              <a:rPr lang="en-US" dirty="0" smtClean="0"/>
              <a:t>What’s new?</a:t>
            </a:r>
          </a:p>
          <a:p>
            <a:pPr marL="285750" indent="-285750">
              <a:buFont typeface="Arial" panose="020B0604020202020204" pitchFamily="34" charset="0"/>
              <a:buChar char="•"/>
            </a:pPr>
            <a:r>
              <a:rPr lang="en-US" dirty="0" smtClean="0"/>
              <a:t>How are things?</a:t>
            </a:r>
          </a:p>
          <a:p>
            <a:pPr marL="285750" indent="-285750">
              <a:buFont typeface="Arial" panose="020B0604020202020204" pitchFamily="34" charset="0"/>
              <a:buChar char="•"/>
            </a:pPr>
            <a:r>
              <a:rPr lang="en-US" dirty="0" smtClean="0"/>
              <a:t>What are you up to?</a:t>
            </a:r>
          </a:p>
          <a:p>
            <a:pPr marL="285750" indent="-285750">
              <a:buFont typeface="Arial" panose="020B0604020202020204" pitchFamily="34" charset="0"/>
              <a:buChar char="•"/>
            </a:pPr>
            <a:r>
              <a:rPr lang="en-US" dirty="0" smtClean="0"/>
              <a:t>How’s everything?</a:t>
            </a:r>
          </a:p>
          <a:p>
            <a:pPr marL="285750" indent="-285750">
              <a:buFont typeface="Arial" panose="020B0604020202020204" pitchFamily="34" charset="0"/>
              <a:buChar char="•"/>
            </a:pPr>
            <a:r>
              <a:rPr lang="en-US" dirty="0" smtClean="0"/>
              <a:t>Bro! how is your day?</a:t>
            </a:r>
          </a:p>
          <a:p>
            <a:pPr marL="285750" indent="-285750">
              <a:buFont typeface="Arial" panose="020B0604020202020204" pitchFamily="34" charset="0"/>
              <a:buChar char="•"/>
            </a:pPr>
            <a:r>
              <a:rPr lang="en-US" dirty="0" err="1" smtClean="0"/>
              <a:t>Yo</a:t>
            </a:r>
            <a:r>
              <a:rPr lang="en-US" dirty="0" smtClean="0"/>
              <a:t>!</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6957862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1046285" y="1969477"/>
            <a:ext cx="2171700" cy="2585323"/>
          </a:xfrm>
          <a:prstGeom prst="rect">
            <a:avLst/>
          </a:prstGeom>
          <a:noFill/>
        </p:spPr>
        <p:txBody>
          <a:bodyPr wrap="square" rtlCol="0">
            <a:spAutoFit/>
          </a:bodyPr>
          <a:lstStyle/>
          <a:p>
            <a:r>
              <a:rPr lang="en-US" dirty="0" smtClean="0"/>
              <a:t>Informal</a:t>
            </a:r>
          </a:p>
          <a:p>
            <a:endParaRPr lang="en-US" dirty="0"/>
          </a:p>
          <a:p>
            <a:endParaRPr lang="en-US" dirty="0" smtClean="0"/>
          </a:p>
          <a:p>
            <a:r>
              <a:rPr lang="en-US" dirty="0" smtClean="0"/>
              <a:t>Hey, How’s your day going?</a:t>
            </a:r>
          </a:p>
          <a:p>
            <a:r>
              <a:rPr lang="en-US" dirty="0" smtClean="0"/>
              <a:t>Howdy!</a:t>
            </a:r>
          </a:p>
          <a:p>
            <a:r>
              <a:rPr lang="en-US" dirty="0" smtClean="0"/>
              <a:t>How are you all?</a:t>
            </a:r>
          </a:p>
          <a:p>
            <a:endParaRPr lang="en-US" dirty="0" smtClean="0"/>
          </a:p>
          <a:p>
            <a:endParaRPr lang="en-US" dirty="0"/>
          </a:p>
        </p:txBody>
      </p:sp>
      <p:sp>
        <p:nvSpPr>
          <p:cNvPr id="4" name="CuadroTexto 3"/>
          <p:cNvSpPr txBox="1"/>
          <p:nvPr/>
        </p:nvSpPr>
        <p:spPr>
          <a:xfrm>
            <a:off x="4047392" y="1969477"/>
            <a:ext cx="2171700" cy="1754326"/>
          </a:xfrm>
          <a:prstGeom prst="rect">
            <a:avLst/>
          </a:prstGeom>
          <a:noFill/>
        </p:spPr>
        <p:txBody>
          <a:bodyPr wrap="square" rtlCol="0">
            <a:spAutoFit/>
          </a:bodyPr>
          <a:lstStyle/>
          <a:p>
            <a:r>
              <a:rPr lang="en-US" dirty="0" smtClean="0"/>
              <a:t>formal</a:t>
            </a:r>
          </a:p>
          <a:p>
            <a:endParaRPr lang="en-US" dirty="0"/>
          </a:p>
          <a:p>
            <a:endParaRPr lang="en-US" dirty="0" smtClean="0"/>
          </a:p>
          <a:p>
            <a:r>
              <a:rPr lang="en-US" dirty="0" smtClean="0"/>
              <a:t>How have you been?</a:t>
            </a:r>
          </a:p>
          <a:p>
            <a:endParaRPr lang="en-US" dirty="0"/>
          </a:p>
        </p:txBody>
      </p:sp>
    </p:spTree>
    <p:extLst>
      <p:ext uri="{BB962C8B-B14F-4D97-AF65-F5344CB8AC3E}">
        <p14:creationId xmlns:p14="http://schemas.microsoft.com/office/powerpoint/2010/main" val="11573052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C1D880-FC17-3789-2435-5FF7492EABD6}"/>
              </a:ext>
            </a:extLst>
          </p:cNvPr>
          <p:cNvSpPr>
            <a:spLocks noGrp="1"/>
          </p:cNvSpPr>
          <p:nvPr>
            <p:ph type="title"/>
          </p:nvPr>
        </p:nvSpPr>
        <p:spPr>
          <a:xfrm>
            <a:off x="314336" y="-8786"/>
            <a:ext cx="10515600" cy="1325563"/>
          </a:xfrm>
        </p:spPr>
        <p:txBody>
          <a:bodyPr/>
          <a:lstStyle/>
          <a:p>
            <a:r>
              <a:rPr lang="en-US" dirty="0" smtClean="0">
                <a:solidFill>
                  <a:schemeClr val="bg1"/>
                </a:solidFill>
                <a:latin typeface="Work Sans Medium" pitchFamily="2" charset="77"/>
              </a:rPr>
              <a:t>Greetings </a:t>
            </a:r>
            <a:r>
              <a:rPr lang="en-US" dirty="0" err="1" smtClean="0">
                <a:solidFill>
                  <a:schemeClr val="bg1"/>
                </a:solidFill>
                <a:latin typeface="Work Sans Medium" pitchFamily="2" charset="77"/>
              </a:rPr>
              <a:t>andFarewells</a:t>
            </a:r>
            <a:r>
              <a:rPr lang="en-US" dirty="0" smtClean="0">
                <a:solidFill>
                  <a:schemeClr val="bg1"/>
                </a:solidFill>
                <a:latin typeface="Work Sans Medium" pitchFamily="2" charset="77"/>
              </a:rPr>
              <a:t> </a:t>
            </a:r>
            <a:endParaRPr lang="en-US" dirty="0">
              <a:solidFill>
                <a:schemeClr val="bg1"/>
              </a:solidFill>
              <a:latin typeface="Work Sans Medium" pitchFamily="2" charset="77"/>
            </a:endParaRPr>
          </a:p>
        </p:txBody>
      </p:sp>
      <p:sp>
        <p:nvSpPr>
          <p:cNvPr id="7" name="CuadroTexto 6"/>
          <p:cNvSpPr txBox="1"/>
          <p:nvPr/>
        </p:nvSpPr>
        <p:spPr>
          <a:xfrm>
            <a:off x="1156810" y="1373602"/>
            <a:ext cx="6562249" cy="5293757"/>
          </a:xfrm>
          <a:prstGeom prst="rect">
            <a:avLst/>
          </a:prstGeom>
          <a:noFill/>
        </p:spPr>
        <p:txBody>
          <a:bodyPr wrap="square" rtlCol="0">
            <a:spAutoFit/>
          </a:bodyPr>
          <a:lstStyle/>
          <a:p>
            <a:r>
              <a:rPr lang="en-US" sz="2000" b="1" dirty="0"/>
              <a:t>Take </a:t>
            </a:r>
            <a:r>
              <a:rPr lang="en-US" sz="2000" b="1" dirty="0" smtClean="0"/>
              <a:t>care </a:t>
            </a:r>
            <a:r>
              <a:rPr lang="en-US" sz="2000" dirty="0" smtClean="0"/>
              <a:t>– Be safe –</a:t>
            </a:r>
          </a:p>
          <a:p>
            <a:r>
              <a:rPr lang="en-US" sz="2000" dirty="0" smtClean="0"/>
              <a:t>watch it out!</a:t>
            </a:r>
            <a:endParaRPr lang="en-US" sz="2000" dirty="0"/>
          </a:p>
          <a:p>
            <a:endParaRPr lang="en-US" sz="2000" dirty="0"/>
          </a:p>
          <a:p>
            <a:r>
              <a:rPr lang="en-US" sz="2000" b="1" dirty="0" smtClean="0"/>
              <a:t>Have a good day / </a:t>
            </a:r>
          </a:p>
          <a:p>
            <a:r>
              <a:rPr lang="en-US" sz="2000" b="1" dirty="0"/>
              <a:t>Have a good week </a:t>
            </a:r>
            <a:r>
              <a:rPr lang="en-US" sz="2000" b="1" dirty="0" smtClean="0"/>
              <a:t>/ </a:t>
            </a:r>
          </a:p>
          <a:p>
            <a:r>
              <a:rPr lang="en-US" sz="2000" b="1" dirty="0" smtClean="0"/>
              <a:t>Have </a:t>
            </a:r>
            <a:r>
              <a:rPr lang="en-US" sz="2000" b="1" dirty="0"/>
              <a:t>a good weekend</a:t>
            </a:r>
            <a:endParaRPr lang="en-US" sz="2000" b="1" dirty="0" smtClean="0"/>
          </a:p>
          <a:p>
            <a:endParaRPr lang="en-US" sz="2000" dirty="0"/>
          </a:p>
          <a:p>
            <a:r>
              <a:rPr lang="en-US" sz="2000" dirty="0" smtClean="0"/>
              <a:t>Ha</a:t>
            </a:r>
            <a:r>
              <a:rPr lang="en-US" sz="2000" dirty="0" smtClean="0">
                <a:solidFill>
                  <a:srgbClr val="38AA00"/>
                </a:solidFill>
              </a:rPr>
              <a:t>ve</a:t>
            </a:r>
            <a:r>
              <a:rPr lang="en-US" sz="2000" dirty="0" smtClean="0"/>
              <a:t> a goo</a:t>
            </a:r>
            <a:r>
              <a:rPr lang="en-US" sz="2000" b="1" dirty="0" smtClean="0"/>
              <a:t>d</a:t>
            </a:r>
            <a:r>
              <a:rPr lang="en-US" sz="2000" dirty="0" smtClean="0"/>
              <a:t> </a:t>
            </a:r>
            <a:r>
              <a:rPr lang="en-US" sz="2000" b="1" dirty="0" smtClean="0"/>
              <a:t>o</a:t>
            </a:r>
            <a:r>
              <a:rPr lang="en-US" sz="2000" dirty="0" smtClean="0"/>
              <a:t>ne / </a:t>
            </a:r>
            <a:r>
              <a:rPr lang="en-US" sz="2000" u="sng" dirty="0" smtClean="0"/>
              <a:t>you too</a:t>
            </a:r>
            <a:endParaRPr lang="en-US" sz="2000" u="sng" dirty="0"/>
          </a:p>
          <a:p>
            <a:endParaRPr lang="en-US" sz="2000" dirty="0"/>
          </a:p>
          <a:p>
            <a:r>
              <a:rPr lang="en-US" sz="2000" dirty="0"/>
              <a:t>S</a:t>
            </a:r>
            <a:r>
              <a:rPr lang="en-US" sz="2000" dirty="0" smtClean="0"/>
              <a:t>ee you – See </a:t>
            </a:r>
            <a:r>
              <a:rPr lang="en-US" sz="2000" dirty="0" err="1" smtClean="0"/>
              <a:t>ya</a:t>
            </a:r>
            <a:r>
              <a:rPr lang="en-US" sz="2000" dirty="0" smtClean="0"/>
              <a:t> - See </a:t>
            </a:r>
            <a:r>
              <a:rPr lang="en-US" sz="2000" dirty="0"/>
              <a:t>you s</a:t>
            </a:r>
            <a:r>
              <a:rPr lang="en-US" sz="2000" dirty="0">
                <a:solidFill>
                  <a:srgbClr val="38AA00"/>
                </a:solidFill>
              </a:rPr>
              <a:t>oo</a:t>
            </a:r>
            <a:r>
              <a:rPr lang="en-US" sz="2000" dirty="0"/>
              <a:t>n</a:t>
            </a:r>
          </a:p>
          <a:p>
            <a:endParaRPr lang="en-US" sz="2000" dirty="0"/>
          </a:p>
          <a:p>
            <a:r>
              <a:rPr lang="en-US" sz="2000" dirty="0"/>
              <a:t>See you </a:t>
            </a:r>
            <a:r>
              <a:rPr lang="en-US" sz="2000" dirty="0" smtClean="0"/>
              <a:t>later / </a:t>
            </a:r>
          </a:p>
          <a:p>
            <a:r>
              <a:rPr lang="en-US" sz="2000" dirty="0" smtClean="0"/>
              <a:t>see you next week!</a:t>
            </a:r>
            <a:endParaRPr lang="en-US" sz="2000" dirty="0"/>
          </a:p>
          <a:p>
            <a:endParaRPr lang="en-US" sz="2000" dirty="0"/>
          </a:p>
          <a:p>
            <a:r>
              <a:rPr lang="en-US" sz="2000" dirty="0" smtClean="0"/>
              <a:t>Good bye / Ok</a:t>
            </a:r>
            <a:r>
              <a:rPr lang="en-US" sz="2000" dirty="0"/>
              <a:t>, bye </a:t>
            </a:r>
            <a:r>
              <a:rPr lang="en-US" sz="2000" dirty="0" smtClean="0"/>
              <a:t>/ </a:t>
            </a:r>
          </a:p>
          <a:p>
            <a:r>
              <a:rPr lang="en-US" sz="2000" dirty="0" smtClean="0"/>
              <a:t>bye - bye</a:t>
            </a:r>
            <a:endParaRPr lang="en-US" sz="2000" dirty="0"/>
          </a:p>
          <a:p>
            <a:endParaRPr lang="en-US" dirty="0"/>
          </a:p>
        </p:txBody>
      </p:sp>
      <p:sp>
        <p:nvSpPr>
          <p:cNvPr id="10" name="CuadroTexto 9"/>
          <p:cNvSpPr txBox="1"/>
          <p:nvPr/>
        </p:nvSpPr>
        <p:spPr>
          <a:xfrm>
            <a:off x="1876126" y="1004270"/>
            <a:ext cx="2177339" cy="369332"/>
          </a:xfrm>
          <a:prstGeom prst="rect">
            <a:avLst/>
          </a:prstGeom>
          <a:noFill/>
        </p:spPr>
        <p:txBody>
          <a:bodyPr wrap="square" rtlCol="0">
            <a:spAutoFit/>
          </a:bodyPr>
          <a:lstStyle/>
          <a:p>
            <a:pPr algn="ctr"/>
            <a:r>
              <a:rPr lang="en-US" dirty="0" smtClean="0">
                <a:solidFill>
                  <a:schemeClr val="bg1"/>
                </a:solidFill>
              </a:rPr>
              <a:t>Farewells </a:t>
            </a:r>
            <a:endParaRPr lang="en-US" dirty="0">
              <a:solidFill>
                <a:schemeClr val="bg1"/>
              </a:solidFill>
            </a:endParaRPr>
          </a:p>
        </p:txBody>
      </p:sp>
      <p:sp>
        <p:nvSpPr>
          <p:cNvPr id="5" name="CuadroTexto 4"/>
          <p:cNvSpPr txBox="1"/>
          <p:nvPr/>
        </p:nvSpPr>
        <p:spPr>
          <a:xfrm>
            <a:off x="6637020" y="2514600"/>
            <a:ext cx="2423160" cy="646331"/>
          </a:xfrm>
          <a:prstGeom prst="rect">
            <a:avLst/>
          </a:prstGeom>
          <a:noFill/>
        </p:spPr>
        <p:txBody>
          <a:bodyPr wrap="square" rtlCol="0">
            <a:spAutoFit/>
          </a:bodyPr>
          <a:lstStyle/>
          <a:p>
            <a:r>
              <a:rPr lang="es-CO" dirty="0" smtClean="0"/>
              <a:t>Love </a:t>
            </a:r>
            <a:r>
              <a:rPr lang="es-CO" dirty="0" err="1" smtClean="0"/>
              <a:t>you</a:t>
            </a:r>
            <a:r>
              <a:rPr lang="es-CO" dirty="0" smtClean="0"/>
              <a:t> – Love ya!</a:t>
            </a:r>
          </a:p>
          <a:p>
            <a:r>
              <a:rPr lang="es-CO" dirty="0" smtClean="0"/>
              <a:t>Miss </a:t>
            </a:r>
            <a:r>
              <a:rPr lang="es-CO" dirty="0" err="1" smtClean="0"/>
              <a:t>you</a:t>
            </a:r>
            <a:r>
              <a:rPr lang="es-CO" dirty="0" smtClean="0"/>
              <a:t> – miss ya!</a:t>
            </a:r>
            <a:endParaRPr lang="en-US" dirty="0"/>
          </a:p>
        </p:txBody>
      </p:sp>
    </p:spTree>
    <p:extLst>
      <p:ext uri="{BB962C8B-B14F-4D97-AF65-F5344CB8AC3E}">
        <p14:creationId xmlns:p14="http://schemas.microsoft.com/office/powerpoint/2010/main" val="32478931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chemeClr val="bg1"/>
                </a:solidFill>
              </a:rPr>
              <a:t>Thanks!</a:t>
            </a:r>
            <a:endParaRPr lang="en-US" dirty="0">
              <a:solidFill>
                <a:schemeClr val="bg1"/>
              </a:solidFill>
            </a:endParaRPr>
          </a:p>
        </p:txBody>
      </p:sp>
      <p:sp>
        <p:nvSpPr>
          <p:cNvPr id="3" name="CuadroTexto 2"/>
          <p:cNvSpPr txBox="1"/>
          <p:nvPr/>
        </p:nvSpPr>
        <p:spPr>
          <a:xfrm>
            <a:off x="998220" y="1844040"/>
            <a:ext cx="3581400" cy="4247317"/>
          </a:xfrm>
          <a:prstGeom prst="rect">
            <a:avLst/>
          </a:prstGeom>
          <a:noFill/>
        </p:spPr>
        <p:txBody>
          <a:bodyPr wrap="square" rtlCol="0">
            <a:spAutoFit/>
          </a:bodyPr>
          <a:lstStyle/>
          <a:p>
            <a:r>
              <a:rPr lang="en-US" b="1" u="sng" dirty="0" smtClean="0"/>
              <a:t>1. Thank you!</a:t>
            </a:r>
          </a:p>
          <a:p>
            <a:endParaRPr lang="es-CO" b="1" u="sng" dirty="0"/>
          </a:p>
          <a:p>
            <a:r>
              <a:rPr lang="en-US" dirty="0" smtClean="0"/>
              <a:t>2. Thanks!</a:t>
            </a:r>
          </a:p>
          <a:p>
            <a:endParaRPr lang="es-CO" dirty="0"/>
          </a:p>
          <a:p>
            <a:r>
              <a:rPr lang="en-US" dirty="0" smtClean="0"/>
              <a:t>3. Thank God!</a:t>
            </a:r>
          </a:p>
          <a:p>
            <a:endParaRPr lang="es-CO" dirty="0"/>
          </a:p>
          <a:p>
            <a:r>
              <a:rPr lang="en-US" dirty="0" smtClean="0"/>
              <a:t>4. Thanks to God!</a:t>
            </a:r>
          </a:p>
          <a:p>
            <a:endParaRPr lang="es-CO" dirty="0"/>
          </a:p>
          <a:p>
            <a:r>
              <a:rPr lang="en-US" dirty="0" smtClean="0"/>
              <a:t>5. Thanks for helping me</a:t>
            </a:r>
            <a:r>
              <a:rPr lang="es-CO" dirty="0" smtClean="0"/>
              <a:t>!</a:t>
            </a:r>
          </a:p>
          <a:p>
            <a:endParaRPr lang="es-CO" dirty="0"/>
          </a:p>
          <a:p>
            <a:r>
              <a:rPr lang="en-US" dirty="0" smtClean="0"/>
              <a:t>6. Thanks for your help!</a:t>
            </a:r>
          </a:p>
          <a:p>
            <a:endParaRPr lang="en-US" dirty="0"/>
          </a:p>
          <a:p>
            <a:r>
              <a:rPr lang="en-US" dirty="0" smtClean="0"/>
              <a:t>7. Thanks for asking!</a:t>
            </a:r>
          </a:p>
          <a:p>
            <a:endParaRPr lang="en-US" dirty="0"/>
          </a:p>
          <a:p>
            <a:r>
              <a:rPr lang="en-US" strike="sngStrike" dirty="0" smtClean="0"/>
              <a:t>Thanks you – </a:t>
            </a:r>
            <a:r>
              <a:rPr lang="en-US" dirty="0" smtClean="0"/>
              <a:t>Thanks to you!</a:t>
            </a:r>
            <a:endParaRPr lang="en-US" strike="sngStrike" dirty="0"/>
          </a:p>
        </p:txBody>
      </p:sp>
      <p:sp>
        <p:nvSpPr>
          <p:cNvPr id="4" name="CuadroTexto 3"/>
          <p:cNvSpPr txBox="1"/>
          <p:nvPr/>
        </p:nvSpPr>
        <p:spPr>
          <a:xfrm>
            <a:off x="4975668" y="1610221"/>
            <a:ext cx="3581400" cy="4801314"/>
          </a:xfrm>
          <a:prstGeom prst="rect">
            <a:avLst/>
          </a:prstGeom>
          <a:noFill/>
        </p:spPr>
        <p:txBody>
          <a:bodyPr wrap="square" rtlCol="0">
            <a:spAutoFit/>
          </a:bodyPr>
          <a:lstStyle/>
          <a:p>
            <a:r>
              <a:rPr lang="en-US" b="1" u="sng" dirty="0" smtClean="0"/>
              <a:t>8. You’re welcome</a:t>
            </a:r>
          </a:p>
          <a:p>
            <a:endParaRPr lang="es-CO" b="1" u="sng" dirty="0"/>
          </a:p>
          <a:p>
            <a:r>
              <a:rPr lang="en-US" dirty="0" smtClean="0"/>
              <a:t>9. No problem.</a:t>
            </a:r>
          </a:p>
          <a:p>
            <a:r>
              <a:rPr lang="en-US" dirty="0" smtClean="0"/>
              <a:t>10. No worries.</a:t>
            </a:r>
          </a:p>
          <a:p>
            <a:r>
              <a:rPr lang="en-US" dirty="0" smtClean="0"/>
              <a:t>11. Anytime.</a:t>
            </a:r>
          </a:p>
          <a:p>
            <a:r>
              <a:rPr lang="en-US" dirty="0" smtClean="0"/>
              <a:t>12. Glad to help.</a:t>
            </a:r>
          </a:p>
          <a:p>
            <a:r>
              <a:rPr lang="en-US" dirty="0" smtClean="0"/>
              <a:t>13. It was nothing</a:t>
            </a:r>
          </a:p>
          <a:p>
            <a:r>
              <a:rPr lang="en-US" dirty="0" smtClean="0"/>
              <a:t>14. It was my pleasure</a:t>
            </a:r>
          </a:p>
          <a:p>
            <a:r>
              <a:rPr lang="en-US" dirty="0" smtClean="0"/>
              <a:t>15. Don’t mention it</a:t>
            </a:r>
          </a:p>
          <a:p>
            <a:r>
              <a:rPr lang="en-US" dirty="0" smtClean="0"/>
              <a:t>16. No big deal</a:t>
            </a:r>
          </a:p>
          <a:p>
            <a:r>
              <a:rPr lang="en-US" dirty="0" smtClean="0"/>
              <a:t>17. That’s why I’m here</a:t>
            </a:r>
          </a:p>
          <a:p>
            <a:endParaRPr lang="es-CO" dirty="0"/>
          </a:p>
          <a:p>
            <a:r>
              <a:rPr lang="en-US" dirty="0" smtClean="0"/>
              <a:t>18. Oh no, Thanks to you for coming / visiting us!</a:t>
            </a:r>
          </a:p>
          <a:p>
            <a:endParaRPr lang="en-US" dirty="0"/>
          </a:p>
          <a:p>
            <a:r>
              <a:rPr lang="en-US" dirty="0" smtClean="0"/>
              <a:t>Sorry, Not this time!</a:t>
            </a:r>
          </a:p>
          <a:p>
            <a:r>
              <a:rPr lang="en-US" dirty="0" smtClean="0"/>
              <a:t>Sorry, My hands </a:t>
            </a:r>
            <a:r>
              <a:rPr lang="en-US" smtClean="0"/>
              <a:t>are tight!</a:t>
            </a:r>
            <a:endParaRPr lang="en-US" dirty="0"/>
          </a:p>
        </p:txBody>
      </p:sp>
    </p:spTree>
    <p:extLst>
      <p:ext uri="{BB962C8B-B14F-4D97-AF65-F5344CB8AC3E}">
        <p14:creationId xmlns:p14="http://schemas.microsoft.com/office/powerpoint/2010/main" val="28515471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C1D880-FC17-3789-2435-5FF7492EABD6}"/>
              </a:ext>
            </a:extLst>
          </p:cNvPr>
          <p:cNvSpPr>
            <a:spLocks noGrp="1"/>
          </p:cNvSpPr>
          <p:nvPr>
            <p:ph type="title"/>
          </p:nvPr>
        </p:nvSpPr>
        <p:spPr>
          <a:xfrm>
            <a:off x="284113" y="324890"/>
            <a:ext cx="10515600" cy="1213454"/>
          </a:xfrm>
        </p:spPr>
        <p:txBody>
          <a:bodyPr>
            <a:noAutofit/>
          </a:bodyPr>
          <a:lstStyle/>
          <a:p>
            <a:r>
              <a:rPr lang="en-US" dirty="0">
                <a:solidFill>
                  <a:schemeClr val="bg1"/>
                </a:solidFill>
                <a:latin typeface="Work Sans Medium" pitchFamily="2" charset="77"/>
              </a:rPr>
              <a:t>The Alphabet </a:t>
            </a:r>
            <a:br>
              <a:rPr lang="en-US" dirty="0">
                <a:solidFill>
                  <a:schemeClr val="bg1"/>
                </a:solidFill>
                <a:latin typeface="Work Sans Medium" pitchFamily="2" charset="77"/>
              </a:rPr>
            </a:br>
            <a:r>
              <a:rPr lang="en-US" dirty="0" smtClean="0">
                <a:solidFill>
                  <a:schemeClr val="bg1"/>
                </a:solidFill>
                <a:latin typeface="Work Sans Medium" pitchFamily="2" charset="77"/>
              </a:rPr>
              <a:t> </a:t>
            </a:r>
            <a:endParaRPr lang="en-US" dirty="0">
              <a:solidFill>
                <a:schemeClr val="bg1"/>
              </a:solidFill>
              <a:latin typeface="Work Sans Medium" pitchFamily="2" charset="77"/>
            </a:endParaRPr>
          </a:p>
        </p:txBody>
      </p:sp>
      <p:pic>
        <p:nvPicPr>
          <p:cNvPr id="11" name="Imagen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3873" y="1614476"/>
            <a:ext cx="8680784" cy="4748715"/>
          </a:xfrm>
          <a:prstGeom prst="rect">
            <a:avLst/>
          </a:prstGeom>
        </p:spPr>
      </p:pic>
      <p:sp>
        <p:nvSpPr>
          <p:cNvPr id="3" name="CuadroTexto 2"/>
          <p:cNvSpPr txBox="1"/>
          <p:nvPr/>
        </p:nvSpPr>
        <p:spPr>
          <a:xfrm>
            <a:off x="491067" y="1981201"/>
            <a:ext cx="2573866" cy="4832092"/>
          </a:xfrm>
          <a:prstGeom prst="rect">
            <a:avLst/>
          </a:prstGeom>
          <a:noFill/>
        </p:spPr>
        <p:txBody>
          <a:bodyPr wrap="square" rtlCol="0">
            <a:spAutoFit/>
          </a:bodyPr>
          <a:lstStyle/>
          <a:p>
            <a:r>
              <a:rPr lang="en-US" sz="2800" dirty="0" smtClean="0"/>
              <a:t>Consonants </a:t>
            </a:r>
          </a:p>
          <a:p>
            <a:r>
              <a:rPr lang="en-US" sz="2800" dirty="0" smtClean="0">
                <a:solidFill>
                  <a:srgbClr val="00FFFF"/>
                </a:solidFill>
              </a:rPr>
              <a:t>Vowels</a:t>
            </a:r>
          </a:p>
          <a:p>
            <a:r>
              <a:rPr lang="en-US" sz="2800" dirty="0" smtClean="0"/>
              <a:t>Upper Case</a:t>
            </a:r>
          </a:p>
          <a:p>
            <a:r>
              <a:rPr lang="en-US" sz="2800" dirty="0" smtClean="0"/>
              <a:t>Lower Case</a:t>
            </a:r>
          </a:p>
          <a:p>
            <a:endParaRPr lang="en-US" sz="2800" dirty="0" smtClean="0"/>
          </a:p>
          <a:p>
            <a:r>
              <a:rPr lang="en-US" sz="2800" dirty="0" smtClean="0"/>
              <a:t>Double </a:t>
            </a:r>
          </a:p>
          <a:p>
            <a:r>
              <a:rPr lang="en-US" sz="2800" dirty="0" smtClean="0"/>
              <a:t>S – </a:t>
            </a:r>
            <a:r>
              <a:rPr lang="en-US" sz="2800" dirty="0" smtClean="0">
                <a:solidFill>
                  <a:srgbClr val="00FFFF"/>
                </a:solidFill>
              </a:rPr>
              <a:t>EE</a:t>
            </a:r>
          </a:p>
          <a:p>
            <a:endParaRPr lang="es-CO" sz="2800" dirty="0">
              <a:solidFill>
                <a:srgbClr val="00FFFF"/>
              </a:solidFill>
            </a:endParaRPr>
          </a:p>
          <a:p>
            <a:r>
              <a:rPr lang="es-CO" sz="2800" dirty="0" err="1" smtClean="0"/>
              <a:t>Happy</a:t>
            </a:r>
            <a:endParaRPr lang="es-CO" sz="2800" dirty="0" smtClean="0"/>
          </a:p>
          <a:p>
            <a:r>
              <a:rPr lang="es-CO" sz="2800" dirty="0" smtClean="0">
                <a:solidFill>
                  <a:schemeClr val="accent2"/>
                </a:solidFill>
              </a:rPr>
              <a:t>H a </a:t>
            </a:r>
            <a:r>
              <a:rPr lang="es-CO" sz="2800" dirty="0" err="1" smtClean="0">
                <a:solidFill>
                  <a:schemeClr val="accent2"/>
                </a:solidFill>
              </a:rPr>
              <a:t>double</a:t>
            </a:r>
            <a:r>
              <a:rPr lang="es-CO" sz="2800" dirty="0" smtClean="0">
                <a:solidFill>
                  <a:schemeClr val="accent2"/>
                </a:solidFill>
              </a:rPr>
              <a:t>-p y</a:t>
            </a:r>
            <a:endParaRPr lang="en-US" sz="2800" dirty="0" smtClean="0">
              <a:solidFill>
                <a:schemeClr val="accent2"/>
              </a:solidFill>
            </a:endParaRPr>
          </a:p>
          <a:p>
            <a:endParaRPr lang="en-US" sz="2800" dirty="0"/>
          </a:p>
        </p:txBody>
      </p:sp>
    </p:spTree>
    <p:extLst>
      <p:ext uri="{BB962C8B-B14F-4D97-AF65-F5344CB8AC3E}">
        <p14:creationId xmlns:p14="http://schemas.microsoft.com/office/powerpoint/2010/main" val="19980574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C1D880-FC17-3789-2435-5FF7492EABD6}"/>
              </a:ext>
            </a:extLst>
          </p:cNvPr>
          <p:cNvSpPr>
            <a:spLocks noGrp="1"/>
          </p:cNvSpPr>
          <p:nvPr>
            <p:ph type="title"/>
          </p:nvPr>
        </p:nvSpPr>
        <p:spPr>
          <a:xfrm>
            <a:off x="284113" y="324890"/>
            <a:ext cx="10515600" cy="1213454"/>
          </a:xfrm>
        </p:spPr>
        <p:txBody>
          <a:bodyPr>
            <a:noAutofit/>
          </a:bodyPr>
          <a:lstStyle/>
          <a:p>
            <a:r>
              <a:rPr lang="en-US" dirty="0" smtClean="0">
                <a:solidFill>
                  <a:schemeClr val="bg1"/>
                </a:solidFill>
                <a:latin typeface="Work Sans Medium" pitchFamily="2" charset="77"/>
              </a:rPr>
              <a:t>What is your name? </a:t>
            </a:r>
            <a:r>
              <a:rPr lang="en-US" dirty="0">
                <a:solidFill>
                  <a:schemeClr val="bg1"/>
                </a:solidFill>
                <a:latin typeface="Work Sans Medium" pitchFamily="2" charset="77"/>
              </a:rPr>
              <a:t/>
            </a:r>
            <a:br>
              <a:rPr lang="en-US" dirty="0">
                <a:solidFill>
                  <a:schemeClr val="bg1"/>
                </a:solidFill>
                <a:latin typeface="Work Sans Medium" pitchFamily="2" charset="77"/>
              </a:rPr>
            </a:br>
            <a:r>
              <a:rPr lang="en-US" dirty="0" smtClean="0">
                <a:solidFill>
                  <a:schemeClr val="bg1"/>
                </a:solidFill>
                <a:latin typeface="Work Sans Medium" pitchFamily="2" charset="77"/>
              </a:rPr>
              <a:t> </a:t>
            </a:r>
            <a:endParaRPr lang="en-US" dirty="0">
              <a:solidFill>
                <a:schemeClr val="bg1"/>
              </a:solidFill>
              <a:latin typeface="Work Sans Medium" pitchFamily="2" charset="77"/>
            </a:endParaRPr>
          </a:p>
        </p:txBody>
      </p:sp>
      <p:sp>
        <p:nvSpPr>
          <p:cNvPr id="4" name="Rectángulo 3"/>
          <p:cNvSpPr/>
          <p:nvPr/>
        </p:nvSpPr>
        <p:spPr>
          <a:xfrm>
            <a:off x="284113" y="2090369"/>
            <a:ext cx="5471228" cy="3046988"/>
          </a:xfrm>
          <a:prstGeom prst="rect">
            <a:avLst/>
          </a:prstGeom>
          <a:ln w="28575"/>
        </p:spPr>
        <p:style>
          <a:lnRef idx="2">
            <a:schemeClr val="accent6"/>
          </a:lnRef>
          <a:fillRef idx="1">
            <a:schemeClr val="lt1"/>
          </a:fillRef>
          <a:effectRef idx="0">
            <a:schemeClr val="accent6"/>
          </a:effectRef>
          <a:fontRef idx="minor">
            <a:schemeClr val="dk1"/>
          </a:fontRef>
        </p:style>
        <p:txBody>
          <a:bodyPr wrap="square">
            <a:spAutoFit/>
          </a:bodyPr>
          <a:lstStyle/>
          <a:p>
            <a:r>
              <a:rPr lang="en-US" sz="3200" dirty="0" smtClean="0"/>
              <a:t>1. What is your name?</a:t>
            </a:r>
          </a:p>
          <a:p>
            <a:endParaRPr lang="en-US" sz="3200" dirty="0"/>
          </a:p>
          <a:p>
            <a:pPr marL="457200" indent="-457200">
              <a:buFont typeface="Arial" panose="020B0604020202020204" pitchFamily="34" charset="0"/>
              <a:buChar char="•"/>
            </a:pPr>
            <a:r>
              <a:rPr lang="en-US" sz="3200" dirty="0" smtClean="0"/>
              <a:t>My </a:t>
            </a:r>
            <a:r>
              <a:rPr lang="en-US" sz="3200" dirty="0"/>
              <a:t>name is </a:t>
            </a:r>
            <a:r>
              <a:rPr lang="en-US" sz="3200" dirty="0" smtClean="0"/>
              <a:t>Alejandra</a:t>
            </a:r>
          </a:p>
          <a:p>
            <a:pPr marL="457200" indent="-457200">
              <a:buFont typeface="Arial" panose="020B0604020202020204" pitchFamily="34" charset="0"/>
              <a:buChar char="•"/>
            </a:pPr>
            <a:r>
              <a:rPr lang="en-US" sz="3200" dirty="0" smtClean="0"/>
              <a:t>I am Alejandra / I’m Alejandra</a:t>
            </a:r>
          </a:p>
          <a:p>
            <a:endParaRPr lang="en-US" sz="3200" dirty="0"/>
          </a:p>
        </p:txBody>
      </p:sp>
      <p:sp>
        <p:nvSpPr>
          <p:cNvPr id="9" name="Rectángulo 8"/>
          <p:cNvSpPr/>
          <p:nvPr/>
        </p:nvSpPr>
        <p:spPr>
          <a:xfrm>
            <a:off x="6102804" y="1597926"/>
            <a:ext cx="5942772" cy="4031873"/>
          </a:xfrm>
          <a:prstGeom prst="rect">
            <a:avLst/>
          </a:prstGeom>
          <a:ln w="28575">
            <a:solidFill>
              <a:srgbClr val="38AA00"/>
            </a:solidFill>
          </a:ln>
        </p:spPr>
        <p:txBody>
          <a:bodyPr wrap="square">
            <a:spAutoFit/>
          </a:bodyPr>
          <a:lstStyle/>
          <a:p>
            <a:pPr marL="514350" indent="-514350">
              <a:buAutoNum type="arabicPeriod"/>
            </a:pPr>
            <a:r>
              <a:rPr lang="en-US" sz="3200" dirty="0" smtClean="0"/>
              <a:t>Spell it, please?</a:t>
            </a:r>
          </a:p>
          <a:p>
            <a:pPr marL="514350" indent="-514350">
              <a:buAutoNum type="arabicPeriod"/>
            </a:pPr>
            <a:r>
              <a:rPr lang="en-US" sz="3200" dirty="0" smtClean="0"/>
              <a:t>Can you spell it, please?</a:t>
            </a:r>
          </a:p>
          <a:p>
            <a:pPr marL="514350" indent="-514350">
              <a:buAutoNum type="arabicPeriod"/>
            </a:pPr>
            <a:r>
              <a:rPr lang="en-US" sz="3200" dirty="0" smtClean="0"/>
              <a:t>Do you mind spelling it, please?</a:t>
            </a:r>
          </a:p>
          <a:p>
            <a:pPr marL="514350" indent="-514350">
              <a:buAutoNum type="arabicPeriod"/>
            </a:pPr>
            <a:endParaRPr lang="en-US" sz="3200" dirty="0" smtClean="0"/>
          </a:p>
          <a:p>
            <a:r>
              <a:rPr lang="en-US" sz="3200" dirty="0"/>
              <a:t>Of course, it is </a:t>
            </a:r>
            <a:r>
              <a:rPr lang="en-US" sz="3200" dirty="0" smtClean="0"/>
              <a:t>____________</a:t>
            </a:r>
            <a:endParaRPr lang="en-US" sz="3200" dirty="0"/>
          </a:p>
          <a:p>
            <a:r>
              <a:rPr lang="en-US" sz="3200" dirty="0"/>
              <a:t>Sure, it is </a:t>
            </a:r>
            <a:r>
              <a:rPr lang="en-US" sz="3200" dirty="0" smtClean="0"/>
              <a:t>________________</a:t>
            </a:r>
            <a:endParaRPr lang="en-US" sz="3200" dirty="0"/>
          </a:p>
          <a:p>
            <a:r>
              <a:rPr lang="en-US" sz="3200" dirty="0"/>
              <a:t>Yes, it is </a:t>
            </a:r>
            <a:r>
              <a:rPr lang="en-US" sz="3200" dirty="0" smtClean="0"/>
              <a:t>_________________</a:t>
            </a:r>
            <a:endParaRPr lang="en-US" sz="3200" dirty="0"/>
          </a:p>
          <a:p>
            <a:r>
              <a:rPr lang="en-US" sz="3200" dirty="0"/>
              <a:t>It’s </a:t>
            </a:r>
            <a:r>
              <a:rPr lang="en-US" sz="3200" dirty="0" smtClean="0"/>
              <a:t>_____________________</a:t>
            </a:r>
            <a:endParaRPr lang="en-US" sz="3200" dirty="0"/>
          </a:p>
        </p:txBody>
      </p:sp>
    </p:spTree>
    <p:extLst>
      <p:ext uri="{BB962C8B-B14F-4D97-AF65-F5344CB8AC3E}">
        <p14:creationId xmlns:p14="http://schemas.microsoft.com/office/powerpoint/2010/main" val="13843741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C1D880-FC17-3789-2435-5FF7492EABD6}"/>
              </a:ext>
            </a:extLst>
          </p:cNvPr>
          <p:cNvSpPr>
            <a:spLocks noGrp="1"/>
          </p:cNvSpPr>
          <p:nvPr>
            <p:ph type="title"/>
          </p:nvPr>
        </p:nvSpPr>
        <p:spPr>
          <a:xfrm>
            <a:off x="284113" y="324890"/>
            <a:ext cx="10515600" cy="1213454"/>
          </a:xfrm>
        </p:spPr>
        <p:txBody>
          <a:bodyPr>
            <a:noAutofit/>
          </a:bodyPr>
          <a:lstStyle/>
          <a:p>
            <a:r>
              <a:rPr lang="en-US" dirty="0" smtClean="0">
                <a:solidFill>
                  <a:schemeClr val="bg1"/>
                </a:solidFill>
                <a:latin typeface="Work Sans Medium" pitchFamily="2" charset="77"/>
              </a:rPr>
              <a:t>Colors</a:t>
            </a:r>
            <a:r>
              <a:rPr lang="en-US" dirty="0">
                <a:solidFill>
                  <a:schemeClr val="bg1"/>
                </a:solidFill>
                <a:latin typeface="Work Sans Medium" pitchFamily="2" charset="77"/>
              </a:rPr>
              <a:t/>
            </a:r>
            <a:br>
              <a:rPr lang="en-US" dirty="0">
                <a:solidFill>
                  <a:schemeClr val="bg1"/>
                </a:solidFill>
                <a:latin typeface="Work Sans Medium" pitchFamily="2" charset="77"/>
              </a:rPr>
            </a:br>
            <a:r>
              <a:rPr lang="en-US" dirty="0" smtClean="0">
                <a:solidFill>
                  <a:schemeClr val="bg1"/>
                </a:solidFill>
                <a:latin typeface="Work Sans Medium" pitchFamily="2" charset="77"/>
              </a:rPr>
              <a:t> </a:t>
            </a:r>
            <a:endParaRPr lang="en-US" dirty="0">
              <a:solidFill>
                <a:schemeClr val="bg1"/>
              </a:solidFill>
              <a:latin typeface="Work Sans Medium" pitchFamily="2" charset="77"/>
            </a:endParaRPr>
          </a:p>
        </p:txBody>
      </p:sp>
      <p:pic>
        <p:nvPicPr>
          <p:cNvPr id="3" name="Imagen 2"/>
          <p:cNvPicPr>
            <a:picLocks noChangeAspect="1"/>
          </p:cNvPicPr>
          <p:nvPr/>
        </p:nvPicPr>
        <p:blipFill>
          <a:blip r:embed="rId2"/>
          <a:stretch>
            <a:fillRect/>
          </a:stretch>
        </p:blipFill>
        <p:spPr>
          <a:xfrm>
            <a:off x="2417883" y="239136"/>
            <a:ext cx="9108831" cy="6495772"/>
          </a:xfrm>
          <a:prstGeom prst="rect">
            <a:avLst/>
          </a:prstGeom>
        </p:spPr>
      </p:pic>
      <p:sp>
        <p:nvSpPr>
          <p:cNvPr id="4" name="CuadroTexto 3"/>
          <p:cNvSpPr txBox="1"/>
          <p:nvPr/>
        </p:nvSpPr>
        <p:spPr>
          <a:xfrm>
            <a:off x="545123" y="2470638"/>
            <a:ext cx="1002323" cy="1384995"/>
          </a:xfrm>
          <a:prstGeom prst="rect">
            <a:avLst/>
          </a:prstGeom>
          <a:noFill/>
        </p:spPr>
        <p:txBody>
          <a:bodyPr wrap="square" rtlCol="0">
            <a:spAutoFit/>
          </a:bodyPr>
          <a:lstStyle/>
          <a:p>
            <a:pPr algn="ctr"/>
            <a:r>
              <a:rPr lang="en-US" sz="2800" dirty="0" smtClean="0"/>
              <a:t>Light</a:t>
            </a:r>
          </a:p>
          <a:p>
            <a:pPr algn="ctr"/>
            <a:endParaRPr lang="en-US" sz="2800" dirty="0" smtClean="0"/>
          </a:p>
          <a:p>
            <a:pPr algn="ctr"/>
            <a:r>
              <a:rPr lang="en-US" sz="2800" dirty="0" smtClean="0"/>
              <a:t>Dark</a:t>
            </a:r>
            <a:endParaRPr lang="en-US" sz="2800" dirty="0"/>
          </a:p>
        </p:txBody>
      </p:sp>
    </p:spTree>
    <p:extLst>
      <p:ext uri="{BB962C8B-B14F-4D97-AF65-F5344CB8AC3E}">
        <p14:creationId xmlns:p14="http://schemas.microsoft.com/office/powerpoint/2010/main" val="40457954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C1D880-FC17-3789-2435-5FF7492EABD6}"/>
              </a:ext>
            </a:extLst>
          </p:cNvPr>
          <p:cNvSpPr>
            <a:spLocks noGrp="1"/>
          </p:cNvSpPr>
          <p:nvPr>
            <p:ph type="title"/>
          </p:nvPr>
        </p:nvSpPr>
        <p:spPr>
          <a:xfrm>
            <a:off x="284113" y="324890"/>
            <a:ext cx="10515600" cy="1213454"/>
          </a:xfrm>
        </p:spPr>
        <p:txBody>
          <a:bodyPr>
            <a:noAutofit/>
          </a:bodyPr>
          <a:lstStyle/>
          <a:p>
            <a:r>
              <a:rPr lang="en-US" dirty="0" smtClean="0">
                <a:solidFill>
                  <a:schemeClr val="bg1"/>
                </a:solidFill>
                <a:latin typeface="Work Sans Medium" pitchFamily="2" charset="77"/>
              </a:rPr>
              <a:t>What is your favorite color? </a:t>
            </a:r>
            <a:r>
              <a:rPr lang="en-US" dirty="0">
                <a:solidFill>
                  <a:schemeClr val="bg1"/>
                </a:solidFill>
                <a:latin typeface="Work Sans Medium" pitchFamily="2" charset="77"/>
              </a:rPr>
              <a:t/>
            </a:r>
            <a:br>
              <a:rPr lang="en-US" dirty="0">
                <a:solidFill>
                  <a:schemeClr val="bg1"/>
                </a:solidFill>
                <a:latin typeface="Work Sans Medium" pitchFamily="2" charset="77"/>
              </a:rPr>
            </a:br>
            <a:r>
              <a:rPr lang="en-US" dirty="0" smtClean="0">
                <a:solidFill>
                  <a:schemeClr val="bg1"/>
                </a:solidFill>
                <a:latin typeface="Work Sans Medium" pitchFamily="2" charset="77"/>
              </a:rPr>
              <a:t> </a:t>
            </a:r>
            <a:endParaRPr lang="en-US" dirty="0">
              <a:solidFill>
                <a:schemeClr val="bg1"/>
              </a:solidFill>
              <a:latin typeface="Work Sans Medium" pitchFamily="2" charset="77"/>
            </a:endParaRPr>
          </a:p>
        </p:txBody>
      </p:sp>
      <p:sp>
        <p:nvSpPr>
          <p:cNvPr id="4" name="Rectángulo 3"/>
          <p:cNvSpPr/>
          <p:nvPr/>
        </p:nvSpPr>
        <p:spPr>
          <a:xfrm>
            <a:off x="738279" y="1983233"/>
            <a:ext cx="5471228" cy="1815882"/>
          </a:xfrm>
          <a:prstGeom prst="rect">
            <a:avLst/>
          </a:prstGeom>
          <a:ln w="28575"/>
        </p:spPr>
        <p:style>
          <a:lnRef idx="2">
            <a:schemeClr val="accent6"/>
          </a:lnRef>
          <a:fillRef idx="1">
            <a:schemeClr val="lt1"/>
          </a:fillRef>
          <a:effectRef idx="0">
            <a:schemeClr val="accent6"/>
          </a:effectRef>
          <a:fontRef idx="minor">
            <a:schemeClr val="dk1"/>
          </a:fontRef>
        </p:style>
        <p:txBody>
          <a:bodyPr wrap="square">
            <a:spAutoFit/>
          </a:bodyPr>
          <a:lstStyle/>
          <a:p>
            <a:r>
              <a:rPr lang="en-US" sz="2800" dirty="0" smtClean="0"/>
              <a:t>1. What is your favorite color?</a:t>
            </a:r>
          </a:p>
          <a:p>
            <a:endParaRPr lang="en-US" sz="2800" dirty="0"/>
          </a:p>
          <a:p>
            <a:pPr marL="457200" indent="-457200">
              <a:buFont typeface="Arial" panose="020B0604020202020204" pitchFamily="34" charset="0"/>
              <a:buChar char="•"/>
            </a:pPr>
            <a:r>
              <a:rPr lang="en-US" sz="2800" dirty="0" smtClean="0"/>
              <a:t>My favorite color </a:t>
            </a:r>
            <a:r>
              <a:rPr lang="en-US" sz="2800" b="1" dirty="0" smtClean="0"/>
              <a:t>is</a:t>
            </a:r>
            <a:r>
              <a:rPr lang="en-US" sz="2800" dirty="0" smtClean="0"/>
              <a:t> Magenta</a:t>
            </a:r>
          </a:p>
          <a:p>
            <a:pPr marL="457200" indent="-457200">
              <a:buFont typeface="Arial" panose="020B0604020202020204" pitchFamily="34" charset="0"/>
              <a:buChar char="•"/>
            </a:pPr>
            <a:r>
              <a:rPr lang="en-US" sz="2800" dirty="0" smtClean="0"/>
              <a:t>It is _______ / it’s _________</a:t>
            </a:r>
            <a:endParaRPr lang="en-US" sz="2800" dirty="0"/>
          </a:p>
        </p:txBody>
      </p:sp>
      <p:sp>
        <p:nvSpPr>
          <p:cNvPr id="9" name="Rectángulo 8"/>
          <p:cNvSpPr/>
          <p:nvPr/>
        </p:nvSpPr>
        <p:spPr>
          <a:xfrm>
            <a:off x="3473893" y="4154933"/>
            <a:ext cx="5942772" cy="2246769"/>
          </a:xfrm>
          <a:prstGeom prst="rect">
            <a:avLst/>
          </a:prstGeom>
          <a:ln w="28575">
            <a:solidFill>
              <a:srgbClr val="38AA00"/>
            </a:solidFill>
          </a:ln>
        </p:spPr>
        <p:txBody>
          <a:bodyPr wrap="square">
            <a:spAutoFit/>
          </a:bodyPr>
          <a:lstStyle/>
          <a:p>
            <a:r>
              <a:rPr lang="en-US" sz="2800" dirty="0" smtClean="0"/>
              <a:t>2. What are your favorite colors?</a:t>
            </a:r>
          </a:p>
          <a:p>
            <a:endParaRPr lang="en-US" sz="2800" dirty="0"/>
          </a:p>
          <a:p>
            <a:pPr marL="457200" indent="-457200">
              <a:buFont typeface="Arial" panose="020B0604020202020204" pitchFamily="34" charset="0"/>
              <a:buChar char="•"/>
            </a:pPr>
            <a:r>
              <a:rPr lang="en-US" sz="2800" dirty="0" smtClean="0"/>
              <a:t>My favorite color</a:t>
            </a:r>
            <a:r>
              <a:rPr lang="en-US" sz="2800" b="1" dirty="0" smtClean="0"/>
              <a:t>s</a:t>
            </a:r>
            <a:r>
              <a:rPr lang="en-US" sz="2800" dirty="0" smtClean="0"/>
              <a:t> </a:t>
            </a:r>
            <a:r>
              <a:rPr lang="en-US" sz="2800" b="1" dirty="0" smtClean="0"/>
              <a:t>are </a:t>
            </a:r>
            <a:r>
              <a:rPr lang="en-US" sz="2800" dirty="0" smtClean="0"/>
              <a:t>olive </a:t>
            </a:r>
            <a:r>
              <a:rPr lang="en-US" sz="2800" u="sng" dirty="0" smtClean="0"/>
              <a:t>and</a:t>
            </a:r>
            <a:r>
              <a:rPr lang="en-US" sz="2800" dirty="0" smtClean="0"/>
              <a:t> teal  </a:t>
            </a:r>
          </a:p>
          <a:p>
            <a:pPr marL="457200" indent="-457200">
              <a:buFont typeface="Arial" panose="020B0604020202020204" pitchFamily="34" charset="0"/>
              <a:buChar char="•"/>
            </a:pPr>
            <a:r>
              <a:rPr lang="en-US" sz="2800" dirty="0" smtClean="0"/>
              <a:t>They are _____ / they’re ______</a:t>
            </a:r>
          </a:p>
        </p:txBody>
      </p:sp>
    </p:spTree>
    <p:extLst>
      <p:ext uri="{BB962C8B-B14F-4D97-AF65-F5344CB8AC3E}">
        <p14:creationId xmlns:p14="http://schemas.microsoft.com/office/powerpoint/2010/main" val="30313656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C1D880-FC17-3789-2435-5FF7492EABD6}"/>
              </a:ext>
            </a:extLst>
          </p:cNvPr>
          <p:cNvSpPr>
            <a:spLocks noGrp="1"/>
          </p:cNvSpPr>
          <p:nvPr>
            <p:ph type="title"/>
          </p:nvPr>
        </p:nvSpPr>
        <p:spPr>
          <a:xfrm>
            <a:off x="284113" y="324890"/>
            <a:ext cx="10515600" cy="1213454"/>
          </a:xfrm>
        </p:spPr>
        <p:txBody>
          <a:bodyPr>
            <a:noAutofit/>
          </a:bodyPr>
          <a:lstStyle/>
          <a:p>
            <a:r>
              <a:rPr lang="en-US" dirty="0" smtClean="0">
                <a:solidFill>
                  <a:schemeClr val="bg1"/>
                </a:solidFill>
                <a:latin typeface="Work Sans Medium" pitchFamily="2" charset="77"/>
              </a:rPr>
              <a:t>What day is today? </a:t>
            </a:r>
            <a:r>
              <a:rPr lang="en-US" dirty="0">
                <a:solidFill>
                  <a:schemeClr val="bg1"/>
                </a:solidFill>
                <a:latin typeface="Work Sans Medium" pitchFamily="2" charset="77"/>
              </a:rPr>
              <a:t/>
            </a:r>
            <a:br>
              <a:rPr lang="en-US" dirty="0">
                <a:solidFill>
                  <a:schemeClr val="bg1"/>
                </a:solidFill>
                <a:latin typeface="Work Sans Medium" pitchFamily="2" charset="77"/>
              </a:rPr>
            </a:br>
            <a:r>
              <a:rPr lang="en-US" dirty="0" smtClean="0">
                <a:solidFill>
                  <a:schemeClr val="bg1"/>
                </a:solidFill>
                <a:latin typeface="Work Sans Medium" pitchFamily="2" charset="77"/>
              </a:rPr>
              <a:t> </a:t>
            </a:r>
            <a:endParaRPr lang="en-US" dirty="0">
              <a:solidFill>
                <a:schemeClr val="bg1"/>
              </a:solidFill>
              <a:latin typeface="Work Sans Medium" pitchFamily="2" charset="77"/>
            </a:endParaRPr>
          </a:p>
        </p:txBody>
      </p:sp>
      <p:sp>
        <p:nvSpPr>
          <p:cNvPr id="4" name="Rectángulo 3"/>
          <p:cNvSpPr/>
          <p:nvPr/>
        </p:nvSpPr>
        <p:spPr>
          <a:xfrm>
            <a:off x="878470" y="1619269"/>
            <a:ext cx="4223341" cy="2554545"/>
          </a:xfrm>
          <a:prstGeom prst="rect">
            <a:avLst/>
          </a:prstGeom>
          <a:ln w="28575"/>
        </p:spPr>
        <p:style>
          <a:lnRef idx="2">
            <a:schemeClr val="accent6"/>
          </a:lnRef>
          <a:fillRef idx="1">
            <a:schemeClr val="lt1"/>
          </a:fillRef>
          <a:effectRef idx="0">
            <a:schemeClr val="accent6"/>
          </a:effectRef>
          <a:fontRef idx="minor">
            <a:schemeClr val="dk1"/>
          </a:fontRef>
        </p:style>
        <p:txBody>
          <a:bodyPr wrap="square">
            <a:spAutoFit/>
          </a:bodyPr>
          <a:lstStyle/>
          <a:p>
            <a:r>
              <a:rPr lang="en-US" sz="3200" dirty="0" smtClean="0"/>
              <a:t>1.What day is today?</a:t>
            </a:r>
          </a:p>
          <a:p>
            <a:endParaRPr lang="en-US" sz="3200" dirty="0"/>
          </a:p>
          <a:p>
            <a:pPr marL="457200" indent="-457200">
              <a:buFont typeface="Arial" panose="020B0604020202020204" pitchFamily="34" charset="0"/>
              <a:buChar char="•"/>
            </a:pPr>
            <a:r>
              <a:rPr lang="en-US" sz="3200" dirty="0" smtClean="0"/>
              <a:t>Today is _________</a:t>
            </a:r>
          </a:p>
          <a:p>
            <a:pPr marL="457200" indent="-457200">
              <a:buFont typeface="Arial" panose="020B0604020202020204" pitchFamily="34" charset="0"/>
              <a:buChar char="•"/>
            </a:pPr>
            <a:r>
              <a:rPr lang="en-US" sz="3200" dirty="0" smtClean="0"/>
              <a:t>It is_____________</a:t>
            </a:r>
          </a:p>
          <a:p>
            <a:pPr marL="457200" indent="-457200">
              <a:buFont typeface="Arial" panose="020B0604020202020204" pitchFamily="34" charset="0"/>
              <a:buChar char="•"/>
            </a:pPr>
            <a:r>
              <a:rPr lang="en-US" sz="3200" dirty="0" smtClean="0"/>
              <a:t>It’s _____________</a:t>
            </a:r>
            <a:endParaRPr lang="en-US" sz="3200" dirty="0"/>
          </a:p>
        </p:txBody>
      </p:sp>
      <p:pic>
        <p:nvPicPr>
          <p:cNvPr id="5" name="Picture 2" descr="Days of the Week English Language Poster – English Treasure Trov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9914" y="1538344"/>
            <a:ext cx="5713117" cy="5051953"/>
          </a:xfrm>
          <a:prstGeom prst="rect">
            <a:avLst/>
          </a:prstGeom>
          <a:noFill/>
          <a:extLst>
            <a:ext uri="{909E8E84-426E-40DD-AFC4-6F175D3DCCD1}">
              <a14:hiddenFill xmlns:a14="http://schemas.microsoft.com/office/drawing/2010/main">
                <a:solidFill>
                  <a:srgbClr val="FFFFFF"/>
                </a:solidFill>
              </a14:hiddenFill>
            </a:ext>
          </a:extLst>
        </p:spPr>
      </p:pic>
      <p:sp>
        <p:nvSpPr>
          <p:cNvPr id="6" name="Rectángulo 5"/>
          <p:cNvSpPr/>
          <p:nvPr/>
        </p:nvSpPr>
        <p:spPr>
          <a:xfrm>
            <a:off x="403147" y="4258612"/>
            <a:ext cx="5173985" cy="1938992"/>
          </a:xfrm>
          <a:prstGeom prst="rect">
            <a:avLst/>
          </a:prstGeom>
          <a:ln w="28575"/>
        </p:spPr>
        <p:style>
          <a:lnRef idx="2">
            <a:schemeClr val="accent6"/>
          </a:lnRef>
          <a:fillRef idx="1">
            <a:schemeClr val="lt1"/>
          </a:fillRef>
          <a:effectRef idx="0">
            <a:schemeClr val="accent6"/>
          </a:effectRef>
          <a:fontRef idx="minor">
            <a:schemeClr val="dk1"/>
          </a:fontRef>
        </p:style>
        <p:txBody>
          <a:bodyPr wrap="square">
            <a:spAutoFit/>
          </a:bodyPr>
          <a:lstStyle/>
          <a:p>
            <a:r>
              <a:rPr lang="es-CO" sz="2400" dirty="0" smtClean="0"/>
              <a:t>2</a:t>
            </a:r>
            <a:r>
              <a:rPr lang="en-US" sz="2400" dirty="0" smtClean="0"/>
              <a:t>. What is your favorite day of the week? </a:t>
            </a:r>
          </a:p>
          <a:p>
            <a:endParaRPr lang="es-CO" sz="2400" dirty="0"/>
          </a:p>
          <a:p>
            <a:r>
              <a:rPr lang="es-CO" sz="2400" dirty="0" smtClean="0"/>
              <a:t>3. </a:t>
            </a:r>
            <a:r>
              <a:rPr lang="en-US" sz="2400" dirty="0" smtClean="0"/>
              <a:t>What is your least favorite day of the week?</a:t>
            </a:r>
            <a:endParaRPr lang="en-US" sz="2400" dirty="0"/>
          </a:p>
        </p:txBody>
      </p:sp>
    </p:spTree>
    <p:extLst>
      <p:ext uri="{BB962C8B-B14F-4D97-AF65-F5344CB8AC3E}">
        <p14:creationId xmlns:p14="http://schemas.microsoft.com/office/powerpoint/2010/main" val="29615988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C1D880-FC17-3789-2435-5FF7492EABD6}"/>
              </a:ext>
            </a:extLst>
          </p:cNvPr>
          <p:cNvSpPr>
            <a:spLocks noGrp="1"/>
          </p:cNvSpPr>
          <p:nvPr>
            <p:ph type="title"/>
          </p:nvPr>
        </p:nvSpPr>
        <p:spPr>
          <a:xfrm>
            <a:off x="284113" y="324890"/>
            <a:ext cx="10515600" cy="1213454"/>
          </a:xfrm>
        </p:spPr>
        <p:txBody>
          <a:bodyPr>
            <a:noAutofit/>
          </a:bodyPr>
          <a:lstStyle/>
          <a:p>
            <a:r>
              <a:rPr lang="en-US" dirty="0" smtClean="0">
                <a:solidFill>
                  <a:schemeClr val="bg1"/>
                </a:solidFill>
                <a:latin typeface="Work Sans Medium" pitchFamily="2" charset="77"/>
              </a:rPr>
              <a:t>What is your favorite month of the year? </a:t>
            </a:r>
            <a:r>
              <a:rPr lang="en-US" dirty="0">
                <a:solidFill>
                  <a:schemeClr val="bg1"/>
                </a:solidFill>
                <a:latin typeface="Work Sans Medium" pitchFamily="2" charset="77"/>
              </a:rPr>
              <a:t/>
            </a:r>
            <a:br>
              <a:rPr lang="en-US" dirty="0">
                <a:solidFill>
                  <a:schemeClr val="bg1"/>
                </a:solidFill>
                <a:latin typeface="Work Sans Medium" pitchFamily="2" charset="77"/>
              </a:rPr>
            </a:br>
            <a:r>
              <a:rPr lang="en-US" dirty="0" smtClean="0">
                <a:solidFill>
                  <a:schemeClr val="bg1"/>
                </a:solidFill>
                <a:latin typeface="Work Sans Medium" pitchFamily="2" charset="77"/>
              </a:rPr>
              <a:t> </a:t>
            </a:r>
            <a:endParaRPr lang="en-US" dirty="0">
              <a:solidFill>
                <a:schemeClr val="bg1"/>
              </a:solidFill>
              <a:latin typeface="Work Sans Medium" pitchFamily="2" charset="77"/>
            </a:endParaRPr>
          </a:p>
        </p:txBody>
      </p:sp>
      <p:sp>
        <p:nvSpPr>
          <p:cNvPr id="6" name="Rectángulo 5"/>
          <p:cNvSpPr/>
          <p:nvPr/>
        </p:nvSpPr>
        <p:spPr>
          <a:xfrm>
            <a:off x="284113" y="1742845"/>
            <a:ext cx="5471228" cy="2123658"/>
          </a:xfrm>
          <a:prstGeom prst="rect">
            <a:avLst/>
          </a:prstGeom>
          <a:ln w="28575"/>
        </p:spPr>
        <p:style>
          <a:lnRef idx="2">
            <a:schemeClr val="accent6"/>
          </a:lnRef>
          <a:fillRef idx="1">
            <a:schemeClr val="lt1"/>
          </a:fillRef>
          <a:effectRef idx="0">
            <a:schemeClr val="accent6"/>
          </a:effectRef>
          <a:fontRef idx="minor">
            <a:schemeClr val="dk1"/>
          </a:fontRef>
        </p:style>
        <p:txBody>
          <a:bodyPr wrap="square">
            <a:spAutoFit/>
          </a:bodyPr>
          <a:lstStyle/>
          <a:p>
            <a:r>
              <a:rPr lang="en-US" sz="2800" dirty="0" smtClean="0"/>
              <a:t>1. What is your favorite  month of the year?</a:t>
            </a:r>
          </a:p>
          <a:p>
            <a:endParaRPr lang="en-US" sz="2800" dirty="0"/>
          </a:p>
          <a:p>
            <a:pPr marL="457200" indent="-457200">
              <a:buFont typeface="Arial" panose="020B0604020202020204" pitchFamily="34" charset="0"/>
              <a:buChar char="•"/>
            </a:pPr>
            <a:r>
              <a:rPr lang="en-US" sz="2400" dirty="0" smtClean="0"/>
              <a:t>My favorite month of the year </a:t>
            </a:r>
            <a:r>
              <a:rPr lang="en-US" sz="2400" b="1" dirty="0" smtClean="0"/>
              <a:t>is</a:t>
            </a:r>
            <a:r>
              <a:rPr lang="en-US" sz="2400" dirty="0" smtClean="0"/>
              <a:t> ______ because it’s my birthday</a:t>
            </a:r>
          </a:p>
        </p:txBody>
      </p:sp>
      <p:sp>
        <p:nvSpPr>
          <p:cNvPr id="7" name="Rectángulo 6"/>
          <p:cNvSpPr/>
          <p:nvPr/>
        </p:nvSpPr>
        <p:spPr>
          <a:xfrm>
            <a:off x="284113" y="4240304"/>
            <a:ext cx="5471228" cy="2246769"/>
          </a:xfrm>
          <a:prstGeom prst="rect">
            <a:avLst/>
          </a:prstGeom>
          <a:ln w="28575"/>
        </p:spPr>
        <p:style>
          <a:lnRef idx="2">
            <a:schemeClr val="accent6"/>
          </a:lnRef>
          <a:fillRef idx="1">
            <a:schemeClr val="lt1"/>
          </a:fillRef>
          <a:effectRef idx="0">
            <a:schemeClr val="accent6"/>
          </a:effectRef>
          <a:fontRef idx="minor">
            <a:schemeClr val="dk1"/>
          </a:fontRef>
        </p:style>
        <p:txBody>
          <a:bodyPr wrap="square">
            <a:spAutoFit/>
          </a:bodyPr>
          <a:lstStyle/>
          <a:p>
            <a:r>
              <a:rPr lang="en-US" sz="2800" dirty="0"/>
              <a:t>2</a:t>
            </a:r>
            <a:r>
              <a:rPr lang="en-US" sz="2800" dirty="0" smtClean="0"/>
              <a:t>. What are your favorite  months of the year?</a:t>
            </a:r>
          </a:p>
          <a:p>
            <a:endParaRPr lang="en-US" sz="2800" dirty="0"/>
          </a:p>
          <a:p>
            <a:pPr marL="457200" indent="-457200">
              <a:buFont typeface="Arial" panose="020B0604020202020204" pitchFamily="34" charset="0"/>
              <a:buChar char="•"/>
            </a:pPr>
            <a:r>
              <a:rPr lang="en-US" sz="2800" dirty="0" smtClean="0"/>
              <a:t>My favorite month</a:t>
            </a:r>
            <a:r>
              <a:rPr lang="en-US" sz="2800" b="1" dirty="0" smtClean="0"/>
              <a:t>s</a:t>
            </a:r>
            <a:r>
              <a:rPr lang="en-US" sz="2800" dirty="0" smtClean="0"/>
              <a:t> of the year </a:t>
            </a:r>
            <a:r>
              <a:rPr lang="en-US" sz="2800" b="1" dirty="0" smtClean="0"/>
              <a:t>are </a:t>
            </a:r>
            <a:r>
              <a:rPr lang="en-US" sz="2800" dirty="0" smtClean="0"/>
              <a:t> ____ </a:t>
            </a:r>
            <a:r>
              <a:rPr lang="en-US" sz="2800" b="1" dirty="0" smtClean="0"/>
              <a:t>and </a:t>
            </a:r>
            <a:r>
              <a:rPr lang="en-US" sz="2800" dirty="0" smtClean="0"/>
              <a:t>_______</a:t>
            </a:r>
          </a:p>
        </p:txBody>
      </p:sp>
      <p:pic>
        <p:nvPicPr>
          <p:cNvPr id="8" name="Picture 2" descr="Months of The Year for Kids | Name of Months | Kindergarten | Periwinkle -  YouTube"/>
          <p:cNvPicPr>
            <a:picLocks noChangeAspect="1" noChangeArrowheads="1"/>
          </p:cNvPicPr>
          <p:nvPr/>
        </p:nvPicPr>
        <p:blipFill rotWithShape="1">
          <a:blip r:embed="rId2">
            <a:extLst>
              <a:ext uri="{28A0092B-C50C-407E-A947-70E740481C1C}">
                <a14:useLocalDpi xmlns:a14="http://schemas.microsoft.com/office/drawing/2010/main" val="0"/>
              </a:ext>
            </a:extLst>
          </a:blip>
          <a:srcRect t="17659"/>
          <a:stretch/>
        </p:blipFill>
        <p:spPr bwMode="auto">
          <a:xfrm>
            <a:off x="5921952" y="1689344"/>
            <a:ext cx="6094340" cy="4671613"/>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p:cNvSpPr txBox="1"/>
          <p:nvPr/>
        </p:nvSpPr>
        <p:spPr>
          <a:xfrm rot="313994">
            <a:off x="10972799" y="2937934"/>
            <a:ext cx="296334" cy="584775"/>
          </a:xfrm>
          <a:prstGeom prst="rect">
            <a:avLst/>
          </a:prstGeom>
          <a:noFill/>
        </p:spPr>
        <p:txBody>
          <a:bodyPr wrap="square" rtlCol="0">
            <a:spAutoFit/>
          </a:bodyPr>
          <a:lstStyle/>
          <a:p>
            <a:r>
              <a:rPr lang="es-CO" sz="3200" b="1" dirty="0"/>
              <a:t>e</a:t>
            </a:r>
            <a:endParaRPr lang="en-US" sz="3200" b="1" dirty="0"/>
          </a:p>
        </p:txBody>
      </p:sp>
    </p:spTree>
    <p:extLst>
      <p:ext uri="{BB962C8B-B14F-4D97-AF65-F5344CB8AC3E}">
        <p14:creationId xmlns:p14="http://schemas.microsoft.com/office/powerpoint/2010/main" val="12136433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p:cNvGraphicFramePr>
            <a:graphicFrameLocks noGrp="1"/>
          </p:cNvGraphicFramePr>
          <p:nvPr>
            <p:extLst>
              <p:ext uri="{D42A27DB-BD31-4B8C-83A1-F6EECF244321}">
                <p14:modId xmlns:p14="http://schemas.microsoft.com/office/powerpoint/2010/main" val="1072555412"/>
              </p:ext>
            </p:extLst>
          </p:nvPr>
        </p:nvGraphicFramePr>
        <p:xfrm>
          <a:off x="196752" y="1141745"/>
          <a:ext cx="5564556" cy="3820048"/>
        </p:xfrm>
        <a:graphic>
          <a:graphicData uri="http://schemas.openxmlformats.org/drawingml/2006/table">
            <a:tbl>
              <a:tblPr firstRow="1" bandRow="1">
                <a:tableStyleId>{16D9F66E-5EB9-4882-86FB-DCBF35E3C3E4}</a:tableStyleId>
              </a:tblPr>
              <a:tblGrid>
                <a:gridCol w="1391139">
                  <a:extLst>
                    <a:ext uri="{9D8B030D-6E8A-4147-A177-3AD203B41FA5}">
                      <a16:colId xmlns:a16="http://schemas.microsoft.com/office/drawing/2014/main" val="2136725184"/>
                    </a:ext>
                  </a:extLst>
                </a:gridCol>
                <a:gridCol w="1391139">
                  <a:extLst>
                    <a:ext uri="{9D8B030D-6E8A-4147-A177-3AD203B41FA5}">
                      <a16:colId xmlns:a16="http://schemas.microsoft.com/office/drawing/2014/main" val="3989516712"/>
                    </a:ext>
                  </a:extLst>
                </a:gridCol>
                <a:gridCol w="1391139">
                  <a:extLst>
                    <a:ext uri="{9D8B030D-6E8A-4147-A177-3AD203B41FA5}">
                      <a16:colId xmlns:a16="http://schemas.microsoft.com/office/drawing/2014/main" val="381932452"/>
                    </a:ext>
                  </a:extLst>
                </a:gridCol>
                <a:gridCol w="1391139">
                  <a:extLst>
                    <a:ext uri="{9D8B030D-6E8A-4147-A177-3AD203B41FA5}">
                      <a16:colId xmlns:a16="http://schemas.microsoft.com/office/drawing/2014/main" val="1622311906"/>
                    </a:ext>
                  </a:extLst>
                </a:gridCol>
              </a:tblGrid>
              <a:tr h="955012">
                <a:tc>
                  <a:txBody>
                    <a:bodyPr/>
                    <a:lstStyle/>
                    <a:p>
                      <a:pPr algn="ctr"/>
                      <a:r>
                        <a:rPr lang="en-US" sz="2800" b="1" dirty="0" smtClean="0">
                          <a:solidFill>
                            <a:srgbClr val="766363"/>
                          </a:solidFill>
                        </a:rPr>
                        <a:t>T</a:t>
                      </a:r>
                      <a:endParaRPr lang="en-US" sz="2800" b="1" dirty="0">
                        <a:solidFill>
                          <a:srgbClr val="766363"/>
                        </a:solidFill>
                      </a:endParaRPr>
                    </a:p>
                  </a:txBody>
                  <a:tcPr/>
                </a:tc>
                <a:tc>
                  <a:txBody>
                    <a:bodyPr/>
                    <a:lstStyle/>
                    <a:p>
                      <a:pPr algn="ctr"/>
                      <a:r>
                        <a:rPr lang="en-US" sz="2800" b="1" dirty="0" smtClean="0">
                          <a:solidFill>
                            <a:srgbClr val="766363"/>
                          </a:solidFill>
                        </a:rPr>
                        <a:t>I</a:t>
                      </a:r>
                      <a:endParaRPr lang="en-US" sz="2800" b="1" dirty="0">
                        <a:solidFill>
                          <a:srgbClr val="766363"/>
                        </a:solidFill>
                      </a:endParaRPr>
                    </a:p>
                  </a:txBody>
                  <a:tcPr/>
                </a:tc>
                <a:tc>
                  <a:txBody>
                    <a:bodyPr/>
                    <a:lstStyle/>
                    <a:p>
                      <a:pPr algn="ctr"/>
                      <a:r>
                        <a:rPr lang="en-US" sz="2800" b="1" dirty="0" smtClean="0">
                          <a:solidFill>
                            <a:srgbClr val="766363"/>
                          </a:solidFill>
                        </a:rPr>
                        <a:t>D</a:t>
                      </a:r>
                      <a:endParaRPr lang="en-US" sz="2800" b="1" dirty="0">
                        <a:solidFill>
                          <a:srgbClr val="766363"/>
                        </a:solidFill>
                      </a:endParaRPr>
                    </a:p>
                  </a:txBody>
                  <a:tcPr/>
                </a:tc>
                <a:tc>
                  <a:txBody>
                    <a:bodyPr/>
                    <a:lstStyle/>
                    <a:p>
                      <a:pPr algn="ctr"/>
                      <a:r>
                        <a:rPr lang="en-US" sz="2800" b="1" dirty="0" smtClean="0">
                          <a:solidFill>
                            <a:srgbClr val="766363"/>
                          </a:solidFill>
                        </a:rPr>
                        <a:t>C</a:t>
                      </a:r>
                      <a:endParaRPr lang="en-US" sz="2800" b="1" dirty="0">
                        <a:solidFill>
                          <a:srgbClr val="766363"/>
                        </a:solidFill>
                      </a:endParaRPr>
                    </a:p>
                  </a:txBody>
                  <a:tcPr/>
                </a:tc>
                <a:extLst>
                  <a:ext uri="{0D108BD9-81ED-4DB2-BD59-A6C34878D82A}">
                    <a16:rowId xmlns:a16="http://schemas.microsoft.com/office/drawing/2014/main" val="1643719498"/>
                  </a:ext>
                </a:extLst>
              </a:tr>
              <a:tr h="955012">
                <a:tc>
                  <a:txBody>
                    <a:bodyPr/>
                    <a:lstStyle/>
                    <a:p>
                      <a:pPr algn="ctr"/>
                      <a:r>
                        <a:rPr lang="en-US" sz="2800" b="1" dirty="0" smtClean="0">
                          <a:solidFill>
                            <a:srgbClr val="766363"/>
                          </a:solidFill>
                        </a:rPr>
                        <a:t>Y</a:t>
                      </a:r>
                      <a:endParaRPr lang="en-US" sz="2800" b="1" dirty="0">
                        <a:solidFill>
                          <a:srgbClr val="766363"/>
                        </a:solidFill>
                      </a:endParaRPr>
                    </a:p>
                  </a:txBody>
                  <a:tcPr/>
                </a:tc>
                <a:tc>
                  <a:txBody>
                    <a:bodyPr/>
                    <a:lstStyle/>
                    <a:p>
                      <a:pPr algn="ctr"/>
                      <a:r>
                        <a:rPr lang="en-US" sz="2800" b="1" dirty="0" smtClean="0">
                          <a:solidFill>
                            <a:srgbClr val="766363"/>
                          </a:solidFill>
                        </a:rPr>
                        <a:t>E</a:t>
                      </a:r>
                      <a:endParaRPr lang="en-US" sz="2800" b="1" dirty="0">
                        <a:solidFill>
                          <a:srgbClr val="766363"/>
                        </a:solidFill>
                      </a:endParaRPr>
                    </a:p>
                  </a:txBody>
                  <a:tcPr/>
                </a:tc>
                <a:tc>
                  <a:txBody>
                    <a:bodyPr/>
                    <a:lstStyle/>
                    <a:p>
                      <a:pPr algn="ctr"/>
                      <a:r>
                        <a:rPr lang="en-US" sz="2800" b="1" dirty="0" smtClean="0">
                          <a:solidFill>
                            <a:srgbClr val="766363"/>
                          </a:solidFill>
                        </a:rPr>
                        <a:t>F</a:t>
                      </a:r>
                      <a:endParaRPr lang="en-US" sz="2800" b="1" dirty="0">
                        <a:solidFill>
                          <a:srgbClr val="766363"/>
                        </a:solidFill>
                      </a:endParaRPr>
                    </a:p>
                  </a:txBody>
                  <a:tcPr/>
                </a:tc>
                <a:tc>
                  <a:txBody>
                    <a:bodyPr/>
                    <a:lstStyle/>
                    <a:p>
                      <a:pPr algn="ctr"/>
                      <a:r>
                        <a:rPr lang="en-US" sz="2800" b="1" dirty="0" smtClean="0">
                          <a:solidFill>
                            <a:srgbClr val="766363"/>
                          </a:solidFill>
                        </a:rPr>
                        <a:t>H</a:t>
                      </a:r>
                      <a:endParaRPr lang="en-US" sz="2800" b="1" dirty="0">
                        <a:solidFill>
                          <a:srgbClr val="766363"/>
                        </a:solidFill>
                      </a:endParaRPr>
                    </a:p>
                  </a:txBody>
                  <a:tcPr/>
                </a:tc>
                <a:extLst>
                  <a:ext uri="{0D108BD9-81ED-4DB2-BD59-A6C34878D82A}">
                    <a16:rowId xmlns:a16="http://schemas.microsoft.com/office/drawing/2014/main" val="1157460837"/>
                  </a:ext>
                </a:extLst>
              </a:tr>
              <a:tr h="955012">
                <a:tc>
                  <a:txBody>
                    <a:bodyPr/>
                    <a:lstStyle/>
                    <a:p>
                      <a:pPr algn="ctr"/>
                      <a:r>
                        <a:rPr lang="en-US" sz="2800" b="1" dirty="0" smtClean="0">
                          <a:solidFill>
                            <a:srgbClr val="766363"/>
                          </a:solidFill>
                        </a:rPr>
                        <a:t>S</a:t>
                      </a:r>
                      <a:endParaRPr lang="en-US" sz="2800" b="1" dirty="0">
                        <a:solidFill>
                          <a:srgbClr val="766363"/>
                        </a:solidFill>
                      </a:endParaRPr>
                    </a:p>
                  </a:txBody>
                  <a:tcPr/>
                </a:tc>
                <a:tc>
                  <a:txBody>
                    <a:bodyPr/>
                    <a:lstStyle/>
                    <a:p>
                      <a:pPr algn="ctr"/>
                      <a:r>
                        <a:rPr lang="en-US" sz="2800" b="1" dirty="0" smtClean="0">
                          <a:solidFill>
                            <a:srgbClr val="766363"/>
                          </a:solidFill>
                        </a:rPr>
                        <a:t>R</a:t>
                      </a:r>
                      <a:endParaRPr lang="en-US" sz="2800" b="1" dirty="0">
                        <a:solidFill>
                          <a:srgbClr val="766363"/>
                        </a:solidFill>
                      </a:endParaRPr>
                    </a:p>
                  </a:txBody>
                  <a:tcPr/>
                </a:tc>
                <a:tc>
                  <a:txBody>
                    <a:bodyPr/>
                    <a:lstStyle/>
                    <a:p>
                      <a:pPr algn="ctr"/>
                      <a:r>
                        <a:rPr lang="en-US" sz="2800" b="1" dirty="0" smtClean="0">
                          <a:solidFill>
                            <a:srgbClr val="766363"/>
                          </a:solidFill>
                        </a:rPr>
                        <a:t>O</a:t>
                      </a:r>
                      <a:endParaRPr lang="en-US" sz="2800" b="1" dirty="0">
                        <a:solidFill>
                          <a:srgbClr val="766363"/>
                        </a:solidFill>
                      </a:endParaRPr>
                    </a:p>
                  </a:txBody>
                  <a:tcPr/>
                </a:tc>
                <a:tc>
                  <a:txBody>
                    <a:bodyPr/>
                    <a:lstStyle/>
                    <a:p>
                      <a:pPr algn="ctr"/>
                      <a:r>
                        <a:rPr lang="en-US" sz="2800" b="1" dirty="0" smtClean="0">
                          <a:solidFill>
                            <a:srgbClr val="766363"/>
                          </a:solidFill>
                        </a:rPr>
                        <a:t>U</a:t>
                      </a:r>
                      <a:endParaRPr lang="en-US" sz="2800" b="1" dirty="0">
                        <a:solidFill>
                          <a:srgbClr val="766363"/>
                        </a:solidFill>
                      </a:endParaRPr>
                    </a:p>
                  </a:txBody>
                  <a:tcPr/>
                </a:tc>
                <a:extLst>
                  <a:ext uri="{0D108BD9-81ED-4DB2-BD59-A6C34878D82A}">
                    <a16:rowId xmlns:a16="http://schemas.microsoft.com/office/drawing/2014/main" val="3583557982"/>
                  </a:ext>
                </a:extLst>
              </a:tr>
              <a:tr h="955012">
                <a:tc>
                  <a:txBody>
                    <a:bodyPr/>
                    <a:lstStyle/>
                    <a:p>
                      <a:pPr algn="ctr"/>
                      <a:r>
                        <a:rPr lang="en-US" sz="2800" b="1" dirty="0" smtClean="0">
                          <a:solidFill>
                            <a:srgbClr val="766363"/>
                          </a:solidFill>
                        </a:rPr>
                        <a:t>A</a:t>
                      </a:r>
                      <a:endParaRPr lang="en-US" sz="2800" b="1" dirty="0">
                        <a:solidFill>
                          <a:srgbClr val="766363"/>
                        </a:solidFill>
                      </a:endParaRPr>
                    </a:p>
                  </a:txBody>
                  <a:tcPr/>
                </a:tc>
                <a:tc>
                  <a:txBody>
                    <a:bodyPr/>
                    <a:lstStyle/>
                    <a:p>
                      <a:pPr algn="ctr"/>
                      <a:r>
                        <a:rPr lang="en-US" sz="2800" b="1" dirty="0" smtClean="0">
                          <a:solidFill>
                            <a:srgbClr val="766363"/>
                          </a:solidFill>
                        </a:rPr>
                        <a:t>N</a:t>
                      </a:r>
                      <a:endParaRPr lang="en-US" sz="2800" b="1" dirty="0">
                        <a:solidFill>
                          <a:srgbClr val="766363"/>
                        </a:solidFill>
                      </a:endParaRPr>
                    </a:p>
                  </a:txBody>
                  <a:tcPr/>
                </a:tc>
                <a:tc>
                  <a:txBody>
                    <a:bodyPr/>
                    <a:lstStyle/>
                    <a:p>
                      <a:pPr algn="ctr"/>
                      <a:r>
                        <a:rPr lang="en-US" sz="2800" b="1" dirty="0" smtClean="0">
                          <a:solidFill>
                            <a:srgbClr val="766363"/>
                          </a:solidFill>
                        </a:rPr>
                        <a:t>K</a:t>
                      </a:r>
                      <a:endParaRPr lang="en-US" sz="2800" b="1" dirty="0">
                        <a:solidFill>
                          <a:srgbClr val="766363"/>
                        </a:solidFill>
                      </a:endParaRPr>
                    </a:p>
                  </a:txBody>
                  <a:tcPr/>
                </a:tc>
                <a:tc>
                  <a:txBody>
                    <a:bodyPr/>
                    <a:lstStyle/>
                    <a:p>
                      <a:pPr algn="ctr"/>
                      <a:r>
                        <a:rPr lang="en-US" sz="2800" b="1" dirty="0" smtClean="0">
                          <a:solidFill>
                            <a:srgbClr val="766363"/>
                          </a:solidFill>
                        </a:rPr>
                        <a:t>M</a:t>
                      </a:r>
                      <a:endParaRPr lang="en-US" sz="2800" b="1" dirty="0">
                        <a:solidFill>
                          <a:srgbClr val="766363"/>
                        </a:solidFill>
                      </a:endParaRPr>
                    </a:p>
                  </a:txBody>
                  <a:tcPr/>
                </a:tc>
                <a:extLst>
                  <a:ext uri="{0D108BD9-81ED-4DB2-BD59-A6C34878D82A}">
                    <a16:rowId xmlns:a16="http://schemas.microsoft.com/office/drawing/2014/main" val="2147343379"/>
                  </a:ext>
                </a:extLst>
              </a:tr>
            </a:tbl>
          </a:graphicData>
        </a:graphic>
      </p:graphicFrame>
      <p:sp>
        <p:nvSpPr>
          <p:cNvPr id="2" name="CuadroTexto 1"/>
          <p:cNvSpPr txBox="1"/>
          <p:nvPr/>
        </p:nvSpPr>
        <p:spPr>
          <a:xfrm>
            <a:off x="5985804" y="1474905"/>
            <a:ext cx="3121269" cy="3970318"/>
          </a:xfrm>
          <a:prstGeom prst="rect">
            <a:avLst/>
          </a:prstGeom>
          <a:noFill/>
        </p:spPr>
        <p:txBody>
          <a:bodyPr wrap="square" rtlCol="0">
            <a:spAutoFit/>
          </a:bodyPr>
          <a:lstStyle/>
          <a:p>
            <a:r>
              <a:rPr lang="en-US" dirty="0" smtClean="0"/>
              <a:t>Mother – mom – mommy</a:t>
            </a:r>
          </a:p>
          <a:p>
            <a:r>
              <a:rPr lang="en-US" dirty="0" smtClean="0"/>
              <a:t>Father – dad – daddy</a:t>
            </a:r>
          </a:p>
          <a:p>
            <a:r>
              <a:rPr lang="en-US" dirty="0" smtClean="0"/>
              <a:t>Sis – sister</a:t>
            </a:r>
          </a:p>
          <a:p>
            <a:r>
              <a:rPr lang="en-US" dirty="0" smtClean="0"/>
              <a:t>Son </a:t>
            </a:r>
          </a:p>
          <a:p>
            <a:endParaRPr lang="en-US" dirty="0" smtClean="0"/>
          </a:p>
          <a:p>
            <a:endParaRPr lang="en-US" dirty="0"/>
          </a:p>
          <a:p>
            <a:r>
              <a:rPr lang="en-US" dirty="0" smtClean="0"/>
              <a:t>Mouse </a:t>
            </a:r>
          </a:p>
          <a:p>
            <a:r>
              <a:rPr lang="en-US" dirty="0" smtClean="0"/>
              <a:t>Horse - horses</a:t>
            </a:r>
          </a:p>
          <a:p>
            <a:r>
              <a:rPr lang="en-US" dirty="0" smtClean="0"/>
              <a:t>Duck - ducks</a:t>
            </a:r>
          </a:p>
          <a:p>
            <a:r>
              <a:rPr lang="en-US" dirty="0" smtClean="0"/>
              <a:t>Monkey</a:t>
            </a:r>
          </a:p>
          <a:p>
            <a:r>
              <a:rPr lang="en-US" dirty="0" smtClean="0"/>
              <a:t>Cat – cats</a:t>
            </a:r>
          </a:p>
          <a:p>
            <a:r>
              <a:rPr lang="en-US" dirty="0" smtClean="0"/>
              <a:t>Shark </a:t>
            </a:r>
          </a:p>
          <a:p>
            <a:r>
              <a:rPr lang="en-US" dirty="0" smtClean="0"/>
              <a:t>Chicken </a:t>
            </a:r>
          </a:p>
          <a:p>
            <a:r>
              <a:rPr lang="en-US" dirty="0" smtClean="0"/>
              <a:t>Hen</a:t>
            </a:r>
            <a:endParaRPr lang="en-US" dirty="0"/>
          </a:p>
        </p:txBody>
      </p:sp>
      <p:sp>
        <p:nvSpPr>
          <p:cNvPr id="3" name="CuadroTexto 2"/>
          <p:cNvSpPr txBox="1"/>
          <p:nvPr/>
        </p:nvSpPr>
        <p:spPr>
          <a:xfrm>
            <a:off x="944880" y="5151120"/>
            <a:ext cx="2560320" cy="1477328"/>
          </a:xfrm>
          <a:prstGeom prst="rect">
            <a:avLst/>
          </a:prstGeom>
          <a:noFill/>
        </p:spPr>
        <p:txBody>
          <a:bodyPr wrap="square" rtlCol="0">
            <a:spAutoFit/>
          </a:bodyPr>
          <a:lstStyle/>
          <a:p>
            <a:r>
              <a:rPr lang="en-US" dirty="0" smtClean="0"/>
              <a:t>Monday </a:t>
            </a:r>
          </a:p>
          <a:p>
            <a:r>
              <a:rPr lang="en-US" dirty="0" smtClean="0"/>
              <a:t>Sunday </a:t>
            </a:r>
          </a:p>
          <a:p>
            <a:r>
              <a:rPr lang="en-US" dirty="0" smtClean="0"/>
              <a:t>Thursday </a:t>
            </a:r>
          </a:p>
          <a:p>
            <a:r>
              <a:rPr lang="en-US" dirty="0" smtClean="0"/>
              <a:t>Friday </a:t>
            </a:r>
          </a:p>
          <a:p>
            <a:r>
              <a:rPr lang="en-US" dirty="0" smtClean="0"/>
              <a:t>Saturday</a:t>
            </a:r>
            <a:endParaRPr lang="en-US" dirty="0"/>
          </a:p>
        </p:txBody>
      </p:sp>
      <p:sp>
        <p:nvSpPr>
          <p:cNvPr id="6" name="CuadroTexto 5"/>
          <p:cNvSpPr txBox="1"/>
          <p:nvPr/>
        </p:nvSpPr>
        <p:spPr>
          <a:xfrm>
            <a:off x="2750820" y="5012621"/>
            <a:ext cx="2735580" cy="1754326"/>
          </a:xfrm>
          <a:prstGeom prst="rect">
            <a:avLst/>
          </a:prstGeom>
          <a:noFill/>
        </p:spPr>
        <p:txBody>
          <a:bodyPr wrap="square" rtlCol="0">
            <a:spAutoFit/>
          </a:bodyPr>
          <a:lstStyle/>
          <a:p>
            <a:r>
              <a:rPr lang="en-US" dirty="0" smtClean="0"/>
              <a:t>Yesterday  Dress </a:t>
            </a:r>
          </a:p>
          <a:p>
            <a:r>
              <a:rPr lang="en-US" dirty="0" smtClean="0"/>
              <a:t>Take      Moon</a:t>
            </a:r>
          </a:p>
          <a:p>
            <a:r>
              <a:rPr lang="en-US" dirty="0" smtClean="0"/>
              <a:t>Coffee  Door</a:t>
            </a:r>
          </a:p>
          <a:p>
            <a:r>
              <a:rPr lang="en-US" dirty="0" smtClean="0"/>
              <a:t>Eyes   House</a:t>
            </a:r>
          </a:p>
          <a:p>
            <a:r>
              <a:rPr lang="en-US" dirty="0" smtClean="0"/>
              <a:t>Office    Other</a:t>
            </a:r>
          </a:p>
          <a:p>
            <a:endParaRPr lang="en-US" dirty="0"/>
          </a:p>
        </p:txBody>
      </p:sp>
      <p:sp>
        <p:nvSpPr>
          <p:cNvPr id="7" name="CuadroTexto 6"/>
          <p:cNvSpPr txBox="1"/>
          <p:nvPr/>
        </p:nvSpPr>
        <p:spPr>
          <a:xfrm>
            <a:off x="8930640" y="2621280"/>
            <a:ext cx="2186940" cy="3139321"/>
          </a:xfrm>
          <a:prstGeom prst="rect">
            <a:avLst/>
          </a:prstGeom>
          <a:noFill/>
        </p:spPr>
        <p:txBody>
          <a:bodyPr wrap="square" rtlCol="0">
            <a:spAutoFit/>
          </a:bodyPr>
          <a:lstStyle/>
          <a:p>
            <a:r>
              <a:rPr lang="en-US" dirty="0" smtClean="0"/>
              <a:t>Four </a:t>
            </a:r>
          </a:p>
          <a:p>
            <a:r>
              <a:rPr lang="en-US" dirty="0" smtClean="0"/>
              <a:t>One </a:t>
            </a:r>
          </a:p>
          <a:p>
            <a:r>
              <a:rPr lang="en-US" dirty="0" smtClean="0"/>
              <a:t>Three</a:t>
            </a:r>
          </a:p>
          <a:p>
            <a:r>
              <a:rPr lang="en-US" dirty="0" smtClean="0"/>
              <a:t>Nine</a:t>
            </a:r>
          </a:p>
          <a:p>
            <a:r>
              <a:rPr lang="en-US" dirty="0" smtClean="0"/>
              <a:t>Ten</a:t>
            </a:r>
          </a:p>
          <a:p>
            <a:endParaRPr lang="en-US" dirty="0"/>
          </a:p>
          <a:p>
            <a:endParaRPr lang="en-US" dirty="0" smtClean="0"/>
          </a:p>
          <a:p>
            <a:r>
              <a:rPr lang="en-US" dirty="0" smtClean="0"/>
              <a:t>Store</a:t>
            </a:r>
          </a:p>
          <a:p>
            <a:endParaRPr lang="en-US" dirty="0"/>
          </a:p>
          <a:p>
            <a:r>
              <a:rPr lang="en-US" dirty="0" smtClean="0"/>
              <a:t>Star</a:t>
            </a:r>
          </a:p>
          <a:p>
            <a:r>
              <a:rPr lang="en-US" dirty="0" smtClean="0"/>
              <a:t>Start </a:t>
            </a:r>
            <a:endParaRPr lang="en-US" dirty="0"/>
          </a:p>
        </p:txBody>
      </p:sp>
    </p:spTree>
    <p:extLst>
      <p:ext uri="{BB962C8B-B14F-4D97-AF65-F5344CB8AC3E}">
        <p14:creationId xmlns:p14="http://schemas.microsoft.com/office/powerpoint/2010/main" val="13327424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n-US"/>
          </a:p>
        </p:txBody>
      </p:sp>
      <p:sp>
        <p:nvSpPr>
          <p:cNvPr id="3" name="Rectángulo 2"/>
          <p:cNvSpPr/>
          <p:nvPr/>
        </p:nvSpPr>
        <p:spPr>
          <a:xfrm>
            <a:off x="1012246" y="2530036"/>
            <a:ext cx="8411153" cy="2246769"/>
          </a:xfrm>
          <a:prstGeom prst="rect">
            <a:avLst/>
          </a:prstGeom>
          <a:ln w="28575"/>
        </p:spPr>
        <p:style>
          <a:lnRef idx="2">
            <a:schemeClr val="accent6"/>
          </a:lnRef>
          <a:fillRef idx="1">
            <a:schemeClr val="lt1"/>
          </a:fillRef>
          <a:effectRef idx="0">
            <a:schemeClr val="accent6"/>
          </a:effectRef>
          <a:fontRef idx="minor">
            <a:schemeClr val="dk1"/>
          </a:fontRef>
        </p:style>
        <p:txBody>
          <a:bodyPr wrap="square">
            <a:spAutoFit/>
          </a:bodyPr>
          <a:lstStyle/>
          <a:p>
            <a:r>
              <a:rPr lang="en-US" sz="2800" dirty="0"/>
              <a:t>2</a:t>
            </a:r>
            <a:r>
              <a:rPr lang="en-US" sz="2800" dirty="0" smtClean="0"/>
              <a:t>. What are your favorite  months of the year?</a:t>
            </a:r>
          </a:p>
          <a:p>
            <a:endParaRPr lang="en-US" sz="2800" dirty="0"/>
          </a:p>
          <a:p>
            <a:pPr marL="457200" indent="-457200">
              <a:buFont typeface="Arial" panose="020B0604020202020204" pitchFamily="34" charset="0"/>
              <a:buChar char="•"/>
            </a:pPr>
            <a:r>
              <a:rPr lang="en-US" sz="2800" dirty="0" smtClean="0"/>
              <a:t>My favorite month</a:t>
            </a:r>
            <a:r>
              <a:rPr lang="en-US" sz="2800" b="1" dirty="0" smtClean="0"/>
              <a:t>s</a:t>
            </a:r>
            <a:r>
              <a:rPr lang="en-US" sz="2800" dirty="0" smtClean="0"/>
              <a:t> of the year </a:t>
            </a:r>
            <a:r>
              <a:rPr lang="en-US" sz="2800" b="1" dirty="0" smtClean="0"/>
              <a:t>are </a:t>
            </a:r>
            <a:r>
              <a:rPr lang="en-US" sz="2800" dirty="0" smtClean="0"/>
              <a:t> </a:t>
            </a:r>
            <a:r>
              <a:rPr lang="en-US" sz="2800" dirty="0"/>
              <a:t>A</a:t>
            </a:r>
            <a:r>
              <a:rPr lang="en-US" sz="2800" dirty="0" smtClean="0"/>
              <a:t>ugust </a:t>
            </a:r>
            <a:r>
              <a:rPr lang="en-US" sz="2800" b="1" dirty="0" smtClean="0"/>
              <a:t>and </a:t>
            </a:r>
            <a:r>
              <a:rPr lang="en-US" sz="2800" dirty="0" smtClean="0"/>
              <a:t>December because in </a:t>
            </a:r>
            <a:r>
              <a:rPr lang="en-US" sz="2800" u="sng" dirty="0" smtClean="0"/>
              <a:t>August it’s my birthday </a:t>
            </a:r>
            <a:r>
              <a:rPr lang="en-US" sz="2800" dirty="0" smtClean="0"/>
              <a:t>and in </a:t>
            </a:r>
            <a:r>
              <a:rPr lang="en-US" sz="2800" u="sng" dirty="0" smtClean="0"/>
              <a:t>December we celebrate Christmas </a:t>
            </a:r>
          </a:p>
        </p:txBody>
      </p:sp>
    </p:spTree>
    <p:extLst>
      <p:ext uri="{BB962C8B-B14F-4D97-AF65-F5344CB8AC3E}">
        <p14:creationId xmlns:p14="http://schemas.microsoft.com/office/powerpoint/2010/main" val="2985449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C1D880-FC17-3789-2435-5FF7492EABD6}"/>
              </a:ext>
            </a:extLst>
          </p:cNvPr>
          <p:cNvSpPr>
            <a:spLocks noGrp="1"/>
          </p:cNvSpPr>
          <p:nvPr>
            <p:ph type="title"/>
          </p:nvPr>
        </p:nvSpPr>
        <p:spPr>
          <a:xfrm>
            <a:off x="284113" y="324890"/>
            <a:ext cx="10515600" cy="1213454"/>
          </a:xfrm>
        </p:spPr>
        <p:txBody>
          <a:bodyPr>
            <a:noAutofit/>
          </a:bodyPr>
          <a:lstStyle/>
          <a:p>
            <a:r>
              <a:rPr lang="en-US" dirty="0" smtClean="0">
                <a:solidFill>
                  <a:schemeClr val="bg1"/>
                </a:solidFill>
                <a:latin typeface="Work Sans Medium" pitchFamily="2" charset="77"/>
              </a:rPr>
              <a:t>Numbers</a:t>
            </a:r>
            <a:r>
              <a:rPr lang="en-US" dirty="0">
                <a:solidFill>
                  <a:schemeClr val="bg1"/>
                </a:solidFill>
                <a:latin typeface="Work Sans Medium" pitchFamily="2" charset="77"/>
              </a:rPr>
              <a:t/>
            </a:r>
            <a:br>
              <a:rPr lang="en-US" dirty="0">
                <a:solidFill>
                  <a:schemeClr val="bg1"/>
                </a:solidFill>
                <a:latin typeface="Work Sans Medium" pitchFamily="2" charset="77"/>
              </a:rPr>
            </a:br>
            <a:r>
              <a:rPr lang="en-US" dirty="0" smtClean="0">
                <a:solidFill>
                  <a:schemeClr val="bg1"/>
                </a:solidFill>
                <a:latin typeface="Work Sans Medium" pitchFamily="2" charset="77"/>
              </a:rPr>
              <a:t> </a:t>
            </a:r>
            <a:endParaRPr lang="en-US" dirty="0">
              <a:solidFill>
                <a:schemeClr val="bg1"/>
              </a:solidFill>
              <a:latin typeface="Work Sans Medium" pitchFamily="2" charset="77"/>
            </a:endParaRPr>
          </a:p>
        </p:txBody>
      </p:sp>
      <p:sp>
        <p:nvSpPr>
          <p:cNvPr id="9" name="Marcador de contenido 2"/>
          <p:cNvSpPr txBox="1">
            <a:spLocks/>
          </p:cNvSpPr>
          <p:nvPr/>
        </p:nvSpPr>
        <p:spPr>
          <a:xfrm>
            <a:off x="729509" y="2492374"/>
            <a:ext cx="6015536" cy="2854176"/>
          </a:xfrm>
          <a:prstGeom prst="rect">
            <a:avLst/>
          </a:prstGeom>
          <a:ln w="28575"/>
        </p:spPr>
        <p:style>
          <a:lnRef idx="2">
            <a:schemeClr val="accent6"/>
          </a:lnRef>
          <a:fillRef idx="1">
            <a:schemeClr val="lt1"/>
          </a:fillRef>
          <a:effectRef idx="0">
            <a:schemeClr val="accent6"/>
          </a:effectRef>
          <a:fontRef idx="minor">
            <a:schemeClr val="dk1"/>
          </a:fontRef>
        </p:style>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smtClean="0">
                <a:latin typeface="Calibri" panose="020F0502020204030204" pitchFamily="34" charset="0"/>
                <a:cs typeface="Calibri" panose="020F0502020204030204" pitchFamily="34" charset="0"/>
              </a:rPr>
              <a:t>There are two main types of numbers:</a:t>
            </a:r>
          </a:p>
          <a:p>
            <a:r>
              <a:rPr lang="en-US" b="1" dirty="0" smtClean="0">
                <a:latin typeface="Calibri" panose="020F0502020204030204" pitchFamily="34" charset="0"/>
                <a:cs typeface="Calibri" panose="020F0502020204030204" pitchFamily="34" charset="0"/>
              </a:rPr>
              <a:t>Cardinal Numbers</a:t>
            </a:r>
            <a:r>
              <a:rPr lang="en-US" dirty="0" smtClean="0">
                <a:latin typeface="Calibri" panose="020F0502020204030204" pitchFamily="34" charset="0"/>
                <a:cs typeface="Calibri" panose="020F0502020204030204" pitchFamily="34" charset="0"/>
              </a:rPr>
              <a:t> - 1 (one), 2 (two) etc. (Used mainly for counting)</a:t>
            </a:r>
          </a:p>
          <a:p>
            <a:r>
              <a:rPr lang="en-US" b="1" dirty="0" smtClean="0">
                <a:latin typeface="Calibri" panose="020F0502020204030204" pitchFamily="34" charset="0"/>
                <a:cs typeface="Calibri" panose="020F0502020204030204" pitchFamily="34" charset="0"/>
              </a:rPr>
              <a:t>Ordinal Numbers</a:t>
            </a:r>
            <a:r>
              <a:rPr lang="en-US" dirty="0" smtClean="0">
                <a:latin typeface="Calibri" panose="020F0502020204030204" pitchFamily="34" charset="0"/>
                <a:cs typeface="Calibri" panose="020F0502020204030204" pitchFamily="34" charset="0"/>
              </a:rPr>
              <a:t> - 1st (first), 2nd (second) etc. (Used mainly for putting things in a sequence)</a:t>
            </a:r>
          </a:p>
          <a:p>
            <a:endParaRPr lang="en-US" dirty="0"/>
          </a:p>
        </p:txBody>
      </p:sp>
      <p:pic>
        <p:nvPicPr>
          <p:cNvPr id="10" name="Picture 2" descr="Number Tree High Res Stock Images | Shutterstock"/>
          <p:cNvPicPr>
            <a:picLocks noChangeAspect="1" noChangeArrowheads="1"/>
          </p:cNvPicPr>
          <p:nvPr/>
        </p:nvPicPr>
        <p:blipFill rotWithShape="1">
          <a:blip r:embed="rId3">
            <a:extLst>
              <a:ext uri="{28A0092B-C50C-407E-A947-70E740481C1C}">
                <a14:useLocalDpi xmlns:a14="http://schemas.microsoft.com/office/drawing/2010/main" val="0"/>
              </a:ext>
            </a:extLst>
          </a:blip>
          <a:srcRect b="5161"/>
          <a:stretch/>
        </p:blipFill>
        <p:spPr bwMode="auto">
          <a:xfrm>
            <a:off x="7541212" y="1677835"/>
            <a:ext cx="4107192" cy="4712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66009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246197" y="393558"/>
            <a:ext cx="4627017" cy="769441"/>
          </a:xfrm>
          <a:prstGeom prst="rect">
            <a:avLst/>
          </a:prstGeom>
        </p:spPr>
        <p:txBody>
          <a:bodyPr wrap="square">
            <a:spAutoFit/>
          </a:bodyPr>
          <a:lstStyle/>
          <a:p>
            <a:r>
              <a:rPr lang="en-US" sz="4400" dirty="0" smtClean="0">
                <a:solidFill>
                  <a:schemeClr val="bg1"/>
                </a:solidFill>
                <a:latin typeface="Work Sans Medium"/>
              </a:rPr>
              <a:t>Ordinal </a:t>
            </a:r>
            <a:r>
              <a:rPr lang="en-US" sz="4400" dirty="0">
                <a:solidFill>
                  <a:schemeClr val="bg1"/>
                </a:solidFill>
                <a:latin typeface="Work Sans Medium"/>
              </a:rPr>
              <a:t>Numbers</a:t>
            </a:r>
          </a:p>
        </p:txBody>
      </p:sp>
      <p:pic>
        <p:nvPicPr>
          <p:cNvPr id="5" name="Imagen 4"/>
          <p:cNvPicPr>
            <a:picLocks noChangeAspect="1"/>
          </p:cNvPicPr>
          <p:nvPr/>
        </p:nvPicPr>
        <p:blipFill>
          <a:blip r:embed="rId2"/>
          <a:stretch>
            <a:fillRect/>
          </a:stretch>
        </p:blipFill>
        <p:spPr>
          <a:xfrm>
            <a:off x="724648" y="2013992"/>
            <a:ext cx="8845573" cy="3521216"/>
          </a:xfrm>
          <a:prstGeom prst="rect">
            <a:avLst/>
          </a:prstGeom>
          <a:solidFill>
            <a:srgbClr val="FFFFFF">
              <a:shade val="85000"/>
            </a:srgbClr>
          </a:solidFill>
          <a:ln w="88900" cap="sq">
            <a:solidFill>
              <a:srgbClr val="38AA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787626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Ordinal numbers in English and their us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1529" y="155986"/>
            <a:ext cx="8003689" cy="6702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28806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936546" y="2067636"/>
            <a:ext cx="10254361" cy="3755461"/>
          </a:xfrm>
          <a:prstGeom prst="rect">
            <a:avLst/>
          </a:prstGeom>
          <a:solidFill>
            <a:srgbClr val="FFFFFF">
              <a:shade val="85000"/>
            </a:srgbClr>
          </a:solidFill>
          <a:ln w="88900" cap="sq">
            <a:solidFill>
              <a:srgbClr val="38AA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ángulo 4"/>
          <p:cNvSpPr/>
          <p:nvPr/>
        </p:nvSpPr>
        <p:spPr>
          <a:xfrm>
            <a:off x="246197" y="393558"/>
            <a:ext cx="4627017" cy="769441"/>
          </a:xfrm>
          <a:prstGeom prst="rect">
            <a:avLst/>
          </a:prstGeom>
        </p:spPr>
        <p:txBody>
          <a:bodyPr wrap="square">
            <a:spAutoFit/>
          </a:bodyPr>
          <a:lstStyle/>
          <a:p>
            <a:r>
              <a:rPr lang="en-US" sz="4400" dirty="0" smtClean="0">
                <a:solidFill>
                  <a:schemeClr val="bg1"/>
                </a:solidFill>
                <a:latin typeface="Work Sans Medium"/>
              </a:rPr>
              <a:t>Cardinal </a:t>
            </a:r>
            <a:r>
              <a:rPr lang="en-US" sz="4400" dirty="0">
                <a:solidFill>
                  <a:schemeClr val="bg1"/>
                </a:solidFill>
                <a:latin typeface="Work Sans Medium"/>
              </a:rPr>
              <a:t>Numbers</a:t>
            </a:r>
          </a:p>
        </p:txBody>
      </p:sp>
    </p:spTree>
    <p:extLst>
      <p:ext uri="{BB962C8B-B14F-4D97-AF65-F5344CB8AC3E}">
        <p14:creationId xmlns:p14="http://schemas.microsoft.com/office/powerpoint/2010/main" val="40043044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181162" y="372042"/>
            <a:ext cx="3645550" cy="769441"/>
          </a:xfrm>
          <a:prstGeom prst="rect">
            <a:avLst/>
          </a:prstGeom>
        </p:spPr>
        <p:txBody>
          <a:bodyPr wrap="none">
            <a:spAutoFit/>
          </a:bodyPr>
          <a:lstStyle/>
          <a:p>
            <a:r>
              <a:rPr lang="en-US" sz="4400" dirty="0">
                <a:solidFill>
                  <a:schemeClr val="bg1"/>
                </a:solidFill>
                <a:latin typeface="Work Sans Medium"/>
              </a:rPr>
              <a:t>The number 0</a:t>
            </a:r>
          </a:p>
        </p:txBody>
      </p:sp>
      <p:pic>
        <p:nvPicPr>
          <p:cNvPr id="5" name="Marcador de contenido 3"/>
          <p:cNvPicPr>
            <a:picLocks noChangeAspect="1"/>
          </p:cNvPicPr>
          <p:nvPr/>
        </p:nvPicPr>
        <p:blipFill>
          <a:blip r:embed="rId2"/>
          <a:stretch>
            <a:fillRect/>
          </a:stretch>
        </p:blipFill>
        <p:spPr>
          <a:xfrm>
            <a:off x="2465187" y="1681730"/>
            <a:ext cx="7508692" cy="4955737"/>
          </a:xfrm>
          <a:prstGeom prst="rect">
            <a:avLst/>
          </a:prstGeom>
          <a:solidFill>
            <a:srgbClr val="FFFFFF">
              <a:shade val="85000"/>
            </a:srgbClr>
          </a:solidFill>
          <a:ln w="88900" cap="sq">
            <a:solidFill>
              <a:srgbClr val="38AA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85194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ardinal Numbers in English | Learn english, English lessons, Learn english  wor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128" y="193637"/>
            <a:ext cx="9854196" cy="6519134"/>
          </a:xfrm>
          <a:prstGeom prst="rect">
            <a:avLst/>
          </a:prstGeom>
          <a:solidFill>
            <a:srgbClr val="FFFFFF">
              <a:shade val="85000"/>
            </a:srgbClr>
          </a:solidFill>
          <a:ln w="88900" cap="sq">
            <a:solidFill>
              <a:srgbClr val="38AA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3350015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575734" y="1769534"/>
            <a:ext cx="8596668" cy="3793066"/>
          </a:xfrm>
        </p:spPr>
        <p:txBody>
          <a:bodyPr>
            <a:normAutofit/>
          </a:bodyPr>
          <a:lstStyle/>
          <a:p>
            <a:r>
              <a:rPr lang="es-CO" dirty="0" smtClean="0"/>
              <a:t>1,075,234,347</a:t>
            </a:r>
            <a:br>
              <a:rPr lang="es-CO" dirty="0" smtClean="0"/>
            </a:br>
            <a:r>
              <a:rPr lang="es-CO" dirty="0" err="1" smtClean="0"/>
              <a:t>one</a:t>
            </a:r>
            <a:r>
              <a:rPr lang="es-CO" dirty="0" smtClean="0"/>
              <a:t> </a:t>
            </a:r>
            <a:r>
              <a:rPr lang="es-CO" dirty="0" err="1" smtClean="0"/>
              <a:t>billion</a:t>
            </a:r>
            <a:r>
              <a:rPr lang="es-CO" dirty="0" smtClean="0"/>
              <a:t/>
            </a:r>
            <a:br>
              <a:rPr lang="es-CO" dirty="0" smtClean="0"/>
            </a:br>
            <a:r>
              <a:rPr lang="es-CO" dirty="0" err="1" smtClean="0"/>
              <a:t>seventy-five</a:t>
            </a:r>
            <a:r>
              <a:rPr lang="es-CO" dirty="0" smtClean="0"/>
              <a:t> million0</a:t>
            </a:r>
            <a:br>
              <a:rPr lang="es-CO" dirty="0" smtClean="0"/>
            </a:br>
            <a:r>
              <a:rPr lang="es-CO" dirty="0" err="1" smtClean="0"/>
              <a:t>two</a:t>
            </a:r>
            <a:r>
              <a:rPr lang="es-CO" dirty="0" smtClean="0"/>
              <a:t> </a:t>
            </a:r>
            <a:r>
              <a:rPr lang="es-CO" dirty="0" err="1" smtClean="0"/>
              <a:t>hundred</a:t>
            </a:r>
            <a:r>
              <a:rPr lang="es-CO" dirty="0" smtClean="0"/>
              <a:t> </a:t>
            </a:r>
            <a:r>
              <a:rPr lang="es-CO" dirty="0" err="1" smtClean="0"/>
              <a:t>thirty-four</a:t>
            </a:r>
            <a:r>
              <a:rPr lang="es-CO" dirty="0" smtClean="0"/>
              <a:t> </a:t>
            </a:r>
            <a:r>
              <a:rPr lang="es-CO" dirty="0" err="1" smtClean="0"/>
              <a:t>thousand</a:t>
            </a:r>
            <a:r>
              <a:rPr lang="es-CO" dirty="0" smtClean="0"/>
              <a:t/>
            </a:r>
            <a:br>
              <a:rPr lang="es-CO" dirty="0" smtClean="0"/>
            </a:br>
            <a:r>
              <a:rPr lang="es-CO" dirty="0" err="1" smtClean="0"/>
              <a:t>three</a:t>
            </a:r>
            <a:r>
              <a:rPr lang="es-CO" dirty="0" smtClean="0"/>
              <a:t> </a:t>
            </a:r>
            <a:r>
              <a:rPr lang="es-CO" dirty="0" err="1" smtClean="0"/>
              <a:t>hundred</a:t>
            </a:r>
            <a:r>
              <a:rPr lang="es-CO" dirty="0" smtClean="0"/>
              <a:t> </a:t>
            </a:r>
            <a:r>
              <a:rPr lang="es-CO" dirty="0" err="1" smtClean="0"/>
              <a:t>forty-seven</a:t>
            </a:r>
            <a:r>
              <a:rPr lang="es-CO" dirty="0" smtClean="0"/>
              <a:t> </a:t>
            </a:r>
            <a:endParaRPr lang="en-US" dirty="0"/>
          </a:p>
        </p:txBody>
      </p:sp>
    </p:spTree>
    <p:extLst>
      <p:ext uri="{BB962C8B-B14F-4D97-AF65-F5344CB8AC3E}">
        <p14:creationId xmlns:p14="http://schemas.microsoft.com/office/powerpoint/2010/main" val="198018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246197" y="393558"/>
            <a:ext cx="4627017" cy="769441"/>
          </a:xfrm>
          <a:prstGeom prst="rect">
            <a:avLst/>
          </a:prstGeom>
        </p:spPr>
        <p:txBody>
          <a:bodyPr wrap="square">
            <a:spAutoFit/>
          </a:bodyPr>
          <a:lstStyle/>
          <a:p>
            <a:r>
              <a:rPr lang="en-US" sz="4400" dirty="0" smtClean="0">
                <a:solidFill>
                  <a:schemeClr val="bg1"/>
                </a:solidFill>
                <a:latin typeface="Work Sans Medium"/>
              </a:rPr>
              <a:t>Practice Round</a:t>
            </a:r>
            <a:endParaRPr lang="en-US" sz="4400" dirty="0">
              <a:solidFill>
                <a:schemeClr val="bg1"/>
              </a:solidFill>
              <a:latin typeface="Work Sans Medium"/>
            </a:endParaRPr>
          </a:p>
        </p:txBody>
      </p:sp>
      <p:pic>
        <p:nvPicPr>
          <p:cNvPr id="6" name="Marcador de contenido 3"/>
          <p:cNvPicPr>
            <a:picLocks noChangeAspect="1"/>
          </p:cNvPicPr>
          <p:nvPr/>
        </p:nvPicPr>
        <p:blipFill rotWithShape="1">
          <a:blip r:embed="rId2"/>
          <a:srcRect b="50345"/>
          <a:stretch/>
        </p:blipFill>
        <p:spPr>
          <a:xfrm>
            <a:off x="609385" y="1678192"/>
            <a:ext cx="10957775" cy="4797912"/>
          </a:xfrm>
          <a:prstGeom prst="rect">
            <a:avLst/>
          </a:prstGeom>
        </p:spPr>
      </p:pic>
      <p:sp>
        <p:nvSpPr>
          <p:cNvPr id="3" name="CuadroTexto 2"/>
          <p:cNvSpPr txBox="1"/>
          <p:nvPr/>
        </p:nvSpPr>
        <p:spPr>
          <a:xfrm>
            <a:off x="4709160" y="1943100"/>
            <a:ext cx="1066800" cy="369332"/>
          </a:xfrm>
          <a:prstGeom prst="rect">
            <a:avLst/>
          </a:prstGeom>
          <a:noFill/>
        </p:spPr>
        <p:txBody>
          <a:bodyPr wrap="square" rtlCol="0">
            <a:spAutoFit/>
          </a:bodyPr>
          <a:lstStyle/>
          <a:p>
            <a:r>
              <a:rPr lang="en-US" dirty="0" smtClean="0"/>
              <a:t>six</a:t>
            </a:r>
            <a:endParaRPr lang="en-US" dirty="0"/>
          </a:p>
        </p:txBody>
      </p:sp>
      <p:sp>
        <p:nvSpPr>
          <p:cNvPr id="11" name="CuadroTexto 10"/>
          <p:cNvSpPr txBox="1"/>
          <p:nvPr/>
        </p:nvSpPr>
        <p:spPr>
          <a:xfrm>
            <a:off x="4873214" y="2941320"/>
            <a:ext cx="1329466" cy="369332"/>
          </a:xfrm>
          <a:prstGeom prst="rect">
            <a:avLst/>
          </a:prstGeom>
          <a:noFill/>
        </p:spPr>
        <p:txBody>
          <a:bodyPr wrap="square" rtlCol="0">
            <a:spAutoFit/>
          </a:bodyPr>
          <a:lstStyle/>
          <a:p>
            <a:r>
              <a:rPr lang="en-US" dirty="0" smtClean="0"/>
              <a:t>Sixth – 6</a:t>
            </a:r>
            <a:r>
              <a:rPr lang="en-US" baseline="30000" dirty="0" smtClean="0"/>
              <a:t>th</a:t>
            </a:r>
            <a:r>
              <a:rPr lang="en-US" dirty="0" smtClean="0"/>
              <a:t> </a:t>
            </a:r>
            <a:endParaRPr lang="en-US" dirty="0"/>
          </a:p>
        </p:txBody>
      </p:sp>
      <p:sp>
        <p:nvSpPr>
          <p:cNvPr id="12" name="CuadroTexto 11"/>
          <p:cNvSpPr txBox="1"/>
          <p:nvPr/>
        </p:nvSpPr>
        <p:spPr>
          <a:xfrm>
            <a:off x="3196814" y="3892482"/>
            <a:ext cx="1066800" cy="369332"/>
          </a:xfrm>
          <a:prstGeom prst="rect">
            <a:avLst/>
          </a:prstGeom>
          <a:noFill/>
        </p:spPr>
        <p:txBody>
          <a:bodyPr wrap="square" rtlCol="0">
            <a:spAutoFit/>
          </a:bodyPr>
          <a:lstStyle/>
          <a:p>
            <a:r>
              <a:rPr lang="en-US" dirty="0" smtClean="0"/>
              <a:t>ten</a:t>
            </a:r>
            <a:endParaRPr lang="en-US" dirty="0"/>
          </a:p>
        </p:txBody>
      </p:sp>
      <p:sp>
        <p:nvSpPr>
          <p:cNvPr id="13" name="CuadroTexto 12"/>
          <p:cNvSpPr txBox="1"/>
          <p:nvPr/>
        </p:nvSpPr>
        <p:spPr>
          <a:xfrm>
            <a:off x="3806414" y="4814961"/>
            <a:ext cx="1489486" cy="369332"/>
          </a:xfrm>
          <a:prstGeom prst="rect">
            <a:avLst/>
          </a:prstGeom>
          <a:noFill/>
        </p:spPr>
        <p:txBody>
          <a:bodyPr wrap="square" rtlCol="0">
            <a:spAutoFit/>
          </a:bodyPr>
          <a:lstStyle/>
          <a:p>
            <a:r>
              <a:rPr lang="en-US" dirty="0" smtClean="0"/>
              <a:t>Tenth – 10</a:t>
            </a:r>
            <a:r>
              <a:rPr lang="en-US" baseline="30000" dirty="0" smtClean="0"/>
              <a:t>th</a:t>
            </a:r>
            <a:r>
              <a:rPr lang="en-US" dirty="0" smtClean="0"/>
              <a:t> </a:t>
            </a:r>
            <a:endParaRPr lang="en-US" dirty="0"/>
          </a:p>
        </p:txBody>
      </p:sp>
      <p:sp>
        <p:nvSpPr>
          <p:cNvPr id="14" name="CuadroTexto 13"/>
          <p:cNvSpPr txBox="1"/>
          <p:nvPr/>
        </p:nvSpPr>
        <p:spPr>
          <a:xfrm>
            <a:off x="3753074" y="5813181"/>
            <a:ext cx="1489486" cy="369332"/>
          </a:xfrm>
          <a:prstGeom prst="rect">
            <a:avLst/>
          </a:prstGeom>
          <a:noFill/>
        </p:spPr>
        <p:txBody>
          <a:bodyPr wrap="square" rtlCol="0">
            <a:spAutoFit/>
          </a:bodyPr>
          <a:lstStyle/>
          <a:p>
            <a:r>
              <a:rPr lang="en-US" dirty="0" smtClean="0"/>
              <a:t>one </a:t>
            </a:r>
            <a:endParaRPr lang="en-US" dirty="0"/>
          </a:p>
        </p:txBody>
      </p:sp>
    </p:spTree>
    <p:extLst>
      <p:ext uri="{BB962C8B-B14F-4D97-AF65-F5344CB8AC3E}">
        <p14:creationId xmlns:p14="http://schemas.microsoft.com/office/powerpoint/2010/main" val="11421053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59750" y="1717431"/>
            <a:ext cx="8596668" cy="1320800"/>
          </a:xfrm>
        </p:spPr>
        <p:txBody>
          <a:bodyPr>
            <a:normAutofit fontScale="90000"/>
          </a:bodyPr>
          <a:lstStyle/>
          <a:p>
            <a:r>
              <a:rPr lang="en-US" dirty="0" smtClean="0">
                <a:solidFill>
                  <a:schemeClr val="tx1"/>
                </a:solidFill>
              </a:rPr>
              <a:t>What year were you born?</a:t>
            </a:r>
            <a:br>
              <a:rPr lang="en-US" dirty="0" smtClean="0">
                <a:solidFill>
                  <a:schemeClr val="tx1"/>
                </a:solidFill>
              </a:rPr>
            </a:br>
            <a:r>
              <a:rPr lang="en-US" dirty="0">
                <a:solidFill>
                  <a:schemeClr val="tx1"/>
                </a:solidFill>
              </a:rPr>
              <a:t/>
            </a:r>
            <a:br>
              <a:rPr lang="en-US" dirty="0">
                <a:solidFill>
                  <a:schemeClr val="tx1"/>
                </a:solidFill>
              </a:rPr>
            </a:br>
            <a:r>
              <a:rPr lang="en-US" dirty="0" smtClean="0">
                <a:solidFill>
                  <a:schemeClr val="tx1"/>
                </a:solidFill>
              </a:rPr>
              <a:t>I was born in _____</a:t>
            </a:r>
            <a:endParaRPr lang="en-US" dirty="0">
              <a:solidFill>
                <a:schemeClr val="tx1"/>
              </a:solidFill>
            </a:endParaRPr>
          </a:p>
        </p:txBody>
      </p:sp>
    </p:spTree>
    <p:extLst>
      <p:ext uri="{BB962C8B-B14F-4D97-AF65-F5344CB8AC3E}">
        <p14:creationId xmlns:p14="http://schemas.microsoft.com/office/powerpoint/2010/main" val="40654806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n-US"/>
          </a:p>
        </p:txBody>
      </p:sp>
    </p:spTree>
    <p:extLst>
      <p:ext uri="{BB962C8B-B14F-4D97-AF65-F5344CB8AC3E}">
        <p14:creationId xmlns:p14="http://schemas.microsoft.com/office/powerpoint/2010/main" val="37938701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246197" y="393558"/>
            <a:ext cx="4627017" cy="769441"/>
          </a:xfrm>
          <a:prstGeom prst="rect">
            <a:avLst/>
          </a:prstGeom>
        </p:spPr>
        <p:txBody>
          <a:bodyPr wrap="square">
            <a:spAutoFit/>
          </a:bodyPr>
          <a:lstStyle/>
          <a:p>
            <a:r>
              <a:rPr lang="en-US" sz="4400" dirty="0" smtClean="0">
                <a:solidFill>
                  <a:schemeClr val="bg1"/>
                </a:solidFill>
                <a:latin typeface="Work Sans Medium"/>
              </a:rPr>
              <a:t>Practice Round</a:t>
            </a:r>
            <a:endParaRPr lang="en-US" sz="4400" dirty="0">
              <a:solidFill>
                <a:schemeClr val="bg1"/>
              </a:solidFill>
              <a:latin typeface="Work Sans Medium"/>
            </a:endParaRPr>
          </a:p>
        </p:txBody>
      </p:sp>
      <p:pic>
        <p:nvPicPr>
          <p:cNvPr id="4" name="Marcador de contenido 3"/>
          <p:cNvPicPr>
            <a:picLocks noChangeAspect="1"/>
          </p:cNvPicPr>
          <p:nvPr/>
        </p:nvPicPr>
        <p:blipFill rotWithShape="1">
          <a:blip r:embed="rId2"/>
          <a:srcRect t="50751"/>
          <a:stretch/>
        </p:blipFill>
        <p:spPr>
          <a:xfrm>
            <a:off x="633473" y="1796526"/>
            <a:ext cx="9943620" cy="4787154"/>
          </a:xfrm>
          <a:prstGeom prst="rect">
            <a:avLst/>
          </a:prstGeom>
        </p:spPr>
      </p:pic>
    </p:spTree>
    <p:extLst>
      <p:ext uri="{BB962C8B-B14F-4D97-AF65-F5344CB8AC3E}">
        <p14:creationId xmlns:p14="http://schemas.microsoft.com/office/powerpoint/2010/main" val="35291149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224682" y="361285"/>
            <a:ext cx="8284617" cy="830997"/>
          </a:xfrm>
          <a:prstGeom prst="rect">
            <a:avLst/>
          </a:prstGeom>
        </p:spPr>
        <p:txBody>
          <a:bodyPr wrap="square">
            <a:spAutoFit/>
          </a:bodyPr>
          <a:lstStyle/>
          <a:p>
            <a:r>
              <a:rPr lang="en-US" sz="4800" dirty="0" smtClean="0">
                <a:solidFill>
                  <a:schemeClr val="bg1"/>
                </a:solidFill>
                <a:latin typeface="Work Sans Medium"/>
              </a:rPr>
              <a:t>What is your phone number?</a:t>
            </a:r>
            <a:endParaRPr lang="en-US" sz="4800" dirty="0">
              <a:solidFill>
                <a:schemeClr val="bg1"/>
              </a:solidFill>
              <a:latin typeface="Work Sans Medium"/>
            </a:endParaRPr>
          </a:p>
        </p:txBody>
      </p:sp>
      <p:sp>
        <p:nvSpPr>
          <p:cNvPr id="7" name="Marcador de contenido 2"/>
          <p:cNvSpPr txBox="1">
            <a:spLocks/>
          </p:cNvSpPr>
          <p:nvPr/>
        </p:nvSpPr>
        <p:spPr>
          <a:xfrm>
            <a:off x="544178" y="2081455"/>
            <a:ext cx="7645623" cy="3996616"/>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dirty="0" smtClean="0"/>
              <a:t>1. What’s your phone number? </a:t>
            </a:r>
          </a:p>
          <a:p>
            <a:pPr marL="0" indent="0">
              <a:buNone/>
            </a:pPr>
            <a:r>
              <a:rPr lang="en-US" sz="3600" dirty="0" smtClean="0"/>
              <a:t>2. What’s your cellphone number?</a:t>
            </a:r>
          </a:p>
          <a:p>
            <a:pPr marL="0" indent="0">
              <a:buNone/>
            </a:pPr>
            <a:r>
              <a:rPr lang="en-US" sz="3600" dirty="0" smtClean="0"/>
              <a:t>3. Can I have your number?</a:t>
            </a:r>
          </a:p>
          <a:p>
            <a:pPr marL="0" indent="0">
              <a:buFont typeface="Arial" panose="020B0604020202020204" pitchFamily="34" charset="0"/>
              <a:buNone/>
            </a:pPr>
            <a:r>
              <a:rPr lang="en-US" sz="2600" b="1" dirty="0" smtClean="0"/>
              <a:t>Answer:</a:t>
            </a:r>
          </a:p>
          <a:p>
            <a:r>
              <a:rPr lang="en-US" sz="3100" dirty="0" smtClean="0"/>
              <a:t>It is ______</a:t>
            </a:r>
          </a:p>
          <a:p>
            <a:r>
              <a:rPr lang="en-US" sz="3100" dirty="0" smtClean="0"/>
              <a:t>It’s _______</a:t>
            </a:r>
          </a:p>
          <a:p>
            <a:r>
              <a:rPr lang="en-US" sz="3100" dirty="0" smtClean="0"/>
              <a:t>Sure, it’s _______</a:t>
            </a:r>
          </a:p>
          <a:p>
            <a:r>
              <a:rPr lang="en-US" sz="3100" dirty="0" smtClean="0"/>
              <a:t>My phone number is_______</a:t>
            </a:r>
          </a:p>
          <a:p>
            <a:endParaRPr lang="en-US" b="1" dirty="0" smtClean="0"/>
          </a:p>
          <a:p>
            <a:pPr marL="0" indent="0">
              <a:buFont typeface="Arial" panose="020B0604020202020204" pitchFamily="34" charset="0"/>
              <a:buNone/>
            </a:pPr>
            <a:endParaRPr lang="en-US" dirty="0" smtClean="0"/>
          </a:p>
        </p:txBody>
      </p:sp>
      <p:pic>
        <p:nvPicPr>
          <p:cNvPr id="2050" name="Picture 2" descr="Call Phone Dialing Stock Illustrations – 1,342 Call Phone Dialing Stock  Illustrations, Vectors &amp; Clipart - Dreamsti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8883" y="2081455"/>
            <a:ext cx="3250434" cy="4346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61252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txBox="1">
            <a:spLocks/>
          </p:cNvSpPr>
          <p:nvPr/>
        </p:nvSpPr>
        <p:spPr>
          <a:xfrm>
            <a:off x="544178" y="2081455"/>
            <a:ext cx="9217889" cy="399661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dirty="0" smtClean="0"/>
              <a:t>1. What’s your phone number? </a:t>
            </a:r>
          </a:p>
          <a:p>
            <a:pPr marL="0" indent="0">
              <a:buNone/>
            </a:pPr>
            <a:r>
              <a:rPr lang="en-US" sz="3600" dirty="0" smtClean="0"/>
              <a:t>2. What’s your cellphone number?</a:t>
            </a:r>
          </a:p>
          <a:p>
            <a:pPr marL="0" indent="0">
              <a:buNone/>
            </a:pPr>
            <a:r>
              <a:rPr lang="en-US" sz="3600" dirty="0" smtClean="0"/>
              <a:t>3. Can I have your number?</a:t>
            </a:r>
          </a:p>
          <a:p>
            <a:pPr marL="0" indent="0">
              <a:buFont typeface="Arial" panose="020B0604020202020204" pitchFamily="34" charset="0"/>
              <a:buNone/>
            </a:pPr>
            <a:r>
              <a:rPr lang="en-US" sz="2600" b="1" dirty="0" smtClean="0"/>
              <a:t>Answer:</a:t>
            </a:r>
          </a:p>
          <a:p>
            <a:r>
              <a:rPr lang="es-CO" b="1" dirty="0" smtClean="0"/>
              <a:t>3183766072</a:t>
            </a:r>
          </a:p>
          <a:p>
            <a:pPr marL="0" indent="0">
              <a:buNone/>
            </a:pPr>
            <a:r>
              <a:rPr lang="es-CO" b="1" dirty="0" smtClean="0"/>
              <a:t>My </a:t>
            </a:r>
            <a:r>
              <a:rPr lang="es-CO" b="1" dirty="0" err="1" smtClean="0"/>
              <a:t>number</a:t>
            </a:r>
            <a:r>
              <a:rPr lang="es-CO" b="1" dirty="0" smtClean="0"/>
              <a:t> </a:t>
            </a:r>
            <a:r>
              <a:rPr lang="es-CO" b="1" dirty="0" err="1" smtClean="0"/>
              <a:t>is</a:t>
            </a:r>
            <a:r>
              <a:rPr lang="es-CO" b="1" dirty="0" smtClean="0"/>
              <a:t>… </a:t>
            </a:r>
            <a:r>
              <a:rPr lang="es-CO" dirty="0" err="1" smtClean="0"/>
              <a:t>Three</a:t>
            </a:r>
            <a:r>
              <a:rPr lang="es-CO" dirty="0" smtClean="0"/>
              <a:t> </a:t>
            </a:r>
            <a:r>
              <a:rPr lang="es-CO" dirty="0" err="1" smtClean="0"/>
              <a:t>one</a:t>
            </a:r>
            <a:r>
              <a:rPr lang="es-CO" dirty="0" smtClean="0"/>
              <a:t> </a:t>
            </a:r>
            <a:r>
              <a:rPr lang="es-CO" dirty="0" err="1" smtClean="0"/>
              <a:t>eight</a:t>
            </a:r>
            <a:r>
              <a:rPr lang="es-CO" dirty="0" smtClean="0"/>
              <a:t> </a:t>
            </a:r>
            <a:r>
              <a:rPr lang="es-CO" dirty="0" err="1" smtClean="0"/>
              <a:t>three</a:t>
            </a:r>
            <a:r>
              <a:rPr lang="es-CO" dirty="0" smtClean="0"/>
              <a:t> </a:t>
            </a:r>
            <a:r>
              <a:rPr lang="es-CO" dirty="0" err="1" smtClean="0"/>
              <a:t>seven</a:t>
            </a:r>
            <a:r>
              <a:rPr lang="es-CO" dirty="0" smtClean="0"/>
              <a:t> </a:t>
            </a:r>
            <a:r>
              <a:rPr lang="es-CO" dirty="0" err="1" smtClean="0"/>
              <a:t>double</a:t>
            </a:r>
            <a:r>
              <a:rPr lang="es-CO" dirty="0" smtClean="0"/>
              <a:t> </a:t>
            </a:r>
            <a:r>
              <a:rPr lang="es-CO" dirty="0" err="1" smtClean="0"/>
              <a:t>six</a:t>
            </a:r>
            <a:r>
              <a:rPr lang="es-CO" dirty="0" smtClean="0"/>
              <a:t> oh </a:t>
            </a:r>
            <a:r>
              <a:rPr lang="es-CO" dirty="0" err="1" smtClean="0"/>
              <a:t>seven</a:t>
            </a:r>
            <a:r>
              <a:rPr lang="es-CO" dirty="0" smtClean="0"/>
              <a:t> </a:t>
            </a:r>
            <a:r>
              <a:rPr lang="es-CO" dirty="0" err="1" smtClean="0"/>
              <a:t>two</a:t>
            </a:r>
            <a:endParaRPr lang="en-US" dirty="0" smtClean="0"/>
          </a:p>
          <a:p>
            <a:pPr marL="0" indent="0">
              <a:buFont typeface="Arial" panose="020B0604020202020204" pitchFamily="34" charset="0"/>
              <a:buNone/>
            </a:pPr>
            <a:endParaRPr lang="en-US" dirty="0" smtClean="0"/>
          </a:p>
        </p:txBody>
      </p:sp>
    </p:spTree>
    <p:extLst>
      <p:ext uri="{BB962C8B-B14F-4D97-AF65-F5344CB8AC3E}">
        <p14:creationId xmlns:p14="http://schemas.microsoft.com/office/powerpoint/2010/main" val="35918026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224682" y="361285"/>
            <a:ext cx="8284617" cy="830997"/>
          </a:xfrm>
          <a:prstGeom prst="rect">
            <a:avLst/>
          </a:prstGeom>
        </p:spPr>
        <p:txBody>
          <a:bodyPr wrap="square">
            <a:spAutoFit/>
          </a:bodyPr>
          <a:lstStyle/>
          <a:p>
            <a:r>
              <a:rPr lang="en-US" sz="4800" dirty="0" smtClean="0">
                <a:solidFill>
                  <a:schemeClr val="bg1"/>
                </a:solidFill>
                <a:latin typeface="Work Sans Medium"/>
              </a:rPr>
              <a:t>What is e – </a:t>
            </a:r>
            <a:r>
              <a:rPr lang="en-US" sz="4800" smtClean="0">
                <a:solidFill>
                  <a:schemeClr val="bg1"/>
                </a:solidFill>
                <a:latin typeface="Work Sans Medium"/>
              </a:rPr>
              <a:t>mail address?</a:t>
            </a:r>
            <a:endParaRPr lang="en-US" sz="4800" dirty="0">
              <a:solidFill>
                <a:schemeClr val="bg1"/>
              </a:solidFill>
              <a:latin typeface="Work Sans Medium"/>
            </a:endParaRPr>
          </a:p>
        </p:txBody>
      </p:sp>
      <p:sp>
        <p:nvSpPr>
          <p:cNvPr id="8" name="Marcador de contenido 2"/>
          <p:cNvSpPr txBox="1">
            <a:spLocks/>
          </p:cNvSpPr>
          <p:nvPr/>
        </p:nvSpPr>
        <p:spPr>
          <a:xfrm>
            <a:off x="224682" y="1882588"/>
            <a:ext cx="8424466" cy="4378362"/>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400" dirty="0" smtClean="0"/>
              <a:t>1. What’s your e-mail address?</a:t>
            </a:r>
          </a:p>
          <a:p>
            <a:pPr marL="0" indent="0">
              <a:buNone/>
            </a:pPr>
            <a:r>
              <a:rPr lang="en-US" sz="3400" dirty="0" smtClean="0"/>
              <a:t>2. What’s your email?</a:t>
            </a:r>
          </a:p>
          <a:p>
            <a:pPr marL="0" indent="0">
              <a:buNone/>
            </a:pPr>
            <a:endParaRPr lang="en-US" sz="3400" dirty="0" smtClean="0"/>
          </a:p>
          <a:p>
            <a:r>
              <a:rPr lang="en-US" sz="3400" dirty="0" smtClean="0"/>
              <a:t>My email is ________ /</a:t>
            </a:r>
          </a:p>
          <a:p>
            <a:r>
              <a:rPr lang="en-US" sz="3400" dirty="0" smtClean="0"/>
              <a:t> It is</a:t>
            </a:r>
          </a:p>
          <a:p>
            <a:r>
              <a:rPr lang="en-US" sz="3400" dirty="0" smtClean="0"/>
              <a:t> It’s </a:t>
            </a:r>
          </a:p>
          <a:p>
            <a:endParaRPr lang="en-US" sz="3400" dirty="0" smtClean="0"/>
          </a:p>
          <a:p>
            <a:r>
              <a:rPr lang="en-US" sz="3400" dirty="0" smtClean="0">
                <a:hlinkClick r:id="rId2"/>
              </a:rPr>
              <a:t>alejita_chaux1990@hotmail.com</a:t>
            </a:r>
            <a:endParaRPr lang="en-US" sz="3400" dirty="0" smtClean="0"/>
          </a:p>
          <a:p>
            <a:r>
              <a:rPr lang="en-US" sz="3400" u="sng" dirty="0" smtClean="0"/>
              <a:t>a l e j </a:t>
            </a:r>
            <a:r>
              <a:rPr lang="en-US" sz="3400" u="sng" dirty="0" err="1" smtClean="0"/>
              <a:t>i</a:t>
            </a:r>
            <a:r>
              <a:rPr lang="en-US" sz="3400" u="sng" dirty="0" smtClean="0"/>
              <a:t> t a _ c h a u x 1 9 9 0 </a:t>
            </a:r>
            <a:r>
              <a:rPr lang="en-US" sz="3400" dirty="0" smtClean="0"/>
              <a:t>@ hotmail.com / gmail.com / misena.edu.co</a:t>
            </a:r>
          </a:p>
          <a:p>
            <a:endParaRPr lang="en-US" dirty="0" smtClean="0"/>
          </a:p>
          <a:p>
            <a:endParaRPr lang="en-US" dirty="0"/>
          </a:p>
        </p:txBody>
      </p:sp>
      <p:pic>
        <p:nvPicPr>
          <p:cNvPr id="2052" name="Picture 4" descr="Smiling Woman Sitting At Computer Writing Messages And Icons Envelopes  Floating In Speech Bubbles Around Her Stock Illustration - Download Image  Now - iSto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2019" y="1628016"/>
            <a:ext cx="4123802" cy="3436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04537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50957" y="1400908"/>
            <a:ext cx="8596668" cy="1320800"/>
          </a:xfrm>
        </p:spPr>
        <p:txBody>
          <a:bodyPr>
            <a:normAutofit fontScale="90000"/>
          </a:bodyPr>
          <a:lstStyle/>
          <a:p>
            <a:r>
              <a:rPr lang="es-CO" b="1" dirty="0" smtClean="0">
                <a:solidFill>
                  <a:schemeClr val="tx1"/>
                </a:solidFill>
              </a:rPr>
              <a:t>Audio.</a:t>
            </a:r>
            <a:br>
              <a:rPr lang="es-CO" b="1" dirty="0" smtClean="0">
                <a:solidFill>
                  <a:schemeClr val="tx1"/>
                </a:solidFill>
              </a:rPr>
            </a:br>
            <a:r>
              <a:rPr lang="es-CO" b="1" dirty="0">
                <a:solidFill>
                  <a:schemeClr val="tx1"/>
                </a:solidFill>
              </a:rPr>
              <a:t/>
            </a:r>
            <a:br>
              <a:rPr lang="es-CO" b="1" dirty="0">
                <a:solidFill>
                  <a:schemeClr val="tx1"/>
                </a:solidFill>
              </a:rPr>
            </a:br>
            <a:r>
              <a:rPr lang="es-CO" b="1" dirty="0" smtClean="0">
                <a:solidFill>
                  <a:schemeClr val="tx1"/>
                </a:solidFill>
              </a:rPr>
              <a:t>3183766072</a:t>
            </a:r>
            <a:r>
              <a:rPr lang="es-CO" dirty="0">
                <a:solidFill>
                  <a:schemeClr val="tx1"/>
                </a:solidFill>
              </a:rPr>
              <a:t/>
            </a:r>
            <a:br>
              <a:rPr lang="es-CO" dirty="0">
                <a:solidFill>
                  <a:schemeClr val="tx1"/>
                </a:solidFill>
              </a:rPr>
            </a:br>
            <a:r>
              <a:rPr lang="es-CO" dirty="0">
                <a:solidFill>
                  <a:schemeClr val="tx1"/>
                </a:solidFill>
              </a:rPr>
              <a:t>My </a:t>
            </a:r>
            <a:r>
              <a:rPr lang="es-CO" dirty="0" err="1">
                <a:solidFill>
                  <a:schemeClr val="tx1"/>
                </a:solidFill>
              </a:rPr>
              <a:t>number</a:t>
            </a:r>
            <a:r>
              <a:rPr lang="es-CO" dirty="0">
                <a:solidFill>
                  <a:schemeClr val="tx1"/>
                </a:solidFill>
              </a:rPr>
              <a:t> </a:t>
            </a:r>
            <a:r>
              <a:rPr lang="es-CO" dirty="0" err="1">
                <a:solidFill>
                  <a:schemeClr val="tx1"/>
                </a:solidFill>
              </a:rPr>
              <a:t>is</a:t>
            </a:r>
            <a:r>
              <a:rPr lang="es-CO" dirty="0">
                <a:solidFill>
                  <a:schemeClr val="tx1"/>
                </a:solidFill>
              </a:rPr>
              <a:t>… </a:t>
            </a:r>
            <a:r>
              <a:rPr lang="es-CO" dirty="0" err="1">
                <a:solidFill>
                  <a:schemeClr val="tx1"/>
                </a:solidFill>
              </a:rPr>
              <a:t>Three</a:t>
            </a:r>
            <a:r>
              <a:rPr lang="es-CO" dirty="0">
                <a:solidFill>
                  <a:schemeClr val="tx1"/>
                </a:solidFill>
              </a:rPr>
              <a:t> </a:t>
            </a:r>
            <a:r>
              <a:rPr lang="es-CO" dirty="0" err="1">
                <a:solidFill>
                  <a:schemeClr val="tx1"/>
                </a:solidFill>
              </a:rPr>
              <a:t>one</a:t>
            </a:r>
            <a:r>
              <a:rPr lang="es-CO" dirty="0">
                <a:solidFill>
                  <a:schemeClr val="tx1"/>
                </a:solidFill>
              </a:rPr>
              <a:t> </a:t>
            </a:r>
            <a:r>
              <a:rPr lang="es-CO" dirty="0" err="1">
                <a:solidFill>
                  <a:schemeClr val="tx1"/>
                </a:solidFill>
              </a:rPr>
              <a:t>eight</a:t>
            </a:r>
            <a:r>
              <a:rPr lang="es-CO" dirty="0">
                <a:solidFill>
                  <a:schemeClr val="tx1"/>
                </a:solidFill>
              </a:rPr>
              <a:t> </a:t>
            </a:r>
            <a:r>
              <a:rPr lang="es-CO" dirty="0" err="1">
                <a:solidFill>
                  <a:schemeClr val="tx1"/>
                </a:solidFill>
              </a:rPr>
              <a:t>three</a:t>
            </a:r>
            <a:r>
              <a:rPr lang="es-CO" dirty="0">
                <a:solidFill>
                  <a:schemeClr val="tx1"/>
                </a:solidFill>
              </a:rPr>
              <a:t> </a:t>
            </a:r>
            <a:r>
              <a:rPr lang="es-CO" dirty="0" err="1">
                <a:solidFill>
                  <a:schemeClr val="tx1"/>
                </a:solidFill>
              </a:rPr>
              <a:t>seven</a:t>
            </a:r>
            <a:r>
              <a:rPr lang="es-CO" dirty="0">
                <a:solidFill>
                  <a:schemeClr val="tx1"/>
                </a:solidFill>
              </a:rPr>
              <a:t> </a:t>
            </a:r>
            <a:r>
              <a:rPr lang="es-CO" dirty="0" err="1">
                <a:solidFill>
                  <a:schemeClr val="tx1"/>
                </a:solidFill>
              </a:rPr>
              <a:t>double</a:t>
            </a:r>
            <a:r>
              <a:rPr lang="es-CO" dirty="0">
                <a:solidFill>
                  <a:schemeClr val="tx1"/>
                </a:solidFill>
              </a:rPr>
              <a:t> </a:t>
            </a:r>
            <a:r>
              <a:rPr lang="es-CO" dirty="0" err="1">
                <a:solidFill>
                  <a:schemeClr val="tx1"/>
                </a:solidFill>
              </a:rPr>
              <a:t>six</a:t>
            </a:r>
            <a:r>
              <a:rPr lang="es-CO" dirty="0">
                <a:solidFill>
                  <a:schemeClr val="tx1"/>
                </a:solidFill>
              </a:rPr>
              <a:t> oh </a:t>
            </a:r>
            <a:r>
              <a:rPr lang="es-CO" dirty="0" err="1">
                <a:solidFill>
                  <a:schemeClr val="tx1"/>
                </a:solidFill>
              </a:rPr>
              <a:t>seven</a:t>
            </a:r>
            <a:r>
              <a:rPr lang="es-CO" dirty="0">
                <a:solidFill>
                  <a:schemeClr val="tx1"/>
                </a:solidFill>
              </a:rPr>
              <a:t> </a:t>
            </a:r>
            <a:r>
              <a:rPr lang="es-CO" dirty="0" err="1">
                <a:solidFill>
                  <a:schemeClr val="tx1"/>
                </a:solidFill>
              </a:rPr>
              <a:t>two</a:t>
            </a:r>
            <a:r>
              <a:rPr lang="en-US" dirty="0">
                <a:solidFill>
                  <a:schemeClr val="tx1"/>
                </a:solidFill>
              </a:rPr>
              <a:t/>
            </a:r>
            <a:br>
              <a:rPr lang="en-US" dirty="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My email is …</a:t>
            </a:r>
            <a:br>
              <a:rPr lang="en-US" dirty="0" smtClean="0">
                <a:solidFill>
                  <a:schemeClr val="tx1"/>
                </a:solidFill>
              </a:rPr>
            </a:br>
            <a:r>
              <a:rPr lang="en-US" dirty="0" smtClean="0">
                <a:solidFill>
                  <a:schemeClr val="tx1"/>
                </a:solidFill>
                <a:hlinkClick r:id="rId2"/>
              </a:rPr>
              <a:t>alejita_chaux1990@hotmail.com</a:t>
            </a:r>
            <a:r>
              <a:rPr lang="en-US" dirty="0">
                <a:solidFill>
                  <a:schemeClr val="tx1"/>
                </a:solidFill>
              </a:rPr>
              <a:t/>
            </a:r>
            <a:br>
              <a:rPr lang="en-US" dirty="0">
                <a:solidFill>
                  <a:schemeClr val="tx1"/>
                </a:solidFill>
              </a:rPr>
            </a:br>
            <a:r>
              <a:rPr lang="en-US" dirty="0" smtClean="0">
                <a:solidFill>
                  <a:schemeClr val="tx1"/>
                </a:solidFill>
              </a:rPr>
              <a:t>My username is:</a:t>
            </a:r>
            <a:br>
              <a:rPr lang="en-US" dirty="0" smtClean="0">
                <a:solidFill>
                  <a:schemeClr val="tx1"/>
                </a:solidFill>
              </a:rPr>
            </a:br>
            <a:r>
              <a:rPr lang="en-US" dirty="0" smtClean="0">
                <a:solidFill>
                  <a:schemeClr val="tx1"/>
                </a:solidFill>
              </a:rPr>
              <a:t>a l e j </a:t>
            </a:r>
            <a:r>
              <a:rPr lang="en-US" dirty="0" err="1" smtClean="0">
                <a:solidFill>
                  <a:schemeClr val="tx1"/>
                </a:solidFill>
              </a:rPr>
              <a:t>i</a:t>
            </a:r>
            <a:r>
              <a:rPr lang="en-US" dirty="0" smtClean="0">
                <a:solidFill>
                  <a:schemeClr val="tx1"/>
                </a:solidFill>
              </a:rPr>
              <a:t> t a _ c h a u x 1 99 0 </a:t>
            </a:r>
            <a:r>
              <a:rPr lang="en-US" dirty="0">
                <a:solidFill>
                  <a:schemeClr val="tx1"/>
                </a:solidFill>
              </a:rPr>
              <a:t/>
            </a: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262118030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n-US"/>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133" y="431800"/>
            <a:ext cx="11844867" cy="6426200"/>
          </a:xfrm>
          <a:prstGeom prst="rect">
            <a:avLst/>
          </a:prstGeom>
        </p:spPr>
      </p:pic>
    </p:spTree>
    <p:extLst>
      <p:ext uri="{BB962C8B-B14F-4D97-AF65-F5344CB8AC3E}">
        <p14:creationId xmlns:p14="http://schemas.microsoft.com/office/powerpoint/2010/main" val="187509020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38665"/>
            <a:ext cx="10515600" cy="1325563"/>
          </a:xfrm>
        </p:spPr>
        <p:txBody>
          <a:bodyPr/>
          <a:lstStyle/>
          <a:p>
            <a:r>
              <a:rPr lang="en-US" dirty="0" smtClean="0">
                <a:solidFill>
                  <a:schemeClr val="bg1"/>
                </a:solidFill>
              </a:rPr>
              <a:t>Personal/Subjects Pronouns</a:t>
            </a:r>
            <a:endParaRPr lang="en-US" dirty="0">
              <a:solidFill>
                <a:schemeClr val="bg1"/>
              </a:solidFill>
            </a:endParaRPr>
          </a:p>
        </p:txBody>
      </p:sp>
      <p:graphicFrame>
        <p:nvGraphicFramePr>
          <p:cNvPr id="3" name="Tabla 2"/>
          <p:cNvGraphicFramePr>
            <a:graphicFrameLocks noGrp="1"/>
          </p:cNvGraphicFramePr>
          <p:nvPr>
            <p:extLst>
              <p:ext uri="{D42A27DB-BD31-4B8C-83A1-F6EECF244321}">
                <p14:modId xmlns:p14="http://schemas.microsoft.com/office/powerpoint/2010/main" val="3797338089"/>
              </p:ext>
            </p:extLst>
          </p:nvPr>
        </p:nvGraphicFramePr>
        <p:xfrm>
          <a:off x="838200" y="1910366"/>
          <a:ext cx="8230122" cy="4413648"/>
        </p:xfrm>
        <a:graphic>
          <a:graphicData uri="http://schemas.openxmlformats.org/drawingml/2006/table">
            <a:tbl>
              <a:tblPr firstRow="1" bandRow="1">
                <a:tableStyleId>{5C22544A-7EE6-4342-B048-85BDC9FD1C3A}</a:tableStyleId>
              </a:tblPr>
              <a:tblGrid>
                <a:gridCol w="3895514">
                  <a:extLst>
                    <a:ext uri="{9D8B030D-6E8A-4147-A177-3AD203B41FA5}">
                      <a16:colId xmlns:a16="http://schemas.microsoft.com/office/drawing/2014/main" val="3863217709"/>
                    </a:ext>
                  </a:extLst>
                </a:gridCol>
                <a:gridCol w="4334608">
                  <a:extLst>
                    <a:ext uri="{9D8B030D-6E8A-4147-A177-3AD203B41FA5}">
                      <a16:colId xmlns:a16="http://schemas.microsoft.com/office/drawing/2014/main" val="3544556812"/>
                    </a:ext>
                  </a:extLst>
                </a:gridCol>
              </a:tblGrid>
              <a:tr h="542688">
                <a:tc>
                  <a:txBody>
                    <a:bodyPr/>
                    <a:lstStyle/>
                    <a:p>
                      <a:r>
                        <a:rPr lang="en-US" dirty="0" smtClean="0"/>
                        <a:t>Singular </a:t>
                      </a:r>
                      <a:endParaRPr lang="en-US" dirty="0"/>
                    </a:p>
                  </a:txBody>
                  <a:tcPr/>
                </a:tc>
                <a:tc>
                  <a:txBody>
                    <a:bodyPr/>
                    <a:lstStyle/>
                    <a:p>
                      <a:r>
                        <a:rPr lang="en-US" dirty="0" smtClean="0"/>
                        <a:t>Plural</a:t>
                      </a:r>
                      <a:endParaRPr lang="en-US" dirty="0"/>
                    </a:p>
                  </a:txBody>
                  <a:tcPr/>
                </a:tc>
                <a:extLst>
                  <a:ext uri="{0D108BD9-81ED-4DB2-BD59-A6C34878D82A}">
                    <a16:rowId xmlns:a16="http://schemas.microsoft.com/office/drawing/2014/main" val="189938708"/>
                  </a:ext>
                </a:extLst>
              </a:tr>
              <a:tr h="3718272">
                <a:tc>
                  <a:txBody>
                    <a:bodyPr/>
                    <a:lstStyle/>
                    <a:p>
                      <a:r>
                        <a:rPr lang="en-US" b="1" dirty="0" smtClean="0"/>
                        <a:t>I</a:t>
                      </a:r>
                      <a:r>
                        <a:rPr lang="en-US" dirty="0" smtClean="0"/>
                        <a:t> (</a:t>
                      </a:r>
                      <a:r>
                        <a:rPr lang="en-US" dirty="0" err="1" smtClean="0"/>
                        <a:t>ai</a:t>
                      </a:r>
                      <a:r>
                        <a:rPr lang="en-US" dirty="0" smtClean="0"/>
                        <a:t>) </a:t>
                      </a:r>
                      <a:r>
                        <a:rPr lang="en-US" dirty="0" err="1" smtClean="0"/>
                        <a:t>yo</a:t>
                      </a:r>
                      <a:endParaRPr lang="en-US" dirty="0" smtClean="0"/>
                    </a:p>
                    <a:p>
                      <a:r>
                        <a:rPr lang="en-US" b="1" u="sng" dirty="0" err="1" smtClean="0"/>
                        <a:t>Primera</a:t>
                      </a:r>
                      <a:r>
                        <a:rPr lang="en-US" b="1" u="sng" dirty="0" smtClean="0"/>
                        <a:t> Persona</a:t>
                      </a:r>
                    </a:p>
                    <a:p>
                      <a:endParaRPr lang="en-US" dirty="0" smtClean="0"/>
                    </a:p>
                    <a:p>
                      <a:r>
                        <a:rPr lang="en-US" dirty="0" smtClean="0"/>
                        <a:t>You (</a:t>
                      </a:r>
                      <a:r>
                        <a:rPr lang="en-US" dirty="0" err="1" smtClean="0"/>
                        <a:t>iu</a:t>
                      </a:r>
                      <a:r>
                        <a:rPr lang="en-US" dirty="0" smtClean="0"/>
                        <a:t>) </a:t>
                      </a:r>
                      <a:r>
                        <a:rPr lang="en-US" dirty="0" err="1" smtClean="0"/>
                        <a:t>tú</a:t>
                      </a:r>
                      <a:r>
                        <a:rPr lang="en-US" dirty="0" smtClean="0"/>
                        <a:t> o </a:t>
                      </a:r>
                      <a:r>
                        <a:rPr lang="en-US" dirty="0" err="1" smtClean="0"/>
                        <a:t>usted</a:t>
                      </a:r>
                      <a:r>
                        <a:rPr lang="en-US" dirty="0" smtClean="0"/>
                        <a:t>)</a:t>
                      </a:r>
                    </a:p>
                    <a:p>
                      <a:r>
                        <a:rPr lang="en-US" sz="1600" dirty="0" smtClean="0"/>
                        <a:t>You are my friend</a:t>
                      </a:r>
                      <a:r>
                        <a:rPr lang="en-US" sz="1600" baseline="0" dirty="0" smtClean="0"/>
                        <a:t> – </a:t>
                      </a:r>
                      <a:r>
                        <a:rPr lang="en-US" sz="1600" baseline="0" dirty="0" err="1" smtClean="0"/>
                        <a:t>Tú</a:t>
                      </a:r>
                      <a:r>
                        <a:rPr lang="en-US" sz="1600" baseline="0" dirty="0" smtClean="0"/>
                        <a:t> </a:t>
                      </a:r>
                      <a:r>
                        <a:rPr lang="en-US" sz="1600" baseline="0" dirty="0" err="1" smtClean="0"/>
                        <a:t>eres</a:t>
                      </a:r>
                      <a:r>
                        <a:rPr lang="en-US" sz="1600" baseline="0" dirty="0" smtClean="0"/>
                        <a:t> mi amigo</a:t>
                      </a:r>
                    </a:p>
                    <a:p>
                      <a:r>
                        <a:rPr lang="en-US" sz="1800" b="1" u="sng" baseline="0" dirty="0" err="1" smtClean="0"/>
                        <a:t>Segunda</a:t>
                      </a:r>
                      <a:r>
                        <a:rPr lang="en-US" sz="1800" b="1" u="sng" baseline="0" dirty="0" smtClean="0"/>
                        <a:t> persona</a:t>
                      </a:r>
                      <a:endParaRPr lang="en-US" sz="1800" b="1" u="sng" dirty="0" smtClean="0"/>
                    </a:p>
                    <a:p>
                      <a:endParaRPr lang="en-US" dirty="0" smtClean="0"/>
                    </a:p>
                    <a:p>
                      <a:r>
                        <a:rPr lang="en-US" dirty="0" smtClean="0"/>
                        <a:t>She (chi) - </a:t>
                      </a:r>
                      <a:r>
                        <a:rPr lang="en-US" dirty="0" err="1" smtClean="0"/>
                        <a:t>ella</a:t>
                      </a:r>
                      <a:endParaRPr lang="en-US" dirty="0" smtClean="0"/>
                    </a:p>
                    <a:p>
                      <a:endParaRPr lang="en-US" dirty="0" smtClean="0"/>
                    </a:p>
                    <a:p>
                      <a:r>
                        <a:rPr lang="en-US" dirty="0" smtClean="0"/>
                        <a:t>He (</a:t>
                      </a:r>
                      <a:r>
                        <a:rPr lang="en-US" dirty="0" err="1" smtClean="0"/>
                        <a:t>ji</a:t>
                      </a:r>
                      <a:r>
                        <a:rPr lang="en-US" dirty="0" smtClean="0"/>
                        <a:t>) - </a:t>
                      </a:r>
                      <a:r>
                        <a:rPr lang="en-US" dirty="0" err="1" smtClean="0"/>
                        <a:t>él</a:t>
                      </a:r>
                      <a:endParaRPr lang="en-US" dirty="0" smtClean="0"/>
                    </a:p>
                    <a:p>
                      <a:endParaRPr lang="en-US" dirty="0" smtClean="0"/>
                    </a:p>
                    <a:p>
                      <a:r>
                        <a:rPr lang="en-US" dirty="0" smtClean="0"/>
                        <a:t>It (it) – </a:t>
                      </a:r>
                      <a:r>
                        <a:rPr lang="en-US" dirty="0" err="1" smtClean="0"/>
                        <a:t>eso</a:t>
                      </a:r>
                      <a:r>
                        <a:rPr lang="en-US" dirty="0" smtClean="0"/>
                        <a:t>, </a:t>
                      </a:r>
                      <a:r>
                        <a:rPr lang="en-US" dirty="0" err="1" smtClean="0"/>
                        <a:t>esa</a:t>
                      </a:r>
                      <a:r>
                        <a:rPr lang="en-US" dirty="0" smtClean="0"/>
                        <a:t>, </a:t>
                      </a:r>
                      <a:r>
                        <a:rPr lang="en-US" dirty="0" err="1" smtClean="0"/>
                        <a:t>esto</a:t>
                      </a:r>
                      <a:r>
                        <a:rPr lang="en-US" dirty="0" smtClean="0"/>
                        <a:t>,</a:t>
                      </a:r>
                      <a:r>
                        <a:rPr lang="en-US" baseline="0" dirty="0" smtClean="0"/>
                        <a:t> </a:t>
                      </a:r>
                      <a:r>
                        <a:rPr lang="en-US" baseline="0" dirty="0" err="1" smtClean="0"/>
                        <a:t>esta</a:t>
                      </a:r>
                      <a:endParaRPr lang="en-US" dirty="0" smtClean="0"/>
                    </a:p>
                    <a:p>
                      <a:r>
                        <a:rPr lang="en-US" sz="1600" dirty="0" smtClean="0"/>
                        <a:t>(animal, </a:t>
                      </a:r>
                      <a:r>
                        <a:rPr lang="en-US" sz="1600" dirty="0" err="1" smtClean="0"/>
                        <a:t>cosa</a:t>
                      </a:r>
                      <a:r>
                        <a:rPr lang="en-US" sz="1600" dirty="0" smtClean="0"/>
                        <a:t>, </a:t>
                      </a:r>
                      <a:r>
                        <a:rPr lang="en-US" sz="1600" dirty="0" err="1" smtClean="0"/>
                        <a:t>objeto</a:t>
                      </a:r>
                      <a:r>
                        <a:rPr lang="en-US" sz="1600" dirty="0" smtClean="0"/>
                        <a:t> o </a:t>
                      </a:r>
                      <a:r>
                        <a:rPr lang="en-US" sz="1600" dirty="0" err="1" smtClean="0"/>
                        <a:t>lugar</a:t>
                      </a:r>
                      <a:r>
                        <a:rPr lang="en-US" sz="1600" dirty="0" smtClean="0"/>
                        <a:t>)</a:t>
                      </a:r>
                    </a:p>
                    <a:p>
                      <a:r>
                        <a:rPr lang="en-US" b="1" u="sng" dirty="0" err="1" smtClean="0"/>
                        <a:t>Tercera</a:t>
                      </a:r>
                      <a:r>
                        <a:rPr lang="en-US" b="1" u="sng" baseline="0" dirty="0" smtClean="0"/>
                        <a:t> Persona</a:t>
                      </a:r>
                      <a:endParaRPr lang="en-US" b="1" u="sng" dirty="0" smtClean="0"/>
                    </a:p>
                  </a:txBody>
                  <a:tcPr/>
                </a:tc>
                <a:tc>
                  <a:txBody>
                    <a:bodyPr/>
                    <a:lstStyle/>
                    <a:p>
                      <a:r>
                        <a:rPr lang="en-US" dirty="0" smtClean="0"/>
                        <a:t>We (</a:t>
                      </a:r>
                      <a:r>
                        <a:rPr lang="en-US" dirty="0" err="1" smtClean="0"/>
                        <a:t>wi</a:t>
                      </a:r>
                      <a:r>
                        <a:rPr lang="en-US" dirty="0" smtClean="0"/>
                        <a:t>) –</a:t>
                      </a:r>
                      <a:r>
                        <a:rPr lang="en-US" baseline="0" dirty="0" smtClean="0"/>
                        <a:t> </a:t>
                      </a:r>
                      <a:r>
                        <a:rPr lang="en-US" baseline="0" dirty="0" err="1" smtClean="0"/>
                        <a:t>nosotros</a:t>
                      </a:r>
                      <a:r>
                        <a:rPr lang="en-US" baseline="0" dirty="0" smtClean="0"/>
                        <a:t> </a:t>
                      </a:r>
                    </a:p>
                    <a:p>
                      <a:r>
                        <a:rPr lang="en-US" baseline="0" dirty="0" smtClean="0"/>
                        <a:t>(</a:t>
                      </a:r>
                      <a:r>
                        <a:rPr lang="en-US" baseline="0" dirty="0" err="1" smtClean="0"/>
                        <a:t>yo</a:t>
                      </a:r>
                      <a:r>
                        <a:rPr lang="en-US" baseline="0" dirty="0" smtClean="0"/>
                        <a:t> </a:t>
                      </a:r>
                      <a:r>
                        <a:rPr lang="en-US" baseline="0" dirty="0" err="1" smtClean="0"/>
                        <a:t>estoy</a:t>
                      </a:r>
                      <a:r>
                        <a:rPr lang="en-US" baseline="0" dirty="0" smtClean="0"/>
                        <a:t> </a:t>
                      </a:r>
                      <a:r>
                        <a:rPr lang="en-US" baseline="0" dirty="0" err="1" smtClean="0"/>
                        <a:t>incluido</a:t>
                      </a:r>
                      <a:r>
                        <a:rPr lang="en-US" baseline="0" dirty="0" smtClean="0"/>
                        <a:t>)</a:t>
                      </a:r>
                    </a:p>
                    <a:p>
                      <a:endParaRPr lang="en-US" baseline="0" dirty="0" smtClean="0"/>
                    </a:p>
                    <a:p>
                      <a:r>
                        <a:rPr lang="en-US" baseline="0" dirty="0" smtClean="0"/>
                        <a:t>You (</a:t>
                      </a:r>
                      <a:r>
                        <a:rPr lang="en-US" baseline="0" dirty="0" err="1" smtClean="0"/>
                        <a:t>iu</a:t>
                      </a:r>
                      <a:r>
                        <a:rPr lang="en-US" baseline="0" dirty="0" smtClean="0"/>
                        <a:t>) – (</a:t>
                      </a:r>
                      <a:r>
                        <a:rPr lang="en-US" baseline="0" dirty="0" err="1" smtClean="0"/>
                        <a:t>ustedes</a:t>
                      </a:r>
                      <a:r>
                        <a:rPr lang="en-US" baseline="0" dirty="0" smtClean="0"/>
                        <a:t>)</a:t>
                      </a:r>
                    </a:p>
                    <a:p>
                      <a:r>
                        <a:rPr lang="en-US" sz="1600" baseline="0" dirty="0" smtClean="0"/>
                        <a:t>You are my friend</a:t>
                      </a:r>
                      <a:r>
                        <a:rPr lang="en-US" sz="1600" b="1" baseline="0" dirty="0" smtClean="0"/>
                        <a:t>s – </a:t>
                      </a:r>
                      <a:r>
                        <a:rPr lang="en-US" sz="1600" b="0" baseline="0" dirty="0" err="1" smtClean="0"/>
                        <a:t>ustedes</a:t>
                      </a:r>
                      <a:r>
                        <a:rPr lang="en-US" sz="1600" b="0" baseline="0" dirty="0" smtClean="0"/>
                        <a:t> son </a:t>
                      </a:r>
                      <a:r>
                        <a:rPr lang="en-US" sz="1600" b="0" baseline="0" dirty="0" err="1" smtClean="0"/>
                        <a:t>mis</a:t>
                      </a:r>
                      <a:r>
                        <a:rPr lang="en-US" sz="1600" b="0" baseline="0" dirty="0" smtClean="0"/>
                        <a:t> amigos</a:t>
                      </a:r>
                    </a:p>
                    <a:p>
                      <a:endParaRPr lang="en-US" b="0" baseline="0" dirty="0" smtClean="0"/>
                    </a:p>
                    <a:p>
                      <a:r>
                        <a:rPr lang="en-US" b="0" baseline="0" dirty="0" smtClean="0"/>
                        <a:t>They (</a:t>
                      </a:r>
                      <a:r>
                        <a:rPr lang="en-US" b="0" baseline="0" dirty="0" err="1" smtClean="0"/>
                        <a:t>dei</a:t>
                      </a:r>
                      <a:r>
                        <a:rPr lang="en-US" b="0" baseline="0" dirty="0" smtClean="0"/>
                        <a:t>) – </a:t>
                      </a:r>
                      <a:r>
                        <a:rPr lang="en-US" b="0" baseline="0" dirty="0" err="1" smtClean="0"/>
                        <a:t>ell@s</a:t>
                      </a:r>
                      <a:r>
                        <a:rPr lang="en-US" b="0" baseline="0" dirty="0" smtClean="0"/>
                        <a:t> </a:t>
                      </a:r>
                    </a:p>
                    <a:p>
                      <a:r>
                        <a:rPr lang="en-US" b="0" baseline="0" dirty="0" smtClean="0"/>
                        <a:t>(no </a:t>
                      </a:r>
                      <a:r>
                        <a:rPr lang="en-US" b="0" baseline="0" dirty="0" err="1" smtClean="0"/>
                        <a:t>estoy</a:t>
                      </a:r>
                      <a:r>
                        <a:rPr lang="en-US" b="0" baseline="0" dirty="0" smtClean="0"/>
                        <a:t> </a:t>
                      </a:r>
                      <a:r>
                        <a:rPr lang="en-US" b="0" baseline="0" dirty="0" err="1" smtClean="0"/>
                        <a:t>incluido</a:t>
                      </a:r>
                      <a:r>
                        <a:rPr lang="en-US" b="0" baseline="0" dirty="0" smtClean="0"/>
                        <a:t>)</a:t>
                      </a:r>
                      <a:endParaRPr lang="en-US" dirty="0"/>
                    </a:p>
                  </a:txBody>
                  <a:tcPr/>
                </a:tc>
                <a:extLst>
                  <a:ext uri="{0D108BD9-81ED-4DB2-BD59-A6C34878D82A}">
                    <a16:rowId xmlns:a16="http://schemas.microsoft.com/office/drawing/2014/main" val="3279925766"/>
                  </a:ext>
                </a:extLst>
              </a:tr>
            </a:tbl>
          </a:graphicData>
        </a:graphic>
      </p:graphicFrame>
      <p:sp>
        <p:nvSpPr>
          <p:cNvPr id="5" name="CuadroTexto 4"/>
          <p:cNvSpPr txBox="1"/>
          <p:nvPr/>
        </p:nvSpPr>
        <p:spPr>
          <a:xfrm>
            <a:off x="518746" y="1429511"/>
            <a:ext cx="3253154" cy="369332"/>
          </a:xfrm>
          <a:prstGeom prst="rect">
            <a:avLst/>
          </a:prstGeom>
          <a:noFill/>
        </p:spPr>
        <p:txBody>
          <a:bodyPr wrap="square" rtlCol="0">
            <a:spAutoFit/>
          </a:bodyPr>
          <a:lstStyle/>
          <a:p>
            <a:r>
              <a:rPr lang="en-US" dirty="0" smtClean="0"/>
              <a:t>Alejandra = she</a:t>
            </a:r>
            <a:endParaRPr lang="en-US" dirty="0"/>
          </a:p>
        </p:txBody>
      </p:sp>
    </p:spTree>
    <p:extLst>
      <p:ext uri="{BB962C8B-B14F-4D97-AF65-F5344CB8AC3E}">
        <p14:creationId xmlns:p14="http://schemas.microsoft.com/office/powerpoint/2010/main" val="3875207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chemeClr val="bg1"/>
                </a:solidFill>
              </a:rPr>
              <a:t>Practice Round</a:t>
            </a:r>
            <a:endParaRPr lang="en-US" dirty="0">
              <a:solidFill>
                <a:schemeClr val="bg1"/>
              </a:solidFill>
            </a:endParaRPr>
          </a:p>
        </p:txBody>
      </p:sp>
      <p:sp>
        <p:nvSpPr>
          <p:cNvPr id="3" name="Rectángulo 2"/>
          <p:cNvSpPr/>
          <p:nvPr/>
        </p:nvSpPr>
        <p:spPr>
          <a:xfrm>
            <a:off x="1112109" y="1690687"/>
            <a:ext cx="6211558" cy="3662541"/>
          </a:xfrm>
          <a:prstGeom prst="rect">
            <a:avLst/>
          </a:prstGeom>
        </p:spPr>
        <p:txBody>
          <a:bodyPr wrap="square">
            <a:spAutoFit/>
          </a:bodyPr>
          <a:lstStyle/>
          <a:p>
            <a:r>
              <a:rPr lang="en-US" dirty="0" smtClean="0"/>
              <a:t>Alejandra= she</a:t>
            </a:r>
            <a:endParaRPr lang="en-US" dirty="0"/>
          </a:p>
          <a:p>
            <a:endParaRPr lang="en-US" sz="2800" dirty="0" smtClean="0"/>
          </a:p>
          <a:p>
            <a:pPr marL="342900" indent="-342900">
              <a:buAutoNum type="arabicPeriod"/>
            </a:pPr>
            <a:r>
              <a:rPr lang="en-US" sz="2800" dirty="0" smtClean="0"/>
              <a:t>Francisco, my mom </a:t>
            </a:r>
            <a:r>
              <a:rPr lang="en-US" sz="2800" u="sng" dirty="0" smtClean="0"/>
              <a:t>and I</a:t>
            </a:r>
            <a:r>
              <a:rPr lang="en-US" sz="2800" dirty="0" smtClean="0"/>
              <a:t> (</a:t>
            </a:r>
            <a:r>
              <a:rPr lang="en-US" sz="2800" dirty="0"/>
              <a:t> </a:t>
            </a:r>
            <a:r>
              <a:rPr lang="en-US" sz="2800" u="sng" dirty="0" smtClean="0"/>
              <a:t>we</a:t>
            </a:r>
            <a:r>
              <a:rPr lang="en-US" sz="2800" dirty="0" smtClean="0"/>
              <a:t> )</a:t>
            </a:r>
          </a:p>
          <a:p>
            <a:pPr marL="342900" indent="-342900">
              <a:buAutoNum type="arabicPeriod"/>
            </a:pPr>
            <a:r>
              <a:rPr lang="en-US" sz="2800" dirty="0" smtClean="0"/>
              <a:t>Mrs. Brown ( </a:t>
            </a:r>
            <a:r>
              <a:rPr lang="en-US" sz="2800" u="sng" dirty="0" smtClean="0"/>
              <a:t>she</a:t>
            </a:r>
            <a:r>
              <a:rPr lang="en-US" sz="2800" dirty="0" smtClean="0"/>
              <a:t> )</a:t>
            </a:r>
          </a:p>
          <a:p>
            <a:pPr marL="342900" indent="-342900">
              <a:buAutoNum type="arabicPeriod"/>
            </a:pPr>
            <a:r>
              <a:rPr lang="en-US" sz="2800" dirty="0" smtClean="0"/>
              <a:t>mice – </a:t>
            </a:r>
            <a:r>
              <a:rPr lang="en-US" sz="2800" dirty="0" err="1" smtClean="0"/>
              <a:t>ratones</a:t>
            </a:r>
            <a:r>
              <a:rPr lang="en-US" sz="2800" dirty="0" smtClean="0"/>
              <a:t> ( </a:t>
            </a:r>
            <a:r>
              <a:rPr lang="en-US" sz="2800" u="sng" dirty="0" smtClean="0"/>
              <a:t>they</a:t>
            </a:r>
            <a:r>
              <a:rPr lang="en-US" sz="2800" dirty="0" smtClean="0"/>
              <a:t> )</a:t>
            </a:r>
          </a:p>
          <a:p>
            <a:r>
              <a:rPr lang="en-US" sz="2800" dirty="0" smtClean="0"/>
              <a:t>Mouse – </a:t>
            </a:r>
            <a:r>
              <a:rPr lang="en-US" sz="2800" dirty="0" err="1" smtClean="0"/>
              <a:t>ratón</a:t>
            </a:r>
            <a:r>
              <a:rPr lang="en-US" sz="2800" dirty="0" smtClean="0"/>
              <a:t> (it )</a:t>
            </a:r>
          </a:p>
          <a:p>
            <a:r>
              <a:rPr lang="en-US" sz="2800" dirty="0" smtClean="0"/>
              <a:t>4.The elephant</a:t>
            </a:r>
            <a:r>
              <a:rPr lang="en-US" sz="2800" u="sng" dirty="0" smtClean="0"/>
              <a:t>s</a:t>
            </a:r>
            <a:r>
              <a:rPr lang="en-US" sz="2800" dirty="0" smtClean="0"/>
              <a:t> (</a:t>
            </a:r>
            <a:r>
              <a:rPr lang="en-US" sz="2800" dirty="0"/>
              <a:t> </a:t>
            </a:r>
            <a:r>
              <a:rPr lang="en-US" sz="2800" u="sng" dirty="0" smtClean="0"/>
              <a:t>they</a:t>
            </a:r>
            <a:r>
              <a:rPr lang="en-US" sz="2800" dirty="0" smtClean="0"/>
              <a:t> )</a:t>
            </a:r>
          </a:p>
          <a:p>
            <a:r>
              <a:rPr lang="en-US" sz="2800" dirty="0" smtClean="0"/>
              <a:t>5. Carla and Maria ( They )</a:t>
            </a:r>
          </a:p>
          <a:p>
            <a:pPr marL="342900" indent="-342900">
              <a:buAutoNum type="arabicPeriod"/>
            </a:pPr>
            <a:endParaRPr lang="en-US" dirty="0"/>
          </a:p>
        </p:txBody>
      </p:sp>
    </p:spTree>
    <p:extLst>
      <p:ext uri="{BB962C8B-B14F-4D97-AF65-F5344CB8AC3E}">
        <p14:creationId xmlns:p14="http://schemas.microsoft.com/office/powerpoint/2010/main" val="9835991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6680" y="139215"/>
            <a:ext cx="10515600" cy="1325563"/>
          </a:xfrm>
        </p:spPr>
        <p:txBody>
          <a:bodyPr/>
          <a:lstStyle/>
          <a:p>
            <a:r>
              <a:rPr lang="en-US" dirty="0" smtClean="0">
                <a:solidFill>
                  <a:schemeClr val="bg1"/>
                </a:solidFill>
                <a:latin typeface="Work Sans Medium"/>
              </a:rPr>
              <a:t>Personal Pronouns </a:t>
            </a:r>
            <a:endParaRPr lang="en-US" dirty="0">
              <a:solidFill>
                <a:schemeClr val="bg1"/>
              </a:solidFill>
              <a:latin typeface="Work Sans Medium"/>
            </a:endParaRPr>
          </a:p>
        </p:txBody>
      </p:sp>
      <p:pic>
        <p:nvPicPr>
          <p:cNvPr id="4098" name="Picture 2" descr="Imag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4589" y="1679930"/>
            <a:ext cx="5913199" cy="4891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267311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7437" y="96184"/>
            <a:ext cx="10515600" cy="1325563"/>
          </a:xfrm>
        </p:spPr>
        <p:txBody>
          <a:bodyPr/>
          <a:lstStyle/>
          <a:p>
            <a:r>
              <a:rPr lang="en-US" dirty="0">
                <a:solidFill>
                  <a:schemeClr val="bg1"/>
                </a:solidFill>
                <a:latin typeface="Work Sans Medium"/>
              </a:rPr>
              <a:t>Articles </a:t>
            </a:r>
            <a:r>
              <a:rPr lang="en-US" dirty="0" smtClean="0">
                <a:solidFill>
                  <a:schemeClr val="bg1"/>
                </a:solidFill>
                <a:latin typeface="Work Sans Medium"/>
              </a:rPr>
              <a:t> - The</a:t>
            </a:r>
            <a:r>
              <a:rPr lang="en-US" dirty="0">
                <a:solidFill>
                  <a:schemeClr val="bg1"/>
                </a:solidFill>
                <a:latin typeface="Work Sans Medium"/>
              </a:rPr>
              <a:t>, </a:t>
            </a:r>
            <a:r>
              <a:rPr lang="en-US" dirty="0" smtClean="0">
                <a:solidFill>
                  <a:schemeClr val="bg1"/>
                </a:solidFill>
                <a:latin typeface="Work Sans Medium"/>
              </a:rPr>
              <a:t>A </a:t>
            </a:r>
            <a:r>
              <a:rPr lang="en-US" dirty="0">
                <a:solidFill>
                  <a:schemeClr val="bg1"/>
                </a:solidFill>
                <a:latin typeface="Work Sans Medium"/>
              </a:rPr>
              <a:t>and </a:t>
            </a:r>
            <a:r>
              <a:rPr lang="en-US" dirty="0" smtClean="0">
                <a:solidFill>
                  <a:schemeClr val="bg1"/>
                </a:solidFill>
                <a:latin typeface="Work Sans Medium"/>
              </a:rPr>
              <a:t>An</a:t>
            </a:r>
            <a:endParaRPr lang="en-US" dirty="0">
              <a:solidFill>
                <a:schemeClr val="bg1"/>
              </a:solidFill>
              <a:latin typeface="Work Sans Medium"/>
            </a:endParaRPr>
          </a:p>
        </p:txBody>
      </p:sp>
      <p:pic>
        <p:nvPicPr>
          <p:cNvPr id="3" name="Marcador de contenido 3"/>
          <p:cNvPicPr>
            <a:picLocks noChangeAspect="1"/>
          </p:cNvPicPr>
          <p:nvPr/>
        </p:nvPicPr>
        <p:blipFill>
          <a:blip r:embed="rId2"/>
          <a:stretch>
            <a:fillRect/>
          </a:stretch>
        </p:blipFill>
        <p:spPr>
          <a:xfrm>
            <a:off x="1368624" y="1908845"/>
            <a:ext cx="9511708" cy="2897526"/>
          </a:xfrm>
          <a:prstGeom prst="rect">
            <a:avLst/>
          </a:prstGeom>
          <a:solidFill>
            <a:srgbClr val="FFFFFF">
              <a:shade val="85000"/>
            </a:srgbClr>
          </a:solidFill>
          <a:ln w="88900" cap="sq">
            <a:solidFill>
              <a:srgbClr val="38AA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CuadroTexto 3"/>
          <p:cNvSpPr txBox="1"/>
          <p:nvPr/>
        </p:nvSpPr>
        <p:spPr>
          <a:xfrm>
            <a:off x="2167940" y="5293469"/>
            <a:ext cx="3956538" cy="646331"/>
          </a:xfrm>
          <a:prstGeom prst="rect">
            <a:avLst/>
          </a:prstGeom>
          <a:noFill/>
        </p:spPr>
        <p:txBody>
          <a:bodyPr wrap="square" rtlCol="0">
            <a:spAutoFit/>
          </a:bodyPr>
          <a:lstStyle/>
          <a:p>
            <a:r>
              <a:rPr lang="en-US" dirty="0" smtClean="0"/>
              <a:t>_THE_ HOUR</a:t>
            </a:r>
          </a:p>
          <a:p>
            <a:r>
              <a:rPr lang="en-US" dirty="0" smtClean="0"/>
              <a:t>__THE_ HOUSE </a:t>
            </a:r>
            <a:endParaRPr lang="en-US" dirty="0"/>
          </a:p>
        </p:txBody>
      </p:sp>
    </p:spTree>
    <p:extLst>
      <p:ext uri="{BB962C8B-B14F-4D97-AF65-F5344CB8AC3E}">
        <p14:creationId xmlns:p14="http://schemas.microsoft.com/office/powerpoint/2010/main" val="29111047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chemeClr val="bg1"/>
                </a:solidFill>
              </a:rPr>
              <a:t>Pronunciation tip</a:t>
            </a:r>
            <a:endParaRPr lang="en-US" dirty="0">
              <a:solidFill>
                <a:schemeClr val="bg1"/>
              </a:solidFill>
            </a:endParaRPr>
          </a:p>
        </p:txBody>
      </p:sp>
      <p:sp>
        <p:nvSpPr>
          <p:cNvPr id="3" name="CuadroTexto 2"/>
          <p:cNvSpPr txBox="1"/>
          <p:nvPr/>
        </p:nvSpPr>
        <p:spPr>
          <a:xfrm>
            <a:off x="1028700" y="1930400"/>
            <a:ext cx="5020408" cy="4247317"/>
          </a:xfrm>
          <a:prstGeom prst="rect">
            <a:avLst/>
          </a:prstGeom>
          <a:noFill/>
        </p:spPr>
        <p:txBody>
          <a:bodyPr wrap="square" rtlCol="0">
            <a:spAutoFit/>
          </a:bodyPr>
          <a:lstStyle/>
          <a:p>
            <a:r>
              <a:rPr lang="en-US" dirty="0" smtClean="0"/>
              <a:t>Words that finish wit –</a:t>
            </a:r>
            <a:r>
              <a:rPr lang="en-US" dirty="0" err="1" smtClean="0"/>
              <a:t>ve</a:t>
            </a:r>
            <a:r>
              <a:rPr lang="en-US" dirty="0" smtClean="0"/>
              <a:t> : f</a:t>
            </a:r>
          </a:p>
          <a:p>
            <a:endParaRPr lang="en-US" dirty="0"/>
          </a:p>
          <a:p>
            <a:endParaRPr lang="en-US" dirty="0" smtClean="0"/>
          </a:p>
          <a:p>
            <a:r>
              <a:rPr lang="en-US" dirty="0" smtClean="0"/>
              <a:t>Live: </a:t>
            </a:r>
            <a:r>
              <a:rPr lang="en-US" dirty="0" err="1" smtClean="0"/>
              <a:t>lif</a:t>
            </a:r>
            <a:endParaRPr lang="en-US" dirty="0" smtClean="0"/>
          </a:p>
          <a:p>
            <a:endParaRPr lang="en-US" dirty="0"/>
          </a:p>
          <a:p>
            <a:r>
              <a:rPr lang="en-US" dirty="0" smtClean="0"/>
              <a:t>Life: </a:t>
            </a:r>
            <a:r>
              <a:rPr lang="en-US" dirty="0" err="1" smtClean="0"/>
              <a:t>vida</a:t>
            </a:r>
            <a:r>
              <a:rPr lang="en-US" dirty="0" smtClean="0"/>
              <a:t> </a:t>
            </a:r>
          </a:p>
          <a:p>
            <a:endParaRPr lang="en-US" dirty="0"/>
          </a:p>
          <a:p>
            <a:r>
              <a:rPr lang="en-US" dirty="0" smtClean="0"/>
              <a:t>I want to live my life the way I wanted</a:t>
            </a:r>
          </a:p>
          <a:p>
            <a:endParaRPr lang="en-US" dirty="0"/>
          </a:p>
          <a:p>
            <a:endParaRPr lang="en-US" dirty="0" smtClean="0"/>
          </a:p>
          <a:p>
            <a:endParaRPr lang="en-US" dirty="0"/>
          </a:p>
          <a:p>
            <a:endParaRPr lang="en-US" dirty="0" smtClean="0"/>
          </a:p>
          <a:p>
            <a:r>
              <a:rPr lang="en-US" dirty="0" smtClean="0"/>
              <a:t>What do you do?</a:t>
            </a:r>
          </a:p>
          <a:p>
            <a:r>
              <a:rPr lang="en-US" dirty="0" smtClean="0"/>
              <a:t>I study at the university. – I’m studying to be a nurse – I study nursery</a:t>
            </a:r>
            <a:endParaRPr lang="en-US" dirty="0"/>
          </a:p>
        </p:txBody>
      </p:sp>
    </p:spTree>
    <p:extLst>
      <p:ext uri="{BB962C8B-B14F-4D97-AF65-F5344CB8AC3E}">
        <p14:creationId xmlns:p14="http://schemas.microsoft.com/office/powerpoint/2010/main" val="7084300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7437" y="96184"/>
            <a:ext cx="10515600" cy="1325563"/>
          </a:xfrm>
        </p:spPr>
        <p:txBody>
          <a:bodyPr/>
          <a:lstStyle/>
          <a:p>
            <a:r>
              <a:rPr lang="en-US" dirty="0">
                <a:solidFill>
                  <a:schemeClr val="bg1"/>
                </a:solidFill>
                <a:latin typeface="Work Sans Medium"/>
              </a:rPr>
              <a:t>Articles </a:t>
            </a:r>
            <a:r>
              <a:rPr lang="en-US" dirty="0" smtClean="0">
                <a:solidFill>
                  <a:schemeClr val="bg1"/>
                </a:solidFill>
                <a:latin typeface="Work Sans Medium"/>
              </a:rPr>
              <a:t> - The</a:t>
            </a:r>
            <a:r>
              <a:rPr lang="en-US" dirty="0">
                <a:solidFill>
                  <a:schemeClr val="bg1"/>
                </a:solidFill>
                <a:latin typeface="Work Sans Medium"/>
              </a:rPr>
              <a:t>, </a:t>
            </a:r>
            <a:r>
              <a:rPr lang="en-US" dirty="0" smtClean="0">
                <a:solidFill>
                  <a:schemeClr val="bg1"/>
                </a:solidFill>
                <a:latin typeface="Work Sans Medium"/>
              </a:rPr>
              <a:t>A </a:t>
            </a:r>
            <a:r>
              <a:rPr lang="en-US" dirty="0">
                <a:solidFill>
                  <a:schemeClr val="bg1"/>
                </a:solidFill>
                <a:latin typeface="Work Sans Medium"/>
              </a:rPr>
              <a:t>and </a:t>
            </a:r>
            <a:r>
              <a:rPr lang="en-US" dirty="0" smtClean="0">
                <a:solidFill>
                  <a:schemeClr val="bg1"/>
                </a:solidFill>
                <a:latin typeface="Work Sans Medium"/>
              </a:rPr>
              <a:t>An</a:t>
            </a:r>
            <a:endParaRPr lang="en-US" dirty="0">
              <a:solidFill>
                <a:schemeClr val="bg1"/>
              </a:solidFill>
              <a:latin typeface="Work Sans Medium"/>
            </a:endParaRPr>
          </a:p>
        </p:txBody>
      </p:sp>
      <p:pic>
        <p:nvPicPr>
          <p:cNvPr id="4" name="Imagen 3"/>
          <p:cNvPicPr>
            <a:picLocks noChangeAspect="1"/>
          </p:cNvPicPr>
          <p:nvPr/>
        </p:nvPicPr>
        <p:blipFill rotWithShape="1">
          <a:blip r:embed="rId3">
            <a:extLst>
              <a:ext uri="{28A0092B-C50C-407E-A947-70E740481C1C}">
                <a14:useLocalDpi xmlns:a14="http://schemas.microsoft.com/office/drawing/2010/main" val="0"/>
              </a:ext>
            </a:extLst>
          </a:blip>
          <a:srcRect t="760" b="1088"/>
          <a:stretch/>
        </p:blipFill>
        <p:spPr>
          <a:xfrm>
            <a:off x="1131843" y="844973"/>
            <a:ext cx="9251577" cy="5919894"/>
          </a:xfrm>
          <a:prstGeom prst="rect">
            <a:avLst/>
          </a:prstGeom>
        </p:spPr>
      </p:pic>
    </p:spTree>
    <p:extLst>
      <p:ext uri="{BB962C8B-B14F-4D97-AF65-F5344CB8AC3E}">
        <p14:creationId xmlns:p14="http://schemas.microsoft.com/office/powerpoint/2010/main" val="3841389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chemeClr val="bg1"/>
                </a:solidFill>
              </a:rPr>
              <a:t>A – An </a:t>
            </a:r>
            <a:endParaRPr lang="en-US" dirty="0">
              <a:solidFill>
                <a:schemeClr val="bg1"/>
              </a:solidFill>
            </a:endParaRPr>
          </a:p>
        </p:txBody>
      </p:sp>
      <p:sp>
        <p:nvSpPr>
          <p:cNvPr id="3" name="CuadroTexto 2"/>
          <p:cNvSpPr txBox="1"/>
          <p:nvPr/>
        </p:nvSpPr>
        <p:spPr>
          <a:xfrm>
            <a:off x="1566332" y="2116667"/>
            <a:ext cx="9609667" cy="707886"/>
          </a:xfrm>
          <a:prstGeom prst="rect">
            <a:avLst/>
          </a:prstGeom>
          <a:noFill/>
        </p:spPr>
        <p:txBody>
          <a:bodyPr wrap="square" rtlCol="0">
            <a:spAutoFit/>
          </a:bodyPr>
          <a:lstStyle/>
          <a:p>
            <a:pPr algn="ctr"/>
            <a:r>
              <a:rPr lang="en-US" sz="4000" dirty="0" smtClean="0">
                <a:solidFill>
                  <a:srgbClr val="FF0000"/>
                </a:solidFill>
              </a:rPr>
              <a:t>An</a:t>
            </a:r>
            <a:r>
              <a:rPr lang="en-US" sz="4000" dirty="0" smtClean="0"/>
              <a:t> hour (</a:t>
            </a:r>
            <a:r>
              <a:rPr lang="en-US" sz="4000" dirty="0" err="1" smtClean="0"/>
              <a:t>aur</a:t>
            </a:r>
            <a:r>
              <a:rPr lang="en-US" sz="4000" dirty="0" smtClean="0"/>
              <a:t>)                -              </a:t>
            </a:r>
            <a:r>
              <a:rPr lang="en-US" sz="4000" dirty="0" smtClean="0">
                <a:solidFill>
                  <a:srgbClr val="FF0000"/>
                </a:solidFill>
              </a:rPr>
              <a:t>A </a:t>
            </a:r>
            <a:r>
              <a:rPr lang="en-US" sz="4000" dirty="0" smtClean="0"/>
              <a:t>house (</a:t>
            </a:r>
            <a:r>
              <a:rPr lang="en-US" sz="4000" dirty="0" err="1" smtClean="0"/>
              <a:t>jaus</a:t>
            </a:r>
            <a:r>
              <a:rPr lang="en-US" sz="4000" dirty="0" smtClean="0"/>
              <a:t>)</a:t>
            </a:r>
            <a:endParaRPr lang="en-US" sz="4000" dirty="0"/>
          </a:p>
        </p:txBody>
      </p:sp>
    </p:spTree>
    <p:extLst>
      <p:ext uri="{BB962C8B-B14F-4D97-AF65-F5344CB8AC3E}">
        <p14:creationId xmlns:p14="http://schemas.microsoft.com/office/powerpoint/2010/main" val="18042253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1149962" y="1629441"/>
            <a:ext cx="7564686" cy="4996758"/>
          </a:xfrm>
          <a:prstGeom prst="rect">
            <a:avLst/>
          </a:prstGeom>
        </p:spPr>
      </p:pic>
      <p:sp>
        <p:nvSpPr>
          <p:cNvPr id="4" name="CuadroTexto 3"/>
          <p:cNvSpPr txBox="1"/>
          <p:nvPr/>
        </p:nvSpPr>
        <p:spPr>
          <a:xfrm>
            <a:off x="3124199" y="2895601"/>
            <a:ext cx="846667" cy="369332"/>
          </a:xfrm>
          <a:prstGeom prst="rect">
            <a:avLst/>
          </a:prstGeom>
          <a:noFill/>
        </p:spPr>
        <p:txBody>
          <a:bodyPr wrap="square" rtlCol="0">
            <a:spAutoFit/>
          </a:bodyPr>
          <a:lstStyle/>
          <a:p>
            <a:r>
              <a:rPr lang="en-US" dirty="0" smtClean="0"/>
              <a:t>the</a:t>
            </a:r>
            <a:endParaRPr lang="en-US" dirty="0"/>
          </a:p>
        </p:txBody>
      </p:sp>
      <p:sp>
        <p:nvSpPr>
          <p:cNvPr id="5" name="CuadroTexto 4"/>
          <p:cNvSpPr txBox="1"/>
          <p:nvPr/>
        </p:nvSpPr>
        <p:spPr>
          <a:xfrm>
            <a:off x="3285067" y="3699933"/>
            <a:ext cx="381000" cy="369332"/>
          </a:xfrm>
          <a:prstGeom prst="rect">
            <a:avLst/>
          </a:prstGeom>
          <a:noFill/>
        </p:spPr>
        <p:txBody>
          <a:bodyPr wrap="square" rtlCol="0">
            <a:spAutoFit/>
          </a:bodyPr>
          <a:lstStyle/>
          <a:p>
            <a:r>
              <a:rPr lang="en-US" dirty="0" smtClean="0"/>
              <a:t>a</a:t>
            </a:r>
            <a:endParaRPr lang="en-US" dirty="0"/>
          </a:p>
        </p:txBody>
      </p:sp>
      <p:sp>
        <p:nvSpPr>
          <p:cNvPr id="6" name="CuadroTexto 5"/>
          <p:cNvSpPr txBox="1"/>
          <p:nvPr/>
        </p:nvSpPr>
        <p:spPr>
          <a:xfrm>
            <a:off x="4800600" y="4512733"/>
            <a:ext cx="524933" cy="369332"/>
          </a:xfrm>
          <a:prstGeom prst="rect">
            <a:avLst/>
          </a:prstGeom>
          <a:noFill/>
        </p:spPr>
        <p:txBody>
          <a:bodyPr wrap="square" rtlCol="0">
            <a:spAutoFit/>
          </a:bodyPr>
          <a:lstStyle/>
          <a:p>
            <a:r>
              <a:rPr lang="en-US" dirty="0" smtClean="0"/>
              <a:t>an</a:t>
            </a:r>
            <a:endParaRPr lang="en-US" dirty="0"/>
          </a:p>
        </p:txBody>
      </p:sp>
      <p:sp>
        <p:nvSpPr>
          <p:cNvPr id="7" name="CuadroTexto 6"/>
          <p:cNvSpPr txBox="1"/>
          <p:nvPr/>
        </p:nvSpPr>
        <p:spPr>
          <a:xfrm>
            <a:off x="2624666" y="5308600"/>
            <a:ext cx="660401" cy="369332"/>
          </a:xfrm>
          <a:prstGeom prst="rect">
            <a:avLst/>
          </a:prstGeom>
          <a:noFill/>
        </p:spPr>
        <p:txBody>
          <a:bodyPr wrap="square" rtlCol="0">
            <a:spAutoFit/>
          </a:bodyPr>
          <a:lstStyle/>
          <a:p>
            <a:r>
              <a:rPr lang="en-US" dirty="0" smtClean="0"/>
              <a:t>the</a:t>
            </a:r>
            <a:endParaRPr lang="en-US" dirty="0"/>
          </a:p>
        </p:txBody>
      </p:sp>
      <p:sp>
        <p:nvSpPr>
          <p:cNvPr id="8" name="CuadroTexto 7"/>
          <p:cNvSpPr txBox="1"/>
          <p:nvPr/>
        </p:nvSpPr>
        <p:spPr>
          <a:xfrm>
            <a:off x="3742266" y="6129867"/>
            <a:ext cx="592667" cy="369332"/>
          </a:xfrm>
          <a:prstGeom prst="rect">
            <a:avLst/>
          </a:prstGeom>
          <a:noFill/>
        </p:spPr>
        <p:txBody>
          <a:bodyPr wrap="square" rtlCol="0">
            <a:spAutoFit/>
          </a:bodyPr>
          <a:lstStyle/>
          <a:p>
            <a:r>
              <a:rPr lang="en-US" dirty="0" smtClean="0"/>
              <a:t>the</a:t>
            </a:r>
            <a:endParaRPr lang="en-US" dirty="0"/>
          </a:p>
        </p:txBody>
      </p:sp>
    </p:spTree>
    <p:extLst>
      <p:ext uri="{BB962C8B-B14F-4D97-AF65-F5344CB8AC3E}">
        <p14:creationId xmlns:p14="http://schemas.microsoft.com/office/powerpoint/2010/main" val="34529069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2257" y="271819"/>
            <a:ext cx="10515600" cy="1325563"/>
          </a:xfrm>
        </p:spPr>
        <p:txBody>
          <a:bodyPr/>
          <a:lstStyle/>
          <a:p>
            <a:r>
              <a:rPr lang="en-US" b="1" dirty="0" smtClean="0">
                <a:solidFill>
                  <a:schemeClr val="bg1"/>
                </a:solidFill>
              </a:rPr>
              <a:t>Personal Pronouns</a:t>
            </a:r>
            <a:endParaRPr lang="en-US" b="1" dirty="0">
              <a:solidFill>
                <a:schemeClr val="bg1"/>
              </a:solidFill>
            </a:endParaRPr>
          </a:p>
        </p:txBody>
      </p:sp>
      <p:graphicFrame>
        <p:nvGraphicFramePr>
          <p:cNvPr id="3" name="Tabla 2"/>
          <p:cNvGraphicFramePr>
            <a:graphicFrameLocks noGrp="1"/>
          </p:cNvGraphicFramePr>
          <p:nvPr>
            <p:extLst>
              <p:ext uri="{D42A27DB-BD31-4B8C-83A1-F6EECF244321}">
                <p14:modId xmlns:p14="http://schemas.microsoft.com/office/powerpoint/2010/main" val="1276705045"/>
              </p:ext>
            </p:extLst>
          </p:nvPr>
        </p:nvGraphicFramePr>
        <p:xfrm>
          <a:off x="986971" y="2315202"/>
          <a:ext cx="3435739" cy="3747816"/>
        </p:xfrm>
        <a:graphic>
          <a:graphicData uri="http://schemas.openxmlformats.org/drawingml/2006/table">
            <a:tbl>
              <a:tblPr firstRow="1" bandRow="1">
                <a:tableStyleId>{5C22544A-7EE6-4342-B048-85BDC9FD1C3A}</a:tableStyleId>
              </a:tblPr>
              <a:tblGrid>
                <a:gridCol w="3435739">
                  <a:extLst>
                    <a:ext uri="{9D8B030D-6E8A-4147-A177-3AD203B41FA5}">
                      <a16:colId xmlns:a16="http://schemas.microsoft.com/office/drawing/2014/main" val="750935019"/>
                    </a:ext>
                  </a:extLst>
                </a:gridCol>
              </a:tblGrid>
              <a:tr h="650543">
                <a:tc>
                  <a:txBody>
                    <a:bodyPr/>
                    <a:lstStyle/>
                    <a:p>
                      <a:pPr algn="ctr"/>
                      <a:r>
                        <a:rPr lang="es-CO" dirty="0" smtClean="0"/>
                        <a:t>Singular</a:t>
                      </a:r>
                      <a:endParaRPr lang="en-US" dirty="0"/>
                    </a:p>
                  </a:txBody>
                  <a:tcPr anchor="ctr"/>
                </a:tc>
                <a:extLst>
                  <a:ext uri="{0D108BD9-81ED-4DB2-BD59-A6C34878D82A}">
                    <a16:rowId xmlns:a16="http://schemas.microsoft.com/office/drawing/2014/main" val="618253046"/>
                  </a:ext>
                </a:extLst>
              </a:tr>
              <a:tr h="664353">
                <a:tc>
                  <a:txBody>
                    <a:bodyPr/>
                    <a:lstStyle/>
                    <a:p>
                      <a:r>
                        <a:rPr lang="es-CO" dirty="0" smtClean="0"/>
                        <a:t>I (</a:t>
                      </a:r>
                      <a:r>
                        <a:rPr lang="es-CO" dirty="0" err="1" smtClean="0"/>
                        <a:t>ai</a:t>
                      </a:r>
                      <a:r>
                        <a:rPr lang="es-CO" dirty="0" smtClean="0"/>
                        <a:t>) = yo</a:t>
                      </a:r>
                    </a:p>
                    <a:p>
                      <a:r>
                        <a:rPr lang="es-CO" dirty="0" smtClean="0"/>
                        <a:t>Primera persona </a:t>
                      </a:r>
                      <a:endParaRPr lang="en-US" dirty="0"/>
                    </a:p>
                  </a:txBody>
                  <a:tcPr/>
                </a:tc>
                <a:extLst>
                  <a:ext uri="{0D108BD9-81ED-4DB2-BD59-A6C34878D82A}">
                    <a16:rowId xmlns:a16="http://schemas.microsoft.com/office/drawing/2014/main" val="3871346444"/>
                  </a:ext>
                </a:extLst>
              </a:tr>
              <a:tr h="664353">
                <a:tc>
                  <a:txBody>
                    <a:bodyPr/>
                    <a:lstStyle/>
                    <a:p>
                      <a:r>
                        <a:rPr lang="es-CO" dirty="0" err="1" smtClean="0"/>
                        <a:t>You</a:t>
                      </a:r>
                      <a:r>
                        <a:rPr lang="es-CO" dirty="0" smtClean="0"/>
                        <a:t> (</a:t>
                      </a:r>
                      <a:r>
                        <a:rPr lang="es-CO" dirty="0" err="1" smtClean="0"/>
                        <a:t>iu</a:t>
                      </a:r>
                      <a:r>
                        <a:rPr lang="es-CO" dirty="0" smtClean="0"/>
                        <a:t>) = usted</a:t>
                      </a:r>
                    </a:p>
                    <a:p>
                      <a:r>
                        <a:rPr lang="es-CO" u="sng" dirty="0" err="1" smtClean="0"/>
                        <a:t>You</a:t>
                      </a:r>
                      <a:r>
                        <a:rPr lang="es-CO" u="sng" dirty="0" smtClean="0"/>
                        <a:t> are </a:t>
                      </a:r>
                      <a:r>
                        <a:rPr lang="es-CO" dirty="0" err="1" smtClean="0"/>
                        <a:t>my</a:t>
                      </a:r>
                      <a:r>
                        <a:rPr lang="es-CO" dirty="0" smtClean="0"/>
                        <a:t> </a:t>
                      </a:r>
                      <a:r>
                        <a:rPr lang="es-CO" dirty="0" err="1" smtClean="0"/>
                        <a:t>friend</a:t>
                      </a:r>
                      <a:endParaRPr lang="es-CO" dirty="0" smtClean="0"/>
                    </a:p>
                    <a:p>
                      <a:r>
                        <a:rPr lang="es-CO" dirty="0" smtClean="0"/>
                        <a:t>Segunda persona</a:t>
                      </a:r>
                      <a:endParaRPr lang="en-US" dirty="0"/>
                    </a:p>
                  </a:txBody>
                  <a:tcPr/>
                </a:tc>
                <a:extLst>
                  <a:ext uri="{0D108BD9-81ED-4DB2-BD59-A6C34878D82A}">
                    <a16:rowId xmlns:a16="http://schemas.microsoft.com/office/drawing/2014/main" val="82908206"/>
                  </a:ext>
                </a:extLst>
              </a:tr>
              <a:tr h="1518520">
                <a:tc>
                  <a:txBody>
                    <a:bodyPr/>
                    <a:lstStyle/>
                    <a:p>
                      <a:r>
                        <a:rPr lang="es-CO" dirty="0" smtClean="0"/>
                        <a:t>He (ji) = él</a:t>
                      </a:r>
                    </a:p>
                    <a:p>
                      <a:r>
                        <a:rPr lang="es-CO" dirty="0" err="1" smtClean="0"/>
                        <a:t>She</a:t>
                      </a:r>
                      <a:r>
                        <a:rPr lang="es-CO" dirty="0" smtClean="0"/>
                        <a:t> (</a:t>
                      </a:r>
                      <a:r>
                        <a:rPr lang="es-CO" dirty="0" err="1" smtClean="0"/>
                        <a:t>chi</a:t>
                      </a:r>
                      <a:r>
                        <a:rPr lang="es-CO" dirty="0" smtClean="0"/>
                        <a:t>)= ella</a:t>
                      </a:r>
                    </a:p>
                    <a:p>
                      <a:r>
                        <a:rPr lang="es-CO" dirty="0" err="1" smtClean="0"/>
                        <a:t>It</a:t>
                      </a:r>
                      <a:r>
                        <a:rPr lang="es-CO" dirty="0" smtClean="0"/>
                        <a:t> (</a:t>
                      </a:r>
                      <a:r>
                        <a:rPr lang="es-CO" dirty="0" err="1" smtClean="0"/>
                        <a:t>it</a:t>
                      </a:r>
                      <a:r>
                        <a:rPr lang="es-CO" dirty="0" smtClean="0"/>
                        <a:t>) = eso, esa, esto, esta</a:t>
                      </a:r>
                    </a:p>
                    <a:p>
                      <a:r>
                        <a:rPr lang="es-CO" dirty="0" smtClean="0"/>
                        <a:t>(objeto, animal, lugar, cosa)</a:t>
                      </a:r>
                    </a:p>
                    <a:p>
                      <a:r>
                        <a:rPr lang="es-CO" u="sng" dirty="0" smtClean="0">
                          <a:solidFill>
                            <a:srgbClr val="FF0000"/>
                          </a:solidFill>
                        </a:rPr>
                        <a:t>Tercera persona</a:t>
                      </a:r>
                      <a:endParaRPr lang="en-US" u="sng" dirty="0">
                        <a:solidFill>
                          <a:srgbClr val="FF0000"/>
                        </a:solidFill>
                      </a:endParaRPr>
                    </a:p>
                  </a:txBody>
                  <a:tcPr/>
                </a:tc>
                <a:extLst>
                  <a:ext uri="{0D108BD9-81ED-4DB2-BD59-A6C34878D82A}">
                    <a16:rowId xmlns:a16="http://schemas.microsoft.com/office/drawing/2014/main" val="1605551843"/>
                  </a:ext>
                </a:extLst>
              </a:tr>
            </a:tbl>
          </a:graphicData>
        </a:graphic>
      </p:graphicFrame>
      <p:graphicFrame>
        <p:nvGraphicFramePr>
          <p:cNvPr id="5" name="Tabla 4"/>
          <p:cNvGraphicFramePr>
            <a:graphicFrameLocks noGrp="1"/>
          </p:cNvGraphicFramePr>
          <p:nvPr>
            <p:extLst>
              <p:ext uri="{D42A27DB-BD31-4B8C-83A1-F6EECF244321}">
                <p14:modId xmlns:p14="http://schemas.microsoft.com/office/powerpoint/2010/main" val="2255082616"/>
              </p:ext>
            </p:extLst>
          </p:nvPr>
        </p:nvGraphicFramePr>
        <p:xfrm>
          <a:off x="4974252" y="2315201"/>
          <a:ext cx="3435739" cy="2520405"/>
        </p:xfrm>
        <a:graphic>
          <a:graphicData uri="http://schemas.openxmlformats.org/drawingml/2006/table">
            <a:tbl>
              <a:tblPr firstRow="1" bandRow="1">
                <a:tableStyleId>{5C22544A-7EE6-4342-B048-85BDC9FD1C3A}</a:tableStyleId>
              </a:tblPr>
              <a:tblGrid>
                <a:gridCol w="3435739">
                  <a:extLst>
                    <a:ext uri="{9D8B030D-6E8A-4147-A177-3AD203B41FA5}">
                      <a16:colId xmlns:a16="http://schemas.microsoft.com/office/drawing/2014/main" val="750935019"/>
                    </a:ext>
                  </a:extLst>
                </a:gridCol>
              </a:tblGrid>
              <a:tr h="626775">
                <a:tc>
                  <a:txBody>
                    <a:bodyPr/>
                    <a:lstStyle/>
                    <a:p>
                      <a:pPr algn="ctr"/>
                      <a:r>
                        <a:rPr lang="es-CO" dirty="0" smtClean="0"/>
                        <a:t>Plural</a:t>
                      </a:r>
                      <a:endParaRPr lang="en-US" dirty="0"/>
                    </a:p>
                  </a:txBody>
                  <a:tcPr anchor="ctr"/>
                </a:tc>
                <a:extLst>
                  <a:ext uri="{0D108BD9-81ED-4DB2-BD59-A6C34878D82A}">
                    <a16:rowId xmlns:a16="http://schemas.microsoft.com/office/drawing/2014/main" val="618253046"/>
                  </a:ext>
                </a:extLst>
              </a:tr>
              <a:tr h="626775">
                <a:tc>
                  <a:txBody>
                    <a:bodyPr/>
                    <a:lstStyle/>
                    <a:p>
                      <a:r>
                        <a:rPr lang="es-CO" dirty="0" err="1" smtClean="0"/>
                        <a:t>We</a:t>
                      </a:r>
                      <a:r>
                        <a:rPr lang="es-CO" baseline="0" dirty="0" smtClean="0"/>
                        <a:t> (</a:t>
                      </a:r>
                      <a:r>
                        <a:rPr lang="es-CO" baseline="0" dirty="0" err="1" smtClean="0"/>
                        <a:t>wi</a:t>
                      </a:r>
                      <a:r>
                        <a:rPr lang="es-CO" baseline="0" dirty="0" smtClean="0"/>
                        <a:t>)= nosotros</a:t>
                      </a:r>
                      <a:endParaRPr lang="en-US" dirty="0"/>
                    </a:p>
                  </a:txBody>
                  <a:tcPr/>
                </a:tc>
                <a:extLst>
                  <a:ext uri="{0D108BD9-81ED-4DB2-BD59-A6C34878D82A}">
                    <a16:rowId xmlns:a16="http://schemas.microsoft.com/office/drawing/2014/main" val="3871346444"/>
                  </a:ext>
                </a:extLst>
              </a:tr>
              <a:tr h="626775">
                <a:tc>
                  <a:txBody>
                    <a:bodyPr/>
                    <a:lstStyle/>
                    <a:p>
                      <a:r>
                        <a:rPr lang="es-CO" b="0" dirty="0" err="1" smtClean="0"/>
                        <a:t>You</a:t>
                      </a:r>
                      <a:r>
                        <a:rPr lang="es-CO" b="0" baseline="0" dirty="0" smtClean="0"/>
                        <a:t> (</a:t>
                      </a:r>
                      <a:r>
                        <a:rPr lang="es-CO" b="0" baseline="0" dirty="0" err="1" smtClean="0"/>
                        <a:t>iu</a:t>
                      </a:r>
                      <a:r>
                        <a:rPr lang="es-CO" b="0" baseline="0" dirty="0" smtClean="0"/>
                        <a:t>) = ustedes</a:t>
                      </a:r>
                    </a:p>
                    <a:p>
                      <a:r>
                        <a:rPr lang="es-CO" b="0" u="sng" baseline="0" dirty="0" err="1" smtClean="0"/>
                        <a:t>You</a:t>
                      </a:r>
                      <a:r>
                        <a:rPr lang="es-CO" b="0" u="sng" baseline="0" dirty="0" smtClean="0"/>
                        <a:t> are </a:t>
                      </a:r>
                      <a:r>
                        <a:rPr lang="es-CO" b="0" baseline="0" dirty="0" err="1" smtClean="0"/>
                        <a:t>my</a:t>
                      </a:r>
                      <a:r>
                        <a:rPr lang="es-CO" b="0" baseline="0" dirty="0" smtClean="0"/>
                        <a:t> </a:t>
                      </a:r>
                      <a:r>
                        <a:rPr lang="es-CO" b="0" baseline="0" dirty="0" err="1" smtClean="0"/>
                        <a:t>friend</a:t>
                      </a:r>
                      <a:r>
                        <a:rPr lang="es-CO" b="1" baseline="0" dirty="0" err="1" smtClean="0"/>
                        <a:t>s</a:t>
                      </a:r>
                      <a:endParaRPr lang="en-US" b="1" dirty="0"/>
                    </a:p>
                  </a:txBody>
                  <a:tcPr/>
                </a:tc>
                <a:extLst>
                  <a:ext uri="{0D108BD9-81ED-4DB2-BD59-A6C34878D82A}">
                    <a16:rowId xmlns:a16="http://schemas.microsoft.com/office/drawing/2014/main" val="82908206"/>
                  </a:ext>
                </a:extLst>
              </a:tr>
              <a:tr h="626775">
                <a:tc>
                  <a:txBody>
                    <a:bodyPr/>
                    <a:lstStyle/>
                    <a:p>
                      <a:r>
                        <a:rPr lang="es-CO" dirty="0" err="1" smtClean="0"/>
                        <a:t>They</a:t>
                      </a:r>
                      <a:r>
                        <a:rPr lang="es-CO" dirty="0" smtClean="0"/>
                        <a:t> (</a:t>
                      </a:r>
                      <a:r>
                        <a:rPr lang="es-CO" dirty="0" err="1" smtClean="0"/>
                        <a:t>dei</a:t>
                      </a:r>
                      <a:r>
                        <a:rPr lang="es-CO" dirty="0" smtClean="0"/>
                        <a:t>) = ellos - ellas</a:t>
                      </a:r>
                      <a:endParaRPr lang="en-US" dirty="0"/>
                    </a:p>
                  </a:txBody>
                  <a:tcPr/>
                </a:tc>
                <a:extLst>
                  <a:ext uri="{0D108BD9-81ED-4DB2-BD59-A6C34878D82A}">
                    <a16:rowId xmlns:a16="http://schemas.microsoft.com/office/drawing/2014/main" val="1605551843"/>
                  </a:ext>
                </a:extLst>
              </a:tr>
            </a:tbl>
          </a:graphicData>
        </a:graphic>
      </p:graphicFrame>
      <p:sp>
        <p:nvSpPr>
          <p:cNvPr id="6" name="CuadroTexto 5"/>
          <p:cNvSpPr txBox="1"/>
          <p:nvPr/>
        </p:nvSpPr>
        <p:spPr>
          <a:xfrm>
            <a:off x="8868055" y="2162455"/>
            <a:ext cx="1856792" cy="923330"/>
          </a:xfrm>
          <a:prstGeom prst="rect">
            <a:avLst/>
          </a:prstGeom>
          <a:noFill/>
        </p:spPr>
        <p:txBody>
          <a:bodyPr wrap="square" rtlCol="0">
            <a:spAutoFit/>
          </a:bodyPr>
          <a:lstStyle/>
          <a:p>
            <a:r>
              <a:rPr lang="es-CO" dirty="0" err="1" smtClean="0"/>
              <a:t>You</a:t>
            </a:r>
            <a:r>
              <a:rPr lang="es-CO" dirty="0" smtClean="0"/>
              <a:t> = </a:t>
            </a:r>
            <a:r>
              <a:rPr lang="es-CO" dirty="0" err="1" smtClean="0"/>
              <a:t>iu</a:t>
            </a:r>
            <a:endParaRPr lang="es-CO" dirty="0" smtClean="0"/>
          </a:p>
          <a:p>
            <a:r>
              <a:rPr lang="es-CO" dirty="0" smtClean="0"/>
              <a:t>Yes = </a:t>
            </a:r>
            <a:r>
              <a:rPr lang="es-CO" dirty="0" err="1" smtClean="0"/>
              <a:t>ies</a:t>
            </a:r>
            <a:endParaRPr lang="es-CO" dirty="0" smtClean="0"/>
          </a:p>
          <a:p>
            <a:r>
              <a:rPr lang="es-CO" dirty="0" err="1" smtClean="0"/>
              <a:t>Yeah</a:t>
            </a:r>
            <a:r>
              <a:rPr lang="es-CO" dirty="0" smtClean="0"/>
              <a:t> = </a:t>
            </a:r>
            <a:r>
              <a:rPr lang="es-CO" dirty="0" err="1" smtClean="0"/>
              <a:t>ieah</a:t>
            </a:r>
            <a:r>
              <a:rPr lang="es-CO" dirty="0" smtClean="0"/>
              <a:t> </a:t>
            </a:r>
            <a:endParaRPr lang="en-US" dirty="0"/>
          </a:p>
        </p:txBody>
      </p:sp>
      <p:sp>
        <p:nvSpPr>
          <p:cNvPr id="8" name="CuadroTexto 7"/>
          <p:cNvSpPr txBox="1"/>
          <p:nvPr/>
        </p:nvSpPr>
        <p:spPr>
          <a:xfrm>
            <a:off x="4974252" y="5410200"/>
            <a:ext cx="4313681" cy="923330"/>
          </a:xfrm>
          <a:prstGeom prst="rect">
            <a:avLst/>
          </a:prstGeom>
          <a:noFill/>
        </p:spPr>
        <p:txBody>
          <a:bodyPr wrap="square" rtlCol="0">
            <a:spAutoFit/>
          </a:bodyPr>
          <a:lstStyle/>
          <a:p>
            <a:r>
              <a:rPr lang="en-US" dirty="0" smtClean="0"/>
              <a:t>ALEJANDRA IS THE ENGLISH TEACHER = SHE</a:t>
            </a:r>
          </a:p>
          <a:p>
            <a:r>
              <a:rPr lang="en-US" dirty="0" smtClean="0"/>
              <a:t>ALEJANDRA= SHE</a:t>
            </a:r>
          </a:p>
        </p:txBody>
      </p:sp>
    </p:spTree>
    <p:extLst>
      <p:ext uri="{BB962C8B-B14F-4D97-AF65-F5344CB8AC3E}">
        <p14:creationId xmlns:p14="http://schemas.microsoft.com/office/powerpoint/2010/main" val="197977193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82841" y="1620715"/>
            <a:ext cx="8596668" cy="1320800"/>
          </a:xfrm>
        </p:spPr>
        <p:txBody>
          <a:bodyPr>
            <a:normAutofit fontScale="90000"/>
          </a:bodyPr>
          <a:lstStyle/>
          <a:p>
            <a:r>
              <a:rPr lang="en-US" dirty="0" smtClean="0"/>
              <a:t>Basketball = it</a:t>
            </a:r>
            <a:br>
              <a:rPr lang="en-US" dirty="0" smtClean="0"/>
            </a:br>
            <a:r>
              <a:rPr lang="en-US" dirty="0" smtClean="0"/>
              <a:t>I like basketball, </a:t>
            </a:r>
            <a:r>
              <a:rPr lang="en-US" u="sng" dirty="0" smtClean="0"/>
              <a:t>it</a:t>
            </a:r>
            <a:r>
              <a:rPr lang="en-US" dirty="0" smtClean="0"/>
              <a:t> is an excellent sport!</a:t>
            </a:r>
            <a:br>
              <a:rPr lang="en-US" dirty="0" smtClean="0"/>
            </a:br>
            <a:r>
              <a:rPr lang="en-US" dirty="0"/>
              <a:t/>
            </a:r>
            <a:br>
              <a:rPr lang="en-US" dirty="0"/>
            </a:br>
            <a:r>
              <a:rPr lang="en-US" dirty="0" smtClean="0"/>
              <a:t>Carla and Joseph are friends. </a:t>
            </a:r>
            <a:r>
              <a:rPr lang="en-US" u="sng" dirty="0" smtClean="0"/>
              <a:t>They</a:t>
            </a:r>
            <a:r>
              <a:rPr lang="en-US" dirty="0" smtClean="0"/>
              <a:t> are at the house. </a:t>
            </a:r>
            <a:br>
              <a:rPr lang="en-US" dirty="0" smtClean="0"/>
            </a:br>
            <a:r>
              <a:rPr lang="en-US" dirty="0" smtClean="0"/>
              <a:t/>
            </a:r>
            <a:br>
              <a:rPr lang="en-US" dirty="0" smtClean="0"/>
            </a:br>
            <a:r>
              <a:rPr lang="en-US" dirty="0" smtClean="0"/>
              <a:t>Alejandra is an English. She is mean. </a:t>
            </a:r>
            <a:br>
              <a:rPr lang="en-US" dirty="0" smtClean="0"/>
            </a:br>
            <a:r>
              <a:rPr lang="en-US" dirty="0"/>
              <a:t/>
            </a:r>
            <a:br>
              <a:rPr lang="en-US" dirty="0"/>
            </a:br>
            <a:r>
              <a:rPr lang="en-US" dirty="0" smtClean="0"/>
              <a:t>I love tiger</a:t>
            </a:r>
            <a:r>
              <a:rPr lang="en-US" b="1" dirty="0" smtClean="0"/>
              <a:t>s</a:t>
            </a:r>
            <a:r>
              <a:rPr lang="en-US" dirty="0" smtClean="0"/>
              <a:t>. __They___ are fast animals. And __I__ love cats too. </a:t>
            </a:r>
            <a:r>
              <a:rPr lang="en-US" dirty="0"/>
              <a:t/>
            </a:r>
            <a:br>
              <a:rPr lang="en-US" dirty="0"/>
            </a:br>
            <a:endParaRPr lang="en-US" dirty="0"/>
          </a:p>
        </p:txBody>
      </p:sp>
    </p:spTree>
    <p:extLst>
      <p:ext uri="{BB962C8B-B14F-4D97-AF65-F5344CB8AC3E}">
        <p14:creationId xmlns:p14="http://schemas.microsoft.com/office/powerpoint/2010/main" val="114906642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a:xfrm>
            <a:off x="1541107" y="2513045"/>
            <a:ext cx="9263742" cy="244646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smtClean="0"/>
              <a:t>Practice 1</a:t>
            </a:r>
            <a:br>
              <a:rPr lang="en-US" sz="3600" dirty="0" smtClean="0"/>
            </a:br>
            <a:r>
              <a:rPr lang="en-US" sz="3600" dirty="0" smtClean="0"/>
              <a:t>1. Mrs. Brown=  </a:t>
            </a:r>
            <a:br>
              <a:rPr lang="en-US" sz="3600" dirty="0" smtClean="0"/>
            </a:br>
            <a:r>
              <a:rPr lang="en-US" sz="3600" dirty="0" smtClean="0"/>
              <a:t>2. elephant</a:t>
            </a:r>
            <a:r>
              <a:rPr lang="en-US" sz="3600" dirty="0"/>
              <a:t>s</a:t>
            </a:r>
            <a:r>
              <a:rPr lang="en-US" sz="3600" dirty="0" smtClean="0"/>
              <a:t>= </a:t>
            </a:r>
            <a:br>
              <a:rPr lang="en-US" sz="3600" dirty="0" smtClean="0"/>
            </a:br>
            <a:r>
              <a:rPr lang="en-US" sz="3600" dirty="0" smtClean="0"/>
              <a:t>3. Sandy, </a:t>
            </a:r>
            <a:r>
              <a:rPr lang="en-US" sz="3600" dirty="0"/>
              <a:t>M</a:t>
            </a:r>
            <a:r>
              <a:rPr lang="en-US" sz="3600" dirty="0" smtClean="0"/>
              <a:t>artha and I= </a:t>
            </a:r>
            <a:br>
              <a:rPr lang="en-US" sz="3600" dirty="0" smtClean="0"/>
            </a:br>
            <a:r>
              <a:rPr lang="en-US" sz="3600" dirty="0" smtClean="0"/>
              <a:t>4. City= </a:t>
            </a:r>
            <a:br>
              <a:rPr lang="en-US" sz="3600" dirty="0" smtClean="0"/>
            </a:br>
            <a:r>
              <a:rPr lang="en-US" sz="3600" dirty="0" smtClean="0"/>
              <a:t>5. Men =</a:t>
            </a:r>
            <a:br>
              <a:rPr lang="en-US" sz="3600" dirty="0" smtClean="0"/>
            </a:br>
            <a:endParaRPr lang="en-US" sz="3600" dirty="0"/>
          </a:p>
        </p:txBody>
      </p:sp>
    </p:spTree>
    <p:extLst>
      <p:ext uri="{BB962C8B-B14F-4D97-AF65-F5344CB8AC3E}">
        <p14:creationId xmlns:p14="http://schemas.microsoft.com/office/powerpoint/2010/main" val="367653601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a:xfrm>
            <a:off x="1348288" y="1596857"/>
            <a:ext cx="7857258" cy="4759981"/>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t>Practice round 2</a:t>
            </a:r>
            <a:br>
              <a:rPr lang="en-US" dirty="0" smtClean="0"/>
            </a:br>
            <a:endParaRPr lang="en-US" dirty="0" smtClean="0"/>
          </a:p>
          <a:p>
            <a:r>
              <a:rPr lang="en-US" dirty="0" smtClean="0"/>
              <a:t>1. fish=</a:t>
            </a:r>
          </a:p>
          <a:p>
            <a:r>
              <a:rPr lang="en-US" dirty="0" smtClean="0"/>
              <a:t>  </a:t>
            </a:r>
            <a:br>
              <a:rPr lang="en-US" dirty="0" smtClean="0"/>
            </a:br>
            <a:r>
              <a:rPr lang="en-US" dirty="0" smtClean="0"/>
              <a:t>2. Sandy and you= </a:t>
            </a:r>
          </a:p>
          <a:p>
            <a:r>
              <a:rPr lang="en-US" dirty="0" smtClean="0"/>
              <a:t> </a:t>
            </a:r>
            <a:br>
              <a:rPr lang="en-US" dirty="0" smtClean="0"/>
            </a:br>
            <a:r>
              <a:rPr lang="en-US" dirty="0" smtClean="0"/>
              <a:t>3. Dr. McHenry= </a:t>
            </a:r>
          </a:p>
          <a:p>
            <a:r>
              <a:rPr lang="en-US" dirty="0" smtClean="0"/>
              <a:t/>
            </a:r>
            <a:br>
              <a:rPr lang="en-US" dirty="0" smtClean="0"/>
            </a:br>
            <a:r>
              <a:rPr lang="en-US" dirty="0" smtClean="0"/>
              <a:t>4. the time= </a:t>
            </a:r>
          </a:p>
          <a:p>
            <a:r>
              <a:rPr lang="en-US" dirty="0" smtClean="0"/>
              <a:t/>
            </a:r>
            <a:br>
              <a:rPr lang="en-US" dirty="0" smtClean="0"/>
            </a:br>
            <a:r>
              <a:rPr lang="en-US" dirty="0" smtClean="0"/>
              <a:t>5. Women= </a:t>
            </a:r>
          </a:p>
          <a:p>
            <a:r>
              <a:rPr lang="en-US" dirty="0" smtClean="0"/>
              <a:t> </a:t>
            </a:r>
            <a:br>
              <a:rPr lang="en-US" dirty="0" smtClean="0"/>
            </a:br>
            <a:endParaRPr lang="en-US" dirty="0"/>
          </a:p>
        </p:txBody>
      </p:sp>
    </p:spTree>
    <p:extLst>
      <p:ext uri="{BB962C8B-B14F-4D97-AF65-F5344CB8AC3E}">
        <p14:creationId xmlns:p14="http://schemas.microsoft.com/office/powerpoint/2010/main" val="343315186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15787" y="1989992"/>
            <a:ext cx="8596668" cy="1320800"/>
          </a:xfrm>
        </p:spPr>
        <p:txBody>
          <a:bodyPr>
            <a:normAutofit fontScale="90000"/>
          </a:bodyPr>
          <a:lstStyle/>
          <a:p>
            <a:r>
              <a:rPr lang="en-US" dirty="0" smtClean="0">
                <a:solidFill>
                  <a:schemeClr val="tx1"/>
                </a:solidFill>
              </a:rPr>
              <a:t>Alejandra is an English teacher and </a:t>
            </a:r>
            <a:r>
              <a:rPr lang="en-US" u="sng" dirty="0" smtClean="0">
                <a:solidFill>
                  <a:schemeClr val="tx1"/>
                </a:solidFill>
              </a:rPr>
              <a:t>she</a:t>
            </a:r>
            <a:r>
              <a:rPr lang="en-US" dirty="0" smtClean="0">
                <a:solidFill>
                  <a:schemeClr val="tx1"/>
                </a:solidFill>
              </a:rPr>
              <a:t> is from Neiva</a:t>
            </a:r>
            <a:br>
              <a:rPr lang="en-US" dirty="0" smtClean="0">
                <a:solidFill>
                  <a:schemeClr val="tx1"/>
                </a:solidFill>
              </a:rPr>
            </a:br>
            <a:r>
              <a:rPr lang="en-US" dirty="0">
                <a:solidFill>
                  <a:schemeClr val="tx1"/>
                </a:solidFill>
              </a:rPr>
              <a:t/>
            </a:r>
            <a:br>
              <a:rPr lang="en-US" dirty="0">
                <a:solidFill>
                  <a:schemeClr val="tx1"/>
                </a:solidFill>
              </a:rPr>
            </a:br>
            <a:r>
              <a:rPr lang="en-US" dirty="0" smtClean="0">
                <a:solidFill>
                  <a:schemeClr val="tx1"/>
                </a:solidFill>
              </a:rPr>
              <a:t>Dr. McHenry is an awesome doctor. Also, </a:t>
            </a:r>
            <a:r>
              <a:rPr lang="en-US" u="sng" dirty="0" smtClean="0">
                <a:solidFill>
                  <a:schemeClr val="tx1"/>
                </a:solidFill>
              </a:rPr>
              <a:t>she</a:t>
            </a:r>
            <a:r>
              <a:rPr lang="en-US" dirty="0" smtClean="0">
                <a:solidFill>
                  <a:schemeClr val="tx1"/>
                </a:solidFill>
              </a:rPr>
              <a:t> is very pretty. </a:t>
            </a:r>
            <a:br>
              <a:rPr lang="en-US" dirty="0" smtClean="0">
                <a:solidFill>
                  <a:schemeClr val="tx1"/>
                </a:solidFill>
              </a:rPr>
            </a:br>
            <a:r>
              <a:rPr lang="en-US" dirty="0">
                <a:solidFill>
                  <a:schemeClr val="tx1"/>
                </a:solidFill>
              </a:rPr>
              <a:t/>
            </a:r>
            <a:br>
              <a:rPr lang="en-US" dirty="0">
                <a:solidFill>
                  <a:schemeClr val="tx1"/>
                </a:solidFill>
              </a:rPr>
            </a:br>
            <a:r>
              <a:rPr lang="en-US" dirty="0">
                <a:solidFill>
                  <a:schemeClr val="tx1"/>
                </a:solidFill>
              </a:rPr>
              <a:t>Dr. McHenry is an awesome doctor. Also, </a:t>
            </a:r>
            <a:r>
              <a:rPr lang="en-US" u="sng" dirty="0" smtClean="0">
                <a:solidFill>
                  <a:schemeClr val="tx1"/>
                </a:solidFill>
              </a:rPr>
              <a:t>he</a:t>
            </a:r>
            <a:r>
              <a:rPr lang="en-US" dirty="0" smtClean="0">
                <a:solidFill>
                  <a:schemeClr val="tx1"/>
                </a:solidFill>
              </a:rPr>
              <a:t> </a:t>
            </a:r>
            <a:r>
              <a:rPr lang="en-US" dirty="0">
                <a:solidFill>
                  <a:schemeClr val="tx1"/>
                </a:solidFill>
              </a:rPr>
              <a:t>is very </a:t>
            </a:r>
            <a:r>
              <a:rPr lang="en-US" dirty="0" smtClean="0">
                <a:solidFill>
                  <a:schemeClr val="tx1"/>
                </a:solidFill>
              </a:rPr>
              <a:t>young. </a:t>
            </a:r>
            <a:r>
              <a:rPr lang="en-US" dirty="0">
                <a:solidFill>
                  <a:schemeClr val="tx1"/>
                </a:solidFill>
              </a:rPr>
              <a:t/>
            </a:r>
            <a:br>
              <a:rPr lang="en-US" dirty="0">
                <a:solidFill>
                  <a:schemeClr val="tx1"/>
                </a:solidFill>
              </a:rPr>
            </a:br>
            <a:r>
              <a:rPr lang="en-US" dirty="0" smtClean="0">
                <a:solidFill>
                  <a:schemeClr val="tx1"/>
                </a:solidFill>
              </a:rPr>
              <a:t/>
            </a:r>
            <a:br>
              <a:rPr lang="en-US" dirty="0" smtClean="0">
                <a:solidFill>
                  <a:schemeClr val="tx1"/>
                </a:solidFill>
              </a:rPr>
            </a:br>
            <a:r>
              <a:rPr lang="en-US" dirty="0">
                <a:solidFill>
                  <a:schemeClr val="tx1"/>
                </a:solidFill>
              </a:rPr>
              <a:t/>
            </a: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12812531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p:cNvSpPr txBox="1"/>
          <p:nvPr/>
        </p:nvSpPr>
        <p:spPr>
          <a:xfrm>
            <a:off x="2318441" y="2020082"/>
            <a:ext cx="7217415" cy="3139321"/>
          </a:xfrm>
          <a:prstGeom prst="rect">
            <a:avLst/>
          </a:prstGeom>
          <a:noFill/>
        </p:spPr>
        <p:txBody>
          <a:bodyPr wrap="square" rtlCol="0">
            <a:spAutoFit/>
          </a:bodyPr>
          <a:lstStyle/>
          <a:p>
            <a:pPr algn="ctr"/>
            <a:r>
              <a:rPr lang="en-US" sz="6600" b="1" dirty="0" smtClean="0">
                <a:solidFill>
                  <a:schemeClr val="tx1">
                    <a:lumMod val="75000"/>
                    <a:lumOff val="25000"/>
                  </a:schemeClr>
                </a:solidFill>
                <a:latin typeface="Work Sans" pitchFamily="2" charset="77"/>
              </a:rPr>
              <a:t>Verb to </a:t>
            </a:r>
            <a:r>
              <a:rPr lang="en-US" sz="6600" b="1" u="sng" dirty="0" smtClean="0">
                <a:solidFill>
                  <a:schemeClr val="tx1">
                    <a:lumMod val="75000"/>
                    <a:lumOff val="25000"/>
                  </a:schemeClr>
                </a:solidFill>
                <a:latin typeface="Work Sans" pitchFamily="2" charset="77"/>
              </a:rPr>
              <a:t>BE</a:t>
            </a:r>
          </a:p>
          <a:p>
            <a:pPr algn="ctr"/>
            <a:r>
              <a:rPr lang="en-US" sz="6600" b="1" dirty="0" err="1" smtClean="0">
                <a:solidFill>
                  <a:schemeClr val="tx1">
                    <a:lumMod val="75000"/>
                    <a:lumOff val="25000"/>
                  </a:schemeClr>
                </a:solidFill>
                <a:latin typeface="Work Sans" pitchFamily="2" charset="77"/>
              </a:rPr>
              <a:t>Presente</a:t>
            </a:r>
            <a:r>
              <a:rPr lang="en-US" sz="6600" b="1" dirty="0" smtClean="0">
                <a:solidFill>
                  <a:schemeClr val="tx1">
                    <a:lumMod val="75000"/>
                    <a:lumOff val="25000"/>
                  </a:schemeClr>
                </a:solidFill>
                <a:latin typeface="Work Sans" pitchFamily="2" charset="77"/>
              </a:rPr>
              <a:t> Simple</a:t>
            </a:r>
          </a:p>
          <a:p>
            <a:pPr algn="ctr"/>
            <a:r>
              <a:rPr lang="en-US" sz="6600" b="1" u="sng" dirty="0" smtClean="0">
                <a:solidFill>
                  <a:schemeClr val="tx1">
                    <a:lumMod val="75000"/>
                    <a:lumOff val="25000"/>
                  </a:schemeClr>
                </a:solidFill>
                <a:latin typeface="Work Sans" pitchFamily="2" charset="77"/>
              </a:rPr>
              <a:t> Is – are - am</a:t>
            </a:r>
            <a:endParaRPr lang="en-US" sz="6600" b="1" u="sng" dirty="0">
              <a:solidFill>
                <a:schemeClr val="tx1">
                  <a:lumMod val="75000"/>
                  <a:lumOff val="25000"/>
                </a:schemeClr>
              </a:solidFill>
              <a:latin typeface="Work Sans" pitchFamily="2" charset="77"/>
            </a:endParaRPr>
          </a:p>
        </p:txBody>
      </p:sp>
    </p:spTree>
    <p:extLst>
      <p:ext uri="{BB962C8B-B14F-4D97-AF65-F5344CB8AC3E}">
        <p14:creationId xmlns:p14="http://schemas.microsoft.com/office/powerpoint/2010/main" val="5018716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solidFill>
                  <a:schemeClr val="bg1"/>
                </a:solidFill>
              </a:rPr>
              <a:t>VERB TO BE</a:t>
            </a:r>
            <a:endParaRPr lang="en-US" b="1" dirty="0">
              <a:solidFill>
                <a:schemeClr val="bg1"/>
              </a:solidFill>
            </a:endParaRPr>
          </a:p>
        </p:txBody>
      </p:sp>
      <p:sp>
        <p:nvSpPr>
          <p:cNvPr id="3" name="CuadroTexto 2"/>
          <p:cNvSpPr txBox="1"/>
          <p:nvPr/>
        </p:nvSpPr>
        <p:spPr>
          <a:xfrm>
            <a:off x="838200" y="1987420"/>
            <a:ext cx="6626290" cy="2062103"/>
          </a:xfrm>
          <a:prstGeom prst="rect">
            <a:avLst/>
          </a:prstGeom>
          <a:noFill/>
        </p:spPr>
        <p:txBody>
          <a:bodyPr wrap="square" rtlCol="0">
            <a:spAutoFit/>
          </a:bodyPr>
          <a:lstStyle/>
          <a:p>
            <a:pPr marL="285750" indent="-285750">
              <a:buFont typeface="Arial" panose="020B0604020202020204" pitchFamily="34" charset="0"/>
              <a:buChar char="•"/>
            </a:pPr>
            <a:r>
              <a:rPr lang="es-CO" sz="3200" dirty="0" smtClean="0"/>
              <a:t>Irregular – cambia su escritura</a:t>
            </a:r>
          </a:p>
          <a:p>
            <a:pPr marL="285750" indent="-285750">
              <a:buFont typeface="Arial" panose="020B0604020202020204" pitchFamily="34" charset="0"/>
              <a:buChar char="•"/>
            </a:pPr>
            <a:r>
              <a:rPr lang="es-CO" sz="3200" dirty="0" smtClean="0"/>
              <a:t>Presente – </a:t>
            </a:r>
            <a:r>
              <a:rPr lang="es-CO" sz="3200" i="1" u="sng" dirty="0" smtClean="0"/>
              <a:t>am – are – </a:t>
            </a:r>
            <a:r>
              <a:rPr lang="es-CO" sz="3200" i="1" u="sng" dirty="0" err="1" smtClean="0"/>
              <a:t>is</a:t>
            </a:r>
            <a:endParaRPr lang="es-CO" sz="3200" i="1" u="sng" dirty="0" smtClean="0"/>
          </a:p>
          <a:p>
            <a:pPr marL="285750" indent="-285750">
              <a:buFont typeface="Arial" panose="020B0604020202020204" pitchFamily="34" charset="0"/>
              <a:buChar char="•"/>
            </a:pPr>
            <a:r>
              <a:rPr lang="es-CO" sz="3200" dirty="0" smtClean="0"/>
              <a:t>Pasado </a:t>
            </a:r>
            <a:r>
              <a:rPr lang="es-CO" sz="3200" dirty="0" err="1" smtClean="0"/>
              <a:t>was</a:t>
            </a:r>
            <a:r>
              <a:rPr lang="es-CO" sz="3200" dirty="0" smtClean="0"/>
              <a:t> – </a:t>
            </a:r>
            <a:r>
              <a:rPr lang="es-CO" sz="3200" dirty="0" err="1" smtClean="0"/>
              <a:t>were</a:t>
            </a:r>
            <a:endParaRPr lang="es-CO" sz="3200" dirty="0" smtClean="0"/>
          </a:p>
          <a:p>
            <a:pPr marL="285750" indent="-285750">
              <a:buFont typeface="Arial" panose="020B0604020202020204" pitchFamily="34" charset="0"/>
              <a:buChar char="•"/>
            </a:pPr>
            <a:r>
              <a:rPr lang="es-CO" sz="3200" dirty="0" err="1" smtClean="0"/>
              <a:t>Future</a:t>
            </a:r>
            <a:r>
              <a:rPr lang="es-CO" sz="3200" dirty="0" smtClean="0"/>
              <a:t> – </a:t>
            </a:r>
            <a:r>
              <a:rPr lang="es-CO" sz="3200" dirty="0" err="1" smtClean="0"/>
              <a:t>will</a:t>
            </a:r>
            <a:r>
              <a:rPr lang="es-CO" sz="3200" dirty="0" smtClean="0"/>
              <a:t> be – are </a:t>
            </a:r>
            <a:r>
              <a:rPr lang="es-CO" sz="3200" dirty="0" err="1" smtClean="0"/>
              <a:t>going</a:t>
            </a:r>
            <a:r>
              <a:rPr lang="es-CO" sz="3200" dirty="0" smtClean="0"/>
              <a:t> to be</a:t>
            </a:r>
            <a:endParaRPr lang="en-US" sz="3200" dirty="0"/>
          </a:p>
        </p:txBody>
      </p:sp>
      <p:graphicFrame>
        <p:nvGraphicFramePr>
          <p:cNvPr id="4" name="Tabla 3"/>
          <p:cNvGraphicFramePr>
            <a:graphicFrameLocks noGrp="1"/>
          </p:cNvGraphicFramePr>
          <p:nvPr>
            <p:extLst>
              <p:ext uri="{D42A27DB-BD31-4B8C-83A1-F6EECF244321}">
                <p14:modId xmlns:p14="http://schemas.microsoft.com/office/powerpoint/2010/main" val="2908781229"/>
              </p:ext>
            </p:extLst>
          </p:nvPr>
        </p:nvGraphicFramePr>
        <p:xfrm>
          <a:off x="911668" y="4428066"/>
          <a:ext cx="8128000" cy="22860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945468118"/>
                    </a:ext>
                  </a:extLst>
                </a:gridCol>
                <a:gridCol w="4064000">
                  <a:extLst>
                    <a:ext uri="{9D8B030D-6E8A-4147-A177-3AD203B41FA5}">
                      <a16:colId xmlns:a16="http://schemas.microsoft.com/office/drawing/2014/main" val="1351114424"/>
                    </a:ext>
                  </a:extLst>
                </a:gridCol>
              </a:tblGrid>
              <a:tr h="370840">
                <a:tc>
                  <a:txBody>
                    <a:bodyPr/>
                    <a:lstStyle/>
                    <a:p>
                      <a:r>
                        <a:rPr lang="en-US" dirty="0" err="1" smtClean="0"/>
                        <a:t>Yo</a:t>
                      </a:r>
                      <a:r>
                        <a:rPr lang="en-US" dirty="0" smtClean="0"/>
                        <a:t> soy – </a:t>
                      </a:r>
                      <a:r>
                        <a:rPr lang="en-US" dirty="0" err="1" smtClean="0"/>
                        <a:t>estoy</a:t>
                      </a:r>
                      <a:endParaRPr lang="en-US" dirty="0" smtClean="0"/>
                    </a:p>
                    <a:p>
                      <a:r>
                        <a:rPr lang="en-US" dirty="0" err="1" smtClean="0"/>
                        <a:t>Usted</a:t>
                      </a:r>
                      <a:r>
                        <a:rPr lang="en-US" dirty="0" smtClean="0"/>
                        <a:t> </a:t>
                      </a:r>
                      <a:r>
                        <a:rPr lang="en-US" dirty="0" err="1" smtClean="0"/>
                        <a:t>es</a:t>
                      </a:r>
                      <a:r>
                        <a:rPr lang="en-US" dirty="0" smtClean="0"/>
                        <a:t> – </a:t>
                      </a:r>
                      <a:r>
                        <a:rPr lang="en-US" dirty="0" err="1" smtClean="0"/>
                        <a:t>esta</a:t>
                      </a:r>
                      <a:r>
                        <a:rPr lang="en-US" dirty="0" smtClean="0"/>
                        <a:t> </a:t>
                      </a:r>
                    </a:p>
                    <a:p>
                      <a:r>
                        <a:rPr lang="en-US" dirty="0" smtClean="0"/>
                        <a:t>El</a:t>
                      </a:r>
                      <a:r>
                        <a:rPr lang="en-US" baseline="0" dirty="0" smtClean="0"/>
                        <a:t> </a:t>
                      </a:r>
                      <a:r>
                        <a:rPr lang="en-US" baseline="0" dirty="0" err="1" smtClean="0"/>
                        <a:t>es</a:t>
                      </a:r>
                      <a:r>
                        <a:rPr lang="en-US" baseline="0" dirty="0" smtClean="0"/>
                        <a:t> – </a:t>
                      </a:r>
                      <a:r>
                        <a:rPr lang="en-US" baseline="0" dirty="0" err="1" smtClean="0"/>
                        <a:t>esta</a:t>
                      </a:r>
                      <a:endParaRPr lang="en-US" baseline="0" dirty="0" smtClean="0"/>
                    </a:p>
                    <a:p>
                      <a:r>
                        <a:rPr lang="en-US" baseline="0" dirty="0" smtClean="0"/>
                        <a:t>Ella </a:t>
                      </a:r>
                      <a:r>
                        <a:rPr lang="en-US" baseline="0" dirty="0" err="1" smtClean="0"/>
                        <a:t>es</a:t>
                      </a:r>
                      <a:r>
                        <a:rPr lang="en-US" baseline="0" dirty="0" smtClean="0"/>
                        <a:t> – </a:t>
                      </a:r>
                      <a:r>
                        <a:rPr lang="en-US" baseline="0" dirty="0" err="1" smtClean="0"/>
                        <a:t>esta</a:t>
                      </a:r>
                      <a:r>
                        <a:rPr lang="en-US" baseline="0" dirty="0" smtClean="0"/>
                        <a:t> </a:t>
                      </a:r>
                    </a:p>
                    <a:p>
                      <a:r>
                        <a:rPr lang="en-US" baseline="0" dirty="0" err="1" smtClean="0"/>
                        <a:t>Esto</a:t>
                      </a:r>
                      <a:r>
                        <a:rPr lang="en-US" baseline="0" dirty="0" smtClean="0"/>
                        <a:t> </a:t>
                      </a:r>
                      <a:r>
                        <a:rPr lang="en-US" baseline="0" dirty="0" err="1" smtClean="0"/>
                        <a:t>es</a:t>
                      </a:r>
                      <a:r>
                        <a:rPr lang="en-US" baseline="0" dirty="0" smtClean="0"/>
                        <a:t> – </a:t>
                      </a:r>
                      <a:r>
                        <a:rPr lang="en-US" baseline="0" dirty="0" err="1" smtClean="0"/>
                        <a:t>esta</a:t>
                      </a:r>
                      <a:r>
                        <a:rPr lang="en-US" baseline="0" dirty="0" smtClean="0"/>
                        <a:t> </a:t>
                      </a:r>
                    </a:p>
                    <a:p>
                      <a:r>
                        <a:rPr lang="en-US" baseline="0" dirty="0" err="1" smtClean="0"/>
                        <a:t>Nosotros</a:t>
                      </a:r>
                      <a:r>
                        <a:rPr lang="en-US" baseline="0" dirty="0" smtClean="0"/>
                        <a:t> </a:t>
                      </a:r>
                      <a:r>
                        <a:rPr lang="en-US" baseline="0" dirty="0" err="1" smtClean="0"/>
                        <a:t>somos</a:t>
                      </a:r>
                      <a:r>
                        <a:rPr lang="en-US" baseline="0" dirty="0" smtClean="0"/>
                        <a:t> – </a:t>
                      </a:r>
                      <a:r>
                        <a:rPr lang="en-US" baseline="0" dirty="0" err="1" smtClean="0"/>
                        <a:t>estamos</a:t>
                      </a:r>
                      <a:endParaRPr lang="en-US" baseline="0" dirty="0" smtClean="0"/>
                    </a:p>
                    <a:p>
                      <a:r>
                        <a:rPr lang="en-US" baseline="0" dirty="0" err="1" smtClean="0"/>
                        <a:t>Vosotros</a:t>
                      </a:r>
                      <a:r>
                        <a:rPr lang="en-US" baseline="0" dirty="0" smtClean="0"/>
                        <a:t> </a:t>
                      </a:r>
                      <a:r>
                        <a:rPr lang="en-US" baseline="0" dirty="0" err="1" smtClean="0"/>
                        <a:t>sois</a:t>
                      </a:r>
                      <a:r>
                        <a:rPr lang="en-US" baseline="0" dirty="0" smtClean="0"/>
                        <a:t> – </a:t>
                      </a:r>
                      <a:r>
                        <a:rPr lang="en-US" baseline="0" dirty="0" err="1" smtClean="0"/>
                        <a:t>estais</a:t>
                      </a:r>
                      <a:r>
                        <a:rPr lang="en-US" baseline="0" dirty="0" smtClean="0"/>
                        <a:t> </a:t>
                      </a:r>
                    </a:p>
                    <a:p>
                      <a:r>
                        <a:rPr lang="en-US" baseline="0" dirty="0" err="1" smtClean="0"/>
                        <a:t>Ellos</a:t>
                      </a:r>
                      <a:r>
                        <a:rPr lang="en-US" baseline="0" dirty="0" smtClean="0"/>
                        <a:t> son . </a:t>
                      </a:r>
                      <a:r>
                        <a:rPr lang="en-US" baseline="0" dirty="0" err="1" smtClean="0"/>
                        <a:t>Estan</a:t>
                      </a:r>
                      <a:r>
                        <a:rPr lang="en-US" baseline="0" dirty="0" smtClean="0"/>
                        <a:t> </a:t>
                      </a:r>
                      <a:endParaRPr lang="en-US" dirty="0"/>
                    </a:p>
                  </a:txBody>
                  <a:tcPr/>
                </a:tc>
                <a:tc>
                  <a:txBody>
                    <a:bodyPr/>
                    <a:lstStyle/>
                    <a:p>
                      <a:r>
                        <a:rPr lang="en-US" dirty="0" smtClean="0"/>
                        <a:t>BE</a:t>
                      </a:r>
                    </a:p>
                    <a:p>
                      <a:endParaRPr lang="en-US" dirty="0" smtClean="0"/>
                    </a:p>
                    <a:p>
                      <a:r>
                        <a:rPr lang="en-US" dirty="0" smtClean="0"/>
                        <a:t>AM –</a:t>
                      </a:r>
                      <a:r>
                        <a:rPr lang="en-US" baseline="0" dirty="0" smtClean="0"/>
                        <a:t> ARE - IS</a:t>
                      </a:r>
                      <a:endParaRPr lang="en-US" dirty="0"/>
                    </a:p>
                  </a:txBody>
                  <a:tcPr/>
                </a:tc>
                <a:extLst>
                  <a:ext uri="{0D108BD9-81ED-4DB2-BD59-A6C34878D82A}">
                    <a16:rowId xmlns:a16="http://schemas.microsoft.com/office/drawing/2014/main" val="4194156579"/>
                  </a:ext>
                </a:extLst>
              </a:tr>
            </a:tbl>
          </a:graphicData>
        </a:graphic>
      </p:graphicFrame>
    </p:spTree>
    <p:extLst>
      <p:ext uri="{BB962C8B-B14F-4D97-AF65-F5344CB8AC3E}">
        <p14:creationId xmlns:p14="http://schemas.microsoft.com/office/powerpoint/2010/main" val="30196562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chemeClr val="bg1"/>
                </a:solidFill>
              </a:rPr>
              <a:t>Personal Information - </a:t>
            </a:r>
            <a:endParaRPr lang="en-US" dirty="0">
              <a:solidFill>
                <a:schemeClr val="bg1"/>
              </a:solidFill>
            </a:endParaRPr>
          </a:p>
        </p:txBody>
      </p:sp>
      <p:sp>
        <p:nvSpPr>
          <p:cNvPr id="3" name="CuadroTexto 2"/>
          <p:cNvSpPr txBox="1"/>
          <p:nvPr/>
        </p:nvSpPr>
        <p:spPr>
          <a:xfrm>
            <a:off x="1090246" y="1837592"/>
            <a:ext cx="6559062" cy="3416320"/>
          </a:xfrm>
          <a:prstGeom prst="rect">
            <a:avLst/>
          </a:prstGeom>
          <a:noFill/>
        </p:spPr>
        <p:txBody>
          <a:bodyPr wrap="square" rtlCol="0">
            <a:spAutoFit/>
          </a:bodyPr>
          <a:lstStyle/>
          <a:p>
            <a:r>
              <a:rPr lang="en-US" dirty="0" smtClean="0"/>
              <a:t>What’s your name?</a:t>
            </a:r>
          </a:p>
          <a:p>
            <a:r>
              <a:rPr lang="en-US" dirty="0" smtClean="0"/>
              <a:t>How old are you?</a:t>
            </a:r>
          </a:p>
          <a:p>
            <a:r>
              <a:rPr lang="en-US" dirty="0" smtClean="0"/>
              <a:t>Where are you from?</a:t>
            </a:r>
          </a:p>
          <a:p>
            <a:r>
              <a:rPr lang="en-US" dirty="0" smtClean="0"/>
              <a:t>Where do you live?</a:t>
            </a:r>
          </a:p>
          <a:p>
            <a:r>
              <a:rPr lang="en-US" dirty="0" smtClean="0"/>
              <a:t>Who do you live with? I live by myself. I </a:t>
            </a:r>
            <a:r>
              <a:rPr lang="en-US" b="1" u="sng" dirty="0" smtClean="0"/>
              <a:t>have</a:t>
            </a:r>
            <a:r>
              <a:rPr lang="en-US" dirty="0" smtClean="0"/>
              <a:t> a pet</a:t>
            </a:r>
          </a:p>
          <a:p>
            <a:r>
              <a:rPr lang="en-US" dirty="0" smtClean="0"/>
              <a:t>What kind of pet do you have? I have a dog. Its name is Zoe</a:t>
            </a:r>
          </a:p>
          <a:p>
            <a:r>
              <a:rPr lang="en-US" dirty="0" smtClean="0"/>
              <a:t>How old is Zoe? One year old.</a:t>
            </a:r>
          </a:p>
          <a:p>
            <a:r>
              <a:rPr lang="en-US" dirty="0" smtClean="0"/>
              <a:t>What do you do?</a:t>
            </a:r>
          </a:p>
          <a:p>
            <a:r>
              <a:rPr lang="en-US" dirty="0" smtClean="0"/>
              <a:t>What do you study?</a:t>
            </a:r>
          </a:p>
          <a:p>
            <a:r>
              <a:rPr lang="en-US" dirty="0" smtClean="0"/>
              <a:t>Tell me about your family. I have a small family. We are 6. dressmaker</a:t>
            </a:r>
          </a:p>
          <a:p>
            <a:endParaRPr lang="en-US" dirty="0"/>
          </a:p>
        </p:txBody>
      </p:sp>
    </p:spTree>
    <p:extLst>
      <p:ext uri="{BB962C8B-B14F-4D97-AF65-F5344CB8AC3E}">
        <p14:creationId xmlns:p14="http://schemas.microsoft.com/office/powerpoint/2010/main" val="321309839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7437" y="160730"/>
            <a:ext cx="10515600" cy="1325563"/>
          </a:xfrm>
        </p:spPr>
        <p:txBody>
          <a:bodyPr/>
          <a:lstStyle/>
          <a:p>
            <a:r>
              <a:rPr lang="en-US" dirty="0" smtClean="0">
                <a:solidFill>
                  <a:schemeClr val="bg1"/>
                </a:solidFill>
                <a:latin typeface="Work Sans Medium"/>
              </a:rPr>
              <a:t>Verb to BE</a:t>
            </a:r>
            <a:br>
              <a:rPr lang="en-US" dirty="0" smtClean="0">
                <a:solidFill>
                  <a:schemeClr val="bg1"/>
                </a:solidFill>
                <a:latin typeface="Work Sans Medium"/>
              </a:rPr>
            </a:br>
            <a:r>
              <a:rPr lang="en-US" sz="1600" dirty="0" smtClean="0">
                <a:solidFill>
                  <a:schemeClr val="bg1"/>
                </a:solidFill>
                <a:latin typeface="Work Sans Medium"/>
              </a:rPr>
              <a:t>-Present Simple- Uses</a:t>
            </a:r>
            <a:endParaRPr lang="en-US" sz="5400" dirty="0">
              <a:solidFill>
                <a:schemeClr val="bg1"/>
              </a:solidFill>
              <a:latin typeface="Work Sans Medium"/>
            </a:endParaRPr>
          </a:p>
        </p:txBody>
      </p:sp>
      <p:pic>
        <p:nvPicPr>
          <p:cNvPr id="5122" name="Picture 2" descr="Test English - Prepare for your English exam"/>
          <p:cNvPicPr>
            <a:picLocks noChangeAspect="1" noChangeArrowheads="1"/>
          </p:cNvPicPr>
          <p:nvPr/>
        </p:nvPicPr>
        <p:blipFill rotWithShape="1">
          <a:blip r:embed="rId2">
            <a:extLst>
              <a:ext uri="{28A0092B-C50C-407E-A947-70E740481C1C}">
                <a14:useLocalDpi xmlns:a14="http://schemas.microsoft.com/office/drawing/2010/main" val="0"/>
              </a:ext>
            </a:extLst>
          </a:blip>
          <a:srcRect l="1064" t="13977" r="1100" b="5411"/>
          <a:stretch/>
        </p:blipFill>
        <p:spPr bwMode="auto">
          <a:xfrm>
            <a:off x="2732442" y="1486293"/>
            <a:ext cx="6357768" cy="5238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480498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04334" y="2803525"/>
            <a:ext cx="10515600" cy="1325563"/>
          </a:xfrm>
        </p:spPr>
        <p:txBody>
          <a:bodyPr>
            <a:normAutofit fontScale="90000"/>
          </a:bodyPr>
          <a:lstStyle/>
          <a:p>
            <a:r>
              <a:rPr lang="es-CO" dirty="0" smtClean="0"/>
              <a:t>Yo tengo 20 años</a:t>
            </a:r>
            <a:br>
              <a:rPr lang="es-CO" dirty="0" smtClean="0"/>
            </a:br>
            <a:r>
              <a:rPr lang="es-CO" dirty="0" err="1" smtClean="0"/>
              <a:t>I’m</a:t>
            </a:r>
            <a:r>
              <a:rPr lang="es-CO" dirty="0" smtClean="0"/>
              <a:t> </a:t>
            </a:r>
            <a:r>
              <a:rPr lang="es-CO" dirty="0" err="1" smtClean="0"/>
              <a:t>twenty</a:t>
            </a:r>
            <a:r>
              <a:rPr lang="es-CO" dirty="0" smtClean="0"/>
              <a:t> </a:t>
            </a:r>
            <a:r>
              <a:rPr lang="es-CO" dirty="0" err="1" smtClean="0"/>
              <a:t>years</a:t>
            </a:r>
            <a:r>
              <a:rPr lang="es-CO" dirty="0" smtClean="0"/>
              <a:t> </a:t>
            </a:r>
            <a:r>
              <a:rPr lang="es-CO" dirty="0" err="1" smtClean="0"/>
              <a:t>old</a:t>
            </a:r>
            <a:r>
              <a:rPr lang="es-CO" dirty="0" smtClean="0"/>
              <a:t/>
            </a:r>
            <a:br>
              <a:rPr lang="es-CO" dirty="0" smtClean="0"/>
            </a:br>
            <a:r>
              <a:rPr lang="es-CO" dirty="0" smtClean="0"/>
              <a:t>I </a:t>
            </a:r>
            <a:r>
              <a:rPr lang="es-CO" strike="sngStrike" dirty="0" smtClean="0">
                <a:solidFill>
                  <a:srgbClr val="FF0000"/>
                </a:solidFill>
              </a:rPr>
              <a:t>have</a:t>
            </a:r>
            <a:endParaRPr lang="en-US" strike="sngStrike" dirty="0">
              <a:solidFill>
                <a:srgbClr val="FF0000"/>
              </a:solidFill>
            </a:endParaRPr>
          </a:p>
        </p:txBody>
      </p:sp>
    </p:spTree>
    <p:extLst>
      <p:ext uri="{BB962C8B-B14F-4D97-AF65-F5344CB8AC3E}">
        <p14:creationId xmlns:p14="http://schemas.microsoft.com/office/powerpoint/2010/main" val="316952030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b="1" dirty="0" smtClean="0">
                <a:solidFill>
                  <a:schemeClr val="bg1"/>
                </a:solidFill>
              </a:rPr>
              <a:t>TYPES OF SENTENCES</a:t>
            </a:r>
            <a:endParaRPr lang="en-US" b="1" dirty="0">
              <a:solidFill>
                <a:schemeClr val="bg1"/>
              </a:solidFill>
            </a:endParaRPr>
          </a:p>
        </p:txBody>
      </p:sp>
      <p:sp>
        <p:nvSpPr>
          <p:cNvPr id="3" name="CuadroTexto 2"/>
          <p:cNvSpPr txBox="1"/>
          <p:nvPr/>
        </p:nvSpPr>
        <p:spPr>
          <a:xfrm>
            <a:off x="820290" y="1669888"/>
            <a:ext cx="9347200" cy="4832092"/>
          </a:xfrm>
          <a:prstGeom prst="rect">
            <a:avLst/>
          </a:prstGeom>
          <a:noFill/>
        </p:spPr>
        <p:txBody>
          <a:bodyPr wrap="square" rtlCol="0">
            <a:spAutoFit/>
          </a:bodyPr>
          <a:lstStyle/>
          <a:p>
            <a:pPr marL="171450" indent="-171450">
              <a:buFont typeface="Arial" panose="020B0604020202020204" pitchFamily="34" charset="0"/>
              <a:buChar char="•"/>
            </a:pPr>
            <a:r>
              <a:rPr lang="es-CO" sz="2800" dirty="0" err="1" smtClean="0"/>
              <a:t>Affirmative</a:t>
            </a:r>
            <a:r>
              <a:rPr lang="es-CO" sz="2800" dirty="0" smtClean="0"/>
              <a:t> </a:t>
            </a:r>
          </a:p>
          <a:p>
            <a:r>
              <a:rPr lang="es-CO" sz="2800" u="sng" dirty="0" err="1" smtClean="0">
                <a:solidFill>
                  <a:srgbClr val="FF0000"/>
                </a:solidFill>
              </a:rPr>
              <a:t>She</a:t>
            </a:r>
            <a:r>
              <a:rPr lang="es-CO" sz="2800" u="sng" dirty="0" smtClean="0">
                <a:solidFill>
                  <a:srgbClr val="FF0000"/>
                </a:solidFill>
              </a:rPr>
              <a:t> </a:t>
            </a:r>
            <a:r>
              <a:rPr lang="es-CO" sz="2800" u="sng" dirty="0" err="1" smtClean="0">
                <a:solidFill>
                  <a:srgbClr val="FF0000"/>
                </a:solidFill>
              </a:rPr>
              <a:t>is</a:t>
            </a:r>
            <a:r>
              <a:rPr lang="es-CO" sz="2800" u="sng" dirty="0" smtClean="0">
                <a:solidFill>
                  <a:srgbClr val="FF0000"/>
                </a:solidFill>
              </a:rPr>
              <a:t> </a:t>
            </a:r>
            <a:r>
              <a:rPr lang="es-CO" sz="2800" u="sng" dirty="0" err="1" smtClean="0">
                <a:solidFill>
                  <a:srgbClr val="FF0000"/>
                </a:solidFill>
              </a:rPr>
              <a:t>an</a:t>
            </a:r>
            <a:r>
              <a:rPr lang="es-CO" sz="2800" u="sng" dirty="0" smtClean="0">
                <a:solidFill>
                  <a:srgbClr val="FF0000"/>
                </a:solidFill>
              </a:rPr>
              <a:t> English Teacher</a:t>
            </a:r>
          </a:p>
          <a:p>
            <a:pPr marL="171450" indent="-171450">
              <a:buFont typeface="Arial" panose="020B0604020202020204" pitchFamily="34" charset="0"/>
              <a:buChar char="•"/>
            </a:pPr>
            <a:r>
              <a:rPr lang="es-CO" sz="2800" dirty="0" err="1" smtClean="0"/>
              <a:t>Negative</a:t>
            </a:r>
            <a:endParaRPr lang="es-CO" sz="2800" dirty="0" smtClean="0"/>
          </a:p>
          <a:p>
            <a:r>
              <a:rPr lang="es-CO" sz="2800" u="sng" dirty="0" err="1" smtClean="0">
                <a:solidFill>
                  <a:srgbClr val="FF0000"/>
                </a:solidFill>
              </a:rPr>
              <a:t>She</a:t>
            </a:r>
            <a:r>
              <a:rPr lang="es-CO" sz="2800" u="sng" dirty="0" smtClean="0">
                <a:solidFill>
                  <a:srgbClr val="FF0000"/>
                </a:solidFill>
              </a:rPr>
              <a:t> </a:t>
            </a:r>
            <a:r>
              <a:rPr lang="es-CO" sz="2800" u="sng" dirty="0" err="1" smtClean="0">
                <a:solidFill>
                  <a:srgbClr val="FF0000"/>
                </a:solidFill>
              </a:rPr>
              <a:t>isn’t</a:t>
            </a:r>
            <a:r>
              <a:rPr lang="es-CO" sz="2800" u="sng" dirty="0" smtClean="0">
                <a:solidFill>
                  <a:srgbClr val="FF0000"/>
                </a:solidFill>
              </a:rPr>
              <a:t> </a:t>
            </a:r>
            <a:r>
              <a:rPr lang="es-CO" sz="2800" u="sng" dirty="0" err="1" smtClean="0">
                <a:solidFill>
                  <a:srgbClr val="FF0000"/>
                </a:solidFill>
              </a:rPr>
              <a:t>an</a:t>
            </a:r>
            <a:r>
              <a:rPr lang="es-CO" sz="2800" u="sng" dirty="0" smtClean="0">
                <a:solidFill>
                  <a:srgbClr val="FF0000"/>
                </a:solidFill>
              </a:rPr>
              <a:t> English teacher</a:t>
            </a:r>
          </a:p>
          <a:p>
            <a:pPr marL="171450" indent="-171450">
              <a:buFont typeface="Arial" panose="020B0604020202020204" pitchFamily="34" charset="0"/>
              <a:buChar char="•"/>
            </a:pPr>
            <a:r>
              <a:rPr lang="es-CO" sz="2800" dirty="0" err="1" smtClean="0"/>
              <a:t>Interrogative</a:t>
            </a:r>
            <a:r>
              <a:rPr lang="es-CO" sz="2800" dirty="0" smtClean="0"/>
              <a:t>:  </a:t>
            </a:r>
          </a:p>
          <a:p>
            <a:pPr marL="457200" indent="-457200">
              <a:buFont typeface="Courier New" panose="02070309020205020404" pitchFamily="49" charset="0"/>
              <a:buChar char="o"/>
            </a:pPr>
            <a:r>
              <a:rPr lang="es-CO" sz="2800" dirty="0" smtClean="0"/>
              <a:t>Yes </a:t>
            </a:r>
            <a:r>
              <a:rPr lang="es-CO" sz="2800" dirty="0" err="1" smtClean="0"/>
              <a:t>or</a:t>
            </a:r>
            <a:r>
              <a:rPr lang="es-CO" sz="2800" dirty="0" smtClean="0"/>
              <a:t> no – cerradas (negamos o confirmamos)</a:t>
            </a:r>
          </a:p>
          <a:p>
            <a:r>
              <a:rPr lang="es-CO" sz="2800" u="sng" dirty="0" err="1" smtClean="0">
                <a:solidFill>
                  <a:srgbClr val="FF0000"/>
                </a:solidFill>
              </a:rPr>
              <a:t>Is</a:t>
            </a:r>
            <a:r>
              <a:rPr lang="es-CO" sz="2800" u="sng" dirty="0" smtClean="0">
                <a:solidFill>
                  <a:srgbClr val="FF0000"/>
                </a:solidFill>
              </a:rPr>
              <a:t> </a:t>
            </a:r>
            <a:r>
              <a:rPr lang="es-CO" sz="2800" u="sng" dirty="0" err="1" smtClean="0">
                <a:solidFill>
                  <a:srgbClr val="FF0000"/>
                </a:solidFill>
              </a:rPr>
              <a:t>she</a:t>
            </a:r>
            <a:r>
              <a:rPr lang="es-CO" sz="2800" u="sng" dirty="0" smtClean="0">
                <a:solidFill>
                  <a:srgbClr val="FF0000"/>
                </a:solidFill>
              </a:rPr>
              <a:t> </a:t>
            </a:r>
            <a:r>
              <a:rPr lang="es-CO" sz="2800" u="sng" dirty="0" err="1" smtClean="0">
                <a:solidFill>
                  <a:srgbClr val="FF0000"/>
                </a:solidFill>
              </a:rPr>
              <a:t>an</a:t>
            </a:r>
            <a:r>
              <a:rPr lang="es-CO" sz="2800" u="sng" dirty="0" smtClean="0">
                <a:solidFill>
                  <a:srgbClr val="FF0000"/>
                </a:solidFill>
              </a:rPr>
              <a:t> </a:t>
            </a:r>
            <a:r>
              <a:rPr lang="es-CO" sz="2800" u="sng" dirty="0" err="1" smtClean="0">
                <a:solidFill>
                  <a:srgbClr val="FF0000"/>
                </a:solidFill>
              </a:rPr>
              <a:t>english</a:t>
            </a:r>
            <a:r>
              <a:rPr lang="es-CO" sz="2800" u="sng" dirty="0" smtClean="0">
                <a:solidFill>
                  <a:srgbClr val="FF0000"/>
                </a:solidFill>
              </a:rPr>
              <a:t> teacher?</a:t>
            </a:r>
          </a:p>
          <a:p>
            <a:r>
              <a:rPr lang="es-CO" sz="2800" u="sng" dirty="0" smtClean="0">
                <a:solidFill>
                  <a:srgbClr val="FF0000"/>
                </a:solidFill>
              </a:rPr>
              <a:t>Yes, </a:t>
            </a:r>
            <a:r>
              <a:rPr lang="es-CO" sz="2800" u="sng" dirty="0" err="1" smtClean="0">
                <a:solidFill>
                  <a:srgbClr val="FF0000"/>
                </a:solidFill>
              </a:rPr>
              <a:t>she</a:t>
            </a:r>
            <a:r>
              <a:rPr lang="es-CO" sz="2800" u="sng" dirty="0" smtClean="0">
                <a:solidFill>
                  <a:srgbClr val="FF0000"/>
                </a:solidFill>
              </a:rPr>
              <a:t> </a:t>
            </a:r>
            <a:r>
              <a:rPr lang="es-CO" sz="2800" u="sng" dirty="0" err="1" smtClean="0">
                <a:solidFill>
                  <a:srgbClr val="FF0000"/>
                </a:solidFill>
              </a:rPr>
              <a:t>is</a:t>
            </a:r>
            <a:r>
              <a:rPr lang="es-CO" sz="2800" u="sng" dirty="0" smtClean="0">
                <a:solidFill>
                  <a:srgbClr val="FF0000"/>
                </a:solidFill>
              </a:rPr>
              <a:t> – No, </a:t>
            </a:r>
            <a:r>
              <a:rPr lang="es-CO" sz="2800" u="sng" dirty="0" err="1" smtClean="0">
                <a:solidFill>
                  <a:srgbClr val="FF0000"/>
                </a:solidFill>
              </a:rPr>
              <a:t>she</a:t>
            </a:r>
            <a:r>
              <a:rPr lang="es-CO" sz="2800" u="sng" dirty="0" smtClean="0">
                <a:solidFill>
                  <a:srgbClr val="FF0000"/>
                </a:solidFill>
              </a:rPr>
              <a:t> </a:t>
            </a:r>
            <a:r>
              <a:rPr lang="es-CO" sz="2800" u="sng" dirty="0" err="1" smtClean="0">
                <a:solidFill>
                  <a:srgbClr val="FF0000"/>
                </a:solidFill>
              </a:rPr>
              <a:t>isn’t</a:t>
            </a:r>
            <a:endParaRPr lang="es-CO" sz="2800" u="sng" dirty="0" smtClean="0">
              <a:solidFill>
                <a:srgbClr val="FF0000"/>
              </a:solidFill>
            </a:endParaRPr>
          </a:p>
          <a:p>
            <a:pPr marL="457200" indent="-457200">
              <a:buFont typeface="Courier New" panose="02070309020205020404" pitchFamily="49" charset="0"/>
              <a:buChar char="o"/>
            </a:pPr>
            <a:r>
              <a:rPr lang="es-CO" sz="2800" dirty="0" smtClean="0"/>
              <a:t>Wh Questions – Abiertas (explicar la respuestas)</a:t>
            </a:r>
          </a:p>
          <a:p>
            <a:r>
              <a:rPr lang="en-US" sz="2800" u="sng" dirty="0" smtClean="0">
                <a:solidFill>
                  <a:srgbClr val="FF0000"/>
                </a:solidFill>
              </a:rPr>
              <a:t>What is her subject?</a:t>
            </a:r>
          </a:p>
          <a:p>
            <a:r>
              <a:rPr lang="en-US" sz="2800" u="sng" dirty="0" smtClean="0">
                <a:solidFill>
                  <a:srgbClr val="FF0000"/>
                </a:solidFill>
              </a:rPr>
              <a:t>She is an English teacher.</a:t>
            </a:r>
            <a:endParaRPr lang="en-US" sz="2800" u="sng" dirty="0">
              <a:solidFill>
                <a:srgbClr val="FF0000"/>
              </a:solidFill>
            </a:endParaRPr>
          </a:p>
        </p:txBody>
      </p:sp>
    </p:spTree>
    <p:extLst>
      <p:ext uri="{BB962C8B-B14F-4D97-AF65-F5344CB8AC3E}">
        <p14:creationId xmlns:p14="http://schemas.microsoft.com/office/powerpoint/2010/main" val="85309957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7437" y="160730"/>
            <a:ext cx="10515600" cy="1325563"/>
          </a:xfrm>
        </p:spPr>
        <p:txBody>
          <a:bodyPr/>
          <a:lstStyle/>
          <a:p>
            <a:r>
              <a:rPr lang="en-US" dirty="0" smtClean="0">
                <a:solidFill>
                  <a:schemeClr val="bg1"/>
                </a:solidFill>
                <a:latin typeface="Work Sans Medium"/>
              </a:rPr>
              <a:t>Verb to BE</a:t>
            </a:r>
            <a:br>
              <a:rPr lang="en-US" dirty="0" smtClean="0">
                <a:solidFill>
                  <a:schemeClr val="bg1"/>
                </a:solidFill>
                <a:latin typeface="Work Sans Medium"/>
              </a:rPr>
            </a:br>
            <a:r>
              <a:rPr lang="en-US" sz="1600" dirty="0" smtClean="0">
                <a:solidFill>
                  <a:schemeClr val="bg1"/>
                </a:solidFill>
                <a:latin typeface="Work Sans Medium"/>
              </a:rPr>
              <a:t>-Affirmative Statements-</a:t>
            </a:r>
            <a:endParaRPr lang="en-US" sz="5400" dirty="0">
              <a:solidFill>
                <a:schemeClr val="bg1"/>
              </a:solidFill>
              <a:latin typeface="Work Sans Medium"/>
            </a:endParaRPr>
          </a:p>
        </p:txBody>
      </p:sp>
      <p:graphicFrame>
        <p:nvGraphicFramePr>
          <p:cNvPr id="4" name="Tabla 3"/>
          <p:cNvGraphicFramePr>
            <a:graphicFrameLocks noGrp="1"/>
          </p:cNvGraphicFramePr>
          <p:nvPr>
            <p:extLst>
              <p:ext uri="{D42A27DB-BD31-4B8C-83A1-F6EECF244321}">
                <p14:modId xmlns:p14="http://schemas.microsoft.com/office/powerpoint/2010/main" val="1814874265"/>
              </p:ext>
            </p:extLst>
          </p:nvPr>
        </p:nvGraphicFramePr>
        <p:xfrm>
          <a:off x="418354" y="1764249"/>
          <a:ext cx="7682154" cy="4593522"/>
        </p:xfrm>
        <a:graphic>
          <a:graphicData uri="http://schemas.openxmlformats.org/drawingml/2006/table">
            <a:tbl>
              <a:tblPr firstRow="1" bandRow="1">
                <a:tableStyleId>{10A1B5D5-9B99-4C35-A422-299274C87663}</a:tableStyleId>
              </a:tblPr>
              <a:tblGrid>
                <a:gridCol w="2560718">
                  <a:extLst>
                    <a:ext uri="{9D8B030D-6E8A-4147-A177-3AD203B41FA5}">
                      <a16:colId xmlns:a16="http://schemas.microsoft.com/office/drawing/2014/main" val="3359686422"/>
                    </a:ext>
                  </a:extLst>
                </a:gridCol>
                <a:gridCol w="2560718">
                  <a:extLst>
                    <a:ext uri="{9D8B030D-6E8A-4147-A177-3AD203B41FA5}">
                      <a16:colId xmlns:a16="http://schemas.microsoft.com/office/drawing/2014/main" val="2321135489"/>
                    </a:ext>
                  </a:extLst>
                </a:gridCol>
                <a:gridCol w="2560718">
                  <a:extLst>
                    <a:ext uri="{9D8B030D-6E8A-4147-A177-3AD203B41FA5}">
                      <a16:colId xmlns:a16="http://schemas.microsoft.com/office/drawing/2014/main" val="3199415321"/>
                    </a:ext>
                  </a:extLst>
                </a:gridCol>
              </a:tblGrid>
              <a:tr h="1225308">
                <a:tc gridSpan="3">
                  <a:txBody>
                    <a:bodyPr/>
                    <a:lstStyle/>
                    <a:p>
                      <a:pPr algn="ctr"/>
                      <a:r>
                        <a:rPr lang="en-US" dirty="0" smtClean="0"/>
                        <a:t>STRUCTURE</a:t>
                      </a:r>
                    </a:p>
                    <a:p>
                      <a:pPr algn="ctr"/>
                      <a:endParaRPr lang="en-US" dirty="0" smtClean="0"/>
                    </a:p>
                    <a:p>
                      <a:pPr algn="ctr"/>
                      <a:r>
                        <a:rPr lang="en-US" dirty="0" smtClean="0"/>
                        <a:t>Pronoun</a:t>
                      </a:r>
                      <a:r>
                        <a:rPr lang="en-US" baseline="0" dirty="0" smtClean="0"/>
                        <a:t> + am/are/is + Complement</a:t>
                      </a:r>
                      <a:endParaRPr lang="en-US" dirty="0" smtClean="0"/>
                    </a:p>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extLst>
                  <a:ext uri="{0D108BD9-81ED-4DB2-BD59-A6C34878D82A}">
                    <a16:rowId xmlns:a16="http://schemas.microsoft.com/office/drawing/2014/main" val="564717014"/>
                  </a:ext>
                </a:extLst>
              </a:tr>
              <a:tr h="1122738">
                <a:tc>
                  <a:txBody>
                    <a:bodyPr/>
                    <a:lstStyle/>
                    <a:p>
                      <a:pPr algn="ctr"/>
                      <a:r>
                        <a:rPr lang="en-US" sz="2400" dirty="0" smtClean="0"/>
                        <a:t>I </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u="sng" dirty="0" smtClean="0"/>
                        <a:t>Am</a:t>
                      </a:r>
                      <a:endParaRPr lang="en-US" b="1" u="sng"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Alejandra</a:t>
                      </a:r>
                    </a:p>
                    <a:p>
                      <a:pPr algn="ctr"/>
                      <a:r>
                        <a:rPr lang="es-CO" dirty="0" err="1" smtClean="0"/>
                        <a:t>Colombian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6598553"/>
                  </a:ext>
                </a:extLst>
              </a:tr>
              <a:tr h="1122738">
                <a:tc>
                  <a:txBody>
                    <a:bodyPr/>
                    <a:lstStyle/>
                    <a:p>
                      <a:pPr algn="ctr"/>
                      <a:r>
                        <a:rPr lang="en-US" sz="2400" dirty="0" smtClean="0"/>
                        <a:t>You,</a:t>
                      </a:r>
                      <a:r>
                        <a:rPr lang="en-US" sz="2400" baseline="0" dirty="0" smtClean="0"/>
                        <a:t> we, they </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t>Are</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Student</a:t>
                      </a:r>
                      <a:r>
                        <a:rPr lang="en-US" b="1" dirty="0" smtClean="0"/>
                        <a:t>s</a:t>
                      </a:r>
                    </a:p>
                    <a:p>
                      <a:pPr algn="ctr"/>
                      <a:r>
                        <a:rPr lang="es-CO" b="0" dirty="0" err="1" smtClean="0"/>
                        <a:t>Colombian</a:t>
                      </a:r>
                      <a:r>
                        <a:rPr lang="es-CO" b="1" dirty="0" err="1" smtClean="0"/>
                        <a:t>s</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84599202"/>
                  </a:ext>
                </a:extLst>
              </a:tr>
              <a:tr h="1122738">
                <a:tc>
                  <a:txBody>
                    <a:bodyPr/>
                    <a:lstStyle/>
                    <a:p>
                      <a:pPr algn="ctr"/>
                      <a:r>
                        <a:rPr lang="en-US" sz="2400" dirty="0" smtClean="0"/>
                        <a:t>She,</a:t>
                      </a:r>
                      <a:r>
                        <a:rPr lang="en-US" sz="2400" baseline="0" dirty="0" smtClean="0"/>
                        <a:t> he, </a:t>
                      </a:r>
                      <a:r>
                        <a:rPr lang="en-US" sz="2400" u="sng" baseline="0" dirty="0" smtClean="0"/>
                        <a:t>it</a:t>
                      </a:r>
                      <a:endParaRPr lang="en-US" sz="2400" u="sng"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t>Is</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a:t>
                      </a:r>
                      <a:r>
                        <a:rPr lang="en-US" baseline="0" dirty="0" smtClean="0"/>
                        <a:t> doctor </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17047995"/>
                  </a:ext>
                </a:extLst>
              </a:tr>
            </a:tbl>
          </a:graphicData>
        </a:graphic>
      </p:graphicFrame>
      <p:graphicFrame>
        <p:nvGraphicFramePr>
          <p:cNvPr id="7" name="Tabla 6"/>
          <p:cNvGraphicFramePr>
            <a:graphicFrameLocks noGrp="1"/>
          </p:cNvGraphicFramePr>
          <p:nvPr>
            <p:extLst>
              <p:ext uri="{D42A27DB-BD31-4B8C-83A1-F6EECF244321}">
                <p14:modId xmlns:p14="http://schemas.microsoft.com/office/powerpoint/2010/main" val="1725498471"/>
              </p:ext>
            </p:extLst>
          </p:nvPr>
        </p:nvGraphicFramePr>
        <p:xfrm>
          <a:off x="8630421" y="1764249"/>
          <a:ext cx="2600562" cy="4833725"/>
        </p:xfrm>
        <a:graphic>
          <a:graphicData uri="http://schemas.openxmlformats.org/drawingml/2006/table">
            <a:tbl>
              <a:tblPr firstRow="1" bandRow="1">
                <a:tableStyleId>{10A1B5D5-9B99-4C35-A422-299274C87663}</a:tableStyleId>
              </a:tblPr>
              <a:tblGrid>
                <a:gridCol w="1300281">
                  <a:extLst>
                    <a:ext uri="{9D8B030D-6E8A-4147-A177-3AD203B41FA5}">
                      <a16:colId xmlns:a16="http://schemas.microsoft.com/office/drawing/2014/main" val="3359686422"/>
                    </a:ext>
                  </a:extLst>
                </a:gridCol>
                <a:gridCol w="1300281">
                  <a:extLst>
                    <a:ext uri="{9D8B030D-6E8A-4147-A177-3AD203B41FA5}">
                      <a16:colId xmlns:a16="http://schemas.microsoft.com/office/drawing/2014/main" val="2321135489"/>
                    </a:ext>
                  </a:extLst>
                </a:gridCol>
              </a:tblGrid>
              <a:tr h="582765">
                <a:tc gridSpan="2">
                  <a:txBody>
                    <a:bodyPr/>
                    <a:lstStyle/>
                    <a:p>
                      <a:pPr algn="ctr"/>
                      <a:r>
                        <a:rPr lang="en-US" sz="2400" dirty="0" smtClean="0"/>
                        <a:t>Contractions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extLst>
                  <a:ext uri="{0D108BD9-81ED-4DB2-BD59-A6C34878D82A}">
                    <a16:rowId xmlns:a16="http://schemas.microsoft.com/office/drawing/2014/main" val="564717014"/>
                  </a:ext>
                </a:extLst>
              </a:tr>
              <a:tr h="514200">
                <a:tc>
                  <a:txBody>
                    <a:bodyPr/>
                    <a:lstStyle/>
                    <a:p>
                      <a:pPr algn="ctr"/>
                      <a:r>
                        <a:rPr lang="en-US" sz="2400" dirty="0" smtClean="0"/>
                        <a:t>I am</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t>I’m</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6598553"/>
                  </a:ext>
                </a:extLst>
              </a:tr>
              <a:tr h="582760">
                <a:tc>
                  <a:txBody>
                    <a:bodyPr/>
                    <a:lstStyle/>
                    <a:p>
                      <a:pPr algn="ctr"/>
                      <a:r>
                        <a:rPr lang="en-US" sz="2400" dirty="0" smtClean="0"/>
                        <a:t>You are</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t>You’re</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9507599"/>
                  </a:ext>
                </a:extLst>
              </a:tr>
              <a:tr h="582760">
                <a:tc>
                  <a:txBody>
                    <a:bodyPr/>
                    <a:lstStyle/>
                    <a:p>
                      <a:pPr algn="ctr"/>
                      <a:r>
                        <a:rPr lang="en-US" sz="2400" dirty="0" smtClean="0"/>
                        <a:t>She is</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t>She’s</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84599202"/>
                  </a:ext>
                </a:extLst>
              </a:tr>
              <a:tr h="582760">
                <a:tc>
                  <a:txBody>
                    <a:bodyPr/>
                    <a:lstStyle/>
                    <a:p>
                      <a:pPr algn="ctr"/>
                      <a:r>
                        <a:rPr lang="en-US" sz="2400" dirty="0" smtClean="0"/>
                        <a:t>He is</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t>He’s</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45712836"/>
                  </a:ext>
                </a:extLst>
              </a:tr>
              <a:tr h="582760">
                <a:tc>
                  <a:txBody>
                    <a:bodyPr/>
                    <a:lstStyle/>
                    <a:p>
                      <a:pPr algn="ctr"/>
                      <a:r>
                        <a:rPr lang="en-US" sz="2400" dirty="0" smtClean="0"/>
                        <a:t>It is </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t>It’s</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0697468"/>
                  </a:ext>
                </a:extLst>
              </a:tr>
              <a:tr h="582760">
                <a:tc>
                  <a:txBody>
                    <a:bodyPr/>
                    <a:lstStyle/>
                    <a:p>
                      <a:pPr algn="ctr"/>
                      <a:r>
                        <a:rPr lang="en-US" sz="2400" dirty="0" smtClean="0"/>
                        <a:t>We are</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t>We’re</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5945388"/>
                  </a:ext>
                </a:extLst>
              </a:tr>
              <a:tr h="582760">
                <a:tc>
                  <a:txBody>
                    <a:bodyPr/>
                    <a:lstStyle/>
                    <a:p>
                      <a:pPr algn="ctr"/>
                      <a:r>
                        <a:rPr lang="en-US" sz="2400" dirty="0" smtClean="0"/>
                        <a:t>They are</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t>They’re</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0218315"/>
                  </a:ext>
                </a:extLst>
              </a:tr>
            </a:tbl>
          </a:graphicData>
        </a:graphic>
      </p:graphicFrame>
    </p:spTree>
    <p:extLst>
      <p:ext uri="{BB962C8B-B14F-4D97-AF65-F5344CB8AC3E}">
        <p14:creationId xmlns:p14="http://schemas.microsoft.com/office/powerpoint/2010/main" val="48890793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16169" y="2664475"/>
            <a:ext cx="10515600" cy="2180086"/>
          </a:xfrm>
        </p:spPr>
        <p:txBody>
          <a:bodyPr>
            <a:normAutofit/>
          </a:bodyPr>
          <a:lstStyle/>
          <a:p>
            <a:r>
              <a:rPr lang="en-US" dirty="0">
                <a:solidFill>
                  <a:schemeClr val="tx1"/>
                </a:solidFill>
              </a:rPr>
              <a:t>She's not a </a:t>
            </a:r>
            <a:r>
              <a:rPr lang="en-US" dirty="0" smtClean="0">
                <a:solidFill>
                  <a:schemeClr val="tx1"/>
                </a:solidFill>
              </a:rPr>
              <a:t>teacher – </a:t>
            </a:r>
            <a:r>
              <a:rPr lang="en-US" dirty="0" err="1" smtClean="0">
                <a:solidFill>
                  <a:schemeClr val="tx1"/>
                </a:solidFill>
              </a:rPr>
              <a:t>enmarcar</a:t>
            </a:r>
            <a:r>
              <a:rPr lang="en-US" dirty="0" smtClean="0">
                <a:solidFill>
                  <a:schemeClr val="tx1"/>
                </a:solidFill>
              </a:rPr>
              <a:t> la </a:t>
            </a:r>
            <a:r>
              <a:rPr lang="en-US" dirty="0" err="1" smtClean="0">
                <a:solidFill>
                  <a:schemeClr val="tx1"/>
                </a:solidFill>
              </a:rPr>
              <a:t>negación</a:t>
            </a:r>
            <a:r>
              <a:rPr lang="en-US" dirty="0" smtClean="0">
                <a:solidFill>
                  <a:schemeClr val="tx1"/>
                </a:solidFill>
              </a:rPr>
              <a:t>!</a:t>
            </a:r>
            <a:r>
              <a:rPr lang="en-US" dirty="0">
                <a:solidFill>
                  <a:schemeClr val="tx1"/>
                </a:solidFill>
              </a:rPr>
              <a:t/>
            </a:r>
            <a:br>
              <a:rPr lang="en-US" dirty="0">
                <a:solidFill>
                  <a:schemeClr val="tx1"/>
                </a:solidFill>
              </a:rPr>
            </a:br>
            <a:r>
              <a:rPr lang="en-US" dirty="0">
                <a:solidFill>
                  <a:srgbClr val="38AA00"/>
                </a:solidFill>
              </a:rPr>
              <a:t>She isn't a </a:t>
            </a:r>
            <a:r>
              <a:rPr lang="en-US" dirty="0" smtClean="0">
                <a:solidFill>
                  <a:srgbClr val="38AA00"/>
                </a:solidFill>
              </a:rPr>
              <a:t>teacher – </a:t>
            </a:r>
            <a:r>
              <a:rPr lang="en-US" dirty="0" err="1" smtClean="0">
                <a:solidFill>
                  <a:srgbClr val="38AA00"/>
                </a:solidFill>
              </a:rPr>
              <a:t>comun</a:t>
            </a:r>
            <a:r>
              <a:rPr lang="en-US" dirty="0" smtClean="0">
                <a:solidFill>
                  <a:srgbClr val="38AA00"/>
                </a:solidFill>
              </a:rPr>
              <a:t> </a:t>
            </a:r>
            <a:r>
              <a:rPr lang="en-US" dirty="0">
                <a:solidFill>
                  <a:srgbClr val="38AA00"/>
                </a:solidFill>
              </a:rPr>
              <a:t/>
            </a:r>
            <a:br>
              <a:rPr lang="en-US" dirty="0">
                <a:solidFill>
                  <a:srgbClr val="38AA00"/>
                </a:solidFill>
              </a:rPr>
            </a:br>
            <a:r>
              <a:rPr lang="en-US" dirty="0">
                <a:solidFill>
                  <a:schemeClr val="tx1"/>
                </a:solidFill>
              </a:rPr>
              <a:t>She is not a teacher</a:t>
            </a:r>
          </a:p>
        </p:txBody>
      </p:sp>
    </p:spTree>
    <p:extLst>
      <p:ext uri="{BB962C8B-B14F-4D97-AF65-F5344CB8AC3E}">
        <p14:creationId xmlns:p14="http://schemas.microsoft.com/office/powerpoint/2010/main" val="303443749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7437" y="160730"/>
            <a:ext cx="10515600" cy="1325563"/>
          </a:xfrm>
        </p:spPr>
        <p:txBody>
          <a:bodyPr/>
          <a:lstStyle/>
          <a:p>
            <a:r>
              <a:rPr lang="en-US" dirty="0" smtClean="0">
                <a:solidFill>
                  <a:schemeClr val="bg1"/>
                </a:solidFill>
                <a:latin typeface="Work Sans Medium"/>
              </a:rPr>
              <a:t>Verb to BE</a:t>
            </a:r>
            <a:br>
              <a:rPr lang="en-US" dirty="0" smtClean="0">
                <a:solidFill>
                  <a:schemeClr val="bg1"/>
                </a:solidFill>
                <a:latin typeface="Work Sans Medium"/>
              </a:rPr>
            </a:br>
            <a:r>
              <a:rPr lang="en-US" sz="1600" dirty="0" smtClean="0">
                <a:solidFill>
                  <a:schemeClr val="bg1"/>
                </a:solidFill>
                <a:latin typeface="Work Sans Medium"/>
              </a:rPr>
              <a:t>-Negative Statements-</a:t>
            </a:r>
            <a:endParaRPr lang="en-US" sz="5400" dirty="0">
              <a:solidFill>
                <a:schemeClr val="bg1"/>
              </a:solidFill>
              <a:latin typeface="Work Sans Medium"/>
            </a:endParaRPr>
          </a:p>
        </p:txBody>
      </p:sp>
      <p:graphicFrame>
        <p:nvGraphicFramePr>
          <p:cNvPr id="4" name="Tabla 3"/>
          <p:cNvGraphicFramePr>
            <a:graphicFrameLocks noGrp="1"/>
          </p:cNvGraphicFramePr>
          <p:nvPr>
            <p:extLst>
              <p:ext uri="{D42A27DB-BD31-4B8C-83A1-F6EECF244321}">
                <p14:modId xmlns:p14="http://schemas.microsoft.com/office/powerpoint/2010/main" val="1363106587"/>
              </p:ext>
            </p:extLst>
          </p:nvPr>
        </p:nvGraphicFramePr>
        <p:xfrm>
          <a:off x="418354" y="1764249"/>
          <a:ext cx="7682154" cy="4678854"/>
        </p:xfrm>
        <a:graphic>
          <a:graphicData uri="http://schemas.openxmlformats.org/drawingml/2006/table">
            <a:tbl>
              <a:tblPr firstRow="1" bandRow="1">
                <a:tableStyleId>{10A1B5D5-9B99-4C35-A422-299274C87663}</a:tableStyleId>
              </a:tblPr>
              <a:tblGrid>
                <a:gridCol w="2560718">
                  <a:extLst>
                    <a:ext uri="{9D8B030D-6E8A-4147-A177-3AD203B41FA5}">
                      <a16:colId xmlns:a16="http://schemas.microsoft.com/office/drawing/2014/main" val="3359686422"/>
                    </a:ext>
                  </a:extLst>
                </a:gridCol>
                <a:gridCol w="2560718">
                  <a:extLst>
                    <a:ext uri="{9D8B030D-6E8A-4147-A177-3AD203B41FA5}">
                      <a16:colId xmlns:a16="http://schemas.microsoft.com/office/drawing/2014/main" val="2321135489"/>
                    </a:ext>
                  </a:extLst>
                </a:gridCol>
                <a:gridCol w="2560718">
                  <a:extLst>
                    <a:ext uri="{9D8B030D-6E8A-4147-A177-3AD203B41FA5}">
                      <a16:colId xmlns:a16="http://schemas.microsoft.com/office/drawing/2014/main" val="3199415321"/>
                    </a:ext>
                  </a:extLst>
                </a:gridCol>
              </a:tblGrid>
              <a:tr h="1225308">
                <a:tc gridSpan="3">
                  <a:txBody>
                    <a:bodyPr/>
                    <a:lstStyle/>
                    <a:p>
                      <a:pPr algn="ctr"/>
                      <a:r>
                        <a:rPr lang="en-US" sz="2000" dirty="0" smtClean="0"/>
                        <a:t>STRUCTURE</a:t>
                      </a:r>
                    </a:p>
                    <a:p>
                      <a:pPr algn="ctr"/>
                      <a:endParaRPr lang="en-US" sz="2000" dirty="0" smtClean="0"/>
                    </a:p>
                    <a:p>
                      <a:pPr algn="ctr"/>
                      <a:r>
                        <a:rPr lang="en-US" sz="2000" u="sng" dirty="0" smtClean="0"/>
                        <a:t>Pronoun</a:t>
                      </a:r>
                      <a:r>
                        <a:rPr lang="en-US" sz="2000" u="sng" baseline="0" dirty="0" smtClean="0"/>
                        <a:t> + am/are/is + not + Complement</a:t>
                      </a:r>
                      <a:endParaRPr lang="en-US" sz="2000" u="sng" dirty="0" smtClean="0"/>
                    </a:p>
                    <a:p>
                      <a:pPr algn="ctr"/>
                      <a:endParaRPr lang="en-US"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extLst>
                  <a:ext uri="{0D108BD9-81ED-4DB2-BD59-A6C34878D82A}">
                    <a16:rowId xmlns:a16="http://schemas.microsoft.com/office/drawing/2014/main" val="564717014"/>
                  </a:ext>
                </a:extLst>
              </a:tr>
              <a:tr h="1122738">
                <a:tc>
                  <a:txBody>
                    <a:bodyPr/>
                    <a:lstStyle/>
                    <a:p>
                      <a:pPr algn="ctr"/>
                      <a:r>
                        <a:rPr lang="en-US" sz="2400" dirty="0" smtClean="0"/>
                        <a:t>I </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t>Am not</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Alejandra</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6598553"/>
                  </a:ext>
                </a:extLst>
              </a:tr>
              <a:tr h="1122738">
                <a:tc>
                  <a:txBody>
                    <a:bodyPr/>
                    <a:lstStyle/>
                    <a:p>
                      <a:pPr algn="ctr"/>
                      <a:r>
                        <a:rPr lang="en-US" sz="2400" dirty="0" smtClean="0"/>
                        <a:t>You,</a:t>
                      </a:r>
                      <a:r>
                        <a:rPr lang="en-US" sz="2400" baseline="0" dirty="0" smtClean="0"/>
                        <a:t> we, they </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t>Are not</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student</a:t>
                      </a:r>
                      <a:r>
                        <a:rPr lang="en-US" b="1" dirty="0" smtClean="0"/>
                        <a:t>s</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84599202"/>
                  </a:ext>
                </a:extLst>
              </a:tr>
              <a:tr h="1122738">
                <a:tc>
                  <a:txBody>
                    <a:bodyPr/>
                    <a:lstStyle/>
                    <a:p>
                      <a:pPr algn="ctr"/>
                      <a:r>
                        <a:rPr lang="en-US" sz="2400" dirty="0" smtClean="0"/>
                        <a:t>She,</a:t>
                      </a:r>
                      <a:r>
                        <a:rPr lang="en-US" sz="2400" baseline="0" dirty="0" smtClean="0"/>
                        <a:t> he, it</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t>Is not</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a:t>
                      </a:r>
                      <a:r>
                        <a:rPr lang="en-US" baseline="0" dirty="0" smtClean="0"/>
                        <a:t> doctor </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17047995"/>
                  </a:ext>
                </a:extLst>
              </a:tr>
            </a:tbl>
          </a:graphicData>
        </a:graphic>
      </p:graphicFrame>
      <p:graphicFrame>
        <p:nvGraphicFramePr>
          <p:cNvPr id="5" name="Tabla 4"/>
          <p:cNvGraphicFramePr>
            <a:graphicFrameLocks noGrp="1"/>
          </p:cNvGraphicFramePr>
          <p:nvPr>
            <p:extLst>
              <p:ext uri="{D42A27DB-BD31-4B8C-83A1-F6EECF244321}">
                <p14:modId xmlns:p14="http://schemas.microsoft.com/office/powerpoint/2010/main" val="830884754"/>
              </p:ext>
            </p:extLst>
          </p:nvPr>
        </p:nvGraphicFramePr>
        <p:xfrm>
          <a:off x="8662694" y="2764711"/>
          <a:ext cx="2600562" cy="2571245"/>
        </p:xfrm>
        <a:graphic>
          <a:graphicData uri="http://schemas.openxmlformats.org/drawingml/2006/table">
            <a:tbl>
              <a:tblPr firstRow="1" bandRow="1">
                <a:tableStyleId>{10A1B5D5-9B99-4C35-A422-299274C87663}</a:tableStyleId>
              </a:tblPr>
              <a:tblGrid>
                <a:gridCol w="1300281">
                  <a:extLst>
                    <a:ext uri="{9D8B030D-6E8A-4147-A177-3AD203B41FA5}">
                      <a16:colId xmlns:a16="http://schemas.microsoft.com/office/drawing/2014/main" val="3359686422"/>
                    </a:ext>
                  </a:extLst>
                </a:gridCol>
                <a:gridCol w="1300281">
                  <a:extLst>
                    <a:ext uri="{9D8B030D-6E8A-4147-A177-3AD203B41FA5}">
                      <a16:colId xmlns:a16="http://schemas.microsoft.com/office/drawing/2014/main" val="2321135489"/>
                    </a:ext>
                  </a:extLst>
                </a:gridCol>
              </a:tblGrid>
              <a:tr h="582765">
                <a:tc gridSpan="2">
                  <a:txBody>
                    <a:bodyPr/>
                    <a:lstStyle/>
                    <a:p>
                      <a:pPr algn="ctr"/>
                      <a:r>
                        <a:rPr lang="en-US" sz="2400" dirty="0" smtClean="0"/>
                        <a:t>Contractions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extLst>
                  <a:ext uri="{0D108BD9-81ED-4DB2-BD59-A6C34878D82A}">
                    <a16:rowId xmlns:a16="http://schemas.microsoft.com/office/drawing/2014/main" val="564717014"/>
                  </a:ext>
                </a:extLst>
              </a:tr>
              <a:tr h="514200">
                <a:tc>
                  <a:txBody>
                    <a:bodyPr/>
                    <a:lstStyle/>
                    <a:p>
                      <a:pPr algn="ctr"/>
                      <a:r>
                        <a:rPr lang="en-US" sz="2400" dirty="0" smtClean="0"/>
                        <a:t>I am not</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t>I’m not</a:t>
                      </a:r>
                    </a:p>
                    <a:p>
                      <a:pPr algn="ctr"/>
                      <a:r>
                        <a:rPr lang="en-US" b="1" strike="sngStrike" dirty="0" smtClean="0">
                          <a:solidFill>
                            <a:srgbClr val="FF0000"/>
                          </a:solidFill>
                        </a:rPr>
                        <a:t>Amn’t</a:t>
                      </a:r>
                      <a:endParaRPr lang="en-US" b="1" strike="sngStrike" dirty="0">
                        <a:solidFill>
                          <a:srgbClr val="FF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6598553"/>
                  </a:ext>
                </a:extLst>
              </a:tr>
              <a:tr h="582760">
                <a:tc>
                  <a:txBody>
                    <a:bodyPr/>
                    <a:lstStyle/>
                    <a:p>
                      <a:pPr algn="ctr"/>
                      <a:r>
                        <a:rPr lang="en-US" sz="2400" dirty="0" smtClean="0"/>
                        <a:t>Is not </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u="sng" dirty="0" smtClean="0"/>
                        <a:t>Isn’t </a:t>
                      </a:r>
                      <a:endParaRPr lang="en-US" b="1" u="sng"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9507599"/>
                  </a:ext>
                </a:extLst>
              </a:tr>
              <a:tr h="582760">
                <a:tc>
                  <a:txBody>
                    <a:bodyPr/>
                    <a:lstStyle/>
                    <a:p>
                      <a:pPr algn="ctr"/>
                      <a:r>
                        <a:rPr lang="en-US" sz="2400" dirty="0" smtClean="0"/>
                        <a:t>Are</a:t>
                      </a:r>
                      <a:r>
                        <a:rPr lang="en-US" sz="2400" baseline="0" dirty="0" smtClean="0"/>
                        <a:t> not</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u="sng" dirty="0" smtClean="0"/>
                        <a:t>Aren’t</a:t>
                      </a:r>
                      <a:endParaRPr lang="en-US" b="1" u="sng"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84599202"/>
                  </a:ext>
                </a:extLst>
              </a:tr>
            </a:tbl>
          </a:graphicData>
        </a:graphic>
      </p:graphicFrame>
    </p:spTree>
    <p:extLst>
      <p:ext uri="{BB962C8B-B14F-4D97-AF65-F5344CB8AC3E}">
        <p14:creationId xmlns:p14="http://schemas.microsoft.com/office/powerpoint/2010/main" val="121013914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68867" y="2566458"/>
            <a:ext cx="10515600" cy="1325563"/>
          </a:xfrm>
        </p:spPr>
        <p:txBody>
          <a:bodyPr>
            <a:normAutofit fontScale="90000"/>
          </a:bodyPr>
          <a:lstStyle/>
          <a:p>
            <a:r>
              <a:rPr lang="es-CO" dirty="0" err="1" smtClean="0"/>
              <a:t>Aren’t</a:t>
            </a:r>
            <a:r>
              <a:rPr lang="es-CO" dirty="0" smtClean="0"/>
              <a:t/>
            </a:r>
            <a:br>
              <a:rPr lang="es-CO" dirty="0" smtClean="0"/>
            </a:br>
            <a:r>
              <a:rPr lang="es-CO" dirty="0" err="1" smtClean="0"/>
              <a:t>We</a:t>
            </a:r>
            <a:r>
              <a:rPr lang="es-CO" dirty="0" smtClean="0"/>
              <a:t> </a:t>
            </a:r>
            <a:r>
              <a:rPr lang="es-CO" b="1" u="sng" dirty="0" err="1" smtClean="0"/>
              <a:t>aren’t</a:t>
            </a:r>
            <a:r>
              <a:rPr lang="es-CO" dirty="0" smtClean="0"/>
              <a:t> at home</a:t>
            </a:r>
            <a:br>
              <a:rPr lang="es-CO" dirty="0" smtClean="0"/>
            </a:br>
            <a:r>
              <a:rPr lang="es-CO" dirty="0" err="1" smtClean="0"/>
              <a:t>We</a:t>
            </a:r>
            <a:r>
              <a:rPr lang="es-CO" dirty="0" smtClean="0"/>
              <a:t> are </a:t>
            </a:r>
            <a:r>
              <a:rPr lang="es-CO" dirty="0" err="1" smtClean="0"/>
              <a:t>not</a:t>
            </a:r>
            <a:r>
              <a:rPr lang="es-CO" dirty="0" smtClean="0"/>
              <a:t> at home</a:t>
            </a:r>
            <a:br>
              <a:rPr lang="es-CO" dirty="0" smtClean="0"/>
            </a:br>
            <a:r>
              <a:rPr lang="es-CO" dirty="0" err="1" smtClean="0"/>
              <a:t>We’re</a:t>
            </a:r>
            <a:r>
              <a:rPr lang="es-CO" dirty="0" smtClean="0"/>
              <a:t> </a:t>
            </a:r>
            <a:r>
              <a:rPr lang="es-CO" b="1" u="sng" dirty="0" err="1" smtClean="0"/>
              <a:t>not</a:t>
            </a:r>
            <a:r>
              <a:rPr lang="es-CO" dirty="0" smtClean="0"/>
              <a:t> at home</a:t>
            </a:r>
            <a:br>
              <a:rPr lang="es-CO" dirty="0" smtClean="0"/>
            </a:br>
            <a:r>
              <a:rPr lang="es-CO" dirty="0"/>
              <a:t/>
            </a:r>
            <a:br>
              <a:rPr lang="es-CO" dirty="0"/>
            </a:br>
            <a:r>
              <a:rPr lang="es-CO" dirty="0" err="1" smtClean="0"/>
              <a:t>She</a:t>
            </a:r>
            <a:r>
              <a:rPr lang="es-CO" dirty="0" smtClean="0"/>
              <a:t> </a:t>
            </a:r>
            <a:r>
              <a:rPr lang="es-CO" dirty="0" err="1" smtClean="0"/>
              <a:t>isn’t</a:t>
            </a:r>
            <a:r>
              <a:rPr lang="es-CO" dirty="0" smtClean="0"/>
              <a:t> </a:t>
            </a:r>
            <a:r>
              <a:rPr lang="es-CO" dirty="0" err="1" smtClean="0"/>
              <a:t>my</a:t>
            </a:r>
            <a:r>
              <a:rPr lang="es-CO" dirty="0" smtClean="0"/>
              <a:t> </a:t>
            </a:r>
            <a:r>
              <a:rPr lang="es-CO" dirty="0" err="1" smtClean="0"/>
              <a:t>friend</a:t>
            </a:r>
            <a:r>
              <a:rPr lang="es-CO" dirty="0" smtClean="0"/>
              <a:t> </a:t>
            </a:r>
            <a:br>
              <a:rPr lang="es-CO" dirty="0" smtClean="0"/>
            </a:br>
            <a:r>
              <a:rPr lang="es-CO" dirty="0" err="1" smtClean="0"/>
              <a:t>She’s</a:t>
            </a:r>
            <a:r>
              <a:rPr lang="es-CO" dirty="0" smtClean="0"/>
              <a:t> </a:t>
            </a:r>
            <a:r>
              <a:rPr lang="es-CO" b="1" u="sng" dirty="0" err="1" smtClean="0"/>
              <a:t>not</a:t>
            </a:r>
            <a:r>
              <a:rPr lang="es-CO" dirty="0" smtClean="0"/>
              <a:t> </a:t>
            </a:r>
            <a:r>
              <a:rPr lang="es-CO" dirty="0" err="1" smtClean="0"/>
              <a:t>my</a:t>
            </a:r>
            <a:r>
              <a:rPr lang="es-CO" dirty="0" smtClean="0"/>
              <a:t> </a:t>
            </a:r>
            <a:r>
              <a:rPr lang="es-CO" dirty="0" err="1" smtClean="0"/>
              <a:t>friend</a:t>
            </a:r>
            <a:endParaRPr lang="en-US" dirty="0"/>
          </a:p>
        </p:txBody>
      </p:sp>
      <p:sp>
        <p:nvSpPr>
          <p:cNvPr id="3" name="CuadroTexto 2"/>
          <p:cNvSpPr txBox="1"/>
          <p:nvPr/>
        </p:nvSpPr>
        <p:spPr>
          <a:xfrm>
            <a:off x="1032933" y="1727200"/>
            <a:ext cx="5604934" cy="646331"/>
          </a:xfrm>
          <a:prstGeom prst="rect">
            <a:avLst/>
          </a:prstGeom>
          <a:noFill/>
        </p:spPr>
        <p:txBody>
          <a:bodyPr wrap="square" rtlCol="0">
            <a:spAutoFit/>
          </a:bodyPr>
          <a:lstStyle/>
          <a:p>
            <a:r>
              <a:rPr lang="en-US" dirty="0" smtClean="0"/>
              <a:t>House – home </a:t>
            </a:r>
          </a:p>
          <a:p>
            <a:endParaRPr lang="en-US" dirty="0"/>
          </a:p>
        </p:txBody>
      </p:sp>
      <p:sp>
        <p:nvSpPr>
          <p:cNvPr id="4" name="CuadroTexto 3"/>
          <p:cNvSpPr txBox="1"/>
          <p:nvPr/>
        </p:nvSpPr>
        <p:spPr>
          <a:xfrm>
            <a:off x="5469467" y="2506133"/>
            <a:ext cx="2988733" cy="646331"/>
          </a:xfrm>
          <a:prstGeom prst="rect">
            <a:avLst/>
          </a:prstGeom>
          <a:noFill/>
        </p:spPr>
        <p:txBody>
          <a:bodyPr wrap="square" rtlCol="0">
            <a:spAutoFit/>
          </a:bodyPr>
          <a:lstStyle/>
          <a:p>
            <a:r>
              <a:rPr lang="en-US" dirty="0" smtClean="0"/>
              <a:t>We are at home</a:t>
            </a:r>
          </a:p>
          <a:p>
            <a:r>
              <a:rPr lang="en-US" dirty="0" smtClean="0"/>
              <a:t>We aren’t at home</a:t>
            </a:r>
            <a:endParaRPr lang="en-US" dirty="0"/>
          </a:p>
        </p:txBody>
      </p:sp>
    </p:spTree>
    <p:extLst>
      <p:ext uri="{BB962C8B-B14F-4D97-AF65-F5344CB8AC3E}">
        <p14:creationId xmlns:p14="http://schemas.microsoft.com/office/powerpoint/2010/main" val="118214002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18067" y="2295525"/>
            <a:ext cx="10515600" cy="1325563"/>
          </a:xfrm>
        </p:spPr>
        <p:txBody>
          <a:bodyPr>
            <a:normAutofit fontScale="90000"/>
          </a:bodyPr>
          <a:lstStyle/>
          <a:p>
            <a:r>
              <a:rPr lang="es-CO" dirty="0" err="1" smtClean="0"/>
              <a:t>It</a:t>
            </a:r>
            <a:r>
              <a:rPr lang="es-CO" dirty="0" smtClean="0"/>
              <a:t> </a:t>
            </a:r>
            <a:r>
              <a:rPr lang="es-CO" dirty="0" err="1" smtClean="0"/>
              <a:t>is</a:t>
            </a:r>
            <a:r>
              <a:rPr lang="es-CO" dirty="0" smtClean="0"/>
              <a:t> </a:t>
            </a:r>
            <a:r>
              <a:rPr lang="es-CO" dirty="0" err="1" smtClean="0"/>
              <a:t>not</a:t>
            </a:r>
            <a:r>
              <a:rPr lang="es-CO" dirty="0" smtClean="0"/>
              <a:t> blue</a:t>
            </a:r>
            <a:br>
              <a:rPr lang="es-CO" dirty="0" smtClean="0"/>
            </a:br>
            <a:r>
              <a:rPr lang="es-CO" dirty="0" err="1" smtClean="0"/>
              <a:t>We</a:t>
            </a:r>
            <a:r>
              <a:rPr lang="es-CO" dirty="0" smtClean="0"/>
              <a:t> are </a:t>
            </a:r>
            <a:r>
              <a:rPr lang="es-CO" dirty="0" err="1" smtClean="0"/>
              <a:t>not</a:t>
            </a:r>
            <a:r>
              <a:rPr lang="es-CO" dirty="0" smtClean="0"/>
              <a:t> </a:t>
            </a:r>
            <a:r>
              <a:rPr lang="es-CO" dirty="0" err="1" smtClean="0"/>
              <a:t>teachers</a:t>
            </a:r>
            <a:r>
              <a:rPr lang="es-CO" dirty="0" smtClean="0"/>
              <a:t> – </a:t>
            </a:r>
            <a:r>
              <a:rPr lang="es-CO" dirty="0" err="1" smtClean="0"/>
              <a:t>We</a:t>
            </a:r>
            <a:r>
              <a:rPr lang="es-CO" dirty="0" smtClean="0"/>
              <a:t> </a:t>
            </a:r>
            <a:r>
              <a:rPr lang="es-CO" dirty="0" err="1" smtClean="0"/>
              <a:t>aren’t</a:t>
            </a:r>
            <a:r>
              <a:rPr lang="es-CO" dirty="0" smtClean="0"/>
              <a:t> </a:t>
            </a:r>
            <a:r>
              <a:rPr lang="es-CO" dirty="0" err="1" smtClean="0"/>
              <a:t>teachers</a:t>
            </a:r>
            <a:r>
              <a:rPr lang="es-CO" dirty="0" smtClean="0"/>
              <a:t/>
            </a:r>
            <a:br>
              <a:rPr lang="es-CO" dirty="0" smtClean="0"/>
            </a:br>
            <a:r>
              <a:rPr lang="es-CO" dirty="0" smtClean="0"/>
              <a:t>AM </a:t>
            </a:r>
            <a:br>
              <a:rPr lang="es-CO" dirty="0" smtClean="0"/>
            </a:br>
            <a:r>
              <a:rPr lang="es-CO" dirty="0" err="1" smtClean="0"/>
              <a:t>I’m</a:t>
            </a:r>
            <a:r>
              <a:rPr lang="es-CO" dirty="0" smtClean="0"/>
              <a:t> </a:t>
            </a:r>
            <a:r>
              <a:rPr lang="es-CO" dirty="0" err="1" smtClean="0"/>
              <a:t>not</a:t>
            </a:r>
            <a:r>
              <a:rPr lang="es-CO" dirty="0" smtClean="0"/>
              <a:t> in </a:t>
            </a:r>
            <a:r>
              <a:rPr lang="es-CO" dirty="0" err="1" smtClean="0"/>
              <a:t>the</a:t>
            </a:r>
            <a:r>
              <a:rPr lang="es-CO" dirty="0" smtClean="0"/>
              <a:t> </a:t>
            </a:r>
            <a:r>
              <a:rPr lang="es-CO" dirty="0" err="1" smtClean="0"/>
              <a:t>house</a:t>
            </a:r>
            <a:r>
              <a:rPr lang="es-CO" dirty="0" smtClean="0"/>
              <a:t> – </a:t>
            </a:r>
            <a:r>
              <a:rPr lang="es-CO" dirty="0" err="1" smtClean="0"/>
              <a:t>I’m</a:t>
            </a:r>
            <a:r>
              <a:rPr lang="es-CO" dirty="0" smtClean="0"/>
              <a:t> </a:t>
            </a:r>
            <a:r>
              <a:rPr lang="es-CO" dirty="0" err="1" smtClean="0"/>
              <a:t>not</a:t>
            </a:r>
            <a:r>
              <a:rPr lang="es-CO" dirty="0" smtClean="0"/>
              <a:t> at home</a:t>
            </a:r>
            <a:br>
              <a:rPr lang="es-CO" dirty="0" smtClean="0"/>
            </a:br>
            <a:endParaRPr lang="en-US" dirty="0"/>
          </a:p>
        </p:txBody>
      </p:sp>
    </p:spTree>
    <p:extLst>
      <p:ext uri="{BB962C8B-B14F-4D97-AF65-F5344CB8AC3E}">
        <p14:creationId xmlns:p14="http://schemas.microsoft.com/office/powerpoint/2010/main" val="424905469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7437" y="139215"/>
            <a:ext cx="10515600" cy="1325563"/>
          </a:xfrm>
        </p:spPr>
        <p:txBody>
          <a:bodyPr/>
          <a:lstStyle/>
          <a:p>
            <a:r>
              <a:rPr lang="en-US" dirty="0" smtClean="0">
                <a:solidFill>
                  <a:schemeClr val="bg1"/>
                </a:solidFill>
                <a:latin typeface="Work Sans Medium"/>
              </a:rPr>
              <a:t>Verb to BE</a:t>
            </a:r>
            <a:br>
              <a:rPr lang="en-US" dirty="0" smtClean="0">
                <a:solidFill>
                  <a:schemeClr val="bg1"/>
                </a:solidFill>
                <a:latin typeface="Work Sans Medium"/>
              </a:rPr>
            </a:br>
            <a:r>
              <a:rPr lang="en-US" sz="1600" dirty="0" smtClean="0">
                <a:solidFill>
                  <a:schemeClr val="bg1"/>
                </a:solidFill>
                <a:latin typeface="Work Sans Medium"/>
              </a:rPr>
              <a:t>-Questions Statements- Yes or No</a:t>
            </a:r>
            <a:endParaRPr lang="en-US" sz="5400" dirty="0">
              <a:solidFill>
                <a:schemeClr val="bg1"/>
              </a:solidFill>
              <a:latin typeface="Work Sans Medium"/>
            </a:endParaRPr>
          </a:p>
        </p:txBody>
      </p:sp>
      <p:graphicFrame>
        <p:nvGraphicFramePr>
          <p:cNvPr id="4" name="Tabla 3"/>
          <p:cNvGraphicFramePr>
            <a:graphicFrameLocks noGrp="1"/>
          </p:cNvGraphicFramePr>
          <p:nvPr>
            <p:extLst>
              <p:ext uri="{D42A27DB-BD31-4B8C-83A1-F6EECF244321}">
                <p14:modId xmlns:p14="http://schemas.microsoft.com/office/powerpoint/2010/main" val="2144488009"/>
              </p:ext>
            </p:extLst>
          </p:nvPr>
        </p:nvGraphicFramePr>
        <p:xfrm>
          <a:off x="2182608" y="1807280"/>
          <a:ext cx="7682156" cy="4678854"/>
        </p:xfrm>
        <a:graphic>
          <a:graphicData uri="http://schemas.openxmlformats.org/drawingml/2006/table">
            <a:tbl>
              <a:tblPr firstRow="1" bandRow="1">
                <a:tableStyleId>{10A1B5D5-9B99-4C35-A422-299274C87663}</a:tableStyleId>
              </a:tblPr>
              <a:tblGrid>
                <a:gridCol w="1920539">
                  <a:extLst>
                    <a:ext uri="{9D8B030D-6E8A-4147-A177-3AD203B41FA5}">
                      <a16:colId xmlns:a16="http://schemas.microsoft.com/office/drawing/2014/main" val="3359686422"/>
                    </a:ext>
                  </a:extLst>
                </a:gridCol>
                <a:gridCol w="1920539">
                  <a:extLst>
                    <a:ext uri="{9D8B030D-6E8A-4147-A177-3AD203B41FA5}">
                      <a16:colId xmlns:a16="http://schemas.microsoft.com/office/drawing/2014/main" val="2321135489"/>
                    </a:ext>
                  </a:extLst>
                </a:gridCol>
                <a:gridCol w="1920539">
                  <a:extLst>
                    <a:ext uri="{9D8B030D-6E8A-4147-A177-3AD203B41FA5}">
                      <a16:colId xmlns:a16="http://schemas.microsoft.com/office/drawing/2014/main" val="3199415321"/>
                    </a:ext>
                  </a:extLst>
                </a:gridCol>
                <a:gridCol w="1920539">
                  <a:extLst>
                    <a:ext uri="{9D8B030D-6E8A-4147-A177-3AD203B41FA5}">
                      <a16:colId xmlns:a16="http://schemas.microsoft.com/office/drawing/2014/main" val="1367558665"/>
                    </a:ext>
                  </a:extLst>
                </a:gridCol>
              </a:tblGrid>
              <a:tr h="1225308">
                <a:tc gridSpan="4">
                  <a:txBody>
                    <a:bodyPr/>
                    <a:lstStyle/>
                    <a:p>
                      <a:pPr algn="ctr"/>
                      <a:r>
                        <a:rPr lang="en-US" sz="2000" dirty="0" smtClean="0"/>
                        <a:t>STRUCTURE</a:t>
                      </a:r>
                    </a:p>
                    <a:p>
                      <a:pPr algn="ctr"/>
                      <a:endParaRPr lang="en-US" sz="2000" dirty="0" smtClean="0"/>
                    </a:p>
                    <a:p>
                      <a:pPr algn="ctr"/>
                      <a:r>
                        <a:rPr lang="en-US" sz="2000" u="sng" baseline="0" dirty="0" smtClean="0"/>
                        <a:t>Am/are/is + pronoun+ Complement+?</a:t>
                      </a:r>
                      <a:endParaRPr lang="en-US" sz="2000" u="sng" dirty="0" smtClean="0"/>
                    </a:p>
                    <a:p>
                      <a:pPr algn="ctr"/>
                      <a:endParaRPr lang="en-US"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tc hMerge="1">
                  <a:txBody>
                    <a:bodyPr/>
                    <a:lstStyle/>
                    <a:p>
                      <a:pPr algn="ctr"/>
                      <a:endParaRPr lang="en-US"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extLst>
                  <a:ext uri="{0D108BD9-81ED-4DB2-BD59-A6C34878D82A}">
                    <a16:rowId xmlns:a16="http://schemas.microsoft.com/office/drawing/2014/main" val="564717014"/>
                  </a:ext>
                </a:extLst>
              </a:tr>
              <a:tr h="1122738">
                <a:tc>
                  <a:txBody>
                    <a:bodyPr/>
                    <a:lstStyle/>
                    <a:p>
                      <a:pPr algn="ctr"/>
                      <a:r>
                        <a:rPr lang="en-US" sz="2400" b="1" dirty="0" smtClean="0"/>
                        <a:t>Am </a:t>
                      </a:r>
                      <a:endParaRPr 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smtClean="0"/>
                        <a:t>I</a:t>
                      </a:r>
                      <a:endParaRPr lang="en-US"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Happy</a:t>
                      </a:r>
                      <a:r>
                        <a:rPr lang="en-US" sz="2800" b="1" dirty="0" smtClean="0"/>
                        <a:t>?</a:t>
                      </a:r>
                      <a:endParaRPr lang="en-US" sz="28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Yes,</a:t>
                      </a:r>
                      <a:r>
                        <a:rPr lang="en-US" baseline="0" dirty="0" smtClean="0"/>
                        <a:t> I am</a:t>
                      </a:r>
                    </a:p>
                    <a:p>
                      <a:pPr algn="ctr"/>
                      <a:r>
                        <a:rPr lang="en-US" b="1" baseline="0" dirty="0" smtClean="0"/>
                        <a:t>No</a:t>
                      </a:r>
                      <a:r>
                        <a:rPr lang="en-US" baseline="0" dirty="0" smtClean="0"/>
                        <a:t>, I’m </a:t>
                      </a:r>
                      <a:r>
                        <a:rPr lang="en-US" b="1" baseline="0" dirty="0" smtClean="0"/>
                        <a:t>not</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6598553"/>
                  </a:ext>
                </a:extLst>
              </a:tr>
              <a:tr h="1122738">
                <a:tc>
                  <a:txBody>
                    <a:bodyPr/>
                    <a:lstStyle/>
                    <a:p>
                      <a:pPr algn="ctr"/>
                      <a:r>
                        <a:rPr lang="en-US" sz="2400" b="1" dirty="0" smtClean="0"/>
                        <a:t>Are</a:t>
                      </a:r>
                      <a:endParaRPr 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smtClean="0"/>
                        <a:t>You </a:t>
                      </a:r>
                    </a:p>
                    <a:p>
                      <a:pPr algn="ctr"/>
                      <a:r>
                        <a:rPr lang="en-US" b="0" dirty="0" smtClean="0"/>
                        <a:t>We</a:t>
                      </a:r>
                    </a:p>
                    <a:p>
                      <a:pPr algn="ctr"/>
                      <a:r>
                        <a:rPr lang="en-US" b="0" dirty="0" smtClean="0"/>
                        <a:t>they</a:t>
                      </a:r>
                      <a:endParaRPr lang="en-US"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smtClean="0"/>
                        <a:t>At</a:t>
                      </a:r>
                      <a:r>
                        <a:rPr lang="en-US" b="0" baseline="0" dirty="0" smtClean="0"/>
                        <a:t> school</a:t>
                      </a:r>
                      <a:r>
                        <a:rPr lang="en-US" sz="2800" b="1" baseline="0" dirty="0" smtClean="0"/>
                        <a:t>?</a:t>
                      </a:r>
                      <a:endParaRPr lang="en-US" sz="28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smtClean="0"/>
                        <a:t>Yes, we</a:t>
                      </a:r>
                      <a:r>
                        <a:rPr lang="en-US" b="0" baseline="0" dirty="0" smtClean="0"/>
                        <a:t> are</a:t>
                      </a:r>
                    </a:p>
                    <a:p>
                      <a:pPr algn="ctr"/>
                      <a:r>
                        <a:rPr lang="en-US" b="1" baseline="0" dirty="0" smtClean="0"/>
                        <a:t>No</a:t>
                      </a:r>
                      <a:r>
                        <a:rPr lang="en-US" b="0" baseline="0" dirty="0" smtClean="0"/>
                        <a:t>, we </a:t>
                      </a:r>
                      <a:r>
                        <a:rPr lang="en-US" b="1" baseline="0" dirty="0" smtClean="0"/>
                        <a:t>aren’t</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84599202"/>
                  </a:ext>
                </a:extLst>
              </a:tr>
              <a:tr h="1122738">
                <a:tc>
                  <a:txBody>
                    <a:bodyPr/>
                    <a:lstStyle/>
                    <a:p>
                      <a:pPr algn="ctr"/>
                      <a:r>
                        <a:rPr lang="en-US" sz="2400" b="1" dirty="0" smtClean="0"/>
                        <a:t>Is</a:t>
                      </a:r>
                      <a:endParaRPr 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smtClean="0"/>
                        <a:t>She </a:t>
                      </a:r>
                    </a:p>
                    <a:p>
                      <a:pPr algn="ctr"/>
                      <a:r>
                        <a:rPr lang="en-US" b="0" dirty="0" smtClean="0"/>
                        <a:t>He</a:t>
                      </a:r>
                    </a:p>
                    <a:p>
                      <a:pPr algn="ctr"/>
                      <a:r>
                        <a:rPr lang="en-US" b="0" dirty="0" smtClean="0"/>
                        <a:t>It</a:t>
                      </a:r>
                      <a:endParaRPr lang="en-US"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smtClean="0"/>
                        <a:t>A doctor</a:t>
                      </a:r>
                      <a:r>
                        <a:rPr lang="en-US" sz="2400" b="1" dirty="0" smtClean="0"/>
                        <a:t>?</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Yes, She is</a:t>
                      </a:r>
                    </a:p>
                    <a:p>
                      <a:pPr algn="ctr"/>
                      <a:r>
                        <a:rPr lang="en-US" b="1" dirty="0" smtClean="0"/>
                        <a:t>No</a:t>
                      </a:r>
                      <a:r>
                        <a:rPr lang="en-US" dirty="0" smtClean="0"/>
                        <a:t>, she </a:t>
                      </a:r>
                      <a:r>
                        <a:rPr lang="en-US" b="1" dirty="0" smtClean="0"/>
                        <a:t>isn’t</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17047995"/>
                  </a:ext>
                </a:extLst>
              </a:tr>
            </a:tbl>
          </a:graphicData>
        </a:graphic>
      </p:graphicFrame>
    </p:spTree>
    <p:extLst>
      <p:ext uri="{BB962C8B-B14F-4D97-AF65-F5344CB8AC3E}">
        <p14:creationId xmlns:p14="http://schemas.microsoft.com/office/powerpoint/2010/main" val="385765314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75733" y="3404659"/>
            <a:ext cx="10515600" cy="1325563"/>
          </a:xfrm>
        </p:spPr>
        <p:txBody>
          <a:bodyPr>
            <a:normAutofit fontScale="90000"/>
          </a:bodyPr>
          <a:lstStyle/>
          <a:p>
            <a:r>
              <a:rPr lang="es-CO" dirty="0" smtClean="0"/>
              <a:t>My Classroom </a:t>
            </a:r>
            <a:r>
              <a:rPr lang="es-CO" dirty="0" err="1" smtClean="0"/>
              <a:t>is</a:t>
            </a:r>
            <a:r>
              <a:rPr lang="es-CO" dirty="0" smtClean="0"/>
              <a:t> </a:t>
            </a:r>
            <a:r>
              <a:rPr lang="es-CO" dirty="0" err="1" smtClean="0"/>
              <a:t>it</a:t>
            </a:r>
            <a:r>
              <a:rPr lang="es-CO" dirty="0" smtClean="0"/>
              <a:t> a </a:t>
            </a:r>
            <a:r>
              <a:rPr lang="es-CO" dirty="0" err="1" smtClean="0"/>
              <a:t>good</a:t>
            </a:r>
            <a:r>
              <a:rPr lang="es-CO" dirty="0" smtClean="0"/>
              <a:t> </a:t>
            </a:r>
            <a:r>
              <a:rPr lang="es-CO" dirty="0" err="1" smtClean="0"/>
              <a:t>student</a:t>
            </a:r>
            <a:r>
              <a:rPr lang="es-CO" dirty="0" smtClean="0"/>
              <a:t>?</a:t>
            </a:r>
            <a:br>
              <a:rPr lang="es-CO" dirty="0" smtClean="0"/>
            </a:br>
            <a:r>
              <a:rPr lang="es-CO" dirty="0" err="1" smtClean="0"/>
              <a:t>Is</a:t>
            </a:r>
            <a:r>
              <a:rPr lang="es-CO" dirty="0" smtClean="0"/>
              <a:t> </a:t>
            </a:r>
            <a:r>
              <a:rPr lang="es-CO" dirty="0" err="1" smtClean="0"/>
              <a:t>my</a:t>
            </a:r>
            <a:r>
              <a:rPr lang="es-CO" dirty="0" smtClean="0"/>
              <a:t> </a:t>
            </a:r>
            <a:r>
              <a:rPr lang="es-CO" dirty="0" err="1" smtClean="0"/>
              <a:t>classmate</a:t>
            </a:r>
            <a:r>
              <a:rPr lang="es-CO" dirty="0" smtClean="0"/>
              <a:t> a </a:t>
            </a:r>
            <a:r>
              <a:rPr lang="es-CO" dirty="0" err="1" smtClean="0"/>
              <a:t>good</a:t>
            </a:r>
            <a:r>
              <a:rPr lang="es-CO" dirty="0" smtClean="0"/>
              <a:t> </a:t>
            </a:r>
            <a:r>
              <a:rPr lang="es-CO" dirty="0" err="1" smtClean="0"/>
              <a:t>student</a:t>
            </a:r>
            <a:r>
              <a:rPr lang="es-CO" dirty="0" smtClean="0"/>
              <a:t>?</a:t>
            </a:r>
            <a:br>
              <a:rPr lang="es-CO" dirty="0" smtClean="0"/>
            </a:br>
            <a:r>
              <a:rPr lang="es-CO" dirty="0" smtClean="0"/>
              <a:t>Yes, My </a:t>
            </a:r>
            <a:r>
              <a:rPr lang="es-CO" dirty="0" err="1" smtClean="0"/>
              <a:t>classmate</a:t>
            </a:r>
            <a:r>
              <a:rPr lang="es-CO" dirty="0" smtClean="0"/>
              <a:t> </a:t>
            </a:r>
            <a:r>
              <a:rPr lang="es-CO" dirty="0" err="1" smtClean="0"/>
              <a:t>is</a:t>
            </a:r>
            <a:r>
              <a:rPr lang="es-CO" dirty="0" smtClean="0"/>
              <a:t>.</a:t>
            </a:r>
            <a:br>
              <a:rPr lang="es-CO" dirty="0" smtClean="0"/>
            </a:br>
            <a:r>
              <a:rPr lang="es-CO" dirty="0" smtClean="0"/>
              <a:t>No, My </a:t>
            </a:r>
            <a:r>
              <a:rPr lang="es-CO" dirty="0" err="1" smtClean="0"/>
              <a:t>classmate</a:t>
            </a:r>
            <a:r>
              <a:rPr lang="es-CO" dirty="0" smtClean="0"/>
              <a:t> </a:t>
            </a:r>
            <a:r>
              <a:rPr lang="es-CO" dirty="0" err="1" smtClean="0"/>
              <a:t>isn’t</a:t>
            </a:r>
            <a:r>
              <a:rPr lang="es-CO" dirty="0" smtClean="0"/>
              <a:t>.</a:t>
            </a:r>
            <a:br>
              <a:rPr lang="es-CO" dirty="0" smtClean="0"/>
            </a:br>
            <a:endParaRPr lang="en-US" dirty="0"/>
          </a:p>
        </p:txBody>
      </p:sp>
    </p:spTree>
    <p:extLst>
      <p:ext uri="{BB962C8B-B14F-4D97-AF65-F5344CB8AC3E}">
        <p14:creationId xmlns:p14="http://schemas.microsoft.com/office/powerpoint/2010/main" val="17686990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artoon Kids Playing Images - Free Download on Freepi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3911" y="1967914"/>
            <a:ext cx="6089636" cy="4010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98447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1327" y="1612656"/>
            <a:ext cx="10515600" cy="1325563"/>
          </a:xfrm>
        </p:spPr>
        <p:txBody>
          <a:bodyPr>
            <a:normAutofit fontScale="90000"/>
          </a:bodyPr>
          <a:lstStyle/>
          <a:p>
            <a:r>
              <a:rPr lang="es-CO" dirty="0" err="1" smtClean="0"/>
              <a:t>Classmates</a:t>
            </a:r>
            <a:r>
              <a:rPr lang="es-CO" dirty="0" smtClean="0"/>
              <a:t/>
            </a:r>
            <a:br>
              <a:rPr lang="es-CO" dirty="0" smtClean="0"/>
            </a:br>
            <a:r>
              <a:rPr lang="es-CO" dirty="0" smtClean="0"/>
              <a:t>Are </a:t>
            </a:r>
            <a:r>
              <a:rPr lang="es-CO" dirty="0" err="1" smtClean="0"/>
              <a:t>you</a:t>
            </a:r>
            <a:r>
              <a:rPr lang="es-CO" dirty="0" smtClean="0"/>
              <a:t> </a:t>
            </a:r>
            <a:r>
              <a:rPr lang="es-CO" dirty="0" err="1" smtClean="0"/>
              <a:t>my</a:t>
            </a:r>
            <a:r>
              <a:rPr lang="es-CO" dirty="0" smtClean="0"/>
              <a:t> English </a:t>
            </a:r>
            <a:r>
              <a:rPr lang="es-CO" dirty="0" err="1" smtClean="0"/>
              <a:t>classmates</a:t>
            </a:r>
            <a:r>
              <a:rPr lang="es-CO" dirty="0" smtClean="0"/>
              <a:t>?</a:t>
            </a:r>
            <a:br>
              <a:rPr lang="es-CO" dirty="0" smtClean="0"/>
            </a:br>
            <a:r>
              <a:rPr lang="es-CO" dirty="0" smtClean="0"/>
              <a:t>Yes, </a:t>
            </a:r>
            <a:r>
              <a:rPr lang="es-CO" dirty="0" err="1" smtClean="0"/>
              <a:t>we</a:t>
            </a:r>
            <a:r>
              <a:rPr lang="es-CO" dirty="0" smtClean="0"/>
              <a:t> are</a:t>
            </a:r>
            <a:br>
              <a:rPr lang="es-CO" dirty="0" smtClean="0"/>
            </a:br>
            <a:r>
              <a:rPr lang="es-CO" b="1" dirty="0" smtClean="0"/>
              <a:t>No, </a:t>
            </a:r>
            <a:r>
              <a:rPr lang="es-CO" b="1" dirty="0" err="1" smtClean="0"/>
              <a:t>we</a:t>
            </a:r>
            <a:r>
              <a:rPr lang="es-CO" b="1" dirty="0" smtClean="0"/>
              <a:t> </a:t>
            </a:r>
            <a:r>
              <a:rPr lang="es-CO" b="1" dirty="0" err="1" smtClean="0"/>
              <a:t>aren’t</a:t>
            </a:r>
            <a:r>
              <a:rPr lang="es-CO" b="1" dirty="0" smtClean="0"/>
              <a:t/>
            </a:r>
            <a:br>
              <a:rPr lang="es-CO" b="1" dirty="0" smtClean="0"/>
            </a:br>
            <a:r>
              <a:rPr lang="es-CO" b="1" dirty="0"/>
              <a:t/>
            </a:r>
            <a:br>
              <a:rPr lang="es-CO" b="1" dirty="0"/>
            </a:br>
            <a:r>
              <a:rPr lang="es-CO" dirty="0" err="1" smtClean="0"/>
              <a:t>sister</a:t>
            </a:r>
            <a:r>
              <a:rPr lang="es-CO" dirty="0" smtClean="0"/>
              <a:t/>
            </a:r>
            <a:br>
              <a:rPr lang="es-CO" dirty="0" smtClean="0"/>
            </a:br>
            <a:r>
              <a:rPr lang="es-CO" dirty="0" err="1" smtClean="0"/>
              <a:t>Is</a:t>
            </a:r>
            <a:r>
              <a:rPr lang="es-CO" dirty="0" smtClean="0"/>
              <a:t> </a:t>
            </a:r>
            <a:r>
              <a:rPr lang="es-CO" dirty="0" err="1" smtClean="0"/>
              <a:t>she</a:t>
            </a:r>
            <a:r>
              <a:rPr lang="es-CO" dirty="0" smtClean="0"/>
              <a:t> </a:t>
            </a:r>
            <a:r>
              <a:rPr lang="es-CO" dirty="0" err="1" smtClean="0"/>
              <a:t>Maria’s</a:t>
            </a:r>
            <a:r>
              <a:rPr lang="es-CO" dirty="0" smtClean="0"/>
              <a:t> </a:t>
            </a:r>
            <a:r>
              <a:rPr lang="es-CO" dirty="0" err="1" smtClean="0"/>
              <a:t>sister</a:t>
            </a:r>
            <a:r>
              <a:rPr lang="es-CO" dirty="0" smtClean="0"/>
              <a:t>?</a:t>
            </a:r>
            <a:br>
              <a:rPr lang="es-CO" dirty="0" smtClean="0"/>
            </a:br>
            <a:r>
              <a:rPr lang="es-CO" dirty="0" smtClean="0"/>
              <a:t>Yes, </a:t>
            </a:r>
            <a:r>
              <a:rPr lang="es-CO" dirty="0" err="1" smtClean="0"/>
              <a:t>she</a:t>
            </a:r>
            <a:r>
              <a:rPr lang="es-CO" dirty="0" smtClean="0"/>
              <a:t> </a:t>
            </a:r>
            <a:r>
              <a:rPr lang="es-CO" dirty="0" err="1" smtClean="0"/>
              <a:t>is</a:t>
            </a:r>
            <a:r>
              <a:rPr lang="es-CO" dirty="0" smtClean="0"/>
              <a:t/>
            </a:r>
            <a:br>
              <a:rPr lang="es-CO" dirty="0" smtClean="0"/>
            </a:br>
            <a:r>
              <a:rPr lang="es-CO" dirty="0" smtClean="0"/>
              <a:t>No, </a:t>
            </a:r>
            <a:r>
              <a:rPr lang="es-CO" dirty="0" err="1" smtClean="0"/>
              <a:t>she</a:t>
            </a:r>
            <a:r>
              <a:rPr lang="es-CO" dirty="0" smtClean="0"/>
              <a:t> </a:t>
            </a:r>
            <a:r>
              <a:rPr lang="es-CO" dirty="0" err="1" smtClean="0"/>
              <a:t>isn’t</a:t>
            </a:r>
            <a:r>
              <a:rPr lang="es-CO" dirty="0" smtClean="0"/>
              <a:t/>
            </a:r>
            <a:br>
              <a:rPr lang="es-CO" dirty="0" smtClean="0"/>
            </a:br>
            <a:r>
              <a:rPr lang="es-CO" dirty="0" smtClean="0"/>
              <a:t/>
            </a:r>
            <a:br>
              <a:rPr lang="es-CO" dirty="0" smtClean="0"/>
            </a:br>
            <a:r>
              <a:rPr lang="es-CO" b="1" dirty="0" smtClean="0"/>
              <a:t/>
            </a:r>
            <a:br>
              <a:rPr lang="es-CO" b="1" dirty="0" smtClean="0"/>
            </a:br>
            <a:r>
              <a:rPr lang="es-CO" dirty="0"/>
              <a:t/>
            </a:r>
            <a:br>
              <a:rPr lang="es-CO" dirty="0"/>
            </a:br>
            <a:endParaRPr lang="en-US" dirty="0"/>
          </a:p>
        </p:txBody>
      </p:sp>
    </p:spTree>
    <p:extLst>
      <p:ext uri="{BB962C8B-B14F-4D97-AF65-F5344CB8AC3E}">
        <p14:creationId xmlns:p14="http://schemas.microsoft.com/office/powerpoint/2010/main" val="26108050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58800" y="2922058"/>
            <a:ext cx="10515600" cy="1325563"/>
          </a:xfrm>
        </p:spPr>
        <p:txBody>
          <a:bodyPr>
            <a:normAutofit fontScale="90000"/>
          </a:bodyPr>
          <a:lstStyle/>
          <a:p>
            <a:r>
              <a:rPr lang="es-CO" dirty="0" smtClean="0"/>
              <a:t>Elephant</a:t>
            </a:r>
            <a:br>
              <a:rPr lang="es-CO" dirty="0" smtClean="0"/>
            </a:br>
            <a:r>
              <a:rPr lang="es-CO" dirty="0"/>
              <a:t/>
            </a:r>
            <a:br>
              <a:rPr lang="es-CO" dirty="0"/>
            </a:br>
            <a:r>
              <a:rPr lang="es-CO" dirty="0" err="1" smtClean="0"/>
              <a:t>Is</a:t>
            </a:r>
            <a:r>
              <a:rPr lang="es-CO" dirty="0" smtClean="0"/>
              <a:t> </a:t>
            </a:r>
            <a:r>
              <a:rPr lang="es-CO" dirty="0" err="1"/>
              <a:t>t</a:t>
            </a:r>
            <a:r>
              <a:rPr lang="es-CO" dirty="0" err="1" smtClean="0"/>
              <a:t>he</a:t>
            </a:r>
            <a:r>
              <a:rPr lang="es-CO" dirty="0" smtClean="0"/>
              <a:t> </a:t>
            </a:r>
            <a:r>
              <a:rPr lang="es-CO" dirty="0" err="1" smtClean="0"/>
              <a:t>elephant</a:t>
            </a:r>
            <a:r>
              <a:rPr lang="es-CO" dirty="0" smtClean="0"/>
              <a:t> </a:t>
            </a:r>
            <a:r>
              <a:rPr lang="es-CO" dirty="0" err="1" smtClean="0"/>
              <a:t>small</a:t>
            </a:r>
            <a:r>
              <a:rPr lang="es-CO" dirty="0" smtClean="0"/>
              <a:t>?</a:t>
            </a:r>
            <a:br>
              <a:rPr lang="es-CO" dirty="0" smtClean="0"/>
            </a:br>
            <a:r>
              <a:rPr lang="es-CO" dirty="0" smtClean="0"/>
              <a:t>Yes, </a:t>
            </a:r>
            <a:r>
              <a:rPr lang="es-CO" dirty="0" err="1" smtClean="0"/>
              <a:t>it</a:t>
            </a:r>
            <a:r>
              <a:rPr lang="es-CO" dirty="0" smtClean="0"/>
              <a:t> </a:t>
            </a:r>
            <a:r>
              <a:rPr lang="es-CO" dirty="0" err="1" smtClean="0"/>
              <a:t>is</a:t>
            </a:r>
            <a:r>
              <a:rPr lang="es-CO" dirty="0" smtClean="0"/>
              <a:t/>
            </a:r>
            <a:br>
              <a:rPr lang="es-CO" dirty="0" smtClean="0"/>
            </a:br>
            <a:r>
              <a:rPr lang="es-CO" dirty="0" smtClean="0"/>
              <a:t>No, </a:t>
            </a:r>
            <a:r>
              <a:rPr lang="es-CO" dirty="0" err="1" smtClean="0"/>
              <a:t>it</a:t>
            </a:r>
            <a:r>
              <a:rPr lang="es-CO" dirty="0" smtClean="0"/>
              <a:t> </a:t>
            </a:r>
            <a:r>
              <a:rPr lang="es-CO" dirty="0" err="1" smtClean="0"/>
              <a:t>isn’t</a:t>
            </a:r>
            <a:endParaRPr lang="en-US" dirty="0"/>
          </a:p>
        </p:txBody>
      </p:sp>
    </p:spTree>
    <p:extLst>
      <p:ext uri="{BB962C8B-B14F-4D97-AF65-F5344CB8AC3E}">
        <p14:creationId xmlns:p14="http://schemas.microsoft.com/office/powerpoint/2010/main" val="7109994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1554" y="662940"/>
            <a:ext cx="8596668" cy="1320800"/>
          </a:xfrm>
        </p:spPr>
        <p:txBody>
          <a:bodyPr>
            <a:normAutofit/>
          </a:bodyPr>
          <a:lstStyle/>
          <a:p>
            <a:r>
              <a:rPr lang="en-US" sz="4000" dirty="0" smtClean="0">
                <a:solidFill>
                  <a:schemeClr val="bg1"/>
                </a:solidFill>
              </a:rPr>
              <a:t>Personal Presentation!</a:t>
            </a:r>
            <a:endParaRPr lang="en-US" sz="4000" dirty="0">
              <a:solidFill>
                <a:schemeClr val="bg1"/>
              </a:solidFill>
            </a:endParaRPr>
          </a:p>
        </p:txBody>
      </p:sp>
      <p:pic>
        <p:nvPicPr>
          <p:cNvPr id="7" name="Imagen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5410" y="388620"/>
            <a:ext cx="2543561" cy="2644270"/>
          </a:xfrm>
          <a:prstGeom prst="rect">
            <a:avLst/>
          </a:prstGeom>
        </p:spPr>
      </p:pic>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666" y="4017856"/>
            <a:ext cx="1914525" cy="2552700"/>
          </a:xfrm>
          <a:prstGeom prst="rect">
            <a:avLst/>
          </a:prstGeom>
        </p:spPr>
      </p:pic>
      <p:pic>
        <p:nvPicPr>
          <p:cNvPr id="9" name="Imagen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63555" y="4208355"/>
            <a:ext cx="3149601" cy="2362201"/>
          </a:xfrm>
          <a:prstGeom prst="rect">
            <a:avLst/>
          </a:prstGeom>
        </p:spPr>
      </p:pic>
      <p:sp>
        <p:nvSpPr>
          <p:cNvPr id="10" name="CuadroTexto 9"/>
          <p:cNvSpPr txBox="1"/>
          <p:nvPr/>
        </p:nvSpPr>
        <p:spPr>
          <a:xfrm>
            <a:off x="2342303" y="1594976"/>
            <a:ext cx="5811097" cy="5632311"/>
          </a:xfrm>
          <a:prstGeom prst="rect">
            <a:avLst/>
          </a:prstGeom>
          <a:noFill/>
        </p:spPr>
        <p:txBody>
          <a:bodyPr wrap="square" rtlCol="0">
            <a:spAutoFit/>
          </a:bodyPr>
          <a:lstStyle/>
          <a:p>
            <a:pPr marL="285750" indent="-285750">
              <a:buFont typeface="Courier New" panose="02070309020205020404" pitchFamily="49" charset="0"/>
              <a:buChar char="o"/>
            </a:pPr>
            <a:r>
              <a:rPr lang="en-US" sz="2400" dirty="0" smtClean="0"/>
              <a:t>My name is Alejandra Chaux</a:t>
            </a:r>
          </a:p>
          <a:p>
            <a:pPr marL="285750" indent="-285750">
              <a:buFont typeface="Courier New" panose="02070309020205020404" pitchFamily="49" charset="0"/>
              <a:buChar char="o"/>
            </a:pPr>
            <a:r>
              <a:rPr lang="en-US" sz="2400" dirty="0" smtClean="0"/>
              <a:t>It is C H A U X</a:t>
            </a:r>
          </a:p>
          <a:p>
            <a:pPr marL="285750" indent="-285750">
              <a:buFont typeface="Courier New" panose="02070309020205020404" pitchFamily="49" charset="0"/>
              <a:buChar char="o"/>
            </a:pPr>
            <a:r>
              <a:rPr lang="en-US" sz="2400" dirty="0" smtClean="0"/>
              <a:t>I’m from Neiva</a:t>
            </a:r>
          </a:p>
          <a:p>
            <a:pPr marL="285750" indent="-285750">
              <a:buFont typeface="Courier New" panose="02070309020205020404" pitchFamily="49" charset="0"/>
              <a:buChar char="o"/>
            </a:pPr>
            <a:r>
              <a:rPr lang="en-US" sz="2400" dirty="0" smtClean="0"/>
              <a:t>I’m thirty-two years old</a:t>
            </a:r>
          </a:p>
          <a:p>
            <a:pPr marL="285750" indent="-285750">
              <a:buFont typeface="Courier New" panose="02070309020205020404" pitchFamily="49" charset="0"/>
              <a:buChar char="o"/>
            </a:pPr>
            <a:r>
              <a:rPr lang="en-US" sz="2400" dirty="0" smtClean="0"/>
              <a:t>I’m an English teacher</a:t>
            </a:r>
          </a:p>
          <a:p>
            <a:pPr marL="285750" indent="-285750">
              <a:buFont typeface="Courier New" panose="02070309020205020404" pitchFamily="49" charset="0"/>
              <a:buChar char="o"/>
            </a:pPr>
            <a:r>
              <a:rPr lang="en-US" sz="2400" dirty="0" smtClean="0"/>
              <a:t>My favorite colors are olive and hunter</a:t>
            </a:r>
          </a:p>
          <a:p>
            <a:pPr marL="285750" indent="-285750">
              <a:buFont typeface="Courier New" panose="02070309020205020404" pitchFamily="49" charset="0"/>
              <a:buChar char="o"/>
            </a:pPr>
            <a:r>
              <a:rPr lang="en-US" sz="2400" dirty="0" smtClean="0"/>
              <a:t>My favorite months of the year are… August and December. In August is my birthday and in December we celebrated Christmas.</a:t>
            </a:r>
          </a:p>
          <a:p>
            <a:pPr marL="285750" indent="-285750">
              <a:buFont typeface="Courier New" panose="02070309020205020404" pitchFamily="49" charset="0"/>
              <a:buChar char="o"/>
            </a:pPr>
            <a:r>
              <a:rPr lang="en-US" sz="2400" dirty="0" smtClean="0"/>
              <a:t>My phone number is 3183766072</a:t>
            </a:r>
          </a:p>
          <a:p>
            <a:pPr marL="285750" indent="-285750">
              <a:buFont typeface="Courier New" panose="02070309020205020404" pitchFamily="49" charset="0"/>
              <a:buChar char="o"/>
            </a:pPr>
            <a:r>
              <a:rPr lang="en-US" sz="2400" dirty="0" smtClean="0"/>
              <a:t>My email is </a:t>
            </a:r>
            <a:r>
              <a:rPr lang="en-US" sz="2400" dirty="0" smtClean="0">
                <a:hlinkClick r:id="rId5"/>
              </a:rPr>
              <a:t>alejita_chaux@gmail.com</a:t>
            </a:r>
            <a:endParaRPr lang="en-US" sz="2400" dirty="0" smtClean="0"/>
          </a:p>
          <a:p>
            <a:pPr marL="285750" indent="-285750">
              <a:buFont typeface="Courier New" panose="02070309020205020404" pitchFamily="49" charset="0"/>
              <a:buChar char="o"/>
            </a:pPr>
            <a:r>
              <a:rPr lang="en-US" sz="2400" dirty="0" smtClean="0"/>
              <a:t>_____________</a:t>
            </a:r>
          </a:p>
          <a:p>
            <a:pPr marL="285750" indent="-285750">
              <a:buFont typeface="Courier New" panose="02070309020205020404" pitchFamily="49" charset="0"/>
              <a:buChar char="o"/>
            </a:pPr>
            <a:r>
              <a:rPr lang="en-US" sz="2400" dirty="0" smtClean="0"/>
              <a:t>_____________</a:t>
            </a:r>
          </a:p>
          <a:p>
            <a:pPr marL="285750" indent="-285750">
              <a:buFont typeface="Courier New" panose="02070309020205020404" pitchFamily="49" charset="0"/>
              <a:buChar char="o"/>
            </a:pPr>
            <a:endParaRPr lang="en-US" sz="2400" dirty="0"/>
          </a:p>
        </p:txBody>
      </p:sp>
    </p:spTree>
    <p:extLst>
      <p:ext uri="{BB962C8B-B14F-4D97-AF65-F5344CB8AC3E}">
        <p14:creationId xmlns:p14="http://schemas.microsoft.com/office/powerpoint/2010/main" val="174477992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7437" y="117699"/>
            <a:ext cx="10515600" cy="1325563"/>
          </a:xfrm>
        </p:spPr>
        <p:txBody>
          <a:bodyPr/>
          <a:lstStyle/>
          <a:p>
            <a:r>
              <a:rPr lang="en-US" dirty="0" smtClean="0">
                <a:solidFill>
                  <a:schemeClr val="bg1"/>
                </a:solidFill>
                <a:latin typeface="Work Sans Medium"/>
              </a:rPr>
              <a:t>Verb to BE</a:t>
            </a:r>
            <a:br>
              <a:rPr lang="en-US" dirty="0" smtClean="0">
                <a:solidFill>
                  <a:schemeClr val="bg1"/>
                </a:solidFill>
                <a:latin typeface="Work Sans Medium"/>
              </a:rPr>
            </a:br>
            <a:r>
              <a:rPr lang="en-US" sz="1600" dirty="0" smtClean="0">
                <a:solidFill>
                  <a:schemeClr val="bg1"/>
                </a:solidFill>
                <a:latin typeface="Work Sans Medium"/>
              </a:rPr>
              <a:t>-Wh Questions-</a:t>
            </a:r>
            <a:endParaRPr lang="en-US" sz="5400" dirty="0">
              <a:solidFill>
                <a:schemeClr val="bg1"/>
              </a:solidFill>
              <a:latin typeface="Work Sans Medium"/>
            </a:endParaRPr>
          </a:p>
        </p:txBody>
      </p:sp>
      <p:graphicFrame>
        <p:nvGraphicFramePr>
          <p:cNvPr id="4" name="Tabla 3"/>
          <p:cNvGraphicFramePr>
            <a:graphicFrameLocks noGrp="1"/>
          </p:cNvGraphicFramePr>
          <p:nvPr>
            <p:extLst>
              <p:ext uri="{D42A27DB-BD31-4B8C-83A1-F6EECF244321}">
                <p14:modId xmlns:p14="http://schemas.microsoft.com/office/powerpoint/2010/main" val="127380876"/>
              </p:ext>
            </p:extLst>
          </p:nvPr>
        </p:nvGraphicFramePr>
        <p:xfrm>
          <a:off x="1429571" y="1721220"/>
          <a:ext cx="9736868" cy="4572004"/>
        </p:xfrm>
        <a:graphic>
          <a:graphicData uri="http://schemas.openxmlformats.org/drawingml/2006/table">
            <a:tbl>
              <a:tblPr firstRow="1" bandRow="1">
                <a:tableStyleId>{10A1B5D5-9B99-4C35-A422-299274C87663}</a:tableStyleId>
              </a:tblPr>
              <a:tblGrid>
                <a:gridCol w="2434217">
                  <a:extLst>
                    <a:ext uri="{9D8B030D-6E8A-4147-A177-3AD203B41FA5}">
                      <a16:colId xmlns:a16="http://schemas.microsoft.com/office/drawing/2014/main" val="3359686422"/>
                    </a:ext>
                  </a:extLst>
                </a:gridCol>
                <a:gridCol w="2434217">
                  <a:extLst>
                    <a:ext uri="{9D8B030D-6E8A-4147-A177-3AD203B41FA5}">
                      <a16:colId xmlns:a16="http://schemas.microsoft.com/office/drawing/2014/main" val="2321135489"/>
                    </a:ext>
                  </a:extLst>
                </a:gridCol>
                <a:gridCol w="2434217">
                  <a:extLst>
                    <a:ext uri="{9D8B030D-6E8A-4147-A177-3AD203B41FA5}">
                      <a16:colId xmlns:a16="http://schemas.microsoft.com/office/drawing/2014/main" val="3199415321"/>
                    </a:ext>
                  </a:extLst>
                </a:gridCol>
                <a:gridCol w="2434217">
                  <a:extLst>
                    <a:ext uri="{9D8B030D-6E8A-4147-A177-3AD203B41FA5}">
                      <a16:colId xmlns:a16="http://schemas.microsoft.com/office/drawing/2014/main" val="1367558665"/>
                    </a:ext>
                  </a:extLst>
                </a:gridCol>
              </a:tblGrid>
              <a:tr h="2368388">
                <a:tc gridSpan="4">
                  <a:txBody>
                    <a:bodyPr/>
                    <a:lstStyle/>
                    <a:p>
                      <a:pPr algn="ctr"/>
                      <a:r>
                        <a:rPr lang="en-US" sz="2800" dirty="0" smtClean="0"/>
                        <a:t>Wh Questions </a:t>
                      </a:r>
                    </a:p>
                    <a:p>
                      <a:pPr algn="ctr"/>
                      <a:endParaRPr lang="en-US" sz="2000" dirty="0" smtClean="0"/>
                    </a:p>
                    <a:p>
                      <a:pPr marL="342900" marR="0" lvl="0" indent="-342900" algn="ctr"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000" b="0" dirty="0" smtClean="0"/>
                        <a:t>We use question words to ask certain types of questions.</a:t>
                      </a:r>
                    </a:p>
                    <a:p>
                      <a:pPr marL="342900" marR="0" lvl="0" indent="-342900" algn="ctr"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000" b="0" dirty="0" smtClean="0"/>
                        <a:t>We often refer to these words as </a:t>
                      </a:r>
                      <a:r>
                        <a:rPr lang="en-US" sz="2000" b="0" i="1" dirty="0" smtClean="0"/>
                        <a:t>WH words</a:t>
                      </a:r>
                      <a:r>
                        <a:rPr lang="en-US" sz="2000" b="0" dirty="0" smtClean="0"/>
                        <a:t> because they include the letters </a:t>
                      </a:r>
                      <a:r>
                        <a:rPr lang="en-US" sz="2000" b="1" i="1" dirty="0" smtClean="0"/>
                        <a:t>WH</a:t>
                      </a:r>
                      <a:r>
                        <a:rPr lang="en-US" sz="2000" b="0" dirty="0" smtClean="0"/>
                        <a:t> (for example</a:t>
                      </a:r>
                      <a:r>
                        <a:rPr lang="en-US" sz="2000" b="1" dirty="0" smtClean="0"/>
                        <a:t> </a:t>
                      </a:r>
                      <a:r>
                        <a:rPr lang="en-US" sz="2000" b="1" i="1" dirty="0" err="1" smtClean="0"/>
                        <a:t>WH</a:t>
                      </a:r>
                      <a:r>
                        <a:rPr lang="en-US" sz="2000" b="0" i="1" dirty="0" err="1" smtClean="0"/>
                        <a:t>y</a:t>
                      </a:r>
                      <a:r>
                        <a:rPr lang="en-US" sz="2000" b="0" i="1" dirty="0" smtClean="0"/>
                        <a:t>, </a:t>
                      </a:r>
                      <a:r>
                        <a:rPr lang="en-US" sz="2000" b="1" i="1" dirty="0" err="1" smtClean="0"/>
                        <a:t>H</a:t>
                      </a:r>
                      <a:r>
                        <a:rPr lang="en-US" sz="2000" b="0" i="1" dirty="0" err="1" smtClean="0"/>
                        <a:t>o</a:t>
                      </a:r>
                      <a:r>
                        <a:rPr lang="en-US" sz="2000" b="1" i="1" dirty="0" err="1" smtClean="0"/>
                        <a:t>W</a:t>
                      </a:r>
                      <a:r>
                        <a:rPr lang="en-US" sz="2000" b="0" dirty="0" smtClean="0"/>
                        <a:t>).</a:t>
                      </a:r>
                    </a:p>
                    <a:p>
                      <a:pPr algn="ctr"/>
                      <a:endParaRPr lang="en-US"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tc hMerge="1">
                  <a:txBody>
                    <a:bodyPr/>
                    <a:lstStyle/>
                    <a:p>
                      <a:pPr algn="ctr"/>
                      <a:endParaRPr lang="en-US"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extLst>
                  <a:ext uri="{0D108BD9-81ED-4DB2-BD59-A6C34878D82A}">
                    <a16:rowId xmlns:a16="http://schemas.microsoft.com/office/drawing/2014/main" val="564717014"/>
                  </a:ext>
                </a:extLst>
              </a:tr>
              <a:tr h="1101808">
                <a:tc>
                  <a:txBody>
                    <a:bodyPr/>
                    <a:lstStyle/>
                    <a:p>
                      <a:pPr algn="ctr"/>
                      <a:r>
                        <a:rPr lang="en-US" sz="2000" b="1" dirty="0" smtClean="0"/>
                        <a:t>What</a:t>
                      </a:r>
                      <a:endParaRPr 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t>Where</a:t>
                      </a:r>
                      <a:r>
                        <a:rPr lang="en-US" sz="2000" b="1" baseline="0" dirty="0" smtClean="0"/>
                        <a:t> </a:t>
                      </a:r>
                      <a:endParaRPr 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t>How </a:t>
                      </a:r>
                      <a:endParaRPr 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t>Who</a:t>
                      </a:r>
                      <a:endParaRPr 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6598553"/>
                  </a:ext>
                </a:extLst>
              </a:tr>
              <a:tr h="1101808">
                <a:tc>
                  <a:txBody>
                    <a:bodyPr/>
                    <a:lstStyle/>
                    <a:p>
                      <a:pPr algn="ctr"/>
                      <a:r>
                        <a:rPr lang="en-US" sz="2000" b="1" dirty="0" smtClean="0"/>
                        <a:t>Which </a:t>
                      </a:r>
                      <a:endParaRPr 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t>Why </a:t>
                      </a:r>
                      <a:endParaRPr 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t>When </a:t>
                      </a:r>
                      <a:endParaRPr 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smtClean="0"/>
                        <a:t>Whose</a:t>
                      </a:r>
                      <a:endParaRPr 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84599202"/>
                  </a:ext>
                </a:extLst>
              </a:tr>
            </a:tbl>
          </a:graphicData>
        </a:graphic>
      </p:graphicFrame>
    </p:spTree>
    <p:extLst>
      <p:ext uri="{BB962C8B-B14F-4D97-AF65-F5344CB8AC3E}">
        <p14:creationId xmlns:p14="http://schemas.microsoft.com/office/powerpoint/2010/main" val="316674179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2122" y="106941"/>
            <a:ext cx="10515600" cy="1325563"/>
          </a:xfrm>
        </p:spPr>
        <p:txBody>
          <a:bodyPr/>
          <a:lstStyle/>
          <a:p>
            <a:r>
              <a:rPr lang="en-US" dirty="0" smtClean="0">
                <a:solidFill>
                  <a:schemeClr val="bg1"/>
                </a:solidFill>
                <a:latin typeface="Work Sans Medium"/>
              </a:rPr>
              <a:t>Verb to BE</a:t>
            </a:r>
            <a:br>
              <a:rPr lang="en-US" dirty="0" smtClean="0">
                <a:solidFill>
                  <a:schemeClr val="bg1"/>
                </a:solidFill>
                <a:latin typeface="Work Sans Medium"/>
              </a:rPr>
            </a:br>
            <a:r>
              <a:rPr lang="en-US" sz="1600" dirty="0" smtClean="0">
                <a:solidFill>
                  <a:schemeClr val="bg1"/>
                </a:solidFill>
                <a:latin typeface="Work Sans Medium"/>
              </a:rPr>
              <a:t>-Questions Statements - Wh Questions</a:t>
            </a:r>
            <a:endParaRPr lang="en-US" sz="5400" dirty="0">
              <a:solidFill>
                <a:schemeClr val="bg1"/>
              </a:solidFill>
              <a:latin typeface="Work Sans Medium"/>
            </a:endParaRPr>
          </a:p>
        </p:txBody>
      </p:sp>
      <p:graphicFrame>
        <p:nvGraphicFramePr>
          <p:cNvPr id="5" name="Tabla 4"/>
          <p:cNvGraphicFramePr>
            <a:graphicFrameLocks noGrp="1"/>
          </p:cNvGraphicFramePr>
          <p:nvPr>
            <p:extLst>
              <p:ext uri="{D42A27DB-BD31-4B8C-83A1-F6EECF244321}">
                <p14:modId xmlns:p14="http://schemas.microsoft.com/office/powerpoint/2010/main" val="152376823"/>
              </p:ext>
            </p:extLst>
          </p:nvPr>
        </p:nvGraphicFramePr>
        <p:xfrm>
          <a:off x="1682377" y="1753491"/>
          <a:ext cx="8833223" cy="4678854"/>
        </p:xfrm>
        <a:graphic>
          <a:graphicData uri="http://schemas.openxmlformats.org/drawingml/2006/table">
            <a:tbl>
              <a:tblPr firstRow="1" bandRow="1">
                <a:tableStyleId>{10A1B5D5-9B99-4C35-A422-299274C87663}</a:tableStyleId>
              </a:tblPr>
              <a:tblGrid>
                <a:gridCol w="1536431">
                  <a:extLst>
                    <a:ext uri="{9D8B030D-6E8A-4147-A177-3AD203B41FA5}">
                      <a16:colId xmlns:a16="http://schemas.microsoft.com/office/drawing/2014/main" val="1113088600"/>
                    </a:ext>
                  </a:extLst>
                </a:gridCol>
                <a:gridCol w="1536431">
                  <a:extLst>
                    <a:ext uri="{9D8B030D-6E8A-4147-A177-3AD203B41FA5}">
                      <a16:colId xmlns:a16="http://schemas.microsoft.com/office/drawing/2014/main" val="3359686422"/>
                    </a:ext>
                  </a:extLst>
                </a:gridCol>
                <a:gridCol w="1536431">
                  <a:extLst>
                    <a:ext uri="{9D8B030D-6E8A-4147-A177-3AD203B41FA5}">
                      <a16:colId xmlns:a16="http://schemas.microsoft.com/office/drawing/2014/main" val="2321135489"/>
                    </a:ext>
                  </a:extLst>
                </a:gridCol>
                <a:gridCol w="1536431">
                  <a:extLst>
                    <a:ext uri="{9D8B030D-6E8A-4147-A177-3AD203B41FA5}">
                      <a16:colId xmlns:a16="http://schemas.microsoft.com/office/drawing/2014/main" val="3199415321"/>
                    </a:ext>
                  </a:extLst>
                </a:gridCol>
                <a:gridCol w="2687499">
                  <a:extLst>
                    <a:ext uri="{9D8B030D-6E8A-4147-A177-3AD203B41FA5}">
                      <a16:colId xmlns:a16="http://schemas.microsoft.com/office/drawing/2014/main" val="1367558665"/>
                    </a:ext>
                  </a:extLst>
                </a:gridCol>
              </a:tblGrid>
              <a:tr h="1225308">
                <a:tc gridSpan="5">
                  <a:txBody>
                    <a:bodyPr/>
                    <a:lstStyle/>
                    <a:p>
                      <a:pPr algn="ctr"/>
                      <a:r>
                        <a:rPr lang="en-US" sz="2000" dirty="0" smtClean="0"/>
                        <a:t>STRUCTURE</a:t>
                      </a:r>
                    </a:p>
                    <a:p>
                      <a:pPr algn="ctr"/>
                      <a:endParaRPr lang="en-US" sz="2000" dirty="0" smtClean="0"/>
                    </a:p>
                    <a:p>
                      <a:pPr algn="ctr"/>
                      <a:r>
                        <a:rPr lang="en-US" sz="2000" u="sng" baseline="0" dirty="0" smtClean="0"/>
                        <a:t>Wh questions + Am/are/is + pronoun+ Complement+?</a:t>
                      </a:r>
                      <a:endParaRPr lang="en-US" sz="2000" u="sng" dirty="0" smtClean="0"/>
                    </a:p>
                    <a:p>
                      <a:pPr algn="ctr"/>
                      <a:endParaRPr lang="en-US"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tc hMerge="1">
                  <a:txBody>
                    <a:bodyPr/>
                    <a:lstStyle/>
                    <a:p>
                      <a:pPr algn="ctr"/>
                      <a:endParaRPr lang="en-US"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tc hMerge="1">
                  <a:txBody>
                    <a:bodyPr/>
                    <a:lstStyle/>
                    <a:p>
                      <a:pPr algn="ctr"/>
                      <a:endParaRPr lang="en-US"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A00"/>
                    </a:solidFill>
                  </a:tcPr>
                </a:tc>
                <a:extLst>
                  <a:ext uri="{0D108BD9-81ED-4DB2-BD59-A6C34878D82A}">
                    <a16:rowId xmlns:a16="http://schemas.microsoft.com/office/drawing/2014/main" val="564717014"/>
                  </a:ext>
                </a:extLst>
              </a:tr>
              <a:tr h="1122738">
                <a:tc>
                  <a:txBody>
                    <a:bodyPr/>
                    <a:lstStyle/>
                    <a:p>
                      <a:pPr algn="ctr"/>
                      <a:r>
                        <a:rPr lang="en-US" sz="2400" b="1" dirty="0" smtClean="0"/>
                        <a:t>Why</a:t>
                      </a:r>
                      <a:endParaRPr 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smtClean="0"/>
                        <a:t>am </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smtClean="0"/>
                        <a:t>I</a:t>
                      </a:r>
                      <a:endParaRPr lang="en-US"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Happy</a:t>
                      </a:r>
                      <a:r>
                        <a:rPr lang="en-US" b="1" dirty="0" smtClean="0"/>
                        <a:t>?</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t>Because,</a:t>
                      </a:r>
                      <a:r>
                        <a:rPr lang="en-US" b="1" baseline="0" dirty="0" smtClean="0"/>
                        <a:t> </a:t>
                      </a:r>
                      <a:r>
                        <a:rPr lang="en-US" b="0" baseline="0" dirty="0" smtClean="0"/>
                        <a:t>my mom is home</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6598553"/>
                  </a:ext>
                </a:extLst>
              </a:tr>
              <a:tr h="1122738">
                <a:tc>
                  <a:txBody>
                    <a:bodyPr/>
                    <a:lstStyle/>
                    <a:p>
                      <a:pPr algn="ctr"/>
                      <a:r>
                        <a:rPr lang="en-US" sz="2400" dirty="0" smtClean="0"/>
                        <a:t>When</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smtClean="0"/>
                        <a:t>are</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smtClean="0"/>
                        <a:t>You </a:t>
                      </a:r>
                    </a:p>
                    <a:p>
                      <a:pPr algn="ctr"/>
                      <a:r>
                        <a:rPr lang="en-US" b="0" dirty="0" smtClean="0"/>
                        <a:t>We</a:t>
                      </a:r>
                    </a:p>
                    <a:p>
                      <a:pPr algn="ctr"/>
                      <a:r>
                        <a:rPr lang="en-US" b="0" dirty="0" smtClean="0"/>
                        <a:t>they</a:t>
                      </a:r>
                      <a:endParaRPr lang="en-US"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smtClean="0"/>
                        <a:t>At</a:t>
                      </a:r>
                      <a:r>
                        <a:rPr lang="en-US" b="0" baseline="0" dirty="0" smtClean="0"/>
                        <a:t> school</a:t>
                      </a:r>
                      <a:r>
                        <a:rPr lang="en-US" b="1" baseline="0" dirty="0" smtClean="0"/>
                        <a:t>?</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smtClean="0"/>
                        <a:t>From Monday to Friday.</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84599202"/>
                  </a:ext>
                </a:extLst>
              </a:tr>
              <a:tr h="1122738">
                <a:tc>
                  <a:txBody>
                    <a:bodyPr/>
                    <a:lstStyle/>
                    <a:p>
                      <a:pPr algn="ctr"/>
                      <a:r>
                        <a:rPr lang="en-US" sz="2400" smtClean="0"/>
                        <a:t>Where </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smtClean="0"/>
                        <a:t>is</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smtClean="0"/>
                        <a:t>She </a:t>
                      </a:r>
                    </a:p>
                    <a:p>
                      <a:pPr algn="ctr"/>
                      <a:r>
                        <a:rPr lang="en-US" b="0" dirty="0" smtClean="0"/>
                        <a:t>He</a:t>
                      </a:r>
                    </a:p>
                    <a:p>
                      <a:pPr algn="ctr"/>
                      <a:r>
                        <a:rPr lang="en-US" b="0" dirty="0" smtClean="0"/>
                        <a:t>It</a:t>
                      </a:r>
                      <a:endParaRPr lang="en-US"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t>?</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0" dirty="0" smtClean="0"/>
                        <a:t>She</a:t>
                      </a:r>
                      <a:r>
                        <a:rPr lang="en-US" b="0" baseline="0" dirty="0" smtClean="0"/>
                        <a:t> is at school.</a:t>
                      </a:r>
                      <a:endParaRPr lang="en-US"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17047995"/>
                  </a:ext>
                </a:extLst>
              </a:tr>
            </a:tbl>
          </a:graphicData>
        </a:graphic>
      </p:graphicFrame>
    </p:spTree>
    <p:extLst>
      <p:ext uri="{BB962C8B-B14F-4D97-AF65-F5344CB8AC3E}">
        <p14:creationId xmlns:p14="http://schemas.microsoft.com/office/powerpoint/2010/main" val="93345160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p:cNvSpPr txBox="1"/>
          <p:nvPr/>
        </p:nvSpPr>
        <p:spPr>
          <a:xfrm>
            <a:off x="2346132" y="2831986"/>
            <a:ext cx="7217415" cy="1107996"/>
          </a:xfrm>
          <a:prstGeom prst="rect">
            <a:avLst/>
          </a:prstGeom>
          <a:noFill/>
        </p:spPr>
        <p:txBody>
          <a:bodyPr wrap="square" rtlCol="0">
            <a:spAutoFit/>
          </a:bodyPr>
          <a:lstStyle/>
          <a:p>
            <a:pPr algn="ctr"/>
            <a:r>
              <a:rPr lang="en-US" sz="6600" b="1" dirty="0" smtClean="0">
                <a:solidFill>
                  <a:schemeClr val="tx1">
                    <a:lumMod val="75000"/>
                    <a:lumOff val="25000"/>
                  </a:schemeClr>
                </a:solidFill>
                <a:latin typeface="Work Sans" pitchFamily="2" charset="77"/>
              </a:rPr>
              <a:t>PRESENT SIMPLE</a:t>
            </a:r>
            <a:endParaRPr lang="en-US" sz="6600" b="1" dirty="0">
              <a:solidFill>
                <a:schemeClr val="tx1">
                  <a:lumMod val="75000"/>
                  <a:lumOff val="25000"/>
                </a:schemeClr>
              </a:solidFill>
              <a:latin typeface="Work Sans" pitchFamily="2" charset="77"/>
            </a:endParaRPr>
          </a:p>
        </p:txBody>
      </p:sp>
    </p:spTree>
    <p:extLst>
      <p:ext uri="{BB962C8B-B14F-4D97-AF65-F5344CB8AC3E}">
        <p14:creationId xmlns:p14="http://schemas.microsoft.com/office/powerpoint/2010/main" val="256377978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lipse 1"/>
          <p:cNvSpPr/>
          <p:nvPr/>
        </p:nvSpPr>
        <p:spPr>
          <a:xfrm>
            <a:off x="3930161" y="1987062"/>
            <a:ext cx="4070838" cy="31652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Read, like, eat, sleep</a:t>
            </a:r>
          </a:p>
          <a:p>
            <a:pPr algn="ctr"/>
            <a:r>
              <a:rPr lang="en-US" dirty="0" smtClean="0"/>
              <a:t>Run, study, play</a:t>
            </a:r>
            <a:endParaRPr lang="en-US" dirty="0"/>
          </a:p>
        </p:txBody>
      </p:sp>
      <p:sp>
        <p:nvSpPr>
          <p:cNvPr id="3" name="Elipse 2"/>
          <p:cNvSpPr/>
          <p:nvPr/>
        </p:nvSpPr>
        <p:spPr>
          <a:xfrm>
            <a:off x="7095391" y="1002323"/>
            <a:ext cx="2259623" cy="1688123"/>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t>To Be</a:t>
            </a:r>
          </a:p>
          <a:p>
            <a:pPr algn="ctr"/>
            <a:r>
              <a:rPr lang="en-US" dirty="0" smtClean="0"/>
              <a:t>Am – are – is </a:t>
            </a:r>
            <a:endParaRPr lang="en-US" dirty="0"/>
          </a:p>
        </p:txBody>
      </p:sp>
    </p:spTree>
    <p:extLst>
      <p:ext uri="{BB962C8B-B14F-4D97-AF65-F5344CB8AC3E}">
        <p14:creationId xmlns:p14="http://schemas.microsoft.com/office/powerpoint/2010/main" val="400749868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a:spLocks noGrp="1"/>
          </p:cNvSpPr>
          <p:nvPr>
            <p:ph type="title"/>
          </p:nvPr>
        </p:nvSpPr>
        <p:spPr>
          <a:xfrm>
            <a:off x="172122" y="106941"/>
            <a:ext cx="10515600" cy="1325563"/>
          </a:xfrm>
        </p:spPr>
        <p:txBody>
          <a:bodyPr>
            <a:normAutofit/>
          </a:bodyPr>
          <a:lstStyle/>
          <a:p>
            <a:r>
              <a:rPr lang="en-US" dirty="0" smtClean="0">
                <a:solidFill>
                  <a:schemeClr val="bg1"/>
                </a:solidFill>
                <a:latin typeface="Work Sans Medium"/>
              </a:rPr>
              <a:t>Like – Dislikes </a:t>
            </a:r>
            <a:endParaRPr lang="en-US" sz="5400" dirty="0">
              <a:solidFill>
                <a:schemeClr val="bg1"/>
              </a:solidFill>
              <a:latin typeface="Work Sans Medium"/>
            </a:endParaRPr>
          </a:p>
        </p:txBody>
      </p:sp>
      <p:pic>
        <p:nvPicPr>
          <p:cNvPr id="7170" name="Picture 2" descr="likes and dislikes"/>
          <p:cNvPicPr>
            <a:picLocks noChangeAspect="1" noChangeArrowheads="1"/>
          </p:cNvPicPr>
          <p:nvPr/>
        </p:nvPicPr>
        <p:blipFill rotWithShape="1">
          <a:blip r:embed="rId2">
            <a:extLst>
              <a:ext uri="{28A0092B-C50C-407E-A947-70E740481C1C}">
                <a14:useLocalDpi xmlns:a14="http://schemas.microsoft.com/office/drawing/2010/main" val="0"/>
              </a:ext>
            </a:extLst>
          </a:blip>
          <a:srcRect l="3347" t="4064" r="2602" b="13967"/>
          <a:stretch/>
        </p:blipFill>
        <p:spPr bwMode="auto">
          <a:xfrm>
            <a:off x="3055171" y="1602891"/>
            <a:ext cx="5895191" cy="5137904"/>
          </a:xfrm>
          <a:prstGeom prst="rect">
            <a:avLst/>
          </a:prstGeom>
          <a:solidFill>
            <a:srgbClr val="FFFFFF">
              <a:shade val="85000"/>
            </a:srgbClr>
          </a:solidFill>
          <a:ln w="88900" cap="sq">
            <a:solidFill>
              <a:srgbClr val="38AA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6555146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err="1" smtClean="0"/>
              <a:t>Like</a:t>
            </a:r>
            <a:r>
              <a:rPr lang="es-CO" dirty="0" smtClean="0"/>
              <a:t> - </a:t>
            </a:r>
            <a:r>
              <a:rPr lang="es-CO" dirty="0" err="1" smtClean="0"/>
              <a:t>Dislike</a:t>
            </a:r>
            <a:endParaRPr lang="en-US" dirty="0"/>
          </a:p>
        </p:txBody>
      </p:sp>
      <p:sp>
        <p:nvSpPr>
          <p:cNvPr id="3" name="Rectángulo 2"/>
          <p:cNvSpPr/>
          <p:nvPr/>
        </p:nvSpPr>
        <p:spPr>
          <a:xfrm>
            <a:off x="967122" y="2133991"/>
            <a:ext cx="7658132" cy="3970318"/>
          </a:xfrm>
          <a:prstGeom prst="rect">
            <a:avLst/>
          </a:prstGeom>
        </p:spPr>
        <p:txBody>
          <a:bodyPr wrap="square">
            <a:spAutoFit/>
          </a:bodyPr>
          <a:lstStyle/>
          <a:p>
            <a:r>
              <a:rPr lang="es-CO" sz="3600" u="sng" dirty="0" smtClean="0"/>
              <a:t>I </a:t>
            </a:r>
            <a:r>
              <a:rPr lang="es-CO" sz="3600" u="sng" dirty="0" err="1" smtClean="0"/>
              <a:t>like</a:t>
            </a:r>
            <a:r>
              <a:rPr lang="es-CO" sz="3600" u="sng" dirty="0" smtClean="0"/>
              <a:t> </a:t>
            </a:r>
            <a:r>
              <a:rPr lang="es-CO" sz="3600" dirty="0" smtClean="0"/>
              <a:t>to </a:t>
            </a:r>
            <a:r>
              <a:rPr lang="es-CO" sz="3600" dirty="0" err="1" smtClean="0"/>
              <a:t>ride</a:t>
            </a:r>
            <a:r>
              <a:rPr lang="es-CO" sz="3600" dirty="0" smtClean="0"/>
              <a:t> a </a:t>
            </a:r>
            <a:r>
              <a:rPr lang="es-CO" sz="3600" dirty="0" err="1" smtClean="0"/>
              <a:t>bike</a:t>
            </a:r>
            <a:endParaRPr lang="es-CO" sz="3600" dirty="0" smtClean="0"/>
          </a:p>
          <a:p>
            <a:r>
              <a:rPr lang="es-CO" sz="3600" dirty="0" smtClean="0"/>
              <a:t>I </a:t>
            </a:r>
            <a:r>
              <a:rPr lang="es-CO" sz="3600" dirty="0" err="1" smtClean="0"/>
              <a:t>love</a:t>
            </a:r>
            <a:r>
              <a:rPr lang="es-CO" sz="3600" dirty="0" smtClean="0"/>
              <a:t> to </a:t>
            </a:r>
            <a:r>
              <a:rPr lang="es-CO" sz="3600" dirty="0" err="1" smtClean="0"/>
              <a:t>watch</a:t>
            </a:r>
            <a:r>
              <a:rPr lang="es-CO" sz="3600" dirty="0" smtClean="0"/>
              <a:t> series </a:t>
            </a:r>
            <a:r>
              <a:rPr lang="es-CO" sz="3600" dirty="0" err="1" smtClean="0"/>
              <a:t>on</a:t>
            </a:r>
            <a:r>
              <a:rPr lang="es-CO" sz="3600" dirty="0" smtClean="0"/>
              <a:t> </a:t>
            </a:r>
            <a:r>
              <a:rPr lang="es-CO" sz="3600" dirty="0" err="1" smtClean="0"/>
              <a:t>Netflix</a:t>
            </a:r>
            <a:r>
              <a:rPr lang="es-CO" sz="3600" dirty="0" smtClean="0"/>
              <a:t> </a:t>
            </a:r>
          </a:p>
          <a:p>
            <a:r>
              <a:rPr lang="es-CO" sz="3600" dirty="0" smtClean="0"/>
              <a:t>I </a:t>
            </a:r>
            <a:r>
              <a:rPr lang="es-CO" sz="3600" dirty="0" err="1" smtClean="0"/>
              <a:t>enjoy</a:t>
            </a:r>
            <a:r>
              <a:rPr lang="es-CO" sz="3600" dirty="0" smtClean="0"/>
              <a:t> </a:t>
            </a:r>
            <a:r>
              <a:rPr lang="es-CO" sz="3600" dirty="0" err="1" smtClean="0"/>
              <a:t>playing</a:t>
            </a:r>
            <a:r>
              <a:rPr lang="es-CO" sz="3600" dirty="0" smtClean="0"/>
              <a:t> soccer </a:t>
            </a:r>
          </a:p>
          <a:p>
            <a:endParaRPr lang="es-CO" sz="3600" dirty="0"/>
          </a:p>
          <a:p>
            <a:r>
              <a:rPr lang="es-CO" sz="3600" dirty="0" smtClean="0"/>
              <a:t>I </a:t>
            </a:r>
            <a:r>
              <a:rPr lang="es-CO" sz="3600" dirty="0" err="1" smtClean="0"/>
              <a:t>enjoy</a:t>
            </a:r>
            <a:r>
              <a:rPr lang="es-CO" sz="3600" dirty="0" smtClean="0"/>
              <a:t> to </a:t>
            </a:r>
            <a:r>
              <a:rPr lang="es-CO" sz="3600" dirty="0" err="1" smtClean="0"/>
              <a:t>play</a:t>
            </a:r>
            <a:endParaRPr lang="es-CO" sz="3600" dirty="0" smtClean="0"/>
          </a:p>
          <a:p>
            <a:r>
              <a:rPr lang="es-CO" sz="3600" dirty="0" smtClean="0"/>
              <a:t>I </a:t>
            </a:r>
            <a:r>
              <a:rPr lang="es-CO" sz="3600" dirty="0" err="1" smtClean="0"/>
              <a:t>enjoy</a:t>
            </a:r>
            <a:r>
              <a:rPr lang="es-CO" sz="3600" dirty="0" smtClean="0"/>
              <a:t> </a:t>
            </a:r>
            <a:r>
              <a:rPr lang="es-CO" sz="3600" dirty="0" err="1" smtClean="0"/>
              <a:t>playing</a:t>
            </a:r>
            <a:r>
              <a:rPr lang="es-CO" sz="3600" dirty="0" smtClean="0"/>
              <a:t>   </a:t>
            </a:r>
          </a:p>
          <a:p>
            <a:r>
              <a:rPr lang="es-CO" sz="3600" strike="sngStrike" dirty="0" smtClean="0">
                <a:solidFill>
                  <a:srgbClr val="FF0000"/>
                </a:solidFill>
              </a:rPr>
              <a:t>I </a:t>
            </a:r>
            <a:r>
              <a:rPr lang="es-CO" sz="3600" strike="sngStrike" dirty="0" err="1" smtClean="0">
                <a:solidFill>
                  <a:srgbClr val="FF0000"/>
                </a:solidFill>
              </a:rPr>
              <a:t>enjoy</a:t>
            </a:r>
            <a:r>
              <a:rPr lang="es-CO" sz="3600" strike="sngStrike" dirty="0" smtClean="0">
                <a:solidFill>
                  <a:srgbClr val="FF0000"/>
                </a:solidFill>
              </a:rPr>
              <a:t> </a:t>
            </a:r>
            <a:r>
              <a:rPr lang="es-CO" sz="3600" strike="sngStrike" dirty="0" err="1" smtClean="0">
                <a:solidFill>
                  <a:srgbClr val="FF0000"/>
                </a:solidFill>
              </a:rPr>
              <a:t>play</a:t>
            </a:r>
            <a:endParaRPr lang="en-US" sz="3600" strike="sngStrike" dirty="0">
              <a:solidFill>
                <a:srgbClr val="FF0000"/>
              </a:solidFill>
            </a:endParaRPr>
          </a:p>
        </p:txBody>
      </p:sp>
    </p:spTree>
    <p:extLst>
      <p:ext uri="{BB962C8B-B14F-4D97-AF65-F5344CB8AC3E}">
        <p14:creationId xmlns:p14="http://schemas.microsoft.com/office/powerpoint/2010/main" val="37758608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ctrTitle"/>
          </p:nvPr>
        </p:nvSpPr>
        <p:spPr>
          <a:xfrm>
            <a:off x="1173692" y="154793"/>
            <a:ext cx="7766936" cy="1646302"/>
          </a:xfrm>
        </p:spPr>
        <p:txBody>
          <a:bodyPr/>
          <a:lstStyle/>
          <a:p>
            <a:pPr algn="ctr"/>
            <a:r>
              <a:rPr lang="es-CO" dirty="0" smtClean="0"/>
              <a:t>True </a:t>
            </a:r>
            <a:r>
              <a:rPr lang="es-CO" dirty="0" err="1" smtClean="0"/>
              <a:t>or</a:t>
            </a:r>
            <a:r>
              <a:rPr lang="es-CO" dirty="0" smtClean="0"/>
              <a:t> False</a:t>
            </a:r>
            <a:endParaRPr lang="en-US" dirty="0"/>
          </a:p>
        </p:txBody>
      </p:sp>
      <p:sp>
        <p:nvSpPr>
          <p:cNvPr id="4" name="Subtítulo 3"/>
          <p:cNvSpPr>
            <a:spLocks noGrp="1"/>
          </p:cNvSpPr>
          <p:nvPr>
            <p:ph type="subTitle" idx="1"/>
          </p:nvPr>
        </p:nvSpPr>
        <p:spPr>
          <a:xfrm>
            <a:off x="-190501" y="1947935"/>
            <a:ext cx="3188068" cy="516695"/>
          </a:xfrm>
        </p:spPr>
        <p:txBody>
          <a:bodyPr>
            <a:normAutofit/>
          </a:bodyPr>
          <a:lstStyle/>
          <a:p>
            <a:r>
              <a:rPr lang="en-US" dirty="0" smtClean="0"/>
              <a:t>1. My name is Diana</a:t>
            </a:r>
            <a:endParaRPr lang="en-US" dirty="0"/>
          </a:p>
        </p:txBody>
      </p:sp>
      <p:sp>
        <p:nvSpPr>
          <p:cNvPr id="5" name="Subtítulo 3"/>
          <p:cNvSpPr txBox="1">
            <a:spLocks/>
          </p:cNvSpPr>
          <p:nvPr/>
        </p:nvSpPr>
        <p:spPr>
          <a:xfrm>
            <a:off x="2733674" y="2589497"/>
            <a:ext cx="2943226" cy="686669"/>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dirty="0" smtClean="0"/>
              <a:t>2. I’m thirty years old</a:t>
            </a:r>
            <a:endParaRPr lang="en-US" dirty="0"/>
          </a:p>
        </p:txBody>
      </p:sp>
      <p:sp>
        <p:nvSpPr>
          <p:cNvPr id="6" name="Subtítulo 3"/>
          <p:cNvSpPr txBox="1">
            <a:spLocks/>
          </p:cNvSpPr>
          <p:nvPr/>
        </p:nvSpPr>
        <p:spPr>
          <a:xfrm>
            <a:off x="5484995" y="3018687"/>
            <a:ext cx="4144779" cy="1201626"/>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dirty="0" smtClean="0"/>
              <a:t>3. My favorite color is green</a:t>
            </a:r>
            <a:endParaRPr lang="en-US" dirty="0"/>
          </a:p>
        </p:txBody>
      </p:sp>
      <p:sp>
        <p:nvSpPr>
          <p:cNvPr id="7" name="Subtítulo 3"/>
          <p:cNvSpPr txBox="1">
            <a:spLocks/>
          </p:cNvSpPr>
          <p:nvPr/>
        </p:nvSpPr>
        <p:spPr>
          <a:xfrm>
            <a:off x="351021" y="4220313"/>
            <a:ext cx="4192404" cy="1374814"/>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dirty="0" smtClean="0"/>
              <a:t>4. I love travelling around the world</a:t>
            </a:r>
            <a:endParaRPr lang="en-US" dirty="0"/>
          </a:p>
        </p:txBody>
      </p:sp>
      <p:sp>
        <p:nvSpPr>
          <p:cNvPr id="8" name="Subtítulo 3"/>
          <p:cNvSpPr txBox="1">
            <a:spLocks/>
          </p:cNvSpPr>
          <p:nvPr/>
        </p:nvSpPr>
        <p:spPr>
          <a:xfrm>
            <a:off x="4446770" y="4992879"/>
            <a:ext cx="3973329" cy="1115294"/>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r>
              <a:rPr lang="en-US" dirty="0" smtClean="0"/>
              <a:t>5. My favorite series is called “FRIENDS”</a:t>
            </a:r>
            <a:endParaRPr lang="en-US" dirty="0"/>
          </a:p>
        </p:txBody>
      </p:sp>
    </p:spTree>
    <p:extLst>
      <p:ext uri="{BB962C8B-B14F-4D97-AF65-F5344CB8AC3E}">
        <p14:creationId xmlns:p14="http://schemas.microsoft.com/office/powerpoint/2010/main" val="15241852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85265" y="2895600"/>
            <a:ext cx="5187135" cy="1320800"/>
          </a:xfrm>
        </p:spPr>
        <p:txBody>
          <a:bodyPr/>
          <a:lstStyle/>
          <a:p>
            <a:pPr algn="ctr"/>
            <a:r>
              <a:rPr lang="en-US" dirty="0"/>
              <a:t>Greetings and Farewells </a:t>
            </a:r>
          </a:p>
        </p:txBody>
      </p:sp>
    </p:spTree>
    <p:extLst>
      <p:ext uri="{BB962C8B-B14F-4D97-AF65-F5344CB8AC3E}">
        <p14:creationId xmlns:p14="http://schemas.microsoft.com/office/powerpoint/2010/main" val="31932618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C1D880-FC17-3789-2435-5FF7492EABD6}"/>
              </a:ext>
            </a:extLst>
          </p:cNvPr>
          <p:cNvSpPr>
            <a:spLocks noGrp="1"/>
          </p:cNvSpPr>
          <p:nvPr>
            <p:ph type="title"/>
          </p:nvPr>
        </p:nvSpPr>
        <p:spPr>
          <a:xfrm>
            <a:off x="314336" y="-8786"/>
            <a:ext cx="10515600" cy="1325563"/>
          </a:xfrm>
        </p:spPr>
        <p:txBody>
          <a:bodyPr/>
          <a:lstStyle/>
          <a:p>
            <a:r>
              <a:rPr lang="en-US" dirty="0" smtClean="0">
                <a:solidFill>
                  <a:schemeClr val="bg1"/>
                </a:solidFill>
                <a:latin typeface="Work Sans Medium" pitchFamily="2" charset="77"/>
              </a:rPr>
              <a:t>Greetings and Farewells </a:t>
            </a:r>
            <a:endParaRPr lang="en-US" dirty="0">
              <a:solidFill>
                <a:schemeClr val="bg1"/>
              </a:solidFill>
              <a:latin typeface="Work Sans Medium" pitchFamily="2" charset="77"/>
            </a:endParaRPr>
          </a:p>
        </p:txBody>
      </p:sp>
      <p:sp>
        <p:nvSpPr>
          <p:cNvPr id="4" name="Marcador de contenido 2"/>
          <p:cNvSpPr txBox="1">
            <a:spLocks/>
          </p:cNvSpPr>
          <p:nvPr/>
        </p:nvSpPr>
        <p:spPr>
          <a:xfrm>
            <a:off x="284113" y="1516830"/>
            <a:ext cx="4354678" cy="5160195"/>
          </a:xfrm>
          <a:prstGeom prst="rect">
            <a:avLst/>
          </a:prstGeom>
        </p:spPr>
        <p:txBody>
          <a:bodyP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500" dirty="0" smtClean="0"/>
              <a:t>Hey, Hi - Hello</a:t>
            </a:r>
          </a:p>
          <a:p>
            <a:pPr marL="0" indent="0">
              <a:buFont typeface="Arial" panose="020B0604020202020204" pitchFamily="34" charset="0"/>
              <a:buNone/>
            </a:pPr>
            <a:endParaRPr lang="en-US" sz="2500" dirty="0" smtClean="0"/>
          </a:p>
          <a:p>
            <a:pPr marL="0" indent="0">
              <a:buFont typeface="Arial" panose="020B0604020202020204" pitchFamily="34" charset="0"/>
              <a:buNone/>
            </a:pPr>
            <a:r>
              <a:rPr lang="en-US" sz="2500" b="1" dirty="0" smtClean="0"/>
              <a:t>Hello, </a:t>
            </a:r>
            <a:r>
              <a:rPr lang="en-US" sz="2500" b="1" dirty="0" err="1" smtClean="0"/>
              <a:t>Mr</a:t>
            </a:r>
            <a:r>
              <a:rPr lang="en-US" sz="2500" b="1" dirty="0" smtClean="0"/>
              <a:t> – </a:t>
            </a:r>
            <a:r>
              <a:rPr lang="en-US" sz="2500" b="1" dirty="0" err="1" smtClean="0"/>
              <a:t>Mrs</a:t>
            </a:r>
            <a:r>
              <a:rPr lang="en-US" sz="2500" b="1" dirty="0" smtClean="0"/>
              <a:t> – Miss</a:t>
            </a:r>
          </a:p>
          <a:p>
            <a:pPr marL="0" indent="0">
              <a:buFont typeface="Arial" panose="020B0604020202020204" pitchFamily="34" charset="0"/>
              <a:buNone/>
            </a:pPr>
            <a:endParaRPr lang="en-US" sz="2500" dirty="0" smtClean="0"/>
          </a:p>
          <a:p>
            <a:pPr marL="0" indent="0">
              <a:buFont typeface="Arial" panose="020B0604020202020204" pitchFamily="34" charset="0"/>
              <a:buNone/>
            </a:pPr>
            <a:r>
              <a:rPr lang="en-US" sz="2500" b="1" dirty="0" smtClean="0"/>
              <a:t>Good morning – aftern</a:t>
            </a:r>
            <a:r>
              <a:rPr lang="en-US" sz="2500" b="1" dirty="0" smtClean="0">
                <a:solidFill>
                  <a:srgbClr val="38AA00"/>
                </a:solidFill>
              </a:rPr>
              <a:t>oo</a:t>
            </a:r>
            <a:r>
              <a:rPr lang="en-US" sz="2500" b="1" dirty="0" smtClean="0"/>
              <a:t>n – evening – Good night</a:t>
            </a:r>
          </a:p>
          <a:p>
            <a:pPr marL="0" indent="0">
              <a:buFont typeface="Arial" panose="020B0604020202020204" pitchFamily="34" charset="0"/>
              <a:buNone/>
            </a:pPr>
            <a:endParaRPr lang="en-US" sz="2500" dirty="0" smtClean="0"/>
          </a:p>
          <a:p>
            <a:pPr marL="0" indent="0">
              <a:buFont typeface="Arial" panose="020B0604020202020204" pitchFamily="34" charset="0"/>
              <a:buNone/>
            </a:pPr>
            <a:r>
              <a:rPr lang="en-US" sz="2500" dirty="0" smtClean="0"/>
              <a:t>How are you? </a:t>
            </a:r>
          </a:p>
          <a:p>
            <a:pPr marL="0" indent="0">
              <a:buFont typeface="Arial" panose="020B0604020202020204" pitchFamily="34" charset="0"/>
              <a:buNone/>
            </a:pPr>
            <a:r>
              <a:rPr lang="es-CO" sz="2500" dirty="0" err="1" smtClean="0"/>
              <a:t>How</a:t>
            </a:r>
            <a:r>
              <a:rPr lang="es-CO" sz="2500" dirty="0"/>
              <a:t> </a:t>
            </a:r>
            <a:r>
              <a:rPr lang="es-CO" sz="2500" dirty="0" smtClean="0"/>
              <a:t>are </a:t>
            </a:r>
            <a:r>
              <a:rPr lang="es-CO" sz="2500" b="1" u="sng" dirty="0" smtClean="0"/>
              <a:t>ya</a:t>
            </a:r>
            <a:r>
              <a:rPr lang="es-CO" sz="2500" dirty="0" smtClean="0"/>
              <a:t>?</a:t>
            </a:r>
            <a:endParaRPr lang="en-US" sz="2500" dirty="0" smtClean="0"/>
          </a:p>
          <a:p>
            <a:pPr marL="0" indent="0">
              <a:buFont typeface="Arial" panose="020B0604020202020204" pitchFamily="34" charset="0"/>
              <a:buNone/>
            </a:pPr>
            <a:r>
              <a:rPr lang="en-US" sz="2500" dirty="0" smtClean="0"/>
              <a:t>How’</a:t>
            </a:r>
            <a:r>
              <a:rPr lang="en-US" sz="2500" b="1" dirty="0" smtClean="0"/>
              <a:t>s it </a:t>
            </a:r>
            <a:r>
              <a:rPr lang="en-US" sz="2500" dirty="0" smtClean="0"/>
              <a:t>going? </a:t>
            </a:r>
          </a:p>
          <a:p>
            <a:pPr marL="0" indent="0">
              <a:buFont typeface="Arial" panose="020B0604020202020204" pitchFamily="34" charset="0"/>
              <a:buNone/>
            </a:pPr>
            <a:r>
              <a:rPr lang="es-CO" sz="2500" dirty="0" err="1" smtClean="0"/>
              <a:t>What</a:t>
            </a:r>
            <a:r>
              <a:rPr lang="es-CO" sz="2500" dirty="0" smtClean="0"/>
              <a:t> </a:t>
            </a:r>
            <a:r>
              <a:rPr lang="es-CO" sz="2500" dirty="0" err="1" smtClean="0"/>
              <a:t>happenned</a:t>
            </a:r>
            <a:r>
              <a:rPr lang="es-CO" sz="2500" dirty="0" smtClean="0"/>
              <a:t>?</a:t>
            </a:r>
            <a:endParaRPr lang="en-US" sz="2500" dirty="0" smtClean="0"/>
          </a:p>
          <a:p>
            <a:pPr marL="0" indent="0">
              <a:buFont typeface="Arial" panose="020B0604020202020204" pitchFamily="34" charset="0"/>
              <a:buNone/>
            </a:pPr>
            <a:r>
              <a:rPr lang="en-US" sz="2500" b="1" u="sng" dirty="0" smtClean="0"/>
              <a:t>How do you do?</a:t>
            </a:r>
          </a:p>
          <a:p>
            <a:pPr marL="0" indent="0">
              <a:buFont typeface="Arial" panose="020B0604020202020204" pitchFamily="34" charset="0"/>
              <a:buNone/>
            </a:pPr>
            <a:r>
              <a:rPr lang="es-CO" sz="2500" dirty="0" err="1" smtClean="0"/>
              <a:t>What’s</a:t>
            </a:r>
            <a:r>
              <a:rPr lang="es-CO" sz="2500" dirty="0" smtClean="0"/>
              <a:t> </a:t>
            </a:r>
            <a:r>
              <a:rPr lang="es-CO" sz="2500" dirty="0" err="1" smtClean="0"/>
              <a:t>the</a:t>
            </a:r>
            <a:r>
              <a:rPr lang="es-CO" sz="2500" dirty="0" smtClean="0"/>
              <a:t> </a:t>
            </a:r>
            <a:r>
              <a:rPr lang="es-CO" sz="2500" dirty="0" err="1" smtClean="0"/>
              <a:t>ma</a:t>
            </a:r>
            <a:r>
              <a:rPr lang="es-CO" sz="2500" dirty="0" err="1" smtClean="0">
                <a:solidFill>
                  <a:srgbClr val="38AA00"/>
                </a:solidFill>
              </a:rPr>
              <a:t>tt</a:t>
            </a:r>
            <a:r>
              <a:rPr lang="es-CO" sz="2500" dirty="0" err="1" smtClean="0"/>
              <a:t>er</a:t>
            </a:r>
            <a:r>
              <a:rPr lang="es-CO" sz="2500" dirty="0" smtClean="0"/>
              <a:t>?</a:t>
            </a:r>
            <a:endParaRPr lang="en-US" sz="2500" dirty="0" smtClean="0"/>
          </a:p>
          <a:p>
            <a:pPr marL="0" indent="0">
              <a:buFont typeface="Arial" panose="020B0604020202020204" pitchFamily="34" charset="0"/>
              <a:buNone/>
            </a:pPr>
            <a:r>
              <a:rPr lang="en-US" sz="2500" dirty="0" smtClean="0"/>
              <a:t>How are you doing? How are you doing today?</a:t>
            </a:r>
          </a:p>
          <a:p>
            <a:pPr marL="0" indent="0">
              <a:buFont typeface="Arial" panose="020B0604020202020204" pitchFamily="34" charset="0"/>
              <a:buNone/>
            </a:pPr>
            <a:endParaRPr lang="en-US" sz="2500" dirty="0" smtClean="0"/>
          </a:p>
          <a:p>
            <a:pPr marL="0" indent="0">
              <a:buFont typeface="Arial" panose="020B0604020202020204" pitchFamily="34" charset="0"/>
              <a:buNone/>
            </a:pPr>
            <a:r>
              <a:rPr lang="en-US" sz="2500" dirty="0" smtClean="0"/>
              <a:t>What</a:t>
            </a:r>
            <a:r>
              <a:rPr lang="en-US" sz="2500" b="1" dirty="0" smtClean="0"/>
              <a:t>’s</a:t>
            </a:r>
            <a:r>
              <a:rPr lang="en-US" sz="2500" dirty="0" smtClean="0"/>
              <a:t> </a:t>
            </a:r>
            <a:r>
              <a:rPr lang="en-US" sz="2500" b="1" dirty="0" smtClean="0"/>
              <a:t>u</a:t>
            </a:r>
            <a:r>
              <a:rPr lang="en-US" sz="2500" dirty="0" smtClean="0"/>
              <a:t>p?</a:t>
            </a:r>
          </a:p>
          <a:p>
            <a:pPr marL="0" indent="0">
              <a:buFont typeface="Arial" panose="020B0604020202020204" pitchFamily="34" charset="0"/>
              <a:buNone/>
            </a:pPr>
            <a:endParaRPr lang="en-US" dirty="0" smtClean="0"/>
          </a:p>
        </p:txBody>
      </p:sp>
      <p:sp>
        <p:nvSpPr>
          <p:cNvPr id="6" name="CuadroTexto 5"/>
          <p:cNvSpPr txBox="1"/>
          <p:nvPr/>
        </p:nvSpPr>
        <p:spPr>
          <a:xfrm>
            <a:off x="5542169" y="1516830"/>
            <a:ext cx="3730657" cy="5232202"/>
          </a:xfrm>
          <a:prstGeom prst="rect">
            <a:avLst/>
          </a:prstGeom>
          <a:noFill/>
        </p:spPr>
        <p:txBody>
          <a:bodyPr wrap="square" rtlCol="0">
            <a:spAutoFit/>
          </a:bodyPr>
          <a:lstStyle/>
          <a:p>
            <a:r>
              <a:rPr lang="en-US" sz="1600" b="1" dirty="0" smtClean="0"/>
              <a:t>I’m g</a:t>
            </a:r>
            <a:r>
              <a:rPr lang="en-US" sz="1600" b="1" dirty="0" smtClean="0">
                <a:solidFill>
                  <a:srgbClr val="38AA00"/>
                </a:solidFill>
              </a:rPr>
              <a:t>oo</a:t>
            </a:r>
            <a:r>
              <a:rPr lang="en-US" sz="1600" b="1" dirty="0" smtClean="0"/>
              <a:t>d </a:t>
            </a:r>
            <a:r>
              <a:rPr lang="en-US" sz="1600" b="1" dirty="0"/>
              <a:t>/ I’m doing good / I’m doing </a:t>
            </a:r>
            <a:r>
              <a:rPr lang="en-US" sz="1600" b="1" u="sng" dirty="0" smtClean="0"/>
              <a:t>well</a:t>
            </a:r>
          </a:p>
          <a:p>
            <a:endParaRPr lang="en-US" sz="1600" dirty="0"/>
          </a:p>
          <a:p>
            <a:r>
              <a:rPr lang="en-US" sz="1600" u="sng" dirty="0" smtClean="0"/>
              <a:t>Great! / </a:t>
            </a:r>
            <a:r>
              <a:rPr lang="en-US" sz="1600" b="1" u="sng" dirty="0" smtClean="0"/>
              <a:t>I am great! = I’m great</a:t>
            </a:r>
            <a:endParaRPr lang="en-US" sz="1600" dirty="0"/>
          </a:p>
          <a:p>
            <a:endParaRPr lang="en-US" sz="1600" dirty="0"/>
          </a:p>
          <a:p>
            <a:r>
              <a:rPr lang="en-US" sz="1600" dirty="0"/>
              <a:t>Not so g</a:t>
            </a:r>
            <a:r>
              <a:rPr lang="en-US" sz="1600" dirty="0">
                <a:solidFill>
                  <a:srgbClr val="38AA00"/>
                </a:solidFill>
              </a:rPr>
              <a:t>oo</a:t>
            </a:r>
            <a:r>
              <a:rPr lang="en-US" sz="1600" dirty="0"/>
              <a:t>d </a:t>
            </a:r>
            <a:r>
              <a:rPr lang="en-US" sz="1600" dirty="0" smtClean="0"/>
              <a:t>/ </a:t>
            </a:r>
            <a:r>
              <a:rPr lang="en-US" sz="1600" b="1" dirty="0" smtClean="0"/>
              <a:t>I’m not so g</a:t>
            </a:r>
            <a:r>
              <a:rPr lang="en-US" sz="1600" b="1" dirty="0" smtClean="0">
                <a:solidFill>
                  <a:srgbClr val="38AA00"/>
                </a:solidFill>
              </a:rPr>
              <a:t>oo</a:t>
            </a:r>
            <a:r>
              <a:rPr lang="en-US" sz="1600" b="1" dirty="0" smtClean="0"/>
              <a:t>d</a:t>
            </a:r>
            <a:endParaRPr lang="en-US" sz="1600" b="1" dirty="0"/>
          </a:p>
          <a:p>
            <a:endParaRPr lang="en-US" sz="1600" dirty="0"/>
          </a:p>
          <a:p>
            <a:r>
              <a:rPr lang="en-US" sz="1600" b="1" dirty="0"/>
              <a:t>I’m </a:t>
            </a:r>
            <a:r>
              <a:rPr lang="en-US" sz="1600" b="1" dirty="0" smtClean="0"/>
              <a:t>ok </a:t>
            </a:r>
            <a:r>
              <a:rPr lang="en-US" sz="1600" dirty="0" smtClean="0"/>
              <a:t>/ ok</a:t>
            </a:r>
            <a:endParaRPr lang="en-US" sz="1600" dirty="0"/>
          </a:p>
          <a:p>
            <a:endParaRPr lang="en-US" sz="1600" dirty="0"/>
          </a:p>
          <a:p>
            <a:r>
              <a:rPr lang="en-US" sz="1600" b="1" u="sng" dirty="0"/>
              <a:t>I’m </a:t>
            </a:r>
            <a:r>
              <a:rPr lang="en-US" sz="1600" b="1" u="sng" dirty="0">
                <a:solidFill>
                  <a:srgbClr val="38AA00"/>
                </a:solidFill>
              </a:rPr>
              <a:t>pretty</a:t>
            </a:r>
            <a:r>
              <a:rPr lang="en-US" sz="1600" b="1" u="sng" dirty="0"/>
              <a:t> good </a:t>
            </a:r>
            <a:r>
              <a:rPr lang="en-US" sz="1600" b="1" u="sng" dirty="0" smtClean="0"/>
              <a:t>/ </a:t>
            </a:r>
            <a:r>
              <a:rPr lang="en-US" sz="1600" b="1" u="sng" dirty="0"/>
              <a:t>I’m </a:t>
            </a:r>
            <a:r>
              <a:rPr lang="en-US" sz="1600" b="1" u="sng" dirty="0">
                <a:solidFill>
                  <a:srgbClr val="38AA00"/>
                </a:solidFill>
              </a:rPr>
              <a:t>pretty</a:t>
            </a:r>
            <a:r>
              <a:rPr lang="en-US" sz="1600" b="1" u="sng" dirty="0"/>
              <a:t> great</a:t>
            </a:r>
            <a:endParaRPr lang="en-US" sz="1600" b="1" u="sng" dirty="0" smtClean="0"/>
          </a:p>
          <a:p>
            <a:r>
              <a:rPr lang="en-US" sz="1600" u="sng" dirty="0"/>
              <a:t>pretty </a:t>
            </a:r>
            <a:r>
              <a:rPr lang="en-US" sz="1600" u="sng" dirty="0" smtClean="0"/>
              <a:t>good / pretty great</a:t>
            </a:r>
            <a:endParaRPr lang="en-US" sz="1600" u="sng" dirty="0"/>
          </a:p>
          <a:p>
            <a:endParaRPr lang="en-US" sz="1600" u="sng" dirty="0"/>
          </a:p>
          <a:p>
            <a:r>
              <a:rPr lang="en-US" sz="1600" dirty="0"/>
              <a:t>Not </a:t>
            </a:r>
            <a:r>
              <a:rPr lang="en-US" sz="1600" dirty="0" smtClean="0"/>
              <a:t>bad – all </a:t>
            </a:r>
            <a:r>
              <a:rPr lang="en-US" sz="1600" dirty="0">
                <a:solidFill>
                  <a:srgbClr val="38AA00"/>
                </a:solidFill>
              </a:rPr>
              <a:t>pretty</a:t>
            </a:r>
            <a:r>
              <a:rPr lang="en-US" sz="1600" dirty="0">
                <a:solidFill>
                  <a:srgbClr val="FF0000"/>
                </a:solidFill>
              </a:rPr>
              <a:t> </a:t>
            </a:r>
            <a:r>
              <a:rPr lang="en-US" sz="1600" dirty="0" smtClean="0"/>
              <a:t>good</a:t>
            </a:r>
            <a:endParaRPr lang="en-US" sz="1600" dirty="0"/>
          </a:p>
          <a:p>
            <a:endParaRPr lang="en-US" sz="1600" dirty="0"/>
          </a:p>
          <a:p>
            <a:r>
              <a:rPr lang="en-US" sz="1600" b="1" strike="sngStrike" dirty="0"/>
              <a:t>I’m fine, thank you. And you? </a:t>
            </a:r>
            <a:endParaRPr lang="en-US" sz="1600" b="1" strike="sngStrike" dirty="0" smtClean="0"/>
          </a:p>
          <a:p>
            <a:r>
              <a:rPr lang="en-US" sz="1600" dirty="0" smtClean="0"/>
              <a:t>Fine, thanks. You?</a:t>
            </a:r>
            <a:endParaRPr lang="en-US" sz="1600" dirty="0"/>
          </a:p>
          <a:p>
            <a:endParaRPr lang="en-US" sz="1600" dirty="0"/>
          </a:p>
          <a:p>
            <a:r>
              <a:rPr lang="en-US" sz="1600" dirty="0" smtClean="0"/>
              <a:t>I’m glad.  </a:t>
            </a:r>
            <a:endParaRPr lang="en-US" sz="1600" dirty="0"/>
          </a:p>
          <a:p>
            <a:endParaRPr lang="en-US" sz="1600" dirty="0"/>
          </a:p>
          <a:p>
            <a:r>
              <a:rPr lang="en-US" sz="1600" b="1" dirty="0"/>
              <a:t>And you</a:t>
            </a:r>
            <a:r>
              <a:rPr lang="en-US" sz="1600" dirty="0"/>
              <a:t>? / you?</a:t>
            </a:r>
          </a:p>
          <a:p>
            <a:endParaRPr lang="en-US" sz="1400" dirty="0"/>
          </a:p>
        </p:txBody>
      </p:sp>
      <p:sp>
        <p:nvSpPr>
          <p:cNvPr id="8" name="CuadroTexto 7"/>
          <p:cNvSpPr txBox="1"/>
          <p:nvPr/>
        </p:nvSpPr>
        <p:spPr>
          <a:xfrm>
            <a:off x="9517360" y="5794924"/>
            <a:ext cx="2674640" cy="707886"/>
          </a:xfrm>
          <a:prstGeom prst="rect">
            <a:avLst/>
          </a:prstGeom>
          <a:noFill/>
          <a:ln w="28575">
            <a:solidFill>
              <a:srgbClr val="38AA00"/>
            </a:solidFill>
          </a:ln>
        </p:spPr>
        <p:txBody>
          <a:bodyPr wrap="square" rtlCol="0">
            <a:spAutoFit/>
          </a:bodyPr>
          <a:lstStyle/>
          <a:p>
            <a:pPr algn="ctr"/>
            <a:r>
              <a:rPr lang="en-US" sz="2000" b="1" u="sng" dirty="0"/>
              <a:t>Nice to meet you</a:t>
            </a:r>
            <a:r>
              <a:rPr lang="en-US" sz="2000" b="1" dirty="0"/>
              <a:t> – nice to meet you </a:t>
            </a:r>
            <a:r>
              <a:rPr lang="en-US" sz="2000" b="1" u="sng" dirty="0" smtClean="0"/>
              <a:t>t</a:t>
            </a:r>
            <a:r>
              <a:rPr lang="en-US" sz="2000" b="1" u="sng" dirty="0" smtClean="0">
                <a:solidFill>
                  <a:schemeClr val="bg1"/>
                </a:solidFill>
              </a:rPr>
              <a:t>oo</a:t>
            </a:r>
            <a:endParaRPr lang="en-US" sz="2000" b="1" u="sng" dirty="0">
              <a:solidFill>
                <a:schemeClr val="bg1"/>
              </a:solidFill>
            </a:endParaRPr>
          </a:p>
        </p:txBody>
      </p:sp>
      <p:sp>
        <p:nvSpPr>
          <p:cNvPr id="3" name="CuadroTexto 2"/>
          <p:cNvSpPr txBox="1"/>
          <p:nvPr/>
        </p:nvSpPr>
        <p:spPr>
          <a:xfrm>
            <a:off x="1372782" y="1132111"/>
            <a:ext cx="2177339" cy="369332"/>
          </a:xfrm>
          <a:prstGeom prst="rect">
            <a:avLst/>
          </a:prstGeom>
          <a:noFill/>
        </p:spPr>
        <p:txBody>
          <a:bodyPr wrap="square" rtlCol="0">
            <a:spAutoFit/>
          </a:bodyPr>
          <a:lstStyle/>
          <a:p>
            <a:pPr algn="ctr"/>
            <a:r>
              <a:rPr lang="en-US" dirty="0" smtClean="0">
                <a:solidFill>
                  <a:schemeClr val="bg1"/>
                </a:solidFill>
              </a:rPr>
              <a:t>Greetings </a:t>
            </a:r>
            <a:endParaRPr lang="en-US" dirty="0">
              <a:solidFill>
                <a:schemeClr val="bg1"/>
              </a:solidFill>
            </a:endParaRPr>
          </a:p>
        </p:txBody>
      </p:sp>
      <p:sp>
        <p:nvSpPr>
          <p:cNvPr id="9" name="CuadroTexto 8"/>
          <p:cNvSpPr txBox="1"/>
          <p:nvPr/>
        </p:nvSpPr>
        <p:spPr>
          <a:xfrm>
            <a:off x="6487459" y="1132111"/>
            <a:ext cx="2177339" cy="369332"/>
          </a:xfrm>
          <a:prstGeom prst="rect">
            <a:avLst/>
          </a:prstGeom>
          <a:noFill/>
        </p:spPr>
        <p:txBody>
          <a:bodyPr wrap="square" rtlCol="0">
            <a:spAutoFit/>
          </a:bodyPr>
          <a:lstStyle/>
          <a:p>
            <a:pPr algn="ctr"/>
            <a:r>
              <a:rPr lang="en-US" dirty="0" smtClean="0">
                <a:solidFill>
                  <a:schemeClr val="bg1"/>
                </a:solidFill>
              </a:rPr>
              <a:t>Answers </a:t>
            </a:r>
            <a:endParaRPr lang="en-US" dirty="0">
              <a:solidFill>
                <a:schemeClr val="bg1"/>
              </a:solidFill>
            </a:endParaRPr>
          </a:p>
        </p:txBody>
      </p:sp>
    </p:spTree>
    <p:extLst>
      <p:ext uri="{BB962C8B-B14F-4D97-AF65-F5344CB8AC3E}">
        <p14:creationId xmlns:p14="http://schemas.microsoft.com/office/powerpoint/2010/main" val="2874888774"/>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a">
  <a:themeElements>
    <a:clrScheme name="Face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21792</TotalTime>
  <Words>1929</Words>
  <Application>Microsoft Office PowerPoint</Application>
  <PresentationFormat>Panorámica</PresentationFormat>
  <Paragraphs>559</Paragraphs>
  <Slides>68</Slides>
  <Notes>4</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68</vt:i4>
      </vt:variant>
    </vt:vector>
  </HeadingPairs>
  <TitlesOfParts>
    <vt:vector size="77" baseType="lpstr">
      <vt:lpstr>Arial</vt:lpstr>
      <vt:lpstr>Calibri</vt:lpstr>
      <vt:lpstr>Courier New</vt:lpstr>
      <vt:lpstr>Trebuchet MS</vt:lpstr>
      <vt:lpstr>Wingdings</vt:lpstr>
      <vt:lpstr>Wingdings 3</vt:lpstr>
      <vt:lpstr>Work Sans</vt:lpstr>
      <vt:lpstr>Work Sans Medium</vt:lpstr>
      <vt:lpstr>Faceta</vt:lpstr>
      <vt:lpstr>Presentación de PowerPoint</vt:lpstr>
      <vt:lpstr>Presentación de PowerPoint</vt:lpstr>
      <vt:lpstr>Presentación de PowerPoint</vt:lpstr>
      <vt:lpstr>Pronunciation tip</vt:lpstr>
      <vt:lpstr>Personal Information - </vt:lpstr>
      <vt:lpstr>Presentación de PowerPoint</vt:lpstr>
      <vt:lpstr>True or False</vt:lpstr>
      <vt:lpstr>Greetings and Farewells </vt:lpstr>
      <vt:lpstr>Greetings and Farewells </vt:lpstr>
      <vt:lpstr>Presentación de PowerPoint</vt:lpstr>
      <vt:lpstr>Presentación de PowerPoint</vt:lpstr>
      <vt:lpstr>Greetings andFarewells </vt:lpstr>
      <vt:lpstr>Thanks!</vt:lpstr>
      <vt:lpstr>The Alphabet   </vt:lpstr>
      <vt:lpstr>What is your name?   </vt:lpstr>
      <vt:lpstr>Colors  </vt:lpstr>
      <vt:lpstr>What is your favorite color?   </vt:lpstr>
      <vt:lpstr>What day is today?   </vt:lpstr>
      <vt:lpstr>What is your favorite month of the year?   </vt:lpstr>
      <vt:lpstr>Presentación de PowerPoint</vt:lpstr>
      <vt:lpstr>Numbers  </vt:lpstr>
      <vt:lpstr>Presentación de PowerPoint</vt:lpstr>
      <vt:lpstr>Presentación de PowerPoint</vt:lpstr>
      <vt:lpstr>Presentación de PowerPoint</vt:lpstr>
      <vt:lpstr>Presentación de PowerPoint</vt:lpstr>
      <vt:lpstr>Presentación de PowerPoint</vt:lpstr>
      <vt:lpstr>1,075,234,347 one billion seventy-five million0 two hundred thirty-four thousand three hundred forty-seven </vt:lpstr>
      <vt:lpstr>Presentación de PowerPoint</vt:lpstr>
      <vt:lpstr>What year were you born?  I was born in _____</vt:lpstr>
      <vt:lpstr>Presentación de PowerPoint</vt:lpstr>
      <vt:lpstr>Presentación de PowerPoint</vt:lpstr>
      <vt:lpstr>Presentación de PowerPoint</vt:lpstr>
      <vt:lpstr>Presentación de PowerPoint</vt:lpstr>
      <vt:lpstr>Audio.  3183766072 My number is… Three one eight three seven double six oh seven two  My email is … alejita_chaux1990@hotmail.com My username is: a l e j i t a _ c h a u x 1 99 0  </vt:lpstr>
      <vt:lpstr>Presentación de PowerPoint</vt:lpstr>
      <vt:lpstr>Personal/Subjects Pronouns</vt:lpstr>
      <vt:lpstr>Practice Round</vt:lpstr>
      <vt:lpstr>Personal Pronouns </vt:lpstr>
      <vt:lpstr>Articles  - The, A and An</vt:lpstr>
      <vt:lpstr>Articles  - The, A and An</vt:lpstr>
      <vt:lpstr>A – An </vt:lpstr>
      <vt:lpstr>Presentación de PowerPoint</vt:lpstr>
      <vt:lpstr>Personal Pronouns</vt:lpstr>
      <vt:lpstr>Basketball = it I like basketball, it is an excellent sport!  Carla and Joseph are friends. They are at the house.   Alejandra is an English. She is mean.   I love tigers. __They___ are fast animals. And __I__ love cats too.  </vt:lpstr>
      <vt:lpstr>Presentación de PowerPoint</vt:lpstr>
      <vt:lpstr>Presentación de PowerPoint</vt:lpstr>
      <vt:lpstr>Alejandra is an English teacher and she is from Neiva  Dr. McHenry is an awesome doctor. Also, she is very pretty.   Dr. McHenry is an awesome doctor. Also, he is very young.    </vt:lpstr>
      <vt:lpstr>Presentación de PowerPoint</vt:lpstr>
      <vt:lpstr>VERB TO BE</vt:lpstr>
      <vt:lpstr>Verb to BE -Present Simple- Uses</vt:lpstr>
      <vt:lpstr>Yo tengo 20 años I’m twenty years old I have</vt:lpstr>
      <vt:lpstr>TYPES OF SENTENCES</vt:lpstr>
      <vt:lpstr>Verb to BE -Affirmative Statements-</vt:lpstr>
      <vt:lpstr>She's not a teacher – enmarcar la negación! She isn't a teacher – comun  She is not a teacher</vt:lpstr>
      <vt:lpstr>Verb to BE -Negative Statements-</vt:lpstr>
      <vt:lpstr>Aren’t We aren’t at home We are not at home We’re not at home  She isn’t my friend  She’s not my friend</vt:lpstr>
      <vt:lpstr>It is not blue We are not teachers – We aren’t teachers AM  I’m not in the house – I’m not at home </vt:lpstr>
      <vt:lpstr>Verb to BE -Questions Statements- Yes or No</vt:lpstr>
      <vt:lpstr>My Classroom is it a good student? Is my classmate a good student? Yes, My classmate is. No, My classmate isn’t. </vt:lpstr>
      <vt:lpstr>Classmates Are you my English classmates? Yes, we are No, we aren’t  sister Is she Maria’s sister? Yes, she is No, she isn’t    </vt:lpstr>
      <vt:lpstr>Elephant  Is the elephant small? Yes, it is No, it isn’t</vt:lpstr>
      <vt:lpstr>Personal Presentation!</vt:lpstr>
      <vt:lpstr>Verb to BE -Wh Questions-</vt:lpstr>
      <vt:lpstr>Verb to BE -Questions Statements - Wh Questions</vt:lpstr>
      <vt:lpstr>Presentación de PowerPoint</vt:lpstr>
      <vt:lpstr>Presentación de PowerPoint</vt:lpstr>
      <vt:lpstr>Like – Dislikes </vt:lpstr>
      <vt:lpstr>Like - Dislike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Jorge Enrique Pedraza Sanchez</dc:creator>
  <cp:lastModifiedBy>Usuario de Windows</cp:lastModifiedBy>
  <cp:revision>215</cp:revision>
  <dcterms:created xsi:type="dcterms:W3CDTF">2020-10-01T23:51:28Z</dcterms:created>
  <dcterms:modified xsi:type="dcterms:W3CDTF">2024-03-11T12:16:38Z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299739c-ad3d-4908-806e-4d91151a6e13_Enabled">
    <vt:lpwstr>true</vt:lpwstr>
  </property>
  <property fmtid="{D5CDD505-2E9C-101B-9397-08002B2CF9AE}" pid="3" name="MSIP_Label_1299739c-ad3d-4908-806e-4d91151a6e13_Method">
    <vt:lpwstr>Standard</vt:lpwstr>
  </property>
  <property fmtid="{D5CDD505-2E9C-101B-9397-08002B2CF9AE}" pid="4" name="MSIP_Label_1299739c-ad3d-4908-806e-4d91151a6e13_Name">
    <vt:lpwstr>All Employees (Unrestricted)</vt:lpwstr>
  </property>
  <property fmtid="{D5CDD505-2E9C-101B-9397-08002B2CF9AE}" pid="5" name="MSIP_Label_1299739c-ad3d-4908-806e-4d91151a6e13_SiteId">
    <vt:lpwstr>cbc2c381-2f2e-4d93-91d1-506c9316ace7</vt:lpwstr>
  </property>
  <property fmtid="{D5CDD505-2E9C-101B-9397-08002B2CF9AE}" pid="6" name="MSIP_Label_1299739c-ad3d-4908-806e-4d91151a6e13_ContentBits">
    <vt:lpwstr>0</vt:lpwstr>
  </property>
  <property fmtid="{D5CDD505-2E9C-101B-9397-08002B2CF9AE}" pid="7" name="MSIP_Label_1299739c-ad3d-4908-806e-4d91151a6e13_SetDate">
    <vt:lpwstr>2022-08-12T19:17:55Z</vt:lpwstr>
  </property>
  <property fmtid="{D5CDD505-2E9C-101B-9397-08002B2CF9AE}" pid="8" name="MSIP_Label_1299739c-ad3d-4908-806e-4d91151a6e13_ActionId">
    <vt:lpwstr>8c6bc714-34a9-4b82-914e-50b1377a2da4</vt:lpwstr>
  </property>
</Properties>
</file>