
<file path=[Content_Types].xml><?xml version="1.0" encoding="utf-8"?>
<Types xmlns="http://schemas.openxmlformats.org/package/2006/content-types">
  <Default Extension="fntdata" ContentType="application/x-fontdata"/>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omments/modernComment_121_2DDBEBA9.xml" ContentType="application/vnd.ms-powerpoint.comments+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ink/ink6.xml" ContentType="application/inkml+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50"/>
  </p:notesMasterIdLst>
  <p:sldIdLst>
    <p:sldId id="256" r:id="rId2"/>
    <p:sldId id="257" r:id="rId3"/>
    <p:sldId id="289" r:id="rId4"/>
    <p:sldId id="290" r:id="rId5"/>
    <p:sldId id="258" r:id="rId6"/>
    <p:sldId id="302" r:id="rId7"/>
    <p:sldId id="291" r:id="rId8"/>
    <p:sldId id="293" r:id="rId9"/>
    <p:sldId id="294" r:id="rId10"/>
    <p:sldId id="295" r:id="rId11"/>
    <p:sldId id="296" r:id="rId12"/>
    <p:sldId id="297" r:id="rId13"/>
    <p:sldId id="298" r:id="rId14"/>
    <p:sldId id="300" r:id="rId15"/>
    <p:sldId id="299" r:id="rId16"/>
    <p:sldId id="301" r:id="rId17"/>
    <p:sldId id="259" r:id="rId18"/>
    <p:sldId id="303" r:id="rId19"/>
    <p:sldId id="307" r:id="rId20"/>
    <p:sldId id="305" r:id="rId21"/>
    <p:sldId id="306" r:id="rId22"/>
    <p:sldId id="304" r:id="rId23"/>
    <p:sldId id="260" r:id="rId24"/>
    <p:sldId id="261" r:id="rId25"/>
    <p:sldId id="262" r:id="rId26"/>
    <p:sldId id="263" r:id="rId27"/>
    <p:sldId id="264" r:id="rId28"/>
    <p:sldId id="265" r:id="rId29"/>
    <p:sldId id="266" r:id="rId30"/>
    <p:sldId id="267" r:id="rId31"/>
    <p:sldId id="268" r:id="rId32"/>
    <p:sldId id="269" r:id="rId33"/>
    <p:sldId id="270" r:id="rId34"/>
    <p:sldId id="271" r:id="rId35"/>
    <p:sldId id="272" r:id="rId36"/>
    <p:sldId id="288" r:id="rId37"/>
    <p:sldId id="274" r:id="rId38"/>
    <p:sldId id="276" r:id="rId39"/>
    <p:sldId id="277" r:id="rId40"/>
    <p:sldId id="278" r:id="rId41"/>
    <p:sldId id="279" r:id="rId42"/>
    <p:sldId id="280" r:id="rId43"/>
    <p:sldId id="281" r:id="rId44"/>
    <p:sldId id="282" r:id="rId45"/>
    <p:sldId id="283" r:id="rId46"/>
    <p:sldId id="285" r:id="rId47"/>
    <p:sldId id="286" r:id="rId48"/>
    <p:sldId id="287" r:id="rId49"/>
  </p:sldIdLst>
  <p:sldSz cx="12192000" cy="6858000"/>
  <p:notesSz cx="6858000" cy="9144000"/>
  <p:embeddedFontLst>
    <p:embeddedFont>
      <p:font typeface="Garamond" panose="02020404030301010803" pitchFamily="18" charset="0"/>
      <p:regular r:id="rId51"/>
      <p:bold r:id="rId52"/>
      <p:italic r:id="rId53"/>
      <p:boldItalic r:id="rId54"/>
    </p:embeddedFont>
    <p:embeddedFont>
      <p:font typeface="Montserrat" panose="00000500000000000000" pitchFamily="2" charset="0"/>
      <p:regular r:id="rId55"/>
      <p:bold r:id="rId56"/>
      <p:italic r:id="rId57"/>
      <p:boldItalic r:id="rId5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59" roundtripDataSignature="AMtx7miol54HhzAge0AdLKy/5hYJ3fNgQg=="/>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CD41542E-7B0A-0224-3672-E72A244C554B}" name="Andrea Johanna Jimenez Ramirez" initials="AJ" userId="S::andrea.jimenez@gobiernobogota.gov.co::61d46946-4a54-4e4f-bbe3-8079512c1a4c"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Estilo medio 2 - Énfasis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105" d="100"/>
          <a:sy n="105" d="100"/>
        </p:scale>
        <p:origin x="798" y="96"/>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notesMaster" Target="notesMasters/notesMaster1.xml"/><Relationship Id="rId55" Type="http://schemas.openxmlformats.org/officeDocument/2006/relationships/font" Target="fonts/font5.fntdata"/><Relationship Id="rId63"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54" Type="http://schemas.openxmlformats.org/officeDocument/2006/relationships/font" Target="fonts/font4.fntdata"/><Relationship Id="rId62"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font" Target="fonts/font3.fntdata"/><Relationship Id="rId58" Type="http://schemas.openxmlformats.org/officeDocument/2006/relationships/font" Target="fonts/font8.fntdata"/><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font" Target="fonts/font7.fntdata"/><Relationship Id="rId61"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font" Target="fonts/font2.fntdata"/><Relationship Id="rId6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font" Target="fonts/font6.fntdata"/><Relationship Id="rId64" Type="http://schemas.microsoft.com/office/2018/10/relationships/authors" Target="authors.xml"/><Relationship Id="rId8" Type="http://schemas.openxmlformats.org/officeDocument/2006/relationships/slide" Target="slides/slide7.xml"/><Relationship Id="rId51" Type="http://schemas.openxmlformats.org/officeDocument/2006/relationships/font" Target="fonts/font1.fntdata"/><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customschemas.google.com/relationships/presentationmetadata" Target="metadata"/></Relationships>
</file>

<file path=ppt/comments/modernComment_121_2DDBEBA9.xml><?xml version="1.0" encoding="utf-8"?>
<p188:cmLst xmlns:a="http://schemas.openxmlformats.org/drawingml/2006/main" xmlns:r="http://schemas.openxmlformats.org/officeDocument/2006/relationships" xmlns:p188="http://schemas.microsoft.com/office/powerpoint/2018/8/main">
  <p188:cm id="{7F0BFF69-FBB1-4580-9B78-C202C9DEC7A2}" authorId="{CD41542E-7B0A-0224-3672-E72A244C554B}" created="2025-12-29T15:47:06.210">
    <ac:deMkLst xmlns:ac="http://schemas.microsoft.com/office/drawing/2013/main/command">
      <pc:docMk xmlns:pc="http://schemas.microsoft.com/office/powerpoint/2013/main/command"/>
      <pc:sldMk xmlns:pc="http://schemas.microsoft.com/office/powerpoint/2013/main/command" cId="769387433" sldId="289"/>
      <ac:spMk id="6" creationId="{01734FE1-5266-FF64-553E-F5C0D2BDCC0C}"/>
    </ac:deMkLst>
    <p188:txBody>
      <a:bodyPr/>
      <a:lstStyle/>
      <a:p>
        <a:r>
          <a:rPr lang="es-CO"/>
          <a:t>ORIENTACION A LA CIUDADANIA</a:t>
        </a:r>
      </a:p>
    </p188:txBody>
  </p188:cm>
</p188:cmLst>
</file>

<file path=ppt/ink/ink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12-29T18:58:28.445"/>
    </inkml:context>
    <inkml:brush xml:id="br0">
      <inkml:brushProperty name="width" value="0.05" units="cm"/>
      <inkml:brushProperty name="height" value="0.3" units="cm"/>
      <inkml:brushProperty name="color" value="#849398"/>
      <inkml:brushProperty name="ignorePressure" value="1"/>
      <inkml:brushProperty name="inkEffects" value="pencil"/>
    </inkml:brush>
  </inkml:definitions>
  <inkml:trace contextRef="#ctx0" brushRef="#br0">1 0,'0'0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12-29T18:58:31.026"/>
    </inkml:context>
    <inkml:brush xml:id="br0">
      <inkml:brushProperty name="width" value="0.05" units="cm"/>
      <inkml:brushProperty name="height" value="0.3" units="cm"/>
      <inkml:brushProperty name="color" value="#849398"/>
      <inkml:brushProperty name="ignorePressure" value="1"/>
      <inkml:brushProperty name="inkEffects" value="pencil"/>
    </inkml:brush>
  </inkml:definitions>
  <inkml:trace contextRef="#ctx0" brushRef="#br0">1 0,'0'0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12-29T18:58:40.924"/>
    </inkml:context>
    <inkml:brush xml:id="br0">
      <inkml:brushProperty name="width" value="0.05" units="cm"/>
      <inkml:brushProperty name="height" value="0.3" units="cm"/>
      <inkml:brushProperty name="color" value="#849398"/>
      <inkml:brushProperty name="ignorePressure" value="1"/>
      <inkml:brushProperty name="inkEffects" value="pencil"/>
    </inkml:brush>
  </inkml:definitions>
  <inkml:trace contextRef="#ctx0" brushRef="#br0">0 1,'0'0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12-29T18:58:35.815"/>
    </inkml:context>
    <inkml:brush xml:id="br0">
      <inkml:brushProperty name="width" value="0.05" units="cm"/>
      <inkml:brushProperty name="height" value="0.3" units="cm"/>
      <inkml:brushProperty name="color" value="#849398"/>
      <inkml:brushProperty name="ignorePressure" value="1"/>
      <inkml:brushProperty name="inkEffects" value="pencil"/>
    </inkml:brush>
  </inkml:definitions>
  <inkml:trace contextRef="#ctx0" brushRef="#br0">1 0,'0'0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traceFormat>
        <inkml:channelProperties>
          <inkml:channelProperty channel="X" name="resolution" value="1000" units="1/cm"/>
          <inkml:channelProperty channel="Y" name="resolution" value="1000" units="1/cm"/>
        </inkml:channelProperties>
      </inkml:inkSource>
      <inkml:timestamp xml:id="ts0" timeString="2025-12-29T18:58:42.210"/>
    </inkml:context>
    <inkml:brush xml:id="br0">
      <inkml:brushProperty name="width" value="0.05" units="cm"/>
      <inkml:brushProperty name="height" value="0.3" units="cm"/>
      <inkml:brushProperty name="color" value="#849398"/>
      <inkml:brushProperty name="ignorePressure" value="1"/>
      <inkml:brushProperty name="inkEffects" value="pencil"/>
    </inkml:brush>
  </inkml:definitions>
  <inkml:trace contextRef="#ctx0" brushRef="#br0">0 0,'0'0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5-12-29T19:00:24.971"/>
    </inkml:context>
    <inkml:brush xml:id="br0">
      <inkml:brushProperty name="width" value="0.1" units="cm"/>
      <inkml:brushProperty name="height" value="0.1" units="cm"/>
      <inkml:brushProperty name="color" value="#008C3A"/>
    </inkml:brush>
  </inkml:definitions>
  <inkml:trace contextRef="#ctx0" brushRef="#br0">0 1 9830,'0'0'0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s-MX" sz="1200" b="0" i="0" u="none" strike="noStrike" cap="none">
                <a:solidFill>
                  <a:schemeClr val="dk1"/>
                </a:solidFill>
                <a:latin typeface="Calibri"/>
                <a:ea typeface="Calibri"/>
                <a:cs typeface="Calibri"/>
                <a:sym typeface="Calibri"/>
              </a:rPr>
              <a:t>‹Nº›</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
        <p:cNvGrpSpPr/>
        <p:nvPr/>
      </p:nvGrpSpPr>
      <p:grpSpPr>
        <a:xfrm>
          <a:off x="0" y="0"/>
          <a:ext cx="0" cy="0"/>
          <a:chOff x="0" y="0"/>
          <a:chExt cx="0" cy="0"/>
        </a:xfrm>
      </p:grpSpPr>
      <p:sp>
        <p:nvSpPr>
          <p:cNvPr id="13" name="Google Shape;13;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4" name="Google Shape;14;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2"/>
        <p:cNvGrpSpPr/>
        <p:nvPr/>
      </p:nvGrpSpPr>
      <p:grpSpPr>
        <a:xfrm>
          <a:off x="0" y="0"/>
          <a:ext cx="0" cy="0"/>
          <a:chOff x="0" y="0"/>
          <a:chExt cx="0" cy="0"/>
        </a:xfrm>
      </p:grpSpPr>
      <p:sp>
        <p:nvSpPr>
          <p:cNvPr id="63" name="Google Shape;63;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64" name="Google Shape;64;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65" name="Google Shape;65;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MX"/>
              <a:t>26</a:t>
            </a:fld>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69"/>
        <p:cNvGrpSpPr/>
        <p:nvPr/>
      </p:nvGrpSpPr>
      <p:grpSpPr>
        <a:xfrm>
          <a:off x="0" y="0"/>
          <a:ext cx="0" cy="0"/>
          <a:chOff x="0" y="0"/>
          <a:chExt cx="0" cy="0"/>
        </a:xfrm>
      </p:grpSpPr>
      <p:sp>
        <p:nvSpPr>
          <p:cNvPr id="70" name="Google Shape;70;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1" name="Google Shape;71;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5"/>
        <p:cNvGrpSpPr/>
        <p:nvPr/>
      </p:nvGrpSpPr>
      <p:grpSpPr>
        <a:xfrm>
          <a:off x="0" y="0"/>
          <a:ext cx="0" cy="0"/>
          <a:chOff x="0" y="0"/>
          <a:chExt cx="0" cy="0"/>
        </a:xfrm>
      </p:grpSpPr>
      <p:sp>
        <p:nvSpPr>
          <p:cNvPr id="76" name="Google Shape;76;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77" name="Google Shape;77;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1"/>
        <p:cNvGrpSpPr/>
        <p:nvPr/>
      </p:nvGrpSpPr>
      <p:grpSpPr>
        <a:xfrm>
          <a:off x="0" y="0"/>
          <a:ext cx="0" cy="0"/>
          <a:chOff x="0" y="0"/>
          <a:chExt cx="0" cy="0"/>
        </a:xfrm>
      </p:grpSpPr>
      <p:sp>
        <p:nvSpPr>
          <p:cNvPr id="82" name="Google Shape;82;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3" name="Google Shape;83;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p1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89" name="Google Shape;89;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4"/>
        <p:cNvGrpSpPr/>
        <p:nvPr/>
      </p:nvGrpSpPr>
      <p:grpSpPr>
        <a:xfrm>
          <a:off x="0" y="0"/>
          <a:ext cx="0" cy="0"/>
          <a:chOff x="0" y="0"/>
          <a:chExt cx="0" cy="0"/>
        </a:xfrm>
      </p:grpSpPr>
      <p:sp>
        <p:nvSpPr>
          <p:cNvPr id="95" name="Google Shape;95;p1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96" name="Google Shape;96;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2"/>
        <p:cNvGrpSpPr/>
        <p:nvPr/>
      </p:nvGrpSpPr>
      <p:grpSpPr>
        <a:xfrm>
          <a:off x="0" y="0"/>
          <a:ext cx="0" cy="0"/>
          <a:chOff x="0" y="0"/>
          <a:chExt cx="0" cy="0"/>
        </a:xfrm>
      </p:grpSpPr>
      <p:sp>
        <p:nvSpPr>
          <p:cNvPr id="103" name="Google Shape;103;p1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4" name="Google Shape;104;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2"/>
        <p:cNvGrpSpPr/>
        <p:nvPr/>
      </p:nvGrpSpPr>
      <p:grpSpPr>
        <a:xfrm>
          <a:off x="0" y="0"/>
          <a:ext cx="0" cy="0"/>
          <a:chOff x="0" y="0"/>
          <a:chExt cx="0" cy="0"/>
        </a:xfrm>
      </p:grpSpPr>
      <p:sp>
        <p:nvSpPr>
          <p:cNvPr id="113" name="Google Shape;113;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114" name="Google Shape;114;p1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15" name="Google Shape;115;p15: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MX"/>
              <a:t>33</a:t>
            </a:fld>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0" name="Google Shape;120;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3"/>
        <p:cNvGrpSpPr/>
        <p:nvPr/>
      </p:nvGrpSpPr>
      <p:grpSpPr>
        <a:xfrm>
          <a:off x="0" y="0"/>
          <a:ext cx="0" cy="0"/>
          <a:chOff x="0" y="0"/>
          <a:chExt cx="0" cy="0"/>
        </a:xfrm>
      </p:grpSpPr>
      <p:sp>
        <p:nvSpPr>
          <p:cNvPr id="124" name="Google Shape;124;g35c5ddfa40e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
        <p:nvSpPr>
          <p:cNvPr id="125" name="Google Shape;125;g35c5ddfa40e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26" name="Google Shape;126;g35c5ddfa40e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Font typeface="Arial"/>
              <a:buNone/>
            </a:pPr>
            <a:fld id="{00000000-1234-1234-1234-123412341234}" type="slidenum">
              <a:rPr lang="es-MX"/>
              <a:t>35</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
        <p:cNvGrpSpPr/>
        <p:nvPr/>
      </p:nvGrpSpPr>
      <p:grpSpPr>
        <a:xfrm>
          <a:off x="0" y="0"/>
          <a:ext cx="0" cy="0"/>
          <a:chOff x="0" y="0"/>
          <a:chExt cx="0" cy="0"/>
        </a:xfrm>
      </p:grpSpPr>
      <p:sp>
        <p:nvSpPr>
          <p:cNvPr id="20" name="Google Shape;20;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 name="Google Shape;2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7"/>
        <p:cNvGrpSpPr/>
        <p:nvPr/>
      </p:nvGrpSpPr>
      <p:grpSpPr>
        <a:xfrm>
          <a:off x="0" y="0"/>
          <a:ext cx="0" cy="0"/>
          <a:chOff x="0" y="0"/>
          <a:chExt cx="0" cy="0"/>
        </a:xfrm>
      </p:grpSpPr>
      <p:sp>
        <p:nvSpPr>
          <p:cNvPr id="138" name="Google Shape;138;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39" name="Google Shape;139;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g35c5cc2d704_0_1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2" name="Google Shape;182;g35c5cc2d704_0_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87" name="Google Shape;187;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1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2" name="Google Shape;192;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2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98" name="Google Shape;198;p2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2"/>
        <p:cNvGrpSpPr/>
        <p:nvPr/>
      </p:nvGrpSpPr>
      <p:grpSpPr>
        <a:xfrm>
          <a:off x="0" y="0"/>
          <a:ext cx="0" cy="0"/>
          <a:chOff x="0" y="0"/>
          <a:chExt cx="0" cy="0"/>
        </a:xfrm>
      </p:grpSpPr>
      <p:sp>
        <p:nvSpPr>
          <p:cNvPr id="203" name="Google Shape;203;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4" name="Google Shape;204;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p2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09" name="Google Shape;209;p2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2"/>
        <p:cNvGrpSpPr/>
        <p:nvPr/>
      </p:nvGrpSpPr>
      <p:grpSpPr>
        <a:xfrm>
          <a:off x="0" y="0"/>
          <a:ext cx="0" cy="0"/>
          <a:chOff x="0" y="0"/>
          <a:chExt cx="0" cy="0"/>
        </a:xfrm>
      </p:grpSpPr>
      <p:sp>
        <p:nvSpPr>
          <p:cNvPr id="213" name="Google Shape;213;p2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4" name="Google Shape;214;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2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19" name="Google Shape;219;p2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2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9" name="Google Shape;229;p2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txBody>
          <a:bodyPr/>
          <a:lstStyle/>
          <a:p>
            <a:endParaRPr lang="es-CO"/>
          </a:p>
        </p:txBody>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MX" sz="1200" b="0" i="0" u="none" strike="noStrike" cap="none" smtClean="0">
                <a:solidFill>
                  <a:schemeClr val="dk1"/>
                </a:solidFill>
                <a:latin typeface="Calibri"/>
                <a:ea typeface="Calibri"/>
                <a:cs typeface="Calibri"/>
                <a:sym typeface="Calibri"/>
              </a:rPr>
              <a:t>3</a:t>
            </a:fld>
            <a:endParaRPr lang="es-MX"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71224903"/>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2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4" name="Google Shape;234;p2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2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9" name="Google Shape;239;p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
        <p:cNvGrpSpPr/>
        <p:nvPr/>
      </p:nvGrpSpPr>
      <p:grpSpPr>
        <a:xfrm>
          <a:off x="0" y="0"/>
          <a:ext cx="0" cy="0"/>
          <a:chOff x="0" y="0"/>
          <a:chExt cx="0" cy="0"/>
        </a:xfrm>
      </p:grpSpPr>
      <p:sp>
        <p:nvSpPr>
          <p:cNvPr id="26" name="Google Shape;26;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 name="Google Shape;2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
        <p:cNvGrpSpPr/>
        <p:nvPr/>
      </p:nvGrpSpPr>
      <p:grpSpPr>
        <a:xfrm>
          <a:off x="0" y="0"/>
          <a:ext cx="0" cy="0"/>
          <a:chOff x="0" y="0"/>
          <a:chExt cx="0" cy="0"/>
        </a:xfrm>
      </p:grpSpPr>
      <p:sp>
        <p:nvSpPr>
          <p:cNvPr id="32" name="Google Shape;32;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33" name="Google Shape;33;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4" name="Google Shape;34;p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MX"/>
              <a:t>17</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p:sp>
      <p:sp>
        <p:nvSpPr>
          <p:cNvPr id="3" name="Marcador de notas 2"/>
          <p:cNvSpPr>
            <a:spLocks noGrp="1"/>
          </p:cNvSpPr>
          <p:nvPr>
            <p:ph type="body" idx="1"/>
          </p:nvPr>
        </p:nvSpPr>
        <p:spPr/>
        <p:txBody>
          <a:bodyPr/>
          <a:lstStyle/>
          <a:p>
            <a:endParaRPr lang="es-CO" dirty="0"/>
          </a:p>
        </p:txBody>
      </p:sp>
      <p:sp>
        <p:nvSpPr>
          <p:cNvPr id="4" name="Marcador de número de diapositiva 3"/>
          <p:cNvSpPr>
            <a:spLocks noGrp="1"/>
          </p:cNvSpPr>
          <p:nvPr>
            <p:ph type="sldNum" idx="12"/>
          </p:nvPr>
        </p:nvSpPr>
        <p:spPr/>
        <p:txBody>
          <a:bodyPr/>
          <a:lstStyle/>
          <a:p>
            <a:pPr marL="0" marR="0" lvl="0" indent="0" algn="r" rtl="0">
              <a:spcBef>
                <a:spcPts val="0"/>
              </a:spcBef>
              <a:spcAft>
                <a:spcPts val="0"/>
              </a:spcAft>
              <a:buNone/>
            </a:pPr>
            <a:fld id="{00000000-1234-1234-1234-123412341234}" type="slidenum">
              <a:rPr lang="es-MX" sz="1200" b="0" i="0" u="none" strike="noStrike" cap="none" smtClean="0">
                <a:solidFill>
                  <a:schemeClr val="dk1"/>
                </a:solidFill>
                <a:latin typeface="Calibri"/>
                <a:ea typeface="Calibri"/>
                <a:cs typeface="Calibri"/>
                <a:sym typeface="Calibri"/>
              </a:rPr>
              <a:t>21</a:t>
            </a:fld>
            <a:endParaRPr lang="es-MX"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774831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3"/>
        <p:cNvGrpSpPr/>
        <p:nvPr/>
      </p:nvGrpSpPr>
      <p:grpSpPr>
        <a:xfrm>
          <a:off x="0" y="0"/>
          <a:ext cx="0" cy="0"/>
          <a:chOff x="0" y="0"/>
          <a:chExt cx="0" cy="0"/>
        </a:xfrm>
      </p:grpSpPr>
      <p:sp>
        <p:nvSpPr>
          <p:cNvPr id="44" name="Google Shape;44;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45" name="Google Shape;45;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9"/>
        <p:cNvGrpSpPr/>
        <p:nvPr/>
      </p:nvGrpSpPr>
      <p:grpSpPr>
        <a:xfrm>
          <a:off x="0" y="0"/>
          <a:ext cx="0" cy="0"/>
          <a:chOff x="0" y="0"/>
          <a:chExt cx="0" cy="0"/>
        </a:xfrm>
      </p:grpSpPr>
      <p:sp>
        <p:nvSpPr>
          <p:cNvPr id="50" name="Google Shape;5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txBody>
          <a:bodyPr/>
          <a:lstStyle/>
          <a:p>
            <a:endParaRPr lang="es-CO"/>
          </a:p>
        </p:txBody>
      </p:sp>
      <p:sp>
        <p:nvSpPr>
          <p:cNvPr id="51" name="Google Shape;51;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2" name="Google Shape;52;p6: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s-MX"/>
              <a:t>24</a:t>
            </a:fld>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6"/>
        <p:cNvGrpSpPr/>
        <p:nvPr/>
      </p:nvGrpSpPr>
      <p:grpSpPr>
        <a:xfrm>
          <a:off x="0" y="0"/>
          <a:ext cx="0" cy="0"/>
          <a:chOff x="0" y="0"/>
          <a:chExt cx="0" cy="0"/>
        </a:xfrm>
      </p:grpSpPr>
      <p:sp>
        <p:nvSpPr>
          <p:cNvPr id="57" name="Google Shape;57;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58" name="Google Shape;58;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txBody>
          <a:bodyPr/>
          <a:lstStyle/>
          <a:p>
            <a:endParaRPr lang="es-CO"/>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Diapositiva de título">
  <p:cSld name="Diapositiva de título">
    <p:spTree>
      <p:nvGrpSpPr>
        <p:cNvPr id="1" name="Shape 11"/>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pic>
        <p:nvPicPr>
          <p:cNvPr id="10" name="Google Shape;10;p29"/>
          <p:cNvPicPr preferRelativeResize="0"/>
          <p:nvPr/>
        </p:nvPicPr>
        <p:blipFill rotWithShape="1">
          <a:blip r:embed="rId3">
            <a:alphaModFix/>
          </a:blip>
          <a:srcRect/>
          <a:stretch/>
        </p:blipFill>
        <p:spPr>
          <a:xfrm>
            <a:off x="0" y="0"/>
            <a:ext cx="12192000" cy="6858000"/>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9"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customXml" Target="../ink/ink3.xml"/><Relationship Id="rId13" Type="http://schemas.openxmlformats.org/officeDocument/2006/relationships/image" Target="../media/image8.png"/><Relationship Id="rId3" Type="http://schemas.microsoft.com/office/2018/10/relationships/comments" Target="../comments/modernComment_121_2DDBEBA9.xml"/><Relationship Id="rId7" Type="http://schemas.openxmlformats.org/officeDocument/2006/relationships/image" Target="../media/image5.png"/><Relationship Id="rId12" Type="http://schemas.openxmlformats.org/officeDocument/2006/relationships/customXml" Target="../ink/ink5.xml"/><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customXml" Target="../ink/ink2.xml"/><Relationship Id="rId11" Type="http://schemas.openxmlformats.org/officeDocument/2006/relationships/image" Target="../media/image7.png"/><Relationship Id="rId5" Type="http://schemas.openxmlformats.org/officeDocument/2006/relationships/image" Target="../media/image4.png"/><Relationship Id="rId15" Type="http://schemas.openxmlformats.org/officeDocument/2006/relationships/image" Target="../media/image9.png"/><Relationship Id="rId10" Type="http://schemas.openxmlformats.org/officeDocument/2006/relationships/customXml" Target="../ink/ink4.xml"/><Relationship Id="rId4" Type="http://schemas.openxmlformats.org/officeDocument/2006/relationships/customXml" Target="../ink/ink1.xml"/><Relationship Id="rId9" Type="http://schemas.openxmlformats.org/officeDocument/2006/relationships/image" Target="../media/image6.png"/><Relationship Id="rId14" Type="http://schemas.openxmlformats.org/officeDocument/2006/relationships/customXml" Target="../ink/ink6.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image" Target="../media/image28.png"/><Relationship Id="rId7" Type="http://schemas.openxmlformats.org/officeDocument/2006/relationships/image" Target="../media/image32.png"/><Relationship Id="rId2" Type="http://schemas.openxmlformats.org/officeDocument/2006/relationships/notesSlide" Target="../notesSlides/notesSlide20.xml"/><Relationship Id="rId1" Type="http://schemas.openxmlformats.org/officeDocument/2006/relationships/slideLayout" Target="../slideLayouts/slideLayout1.xml"/><Relationship Id="rId6" Type="http://schemas.openxmlformats.org/officeDocument/2006/relationships/image" Target="../media/image31.png"/><Relationship Id="rId5" Type="http://schemas.openxmlformats.org/officeDocument/2006/relationships/image" Target="../media/image30.png"/><Relationship Id="rId4" Type="http://schemas.openxmlformats.org/officeDocument/2006/relationships/image" Target="../media/image29.pn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46.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5"/>
        <p:cNvGrpSpPr/>
        <p:nvPr/>
      </p:nvGrpSpPr>
      <p:grpSpPr>
        <a:xfrm>
          <a:off x="0" y="0"/>
          <a:ext cx="0" cy="0"/>
          <a:chOff x="0" y="0"/>
          <a:chExt cx="0" cy="0"/>
        </a:xfrm>
      </p:grpSpPr>
      <p:pic>
        <p:nvPicPr>
          <p:cNvPr id="16" name="Google Shape;16;p1"/>
          <p:cNvPicPr preferRelativeResize="0"/>
          <p:nvPr/>
        </p:nvPicPr>
        <p:blipFill rotWithShape="1">
          <a:blip r:embed="rId3">
            <a:alphaModFix/>
          </a:blip>
          <a:srcRect/>
          <a:stretch/>
        </p:blipFill>
        <p:spPr>
          <a:xfrm>
            <a:off x="0" y="0"/>
            <a:ext cx="12192000" cy="6858000"/>
          </a:xfrm>
          <a:prstGeom prst="rect">
            <a:avLst/>
          </a:prstGeom>
          <a:noFill/>
          <a:ln>
            <a:noFill/>
          </a:ln>
        </p:spPr>
      </p:pic>
      <p:sp>
        <p:nvSpPr>
          <p:cNvPr id="17" name="Google Shape;17;p1"/>
          <p:cNvSpPr txBox="1"/>
          <p:nvPr/>
        </p:nvSpPr>
        <p:spPr>
          <a:xfrm>
            <a:off x="6555013" y="1566557"/>
            <a:ext cx="4622800" cy="107721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MX" sz="3200" b="1" i="0" u="none" strike="noStrike" cap="none">
                <a:solidFill>
                  <a:srgbClr val="262626"/>
                </a:solidFill>
                <a:latin typeface="Calibri"/>
                <a:ea typeface="Calibri"/>
                <a:cs typeface="Calibri"/>
                <a:sym typeface="Calibri"/>
              </a:rPr>
              <a:t>OFICINA  DE ATENCION A LA CIUDADANIA</a:t>
            </a:r>
            <a:endParaRPr/>
          </a:p>
        </p:txBody>
      </p:sp>
      <p:sp>
        <p:nvSpPr>
          <p:cNvPr id="18" name="Google Shape;18;p1"/>
          <p:cNvSpPr txBox="1"/>
          <p:nvPr/>
        </p:nvSpPr>
        <p:spPr>
          <a:xfrm>
            <a:off x="6478621" y="3218508"/>
            <a:ext cx="5204562" cy="553957"/>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MX" sz="3000" b="1" i="1" u="none" strike="noStrike" cap="none" dirty="0">
                <a:solidFill>
                  <a:srgbClr val="262626"/>
                </a:solidFill>
                <a:latin typeface="Calibri"/>
                <a:ea typeface="Calibri"/>
                <a:cs typeface="Calibri"/>
                <a:sym typeface="Calibri"/>
              </a:rPr>
              <a:t>“PROTOCOLOS DE ATENCIÓN” </a:t>
            </a:r>
            <a:endParaRPr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Interfaz de usuario gráfica, Texto, Aplicación, Correo electrónico&#10;&#10;El contenido generado por IA puede ser incorrecto.">
            <a:extLst>
              <a:ext uri="{FF2B5EF4-FFF2-40B4-BE49-F238E27FC236}">
                <a16:creationId xmlns:a16="http://schemas.microsoft.com/office/drawing/2014/main" id="{309C0C30-90FB-E2A4-4145-918E7FB4F516}"/>
              </a:ext>
            </a:extLst>
          </p:cNvPr>
          <p:cNvPicPr>
            <a:picLocks noChangeAspect="1"/>
          </p:cNvPicPr>
          <p:nvPr/>
        </p:nvPicPr>
        <p:blipFill>
          <a:blip r:embed="rId2"/>
          <a:stretch>
            <a:fillRect/>
          </a:stretch>
        </p:blipFill>
        <p:spPr>
          <a:xfrm>
            <a:off x="661229" y="761628"/>
            <a:ext cx="9177715" cy="4953372"/>
          </a:xfrm>
          <a:prstGeom prst="rect">
            <a:avLst/>
          </a:prstGeom>
        </p:spPr>
      </p:pic>
    </p:spTree>
    <p:extLst>
      <p:ext uri="{BB962C8B-B14F-4D97-AF65-F5344CB8AC3E}">
        <p14:creationId xmlns:p14="http://schemas.microsoft.com/office/powerpoint/2010/main" val="105740727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Imagen que contiene Texto&#10;&#10;El contenido generado por IA puede ser incorrecto.">
            <a:extLst>
              <a:ext uri="{FF2B5EF4-FFF2-40B4-BE49-F238E27FC236}">
                <a16:creationId xmlns:a16="http://schemas.microsoft.com/office/drawing/2014/main" id="{07FFC1F6-9F14-B291-FE7E-12E729BD60E5}"/>
              </a:ext>
            </a:extLst>
          </p:cNvPr>
          <p:cNvPicPr>
            <a:picLocks noChangeAspect="1"/>
          </p:cNvPicPr>
          <p:nvPr/>
        </p:nvPicPr>
        <p:blipFill>
          <a:blip r:embed="rId2"/>
          <a:stretch>
            <a:fillRect/>
          </a:stretch>
        </p:blipFill>
        <p:spPr>
          <a:xfrm>
            <a:off x="608834" y="1028365"/>
            <a:ext cx="10974332" cy="4801270"/>
          </a:xfrm>
          <a:prstGeom prst="rect">
            <a:avLst/>
          </a:prstGeom>
        </p:spPr>
      </p:pic>
    </p:spTree>
    <p:extLst>
      <p:ext uri="{BB962C8B-B14F-4D97-AF65-F5344CB8AC3E}">
        <p14:creationId xmlns:p14="http://schemas.microsoft.com/office/powerpoint/2010/main" val="12878764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uadroTexto 4">
            <a:extLst>
              <a:ext uri="{FF2B5EF4-FFF2-40B4-BE49-F238E27FC236}">
                <a16:creationId xmlns:a16="http://schemas.microsoft.com/office/drawing/2014/main" id="{BA5794A7-C603-B861-5C4F-49CDF5DF62FC}"/>
              </a:ext>
            </a:extLst>
          </p:cNvPr>
          <p:cNvSpPr txBox="1"/>
          <p:nvPr/>
        </p:nvSpPr>
        <p:spPr>
          <a:xfrm>
            <a:off x="678730" y="216816"/>
            <a:ext cx="10114961" cy="6124754"/>
          </a:xfrm>
          <a:prstGeom prst="rect">
            <a:avLst/>
          </a:prstGeom>
          <a:noFill/>
        </p:spPr>
        <p:txBody>
          <a:bodyPr wrap="square">
            <a:spAutoFit/>
          </a:bodyPr>
          <a:lstStyle/>
          <a:p>
            <a:r>
              <a:rPr lang="es-MX" b="1" i="1" dirty="0">
                <a:solidFill>
                  <a:srgbClr val="C00000"/>
                </a:solidFill>
              </a:rPr>
              <a:t>POLITICAS PUBLICAS QUE TIENEN RELACIONAMIENTO  PROTOCOLOS DE ATENCIÓN </a:t>
            </a:r>
          </a:p>
          <a:p>
            <a:r>
              <a:rPr lang="es-MX" b="1" i="1" dirty="0">
                <a:solidFill>
                  <a:srgbClr val="C00000"/>
                </a:solidFill>
              </a:rPr>
              <a:t> </a:t>
            </a:r>
          </a:p>
          <a:p>
            <a:endParaRPr lang="es-MX" b="1" i="1" dirty="0">
              <a:solidFill>
                <a:srgbClr val="C00000"/>
              </a:solidFill>
            </a:endParaRPr>
          </a:p>
          <a:p>
            <a:endParaRPr lang="es-MX" b="1" i="1" dirty="0">
              <a:solidFill>
                <a:srgbClr val="C00000"/>
              </a:solidFill>
            </a:endParaRPr>
          </a:p>
          <a:p>
            <a:endParaRPr lang="es-MX" b="1" i="1" dirty="0">
              <a:solidFill>
                <a:srgbClr val="C00000"/>
              </a:solidFill>
            </a:endParaRPr>
          </a:p>
          <a:p>
            <a:r>
              <a:rPr lang="es-CO" b="1" i="1" dirty="0">
                <a:solidFill>
                  <a:srgbClr val="C00000"/>
                </a:solidFill>
              </a:rPr>
              <a:t>Política pública de discapacidad para Bogotá D.C</a:t>
            </a:r>
            <a:r>
              <a:rPr lang="es-CO" dirty="0">
                <a:solidFill>
                  <a:srgbClr val="FF0000"/>
                </a:solidFill>
              </a:rPr>
              <a:t>.</a:t>
            </a:r>
          </a:p>
          <a:p>
            <a:endParaRPr lang="es-CO" dirty="0">
              <a:solidFill>
                <a:srgbClr val="FF0000"/>
              </a:solidFill>
            </a:endParaRPr>
          </a:p>
          <a:p>
            <a:pPr algn="just"/>
            <a:r>
              <a:rPr lang="es-CO" dirty="0"/>
              <a:t>Decreto que la adopta: Decreto 089 de 2023.</a:t>
            </a:r>
          </a:p>
          <a:p>
            <a:pPr algn="just"/>
            <a:r>
              <a:rPr lang="es-CO" dirty="0"/>
              <a:t>Vigencia: 2023 – 2034.</a:t>
            </a:r>
          </a:p>
          <a:p>
            <a:pPr algn="just"/>
            <a:endParaRPr lang="es-CO" dirty="0"/>
          </a:p>
          <a:p>
            <a:pPr algn="just"/>
            <a:r>
              <a:rPr lang="es-CO" dirty="0"/>
              <a:t>Entidad/Instancia Rectora: Secretaría Distrital de Integración Social - Subdirección para la Discapacidad.</a:t>
            </a:r>
          </a:p>
          <a:p>
            <a:pPr algn="just"/>
            <a:endParaRPr lang="es-CO" dirty="0"/>
          </a:p>
          <a:p>
            <a:pPr algn="just"/>
            <a:r>
              <a:rPr lang="es-CO" dirty="0"/>
              <a:t>Conceptos Claves: Discapacidad, inclusión social, desarrollo de capacidades.</a:t>
            </a:r>
          </a:p>
          <a:p>
            <a:pPr algn="just"/>
            <a:endParaRPr lang="es-CO" dirty="0"/>
          </a:p>
          <a:p>
            <a:pPr algn="just"/>
            <a:r>
              <a:rPr lang="es-CO" dirty="0"/>
              <a:t>Enfoques: Derechos, poblacional - diferencial, género, territorial, ambiental.</a:t>
            </a:r>
          </a:p>
          <a:p>
            <a:pPr algn="just"/>
            <a:endParaRPr lang="es-CO" dirty="0"/>
          </a:p>
          <a:p>
            <a:pPr algn="just"/>
            <a:endParaRPr lang="es-CO" dirty="0"/>
          </a:p>
          <a:p>
            <a:pPr algn="just"/>
            <a:r>
              <a:rPr lang="es-CO" dirty="0"/>
              <a:t>Objetivo General: Garantizar el goce efectivo de los derechos y la inclusión social de las personas con discapacidad, sus familias y las personas cuidadoras de personas con discapacidad en el territorio urbano, rural y disperso de Bogotá D.C.</a:t>
            </a:r>
          </a:p>
          <a:p>
            <a:endParaRPr lang="es-MX" b="1" i="1" dirty="0">
              <a:solidFill>
                <a:srgbClr val="C00000"/>
              </a:solidFill>
            </a:endParaRPr>
          </a:p>
          <a:p>
            <a:endParaRPr lang="es-MX" b="1" i="1" dirty="0">
              <a:solidFill>
                <a:srgbClr val="C00000"/>
              </a:solidFill>
            </a:endParaRPr>
          </a:p>
          <a:p>
            <a:endParaRPr lang="es-MX" b="1" i="1" dirty="0">
              <a:solidFill>
                <a:srgbClr val="C00000"/>
              </a:solidFill>
            </a:endParaRPr>
          </a:p>
          <a:p>
            <a:endParaRPr lang="es-MX" b="1" i="1" dirty="0">
              <a:solidFill>
                <a:srgbClr val="C00000"/>
              </a:solidFill>
            </a:endParaRPr>
          </a:p>
          <a:p>
            <a:endParaRPr lang="es-MX" b="1" i="1" dirty="0">
              <a:solidFill>
                <a:srgbClr val="C00000"/>
              </a:solidFill>
            </a:endParaRPr>
          </a:p>
          <a:p>
            <a:endParaRPr lang="es-MX" b="1" i="1" dirty="0">
              <a:solidFill>
                <a:srgbClr val="C00000"/>
              </a:solidFill>
            </a:endParaRPr>
          </a:p>
          <a:p>
            <a:endParaRPr lang="es-MX" b="1" i="1" dirty="0">
              <a:solidFill>
                <a:srgbClr val="C00000"/>
              </a:solidFill>
            </a:endParaRPr>
          </a:p>
          <a:p>
            <a:endParaRPr lang="es-MX" b="1" i="1" dirty="0">
              <a:solidFill>
                <a:srgbClr val="C00000"/>
              </a:solidFill>
            </a:endParaRPr>
          </a:p>
          <a:p>
            <a:endParaRPr lang="es-MX" b="1" i="1" dirty="0">
              <a:solidFill>
                <a:srgbClr val="C00000"/>
              </a:solidFill>
            </a:endParaRPr>
          </a:p>
        </p:txBody>
      </p:sp>
      <p:pic>
        <p:nvPicPr>
          <p:cNvPr id="6" name="Imagen 5">
            <a:extLst>
              <a:ext uri="{FF2B5EF4-FFF2-40B4-BE49-F238E27FC236}">
                <a16:creationId xmlns:a16="http://schemas.microsoft.com/office/drawing/2014/main" id="{1DE5D3A9-8634-7629-2AA8-5CAFEC8D8B71}"/>
              </a:ext>
            </a:extLst>
          </p:cNvPr>
          <p:cNvPicPr>
            <a:picLocks noChangeAspect="1"/>
          </p:cNvPicPr>
          <p:nvPr/>
        </p:nvPicPr>
        <p:blipFill>
          <a:blip r:embed="rId2"/>
          <a:stretch>
            <a:fillRect/>
          </a:stretch>
        </p:blipFill>
        <p:spPr>
          <a:xfrm>
            <a:off x="9198204" y="358256"/>
            <a:ext cx="2415619" cy="2705493"/>
          </a:xfrm>
          <a:prstGeom prst="rect">
            <a:avLst/>
          </a:prstGeom>
        </p:spPr>
      </p:pic>
    </p:spTree>
    <p:extLst>
      <p:ext uri="{BB962C8B-B14F-4D97-AF65-F5344CB8AC3E}">
        <p14:creationId xmlns:p14="http://schemas.microsoft.com/office/powerpoint/2010/main" val="358946975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10CEA085-56AD-76F4-4A26-DD45A08EF2A2}"/>
              </a:ext>
            </a:extLst>
          </p:cNvPr>
          <p:cNvSpPr txBox="1"/>
          <p:nvPr/>
        </p:nvSpPr>
        <p:spPr>
          <a:xfrm>
            <a:off x="768096" y="520512"/>
            <a:ext cx="10396728" cy="3816429"/>
          </a:xfrm>
          <a:prstGeom prst="rect">
            <a:avLst/>
          </a:prstGeom>
          <a:noFill/>
        </p:spPr>
        <p:txBody>
          <a:bodyPr wrap="square">
            <a:spAutoFit/>
          </a:bodyPr>
          <a:lstStyle/>
          <a:p>
            <a:pPr algn="just"/>
            <a:r>
              <a:rPr lang="es-CO" sz="1800" b="1" i="1" dirty="0">
                <a:solidFill>
                  <a:srgbClr val="C00000"/>
                </a:solidFill>
              </a:rPr>
              <a:t>Política Pública Social para El Envejecimiento y la Vejez</a:t>
            </a:r>
          </a:p>
          <a:p>
            <a:pPr algn="just"/>
            <a:endParaRPr lang="es-CO" b="1" i="1" dirty="0">
              <a:solidFill>
                <a:srgbClr val="C00000"/>
              </a:solidFill>
            </a:endParaRPr>
          </a:p>
          <a:p>
            <a:pPr algn="just"/>
            <a:r>
              <a:rPr lang="es-CO" dirty="0"/>
              <a:t>Decreto que la adopta: Decreto 345 de 2010 y de conformidad con el Decreto 668 de 2017, el Comité Sectorial de Desarrollo Administrativo del sector de Integración Social, aprobó la actualización de su plan de acción el 30 de junio del 2020.</a:t>
            </a:r>
          </a:p>
          <a:p>
            <a:pPr algn="just"/>
            <a:r>
              <a:rPr lang="es-CO" dirty="0"/>
              <a:t>Vigencia de la política: De 2010 a 2025 Fase de formulación y adopción de la política Enero-julio 2026</a:t>
            </a:r>
          </a:p>
          <a:p>
            <a:pPr algn="just"/>
            <a:r>
              <a:rPr lang="es-CO" dirty="0"/>
              <a:t>Entidad / Instancia rectora: Secretaría Distrital de Integración Social</a:t>
            </a:r>
          </a:p>
          <a:p>
            <a:pPr algn="just"/>
            <a:r>
              <a:rPr lang="es-CO" dirty="0"/>
              <a:t>Conceptos claves: Derechos humanos, Envejecimiento y Vejez, Envejecimiento demográfico, Envejecimiento Activo, Gestión Social Integral.</a:t>
            </a:r>
          </a:p>
          <a:p>
            <a:pPr algn="just"/>
            <a:r>
              <a:rPr lang="es-CO" dirty="0"/>
              <a:t>Enfoques: Derechos, Género, Poblacional, Diferencial, Territorial, Ambiental y Democrático.</a:t>
            </a:r>
          </a:p>
          <a:p>
            <a:pPr algn="just"/>
            <a:r>
              <a:rPr lang="es-CO" dirty="0"/>
              <a:t>Valor Principal: Dignidad Humana.</a:t>
            </a:r>
          </a:p>
          <a:p>
            <a:pPr algn="just"/>
            <a:r>
              <a:rPr lang="es-CO" dirty="0"/>
              <a:t>Principios: Igualdad, Diversidad y Equidad. </a:t>
            </a:r>
          </a:p>
          <a:p>
            <a:pPr algn="just"/>
            <a:endParaRPr lang="es-CO" dirty="0"/>
          </a:p>
          <a:p>
            <a:pPr algn="just"/>
            <a:r>
              <a:rPr lang="es-CO" dirty="0"/>
              <a:t>Objetivo General: Garantizar la promoción, protección, restablecimiento y ejercicio pleno de los derechos humanos de las personas mayores sin distingo alguno, que permita el desarrollo humano, social, económico, político, cultural y recreativo, promoviendo el envejecimiento activo para que las personas mayores de hoy y del futuro en el Distrito Capital vivan una vejez con dignidad, a partir de la responsabilidad que le compete al Estado en su conjunto y de acuerdo con los lineamientos nacionales e internacionales.</a:t>
            </a:r>
            <a:endParaRPr lang="es-MX" dirty="0"/>
          </a:p>
        </p:txBody>
      </p:sp>
    </p:spTree>
    <p:extLst>
      <p:ext uri="{BB962C8B-B14F-4D97-AF65-F5344CB8AC3E}">
        <p14:creationId xmlns:p14="http://schemas.microsoft.com/office/powerpoint/2010/main" val="328746273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AF132A-7EEB-F68F-17C1-D11BEC67BB4B}"/>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F58B39BA-0A66-DFD9-EE67-C5D3683C1997}"/>
              </a:ext>
            </a:extLst>
          </p:cNvPr>
          <p:cNvSpPr txBox="1"/>
          <p:nvPr/>
        </p:nvSpPr>
        <p:spPr>
          <a:xfrm>
            <a:off x="539496" y="466345"/>
            <a:ext cx="11356848" cy="5047536"/>
          </a:xfrm>
          <a:prstGeom prst="rect">
            <a:avLst/>
          </a:prstGeom>
          <a:noFill/>
        </p:spPr>
        <p:txBody>
          <a:bodyPr wrap="square">
            <a:spAutoFit/>
          </a:bodyPr>
          <a:lstStyle/>
          <a:p>
            <a:r>
              <a:rPr lang="es-CO" b="1" i="1" dirty="0">
                <a:solidFill>
                  <a:srgbClr val="C00000"/>
                </a:solidFill>
              </a:rPr>
              <a:t>Política Pública de los Pueblos Indígenas en Bogotá, D.C. </a:t>
            </a:r>
          </a:p>
          <a:p>
            <a:endParaRPr lang="es-CO" b="1" i="1" dirty="0">
              <a:solidFill>
                <a:srgbClr val="C00000"/>
              </a:solidFill>
            </a:endParaRPr>
          </a:p>
          <a:p>
            <a:endParaRPr lang="es-CO" b="1" i="1" dirty="0">
              <a:solidFill>
                <a:srgbClr val="C00000"/>
              </a:solidFill>
            </a:endParaRPr>
          </a:p>
          <a:p>
            <a:endParaRPr lang="es-CO" b="1" i="1" dirty="0">
              <a:solidFill>
                <a:srgbClr val="C00000"/>
              </a:solidFill>
            </a:endParaRPr>
          </a:p>
          <a:p>
            <a:endParaRPr lang="es-CO" b="1" i="1" dirty="0">
              <a:solidFill>
                <a:srgbClr val="C00000"/>
              </a:solidFill>
            </a:endParaRPr>
          </a:p>
          <a:p>
            <a:endParaRPr lang="es-CO" b="1" i="1" dirty="0">
              <a:solidFill>
                <a:srgbClr val="C00000"/>
              </a:solidFill>
            </a:endParaRPr>
          </a:p>
          <a:p>
            <a:endParaRPr lang="es-CO" b="1" i="1" dirty="0">
              <a:solidFill>
                <a:srgbClr val="C00000"/>
              </a:solidFill>
            </a:endParaRPr>
          </a:p>
          <a:p>
            <a:endParaRPr lang="es-CO" b="1" i="1" dirty="0">
              <a:solidFill>
                <a:srgbClr val="C00000"/>
              </a:solidFill>
            </a:endParaRPr>
          </a:p>
          <a:p>
            <a:endParaRPr lang="es-CO" b="1" i="1" dirty="0">
              <a:solidFill>
                <a:srgbClr val="C00000"/>
              </a:solidFill>
            </a:endParaRPr>
          </a:p>
          <a:p>
            <a:endParaRPr lang="es-CO" b="1" i="1" dirty="0">
              <a:solidFill>
                <a:srgbClr val="C00000"/>
              </a:solidFill>
            </a:endParaRPr>
          </a:p>
          <a:p>
            <a:endParaRPr lang="es-CO" b="1" i="1" dirty="0">
              <a:solidFill>
                <a:srgbClr val="C00000"/>
              </a:solidFill>
            </a:endParaRPr>
          </a:p>
          <a:p>
            <a:pPr algn="just"/>
            <a:r>
              <a:rPr lang="es-CO" dirty="0"/>
              <a:t>La entidad del Distrito Capital de Bogotá que actúa como rectora de la Política Pública de los Pueblos Indígenas 2024-2036  es la Secretaría Distrital de Gobierno de Bogotá D.C. </a:t>
            </a:r>
          </a:p>
          <a:p>
            <a:pPr algn="just"/>
            <a:endParaRPr lang="es-CO" dirty="0"/>
          </a:p>
          <a:p>
            <a:pPr algn="just"/>
            <a:r>
              <a:rPr lang="es-CO" dirty="0"/>
              <a:t> A través de la Dirección de Asuntos Étnicos de esta Secretaría, que lidero la formulación, adopción, ejecución y seguimiento de la política pública de las comunidades indígenas.</a:t>
            </a:r>
          </a:p>
          <a:p>
            <a:pPr algn="just"/>
            <a:endParaRPr lang="es-CO" dirty="0"/>
          </a:p>
          <a:p>
            <a:pPr algn="just"/>
            <a:r>
              <a:rPr lang="es-CO" dirty="0"/>
              <a:t>La política es  un instrumento de gestión pública diseñado para garantizar, proteger y restituir los derechos individuales y colectivos de las personas y comunidades indígenas que habitan en la ciudad capital. </a:t>
            </a:r>
          </a:p>
          <a:p>
            <a:pPr algn="just"/>
            <a:endParaRPr lang="es-CO" dirty="0"/>
          </a:p>
          <a:p>
            <a:pPr algn="just"/>
            <a:endParaRPr lang="es-CO" dirty="0"/>
          </a:p>
          <a:p>
            <a:pPr algn="just"/>
            <a:r>
              <a:rPr lang="es-CO" dirty="0"/>
              <a:t>El número del documento CONPES </a:t>
            </a:r>
            <a:r>
              <a:rPr lang="pt-BR" dirty="0"/>
              <a:t> No. 37</a:t>
            </a:r>
            <a:r>
              <a:rPr lang="es-CO" dirty="0"/>
              <a:t> Distrital de la Política Pública de los Pueblos Indígenas en Bogotá D.C. Registro Distrital No. 7943 del 20 de febrero de 2024.</a:t>
            </a:r>
          </a:p>
        </p:txBody>
      </p:sp>
      <p:pic>
        <p:nvPicPr>
          <p:cNvPr id="7" name="Imagen 6" descr="Mujer sonriendo para la cámara con un fondo azul&#10;&#10;El contenido generado por IA puede ser incorrecto.">
            <a:extLst>
              <a:ext uri="{FF2B5EF4-FFF2-40B4-BE49-F238E27FC236}">
                <a16:creationId xmlns:a16="http://schemas.microsoft.com/office/drawing/2014/main" id="{BA805959-59D0-E6BC-6A14-F34B7308333F}"/>
              </a:ext>
            </a:extLst>
          </p:cNvPr>
          <p:cNvPicPr>
            <a:picLocks noChangeAspect="1"/>
          </p:cNvPicPr>
          <p:nvPr/>
        </p:nvPicPr>
        <p:blipFill>
          <a:blip r:embed="rId2"/>
          <a:stretch>
            <a:fillRect/>
          </a:stretch>
        </p:blipFill>
        <p:spPr>
          <a:xfrm>
            <a:off x="6031274" y="557784"/>
            <a:ext cx="2710389" cy="2020824"/>
          </a:xfrm>
          <a:prstGeom prst="rect">
            <a:avLst/>
          </a:prstGeom>
        </p:spPr>
      </p:pic>
    </p:spTree>
    <p:extLst>
      <p:ext uri="{BB962C8B-B14F-4D97-AF65-F5344CB8AC3E}">
        <p14:creationId xmlns:p14="http://schemas.microsoft.com/office/powerpoint/2010/main" val="29283867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F7B3AE0-DA2A-989D-0B19-9AB9A7228207}"/>
            </a:ext>
          </a:extLst>
        </p:cNvPr>
        <p:cNvGrpSpPr/>
        <p:nvPr/>
      </p:nvGrpSpPr>
      <p:grpSpPr>
        <a:xfrm>
          <a:off x="0" y="0"/>
          <a:ext cx="0" cy="0"/>
          <a:chOff x="0" y="0"/>
          <a:chExt cx="0" cy="0"/>
        </a:xfrm>
      </p:grpSpPr>
      <p:sp>
        <p:nvSpPr>
          <p:cNvPr id="3" name="CuadroTexto 2">
            <a:extLst>
              <a:ext uri="{FF2B5EF4-FFF2-40B4-BE49-F238E27FC236}">
                <a16:creationId xmlns:a16="http://schemas.microsoft.com/office/drawing/2014/main" id="{7AF8CA14-4FA6-7B26-6F2E-AB7358DFF912}"/>
              </a:ext>
            </a:extLst>
          </p:cNvPr>
          <p:cNvSpPr txBox="1"/>
          <p:nvPr/>
        </p:nvSpPr>
        <p:spPr>
          <a:xfrm>
            <a:off x="292608" y="274320"/>
            <a:ext cx="11430000" cy="9818072"/>
          </a:xfrm>
          <a:prstGeom prst="rect">
            <a:avLst/>
          </a:prstGeom>
          <a:noFill/>
        </p:spPr>
        <p:txBody>
          <a:bodyPr wrap="square">
            <a:spAutoFit/>
          </a:bodyPr>
          <a:lstStyle/>
          <a:p>
            <a:r>
              <a:rPr lang="es-CO" sz="1600" b="1" i="1" dirty="0">
                <a:solidFill>
                  <a:srgbClr val="C00000"/>
                </a:solidFill>
              </a:rPr>
              <a:t>Política Pública para las Comunidades Negras, Afrocolombianas y Raizales en Bogotá D.C.</a:t>
            </a:r>
          </a:p>
          <a:p>
            <a:endParaRPr lang="es-CO" sz="1600" b="1" i="1" dirty="0">
              <a:solidFill>
                <a:srgbClr val="C00000"/>
              </a:solidFill>
            </a:endParaRPr>
          </a:p>
          <a:p>
            <a:endParaRPr lang="es-CO" sz="1600" b="1" i="1" dirty="0">
              <a:solidFill>
                <a:srgbClr val="C00000"/>
              </a:solidFill>
            </a:endParaRPr>
          </a:p>
          <a:p>
            <a:endParaRPr lang="es-CO" sz="1600" b="1" dirty="0"/>
          </a:p>
          <a:p>
            <a:endParaRPr lang="es-CO" sz="1600" b="1" dirty="0"/>
          </a:p>
          <a:p>
            <a:endParaRPr lang="es-CO" sz="1600" b="1" dirty="0"/>
          </a:p>
          <a:p>
            <a:endParaRPr lang="es-CO" sz="1600" b="1" dirty="0"/>
          </a:p>
          <a:p>
            <a:endParaRPr lang="es-CO" sz="1600" b="1" dirty="0"/>
          </a:p>
          <a:p>
            <a:endParaRPr lang="es-CO" sz="1600" b="1" dirty="0"/>
          </a:p>
          <a:p>
            <a:endParaRPr lang="es-CO" sz="1600" b="1" dirty="0"/>
          </a:p>
          <a:p>
            <a:endParaRPr lang="es-CO" dirty="0"/>
          </a:p>
          <a:p>
            <a:pPr algn="just"/>
            <a:r>
              <a:rPr lang="es-CO" dirty="0"/>
              <a:t>La Secretaría Distrital de Gobierno de Bogotá D.C. lidera y coordina la formulación, adopción, ejecución y seguimiento de estas políticas públicas distritales con enfoque étnico y diferencial. Con el documento CONPES D.C. No. 39 de 21 de noviembre de 2023: </a:t>
            </a:r>
            <a:r>
              <a:rPr lang="es-CO" i="1" dirty="0"/>
              <a:t>Política Pública de la Población Negra, Afrocolombiana y Palenquera en Bogotá D.C. 2024-2036</a:t>
            </a:r>
            <a:r>
              <a:rPr lang="es-CO" dirty="0"/>
              <a:t>.</a:t>
            </a:r>
          </a:p>
          <a:p>
            <a:pPr algn="just"/>
            <a:endParaRPr lang="es-CO" dirty="0"/>
          </a:p>
          <a:p>
            <a:pPr algn="just"/>
            <a:endParaRPr lang="es-CO" dirty="0"/>
          </a:p>
          <a:p>
            <a:pPr algn="just"/>
            <a:r>
              <a:rPr lang="es-CO" dirty="0"/>
              <a:t> Este documento establece la política pública para las comunidades negras, afrocolombianas y palenqueras residentes en la ciudad, con el objetivo de garantizar soluciones frente al racismo, la discriminación, la exclusión y la desigualdad estructural que enfrentan estas poblaciones, promoviendo el ejercicio pleno de sus derechos colectivos y étnicos.</a:t>
            </a:r>
          </a:p>
          <a:p>
            <a:pPr algn="just"/>
            <a:endParaRPr lang="es-CO" i="1" dirty="0">
              <a:solidFill>
                <a:srgbClr val="C00000"/>
              </a:solidFill>
            </a:endParaRPr>
          </a:p>
          <a:p>
            <a:endParaRPr lang="es-CO" i="1" dirty="0">
              <a:solidFill>
                <a:srgbClr val="C00000"/>
              </a:solidFill>
            </a:endParaRPr>
          </a:p>
          <a:p>
            <a:endParaRPr lang="es-CO" i="1" dirty="0">
              <a:solidFill>
                <a:srgbClr val="C00000"/>
              </a:solidFill>
            </a:endParaRPr>
          </a:p>
          <a:p>
            <a:endParaRPr lang="es-CO" sz="1600" b="1" i="1" dirty="0">
              <a:solidFill>
                <a:srgbClr val="C00000"/>
              </a:solidFill>
            </a:endParaRPr>
          </a:p>
          <a:p>
            <a:endParaRPr lang="es-CO" sz="1600" b="1" i="1" dirty="0">
              <a:solidFill>
                <a:srgbClr val="C00000"/>
              </a:solidFill>
            </a:endParaRPr>
          </a:p>
          <a:p>
            <a:endParaRPr lang="es-CO" sz="1600" b="1" i="1" dirty="0">
              <a:solidFill>
                <a:srgbClr val="C00000"/>
              </a:solidFill>
            </a:endParaRPr>
          </a:p>
          <a:p>
            <a:endParaRPr lang="es-CO" sz="1600" b="1" i="1" dirty="0">
              <a:solidFill>
                <a:srgbClr val="C00000"/>
              </a:solidFill>
            </a:endParaRPr>
          </a:p>
          <a:p>
            <a:endParaRPr lang="es-CO" sz="1600" b="1" i="1" dirty="0">
              <a:solidFill>
                <a:srgbClr val="C00000"/>
              </a:solidFill>
            </a:endParaRPr>
          </a:p>
          <a:p>
            <a:endParaRPr lang="es-CO" sz="1600" b="1" i="1" dirty="0">
              <a:solidFill>
                <a:srgbClr val="C00000"/>
              </a:solidFill>
            </a:endParaRPr>
          </a:p>
          <a:p>
            <a:endParaRPr lang="es-CO" sz="1600" b="1" i="1" dirty="0">
              <a:solidFill>
                <a:srgbClr val="C00000"/>
              </a:solidFill>
            </a:endParaRPr>
          </a:p>
          <a:p>
            <a:endParaRPr lang="es-CO" sz="1600" b="1" i="1" dirty="0">
              <a:solidFill>
                <a:srgbClr val="C00000"/>
              </a:solidFill>
            </a:endParaRPr>
          </a:p>
          <a:p>
            <a:endParaRPr lang="es-CO" sz="1600" b="1" i="1" dirty="0">
              <a:solidFill>
                <a:srgbClr val="C00000"/>
              </a:solidFill>
            </a:endParaRPr>
          </a:p>
          <a:p>
            <a:endParaRPr lang="es-CO" sz="1600" b="1" i="1" dirty="0">
              <a:solidFill>
                <a:srgbClr val="C00000"/>
              </a:solidFill>
            </a:endParaRPr>
          </a:p>
          <a:p>
            <a:endParaRPr lang="es-CO" sz="1600" b="1" i="1" dirty="0">
              <a:solidFill>
                <a:srgbClr val="C00000"/>
              </a:solidFill>
            </a:endParaRPr>
          </a:p>
          <a:p>
            <a:endParaRPr lang="es-CO" sz="1600" b="1" i="1" dirty="0">
              <a:solidFill>
                <a:srgbClr val="C00000"/>
              </a:solidFill>
            </a:endParaRPr>
          </a:p>
          <a:p>
            <a:endParaRPr lang="es-CO" sz="1600" b="1" i="1" dirty="0">
              <a:solidFill>
                <a:srgbClr val="C00000"/>
              </a:solidFill>
            </a:endParaRPr>
          </a:p>
          <a:p>
            <a:endParaRPr lang="es-CO" sz="1600" b="1" i="1" dirty="0">
              <a:solidFill>
                <a:srgbClr val="C00000"/>
              </a:solidFill>
            </a:endParaRPr>
          </a:p>
          <a:p>
            <a:endParaRPr lang="es-CO" sz="1600" b="1" i="1" dirty="0">
              <a:solidFill>
                <a:srgbClr val="C00000"/>
              </a:solidFill>
            </a:endParaRPr>
          </a:p>
          <a:p>
            <a:endParaRPr lang="es-CO" sz="1600" b="1" i="1" dirty="0">
              <a:solidFill>
                <a:srgbClr val="C00000"/>
              </a:solidFill>
            </a:endParaRPr>
          </a:p>
          <a:p>
            <a:endParaRPr lang="es-CO" sz="1600" b="1" i="1" dirty="0">
              <a:solidFill>
                <a:srgbClr val="C00000"/>
              </a:solidFill>
            </a:endParaRPr>
          </a:p>
          <a:p>
            <a:endParaRPr lang="es-CO" sz="1600" b="1" i="1" dirty="0">
              <a:solidFill>
                <a:srgbClr val="C00000"/>
              </a:solidFill>
            </a:endParaRPr>
          </a:p>
          <a:p>
            <a:endParaRPr lang="es-CO" sz="1600" b="1" i="1" dirty="0">
              <a:solidFill>
                <a:srgbClr val="C00000"/>
              </a:solidFill>
            </a:endParaRPr>
          </a:p>
        </p:txBody>
      </p:sp>
      <p:pic>
        <p:nvPicPr>
          <p:cNvPr id="5" name="Imagen 4" descr="La cara de una persona con la boca abierta&#10;&#10;El contenido generado por IA puede ser incorrecto.">
            <a:extLst>
              <a:ext uri="{FF2B5EF4-FFF2-40B4-BE49-F238E27FC236}">
                <a16:creationId xmlns:a16="http://schemas.microsoft.com/office/drawing/2014/main" id="{0EC97248-381B-A0A0-42B8-3733359F36AA}"/>
              </a:ext>
            </a:extLst>
          </p:cNvPr>
          <p:cNvPicPr>
            <a:picLocks noChangeAspect="1"/>
          </p:cNvPicPr>
          <p:nvPr/>
        </p:nvPicPr>
        <p:blipFill>
          <a:blip r:embed="rId2"/>
          <a:stretch>
            <a:fillRect/>
          </a:stretch>
        </p:blipFill>
        <p:spPr>
          <a:xfrm>
            <a:off x="4962144" y="731520"/>
            <a:ext cx="2023872" cy="2039112"/>
          </a:xfrm>
          <a:prstGeom prst="rect">
            <a:avLst/>
          </a:prstGeom>
        </p:spPr>
      </p:pic>
    </p:spTree>
    <p:extLst>
      <p:ext uri="{BB962C8B-B14F-4D97-AF65-F5344CB8AC3E}">
        <p14:creationId xmlns:p14="http://schemas.microsoft.com/office/powerpoint/2010/main" val="214969204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3053FB74-5317-A467-2F22-848596CE16BD}"/>
              </a:ext>
            </a:extLst>
          </p:cNvPr>
          <p:cNvSpPr txBox="1"/>
          <p:nvPr/>
        </p:nvSpPr>
        <p:spPr>
          <a:xfrm>
            <a:off x="960120" y="905232"/>
            <a:ext cx="10287000" cy="4031873"/>
          </a:xfrm>
          <a:prstGeom prst="rect">
            <a:avLst/>
          </a:prstGeom>
          <a:noFill/>
        </p:spPr>
        <p:txBody>
          <a:bodyPr wrap="square">
            <a:spAutoFit/>
          </a:bodyPr>
          <a:lstStyle/>
          <a:p>
            <a:r>
              <a:rPr lang="es-CO" sz="1600" i="1" dirty="0">
                <a:solidFill>
                  <a:srgbClr val="C00000"/>
                </a:solidFill>
              </a:rPr>
              <a:t> Política Pública para las personas de los sectores LGBTI en Bogotá</a:t>
            </a:r>
          </a:p>
          <a:p>
            <a:endParaRPr lang="es-CO" sz="1600" i="1" dirty="0">
              <a:solidFill>
                <a:srgbClr val="C00000"/>
              </a:solidFill>
            </a:endParaRPr>
          </a:p>
          <a:p>
            <a:r>
              <a:rPr lang="es-CO" dirty="0"/>
              <a:t>, está en cabeza del Alcalde o Alcaldesa Mayor de la ciudad. La formulación, seguimiento y evaluación de esta política es de responsabilidad de la Secretaría Distrital de Planeación, a través de la Dirección de Diversidad Sexual de la Subsecretaría de Planeación Socioeconómica y su implementación de las entidades y organismos del Sector Central, Descentralizado, y de las Localidades, que conforman la Administración Distrital.</a:t>
            </a:r>
          </a:p>
          <a:p>
            <a:endParaRPr lang="es-CO" dirty="0"/>
          </a:p>
          <a:p>
            <a:r>
              <a:rPr lang="es-CO" dirty="0"/>
              <a:t>Esta política pública pretende garantizar el ejercicio pleno de derechos a las personas de los sectores LGBTI como parte de la producción, gestión social y bienestar colectivo de la ciudad.</a:t>
            </a:r>
          </a:p>
          <a:p>
            <a:endParaRPr lang="es-CO" dirty="0"/>
          </a:p>
          <a:p>
            <a:r>
              <a:rPr lang="es-CO" dirty="0"/>
              <a:t>Para el logro de este propósito se tienen los siguientes objetivos que se extenderán para cada una de las acciones que se promuevan y ejecuten en el Distrito Capital:</a:t>
            </a:r>
          </a:p>
          <a:p>
            <a:endParaRPr lang="es-CO" dirty="0"/>
          </a:p>
          <a:p>
            <a:r>
              <a:rPr lang="es-CO" dirty="0"/>
              <a:t>• Consolidar desarrollos institucionales para el reconocimiento, garantía y restitución de los derechos de las personas de los sectores LGBTI.</a:t>
            </a:r>
          </a:p>
          <a:p>
            <a:endParaRPr lang="es-CO" dirty="0"/>
          </a:p>
          <a:p>
            <a:r>
              <a:rPr lang="es-CO" dirty="0"/>
              <a:t>• Generar capacidades en las organizaciones y personas de los sectores LGBTI para una efectiva representación de sus intereses como colectivo en los espacios de decisión de la ciudad.</a:t>
            </a:r>
          </a:p>
        </p:txBody>
      </p:sp>
    </p:spTree>
    <p:extLst>
      <p:ext uri="{BB962C8B-B14F-4D97-AF65-F5344CB8AC3E}">
        <p14:creationId xmlns:p14="http://schemas.microsoft.com/office/powerpoint/2010/main" val="198699610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5"/>
        <p:cNvGrpSpPr/>
        <p:nvPr/>
      </p:nvGrpSpPr>
      <p:grpSpPr>
        <a:xfrm>
          <a:off x="0" y="0"/>
          <a:ext cx="0" cy="0"/>
          <a:chOff x="0" y="0"/>
          <a:chExt cx="0" cy="0"/>
        </a:xfrm>
      </p:grpSpPr>
      <p:sp>
        <p:nvSpPr>
          <p:cNvPr id="36" name="Google Shape;36;p4"/>
          <p:cNvSpPr txBox="1"/>
          <p:nvPr/>
        </p:nvSpPr>
        <p:spPr>
          <a:xfrm>
            <a:off x="2048042" y="0"/>
            <a:ext cx="2919155" cy="7694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2400" i="1" dirty="0">
                <a:solidFill>
                  <a:srgbClr val="C00000"/>
                </a:solidFill>
                <a:latin typeface="Calibri"/>
                <a:ea typeface="Calibri"/>
                <a:cs typeface="Calibri"/>
                <a:sym typeface="Calibri"/>
              </a:rPr>
              <a:t>ÉTNIAS</a:t>
            </a:r>
            <a:r>
              <a:rPr lang="es-MX" sz="4400" i="1" dirty="0">
                <a:solidFill>
                  <a:srgbClr val="C00000"/>
                </a:solidFill>
                <a:latin typeface="Calibri"/>
                <a:ea typeface="Calibri"/>
                <a:cs typeface="Calibri"/>
                <a:sym typeface="Calibri"/>
              </a:rPr>
              <a:t> </a:t>
            </a:r>
            <a:endParaRPr dirty="0"/>
          </a:p>
        </p:txBody>
      </p:sp>
      <p:pic>
        <p:nvPicPr>
          <p:cNvPr id="37" name="Google Shape;37;p4"/>
          <p:cNvPicPr preferRelativeResize="0"/>
          <p:nvPr/>
        </p:nvPicPr>
        <p:blipFill rotWithShape="1">
          <a:blip r:embed="rId3">
            <a:alphaModFix/>
          </a:blip>
          <a:srcRect/>
          <a:stretch/>
        </p:blipFill>
        <p:spPr>
          <a:xfrm>
            <a:off x="1402644" y="698473"/>
            <a:ext cx="2104976" cy="1176047"/>
          </a:xfrm>
          <a:prstGeom prst="rect">
            <a:avLst/>
          </a:prstGeom>
          <a:noFill/>
          <a:ln>
            <a:noFill/>
          </a:ln>
        </p:spPr>
      </p:pic>
      <p:pic>
        <p:nvPicPr>
          <p:cNvPr id="38" name="Google Shape;38;p4"/>
          <p:cNvPicPr preferRelativeResize="0"/>
          <p:nvPr/>
        </p:nvPicPr>
        <p:blipFill rotWithShape="1">
          <a:blip r:embed="rId4">
            <a:alphaModFix/>
          </a:blip>
          <a:srcRect/>
          <a:stretch/>
        </p:blipFill>
        <p:spPr>
          <a:xfrm>
            <a:off x="3507619" y="741259"/>
            <a:ext cx="2345659" cy="1133262"/>
          </a:xfrm>
          <a:prstGeom prst="rect">
            <a:avLst/>
          </a:prstGeom>
          <a:noFill/>
          <a:ln>
            <a:noFill/>
          </a:ln>
        </p:spPr>
      </p:pic>
      <p:pic>
        <p:nvPicPr>
          <p:cNvPr id="39" name="Google Shape;39;p4"/>
          <p:cNvPicPr preferRelativeResize="0"/>
          <p:nvPr/>
        </p:nvPicPr>
        <p:blipFill rotWithShape="1">
          <a:blip r:embed="rId5">
            <a:alphaModFix/>
          </a:blip>
          <a:srcRect/>
          <a:stretch/>
        </p:blipFill>
        <p:spPr>
          <a:xfrm>
            <a:off x="5632919" y="784137"/>
            <a:ext cx="2104977" cy="1090383"/>
          </a:xfrm>
          <a:prstGeom prst="rect">
            <a:avLst/>
          </a:prstGeom>
          <a:noFill/>
          <a:ln>
            <a:noFill/>
          </a:ln>
        </p:spPr>
      </p:pic>
      <p:pic>
        <p:nvPicPr>
          <p:cNvPr id="40" name="Google Shape;40;p4"/>
          <p:cNvPicPr preferRelativeResize="0"/>
          <p:nvPr/>
        </p:nvPicPr>
        <p:blipFill rotWithShape="1">
          <a:blip r:embed="rId6">
            <a:alphaModFix/>
          </a:blip>
          <a:srcRect/>
          <a:stretch/>
        </p:blipFill>
        <p:spPr>
          <a:xfrm>
            <a:off x="7737896" y="802295"/>
            <a:ext cx="2919155" cy="1072225"/>
          </a:xfrm>
          <a:prstGeom prst="rect">
            <a:avLst/>
          </a:prstGeom>
          <a:noFill/>
          <a:ln>
            <a:noFill/>
          </a:ln>
        </p:spPr>
      </p:pic>
      <p:pic>
        <p:nvPicPr>
          <p:cNvPr id="41" name="Google Shape;41;p4"/>
          <p:cNvPicPr preferRelativeResize="0"/>
          <p:nvPr/>
        </p:nvPicPr>
        <p:blipFill rotWithShape="1">
          <a:blip r:embed="rId7">
            <a:alphaModFix/>
          </a:blip>
          <a:srcRect/>
          <a:stretch/>
        </p:blipFill>
        <p:spPr>
          <a:xfrm>
            <a:off x="6004552" y="3243056"/>
            <a:ext cx="182896" cy="371888"/>
          </a:xfrm>
          <a:prstGeom prst="rect">
            <a:avLst/>
          </a:prstGeom>
          <a:noFill/>
          <a:ln>
            <a:noFill/>
          </a:ln>
        </p:spPr>
      </p:pic>
      <p:sp>
        <p:nvSpPr>
          <p:cNvPr id="42" name="Google Shape;42;p4"/>
          <p:cNvSpPr txBox="1"/>
          <p:nvPr/>
        </p:nvSpPr>
        <p:spPr>
          <a:xfrm>
            <a:off x="411480" y="1917306"/>
            <a:ext cx="10168127" cy="4555053"/>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MX" sz="1600" dirty="0">
                <a:solidFill>
                  <a:schemeClr val="dk1"/>
                </a:solidFill>
                <a:latin typeface="Calibri"/>
                <a:ea typeface="Calibri"/>
                <a:cs typeface="Calibri"/>
                <a:sym typeface="Calibri"/>
              </a:rPr>
              <a:t>• No realizar comentarios, ni tocar las prendas de vestir o accesorios que le llamen la atención de las personas que hacen parte de las comunidades negras, afrocolombianas, raizales, palenqueras, de los pueblos indígenas y del pueblo </a:t>
            </a:r>
            <a:r>
              <a:rPr lang="es-MX" sz="1600" dirty="0" err="1">
                <a:solidFill>
                  <a:schemeClr val="dk1"/>
                </a:solidFill>
                <a:latin typeface="Calibri"/>
                <a:ea typeface="Calibri"/>
                <a:cs typeface="Calibri"/>
                <a:sym typeface="Calibri"/>
              </a:rPr>
              <a:t>Rrom</a:t>
            </a:r>
            <a:r>
              <a:rPr lang="es-MX" sz="1600" dirty="0">
                <a:solidFill>
                  <a:schemeClr val="dk1"/>
                </a:solidFill>
                <a:latin typeface="Calibri"/>
                <a:ea typeface="Calibri"/>
                <a:cs typeface="Calibri"/>
                <a:sym typeface="Calibri"/>
              </a:rPr>
              <a:t>/Gitano.</a:t>
            </a:r>
          </a:p>
          <a:p>
            <a:pPr marL="0" marR="0" lvl="0" indent="0" algn="just" rtl="0">
              <a:spcBef>
                <a:spcPts val="0"/>
              </a:spcBef>
              <a:spcAft>
                <a:spcPts val="0"/>
              </a:spcAft>
              <a:buNone/>
            </a:pPr>
            <a:r>
              <a:rPr lang="es-MX" sz="1600" dirty="0">
                <a:solidFill>
                  <a:schemeClr val="dk1"/>
                </a:solidFill>
                <a:latin typeface="Calibri"/>
                <a:ea typeface="Calibri"/>
                <a:cs typeface="Calibri"/>
                <a:sym typeface="Calibri"/>
              </a:rPr>
              <a:t>• Evitar comentarios o gestos de desagrado, lástima o juicio hacia la apariencia, vestimenta, familia o prácticas culturales de personas pertenecientes a comunidades étnicas</a:t>
            </a:r>
          </a:p>
          <a:p>
            <a:pPr marL="0" marR="0" lvl="0" indent="0" algn="just" rtl="0">
              <a:spcBef>
                <a:spcPts val="0"/>
              </a:spcBef>
              <a:spcAft>
                <a:spcPts val="0"/>
              </a:spcAft>
              <a:buNone/>
            </a:pPr>
            <a:r>
              <a:rPr lang="es-MX" sz="1600" dirty="0">
                <a:solidFill>
                  <a:schemeClr val="dk1"/>
                </a:solidFill>
                <a:latin typeface="Calibri"/>
                <a:ea typeface="Calibri"/>
                <a:cs typeface="Calibri"/>
                <a:sym typeface="Calibri"/>
              </a:rPr>
              <a:t>• Al diligenciar formatos durante la atención, verificar que la información sea correcta, especialmente en el caso de personas de comunidades étnicas, cuyos nombres o apellidos pueden no ser comunes o fáciles de escribir o pronunciar.</a:t>
            </a:r>
          </a:p>
          <a:p>
            <a:pPr marL="0" marR="0" lvl="0" indent="0" algn="just" rtl="0">
              <a:spcBef>
                <a:spcPts val="0"/>
              </a:spcBef>
              <a:spcAft>
                <a:spcPts val="0"/>
              </a:spcAft>
              <a:buNone/>
            </a:pPr>
            <a:r>
              <a:rPr lang="es-MX" sz="1600" dirty="0">
                <a:solidFill>
                  <a:schemeClr val="dk1"/>
                </a:solidFill>
                <a:latin typeface="Calibri"/>
                <a:ea typeface="Calibri"/>
                <a:cs typeface="Calibri"/>
                <a:sym typeface="Calibri"/>
              </a:rPr>
              <a:t>• Si en la atención se debe diligenciar algún formato que indague por la pertenencia étnica, no omita hacer esta pregunta, ni asuma la pertenecía étnica de las personas en razón a sus rasgos físicos aspecto o vestimenta, recuerde que lo que prima es el auto reconocimiento.</a:t>
            </a:r>
          </a:p>
          <a:p>
            <a:pPr marL="0" marR="0" lvl="0" indent="0" algn="just" rtl="0">
              <a:spcBef>
                <a:spcPts val="0"/>
              </a:spcBef>
              <a:spcAft>
                <a:spcPts val="0"/>
              </a:spcAft>
              <a:buNone/>
            </a:pPr>
            <a:r>
              <a:rPr lang="es-MX" sz="1600" dirty="0">
                <a:solidFill>
                  <a:schemeClr val="dk1"/>
                </a:solidFill>
                <a:latin typeface="Calibri"/>
                <a:ea typeface="Calibri"/>
                <a:cs typeface="Calibri"/>
                <a:sym typeface="Calibri"/>
              </a:rPr>
              <a:t>• Según el Decreto 1166 de 2016, si una persona habla una lengua nativa o dialecto oficial, puede presentar peticiones verbales en su idioma. La entidad debe garantizar la atención, traducción y respuesta. Si no hay intérprete, se debe dejar constancia y grabar la solicitud para traducirla y responder posteriormente</a:t>
            </a:r>
            <a:endParaRPr sz="1600" dirty="0"/>
          </a:p>
          <a:p>
            <a:pPr marL="0" marR="0" lvl="0" indent="0" algn="just" rtl="0">
              <a:spcBef>
                <a:spcPts val="0"/>
              </a:spcBef>
              <a:spcAft>
                <a:spcPts val="0"/>
              </a:spcAft>
              <a:buNone/>
            </a:pPr>
            <a:r>
              <a:rPr lang="es-MX" sz="1600" dirty="0">
                <a:solidFill>
                  <a:schemeClr val="dk1"/>
                </a:solidFill>
                <a:latin typeface="Calibri"/>
                <a:ea typeface="Calibri"/>
                <a:cs typeface="Calibri"/>
                <a:sym typeface="Calibri"/>
              </a:rPr>
              <a:t> • En caso de que no este el servidor del punto  no contar  con orientador ni  traductores, solicitar a la oficina  participación de la alcaldía , enviar a una persona que pueda transmitir la información de manera adecuada. Si la entidad no cuenta con personal especializado para traducir la petición, el servidor del punto de atención que reciba la petición debe dejar constancia de ese hecho, grabando el derecho de petición para su posterior traducción y respuesta.</a:t>
            </a:r>
            <a:endParaRPr sz="1600" dirty="0"/>
          </a:p>
          <a:p>
            <a:pPr marL="0" marR="0" lvl="0" indent="0" algn="just" rtl="0">
              <a:spcBef>
                <a:spcPts val="0"/>
              </a:spcBef>
              <a:spcAft>
                <a:spcPts val="0"/>
              </a:spcAft>
              <a:buNone/>
            </a:pPr>
            <a:r>
              <a:rPr lang="es-MX" sz="1800" dirty="0">
                <a:solidFill>
                  <a:schemeClr val="dk1"/>
                </a:solidFill>
                <a:latin typeface="Calibri"/>
                <a:ea typeface="Calibri"/>
                <a:cs typeface="Calibri"/>
                <a:sym typeface="Calibri"/>
              </a:rPr>
              <a:t> </a:t>
            </a:r>
            <a:endParaRPr sz="1800" dirty="0">
              <a:solidFill>
                <a:schemeClr val="dk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207202AE-2879-40CA-3E0F-37562D3B96D0}"/>
              </a:ext>
            </a:extLst>
          </p:cNvPr>
          <p:cNvSpPr txBox="1"/>
          <p:nvPr/>
        </p:nvSpPr>
        <p:spPr>
          <a:xfrm>
            <a:off x="740664" y="301753"/>
            <a:ext cx="10460736" cy="746358"/>
          </a:xfrm>
          <a:prstGeom prst="rect">
            <a:avLst/>
          </a:prstGeom>
          <a:noFill/>
        </p:spPr>
        <p:txBody>
          <a:bodyPr wrap="square">
            <a:spAutoFit/>
          </a:bodyPr>
          <a:lstStyle/>
          <a:p>
            <a:pPr algn="l"/>
            <a:endParaRPr lang="es-CO" sz="1050" b="0" i="0" u="none" strike="noStrike" baseline="0" dirty="0">
              <a:solidFill>
                <a:srgbClr val="000000"/>
              </a:solidFill>
              <a:latin typeface="Montserrat" panose="00000500000000000000" pitchFamily="2" charset="0"/>
            </a:endParaRPr>
          </a:p>
          <a:p>
            <a:r>
              <a:rPr lang="es-MX" sz="1800" b="1" i="1" u="none" strike="noStrike" baseline="0" dirty="0">
                <a:solidFill>
                  <a:srgbClr val="FF0000"/>
                </a:solidFill>
                <a:latin typeface="Montserrat" panose="00000500000000000000" pitchFamily="2" charset="0"/>
              </a:rPr>
              <a:t>PROTOCOLO DE ATENCIÓN A POBLACIÓN MIGRANTE, REFUGIADA Y RETORNADA </a:t>
            </a:r>
            <a:endParaRPr lang="es-MX" sz="1800" b="1" i="1" u="none" strike="noStrike" baseline="0" dirty="0">
              <a:solidFill>
                <a:srgbClr val="000000"/>
              </a:solidFill>
              <a:latin typeface="Montserrat" panose="00000500000000000000" pitchFamily="2" charset="0"/>
            </a:endParaRPr>
          </a:p>
          <a:p>
            <a:endParaRPr lang="es-CO" sz="1400" b="0" i="0" u="none" strike="noStrike" baseline="0" dirty="0">
              <a:solidFill>
                <a:srgbClr val="000000"/>
              </a:solidFill>
              <a:latin typeface="Montserrat" panose="00000500000000000000" pitchFamily="2" charset="0"/>
            </a:endParaRPr>
          </a:p>
        </p:txBody>
      </p:sp>
      <p:sp>
        <p:nvSpPr>
          <p:cNvPr id="5" name="CuadroTexto 4">
            <a:extLst>
              <a:ext uri="{FF2B5EF4-FFF2-40B4-BE49-F238E27FC236}">
                <a16:creationId xmlns:a16="http://schemas.microsoft.com/office/drawing/2014/main" id="{A6C483A1-ACEF-C6EA-4690-87812D892645}"/>
              </a:ext>
            </a:extLst>
          </p:cNvPr>
          <p:cNvSpPr txBox="1"/>
          <p:nvPr/>
        </p:nvSpPr>
        <p:spPr>
          <a:xfrm>
            <a:off x="990600" y="1048111"/>
            <a:ext cx="10997184" cy="2062103"/>
          </a:xfrm>
          <a:prstGeom prst="rect">
            <a:avLst/>
          </a:prstGeom>
          <a:noFill/>
        </p:spPr>
        <p:txBody>
          <a:bodyPr wrap="square">
            <a:spAutoFit/>
          </a:bodyPr>
          <a:lstStyle/>
          <a:p>
            <a:pPr algn="l"/>
            <a:endParaRPr lang="es-CO" sz="1600" b="0" i="0" u="none" strike="noStrike" baseline="0" dirty="0">
              <a:solidFill>
                <a:srgbClr val="000000"/>
              </a:solidFill>
              <a:latin typeface="Montserrat" panose="00000500000000000000" pitchFamily="2" charset="0"/>
            </a:endParaRPr>
          </a:p>
          <a:p>
            <a:r>
              <a:rPr lang="es-MX" sz="1600" b="1" i="0" u="none" strike="noStrike" baseline="0" dirty="0">
                <a:solidFill>
                  <a:srgbClr val="FF0000"/>
                </a:solidFill>
                <a:latin typeface="+mn-lt"/>
              </a:rPr>
              <a:t>Mantenga una actitud empática y profesional: </a:t>
            </a:r>
            <a:r>
              <a:rPr lang="es-MX" sz="1600" b="0" i="0" u="none" strike="noStrike" baseline="0" dirty="0">
                <a:solidFill>
                  <a:srgbClr val="000000"/>
                </a:solidFill>
                <a:latin typeface="+mn-lt"/>
              </a:rPr>
              <a:t>escuche activamente sin interrumpir, evite subir el tono de voz o mostrar indiferencia y mantenga una postura corporal abierta y receptiva. No estereotipe ni dé por hecho la nacionalidad, condición o necesidad de información de la persona. </a:t>
            </a:r>
          </a:p>
          <a:p>
            <a:endParaRPr lang="es-CO" sz="1600" b="0" i="0" u="none" strike="noStrike" baseline="0" dirty="0">
              <a:solidFill>
                <a:srgbClr val="000000"/>
              </a:solidFill>
              <a:latin typeface="+mn-lt"/>
            </a:endParaRPr>
          </a:p>
          <a:p>
            <a:r>
              <a:rPr lang="es-MX" sz="1600" b="0" i="0" u="none" strike="noStrike" baseline="0" dirty="0">
                <a:solidFill>
                  <a:srgbClr val="FF0000"/>
                </a:solidFill>
                <a:latin typeface="+mn-lt"/>
              </a:rPr>
              <a:t>•</a:t>
            </a:r>
            <a:r>
              <a:rPr lang="es-MX" sz="1600" b="1" i="0" u="none" strike="noStrike" baseline="0" dirty="0">
                <a:solidFill>
                  <a:srgbClr val="FF0000"/>
                </a:solidFill>
                <a:latin typeface="+mn-lt"/>
              </a:rPr>
              <a:t>Busque soluciones posibles y realistas: </a:t>
            </a:r>
            <a:r>
              <a:rPr lang="es-MX" sz="1600" i="0" u="none" strike="noStrike" baseline="0" dirty="0">
                <a:solidFill>
                  <a:srgbClr val="000000"/>
                </a:solidFill>
                <a:latin typeface="+mn-lt"/>
              </a:rPr>
              <a:t>analice las opciones disponibles para resolver las inquietudes, por ejemplo, Rutas de servicios o de atención existentes. No prometa soluciones que no están dentro de sus competencias, es decir, comprométase únicamente con lo que efectivamente </a:t>
            </a:r>
            <a:r>
              <a:rPr lang="es-MX" sz="1400" i="0" u="none" strike="noStrike" baseline="0" dirty="0">
                <a:solidFill>
                  <a:srgbClr val="000000"/>
                </a:solidFill>
                <a:latin typeface="Montserrat" panose="00000500000000000000" pitchFamily="2" charset="0"/>
              </a:rPr>
              <a:t>puede cumplir </a:t>
            </a:r>
          </a:p>
        </p:txBody>
      </p:sp>
    </p:spTree>
    <p:extLst>
      <p:ext uri="{BB962C8B-B14F-4D97-AF65-F5344CB8AC3E}">
        <p14:creationId xmlns:p14="http://schemas.microsoft.com/office/powerpoint/2010/main" val="135250520"/>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A66E4C4-5B84-379A-8EC7-7355221C562B}"/>
              </a:ext>
            </a:extLst>
          </p:cNvPr>
          <p:cNvSpPr txBox="1"/>
          <p:nvPr/>
        </p:nvSpPr>
        <p:spPr>
          <a:xfrm>
            <a:off x="978408" y="283464"/>
            <a:ext cx="10579608" cy="307777"/>
          </a:xfrm>
          <a:prstGeom prst="rect">
            <a:avLst/>
          </a:prstGeom>
          <a:noFill/>
        </p:spPr>
        <p:txBody>
          <a:bodyPr wrap="square">
            <a:spAutoFit/>
          </a:bodyPr>
          <a:lstStyle/>
          <a:p>
            <a:r>
              <a:rPr lang="es-MX" b="1" i="1" dirty="0">
                <a:solidFill>
                  <a:srgbClr val="FF0000"/>
                </a:solidFill>
              </a:rPr>
              <a:t>                                      PROTOCOLO ATENCIÓN A PERSONA HABITANTE DE CALLE </a:t>
            </a:r>
            <a:endParaRPr lang="es-CO" b="1" i="1" dirty="0">
              <a:solidFill>
                <a:srgbClr val="FF0000"/>
              </a:solidFill>
            </a:endParaRPr>
          </a:p>
        </p:txBody>
      </p:sp>
      <p:sp>
        <p:nvSpPr>
          <p:cNvPr id="5" name="CuadroTexto 4">
            <a:extLst>
              <a:ext uri="{FF2B5EF4-FFF2-40B4-BE49-F238E27FC236}">
                <a16:creationId xmlns:a16="http://schemas.microsoft.com/office/drawing/2014/main" id="{8C2B118A-F2A9-9A3E-5482-07120D34BBC4}"/>
              </a:ext>
            </a:extLst>
          </p:cNvPr>
          <p:cNvSpPr txBox="1"/>
          <p:nvPr/>
        </p:nvSpPr>
        <p:spPr>
          <a:xfrm>
            <a:off x="685800" y="1551563"/>
            <a:ext cx="11393424" cy="3508653"/>
          </a:xfrm>
          <a:prstGeom prst="rect">
            <a:avLst/>
          </a:prstGeom>
          <a:noFill/>
        </p:spPr>
        <p:txBody>
          <a:bodyPr wrap="square">
            <a:spAutoFit/>
          </a:bodyPr>
          <a:lstStyle/>
          <a:p>
            <a:pPr marL="285750" indent="-285750">
              <a:buFont typeface="Arial" panose="020B0604020202020204" pitchFamily="34" charset="0"/>
              <a:buChar char="•"/>
            </a:pPr>
            <a:r>
              <a:rPr lang="es-MX" sz="1600" dirty="0"/>
              <a:t>Oriente sin prejuicios personales: no tome de manera personal reacciones o desconfianzas de esta población ya que en muchas oportunidades se han vulnerado sus derechos y han sufrido experiencias traumáticas. Evite juzgar por la apariencia y favorezca siempre un enfoque respetuoso que reconozca la dignidad y autonomía personal de cada individuo.</a:t>
            </a:r>
          </a:p>
          <a:p>
            <a:pPr marL="285750" indent="-285750">
              <a:buFont typeface="Arial" panose="020B0604020202020204" pitchFamily="34" charset="0"/>
              <a:buChar char="•"/>
            </a:pPr>
            <a:endParaRPr lang="es-MX" sz="1600" dirty="0"/>
          </a:p>
          <a:p>
            <a:r>
              <a:rPr lang="es-MX" sz="1600" dirty="0"/>
              <a:t>•    Use un lenguaje claro y términos respetuosos: evite expresiones o calificativos despectivos como “indigente”,     “desechable” o “gamín”. Diríjase a la persona usando su nombre o, en su defecto, “señor” o “señora”, según corresponda. Hable con un tono y ritmo normal, no los imite. Asegúrese de que la persona lo comprenda. De ser posible, entregue material escrito en letra grande y legible.</a:t>
            </a:r>
          </a:p>
          <a:p>
            <a:endParaRPr lang="es-MX" sz="1600" dirty="0"/>
          </a:p>
          <a:p>
            <a:r>
              <a:rPr lang="es-MX" sz="1600" dirty="0"/>
              <a:t>• Sea empático y respetuoso en el contacto: no critique ni haga comentarios sobre su vestuario, forma de hablar o higiene. Muestre empatía y evite cualquier señal de incomodidad, asco o rechazo, pues estos pueden generar reacciones adversas. No pregunte por su pasado o los eventos que lo hayan llevado a la situación actual.</a:t>
            </a:r>
          </a:p>
          <a:p>
            <a:endParaRPr lang="es-CO" dirty="0"/>
          </a:p>
        </p:txBody>
      </p:sp>
    </p:spTree>
    <p:extLst>
      <p:ext uri="{BB962C8B-B14F-4D97-AF65-F5344CB8AC3E}">
        <p14:creationId xmlns:p14="http://schemas.microsoft.com/office/powerpoint/2010/main" val="22071856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2"/>
        <p:cNvGrpSpPr/>
        <p:nvPr/>
      </p:nvGrpSpPr>
      <p:grpSpPr>
        <a:xfrm>
          <a:off x="0" y="0"/>
          <a:ext cx="0" cy="0"/>
          <a:chOff x="0" y="0"/>
          <a:chExt cx="0" cy="0"/>
        </a:xfrm>
      </p:grpSpPr>
      <p:pic>
        <p:nvPicPr>
          <p:cNvPr id="23" name="Google Shape;23;p2"/>
          <p:cNvPicPr preferRelativeResize="0"/>
          <p:nvPr/>
        </p:nvPicPr>
        <p:blipFill rotWithShape="1">
          <a:blip r:embed="rId3">
            <a:alphaModFix/>
          </a:blip>
          <a:srcRect t="753" r="3991"/>
          <a:stretch/>
        </p:blipFill>
        <p:spPr>
          <a:xfrm>
            <a:off x="1310185" y="245660"/>
            <a:ext cx="10085696" cy="5650173"/>
          </a:xfrm>
          <a:prstGeom prst="rect">
            <a:avLst/>
          </a:prstGeom>
          <a:noFill/>
          <a:ln>
            <a:noFill/>
          </a:ln>
        </p:spPr>
      </p:pic>
      <p:sp>
        <p:nvSpPr>
          <p:cNvPr id="24" name="Google Shape;24;p2"/>
          <p:cNvSpPr txBox="1"/>
          <p:nvPr/>
        </p:nvSpPr>
        <p:spPr>
          <a:xfrm>
            <a:off x="1310184" y="4714880"/>
            <a:ext cx="9962867" cy="138499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2800" b="1" i="1" u="none" strike="noStrike" cap="none" dirty="0">
                <a:solidFill>
                  <a:srgbClr val="C00000"/>
                </a:solidFill>
                <a:latin typeface="Calibri"/>
                <a:ea typeface="Calibri"/>
                <a:cs typeface="Calibri"/>
                <a:sym typeface="Calibri"/>
              </a:rPr>
              <a:t>PROTOCOLOS DE ATENCION </a:t>
            </a:r>
            <a:endParaRPr dirty="0"/>
          </a:p>
          <a:p>
            <a:pPr marL="0" marR="0" lvl="0" indent="0" algn="l" rtl="0">
              <a:spcBef>
                <a:spcPts val="0"/>
              </a:spcBef>
              <a:spcAft>
                <a:spcPts val="0"/>
              </a:spcAft>
              <a:buNone/>
            </a:pPr>
            <a:r>
              <a:rPr lang="es-MX" sz="2800" b="1" i="1" dirty="0">
                <a:solidFill>
                  <a:srgbClr val="C00000"/>
                </a:solidFill>
                <a:latin typeface="Calibri"/>
                <a:ea typeface="Calibri"/>
                <a:cs typeface="Calibri"/>
                <a:sym typeface="Calibri"/>
              </a:rPr>
              <a:t>Garantizar el acceso y establecer mecanismos de atención para los diferentes grupos poblacionales.</a:t>
            </a:r>
            <a:endParaRPr sz="2800" b="1" i="1" dirty="0">
              <a:solidFill>
                <a:srgbClr val="C00000"/>
              </a:solidFill>
              <a:latin typeface="Calibri"/>
              <a:ea typeface="Calibri"/>
              <a:cs typeface="Calibri"/>
              <a:sym typeface="Calibri"/>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57A6363F-64E9-2AF2-48D1-71D846FCDD29}"/>
              </a:ext>
            </a:extLst>
          </p:cNvPr>
          <p:cNvSpPr txBox="1"/>
          <p:nvPr/>
        </p:nvSpPr>
        <p:spPr>
          <a:xfrm>
            <a:off x="1472184" y="457200"/>
            <a:ext cx="10415016" cy="307777"/>
          </a:xfrm>
          <a:prstGeom prst="rect">
            <a:avLst/>
          </a:prstGeom>
          <a:noFill/>
        </p:spPr>
        <p:txBody>
          <a:bodyPr wrap="square">
            <a:spAutoFit/>
          </a:bodyPr>
          <a:lstStyle/>
          <a:p>
            <a:r>
              <a:rPr lang="es-MX" b="1" i="1" dirty="0">
                <a:solidFill>
                  <a:srgbClr val="FF0000"/>
                </a:solidFill>
              </a:rPr>
              <a:t>PROTOCOLO DE ATENCIÓN A PERSONAS CON PROTECCIÓN PERSONAL (ESCOLTAS)</a:t>
            </a:r>
            <a:endParaRPr lang="es-CO" b="1" i="1" dirty="0">
              <a:solidFill>
                <a:srgbClr val="FF0000"/>
              </a:solidFill>
            </a:endParaRPr>
          </a:p>
        </p:txBody>
      </p:sp>
      <p:sp>
        <p:nvSpPr>
          <p:cNvPr id="5" name="CuadroTexto 4">
            <a:extLst>
              <a:ext uri="{FF2B5EF4-FFF2-40B4-BE49-F238E27FC236}">
                <a16:creationId xmlns:a16="http://schemas.microsoft.com/office/drawing/2014/main" id="{62853685-9B7E-FE67-1171-2A866DCA4D1E}"/>
              </a:ext>
            </a:extLst>
          </p:cNvPr>
          <p:cNvSpPr txBox="1"/>
          <p:nvPr/>
        </p:nvSpPr>
        <p:spPr>
          <a:xfrm>
            <a:off x="758952" y="932688"/>
            <a:ext cx="11128248" cy="3970318"/>
          </a:xfrm>
          <a:prstGeom prst="rect">
            <a:avLst/>
          </a:prstGeom>
          <a:noFill/>
        </p:spPr>
        <p:txBody>
          <a:bodyPr wrap="square">
            <a:spAutoFit/>
          </a:bodyPr>
          <a:lstStyle/>
          <a:p>
            <a:r>
              <a:rPr lang="es-MX" dirty="0"/>
              <a:t>Entiéndase por escolta a quienes se encargan de la seguridad e integridad de personas que requieran especial protección (políticos, empresarios, líderes o lideresas, artistas, entre otras). En este sentido, se prioriza su atención para que las personas protegidas no permanezcan por un tiempo prolongado en las instalaciones, ya que ello puede implicar un riesgo para la persona protegida o los demás visitantes del punto.</a:t>
            </a:r>
          </a:p>
          <a:p>
            <a:endParaRPr lang="es-MX" dirty="0"/>
          </a:p>
          <a:p>
            <a:endParaRPr lang="es-MX" dirty="0"/>
          </a:p>
          <a:p>
            <a:pPr marL="285750" indent="-285750">
              <a:buFont typeface="Arial" panose="020B0604020202020204" pitchFamily="34" charset="0"/>
              <a:buChar char="•"/>
            </a:pPr>
            <a:r>
              <a:rPr lang="es-MX" dirty="0"/>
              <a:t>Verifique los documentos de identificación de los escoltas o ciudadanos de que porten armas, así como el permiso de porte de arma en Colombia. Tenga en cuenta que la expedición de los permisos de porte está a cargo del Departamento Control Comercio de Armas, Municiones y Explosivos (DCCAE), que es una dependencia del Comando General de las Fuerzas Militares.</a:t>
            </a:r>
          </a:p>
          <a:p>
            <a:pPr marL="285750" indent="-285750">
              <a:buFont typeface="Arial" panose="020B0604020202020204" pitchFamily="34" charset="0"/>
              <a:buChar char="•"/>
            </a:pPr>
            <a:endParaRPr lang="es-MX" dirty="0"/>
          </a:p>
          <a:p>
            <a:endParaRPr lang="es-MX" dirty="0"/>
          </a:p>
          <a:p>
            <a:endParaRPr lang="es-MX" dirty="0"/>
          </a:p>
          <a:p>
            <a:endParaRPr lang="es-MX" dirty="0"/>
          </a:p>
          <a:p>
            <a:endParaRPr lang="es-MX" dirty="0"/>
          </a:p>
          <a:p>
            <a:endParaRPr lang="es-MX" dirty="0"/>
          </a:p>
          <a:p>
            <a:endParaRPr lang="es-MX" dirty="0"/>
          </a:p>
          <a:p>
            <a:endParaRPr lang="es-MX" dirty="0"/>
          </a:p>
          <a:p>
            <a:endParaRPr lang="es-MX" dirty="0"/>
          </a:p>
        </p:txBody>
      </p:sp>
    </p:spTree>
    <p:extLst>
      <p:ext uri="{BB962C8B-B14F-4D97-AF65-F5344CB8AC3E}">
        <p14:creationId xmlns:p14="http://schemas.microsoft.com/office/powerpoint/2010/main" val="19468571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FF340E04-F076-B668-5DC4-D203285E9817}"/>
              </a:ext>
            </a:extLst>
          </p:cNvPr>
          <p:cNvSpPr txBox="1"/>
          <p:nvPr/>
        </p:nvSpPr>
        <p:spPr>
          <a:xfrm>
            <a:off x="1691640" y="164592"/>
            <a:ext cx="8814816" cy="307777"/>
          </a:xfrm>
          <a:prstGeom prst="rect">
            <a:avLst/>
          </a:prstGeom>
          <a:noFill/>
        </p:spPr>
        <p:txBody>
          <a:bodyPr wrap="square">
            <a:spAutoFit/>
          </a:bodyPr>
          <a:lstStyle/>
          <a:p>
            <a:r>
              <a:rPr lang="es-MX" b="1" i="1" dirty="0">
                <a:solidFill>
                  <a:srgbClr val="FF0000"/>
                </a:solidFill>
              </a:rPr>
              <a:t>PROTOCOLO DE ATENCIÓN A LA FUERZA PÚBLICA</a:t>
            </a:r>
            <a:endParaRPr lang="es-CO" b="1" i="1" dirty="0">
              <a:solidFill>
                <a:srgbClr val="FF0000"/>
              </a:solidFill>
            </a:endParaRPr>
          </a:p>
        </p:txBody>
      </p:sp>
      <p:sp>
        <p:nvSpPr>
          <p:cNvPr id="5" name="CuadroTexto 4">
            <a:extLst>
              <a:ext uri="{FF2B5EF4-FFF2-40B4-BE49-F238E27FC236}">
                <a16:creationId xmlns:a16="http://schemas.microsoft.com/office/drawing/2014/main" id="{762B9564-3506-D6A3-B1F0-23CC18EDF5DA}"/>
              </a:ext>
            </a:extLst>
          </p:cNvPr>
          <p:cNvSpPr txBox="1"/>
          <p:nvPr/>
        </p:nvSpPr>
        <p:spPr>
          <a:xfrm>
            <a:off x="548640" y="822961"/>
            <a:ext cx="10661904" cy="3785652"/>
          </a:xfrm>
          <a:prstGeom prst="rect">
            <a:avLst/>
          </a:prstGeom>
          <a:noFill/>
        </p:spPr>
        <p:txBody>
          <a:bodyPr wrap="square">
            <a:spAutoFit/>
          </a:bodyPr>
          <a:lstStyle/>
          <a:p>
            <a:pPr algn="l"/>
            <a:endParaRPr lang="es-CO" sz="1600" b="0" i="0" u="none" strike="noStrike" baseline="0" dirty="0">
              <a:solidFill>
                <a:srgbClr val="000000"/>
              </a:solidFill>
              <a:latin typeface="Montserrat" panose="00000500000000000000" pitchFamily="2" charset="0"/>
            </a:endParaRPr>
          </a:p>
          <a:p>
            <a:pPr marL="285750" indent="-285750" algn="just">
              <a:buFont typeface="Arial" panose="020B0604020202020204" pitchFamily="34" charset="0"/>
              <a:buChar char="•"/>
            </a:pPr>
            <a:r>
              <a:rPr lang="es-MX" sz="1600" b="0" i="0" u="none" strike="noStrike" baseline="0" dirty="0">
                <a:solidFill>
                  <a:srgbClr val="000000"/>
                </a:solidFill>
                <a:latin typeface="+mn-lt"/>
              </a:rPr>
              <a:t>Identificación: al acercarse un miembro de la Fuerza Pública, salude cordialmente y pregunte en qué puede servir. Es posible que el miembro de la Fuerza Pública se identifique con su carné institucional, así que tenga en cuenta la necesidad de ofrecer una atención prioritaria si se encuentra en ejercicio de sus funciones, sin menoscabar la atención a otros ciudadanos. </a:t>
            </a:r>
          </a:p>
          <a:p>
            <a:pPr marL="285750" indent="-285750" algn="just">
              <a:buFont typeface="Arial" panose="020B0604020202020204" pitchFamily="34" charset="0"/>
              <a:buChar char="•"/>
            </a:pPr>
            <a:endParaRPr lang="es-MX" sz="1600" b="0" i="0" u="none" strike="noStrike" baseline="0" dirty="0">
              <a:solidFill>
                <a:srgbClr val="000000"/>
              </a:solidFill>
              <a:latin typeface="+mn-lt"/>
            </a:endParaRPr>
          </a:p>
          <a:p>
            <a:pPr marL="285750" indent="-285750" algn="just">
              <a:buFont typeface="Arial" panose="020B0604020202020204" pitchFamily="34" charset="0"/>
              <a:buChar char="•"/>
            </a:pPr>
            <a:endParaRPr lang="es-MX" sz="1600" b="0" i="0" u="none" strike="noStrike" baseline="0" dirty="0">
              <a:solidFill>
                <a:srgbClr val="000000"/>
              </a:solidFill>
              <a:latin typeface="+mn-lt"/>
            </a:endParaRPr>
          </a:p>
          <a:p>
            <a:pPr marL="285750" indent="-285750" algn="just">
              <a:buFont typeface="Arial" panose="020B0604020202020204" pitchFamily="34" charset="0"/>
              <a:buChar char="•"/>
            </a:pPr>
            <a:r>
              <a:rPr lang="es-MX" sz="1600" b="0" i="0" u="none" strike="noStrike" baseline="0" dirty="0">
                <a:solidFill>
                  <a:srgbClr val="000000"/>
                </a:solidFill>
                <a:latin typeface="+mn-lt"/>
              </a:rPr>
              <a:t>Escucha activa: preste atención a la solicitud del miembro de la Fuerza Pública para comprender sus necesidades y brinde la información necesaria sobre el trámite o servicio requerido, incluyendo requisitos, costos (si aplica), y pasos a seguir. Responda a sus preguntas de manera clara y precisa brindado una ruta de atención confiable y precisa. </a:t>
            </a:r>
          </a:p>
          <a:p>
            <a:pPr marL="285750" indent="-285750" algn="just">
              <a:buFont typeface="Arial" panose="020B0604020202020204" pitchFamily="34" charset="0"/>
              <a:buChar char="•"/>
            </a:pPr>
            <a:endParaRPr lang="es-MX" sz="1600" b="0" i="0" u="none" strike="noStrike" baseline="0" dirty="0">
              <a:solidFill>
                <a:srgbClr val="000000"/>
              </a:solidFill>
              <a:latin typeface="+mn-lt"/>
            </a:endParaRPr>
          </a:p>
          <a:p>
            <a:pPr marL="285750" indent="-285750" algn="just">
              <a:buFont typeface="Arial" panose="020B0604020202020204" pitchFamily="34" charset="0"/>
              <a:buChar char="•"/>
            </a:pPr>
            <a:endParaRPr lang="es-MX" sz="1600" b="0" i="0" u="none" strike="noStrike" baseline="0" dirty="0">
              <a:solidFill>
                <a:srgbClr val="000000"/>
              </a:solidFill>
              <a:latin typeface="+mn-lt"/>
            </a:endParaRPr>
          </a:p>
          <a:p>
            <a:pPr marL="342900" indent="-342900" algn="just">
              <a:buFont typeface="Arial" panose="020B0604020202020204" pitchFamily="34" charset="0"/>
              <a:buChar char="•"/>
            </a:pPr>
            <a:r>
              <a:rPr lang="es-MX" sz="1600" b="0" i="0" u="none" strike="noStrike" baseline="0" dirty="0">
                <a:solidFill>
                  <a:srgbClr val="FF0000"/>
                </a:solidFill>
                <a:latin typeface="+mn-lt"/>
              </a:rPr>
              <a:t> </a:t>
            </a:r>
            <a:r>
              <a:rPr lang="es-MX" sz="1600" b="0" i="0" u="none" strike="noStrike" baseline="0" dirty="0">
                <a:solidFill>
                  <a:srgbClr val="000000"/>
                </a:solidFill>
                <a:latin typeface="+mn-lt"/>
              </a:rPr>
              <a:t>Cierre de la atención: agradezca su visita, oriente sobre los canales de atención virtual y telefónico, y póngase a disposición para futuras consul</a:t>
            </a:r>
            <a:r>
              <a:rPr lang="es-MX" sz="1600" dirty="0">
                <a:latin typeface="+mn-lt"/>
              </a:rPr>
              <a:t>tas.</a:t>
            </a:r>
            <a:r>
              <a:rPr lang="es-CO" sz="1600" b="0" i="0" u="none" strike="noStrike" baseline="0" dirty="0">
                <a:solidFill>
                  <a:srgbClr val="000000"/>
                </a:solidFill>
                <a:latin typeface="+mn-lt"/>
              </a:rPr>
              <a:t>	</a:t>
            </a:r>
          </a:p>
        </p:txBody>
      </p:sp>
    </p:spTree>
    <p:extLst>
      <p:ext uri="{BB962C8B-B14F-4D97-AF65-F5344CB8AC3E}">
        <p14:creationId xmlns:p14="http://schemas.microsoft.com/office/powerpoint/2010/main" val="13814655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695F83BA-BD33-1A4B-1B0B-88F33B231B12}"/>
              </a:ext>
            </a:extLst>
          </p:cNvPr>
          <p:cNvSpPr txBox="1"/>
          <p:nvPr/>
        </p:nvSpPr>
        <p:spPr>
          <a:xfrm>
            <a:off x="868680" y="182880"/>
            <a:ext cx="10277856" cy="646331"/>
          </a:xfrm>
          <a:prstGeom prst="rect">
            <a:avLst/>
          </a:prstGeom>
          <a:noFill/>
        </p:spPr>
        <p:txBody>
          <a:bodyPr wrap="square">
            <a:spAutoFit/>
          </a:bodyPr>
          <a:lstStyle/>
          <a:p>
            <a:r>
              <a:rPr lang="es-MX" sz="1800" b="1" i="1" dirty="0">
                <a:solidFill>
                  <a:srgbClr val="FF0000"/>
                </a:solidFill>
              </a:rPr>
              <a:t>PROTOCOLO DE ATENCIÓN A PERSONAS CON ANIMALES DE COMPAÑÍA DE APOYO O ASISTENCIA</a:t>
            </a:r>
            <a:endParaRPr lang="es-CO" sz="1800" b="1" i="1" dirty="0">
              <a:solidFill>
                <a:srgbClr val="FF0000"/>
              </a:solidFill>
            </a:endParaRPr>
          </a:p>
        </p:txBody>
      </p:sp>
      <p:sp>
        <p:nvSpPr>
          <p:cNvPr id="5" name="CuadroTexto 4">
            <a:extLst>
              <a:ext uri="{FF2B5EF4-FFF2-40B4-BE49-F238E27FC236}">
                <a16:creationId xmlns:a16="http://schemas.microsoft.com/office/drawing/2014/main" id="{8E38BE47-BF35-549B-F872-8DC487A6B852}"/>
              </a:ext>
            </a:extLst>
          </p:cNvPr>
          <p:cNvSpPr txBox="1"/>
          <p:nvPr/>
        </p:nvSpPr>
        <p:spPr>
          <a:xfrm>
            <a:off x="557784" y="829212"/>
            <a:ext cx="11539728" cy="4062651"/>
          </a:xfrm>
          <a:prstGeom prst="rect">
            <a:avLst/>
          </a:prstGeom>
          <a:noFill/>
        </p:spPr>
        <p:txBody>
          <a:bodyPr wrap="square">
            <a:spAutoFit/>
          </a:bodyPr>
          <a:lstStyle/>
          <a:p>
            <a:pPr marL="285750" indent="-285750" algn="l">
              <a:buFont typeface="Arial" panose="020B0604020202020204" pitchFamily="34" charset="0"/>
              <a:buChar char="•"/>
            </a:pPr>
            <a:endParaRPr lang="es-CO" sz="1600" b="0" i="0" u="none" strike="noStrike" baseline="0" dirty="0">
              <a:solidFill>
                <a:srgbClr val="000000"/>
              </a:solidFill>
              <a:latin typeface="Montserrat" panose="00000500000000000000" pitchFamily="2" charset="0"/>
            </a:endParaRPr>
          </a:p>
          <a:p>
            <a:pPr marL="285750" indent="-285750">
              <a:buFont typeface="Arial" panose="020B0604020202020204" pitchFamily="34" charset="0"/>
              <a:buChar char="•"/>
            </a:pPr>
            <a:r>
              <a:rPr lang="es-MX" sz="1400" b="0" i="0" u="none" strike="noStrike" baseline="0" dirty="0">
                <a:solidFill>
                  <a:srgbClr val="000000"/>
                </a:solidFill>
                <a:latin typeface="+mn-lt"/>
              </a:rPr>
              <a:t>Solo se podrá llevar un animal por persona. </a:t>
            </a:r>
          </a:p>
          <a:p>
            <a:pPr marL="342900" indent="-342900">
              <a:buFont typeface="Arial" panose="020B0604020202020204" pitchFamily="34" charset="0"/>
              <a:buChar char="•"/>
            </a:pPr>
            <a:r>
              <a:rPr lang="es-MX" sz="2000" b="0" i="0" u="none" strike="noStrike" baseline="0" dirty="0">
                <a:solidFill>
                  <a:srgbClr val="FF0000"/>
                </a:solidFill>
                <a:latin typeface="+mn-lt"/>
              </a:rPr>
              <a:t> </a:t>
            </a:r>
            <a:r>
              <a:rPr lang="es-MX" sz="1400" b="0" i="0" u="none" strike="noStrike" baseline="0" dirty="0">
                <a:solidFill>
                  <a:srgbClr val="000000"/>
                </a:solidFill>
                <a:latin typeface="+mn-lt"/>
              </a:rPr>
              <a:t>Previo al ingreso, la persona cuidadora deberá procurar que su animal haya realizado sus necesidades fisiológicas. </a:t>
            </a:r>
            <a:endParaRPr lang="es-CO" sz="2000" b="0" i="0" u="none" strike="noStrike" baseline="0" dirty="0">
              <a:solidFill>
                <a:srgbClr val="FF0000"/>
              </a:solidFill>
              <a:latin typeface="+mn-lt"/>
            </a:endParaRPr>
          </a:p>
          <a:p>
            <a:pPr marL="342900" indent="-342900">
              <a:buFont typeface="Arial" panose="020B0604020202020204" pitchFamily="34" charset="0"/>
              <a:buChar char="•"/>
            </a:pPr>
            <a:r>
              <a:rPr lang="es-MX" sz="2000" b="0" i="0" u="none" strike="noStrike" baseline="0" dirty="0">
                <a:solidFill>
                  <a:srgbClr val="FF0000"/>
                </a:solidFill>
                <a:latin typeface="+mn-lt"/>
              </a:rPr>
              <a:t> </a:t>
            </a:r>
            <a:r>
              <a:rPr lang="es-MX" sz="1400" b="0" i="0" u="none" strike="noStrike" baseline="0" dirty="0">
                <a:solidFill>
                  <a:srgbClr val="000000"/>
                </a:solidFill>
                <a:latin typeface="+mn-lt"/>
              </a:rPr>
              <a:t>Dar ingreso al usuario (a) con su animal por la puerta de acceso preferencial, no por los torniquetes. </a:t>
            </a:r>
          </a:p>
          <a:p>
            <a:pPr marL="342900" indent="-342900">
              <a:buFont typeface="Arial" panose="020B0604020202020204" pitchFamily="34" charset="0"/>
              <a:buChar char="•"/>
            </a:pPr>
            <a:r>
              <a:rPr lang="es-MX" sz="2000" b="0" i="0" u="none" strike="noStrike" baseline="0" dirty="0">
                <a:solidFill>
                  <a:srgbClr val="FF0000"/>
                </a:solidFill>
                <a:latin typeface="+mn-lt"/>
              </a:rPr>
              <a:t> </a:t>
            </a:r>
            <a:r>
              <a:rPr lang="es-MX" sz="1400" b="0" i="0" u="none" strike="noStrike" baseline="0" dirty="0">
                <a:solidFill>
                  <a:srgbClr val="000000"/>
                </a:solidFill>
                <a:latin typeface="+mn-lt"/>
              </a:rPr>
              <a:t>Ofrecer una superficie con altura (tipo mesa) en los cubículos, para ubicar los animales de compañía que sean llevados en contenedores tipo guacal, evitando que queden en el piso. </a:t>
            </a:r>
          </a:p>
          <a:p>
            <a:pPr marL="342900" indent="-342900">
              <a:buFont typeface="Arial" panose="020B0604020202020204" pitchFamily="34" charset="0"/>
              <a:buChar char="•"/>
            </a:pPr>
            <a:r>
              <a:rPr lang="es-MX" sz="2000" b="0" i="0" u="none" strike="noStrike" baseline="0" dirty="0">
                <a:solidFill>
                  <a:srgbClr val="FF0000"/>
                </a:solidFill>
                <a:latin typeface="+mn-lt"/>
              </a:rPr>
              <a:t> </a:t>
            </a:r>
            <a:r>
              <a:rPr lang="es-MX" sz="1400" b="0" i="0" u="none" strike="noStrike" baseline="0" dirty="0">
                <a:solidFill>
                  <a:srgbClr val="000000"/>
                </a:solidFill>
                <a:latin typeface="+mn-lt"/>
              </a:rPr>
              <a:t>Indicar a la persona el correcto comportamiento de los animales de compañía dentro del punto de atención, es decir: </a:t>
            </a:r>
          </a:p>
          <a:p>
            <a:pPr marL="342900" indent="-342900">
              <a:buFont typeface="Arial" panose="020B0604020202020204" pitchFamily="34" charset="0"/>
              <a:buChar char="•"/>
            </a:pPr>
            <a:r>
              <a:rPr lang="es-MX" sz="2000" b="0" i="0" u="none" strike="noStrike" baseline="0" dirty="0">
                <a:solidFill>
                  <a:srgbClr val="FF0000"/>
                </a:solidFill>
                <a:latin typeface="+mn-lt"/>
              </a:rPr>
              <a:t> </a:t>
            </a:r>
            <a:r>
              <a:rPr lang="es-MX" sz="1400" b="0" i="0" u="none" strike="noStrike" baseline="0" dirty="0">
                <a:solidFill>
                  <a:srgbClr val="000000"/>
                </a:solidFill>
                <a:latin typeface="+mn-lt"/>
              </a:rPr>
              <a:t>Mantener el ambiente limpio y sin olores que puedan molestar a las demás personas </a:t>
            </a:r>
            <a:r>
              <a:rPr lang="es-MX" dirty="0">
                <a:latin typeface="+mn-lt"/>
              </a:rPr>
              <a:t>ciudadanos</a:t>
            </a:r>
            <a:r>
              <a:rPr lang="es-MX" sz="1400" b="0" i="0" u="none" strike="noStrike" baseline="0" dirty="0">
                <a:solidFill>
                  <a:srgbClr val="000000"/>
                </a:solidFill>
                <a:latin typeface="+mn-lt"/>
              </a:rPr>
              <a:t>. </a:t>
            </a:r>
          </a:p>
          <a:p>
            <a:pPr marL="342900" indent="-342900">
              <a:buFont typeface="Arial" panose="020B0604020202020204" pitchFamily="34" charset="0"/>
              <a:buChar char="•"/>
            </a:pPr>
            <a:r>
              <a:rPr lang="es-MX" sz="2000" b="0" i="0" u="none" strike="noStrike" baseline="0" dirty="0">
                <a:solidFill>
                  <a:srgbClr val="FF0000"/>
                </a:solidFill>
                <a:latin typeface="+mn-lt"/>
              </a:rPr>
              <a:t> </a:t>
            </a:r>
            <a:r>
              <a:rPr lang="es-MX" sz="1400" b="0" i="0" u="none" strike="noStrike" baseline="0" dirty="0">
                <a:solidFill>
                  <a:srgbClr val="000000"/>
                </a:solidFill>
                <a:latin typeface="+mn-lt"/>
              </a:rPr>
              <a:t>No permitir que el animal de compañía deambule libremente por el punto de atención. </a:t>
            </a:r>
          </a:p>
          <a:p>
            <a:pPr marL="342900" indent="-342900">
              <a:buFont typeface="Arial" panose="020B0604020202020204" pitchFamily="34" charset="0"/>
              <a:buChar char="•"/>
            </a:pPr>
            <a:r>
              <a:rPr lang="es-MX" sz="2000" b="0" i="0" u="none" strike="noStrike" baseline="0" dirty="0">
                <a:solidFill>
                  <a:srgbClr val="FF0000"/>
                </a:solidFill>
                <a:latin typeface="+mn-lt"/>
              </a:rPr>
              <a:t> </a:t>
            </a:r>
            <a:r>
              <a:rPr lang="es-MX" sz="1400" b="0" i="0" u="none" strike="noStrike" baseline="0" dirty="0">
                <a:solidFill>
                  <a:srgbClr val="000000"/>
                </a:solidFill>
                <a:latin typeface="+mn-lt"/>
              </a:rPr>
              <a:t>Ser responsable del comportamiento del animal de compañía: evitar excesos de ladrido, ruidos, saltos sobre personas, robos de alimento o cualquier otra conducta que afecte la tranquilidad de las personas presentes. </a:t>
            </a:r>
          </a:p>
          <a:p>
            <a:pPr marL="342900" indent="-342900">
              <a:buFont typeface="Arial" panose="020B0604020202020204" pitchFamily="34" charset="0"/>
              <a:buChar char="•"/>
            </a:pPr>
            <a:r>
              <a:rPr lang="es-MX" sz="2000" b="0" i="0" u="none" strike="noStrike" baseline="0" dirty="0">
                <a:solidFill>
                  <a:srgbClr val="FF0000"/>
                </a:solidFill>
                <a:latin typeface="+mn-lt"/>
              </a:rPr>
              <a:t> </a:t>
            </a:r>
            <a:r>
              <a:rPr lang="es-MX" sz="1400" b="0" i="0" u="none" strike="noStrike" baseline="0" dirty="0">
                <a:solidFill>
                  <a:srgbClr val="000000"/>
                </a:solidFill>
                <a:latin typeface="+mn-lt"/>
              </a:rPr>
              <a:t>Ser responsable por los daños y/o perjuicios que el animal de compañía ocasione a las personas, bienes o instalaciones. </a:t>
            </a:r>
          </a:p>
          <a:p>
            <a:pPr marL="342900" indent="-342900">
              <a:buFont typeface="Arial" panose="020B0604020202020204" pitchFamily="34" charset="0"/>
              <a:buChar char="•"/>
            </a:pPr>
            <a:r>
              <a:rPr lang="es-MX" sz="2000" b="0" i="0" u="none" strike="noStrike" baseline="0" dirty="0">
                <a:solidFill>
                  <a:srgbClr val="FF0000"/>
                </a:solidFill>
                <a:latin typeface="+mn-lt"/>
              </a:rPr>
              <a:t> </a:t>
            </a:r>
            <a:r>
              <a:rPr lang="es-MX" sz="1400" b="0" i="0" u="none" strike="noStrike" baseline="0" dirty="0">
                <a:solidFill>
                  <a:srgbClr val="000000"/>
                </a:solidFill>
                <a:latin typeface="+mn-lt"/>
              </a:rPr>
              <a:t>Asumir la responsabilidad civil, administrativa o penal que se derive por cualquier acto del animal de compañía. </a:t>
            </a:r>
          </a:p>
          <a:p>
            <a:pPr marL="342900" indent="-342900">
              <a:buFont typeface="Arial" panose="020B0604020202020204" pitchFamily="34" charset="0"/>
              <a:buChar char="•"/>
            </a:pPr>
            <a:r>
              <a:rPr lang="es-MX" sz="2000" b="0" i="0" u="none" strike="noStrike" baseline="0" dirty="0">
                <a:solidFill>
                  <a:srgbClr val="FF0000"/>
                </a:solidFill>
                <a:latin typeface="+mn-lt"/>
              </a:rPr>
              <a:t> </a:t>
            </a:r>
            <a:r>
              <a:rPr lang="es-MX" sz="1400" b="0" i="0" u="none" strike="noStrike" baseline="0" dirty="0">
                <a:solidFill>
                  <a:srgbClr val="000000"/>
                </a:solidFill>
                <a:latin typeface="+mn-lt"/>
              </a:rPr>
              <a:t>Como servidor (a); no toque, manipule, juegue o se distraiga con los animales de compañía de asistencia o apoyo emocional. </a:t>
            </a:r>
          </a:p>
        </p:txBody>
      </p:sp>
    </p:spTree>
    <p:extLst>
      <p:ext uri="{BB962C8B-B14F-4D97-AF65-F5344CB8AC3E}">
        <p14:creationId xmlns:p14="http://schemas.microsoft.com/office/powerpoint/2010/main" val="30962933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46"/>
        <p:cNvGrpSpPr/>
        <p:nvPr/>
      </p:nvGrpSpPr>
      <p:grpSpPr>
        <a:xfrm>
          <a:off x="0" y="0"/>
          <a:ext cx="0" cy="0"/>
          <a:chOff x="0" y="0"/>
          <a:chExt cx="0" cy="0"/>
        </a:xfrm>
      </p:grpSpPr>
      <p:sp>
        <p:nvSpPr>
          <p:cNvPr id="47" name="Google Shape;47;p5"/>
          <p:cNvSpPr txBox="1"/>
          <p:nvPr/>
        </p:nvSpPr>
        <p:spPr>
          <a:xfrm>
            <a:off x="1181773" y="290068"/>
            <a:ext cx="3664401"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3600" b="1" i="1">
                <a:solidFill>
                  <a:srgbClr val="C00000"/>
                </a:solidFill>
                <a:latin typeface="Calibri"/>
                <a:ea typeface="Calibri"/>
                <a:cs typeface="Calibri"/>
                <a:sym typeface="Calibri"/>
              </a:rPr>
              <a:t>PERSONA MAYOR </a:t>
            </a:r>
            <a:endParaRPr/>
          </a:p>
        </p:txBody>
      </p:sp>
      <p:sp>
        <p:nvSpPr>
          <p:cNvPr id="48" name="Google Shape;48;p5"/>
          <p:cNvSpPr txBox="1"/>
          <p:nvPr/>
        </p:nvSpPr>
        <p:spPr>
          <a:xfrm>
            <a:off x="515567" y="1036562"/>
            <a:ext cx="11575914" cy="535527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1800" dirty="0">
                <a:solidFill>
                  <a:schemeClr val="dk1"/>
                </a:solidFill>
                <a:latin typeface="Calibri"/>
                <a:ea typeface="Calibri"/>
                <a:cs typeface="Calibri"/>
                <a:sym typeface="Calibri"/>
              </a:rPr>
              <a:t>No referirse con términos diminutivos como el viejito o la viejita, anciano o anciana, preguntarle cómo le gusta que le llamen, procurar no tutear a menos que se cuente con la autorización por la persona mayor. </a:t>
            </a:r>
            <a:endParaRPr dirty="0"/>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a:p>
            <a:pPr lvl="0"/>
            <a:r>
              <a:rPr lang="es-MX" sz="1800" dirty="0">
                <a:solidFill>
                  <a:schemeClr val="dk1"/>
                </a:solidFill>
                <a:latin typeface="+mn-lt"/>
                <a:ea typeface="Calibri"/>
                <a:cs typeface="Calibri"/>
                <a:sym typeface="Calibri"/>
              </a:rPr>
              <a:t>• </a:t>
            </a:r>
            <a:r>
              <a:rPr lang="es-MX" dirty="0">
                <a:solidFill>
                  <a:schemeClr val="dk1"/>
                </a:solidFill>
                <a:latin typeface="+mn-lt"/>
                <a:ea typeface="Calibri"/>
                <a:cs typeface="Calibri"/>
                <a:sym typeface="Calibri"/>
              </a:rPr>
              <a:t>Escuchar con atención y respeto el relato de la Persona Mayor, por su condición y situación necesita un alto grado de escucha y de ayuda para centralizar su necesidad y demanda, realice preguntas puntuales que permitan establecer el motivo de solicitud.</a:t>
            </a:r>
            <a:r>
              <a:rPr lang="es-MX" dirty="0">
                <a:latin typeface="+mn-lt"/>
              </a:rPr>
              <a:t> Fomentar una comunicación asertiva con personas mayores, es esencial dirigirse a ellas  manteniendo una actitud directa y honesta que favorezca la confianza mutua. Es importante permitirles expresar libremente sus necesidades, sentimientos y creencias, reconociendo y respetando sus derechos en todo momento. </a:t>
            </a:r>
            <a:endParaRPr dirty="0">
              <a:latin typeface="+mn-lt"/>
            </a:endParaRPr>
          </a:p>
          <a:p>
            <a:pPr marL="0" marR="0" lvl="0" indent="0" algn="l" rtl="0">
              <a:spcBef>
                <a:spcPts val="0"/>
              </a:spcBef>
              <a:spcAft>
                <a:spcPts val="0"/>
              </a:spcAft>
              <a:buNone/>
            </a:pPr>
            <a:r>
              <a:rPr lang="es-MX" dirty="0">
                <a:solidFill>
                  <a:schemeClr val="dk1"/>
                </a:solidFill>
                <a:latin typeface="+mn-lt"/>
                <a:ea typeface="Calibri"/>
                <a:cs typeface="Calibri"/>
                <a:sym typeface="Calibri"/>
              </a:rPr>
              <a:t> • Para establecer una comunicación verbal asertiva con personas mayores, es fundamental mantener contacto visual con la persona mayor y en caso de que vaya acompañada, no dirigirse hacia la persona acompañante; utilizar un tono y volumen de voz adecuados, y dirigirse a ellas con respeto, hablándoles de usted salvo que expresen lo contrario.  </a:t>
            </a:r>
            <a:endParaRPr dirty="0">
              <a:latin typeface="+mn-lt"/>
            </a:endParaRPr>
          </a:p>
          <a:p>
            <a:pPr marL="0" marR="0" lvl="0" indent="0" algn="l" rtl="0">
              <a:spcBef>
                <a:spcPts val="0"/>
              </a:spcBef>
              <a:spcAft>
                <a:spcPts val="0"/>
              </a:spcAft>
              <a:buNone/>
            </a:pPr>
            <a:r>
              <a:rPr lang="es-MX" dirty="0">
                <a:solidFill>
                  <a:schemeClr val="dk1"/>
                </a:solidFill>
                <a:latin typeface="+mn-lt"/>
                <a:ea typeface="Calibri"/>
                <a:cs typeface="Calibri"/>
                <a:sym typeface="Calibri"/>
              </a:rPr>
              <a:t> • Es importante no manifestar prejuicios ya que, como servidores orientadores de la alcaldía , esta actitud puede influenciar en el tipo de atención que brindemos y la imagen de como nos percibe la ciudadanía.</a:t>
            </a:r>
            <a:endParaRPr dirty="0">
              <a:latin typeface="+mn-lt"/>
            </a:endParaRPr>
          </a:p>
          <a:p>
            <a:pPr marL="0" marR="0" lvl="0" indent="0" algn="l" rtl="0">
              <a:spcBef>
                <a:spcPts val="0"/>
              </a:spcBef>
              <a:spcAft>
                <a:spcPts val="0"/>
              </a:spcAft>
              <a:buNone/>
            </a:pPr>
            <a:r>
              <a:rPr lang="es-MX" dirty="0">
                <a:solidFill>
                  <a:schemeClr val="dk1"/>
                </a:solidFill>
                <a:latin typeface="+mn-lt"/>
                <a:ea typeface="Calibri"/>
                <a:cs typeface="Calibri"/>
                <a:sym typeface="Calibri"/>
              </a:rPr>
              <a:t>• Estar atento(a) a posibles alertas de casos de maltrato intrafamiliar, grupal o social hacia las personas mayores. De ser así, poner en conocimiento de las autoridades competentes (ley 1850 de 2017, Comisarias de Familia o Centros de Atención a Víctimas de Violencia Intrafamiliar) y activar la ruta. </a:t>
            </a:r>
            <a:endParaRPr dirty="0">
              <a:latin typeface="+mn-lt"/>
            </a:endParaRPr>
          </a:p>
          <a:p>
            <a:pPr marL="0" marR="0" lvl="0" indent="0" algn="l" rtl="0">
              <a:spcBef>
                <a:spcPts val="0"/>
              </a:spcBef>
              <a:spcAft>
                <a:spcPts val="0"/>
              </a:spcAft>
              <a:buNone/>
            </a:pPr>
            <a:r>
              <a:rPr lang="es-MX" dirty="0">
                <a:solidFill>
                  <a:schemeClr val="dk1"/>
                </a:solidFill>
                <a:latin typeface="+mn-lt"/>
                <a:ea typeface="Calibri"/>
                <a:cs typeface="Calibri"/>
                <a:sym typeface="Calibri"/>
              </a:rPr>
              <a:t>• . Es recomendable llamarlas por su nombre, evitar interrumpirlas mientras hablan, y abstenerse de entrar en discusiones, mostrando consideración por sus creencias. Además, es importante escuchar activamente y tener en cuenta sus gustos y preferencias, favoreciendo así un diálogo empático, respetuoso y significativo.</a:t>
            </a:r>
            <a:endParaRPr dirty="0">
              <a:latin typeface="+mn-lt"/>
            </a:endParaRPr>
          </a:p>
          <a:p>
            <a:pPr marL="0" marR="0" lvl="0" indent="0" algn="l" rtl="0">
              <a:spcBef>
                <a:spcPts val="0"/>
              </a:spcBef>
              <a:spcAft>
                <a:spcPts val="0"/>
              </a:spcAft>
              <a:buNone/>
            </a:pPr>
            <a:r>
              <a:rPr lang="es-MX" dirty="0">
                <a:solidFill>
                  <a:schemeClr val="dk1"/>
                </a:solidFill>
                <a:latin typeface="+mn-lt"/>
                <a:ea typeface="Calibri"/>
                <a:cs typeface="Calibri"/>
                <a:sym typeface="Calibri"/>
              </a:rPr>
              <a:t>•Es importante evitar mensajes contradictorios o ambiguos que puedan generar confusión o malentendidos. Además, se debe respetar su espacio vital, evitando gestos que puedan interpretarse como signos de disgusto o desaprobación..</a:t>
            </a:r>
            <a:endParaRPr dirty="0">
              <a:latin typeface="+mn-lt"/>
            </a:endParaRPr>
          </a:p>
          <a:p>
            <a:pPr marL="0" marR="0" lvl="0" indent="0" algn="l" rtl="0">
              <a:spcBef>
                <a:spcPts val="0"/>
              </a:spcBef>
              <a:spcAft>
                <a:spcPts val="0"/>
              </a:spcAft>
              <a:buNone/>
            </a:pPr>
            <a:endParaRPr dirty="0">
              <a:solidFill>
                <a:schemeClr val="dk1"/>
              </a:solidFill>
              <a:latin typeface="Calibri"/>
              <a:ea typeface="Calibri"/>
              <a:cs typeface="Calibri"/>
              <a:sym typeface="Calibri"/>
            </a:endParaRPr>
          </a:p>
          <a:p>
            <a:pPr marL="0" marR="0" lvl="0" indent="0" algn="l" rtl="0">
              <a:spcBef>
                <a:spcPts val="0"/>
              </a:spcBef>
              <a:spcAft>
                <a:spcPts val="0"/>
              </a:spcAft>
              <a:buNone/>
            </a:pPr>
            <a:r>
              <a:rPr lang="es-MX" sz="1800" dirty="0">
                <a:solidFill>
                  <a:schemeClr val="dk1"/>
                </a:solidFill>
                <a:latin typeface="Calibri"/>
                <a:ea typeface="Calibri"/>
                <a:cs typeface="Calibri"/>
                <a:sym typeface="Calibri"/>
              </a:rPr>
              <a:t> </a:t>
            </a:r>
            <a:endParaRPr sz="1800" dirty="0">
              <a:solidFill>
                <a:schemeClr val="dk1"/>
              </a:solidFill>
              <a:latin typeface="Calibri"/>
              <a:ea typeface="Calibri"/>
              <a:cs typeface="Calibri"/>
              <a:sym typeface="Calibri"/>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53"/>
        <p:cNvGrpSpPr/>
        <p:nvPr/>
      </p:nvGrpSpPr>
      <p:grpSpPr>
        <a:xfrm>
          <a:off x="0" y="0"/>
          <a:ext cx="0" cy="0"/>
          <a:chOff x="0" y="0"/>
          <a:chExt cx="0" cy="0"/>
        </a:xfrm>
      </p:grpSpPr>
      <p:sp>
        <p:nvSpPr>
          <p:cNvPr id="54" name="Google Shape;54;p6"/>
          <p:cNvSpPr txBox="1"/>
          <p:nvPr/>
        </p:nvSpPr>
        <p:spPr>
          <a:xfrm>
            <a:off x="1551489" y="468525"/>
            <a:ext cx="7820168"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2800" b="1" i="1">
                <a:solidFill>
                  <a:srgbClr val="C00000"/>
                </a:solidFill>
                <a:latin typeface="Calibri"/>
                <a:ea typeface="Calibri"/>
                <a:cs typeface="Calibri"/>
                <a:sym typeface="Calibri"/>
              </a:rPr>
              <a:t>NIÑOS, NIÑAS Y ADOLESCENTES</a:t>
            </a:r>
            <a:endParaRPr/>
          </a:p>
        </p:txBody>
      </p:sp>
      <p:sp>
        <p:nvSpPr>
          <p:cNvPr id="55" name="Google Shape;55;p6"/>
          <p:cNvSpPr txBox="1"/>
          <p:nvPr/>
        </p:nvSpPr>
        <p:spPr>
          <a:xfrm>
            <a:off x="389106" y="1341940"/>
            <a:ext cx="11559702" cy="403187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1600">
                <a:solidFill>
                  <a:schemeClr val="dk1"/>
                </a:solidFill>
                <a:latin typeface="Calibri"/>
                <a:ea typeface="Calibri"/>
                <a:cs typeface="Calibri"/>
                <a:sym typeface="Calibri"/>
              </a:rPr>
              <a:t>La información también debe darse a los niños, niñas y adolescentes, y para ello, se sugiere informar acerca de los espacios dispuestos para la atención. </a:t>
            </a:r>
            <a:endParaRPr/>
          </a:p>
          <a:p>
            <a:pPr marL="0" marR="0" lvl="0" indent="0" algn="l" rtl="0">
              <a:spcBef>
                <a:spcPts val="0"/>
              </a:spcBef>
              <a:spcAft>
                <a:spcPts val="0"/>
              </a:spcAft>
              <a:buNone/>
            </a:pPr>
            <a:endParaRPr sz="1600">
              <a:solidFill>
                <a:schemeClr val="dk1"/>
              </a:solidFill>
              <a:latin typeface="Calibri"/>
              <a:ea typeface="Calibri"/>
              <a:cs typeface="Calibri"/>
              <a:sym typeface="Calibri"/>
            </a:endParaRPr>
          </a:p>
          <a:p>
            <a:pPr marL="0" marR="0" lvl="0" indent="0" algn="l" rtl="0">
              <a:spcBef>
                <a:spcPts val="0"/>
              </a:spcBef>
              <a:spcAft>
                <a:spcPts val="0"/>
              </a:spcAft>
              <a:buNone/>
            </a:pPr>
            <a:r>
              <a:rPr lang="es-MX" sz="1600">
                <a:solidFill>
                  <a:schemeClr val="dk1"/>
                </a:solidFill>
                <a:latin typeface="Calibri"/>
                <a:ea typeface="Calibri"/>
                <a:cs typeface="Calibri"/>
                <a:sym typeface="Calibri"/>
              </a:rPr>
              <a:t>• Habilitar y adaptar espacios para brindar la información necesaria orientada a los usuarios niños, niñas y adolescentes, a través de un lenguaje claro, que posibiliten la comprensión del proceso de acuerdo con el nivel de desarrollo y vulnerabilidad. </a:t>
            </a:r>
            <a:endParaRPr/>
          </a:p>
          <a:p>
            <a:pPr marL="0" marR="0" lvl="0" indent="0" algn="l" rtl="0">
              <a:spcBef>
                <a:spcPts val="0"/>
              </a:spcBef>
              <a:spcAft>
                <a:spcPts val="0"/>
              </a:spcAft>
              <a:buNone/>
            </a:pPr>
            <a:r>
              <a:rPr lang="es-MX" sz="1600">
                <a:solidFill>
                  <a:schemeClr val="dk1"/>
                </a:solidFill>
                <a:latin typeface="Calibri"/>
                <a:ea typeface="Calibri"/>
                <a:cs typeface="Calibri"/>
                <a:sym typeface="Calibri"/>
              </a:rPr>
              <a:t>• Los Niños, Niñas adolescentes y jóvenes (en adelante) - son ciudadanos(as), que piensan, sienten y se expresan de maneras diferentes a las de los adultos.</a:t>
            </a:r>
            <a:endParaRPr/>
          </a:p>
          <a:p>
            <a:pPr marL="0" marR="0" lvl="0" indent="0" algn="l" rtl="0">
              <a:spcBef>
                <a:spcPts val="0"/>
              </a:spcBef>
              <a:spcAft>
                <a:spcPts val="0"/>
              </a:spcAft>
              <a:buNone/>
            </a:pPr>
            <a:r>
              <a:rPr lang="es-MX" sz="1600">
                <a:solidFill>
                  <a:schemeClr val="dk1"/>
                </a:solidFill>
                <a:latin typeface="Calibri"/>
                <a:ea typeface="Calibri"/>
                <a:cs typeface="Calibri"/>
                <a:sym typeface="Calibri"/>
              </a:rPr>
              <a:t>• Tenga en cuenta que la atención de niños y niñas, adolescentes y jóvenes debe ser priorizada. </a:t>
            </a:r>
            <a:endParaRPr/>
          </a:p>
          <a:p>
            <a:pPr marL="0" marR="0" lvl="0" indent="0" algn="l" rtl="0">
              <a:spcBef>
                <a:spcPts val="0"/>
              </a:spcBef>
              <a:spcAft>
                <a:spcPts val="0"/>
              </a:spcAft>
              <a:buNone/>
            </a:pPr>
            <a:r>
              <a:rPr lang="es-MX" sz="1600">
                <a:solidFill>
                  <a:schemeClr val="dk1"/>
                </a:solidFill>
                <a:latin typeface="Calibri"/>
                <a:ea typeface="Calibri"/>
                <a:cs typeface="Calibri"/>
                <a:sym typeface="Calibri"/>
              </a:rPr>
              <a:t> • Brindar atención y orientación sobre a donde debe dirigirse con calidez, respeto y calidad . </a:t>
            </a:r>
            <a:endParaRPr/>
          </a:p>
          <a:p>
            <a:pPr marL="0" marR="0" lvl="0" indent="0" algn="l" rtl="0">
              <a:spcBef>
                <a:spcPts val="0"/>
              </a:spcBef>
              <a:spcAft>
                <a:spcPts val="0"/>
              </a:spcAft>
              <a:buNone/>
            </a:pPr>
            <a:r>
              <a:rPr lang="es-MX" sz="1600">
                <a:solidFill>
                  <a:schemeClr val="dk1"/>
                </a:solidFill>
                <a:latin typeface="Calibri"/>
                <a:ea typeface="Calibri"/>
                <a:cs typeface="Calibri"/>
                <a:sym typeface="Calibri"/>
              </a:rPr>
              <a:t> • Es importante no manifestar prejuicios ya que, como servidores orientadores de la alcaldía , esta actitud puede influenciar en el tipo de atención que brindemos y la imagen de como nos percibe la ciudadanía.</a:t>
            </a:r>
            <a:endParaRPr/>
          </a:p>
          <a:p>
            <a:pPr marL="0" marR="0" lvl="0" indent="0" algn="l" rtl="0">
              <a:spcBef>
                <a:spcPts val="0"/>
              </a:spcBef>
              <a:spcAft>
                <a:spcPts val="0"/>
              </a:spcAft>
              <a:buNone/>
            </a:pPr>
            <a:endParaRPr sz="1600">
              <a:solidFill>
                <a:schemeClr val="dk1"/>
              </a:solidFill>
              <a:latin typeface="Calibri"/>
              <a:ea typeface="Calibri"/>
              <a:cs typeface="Calibri"/>
              <a:sym typeface="Calibri"/>
            </a:endParaRPr>
          </a:p>
          <a:p>
            <a:pPr marL="0" marR="0" lvl="0" indent="0" algn="l" rtl="0">
              <a:spcBef>
                <a:spcPts val="0"/>
              </a:spcBef>
              <a:spcAft>
                <a:spcPts val="0"/>
              </a:spcAft>
              <a:buNone/>
            </a:pPr>
            <a:endParaRPr sz="1600">
              <a:solidFill>
                <a:schemeClr val="dk1"/>
              </a:solidFill>
              <a:latin typeface="Calibri"/>
              <a:ea typeface="Calibri"/>
              <a:cs typeface="Calibri"/>
              <a:sym typeface="Calibri"/>
            </a:endParaRPr>
          </a:p>
          <a:p>
            <a:pPr marL="0" marR="0" lvl="0" indent="0" algn="l" rtl="0">
              <a:spcBef>
                <a:spcPts val="0"/>
              </a:spcBef>
              <a:spcAft>
                <a:spcPts val="0"/>
              </a:spcAft>
              <a:buNone/>
            </a:pPr>
            <a:endParaRPr sz="1600">
              <a:solidFill>
                <a:schemeClr val="dk1"/>
              </a:solidFill>
              <a:latin typeface="Calibri"/>
              <a:ea typeface="Calibri"/>
              <a:cs typeface="Calibri"/>
              <a:sym typeface="Calibri"/>
            </a:endParaRPr>
          </a:p>
          <a:p>
            <a:pPr marL="0" marR="0" lvl="0" indent="0" algn="l" rtl="0">
              <a:spcBef>
                <a:spcPts val="0"/>
              </a:spcBef>
              <a:spcAft>
                <a:spcPts val="0"/>
              </a:spcAft>
              <a:buNone/>
            </a:pPr>
            <a:endParaRPr sz="1600">
              <a:solidFill>
                <a:schemeClr val="dk1"/>
              </a:solidFill>
              <a:latin typeface="Calibri"/>
              <a:ea typeface="Calibri"/>
              <a:cs typeface="Calibri"/>
              <a:sym typeface="Calibri"/>
            </a:endParaRPr>
          </a:p>
          <a:p>
            <a:pPr marL="0" marR="0" lvl="0" indent="0" algn="l" rtl="0">
              <a:spcBef>
                <a:spcPts val="0"/>
              </a:spcBef>
              <a:spcAft>
                <a:spcPts val="0"/>
              </a:spcAft>
              <a:buNone/>
            </a:pPr>
            <a:endParaRPr sz="1600">
              <a:solidFill>
                <a:schemeClr val="dk1"/>
              </a:solidFill>
              <a:latin typeface="Calibri"/>
              <a:ea typeface="Calibri"/>
              <a:cs typeface="Calibri"/>
              <a:sym typeface="Calibri"/>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sp>
        <p:nvSpPr>
          <p:cNvPr id="60" name="Google Shape;60;p7"/>
          <p:cNvSpPr txBox="1"/>
          <p:nvPr/>
        </p:nvSpPr>
        <p:spPr>
          <a:xfrm>
            <a:off x="1856096" y="668740"/>
            <a:ext cx="6741994"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3200" b="1" i="1" dirty="0">
                <a:solidFill>
                  <a:srgbClr val="FF0000"/>
                </a:solidFill>
                <a:latin typeface="Calibri"/>
                <a:ea typeface="Calibri"/>
                <a:cs typeface="Calibri"/>
                <a:sym typeface="Calibri"/>
              </a:rPr>
              <a:t>GRUPO POBLACIONAL LGBTIQ</a:t>
            </a:r>
            <a:endParaRPr dirty="0"/>
          </a:p>
        </p:txBody>
      </p:sp>
      <p:sp>
        <p:nvSpPr>
          <p:cNvPr id="61" name="Google Shape;61;p7"/>
          <p:cNvSpPr txBox="1"/>
          <p:nvPr/>
        </p:nvSpPr>
        <p:spPr>
          <a:xfrm>
            <a:off x="340468" y="1253516"/>
            <a:ext cx="11492141" cy="4524275"/>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MX" sz="1800" dirty="0">
                <a:solidFill>
                  <a:schemeClr val="dk1"/>
                </a:solidFill>
                <a:latin typeface="Calibri"/>
                <a:ea typeface="Calibri"/>
                <a:cs typeface="Calibri"/>
                <a:sym typeface="Calibri"/>
              </a:rPr>
              <a:t> El (la) servidor(a) de la alcaldía  deberá estar atento, la solicitud u orientación puede que no sea con respecto a la orientación sexual o a la diversidad de género; antes de orientar asegúrese cuál es el interés del usuario al solicitar la atención y enfóquese únicamente en dicho interés. </a:t>
            </a:r>
          </a:p>
          <a:p>
            <a:pPr marR="0" lvl="0" algn="just" rtl="0">
              <a:spcBef>
                <a:spcPts val="0"/>
              </a:spcBef>
              <a:spcAft>
                <a:spcPts val="0"/>
              </a:spcAft>
            </a:pPr>
            <a:r>
              <a:rPr lang="es-CO" sz="1800" dirty="0"/>
              <a:t>•</a:t>
            </a:r>
            <a:r>
              <a:rPr lang="es-MX" sz="1800" dirty="0"/>
              <a:t>El lenguaje incluyente implica usar palabras que no desconozcan las diferentes identidades</a:t>
            </a:r>
            <a:endParaRPr sz="1800" dirty="0"/>
          </a:p>
          <a:p>
            <a:pPr marL="0" marR="0" lvl="0" indent="0" algn="just" rtl="0">
              <a:spcBef>
                <a:spcPts val="0"/>
              </a:spcBef>
              <a:spcAft>
                <a:spcPts val="0"/>
              </a:spcAft>
              <a:buNone/>
            </a:pPr>
            <a:r>
              <a:rPr lang="es-MX" sz="1800" dirty="0">
                <a:solidFill>
                  <a:schemeClr val="dk1"/>
                </a:solidFill>
                <a:latin typeface="Calibri"/>
                <a:ea typeface="Calibri"/>
                <a:cs typeface="Calibri"/>
                <a:sym typeface="Calibri"/>
              </a:rPr>
              <a:t> • Brindar atención y orientación sobre a donde debe dirigirse con calidez, respeto y calidad . </a:t>
            </a:r>
            <a:endParaRPr sz="1800" dirty="0"/>
          </a:p>
          <a:p>
            <a:pPr marL="0" marR="0" lvl="0" indent="0" algn="just" rtl="0">
              <a:spcBef>
                <a:spcPts val="0"/>
              </a:spcBef>
              <a:spcAft>
                <a:spcPts val="0"/>
              </a:spcAft>
              <a:buNone/>
            </a:pPr>
            <a:r>
              <a:rPr lang="es-MX" sz="1800" dirty="0">
                <a:solidFill>
                  <a:schemeClr val="dk1"/>
                </a:solidFill>
                <a:latin typeface="Calibri"/>
                <a:ea typeface="Calibri"/>
                <a:cs typeface="Calibri"/>
                <a:sym typeface="Calibri"/>
              </a:rPr>
              <a:t> • Es importante no manifestar prejuicios ya que, como servidores orientadores de la alcaldía , esta actitud puede influenciar en el tipo de atención que brindemos y la imagen de como nos percibe la ciudadanía.</a:t>
            </a:r>
            <a:endParaRPr sz="1800" dirty="0"/>
          </a:p>
          <a:p>
            <a:pPr marL="0" marR="0" lvl="0" indent="0" algn="just" rtl="0">
              <a:spcBef>
                <a:spcPts val="0"/>
              </a:spcBef>
              <a:spcAft>
                <a:spcPts val="0"/>
              </a:spcAft>
              <a:buNone/>
            </a:pPr>
            <a:r>
              <a:rPr lang="es-MX" sz="1800" dirty="0">
                <a:solidFill>
                  <a:schemeClr val="dk1"/>
                </a:solidFill>
                <a:latin typeface="Calibri"/>
                <a:ea typeface="Calibri"/>
                <a:cs typeface="Calibri"/>
                <a:sym typeface="Calibri"/>
              </a:rPr>
              <a:t>• Al atender al ciudadano (a) tenga en cuenta que, las identidades de género de muchas personas de las categorías LGBTIQ+ son insuficientes para dar cuenta de su vivencia personal. No trate de estigmatizar o categorizar; permita el diálogo y que el ciudadano(a) narre lo que considere pertinente. </a:t>
            </a:r>
            <a:endParaRPr sz="1800" dirty="0"/>
          </a:p>
          <a:p>
            <a:pPr marL="0" marR="0" lvl="0" indent="0" algn="just" rtl="0">
              <a:spcBef>
                <a:spcPts val="0"/>
              </a:spcBef>
              <a:spcAft>
                <a:spcPts val="0"/>
              </a:spcAft>
              <a:buNone/>
            </a:pPr>
            <a:r>
              <a:rPr lang="es-MX" sz="1800" dirty="0">
                <a:solidFill>
                  <a:schemeClr val="dk1"/>
                </a:solidFill>
                <a:latin typeface="Calibri"/>
                <a:ea typeface="Calibri"/>
                <a:cs typeface="Calibri"/>
                <a:sym typeface="Calibri"/>
              </a:rPr>
              <a:t>• Tenga en cuenta que cada una de estas poblaciones (lesbianas, </a:t>
            </a:r>
            <a:r>
              <a:rPr lang="es-MX" sz="1800" dirty="0" err="1">
                <a:solidFill>
                  <a:schemeClr val="dk1"/>
                </a:solidFill>
                <a:latin typeface="Calibri"/>
                <a:ea typeface="Calibri"/>
                <a:cs typeface="Calibri"/>
                <a:sym typeface="Calibri"/>
              </a:rPr>
              <a:t>Gays</a:t>
            </a:r>
            <a:r>
              <a:rPr lang="es-MX" sz="1800" dirty="0">
                <a:solidFill>
                  <a:schemeClr val="dk1"/>
                </a:solidFill>
                <a:latin typeface="Calibri"/>
                <a:ea typeface="Calibri"/>
                <a:cs typeface="Calibri"/>
                <a:sym typeface="Calibri"/>
              </a:rPr>
              <a:t>, bisexuales, transgénero e intersexuales) aunque comparten la discriminación por orientación sexual o identidad de género, viven tipos de violencia diferentes. Por ello, no iguale cada una de estas particularidades, tenga en cuenta sus diversidades. </a:t>
            </a:r>
            <a:endParaRPr sz="1800" dirty="0"/>
          </a:p>
          <a:p>
            <a:pPr marL="0" marR="0" lvl="0" indent="0" algn="just" rtl="0">
              <a:spcBef>
                <a:spcPts val="0"/>
              </a:spcBef>
              <a:spcAft>
                <a:spcPts val="0"/>
              </a:spcAft>
              <a:buNone/>
            </a:pPr>
            <a:r>
              <a:rPr lang="es-MX" sz="1800" dirty="0">
                <a:solidFill>
                  <a:schemeClr val="dk1"/>
                </a:solidFill>
                <a:latin typeface="Calibri"/>
                <a:ea typeface="Calibri"/>
                <a:cs typeface="Calibri"/>
                <a:sym typeface="Calibri"/>
              </a:rPr>
              <a:t>• En el caso de la población LGBTIQ+ cuando sea necesario tener que utilizar el nombre del ciudadano o ciudadana para dar alguna información o llamar su atención, utilizar el nombre que la persona haya suministrado, no el nombre que aparece</a:t>
            </a:r>
            <a:endParaRPr sz="1800" dirty="0"/>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66"/>
        <p:cNvGrpSpPr/>
        <p:nvPr/>
      </p:nvGrpSpPr>
      <p:grpSpPr>
        <a:xfrm>
          <a:off x="0" y="0"/>
          <a:ext cx="0" cy="0"/>
          <a:chOff x="0" y="0"/>
          <a:chExt cx="0" cy="0"/>
        </a:xfrm>
      </p:grpSpPr>
      <p:sp>
        <p:nvSpPr>
          <p:cNvPr id="67" name="Google Shape;67;p8"/>
          <p:cNvSpPr txBox="1"/>
          <p:nvPr/>
        </p:nvSpPr>
        <p:spPr>
          <a:xfrm>
            <a:off x="1069847" y="334791"/>
            <a:ext cx="10810867" cy="16927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CO" sz="2000" b="1" i="1" dirty="0">
                <a:solidFill>
                  <a:srgbClr val="C00000"/>
                </a:solidFill>
                <a:latin typeface="Calibri"/>
                <a:ea typeface="Calibri"/>
                <a:cs typeface="Calibri"/>
                <a:sym typeface="Calibri"/>
              </a:rPr>
              <a:t>PROTOCOLO DE ATENCIÓN PERSONAS GESTANTES, LACTANTES O PERSONAS CON </a:t>
            </a:r>
          </a:p>
          <a:p>
            <a:pPr marL="0" marR="0" lvl="0" indent="0" algn="l" rtl="0">
              <a:spcBef>
                <a:spcPts val="0"/>
              </a:spcBef>
              <a:spcAft>
                <a:spcPts val="0"/>
              </a:spcAft>
              <a:buNone/>
            </a:pPr>
            <a:r>
              <a:rPr lang="es-CO" sz="2000" b="1" i="1" dirty="0">
                <a:solidFill>
                  <a:srgbClr val="C00000"/>
                </a:solidFill>
                <a:latin typeface="Calibri"/>
                <a:ea typeface="Calibri"/>
                <a:cs typeface="Calibri"/>
                <a:sym typeface="Calibri"/>
              </a:rPr>
              <a:t>NIÑAS O NIÑOS DE PRIMERA INFANCIA</a:t>
            </a:r>
          </a:p>
          <a:p>
            <a:pPr marL="0" marR="0" lvl="0" indent="0" algn="l" rtl="0">
              <a:spcBef>
                <a:spcPts val="0"/>
              </a:spcBef>
              <a:spcAft>
                <a:spcPts val="0"/>
              </a:spcAft>
              <a:buNone/>
            </a:pPr>
            <a:endParaRPr lang="es-CO" sz="2000" b="1" i="1" dirty="0">
              <a:solidFill>
                <a:srgbClr val="C00000"/>
              </a:solidFill>
              <a:latin typeface="Calibri"/>
              <a:ea typeface="Calibri"/>
              <a:cs typeface="Calibri"/>
              <a:sym typeface="Calibri"/>
            </a:endParaRPr>
          </a:p>
          <a:p>
            <a:pPr marL="0" marR="0" lvl="0" indent="0" algn="l" rtl="0">
              <a:spcBef>
                <a:spcPts val="0"/>
              </a:spcBef>
              <a:spcAft>
                <a:spcPts val="0"/>
              </a:spcAft>
              <a:buNone/>
            </a:pPr>
            <a:endParaRPr lang="es-CO" sz="2000" b="1" i="1" dirty="0">
              <a:solidFill>
                <a:srgbClr val="C00000"/>
              </a:solidFill>
              <a:latin typeface="Calibri"/>
              <a:ea typeface="Calibri"/>
              <a:cs typeface="Calibri"/>
              <a:sym typeface="Calibri"/>
            </a:endParaRPr>
          </a:p>
          <a:p>
            <a:pPr marL="0" marR="0" lvl="0" indent="0" algn="l" rtl="0">
              <a:spcBef>
                <a:spcPts val="0"/>
              </a:spcBef>
              <a:spcAft>
                <a:spcPts val="0"/>
              </a:spcAft>
              <a:buNone/>
            </a:pPr>
            <a:endParaRPr sz="2400" b="1" i="1" dirty="0">
              <a:solidFill>
                <a:srgbClr val="C00000"/>
              </a:solidFill>
              <a:latin typeface="Calibri"/>
              <a:ea typeface="Calibri"/>
              <a:cs typeface="Calibri"/>
              <a:sym typeface="Calibri"/>
            </a:endParaRPr>
          </a:p>
        </p:txBody>
      </p:sp>
      <p:sp>
        <p:nvSpPr>
          <p:cNvPr id="68" name="Google Shape;68;p8"/>
          <p:cNvSpPr txBox="1"/>
          <p:nvPr/>
        </p:nvSpPr>
        <p:spPr>
          <a:xfrm>
            <a:off x="311285" y="1011678"/>
            <a:ext cx="11371634" cy="341627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lang="es-CO" sz="1800" dirty="0">
              <a:solidFill>
                <a:schemeClr val="dk1"/>
              </a:solidFill>
              <a:latin typeface="Calibri"/>
              <a:ea typeface="Calibri"/>
              <a:cs typeface="Calibri"/>
              <a:sym typeface="Calibri"/>
            </a:endParaRPr>
          </a:p>
          <a:p>
            <a:pPr marL="0" marR="0" lvl="0" indent="0" algn="l" rtl="0">
              <a:spcBef>
                <a:spcPts val="0"/>
              </a:spcBef>
              <a:spcAft>
                <a:spcPts val="0"/>
              </a:spcAft>
              <a:buNone/>
            </a:pPr>
            <a:r>
              <a:rPr lang="es-CO" sz="1800" dirty="0">
                <a:solidFill>
                  <a:schemeClr val="dk1"/>
                </a:solidFill>
                <a:latin typeface="Calibri"/>
                <a:ea typeface="Calibri"/>
                <a:cs typeface="Calibri"/>
                <a:sym typeface="Calibri"/>
              </a:rPr>
              <a:t>• El (la) servidor (a) debe estar atento de dar priorizar su ingreso a la fila preferente y su atención en aras de que su </a:t>
            </a:r>
          </a:p>
          <a:p>
            <a:pPr marL="0" marR="0" lvl="0" indent="0" algn="l" rtl="0">
              <a:spcBef>
                <a:spcPts val="0"/>
              </a:spcBef>
              <a:spcAft>
                <a:spcPts val="0"/>
              </a:spcAft>
              <a:buNone/>
            </a:pPr>
            <a:r>
              <a:rPr lang="es-CO" sz="1800" dirty="0">
                <a:solidFill>
                  <a:schemeClr val="dk1"/>
                </a:solidFill>
                <a:latin typeface="Calibri"/>
                <a:ea typeface="Calibri"/>
                <a:cs typeface="Calibri"/>
                <a:sym typeface="Calibri"/>
              </a:rPr>
              <a:t>permanencia en las instalaciones no sea por un tiempo tan extenso.</a:t>
            </a:r>
          </a:p>
          <a:p>
            <a:pPr marL="0" marR="0" lvl="0" indent="0" algn="l" rtl="0">
              <a:spcBef>
                <a:spcPts val="0"/>
              </a:spcBef>
              <a:spcAft>
                <a:spcPts val="0"/>
              </a:spcAft>
              <a:buNone/>
            </a:pPr>
            <a:r>
              <a:rPr lang="es-CO" sz="1800" dirty="0">
                <a:solidFill>
                  <a:schemeClr val="dk1"/>
                </a:solidFill>
                <a:latin typeface="Calibri"/>
                <a:ea typeface="Calibri"/>
                <a:cs typeface="Calibri"/>
                <a:sym typeface="Calibri"/>
              </a:rPr>
              <a:t> • La atención prestada por los (as) servidores (as) debe ser rápida </a:t>
            </a:r>
            <a:r>
              <a:rPr lang="es-CO" sz="1800">
                <a:solidFill>
                  <a:schemeClr val="dk1"/>
                </a:solidFill>
                <a:latin typeface="Calibri"/>
                <a:ea typeface="Calibri"/>
                <a:cs typeface="Calibri"/>
                <a:sym typeface="Calibri"/>
              </a:rPr>
              <a:t>y oportuna ,asigne un turno prioritario.</a:t>
            </a:r>
            <a:endParaRPr lang="es-CO" dirty="0"/>
          </a:p>
          <a:p>
            <a:pPr marL="0" marR="0" lvl="0" indent="0" algn="l" rtl="0">
              <a:spcBef>
                <a:spcPts val="0"/>
              </a:spcBef>
              <a:spcAft>
                <a:spcPts val="0"/>
              </a:spcAft>
              <a:buNone/>
            </a:pPr>
            <a:endParaRPr lang="es-CO" sz="1800" dirty="0">
              <a:solidFill>
                <a:schemeClr val="dk1"/>
              </a:solidFill>
              <a:latin typeface="Calibri"/>
              <a:ea typeface="Calibri"/>
              <a:cs typeface="Calibri"/>
              <a:sym typeface="Calibri"/>
            </a:endParaRPr>
          </a:p>
          <a:p>
            <a:pPr marL="0" marR="0" lvl="0" indent="0" algn="l" rtl="0">
              <a:spcBef>
                <a:spcPts val="0"/>
              </a:spcBef>
              <a:spcAft>
                <a:spcPts val="0"/>
              </a:spcAft>
              <a:buNone/>
            </a:pPr>
            <a:r>
              <a:rPr lang="es-CO" sz="1800" dirty="0">
                <a:solidFill>
                  <a:schemeClr val="dk1"/>
                </a:solidFill>
                <a:latin typeface="Calibri"/>
                <a:ea typeface="Calibri"/>
                <a:cs typeface="Calibri"/>
                <a:sym typeface="Calibri"/>
              </a:rPr>
              <a:t> • En caso de contar con varias mujeres en estado de embarazo, el (la) servidor (a) deberá asegurarse de que estas sean ubicadas en sillas de atención preferencial de la sala de espera.</a:t>
            </a:r>
            <a:endParaRPr lang="es-CO" dirty="0"/>
          </a:p>
          <a:p>
            <a:pPr marL="0" marR="0" lvl="0" indent="0" algn="l" rtl="0">
              <a:spcBef>
                <a:spcPts val="0"/>
              </a:spcBef>
              <a:spcAft>
                <a:spcPts val="0"/>
              </a:spcAft>
              <a:buNone/>
            </a:pPr>
            <a:r>
              <a:rPr lang="es-CO" sz="1800" dirty="0">
                <a:solidFill>
                  <a:schemeClr val="dk1"/>
                </a:solidFill>
                <a:latin typeface="Calibri"/>
                <a:ea typeface="Calibri"/>
                <a:cs typeface="Calibri"/>
                <a:sym typeface="Calibri"/>
              </a:rPr>
              <a:t> • Brindar atención y orientación sobre a donde debe dirigirse con calidez, respeto y calidad . </a:t>
            </a:r>
            <a:endParaRPr lang="es-CO" dirty="0"/>
          </a:p>
          <a:p>
            <a:pPr marL="0" marR="0" lvl="0" indent="0" algn="l" rtl="0">
              <a:spcBef>
                <a:spcPts val="0"/>
              </a:spcBef>
              <a:spcAft>
                <a:spcPts val="0"/>
              </a:spcAft>
              <a:buNone/>
            </a:pPr>
            <a:r>
              <a:rPr lang="es-CO" sz="1800" dirty="0">
                <a:solidFill>
                  <a:schemeClr val="dk1"/>
                </a:solidFill>
                <a:latin typeface="Calibri"/>
                <a:ea typeface="Calibri"/>
                <a:cs typeface="Calibri"/>
                <a:sym typeface="Calibri"/>
              </a:rPr>
              <a:t> • Es importante no manifestar prejuicios ya que, como servidores orientadores de la alcaldía , esta actitud puede influenciar en el tipo de atención que brindemos y la imagen de como nos percibe la ciudadanía.</a:t>
            </a:r>
            <a:endParaRPr lang="es-CO" dirty="0"/>
          </a:p>
          <a:p>
            <a:pPr marL="0" marR="0" lvl="0" indent="0" algn="l" rtl="0">
              <a:spcBef>
                <a:spcPts val="0"/>
              </a:spcBef>
              <a:spcAft>
                <a:spcPts val="0"/>
              </a:spcAft>
              <a:buNone/>
            </a:pPr>
            <a:endParaRPr lang="es-CO" sz="1800" dirty="0">
              <a:solidFill>
                <a:schemeClr val="dk1"/>
              </a:solidFill>
              <a:latin typeface="Calibri"/>
              <a:ea typeface="Calibri"/>
              <a:cs typeface="Calibri"/>
              <a:sym typeface="Calibri"/>
            </a:endParaRPr>
          </a:p>
          <a:p>
            <a:pPr marL="0" marR="0" lvl="0" indent="0" algn="l" rtl="0">
              <a:spcBef>
                <a:spcPts val="0"/>
              </a:spcBef>
              <a:spcAft>
                <a:spcPts val="0"/>
              </a:spcAft>
              <a:buNone/>
            </a:pPr>
            <a:endParaRPr sz="1800" dirty="0">
              <a:solidFill>
                <a:schemeClr val="dk1"/>
              </a:solidFill>
              <a:latin typeface="Calibri"/>
              <a:ea typeface="Calibri"/>
              <a:cs typeface="Calibri"/>
              <a:sym typeface="Calibri"/>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72"/>
        <p:cNvGrpSpPr/>
        <p:nvPr/>
      </p:nvGrpSpPr>
      <p:grpSpPr>
        <a:xfrm>
          <a:off x="0" y="0"/>
          <a:ext cx="0" cy="0"/>
          <a:chOff x="0" y="0"/>
          <a:chExt cx="0" cy="0"/>
        </a:xfrm>
      </p:grpSpPr>
      <p:sp>
        <p:nvSpPr>
          <p:cNvPr id="73" name="Google Shape;73;p9"/>
          <p:cNvSpPr txBox="1"/>
          <p:nvPr/>
        </p:nvSpPr>
        <p:spPr>
          <a:xfrm>
            <a:off x="2019869" y="526478"/>
            <a:ext cx="9130353" cy="58477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3200" b="1" i="1">
                <a:solidFill>
                  <a:srgbClr val="C00000"/>
                </a:solidFill>
                <a:latin typeface="Calibri"/>
                <a:ea typeface="Calibri"/>
                <a:cs typeface="Calibri"/>
                <a:sym typeface="Calibri"/>
              </a:rPr>
              <a:t>PERSONAS VETERANOS DE LA FUERZA PÚBLICA </a:t>
            </a:r>
            <a:endParaRPr sz="3200" b="1" i="1">
              <a:solidFill>
                <a:srgbClr val="C00000"/>
              </a:solidFill>
              <a:latin typeface="Calibri"/>
              <a:ea typeface="Calibri"/>
              <a:cs typeface="Calibri"/>
              <a:sym typeface="Calibri"/>
            </a:endParaRPr>
          </a:p>
        </p:txBody>
      </p:sp>
      <p:sp>
        <p:nvSpPr>
          <p:cNvPr id="74" name="Google Shape;74;p9"/>
          <p:cNvSpPr txBox="1"/>
          <p:nvPr/>
        </p:nvSpPr>
        <p:spPr>
          <a:xfrm>
            <a:off x="384048" y="1111253"/>
            <a:ext cx="11312082" cy="4801274"/>
          </a:xfrm>
          <a:prstGeom prst="rect">
            <a:avLst/>
          </a:prstGeom>
          <a:noFill/>
          <a:ln>
            <a:noFill/>
          </a:ln>
        </p:spPr>
        <p:txBody>
          <a:bodyPr spcFirstLastPara="1" wrap="square" lIns="91425" tIns="45700" rIns="91425" bIns="45700" anchor="t" anchorCtr="0">
            <a:spAutoFit/>
          </a:bodyPr>
          <a:lstStyle/>
          <a:p>
            <a:pPr marL="0" marR="0" lvl="0" indent="0" algn="just" rtl="0">
              <a:spcBef>
                <a:spcPts val="0"/>
              </a:spcBef>
              <a:spcAft>
                <a:spcPts val="0"/>
              </a:spcAft>
              <a:buNone/>
            </a:pPr>
            <a:r>
              <a:rPr lang="es-MX" sz="1800" dirty="0">
                <a:solidFill>
                  <a:schemeClr val="dk1"/>
                </a:solidFill>
                <a:latin typeface="Calibri"/>
                <a:ea typeface="Calibri"/>
                <a:cs typeface="Calibri"/>
                <a:sym typeface="Calibri"/>
              </a:rPr>
              <a:t>Hace referencia al personal que perteneció a las Fuerzas Militares o a la Policía Nacional que cuenten con asignación de retiro, pensión por invalidez, distinción de reservista de honor, o aquellos que hayan participado en nombre de la República de Colombia en conflictos internacionales, o tengan la calidad de víctimas en los términos del artículo 3° de la Ley 1448 de 2011 por hechos ocurridos en servicio activo y en razón del mismo, ostentan la calidad de veterano de la Fuerza Pública en el marco de lo establecido en el literal a del artículo 2 de la Ley 1979 de 2019.</a:t>
            </a:r>
          </a:p>
          <a:p>
            <a:pPr marL="0" marR="0" lvl="0" indent="0" algn="just" rtl="0">
              <a:spcBef>
                <a:spcPts val="0"/>
              </a:spcBef>
              <a:spcAft>
                <a:spcPts val="0"/>
              </a:spcAft>
              <a:buNone/>
            </a:pPr>
            <a:endParaRPr lang="es-MX" sz="1800" dirty="0">
              <a:solidFill>
                <a:schemeClr val="dk1"/>
              </a:solidFill>
              <a:latin typeface="Calibri"/>
              <a:ea typeface="Calibri"/>
              <a:cs typeface="Calibri"/>
              <a:sym typeface="Calibri"/>
            </a:endParaRPr>
          </a:p>
          <a:p>
            <a:pPr marL="0" marR="0" lvl="0" indent="0" algn="just" rtl="0">
              <a:spcBef>
                <a:spcPts val="0"/>
              </a:spcBef>
              <a:spcAft>
                <a:spcPts val="0"/>
              </a:spcAft>
              <a:buNone/>
            </a:pPr>
            <a:r>
              <a:rPr lang="es-MX" sz="1800" dirty="0">
                <a:solidFill>
                  <a:schemeClr val="dk1"/>
                </a:solidFill>
                <a:latin typeface="Calibri"/>
                <a:ea typeface="Calibri"/>
                <a:cs typeface="Calibri"/>
                <a:sym typeface="Calibri"/>
              </a:rPr>
              <a:t>•Verifique que la persona presente el documento oficial que acredite su credencial como Veterano de Guerra, es decir, el certificado de distinción como veterano de la Fuerza Pública, verifique su fecha de vencimiento. (</a:t>
            </a:r>
          </a:p>
          <a:p>
            <a:pPr marL="0" marR="0" lvl="0" indent="0" algn="just" rtl="0">
              <a:spcBef>
                <a:spcPts val="0"/>
              </a:spcBef>
              <a:spcAft>
                <a:spcPts val="0"/>
              </a:spcAft>
              <a:buNone/>
            </a:pPr>
            <a:r>
              <a:rPr lang="es-MX" sz="1800" dirty="0">
                <a:solidFill>
                  <a:schemeClr val="dk1"/>
                </a:solidFill>
                <a:latin typeface="Calibri"/>
                <a:ea typeface="Calibri"/>
                <a:cs typeface="Calibri"/>
                <a:sym typeface="Calibri"/>
              </a:rPr>
              <a:t>• Disponer de la ventanilla o fila preferencial para la atención de los veteranos, al igual que módulo de atención individual que facilite la privacidad. </a:t>
            </a:r>
            <a:endParaRPr dirty="0"/>
          </a:p>
          <a:p>
            <a:pPr marL="0" marR="0" lvl="0" indent="0" algn="just" rtl="0">
              <a:spcBef>
                <a:spcPts val="0"/>
              </a:spcBef>
              <a:spcAft>
                <a:spcPts val="0"/>
              </a:spcAft>
              <a:buNone/>
            </a:pPr>
            <a:r>
              <a:rPr lang="es-MX" sz="1800" dirty="0">
                <a:solidFill>
                  <a:schemeClr val="dk1"/>
                </a:solidFill>
                <a:latin typeface="Calibri"/>
                <a:ea typeface="Calibri"/>
                <a:cs typeface="Calibri"/>
                <a:sym typeface="Calibri"/>
              </a:rPr>
              <a:t> • Brindar atención y orientación sobre a donde debe dirigirse con calidez, respeto y calidad . </a:t>
            </a:r>
            <a:endParaRPr dirty="0"/>
          </a:p>
          <a:p>
            <a:pPr marL="0" marR="0" lvl="0" indent="0" algn="just" rtl="0">
              <a:spcBef>
                <a:spcPts val="0"/>
              </a:spcBef>
              <a:spcAft>
                <a:spcPts val="0"/>
              </a:spcAft>
              <a:buNone/>
            </a:pPr>
            <a:r>
              <a:rPr lang="es-MX" sz="1800" dirty="0">
                <a:solidFill>
                  <a:schemeClr val="dk1"/>
                </a:solidFill>
                <a:latin typeface="Calibri"/>
                <a:ea typeface="Calibri"/>
                <a:cs typeface="Calibri"/>
                <a:sym typeface="Calibri"/>
              </a:rPr>
              <a:t> • Es importante no manifestar prejuicios ya que, como servidores orientadores de la alcaldía , esta actitud puede influenciar en el tipo de atención que brindemos y la imagen de como nos percibe la ciudadanía.</a:t>
            </a:r>
            <a:endParaRPr dirty="0"/>
          </a:p>
          <a:p>
            <a:pPr marL="0" marR="0" lvl="0" indent="0" algn="just" rtl="0">
              <a:spcBef>
                <a:spcPts val="0"/>
              </a:spcBef>
              <a:spcAft>
                <a:spcPts val="0"/>
              </a:spcAft>
              <a:buNone/>
            </a:pPr>
            <a:endParaRPr sz="1800" dirty="0">
              <a:solidFill>
                <a:schemeClr val="dk1"/>
              </a:solidFill>
              <a:latin typeface="Calibri"/>
              <a:ea typeface="Calibri"/>
              <a:cs typeface="Calibri"/>
              <a:sym typeface="Calibri"/>
            </a:endParaRPr>
          </a:p>
          <a:p>
            <a:pPr marL="0" marR="0" lvl="0" indent="0" algn="just" rtl="0">
              <a:spcBef>
                <a:spcPts val="0"/>
              </a:spcBef>
              <a:spcAft>
                <a:spcPts val="0"/>
              </a:spcAft>
              <a:buNone/>
            </a:pPr>
            <a:r>
              <a:rPr lang="es-MX" sz="1800" dirty="0">
                <a:solidFill>
                  <a:schemeClr val="dk1"/>
                </a:solidFill>
                <a:latin typeface="Calibri"/>
                <a:ea typeface="Calibri"/>
                <a:cs typeface="Calibri"/>
                <a:sym typeface="Calibri"/>
              </a:rPr>
              <a:t>• En todas las situaciones prima el interés superior y la garantía de sus derechos por lo que debemos realizar una atención pertinente y prioritaria, siempre aplicando un enfoque diferencial en todo el proceso de atención.</a:t>
            </a:r>
            <a:endParaRPr dirty="0"/>
          </a:p>
          <a:p>
            <a:pPr marL="0" marR="0" lvl="0" indent="0" algn="just" rtl="0">
              <a:spcBef>
                <a:spcPts val="0"/>
              </a:spcBef>
              <a:spcAft>
                <a:spcPts val="0"/>
              </a:spcAft>
              <a:buNone/>
            </a:pPr>
            <a:endParaRPr sz="1800" dirty="0">
              <a:solidFill>
                <a:schemeClr val="dk1"/>
              </a:solidFill>
              <a:latin typeface="Calibri"/>
              <a:ea typeface="Calibri"/>
              <a:cs typeface="Calibri"/>
              <a:sym typeface="Calibri"/>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Shape 78"/>
        <p:cNvGrpSpPr/>
        <p:nvPr/>
      </p:nvGrpSpPr>
      <p:grpSpPr>
        <a:xfrm>
          <a:off x="0" y="0"/>
          <a:ext cx="0" cy="0"/>
          <a:chOff x="0" y="0"/>
          <a:chExt cx="0" cy="0"/>
        </a:xfrm>
      </p:grpSpPr>
      <p:sp>
        <p:nvSpPr>
          <p:cNvPr id="79" name="Google Shape;79;p10"/>
          <p:cNvSpPr txBox="1"/>
          <p:nvPr/>
        </p:nvSpPr>
        <p:spPr>
          <a:xfrm>
            <a:off x="930321" y="152855"/>
            <a:ext cx="10331357" cy="400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2000" b="1" i="1">
                <a:solidFill>
                  <a:srgbClr val="FF0000"/>
                </a:solidFill>
                <a:latin typeface="Calibri"/>
                <a:ea typeface="Calibri"/>
                <a:cs typeface="Calibri"/>
                <a:sym typeface="Calibri"/>
              </a:rPr>
              <a:t>PERSONAS DE GRUPOS POBLACIONALES VÍCTIMAS DEL CONFLICTO ARMADO </a:t>
            </a:r>
            <a:endParaRPr sz="2000" b="1" i="1">
              <a:solidFill>
                <a:srgbClr val="FF0000"/>
              </a:solidFill>
              <a:latin typeface="Calibri"/>
              <a:ea typeface="Calibri"/>
              <a:cs typeface="Calibri"/>
              <a:sym typeface="Calibri"/>
            </a:endParaRPr>
          </a:p>
        </p:txBody>
      </p:sp>
      <p:sp>
        <p:nvSpPr>
          <p:cNvPr id="80" name="Google Shape;80;p10"/>
          <p:cNvSpPr txBox="1"/>
          <p:nvPr/>
        </p:nvSpPr>
        <p:spPr>
          <a:xfrm>
            <a:off x="419909" y="638720"/>
            <a:ext cx="11352179" cy="470894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1400" dirty="0">
                <a:solidFill>
                  <a:schemeClr val="dk1"/>
                </a:solidFill>
                <a:latin typeface="Calibri"/>
                <a:ea typeface="Calibri"/>
                <a:cs typeface="Calibri"/>
                <a:sym typeface="Calibri"/>
              </a:rPr>
              <a:t>Tener siempre presente que el conflicto armado genera una serie de afectaciones en las personas que han vivido hechos victimizantes, que los pueden llevar a tener reacciones emocionales dirigidas a protegerse o exigir que se respeten y garanticen sus derechos, y a recibir un trato digno.</a:t>
            </a:r>
          </a:p>
          <a:p>
            <a:pPr marL="0" marR="0" lvl="0" indent="0" algn="l" rtl="0">
              <a:spcBef>
                <a:spcPts val="0"/>
              </a:spcBef>
              <a:spcAft>
                <a:spcPts val="0"/>
              </a:spcAft>
              <a:buNone/>
            </a:pPr>
            <a:endParaRPr lang="es-MX" sz="1400" dirty="0">
              <a:solidFill>
                <a:schemeClr val="dk1"/>
              </a:solidFill>
              <a:latin typeface="Calibri"/>
              <a:ea typeface="Calibri"/>
              <a:cs typeface="Calibri"/>
              <a:sym typeface="Calibri"/>
            </a:endParaRPr>
          </a:p>
          <a:p>
            <a:pPr marL="0" marR="0" lvl="0" indent="0" algn="l" rtl="0">
              <a:spcBef>
                <a:spcPts val="0"/>
              </a:spcBef>
              <a:spcAft>
                <a:spcPts val="0"/>
              </a:spcAft>
              <a:buNone/>
            </a:pPr>
            <a:r>
              <a:rPr lang="es-MX" sz="1400" dirty="0">
                <a:solidFill>
                  <a:schemeClr val="dk1"/>
                </a:solidFill>
                <a:latin typeface="Calibri"/>
                <a:ea typeface="Calibri"/>
                <a:cs typeface="Calibri"/>
                <a:sym typeface="Calibri"/>
              </a:rPr>
              <a:t>• Escuchar atentamente, sin mostrar ningún tipo de prevención hacia la persona que solicita el servicio.</a:t>
            </a:r>
          </a:p>
          <a:p>
            <a:pPr marL="0" marR="0" lvl="0" indent="0" algn="l" rtl="0">
              <a:spcBef>
                <a:spcPts val="0"/>
              </a:spcBef>
              <a:spcAft>
                <a:spcPts val="0"/>
              </a:spcAft>
              <a:buNone/>
            </a:pPr>
            <a:endParaRPr lang="es-MX" sz="1400" dirty="0">
              <a:solidFill>
                <a:schemeClr val="dk1"/>
              </a:solidFill>
              <a:latin typeface="Calibri"/>
              <a:ea typeface="Calibri"/>
              <a:cs typeface="Calibri"/>
              <a:sym typeface="Calibri"/>
            </a:endParaRPr>
          </a:p>
          <a:p>
            <a:pPr marL="0" marR="0" lvl="0" indent="0" algn="l" rtl="0">
              <a:spcBef>
                <a:spcPts val="0"/>
              </a:spcBef>
              <a:spcAft>
                <a:spcPts val="0"/>
              </a:spcAft>
              <a:buNone/>
            </a:pPr>
            <a:r>
              <a:rPr lang="es-MX" sz="1400" dirty="0">
                <a:solidFill>
                  <a:schemeClr val="dk1"/>
                </a:solidFill>
                <a:latin typeface="Calibri"/>
                <a:ea typeface="Calibri"/>
                <a:cs typeface="Calibri"/>
                <a:sym typeface="Calibri"/>
              </a:rPr>
              <a:t>• Reconocer a la persona que tiene en frente como sujeto de derechos, a quien le está sirviendo como puente para facilitar el acceso a los mismos.</a:t>
            </a:r>
          </a:p>
          <a:p>
            <a:pPr marL="0" marR="0" lvl="0" indent="0" algn="l" rtl="0">
              <a:spcBef>
                <a:spcPts val="0"/>
              </a:spcBef>
              <a:spcAft>
                <a:spcPts val="0"/>
              </a:spcAft>
              <a:buNone/>
            </a:pPr>
            <a:endParaRPr lang="es-MX" sz="1400" dirty="0">
              <a:solidFill>
                <a:schemeClr val="dk1"/>
              </a:solidFill>
              <a:latin typeface="Calibri"/>
              <a:ea typeface="Calibri"/>
              <a:cs typeface="Calibri"/>
              <a:sym typeface="Calibri"/>
            </a:endParaRPr>
          </a:p>
          <a:p>
            <a:pPr marL="0" marR="0" lvl="0" indent="0" algn="l" rtl="0">
              <a:spcBef>
                <a:spcPts val="0"/>
              </a:spcBef>
              <a:spcAft>
                <a:spcPts val="0"/>
              </a:spcAft>
              <a:buNone/>
            </a:pPr>
            <a:r>
              <a:rPr lang="es-MX" sz="1400" dirty="0">
                <a:solidFill>
                  <a:schemeClr val="dk1"/>
                </a:solidFill>
                <a:latin typeface="Calibri"/>
                <a:ea typeface="Calibri"/>
                <a:cs typeface="Calibri"/>
                <a:sym typeface="Calibri"/>
              </a:rPr>
              <a:t>• Evitar realizar juicios de valor que puedan generar malestar antes, durante o al finalizar la atención. No asumir situaciones por la manera de vestir o hablar de la persona; no existe un estereotipo de la persona que ha sido víctima del conflicto armado.</a:t>
            </a:r>
            <a:endParaRPr lang="es-MX" dirty="0">
              <a:solidFill>
                <a:schemeClr val="dk1"/>
              </a:solidFill>
              <a:latin typeface="Calibri"/>
              <a:ea typeface="Calibri"/>
              <a:cs typeface="Calibri"/>
              <a:sym typeface="Calibri"/>
            </a:endParaRPr>
          </a:p>
          <a:p>
            <a:pPr marL="0" marR="0" lvl="0" indent="0" algn="l" rtl="0">
              <a:spcBef>
                <a:spcPts val="0"/>
              </a:spcBef>
              <a:spcAft>
                <a:spcPts val="0"/>
              </a:spcAft>
              <a:buNone/>
            </a:pPr>
            <a:endParaRPr lang="es-MX" sz="1400" dirty="0">
              <a:solidFill>
                <a:schemeClr val="dk1"/>
              </a:solidFill>
              <a:latin typeface="Calibri"/>
              <a:ea typeface="Calibri"/>
              <a:cs typeface="Calibri"/>
              <a:sym typeface="Calibri"/>
            </a:endParaRPr>
          </a:p>
          <a:p>
            <a:pPr marL="0" marR="0" lvl="0" indent="0" algn="l" rtl="0">
              <a:spcBef>
                <a:spcPts val="0"/>
              </a:spcBef>
              <a:spcAft>
                <a:spcPts val="0"/>
              </a:spcAft>
              <a:buNone/>
            </a:pPr>
            <a:r>
              <a:rPr lang="es-MX" sz="1600" dirty="0">
                <a:solidFill>
                  <a:schemeClr val="dk1"/>
                </a:solidFill>
                <a:latin typeface="Garamond"/>
                <a:ea typeface="Garamond"/>
                <a:cs typeface="Garamond"/>
                <a:sym typeface="Garamond"/>
              </a:rPr>
              <a:t>•El trato y atención hacia la víctima debe ser siempre respetuoso de su dignidad, solidario, comprensivo y tolerante, teniendo en cuenta el enfoque diferencial y las razones por las cuales la persona se ha acercado a solicitar orientación. </a:t>
            </a:r>
            <a:endParaRPr lang="es-MX" dirty="0"/>
          </a:p>
          <a:p>
            <a:pPr marL="0" marR="0" lvl="0" indent="0" algn="l" rtl="0">
              <a:spcBef>
                <a:spcPts val="0"/>
              </a:spcBef>
              <a:spcAft>
                <a:spcPts val="0"/>
              </a:spcAft>
              <a:buNone/>
            </a:pPr>
            <a:endParaRPr lang="es-MX" sz="1600" dirty="0">
              <a:solidFill>
                <a:schemeClr val="dk1"/>
              </a:solidFill>
              <a:latin typeface="Garamond"/>
              <a:ea typeface="Garamond"/>
              <a:cs typeface="Garamond"/>
              <a:sym typeface="Garamond"/>
            </a:endParaRPr>
          </a:p>
          <a:p>
            <a:pPr marL="0" marR="0" lvl="0" indent="0" algn="l" rtl="0">
              <a:spcBef>
                <a:spcPts val="0"/>
              </a:spcBef>
              <a:spcAft>
                <a:spcPts val="0"/>
              </a:spcAft>
              <a:buNone/>
            </a:pPr>
            <a:r>
              <a:rPr lang="es-MX" sz="1600" dirty="0">
                <a:solidFill>
                  <a:schemeClr val="dk1"/>
                </a:solidFill>
                <a:latin typeface="Garamond"/>
                <a:ea typeface="Garamond"/>
                <a:cs typeface="Garamond"/>
                <a:sym typeface="Garamond"/>
              </a:rPr>
              <a:t>• Todas las acciones y comportamientos que usted tenga en la relación con las víctimas deben estar orientadas a la dignificación de estas. Recuerde que los hechos de violencia generan un impacto en la dignidad de las personas, ya que ningún ser humano debería ser sometido a la violación o vulneración de sus derechos.</a:t>
            </a:r>
            <a:endParaRPr lang="es-MX" dirty="0"/>
          </a:p>
          <a:p>
            <a:pPr marL="0" marR="0" lvl="0" indent="0" algn="l" rtl="0">
              <a:spcBef>
                <a:spcPts val="0"/>
              </a:spcBef>
              <a:spcAft>
                <a:spcPts val="0"/>
              </a:spcAft>
              <a:buNone/>
            </a:pPr>
            <a:r>
              <a:rPr lang="es-MX" sz="1600" dirty="0">
                <a:solidFill>
                  <a:schemeClr val="dk1"/>
                </a:solidFill>
                <a:latin typeface="Garamond"/>
                <a:ea typeface="Garamond"/>
                <a:cs typeface="Garamond"/>
                <a:sym typeface="Garamond"/>
              </a:rPr>
              <a:t> • Brindar atención y orientación sobre a donde debe dirigirse con calidez, respeto y calidad . </a:t>
            </a:r>
            <a:endParaRPr lang="es-MX" dirty="0"/>
          </a:p>
          <a:p>
            <a:pPr marL="0" marR="0" lvl="0" indent="0" algn="l" rtl="0">
              <a:spcBef>
                <a:spcPts val="0"/>
              </a:spcBef>
              <a:spcAft>
                <a:spcPts val="0"/>
              </a:spcAft>
              <a:buNone/>
            </a:pPr>
            <a:r>
              <a:rPr lang="es-MX" sz="1600" dirty="0">
                <a:solidFill>
                  <a:schemeClr val="dk1"/>
                </a:solidFill>
                <a:latin typeface="Garamond"/>
                <a:ea typeface="Garamond"/>
                <a:cs typeface="Garamond"/>
                <a:sym typeface="Garamond"/>
              </a:rPr>
              <a:t> • Es importante no manifestar prejuicios ya que, como servidores orientadores de la alcaldía , esta actitud puede influenciar en el tipo de atención que brindemos y la imagen de como nos percibe la ciudadanía.</a:t>
            </a:r>
            <a:endParaRPr lang="es-MX" dirty="0"/>
          </a:p>
          <a:p>
            <a:pPr marL="0" marR="0" lvl="0" indent="0" algn="l" rtl="0">
              <a:spcBef>
                <a:spcPts val="0"/>
              </a:spcBef>
              <a:spcAft>
                <a:spcPts val="0"/>
              </a:spcAft>
              <a:buNone/>
            </a:pPr>
            <a:endParaRPr lang="es-MX" sz="1600" dirty="0">
              <a:solidFill>
                <a:schemeClr val="dk1"/>
              </a:solidFill>
              <a:latin typeface="Garamond"/>
              <a:ea typeface="Garamond"/>
              <a:cs typeface="Garamond"/>
              <a:sym typeface="Garamond"/>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Shape 84"/>
        <p:cNvGrpSpPr/>
        <p:nvPr/>
      </p:nvGrpSpPr>
      <p:grpSpPr>
        <a:xfrm>
          <a:off x="0" y="0"/>
          <a:ext cx="0" cy="0"/>
          <a:chOff x="0" y="0"/>
          <a:chExt cx="0" cy="0"/>
        </a:xfrm>
      </p:grpSpPr>
      <p:sp>
        <p:nvSpPr>
          <p:cNvPr id="85" name="Google Shape;85;p11"/>
          <p:cNvSpPr txBox="1"/>
          <p:nvPr/>
        </p:nvSpPr>
        <p:spPr>
          <a:xfrm>
            <a:off x="1269242" y="614149"/>
            <a:ext cx="4831307"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2800" i="1">
                <a:solidFill>
                  <a:srgbClr val="C00000"/>
                </a:solidFill>
                <a:latin typeface="Calibri"/>
                <a:ea typeface="Calibri"/>
                <a:cs typeface="Calibri"/>
                <a:sym typeface="Calibri"/>
              </a:rPr>
              <a:t>PERSONAS DE TALLA BAJA</a:t>
            </a:r>
            <a:endParaRPr/>
          </a:p>
        </p:txBody>
      </p:sp>
      <p:sp>
        <p:nvSpPr>
          <p:cNvPr id="86" name="Google Shape;86;p11"/>
          <p:cNvSpPr txBox="1"/>
          <p:nvPr/>
        </p:nvSpPr>
        <p:spPr>
          <a:xfrm>
            <a:off x="700391" y="1303506"/>
            <a:ext cx="10490773" cy="2862282"/>
          </a:xfrm>
          <a:prstGeom prst="rect">
            <a:avLst/>
          </a:prstGeom>
          <a:noFill/>
          <a:ln>
            <a:noFill/>
          </a:ln>
        </p:spPr>
        <p:txBody>
          <a:bodyPr spcFirstLastPara="1" wrap="square" lIns="91425" tIns="45700" rIns="91425" bIns="45700" anchor="t" anchorCtr="0">
            <a:spAutoFit/>
          </a:bodyPr>
          <a:lstStyle/>
          <a:p>
            <a:pPr marL="342900" marR="0" lvl="0" indent="-342900" algn="l" rtl="0">
              <a:spcBef>
                <a:spcPts val="0"/>
              </a:spcBef>
              <a:spcAft>
                <a:spcPts val="0"/>
              </a:spcAft>
              <a:buClr>
                <a:schemeClr val="dk1"/>
              </a:buClr>
              <a:buSzPts val="2400"/>
              <a:buFont typeface="Arial"/>
              <a:buChar char="•"/>
            </a:pPr>
            <a:r>
              <a:rPr lang="es-MX" sz="1600" dirty="0">
                <a:solidFill>
                  <a:schemeClr val="dk1"/>
                </a:solidFill>
                <a:latin typeface="Calibri"/>
                <a:ea typeface="Calibri"/>
                <a:cs typeface="Calibri"/>
                <a:sym typeface="Calibri"/>
              </a:rPr>
              <a:t>  Brindar atención y orientación sobre a donde debe dirigirse con calidez, respeto y calidad . </a:t>
            </a:r>
          </a:p>
          <a:p>
            <a:pPr marL="342900" marR="0" lvl="0" indent="-342900" algn="l" rtl="0">
              <a:spcBef>
                <a:spcPts val="0"/>
              </a:spcBef>
              <a:spcAft>
                <a:spcPts val="0"/>
              </a:spcAft>
              <a:buClr>
                <a:schemeClr val="dk1"/>
              </a:buClr>
              <a:buSzPts val="2400"/>
              <a:buFont typeface="Arial"/>
              <a:buChar char="•"/>
            </a:pPr>
            <a:endParaRPr sz="1600" dirty="0"/>
          </a:p>
          <a:p>
            <a:pPr marL="342900" marR="0" lvl="0" indent="-342900" algn="l" rtl="0">
              <a:spcBef>
                <a:spcPts val="0"/>
              </a:spcBef>
              <a:spcAft>
                <a:spcPts val="0"/>
              </a:spcAft>
              <a:buClr>
                <a:schemeClr val="dk1"/>
              </a:buClr>
              <a:buSzPts val="2400"/>
              <a:buFont typeface="Arial"/>
              <a:buChar char="•"/>
            </a:pPr>
            <a:r>
              <a:rPr lang="es-MX" sz="1600" dirty="0">
                <a:solidFill>
                  <a:schemeClr val="dk1"/>
                </a:solidFill>
                <a:latin typeface="Calibri"/>
                <a:ea typeface="Calibri"/>
                <a:cs typeface="Calibri"/>
                <a:sym typeface="Calibri"/>
              </a:rPr>
              <a:t> Es importante no manifestar prejuicios ya que, como servidores orientadores de la alcaldía , esta actitud puede influenciar en el tipo de atención que brindemos y la imagen de como nos percibe la ciudadanía.</a:t>
            </a:r>
            <a:endParaRPr sz="1600" dirty="0"/>
          </a:p>
          <a:p>
            <a:pPr marL="342900" marR="0" lvl="0" indent="-190500" algn="l" rtl="0">
              <a:spcBef>
                <a:spcPts val="0"/>
              </a:spcBef>
              <a:spcAft>
                <a:spcPts val="0"/>
              </a:spcAft>
              <a:buClr>
                <a:schemeClr val="dk1"/>
              </a:buClr>
              <a:buSzPts val="2400"/>
              <a:buFont typeface="Arial"/>
              <a:buNone/>
            </a:pPr>
            <a:endParaRPr sz="1600" dirty="0">
              <a:solidFill>
                <a:schemeClr val="dk1"/>
              </a:solidFill>
              <a:latin typeface="Calibri"/>
              <a:ea typeface="Calibri"/>
              <a:cs typeface="Calibri"/>
              <a:sym typeface="Calibri"/>
            </a:endParaRPr>
          </a:p>
          <a:p>
            <a:pPr marL="342900" marR="0" lvl="0" indent="-342900" algn="l" rtl="0">
              <a:spcBef>
                <a:spcPts val="0"/>
              </a:spcBef>
              <a:spcAft>
                <a:spcPts val="0"/>
              </a:spcAft>
              <a:buClr>
                <a:schemeClr val="dk1"/>
              </a:buClr>
              <a:buSzPts val="2000"/>
              <a:buFont typeface="Arial"/>
              <a:buChar char="•"/>
            </a:pPr>
            <a:r>
              <a:rPr lang="es-MX" sz="1600" dirty="0">
                <a:solidFill>
                  <a:schemeClr val="dk1"/>
                </a:solidFill>
                <a:latin typeface="Calibri"/>
                <a:ea typeface="Calibri"/>
                <a:cs typeface="Calibri"/>
                <a:sym typeface="Calibri"/>
              </a:rPr>
              <a:t>Se debe buscar la forma de que su interlocutor quede ubicado a una altura adecuada para hablar, para lo cual se debe recurrir a las sillas que permite variación de altura y dejarlas en la medida según el caso.</a:t>
            </a:r>
            <a:endParaRPr sz="1600" dirty="0"/>
          </a:p>
          <a:p>
            <a:pPr marL="342900" marR="0" lvl="0" indent="-215900" algn="l" rtl="0">
              <a:spcBef>
                <a:spcPts val="0"/>
              </a:spcBef>
              <a:spcAft>
                <a:spcPts val="0"/>
              </a:spcAft>
              <a:buClr>
                <a:schemeClr val="dk1"/>
              </a:buClr>
              <a:buSzPts val="2000"/>
              <a:buFont typeface="Arial"/>
              <a:buNone/>
            </a:pPr>
            <a:endParaRPr sz="1600" dirty="0">
              <a:solidFill>
                <a:schemeClr val="dk1"/>
              </a:solidFill>
              <a:latin typeface="Calibri"/>
              <a:ea typeface="Calibri"/>
              <a:cs typeface="Calibri"/>
              <a:sym typeface="Calibri"/>
            </a:endParaRPr>
          </a:p>
          <a:p>
            <a:pPr marL="342900" marR="0" lvl="0" indent="-342900" algn="l" rtl="0">
              <a:spcBef>
                <a:spcPts val="0"/>
              </a:spcBef>
              <a:spcAft>
                <a:spcPts val="0"/>
              </a:spcAft>
              <a:buClr>
                <a:schemeClr val="dk1"/>
              </a:buClr>
              <a:buSzPts val="2000"/>
              <a:buFont typeface="Arial"/>
              <a:buChar char="•"/>
            </a:pPr>
            <a:r>
              <a:rPr lang="es-MX" sz="1600" dirty="0">
                <a:solidFill>
                  <a:schemeClr val="dk1"/>
                </a:solidFill>
                <a:latin typeface="Calibri"/>
                <a:ea typeface="Calibri"/>
                <a:cs typeface="Calibri"/>
                <a:sym typeface="Calibri"/>
              </a:rPr>
              <a:t>  Recuerde tratar al ciudadano o ciudadana según su edad cronológica, puede ser común tratar a las personas de talla baja como niños, lo cual no es correcto. </a:t>
            </a:r>
            <a:endParaRPr sz="1600" dirty="0"/>
          </a:p>
          <a:p>
            <a:pPr marL="342900" marR="0" lvl="0" indent="-215900" algn="l" rtl="0">
              <a:spcBef>
                <a:spcPts val="0"/>
              </a:spcBef>
              <a:spcAft>
                <a:spcPts val="0"/>
              </a:spcAft>
              <a:buClr>
                <a:schemeClr val="dk1"/>
              </a:buClr>
              <a:buSzPts val="2000"/>
              <a:buFont typeface="Arial"/>
              <a:buNone/>
            </a:pPr>
            <a:endParaRPr sz="2000" dirty="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p14="http://schemas.microsoft.com/office/powerpoint/2010/main" xmlns:aink="http://schemas.microsoft.com/office/drawing/2016/ink">
        <mc:Choice Requires="p14 aink">
          <p:contentPart p14:bwMode="auto" r:id="rId4">
            <p14:nvContentPartPr>
              <p14:cNvPr id="22" name="Entrada de lápiz 21">
                <a:extLst>
                  <a:ext uri="{FF2B5EF4-FFF2-40B4-BE49-F238E27FC236}">
                    <a16:creationId xmlns:a16="http://schemas.microsoft.com/office/drawing/2014/main" id="{E8BA0214-08F8-67FE-C787-C287C6262E3A}"/>
                  </a:ext>
                </a:extLst>
              </p14:cNvPr>
              <p14:cNvContentPartPr/>
              <p14:nvPr/>
            </p14:nvContentPartPr>
            <p14:xfrm>
              <a:off x="631184" y="1103036"/>
              <a:ext cx="360" cy="360"/>
            </p14:xfrm>
          </p:contentPart>
        </mc:Choice>
        <mc:Fallback xmlns="">
          <p:pic>
            <p:nvPicPr>
              <p:cNvPr id="22" name="Entrada de lápiz 21">
                <a:extLst>
                  <a:ext uri="{FF2B5EF4-FFF2-40B4-BE49-F238E27FC236}">
                    <a16:creationId xmlns:a16="http://schemas.microsoft.com/office/drawing/2014/main" id="{E8BA0214-08F8-67FE-C787-C287C6262E3A}"/>
                  </a:ext>
                </a:extLst>
              </p:cNvPr>
              <p:cNvPicPr/>
              <p:nvPr/>
            </p:nvPicPr>
            <p:blipFill>
              <a:blip r:embed="rId5"/>
              <a:stretch>
                <a:fillRect/>
              </a:stretch>
            </p:blipFill>
            <p:spPr>
              <a:xfrm>
                <a:off x="622544" y="1049036"/>
                <a:ext cx="18000" cy="108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6">
            <p14:nvContentPartPr>
              <p14:cNvPr id="24" name="Entrada de lápiz 23">
                <a:extLst>
                  <a:ext uri="{FF2B5EF4-FFF2-40B4-BE49-F238E27FC236}">
                    <a16:creationId xmlns:a16="http://schemas.microsoft.com/office/drawing/2014/main" id="{F6D60AB0-0793-E446-A99B-F25A1573CACC}"/>
                  </a:ext>
                </a:extLst>
              </p14:cNvPr>
              <p14:cNvContentPartPr/>
              <p14:nvPr/>
            </p14:nvContentPartPr>
            <p14:xfrm>
              <a:off x="2705144" y="1414076"/>
              <a:ext cx="360" cy="360"/>
            </p14:xfrm>
          </p:contentPart>
        </mc:Choice>
        <mc:Fallback xmlns="">
          <p:pic>
            <p:nvPicPr>
              <p:cNvPr id="24" name="Entrada de lápiz 23">
                <a:extLst>
                  <a:ext uri="{FF2B5EF4-FFF2-40B4-BE49-F238E27FC236}">
                    <a16:creationId xmlns:a16="http://schemas.microsoft.com/office/drawing/2014/main" id="{F6D60AB0-0793-E446-A99B-F25A1573CACC}"/>
                  </a:ext>
                </a:extLst>
              </p:cNvPr>
              <p:cNvPicPr/>
              <p:nvPr/>
            </p:nvPicPr>
            <p:blipFill>
              <a:blip r:embed="rId7"/>
              <a:stretch>
                <a:fillRect/>
              </a:stretch>
            </p:blipFill>
            <p:spPr>
              <a:xfrm>
                <a:off x="2696504" y="1360076"/>
                <a:ext cx="18000" cy="108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8">
            <p14:nvContentPartPr>
              <p14:cNvPr id="29" name="Entrada de lápiz 28">
                <a:extLst>
                  <a:ext uri="{FF2B5EF4-FFF2-40B4-BE49-F238E27FC236}">
                    <a16:creationId xmlns:a16="http://schemas.microsoft.com/office/drawing/2014/main" id="{466171A6-617F-9A1A-9EE2-5EB86D220428}"/>
                  </a:ext>
                </a:extLst>
              </p14:cNvPr>
              <p14:cNvContentPartPr/>
              <p14:nvPr/>
            </p14:nvContentPartPr>
            <p14:xfrm>
              <a:off x="5109224" y="2460236"/>
              <a:ext cx="360" cy="360"/>
            </p14:xfrm>
          </p:contentPart>
        </mc:Choice>
        <mc:Fallback xmlns="">
          <p:pic>
            <p:nvPicPr>
              <p:cNvPr id="29" name="Entrada de lápiz 28">
                <a:extLst>
                  <a:ext uri="{FF2B5EF4-FFF2-40B4-BE49-F238E27FC236}">
                    <a16:creationId xmlns:a16="http://schemas.microsoft.com/office/drawing/2014/main" id="{466171A6-617F-9A1A-9EE2-5EB86D220428}"/>
                  </a:ext>
                </a:extLst>
              </p:cNvPr>
              <p:cNvPicPr/>
              <p:nvPr/>
            </p:nvPicPr>
            <p:blipFill>
              <a:blip r:embed="rId9"/>
              <a:stretch>
                <a:fillRect/>
              </a:stretch>
            </p:blipFill>
            <p:spPr>
              <a:xfrm>
                <a:off x="5100224" y="2406596"/>
                <a:ext cx="18000" cy="108000"/>
              </a:xfrm>
              <a:prstGeom prst="rect">
                <a:avLst/>
              </a:prstGeom>
            </p:spPr>
          </p:pic>
        </mc:Fallback>
      </mc:AlternateContent>
      <p:grpSp>
        <p:nvGrpSpPr>
          <p:cNvPr id="32" name="Grupo 31">
            <a:extLst>
              <a:ext uri="{FF2B5EF4-FFF2-40B4-BE49-F238E27FC236}">
                <a16:creationId xmlns:a16="http://schemas.microsoft.com/office/drawing/2014/main" id="{D4D55678-E62F-685C-F413-71D9FB309DF5}"/>
              </a:ext>
            </a:extLst>
          </p:cNvPr>
          <p:cNvGrpSpPr/>
          <p:nvPr/>
        </p:nvGrpSpPr>
        <p:grpSpPr>
          <a:xfrm>
            <a:off x="6902552" y="1381856"/>
            <a:ext cx="292680" cy="141840"/>
            <a:chOff x="1970024" y="1414076"/>
            <a:chExt cx="292680" cy="141840"/>
          </a:xfrm>
        </p:grpSpPr>
        <mc:AlternateContent xmlns:mc="http://schemas.openxmlformats.org/markup-compatibility/2006" xmlns:p14="http://schemas.microsoft.com/office/powerpoint/2010/main" xmlns:aink="http://schemas.microsoft.com/office/drawing/2016/ink">
          <mc:Choice Requires="p14 aink">
            <p:contentPart p14:bwMode="auto" r:id="rId10">
              <p14:nvContentPartPr>
                <p14:cNvPr id="27" name="Entrada de lápiz 26">
                  <a:extLst>
                    <a:ext uri="{FF2B5EF4-FFF2-40B4-BE49-F238E27FC236}">
                      <a16:creationId xmlns:a16="http://schemas.microsoft.com/office/drawing/2014/main" id="{DD5DD5E6-7BBB-FF45-0E5D-3E5EB8E739E0}"/>
                    </a:ext>
                  </a:extLst>
                </p14:cNvPr>
                <p14:cNvContentPartPr/>
                <p14:nvPr/>
              </p14:nvContentPartPr>
              <p14:xfrm>
                <a:off x="2262344" y="1414076"/>
                <a:ext cx="360" cy="360"/>
              </p14:xfrm>
            </p:contentPart>
          </mc:Choice>
          <mc:Fallback xmlns="">
            <p:pic>
              <p:nvPicPr>
                <p:cNvPr id="27" name="Entrada de lápiz 26">
                  <a:extLst>
                    <a:ext uri="{FF2B5EF4-FFF2-40B4-BE49-F238E27FC236}">
                      <a16:creationId xmlns:a16="http://schemas.microsoft.com/office/drawing/2014/main" id="{DD5DD5E6-7BBB-FF45-0E5D-3E5EB8E739E0}"/>
                    </a:ext>
                  </a:extLst>
                </p:cNvPr>
                <p:cNvPicPr/>
                <p:nvPr/>
              </p:nvPicPr>
              <p:blipFill>
                <a:blip r:embed="rId11"/>
                <a:stretch>
                  <a:fillRect/>
                </a:stretch>
              </p:blipFill>
              <p:spPr>
                <a:xfrm>
                  <a:off x="2253704" y="1360076"/>
                  <a:ext cx="18000" cy="108000"/>
                </a:xfrm>
                <a:prstGeom prst="rect">
                  <a:avLst/>
                </a:prstGeom>
              </p:spPr>
            </p:pic>
          </mc:Fallback>
        </mc:AlternateContent>
        <mc:AlternateContent xmlns:mc="http://schemas.openxmlformats.org/markup-compatibility/2006" xmlns:p14="http://schemas.microsoft.com/office/powerpoint/2010/main" xmlns:aink="http://schemas.microsoft.com/office/drawing/2016/ink">
          <mc:Choice Requires="p14 aink">
            <p:contentPart p14:bwMode="auto" r:id="rId12">
              <p14:nvContentPartPr>
                <p14:cNvPr id="31" name="Entrada de lápiz 30">
                  <a:extLst>
                    <a:ext uri="{FF2B5EF4-FFF2-40B4-BE49-F238E27FC236}">
                      <a16:creationId xmlns:a16="http://schemas.microsoft.com/office/drawing/2014/main" id="{B68647FD-B05E-DAD0-08FF-593AE4AD5BB2}"/>
                    </a:ext>
                  </a:extLst>
                </p14:cNvPr>
                <p14:cNvContentPartPr/>
                <p14:nvPr/>
              </p14:nvContentPartPr>
              <p14:xfrm>
                <a:off x="1970024" y="1555556"/>
                <a:ext cx="360" cy="360"/>
              </p14:xfrm>
            </p:contentPart>
          </mc:Choice>
          <mc:Fallback xmlns="">
            <p:pic>
              <p:nvPicPr>
                <p:cNvPr id="31" name="Entrada de lápiz 30">
                  <a:extLst>
                    <a:ext uri="{FF2B5EF4-FFF2-40B4-BE49-F238E27FC236}">
                      <a16:creationId xmlns:a16="http://schemas.microsoft.com/office/drawing/2014/main" id="{B68647FD-B05E-DAD0-08FF-593AE4AD5BB2}"/>
                    </a:ext>
                  </a:extLst>
                </p:cNvPr>
                <p:cNvPicPr/>
                <p:nvPr/>
              </p:nvPicPr>
              <p:blipFill>
                <a:blip r:embed="rId13"/>
                <a:stretch>
                  <a:fillRect/>
                </a:stretch>
              </p:blipFill>
              <p:spPr>
                <a:xfrm>
                  <a:off x="1961024" y="1501556"/>
                  <a:ext cx="18000" cy="108000"/>
                </a:xfrm>
                <a:prstGeom prst="rect">
                  <a:avLst/>
                </a:prstGeom>
              </p:spPr>
            </p:pic>
          </mc:Fallback>
        </mc:AlternateContent>
      </p:grpSp>
      <mc:AlternateContent xmlns:mc="http://schemas.openxmlformats.org/markup-compatibility/2006" xmlns:p14="http://schemas.microsoft.com/office/powerpoint/2010/main">
        <mc:Choice Requires="p14">
          <p:contentPart p14:bwMode="auto" r:id="rId14">
            <p14:nvContentPartPr>
              <p14:cNvPr id="34" name="Entrada de lápiz 33">
                <a:extLst>
                  <a:ext uri="{FF2B5EF4-FFF2-40B4-BE49-F238E27FC236}">
                    <a16:creationId xmlns:a16="http://schemas.microsoft.com/office/drawing/2014/main" id="{B0202E5F-CDFF-A7F8-B638-4522404A070C}"/>
                  </a:ext>
                </a:extLst>
              </p14:cNvPr>
              <p14:cNvContentPartPr/>
              <p14:nvPr/>
            </p14:nvContentPartPr>
            <p14:xfrm>
              <a:off x="10614704" y="1488956"/>
              <a:ext cx="360" cy="360"/>
            </p14:xfrm>
          </p:contentPart>
        </mc:Choice>
        <mc:Fallback xmlns="">
          <p:pic>
            <p:nvPicPr>
              <p:cNvPr id="34" name="Entrada de lápiz 33">
                <a:extLst>
                  <a:ext uri="{FF2B5EF4-FFF2-40B4-BE49-F238E27FC236}">
                    <a16:creationId xmlns:a16="http://schemas.microsoft.com/office/drawing/2014/main" id="{B0202E5F-CDFF-A7F8-B638-4522404A070C}"/>
                  </a:ext>
                </a:extLst>
              </p:cNvPr>
              <p:cNvPicPr/>
              <p:nvPr/>
            </p:nvPicPr>
            <p:blipFill>
              <a:blip r:embed="rId15"/>
              <a:stretch>
                <a:fillRect/>
              </a:stretch>
            </p:blipFill>
            <p:spPr>
              <a:xfrm>
                <a:off x="10596704" y="1471316"/>
                <a:ext cx="36000" cy="36000"/>
              </a:xfrm>
              <a:prstGeom prst="rect">
                <a:avLst/>
              </a:prstGeom>
            </p:spPr>
          </p:pic>
        </mc:Fallback>
      </mc:AlternateContent>
      <p:sp>
        <p:nvSpPr>
          <p:cNvPr id="48" name="CuadroTexto 47">
            <a:extLst>
              <a:ext uri="{FF2B5EF4-FFF2-40B4-BE49-F238E27FC236}">
                <a16:creationId xmlns:a16="http://schemas.microsoft.com/office/drawing/2014/main" id="{12214B39-6BF6-EF58-D401-73095E7199DA}"/>
              </a:ext>
            </a:extLst>
          </p:cNvPr>
          <p:cNvSpPr txBox="1"/>
          <p:nvPr/>
        </p:nvSpPr>
        <p:spPr>
          <a:xfrm>
            <a:off x="1027419" y="1381855"/>
            <a:ext cx="2072881" cy="523220"/>
          </a:xfrm>
          <a:prstGeom prst="rect">
            <a:avLst/>
          </a:prstGeom>
          <a:solidFill>
            <a:schemeClr val="bg1"/>
          </a:solidFill>
          <a:ln w="57150">
            <a:solidFill>
              <a:srgbClr val="FF0000"/>
            </a:solidFill>
          </a:ln>
        </p:spPr>
        <p:txBody>
          <a:bodyPr wrap="square">
            <a:spAutoFit/>
          </a:bodyPr>
          <a:lstStyle/>
          <a:p>
            <a:r>
              <a:rPr lang="es-CO" dirty="0"/>
              <a:t> </a:t>
            </a:r>
            <a:r>
              <a:rPr lang="es-CO" b="1" dirty="0"/>
              <a:t>Orientación a la ciudadanía</a:t>
            </a:r>
          </a:p>
        </p:txBody>
      </p:sp>
      <p:sp>
        <p:nvSpPr>
          <p:cNvPr id="51" name="CuadroTexto 50">
            <a:extLst>
              <a:ext uri="{FF2B5EF4-FFF2-40B4-BE49-F238E27FC236}">
                <a16:creationId xmlns:a16="http://schemas.microsoft.com/office/drawing/2014/main" id="{0C6C2163-1727-C759-D5D2-3B6314A6B758}"/>
              </a:ext>
            </a:extLst>
          </p:cNvPr>
          <p:cNvSpPr txBox="1"/>
          <p:nvPr/>
        </p:nvSpPr>
        <p:spPr>
          <a:xfrm>
            <a:off x="3339606" y="1336304"/>
            <a:ext cx="883523" cy="307777"/>
          </a:xfrm>
          <a:prstGeom prst="rect">
            <a:avLst/>
          </a:prstGeom>
          <a:noFill/>
          <a:ln w="57150">
            <a:solidFill>
              <a:srgbClr val="FF0000"/>
            </a:solidFill>
          </a:ln>
        </p:spPr>
        <p:txBody>
          <a:bodyPr wrap="square">
            <a:spAutoFit/>
          </a:bodyPr>
          <a:lstStyle/>
          <a:p>
            <a:r>
              <a:rPr lang="es-CO" b="1" dirty="0"/>
              <a:t>Empatía </a:t>
            </a:r>
          </a:p>
        </p:txBody>
      </p:sp>
      <p:sp>
        <p:nvSpPr>
          <p:cNvPr id="55" name="CuadroTexto 54">
            <a:extLst>
              <a:ext uri="{FF2B5EF4-FFF2-40B4-BE49-F238E27FC236}">
                <a16:creationId xmlns:a16="http://schemas.microsoft.com/office/drawing/2014/main" id="{2DE10D86-E99D-3081-2E69-638EB76B3EE2}"/>
              </a:ext>
            </a:extLst>
          </p:cNvPr>
          <p:cNvSpPr txBox="1"/>
          <p:nvPr/>
        </p:nvSpPr>
        <p:spPr>
          <a:xfrm>
            <a:off x="5297135" y="1227346"/>
            <a:ext cx="1455461" cy="523220"/>
          </a:xfrm>
          <a:prstGeom prst="rect">
            <a:avLst/>
          </a:prstGeom>
          <a:noFill/>
          <a:ln w="57150">
            <a:solidFill>
              <a:srgbClr val="FF0000"/>
            </a:solidFill>
          </a:ln>
        </p:spPr>
        <p:txBody>
          <a:bodyPr wrap="square">
            <a:spAutoFit/>
          </a:bodyPr>
          <a:lstStyle/>
          <a:p>
            <a:r>
              <a:rPr lang="es-CO" b="1" dirty="0"/>
              <a:t>Comunicación  efectiva</a:t>
            </a:r>
          </a:p>
        </p:txBody>
      </p:sp>
      <p:sp>
        <p:nvSpPr>
          <p:cNvPr id="59" name="CuadroTexto 58">
            <a:extLst>
              <a:ext uri="{FF2B5EF4-FFF2-40B4-BE49-F238E27FC236}">
                <a16:creationId xmlns:a16="http://schemas.microsoft.com/office/drawing/2014/main" id="{CBAA99B1-39BB-3C60-E2ED-1B847E3E5A43}"/>
              </a:ext>
            </a:extLst>
          </p:cNvPr>
          <p:cNvSpPr txBox="1"/>
          <p:nvPr/>
        </p:nvSpPr>
        <p:spPr>
          <a:xfrm>
            <a:off x="5711021" y="3090807"/>
            <a:ext cx="1302589" cy="523220"/>
          </a:xfrm>
          <a:prstGeom prst="rect">
            <a:avLst/>
          </a:prstGeom>
          <a:noFill/>
          <a:ln w="57150">
            <a:solidFill>
              <a:srgbClr val="FF0000"/>
            </a:solidFill>
          </a:ln>
        </p:spPr>
        <p:txBody>
          <a:bodyPr wrap="square">
            <a:spAutoFit/>
          </a:bodyPr>
          <a:lstStyle/>
          <a:p>
            <a:r>
              <a:rPr lang="es-CO" b="1" dirty="0"/>
              <a:t>Resolución de conflictos</a:t>
            </a:r>
          </a:p>
        </p:txBody>
      </p:sp>
      <p:sp>
        <p:nvSpPr>
          <p:cNvPr id="61" name="CuadroTexto 60">
            <a:extLst>
              <a:ext uri="{FF2B5EF4-FFF2-40B4-BE49-F238E27FC236}">
                <a16:creationId xmlns:a16="http://schemas.microsoft.com/office/drawing/2014/main" id="{5ADB98C6-7DEB-0675-B409-02A059E8EE7C}"/>
              </a:ext>
            </a:extLst>
          </p:cNvPr>
          <p:cNvSpPr txBox="1"/>
          <p:nvPr/>
        </p:nvSpPr>
        <p:spPr>
          <a:xfrm flipH="1">
            <a:off x="7926402" y="1227967"/>
            <a:ext cx="1560454" cy="307777"/>
          </a:xfrm>
          <a:prstGeom prst="rect">
            <a:avLst/>
          </a:prstGeom>
          <a:noFill/>
          <a:ln w="57150">
            <a:solidFill>
              <a:srgbClr val="FF0000"/>
            </a:solidFill>
          </a:ln>
        </p:spPr>
        <p:txBody>
          <a:bodyPr wrap="square">
            <a:spAutoFit/>
          </a:bodyPr>
          <a:lstStyle/>
          <a:p>
            <a:r>
              <a:rPr lang="es-CO" b="1" dirty="0"/>
              <a:t>Compromiso</a:t>
            </a:r>
          </a:p>
        </p:txBody>
      </p:sp>
      <p:sp>
        <p:nvSpPr>
          <p:cNvPr id="63" name="CuadroTexto 62">
            <a:extLst>
              <a:ext uri="{FF2B5EF4-FFF2-40B4-BE49-F238E27FC236}">
                <a16:creationId xmlns:a16="http://schemas.microsoft.com/office/drawing/2014/main" id="{F29091DF-B59E-40AC-ADB4-E76BA6C332C5}"/>
              </a:ext>
            </a:extLst>
          </p:cNvPr>
          <p:cNvSpPr txBox="1"/>
          <p:nvPr/>
        </p:nvSpPr>
        <p:spPr>
          <a:xfrm rot="10800000" flipV="1">
            <a:off x="8065968" y="3212129"/>
            <a:ext cx="1560453" cy="523220"/>
          </a:xfrm>
          <a:prstGeom prst="rect">
            <a:avLst/>
          </a:prstGeom>
          <a:noFill/>
          <a:ln w="57150">
            <a:solidFill>
              <a:srgbClr val="FF0000"/>
            </a:solidFill>
          </a:ln>
        </p:spPr>
        <p:txBody>
          <a:bodyPr wrap="square">
            <a:spAutoFit/>
          </a:bodyPr>
          <a:lstStyle/>
          <a:p>
            <a:r>
              <a:rPr lang="es-CO" b="1" dirty="0"/>
              <a:t>Aprendizaje continuo</a:t>
            </a:r>
          </a:p>
        </p:txBody>
      </p:sp>
      <p:sp>
        <p:nvSpPr>
          <p:cNvPr id="67" name="CuadroTexto 66">
            <a:extLst>
              <a:ext uri="{FF2B5EF4-FFF2-40B4-BE49-F238E27FC236}">
                <a16:creationId xmlns:a16="http://schemas.microsoft.com/office/drawing/2014/main" id="{A5768176-EAC5-CF78-17F3-A591BF878646}"/>
              </a:ext>
            </a:extLst>
          </p:cNvPr>
          <p:cNvSpPr txBox="1"/>
          <p:nvPr/>
        </p:nvSpPr>
        <p:spPr>
          <a:xfrm>
            <a:off x="631184" y="3212129"/>
            <a:ext cx="2072881" cy="307777"/>
          </a:xfrm>
          <a:prstGeom prst="rect">
            <a:avLst/>
          </a:prstGeom>
          <a:noFill/>
          <a:ln w="57150">
            <a:solidFill>
              <a:srgbClr val="FF0000"/>
            </a:solidFill>
          </a:ln>
        </p:spPr>
        <p:txBody>
          <a:bodyPr wrap="square">
            <a:spAutoFit/>
          </a:bodyPr>
          <a:lstStyle/>
          <a:p>
            <a:r>
              <a:rPr lang="es-CO" b="1" dirty="0"/>
              <a:t>Adaptación al Cambio</a:t>
            </a:r>
          </a:p>
        </p:txBody>
      </p:sp>
      <p:sp>
        <p:nvSpPr>
          <p:cNvPr id="71" name="CuadroTexto 70">
            <a:extLst>
              <a:ext uri="{FF2B5EF4-FFF2-40B4-BE49-F238E27FC236}">
                <a16:creationId xmlns:a16="http://schemas.microsoft.com/office/drawing/2014/main" id="{4FFEBF77-9016-B9ED-A7BD-145471CC58E5}"/>
              </a:ext>
            </a:extLst>
          </p:cNvPr>
          <p:cNvSpPr txBox="1"/>
          <p:nvPr/>
        </p:nvSpPr>
        <p:spPr>
          <a:xfrm>
            <a:off x="3339606" y="3312333"/>
            <a:ext cx="1768178" cy="307777"/>
          </a:xfrm>
          <a:prstGeom prst="rect">
            <a:avLst/>
          </a:prstGeom>
          <a:noFill/>
          <a:ln w="57150">
            <a:solidFill>
              <a:srgbClr val="FF0000"/>
            </a:solidFill>
          </a:ln>
        </p:spPr>
        <p:txBody>
          <a:bodyPr wrap="square">
            <a:spAutoFit/>
          </a:bodyPr>
          <a:lstStyle/>
          <a:p>
            <a:r>
              <a:rPr lang="es-CO" b="1" dirty="0"/>
              <a:t>Trabajo en Equipo </a:t>
            </a:r>
          </a:p>
        </p:txBody>
      </p:sp>
      <p:sp>
        <p:nvSpPr>
          <p:cNvPr id="75" name="CuadroTexto 74">
            <a:extLst>
              <a:ext uri="{FF2B5EF4-FFF2-40B4-BE49-F238E27FC236}">
                <a16:creationId xmlns:a16="http://schemas.microsoft.com/office/drawing/2014/main" id="{635D6700-B35D-0452-648D-0479EB3962A6}"/>
              </a:ext>
            </a:extLst>
          </p:cNvPr>
          <p:cNvSpPr txBox="1"/>
          <p:nvPr/>
        </p:nvSpPr>
        <p:spPr>
          <a:xfrm>
            <a:off x="1222408" y="562339"/>
            <a:ext cx="10182088" cy="892552"/>
          </a:xfrm>
          <a:prstGeom prst="rect">
            <a:avLst/>
          </a:prstGeom>
          <a:noFill/>
        </p:spPr>
        <p:txBody>
          <a:bodyPr wrap="square">
            <a:spAutoFit/>
          </a:bodyPr>
          <a:lstStyle/>
          <a:p>
            <a:r>
              <a:rPr lang="es-CO" sz="1800" b="1" dirty="0">
                <a:solidFill>
                  <a:srgbClr val="FF0000"/>
                </a:solidFill>
              </a:rPr>
              <a:t>COMPETENCIAS QUE DEBEN TENER LOS SERVIDORES  QUE PRESTAN SERVICIO A LA CIUDADANÍA </a:t>
            </a:r>
          </a:p>
          <a:p>
            <a:endParaRPr lang="es-CO" sz="1600" b="1" dirty="0">
              <a:solidFill>
                <a:srgbClr val="FF0000"/>
              </a:solidFill>
            </a:endParaRPr>
          </a:p>
        </p:txBody>
      </p:sp>
    </p:spTree>
    <p:extLst>
      <p:ext uri="{BB962C8B-B14F-4D97-AF65-F5344CB8AC3E}">
        <p14:creationId xmlns:p14="http://schemas.microsoft.com/office/powerpoint/2010/main" val="769387433"/>
      </p:ext>
    </p:extLst>
  </p:cSld>
  <p:clrMapOvr>
    <a:masterClrMapping/>
  </p:clrMapOvr>
  <p:extLst>
    <p:ext uri="{6950BFC3-D8DA-4A85-94F7-54DA5524770B}">
      <p188:commentRel xmlns:p188="http://schemas.microsoft.com/office/powerpoint/2018/8/main" r:id="rId3"/>
    </p:ext>
  </p:extLs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2"/>
          <p:cNvSpPr txBox="1"/>
          <p:nvPr/>
        </p:nvSpPr>
        <p:spPr>
          <a:xfrm>
            <a:off x="928048" y="655093"/>
            <a:ext cx="9771797" cy="46166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2400" b="1" i="1" dirty="0">
                <a:solidFill>
                  <a:srgbClr val="C00000"/>
                </a:solidFill>
                <a:latin typeface="Calibri"/>
                <a:ea typeface="Calibri"/>
                <a:cs typeface="Calibri"/>
                <a:sym typeface="Calibri"/>
              </a:rPr>
              <a:t>GRUPOS POBLACIONALES CAMPESINOS(AS)</a:t>
            </a:r>
            <a:endParaRPr sz="2400" b="1" i="1" dirty="0">
              <a:solidFill>
                <a:srgbClr val="C00000"/>
              </a:solidFill>
              <a:latin typeface="Calibri"/>
              <a:ea typeface="Calibri"/>
              <a:cs typeface="Calibri"/>
              <a:sym typeface="Calibri"/>
            </a:endParaRPr>
          </a:p>
        </p:txBody>
      </p:sp>
      <p:sp>
        <p:nvSpPr>
          <p:cNvPr id="92" name="Google Shape;92;p12"/>
          <p:cNvSpPr txBox="1"/>
          <p:nvPr/>
        </p:nvSpPr>
        <p:spPr>
          <a:xfrm>
            <a:off x="6960358" y="2060812"/>
            <a:ext cx="3125338" cy="3693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
        <p:nvSpPr>
          <p:cNvPr id="93" name="Google Shape;93;p12"/>
          <p:cNvSpPr txBox="1"/>
          <p:nvPr/>
        </p:nvSpPr>
        <p:spPr>
          <a:xfrm>
            <a:off x="768485" y="1116759"/>
            <a:ext cx="10954941" cy="563227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2000" dirty="0">
                <a:solidFill>
                  <a:schemeClr val="dk1"/>
                </a:solidFill>
                <a:latin typeface="Calibri"/>
                <a:ea typeface="Calibri"/>
                <a:cs typeface="Calibri"/>
                <a:sym typeface="Calibri"/>
              </a:rPr>
              <a:t>No es lo mismo ser una persona campesina que una persona rural. Todas las personas campesinas son rurales, pero no todas las personas rurales son campesinas. Entendiendo que quienes habitan</a:t>
            </a:r>
          </a:p>
          <a:p>
            <a:pPr marL="0" marR="0" lvl="0" indent="0" algn="l" rtl="0">
              <a:spcBef>
                <a:spcPts val="0"/>
              </a:spcBef>
              <a:spcAft>
                <a:spcPts val="0"/>
              </a:spcAft>
              <a:buNone/>
            </a:pPr>
            <a:r>
              <a:rPr lang="es-MX" sz="2000" dirty="0">
                <a:solidFill>
                  <a:schemeClr val="dk1"/>
                </a:solidFill>
                <a:latin typeface="Calibri"/>
                <a:ea typeface="Calibri"/>
                <a:cs typeface="Calibri"/>
                <a:sym typeface="Calibri"/>
              </a:rPr>
              <a:t>5 Conceptualización del Campesinado en Colombia, Comisión de Expertos, ICANH, 2018</a:t>
            </a:r>
          </a:p>
          <a:p>
            <a:pPr marL="0" marR="0" lvl="0" indent="0" algn="l" rtl="0">
              <a:spcBef>
                <a:spcPts val="0"/>
              </a:spcBef>
              <a:spcAft>
                <a:spcPts val="0"/>
              </a:spcAft>
              <a:buNone/>
            </a:pPr>
            <a:r>
              <a:rPr lang="es-MX" sz="2000" dirty="0">
                <a:solidFill>
                  <a:schemeClr val="dk1"/>
                </a:solidFill>
                <a:latin typeface="Calibri"/>
                <a:ea typeface="Calibri"/>
                <a:cs typeface="Calibri"/>
                <a:sym typeface="Calibri"/>
              </a:rPr>
              <a:t>42en la ruralidad no necesariamente están ligadas a factores culturales, sociales, económicos de orden campesino, es decir ligados a la producción de la tierra.</a:t>
            </a:r>
          </a:p>
          <a:p>
            <a:pPr marL="0" marR="0" lvl="0" indent="0" algn="l" rtl="0">
              <a:spcBef>
                <a:spcPts val="0"/>
              </a:spcBef>
              <a:spcAft>
                <a:spcPts val="0"/>
              </a:spcAft>
              <a:buNone/>
            </a:pPr>
            <a:r>
              <a:rPr lang="es-MX" sz="2000" dirty="0">
                <a:solidFill>
                  <a:schemeClr val="dk1"/>
                </a:solidFill>
                <a:latin typeface="Calibri"/>
                <a:ea typeface="Calibri"/>
                <a:cs typeface="Calibri"/>
                <a:sym typeface="Calibri"/>
              </a:rPr>
              <a:t>• Es posible que la persona campesina o rural salude</a:t>
            </a:r>
          </a:p>
          <a:p>
            <a:pPr marL="0" marR="0" lvl="0" indent="0" algn="l" rtl="0">
              <a:spcBef>
                <a:spcPts val="0"/>
              </a:spcBef>
              <a:spcAft>
                <a:spcPts val="0"/>
              </a:spcAft>
              <a:buNone/>
            </a:pPr>
            <a:r>
              <a:rPr lang="es-MX" sz="2000" dirty="0">
                <a:solidFill>
                  <a:schemeClr val="dk1"/>
                </a:solidFill>
                <a:latin typeface="Calibri"/>
                <a:ea typeface="Calibri"/>
                <a:cs typeface="Calibri"/>
                <a:sym typeface="Calibri"/>
              </a:rPr>
              <a:t>• El (la) servidor(a) deberá garantizar la atención acorde a condiciones particulares para facilitar y agilizar el acceso a los trámites y servicios que ofrece la Secretaría Distrital de Gobierno.</a:t>
            </a:r>
            <a:endParaRPr dirty="0"/>
          </a:p>
          <a:p>
            <a:pPr marL="0" marR="0" lvl="0" indent="0" algn="l" rtl="0">
              <a:spcBef>
                <a:spcPts val="0"/>
              </a:spcBef>
              <a:spcAft>
                <a:spcPts val="0"/>
              </a:spcAft>
              <a:buNone/>
            </a:pPr>
            <a:r>
              <a:rPr lang="es-MX" sz="2000" dirty="0">
                <a:solidFill>
                  <a:schemeClr val="dk1"/>
                </a:solidFill>
                <a:latin typeface="Calibri"/>
                <a:ea typeface="Calibri"/>
                <a:cs typeface="Calibri"/>
                <a:sym typeface="Calibri"/>
              </a:rPr>
              <a:t>• Durante la atención use un lenguaje claro, de fácil comprensión, respetando la interculturalidad campesina. </a:t>
            </a:r>
            <a:endParaRPr dirty="0"/>
          </a:p>
          <a:p>
            <a:pPr marL="0" marR="0" lvl="0" indent="0" algn="l" rtl="0">
              <a:spcBef>
                <a:spcPts val="0"/>
              </a:spcBef>
              <a:spcAft>
                <a:spcPts val="0"/>
              </a:spcAft>
              <a:buNone/>
            </a:pPr>
            <a:r>
              <a:rPr lang="es-MX" sz="2000" dirty="0">
                <a:solidFill>
                  <a:schemeClr val="dk1"/>
                </a:solidFill>
                <a:latin typeface="Calibri"/>
                <a:ea typeface="Calibri"/>
                <a:cs typeface="Calibri"/>
                <a:sym typeface="Calibri"/>
              </a:rPr>
              <a:t>• Tenga en cuenta que las localidades de Sumapaz (totalmente rural), Usme, Ciudad Bolívar, Chapinero, Santafé, Suba y Usaquén cuentan con ruralidad, lo que equivale al 75% del territorio del Distrito Capital, aproximadamente 60 veredas. </a:t>
            </a:r>
            <a:endParaRPr dirty="0"/>
          </a:p>
          <a:p>
            <a:pPr marL="0" marR="0" lvl="0" indent="0" algn="l" rtl="0">
              <a:spcBef>
                <a:spcPts val="0"/>
              </a:spcBef>
              <a:spcAft>
                <a:spcPts val="0"/>
              </a:spcAft>
              <a:buNone/>
            </a:pPr>
            <a:r>
              <a:rPr lang="es-MX" sz="2000" dirty="0">
                <a:solidFill>
                  <a:schemeClr val="dk1"/>
                </a:solidFill>
                <a:latin typeface="Calibri"/>
                <a:ea typeface="Calibri"/>
                <a:cs typeface="Calibri"/>
                <a:sym typeface="Calibri"/>
              </a:rPr>
              <a:t> • Brindar atención y orientación sobre a donde debe dirigirse con calidez, respeto y calidad . </a:t>
            </a:r>
            <a:endParaRPr dirty="0"/>
          </a:p>
          <a:p>
            <a:pPr marL="0" marR="0" lvl="0" indent="0" algn="l" rtl="0">
              <a:spcBef>
                <a:spcPts val="0"/>
              </a:spcBef>
              <a:spcAft>
                <a:spcPts val="0"/>
              </a:spcAft>
              <a:buNone/>
            </a:pPr>
            <a:r>
              <a:rPr lang="es-MX" sz="2000" dirty="0">
                <a:solidFill>
                  <a:schemeClr val="dk1"/>
                </a:solidFill>
                <a:latin typeface="Calibri"/>
                <a:ea typeface="Calibri"/>
                <a:cs typeface="Calibri"/>
                <a:sym typeface="Calibri"/>
              </a:rPr>
              <a:t> • Es importante no manifestar prejuicios ya que, como servidores orientadores de la alcaldía , esta actitud puede influenciar en el tipo de atención que brindemos y la imagen de como nos percibe la ciudadanía.</a:t>
            </a:r>
            <a:endParaRPr dirty="0"/>
          </a:p>
          <a:p>
            <a:pPr marL="0" marR="0" lvl="0" indent="0" algn="l" rtl="0">
              <a:spcBef>
                <a:spcPts val="0"/>
              </a:spcBef>
              <a:spcAft>
                <a:spcPts val="0"/>
              </a:spcAft>
              <a:buNone/>
            </a:pPr>
            <a:endParaRPr sz="2000" dirty="0">
              <a:solidFill>
                <a:schemeClr val="dk1"/>
              </a:solidFill>
              <a:latin typeface="Calibri"/>
              <a:ea typeface="Calibri"/>
              <a:cs typeface="Calibri"/>
              <a:sym typeface="Calibri"/>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Shape 97"/>
        <p:cNvGrpSpPr/>
        <p:nvPr/>
      </p:nvGrpSpPr>
      <p:grpSpPr>
        <a:xfrm>
          <a:off x="0" y="0"/>
          <a:ext cx="0" cy="0"/>
          <a:chOff x="0" y="0"/>
          <a:chExt cx="0" cy="0"/>
        </a:xfrm>
      </p:grpSpPr>
      <p:sp>
        <p:nvSpPr>
          <p:cNvPr id="98" name="Google Shape;98;p13"/>
          <p:cNvSpPr/>
          <p:nvPr/>
        </p:nvSpPr>
        <p:spPr>
          <a:xfrm>
            <a:off x="996287" y="473276"/>
            <a:ext cx="7984045" cy="861774"/>
          </a:xfrm>
          <a:prstGeom prst="rect">
            <a:avLst/>
          </a:prstGeom>
          <a:noFill/>
          <a:ln>
            <a:noFill/>
          </a:ln>
        </p:spPr>
        <p:txBody>
          <a:bodyPr spcFirstLastPara="1" wrap="square" lIns="91425" tIns="45700" rIns="91425" bIns="45700" anchor="ctr" anchorCtr="0">
            <a:spAutoFit/>
          </a:bodyPr>
          <a:lstStyle/>
          <a:p>
            <a:pPr marL="0" marR="0" lvl="0" indent="0" algn="l" rtl="0">
              <a:lnSpc>
                <a:spcPct val="100000"/>
              </a:lnSpc>
              <a:spcBef>
                <a:spcPts val="0"/>
              </a:spcBef>
              <a:spcAft>
                <a:spcPts val="0"/>
              </a:spcAft>
              <a:buClr>
                <a:srgbClr val="F60002"/>
              </a:buClr>
              <a:buSzPts val="3200"/>
              <a:buFont typeface="Calibri"/>
              <a:buNone/>
            </a:pPr>
            <a:r>
              <a:rPr lang="es-MX" sz="3200" b="1">
                <a:solidFill>
                  <a:srgbClr val="F60002"/>
                </a:solidFill>
                <a:latin typeface="Calibri"/>
                <a:ea typeface="Calibri"/>
                <a:cs typeface="Calibri"/>
                <a:sym typeface="Calibri"/>
              </a:rPr>
              <a:t>DERECHOS DE PERSONAS CON DISCAPACIDAD</a:t>
            </a:r>
            <a:endParaRPr sz="3200" b="1">
              <a:solidFill>
                <a:srgbClr val="F60002"/>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800"/>
              <a:buFont typeface="Calibri"/>
              <a:buNone/>
            </a:pPr>
            <a:endParaRPr sz="1800" b="0" i="0" u="none" strike="noStrike" cap="none">
              <a:solidFill>
                <a:schemeClr val="dk1"/>
              </a:solidFill>
              <a:latin typeface="Arial"/>
              <a:ea typeface="Arial"/>
              <a:cs typeface="Arial"/>
              <a:sym typeface="Arial"/>
            </a:endParaRPr>
          </a:p>
        </p:txBody>
      </p:sp>
      <p:pic>
        <p:nvPicPr>
          <p:cNvPr id="99" name="Google Shape;99;p13"/>
          <p:cNvPicPr preferRelativeResize="0"/>
          <p:nvPr/>
        </p:nvPicPr>
        <p:blipFill rotWithShape="1">
          <a:blip r:embed="rId3">
            <a:alphaModFix/>
          </a:blip>
          <a:srcRect l="4379" t="18007" r="29839" b="28519"/>
          <a:stretch/>
        </p:blipFill>
        <p:spPr>
          <a:xfrm>
            <a:off x="8887512" y="1640160"/>
            <a:ext cx="2696282" cy="3737058"/>
          </a:xfrm>
          <a:prstGeom prst="rect">
            <a:avLst/>
          </a:prstGeom>
          <a:noFill/>
          <a:ln>
            <a:noFill/>
          </a:ln>
        </p:spPr>
      </p:pic>
      <p:sp>
        <p:nvSpPr>
          <p:cNvPr id="100" name="Google Shape;100;p13"/>
          <p:cNvSpPr txBox="1"/>
          <p:nvPr/>
        </p:nvSpPr>
        <p:spPr>
          <a:xfrm>
            <a:off x="900753" y="1271473"/>
            <a:ext cx="7260609" cy="529375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2600" b="1">
                <a:solidFill>
                  <a:schemeClr val="dk1"/>
                </a:solidFill>
                <a:latin typeface="Calibri"/>
                <a:ea typeface="Calibri"/>
                <a:cs typeface="Calibri"/>
                <a:sym typeface="Calibri"/>
              </a:rPr>
              <a:t>Marco Normativo</a:t>
            </a:r>
            <a:endParaRPr sz="2600" b="1">
              <a:solidFill>
                <a:schemeClr val="dk1"/>
              </a:solidFill>
              <a:latin typeface="Calibri"/>
              <a:ea typeface="Calibri"/>
              <a:cs typeface="Calibri"/>
              <a:sym typeface="Calibri"/>
            </a:endParaRPr>
          </a:p>
          <a:p>
            <a:pPr marL="457200" marR="0" lvl="0" indent="-457200" algn="l" rtl="0">
              <a:spcBef>
                <a:spcPts val="0"/>
              </a:spcBef>
              <a:spcAft>
                <a:spcPts val="0"/>
              </a:spcAft>
              <a:buClr>
                <a:schemeClr val="dk1"/>
              </a:buClr>
              <a:buSzPts val="2600"/>
              <a:buFont typeface="Arial"/>
              <a:buChar char="•"/>
            </a:pPr>
            <a:r>
              <a:rPr lang="es-MX" sz="2600">
                <a:solidFill>
                  <a:schemeClr val="dk1"/>
                </a:solidFill>
                <a:latin typeface="Calibri"/>
                <a:ea typeface="Calibri"/>
                <a:cs typeface="Calibri"/>
                <a:sym typeface="Calibri"/>
              </a:rPr>
              <a:t>Convención internacional de las naciones unidas sobre los derechos de las personas con discapacidad</a:t>
            </a:r>
            <a:endParaRPr sz="2600">
              <a:solidFill>
                <a:schemeClr val="dk1"/>
              </a:solidFill>
              <a:latin typeface="Calibri"/>
              <a:ea typeface="Calibri"/>
              <a:cs typeface="Calibri"/>
              <a:sym typeface="Calibri"/>
            </a:endParaRPr>
          </a:p>
          <a:p>
            <a:pPr marL="457200" marR="0" lvl="0" indent="-457200" algn="l" rtl="0">
              <a:spcBef>
                <a:spcPts val="0"/>
              </a:spcBef>
              <a:spcAft>
                <a:spcPts val="0"/>
              </a:spcAft>
              <a:buClr>
                <a:schemeClr val="dk1"/>
              </a:buClr>
              <a:buSzPts val="2600"/>
              <a:buFont typeface="Arial"/>
              <a:buChar char="•"/>
            </a:pPr>
            <a:r>
              <a:rPr lang="es-MX" sz="2600">
                <a:solidFill>
                  <a:schemeClr val="dk1"/>
                </a:solidFill>
                <a:latin typeface="Calibri"/>
                <a:ea typeface="Calibri"/>
                <a:cs typeface="Calibri"/>
                <a:sym typeface="Calibri"/>
              </a:rPr>
              <a:t>Constitución Política de Colombia</a:t>
            </a:r>
            <a:endParaRPr sz="2600">
              <a:solidFill>
                <a:schemeClr val="dk1"/>
              </a:solidFill>
              <a:latin typeface="Calibri"/>
              <a:ea typeface="Calibri"/>
              <a:cs typeface="Calibri"/>
              <a:sym typeface="Calibri"/>
            </a:endParaRPr>
          </a:p>
          <a:p>
            <a:pPr marL="457200" marR="0" lvl="0" indent="-457200" algn="l" rtl="0">
              <a:spcBef>
                <a:spcPts val="0"/>
              </a:spcBef>
              <a:spcAft>
                <a:spcPts val="0"/>
              </a:spcAft>
              <a:buClr>
                <a:schemeClr val="dk1"/>
              </a:buClr>
              <a:buSzPts val="2600"/>
              <a:buFont typeface="Arial"/>
              <a:buChar char="•"/>
            </a:pPr>
            <a:r>
              <a:rPr lang="es-MX" sz="2600">
                <a:solidFill>
                  <a:schemeClr val="dk1"/>
                </a:solidFill>
                <a:latin typeface="Calibri"/>
                <a:ea typeface="Calibri"/>
                <a:cs typeface="Calibri"/>
                <a:sym typeface="Calibri"/>
              </a:rPr>
              <a:t>Política publica de discapacidad e inclusión social (Decreto 089 de 2023).</a:t>
            </a:r>
            <a:endParaRPr/>
          </a:p>
          <a:p>
            <a:pPr marL="0" marR="0" lvl="0" indent="0" algn="l" rtl="0">
              <a:spcBef>
                <a:spcPts val="0"/>
              </a:spcBef>
              <a:spcAft>
                <a:spcPts val="0"/>
              </a:spcAft>
              <a:buNone/>
            </a:pPr>
            <a:endParaRPr sz="2600">
              <a:solidFill>
                <a:schemeClr val="dk1"/>
              </a:solidFill>
              <a:latin typeface="Calibri"/>
              <a:ea typeface="Calibri"/>
              <a:cs typeface="Calibri"/>
              <a:sym typeface="Calibri"/>
            </a:endParaRPr>
          </a:p>
          <a:p>
            <a:pPr marL="0" marR="0" lvl="0" indent="0" algn="l" rtl="0">
              <a:spcBef>
                <a:spcPts val="0"/>
              </a:spcBef>
              <a:spcAft>
                <a:spcPts val="0"/>
              </a:spcAft>
              <a:buNone/>
            </a:pPr>
            <a:r>
              <a:rPr lang="es-MX" sz="2600" b="1">
                <a:solidFill>
                  <a:schemeClr val="dk1"/>
                </a:solidFill>
                <a:latin typeface="Calibri"/>
                <a:ea typeface="Calibri"/>
                <a:cs typeface="Calibri"/>
                <a:sym typeface="Calibri"/>
              </a:rPr>
              <a:t>Derechos</a:t>
            </a:r>
            <a:endParaRPr/>
          </a:p>
          <a:p>
            <a:pPr marL="457200" marR="0" lvl="0" indent="-457200" algn="l" rtl="0">
              <a:spcBef>
                <a:spcPts val="0"/>
              </a:spcBef>
              <a:spcAft>
                <a:spcPts val="0"/>
              </a:spcAft>
              <a:buClr>
                <a:schemeClr val="dk1"/>
              </a:buClr>
              <a:buSzPts val="2600"/>
              <a:buFont typeface="Arial"/>
              <a:buChar char="•"/>
            </a:pPr>
            <a:r>
              <a:rPr lang="es-MX" sz="2600">
                <a:solidFill>
                  <a:schemeClr val="dk1"/>
                </a:solidFill>
                <a:latin typeface="Calibri"/>
                <a:ea typeface="Calibri"/>
                <a:cs typeface="Calibri"/>
                <a:sym typeface="Calibri"/>
              </a:rPr>
              <a:t>Derecho a trabajo y empleo</a:t>
            </a:r>
            <a:endParaRPr sz="2600">
              <a:solidFill>
                <a:schemeClr val="dk1"/>
              </a:solidFill>
              <a:latin typeface="Calibri"/>
              <a:ea typeface="Calibri"/>
              <a:cs typeface="Calibri"/>
              <a:sym typeface="Calibri"/>
            </a:endParaRPr>
          </a:p>
          <a:p>
            <a:pPr marL="457200" marR="0" lvl="0" indent="-457200" algn="l" rtl="0">
              <a:spcBef>
                <a:spcPts val="0"/>
              </a:spcBef>
              <a:spcAft>
                <a:spcPts val="0"/>
              </a:spcAft>
              <a:buClr>
                <a:schemeClr val="dk1"/>
              </a:buClr>
              <a:buSzPts val="2600"/>
              <a:buFont typeface="Arial"/>
              <a:buChar char="•"/>
            </a:pPr>
            <a:r>
              <a:rPr lang="es-MX" sz="2600">
                <a:solidFill>
                  <a:schemeClr val="dk1"/>
                </a:solidFill>
                <a:latin typeface="Calibri"/>
                <a:ea typeface="Calibri"/>
                <a:cs typeface="Calibri"/>
                <a:sym typeface="Calibri"/>
              </a:rPr>
              <a:t>Derecho a la salud </a:t>
            </a:r>
            <a:endParaRPr sz="2600">
              <a:solidFill>
                <a:schemeClr val="dk1"/>
              </a:solidFill>
              <a:latin typeface="Calibri"/>
              <a:ea typeface="Calibri"/>
              <a:cs typeface="Calibri"/>
              <a:sym typeface="Calibri"/>
            </a:endParaRPr>
          </a:p>
          <a:p>
            <a:pPr marL="457200" marR="0" lvl="0" indent="-457200" algn="l" rtl="0">
              <a:spcBef>
                <a:spcPts val="0"/>
              </a:spcBef>
              <a:spcAft>
                <a:spcPts val="0"/>
              </a:spcAft>
              <a:buClr>
                <a:schemeClr val="dk1"/>
              </a:buClr>
              <a:buSzPts val="2600"/>
              <a:buFont typeface="Arial"/>
              <a:buChar char="•"/>
            </a:pPr>
            <a:r>
              <a:rPr lang="es-MX" sz="2600">
                <a:solidFill>
                  <a:schemeClr val="dk1"/>
                </a:solidFill>
                <a:latin typeface="Calibri"/>
                <a:ea typeface="Calibri"/>
                <a:cs typeface="Calibri"/>
                <a:sym typeface="Calibri"/>
              </a:rPr>
              <a:t>Derecho a la educación	</a:t>
            </a:r>
            <a:endParaRPr sz="2600">
              <a:solidFill>
                <a:schemeClr val="dk1"/>
              </a:solidFill>
              <a:latin typeface="Calibri"/>
              <a:ea typeface="Calibri"/>
              <a:cs typeface="Calibri"/>
              <a:sym typeface="Calibri"/>
            </a:endParaRPr>
          </a:p>
          <a:p>
            <a:pPr marL="457200" marR="0" lvl="0" indent="-457200" algn="l" rtl="0">
              <a:spcBef>
                <a:spcPts val="0"/>
              </a:spcBef>
              <a:spcAft>
                <a:spcPts val="0"/>
              </a:spcAft>
              <a:buClr>
                <a:schemeClr val="dk1"/>
              </a:buClr>
              <a:buSzPts val="2600"/>
              <a:buFont typeface="Arial"/>
              <a:buChar char="•"/>
            </a:pPr>
            <a:r>
              <a:rPr lang="es-MX" sz="2600">
                <a:solidFill>
                  <a:schemeClr val="dk1"/>
                </a:solidFill>
                <a:latin typeface="Calibri"/>
                <a:ea typeface="Calibri"/>
                <a:cs typeface="Calibri"/>
                <a:sym typeface="Calibri"/>
              </a:rPr>
              <a:t>Derecho a la igualdad y no discriminación.</a:t>
            </a:r>
            <a:endParaRPr sz="2600">
              <a:solidFill>
                <a:schemeClr val="dk1"/>
              </a:solidFill>
              <a:latin typeface="Arial"/>
              <a:ea typeface="Arial"/>
              <a:cs typeface="Arial"/>
              <a:sym typeface="Arial"/>
            </a:endParaRPr>
          </a:p>
        </p:txBody>
      </p:sp>
      <p:sp>
        <p:nvSpPr>
          <p:cNvPr id="101" name="Google Shape;101;p13"/>
          <p:cNvSpPr/>
          <p:nvPr/>
        </p:nvSpPr>
        <p:spPr>
          <a:xfrm>
            <a:off x="0" y="0"/>
            <a:ext cx="12192000" cy="457200"/>
          </a:xfrm>
          <a:prstGeom prst="rect">
            <a:avLst/>
          </a:prstGeom>
          <a:noFill/>
          <a:ln>
            <a:noFill/>
          </a:ln>
        </p:spPr>
        <p:txBody>
          <a:bodyPr spcFirstLastPara="1" wrap="square" lIns="91425" tIns="45700" rIns="91425" bIns="45700" anchor="ctr" anchorCtr="0">
            <a:spAutoFit/>
          </a:bodyPr>
          <a:lstStyle/>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Shape 105"/>
        <p:cNvGrpSpPr/>
        <p:nvPr/>
      </p:nvGrpSpPr>
      <p:grpSpPr>
        <a:xfrm>
          <a:off x="0" y="0"/>
          <a:ext cx="0" cy="0"/>
          <a:chOff x="0" y="0"/>
          <a:chExt cx="0" cy="0"/>
        </a:xfrm>
      </p:grpSpPr>
      <p:sp>
        <p:nvSpPr>
          <p:cNvPr id="106" name="Google Shape;106;p14"/>
          <p:cNvSpPr txBox="1"/>
          <p:nvPr/>
        </p:nvSpPr>
        <p:spPr>
          <a:xfrm>
            <a:off x="3951426" y="879856"/>
            <a:ext cx="4430573" cy="553998"/>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MX" sz="3000" b="1">
                <a:solidFill>
                  <a:srgbClr val="F60002"/>
                </a:solidFill>
                <a:latin typeface="Calibri"/>
                <a:ea typeface="Calibri"/>
                <a:cs typeface="Calibri"/>
                <a:sym typeface="Calibri"/>
              </a:rPr>
              <a:t> DISCAPACIDAD</a:t>
            </a:r>
            <a:endParaRPr/>
          </a:p>
        </p:txBody>
      </p:sp>
      <p:sp>
        <p:nvSpPr>
          <p:cNvPr id="107" name="Google Shape;107;p14"/>
          <p:cNvSpPr txBox="1"/>
          <p:nvPr/>
        </p:nvSpPr>
        <p:spPr>
          <a:xfrm>
            <a:off x="3137813" y="2098719"/>
            <a:ext cx="6057798" cy="52322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2800">
              <a:solidFill>
                <a:schemeClr val="dk1"/>
              </a:solidFill>
              <a:latin typeface="Calibri"/>
              <a:ea typeface="Calibri"/>
              <a:cs typeface="Calibri"/>
              <a:sym typeface="Calibri"/>
            </a:endParaRPr>
          </a:p>
        </p:txBody>
      </p:sp>
      <p:sp>
        <p:nvSpPr>
          <p:cNvPr id="108" name="Google Shape;108;p14"/>
          <p:cNvSpPr/>
          <p:nvPr/>
        </p:nvSpPr>
        <p:spPr>
          <a:xfrm flipH="1">
            <a:off x="3499255" y="983894"/>
            <a:ext cx="256032" cy="345922"/>
          </a:xfrm>
          <a:prstGeom prst="parallelogram">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09" name="Google Shape;109;p14"/>
          <p:cNvSpPr/>
          <p:nvPr/>
        </p:nvSpPr>
        <p:spPr>
          <a:xfrm flipH="1">
            <a:off x="8518245" y="983894"/>
            <a:ext cx="256032" cy="345922"/>
          </a:xfrm>
          <a:prstGeom prst="parallelogram">
            <a:avLst>
              <a:gd name="adj" fmla="val 50000"/>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10" name="Google Shape;110;p14"/>
          <p:cNvPicPr preferRelativeResize="0"/>
          <p:nvPr/>
        </p:nvPicPr>
        <p:blipFill rotWithShape="1">
          <a:blip r:embed="rId3">
            <a:alphaModFix/>
          </a:blip>
          <a:srcRect/>
          <a:stretch/>
        </p:blipFill>
        <p:spPr>
          <a:xfrm>
            <a:off x="3069073" y="3166849"/>
            <a:ext cx="6053853" cy="524301"/>
          </a:xfrm>
          <a:prstGeom prst="rect">
            <a:avLst/>
          </a:prstGeom>
          <a:noFill/>
          <a:ln>
            <a:noFill/>
          </a:ln>
        </p:spPr>
      </p:pic>
      <p:sp>
        <p:nvSpPr>
          <p:cNvPr id="111" name="Google Shape;111;p14"/>
          <p:cNvSpPr/>
          <p:nvPr/>
        </p:nvSpPr>
        <p:spPr>
          <a:xfrm>
            <a:off x="1528549" y="1621665"/>
            <a:ext cx="9908275" cy="452431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1800">
                <a:solidFill>
                  <a:schemeClr val="dk1"/>
                </a:solidFill>
                <a:latin typeface="Calibri"/>
                <a:ea typeface="Calibri"/>
                <a:cs typeface="Calibri"/>
                <a:sym typeface="Calibri"/>
              </a:rPr>
              <a:t>"</a:t>
            </a:r>
            <a:endParaRPr sz="1800">
              <a:solidFill>
                <a:schemeClr val="dk1"/>
              </a:solidFill>
              <a:latin typeface="Calibri"/>
              <a:ea typeface="Calibri"/>
              <a:cs typeface="Calibri"/>
              <a:sym typeface="Calibri"/>
            </a:endParaRPr>
          </a:p>
          <a:p>
            <a:pPr marL="0" marR="0" lvl="0" indent="0" algn="l" rtl="0">
              <a:spcBef>
                <a:spcPts val="0"/>
              </a:spcBef>
              <a:spcAft>
                <a:spcPts val="0"/>
              </a:spcAft>
              <a:buNone/>
            </a:pPr>
            <a:r>
              <a:rPr lang="es-MX" sz="2800" b="1">
                <a:solidFill>
                  <a:srgbClr val="FF0000"/>
                </a:solidFill>
                <a:latin typeface="Calibri"/>
                <a:ea typeface="Calibri"/>
                <a:cs typeface="Calibri"/>
                <a:sym typeface="Calibri"/>
              </a:rPr>
              <a:t>                                        TIPOS DE DISCAPACIDAD</a:t>
            </a:r>
            <a:endParaRPr/>
          </a:p>
          <a:p>
            <a:pPr marL="0" marR="0" lvl="0" indent="0" algn="l" rtl="0">
              <a:spcBef>
                <a:spcPts val="0"/>
              </a:spcBef>
              <a:spcAft>
                <a:spcPts val="0"/>
              </a:spcAft>
              <a:buNone/>
            </a:pPr>
            <a:r>
              <a:rPr lang="es-MX" sz="2800" b="1">
                <a:solidFill>
                  <a:schemeClr val="dk1"/>
                </a:solidFill>
                <a:latin typeface="Calibri"/>
                <a:ea typeface="Calibri"/>
                <a:cs typeface="Calibri"/>
                <a:sym typeface="Calibri"/>
              </a:rPr>
              <a:t>. </a:t>
            </a:r>
            <a:r>
              <a:rPr lang="es-MX" sz="2800">
                <a:solidFill>
                  <a:schemeClr val="dk1"/>
                </a:solidFill>
                <a:latin typeface="Calibri"/>
                <a:ea typeface="Calibri"/>
                <a:cs typeface="Calibri"/>
                <a:sym typeface="Calibri"/>
              </a:rPr>
              <a:t>Discapacidad Visual </a:t>
            </a:r>
            <a:endParaRPr/>
          </a:p>
          <a:p>
            <a:pPr marL="0" marR="0" lvl="0" indent="0" algn="l" rtl="0">
              <a:spcBef>
                <a:spcPts val="0"/>
              </a:spcBef>
              <a:spcAft>
                <a:spcPts val="0"/>
              </a:spcAft>
              <a:buNone/>
            </a:pPr>
            <a:r>
              <a:rPr lang="es-MX" sz="2800">
                <a:solidFill>
                  <a:schemeClr val="dk1"/>
                </a:solidFill>
                <a:latin typeface="Calibri"/>
                <a:ea typeface="Calibri"/>
                <a:cs typeface="Calibri"/>
                <a:sym typeface="Calibri"/>
              </a:rPr>
              <a:t>. Discapacidad  Auditiva</a:t>
            </a:r>
            <a:endParaRPr/>
          </a:p>
          <a:p>
            <a:pPr marL="0" marR="0" lvl="0" indent="0" algn="l" rtl="0">
              <a:spcBef>
                <a:spcPts val="0"/>
              </a:spcBef>
              <a:spcAft>
                <a:spcPts val="0"/>
              </a:spcAft>
              <a:buNone/>
            </a:pPr>
            <a:r>
              <a:rPr lang="es-MX" sz="2800">
                <a:solidFill>
                  <a:schemeClr val="dk1"/>
                </a:solidFill>
                <a:latin typeface="Calibri"/>
                <a:ea typeface="Calibri"/>
                <a:cs typeface="Calibri"/>
                <a:sym typeface="Calibri"/>
              </a:rPr>
              <a:t>. Discapacidad Sordoceguera</a:t>
            </a:r>
            <a:endParaRPr/>
          </a:p>
          <a:p>
            <a:pPr marL="0" marR="0" lvl="0" indent="0" algn="l" rtl="0">
              <a:spcBef>
                <a:spcPts val="0"/>
              </a:spcBef>
              <a:spcAft>
                <a:spcPts val="0"/>
              </a:spcAft>
              <a:buNone/>
            </a:pPr>
            <a:r>
              <a:rPr lang="es-MX" sz="2800">
                <a:solidFill>
                  <a:schemeClr val="dk1"/>
                </a:solidFill>
                <a:latin typeface="Calibri"/>
                <a:ea typeface="Calibri"/>
                <a:cs typeface="Calibri"/>
                <a:sym typeface="Calibri"/>
              </a:rPr>
              <a:t>. Discapacidad Intelectual </a:t>
            </a:r>
            <a:endParaRPr/>
          </a:p>
          <a:p>
            <a:pPr marL="0" marR="0" lvl="0" indent="0" algn="l" rtl="0">
              <a:spcBef>
                <a:spcPts val="0"/>
              </a:spcBef>
              <a:spcAft>
                <a:spcPts val="0"/>
              </a:spcAft>
              <a:buNone/>
            </a:pPr>
            <a:r>
              <a:rPr lang="es-MX" sz="2800">
                <a:solidFill>
                  <a:schemeClr val="dk1"/>
                </a:solidFill>
                <a:latin typeface="Calibri"/>
                <a:ea typeface="Calibri"/>
                <a:cs typeface="Calibri"/>
                <a:sym typeface="Calibri"/>
              </a:rPr>
              <a:t>. Discapacidad psicosocial</a:t>
            </a:r>
            <a:endParaRPr/>
          </a:p>
          <a:p>
            <a:pPr marL="0" marR="0" lvl="0" indent="0" algn="l" rtl="0">
              <a:spcBef>
                <a:spcPts val="0"/>
              </a:spcBef>
              <a:spcAft>
                <a:spcPts val="0"/>
              </a:spcAft>
              <a:buNone/>
            </a:pPr>
            <a:r>
              <a:rPr lang="es-MX" sz="2800">
                <a:solidFill>
                  <a:schemeClr val="dk1"/>
                </a:solidFill>
                <a:latin typeface="Calibri"/>
                <a:ea typeface="Calibri"/>
                <a:cs typeface="Calibri"/>
                <a:sym typeface="Calibri"/>
              </a:rPr>
              <a:t>. Discapacidad Física</a:t>
            </a:r>
            <a:endParaRPr/>
          </a:p>
          <a:p>
            <a:pPr marL="0" marR="0" lvl="0" indent="0" algn="l" rtl="0">
              <a:spcBef>
                <a:spcPts val="0"/>
              </a:spcBef>
              <a:spcAft>
                <a:spcPts val="0"/>
              </a:spcAft>
              <a:buNone/>
            </a:pPr>
            <a:r>
              <a:rPr lang="es-MX" sz="2800">
                <a:solidFill>
                  <a:schemeClr val="dk1"/>
                </a:solidFill>
                <a:latin typeface="Calibri"/>
                <a:ea typeface="Calibri"/>
                <a:cs typeface="Calibri"/>
                <a:sym typeface="Calibri"/>
              </a:rPr>
              <a:t>. Discapacidad Múltiple</a:t>
            </a:r>
            <a:endParaRPr/>
          </a:p>
          <a:p>
            <a:pPr marL="0" marR="0" lvl="0" indent="0" algn="l" rtl="0">
              <a:spcBef>
                <a:spcPts val="0"/>
              </a:spcBef>
              <a:spcAft>
                <a:spcPts val="0"/>
              </a:spcAft>
              <a:buNone/>
            </a:pPr>
            <a:endParaRPr sz="2800" b="1">
              <a:solidFill>
                <a:schemeClr val="dk1"/>
              </a:solidFill>
              <a:latin typeface="Calibri"/>
              <a:ea typeface="Calibri"/>
              <a:cs typeface="Calibri"/>
              <a:sym typeface="Calibri"/>
            </a:endParaRPr>
          </a:p>
          <a:p>
            <a:pPr marL="0" marR="0" lvl="0" indent="0" algn="l" rtl="0">
              <a:spcBef>
                <a:spcPts val="0"/>
              </a:spcBef>
              <a:spcAft>
                <a:spcPts val="0"/>
              </a:spcAft>
              <a:buNone/>
            </a:pPr>
            <a:endParaRPr sz="1800">
              <a:solidFill>
                <a:schemeClr val="dk1"/>
              </a:solidFill>
              <a:latin typeface="Calibri"/>
              <a:ea typeface="Calibri"/>
              <a:cs typeface="Calibri"/>
              <a:sym typeface="Calibri"/>
            </a:endParaRPr>
          </a:p>
        </p:txBody>
      </p:sp>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Shape 116"/>
        <p:cNvGrpSpPr/>
        <p:nvPr/>
      </p:nvGrpSpPr>
      <p:grpSpPr>
        <a:xfrm>
          <a:off x="0" y="0"/>
          <a:ext cx="0" cy="0"/>
          <a:chOff x="0" y="0"/>
          <a:chExt cx="0" cy="0"/>
        </a:xfrm>
      </p:grpSpPr>
      <p:sp>
        <p:nvSpPr>
          <p:cNvPr id="117" name="Google Shape;117;p15"/>
          <p:cNvSpPr txBox="1"/>
          <p:nvPr/>
        </p:nvSpPr>
        <p:spPr>
          <a:xfrm>
            <a:off x="496694" y="155643"/>
            <a:ext cx="10836322" cy="5663089"/>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2800" b="1">
                <a:solidFill>
                  <a:srgbClr val="F60002"/>
                </a:solidFill>
                <a:latin typeface="Calibri"/>
                <a:ea typeface="Calibri"/>
                <a:cs typeface="Calibri"/>
                <a:sym typeface="Calibri"/>
              </a:rPr>
              <a:t>DISCAPACIDAD VISUAL:</a:t>
            </a:r>
            <a:endParaRPr/>
          </a:p>
          <a:p>
            <a:pPr marL="0" marR="0" lvl="0" indent="0" algn="l" rtl="0">
              <a:spcBef>
                <a:spcPts val="0"/>
              </a:spcBef>
              <a:spcAft>
                <a:spcPts val="0"/>
              </a:spcAft>
              <a:buNone/>
            </a:pPr>
            <a:endParaRPr sz="2800" b="1">
              <a:solidFill>
                <a:srgbClr val="F60002"/>
              </a:solidFill>
              <a:latin typeface="Calibri"/>
              <a:ea typeface="Calibri"/>
              <a:cs typeface="Calibri"/>
              <a:sym typeface="Calibri"/>
            </a:endParaRPr>
          </a:p>
          <a:p>
            <a:pPr marL="0" marR="0" lvl="0" indent="0" algn="just" rtl="0">
              <a:spcBef>
                <a:spcPts val="0"/>
              </a:spcBef>
              <a:spcAft>
                <a:spcPts val="0"/>
              </a:spcAft>
              <a:buNone/>
            </a:pPr>
            <a:r>
              <a:rPr lang="es-MX" sz="1800">
                <a:solidFill>
                  <a:schemeClr val="dk1"/>
                </a:solidFill>
                <a:latin typeface="Calibri"/>
                <a:ea typeface="Calibri"/>
                <a:cs typeface="Calibri"/>
                <a:sym typeface="Calibri"/>
              </a:rPr>
              <a:t>• Los espacios físicos deben contar con las recomendaciones sobre accesibilidad. </a:t>
            </a:r>
            <a:endParaRPr/>
          </a:p>
          <a:p>
            <a:pPr marL="0" marR="0" lvl="0" indent="0" algn="just" rtl="0">
              <a:spcBef>
                <a:spcPts val="0"/>
              </a:spcBef>
              <a:spcAft>
                <a:spcPts val="0"/>
              </a:spcAft>
              <a:buNone/>
            </a:pPr>
            <a:r>
              <a:rPr lang="es-MX" sz="1800">
                <a:solidFill>
                  <a:schemeClr val="dk1"/>
                </a:solidFill>
                <a:latin typeface="Calibri"/>
                <a:ea typeface="Calibri"/>
                <a:cs typeface="Calibri"/>
                <a:sym typeface="Calibri"/>
              </a:rPr>
              <a:t>• Hablar y prestar atención a la persona que está orientando, a pesar de que no puedan verle, las personas ciegas o con baja visión perciben de dónde procede la fuente de voz e identifican si quien le atiende mira en otra dirección mientras habla.</a:t>
            </a:r>
            <a:endParaRPr/>
          </a:p>
          <a:p>
            <a:pPr marL="0" marR="0" lvl="0" indent="0" algn="just" rtl="0">
              <a:spcBef>
                <a:spcPts val="0"/>
              </a:spcBef>
              <a:spcAft>
                <a:spcPts val="0"/>
              </a:spcAft>
              <a:buNone/>
            </a:pPr>
            <a:r>
              <a:rPr lang="es-MX" sz="1800">
                <a:solidFill>
                  <a:schemeClr val="dk1"/>
                </a:solidFill>
                <a:latin typeface="Calibri"/>
                <a:ea typeface="Calibri"/>
                <a:cs typeface="Calibri"/>
                <a:sym typeface="Calibri"/>
              </a:rPr>
              <a:t> • Realizar asignación de turno, e informar que le van a llamar por el número de turno asignado a viva voz cuando llegue el momento de la atención.</a:t>
            </a:r>
            <a:endParaRPr/>
          </a:p>
          <a:p>
            <a:pPr marL="0" marR="0" lvl="0" indent="0" algn="just" rtl="0">
              <a:spcBef>
                <a:spcPts val="0"/>
              </a:spcBef>
              <a:spcAft>
                <a:spcPts val="0"/>
              </a:spcAft>
              <a:buNone/>
            </a:pPr>
            <a:r>
              <a:rPr lang="es-MX" sz="1800">
                <a:solidFill>
                  <a:schemeClr val="dk1"/>
                </a:solidFill>
                <a:latin typeface="Calibri"/>
                <a:ea typeface="Calibri"/>
                <a:cs typeface="Calibri"/>
                <a:sym typeface="Calibri"/>
              </a:rPr>
              <a:t> • Preguntar a la persona si desea ser guiada hasta la sala de espera o el módulo de atención, o si solamente desea recibir indicaciones de ubicación, esta misma deberá ir delante o al lado, jamás atrás. </a:t>
            </a:r>
            <a:endParaRPr/>
          </a:p>
          <a:p>
            <a:pPr marL="0" marR="0" lvl="0" indent="0" algn="just" rtl="0">
              <a:spcBef>
                <a:spcPts val="0"/>
              </a:spcBef>
              <a:spcAft>
                <a:spcPts val="0"/>
              </a:spcAft>
              <a:buNone/>
            </a:pPr>
            <a:r>
              <a:rPr lang="es-MX" sz="1800">
                <a:solidFill>
                  <a:schemeClr val="dk1"/>
                </a:solidFill>
                <a:latin typeface="Calibri"/>
                <a:ea typeface="Calibri"/>
                <a:cs typeface="Calibri"/>
                <a:sym typeface="Calibri"/>
              </a:rPr>
              <a:t>• Si la persona acepta, brindar la guía ubicándole la mano sobre su hombro o brazo para el Desplazamiento evitar caminar muy rápido o realizar movimientos fuertes, y por ningún motivo halar a la persona del vestuario o del brazo. </a:t>
            </a:r>
            <a:endParaRPr/>
          </a:p>
          <a:p>
            <a:pPr marL="0" marR="0" lvl="0" indent="0" algn="just" rtl="0">
              <a:spcBef>
                <a:spcPts val="0"/>
              </a:spcBef>
              <a:spcAft>
                <a:spcPts val="0"/>
              </a:spcAft>
              <a:buNone/>
            </a:pPr>
            <a:r>
              <a:rPr lang="es-MX" sz="1800">
                <a:solidFill>
                  <a:schemeClr val="dk1"/>
                </a:solidFill>
                <a:latin typeface="Calibri"/>
                <a:ea typeface="Calibri"/>
                <a:cs typeface="Calibri"/>
                <a:sym typeface="Calibri"/>
              </a:rPr>
              <a:t>• Si la persona no acepta ser guiada, es necesario brindarle indicaciones precisas, que le permitan ubicarse en el espacio orientando con claridad utilizando expresiones como: “a su izquierda encuentra”, “a su derecha está” y otras similares, evitando utilizar expresiones como “allá”, “por aquí” o señalar con la mano, la cabeza o cualquier otro modo que no sea mediante indicaciones verbales de forma clara. Si por algún motivo debe retirarse de su puesto, debe informar a la persona antes de dejarla sola.</a:t>
            </a:r>
            <a:endParaRPr/>
          </a:p>
          <a:p>
            <a:pPr marL="0" marR="0" lvl="0" indent="0" algn="just" rtl="0">
              <a:spcBef>
                <a:spcPts val="0"/>
              </a:spcBef>
              <a:spcAft>
                <a:spcPts val="0"/>
              </a:spcAft>
              <a:buNone/>
            </a:pPr>
            <a:endParaRPr sz="1800" b="1">
              <a:solidFill>
                <a:srgbClr val="FF0000"/>
              </a:solidFill>
              <a:latin typeface="Calibri"/>
              <a:ea typeface="Calibri"/>
              <a:cs typeface="Calibri"/>
              <a:sym typeface="Calibri"/>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16"/>
          <p:cNvSpPr txBox="1"/>
          <p:nvPr/>
        </p:nvSpPr>
        <p:spPr>
          <a:xfrm>
            <a:off x="586350" y="411475"/>
            <a:ext cx="11019300" cy="6757800"/>
          </a:xfrm>
          <a:prstGeom prst="rect">
            <a:avLst/>
          </a:prstGeom>
          <a:noFill/>
          <a:ln>
            <a:noFill/>
          </a:ln>
        </p:spPr>
        <p:txBody>
          <a:bodyPr spcFirstLastPara="1" wrap="square" lIns="91425" tIns="91425" rIns="91425" bIns="91425" anchor="t" anchorCtr="0">
            <a:spAutoFit/>
          </a:bodyPr>
          <a:lstStyle/>
          <a:p>
            <a:pPr marL="0" lvl="0" indent="0" algn="l" rtl="0">
              <a:lnSpc>
                <a:spcPct val="140000"/>
              </a:lnSpc>
              <a:spcBef>
                <a:spcPts val="2400"/>
              </a:spcBef>
              <a:spcAft>
                <a:spcPts val="0"/>
              </a:spcAft>
              <a:buNone/>
            </a:pPr>
            <a:r>
              <a:rPr lang="es-MX" sz="2400" b="1">
                <a:solidFill>
                  <a:srgbClr val="F60002"/>
                </a:solidFill>
                <a:latin typeface="Calibri"/>
                <a:ea typeface="Calibri"/>
                <a:cs typeface="Calibri"/>
                <a:sym typeface="Calibri"/>
              </a:rPr>
              <a:t>DISCAPACIDAD AUDITIVA</a:t>
            </a:r>
            <a:endParaRPr sz="2400" b="1">
              <a:solidFill>
                <a:srgbClr val="F60002"/>
              </a:solidFill>
              <a:latin typeface="Calibri"/>
              <a:ea typeface="Calibri"/>
              <a:cs typeface="Calibri"/>
              <a:sym typeface="Calibri"/>
            </a:endParaRPr>
          </a:p>
          <a:p>
            <a:pPr marL="0" lvl="0" indent="0" algn="l" rtl="0">
              <a:lnSpc>
                <a:spcPct val="170454"/>
              </a:lnSpc>
              <a:spcBef>
                <a:spcPts val="2400"/>
              </a:spcBef>
              <a:spcAft>
                <a:spcPts val="0"/>
              </a:spcAft>
              <a:buNone/>
            </a:pPr>
            <a:r>
              <a:rPr lang="es-MX" sz="1700" b="1">
                <a:solidFill>
                  <a:schemeClr val="dk1"/>
                </a:solidFill>
                <a:latin typeface="Calibri"/>
                <a:ea typeface="Calibri"/>
                <a:cs typeface="Calibri"/>
                <a:sym typeface="Calibri"/>
              </a:rPr>
              <a:t>Es toda aquella persona que no posee la audición suficiente y que en algunos casos no puede sostener una comunicación y socialización fluida en lengua oral alguna, independientemente de cualquier evaluación audio métrica que se le pueda practicar (Ley 2049 de 2020, art. 2). </a:t>
            </a:r>
            <a:endParaRPr sz="2400" b="1">
              <a:solidFill>
                <a:srgbClr val="F60002"/>
              </a:solidFill>
              <a:latin typeface="Calibri"/>
              <a:ea typeface="Calibri"/>
              <a:cs typeface="Calibri"/>
              <a:sym typeface="Calibri"/>
            </a:endParaRPr>
          </a:p>
          <a:p>
            <a:pPr marL="0" lvl="0" indent="0" algn="l" rtl="0">
              <a:lnSpc>
                <a:spcPct val="140000"/>
              </a:lnSpc>
              <a:spcBef>
                <a:spcPts val="2400"/>
              </a:spcBef>
              <a:spcAft>
                <a:spcPts val="0"/>
              </a:spcAft>
              <a:buNone/>
            </a:pPr>
            <a:r>
              <a:rPr lang="es-MX" sz="1700" b="1">
                <a:solidFill>
                  <a:srgbClr val="F60002"/>
                </a:solidFill>
              </a:rPr>
              <a:t>¿A qué barreras se enfrentan las personas sordas? </a:t>
            </a:r>
            <a:r>
              <a:rPr lang="es-MX" sz="1700" b="1">
                <a:solidFill>
                  <a:schemeClr val="dk1"/>
                </a:solidFill>
              </a:rPr>
              <a:t> </a:t>
            </a:r>
            <a:endParaRPr sz="1700" b="1">
              <a:solidFill>
                <a:schemeClr val="dk1"/>
              </a:solidFill>
            </a:endParaRPr>
          </a:p>
          <a:p>
            <a:pPr marL="0" lvl="0" indent="0" algn="l" rtl="0">
              <a:lnSpc>
                <a:spcPct val="140000"/>
              </a:lnSpc>
              <a:spcBef>
                <a:spcPts val="2400"/>
              </a:spcBef>
              <a:spcAft>
                <a:spcPts val="0"/>
              </a:spcAft>
              <a:buNone/>
            </a:pPr>
            <a:r>
              <a:rPr lang="es-MX" sz="1800" b="1">
                <a:solidFill>
                  <a:schemeClr val="dk1"/>
                </a:solidFill>
                <a:latin typeface="Calibri"/>
                <a:ea typeface="Calibri"/>
                <a:cs typeface="Calibri"/>
                <a:sym typeface="Calibri"/>
              </a:rPr>
              <a:t>Comunicativas: : </a:t>
            </a:r>
            <a:r>
              <a:rPr lang="es-MX" sz="1800">
                <a:solidFill>
                  <a:schemeClr val="dk1"/>
                </a:solidFill>
                <a:latin typeface="Calibri"/>
                <a:ea typeface="Calibri"/>
                <a:cs typeface="Calibri"/>
                <a:sym typeface="Calibri"/>
              </a:rPr>
              <a:t>obstáculos que impiden o dificultan el acceso a la información, a la consulta, al conocimiento y, en general, al proceso comunicativo de las personas con discapacidad.</a:t>
            </a:r>
            <a:endParaRPr sz="1700" b="1">
              <a:solidFill>
                <a:schemeClr val="dk1"/>
              </a:solidFill>
            </a:endParaRPr>
          </a:p>
          <a:p>
            <a:pPr marL="0" lvl="0" indent="0" algn="l" rtl="0">
              <a:lnSpc>
                <a:spcPct val="140000"/>
              </a:lnSpc>
              <a:spcBef>
                <a:spcPts val="2400"/>
              </a:spcBef>
              <a:spcAft>
                <a:spcPts val="0"/>
              </a:spcAft>
              <a:buNone/>
            </a:pPr>
            <a:r>
              <a:rPr lang="es-MX" sz="1800" b="1">
                <a:solidFill>
                  <a:schemeClr val="dk1"/>
                </a:solidFill>
                <a:latin typeface="Calibri"/>
                <a:ea typeface="Calibri"/>
                <a:cs typeface="Calibri"/>
                <a:sym typeface="Calibri"/>
              </a:rPr>
              <a:t>Actitudinales: </a:t>
            </a:r>
            <a:r>
              <a:rPr lang="es-MX" sz="1800">
                <a:solidFill>
                  <a:schemeClr val="dk1"/>
                </a:solidFill>
                <a:latin typeface="Calibri"/>
                <a:ea typeface="Calibri"/>
                <a:cs typeface="Calibri"/>
                <a:sym typeface="Calibri"/>
              </a:rPr>
              <a:t>conductas, palabras, frases, sentimientos, que impiden u obstaculizan el acceso en condiciones de igualdad.</a:t>
            </a:r>
            <a:endParaRPr sz="1800">
              <a:solidFill>
                <a:schemeClr val="dk1"/>
              </a:solidFill>
              <a:latin typeface="Calibri"/>
              <a:ea typeface="Calibri"/>
              <a:cs typeface="Calibri"/>
              <a:sym typeface="Calibri"/>
            </a:endParaRPr>
          </a:p>
          <a:p>
            <a:pPr marL="0" lvl="0" indent="0" algn="l" rtl="0">
              <a:lnSpc>
                <a:spcPct val="140000"/>
              </a:lnSpc>
              <a:spcBef>
                <a:spcPts val="2100"/>
              </a:spcBef>
              <a:spcAft>
                <a:spcPts val="0"/>
              </a:spcAft>
              <a:buNone/>
            </a:pPr>
            <a:r>
              <a:rPr lang="es-MX" sz="1800" b="1">
                <a:solidFill>
                  <a:schemeClr val="dk1"/>
                </a:solidFill>
                <a:latin typeface="Calibri"/>
                <a:ea typeface="Calibri"/>
                <a:cs typeface="Calibri"/>
                <a:sym typeface="Calibri"/>
              </a:rPr>
              <a:t>Información: </a:t>
            </a:r>
            <a:r>
              <a:rPr lang="es-MX" sz="1800">
                <a:solidFill>
                  <a:schemeClr val="dk1"/>
                </a:solidFill>
                <a:latin typeface="Calibri"/>
                <a:ea typeface="Calibri"/>
                <a:cs typeface="Calibri"/>
                <a:sym typeface="Calibri"/>
              </a:rPr>
              <a:t>aquellas que impiden el acceso a los servicios de información, las comunicaciones y de otro tipo, incluidos los servicios electrónicos y de emergencia.</a:t>
            </a:r>
            <a:endParaRPr sz="1800">
              <a:solidFill>
                <a:schemeClr val="dk1"/>
              </a:solidFill>
              <a:latin typeface="Calibri"/>
              <a:ea typeface="Calibri"/>
              <a:cs typeface="Calibri"/>
              <a:sym typeface="Calibri"/>
            </a:endParaRPr>
          </a:p>
          <a:p>
            <a:pPr marL="0" lvl="0" indent="0" algn="l" rtl="0">
              <a:lnSpc>
                <a:spcPct val="140000"/>
              </a:lnSpc>
              <a:spcBef>
                <a:spcPts val="2400"/>
              </a:spcBef>
              <a:spcAft>
                <a:spcPts val="2400"/>
              </a:spcAft>
              <a:buNone/>
            </a:pPr>
            <a:endParaRPr b="1">
              <a:solidFill>
                <a:schemeClr val="dk1"/>
              </a:solidFill>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27"/>
        <p:cNvGrpSpPr/>
        <p:nvPr/>
      </p:nvGrpSpPr>
      <p:grpSpPr>
        <a:xfrm>
          <a:off x="0" y="0"/>
          <a:ext cx="0" cy="0"/>
          <a:chOff x="0" y="0"/>
          <a:chExt cx="0" cy="0"/>
        </a:xfrm>
      </p:grpSpPr>
      <p:sp>
        <p:nvSpPr>
          <p:cNvPr id="128" name="Google Shape;128;g35c5ddfa40e_0_0"/>
          <p:cNvSpPr txBox="1"/>
          <p:nvPr/>
        </p:nvSpPr>
        <p:spPr>
          <a:xfrm>
            <a:off x="273100" y="176701"/>
            <a:ext cx="11371500" cy="56643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2800" b="1">
                <a:solidFill>
                  <a:srgbClr val="F60002"/>
                </a:solidFill>
              </a:rPr>
              <a:t>¿Cómo Atender una persona sorda?</a:t>
            </a:r>
            <a:endParaRPr sz="2800" b="1">
              <a:solidFill>
                <a:srgbClr val="F60002"/>
              </a:solidFill>
            </a:endParaRPr>
          </a:p>
          <a:p>
            <a:pPr marL="0" marR="0" lvl="0" indent="0" algn="l" rtl="0">
              <a:spcBef>
                <a:spcPts val="0"/>
              </a:spcBef>
              <a:spcAft>
                <a:spcPts val="0"/>
              </a:spcAft>
              <a:buNone/>
            </a:pPr>
            <a:endParaRPr sz="1700"/>
          </a:p>
          <a:p>
            <a:pPr marL="0" marR="0" lvl="0" indent="0" algn="l" rtl="0">
              <a:spcBef>
                <a:spcPts val="0"/>
              </a:spcBef>
              <a:spcAft>
                <a:spcPts val="0"/>
              </a:spcAft>
              <a:buNone/>
            </a:pPr>
            <a:endParaRPr sz="1700"/>
          </a:p>
          <a:p>
            <a:pPr marL="0" marR="0" lvl="0" indent="0" algn="just" rtl="0">
              <a:spcBef>
                <a:spcPts val="0"/>
              </a:spcBef>
              <a:spcAft>
                <a:spcPts val="0"/>
              </a:spcAft>
              <a:buNone/>
            </a:pPr>
            <a:r>
              <a:rPr lang="es-MX" sz="2700">
                <a:solidFill>
                  <a:schemeClr val="dk1"/>
                </a:solidFill>
                <a:latin typeface="Calibri"/>
                <a:ea typeface="Calibri"/>
                <a:cs typeface="Calibri"/>
                <a:sym typeface="Calibri"/>
              </a:rPr>
              <a:t>• </a:t>
            </a:r>
            <a:r>
              <a:rPr lang="es-MX" sz="2100">
                <a:solidFill>
                  <a:schemeClr val="dk1"/>
                </a:solidFill>
                <a:latin typeface="Calibri"/>
                <a:ea typeface="Calibri"/>
                <a:cs typeface="Calibri"/>
                <a:sym typeface="Calibri"/>
              </a:rPr>
              <a:t>Dirigirse directamente a la persona con discapacidad auditiva y no a su intérprete o acompañante la persona intérprete no es acompañante, no debe opinar, dar puntos de vista o decidir sobre la consulta de la persona con discapacidad.</a:t>
            </a:r>
            <a:endParaRPr sz="2100">
              <a:solidFill>
                <a:schemeClr val="dk1"/>
              </a:solidFill>
              <a:latin typeface="Calibri"/>
              <a:ea typeface="Calibri"/>
              <a:cs typeface="Calibri"/>
              <a:sym typeface="Calibri"/>
            </a:endParaRPr>
          </a:p>
          <a:p>
            <a:pPr marL="0" marR="0" lvl="0" indent="0" algn="just" rtl="0">
              <a:spcBef>
                <a:spcPts val="0"/>
              </a:spcBef>
              <a:spcAft>
                <a:spcPts val="0"/>
              </a:spcAft>
              <a:buNone/>
            </a:pPr>
            <a:endParaRPr sz="2100">
              <a:solidFill>
                <a:schemeClr val="dk1"/>
              </a:solidFill>
              <a:latin typeface="Calibri"/>
              <a:ea typeface="Calibri"/>
              <a:cs typeface="Calibri"/>
              <a:sym typeface="Calibri"/>
            </a:endParaRPr>
          </a:p>
          <a:p>
            <a:pPr marL="0" marR="0" lvl="0" indent="0" algn="just" rtl="0">
              <a:spcBef>
                <a:spcPts val="0"/>
              </a:spcBef>
              <a:spcAft>
                <a:spcPts val="0"/>
              </a:spcAft>
              <a:buNone/>
            </a:pPr>
            <a:r>
              <a:rPr lang="es-MX" sz="2100">
                <a:solidFill>
                  <a:schemeClr val="dk1"/>
                </a:solidFill>
                <a:latin typeface="Calibri"/>
                <a:ea typeface="Calibri"/>
                <a:cs typeface="Calibri"/>
                <a:sym typeface="Calibri"/>
              </a:rPr>
              <a:t> • Brindar atención y orientación sobre dónde debe dirigirse con calidez, respeto y calidad . </a:t>
            </a:r>
            <a:endParaRPr sz="2100">
              <a:solidFill>
                <a:schemeClr val="dk1"/>
              </a:solidFill>
              <a:latin typeface="Calibri"/>
              <a:ea typeface="Calibri"/>
              <a:cs typeface="Calibri"/>
              <a:sym typeface="Calibri"/>
            </a:endParaRPr>
          </a:p>
          <a:p>
            <a:pPr marL="0" marR="0" lvl="0" indent="0" algn="just" rtl="0">
              <a:spcBef>
                <a:spcPts val="0"/>
              </a:spcBef>
              <a:spcAft>
                <a:spcPts val="0"/>
              </a:spcAft>
              <a:buNone/>
            </a:pPr>
            <a:endParaRPr sz="2100">
              <a:solidFill>
                <a:schemeClr val="dk1"/>
              </a:solidFill>
              <a:latin typeface="Calibri"/>
              <a:ea typeface="Calibri"/>
              <a:cs typeface="Calibri"/>
              <a:sym typeface="Calibri"/>
            </a:endParaRPr>
          </a:p>
          <a:p>
            <a:pPr marL="0" marR="0" lvl="0" indent="0" algn="just" rtl="0">
              <a:spcBef>
                <a:spcPts val="0"/>
              </a:spcBef>
              <a:spcAft>
                <a:spcPts val="0"/>
              </a:spcAft>
              <a:buNone/>
            </a:pPr>
            <a:r>
              <a:rPr lang="es-MX" sz="2100">
                <a:solidFill>
                  <a:schemeClr val="dk1"/>
                </a:solidFill>
                <a:latin typeface="Calibri"/>
                <a:ea typeface="Calibri"/>
                <a:cs typeface="Calibri"/>
                <a:sym typeface="Calibri"/>
              </a:rPr>
              <a:t> • Es importante no manifestar prejuicios ya que, como servidores orientadores de la alcaldía , esta actitud puede influenciar en el tipo de atención que brindemos y la imagen de cómo nos percibe la ciudadanía.</a:t>
            </a:r>
            <a:endParaRPr sz="2100">
              <a:solidFill>
                <a:schemeClr val="dk1"/>
              </a:solidFill>
              <a:latin typeface="Calibri"/>
              <a:ea typeface="Calibri"/>
              <a:cs typeface="Calibri"/>
              <a:sym typeface="Calibri"/>
            </a:endParaRPr>
          </a:p>
          <a:p>
            <a:pPr marL="0" marR="0" lvl="0" indent="0" algn="just" rtl="0">
              <a:spcBef>
                <a:spcPts val="0"/>
              </a:spcBef>
              <a:spcAft>
                <a:spcPts val="0"/>
              </a:spcAft>
              <a:buNone/>
            </a:pPr>
            <a:endParaRPr sz="2100">
              <a:solidFill>
                <a:schemeClr val="dk1"/>
              </a:solidFill>
              <a:latin typeface="Calibri"/>
              <a:ea typeface="Calibri"/>
              <a:cs typeface="Calibri"/>
              <a:sym typeface="Calibri"/>
            </a:endParaRPr>
          </a:p>
          <a:p>
            <a:pPr marL="457200" marR="0" lvl="0" indent="-361950" algn="just" rtl="0">
              <a:spcBef>
                <a:spcPts val="0"/>
              </a:spcBef>
              <a:spcAft>
                <a:spcPts val="0"/>
              </a:spcAft>
              <a:buClr>
                <a:schemeClr val="dk1"/>
              </a:buClr>
              <a:buSzPts val="2100"/>
              <a:buFont typeface="Calibri"/>
              <a:buChar char="●"/>
            </a:pPr>
            <a:r>
              <a:rPr lang="es-MX" sz="2100">
                <a:solidFill>
                  <a:schemeClr val="dk1"/>
                </a:solidFill>
                <a:latin typeface="Calibri"/>
                <a:ea typeface="Calibri"/>
                <a:cs typeface="Calibri"/>
                <a:sym typeface="Calibri"/>
              </a:rPr>
              <a:t>Al iniciar con el ciclo de atención al ciudadano, el servidor debe aplicar el conocimiento de vocabulario básico de lengua de señas, trabajado durante la estrategia 100/100 como: el saludo; bienvenida al punto de atención; en qué puedo servirle; por favor siéntese y espere.</a:t>
            </a:r>
            <a:endParaRPr sz="2100">
              <a:solidFill>
                <a:schemeClr val="dk1"/>
              </a:solidFill>
              <a:latin typeface="Calibri"/>
              <a:ea typeface="Calibri"/>
              <a:cs typeface="Calibri"/>
              <a:sym typeface="Calibri"/>
            </a:endParaRPr>
          </a:p>
          <a:p>
            <a:pPr marL="0" marR="0" lvl="0" indent="0" algn="just" rtl="0">
              <a:spcBef>
                <a:spcPts val="0"/>
              </a:spcBef>
              <a:spcAft>
                <a:spcPts val="0"/>
              </a:spcAft>
              <a:buNone/>
            </a:pPr>
            <a:endParaRPr sz="2100">
              <a:solidFill>
                <a:schemeClr val="dk1"/>
              </a:solidFill>
              <a:latin typeface="Calibri"/>
              <a:ea typeface="Calibri"/>
              <a:cs typeface="Calibri"/>
              <a:sym typeface="Calibri"/>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magen 3" descr="Un par de personas posando para una foto&#10;&#10;El contenido generado por IA puede ser incorrecto.">
            <a:extLst>
              <a:ext uri="{FF2B5EF4-FFF2-40B4-BE49-F238E27FC236}">
                <a16:creationId xmlns:a16="http://schemas.microsoft.com/office/drawing/2014/main" id="{4E0D2735-1951-1EEB-91EF-A82F6A5F3EF4}"/>
              </a:ext>
            </a:extLst>
          </p:cNvPr>
          <p:cNvPicPr>
            <a:picLocks noChangeAspect="1"/>
          </p:cNvPicPr>
          <p:nvPr/>
        </p:nvPicPr>
        <p:blipFill>
          <a:blip r:embed="rId2"/>
          <a:stretch>
            <a:fillRect/>
          </a:stretch>
        </p:blipFill>
        <p:spPr>
          <a:xfrm>
            <a:off x="942256" y="457201"/>
            <a:ext cx="10307488" cy="2350008"/>
          </a:xfrm>
          <a:prstGeom prst="rect">
            <a:avLst/>
          </a:prstGeom>
        </p:spPr>
      </p:pic>
      <p:pic>
        <p:nvPicPr>
          <p:cNvPr id="6" name="Imagen 5" descr="Un grupo de personas posando para una foto en un espejo&#10;&#10;El contenido generado por IA puede ser incorrecto.">
            <a:extLst>
              <a:ext uri="{FF2B5EF4-FFF2-40B4-BE49-F238E27FC236}">
                <a16:creationId xmlns:a16="http://schemas.microsoft.com/office/drawing/2014/main" id="{272B25B6-45CA-33F0-E4A8-FF0DDB70CD54}"/>
              </a:ext>
            </a:extLst>
          </p:cNvPr>
          <p:cNvPicPr>
            <a:picLocks noChangeAspect="1"/>
          </p:cNvPicPr>
          <p:nvPr/>
        </p:nvPicPr>
        <p:blipFill>
          <a:blip r:embed="rId3"/>
          <a:stretch>
            <a:fillRect/>
          </a:stretch>
        </p:blipFill>
        <p:spPr>
          <a:xfrm>
            <a:off x="942256" y="2944368"/>
            <a:ext cx="10307488" cy="2807208"/>
          </a:xfrm>
          <a:prstGeom prst="rect">
            <a:avLst/>
          </a:prstGeom>
        </p:spPr>
      </p:pic>
    </p:spTree>
    <p:extLst>
      <p:ext uri="{BB962C8B-B14F-4D97-AF65-F5344CB8AC3E}">
        <p14:creationId xmlns:p14="http://schemas.microsoft.com/office/powerpoint/2010/main" val="3604154054"/>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Shape 140"/>
        <p:cNvGrpSpPr/>
        <p:nvPr/>
      </p:nvGrpSpPr>
      <p:grpSpPr>
        <a:xfrm>
          <a:off x="0" y="0"/>
          <a:ext cx="0" cy="0"/>
          <a:chOff x="0" y="0"/>
          <a:chExt cx="0" cy="0"/>
        </a:xfrm>
      </p:grpSpPr>
      <p:sp>
        <p:nvSpPr>
          <p:cNvPr id="141" name="Google Shape;141;p17"/>
          <p:cNvSpPr txBox="1"/>
          <p:nvPr/>
        </p:nvSpPr>
        <p:spPr>
          <a:xfrm>
            <a:off x="643650" y="231225"/>
            <a:ext cx="4235400" cy="5388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MX" sz="2300" b="1">
                <a:solidFill>
                  <a:srgbClr val="FF0000"/>
                </a:solidFill>
                <a:latin typeface="Calibri"/>
                <a:ea typeface="Calibri"/>
                <a:cs typeface="Calibri"/>
                <a:sym typeface="Calibri"/>
              </a:rPr>
              <a:t>VOCABULARIO BÁSICO</a:t>
            </a:r>
            <a:endParaRPr sz="2300" b="1">
              <a:solidFill>
                <a:srgbClr val="FF0000"/>
              </a:solidFill>
              <a:latin typeface="Calibri"/>
              <a:ea typeface="Calibri"/>
              <a:cs typeface="Calibri"/>
              <a:sym typeface="Calibri"/>
            </a:endParaRPr>
          </a:p>
        </p:txBody>
      </p:sp>
      <p:pic>
        <p:nvPicPr>
          <p:cNvPr id="142" name="Google Shape;142;p17"/>
          <p:cNvPicPr preferRelativeResize="0"/>
          <p:nvPr/>
        </p:nvPicPr>
        <p:blipFill>
          <a:blip r:embed="rId3">
            <a:alphaModFix/>
          </a:blip>
          <a:stretch>
            <a:fillRect/>
          </a:stretch>
        </p:blipFill>
        <p:spPr>
          <a:xfrm>
            <a:off x="643662" y="792425"/>
            <a:ext cx="2338366" cy="2421050"/>
          </a:xfrm>
          <a:prstGeom prst="rect">
            <a:avLst/>
          </a:prstGeom>
          <a:noFill/>
          <a:ln>
            <a:noFill/>
          </a:ln>
        </p:spPr>
      </p:pic>
      <p:pic>
        <p:nvPicPr>
          <p:cNvPr id="143" name="Google Shape;143;p17"/>
          <p:cNvPicPr preferRelativeResize="0"/>
          <p:nvPr/>
        </p:nvPicPr>
        <p:blipFill>
          <a:blip r:embed="rId4">
            <a:alphaModFix/>
          </a:blip>
          <a:stretch>
            <a:fillRect/>
          </a:stretch>
        </p:blipFill>
        <p:spPr>
          <a:xfrm>
            <a:off x="8941075" y="4048700"/>
            <a:ext cx="2338375" cy="2482075"/>
          </a:xfrm>
          <a:prstGeom prst="rect">
            <a:avLst/>
          </a:prstGeom>
          <a:noFill/>
          <a:ln>
            <a:noFill/>
          </a:ln>
        </p:spPr>
      </p:pic>
      <p:pic>
        <p:nvPicPr>
          <p:cNvPr id="144" name="Google Shape;144;p17"/>
          <p:cNvPicPr preferRelativeResize="0"/>
          <p:nvPr/>
        </p:nvPicPr>
        <p:blipFill>
          <a:blip r:embed="rId5">
            <a:alphaModFix/>
          </a:blip>
          <a:stretch>
            <a:fillRect/>
          </a:stretch>
        </p:blipFill>
        <p:spPr>
          <a:xfrm>
            <a:off x="3818313" y="1056950"/>
            <a:ext cx="2181150" cy="2796007"/>
          </a:xfrm>
          <a:prstGeom prst="rect">
            <a:avLst/>
          </a:prstGeom>
          <a:noFill/>
          <a:ln>
            <a:noFill/>
          </a:ln>
        </p:spPr>
      </p:pic>
      <p:pic>
        <p:nvPicPr>
          <p:cNvPr id="145" name="Google Shape;145;p17"/>
          <p:cNvPicPr preferRelativeResize="0"/>
          <p:nvPr/>
        </p:nvPicPr>
        <p:blipFill>
          <a:blip r:embed="rId6">
            <a:alphaModFix/>
          </a:blip>
          <a:stretch>
            <a:fillRect/>
          </a:stretch>
        </p:blipFill>
        <p:spPr>
          <a:xfrm>
            <a:off x="6639800" y="998700"/>
            <a:ext cx="3686375" cy="2991749"/>
          </a:xfrm>
          <a:prstGeom prst="rect">
            <a:avLst/>
          </a:prstGeom>
          <a:noFill/>
          <a:ln>
            <a:noFill/>
          </a:ln>
        </p:spPr>
      </p:pic>
      <p:sp>
        <p:nvSpPr>
          <p:cNvPr id="146" name="Google Shape;146;p17"/>
          <p:cNvSpPr txBox="1"/>
          <p:nvPr/>
        </p:nvSpPr>
        <p:spPr>
          <a:xfrm>
            <a:off x="722175" y="3360350"/>
            <a:ext cx="2181300" cy="492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MX" sz="1800" b="1"/>
              <a:t>Persona sorda</a:t>
            </a:r>
            <a:endParaRPr sz="1800" b="1"/>
          </a:p>
        </p:txBody>
      </p:sp>
      <p:sp>
        <p:nvSpPr>
          <p:cNvPr id="147" name="Google Shape;147;p17"/>
          <p:cNvSpPr txBox="1"/>
          <p:nvPr/>
        </p:nvSpPr>
        <p:spPr>
          <a:xfrm>
            <a:off x="4616950" y="324850"/>
            <a:ext cx="4235400" cy="6156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MX" sz="2800" b="1">
                <a:solidFill>
                  <a:srgbClr val="FF0000"/>
                </a:solidFill>
                <a:latin typeface="Calibri"/>
                <a:ea typeface="Calibri"/>
                <a:cs typeface="Calibri"/>
                <a:sym typeface="Calibri"/>
              </a:rPr>
              <a:t>Saludos de cortesía </a:t>
            </a:r>
            <a:endParaRPr sz="2800" b="1">
              <a:solidFill>
                <a:srgbClr val="FF0000"/>
              </a:solidFill>
              <a:latin typeface="Calibri"/>
              <a:ea typeface="Calibri"/>
              <a:cs typeface="Calibri"/>
              <a:sym typeface="Calibri"/>
            </a:endParaRPr>
          </a:p>
        </p:txBody>
      </p:sp>
      <p:sp>
        <p:nvSpPr>
          <p:cNvPr id="148" name="Google Shape;148;p17"/>
          <p:cNvSpPr txBox="1"/>
          <p:nvPr/>
        </p:nvSpPr>
        <p:spPr>
          <a:xfrm>
            <a:off x="2688050" y="6235000"/>
            <a:ext cx="3311400" cy="260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MX" sz="1900" b="1"/>
              <a:t>Buenas tardes</a:t>
            </a:r>
            <a:endParaRPr sz="1900" b="1"/>
          </a:p>
        </p:txBody>
      </p:sp>
      <p:pic>
        <p:nvPicPr>
          <p:cNvPr id="149" name="Google Shape;149;p17"/>
          <p:cNvPicPr preferRelativeResize="0"/>
          <p:nvPr/>
        </p:nvPicPr>
        <p:blipFill>
          <a:blip r:embed="rId7">
            <a:alphaModFix/>
          </a:blip>
          <a:stretch>
            <a:fillRect/>
          </a:stretch>
        </p:blipFill>
        <p:spPr>
          <a:xfrm>
            <a:off x="2270875" y="3855125"/>
            <a:ext cx="3355425" cy="2869225"/>
          </a:xfrm>
          <a:prstGeom prst="rect">
            <a:avLst/>
          </a:prstGeom>
          <a:noFill/>
          <a:ln>
            <a:noFill/>
          </a:ln>
        </p:spPr>
      </p:pic>
      <p:sp>
        <p:nvSpPr>
          <p:cNvPr id="151" name="Google Shape;151;p17"/>
          <p:cNvSpPr/>
          <p:nvPr/>
        </p:nvSpPr>
        <p:spPr>
          <a:xfrm>
            <a:off x="7482675" y="5289700"/>
            <a:ext cx="279000" cy="260700"/>
          </a:xfrm>
          <a:prstGeom prst="uturnArrow">
            <a:avLst>
              <a:gd name="adj1" fmla="val 25000"/>
              <a:gd name="adj2" fmla="val 25000"/>
              <a:gd name="adj3" fmla="val 25000"/>
              <a:gd name="adj4" fmla="val 43750"/>
              <a:gd name="adj5" fmla="val 75000"/>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p>
        </p:txBody>
      </p:sp>
      <p:sp>
        <p:nvSpPr>
          <p:cNvPr id="152" name="Google Shape;152;p17"/>
          <p:cNvSpPr txBox="1"/>
          <p:nvPr/>
        </p:nvSpPr>
        <p:spPr>
          <a:xfrm>
            <a:off x="6812325" y="6265600"/>
            <a:ext cx="1619700" cy="199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s-MX" sz="1800" b="1"/>
              <a:t>Por favor</a:t>
            </a:r>
            <a:endParaRPr sz="1800" b="1"/>
          </a:p>
        </p:txBody>
      </p:sp>
      <p:pic>
        <p:nvPicPr>
          <p:cNvPr id="3" name="Imagen 2">
            <a:extLst>
              <a:ext uri="{FF2B5EF4-FFF2-40B4-BE49-F238E27FC236}">
                <a16:creationId xmlns:a16="http://schemas.microsoft.com/office/drawing/2014/main" id="{11688C93-CFD2-C1E2-92D6-AF0844F81311}"/>
              </a:ext>
            </a:extLst>
          </p:cNvPr>
          <p:cNvPicPr>
            <a:picLocks noChangeAspect="1"/>
          </p:cNvPicPr>
          <p:nvPr/>
        </p:nvPicPr>
        <p:blipFill>
          <a:blip r:embed="rId8"/>
          <a:srcRect l="-3944" t="-3944" r="-1"/>
          <a:stretch>
            <a:fillRect/>
          </a:stretch>
        </p:blipFill>
        <p:spPr>
          <a:xfrm>
            <a:off x="6987305" y="4443984"/>
            <a:ext cx="1444719" cy="1415315"/>
          </a:xfrm>
          <a:prstGeom prst="rect">
            <a:avLst/>
          </a:prstGeom>
        </p:spPr>
      </p:pic>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g35c5cc2d704_0_14"/>
          <p:cNvSpPr txBox="1"/>
          <p:nvPr/>
        </p:nvSpPr>
        <p:spPr>
          <a:xfrm>
            <a:off x="467300" y="607425"/>
            <a:ext cx="10721100" cy="53565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s-MX" sz="2400" b="1">
                <a:solidFill>
                  <a:srgbClr val="FF0000"/>
                </a:solidFill>
                <a:latin typeface="Calibri"/>
                <a:ea typeface="Calibri"/>
                <a:cs typeface="Calibri"/>
                <a:sym typeface="Calibri"/>
              </a:rPr>
              <a:t>SORDOCEGUERA</a:t>
            </a:r>
            <a:r>
              <a:rPr lang="es-MX" sz="2400">
                <a:solidFill>
                  <a:srgbClr val="FF0000"/>
                </a:solidFill>
                <a:latin typeface="Calibri"/>
                <a:ea typeface="Calibri"/>
                <a:cs typeface="Calibri"/>
                <a:sym typeface="Calibri"/>
              </a:rPr>
              <a:t>:</a:t>
            </a:r>
            <a:endParaRPr sz="2400">
              <a:solidFill>
                <a:srgbClr val="FF0000"/>
              </a:solidFill>
              <a:latin typeface="Calibri"/>
              <a:ea typeface="Calibri"/>
              <a:cs typeface="Calibri"/>
              <a:sym typeface="Calibri"/>
            </a:endParaRPr>
          </a:p>
          <a:p>
            <a:pPr marL="0" lvl="0" indent="0" algn="l" rtl="0">
              <a:spcBef>
                <a:spcPts val="0"/>
              </a:spcBef>
              <a:spcAft>
                <a:spcPts val="0"/>
              </a:spcAft>
              <a:buNone/>
            </a:pPr>
            <a:endParaRPr sz="2400">
              <a:solidFill>
                <a:srgbClr val="FF0000"/>
              </a:solidFill>
              <a:latin typeface="Calibri"/>
              <a:ea typeface="Calibri"/>
              <a:cs typeface="Calibri"/>
              <a:sym typeface="Calibri"/>
            </a:endParaRPr>
          </a:p>
          <a:p>
            <a:pPr marL="0" lvl="0" indent="0" algn="l" rtl="0">
              <a:spcBef>
                <a:spcPts val="0"/>
              </a:spcBef>
              <a:spcAft>
                <a:spcPts val="0"/>
              </a:spcAft>
              <a:buNone/>
            </a:pPr>
            <a:r>
              <a:rPr lang="es-MX" sz="2400">
                <a:solidFill>
                  <a:schemeClr val="dk1"/>
                </a:solidFill>
                <a:latin typeface="Calibri"/>
                <a:ea typeface="Calibri"/>
                <a:cs typeface="Calibri"/>
                <a:sym typeface="Calibri"/>
              </a:rPr>
              <a:t> • Brindar atención y orientación sobre a dónde debe dirigirse con calidez, respeto y calidad . </a:t>
            </a:r>
            <a:endParaRPr sz="2400">
              <a:solidFill>
                <a:schemeClr val="dk1"/>
              </a:solidFill>
              <a:latin typeface="Calibri"/>
              <a:ea typeface="Calibri"/>
              <a:cs typeface="Calibri"/>
              <a:sym typeface="Calibri"/>
            </a:endParaRPr>
          </a:p>
          <a:p>
            <a:pPr marL="0" lvl="0" indent="0" algn="l" rtl="0">
              <a:spcBef>
                <a:spcPts val="0"/>
              </a:spcBef>
              <a:spcAft>
                <a:spcPts val="0"/>
              </a:spcAft>
              <a:buNone/>
            </a:pPr>
            <a:endParaRPr sz="2400">
              <a:solidFill>
                <a:schemeClr val="dk1"/>
              </a:solidFill>
              <a:latin typeface="Calibri"/>
              <a:ea typeface="Calibri"/>
              <a:cs typeface="Calibri"/>
              <a:sym typeface="Calibri"/>
            </a:endParaRPr>
          </a:p>
          <a:p>
            <a:pPr marL="0" lvl="0" indent="0" algn="l" rtl="0">
              <a:spcBef>
                <a:spcPts val="0"/>
              </a:spcBef>
              <a:spcAft>
                <a:spcPts val="0"/>
              </a:spcAft>
              <a:buNone/>
            </a:pPr>
            <a:r>
              <a:rPr lang="es-MX" sz="2400">
                <a:solidFill>
                  <a:schemeClr val="dk1"/>
                </a:solidFill>
                <a:latin typeface="Calibri"/>
                <a:ea typeface="Calibri"/>
                <a:cs typeface="Calibri"/>
                <a:sym typeface="Calibri"/>
              </a:rPr>
              <a:t> • Es importante no manifestar prejuicios ya que, como servidores orientadores de la alcaldía , esta actitud puede influenciar en el tipo de atención que brindemos y la imagen de cómo nos percibe la ciudadanía.</a:t>
            </a:r>
            <a:endParaRPr sz="2400">
              <a:solidFill>
                <a:schemeClr val="dk1"/>
              </a:solidFill>
              <a:latin typeface="Calibri"/>
              <a:ea typeface="Calibri"/>
              <a:cs typeface="Calibri"/>
              <a:sym typeface="Calibri"/>
            </a:endParaRPr>
          </a:p>
          <a:p>
            <a:pPr marL="0" lvl="0" indent="0" algn="l" rtl="0">
              <a:spcBef>
                <a:spcPts val="0"/>
              </a:spcBef>
              <a:spcAft>
                <a:spcPts val="0"/>
              </a:spcAft>
              <a:buNone/>
            </a:pPr>
            <a:endParaRPr sz="2400">
              <a:solidFill>
                <a:schemeClr val="dk1"/>
              </a:solidFill>
              <a:latin typeface="Calibri"/>
              <a:ea typeface="Calibri"/>
              <a:cs typeface="Calibri"/>
              <a:sym typeface="Calibri"/>
            </a:endParaRPr>
          </a:p>
          <a:p>
            <a:pPr marL="457200" lvl="0" indent="-381000" algn="l" rtl="0">
              <a:spcBef>
                <a:spcPts val="0"/>
              </a:spcBef>
              <a:spcAft>
                <a:spcPts val="0"/>
              </a:spcAft>
              <a:buClr>
                <a:schemeClr val="dk1"/>
              </a:buClr>
              <a:buSzPts val="2400"/>
              <a:buFont typeface="Calibri"/>
              <a:buChar char="●"/>
            </a:pPr>
            <a:r>
              <a:rPr lang="es-MX" sz="2400">
                <a:solidFill>
                  <a:schemeClr val="dk1"/>
                </a:solidFill>
                <a:latin typeface="Calibri"/>
                <a:ea typeface="Calibri"/>
                <a:cs typeface="Calibri"/>
                <a:sym typeface="Calibri"/>
              </a:rPr>
              <a:t>Es necesario estar más alerta a la atención que se debe prestar a la ciudadanía sordociega, pues las barreras en orientación, movilidad y comunicación suelen ser más evidentes. En muchos casos, no se sabe si la persona conserva algún grado de visión, por lo que es importante intentar ubicarse dentro de su posible campo visual para facilitar la interacción.</a:t>
            </a:r>
            <a:endParaRPr sz="1800">
              <a:solidFill>
                <a:schemeClr val="dk1"/>
              </a:solidFill>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18"/>
          <p:cNvSpPr txBox="1"/>
          <p:nvPr/>
        </p:nvSpPr>
        <p:spPr>
          <a:xfrm>
            <a:off x="593387" y="243191"/>
            <a:ext cx="11157335" cy="587853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2800" b="1">
                <a:solidFill>
                  <a:srgbClr val="FF0000"/>
                </a:solidFill>
                <a:latin typeface="Calibri"/>
                <a:ea typeface="Calibri"/>
                <a:cs typeface="Calibri"/>
                <a:sym typeface="Calibri"/>
              </a:rPr>
              <a:t>Discapacidad Intelectual:</a:t>
            </a:r>
            <a:endParaRPr/>
          </a:p>
          <a:p>
            <a:pPr marL="0" marR="0" lvl="0" indent="0" algn="l" rtl="0">
              <a:spcBef>
                <a:spcPts val="0"/>
              </a:spcBef>
              <a:spcAft>
                <a:spcPts val="0"/>
              </a:spcAft>
              <a:buNone/>
            </a:pPr>
            <a:endParaRPr sz="2800" b="1">
              <a:solidFill>
                <a:srgbClr val="FF0000"/>
              </a:solidFill>
              <a:latin typeface="Calibri"/>
              <a:ea typeface="Calibri"/>
              <a:cs typeface="Calibri"/>
              <a:sym typeface="Calibri"/>
            </a:endParaRPr>
          </a:p>
          <a:p>
            <a:pPr marL="0" marR="0" lvl="0" indent="0" algn="just" rtl="0">
              <a:spcBef>
                <a:spcPts val="0"/>
              </a:spcBef>
              <a:spcAft>
                <a:spcPts val="0"/>
              </a:spcAft>
              <a:buNone/>
            </a:pPr>
            <a:r>
              <a:rPr lang="es-MX" sz="2000">
                <a:solidFill>
                  <a:schemeClr val="dk1"/>
                </a:solidFill>
                <a:latin typeface="Calibri"/>
                <a:ea typeface="Calibri"/>
                <a:cs typeface="Calibri"/>
                <a:sym typeface="Calibri"/>
              </a:rPr>
              <a:t>• Ser asertivo, en caso de que la persona tenga deficiencias en la comunicación; intentar escuchar de forma activa y dar todo el tiempo a la persona para expresarse. </a:t>
            </a:r>
            <a:endParaRPr/>
          </a:p>
          <a:p>
            <a:pPr marL="0" marR="0" lvl="0" indent="0" algn="just" rtl="0">
              <a:spcBef>
                <a:spcPts val="0"/>
              </a:spcBef>
              <a:spcAft>
                <a:spcPts val="0"/>
              </a:spcAft>
              <a:buNone/>
            </a:pPr>
            <a:r>
              <a:rPr lang="es-MX" sz="2000">
                <a:solidFill>
                  <a:schemeClr val="dk1"/>
                </a:solidFill>
                <a:latin typeface="Calibri"/>
                <a:ea typeface="Calibri"/>
                <a:cs typeface="Calibri"/>
                <a:sym typeface="Calibri"/>
              </a:rPr>
              <a:t>• Brindar atención y orientación sobre a donde debe dirigirse con calidez, respeto y calidad . </a:t>
            </a:r>
            <a:endParaRPr/>
          </a:p>
          <a:p>
            <a:pPr marL="0" marR="0" lvl="0" indent="0" algn="just" rtl="0">
              <a:spcBef>
                <a:spcPts val="0"/>
              </a:spcBef>
              <a:spcAft>
                <a:spcPts val="0"/>
              </a:spcAft>
              <a:buNone/>
            </a:pPr>
            <a:r>
              <a:rPr lang="es-MX" sz="2000">
                <a:solidFill>
                  <a:schemeClr val="dk1"/>
                </a:solidFill>
                <a:latin typeface="Calibri"/>
                <a:ea typeface="Calibri"/>
                <a:cs typeface="Calibri"/>
                <a:sym typeface="Calibri"/>
              </a:rPr>
              <a:t> • Es importante no manifestar prejuicios ya que, como servidores orientadores de la alcaldía , esta actitud puede influenciar en el tipo de atención que brindemos y la imagen de como nos percibe la ciudadanía.</a:t>
            </a:r>
            <a:endParaRPr/>
          </a:p>
          <a:p>
            <a:pPr marL="0" marR="0" lvl="0" indent="0" algn="just" rtl="0">
              <a:spcBef>
                <a:spcPts val="0"/>
              </a:spcBef>
              <a:spcAft>
                <a:spcPts val="0"/>
              </a:spcAft>
              <a:buNone/>
            </a:pPr>
            <a:r>
              <a:rPr lang="es-MX" sz="2000">
                <a:solidFill>
                  <a:schemeClr val="dk1"/>
                </a:solidFill>
                <a:latin typeface="Calibri"/>
                <a:ea typeface="Calibri"/>
                <a:cs typeface="Calibri"/>
                <a:sym typeface="Calibri"/>
              </a:rPr>
              <a:t>• Asegurarse que la persona entendió la información entregada, con mensajes concretos y cortos, al hablar como al escuchar pues puede que la persona se demore más en entender los conceptos, y suministrar la información requerida, evitando un lenguaje técnico y complejo, adoptar una manera de hablar natural y sencilla. </a:t>
            </a:r>
            <a:endParaRPr/>
          </a:p>
          <a:p>
            <a:pPr marL="0" marR="0" lvl="0" indent="0" algn="just" rtl="0">
              <a:spcBef>
                <a:spcPts val="0"/>
              </a:spcBef>
              <a:spcAft>
                <a:spcPts val="0"/>
              </a:spcAft>
              <a:buNone/>
            </a:pPr>
            <a:r>
              <a:rPr lang="es-MX" sz="2000">
                <a:solidFill>
                  <a:schemeClr val="dk1"/>
                </a:solidFill>
                <a:latin typeface="Calibri"/>
                <a:ea typeface="Calibri"/>
                <a:cs typeface="Calibri"/>
                <a:sym typeface="Calibri"/>
              </a:rPr>
              <a:t> • Brindar atención y orientación sobre a donde debe dirigirse con calidez, respeto y calidad . </a:t>
            </a:r>
            <a:endParaRPr/>
          </a:p>
          <a:p>
            <a:pPr marL="0" marR="0" lvl="0" indent="0" algn="just" rtl="0">
              <a:spcBef>
                <a:spcPts val="0"/>
              </a:spcBef>
              <a:spcAft>
                <a:spcPts val="0"/>
              </a:spcAft>
              <a:buNone/>
            </a:pPr>
            <a:r>
              <a:rPr lang="es-MX" sz="2000">
                <a:solidFill>
                  <a:schemeClr val="dk1"/>
                </a:solidFill>
                <a:latin typeface="Calibri"/>
                <a:ea typeface="Calibri"/>
                <a:cs typeface="Calibri"/>
                <a:sym typeface="Calibri"/>
              </a:rPr>
              <a:t> • Es importante no manifestar prejuicios ya que, como servidores orientadores de la alcaldía , esta actitud puede influenciar en el tipo de atención que brindemos y la imagen de como nos percibe la ciudadanía.</a:t>
            </a:r>
            <a:endParaRPr/>
          </a:p>
          <a:p>
            <a:pPr marL="0" marR="0" lvl="0" indent="0" algn="just" rtl="0">
              <a:spcBef>
                <a:spcPts val="0"/>
              </a:spcBef>
              <a:spcAft>
                <a:spcPts val="0"/>
              </a:spcAft>
              <a:buNone/>
            </a:pPr>
            <a:endParaRPr sz="2000">
              <a:solidFill>
                <a:schemeClr val="dk1"/>
              </a:solidFill>
              <a:latin typeface="Calibri"/>
              <a:ea typeface="Calibri"/>
              <a:cs typeface="Calibri"/>
              <a:sym typeface="Calibri"/>
            </a:endParaRPr>
          </a:p>
          <a:p>
            <a:pPr marL="342900" marR="0" lvl="0" indent="-342900" algn="just" rtl="0">
              <a:spcBef>
                <a:spcPts val="0"/>
              </a:spcBef>
              <a:spcAft>
                <a:spcPts val="0"/>
              </a:spcAft>
              <a:buClr>
                <a:schemeClr val="dk1"/>
              </a:buClr>
              <a:buSzPts val="2000"/>
              <a:buFont typeface="Arial"/>
              <a:buChar char="•"/>
            </a:pPr>
            <a:r>
              <a:rPr lang="es-MX" sz="2000">
                <a:solidFill>
                  <a:schemeClr val="dk1"/>
                </a:solidFill>
                <a:latin typeface="Calibri"/>
                <a:ea typeface="Calibri"/>
                <a:cs typeface="Calibri"/>
                <a:sym typeface="Calibri"/>
              </a:rPr>
              <a:t>Enviar al orientador o al punto para que brinde la información por escrito indicar si la persona debe presentar algún documento adicional o anotar la dirección en caso de que la persona deba dirigirse a otra entidad.</a:t>
            </a:r>
            <a:endParaRPr sz="200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uadroTexto 2">
            <a:extLst>
              <a:ext uri="{FF2B5EF4-FFF2-40B4-BE49-F238E27FC236}">
                <a16:creationId xmlns:a16="http://schemas.microsoft.com/office/drawing/2014/main" id="{04523488-0743-2FA5-7F94-91F938BE82F9}"/>
              </a:ext>
            </a:extLst>
          </p:cNvPr>
          <p:cNvSpPr txBox="1"/>
          <p:nvPr/>
        </p:nvSpPr>
        <p:spPr>
          <a:xfrm>
            <a:off x="2429164" y="387927"/>
            <a:ext cx="6714836" cy="400110"/>
          </a:xfrm>
          <a:prstGeom prst="rect">
            <a:avLst/>
          </a:prstGeom>
          <a:noFill/>
        </p:spPr>
        <p:txBody>
          <a:bodyPr wrap="square">
            <a:spAutoFit/>
          </a:bodyPr>
          <a:lstStyle/>
          <a:p>
            <a:r>
              <a:rPr lang="es-CO" sz="2000" b="1" dirty="0">
                <a:solidFill>
                  <a:srgbClr val="FF0000"/>
                </a:solidFill>
              </a:rPr>
              <a:t>             DERECHOS  DE LA CIUDADANÍA </a:t>
            </a:r>
          </a:p>
        </p:txBody>
      </p:sp>
      <p:sp>
        <p:nvSpPr>
          <p:cNvPr id="5" name="CuadroTexto 4">
            <a:extLst>
              <a:ext uri="{FF2B5EF4-FFF2-40B4-BE49-F238E27FC236}">
                <a16:creationId xmlns:a16="http://schemas.microsoft.com/office/drawing/2014/main" id="{6BC3956C-94E4-BD16-4505-244B59FECB36}"/>
              </a:ext>
            </a:extLst>
          </p:cNvPr>
          <p:cNvSpPr txBox="1"/>
          <p:nvPr/>
        </p:nvSpPr>
        <p:spPr>
          <a:xfrm>
            <a:off x="960583" y="1339273"/>
            <a:ext cx="10612581" cy="3539430"/>
          </a:xfrm>
          <a:prstGeom prst="rect">
            <a:avLst/>
          </a:prstGeom>
          <a:noFill/>
        </p:spPr>
        <p:txBody>
          <a:bodyPr wrap="square">
            <a:spAutoFit/>
          </a:bodyPr>
          <a:lstStyle/>
          <a:p>
            <a:pPr marL="285750" indent="-285750" algn="just">
              <a:buFont typeface="Arial" panose="020B0604020202020204" pitchFamily="34" charset="0"/>
              <a:buChar char="•"/>
            </a:pPr>
            <a:r>
              <a:rPr lang="es-CO" dirty="0"/>
              <a:t>Recibir un trato amable, respetuoso, igualitario e incluyente.</a:t>
            </a:r>
          </a:p>
          <a:p>
            <a:pPr marL="285750" indent="-285750" algn="just">
              <a:buFont typeface="Arial" panose="020B0604020202020204" pitchFamily="34" charset="0"/>
              <a:buChar char="•"/>
            </a:pPr>
            <a:endParaRPr lang="es-CO" dirty="0"/>
          </a:p>
          <a:p>
            <a:pPr marL="285750" indent="-285750" algn="just">
              <a:buFont typeface="Arial" panose="020B0604020202020204" pitchFamily="34" charset="0"/>
              <a:buChar char="•"/>
            </a:pPr>
            <a:endParaRPr lang="es-CO" dirty="0"/>
          </a:p>
          <a:p>
            <a:pPr marL="285750" indent="-285750" algn="just">
              <a:buFont typeface="Arial" panose="020B0604020202020204" pitchFamily="34" charset="0"/>
              <a:buChar char="•"/>
            </a:pPr>
            <a:r>
              <a:rPr lang="es-CO" dirty="0"/>
              <a:t>Recibir información oportuna de la ubicación, horarios de atención y servicios prestados en los diferentes canales.</a:t>
            </a:r>
          </a:p>
          <a:p>
            <a:pPr marL="285750" indent="-285750" algn="just">
              <a:buFont typeface="Arial" panose="020B0604020202020204" pitchFamily="34" charset="0"/>
              <a:buChar char="•"/>
            </a:pPr>
            <a:endParaRPr lang="es-CO" dirty="0"/>
          </a:p>
          <a:p>
            <a:pPr marL="285750" indent="-285750" algn="just">
              <a:buFont typeface="Arial" panose="020B0604020202020204" pitchFamily="34" charset="0"/>
              <a:buChar char="•"/>
            </a:pPr>
            <a:endParaRPr lang="es-CO" dirty="0"/>
          </a:p>
          <a:p>
            <a:pPr marL="285750" indent="-285750" algn="just">
              <a:buFont typeface="Arial" panose="020B0604020202020204" pitchFamily="34" charset="0"/>
              <a:buChar char="•"/>
            </a:pPr>
            <a:r>
              <a:rPr lang="es-CO" dirty="0"/>
              <a:t>Recibir atención especial y prioritaria para niñas, niños, adolescentes, personas gestantes o personas con niños en brazos, personas con discapacidad, personas mayores, personal de la fuerza pública, veteranos de la Fuerza Pública, personas con protección personal vigente o con un estado delicado de salud, personas con mascota de apoyo o asistencia, personas con enfermedades terminales y, en general, personas en estado de indefensión o de debilidad manifiesta.</a:t>
            </a:r>
          </a:p>
          <a:p>
            <a:pPr marL="285750" indent="-285750" algn="just">
              <a:buFont typeface="Arial" panose="020B0604020202020204" pitchFamily="34" charset="0"/>
              <a:buChar char="•"/>
            </a:pPr>
            <a:endParaRPr lang="es-CO" dirty="0"/>
          </a:p>
          <a:p>
            <a:pPr marL="285750" indent="-285750" algn="just">
              <a:buFont typeface="Arial" panose="020B0604020202020204" pitchFamily="34" charset="0"/>
              <a:buChar char="•"/>
            </a:pPr>
            <a:endParaRPr lang="es-CO" dirty="0"/>
          </a:p>
          <a:p>
            <a:pPr marL="285750" indent="-285750" algn="just">
              <a:buFont typeface="Arial" panose="020B0604020202020204" pitchFamily="34" charset="0"/>
              <a:buChar char="•"/>
            </a:pPr>
            <a:r>
              <a:rPr lang="es-CO" dirty="0"/>
              <a:t>Exigir la protección y confidencialidad de su información personal y el tratamiento de esta, bajo las condiciones definidas en las leyes y normas existentes.</a:t>
            </a:r>
          </a:p>
          <a:p>
            <a:pPr marL="285750" indent="-285750">
              <a:buFont typeface="Arial" panose="020B0604020202020204" pitchFamily="34" charset="0"/>
              <a:buChar char="•"/>
            </a:pPr>
            <a:endParaRPr lang="es-CO" dirty="0"/>
          </a:p>
          <a:p>
            <a:endParaRPr lang="es-CO" dirty="0"/>
          </a:p>
        </p:txBody>
      </p:sp>
    </p:spTree>
    <p:extLst>
      <p:ext uri="{BB962C8B-B14F-4D97-AF65-F5344CB8AC3E}">
        <p14:creationId xmlns:p14="http://schemas.microsoft.com/office/powerpoint/2010/main" val="150734528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19"/>
          <p:cNvSpPr txBox="1"/>
          <p:nvPr/>
        </p:nvSpPr>
        <p:spPr>
          <a:xfrm>
            <a:off x="340468" y="1147864"/>
            <a:ext cx="11439728" cy="455509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3000" b="1">
                <a:solidFill>
                  <a:srgbClr val="F60002"/>
                </a:solidFill>
                <a:latin typeface="Calibri"/>
                <a:ea typeface="Calibri"/>
                <a:cs typeface="Calibri"/>
                <a:sym typeface="Calibri"/>
              </a:rPr>
              <a:t>Discapacidad psicosocial:</a:t>
            </a:r>
            <a:endParaRPr/>
          </a:p>
          <a:p>
            <a:pPr marL="0" marR="0" lvl="0" indent="0" algn="l" rtl="0">
              <a:spcBef>
                <a:spcPts val="0"/>
              </a:spcBef>
              <a:spcAft>
                <a:spcPts val="0"/>
              </a:spcAft>
              <a:buNone/>
            </a:pPr>
            <a:r>
              <a:rPr lang="es-MX" sz="3000" b="1">
                <a:solidFill>
                  <a:srgbClr val="F60002"/>
                </a:solidFill>
                <a:latin typeface="Calibri"/>
                <a:ea typeface="Calibri"/>
                <a:cs typeface="Calibri"/>
                <a:sym typeface="Calibri"/>
              </a:rPr>
              <a:t> </a:t>
            </a:r>
            <a:endParaRPr sz="3000" b="1">
              <a:solidFill>
                <a:srgbClr val="F60002"/>
              </a:solidFill>
              <a:latin typeface="Calibri"/>
              <a:ea typeface="Calibri"/>
              <a:cs typeface="Calibri"/>
              <a:sym typeface="Calibri"/>
            </a:endParaRPr>
          </a:p>
          <a:p>
            <a:pPr marL="0" marR="0" lvl="0" indent="0" algn="l" rtl="0">
              <a:spcBef>
                <a:spcPts val="0"/>
              </a:spcBef>
              <a:spcAft>
                <a:spcPts val="0"/>
              </a:spcAft>
              <a:buNone/>
            </a:pPr>
            <a:endParaRPr sz="3000" b="1">
              <a:solidFill>
                <a:srgbClr val="F60002"/>
              </a:solidFill>
              <a:latin typeface="Calibri"/>
              <a:ea typeface="Calibri"/>
              <a:cs typeface="Calibri"/>
              <a:sym typeface="Calibri"/>
            </a:endParaRPr>
          </a:p>
          <a:p>
            <a:pPr marL="0" marR="0" lvl="0" indent="0" algn="just" rtl="0">
              <a:spcBef>
                <a:spcPts val="0"/>
              </a:spcBef>
              <a:spcAft>
                <a:spcPts val="0"/>
              </a:spcAft>
              <a:buNone/>
            </a:pPr>
            <a:r>
              <a:rPr lang="es-MX" sz="2000">
                <a:solidFill>
                  <a:schemeClr val="dk1"/>
                </a:solidFill>
                <a:latin typeface="Calibri"/>
                <a:ea typeface="Calibri"/>
                <a:cs typeface="Calibri"/>
                <a:sym typeface="Calibri"/>
              </a:rPr>
              <a:t> • Brindar atención y orientación sobre a donde debe dirigirse con calidez, respeto y calidad . </a:t>
            </a:r>
            <a:endParaRPr/>
          </a:p>
          <a:p>
            <a:pPr marL="0" marR="0" lvl="0" indent="0" algn="just" rtl="0">
              <a:spcBef>
                <a:spcPts val="0"/>
              </a:spcBef>
              <a:spcAft>
                <a:spcPts val="0"/>
              </a:spcAft>
              <a:buNone/>
            </a:pPr>
            <a:r>
              <a:rPr lang="es-MX" sz="2000">
                <a:solidFill>
                  <a:schemeClr val="dk1"/>
                </a:solidFill>
                <a:latin typeface="Calibri"/>
                <a:ea typeface="Calibri"/>
                <a:cs typeface="Calibri"/>
                <a:sym typeface="Calibri"/>
              </a:rPr>
              <a:t> • Es importante no manifestar prejuicios ya que, como servidores orientadores de la alcaldía , esta actitud puede influenciar en el tipo de atención que brindemos y la imagen de como nos percibe la ciudadanía.</a:t>
            </a:r>
            <a:endParaRPr/>
          </a:p>
          <a:p>
            <a:pPr marL="342900" marR="0" lvl="0" indent="-342900" algn="just" rtl="0">
              <a:spcBef>
                <a:spcPts val="0"/>
              </a:spcBef>
              <a:spcAft>
                <a:spcPts val="0"/>
              </a:spcAft>
              <a:buClr>
                <a:schemeClr val="dk1"/>
              </a:buClr>
              <a:buSzPts val="2000"/>
              <a:buFont typeface="Arial"/>
              <a:buChar char="•"/>
            </a:pPr>
            <a:r>
              <a:rPr lang="es-MX" sz="2000">
                <a:solidFill>
                  <a:schemeClr val="dk1"/>
                </a:solidFill>
                <a:latin typeface="Calibri"/>
                <a:ea typeface="Calibri"/>
                <a:cs typeface="Calibri"/>
                <a:sym typeface="Calibri"/>
              </a:rPr>
              <a:t>No hacer críticas o entrar en discusiones que puedan generar irritabilidad o malestar en la persona.</a:t>
            </a:r>
            <a:endParaRPr/>
          </a:p>
          <a:p>
            <a:pPr marL="0" marR="0" lvl="0" indent="0" algn="just" rtl="0">
              <a:spcBef>
                <a:spcPts val="0"/>
              </a:spcBef>
              <a:spcAft>
                <a:spcPts val="0"/>
              </a:spcAft>
              <a:buNone/>
            </a:pPr>
            <a:r>
              <a:rPr lang="es-MX" sz="2000">
                <a:solidFill>
                  <a:schemeClr val="dk1"/>
                </a:solidFill>
                <a:latin typeface="Calibri"/>
                <a:ea typeface="Calibri"/>
                <a:cs typeface="Calibri"/>
                <a:sym typeface="Calibri"/>
              </a:rPr>
              <a:t> • Hay que confirmar que la información dada ha sido comprendida, tener en cuenta las opiniones y sentimientos expresados por la persona.</a:t>
            </a:r>
            <a:endParaRPr/>
          </a:p>
          <a:p>
            <a:pPr marL="0" marR="0" lvl="0" indent="0" algn="just" rtl="0">
              <a:spcBef>
                <a:spcPts val="0"/>
              </a:spcBef>
              <a:spcAft>
                <a:spcPts val="0"/>
              </a:spcAft>
              <a:buNone/>
            </a:pPr>
            <a:endParaRPr sz="2000">
              <a:solidFill>
                <a:schemeClr val="dk1"/>
              </a:solidFill>
              <a:latin typeface="Calibri"/>
              <a:ea typeface="Calibri"/>
              <a:cs typeface="Calibri"/>
              <a:sym typeface="Calibri"/>
            </a:endParaRPr>
          </a:p>
          <a:p>
            <a:pPr marL="0" marR="0" lvl="0" indent="0" algn="just" rtl="0">
              <a:spcBef>
                <a:spcPts val="0"/>
              </a:spcBef>
              <a:spcAft>
                <a:spcPts val="0"/>
              </a:spcAft>
              <a:buNone/>
            </a:pPr>
            <a:r>
              <a:rPr lang="es-MX" sz="2000">
                <a:solidFill>
                  <a:schemeClr val="dk1"/>
                </a:solidFill>
                <a:latin typeface="Calibri"/>
                <a:ea typeface="Calibri"/>
                <a:cs typeface="Calibri"/>
                <a:sym typeface="Calibri"/>
              </a:rPr>
              <a:t>• Hacer preguntas cortas, en lenguaje claro y sencillo, para identificar la necesidad de la persona.</a:t>
            </a:r>
            <a:endParaRPr/>
          </a:p>
          <a:p>
            <a:pPr marL="0" marR="0" lvl="0" indent="0" algn="just" rtl="0">
              <a:spcBef>
                <a:spcPts val="0"/>
              </a:spcBef>
              <a:spcAft>
                <a:spcPts val="0"/>
              </a:spcAft>
              <a:buNone/>
            </a:pPr>
            <a:endParaRPr sz="2000">
              <a:solidFill>
                <a:schemeClr val="dk1"/>
              </a:solidFill>
              <a:latin typeface="Calibri"/>
              <a:ea typeface="Calibri"/>
              <a:cs typeface="Calibri"/>
              <a:sym typeface="Calibri"/>
            </a:endParaRPr>
          </a:p>
          <a:p>
            <a:pPr marL="0" marR="0" lvl="0" indent="0" algn="just" rtl="0">
              <a:spcBef>
                <a:spcPts val="0"/>
              </a:spcBef>
              <a:spcAft>
                <a:spcPts val="0"/>
              </a:spcAft>
              <a:buNone/>
            </a:pPr>
            <a:r>
              <a:rPr lang="es-MX" sz="2000">
                <a:solidFill>
                  <a:schemeClr val="dk1"/>
                </a:solidFill>
                <a:latin typeface="Calibri"/>
                <a:ea typeface="Calibri"/>
                <a:cs typeface="Calibri"/>
                <a:sym typeface="Calibri"/>
              </a:rPr>
              <a:t> </a:t>
            </a:r>
            <a:endParaRPr sz="2000" b="1">
              <a:solidFill>
                <a:srgbClr val="F60002"/>
              </a:solidFill>
              <a:latin typeface="Calibri"/>
              <a:ea typeface="Calibri"/>
              <a:cs typeface="Calibri"/>
              <a:sym typeface="Calibri"/>
            </a:endParaRPr>
          </a:p>
        </p:txBody>
      </p:sp>
      <p:sp>
        <p:nvSpPr>
          <p:cNvPr id="195" name="Google Shape;195;p19"/>
          <p:cNvSpPr txBox="1"/>
          <p:nvPr/>
        </p:nvSpPr>
        <p:spPr>
          <a:xfrm>
            <a:off x="5951790" y="3573961"/>
            <a:ext cx="7548880" cy="923330"/>
          </a:xfrm>
          <a:prstGeom prst="rect">
            <a:avLst/>
          </a:prstGeom>
          <a:noFill/>
          <a:ln>
            <a:noFill/>
          </a:ln>
        </p:spPr>
        <p:txBody>
          <a:bodyPr spcFirstLastPara="1" wrap="square" lIns="91425" tIns="45700" rIns="91425" bIns="45700" anchor="t" anchorCtr="0">
            <a:spAutoFit/>
          </a:bodyPr>
          <a:lstStyle/>
          <a:p>
            <a:pPr marL="285750" marR="0" lvl="0" indent="-171450" algn="l" rtl="0">
              <a:spcBef>
                <a:spcPts val="0"/>
              </a:spcBef>
              <a:spcAft>
                <a:spcPts val="0"/>
              </a:spcAft>
              <a:buClr>
                <a:schemeClr val="dk1"/>
              </a:buClr>
              <a:buSzPts val="1800"/>
              <a:buFont typeface="Arial"/>
              <a:buNone/>
            </a:pPr>
            <a:endParaRPr sz="1800">
              <a:solidFill>
                <a:schemeClr val="dk1"/>
              </a:solidFill>
              <a:latin typeface="Calibri"/>
              <a:ea typeface="Calibri"/>
              <a:cs typeface="Calibri"/>
              <a:sym typeface="Calibri"/>
            </a:endParaRPr>
          </a:p>
          <a:p>
            <a:pPr marL="285750" marR="0" lvl="0" indent="-171450" algn="l" rtl="0">
              <a:spcBef>
                <a:spcPts val="0"/>
              </a:spcBef>
              <a:spcAft>
                <a:spcPts val="0"/>
              </a:spcAft>
              <a:buClr>
                <a:schemeClr val="dk1"/>
              </a:buClr>
              <a:buSzPts val="1800"/>
              <a:buFont typeface="Arial"/>
              <a:buNone/>
            </a:pPr>
            <a:endParaRPr sz="1800">
              <a:solidFill>
                <a:schemeClr val="dk1"/>
              </a:solidFill>
              <a:latin typeface="Calibri"/>
              <a:ea typeface="Calibri"/>
              <a:cs typeface="Calibri"/>
              <a:sym typeface="Calibri"/>
            </a:endParaRPr>
          </a:p>
          <a:p>
            <a:pPr marL="285750" marR="0" lvl="0" indent="-171450" algn="l" rtl="0">
              <a:spcBef>
                <a:spcPts val="0"/>
              </a:spcBef>
              <a:spcAft>
                <a:spcPts val="0"/>
              </a:spcAft>
              <a:buClr>
                <a:schemeClr val="dk1"/>
              </a:buClr>
              <a:buSzPts val="1800"/>
              <a:buFont typeface="Arial"/>
              <a:buNone/>
            </a:pPr>
            <a:endParaRPr sz="1800">
              <a:solidFill>
                <a:schemeClr val="dk1"/>
              </a:solidFill>
              <a:latin typeface="Calibri"/>
              <a:ea typeface="Calibri"/>
              <a:cs typeface="Calibri"/>
              <a:sym typeface="Calibri"/>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20"/>
          <p:cNvSpPr txBox="1"/>
          <p:nvPr/>
        </p:nvSpPr>
        <p:spPr>
          <a:xfrm>
            <a:off x="661481" y="583660"/>
            <a:ext cx="11157625" cy="107721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endParaRPr sz="3200" b="1" i="1">
              <a:solidFill>
                <a:srgbClr val="FF0000"/>
              </a:solidFill>
              <a:latin typeface="Calibri"/>
              <a:ea typeface="Calibri"/>
              <a:cs typeface="Calibri"/>
              <a:sym typeface="Calibri"/>
            </a:endParaRPr>
          </a:p>
          <a:p>
            <a:pPr marL="0" marR="0" lvl="0" indent="0" algn="l" rtl="0">
              <a:spcBef>
                <a:spcPts val="0"/>
              </a:spcBef>
              <a:spcAft>
                <a:spcPts val="0"/>
              </a:spcAft>
              <a:buNone/>
            </a:pPr>
            <a:endParaRPr sz="3200" b="1" i="1">
              <a:solidFill>
                <a:srgbClr val="FF0000"/>
              </a:solidFill>
              <a:latin typeface="Calibri"/>
              <a:ea typeface="Calibri"/>
              <a:cs typeface="Calibri"/>
              <a:sym typeface="Calibri"/>
            </a:endParaRPr>
          </a:p>
        </p:txBody>
      </p:sp>
      <p:sp>
        <p:nvSpPr>
          <p:cNvPr id="201" name="Google Shape;201;p20"/>
          <p:cNvSpPr txBox="1"/>
          <p:nvPr/>
        </p:nvSpPr>
        <p:spPr>
          <a:xfrm>
            <a:off x="282102" y="214009"/>
            <a:ext cx="11656978" cy="4770537"/>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3200" b="1" i="1">
                <a:solidFill>
                  <a:srgbClr val="FF0000"/>
                </a:solidFill>
                <a:latin typeface="Calibri"/>
                <a:ea typeface="Calibri"/>
                <a:cs typeface="Calibri"/>
                <a:sym typeface="Calibri"/>
              </a:rPr>
              <a:t>DISCAPACIDAD MULTIPLE:</a:t>
            </a:r>
            <a:endParaRPr/>
          </a:p>
          <a:p>
            <a:pPr marL="0" marR="0" lvl="0" indent="0" algn="l" rtl="0">
              <a:spcBef>
                <a:spcPts val="0"/>
              </a:spcBef>
              <a:spcAft>
                <a:spcPts val="0"/>
              </a:spcAft>
              <a:buNone/>
            </a:pPr>
            <a:endParaRPr sz="3200" b="1" i="1">
              <a:solidFill>
                <a:srgbClr val="FF0000"/>
              </a:solidFill>
              <a:latin typeface="Calibri"/>
              <a:ea typeface="Calibri"/>
              <a:cs typeface="Calibri"/>
              <a:sym typeface="Calibri"/>
            </a:endParaRPr>
          </a:p>
          <a:p>
            <a:pPr marL="0" marR="0" lvl="0" indent="0" algn="just" rtl="0">
              <a:spcBef>
                <a:spcPts val="0"/>
              </a:spcBef>
              <a:spcAft>
                <a:spcPts val="0"/>
              </a:spcAft>
              <a:buNone/>
            </a:pPr>
            <a:r>
              <a:rPr lang="es-MX" sz="2400">
                <a:solidFill>
                  <a:schemeClr val="dk1"/>
                </a:solidFill>
                <a:latin typeface="Calibri"/>
                <a:ea typeface="Calibri"/>
                <a:cs typeface="Calibri"/>
                <a:sym typeface="Calibri"/>
              </a:rPr>
              <a:t> • Brindar atención y orientación sobre a donde debe dirigirse con calidez, respeto y calidad.</a:t>
            </a:r>
            <a:endParaRPr/>
          </a:p>
          <a:p>
            <a:pPr marL="0" marR="0" lvl="0" indent="0" algn="just" rtl="0">
              <a:spcBef>
                <a:spcPts val="0"/>
              </a:spcBef>
              <a:spcAft>
                <a:spcPts val="0"/>
              </a:spcAft>
              <a:buNone/>
            </a:pPr>
            <a:r>
              <a:rPr lang="es-MX" sz="2400">
                <a:solidFill>
                  <a:schemeClr val="dk1"/>
                </a:solidFill>
                <a:latin typeface="Calibri"/>
                <a:ea typeface="Calibri"/>
                <a:cs typeface="Calibri"/>
                <a:sym typeface="Calibri"/>
              </a:rPr>
              <a:t> </a:t>
            </a:r>
            <a:endParaRPr/>
          </a:p>
          <a:p>
            <a:pPr marL="0" marR="0" lvl="0" indent="0" algn="just" rtl="0">
              <a:spcBef>
                <a:spcPts val="0"/>
              </a:spcBef>
              <a:spcAft>
                <a:spcPts val="0"/>
              </a:spcAft>
              <a:buNone/>
            </a:pPr>
            <a:r>
              <a:rPr lang="es-MX" sz="2400">
                <a:solidFill>
                  <a:schemeClr val="dk1"/>
                </a:solidFill>
                <a:latin typeface="Calibri"/>
                <a:ea typeface="Calibri"/>
                <a:cs typeface="Calibri"/>
                <a:sym typeface="Calibri"/>
              </a:rPr>
              <a:t> • Es importante no manifestar prejuicios ya que, como servidores orientadores de la alcaldía, esta actitud puede influenciar en el tipo de atención que brindemos y la imagen de como nos percibe la ciudadanía.</a:t>
            </a:r>
            <a:endParaRPr/>
          </a:p>
          <a:p>
            <a:pPr marL="0" marR="0" lvl="0" indent="0" algn="just" rtl="0">
              <a:spcBef>
                <a:spcPts val="0"/>
              </a:spcBef>
              <a:spcAft>
                <a:spcPts val="0"/>
              </a:spcAft>
              <a:buNone/>
            </a:pPr>
            <a:endParaRPr sz="2400">
              <a:solidFill>
                <a:schemeClr val="dk1"/>
              </a:solidFill>
              <a:latin typeface="Calibri"/>
              <a:ea typeface="Calibri"/>
              <a:cs typeface="Calibri"/>
              <a:sym typeface="Calibri"/>
            </a:endParaRPr>
          </a:p>
          <a:p>
            <a:pPr marL="342900" marR="0" lvl="0" indent="-342900" algn="just" rtl="0">
              <a:spcBef>
                <a:spcPts val="0"/>
              </a:spcBef>
              <a:spcAft>
                <a:spcPts val="0"/>
              </a:spcAft>
              <a:buClr>
                <a:schemeClr val="dk1"/>
              </a:buClr>
              <a:buSzPts val="2400"/>
              <a:buFont typeface="Arial"/>
              <a:buChar char="•"/>
            </a:pPr>
            <a:r>
              <a:rPr lang="es-MX" sz="2400">
                <a:solidFill>
                  <a:schemeClr val="dk1"/>
                </a:solidFill>
                <a:latin typeface="Calibri"/>
                <a:ea typeface="Calibri"/>
                <a:cs typeface="Calibri"/>
                <a:sym typeface="Calibri"/>
              </a:rPr>
              <a:t>Indagar a la persona con discapacidad, sí este no responde se deberá acudir al cuidador por el tipo de apoyos que puede requerir para facilitar la atención, interacción, comunicación y otros tipos de apoyo o estrategias de comunicación aumentativa según el caso. </a:t>
            </a:r>
            <a:endParaRPr/>
          </a:p>
        </p:txBody>
      </p:sp>
    </p:spTree>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1"/>
          <p:cNvSpPr txBox="1"/>
          <p:nvPr/>
        </p:nvSpPr>
        <p:spPr>
          <a:xfrm>
            <a:off x="573932" y="914400"/>
            <a:ext cx="11342451" cy="387798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2400" b="1" i="1">
                <a:solidFill>
                  <a:srgbClr val="FF0000"/>
                </a:solidFill>
                <a:latin typeface="Calibri"/>
                <a:ea typeface="Calibri"/>
                <a:cs typeface="Calibri"/>
                <a:sym typeface="Calibri"/>
              </a:rPr>
              <a:t>DISCAPACIDAD FISICA </a:t>
            </a:r>
            <a:endParaRPr/>
          </a:p>
          <a:p>
            <a:pPr marL="0" marR="0" lvl="0" indent="0" algn="l" rtl="0">
              <a:spcBef>
                <a:spcPts val="0"/>
              </a:spcBef>
              <a:spcAft>
                <a:spcPts val="0"/>
              </a:spcAft>
              <a:buNone/>
            </a:pPr>
            <a:endParaRPr sz="2400" b="1" i="1">
              <a:solidFill>
                <a:srgbClr val="FF0000"/>
              </a:solidFill>
              <a:latin typeface="Calibri"/>
              <a:ea typeface="Calibri"/>
              <a:cs typeface="Calibri"/>
              <a:sym typeface="Calibri"/>
            </a:endParaRPr>
          </a:p>
          <a:p>
            <a:pPr marL="0" marR="0" lvl="0" indent="0" algn="just" rtl="0">
              <a:spcBef>
                <a:spcPts val="0"/>
              </a:spcBef>
              <a:spcAft>
                <a:spcPts val="0"/>
              </a:spcAft>
              <a:buNone/>
            </a:pPr>
            <a:r>
              <a:rPr lang="es-MX" sz="1800">
                <a:solidFill>
                  <a:schemeClr val="dk1"/>
                </a:solidFill>
                <a:latin typeface="Calibri"/>
                <a:ea typeface="Calibri"/>
                <a:cs typeface="Calibri"/>
                <a:sym typeface="Calibri"/>
              </a:rPr>
              <a:t>• Ubicarse frente a la persona usuaria de silla de ruedas, a corta distancia, a la altura de sus ojos, pregunte si</a:t>
            </a:r>
            <a:endParaRPr/>
          </a:p>
          <a:p>
            <a:pPr marL="0" marR="0" lvl="0" indent="0" algn="just" rtl="0">
              <a:spcBef>
                <a:spcPts val="0"/>
              </a:spcBef>
              <a:spcAft>
                <a:spcPts val="0"/>
              </a:spcAft>
              <a:buNone/>
            </a:pPr>
            <a:r>
              <a:rPr lang="es-MX" sz="1800">
                <a:solidFill>
                  <a:schemeClr val="dk1"/>
                </a:solidFill>
                <a:latin typeface="Calibri"/>
                <a:ea typeface="Calibri"/>
                <a:cs typeface="Calibri"/>
                <a:sym typeface="Calibri"/>
              </a:rPr>
              <a:t>requiere apoyo en su desplazamiento y consulte cómo debe brindar dicho apoyo.</a:t>
            </a:r>
            <a:endParaRPr/>
          </a:p>
          <a:p>
            <a:pPr marL="0" marR="0" lvl="0" indent="0" algn="just" rtl="0">
              <a:spcBef>
                <a:spcPts val="0"/>
              </a:spcBef>
              <a:spcAft>
                <a:spcPts val="0"/>
              </a:spcAft>
              <a:buNone/>
            </a:pPr>
            <a:r>
              <a:rPr lang="es-MX" sz="1800">
                <a:solidFill>
                  <a:schemeClr val="dk1"/>
                </a:solidFill>
                <a:latin typeface="Calibri"/>
                <a:ea typeface="Calibri"/>
                <a:cs typeface="Calibri"/>
                <a:sym typeface="Calibri"/>
              </a:rPr>
              <a:t>• Facilitar personas con discapacidad física que usan dispositivos de ayudad personal como sillas de ruedas,</a:t>
            </a:r>
            <a:endParaRPr/>
          </a:p>
          <a:p>
            <a:pPr marL="0" marR="0" lvl="0" indent="0" algn="just" rtl="0">
              <a:spcBef>
                <a:spcPts val="0"/>
              </a:spcBef>
              <a:spcAft>
                <a:spcPts val="0"/>
              </a:spcAft>
              <a:buNone/>
            </a:pPr>
            <a:r>
              <a:rPr lang="es-MX" sz="1800">
                <a:solidFill>
                  <a:schemeClr val="dk1"/>
                </a:solidFill>
                <a:latin typeface="Calibri"/>
                <a:ea typeface="Calibri"/>
                <a:cs typeface="Calibri"/>
                <a:sym typeface="Calibri"/>
              </a:rPr>
              <a:t>caminadores, bastones o muletas puedan dejarlas siempre a su alcance y evite cambiarlos de lugar y caminar</a:t>
            </a:r>
            <a:endParaRPr/>
          </a:p>
          <a:p>
            <a:pPr marL="0" marR="0" lvl="0" indent="0" algn="just" rtl="0">
              <a:spcBef>
                <a:spcPts val="0"/>
              </a:spcBef>
              <a:spcAft>
                <a:spcPts val="0"/>
              </a:spcAft>
              <a:buNone/>
            </a:pPr>
            <a:r>
              <a:rPr lang="es-MX" sz="1800">
                <a:solidFill>
                  <a:schemeClr val="dk1"/>
                </a:solidFill>
                <a:latin typeface="Calibri"/>
                <a:ea typeface="Calibri"/>
                <a:cs typeface="Calibri"/>
                <a:sym typeface="Calibri"/>
              </a:rPr>
              <a:t>a su ritmo.</a:t>
            </a:r>
            <a:endParaRPr/>
          </a:p>
          <a:p>
            <a:pPr marL="0" marR="0" lvl="0" indent="0" algn="just" rtl="0">
              <a:spcBef>
                <a:spcPts val="0"/>
              </a:spcBef>
              <a:spcAft>
                <a:spcPts val="0"/>
              </a:spcAft>
              <a:buNone/>
            </a:pPr>
            <a:r>
              <a:rPr lang="es-MX" sz="1800">
                <a:solidFill>
                  <a:schemeClr val="dk1"/>
                </a:solidFill>
                <a:latin typeface="Calibri"/>
                <a:ea typeface="Calibri"/>
                <a:cs typeface="Calibri"/>
                <a:sym typeface="Calibri"/>
              </a:rPr>
              <a:t> • Brindar atención y orientación sobre a donde debe dirigirse con calidez, respeto y calidad . </a:t>
            </a:r>
            <a:endParaRPr/>
          </a:p>
          <a:p>
            <a:pPr marL="0" marR="0" lvl="0" indent="0" algn="just" rtl="0">
              <a:spcBef>
                <a:spcPts val="0"/>
              </a:spcBef>
              <a:spcAft>
                <a:spcPts val="0"/>
              </a:spcAft>
              <a:buNone/>
            </a:pPr>
            <a:r>
              <a:rPr lang="es-MX" sz="1800">
                <a:solidFill>
                  <a:schemeClr val="dk1"/>
                </a:solidFill>
                <a:latin typeface="Calibri"/>
                <a:ea typeface="Calibri"/>
                <a:cs typeface="Calibri"/>
                <a:sym typeface="Calibri"/>
              </a:rPr>
              <a:t> • Es importante no manifestar prejuicios ya que, como servidores orientadores de la alcaldía , esta actitud puede influenciar en el tipo de atención que brindemos y la imagen de como nos percibe la ciudadanía.</a:t>
            </a:r>
            <a:endParaRPr/>
          </a:p>
          <a:p>
            <a:pPr marL="0" marR="0" lvl="0" indent="0" algn="just" rtl="0">
              <a:spcBef>
                <a:spcPts val="0"/>
              </a:spcBef>
              <a:spcAft>
                <a:spcPts val="0"/>
              </a:spcAft>
              <a:buNone/>
            </a:pPr>
            <a:endParaRPr sz="1800">
              <a:solidFill>
                <a:schemeClr val="dk1"/>
              </a:solidFill>
              <a:latin typeface="Calibri"/>
              <a:ea typeface="Calibri"/>
              <a:cs typeface="Calibri"/>
              <a:sym typeface="Calibri"/>
            </a:endParaRPr>
          </a:p>
          <a:p>
            <a:pPr marL="0" marR="0" lvl="0" indent="0" algn="just" rtl="0">
              <a:spcBef>
                <a:spcPts val="0"/>
              </a:spcBef>
              <a:spcAft>
                <a:spcPts val="0"/>
              </a:spcAft>
              <a:buNone/>
            </a:pPr>
            <a:r>
              <a:rPr lang="es-MX" sz="1800">
                <a:solidFill>
                  <a:schemeClr val="dk1"/>
                </a:solidFill>
                <a:latin typeface="Calibri"/>
                <a:ea typeface="Calibri"/>
                <a:cs typeface="Calibri"/>
                <a:sym typeface="Calibri"/>
              </a:rPr>
              <a:t>• Si el punto de atención no cuenta con ventanillas especiales para atender a personas de talla baja, se debe</a:t>
            </a:r>
            <a:endParaRPr/>
          </a:p>
          <a:p>
            <a:pPr marL="0" marR="0" lvl="0" indent="0" algn="just" rtl="0">
              <a:spcBef>
                <a:spcPts val="0"/>
              </a:spcBef>
              <a:spcAft>
                <a:spcPts val="0"/>
              </a:spcAft>
              <a:buNone/>
            </a:pPr>
            <a:r>
              <a:rPr lang="es-MX" sz="1800">
                <a:solidFill>
                  <a:schemeClr val="dk1"/>
                </a:solidFill>
                <a:latin typeface="Calibri"/>
                <a:ea typeface="Calibri"/>
                <a:cs typeface="Calibri"/>
                <a:sym typeface="Calibri"/>
              </a:rPr>
              <a:t>buscar la forma de que su interlocutor quede ubicado a una altura adecuada para hablar.</a:t>
            </a:r>
            <a:endParaRPr/>
          </a:p>
        </p:txBody>
      </p:sp>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22"/>
          <p:cNvSpPr/>
          <p:nvPr/>
        </p:nvSpPr>
        <p:spPr>
          <a:xfrm>
            <a:off x="644547" y="505548"/>
            <a:ext cx="9785444" cy="4524315"/>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2400" b="1">
                <a:solidFill>
                  <a:srgbClr val="FF0000"/>
                </a:solidFill>
                <a:latin typeface="Calibri"/>
                <a:ea typeface="Calibri"/>
                <a:cs typeface="Calibri"/>
                <a:sym typeface="Calibri"/>
              </a:rPr>
              <a:t>ASPECTOS IMPORTANTES A CONSIDERAR </a:t>
            </a:r>
            <a:endParaRPr/>
          </a:p>
          <a:p>
            <a:pPr marL="0" marR="0" lvl="0" indent="0" algn="l" rtl="0">
              <a:spcBef>
                <a:spcPts val="0"/>
              </a:spcBef>
              <a:spcAft>
                <a:spcPts val="0"/>
              </a:spcAft>
              <a:buNone/>
            </a:pPr>
            <a:endParaRPr sz="2400" b="1">
              <a:solidFill>
                <a:srgbClr val="FF0000"/>
              </a:solidFill>
              <a:latin typeface="Calibri"/>
              <a:ea typeface="Calibri"/>
              <a:cs typeface="Calibri"/>
              <a:sym typeface="Calibri"/>
            </a:endParaRPr>
          </a:p>
          <a:p>
            <a:pPr marL="457200" marR="0" lvl="0" indent="-457200" algn="just" rtl="0">
              <a:spcBef>
                <a:spcPts val="0"/>
              </a:spcBef>
              <a:spcAft>
                <a:spcPts val="0"/>
              </a:spcAft>
              <a:buClr>
                <a:schemeClr val="dk1"/>
              </a:buClr>
              <a:buSzPts val="3000"/>
              <a:buFont typeface="Arial"/>
              <a:buChar char="•"/>
            </a:pPr>
            <a:r>
              <a:rPr lang="es-MX" sz="3000">
                <a:solidFill>
                  <a:schemeClr val="dk1"/>
                </a:solidFill>
                <a:latin typeface="Calibri"/>
                <a:ea typeface="Calibri"/>
                <a:cs typeface="Calibri"/>
                <a:sym typeface="Calibri"/>
              </a:rPr>
              <a:t>Suministrar información en un lenguaje claro y sencillo.</a:t>
            </a:r>
            <a:endParaRPr/>
          </a:p>
          <a:p>
            <a:pPr marL="0" marR="0" lvl="0" indent="0" algn="just" rtl="0">
              <a:spcBef>
                <a:spcPts val="0"/>
              </a:spcBef>
              <a:spcAft>
                <a:spcPts val="0"/>
              </a:spcAft>
              <a:buNone/>
            </a:pPr>
            <a:r>
              <a:rPr lang="es-MX" sz="3000">
                <a:solidFill>
                  <a:schemeClr val="dk1"/>
                </a:solidFill>
                <a:latin typeface="Calibri"/>
                <a:ea typeface="Calibri"/>
                <a:cs typeface="Calibri"/>
                <a:sym typeface="Calibri"/>
              </a:rPr>
              <a:t>• Si se requiere mayor precisión o ampliar sobre algún detalle, no interrumpa a la persona mientras</a:t>
            </a:r>
            <a:endParaRPr/>
          </a:p>
          <a:p>
            <a:pPr marL="0" marR="0" lvl="0" indent="0" algn="just" rtl="0">
              <a:spcBef>
                <a:spcPts val="0"/>
              </a:spcBef>
              <a:spcAft>
                <a:spcPts val="0"/>
              </a:spcAft>
              <a:buNone/>
            </a:pPr>
            <a:r>
              <a:rPr lang="es-MX" sz="3000">
                <a:solidFill>
                  <a:schemeClr val="dk1"/>
                </a:solidFill>
                <a:latin typeface="Calibri"/>
                <a:ea typeface="Calibri"/>
                <a:cs typeface="Calibri"/>
                <a:sym typeface="Calibri"/>
              </a:rPr>
              <a:t>Habla</a:t>
            </a:r>
            <a:endParaRPr/>
          </a:p>
          <a:p>
            <a:pPr marL="0" marR="0" lvl="0" indent="0" algn="just" rtl="0">
              <a:spcBef>
                <a:spcPts val="0"/>
              </a:spcBef>
              <a:spcAft>
                <a:spcPts val="0"/>
              </a:spcAft>
              <a:buNone/>
            </a:pPr>
            <a:r>
              <a:rPr lang="es-MX" sz="3000">
                <a:solidFill>
                  <a:schemeClr val="dk1"/>
                </a:solidFill>
                <a:latin typeface="Calibri"/>
                <a:ea typeface="Calibri"/>
                <a:cs typeface="Calibri"/>
                <a:sym typeface="Calibri"/>
              </a:rPr>
              <a:t>•Garantizar el acceso de todas las personas a los diferentes canales de atención.</a:t>
            </a:r>
            <a:endParaRPr/>
          </a:p>
          <a:p>
            <a:pPr marL="0" marR="0" lvl="0" indent="0" algn="just" rtl="0">
              <a:spcBef>
                <a:spcPts val="0"/>
              </a:spcBef>
              <a:spcAft>
                <a:spcPts val="0"/>
              </a:spcAft>
              <a:buNone/>
            </a:pPr>
            <a:r>
              <a:rPr lang="es-MX" sz="3000">
                <a:solidFill>
                  <a:schemeClr val="dk1"/>
                </a:solidFill>
                <a:latin typeface="Calibri"/>
                <a:ea typeface="Calibri"/>
                <a:cs typeface="Calibri"/>
                <a:sym typeface="Calibri"/>
              </a:rPr>
              <a:t>• Brindar  a la ciudadanía  la información que esta autorizado para suministrar. </a:t>
            </a:r>
            <a:endParaRPr/>
          </a:p>
        </p:txBody>
      </p:sp>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Shape 215"/>
        <p:cNvGrpSpPr/>
        <p:nvPr/>
      </p:nvGrpSpPr>
      <p:grpSpPr>
        <a:xfrm>
          <a:off x="0" y="0"/>
          <a:ext cx="0" cy="0"/>
          <a:chOff x="0" y="0"/>
          <a:chExt cx="0" cy="0"/>
        </a:xfrm>
      </p:grpSpPr>
      <p:pic>
        <p:nvPicPr>
          <p:cNvPr id="3" name="Imagen 2" descr="Tabla&#10;&#10;El contenido generado por IA puede ser incorrecto.">
            <a:extLst>
              <a:ext uri="{FF2B5EF4-FFF2-40B4-BE49-F238E27FC236}">
                <a16:creationId xmlns:a16="http://schemas.microsoft.com/office/drawing/2014/main" id="{03338DB2-58B3-B1FE-44B1-EC5B3AE1A893}"/>
              </a:ext>
            </a:extLst>
          </p:cNvPr>
          <p:cNvPicPr>
            <a:picLocks noChangeAspect="1"/>
          </p:cNvPicPr>
          <p:nvPr/>
        </p:nvPicPr>
        <p:blipFill>
          <a:blip r:embed="rId3"/>
          <a:stretch>
            <a:fillRect/>
          </a:stretch>
        </p:blipFill>
        <p:spPr>
          <a:xfrm>
            <a:off x="1499616" y="786384"/>
            <a:ext cx="8988552" cy="5422392"/>
          </a:xfrm>
          <a:prstGeom prst="rect">
            <a:avLst/>
          </a:prstGeom>
        </p:spPr>
      </p:pic>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pic>
        <p:nvPicPr>
          <p:cNvPr id="221" name="Google Shape;221;p24"/>
          <p:cNvPicPr preferRelativeResize="0"/>
          <p:nvPr/>
        </p:nvPicPr>
        <p:blipFill rotWithShape="1">
          <a:blip r:embed="rId3">
            <a:alphaModFix/>
          </a:blip>
          <a:srcRect l="8707" t="35026" r="30139" b="11056"/>
          <a:stretch/>
        </p:blipFill>
        <p:spPr>
          <a:xfrm>
            <a:off x="1335025" y="682389"/>
            <a:ext cx="4078223" cy="3340971"/>
          </a:xfrm>
          <a:prstGeom prst="rect">
            <a:avLst/>
          </a:prstGeom>
          <a:noFill/>
          <a:ln>
            <a:noFill/>
          </a:ln>
        </p:spPr>
      </p:pic>
      <p:pic>
        <p:nvPicPr>
          <p:cNvPr id="4" name="Google Shape;226;p25">
            <a:extLst>
              <a:ext uri="{FF2B5EF4-FFF2-40B4-BE49-F238E27FC236}">
                <a16:creationId xmlns:a16="http://schemas.microsoft.com/office/drawing/2014/main" id="{F1B29A58-5D0A-4E9D-7703-93DBE78390A8}"/>
              </a:ext>
            </a:extLst>
          </p:cNvPr>
          <p:cNvPicPr preferRelativeResize="0"/>
          <p:nvPr/>
        </p:nvPicPr>
        <p:blipFill rotWithShape="1">
          <a:blip r:embed="rId4">
            <a:alphaModFix/>
          </a:blip>
          <a:srcRect l="11014" t="34282" r="19755" b="1538"/>
          <a:stretch/>
        </p:blipFill>
        <p:spPr>
          <a:xfrm>
            <a:off x="5340096" y="573205"/>
            <a:ext cx="4873752" cy="3340971"/>
          </a:xfrm>
          <a:prstGeom prst="rect">
            <a:avLst/>
          </a:prstGeom>
          <a:noFill/>
          <a:ln>
            <a:noFill/>
          </a:ln>
        </p:spPr>
      </p:pic>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pic>
        <p:nvPicPr>
          <p:cNvPr id="231" name="Google Shape;231;p26"/>
          <p:cNvPicPr preferRelativeResize="0"/>
          <p:nvPr/>
        </p:nvPicPr>
        <p:blipFill rotWithShape="1">
          <a:blip r:embed="rId3">
            <a:alphaModFix/>
          </a:blip>
          <a:srcRect l="12904" t="23834" r="50487" b="9188"/>
          <a:stretch/>
        </p:blipFill>
        <p:spPr>
          <a:xfrm>
            <a:off x="1433014" y="272955"/>
            <a:ext cx="7874759" cy="6585045"/>
          </a:xfrm>
          <a:prstGeom prst="rect">
            <a:avLst/>
          </a:prstGeom>
          <a:noFill/>
          <a:ln>
            <a:noFill/>
          </a:ln>
        </p:spPr>
      </p:pic>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27"/>
          <p:cNvSpPr txBox="1"/>
          <p:nvPr/>
        </p:nvSpPr>
        <p:spPr>
          <a:xfrm>
            <a:off x="1128409" y="1274323"/>
            <a:ext cx="9795753" cy="1938992"/>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4000" i="1">
                <a:solidFill>
                  <a:srgbClr val="FF0000"/>
                </a:solidFill>
                <a:latin typeface="Calibri"/>
                <a:ea typeface="Calibri"/>
                <a:cs typeface="Calibri"/>
                <a:sym typeface="Calibri"/>
              </a:rPr>
              <a:t> "Si no podemos poner fin a nuestras diferencias, contribuyamos a que el mundo sea un lugar apto para ellas</a:t>
            </a:r>
            <a:r>
              <a:rPr lang="es-MX" sz="1800" i="1">
                <a:solidFill>
                  <a:srgbClr val="FF0000"/>
                </a:solidFill>
                <a:latin typeface="Calibri"/>
                <a:ea typeface="Calibri"/>
                <a:cs typeface="Calibri"/>
                <a:sym typeface="Calibri"/>
              </a:rPr>
              <a:t>" </a:t>
            </a:r>
            <a:endParaRPr sz="1800" i="1">
              <a:solidFill>
                <a:srgbClr val="FF0000"/>
              </a:solidFill>
              <a:latin typeface="Calibri"/>
              <a:ea typeface="Calibri"/>
              <a:cs typeface="Calibri"/>
              <a:sym typeface="Calibri"/>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grpSp>
        <p:nvGrpSpPr>
          <p:cNvPr id="241" name="Google Shape;241;p28"/>
          <p:cNvGrpSpPr/>
          <p:nvPr/>
        </p:nvGrpSpPr>
        <p:grpSpPr>
          <a:xfrm>
            <a:off x="431597" y="0"/>
            <a:ext cx="11419027" cy="6858000"/>
            <a:chOff x="431597" y="0"/>
            <a:chExt cx="11419027" cy="6858000"/>
          </a:xfrm>
        </p:grpSpPr>
        <p:sp>
          <p:nvSpPr>
            <p:cNvPr id="242" name="Google Shape;242;p28"/>
            <p:cNvSpPr/>
            <p:nvPr/>
          </p:nvSpPr>
          <p:spPr>
            <a:xfrm>
              <a:off x="431597" y="0"/>
              <a:ext cx="11419027" cy="6858000"/>
            </a:xfrm>
            <a:prstGeom prst="rect">
              <a:avLst/>
            </a:prstGeom>
            <a:solidFill>
              <a:schemeClr val="l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43" name="Google Shape;243;p28"/>
            <p:cNvSpPr txBox="1"/>
            <p:nvPr/>
          </p:nvSpPr>
          <p:spPr>
            <a:xfrm>
              <a:off x="3645611" y="2782180"/>
              <a:ext cx="4622800" cy="1107996"/>
            </a:xfrm>
            <a:prstGeom prst="rect">
              <a:avLst/>
            </a:prstGeom>
            <a:noFill/>
            <a:ln>
              <a:noFill/>
            </a:ln>
          </p:spPr>
          <p:txBody>
            <a:bodyPr spcFirstLastPara="1" wrap="square" lIns="91425" tIns="45700" rIns="91425" bIns="45700" anchor="t" anchorCtr="0">
              <a:spAutoFit/>
            </a:bodyPr>
            <a:lstStyle/>
            <a:p>
              <a:pPr marL="0" marR="0" lvl="0" indent="0" algn="ctr" rtl="0">
                <a:spcBef>
                  <a:spcPts val="0"/>
                </a:spcBef>
                <a:spcAft>
                  <a:spcPts val="0"/>
                </a:spcAft>
                <a:buNone/>
              </a:pPr>
              <a:r>
                <a:rPr lang="es-MX" sz="6600" b="1">
                  <a:solidFill>
                    <a:schemeClr val="accent4"/>
                  </a:solidFill>
                  <a:latin typeface="Calibri"/>
                  <a:ea typeface="Calibri"/>
                  <a:cs typeface="Calibri"/>
                  <a:sym typeface="Calibri"/>
                </a:rPr>
                <a:t>GRACIAS</a:t>
              </a:r>
              <a:endParaRPr/>
            </a:p>
          </p:txBody>
        </p:sp>
        <p:pic>
          <p:nvPicPr>
            <p:cNvPr id="244" name="Google Shape;244;p28"/>
            <p:cNvPicPr preferRelativeResize="0"/>
            <p:nvPr/>
          </p:nvPicPr>
          <p:blipFill rotWithShape="1">
            <a:blip r:embed="rId3">
              <a:alphaModFix/>
            </a:blip>
            <a:srcRect/>
            <a:stretch/>
          </p:blipFill>
          <p:spPr>
            <a:xfrm>
              <a:off x="4895532" y="5123625"/>
              <a:ext cx="2122958" cy="1086165"/>
            </a:xfrm>
            <a:prstGeom prst="rect">
              <a:avLst/>
            </a:prstGeom>
            <a:noFill/>
            <a:ln>
              <a:noFill/>
            </a:ln>
          </p:spPr>
        </p:pic>
      </p:gr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8"/>
        <p:cNvGrpSpPr/>
        <p:nvPr/>
      </p:nvGrpSpPr>
      <p:grpSpPr>
        <a:xfrm>
          <a:off x="0" y="0"/>
          <a:ext cx="0" cy="0"/>
          <a:chOff x="0" y="0"/>
          <a:chExt cx="0" cy="0"/>
        </a:xfrm>
      </p:grpSpPr>
      <p:sp>
        <p:nvSpPr>
          <p:cNvPr id="30" name="Google Shape;30;p3"/>
          <p:cNvSpPr txBox="1"/>
          <p:nvPr/>
        </p:nvSpPr>
        <p:spPr>
          <a:xfrm>
            <a:off x="2593075" y="367127"/>
            <a:ext cx="7328847" cy="104640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s-MX" sz="2400" b="1" i="1" dirty="0">
                <a:solidFill>
                  <a:srgbClr val="C00000"/>
                </a:solidFill>
                <a:latin typeface="Calibri"/>
                <a:ea typeface="Calibri"/>
                <a:cs typeface="Calibri"/>
                <a:sym typeface="Calibri"/>
              </a:rPr>
              <a:t>            GRUPOS DE ATENCIÓN DIFERENCIAL</a:t>
            </a:r>
          </a:p>
          <a:p>
            <a:pPr marL="0" marR="0" lvl="0" indent="0" algn="l" rtl="0">
              <a:spcBef>
                <a:spcPts val="0"/>
              </a:spcBef>
              <a:spcAft>
                <a:spcPts val="0"/>
              </a:spcAft>
              <a:buNone/>
            </a:pPr>
            <a:endParaRPr lang="es-MX" sz="2400" b="1" i="1" dirty="0">
              <a:solidFill>
                <a:srgbClr val="C00000"/>
              </a:solidFill>
              <a:latin typeface="Calibri"/>
              <a:ea typeface="Calibri"/>
              <a:cs typeface="Calibri"/>
              <a:sym typeface="Calibri"/>
            </a:endParaRPr>
          </a:p>
          <a:p>
            <a:pPr marL="0" marR="0" lvl="0" indent="0" algn="l" rtl="0">
              <a:spcBef>
                <a:spcPts val="0"/>
              </a:spcBef>
              <a:spcAft>
                <a:spcPts val="0"/>
              </a:spcAft>
              <a:buNone/>
            </a:pPr>
            <a:endParaRPr dirty="0"/>
          </a:p>
        </p:txBody>
      </p:sp>
      <p:pic>
        <p:nvPicPr>
          <p:cNvPr id="6" name="Imagen 5" descr="Tabla&#10;&#10;El contenido generado por IA puede ser incorrecto.">
            <a:extLst>
              <a:ext uri="{FF2B5EF4-FFF2-40B4-BE49-F238E27FC236}">
                <a16:creationId xmlns:a16="http://schemas.microsoft.com/office/drawing/2014/main" id="{B76EA5FF-ECF6-59F6-CBEC-13E8B8FC66A2}"/>
              </a:ext>
            </a:extLst>
          </p:cNvPr>
          <p:cNvPicPr>
            <a:picLocks noChangeAspect="1"/>
          </p:cNvPicPr>
          <p:nvPr/>
        </p:nvPicPr>
        <p:blipFill>
          <a:blip r:embed="rId3"/>
          <a:srcRect t="3234" r="1942" b="9007"/>
          <a:stretch>
            <a:fillRect/>
          </a:stretch>
        </p:blipFill>
        <p:spPr>
          <a:xfrm>
            <a:off x="2688336" y="1413527"/>
            <a:ext cx="6208775" cy="4612369"/>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uadroTexto 3">
            <a:extLst>
              <a:ext uri="{FF2B5EF4-FFF2-40B4-BE49-F238E27FC236}">
                <a16:creationId xmlns:a16="http://schemas.microsoft.com/office/drawing/2014/main" id="{30C06777-0DC5-7178-5BB9-622E8F66E23C}"/>
              </a:ext>
            </a:extLst>
          </p:cNvPr>
          <p:cNvSpPr txBox="1"/>
          <p:nvPr/>
        </p:nvSpPr>
        <p:spPr>
          <a:xfrm>
            <a:off x="1216152" y="841248"/>
            <a:ext cx="10040112" cy="3108543"/>
          </a:xfrm>
          <a:prstGeom prst="rect">
            <a:avLst/>
          </a:prstGeom>
          <a:noFill/>
        </p:spPr>
        <p:txBody>
          <a:bodyPr wrap="square">
            <a:spAutoFit/>
          </a:bodyPr>
          <a:lstStyle/>
          <a:p>
            <a:endParaRPr lang="es-CO" dirty="0">
              <a:solidFill>
                <a:srgbClr val="FF0000"/>
              </a:solidFill>
            </a:endParaRPr>
          </a:p>
          <a:p>
            <a:endParaRPr lang="es-CO" dirty="0">
              <a:solidFill>
                <a:srgbClr val="FF0000"/>
              </a:solidFill>
            </a:endParaRPr>
          </a:p>
          <a:p>
            <a:r>
              <a:rPr lang="es-CO" b="1" i="1" dirty="0">
                <a:solidFill>
                  <a:srgbClr val="FF0000"/>
                </a:solidFill>
              </a:rPr>
              <a:t>                                                    CONCEPTOS  A TENER EN CUENTA</a:t>
            </a:r>
          </a:p>
          <a:p>
            <a:endParaRPr lang="es-CO" b="1" i="1" dirty="0">
              <a:solidFill>
                <a:srgbClr val="FF0000"/>
              </a:solidFill>
            </a:endParaRPr>
          </a:p>
          <a:p>
            <a:r>
              <a:rPr lang="es-CO" dirty="0">
                <a:solidFill>
                  <a:srgbClr val="FF0000"/>
                </a:solidFill>
              </a:rPr>
              <a:t>Atención prioritaria</a:t>
            </a:r>
            <a:r>
              <a:rPr lang="es-CO" dirty="0"/>
              <a:t>: es aquel turno de atención que se asigna a las personas que hacen parte de uno de los grupos poblacionales que por sus características requieren recibir atención con prioridad.</a:t>
            </a:r>
          </a:p>
          <a:p>
            <a:endParaRPr lang="es-CO" dirty="0"/>
          </a:p>
          <a:p>
            <a:endParaRPr lang="es-CO" dirty="0"/>
          </a:p>
          <a:p>
            <a:r>
              <a:rPr lang="es-CO" dirty="0">
                <a:solidFill>
                  <a:srgbClr val="FF0000"/>
                </a:solidFill>
              </a:rPr>
              <a:t> Fila prioritaria</a:t>
            </a:r>
            <a:r>
              <a:rPr lang="es-CO" dirty="0"/>
              <a:t>: fila exclusiva para las personas que hacen parte de uno de los grupos poblacionales que por sus características requieren recibir atención con prioridad.</a:t>
            </a:r>
          </a:p>
          <a:p>
            <a:endParaRPr lang="es-CO" dirty="0"/>
          </a:p>
          <a:p>
            <a:endParaRPr lang="es-CO" dirty="0"/>
          </a:p>
          <a:p>
            <a:r>
              <a:rPr lang="es-CO" dirty="0"/>
              <a:t> </a:t>
            </a:r>
            <a:r>
              <a:rPr lang="es-CO" dirty="0">
                <a:solidFill>
                  <a:srgbClr val="FF0000"/>
                </a:solidFill>
              </a:rPr>
              <a:t>Silla prioritaria</a:t>
            </a:r>
            <a:r>
              <a:rPr lang="es-CO" dirty="0"/>
              <a:t>: sillas en la sala de espera destinadas al uso de las personas que hacen parte de uno de los grupos poblacionales que por sus características requieren recibir atención con prioridad.</a:t>
            </a:r>
          </a:p>
        </p:txBody>
      </p:sp>
    </p:spTree>
    <p:extLst>
      <p:ext uri="{BB962C8B-B14F-4D97-AF65-F5344CB8AC3E}">
        <p14:creationId xmlns:p14="http://schemas.microsoft.com/office/powerpoint/2010/main" val="50586867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Un dibujo de una persona&#10;&#10;El contenido generado por IA puede ser incorrecto.">
            <a:extLst>
              <a:ext uri="{FF2B5EF4-FFF2-40B4-BE49-F238E27FC236}">
                <a16:creationId xmlns:a16="http://schemas.microsoft.com/office/drawing/2014/main" id="{DD89828D-56D3-BBB4-F377-652DED6154C0}"/>
              </a:ext>
            </a:extLst>
          </p:cNvPr>
          <p:cNvPicPr>
            <a:picLocks noChangeAspect="1"/>
          </p:cNvPicPr>
          <p:nvPr/>
        </p:nvPicPr>
        <p:blipFill>
          <a:blip r:embed="rId2"/>
          <a:stretch>
            <a:fillRect/>
          </a:stretch>
        </p:blipFill>
        <p:spPr>
          <a:xfrm>
            <a:off x="2385494" y="847364"/>
            <a:ext cx="7654618" cy="5163271"/>
          </a:xfrm>
          <a:prstGeom prst="rect">
            <a:avLst/>
          </a:prstGeom>
        </p:spPr>
      </p:pic>
    </p:spTree>
    <p:extLst>
      <p:ext uri="{BB962C8B-B14F-4D97-AF65-F5344CB8AC3E}">
        <p14:creationId xmlns:p14="http://schemas.microsoft.com/office/powerpoint/2010/main" val="28401103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Imagen que contiene Interfaz de usuario gráfica&#10;&#10;El contenido generado por IA puede ser incorrecto.">
            <a:extLst>
              <a:ext uri="{FF2B5EF4-FFF2-40B4-BE49-F238E27FC236}">
                <a16:creationId xmlns:a16="http://schemas.microsoft.com/office/drawing/2014/main" id="{A9046B69-56CF-BAB5-BC30-47304C7F02F8}"/>
              </a:ext>
            </a:extLst>
          </p:cNvPr>
          <p:cNvPicPr>
            <a:picLocks noChangeAspect="1"/>
          </p:cNvPicPr>
          <p:nvPr/>
        </p:nvPicPr>
        <p:blipFill>
          <a:blip r:embed="rId2"/>
          <a:stretch>
            <a:fillRect/>
          </a:stretch>
        </p:blipFill>
        <p:spPr>
          <a:xfrm>
            <a:off x="708860" y="780680"/>
            <a:ext cx="10774279" cy="5296639"/>
          </a:xfrm>
          <a:prstGeom prst="rect">
            <a:avLst/>
          </a:prstGeom>
        </p:spPr>
      </p:pic>
    </p:spTree>
    <p:extLst>
      <p:ext uri="{BB962C8B-B14F-4D97-AF65-F5344CB8AC3E}">
        <p14:creationId xmlns:p14="http://schemas.microsoft.com/office/powerpoint/2010/main" val="396299794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Imagen 2" descr="Diagrama&#10;&#10;El contenido generado por IA puede ser incorrecto.">
            <a:extLst>
              <a:ext uri="{FF2B5EF4-FFF2-40B4-BE49-F238E27FC236}">
                <a16:creationId xmlns:a16="http://schemas.microsoft.com/office/drawing/2014/main" id="{25230A7C-D17C-6CD5-0946-4458D873E6DC}"/>
              </a:ext>
            </a:extLst>
          </p:cNvPr>
          <p:cNvPicPr>
            <a:picLocks noChangeAspect="1"/>
          </p:cNvPicPr>
          <p:nvPr/>
        </p:nvPicPr>
        <p:blipFill>
          <a:blip r:embed="rId2"/>
          <a:stretch>
            <a:fillRect/>
          </a:stretch>
        </p:blipFill>
        <p:spPr>
          <a:xfrm>
            <a:off x="766018" y="484632"/>
            <a:ext cx="10659963" cy="5645083"/>
          </a:xfrm>
          <a:prstGeom prst="rect">
            <a:avLst/>
          </a:prstGeom>
        </p:spPr>
      </p:pic>
    </p:spTree>
    <p:extLst>
      <p:ext uri="{BB962C8B-B14F-4D97-AF65-F5344CB8AC3E}">
        <p14:creationId xmlns:p14="http://schemas.microsoft.com/office/powerpoint/2010/main" val="1990187559"/>
      </p:ext>
    </p:extLst>
  </p:cSld>
  <p:clrMapOvr>
    <a:masterClrMapping/>
  </p:clrMapOvr>
</p:sld>
</file>

<file path=ppt/theme/theme1.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Tema d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Facet</Template>
  <TotalTime>1365</TotalTime>
  <Words>5839</Words>
  <Application>Microsoft Office PowerPoint</Application>
  <PresentationFormat>Panorámica</PresentationFormat>
  <Paragraphs>387</Paragraphs>
  <Slides>48</Slides>
  <Notes>31</Notes>
  <HiddenSlides>0</HiddenSlides>
  <MMClips>0</MMClips>
  <ScaleCrop>false</ScaleCrop>
  <HeadingPairs>
    <vt:vector size="6" baseType="variant">
      <vt:variant>
        <vt:lpstr>Fuentes usadas</vt:lpstr>
      </vt:variant>
      <vt:variant>
        <vt:i4>4</vt:i4>
      </vt:variant>
      <vt:variant>
        <vt:lpstr>Tema</vt:lpstr>
      </vt:variant>
      <vt:variant>
        <vt:i4>1</vt:i4>
      </vt:variant>
      <vt:variant>
        <vt:lpstr>Títulos de diapositiva</vt:lpstr>
      </vt:variant>
      <vt:variant>
        <vt:i4>48</vt:i4>
      </vt:variant>
    </vt:vector>
  </HeadingPairs>
  <TitlesOfParts>
    <vt:vector size="53" baseType="lpstr">
      <vt:lpstr>Calibri</vt:lpstr>
      <vt:lpstr>Arial</vt:lpstr>
      <vt:lpstr>Montserrat</vt:lpstr>
      <vt:lpstr>Garamond</vt:lpstr>
      <vt:lpstr>Tema de Office</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Microsoft Office User</dc:creator>
  <cp:lastModifiedBy>ARCELIA AGUDELO DURAN</cp:lastModifiedBy>
  <cp:revision>7</cp:revision>
  <dcterms:created xsi:type="dcterms:W3CDTF">2020-01-14T13:48:49Z</dcterms:created>
  <dcterms:modified xsi:type="dcterms:W3CDTF">2026-02-25T21:35:43Z</dcterms:modified>
</cp:coreProperties>
</file>