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1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9" autoAdjust="0"/>
    <p:restoredTop sz="94660"/>
  </p:normalViewPr>
  <p:slideViewPr>
    <p:cSldViewPr snapToGrid="0">
      <p:cViewPr varScale="1">
        <p:scale>
          <a:sx n="70" d="100"/>
          <a:sy n="70" d="100"/>
        </p:scale>
        <p:origin x="69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01E19-17E2-4569-B833-B5E60C4A01F3}" type="datetimeFigureOut">
              <a:rPr lang="es-CO" smtClean="0"/>
              <a:t>10/12/2025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DCACD7-5CA6-4AD9-8A8F-6D3235A587C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014805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01E19-17E2-4569-B833-B5E60C4A01F3}" type="datetimeFigureOut">
              <a:rPr lang="es-CO" smtClean="0"/>
              <a:t>10/12/2025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DCACD7-5CA6-4AD9-8A8F-6D3235A587C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582748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01E19-17E2-4569-B833-B5E60C4A01F3}" type="datetimeFigureOut">
              <a:rPr lang="es-CO" smtClean="0"/>
              <a:t>10/12/2025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DCACD7-5CA6-4AD9-8A8F-6D3235A587C0}" type="slidenum">
              <a:rPr lang="es-CO" smtClean="0"/>
              <a:t>‹Nº›</a:t>
            </a:fld>
            <a:endParaRPr lang="es-CO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830941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01E19-17E2-4569-B833-B5E60C4A01F3}" type="datetimeFigureOut">
              <a:rPr lang="es-CO" smtClean="0"/>
              <a:t>10/12/2025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DCACD7-5CA6-4AD9-8A8F-6D3235A587C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377215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la 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01E19-17E2-4569-B833-B5E60C4A01F3}" type="datetimeFigureOut">
              <a:rPr lang="es-CO" smtClean="0"/>
              <a:t>10/12/2025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DCACD7-5CA6-4AD9-8A8F-6D3235A587C0}" type="slidenum">
              <a:rPr lang="es-CO" smtClean="0"/>
              <a:t>‹Nº›</a:t>
            </a:fld>
            <a:endParaRPr lang="es-CO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566796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01E19-17E2-4569-B833-B5E60C4A01F3}" type="datetimeFigureOut">
              <a:rPr lang="es-CO" smtClean="0"/>
              <a:t>10/12/2025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DCACD7-5CA6-4AD9-8A8F-6D3235A587C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068477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01E19-17E2-4569-B833-B5E60C4A01F3}" type="datetimeFigureOut">
              <a:rPr lang="es-CO" smtClean="0"/>
              <a:t>10/12/2025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DCACD7-5CA6-4AD9-8A8F-6D3235A587C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761234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01E19-17E2-4569-B833-B5E60C4A01F3}" type="datetimeFigureOut">
              <a:rPr lang="es-CO" smtClean="0"/>
              <a:t>10/12/2025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DCACD7-5CA6-4AD9-8A8F-6D3235A587C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107907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01E19-17E2-4569-B833-B5E60C4A01F3}" type="datetimeFigureOut">
              <a:rPr lang="es-CO" smtClean="0"/>
              <a:t>10/12/2025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DCACD7-5CA6-4AD9-8A8F-6D3235A587C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882419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01E19-17E2-4569-B833-B5E60C4A01F3}" type="datetimeFigureOut">
              <a:rPr lang="es-CO" smtClean="0"/>
              <a:t>10/12/2025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DCACD7-5CA6-4AD9-8A8F-6D3235A587C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73199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01E19-17E2-4569-B833-B5E60C4A01F3}" type="datetimeFigureOut">
              <a:rPr lang="es-CO" smtClean="0"/>
              <a:t>10/12/2025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DCACD7-5CA6-4AD9-8A8F-6D3235A587C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580099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01E19-17E2-4569-B833-B5E60C4A01F3}" type="datetimeFigureOut">
              <a:rPr lang="es-CO" smtClean="0"/>
              <a:t>10/12/2025</a:t>
            </a:fld>
            <a:endParaRPr lang="es-C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DCACD7-5CA6-4AD9-8A8F-6D3235A587C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419805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01E19-17E2-4569-B833-B5E60C4A01F3}" type="datetimeFigureOut">
              <a:rPr lang="es-CO" smtClean="0"/>
              <a:t>10/12/2025</a:t>
            </a:fld>
            <a:endParaRPr lang="es-C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DCACD7-5CA6-4AD9-8A8F-6D3235A587C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099992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01E19-17E2-4569-B833-B5E60C4A01F3}" type="datetimeFigureOut">
              <a:rPr lang="es-CO" smtClean="0"/>
              <a:t>10/12/2025</a:t>
            </a:fld>
            <a:endParaRPr lang="es-C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DCACD7-5CA6-4AD9-8A8F-6D3235A587C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283303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01E19-17E2-4569-B833-B5E60C4A01F3}" type="datetimeFigureOut">
              <a:rPr lang="es-CO" smtClean="0"/>
              <a:t>10/12/2025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DCACD7-5CA6-4AD9-8A8F-6D3235A587C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475377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01E19-17E2-4569-B833-B5E60C4A01F3}" type="datetimeFigureOut">
              <a:rPr lang="es-CO" smtClean="0"/>
              <a:t>10/12/2025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DCACD7-5CA6-4AD9-8A8F-6D3235A587C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447908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901E19-17E2-4569-B833-B5E60C4A01F3}" type="datetimeFigureOut">
              <a:rPr lang="es-CO" smtClean="0"/>
              <a:t>10/12/2025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49DCACD7-5CA6-4AD9-8A8F-6D3235A587C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312963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  <p:sldLayoutId id="2147483714" r:id="rId13"/>
    <p:sldLayoutId id="2147483715" r:id="rId14"/>
    <p:sldLayoutId id="2147483716" r:id="rId15"/>
    <p:sldLayoutId id="2147483717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32EFA03D-6613-45AC-830F-5D84543DD818}"/>
              </a:ext>
            </a:extLst>
          </p:cNvPr>
          <p:cNvSpPr txBox="1"/>
          <p:nvPr/>
        </p:nvSpPr>
        <p:spPr>
          <a:xfrm>
            <a:off x="1371600" y="560070"/>
            <a:ext cx="968121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entury Gothic" panose="020B0502020202020204" pitchFamily="34" charset="0"/>
                <a:cs typeface="Tahoma" panose="020B0604030504040204" pitchFamily="34" charset="0"/>
              </a:rPr>
              <a:t>Construcción de sistemas de puesta a tierra en instalaciones para viviendas</a:t>
            </a:r>
            <a:endParaRPr lang="es-CO" sz="2400" dirty="0">
              <a:solidFill>
                <a:srgbClr val="0070C0"/>
              </a:solidFill>
              <a:effectLst/>
              <a:latin typeface="Century Gothic" panose="020B0502020202020204" pitchFamily="34" charset="0"/>
              <a:ea typeface="Century Gothic" panose="020B0502020202020204" pitchFamily="34" charset="0"/>
              <a:cs typeface="Tahoma" panose="020B0604030504040204" pitchFamily="34" charset="0"/>
            </a:endParaRPr>
          </a:p>
          <a:p>
            <a:endParaRPr lang="es-CO" dirty="0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8ADF451C-8CDC-4007-8947-7A04B3FEBA43}"/>
              </a:ext>
            </a:extLst>
          </p:cNvPr>
          <p:cNvSpPr txBox="1"/>
          <p:nvPr/>
        </p:nvSpPr>
        <p:spPr>
          <a:xfrm flipH="1">
            <a:off x="1257298" y="1417320"/>
            <a:ext cx="9395461" cy="17440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just">
              <a:lnSpc>
                <a:spcPct val="150000"/>
              </a:lnSpc>
              <a:buFont typeface="Wingdings" panose="05000000000000000000" pitchFamily="2" charset="2"/>
              <a:buChar char=""/>
            </a:pPr>
            <a:r>
              <a:rPr lang="es-CO" sz="1800" b="1" dirty="0">
                <a:effectLst/>
                <a:latin typeface="Calibri" panose="020F0502020204030204" pitchFamily="34" charset="0"/>
                <a:ea typeface="Century Gothic" panose="020B0502020202020204" pitchFamily="34" charset="0"/>
                <a:cs typeface="Tahoma" panose="020B0604030504040204" pitchFamily="34" charset="0"/>
              </a:rPr>
              <a:t>Instalar sistemas de puesta a tierra domiciliarios según diseño entregado.</a:t>
            </a:r>
            <a:endParaRPr lang="es-CO" sz="1800" dirty="0">
              <a:effectLst/>
              <a:latin typeface="Century Gothic" panose="020B0502020202020204" pitchFamily="34" charset="0"/>
              <a:ea typeface="Century Gothic" panose="020B0502020202020204" pitchFamily="34" charset="0"/>
              <a:cs typeface="Tahoma" panose="020B0604030504040204" pitchFamily="34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1000"/>
              </a:spcAft>
              <a:buFont typeface="Wingdings" panose="05000000000000000000" pitchFamily="2" charset="2"/>
              <a:buChar char=""/>
            </a:pPr>
            <a:r>
              <a:rPr lang="es-CO" sz="1800" b="1" dirty="0">
                <a:effectLst/>
                <a:latin typeface="Calibri" panose="020F0502020204030204" pitchFamily="34" charset="0"/>
                <a:ea typeface="Century Gothic" panose="020B0502020202020204" pitchFamily="34" charset="0"/>
                <a:cs typeface="Tahoma" panose="020B0604030504040204" pitchFamily="34" charset="0"/>
              </a:rPr>
              <a:t>Verificar la calidad del sistema de puesta a tierra de acuerdo con procedimientos establecidos.</a:t>
            </a:r>
            <a:endParaRPr lang="es-CO" sz="1800" dirty="0">
              <a:effectLst/>
              <a:latin typeface="Century Gothic" panose="020B0502020202020204" pitchFamily="34" charset="0"/>
              <a:ea typeface="Century Gothic" panose="020B0502020202020204" pitchFamily="34" charset="0"/>
              <a:cs typeface="Tahoma" panose="020B0604030504040204" pitchFamily="34" charset="0"/>
            </a:endParaRPr>
          </a:p>
          <a:p>
            <a:endParaRPr lang="es-CO" dirty="0"/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1BCD6A56-2EFB-40C2-9779-AE9CD83B86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0656" y="2808665"/>
            <a:ext cx="3924848" cy="3686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03899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E80868AF-CAFA-4281-9EBD-7DF17C81653D}"/>
              </a:ext>
            </a:extLst>
          </p:cNvPr>
          <p:cNvSpPr txBox="1"/>
          <p:nvPr/>
        </p:nvSpPr>
        <p:spPr>
          <a:xfrm>
            <a:off x="2436371" y="645091"/>
            <a:ext cx="89496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800" b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Verificar el funcionamiento del sistema de puesta a tierra y registrar los resultados en formatos técnicos básicos.</a:t>
            </a:r>
            <a:endParaRPr lang="es-CO" sz="1800" b="1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s-CO" dirty="0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89D98291-D075-44A4-BD30-EF7A90CFDD5E}"/>
              </a:ext>
            </a:extLst>
          </p:cNvPr>
          <p:cNvSpPr txBox="1"/>
          <p:nvPr/>
        </p:nvSpPr>
        <p:spPr>
          <a:xfrm>
            <a:off x="1206818" y="1636317"/>
            <a:ext cx="6097904" cy="13672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s-CO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OBJETIVO DE LA ACTIVIDAD</a:t>
            </a:r>
            <a:endParaRPr lang="es-CO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>
              <a:lnSpc>
                <a:spcPct val="107000"/>
              </a:lnSpc>
              <a:spcAft>
                <a:spcPts val="800"/>
              </a:spcAft>
            </a:pPr>
            <a:r>
              <a:rPr lang="es-CO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Verificar que el sistema de puesta a tierra (SPT) funcione correctamente, registrando los resultados en un formato técnico básico, usando instrumentos sencillos de medición.</a:t>
            </a:r>
            <a:endParaRPr lang="es-CO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715902A4-884A-420E-84DD-0AB730E809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989536"/>
              </p:ext>
            </p:extLst>
          </p:nvPr>
        </p:nvGraphicFramePr>
        <p:xfrm>
          <a:off x="4501832" y="3879918"/>
          <a:ext cx="5605780" cy="301212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02890">
                  <a:extLst>
                    <a:ext uri="{9D8B030D-6E8A-4147-A177-3AD203B41FA5}">
                      <a16:colId xmlns:a16="http://schemas.microsoft.com/office/drawing/2014/main" val="2651324283"/>
                    </a:ext>
                  </a:extLst>
                </a:gridCol>
                <a:gridCol w="2802890">
                  <a:extLst>
                    <a:ext uri="{9D8B030D-6E8A-4147-A177-3AD203B41FA5}">
                      <a16:colId xmlns:a16="http://schemas.microsoft.com/office/drawing/2014/main" val="195477269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1400">
                          <a:effectLst/>
                        </a:rPr>
                        <a:t>TIPO</a:t>
                      </a:r>
                      <a:endParaRPr lang="es-C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1400">
                          <a:effectLst/>
                        </a:rPr>
                        <a:t>DECRIPCION</a:t>
                      </a:r>
                      <a:endParaRPr lang="es-C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8004535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1400" dirty="0">
                          <a:effectLst/>
                        </a:rPr>
                        <a:t>Varilla (o electrodo tipo jabalina) </a:t>
                      </a:r>
                      <a:endParaRPr lang="es-CO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1400">
                          <a:effectLst/>
                        </a:rPr>
                        <a:t>Una varilla metálica (acero cobrizado) enterrada verticalmente.</a:t>
                      </a:r>
                      <a:endParaRPr lang="es-C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956346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1400">
                          <a:effectLst/>
                        </a:rPr>
                        <a:t>Malla de tierra</a:t>
                      </a:r>
                      <a:endParaRPr lang="es-C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1400">
                          <a:effectLst/>
                        </a:rPr>
                        <a:t>Rejilla metálica bajo el terreno (menos común en casas).</a:t>
                      </a:r>
                      <a:endParaRPr lang="es-C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740674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1400">
                          <a:effectLst/>
                        </a:rPr>
                        <a:t>Anillo perimetral</a:t>
                      </a:r>
                      <a:endParaRPr lang="es-C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1400">
                          <a:effectLst/>
                        </a:rPr>
                        <a:t>Cable enterrado rodeando la casa, conectado a varios electrodos.              </a:t>
                      </a:r>
                      <a:endParaRPr lang="es-CO" sz="110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1400">
                          <a:effectLst/>
                        </a:rPr>
                        <a:t> </a:t>
                      </a:r>
                      <a:endParaRPr lang="es-C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409881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1400">
                          <a:effectLst/>
                        </a:rPr>
                        <a:t>Electrodo químico</a:t>
                      </a:r>
                      <a:endParaRPr lang="es-C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1400" dirty="0">
                          <a:effectLst/>
                        </a:rPr>
                        <a:t>Usado en suelos con alta resistividad; incluye sales minerales, </a:t>
                      </a:r>
                      <a:r>
                        <a:rPr lang="es-CO" sz="1400" dirty="0" err="1">
                          <a:effectLst/>
                        </a:rPr>
                        <a:t>hidrosolta</a:t>
                      </a:r>
                      <a:r>
                        <a:rPr lang="es-CO" sz="1400" dirty="0">
                          <a:effectLst/>
                        </a:rPr>
                        <a:t>, bentonita.</a:t>
                      </a:r>
                      <a:endParaRPr lang="es-CO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98682934"/>
                  </a:ext>
                </a:extLst>
              </a:tr>
            </a:tbl>
          </a:graphicData>
        </a:graphic>
      </p:graphicFrame>
      <p:sp>
        <p:nvSpPr>
          <p:cNvPr id="6" name="Rectangle 1">
            <a:extLst>
              <a:ext uri="{FF2B5EF4-FFF2-40B4-BE49-F238E27FC236}">
                <a16:creationId xmlns:a16="http://schemas.microsoft.com/office/drawing/2014/main" id="{26C8EB02-55F9-454D-A929-3C55BE073C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84145" y="3180060"/>
            <a:ext cx="582371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s-CO" altLang="es-CO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 SISTEMAS DE PUESTA A TIERRA RESIDENCIAL – TIPOLOGÍA</a:t>
            </a:r>
            <a:endParaRPr kumimoji="0" lang="es-CO" altLang="es-CO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9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93511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A1242044-6426-43EE-AA46-509776CC86C5}"/>
              </a:ext>
            </a:extLst>
          </p:cNvPr>
          <p:cNvSpPr txBox="1"/>
          <p:nvPr/>
        </p:nvSpPr>
        <p:spPr>
          <a:xfrm>
            <a:off x="1291590" y="982980"/>
            <a:ext cx="42862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 PARÁMETROS A MEDIR</a:t>
            </a:r>
          </a:p>
          <a:p>
            <a:endParaRPr lang="es-CO" dirty="0"/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448D6A4E-5D8C-4BA6-9BD8-64942C0639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1669187"/>
              </p:ext>
            </p:extLst>
          </p:nvPr>
        </p:nvGraphicFramePr>
        <p:xfrm>
          <a:off x="2251710" y="2132231"/>
          <a:ext cx="6983732" cy="326272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45933">
                  <a:extLst>
                    <a:ext uri="{9D8B030D-6E8A-4147-A177-3AD203B41FA5}">
                      <a16:colId xmlns:a16="http://schemas.microsoft.com/office/drawing/2014/main" val="39121966"/>
                    </a:ext>
                  </a:extLst>
                </a:gridCol>
                <a:gridCol w="1745933">
                  <a:extLst>
                    <a:ext uri="{9D8B030D-6E8A-4147-A177-3AD203B41FA5}">
                      <a16:colId xmlns:a16="http://schemas.microsoft.com/office/drawing/2014/main" val="1960161567"/>
                    </a:ext>
                  </a:extLst>
                </a:gridCol>
                <a:gridCol w="1745933">
                  <a:extLst>
                    <a:ext uri="{9D8B030D-6E8A-4147-A177-3AD203B41FA5}">
                      <a16:colId xmlns:a16="http://schemas.microsoft.com/office/drawing/2014/main" val="4052072988"/>
                    </a:ext>
                  </a:extLst>
                </a:gridCol>
                <a:gridCol w="1745933">
                  <a:extLst>
                    <a:ext uri="{9D8B030D-6E8A-4147-A177-3AD203B41FA5}">
                      <a16:colId xmlns:a16="http://schemas.microsoft.com/office/drawing/2014/main" val="862701354"/>
                    </a:ext>
                  </a:extLst>
                </a:gridCol>
              </a:tblGrid>
              <a:tr h="49763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1400">
                          <a:effectLst/>
                        </a:rPr>
                        <a:t>PARAMETRO</a:t>
                      </a:r>
                      <a:endParaRPr lang="es-C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1400">
                          <a:effectLst/>
                        </a:rPr>
                        <a:t>UNIDAD</a:t>
                      </a:r>
                      <a:endParaRPr lang="es-C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1400">
                          <a:effectLst/>
                        </a:rPr>
                        <a:t>INSTRUMENTO BASICO</a:t>
                      </a:r>
                      <a:endParaRPr lang="es-C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1400">
                          <a:effectLst/>
                        </a:rPr>
                        <a:t>VALOR DE REFERENCIA</a:t>
                      </a:r>
                      <a:endParaRPr lang="es-C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6932464"/>
                  </a:ext>
                </a:extLst>
              </a:tr>
              <a:tr h="49763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1400">
                          <a:effectLst/>
                        </a:rPr>
                        <a:t>Resistencia de puesta a tierra</a:t>
                      </a:r>
                      <a:endParaRPr lang="es-C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1400">
                          <a:effectLst/>
                        </a:rPr>
                        <a:t>Ohmios (Ω)</a:t>
                      </a:r>
                      <a:endParaRPr lang="es-C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1400">
                          <a:effectLst/>
                        </a:rPr>
                        <a:t>Telurómetro / Megger</a:t>
                      </a:r>
                      <a:endParaRPr lang="es-C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1400">
                          <a:effectLst/>
                        </a:rPr>
                        <a:t>≤ 25 Ω (según NTC 2050-RETIE)  </a:t>
                      </a:r>
                      <a:endParaRPr lang="es-C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19797856"/>
                  </a:ext>
                </a:extLst>
              </a:tr>
              <a:tr h="75207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1400">
                          <a:effectLst/>
                        </a:rPr>
                        <a:t>Continuidad del conductor de tierra</a:t>
                      </a:r>
                      <a:endParaRPr lang="es-C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1400">
                          <a:effectLst/>
                        </a:rPr>
                        <a:t>Ω o prueba de tono</a:t>
                      </a:r>
                      <a:endParaRPr lang="es-C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1400">
                          <a:effectLst/>
                        </a:rPr>
                        <a:t>Multímetro / Buscapolos</a:t>
                      </a:r>
                      <a:endParaRPr lang="es-C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1400">
                          <a:effectLst/>
                        </a:rPr>
                        <a:t>Baja resistencia o continuidad del conductor.</a:t>
                      </a:r>
                      <a:endParaRPr lang="es-C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29162096"/>
                  </a:ext>
                </a:extLst>
              </a:tr>
              <a:tr h="151539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1400">
                          <a:effectLst/>
                        </a:rPr>
                        <a:t>Tensión de paso y contacto (opcional)</a:t>
                      </a:r>
                      <a:endParaRPr lang="es-C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1400">
                          <a:effectLst/>
                        </a:rPr>
                        <a:t>Voltios (V)</a:t>
                      </a:r>
                      <a:endParaRPr lang="es-C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1400">
                          <a:effectLst/>
                        </a:rPr>
                        <a:t>Telurómetro avanzado        </a:t>
                      </a:r>
                      <a:endParaRPr lang="es-C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1400" dirty="0">
                          <a:effectLst/>
                        </a:rPr>
                        <a:t>Depende del diseño. Usa norma IEEE-80, para circuitos de USO la NTC-2050.</a:t>
                      </a:r>
                      <a:endParaRPr lang="es-CO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700243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24089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EF13818D-D07B-4E06-900D-483166837617}"/>
              </a:ext>
            </a:extLst>
          </p:cNvPr>
          <p:cNvSpPr txBox="1"/>
          <p:nvPr/>
        </p:nvSpPr>
        <p:spPr>
          <a:xfrm>
            <a:off x="1074420" y="480060"/>
            <a:ext cx="52806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4. FORMATO DE REGISTRO TÉCNICO BÁSICO</a:t>
            </a:r>
          </a:p>
          <a:p>
            <a:endParaRPr lang="es-CO" dirty="0"/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E6945E6E-1B87-45E2-8CC9-F75C11F49F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5405823"/>
              </p:ext>
            </p:extLst>
          </p:nvPr>
        </p:nvGraphicFramePr>
        <p:xfrm>
          <a:off x="1623061" y="1348741"/>
          <a:ext cx="8000999" cy="273177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72758">
                  <a:extLst>
                    <a:ext uri="{9D8B030D-6E8A-4147-A177-3AD203B41FA5}">
                      <a16:colId xmlns:a16="http://schemas.microsoft.com/office/drawing/2014/main" val="93318702"/>
                    </a:ext>
                  </a:extLst>
                </a:gridCol>
                <a:gridCol w="1354453">
                  <a:extLst>
                    <a:ext uri="{9D8B030D-6E8A-4147-A177-3AD203B41FA5}">
                      <a16:colId xmlns:a16="http://schemas.microsoft.com/office/drawing/2014/main" val="1141924267"/>
                    </a:ext>
                  </a:extLst>
                </a:gridCol>
                <a:gridCol w="1046123">
                  <a:extLst>
                    <a:ext uri="{9D8B030D-6E8A-4147-A177-3AD203B41FA5}">
                      <a16:colId xmlns:a16="http://schemas.microsoft.com/office/drawing/2014/main" val="345499437"/>
                    </a:ext>
                  </a:extLst>
                </a:gridCol>
                <a:gridCol w="1170922">
                  <a:extLst>
                    <a:ext uri="{9D8B030D-6E8A-4147-A177-3AD203B41FA5}">
                      <a16:colId xmlns:a16="http://schemas.microsoft.com/office/drawing/2014/main" val="3921777604"/>
                    </a:ext>
                  </a:extLst>
                </a:gridCol>
                <a:gridCol w="1300311">
                  <a:extLst>
                    <a:ext uri="{9D8B030D-6E8A-4147-A177-3AD203B41FA5}">
                      <a16:colId xmlns:a16="http://schemas.microsoft.com/office/drawing/2014/main" val="2149390372"/>
                    </a:ext>
                  </a:extLst>
                </a:gridCol>
                <a:gridCol w="910309">
                  <a:extLst>
                    <a:ext uri="{9D8B030D-6E8A-4147-A177-3AD203B41FA5}">
                      <a16:colId xmlns:a16="http://schemas.microsoft.com/office/drawing/2014/main" val="3049149353"/>
                    </a:ext>
                  </a:extLst>
                </a:gridCol>
                <a:gridCol w="1046123">
                  <a:extLst>
                    <a:ext uri="{9D8B030D-6E8A-4147-A177-3AD203B41FA5}">
                      <a16:colId xmlns:a16="http://schemas.microsoft.com/office/drawing/2014/main" val="2255526529"/>
                    </a:ext>
                  </a:extLst>
                </a:gridCol>
              </a:tblGrid>
              <a:tr h="9072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1400">
                          <a:effectLst/>
                        </a:rPr>
                        <a:t>Fecha</a:t>
                      </a:r>
                      <a:endParaRPr lang="es-C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1400">
                          <a:effectLst/>
                        </a:rPr>
                        <a:t>Ubicación</a:t>
                      </a:r>
                      <a:endParaRPr lang="es-C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1400">
                          <a:effectLst/>
                        </a:rPr>
                        <a:t>Tipo de electrodo</a:t>
                      </a:r>
                      <a:endParaRPr lang="es-C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1400">
                          <a:effectLst/>
                        </a:rPr>
                        <a:t>Resistencia medida (Ω)</a:t>
                      </a:r>
                      <a:endParaRPr lang="es-C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1400">
                          <a:effectLst/>
                        </a:rPr>
                        <a:t>Instrumento usado</a:t>
                      </a:r>
                      <a:endParaRPr lang="es-C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1400">
                          <a:effectLst/>
                        </a:rPr>
                        <a:t>Estado del sistema</a:t>
                      </a:r>
                      <a:endParaRPr lang="es-C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1400">
                          <a:effectLst/>
                        </a:rPr>
                        <a:t>Observaciones</a:t>
                      </a:r>
                      <a:endParaRPr lang="es-C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75824256"/>
                  </a:ext>
                </a:extLst>
              </a:tr>
              <a:tr h="18245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1400">
                          <a:effectLst/>
                        </a:rPr>
                        <a:t>12/11/2025</a:t>
                      </a:r>
                      <a:endParaRPr lang="es-C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1400">
                          <a:effectLst/>
                        </a:rPr>
                        <a:t>Casa 101 B – Manzana 4</a:t>
                      </a:r>
                      <a:endParaRPr lang="es-C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1400">
                          <a:effectLst/>
                        </a:rPr>
                        <a:t>Varilla de acero cobrizada de 2.4 m por 5/8”</a:t>
                      </a:r>
                      <a:endParaRPr lang="es-C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1400">
                          <a:effectLst/>
                        </a:rPr>
                        <a:t>18.5 Ω</a:t>
                      </a:r>
                      <a:endParaRPr lang="es-C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1400">
                          <a:effectLst/>
                        </a:rPr>
                        <a:t>Telurómetro digital</a:t>
                      </a:r>
                      <a:endParaRPr lang="es-C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1400">
                          <a:effectLst/>
                        </a:rPr>
                        <a:t>Operativo</a:t>
                      </a:r>
                      <a:endParaRPr lang="es-C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1400" dirty="0">
                          <a:effectLst/>
                        </a:rPr>
                        <a:t>Conexiones firmes, valor dentro del rango</a:t>
                      </a:r>
                      <a:endParaRPr lang="es-CO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970780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85102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0CBEC7F9-BD91-44BC-B223-E88E7F6CAD74}"/>
              </a:ext>
            </a:extLst>
          </p:cNvPr>
          <p:cNvSpPr txBox="1"/>
          <p:nvPr/>
        </p:nvSpPr>
        <p:spPr>
          <a:xfrm>
            <a:off x="1120140" y="868680"/>
            <a:ext cx="51777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5. EJERCICIO PRÁCTICO</a:t>
            </a:r>
          </a:p>
          <a:p>
            <a:endParaRPr lang="es-CO"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915830C4-0DE3-4F5E-9352-280AED4A3382}"/>
              </a:ext>
            </a:extLst>
          </p:cNvPr>
          <p:cNvSpPr txBox="1"/>
          <p:nvPr/>
        </p:nvSpPr>
        <p:spPr>
          <a:xfrm>
            <a:off x="1120140" y="1680210"/>
            <a:ext cx="7246620" cy="4450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>
              <a:lnSpc>
                <a:spcPct val="107000"/>
              </a:lnSpc>
              <a:spcAft>
                <a:spcPts val="800"/>
              </a:spcAft>
            </a:pPr>
            <a:r>
              <a:rPr lang="es-CO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Situación simulada:</a:t>
            </a:r>
          </a:p>
          <a:p>
            <a:pPr marL="228600">
              <a:lnSpc>
                <a:spcPct val="107000"/>
              </a:lnSpc>
              <a:spcAft>
                <a:spcPts val="800"/>
              </a:spcAft>
            </a:pPr>
            <a:r>
              <a:rPr lang="es-CO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Una casa con un sistema de puesta a tierra (SPT) compuesto por una varilla de 2.4 metros de largo por 5/8”, conectado al barraje de tierra del tablero principal.</a:t>
            </a:r>
          </a:p>
          <a:p>
            <a:pPr marL="228600">
              <a:lnSpc>
                <a:spcPct val="107000"/>
              </a:lnSpc>
              <a:spcAft>
                <a:spcPts val="800"/>
              </a:spcAft>
            </a:pPr>
            <a:r>
              <a:rPr lang="es-CO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Actividad del aprendiz:</a:t>
            </a:r>
          </a:p>
          <a:p>
            <a:pPr marL="228600">
              <a:lnSpc>
                <a:spcPct val="107000"/>
              </a:lnSpc>
              <a:spcAft>
                <a:spcPts val="800"/>
              </a:spcAft>
            </a:pPr>
            <a:r>
              <a:rPr lang="es-CO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 Revisa visualmente el cableado del sistema de puesta a tierra.</a:t>
            </a:r>
          </a:p>
          <a:p>
            <a:pPr marL="228600">
              <a:lnSpc>
                <a:spcPct val="107000"/>
              </a:lnSpc>
              <a:spcAft>
                <a:spcPts val="800"/>
              </a:spcAft>
            </a:pPr>
            <a:r>
              <a:rPr lang="es-CO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 Conecta el telurómetro y mide resistencia de puesta a tierra.</a:t>
            </a:r>
          </a:p>
          <a:p>
            <a:pPr marL="228600">
              <a:lnSpc>
                <a:spcPct val="107000"/>
              </a:lnSpc>
              <a:spcAft>
                <a:spcPts val="800"/>
              </a:spcAft>
            </a:pPr>
            <a:r>
              <a:rPr lang="es-CO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 Anota la lectura en el formato.</a:t>
            </a:r>
          </a:p>
          <a:p>
            <a:pPr marL="228600">
              <a:lnSpc>
                <a:spcPct val="107000"/>
              </a:lnSpc>
              <a:spcAft>
                <a:spcPts val="800"/>
              </a:spcAft>
            </a:pPr>
            <a:r>
              <a:rPr lang="es-CO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4. Indica si está dentro del valor aceptable (&lt; 25 Ω).</a:t>
            </a:r>
          </a:p>
          <a:p>
            <a:pPr marL="228600">
              <a:lnSpc>
                <a:spcPct val="107000"/>
              </a:lnSpc>
              <a:spcAft>
                <a:spcPts val="800"/>
              </a:spcAft>
            </a:pPr>
            <a:r>
              <a:rPr lang="es-CO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5. Escribe observaciones: conexiones flojas, corrosión, humedad del terreno, etc.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5967387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805943CE-F6A4-4DDC-B2A6-9435DB23F35C}"/>
              </a:ext>
            </a:extLst>
          </p:cNvPr>
          <p:cNvSpPr txBox="1"/>
          <p:nvPr/>
        </p:nvSpPr>
        <p:spPr>
          <a:xfrm>
            <a:off x="1300163" y="898074"/>
            <a:ext cx="6097904" cy="375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es-CO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6. ESTRATEGIA DIDÁCTICA</a:t>
            </a:r>
            <a:endParaRPr lang="es-CO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238A3A63-C7B5-43FF-9858-EC6DA71890D6}"/>
              </a:ext>
            </a:extLst>
          </p:cNvPr>
          <p:cNvSpPr txBox="1"/>
          <p:nvPr/>
        </p:nvSpPr>
        <p:spPr>
          <a:xfrm>
            <a:off x="2237423" y="1573669"/>
            <a:ext cx="6097904" cy="12646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lnSpc>
                <a:spcPct val="107000"/>
              </a:lnSpc>
              <a:buFont typeface="Wingdings" panose="05000000000000000000" pitchFamily="2" charset="2"/>
              <a:buChar char=""/>
            </a:pPr>
            <a:r>
              <a:rPr lang="es-CO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Práctica guiada: el instructor muestra cómo medir y llenar el formato.</a:t>
            </a:r>
            <a:endParaRPr lang="es-CO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Wingdings" panose="05000000000000000000" pitchFamily="2" charset="2"/>
              <a:buChar char=""/>
            </a:pPr>
            <a:r>
              <a:rPr lang="es-CO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Taller de aplicación: cada aprendiz hace una medición real.</a:t>
            </a:r>
            <a:endParaRPr lang="es-CO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"/>
            </a:pPr>
            <a:r>
              <a:rPr lang="es-CO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Socialización: cada grupo presenta su informe.</a:t>
            </a:r>
            <a:endParaRPr lang="es-CO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53940A33-0C30-4C1A-AE9F-0336D6871437}"/>
              </a:ext>
            </a:extLst>
          </p:cNvPr>
          <p:cNvSpPr txBox="1"/>
          <p:nvPr/>
        </p:nvSpPr>
        <p:spPr>
          <a:xfrm>
            <a:off x="3311843" y="3332664"/>
            <a:ext cx="6097904" cy="375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es-CO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7. MATERIAL DE APOYO</a:t>
            </a:r>
            <a:endParaRPr lang="es-CO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23A17C67-0E72-40EC-99F7-61871B9E5F7A}"/>
              </a:ext>
            </a:extLst>
          </p:cNvPr>
          <p:cNvSpPr txBox="1"/>
          <p:nvPr/>
        </p:nvSpPr>
        <p:spPr>
          <a:xfrm>
            <a:off x="3860483" y="4019689"/>
            <a:ext cx="6097904" cy="9682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lnSpc>
                <a:spcPct val="107000"/>
              </a:lnSpc>
              <a:buFont typeface="Wingdings" panose="05000000000000000000" pitchFamily="2" charset="2"/>
              <a:buChar char=""/>
            </a:pPr>
            <a:r>
              <a:rPr lang="es-CO" sz="18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Imagen del sistema de puesta a tierra.  </a:t>
            </a:r>
            <a:endParaRPr lang="es-CO" sz="14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Wingdings" panose="05000000000000000000" pitchFamily="2" charset="2"/>
              <a:buChar char=""/>
            </a:pPr>
            <a:r>
              <a:rPr lang="es-CO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Modelo de informe (impreso o digital).  </a:t>
            </a:r>
            <a:endParaRPr lang="es-CO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"/>
            </a:pPr>
            <a:r>
              <a:rPr lang="es-CO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Manual básico del telurómetro.</a:t>
            </a:r>
            <a:endParaRPr lang="es-CO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29253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40AA8BC2-0FAE-4D78-85C6-49F4BE62D70C}"/>
              </a:ext>
            </a:extLst>
          </p:cNvPr>
          <p:cNvSpPr txBox="1"/>
          <p:nvPr/>
        </p:nvSpPr>
        <p:spPr>
          <a:xfrm>
            <a:off x="1288733" y="1023804"/>
            <a:ext cx="6097904" cy="375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es-CO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8. EVIDENCIA DE APRENDIZAJE</a:t>
            </a:r>
            <a:endParaRPr lang="es-CO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2FF49919-71D4-483C-9790-F01F6AE6BCB4}"/>
              </a:ext>
            </a:extLst>
          </p:cNvPr>
          <p:cNvSpPr txBox="1"/>
          <p:nvPr/>
        </p:nvSpPr>
        <p:spPr>
          <a:xfrm>
            <a:off x="1597343" y="1652863"/>
            <a:ext cx="6097904" cy="6719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>
              <a:lnSpc>
                <a:spcPct val="107000"/>
              </a:lnSpc>
              <a:spcAft>
                <a:spcPts val="800"/>
              </a:spcAft>
            </a:pPr>
            <a:r>
              <a:rPr lang="es-CO" sz="18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Formato de registro quedo correctamente diligenciado y verificado por el instructor.</a:t>
            </a:r>
            <a:endParaRPr lang="es-CO" sz="14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678FDDA4-745A-47EB-9D81-14BD439841FB}"/>
              </a:ext>
            </a:extLst>
          </p:cNvPr>
          <p:cNvSpPr txBox="1"/>
          <p:nvPr/>
        </p:nvSpPr>
        <p:spPr>
          <a:xfrm>
            <a:off x="3231833" y="2578285"/>
            <a:ext cx="6097904" cy="375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es-CO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9. INSTRUMENTO DE EVALUACIÓN – LISTA DE CHEQUEO</a:t>
            </a:r>
            <a:endParaRPr lang="es-CO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Tabla 7">
            <a:extLst>
              <a:ext uri="{FF2B5EF4-FFF2-40B4-BE49-F238E27FC236}">
                <a16:creationId xmlns:a16="http://schemas.microsoft.com/office/drawing/2014/main" id="{D6F09DD7-88FB-4131-94B2-90B0323166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3101475"/>
              </p:ext>
            </p:extLst>
          </p:nvPr>
        </p:nvGraphicFramePr>
        <p:xfrm>
          <a:off x="2297430" y="3207344"/>
          <a:ext cx="6540183" cy="335565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79567">
                  <a:extLst>
                    <a:ext uri="{9D8B030D-6E8A-4147-A177-3AD203B41FA5}">
                      <a16:colId xmlns:a16="http://schemas.microsoft.com/office/drawing/2014/main" val="736561494"/>
                    </a:ext>
                  </a:extLst>
                </a:gridCol>
                <a:gridCol w="2180308">
                  <a:extLst>
                    <a:ext uri="{9D8B030D-6E8A-4147-A177-3AD203B41FA5}">
                      <a16:colId xmlns:a16="http://schemas.microsoft.com/office/drawing/2014/main" val="4030124160"/>
                    </a:ext>
                  </a:extLst>
                </a:gridCol>
                <a:gridCol w="2180308">
                  <a:extLst>
                    <a:ext uri="{9D8B030D-6E8A-4147-A177-3AD203B41FA5}">
                      <a16:colId xmlns:a16="http://schemas.microsoft.com/office/drawing/2014/main" val="3162305305"/>
                    </a:ext>
                  </a:extLst>
                </a:gridCol>
              </a:tblGrid>
              <a:tr h="20047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1400">
                          <a:effectLst/>
                        </a:rPr>
                        <a:t>Criterio</a:t>
                      </a:r>
                      <a:endParaRPr lang="es-C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1400">
                          <a:effectLst/>
                        </a:rPr>
                        <a:t>Cumple </a:t>
                      </a:r>
                      <a:endParaRPr lang="es-C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1400">
                          <a:effectLst/>
                        </a:rPr>
                        <a:t>No cumple </a:t>
                      </a:r>
                      <a:endParaRPr lang="es-C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87206328"/>
                  </a:ext>
                </a:extLst>
              </a:tr>
              <a:tr h="61997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1400">
                          <a:effectLst/>
                        </a:rPr>
                        <a:t>Revisión visual completa del sistema de puesta a tierra</a:t>
                      </a:r>
                      <a:endParaRPr lang="es-C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es-CO" sz="1400">
                          <a:effectLst/>
                        </a:rPr>
                        <a:t> </a:t>
                      </a:r>
                      <a:endParaRPr lang="es-C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1400">
                          <a:effectLst/>
                        </a:rPr>
                        <a:t> </a:t>
                      </a:r>
                      <a:endParaRPr lang="es-C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17091059"/>
                  </a:ext>
                </a:extLst>
              </a:tr>
              <a:tr h="82972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1400">
                          <a:effectLst/>
                        </a:rPr>
                        <a:t>Medición realizada correctamente de la resistencia de puesta a tierra</a:t>
                      </a:r>
                      <a:endParaRPr lang="es-C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es-CO" sz="1400">
                          <a:effectLst/>
                        </a:rPr>
                        <a:t> </a:t>
                      </a:r>
                      <a:endParaRPr lang="es-C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1400">
                          <a:effectLst/>
                        </a:rPr>
                        <a:t> </a:t>
                      </a:r>
                      <a:endParaRPr lang="es-C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13946124"/>
                  </a:ext>
                </a:extLst>
              </a:tr>
              <a:tr h="61997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1400">
                          <a:effectLst/>
                        </a:rPr>
                        <a:t>Valor registrado corresponde al instrumento de medida</a:t>
                      </a:r>
                      <a:endParaRPr lang="es-C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1400">
                          <a:effectLst/>
                        </a:rPr>
                        <a:t> </a:t>
                      </a:r>
                      <a:endParaRPr lang="es-C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Wingdings" panose="05000000000000000000" pitchFamily="2" charset="2"/>
                        <a:buChar char=""/>
                      </a:pPr>
                      <a:r>
                        <a:rPr lang="es-CO" sz="1400">
                          <a:effectLst/>
                        </a:rPr>
                        <a:t> </a:t>
                      </a:r>
                      <a:endParaRPr lang="es-C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13534617"/>
                  </a:ext>
                </a:extLst>
              </a:tr>
              <a:tr h="41022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1400">
                          <a:effectLst/>
                        </a:rPr>
                        <a:t>Formato diligenciado con fecha y detalles</a:t>
                      </a:r>
                      <a:endParaRPr lang="es-C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es-CO" sz="1400">
                          <a:effectLst/>
                        </a:rPr>
                        <a:t> </a:t>
                      </a:r>
                      <a:endParaRPr lang="es-C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1400">
                          <a:effectLst/>
                        </a:rPr>
                        <a:t> </a:t>
                      </a:r>
                      <a:endParaRPr lang="es-C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98678567"/>
                  </a:ext>
                </a:extLst>
              </a:tr>
              <a:tr h="41022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1400">
                          <a:effectLst/>
                        </a:rPr>
                        <a:t>Observaciones claras y bien escritas</a:t>
                      </a:r>
                      <a:endParaRPr lang="es-C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es-CO" sz="1400">
                          <a:effectLst/>
                        </a:rPr>
                        <a:t> </a:t>
                      </a:r>
                      <a:endParaRPr lang="es-C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1400" dirty="0">
                          <a:effectLst/>
                        </a:rPr>
                        <a:t> </a:t>
                      </a:r>
                      <a:endParaRPr lang="es-CO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353584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26294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B47A55F8-37D6-487B-8FDB-8CCF92835140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3709987" y="285750"/>
            <a:ext cx="4772025" cy="6092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303193"/>
      </p:ext>
    </p:extLst>
  </p:cSld>
  <p:clrMapOvr>
    <a:masterClrMapping/>
  </p:clrMapOvr>
</p:sld>
</file>

<file path=ppt/theme/theme1.xml><?xml version="1.0" encoding="utf-8"?>
<a:theme xmlns:a="http://schemas.openxmlformats.org/drawingml/2006/main" name="Faceta">
  <a:themeElements>
    <a:clrScheme name="Faceta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a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43</TotalTime>
  <Words>542</Words>
  <Application>Microsoft Office PowerPoint</Application>
  <PresentationFormat>Panorámica</PresentationFormat>
  <Paragraphs>88</Paragraphs>
  <Slides>8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8</vt:i4>
      </vt:variant>
    </vt:vector>
  </HeadingPairs>
  <TitlesOfParts>
    <vt:vector size="15" baseType="lpstr">
      <vt:lpstr>Arial</vt:lpstr>
      <vt:lpstr>Calibri</vt:lpstr>
      <vt:lpstr>Century Gothic</vt:lpstr>
      <vt:lpstr>Trebuchet MS</vt:lpstr>
      <vt:lpstr>Wingdings</vt:lpstr>
      <vt:lpstr>Wingdings 3</vt:lpstr>
      <vt:lpstr>Faceta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Lope Nelson Aguirre Gómez</dc:creator>
  <cp:lastModifiedBy>Luis Mario Rodriguez Velasquez</cp:lastModifiedBy>
  <cp:revision>6</cp:revision>
  <dcterms:created xsi:type="dcterms:W3CDTF">2025-11-14T01:56:21Z</dcterms:created>
  <dcterms:modified xsi:type="dcterms:W3CDTF">2025-12-11T04:22:30Z</dcterms:modified>
</cp:coreProperties>
</file>